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6" r:id="rId1"/>
    <p:sldMasterId id="2147483819" r:id="rId2"/>
  </p:sldMasterIdLst>
  <p:notesMasterIdLst>
    <p:notesMasterId r:id="rId31"/>
  </p:notesMasterIdLst>
  <p:sldIdLst>
    <p:sldId id="256" r:id="rId3"/>
    <p:sldId id="311" r:id="rId4"/>
    <p:sldId id="312" r:id="rId5"/>
    <p:sldId id="313" r:id="rId6"/>
    <p:sldId id="364" r:id="rId7"/>
    <p:sldId id="355" r:id="rId8"/>
    <p:sldId id="365" r:id="rId9"/>
    <p:sldId id="314" r:id="rId10"/>
    <p:sldId id="367" r:id="rId11"/>
    <p:sldId id="346" r:id="rId12"/>
    <p:sldId id="359" r:id="rId13"/>
    <p:sldId id="341" r:id="rId14"/>
    <p:sldId id="366" r:id="rId15"/>
    <p:sldId id="325" r:id="rId16"/>
    <p:sldId id="368" r:id="rId17"/>
    <p:sldId id="369" r:id="rId18"/>
    <p:sldId id="370" r:id="rId19"/>
    <p:sldId id="371" r:id="rId20"/>
    <p:sldId id="372" r:id="rId21"/>
    <p:sldId id="360" r:id="rId22"/>
    <p:sldId id="349" r:id="rId23"/>
    <p:sldId id="287" r:id="rId24"/>
    <p:sldId id="361" r:id="rId25"/>
    <p:sldId id="352" r:id="rId26"/>
    <p:sldId id="362" r:id="rId27"/>
    <p:sldId id="363" r:id="rId28"/>
    <p:sldId id="335" r:id="rId29"/>
    <p:sldId id="351" r:id="rId30"/>
  </p:sldIdLst>
  <p:sldSz cx="12192000" cy="6858000"/>
  <p:notesSz cx="7099300" cy="10234613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0000FF"/>
    <a:srgbClr val="0033CC"/>
    <a:srgbClr val="FFFFCC"/>
    <a:srgbClr val="6600FF"/>
    <a:srgbClr val="FF7C80"/>
    <a:srgbClr val="FFCC99"/>
    <a:srgbClr val="003399"/>
    <a:srgbClr val="000099"/>
    <a:srgbClr val="00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5758FB7-9AC5-4552-8A53-C91805E547FA}" styleName="主题样式 1 - 强调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73A0DAA-6AF3-43AB-8588-CEC1D06C72B9}" styleName="中度样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C2FFA5D-87B4-456A-9821-1D502468CF0F}" styleName="主题样式 1 - 强调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775DCB02-9BB8-47FD-8907-85C794F793BA}" styleName="主题样式 1 - 强调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12C8C85-51F0-491E-9774-3900AFEF0FD7}" styleName="浅色样式 2 - 强调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69CF1AB2-1976-4502-BF36-3FF5EA218861}" styleName="中度样式 4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BC89EF96-8CEA-46FF-86C4-4CE0E7609802}" styleName="浅色样式 3 - 强调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6D9F66E-5EB9-4882-86FB-DCBF35E3C3E4}" styleName="中度样式 4 - 强调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A107856-5554-42FB-B03E-39F5DBC370BA}" styleName="中度样式 4 - 强调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7E9639D4-E3E2-4D34-9284-5A2195B3D0D7}" styleName="浅色样式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793D81CF-94F2-401A-BA57-92F5A7B2D0C5}" styleName="中度样式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585" autoAdjust="0"/>
    <p:restoredTop sz="93421" autoAdjust="0"/>
  </p:normalViewPr>
  <p:slideViewPr>
    <p:cSldViewPr>
      <p:cViewPr varScale="1">
        <p:scale>
          <a:sx n="113" d="100"/>
          <a:sy n="113" d="100"/>
        </p:scale>
        <p:origin x="192" y="10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1" d="100"/>
          <a:sy n="61" d="100"/>
        </p:scale>
        <p:origin x="3197" y="6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2" y="2"/>
            <a:ext cx="3076363" cy="511731"/>
          </a:xfrm>
          <a:prstGeom prst="rect">
            <a:avLst/>
          </a:prstGeom>
        </p:spPr>
        <p:txBody>
          <a:bodyPr vert="horz" lIns="99040" tIns="49521" rIns="99040" bIns="4952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1296" y="2"/>
            <a:ext cx="3076363" cy="511731"/>
          </a:xfrm>
          <a:prstGeom prst="rect">
            <a:avLst/>
          </a:prstGeom>
        </p:spPr>
        <p:txBody>
          <a:bodyPr vert="horz" lIns="99040" tIns="49521" rIns="99040" bIns="49521" rtlCol="0"/>
          <a:lstStyle>
            <a:lvl1pPr algn="r">
              <a:defRPr sz="1300"/>
            </a:lvl1pPr>
          </a:lstStyle>
          <a:p>
            <a:fld id="{7BED5614-8F96-47A4-B373-DF5AE4189DAE}" type="datetimeFigureOut">
              <a:rPr lang="en-US" smtClean="0"/>
              <a:pPr/>
              <a:t>9/12/2025</a:t>
            </a:fld>
            <a:endParaRPr 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41288" y="769938"/>
            <a:ext cx="6816725" cy="3835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0" tIns="49521" rIns="99040" bIns="49521" rtlCol="0" anchor="ctr"/>
          <a:lstStyle/>
          <a:p>
            <a:endParaRPr 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09931" y="4861442"/>
            <a:ext cx="5679440" cy="4605576"/>
          </a:xfrm>
          <a:prstGeom prst="rect">
            <a:avLst/>
          </a:prstGeom>
        </p:spPr>
        <p:txBody>
          <a:bodyPr vert="horz" lIns="99040" tIns="49521" rIns="99040" bIns="49521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2" y="9721109"/>
            <a:ext cx="3076363" cy="511731"/>
          </a:xfrm>
          <a:prstGeom prst="rect">
            <a:avLst/>
          </a:prstGeom>
        </p:spPr>
        <p:txBody>
          <a:bodyPr vert="horz" lIns="99040" tIns="49521" rIns="99040" bIns="4952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1296" y="9721109"/>
            <a:ext cx="3076363" cy="511731"/>
          </a:xfrm>
          <a:prstGeom prst="rect">
            <a:avLst/>
          </a:prstGeom>
        </p:spPr>
        <p:txBody>
          <a:bodyPr vert="horz" lIns="99040" tIns="49521" rIns="99040" bIns="49521" rtlCol="0" anchor="b"/>
          <a:lstStyle>
            <a:lvl1pPr algn="r">
              <a:defRPr sz="1300"/>
            </a:lvl1pPr>
          </a:lstStyle>
          <a:p>
            <a:fld id="{70FA1DCF-4D90-4FD5-827E-B99E3354A8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872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 useBgFill="1">
        <p:nvSpPr>
          <p:cNvPr id="13" name="圆角矩形 12"/>
          <p:cNvSpPr/>
          <p:nvPr/>
        </p:nvSpPr>
        <p:spPr>
          <a:xfrm>
            <a:off x="87084" y="69756"/>
            <a:ext cx="12017829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9" name="副标题 8"/>
          <p:cNvSpPr>
            <a:spLocks noGrp="1"/>
          </p:cNvSpPr>
          <p:nvPr>
            <p:ph type="subTitle" idx="1"/>
          </p:nvPr>
        </p:nvSpPr>
        <p:spPr>
          <a:xfrm>
            <a:off x="1727200" y="3432480"/>
            <a:ext cx="85344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1"/>
                </a:solidFill>
                <a:latin typeface="Cambria" panose="02040503050406030204" pitchFamily="18" charset="0"/>
                <a:ea typeface="华文宋体" panose="02010600040101010101" pitchFamily="2" charset="-122"/>
                <a:cs typeface="Arial" panose="020B0604020202020204" pitchFamily="34" charset="0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zh-CN" altLang="en-US" dirty="0"/>
              <a:t>单击此处编辑母版副标题样式</a:t>
            </a:r>
            <a:endParaRPr kumimoji="0" lang="en-US" dirty="0"/>
          </a:p>
        </p:txBody>
      </p:sp>
      <p:sp>
        <p:nvSpPr>
          <p:cNvPr id="28" name="日期占位符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mbria" panose="02040503050406030204" pitchFamily="18" charset="0"/>
                <a:ea typeface="华文宋体" panose="02010600040101010101" pitchFamily="2" charset="-122"/>
                <a:cs typeface="Arial" panose="020B0604020202020204" pitchFamily="34" charset="0"/>
              </a:defRPr>
            </a:lvl1pPr>
          </a:lstStyle>
          <a:p>
            <a:fld id="{283A0A8D-0BFF-45A4-BA06-64D26BD170CC}" type="datetime1">
              <a:rPr lang="zh-CN" altLang="en-US" smtClean="0"/>
              <a:pPr/>
              <a:t>2025/9/12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</p:nvPr>
        </p:nvSpPr>
        <p:spPr>
          <a:xfrm>
            <a:off x="1199456" y="6237312"/>
            <a:ext cx="5283200" cy="457200"/>
          </a:xfrm>
        </p:spPr>
        <p:txBody>
          <a:bodyPr/>
          <a:lstStyle>
            <a:lvl1pPr>
              <a:defRPr>
                <a:latin typeface="Cambria" panose="02040503050406030204" pitchFamily="18" charset="0"/>
                <a:ea typeface="华文宋体" panose="02010600040101010101" pitchFamily="2" charset="-122"/>
                <a:cs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29" name="灯片编号占位符 28"/>
          <p:cNvSpPr>
            <a:spLocks noGrp="1"/>
          </p:cNvSpPr>
          <p:nvPr>
            <p:ph type="sldNum" sz="quarter" idx="12"/>
          </p:nvPr>
        </p:nvSpPr>
        <p:spPr>
          <a:xfrm>
            <a:off x="195071" y="6344198"/>
            <a:ext cx="431071" cy="323303"/>
          </a:xfrm>
        </p:spPr>
        <p:txBody>
          <a:bodyPr lIns="0" tIns="0" rIns="0" bIns="0">
            <a:noAutofit/>
          </a:bodyPr>
          <a:lstStyle>
            <a:lvl1pPr>
              <a:defRPr sz="1200">
                <a:solidFill>
                  <a:srgbClr val="FFFFFF"/>
                </a:solidFill>
                <a:latin typeface="Cambria" panose="02040503050406030204" pitchFamily="18" charset="0"/>
                <a:ea typeface="华文宋体" panose="02010600040101010101" pitchFamily="2" charset="-122"/>
                <a:cs typeface="Arial" panose="020B0604020202020204" pitchFamily="34" charset="0"/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83909" y="1681384"/>
            <a:ext cx="12028716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83909" y="1628800"/>
            <a:ext cx="12028716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83909" y="3208729"/>
            <a:ext cx="12028716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8" name="标题 7"/>
          <p:cNvSpPr>
            <a:spLocks noGrp="1"/>
          </p:cNvSpPr>
          <p:nvPr>
            <p:ph type="ctrTitle"/>
          </p:nvPr>
        </p:nvSpPr>
        <p:spPr>
          <a:xfrm>
            <a:off x="609600" y="1738011"/>
            <a:ext cx="109728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defRPr>
            </a:lvl1pPr>
          </a:lstStyle>
          <a:p>
            <a:r>
              <a:rPr kumimoji="0" lang="zh-CN" altLang="en-US" dirty="0"/>
              <a:t>单击此处编辑母版标题样式</a:t>
            </a:r>
            <a:endParaRPr kumimoji="0" lang="en-US" dirty="0"/>
          </a:p>
        </p:txBody>
      </p:sp>
      <p:pic>
        <p:nvPicPr>
          <p:cNvPr id="14" name="Picture 3" descr="D:\CSNS\Reports\20150612报告\Material\CSNS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44406" y="340652"/>
            <a:ext cx="2235599" cy="826652"/>
          </a:xfrm>
          <a:prstGeom prst="rect">
            <a:avLst/>
          </a:prstGeom>
          <a:noFill/>
        </p:spPr>
      </p:pic>
      <p:pic>
        <p:nvPicPr>
          <p:cNvPr id="15" name="Picture 8" descr="D:\CSNS\Reports\20150612报告\Material\高能所_透明背景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81" y="113153"/>
            <a:ext cx="2351584" cy="1170349"/>
          </a:xfrm>
          <a:prstGeom prst="rect">
            <a:avLst/>
          </a:prstGeom>
          <a:noFill/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6B2F5-37E7-4D33-864A-F886B7B8BEDF}" type="datetimeFigureOut">
              <a:rPr lang="zh-CN" altLang="en-US" smtClean="0"/>
              <a:t>2025/9/12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D2A6F-2129-41F6-AAE6-98B321D679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23187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6B2F5-37E7-4D33-864A-F886B7B8BEDF}" type="datetimeFigureOut">
              <a:rPr lang="zh-CN" altLang="en-US" smtClean="0"/>
              <a:t>2025/9/12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D2A6F-2129-41F6-AAE6-98B321D679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87611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6B2F5-37E7-4D33-864A-F886B7B8BEDF}" type="datetimeFigureOut">
              <a:rPr lang="zh-CN" altLang="en-US" smtClean="0"/>
              <a:t>2025/9/12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D2A6F-2129-41F6-AAE6-98B321D679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21602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6835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6B2F5-37E7-4D33-864A-F886B7B8BEDF}" type="datetimeFigureOut">
              <a:rPr lang="zh-CN" altLang="en-US" smtClean="0"/>
              <a:t>2025/9/12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D2A6F-2129-41F6-AAE6-98B321D679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39965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chemeClr val="bg1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5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492" b="37551"/>
          <a:stretch/>
        </p:blipFill>
        <p:spPr bwMode="auto">
          <a:xfrm>
            <a:off x="0" y="0"/>
            <a:ext cx="12192000" cy="9544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/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386104" y="188641"/>
            <a:ext cx="9505056" cy="745171"/>
          </a:xfrm>
        </p:spPr>
        <p:txBody>
          <a:bodyPr>
            <a:normAutofit/>
          </a:bodyPr>
          <a:lstStyle>
            <a:lvl1pPr>
              <a:defRPr sz="2800" b="0">
                <a:solidFill>
                  <a:srgbClr val="0033CC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defRPr>
            </a:lvl1pPr>
          </a:lstStyle>
          <a:p>
            <a:r>
              <a:rPr kumimoji="0" lang="zh-CN" altLang="en-US" dirty="0"/>
              <a:t>单击此处编辑母版标题样式</a:t>
            </a:r>
            <a:endParaRPr kumimoji="0" 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20237" y="6238777"/>
            <a:ext cx="3302000" cy="47625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1070C0D-E32B-4B5A-B310-04439150F1AD}" type="datetime1">
              <a:rPr lang="zh-CN" altLang="en-US" smtClean="0"/>
              <a:pPr/>
              <a:t>2025/9/12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1309837" y="6219727"/>
            <a:ext cx="5283200" cy="4572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802584" y="6568996"/>
            <a:ext cx="389416" cy="292062"/>
          </a:xfrm>
        </p:spPr>
        <p:txBody>
          <a:bodyPr/>
          <a:lstStyle>
            <a:lvl1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8" name="内容占位符 7"/>
          <p:cNvSpPr>
            <a:spLocks noGrp="1"/>
          </p:cNvSpPr>
          <p:nvPr>
            <p:ph sz="quarter" idx="1"/>
          </p:nvPr>
        </p:nvSpPr>
        <p:spPr>
          <a:xfrm>
            <a:off x="1103445" y="1495327"/>
            <a:ext cx="10569592" cy="4572000"/>
          </a:xfrm>
        </p:spPr>
        <p:txBody>
          <a:bodyPr vert="horz"/>
          <a:lstStyle>
            <a:lvl1pPr>
              <a:defRPr>
                <a:latin typeface="Cambria" panose="02040503050406030204" pitchFamily="18" charset="0"/>
                <a:ea typeface="华文宋体" panose="02010600040101010101" pitchFamily="2" charset="-122"/>
                <a:cs typeface="Arial" panose="020B0604020202020204" pitchFamily="34" charset="0"/>
              </a:defRPr>
            </a:lvl1pPr>
            <a:lvl2pPr>
              <a:defRPr>
                <a:latin typeface="Cambria" panose="02040503050406030204" pitchFamily="18" charset="0"/>
                <a:ea typeface="华文宋体" panose="02010600040101010101" pitchFamily="2" charset="-122"/>
                <a:cs typeface="Arial" panose="020B0604020202020204" pitchFamily="34" charset="0"/>
              </a:defRPr>
            </a:lvl2pPr>
            <a:lvl3pPr>
              <a:defRPr>
                <a:latin typeface="Cambria" panose="02040503050406030204" pitchFamily="18" charset="0"/>
                <a:ea typeface="华文宋体" panose="02010600040101010101" pitchFamily="2" charset="-122"/>
                <a:cs typeface="Arial" panose="020B0604020202020204" pitchFamily="34" charset="0"/>
              </a:defRPr>
            </a:lvl3pPr>
            <a:lvl4pPr>
              <a:defRPr>
                <a:latin typeface="Cambria" panose="02040503050406030204" pitchFamily="18" charset="0"/>
                <a:ea typeface="华文宋体" panose="02010600040101010101" pitchFamily="2" charset="-122"/>
                <a:cs typeface="Arial" panose="020B0604020202020204" pitchFamily="34" charset="0"/>
              </a:defRPr>
            </a:lvl4pPr>
            <a:lvl5pPr>
              <a:defRPr>
                <a:latin typeface="Cambria" panose="02040503050406030204" pitchFamily="18" charset="0"/>
                <a:ea typeface="华文宋体" panose="02010600040101010101" pitchFamily="2" charset="-122"/>
                <a:cs typeface="Arial" panose="020B0604020202020204" pitchFamily="34" charset="0"/>
              </a:defRPr>
            </a:lvl5pPr>
          </a:lstStyle>
          <a:p>
            <a:pPr lvl="0" eaLnBrk="1" latinLnBrk="0" hangingPunct="1"/>
            <a:r>
              <a:rPr lang="zh-CN" altLang="en-US" dirty="0"/>
              <a:t>单击此处编辑母版文本样式</a:t>
            </a:r>
          </a:p>
          <a:p>
            <a:pPr lvl="1" eaLnBrk="1" latinLnBrk="0" hangingPunct="1"/>
            <a:r>
              <a:rPr lang="zh-CN" altLang="en-US" dirty="0"/>
              <a:t>第二级</a:t>
            </a:r>
          </a:p>
          <a:p>
            <a:pPr lvl="2" eaLnBrk="1" latinLnBrk="0" hangingPunct="1"/>
            <a:r>
              <a:rPr lang="zh-CN" altLang="en-US" dirty="0"/>
              <a:t>第三级</a:t>
            </a:r>
          </a:p>
          <a:p>
            <a:pPr lvl="3" eaLnBrk="1" latinLnBrk="0" hangingPunct="1"/>
            <a:r>
              <a:rPr lang="zh-CN" altLang="en-US" dirty="0"/>
              <a:t>第四级</a:t>
            </a:r>
          </a:p>
          <a:p>
            <a:pPr lvl="4" eaLnBrk="1" latinLnBrk="0" hangingPunct="1"/>
            <a:r>
              <a:rPr lang="zh-CN" altLang="en-US" dirty="0"/>
              <a:t>第五级</a:t>
            </a:r>
            <a:endParaRPr kumimoji="0" lang="en-US" dirty="0"/>
          </a:p>
        </p:txBody>
      </p:sp>
      <p:sp>
        <p:nvSpPr>
          <p:cNvPr id="7" name="矩形 6"/>
          <p:cNvSpPr/>
          <p:nvPr userDrawn="1"/>
        </p:nvSpPr>
        <p:spPr>
          <a:xfrm flipV="1">
            <a:off x="0" y="944074"/>
            <a:ext cx="12192000" cy="8421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矩形 8"/>
          <p:cNvSpPr/>
          <p:nvPr userDrawn="1"/>
        </p:nvSpPr>
        <p:spPr>
          <a:xfrm>
            <a:off x="0" y="908721"/>
            <a:ext cx="12192000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矩形 9"/>
          <p:cNvSpPr/>
          <p:nvPr userDrawn="1"/>
        </p:nvSpPr>
        <p:spPr>
          <a:xfrm>
            <a:off x="0" y="1007017"/>
            <a:ext cx="12192000" cy="45719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8" descr="D:\CSNS\Reports\20150612报告\Material\高能所_透明背景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18" y="236167"/>
            <a:ext cx="1157487" cy="576064"/>
          </a:xfrm>
          <a:prstGeom prst="rect">
            <a:avLst/>
          </a:prstGeom>
          <a:noFill/>
        </p:spPr>
      </p:pic>
      <p:pic>
        <p:nvPicPr>
          <p:cNvPr id="14" name="Picture 2" descr="International Conference on Ion Sources 2025">
            <a:extLst>
              <a:ext uri="{FF2B5EF4-FFF2-40B4-BE49-F238E27FC236}">
                <a16:creationId xmlns:a16="http://schemas.microsoft.com/office/drawing/2014/main" id="{E36E8580-52B5-46E4-A17C-B12320F1F44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3930" y="3953"/>
            <a:ext cx="932750" cy="904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6B2F5-37E7-4D33-864A-F886B7B8BEDF}" type="datetimeFigureOut">
              <a:rPr lang="zh-CN" altLang="en-US" smtClean="0"/>
              <a:t>2025/9/12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D2A6F-2129-41F6-AAE6-98B321D679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30761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6B2F5-37E7-4D33-864A-F886B7B8BEDF}" type="datetimeFigureOut">
              <a:rPr lang="zh-CN" altLang="en-US" smtClean="0"/>
              <a:t>2025/9/12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D2A6F-2129-41F6-AAE6-98B321D679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36871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6B2F5-37E7-4D33-864A-F886B7B8BEDF}" type="datetimeFigureOut">
              <a:rPr lang="zh-CN" altLang="en-US" smtClean="0"/>
              <a:t>2025/9/12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D2A6F-2129-41F6-AAE6-98B321D679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90798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5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825625"/>
            <a:ext cx="515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6B2F5-37E7-4D33-864A-F886B7B8BEDF}" type="datetimeFigureOut">
              <a:rPr lang="zh-CN" altLang="en-US" smtClean="0"/>
              <a:t>2025/9/12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D2A6F-2129-41F6-AAE6-98B321D679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02236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6B2F5-37E7-4D33-864A-F886B7B8BEDF}" type="datetimeFigureOut">
              <a:rPr lang="zh-CN" altLang="en-US" smtClean="0"/>
              <a:t>2025/9/12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D2A6F-2129-41F6-AAE6-98B321D679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40356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6B2F5-37E7-4D33-864A-F886B7B8BEDF}" type="datetimeFigureOut">
              <a:rPr lang="zh-CN" altLang="en-US" smtClean="0"/>
              <a:t>2025/9/12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D2A6F-2129-41F6-AAE6-98B321D679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86733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6B2F5-37E7-4D33-864A-F886B7B8BEDF}" type="datetimeFigureOut">
              <a:rPr lang="zh-CN" altLang="en-US" smtClean="0"/>
              <a:t>2025/9/12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D2A6F-2129-41F6-AAE6-98B321D679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58408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sp useBgFill="1">
        <p:nvSpPr>
          <p:cNvPr id="8" name="圆角矩形 7"/>
          <p:cNvSpPr/>
          <p:nvPr/>
        </p:nvSpPr>
        <p:spPr>
          <a:xfrm>
            <a:off x="85344" y="1052736"/>
            <a:ext cx="12017829" cy="5616624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标题占位符 21"/>
          <p:cNvSpPr>
            <a:spLocks noGrp="1"/>
          </p:cNvSpPr>
          <p:nvPr>
            <p:ph type="title"/>
          </p:nvPr>
        </p:nvSpPr>
        <p:spPr>
          <a:xfrm>
            <a:off x="1219200" y="274638"/>
            <a:ext cx="103632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zh-CN" altLang="en-US"/>
              <a:t>单击此处编辑母版标题样式</a:t>
            </a:r>
            <a:endParaRPr kumimoji="0" lang="en-US"/>
          </a:p>
        </p:txBody>
      </p:sp>
      <p:sp>
        <p:nvSpPr>
          <p:cNvPr id="13" name="文本占位符 12"/>
          <p:cNvSpPr>
            <a:spLocks noGrp="1"/>
          </p:cNvSpPr>
          <p:nvPr>
            <p:ph type="body" idx="1"/>
          </p:nvPr>
        </p:nvSpPr>
        <p:spPr>
          <a:xfrm>
            <a:off x="1219200" y="1447800"/>
            <a:ext cx="103632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zh-CN" altLang="en-US"/>
              <a:t>单击此处编辑母版文本样式</a:t>
            </a:r>
          </a:p>
          <a:p>
            <a:pPr lvl="1" eaLnBrk="1" latinLnBrk="0" hangingPunct="1"/>
            <a:r>
              <a:rPr kumimoji="0" lang="zh-CN" altLang="en-US"/>
              <a:t>第二级</a:t>
            </a:r>
          </a:p>
          <a:p>
            <a:pPr lvl="2" eaLnBrk="1" latinLnBrk="0" hangingPunct="1"/>
            <a:r>
              <a:rPr kumimoji="0" lang="zh-CN" altLang="en-US"/>
              <a:t>第三级</a:t>
            </a:r>
          </a:p>
          <a:p>
            <a:pPr lvl="3" eaLnBrk="1" latinLnBrk="0" hangingPunct="1"/>
            <a:r>
              <a:rPr kumimoji="0" lang="zh-CN" altLang="en-US"/>
              <a:t>第四级</a:t>
            </a:r>
          </a:p>
          <a:p>
            <a:pPr lvl="4" eaLnBrk="1" latinLnBrk="0" hangingPunct="1"/>
            <a:r>
              <a:rPr kumimoji="0" lang="zh-CN" altLang="en-US"/>
              <a:t>第五级</a:t>
            </a:r>
            <a:endParaRPr kumimoji="0" lang="en-US"/>
          </a:p>
        </p:txBody>
      </p:sp>
      <p:sp>
        <p:nvSpPr>
          <p:cNvPr id="14" name="日期占位符 13"/>
          <p:cNvSpPr>
            <a:spLocks noGrp="1"/>
          </p:cNvSpPr>
          <p:nvPr>
            <p:ph type="dt" sz="half" idx="2"/>
          </p:nvPr>
        </p:nvSpPr>
        <p:spPr>
          <a:xfrm>
            <a:off x="8229600" y="6191250"/>
            <a:ext cx="33020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167AC3D-B01C-4CD4-A2F4-9C1A4AD80F08}" type="datetime1">
              <a:rPr lang="zh-CN" altLang="en-US" smtClean="0"/>
              <a:pPr/>
              <a:t>2025/9/12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3"/>
          </p:nvPr>
        </p:nvSpPr>
        <p:spPr>
          <a:xfrm>
            <a:off x="1219200" y="6172200"/>
            <a:ext cx="52832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zh-CN" altLang="en-US"/>
          </a:p>
        </p:txBody>
      </p:sp>
      <p:sp>
        <p:nvSpPr>
          <p:cNvPr id="23" name="灯片编号占位符 22"/>
          <p:cNvSpPr>
            <a:spLocks noGrp="1"/>
          </p:cNvSpPr>
          <p:nvPr>
            <p:ph type="sldNum" sz="quarter" idx="4"/>
          </p:nvPr>
        </p:nvSpPr>
        <p:spPr>
          <a:xfrm>
            <a:off x="246411" y="6265092"/>
            <a:ext cx="6096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黑体" panose="02010609060101010101" pitchFamily="49" charset="-122"/>
          <a:ea typeface="黑体" panose="02010609060101010101" pitchFamily="49" charset="-122"/>
          <a:cs typeface="Arial" panose="020B0604020202020204" pitchFamily="34" charset="0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华文宋体" panose="02010600040101010101" pitchFamily="2" charset="-122"/>
          <a:ea typeface="华文宋体" panose="02010600040101010101" pitchFamily="2" charset="-122"/>
          <a:cs typeface="Arial" panose="020B0604020202020204" pitchFamily="34" charset="0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华文宋体" panose="02010600040101010101" pitchFamily="2" charset="-122"/>
          <a:ea typeface="华文宋体" panose="02010600040101010101" pitchFamily="2" charset="-122"/>
          <a:cs typeface="Arial" panose="020B0604020202020204" pitchFamily="34" charset="0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华文宋体" panose="02010600040101010101" pitchFamily="2" charset="-122"/>
          <a:ea typeface="华文宋体" panose="02010600040101010101" pitchFamily="2" charset="-122"/>
          <a:cs typeface="Arial" panose="020B0604020202020204" pitchFamily="34" charset="0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华文宋体" panose="02010600040101010101" pitchFamily="2" charset="-122"/>
          <a:ea typeface="华文宋体" panose="02010600040101010101" pitchFamily="2" charset="-122"/>
          <a:cs typeface="Arial" panose="020B0604020202020204" pitchFamily="34" charset="0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华文宋体" panose="02010600040101010101" pitchFamily="2" charset="-122"/>
          <a:ea typeface="华文宋体" panose="02010600040101010101" pitchFamily="2" charset="-122"/>
          <a:cs typeface="Arial" panose="020B0604020202020204" pitchFamily="34" charset="0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86B2F5-37E7-4D33-864A-F886B7B8BEDF}" type="datetimeFigureOut">
              <a:rPr lang="zh-CN" altLang="en-US" smtClean="0"/>
              <a:t>2025/9/12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8D2A6F-2129-41F6-AAE6-98B321D679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8281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0" r:id="rId1"/>
    <p:sldLayoutId id="2147483821" r:id="rId2"/>
    <p:sldLayoutId id="2147483822" r:id="rId3"/>
    <p:sldLayoutId id="2147483823" r:id="rId4"/>
    <p:sldLayoutId id="2147483824" r:id="rId5"/>
    <p:sldLayoutId id="2147483825" r:id="rId6"/>
    <p:sldLayoutId id="2147483826" r:id="rId7"/>
    <p:sldLayoutId id="2147483827" r:id="rId8"/>
    <p:sldLayoutId id="2147483828" r:id="rId9"/>
    <p:sldLayoutId id="2147483829" r:id="rId10"/>
    <p:sldLayoutId id="214748383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ambria" panose="02040503050406030204" pitchFamily="18" charset="0"/>
          <a:ea typeface="华文宋体" panose="02010600040101010101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ambria" panose="02040503050406030204" pitchFamily="18" charset="0"/>
          <a:ea typeface="华文宋体" panose="02010600040101010101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mbria" panose="02040503050406030204" pitchFamily="18" charset="0"/>
          <a:ea typeface="华文宋体" panose="02010600040101010101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mbria" panose="02040503050406030204" pitchFamily="18" charset="0"/>
          <a:ea typeface="华文宋体" panose="02010600040101010101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mbria" panose="02040503050406030204" pitchFamily="18" charset="0"/>
          <a:ea typeface="华文宋体" panose="0201060004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49.jpeg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0.png"/><Relationship Id="rId5" Type="http://schemas.openxmlformats.org/officeDocument/2006/relationships/image" Target="../media/image48.jpeg"/><Relationship Id="rId4" Type="http://schemas.openxmlformats.org/officeDocument/2006/relationships/image" Target="../media/image42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emf"/><Relationship Id="rId4" Type="http://schemas.openxmlformats.org/officeDocument/2006/relationships/image" Target="../media/image54.em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emf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407368" y="4005064"/>
            <a:ext cx="8352928" cy="1800200"/>
          </a:xfrm>
        </p:spPr>
        <p:txBody>
          <a:bodyPr>
            <a:normAutofit/>
          </a:bodyPr>
          <a:lstStyle/>
          <a:p>
            <a:r>
              <a:rPr lang="en-US" altLang="zh-CN" sz="3500" dirty="0" err="1"/>
              <a:t>Weidong</a:t>
            </a:r>
            <a:r>
              <a:rPr lang="en-US" altLang="zh-CN" sz="3500" dirty="0"/>
              <a:t> Chen</a:t>
            </a:r>
          </a:p>
          <a:p>
            <a:r>
              <a:rPr lang="en-US" altLang="zh-CN" sz="2400" i="1" dirty="0"/>
              <a:t>Institute of High Energy Physics, CAS.</a:t>
            </a:r>
          </a:p>
          <a:p>
            <a:r>
              <a:rPr lang="fr-FR" altLang="zh-CN" sz="2400" i="1" dirty="0"/>
              <a:t>Spallation Neutron Source Science Center.</a:t>
            </a:r>
            <a:endParaRPr lang="en-US" altLang="zh-CN" sz="2400" i="1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1</a:t>
            </a:fld>
            <a:endParaRPr lang="zh-CN" altLang="en-US"/>
          </a:p>
        </p:txBody>
      </p:sp>
      <p:sp>
        <p:nvSpPr>
          <p:cNvPr id="4" name="标题 3"/>
          <p:cNvSpPr>
            <a:spLocks noGrp="1"/>
          </p:cNvSpPr>
          <p:nvPr>
            <p:ph type="ctrTitle"/>
          </p:nvPr>
        </p:nvSpPr>
        <p:spPr>
          <a:xfrm>
            <a:off x="1127448" y="1700808"/>
            <a:ext cx="9793088" cy="1474965"/>
          </a:xfrm>
        </p:spPr>
        <p:txBody>
          <a:bodyPr>
            <a:noAutofit/>
          </a:bodyPr>
          <a:lstStyle/>
          <a:p>
            <a:r>
              <a:rPr lang="en-US" altLang="zh-CN" sz="3600" dirty="0"/>
              <a:t>Optimization for RF-driven H- source and Low</a:t>
            </a:r>
            <a:br>
              <a:rPr lang="en-US" altLang="zh-CN" sz="3600" dirty="0"/>
            </a:br>
            <a:r>
              <a:rPr lang="en-US" altLang="zh-CN" sz="3600" dirty="0"/>
              <a:t>Energy Beam Transport for CSNS-II</a:t>
            </a:r>
            <a:endParaRPr lang="zh-CN" altLang="en-US" sz="3600" dirty="0"/>
          </a:p>
        </p:txBody>
      </p:sp>
      <p:sp>
        <p:nvSpPr>
          <p:cNvPr id="2" name="AutoShape 2" descr="Main Center IBS, South Korea">
            <a:extLst>
              <a:ext uri="{FF2B5EF4-FFF2-40B4-BE49-F238E27FC236}">
                <a16:creationId xmlns:a16="http://schemas.microsoft.com/office/drawing/2014/main" id="{9C03277A-7154-4C25-9F5D-BD7DAF5CDD7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-1755576"/>
            <a:ext cx="5336976" cy="5336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1026" name="Picture 2" descr="International Conference on Ion Sources 2025">
            <a:extLst>
              <a:ext uri="{FF2B5EF4-FFF2-40B4-BE49-F238E27FC236}">
                <a16:creationId xmlns:a16="http://schemas.microsoft.com/office/drawing/2014/main" id="{8AACEE25-0B62-4110-92CC-070D5633F3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7732" y="3789040"/>
            <a:ext cx="2100253" cy="2037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5C754F5B-78C3-4185-9E18-696A36CAB5EA}"/>
              </a:ext>
            </a:extLst>
          </p:cNvPr>
          <p:cNvSpPr txBox="1"/>
          <p:nvPr/>
        </p:nvSpPr>
        <p:spPr>
          <a:xfrm>
            <a:off x="9666381" y="5866028"/>
            <a:ext cx="252561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0" i="0" dirty="0"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 </a:t>
            </a:r>
            <a:r>
              <a:rPr lang="en-US" altLang="zh-CN" dirty="0">
                <a:latin typeface="Cambria Math" panose="02040503050406030204" pitchFamily="18" charset="0"/>
                <a:ea typeface="Cambria Math" panose="02040503050406030204" pitchFamily="18" charset="0"/>
              </a:rPr>
              <a:t>Sep. 12</a:t>
            </a:r>
            <a:r>
              <a:rPr lang="en-US" altLang="zh-CN" baseline="30000" dirty="0">
                <a:latin typeface="Cambria Math" panose="02040503050406030204" pitchFamily="18" charset="0"/>
                <a:ea typeface="Cambria Math" panose="02040503050406030204" pitchFamily="18" charset="0"/>
              </a:rPr>
              <a:t>th</a:t>
            </a:r>
            <a:r>
              <a:rPr lang="en-US" altLang="zh-CN" dirty="0">
                <a:latin typeface="Cambria Math" panose="02040503050406030204" pitchFamily="18" charset="0"/>
                <a:ea typeface="Cambria Math" panose="02040503050406030204" pitchFamily="18" charset="0"/>
              </a:rPr>
              <a:t>, ICIS2025</a:t>
            </a:r>
          </a:p>
          <a:p>
            <a:r>
              <a:rPr lang="en-US" altLang="zh-CN" b="0" i="0" dirty="0"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Oxford, UK</a:t>
            </a:r>
            <a:endParaRPr lang="zh-CN" altLang="en-US" dirty="0">
              <a:latin typeface="Cambria Math" panose="02040503050406030204" pitchFamily="18" charset="0"/>
            </a:endParaRPr>
          </a:p>
        </p:txBody>
      </p:sp>
      <p:pic>
        <p:nvPicPr>
          <p:cNvPr id="8" name="Picture 2" descr="International Conference on Ion Sources 2025">
            <a:extLst>
              <a:ext uri="{FF2B5EF4-FFF2-40B4-BE49-F238E27FC236}">
                <a16:creationId xmlns:a16="http://schemas.microsoft.com/office/drawing/2014/main" id="{53087074-A69F-4E05-B980-C2B0365534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8408" y="3828783"/>
            <a:ext cx="2100253" cy="2037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EDFBE97F-E921-4DA0-8107-BC8D14BAF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10</a:t>
            </a:fld>
            <a:endParaRPr lang="zh-CN" altLang="en-US" dirty="0"/>
          </a:p>
        </p:txBody>
      </p:sp>
      <p:graphicFrame>
        <p:nvGraphicFramePr>
          <p:cNvPr id="5" name="表格 5">
            <a:extLst>
              <a:ext uri="{FF2B5EF4-FFF2-40B4-BE49-F238E27FC236}">
                <a16:creationId xmlns:a16="http://schemas.microsoft.com/office/drawing/2014/main" id="{7883387F-5A0D-4B06-9690-62B81BC71CB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4711666"/>
              </p:ext>
            </p:extLst>
          </p:nvPr>
        </p:nvGraphicFramePr>
        <p:xfrm>
          <a:off x="410568" y="1844824"/>
          <a:ext cx="4893344" cy="46805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6860">
                  <a:extLst>
                    <a:ext uri="{9D8B030D-6E8A-4147-A177-3AD203B41FA5}">
                      <a16:colId xmlns:a16="http://schemas.microsoft.com/office/drawing/2014/main" val="1354207317"/>
                    </a:ext>
                  </a:extLst>
                </a:gridCol>
                <a:gridCol w="1385887">
                  <a:extLst>
                    <a:ext uri="{9D8B030D-6E8A-4147-A177-3AD203B41FA5}">
                      <a16:colId xmlns:a16="http://schemas.microsoft.com/office/drawing/2014/main" val="156388657"/>
                    </a:ext>
                  </a:extLst>
                </a:gridCol>
                <a:gridCol w="1780597">
                  <a:extLst>
                    <a:ext uri="{9D8B030D-6E8A-4147-A177-3AD203B41FA5}">
                      <a16:colId xmlns:a16="http://schemas.microsoft.com/office/drawing/2014/main" val="2167231996"/>
                    </a:ext>
                  </a:extLst>
                </a:gridCol>
              </a:tblGrid>
              <a:tr h="356714">
                <a:tc>
                  <a:txBody>
                    <a:bodyPr/>
                    <a:lstStyle/>
                    <a:p>
                      <a:pPr marL="0" algn="l" rtl="0" eaLnBrk="1" fontAlgn="ctr" latinLnBrk="0" hangingPunct="1"/>
                      <a:r>
                        <a:rPr kumimoji="0" lang="zh-CN" altLang="en-US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宋体" panose="02010600030101010101" pitchFamily="2" charset="-122"/>
                          <a:cs typeface="+mn-cs"/>
                        </a:rPr>
                        <a:t>　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marL="0" algn="l" rtl="0" eaLnBrk="1" fontAlgn="ctr" latinLnBrk="0" hangingPunct="1"/>
                      <a:r>
                        <a:rPr kumimoji="0" lang="en-US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CSNS service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marL="0" algn="l" rtl="0" eaLnBrk="1" fontAlgn="ctr" latinLnBrk="0" hangingPunct="1"/>
                      <a:r>
                        <a:rPr kumimoji="0" lang="en-US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Test bench study</a:t>
                      </a: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1566259458"/>
                  </a:ext>
                </a:extLst>
              </a:tr>
              <a:tr h="35671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Peak RF-power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31 kW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25~40kW</a:t>
                      </a: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3208305715"/>
                  </a:ext>
                </a:extLst>
              </a:tr>
              <a:tr h="35671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H2 flow rate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21 SCCM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18~24 SCCM</a:t>
                      </a: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3100525869"/>
                  </a:ext>
                </a:extLst>
              </a:tr>
              <a:tr h="35671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Repetition rate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25 Hz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25/50 Hz</a:t>
                      </a: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382705596"/>
                  </a:ext>
                </a:extLst>
              </a:tr>
              <a:tr h="49576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Plasma pulse width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l-GR" sz="16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680 μ</a:t>
                      </a: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l-G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500~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8</a:t>
                      </a:r>
                      <a:r>
                        <a:rPr lang="el-G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00μ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</a:t>
                      </a: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833379166"/>
                  </a:ext>
                </a:extLst>
              </a:tr>
              <a:tr h="45481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Beam pulse width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l-GR" sz="16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498 μ</a:t>
                      </a: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l-G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100~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75</a:t>
                      </a:r>
                      <a:r>
                        <a:rPr lang="el-G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 μ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</a:t>
                      </a: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3681767093"/>
                  </a:ext>
                </a:extLst>
              </a:tr>
              <a:tr h="45481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H- peak current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37 mA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50~60mA</a:t>
                      </a: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3772981703"/>
                  </a:ext>
                </a:extLst>
              </a:tr>
              <a:tr h="45481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Cs reservoir temp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80~90 ℃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77~120℃</a:t>
                      </a: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3455665515"/>
                  </a:ext>
                </a:extLst>
              </a:tr>
              <a:tr h="35671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Service cycle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&gt;330days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宋体" panose="02010600030101010101" pitchFamily="2" charset="-122"/>
                        </a:rPr>
                        <a:t>　</a:t>
                      </a: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4013716947"/>
                  </a:ext>
                </a:extLst>
              </a:tr>
              <a:tr h="35671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Beam energy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50 keV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55 keV</a:t>
                      </a: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2623498826"/>
                  </a:ext>
                </a:extLst>
              </a:tr>
              <a:tr h="68002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Norm. 95% </a:t>
                      </a:r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beam 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RMS </a:t>
                      </a:r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emitt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.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Not measured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~0.21 </a:t>
                      </a:r>
                      <a:r>
                        <a:rPr lang="el-G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π.</a:t>
                      </a:r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mm.mrad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(New LEBT)</a:t>
                      </a: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1730025013"/>
                  </a:ext>
                </a:extLst>
              </a:tr>
            </a:tbl>
          </a:graphicData>
        </a:graphic>
      </p:graphicFrame>
      <p:sp>
        <p:nvSpPr>
          <p:cNvPr id="7" name="文本框 6">
            <a:extLst>
              <a:ext uri="{FF2B5EF4-FFF2-40B4-BE49-F238E27FC236}">
                <a16:creationId xmlns:a16="http://schemas.microsoft.com/office/drawing/2014/main" id="{5146F137-1740-4F1B-B4AB-A358259E8A62}"/>
              </a:ext>
            </a:extLst>
          </p:cNvPr>
          <p:cNvSpPr txBox="1"/>
          <p:nvPr/>
        </p:nvSpPr>
        <p:spPr>
          <a:xfrm>
            <a:off x="335360" y="1136938"/>
            <a:ext cx="54726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i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Typical operation parameter for user service and  experimental study</a:t>
            </a:r>
            <a:endParaRPr lang="zh-CN" altLang="en-US" sz="2000" b="1" i="1" dirty="0">
              <a:solidFill>
                <a:srgbClr val="0000FF"/>
              </a:solidFill>
              <a:latin typeface="Cambria" panose="02040503050406030204" pitchFamily="18" charset="0"/>
            </a:endParaRPr>
          </a:p>
        </p:txBody>
      </p:sp>
      <p:sp>
        <p:nvSpPr>
          <p:cNvPr id="43" name="标题 1">
            <a:extLst>
              <a:ext uri="{FF2B5EF4-FFF2-40B4-BE49-F238E27FC236}">
                <a16:creationId xmlns:a16="http://schemas.microsoft.com/office/drawing/2014/main" id="{6BC7938F-1E20-48AA-9E88-A86C491F1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5888" y="188913"/>
            <a:ext cx="9505950" cy="744537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altLang="zh-CN" sz="2800" dirty="0">
                <a:ea typeface="Cambria" panose="02040503050406030204" pitchFamily="18" charset="0"/>
              </a:rPr>
              <a:t>Operation parameters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1BAA48E8-82F6-452F-BB72-5EF8283295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856324"/>
            <a:ext cx="5904656" cy="4428491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EEAE2694-8D54-451B-A3E1-377D59279E25}"/>
              </a:ext>
            </a:extLst>
          </p:cNvPr>
          <p:cNvSpPr txBox="1"/>
          <p:nvPr/>
        </p:nvSpPr>
        <p:spPr>
          <a:xfrm>
            <a:off x="5951984" y="1124744"/>
            <a:ext cx="46805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000" b="1" i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r>
              <a:rPr lang="en-US" altLang="zh-CN" dirty="0"/>
              <a:t>The RF-driven ion source installed in the accelerator tunnel</a:t>
            </a:r>
          </a:p>
        </p:txBody>
      </p:sp>
    </p:spTree>
    <p:extLst>
      <p:ext uri="{BB962C8B-B14F-4D97-AF65-F5344CB8AC3E}">
        <p14:creationId xmlns:p14="http://schemas.microsoft.com/office/powerpoint/2010/main" val="23235417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5F33F9B4-6F6E-4102-BB8C-49305924A4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11</a:t>
            </a:fld>
            <a:endParaRPr lang="zh-CN" altLang="en-US" dirty="0"/>
          </a:p>
        </p:txBody>
      </p:sp>
      <p:sp>
        <p:nvSpPr>
          <p:cNvPr id="5" name="标题 1">
            <a:extLst>
              <a:ext uri="{FF2B5EF4-FFF2-40B4-BE49-F238E27FC236}">
                <a16:creationId xmlns:a16="http://schemas.microsoft.com/office/drawing/2014/main" id="{D6DC5EA1-4E33-4A9D-BF97-F3E324B8F0CB}"/>
              </a:ext>
            </a:extLst>
          </p:cNvPr>
          <p:cNvSpPr txBox="1">
            <a:spLocks/>
          </p:cNvSpPr>
          <p:nvPr/>
        </p:nvSpPr>
        <p:spPr>
          <a:xfrm>
            <a:off x="1498091" y="145357"/>
            <a:ext cx="9505056" cy="745171"/>
          </a:xfrm>
          <a:prstGeom prst="rect">
            <a:avLst/>
          </a:prstGeom>
        </p:spPr>
        <p:txBody>
          <a:bodyPr bIns="91440" anchor="b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2800" b="0" kern="1200">
                <a:solidFill>
                  <a:srgbClr val="0033CC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30" name="标题 1">
            <a:extLst>
              <a:ext uri="{FF2B5EF4-FFF2-40B4-BE49-F238E27FC236}">
                <a16:creationId xmlns:a16="http://schemas.microsoft.com/office/drawing/2014/main" id="{D1A775AF-1C9A-4EC8-A2EF-6598EFBFFD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5888" y="188913"/>
            <a:ext cx="9505950" cy="744537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altLang="zh-CN" sz="2800" dirty="0">
                <a:ea typeface="Cambria" panose="02040503050406030204" pitchFamily="18" charset="0"/>
              </a:rPr>
              <a:t>Operation status from  2021.9 to 2025.6</a:t>
            </a: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1F0807EF-CDF9-489C-A8AD-C82D14BC57D8}"/>
              </a:ext>
            </a:extLst>
          </p:cNvPr>
          <p:cNvSpPr txBox="1"/>
          <p:nvPr/>
        </p:nvSpPr>
        <p:spPr>
          <a:xfrm>
            <a:off x="271102" y="1156682"/>
            <a:ext cx="92207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1" i="1" u="none" strike="noStrike" kern="0" cap="none" spc="0" normalizeH="0" baseline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r>
              <a:rPr lang="en-US" altLang="zh-CN" dirty="0"/>
              <a:t>Operation in last 4 run cycles, </a:t>
            </a:r>
            <a:r>
              <a:rPr lang="en-US" altLang="zh-CN" sz="1600" i="0" dirty="0">
                <a:solidFill>
                  <a:schemeClr val="tx1"/>
                </a:solidFill>
              </a:rPr>
              <a:t>always be ready for neutron production or machine study.</a:t>
            </a:r>
            <a:endParaRPr lang="zh-CN" altLang="en-US" sz="1600" i="0" dirty="0">
              <a:solidFill>
                <a:schemeClr val="tx1"/>
              </a:solidFill>
            </a:endParaRPr>
          </a:p>
        </p:txBody>
      </p:sp>
      <p:grpSp>
        <p:nvGrpSpPr>
          <p:cNvPr id="59" name="组合 58">
            <a:extLst>
              <a:ext uri="{FF2B5EF4-FFF2-40B4-BE49-F238E27FC236}">
                <a16:creationId xmlns:a16="http://schemas.microsoft.com/office/drawing/2014/main" id="{05F1CFFC-14FC-4FC2-A419-60C66D98AC99}"/>
              </a:ext>
            </a:extLst>
          </p:cNvPr>
          <p:cNvGrpSpPr/>
          <p:nvPr/>
        </p:nvGrpSpPr>
        <p:grpSpPr>
          <a:xfrm>
            <a:off x="119336" y="1814291"/>
            <a:ext cx="12025336" cy="4836019"/>
            <a:chOff x="119336" y="1772816"/>
            <a:chExt cx="12025336" cy="4836019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AC05EEC-7612-480B-B8C0-DFADD654188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336" y="1772816"/>
              <a:ext cx="11017224" cy="4434400"/>
            </a:xfrm>
            <a:prstGeom prst="rect">
              <a:avLst/>
            </a:prstGeom>
          </p:spPr>
        </p:pic>
        <p:grpSp>
          <p:nvGrpSpPr>
            <p:cNvPr id="21" name="组合 20">
              <a:extLst>
                <a:ext uri="{FF2B5EF4-FFF2-40B4-BE49-F238E27FC236}">
                  <a16:creationId xmlns:a16="http://schemas.microsoft.com/office/drawing/2014/main" id="{58058584-7B4E-4757-9C6D-1B05ABCE7A4B}"/>
                </a:ext>
              </a:extLst>
            </p:cNvPr>
            <p:cNvGrpSpPr/>
            <p:nvPr/>
          </p:nvGrpSpPr>
          <p:grpSpPr>
            <a:xfrm>
              <a:off x="551384" y="6147170"/>
              <a:ext cx="2775038" cy="461665"/>
              <a:chOff x="903612" y="6218262"/>
              <a:chExt cx="2384076" cy="461665"/>
            </a:xfrm>
          </p:grpSpPr>
          <p:cxnSp>
            <p:nvCxnSpPr>
              <p:cNvPr id="6" name="直接连接符 5">
                <a:extLst>
                  <a:ext uri="{FF2B5EF4-FFF2-40B4-BE49-F238E27FC236}">
                    <a16:creationId xmlns:a16="http://schemas.microsoft.com/office/drawing/2014/main" id="{A06D276C-5208-43DF-9F7D-7E747F74420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55440" y="6460690"/>
                <a:ext cx="2232248" cy="0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headEnd type="arrow" w="med" len="med"/>
                <a:tailEnd type="arrow" w="med" len="med"/>
              </a:ln>
              <a:effectLst/>
            </p:spPr>
          </p:cxnSp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6B37151A-FA8C-42BD-9CD3-80F3EBD64661}"/>
                  </a:ext>
                </a:extLst>
              </p:cNvPr>
              <p:cNvSpPr txBox="1"/>
              <p:nvPr/>
            </p:nvSpPr>
            <p:spPr>
              <a:xfrm>
                <a:off x="903612" y="6218262"/>
                <a:ext cx="2260594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2021.9-2022.7,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2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310 </a:t>
                </a:r>
                <a:r>
                  <a:rPr kumimoji="0" lang="en-US" altLang="zh-CN" sz="1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days accumulated</a:t>
                </a:r>
                <a:endParaRPr kumimoji="0" lang="zh-CN" alt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宋体" panose="02010600030101010101" pitchFamily="2" charset="-122"/>
                </a:endParaRPr>
              </a:p>
            </p:txBody>
          </p:sp>
        </p:grpSp>
        <p:grpSp>
          <p:nvGrpSpPr>
            <p:cNvPr id="32" name="组合 31">
              <a:extLst>
                <a:ext uri="{FF2B5EF4-FFF2-40B4-BE49-F238E27FC236}">
                  <a16:creationId xmlns:a16="http://schemas.microsoft.com/office/drawing/2014/main" id="{63824273-6A04-4708-B501-0D4137430C17}"/>
                </a:ext>
              </a:extLst>
            </p:cNvPr>
            <p:cNvGrpSpPr/>
            <p:nvPr/>
          </p:nvGrpSpPr>
          <p:grpSpPr>
            <a:xfrm>
              <a:off x="3351884" y="6143740"/>
              <a:ext cx="2384076" cy="461665"/>
              <a:chOff x="903612" y="6218262"/>
              <a:chExt cx="2384076" cy="461665"/>
            </a:xfrm>
          </p:grpSpPr>
          <p:cxnSp>
            <p:nvCxnSpPr>
              <p:cNvPr id="33" name="直接连接符 32">
                <a:extLst>
                  <a:ext uri="{FF2B5EF4-FFF2-40B4-BE49-F238E27FC236}">
                    <a16:creationId xmlns:a16="http://schemas.microsoft.com/office/drawing/2014/main" id="{3CCA995F-1955-4C0F-84F5-7540115E74B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55440" y="6460690"/>
                <a:ext cx="2232248" cy="0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headEnd type="arrow" w="med" len="med"/>
                <a:tailEnd type="arrow" w="med" len="med"/>
              </a:ln>
              <a:effectLst/>
            </p:spPr>
          </p:cxnSp>
          <p:sp>
            <p:nvSpPr>
              <p:cNvPr id="34" name="文本框 33">
                <a:extLst>
                  <a:ext uri="{FF2B5EF4-FFF2-40B4-BE49-F238E27FC236}">
                    <a16:creationId xmlns:a16="http://schemas.microsoft.com/office/drawing/2014/main" id="{3122558F-EE79-4D81-A1EB-81E9DAA1119E}"/>
                  </a:ext>
                </a:extLst>
              </p:cNvPr>
              <p:cNvSpPr txBox="1"/>
              <p:nvPr/>
            </p:nvSpPr>
            <p:spPr>
              <a:xfrm>
                <a:off x="903612" y="6218262"/>
                <a:ext cx="2260594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2022.8-2023.7,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2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323 </a:t>
                </a:r>
                <a:r>
                  <a:rPr kumimoji="0" lang="en-US" altLang="zh-CN" sz="1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days accumulated</a:t>
                </a:r>
                <a:endParaRPr kumimoji="0" lang="zh-CN" alt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宋体" panose="02010600030101010101" pitchFamily="2" charset="-122"/>
                </a:endParaRPr>
              </a:p>
            </p:txBody>
          </p:sp>
        </p:grpSp>
        <p:grpSp>
          <p:nvGrpSpPr>
            <p:cNvPr id="35" name="组合 34">
              <a:extLst>
                <a:ext uri="{FF2B5EF4-FFF2-40B4-BE49-F238E27FC236}">
                  <a16:creationId xmlns:a16="http://schemas.microsoft.com/office/drawing/2014/main" id="{1FE9B8BD-3893-4D4E-BB78-14D6DB75BA07}"/>
                </a:ext>
              </a:extLst>
            </p:cNvPr>
            <p:cNvGrpSpPr/>
            <p:nvPr/>
          </p:nvGrpSpPr>
          <p:grpSpPr>
            <a:xfrm>
              <a:off x="5890579" y="6142879"/>
              <a:ext cx="2384076" cy="461665"/>
              <a:chOff x="903612" y="6213972"/>
              <a:chExt cx="2384076" cy="461665"/>
            </a:xfrm>
          </p:grpSpPr>
          <p:cxnSp>
            <p:nvCxnSpPr>
              <p:cNvPr id="36" name="直接连接符 35">
                <a:extLst>
                  <a:ext uri="{FF2B5EF4-FFF2-40B4-BE49-F238E27FC236}">
                    <a16:creationId xmlns:a16="http://schemas.microsoft.com/office/drawing/2014/main" id="{C501AD1B-0A37-403D-B7BC-99C8C9C35FF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55440" y="6460690"/>
                <a:ext cx="2232248" cy="0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headEnd type="arrow" w="med" len="med"/>
                <a:tailEnd type="arrow" w="med" len="med"/>
              </a:ln>
              <a:effectLst/>
            </p:spPr>
          </p:cxnSp>
          <p:sp>
            <p:nvSpPr>
              <p:cNvPr id="37" name="文本框 36">
                <a:extLst>
                  <a:ext uri="{FF2B5EF4-FFF2-40B4-BE49-F238E27FC236}">
                    <a16:creationId xmlns:a16="http://schemas.microsoft.com/office/drawing/2014/main" id="{64CD52D8-584C-4AFE-84DD-A77F8A4B395C}"/>
                  </a:ext>
                </a:extLst>
              </p:cNvPr>
              <p:cNvSpPr txBox="1"/>
              <p:nvPr/>
            </p:nvSpPr>
            <p:spPr>
              <a:xfrm>
                <a:off x="903612" y="6213972"/>
                <a:ext cx="2260594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2023-2024,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2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~330 </a:t>
                </a:r>
                <a:r>
                  <a:rPr kumimoji="0" lang="en-US" altLang="zh-CN" sz="1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days accumulated</a:t>
                </a:r>
                <a:endParaRPr kumimoji="0" lang="zh-CN" alt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宋体" panose="02010600030101010101" pitchFamily="2" charset="-122"/>
                </a:endParaRPr>
              </a:p>
            </p:txBody>
          </p:sp>
        </p:grpSp>
        <p:grpSp>
          <p:nvGrpSpPr>
            <p:cNvPr id="38" name="组合 37">
              <a:extLst>
                <a:ext uri="{FF2B5EF4-FFF2-40B4-BE49-F238E27FC236}">
                  <a16:creationId xmlns:a16="http://schemas.microsoft.com/office/drawing/2014/main" id="{1ADA8CE2-E474-4E26-A658-289A112B76E6}"/>
                </a:ext>
              </a:extLst>
            </p:cNvPr>
            <p:cNvGrpSpPr/>
            <p:nvPr/>
          </p:nvGrpSpPr>
          <p:grpSpPr>
            <a:xfrm>
              <a:off x="8688288" y="6123829"/>
              <a:ext cx="2380859" cy="461665"/>
              <a:chOff x="903612" y="6214196"/>
              <a:chExt cx="2384076" cy="461665"/>
            </a:xfrm>
          </p:grpSpPr>
          <p:cxnSp>
            <p:nvCxnSpPr>
              <p:cNvPr id="39" name="直接连接符 38">
                <a:extLst>
                  <a:ext uri="{FF2B5EF4-FFF2-40B4-BE49-F238E27FC236}">
                    <a16:creationId xmlns:a16="http://schemas.microsoft.com/office/drawing/2014/main" id="{57FE4721-5CE7-4DDF-B1B7-C76ADE34829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55440" y="6460690"/>
                <a:ext cx="2232248" cy="0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headEnd type="arrow" w="med" len="med"/>
                <a:tailEnd type="arrow" w="med" len="med"/>
              </a:ln>
              <a:effectLst/>
            </p:spPr>
          </p:cxnSp>
          <p:sp>
            <p:nvSpPr>
              <p:cNvPr id="40" name="文本框 39">
                <a:extLst>
                  <a:ext uri="{FF2B5EF4-FFF2-40B4-BE49-F238E27FC236}">
                    <a16:creationId xmlns:a16="http://schemas.microsoft.com/office/drawing/2014/main" id="{BEE66158-8FCA-4ED4-8F43-4397F683693F}"/>
                  </a:ext>
                </a:extLst>
              </p:cNvPr>
              <p:cNvSpPr txBox="1"/>
              <p:nvPr/>
            </p:nvSpPr>
            <p:spPr>
              <a:xfrm>
                <a:off x="903612" y="6214196"/>
                <a:ext cx="2260594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2024-2025,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2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~300 </a:t>
                </a:r>
                <a:r>
                  <a:rPr kumimoji="0" lang="en-US" altLang="zh-CN" sz="1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days accumulated</a:t>
                </a:r>
                <a:endParaRPr kumimoji="0" lang="zh-CN" alt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42" name="文本框 41">
              <a:extLst>
                <a:ext uri="{FF2B5EF4-FFF2-40B4-BE49-F238E27FC236}">
                  <a16:creationId xmlns:a16="http://schemas.microsoft.com/office/drawing/2014/main" id="{DC93A8E1-0595-4A67-9276-CED2E7B37723}"/>
                </a:ext>
              </a:extLst>
            </p:cNvPr>
            <p:cNvSpPr txBox="1"/>
            <p:nvPr/>
          </p:nvSpPr>
          <p:spPr>
            <a:xfrm>
              <a:off x="11036676" y="3115614"/>
              <a:ext cx="110799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2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Target power</a:t>
              </a:r>
            </a:p>
            <a:p>
              <a:r>
                <a:rPr lang="en-US" altLang="zh-CN" sz="12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 sample/min</a:t>
              </a:r>
              <a:endParaRPr lang="zh-CN" altLang="en-US" sz="1200" dirty="0">
                <a:solidFill>
                  <a:srgbClr val="FF0000"/>
                </a:solidFill>
                <a:latin typeface="Cambria" panose="020405030504060302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43" name="文本框 42">
              <a:extLst>
                <a:ext uri="{FF2B5EF4-FFF2-40B4-BE49-F238E27FC236}">
                  <a16:creationId xmlns:a16="http://schemas.microsoft.com/office/drawing/2014/main" id="{207405BB-D17C-4A62-8BA7-7B789073FBC7}"/>
                </a:ext>
              </a:extLst>
            </p:cNvPr>
            <p:cNvSpPr txBox="1"/>
            <p:nvPr/>
          </p:nvSpPr>
          <p:spPr>
            <a:xfrm>
              <a:off x="11022177" y="5024707"/>
              <a:ext cx="10443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200" dirty="0">
                  <a:solidFill>
                    <a:srgbClr val="008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I.S. RF power</a:t>
              </a:r>
            </a:p>
            <a:p>
              <a:r>
                <a:rPr lang="en-US" altLang="zh-CN" sz="1200" dirty="0">
                  <a:solidFill>
                    <a:srgbClr val="008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 sample/s</a:t>
              </a:r>
              <a:endParaRPr lang="zh-CN" altLang="en-US" sz="1200" dirty="0">
                <a:solidFill>
                  <a:srgbClr val="008000"/>
                </a:solidFill>
                <a:latin typeface="Cambria" panose="020405030504060302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44" name="文本框 43">
              <a:extLst>
                <a:ext uri="{FF2B5EF4-FFF2-40B4-BE49-F238E27FC236}">
                  <a16:creationId xmlns:a16="http://schemas.microsoft.com/office/drawing/2014/main" id="{25E8D6A5-2193-4BF0-A280-7BA4A8E5777D}"/>
                </a:ext>
              </a:extLst>
            </p:cNvPr>
            <p:cNvSpPr txBox="1"/>
            <p:nvPr/>
          </p:nvSpPr>
          <p:spPr>
            <a:xfrm>
              <a:off x="6960096" y="4365104"/>
              <a:ext cx="1069277" cy="276999"/>
            </a:xfrm>
            <a:prstGeom prst="rect">
              <a:avLst/>
            </a:prstGeom>
            <a:solidFill>
              <a:srgbClr val="FFFF00"/>
            </a:solidFill>
            <a:ln>
              <a:solidFill>
                <a:sysClr val="windowText" lastClr="000000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CN New year</a:t>
              </a:r>
            </a:p>
          </p:txBody>
        </p:sp>
        <p:sp>
          <p:nvSpPr>
            <p:cNvPr id="45" name="文本框 44">
              <a:extLst>
                <a:ext uri="{FF2B5EF4-FFF2-40B4-BE49-F238E27FC236}">
                  <a16:creationId xmlns:a16="http://schemas.microsoft.com/office/drawing/2014/main" id="{C6D13835-B819-4377-A9A6-A1C5657D6AEA}"/>
                </a:ext>
              </a:extLst>
            </p:cNvPr>
            <p:cNvSpPr txBox="1"/>
            <p:nvPr/>
          </p:nvSpPr>
          <p:spPr>
            <a:xfrm rot="16200000">
              <a:off x="2892355" y="2529611"/>
              <a:ext cx="1049081" cy="461665"/>
            </a:xfrm>
            <a:prstGeom prst="rect">
              <a:avLst/>
            </a:prstGeom>
            <a:solidFill>
              <a:srgbClr val="FFFF00"/>
            </a:solidFill>
            <a:ln>
              <a:solidFill>
                <a:sysClr val="windowText" lastClr="000000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Summer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Maintenance</a:t>
              </a:r>
              <a:endParaRPr kumimoji="0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46" name="文本框 45">
              <a:extLst>
                <a:ext uri="{FF2B5EF4-FFF2-40B4-BE49-F238E27FC236}">
                  <a16:creationId xmlns:a16="http://schemas.microsoft.com/office/drawing/2014/main" id="{C8583227-9F43-4771-91B8-04890D99B8F7}"/>
                </a:ext>
              </a:extLst>
            </p:cNvPr>
            <p:cNvSpPr txBox="1"/>
            <p:nvPr/>
          </p:nvSpPr>
          <p:spPr>
            <a:xfrm rot="16200000">
              <a:off x="5522388" y="2529611"/>
              <a:ext cx="1049081" cy="461665"/>
            </a:xfrm>
            <a:prstGeom prst="rect">
              <a:avLst/>
            </a:prstGeom>
            <a:solidFill>
              <a:srgbClr val="FFFF00"/>
            </a:solidFill>
            <a:ln>
              <a:solidFill>
                <a:sysClr val="windowText" lastClr="000000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Summer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Maintenance</a:t>
              </a:r>
              <a:endParaRPr kumimoji="0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47" name="文本框 46">
              <a:extLst>
                <a:ext uri="{FF2B5EF4-FFF2-40B4-BE49-F238E27FC236}">
                  <a16:creationId xmlns:a16="http://schemas.microsoft.com/office/drawing/2014/main" id="{9ABC7050-3D60-4A64-A96B-D991ECBF3E7F}"/>
                </a:ext>
              </a:extLst>
            </p:cNvPr>
            <p:cNvSpPr txBox="1"/>
            <p:nvPr/>
          </p:nvSpPr>
          <p:spPr>
            <a:xfrm rot="16200000">
              <a:off x="8394580" y="2529611"/>
              <a:ext cx="1049081" cy="461665"/>
            </a:xfrm>
            <a:prstGeom prst="rect">
              <a:avLst/>
            </a:prstGeom>
            <a:solidFill>
              <a:srgbClr val="FFFF00"/>
            </a:solidFill>
            <a:ln>
              <a:solidFill>
                <a:sysClr val="windowText" lastClr="000000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Summer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Maintenance</a:t>
              </a:r>
              <a:endParaRPr kumimoji="0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49" name="文本框 48">
              <a:extLst>
                <a:ext uri="{FF2B5EF4-FFF2-40B4-BE49-F238E27FC236}">
                  <a16:creationId xmlns:a16="http://schemas.microsoft.com/office/drawing/2014/main" id="{4C1453D1-14A3-495E-BD31-6F0D55DD45A6}"/>
                </a:ext>
              </a:extLst>
            </p:cNvPr>
            <p:cNvSpPr txBox="1"/>
            <p:nvPr/>
          </p:nvSpPr>
          <p:spPr>
            <a:xfrm>
              <a:off x="9624392" y="4365104"/>
              <a:ext cx="1069277" cy="276999"/>
            </a:xfrm>
            <a:prstGeom prst="rect">
              <a:avLst/>
            </a:prstGeom>
            <a:solidFill>
              <a:srgbClr val="FFFF00"/>
            </a:solidFill>
            <a:ln>
              <a:solidFill>
                <a:sysClr val="windowText" lastClr="000000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CN New year</a:t>
              </a:r>
            </a:p>
          </p:txBody>
        </p:sp>
        <p:sp>
          <p:nvSpPr>
            <p:cNvPr id="50" name="文本框 49">
              <a:extLst>
                <a:ext uri="{FF2B5EF4-FFF2-40B4-BE49-F238E27FC236}">
                  <a16:creationId xmlns:a16="http://schemas.microsoft.com/office/drawing/2014/main" id="{C9B4F50E-F4C6-4D32-9A21-4B1E70F66A6B}"/>
                </a:ext>
              </a:extLst>
            </p:cNvPr>
            <p:cNvSpPr txBox="1"/>
            <p:nvPr/>
          </p:nvSpPr>
          <p:spPr>
            <a:xfrm>
              <a:off x="4018611" y="4365103"/>
              <a:ext cx="1069277" cy="276999"/>
            </a:xfrm>
            <a:prstGeom prst="rect">
              <a:avLst/>
            </a:prstGeom>
            <a:solidFill>
              <a:srgbClr val="FFFF00"/>
            </a:solidFill>
            <a:ln>
              <a:solidFill>
                <a:sysClr val="windowText" lastClr="000000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CN New year</a:t>
              </a:r>
            </a:p>
          </p:txBody>
        </p:sp>
        <p:sp>
          <p:nvSpPr>
            <p:cNvPr id="51" name="文本框 50">
              <a:extLst>
                <a:ext uri="{FF2B5EF4-FFF2-40B4-BE49-F238E27FC236}">
                  <a16:creationId xmlns:a16="http://schemas.microsoft.com/office/drawing/2014/main" id="{64C27DF2-1687-476A-A131-B7845FA541E0}"/>
                </a:ext>
              </a:extLst>
            </p:cNvPr>
            <p:cNvSpPr txBox="1"/>
            <p:nvPr/>
          </p:nvSpPr>
          <p:spPr>
            <a:xfrm>
              <a:off x="1332398" y="4365103"/>
              <a:ext cx="1069277" cy="276999"/>
            </a:xfrm>
            <a:prstGeom prst="rect">
              <a:avLst/>
            </a:prstGeom>
            <a:solidFill>
              <a:srgbClr val="FFFF00"/>
            </a:solidFill>
            <a:ln>
              <a:solidFill>
                <a:sysClr val="windowText" lastClr="000000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CN New year</a:t>
              </a:r>
            </a:p>
          </p:txBody>
        </p:sp>
        <p:cxnSp>
          <p:nvCxnSpPr>
            <p:cNvPr id="52" name="直接箭头连接符 51">
              <a:extLst>
                <a:ext uri="{FF2B5EF4-FFF2-40B4-BE49-F238E27FC236}">
                  <a16:creationId xmlns:a16="http://schemas.microsoft.com/office/drawing/2014/main" id="{3D3145A3-56AC-4FFC-9486-54673B547693}"/>
                </a:ext>
              </a:extLst>
            </p:cNvPr>
            <p:cNvCxnSpPr/>
            <p:nvPr/>
          </p:nvCxnSpPr>
          <p:spPr>
            <a:xfrm flipV="1">
              <a:off x="1867036" y="3990016"/>
              <a:ext cx="0" cy="37508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接箭头连接符 53">
              <a:extLst>
                <a:ext uri="{FF2B5EF4-FFF2-40B4-BE49-F238E27FC236}">
                  <a16:creationId xmlns:a16="http://schemas.microsoft.com/office/drawing/2014/main" id="{5C34C811-956F-4CB4-8B17-604B2D1BA816}"/>
                </a:ext>
              </a:extLst>
            </p:cNvPr>
            <p:cNvCxnSpPr>
              <a:cxnSpLocks/>
              <a:stCxn id="50" idx="0"/>
            </p:cNvCxnSpPr>
            <p:nvPr/>
          </p:nvCxnSpPr>
          <p:spPr>
            <a:xfrm flipV="1">
              <a:off x="4553250" y="3990016"/>
              <a:ext cx="0" cy="37508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直接箭头连接符 56">
              <a:extLst>
                <a:ext uri="{FF2B5EF4-FFF2-40B4-BE49-F238E27FC236}">
                  <a16:creationId xmlns:a16="http://schemas.microsoft.com/office/drawing/2014/main" id="{E4E1105F-6579-4E02-8CB2-C86EFF9917B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392144" y="3990016"/>
              <a:ext cx="0" cy="37508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直接箭头连接符 57">
              <a:extLst>
                <a:ext uri="{FF2B5EF4-FFF2-40B4-BE49-F238E27FC236}">
                  <a16:creationId xmlns:a16="http://schemas.microsoft.com/office/drawing/2014/main" id="{0AA71AA3-D15F-4190-BD02-B380E8B89CD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056440" y="3990015"/>
              <a:ext cx="0" cy="37508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0" name="文本框 59">
            <a:extLst>
              <a:ext uri="{FF2B5EF4-FFF2-40B4-BE49-F238E27FC236}">
                <a16:creationId xmlns:a16="http://schemas.microsoft.com/office/drawing/2014/main" id="{E00D4697-780F-45F3-9A6F-21F8436AF7EE}"/>
              </a:ext>
            </a:extLst>
          </p:cNvPr>
          <p:cNvSpPr txBox="1"/>
          <p:nvPr/>
        </p:nvSpPr>
        <p:spPr>
          <a:xfrm>
            <a:off x="252421" y="1556792"/>
            <a:ext cx="6449255" cy="5847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latin typeface="Cambria" panose="02040503050406030204" pitchFamily="18" charset="0"/>
                <a:ea typeface="Cambria" panose="02040503050406030204" pitchFamily="18" charset="0"/>
              </a:rPr>
              <a:t>Summer maintenance: </a:t>
            </a:r>
            <a:r>
              <a:rPr lang="en-US" altLang="zh-CN" sz="1600" dirty="0">
                <a:latin typeface="Cambria" panose="02040503050406030204" pitchFamily="18" charset="0"/>
                <a:ea typeface="Cambria" panose="02040503050406030204" pitchFamily="18" charset="0"/>
              </a:rPr>
              <a:t>disassemble </a:t>
            </a:r>
            <a:r>
              <a:rPr lang="en-US" altLang="zh-CN" sz="1600" dirty="0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 clean/fill cesium reassemble.</a:t>
            </a:r>
          </a:p>
          <a:p>
            <a:r>
              <a:rPr lang="en-US" altLang="zh-CN" sz="1600" b="1" dirty="0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Chinese new year: </a:t>
            </a:r>
            <a:r>
              <a:rPr lang="en-US" altLang="zh-CN" sz="1600" dirty="0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power off, kept in vacuum.</a:t>
            </a:r>
            <a:endParaRPr lang="zh-CN" altLang="en-US" sz="16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46318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12</a:t>
            </a:fld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596" y="1808047"/>
            <a:ext cx="9019276" cy="4213241"/>
          </a:xfrm>
          <a:prstGeom prst="rect">
            <a:avLst/>
          </a:prstGeom>
        </p:spPr>
      </p:pic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28290567-4218-42DD-A83B-583D14215F9E}"/>
              </a:ext>
            </a:extLst>
          </p:cNvPr>
          <p:cNvCxnSpPr>
            <a:cxnSpLocks/>
          </p:cNvCxnSpPr>
          <p:nvPr/>
        </p:nvCxnSpPr>
        <p:spPr>
          <a:xfrm flipH="1">
            <a:off x="9297873" y="4974330"/>
            <a:ext cx="415718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8">
            <a:extLst>
              <a:ext uri="{FF2B5EF4-FFF2-40B4-BE49-F238E27FC236}">
                <a16:creationId xmlns:a16="http://schemas.microsoft.com/office/drawing/2014/main" id="{78C43905-F1C3-4EC4-AE09-DE946290047F}"/>
              </a:ext>
            </a:extLst>
          </p:cNvPr>
          <p:cNvSpPr txBox="1"/>
          <p:nvPr/>
        </p:nvSpPr>
        <p:spPr>
          <a:xfrm>
            <a:off x="9665921" y="4750201"/>
            <a:ext cx="1225239" cy="5080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Beam power</a:t>
            </a:r>
          </a:p>
          <a:p>
            <a:r>
              <a:rPr lang="en-US" altLang="zh-CN" sz="14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sample/min</a:t>
            </a:r>
            <a:endParaRPr lang="zh-CN" altLang="en-US" sz="1400" dirty="0">
              <a:solidFill>
                <a:srgbClr val="0000FF"/>
              </a:solidFill>
              <a:latin typeface="Cambria" panose="02040503050406030204" pitchFamily="18" charset="0"/>
            </a:endParaRPr>
          </a:p>
        </p:txBody>
      </p:sp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28290567-4218-42DD-A83B-583D14215F9E}"/>
              </a:ext>
            </a:extLst>
          </p:cNvPr>
          <p:cNvCxnSpPr>
            <a:cxnSpLocks/>
          </p:cNvCxnSpPr>
          <p:nvPr/>
        </p:nvCxnSpPr>
        <p:spPr>
          <a:xfrm flipH="1">
            <a:off x="9297873" y="3036029"/>
            <a:ext cx="41571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>
            <a:extLst>
              <a:ext uri="{FF2B5EF4-FFF2-40B4-BE49-F238E27FC236}">
                <a16:creationId xmlns:a16="http://schemas.microsoft.com/office/drawing/2014/main" id="{78C43905-F1C3-4EC4-AE09-DE946290047F}"/>
              </a:ext>
            </a:extLst>
          </p:cNvPr>
          <p:cNvSpPr txBox="1"/>
          <p:nvPr/>
        </p:nvSpPr>
        <p:spPr>
          <a:xfrm>
            <a:off x="9665921" y="2811899"/>
            <a:ext cx="1180102" cy="5080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LEBT CT01</a:t>
            </a:r>
          </a:p>
          <a:p>
            <a:r>
              <a:rPr lang="en-US" altLang="zh-CN" sz="1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25 samples/s</a:t>
            </a:r>
            <a:endParaRPr lang="zh-CN" altLang="en-US" sz="1400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350604" y="1196752"/>
            <a:ext cx="92737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Cambria" panose="02040503050406030204" pitchFamily="18" charset="0"/>
                <a:ea typeface="Cambria" panose="02040503050406030204" pitchFamily="18" charset="0"/>
              </a:rPr>
              <a:t>The ion source runs unattended. </a:t>
            </a:r>
            <a:r>
              <a:rPr lang="en-US" altLang="zh-CN" sz="1600" dirty="0">
                <a:latin typeface="Cambria" panose="02040503050406030204" pitchFamily="18" charset="0"/>
                <a:cs typeface="Times New Roman" panose="02020603050405020304" pitchFamily="18" charset="0"/>
              </a:rPr>
              <a:t>The routine maintenance includes H2 gas bottle replacement, 50 kV insulation cleaning, gas/water line inspection, and plasma emission spectra check.</a:t>
            </a:r>
            <a:endParaRPr lang="en-US" altLang="zh-CN" sz="1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278596" y="6000567"/>
            <a:ext cx="10281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Cambria" panose="02040503050406030204" pitchFamily="18" charset="0"/>
                <a:ea typeface="Cambria" panose="02040503050406030204" pitchFamily="18" charset="0"/>
              </a:rPr>
              <a:t>Ion source beam current and target beam power from </a:t>
            </a:r>
            <a:r>
              <a:rPr lang="en-US" altLang="zh-CN" sz="1600" i="1" dirty="0">
                <a:latin typeface="Cambria" panose="02040503050406030204" pitchFamily="18" charset="0"/>
                <a:ea typeface="Cambria" panose="02040503050406030204" pitchFamily="18" charset="0"/>
              </a:rPr>
              <a:t>May 16</a:t>
            </a:r>
            <a:r>
              <a:rPr lang="en-US" altLang="zh-CN" sz="1600" i="1" baseline="30000" dirty="0">
                <a:latin typeface="Cambria" panose="02040503050406030204" pitchFamily="18" charset="0"/>
                <a:ea typeface="Cambria" panose="02040503050406030204" pitchFamily="18" charset="0"/>
              </a:rPr>
              <a:t>th</a:t>
            </a:r>
            <a:r>
              <a:rPr lang="en-US" altLang="zh-CN" sz="1600" i="1" dirty="0">
                <a:latin typeface="Cambria" panose="02040503050406030204" pitchFamily="18" charset="0"/>
                <a:ea typeface="Cambria" panose="02040503050406030204" pitchFamily="18" charset="0"/>
              </a:rPr>
              <a:t> to July 15</a:t>
            </a:r>
            <a:r>
              <a:rPr lang="en-US" altLang="zh-CN" sz="1600" i="1" baseline="30000" dirty="0">
                <a:latin typeface="Cambria" panose="02040503050406030204" pitchFamily="18" charset="0"/>
                <a:ea typeface="Cambria" panose="02040503050406030204" pitchFamily="18" charset="0"/>
              </a:rPr>
              <a:t>th</a:t>
            </a:r>
            <a:r>
              <a:rPr lang="en-US" altLang="zh-CN" sz="1600" i="1" dirty="0">
                <a:latin typeface="Cambria" panose="02040503050406030204" pitchFamily="18" charset="0"/>
                <a:ea typeface="Cambria" panose="02040503050406030204" pitchFamily="18" charset="0"/>
              </a:rPr>
              <a:t> 2023</a:t>
            </a:r>
            <a:r>
              <a:rPr lang="en-US" altLang="zh-CN" sz="16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</a:p>
          <a:p>
            <a:r>
              <a:rPr lang="en-US" altLang="zh-CN" sz="1600" dirty="0">
                <a:latin typeface="Cambria" panose="02040503050406030204" pitchFamily="18" charset="0"/>
                <a:ea typeface="Cambria" panose="02040503050406030204" pitchFamily="18" charset="0"/>
              </a:rPr>
              <a:t>When parameters reaches equilibrium in 30 minutes, the beam current output fluctuation is less than 1%. </a:t>
            </a:r>
            <a:endParaRPr lang="zh-CN" altLang="en-US" sz="1600" dirty="0">
              <a:latin typeface="Cambria" panose="02040503050406030204" pitchFamily="18" charset="0"/>
            </a:endParaRPr>
          </a:p>
        </p:txBody>
      </p:sp>
      <p:sp>
        <p:nvSpPr>
          <p:cNvPr id="15" name="标题 1">
            <a:extLst>
              <a:ext uri="{FF2B5EF4-FFF2-40B4-BE49-F238E27FC236}">
                <a16:creationId xmlns:a16="http://schemas.microsoft.com/office/drawing/2014/main" id="{44BE3F25-8EB9-4572-B6B5-0AAC80BE4F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5888" y="188913"/>
            <a:ext cx="9505950" cy="744537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altLang="zh-CN" sz="2800" dirty="0">
                <a:ea typeface="Cambria" panose="02040503050406030204" pitchFamily="18" charset="0"/>
              </a:rPr>
              <a:t>Operation status from  2021.09 to 2024.08</a:t>
            </a:r>
          </a:p>
        </p:txBody>
      </p:sp>
    </p:spTree>
    <p:extLst>
      <p:ext uri="{BB962C8B-B14F-4D97-AF65-F5344CB8AC3E}">
        <p14:creationId xmlns:p14="http://schemas.microsoft.com/office/powerpoint/2010/main" val="35480519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9CA59F1-D1A9-4EA8-ACB5-AD6C583582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The new LEBT</a:t>
            </a:r>
            <a:endParaRPr lang="zh-CN" alt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C6F9F700-07BF-40AD-9DCE-A8A61ADA2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13</a:t>
            </a:fld>
            <a:endParaRPr lang="zh-CN" altLang="en-US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77480B97-D3F7-46C0-88FF-59C098585A68}"/>
              </a:ext>
            </a:extLst>
          </p:cNvPr>
          <p:cNvSpPr txBox="1"/>
          <p:nvPr/>
        </p:nvSpPr>
        <p:spPr>
          <a:xfrm>
            <a:off x="6089021" y="5637993"/>
            <a:ext cx="465390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Suppression of emittance growth</a:t>
            </a:r>
          </a:p>
          <a:p>
            <a:pPr marL="342900" indent="-342900">
              <a:buAutoNum type="arabicPeriod"/>
            </a:pPr>
            <a:r>
              <a:rPr lang="en-US" altLang="zh-CN" sz="1600" dirty="0">
                <a:latin typeface="Cambria" panose="02040503050406030204" pitchFamily="18" charset="0"/>
                <a:ea typeface="Cambria" panose="02040503050406030204" pitchFamily="18" charset="0"/>
              </a:rPr>
              <a:t>Shorter LEBT, higher beam transmission.</a:t>
            </a:r>
          </a:p>
          <a:p>
            <a:pPr marL="342900" indent="-342900">
              <a:buAutoNum type="arabicPeriod"/>
            </a:pPr>
            <a:r>
              <a:rPr lang="en-US" altLang="zh-CN" sz="1600" dirty="0">
                <a:latin typeface="Cambria" panose="02040503050406030204" pitchFamily="18" charset="0"/>
                <a:ea typeface="Cambria" panose="02040503050406030204" pitchFamily="18" charset="0"/>
              </a:rPr>
              <a:t>Beam enters the solenoid as early as possible.</a:t>
            </a:r>
          </a:p>
          <a:p>
            <a:pPr marL="342900" indent="-342900">
              <a:buAutoNum type="arabicPeriod"/>
            </a:pPr>
            <a:r>
              <a:rPr lang="en-US" altLang="zh-CN" sz="1600" dirty="0">
                <a:latin typeface="Cambria" panose="02040503050406030204" pitchFamily="18" charset="0"/>
                <a:ea typeface="Cambria" panose="02040503050406030204" pitchFamily="18" charset="0"/>
              </a:rPr>
              <a:t>Shorter Solenoids, lower fringe effect of B-field.</a:t>
            </a:r>
          </a:p>
          <a:p>
            <a:pPr marL="342900" indent="-342900">
              <a:buAutoNum type="arabicPeriod"/>
            </a:pPr>
            <a:endParaRPr lang="zh-CN" altLang="en-US" sz="1600" dirty="0">
              <a:latin typeface="Cambria" panose="02040503050406030204" pitchFamily="18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EA615C34-FF58-43A8-A98E-A925024D22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352" y="1524854"/>
            <a:ext cx="5776987" cy="5144506"/>
          </a:xfrm>
          <a:prstGeom prst="rect">
            <a:avLst/>
          </a:prstGeom>
        </p:spPr>
      </p:pic>
      <p:graphicFrame>
        <p:nvGraphicFramePr>
          <p:cNvPr id="7" name="表格 94">
            <a:extLst>
              <a:ext uri="{FF2B5EF4-FFF2-40B4-BE49-F238E27FC236}">
                <a16:creationId xmlns:a16="http://schemas.microsoft.com/office/drawing/2014/main" id="{B5239974-596B-468D-B80F-ED1A7FE330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2954608"/>
              </p:ext>
            </p:extLst>
          </p:nvPr>
        </p:nvGraphicFramePr>
        <p:xfrm>
          <a:off x="6188491" y="1471823"/>
          <a:ext cx="5646000" cy="4175760"/>
        </p:xfrm>
        <a:graphic>
          <a:graphicData uri="http://schemas.openxmlformats.org/drawingml/2006/table">
            <a:tbl>
              <a:tblPr firstRow="1" bandRow="1">
                <a:tableStyleId>{793D81CF-94F2-401A-BA57-92F5A7B2D0C5}</a:tableStyleId>
              </a:tblPr>
              <a:tblGrid>
                <a:gridCol w="1916497">
                  <a:extLst>
                    <a:ext uri="{9D8B030D-6E8A-4147-A177-3AD203B41FA5}">
                      <a16:colId xmlns:a16="http://schemas.microsoft.com/office/drawing/2014/main" val="3779975389"/>
                    </a:ext>
                  </a:extLst>
                </a:gridCol>
                <a:gridCol w="1873467">
                  <a:extLst>
                    <a:ext uri="{9D8B030D-6E8A-4147-A177-3AD203B41FA5}">
                      <a16:colId xmlns:a16="http://schemas.microsoft.com/office/drawing/2014/main" val="1077378"/>
                    </a:ext>
                  </a:extLst>
                </a:gridCol>
                <a:gridCol w="1856036">
                  <a:extLst>
                    <a:ext uri="{9D8B030D-6E8A-4147-A177-3AD203B41FA5}">
                      <a16:colId xmlns:a16="http://schemas.microsoft.com/office/drawing/2014/main" val="2290685183"/>
                    </a:ext>
                  </a:extLst>
                </a:gridCol>
              </a:tblGrid>
              <a:tr h="315842"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Parameters</a:t>
                      </a:r>
                      <a:endParaRPr lang="zh-CN" altLang="en-US" sz="1600" dirty="0">
                        <a:latin typeface="Cambria" panose="02040503050406030204" pitchFamily="18" charset="0"/>
                        <a:ea typeface="华文宋体" panose="02010600040101010101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CSNS LEBT</a:t>
                      </a:r>
                      <a:endParaRPr lang="zh-CN" altLang="en-US" sz="1600" dirty="0">
                        <a:latin typeface="Cambria" panose="02040503050406030204" pitchFamily="18" charset="0"/>
                        <a:ea typeface="华文宋体" panose="02010600040101010101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CSNS-II LEBT</a:t>
                      </a:r>
                      <a:endParaRPr lang="zh-CN" altLang="en-US" sz="1600" dirty="0">
                        <a:latin typeface="Cambria" panose="02040503050406030204" pitchFamily="18" charset="0"/>
                        <a:ea typeface="华文宋体" panose="02010600040101010101" pitchFamily="2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6877109"/>
                  </a:ext>
                </a:extLst>
              </a:tr>
              <a:tr h="325691"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Length</a:t>
                      </a:r>
                      <a:endParaRPr lang="zh-CN" altLang="en-US" sz="1600" dirty="0">
                        <a:latin typeface="Cambria" panose="02040503050406030204" pitchFamily="18" charset="0"/>
                        <a:ea typeface="华文宋体" panose="02010600040101010101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1668mm</a:t>
                      </a:r>
                      <a:endParaRPr lang="zh-CN" altLang="en-US" sz="1600" dirty="0">
                        <a:latin typeface="Cambria" panose="02040503050406030204" pitchFamily="18" charset="0"/>
                        <a:ea typeface="华文宋体" panose="02010600040101010101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738mm</a:t>
                      </a:r>
                      <a:endParaRPr lang="zh-CN" altLang="en-US" sz="1600" dirty="0">
                        <a:latin typeface="Cambria" panose="02040503050406030204" pitchFamily="18" charset="0"/>
                        <a:ea typeface="华文宋体" panose="02010600040101010101" pitchFamily="2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1321065"/>
                  </a:ext>
                </a:extLst>
              </a:tr>
              <a:tr h="287399"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Inner diameter</a:t>
                      </a:r>
                      <a:endParaRPr lang="zh-CN" altLang="en-US" sz="1600" dirty="0">
                        <a:latin typeface="Cambria" panose="02040503050406030204" pitchFamily="18" charset="0"/>
                        <a:ea typeface="华文宋体" panose="02010600040101010101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138mm</a:t>
                      </a:r>
                      <a:endParaRPr lang="zh-CN" altLang="en-US" sz="1600" dirty="0">
                        <a:latin typeface="Cambria" panose="02040503050406030204" pitchFamily="18" charset="0"/>
                        <a:ea typeface="华文宋体" panose="02010600040101010101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64mm</a:t>
                      </a:r>
                      <a:endParaRPr lang="zh-CN" altLang="en-US" sz="1600" dirty="0">
                        <a:latin typeface="Cambria" panose="02040503050406030204" pitchFamily="18" charset="0"/>
                        <a:ea typeface="华文宋体" panose="02010600040101010101" pitchFamily="2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2883418"/>
                  </a:ext>
                </a:extLst>
              </a:tr>
              <a:tr h="287399"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RFQ inlet current</a:t>
                      </a:r>
                      <a:endParaRPr lang="zh-CN" altLang="en-US" sz="1600" dirty="0">
                        <a:latin typeface="Cambria" panose="02040503050406030204" pitchFamily="18" charset="0"/>
                        <a:ea typeface="华文宋体" panose="02010600040101010101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~40mA</a:t>
                      </a:r>
                      <a:endParaRPr lang="zh-CN" altLang="en-US" sz="1600" dirty="0">
                        <a:latin typeface="Cambria" panose="02040503050406030204" pitchFamily="18" charset="0"/>
                        <a:ea typeface="华文宋体" panose="02010600040101010101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60mA</a:t>
                      </a:r>
                      <a:endParaRPr lang="zh-CN" altLang="en-US" sz="1600" dirty="0">
                        <a:latin typeface="Cambria" panose="02040503050406030204" pitchFamily="18" charset="0"/>
                        <a:ea typeface="华文宋体" panose="02010600040101010101" pitchFamily="2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7856463"/>
                  </a:ext>
                </a:extLst>
              </a:tr>
              <a:tr h="49641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RMS </a:t>
                      </a:r>
                      <a:r>
                        <a:rPr lang="en-US" altLang="zh-CN" sz="16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Emitt</a:t>
                      </a:r>
                      <a:r>
                        <a:rPr lang="en-US" altLang="zh-CN" sz="1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. @RFQ inlet</a:t>
                      </a:r>
                      <a:endParaRPr lang="zh-CN" altLang="en-US" sz="1600" dirty="0">
                        <a:latin typeface="Cambria" panose="02040503050406030204" pitchFamily="18" charset="0"/>
                        <a:ea typeface="华文宋体" panose="02010600040101010101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0.307@37mA</a:t>
                      </a:r>
                      <a:endParaRPr lang="zh-CN" altLang="en-US" sz="1600" dirty="0">
                        <a:latin typeface="Cambria" panose="02040503050406030204" pitchFamily="18" charset="0"/>
                        <a:ea typeface="华文宋体" panose="02010600040101010101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0.24@52mA</a:t>
                      </a:r>
                      <a:endParaRPr lang="zh-CN" altLang="en-US" sz="1600" dirty="0">
                        <a:latin typeface="Cambria" panose="02040503050406030204" pitchFamily="18" charset="0"/>
                        <a:ea typeface="华文宋体" panose="02010600040101010101" pitchFamily="2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0577272"/>
                  </a:ext>
                </a:extLst>
              </a:tr>
              <a:tr h="287399"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Num. of solenoids</a:t>
                      </a:r>
                      <a:endParaRPr lang="zh-CN" altLang="en-US" sz="1600" dirty="0">
                        <a:latin typeface="Cambria" panose="02040503050406030204" pitchFamily="18" charset="0"/>
                        <a:ea typeface="华文宋体" panose="02010600040101010101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  <a:endParaRPr lang="zh-CN" altLang="en-US" sz="1600" dirty="0">
                        <a:latin typeface="Cambria" panose="02040503050406030204" pitchFamily="18" charset="0"/>
                        <a:ea typeface="华文宋体" panose="02010600040101010101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  <a:endParaRPr lang="zh-CN" altLang="en-US" sz="1600" dirty="0">
                        <a:latin typeface="Cambria" panose="02040503050406030204" pitchFamily="18" charset="0"/>
                        <a:ea typeface="华文宋体" panose="02010600040101010101" pitchFamily="2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8123895"/>
                  </a:ext>
                </a:extLst>
              </a:tr>
              <a:tr h="287399"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Length of solenoids</a:t>
                      </a:r>
                      <a:endParaRPr lang="zh-CN" altLang="en-US" sz="1600" dirty="0">
                        <a:latin typeface="Cambria" panose="02040503050406030204" pitchFamily="18" charset="0"/>
                        <a:ea typeface="华文宋体" panose="02010600040101010101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240mm</a:t>
                      </a:r>
                      <a:endParaRPr lang="zh-CN" altLang="en-US" sz="1600" dirty="0">
                        <a:latin typeface="Cambria" panose="02040503050406030204" pitchFamily="18" charset="0"/>
                        <a:ea typeface="华文宋体" panose="02010600040101010101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127mm</a:t>
                      </a:r>
                      <a:endParaRPr lang="zh-CN" altLang="en-US" sz="1600" dirty="0">
                        <a:latin typeface="Cambria" panose="02040503050406030204" pitchFamily="18" charset="0"/>
                        <a:ea typeface="华文宋体" panose="02010600040101010101" pitchFamily="2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7258401"/>
                  </a:ext>
                </a:extLst>
              </a:tr>
              <a:tr h="287399"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Mean vacuum</a:t>
                      </a:r>
                      <a:endParaRPr lang="zh-CN" altLang="en-US" sz="1600" dirty="0">
                        <a:latin typeface="Cambria" panose="02040503050406030204" pitchFamily="18" charset="0"/>
                        <a:ea typeface="华文宋体" panose="02010600040101010101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3E-3Pa</a:t>
                      </a:r>
                      <a:endParaRPr lang="zh-CN" altLang="en-US" sz="1600" dirty="0">
                        <a:latin typeface="Cambria" panose="02040503050406030204" pitchFamily="18" charset="0"/>
                        <a:ea typeface="华文宋体" panose="02010600040101010101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2E-3Pa</a:t>
                      </a:r>
                      <a:endParaRPr lang="zh-CN" altLang="en-US" sz="1600" dirty="0">
                        <a:latin typeface="Cambria" panose="02040503050406030204" pitchFamily="18" charset="0"/>
                        <a:ea typeface="华文宋体" panose="02010600040101010101" pitchFamily="2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7191198"/>
                  </a:ext>
                </a:extLst>
              </a:tr>
              <a:tr h="496417"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Stripped proton removal</a:t>
                      </a:r>
                      <a:endParaRPr lang="zh-CN" altLang="en-US" sz="1600" dirty="0">
                        <a:latin typeface="Cambria" panose="02040503050406030204" pitchFamily="18" charset="0"/>
                        <a:ea typeface="华文宋体" panose="02010600040101010101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No</a:t>
                      </a:r>
                      <a:r>
                        <a:rPr lang="zh-CN" altLang="en-US" sz="16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altLang="zh-CN" sz="1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deflection</a:t>
                      </a:r>
                      <a:endParaRPr lang="zh-CN" altLang="en-US" sz="1600" dirty="0">
                        <a:latin typeface="Cambria" panose="02040503050406030204" pitchFamily="18" charset="0"/>
                        <a:ea typeface="华文宋体" panose="02010600040101010101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1.8 degree</a:t>
                      </a:r>
                      <a:r>
                        <a:rPr lang="zh-CN" altLang="en-US" sz="1600" dirty="0">
                          <a:latin typeface="Cambria" panose="02040503050406030204" pitchFamily="18" charset="0"/>
                        </a:rPr>
                        <a:t>（</a:t>
                      </a:r>
                      <a:r>
                        <a:rPr lang="en-US" altLang="zh-CN" sz="1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3.6 to H-</a:t>
                      </a:r>
                      <a:r>
                        <a:rPr lang="zh-CN" altLang="en-US" sz="1600" dirty="0">
                          <a:latin typeface="Cambria" panose="02040503050406030204" pitchFamily="18" charset="0"/>
                        </a:rPr>
                        <a:t>）</a:t>
                      </a:r>
                      <a:endParaRPr lang="zh-CN" altLang="en-US" sz="1600" dirty="0">
                        <a:latin typeface="Cambria" panose="02040503050406030204" pitchFamily="18" charset="0"/>
                        <a:ea typeface="华文宋体" panose="02010600040101010101" pitchFamily="2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3679684"/>
                  </a:ext>
                </a:extLst>
              </a:tr>
              <a:tr h="287399"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Chopper length</a:t>
                      </a:r>
                      <a:endParaRPr lang="zh-CN" altLang="en-US" sz="1600" dirty="0">
                        <a:latin typeface="Cambria" panose="02040503050406030204" pitchFamily="18" charset="0"/>
                        <a:ea typeface="华文宋体" panose="02010600040101010101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50mm</a:t>
                      </a:r>
                      <a:endParaRPr lang="zh-CN" altLang="en-US" sz="1600" dirty="0">
                        <a:latin typeface="Cambria" panose="02040503050406030204" pitchFamily="18" charset="0"/>
                        <a:ea typeface="华文宋体" panose="02010600040101010101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27mm</a:t>
                      </a:r>
                      <a:endParaRPr lang="zh-CN" altLang="en-US" sz="1600" dirty="0">
                        <a:latin typeface="Cambria" panose="02040503050406030204" pitchFamily="18" charset="0"/>
                        <a:ea typeface="华文宋体" panose="02010600040101010101" pitchFamily="2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7070086"/>
                  </a:ext>
                </a:extLst>
              </a:tr>
              <a:tr h="287399"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Chopper voltage</a:t>
                      </a:r>
                      <a:endParaRPr lang="zh-CN" altLang="en-US" sz="1600" dirty="0">
                        <a:latin typeface="Cambria" panose="02040503050406030204" pitchFamily="18" charset="0"/>
                        <a:ea typeface="华文宋体" panose="02010600040101010101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3.8~5kV</a:t>
                      </a:r>
                      <a:endParaRPr lang="zh-CN" altLang="en-US" sz="1600" dirty="0">
                        <a:latin typeface="Cambria" panose="02040503050406030204" pitchFamily="18" charset="0"/>
                        <a:ea typeface="华文宋体" panose="02010600040101010101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6~8kV</a:t>
                      </a:r>
                      <a:endParaRPr lang="zh-CN" altLang="en-US" sz="1600" dirty="0">
                        <a:latin typeface="Cambria" panose="02040503050406030204" pitchFamily="18" charset="0"/>
                        <a:ea typeface="华文宋体" panose="02010600040101010101" pitchFamily="2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2905276"/>
                  </a:ext>
                </a:extLst>
              </a:tr>
            </a:tbl>
          </a:graphicData>
        </a:graphic>
      </p:graphicFrame>
      <p:sp>
        <p:nvSpPr>
          <p:cNvPr id="8" name="文本框 7">
            <a:extLst>
              <a:ext uri="{FF2B5EF4-FFF2-40B4-BE49-F238E27FC236}">
                <a16:creationId xmlns:a16="http://schemas.microsoft.com/office/drawing/2014/main" id="{1B4A43CE-EE8F-457B-9FD0-690CEBF26B1D}"/>
              </a:ext>
            </a:extLst>
          </p:cNvPr>
          <p:cNvSpPr txBox="1"/>
          <p:nvPr/>
        </p:nvSpPr>
        <p:spPr>
          <a:xfrm>
            <a:off x="191344" y="1124744"/>
            <a:ext cx="36602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000" b="1" i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r>
              <a:rPr lang="en-US" altLang="zh-CN" dirty="0"/>
              <a:t>LEBT parameters comparison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220219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14</a:t>
            </a:fld>
            <a:endParaRPr lang="zh-CN" altLang="en-US" dirty="0"/>
          </a:p>
        </p:txBody>
      </p:sp>
      <p:sp>
        <p:nvSpPr>
          <p:cNvPr id="6" name="文本框 5"/>
          <p:cNvSpPr txBox="1"/>
          <p:nvPr/>
        </p:nvSpPr>
        <p:spPr>
          <a:xfrm>
            <a:off x="311548" y="1268760"/>
            <a:ext cx="41787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2400" b="1" i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r>
              <a:rPr lang="en-US" altLang="zh-CN" sz="2000" dirty="0"/>
              <a:t>Emittance optimization new LEBT</a:t>
            </a:r>
            <a:endParaRPr lang="zh-CN" altLang="en-US" sz="2000" dirty="0"/>
          </a:p>
        </p:txBody>
      </p:sp>
      <p:sp>
        <p:nvSpPr>
          <p:cNvPr id="9" name="标题 1">
            <a:extLst>
              <a:ext uri="{FF2B5EF4-FFF2-40B4-BE49-F238E27FC236}">
                <a16:creationId xmlns:a16="http://schemas.microsoft.com/office/drawing/2014/main" id="{64DD87D1-D694-45C6-9D7C-4E3B90F56A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5888" y="188913"/>
            <a:ext cx="9505950" cy="744537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altLang="zh-CN" sz="2800" dirty="0">
                <a:ea typeface="Cambria" panose="02040503050406030204" pitchFamily="18" charset="0"/>
              </a:rPr>
              <a:t>Emittance optimization for CSNS-II on new LEBT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953AB20A-E30F-467A-AA46-264BCAA7BA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3498" y="2100559"/>
            <a:ext cx="6279166" cy="4136753"/>
          </a:xfrm>
          <a:prstGeom prst="rect">
            <a:avLst/>
          </a:prstGeom>
        </p:spPr>
      </p:pic>
      <p:pic>
        <p:nvPicPr>
          <p:cNvPr id="10" name="Picture 6" descr="4_2_trace">
            <a:extLst>
              <a:ext uri="{FF2B5EF4-FFF2-40B4-BE49-F238E27FC236}">
                <a16:creationId xmlns:a16="http://schemas.microsoft.com/office/drawing/2014/main" id="{9FE9A7A9-5A10-4BE2-8754-C7AC3F9AD0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430" y="2535119"/>
            <a:ext cx="4486555" cy="1694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9AEB4963-A313-47D8-BF47-BE5D64218F47}"/>
              </a:ext>
            </a:extLst>
          </p:cNvPr>
          <p:cNvCxnSpPr/>
          <p:nvPr/>
        </p:nvCxnSpPr>
        <p:spPr>
          <a:xfrm flipV="1">
            <a:off x="923296" y="2176385"/>
            <a:ext cx="0" cy="116362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9BB7434F-4093-44A4-9EDD-4EA5ADF51495}"/>
              </a:ext>
            </a:extLst>
          </p:cNvPr>
          <p:cNvCxnSpPr/>
          <p:nvPr/>
        </p:nvCxnSpPr>
        <p:spPr>
          <a:xfrm flipV="1">
            <a:off x="1351636" y="2176385"/>
            <a:ext cx="0" cy="116362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C3127913-F4AF-4160-915F-2E6189073AAF}"/>
              </a:ext>
            </a:extLst>
          </p:cNvPr>
          <p:cNvCxnSpPr/>
          <p:nvPr/>
        </p:nvCxnSpPr>
        <p:spPr>
          <a:xfrm flipV="1">
            <a:off x="4463934" y="2176385"/>
            <a:ext cx="0" cy="116362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BF179A76-D457-4042-998B-2C8A44A80337}"/>
              </a:ext>
            </a:extLst>
          </p:cNvPr>
          <p:cNvCxnSpPr/>
          <p:nvPr/>
        </p:nvCxnSpPr>
        <p:spPr>
          <a:xfrm flipV="1">
            <a:off x="5074821" y="2176385"/>
            <a:ext cx="0" cy="129168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本框 14">
            <a:extLst>
              <a:ext uri="{FF2B5EF4-FFF2-40B4-BE49-F238E27FC236}">
                <a16:creationId xmlns:a16="http://schemas.microsoft.com/office/drawing/2014/main" id="{AC30728F-2800-4505-86FC-55F9B42399AA}"/>
              </a:ext>
            </a:extLst>
          </p:cNvPr>
          <p:cNvSpPr txBox="1"/>
          <p:nvPr/>
        </p:nvSpPr>
        <p:spPr>
          <a:xfrm>
            <a:off x="839416" y="1916832"/>
            <a:ext cx="6944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1" dirty="0" err="1">
                <a:latin typeface="华文宋体" panose="02010600040101010101" pitchFamily="2" charset="-122"/>
                <a:ea typeface="华文宋体" panose="02010600040101010101" pitchFamily="2" charset="-122"/>
              </a:rPr>
              <a:t>85mm</a:t>
            </a:r>
            <a:endParaRPr lang="zh-CN" altLang="en-US" sz="1600" b="1" dirty="0">
              <a:latin typeface="华文宋体" panose="02010600040101010101" pitchFamily="2" charset="-122"/>
              <a:ea typeface="华文宋体" panose="02010600040101010101" pitchFamily="2" charset="-122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B7ACEA79-F905-4576-BC37-F26180264715}"/>
              </a:ext>
            </a:extLst>
          </p:cNvPr>
          <p:cNvSpPr txBox="1"/>
          <p:nvPr/>
        </p:nvSpPr>
        <p:spPr>
          <a:xfrm>
            <a:off x="4398850" y="1916832"/>
            <a:ext cx="6944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1" dirty="0" err="1">
                <a:latin typeface="华文宋体" panose="02010600040101010101" pitchFamily="2" charset="-122"/>
                <a:ea typeface="华文宋体" panose="02010600040101010101" pitchFamily="2" charset="-122"/>
              </a:rPr>
              <a:t>95mm</a:t>
            </a:r>
            <a:endParaRPr lang="zh-CN" altLang="en-US" sz="1600" b="1" dirty="0">
              <a:latin typeface="华文宋体" panose="02010600040101010101" pitchFamily="2" charset="-122"/>
              <a:ea typeface="华文宋体" panose="02010600040101010101" pitchFamily="2" charset="-122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C0A7F6A3-8CCB-4D04-ACDC-1AB8A4D8021F}"/>
              </a:ext>
            </a:extLst>
          </p:cNvPr>
          <p:cNvSpPr txBox="1"/>
          <p:nvPr/>
        </p:nvSpPr>
        <p:spPr>
          <a:xfrm>
            <a:off x="179040" y="3140968"/>
            <a:ext cx="4443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1" dirty="0">
                <a:latin typeface="华文宋体" panose="02010600040101010101" pitchFamily="2" charset="-122"/>
                <a:ea typeface="华文宋体" panose="02010600040101010101" pitchFamily="2" charset="-122"/>
              </a:rPr>
              <a:t>I.S.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F66947EA-FB3F-4CC8-B21E-F89FC25021F6}"/>
              </a:ext>
            </a:extLst>
          </p:cNvPr>
          <p:cNvSpPr txBox="1"/>
          <p:nvPr/>
        </p:nvSpPr>
        <p:spPr>
          <a:xfrm>
            <a:off x="5076932" y="3149679"/>
            <a:ext cx="5870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1" dirty="0">
                <a:latin typeface="华文宋体" panose="02010600040101010101" pitchFamily="2" charset="-122"/>
                <a:ea typeface="华文宋体" panose="02010600040101010101" pitchFamily="2" charset="-122"/>
              </a:rPr>
              <a:t>RFQ</a:t>
            </a:r>
            <a:endParaRPr lang="zh-CN" altLang="en-US" sz="1600" b="1" dirty="0">
              <a:latin typeface="华文宋体" panose="02010600040101010101" pitchFamily="2" charset="-122"/>
              <a:ea typeface="华文宋体" panose="02010600040101010101" pitchFamily="2" charset="-122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F622B21F-0A24-4A3D-BE0E-6715718B590C}"/>
              </a:ext>
            </a:extLst>
          </p:cNvPr>
          <p:cNvSpPr txBox="1"/>
          <p:nvPr/>
        </p:nvSpPr>
        <p:spPr>
          <a:xfrm>
            <a:off x="239540" y="4653136"/>
            <a:ext cx="542441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</a:rPr>
              <a:t>Many sets of parameters of LEBT is studied with the help of CST Particle-studio.</a:t>
            </a:r>
          </a:p>
          <a:p>
            <a:pPr marL="342900" indent="-342900">
              <a:buAutoNum type="arabicPeriod"/>
            </a:pPr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</a:rPr>
              <a:t>Parameter of solenoids</a:t>
            </a:r>
          </a:p>
          <a:p>
            <a:pPr marL="342900" indent="-342900">
              <a:buAutoNum type="arabicPeriod"/>
            </a:pPr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</a:rPr>
              <a:t>Acceleration gap</a:t>
            </a:r>
          </a:p>
          <a:p>
            <a:pPr marL="342900" indent="-342900">
              <a:buAutoNum type="arabicPeriod"/>
            </a:pPr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</a:rPr>
              <a:t>Meniscus simulation.</a:t>
            </a:r>
          </a:p>
          <a:p>
            <a:pPr marL="342900" indent="-342900">
              <a:buAutoNum type="arabicPeriod"/>
            </a:pPr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</a:rPr>
              <a:t>Space charge compensation via CST and </a:t>
            </a:r>
            <a:r>
              <a:rPr lang="en-US" altLang="zh-CN" dirty="0" err="1">
                <a:latin typeface="Cambria" panose="02040503050406030204" pitchFamily="18" charset="0"/>
                <a:ea typeface="Cambria" panose="02040503050406030204" pitchFamily="18" charset="0"/>
              </a:rPr>
              <a:t>IBSimu</a:t>
            </a:r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zh-CN" altLang="en-US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35585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23D914-088C-4B21-BC69-4F6D0A5B51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800" dirty="0">
                <a:ea typeface="Cambria" panose="02040503050406030204" pitchFamily="18" charset="0"/>
              </a:rPr>
              <a:t>Emittance optimization on new LEBT</a:t>
            </a:r>
            <a:endParaRPr lang="zh-CN" alt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0E0D534B-E328-4A0A-91D4-853DF5934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15</a:t>
            </a:fld>
            <a:endParaRPr lang="zh-CN" altLang="en-US" dirty="0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50704215-A836-4A19-9306-9397B669EE57}"/>
              </a:ext>
            </a:extLst>
          </p:cNvPr>
          <p:cNvSpPr/>
          <p:nvPr/>
        </p:nvSpPr>
        <p:spPr>
          <a:xfrm>
            <a:off x="336101" y="1268760"/>
            <a:ext cx="64799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i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Emittance measurement on new LEBT</a:t>
            </a:r>
            <a:r>
              <a:rPr lang="zh-CN" altLang="en-US" sz="2000" b="1" i="1" dirty="0">
                <a:solidFill>
                  <a:srgbClr val="0000FF"/>
                </a:solidFill>
                <a:latin typeface="Cambria" panose="02040503050406030204" pitchFamily="18" charset="0"/>
              </a:rPr>
              <a:t> </a:t>
            </a:r>
            <a:r>
              <a:rPr lang="en-US" altLang="zh-CN" sz="2000" b="1" i="1" dirty="0">
                <a:solidFill>
                  <a:srgbClr val="0000FF"/>
                </a:solidFill>
                <a:latin typeface="Cambria" panose="02040503050406030204" pitchFamily="18" charset="0"/>
              </a:rPr>
              <a:t>for </a:t>
            </a:r>
            <a:r>
              <a:rPr lang="en-US" altLang="zh-CN" sz="2000" b="1" i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60mA beam</a:t>
            </a:r>
            <a:endParaRPr lang="zh-CN" altLang="en-US" sz="2000" b="1" i="1" dirty="0">
              <a:solidFill>
                <a:srgbClr val="0000FF"/>
              </a:solidFill>
              <a:latin typeface="Cambria" panose="02040503050406030204" pitchFamily="18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C4F973AD-F5D1-4B6C-9447-910BD4A8A521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042" y="2475618"/>
            <a:ext cx="4438172" cy="287763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15B12E5-4E9F-4FF7-9270-CAE45EB762C5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4115" y="2399183"/>
            <a:ext cx="4104456" cy="299819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FB2EC71C-2BB8-48F7-BE95-C5925589B02F}"/>
              </a:ext>
            </a:extLst>
          </p:cNvPr>
          <p:cNvSpPr txBox="1"/>
          <p:nvPr/>
        </p:nvSpPr>
        <p:spPr>
          <a:xfrm>
            <a:off x="590284" y="5367542"/>
            <a:ext cx="45696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华文宋体" panose="02010600040101010101" pitchFamily="2" charset="-122"/>
              </a:rPr>
              <a:t>95%</a:t>
            </a:r>
            <a:r>
              <a:rPr lang="en-US" altLang="zh-CN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beam emittance x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华文宋体" panose="02010600040101010101" pitchFamily="2" charset="-122"/>
              </a:rPr>
              <a:t>=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华文宋体" panose="02010600040101010101" pitchFamily="2" charset="-122"/>
              </a:rPr>
              <a:t>0.221 π.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华文宋体" panose="02010600040101010101" pitchFamily="2" charset="-122"/>
              </a:rPr>
              <a:t>mm.mrad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0B398C6E-5653-468B-8997-01D2B79FF766}"/>
              </a:ext>
            </a:extLst>
          </p:cNvPr>
          <p:cNvSpPr txBox="1"/>
          <p:nvPr/>
        </p:nvSpPr>
        <p:spPr>
          <a:xfrm>
            <a:off x="5153702" y="5368650"/>
            <a:ext cx="50142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华文宋体" panose="02010600040101010101" pitchFamily="2" charset="-122"/>
              </a:rPr>
              <a:t>95%</a:t>
            </a:r>
            <a:r>
              <a:rPr lang="en-US" altLang="zh-CN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beam emittance y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华文宋体" panose="02010600040101010101" pitchFamily="2" charset="-122"/>
              </a:rPr>
              <a:t>=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华文宋体" panose="02010600040101010101" pitchFamily="2" charset="-122"/>
              </a:rPr>
              <a:t>0.211 π.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华文宋体" panose="02010600040101010101" pitchFamily="2" charset="-122"/>
              </a:rPr>
              <a:t>mm.mrad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F25F43BE-C9C2-4ADB-8A81-0137EEE81876}"/>
              </a:ext>
            </a:extLst>
          </p:cNvPr>
          <p:cNvSpPr txBox="1"/>
          <p:nvPr/>
        </p:nvSpPr>
        <p:spPr>
          <a:xfrm>
            <a:off x="399719" y="1852759"/>
            <a:ext cx="76404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b="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华文宋体" panose="02010600040101010101" pitchFamily="2" charset="-122"/>
              </a:defRPr>
            </a:lvl1pPr>
          </a:lstStyle>
          <a:p>
            <a:r>
              <a:rPr lang="en-US" altLang="zh-CN" dirty="0"/>
              <a:t>RF frequency-2.048MHz</a:t>
            </a:r>
            <a:r>
              <a:rPr lang="zh-CN" altLang="zh-CN" dirty="0"/>
              <a:t>，</a:t>
            </a:r>
            <a:r>
              <a:rPr lang="en-US" altLang="zh-CN" dirty="0"/>
              <a:t>RF power-44kW</a:t>
            </a:r>
            <a:r>
              <a:rPr lang="zh-CN" altLang="zh-CN" dirty="0"/>
              <a:t>，</a:t>
            </a:r>
            <a:r>
              <a:rPr lang="en-US" altLang="zh-CN" dirty="0"/>
              <a:t>Solenoid-316A</a:t>
            </a:r>
            <a:r>
              <a:rPr lang="zh-CN" altLang="en-US" dirty="0"/>
              <a:t>，</a:t>
            </a:r>
            <a:r>
              <a:rPr lang="en-US" altLang="zh-CN" dirty="0"/>
              <a:t>gas-24sccm</a:t>
            </a:r>
            <a:endParaRPr lang="zh-CN" altLang="zh-CN" dirty="0"/>
          </a:p>
        </p:txBody>
      </p:sp>
    </p:spTree>
    <p:extLst>
      <p:ext uri="{BB962C8B-B14F-4D97-AF65-F5344CB8AC3E}">
        <p14:creationId xmlns:p14="http://schemas.microsoft.com/office/powerpoint/2010/main" val="13104345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CDA61B-3BF9-4224-BF53-328735DDC7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2800" dirty="0">
                <a:ea typeface="Cambria" panose="02040503050406030204" pitchFamily="18" charset="0"/>
              </a:rPr>
              <a:t>Effect of chopper field to emittance growth</a:t>
            </a:r>
            <a:endParaRPr lang="zh-CN" alt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3670497E-9B0F-4B8F-BF4D-F50F93195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16</a:t>
            </a:fld>
            <a:endParaRPr lang="zh-CN" altLang="en-US" dirty="0"/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1D577DF6-5FC5-4C5E-A414-00EB714C6C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364" y="2017853"/>
            <a:ext cx="8352928" cy="264287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本框 9">
                <a:extLst>
                  <a:ext uri="{FF2B5EF4-FFF2-40B4-BE49-F238E27FC236}">
                    <a16:creationId xmlns:a16="http://schemas.microsoft.com/office/drawing/2014/main" id="{4334EE23-3984-4009-A507-94ADB154E02C}"/>
                  </a:ext>
                </a:extLst>
              </p:cNvPr>
              <p:cNvSpPr txBox="1"/>
              <p:nvPr/>
            </p:nvSpPr>
            <p:spPr>
              <a:xfrm>
                <a:off x="644650" y="4851803"/>
                <a:ext cx="2033377" cy="3540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pt-BR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groupChr>
                      <m:groupChrPr>
                        <m:chr m:val="→"/>
                        <m:pos m:val="top"/>
                        <m:ctrlPr>
                          <a:rPr lang="pt-BR" altLang="zh-CN" b="0" i="1" smtClean="0">
                            <a:latin typeface="Cambria Math" panose="02040503050406030204" pitchFamily="18" charset="0"/>
                          </a:rPr>
                        </m:ctrlPr>
                      </m:groupChrPr>
                      <m:e/>
                    </m:groupChr>
                    <m:sSubSup>
                      <m:sSubSupPr>
                        <m:ctrlPr>
                          <a:rPr lang="pt-BR" altLang="zh-CN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</m:oMath>
                </a14:m>
                <a:r>
                  <a:rPr lang="en-US" altLang="zh-CN" dirty="0"/>
                  <a:t>+</a:t>
                </a:r>
                <a:r>
                  <a:rPr lang="en-US" altLang="zh-CN" dirty="0" err="1"/>
                  <a:t>3e+p</a:t>
                </a:r>
                <a:endParaRPr lang="en-US" altLang="zh-CN" dirty="0"/>
              </a:p>
            </p:txBody>
          </p:sp>
        </mc:Choice>
        <mc:Fallback xmlns="">
          <p:sp>
            <p:nvSpPr>
              <p:cNvPr id="21" name="文本框 9">
                <a:extLst>
                  <a:ext uri="{FF2B5EF4-FFF2-40B4-BE49-F238E27FC236}">
                    <a16:creationId xmlns:a16="http://schemas.microsoft.com/office/drawing/2014/main" id="{4334EE23-3984-4009-A507-94ADB154E0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650" y="4851803"/>
                <a:ext cx="2033377" cy="354071"/>
              </a:xfrm>
              <a:prstGeom prst="rect">
                <a:avLst/>
              </a:prstGeom>
              <a:blipFill>
                <a:blip r:embed="rId3"/>
                <a:stretch>
                  <a:fillRect l="-4204" t="-31034" r="-6006" b="-3965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本框 10">
                <a:extLst>
                  <a:ext uri="{FF2B5EF4-FFF2-40B4-BE49-F238E27FC236}">
                    <a16:creationId xmlns:a16="http://schemas.microsoft.com/office/drawing/2014/main" id="{93296371-D369-4F4E-BEA2-49C7EA093388}"/>
                  </a:ext>
                </a:extLst>
              </p:cNvPr>
              <p:cNvSpPr txBox="1"/>
              <p:nvPr/>
            </p:nvSpPr>
            <p:spPr>
              <a:xfrm>
                <a:off x="644650" y="5257053"/>
                <a:ext cx="2081467" cy="3540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pt-BR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groupChr>
                      <m:groupChrPr>
                        <m:chr m:val="→"/>
                        <m:pos m:val="top"/>
                        <m:ctrlPr>
                          <a:rPr lang="pt-BR" altLang="zh-CN" b="0" i="1" smtClean="0">
                            <a:latin typeface="Cambria Math" panose="02040503050406030204" pitchFamily="18" charset="0"/>
                          </a:rPr>
                        </m:ctrlPr>
                      </m:groupChrPr>
                      <m:e/>
                    </m:groupChr>
                    <m:sSubSup>
                      <m:sSubSupPr>
                        <m:ctrlPr>
                          <a:rPr lang="pt-BR" altLang="zh-CN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</m:oMath>
                </a14:m>
                <a:r>
                  <a:rPr lang="en-US" altLang="zh-CN" dirty="0"/>
                  <a:t>+</a:t>
                </a:r>
                <a:r>
                  <a:rPr lang="en-US" altLang="zh-CN" dirty="0" err="1"/>
                  <a:t>2e+H</a:t>
                </a:r>
                <a:endParaRPr lang="en-US" altLang="zh-CN" dirty="0"/>
              </a:p>
            </p:txBody>
          </p:sp>
        </mc:Choice>
        <mc:Fallback xmlns="">
          <p:sp>
            <p:nvSpPr>
              <p:cNvPr id="22" name="文本框 10">
                <a:extLst>
                  <a:ext uri="{FF2B5EF4-FFF2-40B4-BE49-F238E27FC236}">
                    <a16:creationId xmlns:a16="http://schemas.microsoft.com/office/drawing/2014/main" id="{93296371-D369-4F4E-BEA2-49C7EA0933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650" y="5257053"/>
                <a:ext cx="2081467" cy="354071"/>
              </a:xfrm>
              <a:prstGeom prst="rect">
                <a:avLst/>
              </a:prstGeom>
              <a:blipFill>
                <a:blip r:embed="rId4"/>
                <a:stretch>
                  <a:fillRect l="-4106" t="-29310" r="-5865" b="-4137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文本框 11">
            <a:extLst>
              <a:ext uri="{FF2B5EF4-FFF2-40B4-BE49-F238E27FC236}">
                <a16:creationId xmlns:a16="http://schemas.microsoft.com/office/drawing/2014/main" id="{A0117600-31F0-4EDA-BD18-3A8C82736699}"/>
              </a:ext>
            </a:extLst>
          </p:cNvPr>
          <p:cNvSpPr txBox="1"/>
          <p:nvPr/>
        </p:nvSpPr>
        <p:spPr>
          <a:xfrm>
            <a:off x="478848" y="1246876"/>
            <a:ext cx="62970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2000" b="1" i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Build up/destroy of space charge compensation (SCC)</a:t>
            </a:r>
            <a:endParaRPr lang="zh-CN" altLang="en-US" dirty="0"/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F8283E68-05DD-468F-9857-AD9DE72BE9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80842" y="2028564"/>
            <a:ext cx="2623770" cy="2337767"/>
          </a:xfrm>
          <a:prstGeom prst="rect">
            <a:avLst/>
          </a:prstGeom>
        </p:spPr>
      </p:pic>
      <p:sp>
        <p:nvSpPr>
          <p:cNvPr id="25" name="文本框 13">
            <a:extLst>
              <a:ext uri="{FF2B5EF4-FFF2-40B4-BE49-F238E27FC236}">
                <a16:creationId xmlns:a16="http://schemas.microsoft.com/office/drawing/2014/main" id="{C21B1CF9-8C0E-4023-8711-8395CF6061E1}"/>
              </a:ext>
            </a:extLst>
          </p:cNvPr>
          <p:cNvSpPr txBox="1"/>
          <p:nvPr/>
        </p:nvSpPr>
        <p:spPr>
          <a:xfrm>
            <a:off x="10028760" y="1646986"/>
            <a:ext cx="432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200" dirty="0">
                <a:solidFill>
                  <a:srgbClr val="FF0000"/>
                </a:solidFill>
              </a:rPr>
              <a:t>+</a:t>
            </a:r>
            <a:endParaRPr lang="zh-CN" altLang="en-US" sz="3200" dirty="0">
              <a:solidFill>
                <a:srgbClr val="FF0000"/>
              </a:solidFill>
            </a:endParaRPr>
          </a:p>
        </p:txBody>
      </p:sp>
      <p:sp>
        <p:nvSpPr>
          <p:cNvPr id="26" name="文本框 14">
            <a:extLst>
              <a:ext uri="{FF2B5EF4-FFF2-40B4-BE49-F238E27FC236}">
                <a16:creationId xmlns:a16="http://schemas.microsoft.com/office/drawing/2014/main" id="{F4B50983-9F18-4B10-B3EC-3BF1F25104AF}"/>
              </a:ext>
            </a:extLst>
          </p:cNvPr>
          <p:cNvSpPr txBox="1"/>
          <p:nvPr/>
        </p:nvSpPr>
        <p:spPr>
          <a:xfrm>
            <a:off x="10105218" y="4320465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>
                <a:solidFill>
                  <a:srgbClr val="FF0000"/>
                </a:solidFill>
              </a:rPr>
              <a:t>—</a:t>
            </a:r>
            <a:endParaRPr lang="zh-CN" altLang="en-US" dirty="0">
              <a:solidFill>
                <a:srgbClr val="FF0000"/>
              </a:solidFill>
            </a:endParaRPr>
          </a:p>
        </p:txBody>
      </p:sp>
      <p:cxnSp>
        <p:nvCxnSpPr>
          <p:cNvPr id="27" name="直接箭头连接符 26">
            <a:extLst>
              <a:ext uri="{FF2B5EF4-FFF2-40B4-BE49-F238E27FC236}">
                <a16:creationId xmlns:a16="http://schemas.microsoft.com/office/drawing/2014/main" id="{6997BA70-1FDE-4666-A5B0-8C50BD0539D0}"/>
              </a:ext>
            </a:extLst>
          </p:cNvPr>
          <p:cNvCxnSpPr>
            <a:cxnSpLocks/>
          </p:cNvCxnSpPr>
          <p:nvPr/>
        </p:nvCxnSpPr>
        <p:spPr>
          <a:xfrm>
            <a:off x="10105218" y="2130162"/>
            <a:ext cx="48608" cy="216416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箭头连接符 27">
            <a:extLst>
              <a:ext uri="{FF2B5EF4-FFF2-40B4-BE49-F238E27FC236}">
                <a16:creationId xmlns:a16="http://schemas.microsoft.com/office/drawing/2014/main" id="{CCFD05D1-5AFF-4754-86DD-F6519292E88E}"/>
              </a:ext>
            </a:extLst>
          </p:cNvPr>
          <p:cNvCxnSpPr>
            <a:cxnSpLocks/>
          </p:cNvCxnSpPr>
          <p:nvPr/>
        </p:nvCxnSpPr>
        <p:spPr>
          <a:xfrm>
            <a:off x="10361687" y="2130162"/>
            <a:ext cx="48608" cy="216416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箭头连接符 28">
            <a:extLst>
              <a:ext uri="{FF2B5EF4-FFF2-40B4-BE49-F238E27FC236}">
                <a16:creationId xmlns:a16="http://schemas.microsoft.com/office/drawing/2014/main" id="{2A9B9CBD-D932-4B5E-BAE6-3A0955D130DD}"/>
              </a:ext>
            </a:extLst>
          </p:cNvPr>
          <p:cNvCxnSpPr>
            <a:cxnSpLocks/>
          </p:cNvCxnSpPr>
          <p:nvPr/>
        </p:nvCxnSpPr>
        <p:spPr>
          <a:xfrm>
            <a:off x="9497938" y="2109645"/>
            <a:ext cx="48608" cy="216416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箭头连接符 29">
            <a:extLst>
              <a:ext uri="{FF2B5EF4-FFF2-40B4-BE49-F238E27FC236}">
                <a16:creationId xmlns:a16="http://schemas.microsoft.com/office/drawing/2014/main" id="{5E1EB74D-E700-4B60-8F12-BF8E47166A09}"/>
              </a:ext>
            </a:extLst>
          </p:cNvPr>
          <p:cNvCxnSpPr>
            <a:cxnSpLocks/>
          </p:cNvCxnSpPr>
          <p:nvPr/>
        </p:nvCxnSpPr>
        <p:spPr>
          <a:xfrm>
            <a:off x="10872584" y="2109645"/>
            <a:ext cx="48608" cy="216416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接箭头连接符 30">
            <a:extLst>
              <a:ext uri="{FF2B5EF4-FFF2-40B4-BE49-F238E27FC236}">
                <a16:creationId xmlns:a16="http://schemas.microsoft.com/office/drawing/2014/main" id="{43D71394-EB47-4D48-BA2A-17C3127E0731}"/>
              </a:ext>
            </a:extLst>
          </p:cNvPr>
          <p:cNvCxnSpPr>
            <a:cxnSpLocks/>
          </p:cNvCxnSpPr>
          <p:nvPr/>
        </p:nvCxnSpPr>
        <p:spPr>
          <a:xfrm>
            <a:off x="9817316" y="2170162"/>
            <a:ext cx="48608" cy="216416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接箭头连接符 31">
            <a:extLst>
              <a:ext uri="{FF2B5EF4-FFF2-40B4-BE49-F238E27FC236}">
                <a16:creationId xmlns:a16="http://schemas.microsoft.com/office/drawing/2014/main" id="{57332FC3-1669-40D5-A883-AEAB87CF9A59}"/>
              </a:ext>
            </a:extLst>
          </p:cNvPr>
          <p:cNvCxnSpPr>
            <a:cxnSpLocks/>
          </p:cNvCxnSpPr>
          <p:nvPr/>
        </p:nvCxnSpPr>
        <p:spPr>
          <a:xfrm>
            <a:off x="10652958" y="2130162"/>
            <a:ext cx="48608" cy="216416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文本框 21">
            <a:extLst>
              <a:ext uri="{FF2B5EF4-FFF2-40B4-BE49-F238E27FC236}">
                <a16:creationId xmlns:a16="http://schemas.microsoft.com/office/drawing/2014/main" id="{9A965CA4-5DA6-47C7-BC71-B32E4DB0746B}"/>
              </a:ext>
            </a:extLst>
          </p:cNvPr>
          <p:cNvSpPr txBox="1"/>
          <p:nvPr/>
        </p:nvSpPr>
        <p:spPr>
          <a:xfrm>
            <a:off x="9070701" y="4563243"/>
            <a:ext cx="27499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Destroy of SCC in external E-field</a:t>
            </a:r>
            <a:endParaRPr lang="zh-CN" altLang="en-US" b="1" dirty="0">
              <a:solidFill>
                <a:srgbClr val="0000FF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83751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E36B8B19-A5BB-4D20-A8F9-004E0CFA3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17</a:t>
            </a:fld>
            <a:endParaRPr lang="zh-CN" altLang="en-US" dirty="0"/>
          </a:p>
        </p:txBody>
      </p:sp>
      <p:sp>
        <p:nvSpPr>
          <p:cNvPr id="5" name="标题 1">
            <a:extLst>
              <a:ext uri="{FF2B5EF4-FFF2-40B4-BE49-F238E27FC236}">
                <a16:creationId xmlns:a16="http://schemas.microsoft.com/office/drawing/2014/main" id="{34CDA61B-3BF9-4224-BF53-328735DDC78C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bIns="91440" anchor="b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2800" b="0" kern="1200">
                <a:solidFill>
                  <a:srgbClr val="0033CC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defRPr>
            </a:lvl1pPr>
          </a:lstStyle>
          <a:p>
            <a:r>
              <a:rPr lang="en-US" altLang="zh-CN" sz="2800" dirty="0">
                <a:ea typeface="Cambria" panose="02040503050406030204" pitchFamily="18" charset="0"/>
              </a:rPr>
              <a:t>Effect of chopper field to emittance growth</a:t>
            </a:r>
            <a:endParaRPr lang="zh-CN" altLang="en-US" dirty="0"/>
          </a:p>
        </p:txBody>
      </p:sp>
      <p:pic>
        <p:nvPicPr>
          <p:cNvPr id="28" name="图片 27">
            <a:extLst>
              <a:ext uri="{FF2B5EF4-FFF2-40B4-BE49-F238E27FC236}">
                <a16:creationId xmlns:a16="http://schemas.microsoft.com/office/drawing/2014/main" id="{EA61FC8C-B92F-4C06-83C0-986A9B934C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257" y="1400464"/>
            <a:ext cx="11967485" cy="4980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490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602F9BFA-8C0D-4A0A-BC10-8711778207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18</a:t>
            </a:fld>
            <a:endParaRPr lang="zh-CN" altLang="en-US" dirty="0"/>
          </a:p>
        </p:txBody>
      </p:sp>
      <p:sp>
        <p:nvSpPr>
          <p:cNvPr id="5" name="标题 1">
            <a:extLst>
              <a:ext uri="{FF2B5EF4-FFF2-40B4-BE49-F238E27FC236}">
                <a16:creationId xmlns:a16="http://schemas.microsoft.com/office/drawing/2014/main" id="{34CDA61B-3BF9-4224-BF53-328735DDC78C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bIns="91440" anchor="b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2800" b="0" kern="1200">
                <a:solidFill>
                  <a:srgbClr val="0033CC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defRPr>
            </a:lvl1pPr>
          </a:lstStyle>
          <a:p>
            <a:r>
              <a:rPr lang="en-US" altLang="zh-CN" sz="2800" dirty="0">
                <a:ea typeface="Cambria" panose="02040503050406030204" pitchFamily="18" charset="0"/>
              </a:rPr>
              <a:t>Effect of chopper field to emittance growth</a:t>
            </a:r>
            <a:endParaRPr lang="zh-CN" altLang="en-US" dirty="0"/>
          </a:p>
        </p:txBody>
      </p:sp>
      <p:pic>
        <p:nvPicPr>
          <p:cNvPr id="6" name="内容占位符 3">
            <a:extLst>
              <a:ext uri="{FF2B5EF4-FFF2-40B4-BE49-F238E27FC236}">
                <a16:creationId xmlns:a16="http://schemas.microsoft.com/office/drawing/2014/main" id="{9B0E9139-41FC-4C86-AF9F-CA38AA80A61B}"/>
              </a:ext>
            </a:extLst>
          </p:cNvPr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1506" y="3431475"/>
            <a:ext cx="3460781" cy="2924369"/>
          </a:xfrm>
          <a:prstGeom prst="rect">
            <a:avLst/>
          </a:prstGeom>
        </p:spPr>
      </p:pic>
      <p:sp>
        <p:nvSpPr>
          <p:cNvPr id="7" name="文本框 11">
            <a:extLst>
              <a:ext uri="{FF2B5EF4-FFF2-40B4-BE49-F238E27FC236}">
                <a16:creationId xmlns:a16="http://schemas.microsoft.com/office/drawing/2014/main" id="{120CD26C-C7EF-4521-AEA4-389E9A03370B}"/>
              </a:ext>
            </a:extLst>
          </p:cNvPr>
          <p:cNvSpPr txBox="1"/>
          <p:nvPr/>
        </p:nvSpPr>
        <p:spPr>
          <a:xfrm>
            <a:off x="330097" y="4973989"/>
            <a:ext cx="43046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n"/>
            </a:pPr>
            <a:r>
              <a:rPr lang="en-US" altLang="zh-CN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E.M. measurement </a:t>
            </a:r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</a:rPr>
              <a:t>after RFQ.</a:t>
            </a:r>
          </a:p>
          <a:p>
            <a:pPr marL="285750" indent="-285750">
              <a:buFont typeface="Wingdings" panose="05000000000000000000" pitchFamily="2" charset="2"/>
              <a:buChar char="n"/>
            </a:pPr>
            <a:r>
              <a:rPr lang="en-US" altLang="zh-CN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Simulated by </a:t>
            </a:r>
            <a:r>
              <a:rPr lang="en-US" altLang="zh-CN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Tracewin</a:t>
            </a:r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  <a:r>
              <a:rPr lang="zh-CN" altLang="en-US" dirty="0">
                <a:latin typeface="Cambria" panose="02040503050406030204" pitchFamily="18" charset="0"/>
                <a:ea typeface="华文宋体" panose="02010600040101010101" pitchFamily="2" charset="-122"/>
              </a:rPr>
              <a:t> </a:t>
            </a:r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</a:rPr>
              <a:t>beam</a:t>
            </a:r>
            <a:r>
              <a:rPr lang="zh-CN" altLang="en-US" dirty="0">
                <a:latin typeface="Cambria" panose="02040503050406030204" pitchFamily="18" charset="0"/>
                <a:ea typeface="华文宋体" panose="02010600040101010101" pitchFamily="2" charset="-122"/>
              </a:rPr>
              <a:t> </a:t>
            </a:r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</a:rPr>
              <a:t>envelope is focused from 21.5 mm to 6.8mm within 100 mm drift length.</a:t>
            </a:r>
            <a:endParaRPr lang="zh-CN" altLang="en-US" dirty="0">
              <a:latin typeface="Cambria" panose="02040503050406030204" pitchFamily="18" charset="0"/>
              <a:ea typeface="华文宋体" panose="02010600040101010101" pitchFamily="2" charset="-122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CFAECD49-867F-4590-BA94-BA64D19E1C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33" y="1518945"/>
            <a:ext cx="4973571" cy="351567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B1744CC-4DC4-493F-B4D9-BE93547B523E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922770" y="1195152"/>
            <a:ext cx="3672408" cy="192694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文本框 15">
            <a:extLst>
              <a:ext uri="{FF2B5EF4-FFF2-40B4-BE49-F238E27FC236}">
                <a16:creationId xmlns:a16="http://schemas.microsoft.com/office/drawing/2014/main" id="{5E763AC6-C858-44FA-A51E-351B6D74D69F}"/>
              </a:ext>
            </a:extLst>
          </p:cNvPr>
          <p:cNvSpPr txBox="1"/>
          <p:nvPr/>
        </p:nvSpPr>
        <p:spPr>
          <a:xfrm>
            <a:off x="263352" y="1257605"/>
            <a:ext cx="35714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2000" b="1" i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Emittance growth </a:t>
            </a:r>
            <a:r>
              <a:rPr lang="en-US" altLang="zh-CN" dirty="0" err="1"/>
              <a:t>v.s</a:t>
            </a:r>
            <a:r>
              <a:rPr lang="en-US" altLang="zh-CN" dirty="0"/>
              <a:t>. current</a:t>
            </a:r>
            <a:endParaRPr lang="zh-CN" altLang="en-US" dirty="0"/>
          </a:p>
        </p:txBody>
      </p:sp>
      <p:sp>
        <p:nvSpPr>
          <p:cNvPr id="11" name="文本框 16">
            <a:extLst>
              <a:ext uri="{FF2B5EF4-FFF2-40B4-BE49-F238E27FC236}">
                <a16:creationId xmlns:a16="http://schemas.microsoft.com/office/drawing/2014/main" id="{4A7A2E9D-D24F-4B87-B878-79DC7DB24D1C}"/>
              </a:ext>
            </a:extLst>
          </p:cNvPr>
          <p:cNvSpPr txBox="1"/>
          <p:nvPr/>
        </p:nvSpPr>
        <p:spPr>
          <a:xfrm>
            <a:off x="8622287" y="3896245"/>
            <a:ext cx="3460780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n"/>
            </a:pPr>
            <a:r>
              <a:rPr lang="en-US" altLang="zh-CN" sz="16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Shorter chopper length is favorable to the emittance control.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n"/>
            </a:pPr>
            <a:r>
              <a:rPr lang="en-US" altLang="zh-CN" sz="1600" dirty="0">
                <a:latin typeface="Cambria" panose="02040503050406030204" pitchFamily="18" charset="0"/>
                <a:ea typeface="Cambria" panose="02040503050406030204" pitchFamily="18" charset="0"/>
              </a:rPr>
              <a:t>30mm chopper length for CSNS-II. 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n"/>
            </a:pPr>
            <a:r>
              <a:rPr lang="en-US" altLang="zh-CN" sz="1600" dirty="0">
                <a:latin typeface="Cambria" panose="02040503050406030204" pitchFamily="18" charset="0"/>
                <a:ea typeface="Cambria" panose="02040503050406030204" pitchFamily="18" charset="0"/>
              </a:rPr>
              <a:t>Beam energy increased to 55keV.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n"/>
            </a:pPr>
            <a:r>
              <a:rPr lang="en-US" altLang="zh-CN" sz="1600" dirty="0">
                <a:latin typeface="Cambria" panose="02040503050406030204" pitchFamily="18" charset="0"/>
                <a:ea typeface="Cambria" panose="02040503050406030204" pitchFamily="18" charset="0"/>
              </a:rPr>
              <a:t>Fast power supply limits the further shortening.</a:t>
            </a:r>
          </a:p>
        </p:txBody>
      </p:sp>
      <p:sp>
        <p:nvSpPr>
          <p:cNvPr id="12" name="文本框 1">
            <a:extLst>
              <a:ext uri="{FF2B5EF4-FFF2-40B4-BE49-F238E27FC236}">
                <a16:creationId xmlns:a16="http://schemas.microsoft.com/office/drawing/2014/main" id="{EA195106-FD71-47B4-979C-ACBE7355BBA0}"/>
              </a:ext>
            </a:extLst>
          </p:cNvPr>
          <p:cNvSpPr txBox="1"/>
          <p:nvPr/>
        </p:nvSpPr>
        <p:spPr>
          <a:xfrm>
            <a:off x="8670697" y="1762979"/>
            <a:ext cx="2368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</a:rPr>
              <a:t>Influence range of  chopper’s E-Field</a:t>
            </a:r>
            <a:endParaRPr lang="zh-CN" altLang="en-US" dirty="0">
              <a:latin typeface="Cambria" panose="02040503050406030204" pitchFamily="18" charset="0"/>
            </a:endParaRPr>
          </a:p>
        </p:txBody>
      </p:sp>
      <p:sp>
        <p:nvSpPr>
          <p:cNvPr id="13" name="文本框 2">
            <a:extLst>
              <a:ext uri="{FF2B5EF4-FFF2-40B4-BE49-F238E27FC236}">
                <a16:creationId xmlns:a16="http://schemas.microsoft.com/office/drawing/2014/main" id="{2BED9296-2EAA-4AE6-8E0C-32FFB420581F}"/>
              </a:ext>
            </a:extLst>
          </p:cNvPr>
          <p:cNvSpPr txBox="1"/>
          <p:nvPr/>
        </p:nvSpPr>
        <p:spPr>
          <a:xfrm>
            <a:off x="6387008" y="6355844"/>
            <a:ext cx="13631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600" dirty="0">
                <a:latin typeface="Cambria" panose="02040503050406030204" pitchFamily="18" charset="0"/>
                <a:ea typeface="Cambria" panose="02040503050406030204" pitchFamily="18" charset="0"/>
              </a:rPr>
              <a:t>Current (mA)</a:t>
            </a:r>
            <a:endParaRPr lang="zh-CN" altLang="en-US" sz="1600" dirty="0">
              <a:latin typeface="Cambria" panose="02040503050406030204" pitchFamily="18" charset="0"/>
            </a:endParaRPr>
          </a:p>
        </p:txBody>
      </p:sp>
      <p:sp>
        <p:nvSpPr>
          <p:cNvPr id="14" name="文本框 10">
            <a:extLst>
              <a:ext uri="{FF2B5EF4-FFF2-40B4-BE49-F238E27FC236}">
                <a16:creationId xmlns:a16="http://schemas.microsoft.com/office/drawing/2014/main" id="{DF039501-57AF-40D3-BBA0-809ED633595E}"/>
              </a:ext>
            </a:extLst>
          </p:cNvPr>
          <p:cNvSpPr txBox="1"/>
          <p:nvPr/>
        </p:nvSpPr>
        <p:spPr>
          <a:xfrm rot="16200000">
            <a:off x="3924086" y="4672175"/>
            <a:ext cx="21362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600" dirty="0">
                <a:latin typeface="Cambria" panose="02040503050406030204" pitchFamily="18" charset="0"/>
              </a:rPr>
              <a:t>Emittance growth (%)</a:t>
            </a:r>
            <a:endParaRPr lang="zh-CN" altLang="en-US" sz="1600" dirty="0">
              <a:latin typeface="Cambria" panose="02040503050406030204" pitchFamily="18" charset="0"/>
            </a:endParaRPr>
          </a:p>
        </p:txBody>
      </p:sp>
      <p:sp>
        <p:nvSpPr>
          <p:cNvPr id="15" name="文本框 3">
            <a:extLst>
              <a:ext uri="{FF2B5EF4-FFF2-40B4-BE49-F238E27FC236}">
                <a16:creationId xmlns:a16="http://schemas.microsoft.com/office/drawing/2014/main" id="{69B0FA99-B002-4AC9-9C34-DFD4714B80AF}"/>
              </a:ext>
            </a:extLst>
          </p:cNvPr>
          <p:cNvSpPr txBox="1"/>
          <p:nvPr/>
        </p:nvSpPr>
        <p:spPr>
          <a:xfrm>
            <a:off x="7279181" y="5204821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>
                <a:solidFill>
                  <a:schemeClr val="accent6">
                    <a:lumMod val="75000"/>
                  </a:schemeClr>
                </a:solidFill>
              </a:rPr>
              <a:t>50mm</a:t>
            </a:r>
            <a:endParaRPr lang="zh-CN" alt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6" name="文本框 14">
            <a:extLst>
              <a:ext uri="{FF2B5EF4-FFF2-40B4-BE49-F238E27FC236}">
                <a16:creationId xmlns:a16="http://schemas.microsoft.com/office/drawing/2014/main" id="{49497E3B-28F4-4EA6-AFF9-5E3B7155B3A8}"/>
              </a:ext>
            </a:extLst>
          </p:cNvPr>
          <p:cNvSpPr txBox="1"/>
          <p:nvPr/>
        </p:nvSpPr>
        <p:spPr>
          <a:xfrm>
            <a:off x="6891896" y="4258677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>
                <a:solidFill>
                  <a:schemeClr val="tx2">
                    <a:lumMod val="75000"/>
                  </a:schemeClr>
                </a:solidFill>
              </a:rPr>
              <a:t>100mm</a:t>
            </a:r>
            <a:endParaRPr lang="zh-CN" altLang="en-US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81780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313D5536-43EA-4997-9E7A-3A84A325B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19</a:t>
            </a:fld>
            <a:endParaRPr lang="zh-CN" altLang="en-US" dirty="0"/>
          </a:p>
        </p:txBody>
      </p:sp>
      <p:sp>
        <p:nvSpPr>
          <p:cNvPr id="5" name="标题 1">
            <a:extLst>
              <a:ext uri="{FF2B5EF4-FFF2-40B4-BE49-F238E27FC236}">
                <a16:creationId xmlns:a16="http://schemas.microsoft.com/office/drawing/2014/main" id="{34CDA61B-3BF9-4224-BF53-328735DDC78C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bIns="91440" anchor="b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2800" b="0" kern="1200">
                <a:solidFill>
                  <a:srgbClr val="0033CC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defRPr>
            </a:lvl1pPr>
          </a:lstStyle>
          <a:p>
            <a:r>
              <a:rPr lang="en-US" altLang="zh-CN" sz="2800" dirty="0">
                <a:ea typeface="Cambria" panose="02040503050406030204" pitchFamily="18" charset="0"/>
              </a:rPr>
              <a:t>Effect of chopper field to emittance growth</a:t>
            </a:r>
            <a:endParaRPr lang="zh-CN" altLang="en-US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EB05D707-8C86-46D6-A2CF-068A572DD552}"/>
              </a:ext>
            </a:extLst>
          </p:cNvPr>
          <p:cNvSpPr txBox="1"/>
          <p:nvPr/>
        </p:nvSpPr>
        <p:spPr>
          <a:xfrm>
            <a:off x="273315" y="1084674"/>
            <a:ext cx="67004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2400" b="1" i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r>
              <a:rPr lang="en-US" altLang="zh-CN" sz="2000" dirty="0"/>
              <a:t>Direct measurement of phase-space change on</a:t>
            </a:r>
            <a:r>
              <a:rPr lang="zh-CN" altLang="en-US" sz="2000" dirty="0"/>
              <a:t> </a:t>
            </a:r>
            <a:r>
              <a:rPr lang="en-US" altLang="zh-CN" sz="2000" dirty="0"/>
              <a:t>new</a:t>
            </a:r>
            <a:r>
              <a:rPr lang="zh-CN" altLang="en-US" sz="2000" dirty="0"/>
              <a:t> </a:t>
            </a:r>
            <a:r>
              <a:rPr lang="en-US" altLang="zh-CN" sz="2000" dirty="0"/>
              <a:t>LEBT</a:t>
            </a:r>
            <a:endParaRPr lang="zh-CN" altLang="en-US" sz="2000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DE0F6608-00D9-4AC6-934E-E6A07A5DFE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66" y="2167545"/>
            <a:ext cx="3433234" cy="3474951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1FB1CAD0-B4E5-4D5B-8945-4ACE9C42A758}"/>
              </a:ext>
            </a:extLst>
          </p:cNvPr>
          <p:cNvSpPr txBox="1"/>
          <p:nvPr/>
        </p:nvSpPr>
        <p:spPr>
          <a:xfrm>
            <a:off x="274478" y="1503360"/>
            <a:ext cx="10575314" cy="7232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n"/>
            </a:pPr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</a:rPr>
              <a:t>The</a:t>
            </a:r>
            <a:r>
              <a:rPr lang="zh-CN" altLang="en-US" dirty="0">
                <a:latin typeface="Cambria" panose="02040503050406030204" pitchFamily="18" charset="0"/>
              </a:rPr>
              <a:t> </a:t>
            </a:r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</a:rPr>
              <a:t>primary</a:t>
            </a:r>
            <a:r>
              <a:rPr lang="zh-CN" altLang="en-US" dirty="0">
                <a:latin typeface="Cambria" panose="02040503050406030204" pitchFamily="18" charset="0"/>
              </a:rPr>
              <a:t> </a:t>
            </a:r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</a:rPr>
              <a:t>and</a:t>
            </a:r>
            <a:r>
              <a:rPr lang="zh-CN" altLang="en-US" dirty="0">
                <a:latin typeface="Cambria" panose="02040503050406030204" pitchFamily="18" charset="0"/>
              </a:rPr>
              <a:t> </a:t>
            </a:r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</a:rPr>
              <a:t>chopped beam are separated in phase space with the increase of the chopper voltage.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n"/>
            </a:pPr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</a:rPr>
              <a:t>Emittance growth caused by SCC destroy starts to saturate when chopper voltage is larger than 1kV.</a:t>
            </a: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05682EB7-680B-4645-ABA3-3CEC4867B972}"/>
              </a:ext>
            </a:extLst>
          </p:cNvPr>
          <p:cNvGrpSpPr/>
          <p:nvPr/>
        </p:nvGrpSpPr>
        <p:grpSpPr>
          <a:xfrm>
            <a:off x="3375661" y="2430896"/>
            <a:ext cx="8816340" cy="3590392"/>
            <a:chOff x="3375660" y="2363578"/>
            <a:chExt cx="8912609" cy="3629597"/>
          </a:xfrm>
        </p:grpSpPr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DEBBECD2-E613-485A-AE06-C29456542855}"/>
                </a:ext>
              </a:extLst>
            </p:cNvPr>
            <p:cNvGrpSpPr/>
            <p:nvPr/>
          </p:nvGrpSpPr>
          <p:grpSpPr>
            <a:xfrm>
              <a:off x="3375660" y="2363578"/>
              <a:ext cx="8912609" cy="3308906"/>
              <a:chOff x="139274" y="1942729"/>
              <a:chExt cx="9085156" cy="3502592"/>
            </a:xfrm>
          </p:grpSpPr>
          <p:pic>
            <p:nvPicPr>
              <p:cNvPr id="19" name="内容占位符 4">
                <a:extLst>
                  <a:ext uri="{FF2B5EF4-FFF2-40B4-BE49-F238E27FC236}">
                    <a16:creationId xmlns:a16="http://schemas.microsoft.com/office/drawing/2014/main" id="{60C1C154-F655-410F-8E3E-E213D59767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835222" y="3707760"/>
                <a:ext cx="2389208" cy="1725539"/>
              </a:xfrm>
              <a:prstGeom prst="rect">
                <a:avLst/>
              </a:prstGeom>
            </p:spPr>
          </p:pic>
          <p:pic>
            <p:nvPicPr>
              <p:cNvPr id="20" name="图片 19">
                <a:extLst>
                  <a:ext uri="{FF2B5EF4-FFF2-40B4-BE49-F238E27FC236}">
                    <a16:creationId xmlns:a16="http://schemas.microsoft.com/office/drawing/2014/main" id="{E578AA61-0A69-48B8-B5A5-3D7AA356014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593796" y="3719782"/>
                <a:ext cx="2389208" cy="1725539"/>
              </a:xfrm>
              <a:prstGeom prst="rect">
                <a:avLst/>
              </a:prstGeom>
            </p:spPr>
          </p:pic>
          <p:pic>
            <p:nvPicPr>
              <p:cNvPr id="21" name="图片 20">
                <a:extLst>
                  <a:ext uri="{FF2B5EF4-FFF2-40B4-BE49-F238E27FC236}">
                    <a16:creationId xmlns:a16="http://schemas.microsoft.com/office/drawing/2014/main" id="{F9351267-6CA6-40D5-B2D0-B1345B245F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380700" y="3719782"/>
                <a:ext cx="2389208" cy="1725539"/>
              </a:xfrm>
              <a:prstGeom prst="rect">
                <a:avLst/>
              </a:prstGeom>
            </p:spPr>
          </p:pic>
          <p:pic>
            <p:nvPicPr>
              <p:cNvPr id="22" name="图片 21">
                <a:extLst>
                  <a:ext uri="{FF2B5EF4-FFF2-40B4-BE49-F238E27FC236}">
                    <a16:creationId xmlns:a16="http://schemas.microsoft.com/office/drawing/2014/main" id="{C9EAA7BB-72B7-4963-B2A9-02B09298D0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39274" y="3719782"/>
                <a:ext cx="2389208" cy="1725539"/>
              </a:xfrm>
              <a:prstGeom prst="rect">
                <a:avLst/>
              </a:prstGeom>
            </p:spPr>
          </p:pic>
          <p:pic>
            <p:nvPicPr>
              <p:cNvPr id="23" name="图片 22">
                <a:extLst>
                  <a:ext uri="{FF2B5EF4-FFF2-40B4-BE49-F238E27FC236}">
                    <a16:creationId xmlns:a16="http://schemas.microsoft.com/office/drawing/2014/main" id="{B046274A-D59D-4FA4-8F26-130D777EBC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835222" y="1968485"/>
                <a:ext cx="2389208" cy="1725539"/>
              </a:xfrm>
              <a:prstGeom prst="rect">
                <a:avLst/>
              </a:prstGeom>
            </p:spPr>
          </p:pic>
          <p:pic>
            <p:nvPicPr>
              <p:cNvPr id="24" name="图片 23">
                <a:extLst>
                  <a:ext uri="{FF2B5EF4-FFF2-40B4-BE49-F238E27FC236}">
                    <a16:creationId xmlns:a16="http://schemas.microsoft.com/office/drawing/2014/main" id="{39B40247-2067-4F55-8F45-9B28CA5E2C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607961" y="1942729"/>
                <a:ext cx="2389208" cy="1725539"/>
              </a:xfrm>
              <a:prstGeom prst="rect">
                <a:avLst/>
              </a:prstGeom>
            </p:spPr>
          </p:pic>
          <p:pic>
            <p:nvPicPr>
              <p:cNvPr id="25" name="图片 24">
                <a:extLst>
                  <a:ext uri="{FF2B5EF4-FFF2-40B4-BE49-F238E27FC236}">
                    <a16:creationId xmlns:a16="http://schemas.microsoft.com/office/drawing/2014/main" id="{2F1C79E6-0A69-4C92-BB27-FB5D371911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380700" y="1942729"/>
                <a:ext cx="2389208" cy="1725539"/>
              </a:xfrm>
              <a:prstGeom prst="rect">
                <a:avLst/>
              </a:prstGeom>
            </p:spPr>
          </p:pic>
          <p:pic>
            <p:nvPicPr>
              <p:cNvPr id="26" name="图片 25">
                <a:extLst>
                  <a:ext uri="{FF2B5EF4-FFF2-40B4-BE49-F238E27FC236}">
                    <a16:creationId xmlns:a16="http://schemas.microsoft.com/office/drawing/2014/main" id="{C295F7BA-3808-4D3B-9199-A038E6AC24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53439" y="1942731"/>
                <a:ext cx="2389208" cy="1725539"/>
              </a:xfrm>
              <a:prstGeom prst="rect">
                <a:avLst/>
              </a:prstGeom>
            </p:spPr>
          </p:pic>
        </p:grp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D82C02AA-0DBD-4D41-8212-29E022335AF9}"/>
                </a:ext>
              </a:extLst>
            </p:cNvPr>
            <p:cNvSpPr txBox="1"/>
            <p:nvPr/>
          </p:nvSpPr>
          <p:spPr>
            <a:xfrm>
              <a:off x="4669238" y="2517298"/>
              <a:ext cx="4667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/>
                <a:t>0V</a:t>
              </a:r>
              <a:endParaRPr lang="zh-CN" altLang="en-US" dirty="0"/>
            </a:p>
          </p:txBody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1A65901C-509C-449B-8551-E42371EB9812}"/>
                </a:ext>
              </a:extLst>
            </p:cNvPr>
            <p:cNvSpPr txBox="1"/>
            <p:nvPr/>
          </p:nvSpPr>
          <p:spPr>
            <a:xfrm>
              <a:off x="6752194" y="2517298"/>
              <a:ext cx="6976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/>
                <a:t>100V</a:t>
              </a:r>
              <a:endParaRPr lang="zh-CN" altLang="en-US" dirty="0"/>
            </a:p>
          </p:txBody>
        </p:sp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D3478070-6A72-4354-93DE-F2F543B2769A}"/>
                </a:ext>
              </a:extLst>
            </p:cNvPr>
            <p:cNvSpPr txBox="1"/>
            <p:nvPr/>
          </p:nvSpPr>
          <p:spPr>
            <a:xfrm>
              <a:off x="8904260" y="2510958"/>
              <a:ext cx="6976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/>
                <a:t>250V</a:t>
              </a:r>
              <a:endParaRPr lang="zh-CN" altLang="en-US" dirty="0"/>
            </a:p>
          </p:txBody>
        </p: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12D62E5E-7D1C-4512-8615-2AC06355C3F1}"/>
                </a:ext>
              </a:extLst>
            </p:cNvPr>
            <p:cNvSpPr txBox="1"/>
            <p:nvPr/>
          </p:nvSpPr>
          <p:spPr>
            <a:xfrm>
              <a:off x="11116353" y="2505898"/>
              <a:ext cx="6976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/>
                <a:t>500V</a:t>
              </a:r>
              <a:endParaRPr lang="zh-CN" altLang="en-US" dirty="0"/>
            </a:p>
          </p:txBody>
        </p: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FF51B857-0539-4FE2-A591-EF61CB44BEB0}"/>
                </a:ext>
              </a:extLst>
            </p:cNvPr>
            <p:cNvSpPr txBox="1"/>
            <p:nvPr/>
          </p:nvSpPr>
          <p:spPr>
            <a:xfrm>
              <a:off x="3581400" y="5623843"/>
              <a:ext cx="6976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/>
                <a:t>750V</a:t>
              </a:r>
              <a:endParaRPr lang="zh-CN" altLang="en-US" dirty="0"/>
            </a:p>
          </p:txBody>
        </p:sp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708273AE-7F1F-47F9-806D-036DDBB23FE3}"/>
                </a:ext>
              </a:extLst>
            </p:cNvPr>
            <p:cNvSpPr txBox="1"/>
            <p:nvPr/>
          </p:nvSpPr>
          <p:spPr>
            <a:xfrm>
              <a:off x="5899318" y="5575179"/>
              <a:ext cx="8130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/>
                <a:t>1000V</a:t>
              </a:r>
              <a:endParaRPr lang="zh-CN" altLang="en-US" dirty="0"/>
            </a:p>
          </p:txBody>
        </p:sp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D1FDA4CC-2840-4808-822B-937C29E27304}"/>
                </a:ext>
              </a:extLst>
            </p:cNvPr>
            <p:cNvSpPr txBox="1"/>
            <p:nvPr/>
          </p:nvSpPr>
          <p:spPr>
            <a:xfrm>
              <a:off x="8031966" y="5575179"/>
              <a:ext cx="8130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/>
                <a:t>2000V</a:t>
              </a:r>
              <a:endParaRPr lang="zh-CN" altLang="en-US" dirty="0"/>
            </a:p>
          </p:txBody>
        </p:sp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07F1A7F4-1749-4417-888D-43FE1E970E5C}"/>
                </a:ext>
              </a:extLst>
            </p:cNvPr>
            <p:cNvSpPr txBox="1"/>
            <p:nvPr/>
          </p:nvSpPr>
          <p:spPr>
            <a:xfrm>
              <a:off x="10192899" y="5575179"/>
              <a:ext cx="8130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/>
                <a:t>3000V</a:t>
              </a:r>
              <a:endParaRPr lang="zh-CN" altLang="en-US" dirty="0"/>
            </a:p>
          </p:txBody>
        </p:sp>
      </p:grpSp>
      <p:sp>
        <p:nvSpPr>
          <p:cNvPr id="27" name="文本框 5">
            <a:extLst>
              <a:ext uri="{FF2B5EF4-FFF2-40B4-BE49-F238E27FC236}">
                <a16:creationId xmlns:a16="http://schemas.microsoft.com/office/drawing/2014/main" id="{E6EAA492-F71F-45FD-9210-0B3AC0BD5FFC}"/>
              </a:ext>
            </a:extLst>
          </p:cNvPr>
          <p:cNvSpPr txBox="1"/>
          <p:nvPr/>
        </p:nvSpPr>
        <p:spPr>
          <a:xfrm>
            <a:off x="3449375" y="5949280"/>
            <a:ext cx="8047225" cy="77806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rtlCol="0">
            <a:no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9pPr>
          </a:lstStyle>
          <a:p>
            <a:pPr marL="342900" indent="-342900" algn="l" eaLnBrk="0" hangingPunct="0">
              <a:spcBef>
                <a:spcPts val="600"/>
              </a:spcBef>
              <a:buClr>
                <a:schemeClr val="tx1"/>
              </a:buClr>
            </a:pPr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</a:rPr>
              <a:t>For a beam current of 33 mA, RMS emittances of 95%</a:t>
            </a:r>
            <a:r>
              <a:rPr lang="zh-CN" altLang="en-US" dirty="0">
                <a:latin typeface="Cambria" panose="02040503050406030204" pitchFamily="18" charset="0"/>
              </a:rPr>
              <a:t> </a:t>
            </a:r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</a:rPr>
              <a:t>beam are measured.</a:t>
            </a:r>
            <a:endParaRPr lang="zh-CN" altLang="en-US" dirty="0">
              <a:latin typeface="Cambria" panose="02040503050406030204" pitchFamily="18" charset="0"/>
            </a:endParaRPr>
          </a:p>
          <a:p>
            <a:pPr marL="342900" indent="-342900" algn="l" eaLnBrk="0" hangingPunct="0">
              <a:spcBef>
                <a:spcPts val="600"/>
              </a:spcBef>
              <a:buClr>
                <a:schemeClr val="tx1"/>
              </a:buClr>
            </a:pPr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</a:rPr>
              <a:t>Before chopped:</a:t>
            </a:r>
            <a:r>
              <a:rPr lang="zh-CN" altLang="en-US" dirty="0">
                <a:latin typeface="Cambria" panose="02040503050406030204" pitchFamily="18" charset="0"/>
              </a:rPr>
              <a:t> </a:t>
            </a:r>
            <a:r>
              <a:rPr lang="en-US" altLang="zh-CN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0.175</a:t>
            </a:r>
            <a:r>
              <a:rPr lang="en-US" altLang="zh-CN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dirty="0" err="1">
                <a:latin typeface="Cambria" panose="02040503050406030204" pitchFamily="18" charset="0"/>
                <a:ea typeface="Cambria" panose="02040503050406030204" pitchFamily="18" charset="0"/>
              </a:rPr>
              <a:t>pi.mm.mrad</a:t>
            </a:r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</a:rPr>
              <a:t>, after chopped:</a:t>
            </a:r>
            <a:r>
              <a:rPr lang="en-US" altLang="zh-CN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0.206</a:t>
            </a:r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pi.mm.mrad</a:t>
            </a:r>
          </a:p>
        </p:txBody>
      </p:sp>
    </p:spTree>
    <p:extLst>
      <p:ext uri="{BB962C8B-B14F-4D97-AF65-F5344CB8AC3E}">
        <p14:creationId xmlns:p14="http://schemas.microsoft.com/office/powerpoint/2010/main" val="27763822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Outline</a:t>
            </a:r>
            <a:endParaRPr lang="zh-CN" altLang="en-US" dirty="0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2</a:t>
            </a:fld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quarter" idx="1"/>
          </p:nvPr>
        </p:nvSpPr>
        <p:spPr>
          <a:xfrm>
            <a:off x="2783632" y="2060848"/>
            <a:ext cx="7611532" cy="3888432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altLang="zh-CN" sz="3200" dirty="0">
                <a:ea typeface="Cambria" panose="02040503050406030204" pitchFamily="18" charset="0"/>
              </a:rPr>
              <a:t>Introduction to CSNS Front-End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altLang="zh-CN" sz="3200" dirty="0">
                <a:ea typeface="Cambria" panose="02040503050406030204" pitchFamily="18" charset="0"/>
              </a:rPr>
              <a:t>H- Ion source development.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altLang="zh-CN" sz="3200" dirty="0">
                <a:ea typeface="Cambria" panose="02040503050406030204" pitchFamily="18" charset="0"/>
              </a:rPr>
              <a:t>Beam test on New LEBT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altLang="zh-CN" sz="3200" dirty="0">
                <a:ea typeface="Cambria" panose="02040503050406030204" pitchFamily="18" charset="0"/>
              </a:rPr>
              <a:t>Summary</a:t>
            </a:r>
            <a:endParaRPr lang="zh-CN" altLang="en-US" sz="3200" dirty="0"/>
          </a:p>
        </p:txBody>
      </p:sp>
    </p:spTree>
    <p:extLst>
      <p:ext uri="{BB962C8B-B14F-4D97-AF65-F5344CB8AC3E}">
        <p14:creationId xmlns:p14="http://schemas.microsoft.com/office/powerpoint/2010/main" val="9908030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A62C940D-276C-48E9-A1C8-4C1F722E5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20</a:t>
            </a:fld>
            <a:endParaRPr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9C67E4C6-2BA6-4DAB-B9E4-F863505145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416" y="1584362"/>
            <a:ext cx="10091054" cy="2841171"/>
          </a:xfrm>
          <a:prstGeom prst="rect">
            <a:avLst/>
          </a:prstGeom>
        </p:spPr>
      </p:pic>
      <p:sp>
        <p:nvSpPr>
          <p:cNvPr id="7" name="标题 1">
            <a:extLst>
              <a:ext uri="{FF2B5EF4-FFF2-40B4-BE49-F238E27FC236}">
                <a16:creationId xmlns:a16="http://schemas.microsoft.com/office/drawing/2014/main" id="{D65C2ECD-1976-4EF2-96EB-82AB514C31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5888" y="188913"/>
            <a:ext cx="9505950" cy="744537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altLang="zh-CN" sz="2800" dirty="0">
                <a:ea typeface="Cambria" panose="02040503050406030204" pitchFamily="18" charset="0"/>
              </a:rPr>
              <a:t>Stripped protons removal </a:t>
            </a:r>
            <a:r>
              <a:rPr lang="en-US" altLang="zh-CN" dirty="0">
                <a:ea typeface="Cambria" panose="02040503050406030204" pitchFamily="18" charset="0"/>
              </a:rPr>
              <a:t>on</a:t>
            </a:r>
            <a:r>
              <a:rPr lang="en-US" altLang="zh-CN" sz="2800" dirty="0">
                <a:ea typeface="Cambria" panose="02040503050406030204" pitchFamily="18" charset="0"/>
              </a:rPr>
              <a:t> new LEBT</a:t>
            </a:r>
          </a:p>
        </p:txBody>
      </p:sp>
      <p:cxnSp>
        <p:nvCxnSpPr>
          <p:cNvPr id="9" name="直接箭头连接符 8">
            <a:extLst>
              <a:ext uri="{FF2B5EF4-FFF2-40B4-BE49-F238E27FC236}">
                <a16:creationId xmlns:a16="http://schemas.microsoft.com/office/drawing/2014/main" id="{F406F6BB-26AC-4B59-AAE0-70C831CC5FC8}"/>
              </a:ext>
            </a:extLst>
          </p:cNvPr>
          <p:cNvCxnSpPr>
            <a:cxnSpLocks/>
          </p:cNvCxnSpPr>
          <p:nvPr/>
        </p:nvCxnSpPr>
        <p:spPr>
          <a:xfrm flipV="1">
            <a:off x="1919536" y="3240547"/>
            <a:ext cx="576064" cy="90853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>
            <a:extLst>
              <a:ext uri="{FF2B5EF4-FFF2-40B4-BE49-F238E27FC236}">
                <a16:creationId xmlns:a16="http://schemas.microsoft.com/office/drawing/2014/main" id="{E56B0E03-222B-4487-B46E-E404D428832A}"/>
              </a:ext>
            </a:extLst>
          </p:cNvPr>
          <p:cNvSpPr txBox="1"/>
          <p:nvPr/>
        </p:nvSpPr>
        <p:spPr>
          <a:xfrm>
            <a:off x="1261530" y="4077274"/>
            <a:ext cx="16674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Stripped protons</a:t>
            </a:r>
          </a:p>
          <a:p>
            <a:r>
              <a:rPr lang="en-US" altLang="zh-CN" sz="1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produced</a:t>
            </a:r>
            <a:endParaRPr lang="zh-CN" altLang="en-US" sz="1600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cxnSp>
        <p:nvCxnSpPr>
          <p:cNvPr id="12" name="直接箭头连接符 11">
            <a:extLst>
              <a:ext uri="{FF2B5EF4-FFF2-40B4-BE49-F238E27FC236}">
                <a16:creationId xmlns:a16="http://schemas.microsoft.com/office/drawing/2014/main" id="{F08699D8-C5FD-45CF-92F1-51F6E3B6BAF1}"/>
              </a:ext>
            </a:extLst>
          </p:cNvPr>
          <p:cNvCxnSpPr>
            <a:cxnSpLocks/>
          </p:cNvCxnSpPr>
          <p:nvPr/>
        </p:nvCxnSpPr>
        <p:spPr>
          <a:xfrm flipV="1">
            <a:off x="7680176" y="3312555"/>
            <a:ext cx="576064" cy="118498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框 13">
            <a:extLst>
              <a:ext uri="{FF2B5EF4-FFF2-40B4-BE49-F238E27FC236}">
                <a16:creationId xmlns:a16="http://schemas.microsoft.com/office/drawing/2014/main" id="{E43C756B-FF7C-4FD2-8518-B478E412890D}"/>
              </a:ext>
            </a:extLst>
          </p:cNvPr>
          <p:cNvSpPr txBox="1"/>
          <p:nvPr/>
        </p:nvSpPr>
        <p:spPr>
          <a:xfrm>
            <a:off x="6978440" y="4422999"/>
            <a:ext cx="20698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Stripped protons lost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CF7274ED-C8F8-4BB2-8692-331B3D2D02D1}"/>
              </a:ext>
            </a:extLst>
          </p:cNvPr>
          <p:cNvSpPr txBox="1"/>
          <p:nvPr/>
        </p:nvSpPr>
        <p:spPr>
          <a:xfrm>
            <a:off x="1703512" y="1975760"/>
            <a:ext cx="13949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latin typeface="Cambria" panose="02040503050406030204" pitchFamily="18" charset="0"/>
                <a:ea typeface="Cambria" panose="02040503050406030204" pitchFamily="18" charset="0"/>
              </a:rPr>
              <a:t>Vac. 2E-3Pa</a:t>
            </a:r>
            <a:endParaRPr lang="zh-CN" altLang="en-US" b="1" dirty="0">
              <a:latin typeface="Cambria" panose="02040503050406030204" pitchFamily="18" charset="0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1053CF9D-BB2C-4D43-916E-6833BEAC8C74}"/>
              </a:ext>
            </a:extLst>
          </p:cNvPr>
          <p:cNvSpPr txBox="1"/>
          <p:nvPr/>
        </p:nvSpPr>
        <p:spPr>
          <a:xfrm>
            <a:off x="4719797" y="4254187"/>
            <a:ext cx="13949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latin typeface="Cambria" panose="02040503050406030204" pitchFamily="18" charset="0"/>
                <a:ea typeface="Cambria" panose="02040503050406030204" pitchFamily="18" charset="0"/>
              </a:rPr>
              <a:t>Vac. 1E-6Pa</a:t>
            </a:r>
            <a:endParaRPr lang="zh-CN" altLang="en-US" b="1" dirty="0">
              <a:latin typeface="Cambria" panose="02040503050406030204" pitchFamily="18" charset="0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FE6E02E9-86D3-42F6-8D8C-F7AC6F97468B}"/>
              </a:ext>
            </a:extLst>
          </p:cNvPr>
          <p:cNvSpPr txBox="1"/>
          <p:nvPr/>
        </p:nvSpPr>
        <p:spPr>
          <a:xfrm>
            <a:off x="407368" y="1300698"/>
            <a:ext cx="64420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2000" b="1" i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r>
              <a:rPr lang="en-US" altLang="zh-CN" dirty="0"/>
              <a:t>Risk of stripped protons to SCC with doubted frequency</a:t>
            </a:r>
            <a:endParaRPr lang="zh-CN" altLang="en-US" dirty="0"/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1C336AF2-A8BC-4030-B53E-476EE87D3BFB}"/>
              </a:ext>
            </a:extLst>
          </p:cNvPr>
          <p:cNvSpPr txBox="1"/>
          <p:nvPr/>
        </p:nvSpPr>
        <p:spPr>
          <a:xfrm>
            <a:off x="479376" y="4997368"/>
            <a:ext cx="1004230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l"/>
            </a:pPr>
            <a:r>
              <a:rPr lang="en-US" altLang="zh-CN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Low beam energy, high residual gas density </a:t>
            </a:r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</a:rPr>
              <a:t>in LEBT corresponds to high stripping rate.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l"/>
            </a:pPr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</a:rPr>
              <a:t>Protons are accelerated by RFQ, DTL, and Spoke-SCC together with H- beam with phase shift of </a:t>
            </a:r>
            <a:r>
              <a:rPr lang="el-GR" altLang="zh-CN" dirty="0">
                <a:latin typeface="Cambria" panose="02040503050406030204" pitchFamily="18" charset="0"/>
                <a:ea typeface="Cambria" panose="02040503050406030204" pitchFamily="18" charset="0"/>
              </a:rPr>
              <a:t>π</a:t>
            </a:r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l"/>
            </a:pPr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</a:rPr>
              <a:t>Stripped proton loss in 648MHz Elliptical cavities contributes to the heat load and radioactivity.</a:t>
            </a:r>
            <a:endParaRPr lang="zh-CN" altLang="en-US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42942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802DA6B6-588C-42C2-A039-D3D706E2C4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3105" y="3687095"/>
            <a:ext cx="3842832" cy="2901683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B79F6195-BD62-49F8-AF73-6E29178237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9976" y="1145988"/>
            <a:ext cx="4575486" cy="2859076"/>
          </a:xfrm>
          <a:prstGeom prst="rect">
            <a:avLst/>
          </a:prstGeom>
        </p:spPr>
      </p:pic>
      <p:cxnSp>
        <p:nvCxnSpPr>
          <p:cNvPr id="23" name="直接连接符 22">
            <a:extLst>
              <a:ext uri="{FF2B5EF4-FFF2-40B4-BE49-F238E27FC236}">
                <a16:creationId xmlns:a16="http://schemas.microsoft.com/office/drawing/2014/main" id="{B811ABFF-4574-4F87-BE51-A4B6A741381C}"/>
              </a:ext>
            </a:extLst>
          </p:cNvPr>
          <p:cNvCxnSpPr>
            <a:cxnSpLocks/>
          </p:cNvCxnSpPr>
          <p:nvPr/>
        </p:nvCxnSpPr>
        <p:spPr>
          <a:xfrm>
            <a:off x="7547467" y="2607720"/>
            <a:ext cx="3054944" cy="0"/>
          </a:xfrm>
          <a:prstGeom prst="line">
            <a:avLst/>
          </a:prstGeom>
          <a:ln>
            <a:solidFill>
              <a:srgbClr val="FF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>
            <a:extLst>
              <a:ext uri="{FF2B5EF4-FFF2-40B4-BE49-F238E27FC236}">
                <a16:creationId xmlns:a16="http://schemas.microsoft.com/office/drawing/2014/main" id="{26DAFF4A-DABC-4DCD-B0E2-5034D6DB01D1}"/>
              </a:ext>
            </a:extLst>
          </p:cNvPr>
          <p:cNvCxnSpPr>
            <a:cxnSpLocks/>
          </p:cNvCxnSpPr>
          <p:nvPr/>
        </p:nvCxnSpPr>
        <p:spPr>
          <a:xfrm flipH="1" flipV="1">
            <a:off x="8906674" y="2607721"/>
            <a:ext cx="1695737" cy="5635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文本框 24">
            <a:extLst>
              <a:ext uri="{FF2B5EF4-FFF2-40B4-BE49-F238E27FC236}">
                <a16:creationId xmlns:a16="http://schemas.microsoft.com/office/drawing/2014/main" id="{3B1A7359-5B13-41B6-B65C-3AAA6B29385F}"/>
              </a:ext>
            </a:extLst>
          </p:cNvPr>
          <p:cNvSpPr txBox="1"/>
          <p:nvPr/>
        </p:nvSpPr>
        <p:spPr>
          <a:xfrm>
            <a:off x="10011956" y="2286062"/>
            <a:ext cx="976684" cy="3535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solidFill>
                  <a:srgbClr val="FF0000"/>
                </a:solidFill>
              </a:rPr>
              <a:t>1.8degree</a:t>
            </a:r>
            <a:endParaRPr lang="zh-CN" altLang="en-US" sz="1600" dirty="0">
              <a:solidFill>
                <a:srgbClr val="FF0000"/>
              </a:solidFill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C6E43A99-BA74-41B2-A38C-B70906B1143F}"/>
              </a:ext>
            </a:extLst>
          </p:cNvPr>
          <p:cNvSpPr txBox="1"/>
          <p:nvPr/>
        </p:nvSpPr>
        <p:spPr>
          <a:xfrm>
            <a:off x="8472092" y="1129598"/>
            <a:ext cx="1282450" cy="3213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1400">
                <a:solidFill>
                  <a:srgbClr val="FF0000"/>
                </a:solidFill>
              </a:defRPr>
            </a:lvl1pPr>
          </a:lstStyle>
          <a:p>
            <a:r>
              <a:rPr lang="en-US" altLang="zh-CN" dirty="0"/>
              <a:t>Bending magnet</a:t>
            </a:r>
            <a:endParaRPr lang="zh-CN" alt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385F6990-46BF-472B-A495-ABB901D8BB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21</a:t>
            </a:fld>
            <a:endParaRPr lang="zh-CN" altLang="en-US" dirty="0"/>
          </a:p>
        </p:txBody>
      </p:sp>
      <p:sp>
        <p:nvSpPr>
          <p:cNvPr id="5" name="标题 1">
            <a:extLst>
              <a:ext uri="{FF2B5EF4-FFF2-40B4-BE49-F238E27FC236}">
                <a16:creationId xmlns:a16="http://schemas.microsoft.com/office/drawing/2014/main" id="{B922C17C-5BAA-4EFC-9977-6AE317BEC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5888" y="188913"/>
            <a:ext cx="9505950" cy="744537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altLang="zh-CN" sz="2800" dirty="0">
                <a:ea typeface="Cambria" panose="02040503050406030204" pitchFamily="18" charset="0"/>
              </a:rPr>
              <a:t>Stripped protons removal </a:t>
            </a:r>
            <a:r>
              <a:rPr lang="en-US" altLang="zh-CN" dirty="0">
                <a:ea typeface="Cambria" panose="02040503050406030204" pitchFamily="18" charset="0"/>
              </a:rPr>
              <a:t>on</a:t>
            </a:r>
            <a:r>
              <a:rPr lang="en-US" altLang="zh-CN" sz="2800" dirty="0">
                <a:ea typeface="Cambria" panose="02040503050406030204" pitchFamily="18" charset="0"/>
              </a:rPr>
              <a:t> new LEBT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0EA41955-D2AC-4E0D-9904-6850EEC19B3C}"/>
              </a:ext>
            </a:extLst>
          </p:cNvPr>
          <p:cNvSpPr txBox="1"/>
          <p:nvPr/>
        </p:nvSpPr>
        <p:spPr>
          <a:xfrm>
            <a:off x="479376" y="1268760"/>
            <a:ext cx="34365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2000" b="1" i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r>
              <a:rPr lang="en-US" altLang="zh-CN" dirty="0"/>
              <a:t>Stripped protons production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E465DAF2-E253-4F43-80D7-0D94788BEA10}"/>
                  </a:ext>
                </a:extLst>
              </p:cNvPr>
              <p:cNvSpPr txBox="1"/>
              <p:nvPr/>
            </p:nvSpPr>
            <p:spPr>
              <a:xfrm>
                <a:off x="623392" y="1769219"/>
                <a:ext cx="2470253" cy="34381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6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CN" sz="1600" b="0" i="0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p>
                        <m:r>
                          <a:rPr lang="en-US" altLang="zh-CN" sz="1600" b="0" i="0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altLang="zh-CN" sz="1600" b="0" i="0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pt-BR" altLang="zh-CN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sz="1600" b="0" i="0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altLang="zh-CN" sz="1600" b="0" i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groupChr>
                      <m:groupChrPr>
                        <m:chr m:val="→"/>
                        <m:pos m:val="top"/>
                        <m:ctrlPr>
                          <a:rPr lang="pt-BR" altLang="zh-CN" sz="1600" b="0" i="1" smtClean="0">
                            <a:latin typeface="Cambria Math" panose="02040503050406030204" pitchFamily="18" charset="0"/>
                          </a:rPr>
                        </m:ctrlPr>
                      </m:groupChrPr>
                      <m:e/>
                    </m:groupChr>
                    <m:sSubSup>
                      <m:sSubSupPr>
                        <m:ctrlPr>
                          <a:rPr lang="pt-BR" altLang="zh-CN" sz="16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altLang="zh-CN" sz="1600" b="0" i="0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altLang="zh-CN" sz="1600" b="0" i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/>
                    </m:sSubSup>
                  </m:oMath>
                </a14:m>
                <a:r>
                  <a:rPr lang="en-US" altLang="zh-CN" sz="16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+2e</a:t>
                </a:r>
                <a:r>
                  <a:rPr lang="en-US" altLang="zh-CN" sz="16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+p</a:t>
                </a:r>
                <a:endParaRPr lang="en-US" altLang="zh-CN" sz="16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E465DAF2-E253-4F43-80D7-0D94788BEA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392" y="1769219"/>
                <a:ext cx="2470253" cy="343812"/>
              </a:xfrm>
              <a:prstGeom prst="rect">
                <a:avLst/>
              </a:prstGeom>
              <a:blipFill>
                <a:blip r:embed="rId4"/>
                <a:stretch>
                  <a:fillRect l="-2716" t="-24561" b="-4912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文本框 9">
            <a:extLst>
              <a:ext uri="{FF2B5EF4-FFF2-40B4-BE49-F238E27FC236}">
                <a16:creationId xmlns:a16="http://schemas.microsoft.com/office/drawing/2014/main" id="{65B0F272-9521-4D73-AFBE-B55F3377ADA1}"/>
              </a:ext>
            </a:extLst>
          </p:cNvPr>
          <p:cNvSpPr txBox="1"/>
          <p:nvPr/>
        </p:nvSpPr>
        <p:spPr>
          <a:xfrm>
            <a:off x="507562" y="2135758"/>
            <a:ext cx="537241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Cambria" panose="02040503050406030204" pitchFamily="18" charset="0"/>
                <a:ea typeface="Cambria" panose="02040503050406030204" pitchFamily="18" charset="0"/>
              </a:rPr>
              <a:t>The associated proton beam </a:t>
            </a:r>
            <a:r>
              <a:rPr lang="zh-CN" alt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1600" dirty="0">
                <a:latin typeface="Cambria" panose="02040503050406030204" pitchFamily="18" charset="0"/>
                <a:ea typeface="Cambria" panose="02040503050406030204" pitchFamily="18" charset="0"/>
              </a:rPr>
              <a:t>can</a:t>
            </a:r>
            <a:r>
              <a:rPr lang="zh-CN" alt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1600" dirty="0">
                <a:latin typeface="Cambria" panose="02040503050406030204" pitchFamily="18" charset="0"/>
                <a:ea typeface="Cambria" panose="02040503050406030204" pitchFamily="18" charset="0"/>
              </a:rPr>
              <a:t>be</a:t>
            </a:r>
            <a:r>
              <a:rPr lang="zh-CN" alt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1600" dirty="0">
                <a:latin typeface="Cambria" panose="02040503050406030204" pitchFamily="18" charset="0"/>
                <a:ea typeface="Cambria" panose="02040503050406030204" pitchFamily="18" charset="0"/>
              </a:rPr>
              <a:t>accelerated by RF cavities with 180 degrees phase shift. It may heat up and quench the  super-conducting cavity. So it should be suppressed before it enters the super-conducting cavities.</a:t>
            </a:r>
            <a:endParaRPr lang="zh-CN" altLang="en-US" sz="1600" dirty="0">
              <a:latin typeface="Cambria" panose="02040503050406030204" pitchFamily="18" charset="0"/>
            </a:endParaRPr>
          </a:p>
        </p:txBody>
      </p:sp>
      <p:cxnSp>
        <p:nvCxnSpPr>
          <p:cNvPr id="17" name="直接连接符 16">
            <a:extLst>
              <a:ext uri="{FF2B5EF4-FFF2-40B4-BE49-F238E27FC236}">
                <a16:creationId xmlns:a16="http://schemas.microsoft.com/office/drawing/2014/main" id="{5D4334C2-BBC8-4207-B751-0BA07501FA13}"/>
              </a:ext>
            </a:extLst>
          </p:cNvPr>
          <p:cNvCxnSpPr/>
          <p:nvPr/>
        </p:nvCxnSpPr>
        <p:spPr>
          <a:xfrm flipV="1">
            <a:off x="7320136" y="2141387"/>
            <a:ext cx="0" cy="225207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18">
            <a:extLst>
              <a:ext uri="{FF2B5EF4-FFF2-40B4-BE49-F238E27FC236}">
                <a16:creationId xmlns:a16="http://schemas.microsoft.com/office/drawing/2014/main" id="{BE3A59BB-04C0-4BCE-90E1-6211256F1401}"/>
              </a:ext>
            </a:extLst>
          </p:cNvPr>
          <p:cNvCxnSpPr/>
          <p:nvPr/>
        </p:nvCxnSpPr>
        <p:spPr>
          <a:xfrm flipV="1">
            <a:off x="9840416" y="2141387"/>
            <a:ext cx="0" cy="419628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文本框 19">
            <a:extLst>
              <a:ext uri="{FF2B5EF4-FFF2-40B4-BE49-F238E27FC236}">
                <a16:creationId xmlns:a16="http://schemas.microsoft.com/office/drawing/2014/main" id="{E924D68B-C090-4DC7-AD23-8A44B42D7FF4}"/>
              </a:ext>
            </a:extLst>
          </p:cNvPr>
          <p:cNvSpPr txBox="1"/>
          <p:nvPr/>
        </p:nvSpPr>
        <p:spPr>
          <a:xfrm>
            <a:off x="10413814" y="4792050"/>
            <a:ext cx="17195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Cambria" panose="02040503050406030204" pitchFamily="18" charset="0"/>
                <a:ea typeface="Cambria" panose="02040503050406030204" pitchFamily="18" charset="0"/>
              </a:rPr>
              <a:t>Residual gas distribution.</a:t>
            </a:r>
            <a:endParaRPr lang="zh-CN" altLang="en-US" sz="1600" dirty="0">
              <a:latin typeface="Cambria" panose="02040503050406030204" pitchFamily="18" charset="0"/>
            </a:endParaRPr>
          </a:p>
        </p:txBody>
      </p:sp>
      <p:cxnSp>
        <p:nvCxnSpPr>
          <p:cNvPr id="29" name="直接箭头连接符 28">
            <a:extLst>
              <a:ext uri="{FF2B5EF4-FFF2-40B4-BE49-F238E27FC236}">
                <a16:creationId xmlns:a16="http://schemas.microsoft.com/office/drawing/2014/main" id="{7205881C-9FA4-4BCA-9A15-F1ADC7D31048}"/>
              </a:ext>
            </a:extLst>
          </p:cNvPr>
          <p:cNvCxnSpPr>
            <a:stCxn id="21" idx="2"/>
          </p:cNvCxnSpPr>
          <p:nvPr/>
        </p:nvCxnSpPr>
        <p:spPr>
          <a:xfrm flipH="1">
            <a:off x="9024367" y="1450964"/>
            <a:ext cx="88950" cy="90565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" name="组合 40">
            <a:extLst>
              <a:ext uri="{FF2B5EF4-FFF2-40B4-BE49-F238E27FC236}">
                <a16:creationId xmlns:a16="http://schemas.microsoft.com/office/drawing/2014/main" id="{995B30C8-4F29-42CF-BCAC-CC2955C92013}"/>
              </a:ext>
            </a:extLst>
          </p:cNvPr>
          <p:cNvGrpSpPr/>
          <p:nvPr/>
        </p:nvGrpSpPr>
        <p:grpSpPr>
          <a:xfrm>
            <a:off x="335360" y="3284984"/>
            <a:ext cx="3293604" cy="1579420"/>
            <a:chOff x="118017" y="3573016"/>
            <a:chExt cx="4884516" cy="2575123"/>
          </a:xfrm>
        </p:grpSpPr>
        <p:pic>
          <p:nvPicPr>
            <p:cNvPr id="32" name="图片 31" descr="D:\csnsII\lebt_mag\result\2.0\14_160_275_znoqieshubanM.jpg">
              <a:extLst>
                <a:ext uri="{FF2B5EF4-FFF2-40B4-BE49-F238E27FC236}">
                  <a16:creationId xmlns:a16="http://schemas.microsoft.com/office/drawing/2014/main" id="{83F0E0B7-D9D9-4230-B94D-73D4D1DFD2D0}"/>
                </a:ext>
              </a:extLst>
            </p:cNvPr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017" y="3573016"/>
              <a:ext cx="4884516" cy="257512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3" name="文本框 32">
              <a:extLst>
                <a:ext uri="{FF2B5EF4-FFF2-40B4-BE49-F238E27FC236}">
                  <a16:creationId xmlns:a16="http://schemas.microsoft.com/office/drawing/2014/main" id="{556C3F5F-C2AF-47FD-9475-48FCE9FFD8EE}"/>
                </a:ext>
              </a:extLst>
            </p:cNvPr>
            <p:cNvSpPr txBox="1"/>
            <p:nvPr/>
          </p:nvSpPr>
          <p:spPr>
            <a:xfrm>
              <a:off x="4282454" y="4437113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/>
                <a:t>p</a:t>
              </a:r>
              <a:endParaRPr lang="zh-CN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文本框 35">
                  <a:extLst>
                    <a:ext uri="{FF2B5EF4-FFF2-40B4-BE49-F238E27FC236}">
                      <a16:creationId xmlns:a16="http://schemas.microsoft.com/office/drawing/2014/main" id="{15D0860F-11DE-4FDA-8840-7232A23A2CE0}"/>
                    </a:ext>
                  </a:extLst>
                </p:cNvPr>
                <p:cNvSpPr txBox="1"/>
                <p:nvPr/>
              </p:nvSpPr>
              <p:spPr>
                <a:xfrm>
                  <a:off x="873090" y="4781155"/>
                  <a:ext cx="420598" cy="60216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CN" sz="18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1800" b="0" i="1" smtClean="0"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  <m:sup>
                            <m:r>
                              <a:rPr lang="en-US" altLang="zh-CN" sz="18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36" name="文本框 35">
                  <a:extLst>
                    <a:ext uri="{FF2B5EF4-FFF2-40B4-BE49-F238E27FC236}">
                      <a16:creationId xmlns:a16="http://schemas.microsoft.com/office/drawing/2014/main" id="{15D0860F-11DE-4FDA-8840-7232A23A2CE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3090" y="4781155"/>
                  <a:ext cx="420598" cy="602167"/>
                </a:xfrm>
                <a:prstGeom prst="rect">
                  <a:avLst/>
                </a:prstGeom>
                <a:blipFill>
                  <a:blip r:embed="rId6"/>
                  <a:stretch>
                    <a:fillRect r="-50000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8" name="直接箭头连接符 37">
              <a:extLst>
                <a:ext uri="{FF2B5EF4-FFF2-40B4-BE49-F238E27FC236}">
                  <a16:creationId xmlns:a16="http://schemas.microsoft.com/office/drawing/2014/main" id="{280F1F09-E035-4477-A29E-D89000FFF9E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73165" y="4067160"/>
              <a:ext cx="659441" cy="36995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文本框 39">
              <a:extLst>
                <a:ext uri="{FF2B5EF4-FFF2-40B4-BE49-F238E27FC236}">
                  <a16:creationId xmlns:a16="http://schemas.microsoft.com/office/drawing/2014/main" id="{C00782AE-096F-4002-AA56-F56CE1AB472C}"/>
                </a:ext>
              </a:extLst>
            </p:cNvPr>
            <p:cNvSpPr txBox="1"/>
            <p:nvPr/>
          </p:nvSpPr>
          <p:spPr>
            <a:xfrm>
              <a:off x="2288066" y="3746173"/>
              <a:ext cx="1967085" cy="4894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200" dirty="0">
                  <a:latin typeface="Cambria" panose="02040503050406030204" pitchFamily="18" charset="0"/>
                  <a:ea typeface="Cambria" panose="02040503050406030204" pitchFamily="18" charset="0"/>
                </a:rPr>
                <a:t>RFQ acceptance</a:t>
              </a:r>
              <a:endParaRPr lang="zh-CN" altLang="en-US" sz="1200" dirty="0">
                <a:latin typeface="Cambria" panose="02040503050406030204" pitchFamily="18" charset="0"/>
              </a:endParaRPr>
            </a:p>
          </p:txBody>
        </p:sp>
      </p:grpSp>
      <p:pic>
        <p:nvPicPr>
          <p:cNvPr id="42" name="图片 41" descr="D:\csnsII\lebt_mag\result\2.0\14_160_275_trace2.jpg">
            <a:extLst>
              <a:ext uri="{FF2B5EF4-FFF2-40B4-BE49-F238E27FC236}">
                <a16:creationId xmlns:a16="http://schemas.microsoft.com/office/drawing/2014/main" id="{F85C4F4D-0D22-4B76-AD1F-9D95D0C2BD45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487" y="4946891"/>
            <a:ext cx="3456384" cy="157942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" name="直接箭头连接符 5">
            <a:extLst>
              <a:ext uri="{FF2B5EF4-FFF2-40B4-BE49-F238E27FC236}">
                <a16:creationId xmlns:a16="http://schemas.microsoft.com/office/drawing/2014/main" id="{4CDF7836-AA6E-4CC3-87E6-A708DDDC1792}"/>
              </a:ext>
            </a:extLst>
          </p:cNvPr>
          <p:cNvCxnSpPr/>
          <p:nvPr/>
        </p:nvCxnSpPr>
        <p:spPr>
          <a:xfrm>
            <a:off x="9048328" y="2852936"/>
            <a:ext cx="0" cy="2607973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30594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22</a:t>
            </a:fld>
            <a:endParaRPr lang="zh-CN" altLang="en-US" dirty="0"/>
          </a:p>
        </p:txBody>
      </p:sp>
      <p:grpSp>
        <p:nvGrpSpPr>
          <p:cNvPr id="105" name="组合 104">
            <a:extLst>
              <a:ext uri="{FF2B5EF4-FFF2-40B4-BE49-F238E27FC236}">
                <a16:creationId xmlns:a16="http://schemas.microsoft.com/office/drawing/2014/main" id="{A6569174-8841-4537-8A8E-F46D991152A2}"/>
              </a:ext>
            </a:extLst>
          </p:cNvPr>
          <p:cNvGrpSpPr/>
          <p:nvPr/>
        </p:nvGrpSpPr>
        <p:grpSpPr>
          <a:xfrm>
            <a:off x="119336" y="1628800"/>
            <a:ext cx="5660787" cy="3528392"/>
            <a:chOff x="263352" y="2245907"/>
            <a:chExt cx="5365434" cy="3344297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EF5296BC-33CB-49A2-9A57-B67CB5F13F4B}"/>
                </a:ext>
              </a:extLst>
            </p:cNvPr>
            <p:cNvGrpSpPr/>
            <p:nvPr/>
          </p:nvGrpSpPr>
          <p:grpSpPr>
            <a:xfrm>
              <a:off x="263352" y="2245907"/>
              <a:ext cx="5316233" cy="3344297"/>
              <a:chOff x="417513" y="2012950"/>
              <a:chExt cx="5700712" cy="3586163"/>
            </a:xfrm>
          </p:grpSpPr>
          <p:grpSp>
            <p:nvGrpSpPr>
              <p:cNvPr id="8" name="Group 4">
                <a:extLst>
                  <a:ext uri="{FF2B5EF4-FFF2-40B4-BE49-F238E27FC236}">
                    <a16:creationId xmlns:a16="http://schemas.microsoft.com/office/drawing/2014/main" id="{93C69F49-5D8B-4BD0-83A5-D9C3EAC47F9C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417513" y="2012950"/>
                <a:ext cx="5700712" cy="3586163"/>
                <a:chOff x="263" y="1268"/>
                <a:chExt cx="3591" cy="2259"/>
              </a:xfrm>
            </p:grpSpPr>
            <p:sp>
              <p:nvSpPr>
                <p:cNvPr id="10" name="AutoShape 3">
                  <a:extLst>
                    <a:ext uri="{FF2B5EF4-FFF2-40B4-BE49-F238E27FC236}">
                      <a16:creationId xmlns:a16="http://schemas.microsoft.com/office/drawing/2014/main" id="{3824F553-5DC9-4E2C-8460-01DCE56CEB33}"/>
                    </a:ext>
                  </a:extLst>
                </p:cNvPr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263" y="1268"/>
                  <a:ext cx="3591" cy="225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Cambria" panose="02040503050406030204" pitchFamily="18" charset="0"/>
                  </a:endParaRPr>
                </a:p>
              </p:txBody>
            </p:sp>
            <p:pic>
              <p:nvPicPr>
                <p:cNvPr id="11" name="Picture 5">
                  <a:extLst>
                    <a:ext uri="{FF2B5EF4-FFF2-40B4-BE49-F238E27FC236}">
                      <a16:creationId xmlns:a16="http://schemas.microsoft.com/office/drawing/2014/main" id="{7E77155F-13A6-44FE-AF85-6965D3742B2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73" y="1307"/>
                  <a:ext cx="3300" cy="206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2" name="Freeform 6">
                  <a:extLst>
                    <a:ext uri="{FF2B5EF4-FFF2-40B4-BE49-F238E27FC236}">
                      <a16:creationId xmlns:a16="http://schemas.microsoft.com/office/drawing/2014/main" id="{49C21612-D0EC-4EF7-882C-85519E4ECBE6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250" y="2357"/>
                  <a:ext cx="248" cy="7"/>
                </a:xfrm>
                <a:custGeom>
                  <a:avLst/>
                  <a:gdLst>
                    <a:gd name="T0" fmla="*/ 0 w 248"/>
                    <a:gd name="T1" fmla="*/ 0 h 7"/>
                    <a:gd name="T2" fmla="*/ 26 w 248"/>
                    <a:gd name="T3" fmla="*/ 0 h 7"/>
                    <a:gd name="T4" fmla="*/ 26 w 248"/>
                    <a:gd name="T5" fmla="*/ 7 h 7"/>
                    <a:gd name="T6" fmla="*/ 0 w 248"/>
                    <a:gd name="T7" fmla="*/ 7 h 7"/>
                    <a:gd name="T8" fmla="*/ 0 w 248"/>
                    <a:gd name="T9" fmla="*/ 0 h 7"/>
                    <a:gd name="T10" fmla="*/ 47 w 248"/>
                    <a:gd name="T11" fmla="*/ 0 h 7"/>
                    <a:gd name="T12" fmla="*/ 53 w 248"/>
                    <a:gd name="T13" fmla="*/ 0 h 7"/>
                    <a:gd name="T14" fmla="*/ 53 w 248"/>
                    <a:gd name="T15" fmla="*/ 7 h 7"/>
                    <a:gd name="T16" fmla="*/ 47 w 248"/>
                    <a:gd name="T17" fmla="*/ 7 h 7"/>
                    <a:gd name="T18" fmla="*/ 47 w 248"/>
                    <a:gd name="T19" fmla="*/ 0 h 7"/>
                    <a:gd name="T20" fmla="*/ 73 w 248"/>
                    <a:gd name="T21" fmla="*/ 0 h 7"/>
                    <a:gd name="T22" fmla="*/ 100 w 248"/>
                    <a:gd name="T23" fmla="*/ 0 h 7"/>
                    <a:gd name="T24" fmla="*/ 100 w 248"/>
                    <a:gd name="T25" fmla="*/ 7 h 7"/>
                    <a:gd name="T26" fmla="*/ 73 w 248"/>
                    <a:gd name="T27" fmla="*/ 7 h 7"/>
                    <a:gd name="T28" fmla="*/ 73 w 248"/>
                    <a:gd name="T29" fmla="*/ 0 h 7"/>
                    <a:gd name="T30" fmla="*/ 120 w 248"/>
                    <a:gd name="T31" fmla="*/ 0 h 7"/>
                    <a:gd name="T32" fmla="*/ 127 w 248"/>
                    <a:gd name="T33" fmla="*/ 0 h 7"/>
                    <a:gd name="T34" fmla="*/ 127 w 248"/>
                    <a:gd name="T35" fmla="*/ 7 h 7"/>
                    <a:gd name="T36" fmla="*/ 120 w 248"/>
                    <a:gd name="T37" fmla="*/ 7 h 7"/>
                    <a:gd name="T38" fmla="*/ 120 w 248"/>
                    <a:gd name="T39" fmla="*/ 0 h 7"/>
                    <a:gd name="T40" fmla="*/ 147 w 248"/>
                    <a:gd name="T41" fmla="*/ 0 h 7"/>
                    <a:gd name="T42" fmla="*/ 174 w 248"/>
                    <a:gd name="T43" fmla="*/ 0 h 7"/>
                    <a:gd name="T44" fmla="*/ 174 w 248"/>
                    <a:gd name="T45" fmla="*/ 7 h 7"/>
                    <a:gd name="T46" fmla="*/ 147 w 248"/>
                    <a:gd name="T47" fmla="*/ 7 h 7"/>
                    <a:gd name="T48" fmla="*/ 147 w 248"/>
                    <a:gd name="T49" fmla="*/ 0 h 7"/>
                    <a:gd name="T50" fmla="*/ 194 w 248"/>
                    <a:gd name="T51" fmla="*/ 0 h 7"/>
                    <a:gd name="T52" fmla="*/ 201 w 248"/>
                    <a:gd name="T53" fmla="*/ 0 h 7"/>
                    <a:gd name="T54" fmla="*/ 201 w 248"/>
                    <a:gd name="T55" fmla="*/ 7 h 7"/>
                    <a:gd name="T56" fmla="*/ 194 w 248"/>
                    <a:gd name="T57" fmla="*/ 7 h 7"/>
                    <a:gd name="T58" fmla="*/ 194 w 248"/>
                    <a:gd name="T59" fmla="*/ 0 h 7"/>
                    <a:gd name="T60" fmla="*/ 221 w 248"/>
                    <a:gd name="T61" fmla="*/ 0 h 7"/>
                    <a:gd name="T62" fmla="*/ 248 w 248"/>
                    <a:gd name="T63" fmla="*/ 0 h 7"/>
                    <a:gd name="T64" fmla="*/ 248 w 248"/>
                    <a:gd name="T65" fmla="*/ 7 h 7"/>
                    <a:gd name="T66" fmla="*/ 221 w 248"/>
                    <a:gd name="T67" fmla="*/ 7 h 7"/>
                    <a:gd name="T68" fmla="*/ 221 w 248"/>
                    <a:gd name="T69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248" h="7">
                      <a:moveTo>
                        <a:pt x="0" y="0"/>
                      </a:moveTo>
                      <a:lnTo>
                        <a:pt x="26" y="0"/>
                      </a:lnTo>
                      <a:lnTo>
                        <a:pt x="26" y="7"/>
                      </a:lnTo>
                      <a:lnTo>
                        <a:pt x="0" y="7"/>
                      </a:lnTo>
                      <a:lnTo>
                        <a:pt x="0" y="0"/>
                      </a:lnTo>
                      <a:close/>
                      <a:moveTo>
                        <a:pt x="47" y="0"/>
                      </a:moveTo>
                      <a:lnTo>
                        <a:pt x="53" y="0"/>
                      </a:lnTo>
                      <a:lnTo>
                        <a:pt x="53" y="7"/>
                      </a:lnTo>
                      <a:lnTo>
                        <a:pt x="47" y="7"/>
                      </a:lnTo>
                      <a:lnTo>
                        <a:pt x="47" y="0"/>
                      </a:lnTo>
                      <a:close/>
                      <a:moveTo>
                        <a:pt x="73" y="0"/>
                      </a:moveTo>
                      <a:lnTo>
                        <a:pt x="100" y="0"/>
                      </a:lnTo>
                      <a:lnTo>
                        <a:pt x="100" y="7"/>
                      </a:lnTo>
                      <a:lnTo>
                        <a:pt x="73" y="7"/>
                      </a:lnTo>
                      <a:lnTo>
                        <a:pt x="73" y="0"/>
                      </a:lnTo>
                      <a:close/>
                      <a:moveTo>
                        <a:pt x="120" y="0"/>
                      </a:moveTo>
                      <a:lnTo>
                        <a:pt x="127" y="0"/>
                      </a:lnTo>
                      <a:lnTo>
                        <a:pt x="127" y="7"/>
                      </a:lnTo>
                      <a:lnTo>
                        <a:pt x="120" y="7"/>
                      </a:lnTo>
                      <a:lnTo>
                        <a:pt x="120" y="0"/>
                      </a:lnTo>
                      <a:close/>
                      <a:moveTo>
                        <a:pt x="147" y="0"/>
                      </a:moveTo>
                      <a:lnTo>
                        <a:pt x="174" y="0"/>
                      </a:lnTo>
                      <a:lnTo>
                        <a:pt x="174" y="7"/>
                      </a:lnTo>
                      <a:lnTo>
                        <a:pt x="147" y="7"/>
                      </a:lnTo>
                      <a:lnTo>
                        <a:pt x="147" y="0"/>
                      </a:lnTo>
                      <a:close/>
                      <a:moveTo>
                        <a:pt x="194" y="0"/>
                      </a:moveTo>
                      <a:lnTo>
                        <a:pt x="201" y="0"/>
                      </a:lnTo>
                      <a:lnTo>
                        <a:pt x="201" y="7"/>
                      </a:lnTo>
                      <a:lnTo>
                        <a:pt x="194" y="7"/>
                      </a:lnTo>
                      <a:lnTo>
                        <a:pt x="194" y="0"/>
                      </a:lnTo>
                      <a:close/>
                      <a:moveTo>
                        <a:pt x="221" y="0"/>
                      </a:moveTo>
                      <a:lnTo>
                        <a:pt x="248" y="0"/>
                      </a:lnTo>
                      <a:lnTo>
                        <a:pt x="248" y="7"/>
                      </a:lnTo>
                      <a:lnTo>
                        <a:pt x="221" y="7"/>
                      </a:lnTo>
                      <a:lnTo>
                        <a:pt x="221" y="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Cambria" panose="02040503050406030204" pitchFamily="18" charset="0"/>
                  </a:endParaRPr>
                </a:p>
              </p:txBody>
            </p:sp>
            <p:sp>
              <p:nvSpPr>
                <p:cNvPr id="13" name="Freeform 7">
                  <a:extLst>
                    <a:ext uri="{FF2B5EF4-FFF2-40B4-BE49-F238E27FC236}">
                      <a16:creationId xmlns:a16="http://schemas.microsoft.com/office/drawing/2014/main" id="{8DD64583-F581-47F7-A2D4-0C62144326A0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518" y="2357"/>
                  <a:ext cx="228" cy="7"/>
                </a:xfrm>
                <a:custGeom>
                  <a:avLst/>
                  <a:gdLst>
                    <a:gd name="T0" fmla="*/ 0 w 228"/>
                    <a:gd name="T1" fmla="*/ 0 h 7"/>
                    <a:gd name="T2" fmla="*/ 6 w 228"/>
                    <a:gd name="T3" fmla="*/ 0 h 7"/>
                    <a:gd name="T4" fmla="*/ 6 w 228"/>
                    <a:gd name="T5" fmla="*/ 7 h 7"/>
                    <a:gd name="T6" fmla="*/ 0 w 228"/>
                    <a:gd name="T7" fmla="*/ 7 h 7"/>
                    <a:gd name="T8" fmla="*/ 0 w 228"/>
                    <a:gd name="T9" fmla="*/ 0 h 7"/>
                    <a:gd name="T10" fmla="*/ 27 w 228"/>
                    <a:gd name="T11" fmla="*/ 0 h 7"/>
                    <a:gd name="T12" fmla="*/ 53 w 228"/>
                    <a:gd name="T13" fmla="*/ 0 h 7"/>
                    <a:gd name="T14" fmla="*/ 53 w 228"/>
                    <a:gd name="T15" fmla="*/ 7 h 7"/>
                    <a:gd name="T16" fmla="*/ 27 w 228"/>
                    <a:gd name="T17" fmla="*/ 7 h 7"/>
                    <a:gd name="T18" fmla="*/ 27 w 228"/>
                    <a:gd name="T19" fmla="*/ 0 h 7"/>
                    <a:gd name="T20" fmla="*/ 73 w 228"/>
                    <a:gd name="T21" fmla="*/ 0 h 7"/>
                    <a:gd name="T22" fmla="*/ 80 w 228"/>
                    <a:gd name="T23" fmla="*/ 0 h 7"/>
                    <a:gd name="T24" fmla="*/ 80 w 228"/>
                    <a:gd name="T25" fmla="*/ 7 h 7"/>
                    <a:gd name="T26" fmla="*/ 73 w 228"/>
                    <a:gd name="T27" fmla="*/ 7 h 7"/>
                    <a:gd name="T28" fmla="*/ 73 w 228"/>
                    <a:gd name="T29" fmla="*/ 0 h 7"/>
                    <a:gd name="T30" fmla="*/ 100 w 228"/>
                    <a:gd name="T31" fmla="*/ 0 h 7"/>
                    <a:gd name="T32" fmla="*/ 127 w 228"/>
                    <a:gd name="T33" fmla="*/ 0 h 7"/>
                    <a:gd name="T34" fmla="*/ 127 w 228"/>
                    <a:gd name="T35" fmla="*/ 7 h 7"/>
                    <a:gd name="T36" fmla="*/ 100 w 228"/>
                    <a:gd name="T37" fmla="*/ 7 h 7"/>
                    <a:gd name="T38" fmla="*/ 100 w 228"/>
                    <a:gd name="T39" fmla="*/ 0 h 7"/>
                    <a:gd name="T40" fmla="*/ 147 w 228"/>
                    <a:gd name="T41" fmla="*/ 0 h 7"/>
                    <a:gd name="T42" fmla="*/ 154 w 228"/>
                    <a:gd name="T43" fmla="*/ 0 h 7"/>
                    <a:gd name="T44" fmla="*/ 154 w 228"/>
                    <a:gd name="T45" fmla="*/ 7 h 7"/>
                    <a:gd name="T46" fmla="*/ 147 w 228"/>
                    <a:gd name="T47" fmla="*/ 7 h 7"/>
                    <a:gd name="T48" fmla="*/ 147 w 228"/>
                    <a:gd name="T49" fmla="*/ 0 h 7"/>
                    <a:gd name="T50" fmla="*/ 174 w 228"/>
                    <a:gd name="T51" fmla="*/ 0 h 7"/>
                    <a:gd name="T52" fmla="*/ 201 w 228"/>
                    <a:gd name="T53" fmla="*/ 0 h 7"/>
                    <a:gd name="T54" fmla="*/ 201 w 228"/>
                    <a:gd name="T55" fmla="*/ 7 h 7"/>
                    <a:gd name="T56" fmla="*/ 174 w 228"/>
                    <a:gd name="T57" fmla="*/ 7 h 7"/>
                    <a:gd name="T58" fmla="*/ 174 w 228"/>
                    <a:gd name="T59" fmla="*/ 0 h 7"/>
                    <a:gd name="T60" fmla="*/ 221 w 228"/>
                    <a:gd name="T61" fmla="*/ 0 h 7"/>
                    <a:gd name="T62" fmla="*/ 228 w 228"/>
                    <a:gd name="T63" fmla="*/ 0 h 7"/>
                    <a:gd name="T64" fmla="*/ 228 w 228"/>
                    <a:gd name="T65" fmla="*/ 7 h 7"/>
                    <a:gd name="T66" fmla="*/ 221 w 228"/>
                    <a:gd name="T67" fmla="*/ 7 h 7"/>
                    <a:gd name="T68" fmla="*/ 221 w 228"/>
                    <a:gd name="T69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228" h="7">
                      <a:moveTo>
                        <a:pt x="0" y="0"/>
                      </a:moveTo>
                      <a:lnTo>
                        <a:pt x="6" y="0"/>
                      </a:lnTo>
                      <a:lnTo>
                        <a:pt x="6" y="7"/>
                      </a:lnTo>
                      <a:lnTo>
                        <a:pt x="0" y="7"/>
                      </a:lnTo>
                      <a:lnTo>
                        <a:pt x="0" y="0"/>
                      </a:lnTo>
                      <a:close/>
                      <a:moveTo>
                        <a:pt x="27" y="0"/>
                      </a:moveTo>
                      <a:lnTo>
                        <a:pt x="53" y="0"/>
                      </a:lnTo>
                      <a:lnTo>
                        <a:pt x="53" y="7"/>
                      </a:lnTo>
                      <a:lnTo>
                        <a:pt x="27" y="7"/>
                      </a:lnTo>
                      <a:lnTo>
                        <a:pt x="27" y="0"/>
                      </a:lnTo>
                      <a:close/>
                      <a:moveTo>
                        <a:pt x="73" y="0"/>
                      </a:moveTo>
                      <a:lnTo>
                        <a:pt x="80" y="0"/>
                      </a:lnTo>
                      <a:lnTo>
                        <a:pt x="80" y="7"/>
                      </a:lnTo>
                      <a:lnTo>
                        <a:pt x="73" y="7"/>
                      </a:lnTo>
                      <a:lnTo>
                        <a:pt x="73" y="0"/>
                      </a:lnTo>
                      <a:close/>
                      <a:moveTo>
                        <a:pt x="100" y="0"/>
                      </a:moveTo>
                      <a:lnTo>
                        <a:pt x="127" y="0"/>
                      </a:lnTo>
                      <a:lnTo>
                        <a:pt x="127" y="7"/>
                      </a:lnTo>
                      <a:lnTo>
                        <a:pt x="100" y="7"/>
                      </a:lnTo>
                      <a:lnTo>
                        <a:pt x="100" y="0"/>
                      </a:lnTo>
                      <a:close/>
                      <a:moveTo>
                        <a:pt x="147" y="0"/>
                      </a:moveTo>
                      <a:lnTo>
                        <a:pt x="154" y="0"/>
                      </a:lnTo>
                      <a:lnTo>
                        <a:pt x="154" y="7"/>
                      </a:lnTo>
                      <a:lnTo>
                        <a:pt x="147" y="7"/>
                      </a:lnTo>
                      <a:lnTo>
                        <a:pt x="147" y="0"/>
                      </a:lnTo>
                      <a:close/>
                      <a:moveTo>
                        <a:pt x="174" y="0"/>
                      </a:moveTo>
                      <a:lnTo>
                        <a:pt x="201" y="0"/>
                      </a:lnTo>
                      <a:lnTo>
                        <a:pt x="201" y="7"/>
                      </a:lnTo>
                      <a:lnTo>
                        <a:pt x="174" y="7"/>
                      </a:lnTo>
                      <a:lnTo>
                        <a:pt x="174" y="0"/>
                      </a:lnTo>
                      <a:close/>
                      <a:moveTo>
                        <a:pt x="221" y="0"/>
                      </a:moveTo>
                      <a:lnTo>
                        <a:pt x="228" y="0"/>
                      </a:lnTo>
                      <a:lnTo>
                        <a:pt x="228" y="7"/>
                      </a:lnTo>
                      <a:lnTo>
                        <a:pt x="221" y="7"/>
                      </a:lnTo>
                      <a:lnTo>
                        <a:pt x="221" y="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Cambria" panose="02040503050406030204" pitchFamily="18" charset="0"/>
                  </a:endParaRPr>
                </a:p>
              </p:txBody>
            </p:sp>
            <p:sp>
              <p:nvSpPr>
                <p:cNvPr id="14" name="Freeform 8">
                  <a:extLst>
                    <a:ext uri="{FF2B5EF4-FFF2-40B4-BE49-F238E27FC236}">
                      <a16:creationId xmlns:a16="http://schemas.microsoft.com/office/drawing/2014/main" id="{BA06AA49-2E65-42D7-BB73-D0559C311E18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766" y="2357"/>
                  <a:ext cx="248" cy="7"/>
                </a:xfrm>
                <a:custGeom>
                  <a:avLst/>
                  <a:gdLst>
                    <a:gd name="T0" fmla="*/ 0 w 248"/>
                    <a:gd name="T1" fmla="*/ 0 h 7"/>
                    <a:gd name="T2" fmla="*/ 26 w 248"/>
                    <a:gd name="T3" fmla="*/ 0 h 7"/>
                    <a:gd name="T4" fmla="*/ 26 w 248"/>
                    <a:gd name="T5" fmla="*/ 7 h 7"/>
                    <a:gd name="T6" fmla="*/ 0 w 248"/>
                    <a:gd name="T7" fmla="*/ 7 h 7"/>
                    <a:gd name="T8" fmla="*/ 0 w 248"/>
                    <a:gd name="T9" fmla="*/ 0 h 7"/>
                    <a:gd name="T10" fmla="*/ 47 w 248"/>
                    <a:gd name="T11" fmla="*/ 0 h 7"/>
                    <a:gd name="T12" fmla="*/ 53 w 248"/>
                    <a:gd name="T13" fmla="*/ 0 h 7"/>
                    <a:gd name="T14" fmla="*/ 53 w 248"/>
                    <a:gd name="T15" fmla="*/ 7 h 7"/>
                    <a:gd name="T16" fmla="*/ 47 w 248"/>
                    <a:gd name="T17" fmla="*/ 7 h 7"/>
                    <a:gd name="T18" fmla="*/ 47 w 248"/>
                    <a:gd name="T19" fmla="*/ 0 h 7"/>
                    <a:gd name="T20" fmla="*/ 73 w 248"/>
                    <a:gd name="T21" fmla="*/ 0 h 7"/>
                    <a:gd name="T22" fmla="*/ 100 w 248"/>
                    <a:gd name="T23" fmla="*/ 0 h 7"/>
                    <a:gd name="T24" fmla="*/ 100 w 248"/>
                    <a:gd name="T25" fmla="*/ 7 h 7"/>
                    <a:gd name="T26" fmla="*/ 73 w 248"/>
                    <a:gd name="T27" fmla="*/ 7 h 7"/>
                    <a:gd name="T28" fmla="*/ 73 w 248"/>
                    <a:gd name="T29" fmla="*/ 0 h 7"/>
                    <a:gd name="T30" fmla="*/ 120 w 248"/>
                    <a:gd name="T31" fmla="*/ 0 h 7"/>
                    <a:gd name="T32" fmla="*/ 127 w 248"/>
                    <a:gd name="T33" fmla="*/ 0 h 7"/>
                    <a:gd name="T34" fmla="*/ 127 w 248"/>
                    <a:gd name="T35" fmla="*/ 7 h 7"/>
                    <a:gd name="T36" fmla="*/ 120 w 248"/>
                    <a:gd name="T37" fmla="*/ 7 h 7"/>
                    <a:gd name="T38" fmla="*/ 120 w 248"/>
                    <a:gd name="T39" fmla="*/ 0 h 7"/>
                    <a:gd name="T40" fmla="*/ 147 w 248"/>
                    <a:gd name="T41" fmla="*/ 0 h 7"/>
                    <a:gd name="T42" fmla="*/ 174 w 248"/>
                    <a:gd name="T43" fmla="*/ 0 h 7"/>
                    <a:gd name="T44" fmla="*/ 174 w 248"/>
                    <a:gd name="T45" fmla="*/ 7 h 7"/>
                    <a:gd name="T46" fmla="*/ 147 w 248"/>
                    <a:gd name="T47" fmla="*/ 7 h 7"/>
                    <a:gd name="T48" fmla="*/ 147 w 248"/>
                    <a:gd name="T49" fmla="*/ 0 h 7"/>
                    <a:gd name="T50" fmla="*/ 194 w 248"/>
                    <a:gd name="T51" fmla="*/ 0 h 7"/>
                    <a:gd name="T52" fmla="*/ 201 w 248"/>
                    <a:gd name="T53" fmla="*/ 0 h 7"/>
                    <a:gd name="T54" fmla="*/ 201 w 248"/>
                    <a:gd name="T55" fmla="*/ 7 h 7"/>
                    <a:gd name="T56" fmla="*/ 194 w 248"/>
                    <a:gd name="T57" fmla="*/ 7 h 7"/>
                    <a:gd name="T58" fmla="*/ 194 w 248"/>
                    <a:gd name="T59" fmla="*/ 0 h 7"/>
                    <a:gd name="T60" fmla="*/ 221 w 248"/>
                    <a:gd name="T61" fmla="*/ 0 h 7"/>
                    <a:gd name="T62" fmla="*/ 248 w 248"/>
                    <a:gd name="T63" fmla="*/ 0 h 7"/>
                    <a:gd name="T64" fmla="*/ 248 w 248"/>
                    <a:gd name="T65" fmla="*/ 7 h 7"/>
                    <a:gd name="T66" fmla="*/ 221 w 248"/>
                    <a:gd name="T67" fmla="*/ 7 h 7"/>
                    <a:gd name="T68" fmla="*/ 221 w 248"/>
                    <a:gd name="T69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248" h="7">
                      <a:moveTo>
                        <a:pt x="0" y="0"/>
                      </a:moveTo>
                      <a:lnTo>
                        <a:pt x="26" y="0"/>
                      </a:lnTo>
                      <a:lnTo>
                        <a:pt x="26" y="7"/>
                      </a:lnTo>
                      <a:lnTo>
                        <a:pt x="0" y="7"/>
                      </a:lnTo>
                      <a:lnTo>
                        <a:pt x="0" y="0"/>
                      </a:lnTo>
                      <a:close/>
                      <a:moveTo>
                        <a:pt x="47" y="0"/>
                      </a:moveTo>
                      <a:lnTo>
                        <a:pt x="53" y="0"/>
                      </a:lnTo>
                      <a:lnTo>
                        <a:pt x="53" y="7"/>
                      </a:lnTo>
                      <a:lnTo>
                        <a:pt x="47" y="7"/>
                      </a:lnTo>
                      <a:lnTo>
                        <a:pt x="47" y="0"/>
                      </a:lnTo>
                      <a:close/>
                      <a:moveTo>
                        <a:pt x="73" y="0"/>
                      </a:moveTo>
                      <a:lnTo>
                        <a:pt x="100" y="0"/>
                      </a:lnTo>
                      <a:lnTo>
                        <a:pt x="100" y="7"/>
                      </a:lnTo>
                      <a:lnTo>
                        <a:pt x="73" y="7"/>
                      </a:lnTo>
                      <a:lnTo>
                        <a:pt x="73" y="0"/>
                      </a:lnTo>
                      <a:close/>
                      <a:moveTo>
                        <a:pt x="120" y="0"/>
                      </a:moveTo>
                      <a:lnTo>
                        <a:pt x="127" y="0"/>
                      </a:lnTo>
                      <a:lnTo>
                        <a:pt x="127" y="7"/>
                      </a:lnTo>
                      <a:lnTo>
                        <a:pt x="120" y="7"/>
                      </a:lnTo>
                      <a:lnTo>
                        <a:pt x="120" y="0"/>
                      </a:lnTo>
                      <a:close/>
                      <a:moveTo>
                        <a:pt x="147" y="0"/>
                      </a:moveTo>
                      <a:lnTo>
                        <a:pt x="174" y="0"/>
                      </a:lnTo>
                      <a:lnTo>
                        <a:pt x="174" y="7"/>
                      </a:lnTo>
                      <a:lnTo>
                        <a:pt x="147" y="7"/>
                      </a:lnTo>
                      <a:lnTo>
                        <a:pt x="147" y="0"/>
                      </a:lnTo>
                      <a:close/>
                      <a:moveTo>
                        <a:pt x="194" y="0"/>
                      </a:moveTo>
                      <a:lnTo>
                        <a:pt x="201" y="0"/>
                      </a:lnTo>
                      <a:lnTo>
                        <a:pt x="201" y="7"/>
                      </a:lnTo>
                      <a:lnTo>
                        <a:pt x="194" y="7"/>
                      </a:lnTo>
                      <a:lnTo>
                        <a:pt x="194" y="0"/>
                      </a:lnTo>
                      <a:close/>
                      <a:moveTo>
                        <a:pt x="221" y="0"/>
                      </a:moveTo>
                      <a:lnTo>
                        <a:pt x="248" y="0"/>
                      </a:lnTo>
                      <a:lnTo>
                        <a:pt x="248" y="7"/>
                      </a:lnTo>
                      <a:lnTo>
                        <a:pt x="221" y="7"/>
                      </a:lnTo>
                      <a:lnTo>
                        <a:pt x="221" y="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Cambria" panose="02040503050406030204" pitchFamily="18" charset="0"/>
                  </a:endParaRPr>
                </a:p>
              </p:txBody>
            </p:sp>
            <p:sp>
              <p:nvSpPr>
                <p:cNvPr id="15" name="Freeform 9">
                  <a:extLst>
                    <a:ext uri="{FF2B5EF4-FFF2-40B4-BE49-F238E27FC236}">
                      <a16:creationId xmlns:a16="http://schemas.microsoft.com/office/drawing/2014/main" id="{0533EA92-F4CB-4ED3-8B91-2076E2BF2473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034" y="2357"/>
                  <a:ext cx="228" cy="7"/>
                </a:xfrm>
                <a:custGeom>
                  <a:avLst/>
                  <a:gdLst>
                    <a:gd name="T0" fmla="*/ 0 w 228"/>
                    <a:gd name="T1" fmla="*/ 0 h 7"/>
                    <a:gd name="T2" fmla="*/ 6 w 228"/>
                    <a:gd name="T3" fmla="*/ 0 h 7"/>
                    <a:gd name="T4" fmla="*/ 6 w 228"/>
                    <a:gd name="T5" fmla="*/ 7 h 7"/>
                    <a:gd name="T6" fmla="*/ 0 w 228"/>
                    <a:gd name="T7" fmla="*/ 7 h 7"/>
                    <a:gd name="T8" fmla="*/ 0 w 228"/>
                    <a:gd name="T9" fmla="*/ 0 h 7"/>
                    <a:gd name="T10" fmla="*/ 27 w 228"/>
                    <a:gd name="T11" fmla="*/ 0 h 7"/>
                    <a:gd name="T12" fmla="*/ 53 w 228"/>
                    <a:gd name="T13" fmla="*/ 0 h 7"/>
                    <a:gd name="T14" fmla="*/ 53 w 228"/>
                    <a:gd name="T15" fmla="*/ 7 h 7"/>
                    <a:gd name="T16" fmla="*/ 27 w 228"/>
                    <a:gd name="T17" fmla="*/ 7 h 7"/>
                    <a:gd name="T18" fmla="*/ 27 w 228"/>
                    <a:gd name="T19" fmla="*/ 0 h 7"/>
                    <a:gd name="T20" fmla="*/ 74 w 228"/>
                    <a:gd name="T21" fmla="*/ 0 h 7"/>
                    <a:gd name="T22" fmla="*/ 80 w 228"/>
                    <a:gd name="T23" fmla="*/ 0 h 7"/>
                    <a:gd name="T24" fmla="*/ 80 w 228"/>
                    <a:gd name="T25" fmla="*/ 7 h 7"/>
                    <a:gd name="T26" fmla="*/ 74 w 228"/>
                    <a:gd name="T27" fmla="*/ 7 h 7"/>
                    <a:gd name="T28" fmla="*/ 74 w 228"/>
                    <a:gd name="T29" fmla="*/ 0 h 7"/>
                    <a:gd name="T30" fmla="*/ 100 w 228"/>
                    <a:gd name="T31" fmla="*/ 0 h 7"/>
                    <a:gd name="T32" fmla="*/ 127 w 228"/>
                    <a:gd name="T33" fmla="*/ 0 h 7"/>
                    <a:gd name="T34" fmla="*/ 127 w 228"/>
                    <a:gd name="T35" fmla="*/ 7 h 7"/>
                    <a:gd name="T36" fmla="*/ 100 w 228"/>
                    <a:gd name="T37" fmla="*/ 7 h 7"/>
                    <a:gd name="T38" fmla="*/ 100 w 228"/>
                    <a:gd name="T39" fmla="*/ 0 h 7"/>
                    <a:gd name="T40" fmla="*/ 147 w 228"/>
                    <a:gd name="T41" fmla="*/ 0 h 7"/>
                    <a:gd name="T42" fmla="*/ 154 w 228"/>
                    <a:gd name="T43" fmla="*/ 0 h 7"/>
                    <a:gd name="T44" fmla="*/ 154 w 228"/>
                    <a:gd name="T45" fmla="*/ 7 h 7"/>
                    <a:gd name="T46" fmla="*/ 147 w 228"/>
                    <a:gd name="T47" fmla="*/ 7 h 7"/>
                    <a:gd name="T48" fmla="*/ 147 w 228"/>
                    <a:gd name="T49" fmla="*/ 0 h 7"/>
                    <a:gd name="T50" fmla="*/ 174 w 228"/>
                    <a:gd name="T51" fmla="*/ 0 h 7"/>
                    <a:gd name="T52" fmla="*/ 201 w 228"/>
                    <a:gd name="T53" fmla="*/ 0 h 7"/>
                    <a:gd name="T54" fmla="*/ 201 w 228"/>
                    <a:gd name="T55" fmla="*/ 7 h 7"/>
                    <a:gd name="T56" fmla="*/ 174 w 228"/>
                    <a:gd name="T57" fmla="*/ 7 h 7"/>
                    <a:gd name="T58" fmla="*/ 174 w 228"/>
                    <a:gd name="T59" fmla="*/ 0 h 7"/>
                    <a:gd name="T60" fmla="*/ 221 w 228"/>
                    <a:gd name="T61" fmla="*/ 0 h 7"/>
                    <a:gd name="T62" fmla="*/ 228 w 228"/>
                    <a:gd name="T63" fmla="*/ 0 h 7"/>
                    <a:gd name="T64" fmla="*/ 228 w 228"/>
                    <a:gd name="T65" fmla="*/ 7 h 7"/>
                    <a:gd name="T66" fmla="*/ 221 w 228"/>
                    <a:gd name="T67" fmla="*/ 7 h 7"/>
                    <a:gd name="T68" fmla="*/ 221 w 228"/>
                    <a:gd name="T69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228" h="7">
                      <a:moveTo>
                        <a:pt x="0" y="0"/>
                      </a:moveTo>
                      <a:lnTo>
                        <a:pt x="6" y="0"/>
                      </a:lnTo>
                      <a:lnTo>
                        <a:pt x="6" y="7"/>
                      </a:lnTo>
                      <a:lnTo>
                        <a:pt x="0" y="7"/>
                      </a:lnTo>
                      <a:lnTo>
                        <a:pt x="0" y="0"/>
                      </a:lnTo>
                      <a:close/>
                      <a:moveTo>
                        <a:pt x="27" y="0"/>
                      </a:moveTo>
                      <a:lnTo>
                        <a:pt x="53" y="0"/>
                      </a:lnTo>
                      <a:lnTo>
                        <a:pt x="53" y="7"/>
                      </a:lnTo>
                      <a:lnTo>
                        <a:pt x="27" y="7"/>
                      </a:lnTo>
                      <a:lnTo>
                        <a:pt x="27" y="0"/>
                      </a:lnTo>
                      <a:close/>
                      <a:moveTo>
                        <a:pt x="74" y="0"/>
                      </a:moveTo>
                      <a:lnTo>
                        <a:pt x="80" y="0"/>
                      </a:lnTo>
                      <a:lnTo>
                        <a:pt x="80" y="7"/>
                      </a:lnTo>
                      <a:lnTo>
                        <a:pt x="74" y="7"/>
                      </a:lnTo>
                      <a:lnTo>
                        <a:pt x="74" y="0"/>
                      </a:lnTo>
                      <a:close/>
                      <a:moveTo>
                        <a:pt x="100" y="0"/>
                      </a:moveTo>
                      <a:lnTo>
                        <a:pt x="127" y="0"/>
                      </a:lnTo>
                      <a:lnTo>
                        <a:pt x="127" y="7"/>
                      </a:lnTo>
                      <a:lnTo>
                        <a:pt x="100" y="7"/>
                      </a:lnTo>
                      <a:lnTo>
                        <a:pt x="100" y="0"/>
                      </a:lnTo>
                      <a:close/>
                      <a:moveTo>
                        <a:pt x="147" y="0"/>
                      </a:moveTo>
                      <a:lnTo>
                        <a:pt x="154" y="0"/>
                      </a:lnTo>
                      <a:lnTo>
                        <a:pt x="154" y="7"/>
                      </a:lnTo>
                      <a:lnTo>
                        <a:pt x="147" y="7"/>
                      </a:lnTo>
                      <a:lnTo>
                        <a:pt x="147" y="0"/>
                      </a:lnTo>
                      <a:close/>
                      <a:moveTo>
                        <a:pt x="174" y="0"/>
                      </a:moveTo>
                      <a:lnTo>
                        <a:pt x="201" y="0"/>
                      </a:lnTo>
                      <a:lnTo>
                        <a:pt x="201" y="7"/>
                      </a:lnTo>
                      <a:lnTo>
                        <a:pt x="174" y="7"/>
                      </a:lnTo>
                      <a:lnTo>
                        <a:pt x="174" y="0"/>
                      </a:lnTo>
                      <a:close/>
                      <a:moveTo>
                        <a:pt x="221" y="0"/>
                      </a:moveTo>
                      <a:lnTo>
                        <a:pt x="228" y="0"/>
                      </a:lnTo>
                      <a:lnTo>
                        <a:pt x="228" y="7"/>
                      </a:lnTo>
                      <a:lnTo>
                        <a:pt x="221" y="7"/>
                      </a:lnTo>
                      <a:lnTo>
                        <a:pt x="221" y="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Cambria" panose="02040503050406030204" pitchFamily="18" charset="0"/>
                  </a:endParaRPr>
                </a:p>
              </p:txBody>
            </p:sp>
            <p:sp>
              <p:nvSpPr>
                <p:cNvPr id="16" name="Freeform 10">
                  <a:extLst>
                    <a:ext uri="{FF2B5EF4-FFF2-40B4-BE49-F238E27FC236}">
                      <a16:creationId xmlns:a16="http://schemas.microsoft.com/office/drawing/2014/main" id="{5E9853D2-EBAD-49C0-B7A3-147A40F02F2F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282" y="2357"/>
                  <a:ext cx="248" cy="7"/>
                </a:xfrm>
                <a:custGeom>
                  <a:avLst/>
                  <a:gdLst>
                    <a:gd name="T0" fmla="*/ 0 w 248"/>
                    <a:gd name="T1" fmla="*/ 0 h 7"/>
                    <a:gd name="T2" fmla="*/ 26 w 248"/>
                    <a:gd name="T3" fmla="*/ 0 h 7"/>
                    <a:gd name="T4" fmla="*/ 26 w 248"/>
                    <a:gd name="T5" fmla="*/ 7 h 7"/>
                    <a:gd name="T6" fmla="*/ 0 w 248"/>
                    <a:gd name="T7" fmla="*/ 7 h 7"/>
                    <a:gd name="T8" fmla="*/ 0 w 248"/>
                    <a:gd name="T9" fmla="*/ 0 h 7"/>
                    <a:gd name="T10" fmla="*/ 47 w 248"/>
                    <a:gd name="T11" fmla="*/ 0 h 7"/>
                    <a:gd name="T12" fmla="*/ 53 w 248"/>
                    <a:gd name="T13" fmla="*/ 0 h 7"/>
                    <a:gd name="T14" fmla="*/ 53 w 248"/>
                    <a:gd name="T15" fmla="*/ 7 h 7"/>
                    <a:gd name="T16" fmla="*/ 47 w 248"/>
                    <a:gd name="T17" fmla="*/ 7 h 7"/>
                    <a:gd name="T18" fmla="*/ 47 w 248"/>
                    <a:gd name="T19" fmla="*/ 0 h 7"/>
                    <a:gd name="T20" fmla="*/ 73 w 248"/>
                    <a:gd name="T21" fmla="*/ 0 h 7"/>
                    <a:gd name="T22" fmla="*/ 100 w 248"/>
                    <a:gd name="T23" fmla="*/ 0 h 7"/>
                    <a:gd name="T24" fmla="*/ 100 w 248"/>
                    <a:gd name="T25" fmla="*/ 7 h 7"/>
                    <a:gd name="T26" fmla="*/ 73 w 248"/>
                    <a:gd name="T27" fmla="*/ 7 h 7"/>
                    <a:gd name="T28" fmla="*/ 73 w 248"/>
                    <a:gd name="T29" fmla="*/ 0 h 7"/>
                    <a:gd name="T30" fmla="*/ 120 w 248"/>
                    <a:gd name="T31" fmla="*/ 0 h 7"/>
                    <a:gd name="T32" fmla="*/ 127 w 248"/>
                    <a:gd name="T33" fmla="*/ 0 h 7"/>
                    <a:gd name="T34" fmla="*/ 127 w 248"/>
                    <a:gd name="T35" fmla="*/ 7 h 7"/>
                    <a:gd name="T36" fmla="*/ 120 w 248"/>
                    <a:gd name="T37" fmla="*/ 7 h 7"/>
                    <a:gd name="T38" fmla="*/ 120 w 248"/>
                    <a:gd name="T39" fmla="*/ 0 h 7"/>
                    <a:gd name="T40" fmla="*/ 147 w 248"/>
                    <a:gd name="T41" fmla="*/ 0 h 7"/>
                    <a:gd name="T42" fmla="*/ 174 w 248"/>
                    <a:gd name="T43" fmla="*/ 0 h 7"/>
                    <a:gd name="T44" fmla="*/ 174 w 248"/>
                    <a:gd name="T45" fmla="*/ 7 h 7"/>
                    <a:gd name="T46" fmla="*/ 147 w 248"/>
                    <a:gd name="T47" fmla="*/ 7 h 7"/>
                    <a:gd name="T48" fmla="*/ 147 w 248"/>
                    <a:gd name="T49" fmla="*/ 0 h 7"/>
                    <a:gd name="T50" fmla="*/ 194 w 248"/>
                    <a:gd name="T51" fmla="*/ 0 h 7"/>
                    <a:gd name="T52" fmla="*/ 201 w 248"/>
                    <a:gd name="T53" fmla="*/ 0 h 7"/>
                    <a:gd name="T54" fmla="*/ 201 w 248"/>
                    <a:gd name="T55" fmla="*/ 7 h 7"/>
                    <a:gd name="T56" fmla="*/ 194 w 248"/>
                    <a:gd name="T57" fmla="*/ 7 h 7"/>
                    <a:gd name="T58" fmla="*/ 194 w 248"/>
                    <a:gd name="T59" fmla="*/ 0 h 7"/>
                    <a:gd name="T60" fmla="*/ 221 w 248"/>
                    <a:gd name="T61" fmla="*/ 0 h 7"/>
                    <a:gd name="T62" fmla="*/ 248 w 248"/>
                    <a:gd name="T63" fmla="*/ 0 h 7"/>
                    <a:gd name="T64" fmla="*/ 248 w 248"/>
                    <a:gd name="T65" fmla="*/ 7 h 7"/>
                    <a:gd name="T66" fmla="*/ 221 w 248"/>
                    <a:gd name="T67" fmla="*/ 7 h 7"/>
                    <a:gd name="T68" fmla="*/ 221 w 248"/>
                    <a:gd name="T69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248" h="7">
                      <a:moveTo>
                        <a:pt x="0" y="0"/>
                      </a:moveTo>
                      <a:lnTo>
                        <a:pt x="26" y="0"/>
                      </a:lnTo>
                      <a:lnTo>
                        <a:pt x="26" y="7"/>
                      </a:lnTo>
                      <a:lnTo>
                        <a:pt x="0" y="7"/>
                      </a:lnTo>
                      <a:lnTo>
                        <a:pt x="0" y="0"/>
                      </a:lnTo>
                      <a:close/>
                      <a:moveTo>
                        <a:pt x="47" y="0"/>
                      </a:moveTo>
                      <a:lnTo>
                        <a:pt x="53" y="0"/>
                      </a:lnTo>
                      <a:lnTo>
                        <a:pt x="53" y="7"/>
                      </a:lnTo>
                      <a:lnTo>
                        <a:pt x="47" y="7"/>
                      </a:lnTo>
                      <a:lnTo>
                        <a:pt x="47" y="0"/>
                      </a:lnTo>
                      <a:close/>
                      <a:moveTo>
                        <a:pt x="73" y="0"/>
                      </a:moveTo>
                      <a:lnTo>
                        <a:pt x="100" y="0"/>
                      </a:lnTo>
                      <a:lnTo>
                        <a:pt x="100" y="7"/>
                      </a:lnTo>
                      <a:lnTo>
                        <a:pt x="73" y="7"/>
                      </a:lnTo>
                      <a:lnTo>
                        <a:pt x="73" y="0"/>
                      </a:lnTo>
                      <a:close/>
                      <a:moveTo>
                        <a:pt x="120" y="0"/>
                      </a:moveTo>
                      <a:lnTo>
                        <a:pt x="127" y="0"/>
                      </a:lnTo>
                      <a:lnTo>
                        <a:pt x="127" y="7"/>
                      </a:lnTo>
                      <a:lnTo>
                        <a:pt x="120" y="7"/>
                      </a:lnTo>
                      <a:lnTo>
                        <a:pt x="120" y="0"/>
                      </a:lnTo>
                      <a:close/>
                      <a:moveTo>
                        <a:pt x="147" y="0"/>
                      </a:moveTo>
                      <a:lnTo>
                        <a:pt x="174" y="0"/>
                      </a:lnTo>
                      <a:lnTo>
                        <a:pt x="174" y="7"/>
                      </a:lnTo>
                      <a:lnTo>
                        <a:pt x="147" y="7"/>
                      </a:lnTo>
                      <a:lnTo>
                        <a:pt x="147" y="0"/>
                      </a:lnTo>
                      <a:close/>
                      <a:moveTo>
                        <a:pt x="194" y="0"/>
                      </a:moveTo>
                      <a:lnTo>
                        <a:pt x="201" y="0"/>
                      </a:lnTo>
                      <a:lnTo>
                        <a:pt x="201" y="7"/>
                      </a:lnTo>
                      <a:lnTo>
                        <a:pt x="194" y="7"/>
                      </a:lnTo>
                      <a:lnTo>
                        <a:pt x="194" y="0"/>
                      </a:lnTo>
                      <a:close/>
                      <a:moveTo>
                        <a:pt x="221" y="0"/>
                      </a:moveTo>
                      <a:lnTo>
                        <a:pt x="248" y="0"/>
                      </a:lnTo>
                      <a:lnTo>
                        <a:pt x="248" y="7"/>
                      </a:lnTo>
                      <a:lnTo>
                        <a:pt x="221" y="7"/>
                      </a:lnTo>
                      <a:lnTo>
                        <a:pt x="221" y="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Cambria" panose="02040503050406030204" pitchFamily="18" charset="0"/>
                  </a:endParaRPr>
                </a:p>
              </p:txBody>
            </p:sp>
            <p:sp>
              <p:nvSpPr>
                <p:cNvPr id="17" name="Freeform 11">
                  <a:extLst>
                    <a:ext uri="{FF2B5EF4-FFF2-40B4-BE49-F238E27FC236}">
                      <a16:creationId xmlns:a16="http://schemas.microsoft.com/office/drawing/2014/main" id="{A113544A-C910-465B-BD34-189B0B484ABA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550" y="2357"/>
                  <a:ext cx="228" cy="7"/>
                </a:xfrm>
                <a:custGeom>
                  <a:avLst/>
                  <a:gdLst>
                    <a:gd name="T0" fmla="*/ 0 w 228"/>
                    <a:gd name="T1" fmla="*/ 0 h 7"/>
                    <a:gd name="T2" fmla="*/ 6 w 228"/>
                    <a:gd name="T3" fmla="*/ 0 h 7"/>
                    <a:gd name="T4" fmla="*/ 6 w 228"/>
                    <a:gd name="T5" fmla="*/ 7 h 7"/>
                    <a:gd name="T6" fmla="*/ 0 w 228"/>
                    <a:gd name="T7" fmla="*/ 7 h 7"/>
                    <a:gd name="T8" fmla="*/ 0 w 228"/>
                    <a:gd name="T9" fmla="*/ 0 h 7"/>
                    <a:gd name="T10" fmla="*/ 27 w 228"/>
                    <a:gd name="T11" fmla="*/ 0 h 7"/>
                    <a:gd name="T12" fmla="*/ 53 w 228"/>
                    <a:gd name="T13" fmla="*/ 0 h 7"/>
                    <a:gd name="T14" fmla="*/ 53 w 228"/>
                    <a:gd name="T15" fmla="*/ 7 h 7"/>
                    <a:gd name="T16" fmla="*/ 27 w 228"/>
                    <a:gd name="T17" fmla="*/ 7 h 7"/>
                    <a:gd name="T18" fmla="*/ 27 w 228"/>
                    <a:gd name="T19" fmla="*/ 0 h 7"/>
                    <a:gd name="T20" fmla="*/ 74 w 228"/>
                    <a:gd name="T21" fmla="*/ 0 h 7"/>
                    <a:gd name="T22" fmla="*/ 80 w 228"/>
                    <a:gd name="T23" fmla="*/ 0 h 7"/>
                    <a:gd name="T24" fmla="*/ 80 w 228"/>
                    <a:gd name="T25" fmla="*/ 7 h 7"/>
                    <a:gd name="T26" fmla="*/ 74 w 228"/>
                    <a:gd name="T27" fmla="*/ 7 h 7"/>
                    <a:gd name="T28" fmla="*/ 74 w 228"/>
                    <a:gd name="T29" fmla="*/ 0 h 7"/>
                    <a:gd name="T30" fmla="*/ 100 w 228"/>
                    <a:gd name="T31" fmla="*/ 0 h 7"/>
                    <a:gd name="T32" fmla="*/ 127 w 228"/>
                    <a:gd name="T33" fmla="*/ 0 h 7"/>
                    <a:gd name="T34" fmla="*/ 127 w 228"/>
                    <a:gd name="T35" fmla="*/ 7 h 7"/>
                    <a:gd name="T36" fmla="*/ 100 w 228"/>
                    <a:gd name="T37" fmla="*/ 7 h 7"/>
                    <a:gd name="T38" fmla="*/ 100 w 228"/>
                    <a:gd name="T39" fmla="*/ 0 h 7"/>
                    <a:gd name="T40" fmla="*/ 147 w 228"/>
                    <a:gd name="T41" fmla="*/ 0 h 7"/>
                    <a:gd name="T42" fmla="*/ 154 w 228"/>
                    <a:gd name="T43" fmla="*/ 0 h 7"/>
                    <a:gd name="T44" fmla="*/ 154 w 228"/>
                    <a:gd name="T45" fmla="*/ 7 h 7"/>
                    <a:gd name="T46" fmla="*/ 147 w 228"/>
                    <a:gd name="T47" fmla="*/ 7 h 7"/>
                    <a:gd name="T48" fmla="*/ 147 w 228"/>
                    <a:gd name="T49" fmla="*/ 0 h 7"/>
                    <a:gd name="T50" fmla="*/ 174 w 228"/>
                    <a:gd name="T51" fmla="*/ 0 h 7"/>
                    <a:gd name="T52" fmla="*/ 201 w 228"/>
                    <a:gd name="T53" fmla="*/ 0 h 7"/>
                    <a:gd name="T54" fmla="*/ 201 w 228"/>
                    <a:gd name="T55" fmla="*/ 7 h 7"/>
                    <a:gd name="T56" fmla="*/ 174 w 228"/>
                    <a:gd name="T57" fmla="*/ 7 h 7"/>
                    <a:gd name="T58" fmla="*/ 174 w 228"/>
                    <a:gd name="T59" fmla="*/ 0 h 7"/>
                    <a:gd name="T60" fmla="*/ 221 w 228"/>
                    <a:gd name="T61" fmla="*/ 0 h 7"/>
                    <a:gd name="T62" fmla="*/ 228 w 228"/>
                    <a:gd name="T63" fmla="*/ 0 h 7"/>
                    <a:gd name="T64" fmla="*/ 228 w 228"/>
                    <a:gd name="T65" fmla="*/ 7 h 7"/>
                    <a:gd name="T66" fmla="*/ 221 w 228"/>
                    <a:gd name="T67" fmla="*/ 7 h 7"/>
                    <a:gd name="T68" fmla="*/ 221 w 228"/>
                    <a:gd name="T69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228" h="7">
                      <a:moveTo>
                        <a:pt x="0" y="0"/>
                      </a:moveTo>
                      <a:lnTo>
                        <a:pt x="6" y="0"/>
                      </a:lnTo>
                      <a:lnTo>
                        <a:pt x="6" y="7"/>
                      </a:lnTo>
                      <a:lnTo>
                        <a:pt x="0" y="7"/>
                      </a:lnTo>
                      <a:lnTo>
                        <a:pt x="0" y="0"/>
                      </a:lnTo>
                      <a:close/>
                      <a:moveTo>
                        <a:pt x="27" y="0"/>
                      </a:moveTo>
                      <a:lnTo>
                        <a:pt x="53" y="0"/>
                      </a:lnTo>
                      <a:lnTo>
                        <a:pt x="53" y="7"/>
                      </a:lnTo>
                      <a:lnTo>
                        <a:pt x="27" y="7"/>
                      </a:lnTo>
                      <a:lnTo>
                        <a:pt x="27" y="0"/>
                      </a:lnTo>
                      <a:close/>
                      <a:moveTo>
                        <a:pt x="74" y="0"/>
                      </a:moveTo>
                      <a:lnTo>
                        <a:pt x="80" y="0"/>
                      </a:lnTo>
                      <a:lnTo>
                        <a:pt x="80" y="7"/>
                      </a:lnTo>
                      <a:lnTo>
                        <a:pt x="74" y="7"/>
                      </a:lnTo>
                      <a:lnTo>
                        <a:pt x="74" y="0"/>
                      </a:lnTo>
                      <a:close/>
                      <a:moveTo>
                        <a:pt x="100" y="0"/>
                      </a:moveTo>
                      <a:lnTo>
                        <a:pt x="127" y="0"/>
                      </a:lnTo>
                      <a:lnTo>
                        <a:pt x="127" y="7"/>
                      </a:lnTo>
                      <a:lnTo>
                        <a:pt x="100" y="7"/>
                      </a:lnTo>
                      <a:lnTo>
                        <a:pt x="100" y="0"/>
                      </a:lnTo>
                      <a:close/>
                      <a:moveTo>
                        <a:pt x="147" y="0"/>
                      </a:moveTo>
                      <a:lnTo>
                        <a:pt x="154" y="0"/>
                      </a:lnTo>
                      <a:lnTo>
                        <a:pt x="154" y="7"/>
                      </a:lnTo>
                      <a:lnTo>
                        <a:pt x="147" y="7"/>
                      </a:lnTo>
                      <a:lnTo>
                        <a:pt x="147" y="0"/>
                      </a:lnTo>
                      <a:close/>
                      <a:moveTo>
                        <a:pt x="174" y="0"/>
                      </a:moveTo>
                      <a:lnTo>
                        <a:pt x="201" y="0"/>
                      </a:lnTo>
                      <a:lnTo>
                        <a:pt x="201" y="7"/>
                      </a:lnTo>
                      <a:lnTo>
                        <a:pt x="174" y="7"/>
                      </a:lnTo>
                      <a:lnTo>
                        <a:pt x="174" y="0"/>
                      </a:lnTo>
                      <a:close/>
                      <a:moveTo>
                        <a:pt x="221" y="0"/>
                      </a:moveTo>
                      <a:lnTo>
                        <a:pt x="228" y="0"/>
                      </a:lnTo>
                      <a:lnTo>
                        <a:pt x="228" y="7"/>
                      </a:lnTo>
                      <a:lnTo>
                        <a:pt x="221" y="7"/>
                      </a:lnTo>
                      <a:lnTo>
                        <a:pt x="221" y="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Cambria" panose="02040503050406030204" pitchFamily="18" charset="0"/>
                  </a:endParaRPr>
                </a:p>
              </p:txBody>
            </p:sp>
            <p:sp>
              <p:nvSpPr>
                <p:cNvPr id="18" name="Freeform 12">
                  <a:extLst>
                    <a:ext uri="{FF2B5EF4-FFF2-40B4-BE49-F238E27FC236}">
                      <a16:creationId xmlns:a16="http://schemas.microsoft.com/office/drawing/2014/main" id="{65DCEB99-A6FE-4069-B640-C42BD485DE3C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798" y="2357"/>
                  <a:ext cx="248" cy="7"/>
                </a:xfrm>
                <a:custGeom>
                  <a:avLst/>
                  <a:gdLst>
                    <a:gd name="T0" fmla="*/ 0 w 248"/>
                    <a:gd name="T1" fmla="*/ 0 h 7"/>
                    <a:gd name="T2" fmla="*/ 27 w 248"/>
                    <a:gd name="T3" fmla="*/ 0 h 7"/>
                    <a:gd name="T4" fmla="*/ 27 w 248"/>
                    <a:gd name="T5" fmla="*/ 7 h 7"/>
                    <a:gd name="T6" fmla="*/ 0 w 248"/>
                    <a:gd name="T7" fmla="*/ 7 h 7"/>
                    <a:gd name="T8" fmla="*/ 0 w 248"/>
                    <a:gd name="T9" fmla="*/ 0 h 7"/>
                    <a:gd name="T10" fmla="*/ 47 w 248"/>
                    <a:gd name="T11" fmla="*/ 0 h 7"/>
                    <a:gd name="T12" fmla="*/ 53 w 248"/>
                    <a:gd name="T13" fmla="*/ 0 h 7"/>
                    <a:gd name="T14" fmla="*/ 53 w 248"/>
                    <a:gd name="T15" fmla="*/ 7 h 7"/>
                    <a:gd name="T16" fmla="*/ 47 w 248"/>
                    <a:gd name="T17" fmla="*/ 7 h 7"/>
                    <a:gd name="T18" fmla="*/ 47 w 248"/>
                    <a:gd name="T19" fmla="*/ 0 h 7"/>
                    <a:gd name="T20" fmla="*/ 73 w 248"/>
                    <a:gd name="T21" fmla="*/ 0 h 7"/>
                    <a:gd name="T22" fmla="*/ 100 w 248"/>
                    <a:gd name="T23" fmla="*/ 0 h 7"/>
                    <a:gd name="T24" fmla="*/ 100 w 248"/>
                    <a:gd name="T25" fmla="*/ 7 h 7"/>
                    <a:gd name="T26" fmla="*/ 73 w 248"/>
                    <a:gd name="T27" fmla="*/ 7 h 7"/>
                    <a:gd name="T28" fmla="*/ 73 w 248"/>
                    <a:gd name="T29" fmla="*/ 0 h 7"/>
                    <a:gd name="T30" fmla="*/ 120 w 248"/>
                    <a:gd name="T31" fmla="*/ 0 h 7"/>
                    <a:gd name="T32" fmla="*/ 127 w 248"/>
                    <a:gd name="T33" fmla="*/ 0 h 7"/>
                    <a:gd name="T34" fmla="*/ 127 w 248"/>
                    <a:gd name="T35" fmla="*/ 7 h 7"/>
                    <a:gd name="T36" fmla="*/ 120 w 248"/>
                    <a:gd name="T37" fmla="*/ 7 h 7"/>
                    <a:gd name="T38" fmla="*/ 120 w 248"/>
                    <a:gd name="T39" fmla="*/ 0 h 7"/>
                    <a:gd name="T40" fmla="*/ 147 w 248"/>
                    <a:gd name="T41" fmla="*/ 0 h 7"/>
                    <a:gd name="T42" fmla="*/ 174 w 248"/>
                    <a:gd name="T43" fmla="*/ 0 h 7"/>
                    <a:gd name="T44" fmla="*/ 174 w 248"/>
                    <a:gd name="T45" fmla="*/ 7 h 7"/>
                    <a:gd name="T46" fmla="*/ 147 w 248"/>
                    <a:gd name="T47" fmla="*/ 7 h 7"/>
                    <a:gd name="T48" fmla="*/ 147 w 248"/>
                    <a:gd name="T49" fmla="*/ 0 h 7"/>
                    <a:gd name="T50" fmla="*/ 194 w 248"/>
                    <a:gd name="T51" fmla="*/ 0 h 7"/>
                    <a:gd name="T52" fmla="*/ 201 w 248"/>
                    <a:gd name="T53" fmla="*/ 0 h 7"/>
                    <a:gd name="T54" fmla="*/ 201 w 248"/>
                    <a:gd name="T55" fmla="*/ 7 h 7"/>
                    <a:gd name="T56" fmla="*/ 194 w 248"/>
                    <a:gd name="T57" fmla="*/ 7 h 7"/>
                    <a:gd name="T58" fmla="*/ 194 w 248"/>
                    <a:gd name="T59" fmla="*/ 0 h 7"/>
                    <a:gd name="T60" fmla="*/ 221 w 248"/>
                    <a:gd name="T61" fmla="*/ 0 h 7"/>
                    <a:gd name="T62" fmla="*/ 248 w 248"/>
                    <a:gd name="T63" fmla="*/ 0 h 7"/>
                    <a:gd name="T64" fmla="*/ 248 w 248"/>
                    <a:gd name="T65" fmla="*/ 7 h 7"/>
                    <a:gd name="T66" fmla="*/ 221 w 248"/>
                    <a:gd name="T67" fmla="*/ 7 h 7"/>
                    <a:gd name="T68" fmla="*/ 221 w 248"/>
                    <a:gd name="T69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248" h="7">
                      <a:moveTo>
                        <a:pt x="0" y="0"/>
                      </a:moveTo>
                      <a:lnTo>
                        <a:pt x="27" y="0"/>
                      </a:lnTo>
                      <a:lnTo>
                        <a:pt x="27" y="7"/>
                      </a:lnTo>
                      <a:lnTo>
                        <a:pt x="0" y="7"/>
                      </a:lnTo>
                      <a:lnTo>
                        <a:pt x="0" y="0"/>
                      </a:lnTo>
                      <a:close/>
                      <a:moveTo>
                        <a:pt x="47" y="0"/>
                      </a:moveTo>
                      <a:lnTo>
                        <a:pt x="53" y="0"/>
                      </a:lnTo>
                      <a:lnTo>
                        <a:pt x="53" y="7"/>
                      </a:lnTo>
                      <a:lnTo>
                        <a:pt x="47" y="7"/>
                      </a:lnTo>
                      <a:lnTo>
                        <a:pt x="47" y="0"/>
                      </a:lnTo>
                      <a:close/>
                      <a:moveTo>
                        <a:pt x="73" y="0"/>
                      </a:moveTo>
                      <a:lnTo>
                        <a:pt x="100" y="0"/>
                      </a:lnTo>
                      <a:lnTo>
                        <a:pt x="100" y="7"/>
                      </a:lnTo>
                      <a:lnTo>
                        <a:pt x="73" y="7"/>
                      </a:lnTo>
                      <a:lnTo>
                        <a:pt x="73" y="0"/>
                      </a:lnTo>
                      <a:close/>
                      <a:moveTo>
                        <a:pt x="120" y="0"/>
                      </a:moveTo>
                      <a:lnTo>
                        <a:pt x="127" y="0"/>
                      </a:lnTo>
                      <a:lnTo>
                        <a:pt x="127" y="7"/>
                      </a:lnTo>
                      <a:lnTo>
                        <a:pt x="120" y="7"/>
                      </a:lnTo>
                      <a:lnTo>
                        <a:pt x="120" y="0"/>
                      </a:lnTo>
                      <a:close/>
                      <a:moveTo>
                        <a:pt x="147" y="0"/>
                      </a:moveTo>
                      <a:lnTo>
                        <a:pt x="174" y="0"/>
                      </a:lnTo>
                      <a:lnTo>
                        <a:pt x="174" y="7"/>
                      </a:lnTo>
                      <a:lnTo>
                        <a:pt x="147" y="7"/>
                      </a:lnTo>
                      <a:lnTo>
                        <a:pt x="147" y="0"/>
                      </a:lnTo>
                      <a:close/>
                      <a:moveTo>
                        <a:pt x="194" y="0"/>
                      </a:moveTo>
                      <a:lnTo>
                        <a:pt x="201" y="0"/>
                      </a:lnTo>
                      <a:lnTo>
                        <a:pt x="201" y="7"/>
                      </a:lnTo>
                      <a:lnTo>
                        <a:pt x="194" y="7"/>
                      </a:lnTo>
                      <a:lnTo>
                        <a:pt x="194" y="0"/>
                      </a:lnTo>
                      <a:close/>
                      <a:moveTo>
                        <a:pt x="221" y="0"/>
                      </a:moveTo>
                      <a:lnTo>
                        <a:pt x="248" y="0"/>
                      </a:lnTo>
                      <a:lnTo>
                        <a:pt x="248" y="7"/>
                      </a:lnTo>
                      <a:lnTo>
                        <a:pt x="221" y="7"/>
                      </a:lnTo>
                      <a:lnTo>
                        <a:pt x="221" y="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Cambria" panose="02040503050406030204" pitchFamily="18" charset="0"/>
                  </a:endParaRPr>
                </a:p>
              </p:txBody>
            </p:sp>
            <p:sp>
              <p:nvSpPr>
                <p:cNvPr id="19" name="Freeform 13">
                  <a:extLst>
                    <a:ext uri="{FF2B5EF4-FFF2-40B4-BE49-F238E27FC236}">
                      <a16:creationId xmlns:a16="http://schemas.microsoft.com/office/drawing/2014/main" id="{99F0E678-1AB4-408E-9F42-5933CE58D992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066" y="2357"/>
                  <a:ext cx="422" cy="7"/>
                </a:xfrm>
                <a:custGeom>
                  <a:avLst/>
                  <a:gdLst>
                    <a:gd name="T0" fmla="*/ 0 w 422"/>
                    <a:gd name="T1" fmla="*/ 0 h 7"/>
                    <a:gd name="T2" fmla="*/ 6 w 422"/>
                    <a:gd name="T3" fmla="*/ 0 h 7"/>
                    <a:gd name="T4" fmla="*/ 6 w 422"/>
                    <a:gd name="T5" fmla="*/ 7 h 7"/>
                    <a:gd name="T6" fmla="*/ 0 w 422"/>
                    <a:gd name="T7" fmla="*/ 7 h 7"/>
                    <a:gd name="T8" fmla="*/ 0 w 422"/>
                    <a:gd name="T9" fmla="*/ 0 h 7"/>
                    <a:gd name="T10" fmla="*/ 27 w 422"/>
                    <a:gd name="T11" fmla="*/ 0 h 7"/>
                    <a:gd name="T12" fmla="*/ 53 w 422"/>
                    <a:gd name="T13" fmla="*/ 0 h 7"/>
                    <a:gd name="T14" fmla="*/ 53 w 422"/>
                    <a:gd name="T15" fmla="*/ 7 h 7"/>
                    <a:gd name="T16" fmla="*/ 27 w 422"/>
                    <a:gd name="T17" fmla="*/ 7 h 7"/>
                    <a:gd name="T18" fmla="*/ 27 w 422"/>
                    <a:gd name="T19" fmla="*/ 0 h 7"/>
                    <a:gd name="T20" fmla="*/ 74 w 422"/>
                    <a:gd name="T21" fmla="*/ 0 h 7"/>
                    <a:gd name="T22" fmla="*/ 80 w 422"/>
                    <a:gd name="T23" fmla="*/ 0 h 7"/>
                    <a:gd name="T24" fmla="*/ 80 w 422"/>
                    <a:gd name="T25" fmla="*/ 7 h 7"/>
                    <a:gd name="T26" fmla="*/ 74 w 422"/>
                    <a:gd name="T27" fmla="*/ 7 h 7"/>
                    <a:gd name="T28" fmla="*/ 74 w 422"/>
                    <a:gd name="T29" fmla="*/ 0 h 7"/>
                    <a:gd name="T30" fmla="*/ 100 w 422"/>
                    <a:gd name="T31" fmla="*/ 0 h 7"/>
                    <a:gd name="T32" fmla="*/ 127 w 422"/>
                    <a:gd name="T33" fmla="*/ 0 h 7"/>
                    <a:gd name="T34" fmla="*/ 127 w 422"/>
                    <a:gd name="T35" fmla="*/ 7 h 7"/>
                    <a:gd name="T36" fmla="*/ 100 w 422"/>
                    <a:gd name="T37" fmla="*/ 7 h 7"/>
                    <a:gd name="T38" fmla="*/ 100 w 422"/>
                    <a:gd name="T39" fmla="*/ 0 h 7"/>
                    <a:gd name="T40" fmla="*/ 147 w 422"/>
                    <a:gd name="T41" fmla="*/ 0 h 7"/>
                    <a:gd name="T42" fmla="*/ 154 w 422"/>
                    <a:gd name="T43" fmla="*/ 0 h 7"/>
                    <a:gd name="T44" fmla="*/ 154 w 422"/>
                    <a:gd name="T45" fmla="*/ 7 h 7"/>
                    <a:gd name="T46" fmla="*/ 147 w 422"/>
                    <a:gd name="T47" fmla="*/ 7 h 7"/>
                    <a:gd name="T48" fmla="*/ 147 w 422"/>
                    <a:gd name="T49" fmla="*/ 0 h 7"/>
                    <a:gd name="T50" fmla="*/ 174 w 422"/>
                    <a:gd name="T51" fmla="*/ 0 h 7"/>
                    <a:gd name="T52" fmla="*/ 201 w 422"/>
                    <a:gd name="T53" fmla="*/ 0 h 7"/>
                    <a:gd name="T54" fmla="*/ 201 w 422"/>
                    <a:gd name="T55" fmla="*/ 7 h 7"/>
                    <a:gd name="T56" fmla="*/ 174 w 422"/>
                    <a:gd name="T57" fmla="*/ 7 h 7"/>
                    <a:gd name="T58" fmla="*/ 174 w 422"/>
                    <a:gd name="T59" fmla="*/ 0 h 7"/>
                    <a:gd name="T60" fmla="*/ 221 w 422"/>
                    <a:gd name="T61" fmla="*/ 0 h 7"/>
                    <a:gd name="T62" fmla="*/ 228 w 422"/>
                    <a:gd name="T63" fmla="*/ 0 h 7"/>
                    <a:gd name="T64" fmla="*/ 228 w 422"/>
                    <a:gd name="T65" fmla="*/ 7 h 7"/>
                    <a:gd name="T66" fmla="*/ 221 w 422"/>
                    <a:gd name="T67" fmla="*/ 7 h 7"/>
                    <a:gd name="T68" fmla="*/ 221 w 422"/>
                    <a:gd name="T69" fmla="*/ 0 h 7"/>
                    <a:gd name="T70" fmla="*/ 248 w 422"/>
                    <a:gd name="T71" fmla="*/ 0 h 7"/>
                    <a:gd name="T72" fmla="*/ 275 w 422"/>
                    <a:gd name="T73" fmla="*/ 0 h 7"/>
                    <a:gd name="T74" fmla="*/ 275 w 422"/>
                    <a:gd name="T75" fmla="*/ 7 h 7"/>
                    <a:gd name="T76" fmla="*/ 248 w 422"/>
                    <a:gd name="T77" fmla="*/ 7 h 7"/>
                    <a:gd name="T78" fmla="*/ 248 w 422"/>
                    <a:gd name="T79" fmla="*/ 0 h 7"/>
                    <a:gd name="T80" fmla="*/ 295 w 422"/>
                    <a:gd name="T81" fmla="*/ 0 h 7"/>
                    <a:gd name="T82" fmla="*/ 301 w 422"/>
                    <a:gd name="T83" fmla="*/ 0 h 7"/>
                    <a:gd name="T84" fmla="*/ 301 w 422"/>
                    <a:gd name="T85" fmla="*/ 7 h 7"/>
                    <a:gd name="T86" fmla="*/ 295 w 422"/>
                    <a:gd name="T87" fmla="*/ 7 h 7"/>
                    <a:gd name="T88" fmla="*/ 295 w 422"/>
                    <a:gd name="T89" fmla="*/ 0 h 7"/>
                    <a:gd name="T90" fmla="*/ 321 w 422"/>
                    <a:gd name="T91" fmla="*/ 0 h 7"/>
                    <a:gd name="T92" fmla="*/ 348 w 422"/>
                    <a:gd name="T93" fmla="*/ 0 h 7"/>
                    <a:gd name="T94" fmla="*/ 348 w 422"/>
                    <a:gd name="T95" fmla="*/ 7 h 7"/>
                    <a:gd name="T96" fmla="*/ 321 w 422"/>
                    <a:gd name="T97" fmla="*/ 7 h 7"/>
                    <a:gd name="T98" fmla="*/ 321 w 422"/>
                    <a:gd name="T99" fmla="*/ 0 h 7"/>
                    <a:gd name="T100" fmla="*/ 368 w 422"/>
                    <a:gd name="T101" fmla="*/ 0 h 7"/>
                    <a:gd name="T102" fmla="*/ 375 w 422"/>
                    <a:gd name="T103" fmla="*/ 0 h 7"/>
                    <a:gd name="T104" fmla="*/ 375 w 422"/>
                    <a:gd name="T105" fmla="*/ 7 h 7"/>
                    <a:gd name="T106" fmla="*/ 368 w 422"/>
                    <a:gd name="T107" fmla="*/ 7 h 7"/>
                    <a:gd name="T108" fmla="*/ 368 w 422"/>
                    <a:gd name="T109" fmla="*/ 0 h 7"/>
                    <a:gd name="T110" fmla="*/ 395 w 422"/>
                    <a:gd name="T111" fmla="*/ 0 h 7"/>
                    <a:gd name="T112" fmla="*/ 422 w 422"/>
                    <a:gd name="T113" fmla="*/ 0 h 7"/>
                    <a:gd name="T114" fmla="*/ 422 w 422"/>
                    <a:gd name="T115" fmla="*/ 7 h 7"/>
                    <a:gd name="T116" fmla="*/ 395 w 422"/>
                    <a:gd name="T117" fmla="*/ 7 h 7"/>
                    <a:gd name="T118" fmla="*/ 395 w 422"/>
                    <a:gd name="T119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</a:cxnLst>
                  <a:rect l="0" t="0" r="r" b="b"/>
                  <a:pathLst>
                    <a:path w="422" h="7">
                      <a:moveTo>
                        <a:pt x="0" y="0"/>
                      </a:moveTo>
                      <a:lnTo>
                        <a:pt x="6" y="0"/>
                      </a:lnTo>
                      <a:lnTo>
                        <a:pt x="6" y="7"/>
                      </a:lnTo>
                      <a:lnTo>
                        <a:pt x="0" y="7"/>
                      </a:lnTo>
                      <a:lnTo>
                        <a:pt x="0" y="0"/>
                      </a:lnTo>
                      <a:close/>
                      <a:moveTo>
                        <a:pt x="27" y="0"/>
                      </a:moveTo>
                      <a:lnTo>
                        <a:pt x="53" y="0"/>
                      </a:lnTo>
                      <a:lnTo>
                        <a:pt x="53" y="7"/>
                      </a:lnTo>
                      <a:lnTo>
                        <a:pt x="27" y="7"/>
                      </a:lnTo>
                      <a:lnTo>
                        <a:pt x="27" y="0"/>
                      </a:lnTo>
                      <a:close/>
                      <a:moveTo>
                        <a:pt x="74" y="0"/>
                      </a:moveTo>
                      <a:lnTo>
                        <a:pt x="80" y="0"/>
                      </a:lnTo>
                      <a:lnTo>
                        <a:pt x="80" y="7"/>
                      </a:lnTo>
                      <a:lnTo>
                        <a:pt x="74" y="7"/>
                      </a:lnTo>
                      <a:lnTo>
                        <a:pt x="74" y="0"/>
                      </a:lnTo>
                      <a:close/>
                      <a:moveTo>
                        <a:pt x="100" y="0"/>
                      </a:moveTo>
                      <a:lnTo>
                        <a:pt x="127" y="0"/>
                      </a:lnTo>
                      <a:lnTo>
                        <a:pt x="127" y="7"/>
                      </a:lnTo>
                      <a:lnTo>
                        <a:pt x="100" y="7"/>
                      </a:lnTo>
                      <a:lnTo>
                        <a:pt x="100" y="0"/>
                      </a:lnTo>
                      <a:close/>
                      <a:moveTo>
                        <a:pt x="147" y="0"/>
                      </a:moveTo>
                      <a:lnTo>
                        <a:pt x="154" y="0"/>
                      </a:lnTo>
                      <a:lnTo>
                        <a:pt x="154" y="7"/>
                      </a:lnTo>
                      <a:lnTo>
                        <a:pt x="147" y="7"/>
                      </a:lnTo>
                      <a:lnTo>
                        <a:pt x="147" y="0"/>
                      </a:lnTo>
                      <a:close/>
                      <a:moveTo>
                        <a:pt x="174" y="0"/>
                      </a:moveTo>
                      <a:lnTo>
                        <a:pt x="201" y="0"/>
                      </a:lnTo>
                      <a:lnTo>
                        <a:pt x="201" y="7"/>
                      </a:lnTo>
                      <a:lnTo>
                        <a:pt x="174" y="7"/>
                      </a:lnTo>
                      <a:lnTo>
                        <a:pt x="174" y="0"/>
                      </a:lnTo>
                      <a:close/>
                      <a:moveTo>
                        <a:pt x="221" y="0"/>
                      </a:moveTo>
                      <a:lnTo>
                        <a:pt x="228" y="0"/>
                      </a:lnTo>
                      <a:lnTo>
                        <a:pt x="228" y="7"/>
                      </a:lnTo>
                      <a:lnTo>
                        <a:pt x="221" y="7"/>
                      </a:lnTo>
                      <a:lnTo>
                        <a:pt x="221" y="0"/>
                      </a:lnTo>
                      <a:close/>
                      <a:moveTo>
                        <a:pt x="248" y="0"/>
                      </a:moveTo>
                      <a:lnTo>
                        <a:pt x="275" y="0"/>
                      </a:lnTo>
                      <a:lnTo>
                        <a:pt x="275" y="7"/>
                      </a:lnTo>
                      <a:lnTo>
                        <a:pt x="248" y="7"/>
                      </a:lnTo>
                      <a:lnTo>
                        <a:pt x="248" y="0"/>
                      </a:lnTo>
                      <a:close/>
                      <a:moveTo>
                        <a:pt x="295" y="0"/>
                      </a:moveTo>
                      <a:lnTo>
                        <a:pt x="301" y="0"/>
                      </a:lnTo>
                      <a:lnTo>
                        <a:pt x="301" y="7"/>
                      </a:lnTo>
                      <a:lnTo>
                        <a:pt x="295" y="7"/>
                      </a:lnTo>
                      <a:lnTo>
                        <a:pt x="295" y="0"/>
                      </a:lnTo>
                      <a:close/>
                      <a:moveTo>
                        <a:pt x="321" y="0"/>
                      </a:moveTo>
                      <a:lnTo>
                        <a:pt x="348" y="0"/>
                      </a:lnTo>
                      <a:lnTo>
                        <a:pt x="348" y="7"/>
                      </a:lnTo>
                      <a:lnTo>
                        <a:pt x="321" y="7"/>
                      </a:lnTo>
                      <a:lnTo>
                        <a:pt x="321" y="0"/>
                      </a:lnTo>
                      <a:close/>
                      <a:moveTo>
                        <a:pt x="368" y="0"/>
                      </a:moveTo>
                      <a:lnTo>
                        <a:pt x="375" y="0"/>
                      </a:lnTo>
                      <a:lnTo>
                        <a:pt x="375" y="7"/>
                      </a:lnTo>
                      <a:lnTo>
                        <a:pt x="368" y="7"/>
                      </a:lnTo>
                      <a:lnTo>
                        <a:pt x="368" y="0"/>
                      </a:lnTo>
                      <a:close/>
                      <a:moveTo>
                        <a:pt x="395" y="0"/>
                      </a:moveTo>
                      <a:lnTo>
                        <a:pt x="422" y="0"/>
                      </a:lnTo>
                      <a:lnTo>
                        <a:pt x="422" y="7"/>
                      </a:lnTo>
                      <a:lnTo>
                        <a:pt x="395" y="7"/>
                      </a:lnTo>
                      <a:lnTo>
                        <a:pt x="395" y="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Cambria" panose="02040503050406030204" pitchFamily="18" charset="0"/>
                  </a:endParaRPr>
                </a:p>
              </p:txBody>
            </p:sp>
            <p:sp>
              <p:nvSpPr>
                <p:cNvPr id="20" name="Rectangle 14">
                  <a:extLst>
                    <a:ext uri="{FF2B5EF4-FFF2-40B4-BE49-F238E27FC236}">
                      <a16:creationId xmlns:a16="http://schemas.microsoft.com/office/drawing/2014/main" id="{125F425E-44FE-44CC-99B0-C41AAB97446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50" y="2357"/>
                  <a:ext cx="26" cy="7"/>
                </a:xfrm>
                <a:prstGeom prst="rect">
                  <a:avLst/>
                </a:prstGeom>
                <a:noFill/>
                <a:ln w="0" cap="rnd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Cambria" panose="02040503050406030204" pitchFamily="18" charset="0"/>
                  </a:endParaRPr>
                </a:p>
              </p:txBody>
            </p:sp>
            <p:sp>
              <p:nvSpPr>
                <p:cNvPr id="21" name="Rectangle 15">
                  <a:extLst>
                    <a:ext uri="{FF2B5EF4-FFF2-40B4-BE49-F238E27FC236}">
                      <a16:creationId xmlns:a16="http://schemas.microsoft.com/office/drawing/2014/main" id="{2D8514E3-DBC2-4734-B4E9-41EF0B4C85E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97" y="2357"/>
                  <a:ext cx="6" cy="7"/>
                </a:xfrm>
                <a:prstGeom prst="rect">
                  <a:avLst/>
                </a:prstGeom>
                <a:noFill/>
                <a:ln w="0" cap="rnd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Cambria" panose="02040503050406030204" pitchFamily="18" charset="0"/>
                  </a:endParaRPr>
                </a:p>
              </p:txBody>
            </p:sp>
            <p:sp>
              <p:nvSpPr>
                <p:cNvPr id="22" name="Rectangle 16">
                  <a:extLst>
                    <a:ext uri="{FF2B5EF4-FFF2-40B4-BE49-F238E27FC236}">
                      <a16:creationId xmlns:a16="http://schemas.microsoft.com/office/drawing/2014/main" id="{197B5CD4-FF17-485F-B4C9-85A2DC511CF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23" y="2357"/>
                  <a:ext cx="27" cy="7"/>
                </a:xfrm>
                <a:prstGeom prst="rect">
                  <a:avLst/>
                </a:prstGeom>
                <a:noFill/>
                <a:ln w="0" cap="rnd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Cambria" panose="02040503050406030204" pitchFamily="18" charset="0"/>
                  </a:endParaRPr>
                </a:p>
              </p:txBody>
            </p:sp>
            <p:sp>
              <p:nvSpPr>
                <p:cNvPr id="23" name="Rectangle 17">
                  <a:extLst>
                    <a:ext uri="{FF2B5EF4-FFF2-40B4-BE49-F238E27FC236}">
                      <a16:creationId xmlns:a16="http://schemas.microsoft.com/office/drawing/2014/main" id="{6560C127-9C0E-4B34-91BA-B6AC8DEB911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70" y="2357"/>
                  <a:ext cx="7" cy="7"/>
                </a:xfrm>
                <a:prstGeom prst="rect">
                  <a:avLst/>
                </a:prstGeom>
                <a:noFill/>
                <a:ln w="0" cap="rnd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Cambria" panose="02040503050406030204" pitchFamily="18" charset="0"/>
                  </a:endParaRPr>
                </a:p>
              </p:txBody>
            </p:sp>
            <p:sp>
              <p:nvSpPr>
                <p:cNvPr id="24" name="Rectangle 18">
                  <a:extLst>
                    <a:ext uri="{FF2B5EF4-FFF2-40B4-BE49-F238E27FC236}">
                      <a16:creationId xmlns:a16="http://schemas.microsoft.com/office/drawing/2014/main" id="{78E4FDDC-390A-4581-9A54-4EB4B5733AB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97" y="2357"/>
                  <a:ext cx="27" cy="7"/>
                </a:xfrm>
                <a:prstGeom prst="rect">
                  <a:avLst/>
                </a:prstGeom>
                <a:noFill/>
                <a:ln w="0" cap="rnd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Cambria" panose="02040503050406030204" pitchFamily="18" charset="0"/>
                  </a:endParaRPr>
                </a:p>
              </p:txBody>
            </p:sp>
            <p:sp>
              <p:nvSpPr>
                <p:cNvPr id="25" name="Rectangle 19">
                  <a:extLst>
                    <a:ext uri="{FF2B5EF4-FFF2-40B4-BE49-F238E27FC236}">
                      <a16:creationId xmlns:a16="http://schemas.microsoft.com/office/drawing/2014/main" id="{53EAEA25-33FA-487F-8136-A9E9BD074A5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44" y="2357"/>
                  <a:ext cx="7" cy="7"/>
                </a:xfrm>
                <a:prstGeom prst="rect">
                  <a:avLst/>
                </a:prstGeom>
                <a:noFill/>
                <a:ln w="0" cap="rnd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Cambria" panose="02040503050406030204" pitchFamily="18" charset="0"/>
                  </a:endParaRPr>
                </a:p>
              </p:txBody>
            </p:sp>
            <p:sp>
              <p:nvSpPr>
                <p:cNvPr id="26" name="Rectangle 20">
                  <a:extLst>
                    <a:ext uri="{FF2B5EF4-FFF2-40B4-BE49-F238E27FC236}">
                      <a16:creationId xmlns:a16="http://schemas.microsoft.com/office/drawing/2014/main" id="{231A863B-7ED5-4484-B70A-5C3AFEF89BD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71" y="2357"/>
                  <a:ext cx="27" cy="7"/>
                </a:xfrm>
                <a:prstGeom prst="rect">
                  <a:avLst/>
                </a:prstGeom>
                <a:noFill/>
                <a:ln w="0" cap="rnd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Cambria" panose="02040503050406030204" pitchFamily="18" charset="0"/>
                  </a:endParaRPr>
                </a:p>
              </p:txBody>
            </p:sp>
            <p:sp>
              <p:nvSpPr>
                <p:cNvPr id="27" name="Rectangle 21">
                  <a:extLst>
                    <a:ext uri="{FF2B5EF4-FFF2-40B4-BE49-F238E27FC236}">
                      <a16:creationId xmlns:a16="http://schemas.microsoft.com/office/drawing/2014/main" id="{6A9E5D2D-58B0-44ED-94C1-75FEAADB527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18" y="2357"/>
                  <a:ext cx="6" cy="7"/>
                </a:xfrm>
                <a:prstGeom prst="rect">
                  <a:avLst/>
                </a:prstGeom>
                <a:noFill/>
                <a:ln w="0" cap="rnd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Cambria" panose="02040503050406030204" pitchFamily="18" charset="0"/>
                  </a:endParaRPr>
                </a:p>
              </p:txBody>
            </p:sp>
            <p:sp>
              <p:nvSpPr>
                <p:cNvPr id="28" name="Rectangle 22">
                  <a:extLst>
                    <a:ext uri="{FF2B5EF4-FFF2-40B4-BE49-F238E27FC236}">
                      <a16:creationId xmlns:a16="http://schemas.microsoft.com/office/drawing/2014/main" id="{D2D6D0D5-4781-4EDE-9386-E263699B8FE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45" y="2357"/>
                  <a:ext cx="26" cy="7"/>
                </a:xfrm>
                <a:prstGeom prst="rect">
                  <a:avLst/>
                </a:prstGeom>
                <a:noFill/>
                <a:ln w="0" cap="rnd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Cambria" panose="02040503050406030204" pitchFamily="18" charset="0"/>
                  </a:endParaRPr>
                </a:p>
              </p:txBody>
            </p:sp>
            <p:sp>
              <p:nvSpPr>
                <p:cNvPr id="29" name="Rectangle 23">
                  <a:extLst>
                    <a:ext uri="{FF2B5EF4-FFF2-40B4-BE49-F238E27FC236}">
                      <a16:creationId xmlns:a16="http://schemas.microsoft.com/office/drawing/2014/main" id="{C225093F-A843-486E-A4E7-DAB0B6C3048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91" y="2357"/>
                  <a:ext cx="7" cy="7"/>
                </a:xfrm>
                <a:prstGeom prst="rect">
                  <a:avLst/>
                </a:prstGeom>
                <a:noFill/>
                <a:ln w="0" cap="rnd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Cambria" panose="02040503050406030204" pitchFamily="18" charset="0"/>
                  </a:endParaRPr>
                </a:p>
              </p:txBody>
            </p:sp>
            <p:sp>
              <p:nvSpPr>
                <p:cNvPr id="30" name="Rectangle 24">
                  <a:extLst>
                    <a:ext uri="{FF2B5EF4-FFF2-40B4-BE49-F238E27FC236}">
                      <a16:creationId xmlns:a16="http://schemas.microsoft.com/office/drawing/2014/main" id="{D96EEC25-8ACE-4A1F-9688-07EFB234C85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18" y="2357"/>
                  <a:ext cx="27" cy="7"/>
                </a:xfrm>
                <a:prstGeom prst="rect">
                  <a:avLst/>
                </a:prstGeom>
                <a:noFill/>
                <a:ln w="0" cap="rnd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Cambria" panose="02040503050406030204" pitchFamily="18" charset="0"/>
                  </a:endParaRPr>
                </a:p>
              </p:txBody>
            </p:sp>
            <p:sp>
              <p:nvSpPr>
                <p:cNvPr id="31" name="Rectangle 25">
                  <a:extLst>
                    <a:ext uri="{FF2B5EF4-FFF2-40B4-BE49-F238E27FC236}">
                      <a16:creationId xmlns:a16="http://schemas.microsoft.com/office/drawing/2014/main" id="{63073AA0-724A-425B-8D05-CF92D0A88B8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65" y="2357"/>
                  <a:ext cx="7" cy="7"/>
                </a:xfrm>
                <a:prstGeom prst="rect">
                  <a:avLst/>
                </a:prstGeom>
                <a:noFill/>
                <a:ln w="0" cap="rnd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Cambria" panose="02040503050406030204" pitchFamily="18" charset="0"/>
                  </a:endParaRPr>
                </a:p>
              </p:txBody>
            </p:sp>
            <p:sp>
              <p:nvSpPr>
                <p:cNvPr id="32" name="Rectangle 26">
                  <a:extLst>
                    <a:ext uri="{FF2B5EF4-FFF2-40B4-BE49-F238E27FC236}">
                      <a16:creationId xmlns:a16="http://schemas.microsoft.com/office/drawing/2014/main" id="{B0E36757-30B9-456C-8920-85E4E61CD1D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92" y="2357"/>
                  <a:ext cx="27" cy="7"/>
                </a:xfrm>
                <a:prstGeom prst="rect">
                  <a:avLst/>
                </a:prstGeom>
                <a:noFill/>
                <a:ln w="0" cap="rnd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Cambria" panose="02040503050406030204" pitchFamily="18" charset="0"/>
                  </a:endParaRPr>
                </a:p>
              </p:txBody>
            </p:sp>
            <p:sp>
              <p:nvSpPr>
                <p:cNvPr id="33" name="Rectangle 27">
                  <a:extLst>
                    <a:ext uri="{FF2B5EF4-FFF2-40B4-BE49-F238E27FC236}">
                      <a16:creationId xmlns:a16="http://schemas.microsoft.com/office/drawing/2014/main" id="{DAA8C45D-4A96-4226-9B51-2C4699F2D74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39" y="2357"/>
                  <a:ext cx="7" cy="7"/>
                </a:xfrm>
                <a:prstGeom prst="rect">
                  <a:avLst/>
                </a:prstGeom>
                <a:noFill/>
                <a:ln w="0" cap="rnd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Cambria" panose="02040503050406030204" pitchFamily="18" charset="0"/>
                  </a:endParaRPr>
                </a:p>
              </p:txBody>
            </p:sp>
            <p:sp>
              <p:nvSpPr>
                <p:cNvPr id="34" name="Rectangle 28">
                  <a:extLst>
                    <a:ext uri="{FF2B5EF4-FFF2-40B4-BE49-F238E27FC236}">
                      <a16:creationId xmlns:a16="http://schemas.microsoft.com/office/drawing/2014/main" id="{7A2A9DF3-067F-45B7-AEE6-65A3EA1C866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66" y="2357"/>
                  <a:ext cx="26" cy="7"/>
                </a:xfrm>
                <a:prstGeom prst="rect">
                  <a:avLst/>
                </a:prstGeom>
                <a:noFill/>
                <a:ln w="0" cap="rnd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Cambria" panose="02040503050406030204" pitchFamily="18" charset="0"/>
                  </a:endParaRPr>
                </a:p>
              </p:txBody>
            </p:sp>
            <p:sp>
              <p:nvSpPr>
                <p:cNvPr id="35" name="Rectangle 29">
                  <a:extLst>
                    <a:ext uri="{FF2B5EF4-FFF2-40B4-BE49-F238E27FC236}">
                      <a16:creationId xmlns:a16="http://schemas.microsoft.com/office/drawing/2014/main" id="{F33F7C41-722A-4D67-9E4E-12E085B42FA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13" y="2357"/>
                  <a:ext cx="6" cy="7"/>
                </a:xfrm>
                <a:prstGeom prst="rect">
                  <a:avLst/>
                </a:prstGeom>
                <a:noFill/>
                <a:ln w="0" cap="rnd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Cambria" panose="02040503050406030204" pitchFamily="18" charset="0"/>
                  </a:endParaRPr>
                </a:p>
              </p:txBody>
            </p:sp>
            <p:sp>
              <p:nvSpPr>
                <p:cNvPr id="36" name="Rectangle 30">
                  <a:extLst>
                    <a:ext uri="{FF2B5EF4-FFF2-40B4-BE49-F238E27FC236}">
                      <a16:creationId xmlns:a16="http://schemas.microsoft.com/office/drawing/2014/main" id="{F8334DAF-8340-488C-959F-069DD3D4BD9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39" y="2357"/>
                  <a:ext cx="27" cy="7"/>
                </a:xfrm>
                <a:prstGeom prst="rect">
                  <a:avLst/>
                </a:prstGeom>
                <a:noFill/>
                <a:ln w="0" cap="rnd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Cambria" panose="02040503050406030204" pitchFamily="18" charset="0"/>
                  </a:endParaRPr>
                </a:p>
              </p:txBody>
            </p:sp>
            <p:sp>
              <p:nvSpPr>
                <p:cNvPr id="37" name="Rectangle 31">
                  <a:extLst>
                    <a:ext uri="{FF2B5EF4-FFF2-40B4-BE49-F238E27FC236}">
                      <a16:creationId xmlns:a16="http://schemas.microsoft.com/office/drawing/2014/main" id="{FAF079F3-2183-47DC-BFE5-9E521423A09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86" y="2357"/>
                  <a:ext cx="7" cy="7"/>
                </a:xfrm>
                <a:prstGeom prst="rect">
                  <a:avLst/>
                </a:prstGeom>
                <a:noFill/>
                <a:ln w="0" cap="rnd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Cambria" panose="02040503050406030204" pitchFamily="18" charset="0"/>
                  </a:endParaRPr>
                </a:p>
              </p:txBody>
            </p:sp>
            <p:sp>
              <p:nvSpPr>
                <p:cNvPr id="38" name="Rectangle 32">
                  <a:extLst>
                    <a:ext uri="{FF2B5EF4-FFF2-40B4-BE49-F238E27FC236}">
                      <a16:creationId xmlns:a16="http://schemas.microsoft.com/office/drawing/2014/main" id="{28D53F2C-919D-440E-8848-964E1538116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13" y="2357"/>
                  <a:ext cx="27" cy="7"/>
                </a:xfrm>
                <a:prstGeom prst="rect">
                  <a:avLst/>
                </a:prstGeom>
                <a:noFill/>
                <a:ln w="0" cap="rnd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Cambria" panose="02040503050406030204" pitchFamily="18" charset="0"/>
                  </a:endParaRPr>
                </a:p>
              </p:txBody>
            </p:sp>
            <p:sp>
              <p:nvSpPr>
                <p:cNvPr id="39" name="Rectangle 33">
                  <a:extLst>
                    <a:ext uri="{FF2B5EF4-FFF2-40B4-BE49-F238E27FC236}">
                      <a16:creationId xmlns:a16="http://schemas.microsoft.com/office/drawing/2014/main" id="{E9F74BFB-F7E9-4720-A762-868CF7CC311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60" y="2357"/>
                  <a:ext cx="7" cy="7"/>
                </a:xfrm>
                <a:prstGeom prst="rect">
                  <a:avLst/>
                </a:prstGeom>
                <a:noFill/>
                <a:ln w="0" cap="rnd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Cambria" panose="02040503050406030204" pitchFamily="18" charset="0"/>
                  </a:endParaRPr>
                </a:p>
              </p:txBody>
            </p:sp>
            <p:sp>
              <p:nvSpPr>
                <p:cNvPr id="40" name="Rectangle 34">
                  <a:extLst>
                    <a:ext uri="{FF2B5EF4-FFF2-40B4-BE49-F238E27FC236}">
                      <a16:creationId xmlns:a16="http://schemas.microsoft.com/office/drawing/2014/main" id="{831EE98B-C531-4B96-A11E-0EE5F7DB180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87" y="2357"/>
                  <a:ext cx="27" cy="7"/>
                </a:xfrm>
                <a:prstGeom prst="rect">
                  <a:avLst/>
                </a:prstGeom>
                <a:noFill/>
                <a:ln w="0" cap="rnd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Cambria" panose="02040503050406030204" pitchFamily="18" charset="0"/>
                  </a:endParaRPr>
                </a:p>
              </p:txBody>
            </p:sp>
            <p:sp>
              <p:nvSpPr>
                <p:cNvPr id="41" name="Rectangle 35">
                  <a:extLst>
                    <a:ext uri="{FF2B5EF4-FFF2-40B4-BE49-F238E27FC236}">
                      <a16:creationId xmlns:a16="http://schemas.microsoft.com/office/drawing/2014/main" id="{4349D943-4412-4BBA-B010-9FC7536B6A2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34" y="2357"/>
                  <a:ext cx="6" cy="7"/>
                </a:xfrm>
                <a:prstGeom prst="rect">
                  <a:avLst/>
                </a:prstGeom>
                <a:noFill/>
                <a:ln w="0" cap="rnd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Cambria" panose="02040503050406030204" pitchFamily="18" charset="0"/>
                  </a:endParaRPr>
                </a:p>
              </p:txBody>
            </p:sp>
            <p:sp>
              <p:nvSpPr>
                <p:cNvPr id="42" name="Rectangle 36">
                  <a:extLst>
                    <a:ext uri="{FF2B5EF4-FFF2-40B4-BE49-F238E27FC236}">
                      <a16:creationId xmlns:a16="http://schemas.microsoft.com/office/drawing/2014/main" id="{A8405449-E558-4685-B396-F5844F3A75F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61" y="2357"/>
                  <a:ext cx="26" cy="7"/>
                </a:xfrm>
                <a:prstGeom prst="rect">
                  <a:avLst/>
                </a:prstGeom>
                <a:noFill/>
                <a:ln w="0" cap="rnd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Cambria" panose="02040503050406030204" pitchFamily="18" charset="0"/>
                  </a:endParaRPr>
                </a:p>
              </p:txBody>
            </p:sp>
            <p:sp>
              <p:nvSpPr>
                <p:cNvPr id="43" name="Rectangle 37">
                  <a:extLst>
                    <a:ext uri="{FF2B5EF4-FFF2-40B4-BE49-F238E27FC236}">
                      <a16:creationId xmlns:a16="http://schemas.microsoft.com/office/drawing/2014/main" id="{630699BB-8225-4271-B0FD-3AC65D1041C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08" y="2357"/>
                  <a:ext cx="6" cy="7"/>
                </a:xfrm>
                <a:prstGeom prst="rect">
                  <a:avLst/>
                </a:prstGeom>
                <a:noFill/>
                <a:ln w="0" cap="rnd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Cambria" panose="02040503050406030204" pitchFamily="18" charset="0"/>
                  </a:endParaRPr>
                </a:p>
              </p:txBody>
            </p:sp>
            <p:sp>
              <p:nvSpPr>
                <p:cNvPr id="44" name="Rectangle 38">
                  <a:extLst>
                    <a:ext uri="{FF2B5EF4-FFF2-40B4-BE49-F238E27FC236}">
                      <a16:creationId xmlns:a16="http://schemas.microsoft.com/office/drawing/2014/main" id="{4F6D46E9-B1E9-44B3-865E-1B85A83502C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34" y="2357"/>
                  <a:ext cx="27" cy="7"/>
                </a:xfrm>
                <a:prstGeom prst="rect">
                  <a:avLst/>
                </a:prstGeom>
                <a:noFill/>
                <a:ln w="0" cap="rnd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Cambria" panose="02040503050406030204" pitchFamily="18" charset="0"/>
                  </a:endParaRPr>
                </a:p>
              </p:txBody>
            </p:sp>
            <p:sp>
              <p:nvSpPr>
                <p:cNvPr id="45" name="Rectangle 39">
                  <a:extLst>
                    <a:ext uri="{FF2B5EF4-FFF2-40B4-BE49-F238E27FC236}">
                      <a16:creationId xmlns:a16="http://schemas.microsoft.com/office/drawing/2014/main" id="{E6B241FE-F46D-4DE1-91CF-D5773323684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81" y="2357"/>
                  <a:ext cx="7" cy="7"/>
                </a:xfrm>
                <a:prstGeom prst="rect">
                  <a:avLst/>
                </a:prstGeom>
                <a:noFill/>
                <a:ln w="0" cap="rnd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Cambria" panose="02040503050406030204" pitchFamily="18" charset="0"/>
                  </a:endParaRPr>
                </a:p>
              </p:txBody>
            </p:sp>
            <p:sp>
              <p:nvSpPr>
                <p:cNvPr id="46" name="Rectangle 40">
                  <a:extLst>
                    <a:ext uri="{FF2B5EF4-FFF2-40B4-BE49-F238E27FC236}">
                      <a16:creationId xmlns:a16="http://schemas.microsoft.com/office/drawing/2014/main" id="{F25200B6-EAAF-4338-AF1C-0526FAD016D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208" y="2357"/>
                  <a:ext cx="27" cy="7"/>
                </a:xfrm>
                <a:prstGeom prst="rect">
                  <a:avLst/>
                </a:prstGeom>
                <a:noFill/>
                <a:ln w="0" cap="rnd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Cambria" panose="02040503050406030204" pitchFamily="18" charset="0"/>
                  </a:endParaRPr>
                </a:p>
              </p:txBody>
            </p:sp>
            <p:sp>
              <p:nvSpPr>
                <p:cNvPr id="47" name="Rectangle 41">
                  <a:extLst>
                    <a:ext uri="{FF2B5EF4-FFF2-40B4-BE49-F238E27FC236}">
                      <a16:creationId xmlns:a16="http://schemas.microsoft.com/office/drawing/2014/main" id="{116DF7A0-38E8-4F3F-9DE1-148E4BE03C5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255" y="2357"/>
                  <a:ext cx="7" cy="7"/>
                </a:xfrm>
                <a:prstGeom prst="rect">
                  <a:avLst/>
                </a:prstGeom>
                <a:noFill/>
                <a:ln w="0" cap="rnd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Cambria" panose="02040503050406030204" pitchFamily="18" charset="0"/>
                  </a:endParaRPr>
                </a:p>
              </p:txBody>
            </p:sp>
            <p:sp>
              <p:nvSpPr>
                <p:cNvPr id="48" name="Rectangle 42">
                  <a:extLst>
                    <a:ext uri="{FF2B5EF4-FFF2-40B4-BE49-F238E27FC236}">
                      <a16:creationId xmlns:a16="http://schemas.microsoft.com/office/drawing/2014/main" id="{AE0CA62D-EB33-4147-84BC-FFF107461DD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282" y="2357"/>
                  <a:ext cx="26" cy="7"/>
                </a:xfrm>
                <a:prstGeom prst="rect">
                  <a:avLst/>
                </a:prstGeom>
                <a:noFill/>
                <a:ln w="0" cap="rnd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Cambria" panose="02040503050406030204" pitchFamily="18" charset="0"/>
                  </a:endParaRPr>
                </a:p>
              </p:txBody>
            </p:sp>
            <p:sp>
              <p:nvSpPr>
                <p:cNvPr id="49" name="Rectangle 43">
                  <a:extLst>
                    <a:ext uri="{FF2B5EF4-FFF2-40B4-BE49-F238E27FC236}">
                      <a16:creationId xmlns:a16="http://schemas.microsoft.com/office/drawing/2014/main" id="{10D7492B-913E-4E6A-8A6C-8A833C3A349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29" y="2357"/>
                  <a:ext cx="6" cy="7"/>
                </a:xfrm>
                <a:prstGeom prst="rect">
                  <a:avLst/>
                </a:prstGeom>
                <a:noFill/>
                <a:ln w="0" cap="rnd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Cambria" panose="02040503050406030204" pitchFamily="18" charset="0"/>
                  </a:endParaRPr>
                </a:p>
              </p:txBody>
            </p:sp>
            <p:sp>
              <p:nvSpPr>
                <p:cNvPr id="50" name="Rectangle 44">
                  <a:extLst>
                    <a:ext uri="{FF2B5EF4-FFF2-40B4-BE49-F238E27FC236}">
                      <a16:creationId xmlns:a16="http://schemas.microsoft.com/office/drawing/2014/main" id="{80322555-AD35-4273-B855-F4E068CFFED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55" y="2357"/>
                  <a:ext cx="27" cy="7"/>
                </a:xfrm>
                <a:prstGeom prst="rect">
                  <a:avLst/>
                </a:prstGeom>
                <a:noFill/>
                <a:ln w="0" cap="rnd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Cambria" panose="02040503050406030204" pitchFamily="18" charset="0"/>
                  </a:endParaRPr>
                </a:p>
              </p:txBody>
            </p:sp>
            <p:sp>
              <p:nvSpPr>
                <p:cNvPr id="51" name="Rectangle 45">
                  <a:extLst>
                    <a:ext uri="{FF2B5EF4-FFF2-40B4-BE49-F238E27FC236}">
                      <a16:creationId xmlns:a16="http://schemas.microsoft.com/office/drawing/2014/main" id="{E3CCE81A-C454-46C5-841D-C9DAC39187E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402" y="2357"/>
                  <a:ext cx="7" cy="7"/>
                </a:xfrm>
                <a:prstGeom prst="rect">
                  <a:avLst/>
                </a:prstGeom>
                <a:noFill/>
                <a:ln w="0" cap="rnd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Cambria" panose="02040503050406030204" pitchFamily="18" charset="0"/>
                  </a:endParaRPr>
                </a:p>
              </p:txBody>
            </p:sp>
            <p:sp>
              <p:nvSpPr>
                <p:cNvPr id="52" name="Rectangle 46">
                  <a:extLst>
                    <a:ext uri="{FF2B5EF4-FFF2-40B4-BE49-F238E27FC236}">
                      <a16:creationId xmlns:a16="http://schemas.microsoft.com/office/drawing/2014/main" id="{8DC3AC24-46D9-47AC-BB95-F69FF438E89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429" y="2357"/>
                  <a:ext cx="27" cy="7"/>
                </a:xfrm>
                <a:prstGeom prst="rect">
                  <a:avLst/>
                </a:prstGeom>
                <a:noFill/>
                <a:ln w="0" cap="rnd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Cambria" panose="02040503050406030204" pitchFamily="18" charset="0"/>
                  </a:endParaRPr>
                </a:p>
              </p:txBody>
            </p:sp>
            <p:sp>
              <p:nvSpPr>
                <p:cNvPr id="53" name="Rectangle 47">
                  <a:extLst>
                    <a:ext uri="{FF2B5EF4-FFF2-40B4-BE49-F238E27FC236}">
                      <a16:creationId xmlns:a16="http://schemas.microsoft.com/office/drawing/2014/main" id="{A66C6ACE-91B0-43AD-BBC3-BBC03F998EF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476" y="2357"/>
                  <a:ext cx="7" cy="7"/>
                </a:xfrm>
                <a:prstGeom prst="rect">
                  <a:avLst/>
                </a:prstGeom>
                <a:noFill/>
                <a:ln w="0" cap="rnd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Cambria" panose="02040503050406030204" pitchFamily="18" charset="0"/>
                  </a:endParaRPr>
                </a:p>
              </p:txBody>
            </p:sp>
            <p:sp>
              <p:nvSpPr>
                <p:cNvPr id="54" name="Rectangle 48">
                  <a:extLst>
                    <a:ext uri="{FF2B5EF4-FFF2-40B4-BE49-F238E27FC236}">
                      <a16:creationId xmlns:a16="http://schemas.microsoft.com/office/drawing/2014/main" id="{510C1A2E-D83E-4689-9CE7-3A198BEB36F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03" y="2357"/>
                  <a:ext cx="27" cy="7"/>
                </a:xfrm>
                <a:prstGeom prst="rect">
                  <a:avLst/>
                </a:prstGeom>
                <a:noFill/>
                <a:ln w="0" cap="rnd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Cambria" panose="02040503050406030204" pitchFamily="18" charset="0"/>
                  </a:endParaRPr>
                </a:p>
              </p:txBody>
            </p:sp>
            <p:sp>
              <p:nvSpPr>
                <p:cNvPr id="55" name="Rectangle 49">
                  <a:extLst>
                    <a:ext uri="{FF2B5EF4-FFF2-40B4-BE49-F238E27FC236}">
                      <a16:creationId xmlns:a16="http://schemas.microsoft.com/office/drawing/2014/main" id="{7A653BC1-EC77-4B5C-95F4-B416EAF8BB7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50" y="2357"/>
                  <a:ext cx="6" cy="7"/>
                </a:xfrm>
                <a:prstGeom prst="rect">
                  <a:avLst/>
                </a:prstGeom>
                <a:noFill/>
                <a:ln w="0" cap="rnd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Cambria" panose="02040503050406030204" pitchFamily="18" charset="0"/>
                  </a:endParaRPr>
                </a:p>
              </p:txBody>
            </p:sp>
            <p:sp>
              <p:nvSpPr>
                <p:cNvPr id="56" name="Rectangle 50">
                  <a:extLst>
                    <a:ext uri="{FF2B5EF4-FFF2-40B4-BE49-F238E27FC236}">
                      <a16:creationId xmlns:a16="http://schemas.microsoft.com/office/drawing/2014/main" id="{41B6DC74-B0B2-4FB4-96FA-2DF01080BA7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77" y="2357"/>
                  <a:ext cx="26" cy="7"/>
                </a:xfrm>
                <a:prstGeom prst="rect">
                  <a:avLst/>
                </a:prstGeom>
                <a:noFill/>
                <a:ln w="0" cap="rnd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Cambria" panose="02040503050406030204" pitchFamily="18" charset="0"/>
                  </a:endParaRPr>
                </a:p>
              </p:txBody>
            </p:sp>
            <p:sp>
              <p:nvSpPr>
                <p:cNvPr id="57" name="Rectangle 51">
                  <a:extLst>
                    <a:ext uri="{FF2B5EF4-FFF2-40B4-BE49-F238E27FC236}">
                      <a16:creationId xmlns:a16="http://schemas.microsoft.com/office/drawing/2014/main" id="{2DA488FE-3519-4E6E-AE74-8A0FA51B757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24" y="2357"/>
                  <a:ext cx="6" cy="7"/>
                </a:xfrm>
                <a:prstGeom prst="rect">
                  <a:avLst/>
                </a:prstGeom>
                <a:noFill/>
                <a:ln w="0" cap="rnd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Cambria" panose="02040503050406030204" pitchFamily="18" charset="0"/>
                  </a:endParaRPr>
                </a:p>
              </p:txBody>
            </p:sp>
            <p:sp>
              <p:nvSpPr>
                <p:cNvPr id="58" name="Rectangle 52">
                  <a:extLst>
                    <a:ext uri="{FF2B5EF4-FFF2-40B4-BE49-F238E27FC236}">
                      <a16:creationId xmlns:a16="http://schemas.microsoft.com/office/drawing/2014/main" id="{4E39AACE-B196-405F-AE60-7414F31315D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50" y="2357"/>
                  <a:ext cx="27" cy="7"/>
                </a:xfrm>
                <a:prstGeom prst="rect">
                  <a:avLst/>
                </a:prstGeom>
                <a:noFill/>
                <a:ln w="0" cap="rnd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Cambria" panose="02040503050406030204" pitchFamily="18" charset="0"/>
                  </a:endParaRPr>
                </a:p>
              </p:txBody>
            </p:sp>
            <p:sp>
              <p:nvSpPr>
                <p:cNvPr id="59" name="Rectangle 53">
                  <a:extLst>
                    <a:ext uri="{FF2B5EF4-FFF2-40B4-BE49-F238E27FC236}">
                      <a16:creationId xmlns:a16="http://schemas.microsoft.com/office/drawing/2014/main" id="{524335C0-140E-4A2F-8F6B-DC666BB00E8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7" y="2357"/>
                  <a:ext cx="7" cy="7"/>
                </a:xfrm>
                <a:prstGeom prst="rect">
                  <a:avLst/>
                </a:prstGeom>
                <a:noFill/>
                <a:ln w="0" cap="rnd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Cambria" panose="02040503050406030204" pitchFamily="18" charset="0"/>
                  </a:endParaRPr>
                </a:p>
              </p:txBody>
            </p:sp>
            <p:sp>
              <p:nvSpPr>
                <p:cNvPr id="60" name="Rectangle 54">
                  <a:extLst>
                    <a:ext uri="{FF2B5EF4-FFF2-40B4-BE49-F238E27FC236}">
                      <a16:creationId xmlns:a16="http://schemas.microsoft.com/office/drawing/2014/main" id="{983FB772-F4F0-43DA-8CBF-386C48885A5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724" y="2357"/>
                  <a:ext cx="27" cy="7"/>
                </a:xfrm>
                <a:prstGeom prst="rect">
                  <a:avLst/>
                </a:prstGeom>
                <a:noFill/>
                <a:ln w="0" cap="rnd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Cambria" panose="02040503050406030204" pitchFamily="18" charset="0"/>
                  </a:endParaRPr>
                </a:p>
              </p:txBody>
            </p:sp>
            <p:sp>
              <p:nvSpPr>
                <p:cNvPr id="61" name="Rectangle 55">
                  <a:extLst>
                    <a:ext uri="{FF2B5EF4-FFF2-40B4-BE49-F238E27FC236}">
                      <a16:creationId xmlns:a16="http://schemas.microsoft.com/office/drawing/2014/main" id="{DE1635C8-2D46-4C59-A7A4-7871C0E54DF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771" y="2357"/>
                  <a:ext cx="7" cy="7"/>
                </a:xfrm>
                <a:prstGeom prst="rect">
                  <a:avLst/>
                </a:prstGeom>
                <a:noFill/>
                <a:ln w="0" cap="rnd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Cambria" panose="02040503050406030204" pitchFamily="18" charset="0"/>
                  </a:endParaRPr>
                </a:p>
              </p:txBody>
            </p:sp>
            <p:sp>
              <p:nvSpPr>
                <p:cNvPr id="62" name="Rectangle 56">
                  <a:extLst>
                    <a:ext uri="{FF2B5EF4-FFF2-40B4-BE49-F238E27FC236}">
                      <a16:creationId xmlns:a16="http://schemas.microsoft.com/office/drawing/2014/main" id="{C414F47D-885F-4DE9-9B23-672856EDD09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798" y="2357"/>
                  <a:ext cx="27" cy="7"/>
                </a:xfrm>
                <a:prstGeom prst="rect">
                  <a:avLst/>
                </a:prstGeom>
                <a:noFill/>
                <a:ln w="0" cap="rnd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Cambria" panose="02040503050406030204" pitchFamily="18" charset="0"/>
                  </a:endParaRPr>
                </a:p>
              </p:txBody>
            </p:sp>
            <p:sp>
              <p:nvSpPr>
                <p:cNvPr id="63" name="Rectangle 57">
                  <a:extLst>
                    <a:ext uri="{FF2B5EF4-FFF2-40B4-BE49-F238E27FC236}">
                      <a16:creationId xmlns:a16="http://schemas.microsoft.com/office/drawing/2014/main" id="{11C4A27A-E9D9-485B-BC0F-BAA8272553A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45" y="2357"/>
                  <a:ext cx="6" cy="7"/>
                </a:xfrm>
                <a:prstGeom prst="rect">
                  <a:avLst/>
                </a:prstGeom>
                <a:noFill/>
                <a:ln w="0" cap="rnd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Cambria" panose="02040503050406030204" pitchFamily="18" charset="0"/>
                  </a:endParaRPr>
                </a:p>
              </p:txBody>
            </p:sp>
            <p:sp>
              <p:nvSpPr>
                <p:cNvPr id="64" name="Rectangle 58">
                  <a:extLst>
                    <a:ext uri="{FF2B5EF4-FFF2-40B4-BE49-F238E27FC236}">
                      <a16:creationId xmlns:a16="http://schemas.microsoft.com/office/drawing/2014/main" id="{2C9CCCE5-1437-4641-9AD7-D0244206BA3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71" y="2357"/>
                  <a:ext cx="27" cy="7"/>
                </a:xfrm>
                <a:prstGeom prst="rect">
                  <a:avLst/>
                </a:prstGeom>
                <a:noFill/>
                <a:ln w="0" cap="rnd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Cambria" panose="02040503050406030204" pitchFamily="18" charset="0"/>
                  </a:endParaRPr>
                </a:p>
              </p:txBody>
            </p:sp>
            <p:sp>
              <p:nvSpPr>
                <p:cNvPr id="65" name="Rectangle 59">
                  <a:extLst>
                    <a:ext uri="{FF2B5EF4-FFF2-40B4-BE49-F238E27FC236}">
                      <a16:creationId xmlns:a16="http://schemas.microsoft.com/office/drawing/2014/main" id="{479D337C-0A50-47D7-BD4E-02AABCB4DB5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918" y="2357"/>
                  <a:ext cx="7" cy="7"/>
                </a:xfrm>
                <a:prstGeom prst="rect">
                  <a:avLst/>
                </a:prstGeom>
                <a:noFill/>
                <a:ln w="0" cap="rnd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Cambria" panose="02040503050406030204" pitchFamily="18" charset="0"/>
                  </a:endParaRPr>
                </a:p>
              </p:txBody>
            </p:sp>
            <p:sp>
              <p:nvSpPr>
                <p:cNvPr id="66" name="Rectangle 60">
                  <a:extLst>
                    <a:ext uri="{FF2B5EF4-FFF2-40B4-BE49-F238E27FC236}">
                      <a16:creationId xmlns:a16="http://schemas.microsoft.com/office/drawing/2014/main" id="{7028DE12-5A07-41E7-AB33-88C848B44CF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945" y="2357"/>
                  <a:ext cx="27" cy="7"/>
                </a:xfrm>
                <a:prstGeom prst="rect">
                  <a:avLst/>
                </a:prstGeom>
                <a:noFill/>
                <a:ln w="0" cap="rnd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Cambria" panose="02040503050406030204" pitchFamily="18" charset="0"/>
                  </a:endParaRPr>
                </a:p>
              </p:txBody>
            </p:sp>
            <p:sp>
              <p:nvSpPr>
                <p:cNvPr id="67" name="Rectangle 61">
                  <a:extLst>
                    <a:ext uri="{FF2B5EF4-FFF2-40B4-BE49-F238E27FC236}">
                      <a16:creationId xmlns:a16="http://schemas.microsoft.com/office/drawing/2014/main" id="{2D268FDA-0145-4D03-BE6D-445DBF3B5C9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992" y="2357"/>
                  <a:ext cx="7" cy="7"/>
                </a:xfrm>
                <a:prstGeom prst="rect">
                  <a:avLst/>
                </a:prstGeom>
                <a:noFill/>
                <a:ln w="0" cap="rnd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Cambria" panose="02040503050406030204" pitchFamily="18" charset="0"/>
                  </a:endParaRPr>
                </a:p>
              </p:txBody>
            </p:sp>
            <p:sp>
              <p:nvSpPr>
                <p:cNvPr id="68" name="Rectangle 62">
                  <a:extLst>
                    <a:ext uri="{FF2B5EF4-FFF2-40B4-BE49-F238E27FC236}">
                      <a16:creationId xmlns:a16="http://schemas.microsoft.com/office/drawing/2014/main" id="{C17AC2A0-6E58-465A-B323-1BD2B2ACB20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19" y="2357"/>
                  <a:ext cx="27" cy="7"/>
                </a:xfrm>
                <a:prstGeom prst="rect">
                  <a:avLst/>
                </a:prstGeom>
                <a:noFill/>
                <a:ln w="0" cap="rnd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Cambria" panose="02040503050406030204" pitchFamily="18" charset="0"/>
                  </a:endParaRPr>
                </a:p>
              </p:txBody>
            </p:sp>
            <p:sp>
              <p:nvSpPr>
                <p:cNvPr id="69" name="Rectangle 63">
                  <a:extLst>
                    <a:ext uri="{FF2B5EF4-FFF2-40B4-BE49-F238E27FC236}">
                      <a16:creationId xmlns:a16="http://schemas.microsoft.com/office/drawing/2014/main" id="{631B530A-3129-406C-809D-14F214A7A97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66" y="2357"/>
                  <a:ext cx="6" cy="7"/>
                </a:xfrm>
                <a:prstGeom prst="rect">
                  <a:avLst/>
                </a:prstGeom>
                <a:noFill/>
                <a:ln w="0" cap="rnd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Cambria" panose="02040503050406030204" pitchFamily="18" charset="0"/>
                  </a:endParaRPr>
                </a:p>
              </p:txBody>
            </p:sp>
            <p:sp>
              <p:nvSpPr>
                <p:cNvPr id="70" name="Rectangle 64">
                  <a:extLst>
                    <a:ext uri="{FF2B5EF4-FFF2-40B4-BE49-F238E27FC236}">
                      <a16:creationId xmlns:a16="http://schemas.microsoft.com/office/drawing/2014/main" id="{A729BF19-1882-479F-A53F-78E0B5F3FFB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93" y="2357"/>
                  <a:ext cx="26" cy="7"/>
                </a:xfrm>
                <a:prstGeom prst="rect">
                  <a:avLst/>
                </a:prstGeom>
                <a:noFill/>
                <a:ln w="0" cap="rnd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Cambria" panose="02040503050406030204" pitchFamily="18" charset="0"/>
                  </a:endParaRPr>
                </a:p>
              </p:txBody>
            </p:sp>
            <p:sp>
              <p:nvSpPr>
                <p:cNvPr id="71" name="Rectangle 65">
                  <a:extLst>
                    <a:ext uri="{FF2B5EF4-FFF2-40B4-BE49-F238E27FC236}">
                      <a16:creationId xmlns:a16="http://schemas.microsoft.com/office/drawing/2014/main" id="{55B2A54B-8B5D-4102-96B0-61EA343FCD6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40" y="2357"/>
                  <a:ext cx="6" cy="7"/>
                </a:xfrm>
                <a:prstGeom prst="rect">
                  <a:avLst/>
                </a:prstGeom>
                <a:noFill/>
                <a:ln w="0" cap="rnd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Cambria" panose="02040503050406030204" pitchFamily="18" charset="0"/>
                  </a:endParaRPr>
                </a:p>
              </p:txBody>
            </p:sp>
            <p:sp>
              <p:nvSpPr>
                <p:cNvPr id="72" name="Rectangle 66">
                  <a:extLst>
                    <a:ext uri="{FF2B5EF4-FFF2-40B4-BE49-F238E27FC236}">
                      <a16:creationId xmlns:a16="http://schemas.microsoft.com/office/drawing/2014/main" id="{EEC88EC0-D718-40F8-BF62-563B77BFF21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66" y="2357"/>
                  <a:ext cx="27" cy="7"/>
                </a:xfrm>
                <a:prstGeom prst="rect">
                  <a:avLst/>
                </a:prstGeom>
                <a:noFill/>
                <a:ln w="0" cap="rnd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Cambria" panose="02040503050406030204" pitchFamily="18" charset="0"/>
                  </a:endParaRPr>
                </a:p>
              </p:txBody>
            </p:sp>
            <p:sp>
              <p:nvSpPr>
                <p:cNvPr id="73" name="Rectangle 67">
                  <a:extLst>
                    <a:ext uri="{FF2B5EF4-FFF2-40B4-BE49-F238E27FC236}">
                      <a16:creationId xmlns:a16="http://schemas.microsoft.com/office/drawing/2014/main" id="{DE1FC2CE-20DC-43EA-9931-29FF45318BB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13" y="2357"/>
                  <a:ext cx="7" cy="7"/>
                </a:xfrm>
                <a:prstGeom prst="rect">
                  <a:avLst/>
                </a:prstGeom>
                <a:noFill/>
                <a:ln w="0" cap="rnd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Cambria" panose="02040503050406030204" pitchFamily="18" charset="0"/>
                  </a:endParaRPr>
                </a:p>
              </p:txBody>
            </p:sp>
            <p:sp>
              <p:nvSpPr>
                <p:cNvPr id="74" name="Rectangle 68">
                  <a:extLst>
                    <a:ext uri="{FF2B5EF4-FFF2-40B4-BE49-F238E27FC236}">
                      <a16:creationId xmlns:a16="http://schemas.microsoft.com/office/drawing/2014/main" id="{62403A79-2784-4A2D-9792-9D7350E3ABB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40" y="2357"/>
                  <a:ext cx="27" cy="7"/>
                </a:xfrm>
                <a:prstGeom prst="rect">
                  <a:avLst/>
                </a:prstGeom>
                <a:noFill/>
                <a:ln w="0" cap="rnd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Cambria" panose="02040503050406030204" pitchFamily="18" charset="0"/>
                  </a:endParaRPr>
                </a:p>
              </p:txBody>
            </p:sp>
            <p:sp>
              <p:nvSpPr>
                <p:cNvPr id="75" name="Rectangle 69">
                  <a:extLst>
                    <a:ext uri="{FF2B5EF4-FFF2-40B4-BE49-F238E27FC236}">
                      <a16:creationId xmlns:a16="http://schemas.microsoft.com/office/drawing/2014/main" id="{02DEAF62-590B-4210-9AB4-40A00CA478E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357"/>
                  <a:ext cx="7" cy="7"/>
                </a:xfrm>
                <a:prstGeom prst="rect">
                  <a:avLst/>
                </a:prstGeom>
                <a:noFill/>
                <a:ln w="0" cap="rnd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Cambria" panose="02040503050406030204" pitchFamily="18" charset="0"/>
                  </a:endParaRPr>
                </a:p>
              </p:txBody>
            </p:sp>
            <p:sp>
              <p:nvSpPr>
                <p:cNvPr id="76" name="Rectangle 70">
                  <a:extLst>
                    <a:ext uri="{FF2B5EF4-FFF2-40B4-BE49-F238E27FC236}">
                      <a16:creationId xmlns:a16="http://schemas.microsoft.com/office/drawing/2014/main" id="{60B9145B-9574-4981-B05C-4C71C131F7D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14" y="2357"/>
                  <a:ext cx="27" cy="7"/>
                </a:xfrm>
                <a:prstGeom prst="rect">
                  <a:avLst/>
                </a:prstGeom>
                <a:noFill/>
                <a:ln w="0" cap="rnd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Cambria" panose="02040503050406030204" pitchFamily="18" charset="0"/>
                  </a:endParaRPr>
                </a:p>
              </p:txBody>
            </p:sp>
            <p:sp>
              <p:nvSpPr>
                <p:cNvPr id="77" name="Rectangle 71">
                  <a:extLst>
                    <a:ext uri="{FF2B5EF4-FFF2-40B4-BE49-F238E27FC236}">
                      <a16:creationId xmlns:a16="http://schemas.microsoft.com/office/drawing/2014/main" id="{D89EC099-93DD-47B4-9DFA-86F43A7538B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61" y="2357"/>
                  <a:ext cx="6" cy="7"/>
                </a:xfrm>
                <a:prstGeom prst="rect">
                  <a:avLst/>
                </a:prstGeom>
                <a:noFill/>
                <a:ln w="0" cap="rnd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Cambria" panose="02040503050406030204" pitchFamily="18" charset="0"/>
                  </a:endParaRPr>
                </a:p>
              </p:txBody>
            </p:sp>
            <p:sp>
              <p:nvSpPr>
                <p:cNvPr id="78" name="Rectangle 72">
                  <a:extLst>
                    <a:ext uri="{FF2B5EF4-FFF2-40B4-BE49-F238E27FC236}">
                      <a16:creationId xmlns:a16="http://schemas.microsoft.com/office/drawing/2014/main" id="{1A24C09E-4B29-4AD5-90FF-DB44400D4D9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87" y="2357"/>
                  <a:ext cx="27" cy="7"/>
                </a:xfrm>
                <a:prstGeom prst="rect">
                  <a:avLst/>
                </a:prstGeom>
                <a:noFill/>
                <a:ln w="0" cap="rnd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Cambria" panose="02040503050406030204" pitchFamily="18" charset="0"/>
                  </a:endParaRPr>
                </a:p>
              </p:txBody>
            </p:sp>
            <p:sp>
              <p:nvSpPr>
                <p:cNvPr id="79" name="Rectangle 73">
                  <a:extLst>
                    <a:ext uri="{FF2B5EF4-FFF2-40B4-BE49-F238E27FC236}">
                      <a16:creationId xmlns:a16="http://schemas.microsoft.com/office/drawing/2014/main" id="{C480B3E9-EC13-4048-8ADF-151A082FB0A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34" y="2357"/>
                  <a:ext cx="7" cy="7"/>
                </a:xfrm>
                <a:prstGeom prst="rect">
                  <a:avLst/>
                </a:prstGeom>
                <a:noFill/>
                <a:ln w="0" cap="rnd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Cambria" panose="02040503050406030204" pitchFamily="18" charset="0"/>
                  </a:endParaRPr>
                </a:p>
              </p:txBody>
            </p:sp>
            <p:sp>
              <p:nvSpPr>
                <p:cNvPr id="80" name="Rectangle 74">
                  <a:extLst>
                    <a:ext uri="{FF2B5EF4-FFF2-40B4-BE49-F238E27FC236}">
                      <a16:creationId xmlns:a16="http://schemas.microsoft.com/office/drawing/2014/main" id="{B98B730D-6C82-4F7B-8117-CF78D14953B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61" y="2357"/>
                  <a:ext cx="27" cy="7"/>
                </a:xfrm>
                <a:prstGeom prst="rect">
                  <a:avLst/>
                </a:prstGeom>
                <a:noFill/>
                <a:ln w="0" cap="rnd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Cambria" panose="02040503050406030204" pitchFamily="18" charset="0"/>
                  </a:endParaRPr>
                </a:p>
              </p:txBody>
            </p:sp>
            <p:sp>
              <p:nvSpPr>
                <p:cNvPr id="81" name="Line 75">
                  <a:extLst>
                    <a:ext uri="{FF2B5EF4-FFF2-40B4-BE49-F238E27FC236}">
                      <a16:creationId xmlns:a16="http://schemas.microsoft.com/office/drawing/2014/main" id="{C97F6EAF-DAF5-4987-957C-97D35D2A95F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2491" y="2363"/>
                  <a:ext cx="1223" cy="58"/>
                </a:xfrm>
                <a:prstGeom prst="line">
                  <a:avLst/>
                </a:prstGeom>
                <a:noFill/>
                <a:ln w="9525" cap="rnd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Cambria" panose="02040503050406030204" pitchFamily="18" charset="0"/>
                  </a:endParaRPr>
                </a:p>
              </p:txBody>
            </p:sp>
            <p:sp>
              <p:nvSpPr>
                <p:cNvPr id="82" name="Freeform 76">
                  <a:extLst>
                    <a:ext uri="{FF2B5EF4-FFF2-40B4-BE49-F238E27FC236}">
                      <a16:creationId xmlns:a16="http://schemas.microsoft.com/office/drawing/2014/main" id="{FE41CF00-74A8-4A18-8E7E-B3319102CEA7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609" y="2435"/>
                  <a:ext cx="100" cy="62"/>
                </a:xfrm>
                <a:custGeom>
                  <a:avLst/>
                  <a:gdLst>
                    <a:gd name="T0" fmla="*/ 120 w 592"/>
                    <a:gd name="T1" fmla="*/ 302 h 367"/>
                    <a:gd name="T2" fmla="*/ 136 w 592"/>
                    <a:gd name="T3" fmla="*/ 322 h 367"/>
                    <a:gd name="T4" fmla="*/ 186 w 592"/>
                    <a:gd name="T5" fmla="*/ 330 h 367"/>
                    <a:gd name="T6" fmla="*/ 1 w 592"/>
                    <a:gd name="T7" fmla="*/ 340 h 367"/>
                    <a:gd name="T8" fmla="*/ 42 w 592"/>
                    <a:gd name="T9" fmla="*/ 320 h 367"/>
                    <a:gd name="T10" fmla="*/ 70 w 592"/>
                    <a:gd name="T11" fmla="*/ 303 h 367"/>
                    <a:gd name="T12" fmla="*/ 84 w 592"/>
                    <a:gd name="T13" fmla="*/ 75 h 367"/>
                    <a:gd name="T14" fmla="*/ 71 w 592"/>
                    <a:gd name="T15" fmla="*/ 55 h 367"/>
                    <a:gd name="T16" fmla="*/ 10 w 592"/>
                    <a:gd name="T17" fmla="*/ 83 h 367"/>
                    <a:gd name="T18" fmla="*/ 121 w 592"/>
                    <a:gd name="T19" fmla="*/ 0 h 367"/>
                    <a:gd name="T20" fmla="*/ 130 w 592"/>
                    <a:gd name="T21" fmla="*/ 67 h 367"/>
                    <a:gd name="T22" fmla="*/ 311 w 592"/>
                    <a:gd name="T23" fmla="*/ 297 h 367"/>
                    <a:gd name="T24" fmla="*/ 257 w 592"/>
                    <a:gd name="T25" fmla="*/ 352 h 367"/>
                    <a:gd name="T26" fmla="*/ 311 w 592"/>
                    <a:gd name="T27" fmla="*/ 297 h 367"/>
                    <a:gd name="T28" fmla="*/ 533 w 592"/>
                    <a:gd name="T29" fmla="*/ 188 h 367"/>
                    <a:gd name="T30" fmla="*/ 586 w 592"/>
                    <a:gd name="T31" fmla="*/ 274 h 367"/>
                    <a:gd name="T32" fmla="*/ 527 w 592"/>
                    <a:gd name="T33" fmla="*/ 357 h 367"/>
                    <a:gd name="T34" fmla="*/ 407 w 592"/>
                    <a:gd name="T35" fmla="*/ 352 h 367"/>
                    <a:gd name="T36" fmla="*/ 358 w 592"/>
                    <a:gd name="T37" fmla="*/ 267 h 367"/>
                    <a:gd name="T38" fmla="*/ 388 w 592"/>
                    <a:gd name="T39" fmla="*/ 204 h 367"/>
                    <a:gd name="T40" fmla="*/ 419 w 592"/>
                    <a:gd name="T41" fmla="*/ 184 h 367"/>
                    <a:gd name="T42" fmla="*/ 386 w 592"/>
                    <a:gd name="T43" fmla="*/ 56 h 367"/>
                    <a:gd name="T44" fmla="*/ 486 w 592"/>
                    <a:gd name="T45" fmla="*/ 18 h 367"/>
                    <a:gd name="T46" fmla="*/ 581 w 592"/>
                    <a:gd name="T47" fmla="*/ 62 h 367"/>
                    <a:gd name="T48" fmla="*/ 576 w 592"/>
                    <a:gd name="T49" fmla="*/ 155 h 367"/>
                    <a:gd name="T50" fmla="*/ 417 w 592"/>
                    <a:gd name="T51" fmla="*/ 101 h 367"/>
                    <a:gd name="T52" fmla="*/ 429 w 592"/>
                    <a:gd name="T53" fmla="*/ 152 h 367"/>
                    <a:gd name="T54" fmla="*/ 478 w 592"/>
                    <a:gd name="T55" fmla="*/ 175 h 367"/>
                    <a:gd name="T56" fmla="*/ 536 w 592"/>
                    <a:gd name="T57" fmla="*/ 146 h 367"/>
                    <a:gd name="T58" fmla="*/ 538 w 592"/>
                    <a:gd name="T59" fmla="*/ 72 h 367"/>
                    <a:gd name="T60" fmla="*/ 485 w 592"/>
                    <a:gd name="T61" fmla="*/ 39 h 367"/>
                    <a:gd name="T62" fmla="*/ 417 w 592"/>
                    <a:gd name="T63" fmla="*/ 101 h 367"/>
                    <a:gd name="T64" fmla="*/ 408 w 592"/>
                    <a:gd name="T65" fmla="*/ 295 h 367"/>
                    <a:gd name="T66" fmla="*/ 439 w 592"/>
                    <a:gd name="T67" fmla="*/ 338 h 367"/>
                    <a:gd name="T68" fmla="*/ 505 w 592"/>
                    <a:gd name="T69" fmla="*/ 339 h 367"/>
                    <a:gd name="T70" fmla="*/ 538 w 592"/>
                    <a:gd name="T71" fmla="*/ 276 h 367"/>
                    <a:gd name="T72" fmla="*/ 510 w 592"/>
                    <a:gd name="T73" fmla="*/ 207 h 367"/>
                    <a:gd name="T74" fmla="*/ 444 w 592"/>
                    <a:gd name="T75" fmla="*/ 200 h 367"/>
                    <a:gd name="T76" fmla="*/ 411 w 592"/>
                    <a:gd name="T77" fmla="*/ 237 h 3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592" h="367">
                      <a:moveTo>
                        <a:pt x="119" y="280"/>
                      </a:moveTo>
                      <a:cubicBezTo>
                        <a:pt x="119" y="290"/>
                        <a:pt x="119" y="297"/>
                        <a:pt x="120" y="302"/>
                      </a:cubicBezTo>
                      <a:cubicBezTo>
                        <a:pt x="120" y="307"/>
                        <a:pt x="122" y="311"/>
                        <a:pt x="125" y="314"/>
                      </a:cubicBezTo>
                      <a:cubicBezTo>
                        <a:pt x="127" y="317"/>
                        <a:pt x="131" y="320"/>
                        <a:pt x="136" y="322"/>
                      </a:cubicBezTo>
                      <a:cubicBezTo>
                        <a:pt x="141" y="324"/>
                        <a:pt x="148" y="326"/>
                        <a:pt x="156" y="327"/>
                      </a:cubicBezTo>
                      <a:cubicBezTo>
                        <a:pt x="163" y="328"/>
                        <a:pt x="174" y="329"/>
                        <a:pt x="186" y="330"/>
                      </a:cubicBezTo>
                      <a:lnTo>
                        <a:pt x="186" y="349"/>
                      </a:lnTo>
                      <a:lnTo>
                        <a:pt x="1" y="340"/>
                      </a:lnTo>
                      <a:lnTo>
                        <a:pt x="2" y="321"/>
                      </a:lnTo>
                      <a:cubicBezTo>
                        <a:pt x="20" y="321"/>
                        <a:pt x="34" y="321"/>
                        <a:pt x="42" y="320"/>
                      </a:cubicBezTo>
                      <a:cubicBezTo>
                        <a:pt x="50" y="319"/>
                        <a:pt x="56" y="317"/>
                        <a:pt x="60" y="314"/>
                      </a:cubicBezTo>
                      <a:cubicBezTo>
                        <a:pt x="64" y="312"/>
                        <a:pt x="68" y="308"/>
                        <a:pt x="70" y="303"/>
                      </a:cubicBezTo>
                      <a:cubicBezTo>
                        <a:pt x="72" y="298"/>
                        <a:pt x="73" y="289"/>
                        <a:pt x="74" y="278"/>
                      </a:cubicBezTo>
                      <a:lnTo>
                        <a:pt x="84" y="75"/>
                      </a:lnTo>
                      <a:cubicBezTo>
                        <a:pt x="84" y="69"/>
                        <a:pt x="83" y="64"/>
                        <a:pt x="81" y="60"/>
                      </a:cubicBezTo>
                      <a:cubicBezTo>
                        <a:pt x="79" y="57"/>
                        <a:pt x="75" y="56"/>
                        <a:pt x="71" y="55"/>
                      </a:cubicBezTo>
                      <a:cubicBezTo>
                        <a:pt x="66" y="55"/>
                        <a:pt x="58" y="57"/>
                        <a:pt x="48" y="62"/>
                      </a:cubicBezTo>
                      <a:cubicBezTo>
                        <a:pt x="38" y="67"/>
                        <a:pt x="25" y="74"/>
                        <a:pt x="10" y="83"/>
                      </a:cubicBezTo>
                      <a:lnTo>
                        <a:pt x="0" y="64"/>
                      </a:lnTo>
                      <a:lnTo>
                        <a:pt x="121" y="0"/>
                      </a:lnTo>
                      <a:lnTo>
                        <a:pt x="134" y="0"/>
                      </a:lnTo>
                      <a:cubicBezTo>
                        <a:pt x="132" y="16"/>
                        <a:pt x="131" y="38"/>
                        <a:pt x="130" y="67"/>
                      </a:cubicBezTo>
                      <a:lnTo>
                        <a:pt x="119" y="280"/>
                      </a:lnTo>
                      <a:close/>
                      <a:moveTo>
                        <a:pt x="311" y="297"/>
                      </a:moveTo>
                      <a:lnTo>
                        <a:pt x="308" y="355"/>
                      </a:lnTo>
                      <a:lnTo>
                        <a:pt x="257" y="352"/>
                      </a:lnTo>
                      <a:lnTo>
                        <a:pt x="260" y="294"/>
                      </a:lnTo>
                      <a:lnTo>
                        <a:pt x="311" y="297"/>
                      </a:lnTo>
                      <a:close/>
                      <a:moveTo>
                        <a:pt x="532" y="185"/>
                      </a:moveTo>
                      <a:lnTo>
                        <a:pt x="533" y="188"/>
                      </a:lnTo>
                      <a:cubicBezTo>
                        <a:pt x="551" y="197"/>
                        <a:pt x="565" y="208"/>
                        <a:pt x="574" y="222"/>
                      </a:cubicBezTo>
                      <a:cubicBezTo>
                        <a:pt x="583" y="237"/>
                        <a:pt x="587" y="254"/>
                        <a:pt x="586" y="274"/>
                      </a:cubicBezTo>
                      <a:cubicBezTo>
                        <a:pt x="585" y="293"/>
                        <a:pt x="579" y="310"/>
                        <a:pt x="569" y="325"/>
                      </a:cubicBezTo>
                      <a:cubicBezTo>
                        <a:pt x="559" y="339"/>
                        <a:pt x="545" y="350"/>
                        <a:pt x="527" y="357"/>
                      </a:cubicBezTo>
                      <a:cubicBezTo>
                        <a:pt x="509" y="364"/>
                        <a:pt x="488" y="367"/>
                        <a:pt x="465" y="366"/>
                      </a:cubicBezTo>
                      <a:cubicBezTo>
                        <a:pt x="442" y="365"/>
                        <a:pt x="423" y="360"/>
                        <a:pt x="407" y="352"/>
                      </a:cubicBezTo>
                      <a:cubicBezTo>
                        <a:pt x="390" y="344"/>
                        <a:pt x="378" y="333"/>
                        <a:pt x="369" y="318"/>
                      </a:cubicBezTo>
                      <a:cubicBezTo>
                        <a:pt x="361" y="303"/>
                        <a:pt x="357" y="286"/>
                        <a:pt x="358" y="267"/>
                      </a:cubicBezTo>
                      <a:cubicBezTo>
                        <a:pt x="359" y="252"/>
                        <a:pt x="362" y="240"/>
                        <a:pt x="367" y="230"/>
                      </a:cubicBezTo>
                      <a:cubicBezTo>
                        <a:pt x="373" y="219"/>
                        <a:pt x="380" y="211"/>
                        <a:pt x="388" y="204"/>
                      </a:cubicBezTo>
                      <a:cubicBezTo>
                        <a:pt x="397" y="198"/>
                        <a:pt x="407" y="192"/>
                        <a:pt x="420" y="187"/>
                      </a:cubicBezTo>
                      <a:lnTo>
                        <a:pt x="419" y="184"/>
                      </a:lnTo>
                      <a:cubicBezTo>
                        <a:pt x="384" y="166"/>
                        <a:pt x="368" y="139"/>
                        <a:pt x="370" y="101"/>
                      </a:cubicBezTo>
                      <a:cubicBezTo>
                        <a:pt x="370" y="84"/>
                        <a:pt x="376" y="69"/>
                        <a:pt x="386" y="56"/>
                      </a:cubicBezTo>
                      <a:cubicBezTo>
                        <a:pt x="396" y="43"/>
                        <a:pt x="410" y="33"/>
                        <a:pt x="428" y="26"/>
                      </a:cubicBezTo>
                      <a:cubicBezTo>
                        <a:pt x="445" y="19"/>
                        <a:pt x="465" y="17"/>
                        <a:pt x="486" y="18"/>
                      </a:cubicBezTo>
                      <a:cubicBezTo>
                        <a:pt x="510" y="19"/>
                        <a:pt x="530" y="23"/>
                        <a:pt x="546" y="31"/>
                      </a:cubicBezTo>
                      <a:cubicBezTo>
                        <a:pt x="562" y="38"/>
                        <a:pt x="574" y="49"/>
                        <a:pt x="581" y="62"/>
                      </a:cubicBezTo>
                      <a:cubicBezTo>
                        <a:pt x="589" y="75"/>
                        <a:pt x="592" y="90"/>
                        <a:pt x="592" y="108"/>
                      </a:cubicBezTo>
                      <a:cubicBezTo>
                        <a:pt x="591" y="126"/>
                        <a:pt x="585" y="142"/>
                        <a:pt x="576" y="155"/>
                      </a:cubicBezTo>
                      <a:cubicBezTo>
                        <a:pt x="566" y="168"/>
                        <a:pt x="552" y="178"/>
                        <a:pt x="532" y="185"/>
                      </a:cubicBezTo>
                      <a:close/>
                      <a:moveTo>
                        <a:pt x="417" y="101"/>
                      </a:moveTo>
                      <a:cubicBezTo>
                        <a:pt x="416" y="111"/>
                        <a:pt x="417" y="120"/>
                        <a:pt x="419" y="129"/>
                      </a:cubicBezTo>
                      <a:cubicBezTo>
                        <a:pt x="421" y="138"/>
                        <a:pt x="424" y="146"/>
                        <a:pt x="429" y="152"/>
                      </a:cubicBezTo>
                      <a:cubicBezTo>
                        <a:pt x="434" y="159"/>
                        <a:pt x="440" y="164"/>
                        <a:pt x="448" y="168"/>
                      </a:cubicBezTo>
                      <a:cubicBezTo>
                        <a:pt x="456" y="172"/>
                        <a:pt x="466" y="175"/>
                        <a:pt x="478" y="175"/>
                      </a:cubicBezTo>
                      <a:cubicBezTo>
                        <a:pt x="492" y="176"/>
                        <a:pt x="504" y="174"/>
                        <a:pt x="514" y="169"/>
                      </a:cubicBezTo>
                      <a:cubicBezTo>
                        <a:pt x="523" y="164"/>
                        <a:pt x="531" y="156"/>
                        <a:pt x="536" y="146"/>
                      </a:cubicBezTo>
                      <a:cubicBezTo>
                        <a:pt x="541" y="136"/>
                        <a:pt x="544" y="124"/>
                        <a:pt x="544" y="111"/>
                      </a:cubicBezTo>
                      <a:cubicBezTo>
                        <a:pt x="545" y="96"/>
                        <a:pt x="543" y="83"/>
                        <a:pt x="538" y="72"/>
                      </a:cubicBezTo>
                      <a:cubicBezTo>
                        <a:pt x="533" y="61"/>
                        <a:pt x="526" y="53"/>
                        <a:pt x="517" y="48"/>
                      </a:cubicBezTo>
                      <a:cubicBezTo>
                        <a:pt x="508" y="42"/>
                        <a:pt x="497" y="39"/>
                        <a:pt x="485" y="39"/>
                      </a:cubicBezTo>
                      <a:cubicBezTo>
                        <a:pt x="464" y="38"/>
                        <a:pt x="447" y="43"/>
                        <a:pt x="436" y="54"/>
                      </a:cubicBezTo>
                      <a:cubicBezTo>
                        <a:pt x="424" y="64"/>
                        <a:pt x="418" y="80"/>
                        <a:pt x="417" y="101"/>
                      </a:cubicBezTo>
                      <a:close/>
                      <a:moveTo>
                        <a:pt x="406" y="265"/>
                      </a:moveTo>
                      <a:cubicBezTo>
                        <a:pt x="405" y="276"/>
                        <a:pt x="406" y="286"/>
                        <a:pt x="408" y="295"/>
                      </a:cubicBezTo>
                      <a:cubicBezTo>
                        <a:pt x="410" y="305"/>
                        <a:pt x="414" y="313"/>
                        <a:pt x="419" y="320"/>
                      </a:cubicBezTo>
                      <a:cubicBezTo>
                        <a:pt x="424" y="327"/>
                        <a:pt x="431" y="333"/>
                        <a:pt x="439" y="338"/>
                      </a:cubicBezTo>
                      <a:cubicBezTo>
                        <a:pt x="447" y="342"/>
                        <a:pt x="457" y="345"/>
                        <a:pt x="470" y="345"/>
                      </a:cubicBezTo>
                      <a:cubicBezTo>
                        <a:pt x="483" y="346"/>
                        <a:pt x="495" y="344"/>
                        <a:pt x="505" y="339"/>
                      </a:cubicBezTo>
                      <a:cubicBezTo>
                        <a:pt x="515" y="333"/>
                        <a:pt x="523" y="325"/>
                        <a:pt x="528" y="315"/>
                      </a:cubicBezTo>
                      <a:cubicBezTo>
                        <a:pt x="534" y="304"/>
                        <a:pt x="537" y="291"/>
                        <a:pt x="538" y="276"/>
                      </a:cubicBezTo>
                      <a:cubicBezTo>
                        <a:pt x="539" y="260"/>
                        <a:pt x="537" y="246"/>
                        <a:pt x="532" y="234"/>
                      </a:cubicBezTo>
                      <a:cubicBezTo>
                        <a:pt x="527" y="223"/>
                        <a:pt x="520" y="213"/>
                        <a:pt x="510" y="207"/>
                      </a:cubicBezTo>
                      <a:cubicBezTo>
                        <a:pt x="500" y="200"/>
                        <a:pt x="489" y="197"/>
                        <a:pt x="476" y="196"/>
                      </a:cubicBezTo>
                      <a:cubicBezTo>
                        <a:pt x="463" y="195"/>
                        <a:pt x="453" y="197"/>
                        <a:pt x="444" y="200"/>
                      </a:cubicBezTo>
                      <a:cubicBezTo>
                        <a:pt x="436" y="204"/>
                        <a:pt x="429" y="208"/>
                        <a:pt x="423" y="215"/>
                      </a:cubicBezTo>
                      <a:cubicBezTo>
                        <a:pt x="417" y="221"/>
                        <a:pt x="413" y="228"/>
                        <a:pt x="411" y="237"/>
                      </a:cubicBezTo>
                      <a:cubicBezTo>
                        <a:pt x="408" y="246"/>
                        <a:pt x="406" y="255"/>
                        <a:pt x="406" y="265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Cambria" panose="02040503050406030204" pitchFamily="18" charset="0"/>
                  </a:endParaRPr>
                </a:p>
              </p:txBody>
            </p:sp>
            <p:sp>
              <p:nvSpPr>
                <p:cNvPr id="83" name="Freeform 77">
                  <a:extLst>
                    <a:ext uri="{FF2B5EF4-FFF2-40B4-BE49-F238E27FC236}">
                      <a16:creationId xmlns:a16="http://schemas.microsoft.com/office/drawing/2014/main" id="{D5F3384A-D855-4B01-8F37-5FA495AE4543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715" y="2428"/>
                  <a:ext cx="81" cy="80"/>
                </a:xfrm>
                <a:custGeom>
                  <a:avLst/>
                  <a:gdLst>
                    <a:gd name="T0" fmla="*/ 203 w 481"/>
                    <a:gd name="T1" fmla="*/ 166 h 475"/>
                    <a:gd name="T2" fmla="*/ 127 w 481"/>
                    <a:gd name="T3" fmla="*/ 166 h 475"/>
                    <a:gd name="T4" fmla="*/ 203 w 481"/>
                    <a:gd name="T5" fmla="*/ 154 h 475"/>
                    <a:gd name="T6" fmla="*/ 247 w 481"/>
                    <a:gd name="T7" fmla="*/ 112 h 475"/>
                    <a:gd name="T8" fmla="*/ 229 w 481"/>
                    <a:gd name="T9" fmla="*/ 155 h 475"/>
                    <a:gd name="T10" fmla="*/ 342 w 481"/>
                    <a:gd name="T11" fmla="*/ 97 h 475"/>
                    <a:gd name="T12" fmla="*/ 369 w 481"/>
                    <a:gd name="T13" fmla="*/ 130 h 475"/>
                    <a:gd name="T14" fmla="*/ 405 w 481"/>
                    <a:gd name="T15" fmla="*/ 164 h 475"/>
                    <a:gd name="T16" fmla="*/ 468 w 481"/>
                    <a:gd name="T17" fmla="*/ 179 h 475"/>
                    <a:gd name="T18" fmla="*/ 365 w 481"/>
                    <a:gd name="T19" fmla="*/ 250 h 475"/>
                    <a:gd name="T20" fmla="*/ 337 w 481"/>
                    <a:gd name="T21" fmla="*/ 242 h 475"/>
                    <a:gd name="T22" fmla="*/ 225 w 481"/>
                    <a:gd name="T23" fmla="*/ 247 h 475"/>
                    <a:gd name="T24" fmla="*/ 380 w 481"/>
                    <a:gd name="T25" fmla="*/ 309 h 475"/>
                    <a:gd name="T26" fmla="*/ 465 w 481"/>
                    <a:gd name="T27" fmla="*/ 443 h 475"/>
                    <a:gd name="T28" fmla="*/ 426 w 481"/>
                    <a:gd name="T29" fmla="*/ 475 h 475"/>
                    <a:gd name="T30" fmla="*/ 68 w 481"/>
                    <a:gd name="T31" fmla="*/ 464 h 475"/>
                    <a:gd name="T32" fmla="*/ 262 w 481"/>
                    <a:gd name="T33" fmla="*/ 387 h 475"/>
                    <a:gd name="T34" fmla="*/ 177 w 481"/>
                    <a:gd name="T35" fmla="*/ 289 h 475"/>
                    <a:gd name="T36" fmla="*/ 143 w 481"/>
                    <a:gd name="T37" fmla="*/ 275 h 475"/>
                    <a:gd name="T38" fmla="*/ 372 w 481"/>
                    <a:gd name="T39" fmla="*/ 268 h 475"/>
                    <a:gd name="T40" fmla="*/ 380 w 481"/>
                    <a:gd name="T41" fmla="*/ 309 h 475"/>
                    <a:gd name="T42" fmla="*/ 279 w 481"/>
                    <a:gd name="T43" fmla="*/ 374 h 475"/>
                    <a:gd name="T44" fmla="*/ 207 w 481"/>
                    <a:gd name="T45" fmla="*/ 290 h 475"/>
                    <a:gd name="T46" fmla="*/ 226 w 481"/>
                    <a:gd name="T47" fmla="*/ 225 h 475"/>
                    <a:gd name="T48" fmla="*/ 341 w 481"/>
                    <a:gd name="T49" fmla="*/ 173 h 475"/>
                    <a:gd name="T50" fmla="*/ 81 w 481"/>
                    <a:gd name="T51" fmla="*/ 42 h 475"/>
                    <a:gd name="T52" fmla="*/ 271 w 481"/>
                    <a:gd name="T53" fmla="*/ 71 h 475"/>
                    <a:gd name="T54" fmla="*/ 237 w 481"/>
                    <a:gd name="T55" fmla="*/ 3 h 475"/>
                    <a:gd name="T56" fmla="*/ 294 w 481"/>
                    <a:gd name="T57" fmla="*/ 33 h 475"/>
                    <a:gd name="T58" fmla="*/ 283 w 481"/>
                    <a:gd name="T59" fmla="*/ 72 h 475"/>
                    <a:gd name="T60" fmla="*/ 443 w 481"/>
                    <a:gd name="T61" fmla="*/ 51 h 475"/>
                    <a:gd name="T62" fmla="*/ 111 w 481"/>
                    <a:gd name="T63" fmla="*/ 75 h 475"/>
                    <a:gd name="T64" fmla="*/ 60 w 481"/>
                    <a:gd name="T65" fmla="*/ 375 h 475"/>
                    <a:gd name="T66" fmla="*/ 0 w 481"/>
                    <a:gd name="T67" fmla="*/ 456 h 475"/>
                    <a:gd name="T68" fmla="*/ 78 w 481"/>
                    <a:gd name="T69" fmla="*/ 159 h 4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481" h="475">
                      <a:moveTo>
                        <a:pt x="196" y="258"/>
                      </a:moveTo>
                      <a:cubicBezTo>
                        <a:pt x="199" y="231"/>
                        <a:pt x="201" y="200"/>
                        <a:pt x="203" y="166"/>
                      </a:cubicBezTo>
                      <a:lnTo>
                        <a:pt x="151" y="163"/>
                      </a:lnTo>
                      <a:lnTo>
                        <a:pt x="127" y="166"/>
                      </a:lnTo>
                      <a:lnTo>
                        <a:pt x="111" y="149"/>
                      </a:lnTo>
                      <a:lnTo>
                        <a:pt x="203" y="154"/>
                      </a:lnTo>
                      <a:cubicBezTo>
                        <a:pt x="204" y="134"/>
                        <a:pt x="205" y="112"/>
                        <a:pt x="205" y="88"/>
                      </a:cubicBezTo>
                      <a:lnTo>
                        <a:pt x="247" y="112"/>
                      </a:lnTo>
                      <a:lnTo>
                        <a:pt x="231" y="121"/>
                      </a:lnTo>
                      <a:lnTo>
                        <a:pt x="229" y="155"/>
                      </a:lnTo>
                      <a:lnTo>
                        <a:pt x="341" y="161"/>
                      </a:lnTo>
                      <a:cubicBezTo>
                        <a:pt x="342" y="138"/>
                        <a:pt x="343" y="117"/>
                        <a:pt x="342" y="97"/>
                      </a:cubicBezTo>
                      <a:lnTo>
                        <a:pt x="387" y="119"/>
                      </a:lnTo>
                      <a:lnTo>
                        <a:pt x="369" y="130"/>
                      </a:lnTo>
                      <a:lnTo>
                        <a:pt x="367" y="162"/>
                      </a:lnTo>
                      <a:lnTo>
                        <a:pt x="405" y="164"/>
                      </a:lnTo>
                      <a:lnTo>
                        <a:pt x="432" y="139"/>
                      </a:lnTo>
                      <a:lnTo>
                        <a:pt x="468" y="179"/>
                      </a:lnTo>
                      <a:lnTo>
                        <a:pt x="367" y="174"/>
                      </a:lnTo>
                      <a:cubicBezTo>
                        <a:pt x="365" y="212"/>
                        <a:pt x="364" y="238"/>
                        <a:pt x="365" y="250"/>
                      </a:cubicBezTo>
                      <a:lnTo>
                        <a:pt x="336" y="260"/>
                      </a:lnTo>
                      <a:lnTo>
                        <a:pt x="337" y="242"/>
                      </a:lnTo>
                      <a:lnTo>
                        <a:pt x="225" y="237"/>
                      </a:lnTo>
                      <a:lnTo>
                        <a:pt x="225" y="247"/>
                      </a:lnTo>
                      <a:lnTo>
                        <a:pt x="196" y="258"/>
                      </a:lnTo>
                      <a:close/>
                      <a:moveTo>
                        <a:pt x="380" y="309"/>
                      </a:moveTo>
                      <a:cubicBezTo>
                        <a:pt x="347" y="346"/>
                        <a:pt x="320" y="373"/>
                        <a:pt x="298" y="391"/>
                      </a:cubicBezTo>
                      <a:cubicBezTo>
                        <a:pt x="339" y="419"/>
                        <a:pt x="395" y="437"/>
                        <a:pt x="465" y="443"/>
                      </a:cubicBezTo>
                      <a:lnTo>
                        <a:pt x="465" y="451"/>
                      </a:lnTo>
                      <a:cubicBezTo>
                        <a:pt x="444" y="454"/>
                        <a:pt x="431" y="462"/>
                        <a:pt x="426" y="475"/>
                      </a:cubicBezTo>
                      <a:cubicBezTo>
                        <a:pt x="364" y="460"/>
                        <a:pt x="315" y="437"/>
                        <a:pt x="279" y="406"/>
                      </a:cubicBezTo>
                      <a:cubicBezTo>
                        <a:pt x="213" y="439"/>
                        <a:pt x="143" y="458"/>
                        <a:pt x="68" y="464"/>
                      </a:cubicBezTo>
                      <a:lnTo>
                        <a:pt x="66" y="456"/>
                      </a:lnTo>
                      <a:cubicBezTo>
                        <a:pt x="138" y="446"/>
                        <a:pt x="203" y="423"/>
                        <a:pt x="262" y="387"/>
                      </a:cubicBezTo>
                      <a:cubicBezTo>
                        <a:pt x="238" y="360"/>
                        <a:pt x="216" y="328"/>
                        <a:pt x="197" y="290"/>
                      </a:cubicBezTo>
                      <a:lnTo>
                        <a:pt x="177" y="289"/>
                      </a:lnTo>
                      <a:lnTo>
                        <a:pt x="159" y="292"/>
                      </a:lnTo>
                      <a:lnTo>
                        <a:pt x="143" y="275"/>
                      </a:lnTo>
                      <a:lnTo>
                        <a:pt x="353" y="285"/>
                      </a:lnTo>
                      <a:lnTo>
                        <a:pt x="372" y="268"/>
                      </a:lnTo>
                      <a:lnTo>
                        <a:pt x="400" y="300"/>
                      </a:lnTo>
                      <a:lnTo>
                        <a:pt x="380" y="309"/>
                      </a:lnTo>
                      <a:close/>
                      <a:moveTo>
                        <a:pt x="207" y="290"/>
                      </a:moveTo>
                      <a:cubicBezTo>
                        <a:pt x="230" y="326"/>
                        <a:pt x="254" y="354"/>
                        <a:pt x="279" y="374"/>
                      </a:cubicBezTo>
                      <a:cubicBezTo>
                        <a:pt x="307" y="350"/>
                        <a:pt x="330" y="324"/>
                        <a:pt x="350" y="297"/>
                      </a:cubicBezTo>
                      <a:lnTo>
                        <a:pt x="207" y="290"/>
                      </a:lnTo>
                      <a:close/>
                      <a:moveTo>
                        <a:pt x="229" y="167"/>
                      </a:moveTo>
                      <a:lnTo>
                        <a:pt x="226" y="225"/>
                      </a:lnTo>
                      <a:lnTo>
                        <a:pt x="338" y="231"/>
                      </a:lnTo>
                      <a:lnTo>
                        <a:pt x="341" y="173"/>
                      </a:lnTo>
                      <a:lnTo>
                        <a:pt x="229" y="167"/>
                      </a:lnTo>
                      <a:close/>
                      <a:moveTo>
                        <a:pt x="81" y="42"/>
                      </a:moveTo>
                      <a:lnTo>
                        <a:pt x="114" y="63"/>
                      </a:lnTo>
                      <a:lnTo>
                        <a:pt x="271" y="71"/>
                      </a:lnTo>
                      <a:cubicBezTo>
                        <a:pt x="270" y="63"/>
                        <a:pt x="268" y="54"/>
                        <a:pt x="264" y="45"/>
                      </a:cubicBezTo>
                      <a:cubicBezTo>
                        <a:pt x="260" y="35"/>
                        <a:pt x="250" y="21"/>
                        <a:pt x="237" y="3"/>
                      </a:cubicBezTo>
                      <a:lnTo>
                        <a:pt x="243" y="0"/>
                      </a:lnTo>
                      <a:cubicBezTo>
                        <a:pt x="273" y="14"/>
                        <a:pt x="290" y="26"/>
                        <a:pt x="294" y="33"/>
                      </a:cubicBezTo>
                      <a:cubicBezTo>
                        <a:pt x="299" y="41"/>
                        <a:pt x="301" y="45"/>
                        <a:pt x="301" y="46"/>
                      </a:cubicBezTo>
                      <a:cubicBezTo>
                        <a:pt x="300" y="54"/>
                        <a:pt x="295" y="63"/>
                        <a:pt x="283" y="72"/>
                      </a:cubicBezTo>
                      <a:lnTo>
                        <a:pt x="413" y="78"/>
                      </a:lnTo>
                      <a:lnTo>
                        <a:pt x="443" y="51"/>
                      </a:lnTo>
                      <a:lnTo>
                        <a:pt x="481" y="93"/>
                      </a:lnTo>
                      <a:lnTo>
                        <a:pt x="111" y="75"/>
                      </a:lnTo>
                      <a:cubicBezTo>
                        <a:pt x="108" y="155"/>
                        <a:pt x="103" y="217"/>
                        <a:pt x="95" y="262"/>
                      </a:cubicBezTo>
                      <a:cubicBezTo>
                        <a:pt x="87" y="306"/>
                        <a:pt x="75" y="344"/>
                        <a:pt x="60" y="375"/>
                      </a:cubicBezTo>
                      <a:cubicBezTo>
                        <a:pt x="45" y="406"/>
                        <a:pt x="27" y="435"/>
                        <a:pt x="6" y="461"/>
                      </a:cubicBezTo>
                      <a:lnTo>
                        <a:pt x="0" y="456"/>
                      </a:lnTo>
                      <a:cubicBezTo>
                        <a:pt x="29" y="411"/>
                        <a:pt x="49" y="363"/>
                        <a:pt x="58" y="313"/>
                      </a:cubicBezTo>
                      <a:cubicBezTo>
                        <a:pt x="68" y="263"/>
                        <a:pt x="75" y="211"/>
                        <a:pt x="78" y="159"/>
                      </a:cubicBezTo>
                      <a:cubicBezTo>
                        <a:pt x="81" y="106"/>
                        <a:pt x="82" y="67"/>
                        <a:pt x="81" y="42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dirty="0">
                    <a:latin typeface="Cambria" panose="02040503050406030204" pitchFamily="18" charset="0"/>
                  </a:endParaRPr>
                </a:p>
              </p:txBody>
            </p:sp>
            <p:sp>
              <p:nvSpPr>
                <p:cNvPr id="84" name="Rectangle 84">
                  <a:extLst>
                    <a:ext uri="{FF2B5EF4-FFF2-40B4-BE49-F238E27FC236}">
                      <a16:creationId xmlns:a16="http://schemas.microsoft.com/office/drawing/2014/main" id="{A5A3C4CF-5509-4401-B5A8-F4A87F3520D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31" y="1411"/>
                  <a:ext cx="21" cy="11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algn="l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algn="l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algn="l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algn="l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algn="l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zh-CN" altLang="zh-CN" sz="1100" b="0" i="0" u="none" strike="noStrike" cap="none" normalizeH="0" baseline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latin typeface="Cambria" panose="02040503050406030204" pitchFamily="18" charset="0"/>
                    </a:rPr>
                    <a:t> </a:t>
                  </a:r>
                  <a:endParaRPr kumimoji="0" lang="zh-CN" altLang="zh-CN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mbria" panose="02040503050406030204" pitchFamily="18" charset="0"/>
                  </a:endParaRPr>
                </a:p>
              </p:txBody>
            </p:sp>
          </p:grpSp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DB1CCD86-1644-4453-976F-E10E589A4CCA}"/>
                  </a:ext>
                </a:extLst>
              </p:cNvPr>
              <p:cNvSpPr/>
              <p:nvPr/>
            </p:nvSpPr>
            <p:spPr bwMode="auto">
              <a:xfrm rot="223594">
                <a:off x="4757864" y="3724585"/>
                <a:ext cx="309562" cy="138088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CN" alt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宋体" pitchFamily="2" charset="-122"/>
                </a:endParaRPr>
              </a:p>
            </p:txBody>
          </p:sp>
        </p:grpSp>
        <p:sp>
          <p:nvSpPr>
            <p:cNvPr id="87" name="文本框 86">
              <a:extLst>
                <a:ext uri="{FF2B5EF4-FFF2-40B4-BE49-F238E27FC236}">
                  <a16:creationId xmlns:a16="http://schemas.microsoft.com/office/drawing/2014/main" id="{F430824F-B6A9-4D2F-A82D-6C5473918C11}"/>
                </a:ext>
              </a:extLst>
            </p:cNvPr>
            <p:cNvSpPr txBox="1"/>
            <p:nvPr/>
          </p:nvSpPr>
          <p:spPr>
            <a:xfrm>
              <a:off x="3489323" y="2256500"/>
              <a:ext cx="125386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2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Small Angle</a:t>
              </a:r>
            </a:p>
            <a:p>
              <a:r>
                <a:rPr lang="en-US" altLang="zh-CN" sz="12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Bending Magnet</a:t>
              </a:r>
              <a:endParaRPr lang="zh-CN" altLang="en-US" sz="1200" dirty="0">
                <a:solidFill>
                  <a:srgbClr val="FF0000"/>
                </a:solidFill>
                <a:latin typeface="Cambria" panose="02040503050406030204" pitchFamily="18" charset="0"/>
                <a:ea typeface="华文宋体" panose="02010600040101010101" pitchFamily="2" charset="-122"/>
                <a:cs typeface="Arial" panose="020B0604020202020204" pitchFamily="34" charset="0"/>
              </a:endParaRPr>
            </a:p>
          </p:txBody>
        </p:sp>
        <p:cxnSp>
          <p:nvCxnSpPr>
            <p:cNvPr id="88" name="直接连接符 87">
              <a:extLst>
                <a:ext uri="{FF2B5EF4-FFF2-40B4-BE49-F238E27FC236}">
                  <a16:creationId xmlns:a16="http://schemas.microsoft.com/office/drawing/2014/main" id="{70DE011A-238A-4620-B581-9997898C1A51}"/>
                </a:ext>
              </a:extLst>
            </p:cNvPr>
            <p:cNvCxnSpPr>
              <a:cxnSpLocks/>
              <a:stCxn id="9" idx="0"/>
              <a:endCxn id="89" idx="2"/>
            </p:cNvCxnSpPr>
            <p:nvPr/>
          </p:nvCxnSpPr>
          <p:spPr>
            <a:xfrm flipV="1">
              <a:off x="4459499" y="2755617"/>
              <a:ext cx="670208" cy="108662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9" name="文本框 88">
              <a:extLst>
                <a:ext uri="{FF2B5EF4-FFF2-40B4-BE49-F238E27FC236}">
                  <a16:creationId xmlns:a16="http://schemas.microsoft.com/office/drawing/2014/main" id="{B608D301-C63E-494F-A066-A97FDECEF6EB}"/>
                </a:ext>
              </a:extLst>
            </p:cNvPr>
            <p:cNvSpPr txBox="1"/>
            <p:nvPr/>
          </p:nvSpPr>
          <p:spPr>
            <a:xfrm>
              <a:off x="4630628" y="2478618"/>
              <a:ext cx="99815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2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Faraday Cup</a:t>
              </a:r>
              <a:endParaRPr lang="zh-CN" altLang="en-US" sz="1200" dirty="0">
                <a:solidFill>
                  <a:srgbClr val="FF0000"/>
                </a:solidFill>
                <a:latin typeface="Cambria" panose="02040503050406030204" pitchFamily="18" charset="0"/>
                <a:ea typeface="华文宋体" panose="02010600040101010101" pitchFamily="2" charset="-122"/>
                <a:cs typeface="Arial" panose="020B0604020202020204" pitchFamily="34" charset="0"/>
              </a:endParaRPr>
            </a:p>
          </p:txBody>
        </p:sp>
        <p:cxnSp>
          <p:nvCxnSpPr>
            <p:cNvPr id="90" name="直接连接符 89">
              <a:extLst>
                <a:ext uri="{FF2B5EF4-FFF2-40B4-BE49-F238E27FC236}">
                  <a16:creationId xmlns:a16="http://schemas.microsoft.com/office/drawing/2014/main" id="{B07D139E-0876-4095-ADF1-13326B21C5C2}"/>
                </a:ext>
              </a:extLst>
            </p:cNvPr>
            <p:cNvCxnSpPr/>
            <p:nvPr/>
          </p:nvCxnSpPr>
          <p:spPr>
            <a:xfrm flipV="1">
              <a:off x="3577256" y="2718165"/>
              <a:ext cx="238379" cy="90485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2" name="矩形 91">
            <a:extLst>
              <a:ext uri="{FF2B5EF4-FFF2-40B4-BE49-F238E27FC236}">
                <a16:creationId xmlns:a16="http://schemas.microsoft.com/office/drawing/2014/main" id="{4E76EB02-2891-42E7-B16A-7F49B9129E12}"/>
              </a:ext>
            </a:extLst>
          </p:cNvPr>
          <p:cNvSpPr/>
          <p:nvPr/>
        </p:nvSpPr>
        <p:spPr>
          <a:xfrm>
            <a:off x="6239863" y="4916674"/>
            <a:ext cx="602935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altLang="zh-CN" sz="1600" dirty="0">
                <a:latin typeface="Cambria" panose="02040503050406030204" pitchFamily="18" charset="0"/>
                <a:ea typeface="Cambria" panose="02040503050406030204" pitchFamily="18" charset="0"/>
              </a:rPr>
              <a:t>At a gas flow rate of 20 SCCM, the protons produced before the bending magnet  is less than 0.5% of the H- beam. These protons can not enter the RFQ after bent by the magnet.</a:t>
            </a:r>
          </a:p>
        </p:txBody>
      </p:sp>
      <p:sp>
        <p:nvSpPr>
          <p:cNvPr id="102" name="标题 1">
            <a:extLst>
              <a:ext uri="{FF2B5EF4-FFF2-40B4-BE49-F238E27FC236}">
                <a16:creationId xmlns:a16="http://schemas.microsoft.com/office/drawing/2014/main" id="{6622511B-E190-4308-85CE-881250F13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5888" y="188913"/>
            <a:ext cx="9505950" cy="744537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altLang="zh-CN" sz="2800" dirty="0">
                <a:ea typeface="Cambria" panose="02040503050406030204" pitchFamily="18" charset="0"/>
              </a:rPr>
              <a:t>Stripped protons removal </a:t>
            </a:r>
            <a:r>
              <a:rPr lang="en-US" altLang="zh-CN" dirty="0">
                <a:ea typeface="Cambria" panose="02040503050406030204" pitchFamily="18" charset="0"/>
              </a:rPr>
              <a:t>on</a:t>
            </a:r>
            <a:r>
              <a:rPr lang="en-US" altLang="zh-CN" sz="2800" dirty="0">
                <a:ea typeface="Cambria" panose="02040503050406030204" pitchFamily="18" charset="0"/>
              </a:rPr>
              <a:t> new LEBT</a:t>
            </a:r>
          </a:p>
        </p:txBody>
      </p:sp>
      <p:grpSp>
        <p:nvGrpSpPr>
          <p:cNvPr id="108" name="组合 107">
            <a:extLst>
              <a:ext uri="{FF2B5EF4-FFF2-40B4-BE49-F238E27FC236}">
                <a16:creationId xmlns:a16="http://schemas.microsoft.com/office/drawing/2014/main" id="{B364D0D5-8367-48ED-9005-36FDE6D222B6}"/>
              </a:ext>
            </a:extLst>
          </p:cNvPr>
          <p:cNvGrpSpPr/>
          <p:nvPr/>
        </p:nvGrpSpPr>
        <p:grpSpPr>
          <a:xfrm>
            <a:off x="6414318" y="1334792"/>
            <a:ext cx="4722203" cy="3384376"/>
            <a:chOff x="6371503" y="1395802"/>
            <a:chExt cx="4234545" cy="3058283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C064A3A1-E4A1-41D9-9343-0859244C0A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71503" y="1395802"/>
              <a:ext cx="4234545" cy="3058283"/>
            </a:xfrm>
            <a:prstGeom prst="rect">
              <a:avLst/>
            </a:prstGeom>
          </p:spPr>
        </p:pic>
        <p:sp>
          <p:nvSpPr>
            <p:cNvPr id="107" name="文本框 106">
              <a:extLst>
                <a:ext uri="{FF2B5EF4-FFF2-40B4-BE49-F238E27FC236}">
                  <a16:creationId xmlns:a16="http://schemas.microsoft.com/office/drawing/2014/main" id="{A2A13A6C-3DB1-4F03-B19C-B00EF95BEAEA}"/>
                </a:ext>
              </a:extLst>
            </p:cNvPr>
            <p:cNvSpPr txBox="1"/>
            <p:nvPr/>
          </p:nvSpPr>
          <p:spPr>
            <a:xfrm>
              <a:off x="7176121" y="2535287"/>
              <a:ext cx="1584176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Proton signal </a:t>
              </a:r>
            </a:p>
            <a:p>
              <a:r>
                <a:rPr lang="en-US" altLang="zh-CN" sz="12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enlarged by 400</a:t>
              </a:r>
              <a:endParaRPr lang="zh-CN" altLang="en-US" sz="1200" dirty="0">
                <a:solidFill>
                  <a:srgbClr val="FF0000"/>
                </a:solidFill>
                <a:latin typeface="Cambria" panose="02040503050406030204" pitchFamily="18" charset="0"/>
              </a:endParaRPr>
            </a:p>
          </p:txBody>
        </p:sp>
      </p:grpSp>
      <p:sp>
        <p:nvSpPr>
          <p:cNvPr id="93" name="文本框 92">
            <a:extLst>
              <a:ext uri="{FF2B5EF4-FFF2-40B4-BE49-F238E27FC236}">
                <a16:creationId xmlns:a16="http://schemas.microsoft.com/office/drawing/2014/main" id="{83AB265F-7873-4C22-A825-BA31C23D14EF}"/>
              </a:ext>
            </a:extLst>
          </p:cNvPr>
          <p:cNvSpPr txBox="1"/>
          <p:nvPr/>
        </p:nvSpPr>
        <p:spPr>
          <a:xfrm>
            <a:off x="189662" y="1196752"/>
            <a:ext cx="37668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2000" b="1" i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r>
              <a:rPr lang="en-US" altLang="zh-CN" dirty="0"/>
              <a:t>Stripped protons measurement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247240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F71D5CCA-0405-44CD-B6F5-A62DA0637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23</a:t>
            </a:fld>
            <a:endParaRPr lang="zh-CN" altLang="en-US" dirty="0"/>
          </a:p>
        </p:txBody>
      </p:sp>
      <p:sp>
        <p:nvSpPr>
          <p:cNvPr id="5" name="标题 1">
            <a:extLst>
              <a:ext uri="{FF2B5EF4-FFF2-40B4-BE49-F238E27FC236}">
                <a16:creationId xmlns:a16="http://schemas.microsoft.com/office/drawing/2014/main" id="{57E3C144-6852-4CFD-8287-A9E22242E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5888" y="188913"/>
            <a:ext cx="9505950" cy="744537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altLang="zh-CN" sz="2800" dirty="0">
                <a:ea typeface="Cambria" panose="02040503050406030204" pitchFamily="18" charset="0"/>
              </a:rPr>
              <a:t>Stripped protons removal </a:t>
            </a:r>
            <a:r>
              <a:rPr lang="en-US" altLang="zh-CN" dirty="0">
                <a:ea typeface="Cambria" panose="02040503050406030204" pitchFamily="18" charset="0"/>
              </a:rPr>
              <a:t>on</a:t>
            </a:r>
            <a:r>
              <a:rPr lang="en-US" altLang="zh-CN" sz="2800" dirty="0">
                <a:ea typeface="Cambria" panose="02040503050406030204" pitchFamily="18" charset="0"/>
              </a:rPr>
              <a:t> new LEBT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46A60647-B9E8-4F8D-B11A-2A85EC44FC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336" y="1640020"/>
            <a:ext cx="7085323" cy="222102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6C76D2E-B917-4DC1-98D6-B38C74D549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6160" y="1796149"/>
            <a:ext cx="4266424" cy="181576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13E3CB67-526B-4942-B731-1A65877475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069" y="4437112"/>
            <a:ext cx="6888051" cy="215918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7F5C5EB5-C824-438F-9EE7-7FA526A1F2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36160" y="4472320"/>
            <a:ext cx="4338434" cy="1846408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ADEBAA4C-D7B5-4E26-AABA-E4A70A5F0E55}"/>
              </a:ext>
            </a:extLst>
          </p:cNvPr>
          <p:cNvSpPr txBox="1"/>
          <p:nvPr/>
        </p:nvSpPr>
        <p:spPr>
          <a:xfrm>
            <a:off x="8601422" y="1772816"/>
            <a:ext cx="12961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latin typeface="Cambria" panose="02040503050406030204" pitchFamily="18" charset="0"/>
                <a:ea typeface="Cambria" panose="02040503050406030204" pitchFamily="18" charset="0"/>
              </a:rPr>
              <a:t>5X RFQ accept.</a:t>
            </a:r>
          </a:p>
          <a:p>
            <a:r>
              <a:rPr lang="en-US" altLang="zh-CN" sz="1200" dirty="0">
                <a:latin typeface="Cambria" panose="02040503050406030204" pitchFamily="18" charset="0"/>
                <a:ea typeface="Cambria" panose="02040503050406030204" pitchFamily="18" charset="0"/>
              </a:rPr>
              <a:t>eclipse </a:t>
            </a:r>
            <a:endParaRPr lang="zh-CN" altLang="en-US" sz="1200" dirty="0">
              <a:latin typeface="Cambria" panose="02040503050406030204" pitchFamily="18" charset="0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96307714-3371-4683-A06F-8552CF6A1F43}"/>
              </a:ext>
            </a:extLst>
          </p:cNvPr>
          <p:cNvSpPr txBox="1"/>
          <p:nvPr/>
        </p:nvSpPr>
        <p:spPr>
          <a:xfrm>
            <a:off x="8616280" y="4479503"/>
            <a:ext cx="12961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latin typeface="Cambria" panose="02040503050406030204" pitchFamily="18" charset="0"/>
                <a:ea typeface="Cambria" panose="02040503050406030204" pitchFamily="18" charset="0"/>
              </a:rPr>
              <a:t>5X RFQ accept. eclipse </a:t>
            </a:r>
            <a:endParaRPr lang="zh-CN" altLang="en-US" sz="1200" dirty="0">
              <a:latin typeface="Cambria" panose="02040503050406030204" pitchFamily="18" charset="0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239AFC5B-06DC-4F51-B4AB-52BDEA4480BC}"/>
              </a:ext>
            </a:extLst>
          </p:cNvPr>
          <p:cNvSpPr txBox="1"/>
          <p:nvPr/>
        </p:nvSpPr>
        <p:spPr>
          <a:xfrm>
            <a:off x="288069" y="1201804"/>
            <a:ext cx="95230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i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Without the bending magnet, 37% of</a:t>
            </a:r>
            <a:r>
              <a:rPr lang="zh-CN" altLang="en-US" b="1" i="1" dirty="0">
                <a:solidFill>
                  <a:srgbClr val="0000FF"/>
                </a:solidFill>
                <a:latin typeface="Cambria" panose="02040503050406030204" pitchFamily="18" charset="0"/>
              </a:rPr>
              <a:t> </a:t>
            </a:r>
            <a:r>
              <a:rPr lang="en-US" altLang="zh-CN" b="1" i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proton beam</a:t>
            </a:r>
            <a:r>
              <a:rPr lang="zh-CN" altLang="en-US" b="1" i="1" dirty="0">
                <a:solidFill>
                  <a:srgbClr val="0000FF"/>
                </a:solidFill>
                <a:latin typeface="Cambria" panose="02040503050406030204" pitchFamily="18" charset="0"/>
              </a:rPr>
              <a:t> </a:t>
            </a:r>
            <a:r>
              <a:rPr lang="en-US" altLang="zh-CN" b="1" i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is captured by RFQ,  p/H- in RFQ~0.15%</a:t>
            </a:r>
            <a:endParaRPr lang="zh-CN" altLang="en-US" b="1" i="1" dirty="0">
              <a:solidFill>
                <a:srgbClr val="0000FF"/>
              </a:solidFill>
              <a:latin typeface="Cambria" panose="02040503050406030204" pitchFamily="18" charset="0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1163C6B0-97FC-4FE0-BF3A-417CE1AFF847}"/>
              </a:ext>
            </a:extLst>
          </p:cNvPr>
          <p:cNvSpPr txBox="1"/>
          <p:nvPr/>
        </p:nvSpPr>
        <p:spPr>
          <a:xfrm>
            <a:off x="4694858" y="6381328"/>
            <a:ext cx="62976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i="1" dirty="0">
                <a:latin typeface="Cambria" panose="02040503050406030204" pitchFamily="18" charset="0"/>
                <a:ea typeface="Cambria" panose="02040503050406030204" pitchFamily="18" charset="0"/>
              </a:rPr>
              <a:t>Simulated with </a:t>
            </a:r>
            <a:r>
              <a:rPr lang="en-US" altLang="zh-CN" sz="1600" i="1" dirty="0" err="1">
                <a:latin typeface="Cambria" panose="02040503050406030204" pitchFamily="18" charset="0"/>
                <a:ea typeface="Cambria" panose="02040503050406030204" pitchFamily="18" charset="0"/>
              </a:rPr>
              <a:t>IBSimu</a:t>
            </a:r>
            <a:r>
              <a:rPr lang="en-US" altLang="zh-CN" sz="1600" i="1" dirty="0">
                <a:latin typeface="Cambria" panose="02040503050406030204" pitchFamily="18" charset="0"/>
                <a:ea typeface="Cambria" panose="02040503050406030204" pitchFamily="18" charset="0"/>
              </a:rPr>
              <a:t> Code, tend to overestimate the captured protons.</a:t>
            </a:r>
            <a:endParaRPr lang="zh-CN" altLang="en-US" sz="1600" i="1" dirty="0">
              <a:latin typeface="Cambria" panose="02040503050406030204" pitchFamily="18" charset="0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0731EDA4-2469-45F3-BD94-B71F85FDB79C}"/>
              </a:ext>
            </a:extLst>
          </p:cNvPr>
          <p:cNvSpPr txBox="1"/>
          <p:nvPr/>
        </p:nvSpPr>
        <p:spPr>
          <a:xfrm>
            <a:off x="261294" y="3968081"/>
            <a:ext cx="9391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i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With the bending magnet, 3% of</a:t>
            </a:r>
            <a:r>
              <a:rPr lang="zh-CN" altLang="en-US" b="1" i="1" dirty="0">
                <a:solidFill>
                  <a:srgbClr val="0000FF"/>
                </a:solidFill>
                <a:latin typeface="Cambria" panose="02040503050406030204" pitchFamily="18" charset="0"/>
              </a:rPr>
              <a:t> </a:t>
            </a:r>
            <a:r>
              <a:rPr lang="en-US" altLang="zh-CN" b="1" i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proton beam</a:t>
            </a:r>
            <a:r>
              <a:rPr lang="zh-CN" altLang="en-US" b="1" i="1" dirty="0">
                <a:solidFill>
                  <a:srgbClr val="0000FF"/>
                </a:solidFill>
                <a:latin typeface="Cambria" panose="02040503050406030204" pitchFamily="18" charset="0"/>
              </a:rPr>
              <a:t> </a:t>
            </a:r>
            <a:r>
              <a:rPr lang="en-US" altLang="zh-CN" b="1" i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is captured by RFQ,  p/H- in RFQ~0.01%</a:t>
            </a:r>
            <a:endParaRPr lang="zh-CN" altLang="en-US" b="1" i="1" dirty="0">
              <a:solidFill>
                <a:srgbClr val="0000FF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78732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0DB989AF-A2C5-4D98-88D2-85BCACAE9B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24</a:t>
            </a:fld>
            <a:endParaRPr lang="zh-CN" altLang="en-US" dirty="0"/>
          </a:p>
        </p:txBody>
      </p:sp>
      <p:sp>
        <p:nvSpPr>
          <p:cNvPr id="5" name="标题 1">
            <a:extLst>
              <a:ext uri="{FF2B5EF4-FFF2-40B4-BE49-F238E27FC236}">
                <a16:creationId xmlns:a16="http://schemas.microsoft.com/office/drawing/2014/main" id="{3F860B58-B0E9-4EFE-AD89-541A2E5A50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5888" y="188913"/>
            <a:ext cx="9505950" cy="744537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altLang="zh-CN" dirty="0">
                <a:ea typeface="Cambria" panose="02040503050406030204" pitchFamily="18" charset="0"/>
              </a:rPr>
              <a:t>Proton-loss power</a:t>
            </a:r>
            <a:r>
              <a:rPr lang="en-US" altLang="zh-CN" sz="2800" dirty="0">
                <a:ea typeface="Cambria" panose="02040503050406030204" pitchFamily="18" charset="0"/>
              </a:rPr>
              <a:t> in the SCL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77A9CE0-EDE4-4DFE-B7F0-28719A902F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440" y="3356992"/>
            <a:ext cx="7134235" cy="3219871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FB85802A-09A3-42F4-AB94-AAB8B4FA9137}"/>
              </a:ext>
            </a:extLst>
          </p:cNvPr>
          <p:cNvSpPr txBox="1"/>
          <p:nvPr/>
        </p:nvSpPr>
        <p:spPr>
          <a:xfrm>
            <a:off x="839416" y="1227817"/>
            <a:ext cx="10385070" cy="1985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l"/>
            </a:pPr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zh-CN" altLang="en-US" dirty="0">
                <a:latin typeface="Cambria" panose="02040503050406030204" pitchFamily="18" charset="0"/>
              </a:rPr>
              <a:t>he total power lost </a:t>
            </a:r>
            <a:r>
              <a:rPr lang="en-US" altLang="zh-CN" dirty="0">
                <a:latin typeface="Cambria" panose="02040503050406030204" pitchFamily="18" charset="0"/>
              </a:rPr>
              <a:t>of </a:t>
            </a:r>
            <a:r>
              <a:rPr lang="zh-CN" altLang="en-US" dirty="0">
                <a:latin typeface="Cambria" panose="02040503050406030204" pitchFamily="18" charset="0"/>
              </a:rPr>
              <a:t> </a:t>
            </a:r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</a:rPr>
              <a:t>protons</a:t>
            </a:r>
            <a:r>
              <a:rPr lang="zh-CN" altLang="en-US" dirty="0">
                <a:latin typeface="Cambria" panose="02040503050406030204" pitchFamily="18" charset="0"/>
              </a:rPr>
              <a:t> </a:t>
            </a:r>
            <a:r>
              <a:rPr lang="zh-CN" altLang="en-US" dirty="0">
                <a:solidFill>
                  <a:srgbClr val="0033CC"/>
                </a:solidFill>
                <a:latin typeface="Cambria" panose="02040503050406030204" pitchFamily="18" charset="0"/>
              </a:rPr>
              <a:t>in the linac </a:t>
            </a:r>
            <a:r>
              <a:rPr lang="en-US" altLang="zh-CN" dirty="0">
                <a:solidFill>
                  <a:srgbClr val="0033CC"/>
                </a:solidFill>
                <a:latin typeface="Cambria" panose="02040503050406030204" pitchFamily="18" charset="0"/>
              </a:rPr>
              <a:t>after RFQ </a:t>
            </a:r>
            <a:r>
              <a:rPr lang="zh-CN" altLang="en-US" dirty="0">
                <a:latin typeface="Cambria" panose="02040503050406030204" pitchFamily="18" charset="0"/>
              </a:rPr>
              <a:t>is approximately 0.67 W. </a:t>
            </a:r>
            <a:endParaRPr lang="en-US" altLang="zh-CN" dirty="0">
              <a:latin typeface="Cambria" panose="02040503050406030204" pitchFamily="18" charset="0"/>
            </a:endParaRP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l"/>
            </a:pPr>
            <a:r>
              <a:rPr lang="zh-CN" altLang="en-US" dirty="0">
                <a:latin typeface="Cambria" panose="02040503050406030204" pitchFamily="18" charset="0"/>
              </a:rPr>
              <a:t>About 20% of the protons are lost in room temperature linacs. </a:t>
            </a:r>
            <a:endParaRPr lang="en-US" altLang="zh-CN" dirty="0">
              <a:latin typeface="Cambria" panose="02040503050406030204" pitchFamily="18" charset="0"/>
            </a:endParaRP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l"/>
            </a:pPr>
            <a:r>
              <a:rPr lang="zh-CN" altLang="en-US" dirty="0">
                <a:latin typeface="Cambria" panose="02040503050406030204" pitchFamily="18" charset="0"/>
              </a:rPr>
              <a:t>In the SCL section, proton beam loss primarily occurs after the first cryomodule for spoke cavities and also near the end of the elliptical (648 MHz) cavities. </a:t>
            </a:r>
            <a:endParaRPr lang="en-US" altLang="zh-CN" dirty="0">
              <a:latin typeface="Cambria" panose="02040503050406030204" pitchFamily="18" charset="0"/>
            </a:endParaRP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l"/>
            </a:pPr>
            <a:r>
              <a:rPr lang="zh-CN" altLang="en-US" dirty="0">
                <a:latin typeface="Cambria" panose="02040503050406030204" pitchFamily="18" charset="0"/>
              </a:rPr>
              <a:t>The maximum proton loss at a single mesh grid is approximately 0.25 W, located in the room temperature matching section between the first and second cryomodules.</a:t>
            </a:r>
          </a:p>
        </p:txBody>
      </p:sp>
    </p:spTree>
    <p:extLst>
      <p:ext uri="{BB962C8B-B14F-4D97-AF65-F5344CB8AC3E}">
        <p14:creationId xmlns:p14="http://schemas.microsoft.com/office/powerpoint/2010/main" val="7144809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04CE5930-1D9B-4959-8692-C80DCBB70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25</a:t>
            </a:fld>
            <a:endParaRPr lang="zh-CN" altLang="en-US" dirty="0"/>
          </a:p>
        </p:txBody>
      </p:sp>
      <p:sp>
        <p:nvSpPr>
          <p:cNvPr id="7" name="标题 6">
            <a:extLst>
              <a:ext uri="{FF2B5EF4-FFF2-40B4-BE49-F238E27FC236}">
                <a16:creationId xmlns:a16="http://schemas.microsoft.com/office/drawing/2014/main" id="{3456C223-7EE3-4D8F-96B2-5FDBEFBB11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A backup scheme</a:t>
            </a:r>
            <a:endParaRPr lang="zh-CN" altLang="en-US" dirty="0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635FECE7-6580-419A-8190-2DA91AEAB6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000" y="3057108"/>
            <a:ext cx="10174668" cy="3078092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C830D04E-6AAF-4FF1-B95E-FF494E1628BF}"/>
              </a:ext>
            </a:extLst>
          </p:cNvPr>
          <p:cNvSpPr txBox="1"/>
          <p:nvPr/>
        </p:nvSpPr>
        <p:spPr>
          <a:xfrm>
            <a:off x="911424" y="1216784"/>
            <a:ext cx="10657184" cy="1708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l"/>
            </a:pPr>
            <a:r>
              <a:rPr lang="en-US" altLang="zh-CN" dirty="0">
                <a:latin typeface="Cambria" panose="02040503050406030204" pitchFamily="18" charset="0"/>
              </a:rPr>
              <a:t>C</a:t>
            </a:r>
            <a:r>
              <a:rPr lang="zh-CN" altLang="en-US" dirty="0">
                <a:latin typeface="Cambria" panose="02040503050406030204" pitchFamily="18" charset="0"/>
              </a:rPr>
              <a:t>rossed beam transport rather than a parallel beam transport</a:t>
            </a:r>
            <a:r>
              <a:rPr lang="en-US" altLang="zh-CN" dirty="0">
                <a:latin typeface="Cambria" panose="02040503050406030204" pitchFamily="18" charset="0"/>
              </a:rPr>
              <a:t>.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l"/>
            </a:pPr>
            <a:r>
              <a:rPr lang="zh-CN" altLang="en-US" dirty="0">
                <a:latin typeface="Cambria" panose="02040503050406030204" pitchFamily="18" charset="0"/>
              </a:rPr>
              <a:t>An </a:t>
            </a:r>
            <a:r>
              <a:rPr lang="en-US" altLang="zh-CN" dirty="0">
                <a:latin typeface="Cambria" panose="02040503050406030204" pitchFamily="18" charset="0"/>
              </a:rPr>
              <a:t>Iris aperture </a:t>
            </a:r>
            <a:r>
              <a:rPr lang="zh-CN" altLang="en-US" dirty="0">
                <a:latin typeface="Cambria" panose="02040503050406030204" pitchFamily="18" charset="0"/>
              </a:rPr>
              <a:t>16</a:t>
            </a:r>
            <a:r>
              <a:rPr lang="en-US" altLang="zh-CN" dirty="0">
                <a:latin typeface="Cambria" panose="02040503050406030204" pitchFamily="18" charset="0"/>
              </a:rPr>
              <a:t>~38</a:t>
            </a:r>
            <a:r>
              <a:rPr lang="zh-CN" altLang="en-US" dirty="0">
                <a:latin typeface="Cambria" panose="02040503050406030204" pitchFamily="18" charset="0"/>
              </a:rPr>
              <a:t> mm will be installed in chamber 2 close to the beam waist. </a:t>
            </a:r>
            <a:endParaRPr lang="en-US" altLang="zh-CN" dirty="0">
              <a:latin typeface="Cambria" panose="02040503050406030204" pitchFamily="18" charset="0"/>
            </a:endParaRP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l"/>
            </a:pPr>
            <a:r>
              <a:rPr lang="en-US" altLang="zh-CN" dirty="0">
                <a:latin typeface="Cambria" panose="02040503050406030204" pitchFamily="18" charset="0"/>
              </a:rPr>
              <a:t>A</a:t>
            </a:r>
            <a:r>
              <a:rPr lang="zh-CN" altLang="en-US" dirty="0">
                <a:latin typeface="Cambria" panose="02040503050406030204" pitchFamily="18" charset="0"/>
              </a:rPr>
              <a:t>dditional 1000 l/s TMP in chamber 2. </a:t>
            </a:r>
            <a:endParaRPr lang="en-US" altLang="zh-CN" dirty="0">
              <a:latin typeface="Cambria" panose="02040503050406030204" pitchFamily="18" charset="0"/>
            </a:endParaRPr>
          </a:p>
          <a:p>
            <a:pPr>
              <a:spcAft>
                <a:spcPts val="600"/>
              </a:spcAft>
            </a:pPr>
            <a:r>
              <a:rPr lang="zh-CN" altLang="en-US" dirty="0">
                <a:latin typeface="Cambria" panose="02040503050406030204" pitchFamily="18" charset="0"/>
              </a:rPr>
              <a:t>In this scheme, the IBSimu simulation shows that the number of protons captured by the RFQ can be further reduced by an order of magnitude</a:t>
            </a:r>
            <a:r>
              <a:rPr lang="en-US" altLang="zh-CN" dirty="0">
                <a:latin typeface="Cambria" panose="02040503050406030204" pitchFamily="18" charset="0"/>
              </a:rPr>
              <a:t>.</a:t>
            </a:r>
            <a:endParaRPr lang="zh-CN" altLang="en-US" dirty="0">
              <a:latin typeface="Cambria" panose="02040503050406030204" pitchFamily="18" charset="0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9B9B5C9B-75EE-4B58-8066-6631415CB55D}"/>
              </a:ext>
            </a:extLst>
          </p:cNvPr>
          <p:cNvSpPr txBox="1"/>
          <p:nvPr/>
        </p:nvSpPr>
        <p:spPr>
          <a:xfrm>
            <a:off x="826210" y="6228020"/>
            <a:ext cx="98062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</a:rPr>
              <a:t>Drawback: Longer time to build up space charge compensation, more beam should be chopped.</a:t>
            </a:r>
            <a:endParaRPr lang="zh-CN" altLang="en-US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29434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7A015469-BC74-4D7F-A9EE-E6E99EB2C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26</a:t>
            </a:fld>
            <a:endParaRPr lang="zh-CN" altLang="en-US" dirty="0"/>
          </a:p>
        </p:txBody>
      </p:sp>
      <p:pic>
        <p:nvPicPr>
          <p:cNvPr id="6" name="光圈孔">
            <a:hlinkClick r:id="" action="ppaction://media"/>
            <a:extLst>
              <a:ext uri="{FF2B5EF4-FFF2-40B4-BE49-F238E27FC236}">
                <a16:creationId xmlns:a16="http://schemas.microsoft.com/office/drawing/2014/main" id="{7E435B96-9FA6-45BE-BE19-8AE1328CA1C9}"/>
              </a:ext>
            </a:extLst>
          </p:cNvPr>
          <p:cNvPicPr>
            <a:picLocks noGrp="1" noChangeAspect="1"/>
          </p:cNvPicPr>
          <p:nvPr>
            <p:ph sz="quarter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57948" y="1236277"/>
            <a:ext cx="2934596" cy="5217059"/>
          </a:xfrm>
        </p:spPr>
      </p:pic>
      <p:sp>
        <p:nvSpPr>
          <p:cNvPr id="5" name="标题 6">
            <a:extLst>
              <a:ext uri="{FF2B5EF4-FFF2-40B4-BE49-F238E27FC236}">
                <a16:creationId xmlns:a16="http://schemas.microsoft.com/office/drawing/2014/main" id="{42BFC630-FF9B-4872-8CA3-2162556176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5888" y="188913"/>
            <a:ext cx="9505950" cy="744537"/>
          </a:xfrm>
        </p:spPr>
        <p:txBody>
          <a:bodyPr/>
          <a:lstStyle/>
          <a:p>
            <a:r>
              <a:rPr lang="en-US" altLang="zh-CN" dirty="0"/>
              <a:t>A backup scheme</a:t>
            </a:r>
            <a:endParaRPr lang="zh-CN" altLang="en-US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CB68297C-6570-4844-BE10-82F77D0223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5440" y="3235871"/>
            <a:ext cx="3824351" cy="330000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DB513049-72D6-4F3D-AB35-55383FBADA51}"/>
              </a:ext>
            </a:extLst>
          </p:cNvPr>
          <p:cNvSpPr txBox="1"/>
          <p:nvPr/>
        </p:nvSpPr>
        <p:spPr>
          <a:xfrm>
            <a:off x="551384" y="1219487"/>
            <a:ext cx="7369171" cy="1985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l"/>
            </a:pPr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</a:rPr>
              <a:t>Aperture diameter adjustable from 16~38mm,</a:t>
            </a:r>
            <a:r>
              <a:rPr lang="zh-CN" alt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</a:rPr>
              <a:t>covering crossed and parallel beam transport.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l"/>
            </a:pPr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</a:rPr>
              <a:t>Blades are made from molybdenum, working up to 800 degree.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l"/>
            </a:pPr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</a:rPr>
              <a:t>Also as a beam scrapper for 25 W average power dump per blade (15mA×55kV, 3% </a:t>
            </a:r>
            <a:r>
              <a:rPr lang="en-US" altLang="zh-CN" dirty="0" err="1">
                <a:latin typeface="Cambria" panose="02040503050406030204" pitchFamily="18" charset="0"/>
                <a:ea typeface="Cambria" panose="02040503050406030204" pitchFamily="18" charset="0"/>
              </a:rPr>
              <a:t>d.f.</a:t>
            </a:r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l"/>
            </a:pPr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</a:rPr>
              <a:t>Beam intensity regulation in LEBT without changing focusing optics.</a:t>
            </a:r>
            <a:endParaRPr lang="zh-CN" altLang="en-US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2139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Summary</a:t>
            </a:r>
            <a:endParaRPr lang="zh-CN" altLang="en-US" dirty="0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27</a:t>
            </a:fld>
            <a:endParaRPr lang="zh-CN" altLang="en-US" dirty="0"/>
          </a:p>
        </p:txBody>
      </p:sp>
      <p:sp>
        <p:nvSpPr>
          <p:cNvPr id="5" name="内容占位符 3"/>
          <p:cNvSpPr txBox="1">
            <a:spLocks/>
          </p:cNvSpPr>
          <p:nvPr/>
        </p:nvSpPr>
        <p:spPr>
          <a:xfrm>
            <a:off x="1055440" y="1844824"/>
            <a:ext cx="9433048" cy="4248472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58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Cambria" panose="02040503050406030204" pitchFamily="18" charset="0"/>
                <a:ea typeface="华文宋体" panose="02010600040101010101" pitchFamily="2" charset="-122"/>
                <a:cs typeface="Arial" panose="020B0604020202020204" pitchFamily="34" charset="0"/>
              </a:defRPr>
            </a:lvl1pPr>
            <a:lvl2pPr marL="5486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Cambria" panose="02040503050406030204" pitchFamily="18" charset="0"/>
                <a:ea typeface="华文宋体" panose="02010600040101010101" pitchFamily="2" charset="-122"/>
                <a:cs typeface="Arial" panose="020B0604020202020204" pitchFamily="34" charset="0"/>
              </a:defRPr>
            </a:lvl2pPr>
            <a:lvl3pPr marL="8229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SzPct val="8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Cambria" panose="02040503050406030204" pitchFamily="18" charset="0"/>
                <a:ea typeface="华文宋体" panose="02010600040101010101" pitchFamily="2" charset="-122"/>
                <a:cs typeface="Arial" panose="020B0604020202020204" pitchFamily="34" charset="0"/>
              </a:defRPr>
            </a:lvl3pPr>
            <a:lvl4pPr marL="109728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Cambria" panose="02040503050406030204" pitchFamily="18" charset="0"/>
                <a:ea typeface="华文宋体" panose="02010600040101010101" pitchFamily="2" charset="-122"/>
                <a:cs typeface="Arial" panose="020B0604020202020204" pitchFamily="34" charset="0"/>
              </a:defRPr>
            </a:lvl4pPr>
            <a:lvl5pPr marL="137160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FontTx/>
              <a:buChar char="o"/>
              <a:defRPr kumimoji="0" sz="2000" kern="1200">
                <a:solidFill>
                  <a:schemeClr val="tx1"/>
                </a:solidFill>
                <a:latin typeface="Cambria" panose="02040503050406030204" pitchFamily="18" charset="0"/>
                <a:ea typeface="华文宋体" panose="02010600040101010101" pitchFamily="2" charset="-122"/>
                <a:cs typeface="Arial" panose="020B0604020202020204" pitchFamily="34" charset="0"/>
              </a:defRPr>
            </a:lvl5pPr>
            <a:lvl6pPr marL="164592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228600" algn="l" rtl="0" eaLnBrk="1" latinLnBrk="0" hangingPunct="1">
              <a:spcBef>
                <a:spcPts val="370"/>
              </a:spcBef>
              <a:buClr>
                <a:schemeClr val="accent2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l"/>
            </a:pPr>
            <a:r>
              <a:rPr lang="en-US" altLang="zh-CN" sz="2400" dirty="0"/>
              <a:t>The RF-driven H</a:t>
            </a:r>
            <a:r>
              <a:rPr lang="en-US" altLang="zh-CN" sz="2400" baseline="30000" dirty="0"/>
              <a:t>-</a:t>
            </a:r>
            <a:r>
              <a:rPr lang="en-US" altLang="zh-CN" sz="2400" dirty="0"/>
              <a:t> ion source with external antenna  demonstrate a life-time of above 1000 days.</a:t>
            </a:r>
          </a:p>
          <a:p>
            <a:pPr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l"/>
            </a:pPr>
            <a:r>
              <a:rPr lang="en-US" altLang="zh-CN" sz="2400" dirty="0"/>
              <a:t>Emittance of the H- beam is optimized on new LEBT</a:t>
            </a:r>
          </a:p>
          <a:p>
            <a:pPr>
              <a:buFont typeface="Wingdings" panose="05000000000000000000" pitchFamily="2" charset="2"/>
              <a:buChar char="l"/>
            </a:pPr>
            <a:r>
              <a:rPr lang="en-US" altLang="zh-CN" sz="2400" dirty="0"/>
              <a:t>1.8 degree bending in LEBT successfully suppresses the stripped protons produced in LEBT.</a:t>
            </a:r>
          </a:p>
        </p:txBody>
      </p:sp>
    </p:spTree>
    <p:extLst>
      <p:ext uri="{BB962C8B-B14F-4D97-AF65-F5344CB8AC3E}">
        <p14:creationId xmlns:p14="http://schemas.microsoft.com/office/powerpoint/2010/main" val="20034312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28</a:t>
            </a:fld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quarter" idx="1"/>
          </p:nvPr>
        </p:nvSpPr>
        <p:spPr>
          <a:xfrm>
            <a:off x="4252475" y="5013176"/>
            <a:ext cx="7316133" cy="137218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CN" sz="4000" i="1" dirty="0"/>
              <a:t>Thanks for your attention!</a:t>
            </a:r>
            <a:endParaRPr lang="zh-CN" altLang="en-US" sz="4000" i="1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3CA79E52-CDC2-4672-983B-64424BE5D6AF}"/>
              </a:ext>
            </a:extLst>
          </p:cNvPr>
          <p:cNvSpPr txBox="1"/>
          <p:nvPr/>
        </p:nvSpPr>
        <p:spPr>
          <a:xfrm>
            <a:off x="7968208" y="1484784"/>
            <a:ext cx="974413" cy="276999"/>
          </a:xfrm>
          <a:prstGeom prst="rect">
            <a:avLst/>
          </a:prstGeom>
          <a:solidFill>
            <a:schemeClr val="bg1"/>
          </a:solidFill>
          <a:effectLst>
            <a:glow rad="1397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SPS in plan</a:t>
            </a:r>
            <a:endParaRPr lang="zh-CN" altLang="en-US" sz="1200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E9C3655A-6DB9-47D3-B9D6-9FC25407FBD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73" y="3894950"/>
            <a:ext cx="3950733" cy="296305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55668DE4-5995-435E-864F-78C3024B27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7384"/>
            <a:ext cx="12118439" cy="4300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1720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3</a:t>
            </a:fld>
            <a:endParaRPr lang="zh-CN" altLang="en-US" dirty="0"/>
          </a:p>
        </p:txBody>
      </p:sp>
      <p:graphicFrame>
        <p:nvGraphicFramePr>
          <p:cNvPr id="35" name="表格 3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1801878"/>
              </p:ext>
            </p:extLst>
          </p:nvPr>
        </p:nvGraphicFramePr>
        <p:xfrm>
          <a:off x="8265587" y="1470828"/>
          <a:ext cx="3809461" cy="49838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90853">
                  <a:extLst>
                    <a:ext uri="{9D8B030D-6E8A-4147-A177-3AD203B41FA5}">
                      <a16:colId xmlns:a16="http://schemas.microsoft.com/office/drawing/2014/main" val="1874690225"/>
                    </a:ext>
                  </a:extLst>
                </a:gridCol>
                <a:gridCol w="829016">
                  <a:extLst>
                    <a:ext uri="{9D8B030D-6E8A-4147-A177-3AD203B41FA5}">
                      <a16:colId xmlns:a16="http://schemas.microsoft.com/office/drawing/2014/main" val="2010798493"/>
                    </a:ext>
                  </a:extLst>
                </a:gridCol>
                <a:gridCol w="1189592">
                  <a:extLst>
                    <a:ext uri="{9D8B030D-6E8A-4147-A177-3AD203B41FA5}">
                      <a16:colId xmlns:a16="http://schemas.microsoft.com/office/drawing/2014/main" val="2299293422"/>
                    </a:ext>
                  </a:extLst>
                </a:gridCol>
              </a:tblGrid>
              <a:tr h="830081"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Parameters</a:t>
                      </a:r>
                      <a:endParaRPr lang="zh-CN" altLang="en-US" sz="1600" dirty="0">
                        <a:latin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CSNS</a:t>
                      </a:r>
                    </a:p>
                    <a:p>
                      <a:r>
                        <a:rPr lang="en-US" altLang="zh-CN" sz="1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2018</a:t>
                      </a:r>
                      <a:endParaRPr lang="zh-CN" altLang="en-US" sz="1600" dirty="0">
                        <a:latin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CSNS-II</a:t>
                      </a:r>
                    </a:p>
                    <a:p>
                      <a:r>
                        <a:rPr lang="en-US" altLang="zh-CN" sz="1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2029 </a:t>
                      </a:r>
                      <a:endParaRPr lang="zh-CN" altLang="en-US" sz="1600" dirty="0">
                        <a:latin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4393043"/>
                  </a:ext>
                </a:extLst>
              </a:tr>
              <a:tr h="485115"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latin typeface="Cambria" panose="02040503050406030204" pitchFamily="18" charset="0"/>
                        </a:rPr>
                        <a:t>I.S. Current (mA)</a:t>
                      </a:r>
                      <a:endParaRPr lang="zh-CN" altLang="en-US" sz="1600" dirty="0">
                        <a:latin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</a:rPr>
                        <a:t>30~40</a:t>
                      </a:r>
                      <a:endParaRPr lang="zh-CN" altLang="en-US" sz="1600" dirty="0">
                        <a:solidFill>
                          <a:srgbClr val="FF0000"/>
                        </a:solidFill>
                        <a:latin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</a:rPr>
                        <a:t>50~55</a:t>
                      </a:r>
                      <a:endParaRPr lang="zh-CN" altLang="en-US" sz="1600" dirty="0">
                        <a:solidFill>
                          <a:srgbClr val="FF0000"/>
                        </a:solidFill>
                        <a:latin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5230476"/>
                  </a:ext>
                </a:extLst>
              </a:tr>
              <a:tr h="578446"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latin typeface="Cambria" panose="02040503050406030204" pitchFamily="18" charset="0"/>
                        </a:rPr>
                        <a:t>Repetition Rate (Hz)</a:t>
                      </a:r>
                      <a:endParaRPr lang="zh-CN" altLang="en-US" sz="1600" dirty="0">
                        <a:latin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</a:rPr>
                        <a:t>25</a:t>
                      </a:r>
                      <a:endParaRPr lang="zh-CN" altLang="en-US" sz="1600" dirty="0">
                        <a:solidFill>
                          <a:srgbClr val="FF0000"/>
                        </a:solidFill>
                        <a:latin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</a:rPr>
                        <a:t>50</a:t>
                      </a:r>
                      <a:endParaRPr lang="zh-CN" altLang="en-US" sz="1600" dirty="0">
                        <a:solidFill>
                          <a:srgbClr val="FF0000"/>
                        </a:solidFill>
                        <a:latin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7033136"/>
                  </a:ext>
                </a:extLst>
              </a:tr>
              <a:tr h="48511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>
                          <a:latin typeface="Cambria" panose="02040503050406030204" pitchFamily="18" charset="0"/>
                        </a:rPr>
                        <a:t>Pulse</a:t>
                      </a:r>
                      <a:r>
                        <a:rPr lang="en-US" altLang="zh-CN" sz="1600" baseline="0" dirty="0">
                          <a:latin typeface="Cambria" panose="02040503050406030204" pitchFamily="18" charset="0"/>
                        </a:rPr>
                        <a:t>-width (</a:t>
                      </a:r>
                      <a:r>
                        <a:rPr lang="en-US" altLang="zh-CN" sz="1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us</a:t>
                      </a:r>
                      <a:r>
                        <a:rPr lang="en-US" altLang="zh-CN" sz="1600" baseline="0" dirty="0">
                          <a:latin typeface="Cambria" panose="02040503050406030204" pitchFamily="18" charset="0"/>
                        </a:rPr>
                        <a:t>)</a:t>
                      </a:r>
                      <a:endParaRPr lang="zh-CN" altLang="en-US" sz="1600" dirty="0">
                        <a:latin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</a:rPr>
                        <a:t>415</a:t>
                      </a:r>
                      <a:endParaRPr lang="zh-CN" altLang="en-US" sz="1600" dirty="0">
                        <a:solidFill>
                          <a:srgbClr val="FF0000"/>
                        </a:solidFill>
                        <a:latin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</a:rPr>
                        <a:t>500-700</a:t>
                      </a:r>
                      <a:endParaRPr lang="zh-CN" altLang="en-US" sz="1600" dirty="0">
                        <a:solidFill>
                          <a:srgbClr val="FF0000"/>
                        </a:solidFill>
                        <a:latin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9154366"/>
                  </a:ext>
                </a:extLst>
              </a:tr>
              <a:tr h="485115"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latin typeface="Cambria" panose="02040503050406030204" pitchFamily="18" charset="0"/>
                        </a:rPr>
                        <a:t>Chopping</a:t>
                      </a:r>
                      <a:r>
                        <a:rPr lang="en-US" altLang="zh-CN" sz="1600" baseline="0" dirty="0">
                          <a:latin typeface="Cambria" panose="02040503050406030204" pitchFamily="18" charset="0"/>
                        </a:rPr>
                        <a:t> Factor</a:t>
                      </a:r>
                      <a:endParaRPr lang="zh-CN" altLang="en-US" sz="1600" dirty="0">
                        <a:latin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42%</a:t>
                      </a:r>
                      <a:endParaRPr lang="zh-CN" altLang="en-US" sz="1600" dirty="0">
                        <a:latin typeface="Cambria" panose="02040503050406030204" pitchFamily="18" charset="0"/>
                        <a:ea typeface="华文宋体" panose="02010600040101010101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50-65%</a:t>
                      </a:r>
                      <a:endParaRPr lang="zh-CN" altLang="en-US" sz="1600" dirty="0">
                        <a:latin typeface="Cambria" panose="02040503050406030204" pitchFamily="18" charset="0"/>
                        <a:ea typeface="华文宋体" panose="02010600040101010101" pitchFamily="2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3497799"/>
                  </a:ext>
                </a:extLst>
              </a:tr>
              <a:tr h="578446">
                <a:tc>
                  <a:txBody>
                    <a:bodyPr/>
                    <a:lstStyle/>
                    <a:p>
                      <a:r>
                        <a:rPr lang="en-US" altLang="zh-CN" sz="1600" dirty="0" err="1">
                          <a:latin typeface="Cambria" panose="02040503050406030204" pitchFamily="18" charset="0"/>
                        </a:rPr>
                        <a:t>Linac</a:t>
                      </a:r>
                      <a:r>
                        <a:rPr lang="en-US" altLang="zh-CN" sz="1600" dirty="0">
                          <a:latin typeface="Cambria" panose="02040503050406030204" pitchFamily="18" charset="0"/>
                        </a:rPr>
                        <a:t> Components</a:t>
                      </a:r>
                      <a:endParaRPr lang="zh-CN" altLang="en-US" sz="1600" dirty="0">
                        <a:latin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latin typeface="Cambria" panose="02040503050406030204" pitchFamily="18" charset="0"/>
                        </a:rPr>
                        <a:t>R.T.</a:t>
                      </a:r>
                      <a:endParaRPr lang="zh-CN" altLang="en-US" sz="1600" dirty="0">
                        <a:latin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latin typeface="Cambria" panose="02040503050406030204" pitchFamily="18" charset="0"/>
                        </a:rPr>
                        <a:t>R.T.+SC</a:t>
                      </a:r>
                      <a:endParaRPr lang="zh-CN" altLang="en-US" sz="1600" dirty="0">
                        <a:latin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0775398"/>
                  </a:ext>
                </a:extLst>
              </a:tr>
              <a:tr h="578446">
                <a:tc>
                  <a:txBody>
                    <a:bodyPr/>
                    <a:lstStyle/>
                    <a:p>
                      <a:r>
                        <a:rPr lang="en-US" altLang="zh-CN" sz="1600" dirty="0" err="1">
                          <a:latin typeface="Cambria" panose="02040503050406030204" pitchFamily="18" charset="0"/>
                        </a:rPr>
                        <a:t>Linac</a:t>
                      </a:r>
                      <a:r>
                        <a:rPr lang="en-US" altLang="zh-CN" sz="1600" dirty="0">
                          <a:latin typeface="Cambria" panose="02040503050406030204" pitchFamily="18" charset="0"/>
                        </a:rPr>
                        <a:t>-energy (MeV)</a:t>
                      </a:r>
                      <a:endParaRPr lang="zh-CN" altLang="en-US" sz="1600" dirty="0">
                        <a:latin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latin typeface="Cambria" panose="02040503050406030204" pitchFamily="18" charset="0"/>
                        </a:rPr>
                        <a:t>80</a:t>
                      </a:r>
                      <a:endParaRPr lang="zh-CN" altLang="en-US" sz="1600" dirty="0">
                        <a:latin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latin typeface="Cambria" panose="02040503050406030204" pitchFamily="18" charset="0"/>
                        </a:rPr>
                        <a:t>300</a:t>
                      </a:r>
                      <a:endParaRPr lang="zh-CN" altLang="en-US" sz="1600" dirty="0">
                        <a:latin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7496118"/>
                  </a:ext>
                </a:extLst>
              </a:tr>
              <a:tr h="485115"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latin typeface="Cambria" panose="02040503050406030204" pitchFamily="18" charset="0"/>
                        </a:rPr>
                        <a:t>RCS-energy (GeV)</a:t>
                      </a:r>
                      <a:endParaRPr lang="zh-CN" altLang="en-US" sz="1600" dirty="0">
                        <a:latin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latin typeface="Cambria" panose="02040503050406030204" pitchFamily="18" charset="0"/>
                        </a:rPr>
                        <a:t>1.6</a:t>
                      </a:r>
                      <a:endParaRPr lang="zh-CN" altLang="en-US" sz="1600" dirty="0">
                        <a:latin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>
                          <a:latin typeface="Cambria" panose="02040503050406030204" pitchFamily="18" charset="0"/>
                        </a:rPr>
                        <a:t>1.6</a:t>
                      </a:r>
                      <a:endParaRPr lang="zh-CN" altLang="en-US" sz="1600" dirty="0">
                        <a:latin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2000147"/>
                  </a:ext>
                </a:extLst>
              </a:tr>
              <a:tr h="47662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>
                          <a:latin typeface="Cambria" panose="02040503050406030204" pitchFamily="18" charset="0"/>
                        </a:rPr>
                        <a:t>Beam Power (kW)</a:t>
                      </a:r>
                      <a:endParaRPr lang="zh-CN" altLang="en-US" sz="1600" dirty="0">
                        <a:latin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latin typeface="Cambria" panose="02040503050406030204" pitchFamily="18" charset="0"/>
                        </a:rPr>
                        <a:t>100</a:t>
                      </a:r>
                      <a:endParaRPr lang="zh-CN" altLang="en-US" sz="1600" dirty="0">
                        <a:latin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latin typeface="Cambria" panose="02040503050406030204" pitchFamily="18" charset="0"/>
                        </a:rPr>
                        <a:t>500</a:t>
                      </a:r>
                      <a:endParaRPr lang="zh-CN" altLang="en-US" sz="1600" dirty="0">
                        <a:latin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6098187"/>
                  </a:ext>
                </a:extLst>
              </a:tr>
            </a:tbl>
          </a:graphicData>
        </a:graphic>
      </p:graphicFrame>
      <p:sp>
        <p:nvSpPr>
          <p:cNvPr id="39" name="标题 1">
            <a:extLst>
              <a:ext uri="{FF2B5EF4-FFF2-40B4-BE49-F238E27FC236}">
                <a16:creationId xmlns:a16="http://schemas.microsoft.com/office/drawing/2014/main" id="{1C6AB7E8-91B7-4752-9595-435339FCB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5063" y="166440"/>
            <a:ext cx="9505950" cy="744537"/>
          </a:xfrm>
        </p:spPr>
        <p:txBody>
          <a:bodyPr>
            <a:normAutofit/>
          </a:bodyPr>
          <a:lstStyle/>
          <a:p>
            <a:r>
              <a:rPr lang="en-US" altLang="zh-CN" dirty="0"/>
              <a:t>Introduction to CSNS accelerator</a:t>
            </a:r>
            <a:endParaRPr lang="zh-CN" altLang="en-US" dirty="0"/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80FD8A25-755D-4FB5-AAF5-3C76FD534968}"/>
              </a:ext>
            </a:extLst>
          </p:cNvPr>
          <p:cNvSpPr txBox="1"/>
          <p:nvPr/>
        </p:nvSpPr>
        <p:spPr>
          <a:xfrm>
            <a:off x="948554" y="5648453"/>
            <a:ext cx="69145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Beam-power=Current </a:t>
            </a:r>
            <a:r>
              <a:rPr lang="en-US" altLang="zh-CN" sz="1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× </a:t>
            </a:r>
            <a:r>
              <a:rPr lang="en-US" altLang="zh-CN" sz="1600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Energy </a:t>
            </a:r>
            <a:r>
              <a:rPr lang="en-US" altLang="zh-CN" sz="1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× </a:t>
            </a:r>
            <a:r>
              <a:rPr lang="en-US" altLang="zh-CN" sz="1600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Pulse-width </a:t>
            </a:r>
            <a:r>
              <a:rPr lang="en-US" altLang="zh-CN" sz="1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× </a:t>
            </a:r>
            <a:r>
              <a:rPr lang="en-US" altLang="zh-CN" sz="1600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Repetition </a:t>
            </a:r>
            <a:r>
              <a:rPr lang="en-US" altLang="zh-CN" sz="1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× </a:t>
            </a:r>
            <a:r>
              <a:rPr lang="en-US" altLang="zh-CN" sz="1600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Chopping factor</a:t>
            </a:r>
            <a:endParaRPr lang="zh-CN" altLang="en-US" sz="1600" dirty="0">
              <a:solidFill>
                <a:srgbClr val="000099"/>
              </a:solidFill>
              <a:latin typeface="Cambria" panose="02040503050406030204" pitchFamily="18" charset="0"/>
              <a:ea typeface="宋体" panose="02010600030101010101" pitchFamily="2" charset="-122"/>
            </a:endParaRPr>
          </a:p>
        </p:txBody>
      </p:sp>
      <p:sp>
        <p:nvSpPr>
          <p:cNvPr id="45" name="下箭头 5">
            <a:extLst>
              <a:ext uri="{FF2B5EF4-FFF2-40B4-BE49-F238E27FC236}">
                <a16:creationId xmlns:a16="http://schemas.microsoft.com/office/drawing/2014/main" id="{914C825E-06F7-4C90-BEAA-B4F30DC5A9A0}"/>
              </a:ext>
            </a:extLst>
          </p:cNvPr>
          <p:cNvSpPr/>
          <p:nvPr/>
        </p:nvSpPr>
        <p:spPr>
          <a:xfrm>
            <a:off x="1307056" y="6020687"/>
            <a:ext cx="144016" cy="350748"/>
          </a:xfrm>
          <a:prstGeom prst="downArrow">
            <a:avLst/>
          </a:prstGeom>
          <a:solidFill>
            <a:srgbClr val="D34817"/>
          </a:solidFill>
          <a:ln w="12700" cap="flat" cmpd="sng" algn="ctr">
            <a:solidFill>
              <a:srgbClr val="D34817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id="{C5F1C38D-A78F-40B6-B4DD-A49F31E12429}"/>
              </a:ext>
            </a:extLst>
          </p:cNvPr>
          <p:cNvSpPr txBox="1"/>
          <p:nvPr/>
        </p:nvSpPr>
        <p:spPr>
          <a:xfrm>
            <a:off x="1034909" y="6390019"/>
            <a:ext cx="8675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500 kW</a:t>
            </a:r>
            <a:endParaRPr lang="zh-CN" altLang="en-US" sz="1600" dirty="0">
              <a:solidFill>
                <a:prstClr val="black"/>
              </a:solidFill>
              <a:latin typeface="Cambria" panose="02040503050406030204" pitchFamily="18" charset="0"/>
              <a:ea typeface="华文宋体" panose="02010600040101010101" pitchFamily="2" charset="-122"/>
            </a:endParaRPr>
          </a:p>
        </p:txBody>
      </p:sp>
      <p:sp>
        <p:nvSpPr>
          <p:cNvPr id="47" name="下箭头 7">
            <a:extLst>
              <a:ext uri="{FF2B5EF4-FFF2-40B4-BE49-F238E27FC236}">
                <a16:creationId xmlns:a16="http://schemas.microsoft.com/office/drawing/2014/main" id="{AE8CCA20-94A9-44FC-845A-DDDC1C3709A0}"/>
              </a:ext>
            </a:extLst>
          </p:cNvPr>
          <p:cNvSpPr/>
          <p:nvPr/>
        </p:nvSpPr>
        <p:spPr>
          <a:xfrm>
            <a:off x="5360348" y="6020687"/>
            <a:ext cx="144016" cy="350748"/>
          </a:xfrm>
          <a:prstGeom prst="downArrow">
            <a:avLst/>
          </a:prstGeom>
          <a:solidFill>
            <a:srgbClr val="D34817"/>
          </a:solidFill>
          <a:ln w="12700" cap="flat" cmpd="sng" algn="ctr">
            <a:solidFill>
              <a:srgbClr val="D34817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C6318BA4-BE92-43A7-9FC6-DD603872FEF9}"/>
              </a:ext>
            </a:extLst>
          </p:cNvPr>
          <p:cNvSpPr txBox="1"/>
          <p:nvPr/>
        </p:nvSpPr>
        <p:spPr>
          <a:xfrm>
            <a:off x="5092231" y="6362143"/>
            <a:ext cx="6912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25 Hz</a:t>
            </a:r>
            <a:endParaRPr lang="zh-CN" altLang="en-US" sz="1600" dirty="0">
              <a:solidFill>
                <a:prstClr val="black"/>
              </a:solidFill>
              <a:latin typeface="Cambria" panose="02040503050406030204" pitchFamily="18" charset="0"/>
              <a:ea typeface="华文宋体" panose="02010600040101010101" pitchFamily="2" charset="-122"/>
            </a:endParaRPr>
          </a:p>
        </p:txBody>
      </p:sp>
      <p:sp>
        <p:nvSpPr>
          <p:cNvPr id="49" name="下箭头 9">
            <a:extLst>
              <a:ext uri="{FF2B5EF4-FFF2-40B4-BE49-F238E27FC236}">
                <a16:creationId xmlns:a16="http://schemas.microsoft.com/office/drawing/2014/main" id="{9956BEF8-BB8D-47FF-9FA7-7700C0F3505B}"/>
              </a:ext>
            </a:extLst>
          </p:cNvPr>
          <p:cNvSpPr/>
          <p:nvPr/>
        </p:nvSpPr>
        <p:spPr>
          <a:xfrm>
            <a:off x="2460722" y="6020687"/>
            <a:ext cx="144016" cy="350748"/>
          </a:xfrm>
          <a:prstGeom prst="downArrow">
            <a:avLst/>
          </a:prstGeom>
          <a:solidFill>
            <a:srgbClr val="D34817"/>
          </a:solidFill>
          <a:ln w="12700" cap="flat" cmpd="sng" algn="ctr">
            <a:solidFill>
              <a:srgbClr val="D34817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0" name="文本框 49">
            <a:extLst>
              <a:ext uri="{FF2B5EF4-FFF2-40B4-BE49-F238E27FC236}">
                <a16:creationId xmlns:a16="http://schemas.microsoft.com/office/drawing/2014/main" id="{BCB76F27-BE41-4C82-BFA7-963804C2B7C9}"/>
              </a:ext>
            </a:extLst>
          </p:cNvPr>
          <p:cNvSpPr txBox="1"/>
          <p:nvPr/>
        </p:nvSpPr>
        <p:spPr>
          <a:xfrm>
            <a:off x="2910159" y="6371435"/>
            <a:ext cx="8467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1.6 GeV</a:t>
            </a:r>
            <a:endParaRPr lang="zh-CN" altLang="en-US" sz="1600" dirty="0">
              <a:solidFill>
                <a:prstClr val="black"/>
              </a:solidFill>
              <a:latin typeface="Cambria" panose="02040503050406030204" pitchFamily="18" charset="0"/>
              <a:ea typeface="华文宋体" panose="02010600040101010101" pitchFamily="2" charset="-122"/>
            </a:endParaRPr>
          </a:p>
        </p:txBody>
      </p:sp>
      <p:sp>
        <p:nvSpPr>
          <p:cNvPr id="65" name="下箭头 30">
            <a:extLst>
              <a:ext uri="{FF2B5EF4-FFF2-40B4-BE49-F238E27FC236}">
                <a16:creationId xmlns:a16="http://schemas.microsoft.com/office/drawing/2014/main" id="{CB9DB49E-5752-4104-90C1-74A9212B8601}"/>
              </a:ext>
            </a:extLst>
          </p:cNvPr>
          <p:cNvSpPr/>
          <p:nvPr/>
        </p:nvSpPr>
        <p:spPr>
          <a:xfrm>
            <a:off x="6773119" y="6008493"/>
            <a:ext cx="144016" cy="350748"/>
          </a:xfrm>
          <a:prstGeom prst="downArrow">
            <a:avLst/>
          </a:prstGeom>
          <a:solidFill>
            <a:srgbClr val="D34817"/>
          </a:solidFill>
          <a:ln w="12700" cap="flat" cmpd="sng" algn="ctr">
            <a:solidFill>
              <a:srgbClr val="D34817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6" name="文本框 65">
            <a:extLst>
              <a:ext uri="{FF2B5EF4-FFF2-40B4-BE49-F238E27FC236}">
                <a16:creationId xmlns:a16="http://schemas.microsoft.com/office/drawing/2014/main" id="{35582667-5B68-44AB-A57A-657589600276}"/>
              </a:ext>
            </a:extLst>
          </p:cNvPr>
          <p:cNvSpPr txBox="1"/>
          <p:nvPr/>
        </p:nvSpPr>
        <p:spPr>
          <a:xfrm>
            <a:off x="6505002" y="6368533"/>
            <a:ext cx="9685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50~75%</a:t>
            </a:r>
            <a:endParaRPr lang="zh-CN" altLang="en-US" sz="1600" dirty="0">
              <a:solidFill>
                <a:srgbClr val="FF0000"/>
              </a:solidFill>
              <a:latin typeface="Cambria" panose="02040503050406030204" pitchFamily="18" charset="0"/>
              <a:ea typeface="华文宋体" panose="02010600040101010101" pitchFamily="2" charset="-122"/>
            </a:endParaRPr>
          </a:p>
        </p:txBody>
      </p:sp>
      <p:sp>
        <p:nvSpPr>
          <p:cNvPr id="67" name="下箭头 32">
            <a:extLst>
              <a:ext uri="{FF2B5EF4-FFF2-40B4-BE49-F238E27FC236}">
                <a16:creationId xmlns:a16="http://schemas.microsoft.com/office/drawing/2014/main" id="{BAE0BC62-7E3D-4CBF-85E0-DAEBE0357C7A}"/>
              </a:ext>
            </a:extLst>
          </p:cNvPr>
          <p:cNvSpPr/>
          <p:nvPr/>
        </p:nvSpPr>
        <p:spPr>
          <a:xfrm>
            <a:off x="4208220" y="6008493"/>
            <a:ext cx="144016" cy="350748"/>
          </a:xfrm>
          <a:prstGeom prst="downArrow">
            <a:avLst/>
          </a:prstGeom>
          <a:solidFill>
            <a:srgbClr val="D34817"/>
          </a:solidFill>
          <a:ln w="12700" cap="flat" cmpd="sng" algn="ctr">
            <a:solidFill>
              <a:srgbClr val="D34817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8" name="文本框 67">
            <a:extLst>
              <a:ext uri="{FF2B5EF4-FFF2-40B4-BE49-F238E27FC236}">
                <a16:creationId xmlns:a16="http://schemas.microsoft.com/office/drawing/2014/main" id="{9011DCDA-9D18-4951-AC72-845686347C1E}"/>
              </a:ext>
            </a:extLst>
          </p:cNvPr>
          <p:cNvSpPr txBox="1"/>
          <p:nvPr/>
        </p:nvSpPr>
        <p:spPr>
          <a:xfrm>
            <a:off x="3768698" y="6373092"/>
            <a:ext cx="12602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500~700 us</a:t>
            </a:r>
            <a:endParaRPr lang="zh-CN" altLang="en-US" sz="1600" dirty="0">
              <a:solidFill>
                <a:srgbClr val="FF0000"/>
              </a:solidFill>
              <a:latin typeface="Cambria" panose="02040503050406030204" pitchFamily="18" charset="0"/>
              <a:ea typeface="华文宋体" panose="02010600040101010101" pitchFamily="2" charset="-122"/>
            </a:endParaRPr>
          </a:p>
        </p:txBody>
      </p:sp>
      <p:sp>
        <p:nvSpPr>
          <p:cNvPr id="69" name="下箭头 35">
            <a:extLst>
              <a:ext uri="{FF2B5EF4-FFF2-40B4-BE49-F238E27FC236}">
                <a16:creationId xmlns:a16="http://schemas.microsoft.com/office/drawing/2014/main" id="{A97BE4ED-83AD-4CD6-A732-E6E9A883B453}"/>
              </a:ext>
            </a:extLst>
          </p:cNvPr>
          <p:cNvSpPr/>
          <p:nvPr/>
        </p:nvSpPr>
        <p:spPr>
          <a:xfrm>
            <a:off x="3252810" y="6033787"/>
            <a:ext cx="144016" cy="350748"/>
          </a:xfrm>
          <a:prstGeom prst="downArrow">
            <a:avLst/>
          </a:prstGeom>
          <a:solidFill>
            <a:srgbClr val="D34817"/>
          </a:solidFill>
          <a:ln w="12700" cap="flat" cmpd="sng" algn="ctr">
            <a:solidFill>
              <a:srgbClr val="D34817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0" name="文本框 69">
            <a:extLst>
              <a:ext uri="{FF2B5EF4-FFF2-40B4-BE49-F238E27FC236}">
                <a16:creationId xmlns:a16="http://schemas.microsoft.com/office/drawing/2014/main" id="{A5A282F9-49DE-4913-AD1C-D56CAAEE8A29}"/>
              </a:ext>
            </a:extLst>
          </p:cNvPr>
          <p:cNvSpPr txBox="1"/>
          <p:nvPr/>
        </p:nvSpPr>
        <p:spPr>
          <a:xfrm>
            <a:off x="1884658" y="6384535"/>
            <a:ext cx="11304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40~55 mA</a:t>
            </a:r>
            <a:endParaRPr lang="zh-CN" altLang="en-US" sz="1600" dirty="0">
              <a:solidFill>
                <a:srgbClr val="FF0000"/>
              </a:solidFill>
              <a:latin typeface="Cambria" panose="02040503050406030204" pitchFamily="18" charset="0"/>
              <a:ea typeface="华文宋体" panose="02010600040101010101" pitchFamily="2" charset="-122"/>
            </a:endParaRPr>
          </a:p>
        </p:txBody>
      </p:sp>
      <p:grpSp>
        <p:nvGrpSpPr>
          <p:cNvPr id="71" name="组合 70">
            <a:extLst>
              <a:ext uri="{FF2B5EF4-FFF2-40B4-BE49-F238E27FC236}">
                <a16:creationId xmlns:a16="http://schemas.microsoft.com/office/drawing/2014/main" id="{F2F56E11-19BA-4DB5-911F-17E191AA5DFC}"/>
              </a:ext>
            </a:extLst>
          </p:cNvPr>
          <p:cNvGrpSpPr/>
          <p:nvPr/>
        </p:nvGrpSpPr>
        <p:grpSpPr>
          <a:xfrm>
            <a:off x="489740" y="1069933"/>
            <a:ext cx="7272807" cy="4311692"/>
            <a:chOff x="479376" y="2716160"/>
            <a:chExt cx="6768752" cy="3948086"/>
          </a:xfrm>
        </p:grpSpPr>
        <p:grpSp>
          <p:nvGrpSpPr>
            <p:cNvPr id="72" name="组合 71">
              <a:extLst>
                <a:ext uri="{FF2B5EF4-FFF2-40B4-BE49-F238E27FC236}">
                  <a16:creationId xmlns:a16="http://schemas.microsoft.com/office/drawing/2014/main" id="{ED58CC1E-8195-43A9-A27B-CF91373E1B5A}"/>
                </a:ext>
              </a:extLst>
            </p:cNvPr>
            <p:cNvGrpSpPr/>
            <p:nvPr/>
          </p:nvGrpSpPr>
          <p:grpSpPr>
            <a:xfrm>
              <a:off x="479376" y="2716160"/>
              <a:ext cx="6768752" cy="3948086"/>
              <a:chOff x="152807" y="1268760"/>
              <a:chExt cx="6723449" cy="4076175"/>
            </a:xfrm>
          </p:grpSpPr>
          <p:pic>
            <p:nvPicPr>
              <p:cNvPr id="75" name="图片 74">
                <a:extLst>
                  <a:ext uri="{FF2B5EF4-FFF2-40B4-BE49-F238E27FC236}">
                    <a16:creationId xmlns:a16="http://schemas.microsoft.com/office/drawing/2014/main" id="{03842361-9C85-4E1E-B396-569394C791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2807" y="1554402"/>
                <a:ext cx="6723449" cy="3790533"/>
              </a:xfrm>
              <a:prstGeom prst="rect">
                <a:avLst/>
              </a:prstGeom>
            </p:spPr>
          </p:pic>
          <p:cxnSp>
            <p:nvCxnSpPr>
              <p:cNvPr id="76" name="直接连接符 75">
                <a:extLst>
                  <a:ext uri="{FF2B5EF4-FFF2-40B4-BE49-F238E27FC236}">
                    <a16:creationId xmlns:a16="http://schemas.microsoft.com/office/drawing/2014/main" id="{3FBD3043-58F7-43F2-BF77-C74A89472554}"/>
                  </a:ext>
                </a:extLst>
              </p:cNvPr>
              <p:cNvCxnSpPr/>
              <p:nvPr/>
            </p:nvCxnSpPr>
            <p:spPr>
              <a:xfrm>
                <a:off x="599298" y="2023140"/>
                <a:ext cx="0" cy="338960"/>
              </a:xfrm>
              <a:prstGeom prst="line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</a:ln>
              <a:effectLst/>
            </p:spPr>
          </p:cxnSp>
          <p:cxnSp>
            <p:nvCxnSpPr>
              <p:cNvPr id="77" name="直接连接符 76">
                <a:extLst>
                  <a:ext uri="{FF2B5EF4-FFF2-40B4-BE49-F238E27FC236}">
                    <a16:creationId xmlns:a16="http://schemas.microsoft.com/office/drawing/2014/main" id="{E707DCCC-B52C-4898-A43C-AAA489B77DAB}"/>
                  </a:ext>
                </a:extLst>
              </p:cNvPr>
              <p:cNvCxnSpPr/>
              <p:nvPr/>
            </p:nvCxnSpPr>
            <p:spPr>
              <a:xfrm flipV="1">
                <a:off x="705606" y="1514197"/>
                <a:ext cx="0" cy="436935"/>
              </a:xfrm>
              <a:prstGeom prst="line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</a:ln>
              <a:effectLst/>
            </p:spPr>
          </p:cxnSp>
          <p:cxnSp>
            <p:nvCxnSpPr>
              <p:cNvPr id="78" name="直接连接符 77">
                <a:extLst>
                  <a:ext uri="{FF2B5EF4-FFF2-40B4-BE49-F238E27FC236}">
                    <a16:creationId xmlns:a16="http://schemas.microsoft.com/office/drawing/2014/main" id="{42715840-9485-4532-93C8-498AB2218345}"/>
                  </a:ext>
                </a:extLst>
              </p:cNvPr>
              <p:cNvCxnSpPr/>
              <p:nvPr/>
            </p:nvCxnSpPr>
            <p:spPr>
              <a:xfrm>
                <a:off x="1204914" y="2020522"/>
                <a:ext cx="0" cy="409894"/>
              </a:xfrm>
              <a:prstGeom prst="line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</a:ln>
              <a:effectLst/>
            </p:spPr>
          </p:cxnSp>
          <p:cxnSp>
            <p:nvCxnSpPr>
              <p:cNvPr id="79" name="直接连接符 78">
                <a:extLst>
                  <a:ext uri="{FF2B5EF4-FFF2-40B4-BE49-F238E27FC236}">
                    <a16:creationId xmlns:a16="http://schemas.microsoft.com/office/drawing/2014/main" id="{6B48324A-533E-4671-BA2C-7DF1BF580AA3}"/>
                  </a:ext>
                </a:extLst>
              </p:cNvPr>
              <p:cNvCxnSpPr/>
              <p:nvPr/>
            </p:nvCxnSpPr>
            <p:spPr>
              <a:xfrm flipH="1" flipV="1">
                <a:off x="4536683" y="2878382"/>
                <a:ext cx="623992" cy="378321"/>
              </a:xfrm>
              <a:prstGeom prst="line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</a:ln>
              <a:effectLst/>
            </p:spPr>
          </p:cxnSp>
          <p:cxnSp>
            <p:nvCxnSpPr>
              <p:cNvPr id="80" name="直接连接符 79">
                <a:extLst>
                  <a:ext uri="{FF2B5EF4-FFF2-40B4-BE49-F238E27FC236}">
                    <a16:creationId xmlns:a16="http://schemas.microsoft.com/office/drawing/2014/main" id="{13BFACD4-F83E-47C8-B43F-5B8155723CD1}"/>
                  </a:ext>
                </a:extLst>
              </p:cNvPr>
              <p:cNvCxnSpPr/>
              <p:nvPr/>
            </p:nvCxnSpPr>
            <p:spPr>
              <a:xfrm flipH="1" flipV="1">
                <a:off x="2513014" y="3122981"/>
                <a:ext cx="114770" cy="1170115"/>
              </a:xfrm>
              <a:prstGeom prst="line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</a:ln>
              <a:effectLst/>
            </p:spPr>
          </p:cxnSp>
          <p:sp>
            <p:nvSpPr>
              <p:cNvPr id="81" name="文本框 80">
                <a:extLst>
                  <a:ext uri="{FF2B5EF4-FFF2-40B4-BE49-F238E27FC236}">
                    <a16:creationId xmlns:a16="http://schemas.microsoft.com/office/drawing/2014/main" id="{B9A5AC10-5C1C-42FD-9FB3-81DD83C5F683}"/>
                  </a:ext>
                </a:extLst>
              </p:cNvPr>
              <p:cNvSpPr txBox="1"/>
              <p:nvPr/>
            </p:nvSpPr>
            <p:spPr>
              <a:xfrm>
                <a:off x="409888" y="2290982"/>
                <a:ext cx="628630" cy="500430"/>
              </a:xfrm>
              <a:prstGeom prst="rect">
                <a:avLst/>
              </a:prstGeom>
              <a:noFill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H- Ion</a:t>
                </a: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Source</a:t>
                </a:r>
                <a:endParaRPr kumimoji="0" lang="zh-CN" alt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华文宋体" panose="0201060004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82" name="文本框 81">
                <a:extLst>
                  <a:ext uri="{FF2B5EF4-FFF2-40B4-BE49-F238E27FC236}">
                    <a16:creationId xmlns:a16="http://schemas.microsoft.com/office/drawing/2014/main" id="{C893922D-1D2B-448B-B0FF-814F137D1267}"/>
                  </a:ext>
                </a:extLst>
              </p:cNvPr>
              <p:cNvSpPr txBox="1"/>
              <p:nvPr/>
            </p:nvSpPr>
            <p:spPr>
              <a:xfrm>
                <a:off x="490686" y="1268760"/>
                <a:ext cx="460932" cy="300258"/>
              </a:xfrm>
              <a:prstGeom prst="rect">
                <a:avLst/>
              </a:prstGeom>
              <a:noFill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RFQ</a:t>
                </a:r>
                <a:endParaRPr kumimoji="0" lang="zh-CN" alt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华文宋体" panose="0201060004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83" name="文本框 82">
                <a:extLst>
                  <a:ext uri="{FF2B5EF4-FFF2-40B4-BE49-F238E27FC236}">
                    <a16:creationId xmlns:a16="http://schemas.microsoft.com/office/drawing/2014/main" id="{AFDF5BD9-F27A-4C3B-9846-A3EC95E7693F}"/>
                  </a:ext>
                </a:extLst>
              </p:cNvPr>
              <p:cNvSpPr txBox="1"/>
              <p:nvPr/>
            </p:nvSpPr>
            <p:spPr>
              <a:xfrm>
                <a:off x="1047896" y="2362099"/>
                <a:ext cx="456791" cy="300258"/>
              </a:xfrm>
              <a:prstGeom prst="rect">
                <a:avLst/>
              </a:prstGeom>
              <a:noFill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DTL</a:t>
                </a:r>
                <a:endParaRPr kumimoji="0" lang="zh-CN" alt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华文宋体" panose="0201060004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84" name="文本框 83">
                <a:extLst>
                  <a:ext uri="{FF2B5EF4-FFF2-40B4-BE49-F238E27FC236}">
                    <a16:creationId xmlns:a16="http://schemas.microsoft.com/office/drawing/2014/main" id="{5ABB608B-55B8-4D70-9AD4-C0F6A23CD98E}"/>
                  </a:ext>
                </a:extLst>
              </p:cNvPr>
              <p:cNvSpPr txBox="1"/>
              <p:nvPr/>
            </p:nvSpPr>
            <p:spPr>
              <a:xfrm>
                <a:off x="3469228" y="2561744"/>
                <a:ext cx="1626755" cy="500430"/>
              </a:xfrm>
              <a:prstGeom prst="rect">
                <a:avLst/>
              </a:prstGeom>
              <a:noFill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Rapid Cycling Synchrotron</a:t>
                </a:r>
                <a:endParaRPr kumimoji="0" lang="zh-CN" alt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华文宋体" panose="0201060004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85" name="文本框 84">
                <a:extLst>
                  <a:ext uri="{FF2B5EF4-FFF2-40B4-BE49-F238E27FC236}">
                    <a16:creationId xmlns:a16="http://schemas.microsoft.com/office/drawing/2014/main" id="{EA2807E8-8949-4455-9EF9-9D83552FA174}"/>
                  </a:ext>
                </a:extLst>
              </p:cNvPr>
              <p:cNvSpPr txBox="1"/>
              <p:nvPr/>
            </p:nvSpPr>
            <p:spPr>
              <a:xfrm>
                <a:off x="2136339" y="2859909"/>
                <a:ext cx="600351" cy="300258"/>
              </a:xfrm>
              <a:prstGeom prst="rect">
                <a:avLst/>
              </a:prstGeom>
              <a:noFill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Target</a:t>
                </a:r>
                <a:endParaRPr kumimoji="0" lang="zh-CN" alt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华文宋体" panose="02010600040101010101" pitchFamily="2" charset="-122"/>
                  <a:cs typeface="Arial" panose="020B0604020202020204" pitchFamily="34" charset="0"/>
                </a:endParaRPr>
              </a:p>
            </p:txBody>
          </p:sp>
          <p:cxnSp>
            <p:nvCxnSpPr>
              <p:cNvPr id="86" name="直接箭头连接符 85">
                <a:extLst>
                  <a:ext uri="{FF2B5EF4-FFF2-40B4-BE49-F238E27FC236}">
                    <a16:creationId xmlns:a16="http://schemas.microsoft.com/office/drawing/2014/main" id="{B9D3BCA7-A714-4C8F-AFF9-2CE690605C9E}"/>
                  </a:ext>
                </a:extLst>
              </p:cNvPr>
              <p:cNvCxnSpPr/>
              <p:nvPr/>
            </p:nvCxnSpPr>
            <p:spPr>
              <a:xfrm>
                <a:off x="1368750" y="1694341"/>
                <a:ext cx="1859597" cy="0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  <a:tailEnd type="triangle"/>
              </a:ln>
              <a:effectLst/>
            </p:spPr>
          </p:cxnSp>
          <p:sp>
            <p:nvSpPr>
              <p:cNvPr id="87" name="文本框 86">
                <a:extLst>
                  <a:ext uri="{FF2B5EF4-FFF2-40B4-BE49-F238E27FC236}">
                    <a16:creationId xmlns:a16="http://schemas.microsoft.com/office/drawing/2014/main" id="{9FDAE980-9D66-4F74-AFC4-311B171F022E}"/>
                  </a:ext>
                </a:extLst>
              </p:cNvPr>
              <p:cNvSpPr txBox="1"/>
              <p:nvPr/>
            </p:nvSpPr>
            <p:spPr>
              <a:xfrm>
                <a:off x="1951491" y="1442214"/>
                <a:ext cx="595193" cy="300258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LINAC</a:t>
                </a:r>
                <a:endParaRPr kumimoji="0" lang="zh-CN" alt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华文宋体" panose="02010600040101010101" pitchFamily="2" charset="-122"/>
                  <a:cs typeface="Arial" panose="020B0604020202020204" pitchFamily="34" charset="0"/>
                </a:endParaRPr>
              </a:p>
            </p:txBody>
          </p:sp>
          <p:cxnSp>
            <p:nvCxnSpPr>
              <p:cNvPr id="88" name="直接连接符 87">
                <a:extLst>
                  <a:ext uri="{FF2B5EF4-FFF2-40B4-BE49-F238E27FC236}">
                    <a16:creationId xmlns:a16="http://schemas.microsoft.com/office/drawing/2014/main" id="{05C558BA-D396-4C26-B8F2-5077F99D0A35}"/>
                  </a:ext>
                </a:extLst>
              </p:cNvPr>
              <p:cNvCxnSpPr/>
              <p:nvPr/>
            </p:nvCxnSpPr>
            <p:spPr>
              <a:xfrm>
                <a:off x="3347864" y="4941168"/>
                <a:ext cx="1006749" cy="0"/>
              </a:xfrm>
              <a:prstGeom prst="line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</a:ln>
              <a:effectLst/>
            </p:spPr>
          </p:cxnSp>
          <p:sp>
            <p:nvSpPr>
              <p:cNvPr id="89" name="文本框 88">
                <a:extLst>
                  <a:ext uri="{FF2B5EF4-FFF2-40B4-BE49-F238E27FC236}">
                    <a16:creationId xmlns:a16="http://schemas.microsoft.com/office/drawing/2014/main" id="{9FBFA8B2-54D7-4CD8-B42A-4DA72BEE61AA}"/>
                  </a:ext>
                </a:extLst>
              </p:cNvPr>
              <p:cNvSpPr txBox="1"/>
              <p:nvPr/>
            </p:nvSpPr>
            <p:spPr>
              <a:xfrm>
                <a:off x="4282605" y="4797151"/>
                <a:ext cx="1069945" cy="300258"/>
              </a:xfrm>
              <a:prstGeom prst="rect">
                <a:avLst/>
              </a:prstGeom>
              <a:noFill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Spectrometer</a:t>
                </a:r>
                <a:endParaRPr kumimoji="0" lang="zh-CN" alt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华文宋体" panose="02010600040101010101" pitchFamily="2" charset="-122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73" name="矩形: 圆角 72">
              <a:extLst>
                <a:ext uri="{FF2B5EF4-FFF2-40B4-BE49-F238E27FC236}">
                  <a16:creationId xmlns:a16="http://schemas.microsoft.com/office/drawing/2014/main" id="{99BBC3DA-651D-4D1F-8D76-F157BE3EACA1}"/>
                </a:ext>
              </a:extLst>
            </p:cNvPr>
            <p:cNvSpPr/>
            <p:nvPr/>
          </p:nvSpPr>
          <p:spPr>
            <a:xfrm>
              <a:off x="2290180" y="3342335"/>
              <a:ext cx="1285458" cy="101456"/>
            </a:xfrm>
            <a:prstGeom prst="roundRect">
              <a:avLst/>
            </a:prstGeom>
            <a:solidFill>
              <a:srgbClr val="D34817"/>
            </a:solidFill>
            <a:ln w="12700" cap="flat" cmpd="sng" algn="ctr">
              <a:solidFill>
                <a:srgbClr val="D34817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erpetua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4" name="文本框 73">
              <a:extLst>
                <a:ext uri="{FF2B5EF4-FFF2-40B4-BE49-F238E27FC236}">
                  <a16:creationId xmlns:a16="http://schemas.microsoft.com/office/drawing/2014/main" id="{E3CA0143-E701-4593-92D6-4D35F82E595C}"/>
                </a:ext>
              </a:extLst>
            </p:cNvPr>
            <p:cNvSpPr txBox="1"/>
            <p:nvPr/>
          </p:nvSpPr>
          <p:spPr>
            <a:xfrm>
              <a:off x="2279576" y="3425588"/>
              <a:ext cx="1232004" cy="461665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120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Spoke+elliptical</a:t>
              </a:r>
              <a:endParaRPr lang="en-US" altLang="zh-CN" sz="1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  <a:p>
              <a:pPr algn="ctr"/>
              <a:r>
                <a:rPr lang="en-US" altLang="zh-CN" sz="12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CSNS-II</a:t>
              </a:r>
              <a:endParaRPr lang="zh-CN" altLang="en-US" sz="1200" dirty="0">
                <a:solidFill>
                  <a:srgbClr val="FF0000"/>
                </a:solidFill>
                <a:latin typeface="Cambria" panose="02040503050406030204" pitchFamily="18" charset="0"/>
                <a:ea typeface="华文宋体" panose="02010600040101010101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90" name="Picture 6">
            <a:extLst>
              <a:ext uri="{FF2B5EF4-FFF2-40B4-BE49-F238E27FC236}">
                <a16:creationId xmlns:a16="http://schemas.microsoft.com/office/drawing/2014/main" id="{E0490903-D860-463D-9198-7A5E9350F1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 rot="20715929">
            <a:off x="77291" y="1389555"/>
            <a:ext cx="1476266" cy="1489357"/>
          </a:xfrm>
          <a:prstGeom prst="rect">
            <a:avLst/>
          </a:prstGeom>
          <a:noFill/>
        </p:spPr>
      </p:pic>
      <p:sp>
        <p:nvSpPr>
          <p:cNvPr id="91" name="文本框 90">
            <a:extLst>
              <a:ext uri="{FF2B5EF4-FFF2-40B4-BE49-F238E27FC236}">
                <a16:creationId xmlns:a16="http://schemas.microsoft.com/office/drawing/2014/main" id="{C03AB7C0-3286-4C9B-A645-7BDA4AB81097}"/>
              </a:ext>
            </a:extLst>
          </p:cNvPr>
          <p:cNvSpPr txBox="1"/>
          <p:nvPr/>
        </p:nvSpPr>
        <p:spPr>
          <a:xfrm>
            <a:off x="52431" y="2972647"/>
            <a:ext cx="11346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Front-End</a:t>
            </a:r>
          </a:p>
          <a:p>
            <a:r>
              <a:rPr lang="en-US" altLang="zh-CN" sz="16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System</a:t>
            </a:r>
            <a:endParaRPr lang="zh-CN" altLang="en-US" sz="1600" b="1" dirty="0">
              <a:solidFill>
                <a:srgbClr val="0000FF"/>
              </a:solidFill>
              <a:latin typeface="Cambria" panose="02040503050406030204" pitchFamily="18" charset="0"/>
            </a:endParaRPr>
          </a:p>
        </p:txBody>
      </p:sp>
      <p:sp>
        <p:nvSpPr>
          <p:cNvPr id="92" name="文本框 91">
            <a:extLst>
              <a:ext uri="{FF2B5EF4-FFF2-40B4-BE49-F238E27FC236}">
                <a16:creationId xmlns:a16="http://schemas.microsoft.com/office/drawing/2014/main" id="{674F8437-6C8C-491F-BE51-ADC291CADBE3}"/>
              </a:ext>
            </a:extLst>
          </p:cNvPr>
          <p:cNvSpPr txBox="1"/>
          <p:nvPr/>
        </p:nvSpPr>
        <p:spPr>
          <a:xfrm>
            <a:off x="71440" y="5365462"/>
            <a:ext cx="3575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Important front-end parameters</a:t>
            </a:r>
            <a:r>
              <a:rPr lang="zh-CN" altLang="en-US" dirty="0">
                <a:solidFill>
                  <a:srgbClr val="0000FF"/>
                </a:solidFill>
                <a:latin typeface="Cambria" panose="02040503050406030204" pitchFamily="18" charset="0"/>
              </a:rPr>
              <a:t>：</a:t>
            </a:r>
          </a:p>
        </p:txBody>
      </p:sp>
    </p:spTree>
    <p:extLst>
      <p:ext uri="{BB962C8B-B14F-4D97-AF65-F5344CB8AC3E}">
        <p14:creationId xmlns:p14="http://schemas.microsoft.com/office/powerpoint/2010/main" val="2045154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6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9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9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/>
      <p:bldP spid="91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4</a:t>
            </a:fld>
            <a:endParaRPr lang="zh-CN" altLang="en-US" dirty="0"/>
          </a:p>
        </p:txBody>
      </p:sp>
      <p:sp>
        <p:nvSpPr>
          <p:cNvPr id="6" name="文本框 5"/>
          <p:cNvSpPr txBox="1"/>
          <p:nvPr/>
        </p:nvSpPr>
        <p:spPr>
          <a:xfrm>
            <a:off x="376781" y="1300698"/>
            <a:ext cx="56310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2000" b="1" i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r>
              <a:rPr lang="en-US" altLang="zh-CN" dirty="0"/>
              <a:t>The front end of the CSNS accelerator in service </a:t>
            </a:r>
            <a:endParaRPr lang="zh-CN" altLang="en-US" dirty="0"/>
          </a:p>
        </p:txBody>
      </p:sp>
      <p:sp>
        <p:nvSpPr>
          <p:cNvPr id="7" name="文本框 6"/>
          <p:cNvSpPr txBox="1"/>
          <p:nvPr/>
        </p:nvSpPr>
        <p:spPr>
          <a:xfrm>
            <a:off x="506750" y="4816874"/>
            <a:ext cx="9478107" cy="14311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l"/>
            </a:pPr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</a:rPr>
              <a:t>The LEBT has 3 solenoids, initially designed for the penning ion source. 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l"/>
            </a:pPr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</a:rPr>
              <a:t>The penning source has been replaced by RF-driven H</a:t>
            </a:r>
            <a:r>
              <a:rPr lang="en-US" altLang="zh-CN" baseline="30000" dirty="0"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</a:rPr>
              <a:t> ion source in Sep. of 2021.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l"/>
            </a:pPr>
            <a:r>
              <a:rPr lang="en-US" altLang="zh-CN" dirty="0">
                <a:latin typeface="Cambria" panose="02040503050406030204" pitchFamily="18" charset="0"/>
              </a:rPr>
              <a:t>The ion source produces 37~42 mA, and throttled to 10~13 mA by a collimator before RFQ.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l"/>
            </a:pPr>
            <a:r>
              <a:rPr lang="en-US" altLang="zh-CN" dirty="0">
                <a:latin typeface="Cambria" panose="02040503050406030204" pitchFamily="18" charset="0"/>
              </a:rPr>
              <a:t>A new LEBT is constructed and tested in the lab.</a:t>
            </a:r>
            <a:endParaRPr lang="zh-CN" altLang="en-US" dirty="0">
              <a:latin typeface="Cambria" panose="02040503050406030204" pitchFamily="18" charset="0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541774" y="1844824"/>
            <a:ext cx="10522778" cy="2748321"/>
            <a:chOff x="253742" y="1903673"/>
            <a:chExt cx="10522778" cy="2748321"/>
          </a:xfrm>
        </p:grpSpPr>
        <p:grpSp>
          <p:nvGrpSpPr>
            <p:cNvPr id="13" name="组合 12"/>
            <p:cNvGrpSpPr/>
            <p:nvPr/>
          </p:nvGrpSpPr>
          <p:grpSpPr>
            <a:xfrm>
              <a:off x="583747" y="1903673"/>
              <a:ext cx="10192773" cy="2637213"/>
              <a:chOff x="484657" y="2067694"/>
              <a:chExt cx="8968518" cy="2320457"/>
            </a:xfrm>
          </p:grpSpPr>
          <p:pic>
            <p:nvPicPr>
              <p:cNvPr id="8" name="图片 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4657" y="2067694"/>
                <a:ext cx="8968518" cy="2320457"/>
              </a:xfrm>
              <a:prstGeom prst="rect">
                <a:avLst/>
              </a:prstGeom>
            </p:spPr>
          </p:pic>
          <p:sp>
            <p:nvSpPr>
              <p:cNvPr id="9" name="文本框 8"/>
              <p:cNvSpPr txBox="1"/>
              <p:nvPr/>
            </p:nvSpPr>
            <p:spPr>
              <a:xfrm>
                <a:off x="1189253" y="2079272"/>
                <a:ext cx="902981" cy="4603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400" dirty="0"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Double-slit</a:t>
                </a:r>
              </a:p>
              <a:p>
                <a:r>
                  <a:rPr lang="en-US" altLang="zh-CN" sz="1400" dirty="0"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scanner</a:t>
                </a:r>
                <a:endParaRPr lang="zh-CN" altLang="en-US" sz="1400" dirty="0">
                  <a:latin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0" name="文本框 9"/>
            <p:cNvSpPr txBox="1"/>
            <p:nvPr/>
          </p:nvSpPr>
          <p:spPr>
            <a:xfrm>
              <a:off x="2342253" y="4344217"/>
              <a:ext cx="1554656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altLang="zh-CN" sz="1400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Focusing solenoid</a:t>
              </a:r>
              <a:endParaRPr lang="zh-CN" altLang="en-US" sz="1400" dirty="0"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253742" y="2361766"/>
              <a:ext cx="1167884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altLang="zh-CN" sz="1400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H</a:t>
              </a:r>
              <a:r>
                <a:rPr lang="en-US" altLang="zh-CN" sz="1400" baseline="30000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- </a:t>
              </a:r>
              <a:r>
                <a:rPr lang="en-US" altLang="zh-CN" sz="1400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ion source</a:t>
              </a:r>
              <a:endParaRPr lang="zh-CN" altLang="en-US" sz="1400" dirty="0"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6138632" y="2132274"/>
              <a:ext cx="1404936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altLang="zh-CN" sz="1400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RFQ accelerator</a:t>
              </a:r>
              <a:endParaRPr lang="zh-CN" altLang="en-US" sz="1400" dirty="0"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15" name="标题 1">
            <a:extLst>
              <a:ext uri="{FF2B5EF4-FFF2-40B4-BE49-F238E27FC236}">
                <a16:creationId xmlns:a16="http://schemas.microsoft.com/office/drawing/2014/main" id="{4D70D61F-CCB8-4EF1-AD27-22E02E202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5888" y="188913"/>
            <a:ext cx="9505950" cy="744537"/>
          </a:xfrm>
        </p:spPr>
        <p:txBody>
          <a:bodyPr>
            <a:normAutofit/>
          </a:bodyPr>
          <a:lstStyle/>
          <a:p>
            <a:r>
              <a:rPr lang="en-US" altLang="zh-CN" dirty="0"/>
              <a:t>Introduction to the front end system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330236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ED8AFC9-9B53-4CC1-9438-AD9D3C8FA3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Operation status</a:t>
            </a:r>
            <a:endParaRPr lang="zh-CN" alt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E56532EB-7BD8-4683-A294-4BC86A726D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5</a:t>
            </a:fld>
            <a:endParaRPr lang="zh-CN" altLang="en-US" dirty="0"/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758BBA76-EB2F-433C-8EEF-6D25541A0D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368" y="1124744"/>
            <a:ext cx="11017224" cy="5545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9354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231CB048-A72A-4A8A-B8C5-302F72604B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02584" y="6465050"/>
            <a:ext cx="389416" cy="292062"/>
          </a:xfrm>
        </p:spPr>
        <p:txBody>
          <a:bodyPr/>
          <a:lstStyle/>
          <a:p>
            <a:fld id="{0C913308-F349-4B6D-A68A-DD1791B4A57B}" type="slidenum">
              <a:rPr lang="zh-CN" altLang="en-US" smtClean="0"/>
              <a:pPr/>
              <a:t>6</a:t>
            </a:fld>
            <a:endParaRPr lang="zh-CN" altLang="en-US" dirty="0"/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52F291C0-711A-41D7-8376-96DADA1593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9093" y="1908575"/>
            <a:ext cx="3943546" cy="220051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6E7303FE-7844-4F78-A702-FF534616C2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480" y="2100918"/>
            <a:ext cx="3741143" cy="2466493"/>
          </a:xfrm>
          <a:prstGeom prst="rect">
            <a:avLst/>
          </a:prstGeom>
        </p:spPr>
      </p:pic>
      <p:sp>
        <p:nvSpPr>
          <p:cNvPr id="24" name="文本框 25">
            <a:extLst>
              <a:ext uri="{FF2B5EF4-FFF2-40B4-BE49-F238E27FC236}">
                <a16:creationId xmlns:a16="http://schemas.microsoft.com/office/drawing/2014/main" id="{B291C2F3-6F2E-403D-A194-5A2F3634F362}"/>
              </a:ext>
            </a:extLst>
          </p:cNvPr>
          <p:cNvSpPr txBox="1"/>
          <p:nvPr/>
        </p:nvSpPr>
        <p:spPr>
          <a:xfrm>
            <a:off x="235819" y="4866059"/>
            <a:ext cx="4225598" cy="1215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 altLang="zh-CN" sz="1600" b="1" dirty="0">
                <a:latin typeface="Cambria" panose="02040503050406030204" pitchFamily="18" charset="0"/>
                <a:ea typeface="Cambria" panose="02040503050406030204" pitchFamily="18" charset="0"/>
              </a:rPr>
              <a:t>Penning source cloned from ISIS, Oxford</a:t>
            </a:r>
          </a:p>
          <a:p>
            <a:pPr>
              <a:spcAft>
                <a:spcPts val="600"/>
              </a:spcAft>
            </a:pPr>
            <a:r>
              <a:rPr lang="en-US" altLang="zh-CN" sz="1400" dirty="0">
                <a:latin typeface="Cambria" panose="02040503050406030204" pitchFamily="18" charset="0"/>
                <a:ea typeface="华文宋体" panose="02010600040101010101" pitchFamily="2" charset="-122"/>
              </a:rPr>
              <a:t>Peak</a:t>
            </a:r>
            <a:r>
              <a:rPr lang="zh-CN" altLang="en-US" sz="1400" dirty="0">
                <a:latin typeface="Cambria" panose="02040503050406030204" pitchFamily="18" charset="0"/>
                <a:ea typeface="华文宋体" panose="02010600040101010101" pitchFamily="2" charset="-122"/>
              </a:rPr>
              <a:t> </a:t>
            </a:r>
            <a:r>
              <a:rPr lang="en-US" altLang="zh-CN" sz="1400" dirty="0">
                <a:latin typeface="Cambria" panose="02040503050406030204" pitchFamily="18" charset="0"/>
                <a:ea typeface="华文宋体" panose="02010600040101010101" pitchFamily="2" charset="-122"/>
              </a:rPr>
              <a:t>Current:</a:t>
            </a:r>
            <a:r>
              <a:rPr lang="zh-CN" altLang="en-US" sz="1400" dirty="0">
                <a:latin typeface="Cambria" panose="02040503050406030204" pitchFamily="18" charset="0"/>
                <a:ea typeface="华文宋体" panose="02010600040101010101" pitchFamily="2" charset="-122"/>
              </a:rPr>
              <a:t> </a:t>
            </a:r>
            <a:r>
              <a:rPr lang="en-US" altLang="zh-CN" sz="1400" dirty="0">
                <a:latin typeface="Cambria" panose="02040503050406030204" pitchFamily="18" charset="0"/>
                <a:ea typeface="Cambria" panose="02040503050406030204" pitchFamily="18" charset="0"/>
              </a:rPr>
              <a:t>50 mA</a:t>
            </a:r>
            <a:r>
              <a:rPr lang="zh-CN" altLang="en-US" sz="1400" dirty="0">
                <a:latin typeface="Cambria" panose="02040503050406030204" pitchFamily="18" charset="0"/>
                <a:ea typeface="华文宋体" panose="02010600040101010101" pitchFamily="2" charset="-122"/>
              </a:rPr>
              <a:t>，</a:t>
            </a:r>
            <a:r>
              <a:rPr lang="en-US" altLang="zh-CN" sz="1400" dirty="0">
                <a:latin typeface="Cambria" panose="02040503050406030204" pitchFamily="18" charset="0"/>
                <a:ea typeface="华文宋体" panose="02010600040101010101" pitchFamily="2" charset="-122"/>
              </a:rPr>
              <a:t>typical </a:t>
            </a:r>
            <a:r>
              <a:rPr lang="en-US" altLang="zh-CN" sz="1400" dirty="0">
                <a:latin typeface="Cambria" panose="02040503050406030204" pitchFamily="18" charset="0"/>
                <a:ea typeface="Cambria" panose="02040503050406030204" pitchFamily="18" charset="0"/>
              </a:rPr>
              <a:t>30~40 mA</a:t>
            </a:r>
          </a:p>
          <a:p>
            <a:pPr>
              <a:spcAft>
                <a:spcPts val="600"/>
              </a:spcAft>
            </a:pPr>
            <a:r>
              <a:rPr lang="en-US" altLang="zh-CN" sz="1400" dirty="0">
                <a:solidFill>
                  <a:srgbClr val="FF0000"/>
                </a:solidFill>
                <a:latin typeface="Cambria" panose="02040503050406030204" pitchFamily="18" charset="0"/>
                <a:ea typeface="华文宋体" panose="02010600040101010101" pitchFamily="2" charset="-122"/>
              </a:rPr>
              <a:t>Typical lifetime: 1 Month</a:t>
            </a:r>
            <a:endParaRPr lang="en-US" altLang="zh-CN" sz="1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spcAft>
                <a:spcPts val="600"/>
              </a:spcAft>
            </a:pPr>
            <a:r>
              <a:rPr lang="en-US" altLang="zh-CN" sz="1400" dirty="0">
                <a:solidFill>
                  <a:srgbClr val="FF0000"/>
                </a:solidFill>
                <a:latin typeface="Cambria" panose="02040503050406030204" pitchFamily="18" charset="0"/>
                <a:ea typeface="华文宋体" panose="02010600040101010101" pitchFamily="2" charset="-122"/>
              </a:rPr>
              <a:t>Main problems:</a:t>
            </a:r>
            <a:r>
              <a:rPr lang="zh-CN" altLang="en-US" sz="1400" dirty="0">
                <a:solidFill>
                  <a:srgbClr val="FF0000"/>
                </a:solidFill>
                <a:latin typeface="Cambria" panose="02040503050406030204" pitchFamily="18" charset="0"/>
                <a:ea typeface="华文宋体" panose="02010600040101010101" pitchFamily="2" charset="-122"/>
              </a:rPr>
              <a:t> </a:t>
            </a:r>
            <a:r>
              <a:rPr lang="en-US" altLang="zh-CN" sz="1400" dirty="0">
                <a:solidFill>
                  <a:srgbClr val="FF0000"/>
                </a:solidFill>
                <a:latin typeface="Cambria" panose="02040503050406030204" pitchFamily="18" charset="0"/>
                <a:ea typeface="华文宋体" panose="02010600040101010101" pitchFamily="2" charset="-122"/>
              </a:rPr>
              <a:t>Extinguish</a:t>
            </a:r>
            <a:r>
              <a:rPr lang="zh-CN" altLang="en-US" sz="1400" dirty="0">
                <a:solidFill>
                  <a:srgbClr val="FF0000"/>
                </a:solidFill>
                <a:latin typeface="Cambria" panose="02040503050406030204" pitchFamily="18" charset="0"/>
                <a:ea typeface="华文宋体" panose="02010600040101010101" pitchFamily="2" charset="-122"/>
              </a:rPr>
              <a:t>，</a:t>
            </a:r>
            <a:r>
              <a:rPr lang="en-US" altLang="zh-CN" sz="1400" dirty="0">
                <a:solidFill>
                  <a:srgbClr val="FF0000"/>
                </a:solidFill>
                <a:latin typeface="Cambria" panose="02040503050406030204" pitchFamily="18" charset="0"/>
                <a:ea typeface="华文宋体" panose="02010600040101010101" pitchFamily="2" charset="-122"/>
              </a:rPr>
              <a:t> fluctuation</a:t>
            </a:r>
            <a:r>
              <a:rPr lang="zh-CN" altLang="en-US" sz="1400" dirty="0">
                <a:solidFill>
                  <a:srgbClr val="FF0000"/>
                </a:solidFill>
                <a:latin typeface="Cambria" panose="02040503050406030204" pitchFamily="18" charset="0"/>
                <a:ea typeface="华文宋体" panose="02010600040101010101" pitchFamily="2" charset="-122"/>
              </a:rPr>
              <a:t>、</a:t>
            </a:r>
            <a:r>
              <a:rPr lang="en-US" altLang="zh-CN" sz="1400" dirty="0">
                <a:solidFill>
                  <a:srgbClr val="FF0000"/>
                </a:solidFill>
                <a:latin typeface="Cambria" panose="02040503050406030204" pitchFamily="18" charset="0"/>
                <a:ea typeface="华文宋体" panose="02010600040101010101" pitchFamily="2" charset="-122"/>
              </a:rPr>
              <a:t>discharge</a:t>
            </a:r>
            <a:endParaRPr lang="zh-CN" altLang="en-US" sz="1400" dirty="0">
              <a:solidFill>
                <a:srgbClr val="FF0000"/>
              </a:solidFill>
              <a:latin typeface="Cambria" panose="02040503050406030204" pitchFamily="18" charset="0"/>
              <a:ea typeface="华文宋体" panose="02010600040101010101" pitchFamily="2" charset="-122"/>
            </a:endParaRPr>
          </a:p>
        </p:txBody>
      </p:sp>
      <p:sp>
        <p:nvSpPr>
          <p:cNvPr id="25" name="文本框 26">
            <a:extLst>
              <a:ext uri="{FF2B5EF4-FFF2-40B4-BE49-F238E27FC236}">
                <a16:creationId xmlns:a16="http://schemas.microsoft.com/office/drawing/2014/main" id="{82A84324-BB1C-4E78-942C-0F7CA44C421E}"/>
              </a:ext>
            </a:extLst>
          </p:cNvPr>
          <p:cNvSpPr txBox="1"/>
          <p:nvPr/>
        </p:nvSpPr>
        <p:spPr>
          <a:xfrm>
            <a:off x="191344" y="1578278"/>
            <a:ext cx="32289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600" dirty="0">
                <a:solidFill>
                  <a:srgbClr val="0000FF"/>
                </a:solidFill>
                <a:latin typeface="Cambria" panose="02040503050406030204" pitchFamily="18" charset="0"/>
                <a:ea typeface="华文宋体" panose="02010600040101010101" pitchFamily="2" charset="-122"/>
              </a:rPr>
              <a:t>Principle of the penning ion source</a:t>
            </a:r>
            <a:endParaRPr lang="zh-CN" altLang="en-US" sz="1600" dirty="0">
              <a:solidFill>
                <a:srgbClr val="0000FF"/>
              </a:solidFill>
              <a:latin typeface="Cambria" panose="02040503050406030204" pitchFamily="18" charset="0"/>
              <a:ea typeface="华文宋体" panose="02010600040101010101" pitchFamily="2" charset="-122"/>
            </a:endParaRPr>
          </a:p>
        </p:txBody>
      </p:sp>
      <p:sp>
        <p:nvSpPr>
          <p:cNvPr id="26" name="文本框 27">
            <a:extLst>
              <a:ext uri="{FF2B5EF4-FFF2-40B4-BE49-F238E27FC236}">
                <a16:creationId xmlns:a16="http://schemas.microsoft.com/office/drawing/2014/main" id="{DAFCA18F-8AD6-49C9-BB96-E63159EF1322}"/>
              </a:ext>
            </a:extLst>
          </p:cNvPr>
          <p:cNvSpPr txBox="1"/>
          <p:nvPr/>
        </p:nvSpPr>
        <p:spPr>
          <a:xfrm>
            <a:off x="4342178" y="1518233"/>
            <a:ext cx="34218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6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Down-time of the penning ion source</a:t>
            </a:r>
            <a:endParaRPr lang="zh-CN" altLang="en-US" sz="1600" dirty="0">
              <a:solidFill>
                <a:srgbClr val="0000FF"/>
              </a:solidFill>
              <a:latin typeface="Cambria" panose="02040503050406030204" pitchFamily="18" charset="0"/>
              <a:ea typeface="华文宋体" panose="02010600040101010101" pitchFamily="2" charset="-122"/>
            </a:endParaRPr>
          </a:p>
        </p:txBody>
      </p:sp>
      <p:sp>
        <p:nvSpPr>
          <p:cNvPr id="27" name="椭圆 26">
            <a:extLst>
              <a:ext uri="{FF2B5EF4-FFF2-40B4-BE49-F238E27FC236}">
                <a16:creationId xmlns:a16="http://schemas.microsoft.com/office/drawing/2014/main" id="{2A5FC51F-C9FE-49DB-8C50-A78746BB22F9}"/>
              </a:ext>
            </a:extLst>
          </p:cNvPr>
          <p:cNvSpPr/>
          <p:nvPr/>
        </p:nvSpPr>
        <p:spPr>
          <a:xfrm>
            <a:off x="4516771" y="3753255"/>
            <a:ext cx="1161467" cy="365872"/>
          </a:xfrm>
          <a:prstGeom prst="ellipse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latin typeface="Cambria" panose="02040503050406030204" pitchFamily="18" charset="0"/>
              <a:ea typeface="华文宋体" panose="02010600040101010101" pitchFamily="2" charset="-122"/>
            </a:endParaRPr>
          </a:p>
        </p:txBody>
      </p:sp>
      <p:pic>
        <p:nvPicPr>
          <p:cNvPr id="28" name="图片 27">
            <a:extLst>
              <a:ext uri="{FF2B5EF4-FFF2-40B4-BE49-F238E27FC236}">
                <a16:creationId xmlns:a16="http://schemas.microsoft.com/office/drawing/2014/main" id="{12362FA1-7BBE-49AB-9476-29ABE31CA1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8817" y="4287858"/>
            <a:ext cx="3976954" cy="2282527"/>
          </a:xfrm>
          <a:prstGeom prst="rect">
            <a:avLst/>
          </a:prstGeom>
        </p:spPr>
      </p:pic>
      <p:sp>
        <p:nvSpPr>
          <p:cNvPr id="29" name="椭圆 28">
            <a:extLst>
              <a:ext uri="{FF2B5EF4-FFF2-40B4-BE49-F238E27FC236}">
                <a16:creationId xmlns:a16="http://schemas.microsoft.com/office/drawing/2014/main" id="{8E27E44B-CA59-47FB-AB82-C25FC7EE207E}"/>
              </a:ext>
            </a:extLst>
          </p:cNvPr>
          <p:cNvSpPr/>
          <p:nvPr/>
        </p:nvSpPr>
        <p:spPr>
          <a:xfrm>
            <a:off x="4414675" y="5223961"/>
            <a:ext cx="1148301" cy="391601"/>
          </a:xfrm>
          <a:prstGeom prst="ellipse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latin typeface="Cambria" panose="02040503050406030204" pitchFamily="18" charset="0"/>
              <a:ea typeface="华文宋体" panose="02010600040101010101" pitchFamily="2" charset="-122"/>
            </a:endParaRPr>
          </a:p>
        </p:txBody>
      </p:sp>
      <p:sp>
        <p:nvSpPr>
          <p:cNvPr id="30" name="文本框 31">
            <a:extLst>
              <a:ext uri="{FF2B5EF4-FFF2-40B4-BE49-F238E27FC236}">
                <a16:creationId xmlns:a16="http://schemas.microsoft.com/office/drawing/2014/main" id="{4A75DFDA-F762-448A-BC9F-41061C376DB2}"/>
              </a:ext>
            </a:extLst>
          </p:cNvPr>
          <p:cNvSpPr txBox="1"/>
          <p:nvPr/>
        </p:nvSpPr>
        <p:spPr>
          <a:xfrm>
            <a:off x="4410270" y="1894884"/>
            <a:ext cx="3311021" cy="27699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2019-2020  I.S.-113.4 hours, RFQ-76.9 hours</a:t>
            </a:r>
            <a:endParaRPr lang="zh-CN" altLang="en-US" sz="1200" b="1" dirty="0">
              <a:solidFill>
                <a:srgbClr val="FF0000"/>
              </a:solidFill>
              <a:latin typeface="Cambria" panose="02040503050406030204" pitchFamily="18" charset="0"/>
              <a:ea typeface="华文宋体" panose="02010600040101010101" pitchFamily="2" charset="-122"/>
            </a:endParaRPr>
          </a:p>
        </p:txBody>
      </p:sp>
      <p:pic>
        <p:nvPicPr>
          <p:cNvPr id="31" name="图片 30">
            <a:extLst>
              <a:ext uri="{FF2B5EF4-FFF2-40B4-BE49-F238E27FC236}">
                <a16:creationId xmlns:a16="http://schemas.microsoft.com/office/drawing/2014/main" id="{1888D948-72FC-4502-833A-F0A63E7812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68301" y="1863408"/>
            <a:ext cx="2977617" cy="2294650"/>
          </a:xfrm>
          <a:prstGeom prst="rect">
            <a:avLst/>
          </a:prstGeom>
        </p:spPr>
      </p:pic>
      <p:sp>
        <p:nvSpPr>
          <p:cNvPr id="33" name="文本框 35">
            <a:extLst>
              <a:ext uri="{FF2B5EF4-FFF2-40B4-BE49-F238E27FC236}">
                <a16:creationId xmlns:a16="http://schemas.microsoft.com/office/drawing/2014/main" id="{482BAEC3-599C-4D98-9F45-2E858345E3E6}"/>
              </a:ext>
            </a:extLst>
          </p:cNvPr>
          <p:cNvSpPr txBox="1"/>
          <p:nvPr/>
        </p:nvSpPr>
        <p:spPr>
          <a:xfrm>
            <a:off x="8717424" y="1518233"/>
            <a:ext cx="32540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Emittance@50mA, 0.8∙</a:t>
            </a:r>
            <a:r>
              <a:rPr lang="el-GR" altLang="zh-CN" dirty="0"/>
              <a:t>π</a:t>
            </a:r>
            <a:r>
              <a:rPr lang="en-US" altLang="zh-CN" dirty="0"/>
              <a:t>∙</a:t>
            </a:r>
            <a:r>
              <a:rPr lang="en-US" altLang="zh-CN" dirty="0" err="1"/>
              <a:t>mm∙mrad</a:t>
            </a:r>
            <a:endParaRPr lang="zh-CN" altLang="en-US" dirty="0"/>
          </a:p>
        </p:txBody>
      </p:sp>
      <p:sp>
        <p:nvSpPr>
          <p:cNvPr id="36" name="文本框 39">
            <a:extLst>
              <a:ext uri="{FF2B5EF4-FFF2-40B4-BE49-F238E27FC236}">
                <a16:creationId xmlns:a16="http://schemas.microsoft.com/office/drawing/2014/main" id="{86176596-96B3-44A8-BBE5-E3E03910857E}"/>
              </a:ext>
            </a:extLst>
          </p:cNvPr>
          <p:cNvSpPr txBox="1"/>
          <p:nvPr/>
        </p:nvSpPr>
        <p:spPr>
          <a:xfrm>
            <a:off x="4414676" y="4287858"/>
            <a:ext cx="3311021" cy="27699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2020-2021  I.S.-64.9 hours, RFQ-98.2 hours</a:t>
            </a:r>
            <a:endParaRPr lang="zh-CN" altLang="en-US" sz="1200" b="1" dirty="0">
              <a:solidFill>
                <a:srgbClr val="FF0000"/>
              </a:solidFill>
              <a:latin typeface="Cambria" panose="02040503050406030204" pitchFamily="18" charset="0"/>
              <a:ea typeface="华文宋体" panose="02010600040101010101" pitchFamily="2" charset="-122"/>
            </a:endParaRPr>
          </a:p>
        </p:txBody>
      </p:sp>
      <p:sp>
        <p:nvSpPr>
          <p:cNvPr id="52" name="文本框 51">
            <a:extLst>
              <a:ext uri="{FF2B5EF4-FFF2-40B4-BE49-F238E27FC236}">
                <a16:creationId xmlns:a16="http://schemas.microsoft.com/office/drawing/2014/main" id="{DF19BFD4-0C17-4C8D-90F6-A90481E2566C}"/>
              </a:ext>
            </a:extLst>
          </p:cNvPr>
          <p:cNvSpPr txBox="1"/>
          <p:nvPr/>
        </p:nvSpPr>
        <p:spPr>
          <a:xfrm>
            <a:off x="191344" y="1124744"/>
            <a:ext cx="52079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2000" b="1" i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r>
              <a:rPr lang="en-US" altLang="zh-CN" dirty="0"/>
              <a:t>Issues of penning ion source up to Sep. 2021</a:t>
            </a:r>
            <a:endParaRPr lang="zh-CN" altLang="en-US" dirty="0"/>
          </a:p>
        </p:txBody>
      </p:sp>
      <p:sp>
        <p:nvSpPr>
          <p:cNvPr id="5" name="标题 4">
            <a:extLst>
              <a:ext uri="{FF2B5EF4-FFF2-40B4-BE49-F238E27FC236}">
                <a16:creationId xmlns:a16="http://schemas.microsoft.com/office/drawing/2014/main" id="{46126B34-D7E6-49AA-8040-122503727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Issues of penning ion sources</a:t>
            </a:r>
            <a:endParaRPr lang="zh-CN" alt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D7D86716-3A0F-41F7-B305-7E8020E7FBAE}"/>
              </a:ext>
            </a:extLst>
          </p:cNvPr>
          <p:cNvSpPr txBox="1"/>
          <p:nvPr/>
        </p:nvSpPr>
        <p:spPr>
          <a:xfrm>
            <a:off x="8598072" y="5223961"/>
            <a:ext cx="35939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i="1" dirty="0">
                <a:latin typeface="Cambria" panose="02040503050406030204" pitchFamily="18" charset="0"/>
                <a:ea typeface="Cambria" panose="02040503050406030204" pitchFamily="18" charset="0"/>
              </a:rPr>
              <a:t>Survey for new design of IS started in 2015, visited PKU (</a:t>
            </a:r>
            <a:r>
              <a:rPr lang="en-US" altLang="zh-CN" i="1">
                <a:latin typeface="Cambria" panose="02040503050406030204" pitchFamily="18" charset="0"/>
                <a:ea typeface="Cambria" panose="02040503050406030204" pitchFamily="18" charset="0"/>
              </a:rPr>
              <a:t>Prof. S</a:t>
            </a:r>
            <a:r>
              <a:rPr lang="en-US" altLang="zh-CN" i="1" dirty="0">
                <a:latin typeface="Cambria" panose="02040503050406030204" pitchFamily="18" charset="0"/>
                <a:ea typeface="Cambria" panose="02040503050406030204" pitchFamily="18" charset="0"/>
              </a:rPr>
              <a:t>. Peng) and SNS (M. </a:t>
            </a:r>
            <a:r>
              <a:rPr lang="en-US" altLang="zh-CN" i="1" dirty="0" err="1">
                <a:latin typeface="Cambria" panose="02040503050406030204" pitchFamily="18" charset="0"/>
                <a:ea typeface="Cambria" panose="02040503050406030204" pitchFamily="18" charset="0"/>
              </a:rPr>
              <a:t>Stockli</a:t>
            </a:r>
            <a:r>
              <a:rPr lang="en-US" altLang="zh-CN" i="1" dirty="0">
                <a:latin typeface="Cambria" panose="02040503050406030204" pitchFamily="18" charset="0"/>
                <a:ea typeface="Cambria" panose="02040503050406030204" pitchFamily="18" charset="0"/>
              </a:rPr>
              <a:t>, R. Welton and B. Han) .</a:t>
            </a:r>
          </a:p>
          <a:p>
            <a:endParaRPr lang="zh-CN" altLang="en-US" i="1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8921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47474A-AE16-49B0-89D1-8AE99DC261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800" i="1" dirty="0">
                <a:sym typeface="Wingdings" panose="05000000000000000000" pitchFamily="2" charset="2"/>
              </a:rPr>
              <a:t>Inspiration of RF-driven ion source with </a:t>
            </a:r>
            <a:r>
              <a:rPr lang="en-US" altLang="zh-CN" sz="2800" i="1" dirty="0" err="1">
                <a:sym typeface="Wingdings" panose="05000000000000000000" pitchFamily="2" charset="2"/>
              </a:rPr>
              <a:t>ext</a:t>
            </a:r>
            <a:r>
              <a:rPr lang="en-US" altLang="zh-CN" sz="2800" i="1" dirty="0">
                <a:sym typeface="Wingdings" panose="05000000000000000000" pitchFamily="2" charset="2"/>
              </a:rPr>
              <a:t>-antenna</a:t>
            </a:r>
            <a:endParaRPr lang="zh-CN" alt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395D36FE-61C0-476F-A7CF-AC6DF53E4E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7</a:t>
            </a:fld>
            <a:endParaRPr lang="zh-CN" altLang="en-US" dirty="0"/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AC257009-67F5-4946-8128-BD51C2FF49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0650" y="1962290"/>
            <a:ext cx="3461005" cy="2747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右箭头 5">
            <a:extLst>
              <a:ext uri="{FF2B5EF4-FFF2-40B4-BE49-F238E27FC236}">
                <a16:creationId xmlns:a16="http://schemas.microsoft.com/office/drawing/2014/main" id="{0F3AFE33-A3E9-4FB5-9A3F-0FE0E26487CD}"/>
              </a:ext>
            </a:extLst>
          </p:cNvPr>
          <p:cNvSpPr/>
          <p:nvPr/>
        </p:nvSpPr>
        <p:spPr>
          <a:xfrm>
            <a:off x="3959648" y="3200823"/>
            <a:ext cx="1152128" cy="408203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latin typeface="Cambria" panose="02040503050406030204" pitchFamily="18" charset="0"/>
            </a:endParaRPr>
          </a:p>
        </p:txBody>
      </p:sp>
      <p:pic>
        <p:nvPicPr>
          <p:cNvPr id="21" name="Picture 2">
            <a:extLst>
              <a:ext uri="{FF2B5EF4-FFF2-40B4-BE49-F238E27FC236}">
                <a16:creationId xmlns:a16="http://schemas.microsoft.com/office/drawing/2014/main" id="{8BB2FA29-9D90-4FAE-95F2-E95EE7FF59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3784" y="1806605"/>
            <a:ext cx="2732414" cy="2875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id="{1F1468D4-30BE-4CFC-8AF6-5AAB17E326E9}"/>
              </a:ext>
            </a:extLst>
          </p:cNvPr>
          <p:cNvGrpSpPr/>
          <p:nvPr/>
        </p:nvGrpSpPr>
        <p:grpSpPr>
          <a:xfrm>
            <a:off x="8602719" y="1654907"/>
            <a:ext cx="2853795" cy="3126563"/>
            <a:chOff x="6876256" y="908720"/>
            <a:chExt cx="1868599" cy="2104805"/>
          </a:xfrm>
        </p:grpSpPr>
        <p:pic>
          <p:nvPicPr>
            <p:cNvPr id="31" name="Picture 3">
              <a:extLst>
                <a:ext uri="{FF2B5EF4-FFF2-40B4-BE49-F238E27FC236}">
                  <a16:creationId xmlns:a16="http://schemas.microsoft.com/office/drawing/2014/main" id="{E3EA07D4-B99B-4AF0-AF5F-FE7CDED60D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 rot="16200000">
              <a:off x="6758153" y="1026823"/>
              <a:ext cx="2104805" cy="18685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2" name="文本框 18">
              <a:extLst>
                <a:ext uri="{FF2B5EF4-FFF2-40B4-BE49-F238E27FC236}">
                  <a16:creationId xmlns:a16="http://schemas.microsoft.com/office/drawing/2014/main" id="{0F9D6018-4A46-41C6-B03A-56DC445A3D0C}"/>
                </a:ext>
              </a:extLst>
            </p:cNvPr>
            <p:cNvSpPr txBox="1"/>
            <p:nvPr/>
          </p:nvSpPr>
          <p:spPr>
            <a:xfrm>
              <a:off x="7688124" y="2089464"/>
              <a:ext cx="442533" cy="3355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14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H2</a:t>
              </a:r>
              <a:endParaRPr lang="zh-CN" altLang="en-US" sz="1400" dirty="0">
                <a:solidFill>
                  <a:srgbClr val="FF0000"/>
                </a:solidFill>
                <a:latin typeface="Cambria" panose="02040503050406030204" pitchFamily="18" charset="0"/>
                <a:ea typeface="华文宋体" panose="02010600040101010101" pitchFamily="2" charset="-122"/>
              </a:endParaRPr>
            </a:p>
          </p:txBody>
        </p:sp>
      </p:grpSp>
      <p:sp>
        <p:nvSpPr>
          <p:cNvPr id="23" name="右箭头 5">
            <a:extLst>
              <a:ext uri="{FF2B5EF4-FFF2-40B4-BE49-F238E27FC236}">
                <a16:creationId xmlns:a16="http://schemas.microsoft.com/office/drawing/2014/main" id="{EA7C0534-2484-4C27-AA94-9692261B2B63}"/>
              </a:ext>
            </a:extLst>
          </p:cNvPr>
          <p:cNvSpPr/>
          <p:nvPr/>
        </p:nvSpPr>
        <p:spPr>
          <a:xfrm>
            <a:off x="7945046" y="3182202"/>
            <a:ext cx="1152128" cy="408203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latin typeface="Cambria" panose="02040503050406030204" pitchFamily="18" charset="0"/>
            </a:endParaRPr>
          </a:p>
        </p:txBody>
      </p:sp>
      <p:sp>
        <p:nvSpPr>
          <p:cNvPr id="24" name="文本框 20">
            <a:extLst>
              <a:ext uri="{FF2B5EF4-FFF2-40B4-BE49-F238E27FC236}">
                <a16:creationId xmlns:a16="http://schemas.microsoft.com/office/drawing/2014/main" id="{F1E8CB6D-89CE-44DF-A627-98F7D2F559BC}"/>
              </a:ext>
            </a:extLst>
          </p:cNvPr>
          <p:cNvSpPr txBox="1"/>
          <p:nvPr/>
        </p:nvSpPr>
        <p:spPr>
          <a:xfrm>
            <a:off x="206973" y="1202759"/>
            <a:ext cx="29795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2000" b="1" i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Inner ant. in SNS/J-PARC</a:t>
            </a:r>
            <a:endParaRPr lang="zh-CN" altLang="en-US" dirty="0"/>
          </a:p>
        </p:txBody>
      </p:sp>
      <p:sp>
        <p:nvSpPr>
          <p:cNvPr id="25" name="文本框 21">
            <a:extLst>
              <a:ext uri="{FF2B5EF4-FFF2-40B4-BE49-F238E27FC236}">
                <a16:creationId xmlns:a16="http://schemas.microsoft.com/office/drawing/2014/main" id="{8DFED6D5-C5FD-4416-8D2F-579D5C3BA9D3}"/>
              </a:ext>
            </a:extLst>
          </p:cNvPr>
          <p:cNvSpPr txBox="1"/>
          <p:nvPr/>
        </p:nvSpPr>
        <p:spPr>
          <a:xfrm>
            <a:off x="5183784" y="1217874"/>
            <a:ext cx="27059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2000" b="1" i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External ant. in HERA </a:t>
            </a:r>
            <a:endParaRPr lang="zh-CN" altLang="en-US" dirty="0"/>
          </a:p>
        </p:txBody>
      </p:sp>
      <p:sp>
        <p:nvSpPr>
          <p:cNvPr id="26" name="文本框 22">
            <a:extLst>
              <a:ext uri="{FF2B5EF4-FFF2-40B4-BE49-F238E27FC236}">
                <a16:creationId xmlns:a16="http://schemas.microsoft.com/office/drawing/2014/main" id="{445A4E02-6867-4744-85A9-90E9B979E639}"/>
              </a:ext>
            </a:extLst>
          </p:cNvPr>
          <p:cNvSpPr txBox="1"/>
          <p:nvPr/>
        </p:nvSpPr>
        <p:spPr>
          <a:xfrm>
            <a:off x="9238146" y="1196752"/>
            <a:ext cx="20425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2000" b="1" i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External ant. in </a:t>
            </a:r>
          </a:p>
          <a:p>
            <a:r>
              <a:rPr lang="en-US" altLang="zh-CN" dirty="0"/>
              <a:t>CSNS/SNS/CERN</a:t>
            </a:r>
          </a:p>
        </p:txBody>
      </p:sp>
      <p:pic>
        <p:nvPicPr>
          <p:cNvPr id="27" name="Picture 6">
            <a:extLst>
              <a:ext uri="{FF2B5EF4-FFF2-40B4-BE49-F238E27FC236}">
                <a16:creationId xmlns:a16="http://schemas.microsoft.com/office/drawing/2014/main" id="{3610B2D2-306A-4343-B07F-FF267728E6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1"/>
          <a:stretch>
            <a:fillRect/>
          </a:stretch>
        </p:blipFill>
        <p:spPr bwMode="auto">
          <a:xfrm>
            <a:off x="206973" y="4835913"/>
            <a:ext cx="1278185" cy="1569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文本框 24">
            <a:extLst>
              <a:ext uri="{FF2B5EF4-FFF2-40B4-BE49-F238E27FC236}">
                <a16:creationId xmlns:a16="http://schemas.microsoft.com/office/drawing/2014/main" id="{149EF8B6-39BA-445E-841F-C554710EAB97}"/>
              </a:ext>
            </a:extLst>
          </p:cNvPr>
          <p:cNvSpPr txBox="1"/>
          <p:nvPr/>
        </p:nvSpPr>
        <p:spPr>
          <a:xfrm>
            <a:off x="1485158" y="4797152"/>
            <a:ext cx="37322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600" dirty="0">
                <a:latin typeface="Cambria" panose="02040503050406030204" pitchFamily="18" charset="0"/>
                <a:ea typeface="Cambria" panose="02040503050406030204" pitchFamily="18" charset="0"/>
              </a:rPr>
              <a:t>Antenna failure problems in the initial stage of the commissioning. Solved by improvements of</a:t>
            </a:r>
            <a:r>
              <a:rPr lang="zh-CN" alt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1600" dirty="0">
                <a:latin typeface="Cambria" panose="02040503050406030204" pitchFamily="18" charset="0"/>
                <a:ea typeface="Cambria" panose="02040503050406030204" pitchFamily="18" charset="0"/>
              </a:rPr>
              <a:t>antenna.</a:t>
            </a:r>
          </a:p>
          <a:p>
            <a:pPr marL="228600" indent="-228600">
              <a:buAutoNum type="arabicPeriod"/>
            </a:pPr>
            <a:endParaRPr lang="en-US" altLang="zh-CN" sz="1600" dirty="0">
              <a:latin typeface="Cambria" panose="02040503050406030204" pitchFamily="18" charset="0"/>
            </a:endParaRPr>
          </a:p>
          <a:p>
            <a:r>
              <a:rPr lang="en-US" altLang="zh-CN" sz="1600" dirty="0">
                <a:latin typeface="Cambria" panose="02040503050406030204" pitchFamily="18" charset="0"/>
              </a:rPr>
              <a:t>Stable operation with high current up to now.</a:t>
            </a:r>
            <a:endParaRPr lang="zh-CN" altLang="en-US" sz="1600" dirty="0">
              <a:latin typeface="Cambria" panose="02040503050406030204" pitchFamily="18" charset="0"/>
            </a:endParaRPr>
          </a:p>
        </p:txBody>
      </p:sp>
      <p:sp>
        <p:nvSpPr>
          <p:cNvPr id="29" name="文本框 25">
            <a:extLst>
              <a:ext uri="{FF2B5EF4-FFF2-40B4-BE49-F238E27FC236}">
                <a16:creationId xmlns:a16="http://schemas.microsoft.com/office/drawing/2014/main" id="{992375A9-9A1F-4D7B-B1F4-9653E84328DE}"/>
              </a:ext>
            </a:extLst>
          </p:cNvPr>
          <p:cNvSpPr txBox="1"/>
          <p:nvPr/>
        </p:nvSpPr>
        <p:spPr>
          <a:xfrm>
            <a:off x="5219943" y="4781470"/>
            <a:ext cx="29275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600" dirty="0">
                <a:latin typeface="Cambria" panose="02040503050406030204" pitchFamily="18" charset="0"/>
                <a:ea typeface="Cambria" panose="02040503050406030204" pitchFamily="18" charset="0"/>
              </a:rPr>
              <a:t>Jens Peters  from HERA suggested an external-antenna structure. </a:t>
            </a:r>
            <a:endParaRPr lang="zh-CN" altLang="en-US" sz="1600" dirty="0">
              <a:latin typeface="Cambria" panose="02040503050406030204" pitchFamily="18" charset="0"/>
            </a:endParaRPr>
          </a:p>
        </p:txBody>
      </p:sp>
      <p:sp>
        <p:nvSpPr>
          <p:cNvPr id="30" name="文本框 26">
            <a:extLst>
              <a:ext uri="{FF2B5EF4-FFF2-40B4-BE49-F238E27FC236}">
                <a16:creationId xmlns:a16="http://schemas.microsoft.com/office/drawing/2014/main" id="{CA1FCAB5-AF3C-495D-A069-DD705E58D207}"/>
              </a:ext>
            </a:extLst>
          </p:cNvPr>
          <p:cNvSpPr txBox="1"/>
          <p:nvPr/>
        </p:nvSpPr>
        <p:spPr>
          <a:xfrm>
            <a:off x="8331052" y="4797152"/>
            <a:ext cx="38136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6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Development in CSNS,</a:t>
            </a:r>
          </a:p>
          <a:p>
            <a:r>
              <a:rPr lang="en-US" altLang="zh-CN" sz="1600" dirty="0">
                <a:latin typeface="Cambria" panose="02040503050406030204" pitchFamily="18" charset="0"/>
              </a:rPr>
              <a:t>2016.01-- R&amp;D Fund from CAS received.</a:t>
            </a:r>
          </a:p>
          <a:p>
            <a:r>
              <a:rPr lang="en-US" altLang="zh-CN" sz="1600" dirty="0">
                <a:latin typeface="Cambria" panose="02040503050406030204" pitchFamily="18" charset="0"/>
              </a:rPr>
              <a:t>2018.12 -- First H- beam produced in lab.</a:t>
            </a:r>
          </a:p>
          <a:p>
            <a:r>
              <a:rPr lang="en-US" altLang="zh-CN" sz="1600" dirty="0">
                <a:latin typeface="Cambria" panose="02040503050406030204" pitchFamily="18" charset="0"/>
              </a:rPr>
              <a:t>2021.09 -- Put into operation on CSNS.</a:t>
            </a:r>
          </a:p>
          <a:p>
            <a:r>
              <a:rPr lang="en-US" altLang="zh-CN" sz="1600" dirty="0">
                <a:latin typeface="Cambria" panose="02040503050406030204" pitchFamily="18" charset="0"/>
              </a:rPr>
              <a:t>2025.06 -- </a:t>
            </a:r>
            <a:r>
              <a:rPr lang="en-US" altLang="zh-CN" sz="1600" dirty="0">
                <a:solidFill>
                  <a:srgbClr val="0000FF"/>
                </a:solidFill>
                <a:latin typeface="Cambria" panose="02040503050406030204" pitchFamily="18" charset="0"/>
              </a:rPr>
              <a:t>1200</a:t>
            </a:r>
            <a:r>
              <a:rPr lang="zh-CN" altLang="en-US" sz="1600" dirty="0">
                <a:solidFill>
                  <a:srgbClr val="0000FF"/>
                </a:solidFill>
                <a:latin typeface="Cambria" panose="02040503050406030204" pitchFamily="18" charset="0"/>
              </a:rPr>
              <a:t> </a:t>
            </a:r>
            <a:r>
              <a:rPr lang="en-US" altLang="zh-CN" sz="1600" dirty="0">
                <a:solidFill>
                  <a:srgbClr val="0000FF"/>
                </a:solidFill>
                <a:latin typeface="Cambria" panose="02040503050406030204" pitchFamily="18" charset="0"/>
              </a:rPr>
              <a:t>operation days </a:t>
            </a:r>
            <a:r>
              <a:rPr lang="en-US" altLang="zh-CN" sz="1600" dirty="0">
                <a:latin typeface="Cambria" panose="02040503050406030204" pitchFamily="18" charset="0"/>
              </a:rPr>
              <a:t>for single source accumulated.</a:t>
            </a:r>
            <a:endParaRPr lang="zh-CN" altLang="en-US" sz="16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69175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The new RF-driven H- source</a:t>
            </a:r>
            <a:endParaRPr lang="zh-CN" altLang="en-US" dirty="0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8</a:t>
            </a:fld>
            <a:endParaRPr lang="zh-CN" altLang="en-US" dirty="0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0441681E-C488-49F4-8619-C8D8E4E662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2" y="1324406"/>
            <a:ext cx="7056784" cy="4990239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45F6EB4A-E178-4CE5-AB37-9D1B95ABBAE0}"/>
              </a:ext>
            </a:extLst>
          </p:cNvPr>
          <p:cNvSpPr txBox="1"/>
          <p:nvPr/>
        </p:nvSpPr>
        <p:spPr>
          <a:xfrm>
            <a:off x="7323534" y="1484784"/>
            <a:ext cx="4791696" cy="23237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l"/>
            </a:pPr>
            <a:r>
              <a:rPr lang="en-US" altLang="zh-CN" sz="2000" dirty="0">
                <a:latin typeface="Cambria" panose="02040503050406030204" pitchFamily="18" charset="0"/>
                <a:ea typeface="Cambria" panose="02040503050406030204" pitchFamily="18" charset="0"/>
              </a:rPr>
              <a:t>Silicon-Nitride plasma chamber is used.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l"/>
            </a:pPr>
            <a:r>
              <a:rPr lang="en-US" altLang="zh-CN" sz="2000" dirty="0">
                <a:latin typeface="Cambria" panose="02040503050406030204" pitchFamily="18" charset="0"/>
                <a:ea typeface="Cambria" panose="02040503050406030204" pitchFamily="18" charset="0"/>
              </a:rPr>
              <a:t>Indirect cooling scheme.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l"/>
            </a:pPr>
            <a:r>
              <a:rPr lang="en-US" altLang="zh-CN" sz="2000" dirty="0">
                <a:latin typeface="Cambria" panose="02040503050406030204" pitchFamily="18" charset="0"/>
                <a:ea typeface="Cambria" panose="02040503050406030204" pitchFamily="18" charset="0"/>
              </a:rPr>
              <a:t>Elementary cesium.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l"/>
            </a:pPr>
            <a:r>
              <a:rPr lang="en-US" altLang="zh-CN" sz="2000" dirty="0">
                <a:latin typeface="Cambria" panose="02040503050406030204" pitchFamily="18" charset="0"/>
                <a:ea typeface="Cambria" panose="02040503050406030204" pitchFamily="18" charset="0"/>
              </a:rPr>
              <a:t>Compensation B-Field is used.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l"/>
            </a:pPr>
            <a:r>
              <a:rPr lang="en-US" altLang="zh-CN" sz="2000" dirty="0">
                <a:latin typeface="Cambria" panose="02040503050406030204" pitchFamily="18" charset="0"/>
                <a:ea typeface="Cambria" panose="02040503050406030204" pitchFamily="18" charset="0"/>
              </a:rPr>
              <a:t>Glow dis charge igniter.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l"/>
            </a:pPr>
            <a:endParaRPr lang="zh-CN" altLang="en-US" sz="20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19526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596D989F-1577-4ACB-8BF7-43616180A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9</a:t>
            </a:fld>
            <a:endParaRPr lang="zh-CN" altLang="en-US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6E64AD73-0A23-488F-A806-AFBB0A55F2CC}"/>
              </a:ext>
            </a:extLst>
          </p:cNvPr>
          <p:cNvSpPr txBox="1"/>
          <p:nvPr/>
        </p:nvSpPr>
        <p:spPr>
          <a:xfrm>
            <a:off x="191344" y="1178778"/>
            <a:ext cx="32551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2400" b="1" i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1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The glow discharge igniter</a:t>
            </a:r>
            <a:endParaRPr kumimoji="0" lang="zh-CN" altLang="en-US" sz="2000" b="1" i="1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B7F3467F-E194-4720-B744-ABDF4A05B99A}"/>
              </a:ext>
            </a:extLst>
          </p:cNvPr>
          <p:cNvSpPr/>
          <p:nvPr/>
        </p:nvSpPr>
        <p:spPr>
          <a:xfrm>
            <a:off x="6096000" y="1556792"/>
            <a:ext cx="55127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kern="100" dirty="0">
                <a:solidFill>
                  <a:prstClr val="black"/>
                </a:solidFill>
                <a:latin typeface="Cambria" panose="020405030504060302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Since the pressure in the igniter is 200~400 Pa, the seed electrons are blew to the plasma chamber and guided by the weak axial magnetic field produced by the magnetic coil.</a:t>
            </a:r>
            <a:endParaRPr lang="zh-CN" altLang="zh-CN" kern="100" dirty="0">
              <a:solidFill>
                <a:prstClr val="black"/>
              </a:solidFill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C316F965-A534-4941-A583-56045D18DC92}"/>
              </a:ext>
            </a:extLst>
          </p:cNvPr>
          <p:cNvGrpSpPr/>
          <p:nvPr/>
        </p:nvGrpSpPr>
        <p:grpSpPr>
          <a:xfrm>
            <a:off x="461472" y="2736588"/>
            <a:ext cx="5620366" cy="3594828"/>
            <a:chOff x="407368" y="2227078"/>
            <a:chExt cx="6495002" cy="4154250"/>
          </a:xfrm>
        </p:grpSpPr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AC33C6EC-BE5F-45B7-AA9D-C4A702DD56C8}"/>
                </a:ext>
              </a:extLst>
            </p:cNvPr>
            <p:cNvGrpSpPr/>
            <p:nvPr/>
          </p:nvGrpSpPr>
          <p:grpSpPr>
            <a:xfrm>
              <a:off x="407368" y="2227078"/>
              <a:ext cx="3816424" cy="4154250"/>
              <a:chOff x="2613660" y="1310640"/>
              <a:chExt cx="3916680" cy="4236720"/>
            </a:xfrm>
          </p:grpSpPr>
          <p:pic>
            <p:nvPicPr>
              <p:cNvPr id="20" name="图片 19">
                <a:extLst>
                  <a:ext uri="{FF2B5EF4-FFF2-40B4-BE49-F238E27FC236}">
                    <a16:creationId xmlns:a16="http://schemas.microsoft.com/office/drawing/2014/main" id="{501D69ED-55E9-4DDA-8DEF-D25DC99BC4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13660" y="1310640"/>
                <a:ext cx="3916680" cy="4236720"/>
              </a:xfrm>
              <a:prstGeom prst="rect">
                <a:avLst/>
              </a:prstGeom>
            </p:spPr>
          </p:pic>
          <p:cxnSp>
            <p:nvCxnSpPr>
              <p:cNvPr id="21" name="直接连接符 20">
                <a:extLst>
                  <a:ext uri="{FF2B5EF4-FFF2-40B4-BE49-F238E27FC236}">
                    <a16:creationId xmlns:a16="http://schemas.microsoft.com/office/drawing/2014/main" id="{3EFE5F9D-F2C0-4E01-AB0E-73CE6A677D42}"/>
                  </a:ext>
                </a:extLst>
              </p:cNvPr>
              <p:cNvCxnSpPr/>
              <p:nvPr/>
            </p:nvCxnSpPr>
            <p:spPr>
              <a:xfrm flipH="1">
                <a:off x="3360259" y="3444005"/>
                <a:ext cx="885346" cy="1254239"/>
              </a:xfrm>
              <a:prstGeom prst="line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</a:ln>
              <a:effectLst/>
            </p:spPr>
          </p:cxnSp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EBCEC019-24F7-4A62-8D16-8E9E7376C68A}"/>
                  </a:ext>
                </a:extLst>
              </p:cNvPr>
              <p:cNvSpPr txBox="1"/>
              <p:nvPr/>
            </p:nvSpPr>
            <p:spPr>
              <a:xfrm>
                <a:off x="2843808" y="4624465"/>
                <a:ext cx="797542" cy="3028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Cathode</a:t>
                </a:r>
                <a:endParaRPr kumimoji="0" lang="zh-CN" alt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cxnSp>
            <p:nvCxnSpPr>
              <p:cNvPr id="23" name="直接连接符 22">
                <a:extLst>
                  <a:ext uri="{FF2B5EF4-FFF2-40B4-BE49-F238E27FC236}">
                    <a16:creationId xmlns:a16="http://schemas.microsoft.com/office/drawing/2014/main" id="{6DE644AC-0AF0-4B40-B4F1-34D7C6063996}"/>
                  </a:ext>
                </a:extLst>
              </p:cNvPr>
              <p:cNvCxnSpPr>
                <a:endCxn id="24" idx="0"/>
              </p:cNvCxnSpPr>
              <p:nvPr/>
            </p:nvCxnSpPr>
            <p:spPr>
              <a:xfrm flipH="1">
                <a:off x="4795739" y="3512471"/>
                <a:ext cx="439763" cy="1329375"/>
              </a:xfrm>
              <a:prstGeom prst="line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</a:ln>
              <a:effectLst/>
            </p:spPr>
          </p:cxnSp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440B6C4E-5B65-4C10-BA20-315CD50A3C5C}"/>
                  </a:ext>
                </a:extLst>
              </p:cNvPr>
              <p:cNvSpPr txBox="1"/>
              <p:nvPr/>
            </p:nvSpPr>
            <p:spPr>
              <a:xfrm>
                <a:off x="4355976" y="4841846"/>
                <a:ext cx="879525" cy="3028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Anode</a:t>
                </a:r>
                <a:endParaRPr kumimoji="0" lang="zh-CN" alt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cxnSp>
            <p:nvCxnSpPr>
              <p:cNvPr id="25" name="直接连接符 24">
                <a:extLst>
                  <a:ext uri="{FF2B5EF4-FFF2-40B4-BE49-F238E27FC236}">
                    <a16:creationId xmlns:a16="http://schemas.microsoft.com/office/drawing/2014/main" id="{AA234635-77AD-4E30-B4BD-0A6D7805ACF2}"/>
                  </a:ext>
                </a:extLst>
              </p:cNvPr>
              <p:cNvCxnSpPr>
                <a:endCxn id="26" idx="2"/>
              </p:cNvCxnSpPr>
              <p:nvPr/>
            </p:nvCxnSpPr>
            <p:spPr>
              <a:xfrm flipH="1" flipV="1">
                <a:off x="4204566" y="1830279"/>
                <a:ext cx="844266" cy="1302755"/>
              </a:xfrm>
              <a:prstGeom prst="line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</a:ln>
              <a:effectLst/>
            </p:spPr>
          </p:cxnSp>
          <p:sp>
            <p:nvSpPr>
              <p:cNvPr id="26" name="文本框 25">
                <a:extLst>
                  <a:ext uri="{FF2B5EF4-FFF2-40B4-BE49-F238E27FC236}">
                    <a16:creationId xmlns:a16="http://schemas.microsoft.com/office/drawing/2014/main" id="{6F54D15E-3372-497C-AB08-17B29AEB341E}"/>
                  </a:ext>
                </a:extLst>
              </p:cNvPr>
              <p:cNvSpPr txBox="1"/>
              <p:nvPr/>
            </p:nvSpPr>
            <p:spPr>
              <a:xfrm>
                <a:off x="3726283" y="1325512"/>
                <a:ext cx="956566" cy="5047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Ceramic insulator</a:t>
                </a:r>
                <a:endParaRPr kumimoji="0" lang="zh-CN" alt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  <p:cxnSp>
          <p:nvCxnSpPr>
            <p:cNvPr id="9" name="直接箭头连接符 8">
              <a:extLst>
                <a:ext uri="{FF2B5EF4-FFF2-40B4-BE49-F238E27FC236}">
                  <a16:creationId xmlns:a16="http://schemas.microsoft.com/office/drawing/2014/main" id="{EDE30EA9-2B7D-4293-BF71-BF1BC0C1B36F}"/>
                </a:ext>
              </a:extLst>
            </p:cNvPr>
            <p:cNvCxnSpPr/>
            <p:nvPr/>
          </p:nvCxnSpPr>
          <p:spPr>
            <a:xfrm flipV="1">
              <a:off x="3215680" y="3776152"/>
              <a:ext cx="1872208" cy="499479"/>
            </a:xfrm>
            <a:prstGeom prst="straightConnector1">
              <a:avLst/>
            </a:prstGeom>
            <a:noFill/>
            <a:ln w="9525" cap="flat" cmpd="sng" algn="ctr">
              <a:solidFill>
                <a:srgbClr val="0000FF"/>
              </a:solidFill>
              <a:prstDash val="solid"/>
              <a:tailEnd type="triangle"/>
            </a:ln>
            <a:effectLst/>
          </p:spPr>
        </p:cxnSp>
        <p:cxnSp>
          <p:nvCxnSpPr>
            <p:cNvPr id="10" name="直接箭头连接符 9">
              <a:extLst>
                <a:ext uri="{FF2B5EF4-FFF2-40B4-BE49-F238E27FC236}">
                  <a16:creationId xmlns:a16="http://schemas.microsoft.com/office/drawing/2014/main" id="{BB5C8CE7-1585-4549-B9DE-1E6F61CE26AA}"/>
                </a:ext>
              </a:extLst>
            </p:cNvPr>
            <p:cNvCxnSpPr/>
            <p:nvPr/>
          </p:nvCxnSpPr>
          <p:spPr>
            <a:xfrm flipV="1">
              <a:off x="3246247" y="4386049"/>
              <a:ext cx="1841641" cy="9525"/>
            </a:xfrm>
            <a:prstGeom prst="straightConnector1">
              <a:avLst/>
            </a:prstGeom>
            <a:noFill/>
            <a:ln w="9525" cap="flat" cmpd="sng" algn="ctr">
              <a:solidFill>
                <a:srgbClr val="0000FF"/>
              </a:solidFill>
              <a:prstDash val="solid"/>
              <a:tailEnd type="triangle"/>
            </a:ln>
            <a:effectLst/>
          </p:spPr>
        </p:cxnSp>
        <p:cxnSp>
          <p:nvCxnSpPr>
            <p:cNvPr id="11" name="直接箭头连接符 10">
              <a:extLst>
                <a:ext uri="{FF2B5EF4-FFF2-40B4-BE49-F238E27FC236}">
                  <a16:creationId xmlns:a16="http://schemas.microsoft.com/office/drawing/2014/main" id="{D0451570-1B39-4913-B445-C93E56B4D4B1}"/>
                </a:ext>
              </a:extLst>
            </p:cNvPr>
            <p:cNvCxnSpPr/>
            <p:nvPr/>
          </p:nvCxnSpPr>
          <p:spPr>
            <a:xfrm>
              <a:off x="3215680" y="4502759"/>
              <a:ext cx="1872208" cy="402494"/>
            </a:xfrm>
            <a:prstGeom prst="straightConnector1">
              <a:avLst/>
            </a:prstGeom>
            <a:noFill/>
            <a:ln w="9525" cap="flat" cmpd="sng" algn="ctr">
              <a:solidFill>
                <a:srgbClr val="0000FF"/>
              </a:solidFill>
              <a:prstDash val="solid"/>
              <a:tailEnd type="triangle"/>
            </a:ln>
            <a:effectLst/>
          </p:spPr>
        </p:cxn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BD20785C-9370-411B-9F46-F193EB7AF752}"/>
                </a:ext>
              </a:extLst>
            </p:cNvPr>
            <p:cNvSpPr txBox="1"/>
            <p:nvPr/>
          </p:nvSpPr>
          <p:spPr>
            <a:xfrm>
              <a:off x="4151784" y="3923764"/>
              <a:ext cx="848619" cy="2969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electrons</a:t>
              </a:r>
              <a:endParaRPr kumimoji="0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宋体" panose="02010600030101010101" pitchFamily="2" charset="-122"/>
              </a:endParaRPr>
            </a:p>
          </p:txBody>
        </p:sp>
        <p:cxnSp>
          <p:nvCxnSpPr>
            <p:cNvPr id="13" name="直接箭头连接符 12">
              <a:extLst>
                <a:ext uri="{FF2B5EF4-FFF2-40B4-BE49-F238E27FC236}">
                  <a16:creationId xmlns:a16="http://schemas.microsoft.com/office/drawing/2014/main" id="{C924D677-AE8E-4CE2-BA81-E2054DEB313B}"/>
                </a:ext>
              </a:extLst>
            </p:cNvPr>
            <p:cNvCxnSpPr/>
            <p:nvPr/>
          </p:nvCxnSpPr>
          <p:spPr>
            <a:xfrm>
              <a:off x="4698472" y="3717032"/>
              <a:ext cx="1685560" cy="0"/>
            </a:xfrm>
            <a:prstGeom prst="straightConnector1">
              <a:avLst/>
            </a:prstGeom>
            <a:noFill/>
            <a:ln w="9525" cap="flat" cmpd="sng" algn="ctr">
              <a:solidFill>
                <a:srgbClr val="D34817">
                  <a:shade val="60000"/>
                  <a:satMod val="110000"/>
                </a:srgbClr>
              </a:solidFill>
              <a:prstDash val="solid"/>
              <a:tailEnd type="triangle"/>
            </a:ln>
            <a:effectLst/>
          </p:spPr>
        </p:cxnSp>
        <p:cxnSp>
          <p:nvCxnSpPr>
            <p:cNvPr id="14" name="直接箭头连接符 13">
              <a:extLst>
                <a:ext uri="{FF2B5EF4-FFF2-40B4-BE49-F238E27FC236}">
                  <a16:creationId xmlns:a16="http://schemas.microsoft.com/office/drawing/2014/main" id="{12012DAB-D8B7-42E4-B309-A7B787CED06E}"/>
                </a:ext>
              </a:extLst>
            </p:cNvPr>
            <p:cNvCxnSpPr/>
            <p:nvPr/>
          </p:nvCxnSpPr>
          <p:spPr>
            <a:xfrm>
              <a:off x="4698472" y="3955270"/>
              <a:ext cx="1685560" cy="0"/>
            </a:xfrm>
            <a:prstGeom prst="straightConnector1">
              <a:avLst/>
            </a:prstGeom>
            <a:noFill/>
            <a:ln w="9525" cap="flat" cmpd="sng" algn="ctr">
              <a:solidFill>
                <a:srgbClr val="D34817">
                  <a:shade val="60000"/>
                  <a:satMod val="110000"/>
                </a:srgbClr>
              </a:solidFill>
              <a:prstDash val="solid"/>
              <a:tailEnd type="triangle"/>
            </a:ln>
            <a:effectLst/>
          </p:spPr>
        </p:cxnSp>
        <p:cxnSp>
          <p:nvCxnSpPr>
            <p:cNvPr id="15" name="直接箭头连接符 14">
              <a:extLst>
                <a:ext uri="{FF2B5EF4-FFF2-40B4-BE49-F238E27FC236}">
                  <a16:creationId xmlns:a16="http://schemas.microsoft.com/office/drawing/2014/main" id="{AE71FAB7-C681-4269-89F3-0DD466C4007A}"/>
                </a:ext>
              </a:extLst>
            </p:cNvPr>
            <p:cNvCxnSpPr/>
            <p:nvPr/>
          </p:nvCxnSpPr>
          <p:spPr>
            <a:xfrm>
              <a:off x="4698472" y="4225009"/>
              <a:ext cx="1685560" cy="0"/>
            </a:xfrm>
            <a:prstGeom prst="straightConnector1">
              <a:avLst/>
            </a:prstGeom>
            <a:noFill/>
            <a:ln w="9525" cap="flat" cmpd="sng" algn="ctr">
              <a:solidFill>
                <a:srgbClr val="D34817">
                  <a:shade val="60000"/>
                  <a:satMod val="110000"/>
                </a:srgbClr>
              </a:solidFill>
              <a:prstDash val="solid"/>
              <a:tailEnd type="triangle"/>
            </a:ln>
            <a:effectLst/>
          </p:spPr>
        </p:cxnSp>
        <p:cxnSp>
          <p:nvCxnSpPr>
            <p:cNvPr id="16" name="直接箭头连接符 15">
              <a:extLst>
                <a:ext uri="{FF2B5EF4-FFF2-40B4-BE49-F238E27FC236}">
                  <a16:creationId xmlns:a16="http://schemas.microsoft.com/office/drawing/2014/main" id="{80F22251-495C-4EC5-9978-9B0E833F0FF1}"/>
                </a:ext>
              </a:extLst>
            </p:cNvPr>
            <p:cNvCxnSpPr/>
            <p:nvPr/>
          </p:nvCxnSpPr>
          <p:spPr>
            <a:xfrm>
              <a:off x="4698472" y="4488658"/>
              <a:ext cx="1685560" cy="0"/>
            </a:xfrm>
            <a:prstGeom prst="straightConnector1">
              <a:avLst/>
            </a:prstGeom>
            <a:noFill/>
            <a:ln w="9525" cap="flat" cmpd="sng" algn="ctr">
              <a:solidFill>
                <a:srgbClr val="D34817">
                  <a:shade val="60000"/>
                  <a:satMod val="110000"/>
                </a:srgbClr>
              </a:solidFill>
              <a:prstDash val="solid"/>
              <a:tailEnd type="triangle"/>
            </a:ln>
            <a:effectLst/>
          </p:spPr>
        </p:cxnSp>
        <p:cxnSp>
          <p:nvCxnSpPr>
            <p:cNvPr id="17" name="直接箭头连接符 16">
              <a:extLst>
                <a:ext uri="{FF2B5EF4-FFF2-40B4-BE49-F238E27FC236}">
                  <a16:creationId xmlns:a16="http://schemas.microsoft.com/office/drawing/2014/main" id="{F36CC127-95A6-47AA-BD8A-4585AF6EB1D4}"/>
                </a:ext>
              </a:extLst>
            </p:cNvPr>
            <p:cNvCxnSpPr/>
            <p:nvPr/>
          </p:nvCxnSpPr>
          <p:spPr>
            <a:xfrm>
              <a:off x="4698472" y="4757640"/>
              <a:ext cx="1685560" cy="0"/>
            </a:xfrm>
            <a:prstGeom prst="straightConnector1">
              <a:avLst/>
            </a:prstGeom>
            <a:noFill/>
            <a:ln w="9525" cap="flat" cmpd="sng" algn="ctr">
              <a:solidFill>
                <a:srgbClr val="D34817">
                  <a:shade val="60000"/>
                  <a:satMod val="110000"/>
                </a:srgbClr>
              </a:solidFill>
              <a:prstDash val="solid"/>
              <a:tailEnd type="triangle"/>
            </a:ln>
            <a:effectLst/>
          </p:spPr>
        </p:cxnSp>
        <p:cxnSp>
          <p:nvCxnSpPr>
            <p:cNvPr id="18" name="直接箭头连接符 17">
              <a:extLst>
                <a:ext uri="{FF2B5EF4-FFF2-40B4-BE49-F238E27FC236}">
                  <a16:creationId xmlns:a16="http://schemas.microsoft.com/office/drawing/2014/main" id="{7DD5A525-3D0F-4C1D-BEF5-CC7841309946}"/>
                </a:ext>
              </a:extLst>
            </p:cNvPr>
            <p:cNvCxnSpPr/>
            <p:nvPr/>
          </p:nvCxnSpPr>
          <p:spPr>
            <a:xfrm>
              <a:off x="4698472" y="5017097"/>
              <a:ext cx="1685560" cy="0"/>
            </a:xfrm>
            <a:prstGeom prst="straightConnector1">
              <a:avLst/>
            </a:prstGeom>
            <a:noFill/>
            <a:ln w="9525" cap="flat" cmpd="sng" algn="ctr">
              <a:solidFill>
                <a:srgbClr val="D34817">
                  <a:shade val="60000"/>
                  <a:satMod val="110000"/>
                </a:srgbClr>
              </a:solidFill>
              <a:prstDash val="solid"/>
              <a:tailEnd type="triangle"/>
            </a:ln>
            <a:effectLst/>
          </p:spPr>
        </p:cxnSp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185A1074-BD9D-4CDF-AA43-9F18F689C4AE}"/>
                </a:ext>
              </a:extLst>
            </p:cNvPr>
            <p:cNvSpPr txBox="1"/>
            <p:nvPr/>
          </p:nvSpPr>
          <p:spPr>
            <a:xfrm>
              <a:off x="4984128" y="3970888"/>
              <a:ext cx="1918242" cy="494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9B2D1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B-field produced by the 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9B2D1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axial compensation coil. </a:t>
              </a:r>
              <a:endParaRPr kumimoji="0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9B2D1F"/>
                </a:solidFill>
                <a:effectLst/>
                <a:uLnTx/>
                <a:uFillTx/>
                <a:latin typeface="Cambria" panose="02040503050406030204" pitchFamily="18" charset="0"/>
                <a:ea typeface="宋体" panose="02010600030101010101" pitchFamily="2" charset="-122"/>
              </a:endParaRPr>
            </a:p>
          </p:txBody>
        </p:sp>
      </p:grpSp>
      <p:sp>
        <p:nvSpPr>
          <p:cNvPr id="27" name="文本框 26">
            <a:extLst>
              <a:ext uri="{FF2B5EF4-FFF2-40B4-BE49-F238E27FC236}">
                <a16:creationId xmlns:a16="http://schemas.microsoft.com/office/drawing/2014/main" id="{9E0780CB-0CE5-419F-8D34-BA23B0AE9C7B}"/>
              </a:ext>
            </a:extLst>
          </p:cNvPr>
          <p:cNvSpPr txBox="1"/>
          <p:nvPr/>
        </p:nvSpPr>
        <p:spPr>
          <a:xfrm>
            <a:off x="393080" y="1650896"/>
            <a:ext cx="349057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Simple structure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Pulsed 560 V DC voltage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Average power less than 0.5 W</a:t>
            </a:r>
            <a:endParaRPr lang="zh-CN" altLang="en-US" dirty="0">
              <a:solidFill>
                <a:prstClr val="black"/>
              </a:solidFill>
              <a:latin typeface="Cambria" panose="02040503050406030204" pitchFamily="18" charset="0"/>
              <a:ea typeface="宋体" panose="02010600030101010101" pitchFamily="2" charset="-122"/>
            </a:endParaRPr>
          </a:p>
        </p:txBody>
      </p:sp>
      <p:pic>
        <p:nvPicPr>
          <p:cNvPr id="28" name="图片 27">
            <a:extLst>
              <a:ext uri="{FF2B5EF4-FFF2-40B4-BE49-F238E27FC236}">
                <a16:creationId xmlns:a16="http://schemas.microsoft.com/office/drawing/2014/main" id="{CFB9B18F-83ED-401F-9EA8-E45345331C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7801" y="3526405"/>
            <a:ext cx="5512727" cy="2616761"/>
          </a:xfrm>
          <a:prstGeom prst="rect">
            <a:avLst/>
          </a:prstGeom>
          <a:ln w="38100">
            <a:solidFill>
              <a:sysClr val="windowText" lastClr="000000"/>
            </a:solidFill>
          </a:ln>
        </p:spPr>
      </p:pic>
      <p:sp>
        <p:nvSpPr>
          <p:cNvPr id="29" name="文本框 28">
            <a:extLst>
              <a:ext uri="{FF2B5EF4-FFF2-40B4-BE49-F238E27FC236}">
                <a16:creationId xmlns:a16="http://schemas.microsoft.com/office/drawing/2014/main" id="{9E7C96F5-7B8A-40A4-B4B1-11D0471816E9}"/>
              </a:ext>
            </a:extLst>
          </p:cNvPr>
          <p:cNvSpPr txBox="1"/>
          <p:nvPr/>
        </p:nvSpPr>
        <p:spPr>
          <a:xfrm>
            <a:off x="6081838" y="3089225"/>
            <a:ext cx="19849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Timing sequence</a:t>
            </a:r>
            <a:endParaRPr lang="zh-CN" altLang="en-US" b="1" dirty="0">
              <a:solidFill>
                <a:srgbClr val="0000FF"/>
              </a:solidFill>
              <a:latin typeface="Cambria" panose="02040503050406030204" pitchFamily="18" charset="0"/>
              <a:ea typeface="宋体" panose="02010600030101010101" pitchFamily="2" charset="-122"/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F33B2D51-1FDB-43CE-B1C5-A89FC9453AA6}"/>
              </a:ext>
            </a:extLst>
          </p:cNvPr>
          <p:cNvSpPr txBox="1"/>
          <p:nvPr/>
        </p:nvSpPr>
        <p:spPr>
          <a:xfrm>
            <a:off x="1845658" y="4398233"/>
            <a:ext cx="6849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&lt;400Pa</a:t>
            </a:r>
            <a:endParaRPr lang="zh-CN" altLang="en-US" sz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宋体" panose="02010600030101010101" pitchFamily="2" charset="-122"/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8F36D03A-B351-4176-8736-DE89FF7DA96F}"/>
              </a:ext>
            </a:extLst>
          </p:cNvPr>
          <p:cNvSpPr txBox="1"/>
          <p:nvPr/>
        </p:nvSpPr>
        <p:spPr>
          <a:xfrm>
            <a:off x="3994573" y="3595112"/>
            <a:ext cx="19075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solidFill>
                  <a:srgbClr val="D3481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Plasma chamber~3 Pa</a:t>
            </a:r>
            <a:endParaRPr lang="zh-CN" altLang="en-US" sz="1400" dirty="0">
              <a:solidFill>
                <a:srgbClr val="D34817">
                  <a:lumMod val="75000"/>
                </a:srgbClr>
              </a:solidFill>
              <a:latin typeface="Cambria" panose="02040503050406030204" pitchFamily="18" charset="0"/>
              <a:ea typeface="宋体" panose="02010600030101010101" pitchFamily="2" charset="-122"/>
            </a:endParaRPr>
          </a:p>
        </p:txBody>
      </p:sp>
      <p:sp>
        <p:nvSpPr>
          <p:cNvPr id="32" name="标题 1">
            <a:extLst>
              <a:ext uri="{FF2B5EF4-FFF2-40B4-BE49-F238E27FC236}">
                <a16:creationId xmlns:a16="http://schemas.microsoft.com/office/drawing/2014/main" id="{989B4206-2971-4F0D-9B89-56D663C1D3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5888" y="188913"/>
            <a:ext cx="9505950" cy="744537"/>
          </a:xfrm>
        </p:spPr>
        <p:txBody>
          <a:bodyPr/>
          <a:lstStyle/>
          <a:p>
            <a:r>
              <a:rPr lang="en-US" altLang="zh-CN" dirty="0"/>
              <a:t>The new RF-driven H- source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9471148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平衡">
  <a:themeElements>
    <a:clrScheme name="平衡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平衡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平衡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36746</TotalTime>
  <Words>1905</Words>
  <Application>Microsoft Office PowerPoint</Application>
  <PresentationFormat>宽屏</PresentationFormat>
  <Paragraphs>368</Paragraphs>
  <Slides>28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28</vt:i4>
      </vt:variant>
    </vt:vector>
  </HeadingPairs>
  <TitlesOfParts>
    <vt:vector size="41" baseType="lpstr">
      <vt:lpstr>等线</vt:lpstr>
      <vt:lpstr>等线 Light</vt:lpstr>
      <vt:lpstr>黑体</vt:lpstr>
      <vt:lpstr>华文宋体</vt:lpstr>
      <vt:lpstr>Arial</vt:lpstr>
      <vt:lpstr>Calibri</vt:lpstr>
      <vt:lpstr>Cambria</vt:lpstr>
      <vt:lpstr>Cambria Math</vt:lpstr>
      <vt:lpstr>Perpetua</vt:lpstr>
      <vt:lpstr>Wingdings</vt:lpstr>
      <vt:lpstr>Wingdings 2</vt:lpstr>
      <vt:lpstr>平衡</vt:lpstr>
      <vt:lpstr>自定义设计方案</vt:lpstr>
      <vt:lpstr>Optimization for RF-driven H- source and Low Energy Beam Transport for CSNS-II</vt:lpstr>
      <vt:lpstr>Outline</vt:lpstr>
      <vt:lpstr>Introduction to CSNS accelerator</vt:lpstr>
      <vt:lpstr>Introduction to the front end system</vt:lpstr>
      <vt:lpstr>Operation status</vt:lpstr>
      <vt:lpstr>Issues of penning ion sources</vt:lpstr>
      <vt:lpstr>Inspiration of RF-driven ion source with ext-antenna</vt:lpstr>
      <vt:lpstr>The new RF-driven H- source</vt:lpstr>
      <vt:lpstr>The new RF-driven H- source</vt:lpstr>
      <vt:lpstr>Operation parameters</vt:lpstr>
      <vt:lpstr>Operation status from  2021.9 to 2025.6</vt:lpstr>
      <vt:lpstr>Operation status from  2021.09 to 2024.08</vt:lpstr>
      <vt:lpstr>The new LEBT</vt:lpstr>
      <vt:lpstr>Emittance optimization for CSNS-II on new LEBT</vt:lpstr>
      <vt:lpstr>Emittance optimization on new LEBT</vt:lpstr>
      <vt:lpstr>Effect of chopper field to emittance growth</vt:lpstr>
      <vt:lpstr>Effect of chopper field to emittance growth</vt:lpstr>
      <vt:lpstr>Effect of chopper field to emittance growth</vt:lpstr>
      <vt:lpstr>Effect of chopper field to emittance growth</vt:lpstr>
      <vt:lpstr>Stripped protons removal on new LEBT</vt:lpstr>
      <vt:lpstr>Stripped protons removal on new LEBT</vt:lpstr>
      <vt:lpstr>Stripped protons removal on new LEBT</vt:lpstr>
      <vt:lpstr>Stripped protons removal on new LEBT</vt:lpstr>
      <vt:lpstr>Proton-loss power in the SCL</vt:lpstr>
      <vt:lpstr>A backup scheme</vt:lpstr>
      <vt:lpstr>A backup scheme</vt:lpstr>
      <vt:lpstr>Summary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Weidong</dc:creator>
  <cp:lastModifiedBy>Weidong Chen</cp:lastModifiedBy>
  <cp:revision>5171</cp:revision>
  <cp:lastPrinted>2023-10-25T03:20:13Z</cp:lastPrinted>
  <dcterms:created xsi:type="dcterms:W3CDTF">2015-07-24T09:00:53Z</dcterms:created>
  <dcterms:modified xsi:type="dcterms:W3CDTF">2025-09-12T07:48:42Z</dcterms:modified>
</cp:coreProperties>
</file>