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0"/>
  </p:notesMasterIdLst>
  <p:sldIdLst>
    <p:sldId id="256" r:id="rId2"/>
    <p:sldId id="580" r:id="rId3"/>
    <p:sldId id="584" r:id="rId4"/>
    <p:sldId id="581" r:id="rId5"/>
    <p:sldId id="585" r:id="rId6"/>
    <p:sldId id="586" r:id="rId7"/>
    <p:sldId id="576" r:id="rId8"/>
    <p:sldId id="578" r:id="rId9"/>
    <p:sldId id="577" r:id="rId10"/>
    <p:sldId id="275" r:id="rId11"/>
    <p:sldId id="568" r:id="rId12"/>
    <p:sldId id="563" r:id="rId13"/>
    <p:sldId id="591" r:id="rId14"/>
    <p:sldId id="593" r:id="rId15"/>
    <p:sldId id="592" r:id="rId16"/>
    <p:sldId id="564" r:id="rId17"/>
    <p:sldId id="572" r:id="rId18"/>
    <p:sldId id="570" r:id="rId19"/>
    <p:sldId id="262" r:id="rId20"/>
    <p:sldId id="597" r:id="rId21"/>
    <p:sldId id="574" r:id="rId22"/>
    <p:sldId id="595" r:id="rId23"/>
    <p:sldId id="594" r:id="rId24"/>
    <p:sldId id="588" r:id="rId25"/>
    <p:sldId id="583" r:id="rId26"/>
    <p:sldId id="587" r:id="rId27"/>
    <p:sldId id="596" r:id="rId28"/>
    <p:sldId id="5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4505"/>
    <a:srgbClr val="EE46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6726" autoAdjust="0"/>
    <p:restoredTop sz="94694"/>
  </p:normalViewPr>
  <p:slideViewPr>
    <p:cSldViewPr snapToGrid="0" snapToObjects="1">
      <p:cViewPr>
        <p:scale>
          <a:sx n="80" d="100"/>
          <a:sy n="80" d="100"/>
        </p:scale>
        <p:origin x="1205"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toian\Desktop\acnlinA0\RbTemp_vs_Pol_20-25-275kG_06-15_19_20-2013.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atoian\Desktop\acnlinA0\RbTemp_vs_Pol_20-25-275kG_06-15_19_20-2013.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atoian\Desktop\acnlinA0\Laser_Frequency_Mag-SCS.xls"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Polarization vs. Rb(T)</a:t>
            </a:r>
          </a:p>
        </c:rich>
      </c:tx>
      <c:layout>
        <c:manualLayout>
          <c:xMode val="edge"/>
          <c:yMode val="edge"/>
          <c:x val="0.31126213094241256"/>
          <c:y val="7.4846660115128305E-2"/>
        </c:manualLayout>
      </c:layout>
      <c:overlay val="1"/>
    </c:title>
    <c:autoTitleDeleted val="0"/>
    <c:plotArea>
      <c:layout>
        <c:manualLayout>
          <c:layoutTarget val="inner"/>
          <c:xMode val="edge"/>
          <c:yMode val="edge"/>
          <c:x val="0.2177602939913871"/>
          <c:y val="9.7138354837576463E-2"/>
          <c:w val="0.73423131927412399"/>
          <c:h val="0.80840236270657351"/>
        </c:manualLayout>
      </c:layout>
      <c:scatterChart>
        <c:scatterStyle val="smoothMarker"/>
        <c:varyColors val="0"/>
        <c:ser>
          <c:idx val="0"/>
          <c:order val="0"/>
          <c:tx>
            <c:strRef>
              <c:f>Sheet1!$B$35</c:f>
              <c:strCache>
                <c:ptCount val="1"/>
                <c:pt idx="0">
                  <c:v>20kG</c:v>
                </c:pt>
              </c:strCache>
            </c:strRef>
          </c:tx>
          <c:xVal>
            <c:numRef>
              <c:f>Sheet1!$A$36:$A$42</c:f>
              <c:numCache>
                <c:formatCode>General</c:formatCode>
                <c:ptCount val="7"/>
                <c:pt idx="0">
                  <c:v>90</c:v>
                </c:pt>
                <c:pt idx="1">
                  <c:v>85</c:v>
                </c:pt>
                <c:pt idx="2">
                  <c:v>80</c:v>
                </c:pt>
                <c:pt idx="3">
                  <c:v>75</c:v>
                </c:pt>
                <c:pt idx="4">
                  <c:v>70</c:v>
                </c:pt>
                <c:pt idx="5">
                  <c:v>65</c:v>
                </c:pt>
                <c:pt idx="6">
                  <c:v>60</c:v>
                </c:pt>
              </c:numCache>
            </c:numRef>
          </c:xVal>
          <c:yVal>
            <c:numRef>
              <c:f>Sheet1!$B$36:$B$42</c:f>
              <c:numCache>
                <c:formatCode>General</c:formatCode>
                <c:ptCount val="7"/>
                <c:pt idx="0">
                  <c:v>75.400000000000006</c:v>
                </c:pt>
                <c:pt idx="1">
                  <c:v>76.8</c:v>
                </c:pt>
                <c:pt idx="2">
                  <c:v>79.8</c:v>
                </c:pt>
                <c:pt idx="3">
                  <c:v>80.8</c:v>
                </c:pt>
                <c:pt idx="4">
                  <c:v>80.3</c:v>
                </c:pt>
              </c:numCache>
            </c:numRef>
          </c:yVal>
          <c:smooth val="1"/>
          <c:extLst>
            <c:ext xmlns:c16="http://schemas.microsoft.com/office/drawing/2014/chart" uri="{C3380CC4-5D6E-409C-BE32-E72D297353CC}">
              <c16:uniqueId val="{00000000-9789-4882-93BE-78465E558C74}"/>
            </c:ext>
          </c:extLst>
        </c:ser>
        <c:ser>
          <c:idx val="1"/>
          <c:order val="1"/>
          <c:tx>
            <c:strRef>
              <c:f>Sheet1!$C$35</c:f>
              <c:strCache>
                <c:ptCount val="1"/>
                <c:pt idx="0">
                  <c:v>25kG</c:v>
                </c:pt>
              </c:strCache>
            </c:strRef>
          </c:tx>
          <c:xVal>
            <c:numRef>
              <c:f>Sheet1!$A$36:$A$42</c:f>
              <c:numCache>
                <c:formatCode>General</c:formatCode>
                <c:ptCount val="7"/>
                <c:pt idx="0">
                  <c:v>90</c:v>
                </c:pt>
                <c:pt idx="1">
                  <c:v>85</c:v>
                </c:pt>
                <c:pt idx="2">
                  <c:v>80</c:v>
                </c:pt>
                <c:pt idx="3">
                  <c:v>75</c:v>
                </c:pt>
                <c:pt idx="4">
                  <c:v>70</c:v>
                </c:pt>
                <c:pt idx="5">
                  <c:v>65</c:v>
                </c:pt>
                <c:pt idx="6">
                  <c:v>60</c:v>
                </c:pt>
              </c:numCache>
            </c:numRef>
          </c:xVal>
          <c:yVal>
            <c:numRef>
              <c:f>Sheet1!$C$36:$C$42</c:f>
              <c:numCache>
                <c:formatCode>General</c:formatCode>
                <c:ptCount val="7"/>
                <c:pt idx="0">
                  <c:v>76.900000000000006</c:v>
                </c:pt>
                <c:pt idx="1">
                  <c:v>79.099999999999994</c:v>
                </c:pt>
                <c:pt idx="2">
                  <c:v>81.599999999999994</c:v>
                </c:pt>
                <c:pt idx="3">
                  <c:v>81.599999999999994</c:v>
                </c:pt>
                <c:pt idx="4">
                  <c:v>80.5</c:v>
                </c:pt>
                <c:pt idx="5">
                  <c:v>80.3</c:v>
                </c:pt>
                <c:pt idx="6">
                  <c:v>73.8</c:v>
                </c:pt>
              </c:numCache>
            </c:numRef>
          </c:yVal>
          <c:smooth val="1"/>
          <c:extLst>
            <c:ext xmlns:c16="http://schemas.microsoft.com/office/drawing/2014/chart" uri="{C3380CC4-5D6E-409C-BE32-E72D297353CC}">
              <c16:uniqueId val="{00000001-9789-4882-93BE-78465E558C74}"/>
            </c:ext>
          </c:extLst>
        </c:ser>
        <c:ser>
          <c:idx val="8"/>
          <c:order val="2"/>
          <c:tx>
            <c:strRef>
              <c:f>Sheet1!$D$35</c:f>
              <c:strCache>
                <c:ptCount val="1"/>
                <c:pt idx="0">
                  <c:v>27.5kG</c:v>
                </c:pt>
              </c:strCache>
            </c:strRef>
          </c:tx>
          <c:marker>
            <c:symbol val="triangle"/>
            <c:size val="7"/>
          </c:marker>
          <c:xVal>
            <c:numRef>
              <c:f>Sheet1!$A$36:$A$42</c:f>
              <c:numCache>
                <c:formatCode>General</c:formatCode>
                <c:ptCount val="7"/>
                <c:pt idx="0">
                  <c:v>90</c:v>
                </c:pt>
                <c:pt idx="1">
                  <c:v>85</c:v>
                </c:pt>
                <c:pt idx="2">
                  <c:v>80</c:v>
                </c:pt>
                <c:pt idx="3">
                  <c:v>75</c:v>
                </c:pt>
                <c:pt idx="4">
                  <c:v>70</c:v>
                </c:pt>
                <c:pt idx="5">
                  <c:v>65</c:v>
                </c:pt>
                <c:pt idx="6">
                  <c:v>60</c:v>
                </c:pt>
              </c:numCache>
            </c:numRef>
          </c:xVal>
          <c:yVal>
            <c:numRef>
              <c:f>Sheet1!$D$36:$D$42</c:f>
              <c:numCache>
                <c:formatCode>General</c:formatCode>
                <c:ptCount val="7"/>
                <c:pt idx="0">
                  <c:v>76.900000000000006</c:v>
                </c:pt>
                <c:pt idx="1">
                  <c:v>79</c:v>
                </c:pt>
                <c:pt idx="2">
                  <c:v>80.599999999999994</c:v>
                </c:pt>
                <c:pt idx="3">
                  <c:v>81.599999999999994</c:v>
                </c:pt>
                <c:pt idx="4">
                  <c:v>81</c:v>
                </c:pt>
              </c:numCache>
            </c:numRef>
          </c:yVal>
          <c:smooth val="1"/>
          <c:extLst>
            <c:ext xmlns:c16="http://schemas.microsoft.com/office/drawing/2014/chart" uri="{C3380CC4-5D6E-409C-BE32-E72D297353CC}">
              <c16:uniqueId val="{00000002-9789-4882-93BE-78465E558C74}"/>
            </c:ext>
          </c:extLst>
        </c:ser>
        <c:dLbls>
          <c:showLegendKey val="0"/>
          <c:showVal val="0"/>
          <c:showCatName val="0"/>
          <c:showSerName val="0"/>
          <c:showPercent val="0"/>
          <c:showBubbleSize val="0"/>
        </c:dLbls>
        <c:axId val="100942208"/>
        <c:axId val="100953472"/>
      </c:scatterChart>
      <c:valAx>
        <c:axId val="100942208"/>
        <c:scaling>
          <c:orientation val="minMax"/>
          <c:min val="50"/>
        </c:scaling>
        <c:delete val="0"/>
        <c:axPos val="b"/>
        <c:majorGridlines/>
        <c:title>
          <c:tx>
            <c:rich>
              <a:bodyPr/>
              <a:lstStyle/>
              <a:p>
                <a:pPr>
                  <a:defRPr/>
                </a:pPr>
                <a:r>
                  <a:rPr lang="en-US"/>
                  <a:t>T, *C</a:t>
                </a:r>
              </a:p>
            </c:rich>
          </c:tx>
          <c:layout>
            <c:manualLayout>
              <c:xMode val="edge"/>
              <c:yMode val="edge"/>
              <c:x val="0.87284510334645704"/>
              <c:y val="0.81679231136631869"/>
            </c:manualLayout>
          </c:layout>
          <c:overlay val="0"/>
        </c:title>
        <c:numFmt formatCode="General" sourceLinked="1"/>
        <c:majorTickMark val="out"/>
        <c:minorTickMark val="none"/>
        <c:tickLblPos val="nextTo"/>
        <c:txPr>
          <a:bodyPr rot="0" vert="horz"/>
          <a:lstStyle/>
          <a:p>
            <a:pPr>
              <a:defRPr/>
            </a:pPr>
            <a:endParaRPr lang="en-US"/>
          </a:p>
        </c:txPr>
        <c:crossAx val="100953472"/>
        <c:crosses val="autoZero"/>
        <c:crossBetween val="midCat"/>
        <c:majorUnit val="10"/>
      </c:valAx>
      <c:valAx>
        <c:axId val="100953472"/>
        <c:scaling>
          <c:orientation val="minMax"/>
        </c:scaling>
        <c:delete val="0"/>
        <c:axPos val="l"/>
        <c:majorGridlines/>
        <c:title>
          <c:tx>
            <c:rich>
              <a:bodyPr rot="-5400000" vert="horz"/>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Polarization, %</a:t>
                </a:r>
              </a:p>
            </c:rich>
          </c:tx>
          <c:layout>
            <c:manualLayout>
              <c:xMode val="edge"/>
              <c:yMode val="edge"/>
              <c:x val="3.736631419079154E-2"/>
              <c:y val="0.28443498808873702"/>
            </c:manualLayout>
          </c:layout>
          <c:overlay val="0"/>
        </c:title>
        <c:numFmt formatCode="General" sourceLinked="1"/>
        <c:majorTickMark val="out"/>
        <c:minorTickMark val="none"/>
        <c:tickLblPos val="nextTo"/>
        <c:crossAx val="100942208"/>
        <c:crosses val="autoZero"/>
        <c:crossBetween val="midCat"/>
      </c:valAx>
      <c:spPr>
        <a:ln>
          <a:solidFill>
            <a:schemeClr val="accent1"/>
          </a:solidFill>
        </a:ln>
      </c:spPr>
    </c:plotArea>
    <c:legend>
      <c:legendPos val="r"/>
      <c:layout>
        <c:manualLayout>
          <c:xMode val="edge"/>
          <c:yMode val="edge"/>
          <c:x val="0.79220409350664367"/>
          <c:y val="6.0862580920419004E-2"/>
          <c:w val="0.15517681633623848"/>
          <c:h val="0.55852916779064909"/>
        </c:manualLayout>
      </c:layout>
      <c:overlay val="0"/>
      <c:txPr>
        <a:bodyPr/>
        <a:lstStyle/>
        <a:p>
          <a:pPr>
            <a:defRPr sz="8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spPr>
    <a:ln>
      <a:solidFill>
        <a:schemeClr val="accent1"/>
      </a:solidFill>
    </a:ln>
  </c:spPr>
  <c:txPr>
    <a:bodyPr/>
    <a:lstStyle/>
    <a:p>
      <a:pPr>
        <a:defRPr sz="10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en-US" sz="1200" dirty="0"/>
              <a:t>Beam</a:t>
            </a:r>
            <a:r>
              <a:rPr lang="en-US" sz="1200" baseline="0" dirty="0"/>
              <a:t> current </a:t>
            </a:r>
            <a:r>
              <a:rPr lang="en-US" sz="1200" dirty="0"/>
              <a:t>vs. </a:t>
            </a:r>
            <a:r>
              <a:rPr lang="en-US" sz="1200" dirty="0" err="1"/>
              <a:t>Rb</a:t>
            </a:r>
            <a:r>
              <a:rPr lang="en-US" sz="1200" dirty="0"/>
              <a:t>(T)</a:t>
            </a:r>
          </a:p>
        </c:rich>
      </c:tx>
      <c:layout>
        <c:manualLayout>
          <c:xMode val="edge"/>
          <c:yMode val="edge"/>
          <c:x val="0.27346717173050311"/>
          <c:y val="4.3216052065377285E-2"/>
        </c:manualLayout>
      </c:layout>
      <c:overlay val="1"/>
    </c:title>
    <c:autoTitleDeleted val="0"/>
    <c:plotArea>
      <c:layout>
        <c:manualLayout>
          <c:layoutTarget val="inner"/>
          <c:xMode val="edge"/>
          <c:yMode val="edge"/>
          <c:x val="0.21964914308545916"/>
          <c:y val="4.4868373336133381E-2"/>
          <c:w val="0.72699628815312622"/>
          <c:h val="0.80840236270657351"/>
        </c:manualLayout>
      </c:layout>
      <c:scatterChart>
        <c:scatterStyle val="smoothMarker"/>
        <c:varyColors val="0"/>
        <c:ser>
          <c:idx val="0"/>
          <c:order val="0"/>
          <c:tx>
            <c:strRef>
              <c:f>Sheet1!$B$35</c:f>
              <c:strCache>
                <c:ptCount val="1"/>
                <c:pt idx="0">
                  <c:v>20kG</c:v>
                </c:pt>
              </c:strCache>
            </c:strRef>
          </c:tx>
          <c:xVal>
            <c:numRef>
              <c:f>Sheet1!$A$44:$A$50</c:f>
              <c:numCache>
                <c:formatCode>General</c:formatCode>
                <c:ptCount val="7"/>
                <c:pt idx="0">
                  <c:v>90</c:v>
                </c:pt>
                <c:pt idx="1">
                  <c:v>85</c:v>
                </c:pt>
                <c:pt idx="2">
                  <c:v>80</c:v>
                </c:pt>
                <c:pt idx="3">
                  <c:v>75</c:v>
                </c:pt>
                <c:pt idx="4">
                  <c:v>70</c:v>
                </c:pt>
                <c:pt idx="5">
                  <c:v>65</c:v>
                </c:pt>
                <c:pt idx="6">
                  <c:v>60</c:v>
                </c:pt>
              </c:numCache>
            </c:numRef>
          </c:xVal>
          <c:yVal>
            <c:numRef>
              <c:f>Sheet1!$B$44:$B$50</c:f>
              <c:numCache>
                <c:formatCode>General</c:formatCode>
                <c:ptCount val="7"/>
                <c:pt idx="0">
                  <c:v>394</c:v>
                </c:pt>
                <c:pt idx="1">
                  <c:v>326</c:v>
                </c:pt>
                <c:pt idx="2">
                  <c:v>260</c:v>
                </c:pt>
                <c:pt idx="3">
                  <c:v>197</c:v>
                </c:pt>
                <c:pt idx="4">
                  <c:v>142</c:v>
                </c:pt>
              </c:numCache>
            </c:numRef>
          </c:yVal>
          <c:smooth val="1"/>
          <c:extLst>
            <c:ext xmlns:c16="http://schemas.microsoft.com/office/drawing/2014/chart" uri="{C3380CC4-5D6E-409C-BE32-E72D297353CC}">
              <c16:uniqueId val="{00000000-FFC3-4741-9E96-6C9673A029A9}"/>
            </c:ext>
          </c:extLst>
        </c:ser>
        <c:ser>
          <c:idx val="1"/>
          <c:order val="1"/>
          <c:tx>
            <c:strRef>
              <c:f>Sheet1!$C$35</c:f>
              <c:strCache>
                <c:ptCount val="1"/>
                <c:pt idx="0">
                  <c:v>25kG</c:v>
                </c:pt>
              </c:strCache>
            </c:strRef>
          </c:tx>
          <c:xVal>
            <c:numRef>
              <c:f>Sheet1!$A$44:$A$50</c:f>
              <c:numCache>
                <c:formatCode>General</c:formatCode>
                <c:ptCount val="7"/>
                <c:pt idx="0">
                  <c:v>90</c:v>
                </c:pt>
                <c:pt idx="1">
                  <c:v>85</c:v>
                </c:pt>
                <c:pt idx="2">
                  <c:v>80</c:v>
                </c:pt>
                <c:pt idx="3">
                  <c:v>75</c:v>
                </c:pt>
                <c:pt idx="4">
                  <c:v>70</c:v>
                </c:pt>
                <c:pt idx="5">
                  <c:v>65</c:v>
                </c:pt>
                <c:pt idx="6">
                  <c:v>60</c:v>
                </c:pt>
              </c:numCache>
            </c:numRef>
          </c:xVal>
          <c:yVal>
            <c:numRef>
              <c:f>Sheet1!$C$44:$C$50</c:f>
              <c:numCache>
                <c:formatCode>General</c:formatCode>
                <c:ptCount val="7"/>
                <c:pt idx="0">
                  <c:v>384</c:v>
                </c:pt>
                <c:pt idx="1">
                  <c:v>328</c:v>
                </c:pt>
                <c:pt idx="2">
                  <c:v>265</c:v>
                </c:pt>
                <c:pt idx="3">
                  <c:v>188</c:v>
                </c:pt>
                <c:pt idx="4">
                  <c:v>135</c:v>
                </c:pt>
                <c:pt idx="5">
                  <c:v>87</c:v>
                </c:pt>
                <c:pt idx="6">
                  <c:v>63</c:v>
                </c:pt>
              </c:numCache>
            </c:numRef>
          </c:yVal>
          <c:smooth val="1"/>
          <c:extLst>
            <c:ext xmlns:c16="http://schemas.microsoft.com/office/drawing/2014/chart" uri="{C3380CC4-5D6E-409C-BE32-E72D297353CC}">
              <c16:uniqueId val="{00000001-FFC3-4741-9E96-6C9673A029A9}"/>
            </c:ext>
          </c:extLst>
        </c:ser>
        <c:ser>
          <c:idx val="2"/>
          <c:order val="2"/>
          <c:tx>
            <c:strRef>
              <c:f>Sheet1!$D$35</c:f>
              <c:strCache>
                <c:ptCount val="1"/>
                <c:pt idx="0">
                  <c:v>27.5kG</c:v>
                </c:pt>
              </c:strCache>
            </c:strRef>
          </c:tx>
          <c:xVal>
            <c:numRef>
              <c:f>Sheet1!$A$44:$A$50</c:f>
              <c:numCache>
                <c:formatCode>General</c:formatCode>
                <c:ptCount val="7"/>
                <c:pt idx="0">
                  <c:v>90</c:v>
                </c:pt>
                <c:pt idx="1">
                  <c:v>85</c:v>
                </c:pt>
                <c:pt idx="2">
                  <c:v>80</c:v>
                </c:pt>
                <c:pt idx="3">
                  <c:v>75</c:v>
                </c:pt>
                <c:pt idx="4">
                  <c:v>70</c:v>
                </c:pt>
                <c:pt idx="5">
                  <c:v>65</c:v>
                </c:pt>
                <c:pt idx="6">
                  <c:v>60</c:v>
                </c:pt>
              </c:numCache>
            </c:numRef>
          </c:xVal>
          <c:yVal>
            <c:numRef>
              <c:f>Sheet1!$D$44:$D$50</c:f>
              <c:numCache>
                <c:formatCode>General</c:formatCode>
                <c:ptCount val="7"/>
                <c:pt idx="0">
                  <c:v>430</c:v>
                </c:pt>
                <c:pt idx="1">
                  <c:v>360</c:v>
                </c:pt>
                <c:pt idx="2">
                  <c:v>280</c:v>
                </c:pt>
                <c:pt idx="3">
                  <c:v>215</c:v>
                </c:pt>
                <c:pt idx="4">
                  <c:v>150</c:v>
                </c:pt>
              </c:numCache>
            </c:numRef>
          </c:yVal>
          <c:smooth val="1"/>
          <c:extLst>
            <c:ext xmlns:c16="http://schemas.microsoft.com/office/drawing/2014/chart" uri="{C3380CC4-5D6E-409C-BE32-E72D297353CC}">
              <c16:uniqueId val="{00000002-FFC3-4741-9E96-6C9673A029A9}"/>
            </c:ext>
          </c:extLst>
        </c:ser>
        <c:dLbls>
          <c:showLegendKey val="0"/>
          <c:showVal val="0"/>
          <c:showCatName val="0"/>
          <c:showSerName val="0"/>
          <c:showPercent val="0"/>
          <c:showBubbleSize val="0"/>
        </c:dLbls>
        <c:axId val="101288192"/>
        <c:axId val="101708160"/>
      </c:scatterChart>
      <c:valAx>
        <c:axId val="101288192"/>
        <c:scaling>
          <c:orientation val="minMax"/>
          <c:min val="50"/>
        </c:scaling>
        <c:delete val="0"/>
        <c:axPos val="b"/>
        <c:majorGridlines/>
        <c:title>
          <c:tx>
            <c:rich>
              <a:bodyPr/>
              <a:lstStyle/>
              <a:p>
                <a:pPr>
                  <a:defRPr sz="1000">
                    <a:latin typeface="Times New Roman" panose="02020603050405020304" pitchFamily="18" charset="0"/>
                    <a:cs typeface="Times New Roman" panose="02020603050405020304" pitchFamily="18" charset="0"/>
                  </a:defRPr>
                </a:pPr>
                <a:r>
                  <a:rPr lang="en-US" sz="1000">
                    <a:latin typeface="Times New Roman" panose="02020603050405020304" pitchFamily="18" charset="0"/>
                    <a:cs typeface="Times New Roman" panose="02020603050405020304" pitchFamily="18" charset="0"/>
                  </a:rPr>
                  <a:t>T, *C</a:t>
                </a:r>
              </a:p>
            </c:rich>
          </c:tx>
          <c:layout>
            <c:manualLayout>
              <c:xMode val="edge"/>
              <c:yMode val="edge"/>
              <c:x val="0.88720430107526838"/>
              <c:y val="0.83502926696259872"/>
            </c:manualLayout>
          </c:layout>
          <c:overlay val="0"/>
        </c:title>
        <c:numFmt formatCode="General" sourceLinked="1"/>
        <c:majorTickMark val="out"/>
        <c:minorTickMark val="none"/>
        <c:tickLblPos val="nextTo"/>
        <c:txPr>
          <a:bodyPr rot="0" vert="horz"/>
          <a:lstStyle/>
          <a:p>
            <a:pPr>
              <a:defRPr sz="1000"/>
            </a:pPr>
            <a:endParaRPr lang="en-US"/>
          </a:p>
        </c:txPr>
        <c:crossAx val="101708160"/>
        <c:crosses val="autoZero"/>
        <c:crossBetween val="midCat"/>
        <c:majorUnit val="10"/>
      </c:valAx>
      <c:valAx>
        <c:axId val="101708160"/>
        <c:scaling>
          <c:orientation val="minMax"/>
        </c:scaling>
        <c:delete val="0"/>
        <c:axPos val="l"/>
        <c:majorGridlines/>
        <c:title>
          <c:tx>
            <c:rich>
              <a:bodyPr rot="-5400000" vert="horz"/>
              <a:lstStyle/>
              <a:p>
                <a:pPr>
                  <a:defRPr sz="1200"/>
                </a:pPr>
                <a:r>
                  <a:rPr lang="en-US" sz="1200" dirty="0"/>
                  <a:t>I(Tk9), </a:t>
                </a:r>
                <a:r>
                  <a:rPr lang="en-US" sz="1200" dirty="0" err="1"/>
                  <a:t>uA</a:t>
                </a:r>
                <a:endParaRPr lang="en-US" sz="1200" dirty="0"/>
              </a:p>
            </c:rich>
          </c:tx>
          <c:layout>
            <c:manualLayout>
              <c:xMode val="edge"/>
              <c:yMode val="edge"/>
              <c:x val="3.3837572870592157E-2"/>
              <c:y val="0.27800755041305603"/>
            </c:manualLayout>
          </c:layout>
          <c:overlay val="0"/>
        </c:title>
        <c:numFmt formatCode="General" sourceLinked="1"/>
        <c:majorTickMark val="out"/>
        <c:minorTickMark val="none"/>
        <c:tickLblPos val="nextTo"/>
        <c:txPr>
          <a:bodyPr/>
          <a:lstStyle/>
          <a:p>
            <a:pPr>
              <a:defRPr sz="1000"/>
            </a:pPr>
            <a:endParaRPr lang="en-US"/>
          </a:p>
        </c:txPr>
        <c:crossAx val="101288192"/>
        <c:crosses val="autoZero"/>
        <c:crossBetween val="midCat"/>
      </c:valAx>
    </c:plotArea>
    <c:legend>
      <c:legendPos val="r"/>
      <c:layout>
        <c:manualLayout>
          <c:xMode val="edge"/>
          <c:yMode val="edge"/>
          <c:x val="0.23701416247825441"/>
          <c:y val="0.16733897037877482"/>
          <c:w val="0.1775268080145217"/>
          <c:h val="0.48011684228613355"/>
        </c:manualLayout>
      </c:layout>
      <c:overlay val="0"/>
      <c:txPr>
        <a:bodyPr/>
        <a:lstStyle/>
        <a:p>
          <a:pPr>
            <a:defRPr sz="8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spPr>
    <a:ln>
      <a:solidFill>
        <a:schemeClr val="accent1"/>
      </a:solidFill>
    </a:ln>
  </c:spPr>
  <c:txPr>
    <a:bodyPr/>
    <a:lstStyle/>
    <a:p>
      <a:pPr>
        <a:defRPr sz="12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Laser Frequency vs. Magn. Field of SCS</a:t>
            </a:r>
          </a:p>
        </c:rich>
      </c:tx>
      <c:layout>
        <c:manualLayout>
          <c:xMode val="edge"/>
          <c:yMode val="edge"/>
          <c:x val="0.22624233228128682"/>
          <c:y val="1.7018054282412021E-3"/>
        </c:manualLayout>
      </c:layout>
      <c:overlay val="0"/>
    </c:title>
    <c:autoTitleDeleted val="0"/>
    <c:plotArea>
      <c:layout>
        <c:manualLayout>
          <c:layoutTarget val="inner"/>
          <c:xMode val="edge"/>
          <c:yMode val="edge"/>
          <c:x val="0.15814825874919977"/>
          <c:y val="7.3889875915043396E-2"/>
          <c:w val="0.80354612124886271"/>
          <c:h val="0.82962151082385993"/>
        </c:manualLayout>
      </c:layout>
      <c:scatterChart>
        <c:scatterStyle val="lineMarker"/>
        <c:varyColors val="0"/>
        <c:ser>
          <c:idx val="0"/>
          <c:order val="0"/>
          <c:tx>
            <c:strRef>
              <c:f>'2013-06-18'!$B$2</c:f>
              <c:strCache>
                <c:ptCount val="1"/>
                <c:pt idx="0">
                  <c:v>“Up”</c:v>
                </c:pt>
              </c:strCache>
            </c:strRef>
          </c:tx>
          <c:spPr>
            <a:ln>
              <a:noFill/>
            </a:ln>
          </c:spPr>
          <c:marker>
            <c:symbol val="square"/>
            <c:size val="7"/>
          </c:marker>
          <c:dLbls>
            <c:numFmt formatCode="General"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inear"/>
            <c:dispRSqr val="0"/>
            <c:dispEq val="0"/>
          </c:trendline>
          <c:xVal>
            <c:numRef>
              <c:f>'2013-06-18'!$A$3:$A$7</c:f>
              <c:numCache>
                <c:formatCode>General</c:formatCode>
                <c:ptCount val="5"/>
                <c:pt idx="0">
                  <c:v>10</c:v>
                </c:pt>
                <c:pt idx="1">
                  <c:v>15</c:v>
                </c:pt>
                <c:pt idx="2">
                  <c:v>20</c:v>
                </c:pt>
                <c:pt idx="3">
                  <c:v>25</c:v>
                </c:pt>
                <c:pt idx="4">
                  <c:v>30</c:v>
                </c:pt>
              </c:numCache>
            </c:numRef>
          </c:xVal>
          <c:yVal>
            <c:numRef>
              <c:f>'2013-06-18'!$B$3:$B$7</c:f>
              <c:numCache>
                <c:formatCode>General</c:formatCode>
                <c:ptCount val="5"/>
                <c:pt idx="0">
                  <c:v>127.5</c:v>
                </c:pt>
                <c:pt idx="1">
                  <c:v>135</c:v>
                </c:pt>
                <c:pt idx="2">
                  <c:v>147.69999999999999</c:v>
                </c:pt>
                <c:pt idx="3">
                  <c:v>155</c:v>
                </c:pt>
                <c:pt idx="4">
                  <c:v>165</c:v>
                </c:pt>
              </c:numCache>
            </c:numRef>
          </c:yVal>
          <c:smooth val="0"/>
          <c:extLst>
            <c:ext xmlns:c16="http://schemas.microsoft.com/office/drawing/2014/chart" uri="{C3380CC4-5D6E-409C-BE32-E72D297353CC}">
              <c16:uniqueId val="{00000001-16F5-4DB0-8B3E-0C5573B111BF}"/>
            </c:ext>
          </c:extLst>
        </c:ser>
        <c:ser>
          <c:idx val="1"/>
          <c:order val="1"/>
          <c:tx>
            <c:strRef>
              <c:f>'2013-06-18'!$C$2</c:f>
              <c:strCache>
                <c:ptCount val="1"/>
                <c:pt idx="0">
                  <c:v>“Down”</c:v>
                </c:pt>
              </c:strCache>
            </c:strRef>
          </c:tx>
          <c:spPr>
            <a:ln>
              <a:noFill/>
            </a:ln>
          </c:spPr>
          <c:marker>
            <c:symbol val="diamond"/>
            <c:size val="7"/>
          </c:marker>
          <c:dLbls>
            <c:numFmt formatCode="General"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a:solidFill>
                  <a:srgbClr val="FF420E"/>
                </a:solidFill>
              </a:ln>
            </c:spPr>
            <c:trendlineType val="linear"/>
            <c:dispRSqr val="0"/>
            <c:dispEq val="0"/>
          </c:trendline>
          <c:xVal>
            <c:numRef>
              <c:f>'2013-06-18'!$A$3:$A$7</c:f>
              <c:numCache>
                <c:formatCode>General</c:formatCode>
                <c:ptCount val="5"/>
                <c:pt idx="0">
                  <c:v>10</c:v>
                </c:pt>
                <c:pt idx="1">
                  <c:v>15</c:v>
                </c:pt>
                <c:pt idx="2">
                  <c:v>20</c:v>
                </c:pt>
                <c:pt idx="3">
                  <c:v>25</c:v>
                </c:pt>
                <c:pt idx="4">
                  <c:v>30</c:v>
                </c:pt>
              </c:numCache>
            </c:numRef>
          </c:xVal>
          <c:yVal>
            <c:numRef>
              <c:f>'2013-06-18'!$C$3:$C$7</c:f>
              <c:numCache>
                <c:formatCode>General</c:formatCode>
                <c:ptCount val="5"/>
                <c:pt idx="0">
                  <c:v>90</c:v>
                </c:pt>
                <c:pt idx="1">
                  <c:v>81.5</c:v>
                </c:pt>
                <c:pt idx="2">
                  <c:v>71</c:v>
                </c:pt>
                <c:pt idx="3">
                  <c:v>61</c:v>
                </c:pt>
                <c:pt idx="4">
                  <c:v>49.9</c:v>
                </c:pt>
              </c:numCache>
            </c:numRef>
          </c:yVal>
          <c:smooth val="0"/>
          <c:extLst>
            <c:ext xmlns:c16="http://schemas.microsoft.com/office/drawing/2014/chart" uri="{C3380CC4-5D6E-409C-BE32-E72D297353CC}">
              <c16:uniqueId val="{00000003-16F5-4DB0-8B3E-0C5573B111BF}"/>
            </c:ext>
          </c:extLst>
        </c:ser>
        <c:dLbls>
          <c:showLegendKey val="0"/>
          <c:showVal val="0"/>
          <c:showCatName val="0"/>
          <c:showSerName val="0"/>
          <c:showPercent val="0"/>
          <c:showBubbleSize val="0"/>
        </c:dLbls>
        <c:axId val="81880192"/>
        <c:axId val="81891712"/>
      </c:scatterChart>
      <c:valAx>
        <c:axId val="81880192"/>
        <c:scaling>
          <c:orientation val="minMax"/>
          <c:max val="35"/>
          <c:min val="5"/>
        </c:scaling>
        <c:delete val="0"/>
        <c:axPos val="b"/>
        <c:majorGridlines>
          <c:spPr>
            <a:ln>
              <a:solidFill>
                <a:srgbClr val="B3B3B3"/>
              </a:solidFill>
            </a:ln>
          </c:spPr>
        </c:majorGridlines>
        <c:title>
          <c:tx>
            <c:rich>
              <a:bodyPr/>
              <a:lstStyle/>
              <a:p>
                <a:pPr>
                  <a:defRPr/>
                </a:pPr>
                <a:r>
                  <a:rPr lang="en-US"/>
                  <a:t> kG</a:t>
                </a:r>
              </a:p>
            </c:rich>
          </c:tx>
          <c:layout>
            <c:manualLayout>
              <c:xMode val="edge"/>
              <c:yMode val="edge"/>
              <c:x val="0.89083309925729892"/>
              <c:y val="0.90497330072085869"/>
            </c:manualLayout>
          </c:layout>
          <c:overlay val="0"/>
        </c:title>
        <c:numFmt formatCode="General" sourceLinked="1"/>
        <c:majorTickMark val="cross"/>
        <c:minorTickMark val="in"/>
        <c:tickLblPos val="nextTo"/>
        <c:spPr>
          <a:ln>
            <a:solidFill>
              <a:srgbClr val="B3B3B3"/>
            </a:solidFill>
          </a:ln>
        </c:spPr>
        <c:txPr>
          <a:bodyPr rot="0" vert="horz"/>
          <a:lstStyle/>
          <a:p>
            <a:pPr>
              <a:defRPr/>
            </a:pPr>
            <a:endParaRPr lang="en-US"/>
          </a:p>
        </c:txPr>
        <c:crossAx val="81891712"/>
        <c:crosses val="autoZero"/>
        <c:crossBetween val="midCat"/>
      </c:valAx>
      <c:valAx>
        <c:axId val="81891712"/>
        <c:scaling>
          <c:orientation val="minMax"/>
          <c:max val="199"/>
          <c:min val="0"/>
        </c:scaling>
        <c:delete val="0"/>
        <c:axPos val="l"/>
        <c:majorGridlines>
          <c:spPr>
            <a:ln>
              <a:solidFill>
                <a:srgbClr val="B3B3B3"/>
              </a:solidFill>
            </a:ln>
          </c:spPr>
        </c:majorGridlines>
        <c:title>
          <c:tx>
            <c:rich>
              <a:bodyPr/>
              <a:lstStyle/>
              <a:p>
                <a:pPr>
                  <a:defRPr/>
                </a:pPr>
                <a:r>
                  <a:rPr lang="en-US"/>
                  <a:t> GHz</a:t>
                </a:r>
              </a:p>
            </c:rich>
          </c:tx>
          <c:layout>
            <c:manualLayout>
              <c:xMode val="edge"/>
              <c:yMode val="edge"/>
              <c:x val="4.9784427247773488E-2"/>
              <c:y val="1.9092171163631055E-2"/>
            </c:manualLayout>
          </c:layout>
          <c:overlay val="0"/>
        </c:title>
        <c:numFmt formatCode="General" sourceLinked="1"/>
        <c:majorTickMark val="none"/>
        <c:minorTickMark val="none"/>
        <c:tickLblPos val="nextTo"/>
        <c:spPr>
          <a:ln>
            <a:solidFill>
              <a:srgbClr val="B3B3B3"/>
            </a:solidFill>
          </a:ln>
        </c:spPr>
        <c:crossAx val="81880192"/>
        <c:crosses val="autoZero"/>
        <c:crossBetween val="midCat"/>
        <c:majorUnit val="25"/>
        <c:minorUnit val="5"/>
      </c:valAx>
      <c:spPr>
        <a:noFill/>
        <a:ln>
          <a:solidFill>
            <a:srgbClr val="B3B3B3"/>
          </a:solidFill>
          <a:prstDash val="solid"/>
        </a:ln>
      </c:spPr>
    </c:plotArea>
    <c:plotVisOnly val="1"/>
    <c:dispBlanksAs val="gap"/>
    <c:showDLblsOverMax val="0"/>
  </c:chart>
  <c:spPr>
    <a:ln>
      <a:solidFill>
        <a:schemeClr val="accent1"/>
      </a:solidFill>
    </a:ln>
  </c:spPr>
  <c:txPr>
    <a:bodyPr/>
    <a:lstStyle/>
    <a:p>
      <a:pPr>
        <a:defRPr sz="10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performed a set of upgrades in the OPPIS source to meet the requirements and goals for this Run.</a:t>
            </a:r>
            <a:br>
              <a:rPr lang="en-US" dirty="0"/>
            </a:br>
            <a:r>
              <a:rPr lang="en-US" dirty="0"/>
              <a:t>The idea was to base the development of the source on three main pillars: performance, stability and safety. </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1895710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80" y="2541806"/>
            <a:ext cx="10334625"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80" y="5773235"/>
            <a:ext cx="10334625" cy="746185"/>
          </a:xfrm>
        </p:spPr>
        <p:txBody>
          <a:bodyPr>
            <a:norm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80" y="4501450"/>
            <a:ext cx="10334625" cy="1259607"/>
          </a:xfrm>
        </p:spPr>
        <p:txBody>
          <a:bodyPr>
            <a:noAutofit/>
          </a:bodyPr>
          <a:lstStyle>
            <a:lvl1pPr marL="0" indent="0">
              <a:buFontTx/>
              <a:buNone/>
              <a:defRPr sz="2400">
                <a:solidFill>
                  <a:schemeClr val="bg1"/>
                </a:solidFill>
              </a:defRPr>
            </a:lvl1pPr>
            <a:lvl2pPr marL="342891" indent="0">
              <a:buFontTx/>
              <a:buNone/>
              <a:defRPr sz="1500"/>
            </a:lvl2pPr>
            <a:lvl3pPr marL="685783" indent="0">
              <a:buFontTx/>
              <a:buNone/>
              <a:defRPr sz="1500"/>
            </a:lvl3pPr>
            <a:lvl4pPr marL="1028674" indent="0">
              <a:buFontTx/>
              <a:buNone/>
              <a:defRPr sz="1500"/>
            </a:lvl4pPr>
            <a:lvl5pPr marL="1371566"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7292432" y="5761051"/>
            <a:ext cx="4230913"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7" y="6316601"/>
            <a:ext cx="432487" cy="365125"/>
          </a:xfrm>
          <a:prstGeom prst="rect">
            <a:avLst/>
          </a:prstGeom>
        </p:spPr>
        <p:txBody>
          <a:bodyPr lIns="0" tIns="0" rIns="45720" bIns="0" anchor="ctr"/>
          <a:lstStyle>
            <a:lvl1pPr algn="r">
              <a:defRPr sz="751"/>
            </a:lvl1pPr>
          </a:lstStyle>
          <a:p>
            <a:fld id="{933A556B-7C63-244D-9B7C-B0EA8042B330}" type="slidenum">
              <a:rPr lang="en-US" smtClean="0"/>
              <a:pPr/>
              <a:t>‹#›</a:t>
            </a:fld>
            <a:endParaRPr lang="en-US" sz="751"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31"/>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7" y="6316601"/>
            <a:ext cx="432487" cy="365125"/>
          </a:xfrm>
          <a:prstGeom prst="rect">
            <a:avLst/>
          </a:prstGeom>
        </p:spPr>
        <p:txBody>
          <a:bodyPr lIns="0" tIns="0" rIns="45720" bIns="0" anchor="ctr"/>
          <a:lstStyle>
            <a:lvl1pPr algn="r">
              <a:defRPr sz="751"/>
            </a:lvl1pPr>
          </a:lstStyle>
          <a:p>
            <a:fld id="{933A556B-7C63-244D-9B7C-B0EA8042B330}" type="slidenum">
              <a:rPr lang="en-US" smtClean="0"/>
              <a:pPr/>
              <a:t>‹#›</a:t>
            </a:fld>
            <a:endParaRPr lang="en-US" sz="751"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7" y="6316601"/>
            <a:ext cx="432487" cy="365125"/>
          </a:xfrm>
          <a:prstGeom prst="rect">
            <a:avLst/>
          </a:prstGeom>
        </p:spPr>
        <p:txBody>
          <a:bodyPr lIns="0" tIns="0" rIns="45720" bIns="0" anchor="ctr"/>
          <a:lstStyle>
            <a:lvl1pPr algn="r">
              <a:defRPr sz="751"/>
            </a:lvl1pPr>
          </a:lstStyle>
          <a:p>
            <a:fld id="{933A556B-7C63-244D-9B7C-B0EA8042B330}" type="slidenum">
              <a:rPr lang="en-US" smtClean="0"/>
              <a:pPr/>
              <a:t>‹#›</a:t>
            </a:fld>
            <a:endParaRPr lang="en-US" sz="751"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7" y="6316601"/>
            <a:ext cx="432487" cy="365125"/>
          </a:xfrm>
          <a:prstGeom prst="rect">
            <a:avLst/>
          </a:prstGeom>
        </p:spPr>
        <p:txBody>
          <a:bodyPr lIns="0" tIns="0" rIns="45720" bIns="0" anchor="ctr"/>
          <a:lstStyle>
            <a:lvl1pPr algn="r">
              <a:defRPr sz="751"/>
            </a:lvl1pPr>
          </a:lstStyle>
          <a:p>
            <a:fld id="{933A556B-7C63-244D-9B7C-B0EA8042B330}" type="slidenum">
              <a:rPr lang="en-US" smtClean="0"/>
              <a:pPr/>
              <a:t>‹#›</a:t>
            </a:fld>
            <a:endParaRPr lang="en-US" sz="751"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6B2731-8944-4B0E-AEBB-45F5FB8FBD17}"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B254C-8B84-4025-8856-15C152E536F6}" type="slidenum">
              <a:rPr lang="en-US" smtClean="0"/>
              <a:t>‹#›</a:t>
            </a:fld>
            <a:endParaRPr lang="en-US"/>
          </a:p>
        </p:txBody>
      </p:sp>
    </p:spTree>
    <p:extLst>
      <p:ext uri="{BB962C8B-B14F-4D97-AF65-F5344CB8AC3E}">
        <p14:creationId xmlns:p14="http://schemas.microsoft.com/office/powerpoint/2010/main" val="1197553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80" y="2541806"/>
            <a:ext cx="10334625"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80" y="5773235"/>
            <a:ext cx="10334625" cy="746185"/>
          </a:xfrm>
        </p:spPr>
        <p:txBody>
          <a:bodyPr>
            <a:normAutofit/>
          </a:bodyPr>
          <a:lstStyle>
            <a:lvl1pPr marL="0" indent="0" algn="l">
              <a:buNone/>
              <a:defRPr sz="1800">
                <a:solidFill>
                  <a:schemeClr val="tx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80" y="4501450"/>
            <a:ext cx="10334625" cy="1259607"/>
          </a:xfrm>
        </p:spPr>
        <p:txBody>
          <a:bodyPr>
            <a:noAutofit/>
          </a:bodyPr>
          <a:lstStyle>
            <a:lvl1pPr marL="0" indent="0">
              <a:buFontTx/>
              <a:buNone/>
              <a:defRPr sz="2400">
                <a:solidFill>
                  <a:schemeClr val="tx1"/>
                </a:solidFill>
              </a:defRPr>
            </a:lvl1pPr>
            <a:lvl2pPr marL="342891" indent="0">
              <a:buFontTx/>
              <a:buNone/>
              <a:defRPr sz="1500"/>
            </a:lvl2pPr>
            <a:lvl3pPr marL="685783" indent="0">
              <a:buFontTx/>
              <a:buNone/>
              <a:defRPr sz="1500"/>
            </a:lvl3pPr>
            <a:lvl4pPr marL="1028674" indent="0">
              <a:buFontTx/>
              <a:buNone/>
              <a:defRPr sz="1500"/>
            </a:lvl4pPr>
            <a:lvl5pPr marL="1371566"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7292432" y="5761050"/>
            <a:ext cx="4230913"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7" y="6316601"/>
            <a:ext cx="432487" cy="365125"/>
          </a:xfrm>
          <a:prstGeom prst="rect">
            <a:avLst/>
          </a:prstGeom>
        </p:spPr>
        <p:txBody>
          <a:bodyPr lIns="0" tIns="0" rIns="45720" bIns="0" anchor="ctr"/>
          <a:lstStyle>
            <a:lvl1pPr algn="r">
              <a:defRPr sz="751"/>
            </a:lvl1pPr>
          </a:lstStyle>
          <a:p>
            <a:fld id="{933A556B-7C63-244D-9B7C-B0EA8042B330}" type="slidenum">
              <a:rPr lang="en-US" smtClean="0"/>
              <a:pPr/>
              <a:t>‹#›</a:t>
            </a:fld>
            <a:endParaRPr lang="en-US" sz="751"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7" y="6316601"/>
            <a:ext cx="432487" cy="365125"/>
          </a:xfrm>
          <a:prstGeom prst="rect">
            <a:avLst/>
          </a:prstGeom>
        </p:spPr>
        <p:txBody>
          <a:bodyPr lIns="0" tIns="0" rIns="45720" bIns="0" anchor="ctr"/>
          <a:lstStyle>
            <a:lvl1pPr algn="r">
              <a:defRPr sz="751">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80" y="2541806"/>
            <a:ext cx="10334625"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80" y="4501450"/>
            <a:ext cx="10334625" cy="1259607"/>
          </a:xfrm>
        </p:spPr>
        <p:txBody>
          <a:bodyPr>
            <a:noAutofit/>
          </a:bodyPr>
          <a:lstStyle>
            <a:lvl1pPr marL="0" indent="0">
              <a:buFontTx/>
              <a:buNone/>
              <a:defRPr sz="2400">
                <a:solidFill>
                  <a:schemeClr val="bg1"/>
                </a:solidFill>
              </a:defRPr>
            </a:lvl1pPr>
            <a:lvl2pPr marL="342891" indent="0">
              <a:buFontTx/>
              <a:buNone/>
              <a:defRPr sz="1500"/>
            </a:lvl2pPr>
            <a:lvl3pPr marL="685783" indent="0">
              <a:buFontTx/>
              <a:buNone/>
              <a:defRPr sz="1500"/>
            </a:lvl3pPr>
            <a:lvl4pPr marL="1028674" indent="0">
              <a:buFontTx/>
              <a:buNone/>
              <a:defRPr sz="1500"/>
            </a:lvl4pPr>
            <a:lvl5pPr marL="1371566"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7" y="6316601"/>
            <a:ext cx="432487" cy="365125"/>
          </a:xfrm>
          <a:prstGeom prst="rect">
            <a:avLst/>
          </a:prstGeom>
        </p:spPr>
        <p:txBody>
          <a:bodyPr lIns="0" tIns="0" rIns="45720" bIns="0" anchor="ctr"/>
          <a:lstStyle>
            <a:lvl1pPr algn="r">
              <a:defRPr sz="751">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80" y="2541806"/>
            <a:ext cx="10334625"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80" y="4501450"/>
            <a:ext cx="10334625" cy="1259607"/>
          </a:xfrm>
        </p:spPr>
        <p:txBody>
          <a:bodyPr>
            <a:noAutofit/>
          </a:bodyPr>
          <a:lstStyle>
            <a:lvl1pPr marL="0" indent="0">
              <a:buFontTx/>
              <a:buNone/>
              <a:defRPr sz="2400">
                <a:solidFill>
                  <a:schemeClr val="tx1"/>
                </a:solidFill>
              </a:defRPr>
            </a:lvl1pPr>
            <a:lvl2pPr marL="342891" indent="0">
              <a:buFontTx/>
              <a:buNone/>
              <a:defRPr sz="1500"/>
            </a:lvl2pPr>
            <a:lvl3pPr marL="685783" indent="0">
              <a:buFontTx/>
              <a:buNone/>
              <a:defRPr sz="1500"/>
            </a:lvl3pPr>
            <a:lvl4pPr marL="1028674" indent="0">
              <a:buFontTx/>
              <a:buNone/>
              <a:defRPr sz="1500"/>
            </a:lvl4pPr>
            <a:lvl5pPr marL="1371566"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7" y="6316601"/>
            <a:ext cx="432487" cy="365125"/>
          </a:xfrm>
          <a:prstGeom prst="rect">
            <a:avLst/>
          </a:prstGeom>
        </p:spPr>
        <p:txBody>
          <a:bodyPr lIns="0" tIns="0" rIns="45720" bIns="0" anchor="ctr"/>
          <a:lstStyle>
            <a:lvl1pPr algn="r">
              <a:defRPr sz="751"/>
            </a:lvl1pPr>
          </a:lstStyle>
          <a:p>
            <a:fld id="{933A556B-7C63-244D-9B7C-B0EA8042B330}" type="slidenum">
              <a:rPr lang="en-US" smtClean="0"/>
              <a:pPr/>
              <a:t>‹#›</a:t>
            </a:fld>
            <a:endParaRPr lang="en-US" sz="751"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1"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3"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7" y="6316601"/>
            <a:ext cx="432487" cy="365125"/>
          </a:xfrm>
          <a:prstGeom prst="rect">
            <a:avLst/>
          </a:prstGeom>
        </p:spPr>
        <p:txBody>
          <a:bodyPr lIns="0" tIns="0" rIns="45720" bIns="0" anchor="ctr"/>
          <a:lstStyle>
            <a:lvl1pPr algn="r">
              <a:defRPr sz="751"/>
            </a:lvl1pPr>
          </a:lstStyle>
          <a:p>
            <a:fld id="{933A556B-7C63-244D-9B7C-B0EA8042B330}" type="slidenum">
              <a:rPr lang="en-US" smtClean="0"/>
              <a:pPr/>
              <a:t>‹#›</a:t>
            </a:fld>
            <a:endParaRPr lang="en-US" sz="751"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7" y="6316601"/>
            <a:ext cx="432487" cy="365125"/>
          </a:xfrm>
          <a:prstGeom prst="rect">
            <a:avLst/>
          </a:prstGeom>
        </p:spPr>
        <p:txBody>
          <a:bodyPr lIns="0" tIns="0" rIns="45720" bIns="0" anchor="ctr"/>
          <a:lstStyle>
            <a:lvl1pPr algn="r">
              <a:defRPr sz="751"/>
            </a:lvl1pPr>
          </a:lstStyle>
          <a:p>
            <a:fld id="{933A556B-7C63-244D-9B7C-B0EA8042B330}" type="slidenum">
              <a:rPr lang="en-US" smtClean="0"/>
              <a:pPr/>
              <a:t>‹#›</a:t>
            </a:fld>
            <a:endParaRPr lang="en-US" sz="751"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7" y="6316601"/>
            <a:ext cx="432487" cy="365125"/>
          </a:xfrm>
          <a:prstGeom prst="rect">
            <a:avLst/>
          </a:prstGeom>
        </p:spPr>
        <p:txBody>
          <a:bodyPr lIns="0" tIns="0" rIns="45720" bIns="0" anchor="ctr"/>
          <a:lstStyle>
            <a:lvl1pPr algn="r">
              <a:defRPr sz="751"/>
            </a:lvl1pPr>
          </a:lstStyle>
          <a:p>
            <a:fld id="{933A556B-7C63-244D-9B7C-B0EA8042B330}" type="slidenum">
              <a:rPr lang="en-US" smtClean="0"/>
              <a:pPr/>
              <a:t>‹#›</a:t>
            </a:fld>
            <a:endParaRPr lang="en-US" sz="751"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9"/>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7"/>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7" y="6316601"/>
            <a:ext cx="432487" cy="365125"/>
          </a:xfrm>
          <a:prstGeom prst="rect">
            <a:avLst/>
          </a:prstGeom>
        </p:spPr>
        <p:txBody>
          <a:bodyPr lIns="0" tIns="0" rIns="45720" bIns="0" anchor="ctr"/>
          <a:lstStyle>
            <a:lvl1pPr algn="r">
              <a:defRPr sz="751"/>
            </a:lvl1pPr>
          </a:lstStyle>
          <a:p>
            <a:fld id="{933A556B-7C63-244D-9B7C-B0EA8042B330}" type="slidenum">
              <a:rPr lang="en-US" smtClean="0"/>
              <a:pPr/>
              <a:t>‹#›</a:t>
            </a:fld>
            <a:endParaRPr lang="en-US" sz="751"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p:hf hdr="0" ftr="0" dt="0"/>
  <p:txStyles>
    <p:titleStyle>
      <a:lvl1pPr algn="l" defTabSz="685783"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4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image" Target="../media/image19.tmp"/><Relationship Id="rId1" Type="http://schemas.openxmlformats.org/officeDocument/2006/relationships/slideLayout" Target="../slideLayouts/slideLayout9.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3.jpeg"/><Relationship Id="rId1" Type="http://schemas.openxmlformats.org/officeDocument/2006/relationships/slideLayout" Target="../slideLayouts/slideLayout9.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9.xml"/><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80844" y="2496553"/>
            <a:ext cx="10746297" cy="856517"/>
          </a:xfrm>
        </p:spPr>
        <p:txBody>
          <a:bodyPr>
            <a:normAutofit/>
          </a:bodyPr>
          <a:lstStyle/>
          <a:p>
            <a:pPr algn="ctr"/>
            <a:r>
              <a:rPr lang="en-US" sz="3600" dirty="0"/>
              <a:t>The High Intensity Polarized Proton Source</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1775143" y="5773233"/>
            <a:ext cx="8892859" cy="350675"/>
          </a:xfrm>
        </p:spPr>
        <p:txBody>
          <a:bodyPr>
            <a:normAutofit lnSpcReduction="10000"/>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September 8-12, 2025</a:t>
            </a:r>
          </a:p>
          <a:p>
            <a:endParaRPr lang="en-US" dirty="0"/>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1775142" y="3661671"/>
            <a:ext cx="8892861" cy="1802961"/>
          </a:xfrm>
        </p:spPr>
        <p:txBody>
          <a:bodyPr/>
          <a:lstStyle/>
          <a:p>
            <a:r>
              <a:rPr lang="en-GB" sz="2200" dirty="0">
                <a:latin typeface="Times New Roman" panose="02020603050405020304" pitchFamily="18" charset="0"/>
                <a:cs typeface="Times New Roman" panose="02020603050405020304" pitchFamily="18" charset="0"/>
              </a:rPr>
              <a:t>G. Atoian`, </a:t>
            </a:r>
            <a:r>
              <a:rPr lang="en-US" sz="2200" dirty="0">
                <a:latin typeface="Times New Roman" panose="02020603050405020304" pitchFamily="18" charset="0"/>
                <a:cs typeface="Times New Roman" panose="02020603050405020304" pitchFamily="18" charset="0"/>
              </a:rPr>
              <a:t>A. Cannavo, </a:t>
            </a:r>
            <a:r>
              <a:rPr lang="en-GB" sz="2200" dirty="0">
                <a:latin typeface="Times New Roman" panose="02020603050405020304" pitchFamily="18" charset="0"/>
                <a:cs typeface="Times New Roman" panose="02020603050405020304" pitchFamily="18" charset="0"/>
              </a:rPr>
              <a:t>T. Lehn, D. Raparia, J. Ritter, B. Snyder, A. Zelenski </a:t>
            </a:r>
            <a:endParaRPr lang="en-US" sz="2200" dirty="0">
              <a:latin typeface="Times New Roman" panose="02020603050405020304" pitchFamily="18" charset="0"/>
              <a:cs typeface="Times New Roman" panose="02020603050405020304" pitchFamily="18" charset="0"/>
            </a:endParaRPr>
          </a:p>
          <a:p>
            <a:endParaRPr lang="en-US" b="1" i="1" dirty="0">
              <a:effectLst/>
              <a:latin typeface="Arial" panose="020B0604020202020204" pitchFamily="34" charset="0"/>
              <a:ea typeface="Calibri" panose="020F0502020204030204" pitchFamily="34" charset="0"/>
              <a:cs typeface="Arial" panose="020B0604020202020204" pitchFamily="34" charset="0"/>
            </a:endParaRPr>
          </a:p>
          <a:p>
            <a:r>
              <a:rPr lang="en-US" b="1" i="1" dirty="0">
                <a:effectLst/>
                <a:latin typeface="Arial" panose="020B0604020202020204" pitchFamily="34" charset="0"/>
                <a:ea typeface="Calibri" panose="020F0502020204030204" pitchFamily="34" charset="0"/>
                <a:cs typeface="Arial" panose="020B0604020202020204" pitchFamily="34" charset="0"/>
              </a:rPr>
              <a:t>21</a:t>
            </a:r>
            <a:r>
              <a:rPr lang="en-US" b="1" i="1" baseline="30000" dirty="0">
                <a:effectLst/>
                <a:latin typeface="Arial" panose="020B0604020202020204" pitchFamily="34" charset="0"/>
                <a:ea typeface="Calibri" panose="020F0502020204030204" pitchFamily="34" charset="0"/>
                <a:cs typeface="Arial" panose="020B0604020202020204" pitchFamily="34" charset="0"/>
              </a:rPr>
              <a:t>st</a:t>
            </a:r>
            <a:r>
              <a:rPr lang="en-US" b="1" i="1" dirty="0">
                <a:effectLst/>
                <a:latin typeface="Arial" panose="020B0604020202020204" pitchFamily="34" charset="0"/>
                <a:ea typeface="Calibri" panose="020F0502020204030204" pitchFamily="34" charset="0"/>
                <a:cs typeface="Arial" panose="020B0604020202020204" pitchFamily="34" charset="0"/>
              </a:rPr>
              <a:t> International Conference on Ion Sources, Oxford, UK</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2771F-998C-6BA7-4EED-B374BCC71982}"/>
              </a:ext>
            </a:extLst>
          </p:cNvPr>
          <p:cNvSpPr>
            <a:spLocks noGrp="1"/>
          </p:cNvSpPr>
          <p:nvPr>
            <p:ph type="title"/>
          </p:nvPr>
        </p:nvSpPr>
        <p:spPr>
          <a:xfrm>
            <a:off x="276837" y="2392"/>
            <a:ext cx="11915163" cy="511666"/>
          </a:xfrm>
          <a:ln>
            <a:solidFill>
              <a:schemeClr val="tx1"/>
            </a:solidFill>
          </a:ln>
        </p:spPr>
        <p:txBody>
          <a:bodyPr>
            <a:normAutofit/>
          </a:bodyPr>
          <a:lstStyle/>
          <a:p>
            <a:pPr algn="ctr"/>
            <a:r>
              <a:rPr lang="en-US" sz="2800" dirty="0">
                <a:latin typeface="Times New Roman" panose="02020603050405020304" pitchFamily="18" charset="0"/>
                <a:cs typeface="Times New Roman" panose="02020603050405020304" pitchFamily="18" charset="0"/>
              </a:rPr>
              <a:t>Ion Source Development</a:t>
            </a:r>
          </a:p>
        </p:txBody>
      </p:sp>
      <p:sp>
        <p:nvSpPr>
          <p:cNvPr id="3" name="Slide Number Placeholder 2">
            <a:extLst>
              <a:ext uri="{FF2B5EF4-FFF2-40B4-BE49-F238E27FC236}">
                <a16:creationId xmlns:a16="http://schemas.microsoft.com/office/drawing/2014/main" id="{C7D47AC2-140A-83D6-1212-104B05FB9496}"/>
              </a:ext>
            </a:extLst>
          </p:cNvPr>
          <p:cNvSpPr>
            <a:spLocks noGrp="1"/>
          </p:cNvSpPr>
          <p:nvPr>
            <p:ph type="sldNum" sz="quarter" idx="4"/>
          </p:nvPr>
        </p:nvSpPr>
        <p:spPr/>
        <p:txBody>
          <a:bodyPr/>
          <a:lstStyle/>
          <a:p>
            <a:fld id="{933A556B-7C63-244D-9B7C-B0EA8042B330}" type="slidenum">
              <a:rPr lang="en-US" smtClean="0"/>
              <a:pPr/>
              <a:t>10</a:t>
            </a:fld>
            <a:endParaRPr lang="en-US" sz="750" dirty="0"/>
          </a:p>
        </p:txBody>
      </p:sp>
      <p:grpSp>
        <p:nvGrpSpPr>
          <p:cNvPr id="12" name="Group 11">
            <a:extLst>
              <a:ext uri="{FF2B5EF4-FFF2-40B4-BE49-F238E27FC236}">
                <a16:creationId xmlns:a16="http://schemas.microsoft.com/office/drawing/2014/main" id="{414FF155-0FC9-1D09-3AE9-F18696676A82}"/>
              </a:ext>
            </a:extLst>
          </p:cNvPr>
          <p:cNvGrpSpPr/>
          <p:nvPr/>
        </p:nvGrpSpPr>
        <p:grpSpPr>
          <a:xfrm>
            <a:off x="6094164" y="796808"/>
            <a:ext cx="4996081" cy="5702355"/>
            <a:chOff x="4125464" y="1131093"/>
            <a:chExt cx="4126840" cy="5143500"/>
          </a:xfrm>
        </p:grpSpPr>
        <p:pic>
          <p:nvPicPr>
            <p:cNvPr id="13" name="Picture 12">
              <a:extLst>
                <a:ext uri="{FF2B5EF4-FFF2-40B4-BE49-F238E27FC236}">
                  <a16:creationId xmlns:a16="http://schemas.microsoft.com/office/drawing/2014/main" id="{7A404795-0137-5FD5-EA93-E82D14DE3F87}"/>
                </a:ext>
              </a:extLst>
            </p:cNvPr>
            <p:cNvPicPr>
              <a:picLocks noChangeAspect="1"/>
            </p:cNvPicPr>
            <p:nvPr/>
          </p:nvPicPr>
          <p:blipFill rotWithShape="1">
            <a:blip r:embed="rId3"/>
            <a:srcRect r="2313"/>
            <a:stretch/>
          </p:blipFill>
          <p:spPr>
            <a:xfrm>
              <a:off x="4125464" y="1131093"/>
              <a:ext cx="4126840" cy="5143500"/>
            </a:xfrm>
            <a:prstGeom prst="rect">
              <a:avLst/>
            </a:prstGeom>
          </p:spPr>
        </p:pic>
        <p:grpSp>
          <p:nvGrpSpPr>
            <p:cNvPr id="11" name="Group 10">
              <a:extLst>
                <a:ext uri="{FF2B5EF4-FFF2-40B4-BE49-F238E27FC236}">
                  <a16:creationId xmlns:a16="http://schemas.microsoft.com/office/drawing/2014/main" id="{04141358-7D58-E32B-C0D8-CC669488F076}"/>
                </a:ext>
              </a:extLst>
            </p:cNvPr>
            <p:cNvGrpSpPr/>
            <p:nvPr/>
          </p:nvGrpSpPr>
          <p:grpSpPr>
            <a:xfrm>
              <a:off x="5003310" y="2433264"/>
              <a:ext cx="2532983" cy="2614922"/>
              <a:chOff x="5003310" y="2433264"/>
              <a:chExt cx="2532983" cy="2614922"/>
            </a:xfrm>
          </p:grpSpPr>
          <p:sp>
            <p:nvSpPr>
              <p:cNvPr id="6" name="TextBox 5">
                <a:extLst>
                  <a:ext uri="{FF2B5EF4-FFF2-40B4-BE49-F238E27FC236}">
                    <a16:creationId xmlns:a16="http://schemas.microsoft.com/office/drawing/2014/main" id="{CF690AA5-78D8-D56C-C398-B956700ABA22}"/>
                  </a:ext>
                </a:extLst>
              </p:cNvPr>
              <p:cNvSpPr txBox="1"/>
              <p:nvPr/>
            </p:nvSpPr>
            <p:spPr>
              <a:xfrm rot="16200000">
                <a:off x="4227637" y="3937018"/>
                <a:ext cx="1886841" cy="335495"/>
              </a:xfrm>
              <a:prstGeom prst="rect">
                <a:avLst/>
              </a:prstGeom>
              <a:noFill/>
            </p:spPr>
            <p:txBody>
              <a:bodyPr wrap="none" rtlCol="0">
                <a:spAutoFit/>
              </a:bodyPr>
              <a:lstStyle/>
              <a:p>
                <a:r>
                  <a:rPr lang="en-US" dirty="0">
                    <a:solidFill>
                      <a:schemeClr val="bg1"/>
                    </a:solidFill>
                    <a:latin typeface="Arial Rounded MT Bold" panose="020F0704030504030204" pitchFamily="34" charset="0"/>
                  </a:rPr>
                  <a:t>PERFORMANCE</a:t>
                </a:r>
              </a:p>
            </p:txBody>
          </p:sp>
          <p:sp>
            <p:nvSpPr>
              <p:cNvPr id="8" name="TextBox 7">
                <a:extLst>
                  <a:ext uri="{FF2B5EF4-FFF2-40B4-BE49-F238E27FC236}">
                    <a16:creationId xmlns:a16="http://schemas.microsoft.com/office/drawing/2014/main" id="{87C951AB-20D1-D3A5-1036-26C2DC8A7673}"/>
                  </a:ext>
                </a:extLst>
              </p:cNvPr>
              <p:cNvSpPr txBox="1"/>
              <p:nvPr/>
            </p:nvSpPr>
            <p:spPr>
              <a:xfrm rot="16200000">
                <a:off x="5604081" y="4222080"/>
                <a:ext cx="1291526" cy="335495"/>
              </a:xfrm>
              <a:prstGeom prst="rect">
                <a:avLst/>
              </a:prstGeom>
              <a:noFill/>
            </p:spPr>
            <p:txBody>
              <a:bodyPr wrap="none" rtlCol="0">
                <a:spAutoFit/>
              </a:bodyPr>
              <a:lstStyle/>
              <a:p>
                <a:r>
                  <a:rPr lang="en-US" dirty="0">
                    <a:solidFill>
                      <a:schemeClr val="bg1"/>
                    </a:solidFill>
                    <a:latin typeface="Arial Rounded MT Bold" panose="020F0704030504030204" pitchFamily="34" charset="0"/>
                  </a:rPr>
                  <a:t>STABILITY</a:t>
                </a:r>
              </a:p>
            </p:txBody>
          </p:sp>
          <p:sp>
            <p:nvSpPr>
              <p:cNvPr id="9" name="TextBox 8">
                <a:extLst>
                  <a:ext uri="{FF2B5EF4-FFF2-40B4-BE49-F238E27FC236}">
                    <a16:creationId xmlns:a16="http://schemas.microsoft.com/office/drawing/2014/main" id="{2A48387F-E6BF-A669-B25B-9E9724DEB1DA}"/>
                  </a:ext>
                </a:extLst>
              </p:cNvPr>
              <p:cNvSpPr txBox="1"/>
              <p:nvPr/>
            </p:nvSpPr>
            <p:spPr>
              <a:xfrm rot="16200000">
                <a:off x="6857583" y="4254878"/>
                <a:ext cx="1021926" cy="335495"/>
              </a:xfrm>
              <a:prstGeom prst="rect">
                <a:avLst/>
              </a:prstGeom>
              <a:noFill/>
            </p:spPr>
            <p:txBody>
              <a:bodyPr wrap="none" rtlCol="0">
                <a:spAutoFit/>
              </a:bodyPr>
              <a:lstStyle/>
              <a:p>
                <a:r>
                  <a:rPr lang="en-US" dirty="0">
                    <a:solidFill>
                      <a:schemeClr val="bg1"/>
                    </a:solidFill>
                    <a:latin typeface="Arial Rounded MT Bold" panose="020F0704030504030204" pitchFamily="34" charset="0"/>
                  </a:rPr>
                  <a:t>SAFETY</a:t>
                </a:r>
              </a:p>
            </p:txBody>
          </p:sp>
          <p:sp>
            <p:nvSpPr>
              <p:cNvPr id="4" name="TextBox 3">
                <a:extLst>
                  <a:ext uri="{FF2B5EF4-FFF2-40B4-BE49-F238E27FC236}">
                    <a16:creationId xmlns:a16="http://schemas.microsoft.com/office/drawing/2014/main" id="{B0A1ED35-C1D1-0273-7712-D57C9DF01EB7}"/>
                  </a:ext>
                </a:extLst>
              </p:cNvPr>
              <p:cNvSpPr txBox="1"/>
              <p:nvPr/>
            </p:nvSpPr>
            <p:spPr>
              <a:xfrm>
                <a:off x="5337283" y="2433264"/>
                <a:ext cx="1773636" cy="347171"/>
              </a:xfrm>
              <a:prstGeom prst="rect">
                <a:avLst/>
              </a:prstGeom>
              <a:noFill/>
            </p:spPr>
            <p:txBody>
              <a:bodyPr wrap="none" rtlCol="0">
                <a:spAutoFit/>
              </a:bodyPr>
              <a:lstStyle/>
              <a:p>
                <a:r>
                  <a:rPr lang="en-US" dirty="0">
                    <a:solidFill>
                      <a:schemeClr val="bg1"/>
                    </a:solidFill>
                    <a:latin typeface="Arial Rounded MT Bold" panose="020F0704030504030204" pitchFamily="34" charset="0"/>
                  </a:rPr>
                  <a:t>DEVELOPMENT</a:t>
                </a:r>
              </a:p>
            </p:txBody>
          </p:sp>
        </p:grpSp>
      </p:grpSp>
      <p:sp>
        <p:nvSpPr>
          <p:cNvPr id="18" name="TextBox 17">
            <a:extLst>
              <a:ext uri="{FF2B5EF4-FFF2-40B4-BE49-F238E27FC236}">
                <a16:creationId xmlns:a16="http://schemas.microsoft.com/office/drawing/2014/main" id="{B641D75F-3C6F-4530-F37F-392BF1FEEE28}"/>
              </a:ext>
            </a:extLst>
          </p:cNvPr>
          <p:cNvSpPr txBox="1"/>
          <p:nvPr/>
        </p:nvSpPr>
        <p:spPr>
          <a:xfrm>
            <a:off x="774828" y="6104201"/>
            <a:ext cx="11231642" cy="369332"/>
          </a:xfrm>
          <a:prstGeom prst="rect">
            <a:avLst/>
          </a:prstGeom>
          <a:noFill/>
        </p:spPr>
        <p:txBody>
          <a:bodyPr wrap="square">
            <a:spAutoFit/>
          </a:bodyPr>
          <a:lstStyle/>
          <a:p>
            <a:pPr algn="just"/>
            <a:r>
              <a:rPr lang="en-US" dirty="0">
                <a:solidFill>
                  <a:srgbClr val="000000"/>
                </a:solidFill>
                <a:latin typeface="Times New Roman" panose="02020603050405020304" pitchFamily="18" charset="0"/>
                <a:ea typeface="Times New Roman" panose="02020603050405020304" pitchFamily="18" charset="0"/>
                <a:cs typeface="Aptos" panose="020B0004020202020204" pitchFamily="34" charset="0"/>
              </a:rPr>
              <a:t>As a first approximation, the main parameters of the quality of the formed beam is intensity, polarization and emittance.</a:t>
            </a:r>
            <a:endParaRPr lang="en-US" sz="2000" dirty="0">
              <a:latin typeface="Aptos" panose="020B0004020202020204" pitchFamily="34" charset="0"/>
              <a:ea typeface="Aptos" panose="020B0004020202020204" pitchFamily="34" charset="0"/>
              <a:cs typeface="Aptos" panose="020B0004020202020204" pitchFamily="34" charset="0"/>
            </a:endParaRPr>
          </a:p>
        </p:txBody>
      </p:sp>
      <p:sp>
        <p:nvSpPr>
          <p:cNvPr id="10" name="TextBox 9">
            <a:extLst>
              <a:ext uri="{FF2B5EF4-FFF2-40B4-BE49-F238E27FC236}">
                <a16:creationId xmlns:a16="http://schemas.microsoft.com/office/drawing/2014/main" id="{F5B307BA-B117-3274-B320-F9C29616E6C4}"/>
              </a:ext>
            </a:extLst>
          </p:cNvPr>
          <p:cNvSpPr txBox="1"/>
          <p:nvPr/>
        </p:nvSpPr>
        <p:spPr>
          <a:xfrm>
            <a:off x="735206" y="796808"/>
            <a:ext cx="4860251" cy="5016758"/>
          </a:xfrm>
          <a:prstGeom prst="rect">
            <a:avLst/>
          </a:prstGeom>
          <a:noFill/>
        </p:spPr>
        <p:txBody>
          <a:bodyPr wrap="square">
            <a:spAutoFit/>
          </a:bodyPr>
          <a:lstStyle/>
          <a:p>
            <a:pPr algn="just"/>
            <a:r>
              <a:rPr lang="en-US" sz="2000" dirty="0">
                <a:latin typeface="Times New Roman" panose="02020603050405020304" pitchFamily="18" charset="0"/>
                <a:cs typeface="Times New Roman" panose="02020603050405020304" pitchFamily="18" charset="0"/>
              </a:rPr>
              <a:t>Since 2012, when FABS was implemented, we have made many adjustments to improve the beam parameters. We achieved the best polarization volume of over 86%, intensity over 1000uA, and a beam pulse duration of over 400us compared to the average volume of polarization of ~78-80% and an intensity of ~350uA. </a:t>
            </a:r>
          </a:p>
          <a:p>
            <a:pPr algn="just"/>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Now, our goal is to have OPPIS maintain the best parameters for several months by improving monitoring and simplifying control, as well as making it fast and easy to repair and completely safe. Our goal for the future is stability and safety with the best performance.</a:t>
            </a:r>
          </a:p>
        </p:txBody>
      </p:sp>
    </p:spTree>
    <p:extLst>
      <p:ext uri="{BB962C8B-B14F-4D97-AF65-F5344CB8AC3E}">
        <p14:creationId xmlns:p14="http://schemas.microsoft.com/office/powerpoint/2010/main" val="4281511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E6589C-9F36-B8FC-6DD9-01F0AC39EAA1}"/>
              </a:ext>
            </a:extLst>
          </p:cNvPr>
          <p:cNvSpPr>
            <a:spLocks noGrp="1"/>
          </p:cNvSpPr>
          <p:nvPr>
            <p:ph type="sldNum" sz="quarter" idx="4"/>
          </p:nvPr>
        </p:nvSpPr>
        <p:spPr/>
        <p:txBody>
          <a:bodyPr/>
          <a:lstStyle/>
          <a:p>
            <a:fld id="{933A556B-7C63-244D-9B7C-B0EA8042B330}" type="slidenum">
              <a:rPr lang="en-US" smtClean="0"/>
              <a:pPr/>
              <a:t>11</a:t>
            </a:fld>
            <a:endParaRPr lang="en-US" dirty="0"/>
          </a:p>
        </p:txBody>
      </p:sp>
      <p:sp>
        <p:nvSpPr>
          <p:cNvPr id="16" name="TextBox 15">
            <a:extLst>
              <a:ext uri="{FF2B5EF4-FFF2-40B4-BE49-F238E27FC236}">
                <a16:creationId xmlns:a16="http://schemas.microsoft.com/office/drawing/2014/main" id="{C0990E74-60EF-657E-F10D-A7D8BE6D6F0C}"/>
              </a:ext>
            </a:extLst>
          </p:cNvPr>
          <p:cNvSpPr txBox="1"/>
          <p:nvPr/>
        </p:nvSpPr>
        <p:spPr>
          <a:xfrm>
            <a:off x="5863356" y="1248483"/>
            <a:ext cx="6163851" cy="2062103"/>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The original copper cathode (~1085*C) in this high current cold cathode only lasted a few days (~5·10</a:t>
            </a:r>
            <a:r>
              <a:rPr lang="en-US" sz="1600" baseline="30000" dirty="0">
                <a:latin typeface="Times New Roman" panose="02020603050405020304" pitchFamily="18" charset="0"/>
                <a:cs typeface="Times New Roman" panose="02020603050405020304" pitchFamily="18" charset="0"/>
              </a:rPr>
              <a:t>5</a:t>
            </a:r>
            <a:r>
              <a:rPr lang="en-US" sz="1600" dirty="0">
                <a:latin typeface="Times New Roman" panose="02020603050405020304" pitchFamily="18" charset="0"/>
                <a:cs typeface="Times New Roman" panose="02020603050405020304" pitchFamily="18" charset="0"/>
              </a:rPr>
              <a:t> arc pulses). Using molybdenum cathode (~2600*C) significantly improved the service life to ~5·10</a:t>
            </a:r>
            <a:r>
              <a:rPr lang="en-US" sz="1600" baseline="30000" dirty="0">
                <a:latin typeface="Times New Roman" panose="02020603050405020304" pitchFamily="18" charset="0"/>
                <a:cs typeface="Times New Roman" panose="02020603050405020304" pitchFamily="18" charset="0"/>
              </a:rPr>
              <a:t>6</a:t>
            </a:r>
            <a:r>
              <a:rPr lang="en-US" sz="1600" dirty="0">
                <a:latin typeface="Times New Roman" panose="02020603050405020304" pitchFamily="18" charset="0"/>
                <a:cs typeface="Times New Roman" panose="02020603050405020304" pitchFamily="18" charset="0"/>
              </a:rPr>
              <a:t> arc pulses (~1-2 months).</a:t>
            </a:r>
          </a:p>
          <a:p>
            <a:pPr algn="just"/>
            <a:r>
              <a:rPr lang="en-US" sz="1600" dirty="0">
                <a:latin typeface="Times New Roman" panose="02020603050405020304" pitchFamily="18" charset="0"/>
                <a:cs typeface="Times New Roman" panose="02020603050405020304" pitchFamily="18" charset="0"/>
              </a:rPr>
              <a:t>Improving the geometric shape of the cathode by inserting a small nozzle and enlarging the outer rim, as well as improving the vacuum sealing of the </a:t>
            </a:r>
            <a:r>
              <a:rPr lang="en-US" sz="1600" dirty="0" err="1">
                <a:latin typeface="Times New Roman" panose="02020603050405020304" pitchFamily="18" charset="0"/>
                <a:cs typeface="Times New Roman" panose="02020603050405020304" pitchFamily="18" charset="0"/>
              </a:rPr>
              <a:t>plasmatron</a:t>
            </a:r>
            <a:r>
              <a:rPr lang="en-US" sz="1600" dirty="0">
                <a:latin typeface="Times New Roman" panose="02020603050405020304" pitchFamily="18" charset="0"/>
                <a:cs typeface="Times New Roman" panose="02020603050405020304" pitchFamily="18" charset="0"/>
              </a:rPr>
              <a:t>, limited the plasma dispersion, and increased the service life by more than 10</a:t>
            </a:r>
            <a:r>
              <a:rPr lang="en-US" sz="1600" baseline="30000" dirty="0">
                <a:latin typeface="Times New Roman" panose="02020603050405020304" pitchFamily="18" charset="0"/>
                <a:cs typeface="Times New Roman" panose="02020603050405020304" pitchFamily="18" charset="0"/>
              </a:rPr>
              <a:t>7</a:t>
            </a:r>
            <a:r>
              <a:rPr lang="en-US" sz="1600" dirty="0">
                <a:latin typeface="Times New Roman" panose="02020603050405020304" pitchFamily="18" charset="0"/>
                <a:cs typeface="Times New Roman" panose="02020603050405020304" pitchFamily="18" charset="0"/>
              </a:rPr>
              <a:t> arc pulses (RUN-24).</a:t>
            </a:r>
          </a:p>
        </p:txBody>
      </p:sp>
      <p:sp>
        <p:nvSpPr>
          <p:cNvPr id="15" name="Text Box 1197">
            <a:extLst>
              <a:ext uri="{FF2B5EF4-FFF2-40B4-BE49-F238E27FC236}">
                <a16:creationId xmlns:a16="http://schemas.microsoft.com/office/drawing/2014/main" id="{F002AC54-2B11-9125-FEC0-716C6A41B8FD}"/>
              </a:ext>
            </a:extLst>
          </p:cNvPr>
          <p:cNvSpPr txBox="1">
            <a:spLocks noChangeArrowheads="1"/>
          </p:cNvSpPr>
          <p:nvPr/>
        </p:nvSpPr>
        <p:spPr bwMode="auto">
          <a:xfrm>
            <a:off x="302004" y="417"/>
            <a:ext cx="11889996" cy="52322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a:latin typeface="Times New Roman" panose="02020603050405020304" pitchFamily="18" charset="0"/>
                <a:cs typeface="Times New Roman" panose="02020603050405020304" pitchFamily="18" charset="0"/>
              </a:rPr>
              <a:t>Plasmatron (cathode and pulse-valve)</a:t>
            </a:r>
          </a:p>
        </p:txBody>
      </p:sp>
      <p:pic>
        <p:nvPicPr>
          <p:cNvPr id="12" name="Picture 11" descr="A picture containing histogram&#10;&#10;Description automatically generated">
            <a:extLst>
              <a:ext uri="{FF2B5EF4-FFF2-40B4-BE49-F238E27FC236}">
                <a16:creationId xmlns:a16="http://schemas.microsoft.com/office/drawing/2014/main" id="{80E321A9-1855-15E3-16FB-38189438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5249" y="883995"/>
            <a:ext cx="999190" cy="732677"/>
          </a:xfrm>
          <a:prstGeom prst="rect">
            <a:avLst/>
          </a:prstGeom>
        </p:spPr>
      </p:pic>
      <p:grpSp>
        <p:nvGrpSpPr>
          <p:cNvPr id="50" name="Group 49">
            <a:extLst>
              <a:ext uri="{FF2B5EF4-FFF2-40B4-BE49-F238E27FC236}">
                <a16:creationId xmlns:a16="http://schemas.microsoft.com/office/drawing/2014/main" id="{3B2A9F73-961B-FEBE-B4DF-2C97A97FC236}"/>
              </a:ext>
            </a:extLst>
          </p:cNvPr>
          <p:cNvGrpSpPr/>
          <p:nvPr/>
        </p:nvGrpSpPr>
        <p:grpSpPr>
          <a:xfrm>
            <a:off x="5863356" y="3179837"/>
            <a:ext cx="6162893" cy="3378142"/>
            <a:chOff x="739980" y="2774588"/>
            <a:chExt cx="7016258" cy="3681892"/>
          </a:xfrm>
        </p:grpSpPr>
        <p:sp>
          <p:nvSpPr>
            <p:cNvPr id="13" name="Arrow: Right 12">
              <a:extLst>
                <a:ext uri="{FF2B5EF4-FFF2-40B4-BE49-F238E27FC236}">
                  <a16:creationId xmlns:a16="http://schemas.microsoft.com/office/drawing/2014/main" id="{F08F0AA1-AB39-793C-9AD7-447A900C04BE}"/>
                </a:ext>
              </a:extLst>
            </p:cNvPr>
            <p:cNvSpPr/>
            <p:nvPr/>
          </p:nvSpPr>
          <p:spPr>
            <a:xfrm rot="5400000">
              <a:off x="1469100" y="4410247"/>
              <a:ext cx="526579" cy="229109"/>
            </a:xfrm>
            <a:prstGeom prst="rightArrow">
              <a:avLst>
                <a:gd name="adj1" fmla="val 45124"/>
                <a:gd name="adj2" fmla="val 553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27" name="TextBox 30">
              <a:extLst>
                <a:ext uri="{FF2B5EF4-FFF2-40B4-BE49-F238E27FC236}">
                  <a16:creationId xmlns:a16="http://schemas.microsoft.com/office/drawing/2014/main" id="{545B582E-BDA3-E559-2401-9172FED3BB46}"/>
                </a:ext>
              </a:extLst>
            </p:cNvPr>
            <p:cNvSpPr txBox="1"/>
            <p:nvPr/>
          </p:nvSpPr>
          <p:spPr>
            <a:xfrm>
              <a:off x="6320874" y="2805891"/>
              <a:ext cx="1202958"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Times New Roman" panose="02020603050405020304" pitchFamily="18" charset="0"/>
                  <a:cs typeface="Times New Roman" panose="02020603050405020304" pitchFamily="18" charset="0"/>
                </a:rPr>
                <a:t>Corr. shape</a:t>
              </a:r>
            </a:p>
          </p:txBody>
        </p:sp>
        <p:sp>
          <p:nvSpPr>
            <p:cNvPr id="28" name="TextBox 31">
              <a:extLst>
                <a:ext uri="{FF2B5EF4-FFF2-40B4-BE49-F238E27FC236}">
                  <a16:creationId xmlns:a16="http://schemas.microsoft.com/office/drawing/2014/main" id="{EEE4750C-5157-7426-D6AA-A388F33FF15A}"/>
                </a:ext>
              </a:extLst>
            </p:cNvPr>
            <p:cNvSpPr txBox="1"/>
            <p:nvPr/>
          </p:nvSpPr>
          <p:spPr>
            <a:xfrm rot="16200000">
              <a:off x="359523" y="5582325"/>
              <a:ext cx="1099468"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Times New Roman" panose="02020603050405020304" pitchFamily="18" charset="0"/>
                  <a:cs typeface="Times New Roman" panose="02020603050405020304" pitchFamily="18" charset="0"/>
                </a:rPr>
                <a:t>After used</a:t>
              </a:r>
            </a:p>
          </p:txBody>
        </p:sp>
        <p:pic>
          <p:nvPicPr>
            <p:cNvPr id="4" name="Picture 3" descr="A close-up of a hole in a metal bowl&#10;&#10;Description automatically generated">
              <a:extLst>
                <a:ext uri="{FF2B5EF4-FFF2-40B4-BE49-F238E27FC236}">
                  <a16:creationId xmlns:a16="http://schemas.microsoft.com/office/drawing/2014/main" id="{90951478-F079-FBCC-5F27-D22E0C2DD4AD}"/>
                </a:ext>
              </a:extLst>
            </p:cNvPr>
            <p:cNvPicPr>
              <a:picLocks noChangeAspect="1"/>
            </p:cNvPicPr>
            <p:nvPr/>
          </p:nvPicPr>
          <p:blipFill>
            <a:blip r:embed="rId3"/>
            <a:stretch>
              <a:fillRect/>
            </a:stretch>
          </p:blipFill>
          <p:spPr>
            <a:xfrm>
              <a:off x="1093923" y="5326093"/>
              <a:ext cx="1437417" cy="942264"/>
            </a:xfrm>
            <a:prstGeom prst="rect">
              <a:avLst/>
            </a:prstGeom>
          </p:spPr>
        </p:pic>
        <p:pic>
          <p:nvPicPr>
            <p:cNvPr id="6" name="Picture 5" descr="A close-up of a metal object&#10;&#10;Description automatically generated">
              <a:extLst>
                <a:ext uri="{FF2B5EF4-FFF2-40B4-BE49-F238E27FC236}">
                  <a16:creationId xmlns:a16="http://schemas.microsoft.com/office/drawing/2014/main" id="{9AADF792-8602-00A2-4876-F010B1232F35}"/>
                </a:ext>
              </a:extLst>
            </p:cNvPr>
            <p:cNvPicPr>
              <a:picLocks noChangeAspect="1"/>
            </p:cNvPicPr>
            <p:nvPr/>
          </p:nvPicPr>
          <p:blipFill>
            <a:blip r:embed="rId4"/>
            <a:srcRect l="53793" t="27552" r="20064" b="38060"/>
            <a:stretch/>
          </p:blipFill>
          <p:spPr>
            <a:xfrm>
              <a:off x="6419240" y="3182956"/>
              <a:ext cx="1336998" cy="1310178"/>
            </a:xfrm>
            <a:prstGeom prst="rect">
              <a:avLst/>
            </a:prstGeom>
          </p:spPr>
        </p:pic>
        <p:pic>
          <p:nvPicPr>
            <p:cNvPr id="7" name="Picture 6" descr="A close-up of a metal object&#10;&#10;Description automatically generated">
              <a:extLst>
                <a:ext uri="{FF2B5EF4-FFF2-40B4-BE49-F238E27FC236}">
                  <a16:creationId xmlns:a16="http://schemas.microsoft.com/office/drawing/2014/main" id="{C30C1081-7A25-EE48-3A91-45B166C113D8}"/>
                </a:ext>
              </a:extLst>
            </p:cNvPr>
            <p:cNvPicPr>
              <a:picLocks noChangeAspect="1"/>
            </p:cNvPicPr>
            <p:nvPr/>
          </p:nvPicPr>
          <p:blipFill>
            <a:blip r:embed="rId4"/>
            <a:srcRect l="30098" t="28161" r="44798" b="38296"/>
            <a:stretch/>
          </p:blipFill>
          <p:spPr>
            <a:xfrm>
              <a:off x="4565828" y="3140104"/>
              <a:ext cx="1362265" cy="1356016"/>
            </a:xfrm>
            <a:prstGeom prst="rect">
              <a:avLst/>
            </a:prstGeom>
          </p:spPr>
        </p:pic>
        <p:pic>
          <p:nvPicPr>
            <p:cNvPr id="8" name="Picture 7" descr="A group of round objects&#10;&#10;Description automatically generated">
              <a:extLst>
                <a:ext uri="{FF2B5EF4-FFF2-40B4-BE49-F238E27FC236}">
                  <a16:creationId xmlns:a16="http://schemas.microsoft.com/office/drawing/2014/main" id="{2D494EB8-2039-D0A0-553F-F3CE91247F86}"/>
                </a:ext>
              </a:extLst>
            </p:cNvPr>
            <p:cNvPicPr>
              <a:picLocks noChangeAspect="1"/>
            </p:cNvPicPr>
            <p:nvPr/>
          </p:nvPicPr>
          <p:blipFill>
            <a:blip r:embed="rId5"/>
            <a:srcRect l="50972" t="29814" r="21875" b="48924"/>
            <a:stretch/>
          </p:blipFill>
          <p:spPr>
            <a:xfrm>
              <a:off x="1135903" y="3183567"/>
              <a:ext cx="1192975" cy="1237205"/>
            </a:xfrm>
            <a:prstGeom prst="rect">
              <a:avLst/>
            </a:prstGeom>
          </p:spPr>
        </p:pic>
        <p:sp>
          <p:nvSpPr>
            <p:cNvPr id="17" name="Arrow: Right 16">
              <a:extLst>
                <a:ext uri="{FF2B5EF4-FFF2-40B4-BE49-F238E27FC236}">
                  <a16:creationId xmlns:a16="http://schemas.microsoft.com/office/drawing/2014/main" id="{3BEA5985-E31F-6932-513E-1F9AF69F7D73}"/>
                </a:ext>
              </a:extLst>
            </p:cNvPr>
            <p:cNvSpPr/>
            <p:nvPr/>
          </p:nvSpPr>
          <p:spPr>
            <a:xfrm>
              <a:off x="4083688" y="3685440"/>
              <a:ext cx="536781" cy="2393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pic>
          <p:nvPicPr>
            <p:cNvPr id="19" name="Picture 18" descr="A picture containing metalware, screw&#10;&#10;Description automatically generated">
              <a:extLst>
                <a:ext uri="{FF2B5EF4-FFF2-40B4-BE49-F238E27FC236}">
                  <a16:creationId xmlns:a16="http://schemas.microsoft.com/office/drawing/2014/main" id="{DE076348-D9A7-C9C9-2CAF-56E8A949ED5C}"/>
                </a:ext>
              </a:extLst>
            </p:cNvPr>
            <p:cNvPicPr>
              <a:picLocks noChangeAspect="1"/>
            </p:cNvPicPr>
            <p:nvPr/>
          </p:nvPicPr>
          <p:blipFill>
            <a:blip r:embed="rId6">
              <a:extLst>
                <a:ext uri="{28A0092B-C50C-407E-A947-70E740481C1C}">
                  <a14:useLocalDpi xmlns:a14="http://schemas.microsoft.com/office/drawing/2010/main" val="0"/>
                </a:ext>
              </a:extLst>
            </a:blip>
            <a:srcRect l="26353" t="10075" r="13759" b="10075"/>
            <a:stretch/>
          </p:blipFill>
          <p:spPr>
            <a:xfrm>
              <a:off x="2784399" y="5179320"/>
              <a:ext cx="1235811" cy="1235811"/>
            </a:xfrm>
            <a:prstGeom prst="rect">
              <a:avLst/>
            </a:prstGeom>
          </p:spPr>
        </p:pic>
        <p:pic>
          <p:nvPicPr>
            <p:cNvPr id="21" name="Picture 20" descr="A picture containing indoor&#10;&#10;Description automatically generated">
              <a:extLst>
                <a:ext uri="{FF2B5EF4-FFF2-40B4-BE49-F238E27FC236}">
                  <a16:creationId xmlns:a16="http://schemas.microsoft.com/office/drawing/2014/main" id="{25A07D30-1C49-EB11-8D73-E148BED9C53F}"/>
                </a:ext>
              </a:extLst>
            </p:cNvPr>
            <p:cNvPicPr>
              <a:picLocks noChangeAspect="1"/>
            </p:cNvPicPr>
            <p:nvPr/>
          </p:nvPicPr>
          <p:blipFill>
            <a:blip r:embed="rId7">
              <a:extLst>
                <a:ext uri="{28A0092B-C50C-407E-A947-70E740481C1C}">
                  <a14:useLocalDpi xmlns:a14="http://schemas.microsoft.com/office/drawing/2010/main" val="0"/>
                </a:ext>
              </a:extLst>
            </a:blip>
            <a:srcRect l="22580" t="16920" r="22966" b="10323"/>
            <a:stretch/>
          </p:blipFill>
          <p:spPr>
            <a:xfrm>
              <a:off x="2748587" y="3147889"/>
              <a:ext cx="1307433" cy="1310178"/>
            </a:xfrm>
            <a:prstGeom prst="rect">
              <a:avLst/>
            </a:prstGeom>
          </p:spPr>
        </p:pic>
        <p:sp>
          <p:nvSpPr>
            <p:cNvPr id="29" name="TextBox 32">
              <a:extLst>
                <a:ext uri="{FF2B5EF4-FFF2-40B4-BE49-F238E27FC236}">
                  <a16:creationId xmlns:a16="http://schemas.microsoft.com/office/drawing/2014/main" id="{D1DA78CB-7A42-796E-B6B1-B82EA3705691}"/>
                </a:ext>
              </a:extLst>
            </p:cNvPr>
            <p:cNvSpPr txBox="1"/>
            <p:nvPr/>
          </p:nvSpPr>
          <p:spPr>
            <a:xfrm>
              <a:off x="1280891" y="2797815"/>
              <a:ext cx="856325"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Times New Roman" panose="02020603050405020304" pitchFamily="18" charset="0"/>
                  <a:cs typeface="Times New Roman" panose="02020603050405020304" pitchFamily="18" charset="0"/>
                </a:rPr>
                <a:t>Cupper</a:t>
              </a:r>
            </a:p>
          </p:txBody>
        </p:sp>
        <p:sp>
          <p:nvSpPr>
            <p:cNvPr id="30" name="TextBox 33">
              <a:extLst>
                <a:ext uri="{FF2B5EF4-FFF2-40B4-BE49-F238E27FC236}">
                  <a16:creationId xmlns:a16="http://schemas.microsoft.com/office/drawing/2014/main" id="{7DFEB610-B0A7-8E71-40DB-EBFBCB412086}"/>
                </a:ext>
              </a:extLst>
            </p:cNvPr>
            <p:cNvSpPr txBox="1"/>
            <p:nvPr/>
          </p:nvSpPr>
          <p:spPr>
            <a:xfrm>
              <a:off x="4397216" y="2805034"/>
              <a:ext cx="1680268"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atin typeface="Times New Roman" panose="02020603050405020304" pitchFamily="18" charset="0"/>
                  <a:cs typeface="Times New Roman" panose="02020603050405020304" pitchFamily="18" charset="0"/>
                </a:rPr>
                <a:t>Moly with nozzle</a:t>
              </a:r>
            </a:p>
          </p:txBody>
        </p:sp>
        <p:sp>
          <p:nvSpPr>
            <p:cNvPr id="31" name="Arrow: Right 30">
              <a:extLst>
                <a:ext uri="{FF2B5EF4-FFF2-40B4-BE49-F238E27FC236}">
                  <a16:creationId xmlns:a16="http://schemas.microsoft.com/office/drawing/2014/main" id="{CD0766D4-527F-21F7-9B54-972CE58BD264}"/>
                </a:ext>
              </a:extLst>
            </p:cNvPr>
            <p:cNvSpPr/>
            <p:nvPr/>
          </p:nvSpPr>
          <p:spPr>
            <a:xfrm>
              <a:off x="5900214" y="3686154"/>
              <a:ext cx="536781" cy="2393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D78116D4-2B7E-2FC1-347F-22944EBA8F4D}"/>
                </a:ext>
              </a:extLst>
            </p:cNvPr>
            <p:cNvPicPr>
              <a:picLocks noChangeAspect="1"/>
            </p:cNvPicPr>
            <p:nvPr/>
          </p:nvPicPr>
          <p:blipFill>
            <a:blip r:embed="rId8"/>
            <a:stretch>
              <a:fillRect/>
            </a:stretch>
          </p:blipFill>
          <p:spPr>
            <a:xfrm>
              <a:off x="6293746" y="5153096"/>
              <a:ext cx="1392929" cy="1303384"/>
            </a:xfrm>
            <a:prstGeom prst="rect">
              <a:avLst/>
            </a:prstGeom>
          </p:spPr>
        </p:pic>
        <p:pic>
          <p:nvPicPr>
            <p:cNvPr id="35" name="Picture 34">
              <a:extLst>
                <a:ext uri="{FF2B5EF4-FFF2-40B4-BE49-F238E27FC236}">
                  <a16:creationId xmlns:a16="http://schemas.microsoft.com/office/drawing/2014/main" id="{7920CDB0-54BF-5053-CCCF-9AD5F389147F}"/>
                </a:ext>
              </a:extLst>
            </p:cNvPr>
            <p:cNvPicPr>
              <a:picLocks noChangeAspect="1"/>
            </p:cNvPicPr>
            <p:nvPr/>
          </p:nvPicPr>
          <p:blipFill>
            <a:blip r:embed="rId9"/>
            <a:stretch>
              <a:fillRect/>
            </a:stretch>
          </p:blipFill>
          <p:spPr>
            <a:xfrm>
              <a:off x="4574875" y="5129077"/>
              <a:ext cx="1362265" cy="1286054"/>
            </a:xfrm>
            <a:prstGeom prst="rect">
              <a:avLst/>
            </a:prstGeom>
          </p:spPr>
        </p:pic>
        <p:sp>
          <p:nvSpPr>
            <p:cNvPr id="11" name="Arrow: Right 10">
              <a:extLst>
                <a:ext uri="{FF2B5EF4-FFF2-40B4-BE49-F238E27FC236}">
                  <a16:creationId xmlns:a16="http://schemas.microsoft.com/office/drawing/2014/main" id="{05CA905E-F1BD-72BB-87A5-E03016A6D0BB}"/>
                </a:ext>
              </a:extLst>
            </p:cNvPr>
            <p:cNvSpPr/>
            <p:nvPr/>
          </p:nvSpPr>
          <p:spPr>
            <a:xfrm>
              <a:off x="2295883" y="3680881"/>
              <a:ext cx="536781" cy="2393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37" name="TextBox 32">
              <a:extLst>
                <a:ext uri="{FF2B5EF4-FFF2-40B4-BE49-F238E27FC236}">
                  <a16:creationId xmlns:a16="http://schemas.microsoft.com/office/drawing/2014/main" id="{DB219336-66B7-332B-1C75-7839462F4343}"/>
                </a:ext>
              </a:extLst>
            </p:cNvPr>
            <p:cNvSpPr txBox="1"/>
            <p:nvPr/>
          </p:nvSpPr>
          <p:spPr>
            <a:xfrm>
              <a:off x="2622451" y="2774588"/>
              <a:ext cx="1359668"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Times New Roman" panose="02020603050405020304" pitchFamily="18" charset="0"/>
                  <a:cs typeface="Times New Roman" panose="02020603050405020304" pitchFamily="18" charset="0"/>
                </a:rPr>
                <a:t>Molybdenum</a:t>
              </a:r>
            </a:p>
          </p:txBody>
        </p:sp>
        <p:sp>
          <p:nvSpPr>
            <p:cNvPr id="39" name="TextBox 32">
              <a:extLst>
                <a:ext uri="{FF2B5EF4-FFF2-40B4-BE49-F238E27FC236}">
                  <a16:creationId xmlns:a16="http://schemas.microsoft.com/office/drawing/2014/main" id="{C7E03042-BDAC-1AB5-BA03-B017E9DB1E6C}"/>
                </a:ext>
              </a:extLst>
            </p:cNvPr>
            <p:cNvSpPr txBox="1"/>
            <p:nvPr/>
          </p:nvSpPr>
          <p:spPr>
            <a:xfrm>
              <a:off x="1362026" y="4795059"/>
              <a:ext cx="764953"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Times New Roman" panose="02020603050405020304" pitchFamily="18" charset="0"/>
                  <a:cs typeface="Times New Roman" panose="02020603050405020304" pitchFamily="18" charset="0"/>
                </a:rPr>
                <a:t>~1 day</a:t>
              </a:r>
            </a:p>
          </p:txBody>
        </p:sp>
        <p:sp>
          <p:nvSpPr>
            <p:cNvPr id="40" name="TextBox 31">
              <a:extLst>
                <a:ext uri="{FF2B5EF4-FFF2-40B4-BE49-F238E27FC236}">
                  <a16:creationId xmlns:a16="http://schemas.microsoft.com/office/drawing/2014/main" id="{EED26F45-8230-3A52-EE66-D436A9AE3BAD}"/>
                </a:ext>
              </a:extLst>
            </p:cNvPr>
            <p:cNvSpPr txBox="1"/>
            <p:nvPr/>
          </p:nvSpPr>
          <p:spPr>
            <a:xfrm rot="16200000">
              <a:off x="294066" y="3518033"/>
              <a:ext cx="131017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Times New Roman" panose="02020603050405020304" pitchFamily="18" charset="0"/>
                  <a:cs typeface="Times New Roman" panose="02020603050405020304" pitchFamily="18" charset="0"/>
                </a:rPr>
                <a:t>Before use</a:t>
              </a:r>
            </a:p>
          </p:txBody>
        </p:sp>
        <p:sp>
          <p:nvSpPr>
            <p:cNvPr id="41" name="TextBox 32">
              <a:extLst>
                <a:ext uri="{FF2B5EF4-FFF2-40B4-BE49-F238E27FC236}">
                  <a16:creationId xmlns:a16="http://schemas.microsoft.com/office/drawing/2014/main" id="{03191F21-9326-0C51-1806-0FA14E252170}"/>
                </a:ext>
              </a:extLst>
            </p:cNvPr>
            <p:cNvSpPr txBox="1"/>
            <p:nvPr/>
          </p:nvSpPr>
          <p:spPr>
            <a:xfrm>
              <a:off x="6238613" y="4788091"/>
              <a:ext cx="1422184"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Times New Roman" panose="02020603050405020304" pitchFamily="18" charset="0"/>
                  <a:cs typeface="Times New Roman" panose="02020603050405020304" pitchFamily="18" charset="0"/>
                </a:rPr>
                <a:t>~1.5-2 months</a:t>
              </a:r>
            </a:p>
          </p:txBody>
        </p:sp>
        <p:sp>
          <p:nvSpPr>
            <p:cNvPr id="42" name="TextBox 32">
              <a:extLst>
                <a:ext uri="{FF2B5EF4-FFF2-40B4-BE49-F238E27FC236}">
                  <a16:creationId xmlns:a16="http://schemas.microsoft.com/office/drawing/2014/main" id="{7FD12968-BFAB-CEB9-2C54-609030D0D975}"/>
                </a:ext>
              </a:extLst>
            </p:cNvPr>
            <p:cNvSpPr txBox="1"/>
            <p:nvPr/>
          </p:nvSpPr>
          <p:spPr>
            <a:xfrm>
              <a:off x="4454673" y="4759031"/>
              <a:ext cx="1422184"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Times New Roman" panose="02020603050405020304" pitchFamily="18" charset="0"/>
                  <a:cs typeface="Times New Roman" panose="02020603050405020304" pitchFamily="18" charset="0"/>
                </a:rPr>
                <a:t>~1.5-2 months</a:t>
              </a:r>
            </a:p>
          </p:txBody>
        </p:sp>
        <p:sp>
          <p:nvSpPr>
            <p:cNvPr id="43" name="TextBox 32">
              <a:extLst>
                <a:ext uri="{FF2B5EF4-FFF2-40B4-BE49-F238E27FC236}">
                  <a16:creationId xmlns:a16="http://schemas.microsoft.com/office/drawing/2014/main" id="{AAEEA0FA-C260-353C-8214-8D21244FFB4C}"/>
                </a:ext>
              </a:extLst>
            </p:cNvPr>
            <p:cNvSpPr txBox="1"/>
            <p:nvPr/>
          </p:nvSpPr>
          <p:spPr>
            <a:xfrm>
              <a:off x="2887203" y="4780918"/>
              <a:ext cx="1016625"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Times New Roman" panose="02020603050405020304" pitchFamily="18" charset="0"/>
                  <a:cs typeface="Times New Roman" panose="02020603050405020304" pitchFamily="18" charset="0"/>
                </a:rPr>
                <a:t>~1 month</a:t>
              </a:r>
            </a:p>
          </p:txBody>
        </p:sp>
        <p:sp>
          <p:nvSpPr>
            <p:cNvPr id="44" name="Arrow: Right 43">
              <a:extLst>
                <a:ext uri="{FF2B5EF4-FFF2-40B4-BE49-F238E27FC236}">
                  <a16:creationId xmlns:a16="http://schemas.microsoft.com/office/drawing/2014/main" id="{BF0B47B4-523F-8F93-CDAA-E6AAA9EF3BBB}"/>
                </a:ext>
              </a:extLst>
            </p:cNvPr>
            <p:cNvSpPr/>
            <p:nvPr/>
          </p:nvSpPr>
          <p:spPr>
            <a:xfrm rot="5400000">
              <a:off x="3242247" y="4523824"/>
              <a:ext cx="360626" cy="229111"/>
            </a:xfrm>
            <a:prstGeom prst="rightArrow">
              <a:avLst>
                <a:gd name="adj1" fmla="val 45124"/>
                <a:gd name="adj2" fmla="val 553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45" name="Arrow: Right 44">
              <a:extLst>
                <a:ext uri="{FF2B5EF4-FFF2-40B4-BE49-F238E27FC236}">
                  <a16:creationId xmlns:a16="http://schemas.microsoft.com/office/drawing/2014/main" id="{5E79E0DC-EF6F-89B0-D772-6C3CD8D4862B}"/>
                </a:ext>
              </a:extLst>
            </p:cNvPr>
            <p:cNvSpPr/>
            <p:nvPr/>
          </p:nvSpPr>
          <p:spPr>
            <a:xfrm rot="5400000">
              <a:off x="5075694" y="4558892"/>
              <a:ext cx="360626" cy="229111"/>
            </a:xfrm>
            <a:prstGeom prst="rightArrow">
              <a:avLst>
                <a:gd name="adj1" fmla="val 45124"/>
                <a:gd name="adj2" fmla="val 553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46" name="Arrow: Right 45">
              <a:extLst>
                <a:ext uri="{FF2B5EF4-FFF2-40B4-BE49-F238E27FC236}">
                  <a16:creationId xmlns:a16="http://schemas.microsoft.com/office/drawing/2014/main" id="{9E670885-6F47-3CAB-EBA5-DFB80A29428B}"/>
                </a:ext>
              </a:extLst>
            </p:cNvPr>
            <p:cNvSpPr/>
            <p:nvPr/>
          </p:nvSpPr>
          <p:spPr>
            <a:xfrm rot="5400000">
              <a:off x="6915265" y="4558892"/>
              <a:ext cx="360626" cy="229111"/>
            </a:xfrm>
            <a:prstGeom prst="rightArrow">
              <a:avLst>
                <a:gd name="adj1" fmla="val 45124"/>
                <a:gd name="adj2" fmla="val 553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grpSp>
      <p:sp>
        <p:nvSpPr>
          <p:cNvPr id="47" name="TextBox 46">
            <a:extLst>
              <a:ext uri="{FF2B5EF4-FFF2-40B4-BE49-F238E27FC236}">
                <a16:creationId xmlns:a16="http://schemas.microsoft.com/office/drawing/2014/main" id="{2E98C5E6-CB23-C23F-5F60-D9F0A8A73E89}"/>
              </a:ext>
            </a:extLst>
          </p:cNvPr>
          <p:cNvSpPr txBox="1"/>
          <p:nvPr/>
        </p:nvSpPr>
        <p:spPr>
          <a:xfrm>
            <a:off x="430776" y="1436663"/>
            <a:ext cx="5432580" cy="1077218"/>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The pulse valve has been upgraded several times to provide precise control and long-term  stable hydrogen supply to the plasmatron to form a stable plasma.</a:t>
            </a:r>
          </a:p>
          <a:p>
            <a:r>
              <a:rPr lang="en-US" sz="1600" dirty="0">
                <a:latin typeface="Times New Roman" panose="02020603050405020304" pitchFamily="18" charset="0"/>
                <a:cs typeface="Times New Roman" panose="02020603050405020304" pitchFamily="18" charset="0"/>
              </a:rPr>
              <a:t>The same type of valve is used in the helium neutralization cell.</a:t>
            </a:r>
          </a:p>
        </p:txBody>
      </p:sp>
      <p:sp>
        <p:nvSpPr>
          <p:cNvPr id="49" name="TextBox 48">
            <a:extLst>
              <a:ext uri="{FF2B5EF4-FFF2-40B4-BE49-F238E27FC236}">
                <a16:creationId xmlns:a16="http://schemas.microsoft.com/office/drawing/2014/main" id="{4A20AA6E-515D-5860-5231-34CD16D8E896}"/>
              </a:ext>
            </a:extLst>
          </p:cNvPr>
          <p:cNvSpPr txBox="1"/>
          <p:nvPr/>
        </p:nvSpPr>
        <p:spPr>
          <a:xfrm>
            <a:off x="302004" y="512906"/>
            <a:ext cx="11889996" cy="646331"/>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One of the most important elements of plasma formation for a stable operation of the source is the </a:t>
            </a:r>
            <a:r>
              <a:rPr lang="en-US" b="1" i="1" dirty="0">
                <a:latin typeface="Times New Roman" panose="02020603050405020304" pitchFamily="18" charset="0"/>
                <a:cs typeface="Times New Roman" panose="02020603050405020304" pitchFamily="18" charset="0"/>
              </a:rPr>
              <a:t>pulse valve </a:t>
            </a:r>
            <a:r>
              <a:rPr lang="en-US" i="1" dirty="0">
                <a:latin typeface="Times New Roman" panose="02020603050405020304" pitchFamily="18" charset="0"/>
                <a:cs typeface="Times New Roman" panose="02020603050405020304" pitchFamily="18" charset="0"/>
              </a:rPr>
              <a:t>for injection of the hydrogen-containing gas and the </a:t>
            </a:r>
            <a:r>
              <a:rPr lang="en-US" b="1" i="1" dirty="0">
                <a:latin typeface="Times New Roman" panose="02020603050405020304" pitchFamily="18" charset="0"/>
                <a:cs typeface="Times New Roman" panose="02020603050405020304" pitchFamily="18" charset="0"/>
              </a:rPr>
              <a:t>cathode</a:t>
            </a:r>
            <a:r>
              <a:rPr lang="en-US" i="1" dirty="0">
                <a:latin typeface="Times New Roman" panose="02020603050405020304" pitchFamily="18" charset="0"/>
                <a:cs typeface="Times New Roman" panose="02020603050405020304" pitchFamily="18" charset="0"/>
              </a:rPr>
              <a:t> (arc current ~500A).</a:t>
            </a:r>
          </a:p>
        </p:txBody>
      </p:sp>
      <p:sp>
        <p:nvSpPr>
          <p:cNvPr id="52" name="TextBox 51">
            <a:extLst>
              <a:ext uri="{FF2B5EF4-FFF2-40B4-BE49-F238E27FC236}">
                <a16:creationId xmlns:a16="http://schemas.microsoft.com/office/drawing/2014/main" id="{5ACA9FD6-135E-1039-40D6-7FF8F2A83175}"/>
              </a:ext>
            </a:extLst>
          </p:cNvPr>
          <p:cNvSpPr txBox="1"/>
          <p:nvPr/>
        </p:nvSpPr>
        <p:spPr>
          <a:xfrm>
            <a:off x="1380586" y="1085438"/>
            <a:ext cx="1580727" cy="400110"/>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Pulse valve </a:t>
            </a:r>
          </a:p>
        </p:txBody>
      </p:sp>
      <p:sp>
        <p:nvSpPr>
          <p:cNvPr id="53" name="TextBox 52">
            <a:extLst>
              <a:ext uri="{FF2B5EF4-FFF2-40B4-BE49-F238E27FC236}">
                <a16:creationId xmlns:a16="http://schemas.microsoft.com/office/drawing/2014/main" id="{107C6766-C8A7-BA23-9702-934549E49BEB}"/>
              </a:ext>
            </a:extLst>
          </p:cNvPr>
          <p:cNvSpPr txBox="1"/>
          <p:nvPr/>
        </p:nvSpPr>
        <p:spPr>
          <a:xfrm>
            <a:off x="8365252" y="927818"/>
            <a:ext cx="1580727" cy="400110"/>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Cathode</a:t>
            </a:r>
          </a:p>
        </p:txBody>
      </p:sp>
      <p:pic>
        <p:nvPicPr>
          <p:cNvPr id="5" name="Picture 4">
            <a:extLst>
              <a:ext uri="{FF2B5EF4-FFF2-40B4-BE49-F238E27FC236}">
                <a16:creationId xmlns:a16="http://schemas.microsoft.com/office/drawing/2014/main" id="{CCCBBBD8-4AE0-12A8-4D7D-59D3CDC924E2}"/>
              </a:ext>
            </a:extLst>
          </p:cNvPr>
          <p:cNvPicPr>
            <a:picLocks noChangeAspect="1"/>
          </p:cNvPicPr>
          <p:nvPr/>
        </p:nvPicPr>
        <p:blipFill>
          <a:blip r:embed="rId10"/>
          <a:stretch>
            <a:fillRect/>
          </a:stretch>
        </p:blipFill>
        <p:spPr>
          <a:xfrm>
            <a:off x="371346" y="2578159"/>
            <a:ext cx="5227204" cy="3551306"/>
          </a:xfrm>
          <a:prstGeom prst="rect">
            <a:avLst/>
          </a:prstGeom>
          <a:ln>
            <a:solidFill>
              <a:schemeClr val="accent1"/>
            </a:solidFill>
          </a:ln>
        </p:spPr>
      </p:pic>
      <p:pic>
        <p:nvPicPr>
          <p:cNvPr id="3" name="Picture 2">
            <a:extLst>
              <a:ext uri="{FF2B5EF4-FFF2-40B4-BE49-F238E27FC236}">
                <a16:creationId xmlns:a16="http://schemas.microsoft.com/office/drawing/2014/main" id="{D7A305D9-9FF5-4D03-A550-31CABAC2D6A3}"/>
              </a:ext>
            </a:extLst>
          </p:cNvPr>
          <p:cNvPicPr>
            <a:picLocks noChangeAspect="1"/>
          </p:cNvPicPr>
          <p:nvPr/>
        </p:nvPicPr>
        <p:blipFill>
          <a:blip r:embed="rId11"/>
          <a:stretch>
            <a:fillRect/>
          </a:stretch>
        </p:blipFill>
        <p:spPr>
          <a:xfrm>
            <a:off x="2791931" y="3310586"/>
            <a:ext cx="2816375" cy="2181119"/>
          </a:xfrm>
          <a:prstGeom prst="rect">
            <a:avLst/>
          </a:prstGeom>
        </p:spPr>
      </p:pic>
    </p:spTree>
    <p:extLst>
      <p:ext uri="{BB962C8B-B14F-4D97-AF65-F5344CB8AC3E}">
        <p14:creationId xmlns:p14="http://schemas.microsoft.com/office/powerpoint/2010/main" val="41564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5"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842668" y="3569039"/>
            <a:ext cx="3725195" cy="3032741"/>
          </a:xfrm>
          <a:ln w="3175">
            <a:solidFill>
              <a:schemeClr val="tx1"/>
            </a:solidFill>
            <a:miter lim="800000"/>
            <a:headEnd/>
            <a:tailEnd/>
          </a:ln>
        </p:spPr>
      </p:pic>
      <p:sp>
        <p:nvSpPr>
          <p:cNvPr id="468996" name="Text Box 4"/>
          <p:cNvSpPr txBox="1">
            <a:spLocks noChangeArrowheads="1"/>
          </p:cNvSpPr>
          <p:nvPr/>
        </p:nvSpPr>
        <p:spPr bwMode="auto">
          <a:xfrm>
            <a:off x="653346" y="5597179"/>
            <a:ext cx="2716213" cy="58477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None/>
              <a:defRPr/>
            </a:pPr>
            <a:r>
              <a:rPr lang="en-US" altLang="en-US" sz="1600" dirty="0">
                <a:solidFill>
                  <a:srgbClr val="990000"/>
                </a:solidFill>
                <a:latin typeface="Times New Roman" panose="02020603050405020304" pitchFamily="18" charset="0"/>
                <a:ea typeface="ＭＳ Ｐゴシック"/>
                <a:cs typeface="Times New Roman" panose="02020603050405020304" pitchFamily="18" charset="0"/>
              </a:rPr>
              <a:t>Proton energy ~ 5-10 keV</a:t>
            </a:r>
          </a:p>
          <a:p>
            <a:pPr eaLnBrk="1" fontAlgn="base" hangingPunct="1">
              <a:spcBef>
                <a:spcPct val="0"/>
              </a:spcBef>
              <a:spcAft>
                <a:spcPct val="0"/>
              </a:spcAft>
              <a:buNone/>
              <a:defRPr/>
            </a:pPr>
            <a:r>
              <a:rPr lang="en-US" altLang="en-US" sz="1600" dirty="0">
                <a:solidFill>
                  <a:srgbClr val="990000"/>
                </a:solidFill>
                <a:latin typeface="Times New Roman" panose="02020603050405020304" pitchFamily="18" charset="0"/>
                <a:ea typeface="ＭＳ Ｐゴシック"/>
                <a:cs typeface="Times New Roman" panose="02020603050405020304" pitchFamily="18" charset="0"/>
              </a:rPr>
              <a:t>Intensity         ~ 2.5-5.0 A</a:t>
            </a:r>
          </a:p>
        </p:txBody>
      </p:sp>
      <p:sp>
        <p:nvSpPr>
          <p:cNvPr id="468997" name="Text Box 5"/>
          <p:cNvSpPr txBox="1">
            <a:spLocks noChangeArrowheads="1"/>
          </p:cNvSpPr>
          <p:nvPr/>
        </p:nvSpPr>
        <p:spPr bwMode="auto">
          <a:xfrm>
            <a:off x="653346" y="1443682"/>
            <a:ext cx="2716213" cy="156966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None/>
              <a:defRPr/>
            </a:pPr>
            <a:r>
              <a:rPr lang="en-US" altLang="en-US" sz="1600" dirty="0">
                <a:solidFill>
                  <a:srgbClr val="990000"/>
                </a:solidFill>
                <a:latin typeface="Times New Roman" panose="02020603050405020304" pitchFamily="18" charset="0"/>
                <a:ea typeface="ＭＳ Ｐゴシック"/>
                <a:cs typeface="Times New Roman" panose="02020603050405020304" pitchFamily="18" charset="0"/>
              </a:rPr>
              <a:t>N grids                 =       4</a:t>
            </a:r>
          </a:p>
          <a:p>
            <a:pPr eaLnBrk="1" fontAlgn="base" hangingPunct="1">
              <a:spcBef>
                <a:spcPct val="0"/>
              </a:spcBef>
              <a:spcAft>
                <a:spcPct val="0"/>
              </a:spcAft>
              <a:buNone/>
              <a:defRPr/>
            </a:pPr>
            <a:r>
              <a:rPr lang="en-US" altLang="en-US" sz="1600" dirty="0">
                <a:solidFill>
                  <a:srgbClr val="990000"/>
                </a:solidFill>
                <a:latin typeface="Times New Roman" panose="02020603050405020304" pitchFamily="18" charset="0"/>
                <a:ea typeface="ＭＳ Ｐゴシック"/>
                <a:cs typeface="Times New Roman" panose="02020603050405020304" pitchFamily="18" charset="0"/>
              </a:rPr>
              <a:t>Diameter of grids ~     50 mm</a:t>
            </a:r>
            <a:endParaRPr lang="en-US" altLang="en-US" sz="1600" baseline="-25000" dirty="0">
              <a:solidFill>
                <a:srgbClr val="990000"/>
              </a:solidFill>
              <a:latin typeface="Times New Roman" panose="02020603050405020304" pitchFamily="18" charset="0"/>
              <a:ea typeface="ＭＳ Ｐゴシック"/>
              <a:cs typeface="Times New Roman" panose="02020603050405020304" pitchFamily="18" charset="0"/>
            </a:endParaRPr>
          </a:p>
          <a:p>
            <a:pPr eaLnBrk="1" fontAlgn="base" hangingPunct="1">
              <a:spcBef>
                <a:spcPct val="0"/>
              </a:spcBef>
              <a:spcAft>
                <a:spcPct val="0"/>
              </a:spcAft>
              <a:buNone/>
              <a:defRPr/>
            </a:pPr>
            <a:r>
              <a:rPr lang="en-US" altLang="en-US" sz="1600" dirty="0">
                <a:solidFill>
                  <a:srgbClr val="990000"/>
                </a:solidFill>
                <a:latin typeface="Times New Roman" panose="02020603050405020304" pitchFamily="18" charset="0"/>
                <a:ea typeface="ＭＳ Ｐゴシック"/>
                <a:cs typeface="Times New Roman" panose="02020603050405020304" pitchFamily="18" charset="0"/>
              </a:rPr>
              <a:t>N holes                 =  1820 </a:t>
            </a:r>
          </a:p>
          <a:p>
            <a:pPr eaLnBrk="1" fontAlgn="base" hangingPunct="1">
              <a:spcBef>
                <a:spcPct val="0"/>
              </a:spcBef>
              <a:spcAft>
                <a:spcPct val="0"/>
              </a:spcAft>
              <a:buNone/>
              <a:defRPr/>
            </a:pPr>
            <a:r>
              <a:rPr lang="en-US" altLang="en-US" sz="1600" dirty="0">
                <a:solidFill>
                  <a:srgbClr val="990000"/>
                </a:solidFill>
                <a:latin typeface="Times New Roman" panose="02020603050405020304" pitchFamily="18" charset="0"/>
                <a:ea typeface="ＭＳ Ｐゴシック"/>
                <a:cs typeface="Times New Roman" panose="02020603050405020304" pitchFamily="18" charset="0"/>
              </a:rPr>
              <a:t>Diameter of holes =    0.8 mm</a:t>
            </a:r>
          </a:p>
          <a:p>
            <a:pPr eaLnBrk="1" fontAlgn="base" hangingPunct="1">
              <a:spcBef>
                <a:spcPct val="0"/>
              </a:spcBef>
              <a:spcAft>
                <a:spcPct val="0"/>
              </a:spcAft>
              <a:buNone/>
              <a:defRPr/>
            </a:pPr>
            <a:r>
              <a:rPr lang="en-US" altLang="en-US" sz="1600" dirty="0">
                <a:solidFill>
                  <a:srgbClr val="990000"/>
                </a:solidFill>
                <a:latin typeface="Times New Roman" panose="02020603050405020304" pitchFamily="18" charset="0"/>
                <a:ea typeface="ＭＳ Ｐゴシック"/>
                <a:cs typeface="Times New Roman" panose="02020603050405020304" pitchFamily="18" charset="0"/>
              </a:rPr>
              <a:t>Step of holes         =    1.1 mm</a:t>
            </a:r>
          </a:p>
          <a:p>
            <a:pPr eaLnBrk="1" fontAlgn="base" hangingPunct="1">
              <a:spcBef>
                <a:spcPct val="0"/>
              </a:spcBef>
              <a:spcAft>
                <a:spcPct val="0"/>
              </a:spcAft>
              <a:buNone/>
              <a:defRPr/>
            </a:pPr>
            <a:r>
              <a:rPr lang="en-US" altLang="en-US" sz="1600" dirty="0">
                <a:solidFill>
                  <a:srgbClr val="990000"/>
                </a:solidFill>
                <a:latin typeface="Times New Roman" panose="02020603050405020304" pitchFamily="18" charset="0"/>
                <a:ea typeface="ＭＳ Ｐゴシック"/>
                <a:cs typeface="Times New Roman" panose="02020603050405020304" pitchFamily="18" charset="0"/>
              </a:rPr>
              <a:t>Transparency        ~     53 % </a:t>
            </a:r>
          </a:p>
        </p:txBody>
      </p:sp>
      <p:sp>
        <p:nvSpPr>
          <p:cNvPr id="468999" name="Text Box 7"/>
          <p:cNvSpPr txBox="1">
            <a:spLocks noChangeArrowheads="1"/>
          </p:cNvSpPr>
          <p:nvPr/>
        </p:nvSpPr>
        <p:spPr bwMode="auto">
          <a:xfrm>
            <a:off x="653346" y="3074402"/>
            <a:ext cx="2716213" cy="1323439"/>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Radii of the spherical grids:</a:t>
            </a:r>
          </a:p>
          <a:p>
            <a:pPr fontAlgn="base">
              <a:spcBef>
                <a:spcPct val="0"/>
              </a:spcBef>
              <a:spcAft>
                <a:spcPct val="0"/>
              </a:spcAft>
              <a:defRPr/>
            </a:pP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R1~  grid1  ~ 180 cm</a:t>
            </a:r>
          </a:p>
          <a:p>
            <a:pPr fontAlgn="base">
              <a:spcBef>
                <a:spcPct val="0"/>
              </a:spcBef>
              <a:spcAft>
                <a:spcPct val="0"/>
              </a:spcAft>
              <a:defRPr/>
            </a:pP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R2~ grid2   ~ 150 cm</a:t>
            </a:r>
          </a:p>
          <a:p>
            <a:pPr fontAlgn="base">
              <a:spcBef>
                <a:spcPct val="0"/>
              </a:spcBef>
              <a:spcAft>
                <a:spcPct val="0"/>
              </a:spcAft>
              <a:defRPr/>
            </a:pP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R3~ grid3   ~ 120 cm</a:t>
            </a:r>
          </a:p>
          <a:p>
            <a:pPr fontAlgn="base">
              <a:spcBef>
                <a:spcPct val="0"/>
              </a:spcBef>
              <a:spcAft>
                <a:spcPct val="0"/>
              </a:spcAft>
              <a:defRPr/>
            </a:pP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R4~ grid4   ~ 120 cm</a:t>
            </a:r>
            <a:endParaRPr lang="en-US" altLang="en-US" sz="1600" dirty="0">
              <a:solidFill>
                <a:srgbClr val="322F31"/>
              </a:solidFill>
              <a:latin typeface="Times New Roman" panose="02020603050405020304" pitchFamily="18" charset="0"/>
              <a:ea typeface="ＭＳ Ｐゴシック"/>
              <a:cs typeface="Times New Roman" panose="02020603050405020304" pitchFamily="18" charset="0"/>
            </a:endParaRPr>
          </a:p>
        </p:txBody>
      </p:sp>
      <p:sp>
        <p:nvSpPr>
          <p:cNvPr id="2" name="TextBox 1"/>
          <p:cNvSpPr txBox="1"/>
          <p:nvPr/>
        </p:nvSpPr>
        <p:spPr>
          <a:xfrm>
            <a:off x="302003" y="4"/>
            <a:ext cx="11828477" cy="523220"/>
          </a:xfrm>
          <a:prstGeom prst="rect">
            <a:avLst/>
          </a:prstGeom>
          <a:noFill/>
          <a:ln>
            <a:solidFill>
              <a:schemeClr val="tx1"/>
            </a:solidFill>
          </a:ln>
        </p:spPr>
        <p:txBody>
          <a:bodyPr wrap="square" rtlCol="0">
            <a:spAutoFit/>
          </a:bodyPr>
          <a:lstStyle/>
          <a:p>
            <a:pPr algn="ctr" fontAlgn="base">
              <a:spcBef>
                <a:spcPct val="0"/>
              </a:spcBef>
              <a:spcAft>
                <a:spcPct val="0"/>
              </a:spcAft>
              <a:defRPr/>
            </a:pPr>
            <a:r>
              <a:rPr lang="en-US" sz="2800" b="1" dirty="0">
                <a:latin typeface="Times New Roman" panose="02020603050405020304" pitchFamily="18" charset="0"/>
                <a:ea typeface="ＭＳ Ｐゴシック"/>
                <a:cs typeface="Times New Roman" panose="02020603050405020304" pitchFamily="18" charset="0"/>
              </a:rPr>
              <a:t>FABS  4-grid (spherical)  Ion Optical System with “geometrical focusing”</a:t>
            </a:r>
          </a:p>
        </p:txBody>
      </p:sp>
      <p:sp>
        <p:nvSpPr>
          <p:cNvPr id="3" name="Text Box 7">
            <a:extLst>
              <a:ext uri="{FF2B5EF4-FFF2-40B4-BE49-F238E27FC236}">
                <a16:creationId xmlns:a16="http://schemas.microsoft.com/office/drawing/2014/main" id="{D75D0047-149A-8DD7-CF48-B57D5BCD729C}"/>
              </a:ext>
            </a:extLst>
          </p:cNvPr>
          <p:cNvSpPr txBox="1">
            <a:spLocks noChangeArrowheads="1"/>
          </p:cNvSpPr>
          <p:nvPr/>
        </p:nvSpPr>
        <p:spPr bwMode="auto">
          <a:xfrm>
            <a:off x="653346" y="4458901"/>
            <a:ext cx="2716213" cy="107721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Gap of grids:</a:t>
            </a:r>
          </a:p>
          <a:p>
            <a:pPr fontAlgn="base">
              <a:spcBef>
                <a:spcPct val="0"/>
              </a:spcBef>
              <a:spcAft>
                <a:spcPct val="0"/>
              </a:spcAft>
              <a:defRPr/>
            </a:pP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1</a:t>
            </a: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sym typeface="Wingdings" panose="05000000000000000000" pitchFamily="2" charset="2"/>
              </a:rPr>
              <a:t></a:t>
            </a: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2 ~  0.4-0.5 mm</a:t>
            </a:r>
          </a:p>
          <a:p>
            <a:pPr fontAlgn="base">
              <a:spcBef>
                <a:spcPct val="0"/>
              </a:spcBef>
              <a:spcAft>
                <a:spcPct val="0"/>
              </a:spcAft>
              <a:defRPr/>
            </a:pP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2</a:t>
            </a: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sym typeface="Wingdings" panose="05000000000000000000" pitchFamily="2" charset="2"/>
              </a:rPr>
              <a:t>3 </a:t>
            </a: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  1.0-1.4 mm</a:t>
            </a:r>
          </a:p>
          <a:p>
            <a:pPr fontAlgn="base">
              <a:spcBef>
                <a:spcPct val="0"/>
              </a:spcBef>
              <a:spcAft>
                <a:spcPct val="0"/>
              </a:spcAft>
              <a:defRPr/>
            </a:pP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3</a:t>
            </a: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sym typeface="Wingdings" panose="05000000000000000000" pitchFamily="2" charset="2"/>
              </a:rPr>
              <a:t>4 </a:t>
            </a:r>
            <a:r>
              <a:rPr lang="en-US" altLang="en-US" sz="1600" dirty="0">
                <a:solidFill>
                  <a:srgbClr val="800000"/>
                </a:solidFill>
                <a:latin typeface="Times New Roman" panose="02020603050405020304" pitchFamily="18" charset="0"/>
                <a:ea typeface="ＭＳ Ｐゴシック"/>
                <a:cs typeface="Times New Roman" panose="02020603050405020304" pitchFamily="18" charset="0"/>
              </a:rPr>
              <a:t>~  0.4-0.5 mm</a:t>
            </a:r>
            <a:endParaRPr lang="en-US" altLang="en-US" sz="1600" dirty="0">
              <a:solidFill>
                <a:srgbClr val="322F31"/>
              </a:solidFill>
              <a:latin typeface="Times New Roman" panose="02020603050405020304" pitchFamily="18" charset="0"/>
              <a:ea typeface="ＭＳ Ｐゴシック"/>
              <a:cs typeface="Times New Roman" panose="02020603050405020304" pitchFamily="18" charset="0"/>
            </a:endParaRPr>
          </a:p>
        </p:txBody>
      </p:sp>
      <p:pic>
        <p:nvPicPr>
          <p:cNvPr id="10" name="Picture 9" descr="A large round metal object with black wires&#10;&#10;Description automatically generated">
            <a:extLst>
              <a:ext uri="{FF2B5EF4-FFF2-40B4-BE49-F238E27FC236}">
                <a16:creationId xmlns:a16="http://schemas.microsoft.com/office/drawing/2014/main" id="{38132AAE-FAFA-ED34-8ED4-ABAA7AFEB11E}"/>
              </a:ext>
            </a:extLst>
          </p:cNvPr>
          <p:cNvPicPr>
            <a:picLocks noChangeAspect="1"/>
          </p:cNvPicPr>
          <p:nvPr/>
        </p:nvPicPr>
        <p:blipFill>
          <a:blip r:embed="rId3"/>
          <a:stretch>
            <a:fillRect/>
          </a:stretch>
        </p:blipFill>
        <p:spPr>
          <a:xfrm>
            <a:off x="3887219" y="636188"/>
            <a:ext cx="3731939" cy="2798953"/>
          </a:xfrm>
          <a:prstGeom prst="rect">
            <a:avLst/>
          </a:prstGeom>
        </p:spPr>
      </p:pic>
      <p:sp>
        <p:nvSpPr>
          <p:cNvPr id="12" name="TextBox 11">
            <a:extLst>
              <a:ext uri="{FF2B5EF4-FFF2-40B4-BE49-F238E27FC236}">
                <a16:creationId xmlns:a16="http://schemas.microsoft.com/office/drawing/2014/main" id="{BA3AB407-50CB-1970-9073-43F0F0B68287}"/>
              </a:ext>
            </a:extLst>
          </p:cNvPr>
          <p:cNvSpPr txBox="1"/>
          <p:nvPr/>
        </p:nvSpPr>
        <p:spPr>
          <a:xfrm>
            <a:off x="302004" y="688296"/>
            <a:ext cx="3386076" cy="584775"/>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Grids system made by 0.4 mm thick molybdenum plates.</a:t>
            </a:r>
          </a:p>
        </p:txBody>
      </p:sp>
      <p:graphicFrame>
        <p:nvGraphicFramePr>
          <p:cNvPr id="13" name="Table 12">
            <a:extLst>
              <a:ext uri="{FF2B5EF4-FFF2-40B4-BE49-F238E27FC236}">
                <a16:creationId xmlns:a16="http://schemas.microsoft.com/office/drawing/2014/main" id="{10A0710B-D5A9-3614-82D2-CFA2ADBEB287}"/>
              </a:ext>
            </a:extLst>
          </p:cNvPr>
          <p:cNvGraphicFramePr>
            <a:graphicFrameLocks noGrp="1"/>
          </p:cNvGraphicFramePr>
          <p:nvPr>
            <p:extLst>
              <p:ext uri="{D42A27DB-BD31-4B8C-83A1-F6EECF244321}">
                <p14:modId xmlns:p14="http://schemas.microsoft.com/office/powerpoint/2010/main" val="205300199"/>
              </p:ext>
            </p:extLst>
          </p:nvPr>
        </p:nvGraphicFramePr>
        <p:xfrm>
          <a:off x="8104041" y="786232"/>
          <a:ext cx="3824483" cy="1442280"/>
        </p:xfrm>
        <a:graphic>
          <a:graphicData uri="http://schemas.openxmlformats.org/drawingml/2006/table">
            <a:tbl>
              <a:tblPr>
                <a:tableStyleId>{5C22544A-7EE6-4342-B048-85BDC9FD1C3A}</a:tableStyleId>
              </a:tblPr>
              <a:tblGrid>
                <a:gridCol w="585567">
                  <a:extLst>
                    <a:ext uri="{9D8B030D-6E8A-4147-A177-3AD203B41FA5}">
                      <a16:colId xmlns:a16="http://schemas.microsoft.com/office/drawing/2014/main" val="3970537360"/>
                    </a:ext>
                  </a:extLst>
                </a:gridCol>
                <a:gridCol w="613015">
                  <a:extLst>
                    <a:ext uri="{9D8B030D-6E8A-4147-A177-3AD203B41FA5}">
                      <a16:colId xmlns:a16="http://schemas.microsoft.com/office/drawing/2014/main" val="4105804383"/>
                    </a:ext>
                  </a:extLst>
                </a:gridCol>
                <a:gridCol w="585567">
                  <a:extLst>
                    <a:ext uri="{9D8B030D-6E8A-4147-A177-3AD203B41FA5}">
                      <a16:colId xmlns:a16="http://schemas.microsoft.com/office/drawing/2014/main" val="2631038691"/>
                    </a:ext>
                  </a:extLst>
                </a:gridCol>
                <a:gridCol w="695360">
                  <a:extLst>
                    <a:ext uri="{9D8B030D-6E8A-4147-A177-3AD203B41FA5}">
                      <a16:colId xmlns:a16="http://schemas.microsoft.com/office/drawing/2014/main" val="633225257"/>
                    </a:ext>
                  </a:extLst>
                </a:gridCol>
                <a:gridCol w="686211">
                  <a:extLst>
                    <a:ext uri="{9D8B030D-6E8A-4147-A177-3AD203B41FA5}">
                      <a16:colId xmlns:a16="http://schemas.microsoft.com/office/drawing/2014/main" val="3470614755"/>
                    </a:ext>
                  </a:extLst>
                </a:gridCol>
                <a:gridCol w="658763">
                  <a:extLst>
                    <a:ext uri="{9D8B030D-6E8A-4147-A177-3AD203B41FA5}">
                      <a16:colId xmlns:a16="http://schemas.microsoft.com/office/drawing/2014/main" val="3388594778"/>
                    </a:ext>
                  </a:extLst>
                </a:gridCol>
              </a:tblGrid>
              <a:tr h="460932">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IOS#</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I</a:t>
                      </a:r>
                      <a:r>
                        <a:rPr lang="en-US" sz="1400" b="1" u="none" strike="noStrike" baseline="30000">
                          <a:effectLst/>
                          <a:latin typeface="Times New Roman" panose="02020603050405020304" pitchFamily="18" charset="0"/>
                          <a:cs typeface="Times New Roman" panose="02020603050405020304" pitchFamily="18" charset="0"/>
                        </a:rPr>
                        <a:t>0</a:t>
                      </a:r>
                      <a:r>
                        <a:rPr lang="en-US" sz="1400" b="1" u="none" strike="noStrike">
                          <a:effectLst/>
                          <a:latin typeface="Times New Roman" panose="02020603050405020304" pitchFamily="18" charset="0"/>
                          <a:cs typeface="Times New Roman" panose="02020603050405020304" pitchFamily="18" charset="0"/>
                        </a:rPr>
                        <a:t>,A</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F, m</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a, </a:t>
                      </a:r>
                      <a:r>
                        <a:rPr lang="en-US" sz="1400" b="1" u="none" strike="noStrike" dirty="0" err="1">
                          <a:effectLst/>
                          <a:latin typeface="Times New Roman" panose="02020603050405020304" pitchFamily="18" charset="0"/>
                          <a:cs typeface="Times New Roman" panose="02020603050405020304" pitchFamily="18" charset="0"/>
                        </a:rPr>
                        <a:t>mrad</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H</a:t>
                      </a:r>
                      <a:r>
                        <a:rPr lang="en-US" sz="1400" b="1" u="none" strike="noStrike" baseline="30000">
                          <a:effectLst/>
                          <a:latin typeface="Times New Roman" panose="02020603050405020304" pitchFamily="18" charset="0"/>
                          <a:cs typeface="Times New Roman" panose="02020603050405020304" pitchFamily="18" charset="0"/>
                        </a:rPr>
                        <a:t>0</a:t>
                      </a:r>
                      <a:r>
                        <a:rPr lang="en-US" sz="1400" b="1" u="none" strike="noStrike">
                          <a:effectLst/>
                          <a:latin typeface="Times New Roman" panose="02020603050405020304" pitchFamily="18" charset="0"/>
                          <a:cs typeface="Times New Roman" panose="02020603050405020304" pitchFamily="18" charset="0"/>
                        </a:rPr>
                        <a:t>, mA</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H</a:t>
                      </a:r>
                      <a:r>
                        <a:rPr lang="en-US" sz="1400" b="1" u="none" strike="noStrike" baseline="30000">
                          <a:effectLst/>
                          <a:latin typeface="Times New Roman" panose="02020603050405020304" pitchFamily="18" charset="0"/>
                          <a:cs typeface="Times New Roman" panose="02020603050405020304" pitchFamily="18" charset="0"/>
                        </a:rPr>
                        <a:t>-</a:t>
                      </a:r>
                      <a:r>
                        <a:rPr lang="en-US" sz="1400" b="1" u="none" strike="noStrike">
                          <a:effectLst/>
                          <a:latin typeface="Times New Roman" panose="02020603050405020304" pitchFamily="18" charset="0"/>
                          <a:cs typeface="Times New Roman" panose="02020603050405020304" pitchFamily="18" charset="0"/>
                        </a:rPr>
                        <a:t>, mA</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val="812392704"/>
                  </a:ext>
                </a:extLst>
              </a:tr>
              <a:tr h="32711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3.5</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170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12</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270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9</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val="4235661707"/>
                  </a:ext>
                </a:extLst>
              </a:tr>
              <a:tr h="32711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3.2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300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7</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730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22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val="811959782"/>
                  </a:ext>
                </a:extLst>
              </a:tr>
              <a:tr h="32711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280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8</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650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20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3">
                        <a:lumMod val="60000"/>
                        <a:lumOff val="40000"/>
                      </a:schemeClr>
                    </a:solidFill>
                  </a:tcPr>
                </a:tc>
                <a:extLst>
                  <a:ext uri="{0D108BD9-81ED-4DB2-BD59-A6C34878D82A}">
                    <a16:rowId xmlns:a16="http://schemas.microsoft.com/office/drawing/2014/main" val="1264812449"/>
                  </a:ext>
                </a:extLst>
              </a:tr>
            </a:tbl>
          </a:graphicData>
        </a:graphic>
      </p:graphicFrame>
      <p:pic>
        <p:nvPicPr>
          <p:cNvPr id="11" name="Picture 2">
            <a:extLst>
              <a:ext uri="{FF2B5EF4-FFF2-40B4-BE49-F238E27FC236}">
                <a16:creationId xmlns:a16="http://schemas.microsoft.com/office/drawing/2014/main" id="{01945138-5DAA-0D46-FC8D-85D92E6FE21C}"/>
              </a:ext>
            </a:extLst>
          </p:cNvPr>
          <p:cNvPicPr>
            <a:picLocks noChangeAspect="1" noChangeArrowheads="1"/>
          </p:cNvPicPr>
          <p:nvPr/>
        </p:nvPicPr>
        <p:blipFill>
          <a:blip r:embed="rId4"/>
          <a:srcRect/>
          <a:stretch>
            <a:fillRect/>
          </a:stretch>
        </p:blipFill>
        <p:spPr bwMode="auto">
          <a:xfrm>
            <a:off x="8347204" y="3569039"/>
            <a:ext cx="3581319" cy="2989826"/>
          </a:xfrm>
          <a:prstGeom prst="rect">
            <a:avLst/>
          </a:prstGeom>
          <a:noFill/>
          <a:ln w="9525">
            <a:solidFill>
              <a:schemeClr val="tx1"/>
            </a:solidFill>
            <a:miter lim="800000"/>
            <a:headEnd/>
            <a:tailEnd/>
          </a:ln>
        </p:spPr>
      </p:pic>
      <p:sp>
        <p:nvSpPr>
          <p:cNvPr id="16" name="TextBox 15">
            <a:extLst>
              <a:ext uri="{FF2B5EF4-FFF2-40B4-BE49-F238E27FC236}">
                <a16:creationId xmlns:a16="http://schemas.microsoft.com/office/drawing/2014/main" id="{A49C480E-04A9-C08B-5813-E0AC367CF912}"/>
              </a:ext>
            </a:extLst>
          </p:cNvPr>
          <p:cNvSpPr txBox="1"/>
          <p:nvPr/>
        </p:nvSpPr>
        <p:spPr>
          <a:xfrm>
            <a:off x="8240058" y="2850366"/>
            <a:ext cx="3795610" cy="584775"/>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New slit-type IOS grid for higher brightness beam formation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2D26D-3539-C4A6-DB6E-89C847CA8DB8}"/>
              </a:ext>
            </a:extLst>
          </p:cNvPr>
          <p:cNvSpPr>
            <a:spLocks noGrp="1"/>
          </p:cNvSpPr>
          <p:nvPr>
            <p:ph type="sldNum" sz="quarter" idx="4"/>
          </p:nvPr>
        </p:nvSpPr>
        <p:spPr/>
        <p:txBody>
          <a:bodyPr/>
          <a:lstStyle/>
          <a:p>
            <a:fld id="{933A556B-7C63-244D-9B7C-B0EA8042B330}" type="slidenum">
              <a:rPr lang="en-US" smtClean="0"/>
              <a:pPr/>
              <a:t>13</a:t>
            </a:fld>
            <a:endParaRPr lang="en-US" sz="751" dirty="0"/>
          </a:p>
        </p:txBody>
      </p:sp>
      <p:sp>
        <p:nvSpPr>
          <p:cNvPr id="3" name="TextBox 2">
            <a:extLst>
              <a:ext uri="{FF2B5EF4-FFF2-40B4-BE49-F238E27FC236}">
                <a16:creationId xmlns:a16="http://schemas.microsoft.com/office/drawing/2014/main" id="{2C9ADB82-AD50-EC23-071A-F56CA78E0AA3}"/>
              </a:ext>
            </a:extLst>
          </p:cNvPr>
          <p:cNvSpPr txBox="1"/>
          <p:nvPr/>
        </p:nvSpPr>
        <p:spPr>
          <a:xfrm>
            <a:off x="302003" y="4"/>
            <a:ext cx="11828477" cy="523220"/>
          </a:xfrm>
          <a:prstGeom prst="rect">
            <a:avLst/>
          </a:prstGeom>
          <a:noFill/>
          <a:ln>
            <a:solidFill>
              <a:schemeClr val="tx1"/>
            </a:solidFill>
          </a:ln>
        </p:spPr>
        <p:txBody>
          <a:bodyPr wrap="square" rtlCol="0">
            <a:spAutoFit/>
          </a:bodyPr>
          <a:lstStyle/>
          <a:p>
            <a:pPr algn="ctr" fontAlgn="base">
              <a:spcBef>
                <a:spcPct val="0"/>
              </a:spcBef>
              <a:spcAft>
                <a:spcPct val="0"/>
              </a:spcAft>
              <a:defRPr/>
            </a:pPr>
            <a:r>
              <a:rPr lang="en-US" sz="2800" b="1" dirty="0">
                <a:latin typeface="Times New Roman" panose="02020603050405020304" pitchFamily="18" charset="0"/>
                <a:ea typeface="ＭＳ Ｐゴシック"/>
                <a:cs typeface="Times New Roman" panose="02020603050405020304" pitchFamily="18" charset="0"/>
              </a:rPr>
              <a:t>He-ionizer cell and 3-grid deceleration system</a:t>
            </a:r>
          </a:p>
        </p:txBody>
      </p:sp>
      <p:sp>
        <p:nvSpPr>
          <p:cNvPr id="11" name="TextBox 10">
            <a:extLst>
              <a:ext uri="{FF2B5EF4-FFF2-40B4-BE49-F238E27FC236}">
                <a16:creationId xmlns:a16="http://schemas.microsoft.com/office/drawing/2014/main" id="{2071D716-087F-627E-CCF2-9572F894BDD8}"/>
              </a:ext>
            </a:extLst>
          </p:cNvPr>
          <p:cNvSpPr txBox="1"/>
          <p:nvPr/>
        </p:nvSpPr>
        <p:spPr>
          <a:xfrm>
            <a:off x="8085769" y="652844"/>
            <a:ext cx="3388240"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“Electro-magnetic” pulse valve</a:t>
            </a:r>
          </a:p>
        </p:txBody>
      </p:sp>
      <p:grpSp>
        <p:nvGrpSpPr>
          <p:cNvPr id="23" name="Group 22">
            <a:extLst>
              <a:ext uri="{FF2B5EF4-FFF2-40B4-BE49-F238E27FC236}">
                <a16:creationId xmlns:a16="http://schemas.microsoft.com/office/drawing/2014/main" id="{E935F916-A64A-BF59-8438-1F1CD1C7DBD3}"/>
              </a:ext>
            </a:extLst>
          </p:cNvPr>
          <p:cNvGrpSpPr/>
          <p:nvPr/>
        </p:nvGrpSpPr>
        <p:grpSpPr>
          <a:xfrm>
            <a:off x="7594955" y="4263126"/>
            <a:ext cx="4439756" cy="2236037"/>
            <a:chOff x="7488710" y="2522021"/>
            <a:chExt cx="4439756" cy="2236037"/>
          </a:xfrm>
        </p:grpSpPr>
        <p:pic>
          <p:nvPicPr>
            <p:cNvPr id="12" name="Picture 12">
              <a:extLst>
                <a:ext uri="{FF2B5EF4-FFF2-40B4-BE49-F238E27FC236}">
                  <a16:creationId xmlns:a16="http://schemas.microsoft.com/office/drawing/2014/main" id="{6FCDADE7-F19C-4537-C3A1-DB95A01EEF19}"/>
                </a:ext>
              </a:extLst>
            </p:cNvPr>
            <p:cNvPicPr>
              <a:picLocks noChangeAspect="1" noChangeArrowheads="1"/>
            </p:cNvPicPr>
            <p:nvPr/>
          </p:nvPicPr>
          <p:blipFill>
            <a:blip r:embed="rId2"/>
            <a:srcRect/>
            <a:stretch>
              <a:fillRect/>
            </a:stretch>
          </p:blipFill>
          <p:spPr bwMode="auto">
            <a:xfrm>
              <a:off x="7488710" y="2538644"/>
              <a:ext cx="2264264" cy="2219414"/>
            </a:xfrm>
            <a:prstGeom prst="rect">
              <a:avLst/>
            </a:prstGeom>
            <a:noFill/>
            <a:ln w="3175">
              <a:solidFill>
                <a:schemeClr val="tx1"/>
              </a:solidFill>
              <a:miter lim="800000"/>
              <a:headEnd/>
              <a:tailEnd/>
            </a:ln>
          </p:spPr>
        </p:pic>
        <p:pic>
          <p:nvPicPr>
            <p:cNvPr id="13" name="Picture 2">
              <a:extLst>
                <a:ext uri="{FF2B5EF4-FFF2-40B4-BE49-F238E27FC236}">
                  <a16:creationId xmlns:a16="http://schemas.microsoft.com/office/drawing/2014/main" id="{721E53D1-049A-DAF8-3CBA-A03330304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3644" y="2522021"/>
              <a:ext cx="2254822" cy="221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a:extLst>
                <a:ext uri="{FF2B5EF4-FFF2-40B4-BE49-F238E27FC236}">
                  <a16:creationId xmlns:a16="http://schemas.microsoft.com/office/drawing/2014/main" id="{A3F85609-9BC6-266B-93D2-270F4E80D69D}"/>
                </a:ext>
              </a:extLst>
            </p:cNvPr>
            <p:cNvCxnSpPr>
              <a:cxnSpLocks/>
            </p:cNvCxnSpPr>
            <p:nvPr/>
          </p:nvCxnSpPr>
          <p:spPr>
            <a:xfrm>
              <a:off x="9814833" y="3599977"/>
              <a:ext cx="1756219" cy="6349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F5AB006-B4F2-4174-4A36-0739713A7B84}"/>
                </a:ext>
              </a:extLst>
            </p:cNvPr>
            <p:cNvSpPr txBox="1"/>
            <p:nvPr/>
          </p:nvSpPr>
          <p:spPr>
            <a:xfrm>
              <a:off x="11633536" y="3448844"/>
              <a:ext cx="258925" cy="429260"/>
            </a:xfrm>
            <a:prstGeom prst="rect">
              <a:avLst/>
            </a:prstGeom>
            <a:solidFill>
              <a:schemeClr val="bg1"/>
            </a:solidFill>
            <a:ln>
              <a:solidFill>
                <a:schemeClr val="tx1"/>
              </a:solidFill>
            </a:ln>
          </p:spPr>
          <p:txBody>
            <a:bodyPr wrap="none" rtlCol="0">
              <a:spAutoFit/>
            </a:bodyPr>
            <a:lstStyle/>
            <a:p>
              <a:r>
                <a:rPr lang="en-US" sz="2000" dirty="0">
                  <a:solidFill>
                    <a:srgbClr val="990000"/>
                  </a:solidFill>
                  <a:latin typeface="Times New Roman" panose="02020603050405020304" pitchFamily="18" charset="0"/>
                  <a:cs typeface="Times New Roman" panose="02020603050405020304" pitchFamily="18" charset="0"/>
                </a:rPr>
                <a:t>I</a:t>
              </a:r>
            </a:p>
          </p:txBody>
        </p:sp>
        <p:cxnSp>
          <p:nvCxnSpPr>
            <p:cNvPr id="16" name="Straight Arrow Connector 15">
              <a:extLst>
                <a:ext uri="{FF2B5EF4-FFF2-40B4-BE49-F238E27FC236}">
                  <a16:creationId xmlns:a16="http://schemas.microsoft.com/office/drawing/2014/main" id="{DEACE367-AC11-D834-EBC6-95C62491AE9D}"/>
                </a:ext>
              </a:extLst>
            </p:cNvPr>
            <p:cNvCxnSpPr/>
            <p:nvPr/>
          </p:nvCxnSpPr>
          <p:spPr>
            <a:xfrm flipH="1">
              <a:off x="10622656" y="2613754"/>
              <a:ext cx="54881" cy="197244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8A13BA-CDEA-E9AB-EBCF-8D7CF98C804B}"/>
                </a:ext>
              </a:extLst>
            </p:cNvPr>
            <p:cNvSpPr txBox="1"/>
            <p:nvPr/>
          </p:nvSpPr>
          <p:spPr>
            <a:xfrm>
              <a:off x="10813484" y="4239931"/>
              <a:ext cx="342052" cy="429260"/>
            </a:xfrm>
            <a:prstGeom prst="rect">
              <a:avLst/>
            </a:prstGeom>
            <a:solidFill>
              <a:schemeClr val="bg1"/>
            </a:solidFill>
            <a:ln>
              <a:solidFill>
                <a:schemeClr val="tx1"/>
              </a:solidFill>
            </a:ln>
          </p:spPr>
          <p:txBody>
            <a:bodyPr wrap="none" rtlCol="0">
              <a:spAutoFit/>
            </a:bodyPr>
            <a:lstStyle/>
            <a:p>
              <a:r>
                <a:rPr lang="en-US" sz="2000" dirty="0">
                  <a:solidFill>
                    <a:srgbClr val="000066"/>
                  </a:solidFill>
                  <a:latin typeface="Times New Roman" panose="02020603050405020304" pitchFamily="18" charset="0"/>
                  <a:cs typeface="Times New Roman" panose="02020603050405020304" pitchFamily="18" charset="0"/>
                </a:rPr>
                <a:t>B</a:t>
              </a:r>
            </a:p>
          </p:txBody>
        </p:sp>
      </p:grpSp>
      <p:sp>
        <p:nvSpPr>
          <p:cNvPr id="20" name="TextBox 19">
            <a:extLst>
              <a:ext uri="{FF2B5EF4-FFF2-40B4-BE49-F238E27FC236}">
                <a16:creationId xmlns:a16="http://schemas.microsoft.com/office/drawing/2014/main" id="{2CBFDA38-792A-5FE8-7885-B00057B8A446}"/>
              </a:ext>
            </a:extLst>
          </p:cNvPr>
          <p:cNvSpPr txBox="1"/>
          <p:nvPr/>
        </p:nvSpPr>
        <p:spPr>
          <a:xfrm>
            <a:off x="7753728" y="1023185"/>
            <a:ext cx="4438271" cy="1077218"/>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Lorentz (Laplace) force moves the flexible conducting plate  in the high (~ 2-5 T) magnetic field. For I=10 A, L=5 cm, F=2.5 N.  Current pulse duration ~100-300 us</a:t>
            </a:r>
          </a:p>
        </p:txBody>
      </p:sp>
      <p:pic>
        <p:nvPicPr>
          <p:cNvPr id="21" name="Picture 20">
            <a:extLst>
              <a:ext uri="{FF2B5EF4-FFF2-40B4-BE49-F238E27FC236}">
                <a16:creationId xmlns:a16="http://schemas.microsoft.com/office/drawing/2014/main" id="{45C77466-9BF6-CB1C-81B0-822055E008FD}"/>
              </a:ext>
            </a:extLst>
          </p:cNvPr>
          <p:cNvPicPr>
            <a:picLocks noChangeAspect="1"/>
          </p:cNvPicPr>
          <p:nvPr/>
        </p:nvPicPr>
        <p:blipFill>
          <a:blip r:embed="rId4"/>
          <a:stretch>
            <a:fillRect/>
          </a:stretch>
        </p:blipFill>
        <p:spPr>
          <a:xfrm>
            <a:off x="8644835" y="2123726"/>
            <a:ext cx="2552485" cy="2116076"/>
          </a:xfrm>
          <a:prstGeom prst="rect">
            <a:avLst/>
          </a:prstGeom>
        </p:spPr>
      </p:pic>
      <p:grpSp>
        <p:nvGrpSpPr>
          <p:cNvPr id="4" name="Group 3">
            <a:extLst>
              <a:ext uri="{FF2B5EF4-FFF2-40B4-BE49-F238E27FC236}">
                <a16:creationId xmlns:a16="http://schemas.microsoft.com/office/drawing/2014/main" id="{B64487C4-E24A-0731-9E84-AFA82F70E30F}"/>
              </a:ext>
            </a:extLst>
          </p:cNvPr>
          <p:cNvGrpSpPr>
            <a:grpSpLocks/>
          </p:cNvGrpSpPr>
          <p:nvPr/>
        </p:nvGrpSpPr>
        <p:grpSpPr bwMode="auto">
          <a:xfrm>
            <a:off x="436368" y="1771757"/>
            <a:ext cx="6599370" cy="4180260"/>
            <a:chOff x="152401" y="1676400"/>
            <a:chExt cx="6248400" cy="4190999"/>
          </a:xfrm>
        </p:grpSpPr>
        <p:pic>
          <p:nvPicPr>
            <p:cNvPr id="10" name="Picture 9">
              <a:extLst>
                <a:ext uri="{FF2B5EF4-FFF2-40B4-BE49-F238E27FC236}">
                  <a16:creationId xmlns:a16="http://schemas.microsoft.com/office/drawing/2014/main" id="{1F7B380E-5067-2E67-AB50-105475FCF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1" y="1676400"/>
              <a:ext cx="6248400" cy="41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
              <a:extLst>
                <a:ext uri="{FF2B5EF4-FFF2-40B4-BE49-F238E27FC236}">
                  <a16:creationId xmlns:a16="http://schemas.microsoft.com/office/drawing/2014/main" id="{67EAF56F-9BEE-0345-530A-3C0986B60EA8}"/>
                </a:ext>
              </a:extLst>
            </p:cNvPr>
            <p:cNvSpPr txBox="1">
              <a:spLocks noChangeArrowheads="1"/>
            </p:cNvSpPr>
            <p:nvPr/>
          </p:nvSpPr>
          <p:spPr bwMode="auto">
            <a:xfrm>
              <a:off x="2708628" y="4953000"/>
              <a:ext cx="1187502" cy="770008"/>
            </a:xfrm>
            <a:prstGeom prst="rect">
              <a:avLst/>
            </a:prstGeom>
            <a:solidFill>
              <a:schemeClr val="bg1"/>
            </a:solidFill>
            <a:ln w="3175">
              <a:solidFill>
                <a:schemeClr val="tx1"/>
              </a:solid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ClrTx/>
                <a:buSzTx/>
                <a:buFontTx/>
                <a:buNone/>
              </a:pPr>
              <a:r>
                <a:rPr lang="en-US" altLang="en-US" sz="1600" dirty="0">
                  <a:solidFill>
                    <a:schemeClr val="tx1"/>
                  </a:solidFill>
                  <a:latin typeface="Calibri" panose="020F0502020204030204" pitchFamily="34" charset="0"/>
                </a:rPr>
                <a:t>He-pulsed</a:t>
              </a:r>
            </a:p>
            <a:p>
              <a:pPr algn="ctr" eaLnBrk="1" hangingPunct="1">
                <a:spcBef>
                  <a:spcPct val="0"/>
                </a:spcBef>
                <a:buClrTx/>
                <a:buSzTx/>
                <a:buFontTx/>
                <a:buNone/>
              </a:pPr>
              <a:r>
                <a:rPr lang="en-US" altLang="en-US" sz="1600" dirty="0">
                  <a:solidFill>
                    <a:schemeClr val="tx1"/>
                  </a:solidFill>
                  <a:latin typeface="Calibri" panose="020F0502020204030204" pitchFamily="34" charset="0"/>
                </a:rPr>
                <a:t>valve</a:t>
              </a:r>
            </a:p>
          </p:txBody>
        </p:sp>
        <p:sp>
          <p:nvSpPr>
            <p:cNvPr id="19" name="Line 5">
              <a:extLst>
                <a:ext uri="{FF2B5EF4-FFF2-40B4-BE49-F238E27FC236}">
                  <a16:creationId xmlns:a16="http://schemas.microsoft.com/office/drawing/2014/main" id="{F4BEB957-C906-5A93-D6AA-4E2E82925093}"/>
                </a:ext>
              </a:extLst>
            </p:cNvPr>
            <p:cNvSpPr>
              <a:spLocks noChangeShapeType="1"/>
            </p:cNvSpPr>
            <p:nvPr/>
          </p:nvSpPr>
          <p:spPr bwMode="auto">
            <a:xfrm flipV="1">
              <a:off x="3429000" y="4114799"/>
              <a:ext cx="304800" cy="838199"/>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Text Box 6">
              <a:extLst>
                <a:ext uri="{FF2B5EF4-FFF2-40B4-BE49-F238E27FC236}">
                  <a16:creationId xmlns:a16="http://schemas.microsoft.com/office/drawing/2014/main" id="{2D1585E4-D8CF-F4CC-139E-5CC1911F67E4}"/>
                </a:ext>
              </a:extLst>
            </p:cNvPr>
            <p:cNvSpPr txBox="1">
              <a:spLocks noChangeArrowheads="1"/>
            </p:cNvSpPr>
            <p:nvPr/>
          </p:nvSpPr>
          <p:spPr bwMode="auto">
            <a:xfrm>
              <a:off x="4035080" y="4953000"/>
              <a:ext cx="2240495" cy="770008"/>
            </a:xfrm>
            <a:prstGeom prst="rect">
              <a:avLst/>
            </a:prstGeom>
            <a:solidFill>
              <a:schemeClr val="bg1"/>
            </a:solidFill>
            <a:ln w="3175">
              <a:solidFill>
                <a:schemeClr val="tx1"/>
              </a:solid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ClrTx/>
                <a:buSzTx/>
                <a:buFontTx/>
                <a:buNone/>
              </a:pPr>
              <a:r>
                <a:rPr lang="en-US" altLang="en-US" sz="1600" dirty="0">
                  <a:solidFill>
                    <a:schemeClr val="tx1"/>
                  </a:solidFill>
                  <a:latin typeface="Calibri" panose="020F0502020204030204" pitchFamily="34" charset="0"/>
                </a:rPr>
                <a:t>3-grid beam</a:t>
              </a:r>
            </a:p>
            <a:p>
              <a:pPr algn="ctr" eaLnBrk="1" hangingPunct="1">
                <a:spcBef>
                  <a:spcPct val="0"/>
                </a:spcBef>
                <a:buClrTx/>
                <a:buSzTx/>
                <a:buFontTx/>
                <a:buNone/>
              </a:pPr>
              <a:r>
                <a:rPr lang="en-US" altLang="en-US" sz="1600" dirty="0">
                  <a:solidFill>
                    <a:schemeClr val="tx1"/>
                  </a:solidFill>
                  <a:latin typeface="Calibri" panose="020F0502020204030204" pitchFamily="34" charset="0"/>
                </a:rPr>
                <a:t>Deceleration system</a:t>
              </a:r>
            </a:p>
          </p:txBody>
        </p:sp>
        <p:sp>
          <p:nvSpPr>
            <p:cNvPr id="24" name="Line 7">
              <a:extLst>
                <a:ext uri="{FF2B5EF4-FFF2-40B4-BE49-F238E27FC236}">
                  <a16:creationId xmlns:a16="http://schemas.microsoft.com/office/drawing/2014/main" id="{3138C43D-7B7B-FA3A-3D94-E37B01C1F5D1}"/>
                </a:ext>
              </a:extLst>
            </p:cNvPr>
            <p:cNvSpPr>
              <a:spLocks noChangeShapeType="1"/>
            </p:cNvSpPr>
            <p:nvPr/>
          </p:nvSpPr>
          <p:spPr bwMode="auto">
            <a:xfrm flipV="1">
              <a:off x="4952999" y="3505200"/>
              <a:ext cx="457201" cy="1447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Text Box 4">
              <a:extLst>
                <a:ext uri="{FF2B5EF4-FFF2-40B4-BE49-F238E27FC236}">
                  <a16:creationId xmlns:a16="http://schemas.microsoft.com/office/drawing/2014/main" id="{14938D7B-4D73-7980-E8DD-71BA85C44DB7}"/>
                </a:ext>
              </a:extLst>
            </p:cNvPr>
            <p:cNvSpPr txBox="1">
              <a:spLocks noChangeArrowheads="1"/>
            </p:cNvSpPr>
            <p:nvPr/>
          </p:nvSpPr>
          <p:spPr bwMode="auto">
            <a:xfrm>
              <a:off x="1828800" y="4953000"/>
              <a:ext cx="709029" cy="770008"/>
            </a:xfrm>
            <a:prstGeom prst="rect">
              <a:avLst/>
            </a:prstGeom>
            <a:solidFill>
              <a:schemeClr val="bg1"/>
            </a:solidFill>
            <a:ln w="3175">
              <a:solidFill>
                <a:schemeClr val="tx1"/>
              </a:solid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ClrTx/>
                <a:buSzTx/>
                <a:buFontTx/>
                <a:buNone/>
              </a:pPr>
              <a:r>
                <a:rPr lang="en-US" altLang="en-US" sz="1600" dirty="0">
                  <a:solidFill>
                    <a:schemeClr val="tx1"/>
                  </a:solidFill>
                  <a:latin typeface="Calibri" panose="020F0502020204030204" pitchFamily="34" charset="0"/>
                </a:rPr>
                <a:t>He-cell</a:t>
              </a:r>
            </a:p>
          </p:txBody>
        </p:sp>
        <p:sp>
          <p:nvSpPr>
            <p:cNvPr id="26" name="Line 5">
              <a:extLst>
                <a:ext uri="{FF2B5EF4-FFF2-40B4-BE49-F238E27FC236}">
                  <a16:creationId xmlns:a16="http://schemas.microsoft.com/office/drawing/2014/main" id="{1AB94664-4178-51C5-EBDF-F28A211EED8E}"/>
                </a:ext>
              </a:extLst>
            </p:cNvPr>
            <p:cNvSpPr>
              <a:spLocks noChangeShapeType="1"/>
            </p:cNvSpPr>
            <p:nvPr/>
          </p:nvSpPr>
          <p:spPr bwMode="auto">
            <a:xfrm flipV="1">
              <a:off x="2209800" y="3809998"/>
              <a:ext cx="838200" cy="1143001"/>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8" name="TextBox 27">
            <a:extLst>
              <a:ext uri="{FF2B5EF4-FFF2-40B4-BE49-F238E27FC236}">
                <a16:creationId xmlns:a16="http://schemas.microsoft.com/office/drawing/2014/main" id="{FB8B9D77-AC38-3305-E786-833DD94D8C52}"/>
              </a:ext>
            </a:extLst>
          </p:cNvPr>
          <p:cNvSpPr txBox="1"/>
          <p:nvPr/>
        </p:nvSpPr>
        <p:spPr>
          <a:xfrm>
            <a:off x="437086" y="591031"/>
            <a:ext cx="6598652" cy="1200329"/>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Two functions of the new He-cell with pulsed valve:</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  Ionization of the injected neutral beam in the He-cell</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  Deceleration of the ionized part of the beam by 3-grids system to separate from the not ionized part</a:t>
            </a:r>
          </a:p>
        </p:txBody>
      </p:sp>
    </p:spTree>
    <p:extLst>
      <p:ext uri="{BB962C8B-B14F-4D97-AF65-F5344CB8AC3E}">
        <p14:creationId xmlns:p14="http://schemas.microsoft.com/office/powerpoint/2010/main" val="2338324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5A5710E-0A05-DA94-7B15-49C4DF9D944E}"/>
              </a:ext>
            </a:extLst>
          </p:cNvPr>
          <p:cNvPicPr>
            <a:picLocks noChangeAspect="1"/>
          </p:cNvPicPr>
          <p:nvPr/>
        </p:nvPicPr>
        <p:blipFill>
          <a:blip r:embed="rId2"/>
          <a:srcRect r="70057"/>
          <a:stretch/>
        </p:blipFill>
        <p:spPr>
          <a:xfrm rot="5400000" flipV="1">
            <a:off x="6024731" y="2838107"/>
            <a:ext cx="2137891" cy="3262454"/>
          </a:xfrm>
          <a:prstGeom prst="rect">
            <a:avLst/>
          </a:prstGeom>
        </p:spPr>
      </p:pic>
      <p:sp>
        <p:nvSpPr>
          <p:cNvPr id="2" name="Slide Number Placeholder 1">
            <a:extLst>
              <a:ext uri="{FF2B5EF4-FFF2-40B4-BE49-F238E27FC236}">
                <a16:creationId xmlns:a16="http://schemas.microsoft.com/office/drawing/2014/main" id="{98F926EF-DD7E-6669-31E2-3CCAD392C8ED}"/>
              </a:ext>
            </a:extLst>
          </p:cNvPr>
          <p:cNvSpPr>
            <a:spLocks noGrp="1"/>
          </p:cNvSpPr>
          <p:nvPr>
            <p:ph type="sldNum" sz="quarter" idx="4"/>
          </p:nvPr>
        </p:nvSpPr>
        <p:spPr/>
        <p:txBody>
          <a:bodyPr/>
          <a:lstStyle/>
          <a:p>
            <a:fld id="{933A556B-7C63-244D-9B7C-B0EA8042B330}" type="slidenum">
              <a:rPr lang="en-US" smtClean="0"/>
              <a:pPr/>
              <a:t>14</a:t>
            </a:fld>
            <a:endParaRPr lang="en-US" sz="751" dirty="0"/>
          </a:p>
        </p:txBody>
      </p:sp>
      <p:sp>
        <p:nvSpPr>
          <p:cNvPr id="3" name="TextBox 2">
            <a:extLst>
              <a:ext uri="{FF2B5EF4-FFF2-40B4-BE49-F238E27FC236}">
                <a16:creationId xmlns:a16="http://schemas.microsoft.com/office/drawing/2014/main" id="{6C3ED131-8940-A5AA-227F-E073BDF93B24}"/>
              </a:ext>
            </a:extLst>
          </p:cNvPr>
          <p:cNvSpPr txBox="1"/>
          <p:nvPr/>
        </p:nvSpPr>
        <p:spPr>
          <a:xfrm>
            <a:off x="302003" y="4"/>
            <a:ext cx="11828477" cy="523220"/>
          </a:xfrm>
          <a:prstGeom prst="rect">
            <a:avLst/>
          </a:prstGeom>
          <a:noFill/>
          <a:ln>
            <a:solidFill>
              <a:schemeClr val="tx1"/>
            </a:solidFill>
          </a:ln>
        </p:spPr>
        <p:txBody>
          <a:bodyPr wrap="square" rtlCol="0">
            <a:spAutoFit/>
          </a:bodyPr>
          <a:lstStyle/>
          <a:p>
            <a:pPr algn="ctr" fontAlgn="base">
              <a:spcBef>
                <a:spcPct val="0"/>
              </a:spcBef>
              <a:spcAft>
                <a:spcPct val="0"/>
              </a:spcAft>
              <a:defRPr/>
            </a:pPr>
            <a:r>
              <a:rPr lang="en-US" sz="2800" b="1" dirty="0">
                <a:latin typeface="Times New Roman" panose="02020603050405020304" pitchFamily="18" charset="0"/>
                <a:ea typeface="ＭＳ Ｐゴシック"/>
                <a:cs typeface="Times New Roman" panose="02020603050405020304" pitchFamily="18" charset="0"/>
              </a:rPr>
              <a:t>Rb-cell and laser spot</a:t>
            </a:r>
          </a:p>
        </p:txBody>
      </p:sp>
      <p:pic>
        <p:nvPicPr>
          <p:cNvPr id="4" name="Picture 3">
            <a:extLst>
              <a:ext uri="{FF2B5EF4-FFF2-40B4-BE49-F238E27FC236}">
                <a16:creationId xmlns:a16="http://schemas.microsoft.com/office/drawing/2014/main" id="{F77A06A1-4248-BDA8-1453-451F423362A4}"/>
              </a:ext>
            </a:extLst>
          </p:cNvPr>
          <p:cNvPicPr>
            <a:picLocks noChangeAspect="1"/>
          </p:cNvPicPr>
          <p:nvPr/>
        </p:nvPicPr>
        <p:blipFill>
          <a:blip r:embed="rId3"/>
          <a:stretch>
            <a:fillRect/>
          </a:stretch>
        </p:blipFill>
        <p:spPr>
          <a:xfrm>
            <a:off x="468531" y="3973256"/>
            <a:ext cx="4233780" cy="2242684"/>
          </a:xfrm>
          <a:prstGeom prst="rect">
            <a:avLst/>
          </a:prstGeom>
        </p:spPr>
      </p:pic>
      <p:sp>
        <p:nvSpPr>
          <p:cNvPr id="5" name="Title 1">
            <a:extLst>
              <a:ext uri="{FF2B5EF4-FFF2-40B4-BE49-F238E27FC236}">
                <a16:creationId xmlns:a16="http://schemas.microsoft.com/office/drawing/2014/main" id="{DE015194-00A4-8917-091F-050BBCE81FD6}"/>
              </a:ext>
            </a:extLst>
          </p:cNvPr>
          <p:cNvSpPr txBox="1">
            <a:spLocks/>
          </p:cNvSpPr>
          <p:nvPr/>
        </p:nvSpPr>
        <p:spPr>
          <a:xfrm>
            <a:off x="1132054" y="704462"/>
            <a:ext cx="2172802" cy="40719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SS Cell (Run24)</a:t>
            </a:r>
          </a:p>
        </p:txBody>
      </p:sp>
      <p:grpSp>
        <p:nvGrpSpPr>
          <p:cNvPr id="6" name="Group 5">
            <a:extLst>
              <a:ext uri="{FF2B5EF4-FFF2-40B4-BE49-F238E27FC236}">
                <a16:creationId xmlns:a16="http://schemas.microsoft.com/office/drawing/2014/main" id="{8D9C3F66-8654-A358-FB11-AEACF0117B4D}"/>
              </a:ext>
            </a:extLst>
          </p:cNvPr>
          <p:cNvGrpSpPr/>
          <p:nvPr/>
        </p:nvGrpSpPr>
        <p:grpSpPr>
          <a:xfrm>
            <a:off x="120100" y="1303796"/>
            <a:ext cx="4582211" cy="2559580"/>
            <a:chOff x="1792810" y="1017538"/>
            <a:chExt cx="8697390" cy="4548749"/>
          </a:xfrm>
        </p:grpSpPr>
        <p:pic>
          <p:nvPicPr>
            <p:cNvPr id="11" name="Picture 10" descr="Diagram&#10;&#10;Description automatically generated">
              <a:extLst>
                <a:ext uri="{FF2B5EF4-FFF2-40B4-BE49-F238E27FC236}">
                  <a16:creationId xmlns:a16="http://schemas.microsoft.com/office/drawing/2014/main" id="{A807440D-7960-D68A-275D-4A7671B2C265}"/>
                </a:ext>
              </a:extLst>
            </p:cNvPr>
            <p:cNvPicPr>
              <a:picLocks noChangeAspect="1"/>
            </p:cNvPicPr>
            <p:nvPr/>
          </p:nvPicPr>
          <p:blipFill>
            <a:blip r:embed="rId4">
              <a:extLst>
                <a:ext uri="{28A0092B-C50C-407E-A947-70E740481C1C}">
                  <a14:useLocalDpi xmlns:a14="http://schemas.microsoft.com/office/drawing/2010/main" val="0"/>
                </a:ext>
              </a:extLst>
            </a:blip>
            <a:srcRect l="17206" t="16650" b="21913"/>
            <a:stretch/>
          </p:blipFill>
          <p:spPr>
            <a:xfrm>
              <a:off x="1792810" y="1307210"/>
              <a:ext cx="8697390" cy="3544918"/>
            </a:xfrm>
            <a:prstGeom prst="rect">
              <a:avLst/>
            </a:prstGeom>
          </p:spPr>
        </p:pic>
        <p:sp>
          <p:nvSpPr>
            <p:cNvPr id="12" name="Callout: Bent Line 11">
              <a:extLst>
                <a:ext uri="{FF2B5EF4-FFF2-40B4-BE49-F238E27FC236}">
                  <a16:creationId xmlns:a16="http://schemas.microsoft.com/office/drawing/2014/main" id="{DC0441F0-50AB-1B12-62A8-99F7E27184BC}"/>
                </a:ext>
              </a:extLst>
            </p:cNvPr>
            <p:cNvSpPr/>
            <p:nvPr/>
          </p:nvSpPr>
          <p:spPr>
            <a:xfrm>
              <a:off x="6950059" y="4979329"/>
              <a:ext cx="1200175" cy="579344"/>
            </a:xfrm>
            <a:prstGeom prst="borderCallout2">
              <a:avLst>
                <a:gd name="adj1" fmla="val 25975"/>
                <a:gd name="adj2" fmla="val 7676"/>
                <a:gd name="adj3" fmla="val 25150"/>
                <a:gd name="adj4" fmla="val -11019"/>
                <a:gd name="adj5" fmla="val -78314"/>
                <a:gd name="adj6" fmla="val -72405"/>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a:latin typeface="Times New Roman" panose="02020603050405020304" pitchFamily="18" charset="0"/>
                  <a:cs typeface="Times New Roman" panose="02020603050405020304" pitchFamily="18" charset="0"/>
                </a:rPr>
                <a:t>Rb inlet</a:t>
              </a:r>
            </a:p>
          </p:txBody>
        </p:sp>
        <p:sp>
          <p:nvSpPr>
            <p:cNvPr id="13" name="Callout: Bent Line 12">
              <a:extLst>
                <a:ext uri="{FF2B5EF4-FFF2-40B4-BE49-F238E27FC236}">
                  <a16:creationId xmlns:a16="http://schemas.microsoft.com/office/drawing/2014/main" id="{3DC33CA6-FBA3-D1F0-47A7-87774AFF4C09}"/>
                </a:ext>
              </a:extLst>
            </p:cNvPr>
            <p:cNvSpPr/>
            <p:nvPr/>
          </p:nvSpPr>
          <p:spPr>
            <a:xfrm>
              <a:off x="3629034" y="1017538"/>
              <a:ext cx="1200175" cy="579344"/>
            </a:xfrm>
            <a:prstGeom prst="borderCallout2">
              <a:avLst>
                <a:gd name="adj1" fmla="val 25975"/>
                <a:gd name="adj2" fmla="val 7676"/>
                <a:gd name="adj3" fmla="val 25150"/>
                <a:gd name="adj4" fmla="val -11019"/>
                <a:gd name="adj5" fmla="val 125555"/>
                <a:gd name="adj6" fmla="val -76638"/>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a:latin typeface="Times New Roman" panose="02020603050405020304" pitchFamily="18" charset="0"/>
                  <a:cs typeface="Times New Roman" panose="02020603050405020304" pitchFamily="18" charset="0"/>
                </a:rPr>
                <a:t>SS vessel</a:t>
              </a:r>
            </a:p>
          </p:txBody>
        </p:sp>
        <p:sp>
          <p:nvSpPr>
            <p:cNvPr id="14" name="Callout: Bent Line 13">
              <a:extLst>
                <a:ext uri="{FF2B5EF4-FFF2-40B4-BE49-F238E27FC236}">
                  <a16:creationId xmlns:a16="http://schemas.microsoft.com/office/drawing/2014/main" id="{D8843026-CEB5-DD53-7ECB-02958E8FB709}"/>
                </a:ext>
              </a:extLst>
            </p:cNvPr>
            <p:cNvSpPr/>
            <p:nvPr/>
          </p:nvSpPr>
          <p:spPr>
            <a:xfrm>
              <a:off x="6141506" y="1017538"/>
              <a:ext cx="2360885" cy="579344"/>
            </a:xfrm>
            <a:prstGeom prst="borderCallout2">
              <a:avLst>
                <a:gd name="adj1" fmla="val 25975"/>
                <a:gd name="adj2" fmla="val 3894"/>
                <a:gd name="adj3" fmla="val 25150"/>
                <a:gd name="adj4" fmla="val -11019"/>
                <a:gd name="adj5" fmla="val 134323"/>
                <a:gd name="adj6" fmla="val -6291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a:latin typeface="Times New Roman" panose="02020603050405020304" pitchFamily="18" charset="0"/>
                  <a:cs typeface="Times New Roman" panose="02020603050405020304" pitchFamily="18" charset="0"/>
                </a:rPr>
                <a:t>Heating/cooling</a:t>
              </a:r>
              <a:br>
                <a:rPr lang="en-US" sz="1100" dirty="0">
                  <a:latin typeface="Times New Roman" panose="02020603050405020304" pitchFamily="18" charset="0"/>
                  <a:cs typeface="Times New Roman" panose="02020603050405020304" pitchFamily="18" charset="0"/>
                </a:rPr>
              </a:br>
              <a:r>
                <a:rPr lang="en-US" sz="1100" dirty="0">
                  <a:latin typeface="Times New Roman" panose="02020603050405020304" pitchFamily="18" charset="0"/>
                  <a:cs typeface="Times New Roman" panose="02020603050405020304" pitchFamily="18" charset="0"/>
                </a:rPr>
                <a:t>groove</a:t>
              </a:r>
            </a:p>
          </p:txBody>
        </p:sp>
        <p:sp>
          <p:nvSpPr>
            <p:cNvPr id="15" name="Callout: Bent Line 14">
              <a:extLst>
                <a:ext uri="{FF2B5EF4-FFF2-40B4-BE49-F238E27FC236}">
                  <a16:creationId xmlns:a16="http://schemas.microsoft.com/office/drawing/2014/main" id="{6DCD0B37-E91F-26DB-DB41-16549C8AC54D}"/>
                </a:ext>
              </a:extLst>
            </p:cNvPr>
            <p:cNvSpPr/>
            <p:nvPr/>
          </p:nvSpPr>
          <p:spPr>
            <a:xfrm>
              <a:off x="5048225" y="4979329"/>
              <a:ext cx="1200175" cy="579344"/>
            </a:xfrm>
            <a:prstGeom prst="borderCallout2">
              <a:avLst>
                <a:gd name="adj1" fmla="val 25975"/>
                <a:gd name="adj2" fmla="val 7676"/>
                <a:gd name="adj3" fmla="val 25150"/>
                <a:gd name="adj4" fmla="val -11019"/>
                <a:gd name="adj5" fmla="val -126979"/>
                <a:gd name="adj6" fmla="val -94627"/>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a:latin typeface="Times New Roman" panose="02020603050405020304" pitchFamily="18" charset="0"/>
                  <a:cs typeface="Times New Roman" panose="02020603050405020304" pitchFamily="18" charset="0"/>
                </a:rPr>
                <a:t>Slits</a:t>
              </a:r>
            </a:p>
          </p:txBody>
        </p:sp>
        <p:sp>
          <p:nvSpPr>
            <p:cNvPr id="16" name="Callout: Bent Line 15">
              <a:extLst>
                <a:ext uri="{FF2B5EF4-FFF2-40B4-BE49-F238E27FC236}">
                  <a16:creationId xmlns:a16="http://schemas.microsoft.com/office/drawing/2014/main" id="{3B091FD7-2538-FA17-F36A-42A04975F6DA}"/>
                </a:ext>
              </a:extLst>
            </p:cNvPr>
            <p:cNvSpPr/>
            <p:nvPr/>
          </p:nvSpPr>
          <p:spPr>
            <a:xfrm>
              <a:off x="3379444" y="4979329"/>
              <a:ext cx="1449763" cy="579344"/>
            </a:xfrm>
            <a:prstGeom prst="borderCallout2">
              <a:avLst>
                <a:gd name="adj1" fmla="val 25975"/>
                <a:gd name="adj2" fmla="val 7676"/>
                <a:gd name="adj3" fmla="val 25150"/>
                <a:gd name="adj4" fmla="val -11019"/>
                <a:gd name="adj5" fmla="val -126979"/>
                <a:gd name="adj6" fmla="val -94627"/>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100" dirty="0">
                  <a:latin typeface="Times New Roman" panose="02020603050405020304" pitchFamily="18" charset="0"/>
                  <a:cs typeface="Times New Roman" panose="02020603050405020304" pitchFamily="18" charset="0"/>
                </a:rPr>
                <a:t>Inner Cu</a:t>
              </a:r>
              <a:br>
                <a:rPr lang="en-US" sz="1100" dirty="0">
                  <a:latin typeface="Times New Roman" panose="02020603050405020304" pitchFamily="18" charset="0"/>
                  <a:cs typeface="Times New Roman" panose="02020603050405020304" pitchFamily="18" charset="0"/>
                </a:rPr>
              </a:br>
              <a:r>
                <a:rPr lang="en-US" sz="1100" dirty="0">
                  <a:latin typeface="Times New Roman" panose="02020603050405020304" pitchFamily="18" charset="0"/>
                  <a:cs typeface="Times New Roman" panose="02020603050405020304" pitchFamily="18" charset="0"/>
                </a:rPr>
                <a:t>cylinder</a:t>
              </a:r>
            </a:p>
          </p:txBody>
        </p:sp>
        <p:cxnSp>
          <p:nvCxnSpPr>
            <p:cNvPr id="17" name="Straight Connector 16">
              <a:extLst>
                <a:ext uri="{FF2B5EF4-FFF2-40B4-BE49-F238E27FC236}">
                  <a16:creationId xmlns:a16="http://schemas.microsoft.com/office/drawing/2014/main" id="{2D302EB5-8B86-3004-79DD-40492C50E83E}"/>
                </a:ext>
              </a:extLst>
            </p:cNvPr>
            <p:cNvCxnSpPr>
              <a:cxnSpLocks/>
            </p:cNvCxnSpPr>
            <p:nvPr/>
          </p:nvCxnSpPr>
          <p:spPr>
            <a:xfrm>
              <a:off x="8777132" y="5470700"/>
              <a:ext cx="1234440" cy="0"/>
            </a:xfrm>
            <a:prstGeom prst="line">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sp>
          <p:nvSpPr>
            <p:cNvPr id="18" name="TextBox 20">
              <a:extLst>
                <a:ext uri="{FF2B5EF4-FFF2-40B4-BE49-F238E27FC236}">
                  <a16:creationId xmlns:a16="http://schemas.microsoft.com/office/drawing/2014/main" id="{E1514CC9-541B-DA17-E21C-5F66A3BC0232}"/>
                </a:ext>
              </a:extLst>
            </p:cNvPr>
            <p:cNvSpPr txBox="1"/>
            <p:nvPr/>
          </p:nvSpPr>
          <p:spPr>
            <a:xfrm>
              <a:off x="9028365" y="5101368"/>
              <a:ext cx="983207" cy="4649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Times New Roman" panose="02020603050405020304" pitchFamily="18" charset="0"/>
                  <a:cs typeface="Times New Roman" panose="02020603050405020304" pitchFamily="18" charset="0"/>
                </a:rPr>
                <a:t>5 cm</a:t>
              </a:r>
            </a:p>
          </p:txBody>
        </p:sp>
      </p:grpSp>
      <p:pic>
        <p:nvPicPr>
          <p:cNvPr id="9" name="Picture 8">
            <a:extLst>
              <a:ext uri="{FF2B5EF4-FFF2-40B4-BE49-F238E27FC236}">
                <a16:creationId xmlns:a16="http://schemas.microsoft.com/office/drawing/2014/main" id="{9560FD7E-E604-8A08-BDD4-66A00E21D047}"/>
              </a:ext>
            </a:extLst>
          </p:cNvPr>
          <p:cNvPicPr>
            <a:picLocks noChangeAspect="1"/>
          </p:cNvPicPr>
          <p:nvPr/>
        </p:nvPicPr>
        <p:blipFill>
          <a:blip r:embed="rId5"/>
          <a:stretch>
            <a:fillRect/>
          </a:stretch>
        </p:blipFill>
        <p:spPr>
          <a:xfrm>
            <a:off x="5639331" y="4965411"/>
            <a:ext cx="3700719" cy="1282928"/>
          </a:xfrm>
          <a:prstGeom prst="rect">
            <a:avLst/>
          </a:prstGeom>
        </p:spPr>
      </p:pic>
      <p:sp>
        <p:nvSpPr>
          <p:cNvPr id="10" name="Title 1">
            <a:extLst>
              <a:ext uri="{FF2B5EF4-FFF2-40B4-BE49-F238E27FC236}">
                <a16:creationId xmlns:a16="http://schemas.microsoft.com/office/drawing/2014/main" id="{67F5E07D-BD02-B6E4-CC23-E21025C24208}"/>
              </a:ext>
            </a:extLst>
          </p:cNvPr>
          <p:cNvSpPr txBox="1">
            <a:spLocks/>
          </p:cNvSpPr>
          <p:nvPr/>
        </p:nvSpPr>
        <p:spPr>
          <a:xfrm>
            <a:off x="6110147" y="752263"/>
            <a:ext cx="1859158" cy="40719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Cupper Rb-cell</a:t>
            </a:r>
          </a:p>
        </p:txBody>
      </p:sp>
      <p:pic>
        <p:nvPicPr>
          <p:cNvPr id="8" name="Picture 7">
            <a:extLst>
              <a:ext uri="{FF2B5EF4-FFF2-40B4-BE49-F238E27FC236}">
                <a16:creationId xmlns:a16="http://schemas.microsoft.com/office/drawing/2014/main" id="{16A226E7-DD34-C839-E01C-5CE4599BD917}"/>
              </a:ext>
            </a:extLst>
          </p:cNvPr>
          <p:cNvPicPr>
            <a:picLocks noChangeAspect="1"/>
          </p:cNvPicPr>
          <p:nvPr/>
        </p:nvPicPr>
        <p:blipFill>
          <a:blip r:embed="rId6"/>
          <a:stretch>
            <a:fillRect/>
          </a:stretch>
        </p:blipFill>
        <p:spPr>
          <a:xfrm>
            <a:off x="9565947" y="1391097"/>
            <a:ext cx="2452556" cy="2418492"/>
          </a:xfrm>
          <a:prstGeom prst="rect">
            <a:avLst/>
          </a:prstGeom>
          <a:ln>
            <a:noFill/>
          </a:ln>
        </p:spPr>
      </p:pic>
      <p:pic>
        <p:nvPicPr>
          <p:cNvPr id="7" name="Picture 6">
            <a:extLst>
              <a:ext uri="{FF2B5EF4-FFF2-40B4-BE49-F238E27FC236}">
                <a16:creationId xmlns:a16="http://schemas.microsoft.com/office/drawing/2014/main" id="{23F80697-E263-8D84-1331-CCCD87F43887}"/>
              </a:ext>
            </a:extLst>
          </p:cNvPr>
          <p:cNvPicPr>
            <a:picLocks noChangeAspect="1"/>
          </p:cNvPicPr>
          <p:nvPr/>
        </p:nvPicPr>
        <p:blipFill>
          <a:blip r:embed="rId2"/>
          <a:srcRect l="29839"/>
          <a:stretch/>
        </p:blipFill>
        <p:spPr>
          <a:xfrm>
            <a:off x="4941932" y="1240788"/>
            <a:ext cx="4195588" cy="2732468"/>
          </a:xfrm>
          <a:prstGeom prst="rect">
            <a:avLst/>
          </a:prstGeom>
        </p:spPr>
      </p:pic>
    </p:spTree>
    <p:extLst>
      <p:ext uri="{BB962C8B-B14F-4D97-AF65-F5344CB8AC3E}">
        <p14:creationId xmlns:p14="http://schemas.microsoft.com/office/powerpoint/2010/main" val="393817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DE511-2F8A-4CB3-03AD-23A0F1BF45EE}"/>
              </a:ext>
            </a:extLst>
          </p:cNvPr>
          <p:cNvSpPr>
            <a:spLocks noGrp="1"/>
          </p:cNvSpPr>
          <p:nvPr>
            <p:ph type="sldNum" sz="quarter" idx="4"/>
          </p:nvPr>
        </p:nvSpPr>
        <p:spPr/>
        <p:txBody>
          <a:bodyPr/>
          <a:lstStyle/>
          <a:p>
            <a:fld id="{933A556B-7C63-244D-9B7C-B0EA8042B330}" type="slidenum">
              <a:rPr lang="en-US" smtClean="0"/>
              <a:pPr/>
              <a:t>15</a:t>
            </a:fld>
            <a:endParaRPr lang="en-US" sz="751" dirty="0"/>
          </a:p>
        </p:txBody>
      </p:sp>
      <p:pic>
        <p:nvPicPr>
          <p:cNvPr id="3" name="Picture 4" descr="Fig">
            <a:extLst>
              <a:ext uri="{FF2B5EF4-FFF2-40B4-BE49-F238E27FC236}">
                <a16:creationId xmlns:a16="http://schemas.microsoft.com/office/drawing/2014/main" id="{61DE95B0-AE8B-C621-5FA1-8D54FE107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352659" y="1033504"/>
            <a:ext cx="3522996" cy="5578872"/>
          </a:xfrm>
          <a:prstGeom prst="rect">
            <a:avLst/>
          </a:prstGeom>
          <a:noFill/>
        </p:spPr>
      </p:pic>
      <p:sp>
        <p:nvSpPr>
          <p:cNvPr id="6" name="Text Box 9">
            <a:extLst>
              <a:ext uri="{FF2B5EF4-FFF2-40B4-BE49-F238E27FC236}">
                <a16:creationId xmlns:a16="http://schemas.microsoft.com/office/drawing/2014/main" id="{9ED89E5D-47A8-1DD1-6C1B-0629ABB64354}"/>
              </a:ext>
            </a:extLst>
          </p:cNvPr>
          <p:cNvSpPr txBox="1">
            <a:spLocks noChangeArrowheads="1"/>
          </p:cNvSpPr>
          <p:nvPr/>
        </p:nvSpPr>
        <p:spPr bwMode="auto">
          <a:xfrm>
            <a:off x="9781867" y="1224147"/>
            <a:ext cx="998991" cy="584775"/>
          </a:xfrm>
          <a:prstGeom prst="rect">
            <a:avLst/>
          </a:prstGeom>
          <a:solidFill>
            <a:schemeClr val="bg1"/>
          </a:solidFill>
          <a:ln>
            <a:noFill/>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600" b="1" dirty="0">
                <a:solidFill>
                  <a:srgbClr val="990000"/>
                </a:solidFill>
                <a:latin typeface="Times New Roman" panose="02020603050405020304" pitchFamily="18" charset="0"/>
                <a:cs typeface="Times New Roman" panose="02020603050405020304" pitchFamily="18" charset="0"/>
              </a:rPr>
              <a:t>Nozzle</a:t>
            </a:r>
          </a:p>
          <a:p>
            <a:pPr eaLnBrk="1" hangingPunct="1">
              <a:spcBef>
                <a:spcPct val="0"/>
              </a:spcBef>
              <a:buFontTx/>
              <a:buNone/>
            </a:pPr>
            <a:r>
              <a:rPr lang="en-US" altLang="en-US" sz="1600" b="1" dirty="0">
                <a:solidFill>
                  <a:srgbClr val="990000"/>
                </a:solidFill>
                <a:latin typeface="Times New Roman" panose="02020603050405020304" pitchFamily="18" charset="0"/>
                <a:cs typeface="Times New Roman" panose="02020603050405020304" pitchFamily="18" charset="0"/>
              </a:rPr>
              <a:t>500deg.C</a:t>
            </a:r>
          </a:p>
        </p:txBody>
      </p:sp>
      <p:sp>
        <p:nvSpPr>
          <p:cNvPr id="7" name="Text Box 10">
            <a:extLst>
              <a:ext uri="{FF2B5EF4-FFF2-40B4-BE49-F238E27FC236}">
                <a16:creationId xmlns:a16="http://schemas.microsoft.com/office/drawing/2014/main" id="{C59597DB-4521-9088-F1AB-261B63EE851E}"/>
              </a:ext>
            </a:extLst>
          </p:cNvPr>
          <p:cNvSpPr txBox="1">
            <a:spLocks noChangeArrowheads="1"/>
          </p:cNvSpPr>
          <p:nvPr/>
        </p:nvSpPr>
        <p:spPr bwMode="auto">
          <a:xfrm>
            <a:off x="9541416" y="2748147"/>
            <a:ext cx="1157689" cy="584775"/>
          </a:xfrm>
          <a:prstGeom prst="rect">
            <a:avLst/>
          </a:prstGeom>
          <a:solidFill>
            <a:schemeClr val="bg1"/>
          </a:solidFill>
          <a:ln>
            <a:solidFill>
              <a:schemeClr val="bg1"/>
            </a:solidFill>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600" b="1" dirty="0">
                <a:solidFill>
                  <a:srgbClr val="990000"/>
                </a:solidFill>
                <a:latin typeface="Times New Roman" panose="02020603050405020304" pitchFamily="18" charset="0"/>
                <a:cs typeface="Times New Roman" panose="02020603050405020304" pitchFamily="18" charset="0"/>
              </a:rPr>
              <a:t>Collector</a:t>
            </a:r>
          </a:p>
          <a:p>
            <a:pPr eaLnBrk="1" hangingPunct="1">
              <a:spcBef>
                <a:spcPct val="0"/>
              </a:spcBef>
              <a:buFontTx/>
              <a:buNone/>
            </a:pPr>
            <a:r>
              <a:rPr lang="en-US" altLang="en-US" sz="1600" b="1" dirty="0">
                <a:solidFill>
                  <a:srgbClr val="990000"/>
                </a:solidFill>
                <a:latin typeface="Times New Roman" panose="02020603050405020304" pitchFamily="18" charset="0"/>
                <a:cs typeface="Times New Roman" panose="02020603050405020304" pitchFamily="18" charset="0"/>
              </a:rPr>
              <a:t>~150 </a:t>
            </a:r>
            <a:r>
              <a:rPr lang="en-US" altLang="en-US" sz="1600" b="1" dirty="0" err="1">
                <a:solidFill>
                  <a:srgbClr val="990000"/>
                </a:solidFill>
                <a:latin typeface="Times New Roman" panose="02020603050405020304" pitchFamily="18" charset="0"/>
                <a:cs typeface="Times New Roman" panose="02020603050405020304" pitchFamily="18" charset="0"/>
              </a:rPr>
              <a:t>deg.C</a:t>
            </a:r>
            <a:endParaRPr lang="en-US" altLang="en-US" sz="1600" b="1" dirty="0">
              <a:solidFill>
                <a:srgbClr val="990000"/>
              </a:solidFill>
              <a:latin typeface="Times New Roman" panose="02020603050405020304" pitchFamily="18" charset="0"/>
              <a:cs typeface="Times New Roman" panose="02020603050405020304" pitchFamily="18" charset="0"/>
            </a:endParaRPr>
          </a:p>
        </p:txBody>
      </p:sp>
      <p:sp>
        <p:nvSpPr>
          <p:cNvPr id="8" name="Text Box 11">
            <a:extLst>
              <a:ext uri="{FF2B5EF4-FFF2-40B4-BE49-F238E27FC236}">
                <a16:creationId xmlns:a16="http://schemas.microsoft.com/office/drawing/2014/main" id="{64014DBC-C128-F2EE-977F-579252AE35D0}"/>
              </a:ext>
            </a:extLst>
          </p:cNvPr>
          <p:cNvSpPr txBox="1">
            <a:spLocks noChangeArrowheads="1"/>
          </p:cNvSpPr>
          <p:nvPr/>
        </p:nvSpPr>
        <p:spPr bwMode="auto">
          <a:xfrm>
            <a:off x="9324667" y="4822435"/>
            <a:ext cx="1157689" cy="584775"/>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600" b="1" dirty="0">
                <a:solidFill>
                  <a:srgbClr val="990000"/>
                </a:solidFill>
                <a:latin typeface="Times New Roman" panose="02020603050405020304" pitchFamily="18" charset="0"/>
                <a:cs typeface="Times New Roman" panose="02020603050405020304" pitchFamily="18" charset="0"/>
              </a:rPr>
              <a:t>Boiler</a:t>
            </a:r>
          </a:p>
          <a:p>
            <a:pPr eaLnBrk="1" hangingPunct="1">
              <a:spcBef>
                <a:spcPct val="0"/>
              </a:spcBef>
              <a:buFontTx/>
              <a:buNone/>
            </a:pPr>
            <a:r>
              <a:rPr lang="en-US" altLang="en-US" sz="1600" b="1" dirty="0">
                <a:solidFill>
                  <a:srgbClr val="990000"/>
                </a:solidFill>
                <a:latin typeface="Times New Roman" panose="02020603050405020304" pitchFamily="18" charset="0"/>
                <a:cs typeface="Times New Roman" panose="02020603050405020304" pitchFamily="18" charset="0"/>
              </a:rPr>
              <a:t>~500 </a:t>
            </a:r>
            <a:r>
              <a:rPr lang="en-US" altLang="en-US" sz="1600" b="1" dirty="0" err="1">
                <a:solidFill>
                  <a:srgbClr val="990000"/>
                </a:solidFill>
                <a:latin typeface="Times New Roman" panose="02020603050405020304" pitchFamily="18" charset="0"/>
                <a:cs typeface="Times New Roman" panose="02020603050405020304" pitchFamily="18" charset="0"/>
              </a:rPr>
              <a:t>deg.C</a:t>
            </a:r>
            <a:endParaRPr lang="en-US" altLang="en-US" sz="1600" b="1" dirty="0">
              <a:solidFill>
                <a:srgbClr val="990000"/>
              </a:solidFill>
              <a:latin typeface="Times New Roman" panose="02020603050405020304" pitchFamily="18" charset="0"/>
              <a:cs typeface="Times New Roman" panose="02020603050405020304" pitchFamily="18" charset="0"/>
            </a:endParaRPr>
          </a:p>
        </p:txBody>
      </p:sp>
      <p:sp>
        <p:nvSpPr>
          <p:cNvPr id="9" name="Text Box 12">
            <a:extLst>
              <a:ext uri="{FF2B5EF4-FFF2-40B4-BE49-F238E27FC236}">
                <a16:creationId xmlns:a16="http://schemas.microsoft.com/office/drawing/2014/main" id="{D2FDC980-A432-A325-5404-091A15DFBCFC}"/>
              </a:ext>
            </a:extLst>
          </p:cNvPr>
          <p:cNvSpPr txBox="1">
            <a:spLocks noChangeArrowheads="1"/>
          </p:cNvSpPr>
          <p:nvPr/>
        </p:nvSpPr>
        <p:spPr bwMode="auto">
          <a:xfrm>
            <a:off x="5549682" y="2456486"/>
            <a:ext cx="1742657" cy="584775"/>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en-US" sz="1600" b="1" dirty="0">
                <a:solidFill>
                  <a:srgbClr val="990000"/>
                </a:solidFill>
                <a:latin typeface="Times New Roman" panose="02020603050405020304" pitchFamily="18" charset="0"/>
                <a:cs typeface="Times New Roman" panose="02020603050405020304" pitchFamily="18" charset="0"/>
              </a:rPr>
              <a:t>NL ~2·10</a:t>
            </a:r>
            <a:r>
              <a:rPr lang="en-US" altLang="en-US" sz="1600" b="1" baseline="30000" dirty="0">
                <a:solidFill>
                  <a:srgbClr val="990000"/>
                </a:solidFill>
                <a:latin typeface="Times New Roman" panose="02020603050405020304" pitchFamily="18" charset="0"/>
                <a:cs typeface="Times New Roman" panose="02020603050405020304" pitchFamily="18" charset="0"/>
              </a:rPr>
              <a:t>15</a:t>
            </a:r>
            <a:r>
              <a:rPr lang="en-US" altLang="en-US" sz="1600" b="1" dirty="0">
                <a:solidFill>
                  <a:srgbClr val="990000"/>
                </a:solidFill>
                <a:latin typeface="Times New Roman" panose="02020603050405020304" pitchFamily="18" charset="0"/>
                <a:cs typeface="Times New Roman" panose="02020603050405020304" pitchFamily="18" charset="0"/>
              </a:rPr>
              <a:t> at/cm</a:t>
            </a:r>
            <a:r>
              <a:rPr lang="en-US" altLang="en-US" sz="1600" b="1" baseline="30000" dirty="0">
                <a:solidFill>
                  <a:srgbClr val="990000"/>
                </a:solidFill>
                <a:latin typeface="Times New Roman" panose="02020603050405020304" pitchFamily="18" charset="0"/>
                <a:cs typeface="Times New Roman" panose="02020603050405020304" pitchFamily="18" charset="0"/>
              </a:rPr>
              <a:t>2</a:t>
            </a:r>
          </a:p>
          <a:p>
            <a:pPr eaLnBrk="1" hangingPunct="1">
              <a:spcBef>
                <a:spcPct val="0"/>
              </a:spcBef>
              <a:buFontTx/>
              <a:buNone/>
            </a:pPr>
            <a:r>
              <a:rPr lang="en-US" altLang="en-US" sz="1600" b="1" dirty="0">
                <a:solidFill>
                  <a:srgbClr val="990000"/>
                </a:solidFill>
                <a:latin typeface="Times New Roman" panose="02020603050405020304" pitchFamily="18" charset="0"/>
                <a:cs typeface="Times New Roman" panose="02020603050405020304" pitchFamily="18" charset="0"/>
              </a:rPr>
              <a:t>L ~ 2-3 cm</a:t>
            </a:r>
          </a:p>
        </p:txBody>
      </p:sp>
      <p:sp>
        <p:nvSpPr>
          <p:cNvPr id="10" name="Line 13">
            <a:extLst>
              <a:ext uri="{FF2B5EF4-FFF2-40B4-BE49-F238E27FC236}">
                <a16:creationId xmlns:a16="http://schemas.microsoft.com/office/drawing/2014/main" id="{2EFAD4EB-31B0-0AB2-12CF-DBAFE4C79DF8}"/>
              </a:ext>
            </a:extLst>
          </p:cNvPr>
          <p:cNvSpPr>
            <a:spLocks noChangeShapeType="1"/>
          </p:cNvSpPr>
          <p:nvPr/>
        </p:nvSpPr>
        <p:spPr bwMode="auto">
          <a:xfrm flipV="1">
            <a:off x="6653872" y="2290947"/>
            <a:ext cx="1752600" cy="609600"/>
          </a:xfrm>
          <a:prstGeom prst="line">
            <a:avLst/>
          </a:prstGeom>
          <a:noFill/>
          <a:ln w="3810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b="1">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FF21D48-34A7-DB02-9630-99198CAC48A4}"/>
              </a:ext>
            </a:extLst>
          </p:cNvPr>
          <p:cNvSpPr txBox="1"/>
          <p:nvPr/>
        </p:nvSpPr>
        <p:spPr>
          <a:xfrm>
            <a:off x="9767119" y="3426573"/>
            <a:ext cx="811441" cy="584775"/>
          </a:xfrm>
          <a:prstGeom prst="rect">
            <a:avLst/>
          </a:prstGeom>
          <a:solidFill>
            <a:schemeClr val="bg1"/>
          </a:solidFill>
        </p:spPr>
        <p:txBody>
          <a:bodyPr wrap="none" rtlCol="0">
            <a:spAutoFit/>
          </a:bodyPr>
          <a:lstStyle/>
          <a:p>
            <a:r>
              <a:rPr lang="en-US" sz="1600" b="1" dirty="0">
                <a:solidFill>
                  <a:srgbClr val="990000"/>
                </a:solidFill>
                <a:latin typeface="Times New Roman" panose="02020603050405020304" pitchFamily="18" charset="0"/>
                <a:cs typeface="Times New Roman" panose="02020603050405020304" pitchFamily="18" charset="0"/>
              </a:rPr>
              <a:t>Return</a:t>
            </a:r>
          </a:p>
          <a:p>
            <a:r>
              <a:rPr lang="en-US" sz="1600" b="1" dirty="0">
                <a:solidFill>
                  <a:srgbClr val="990000"/>
                </a:solidFill>
                <a:latin typeface="Times New Roman" panose="02020603050405020304" pitchFamily="18" charset="0"/>
                <a:cs typeface="Times New Roman" panose="02020603050405020304" pitchFamily="18" charset="0"/>
              </a:rPr>
              <a:t>line</a:t>
            </a:r>
          </a:p>
        </p:txBody>
      </p:sp>
      <p:sp>
        <p:nvSpPr>
          <p:cNvPr id="15" name="TextBox 14">
            <a:extLst>
              <a:ext uri="{FF2B5EF4-FFF2-40B4-BE49-F238E27FC236}">
                <a16:creationId xmlns:a16="http://schemas.microsoft.com/office/drawing/2014/main" id="{A96A8BCB-35A7-1CAB-9398-9EE10C7E6D67}"/>
              </a:ext>
            </a:extLst>
          </p:cNvPr>
          <p:cNvSpPr txBox="1"/>
          <p:nvPr/>
        </p:nvSpPr>
        <p:spPr>
          <a:xfrm>
            <a:off x="302003" y="4"/>
            <a:ext cx="11828477" cy="523220"/>
          </a:xfrm>
          <a:prstGeom prst="rect">
            <a:avLst/>
          </a:prstGeom>
          <a:noFill/>
          <a:ln>
            <a:solidFill>
              <a:schemeClr val="tx1"/>
            </a:solidFill>
          </a:ln>
        </p:spPr>
        <p:txBody>
          <a:bodyPr wrap="square" rtlCol="0">
            <a:spAutoFit/>
          </a:bodyPr>
          <a:lstStyle/>
          <a:p>
            <a:pPr algn="ctr" fontAlgn="base">
              <a:spcBef>
                <a:spcPct val="0"/>
              </a:spcBef>
              <a:spcAft>
                <a:spcPct val="0"/>
              </a:spcAft>
              <a:defRPr/>
            </a:pPr>
            <a:r>
              <a:rPr lang="en-US" sz="2800" b="1" dirty="0">
                <a:latin typeface="Times New Roman" panose="02020603050405020304" pitchFamily="18" charset="0"/>
                <a:ea typeface="ＭＳ Ｐゴシック"/>
                <a:cs typeface="Times New Roman" panose="02020603050405020304" pitchFamily="18" charset="0"/>
              </a:rPr>
              <a:t>Sodium-jet ionizer cell</a:t>
            </a:r>
          </a:p>
        </p:txBody>
      </p:sp>
      <p:sp>
        <p:nvSpPr>
          <p:cNvPr id="17" name="TextBox 16">
            <a:extLst>
              <a:ext uri="{FF2B5EF4-FFF2-40B4-BE49-F238E27FC236}">
                <a16:creationId xmlns:a16="http://schemas.microsoft.com/office/drawing/2014/main" id="{A289E168-EAA5-B0BB-D0F7-2093B45C364D}"/>
              </a:ext>
            </a:extLst>
          </p:cNvPr>
          <p:cNvSpPr txBox="1"/>
          <p:nvPr/>
        </p:nvSpPr>
        <p:spPr>
          <a:xfrm>
            <a:off x="585136" y="688763"/>
            <a:ext cx="6093994" cy="830997"/>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Transversal vapor flow in the  Na-jet cell. Reduces sodium vapor losses for 3-4 orders of magnitude, which allow the cell aperture</a:t>
            </a:r>
          </a:p>
          <a:p>
            <a:r>
              <a:rPr lang="en-US" sz="1600" dirty="0">
                <a:latin typeface="Times New Roman" panose="02020603050405020304" pitchFamily="18" charset="0"/>
                <a:cs typeface="Times New Roman" panose="02020603050405020304" pitchFamily="18" charset="0"/>
              </a:rPr>
              <a:t> increase up to 3.0 cm .</a:t>
            </a:r>
          </a:p>
        </p:txBody>
      </p:sp>
      <p:pic>
        <p:nvPicPr>
          <p:cNvPr id="18" name="Picture 20" descr="Na-ioniz">
            <a:extLst>
              <a:ext uri="{FF2B5EF4-FFF2-40B4-BE49-F238E27FC236}">
                <a16:creationId xmlns:a16="http://schemas.microsoft.com/office/drawing/2014/main" id="{565CB20F-20DB-48F2-841B-7E7BE139B84F}"/>
              </a:ext>
            </a:extLst>
          </p:cNvPr>
          <p:cNvPicPr>
            <a:picLocks noChangeAspect="1" noChangeArrowheads="1"/>
          </p:cNvPicPr>
          <p:nvPr/>
        </p:nvPicPr>
        <p:blipFill>
          <a:blip r:embed="rId3"/>
          <a:srcRect/>
          <a:stretch>
            <a:fillRect/>
          </a:stretch>
        </p:blipFill>
        <p:spPr bwMode="auto">
          <a:xfrm>
            <a:off x="1492895" y="1808922"/>
            <a:ext cx="3465526" cy="4598623"/>
          </a:xfrm>
          <a:prstGeom prst="rect">
            <a:avLst/>
          </a:prstGeom>
          <a:noFill/>
          <a:ln w="9525">
            <a:noFill/>
            <a:miter lim="800000"/>
            <a:headEnd/>
            <a:tailEnd/>
          </a:ln>
        </p:spPr>
      </p:pic>
    </p:spTree>
    <p:extLst>
      <p:ext uri="{BB962C8B-B14F-4D97-AF65-F5344CB8AC3E}">
        <p14:creationId xmlns:p14="http://schemas.microsoft.com/office/powerpoint/2010/main" val="994574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10F704A-E0AA-9742-EBF2-01A8FBD431FF}"/>
              </a:ext>
            </a:extLst>
          </p:cNvPr>
          <p:cNvSpPr txBox="1">
            <a:spLocks noChangeArrowheads="1"/>
          </p:cNvSpPr>
          <p:nvPr/>
        </p:nvSpPr>
        <p:spPr>
          <a:xfrm>
            <a:off x="293615" y="3"/>
            <a:ext cx="11898385" cy="505327"/>
          </a:xfrm>
          <a:prstGeom prst="rect">
            <a:avLst/>
          </a:prstGeom>
          <a:solidFill>
            <a:schemeClr val="bg1"/>
          </a:solidFill>
          <a:ln w="3175">
            <a:solidFill>
              <a:schemeClr val="tx1"/>
            </a:solidFill>
            <a:miter lim="800000"/>
            <a:headEnd/>
            <a:tailEnd/>
          </a:ln>
        </p:spPr>
        <p:txBody>
          <a:bodyPr vert="horz" lIns="91440" tIns="45720" rIns="91440" bIns="45720" rtlCol="0" anchor="ctr">
            <a:noAutofit/>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800" dirty="0">
                <a:latin typeface="Times New Roman" panose="02020603050405020304" pitchFamily="18" charset="0"/>
                <a:cs typeface="Times New Roman" panose="02020603050405020304" pitchFamily="18" charset="0"/>
              </a:rPr>
              <a:t>Superconducting Solenoid</a:t>
            </a:r>
          </a:p>
        </p:txBody>
      </p:sp>
      <p:pic>
        <p:nvPicPr>
          <p:cNvPr id="9" name="Picture 6" descr="IMG_0468.JPG">
            <a:extLst>
              <a:ext uri="{FF2B5EF4-FFF2-40B4-BE49-F238E27FC236}">
                <a16:creationId xmlns:a16="http://schemas.microsoft.com/office/drawing/2014/main" id="{7D7514D3-CBA5-6CA0-110B-0B2BC8532A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615" y="2013372"/>
            <a:ext cx="4897120" cy="367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02D2F861-FFA9-8F0B-75D7-D41D0C88DBA6}"/>
              </a:ext>
            </a:extLst>
          </p:cNvPr>
          <p:cNvSpPr txBox="1">
            <a:spLocks noChangeArrowheads="1"/>
          </p:cNvSpPr>
          <p:nvPr/>
        </p:nvSpPr>
        <p:spPr bwMode="auto">
          <a:xfrm>
            <a:off x="293616" y="505330"/>
            <a:ext cx="11898384" cy="794081"/>
          </a:xfrm>
          <a:prstGeom prst="rect">
            <a:avLst/>
          </a:prstGeom>
          <a:solidFill>
            <a:schemeClr val="bg1"/>
          </a:solidFill>
          <a:ln w="3175">
            <a:solidFill>
              <a:srgbClr val="000000"/>
            </a:solidFill>
            <a:miter lim="800000"/>
            <a:headEnd/>
            <a:tailEnd/>
          </a:ln>
        </p:spPr>
        <p:txBody>
          <a:bodyPr/>
          <a:lstStyle>
            <a:lvl1pPr eaLnBrk="0" hangingPunct="0">
              <a:spcBef>
                <a:spcPct val="20000"/>
              </a:spcBef>
              <a:buChar char="•"/>
              <a:defRPr sz="20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cs typeface="Arial" panose="020B0604020202020204" pitchFamily="34" charset="0"/>
              </a:defRPr>
            </a:lvl9pPr>
          </a:lstStyle>
          <a:p>
            <a:pPr algn="just" eaLnBrk="1" hangingPunct="1">
              <a:lnSpc>
                <a:spcPct val="120000"/>
              </a:lnSpc>
              <a:buClr>
                <a:schemeClr val="tx1"/>
              </a:buClr>
              <a:buFontTx/>
              <a:buNone/>
            </a:pPr>
            <a:r>
              <a:rPr lang="en-US" altLang="en-US" sz="1800" dirty="0">
                <a:latin typeface="Times New Roman" panose="02020603050405020304" pitchFamily="18" charset="0"/>
                <a:cs typeface="Times New Roman" panose="02020603050405020304" pitchFamily="18" charset="0"/>
              </a:rPr>
              <a:t>The Solenoid is fully re-condensing with no measurable helium losses. 152 mm in diam. warm aperture, total length-115 cm. Flattop magnetic field (+/- 0.5%) is ~65cm. </a:t>
            </a:r>
          </a:p>
        </p:txBody>
      </p:sp>
      <p:grpSp>
        <p:nvGrpSpPr>
          <p:cNvPr id="5" name="Group 3">
            <a:extLst>
              <a:ext uri="{FF2B5EF4-FFF2-40B4-BE49-F238E27FC236}">
                <a16:creationId xmlns:a16="http://schemas.microsoft.com/office/drawing/2014/main" id="{B9AA2CAA-9CBD-C119-5752-196757B114B4}"/>
              </a:ext>
            </a:extLst>
          </p:cNvPr>
          <p:cNvGrpSpPr>
            <a:grpSpLocks/>
          </p:cNvGrpSpPr>
          <p:nvPr/>
        </p:nvGrpSpPr>
        <p:grpSpPr bwMode="auto">
          <a:xfrm>
            <a:off x="5032861" y="1432560"/>
            <a:ext cx="7068984" cy="1975861"/>
            <a:chOff x="6390359" y="629656"/>
            <a:chExt cx="9562591" cy="2895599"/>
          </a:xfrm>
        </p:grpSpPr>
        <p:graphicFrame>
          <p:nvGraphicFramePr>
            <p:cNvPr id="6" name="Chart 5">
              <a:extLst>
                <a:ext uri="{FF2B5EF4-FFF2-40B4-BE49-F238E27FC236}">
                  <a16:creationId xmlns:a16="http://schemas.microsoft.com/office/drawing/2014/main" id="{6A4A72C6-76CD-FC59-012B-E19E108A2F93}"/>
                </a:ext>
              </a:extLst>
            </p:cNvPr>
            <p:cNvGraphicFramePr>
              <a:graphicFrameLocks/>
            </p:cNvGraphicFramePr>
            <p:nvPr>
              <p:extLst>
                <p:ext uri="{D42A27DB-BD31-4B8C-83A1-F6EECF244321}">
                  <p14:modId xmlns:p14="http://schemas.microsoft.com/office/powerpoint/2010/main" val="2788975062"/>
                </p:ext>
              </p:extLst>
            </p:nvPr>
          </p:nvGraphicFramePr>
          <p:xfrm>
            <a:off x="6390359" y="629656"/>
            <a:ext cx="4724400" cy="28955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4FB09D78-60D3-3926-BD43-0ADA902AE217}"/>
                </a:ext>
              </a:extLst>
            </p:cNvPr>
            <p:cNvGraphicFramePr>
              <a:graphicFrameLocks/>
            </p:cNvGraphicFramePr>
            <p:nvPr>
              <p:extLst>
                <p:ext uri="{D42A27DB-BD31-4B8C-83A1-F6EECF244321}">
                  <p14:modId xmlns:p14="http://schemas.microsoft.com/office/powerpoint/2010/main" val="3524692508"/>
                </p:ext>
              </p:extLst>
            </p:nvPr>
          </p:nvGraphicFramePr>
          <p:xfrm>
            <a:off x="11228550" y="662731"/>
            <a:ext cx="4724400" cy="2862524"/>
          </p:xfrm>
          <a:graphic>
            <a:graphicData uri="http://schemas.openxmlformats.org/drawingml/2006/chart">
              <c:chart xmlns:c="http://schemas.openxmlformats.org/drawingml/2006/chart" xmlns:r="http://schemas.openxmlformats.org/officeDocument/2006/relationships" r:id="rId4"/>
            </a:graphicData>
          </a:graphic>
        </p:graphicFrame>
      </p:grpSp>
      <p:graphicFrame>
        <p:nvGraphicFramePr>
          <p:cNvPr id="2" name="Chart 1">
            <a:extLst>
              <a:ext uri="{FF2B5EF4-FFF2-40B4-BE49-F238E27FC236}">
                <a16:creationId xmlns:a16="http://schemas.microsoft.com/office/drawing/2014/main" id="{9DBB4DE5-54B5-5B67-31C6-BD69664AF634}"/>
              </a:ext>
            </a:extLst>
          </p:cNvPr>
          <p:cNvGraphicFramePr>
            <a:graphicFrameLocks/>
          </p:cNvGraphicFramePr>
          <p:nvPr>
            <p:extLst>
              <p:ext uri="{D42A27DB-BD31-4B8C-83A1-F6EECF244321}">
                <p14:modId xmlns:p14="http://schemas.microsoft.com/office/powerpoint/2010/main" val="1577889493"/>
              </p:ext>
            </p:extLst>
          </p:nvPr>
        </p:nvGraphicFramePr>
        <p:xfrm>
          <a:off x="7251863" y="3725413"/>
          <a:ext cx="3599017" cy="2627257"/>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281DD394-48DD-0DB8-08CD-DE2DADEC8017}"/>
              </a:ext>
            </a:extLst>
          </p:cNvPr>
          <p:cNvSpPr txBox="1"/>
          <p:nvPr/>
        </p:nvSpPr>
        <p:spPr>
          <a:xfrm>
            <a:off x="7892834" y="4159889"/>
            <a:ext cx="1930735" cy="246221"/>
          </a:xfrm>
          <a:prstGeom prst="rect">
            <a:avLst/>
          </a:prstGeom>
          <a:noFill/>
        </p:spPr>
        <p:txBody>
          <a:bodyPr wrap="square">
            <a:spAutoFit/>
          </a:bodyPr>
          <a:lstStyle/>
          <a:p>
            <a:pPr eaLnBrk="1" fontAlgn="auto" hangingPunct="1">
              <a:spcBef>
                <a:spcPts val="0"/>
              </a:spcBef>
              <a:spcAft>
                <a:spcPts val="0"/>
              </a:spcAft>
              <a:defRPr/>
            </a:pPr>
            <a:r>
              <a:rPr lang="en-US" sz="1000" b="1" dirty="0">
                <a:solidFill>
                  <a:schemeClr val="accent1">
                    <a:lumMod val="75000"/>
                  </a:schemeClr>
                </a:solidFill>
                <a:latin typeface="Times New Roman" panose="02020603050405020304" pitchFamily="18" charset="0"/>
                <a:cs typeface="Times New Roman" panose="02020603050405020304" pitchFamily="18" charset="0"/>
              </a:rPr>
              <a:t>Spin Up: 377 THz +</a:t>
            </a:r>
          </a:p>
        </p:txBody>
      </p:sp>
      <p:sp>
        <p:nvSpPr>
          <p:cNvPr id="4" name="TextBox 10">
            <a:extLst>
              <a:ext uri="{FF2B5EF4-FFF2-40B4-BE49-F238E27FC236}">
                <a16:creationId xmlns:a16="http://schemas.microsoft.com/office/drawing/2014/main" id="{2C872D9C-34DA-C0C4-7684-179BA8902B8E}"/>
              </a:ext>
            </a:extLst>
          </p:cNvPr>
          <p:cNvSpPr txBox="1">
            <a:spLocks noChangeArrowheads="1"/>
          </p:cNvSpPr>
          <p:nvPr/>
        </p:nvSpPr>
        <p:spPr bwMode="auto">
          <a:xfrm>
            <a:off x="7924800" y="5305319"/>
            <a:ext cx="14865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b="1" dirty="0">
                <a:solidFill>
                  <a:srgbClr val="FF0000"/>
                </a:solidFill>
              </a:rPr>
              <a:t>Spin </a:t>
            </a:r>
            <a:r>
              <a:rPr lang="en-US" altLang="en-US" sz="1000" b="1" dirty="0" err="1">
                <a:solidFill>
                  <a:srgbClr val="FF0000"/>
                </a:solidFill>
              </a:rPr>
              <a:t>Dn</a:t>
            </a:r>
            <a:r>
              <a:rPr lang="en-US" altLang="en-US" sz="1000" b="1" dirty="0">
                <a:solidFill>
                  <a:srgbClr val="FF0000"/>
                </a:solidFill>
              </a:rPr>
              <a:t>: 377 THz +</a:t>
            </a:r>
          </a:p>
        </p:txBody>
      </p:sp>
    </p:spTree>
    <p:extLst>
      <p:ext uri="{BB962C8B-B14F-4D97-AF65-F5344CB8AC3E}">
        <p14:creationId xmlns:p14="http://schemas.microsoft.com/office/powerpoint/2010/main" val="3967117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C095AB-BDA7-FEC7-5EB8-62ACB013BBEB}"/>
              </a:ext>
            </a:extLst>
          </p:cNvPr>
          <p:cNvSpPr>
            <a:spLocks noGrp="1"/>
          </p:cNvSpPr>
          <p:nvPr>
            <p:ph type="sldNum" sz="quarter" idx="4"/>
          </p:nvPr>
        </p:nvSpPr>
        <p:spPr/>
        <p:txBody>
          <a:bodyPr/>
          <a:lstStyle/>
          <a:p>
            <a:fld id="{933A556B-7C63-244D-9B7C-B0EA8042B330}" type="slidenum">
              <a:rPr lang="en-US" smtClean="0"/>
              <a:pPr/>
              <a:t>17</a:t>
            </a:fld>
            <a:endParaRPr lang="en-US" dirty="0"/>
          </a:p>
        </p:txBody>
      </p:sp>
      <p:sp>
        <p:nvSpPr>
          <p:cNvPr id="3" name="Text Box 7209">
            <a:extLst>
              <a:ext uri="{FF2B5EF4-FFF2-40B4-BE49-F238E27FC236}">
                <a16:creationId xmlns:a16="http://schemas.microsoft.com/office/drawing/2014/main" id="{CFBCE92B-FD59-D703-FFFF-641D6B5726E6}"/>
              </a:ext>
            </a:extLst>
          </p:cNvPr>
          <p:cNvSpPr txBox="1">
            <a:spLocks noChangeArrowheads="1"/>
          </p:cNvSpPr>
          <p:nvPr/>
        </p:nvSpPr>
        <p:spPr bwMode="auto">
          <a:xfrm>
            <a:off x="9923710" y="5310559"/>
            <a:ext cx="187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1600" dirty="0">
                <a:solidFill>
                  <a:srgbClr val="000066"/>
                </a:solidFill>
                <a:latin typeface="Arial" panose="020B0604020202020204" pitchFamily="34" charset="0"/>
              </a:rPr>
              <a:t>Total:   0.85</a:t>
            </a:r>
            <a:r>
              <a:rPr lang="en-US" altLang="en-US" sz="1600" dirty="0">
                <a:solidFill>
                  <a:schemeClr val="tx1"/>
                </a:solidFill>
                <a:latin typeface="Arial" panose="020B0604020202020204" pitchFamily="34" charset="0"/>
              </a:rPr>
              <a:t> - </a:t>
            </a:r>
            <a:r>
              <a:rPr lang="en-US" altLang="en-US" sz="1600" dirty="0">
                <a:solidFill>
                  <a:srgbClr val="CC0000"/>
                </a:solidFill>
                <a:latin typeface="Arial" panose="020B0604020202020204" pitchFamily="34" charset="0"/>
              </a:rPr>
              <a:t>0.90</a:t>
            </a:r>
          </a:p>
        </p:txBody>
      </p:sp>
      <p:sp>
        <p:nvSpPr>
          <p:cNvPr id="4" name="Text Box 7213">
            <a:extLst>
              <a:ext uri="{FF2B5EF4-FFF2-40B4-BE49-F238E27FC236}">
                <a16:creationId xmlns:a16="http://schemas.microsoft.com/office/drawing/2014/main" id="{D03C154D-303A-A381-57EF-25CA59CCDC05}"/>
              </a:ext>
            </a:extLst>
          </p:cNvPr>
          <p:cNvSpPr txBox="1">
            <a:spLocks noChangeArrowheads="1"/>
          </p:cNvSpPr>
          <p:nvPr/>
        </p:nvSpPr>
        <p:spPr bwMode="auto">
          <a:xfrm>
            <a:off x="3688709" y="5772208"/>
            <a:ext cx="5105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1600" dirty="0">
                <a:solidFill>
                  <a:srgbClr val="000066"/>
                </a:solidFill>
                <a:latin typeface="Arial" panose="020B0604020202020204" pitchFamily="34" charset="0"/>
                <a:cs typeface="Times New Roman" panose="02020603050405020304" pitchFamily="18" charset="0"/>
              </a:rPr>
              <a:t>P =</a:t>
            </a:r>
            <a:r>
              <a:rPr lang="en-US" altLang="en-US" sz="1600" dirty="0">
                <a:solidFill>
                  <a:srgbClr val="000066"/>
                </a:solidFill>
                <a:latin typeface="Arial" panose="020B0604020202020204" pitchFamily="34" charset="0"/>
                <a:cs typeface="Arial" panose="020B0604020202020204" pitchFamily="34" charset="0"/>
              </a:rPr>
              <a:t> E</a:t>
            </a:r>
            <a:r>
              <a:rPr lang="en-US" altLang="en-US" sz="1600" baseline="-25000" dirty="0">
                <a:solidFill>
                  <a:srgbClr val="000066"/>
                </a:solidFill>
                <a:latin typeface="Arial" panose="020B0604020202020204" pitchFamily="34" charset="0"/>
                <a:cs typeface="Arial" panose="020B0604020202020204" pitchFamily="34" charset="0"/>
              </a:rPr>
              <a:t>H</a:t>
            </a:r>
            <a:r>
              <a:rPr lang="en-US" altLang="en-US" sz="1600" baseline="30000" dirty="0">
                <a:solidFill>
                  <a:srgbClr val="000066"/>
                </a:solidFill>
                <a:latin typeface="Arial" panose="020B0604020202020204" pitchFamily="34" charset="0"/>
                <a:cs typeface="Arial" panose="020B0604020202020204" pitchFamily="34" charset="0"/>
              </a:rPr>
              <a:t>0</a:t>
            </a:r>
            <a:r>
              <a:rPr lang="en-US" altLang="en-US" sz="1600" dirty="0">
                <a:solidFill>
                  <a:srgbClr val="000066"/>
                </a:solidFill>
                <a:latin typeface="Arial" panose="020B0604020202020204" pitchFamily="34" charset="0"/>
                <a:cs typeface="Times New Roman" panose="02020603050405020304" pitchFamily="18" charset="0"/>
              </a:rPr>
              <a:t> ∙ </a:t>
            </a:r>
            <a:r>
              <a:rPr lang="en-US" altLang="en-US" sz="1600" dirty="0" err="1">
                <a:solidFill>
                  <a:srgbClr val="000066"/>
                </a:solidFill>
                <a:latin typeface="Arial" panose="020B0604020202020204" pitchFamily="34" charset="0"/>
                <a:cs typeface="Times New Roman" panose="02020603050405020304" pitchFamily="18" charset="0"/>
              </a:rPr>
              <a:t>P</a:t>
            </a:r>
            <a:r>
              <a:rPr lang="en-US" altLang="en-US" sz="1600" baseline="-30000" dirty="0" err="1">
                <a:solidFill>
                  <a:srgbClr val="000066"/>
                </a:solidFill>
                <a:latin typeface="Arial" panose="020B0604020202020204" pitchFamily="34" charset="0"/>
                <a:cs typeface="Times New Roman" panose="02020603050405020304" pitchFamily="18" charset="0"/>
              </a:rPr>
              <a:t>Rb</a:t>
            </a:r>
            <a:r>
              <a:rPr lang="en-US" altLang="en-US" sz="1600" dirty="0">
                <a:solidFill>
                  <a:srgbClr val="000066"/>
                </a:solidFill>
                <a:latin typeface="Arial" panose="020B0604020202020204" pitchFamily="34" charset="0"/>
                <a:cs typeface="Times New Roman" panose="02020603050405020304" pitchFamily="18" charset="0"/>
              </a:rPr>
              <a:t>∙ S ∙ B</a:t>
            </a:r>
            <a:r>
              <a:rPr lang="en-US" altLang="en-US" sz="1600" baseline="-30000" dirty="0">
                <a:solidFill>
                  <a:srgbClr val="000066"/>
                </a:solidFill>
                <a:latin typeface="Arial" panose="020B0604020202020204" pitchFamily="34" charset="0"/>
                <a:cs typeface="Times New Roman" panose="02020603050405020304" pitchFamily="18" charset="0"/>
              </a:rPr>
              <a:t>RG</a:t>
            </a:r>
            <a:r>
              <a:rPr lang="en-US" altLang="en-US" sz="1600" dirty="0">
                <a:solidFill>
                  <a:srgbClr val="000066"/>
                </a:solidFill>
                <a:latin typeface="Arial" panose="020B0604020202020204" pitchFamily="34" charset="0"/>
                <a:cs typeface="Times New Roman" panose="02020603050405020304" pitchFamily="18" charset="0"/>
              </a:rPr>
              <a:t>∙ E</a:t>
            </a:r>
            <a:r>
              <a:rPr lang="en-US" altLang="en-US" sz="1600" baseline="-30000" dirty="0">
                <a:solidFill>
                  <a:srgbClr val="000066"/>
                </a:solidFill>
                <a:latin typeface="Arial" panose="020B0604020202020204" pitchFamily="34" charset="0"/>
                <a:cs typeface="Times New Roman" panose="02020603050405020304" pitchFamily="18" charset="0"/>
              </a:rPr>
              <a:t>LS</a:t>
            </a:r>
            <a:r>
              <a:rPr lang="en-US" altLang="en-US" sz="1600" dirty="0">
                <a:solidFill>
                  <a:srgbClr val="000066"/>
                </a:solidFill>
                <a:latin typeface="Arial" panose="020B0604020202020204" pitchFamily="34" charset="0"/>
                <a:cs typeface="Times New Roman" panose="02020603050405020304" pitchFamily="18" charset="0"/>
              </a:rPr>
              <a:t>∙  E</a:t>
            </a:r>
            <a:r>
              <a:rPr lang="en-US" altLang="en-US" sz="1600" baseline="-30000" dirty="0">
                <a:solidFill>
                  <a:srgbClr val="000066"/>
                </a:solidFill>
                <a:latin typeface="Arial" panose="020B0604020202020204" pitchFamily="34" charset="0"/>
                <a:cs typeface="Times New Roman" panose="02020603050405020304" pitchFamily="18" charset="0"/>
              </a:rPr>
              <a:t>ES </a:t>
            </a:r>
            <a:r>
              <a:rPr lang="en-US" altLang="en-US" sz="1600" dirty="0">
                <a:solidFill>
                  <a:srgbClr val="000066"/>
                </a:solidFill>
                <a:latin typeface="Arial" panose="020B0604020202020204" pitchFamily="34" charset="0"/>
                <a:cs typeface="Times New Roman" panose="02020603050405020304" pitchFamily="18" charset="0"/>
              </a:rPr>
              <a:t>∙ </a:t>
            </a:r>
            <a:r>
              <a:rPr lang="en-US" altLang="en-US" sz="1600" dirty="0" err="1">
                <a:solidFill>
                  <a:srgbClr val="000066"/>
                </a:solidFill>
                <a:latin typeface="Arial" panose="020B0604020202020204" pitchFamily="34" charset="0"/>
                <a:cs typeface="Times New Roman" panose="02020603050405020304" pitchFamily="18" charset="0"/>
              </a:rPr>
              <a:t>E</a:t>
            </a:r>
            <a:r>
              <a:rPr lang="en-US" altLang="en-US" sz="1600" baseline="-30000" dirty="0" err="1">
                <a:solidFill>
                  <a:srgbClr val="000066"/>
                </a:solidFill>
                <a:latin typeface="Arial" panose="020B0604020202020204" pitchFamily="34" charset="0"/>
                <a:cs typeface="Times New Roman" panose="02020603050405020304" pitchFamily="18" charset="0"/>
              </a:rPr>
              <a:t>Sona</a:t>
            </a:r>
            <a:r>
              <a:rPr lang="en-US" altLang="en-US" sz="1600" dirty="0">
                <a:solidFill>
                  <a:srgbClr val="000066"/>
                </a:solidFill>
                <a:latin typeface="Arial" panose="020B0604020202020204" pitchFamily="34" charset="0"/>
                <a:cs typeface="Times New Roman" panose="02020603050405020304" pitchFamily="18" charset="0"/>
              </a:rPr>
              <a:t>∙ E</a:t>
            </a:r>
            <a:r>
              <a:rPr lang="en-US" altLang="en-US" sz="1600" baseline="-30000" dirty="0">
                <a:solidFill>
                  <a:srgbClr val="000066"/>
                </a:solidFill>
                <a:latin typeface="Arial" panose="020B0604020202020204" pitchFamily="34" charset="0"/>
                <a:cs typeface="Times New Roman" panose="02020603050405020304" pitchFamily="18" charset="0"/>
              </a:rPr>
              <a:t>ion</a:t>
            </a:r>
            <a:r>
              <a:rPr lang="en-US" altLang="en-US" sz="1600" dirty="0">
                <a:solidFill>
                  <a:srgbClr val="000066"/>
                </a:solidFill>
                <a:latin typeface="Arial" panose="020B0604020202020204" pitchFamily="34" charset="0"/>
                <a:cs typeface="Times New Roman" panose="02020603050405020304" pitchFamily="18" charset="0"/>
              </a:rPr>
              <a:t> ~ 85-90%</a:t>
            </a:r>
            <a:r>
              <a:rPr lang="en-US" altLang="en-US" sz="1600" dirty="0">
                <a:solidFill>
                  <a:schemeClr val="tx1"/>
                </a:solidFill>
                <a:latin typeface="Arial" panose="020B0604020202020204" pitchFamily="34" charset="0"/>
                <a:cs typeface="Arial" panose="020B0604020202020204" pitchFamily="34" charset="0"/>
              </a:rPr>
              <a:t> </a:t>
            </a:r>
          </a:p>
        </p:txBody>
      </p:sp>
      <p:sp>
        <p:nvSpPr>
          <p:cNvPr id="5" name="Rectangle 2">
            <a:extLst>
              <a:ext uri="{FF2B5EF4-FFF2-40B4-BE49-F238E27FC236}">
                <a16:creationId xmlns:a16="http://schemas.microsoft.com/office/drawing/2014/main" id="{856CD85F-833C-C910-9179-350184BC7116}"/>
              </a:ext>
            </a:extLst>
          </p:cNvPr>
          <p:cNvSpPr txBox="1">
            <a:spLocks noChangeArrowheads="1"/>
          </p:cNvSpPr>
          <p:nvPr/>
        </p:nvSpPr>
        <p:spPr bwMode="auto">
          <a:xfrm>
            <a:off x="293615" y="3"/>
            <a:ext cx="11898385" cy="55403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
                <a:srgbClr val="C3260C"/>
              </a:buClr>
              <a:buSzPct val="128000"/>
              <a:buFont typeface="Georgia" panose="02040502050405020303" pitchFamily="18" charset="0"/>
              <a:buNone/>
            </a:pPr>
            <a:r>
              <a:rPr lang="en-US" altLang="en-US" sz="2800" b="1">
                <a:solidFill>
                  <a:schemeClr val="tx1"/>
                </a:solidFill>
                <a:latin typeface="Times New Roman" panose="02020603050405020304" pitchFamily="18" charset="0"/>
                <a:cs typeface="Times New Roman" panose="02020603050405020304" pitchFamily="18" charset="0"/>
              </a:rPr>
              <a:t>Depolarization factors</a:t>
            </a:r>
          </a:p>
        </p:txBody>
      </p:sp>
      <p:graphicFrame>
        <p:nvGraphicFramePr>
          <p:cNvPr id="6" name="Group 47">
            <a:extLst>
              <a:ext uri="{FF2B5EF4-FFF2-40B4-BE49-F238E27FC236}">
                <a16:creationId xmlns:a16="http://schemas.microsoft.com/office/drawing/2014/main" id="{D762ED29-477E-E058-51EE-0C94ECC5D107}"/>
              </a:ext>
            </a:extLst>
          </p:cNvPr>
          <p:cNvGraphicFramePr>
            <a:graphicFrameLocks noGrp="1"/>
          </p:cNvGraphicFramePr>
          <p:nvPr>
            <p:extLst>
              <p:ext uri="{D42A27DB-BD31-4B8C-83A1-F6EECF244321}">
                <p14:modId xmlns:p14="http://schemas.microsoft.com/office/powerpoint/2010/main" val="2404160155"/>
              </p:ext>
            </p:extLst>
          </p:nvPr>
        </p:nvGraphicFramePr>
        <p:xfrm>
          <a:off x="679508" y="693743"/>
          <a:ext cx="11123802" cy="4599710"/>
        </p:xfrm>
        <a:graphic>
          <a:graphicData uri="http://schemas.openxmlformats.org/drawingml/2006/table">
            <a:tbl>
              <a:tblPr/>
              <a:tblGrid>
                <a:gridCol w="501073">
                  <a:extLst>
                    <a:ext uri="{9D8B030D-6E8A-4147-A177-3AD203B41FA5}">
                      <a16:colId xmlns:a16="http://schemas.microsoft.com/office/drawing/2014/main" val="20000"/>
                    </a:ext>
                  </a:extLst>
                </a:gridCol>
                <a:gridCol w="1185114">
                  <a:extLst>
                    <a:ext uri="{9D8B030D-6E8A-4147-A177-3AD203B41FA5}">
                      <a16:colId xmlns:a16="http://schemas.microsoft.com/office/drawing/2014/main" val="20001"/>
                    </a:ext>
                  </a:extLst>
                </a:gridCol>
                <a:gridCol w="7559369">
                  <a:extLst>
                    <a:ext uri="{9D8B030D-6E8A-4147-A177-3AD203B41FA5}">
                      <a16:colId xmlns:a16="http://schemas.microsoft.com/office/drawing/2014/main" val="20002"/>
                    </a:ext>
                  </a:extLst>
                </a:gridCol>
                <a:gridCol w="1878246">
                  <a:extLst>
                    <a:ext uri="{9D8B030D-6E8A-4147-A177-3AD203B41FA5}">
                      <a16:colId xmlns:a16="http://schemas.microsoft.com/office/drawing/2014/main" val="20003"/>
                    </a:ext>
                  </a:extLst>
                </a:gridCol>
              </a:tblGrid>
              <a:tr h="551228">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Depol</a:t>
                      </a:r>
                      <a:r>
                        <a:rPr kumimoji="0" lang="en-US" sz="19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factor</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mn-lt"/>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Process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Estimate</a:t>
                      </a:r>
                    </a:p>
                  </a:txBody>
                  <a:tcPr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20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1</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E</a:t>
                      </a:r>
                      <a:r>
                        <a:rPr kumimoji="0" lang="en-US" sz="19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rPr>
                        <a:t>H</a:t>
                      </a:r>
                      <a:r>
                        <a:rPr kumimoji="0" lang="en-US" sz="1900" b="0" i="0" u="none" strike="noStrike" cap="none" normalizeH="0" baseline="30000" dirty="0">
                          <a:ln>
                            <a:noFill/>
                          </a:ln>
                          <a:solidFill>
                            <a:srgbClr val="000066"/>
                          </a:solidFill>
                          <a:effectLst/>
                          <a:latin typeface="Times New Roman" panose="02020603050405020304" pitchFamily="18" charset="0"/>
                          <a:cs typeface="Times New Roman" panose="02020603050405020304" pitchFamily="18" charset="0"/>
                        </a:rPr>
                        <a:t>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900" dirty="0">
                          <a:solidFill>
                            <a:schemeClr val="tx1"/>
                          </a:solidFill>
                          <a:effectLst/>
                          <a:latin typeface="Times New Roman" pitchFamily="18" charset="0"/>
                          <a:cs typeface="Times New Roman" pitchFamily="18" charset="0"/>
                        </a:rPr>
                        <a:t>Dilution due H</a:t>
                      </a:r>
                      <a:r>
                        <a:rPr lang="en-US" sz="1900" baseline="30000" dirty="0">
                          <a:solidFill>
                            <a:schemeClr val="tx1"/>
                          </a:solidFill>
                          <a:effectLst/>
                          <a:latin typeface="Times New Roman" pitchFamily="18" charset="0"/>
                          <a:cs typeface="Times New Roman" pitchFamily="18" charset="0"/>
                        </a:rPr>
                        <a:t>0</a:t>
                      </a:r>
                      <a:r>
                        <a:rPr lang="en-US" sz="1900" dirty="0">
                          <a:solidFill>
                            <a:schemeClr val="tx1"/>
                          </a:solidFill>
                          <a:effectLst/>
                          <a:latin typeface="Times New Roman" pitchFamily="18" charset="0"/>
                          <a:cs typeface="Times New Roman" pitchFamily="18" charset="0"/>
                        </a:rPr>
                        <a:t> part of the beam (LEBT)</a:t>
                      </a:r>
                      <a:endParaRPr kumimoji="0" lang="en-US" sz="1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0.99 - 0.99</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20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2</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P</a:t>
                      </a:r>
                      <a:r>
                        <a:rPr kumimoji="0" lang="en-US" sz="1900" b="0" i="0" u="none" strike="noStrike" cap="none" normalizeH="0" baseline="-25000" dirty="0" err="1">
                          <a:ln>
                            <a:noFill/>
                          </a:ln>
                          <a:solidFill>
                            <a:srgbClr val="000066"/>
                          </a:solidFill>
                          <a:effectLst/>
                          <a:latin typeface="Times New Roman" panose="02020603050405020304" pitchFamily="18" charset="0"/>
                          <a:cs typeface="Times New Roman" panose="02020603050405020304" pitchFamily="18" charset="0"/>
                        </a:rPr>
                        <a:t>Rb</a:t>
                      </a:r>
                      <a:endParaRPr kumimoji="0" lang="en-US" sz="19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Rb-optical pumping  (Laser system)</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0.99 - 0.99</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20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3</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Rb</a:t>
                      </a:r>
                      <a:r>
                        <a:rPr kumimoji="0" lang="en-US" sz="1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polarization spatial distribution (Collimators)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0.97 - </a:t>
                      </a:r>
                      <a:r>
                        <a:rPr kumimoji="0" lang="en-US" sz="1900" b="0" i="0" u="none" strike="noStrike" cap="none" normalizeH="0" baseline="0" dirty="0">
                          <a:ln>
                            <a:noFill/>
                          </a:ln>
                          <a:solidFill>
                            <a:srgbClr val="CC0000"/>
                          </a:solidFill>
                          <a:effectLst/>
                          <a:latin typeface="Times New Roman" panose="02020603050405020304" pitchFamily="18" charset="0"/>
                          <a:cs typeface="Times New Roman" panose="02020603050405020304" pitchFamily="18" charset="0"/>
                        </a:rPr>
                        <a:t>0.98</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725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4</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B</a:t>
                      </a:r>
                      <a:r>
                        <a:rPr kumimoji="0" lang="en-US" sz="19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rPr>
                        <a:t>RG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Proton neutralization in residual gas (Vacuum)</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0.98 - </a:t>
                      </a:r>
                      <a:r>
                        <a:rPr kumimoji="0" 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0.99</a:t>
                      </a:r>
                      <a:endPar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946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5</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E</a:t>
                      </a:r>
                      <a:r>
                        <a:rPr kumimoji="0" lang="en-US" sz="19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rPr>
                        <a:t>LS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Depolarization due to spin-orbital interaction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0.98 - 0.98</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8215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6</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sz="1900" dirty="0">
                          <a:solidFill>
                            <a:srgbClr val="000066"/>
                          </a:solidFill>
                          <a:latin typeface="Times New Roman" panose="02020603050405020304" pitchFamily="18" charset="0"/>
                          <a:cs typeface="Times New Roman" panose="02020603050405020304" pitchFamily="18" charset="0"/>
                        </a:rPr>
                        <a:t>E</a:t>
                      </a:r>
                      <a:r>
                        <a:rPr lang="en-US" sz="1900" baseline="-30000" dirty="0">
                          <a:solidFill>
                            <a:srgbClr val="000066"/>
                          </a:solidFill>
                          <a:latin typeface="Times New Roman" panose="02020603050405020304" pitchFamily="18" charset="0"/>
                          <a:cs typeface="Times New Roman" panose="02020603050405020304" pitchFamily="18" charset="0"/>
                        </a:rPr>
                        <a:t>ES</a:t>
                      </a:r>
                      <a:endParaRPr kumimoji="0" lang="en-US" sz="19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Dilution due to incomplete energy separation not polarized component of the beam (LEBT)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0.98 - </a:t>
                      </a:r>
                      <a:r>
                        <a:rPr kumimoji="0" 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0.99</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20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7</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E</a:t>
                      </a:r>
                      <a:r>
                        <a:rPr kumimoji="0" lang="en-US" sz="1900" b="0" i="0" u="none" strike="noStrike" cap="none" normalizeH="0" baseline="-25000" dirty="0" err="1">
                          <a:ln>
                            <a:noFill/>
                          </a:ln>
                          <a:solidFill>
                            <a:srgbClr val="000066"/>
                          </a:solidFill>
                          <a:effectLst/>
                          <a:latin typeface="Times New Roman" panose="02020603050405020304" pitchFamily="18" charset="0"/>
                          <a:cs typeface="Times New Roman" panose="02020603050405020304" pitchFamily="18" charset="0"/>
                        </a:rPr>
                        <a:t>Sona</a:t>
                      </a:r>
                      <a:endParaRPr kumimoji="0" lang="en-US" sz="19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Sona-transition efficiency (Adjustment)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0.96 - </a:t>
                      </a:r>
                      <a:r>
                        <a:rPr kumimoji="0" lang="en-US" sz="1900" b="0" i="0" u="none" strike="noStrike" cap="none" normalizeH="0" baseline="0" dirty="0">
                          <a:ln>
                            <a:noFill/>
                          </a:ln>
                          <a:solidFill>
                            <a:srgbClr val="CC0000"/>
                          </a:solidFill>
                          <a:effectLst/>
                          <a:latin typeface="Times New Roman" panose="02020603050405020304" pitchFamily="18" charset="0"/>
                          <a:cs typeface="Times New Roman" panose="02020603050405020304" pitchFamily="18" charset="0"/>
                        </a:rPr>
                        <a:t>0.98</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126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8</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E</a:t>
                      </a:r>
                      <a:r>
                        <a:rPr kumimoji="0" lang="en-US" sz="1900" b="0" i="0" u="none" strike="noStrike" cap="none" normalizeH="0" baseline="-25000" dirty="0" err="1">
                          <a:ln>
                            <a:noFill/>
                          </a:ln>
                          <a:solidFill>
                            <a:srgbClr val="000066"/>
                          </a:solidFill>
                          <a:effectLst/>
                          <a:latin typeface="Times New Roman" panose="02020603050405020304" pitchFamily="18" charset="0"/>
                          <a:cs typeface="Times New Roman" panose="02020603050405020304" pitchFamily="18" charset="0"/>
                        </a:rPr>
                        <a:t>ion</a:t>
                      </a:r>
                      <a:endParaRPr kumimoji="0" lang="en-US" sz="1900" b="0" i="0" u="none" strike="noStrike" cap="none" normalizeH="0" baseline="-25000" dirty="0">
                        <a:ln>
                          <a:noFill/>
                        </a:ln>
                        <a:solidFill>
                          <a:srgbClr val="000066"/>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Incomplete hyperfine interaction breaking in the ionizer magnetic field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9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0.98 - </a:t>
                      </a:r>
                      <a:r>
                        <a:rPr kumimoji="0" lang="en-US" sz="1900" b="0" i="0" u="none" strike="noStrike" cap="none" normalizeH="0" baseline="0" dirty="0">
                          <a:ln>
                            <a:noFill/>
                          </a:ln>
                          <a:solidFill>
                            <a:srgbClr val="CC0000"/>
                          </a:solidFill>
                          <a:effectLst/>
                          <a:latin typeface="Times New Roman" panose="02020603050405020304" pitchFamily="18" charset="0"/>
                          <a:cs typeface="Times New Roman" panose="02020603050405020304" pitchFamily="18" charset="0"/>
                        </a:rPr>
                        <a:t>0.99</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69050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634270-C9CB-5100-1843-D414117372AE}"/>
              </a:ext>
            </a:extLst>
          </p:cNvPr>
          <p:cNvSpPr txBox="1"/>
          <p:nvPr/>
        </p:nvSpPr>
        <p:spPr>
          <a:xfrm>
            <a:off x="285226" y="566309"/>
            <a:ext cx="11906774" cy="1754326"/>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The shape of the magnetic field in the "Sona Transition" area depends on the following factors and can be adjusted by:</a:t>
            </a:r>
          </a:p>
          <a:p>
            <a:pPr marL="285744" indent="-285744">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optimization of the solenoid position;</a:t>
            </a:r>
          </a:p>
          <a:p>
            <a:pPr marL="285744" indent="-285744">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 correction coils (LCC and SCC) with the field in the opposite direction to the SCS;</a:t>
            </a:r>
          </a:p>
          <a:p>
            <a:pPr marL="285744" indent="-285744">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3 correction coils (ICC1-3) for fine field tuning inside the “Sona Transition”;</a:t>
            </a:r>
          </a:p>
          <a:p>
            <a:pPr marL="285744" indent="-285744">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“Sona-shield” (soft steel cylinder- of 100 mm diameter and 120 mm length).</a:t>
            </a:r>
          </a:p>
          <a:p>
            <a:pPr marL="285744" indent="-285744">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Na-cell coil (Na-C) - solenoid around sodium ionizer.</a:t>
            </a:r>
          </a:p>
        </p:txBody>
      </p:sp>
      <p:grpSp>
        <p:nvGrpSpPr>
          <p:cNvPr id="11" name="Group 10">
            <a:extLst>
              <a:ext uri="{FF2B5EF4-FFF2-40B4-BE49-F238E27FC236}">
                <a16:creationId xmlns:a16="http://schemas.microsoft.com/office/drawing/2014/main" id="{02A0DB1C-096F-1343-654F-DD2A9B6BDD7B}"/>
              </a:ext>
            </a:extLst>
          </p:cNvPr>
          <p:cNvGrpSpPr/>
          <p:nvPr/>
        </p:nvGrpSpPr>
        <p:grpSpPr>
          <a:xfrm>
            <a:off x="893502" y="2320636"/>
            <a:ext cx="5860001" cy="4045106"/>
            <a:chOff x="-1580037" y="825530"/>
            <a:chExt cx="8813800" cy="6754715"/>
          </a:xfrm>
        </p:grpSpPr>
        <p:pic>
          <p:nvPicPr>
            <p:cNvPr id="9" name="Picture 3">
              <a:extLst>
                <a:ext uri="{FF2B5EF4-FFF2-40B4-BE49-F238E27FC236}">
                  <a16:creationId xmlns:a16="http://schemas.microsoft.com/office/drawing/2014/main" id="{9AF4242D-AC96-E322-B222-70F19E3F3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495" y="5418070"/>
              <a:ext cx="7848599"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2B9A8CF8-9AAF-502C-12A5-8B7368104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037" y="825530"/>
              <a:ext cx="8813800" cy="5029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58A96223-558F-D7FF-4B48-FEE79D84E142}"/>
              </a:ext>
            </a:extLst>
          </p:cNvPr>
          <p:cNvSpPr txBox="1"/>
          <p:nvPr/>
        </p:nvSpPr>
        <p:spPr>
          <a:xfrm>
            <a:off x="3117252" y="5979758"/>
            <a:ext cx="653100" cy="369332"/>
          </a:xfrm>
          <a:prstGeom prst="rect">
            <a:avLst/>
          </a:prstGeom>
          <a:noFill/>
          <a:ln>
            <a:noFill/>
          </a:ln>
        </p:spPr>
        <p:txBody>
          <a:bodyPr wrap="square">
            <a:spAutoFit/>
          </a:bodyPr>
          <a:lstStyle/>
          <a:p>
            <a:r>
              <a:rPr lang="en-US" dirty="0">
                <a:latin typeface="Times New Roman" panose="02020603050405020304" pitchFamily="18" charset="0"/>
                <a:cs typeface="Times New Roman" panose="02020603050405020304" pitchFamily="18" charset="0"/>
              </a:rPr>
              <a:t>SCS</a:t>
            </a:r>
            <a:endParaRPr lang="en-US" dirty="0"/>
          </a:p>
        </p:txBody>
      </p:sp>
      <p:sp>
        <p:nvSpPr>
          <p:cNvPr id="18" name="TextBox 17">
            <a:extLst>
              <a:ext uri="{FF2B5EF4-FFF2-40B4-BE49-F238E27FC236}">
                <a16:creationId xmlns:a16="http://schemas.microsoft.com/office/drawing/2014/main" id="{36DCD145-2522-7581-F000-B6746A70D2F7}"/>
              </a:ext>
            </a:extLst>
          </p:cNvPr>
          <p:cNvSpPr txBox="1"/>
          <p:nvPr/>
        </p:nvSpPr>
        <p:spPr>
          <a:xfrm>
            <a:off x="4298006" y="6396050"/>
            <a:ext cx="969508" cy="307777"/>
          </a:xfrm>
          <a:prstGeom prst="rect">
            <a:avLst/>
          </a:prstGeom>
          <a:noFill/>
          <a:ln>
            <a:noFill/>
          </a:ln>
        </p:spPr>
        <p:txBody>
          <a:bodyPr wrap="square">
            <a:spAutoFit/>
          </a:bodyPr>
          <a:lstStyle/>
          <a:p>
            <a:r>
              <a:rPr lang="en-US" sz="1400" dirty="0">
                <a:latin typeface="Times New Roman" panose="02020603050405020304" pitchFamily="18" charset="0"/>
                <a:cs typeface="Times New Roman" panose="02020603050405020304" pitchFamily="18" charset="0"/>
              </a:rPr>
              <a:t>LCC SCC</a:t>
            </a:r>
            <a:endParaRPr lang="en-US" sz="1400" dirty="0"/>
          </a:p>
        </p:txBody>
      </p:sp>
      <p:sp>
        <p:nvSpPr>
          <p:cNvPr id="19" name="TextBox 18">
            <a:extLst>
              <a:ext uri="{FF2B5EF4-FFF2-40B4-BE49-F238E27FC236}">
                <a16:creationId xmlns:a16="http://schemas.microsoft.com/office/drawing/2014/main" id="{C0BED811-1833-4837-147B-10437E7B6CA5}"/>
              </a:ext>
            </a:extLst>
          </p:cNvPr>
          <p:cNvSpPr txBox="1"/>
          <p:nvPr/>
        </p:nvSpPr>
        <p:spPr>
          <a:xfrm>
            <a:off x="4790163" y="6160899"/>
            <a:ext cx="804372" cy="307777"/>
          </a:xfrm>
          <a:prstGeom prst="rect">
            <a:avLst/>
          </a:prstGeom>
          <a:noFill/>
          <a:ln>
            <a:noFill/>
          </a:ln>
        </p:spPr>
        <p:txBody>
          <a:bodyPr wrap="square">
            <a:spAutoFit/>
          </a:bodyPr>
          <a:lstStyle/>
          <a:p>
            <a:r>
              <a:rPr lang="en-US" sz="1400" dirty="0">
                <a:latin typeface="Times New Roman" panose="02020603050405020304" pitchFamily="18" charset="0"/>
                <a:cs typeface="Times New Roman" panose="02020603050405020304" pitchFamily="18" charset="0"/>
              </a:rPr>
              <a:t>ICC1-3</a:t>
            </a:r>
            <a:endParaRPr lang="en-US" sz="1400" dirty="0"/>
          </a:p>
        </p:txBody>
      </p:sp>
      <p:sp>
        <p:nvSpPr>
          <p:cNvPr id="21" name="Oval 20">
            <a:extLst>
              <a:ext uri="{FF2B5EF4-FFF2-40B4-BE49-F238E27FC236}">
                <a16:creationId xmlns:a16="http://schemas.microsoft.com/office/drawing/2014/main" id="{50D56137-FE4F-822D-26B8-217E9397244A}"/>
              </a:ext>
            </a:extLst>
          </p:cNvPr>
          <p:cNvSpPr/>
          <p:nvPr/>
        </p:nvSpPr>
        <p:spPr>
          <a:xfrm>
            <a:off x="4934329" y="4922543"/>
            <a:ext cx="390350" cy="4038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BACA189A-5F8F-01BE-1817-00BF1D4F98BD}"/>
              </a:ext>
            </a:extLst>
          </p:cNvPr>
          <p:cNvCxnSpPr>
            <a:cxnSpLocks/>
            <a:stCxn id="21" idx="7"/>
            <a:endCxn id="14" idx="1"/>
          </p:cNvCxnSpPr>
          <p:nvPr/>
        </p:nvCxnSpPr>
        <p:spPr>
          <a:xfrm flipV="1">
            <a:off x="5267514" y="3980987"/>
            <a:ext cx="1656974" cy="10007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93EAC69-E820-C306-CE25-6EFBFA4C3376}"/>
              </a:ext>
            </a:extLst>
          </p:cNvPr>
          <p:cNvGrpSpPr/>
          <p:nvPr/>
        </p:nvGrpSpPr>
        <p:grpSpPr>
          <a:xfrm>
            <a:off x="6924488" y="2320635"/>
            <a:ext cx="5049995" cy="4148041"/>
            <a:chOff x="6450819" y="2604468"/>
            <a:chExt cx="3998677" cy="3872132"/>
          </a:xfrm>
        </p:grpSpPr>
        <p:grpSp>
          <p:nvGrpSpPr>
            <p:cNvPr id="12" name="Group 11">
              <a:extLst>
                <a:ext uri="{FF2B5EF4-FFF2-40B4-BE49-F238E27FC236}">
                  <a16:creationId xmlns:a16="http://schemas.microsoft.com/office/drawing/2014/main" id="{3AFDDD82-BDCD-796D-213D-FC14EF18F1D3}"/>
                </a:ext>
              </a:extLst>
            </p:cNvPr>
            <p:cNvGrpSpPr/>
            <p:nvPr/>
          </p:nvGrpSpPr>
          <p:grpSpPr>
            <a:xfrm>
              <a:off x="6450819" y="2604468"/>
              <a:ext cx="3998677" cy="3556431"/>
              <a:chOff x="0" y="457200"/>
              <a:chExt cx="9144000" cy="6207125"/>
            </a:xfrm>
          </p:grpSpPr>
          <p:pic>
            <p:nvPicPr>
              <p:cNvPr id="13" name="Picture 5">
                <a:extLst>
                  <a:ext uri="{FF2B5EF4-FFF2-40B4-BE49-F238E27FC236}">
                    <a16:creationId xmlns:a16="http://schemas.microsoft.com/office/drawing/2014/main" id="{D0251A58-B29E-DDA2-CAA9-1345068BC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343400"/>
                <a:ext cx="81534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1D2C8232-84ED-AA77-0FEA-EC5F1F1A0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9144000" cy="5410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B38D00B1-5170-EDAF-59A0-536D54DF3EBF}"/>
                </a:ext>
              </a:extLst>
            </p:cNvPr>
            <p:cNvSpPr txBox="1"/>
            <p:nvPr/>
          </p:nvSpPr>
          <p:spPr>
            <a:xfrm>
              <a:off x="7557141" y="5632854"/>
              <a:ext cx="2850427" cy="369332"/>
            </a:xfrm>
            <a:prstGeom prst="rect">
              <a:avLst/>
            </a:prstGeom>
            <a:noFill/>
            <a:ln>
              <a:noFill/>
            </a:ln>
          </p:spPr>
          <p:txBody>
            <a:bodyPr wrap="square">
              <a:spAutoFit/>
            </a:bodyPr>
            <a:lstStyle/>
            <a:p>
              <a:r>
                <a:rPr lang="en-US" dirty="0">
                  <a:latin typeface="Times New Roman" panose="02020603050405020304" pitchFamily="18" charset="0"/>
                  <a:cs typeface="Times New Roman" panose="02020603050405020304" pitchFamily="18" charset="0"/>
                </a:rPr>
                <a:t>ICC1  ICC2                ICC3</a:t>
              </a:r>
              <a:endParaRPr lang="en-US" dirty="0"/>
            </a:p>
          </p:txBody>
        </p:sp>
        <p:sp>
          <p:nvSpPr>
            <p:cNvPr id="26" name="TextBox 25">
              <a:extLst>
                <a:ext uri="{FF2B5EF4-FFF2-40B4-BE49-F238E27FC236}">
                  <a16:creationId xmlns:a16="http://schemas.microsoft.com/office/drawing/2014/main" id="{3A7CBCFB-A7F4-3922-714F-1AF58243F314}"/>
                </a:ext>
              </a:extLst>
            </p:cNvPr>
            <p:cNvSpPr txBox="1"/>
            <p:nvPr/>
          </p:nvSpPr>
          <p:spPr>
            <a:xfrm>
              <a:off x="8211939" y="6107268"/>
              <a:ext cx="1384059" cy="369332"/>
            </a:xfrm>
            <a:prstGeom prst="rect">
              <a:avLst/>
            </a:prstGeom>
            <a:noFill/>
            <a:ln>
              <a:noFill/>
            </a:ln>
          </p:spPr>
          <p:txBody>
            <a:bodyPr wrap="square">
              <a:spAutoFit/>
            </a:bodyPr>
            <a:lstStyle/>
            <a:p>
              <a:r>
                <a:rPr lang="en-US" dirty="0">
                  <a:latin typeface="Times New Roman" panose="02020603050405020304" pitchFamily="18" charset="0"/>
                  <a:cs typeface="Times New Roman" panose="02020603050405020304" pitchFamily="18" charset="0"/>
                </a:rPr>
                <a:t>Sona-shield</a:t>
              </a:r>
              <a:endParaRPr lang="en-US" dirty="0"/>
            </a:p>
          </p:txBody>
        </p:sp>
        <p:sp>
          <p:nvSpPr>
            <p:cNvPr id="5" name="TextBox 4">
              <a:extLst>
                <a:ext uri="{FF2B5EF4-FFF2-40B4-BE49-F238E27FC236}">
                  <a16:creationId xmlns:a16="http://schemas.microsoft.com/office/drawing/2014/main" id="{396CAB8E-355A-30C9-1725-8412B7534ECC}"/>
                </a:ext>
              </a:extLst>
            </p:cNvPr>
            <p:cNvSpPr txBox="1"/>
            <p:nvPr/>
          </p:nvSpPr>
          <p:spPr>
            <a:xfrm>
              <a:off x="8189340" y="3835981"/>
              <a:ext cx="1724899" cy="338554"/>
            </a:xfrm>
            <a:prstGeom prst="rect">
              <a:avLst/>
            </a:prstGeom>
            <a:noFill/>
            <a:ln>
              <a:noFill/>
            </a:ln>
          </p:spPr>
          <p:txBody>
            <a:bodyPr wrap="square">
              <a:spAutoFit/>
            </a:bodyPr>
            <a:lstStyle/>
            <a:p>
              <a:r>
                <a:rPr lang="en-US" sz="1600" dirty="0" err="1">
                  <a:latin typeface="Times New Roman" panose="02020603050405020304" pitchFamily="18" charset="0"/>
                  <a:cs typeface="Times New Roman" panose="02020603050405020304" pitchFamily="18" charset="0"/>
                </a:rPr>
                <a:t>dBz</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dZ</a:t>
              </a:r>
              <a:r>
                <a:rPr lang="en-US" sz="1600" dirty="0">
                  <a:latin typeface="Times New Roman" panose="02020603050405020304" pitchFamily="18" charset="0"/>
                  <a:cs typeface="Times New Roman" panose="02020603050405020304" pitchFamily="18" charset="0"/>
                </a:rPr>
                <a:t>&lt; 0.2G/cm</a:t>
              </a:r>
              <a:endParaRPr lang="en-US" sz="1600" dirty="0"/>
            </a:p>
          </p:txBody>
        </p:sp>
      </p:grpSp>
      <p:cxnSp>
        <p:nvCxnSpPr>
          <p:cNvPr id="22" name="Straight Connector 21">
            <a:extLst>
              <a:ext uri="{FF2B5EF4-FFF2-40B4-BE49-F238E27FC236}">
                <a16:creationId xmlns:a16="http://schemas.microsoft.com/office/drawing/2014/main" id="{038539C2-014B-1AAB-F95C-2B0649553CED}"/>
              </a:ext>
            </a:extLst>
          </p:cNvPr>
          <p:cNvCxnSpPr/>
          <p:nvPr/>
        </p:nvCxnSpPr>
        <p:spPr>
          <a:xfrm>
            <a:off x="2817633" y="2709589"/>
            <a:ext cx="0" cy="337529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C56081B-A272-FBDF-E29F-D71C41D94718}"/>
              </a:ext>
            </a:extLst>
          </p:cNvPr>
          <p:cNvCxnSpPr/>
          <p:nvPr/>
        </p:nvCxnSpPr>
        <p:spPr>
          <a:xfrm>
            <a:off x="4130599" y="2709589"/>
            <a:ext cx="0" cy="337529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1391352-B0E0-6EC9-9A32-11A0574C7DF0}"/>
              </a:ext>
            </a:extLst>
          </p:cNvPr>
          <p:cNvCxnSpPr>
            <a:cxnSpLocks/>
          </p:cNvCxnSpPr>
          <p:nvPr/>
        </p:nvCxnSpPr>
        <p:spPr>
          <a:xfrm>
            <a:off x="5758169" y="4882720"/>
            <a:ext cx="0" cy="133859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5884CC6-BBF3-02C2-DC17-C61A0C3F1626}"/>
              </a:ext>
            </a:extLst>
          </p:cNvPr>
          <p:cNvSpPr txBox="1"/>
          <p:nvPr/>
        </p:nvSpPr>
        <p:spPr>
          <a:xfrm>
            <a:off x="5667441" y="5539366"/>
            <a:ext cx="743764" cy="338554"/>
          </a:xfrm>
          <a:prstGeom prst="rect">
            <a:avLst/>
          </a:prstGeom>
          <a:noFill/>
          <a:ln>
            <a:noFill/>
          </a:ln>
        </p:spPr>
        <p:txBody>
          <a:bodyPr wrap="square">
            <a:spAutoFit/>
          </a:bodyPr>
          <a:lstStyle/>
          <a:p>
            <a:pPr algn="ctr"/>
            <a:r>
              <a:rPr lang="en-US" sz="1600" dirty="0">
                <a:latin typeface="Times New Roman" panose="02020603050405020304" pitchFamily="18" charset="0"/>
                <a:cs typeface="Times New Roman" panose="02020603050405020304" pitchFamily="18" charset="0"/>
              </a:rPr>
              <a:t>Na-C</a:t>
            </a:r>
            <a:endParaRPr lang="en-US" sz="1600" dirty="0"/>
          </a:p>
        </p:txBody>
      </p:sp>
      <p:grpSp>
        <p:nvGrpSpPr>
          <p:cNvPr id="61" name="Group 60">
            <a:extLst>
              <a:ext uri="{FF2B5EF4-FFF2-40B4-BE49-F238E27FC236}">
                <a16:creationId xmlns:a16="http://schemas.microsoft.com/office/drawing/2014/main" id="{3D44DCF1-4109-CE70-73BD-C8EE83F3CD41}"/>
              </a:ext>
            </a:extLst>
          </p:cNvPr>
          <p:cNvGrpSpPr/>
          <p:nvPr/>
        </p:nvGrpSpPr>
        <p:grpSpPr>
          <a:xfrm>
            <a:off x="2494152" y="5651055"/>
            <a:ext cx="1636449" cy="248787"/>
            <a:chOff x="981176" y="5392379"/>
            <a:chExt cx="1636449" cy="248787"/>
          </a:xfrm>
        </p:grpSpPr>
        <p:sp>
          <p:nvSpPr>
            <p:cNvPr id="48" name="Rectangle 47">
              <a:extLst>
                <a:ext uri="{FF2B5EF4-FFF2-40B4-BE49-F238E27FC236}">
                  <a16:creationId xmlns:a16="http://schemas.microsoft.com/office/drawing/2014/main" id="{C403A6D8-16B5-1AC8-4825-84DA01F5D38A}"/>
                </a:ext>
              </a:extLst>
            </p:cNvPr>
            <p:cNvSpPr/>
            <p:nvPr/>
          </p:nvSpPr>
          <p:spPr>
            <a:xfrm>
              <a:off x="981176" y="5392379"/>
              <a:ext cx="772213" cy="24855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He-cell</a:t>
              </a:r>
            </a:p>
          </p:txBody>
        </p:sp>
        <p:sp>
          <p:nvSpPr>
            <p:cNvPr id="49" name="Rectangle 48">
              <a:extLst>
                <a:ext uri="{FF2B5EF4-FFF2-40B4-BE49-F238E27FC236}">
                  <a16:creationId xmlns:a16="http://schemas.microsoft.com/office/drawing/2014/main" id="{0C6633D2-E028-5652-9CED-D8BBED66A01E}"/>
                </a:ext>
              </a:extLst>
            </p:cNvPr>
            <p:cNvSpPr/>
            <p:nvPr/>
          </p:nvSpPr>
          <p:spPr>
            <a:xfrm>
              <a:off x="1974365" y="5392379"/>
              <a:ext cx="643260" cy="24855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Rb-cell</a:t>
              </a:r>
            </a:p>
          </p:txBody>
        </p:sp>
        <p:sp>
          <p:nvSpPr>
            <p:cNvPr id="51" name="Rectangle 50">
              <a:extLst>
                <a:ext uri="{FF2B5EF4-FFF2-40B4-BE49-F238E27FC236}">
                  <a16:creationId xmlns:a16="http://schemas.microsoft.com/office/drawing/2014/main" id="{0BF01EC6-7635-E7AA-C408-3B009623740C}"/>
                </a:ext>
              </a:extLst>
            </p:cNvPr>
            <p:cNvSpPr/>
            <p:nvPr/>
          </p:nvSpPr>
          <p:spPr>
            <a:xfrm>
              <a:off x="1750084" y="5392613"/>
              <a:ext cx="120160" cy="248553"/>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23B5A9F-0698-7116-A379-53A5146D9230}"/>
                </a:ext>
              </a:extLst>
            </p:cNvPr>
            <p:cNvSpPr/>
            <p:nvPr/>
          </p:nvSpPr>
          <p:spPr>
            <a:xfrm>
              <a:off x="1870244" y="5392613"/>
              <a:ext cx="120160" cy="2485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0" name="Straight Connector 49">
            <a:extLst>
              <a:ext uri="{FF2B5EF4-FFF2-40B4-BE49-F238E27FC236}">
                <a16:creationId xmlns:a16="http://schemas.microsoft.com/office/drawing/2014/main" id="{38BC4686-FBA8-3317-E1D0-4C34628F7E40}"/>
              </a:ext>
            </a:extLst>
          </p:cNvPr>
          <p:cNvCxnSpPr>
            <a:cxnSpLocks/>
            <a:endCxn id="17" idx="0"/>
          </p:cNvCxnSpPr>
          <p:nvPr/>
        </p:nvCxnSpPr>
        <p:spPr>
          <a:xfrm flipH="1">
            <a:off x="3443803" y="2799858"/>
            <a:ext cx="3201" cy="31799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9788396-6899-8A4F-91B2-0E391B677B43}"/>
              </a:ext>
            </a:extLst>
          </p:cNvPr>
          <p:cNvCxnSpPr>
            <a:cxnSpLocks/>
            <a:stCxn id="51" idx="0"/>
            <a:endCxn id="51" idx="2"/>
          </p:cNvCxnSpPr>
          <p:nvPr/>
        </p:nvCxnSpPr>
        <p:spPr>
          <a:xfrm>
            <a:off x="3323139" y="5651289"/>
            <a:ext cx="0" cy="248553"/>
          </a:xfrm>
          <a:prstGeom prst="line">
            <a:avLst/>
          </a:prstGeom>
          <a:ln>
            <a:solidFill>
              <a:schemeClr val="tx1"/>
            </a:solidFill>
            <a:prstDash val="sysDash"/>
          </a:ln>
        </p:spPr>
        <p:style>
          <a:lnRef idx="1">
            <a:schemeClr val="dk1"/>
          </a:lnRef>
          <a:fillRef idx="0">
            <a:schemeClr val="dk1"/>
          </a:fillRef>
          <a:effectRef idx="0">
            <a:schemeClr val="dk1"/>
          </a:effectRef>
          <a:fontRef idx="minor">
            <a:schemeClr val="tx1"/>
          </a:fontRef>
        </p:style>
      </p:cxnSp>
      <p:sp>
        <p:nvSpPr>
          <p:cNvPr id="69" name="Rectangle 2">
            <a:extLst>
              <a:ext uri="{FF2B5EF4-FFF2-40B4-BE49-F238E27FC236}">
                <a16:creationId xmlns:a16="http://schemas.microsoft.com/office/drawing/2014/main" id="{0E2DCFE6-9272-9E14-7BA7-A6CA0A4F368D}"/>
              </a:ext>
            </a:extLst>
          </p:cNvPr>
          <p:cNvSpPr txBox="1">
            <a:spLocks noChangeArrowheads="1"/>
          </p:cNvSpPr>
          <p:nvPr/>
        </p:nvSpPr>
        <p:spPr bwMode="auto">
          <a:xfrm>
            <a:off x="285226" y="3"/>
            <a:ext cx="11906774" cy="55403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
                <a:srgbClr val="C3260C"/>
              </a:buClr>
              <a:buSzPct val="128000"/>
              <a:buFont typeface="Georgia" panose="02040502050405020303" pitchFamily="18" charset="0"/>
              <a:buNone/>
            </a:pPr>
            <a:r>
              <a:rPr lang="en-US" altLang="en-US" sz="2800" b="1" dirty="0">
                <a:solidFill>
                  <a:schemeClr val="tx1"/>
                </a:solidFill>
                <a:latin typeface="Times New Roman" panose="02020603050405020304" pitchFamily="18" charset="0"/>
                <a:cs typeface="Times New Roman" panose="02020603050405020304" pitchFamily="18" charset="0"/>
              </a:rPr>
              <a:t>Sona-transition efficiency</a:t>
            </a:r>
          </a:p>
        </p:txBody>
      </p:sp>
    </p:spTree>
    <p:extLst>
      <p:ext uri="{BB962C8B-B14F-4D97-AF65-F5344CB8AC3E}">
        <p14:creationId xmlns:p14="http://schemas.microsoft.com/office/powerpoint/2010/main" val="1300171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D19EBEAD-A6FD-4E28-7EF6-4FFBD33D75DD}"/>
              </a:ext>
            </a:extLst>
          </p:cNvPr>
          <p:cNvSpPr txBox="1">
            <a:spLocks noChangeArrowheads="1"/>
          </p:cNvSpPr>
          <p:nvPr/>
        </p:nvSpPr>
        <p:spPr bwMode="auto">
          <a:xfrm>
            <a:off x="292497" y="0"/>
            <a:ext cx="11899503" cy="52322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H</a:t>
            </a:r>
            <a:r>
              <a:rPr lang="en-US" altLang="en-US" sz="2800" b="1" baseline="30000" dirty="0">
                <a:latin typeface="Times New Roman" panose="02020603050405020304" pitchFamily="18" charset="0"/>
                <a:cs typeface="Times New Roman" panose="02020603050405020304" pitchFamily="18" charset="0"/>
              </a:rPr>
              <a:t>-</a:t>
            </a:r>
            <a:r>
              <a:rPr lang="en-US" altLang="en-US" sz="2800" b="1" dirty="0">
                <a:latin typeface="Times New Roman" panose="02020603050405020304" pitchFamily="18" charset="0"/>
                <a:cs typeface="Times New Roman" panose="02020603050405020304" pitchFamily="18" charset="0"/>
              </a:rPr>
              <a:t> beam current and polarization at 200 MeV </a:t>
            </a:r>
          </a:p>
        </p:txBody>
      </p:sp>
      <p:grpSp>
        <p:nvGrpSpPr>
          <p:cNvPr id="10" name="Group 9">
            <a:extLst>
              <a:ext uri="{FF2B5EF4-FFF2-40B4-BE49-F238E27FC236}">
                <a16:creationId xmlns:a16="http://schemas.microsoft.com/office/drawing/2014/main" id="{094AF254-59A1-923F-3915-AAEC2080C2FB}"/>
              </a:ext>
            </a:extLst>
          </p:cNvPr>
          <p:cNvGrpSpPr/>
          <p:nvPr/>
        </p:nvGrpSpPr>
        <p:grpSpPr>
          <a:xfrm>
            <a:off x="2843167" y="1167524"/>
            <a:ext cx="6751057" cy="4522952"/>
            <a:chOff x="1217271" y="1549979"/>
            <a:chExt cx="6751056" cy="4522952"/>
          </a:xfrm>
        </p:grpSpPr>
        <p:pic>
          <p:nvPicPr>
            <p:cNvPr id="5" name="Picture 4">
              <a:extLst>
                <a:ext uri="{FF2B5EF4-FFF2-40B4-BE49-F238E27FC236}">
                  <a16:creationId xmlns:a16="http://schemas.microsoft.com/office/drawing/2014/main" id="{B401E6CE-E113-7E61-7DF1-D06FA1CEF08A}"/>
                </a:ext>
              </a:extLst>
            </p:cNvPr>
            <p:cNvPicPr>
              <a:picLocks noChangeAspect="1"/>
            </p:cNvPicPr>
            <p:nvPr/>
          </p:nvPicPr>
          <p:blipFill>
            <a:blip r:embed="rId2"/>
            <a:stretch>
              <a:fillRect/>
            </a:stretch>
          </p:blipFill>
          <p:spPr>
            <a:xfrm>
              <a:off x="1540043" y="1912907"/>
              <a:ext cx="6298960" cy="4160024"/>
            </a:xfrm>
            <a:prstGeom prst="rect">
              <a:avLst/>
            </a:prstGeom>
          </p:spPr>
        </p:pic>
        <p:sp>
          <p:nvSpPr>
            <p:cNvPr id="3" name="Text Box 3">
              <a:extLst>
                <a:ext uri="{FF2B5EF4-FFF2-40B4-BE49-F238E27FC236}">
                  <a16:creationId xmlns:a16="http://schemas.microsoft.com/office/drawing/2014/main" id="{84459959-AB4A-D71D-FB3F-30FC4B36E876}"/>
                </a:ext>
              </a:extLst>
            </p:cNvPr>
            <p:cNvSpPr txBox="1">
              <a:spLocks noChangeArrowheads="1"/>
            </p:cNvSpPr>
            <p:nvPr/>
          </p:nvSpPr>
          <p:spPr bwMode="auto">
            <a:xfrm>
              <a:off x="5156150" y="5003254"/>
              <a:ext cx="1778051" cy="338554"/>
            </a:xfrm>
            <a:prstGeom prst="rect">
              <a:avLst/>
            </a:prstGeom>
            <a:solidFill>
              <a:schemeClr val="bg1"/>
            </a:solidFill>
            <a:ln w="31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dirty="0">
                  <a:latin typeface="Times New Roman" panose="02020603050405020304" pitchFamily="18" charset="0"/>
                  <a:cs typeface="Times New Roman" panose="02020603050405020304" pitchFamily="18" charset="0"/>
                </a:rPr>
                <a:t>Rb-vapor thickness</a:t>
              </a:r>
            </a:p>
          </p:txBody>
        </p:sp>
        <p:sp>
          <p:nvSpPr>
            <p:cNvPr id="4" name="Text Box 4">
              <a:extLst>
                <a:ext uri="{FF2B5EF4-FFF2-40B4-BE49-F238E27FC236}">
                  <a16:creationId xmlns:a16="http://schemas.microsoft.com/office/drawing/2014/main" id="{FF2C17B9-87E5-1AD5-EC6B-B2AF1DC86DCE}"/>
                </a:ext>
              </a:extLst>
            </p:cNvPr>
            <p:cNvSpPr txBox="1">
              <a:spLocks noChangeArrowheads="1"/>
            </p:cNvSpPr>
            <p:nvPr/>
          </p:nvSpPr>
          <p:spPr bwMode="auto">
            <a:xfrm rot="5400000">
              <a:off x="6485052" y="3562159"/>
              <a:ext cx="2627995" cy="338554"/>
            </a:xfrm>
            <a:prstGeom prst="rect">
              <a:avLst/>
            </a:prstGeom>
            <a:solidFill>
              <a:schemeClr val="bg1"/>
            </a:solidFill>
            <a:ln w="31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dirty="0">
                  <a:latin typeface="Times New Roman" panose="02020603050405020304" pitchFamily="18" charset="0"/>
                  <a:cs typeface="Times New Roman" panose="02020603050405020304" pitchFamily="18" charset="0"/>
                </a:rPr>
                <a:t>H</a:t>
              </a:r>
              <a:r>
                <a:rPr lang="en-US" altLang="en-US" sz="1600" baseline="30000" dirty="0">
                  <a:latin typeface="Times New Roman" panose="02020603050405020304" pitchFamily="18" charset="0"/>
                  <a:cs typeface="Times New Roman" panose="02020603050405020304" pitchFamily="18" charset="0"/>
                </a:rPr>
                <a:t>-</a:t>
              </a:r>
              <a:r>
                <a:rPr lang="en-US" altLang="en-US" sz="1600" dirty="0">
                  <a:latin typeface="Times New Roman" panose="02020603050405020304" pitchFamily="18" charset="0"/>
                  <a:cs typeface="Times New Roman" panose="02020603050405020304" pitchFamily="18" charset="0"/>
                </a:rPr>
                <a:t>  ion beam current (mA)</a:t>
              </a:r>
            </a:p>
          </p:txBody>
        </p:sp>
        <p:sp>
          <p:nvSpPr>
            <p:cNvPr id="6" name="Text Box 5">
              <a:extLst>
                <a:ext uri="{FF2B5EF4-FFF2-40B4-BE49-F238E27FC236}">
                  <a16:creationId xmlns:a16="http://schemas.microsoft.com/office/drawing/2014/main" id="{494CFA78-6E6A-57FB-125A-E8A89ECD2A27}"/>
                </a:ext>
              </a:extLst>
            </p:cNvPr>
            <p:cNvSpPr txBox="1">
              <a:spLocks noChangeArrowheads="1"/>
            </p:cNvSpPr>
            <p:nvPr/>
          </p:nvSpPr>
          <p:spPr bwMode="auto">
            <a:xfrm rot="16200000">
              <a:off x="-257196" y="3572007"/>
              <a:ext cx="3287487" cy="338554"/>
            </a:xfrm>
            <a:prstGeom prst="rect">
              <a:avLst/>
            </a:prstGeom>
            <a:solidFill>
              <a:schemeClr val="bg1"/>
            </a:solidFill>
            <a:ln w="31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dirty="0">
                  <a:latin typeface="Times New Roman" panose="02020603050405020304" pitchFamily="18" charset="0"/>
                  <a:cs typeface="Times New Roman" panose="02020603050405020304" pitchFamily="18" charset="0"/>
                </a:rPr>
                <a:t>Polarization in 200 MeV polarimeter</a:t>
              </a:r>
            </a:p>
          </p:txBody>
        </p:sp>
        <p:sp>
          <p:nvSpPr>
            <p:cNvPr id="9" name="TextBox 8">
              <a:extLst>
                <a:ext uri="{FF2B5EF4-FFF2-40B4-BE49-F238E27FC236}">
                  <a16:creationId xmlns:a16="http://schemas.microsoft.com/office/drawing/2014/main" id="{ED4F1D6A-3B3D-5007-4D6B-A5FBBFBDF1F3}"/>
                </a:ext>
              </a:extLst>
            </p:cNvPr>
            <p:cNvSpPr txBox="1"/>
            <p:nvPr/>
          </p:nvSpPr>
          <p:spPr>
            <a:xfrm>
              <a:off x="1611642" y="1549979"/>
              <a:ext cx="5920715" cy="369332"/>
            </a:xfrm>
            <a:prstGeom prst="rect">
              <a:avLst/>
            </a:prstGeom>
            <a:noFill/>
          </p:spPr>
          <p:txBody>
            <a:bodyPr wrap="square">
              <a:spAutoFit/>
            </a:bodyPr>
            <a:lstStyle/>
            <a:p>
              <a:pPr algn="ctr" eaLnBrk="1" hangingPunct="1">
                <a:spcBef>
                  <a:spcPct val="0"/>
                </a:spcBef>
                <a:buFontTx/>
                <a:buNone/>
              </a:pPr>
              <a:r>
                <a:rPr lang="en-US" altLang="en-US" b="1" dirty="0">
                  <a:latin typeface="Times New Roman" panose="02020603050405020304" pitchFamily="18" charset="0"/>
                  <a:cs typeface="Times New Roman" panose="02020603050405020304" pitchFamily="18" charset="0"/>
                </a:rPr>
                <a:t>H</a:t>
              </a:r>
              <a:r>
                <a:rPr lang="en-US" altLang="en-US" b="1" baseline="30000" dirty="0">
                  <a:latin typeface="Times New Roman" panose="02020603050405020304" pitchFamily="18" charset="0"/>
                  <a:cs typeface="Times New Roman" panose="02020603050405020304" pitchFamily="18" charset="0"/>
                </a:rPr>
                <a:t>-</a:t>
              </a:r>
              <a:r>
                <a:rPr lang="en-US" altLang="en-US" b="1" dirty="0">
                  <a:latin typeface="Times New Roman" panose="02020603050405020304" pitchFamily="18" charset="0"/>
                  <a:cs typeface="Times New Roman" panose="02020603050405020304" pitchFamily="18" charset="0"/>
                </a:rPr>
                <a:t> beam current and polarization vs. Rb vapor thickness</a:t>
              </a:r>
            </a:p>
          </p:txBody>
        </p:sp>
      </p:grpSp>
    </p:spTree>
    <p:extLst>
      <p:ext uri="{BB962C8B-B14F-4D97-AF65-F5344CB8AC3E}">
        <p14:creationId xmlns:p14="http://schemas.microsoft.com/office/powerpoint/2010/main" val="3470254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7FE3AC-FFFC-2E5A-3EC9-0E528C726314}"/>
              </a:ext>
            </a:extLst>
          </p:cNvPr>
          <p:cNvSpPr>
            <a:spLocks noGrp="1"/>
          </p:cNvSpPr>
          <p:nvPr>
            <p:ph type="sldNum" sz="quarter" idx="4"/>
          </p:nvPr>
        </p:nvSpPr>
        <p:spPr/>
        <p:txBody>
          <a:bodyPr/>
          <a:lstStyle/>
          <a:p>
            <a:fld id="{933A556B-7C63-244D-9B7C-B0EA8042B330}" type="slidenum">
              <a:rPr lang="en-US" smtClean="0"/>
              <a:pPr/>
              <a:t>2</a:t>
            </a:fld>
            <a:endParaRPr lang="en-US" dirty="0"/>
          </a:p>
        </p:txBody>
      </p:sp>
      <p:sp>
        <p:nvSpPr>
          <p:cNvPr id="3" name="Text Box 5" descr="Light horizontal">
            <a:extLst>
              <a:ext uri="{FF2B5EF4-FFF2-40B4-BE49-F238E27FC236}">
                <a16:creationId xmlns:a16="http://schemas.microsoft.com/office/drawing/2014/main" id="{EDE74BAF-CC4E-09D8-086F-B9345BC5E3AD}"/>
              </a:ext>
            </a:extLst>
          </p:cNvPr>
          <p:cNvSpPr txBox="1">
            <a:spLocks noChangeArrowheads="1"/>
          </p:cNvSpPr>
          <p:nvPr/>
        </p:nvSpPr>
        <p:spPr bwMode="auto">
          <a:xfrm>
            <a:off x="276836" y="612016"/>
            <a:ext cx="11915163" cy="5847755"/>
          </a:xfrm>
          <a:prstGeom prst="rect">
            <a:avLst/>
          </a:prstGeom>
          <a:noFill/>
          <a:ln>
            <a:noFill/>
          </a:ln>
        </p:spPr>
        <p:txBody>
          <a:bodyPr wrap="squar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hangingPunct="1">
              <a:spcBef>
                <a:spcPct val="0"/>
              </a:spcBef>
              <a:spcAft>
                <a:spcPct val="0"/>
              </a:spcAft>
              <a:buClrTx/>
              <a:buSzTx/>
              <a:buNone/>
              <a:defRPr/>
            </a:pPr>
            <a:r>
              <a:rPr lang="en-US" altLang="en-US" dirty="0">
                <a:solidFill>
                  <a:schemeClr val="tx1"/>
                </a:solidFill>
                <a:cs typeface="Times New Roman" panose="02020603050405020304" pitchFamily="18" charset="0"/>
              </a:rPr>
              <a:t>Almost 25 years, the polarized proton source based on OPPIS (Optically Pumped Polarized H-Ion Source) reliably delivered the high-intensity polarized proton beam for the RHIC spin physics program at BNL. </a:t>
            </a:r>
          </a:p>
          <a:p>
            <a:pPr eaLnBrk="1" hangingPunct="1">
              <a:spcBef>
                <a:spcPct val="0"/>
              </a:spcBef>
              <a:spcAft>
                <a:spcPct val="0"/>
              </a:spcAft>
              <a:buClrTx/>
              <a:buSzTx/>
              <a:buNone/>
              <a:defRPr/>
            </a:pPr>
            <a:r>
              <a:rPr lang="en-US" altLang="en-US" dirty="0">
                <a:solidFill>
                  <a:schemeClr val="tx1"/>
                </a:solidFill>
                <a:cs typeface="Times New Roman" panose="02020603050405020304" pitchFamily="18" charset="0"/>
              </a:rPr>
              <a:t>The OPPIS polarized source for RHIC was developed in collaboration BNL – KEK – TRIUMF – INR at 1998-2002.</a:t>
            </a:r>
          </a:p>
          <a:p>
            <a:pPr eaLnBrk="1" fontAlgn="auto" hangingPunct="1">
              <a:spcBef>
                <a:spcPct val="0"/>
              </a:spcBef>
              <a:spcAft>
                <a:spcPct val="0"/>
              </a:spcAft>
              <a:buClrTx/>
              <a:buSzTx/>
              <a:buFontTx/>
              <a:buNone/>
              <a:defRPr/>
            </a:pPr>
            <a:endParaRPr lang="en-US" altLang="en-US" dirty="0">
              <a:solidFill>
                <a:schemeClr val="tx1"/>
              </a:solidFill>
              <a:cs typeface="Times New Roman" panose="02020603050405020304" pitchFamily="18" charset="0"/>
            </a:endParaRPr>
          </a:p>
          <a:p>
            <a:pPr eaLnBrk="1" fontAlgn="auto" hangingPunct="1">
              <a:spcBef>
                <a:spcPct val="0"/>
              </a:spcBef>
              <a:spcAft>
                <a:spcPct val="0"/>
              </a:spcAft>
              <a:buClrTx/>
              <a:buSzTx/>
              <a:buFontTx/>
              <a:buNone/>
              <a:defRPr/>
            </a:pPr>
            <a:r>
              <a:rPr lang="en-US" altLang="en-US" dirty="0">
                <a:solidFill>
                  <a:schemeClr val="tx1"/>
                </a:solidFill>
                <a:cs typeface="Times New Roman" panose="02020603050405020304" pitchFamily="18" charset="0"/>
              </a:rPr>
              <a:t>The source has been upgraded several times and continuously improves polarization, intensity and emittance.</a:t>
            </a:r>
          </a:p>
          <a:p>
            <a:pPr eaLnBrk="1" fontAlgn="auto" hangingPunct="1">
              <a:spcBef>
                <a:spcPct val="0"/>
              </a:spcBef>
              <a:spcAft>
                <a:spcPct val="0"/>
              </a:spcAft>
              <a:buClrTx/>
              <a:buSzTx/>
              <a:buFontTx/>
              <a:buNone/>
              <a:defRPr/>
            </a:pPr>
            <a:endParaRPr lang="en-US" altLang="en-US" dirty="0">
              <a:solidFill>
                <a:srgbClr val="002060"/>
              </a:solidFill>
              <a:cs typeface="Times New Roman" panose="02020603050405020304" pitchFamily="18" charset="0"/>
            </a:endParaRPr>
          </a:p>
          <a:p>
            <a:pPr marL="342900" indent="-342900" eaLnBrk="1" hangingPunct="1">
              <a:spcBef>
                <a:spcPct val="0"/>
              </a:spcBef>
              <a:spcAft>
                <a:spcPct val="0"/>
              </a:spcAft>
              <a:buClrTx/>
              <a:buSzTx/>
              <a:defRPr/>
            </a:pPr>
            <a:r>
              <a:rPr lang="en-US" altLang="en-US" dirty="0">
                <a:solidFill>
                  <a:srgbClr val="002060"/>
                </a:solidFill>
                <a:cs typeface="Times New Roman" panose="02020603050405020304" pitchFamily="18" charset="0"/>
              </a:rPr>
              <a:t>Prior to Run-12, the ECR-type source was used to generate the primary proton beam. The ECR-source was originally developed to operate on a DC current and placed inside a super conductive solenoid (SCS)</a:t>
            </a:r>
            <a:r>
              <a:rPr lang="en-US" altLang="en-US" dirty="0">
                <a:solidFill>
                  <a:srgbClr val="000066"/>
                </a:solidFill>
                <a:cs typeface="Times New Roman" panose="02020603050405020304" pitchFamily="18" charset="0"/>
              </a:rPr>
              <a:t>.</a:t>
            </a:r>
          </a:p>
          <a:p>
            <a:pPr eaLnBrk="1" fontAlgn="auto" hangingPunct="1">
              <a:spcBef>
                <a:spcPct val="0"/>
              </a:spcBef>
              <a:spcAft>
                <a:spcPct val="0"/>
              </a:spcAft>
              <a:buClrTx/>
              <a:buSzTx/>
              <a:buFont typeface="Georgia" panose="02040502050405020303" pitchFamily="18" charset="0"/>
              <a:buNone/>
              <a:defRPr/>
            </a:pPr>
            <a:endParaRPr lang="en-US" altLang="en-US" dirty="0">
              <a:solidFill>
                <a:srgbClr val="000066"/>
              </a:solidFill>
              <a:cs typeface="Times New Roman" panose="02020603050405020304" pitchFamily="18" charset="0"/>
            </a:endParaRPr>
          </a:p>
          <a:p>
            <a:pPr marL="342900" indent="-342900" eaLnBrk="1" hangingPunct="1">
              <a:spcBef>
                <a:spcPct val="0"/>
              </a:spcBef>
              <a:spcAft>
                <a:spcPct val="0"/>
              </a:spcAft>
              <a:buClrTx/>
              <a:buSzTx/>
              <a:defRPr/>
            </a:pPr>
            <a:r>
              <a:rPr lang="en-US" altLang="en-US" dirty="0">
                <a:solidFill>
                  <a:srgbClr val="002060"/>
                </a:solidFill>
                <a:cs typeface="Times New Roman" panose="02020603050405020304" pitchFamily="18" charset="0"/>
              </a:rPr>
              <a:t>In 2012, the ECR-source was replaced by a high-brightness source “Fast Atomic Beam Source”. FABS placed outside of SCS and operating in a pulsed mode. The new source improved the beam current density, angular divergence and stability.</a:t>
            </a:r>
          </a:p>
          <a:p>
            <a:pPr eaLnBrk="1" fontAlgn="auto" hangingPunct="1">
              <a:spcBef>
                <a:spcPct val="0"/>
              </a:spcBef>
              <a:spcAft>
                <a:spcPct val="0"/>
              </a:spcAft>
              <a:buClrTx/>
              <a:buSzTx/>
              <a:buFont typeface="Georgia" panose="02040502050405020303" pitchFamily="18" charset="0"/>
              <a:buNone/>
              <a:defRPr/>
            </a:pPr>
            <a:endParaRPr lang="en-US" altLang="en-US" dirty="0">
              <a:solidFill>
                <a:srgbClr val="002060"/>
              </a:solidFill>
              <a:cs typeface="Times New Roman" panose="02020603050405020304" pitchFamily="18" charset="0"/>
            </a:endParaRPr>
          </a:p>
        </p:txBody>
      </p:sp>
      <p:sp>
        <p:nvSpPr>
          <p:cNvPr id="4" name="Rectangle 2">
            <a:extLst>
              <a:ext uri="{FF2B5EF4-FFF2-40B4-BE49-F238E27FC236}">
                <a16:creationId xmlns:a16="http://schemas.microsoft.com/office/drawing/2014/main" id="{FDD6839C-E693-BF17-FD9C-7CB597298DF6}"/>
              </a:ext>
            </a:extLst>
          </p:cNvPr>
          <p:cNvSpPr txBox="1">
            <a:spLocks noChangeArrowheads="1"/>
          </p:cNvSpPr>
          <p:nvPr/>
        </p:nvSpPr>
        <p:spPr bwMode="auto">
          <a:xfrm>
            <a:off x="276836" y="3176"/>
            <a:ext cx="11915163" cy="4476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
                <a:srgbClr val="C3260C"/>
              </a:buClr>
              <a:buSzPct val="128000"/>
              <a:buFont typeface="Georgia" panose="02040502050405020303" pitchFamily="18" charset="0"/>
              <a:buNone/>
            </a:pPr>
            <a:r>
              <a:rPr lang="en-US" altLang="en-US" sz="2400" dirty="0">
                <a:solidFill>
                  <a:schemeClr val="tx1"/>
                </a:solidFill>
                <a:latin typeface="Times New Roman" panose="02020603050405020304" pitchFamily="18" charset="0"/>
                <a:cs typeface="Times New Roman" panose="02020603050405020304" pitchFamily="18" charset="0"/>
              </a:rPr>
              <a:t>Introduction</a:t>
            </a:r>
          </a:p>
        </p:txBody>
      </p:sp>
    </p:spTree>
    <p:extLst>
      <p:ext uri="{BB962C8B-B14F-4D97-AF65-F5344CB8AC3E}">
        <p14:creationId xmlns:p14="http://schemas.microsoft.com/office/powerpoint/2010/main" val="3678092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FB8A8C-210F-E357-4002-397245B4577F}"/>
              </a:ext>
            </a:extLst>
          </p:cNvPr>
          <p:cNvSpPr>
            <a:spLocks noGrp="1"/>
          </p:cNvSpPr>
          <p:nvPr>
            <p:ph type="sldNum" sz="quarter" idx="4"/>
          </p:nvPr>
        </p:nvSpPr>
        <p:spPr/>
        <p:txBody>
          <a:bodyPr/>
          <a:lstStyle/>
          <a:p>
            <a:fld id="{933A556B-7C63-244D-9B7C-B0EA8042B330}" type="slidenum">
              <a:rPr lang="en-US" smtClean="0"/>
              <a:pPr/>
              <a:t>20</a:t>
            </a:fld>
            <a:endParaRPr lang="en-US" dirty="0"/>
          </a:p>
        </p:txBody>
      </p:sp>
      <p:grpSp>
        <p:nvGrpSpPr>
          <p:cNvPr id="7" name="Group 6">
            <a:extLst>
              <a:ext uri="{FF2B5EF4-FFF2-40B4-BE49-F238E27FC236}">
                <a16:creationId xmlns:a16="http://schemas.microsoft.com/office/drawing/2014/main" id="{F6720294-ADFD-FD20-30B7-35C110F55F2C}"/>
              </a:ext>
            </a:extLst>
          </p:cNvPr>
          <p:cNvGrpSpPr/>
          <p:nvPr/>
        </p:nvGrpSpPr>
        <p:grpSpPr>
          <a:xfrm>
            <a:off x="797973" y="513893"/>
            <a:ext cx="10809413" cy="5830213"/>
            <a:chOff x="378604" y="783771"/>
            <a:chExt cx="9978341" cy="5925911"/>
          </a:xfrm>
        </p:grpSpPr>
        <p:pic>
          <p:nvPicPr>
            <p:cNvPr id="3" name="Picture 2">
              <a:extLst>
                <a:ext uri="{FF2B5EF4-FFF2-40B4-BE49-F238E27FC236}">
                  <a16:creationId xmlns:a16="http://schemas.microsoft.com/office/drawing/2014/main" id="{145FE22D-7FFC-C7C7-5466-09FF4A00127D}"/>
                </a:ext>
              </a:extLst>
            </p:cNvPr>
            <p:cNvPicPr>
              <a:picLocks noChangeAspect="1"/>
            </p:cNvPicPr>
            <p:nvPr/>
          </p:nvPicPr>
          <p:blipFill>
            <a:blip r:embed="rId2"/>
            <a:stretch>
              <a:fillRect/>
            </a:stretch>
          </p:blipFill>
          <p:spPr>
            <a:xfrm>
              <a:off x="378604" y="783771"/>
              <a:ext cx="9978341" cy="5925911"/>
            </a:xfrm>
            <a:prstGeom prst="rect">
              <a:avLst/>
            </a:prstGeom>
          </p:spPr>
        </p:pic>
        <p:pic>
          <p:nvPicPr>
            <p:cNvPr id="4" name="Picture 3">
              <a:extLst>
                <a:ext uri="{FF2B5EF4-FFF2-40B4-BE49-F238E27FC236}">
                  <a16:creationId xmlns:a16="http://schemas.microsoft.com/office/drawing/2014/main" id="{B21F5ED9-3637-FF0C-F371-590BD619F1D2}"/>
                </a:ext>
              </a:extLst>
            </p:cNvPr>
            <p:cNvPicPr>
              <a:picLocks noChangeAspect="1"/>
            </p:cNvPicPr>
            <p:nvPr/>
          </p:nvPicPr>
          <p:blipFill>
            <a:blip r:embed="rId3"/>
            <a:stretch>
              <a:fillRect/>
            </a:stretch>
          </p:blipFill>
          <p:spPr>
            <a:xfrm>
              <a:off x="8584664" y="783771"/>
              <a:ext cx="1330349" cy="5426529"/>
            </a:xfrm>
            <a:prstGeom prst="rect">
              <a:avLst/>
            </a:prstGeom>
          </p:spPr>
        </p:pic>
        <p:pic>
          <p:nvPicPr>
            <p:cNvPr id="5" name="Picture 4">
              <a:extLst>
                <a:ext uri="{FF2B5EF4-FFF2-40B4-BE49-F238E27FC236}">
                  <a16:creationId xmlns:a16="http://schemas.microsoft.com/office/drawing/2014/main" id="{7C773BDF-3FEE-7118-BE81-221A70EF27BB}"/>
                </a:ext>
              </a:extLst>
            </p:cNvPr>
            <p:cNvPicPr>
              <a:picLocks noChangeAspect="1"/>
            </p:cNvPicPr>
            <p:nvPr/>
          </p:nvPicPr>
          <p:blipFill>
            <a:blip r:embed="rId4"/>
            <a:srcRect l="2591" t="4988" r="2281" b="9856"/>
            <a:stretch/>
          </p:blipFill>
          <p:spPr>
            <a:xfrm>
              <a:off x="3440421" y="4286358"/>
              <a:ext cx="4275049" cy="2327626"/>
            </a:xfrm>
            <a:prstGeom prst="rect">
              <a:avLst/>
            </a:prstGeom>
          </p:spPr>
        </p:pic>
        <p:pic>
          <p:nvPicPr>
            <p:cNvPr id="6" name="Picture 5">
              <a:extLst>
                <a:ext uri="{FF2B5EF4-FFF2-40B4-BE49-F238E27FC236}">
                  <a16:creationId xmlns:a16="http://schemas.microsoft.com/office/drawing/2014/main" id="{ECE74B44-6296-7D02-4F2E-FF7F12BEBD75}"/>
                </a:ext>
              </a:extLst>
            </p:cNvPr>
            <p:cNvPicPr>
              <a:picLocks noChangeAspect="1"/>
            </p:cNvPicPr>
            <p:nvPr/>
          </p:nvPicPr>
          <p:blipFill>
            <a:blip r:embed="rId5"/>
            <a:srcRect r="70057"/>
            <a:stretch/>
          </p:blipFill>
          <p:spPr>
            <a:xfrm>
              <a:off x="614640" y="4394271"/>
              <a:ext cx="1262253" cy="2111798"/>
            </a:xfrm>
            <a:prstGeom prst="rect">
              <a:avLst/>
            </a:prstGeom>
          </p:spPr>
        </p:pic>
      </p:grpSp>
      <p:sp>
        <p:nvSpPr>
          <p:cNvPr id="8" name="Title 1">
            <a:extLst>
              <a:ext uri="{FF2B5EF4-FFF2-40B4-BE49-F238E27FC236}">
                <a16:creationId xmlns:a16="http://schemas.microsoft.com/office/drawing/2014/main" id="{6AB052AE-847A-F9DA-2BA8-2E551734BC79}"/>
              </a:ext>
            </a:extLst>
          </p:cNvPr>
          <p:cNvSpPr txBox="1">
            <a:spLocks/>
          </p:cNvSpPr>
          <p:nvPr/>
        </p:nvSpPr>
        <p:spPr>
          <a:xfrm>
            <a:off x="1737360" y="-11875"/>
            <a:ext cx="8930640" cy="458189"/>
          </a:xfrm>
          <a:prstGeom prst="rect">
            <a:avLst/>
          </a:prstGeom>
        </p:spPr>
        <p:txBody>
          <a:bodyPr>
            <a:normAutofit fontScale="92500" lnSpcReduction="10000"/>
          </a:bodyPr>
          <a:lstStyle>
            <a:lvl1pPr algn="l" defTabSz="685783"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sz="3200" dirty="0">
                <a:latin typeface="Times New Roman" panose="02020603050405020304" pitchFamily="18" charset="0"/>
                <a:cs typeface="Times New Roman" panose="02020603050405020304" pitchFamily="18" charset="0"/>
              </a:rPr>
              <a:t>Simulation tools</a:t>
            </a:r>
          </a:p>
        </p:txBody>
      </p:sp>
    </p:spTree>
    <p:extLst>
      <p:ext uri="{BB962C8B-B14F-4D97-AF65-F5344CB8AC3E}">
        <p14:creationId xmlns:p14="http://schemas.microsoft.com/office/powerpoint/2010/main" val="1701107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B0170E-D03F-8889-F639-DA0024830AD8}"/>
              </a:ext>
            </a:extLst>
          </p:cNvPr>
          <p:cNvSpPr>
            <a:spLocks noGrp="1"/>
          </p:cNvSpPr>
          <p:nvPr>
            <p:ph type="sldNum" sz="quarter" idx="4"/>
          </p:nvPr>
        </p:nvSpPr>
        <p:spPr/>
        <p:txBody>
          <a:bodyPr/>
          <a:lstStyle/>
          <a:p>
            <a:fld id="{933A556B-7C63-244D-9B7C-B0EA8042B330}" type="slidenum">
              <a:rPr lang="en-US" smtClean="0"/>
              <a:pPr/>
              <a:t>21</a:t>
            </a:fld>
            <a:endParaRPr lang="en-US" dirty="0"/>
          </a:p>
        </p:txBody>
      </p:sp>
      <p:sp>
        <p:nvSpPr>
          <p:cNvPr id="3" name="Rectangle 2">
            <a:extLst>
              <a:ext uri="{FF2B5EF4-FFF2-40B4-BE49-F238E27FC236}">
                <a16:creationId xmlns:a16="http://schemas.microsoft.com/office/drawing/2014/main" id="{0024746F-1C1F-271F-9FD2-6B31312E73FD}"/>
              </a:ext>
            </a:extLst>
          </p:cNvPr>
          <p:cNvSpPr txBox="1">
            <a:spLocks noChangeArrowheads="1"/>
          </p:cNvSpPr>
          <p:nvPr/>
        </p:nvSpPr>
        <p:spPr>
          <a:xfrm>
            <a:off x="1249960" y="1674134"/>
            <a:ext cx="5075916" cy="338555"/>
          </a:xfrm>
          <a:prstGeom prst="rect">
            <a:avLst/>
          </a:prstGeom>
          <a:solidFill>
            <a:schemeClr val="bg1"/>
          </a:solidFill>
          <a:ln w="6350">
            <a:solidFill>
              <a:srgbClr val="000000"/>
            </a:solidFill>
            <a:miter lim="800000"/>
            <a:headEnd/>
            <a:tailEnd/>
          </a:ln>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r>
              <a:rPr lang="en-US" altLang="en-US" sz="1600" dirty="0">
                <a:latin typeface="Times New Roman" panose="02020603050405020304" pitchFamily="18" charset="0"/>
                <a:cs typeface="Times New Roman" panose="02020603050405020304" pitchFamily="18" charset="0"/>
              </a:rPr>
              <a:t>Polarized H</a:t>
            </a:r>
            <a:r>
              <a:rPr lang="en-US" altLang="en-US" sz="1600" baseline="30000" dirty="0">
                <a:latin typeface="Times New Roman" panose="02020603050405020304" pitchFamily="18" charset="0"/>
                <a:cs typeface="Times New Roman" panose="02020603050405020304" pitchFamily="18" charset="0"/>
              </a:rPr>
              <a:t>-</a:t>
            </a:r>
            <a:r>
              <a:rPr lang="en-US" altLang="en-US" sz="1600" dirty="0">
                <a:latin typeface="Times New Roman" panose="02020603050405020304" pitchFamily="18" charset="0"/>
                <a:cs typeface="Times New Roman" panose="02020603050405020304" pitchFamily="18" charset="0"/>
              </a:rPr>
              <a:t> current-1.05 mA, after RFQ 750 keV </a:t>
            </a:r>
          </a:p>
        </p:txBody>
      </p:sp>
      <p:pic>
        <p:nvPicPr>
          <p:cNvPr id="4" name="Picture 3">
            <a:extLst>
              <a:ext uri="{FF2B5EF4-FFF2-40B4-BE49-F238E27FC236}">
                <a16:creationId xmlns:a16="http://schemas.microsoft.com/office/drawing/2014/main" id="{9AA74BCF-35B9-70F4-B571-26778BC33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49960" y="2012689"/>
            <a:ext cx="5110301" cy="3986619"/>
          </a:xfrm>
          <a:prstGeom prst="rect">
            <a:avLst/>
          </a:prstGeom>
        </p:spPr>
      </p:pic>
      <p:sp>
        <p:nvSpPr>
          <p:cNvPr id="5" name="Text Box 4">
            <a:extLst>
              <a:ext uri="{FF2B5EF4-FFF2-40B4-BE49-F238E27FC236}">
                <a16:creationId xmlns:a16="http://schemas.microsoft.com/office/drawing/2014/main" id="{BB5DB1A6-070A-BBF2-ABA8-8D35EF134BEC}"/>
              </a:ext>
            </a:extLst>
          </p:cNvPr>
          <p:cNvSpPr txBox="1">
            <a:spLocks noChangeArrowheads="1"/>
          </p:cNvSpPr>
          <p:nvPr/>
        </p:nvSpPr>
        <p:spPr bwMode="auto">
          <a:xfrm>
            <a:off x="5292940" y="4803522"/>
            <a:ext cx="1047082"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dirty="0">
                <a:latin typeface="Times New Roman" panose="02020603050405020304" pitchFamily="18" charset="0"/>
                <a:cs typeface="Times New Roman" panose="02020603050405020304" pitchFamily="18" charset="0"/>
              </a:rPr>
              <a:t>100 us/div</a:t>
            </a:r>
          </a:p>
        </p:txBody>
      </p:sp>
      <p:sp>
        <p:nvSpPr>
          <p:cNvPr id="6" name="Text Box 5">
            <a:extLst>
              <a:ext uri="{FF2B5EF4-FFF2-40B4-BE49-F238E27FC236}">
                <a16:creationId xmlns:a16="http://schemas.microsoft.com/office/drawing/2014/main" id="{5D6B9973-65EA-AF9C-FF85-6842F0BFBB60}"/>
              </a:ext>
            </a:extLst>
          </p:cNvPr>
          <p:cNvSpPr txBox="1">
            <a:spLocks noChangeArrowheads="1"/>
          </p:cNvSpPr>
          <p:nvPr/>
        </p:nvSpPr>
        <p:spPr bwMode="auto">
          <a:xfrm rot="16200000">
            <a:off x="1398864" y="2655476"/>
            <a:ext cx="1114408"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dirty="0">
                <a:latin typeface="Times New Roman" panose="02020603050405020304" pitchFamily="18" charset="0"/>
                <a:cs typeface="Times New Roman" panose="02020603050405020304" pitchFamily="18" charset="0"/>
              </a:rPr>
              <a:t>200 </a:t>
            </a:r>
            <a:r>
              <a:rPr lang="en-US" altLang="en-US" sz="1600" dirty="0" err="1">
                <a:latin typeface="Times New Roman" panose="02020603050405020304" pitchFamily="18" charset="0"/>
                <a:cs typeface="Times New Roman" panose="02020603050405020304" pitchFamily="18" charset="0"/>
              </a:rPr>
              <a:t>uA</a:t>
            </a:r>
            <a:r>
              <a:rPr lang="en-US" altLang="en-US" sz="1600" dirty="0">
                <a:latin typeface="Times New Roman" panose="02020603050405020304" pitchFamily="18" charset="0"/>
                <a:cs typeface="Times New Roman" panose="02020603050405020304" pitchFamily="18" charset="0"/>
              </a:rPr>
              <a:t>/div</a:t>
            </a:r>
          </a:p>
        </p:txBody>
      </p:sp>
      <p:sp>
        <p:nvSpPr>
          <p:cNvPr id="7" name="Rectangle 2">
            <a:extLst>
              <a:ext uri="{FF2B5EF4-FFF2-40B4-BE49-F238E27FC236}">
                <a16:creationId xmlns:a16="http://schemas.microsoft.com/office/drawing/2014/main" id="{6B852F34-0814-7DE5-0B8D-12EFD4EBC913}"/>
              </a:ext>
            </a:extLst>
          </p:cNvPr>
          <p:cNvSpPr txBox="1">
            <a:spLocks noChangeArrowheads="1"/>
          </p:cNvSpPr>
          <p:nvPr/>
        </p:nvSpPr>
        <p:spPr>
          <a:xfrm>
            <a:off x="302004" y="-1098"/>
            <a:ext cx="11889996" cy="563563"/>
          </a:xfrm>
          <a:prstGeom prst="rect">
            <a:avLst/>
          </a:prstGeom>
          <a:solidFill>
            <a:schemeClr val="bg1"/>
          </a:solidFill>
          <a:ln w="3175">
            <a:solidFill>
              <a:schemeClr val="tx1"/>
            </a:solidFill>
            <a:miter lim="800000"/>
            <a:headEnd/>
            <a:tailEnd/>
          </a:ln>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800" dirty="0">
                <a:latin typeface="Times New Roman" panose="02020603050405020304" pitchFamily="18" charset="0"/>
                <a:cs typeface="Times New Roman" panose="02020603050405020304" pitchFamily="18" charset="0"/>
              </a:rPr>
              <a:t>200 MeV polarized proton after Linac </a:t>
            </a:r>
          </a:p>
        </p:txBody>
      </p:sp>
      <p:pic>
        <p:nvPicPr>
          <p:cNvPr id="8" name="Picture 3">
            <a:extLst>
              <a:ext uri="{FF2B5EF4-FFF2-40B4-BE49-F238E27FC236}">
                <a16:creationId xmlns:a16="http://schemas.microsoft.com/office/drawing/2014/main" id="{20D70C17-9C27-3D0C-C3FC-69A7E82D0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726744" y="2014524"/>
            <a:ext cx="4797831" cy="3984785"/>
          </a:xfrm>
          <a:prstGeom prst="rect">
            <a:avLst/>
          </a:prstGeom>
          <a:ln w="3175">
            <a:solidFill>
              <a:schemeClr val="tx1"/>
            </a:solidFill>
            <a:miter lim="800000"/>
            <a:headEnd/>
            <a:tailEnd/>
          </a:ln>
        </p:spPr>
      </p:pic>
      <p:sp>
        <p:nvSpPr>
          <p:cNvPr id="9" name="Text Box 4">
            <a:extLst>
              <a:ext uri="{FF2B5EF4-FFF2-40B4-BE49-F238E27FC236}">
                <a16:creationId xmlns:a16="http://schemas.microsoft.com/office/drawing/2014/main" id="{609CA919-3BD2-0E95-086E-B89A06F4A034}"/>
              </a:ext>
            </a:extLst>
          </p:cNvPr>
          <p:cNvSpPr txBox="1">
            <a:spLocks noChangeArrowheads="1"/>
          </p:cNvSpPr>
          <p:nvPr/>
        </p:nvSpPr>
        <p:spPr bwMode="auto">
          <a:xfrm>
            <a:off x="6726745" y="1675970"/>
            <a:ext cx="4797830" cy="338554"/>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dirty="0">
                <a:latin typeface="Times New Roman" panose="02020603050405020304" pitchFamily="18" charset="0"/>
                <a:cs typeface="Times New Roman" panose="02020603050405020304" pitchFamily="18" charset="0"/>
              </a:rPr>
              <a:t>~620 µA×400µs ~1.5∙10</a:t>
            </a:r>
            <a:r>
              <a:rPr lang="en-US" altLang="en-US" sz="1600" b="1" baseline="30000" dirty="0">
                <a:latin typeface="Times New Roman" panose="02020603050405020304" pitchFamily="18" charset="0"/>
                <a:cs typeface="Times New Roman" panose="02020603050405020304" pitchFamily="18" charset="0"/>
              </a:rPr>
              <a:t>12</a:t>
            </a:r>
            <a:r>
              <a:rPr lang="en-US" altLang="en-US" sz="1600" b="1" dirty="0">
                <a:latin typeface="Times New Roman" panose="02020603050405020304" pitchFamily="18" charset="0"/>
                <a:cs typeface="Times New Roman" panose="02020603050405020304" pitchFamily="18" charset="0"/>
              </a:rPr>
              <a:t> p/pulse after LINAC</a:t>
            </a:r>
            <a:endParaRPr lang="en-US" altLang="en-US" sz="1600" b="1"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4256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70B125-BEE3-15A0-53D0-7BA9ADAF1C80}"/>
              </a:ext>
            </a:extLst>
          </p:cNvPr>
          <p:cNvSpPr>
            <a:spLocks noGrp="1"/>
          </p:cNvSpPr>
          <p:nvPr>
            <p:ph type="sldNum" sz="quarter" idx="4"/>
          </p:nvPr>
        </p:nvSpPr>
        <p:spPr/>
        <p:txBody>
          <a:bodyPr/>
          <a:lstStyle/>
          <a:p>
            <a:fld id="{933A556B-7C63-244D-9B7C-B0EA8042B330}" type="slidenum">
              <a:rPr lang="en-US" smtClean="0"/>
              <a:pPr/>
              <a:t>22</a:t>
            </a:fld>
            <a:endParaRPr lang="en-US" sz="751" dirty="0"/>
          </a:p>
        </p:txBody>
      </p:sp>
      <p:sp>
        <p:nvSpPr>
          <p:cNvPr id="3" name="Rectangle 2">
            <a:extLst>
              <a:ext uri="{FF2B5EF4-FFF2-40B4-BE49-F238E27FC236}">
                <a16:creationId xmlns:a16="http://schemas.microsoft.com/office/drawing/2014/main" id="{DD149DBE-B125-8244-2820-06EC03C9B123}"/>
              </a:ext>
            </a:extLst>
          </p:cNvPr>
          <p:cNvSpPr txBox="1">
            <a:spLocks noChangeArrowheads="1"/>
          </p:cNvSpPr>
          <p:nvPr/>
        </p:nvSpPr>
        <p:spPr bwMode="auto">
          <a:xfrm>
            <a:off x="0" y="0"/>
            <a:ext cx="12192000" cy="533400"/>
          </a:xfrm>
          <a:prstGeom prst="rect">
            <a:avLst/>
          </a:prstGeom>
          <a:ln w="3175">
            <a:solidFill>
              <a:schemeClr val="tx1"/>
            </a:solidFill>
            <a:miter lim="800000"/>
            <a:headEnd/>
            <a:tailEnd/>
          </a:ln>
        </p:spPr>
        <p:txBody>
          <a:bodyPr wrap="square" numCol="1" compatLnSpc="1">
            <a:prstTxWarp prst="textNoShape">
              <a:avLst/>
            </a:prstTxWarp>
          </a:bodyPr>
          <a:lstStyle>
            <a:lvl1pPr algn="l" defTabSz="685783" rtl="0" eaLnBrk="1" latinLnBrk="0" hangingPunct="1">
              <a:lnSpc>
                <a:spcPct val="90000"/>
              </a:lnSpc>
              <a:spcBef>
                <a:spcPct val="0"/>
              </a:spcBef>
              <a:buNone/>
              <a:defRPr sz="3600" b="1" kern="1200">
                <a:solidFill>
                  <a:schemeClr val="tx1"/>
                </a:solidFill>
                <a:latin typeface="+mn-lt"/>
                <a:ea typeface="+mj-ea"/>
                <a:cs typeface="+mj-cs"/>
              </a:defRPr>
            </a:lvl1pPr>
          </a:lstStyle>
          <a:p>
            <a:pPr algn="ctr">
              <a:buFont typeface="Georgia" panose="02040502050405020303" pitchFamily="18" charset="0"/>
              <a:buNone/>
            </a:pPr>
            <a:r>
              <a:rPr lang="en-US" altLang="en-US" sz="2800">
                <a:latin typeface="Times New Roman" panose="02020603050405020304" pitchFamily="18" charset="0"/>
                <a:cs typeface="Times New Roman" panose="02020603050405020304" pitchFamily="18" charset="0"/>
              </a:rPr>
              <a:t>Polarization dilution due H</a:t>
            </a:r>
            <a:r>
              <a:rPr lang="en-US" altLang="en-US" sz="2800" baseline="30000">
                <a:latin typeface="Times New Roman" panose="02020603050405020304" pitchFamily="18" charset="0"/>
                <a:cs typeface="Times New Roman" panose="02020603050405020304" pitchFamily="18" charset="0"/>
              </a:rPr>
              <a:t>+</a:t>
            </a:r>
            <a:r>
              <a:rPr lang="en-US" altLang="en-US" sz="2800">
                <a:latin typeface="Times New Roman" panose="02020603050405020304" pitchFamily="18" charset="0"/>
                <a:cs typeface="Times New Roman" panose="02020603050405020304" pitchFamily="18" charset="0"/>
              </a:rPr>
              <a:t> in the new source</a:t>
            </a:r>
          </a:p>
        </p:txBody>
      </p:sp>
      <p:sp>
        <p:nvSpPr>
          <p:cNvPr id="4" name="Rectangle 3">
            <a:extLst>
              <a:ext uri="{FF2B5EF4-FFF2-40B4-BE49-F238E27FC236}">
                <a16:creationId xmlns:a16="http://schemas.microsoft.com/office/drawing/2014/main" id="{880FB3ED-E5A6-8F1E-B595-3E37FC2608E5}"/>
              </a:ext>
            </a:extLst>
          </p:cNvPr>
          <p:cNvSpPr/>
          <p:nvPr/>
        </p:nvSpPr>
        <p:spPr>
          <a:xfrm>
            <a:off x="2209800" y="1143000"/>
            <a:ext cx="3733800" cy="5257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F5A6D4C-0A52-4CFB-97E0-444DD001D8FD}"/>
              </a:ext>
            </a:extLst>
          </p:cNvPr>
          <p:cNvSpPr/>
          <p:nvPr/>
        </p:nvSpPr>
        <p:spPr>
          <a:xfrm>
            <a:off x="76200" y="1143000"/>
            <a:ext cx="2057400" cy="5257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6" name="Text Box 14">
            <a:extLst>
              <a:ext uri="{FF2B5EF4-FFF2-40B4-BE49-F238E27FC236}">
                <a16:creationId xmlns:a16="http://schemas.microsoft.com/office/drawing/2014/main" id="{12AAC902-8206-E1E2-AB4E-2AB301D42310}"/>
              </a:ext>
            </a:extLst>
          </p:cNvPr>
          <p:cNvSpPr txBox="1">
            <a:spLocks noChangeArrowheads="1"/>
          </p:cNvSpPr>
          <p:nvPr/>
        </p:nvSpPr>
        <p:spPr bwMode="auto">
          <a:xfrm>
            <a:off x="1447800" y="3048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Ionize</a:t>
            </a:r>
          </a:p>
        </p:txBody>
      </p:sp>
      <p:sp>
        <p:nvSpPr>
          <p:cNvPr id="7" name="Line 9">
            <a:extLst>
              <a:ext uri="{FF2B5EF4-FFF2-40B4-BE49-F238E27FC236}">
                <a16:creationId xmlns:a16="http://schemas.microsoft.com/office/drawing/2014/main" id="{B23C8F54-0186-405C-78FF-D837DF2E3445}"/>
              </a:ext>
            </a:extLst>
          </p:cNvPr>
          <p:cNvSpPr>
            <a:spLocks noChangeShapeType="1"/>
          </p:cNvSpPr>
          <p:nvPr/>
        </p:nvSpPr>
        <p:spPr bwMode="auto">
          <a:xfrm>
            <a:off x="2209800" y="2743200"/>
            <a:ext cx="762000" cy="4572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8" name="Text Box 18">
            <a:extLst>
              <a:ext uri="{FF2B5EF4-FFF2-40B4-BE49-F238E27FC236}">
                <a16:creationId xmlns:a16="http://schemas.microsoft.com/office/drawing/2014/main" id="{531E19DA-A126-6C05-099B-70BAEE318C9C}"/>
              </a:ext>
            </a:extLst>
          </p:cNvPr>
          <p:cNvSpPr txBox="1">
            <a:spLocks noChangeArrowheads="1"/>
          </p:cNvSpPr>
          <p:nvPr/>
        </p:nvSpPr>
        <p:spPr bwMode="auto">
          <a:xfrm>
            <a:off x="5133975" y="1925638"/>
            <a:ext cx="6842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800000"/>
                </a:solidFill>
                <a:latin typeface="Times New Roman" panose="02020603050405020304" pitchFamily="18" charset="0"/>
                <a:cs typeface="Times New Roman" panose="02020603050405020304" pitchFamily="18" charset="0"/>
              </a:rPr>
              <a:t>H</a:t>
            </a:r>
            <a:r>
              <a:rPr lang="en-US" altLang="en-US" baseline="30000">
                <a:solidFill>
                  <a:srgbClr val="800000"/>
                </a:solidFill>
                <a:latin typeface="Times New Roman" panose="02020603050405020304" pitchFamily="18" charset="0"/>
                <a:cs typeface="Times New Roman" panose="02020603050405020304" pitchFamily="18" charset="0"/>
              </a:rPr>
              <a:t>0</a:t>
            </a:r>
            <a:endParaRPr lang="en-US" altLang="en-US">
              <a:solidFill>
                <a:srgbClr val="800000"/>
              </a:solidFill>
              <a:latin typeface="Times New Roman" panose="02020603050405020304" pitchFamily="18" charset="0"/>
              <a:cs typeface="Times New Roman" panose="02020603050405020304" pitchFamily="18" charset="0"/>
            </a:endParaRPr>
          </a:p>
          <a:p>
            <a:pPr algn="ctr" eaLnBrk="1" hangingPunct="1"/>
            <a:r>
              <a:rPr lang="en-US" altLang="en-US">
                <a:solidFill>
                  <a:srgbClr val="800000"/>
                </a:solidFill>
                <a:latin typeface="Times New Roman" panose="02020603050405020304" pitchFamily="18" charset="0"/>
                <a:cs typeface="Times New Roman" panose="02020603050405020304" pitchFamily="18" charset="0"/>
              </a:rPr>
              <a:t>7keV</a:t>
            </a:r>
          </a:p>
        </p:txBody>
      </p:sp>
      <p:sp>
        <p:nvSpPr>
          <p:cNvPr id="9" name="Line 21">
            <a:extLst>
              <a:ext uri="{FF2B5EF4-FFF2-40B4-BE49-F238E27FC236}">
                <a16:creationId xmlns:a16="http://schemas.microsoft.com/office/drawing/2014/main" id="{E7A20089-7DEE-B28F-060D-217B7B256BFD}"/>
              </a:ext>
            </a:extLst>
          </p:cNvPr>
          <p:cNvSpPr>
            <a:spLocks noChangeShapeType="1"/>
          </p:cNvSpPr>
          <p:nvPr/>
        </p:nvSpPr>
        <p:spPr bwMode="auto">
          <a:xfrm>
            <a:off x="2209800" y="2257425"/>
            <a:ext cx="2895600" cy="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0" name="Text Box 24">
            <a:extLst>
              <a:ext uri="{FF2B5EF4-FFF2-40B4-BE49-F238E27FC236}">
                <a16:creationId xmlns:a16="http://schemas.microsoft.com/office/drawing/2014/main" id="{6196E3E4-7903-183E-D1CF-52175BD69480}"/>
              </a:ext>
            </a:extLst>
          </p:cNvPr>
          <p:cNvSpPr txBox="1">
            <a:spLocks noChangeArrowheads="1"/>
          </p:cNvSpPr>
          <p:nvPr/>
        </p:nvSpPr>
        <p:spPr bwMode="auto">
          <a:xfrm>
            <a:off x="2667000" y="1858963"/>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40%</a:t>
            </a:r>
          </a:p>
        </p:txBody>
      </p:sp>
      <p:sp>
        <p:nvSpPr>
          <p:cNvPr id="11" name="Text Box 14">
            <a:extLst>
              <a:ext uri="{FF2B5EF4-FFF2-40B4-BE49-F238E27FC236}">
                <a16:creationId xmlns:a16="http://schemas.microsoft.com/office/drawing/2014/main" id="{49678362-4B68-BE0D-65DD-24135EEEF303}"/>
              </a:ext>
            </a:extLst>
          </p:cNvPr>
          <p:cNvSpPr txBox="1">
            <a:spLocks noChangeArrowheads="1"/>
          </p:cNvSpPr>
          <p:nvPr/>
        </p:nvSpPr>
        <p:spPr bwMode="auto">
          <a:xfrm rot="1807889">
            <a:off x="4676127" y="4256515"/>
            <a:ext cx="968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Times New Roman" panose="02020603050405020304" pitchFamily="18" charset="0"/>
                <a:cs typeface="Times New Roman" panose="02020603050405020304" pitchFamily="18" charset="0"/>
              </a:rPr>
              <a:t>Rb-cell</a:t>
            </a:r>
          </a:p>
        </p:txBody>
      </p:sp>
      <p:sp>
        <p:nvSpPr>
          <p:cNvPr id="12" name="Text Box 26">
            <a:extLst>
              <a:ext uri="{FF2B5EF4-FFF2-40B4-BE49-F238E27FC236}">
                <a16:creationId xmlns:a16="http://schemas.microsoft.com/office/drawing/2014/main" id="{35898313-DF9B-91B6-B8D7-715EF79B7594}"/>
              </a:ext>
            </a:extLst>
          </p:cNvPr>
          <p:cNvSpPr txBox="1">
            <a:spLocks noChangeArrowheads="1"/>
          </p:cNvSpPr>
          <p:nvPr/>
        </p:nvSpPr>
        <p:spPr bwMode="auto">
          <a:xfrm rot="1929354">
            <a:off x="2327352" y="2565678"/>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60%</a:t>
            </a:r>
          </a:p>
        </p:txBody>
      </p:sp>
      <p:sp>
        <p:nvSpPr>
          <p:cNvPr id="13" name="Text Box 14">
            <a:extLst>
              <a:ext uri="{FF2B5EF4-FFF2-40B4-BE49-F238E27FC236}">
                <a16:creationId xmlns:a16="http://schemas.microsoft.com/office/drawing/2014/main" id="{A48B3CE5-DD3C-6CE3-9551-9B2498A71DDE}"/>
              </a:ext>
            </a:extLst>
          </p:cNvPr>
          <p:cNvSpPr txBox="1">
            <a:spLocks noChangeArrowheads="1"/>
          </p:cNvSpPr>
          <p:nvPr/>
        </p:nvSpPr>
        <p:spPr bwMode="auto">
          <a:xfrm rot="2001365">
            <a:off x="2086030" y="2963980"/>
            <a:ext cx="904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Times New Roman" panose="02020603050405020304" pitchFamily="18" charset="0"/>
                <a:cs typeface="Times New Roman" panose="02020603050405020304" pitchFamily="18" charset="0"/>
              </a:rPr>
              <a:t>He-cell</a:t>
            </a:r>
          </a:p>
        </p:txBody>
      </p:sp>
      <p:sp>
        <p:nvSpPr>
          <p:cNvPr id="14" name="Line 28">
            <a:extLst>
              <a:ext uri="{FF2B5EF4-FFF2-40B4-BE49-F238E27FC236}">
                <a16:creationId xmlns:a16="http://schemas.microsoft.com/office/drawing/2014/main" id="{28B734F9-F9D3-41AE-FF30-C8C835C9F10C}"/>
              </a:ext>
            </a:extLst>
          </p:cNvPr>
          <p:cNvSpPr>
            <a:spLocks noChangeShapeType="1"/>
          </p:cNvSpPr>
          <p:nvPr/>
        </p:nvSpPr>
        <p:spPr bwMode="auto">
          <a:xfrm>
            <a:off x="762000" y="1752600"/>
            <a:ext cx="838200" cy="5334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5" name="Text Box 29">
            <a:extLst>
              <a:ext uri="{FF2B5EF4-FFF2-40B4-BE49-F238E27FC236}">
                <a16:creationId xmlns:a16="http://schemas.microsoft.com/office/drawing/2014/main" id="{198FDDA2-65AC-FFF6-5F40-0A3092C7FC39}"/>
              </a:ext>
            </a:extLst>
          </p:cNvPr>
          <p:cNvSpPr txBox="1">
            <a:spLocks noChangeArrowheads="1"/>
          </p:cNvSpPr>
          <p:nvPr/>
        </p:nvSpPr>
        <p:spPr bwMode="auto">
          <a:xfrm rot="1796124">
            <a:off x="644525" y="1943100"/>
            <a:ext cx="858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H</a:t>
            </a:r>
            <a:r>
              <a:rPr lang="en-US" altLang="en-US" baseline="-25000">
                <a:latin typeface="Times New Roman" panose="02020603050405020304" pitchFamily="18" charset="0"/>
                <a:cs typeface="Times New Roman" panose="02020603050405020304" pitchFamily="18" charset="0"/>
              </a:rPr>
              <a:t>2</a:t>
            </a:r>
            <a:r>
              <a:rPr lang="en-US" altLang="en-US">
                <a:latin typeface="Times New Roman" panose="02020603050405020304" pitchFamily="18" charset="0"/>
                <a:cs typeface="Times New Roman" panose="02020603050405020304" pitchFamily="18" charset="0"/>
              </a:rPr>
              <a:t>-cell</a:t>
            </a:r>
          </a:p>
        </p:txBody>
      </p:sp>
      <p:sp>
        <p:nvSpPr>
          <p:cNvPr id="16" name="Text Box 17">
            <a:extLst>
              <a:ext uri="{FF2B5EF4-FFF2-40B4-BE49-F238E27FC236}">
                <a16:creationId xmlns:a16="http://schemas.microsoft.com/office/drawing/2014/main" id="{699A28D9-78BD-1A40-25D2-7E9AB7ECFE3D}"/>
              </a:ext>
            </a:extLst>
          </p:cNvPr>
          <p:cNvSpPr txBox="1">
            <a:spLocks noChangeArrowheads="1"/>
          </p:cNvSpPr>
          <p:nvPr/>
        </p:nvSpPr>
        <p:spPr bwMode="auto">
          <a:xfrm>
            <a:off x="0" y="2133600"/>
            <a:ext cx="114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Neutralize</a:t>
            </a:r>
          </a:p>
        </p:txBody>
      </p:sp>
      <p:sp>
        <p:nvSpPr>
          <p:cNvPr id="17" name="Text Box 27">
            <a:extLst>
              <a:ext uri="{FF2B5EF4-FFF2-40B4-BE49-F238E27FC236}">
                <a16:creationId xmlns:a16="http://schemas.microsoft.com/office/drawing/2014/main" id="{1ED1E446-4995-771C-DD27-92BC6C9637B3}"/>
              </a:ext>
            </a:extLst>
          </p:cNvPr>
          <p:cNvSpPr txBox="1">
            <a:spLocks noChangeArrowheads="1"/>
          </p:cNvSpPr>
          <p:nvPr/>
        </p:nvSpPr>
        <p:spPr bwMode="auto">
          <a:xfrm>
            <a:off x="76200" y="762000"/>
            <a:ext cx="2057400" cy="400050"/>
          </a:xfrm>
          <a:prstGeom prst="rect">
            <a:avLst/>
          </a:prstGeom>
          <a:solidFill>
            <a:schemeClr val="bg1">
              <a:lumMod val="85000"/>
            </a:schemeClr>
          </a:solidFill>
          <a:ln w="9525">
            <a:noFill/>
            <a:miter lim="800000"/>
            <a:headEnd/>
            <a:tailEnd/>
          </a:ln>
          <a:effectLst/>
        </p:spPr>
        <p:txBody>
          <a:bodyPr>
            <a:spAutoFit/>
          </a:bodyPr>
          <a:lstStyle/>
          <a:p>
            <a:pPr algn="ctr" fontAlgn="auto">
              <a:spcBef>
                <a:spcPts val="0"/>
              </a:spcBef>
              <a:spcAft>
                <a:spcPts val="0"/>
              </a:spcAft>
              <a:defRPr/>
            </a:pPr>
            <a:r>
              <a:rPr lang="en-US" sz="2000" dirty="0">
                <a:latin typeface="Times New Roman" panose="02020603050405020304" pitchFamily="18" charset="0"/>
                <a:cs typeface="Times New Roman" panose="02020603050405020304" pitchFamily="18" charset="0"/>
              </a:rPr>
              <a:t>In FABS-source</a:t>
            </a:r>
          </a:p>
        </p:txBody>
      </p:sp>
      <p:sp>
        <p:nvSpPr>
          <p:cNvPr id="18" name="Text Box 27">
            <a:extLst>
              <a:ext uri="{FF2B5EF4-FFF2-40B4-BE49-F238E27FC236}">
                <a16:creationId xmlns:a16="http://schemas.microsoft.com/office/drawing/2014/main" id="{1E5988A1-7ADC-1B1F-7ADB-CAFF18791287}"/>
              </a:ext>
            </a:extLst>
          </p:cNvPr>
          <p:cNvSpPr txBox="1">
            <a:spLocks noChangeArrowheads="1"/>
          </p:cNvSpPr>
          <p:nvPr/>
        </p:nvSpPr>
        <p:spPr bwMode="auto">
          <a:xfrm>
            <a:off x="2209800" y="762000"/>
            <a:ext cx="3733800" cy="400050"/>
          </a:xfrm>
          <a:prstGeom prst="rect">
            <a:avLst/>
          </a:prstGeom>
          <a:solidFill>
            <a:schemeClr val="tx2">
              <a:lumMod val="20000"/>
              <a:lumOff val="80000"/>
            </a:schemeClr>
          </a:solidFill>
          <a:ln w="9525">
            <a:noFill/>
            <a:miter lim="800000"/>
            <a:headEnd/>
            <a:tailEnd/>
          </a:ln>
          <a:effectLst/>
        </p:spPr>
        <p:txBody>
          <a:bodyPr>
            <a:spAutoFit/>
          </a:bodyPr>
          <a:lstStyle/>
          <a:p>
            <a:pPr algn="ctr" fontAlgn="auto">
              <a:spcBef>
                <a:spcPts val="0"/>
              </a:spcBef>
              <a:spcAft>
                <a:spcPts val="0"/>
              </a:spcAft>
              <a:defRPr/>
            </a:pPr>
            <a:r>
              <a:rPr lang="en-US" sz="2000" dirty="0">
                <a:solidFill>
                  <a:srgbClr val="002060"/>
                </a:solidFill>
                <a:latin typeface="Times New Roman" panose="02020603050405020304" pitchFamily="18" charset="0"/>
                <a:cs typeface="Times New Roman" panose="02020603050405020304" pitchFamily="18" charset="0"/>
              </a:rPr>
              <a:t>Inside of the SCS</a:t>
            </a:r>
            <a:endParaRPr lang="en-US" sz="2000" dirty="0">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AA7F30B4-405D-7930-7BBD-8D4FAF24CE2A}"/>
              </a:ext>
            </a:extLst>
          </p:cNvPr>
          <p:cNvCxnSpPr/>
          <p:nvPr/>
        </p:nvCxnSpPr>
        <p:spPr>
          <a:xfrm>
            <a:off x="76200" y="1143000"/>
            <a:ext cx="2057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5272A25-58F5-5601-5429-38D5D1AC1B7E}"/>
              </a:ext>
            </a:extLst>
          </p:cNvPr>
          <p:cNvCxnSpPr/>
          <p:nvPr/>
        </p:nvCxnSpPr>
        <p:spPr>
          <a:xfrm>
            <a:off x="2209800" y="1143000"/>
            <a:ext cx="3733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A271A41-7D94-41CC-EE81-7A76C3576E3F}"/>
              </a:ext>
            </a:extLst>
          </p:cNvPr>
          <p:cNvSpPr/>
          <p:nvPr/>
        </p:nvSpPr>
        <p:spPr>
          <a:xfrm>
            <a:off x="6019800" y="1143000"/>
            <a:ext cx="2133600" cy="52578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2" name="Text Box 27">
            <a:extLst>
              <a:ext uri="{FF2B5EF4-FFF2-40B4-BE49-F238E27FC236}">
                <a16:creationId xmlns:a16="http://schemas.microsoft.com/office/drawing/2014/main" id="{E550A56D-AFE6-EA10-247A-F4BC761F575B}"/>
              </a:ext>
            </a:extLst>
          </p:cNvPr>
          <p:cNvSpPr txBox="1">
            <a:spLocks noChangeArrowheads="1"/>
          </p:cNvSpPr>
          <p:nvPr/>
        </p:nvSpPr>
        <p:spPr bwMode="auto">
          <a:xfrm>
            <a:off x="6019800" y="762000"/>
            <a:ext cx="2133600" cy="707886"/>
          </a:xfrm>
          <a:prstGeom prst="rect">
            <a:avLst/>
          </a:prstGeom>
          <a:solidFill>
            <a:schemeClr val="accent5">
              <a:lumMod val="20000"/>
              <a:lumOff val="80000"/>
            </a:schemeClr>
          </a:solidFill>
          <a:ln>
            <a:solidFill>
              <a:schemeClr val="accent5">
                <a:lumMod val="20000"/>
                <a:lumOff val="80000"/>
              </a:schemeClr>
            </a:solid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sz="2000" dirty="0">
                <a:latin typeface="Times New Roman" panose="02020603050405020304" pitchFamily="18" charset="0"/>
                <a:cs typeface="Times New Roman" panose="02020603050405020304" pitchFamily="18" charset="0"/>
              </a:rPr>
              <a:t>Ionizer &amp; Extractor</a:t>
            </a:r>
          </a:p>
        </p:txBody>
      </p:sp>
      <p:cxnSp>
        <p:nvCxnSpPr>
          <p:cNvPr id="23" name="Straight Connector 22">
            <a:extLst>
              <a:ext uri="{FF2B5EF4-FFF2-40B4-BE49-F238E27FC236}">
                <a16:creationId xmlns:a16="http://schemas.microsoft.com/office/drawing/2014/main" id="{85666DAC-D9F9-63BF-1D90-F8DD30ED4AEB}"/>
              </a:ext>
            </a:extLst>
          </p:cNvPr>
          <p:cNvCxnSpPr/>
          <p:nvPr/>
        </p:nvCxnSpPr>
        <p:spPr>
          <a:xfrm>
            <a:off x="6019800" y="1143000"/>
            <a:ext cx="2133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4" name="Text Box 20">
            <a:extLst>
              <a:ext uri="{FF2B5EF4-FFF2-40B4-BE49-F238E27FC236}">
                <a16:creationId xmlns:a16="http://schemas.microsoft.com/office/drawing/2014/main" id="{97B42876-DFC7-1F69-7FDB-B6F86B0B5656}"/>
              </a:ext>
            </a:extLst>
          </p:cNvPr>
          <p:cNvSpPr txBox="1">
            <a:spLocks noChangeArrowheads="1"/>
          </p:cNvSpPr>
          <p:nvPr/>
        </p:nvSpPr>
        <p:spPr bwMode="auto">
          <a:xfrm>
            <a:off x="8072438" y="2001838"/>
            <a:ext cx="91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800000"/>
                </a:solidFill>
                <a:latin typeface="Times New Roman" panose="02020603050405020304" pitchFamily="18" charset="0"/>
                <a:cs typeface="Times New Roman" panose="02020603050405020304" pitchFamily="18" charset="0"/>
              </a:rPr>
              <a:t>H</a:t>
            </a:r>
            <a:r>
              <a:rPr lang="en-US" altLang="en-US" baseline="30000">
                <a:solidFill>
                  <a:srgbClr val="800000"/>
                </a:solidFill>
                <a:latin typeface="Times New Roman" panose="02020603050405020304" pitchFamily="18" charset="0"/>
                <a:cs typeface="Times New Roman" panose="02020603050405020304" pitchFamily="18" charset="0"/>
              </a:rPr>
              <a:t>-</a:t>
            </a:r>
            <a:r>
              <a:rPr lang="en-US" altLang="en-US">
                <a:solidFill>
                  <a:srgbClr val="800000"/>
                </a:solidFill>
                <a:latin typeface="Times New Roman" panose="02020603050405020304" pitchFamily="18" charset="0"/>
                <a:cs typeface="Times New Roman" panose="02020603050405020304" pitchFamily="18" charset="0"/>
              </a:rPr>
              <a:t>39keV</a:t>
            </a:r>
          </a:p>
        </p:txBody>
      </p:sp>
      <p:sp>
        <p:nvSpPr>
          <p:cNvPr id="25" name="Text Box 26">
            <a:extLst>
              <a:ext uri="{FF2B5EF4-FFF2-40B4-BE49-F238E27FC236}">
                <a16:creationId xmlns:a16="http://schemas.microsoft.com/office/drawing/2014/main" id="{B5E630CB-3983-7C75-A5CD-4C66BF95FFA1}"/>
              </a:ext>
            </a:extLst>
          </p:cNvPr>
          <p:cNvSpPr txBox="1">
            <a:spLocks noChangeArrowheads="1"/>
          </p:cNvSpPr>
          <p:nvPr/>
        </p:nvSpPr>
        <p:spPr bwMode="auto">
          <a:xfrm>
            <a:off x="8159750" y="1697038"/>
            <a:ext cx="78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0.72%</a:t>
            </a:r>
          </a:p>
        </p:txBody>
      </p:sp>
      <p:sp>
        <p:nvSpPr>
          <p:cNvPr id="26" name="Text Box 31">
            <a:extLst>
              <a:ext uri="{FF2B5EF4-FFF2-40B4-BE49-F238E27FC236}">
                <a16:creationId xmlns:a16="http://schemas.microsoft.com/office/drawing/2014/main" id="{C66CE5BA-C32B-8F14-AED8-3D4CC4284E55}"/>
              </a:ext>
            </a:extLst>
          </p:cNvPr>
          <p:cNvSpPr txBox="1">
            <a:spLocks noChangeArrowheads="1"/>
          </p:cNvSpPr>
          <p:nvPr/>
        </p:nvSpPr>
        <p:spPr bwMode="auto">
          <a:xfrm>
            <a:off x="7092950" y="2535238"/>
            <a:ext cx="137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latin typeface="Times New Roman" panose="02020603050405020304" pitchFamily="18" charset="0"/>
                <a:cs typeface="Times New Roman" panose="02020603050405020304" pitchFamily="18" charset="0"/>
              </a:rPr>
              <a:t>Accelerate</a:t>
            </a:r>
          </a:p>
          <a:p>
            <a:pPr algn="ctr" eaLnBrk="1" hangingPunct="1"/>
            <a:r>
              <a:rPr lang="en-US" altLang="en-US">
                <a:latin typeface="Times New Roman" panose="02020603050405020304" pitchFamily="18" charset="0"/>
                <a:cs typeface="Times New Roman" panose="02020603050405020304" pitchFamily="18" charset="0"/>
              </a:rPr>
              <a:t>32keV</a:t>
            </a:r>
          </a:p>
        </p:txBody>
      </p:sp>
      <p:sp>
        <p:nvSpPr>
          <p:cNvPr id="27" name="Text Box 19">
            <a:extLst>
              <a:ext uri="{FF2B5EF4-FFF2-40B4-BE49-F238E27FC236}">
                <a16:creationId xmlns:a16="http://schemas.microsoft.com/office/drawing/2014/main" id="{BE4687A0-D569-7E57-0255-1459063EE652}"/>
              </a:ext>
            </a:extLst>
          </p:cNvPr>
          <p:cNvSpPr txBox="1">
            <a:spLocks noChangeArrowheads="1"/>
          </p:cNvSpPr>
          <p:nvPr/>
        </p:nvSpPr>
        <p:spPr bwMode="auto">
          <a:xfrm>
            <a:off x="8229600" y="5257800"/>
            <a:ext cx="49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3%</a:t>
            </a:r>
          </a:p>
        </p:txBody>
      </p:sp>
      <p:sp>
        <p:nvSpPr>
          <p:cNvPr id="28" name="Line 12">
            <a:extLst>
              <a:ext uri="{FF2B5EF4-FFF2-40B4-BE49-F238E27FC236}">
                <a16:creationId xmlns:a16="http://schemas.microsoft.com/office/drawing/2014/main" id="{151BBD42-17EA-80B3-2CD7-63B039729327}"/>
              </a:ext>
            </a:extLst>
          </p:cNvPr>
          <p:cNvSpPr>
            <a:spLocks noChangeShapeType="1"/>
          </p:cNvSpPr>
          <p:nvPr/>
        </p:nvSpPr>
        <p:spPr bwMode="auto">
          <a:xfrm>
            <a:off x="7391400" y="5486400"/>
            <a:ext cx="762000" cy="3810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9" name="Text Box 19">
            <a:extLst>
              <a:ext uri="{FF2B5EF4-FFF2-40B4-BE49-F238E27FC236}">
                <a16:creationId xmlns:a16="http://schemas.microsoft.com/office/drawing/2014/main" id="{0588B5AA-EC8E-3E48-5116-C7059125221F}"/>
              </a:ext>
            </a:extLst>
          </p:cNvPr>
          <p:cNvSpPr txBox="1">
            <a:spLocks noChangeArrowheads="1"/>
          </p:cNvSpPr>
          <p:nvPr/>
        </p:nvSpPr>
        <p:spPr bwMode="auto">
          <a:xfrm>
            <a:off x="6711950" y="1925638"/>
            <a:ext cx="91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800000"/>
                </a:solidFill>
                <a:latin typeface="Times New Roman" panose="02020603050405020304" pitchFamily="18" charset="0"/>
                <a:cs typeface="Times New Roman" panose="02020603050405020304" pitchFamily="18" charset="0"/>
              </a:rPr>
              <a:t>H</a:t>
            </a:r>
            <a:r>
              <a:rPr lang="en-US" altLang="en-US" baseline="30000">
                <a:solidFill>
                  <a:srgbClr val="800000"/>
                </a:solidFill>
                <a:latin typeface="Times New Roman" panose="02020603050405020304" pitchFamily="18" charset="0"/>
                <a:cs typeface="Times New Roman" panose="02020603050405020304" pitchFamily="18" charset="0"/>
              </a:rPr>
              <a:t>-</a:t>
            </a:r>
            <a:endParaRPr lang="en-US" altLang="en-US">
              <a:solidFill>
                <a:srgbClr val="800000"/>
              </a:solidFill>
              <a:latin typeface="Times New Roman" panose="02020603050405020304" pitchFamily="18" charset="0"/>
              <a:cs typeface="Times New Roman" panose="02020603050405020304" pitchFamily="18" charset="0"/>
            </a:endParaRPr>
          </a:p>
          <a:p>
            <a:pPr algn="ctr" eaLnBrk="1" hangingPunct="1"/>
            <a:r>
              <a:rPr lang="en-US" altLang="en-US">
                <a:solidFill>
                  <a:srgbClr val="800000"/>
                </a:solidFill>
                <a:latin typeface="Times New Roman" panose="02020603050405020304" pitchFamily="18" charset="0"/>
                <a:cs typeface="Times New Roman" panose="02020603050405020304" pitchFamily="18" charset="0"/>
              </a:rPr>
              <a:t>7keV</a:t>
            </a:r>
          </a:p>
        </p:txBody>
      </p:sp>
      <p:sp>
        <p:nvSpPr>
          <p:cNvPr id="30" name="Line 23">
            <a:extLst>
              <a:ext uri="{FF2B5EF4-FFF2-40B4-BE49-F238E27FC236}">
                <a16:creationId xmlns:a16="http://schemas.microsoft.com/office/drawing/2014/main" id="{91B1CB25-8DF5-A0F2-2A35-348015872481}"/>
              </a:ext>
            </a:extLst>
          </p:cNvPr>
          <p:cNvSpPr>
            <a:spLocks noChangeShapeType="1"/>
          </p:cNvSpPr>
          <p:nvPr/>
        </p:nvSpPr>
        <p:spPr bwMode="auto">
          <a:xfrm>
            <a:off x="7473950" y="2230438"/>
            <a:ext cx="685800" cy="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1" name="Line 13">
            <a:extLst>
              <a:ext uri="{FF2B5EF4-FFF2-40B4-BE49-F238E27FC236}">
                <a16:creationId xmlns:a16="http://schemas.microsoft.com/office/drawing/2014/main" id="{3CCA0749-4BB8-DF5E-A9DE-57A3466C9F5F}"/>
              </a:ext>
            </a:extLst>
          </p:cNvPr>
          <p:cNvSpPr>
            <a:spLocks noChangeShapeType="1"/>
          </p:cNvSpPr>
          <p:nvPr/>
        </p:nvSpPr>
        <p:spPr bwMode="auto">
          <a:xfrm>
            <a:off x="6019800" y="4724400"/>
            <a:ext cx="838200" cy="4572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2" name="Text Box 14">
            <a:extLst>
              <a:ext uri="{FF2B5EF4-FFF2-40B4-BE49-F238E27FC236}">
                <a16:creationId xmlns:a16="http://schemas.microsoft.com/office/drawing/2014/main" id="{2A5C2CF7-2351-2079-B13D-9EBB66686FC5}"/>
              </a:ext>
            </a:extLst>
          </p:cNvPr>
          <p:cNvSpPr txBox="1">
            <a:spLocks noChangeArrowheads="1"/>
          </p:cNvSpPr>
          <p:nvPr/>
        </p:nvSpPr>
        <p:spPr bwMode="auto">
          <a:xfrm rot="1716897">
            <a:off x="5908675" y="4884738"/>
            <a:ext cx="76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Na-jet</a:t>
            </a:r>
          </a:p>
        </p:txBody>
      </p:sp>
      <p:sp>
        <p:nvSpPr>
          <p:cNvPr id="33" name="Text Box 26">
            <a:extLst>
              <a:ext uri="{FF2B5EF4-FFF2-40B4-BE49-F238E27FC236}">
                <a16:creationId xmlns:a16="http://schemas.microsoft.com/office/drawing/2014/main" id="{FC3EA613-2414-629A-3B28-247B1B490C60}"/>
              </a:ext>
            </a:extLst>
          </p:cNvPr>
          <p:cNvSpPr txBox="1">
            <a:spLocks noChangeArrowheads="1"/>
          </p:cNvSpPr>
          <p:nvPr/>
        </p:nvSpPr>
        <p:spPr bwMode="auto">
          <a:xfrm rot="1593835">
            <a:off x="6218079" y="4504015"/>
            <a:ext cx="49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8%</a:t>
            </a:r>
          </a:p>
        </p:txBody>
      </p:sp>
      <p:sp>
        <p:nvSpPr>
          <p:cNvPr id="34" name="Text Box 30">
            <a:extLst>
              <a:ext uri="{FF2B5EF4-FFF2-40B4-BE49-F238E27FC236}">
                <a16:creationId xmlns:a16="http://schemas.microsoft.com/office/drawing/2014/main" id="{C8E5ACD0-B835-9D64-0D93-378697C39E70}"/>
              </a:ext>
            </a:extLst>
          </p:cNvPr>
          <p:cNvSpPr txBox="1">
            <a:spLocks noChangeArrowheads="1"/>
          </p:cNvSpPr>
          <p:nvPr/>
        </p:nvSpPr>
        <p:spPr bwMode="auto">
          <a:xfrm>
            <a:off x="1447800" y="3733800"/>
            <a:ext cx="228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Decelerate, </a:t>
            </a:r>
            <a:r>
              <a:rPr lang="el-GR" altLang="en-US">
                <a:latin typeface="Times New Roman" panose="02020603050405020304" pitchFamily="18" charset="0"/>
                <a:cs typeface="Times New Roman" panose="02020603050405020304" pitchFamily="18" charset="0"/>
              </a:rPr>
              <a:t>Δ</a:t>
            </a:r>
            <a:r>
              <a:rPr lang="en-US" altLang="en-US">
                <a:latin typeface="Times New Roman" panose="02020603050405020304" pitchFamily="18" charset="0"/>
                <a:cs typeface="Times New Roman" panose="02020603050405020304" pitchFamily="18" charset="0"/>
              </a:rPr>
              <a:t>E=4.0keV</a:t>
            </a:r>
          </a:p>
        </p:txBody>
      </p:sp>
      <p:sp>
        <p:nvSpPr>
          <p:cNvPr id="35" name="Line 10">
            <a:extLst>
              <a:ext uri="{FF2B5EF4-FFF2-40B4-BE49-F238E27FC236}">
                <a16:creationId xmlns:a16="http://schemas.microsoft.com/office/drawing/2014/main" id="{4EA41920-445A-711D-3039-3BC88DDB1090}"/>
              </a:ext>
            </a:extLst>
          </p:cNvPr>
          <p:cNvSpPr>
            <a:spLocks noChangeShapeType="1"/>
          </p:cNvSpPr>
          <p:nvPr/>
        </p:nvSpPr>
        <p:spPr bwMode="auto">
          <a:xfrm>
            <a:off x="3429000" y="3352800"/>
            <a:ext cx="838200" cy="4572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6" name="Text Box 14">
            <a:extLst>
              <a:ext uri="{FF2B5EF4-FFF2-40B4-BE49-F238E27FC236}">
                <a16:creationId xmlns:a16="http://schemas.microsoft.com/office/drawing/2014/main" id="{D35EC29C-6670-7287-0D84-416C90966E25}"/>
              </a:ext>
            </a:extLst>
          </p:cNvPr>
          <p:cNvSpPr txBox="1">
            <a:spLocks noChangeArrowheads="1"/>
          </p:cNvSpPr>
          <p:nvPr/>
        </p:nvSpPr>
        <p:spPr bwMode="auto">
          <a:xfrm rot="1491714">
            <a:off x="3308864" y="3541474"/>
            <a:ext cx="976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Times New Roman" panose="02020603050405020304" pitchFamily="18" charset="0"/>
                <a:cs typeface="Times New Roman" panose="02020603050405020304" pitchFamily="18" charset="0"/>
              </a:rPr>
              <a:t>He-cell</a:t>
            </a:r>
          </a:p>
        </p:txBody>
      </p:sp>
      <p:sp>
        <p:nvSpPr>
          <p:cNvPr id="37" name="Line 11">
            <a:extLst>
              <a:ext uri="{FF2B5EF4-FFF2-40B4-BE49-F238E27FC236}">
                <a16:creationId xmlns:a16="http://schemas.microsoft.com/office/drawing/2014/main" id="{CA107F30-1845-8E05-9800-01CF624D6941}"/>
              </a:ext>
            </a:extLst>
          </p:cNvPr>
          <p:cNvSpPr>
            <a:spLocks noChangeShapeType="1"/>
          </p:cNvSpPr>
          <p:nvPr/>
        </p:nvSpPr>
        <p:spPr bwMode="auto">
          <a:xfrm>
            <a:off x="4800600" y="4038600"/>
            <a:ext cx="685800" cy="3810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8" name="Text Box 26">
            <a:extLst>
              <a:ext uri="{FF2B5EF4-FFF2-40B4-BE49-F238E27FC236}">
                <a16:creationId xmlns:a16="http://schemas.microsoft.com/office/drawing/2014/main" id="{5D2D017F-CF77-0183-392D-C40E3824B7FF}"/>
              </a:ext>
            </a:extLst>
          </p:cNvPr>
          <p:cNvSpPr txBox="1">
            <a:spLocks noChangeArrowheads="1"/>
          </p:cNvSpPr>
          <p:nvPr/>
        </p:nvSpPr>
        <p:spPr bwMode="auto">
          <a:xfrm rot="1549932">
            <a:off x="4915771" y="3918228"/>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Times New Roman" panose="02020603050405020304" pitchFamily="18" charset="0"/>
                <a:cs typeface="Times New Roman" panose="02020603050405020304" pitchFamily="18" charset="0"/>
              </a:rPr>
              <a:t>70%</a:t>
            </a:r>
          </a:p>
        </p:txBody>
      </p:sp>
      <p:sp>
        <p:nvSpPr>
          <p:cNvPr id="39" name="Line 22">
            <a:extLst>
              <a:ext uri="{FF2B5EF4-FFF2-40B4-BE49-F238E27FC236}">
                <a16:creationId xmlns:a16="http://schemas.microsoft.com/office/drawing/2014/main" id="{FFB16483-7E81-C4B1-1F81-36744BC2F5CF}"/>
              </a:ext>
            </a:extLst>
          </p:cNvPr>
          <p:cNvSpPr>
            <a:spLocks noChangeShapeType="1"/>
          </p:cNvSpPr>
          <p:nvPr/>
        </p:nvSpPr>
        <p:spPr bwMode="auto">
          <a:xfrm>
            <a:off x="6026150" y="2230438"/>
            <a:ext cx="762000" cy="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40" name="Text Box 25">
            <a:extLst>
              <a:ext uri="{FF2B5EF4-FFF2-40B4-BE49-F238E27FC236}">
                <a16:creationId xmlns:a16="http://schemas.microsoft.com/office/drawing/2014/main" id="{6520F58F-DCE8-73FC-EEC6-966E0DFD04AB}"/>
              </a:ext>
            </a:extLst>
          </p:cNvPr>
          <p:cNvSpPr txBox="1">
            <a:spLocks noChangeArrowheads="1"/>
          </p:cNvSpPr>
          <p:nvPr/>
        </p:nvSpPr>
        <p:spPr bwMode="auto">
          <a:xfrm>
            <a:off x="6102350" y="1849438"/>
            <a:ext cx="49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2%</a:t>
            </a:r>
          </a:p>
        </p:txBody>
      </p:sp>
      <p:sp>
        <p:nvSpPr>
          <p:cNvPr id="41" name="Text Box 14">
            <a:extLst>
              <a:ext uri="{FF2B5EF4-FFF2-40B4-BE49-F238E27FC236}">
                <a16:creationId xmlns:a16="http://schemas.microsoft.com/office/drawing/2014/main" id="{55B76DE9-47DF-0327-2E35-453CD729BFCA}"/>
              </a:ext>
            </a:extLst>
          </p:cNvPr>
          <p:cNvSpPr txBox="1">
            <a:spLocks noChangeArrowheads="1"/>
          </p:cNvSpPr>
          <p:nvPr/>
        </p:nvSpPr>
        <p:spPr bwMode="auto">
          <a:xfrm>
            <a:off x="6026150" y="2230438"/>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Na-jet</a:t>
            </a:r>
          </a:p>
        </p:txBody>
      </p:sp>
      <p:sp>
        <p:nvSpPr>
          <p:cNvPr id="42" name="Text Box 32">
            <a:extLst>
              <a:ext uri="{FF2B5EF4-FFF2-40B4-BE49-F238E27FC236}">
                <a16:creationId xmlns:a16="http://schemas.microsoft.com/office/drawing/2014/main" id="{C27D833F-998B-E37B-F848-52A6898F1D0A}"/>
              </a:ext>
            </a:extLst>
          </p:cNvPr>
          <p:cNvSpPr txBox="1">
            <a:spLocks noChangeArrowheads="1"/>
          </p:cNvSpPr>
          <p:nvPr/>
        </p:nvSpPr>
        <p:spPr bwMode="auto">
          <a:xfrm>
            <a:off x="865187" y="1248499"/>
            <a:ext cx="1129982" cy="707886"/>
          </a:xfrm>
          <a:prstGeom prst="rect">
            <a:avLst/>
          </a:prstGeom>
          <a:no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000" dirty="0">
                <a:solidFill>
                  <a:srgbClr val="FF0000"/>
                </a:solidFill>
                <a:latin typeface="Times New Roman" panose="02020603050405020304" pitchFamily="18" charset="0"/>
                <a:cs typeface="Times New Roman" panose="02020603050405020304" pitchFamily="18" charset="0"/>
              </a:rPr>
              <a:t>~90% of plasma</a:t>
            </a:r>
          </a:p>
        </p:txBody>
      </p:sp>
      <p:sp>
        <p:nvSpPr>
          <p:cNvPr id="43" name="Text Box 14">
            <a:extLst>
              <a:ext uri="{FF2B5EF4-FFF2-40B4-BE49-F238E27FC236}">
                <a16:creationId xmlns:a16="http://schemas.microsoft.com/office/drawing/2014/main" id="{4306122B-4268-DF87-581A-6FD9464223FF}"/>
              </a:ext>
            </a:extLst>
          </p:cNvPr>
          <p:cNvSpPr txBox="1">
            <a:spLocks noChangeArrowheads="1"/>
          </p:cNvSpPr>
          <p:nvPr/>
        </p:nvSpPr>
        <p:spPr bwMode="auto">
          <a:xfrm>
            <a:off x="5873750" y="2535238"/>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latin typeface="Times New Roman" panose="02020603050405020304" pitchFamily="18" charset="0"/>
                <a:cs typeface="Times New Roman" panose="02020603050405020304" pitchFamily="18" charset="0"/>
              </a:rPr>
              <a:t>Ionize</a:t>
            </a:r>
          </a:p>
        </p:txBody>
      </p:sp>
      <p:sp>
        <p:nvSpPr>
          <p:cNvPr id="44" name="Text Box 14">
            <a:extLst>
              <a:ext uri="{FF2B5EF4-FFF2-40B4-BE49-F238E27FC236}">
                <a16:creationId xmlns:a16="http://schemas.microsoft.com/office/drawing/2014/main" id="{D3779F2D-247E-9EDE-6211-7067626CA37D}"/>
              </a:ext>
            </a:extLst>
          </p:cNvPr>
          <p:cNvSpPr txBox="1">
            <a:spLocks noChangeArrowheads="1"/>
          </p:cNvSpPr>
          <p:nvPr/>
        </p:nvSpPr>
        <p:spPr bwMode="auto">
          <a:xfrm>
            <a:off x="7454852" y="2230438"/>
            <a:ext cx="627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latin typeface="Times New Roman" panose="02020603050405020304" pitchFamily="18" charset="0"/>
                <a:cs typeface="Times New Roman" panose="02020603050405020304" pitchFamily="18" charset="0"/>
              </a:rPr>
              <a:t>Extr.</a:t>
            </a:r>
          </a:p>
        </p:txBody>
      </p:sp>
      <p:sp>
        <p:nvSpPr>
          <p:cNvPr id="45" name="Text Box 14">
            <a:extLst>
              <a:ext uri="{FF2B5EF4-FFF2-40B4-BE49-F238E27FC236}">
                <a16:creationId xmlns:a16="http://schemas.microsoft.com/office/drawing/2014/main" id="{71468B7C-7BD0-23B0-E305-8470E4584D17}"/>
              </a:ext>
            </a:extLst>
          </p:cNvPr>
          <p:cNvSpPr txBox="1">
            <a:spLocks noChangeArrowheads="1"/>
          </p:cNvSpPr>
          <p:nvPr/>
        </p:nvSpPr>
        <p:spPr bwMode="auto">
          <a:xfrm rot="1499368">
            <a:off x="7346902" y="5669240"/>
            <a:ext cx="627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latin typeface="Times New Roman" panose="02020603050405020304" pitchFamily="18" charset="0"/>
                <a:cs typeface="Times New Roman" panose="02020603050405020304" pitchFamily="18" charset="0"/>
              </a:rPr>
              <a:t>Extr.</a:t>
            </a:r>
          </a:p>
        </p:txBody>
      </p:sp>
      <p:sp>
        <p:nvSpPr>
          <p:cNvPr id="46" name="Text Box 18">
            <a:extLst>
              <a:ext uri="{FF2B5EF4-FFF2-40B4-BE49-F238E27FC236}">
                <a16:creationId xmlns:a16="http://schemas.microsoft.com/office/drawing/2014/main" id="{DABBC536-7988-29EA-4508-42DC94B72A99}"/>
              </a:ext>
            </a:extLst>
          </p:cNvPr>
          <p:cNvSpPr txBox="1">
            <a:spLocks noChangeArrowheads="1"/>
          </p:cNvSpPr>
          <p:nvPr/>
        </p:nvSpPr>
        <p:spPr bwMode="auto">
          <a:xfrm>
            <a:off x="5397348" y="5105400"/>
            <a:ext cx="819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Times New Roman" panose="02020603050405020304" pitchFamily="18" charset="0"/>
                <a:cs typeface="Times New Roman" panose="02020603050405020304" pitchFamily="18" charset="0"/>
              </a:rPr>
              <a:t>Ionize </a:t>
            </a:r>
          </a:p>
        </p:txBody>
      </p:sp>
      <p:sp>
        <p:nvSpPr>
          <p:cNvPr id="47" name="Text Box 18">
            <a:extLst>
              <a:ext uri="{FF2B5EF4-FFF2-40B4-BE49-F238E27FC236}">
                <a16:creationId xmlns:a16="http://schemas.microsoft.com/office/drawing/2014/main" id="{07AAB335-21F6-B70F-4EFB-310704759A6A}"/>
              </a:ext>
            </a:extLst>
          </p:cNvPr>
          <p:cNvSpPr txBox="1">
            <a:spLocks noChangeArrowheads="1"/>
          </p:cNvSpPr>
          <p:nvPr/>
        </p:nvSpPr>
        <p:spPr bwMode="auto">
          <a:xfrm>
            <a:off x="1447800" y="2057400"/>
            <a:ext cx="68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800000"/>
                </a:solidFill>
                <a:latin typeface="Times New Roman" panose="02020603050405020304" pitchFamily="18" charset="0"/>
                <a:cs typeface="Times New Roman" panose="02020603050405020304" pitchFamily="18" charset="0"/>
              </a:rPr>
              <a:t>H</a:t>
            </a:r>
            <a:r>
              <a:rPr lang="en-US" altLang="en-US" baseline="30000">
                <a:solidFill>
                  <a:srgbClr val="800000"/>
                </a:solidFill>
                <a:latin typeface="Times New Roman" panose="02020603050405020304" pitchFamily="18" charset="0"/>
                <a:cs typeface="Times New Roman" panose="02020603050405020304" pitchFamily="18" charset="0"/>
              </a:rPr>
              <a:t>0</a:t>
            </a:r>
            <a:endParaRPr lang="en-US" altLang="en-US">
              <a:solidFill>
                <a:srgbClr val="800000"/>
              </a:solidFill>
              <a:latin typeface="Times New Roman" panose="02020603050405020304" pitchFamily="18" charset="0"/>
              <a:cs typeface="Times New Roman" panose="02020603050405020304" pitchFamily="18" charset="0"/>
            </a:endParaRPr>
          </a:p>
          <a:p>
            <a:pPr algn="ctr" eaLnBrk="1" hangingPunct="1"/>
            <a:r>
              <a:rPr lang="en-US" altLang="en-US">
                <a:solidFill>
                  <a:srgbClr val="800000"/>
                </a:solidFill>
                <a:latin typeface="Times New Roman" panose="02020603050405020304" pitchFamily="18" charset="0"/>
                <a:cs typeface="Times New Roman" panose="02020603050405020304" pitchFamily="18" charset="0"/>
              </a:rPr>
              <a:t>7keV</a:t>
            </a:r>
          </a:p>
        </p:txBody>
      </p:sp>
      <p:sp>
        <p:nvSpPr>
          <p:cNvPr id="48" name="Text Box 18">
            <a:extLst>
              <a:ext uri="{FF2B5EF4-FFF2-40B4-BE49-F238E27FC236}">
                <a16:creationId xmlns:a16="http://schemas.microsoft.com/office/drawing/2014/main" id="{B613BF38-F41E-12A3-81B0-66722CA1F6F8}"/>
              </a:ext>
            </a:extLst>
          </p:cNvPr>
          <p:cNvSpPr txBox="1">
            <a:spLocks noChangeArrowheads="1"/>
          </p:cNvSpPr>
          <p:nvPr/>
        </p:nvSpPr>
        <p:spPr bwMode="auto">
          <a:xfrm>
            <a:off x="76200" y="1371600"/>
            <a:ext cx="68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800000"/>
                </a:solidFill>
                <a:latin typeface="Times New Roman" panose="02020603050405020304" pitchFamily="18" charset="0"/>
                <a:cs typeface="Times New Roman" panose="02020603050405020304" pitchFamily="18" charset="0"/>
              </a:rPr>
              <a:t>H</a:t>
            </a:r>
            <a:r>
              <a:rPr lang="en-US" altLang="en-US" baseline="30000">
                <a:solidFill>
                  <a:srgbClr val="800000"/>
                </a:solidFill>
                <a:latin typeface="Times New Roman" panose="02020603050405020304" pitchFamily="18" charset="0"/>
                <a:cs typeface="Times New Roman" panose="02020603050405020304" pitchFamily="18" charset="0"/>
              </a:rPr>
              <a:t>+</a:t>
            </a:r>
            <a:endParaRPr lang="en-US" altLang="en-US">
              <a:solidFill>
                <a:srgbClr val="800000"/>
              </a:solidFill>
              <a:latin typeface="Times New Roman" panose="02020603050405020304" pitchFamily="18" charset="0"/>
              <a:cs typeface="Times New Roman" panose="02020603050405020304" pitchFamily="18" charset="0"/>
            </a:endParaRPr>
          </a:p>
          <a:p>
            <a:pPr algn="ctr" eaLnBrk="1" hangingPunct="1"/>
            <a:r>
              <a:rPr lang="en-US" altLang="en-US">
                <a:solidFill>
                  <a:srgbClr val="800000"/>
                </a:solidFill>
                <a:latin typeface="Times New Roman" panose="02020603050405020304" pitchFamily="18" charset="0"/>
                <a:cs typeface="Times New Roman" panose="02020603050405020304" pitchFamily="18" charset="0"/>
              </a:rPr>
              <a:t>7keV</a:t>
            </a:r>
          </a:p>
        </p:txBody>
      </p:sp>
      <p:sp>
        <p:nvSpPr>
          <p:cNvPr id="49" name="Text Box 18">
            <a:extLst>
              <a:ext uri="{FF2B5EF4-FFF2-40B4-BE49-F238E27FC236}">
                <a16:creationId xmlns:a16="http://schemas.microsoft.com/office/drawing/2014/main" id="{F58277D7-5858-40B4-81B1-7C1C2126BD5C}"/>
              </a:ext>
            </a:extLst>
          </p:cNvPr>
          <p:cNvSpPr txBox="1">
            <a:spLocks noChangeArrowheads="1"/>
          </p:cNvSpPr>
          <p:nvPr/>
        </p:nvSpPr>
        <p:spPr bwMode="auto">
          <a:xfrm>
            <a:off x="2819400" y="3048000"/>
            <a:ext cx="68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800000"/>
                </a:solidFill>
                <a:latin typeface="Times New Roman" panose="02020603050405020304" pitchFamily="18" charset="0"/>
                <a:cs typeface="Times New Roman" panose="02020603050405020304" pitchFamily="18" charset="0"/>
              </a:rPr>
              <a:t>H</a:t>
            </a:r>
            <a:r>
              <a:rPr lang="en-US" altLang="en-US" baseline="30000">
                <a:solidFill>
                  <a:srgbClr val="800000"/>
                </a:solidFill>
                <a:latin typeface="Times New Roman" panose="02020603050405020304" pitchFamily="18" charset="0"/>
                <a:cs typeface="Times New Roman" panose="02020603050405020304" pitchFamily="18" charset="0"/>
              </a:rPr>
              <a:t>+</a:t>
            </a:r>
            <a:endParaRPr lang="en-US" altLang="en-US">
              <a:solidFill>
                <a:srgbClr val="800000"/>
              </a:solidFill>
              <a:latin typeface="Times New Roman" panose="02020603050405020304" pitchFamily="18" charset="0"/>
              <a:cs typeface="Times New Roman" panose="02020603050405020304" pitchFamily="18" charset="0"/>
            </a:endParaRPr>
          </a:p>
          <a:p>
            <a:pPr algn="ctr" eaLnBrk="1" hangingPunct="1"/>
            <a:r>
              <a:rPr lang="en-US" altLang="en-US">
                <a:solidFill>
                  <a:srgbClr val="800000"/>
                </a:solidFill>
                <a:latin typeface="Times New Roman" panose="02020603050405020304" pitchFamily="18" charset="0"/>
                <a:cs typeface="Times New Roman" panose="02020603050405020304" pitchFamily="18" charset="0"/>
              </a:rPr>
              <a:t>7keV</a:t>
            </a:r>
          </a:p>
        </p:txBody>
      </p:sp>
      <p:sp>
        <p:nvSpPr>
          <p:cNvPr id="50" name="Text Box 18">
            <a:extLst>
              <a:ext uri="{FF2B5EF4-FFF2-40B4-BE49-F238E27FC236}">
                <a16:creationId xmlns:a16="http://schemas.microsoft.com/office/drawing/2014/main" id="{2193D61A-E003-6D83-E9B2-11125F43C3BF}"/>
              </a:ext>
            </a:extLst>
          </p:cNvPr>
          <p:cNvSpPr txBox="1">
            <a:spLocks noChangeArrowheads="1"/>
          </p:cNvSpPr>
          <p:nvPr/>
        </p:nvSpPr>
        <p:spPr bwMode="auto">
          <a:xfrm>
            <a:off x="4114800" y="3657600"/>
            <a:ext cx="68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800000"/>
                </a:solidFill>
                <a:latin typeface="Times New Roman" panose="02020603050405020304" pitchFamily="18" charset="0"/>
                <a:cs typeface="Times New Roman" panose="02020603050405020304" pitchFamily="18" charset="0"/>
              </a:rPr>
              <a:t>H</a:t>
            </a:r>
            <a:r>
              <a:rPr lang="en-US" altLang="en-US" baseline="30000">
                <a:solidFill>
                  <a:srgbClr val="800000"/>
                </a:solidFill>
                <a:latin typeface="Times New Roman" panose="02020603050405020304" pitchFamily="18" charset="0"/>
                <a:cs typeface="Times New Roman" panose="02020603050405020304" pitchFamily="18" charset="0"/>
              </a:rPr>
              <a:t>+</a:t>
            </a:r>
            <a:endParaRPr lang="en-US" altLang="en-US">
              <a:solidFill>
                <a:srgbClr val="800000"/>
              </a:solidFill>
              <a:latin typeface="Times New Roman" panose="02020603050405020304" pitchFamily="18" charset="0"/>
              <a:cs typeface="Times New Roman" panose="02020603050405020304" pitchFamily="18" charset="0"/>
            </a:endParaRPr>
          </a:p>
          <a:p>
            <a:pPr algn="ctr" eaLnBrk="1" hangingPunct="1"/>
            <a:r>
              <a:rPr lang="en-US" altLang="en-US">
                <a:solidFill>
                  <a:srgbClr val="800000"/>
                </a:solidFill>
                <a:latin typeface="Times New Roman" panose="02020603050405020304" pitchFamily="18" charset="0"/>
                <a:cs typeface="Times New Roman" panose="02020603050405020304" pitchFamily="18" charset="0"/>
              </a:rPr>
              <a:t>3keV</a:t>
            </a:r>
          </a:p>
        </p:txBody>
      </p:sp>
      <p:sp>
        <p:nvSpPr>
          <p:cNvPr id="51" name="Text Box 17">
            <a:extLst>
              <a:ext uri="{FF2B5EF4-FFF2-40B4-BE49-F238E27FC236}">
                <a16:creationId xmlns:a16="http://schemas.microsoft.com/office/drawing/2014/main" id="{497CF396-74DF-D2FE-4735-A11B71A81331}"/>
              </a:ext>
            </a:extLst>
          </p:cNvPr>
          <p:cNvSpPr txBox="1">
            <a:spLocks noChangeArrowheads="1"/>
          </p:cNvSpPr>
          <p:nvPr/>
        </p:nvSpPr>
        <p:spPr bwMode="auto">
          <a:xfrm>
            <a:off x="3581400" y="4419600"/>
            <a:ext cx="1263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Neutralized</a:t>
            </a:r>
          </a:p>
        </p:txBody>
      </p:sp>
      <p:sp>
        <p:nvSpPr>
          <p:cNvPr id="52" name="Text Box 18">
            <a:extLst>
              <a:ext uri="{FF2B5EF4-FFF2-40B4-BE49-F238E27FC236}">
                <a16:creationId xmlns:a16="http://schemas.microsoft.com/office/drawing/2014/main" id="{76D53C01-8056-C43A-2131-90FE6C2091BF}"/>
              </a:ext>
            </a:extLst>
          </p:cNvPr>
          <p:cNvSpPr txBox="1">
            <a:spLocks noChangeArrowheads="1"/>
          </p:cNvSpPr>
          <p:nvPr/>
        </p:nvSpPr>
        <p:spPr bwMode="auto">
          <a:xfrm>
            <a:off x="5334000" y="4343400"/>
            <a:ext cx="684213" cy="646113"/>
          </a:xfrm>
          <a:prstGeom prst="rect">
            <a:avLst/>
          </a:prstGeom>
          <a:no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dirty="0">
                <a:solidFill>
                  <a:srgbClr val="C00000"/>
                </a:solidFill>
                <a:latin typeface="Times New Roman" panose="02020603050405020304" pitchFamily="18" charset="0"/>
                <a:cs typeface="Times New Roman" panose="02020603050405020304" pitchFamily="18" charset="0"/>
              </a:rPr>
              <a:t>H</a:t>
            </a:r>
            <a:r>
              <a:rPr lang="en-US" baseline="30000" dirty="0">
                <a:solidFill>
                  <a:srgbClr val="C00000"/>
                </a:solidFill>
                <a:latin typeface="Times New Roman" panose="02020603050405020304" pitchFamily="18" charset="0"/>
                <a:cs typeface="Times New Roman" panose="02020603050405020304" pitchFamily="18" charset="0"/>
              </a:rPr>
              <a:t>0</a:t>
            </a:r>
            <a:endParaRPr lang="en-US" dirty="0">
              <a:solidFill>
                <a:srgbClr val="C00000"/>
              </a:solidFill>
              <a:latin typeface="Times New Roman" panose="02020603050405020304" pitchFamily="18" charset="0"/>
              <a:cs typeface="Times New Roman" panose="02020603050405020304" pitchFamily="18" charset="0"/>
            </a:endParaRPr>
          </a:p>
          <a:p>
            <a:pPr algn="ctr">
              <a:defRPr/>
            </a:pPr>
            <a:r>
              <a:rPr lang="en-US" dirty="0">
                <a:solidFill>
                  <a:srgbClr val="C00000"/>
                </a:solidFill>
                <a:latin typeface="Times New Roman" panose="02020603050405020304" pitchFamily="18" charset="0"/>
                <a:cs typeface="Times New Roman" panose="02020603050405020304" pitchFamily="18" charset="0"/>
              </a:rPr>
              <a:t>3keV</a:t>
            </a:r>
          </a:p>
        </p:txBody>
      </p:sp>
      <p:sp>
        <p:nvSpPr>
          <p:cNvPr id="53" name="Text Box 19">
            <a:extLst>
              <a:ext uri="{FF2B5EF4-FFF2-40B4-BE49-F238E27FC236}">
                <a16:creationId xmlns:a16="http://schemas.microsoft.com/office/drawing/2014/main" id="{30D5F104-FEC8-44BB-03C8-3E7CE3E9CE68}"/>
              </a:ext>
            </a:extLst>
          </p:cNvPr>
          <p:cNvSpPr txBox="1">
            <a:spLocks noChangeArrowheads="1"/>
          </p:cNvSpPr>
          <p:nvPr/>
        </p:nvSpPr>
        <p:spPr bwMode="auto">
          <a:xfrm>
            <a:off x="6553200" y="4953000"/>
            <a:ext cx="914400" cy="646113"/>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dirty="0">
                <a:solidFill>
                  <a:srgbClr val="C00000"/>
                </a:solidFill>
                <a:latin typeface="Times New Roman" panose="02020603050405020304" pitchFamily="18" charset="0"/>
                <a:cs typeface="Times New Roman" panose="02020603050405020304" pitchFamily="18" charset="0"/>
              </a:rPr>
              <a:t>H</a:t>
            </a:r>
            <a:r>
              <a:rPr lang="en-US" baseline="30000" dirty="0">
                <a:solidFill>
                  <a:srgbClr val="C00000"/>
                </a:solidFill>
                <a:latin typeface="Times New Roman" panose="02020603050405020304" pitchFamily="18" charset="0"/>
                <a:cs typeface="Times New Roman" panose="02020603050405020304" pitchFamily="18" charset="0"/>
              </a:rPr>
              <a:t>-</a:t>
            </a:r>
            <a:endParaRPr lang="en-US" dirty="0">
              <a:solidFill>
                <a:srgbClr val="C00000"/>
              </a:solidFill>
              <a:latin typeface="Times New Roman" panose="02020603050405020304" pitchFamily="18" charset="0"/>
              <a:cs typeface="Times New Roman" panose="02020603050405020304" pitchFamily="18" charset="0"/>
            </a:endParaRPr>
          </a:p>
          <a:p>
            <a:pPr algn="ctr">
              <a:defRPr/>
            </a:pPr>
            <a:r>
              <a:rPr lang="en-US" dirty="0">
                <a:solidFill>
                  <a:srgbClr val="C00000"/>
                </a:solidFill>
                <a:latin typeface="Times New Roman" panose="02020603050405020304" pitchFamily="18" charset="0"/>
                <a:cs typeface="Times New Roman" panose="02020603050405020304" pitchFamily="18" charset="0"/>
              </a:rPr>
              <a:t>3keV</a:t>
            </a:r>
          </a:p>
        </p:txBody>
      </p:sp>
      <p:sp>
        <p:nvSpPr>
          <p:cNvPr id="54" name="Text Box 19">
            <a:extLst>
              <a:ext uri="{FF2B5EF4-FFF2-40B4-BE49-F238E27FC236}">
                <a16:creationId xmlns:a16="http://schemas.microsoft.com/office/drawing/2014/main" id="{C78BDD11-3480-7AEA-C2B2-B6BEA5620144}"/>
              </a:ext>
            </a:extLst>
          </p:cNvPr>
          <p:cNvSpPr txBox="1">
            <a:spLocks noChangeArrowheads="1"/>
          </p:cNvSpPr>
          <p:nvPr/>
        </p:nvSpPr>
        <p:spPr bwMode="auto">
          <a:xfrm>
            <a:off x="8001000" y="5562600"/>
            <a:ext cx="914400" cy="646113"/>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dirty="0">
                <a:solidFill>
                  <a:srgbClr val="C00000"/>
                </a:solidFill>
                <a:latin typeface="Times New Roman" panose="02020603050405020304" pitchFamily="18" charset="0"/>
                <a:cs typeface="Times New Roman" panose="02020603050405020304" pitchFamily="18" charset="0"/>
              </a:rPr>
              <a:t>H</a:t>
            </a:r>
            <a:r>
              <a:rPr lang="en-US" baseline="30000" dirty="0">
                <a:solidFill>
                  <a:srgbClr val="C00000"/>
                </a:solidFill>
                <a:latin typeface="Times New Roman" panose="02020603050405020304" pitchFamily="18" charset="0"/>
                <a:cs typeface="Times New Roman" panose="02020603050405020304" pitchFamily="18" charset="0"/>
              </a:rPr>
              <a:t>-</a:t>
            </a:r>
            <a:endParaRPr lang="en-US" dirty="0">
              <a:solidFill>
                <a:srgbClr val="C00000"/>
              </a:solidFill>
              <a:latin typeface="Times New Roman" panose="02020603050405020304" pitchFamily="18" charset="0"/>
              <a:cs typeface="Times New Roman" panose="02020603050405020304" pitchFamily="18" charset="0"/>
            </a:endParaRPr>
          </a:p>
          <a:p>
            <a:pPr algn="ctr">
              <a:defRPr/>
            </a:pPr>
            <a:r>
              <a:rPr lang="en-US" dirty="0">
                <a:solidFill>
                  <a:srgbClr val="C00000"/>
                </a:solidFill>
                <a:latin typeface="Times New Roman" panose="02020603050405020304" pitchFamily="18" charset="0"/>
                <a:cs typeface="Times New Roman" panose="02020603050405020304" pitchFamily="18" charset="0"/>
              </a:rPr>
              <a:t>35keV</a:t>
            </a:r>
          </a:p>
        </p:txBody>
      </p:sp>
      <p:sp>
        <p:nvSpPr>
          <p:cNvPr id="55" name="Text Box 32">
            <a:extLst>
              <a:ext uri="{FF2B5EF4-FFF2-40B4-BE49-F238E27FC236}">
                <a16:creationId xmlns:a16="http://schemas.microsoft.com/office/drawing/2014/main" id="{48944AF2-0C4F-CA5D-2837-9DF452AC1991}"/>
              </a:ext>
            </a:extLst>
          </p:cNvPr>
          <p:cNvSpPr txBox="1">
            <a:spLocks noChangeArrowheads="1"/>
          </p:cNvSpPr>
          <p:nvPr/>
        </p:nvSpPr>
        <p:spPr bwMode="auto">
          <a:xfrm>
            <a:off x="152400" y="5359400"/>
            <a:ext cx="4570413" cy="1016000"/>
          </a:xfrm>
          <a:prstGeom prst="rect">
            <a:avLst/>
          </a:prstGeom>
          <a:solidFill>
            <a:schemeClr val="bg1"/>
          </a:solidFill>
          <a:ln w="317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a:solidFill>
                  <a:srgbClr val="800000"/>
                </a:solidFill>
                <a:latin typeface="Times New Roman" panose="02020603050405020304" pitchFamily="18" charset="0"/>
                <a:cs typeface="Times New Roman" panose="02020603050405020304" pitchFamily="18" charset="0"/>
              </a:rPr>
              <a:t>0.72/3 =0.24 - polarization dilution and 4.0keV energy separation (~25-30 times) allows dilution reduction to 0.24/25~ 0.01</a:t>
            </a:r>
          </a:p>
        </p:txBody>
      </p:sp>
    </p:spTree>
    <p:extLst>
      <p:ext uri="{BB962C8B-B14F-4D97-AF65-F5344CB8AC3E}">
        <p14:creationId xmlns:p14="http://schemas.microsoft.com/office/powerpoint/2010/main" val="2331263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D967B-C678-C7C9-8853-72F63ED92F8C}"/>
              </a:ext>
            </a:extLst>
          </p:cNvPr>
          <p:cNvSpPr>
            <a:spLocks noGrp="1"/>
          </p:cNvSpPr>
          <p:nvPr>
            <p:ph type="sldNum" sz="quarter" idx="4"/>
          </p:nvPr>
        </p:nvSpPr>
        <p:spPr/>
        <p:txBody>
          <a:bodyPr/>
          <a:lstStyle/>
          <a:p>
            <a:fld id="{933A556B-7C63-244D-9B7C-B0EA8042B330}" type="slidenum">
              <a:rPr lang="en-US" smtClean="0"/>
              <a:pPr/>
              <a:t>23</a:t>
            </a:fld>
            <a:endParaRPr lang="en-US" sz="751" dirty="0"/>
          </a:p>
        </p:txBody>
      </p:sp>
      <p:pic>
        <p:nvPicPr>
          <p:cNvPr id="3" name="Picture 4" descr="http://www.cadops.bnl.gov/elog/graphics/rhic-pp_2013/Tue_Jun_11_2013_233120_11620.gif">
            <a:extLst>
              <a:ext uri="{FF2B5EF4-FFF2-40B4-BE49-F238E27FC236}">
                <a16:creationId xmlns:a16="http://schemas.microsoft.com/office/drawing/2014/main" id="{2F73080B-54EF-A57B-44FD-6B9D3A215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12" y="1522735"/>
            <a:ext cx="4297981"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EF2284E8-45A8-C73A-3BA9-FE35B394E8DE}"/>
              </a:ext>
            </a:extLst>
          </p:cNvPr>
          <p:cNvSpPr txBox="1">
            <a:spLocks noChangeArrowheads="1"/>
          </p:cNvSpPr>
          <p:nvPr/>
        </p:nvSpPr>
        <p:spPr bwMode="auto">
          <a:xfrm>
            <a:off x="248579" y="554041"/>
            <a:ext cx="119434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latin typeface="Times New Roman" panose="02020603050405020304" pitchFamily="18" charset="0"/>
                <a:cs typeface="Times New Roman" panose="02020603050405020304" pitchFamily="18" charset="0"/>
              </a:rPr>
              <a:t>For maximum polarization there must be an accurate selection of settings for all correction coils. Any change in the magnetic field of coils, SCS or ionizer as well as their position requires a new setting.</a:t>
            </a:r>
            <a:endParaRPr lang="en-US" altLang="en-US"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189B6A5-9157-DF20-8FB4-22EE10CC6B27}"/>
              </a:ext>
            </a:extLst>
          </p:cNvPr>
          <p:cNvSpPr>
            <a:spLocks noChangeArrowheads="1"/>
          </p:cNvSpPr>
          <p:nvPr/>
        </p:nvSpPr>
        <p:spPr bwMode="auto">
          <a:xfrm>
            <a:off x="1580770" y="1152848"/>
            <a:ext cx="28969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chemeClr val="tx1"/>
                </a:solidFill>
                <a:latin typeface="Times New Roman" panose="02020603050405020304" pitchFamily="18" charset="0"/>
                <a:cs typeface="Times New Roman" panose="02020603050405020304" pitchFamily="18" charset="0"/>
              </a:rPr>
              <a:t>Polarization vs. LCC current </a:t>
            </a:r>
          </a:p>
        </p:txBody>
      </p:sp>
      <p:sp>
        <p:nvSpPr>
          <p:cNvPr id="7" name="Rectangle 9">
            <a:extLst>
              <a:ext uri="{FF2B5EF4-FFF2-40B4-BE49-F238E27FC236}">
                <a16:creationId xmlns:a16="http://schemas.microsoft.com/office/drawing/2014/main" id="{C5254A98-5DA0-4FA4-61FD-F6BAA200E6DF}"/>
              </a:ext>
            </a:extLst>
          </p:cNvPr>
          <p:cNvSpPr>
            <a:spLocks noChangeArrowheads="1"/>
          </p:cNvSpPr>
          <p:nvPr/>
        </p:nvSpPr>
        <p:spPr bwMode="auto">
          <a:xfrm>
            <a:off x="7714284" y="1143414"/>
            <a:ext cx="3059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chemeClr val="tx1"/>
                </a:solidFill>
                <a:latin typeface="Times New Roman" panose="02020603050405020304" pitchFamily="18" charset="0"/>
                <a:cs typeface="Times New Roman" panose="02020603050405020304" pitchFamily="18" charset="0"/>
              </a:rPr>
              <a:t>Polarization vs. target position </a:t>
            </a:r>
          </a:p>
        </p:txBody>
      </p:sp>
      <p:sp>
        <p:nvSpPr>
          <p:cNvPr id="8" name="Rectangle 2">
            <a:extLst>
              <a:ext uri="{FF2B5EF4-FFF2-40B4-BE49-F238E27FC236}">
                <a16:creationId xmlns:a16="http://schemas.microsoft.com/office/drawing/2014/main" id="{74EB6AFD-6058-49C6-E2D9-A27B49CDAA07}"/>
              </a:ext>
            </a:extLst>
          </p:cNvPr>
          <p:cNvSpPr txBox="1">
            <a:spLocks noChangeArrowheads="1"/>
          </p:cNvSpPr>
          <p:nvPr/>
        </p:nvSpPr>
        <p:spPr bwMode="auto">
          <a:xfrm>
            <a:off x="0" y="2"/>
            <a:ext cx="12192000" cy="55403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
                <a:srgbClr val="C3260C"/>
              </a:buClr>
              <a:buSzPct val="128000"/>
              <a:buNone/>
            </a:pPr>
            <a:r>
              <a:rPr lang="en-US" altLang="en-US" sz="2800" b="1" dirty="0">
                <a:solidFill>
                  <a:schemeClr val="tx1"/>
                </a:solidFill>
                <a:latin typeface="Times New Roman" panose="02020603050405020304" pitchFamily="18" charset="0"/>
                <a:cs typeface="Times New Roman" panose="02020603050405020304" pitchFamily="18" charset="0"/>
              </a:rPr>
              <a:t>Depolarization factors by</a:t>
            </a:r>
            <a:r>
              <a:rPr lang="en-US" sz="2800" b="1" dirty="0">
                <a:latin typeface="Times New Roman" panose="02020603050405020304" pitchFamily="18" charset="0"/>
                <a:cs typeface="Times New Roman" panose="02020603050405020304" pitchFamily="18" charset="0"/>
              </a:rPr>
              <a:t> the shape</a:t>
            </a:r>
            <a:r>
              <a:rPr lang="en-US" altLang="en-US" sz="2800" b="1" dirty="0">
                <a:solidFill>
                  <a:schemeClr val="tx1"/>
                </a:solidFill>
                <a:latin typeface="Times New Roman" panose="02020603050405020304" pitchFamily="18" charset="0"/>
                <a:cs typeface="Times New Roman" panose="02020603050405020304" pitchFamily="18" charset="0"/>
              </a:rPr>
              <a:t> of </a:t>
            </a:r>
            <a:r>
              <a:rPr lang="en-US" sz="2800" b="1" dirty="0">
                <a:latin typeface="Times New Roman" panose="02020603050405020304" pitchFamily="18" charset="0"/>
                <a:cs typeface="Times New Roman" panose="02020603050405020304" pitchFamily="18" charset="0"/>
              </a:rPr>
              <a:t>magnetic field </a:t>
            </a:r>
            <a:endParaRPr lang="en-US" altLang="en-US" sz="2800" b="1" dirty="0">
              <a:solidFill>
                <a:schemeClr val="tx1"/>
              </a:solidFill>
              <a:latin typeface="Times New Roman" panose="02020603050405020304" pitchFamily="18" charset="0"/>
              <a:cs typeface="Times New Roman" panose="02020603050405020304" pitchFamily="18" charset="0"/>
            </a:endParaRPr>
          </a:p>
        </p:txBody>
      </p:sp>
      <p:pic>
        <p:nvPicPr>
          <p:cNvPr id="10" name="Picture 6" descr="http://www.cadops.bnl.gov/elog/graphics/rhic-pp_2013/Fri_Sep_6_2013_153653_3697.gif">
            <a:extLst>
              <a:ext uri="{FF2B5EF4-FFF2-40B4-BE49-F238E27FC236}">
                <a16:creationId xmlns:a16="http://schemas.microsoft.com/office/drawing/2014/main" id="{89330909-CD3F-1730-4ABD-EBD839FFB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4803" y="1544748"/>
            <a:ext cx="3938455"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366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E99893-6282-D0FA-A460-CC83755C03F0}"/>
              </a:ext>
            </a:extLst>
          </p:cNvPr>
          <p:cNvSpPr>
            <a:spLocks noGrp="1"/>
          </p:cNvSpPr>
          <p:nvPr>
            <p:ph type="sldNum" sz="quarter" idx="4"/>
          </p:nvPr>
        </p:nvSpPr>
        <p:spPr/>
        <p:txBody>
          <a:bodyPr/>
          <a:lstStyle/>
          <a:p>
            <a:fld id="{933A556B-7C63-244D-9B7C-B0EA8042B330}" type="slidenum">
              <a:rPr lang="en-US" smtClean="0"/>
              <a:pPr/>
              <a:t>24</a:t>
            </a:fld>
            <a:endParaRPr lang="en-US" sz="751" dirty="0"/>
          </a:p>
        </p:txBody>
      </p:sp>
      <p:grpSp>
        <p:nvGrpSpPr>
          <p:cNvPr id="70" name="Group 69">
            <a:extLst>
              <a:ext uri="{FF2B5EF4-FFF2-40B4-BE49-F238E27FC236}">
                <a16:creationId xmlns:a16="http://schemas.microsoft.com/office/drawing/2014/main" id="{944A17E8-D7E4-39EB-035F-6EE7AE559F85}"/>
              </a:ext>
            </a:extLst>
          </p:cNvPr>
          <p:cNvGrpSpPr/>
          <p:nvPr/>
        </p:nvGrpSpPr>
        <p:grpSpPr>
          <a:xfrm>
            <a:off x="260391" y="911443"/>
            <a:ext cx="6942292" cy="4588413"/>
            <a:chOff x="146050" y="768350"/>
            <a:chExt cx="8839200" cy="5041900"/>
          </a:xfrm>
        </p:grpSpPr>
        <p:pic>
          <p:nvPicPr>
            <p:cNvPr id="3" name="Picture 2">
              <a:extLst>
                <a:ext uri="{FF2B5EF4-FFF2-40B4-BE49-F238E27FC236}">
                  <a16:creationId xmlns:a16="http://schemas.microsoft.com/office/drawing/2014/main" id="{228841A5-EF93-FDB9-1F31-9794A48F6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88" t="8141" r="9515" b="13657"/>
            <a:stretch>
              <a:fillRect/>
            </a:stretch>
          </p:blipFill>
          <p:spPr bwMode="auto">
            <a:xfrm>
              <a:off x="146050" y="768350"/>
              <a:ext cx="41148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4">
              <a:extLst>
                <a:ext uri="{FF2B5EF4-FFF2-40B4-BE49-F238E27FC236}">
                  <a16:creationId xmlns:a16="http://schemas.microsoft.com/office/drawing/2014/main" id="{643F8392-32ED-9F9A-1C71-57BA55883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96" t="8551" r="9921" b="13185"/>
            <a:stretch>
              <a:fillRect/>
            </a:stretch>
          </p:blipFill>
          <p:spPr bwMode="auto">
            <a:xfrm>
              <a:off x="4489450" y="844550"/>
              <a:ext cx="44958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Line 7">
              <a:extLst>
                <a:ext uri="{FF2B5EF4-FFF2-40B4-BE49-F238E27FC236}">
                  <a16:creationId xmlns:a16="http://schemas.microsoft.com/office/drawing/2014/main" id="{5D9C2A70-156B-20F6-EAB2-19B4AE4661B1}"/>
                </a:ext>
              </a:extLst>
            </p:cNvPr>
            <p:cNvSpPr>
              <a:spLocks noChangeShapeType="1"/>
            </p:cNvSpPr>
            <p:nvPr/>
          </p:nvSpPr>
          <p:spPr bwMode="auto">
            <a:xfrm flipV="1">
              <a:off x="6723756" y="1198563"/>
              <a:ext cx="0" cy="4584700"/>
            </a:xfrm>
            <a:prstGeom prst="line">
              <a:avLst/>
            </a:prstGeom>
            <a:noFill/>
            <a:ln w="12600">
              <a:solidFill>
                <a:srgbClr val="0070C0"/>
              </a:solidFill>
              <a:prstDash val="dash"/>
              <a:miter lim="800000"/>
              <a:headEnd/>
              <a:tailEnd/>
            </a:ln>
            <a:extLst>
              <a:ext uri="{909E8E84-426E-40DD-AFC4-6F175D3DCCD1}">
                <a14:hiddenFill xmlns:a14="http://schemas.microsoft.com/office/drawing/2010/main">
                  <a:noFill/>
                </a14:hiddenFill>
              </a:ext>
            </a:extLst>
          </p:spPr>
          <p:txBody>
            <a:bodyPr lIns="91425" tIns="45713" rIns="91425" bIns="45713"/>
            <a:lstStyle/>
            <a:p>
              <a:endParaRPr lang="en-US" sz="1200"/>
            </a:p>
          </p:txBody>
        </p:sp>
        <p:sp>
          <p:nvSpPr>
            <p:cNvPr id="7" name="Text Box 8">
              <a:extLst>
                <a:ext uri="{FF2B5EF4-FFF2-40B4-BE49-F238E27FC236}">
                  <a16:creationId xmlns:a16="http://schemas.microsoft.com/office/drawing/2014/main" id="{47E56943-E19B-3801-2D70-724B179BF0EA}"/>
                </a:ext>
              </a:extLst>
            </p:cNvPr>
            <p:cNvSpPr txBox="1">
              <a:spLocks noChangeArrowheads="1"/>
            </p:cNvSpPr>
            <p:nvPr/>
          </p:nvSpPr>
          <p:spPr bwMode="auto">
            <a:xfrm>
              <a:off x="6470650" y="5187950"/>
              <a:ext cx="8382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6" tIns="46793" rIns="89986" bIns="46793">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eaLnBrk="1" hangingPunct="1">
                <a:spcBef>
                  <a:spcPts val="1000"/>
                </a:spcBef>
                <a:buSzTx/>
                <a:buFont typeface="Times New Roman" panose="02020603050405020304" pitchFamily="18" charset="0"/>
                <a:buNone/>
              </a:pPr>
              <a:r>
                <a:rPr lang="en-US" altLang="en-US" sz="1200" b="1" i="0">
                  <a:solidFill>
                    <a:srgbClr val="1741B9"/>
                  </a:solidFill>
                  <a:latin typeface="Arial" panose="020B0604020202020204" pitchFamily="34" charset="0"/>
                </a:rPr>
                <a:t>~16.2</a:t>
              </a:r>
              <a:r>
                <a:rPr lang="en-US" altLang="en-US" sz="1200" b="1" i="0" baseline="-33000">
                  <a:solidFill>
                    <a:srgbClr val="1741B9"/>
                  </a:solidFill>
                  <a:latin typeface="Arial" panose="020B0604020202020204" pitchFamily="34" charset="0"/>
                </a:rPr>
                <a:t>o</a:t>
              </a:r>
            </a:p>
          </p:txBody>
        </p:sp>
        <p:sp>
          <p:nvSpPr>
            <p:cNvPr id="8" name="Line 9">
              <a:extLst>
                <a:ext uri="{FF2B5EF4-FFF2-40B4-BE49-F238E27FC236}">
                  <a16:creationId xmlns:a16="http://schemas.microsoft.com/office/drawing/2014/main" id="{0F157726-22B2-E0D1-AE52-337DD4429653}"/>
                </a:ext>
              </a:extLst>
            </p:cNvPr>
            <p:cNvSpPr>
              <a:spLocks noChangeShapeType="1"/>
            </p:cNvSpPr>
            <p:nvPr/>
          </p:nvSpPr>
          <p:spPr bwMode="auto">
            <a:xfrm>
              <a:off x="450850" y="2444750"/>
              <a:ext cx="1676400" cy="1588"/>
            </a:xfrm>
            <a:prstGeom prst="line">
              <a:avLst/>
            </a:prstGeom>
            <a:noFill/>
            <a:ln w="19080">
              <a:solidFill>
                <a:srgbClr val="3399FF"/>
              </a:solidFill>
              <a:prstDash val="sysDot"/>
              <a:miter lim="800000"/>
              <a:headEnd/>
              <a:tailEnd/>
            </a:ln>
            <a:extLst>
              <a:ext uri="{909E8E84-426E-40DD-AFC4-6F175D3DCCD1}">
                <a14:hiddenFill xmlns:a14="http://schemas.microsoft.com/office/drawing/2010/main">
                  <a:noFill/>
                </a14:hiddenFill>
              </a:ext>
            </a:extLst>
          </p:spPr>
          <p:txBody>
            <a:bodyPr lIns="91425" tIns="45713" rIns="91425" bIns="45713"/>
            <a:lstStyle/>
            <a:p>
              <a:endParaRPr lang="en-US" sz="1200"/>
            </a:p>
          </p:txBody>
        </p:sp>
        <p:sp>
          <p:nvSpPr>
            <p:cNvPr id="9" name="Line 10">
              <a:extLst>
                <a:ext uri="{FF2B5EF4-FFF2-40B4-BE49-F238E27FC236}">
                  <a16:creationId xmlns:a16="http://schemas.microsoft.com/office/drawing/2014/main" id="{35D674D7-1670-7DE1-E35E-0106F75B49B4}"/>
                </a:ext>
              </a:extLst>
            </p:cNvPr>
            <p:cNvSpPr>
              <a:spLocks noChangeShapeType="1"/>
            </p:cNvSpPr>
            <p:nvPr/>
          </p:nvSpPr>
          <p:spPr bwMode="auto">
            <a:xfrm flipV="1">
              <a:off x="2127250" y="1371600"/>
              <a:ext cx="1588" cy="4356100"/>
            </a:xfrm>
            <a:prstGeom prst="line">
              <a:avLst/>
            </a:prstGeom>
            <a:noFill/>
            <a:ln w="12600">
              <a:solidFill>
                <a:srgbClr val="99CC00"/>
              </a:solidFill>
              <a:prstDash val="dash"/>
              <a:miter lim="800000"/>
              <a:headEnd/>
              <a:tailEnd/>
            </a:ln>
            <a:extLst>
              <a:ext uri="{909E8E84-426E-40DD-AFC4-6F175D3DCCD1}">
                <a14:hiddenFill xmlns:a14="http://schemas.microsoft.com/office/drawing/2010/main">
                  <a:noFill/>
                </a14:hiddenFill>
              </a:ext>
            </a:extLst>
          </p:spPr>
          <p:txBody>
            <a:bodyPr lIns="91425" tIns="45713" rIns="91425" bIns="45713"/>
            <a:lstStyle/>
            <a:p>
              <a:endParaRPr lang="en-US" sz="1200"/>
            </a:p>
          </p:txBody>
        </p:sp>
        <p:sp>
          <p:nvSpPr>
            <p:cNvPr id="10" name="Text Box 11">
              <a:extLst>
                <a:ext uri="{FF2B5EF4-FFF2-40B4-BE49-F238E27FC236}">
                  <a16:creationId xmlns:a16="http://schemas.microsoft.com/office/drawing/2014/main" id="{498E9039-E0C0-461C-1F49-73A2711462F4}"/>
                </a:ext>
              </a:extLst>
            </p:cNvPr>
            <p:cNvSpPr txBox="1">
              <a:spLocks noChangeArrowheads="1"/>
            </p:cNvSpPr>
            <p:nvPr/>
          </p:nvSpPr>
          <p:spPr bwMode="auto">
            <a:xfrm>
              <a:off x="755650" y="2139950"/>
              <a:ext cx="11430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6" tIns="46793" rIns="89986" bIns="46793">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eaLnBrk="1" hangingPunct="1">
                <a:spcBef>
                  <a:spcPts val="1000"/>
                </a:spcBef>
                <a:buSzTx/>
                <a:buFont typeface="Times New Roman" panose="02020603050405020304" pitchFamily="18" charset="0"/>
                <a:buNone/>
              </a:pPr>
              <a:r>
                <a:rPr lang="en-US" altLang="en-US" sz="1200" b="1" i="0">
                  <a:solidFill>
                    <a:srgbClr val="0070C0"/>
                  </a:solidFill>
                  <a:latin typeface="Arial" panose="020B0604020202020204" pitchFamily="34" charset="0"/>
                </a:rPr>
                <a:t>~50mb/sr</a:t>
              </a:r>
            </a:p>
          </p:txBody>
        </p:sp>
        <p:sp>
          <p:nvSpPr>
            <p:cNvPr id="11" name="Line 12">
              <a:extLst>
                <a:ext uri="{FF2B5EF4-FFF2-40B4-BE49-F238E27FC236}">
                  <a16:creationId xmlns:a16="http://schemas.microsoft.com/office/drawing/2014/main" id="{A8BA7E92-771B-D10C-17DA-87D0D3B39B5E}"/>
                </a:ext>
              </a:extLst>
            </p:cNvPr>
            <p:cNvSpPr>
              <a:spLocks noChangeShapeType="1"/>
            </p:cNvSpPr>
            <p:nvPr/>
          </p:nvSpPr>
          <p:spPr bwMode="auto">
            <a:xfrm>
              <a:off x="527050" y="3892550"/>
              <a:ext cx="1676400" cy="1588"/>
            </a:xfrm>
            <a:prstGeom prst="line">
              <a:avLst/>
            </a:prstGeom>
            <a:noFill/>
            <a:ln w="19080">
              <a:solidFill>
                <a:srgbClr val="99CC00"/>
              </a:solidFill>
              <a:prstDash val="sysDot"/>
              <a:miter lim="800000"/>
              <a:headEnd/>
              <a:tailEnd/>
            </a:ln>
            <a:extLst>
              <a:ext uri="{909E8E84-426E-40DD-AFC4-6F175D3DCCD1}">
                <a14:hiddenFill xmlns:a14="http://schemas.microsoft.com/office/drawing/2010/main">
                  <a:noFill/>
                </a14:hiddenFill>
              </a:ext>
            </a:extLst>
          </p:spPr>
          <p:txBody>
            <a:bodyPr lIns="91425" tIns="45713" rIns="91425" bIns="45713"/>
            <a:lstStyle/>
            <a:p>
              <a:endParaRPr lang="en-US" sz="1200"/>
            </a:p>
          </p:txBody>
        </p:sp>
        <p:sp>
          <p:nvSpPr>
            <p:cNvPr id="12" name="Text Box 13">
              <a:extLst>
                <a:ext uri="{FF2B5EF4-FFF2-40B4-BE49-F238E27FC236}">
                  <a16:creationId xmlns:a16="http://schemas.microsoft.com/office/drawing/2014/main" id="{91900359-127F-180D-65FF-743BA2712372}"/>
                </a:ext>
              </a:extLst>
            </p:cNvPr>
            <p:cNvSpPr txBox="1">
              <a:spLocks noChangeArrowheads="1"/>
            </p:cNvSpPr>
            <p:nvPr/>
          </p:nvSpPr>
          <p:spPr bwMode="auto">
            <a:xfrm>
              <a:off x="831850" y="3587750"/>
              <a:ext cx="11430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6" tIns="46793" rIns="89986" bIns="46793">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eaLnBrk="1" hangingPunct="1">
                <a:spcBef>
                  <a:spcPts val="1000"/>
                </a:spcBef>
                <a:buSzTx/>
                <a:buFont typeface="Times New Roman" panose="02020603050405020304" pitchFamily="18" charset="0"/>
                <a:buNone/>
              </a:pPr>
              <a:r>
                <a:rPr lang="en-US" altLang="en-US" sz="1200" b="1" i="0">
                  <a:solidFill>
                    <a:srgbClr val="00B050"/>
                  </a:solidFill>
                  <a:latin typeface="Arial" panose="020B0604020202020204" pitchFamily="34" charset="0"/>
                </a:rPr>
                <a:t>~5mb/sr</a:t>
              </a:r>
            </a:p>
          </p:txBody>
        </p:sp>
        <p:sp>
          <p:nvSpPr>
            <p:cNvPr id="13" name="Line 14">
              <a:extLst>
                <a:ext uri="{FF2B5EF4-FFF2-40B4-BE49-F238E27FC236}">
                  <a16:creationId xmlns:a16="http://schemas.microsoft.com/office/drawing/2014/main" id="{75004BF6-E446-364B-8FAE-B4BA055261D9}"/>
                </a:ext>
              </a:extLst>
            </p:cNvPr>
            <p:cNvSpPr>
              <a:spLocks noChangeShapeType="1"/>
            </p:cNvSpPr>
            <p:nvPr/>
          </p:nvSpPr>
          <p:spPr bwMode="auto">
            <a:xfrm>
              <a:off x="4794250" y="1682750"/>
              <a:ext cx="1905000" cy="0"/>
            </a:xfrm>
            <a:prstGeom prst="line">
              <a:avLst/>
            </a:prstGeom>
            <a:noFill/>
            <a:ln w="19080">
              <a:solidFill>
                <a:srgbClr val="99CC00"/>
              </a:solidFill>
              <a:prstDash val="sysDot"/>
              <a:miter lim="800000"/>
              <a:headEnd/>
              <a:tailEnd/>
            </a:ln>
            <a:extLst>
              <a:ext uri="{909E8E84-426E-40DD-AFC4-6F175D3DCCD1}">
                <a14:hiddenFill xmlns:a14="http://schemas.microsoft.com/office/drawing/2010/main">
                  <a:noFill/>
                </a14:hiddenFill>
              </a:ext>
            </a:extLst>
          </p:spPr>
          <p:txBody>
            <a:bodyPr lIns="91425" tIns="45713" rIns="91425" bIns="45713"/>
            <a:lstStyle/>
            <a:p>
              <a:endParaRPr lang="en-US" sz="1200"/>
            </a:p>
          </p:txBody>
        </p:sp>
        <p:sp>
          <p:nvSpPr>
            <p:cNvPr id="14" name="Text Box 15">
              <a:extLst>
                <a:ext uri="{FF2B5EF4-FFF2-40B4-BE49-F238E27FC236}">
                  <a16:creationId xmlns:a16="http://schemas.microsoft.com/office/drawing/2014/main" id="{5EC43388-84B3-2BA5-EC88-BAED232056DE}"/>
                </a:ext>
              </a:extLst>
            </p:cNvPr>
            <p:cNvSpPr txBox="1">
              <a:spLocks noChangeArrowheads="1"/>
            </p:cNvSpPr>
            <p:nvPr/>
          </p:nvSpPr>
          <p:spPr bwMode="auto">
            <a:xfrm>
              <a:off x="4107657" y="1557563"/>
              <a:ext cx="1068388" cy="3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9986" tIns="46793" rIns="89986" bIns="46793">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eaLnBrk="1" hangingPunct="1">
                <a:spcBef>
                  <a:spcPts val="1000"/>
                </a:spcBef>
                <a:buSzTx/>
                <a:buFont typeface="Times New Roman" panose="02020603050405020304" pitchFamily="18" charset="0"/>
                <a:buNone/>
              </a:pPr>
              <a:r>
                <a:rPr lang="en-US" altLang="en-US" sz="1200" b="1" i="0" dirty="0">
                  <a:solidFill>
                    <a:srgbClr val="00B050"/>
                  </a:solidFill>
                  <a:latin typeface="Arial" panose="020B0604020202020204" pitchFamily="34" charset="0"/>
                </a:rPr>
                <a:t>~82%</a:t>
              </a:r>
            </a:p>
          </p:txBody>
        </p:sp>
        <p:sp>
          <p:nvSpPr>
            <p:cNvPr id="15" name="Line 16">
              <a:extLst>
                <a:ext uri="{FF2B5EF4-FFF2-40B4-BE49-F238E27FC236}">
                  <a16:creationId xmlns:a16="http://schemas.microsoft.com/office/drawing/2014/main" id="{ACC1B6D3-73DB-20C6-A277-AE4469C93C26}"/>
                </a:ext>
              </a:extLst>
            </p:cNvPr>
            <p:cNvSpPr>
              <a:spLocks noChangeShapeType="1"/>
            </p:cNvSpPr>
            <p:nvPr/>
          </p:nvSpPr>
          <p:spPr bwMode="auto">
            <a:xfrm>
              <a:off x="4718050" y="1225550"/>
              <a:ext cx="1981200" cy="1588"/>
            </a:xfrm>
            <a:prstGeom prst="line">
              <a:avLst/>
            </a:prstGeom>
            <a:noFill/>
            <a:ln w="19080">
              <a:solidFill>
                <a:srgbClr val="3399FF"/>
              </a:solidFill>
              <a:prstDash val="sysDot"/>
              <a:miter lim="800000"/>
              <a:headEnd/>
              <a:tailEnd/>
            </a:ln>
            <a:extLst>
              <a:ext uri="{909E8E84-426E-40DD-AFC4-6F175D3DCCD1}">
                <a14:hiddenFill xmlns:a14="http://schemas.microsoft.com/office/drawing/2010/main">
                  <a:noFill/>
                </a14:hiddenFill>
              </a:ext>
            </a:extLst>
          </p:spPr>
          <p:txBody>
            <a:bodyPr lIns="91425" tIns="45713" rIns="91425" bIns="45713"/>
            <a:lstStyle/>
            <a:p>
              <a:endParaRPr lang="en-US" sz="1200"/>
            </a:p>
          </p:txBody>
        </p:sp>
        <p:sp>
          <p:nvSpPr>
            <p:cNvPr id="17" name="Line 7">
              <a:extLst>
                <a:ext uri="{FF2B5EF4-FFF2-40B4-BE49-F238E27FC236}">
                  <a16:creationId xmlns:a16="http://schemas.microsoft.com/office/drawing/2014/main" id="{FAAEAE3E-1099-B3D7-F77C-E63CFCB359E8}"/>
                </a:ext>
              </a:extLst>
            </p:cNvPr>
            <p:cNvSpPr>
              <a:spLocks noChangeShapeType="1"/>
            </p:cNvSpPr>
            <p:nvPr/>
          </p:nvSpPr>
          <p:spPr bwMode="auto">
            <a:xfrm flipV="1">
              <a:off x="6013450" y="1377950"/>
              <a:ext cx="1588" cy="4356100"/>
            </a:xfrm>
            <a:prstGeom prst="line">
              <a:avLst/>
            </a:prstGeom>
            <a:noFill/>
            <a:ln w="12600">
              <a:solidFill>
                <a:srgbClr val="99CC00"/>
              </a:solidFill>
              <a:prstDash val="dash"/>
              <a:miter lim="800000"/>
              <a:headEnd/>
              <a:tailEnd/>
            </a:ln>
            <a:extLst>
              <a:ext uri="{909E8E84-426E-40DD-AFC4-6F175D3DCCD1}">
                <a14:hiddenFill xmlns:a14="http://schemas.microsoft.com/office/drawing/2010/main">
                  <a:noFill/>
                </a14:hiddenFill>
              </a:ext>
            </a:extLst>
          </p:spPr>
          <p:txBody>
            <a:bodyPr lIns="91425" tIns="45713" rIns="91425" bIns="45713"/>
            <a:lstStyle/>
            <a:p>
              <a:endParaRPr lang="en-US" sz="1200"/>
            </a:p>
          </p:txBody>
        </p:sp>
        <p:sp>
          <p:nvSpPr>
            <p:cNvPr id="18" name="Text Box 8">
              <a:extLst>
                <a:ext uri="{FF2B5EF4-FFF2-40B4-BE49-F238E27FC236}">
                  <a16:creationId xmlns:a16="http://schemas.microsoft.com/office/drawing/2014/main" id="{BEEC58BB-EABD-5AE5-0A75-6FD8F1FD34CF}"/>
                </a:ext>
              </a:extLst>
            </p:cNvPr>
            <p:cNvSpPr txBox="1">
              <a:spLocks noChangeArrowheads="1"/>
            </p:cNvSpPr>
            <p:nvPr/>
          </p:nvSpPr>
          <p:spPr bwMode="auto">
            <a:xfrm>
              <a:off x="5480050" y="5187950"/>
              <a:ext cx="6096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6" tIns="46793" rIns="89986" bIns="46793">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eaLnBrk="1" hangingPunct="1">
                <a:spcBef>
                  <a:spcPts val="1000"/>
                </a:spcBef>
                <a:buSzTx/>
                <a:buFont typeface="Times New Roman" panose="02020603050405020304" pitchFamily="18" charset="0"/>
                <a:buNone/>
              </a:pPr>
              <a:r>
                <a:rPr lang="en-US" altLang="en-US" sz="1200" b="1" i="0">
                  <a:solidFill>
                    <a:srgbClr val="00B050"/>
                  </a:solidFill>
                  <a:latin typeface="Arial" panose="020B0604020202020204" pitchFamily="34" charset="0"/>
                </a:rPr>
                <a:t>~12</a:t>
              </a:r>
              <a:endParaRPr lang="en-US" altLang="en-US" sz="1200" b="1" i="0" baseline="-33000">
                <a:solidFill>
                  <a:srgbClr val="00B050"/>
                </a:solidFill>
                <a:latin typeface="Arial" panose="020B0604020202020204" pitchFamily="34" charset="0"/>
              </a:endParaRPr>
            </a:p>
          </p:txBody>
        </p:sp>
        <p:sp>
          <p:nvSpPr>
            <p:cNvPr id="19" name="Text Box 8">
              <a:extLst>
                <a:ext uri="{FF2B5EF4-FFF2-40B4-BE49-F238E27FC236}">
                  <a16:creationId xmlns:a16="http://schemas.microsoft.com/office/drawing/2014/main" id="{1AAA6D25-A155-F377-9B75-99D55ED19B5A}"/>
                </a:ext>
              </a:extLst>
            </p:cNvPr>
            <p:cNvSpPr txBox="1">
              <a:spLocks noChangeArrowheads="1"/>
            </p:cNvSpPr>
            <p:nvPr/>
          </p:nvSpPr>
          <p:spPr bwMode="auto">
            <a:xfrm>
              <a:off x="4108450" y="1225550"/>
              <a:ext cx="1196282" cy="3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9986" tIns="46793" rIns="89986" bIns="46793">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eaLnBrk="1" hangingPunct="1">
                <a:spcBef>
                  <a:spcPts val="1000"/>
                </a:spcBef>
                <a:buSzTx/>
                <a:buFont typeface="Times New Roman" panose="02020603050405020304" pitchFamily="18" charset="0"/>
                <a:buNone/>
              </a:pPr>
              <a:r>
                <a:rPr lang="en-US" altLang="en-US" sz="1200" b="1" i="0" dirty="0">
                  <a:solidFill>
                    <a:srgbClr val="1741B9"/>
                  </a:solidFill>
                  <a:latin typeface="Arial" panose="020B0604020202020204" pitchFamily="34" charset="0"/>
                </a:rPr>
                <a:t>~99.35%</a:t>
              </a:r>
              <a:endParaRPr lang="en-US" altLang="en-US" sz="1200" b="1" i="0" baseline="-33000" dirty="0">
                <a:solidFill>
                  <a:srgbClr val="1741B9"/>
                </a:solidFill>
                <a:latin typeface="Arial" panose="020B0604020202020204" pitchFamily="34" charset="0"/>
              </a:endParaRPr>
            </a:p>
          </p:txBody>
        </p:sp>
      </p:grpSp>
      <p:grpSp>
        <p:nvGrpSpPr>
          <p:cNvPr id="20" name="Group 52">
            <a:extLst>
              <a:ext uri="{FF2B5EF4-FFF2-40B4-BE49-F238E27FC236}">
                <a16:creationId xmlns:a16="http://schemas.microsoft.com/office/drawing/2014/main" id="{61FAE87B-DBF6-E6FC-C2D3-8088022CE809}"/>
              </a:ext>
            </a:extLst>
          </p:cNvPr>
          <p:cNvGrpSpPr>
            <a:grpSpLocks/>
          </p:cNvGrpSpPr>
          <p:nvPr/>
        </p:nvGrpSpPr>
        <p:grpSpPr bwMode="auto">
          <a:xfrm>
            <a:off x="7530328" y="5235791"/>
            <a:ext cx="3986212" cy="1139116"/>
            <a:chOff x="3048000" y="838200"/>
            <a:chExt cx="5564061" cy="1897782"/>
          </a:xfrm>
        </p:grpSpPr>
        <p:sp>
          <p:nvSpPr>
            <p:cNvPr id="21" name="Line 2">
              <a:extLst>
                <a:ext uri="{FF2B5EF4-FFF2-40B4-BE49-F238E27FC236}">
                  <a16:creationId xmlns:a16="http://schemas.microsoft.com/office/drawing/2014/main" id="{5112F8C8-68C2-B948-464C-F31A3614CD6D}"/>
                </a:ext>
              </a:extLst>
            </p:cNvPr>
            <p:cNvSpPr>
              <a:spLocks noChangeShapeType="1"/>
            </p:cNvSpPr>
            <p:nvPr/>
          </p:nvSpPr>
          <p:spPr bwMode="auto">
            <a:xfrm flipV="1">
              <a:off x="4191000" y="2285998"/>
              <a:ext cx="685801" cy="152401"/>
            </a:xfrm>
            <a:prstGeom prst="line">
              <a:avLst/>
            </a:prstGeom>
            <a:noFill/>
            <a:ln w="381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sz="1400"/>
            </a:p>
          </p:txBody>
        </p:sp>
        <p:sp>
          <p:nvSpPr>
            <p:cNvPr id="22" name="Text Box 3">
              <a:extLst>
                <a:ext uri="{FF2B5EF4-FFF2-40B4-BE49-F238E27FC236}">
                  <a16:creationId xmlns:a16="http://schemas.microsoft.com/office/drawing/2014/main" id="{76B96836-1B6A-D347-B1C1-92C9DB542094}"/>
                </a:ext>
              </a:extLst>
            </p:cNvPr>
            <p:cNvSpPr txBox="1">
              <a:spLocks noChangeArrowheads="1"/>
            </p:cNvSpPr>
            <p:nvPr/>
          </p:nvSpPr>
          <p:spPr bwMode="auto">
            <a:xfrm>
              <a:off x="5384138" y="2162014"/>
              <a:ext cx="1668365" cy="51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algn="ctr" eaLnBrk="1" hangingPunct="1">
                <a:spcBef>
                  <a:spcPct val="0"/>
                </a:spcBef>
                <a:buSzTx/>
                <a:buFont typeface="Times New Roman" panose="02020603050405020304" pitchFamily="18" charset="0"/>
                <a:buNone/>
              </a:pPr>
              <a:r>
                <a:rPr lang="en-US" altLang="en-US" sz="1400" i="0">
                  <a:solidFill>
                    <a:srgbClr val="008000"/>
                  </a:solidFill>
                  <a:latin typeface="Times New Roman" panose="02020603050405020304" pitchFamily="18" charset="0"/>
                  <a:ea typeface="ＭＳ Ｐゴシック" panose="020B0600070205080204" pitchFamily="34" charset="-128"/>
                  <a:cs typeface="Times New Roman" panose="02020603050405020304" pitchFamily="18" charset="0"/>
                </a:rPr>
                <a:t>Target </a:t>
              </a:r>
            </a:p>
          </p:txBody>
        </p:sp>
        <p:grpSp>
          <p:nvGrpSpPr>
            <p:cNvPr id="23" name="Group 59">
              <a:extLst>
                <a:ext uri="{FF2B5EF4-FFF2-40B4-BE49-F238E27FC236}">
                  <a16:creationId xmlns:a16="http://schemas.microsoft.com/office/drawing/2014/main" id="{CC37F808-B70A-6FCB-19E3-BEA0CDC51C24}"/>
                </a:ext>
              </a:extLst>
            </p:cNvPr>
            <p:cNvGrpSpPr>
              <a:grpSpLocks/>
            </p:cNvGrpSpPr>
            <p:nvPr/>
          </p:nvGrpSpPr>
          <p:grpSpPr bwMode="auto">
            <a:xfrm>
              <a:off x="3781910" y="2097437"/>
              <a:ext cx="465094" cy="622085"/>
              <a:chOff x="3496" y="976"/>
              <a:chExt cx="218" cy="289"/>
            </a:xfrm>
          </p:grpSpPr>
          <p:sp>
            <p:nvSpPr>
              <p:cNvPr id="65" name="AutoShape 5">
                <a:extLst>
                  <a:ext uri="{FF2B5EF4-FFF2-40B4-BE49-F238E27FC236}">
                    <a16:creationId xmlns:a16="http://schemas.microsoft.com/office/drawing/2014/main" id="{17833F39-B495-24B4-C3B3-14581A972FBE}"/>
                  </a:ext>
                </a:extLst>
              </p:cNvPr>
              <p:cNvSpPr>
                <a:spLocks noChangeArrowheads="1"/>
              </p:cNvSpPr>
              <p:nvPr/>
            </p:nvSpPr>
            <p:spPr bwMode="auto">
              <a:xfrm rot="-5400000">
                <a:off x="3458" y="1104"/>
                <a:ext cx="289" cy="33"/>
              </a:xfrm>
              <a:prstGeom prst="rightArrow">
                <a:avLst>
                  <a:gd name="adj1" fmla="val 50000"/>
                  <a:gd name="adj2" fmla="val 218939"/>
                </a:avLst>
              </a:prstGeom>
              <a:noFill/>
              <a:ln w="936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66" name="Oval 6">
                <a:extLst>
                  <a:ext uri="{FF2B5EF4-FFF2-40B4-BE49-F238E27FC236}">
                    <a16:creationId xmlns:a16="http://schemas.microsoft.com/office/drawing/2014/main" id="{D2AF344B-B55E-E7AB-6135-75470C646E05}"/>
                  </a:ext>
                </a:extLst>
              </p:cNvPr>
              <p:cNvSpPr>
                <a:spLocks noChangeArrowheads="1"/>
              </p:cNvSpPr>
              <p:nvPr/>
            </p:nvSpPr>
            <p:spPr bwMode="auto">
              <a:xfrm>
                <a:off x="3524" y="1068"/>
                <a:ext cx="156" cy="151"/>
              </a:xfrm>
              <a:prstGeom prst="ellipse">
                <a:avLst/>
              </a:prstGeom>
              <a:gradFill rotWithShape="0">
                <a:gsLst>
                  <a:gs pos="0">
                    <a:srgbClr val="0000FF"/>
                  </a:gs>
                  <a:gs pos="100000">
                    <a:srgbClr val="000075"/>
                  </a:gs>
                </a:gsLst>
                <a:path path="shape">
                  <a:fillToRect l="50000" t="50000" r="50000" b="50000"/>
                </a:path>
              </a:gradFill>
              <a:ln w="9360">
                <a:solidFill>
                  <a:srgbClr val="80808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67" name="Oval 7">
                <a:extLst>
                  <a:ext uri="{FF2B5EF4-FFF2-40B4-BE49-F238E27FC236}">
                    <a16:creationId xmlns:a16="http://schemas.microsoft.com/office/drawing/2014/main" id="{0610F827-4E6F-9B8F-7C21-1AD5016AEF9E}"/>
                  </a:ext>
                </a:extLst>
              </p:cNvPr>
              <p:cNvSpPr>
                <a:spLocks noChangeArrowheads="1"/>
              </p:cNvSpPr>
              <p:nvPr/>
            </p:nvSpPr>
            <p:spPr bwMode="auto">
              <a:xfrm>
                <a:off x="3496" y="1121"/>
                <a:ext cx="218" cy="67"/>
              </a:xfrm>
              <a:prstGeom prst="ellipse">
                <a:avLst/>
              </a:prstGeom>
              <a:noFill/>
              <a:ln w="936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68" name="Oval 8">
                <a:extLst>
                  <a:ext uri="{FF2B5EF4-FFF2-40B4-BE49-F238E27FC236}">
                    <a16:creationId xmlns:a16="http://schemas.microsoft.com/office/drawing/2014/main" id="{268BF902-8932-0AA4-CF0E-097A2E77B20E}"/>
                  </a:ext>
                </a:extLst>
              </p:cNvPr>
              <p:cNvSpPr>
                <a:spLocks noChangeArrowheads="1"/>
              </p:cNvSpPr>
              <p:nvPr/>
            </p:nvSpPr>
            <p:spPr bwMode="auto">
              <a:xfrm>
                <a:off x="3529" y="1085"/>
                <a:ext cx="147" cy="100"/>
              </a:xfrm>
              <a:prstGeom prst="ellipse">
                <a:avLst/>
              </a:prstGeom>
              <a:gradFill rotWithShape="0">
                <a:gsLst>
                  <a:gs pos="0">
                    <a:srgbClr val="0000FF"/>
                  </a:gs>
                  <a:gs pos="100000">
                    <a:srgbClr val="000075"/>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69" name="Line 9">
                <a:extLst>
                  <a:ext uri="{FF2B5EF4-FFF2-40B4-BE49-F238E27FC236}">
                    <a16:creationId xmlns:a16="http://schemas.microsoft.com/office/drawing/2014/main" id="{A9EA87B0-62AE-995E-173A-3A8E5DF00BDB}"/>
                  </a:ext>
                </a:extLst>
              </p:cNvPr>
              <p:cNvSpPr>
                <a:spLocks noChangeShapeType="1"/>
              </p:cNvSpPr>
              <p:nvPr/>
            </p:nvSpPr>
            <p:spPr bwMode="auto">
              <a:xfrm>
                <a:off x="3588" y="1188"/>
                <a:ext cx="40" cy="1"/>
              </a:xfrm>
              <a:prstGeom prst="line">
                <a:avLst/>
              </a:prstGeom>
              <a:noFill/>
              <a:ln w="9360">
                <a:solidFill>
                  <a:srgbClr val="FF0066"/>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sz="1400"/>
              </a:p>
            </p:txBody>
          </p:sp>
        </p:grpSp>
        <p:grpSp>
          <p:nvGrpSpPr>
            <p:cNvPr id="24" name="Group 10">
              <a:extLst>
                <a:ext uri="{FF2B5EF4-FFF2-40B4-BE49-F238E27FC236}">
                  <a16:creationId xmlns:a16="http://schemas.microsoft.com/office/drawing/2014/main" id="{1AF0BB61-A8F3-F0EC-BED0-46A3485B3AE2}"/>
                </a:ext>
              </a:extLst>
            </p:cNvPr>
            <p:cNvGrpSpPr>
              <a:grpSpLocks/>
            </p:cNvGrpSpPr>
            <p:nvPr/>
          </p:nvGrpSpPr>
          <p:grpSpPr bwMode="auto">
            <a:xfrm>
              <a:off x="4976647" y="1714285"/>
              <a:ext cx="465094" cy="622085"/>
              <a:chOff x="4056" y="798"/>
              <a:chExt cx="218" cy="289"/>
            </a:xfrm>
          </p:grpSpPr>
          <p:sp>
            <p:nvSpPr>
              <p:cNvPr id="60" name="AutoShape 11">
                <a:extLst>
                  <a:ext uri="{FF2B5EF4-FFF2-40B4-BE49-F238E27FC236}">
                    <a16:creationId xmlns:a16="http://schemas.microsoft.com/office/drawing/2014/main" id="{EBF9E5A1-BD4D-058C-0C9E-2B94C797250F}"/>
                  </a:ext>
                </a:extLst>
              </p:cNvPr>
              <p:cNvSpPr>
                <a:spLocks noChangeArrowheads="1"/>
              </p:cNvSpPr>
              <p:nvPr/>
            </p:nvSpPr>
            <p:spPr bwMode="auto">
              <a:xfrm rot="-5400000">
                <a:off x="4018" y="926"/>
                <a:ext cx="289" cy="33"/>
              </a:xfrm>
              <a:prstGeom prst="rightArrow">
                <a:avLst>
                  <a:gd name="adj1" fmla="val 50000"/>
                  <a:gd name="adj2" fmla="val 218939"/>
                </a:avLst>
              </a:prstGeom>
              <a:noFill/>
              <a:ln w="936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61" name="Oval 12">
                <a:extLst>
                  <a:ext uri="{FF2B5EF4-FFF2-40B4-BE49-F238E27FC236}">
                    <a16:creationId xmlns:a16="http://schemas.microsoft.com/office/drawing/2014/main" id="{1CB70471-966F-B85F-6BC4-58544E486377}"/>
                  </a:ext>
                </a:extLst>
              </p:cNvPr>
              <p:cNvSpPr>
                <a:spLocks noChangeArrowheads="1"/>
              </p:cNvSpPr>
              <p:nvPr/>
            </p:nvSpPr>
            <p:spPr bwMode="auto">
              <a:xfrm>
                <a:off x="4083" y="891"/>
                <a:ext cx="156" cy="151"/>
              </a:xfrm>
              <a:prstGeom prst="ellipse">
                <a:avLst/>
              </a:prstGeom>
              <a:gradFill rotWithShape="0">
                <a:gsLst>
                  <a:gs pos="0">
                    <a:srgbClr val="0000FF"/>
                  </a:gs>
                  <a:gs pos="100000">
                    <a:srgbClr val="000075"/>
                  </a:gs>
                </a:gsLst>
                <a:path path="shape">
                  <a:fillToRect l="50000" t="50000" r="50000" b="50000"/>
                </a:path>
              </a:gradFill>
              <a:ln w="9360">
                <a:solidFill>
                  <a:srgbClr val="80808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62" name="Oval 13">
                <a:extLst>
                  <a:ext uri="{FF2B5EF4-FFF2-40B4-BE49-F238E27FC236}">
                    <a16:creationId xmlns:a16="http://schemas.microsoft.com/office/drawing/2014/main" id="{3C2CBD5D-928B-50D6-D8D7-3EF30A4B8FED}"/>
                  </a:ext>
                </a:extLst>
              </p:cNvPr>
              <p:cNvSpPr>
                <a:spLocks noChangeArrowheads="1"/>
              </p:cNvSpPr>
              <p:nvPr/>
            </p:nvSpPr>
            <p:spPr bwMode="auto">
              <a:xfrm>
                <a:off x="4056" y="944"/>
                <a:ext cx="218" cy="67"/>
              </a:xfrm>
              <a:prstGeom prst="ellipse">
                <a:avLst/>
              </a:prstGeom>
              <a:noFill/>
              <a:ln w="936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63" name="Oval 14">
                <a:extLst>
                  <a:ext uri="{FF2B5EF4-FFF2-40B4-BE49-F238E27FC236}">
                    <a16:creationId xmlns:a16="http://schemas.microsoft.com/office/drawing/2014/main" id="{83B0FD07-C07F-6567-296F-FEAF6F56D95A}"/>
                  </a:ext>
                </a:extLst>
              </p:cNvPr>
              <p:cNvSpPr>
                <a:spLocks noChangeArrowheads="1"/>
              </p:cNvSpPr>
              <p:nvPr/>
            </p:nvSpPr>
            <p:spPr bwMode="auto">
              <a:xfrm>
                <a:off x="4089" y="908"/>
                <a:ext cx="147" cy="100"/>
              </a:xfrm>
              <a:prstGeom prst="ellipse">
                <a:avLst/>
              </a:prstGeom>
              <a:gradFill rotWithShape="0">
                <a:gsLst>
                  <a:gs pos="0">
                    <a:srgbClr val="0000FF"/>
                  </a:gs>
                  <a:gs pos="100000">
                    <a:srgbClr val="000075"/>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64" name="Line 15">
                <a:extLst>
                  <a:ext uri="{FF2B5EF4-FFF2-40B4-BE49-F238E27FC236}">
                    <a16:creationId xmlns:a16="http://schemas.microsoft.com/office/drawing/2014/main" id="{20BAA1EA-3F10-7C33-7121-EFD07E47386E}"/>
                  </a:ext>
                </a:extLst>
              </p:cNvPr>
              <p:cNvSpPr>
                <a:spLocks noChangeShapeType="1"/>
              </p:cNvSpPr>
              <p:nvPr/>
            </p:nvSpPr>
            <p:spPr bwMode="auto">
              <a:xfrm>
                <a:off x="4148" y="1011"/>
                <a:ext cx="40" cy="1"/>
              </a:xfrm>
              <a:prstGeom prst="line">
                <a:avLst/>
              </a:prstGeom>
              <a:noFill/>
              <a:ln w="9360">
                <a:solidFill>
                  <a:srgbClr val="FF0066"/>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sz="1400"/>
              </a:p>
            </p:txBody>
          </p:sp>
        </p:grpSp>
        <p:sp>
          <p:nvSpPr>
            <p:cNvPr id="25" name="Oval 16">
              <a:extLst>
                <a:ext uri="{FF2B5EF4-FFF2-40B4-BE49-F238E27FC236}">
                  <a16:creationId xmlns:a16="http://schemas.microsoft.com/office/drawing/2014/main" id="{A1AB5995-7885-EB7F-1E0C-7BBF5DB3FDED}"/>
                </a:ext>
              </a:extLst>
            </p:cNvPr>
            <p:cNvSpPr>
              <a:spLocks noChangeArrowheads="1"/>
            </p:cNvSpPr>
            <p:nvPr/>
          </p:nvSpPr>
          <p:spPr bwMode="auto">
            <a:xfrm>
              <a:off x="6365529" y="1126641"/>
              <a:ext cx="320019" cy="325034"/>
            </a:xfrm>
            <a:prstGeom prst="ellipse">
              <a:avLst/>
            </a:prstGeom>
            <a:gradFill rotWithShape="0">
              <a:gsLst>
                <a:gs pos="0">
                  <a:srgbClr val="0000FF"/>
                </a:gs>
                <a:gs pos="100000">
                  <a:srgbClr val="000075"/>
                </a:gs>
              </a:gsLst>
              <a:path path="shape">
                <a:fillToRect l="50000" t="50000" r="50000" b="50000"/>
              </a:path>
            </a:gradFill>
            <a:ln w="9360">
              <a:solidFill>
                <a:srgbClr val="0000FF"/>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26" name="Line 17">
              <a:extLst>
                <a:ext uri="{FF2B5EF4-FFF2-40B4-BE49-F238E27FC236}">
                  <a16:creationId xmlns:a16="http://schemas.microsoft.com/office/drawing/2014/main" id="{7318BBD3-7F09-D65C-3A12-2921C5BA0C88}"/>
                </a:ext>
              </a:extLst>
            </p:cNvPr>
            <p:cNvSpPr>
              <a:spLocks noChangeShapeType="1"/>
            </p:cNvSpPr>
            <p:nvPr/>
          </p:nvSpPr>
          <p:spPr bwMode="auto">
            <a:xfrm flipV="1">
              <a:off x="3468291" y="1671234"/>
              <a:ext cx="4094108" cy="923441"/>
            </a:xfrm>
            <a:prstGeom prst="line">
              <a:avLst/>
            </a:prstGeom>
            <a:noFill/>
            <a:ln w="12600">
              <a:solidFill>
                <a:srgbClr val="000000"/>
              </a:solidFill>
              <a:prstDash val="lgDashDot"/>
              <a:miter lim="800000"/>
              <a:headEnd/>
              <a:tailEnd type="triangle" w="med" len="med"/>
            </a:ln>
            <a:extLst>
              <a:ext uri="{909E8E84-426E-40DD-AFC4-6F175D3DCCD1}">
                <a14:hiddenFill xmlns:a14="http://schemas.microsoft.com/office/drawing/2010/main">
                  <a:noFill/>
                </a14:hiddenFill>
              </a:ext>
            </a:extLst>
          </p:spPr>
          <p:txBody>
            <a:bodyPr/>
            <a:lstStyle/>
            <a:p>
              <a:endParaRPr lang="en-US" sz="1400"/>
            </a:p>
          </p:txBody>
        </p:sp>
        <p:sp>
          <p:nvSpPr>
            <p:cNvPr id="27" name="Line 18">
              <a:extLst>
                <a:ext uri="{FF2B5EF4-FFF2-40B4-BE49-F238E27FC236}">
                  <a16:creationId xmlns:a16="http://schemas.microsoft.com/office/drawing/2014/main" id="{B4C11829-FC55-EAAF-AF1D-FD972AB07327}"/>
                </a:ext>
              </a:extLst>
            </p:cNvPr>
            <p:cNvSpPr>
              <a:spLocks noChangeShapeType="1"/>
            </p:cNvSpPr>
            <p:nvPr/>
          </p:nvSpPr>
          <p:spPr bwMode="auto">
            <a:xfrm flipV="1">
              <a:off x="5471609" y="1890793"/>
              <a:ext cx="1587293" cy="307814"/>
            </a:xfrm>
            <a:prstGeom prst="line">
              <a:avLst/>
            </a:prstGeom>
            <a:noFill/>
            <a:ln w="381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sz="1400"/>
            </a:p>
          </p:txBody>
        </p:sp>
        <p:grpSp>
          <p:nvGrpSpPr>
            <p:cNvPr id="28" name="Group 19">
              <a:extLst>
                <a:ext uri="{FF2B5EF4-FFF2-40B4-BE49-F238E27FC236}">
                  <a16:creationId xmlns:a16="http://schemas.microsoft.com/office/drawing/2014/main" id="{2423BC5A-DE8C-7662-93BC-79F180D5A3CF}"/>
                </a:ext>
              </a:extLst>
            </p:cNvPr>
            <p:cNvGrpSpPr>
              <a:grpSpLocks/>
            </p:cNvGrpSpPr>
            <p:nvPr/>
          </p:nvGrpSpPr>
          <p:grpSpPr bwMode="auto">
            <a:xfrm>
              <a:off x="7058903" y="1707827"/>
              <a:ext cx="595235" cy="579034"/>
              <a:chOff x="5032" y="795"/>
              <a:chExt cx="279" cy="269"/>
            </a:xfrm>
          </p:grpSpPr>
          <p:sp>
            <p:nvSpPr>
              <p:cNvPr id="47" name="Oval 20">
                <a:extLst>
                  <a:ext uri="{FF2B5EF4-FFF2-40B4-BE49-F238E27FC236}">
                    <a16:creationId xmlns:a16="http://schemas.microsoft.com/office/drawing/2014/main" id="{794B43A5-8B9D-129C-4E97-C06DBD4FF996}"/>
                  </a:ext>
                </a:extLst>
              </p:cNvPr>
              <p:cNvSpPr>
                <a:spLocks noChangeArrowheads="1"/>
              </p:cNvSpPr>
              <p:nvPr/>
            </p:nvSpPr>
            <p:spPr bwMode="auto">
              <a:xfrm>
                <a:off x="5032" y="795"/>
                <a:ext cx="270" cy="269"/>
              </a:xfrm>
              <a:prstGeom prst="ellipse">
                <a:avLst/>
              </a:prstGeom>
              <a:solidFill>
                <a:srgbClr val="99CC00"/>
              </a:solidFill>
              <a:ln w="9360">
                <a:solidFill>
                  <a:srgbClr val="99CC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grpSp>
            <p:nvGrpSpPr>
              <p:cNvPr id="48" name="Group 21">
                <a:extLst>
                  <a:ext uri="{FF2B5EF4-FFF2-40B4-BE49-F238E27FC236}">
                    <a16:creationId xmlns:a16="http://schemas.microsoft.com/office/drawing/2014/main" id="{7609B025-75E3-FF90-F36E-F53E7112206A}"/>
                  </a:ext>
                </a:extLst>
              </p:cNvPr>
              <p:cNvGrpSpPr>
                <a:grpSpLocks/>
              </p:cNvGrpSpPr>
              <p:nvPr/>
            </p:nvGrpSpPr>
            <p:grpSpPr bwMode="auto">
              <a:xfrm>
                <a:off x="5032" y="795"/>
                <a:ext cx="279" cy="268"/>
                <a:chOff x="5032" y="795"/>
                <a:chExt cx="279" cy="268"/>
              </a:xfrm>
            </p:grpSpPr>
            <p:sp>
              <p:nvSpPr>
                <p:cNvPr id="49" name="Oval 22">
                  <a:extLst>
                    <a:ext uri="{FF2B5EF4-FFF2-40B4-BE49-F238E27FC236}">
                      <a16:creationId xmlns:a16="http://schemas.microsoft.com/office/drawing/2014/main" id="{2FE3EF72-4243-49EF-5FB5-41277B896D8F}"/>
                    </a:ext>
                  </a:extLst>
                </p:cNvPr>
                <p:cNvSpPr>
                  <a:spLocks noChangeArrowheads="1"/>
                </p:cNvSpPr>
                <p:nvPr/>
              </p:nvSpPr>
              <p:spPr bwMode="auto">
                <a:xfrm>
                  <a:off x="5071" y="831"/>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50" name="Oval 23">
                  <a:extLst>
                    <a:ext uri="{FF2B5EF4-FFF2-40B4-BE49-F238E27FC236}">
                      <a16:creationId xmlns:a16="http://schemas.microsoft.com/office/drawing/2014/main" id="{C643CDBD-C8DE-7D90-0662-B00CEA53FCA0}"/>
                    </a:ext>
                  </a:extLst>
                </p:cNvPr>
                <p:cNvSpPr>
                  <a:spLocks noChangeArrowheads="1"/>
                </p:cNvSpPr>
                <p:nvPr/>
              </p:nvSpPr>
              <p:spPr bwMode="auto">
                <a:xfrm>
                  <a:off x="5071" y="904"/>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51" name="Oval 24">
                  <a:extLst>
                    <a:ext uri="{FF2B5EF4-FFF2-40B4-BE49-F238E27FC236}">
                      <a16:creationId xmlns:a16="http://schemas.microsoft.com/office/drawing/2014/main" id="{853C76F0-D445-5A18-3AAC-7C7C9246C8AB}"/>
                    </a:ext>
                  </a:extLst>
                </p:cNvPr>
                <p:cNvSpPr>
                  <a:spLocks noChangeArrowheads="1"/>
                </p:cNvSpPr>
                <p:nvPr/>
              </p:nvSpPr>
              <p:spPr bwMode="auto">
                <a:xfrm>
                  <a:off x="5148" y="831"/>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52" name="Oval 25">
                  <a:extLst>
                    <a:ext uri="{FF2B5EF4-FFF2-40B4-BE49-F238E27FC236}">
                      <a16:creationId xmlns:a16="http://schemas.microsoft.com/office/drawing/2014/main" id="{74C63FC4-F29F-C49A-EE8F-08B0C8BA6DC0}"/>
                    </a:ext>
                  </a:extLst>
                </p:cNvPr>
                <p:cNvSpPr>
                  <a:spLocks noChangeArrowheads="1"/>
                </p:cNvSpPr>
                <p:nvPr/>
              </p:nvSpPr>
              <p:spPr bwMode="auto">
                <a:xfrm>
                  <a:off x="5032" y="868"/>
                  <a:ext cx="124" cy="123"/>
                </a:xfrm>
                <a:prstGeom prst="ellipse">
                  <a:avLst/>
                </a:prstGeom>
                <a:gradFill rotWithShape="0">
                  <a:gsLst>
                    <a:gs pos="0">
                      <a:srgbClr val="0000FF"/>
                    </a:gs>
                    <a:gs pos="100000">
                      <a:srgbClr val="000075"/>
                    </a:gs>
                  </a:gsLst>
                  <a:path path="shape">
                    <a:fillToRect l="50000" t="50000" r="50000" b="50000"/>
                  </a:path>
                </a:gradFill>
                <a:ln w="9360">
                  <a:solidFill>
                    <a:srgbClr val="0000FF"/>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53" name="Oval 26">
                  <a:extLst>
                    <a:ext uri="{FF2B5EF4-FFF2-40B4-BE49-F238E27FC236}">
                      <a16:creationId xmlns:a16="http://schemas.microsoft.com/office/drawing/2014/main" id="{26B833BE-C914-2909-15CC-46363D183800}"/>
                    </a:ext>
                  </a:extLst>
                </p:cNvPr>
                <p:cNvSpPr>
                  <a:spLocks noChangeArrowheads="1"/>
                </p:cNvSpPr>
                <p:nvPr/>
              </p:nvSpPr>
              <p:spPr bwMode="auto">
                <a:xfrm>
                  <a:off x="5148" y="868"/>
                  <a:ext cx="124" cy="123"/>
                </a:xfrm>
                <a:prstGeom prst="ellipse">
                  <a:avLst/>
                </a:prstGeom>
                <a:gradFill rotWithShape="0">
                  <a:gsLst>
                    <a:gs pos="0">
                      <a:srgbClr val="0000FF"/>
                    </a:gs>
                    <a:gs pos="100000">
                      <a:srgbClr val="000075"/>
                    </a:gs>
                  </a:gsLst>
                  <a:path path="shape">
                    <a:fillToRect l="50000" t="50000" r="50000" b="50000"/>
                  </a:path>
                </a:gradFill>
                <a:ln w="9360">
                  <a:solidFill>
                    <a:srgbClr val="0000FF"/>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54" name="Oval 27">
                  <a:extLst>
                    <a:ext uri="{FF2B5EF4-FFF2-40B4-BE49-F238E27FC236}">
                      <a16:creationId xmlns:a16="http://schemas.microsoft.com/office/drawing/2014/main" id="{348B1F2B-896C-E21D-E8B3-A4EA86ACD57A}"/>
                    </a:ext>
                  </a:extLst>
                </p:cNvPr>
                <p:cNvSpPr>
                  <a:spLocks noChangeArrowheads="1"/>
                </p:cNvSpPr>
                <p:nvPr/>
              </p:nvSpPr>
              <p:spPr bwMode="auto">
                <a:xfrm>
                  <a:off x="5148" y="904"/>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55" name="Oval 28">
                  <a:extLst>
                    <a:ext uri="{FF2B5EF4-FFF2-40B4-BE49-F238E27FC236}">
                      <a16:creationId xmlns:a16="http://schemas.microsoft.com/office/drawing/2014/main" id="{D101A324-C391-94B4-6126-AE972CE8B091}"/>
                    </a:ext>
                  </a:extLst>
                </p:cNvPr>
                <p:cNvSpPr>
                  <a:spLocks noChangeArrowheads="1"/>
                </p:cNvSpPr>
                <p:nvPr/>
              </p:nvSpPr>
              <p:spPr bwMode="auto">
                <a:xfrm>
                  <a:off x="5109" y="940"/>
                  <a:ext cx="124" cy="123"/>
                </a:xfrm>
                <a:prstGeom prst="ellipse">
                  <a:avLst/>
                </a:prstGeom>
                <a:gradFill rotWithShape="0">
                  <a:gsLst>
                    <a:gs pos="0">
                      <a:srgbClr val="0000FF"/>
                    </a:gs>
                    <a:gs pos="100000">
                      <a:srgbClr val="000075"/>
                    </a:gs>
                  </a:gsLst>
                  <a:path path="shape">
                    <a:fillToRect l="50000" t="50000" r="50000" b="50000"/>
                  </a:path>
                </a:gradFill>
                <a:ln w="9360">
                  <a:solidFill>
                    <a:srgbClr val="0000FF"/>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56" name="Oval 29">
                  <a:extLst>
                    <a:ext uri="{FF2B5EF4-FFF2-40B4-BE49-F238E27FC236}">
                      <a16:creationId xmlns:a16="http://schemas.microsoft.com/office/drawing/2014/main" id="{ED92D75D-DA52-A21E-361D-AB6391260051}"/>
                    </a:ext>
                  </a:extLst>
                </p:cNvPr>
                <p:cNvSpPr>
                  <a:spLocks noChangeArrowheads="1"/>
                </p:cNvSpPr>
                <p:nvPr/>
              </p:nvSpPr>
              <p:spPr bwMode="auto">
                <a:xfrm>
                  <a:off x="5187" y="868"/>
                  <a:ext cx="124" cy="123"/>
                </a:xfrm>
                <a:prstGeom prst="ellipse">
                  <a:avLst/>
                </a:prstGeom>
                <a:gradFill rotWithShape="0">
                  <a:gsLst>
                    <a:gs pos="0">
                      <a:srgbClr val="0000FF"/>
                    </a:gs>
                    <a:gs pos="100000">
                      <a:srgbClr val="000075"/>
                    </a:gs>
                  </a:gsLst>
                  <a:path path="shape">
                    <a:fillToRect l="50000" t="50000" r="50000" b="50000"/>
                  </a:path>
                </a:gradFill>
                <a:ln w="9360">
                  <a:solidFill>
                    <a:srgbClr val="0000FF"/>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57" name="Oval 30">
                  <a:extLst>
                    <a:ext uri="{FF2B5EF4-FFF2-40B4-BE49-F238E27FC236}">
                      <a16:creationId xmlns:a16="http://schemas.microsoft.com/office/drawing/2014/main" id="{A1452CFE-0C46-9CB5-F25C-96CD9523FF29}"/>
                    </a:ext>
                  </a:extLst>
                </p:cNvPr>
                <p:cNvSpPr>
                  <a:spLocks noChangeArrowheads="1"/>
                </p:cNvSpPr>
                <p:nvPr/>
              </p:nvSpPr>
              <p:spPr bwMode="auto">
                <a:xfrm>
                  <a:off x="5148" y="868"/>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58" name="Oval 31">
                  <a:extLst>
                    <a:ext uri="{FF2B5EF4-FFF2-40B4-BE49-F238E27FC236}">
                      <a16:creationId xmlns:a16="http://schemas.microsoft.com/office/drawing/2014/main" id="{0AAFC161-1FDD-32FB-A017-B558A95711A7}"/>
                    </a:ext>
                  </a:extLst>
                </p:cNvPr>
                <p:cNvSpPr>
                  <a:spLocks noChangeArrowheads="1"/>
                </p:cNvSpPr>
                <p:nvPr/>
              </p:nvSpPr>
              <p:spPr bwMode="auto">
                <a:xfrm>
                  <a:off x="5109" y="795"/>
                  <a:ext cx="124" cy="123"/>
                </a:xfrm>
                <a:prstGeom prst="ellipse">
                  <a:avLst/>
                </a:prstGeom>
                <a:gradFill rotWithShape="0">
                  <a:gsLst>
                    <a:gs pos="0">
                      <a:srgbClr val="0000FF"/>
                    </a:gs>
                    <a:gs pos="100000">
                      <a:srgbClr val="000075"/>
                    </a:gs>
                  </a:gsLst>
                  <a:path path="shape">
                    <a:fillToRect l="50000" t="50000" r="50000" b="50000"/>
                  </a:path>
                </a:gradFill>
                <a:ln w="9360">
                  <a:solidFill>
                    <a:srgbClr val="0000FF"/>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59" name="Oval 32">
                  <a:extLst>
                    <a:ext uri="{FF2B5EF4-FFF2-40B4-BE49-F238E27FC236}">
                      <a16:creationId xmlns:a16="http://schemas.microsoft.com/office/drawing/2014/main" id="{9DDE54D1-C5C0-CCDF-954C-93AC8360D41D}"/>
                    </a:ext>
                  </a:extLst>
                </p:cNvPr>
                <p:cNvSpPr>
                  <a:spLocks noChangeArrowheads="1"/>
                </p:cNvSpPr>
                <p:nvPr/>
              </p:nvSpPr>
              <p:spPr bwMode="auto">
                <a:xfrm>
                  <a:off x="5071" y="868"/>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grpSp>
        </p:grpSp>
        <p:sp>
          <p:nvSpPr>
            <p:cNvPr id="29" name="Line 33">
              <a:extLst>
                <a:ext uri="{FF2B5EF4-FFF2-40B4-BE49-F238E27FC236}">
                  <a16:creationId xmlns:a16="http://schemas.microsoft.com/office/drawing/2014/main" id="{11F4FB9C-3D7D-7026-34B2-C0FD92D62924}"/>
                </a:ext>
              </a:extLst>
            </p:cNvPr>
            <p:cNvSpPr>
              <a:spLocks noChangeShapeType="1"/>
            </p:cNvSpPr>
            <p:nvPr/>
          </p:nvSpPr>
          <p:spPr bwMode="auto">
            <a:xfrm flipV="1">
              <a:off x="5471609" y="1406471"/>
              <a:ext cx="992058" cy="693119"/>
            </a:xfrm>
            <a:prstGeom prst="line">
              <a:avLst/>
            </a:prstGeom>
            <a:noFill/>
            <a:ln w="381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sz="1400"/>
            </a:p>
          </p:txBody>
        </p:sp>
        <p:grpSp>
          <p:nvGrpSpPr>
            <p:cNvPr id="30" name="Group 34">
              <a:extLst>
                <a:ext uri="{FF2B5EF4-FFF2-40B4-BE49-F238E27FC236}">
                  <a16:creationId xmlns:a16="http://schemas.microsoft.com/office/drawing/2014/main" id="{5C38D5AD-1A5F-5366-230D-AE9D9D274682}"/>
                </a:ext>
              </a:extLst>
            </p:cNvPr>
            <p:cNvGrpSpPr>
              <a:grpSpLocks/>
            </p:cNvGrpSpPr>
            <p:nvPr/>
          </p:nvGrpSpPr>
          <p:grpSpPr bwMode="auto">
            <a:xfrm>
              <a:off x="5172925" y="1996268"/>
              <a:ext cx="595235" cy="579034"/>
              <a:chOff x="4148" y="929"/>
              <a:chExt cx="279" cy="269"/>
            </a:xfrm>
          </p:grpSpPr>
          <p:sp>
            <p:nvSpPr>
              <p:cNvPr id="34" name="Oval 35">
                <a:extLst>
                  <a:ext uri="{FF2B5EF4-FFF2-40B4-BE49-F238E27FC236}">
                    <a16:creationId xmlns:a16="http://schemas.microsoft.com/office/drawing/2014/main" id="{CA3079AD-E69B-86A6-6984-FF35B4C8BD6F}"/>
                  </a:ext>
                </a:extLst>
              </p:cNvPr>
              <p:cNvSpPr>
                <a:spLocks noChangeArrowheads="1"/>
              </p:cNvSpPr>
              <p:nvPr/>
            </p:nvSpPr>
            <p:spPr bwMode="auto">
              <a:xfrm>
                <a:off x="4148" y="929"/>
                <a:ext cx="270" cy="269"/>
              </a:xfrm>
              <a:prstGeom prst="ellipse">
                <a:avLst/>
              </a:prstGeom>
              <a:solidFill>
                <a:srgbClr val="99CC00"/>
              </a:solidFill>
              <a:ln w="9360">
                <a:solidFill>
                  <a:srgbClr val="99CC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grpSp>
            <p:nvGrpSpPr>
              <p:cNvPr id="35" name="Group 36">
                <a:extLst>
                  <a:ext uri="{FF2B5EF4-FFF2-40B4-BE49-F238E27FC236}">
                    <a16:creationId xmlns:a16="http://schemas.microsoft.com/office/drawing/2014/main" id="{E3F6F0D9-6FA6-F775-9C81-2081E4EA3BAA}"/>
                  </a:ext>
                </a:extLst>
              </p:cNvPr>
              <p:cNvGrpSpPr>
                <a:grpSpLocks/>
              </p:cNvGrpSpPr>
              <p:nvPr/>
            </p:nvGrpSpPr>
            <p:grpSpPr bwMode="auto">
              <a:xfrm>
                <a:off x="4148" y="929"/>
                <a:ext cx="279" cy="269"/>
                <a:chOff x="4148" y="929"/>
                <a:chExt cx="279" cy="269"/>
              </a:xfrm>
            </p:grpSpPr>
            <p:sp>
              <p:nvSpPr>
                <p:cNvPr id="36" name="Oval 37">
                  <a:extLst>
                    <a:ext uri="{FF2B5EF4-FFF2-40B4-BE49-F238E27FC236}">
                      <a16:creationId xmlns:a16="http://schemas.microsoft.com/office/drawing/2014/main" id="{56DE38FA-B3BD-4B46-0760-7B4FE7301A53}"/>
                    </a:ext>
                  </a:extLst>
                </p:cNvPr>
                <p:cNvSpPr>
                  <a:spLocks noChangeArrowheads="1"/>
                </p:cNvSpPr>
                <p:nvPr/>
              </p:nvSpPr>
              <p:spPr bwMode="auto">
                <a:xfrm>
                  <a:off x="4187" y="966"/>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37" name="Oval 38">
                  <a:extLst>
                    <a:ext uri="{FF2B5EF4-FFF2-40B4-BE49-F238E27FC236}">
                      <a16:creationId xmlns:a16="http://schemas.microsoft.com/office/drawing/2014/main" id="{C74ABC78-CABA-B18C-763A-EC9FC26C0A6C}"/>
                    </a:ext>
                  </a:extLst>
                </p:cNvPr>
                <p:cNvSpPr>
                  <a:spLocks noChangeArrowheads="1"/>
                </p:cNvSpPr>
                <p:nvPr/>
              </p:nvSpPr>
              <p:spPr bwMode="auto">
                <a:xfrm>
                  <a:off x="4187" y="1039"/>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38" name="Oval 39">
                  <a:extLst>
                    <a:ext uri="{FF2B5EF4-FFF2-40B4-BE49-F238E27FC236}">
                      <a16:creationId xmlns:a16="http://schemas.microsoft.com/office/drawing/2014/main" id="{8AF12512-1077-5ECA-8F9C-6E5575EACB46}"/>
                    </a:ext>
                  </a:extLst>
                </p:cNvPr>
                <p:cNvSpPr>
                  <a:spLocks noChangeArrowheads="1"/>
                </p:cNvSpPr>
                <p:nvPr/>
              </p:nvSpPr>
              <p:spPr bwMode="auto">
                <a:xfrm>
                  <a:off x="4265" y="966"/>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39" name="Oval 40">
                  <a:extLst>
                    <a:ext uri="{FF2B5EF4-FFF2-40B4-BE49-F238E27FC236}">
                      <a16:creationId xmlns:a16="http://schemas.microsoft.com/office/drawing/2014/main" id="{B2FF9D87-39A3-D1EF-D470-8B723AC66862}"/>
                    </a:ext>
                  </a:extLst>
                </p:cNvPr>
                <p:cNvSpPr>
                  <a:spLocks noChangeArrowheads="1"/>
                </p:cNvSpPr>
                <p:nvPr/>
              </p:nvSpPr>
              <p:spPr bwMode="auto">
                <a:xfrm>
                  <a:off x="4148" y="1003"/>
                  <a:ext cx="124" cy="123"/>
                </a:xfrm>
                <a:prstGeom prst="ellipse">
                  <a:avLst/>
                </a:prstGeom>
                <a:gradFill rotWithShape="0">
                  <a:gsLst>
                    <a:gs pos="0">
                      <a:srgbClr val="0000FF"/>
                    </a:gs>
                    <a:gs pos="100000">
                      <a:srgbClr val="000075"/>
                    </a:gs>
                  </a:gsLst>
                  <a:path path="shape">
                    <a:fillToRect l="50000" t="50000" r="50000" b="50000"/>
                  </a:path>
                </a:gradFill>
                <a:ln w="9360">
                  <a:solidFill>
                    <a:srgbClr val="0000FF"/>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40" name="Oval 41">
                  <a:extLst>
                    <a:ext uri="{FF2B5EF4-FFF2-40B4-BE49-F238E27FC236}">
                      <a16:creationId xmlns:a16="http://schemas.microsoft.com/office/drawing/2014/main" id="{7693ADCC-A636-A339-62CE-79D63EBA6DB2}"/>
                    </a:ext>
                  </a:extLst>
                </p:cNvPr>
                <p:cNvSpPr>
                  <a:spLocks noChangeArrowheads="1"/>
                </p:cNvSpPr>
                <p:nvPr/>
              </p:nvSpPr>
              <p:spPr bwMode="auto">
                <a:xfrm>
                  <a:off x="4265" y="1003"/>
                  <a:ext cx="124" cy="123"/>
                </a:xfrm>
                <a:prstGeom prst="ellipse">
                  <a:avLst/>
                </a:prstGeom>
                <a:gradFill rotWithShape="0">
                  <a:gsLst>
                    <a:gs pos="0">
                      <a:srgbClr val="0000FF"/>
                    </a:gs>
                    <a:gs pos="100000">
                      <a:srgbClr val="000075"/>
                    </a:gs>
                  </a:gsLst>
                  <a:path path="shape">
                    <a:fillToRect l="50000" t="50000" r="50000" b="50000"/>
                  </a:path>
                </a:gradFill>
                <a:ln w="9360">
                  <a:solidFill>
                    <a:srgbClr val="0000FF"/>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41" name="Oval 42">
                  <a:extLst>
                    <a:ext uri="{FF2B5EF4-FFF2-40B4-BE49-F238E27FC236}">
                      <a16:creationId xmlns:a16="http://schemas.microsoft.com/office/drawing/2014/main" id="{6A943C54-6FC0-B0E6-1826-E99E140CAF6B}"/>
                    </a:ext>
                  </a:extLst>
                </p:cNvPr>
                <p:cNvSpPr>
                  <a:spLocks noChangeArrowheads="1"/>
                </p:cNvSpPr>
                <p:nvPr/>
              </p:nvSpPr>
              <p:spPr bwMode="auto">
                <a:xfrm>
                  <a:off x="4265" y="1039"/>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42" name="Oval 43">
                  <a:extLst>
                    <a:ext uri="{FF2B5EF4-FFF2-40B4-BE49-F238E27FC236}">
                      <a16:creationId xmlns:a16="http://schemas.microsoft.com/office/drawing/2014/main" id="{0F3CA2C7-846C-9A18-6D13-78858CD73372}"/>
                    </a:ext>
                  </a:extLst>
                </p:cNvPr>
                <p:cNvSpPr>
                  <a:spLocks noChangeArrowheads="1"/>
                </p:cNvSpPr>
                <p:nvPr/>
              </p:nvSpPr>
              <p:spPr bwMode="auto">
                <a:xfrm>
                  <a:off x="4226" y="1075"/>
                  <a:ext cx="124" cy="123"/>
                </a:xfrm>
                <a:prstGeom prst="ellipse">
                  <a:avLst/>
                </a:prstGeom>
                <a:gradFill rotWithShape="0">
                  <a:gsLst>
                    <a:gs pos="0">
                      <a:srgbClr val="0000FF"/>
                    </a:gs>
                    <a:gs pos="100000">
                      <a:srgbClr val="000075"/>
                    </a:gs>
                  </a:gsLst>
                  <a:path path="shape">
                    <a:fillToRect l="50000" t="50000" r="50000" b="50000"/>
                  </a:path>
                </a:gradFill>
                <a:ln w="9360">
                  <a:solidFill>
                    <a:srgbClr val="0000FF"/>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43" name="Oval 44">
                  <a:extLst>
                    <a:ext uri="{FF2B5EF4-FFF2-40B4-BE49-F238E27FC236}">
                      <a16:creationId xmlns:a16="http://schemas.microsoft.com/office/drawing/2014/main" id="{7F4F5FBE-34F7-BB20-6B87-2CC9A91B1412}"/>
                    </a:ext>
                  </a:extLst>
                </p:cNvPr>
                <p:cNvSpPr>
                  <a:spLocks noChangeArrowheads="1"/>
                </p:cNvSpPr>
                <p:nvPr/>
              </p:nvSpPr>
              <p:spPr bwMode="auto">
                <a:xfrm>
                  <a:off x="4303" y="1003"/>
                  <a:ext cx="124" cy="123"/>
                </a:xfrm>
                <a:prstGeom prst="ellipse">
                  <a:avLst/>
                </a:prstGeom>
                <a:gradFill rotWithShape="0">
                  <a:gsLst>
                    <a:gs pos="0">
                      <a:srgbClr val="0000FF"/>
                    </a:gs>
                    <a:gs pos="100000">
                      <a:srgbClr val="000075"/>
                    </a:gs>
                  </a:gsLst>
                  <a:path path="shape">
                    <a:fillToRect l="50000" t="50000" r="50000" b="50000"/>
                  </a:path>
                </a:gradFill>
                <a:ln w="9360">
                  <a:solidFill>
                    <a:srgbClr val="0000FF"/>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44" name="Oval 45">
                  <a:extLst>
                    <a:ext uri="{FF2B5EF4-FFF2-40B4-BE49-F238E27FC236}">
                      <a16:creationId xmlns:a16="http://schemas.microsoft.com/office/drawing/2014/main" id="{AB228C1C-969D-056A-2B4A-902B75F2FD36}"/>
                    </a:ext>
                  </a:extLst>
                </p:cNvPr>
                <p:cNvSpPr>
                  <a:spLocks noChangeArrowheads="1"/>
                </p:cNvSpPr>
                <p:nvPr/>
              </p:nvSpPr>
              <p:spPr bwMode="auto">
                <a:xfrm>
                  <a:off x="4265" y="1003"/>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45" name="Oval 46">
                  <a:extLst>
                    <a:ext uri="{FF2B5EF4-FFF2-40B4-BE49-F238E27FC236}">
                      <a16:creationId xmlns:a16="http://schemas.microsoft.com/office/drawing/2014/main" id="{BC8EE59A-DC64-B75B-4213-3E4CF93C961E}"/>
                    </a:ext>
                  </a:extLst>
                </p:cNvPr>
                <p:cNvSpPr>
                  <a:spLocks noChangeArrowheads="1"/>
                </p:cNvSpPr>
                <p:nvPr/>
              </p:nvSpPr>
              <p:spPr bwMode="auto">
                <a:xfrm>
                  <a:off x="4226" y="929"/>
                  <a:ext cx="124" cy="123"/>
                </a:xfrm>
                <a:prstGeom prst="ellipse">
                  <a:avLst/>
                </a:prstGeom>
                <a:gradFill rotWithShape="0">
                  <a:gsLst>
                    <a:gs pos="0">
                      <a:srgbClr val="0000FF"/>
                    </a:gs>
                    <a:gs pos="100000">
                      <a:srgbClr val="000075"/>
                    </a:gs>
                  </a:gsLst>
                  <a:path path="shape">
                    <a:fillToRect l="50000" t="50000" r="50000" b="50000"/>
                  </a:path>
                </a:gradFill>
                <a:ln w="9360">
                  <a:solidFill>
                    <a:srgbClr val="0000FF"/>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sp>
              <p:nvSpPr>
                <p:cNvPr id="46" name="Oval 47">
                  <a:extLst>
                    <a:ext uri="{FF2B5EF4-FFF2-40B4-BE49-F238E27FC236}">
                      <a16:creationId xmlns:a16="http://schemas.microsoft.com/office/drawing/2014/main" id="{43531721-F0CA-2431-16C5-08E25246F897}"/>
                    </a:ext>
                  </a:extLst>
                </p:cNvPr>
                <p:cNvSpPr>
                  <a:spLocks noChangeArrowheads="1"/>
                </p:cNvSpPr>
                <p:nvPr/>
              </p:nvSpPr>
              <p:spPr bwMode="auto">
                <a:xfrm>
                  <a:off x="4187" y="1003"/>
                  <a:ext cx="124" cy="123"/>
                </a:xfrm>
                <a:prstGeom prst="ellipse">
                  <a:avLst/>
                </a:prstGeom>
                <a:gradFill rotWithShape="0">
                  <a:gsLst>
                    <a:gs pos="0">
                      <a:srgbClr val="5AAC5A"/>
                    </a:gs>
                    <a:gs pos="100000">
                      <a:srgbClr val="008000"/>
                    </a:gs>
                  </a:gsLst>
                  <a:path path="shape">
                    <a:fillToRect l="50000" t="50000" r="50000" b="50000"/>
                  </a:path>
                </a:gradFill>
                <a:ln w="9360">
                  <a:solidFill>
                    <a:srgbClr val="008000"/>
                  </a:solidFill>
                  <a:miter lim="800000"/>
                  <a:headEnd/>
                  <a:tailEnd/>
                </a:ln>
              </p:spPr>
              <p:txBody>
                <a:bodyPr wrap="none" anchor="ctr"/>
                <a:lstStyle>
                  <a:lvl1pPr eaLnBrk="0" hangingPunct="0">
                    <a:spcBef>
                      <a:spcPct val="20000"/>
                    </a:spcBef>
                    <a:buFont typeface="Arial" panose="020B0604020202020204" pitchFamily="34" charset="0"/>
                    <a:buChar char="•"/>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defRPr>
                  </a:lvl9pPr>
                </a:lstStyle>
                <a:p>
                  <a:pPr eaLnBrk="1" hangingPunct="1">
                    <a:spcBef>
                      <a:spcPct val="0"/>
                    </a:spcBef>
                    <a:buSzTx/>
                    <a:buFont typeface="Times New Roman" panose="02020603050405020304" pitchFamily="18" charset="0"/>
                    <a:buNone/>
                  </a:pPr>
                  <a:endParaRPr lang="en-US" altLang="en-US" sz="1400" i="0">
                    <a:solidFill>
                      <a:schemeClr val="bg1"/>
                    </a:solidFill>
                    <a:latin typeface="Times New Roman" panose="02020603050405020304" pitchFamily="18" charset="0"/>
                    <a:cs typeface="Times New Roman" panose="02020603050405020304" pitchFamily="18" charset="0"/>
                  </a:endParaRPr>
                </a:p>
              </p:txBody>
            </p:sp>
          </p:grpSp>
        </p:grpSp>
        <p:sp>
          <p:nvSpPr>
            <p:cNvPr id="31" name="Text Box 48">
              <a:extLst>
                <a:ext uri="{FF2B5EF4-FFF2-40B4-BE49-F238E27FC236}">
                  <a16:creationId xmlns:a16="http://schemas.microsoft.com/office/drawing/2014/main" id="{7AB6E51E-5E5A-95D2-18D6-C5F84EF8FF64}"/>
                </a:ext>
              </a:extLst>
            </p:cNvPr>
            <p:cNvSpPr txBox="1">
              <a:spLocks noChangeArrowheads="1"/>
            </p:cNvSpPr>
            <p:nvPr/>
          </p:nvSpPr>
          <p:spPr bwMode="auto">
            <a:xfrm>
              <a:off x="3048000" y="1656166"/>
              <a:ext cx="1781438" cy="8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algn="ctr" eaLnBrk="1" hangingPunct="1">
                <a:spcBef>
                  <a:spcPct val="0"/>
                </a:spcBef>
                <a:buSzTx/>
                <a:buFont typeface="Times New Roman" panose="02020603050405020304" pitchFamily="18" charset="0"/>
                <a:buNone/>
              </a:pPr>
              <a:r>
                <a:rPr lang="en-US" altLang="en-US" sz="1400" i="0">
                  <a:solidFill>
                    <a:srgbClr val="0000CC"/>
                  </a:solidFill>
                  <a:latin typeface="Times New Roman" panose="02020603050405020304" pitchFamily="18" charset="0"/>
                  <a:ea typeface="ＭＳ Ｐゴシック" panose="020B0600070205080204" pitchFamily="34" charset="-128"/>
                  <a:cs typeface="Times New Roman" panose="02020603050405020304" pitchFamily="18" charset="0"/>
                </a:rPr>
                <a:t> proton 200MeV</a:t>
              </a:r>
            </a:p>
          </p:txBody>
        </p:sp>
        <p:sp>
          <p:nvSpPr>
            <p:cNvPr id="32" name="Text Box 49">
              <a:extLst>
                <a:ext uri="{FF2B5EF4-FFF2-40B4-BE49-F238E27FC236}">
                  <a16:creationId xmlns:a16="http://schemas.microsoft.com/office/drawing/2014/main" id="{47E8E13B-5D9C-E5CA-E883-80A02094A929}"/>
                </a:ext>
              </a:extLst>
            </p:cNvPr>
            <p:cNvSpPr txBox="1">
              <a:spLocks noChangeArrowheads="1"/>
            </p:cNvSpPr>
            <p:nvPr/>
          </p:nvSpPr>
          <p:spPr bwMode="auto">
            <a:xfrm>
              <a:off x="6408199" y="838200"/>
              <a:ext cx="1679032" cy="8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algn="ctr" eaLnBrk="1" hangingPunct="1">
                <a:spcBef>
                  <a:spcPct val="0"/>
                </a:spcBef>
                <a:buSzTx/>
                <a:buFont typeface="Times New Roman" panose="02020603050405020304" pitchFamily="18" charset="0"/>
                <a:buNone/>
              </a:pPr>
              <a:r>
                <a:rPr lang="en-US" altLang="en-US" sz="1400" i="0">
                  <a:solidFill>
                    <a:srgbClr val="0000CC"/>
                  </a:solidFill>
                  <a:latin typeface="Times New Roman" panose="02020603050405020304" pitchFamily="18" charset="0"/>
                  <a:ea typeface="ＭＳ Ｐゴシック" panose="020B0600070205080204" pitchFamily="34" charset="-128"/>
                  <a:cs typeface="Times New Roman" panose="02020603050405020304" pitchFamily="18" charset="0"/>
                </a:rPr>
                <a:t>Scattered proton</a:t>
              </a:r>
            </a:p>
          </p:txBody>
        </p:sp>
        <p:sp>
          <p:nvSpPr>
            <p:cNvPr id="33" name="Text Box 50">
              <a:extLst>
                <a:ext uri="{FF2B5EF4-FFF2-40B4-BE49-F238E27FC236}">
                  <a16:creationId xmlns:a16="http://schemas.microsoft.com/office/drawing/2014/main" id="{D73785FE-3FEE-1BD1-2861-68F9CD630374}"/>
                </a:ext>
              </a:extLst>
            </p:cNvPr>
            <p:cNvSpPr txBox="1">
              <a:spLocks noChangeArrowheads="1"/>
            </p:cNvSpPr>
            <p:nvPr/>
          </p:nvSpPr>
          <p:spPr bwMode="auto">
            <a:xfrm>
              <a:off x="7666938" y="1860657"/>
              <a:ext cx="945123" cy="8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algn="ctr" eaLnBrk="1" hangingPunct="1">
                <a:spcBef>
                  <a:spcPct val="0"/>
                </a:spcBef>
                <a:buSzTx/>
                <a:buFont typeface="Times New Roman" panose="02020603050405020304" pitchFamily="18" charset="0"/>
                <a:buNone/>
              </a:pPr>
              <a:r>
                <a:rPr lang="en-US" altLang="en-US" sz="1400" i="0">
                  <a:solidFill>
                    <a:srgbClr val="0000CC"/>
                  </a:solidFill>
                  <a:latin typeface="Times New Roman" panose="02020603050405020304" pitchFamily="18" charset="0"/>
                  <a:ea typeface="ＭＳ Ｐゴシック" panose="020B0600070205080204" pitchFamily="34" charset="-128"/>
                  <a:cs typeface="Times New Roman" panose="02020603050405020304" pitchFamily="18" charset="0"/>
                </a:rPr>
                <a:t>Recoil Atom</a:t>
              </a:r>
            </a:p>
          </p:txBody>
        </p:sp>
      </p:grpSp>
      <p:grpSp>
        <p:nvGrpSpPr>
          <p:cNvPr id="71" name="Group 3">
            <a:extLst>
              <a:ext uri="{FF2B5EF4-FFF2-40B4-BE49-F238E27FC236}">
                <a16:creationId xmlns:a16="http://schemas.microsoft.com/office/drawing/2014/main" id="{5C583A08-6D6D-AD7E-D686-42F31EEA16F4}"/>
              </a:ext>
            </a:extLst>
          </p:cNvPr>
          <p:cNvGrpSpPr>
            <a:grpSpLocks/>
          </p:cNvGrpSpPr>
          <p:nvPr/>
        </p:nvGrpSpPr>
        <p:grpSpPr bwMode="auto">
          <a:xfrm>
            <a:off x="7501920" y="995296"/>
            <a:ext cx="4372621" cy="4219952"/>
            <a:chOff x="461963" y="617263"/>
            <a:chExt cx="4105827" cy="3220684"/>
          </a:xfrm>
        </p:grpSpPr>
        <p:grpSp>
          <p:nvGrpSpPr>
            <p:cNvPr id="72" name="Group 13">
              <a:extLst>
                <a:ext uri="{FF2B5EF4-FFF2-40B4-BE49-F238E27FC236}">
                  <a16:creationId xmlns:a16="http://schemas.microsoft.com/office/drawing/2014/main" id="{B33E8198-3912-9B1E-FD33-7616CD790028}"/>
                </a:ext>
              </a:extLst>
            </p:cNvPr>
            <p:cNvGrpSpPr>
              <a:grpSpLocks/>
            </p:cNvGrpSpPr>
            <p:nvPr/>
          </p:nvGrpSpPr>
          <p:grpSpPr bwMode="auto">
            <a:xfrm>
              <a:off x="461963" y="905835"/>
              <a:ext cx="4105827" cy="2932112"/>
              <a:chOff x="0" y="3115986"/>
              <a:chExt cx="4536755" cy="3886204"/>
            </a:xfrm>
          </p:grpSpPr>
          <p:grpSp>
            <p:nvGrpSpPr>
              <p:cNvPr id="74" name="Group 9">
                <a:extLst>
                  <a:ext uri="{FF2B5EF4-FFF2-40B4-BE49-F238E27FC236}">
                    <a16:creationId xmlns:a16="http://schemas.microsoft.com/office/drawing/2014/main" id="{BA7CA2E2-3907-897A-CECF-D28DD372E3F9}"/>
                  </a:ext>
                </a:extLst>
              </p:cNvPr>
              <p:cNvGrpSpPr>
                <a:grpSpLocks/>
              </p:cNvGrpSpPr>
              <p:nvPr/>
            </p:nvGrpSpPr>
            <p:grpSpPr bwMode="auto">
              <a:xfrm>
                <a:off x="0" y="3115986"/>
                <a:ext cx="4536755" cy="3886204"/>
                <a:chOff x="-1" y="3115982"/>
                <a:chExt cx="4767439" cy="3886199"/>
              </a:xfrm>
            </p:grpSpPr>
            <p:pic>
              <p:nvPicPr>
                <p:cNvPr id="78" name="Picture 1">
                  <a:extLst>
                    <a:ext uri="{FF2B5EF4-FFF2-40B4-BE49-F238E27FC236}">
                      <a16:creationId xmlns:a16="http://schemas.microsoft.com/office/drawing/2014/main" id="{97B6E9D0-B69B-A400-0A6C-B73DF73EC9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115982"/>
                  <a:ext cx="4767439" cy="3886199"/>
                </a:xfrm>
                <a:prstGeom prst="rect">
                  <a:avLst/>
                </a:prstGeom>
                <a:noFill/>
                <a:ln w="18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 name="Text Box 7">
                  <a:extLst>
                    <a:ext uri="{FF2B5EF4-FFF2-40B4-BE49-F238E27FC236}">
                      <a16:creationId xmlns:a16="http://schemas.microsoft.com/office/drawing/2014/main" id="{C6F9B364-0AB5-1BB4-FFF6-D8C3ACF17F18}"/>
                    </a:ext>
                  </a:extLst>
                </p:cNvPr>
                <p:cNvSpPr txBox="1">
                  <a:spLocks noChangeArrowheads="1"/>
                </p:cNvSpPr>
                <p:nvPr/>
              </p:nvSpPr>
              <p:spPr bwMode="auto">
                <a:xfrm>
                  <a:off x="0" y="6610270"/>
                  <a:ext cx="4724400" cy="27121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eaLnBrk="1" hangingPunct="1">
                    <a:spcBef>
                      <a:spcPts val="1125"/>
                    </a:spcBef>
                    <a:buSzTx/>
                    <a:buFont typeface="Times New Roman" panose="02020603050405020304" pitchFamily="18" charset="0"/>
                    <a:buNone/>
                  </a:pPr>
                  <a:r>
                    <a:rPr lang="en-US" altLang="en-US" sz="1000" i="0">
                      <a:solidFill>
                        <a:srgbClr val="000000"/>
                      </a:solidFill>
                      <a:latin typeface="Arial" panose="020B0604020202020204" pitchFamily="34" charset="0"/>
                    </a:rPr>
                    <a:t>        </a:t>
                  </a:r>
                  <a:r>
                    <a:rPr lang="en-US" altLang="en-US" sz="1000" b="1" i="0">
                      <a:solidFill>
                        <a:srgbClr val="000000"/>
                      </a:solidFill>
                      <a:latin typeface="Arial" panose="020B0604020202020204" pitchFamily="34" charset="0"/>
                    </a:rPr>
                    <a:t>3.7        3.8         3.9        4.0        4.1       4.2        4.4         4.3</a:t>
                  </a:r>
                </a:p>
              </p:txBody>
            </p:sp>
          </p:grpSp>
          <p:sp>
            <p:nvSpPr>
              <p:cNvPr id="75" name="Text Box 4">
                <a:extLst>
                  <a:ext uri="{FF2B5EF4-FFF2-40B4-BE49-F238E27FC236}">
                    <a16:creationId xmlns:a16="http://schemas.microsoft.com/office/drawing/2014/main" id="{885E851B-9784-F421-F476-9EAD118F7C62}"/>
                  </a:ext>
                </a:extLst>
              </p:cNvPr>
              <p:cNvSpPr txBox="1">
                <a:spLocks noChangeArrowheads="1"/>
              </p:cNvSpPr>
              <p:nvPr/>
            </p:nvSpPr>
            <p:spPr bwMode="auto">
              <a:xfrm>
                <a:off x="3085442" y="3966962"/>
                <a:ext cx="908927" cy="33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eaLnBrk="1" hangingPunct="1">
                  <a:spcBef>
                    <a:spcPts val="1125"/>
                  </a:spcBef>
                  <a:buSzTx/>
                  <a:buFont typeface="Times New Roman" panose="02020603050405020304" pitchFamily="18" charset="0"/>
                  <a:buNone/>
                </a:pPr>
                <a:r>
                  <a:rPr lang="en-US" altLang="en-US" sz="1400" i="0" dirty="0">
                    <a:solidFill>
                      <a:srgbClr val="333399"/>
                    </a:solidFill>
                    <a:latin typeface="Arial" panose="020B0604020202020204" pitchFamily="34" charset="0"/>
                  </a:rPr>
                  <a:t>elastic</a:t>
                </a:r>
              </a:p>
            </p:txBody>
          </p:sp>
          <p:sp>
            <p:nvSpPr>
              <p:cNvPr id="76" name="Text Box 3">
                <a:extLst>
                  <a:ext uri="{FF2B5EF4-FFF2-40B4-BE49-F238E27FC236}">
                    <a16:creationId xmlns:a16="http://schemas.microsoft.com/office/drawing/2014/main" id="{239B243F-6A5F-2B94-921D-6A7CEF490B4B}"/>
                  </a:ext>
                </a:extLst>
              </p:cNvPr>
              <p:cNvSpPr txBox="1">
                <a:spLocks noChangeArrowheads="1"/>
              </p:cNvSpPr>
              <p:nvPr/>
            </p:nvSpPr>
            <p:spPr bwMode="auto">
              <a:xfrm>
                <a:off x="529288" y="3657603"/>
                <a:ext cx="1014781" cy="3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eaLnBrk="1" hangingPunct="1">
                  <a:spcBef>
                    <a:spcPts val="1125"/>
                  </a:spcBef>
                  <a:buSzTx/>
                  <a:buFont typeface="Times New Roman" panose="02020603050405020304" pitchFamily="18" charset="0"/>
                  <a:buNone/>
                </a:pPr>
                <a:r>
                  <a:rPr lang="en-US" altLang="en-US" sz="1200" i="0" dirty="0">
                    <a:solidFill>
                      <a:srgbClr val="FF0000"/>
                    </a:solidFill>
                    <a:latin typeface="Arial" panose="020B0604020202020204" pitchFamily="34" charset="0"/>
                  </a:rPr>
                  <a:t>inelastic</a:t>
                </a:r>
              </a:p>
            </p:txBody>
          </p:sp>
          <p:sp>
            <p:nvSpPr>
              <p:cNvPr id="77" name="Text Box 5">
                <a:extLst>
                  <a:ext uri="{FF2B5EF4-FFF2-40B4-BE49-F238E27FC236}">
                    <a16:creationId xmlns:a16="http://schemas.microsoft.com/office/drawing/2014/main" id="{FC21000C-6279-AE16-526B-EA2C0C3F109C}"/>
                  </a:ext>
                </a:extLst>
              </p:cNvPr>
              <p:cNvSpPr txBox="1">
                <a:spLocks noChangeArrowheads="1"/>
              </p:cNvSpPr>
              <p:nvPr/>
            </p:nvSpPr>
            <p:spPr bwMode="auto">
              <a:xfrm>
                <a:off x="3739577" y="6632874"/>
                <a:ext cx="691662" cy="34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eaLnBrk="1" hangingPunct="1">
                  <a:spcBef>
                    <a:spcPts val="1125"/>
                  </a:spcBef>
                  <a:buSzTx/>
                  <a:buFont typeface="Times New Roman" panose="02020603050405020304" pitchFamily="18" charset="0"/>
                  <a:buNone/>
                </a:pPr>
                <a:r>
                  <a:rPr lang="en-US" altLang="en-US" sz="1200" b="1" i="0">
                    <a:solidFill>
                      <a:srgbClr val="000000"/>
                    </a:solidFill>
                    <a:latin typeface="Arial" panose="020B0604020202020204" pitchFamily="34" charset="0"/>
                  </a:rPr>
                  <a:t>L, cm</a:t>
                </a:r>
              </a:p>
            </p:txBody>
          </p:sp>
        </p:grpSp>
        <p:sp>
          <p:nvSpPr>
            <p:cNvPr id="73" name="Text Box 2">
              <a:extLst>
                <a:ext uri="{FF2B5EF4-FFF2-40B4-BE49-F238E27FC236}">
                  <a16:creationId xmlns:a16="http://schemas.microsoft.com/office/drawing/2014/main" id="{AF26518E-BFFA-F4AE-1A1B-1D9DC812AE1F}"/>
                </a:ext>
              </a:extLst>
            </p:cNvPr>
            <p:cNvSpPr txBox="1">
              <a:spLocks noChangeArrowheads="1"/>
            </p:cNvSpPr>
            <p:nvPr/>
          </p:nvSpPr>
          <p:spPr bwMode="auto">
            <a:xfrm>
              <a:off x="480496" y="617263"/>
              <a:ext cx="4068760" cy="213061"/>
            </a:xfrm>
            <a:prstGeom prst="rect">
              <a:avLst/>
            </a:prstGeom>
            <a:solidFill>
              <a:srgbClr val="BBE0E3"/>
            </a:solidFill>
            <a:ln w="9360">
              <a:solidFill>
                <a:srgbClr val="009999"/>
              </a:solidFill>
              <a:miter lim="800000"/>
              <a:headEnd/>
              <a:tailEnd/>
            </a:ln>
          </p:spPr>
          <p:txBody>
            <a:bodyPr lIns="89986" tIns="46793" rIns="89986" bIns="46793">
              <a:spAutoFit/>
            </a:bodyPr>
            <a:lstStyle>
              <a:lvl1pPr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1pPr>
              <a:lvl2pPr marL="742950" indent="-28575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2pPr>
              <a:lvl3pPr marL="11430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3pPr>
              <a:lvl4pPr marL="16002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4pPr>
              <a:lvl5pPr marL="2057400" indent="-228600" eaLnBrk="0" hangingPunct="0">
                <a:spcBef>
                  <a:spcPct val="20000"/>
                </a:spcBef>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5pPr>
              <a:lvl6pPr marL="25146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6pPr>
              <a:lvl7pPr marL="29718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7pPr>
              <a:lvl8pPr marL="34290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8pPr>
              <a:lvl9pPr marL="3886200" indent="-228600" defTabSz="455613" eaLnBrk="0" fontAlgn="base" hangingPunct="0">
                <a:spcBef>
                  <a:spcPct val="20000"/>
                </a:spcBef>
                <a:spcAft>
                  <a:spcPct val="0"/>
                </a:spcAft>
                <a:buFont typeface="Arial" panose="020B0604020202020204" pitchFamily="34" charset="0"/>
                <a:buChar cha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i="1">
                  <a:solidFill>
                    <a:schemeClr val="tx1"/>
                  </a:solidFill>
                  <a:latin typeface="Candara" panose="020E0502030303020204" pitchFamily="34" charset="0"/>
                </a:defRPr>
              </a:lvl9pPr>
            </a:lstStyle>
            <a:p>
              <a:pPr algn="ctr" eaLnBrk="1" hangingPunct="1">
                <a:spcBef>
                  <a:spcPts val="1125"/>
                </a:spcBef>
                <a:buSzTx/>
                <a:buFont typeface="Times New Roman" panose="02020603050405020304" pitchFamily="18" charset="0"/>
                <a:buNone/>
              </a:pPr>
              <a:r>
                <a:rPr lang="en-US" altLang="en-US" sz="1200" b="1" i="0" dirty="0">
                  <a:solidFill>
                    <a:srgbClr val="000000"/>
                  </a:solidFill>
                  <a:latin typeface="Arial" panose="020B0604020202020204" pitchFamily="34" charset="0"/>
                </a:rPr>
                <a:t>N, particles stopped in the slice of Cu-absorber </a:t>
              </a:r>
            </a:p>
          </p:txBody>
        </p:sp>
      </p:grpSp>
      <p:sp>
        <p:nvSpPr>
          <p:cNvPr id="81" name="TextBox 80">
            <a:extLst>
              <a:ext uri="{FF2B5EF4-FFF2-40B4-BE49-F238E27FC236}">
                <a16:creationId xmlns:a16="http://schemas.microsoft.com/office/drawing/2014/main" id="{304B6A17-90D7-D5AC-4068-21CF2D4CF827}"/>
              </a:ext>
            </a:extLst>
          </p:cNvPr>
          <p:cNvSpPr txBox="1"/>
          <p:nvPr/>
        </p:nvSpPr>
        <p:spPr>
          <a:xfrm>
            <a:off x="7148981" y="574521"/>
            <a:ext cx="5146303" cy="307777"/>
          </a:xfrm>
          <a:prstGeom prst="rect">
            <a:avLst/>
          </a:prstGeom>
          <a:noFill/>
        </p:spPr>
        <p:txBody>
          <a:bodyPr wrap="square">
            <a:spAutoFit/>
          </a:bodyPr>
          <a:lstStyle/>
          <a:p>
            <a:pPr defTabSz="457127">
              <a:spcBef>
                <a:spcPts val="1500"/>
              </a:spcBef>
              <a:buFont typeface="Times New Roman" pitchFamily="16" charset="0"/>
              <a:buNone/>
              <a:tabLst>
                <a:tab pos="0" algn="l"/>
                <a:tab pos="457127" algn="l"/>
                <a:tab pos="914254" algn="l"/>
                <a:tab pos="1371381" algn="l"/>
                <a:tab pos="1828507" algn="l"/>
                <a:tab pos="2285634" algn="l"/>
                <a:tab pos="2742761" algn="l"/>
                <a:tab pos="3199888" algn="l"/>
                <a:tab pos="3657015" algn="l"/>
                <a:tab pos="4114142" algn="l"/>
                <a:tab pos="4571268" algn="l"/>
                <a:tab pos="5028395" algn="l"/>
                <a:tab pos="5485522" algn="l"/>
                <a:tab pos="5942649" algn="l"/>
                <a:tab pos="6399776" algn="l"/>
                <a:tab pos="6856903" algn="l"/>
                <a:tab pos="7314030" algn="l"/>
                <a:tab pos="7771156" algn="l"/>
                <a:tab pos="8228283" algn="l"/>
                <a:tab pos="8685410" algn="l"/>
                <a:tab pos="9142537" algn="l"/>
              </a:tabLst>
              <a:defRPr/>
            </a:pPr>
            <a:r>
              <a:rPr lang="en-US" sz="1400" b="1" dirty="0">
                <a:solidFill>
                  <a:srgbClr val="000000"/>
                </a:solidFill>
                <a:latin typeface="Times New Roman" pitchFamily="16" charset="0"/>
                <a:cs typeface="Arial" charset="0"/>
              </a:rPr>
              <a:t>GEANT calculation of </a:t>
            </a:r>
            <a:r>
              <a:rPr lang="en-US" sz="1400" b="1" dirty="0" err="1">
                <a:solidFill>
                  <a:srgbClr val="000000"/>
                </a:solidFill>
                <a:latin typeface="Times New Roman" pitchFamily="16" charset="0"/>
                <a:cs typeface="Arial" charset="0"/>
              </a:rPr>
              <a:t>pC</a:t>
            </a:r>
            <a:r>
              <a:rPr lang="en-US" sz="1400" b="1" dirty="0">
                <a:solidFill>
                  <a:srgbClr val="000000"/>
                </a:solidFill>
                <a:latin typeface="Times New Roman" pitchFamily="16" charset="0"/>
                <a:cs typeface="Arial" charset="0"/>
              </a:rPr>
              <a:t> polarimeter for 200MeV proton beam</a:t>
            </a:r>
          </a:p>
        </p:txBody>
      </p:sp>
      <p:sp>
        <p:nvSpPr>
          <p:cNvPr id="83" name="TextBox 82">
            <a:extLst>
              <a:ext uri="{FF2B5EF4-FFF2-40B4-BE49-F238E27FC236}">
                <a16:creationId xmlns:a16="http://schemas.microsoft.com/office/drawing/2014/main" id="{F3492969-528A-B00B-662E-A9FE5A7AFD72}"/>
              </a:ext>
            </a:extLst>
          </p:cNvPr>
          <p:cNvSpPr txBox="1"/>
          <p:nvPr/>
        </p:nvSpPr>
        <p:spPr>
          <a:xfrm>
            <a:off x="338061" y="5347035"/>
            <a:ext cx="7280917" cy="646331"/>
          </a:xfrm>
          <a:prstGeom prst="rect">
            <a:avLst/>
          </a:prstGeom>
          <a:solidFill>
            <a:schemeClr val="bg1"/>
          </a:solidFill>
        </p:spPr>
        <p:txBody>
          <a:bodyPr wrap="square">
            <a:spAutoFit/>
          </a:bodyPr>
          <a:lstStyle/>
          <a:p>
            <a:r>
              <a:rPr lang="en-US" sz="1200" dirty="0"/>
              <a:t>Measurements of the cross section and analyzing power for proton scattering from </a:t>
            </a:r>
            <a:r>
              <a:rPr lang="en-US" sz="1200" baseline="30000" dirty="0"/>
              <a:t>12</a:t>
            </a:r>
            <a:r>
              <a:rPr lang="en-US" sz="1200" dirty="0"/>
              <a:t>C at 200 MeV.  The blue curves correspond to the ground state protons of carbon. The green curve corresponds the protons from the first excited state (-4.44MeV). The black curve represents the sum of the two data sets.</a:t>
            </a:r>
          </a:p>
        </p:txBody>
      </p:sp>
      <p:sp>
        <p:nvSpPr>
          <p:cNvPr id="80" name="TextBox 79">
            <a:extLst>
              <a:ext uri="{FF2B5EF4-FFF2-40B4-BE49-F238E27FC236}">
                <a16:creationId xmlns:a16="http://schemas.microsoft.com/office/drawing/2014/main" id="{620CEDBE-B987-9375-93E1-5A002D7183E8}"/>
              </a:ext>
            </a:extLst>
          </p:cNvPr>
          <p:cNvSpPr txBox="1"/>
          <p:nvPr/>
        </p:nvSpPr>
        <p:spPr>
          <a:xfrm>
            <a:off x="338061" y="621089"/>
            <a:ext cx="6775561" cy="307777"/>
          </a:xfrm>
          <a:prstGeom prst="rect">
            <a:avLst/>
          </a:prstGeom>
          <a:noFill/>
        </p:spPr>
        <p:txBody>
          <a:bodyPr wrap="square">
            <a:spAutoFit/>
          </a:bodyPr>
          <a:lstStyle/>
          <a:p>
            <a:pPr algn="ctr" defTabSz="457127">
              <a:spcBef>
                <a:spcPts val="1500"/>
              </a:spcBef>
              <a:buFont typeface="Times New Roman" pitchFamily="16" charset="0"/>
              <a:buNone/>
              <a:tabLst>
                <a:tab pos="0" algn="l"/>
                <a:tab pos="457127" algn="l"/>
                <a:tab pos="914254" algn="l"/>
                <a:tab pos="1371381" algn="l"/>
                <a:tab pos="1828507" algn="l"/>
                <a:tab pos="2285634" algn="l"/>
                <a:tab pos="2742761" algn="l"/>
                <a:tab pos="3199888" algn="l"/>
                <a:tab pos="3657015" algn="l"/>
                <a:tab pos="4114142" algn="l"/>
                <a:tab pos="4571268" algn="l"/>
                <a:tab pos="5028395" algn="l"/>
                <a:tab pos="5485522" algn="l"/>
                <a:tab pos="5942649" algn="l"/>
                <a:tab pos="6399776" algn="l"/>
                <a:tab pos="6856903" algn="l"/>
                <a:tab pos="7314030" algn="l"/>
                <a:tab pos="7771156" algn="l"/>
                <a:tab pos="8228283" algn="l"/>
                <a:tab pos="8685410" algn="l"/>
                <a:tab pos="9142537" algn="l"/>
              </a:tabLst>
              <a:defRPr/>
            </a:pPr>
            <a:r>
              <a:rPr lang="en-US" sz="1400" b="1" dirty="0">
                <a:solidFill>
                  <a:srgbClr val="000000"/>
                </a:solidFill>
                <a:latin typeface="Times New Roman" pitchFamily="16" charset="0"/>
                <a:cs typeface="Times New Roman" pitchFamily="16" charset="0"/>
              </a:rPr>
              <a:t>Cross section and analyzing power for elastic </a:t>
            </a:r>
            <a:r>
              <a:rPr lang="en-US" sz="1400" b="1" dirty="0" err="1">
                <a:solidFill>
                  <a:srgbClr val="000000"/>
                </a:solidFill>
                <a:latin typeface="Times New Roman" pitchFamily="16" charset="0"/>
                <a:cs typeface="Times New Roman" pitchFamily="16" charset="0"/>
              </a:rPr>
              <a:t>pC</a:t>
            </a:r>
            <a:r>
              <a:rPr lang="en-US" sz="1400" b="1" dirty="0">
                <a:solidFill>
                  <a:srgbClr val="000000"/>
                </a:solidFill>
                <a:latin typeface="Times New Roman" pitchFamily="16" charset="0"/>
                <a:cs typeface="Times New Roman" pitchFamily="16" charset="0"/>
              </a:rPr>
              <a:t> scattering at 200 MeV</a:t>
            </a:r>
            <a:endParaRPr lang="en-US" sz="1400" b="1" dirty="0">
              <a:solidFill>
                <a:srgbClr val="000000"/>
              </a:solidFill>
              <a:latin typeface="Times New Roman" pitchFamily="16" charset="0"/>
              <a:cs typeface="Arial" charset="0"/>
            </a:endParaRPr>
          </a:p>
        </p:txBody>
      </p:sp>
      <p:sp>
        <p:nvSpPr>
          <p:cNvPr id="82" name="Rectangle 2">
            <a:extLst>
              <a:ext uri="{FF2B5EF4-FFF2-40B4-BE49-F238E27FC236}">
                <a16:creationId xmlns:a16="http://schemas.microsoft.com/office/drawing/2014/main" id="{09DAE4EE-4476-ADF9-62AC-DDFAF861FC3F}"/>
              </a:ext>
            </a:extLst>
          </p:cNvPr>
          <p:cNvSpPr txBox="1">
            <a:spLocks noChangeArrowheads="1"/>
          </p:cNvSpPr>
          <p:nvPr/>
        </p:nvSpPr>
        <p:spPr>
          <a:xfrm>
            <a:off x="318782" y="-1098"/>
            <a:ext cx="11873218" cy="563563"/>
          </a:xfrm>
          <a:prstGeom prst="rect">
            <a:avLst/>
          </a:prstGeom>
          <a:solidFill>
            <a:schemeClr val="bg1"/>
          </a:solidFill>
          <a:ln w="3175">
            <a:solidFill>
              <a:schemeClr val="tx1"/>
            </a:solidFill>
            <a:miter lim="800000"/>
            <a:headEnd/>
            <a:tailEnd/>
          </a:ln>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800" dirty="0">
                <a:latin typeface="Times New Roman" panose="02020603050405020304" pitchFamily="18" charset="0"/>
                <a:cs typeface="Times New Roman" panose="02020603050405020304" pitchFamily="18" charset="0"/>
              </a:rPr>
              <a:t>Precision, Absolute Proton Beam Polarimeter at 200MeV</a:t>
            </a:r>
          </a:p>
        </p:txBody>
      </p:sp>
    </p:spTree>
    <p:extLst>
      <p:ext uri="{BB962C8B-B14F-4D97-AF65-F5344CB8AC3E}">
        <p14:creationId xmlns:p14="http://schemas.microsoft.com/office/powerpoint/2010/main" val="2783125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7043F5-5E75-D8C6-2B90-716CE639B41E}"/>
              </a:ext>
            </a:extLst>
          </p:cNvPr>
          <p:cNvSpPr>
            <a:spLocks noGrp="1"/>
          </p:cNvSpPr>
          <p:nvPr>
            <p:ph type="sldNum" sz="quarter" idx="4"/>
          </p:nvPr>
        </p:nvSpPr>
        <p:spPr/>
        <p:txBody>
          <a:bodyPr/>
          <a:lstStyle/>
          <a:p>
            <a:fld id="{933A556B-7C63-244D-9B7C-B0EA8042B330}" type="slidenum">
              <a:rPr lang="en-US" smtClean="0"/>
              <a:pPr/>
              <a:t>25</a:t>
            </a:fld>
            <a:endParaRPr lang="en-US" dirty="0"/>
          </a:p>
        </p:txBody>
      </p:sp>
      <p:pic>
        <p:nvPicPr>
          <p:cNvPr id="8" name="Picture 7">
            <a:extLst>
              <a:ext uri="{FF2B5EF4-FFF2-40B4-BE49-F238E27FC236}">
                <a16:creationId xmlns:a16="http://schemas.microsoft.com/office/drawing/2014/main" id="{8686BEF2-4EA1-F0D2-CF60-3CDE313B5FFA}"/>
              </a:ext>
            </a:extLst>
          </p:cNvPr>
          <p:cNvPicPr>
            <a:picLocks noChangeAspect="1"/>
          </p:cNvPicPr>
          <p:nvPr/>
        </p:nvPicPr>
        <p:blipFill>
          <a:blip r:embed="rId2"/>
          <a:stretch>
            <a:fillRect/>
          </a:stretch>
        </p:blipFill>
        <p:spPr>
          <a:xfrm>
            <a:off x="318782" y="799833"/>
            <a:ext cx="8061033" cy="4359683"/>
          </a:xfrm>
          <a:prstGeom prst="rect">
            <a:avLst/>
          </a:prstGeom>
        </p:spPr>
      </p:pic>
      <p:pic>
        <p:nvPicPr>
          <p:cNvPr id="16" name="Picture 15">
            <a:extLst>
              <a:ext uri="{FF2B5EF4-FFF2-40B4-BE49-F238E27FC236}">
                <a16:creationId xmlns:a16="http://schemas.microsoft.com/office/drawing/2014/main" id="{ED4177E9-29EF-BBFD-A85F-DA653A3A75B0}"/>
              </a:ext>
            </a:extLst>
          </p:cNvPr>
          <p:cNvPicPr>
            <a:picLocks noChangeAspect="1"/>
          </p:cNvPicPr>
          <p:nvPr/>
        </p:nvPicPr>
        <p:blipFill>
          <a:blip r:embed="rId3"/>
          <a:stretch>
            <a:fillRect/>
          </a:stretch>
        </p:blipFill>
        <p:spPr>
          <a:xfrm>
            <a:off x="7363326" y="3154698"/>
            <a:ext cx="4696517" cy="3527028"/>
          </a:xfrm>
          <a:prstGeom prst="rect">
            <a:avLst/>
          </a:prstGeom>
        </p:spPr>
      </p:pic>
      <p:pic>
        <p:nvPicPr>
          <p:cNvPr id="18" name="Picture 17" descr="A picture containing indoor, metal, device, miller&#10;&#10;AI-generated content may be incorrect.">
            <a:extLst>
              <a:ext uri="{FF2B5EF4-FFF2-40B4-BE49-F238E27FC236}">
                <a16:creationId xmlns:a16="http://schemas.microsoft.com/office/drawing/2014/main" id="{7A299311-2DF9-5B2E-F7FB-1E2244CF1287}"/>
              </a:ext>
            </a:extLst>
          </p:cNvPr>
          <p:cNvPicPr>
            <a:picLocks noChangeAspect="1"/>
          </p:cNvPicPr>
          <p:nvPr/>
        </p:nvPicPr>
        <p:blipFill>
          <a:blip r:embed="rId4"/>
          <a:stretch>
            <a:fillRect/>
          </a:stretch>
        </p:blipFill>
        <p:spPr>
          <a:xfrm>
            <a:off x="8668087" y="562464"/>
            <a:ext cx="3523914" cy="2642936"/>
          </a:xfrm>
          <a:prstGeom prst="rect">
            <a:avLst/>
          </a:prstGeom>
        </p:spPr>
      </p:pic>
      <p:sp>
        <p:nvSpPr>
          <p:cNvPr id="21" name="Rectangle 2">
            <a:extLst>
              <a:ext uri="{FF2B5EF4-FFF2-40B4-BE49-F238E27FC236}">
                <a16:creationId xmlns:a16="http://schemas.microsoft.com/office/drawing/2014/main" id="{330A16B3-6487-41EB-24F4-77B0BC45F275}"/>
              </a:ext>
            </a:extLst>
          </p:cNvPr>
          <p:cNvSpPr txBox="1">
            <a:spLocks noChangeArrowheads="1"/>
          </p:cNvSpPr>
          <p:nvPr/>
        </p:nvSpPr>
        <p:spPr>
          <a:xfrm>
            <a:off x="318782" y="-1098"/>
            <a:ext cx="11873218" cy="563563"/>
          </a:xfrm>
          <a:prstGeom prst="rect">
            <a:avLst/>
          </a:prstGeom>
          <a:solidFill>
            <a:schemeClr val="bg1"/>
          </a:solidFill>
          <a:ln w="3175">
            <a:solidFill>
              <a:schemeClr val="tx1"/>
            </a:solidFill>
            <a:miter lim="800000"/>
            <a:headEnd/>
            <a:tailEnd/>
          </a:ln>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800" dirty="0">
                <a:latin typeface="Times New Roman" panose="02020603050405020304" pitchFamily="18" charset="0"/>
                <a:cs typeface="Times New Roman" panose="02020603050405020304" pitchFamily="18" charset="0"/>
              </a:rPr>
              <a:t>Precision, Absolute Proton Beam Polarimeter at 200MeV</a:t>
            </a:r>
          </a:p>
        </p:txBody>
      </p:sp>
    </p:spTree>
    <p:extLst>
      <p:ext uri="{BB962C8B-B14F-4D97-AF65-F5344CB8AC3E}">
        <p14:creationId xmlns:p14="http://schemas.microsoft.com/office/powerpoint/2010/main" val="2006034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562A04-486C-4C69-FE54-D74DE9C1562E}"/>
              </a:ext>
            </a:extLst>
          </p:cNvPr>
          <p:cNvSpPr>
            <a:spLocks noGrp="1"/>
          </p:cNvSpPr>
          <p:nvPr>
            <p:ph type="sldNum" sz="quarter" idx="4"/>
          </p:nvPr>
        </p:nvSpPr>
        <p:spPr/>
        <p:txBody>
          <a:bodyPr/>
          <a:lstStyle/>
          <a:p>
            <a:fld id="{933A556B-7C63-244D-9B7C-B0EA8042B330}" type="slidenum">
              <a:rPr lang="en-US" smtClean="0"/>
              <a:pPr/>
              <a:t>26</a:t>
            </a:fld>
            <a:endParaRPr lang="en-US" sz="751" dirty="0"/>
          </a:p>
        </p:txBody>
      </p:sp>
      <p:grpSp>
        <p:nvGrpSpPr>
          <p:cNvPr id="14" name="Group 13">
            <a:extLst>
              <a:ext uri="{FF2B5EF4-FFF2-40B4-BE49-F238E27FC236}">
                <a16:creationId xmlns:a16="http://schemas.microsoft.com/office/drawing/2014/main" id="{C7A10DB7-FB96-579C-010F-2E54C09C24BB}"/>
              </a:ext>
            </a:extLst>
          </p:cNvPr>
          <p:cNvGrpSpPr/>
          <p:nvPr/>
        </p:nvGrpSpPr>
        <p:grpSpPr>
          <a:xfrm>
            <a:off x="3779265" y="649015"/>
            <a:ext cx="8412735" cy="5850148"/>
            <a:chOff x="2592198" y="466453"/>
            <a:chExt cx="8716161" cy="5850148"/>
          </a:xfrm>
        </p:grpSpPr>
        <p:pic>
          <p:nvPicPr>
            <p:cNvPr id="3" name="Picture 6" descr="http://www.cadops.bnl.gov/elog/graphics/rhic-pp_2013/Tue_Jun_11_2013_234253_11956.gif">
              <a:extLst>
                <a:ext uri="{FF2B5EF4-FFF2-40B4-BE49-F238E27FC236}">
                  <a16:creationId xmlns:a16="http://schemas.microsoft.com/office/drawing/2014/main" id="{AA1E8654-ABB9-3424-4DB6-E10BDA90B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198" y="466453"/>
              <a:ext cx="8716161" cy="585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577E22B6-F362-C43A-DA92-4D068570CDF8}"/>
                </a:ext>
              </a:extLst>
            </p:cNvPr>
            <p:cNvGrpSpPr/>
            <p:nvPr/>
          </p:nvGrpSpPr>
          <p:grpSpPr>
            <a:xfrm>
              <a:off x="2659308" y="4518666"/>
              <a:ext cx="4591756" cy="1443820"/>
              <a:chOff x="2659308" y="4518666"/>
              <a:chExt cx="4591756" cy="1443820"/>
            </a:xfrm>
          </p:grpSpPr>
          <p:sp>
            <p:nvSpPr>
              <p:cNvPr id="6" name="Star: 5 Points 5">
                <a:extLst>
                  <a:ext uri="{FF2B5EF4-FFF2-40B4-BE49-F238E27FC236}">
                    <a16:creationId xmlns:a16="http://schemas.microsoft.com/office/drawing/2014/main" id="{C5601114-1CE7-A8F4-125E-B0C710B96A56}"/>
                  </a:ext>
                </a:extLst>
              </p:cNvPr>
              <p:cNvSpPr/>
              <p:nvPr/>
            </p:nvSpPr>
            <p:spPr>
              <a:xfrm>
                <a:off x="2681782" y="4518666"/>
                <a:ext cx="226503" cy="20133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B906006D-EAFB-FDA0-9E0A-EC66390211F5}"/>
                  </a:ext>
                </a:extLst>
              </p:cNvPr>
              <p:cNvSpPr/>
              <p:nvPr/>
            </p:nvSpPr>
            <p:spPr>
              <a:xfrm>
                <a:off x="2698458" y="4883791"/>
                <a:ext cx="226503" cy="20133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E0532A21-DA4B-CABF-C507-5BFE3870E607}"/>
                  </a:ext>
                </a:extLst>
              </p:cNvPr>
              <p:cNvSpPr/>
              <p:nvPr/>
            </p:nvSpPr>
            <p:spPr>
              <a:xfrm>
                <a:off x="2698458" y="5270176"/>
                <a:ext cx="159391" cy="136115"/>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4543175F-319E-3EBF-F419-BE41884C1D11}"/>
                  </a:ext>
                </a:extLst>
              </p:cNvPr>
              <p:cNvSpPr/>
              <p:nvPr/>
            </p:nvSpPr>
            <p:spPr>
              <a:xfrm>
                <a:off x="2692865" y="5496693"/>
                <a:ext cx="159391" cy="136114"/>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C5DDAF80-959E-5452-BFE3-BBFFCB8976BE}"/>
                  </a:ext>
                </a:extLst>
              </p:cNvPr>
              <p:cNvSpPr/>
              <p:nvPr/>
            </p:nvSpPr>
            <p:spPr>
              <a:xfrm>
                <a:off x="2659308" y="5761150"/>
                <a:ext cx="226503" cy="20133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2363A592-27A6-DFC2-FF9B-636AE959252D}"/>
                  </a:ext>
                </a:extLst>
              </p:cNvPr>
              <p:cNvSpPr/>
              <p:nvPr/>
            </p:nvSpPr>
            <p:spPr>
              <a:xfrm>
                <a:off x="7024561" y="5761150"/>
                <a:ext cx="226503" cy="20133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2">
            <a:extLst>
              <a:ext uri="{FF2B5EF4-FFF2-40B4-BE49-F238E27FC236}">
                <a16:creationId xmlns:a16="http://schemas.microsoft.com/office/drawing/2014/main" id="{D59C8EDE-E32A-EC80-B635-23E79491966D}"/>
              </a:ext>
            </a:extLst>
          </p:cNvPr>
          <p:cNvSpPr txBox="1">
            <a:spLocks noChangeArrowheads="1"/>
          </p:cNvSpPr>
          <p:nvPr/>
        </p:nvSpPr>
        <p:spPr>
          <a:xfrm>
            <a:off x="318782" y="-1098"/>
            <a:ext cx="11873218" cy="563563"/>
          </a:xfrm>
          <a:prstGeom prst="rect">
            <a:avLst/>
          </a:prstGeom>
          <a:solidFill>
            <a:schemeClr val="bg1"/>
          </a:solidFill>
          <a:ln w="3175">
            <a:solidFill>
              <a:schemeClr val="tx1"/>
            </a:solidFill>
            <a:miter lim="800000"/>
            <a:headEnd/>
            <a:tailEnd/>
          </a:ln>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800" dirty="0">
                <a:latin typeface="Times New Roman" panose="02020603050405020304" pitchFamily="18" charset="0"/>
                <a:cs typeface="Times New Roman" panose="02020603050405020304" pitchFamily="18" charset="0"/>
              </a:rPr>
              <a:t>Precision, Absolute Proton Beam Polarimeter at 200MeV</a:t>
            </a:r>
          </a:p>
        </p:txBody>
      </p:sp>
    </p:spTree>
    <p:extLst>
      <p:ext uri="{BB962C8B-B14F-4D97-AF65-F5344CB8AC3E}">
        <p14:creationId xmlns:p14="http://schemas.microsoft.com/office/powerpoint/2010/main" val="2095766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04F184-8B07-2B7F-023A-A2DF6919BD6C}"/>
              </a:ext>
            </a:extLst>
          </p:cNvPr>
          <p:cNvSpPr>
            <a:spLocks noGrp="1"/>
          </p:cNvSpPr>
          <p:nvPr>
            <p:ph type="sldNum" sz="quarter" idx="4"/>
          </p:nvPr>
        </p:nvSpPr>
        <p:spPr/>
        <p:txBody>
          <a:bodyPr/>
          <a:lstStyle/>
          <a:p>
            <a:fld id="{933A556B-7C63-244D-9B7C-B0EA8042B330}" type="slidenum">
              <a:rPr lang="en-US" smtClean="0"/>
              <a:pPr/>
              <a:t>27</a:t>
            </a:fld>
            <a:endParaRPr lang="en-US" sz="751" dirty="0"/>
          </a:p>
        </p:txBody>
      </p:sp>
      <p:pic>
        <p:nvPicPr>
          <p:cNvPr id="3" name="Picture 1">
            <a:extLst>
              <a:ext uri="{FF2B5EF4-FFF2-40B4-BE49-F238E27FC236}">
                <a16:creationId xmlns:a16="http://schemas.microsoft.com/office/drawing/2014/main" id="{58CF3BCF-6028-3E00-E063-53FE4BEDD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506" y="1161232"/>
            <a:ext cx="8784911" cy="528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TextBox 3">
            <a:extLst>
              <a:ext uri="{FF2B5EF4-FFF2-40B4-BE49-F238E27FC236}">
                <a16:creationId xmlns:a16="http://schemas.microsoft.com/office/drawing/2014/main" id="{C7E7A2F6-A683-541C-460B-7EF045132768}"/>
              </a:ext>
            </a:extLst>
          </p:cNvPr>
          <p:cNvSpPr txBox="1"/>
          <p:nvPr/>
        </p:nvSpPr>
        <p:spPr>
          <a:xfrm>
            <a:off x="315913" y="1951038"/>
            <a:ext cx="2590800" cy="320675"/>
          </a:xfrm>
          <a:prstGeom prst="rect">
            <a:avLst/>
          </a:prstGeom>
          <a:solidFill>
            <a:schemeClr val="accent1">
              <a:lumMod val="20000"/>
              <a:lumOff val="80000"/>
            </a:schemeClr>
          </a:solidFill>
          <a:ln>
            <a:solidFill>
              <a:schemeClr val="accent1"/>
            </a:solidFill>
          </a:ln>
        </p:spPr>
        <p:txBody>
          <a:bodyPr>
            <a:spAutoFit/>
          </a:bodyPr>
          <a:lstStyle/>
          <a:p>
            <a:pPr>
              <a:buFont typeface="Times New Roman" pitchFamily="16" charset="0"/>
              <a:buNone/>
              <a:defRPr/>
            </a:pPr>
            <a:r>
              <a:rPr lang="en-US" sz="1600" b="1" i="1" dirty="0">
                <a:solidFill>
                  <a:schemeClr val="tx1"/>
                </a:solidFill>
                <a:latin typeface="Arial Narrow" pitchFamily="34" charset="0"/>
                <a:cs typeface="+mn-cs"/>
              </a:rPr>
              <a:t>12 deg and 16 deg </a:t>
            </a:r>
            <a:r>
              <a:rPr lang="en-US" sz="1600" b="1" i="1" dirty="0" err="1">
                <a:solidFill>
                  <a:schemeClr val="tx1"/>
                </a:solidFill>
                <a:latin typeface="Arial Narrow" pitchFamily="34" charset="0"/>
                <a:cs typeface="+mn-cs"/>
              </a:rPr>
              <a:t>polarimeter</a:t>
            </a:r>
            <a:endParaRPr lang="en-US" sz="1600" b="1" i="1" dirty="0">
              <a:solidFill>
                <a:schemeClr val="tx1"/>
              </a:solidFill>
              <a:latin typeface="Arial Narrow" pitchFamily="34" charset="0"/>
              <a:cs typeface="+mn-cs"/>
            </a:endParaRPr>
          </a:p>
        </p:txBody>
      </p:sp>
      <p:sp>
        <p:nvSpPr>
          <p:cNvPr id="5" name="TextBox 4">
            <a:extLst>
              <a:ext uri="{FF2B5EF4-FFF2-40B4-BE49-F238E27FC236}">
                <a16:creationId xmlns:a16="http://schemas.microsoft.com/office/drawing/2014/main" id="{812D759F-1786-7931-B6CE-12CA75951279}"/>
              </a:ext>
            </a:extLst>
          </p:cNvPr>
          <p:cNvSpPr txBox="1"/>
          <p:nvPr/>
        </p:nvSpPr>
        <p:spPr>
          <a:xfrm>
            <a:off x="842006" y="3376310"/>
            <a:ext cx="2055500" cy="338554"/>
          </a:xfrm>
          <a:prstGeom prst="rect">
            <a:avLst/>
          </a:prstGeom>
          <a:solidFill>
            <a:schemeClr val="accent1">
              <a:lumMod val="20000"/>
              <a:lumOff val="80000"/>
            </a:schemeClr>
          </a:solidFill>
          <a:ln>
            <a:solidFill>
              <a:schemeClr val="accent1"/>
            </a:solidFill>
          </a:ln>
        </p:spPr>
        <p:txBody>
          <a:bodyPr wrap="square">
            <a:spAutoFit/>
          </a:bodyPr>
          <a:lstStyle/>
          <a:p>
            <a:pPr>
              <a:buFont typeface="Times New Roman" pitchFamily="16" charset="0"/>
              <a:buNone/>
              <a:defRPr/>
            </a:pPr>
            <a:r>
              <a:rPr lang="en-US" sz="1600" b="1" i="1" dirty="0">
                <a:latin typeface="Arial Narrow" pitchFamily="34" charset="0"/>
              </a:rPr>
              <a:t>Vertical</a:t>
            </a:r>
            <a:r>
              <a:rPr lang="en-US" sz="1600" b="1" i="1" dirty="0">
                <a:solidFill>
                  <a:schemeClr val="tx1"/>
                </a:solidFill>
                <a:latin typeface="Arial Narrow" pitchFamily="34" charset="0"/>
                <a:cs typeface="+mn-cs"/>
              </a:rPr>
              <a:t> polarimeter</a:t>
            </a:r>
          </a:p>
        </p:txBody>
      </p:sp>
      <p:sp>
        <p:nvSpPr>
          <p:cNvPr id="6" name="TextBox 5">
            <a:extLst>
              <a:ext uri="{FF2B5EF4-FFF2-40B4-BE49-F238E27FC236}">
                <a16:creationId xmlns:a16="http://schemas.microsoft.com/office/drawing/2014/main" id="{ED6B3B86-AD53-74F9-A8BC-AC7A6D749CB2}"/>
              </a:ext>
            </a:extLst>
          </p:cNvPr>
          <p:cNvSpPr txBox="1"/>
          <p:nvPr/>
        </p:nvSpPr>
        <p:spPr>
          <a:xfrm>
            <a:off x="1087429" y="4988102"/>
            <a:ext cx="1819284" cy="338554"/>
          </a:xfrm>
          <a:prstGeom prst="rect">
            <a:avLst/>
          </a:prstGeom>
          <a:solidFill>
            <a:schemeClr val="accent1">
              <a:lumMod val="20000"/>
              <a:lumOff val="80000"/>
            </a:schemeClr>
          </a:solidFill>
          <a:ln>
            <a:solidFill>
              <a:schemeClr val="accent1"/>
            </a:solidFill>
          </a:ln>
        </p:spPr>
        <p:txBody>
          <a:bodyPr wrap="square">
            <a:spAutoFit/>
          </a:bodyPr>
          <a:lstStyle/>
          <a:p>
            <a:pPr>
              <a:buFont typeface="Times New Roman" pitchFamily="16" charset="0"/>
              <a:buNone/>
              <a:defRPr/>
            </a:pPr>
            <a:r>
              <a:rPr lang="en-US" sz="1600" b="1" i="1" dirty="0">
                <a:solidFill>
                  <a:schemeClr val="tx1"/>
                </a:solidFill>
                <a:latin typeface="Arial Narrow" pitchFamily="34" charset="0"/>
                <a:cs typeface="+mn-cs"/>
              </a:rPr>
              <a:t>16 deg </a:t>
            </a:r>
            <a:r>
              <a:rPr lang="en-US" sz="1600" b="1" i="1" dirty="0" err="1">
                <a:solidFill>
                  <a:schemeClr val="tx1"/>
                </a:solidFill>
                <a:latin typeface="Arial Narrow" pitchFamily="34" charset="0"/>
                <a:cs typeface="+mn-cs"/>
              </a:rPr>
              <a:t>polarimeter</a:t>
            </a:r>
            <a:endParaRPr lang="en-US" sz="1600" b="1" i="1" dirty="0">
              <a:solidFill>
                <a:schemeClr val="tx1"/>
              </a:solidFill>
              <a:latin typeface="Arial Narrow" pitchFamily="34" charset="0"/>
              <a:cs typeface="+mn-cs"/>
            </a:endParaRPr>
          </a:p>
        </p:txBody>
      </p:sp>
      <p:sp>
        <p:nvSpPr>
          <p:cNvPr id="7" name="TextBox 12">
            <a:extLst>
              <a:ext uri="{FF2B5EF4-FFF2-40B4-BE49-F238E27FC236}">
                <a16:creationId xmlns:a16="http://schemas.microsoft.com/office/drawing/2014/main" id="{B6EB3712-C885-0F38-1A7F-D63202DE2F29}"/>
              </a:ext>
            </a:extLst>
          </p:cNvPr>
          <p:cNvSpPr txBox="1">
            <a:spLocks noChangeArrowheads="1"/>
          </p:cNvSpPr>
          <p:nvPr/>
        </p:nvSpPr>
        <p:spPr bwMode="auto">
          <a:xfrm>
            <a:off x="315912" y="0"/>
            <a:ext cx="11876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b="1" dirty="0">
                <a:latin typeface="Times New Roman" panose="02020603050405020304" pitchFamily="18" charset="0"/>
                <a:cs typeface="Times New Roman" panose="02020603050405020304" pitchFamily="18" charset="0"/>
              </a:rPr>
              <a:t>The </a:t>
            </a:r>
            <a:r>
              <a:rPr lang="en-US" altLang="en-US" sz="2800" b="1" dirty="0">
                <a:solidFill>
                  <a:schemeClr val="tx1"/>
                </a:solidFill>
                <a:latin typeface="Times New Roman" panose="02020603050405020304" pitchFamily="18" charset="0"/>
                <a:cs typeface="Times New Roman" panose="02020603050405020304" pitchFamily="18" charset="0"/>
              </a:rPr>
              <a:t>200MeV polarimeter</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a16="http://schemas.microsoft.com/office/drawing/2014/main" id="{553CF6D8-EE4C-C95D-3BE3-544088839066}"/>
              </a:ext>
            </a:extLst>
          </p:cNvPr>
          <p:cNvSpPr txBox="1">
            <a:spLocks noChangeArrowheads="1"/>
          </p:cNvSpPr>
          <p:nvPr/>
        </p:nvSpPr>
        <p:spPr bwMode="auto">
          <a:xfrm>
            <a:off x="3729673" y="853548"/>
            <a:ext cx="64912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dirty="0">
                <a:solidFill>
                  <a:schemeClr val="tx1"/>
                </a:solidFill>
                <a:latin typeface="Times New Roman" panose="02020603050405020304" pitchFamily="18" charset="0"/>
                <a:cs typeface="Times New Roman" panose="02020603050405020304" pitchFamily="18" charset="0"/>
              </a:rPr>
              <a:t>Vertical and Horizontal polarization and Energy of a beam time chart</a:t>
            </a:r>
          </a:p>
        </p:txBody>
      </p:sp>
      <p:sp>
        <p:nvSpPr>
          <p:cNvPr id="9" name="TextBox 12">
            <a:extLst>
              <a:ext uri="{FF2B5EF4-FFF2-40B4-BE49-F238E27FC236}">
                <a16:creationId xmlns:a16="http://schemas.microsoft.com/office/drawing/2014/main" id="{EDAE4ED6-6753-5CBC-601B-68EF7D6B0661}"/>
              </a:ext>
            </a:extLst>
          </p:cNvPr>
          <p:cNvSpPr txBox="1">
            <a:spLocks noChangeArrowheads="1"/>
          </p:cNvSpPr>
          <p:nvPr/>
        </p:nvSpPr>
        <p:spPr bwMode="auto">
          <a:xfrm>
            <a:off x="506409" y="522976"/>
            <a:ext cx="11876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b="1" i="1" dirty="0">
                <a:latin typeface="Times New Roman" panose="02020603050405020304" pitchFamily="18" charset="0"/>
                <a:cs typeface="Times New Roman" panose="02020603050405020304" pitchFamily="18" charset="0"/>
              </a:rPr>
              <a:t>The </a:t>
            </a:r>
            <a:r>
              <a:rPr lang="en-US" altLang="en-US" sz="2000" b="1" i="1" dirty="0">
                <a:solidFill>
                  <a:schemeClr val="tx1"/>
                </a:solidFill>
                <a:latin typeface="Times New Roman" panose="02020603050405020304" pitchFamily="18" charset="0"/>
                <a:cs typeface="Times New Roman" panose="02020603050405020304" pitchFamily="18" charset="0"/>
              </a:rPr>
              <a:t>200MeV polarimeter</a:t>
            </a:r>
            <a:r>
              <a:rPr lang="en-US" altLang="en-US" sz="2000" dirty="0">
                <a:solidFill>
                  <a:schemeClr val="tx1"/>
                </a:solidFill>
                <a:latin typeface="Times New Roman" panose="02020603050405020304" pitchFamily="18" charset="0"/>
                <a:cs typeface="Times New Roman" panose="02020603050405020304" pitchFamily="18" charset="0"/>
              </a:rPr>
              <a:t> simultaneous measured vertical and horizontal polarization and an energy of a beam.</a:t>
            </a:r>
          </a:p>
        </p:txBody>
      </p:sp>
    </p:spTree>
    <p:extLst>
      <p:ext uri="{BB962C8B-B14F-4D97-AF65-F5344CB8AC3E}">
        <p14:creationId xmlns:p14="http://schemas.microsoft.com/office/powerpoint/2010/main" val="4147394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5C1B1-04A1-1CC1-6336-639FD573AE4E}"/>
              </a:ext>
            </a:extLst>
          </p:cNvPr>
          <p:cNvSpPr>
            <a:spLocks noGrp="1"/>
          </p:cNvSpPr>
          <p:nvPr>
            <p:ph type="sldNum" sz="quarter" idx="4"/>
          </p:nvPr>
        </p:nvSpPr>
        <p:spPr/>
        <p:txBody>
          <a:bodyPr/>
          <a:lstStyle/>
          <a:p>
            <a:fld id="{933A556B-7C63-244D-9B7C-B0EA8042B330}" type="slidenum">
              <a:rPr lang="en-US" smtClean="0"/>
              <a:pPr/>
              <a:t>28</a:t>
            </a:fld>
            <a:endParaRPr lang="en-US" dirty="0"/>
          </a:p>
        </p:txBody>
      </p:sp>
      <p:sp>
        <p:nvSpPr>
          <p:cNvPr id="3" name="Rectangle 2">
            <a:extLst>
              <a:ext uri="{FF2B5EF4-FFF2-40B4-BE49-F238E27FC236}">
                <a16:creationId xmlns:a16="http://schemas.microsoft.com/office/drawing/2014/main" id="{7AA03671-0F56-F75E-482A-1CC4258BEBCD}"/>
              </a:ext>
            </a:extLst>
          </p:cNvPr>
          <p:cNvSpPr txBox="1">
            <a:spLocks noChangeArrowheads="1"/>
          </p:cNvSpPr>
          <p:nvPr/>
        </p:nvSpPr>
        <p:spPr>
          <a:xfrm>
            <a:off x="1772644" y="-1098"/>
            <a:ext cx="8895356" cy="563563"/>
          </a:xfrm>
          <a:prstGeom prst="rect">
            <a:avLst/>
          </a:prstGeom>
          <a:solidFill>
            <a:schemeClr val="bg1"/>
          </a:solidFill>
          <a:ln w="3175">
            <a:solidFill>
              <a:schemeClr val="tx1"/>
            </a:solidFill>
            <a:miter lim="800000"/>
            <a:headEnd/>
            <a:tailEnd/>
          </a:ln>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800" dirty="0">
                <a:latin typeface="Times New Roman" panose="02020603050405020304" pitchFamily="18" charset="0"/>
                <a:cs typeface="Times New Roman" panose="02020603050405020304" pitchFamily="18" charset="0"/>
              </a:rPr>
              <a:t>Summary</a:t>
            </a:r>
          </a:p>
        </p:txBody>
      </p:sp>
      <p:sp>
        <p:nvSpPr>
          <p:cNvPr id="6" name="TextBox 5">
            <a:extLst>
              <a:ext uri="{FF2B5EF4-FFF2-40B4-BE49-F238E27FC236}">
                <a16:creationId xmlns:a16="http://schemas.microsoft.com/office/drawing/2014/main" id="{48598721-A68D-2901-6D57-3E586BCB0A72}"/>
              </a:ext>
            </a:extLst>
          </p:cNvPr>
          <p:cNvSpPr txBox="1"/>
          <p:nvPr/>
        </p:nvSpPr>
        <p:spPr>
          <a:xfrm>
            <a:off x="1371485" y="1406452"/>
            <a:ext cx="9697674" cy="3785652"/>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We believe that after:</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optimization of the geometry and position of the source elements: He-cell, Rb-cell, collimators, vacuum system … based on the results of the modulation of the distribution of helium gas and Rb evaporation cloud;</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improvement of laser alignment control and monitoring;</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stabilization of the source parameters by implementing software with feedback control;</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we will obtain a polarized proton source for the EIC with the required parameters.</a:t>
            </a:r>
          </a:p>
        </p:txBody>
      </p:sp>
    </p:spTree>
    <p:extLst>
      <p:ext uri="{BB962C8B-B14F-4D97-AF65-F5344CB8AC3E}">
        <p14:creationId xmlns:p14="http://schemas.microsoft.com/office/powerpoint/2010/main" val="129532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9AC2A5D-9615-F553-528E-0C2EB096E5ED}"/>
              </a:ext>
            </a:extLst>
          </p:cNvPr>
          <p:cNvSpPr>
            <a:spLocks noGrp="1"/>
          </p:cNvSpPr>
          <p:nvPr>
            <p:ph type="sldNum" sz="quarter" idx="4"/>
          </p:nvPr>
        </p:nvSpPr>
        <p:spPr/>
        <p:txBody>
          <a:bodyPr/>
          <a:lstStyle/>
          <a:p>
            <a:fld id="{933A556B-7C63-244D-9B7C-B0EA8042B330}" type="slidenum">
              <a:rPr lang="en-US" smtClean="0"/>
              <a:pPr/>
              <a:t>3</a:t>
            </a:fld>
            <a:endParaRPr lang="en-US" sz="751" dirty="0"/>
          </a:p>
        </p:txBody>
      </p:sp>
      <p:sp>
        <p:nvSpPr>
          <p:cNvPr id="6" name="TextBox 5">
            <a:extLst>
              <a:ext uri="{FF2B5EF4-FFF2-40B4-BE49-F238E27FC236}">
                <a16:creationId xmlns:a16="http://schemas.microsoft.com/office/drawing/2014/main" id="{4873D407-B22F-0C12-1DFC-CCBAB61347B8}"/>
              </a:ext>
            </a:extLst>
          </p:cNvPr>
          <p:cNvSpPr txBox="1"/>
          <p:nvPr/>
        </p:nvSpPr>
        <p:spPr>
          <a:xfrm>
            <a:off x="318783" y="0"/>
            <a:ext cx="11873217" cy="523220"/>
          </a:xfrm>
          <a:prstGeom prst="rect">
            <a:avLst/>
          </a:prstGeom>
          <a:noFill/>
          <a:ln>
            <a:solidFill>
              <a:schemeClr val="tx1"/>
            </a:solidFill>
          </a:ln>
        </p:spPr>
        <p:txBody>
          <a:bodyPr wrap="square">
            <a:spAutoFit/>
          </a:bodyPr>
          <a:lstStyle/>
          <a:p>
            <a:pPr algn="ctr"/>
            <a:r>
              <a:rPr lang="en-US" sz="2800" b="1" dirty="0">
                <a:latin typeface="Times New Roman" panose="02020603050405020304" pitchFamily="18" charset="0"/>
                <a:cs typeface="Times New Roman" panose="02020603050405020304" pitchFamily="18" charset="0"/>
              </a:rPr>
              <a:t>EIC Accelerator Performance</a:t>
            </a:r>
          </a:p>
        </p:txBody>
      </p:sp>
      <p:sp>
        <p:nvSpPr>
          <p:cNvPr id="7" name="TextBox 6">
            <a:extLst>
              <a:ext uri="{FF2B5EF4-FFF2-40B4-BE49-F238E27FC236}">
                <a16:creationId xmlns:a16="http://schemas.microsoft.com/office/drawing/2014/main" id="{D40A7E18-6DD1-C4E5-2831-7C570F149486}"/>
              </a:ext>
            </a:extLst>
          </p:cNvPr>
          <p:cNvSpPr txBox="1"/>
          <p:nvPr/>
        </p:nvSpPr>
        <p:spPr>
          <a:xfrm>
            <a:off x="341153" y="989191"/>
            <a:ext cx="11828476" cy="461665"/>
          </a:xfrm>
          <a:prstGeom prst="rect">
            <a:avLst/>
          </a:prstGeom>
          <a:noFill/>
        </p:spPr>
        <p:txBody>
          <a:bodyPr wrap="square">
            <a:spAutoFit/>
          </a:bodyPr>
          <a:lstStyle/>
          <a:p>
            <a:pPr algn="l"/>
            <a:r>
              <a:rPr lang="en-US" sz="2400" dirty="0">
                <a:solidFill>
                  <a:srgbClr val="000000"/>
                </a:solidFill>
                <a:latin typeface="Times New Roman" panose="02020603050405020304" pitchFamily="18" charset="0"/>
                <a:cs typeface="Times New Roman" panose="02020603050405020304" pitchFamily="18" charset="0"/>
              </a:rPr>
              <a:t>Requirements for an Electron-Ion Collider are defined in the White Paper:</a:t>
            </a:r>
          </a:p>
        </p:txBody>
      </p:sp>
      <p:sp>
        <p:nvSpPr>
          <p:cNvPr id="8" name="TextBox 7">
            <a:extLst>
              <a:ext uri="{FF2B5EF4-FFF2-40B4-BE49-F238E27FC236}">
                <a16:creationId xmlns:a16="http://schemas.microsoft.com/office/drawing/2014/main" id="{7155BBB9-A1EF-B44F-D6F7-23FAA8B60BB2}"/>
              </a:ext>
            </a:extLst>
          </p:cNvPr>
          <p:cNvSpPr txBox="1"/>
          <p:nvPr/>
        </p:nvSpPr>
        <p:spPr>
          <a:xfrm>
            <a:off x="1266739" y="1627653"/>
            <a:ext cx="10561738" cy="2677656"/>
          </a:xfrm>
          <a:prstGeom prst="rect">
            <a:avLst/>
          </a:prstGeom>
          <a:noFill/>
          <a:ln>
            <a:noFill/>
          </a:ln>
        </p:spPr>
        <p:txBody>
          <a:bodyPr wrap="square">
            <a:spAutoFit/>
          </a:bodyPr>
          <a:lstStyle/>
          <a:p>
            <a:pPr algn="l"/>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In order to address the crucial scientific questions discussed in the previous sections, the EIC must provide:</a:t>
            </a:r>
          </a:p>
          <a:p>
            <a:pPr algn="l"/>
            <a:r>
              <a:rPr lang="en-US" sz="2400" i="1" dirty="0">
                <a:latin typeface="Times New Roman" panose="02020603050405020304" pitchFamily="18" charset="0"/>
                <a:cs typeface="Times New Roman" panose="02020603050405020304" pitchFamily="18" charset="0"/>
              </a:rPr>
              <a:t>• A </a:t>
            </a:r>
            <a:r>
              <a:rPr lang="en-US" sz="2400" i="1" dirty="0">
                <a:solidFill>
                  <a:srgbClr val="FF0000"/>
                </a:solidFill>
                <a:latin typeface="Times New Roman" panose="02020603050405020304" pitchFamily="18" charset="0"/>
                <a:cs typeface="Times New Roman" panose="02020603050405020304" pitchFamily="18" charset="0"/>
              </a:rPr>
              <a:t>Highly polarized </a:t>
            </a:r>
            <a:r>
              <a:rPr lang="en-US" sz="2400" i="1" dirty="0">
                <a:latin typeface="Times New Roman" panose="02020603050405020304" pitchFamily="18" charset="0"/>
                <a:cs typeface="Times New Roman" panose="02020603050405020304" pitchFamily="18" charset="0"/>
              </a:rPr>
              <a:t>electron (∼70%) and </a:t>
            </a:r>
            <a:r>
              <a:rPr lang="en-US" sz="2400" i="1" dirty="0">
                <a:solidFill>
                  <a:srgbClr val="FF0000"/>
                </a:solidFill>
                <a:latin typeface="Times New Roman" panose="02020603050405020304" pitchFamily="18" charset="0"/>
                <a:cs typeface="Times New Roman" panose="02020603050405020304" pitchFamily="18" charset="0"/>
              </a:rPr>
              <a:t>proton (∼70%) beams;</a:t>
            </a:r>
          </a:p>
          <a:p>
            <a:pPr algn="l"/>
            <a:r>
              <a:rPr lang="en-US" sz="2400" i="1" dirty="0">
                <a:latin typeface="Times New Roman" panose="02020603050405020304" pitchFamily="18" charset="0"/>
                <a:cs typeface="Times New Roman" panose="02020603050405020304" pitchFamily="18" charset="0"/>
              </a:rPr>
              <a:t>• Ion beams from deuterons to heavy nuclei such as gold, lead, or uranium;</a:t>
            </a:r>
          </a:p>
          <a:p>
            <a:pPr algn="l"/>
            <a:r>
              <a:rPr lang="en-US" sz="2400" i="1" dirty="0">
                <a:latin typeface="Times New Roman" panose="02020603050405020304" pitchFamily="18" charset="0"/>
                <a:cs typeface="Times New Roman" panose="02020603050405020304" pitchFamily="18" charset="0"/>
              </a:rPr>
              <a:t>• Variable </a:t>
            </a:r>
            <a:r>
              <a:rPr lang="en-US" sz="2400" i="1" dirty="0" err="1">
                <a:latin typeface="Times New Roman" panose="02020603050405020304" pitchFamily="18" charset="0"/>
                <a:cs typeface="Times New Roman" panose="02020603050405020304" pitchFamily="18" charset="0"/>
              </a:rPr>
              <a:t>e+p</a:t>
            </a:r>
            <a:r>
              <a:rPr lang="en-US" sz="2400" i="1" dirty="0">
                <a:latin typeface="Times New Roman" panose="02020603050405020304" pitchFamily="18" charset="0"/>
                <a:cs typeface="Times New Roman" panose="02020603050405020304" pitchFamily="18" charset="0"/>
              </a:rPr>
              <a:t> center-of-mass energies from 29−140 GeV;</a:t>
            </a:r>
          </a:p>
          <a:p>
            <a:pPr algn="l"/>
            <a:r>
              <a:rPr lang="en-US" sz="2400" i="1" dirty="0">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rPr>
              <a:t>High collision electron-nucleon luminosity 10</a:t>
            </a:r>
            <a:r>
              <a:rPr lang="en-US" sz="2400" i="1" baseline="30000" dirty="0">
                <a:solidFill>
                  <a:srgbClr val="FF0000"/>
                </a:solidFill>
                <a:latin typeface="Times New Roman" panose="02020603050405020304" pitchFamily="18" charset="0"/>
                <a:cs typeface="Times New Roman" panose="02020603050405020304" pitchFamily="18" charset="0"/>
              </a:rPr>
              <a:t>33</a:t>
            </a:r>
            <a:r>
              <a:rPr lang="en-US" sz="2400" i="1" dirty="0">
                <a:solidFill>
                  <a:srgbClr val="FF0000"/>
                </a:solidFill>
                <a:latin typeface="Times New Roman" panose="02020603050405020304" pitchFamily="18" charset="0"/>
                <a:cs typeface="Times New Roman" panose="02020603050405020304" pitchFamily="18" charset="0"/>
              </a:rPr>
              <a:t>−10</a:t>
            </a:r>
            <a:r>
              <a:rPr lang="en-US" sz="2400" i="1" baseline="30000" dirty="0">
                <a:solidFill>
                  <a:srgbClr val="FF0000"/>
                </a:solidFill>
                <a:latin typeface="Times New Roman" panose="02020603050405020304" pitchFamily="18" charset="0"/>
                <a:cs typeface="Times New Roman" panose="02020603050405020304" pitchFamily="18" charset="0"/>
              </a:rPr>
              <a:t>34</a:t>
            </a:r>
            <a:r>
              <a:rPr lang="en-US" sz="2400" i="1" dirty="0">
                <a:solidFill>
                  <a:srgbClr val="FF0000"/>
                </a:solidFill>
                <a:latin typeface="Times New Roman" panose="02020603050405020304" pitchFamily="18" charset="0"/>
                <a:cs typeface="Times New Roman" panose="02020603050405020304" pitchFamily="18" charset="0"/>
              </a:rPr>
              <a:t> cm</a:t>
            </a:r>
            <a:r>
              <a:rPr lang="en-US" sz="2400" i="1" baseline="30000" dirty="0">
                <a:solidFill>
                  <a:srgbClr val="FF0000"/>
                </a:solidFill>
                <a:latin typeface="Times New Roman" panose="02020603050405020304" pitchFamily="18" charset="0"/>
                <a:cs typeface="Times New Roman" panose="02020603050405020304" pitchFamily="18" charset="0"/>
              </a:rPr>
              <a:t>−2 </a:t>
            </a:r>
            <a:r>
              <a:rPr lang="en-US" sz="2400" i="1" dirty="0">
                <a:solidFill>
                  <a:srgbClr val="FF0000"/>
                </a:solidFill>
                <a:latin typeface="Times New Roman" panose="02020603050405020304" pitchFamily="18" charset="0"/>
                <a:cs typeface="Times New Roman" panose="02020603050405020304" pitchFamily="18" charset="0"/>
              </a:rPr>
              <a:t>s</a:t>
            </a:r>
            <a:r>
              <a:rPr lang="en-US" sz="2400" i="1" baseline="30000" dirty="0">
                <a:solidFill>
                  <a:srgbClr val="FF0000"/>
                </a:solidFill>
                <a:latin typeface="Times New Roman" panose="02020603050405020304" pitchFamily="18" charset="0"/>
                <a:cs typeface="Times New Roman" panose="02020603050405020304" pitchFamily="18" charset="0"/>
              </a:rPr>
              <a:t>−1</a:t>
            </a:r>
            <a:r>
              <a:rPr lang="en-US" sz="2400" i="1" dirty="0">
                <a:solidFill>
                  <a:srgbClr val="FF0000"/>
                </a:solidFill>
                <a:latin typeface="Times New Roman" panose="02020603050405020304" pitchFamily="18" charset="0"/>
                <a:cs typeface="Times New Roman" panose="02020603050405020304" pitchFamily="18" charset="0"/>
              </a:rPr>
              <a:t>;</a:t>
            </a:r>
          </a:p>
          <a:p>
            <a:pPr algn="l"/>
            <a:r>
              <a:rPr lang="en-US" sz="2400" i="1" dirty="0">
                <a:latin typeface="Times New Roman" panose="02020603050405020304" pitchFamily="18" charset="0"/>
                <a:cs typeface="Times New Roman" panose="02020603050405020304" pitchFamily="18" charset="0"/>
              </a:rPr>
              <a:t>• The possibility to have more than one interaction region.</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17107ED3-6046-4A75-6F4F-78E4F2AC2276}"/>
              </a:ext>
            </a:extLst>
          </p:cNvPr>
          <p:cNvSpPr txBox="1"/>
          <p:nvPr/>
        </p:nvSpPr>
        <p:spPr>
          <a:xfrm>
            <a:off x="318784" y="5608676"/>
            <a:ext cx="11873217" cy="307777"/>
          </a:xfrm>
          <a:prstGeom prst="rect">
            <a:avLst/>
          </a:prstGeom>
          <a:noFill/>
        </p:spPr>
        <p:txBody>
          <a:bodyPr wrap="square">
            <a:spAutoFit/>
          </a:bodyPr>
          <a:lstStyle/>
          <a:p>
            <a:r>
              <a:rPr lang="en-US" sz="1400" i="1" dirty="0">
                <a:latin typeface="Times New Roman" panose="02020603050405020304" pitchFamily="18" charset="0"/>
                <a:cs typeface="Times New Roman" panose="02020603050405020304" pitchFamily="18" charset="0"/>
              </a:rPr>
              <a:t>“White Paper on the Electron-Ion Collider in Preparation for the NSAC Long Range Plan EIC”, p.5  </a:t>
            </a:r>
            <a:r>
              <a:rPr lang="en-US" sz="1400" dirty="0">
                <a:latin typeface="Times New Roman" panose="02020603050405020304" pitchFamily="18" charset="0"/>
                <a:cs typeface="Times New Roman" panose="02020603050405020304" pitchFamily="18" charset="0"/>
              </a:rPr>
              <a:t>User Group, January 2, 2023</a:t>
            </a:r>
          </a:p>
        </p:txBody>
      </p:sp>
      <p:sp>
        <p:nvSpPr>
          <p:cNvPr id="10" name="TextBox 9">
            <a:extLst>
              <a:ext uri="{FF2B5EF4-FFF2-40B4-BE49-F238E27FC236}">
                <a16:creationId xmlns:a16="http://schemas.microsoft.com/office/drawing/2014/main" id="{C0B709EF-1376-A3F1-77CD-E875376D0710}"/>
              </a:ext>
            </a:extLst>
          </p:cNvPr>
          <p:cNvSpPr txBox="1"/>
          <p:nvPr/>
        </p:nvSpPr>
        <p:spPr>
          <a:xfrm>
            <a:off x="318784" y="4424085"/>
            <a:ext cx="11873216" cy="830997"/>
          </a:xfrm>
          <a:prstGeom prst="rect">
            <a:avLst/>
          </a:prstGeom>
          <a:noFill/>
        </p:spPr>
        <p:txBody>
          <a:bodyPr wrap="square">
            <a:spAutoFit/>
          </a:bodyPr>
          <a:lstStyle/>
          <a:p>
            <a:pPr algn="l"/>
            <a:r>
              <a:rPr lang="en-US" sz="2400" dirty="0">
                <a:solidFill>
                  <a:srgbClr val="000000"/>
                </a:solidFill>
                <a:latin typeface="Times New Roman" panose="02020603050405020304" pitchFamily="18" charset="0"/>
                <a:cs typeface="Times New Roman" panose="02020603050405020304" pitchFamily="18" charset="0"/>
              </a:rPr>
              <a:t>By the request of this White Paper we are looking to improve the polarization and the intensity of the polarized proton beam.</a:t>
            </a:r>
          </a:p>
        </p:txBody>
      </p:sp>
    </p:spTree>
    <p:extLst>
      <p:ext uri="{BB962C8B-B14F-4D97-AF65-F5344CB8AC3E}">
        <p14:creationId xmlns:p14="http://schemas.microsoft.com/office/powerpoint/2010/main" val="3128685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AD0E44-417D-9A5D-4B13-FE6352F693EE}"/>
              </a:ext>
            </a:extLst>
          </p:cNvPr>
          <p:cNvSpPr>
            <a:spLocks noGrp="1"/>
          </p:cNvSpPr>
          <p:nvPr>
            <p:ph type="sldNum" sz="quarter" idx="4"/>
          </p:nvPr>
        </p:nvSpPr>
        <p:spPr/>
        <p:txBody>
          <a:bodyPr/>
          <a:lstStyle/>
          <a:p>
            <a:fld id="{933A556B-7C63-244D-9B7C-B0EA8042B330}" type="slidenum">
              <a:rPr lang="en-US" smtClean="0"/>
              <a:pPr/>
              <a:t>4</a:t>
            </a:fld>
            <a:endParaRPr lang="en-US" dirty="0"/>
          </a:p>
        </p:txBody>
      </p:sp>
      <p:sp>
        <p:nvSpPr>
          <p:cNvPr id="3" name="Rectangle 2">
            <a:extLst>
              <a:ext uri="{FF2B5EF4-FFF2-40B4-BE49-F238E27FC236}">
                <a16:creationId xmlns:a16="http://schemas.microsoft.com/office/drawing/2014/main" id="{3E0D18C9-C810-05A7-41E2-9C8A8497C8CB}"/>
              </a:ext>
            </a:extLst>
          </p:cNvPr>
          <p:cNvSpPr txBox="1">
            <a:spLocks noChangeArrowheads="1"/>
          </p:cNvSpPr>
          <p:nvPr/>
        </p:nvSpPr>
        <p:spPr bwMode="auto">
          <a:xfrm>
            <a:off x="285226" y="0"/>
            <a:ext cx="11906774" cy="4508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
                <a:srgbClr val="C3260C"/>
              </a:buClr>
              <a:buSzPct val="128000"/>
              <a:buFont typeface="Georgia" panose="02040502050405020303" pitchFamily="18" charset="0"/>
              <a:buNone/>
            </a:pPr>
            <a:r>
              <a:rPr lang="en-US" altLang="en-US" sz="2400" b="1" dirty="0">
                <a:solidFill>
                  <a:schemeClr val="tx1"/>
                </a:solidFill>
                <a:latin typeface="Times New Roman" panose="02020603050405020304" pitchFamily="18" charset="0"/>
                <a:cs typeface="Times New Roman" panose="02020603050405020304" pitchFamily="18" charset="0"/>
              </a:rPr>
              <a:t>Performance of the beam injected into the booster </a:t>
            </a:r>
          </a:p>
        </p:txBody>
      </p:sp>
      <p:pic>
        <p:nvPicPr>
          <p:cNvPr id="5" name="Picture 4">
            <a:extLst>
              <a:ext uri="{FF2B5EF4-FFF2-40B4-BE49-F238E27FC236}">
                <a16:creationId xmlns:a16="http://schemas.microsoft.com/office/drawing/2014/main" id="{3F37FB89-4623-E128-1321-AEA14386B60E}"/>
              </a:ext>
            </a:extLst>
          </p:cNvPr>
          <p:cNvPicPr>
            <a:picLocks noChangeAspect="1"/>
          </p:cNvPicPr>
          <p:nvPr/>
        </p:nvPicPr>
        <p:blipFill>
          <a:blip r:embed="rId2"/>
          <a:stretch>
            <a:fillRect/>
          </a:stretch>
        </p:blipFill>
        <p:spPr>
          <a:xfrm>
            <a:off x="1922879" y="662730"/>
            <a:ext cx="9265137" cy="5819869"/>
          </a:xfrm>
          <a:prstGeom prst="rect">
            <a:avLst/>
          </a:prstGeom>
        </p:spPr>
      </p:pic>
    </p:spTree>
    <p:extLst>
      <p:ext uri="{BB962C8B-B14F-4D97-AF65-F5344CB8AC3E}">
        <p14:creationId xmlns:p14="http://schemas.microsoft.com/office/powerpoint/2010/main" val="1260634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F08FE-5201-3B5F-09C8-9263F8CE3053}"/>
              </a:ext>
            </a:extLst>
          </p:cNvPr>
          <p:cNvSpPr>
            <a:spLocks noGrp="1"/>
          </p:cNvSpPr>
          <p:nvPr>
            <p:ph type="sldNum" sz="quarter" idx="4"/>
          </p:nvPr>
        </p:nvSpPr>
        <p:spPr/>
        <p:txBody>
          <a:bodyPr/>
          <a:lstStyle/>
          <a:p>
            <a:fld id="{933A556B-7C63-244D-9B7C-B0EA8042B330}" type="slidenum">
              <a:rPr lang="en-US" smtClean="0"/>
              <a:pPr/>
              <a:t>5</a:t>
            </a:fld>
            <a:endParaRPr lang="en-US" dirty="0"/>
          </a:p>
        </p:txBody>
      </p:sp>
      <p:sp>
        <p:nvSpPr>
          <p:cNvPr id="6" name="Line 1028">
            <a:extLst>
              <a:ext uri="{FF2B5EF4-FFF2-40B4-BE49-F238E27FC236}">
                <a16:creationId xmlns:a16="http://schemas.microsoft.com/office/drawing/2014/main" id="{1A140909-3C85-FC02-44C8-4FC1DC79A548}"/>
              </a:ext>
            </a:extLst>
          </p:cNvPr>
          <p:cNvSpPr>
            <a:spLocks noChangeShapeType="1"/>
          </p:cNvSpPr>
          <p:nvPr/>
        </p:nvSpPr>
        <p:spPr bwMode="auto">
          <a:xfrm>
            <a:off x="4910934" y="5452295"/>
            <a:ext cx="109539" cy="428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 name="Freeform 1029">
            <a:extLst>
              <a:ext uri="{FF2B5EF4-FFF2-40B4-BE49-F238E27FC236}">
                <a16:creationId xmlns:a16="http://schemas.microsoft.com/office/drawing/2014/main" id="{6C81ECDA-BEFC-448C-6C30-4C7CC2521C31}"/>
              </a:ext>
            </a:extLst>
          </p:cNvPr>
          <p:cNvSpPr>
            <a:spLocks/>
          </p:cNvSpPr>
          <p:nvPr/>
        </p:nvSpPr>
        <p:spPr bwMode="auto">
          <a:xfrm>
            <a:off x="8419309" y="3736206"/>
            <a:ext cx="463551" cy="390525"/>
          </a:xfrm>
          <a:custGeom>
            <a:avLst/>
            <a:gdLst>
              <a:gd name="T0" fmla="*/ 0 w 292"/>
              <a:gd name="T1" fmla="*/ 2147483647 h 246"/>
              <a:gd name="T2" fmla="*/ 2147483647 w 292"/>
              <a:gd name="T3" fmla="*/ 2147483647 h 246"/>
              <a:gd name="T4" fmla="*/ 2147483647 w 292"/>
              <a:gd name="T5" fmla="*/ 2147483647 h 246"/>
              <a:gd name="T6" fmla="*/ 2147483647 w 292"/>
              <a:gd name="T7" fmla="*/ 2147483647 h 246"/>
              <a:gd name="T8" fmla="*/ 2147483647 w 292"/>
              <a:gd name="T9" fmla="*/ 2147483647 h 246"/>
              <a:gd name="T10" fmla="*/ 2147483647 w 292"/>
              <a:gd name="T11" fmla="*/ 0 h 246"/>
              <a:gd name="T12" fmla="*/ 0 60000 65536"/>
              <a:gd name="T13" fmla="*/ 0 60000 65536"/>
              <a:gd name="T14" fmla="*/ 0 60000 65536"/>
              <a:gd name="T15" fmla="*/ 0 60000 65536"/>
              <a:gd name="T16" fmla="*/ 0 60000 65536"/>
              <a:gd name="T17" fmla="*/ 0 60000 65536"/>
              <a:gd name="T18" fmla="*/ 0 w 292"/>
              <a:gd name="T19" fmla="*/ 0 h 246"/>
              <a:gd name="T20" fmla="*/ 292 w 292"/>
              <a:gd name="T21" fmla="*/ 246 h 246"/>
            </a:gdLst>
            <a:ahLst/>
            <a:cxnLst>
              <a:cxn ang="T12">
                <a:pos x="T0" y="T1"/>
              </a:cxn>
              <a:cxn ang="T13">
                <a:pos x="T2" y="T3"/>
              </a:cxn>
              <a:cxn ang="T14">
                <a:pos x="T4" y="T5"/>
              </a:cxn>
              <a:cxn ang="T15">
                <a:pos x="T6" y="T7"/>
              </a:cxn>
              <a:cxn ang="T16">
                <a:pos x="T8" y="T9"/>
              </a:cxn>
              <a:cxn ang="T17">
                <a:pos x="T10" y="T11"/>
              </a:cxn>
            </a:cxnLst>
            <a:rect l="T18" t="T19" r="T20" b="T21"/>
            <a:pathLst>
              <a:path w="292" h="246">
                <a:moveTo>
                  <a:pt x="0" y="246"/>
                </a:moveTo>
                <a:lnTo>
                  <a:pt x="64" y="214"/>
                </a:lnTo>
                <a:lnTo>
                  <a:pt x="66" y="172"/>
                </a:lnTo>
                <a:lnTo>
                  <a:pt x="232" y="106"/>
                </a:lnTo>
                <a:lnTo>
                  <a:pt x="232" y="61"/>
                </a:lnTo>
                <a:lnTo>
                  <a:pt x="292" y="0"/>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 name="Oval 1030">
            <a:extLst>
              <a:ext uri="{FF2B5EF4-FFF2-40B4-BE49-F238E27FC236}">
                <a16:creationId xmlns:a16="http://schemas.microsoft.com/office/drawing/2014/main" id="{EECA9568-6FCE-F346-EF29-2EFF0A8B37CA}"/>
              </a:ext>
            </a:extLst>
          </p:cNvPr>
          <p:cNvSpPr>
            <a:spLocks noChangeArrowheads="1"/>
          </p:cNvSpPr>
          <p:nvPr/>
        </p:nvSpPr>
        <p:spPr bwMode="auto">
          <a:xfrm>
            <a:off x="3644110" y="2710679"/>
            <a:ext cx="5510213" cy="15875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9" name="Rectangle 1031">
            <a:extLst>
              <a:ext uri="{FF2B5EF4-FFF2-40B4-BE49-F238E27FC236}">
                <a16:creationId xmlns:a16="http://schemas.microsoft.com/office/drawing/2014/main" id="{1C68870C-C099-3E40-D1FD-3B8160C767A2}"/>
              </a:ext>
            </a:extLst>
          </p:cNvPr>
          <p:cNvSpPr>
            <a:spLocks noChangeArrowheads="1"/>
          </p:cNvSpPr>
          <p:nvPr/>
        </p:nvSpPr>
        <p:spPr bwMode="auto">
          <a:xfrm>
            <a:off x="6014249" y="2270944"/>
            <a:ext cx="1106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0" name="Rectangle 1032">
            <a:extLst>
              <a:ext uri="{FF2B5EF4-FFF2-40B4-BE49-F238E27FC236}">
                <a16:creationId xmlns:a16="http://schemas.microsoft.com/office/drawing/2014/main" id="{E6A2F258-7333-4FF4-1BD7-7C6137C6F65B}"/>
              </a:ext>
            </a:extLst>
          </p:cNvPr>
          <p:cNvSpPr>
            <a:spLocks noChangeArrowheads="1"/>
          </p:cNvSpPr>
          <p:nvPr/>
        </p:nvSpPr>
        <p:spPr bwMode="auto">
          <a:xfrm>
            <a:off x="8282783" y="2620194"/>
            <a:ext cx="183038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1" name="Rectangle 1033">
            <a:extLst>
              <a:ext uri="{FF2B5EF4-FFF2-40B4-BE49-F238E27FC236}">
                <a16:creationId xmlns:a16="http://schemas.microsoft.com/office/drawing/2014/main" id="{62039142-9376-173A-71D7-2A86731BBD5F}"/>
              </a:ext>
            </a:extLst>
          </p:cNvPr>
          <p:cNvSpPr>
            <a:spLocks noChangeArrowheads="1"/>
          </p:cNvSpPr>
          <p:nvPr/>
        </p:nvSpPr>
        <p:spPr bwMode="auto">
          <a:xfrm>
            <a:off x="8687597" y="3953695"/>
            <a:ext cx="1020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2" name="Rectangle 1034">
            <a:extLst>
              <a:ext uri="{FF2B5EF4-FFF2-40B4-BE49-F238E27FC236}">
                <a16:creationId xmlns:a16="http://schemas.microsoft.com/office/drawing/2014/main" id="{A0BADC48-65AC-E4F8-E66F-AEF7DB7B7753}"/>
              </a:ext>
            </a:extLst>
          </p:cNvPr>
          <p:cNvSpPr>
            <a:spLocks noChangeArrowheads="1"/>
          </p:cNvSpPr>
          <p:nvPr/>
        </p:nvSpPr>
        <p:spPr bwMode="auto">
          <a:xfrm>
            <a:off x="6444461" y="4368028"/>
            <a:ext cx="10207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3" name="Rectangle 1035">
            <a:extLst>
              <a:ext uri="{FF2B5EF4-FFF2-40B4-BE49-F238E27FC236}">
                <a16:creationId xmlns:a16="http://schemas.microsoft.com/office/drawing/2014/main" id="{69F719D0-623F-4CAA-F961-DF61A2701674}"/>
              </a:ext>
            </a:extLst>
          </p:cNvPr>
          <p:cNvSpPr>
            <a:spLocks noChangeArrowheads="1"/>
          </p:cNvSpPr>
          <p:nvPr/>
        </p:nvSpPr>
        <p:spPr bwMode="auto">
          <a:xfrm>
            <a:off x="3439321" y="4185465"/>
            <a:ext cx="103981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4" name="Rectangle 1037">
            <a:extLst>
              <a:ext uri="{FF2B5EF4-FFF2-40B4-BE49-F238E27FC236}">
                <a16:creationId xmlns:a16="http://schemas.microsoft.com/office/drawing/2014/main" id="{F6F31C56-56B6-AD3A-55D3-FA9A96079074}"/>
              </a:ext>
            </a:extLst>
          </p:cNvPr>
          <p:cNvSpPr>
            <a:spLocks noChangeArrowheads="1"/>
          </p:cNvSpPr>
          <p:nvPr/>
        </p:nvSpPr>
        <p:spPr bwMode="auto">
          <a:xfrm>
            <a:off x="6021518" y="3882573"/>
            <a:ext cx="697581" cy="2462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STAR</a:t>
            </a:r>
          </a:p>
        </p:txBody>
      </p:sp>
      <p:sp>
        <p:nvSpPr>
          <p:cNvPr id="15" name="Rectangle 1038">
            <a:extLst>
              <a:ext uri="{FF2B5EF4-FFF2-40B4-BE49-F238E27FC236}">
                <a16:creationId xmlns:a16="http://schemas.microsoft.com/office/drawing/2014/main" id="{A6127407-0AC4-7168-0BAC-FB98541AB1DE}"/>
              </a:ext>
            </a:extLst>
          </p:cNvPr>
          <p:cNvSpPr>
            <a:spLocks noChangeArrowheads="1"/>
          </p:cNvSpPr>
          <p:nvPr/>
        </p:nvSpPr>
        <p:spPr bwMode="auto">
          <a:xfrm>
            <a:off x="4041323" y="3578780"/>
            <a:ext cx="869611" cy="2462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PHENIX</a:t>
            </a:r>
          </a:p>
        </p:txBody>
      </p:sp>
      <p:sp>
        <p:nvSpPr>
          <p:cNvPr id="16" name="Rectangle 1039">
            <a:extLst>
              <a:ext uri="{FF2B5EF4-FFF2-40B4-BE49-F238E27FC236}">
                <a16:creationId xmlns:a16="http://schemas.microsoft.com/office/drawing/2014/main" id="{C8D90885-263F-7EC6-FC58-79A26F2BFBAF}"/>
              </a:ext>
            </a:extLst>
          </p:cNvPr>
          <p:cNvSpPr>
            <a:spLocks noChangeArrowheads="1"/>
          </p:cNvSpPr>
          <p:nvPr/>
        </p:nvSpPr>
        <p:spPr bwMode="auto">
          <a:xfrm>
            <a:off x="5885657" y="3210744"/>
            <a:ext cx="9032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7" name="Rectangle 1040">
            <a:extLst>
              <a:ext uri="{FF2B5EF4-FFF2-40B4-BE49-F238E27FC236}">
                <a16:creationId xmlns:a16="http://schemas.microsoft.com/office/drawing/2014/main" id="{ABCD9DCE-988B-6CDF-AFF4-43D6BE867D96}"/>
              </a:ext>
            </a:extLst>
          </p:cNvPr>
          <p:cNvSpPr>
            <a:spLocks noChangeArrowheads="1"/>
          </p:cNvSpPr>
          <p:nvPr/>
        </p:nvSpPr>
        <p:spPr bwMode="auto">
          <a:xfrm>
            <a:off x="5685636" y="5353867"/>
            <a:ext cx="531813" cy="29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8" name="Rectangle 1041">
            <a:extLst>
              <a:ext uri="{FF2B5EF4-FFF2-40B4-BE49-F238E27FC236}">
                <a16:creationId xmlns:a16="http://schemas.microsoft.com/office/drawing/2014/main" id="{E2BDB918-D51F-C904-3FA6-47FC52399910}"/>
              </a:ext>
            </a:extLst>
          </p:cNvPr>
          <p:cNvSpPr>
            <a:spLocks noChangeArrowheads="1"/>
          </p:cNvSpPr>
          <p:nvPr/>
        </p:nvSpPr>
        <p:spPr bwMode="auto">
          <a:xfrm>
            <a:off x="5442638" y="5425668"/>
            <a:ext cx="1227137" cy="246221"/>
          </a:xfrm>
          <a:prstGeom prst="rect">
            <a:avLst/>
          </a:prstGeom>
          <a:solidFill>
            <a:schemeClr val="bg1"/>
          </a:solidFill>
          <a:ln w="3175">
            <a:solidFill>
              <a:srgbClr val="000000"/>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AGS 24 GeV</a:t>
            </a:r>
          </a:p>
        </p:txBody>
      </p:sp>
      <p:sp>
        <p:nvSpPr>
          <p:cNvPr id="19" name="Rectangle 1042">
            <a:extLst>
              <a:ext uri="{FF2B5EF4-FFF2-40B4-BE49-F238E27FC236}">
                <a16:creationId xmlns:a16="http://schemas.microsoft.com/office/drawing/2014/main" id="{2046164B-8372-8F0E-32D9-48D546DDE634}"/>
              </a:ext>
            </a:extLst>
          </p:cNvPr>
          <p:cNvSpPr>
            <a:spLocks noChangeArrowheads="1"/>
          </p:cNvSpPr>
          <p:nvPr/>
        </p:nvSpPr>
        <p:spPr bwMode="auto">
          <a:xfrm>
            <a:off x="3733009" y="5249091"/>
            <a:ext cx="628651"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20" name="Rectangle 1043">
            <a:extLst>
              <a:ext uri="{FF2B5EF4-FFF2-40B4-BE49-F238E27FC236}">
                <a16:creationId xmlns:a16="http://schemas.microsoft.com/office/drawing/2014/main" id="{50D1EA7A-B588-E9CA-1928-DA034C68E742}"/>
              </a:ext>
            </a:extLst>
          </p:cNvPr>
          <p:cNvSpPr>
            <a:spLocks noChangeArrowheads="1"/>
          </p:cNvSpPr>
          <p:nvPr/>
        </p:nvSpPr>
        <p:spPr bwMode="auto">
          <a:xfrm>
            <a:off x="3788151" y="5400109"/>
            <a:ext cx="741633" cy="2462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LINAC</a:t>
            </a:r>
          </a:p>
        </p:txBody>
      </p:sp>
      <p:sp>
        <p:nvSpPr>
          <p:cNvPr id="21" name="Rectangle 1044">
            <a:extLst>
              <a:ext uri="{FF2B5EF4-FFF2-40B4-BE49-F238E27FC236}">
                <a16:creationId xmlns:a16="http://schemas.microsoft.com/office/drawing/2014/main" id="{3C6239AD-8CE6-B4B9-812E-8B5C17AA70E7}"/>
              </a:ext>
            </a:extLst>
          </p:cNvPr>
          <p:cNvSpPr>
            <a:spLocks noChangeArrowheads="1"/>
          </p:cNvSpPr>
          <p:nvPr/>
        </p:nvSpPr>
        <p:spPr bwMode="auto">
          <a:xfrm>
            <a:off x="4222415" y="4891740"/>
            <a:ext cx="1803497" cy="246221"/>
          </a:xfrm>
          <a:prstGeom prst="rect">
            <a:avLst/>
          </a:prstGeom>
          <a:solidFill>
            <a:schemeClr val="bg1"/>
          </a:solidFill>
          <a:ln w="3175">
            <a:solidFill>
              <a:srgbClr val="000000"/>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BOOSTER 2.5 GeV</a:t>
            </a:r>
          </a:p>
        </p:txBody>
      </p:sp>
      <p:sp>
        <p:nvSpPr>
          <p:cNvPr id="22" name="Rectangle 1045">
            <a:extLst>
              <a:ext uri="{FF2B5EF4-FFF2-40B4-BE49-F238E27FC236}">
                <a16:creationId xmlns:a16="http://schemas.microsoft.com/office/drawing/2014/main" id="{14BC5A84-C4BF-44F3-8C5E-7CFD96415190}"/>
              </a:ext>
            </a:extLst>
          </p:cNvPr>
          <p:cNvSpPr>
            <a:spLocks noChangeArrowheads="1"/>
          </p:cNvSpPr>
          <p:nvPr/>
        </p:nvSpPr>
        <p:spPr bwMode="auto">
          <a:xfrm>
            <a:off x="4361661" y="4695053"/>
            <a:ext cx="9953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23" name="Oval 1046">
            <a:extLst>
              <a:ext uri="{FF2B5EF4-FFF2-40B4-BE49-F238E27FC236}">
                <a16:creationId xmlns:a16="http://schemas.microsoft.com/office/drawing/2014/main" id="{690E4FD8-528A-B048-420D-35E588DBABC6}"/>
              </a:ext>
            </a:extLst>
          </p:cNvPr>
          <p:cNvSpPr>
            <a:spLocks noChangeArrowheads="1"/>
          </p:cNvSpPr>
          <p:nvPr/>
        </p:nvSpPr>
        <p:spPr bwMode="auto">
          <a:xfrm>
            <a:off x="5210975" y="5215758"/>
            <a:ext cx="1658937" cy="74453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24" name="Arc 1047">
            <a:extLst>
              <a:ext uri="{FF2B5EF4-FFF2-40B4-BE49-F238E27FC236}">
                <a16:creationId xmlns:a16="http://schemas.microsoft.com/office/drawing/2014/main" id="{54C7D028-271C-05FB-1C39-51F3EE3D938B}"/>
              </a:ext>
            </a:extLst>
          </p:cNvPr>
          <p:cNvSpPr>
            <a:spLocks/>
          </p:cNvSpPr>
          <p:nvPr/>
        </p:nvSpPr>
        <p:spPr bwMode="auto">
          <a:xfrm flipH="1">
            <a:off x="4558512" y="2783703"/>
            <a:ext cx="1897063" cy="711200"/>
          </a:xfrm>
          <a:custGeom>
            <a:avLst/>
            <a:gdLst>
              <a:gd name="T0" fmla="*/ 2147483647 w 15493"/>
              <a:gd name="T1" fmla="*/ 0 h 21120"/>
              <a:gd name="T2" fmla="*/ 2147483647 w 15493"/>
              <a:gd name="T3" fmla="*/ 2147483647 h 21120"/>
              <a:gd name="T4" fmla="*/ 0 w 15493"/>
              <a:gd name="T5" fmla="*/ 2147483647 h 21120"/>
              <a:gd name="T6" fmla="*/ 0 60000 65536"/>
              <a:gd name="T7" fmla="*/ 0 60000 65536"/>
              <a:gd name="T8" fmla="*/ 0 60000 65536"/>
              <a:gd name="T9" fmla="*/ 0 w 15493"/>
              <a:gd name="T10" fmla="*/ 0 h 21120"/>
              <a:gd name="T11" fmla="*/ 15493 w 15493"/>
              <a:gd name="T12" fmla="*/ 21120 h 21120"/>
            </a:gdLst>
            <a:ahLst/>
            <a:cxnLst>
              <a:cxn ang="T6">
                <a:pos x="T0" y="T1"/>
              </a:cxn>
              <a:cxn ang="T7">
                <a:pos x="T2" y="T3"/>
              </a:cxn>
              <a:cxn ang="T8">
                <a:pos x="T4" y="T5"/>
              </a:cxn>
            </a:cxnLst>
            <a:rect l="T9" t="T10" r="T11" b="T12"/>
            <a:pathLst>
              <a:path w="15493" h="21120" fill="none" extrusionOk="0">
                <a:moveTo>
                  <a:pt x="4529" y="0"/>
                </a:moveTo>
                <a:cubicBezTo>
                  <a:pt x="8703" y="895"/>
                  <a:pt x="12518" y="3007"/>
                  <a:pt x="15492" y="6069"/>
                </a:cubicBezTo>
              </a:path>
              <a:path w="15493" h="21120" stroke="0" extrusionOk="0">
                <a:moveTo>
                  <a:pt x="4529" y="0"/>
                </a:moveTo>
                <a:cubicBezTo>
                  <a:pt x="8703" y="895"/>
                  <a:pt x="12518" y="3007"/>
                  <a:pt x="15492" y="6069"/>
                </a:cubicBezTo>
                <a:lnTo>
                  <a:pt x="0" y="21120"/>
                </a:lnTo>
                <a:lnTo>
                  <a:pt x="4529" y="0"/>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5" name="Arc 1048">
            <a:extLst>
              <a:ext uri="{FF2B5EF4-FFF2-40B4-BE49-F238E27FC236}">
                <a16:creationId xmlns:a16="http://schemas.microsoft.com/office/drawing/2014/main" id="{DD60B3DE-FBEB-8DDD-D48C-F0C0B17DB54A}"/>
              </a:ext>
            </a:extLst>
          </p:cNvPr>
          <p:cNvSpPr>
            <a:spLocks/>
          </p:cNvSpPr>
          <p:nvPr/>
        </p:nvSpPr>
        <p:spPr bwMode="auto">
          <a:xfrm flipH="1">
            <a:off x="3748886" y="3204395"/>
            <a:ext cx="2646363" cy="544513"/>
          </a:xfrm>
          <a:custGeom>
            <a:avLst/>
            <a:gdLst>
              <a:gd name="T0" fmla="*/ 2147483647 w 21600"/>
              <a:gd name="T1" fmla="*/ 0 h 16156"/>
              <a:gd name="T2" fmla="*/ 2147483647 w 21600"/>
              <a:gd name="T3" fmla="*/ 2147483647 h 16156"/>
              <a:gd name="T4" fmla="*/ 0 w 21600"/>
              <a:gd name="T5" fmla="*/ 2147483647 h 16156"/>
              <a:gd name="T6" fmla="*/ 0 60000 65536"/>
              <a:gd name="T7" fmla="*/ 0 60000 65536"/>
              <a:gd name="T8" fmla="*/ 0 60000 65536"/>
              <a:gd name="T9" fmla="*/ 0 w 21600"/>
              <a:gd name="T10" fmla="*/ 0 h 16156"/>
              <a:gd name="T11" fmla="*/ 21600 w 21600"/>
              <a:gd name="T12" fmla="*/ 16156 h 16156"/>
            </a:gdLst>
            <a:ahLst/>
            <a:cxnLst>
              <a:cxn ang="T6">
                <a:pos x="T0" y="T1"/>
              </a:cxn>
              <a:cxn ang="T7">
                <a:pos x="T2" y="T3"/>
              </a:cxn>
              <a:cxn ang="T8">
                <a:pos x="T4" y="T5"/>
              </a:cxn>
            </a:cxnLst>
            <a:rect l="T9" t="T10" r="T11" b="T12"/>
            <a:pathLst>
              <a:path w="21600" h="16156" fill="none" extrusionOk="0">
                <a:moveTo>
                  <a:pt x="19847" y="0"/>
                </a:moveTo>
                <a:cubicBezTo>
                  <a:pt x="21003" y="2692"/>
                  <a:pt x="21600" y="5591"/>
                  <a:pt x="21600" y="8522"/>
                </a:cubicBezTo>
                <a:cubicBezTo>
                  <a:pt x="21600" y="11129"/>
                  <a:pt x="21127" y="13716"/>
                  <a:pt x="20205" y="16155"/>
                </a:cubicBezTo>
              </a:path>
              <a:path w="21600" h="16156" stroke="0" extrusionOk="0">
                <a:moveTo>
                  <a:pt x="19847" y="0"/>
                </a:moveTo>
                <a:cubicBezTo>
                  <a:pt x="21003" y="2692"/>
                  <a:pt x="21600" y="5591"/>
                  <a:pt x="21600" y="8522"/>
                </a:cubicBezTo>
                <a:cubicBezTo>
                  <a:pt x="21600" y="11129"/>
                  <a:pt x="21127" y="13716"/>
                  <a:pt x="20205" y="16155"/>
                </a:cubicBezTo>
                <a:lnTo>
                  <a:pt x="0" y="8522"/>
                </a:lnTo>
                <a:lnTo>
                  <a:pt x="19847" y="0"/>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6" name="Arc 1049">
            <a:extLst>
              <a:ext uri="{FF2B5EF4-FFF2-40B4-BE49-F238E27FC236}">
                <a16:creationId xmlns:a16="http://schemas.microsoft.com/office/drawing/2014/main" id="{EADA7785-DAB5-0B8E-5FC5-E60261CA86F2}"/>
              </a:ext>
            </a:extLst>
          </p:cNvPr>
          <p:cNvSpPr>
            <a:spLocks/>
          </p:cNvSpPr>
          <p:nvPr/>
        </p:nvSpPr>
        <p:spPr bwMode="auto">
          <a:xfrm flipH="1">
            <a:off x="6392071" y="3198043"/>
            <a:ext cx="2646363" cy="538163"/>
          </a:xfrm>
          <a:custGeom>
            <a:avLst/>
            <a:gdLst>
              <a:gd name="T0" fmla="*/ 2147483647 w 21600"/>
              <a:gd name="T1" fmla="*/ 2147483647 h 15969"/>
              <a:gd name="T2" fmla="*/ 2147483647 w 21600"/>
              <a:gd name="T3" fmla="*/ 0 h 15969"/>
              <a:gd name="T4" fmla="*/ 2147483647 w 21600"/>
              <a:gd name="T5" fmla="*/ 2147483647 h 15969"/>
              <a:gd name="T6" fmla="*/ 0 60000 65536"/>
              <a:gd name="T7" fmla="*/ 0 60000 65536"/>
              <a:gd name="T8" fmla="*/ 0 60000 65536"/>
              <a:gd name="T9" fmla="*/ 0 w 21600"/>
              <a:gd name="T10" fmla="*/ 0 h 15969"/>
              <a:gd name="T11" fmla="*/ 21600 w 21600"/>
              <a:gd name="T12" fmla="*/ 15969 h 15969"/>
            </a:gdLst>
            <a:ahLst/>
            <a:cxnLst>
              <a:cxn ang="T6">
                <a:pos x="T0" y="T1"/>
              </a:cxn>
              <a:cxn ang="T7">
                <a:pos x="T2" y="T3"/>
              </a:cxn>
              <a:cxn ang="T8">
                <a:pos x="T4" y="T5"/>
              </a:cxn>
            </a:cxnLst>
            <a:rect l="T9" t="T10" r="T11" b="T12"/>
            <a:pathLst>
              <a:path w="21600" h="15969" fill="none" extrusionOk="0">
                <a:moveTo>
                  <a:pt x="1306" y="15969"/>
                </a:moveTo>
                <a:cubicBezTo>
                  <a:pt x="442" y="13597"/>
                  <a:pt x="0" y="11093"/>
                  <a:pt x="0" y="8570"/>
                </a:cubicBezTo>
                <a:cubicBezTo>
                  <a:pt x="-1" y="5622"/>
                  <a:pt x="603" y="2705"/>
                  <a:pt x="1772" y="-1"/>
                </a:cubicBezTo>
              </a:path>
              <a:path w="21600" h="15969" stroke="0" extrusionOk="0">
                <a:moveTo>
                  <a:pt x="1306" y="15969"/>
                </a:moveTo>
                <a:cubicBezTo>
                  <a:pt x="442" y="13597"/>
                  <a:pt x="0" y="11093"/>
                  <a:pt x="0" y="8570"/>
                </a:cubicBezTo>
                <a:cubicBezTo>
                  <a:pt x="-1" y="5622"/>
                  <a:pt x="603" y="2705"/>
                  <a:pt x="1772" y="-1"/>
                </a:cubicBezTo>
                <a:lnTo>
                  <a:pt x="21600" y="8570"/>
                </a:lnTo>
                <a:lnTo>
                  <a:pt x="1306" y="15969"/>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7" name="Arc 1050">
            <a:extLst>
              <a:ext uri="{FF2B5EF4-FFF2-40B4-BE49-F238E27FC236}">
                <a16:creationId xmlns:a16="http://schemas.microsoft.com/office/drawing/2014/main" id="{FA08301A-6994-5CB3-59BC-40B961864CCC}"/>
              </a:ext>
            </a:extLst>
          </p:cNvPr>
          <p:cNvSpPr>
            <a:spLocks/>
          </p:cNvSpPr>
          <p:nvPr/>
        </p:nvSpPr>
        <p:spPr bwMode="auto">
          <a:xfrm flipH="1">
            <a:off x="6530183" y="3382194"/>
            <a:ext cx="1779588" cy="828675"/>
          </a:xfrm>
          <a:custGeom>
            <a:avLst/>
            <a:gdLst>
              <a:gd name="T0" fmla="*/ 2147483647 w 14614"/>
              <a:gd name="T1" fmla="*/ 2147483647 h 21395"/>
              <a:gd name="T2" fmla="*/ 0 w 14614"/>
              <a:gd name="T3" fmla="*/ 2147483647 h 21395"/>
              <a:gd name="T4" fmla="*/ 2147483647 w 14614"/>
              <a:gd name="T5" fmla="*/ 0 h 21395"/>
              <a:gd name="T6" fmla="*/ 0 60000 65536"/>
              <a:gd name="T7" fmla="*/ 0 60000 65536"/>
              <a:gd name="T8" fmla="*/ 0 60000 65536"/>
              <a:gd name="T9" fmla="*/ 0 w 14614"/>
              <a:gd name="T10" fmla="*/ 0 h 21395"/>
              <a:gd name="T11" fmla="*/ 14614 w 14614"/>
              <a:gd name="T12" fmla="*/ 21395 h 21395"/>
            </a:gdLst>
            <a:ahLst/>
            <a:cxnLst>
              <a:cxn ang="T6">
                <a:pos x="T0" y="T1"/>
              </a:cxn>
              <a:cxn ang="T7">
                <a:pos x="T2" y="T3"/>
              </a:cxn>
              <a:cxn ang="T8">
                <a:pos x="T4" y="T5"/>
              </a:cxn>
            </a:cxnLst>
            <a:rect l="T9" t="T10" r="T11" b="T12"/>
            <a:pathLst>
              <a:path w="14614" h="21395" fill="none" extrusionOk="0">
                <a:moveTo>
                  <a:pt x="11645" y="21395"/>
                </a:moveTo>
                <a:cubicBezTo>
                  <a:pt x="7296" y="20791"/>
                  <a:pt x="3233" y="18876"/>
                  <a:pt x="0" y="15905"/>
                </a:cubicBezTo>
              </a:path>
              <a:path w="14614" h="21395" stroke="0" extrusionOk="0">
                <a:moveTo>
                  <a:pt x="11645" y="21395"/>
                </a:moveTo>
                <a:cubicBezTo>
                  <a:pt x="7296" y="20791"/>
                  <a:pt x="3233" y="18876"/>
                  <a:pt x="0" y="15905"/>
                </a:cubicBezTo>
                <a:lnTo>
                  <a:pt x="14614" y="0"/>
                </a:lnTo>
                <a:lnTo>
                  <a:pt x="11645" y="21395"/>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8" name="Arc 1051">
            <a:extLst>
              <a:ext uri="{FF2B5EF4-FFF2-40B4-BE49-F238E27FC236}">
                <a16:creationId xmlns:a16="http://schemas.microsoft.com/office/drawing/2014/main" id="{1246BEC2-A533-6572-EA88-6F5A5633D30C}"/>
              </a:ext>
            </a:extLst>
          </p:cNvPr>
          <p:cNvSpPr>
            <a:spLocks/>
          </p:cNvSpPr>
          <p:nvPr/>
        </p:nvSpPr>
        <p:spPr bwMode="auto">
          <a:xfrm flipH="1">
            <a:off x="4536283" y="3572695"/>
            <a:ext cx="1970088" cy="631825"/>
          </a:xfrm>
          <a:custGeom>
            <a:avLst/>
            <a:gdLst>
              <a:gd name="T0" fmla="*/ 2147483647 w 16143"/>
              <a:gd name="T1" fmla="*/ 2147483647 h 21035"/>
              <a:gd name="T2" fmla="*/ 2147483647 w 16143"/>
              <a:gd name="T3" fmla="*/ 2147483647 h 21035"/>
              <a:gd name="T4" fmla="*/ 0 w 16143"/>
              <a:gd name="T5" fmla="*/ 0 h 21035"/>
              <a:gd name="T6" fmla="*/ 0 60000 65536"/>
              <a:gd name="T7" fmla="*/ 0 60000 65536"/>
              <a:gd name="T8" fmla="*/ 0 60000 65536"/>
              <a:gd name="T9" fmla="*/ 0 w 16143"/>
              <a:gd name="T10" fmla="*/ 0 h 21035"/>
              <a:gd name="T11" fmla="*/ 16143 w 16143"/>
              <a:gd name="T12" fmla="*/ 21035 h 21035"/>
            </a:gdLst>
            <a:ahLst/>
            <a:cxnLst>
              <a:cxn ang="T6">
                <a:pos x="T0" y="T1"/>
              </a:cxn>
              <a:cxn ang="T7">
                <a:pos x="T2" y="T3"/>
              </a:cxn>
              <a:cxn ang="T8">
                <a:pos x="T4" y="T5"/>
              </a:cxn>
            </a:cxnLst>
            <a:rect l="T9" t="T10" r="T11" b="T12"/>
            <a:pathLst>
              <a:path w="16143" h="21035" fill="none" extrusionOk="0">
                <a:moveTo>
                  <a:pt x="16143" y="14351"/>
                </a:moveTo>
                <a:cubicBezTo>
                  <a:pt x="13178" y="17686"/>
                  <a:pt x="9252" y="20021"/>
                  <a:pt x="4907" y="21035"/>
                </a:cubicBezTo>
              </a:path>
              <a:path w="16143" h="21035" stroke="0" extrusionOk="0">
                <a:moveTo>
                  <a:pt x="16143" y="14351"/>
                </a:moveTo>
                <a:cubicBezTo>
                  <a:pt x="13178" y="17686"/>
                  <a:pt x="9252" y="20021"/>
                  <a:pt x="4907" y="21035"/>
                </a:cubicBezTo>
                <a:lnTo>
                  <a:pt x="0" y="0"/>
                </a:lnTo>
                <a:lnTo>
                  <a:pt x="16143" y="14351"/>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9" name="Arc 1053">
            <a:extLst>
              <a:ext uri="{FF2B5EF4-FFF2-40B4-BE49-F238E27FC236}">
                <a16:creationId xmlns:a16="http://schemas.microsoft.com/office/drawing/2014/main" id="{3C53CA87-819E-7F9E-8492-EA66C550D872}"/>
              </a:ext>
            </a:extLst>
          </p:cNvPr>
          <p:cNvSpPr>
            <a:spLocks/>
          </p:cNvSpPr>
          <p:nvPr/>
        </p:nvSpPr>
        <p:spPr bwMode="auto">
          <a:xfrm>
            <a:off x="6398421" y="3517132"/>
            <a:ext cx="2019300" cy="847725"/>
          </a:xfrm>
          <a:custGeom>
            <a:avLst/>
            <a:gdLst>
              <a:gd name="T0" fmla="*/ 2147483647 w 15361"/>
              <a:gd name="T1" fmla="*/ 2147483647 h 21244"/>
              <a:gd name="T2" fmla="*/ 2147483647 w 15361"/>
              <a:gd name="T3" fmla="*/ 2147483647 h 21244"/>
              <a:gd name="T4" fmla="*/ 0 w 15361"/>
              <a:gd name="T5" fmla="*/ 0 h 21244"/>
              <a:gd name="T6" fmla="*/ 0 60000 65536"/>
              <a:gd name="T7" fmla="*/ 0 60000 65536"/>
              <a:gd name="T8" fmla="*/ 0 60000 65536"/>
              <a:gd name="T9" fmla="*/ 0 w 15361"/>
              <a:gd name="T10" fmla="*/ 0 h 21244"/>
              <a:gd name="T11" fmla="*/ 15361 w 15361"/>
              <a:gd name="T12" fmla="*/ 21244 h 21244"/>
            </a:gdLst>
            <a:ahLst/>
            <a:cxnLst>
              <a:cxn ang="T6">
                <a:pos x="T0" y="T1"/>
              </a:cxn>
              <a:cxn ang="T7">
                <a:pos x="T2" y="T3"/>
              </a:cxn>
              <a:cxn ang="T8">
                <a:pos x="T4" y="T5"/>
              </a:cxn>
            </a:cxnLst>
            <a:rect l="T9" t="T10" r="T11" b="T12"/>
            <a:pathLst>
              <a:path w="15361" h="21244" fill="none" extrusionOk="0">
                <a:moveTo>
                  <a:pt x="15361" y="15185"/>
                </a:moveTo>
                <a:cubicBezTo>
                  <a:pt x="12253" y="18329"/>
                  <a:pt x="8255" y="20444"/>
                  <a:pt x="3906" y="21243"/>
                </a:cubicBezTo>
              </a:path>
              <a:path w="15361" h="21244" stroke="0" extrusionOk="0">
                <a:moveTo>
                  <a:pt x="15361" y="15185"/>
                </a:moveTo>
                <a:cubicBezTo>
                  <a:pt x="12253" y="18329"/>
                  <a:pt x="8255" y="20444"/>
                  <a:pt x="3906" y="21243"/>
                </a:cubicBezTo>
                <a:lnTo>
                  <a:pt x="0" y="0"/>
                </a:lnTo>
                <a:lnTo>
                  <a:pt x="15361" y="15185"/>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0" name="Arc 1054">
            <a:extLst>
              <a:ext uri="{FF2B5EF4-FFF2-40B4-BE49-F238E27FC236}">
                <a16:creationId xmlns:a16="http://schemas.microsoft.com/office/drawing/2014/main" id="{B1CFF5AD-CB6C-8AE8-F3BF-F25F8D09CECC}"/>
              </a:ext>
            </a:extLst>
          </p:cNvPr>
          <p:cNvSpPr>
            <a:spLocks/>
          </p:cNvSpPr>
          <p:nvPr/>
        </p:nvSpPr>
        <p:spPr bwMode="auto">
          <a:xfrm>
            <a:off x="4433097" y="3517132"/>
            <a:ext cx="1973263" cy="847725"/>
          </a:xfrm>
          <a:custGeom>
            <a:avLst/>
            <a:gdLst>
              <a:gd name="T0" fmla="*/ 2147483647 w 15013"/>
              <a:gd name="T1" fmla="*/ 2147483647 h 21246"/>
              <a:gd name="T2" fmla="*/ 0 w 15013"/>
              <a:gd name="T3" fmla="*/ 2147483647 h 21246"/>
              <a:gd name="T4" fmla="*/ 2147483647 w 15013"/>
              <a:gd name="T5" fmla="*/ 0 h 21246"/>
              <a:gd name="T6" fmla="*/ 0 60000 65536"/>
              <a:gd name="T7" fmla="*/ 0 60000 65536"/>
              <a:gd name="T8" fmla="*/ 0 60000 65536"/>
              <a:gd name="T9" fmla="*/ 0 w 15013"/>
              <a:gd name="T10" fmla="*/ 0 h 21246"/>
              <a:gd name="T11" fmla="*/ 15013 w 15013"/>
              <a:gd name="T12" fmla="*/ 21246 h 21246"/>
            </a:gdLst>
            <a:ahLst/>
            <a:cxnLst>
              <a:cxn ang="T6">
                <a:pos x="T0" y="T1"/>
              </a:cxn>
              <a:cxn ang="T7">
                <a:pos x="T2" y="T3"/>
              </a:cxn>
              <a:cxn ang="T8">
                <a:pos x="T4" y="T5"/>
              </a:cxn>
            </a:cxnLst>
            <a:rect l="T9" t="T10" r="T11" b="T12"/>
            <a:pathLst>
              <a:path w="15013" h="21246" fill="none" extrusionOk="0">
                <a:moveTo>
                  <a:pt x="11119" y="21246"/>
                </a:moveTo>
                <a:cubicBezTo>
                  <a:pt x="6930" y="20478"/>
                  <a:pt x="3062" y="18489"/>
                  <a:pt x="0" y="15529"/>
                </a:cubicBezTo>
              </a:path>
              <a:path w="15013" h="21246" stroke="0" extrusionOk="0">
                <a:moveTo>
                  <a:pt x="11119" y="21246"/>
                </a:moveTo>
                <a:cubicBezTo>
                  <a:pt x="6930" y="20478"/>
                  <a:pt x="3062" y="18489"/>
                  <a:pt x="0" y="15529"/>
                </a:cubicBezTo>
                <a:lnTo>
                  <a:pt x="15013" y="0"/>
                </a:lnTo>
                <a:lnTo>
                  <a:pt x="11119" y="21246"/>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1" name="Arc 1055">
            <a:extLst>
              <a:ext uri="{FF2B5EF4-FFF2-40B4-BE49-F238E27FC236}">
                <a16:creationId xmlns:a16="http://schemas.microsoft.com/office/drawing/2014/main" id="{8B24F2F5-0D6D-AE68-4F67-7D68970F642E}"/>
              </a:ext>
            </a:extLst>
          </p:cNvPr>
          <p:cNvSpPr>
            <a:spLocks/>
          </p:cNvSpPr>
          <p:nvPr/>
        </p:nvSpPr>
        <p:spPr bwMode="auto">
          <a:xfrm>
            <a:off x="3569497" y="3148830"/>
            <a:ext cx="2838451" cy="704851"/>
          </a:xfrm>
          <a:custGeom>
            <a:avLst/>
            <a:gdLst>
              <a:gd name="T0" fmla="*/ 2147483647 w 21600"/>
              <a:gd name="T1" fmla="*/ 2147483647 h 17626"/>
              <a:gd name="T2" fmla="*/ 2147483647 w 21600"/>
              <a:gd name="T3" fmla="*/ 0 h 17626"/>
              <a:gd name="T4" fmla="*/ 2147483647 w 21600"/>
              <a:gd name="T5" fmla="*/ 2147483647 h 17626"/>
              <a:gd name="T6" fmla="*/ 0 60000 65536"/>
              <a:gd name="T7" fmla="*/ 0 60000 65536"/>
              <a:gd name="T8" fmla="*/ 0 60000 65536"/>
              <a:gd name="T9" fmla="*/ 0 w 21600"/>
              <a:gd name="T10" fmla="*/ 0 h 17626"/>
              <a:gd name="T11" fmla="*/ 21600 w 21600"/>
              <a:gd name="T12" fmla="*/ 17626 h 17626"/>
            </a:gdLst>
            <a:ahLst/>
            <a:cxnLst>
              <a:cxn ang="T6">
                <a:pos x="T0" y="T1"/>
              </a:cxn>
              <a:cxn ang="T7">
                <a:pos x="T2" y="T3"/>
              </a:cxn>
              <a:cxn ang="T8">
                <a:pos x="T4" y="T5"/>
              </a:cxn>
            </a:cxnLst>
            <a:rect l="T9" t="T10" r="T11" b="T12"/>
            <a:pathLst>
              <a:path w="21600" h="17626" fill="none" extrusionOk="0">
                <a:moveTo>
                  <a:pt x="1688" y="17626"/>
                </a:moveTo>
                <a:cubicBezTo>
                  <a:pt x="574" y="14975"/>
                  <a:pt x="0" y="12128"/>
                  <a:pt x="0" y="9253"/>
                </a:cubicBezTo>
                <a:cubicBezTo>
                  <a:pt x="-1" y="6052"/>
                  <a:pt x="711" y="2892"/>
                  <a:pt x="2082" y="0"/>
                </a:cubicBezTo>
              </a:path>
              <a:path w="21600" h="17626" stroke="0" extrusionOk="0">
                <a:moveTo>
                  <a:pt x="1688" y="17626"/>
                </a:moveTo>
                <a:cubicBezTo>
                  <a:pt x="574" y="14975"/>
                  <a:pt x="0" y="12128"/>
                  <a:pt x="0" y="9253"/>
                </a:cubicBezTo>
                <a:cubicBezTo>
                  <a:pt x="-1" y="6052"/>
                  <a:pt x="711" y="2892"/>
                  <a:pt x="2082" y="0"/>
                </a:cubicBezTo>
                <a:lnTo>
                  <a:pt x="21600" y="9253"/>
                </a:lnTo>
                <a:lnTo>
                  <a:pt x="1688" y="17626"/>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2" name="Arc 1056">
            <a:extLst>
              <a:ext uri="{FF2B5EF4-FFF2-40B4-BE49-F238E27FC236}">
                <a16:creationId xmlns:a16="http://schemas.microsoft.com/office/drawing/2014/main" id="{93D229E9-8778-F47F-079F-2324E233103A}"/>
              </a:ext>
            </a:extLst>
          </p:cNvPr>
          <p:cNvSpPr>
            <a:spLocks/>
          </p:cNvSpPr>
          <p:nvPr/>
        </p:nvSpPr>
        <p:spPr bwMode="auto">
          <a:xfrm>
            <a:off x="4468024" y="2664644"/>
            <a:ext cx="1939925" cy="860425"/>
          </a:xfrm>
          <a:custGeom>
            <a:avLst/>
            <a:gdLst>
              <a:gd name="T0" fmla="*/ 0 w 14768"/>
              <a:gd name="T1" fmla="*/ 2147483647 h 21256"/>
              <a:gd name="T2" fmla="*/ 2147483647 w 14768"/>
              <a:gd name="T3" fmla="*/ 0 h 21256"/>
              <a:gd name="T4" fmla="*/ 2147483647 w 14768"/>
              <a:gd name="T5" fmla="*/ 2147483647 h 21256"/>
              <a:gd name="T6" fmla="*/ 0 60000 65536"/>
              <a:gd name="T7" fmla="*/ 0 60000 65536"/>
              <a:gd name="T8" fmla="*/ 0 60000 65536"/>
              <a:gd name="T9" fmla="*/ 0 w 14768"/>
              <a:gd name="T10" fmla="*/ 0 h 21256"/>
              <a:gd name="T11" fmla="*/ 14768 w 14768"/>
              <a:gd name="T12" fmla="*/ 21256 h 21256"/>
            </a:gdLst>
            <a:ahLst/>
            <a:cxnLst>
              <a:cxn ang="T6">
                <a:pos x="T0" y="T1"/>
              </a:cxn>
              <a:cxn ang="T7">
                <a:pos x="T2" y="T3"/>
              </a:cxn>
              <a:cxn ang="T8">
                <a:pos x="T4" y="T5"/>
              </a:cxn>
            </a:cxnLst>
            <a:rect l="T9" t="T10" r="T11" b="T12"/>
            <a:pathLst>
              <a:path w="14768" h="21256" fill="none" extrusionOk="0">
                <a:moveTo>
                  <a:pt x="0" y="5493"/>
                </a:moveTo>
                <a:cubicBezTo>
                  <a:pt x="3037" y="2647"/>
                  <a:pt x="6833" y="739"/>
                  <a:pt x="10929" y="-1"/>
                </a:cubicBezTo>
              </a:path>
              <a:path w="14768" h="21256" stroke="0" extrusionOk="0">
                <a:moveTo>
                  <a:pt x="0" y="5493"/>
                </a:moveTo>
                <a:cubicBezTo>
                  <a:pt x="3037" y="2647"/>
                  <a:pt x="6833" y="739"/>
                  <a:pt x="10929" y="-1"/>
                </a:cubicBezTo>
                <a:lnTo>
                  <a:pt x="14768" y="21256"/>
                </a:lnTo>
                <a:lnTo>
                  <a:pt x="0" y="5493"/>
                </a:lnTo>
                <a:close/>
              </a:path>
            </a:pathLst>
          </a:custGeom>
          <a:noFill/>
          <a:ln w="28575">
            <a:solidFill>
              <a:srgbClr val="0066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3" name="Arc 1057">
            <a:extLst>
              <a:ext uri="{FF2B5EF4-FFF2-40B4-BE49-F238E27FC236}">
                <a16:creationId xmlns:a16="http://schemas.microsoft.com/office/drawing/2014/main" id="{F1C8DA66-337E-10CF-6A0A-7E83BB508550}"/>
              </a:ext>
            </a:extLst>
          </p:cNvPr>
          <p:cNvSpPr>
            <a:spLocks/>
          </p:cNvSpPr>
          <p:nvPr/>
        </p:nvSpPr>
        <p:spPr bwMode="auto">
          <a:xfrm>
            <a:off x="6398422" y="2669407"/>
            <a:ext cx="1924051" cy="854075"/>
          </a:xfrm>
          <a:custGeom>
            <a:avLst/>
            <a:gdLst>
              <a:gd name="T0" fmla="*/ 2147483647 w 14647"/>
              <a:gd name="T1" fmla="*/ 0 h 21263"/>
              <a:gd name="T2" fmla="*/ 2147483647 w 14647"/>
              <a:gd name="T3" fmla="*/ 2147483647 h 21263"/>
              <a:gd name="T4" fmla="*/ 0 w 14647"/>
              <a:gd name="T5" fmla="*/ 2147483647 h 21263"/>
              <a:gd name="T6" fmla="*/ 0 60000 65536"/>
              <a:gd name="T7" fmla="*/ 0 60000 65536"/>
              <a:gd name="T8" fmla="*/ 0 60000 65536"/>
              <a:gd name="T9" fmla="*/ 0 w 14647"/>
              <a:gd name="T10" fmla="*/ 0 h 21263"/>
              <a:gd name="T11" fmla="*/ 14647 w 14647"/>
              <a:gd name="T12" fmla="*/ 21263 h 21263"/>
            </a:gdLst>
            <a:ahLst/>
            <a:cxnLst>
              <a:cxn ang="T6">
                <a:pos x="T0" y="T1"/>
              </a:cxn>
              <a:cxn ang="T7">
                <a:pos x="T2" y="T3"/>
              </a:cxn>
              <a:cxn ang="T8">
                <a:pos x="T4" y="T5"/>
              </a:cxn>
            </a:cxnLst>
            <a:rect l="T9" t="T10" r="T11" b="T12"/>
            <a:pathLst>
              <a:path w="14647" h="21263" fill="none" extrusionOk="0">
                <a:moveTo>
                  <a:pt x="3802" y="0"/>
                </a:moveTo>
                <a:cubicBezTo>
                  <a:pt x="7857" y="725"/>
                  <a:pt x="11619" y="2594"/>
                  <a:pt x="14647" y="5387"/>
                </a:cubicBezTo>
              </a:path>
              <a:path w="14647" h="21263" stroke="0" extrusionOk="0">
                <a:moveTo>
                  <a:pt x="3802" y="0"/>
                </a:moveTo>
                <a:cubicBezTo>
                  <a:pt x="7857" y="725"/>
                  <a:pt x="11619" y="2594"/>
                  <a:pt x="14647" y="5387"/>
                </a:cubicBezTo>
                <a:lnTo>
                  <a:pt x="0" y="21263"/>
                </a:lnTo>
                <a:lnTo>
                  <a:pt x="3802" y="0"/>
                </a:lnTo>
                <a:close/>
              </a:path>
            </a:pathLst>
          </a:custGeom>
          <a:noFill/>
          <a:ln w="28575">
            <a:solidFill>
              <a:srgbClr val="FFCC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4" name="Arc 1058">
            <a:extLst>
              <a:ext uri="{FF2B5EF4-FFF2-40B4-BE49-F238E27FC236}">
                <a16:creationId xmlns:a16="http://schemas.microsoft.com/office/drawing/2014/main" id="{52C3CA1B-8D5D-526B-B5EA-36F549AFD002}"/>
              </a:ext>
            </a:extLst>
          </p:cNvPr>
          <p:cNvSpPr>
            <a:spLocks/>
          </p:cNvSpPr>
          <p:nvPr/>
        </p:nvSpPr>
        <p:spPr bwMode="auto">
          <a:xfrm>
            <a:off x="6398422" y="3134543"/>
            <a:ext cx="2838451" cy="715963"/>
          </a:xfrm>
          <a:custGeom>
            <a:avLst/>
            <a:gdLst>
              <a:gd name="T0" fmla="*/ 2147483647 w 21600"/>
              <a:gd name="T1" fmla="*/ 0 h 17979"/>
              <a:gd name="T2" fmla="*/ 2147483647 w 21600"/>
              <a:gd name="T3" fmla="*/ 2147483647 h 17979"/>
              <a:gd name="T4" fmla="*/ 0 w 21600"/>
              <a:gd name="T5" fmla="*/ 2147483647 h 17979"/>
              <a:gd name="T6" fmla="*/ 0 60000 65536"/>
              <a:gd name="T7" fmla="*/ 0 60000 65536"/>
              <a:gd name="T8" fmla="*/ 0 60000 65536"/>
              <a:gd name="T9" fmla="*/ 0 w 21600"/>
              <a:gd name="T10" fmla="*/ 0 h 17979"/>
              <a:gd name="T11" fmla="*/ 21600 w 21600"/>
              <a:gd name="T12" fmla="*/ 17979 h 17979"/>
            </a:gdLst>
            <a:ahLst/>
            <a:cxnLst>
              <a:cxn ang="T6">
                <a:pos x="T0" y="T1"/>
              </a:cxn>
              <a:cxn ang="T7">
                <a:pos x="T2" y="T3"/>
              </a:cxn>
              <a:cxn ang="T8">
                <a:pos x="T4" y="T5"/>
              </a:cxn>
            </a:cxnLst>
            <a:rect l="T9" t="T10" r="T11" b="T12"/>
            <a:pathLst>
              <a:path w="21600" h="17979" fill="none" extrusionOk="0">
                <a:moveTo>
                  <a:pt x="19360" y="0"/>
                </a:moveTo>
                <a:cubicBezTo>
                  <a:pt x="20833" y="2977"/>
                  <a:pt x="21600" y="6254"/>
                  <a:pt x="21600" y="9577"/>
                </a:cubicBezTo>
                <a:cubicBezTo>
                  <a:pt x="21600" y="12463"/>
                  <a:pt x="21021" y="15320"/>
                  <a:pt x="19898" y="17978"/>
                </a:cubicBezTo>
              </a:path>
              <a:path w="21600" h="17979" stroke="0" extrusionOk="0">
                <a:moveTo>
                  <a:pt x="19360" y="0"/>
                </a:moveTo>
                <a:cubicBezTo>
                  <a:pt x="20833" y="2977"/>
                  <a:pt x="21600" y="6254"/>
                  <a:pt x="21600" y="9577"/>
                </a:cubicBezTo>
                <a:cubicBezTo>
                  <a:pt x="21600" y="12463"/>
                  <a:pt x="21021" y="15320"/>
                  <a:pt x="19898" y="17978"/>
                </a:cubicBezTo>
                <a:lnTo>
                  <a:pt x="0" y="9577"/>
                </a:lnTo>
                <a:lnTo>
                  <a:pt x="19360" y="0"/>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5" name="Freeform 1059">
            <a:extLst>
              <a:ext uri="{FF2B5EF4-FFF2-40B4-BE49-F238E27FC236}">
                <a16:creationId xmlns:a16="http://schemas.microsoft.com/office/drawing/2014/main" id="{E33CFEBB-761A-C130-3E2D-6FCFCBB4B66A}"/>
              </a:ext>
            </a:extLst>
          </p:cNvPr>
          <p:cNvSpPr>
            <a:spLocks/>
          </p:cNvSpPr>
          <p:nvPr/>
        </p:nvSpPr>
        <p:spPr bwMode="auto">
          <a:xfrm>
            <a:off x="5899946" y="4204519"/>
            <a:ext cx="1014412" cy="157163"/>
          </a:xfrm>
          <a:custGeom>
            <a:avLst/>
            <a:gdLst>
              <a:gd name="T0" fmla="*/ 0 w 639"/>
              <a:gd name="T1" fmla="*/ 0 h 99"/>
              <a:gd name="T2" fmla="*/ 2147483647 w 639"/>
              <a:gd name="T3" fmla="*/ 2147483647 h 99"/>
              <a:gd name="T4" fmla="*/ 2147483647 w 639"/>
              <a:gd name="T5" fmla="*/ 2147483647 h 99"/>
              <a:gd name="T6" fmla="*/ 2147483647 w 639"/>
              <a:gd name="T7" fmla="*/ 2147483647 h 99"/>
              <a:gd name="T8" fmla="*/ 2147483647 w 639"/>
              <a:gd name="T9" fmla="*/ 2147483647 h 99"/>
              <a:gd name="T10" fmla="*/ 2147483647 w 639"/>
              <a:gd name="T11" fmla="*/ 2147483647 h 99"/>
              <a:gd name="T12" fmla="*/ 0 60000 65536"/>
              <a:gd name="T13" fmla="*/ 0 60000 65536"/>
              <a:gd name="T14" fmla="*/ 0 60000 65536"/>
              <a:gd name="T15" fmla="*/ 0 60000 65536"/>
              <a:gd name="T16" fmla="*/ 0 60000 65536"/>
              <a:gd name="T17" fmla="*/ 0 60000 65536"/>
              <a:gd name="T18" fmla="*/ 0 w 639"/>
              <a:gd name="T19" fmla="*/ 0 h 99"/>
              <a:gd name="T20" fmla="*/ 639 w 639"/>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639" h="99">
                <a:moveTo>
                  <a:pt x="0" y="0"/>
                </a:moveTo>
                <a:lnTo>
                  <a:pt x="172" y="18"/>
                </a:lnTo>
                <a:lnTo>
                  <a:pt x="220" y="57"/>
                </a:lnTo>
                <a:lnTo>
                  <a:pt x="406" y="57"/>
                </a:lnTo>
                <a:lnTo>
                  <a:pt x="445" y="95"/>
                </a:lnTo>
                <a:lnTo>
                  <a:pt x="639" y="99"/>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6" name="Freeform 1060">
            <a:extLst>
              <a:ext uri="{FF2B5EF4-FFF2-40B4-BE49-F238E27FC236}">
                <a16:creationId xmlns:a16="http://schemas.microsoft.com/office/drawing/2014/main" id="{E324FC5B-2BDD-1458-B5A8-4E47A12875F1}"/>
              </a:ext>
            </a:extLst>
          </p:cNvPr>
          <p:cNvSpPr>
            <a:spLocks/>
          </p:cNvSpPr>
          <p:nvPr/>
        </p:nvSpPr>
        <p:spPr bwMode="auto">
          <a:xfrm>
            <a:off x="5892010" y="4209282"/>
            <a:ext cx="1000125" cy="153987"/>
          </a:xfrm>
          <a:custGeom>
            <a:avLst/>
            <a:gdLst>
              <a:gd name="T0" fmla="*/ 0 w 630"/>
              <a:gd name="T1" fmla="*/ 2147483647 h 97"/>
              <a:gd name="T2" fmla="*/ 2147483647 w 630"/>
              <a:gd name="T3" fmla="*/ 2147483647 h 97"/>
              <a:gd name="T4" fmla="*/ 2147483647 w 630"/>
              <a:gd name="T5" fmla="*/ 2147483647 h 97"/>
              <a:gd name="T6" fmla="*/ 2147483647 w 630"/>
              <a:gd name="T7" fmla="*/ 2147483647 h 97"/>
              <a:gd name="T8" fmla="*/ 2147483647 w 630"/>
              <a:gd name="T9" fmla="*/ 2147483647 h 97"/>
              <a:gd name="T10" fmla="*/ 2147483647 w 630"/>
              <a:gd name="T11" fmla="*/ 0 h 97"/>
              <a:gd name="T12" fmla="*/ 0 60000 65536"/>
              <a:gd name="T13" fmla="*/ 0 60000 65536"/>
              <a:gd name="T14" fmla="*/ 0 60000 65536"/>
              <a:gd name="T15" fmla="*/ 0 60000 65536"/>
              <a:gd name="T16" fmla="*/ 0 60000 65536"/>
              <a:gd name="T17" fmla="*/ 0 60000 65536"/>
              <a:gd name="T18" fmla="*/ 0 w 630"/>
              <a:gd name="T19" fmla="*/ 0 h 97"/>
              <a:gd name="T20" fmla="*/ 630 w 630"/>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630" h="97">
                <a:moveTo>
                  <a:pt x="0" y="97"/>
                </a:moveTo>
                <a:lnTo>
                  <a:pt x="177" y="96"/>
                </a:lnTo>
                <a:lnTo>
                  <a:pt x="225" y="51"/>
                </a:lnTo>
                <a:lnTo>
                  <a:pt x="408" y="51"/>
                </a:lnTo>
                <a:lnTo>
                  <a:pt x="449" y="15"/>
                </a:lnTo>
                <a:lnTo>
                  <a:pt x="630" y="0"/>
                </a:lnTo>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7" name="Rectangle 1061">
            <a:extLst>
              <a:ext uri="{FF2B5EF4-FFF2-40B4-BE49-F238E27FC236}">
                <a16:creationId xmlns:a16="http://schemas.microsoft.com/office/drawing/2014/main" id="{DBB4B18C-529A-4563-E2A7-26C2913A6758}"/>
              </a:ext>
            </a:extLst>
          </p:cNvPr>
          <p:cNvSpPr>
            <a:spLocks noChangeArrowheads="1"/>
          </p:cNvSpPr>
          <p:nvPr/>
        </p:nvSpPr>
        <p:spPr bwMode="auto">
          <a:xfrm>
            <a:off x="6323810" y="4250557"/>
            <a:ext cx="150813"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38" name="Arc 1062">
            <a:extLst>
              <a:ext uri="{FF2B5EF4-FFF2-40B4-BE49-F238E27FC236}">
                <a16:creationId xmlns:a16="http://schemas.microsoft.com/office/drawing/2014/main" id="{642BABE4-10EB-6F17-9D56-6278596384A3}"/>
              </a:ext>
            </a:extLst>
          </p:cNvPr>
          <p:cNvSpPr>
            <a:spLocks/>
          </p:cNvSpPr>
          <p:nvPr/>
        </p:nvSpPr>
        <p:spPr bwMode="auto">
          <a:xfrm>
            <a:off x="5382423" y="4339457"/>
            <a:ext cx="1017587" cy="492125"/>
          </a:xfrm>
          <a:custGeom>
            <a:avLst/>
            <a:gdLst>
              <a:gd name="T0" fmla="*/ 2147483647 w 21600"/>
              <a:gd name="T1" fmla="*/ 0 h 21188"/>
              <a:gd name="T2" fmla="*/ 2147483647 w 21600"/>
              <a:gd name="T3" fmla="*/ 2147483647 h 21188"/>
              <a:gd name="T4" fmla="*/ 0 w 21600"/>
              <a:gd name="T5" fmla="*/ 2147483647 h 21188"/>
              <a:gd name="T6" fmla="*/ 0 60000 65536"/>
              <a:gd name="T7" fmla="*/ 0 60000 65536"/>
              <a:gd name="T8" fmla="*/ 0 60000 65536"/>
              <a:gd name="T9" fmla="*/ 0 w 21600"/>
              <a:gd name="T10" fmla="*/ 0 h 21188"/>
              <a:gd name="T11" fmla="*/ 21600 w 21600"/>
              <a:gd name="T12" fmla="*/ 21188 h 21188"/>
            </a:gdLst>
            <a:ahLst/>
            <a:cxnLst>
              <a:cxn ang="T6">
                <a:pos x="T0" y="T1"/>
              </a:cxn>
              <a:cxn ang="T7">
                <a:pos x="T2" y="T3"/>
              </a:cxn>
              <a:cxn ang="T8">
                <a:pos x="T4" y="T5"/>
              </a:cxn>
            </a:cxnLst>
            <a:rect l="T9" t="T10" r="T11" b="T12"/>
            <a:pathLst>
              <a:path w="21600" h="21188" fill="none" extrusionOk="0">
                <a:moveTo>
                  <a:pt x="4198" y="-1"/>
                </a:moveTo>
                <a:cubicBezTo>
                  <a:pt x="14312" y="2003"/>
                  <a:pt x="21600" y="10877"/>
                  <a:pt x="21600" y="21188"/>
                </a:cubicBezTo>
              </a:path>
              <a:path w="21600" h="21188" stroke="0" extrusionOk="0">
                <a:moveTo>
                  <a:pt x="4198" y="-1"/>
                </a:moveTo>
                <a:cubicBezTo>
                  <a:pt x="14312" y="2003"/>
                  <a:pt x="21600" y="10877"/>
                  <a:pt x="21600" y="21188"/>
                </a:cubicBezTo>
                <a:lnTo>
                  <a:pt x="0" y="21188"/>
                </a:lnTo>
                <a:lnTo>
                  <a:pt x="4198" y="-1"/>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9" name="Arc 1063">
            <a:extLst>
              <a:ext uri="{FF2B5EF4-FFF2-40B4-BE49-F238E27FC236}">
                <a16:creationId xmlns:a16="http://schemas.microsoft.com/office/drawing/2014/main" id="{0DED4C7B-E84B-5041-876F-828AC69264F5}"/>
              </a:ext>
            </a:extLst>
          </p:cNvPr>
          <p:cNvSpPr>
            <a:spLocks/>
          </p:cNvSpPr>
          <p:nvPr/>
        </p:nvSpPr>
        <p:spPr bwMode="auto">
          <a:xfrm flipH="1">
            <a:off x="6404774" y="4339457"/>
            <a:ext cx="1017587" cy="492125"/>
          </a:xfrm>
          <a:custGeom>
            <a:avLst/>
            <a:gdLst>
              <a:gd name="T0" fmla="*/ 2147483647 w 21600"/>
              <a:gd name="T1" fmla="*/ 0 h 21188"/>
              <a:gd name="T2" fmla="*/ 2147483647 w 21600"/>
              <a:gd name="T3" fmla="*/ 2147483647 h 21188"/>
              <a:gd name="T4" fmla="*/ 0 w 21600"/>
              <a:gd name="T5" fmla="*/ 2147483647 h 21188"/>
              <a:gd name="T6" fmla="*/ 0 60000 65536"/>
              <a:gd name="T7" fmla="*/ 0 60000 65536"/>
              <a:gd name="T8" fmla="*/ 0 60000 65536"/>
              <a:gd name="T9" fmla="*/ 0 w 21600"/>
              <a:gd name="T10" fmla="*/ 0 h 21188"/>
              <a:gd name="T11" fmla="*/ 21600 w 21600"/>
              <a:gd name="T12" fmla="*/ 21188 h 21188"/>
            </a:gdLst>
            <a:ahLst/>
            <a:cxnLst>
              <a:cxn ang="T6">
                <a:pos x="T0" y="T1"/>
              </a:cxn>
              <a:cxn ang="T7">
                <a:pos x="T2" y="T3"/>
              </a:cxn>
              <a:cxn ang="T8">
                <a:pos x="T4" y="T5"/>
              </a:cxn>
            </a:cxnLst>
            <a:rect l="T9" t="T10" r="T11" b="T12"/>
            <a:pathLst>
              <a:path w="21600" h="21188" fill="none" extrusionOk="0">
                <a:moveTo>
                  <a:pt x="4198" y="-1"/>
                </a:moveTo>
                <a:cubicBezTo>
                  <a:pt x="14312" y="2003"/>
                  <a:pt x="21600" y="10877"/>
                  <a:pt x="21600" y="21188"/>
                </a:cubicBezTo>
              </a:path>
              <a:path w="21600" h="21188" stroke="0" extrusionOk="0">
                <a:moveTo>
                  <a:pt x="4198" y="-1"/>
                </a:moveTo>
                <a:cubicBezTo>
                  <a:pt x="14312" y="2003"/>
                  <a:pt x="21600" y="10877"/>
                  <a:pt x="21600" y="21188"/>
                </a:cubicBezTo>
                <a:lnTo>
                  <a:pt x="0" y="21188"/>
                </a:lnTo>
                <a:lnTo>
                  <a:pt x="4198" y="-1"/>
                </a:lnTo>
                <a:close/>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0" name="Freeform 1064">
            <a:extLst>
              <a:ext uri="{FF2B5EF4-FFF2-40B4-BE49-F238E27FC236}">
                <a16:creationId xmlns:a16="http://schemas.microsoft.com/office/drawing/2014/main" id="{24873F14-72BF-48A7-F851-5E7C23B61543}"/>
              </a:ext>
            </a:extLst>
          </p:cNvPr>
          <p:cNvSpPr>
            <a:spLocks/>
          </p:cNvSpPr>
          <p:nvPr/>
        </p:nvSpPr>
        <p:spPr bwMode="auto">
          <a:xfrm>
            <a:off x="5895183" y="2664640"/>
            <a:ext cx="1009651" cy="127000"/>
          </a:xfrm>
          <a:custGeom>
            <a:avLst/>
            <a:gdLst>
              <a:gd name="T0" fmla="*/ 0 w 636"/>
              <a:gd name="T1" fmla="*/ 0 h 80"/>
              <a:gd name="T2" fmla="*/ 2147483647 w 636"/>
              <a:gd name="T3" fmla="*/ 2147483647 h 80"/>
              <a:gd name="T4" fmla="*/ 2147483647 w 636"/>
              <a:gd name="T5" fmla="*/ 2147483647 h 80"/>
              <a:gd name="T6" fmla="*/ 2147483647 w 636"/>
              <a:gd name="T7" fmla="*/ 2147483647 h 80"/>
              <a:gd name="T8" fmla="*/ 2147483647 w 636"/>
              <a:gd name="T9" fmla="*/ 2147483647 h 80"/>
              <a:gd name="T10" fmla="*/ 2147483647 w 636"/>
              <a:gd name="T11" fmla="*/ 2147483647 h 80"/>
              <a:gd name="T12" fmla="*/ 0 60000 65536"/>
              <a:gd name="T13" fmla="*/ 0 60000 65536"/>
              <a:gd name="T14" fmla="*/ 0 60000 65536"/>
              <a:gd name="T15" fmla="*/ 0 60000 65536"/>
              <a:gd name="T16" fmla="*/ 0 60000 65536"/>
              <a:gd name="T17" fmla="*/ 0 60000 65536"/>
              <a:gd name="T18" fmla="*/ 0 w 636"/>
              <a:gd name="T19" fmla="*/ 0 h 80"/>
              <a:gd name="T20" fmla="*/ 636 w 636"/>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636" h="80">
                <a:moveTo>
                  <a:pt x="0" y="0"/>
                </a:moveTo>
                <a:lnTo>
                  <a:pt x="172" y="2"/>
                </a:lnTo>
                <a:lnTo>
                  <a:pt x="222" y="32"/>
                </a:lnTo>
                <a:lnTo>
                  <a:pt x="400" y="30"/>
                </a:lnTo>
                <a:lnTo>
                  <a:pt x="446" y="68"/>
                </a:lnTo>
                <a:lnTo>
                  <a:pt x="636" y="80"/>
                </a:lnTo>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1" name="Freeform 1065">
            <a:extLst>
              <a:ext uri="{FF2B5EF4-FFF2-40B4-BE49-F238E27FC236}">
                <a16:creationId xmlns:a16="http://schemas.microsoft.com/office/drawing/2014/main" id="{827C1CB6-D6AA-986D-FF82-82678AA25AA2}"/>
              </a:ext>
            </a:extLst>
          </p:cNvPr>
          <p:cNvSpPr>
            <a:spLocks/>
          </p:cNvSpPr>
          <p:nvPr/>
        </p:nvSpPr>
        <p:spPr bwMode="auto">
          <a:xfrm>
            <a:off x="5892011" y="2661465"/>
            <a:ext cx="1012825" cy="127000"/>
          </a:xfrm>
          <a:custGeom>
            <a:avLst/>
            <a:gdLst>
              <a:gd name="T0" fmla="*/ 0 w 638"/>
              <a:gd name="T1" fmla="*/ 2147483647 h 80"/>
              <a:gd name="T2" fmla="*/ 2147483647 w 638"/>
              <a:gd name="T3" fmla="*/ 2147483647 h 80"/>
              <a:gd name="T4" fmla="*/ 2147483647 w 638"/>
              <a:gd name="T5" fmla="*/ 2147483647 h 80"/>
              <a:gd name="T6" fmla="*/ 2147483647 w 638"/>
              <a:gd name="T7" fmla="*/ 2147483647 h 80"/>
              <a:gd name="T8" fmla="*/ 2147483647 w 638"/>
              <a:gd name="T9" fmla="*/ 0 h 80"/>
              <a:gd name="T10" fmla="*/ 2147483647 w 638"/>
              <a:gd name="T11" fmla="*/ 2147483647 h 80"/>
              <a:gd name="T12" fmla="*/ 0 60000 65536"/>
              <a:gd name="T13" fmla="*/ 0 60000 65536"/>
              <a:gd name="T14" fmla="*/ 0 60000 65536"/>
              <a:gd name="T15" fmla="*/ 0 60000 65536"/>
              <a:gd name="T16" fmla="*/ 0 60000 65536"/>
              <a:gd name="T17" fmla="*/ 0 60000 65536"/>
              <a:gd name="T18" fmla="*/ 0 w 638"/>
              <a:gd name="T19" fmla="*/ 0 h 80"/>
              <a:gd name="T20" fmla="*/ 638 w 638"/>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638" h="80">
                <a:moveTo>
                  <a:pt x="0" y="80"/>
                </a:moveTo>
                <a:lnTo>
                  <a:pt x="178" y="74"/>
                </a:lnTo>
                <a:lnTo>
                  <a:pt x="222" y="32"/>
                </a:lnTo>
                <a:lnTo>
                  <a:pt x="398" y="32"/>
                </a:lnTo>
                <a:lnTo>
                  <a:pt x="452" y="0"/>
                </a:lnTo>
                <a:lnTo>
                  <a:pt x="638" y="4"/>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2" name="Freeform 1066">
            <a:extLst>
              <a:ext uri="{FF2B5EF4-FFF2-40B4-BE49-F238E27FC236}">
                <a16:creationId xmlns:a16="http://schemas.microsoft.com/office/drawing/2014/main" id="{9BCDECDF-232C-32DE-FB04-DEF2011708DA}"/>
              </a:ext>
            </a:extLst>
          </p:cNvPr>
          <p:cNvSpPr>
            <a:spLocks/>
          </p:cNvSpPr>
          <p:nvPr/>
        </p:nvSpPr>
        <p:spPr bwMode="auto">
          <a:xfrm>
            <a:off x="3793336" y="3855265"/>
            <a:ext cx="746125" cy="152400"/>
          </a:xfrm>
          <a:custGeom>
            <a:avLst/>
            <a:gdLst>
              <a:gd name="T0" fmla="*/ 0 w 470"/>
              <a:gd name="T1" fmla="*/ 0 h 96"/>
              <a:gd name="T2" fmla="*/ 2147483647 w 470"/>
              <a:gd name="T3" fmla="*/ 2147483647 h 96"/>
              <a:gd name="T4" fmla="*/ 2147483647 w 470"/>
              <a:gd name="T5" fmla="*/ 2147483647 h 96"/>
              <a:gd name="T6" fmla="*/ 2147483647 w 470"/>
              <a:gd name="T7" fmla="*/ 2147483647 h 96"/>
              <a:gd name="T8" fmla="*/ 2147483647 w 470"/>
              <a:gd name="T9" fmla="*/ 2147483647 h 96"/>
              <a:gd name="T10" fmla="*/ 2147483647 w 470"/>
              <a:gd name="T11" fmla="*/ 2147483647 h 96"/>
              <a:gd name="T12" fmla="*/ 0 60000 65536"/>
              <a:gd name="T13" fmla="*/ 0 60000 65536"/>
              <a:gd name="T14" fmla="*/ 0 60000 65536"/>
              <a:gd name="T15" fmla="*/ 0 60000 65536"/>
              <a:gd name="T16" fmla="*/ 0 60000 65536"/>
              <a:gd name="T17" fmla="*/ 0 60000 65536"/>
              <a:gd name="T18" fmla="*/ 0 w 470"/>
              <a:gd name="T19" fmla="*/ 0 h 96"/>
              <a:gd name="T20" fmla="*/ 470 w 47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70" h="96">
                <a:moveTo>
                  <a:pt x="0" y="0"/>
                </a:moveTo>
                <a:lnTo>
                  <a:pt x="106" y="54"/>
                </a:lnTo>
                <a:lnTo>
                  <a:pt x="152" y="44"/>
                </a:lnTo>
                <a:lnTo>
                  <a:pt x="270" y="90"/>
                </a:lnTo>
                <a:lnTo>
                  <a:pt x="344" y="68"/>
                </a:lnTo>
                <a:lnTo>
                  <a:pt x="470" y="96"/>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3" name="Freeform 1067">
            <a:extLst>
              <a:ext uri="{FF2B5EF4-FFF2-40B4-BE49-F238E27FC236}">
                <a16:creationId xmlns:a16="http://schemas.microsoft.com/office/drawing/2014/main" id="{BA220157-FC7E-5BB8-7C04-0931B6B65704}"/>
              </a:ext>
            </a:extLst>
          </p:cNvPr>
          <p:cNvSpPr>
            <a:spLocks/>
          </p:cNvSpPr>
          <p:nvPr/>
        </p:nvSpPr>
        <p:spPr bwMode="auto">
          <a:xfrm>
            <a:off x="3917161" y="3747315"/>
            <a:ext cx="523875" cy="393700"/>
          </a:xfrm>
          <a:custGeom>
            <a:avLst/>
            <a:gdLst>
              <a:gd name="T0" fmla="*/ 0 w 330"/>
              <a:gd name="T1" fmla="*/ 0 h 248"/>
              <a:gd name="T2" fmla="*/ 2147483647 w 330"/>
              <a:gd name="T3" fmla="*/ 2147483647 h 248"/>
              <a:gd name="T4" fmla="*/ 2147483647 w 330"/>
              <a:gd name="T5" fmla="*/ 2147483647 h 248"/>
              <a:gd name="T6" fmla="*/ 2147483647 w 330"/>
              <a:gd name="T7" fmla="*/ 2147483647 h 248"/>
              <a:gd name="T8" fmla="*/ 2147483647 w 330"/>
              <a:gd name="T9" fmla="*/ 2147483647 h 248"/>
              <a:gd name="T10" fmla="*/ 2147483647 w 330"/>
              <a:gd name="T11" fmla="*/ 2147483647 h 248"/>
              <a:gd name="T12" fmla="*/ 0 60000 65536"/>
              <a:gd name="T13" fmla="*/ 0 60000 65536"/>
              <a:gd name="T14" fmla="*/ 0 60000 65536"/>
              <a:gd name="T15" fmla="*/ 0 60000 65536"/>
              <a:gd name="T16" fmla="*/ 0 60000 65536"/>
              <a:gd name="T17" fmla="*/ 0 60000 65536"/>
              <a:gd name="T18" fmla="*/ 0 w 330"/>
              <a:gd name="T19" fmla="*/ 0 h 248"/>
              <a:gd name="T20" fmla="*/ 330 w 330"/>
              <a:gd name="T21" fmla="*/ 248 h 248"/>
            </a:gdLst>
            <a:ahLst/>
            <a:cxnLst>
              <a:cxn ang="T12">
                <a:pos x="T0" y="T1"/>
              </a:cxn>
              <a:cxn ang="T13">
                <a:pos x="T2" y="T3"/>
              </a:cxn>
              <a:cxn ang="T14">
                <a:pos x="T4" y="T5"/>
              </a:cxn>
              <a:cxn ang="T15">
                <a:pos x="T6" y="T7"/>
              </a:cxn>
              <a:cxn ang="T16">
                <a:pos x="T8" y="T9"/>
              </a:cxn>
              <a:cxn ang="T17">
                <a:pos x="T10" y="T11"/>
              </a:cxn>
            </a:cxnLst>
            <a:rect l="T18" t="T19" r="T20" b="T21"/>
            <a:pathLst>
              <a:path w="330" h="248">
                <a:moveTo>
                  <a:pt x="0" y="0"/>
                </a:moveTo>
                <a:lnTo>
                  <a:pt x="68" y="46"/>
                </a:lnTo>
                <a:lnTo>
                  <a:pt x="78" y="110"/>
                </a:lnTo>
                <a:lnTo>
                  <a:pt x="192" y="156"/>
                </a:lnTo>
                <a:lnTo>
                  <a:pt x="196" y="202"/>
                </a:lnTo>
                <a:lnTo>
                  <a:pt x="330" y="248"/>
                </a:lnTo>
              </a:path>
            </a:pathLst>
          </a:cu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4" name="Rectangle 1068">
            <a:extLst>
              <a:ext uri="{FF2B5EF4-FFF2-40B4-BE49-F238E27FC236}">
                <a16:creationId xmlns:a16="http://schemas.microsoft.com/office/drawing/2014/main" id="{91DCD82C-D89C-C009-222A-819F6B19AB05}"/>
              </a:ext>
            </a:extLst>
          </p:cNvPr>
          <p:cNvSpPr>
            <a:spLocks noChangeArrowheads="1"/>
          </p:cNvSpPr>
          <p:nvPr/>
        </p:nvSpPr>
        <p:spPr bwMode="auto">
          <a:xfrm rot="1511052">
            <a:off x="4060036" y="3902894"/>
            <a:ext cx="150813"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45" name="Freeform 1069">
            <a:extLst>
              <a:ext uri="{FF2B5EF4-FFF2-40B4-BE49-F238E27FC236}">
                <a16:creationId xmlns:a16="http://schemas.microsoft.com/office/drawing/2014/main" id="{95EEB47E-9BDA-1D36-84BA-B3387262EB85}"/>
              </a:ext>
            </a:extLst>
          </p:cNvPr>
          <p:cNvSpPr>
            <a:spLocks/>
          </p:cNvSpPr>
          <p:nvPr/>
        </p:nvSpPr>
        <p:spPr bwMode="auto">
          <a:xfrm>
            <a:off x="3840958" y="2982144"/>
            <a:ext cx="723900" cy="174625"/>
          </a:xfrm>
          <a:custGeom>
            <a:avLst/>
            <a:gdLst>
              <a:gd name="T0" fmla="*/ 0 w 456"/>
              <a:gd name="T1" fmla="*/ 2147483647 h 110"/>
              <a:gd name="T2" fmla="*/ 2147483647 w 456"/>
              <a:gd name="T3" fmla="*/ 2147483647 h 110"/>
              <a:gd name="T4" fmla="*/ 2147483647 w 456"/>
              <a:gd name="T5" fmla="*/ 2147483647 h 110"/>
              <a:gd name="T6" fmla="*/ 2147483647 w 456"/>
              <a:gd name="T7" fmla="*/ 2147483647 h 110"/>
              <a:gd name="T8" fmla="*/ 2147483647 w 456"/>
              <a:gd name="T9" fmla="*/ 2147483647 h 110"/>
              <a:gd name="T10" fmla="*/ 2147483647 w 456"/>
              <a:gd name="T11" fmla="*/ 0 h 110"/>
              <a:gd name="T12" fmla="*/ 0 60000 65536"/>
              <a:gd name="T13" fmla="*/ 0 60000 65536"/>
              <a:gd name="T14" fmla="*/ 0 60000 65536"/>
              <a:gd name="T15" fmla="*/ 0 60000 65536"/>
              <a:gd name="T16" fmla="*/ 0 60000 65536"/>
              <a:gd name="T17" fmla="*/ 0 60000 65536"/>
              <a:gd name="T18" fmla="*/ 0 w 456"/>
              <a:gd name="T19" fmla="*/ 0 h 110"/>
              <a:gd name="T20" fmla="*/ 456 w 456"/>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456" h="110">
                <a:moveTo>
                  <a:pt x="0" y="110"/>
                </a:moveTo>
                <a:lnTo>
                  <a:pt x="80" y="70"/>
                </a:lnTo>
                <a:lnTo>
                  <a:pt x="136" y="68"/>
                </a:lnTo>
                <a:lnTo>
                  <a:pt x="296" y="2"/>
                </a:lnTo>
                <a:lnTo>
                  <a:pt x="348" y="22"/>
                </a:lnTo>
                <a:lnTo>
                  <a:pt x="456" y="0"/>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6" name="Freeform 1070">
            <a:extLst>
              <a:ext uri="{FF2B5EF4-FFF2-40B4-BE49-F238E27FC236}">
                <a16:creationId xmlns:a16="http://schemas.microsoft.com/office/drawing/2014/main" id="{88BC99EB-DC56-BD02-B624-3572BC0417E3}"/>
              </a:ext>
            </a:extLst>
          </p:cNvPr>
          <p:cNvSpPr>
            <a:spLocks/>
          </p:cNvSpPr>
          <p:nvPr/>
        </p:nvSpPr>
        <p:spPr bwMode="auto">
          <a:xfrm>
            <a:off x="3961612" y="2883717"/>
            <a:ext cx="511175" cy="323851"/>
          </a:xfrm>
          <a:custGeom>
            <a:avLst/>
            <a:gdLst>
              <a:gd name="T0" fmla="*/ 0 w 322"/>
              <a:gd name="T1" fmla="*/ 2147483647 h 204"/>
              <a:gd name="T2" fmla="*/ 2147483647 w 322"/>
              <a:gd name="T3" fmla="*/ 2147483647 h 204"/>
              <a:gd name="T4" fmla="*/ 2147483647 w 322"/>
              <a:gd name="T5" fmla="*/ 2147483647 h 204"/>
              <a:gd name="T6" fmla="*/ 2147483647 w 322"/>
              <a:gd name="T7" fmla="*/ 2147483647 h 204"/>
              <a:gd name="T8" fmla="*/ 2147483647 w 322"/>
              <a:gd name="T9" fmla="*/ 2147483647 h 204"/>
              <a:gd name="T10" fmla="*/ 2147483647 w 322"/>
              <a:gd name="T11" fmla="*/ 0 h 204"/>
              <a:gd name="T12" fmla="*/ 0 60000 65536"/>
              <a:gd name="T13" fmla="*/ 0 60000 65536"/>
              <a:gd name="T14" fmla="*/ 0 60000 65536"/>
              <a:gd name="T15" fmla="*/ 0 60000 65536"/>
              <a:gd name="T16" fmla="*/ 0 60000 65536"/>
              <a:gd name="T17" fmla="*/ 0 60000 65536"/>
              <a:gd name="T18" fmla="*/ 0 w 322"/>
              <a:gd name="T19" fmla="*/ 0 h 204"/>
              <a:gd name="T20" fmla="*/ 322 w 322"/>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322" h="204">
                <a:moveTo>
                  <a:pt x="0" y="204"/>
                </a:moveTo>
                <a:lnTo>
                  <a:pt x="58" y="164"/>
                </a:lnTo>
                <a:lnTo>
                  <a:pt x="58" y="130"/>
                </a:lnTo>
                <a:lnTo>
                  <a:pt x="218" y="66"/>
                </a:lnTo>
                <a:lnTo>
                  <a:pt x="222" y="30"/>
                </a:lnTo>
                <a:lnTo>
                  <a:pt x="322" y="0"/>
                </a:lnTo>
              </a:path>
            </a:pathLst>
          </a:cu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47" name="Rectangle 1071">
            <a:extLst>
              <a:ext uri="{FF2B5EF4-FFF2-40B4-BE49-F238E27FC236}">
                <a16:creationId xmlns:a16="http://schemas.microsoft.com/office/drawing/2014/main" id="{289BD322-9848-3BE5-27EF-8E443BB6430D}"/>
              </a:ext>
            </a:extLst>
          </p:cNvPr>
          <p:cNvSpPr>
            <a:spLocks noChangeArrowheads="1"/>
          </p:cNvSpPr>
          <p:nvPr/>
        </p:nvSpPr>
        <p:spPr bwMode="auto">
          <a:xfrm rot="20322718">
            <a:off x="4120361" y="2985319"/>
            <a:ext cx="150813"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48" name="Rectangle 1072">
            <a:extLst>
              <a:ext uri="{FF2B5EF4-FFF2-40B4-BE49-F238E27FC236}">
                <a16:creationId xmlns:a16="http://schemas.microsoft.com/office/drawing/2014/main" id="{CABD8488-C5EE-219E-D674-DBAB6CA41664}"/>
              </a:ext>
            </a:extLst>
          </p:cNvPr>
          <p:cNvSpPr>
            <a:spLocks noChangeArrowheads="1"/>
          </p:cNvSpPr>
          <p:nvPr/>
        </p:nvSpPr>
        <p:spPr bwMode="auto">
          <a:xfrm>
            <a:off x="6314286" y="2664643"/>
            <a:ext cx="150813"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49" name="Freeform 1073">
            <a:extLst>
              <a:ext uri="{FF2B5EF4-FFF2-40B4-BE49-F238E27FC236}">
                <a16:creationId xmlns:a16="http://schemas.microsoft.com/office/drawing/2014/main" id="{7AE63DEB-5D68-DA7D-953B-762C2931AE6E}"/>
              </a:ext>
            </a:extLst>
          </p:cNvPr>
          <p:cNvSpPr>
            <a:spLocks/>
          </p:cNvSpPr>
          <p:nvPr/>
        </p:nvSpPr>
        <p:spPr bwMode="auto">
          <a:xfrm>
            <a:off x="8324059" y="2885307"/>
            <a:ext cx="501651" cy="312737"/>
          </a:xfrm>
          <a:custGeom>
            <a:avLst/>
            <a:gdLst>
              <a:gd name="T0" fmla="*/ 0 w 316"/>
              <a:gd name="T1" fmla="*/ 0 h 197"/>
              <a:gd name="T2" fmla="*/ 2147483647 w 316"/>
              <a:gd name="T3" fmla="*/ 2147483647 h 197"/>
              <a:gd name="T4" fmla="*/ 2147483647 w 316"/>
              <a:gd name="T5" fmla="*/ 2147483647 h 197"/>
              <a:gd name="T6" fmla="*/ 2147483647 w 316"/>
              <a:gd name="T7" fmla="*/ 2147483647 h 197"/>
              <a:gd name="T8" fmla="*/ 2147483647 w 316"/>
              <a:gd name="T9" fmla="*/ 2147483647 h 197"/>
              <a:gd name="T10" fmla="*/ 2147483647 w 316"/>
              <a:gd name="T11" fmla="*/ 2147483647 h 197"/>
              <a:gd name="T12" fmla="*/ 0 60000 65536"/>
              <a:gd name="T13" fmla="*/ 0 60000 65536"/>
              <a:gd name="T14" fmla="*/ 0 60000 65536"/>
              <a:gd name="T15" fmla="*/ 0 60000 65536"/>
              <a:gd name="T16" fmla="*/ 0 60000 65536"/>
              <a:gd name="T17" fmla="*/ 0 60000 65536"/>
              <a:gd name="T18" fmla="*/ 0 w 316"/>
              <a:gd name="T19" fmla="*/ 0 h 197"/>
              <a:gd name="T20" fmla="*/ 316 w 316"/>
              <a:gd name="T21" fmla="*/ 197 h 197"/>
            </a:gdLst>
            <a:ahLst/>
            <a:cxnLst>
              <a:cxn ang="T12">
                <a:pos x="T0" y="T1"/>
              </a:cxn>
              <a:cxn ang="T13">
                <a:pos x="T2" y="T3"/>
              </a:cxn>
              <a:cxn ang="T14">
                <a:pos x="T4" y="T5"/>
              </a:cxn>
              <a:cxn ang="T15">
                <a:pos x="T6" y="T7"/>
              </a:cxn>
              <a:cxn ang="T16">
                <a:pos x="T8" y="T9"/>
              </a:cxn>
              <a:cxn ang="T17">
                <a:pos x="T10" y="T11"/>
              </a:cxn>
            </a:cxnLst>
            <a:rect l="T18" t="T19" r="T20" b="T21"/>
            <a:pathLst>
              <a:path w="316" h="197">
                <a:moveTo>
                  <a:pt x="0" y="0"/>
                </a:moveTo>
                <a:lnTo>
                  <a:pt x="75" y="24"/>
                </a:lnTo>
                <a:lnTo>
                  <a:pt x="87" y="57"/>
                </a:lnTo>
                <a:lnTo>
                  <a:pt x="264" y="125"/>
                </a:lnTo>
                <a:lnTo>
                  <a:pt x="262" y="164"/>
                </a:lnTo>
                <a:lnTo>
                  <a:pt x="316" y="197"/>
                </a:lnTo>
              </a:path>
            </a:pathLst>
          </a:custGeom>
          <a:noFill/>
          <a:ln w="28575">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0" name="Freeform 1074">
            <a:extLst>
              <a:ext uri="{FF2B5EF4-FFF2-40B4-BE49-F238E27FC236}">
                <a16:creationId xmlns:a16="http://schemas.microsoft.com/office/drawing/2014/main" id="{EEDFF860-69D4-A146-051E-4BAF68B65847}"/>
              </a:ext>
            </a:extLst>
          </p:cNvPr>
          <p:cNvSpPr>
            <a:spLocks/>
          </p:cNvSpPr>
          <p:nvPr/>
        </p:nvSpPr>
        <p:spPr bwMode="auto">
          <a:xfrm>
            <a:off x="8305007" y="3850505"/>
            <a:ext cx="711200" cy="158751"/>
          </a:xfrm>
          <a:custGeom>
            <a:avLst/>
            <a:gdLst>
              <a:gd name="T0" fmla="*/ 0 w 448"/>
              <a:gd name="T1" fmla="*/ 2147483647 h 99"/>
              <a:gd name="T2" fmla="*/ 2147483647 w 448"/>
              <a:gd name="T3" fmla="*/ 2147483647 h 99"/>
              <a:gd name="T4" fmla="*/ 2147483647 w 448"/>
              <a:gd name="T5" fmla="*/ 2147483647 h 99"/>
              <a:gd name="T6" fmla="*/ 2147483647 w 448"/>
              <a:gd name="T7" fmla="*/ 2147483647 h 99"/>
              <a:gd name="T8" fmla="*/ 2147483647 w 448"/>
              <a:gd name="T9" fmla="*/ 2147483647 h 99"/>
              <a:gd name="T10" fmla="*/ 2147483647 w 448"/>
              <a:gd name="T11" fmla="*/ 0 h 99"/>
              <a:gd name="T12" fmla="*/ 0 60000 65536"/>
              <a:gd name="T13" fmla="*/ 0 60000 65536"/>
              <a:gd name="T14" fmla="*/ 0 60000 65536"/>
              <a:gd name="T15" fmla="*/ 0 60000 65536"/>
              <a:gd name="T16" fmla="*/ 0 60000 65536"/>
              <a:gd name="T17" fmla="*/ 0 60000 65536"/>
              <a:gd name="T18" fmla="*/ 0 w 448"/>
              <a:gd name="T19" fmla="*/ 0 h 99"/>
              <a:gd name="T20" fmla="*/ 448 w 448"/>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448" h="99">
                <a:moveTo>
                  <a:pt x="0" y="91"/>
                </a:moveTo>
                <a:lnTo>
                  <a:pt x="93" y="72"/>
                </a:lnTo>
                <a:lnTo>
                  <a:pt x="141" y="99"/>
                </a:lnTo>
                <a:lnTo>
                  <a:pt x="304" y="33"/>
                </a:lnTo>
                <a:lnTo>
                  <a:pt x="354" y="51"/>
                </a:lnTo>
                <a:lnTo>
                  <a:pt x="448" y="0"/>
                </a:lnTo>
              </a:path>
            </a:pathLst>
          </a:cu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1" name="Rectangle 1075">
            <a:extLst>
              <a:ext uri="{FF2B5EF4-FFF2-40B4-BE49-F238E27FC236}">
                <a16:creationId xmlns:a16="http://schemas.microsoft.com/office/drawing/2014/main" id="{2120C7FC-3BF9-E506-01A9-8D9FEC970F9E}"/>
              </a:ext>
            </a:extLst>
          </p:cNvPr>
          <p:cNvSpPr>
            <a:spLocks noChangeArrowheads="1"/>
          </p:cNvSpPr>
          <p:nvPr/>
        </p:nvSpPr>
        <p:spPr bwMode="auto">
          <a:xfrm rot="20322718">
            <a:off x="8582821" y="3904482"/>
            <a:ext cx="150812"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52" name="Freeform 1076">
            <a:extLst>
              <a:ext uri="{FF2B5EF4-FFF2-40B4-BE49-F238E27FC236}">
                <a16:creationId xmlns:a16="http://schemas.microsoft.com/office/drawing/2014/main" id="{A76E3D36-3841-01AF-2249-23D083AA8215}"/>
              </a:ext>
            </a:extLst>
          </p:cNvPr>
          <p:cNvSpPr>
            <a:spLocks/>
          </p:cNvSpPr>
          <p:nvPr/>
        </p:nvSpPr>
        <p:spPr bwMode="auto">
          <a:xfrm>
            <a:off x="8233574" y="2978967"/>
            <a:ext cx="712787" cy="160339"/>
          </a:xfrm>
          <a:custGeom>
            <a:avLst/>
            <a:gdLst>
              <a:gd name="T0" fmla="*/ 0 w 450"/>
              <a:gd name="T1" fmla="*/ 0 h 96"/>
              <a:gd name="T2" fmla="*/ 2147483647 w 450"/>
              <a:gd name="T3" fmla="*/ 2147483647 h 96"/>
              <a:gd name="T4" fmla="*/ 2147483647 w 450"/>
              <a:gd name="T5" fmla="*/ 0 h 96"/>
              <a:gd name="T6" fmla="*/ 2147483647 w 450"/>
              <a:gd name="T7" fmla="*/ 2147483647 h 96"/>
              <a:gd name="T8" fmla="*/ 2147483647 w 450"/>
              <a:gd name="T9" fmla="*/ 2147483647 h 96"/>
              <a:gd name="T10" fmla="*/ 2147483647 w 450"/>
              <a:gd name="T11" fmla="*/ 2147483647 h 96"/>
              <a:gd name="T12" fmla="*/ 0 60000 65536"/>
              <a:gd name="T13" fmla="*/ 0 60000 65536"/>
              <a:gd name="T14" fmla="*/ 0 60000 65536"/>
              <a:gd name="T15" fmla="*/ 0 60000 65536"/>
              <a:gd name="T16" fmla="*/ 0 60000 65536"/>
              <a:gd name="T17" fmla="*/ 0 60000 65536"/>
              <a:gd name="T18" fmla="*/ 0 w 450"/>
              <a:gd name="T19" fmla="*/ 0 h 96"/>
              <a:gd name="T20" fmla="*/ 450 w 450"/>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50" h="96">
                <a:moveTo>
                  <a:pt x="0" y="0"/>
                </a:moveTo>
                <a:lnTo>
                  <a:pt x="84" y="19"/>
                </a:lnTo>
                <a:lnTo>
                  <a:pt x="147" y="0"/>
                </a:lnTo>
                <a:lnTo>
                  <a:pt x="319" y="66"/>
                </a:lnTo>
                <a:lnTo>
                  <a:pt x="379" y="57"/>
                </a:lnTo>
                <a:lnTo>
                  <a:pt x="450" y="96"/>
                </a:lnTo>
              </a:path>
            </a:pathLst>
          </a:custGeom>
          <a:noFill/>
          <a:ln w="28575">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3" name="Rectangle 1077">
            <a:extLst>
              <a:ext uri="{FF2B5EF4-FFF2-40B4-BE49-F238E27FC236}">
                <a16:creationId xmlns:a16="http://schemas.microsoft.com/office/drawing/2014/main" id="{203C5D47-7EB3-8DA5-C30D-61EC7FABE524}"/>
              </a:ext>
            </a:extLst>
          </p:cNvPr>
          <p:cNvSpPr>
            <a:spLocks noChangeArrowheads="1"/>
          </p:cNvSpPr>
          <p:nvPr/>
        </p:nvSpPr>
        <p:spPr bwMode="auto">
          <a:xfrm rot="1511052">
            <a:off x="8532021" y="2983731"/>
            <a:ext cx="150812" cy="92075"/>
          </a:xfrm>
          <a:prstGeom prst="rect">
            <a:avLst/>
          </a:prstGeom>
          <a:solidFill>
            <a:srgbClr val="FFFFCC"/>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nvGrpSpPr>
          <p:cNvPr id="54" name="Group 1078">
            <a:extLst>
              <a:ext uri="{FF2B5EF4-FFF2-40B4-BE49-F238E27FC236}">
                <a16:creationId xmlns:a16="http://schemas.microsoft.com/office/drawing/2014/main" id="{A5920FA1-51FD-6076-D488-DA510FD9CA98}"/>
              </a:ext>
            </a:extLst>
          </p:cNvPr>
          <p:cNvGrpSpPr>
            <a:grpSpLocks/>
          </p:cNvGrpSpPr>
          <p:nvPr/>
        </p:nvGrpSpPr>
        <p:grpSpPr bwMode="auto">
          <a:xfrm>
            <a:off x="6607971" y="4293415"/>
            <a:ext cx="228600" cy="127000"/>
            <a:chOff x="2857" y="2090"/>
            <a:chExt cx="144" cy="80"/>
          </a:xfrm>
        </p:grpSpPr>
        <p:sp>
          <p:nvSpPr>
            <p:cNvPr id="55" name="Oval 1079">
              <a:extLst>
                <a:ext uri="{FF2B5EF4-FFF2-40B4-BE49-F238E27FC236}">
                  <a16:creationId xmlns:a16="http://schemas.microsoft.com/office/drawing/2014/main" id="{1E5A39A5-7B32-15C5-8677-066B2B01AD59}"/>
                </a:ext>
              </a:extLst>
            </p:cNvPr>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56" name="AutoShape 1080">
              <a:extLst>
                <a:ext uri="{FF2B5EF4-FFF2-40B4-BE49-F238E27FC236}">
                  <a16:creationId xmlns:a16="http://schemas.microsoft.com/office/drawing/2014/main" id="{61FB9E98-B374-901F-B90E-DB83A88C5291}"/>
                </a:ext>
              </a:extLst>
            </p:cNvPr>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57" name="Group 1081">
            <a:extLst>
              <a:ext uri="{FF2B5EF4-FFF2-40B4-BE49-F238E27FC236}">
                <a16:creationId xmlns:a16="http://schemas.microsoft.com/office/drawing/2014/main" id="{F1DCF04F-8050-1735-9A7B-70F0819D2423}"/>
              </a:ext>
            </a:extLst>
          </p:cNvPr>
          <p:cNvGrpSpPr>
            <a:grpSpLocks/>
          </p:cNvGrpSpPr>
          <p:nvPr/>
        </p:nvGrpSpPr>
        <p:grpSpPr bwMode="auto">
          <a:xfrm>
            <a:off x="6600032" y="4152128"/>
            <a:ext cx="228600" cy="127000"/>
            <a:chOff x="2852" y="2001"/>
            <a:chExt cx="144" cy="80"/>
          </a:xfrm>
        </p:grpSpPr>
        <p:sp>
          <p:nvSpPr>
            <p:cNvPr id="58" name="Oval 1082">
              <a:extLst>
                <a:ext uri="{FF2B5EF4-FFF2-40B4-BE49-F238E27FC236}">
                  <a16:creationId xmlns:a16="http://schemas.microsoft.com/office/drawing/2014/main" id="{24445457-A992-5331-A9F3-EE098DB8B695}"/>
                </a:ext>
              </a:extLst>
            </p:cNvPr>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59" name="AutoShape 1083">
              <a:extLst>
                <a:ext uri="{FF2B5EF4-FFF2-40B4-BE49-F238E27FC236}">
                  <a16:creationId xmlns:a16="http://schemas.microsoft.com/office/drawing/2014/main" id="{61095CD4-914A-12DC-776C-6A46499839ED}"/>
                </a:ext>
              </a:extLst>
            </p:cNvPr>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60" name="Group 1084">
            <a:extLst>
              <a:ext uri="{FF2B5EF4-FFF2-40B4-BE49-F238E27FC236}">
                <a16:creationId xmlns:a16="http://schemas.microsoft.com/office/drawing/2014/main" id="{1467F18A-940A-C923-581A-2038729CF240}"/>
              </a:ext>
            </a:extLst>
          </p:cNvPr>
          <p:cNvGrpSpPr>
            <a:grpSpLocks/>
          </p:cNvGrpSpPr>
          <p:nvPr/>
        </p:nvGrpSpPr>
        <p:grpSpPr bwMode="auto">
          <a:xfrm>
            <a:off x="5950745" y="4290240"/>
            <a:ext cx="228600" cy="127000"/>
            <a:chOff x="2852" y="2001"/>
            <a:chExt cx="144" cy="80"/>
          </a:xfrm>
        </p:grpSpPr>
        <p:sp>
          <p:nvSpPr>
            <p:cNvPr id="61" name="Oval 1085">
              <a:extLst>
                <a:ext uri="{FF2B5EF4-FFF2-40B4-BE49-F238E27FC236}">
                  <a16:creationId xmlns:a16="http://schemas.microsoft.com/office/drawing/2014/main" id="{81E74F33-53A5-DFF4-7500-346EC58012C7}"/>
                </a:ext>
              </a:extLst>
            </p:cNvPr>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62" name="AutoShape 1086">
              <a:extLst>
                <a:ext uri="{FF2B5EF4-FFF2-40B4-BE49-F238E27FC236}">
                  <a16:creationId xmlns:a16="http://schemas.microsoft.com/office/drawing/2014/main" id="{0B1826AE-0C8F-5336-05E8-1090C66633AC}"/>
                </a:ext>
              </a:extLst>
            </p:cNvPr>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63" name="Group 1087">
            <a:extLst>
              <a:ext uri="{FF2B5EF4-FFF2-40B4-BE49-F238E27FC236}">
                <a16:creationId xmlns:a16="http://schemas.microsoft.com/office/drawing/2014/main" id="{7A9BE6FE-43D8-014A-A595-30D7E8F22492}"/>
              </a:ext>
            </a:extLst>
          </p:cNvPr>
          <p:cNvGrpSpPr>
            <a:grpSpLocks/>
          </p:cNvGrpSpPr>
          <p:nvPr/>
        </p:nvGrpSpPr>
        <p:grpSpPr bwMode="auto">
          <a:xfrm>
            <a:off x="5944395" y="4148953"/>
            <a:ext cx="228600" cy="127000"/>
            <a:chOff x="2857" y="2090"/>
            <a:chExt cx="144" cy="80"/>
          </a:xfrm>
        </p:grpSpPr>
        <p:sp>
          <p:nvSpPr>
            <p:cNvPr id="64" name="Oval 1088">
              <a:extLst>
                <a:ext uri="{FF2B5EF4-FFF2-40B4-BE49-F238E27FC236}">
                  <a16:creationId xmlns:a16="http://schemas.microsoft.com/office/drawing/2014/main" id="{05586BAA-90B9-0382-511F-B625355A54DF}"/>
                </a:ext>
              </a:extLst>
            </p:cNvPr>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65" name="AutoShape 1089">
              <a:extLst>
                <a:ext uri="{FF2B5EF4-FFF2-40B4-BE49-F238E27FC236}">
                  <a16:creationId xmlns:a16="http://schemas.microsoft.com/office/drawing/2014/main" id="{54B034C5-2F2A-288A-1D59-6BF306F20BAC}"/>
                </a:ext>
              </a:extLst>
            </p:cNvPr>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66" name="Group 1090">
            <a:extLst>
              <a:ext uri="{FF2B5EF4-FFF2-40B4-BE49-F238E27FC236}">
                <a16:creationId xmlns:a16="http://schemas.microsoft.com/office/drawing/2014/main" id="{E43080F4-0C67-7809-8EF6-DF1497701D2F}"/>
              </a:ext>
            </a:extLst>
          </p:cNvPr>
          <p:cNvGrpSpPr>
            <a:grpSpLocks/>
          </p:cNvGrpSpPr>
          <p:nvPr/>
        </p:nvGrpSpPr>
        <p:grpSpPr bwMode="auto">
          <a:xfrm rot="720126">
            <a:off x="4368007" y="3934640"/>
            <a:ext cx="228600" cy="127000"/>
            <a:chOff x="2857" y="2090"/>
            <a:chExt cx="144" cy="80"/>
          </a:xfrm>
        </p:grpSpPr>
        <p:sp>
          <p:nvSpPr>
            <p:cNvPr id="67" name="Oval 1091">
              <a:extLst>
                <a:ext uri="{FF2B5EF4-FFF2-40B4-BE49-F238E27FC236}">
                  <a16:creationId xmlns:a16="http://schemas.microsoft.com/office/drawing/2014/main" id="{DE88ACB3-2D65-8E36-074D-0A4C1F2DFC87}"/>
                </a:ext>
              </a:extLst>
            </p:cNvPr>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68" name="AutoShape 1092">
              <a:extLst>
                <a:ext uri="{FF2B5EF4-FFF2-40B4-BE49-F238E27FC236}">
                  <a16:creationId xmlns:a16="http://schemas.microsoft.com/office/drawing/2014/main" id="{E9331035-E02D-5428-F17E-40108BF2EDAF}"/>
                </a:ext>
              </a:extLst>
            </p:cNvPr>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69" name="Group 1093">
            <a:extLst>
              <a:ext uri="{FF2B5EF4-FFF2-40B4-BE49-F238E27FC236}">
                <a16:creationId xmlns:a16="http://schemas.microsoft.com/office/drawing/2014/main" id="{3589FF95-3E37-2979-5FF5-5AB59E1C7F5D}"/>
              </a:ext>
            </a:extLst>
          </p:cNvPr>
          <p:cNvGrpSpPr>
            <a:grpSpLocks/>
          </p:cNvGrpSpPr>
          <p:nvPr/>
        </p:nvGrpSpPr>
        <p:grpSpPr bwMode="auto">
          <a:xfrm rot="1256429">
            <a:off x="4253707" y="4052115"/>
            <a:ext cx="228600" cy="127000"/>
            <a:chOff x="2852" y="2001"/>
            <a:chExt cx="144" cy="80"/>
          </a:xfrm>
        </p:grpSpPr>
        <p:sp>
          <p:nvSpPr>
            <p:cNvPr id="70" name="Oval 1094">
              <a:extLst>
                <a:ext uri="{FF2B5EF4-FFF2-40B4-BE49-F238E27FC236}">
                  <a16:creationId xmlns:a16="http://schemas.microsoft.com/office/drawing/2014/main" id="{0E47D345-93C2-7DC3-0FCA-287FAAC11B03}"/>
                </a:ext>
              </a:extLst>
            </p:cNvPr>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71" name="AutoShape 1095">
              <a:extLst>
                <a:ext uri="{FF2B5EF4-FFF2-40B4-BE49-F238E27FC236}">
                  <a16:creationId xmlns:a16="http://schemas.microsoft.com/office/drawing/2014/main" id="{4D8C8514-E0F8-3054-7AD1-3E71D7094D50}"/>
                </a:ext>
              </a:extLst>
            </p:cNvPr>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72" name="Group 1096">
            <a:extLst>
              <a:ext uri="{FF2B5EF4-FFF2-40B4-BE49-F238E27FC236}">
                <a16:creationId xmlns:a16="http://schemas.microsoft.com/office/drawing/2014/main" id="{1ABA32D4-70C2-3236-BB2A-29B83C199554}"/>
              </a:ext>
            </a:extLst>
          </p:cNvPr>
          <p:cNvGrpSpPr>
            <a:grpSpLocks/>
          </p:cNvGrpSpPr>
          <p:nvPr/>
        </p:nvGrpSpPr>
        <p:grpSpPr bwMode="auto">
          <a:xfrm rot="2116848">
            <a:off x="3804445" y="3677465"/>
            <a:ext cx="228600" cy="127000"/>
            <a:chOff x="2852" y="2001"/>
            <a:chExt cx="144" cy="80"/>
          </a:xfrm>
        </p:grpSpPr>
        <p:sp>
          <p:nvSpPr>
            <p:cNvPr id="73" name="Oval 1097">
              <a:extLst>
                <a:ext uri="{FF2B5EF4-FFF2-40B4-BE49-F238E27FC236}">
                  <a16:creationId xmlns:a16="http://schemas.microsoft.com/office/drawing/2014/main" id="{94488E5C-08EC-F5F1-A142-33DF8E91C2E7}"/>
                </a:ext>
              </a:extLst>
            </p:cNvPr>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74" name="AutoShape 1098">
              <a:extLst>
                <a:ext uri="{FF2B5EF4-FFF2-40B4-BE49-F238E27FC236}">
                  <a16:creationId xmlns:a16="http://schemas.microsoft.com/office/drawing/2014/main" id="{58A5220E-D592-EED4-D511-668257735911}"/>
                </a:ext>
              </a:extLst>
            </p:cNvPr>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75" name="Group 1099">
            <a:extLst>
              <a:ext uri="{FF2B5EF4-FFF2-40B4-BE49-F238E27FC236}">
                <a16:creationId xmlns:a16="http://schemas.microsoft.com/office/drawing/2014/main" id="{48DD27F2-6C01-FDD2-ED4F-1A42A629C583}"/>
              </a:ext>
            </a:extLst>
          </p:cNvPr>
          <p:cNvGrpSpPr>
            <a:grpSpLocks/>
          </p:cNvGrpSpPr>
          <p:nvPr/>
        </p:nvGrpSpPr>
        <p:grpSpPr bwMode="auto">
          <a:xfrm rot="1501106">
            <a:off x="3704432" y="3788591"/>
            <a:ext cx="228600" cy="127000"/>
            <a:chOff x="2857" y="2090"/>
            <a:chExt cx="144" cy="80"/>
          </a:xfrm>
        </p:grpSpPr>
        <p:sp>
          <p:nvSpPr>
            <p:cNvPr id="76" name="Oval 1100">
              <a:extLst>
                <a:ext uri="{FF2B5EF4-FFF2-40B4-BE49-F238E27FC236}">
                  <a16:creationId xmlns:a16="http://schemas.microsoft.com/office/drawing/2014/main" id="{C75C657E-4AC2-873C-DF09-38B625D30407}"/>
                </a:ext>
              </a:extLst>
            </p:cNvPr>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77" name="AutoShape 1101">
              <a:extLst>
                <a:ext uri="{FF2B5EF4-FFF2-40B4-BE49-F238E27FC236}">
                  <a16:creationId xmlns:a16="http://schemas.microsoft.com/office/drawing/2014/main" id="{FD875097-918A-BABF-0AA3-A9C7AB1DFCAF}"/>
                </a:ext>
              </a:extLst>
            </p:cNvPr>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78" name="Group 1102">
            <a:extLst>
              <a:ext uri="{FF2B5EF4-FFF2-40B4-BE49-F238E27FC236}">
                <a16:creationId xmlns:a16="http://schemas.microsoft.com/office/drawing/2014/main" id="{0E2E0870-BAF5-49E3-5A85-D215B2F2DCD1}"/>
              </a:ext>
            </a:extLst>
          </p:cNvPr>
          <p:cNvGrpSpPr>
            <a:grpSpLocks/>
          </p:cNvGrpSpPr>
          <p:nvPr/>
        </p:nvGrpSpPr>
        <p:grpSpPr bwMode="auto">
          <a:xfrm rot="18855396">
            <a:off x="3590132" y="3190103"/>
            <a:ext cx="228600" cy="127000"/>
            <a:chOff x="2857" y="2090"/>
            <a:chExt cx="144" cy="80"/>
          </a:xfrm>
        </p:grpSpPr>
        <p:sp>
          <p:nvSpPr>
            <p:cNvPr id="79" name="Oval 1103">
              <a:extLst>
                <a:ext uri="{FF2B5EF4-FFF2-40B4-BE49-F238E27FC236}">
                  <a16:creationId xmlns:a16="http://schemas.microsoft.com/office/drawing/2014/main" id="{8A527B90-69D9-5B97-D6E0-D2FB984025C9}"/>
                </a:ext>
              </a:extLst>
            </p:cNvPr>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80" name="AutoShape 1104">
              <a:extLst>
                <a:ext uri="{FF2B5EF4-FFF2-40B4-BE49-F238E27FC236}">
                  <a16:creationId xmlns:a16="http://schemas.microsoft.com/office/drawing/2014/main" id="{A74ED9D3-4748-A499-251F-169DD7553EBC}"/>
                </a:ext>
              </a:extLst>
            </p:cNvPr>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81" name="Group 1105">
            <a:extLst>
              <a:ext uri="{FF2B5EF4-FFF2-40B4-BE49-F238E27FC236}">
                <a16:creationId xmlns:a16="http://schemas.microsoft.com/office/drawing/2014/main" id="{2B21BB9D-4B7D-7CF6-9CD9-8CB0F9E8FCB0}"/>
              </a:ext>
            </a:extLst>
          </p:cNvPr>
          <p:cNvGrpSpPr>
            <a:grpSpLocks/>
          </p:cNvGrpSpPr>
          <p:nvPr/>
        </p:nvGrpSpPr>
        <p:grpSpPr bwMode="auto">
          <a:xfrm rot="19086183">
            <a:off x="3742532" y="3237728"/>
            <a:ext cx="228600" cy="127000"/>
            <a:chOff x="2852" y="2001"/>
            <a:chExt cx="144" cy="80"/>
          </a:xfrm>
        </p:grpSpPr>
        <p:sp>
          <p:nvSpPr>
            <p:cNvPr id="82" name="Oval 1106">
              <a:extLst>
                <a:ext uri="{FF2B5EF4-FFF2-40B4-BE49-F238E27FC236}">
                  <a16:creationId xmlns:a16="http://schemas.microsoft.com/office/drawing/2014/main" id="{92C65C70-DAB1-2DEB-96DF-AC430B564762}"/>
                </a:ext>
              </a:extLst>
            </p:cNvPr>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83" name="AutoShape 1107">
              <a:extLst>
                <a:ext uri="{FF2B5EF4-FFF2-40B4-BE49-F238E27FC236}">
                  <a16:creationId xmlns:a16="http://schemas.microsoft.com/office/drawing/2014/main" id="{71187179-EEB8-97F2-D286-1B09356916D6}"/>
                </a:ext>
              </a:extLst>
            </p:cNvPr>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84" name="Group 1108">
            <a:extLst>
              <a:ext uri="{FF2B5EF4-FFF2-40B4-BE49-F238E27FC236}">
                <a16:creationId xmlns:a16="http://schemas.microsoft.com/office/drawing/2014/main" id="{A7EA7286-30D5-FB6A-CCDE-289B17CE2E4F}"/>
              </a:ext>
            </a:extLst>
          </p:cNvPr>
          <p:cNvGrpSpPr>
            <a:grpSpLocks/>
          </p:cNvGrpSpPr>
          <p:nvPr/>
        </p:nvGrpSpPr>
        <p:grpSpPr bwMode="auto">
          <a:xfrm rot="18930063">
            <a:off x="9014620" y="3672703"/>
            <a:ext cx="228600" cy="127000"/>
            <a:chOff x="2852" y="2001"/>
            <a:chExt cx="144" cy="80"/>
          </a:xfrm>
        </p:grpSpPr>
        <p:sp>
          <p:nvSpPr>
            <p:cNvPr id="85" name="Oval 1109">
              <a:extLst>
                <a:ext uri="{FF2B5EF4-FFF2-40B4-BE49-F238E27FC236}">
                  <a16:creationId xmlns:a16="http://schemas.microsoft.com/office/drawing/2014/main" id="{72F5A932-7667-54E1-51C4-5C8962CE9CAD}"/>
                </a:ext>
              </a:extLst>
            </p:cNvPr>
            <p:cNvSpPr>
              <a:spLocks noChangeArrowheads="1"/>
            </p:cNvSpPr>
            <p:nvPr/>
          </p:nvSpPr>
          <p:spPr bwMode="auto">
            <a:xfrm rot="-205518">
              <a:off x="2852" y="2001"/>
              <a:ext cx="144" cy="80"/>
            </a:xfrm>
            <a:prstGeom prst="ellipse">
              <a:avLst/>
            </a:prstGeom>
            <a:solidFill>
              <a:srgbClr val="66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86" name="AutoShape 1110">
              <a:extLst>
                <a:ext uri="{FF2B5EF4-FFF2-40B4-BE49-F238E27FC236}">
                  <a16:creationId xmlns:a16="http://schemas.microsoft.com/office/drawing/2014/main" id="{0259AD4C-6435-359E-E54A-0D27E7AE3493}"/>
                </a:ext>
              </a:extLst>
            </p:cNvPr>
            <p:cNvSpPr>
              <a:spLocks noChangeArrowheads="1"/>
            </p:cNvSpPr>
            <p:nvPr/>
          </p:nvSpPr>
          <p:spPr bwMode="auto">
            <a:xfrm rot="-53504">
              <a:off x="2888" y="2008"/>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87" name="Group 1111">
            <a:extLst>
              <a:ext uri="{FF2B5EF4-FFF2-40B4-BE49-F238E27FC236}">
                <a16:creationId xmlns:a16="http://schemas.microsoft.com/office/drawing/2014/main" id="{5C8E8C37-4721-07BF-E5D2-BA476ADE5DAE}"/>
              </a:ext>
            </a:extLst>
          </p:cNvPr>
          <p:cNvGrpSpPr>
            <a:grpSpLocks/>
          </p:cNvGrpSpPr>
          <p:nvPr/>
        </p:nvGrpSpPr>
        <p:grpSpPr bwMode="auto">
          <a:xfrm rot="18824110">
            <a:off x="8819357" y="3613965"/>
            <a:ext cx="228600" cy="127000"/>
            <a:chOff x="2857" y="2090"/>
            <a:chExt cx="144" cy="80"/>
          </a:xfrm>
        </p:grpSpPr>
        <p:sp>
          <p:nvSpPr>
            <p:cNvPr id="88" name="Oval 1112">
              <a:extLst>
                <a:ext uri="{FF2B5EF4-FFF2-40B4-BE49-F238E27FC236}">
                  <a16:creationId xmlns:a16="http://schemas.microsoft.com/office/drawing/2014/main" id="{EDCB55F7-29B4-1791-8FD9-1B10887677C4}"/>
                </a:ext>
              </a:extLst>
            </p:cNvPr>
            <p:cNvSpPr>
              <a:spLocks noChangeArrowheads="1"/>
            </p:cNvSpPr>
            <p:nvPr/>
          </p:nvSpPr>
          <p:spPr bwMode="auto">
            <a:xfrm rot="93880">
              <a:off x="2857" y="2090"/>
              <a:ext cx="144" cy="80"/>
            </a:xfrm>
            <a:prstGeom prst="ellipse">
              <a:avLst/>
            </a:prstGeom>
            <a:solidFill>
              <a:srgbClr val="FFCC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89" name="AutoShape 1113">
              <a:extLst>
                <a:ext uri="{FF2B5EF4-FFF2-40B4-BE49-F238E27FC236}">
                  <a16:creationId xmlns:a16="http://schemas.microsoft.com/office/drawing/2014/main" id="{D38DC671-1894-2C53-6064-39C0C41809F3}"/>
                </a:ext>
              </a:extLst>
            </p:cNvPr>
            <p:cNvSpPr>
              <a:spLocks noChangeArrowheads="1"/>
            </p:cNvSpPr>
            <p:nvPr/>
          </p:nvSpPr>
          <p:spPr bwMode="auto">
            <a:xfrm rot="245893">
              <a:off x="2893" y="210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sp>
        <p:nvSpPr>
          <p:cNvPr id="90" name="Freeform 1114">
            <a:extLst>
              <a:ext uri="{FF2B5EF4-FFF2-40B4-BE49-F238E27FC236}">
                <a16:creationId xmlns:a16="http://schemas.microsoft.com/office/drawing/2014/main" id="{CBC52797-05D7-6715-E580-E9B2C1678E4D}"/>
              </a:ext>
            </a:extLst>
          </p:cNvPr>
          <p:cNvSpPr>
            <a:spLocks/>
          </p:cNvSpPr>
          <p:nvPr/>
        </p:nvSpPr>
        <p:spPr bwMode="auto">
          <a:xfrm>
            <a:off x="4663283" y="5314183"/>
            <a:ext cx="280988" cy="141287"/>
          </a:xfrm>
          <a:custGeom>
            <a:avLst/>
            <a:gdLst>
              <a:gd name="T0" fmla="*/ 2147483647 w 177"/>
              <a:gd name="T1" fmla="*/ 0 h 89"/>
              <a:gd name="T2" fmla="*/ 2147483647 w 177"/>
              <a:gd name="T3" fmla="*/ 2147483647 h 89"/>
              <a:gd name="T4" fmla="*/ 2147483647 w 177"/>
              <a:gd name="T5" fmla="*/ 2147483647 h 89"/>
              <a:gd name="T6" fmla="*/ 0 w 177"/>
              <a:gd name="T7" fmla="*/ 2147483647 h 89"/>
              <a:gd name="T8" fmla="*/ 0 60000 65536"/>
              <a:gd name="T9" fmla="*/ 0 60000 65536"/>
              <a:gd name="T10" fmla="*/ 0 60000 65536"/>
              <a:gd name="T11" fmla="*/ 0 60000 65536"/>
              <a:gd name="T12" fmla="*/ 0 w 177"/>
              <a:gd name="T13" fmla="*/ 0 h 89"/>
              <a:gd name="T14" fmla="*/ 177 w 177"/>
              <a:gd name="T15" fmla="*/ 89 h 89"/>
            </a:gdLst>
            <a:ahLst/>
            <a:cxnLst>
              <a:cxn ang="T8">
                <a:pos x="T0" y="T1"/>
              </a:cxn>
              <a:cxn ang="T9">
                <a:pos x="T2" y="T3"/>
              </a:cxn>
              <a:cxn ang="T10">
                <a:pos x="T4" y="T5"/>
              </a:cxn>
              <a:cxn ang="T11">
                <a:pos x="T6" y="T7"/>
              </a:cxn>
            </a:cxnLst>
            <a:rect l="T12" t="T13" r="T14" b="T15"/>
            <a:pathLst>
              <a:path w="177" h="89">
                <a:moveTo>
                  <a:pt x="177" y="0"/>
                </a:moveTo>
                <a:lnTo>
                  <a:pt x="138" y="44"/>
                </a:lnTo>
                <a:lnTo>
                  <a:pt x="155" y="89"/>
                </a:lnTo>
                <a:lnTo>
                  <a:pt x="0" y="36"/>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1" name="Line 1115">
            <a:extLst>
              <a:ext uri="{FF2B5EF4-FFF2-40B4-BE49-F238E27FC236}">
                <a16:creationId xmlns:a16="http://schemas.microsoft.com/office/drawing/2014/main" id="{372785FA-E5CB-F63A-4CD9-8D3470F353A3}"/>
              </a:ext>
            </a:extLst>
          </p:cNvPr>
          <p:cNvSpPr>
            <a:spLocks noChangeShapeType="1"/>
          </p:cNvSpPr>
          <p:nvPr/>
        </p:nvSpPr>
        <p:spPr bwMode="auto">
          <a:xfrm>
            <a:off x="3850487" y="5090341"/>
            <a:ext cx="200025" cy="635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2" name="Freeform 1116">
            <a:extLst>
              <a:ext uri="{FF2B5EF4-FFF2-40B4-BE49-F238E27FC236}">
                <a16:creationId xmlns:a16="http://schemas.microsoft.com/office/drawing/2014/main" id="{970F4DCD-653C-3D9B-1FB8-8EEEBE1BC72A}"/>
              </a:ext>
            </a:extLst>
          </p:cNvPr>
          <p:cNvSpPr>
            <a:spLocks/>
          </p:cNvSpPr>
          <p:nvPr/>
        </p:nvSpPr>
        <p:spPr bwMode="auto">
          <a:xfrm>
            <a:off x="3794920" y="5131620"/>
            <a:ext cx="163512" cy="144463"/>
          </a:xfrm>
          <a:custGeom>
            <a:avLst/>
            <a:gdLst>
              <a:gd name="T0" fmla="*/ 0 w 103"/>
              <a:gd name="T1" fmla="*/ 2147483647 h 91"/>
              <a:gd name="T2" fmla="*/ 2147483647 w 103"/>
              <a:gd name="T3" fmla="*/ 2147483647 h 91"/>
              <a:gd name="T4" fmla="*/ 2147483647 w 103"/>
              <a:gd name="T5" fmla="*/ 0 h 91"/>
              <a:gd name="T6" fmla="*/ 0 60000 65536"/>
              <a:gd name="T7" fmla="*/ 0 60000 65536"/>
              <a:gd name="T8" fmla="*/ 0 60000 65536"/>
              <a:gd name="T9" fmla="*/ 0 w 103"/>
              <a:gd name="T10" fmla="*/ 0 h 91"/>
              <a:gd name="T11" fmla="*/ 103 w 103"/>
              <a:gd name="T12" fmla="*/ 91 h 91"/>
            </a:gdLst>
            <a:ahLst/>
            <a:cxnLst>
              <a:cxn ang="T6">
                <a:pos x="T0" y="T1"/>
              </a:cxn>
              <a:cxn ang="T7">
                <a:pos x="T2" y="T3"/>
              </a:cxn>
              <a:cxn ang="T8">
                <a:pos x="T4" y="T5"/>
              </a:cxn>
            </a:cxnLst>
            <a:rect l="T9" t="T10" r="T11" b="T12"/>
            <a:pathLst>
              <a:path w="103" h="91">
                <a:moveTo>
                  <a:pt x="0" y="67"/>
                </a:moveTo>
                <a:lnTo>
                  <a:pt x="73" y="91"/>
                </a:lnTo>
                <a:lnTo>
                  <a:pt x="103"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3" name="Freeform 1117">
            <a:extLst>
              <a:ext uri="{FF2B5EF4-FFF2-40B4-BE49-F238E27FC236}">
                <a16:creationId xmlns:a16="http://schemas.microsoft.com/office/drawing/2014/main" id="{A359F5B6-3738-07F0-05D7-C998DD6C9791}"/>
              </a:ext>
            </a:extLst>
          </p:cNvPr>
          <p:cNvSpPr>
            <a:spLocks/>
          </p:cNvSpPr>
          <p:nvPr/>
        </p:nvSpPr>
        <p:spPr bwMode="auto">
          <a:xfrm>
            <a:off x="5215735" y="5271315"/>
            <a:ext cx="80963" cy="266700"/>
          </a:xfrm>
          <a:custGeom>
            <a:avLst/>
            <a:gdLst>
              <a:gd name="T0" fmla="*/ 2147483647 w 54"/>
              <a:gd name="T1" fmla="*/ 0 h 168"/>
              <a:gd name="T2" fmla="*/ 2147483647 w 54"/>
              <a:gd name="T3" fmla="*/ 2147483647 h 168"/>
              <a:gd name="T4" fmla="*/ 0 w 54"/>
              <a:gd name="T5" fmla="*/ 2147483647 h 168"/>
              <a:gd name="T6" fmla="*/ 0 60000 65536"/>
              <a:gd name="T7" fmla="*/ 0 60000 65536"/>
              <a:gd name="T8" fmla="*/ 0 60000 65536"/>
              <a:gd name="T9" fmla="*/ 0 w 54"/>
              <a:gd name="T10" fmla="*/ 0 h 168"/>
              <a:gd name="T11" fmla="*/ 54 w 54"/>
              <a:gd name="T12" fmla="*/ 168 h 168"/>
            </a:gdLst>
            <a:ahLst/>
            <a:cxnLst>
              <a:cxn ang="T6">
                <a:pos x="T0" y="T1"/>
              </a:cxn>
              <a:cxn ang="T7">
                <a:pos x="T2" y="T3"/>
              </a:cxn>
              <a:cxn ang="T8">
                <a:pos x="T4" y="T5"/>
              </a:cxn>
            </a:cxnLst>
            <a:rect l="T9" t="T10" r="T11" b="T12"/>
            <a:pathLst>
              <a:path w="54" h="168">
                <a:moveTo>
                  <a:pt x="9" y="0"/>
                </a:moveTo>
                <a:lnTo>
                  <a:pt x="54" y="54"/>
                </a:lnTo>
                <a:lnTo>
                  <a:pt x="0" y="168"/>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4" name="Oval 1118">
            <a:extLst>
              <a:ext uri="{FF2B5EF4-FFF2-40B4-BE49-F238E27FC236}">
                <a16:creationId xmlns:a16="http://schemas.microsoft.com/office/drawing/2014/main" id="{B0415AD4-6815-FD3B-89D2-AC3424194CBE}"/>
              </a:ext>
            </a:extLst>
          </p:cNvPr>
          <p:cNvSpPr>
            <a:spLocks noChangeArrowheads="1"/>
          </p:cNvSpPr>
          <p:nvPr/>
        </p:nvSpPr>
        <p:spPr bwMode="auto">
          <a:xfrm>
            <a:off x="4944272" y="5247505"/>
            <a:ext cx="322263" cy="1714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95" name="Freeform 1119">
            <a:extLst>
              <a:ext uri="{FF2B5EF4-FFF2-40B4-BE49-F238E27FC236}">
                <a16:creationId xmlns:a16="http://schemas.microsoft.com/office/drawing/2014/main" id="{717E7A46-0B81-692A-AA77-83B11DDFFE7F}"/>
              </a:ext>
            </a:extLst>
          </p:cNvPr>
          <p:cNvSpPr>
            <a:spLocks/>
          </p:cNvSpPr>
          <p:nvPr/>
        </p:nvSpPr>
        <p:spPr bwMode="auto">
          <a:xfrm>
            <a:off x="6401597" y="4818882"/>
            <a:ext cx="385763" cy="600075"/>
          </a:xfrm>
          <a:custGeom>
            <a:avLst/>
            <a:gdLst>
              <a:gd name="T0" fmla="*/ 2147483647 w 243"/>
              <a:gd name="T1" fmla="*/ 2147483647 h 378"/>
              <a:gd name="T2" fmla="*/ 2147483647 w 243"/>
              <a:gd name="T3" fmla="*/ 2147483647 h 378"/>
              <a:gd name="T4" fmla="*/ 2147483647 w 243"/>
              <a:gd name="T5" fmla="*/ 2147483647 h 378"/>
              <a:gd name="T6" fmla="*/ 0 w 243"/>
              <a:gd name="T7" fmla="*/ 0 h 378"/>
              <a:gd name="T8" fmla="*/ 0 60000 65536"/>
              <a:gd name="T9" fmla="*/ 0 60000 65536"/>
              <a:gd name="T10" fmla="*/ 0 60000 65536"/>
              <a:gd name="T11" fmla="*/ 0 60000 65536"/>
              <a:gd name="T12" fmla="*/ 0 w 243"/>
              <a:gd name="T13" fmla="*/ 0 h 378"/>
              <a:gd name="T14" fmla="*/ 243 w 243"/>
              <a:gd name="T15" fmla="*/ 378 h 378"/>
            </a:gdLst>
            <a:ahLst/>
            <a:cxnLst>
              <a:cxn ang="T8">
                <a:pos x="T0" y="T1"/>
              </a:cxn>
              <a:cxn ang="T9">
                <a:pos x="T2" y="T3"/>
              </a:cxn>
              <a:cxn ang="T10">
                <a:pos x="T4" y="T5"/>
              </a:cxn>
              <a:cxn ang="T11">
                <a:pos x="T6" y="T7"/>
              </a:cxn>
            </a:cxnLst>
            <a:rect l="T12" t="T13" r="T14" b="T15"/>
            <a:pathLst>
              <a:path w="243" h="378">
                <a:moveTo>
                  <a:pt x="243" y="378"/>
                </a:moveTo>
                <a:lnTo>
                  <a:pt x="90" y="252"/>
                </a:lnTo>
                <a:lnTo>
                  <a:pt x="42" y="180"/>
                </a:lnTo>
                <a:lnTo>
                  <a:pt x="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6" name="Rectangle 1120">
            <a:extLst>
              <a:ext uri="{FF2B5EF4-FFF2-40B4-BE49-F238E27FC236}">
                <a16:creationId xmlns:a16="http://schemas.microsoft.com/office/drawing/2014/main" id="{6F52CF98-00D1-D98F-B368-72E2231915E4}"/>
              </a:ext>
            </a:extLst>
          </p:cNvPr>
          <p:cNvSpPr>
            <a:spLocks noChangeArrowheads="1"/>
          </p:cNvSpPr>
          <p:nvPr/>
        </p:nvSpPr>
        <p:spPr bwMode="auto">
          <a:xfrm rot="1147844">
            <a:off x="3618712" y="5155432"/>
            <a:ext cx="180975" cy="109537"/>
          </a:xfrm>
          <a:prstGeom prst="rect">
            <a:avLst/>
          </a:prstGeom>
          <a:solidFill>
            <a:srgbClr val="FFFFC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97" name="Rectangle 1121">
            <a:extLst>
              <a:ext uri="{FF2B5EF4-FFF2-40B4-BE49-F238E27FC236}">
                <a16:creationId xmlns:a16="http://schemas.microsoft.com/office/drawing/2014/main" id="{0CC86E72-71F9-3706-7039-84836F52FDC8}"/>
              </a:ext>
            </a:extLst>
          </p:cNvPr>
          <p:cNvSpPr>
            <a:spLocks noChangeArrowheads="1"/>
          </p:cNvSpPr>
          <p:nvPr/>
        </p:nvSpPr>
        <p:spPr bwMode="auto">
          <a:xfrm rot="1147844">
            <a:off x="3672687" y="5006207"/>
            <a:ext cx="180975" cy="109537"/>
          </a:xfrm>
          <a:prstGeom prst="rect">
            <a:avLst/>
          </a:prstGeom>
          <a:solidFill>
            <a:srgbClr val="FFFFC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98" name="Rectangle 1122">
            <a:extLst>
              <a:ext uri="{FF2B5EF4-FFF2-40B4-BE49-F238E27FC236}">
                <a16:creationId xmlns:a16="http://schemas.microsoft.com/office/drawing/2014/main" id="{FF42984A-A1A7-8406-B7E4-D7FA67B4E2B6}"/>
              </a:ext>
            </a:extLst>
          </p:cNvPr>
          <p:cNvSpPr>
            <a:spLocks noChangeArrowheads="1"/>
          </p:cNvSpPr>
          <p:nvPr/>
        </p:nvSpPr>
        <p:spPr bwMode="auto">
          <a:xfrm rot="1147844">
            <a:off x="4029871" y="5214167"/>
            <a:ext cx="679451" cy="109539"/>
          </a:xfrm>
          <a:prstGeom prst="rect">
            <a:avLst/>
          </a:prstGeom>
          <a:solidFill>
            <a:srgbClr val="FFFFC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99" name="Rectangle 1123">
            <a:extLst>
              <a:ext uri="{FF2B5EF4-FFF2-40B4-BE49-F238E27FC236}">
                <a16:creationId xmlns:a16="http://schemas.microsoft.com/office/drawing/2014/main" id="{3570FC70-82D1-14CA-BEA2-143E0B363AA4}"/>
              </a:ext>
            </a:extLst>
          </p:cNvPr>
          <p:cNvSpPr>
            <a:spLocks noChangeArrowheads="1"/>
          </p:cNvSpPr>
          <p:nvPr/>
        </p:nvSpPr>
        <p:spPr bwMode="auto">
          <a:xfrm>
            <a:off x="461227" y="4361682"/>
            <a:ext cx="1322436" cy="492443"/>
          </a:xfrm>
          <a:prstGeom prst="rect">
            <a:avLst/>
          </a:prstGeom>
          <a:solidFill>
            <a:schemeClr val="bg1"/>
          </a:solidFill>
          <a:ln w="3175">
            <a:solidFill>
              <a:srgbClr val="000000"/>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H- polarize source OPPIS</a:t>
            </a:r>
          </a:p>
        </p:txBody>
      </p:sp>
      <p:sp>
        <p:nvSpPr>
          <p:cNvPr id="100" name="Text Box 1124">
            <a:extLst>
              <a:ext uri="{FF2B5EF4-FFF2-40B4-BE49-F238E27FC236}">
                <a16:creationId xmlns:a16="http://schemas.microsoft.com/office/drawing/2014/main" id="{B13A5827-4B2E-888F-38BC-25DFAF2024B2}"/>
              </a:ext>
            </a:extLst>
          </p:cNvPr>
          <p:cNvSpPr txBox="1">
            <a:spLocks noChangeArrowheads="1"/>
          </p:cNvSpPr>
          <p:nvPr/>
        </p:nvSpPr>
        <p:spPr bwMode="auto">
          <a:xfrm>
            <a:off x="3814439" y="4434078"/>
            <a:ext cx="1411176"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Spin Rotators</a:t>
            </a:r>
          </a:p>
        </p:txBody>
      </p:sp>
      <p:grpSp>
        <p:nvGrpSpPr>
          <p:cNvPr id="101" name="Group 1125">
            <a:extLst>
              <a:ext uri="{FF2B5EF4-FFF2-40B4-BE49-F238E27FC236}">
                <a16:creationId xmlns:a16="http://schemas.microsoft.com/office/drawing/2014/main" id="{F467E134-B833-29DA-96FF-130CB6CDA6D8}"/>
              </a:ext>
            </a:extLst>
          </p:cNvPr>
          <p:cNvGrpSpPr>
            <a:grpSpLocks/>
          </p:cNvGrpSpPr>
          <p:nvPr/>
        </p:nvGrpSpPr>
        <p:grpSpPr bwMode="auto">
          <a:xfrm rot="3151090">
            <a:off x="6126957" y="5106215"/>
            <a:ext cx="127000" cy="228600"/>
            <a:chOff x="2960" y="2896"/>
            <a:chExt cx="80" cy="144"/>
          </a:xfrm>
        </p:grpSpPr>
        <p:sp>
          <p:nvSpPr>
            <p:cNvPr id="102" name="Oval 1126">
              <a:extLst>
                <a:ext uri="{FF2B5EF4-FFF2-40B4-BE49-F238E27FC236}">
                  <a16:creationId xmlns:a16="http://schemas.microsoft.com/office/drawing/2014/main" id="{3960DF99-33E8-D3DF-E432-FE1B1353C86E}"/>
                </a:ext>
              </a:extLst>
            </p:cNvPr>
            <p:cNvSpPr>
              <a:spLocks noChangeArrowheads="1"/>
            </p:cNvSpPr>
            <p:nvPr/>
          </p:nvSpPr>
          <p:spPr bwMode="auto">
            <a:xfrm rot="-2875454">
              <a:off x="2928" y="2928"/>
              <a:ext cx="144" cy="8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03" name="AutoShape 1127">
              <a:extLst>
                <a:ext uri="{FF2B5EF4-FFF2-40B4-BE49-F238E27FC236}">
                  <a16:creationId xmlns:a16="http://schemas.microsoft.com/office/drawing/2014/main" id="{9D9E3902-23A4-2DE9-0D79-574AF64E9657}"/>
                </a:ext>
              </a:extLst>
            </p:cNvPr>
            <p:cNvSpPr>
              <a:spLocks noChangeArrowheads="1"/>
            </p:cNvSpPr>
            <p:nvPr/>
          </p:nvSpPr>
          <p:spPr bwMode="auto">
            <a:xfrm rot="-2723441">
              <a:off x="2959" y="2931"/>
              <a:ext cx="83" cy="58"/>
            </a:xfrm>
            <a:prstGeom prst="curvedDownArrow">
              <a:avLst>
                <a:gd name="adj1" fmla="val 28621"/>
                <a:gd name="adj2" fmla="val 57241"/>
                <a:gd name="adj3" fmla="val 42009"/>
              </a:avLst>
            </a:prstGeom>
            <a:solidFill>
              <a:srgbClr val="FFFFFF"/>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sp>
        <p:nvSpPr>
          <p:cNvPr id="104" name="Text Box 1129">
            <a:extLst>
              <a:ext uri="{FF2B5EF4-FFF2-40B4-BE49-F238E27FC236}">
                <a16:creationId xmlns:a16="http://schemas.microsoft.com/office/drawing/2014/main" id="{5B90239C-C4DA-5419-8B09-11516AF97C2D}"/>
              </a:ext>
            </a:extLst>
          </p:cNvPr>
          <p:cNvSpPr txBox="1">
            <a:spLocks noChangeArrowheads="1"/>
          </p:cNvSpPr>
          <p:nvPr/>
        </p:nvSpPr>
        <p:spPr bwMode="auto">
          <a:xfrm>
            <a:off x="5442638" y="6052083"/>
            <a:ext cx="1658937" cy="584775"/>
          </a:xfrm>
          <a:prstGeom prst="rect">
            <a:avLst/>
          </a:prstGeom>
          <a:solidFill>
            <a:schemeClr val="bg1"/>
          </a:solidFill>
          <a:ln w="3175">
            <a:solidFill>
              <a:srgbClr val="000000"/>
            </a:solidFill>
            <a:miter lim="800000"/>
            <a:headEnd/>
            <a:tailEnd/>
          </a:ln>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Strong and Partial</a:t>
            </a:r>
          </a:p>
          <a:p>
            <a:pP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Siberian Snakes</a:t>
            </a:r>
          </a:p>
        </p:txBody>
      </p:sp>
      <p:sp>
        <p:nvSpPr>
          <p:cNvPr id="105" name="Line 1131">
            <a:extLst>
              <a:ext uri="{FF2B5EF4-FFF2-40B4-BE49-F238E27FC236}">
                <a16:creationId xmlns:a16="http://schemas.microsoft.com/office/drawing/2014/main" id="{61779D4A-5973-AAF1-BF64-EC3A9235228A}"/>
              </a:ext>
            </a:extLst>
          </p:cNvPr>
          <p:cNvSpPr>
            <a:spLocks noChangeShapeType="1"/>
          </p:cNvSpPr>
          <p:nvPr/>
        </p:nvSpPr>
        <p:spPr bwMode="auto">
          <a:xfrm flipH="1" flipV="1">
            <a:off x="3891759" y="3985442"/>
            <a:ext cx="549275" cy="444501"/>
          </a:xfrm>
          <a:prstGeom prst="line">
            <a:avLst/>
          </a:prstGeom>
          <a:noFill/>
          <a:ln w="19050">
            <a:solidFill>
              <a:srgbClr val="00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6" name="Line 1132">
            <a:extLst>
              <a:ext uri="{FF2B5EF4-FFF2-40B4-BE49-F238E27FC236}">
                <a16:creationId xmlns:a16="http://schemas.microsoft.com/office/drawing/2014/main" id="{9976E462-5630-A2F4-D387-2865E7036B77}"/>
              </a:ext>
            </a:extLst>
          </p:cNvPr>
          <p:cNvSpPr>
            <a:spLocks noChangeShapeType="1"/>
          </p:cNvSpPr>
          <p:nvPr/>
        </p:nvSpPr>
        <p:spPr bwMode="auto">
          <a:xfrm flipH="1" flipV="1">
            <a:off x="4309272" y="4175942"/>
            <a:ext cx="134937" cy="254001"/>
          </a:xfrm>
          <a:prstGeom prst="line">
            <a:avLst/>
          </a:prstGeom>
          <a:noFill/>
          <a:ln w="19050">
            <a:solidFill>
              <a:srgbClr val="00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nvGrpSpPr>
          <p:cNvPr id="107" name="Group 1134">
            <a:extLst>
              <a:ext uri="{FF2B5EF4-FFF2-40B4-BE49-F238E27FC236}">
                <a16:creationId xmlns:a16="http://schemas.microsoft.com/office/drawing/2014/main" id="{8F65D6F1-4BA8-E673-2AAD-D6FCD358A8C4}"/>
              </a:ext>
            </a:extLst>
          </p:cNvPr>
          <p:cNvGrpSpPr>
            <a:grpSpLocks/>
          </p:cNvGrpSpPr>
          <p:nvPr/>
        </p:nvGrpSpPr>
        <p:grpSpPr bwMode="auto">
          <a:xfrm rot="2676702">
            <a:off x="6453987" y="5820592"/>
            <a:ext cx="188913" cy="147639"/>
            <a:chOff x="1695" y="3075"/>
            <a:chExt cx="119" cy="93"/>
          </a:xfrm>
        </p:grpSpPr>
        <p:sp>
          <p:nvSpPr>
            <p:cNvPr id="108" name="Oval 1135">
              <a:extLst>
                <a:ext uri="{FF2B5EF4-FFF2-40B4-BE49-F238E27FC236}">
                  <a16:creationId xmlns:a16="http://schemas.microsoft.com/office/drawing/2014/main" id="{5659C9A8-F480-CFA7-C26E-362EE8228A8B}"/>
                </a:ext>
              </a:extLst>
            </p:cNvPr>
            <p:cNvSpPr>
              <a:spLocks noChangeArrowheads="1"/>
            </p:cNvSpPr>
            <p:nvPr/>
          </p:nvSpPr>
          <p:spPr bwMode="auto">
            <a:xfrm>
              <a:off x="1728" y="3120"/>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09" name="Line 1136">
              <a:extLst>
                <a:ext uri="{FF2B5EF4-FFF2-40B4-BE49-F238E27FC236}">
                  <a16:creationId xmlns:a16="http://schemas.microsoft.com/office/drawing/2014/main" id="{1CEA3F82-50CE-FEBF-87A1-4A9FDE56201D}"/>
                </a:ext>
              </a:extLst>
            </p:cNvPr>
            <p:cNvSpPr>
              <a:spLocks noChangeAspect="1" noChangeShapeType="1"/>
            </p:cNvSpPr>
            <p:nvPr/>
          </p:nvSpPr>
          <p:spPr bwMode="auto">
            <a:xfrm>
              <a:off x="1773" y="3096"/>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0" name="Line 1137">
              <a:extLst>
                <a:ext uri="{FF2B5EF4-FFF2-40B4-BE49-F238E27FC236}">
                  <a16:creationId xmlns:a16="http://schemas.microsoft.com/office/drawing/2014/main" id="{DFF34DF9-0836-E037-B889-059E354F20AF}"/>
                </a:ext>
              </a:extLst>
            </p:cNvPr>
            <p:cNvSpPr>
              <a:spLocks noChangeAspect="1" noChangeShapeType="1"/>
            </p:cNvSpPr>
            <p:nvPr/>
          </p:nvSpPr>
          <p:spPr bwMode="auto">
            <a:xfrm>
              <a:off x="1791" y="3078"/>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1" name="Line 1138">
              <a:extLst>
                <a:ext uri="{FF2B5EF4-FFF2-40B4-BE49-F238E27FC236}">
                  <a16:creationId xmlns:a16="http://schemas.microsoft.com/office/drawing/2014/main" id="{686B9657-239B-8329-A5FC-639E7EE86CDA}"/>
                </a:ext>
              </a:extLst>
            </p:cNvPr>
            <p:cNvSpPr>
              <a:spLocks noChangeAspect="1" noChangeShapeType="1"/>
            </p:cNvSpPr>
            <p:nvPr/>
          </p:nvSpPr>
          <p:spPr bwMode="auto">
            <a:xfrm rot="-5400000">
              <a:off x="1713" y="3093"/>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2" name="Line 1139">
              <a:extLst>
                <a:ext uri="{FF2B5EF4-FFF2-40B4-BE49-F238E27FC236}">
                  <a16:creationId xmlns:a16="http://schemas.microsoft.com/office/drawing/2014/main" id="{3E10F3B0-49B1-3804-263F-84EAE4BAE8CE}"/>
                </a:ext>
              </a:extLst>
            </p:cNvPr>
            <p:cNvSpPr>
              <a:spLocks noChangeAspect="1" noChangeShapeType="1"/>
            </p:cNvSpPr>
            <p:nvPr/>
          </p:nvSpPr>
          <p:spPr bwMode="auto">
            <a:xfrm rot="-5400000">
              <a:off x="1695" y="307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nvGrpSpPr>
          <p:cNvPr id="113" name="Group 1140">
            <a:extLst>
              <a:ext uri="{FF2B5EF4-FFF2-40B4-BE49-F238E27FC236}">
                <a16:creationId xmlns:a16="http://schemas.microsoft.com/office/drawing/2014/main" id="{BF270DFF-488B-3A0E-6F14-A6C83ADEAB27}"/>
              </a:ext>
            </a:extLst>
          </p:cNvPr>
          <p:cNvGrpSpPr>
            <a:grpSpLocks/>
          </p:cNvGrpSpPr>
          <p:nvPr/>
        </p:nvGrpSpPr>
        <p:grpSpPr bwMode="auto">
          <a:xfrm rot="6499683">
            <a:off x="4982374" y="5447531"/>
            <a:ext cx="188913" cy="147639"/>
            <a:chOff x="1695" y="3075"/>
            <a:chExt cx="119" cy="93"/>
          </a:xfrm>
        </p:grpSpPr>
        <p:sp>
          <p:nvSpPr>
            <p:cNvPr id="114" name="Oval 1141">
              <a:extLst>
                <a:ext uri="{FF2B5EF4-FFF2-40B4-BE49-F238E27FC236}">
                  <a16:creationId xmlns:a16="http://schemas.microsoft.com/office/drawing/2014/main" id="{84B13515-64C2-1397-0F44-7586A4A8B74C}"/>
                </a:ext>
              </a:extLst>
            </p:cNvPr>
            <p:cNvSpPr>
              <a:spLocks noChangeArrowheads="1"/>
            </p:cNvSpPr>
            <p:nvPr/>
          </p:nvSpPr>
          <p:spPr bwMode="auto">
            <a:xfrm>
              <a:off x="1728" y="3120"/>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15" name="Line 1142">
              <a:extLst>
                <a:ext uri="{FF2B5EF4-FFF2-40B4-BE49-F238E27FC236}">
                  <a16:creationId xmlns:a16="http://schemas.microsoft.com/office/drawing/2014/main" id="{B838CC95-83E0-FB8D-9E18-0A1014B94DD5}"/>
                </a:ext>
              </a:extLst>
            </p:cNvPr>
            <p:cNvSpPr>
              <a:spLocks noChangeAspect="1" noChangeShapeType="1"/>
            </p:cNvSpPr>
            <p:nvPr/>
          </p:nvSpPr>
          <p:spPr bwMode="auto">
            <a:xfrm>
              <a:off x="1773" y="3096"/>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6" name="Line 1143">
              <a:extLst>
                <a:ext uri="{FF2B5EF4-FFF2-40B4-BE49-F238E27FC236}">
                  <a16:creationId xmlns:a16="http://schemas.microsoft.com/office/drawing/2014/main" id="{83C9D3AC-72D7-7C95-6795-F2E17D1951AB}"/>
                </a:ext>
              </a:extLst>
            </p:cNvPr>
            <p:cNvSpPr>
              <a:spLocks noChangeAspect="1" noChangeShapeType="1"/>
            </p:cNvSpPr>
            <p:nvPr/>
          </p:nvSpPr>
          <p:spPr bwMode="auto">
            <a:xfrm>
              <a:off x="1791" y="3078"/>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7" name="Line 1144">
              <a:extLst>
                <a:ext uri="{FF2B5EF4-FFF2-40B4-BE49-F238E27FC236}">
                  <a16:creationId xmlns:a16="http://schemas.microsoft.com/office/drawing/2014/main" id="{1CA9AF5D-224A-3DA0-78D2-46C1D692D728}"/>
                </a:ext>
              </a:extLst>
            </p:cNvPr>
            <p:cNvSpPr>
              <a:spLocks noChangeAspect="1" noChangeShapeType="1"/>
            </p:cNvSpPr>
            <p:nvPr/>
          </p:nvSpPr>
          <p:spPr bwMode="auto">
            <a:xfrm rot="-5400000">
              <a:off x="1713" y="3093"/>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8" name="Line 1145">
              <a:extLst>
                <a:ext uri="{FF2B5EF4-FFF2-40B4-BE49-F238E27FC236}">
                  <a16:creationId xmlns:a16="http://schemas.microsoft.com/office/drawing/2014/main" id="{84E43F65-B5EF-279E-B7BF-AEFB4EE268D0}"/>
                </a:ext>
              </a:extLst>
            </p:cNvPr>
            <p:cNvSpPr>
              <a:spLocks noChangeAspect="1" noChangeShapeType="1"/>
            </p:cNvSpPr>
            <p:nvPr/>
          </p:nvSpPr>
          <p:spPr bwMode="auto">
            <a:xfrm rot="-5400000">
              <a:off x="1695" y="307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nvGrpSpPr>
          <p:cNvPr id="119" name="Group 1146">
            <a:extLst>
              <a:ext uri="{FF2B5EF4-FFF2-40B4-BE49-F238E27FC236}">
                <a16:creationId xmlns:a16="http://schemas.microsoft.com/office/drawing/2014/main" id="{C9861B0F-CF63-BAE9-FC2F-C87195FE35C5}"/>
              </a:ext>
            </a:extLst>
          </p:cNvPr>
          <p:cNvGrpSpPr>
            <a:grpSpLocks/>
          </p:cNvGrpSpPr>
          <p:nvPr/>
        </p:nvGrpSpPr>
        <p:grpSpPr bwMode="auto">
          <a:xfrm rot="5400000">
            <a:off x="6738148" y="2717031"/>
            <a:ext cx="188913" cy="147639"/>
            <a:chOff x="1695" y="3075"/>
            <a:chExt cx="119" cy="93"/>
          </a:xfrm>
        </p:grpSpPr>
        <p:sp>
          <p:nvSpPr>
            <p:cNvPr id="120" name="Oval 1147">
              <a:extLst>
                <a:ext uri="{FF2B5EF4-FFF2-40B4-BE49-F238E27FC236}">
                  <a16:creationId xmlns:a16="http://schemas.microsoft.com/office/drawing/2014/main" id="{E29A5771-7C5D-50B9-399F-3E01F0F183CD}"/>
                </a:ext>
              </a:extLst>
            </p:cNvPr>
            <p:cNvSpPr>
              <a:spLocks noChangeArrowheads="1"/>
            </p:cNvSpPr>
            <p:nvPr/>
          </p:nvSpPr>
          <p:spPr bwMode="auto">
            <a:xfrm>
              <a:off x="1728" y="3120"/>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21" name="Line 1148">
              <a:extLst>
                <a:ext uri="{FF2B5EF4-FFF2-40B4-BE49-F238E27FC236}">
                  <a16:creationId xmlns:a16="http://schemas.microsoft.com/office/drawing/2014/main" id="{5204A045-887E-4480-ABFA-AC7C1221F9CB}"/>
                </a:ext>
              </a:extLst>
            </p:cNvPr>
            <p:cNvSpPr>
              <a:spLocks noChangeAspect="1" noChangeShapeType="1"/>
            </p:cNvSpPr>
            <p:nvPr/>
          </p:nvSpPr>
          <p:spPr bwMode="auto">
            <a:xfrm>
              <a:off x="1773" y="3096"/>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 name="Line 1149">
              <a:extLst>
                <a:ext uri="{FF2B5EF4-FFF2-40B4-BE49-F238E27FC236}">
                  <a16:creationId xmlns:a16="http://schemas.microsoft.com/office/drawing/2014/main" id="{4FC4BA6D-7EE1-FC7D-95B0-00396505B6C8}"/>
                </a:ext>
              </a:extLst>
            </p:cNvPr>
            <p:cNvSpPr>
              <a:spLocks noChangeAspect="1" noChangeShapeType="1"/>
            </p:cNvSpPr>
            <p:nvPr/>
          </p:nvSpPr>
          <p:spPr bwMode="auto">
            <a:xfrm>
              <a:off x="1791" y="3078"/>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3" name="Line 1150">
              <a:extLst>
                <a:ext uri="{FF2B5EF4-FFF2-40B4-BE49-F238E27FC236}">
                  <a16:creationId xmlns:a16="http://schemas.microsoft.com/office/drawing/2014/main" id="{024B2A6E-9A24-9C93-F137-16FE5152E922}"/>
                </a:ext>
              </a:extLst>
            </p:cNvPr>
            <p:cNvSpPr>
              <a:spLocks noChangeAspect="1" noChangeShapeType="1"/>
            </p:cNvSpPr>
            <p:nvPr/>
          </p:nvSpPr>
          <p:spPr bwMode="auto">
            <a:xfrm rot="-5400000">
              <a:off x="1713" y="3093"/>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4" name="Line 1151">
              <a:extLst>
                <a:ext uri="{FF2B5EF4-FFF2-40B4-BE49-F238E27FC236}">
                  <a16:creationId xmlns:a16="http://schemas.microsoft.com/office/drawing/2014/main" id="{FB724F29-59D2-203D-D0FF-819BC78FDD6A}"/>
                </a:ext>
              </a:extLst>
            </p:cNvPr>
            <p:cNvSpPr>
              <a:spLocks noChangeAspect="1" noChangeShapeType="1"/>
            </p:cNvSpPr>
            <p:nvPr/>
          </p:nvSpPr>
          <p:spPr bwMode="auto">
            <a:xfrm rot="-5400000">
              <a:off x="1695" y="307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nvGrpSpPr>
          <p:cNvPr id="125" name="Group 1152">
            <a:extLst>
              <a:ext uri="{FF2B5EF4-FFF2-40B4-BE49-F238E27FC236}">
                <a16:creationId xmlns:a16="http://schemas.microsoft.com/office/drawing/2014/main" id="{8755B984-1EA6-8D46-F586-BFE9D6252D13}"/>
              </a:ext>
            </a:extLst>
          </p:cNvPr>
          <p:cNvGrpSpPr>
            <a:grpSpLocks/>
          </p:cNvGrpSpPr>
          <p:nvPr/>
        </p:nvGrpSpPr>
        <p:grpSpPr bwMode="auto">
          <a:xfrm rot="16200000">
            <a:off x="6661948" y="2564631"/>
            <a:ext cx="188913" cy="147639"/>
            <a:chOff x="1695" y="3075"/>
            <a:chExt cx="119" cy="93"/>
          </a:xfrm>
        </p:grpSpPr>
        <p:sp>
          <p:nvSpPr>
            <p:cNvPr id="126" name="Oval 1153">
              <a:extLst>
                <a:ext uri="{FF2B5EF4-FFF2-40B4-BE49-F238E27FC236}">
                  <a16:creationId xmlns:a16="http://schemas.microsoft.com/office/drawing/2014/main" id="{18B1CE6C-C1A2-311D-14C3-0E9060D04A25}"/>
                </a:ext>
              </a:extLst>
            </p:cNvPr>
            <p:cNvSpPr>
              <a:spLocks noChangeArrowheads="1"/>
            </p:cNvSpPr>
            <p:nvPr/>
          </p:nvSpPr>
          <p:spPr bwMode="auto">
            <a:xfrm>
              <a:off x="1728" y="3120"/>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27" name="Line 1154">
              <a:extLst>
                <a:ext uri="{FF2B5EF4-FFF2-40B4-BE49-F238E27FC236}">
                  <a16:creationId xmlns:a16="http://schemas.microsoft.com/office/drawing/2014/main" id="{E9370AA8-FC68-1441-0DE0-999CA36D57BA}"/>
                </a:ext>
              </a:extLst>
            </p:cNvPr>
            <p:cNvSpPr>
              <a:spLocks noChangeAspect="1" noChangeShapeType="1"/>
            </p:cNvSpPr>
            <p:nvPr/>
          </p:nvSpPr>
          <p:spPr bwMode="auto">
            <a:xfrm>
              <a:off x="1773" y="3096"/>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8" name="Line 1155">
              <a:extLst>
                <a:ext uri="{FF2B5EF4-FFF2-40B4-BE49-F238E27FC236}">
                  <a16:creationId xmlns:a16="http://schemas.microsoft.com/office/drawing/2014/main" id="{3D68C88E-28E7-FEDC-28AB-3B38681CE76D}"/>
                </a:ext>
              </a:extLst>
            </p:cNvPr>
            <p:cNvSpPr>
              <a:spLocks noChangeAspect="1" noChangeShapeType="1"/>
            </p:cNvSpPr>
            <p:nvPr/>
          </p:nvSpPr>
          <p:spPr bwMode="auto">
            <a:xfrm>
              <a:off x="1791" y="3078"/>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9" name="Line 1156">
              <a:extLst>
                <a:ext uri="{FF2B5EF4-FFF2-40B4-BE49-F238E27FC236}">
                  <a16:creationId xmlns:a16="http://schemas.microsoft.com/office/drawing/2014/main" id="{9A76CC23-EB20-ECDD-37DB-364C2237E568}"/>
                </a:ext>
              </a:extLst>
            </p:cNvPr>
            <p:cNvSpPr>
              <a:spLocks noChangeAspect="1" noChangeShapeType="1"/>
            </p:cNvSpPr>
            <p:nvPr/>
          </p:nvSpPr>
          <p:spPr bwMode="auto">
            <a:xfrm rot="-5400000">
              <a:off x="1713" y="3093"/>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30" name="Line 1157">
              <a:extLst>
                <a:ext uri="{FF2B5EF4-FFF2-40B4-BE49-F238E27FC236}">
                  <a16:creationId xmlns:a16="http://schemas.microsoft.com/office/drawing/2014/main" id="{34ECDB6A-BF75-71C8-73CA-A99E6CFF9B58}"/>
                </a:ext>
              </a:extLst>
            </p:cNvPr>
            <p:cNvSpPr>
              <a:spLocks noChangeAspect="1" noChangeShapeType="1"/>
            </p:cNvSpPr>
            <p:nvPr/>
          </p:nvSpPr>
          <p:spPr bwMode="auto">
            <a:xfrm rot="-5400000">
              <a:off x="1695" y="307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sp>
        <p:nvSpPr>
          <p:cNvPr id="131" name="Rectangle 1158">
            <a:extLst>
              <a:ext uri="{FF2B5EF4-FFF2-40B4-BE49-F238E27FC236}">
                <a16:creationId xmlns:a16="http://schemas.microsoft.com/office/drawing/2014/main" id="{C7BAC6E4-E8DA-F71C-4C38-98FF4CFBD222}"/>
              </a:ext>
            </a:extLst>
          </p:cNvPr>
          <p:cNvSpPr>
            <a:spLocks noChangeArrowheads="1"/>
          </p:cNvSpPr>
          <p:nvPr/>
        </p:nvSpPr>
        <p:spPr bwMode="auto">
          <a:xfrm>
            <a:off x="2281200" y="5785181"/>
            <a:ext cx="1172035" cy="492443"/>
          </a:xfrm>
          <a:prstGeom prst="rect">
            <a:avLst/>
          </a:prstGeom>
          <a:solidFill>
            <a:schemeClr val="bg1"/>
          </a:solidFill>
          <a:ln w="3175">
            <a:solidFill>
              <a:srgbClr val="000000"/>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ja-JP" altLang="en-US" sz="1600" dirty="0">
                <a:latin typeface="Times New Roman" panose="02020603050405020304" pitchFamily="18" charset="0"/>
                <a:ea typeface="ＭＳ Ｐゴシック" panose="020B0600070205080204" pitchFamily="34" charset="-128"/>
                <a:cs typeface="Times New Roman" panose="02020603050405020304" pitchFamily="18" charset="0"/>
              </a:rPr>
              <a:t>200 </a:t>
            </a: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MeV polarimeter</a:t>
            </a:r>
          </a:p>
        </p:txBody>
      </p:sp>
      <p:sp>
        <p:nvSpPr>
          <p:cNvPr id="132" name="Line 1163">
            <a:extLst>
              <a:ext uri="{FF2B5EF4-FFF2-40B4-BE49-F238E27FC236}">
                <a16:creationId xmlns:a16="http://schemas.microsoft.com/office/drawing/2014/main" id="{1584B2BC-611A-4682-9F34-CC7DA810DF0E}"/>
              </a:ext>
            </a:extLst>
          </p:cNvPr>
          <p:cNvSpPr>
            <a:spLocks noChangeShapeType="1"/>
          </p:cNvSpPr>
          <p:nvPr/>
        </p:nvSpPr>
        <p:spPr bwMode="auto">
          <a:xfrm flipV="1">
            <a:off x="4414783" y="5556047"/>
            <a:ext cx="605688" cy="170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33" name="Rectangle 1164">
            <a:extLst>
              <a:ext uri="{FF2B5EF4-FFF2-40B4-BE49-F238E27FC236}">
                <a16:creationId xmlns:a16="http://schemas.microsoft.com/office/drawing/2014/main" id="{D0081524-E812-10EB-83E5-B0A4F4978F05}"/>
              </a:ext>
            </a:extLst>
          </p:cNvPr>
          <p:cNvSpPr>
            <a:spLocks noChangeArrowheads="1"/>
          </p:cNvSpPr>
          <p:nvPr/>
        </p:nvSpPr>
        <p:spPr bwMode="auto">
          <a:xfrm>
            <a:off x="9281440" y="1472311"/>
            <a:ext cx="1273175" cy="738664"/>
          </a:xfrm>
          <a:prstGeom prst="rect">
            <a:avLst/>
          </a:prstGeom>
          <a:solidFill>
            <a:schemeClr val="bg1"/>
          </a:solidFill>
          <a:ln w="3175">
            <a:solidFill>
              <a:srgbClr val="000000"/>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RHIC </a:t>
            </a:r>
            <a:r>
              <a:rPr lang="en-US" altLang="ja-JP" sz="1600" dirty="0" err="1">
                <a:latin typeface="Times New Roman" panose="02020603050405020304" pitchFamily="18" charset="0"/>
                <a:ea typeface="ＭＳ Ｐゴシック" panose="020B0600070205080204" pitchFamily="34" charset="-128"/>
                <a:cs typeface="Times New Roman" panose="02020603050405020304" pitchFamily="18" charset="0"/>
              </a:rPr>
              <a:t>pC</a:t>
            </a: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 “CNI” polarimeters</a:t>
            </a:r>
          </a:p>
        </p:txBody>
      </p:sp>
      <p:sp>
        <p:nvSpPr>
          <p:cNvPr id="134" name="Rectangle 1166">
            <a:extLst>
              <a:ext uri="{FF2B5EF4-FFF2-40B4-BE49-F238E27FC236}">
                <a16:creationId xmlns:a16="http://schemas.microsoft.com/office/drawing/2014/main" id="{B068C9E1-F7A0-C961-4548-4B4F69208CB0}"/>
              </a:ext>
            </a:extLst>
          </p:cNvPr>
          <p:cNvSpPr>
            <a:spLocks noChangeArrowheads="1"/>
          </p:cNvSpPr>
          <p:nvPr/>
        </p:nvSpPr>
        <p:spPr bwMode="auto">
          <a:xfrm>
            <a:off x="5880575" y="3156664"/>
            <a:ext cx="881856" cy="369332"/>
          </a:xfrm>
          <a:prstGeom prst="rect">
            <a:avLst/>
          </a:prstGeom>
          <a:solidFill>
            <a:schemeClr val="bg1"/>
          </a:solidFill>
          <a:ln w="3175">
            <a:solidFill>
              <a:srgbClr val="000000"/>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ja-JP" sz="2400" dirty="0">
                <a:latin typeface="Times New Roman" panose="02020603050405020304" pitchFamily="18" charset="0"/>
                <a:ea typeface="ＭＳ Ｐゴシック" panose="020B0600070205080204" pitchFamily="34" charset="-128"/>
                <a:cs typeface="Times New Roman" panose="02020603050405020304" pitchFamily="18" charset="0"/>
              </a:rPr>
              <a:t> RHIC</a:t>
            </a:r>
          </a:p>
        </p:txBody>
      </p:sp>
      <p:grpSp>
        <p:nvGrpSpPr>
          <p:cNvPr id="135" name="Group 1167">
            <a:extLst>
              <a:ext uri="{FF2B5EF4-FFF2-40B4-BE49-F238E27FC236}">
                <a16:creationId xmlns:a16="http://schemas.microsoft.com/office/drawing/2014/main" id="{4460057E-5E77-4BA3-88B1-213E162CD81E}"/>
              </a:ext>
            </a:extLst>
          </p:cNvPr>
          <p:cNvGrpSpPr>
            <a:grpSpLocks/>
          </p:cNvGrpSpPr>
          <p:nvPr/>
        </p:nvGrpSpPr>
        <p:grpSpPr bwMode="auto">
          <a:xfrm rot="13667071">
            <a:off x="6149183" y="2467791"/>
            <a:ext cx="457200" cy="457200"/>
            <a:chOff x="3854" y="1435"/>
            <a:chExt cx="123" cy="123"/>
          </a:xfrm>
        </p:grpSpPr>
        <p:sp>
          <p:nvSpPr>
            <p:cNvPr id="136" name="Oval 1168">
              <a:extLst>
                <a:ext uri="{FF2B5EF4-FFF2-40B4-BE49-F238E27FC236}">
                  <a16:creationId xmlns:a16="http://schemas.microsoft.com/office/drawing/2014/main" id="{4FC9ABF4-4210-DB71-946F-8D3F8A90D216}"/>
                </a:ext>
              </a:extLst>
            </p:cNvPr>
            <p:cNvSpPr>
              <a:spLocks noChangeArrowheads="1"/>
            </p:cNvSpPr>
            <p:nvPr/>
          </p:nvSpPr>
          <p:spPr bwMode="auto">
            <a:xfrm rot="5400000">
              <a:off x="3888" y="1472"/>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nvGrpSpPr>
            <p:cNvPr id="137" name="Group 1169">
              <a:extLst>
                <a:ext uri="{FF2B5EF4-FFF2-40B4-BE49-F238E27FC236}">
                  <a16:creationId xmlns:a16="http://schemas.microsoft.com/office/drawing/2014/main" id="{F7D06181-7AE2-EEA5-B749-E66B295908EB}"/>
                </a:ext>
              </a:extLst>
            </p:cNvPr>
            <p:cNvGrpSpPr>
              <a:grpSpLocks/>
            </p:cNvGrpSpPr>
            <p:nvPr/>
          </p:nvGrpSpPr>
          <p:grpSpPr bwMode="auto">
            <a:xfrm>
              <a:off x="3936" y="1517"/>
              <a:ext cx="41" cy="41"/>
              <a:chOff x="3936" y="1517"/>
              <a:chExt cx="41" cy="41"/>
            </a:xfrm>
          </p:grpSpPr>
          <p:sp>
            <p:nvSpPr>
              <p:cNvPr id="141" name="Line 1170">
                <a:extLst>
                  <a:ext uri="{FF2B5EF4-FFF2-40B4-BE49-F238E27FC236}">
                    <a16:creationId xmlns:a16="http://schemas.microsoft.com/office/drawing/2014/main" id="{B221FD7A-8009-A6E8-6A6D-77102B55E3CD}"/>
                  </a:ext>
                </a:extLst>
              </p:cNvPr>
              <p:cNvSpPr>
                <a:spLocks noChangeAspect="1" noChangeShapeType="1"/>
              </p:cNvSpPr>
              <p:nvPr/>
            </p:nvSpPr>
            <p:spPr bwMode="auto">
              <a:xfrm rot="5400000">
                <a:off x="3936" y="1517"/>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42" name="Line 1171">
                <a:extLst>
                  <a:ext uri="{FF2B5EF4-FFF2-40B4-BE49-F238E27FC236}">
                    <a16:creationId xmlns:a16="http://schemas.microsoft.com/office/drawing/2014/main" id="{233952B4-8ACF-1FBD-F8F8-E751D36F227B}"/>
                  </a:ext>
                </a:extLst>
              </p:cNvPr>
              <p:cNvSpPr>
                <a:spLocks noChangeAspect="1" noChangeShapeType="1"/>
              </p:cNvSpPr>
              <p:nvPr/>
            </p:nvSpPr>
            <p:spPr bwMode="auto">
              <a:xfrm rot="5400000">
                <a:off x="3954" y="153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nvGrpSpPr>
            <p:cNvPr id="138" name="Group 1172">
              <a:extLst>
                <a:ext uri="{FF2B5EF4-FFF2-40B4-BE49-F238E27FC236}">
                  <a16:creationId xmlns:a16="http://schemas.microsoft.com/office/drawing/2014/main" id="{C681141F-B094-CB4F-1ECA-266F1001E0AD}"/>
                </a:ext>
              </a:extLst>
            </p:cNvPr>
            <p:cNvGrpSpPr>
              <a:grpSpLocks/>
            </p:cNvGrpSpPr>
            <p:nvPr/>
          </p:nvGrpSpPr>
          <p:grpSpPr bwMode="auto">
            <a:xfrm>
              <a:off x="3854" y="1435"/>
              <a:ext cx="41" cy="41"/>
              <a:chOff x="3936" y="1517"/>
              <a:chExt cx="41" cy="41"/>
            </a:xfrm>
          </p:grpSpPr>
          <p:sp>
            <p:nvSpPr>
              <p:cNvPr id="139" name="Line 1173">
                <a:extLst>
                  <a:ext uri="{FF2B5EF4-FFF2-40B4-BE49-F238E27FC236}">
                    <a16:creationId xmlns:a16="http://schemas.microsoft.com/office/drawing/2014/main" id="{503B02DA-3602-2EA4-68D9-44C077746530}"/>
                  </a:ext>
                </a:extLst>
              </p:cNvPr>
              <p:cNvSpPr>
                <a:spLocks noChangeAspect="1" noChangeShapeType="1"/>
              </p:cNvSpPr>
              <p:nvPr/>
            </p:nvSpPr>
            <p:spPr bwMode="auto">
              <a:xfrm rot="5400000">
                <a:off x="3936" y="1517"/>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40" name="Line 1174">
                <a:extLst>
                  <a:ext uri="{FF2B5EF4-FFF2-40B4-BE49-F238E27FC236}">
                    <a16:creationId xmlns:a16="http://schemas.microsoft.com/office/drawing/2014/main" id="{3B75440C-6D8C-173F-CA80-8BE253091B51}"/>
                  </a:ext>
                </a:extLst>
              </p:cNvPr>
              <p:cNvSpPr>
                <a:spLocks noChangeAspect="1" noChangeShapeType="1"/>
              </p:cNvSpPr>
              <p:nvPr/>
            </p:nvSpPr>
            <p:spPr bwMode="auto">
              <a:xfrm rot="5400000">
                <a:off x="3954" y="153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sp>
        <p:nvSpPr>
          <p:cNvPr id="143" name="Text Box 1175">
            <a:extLst>
              <a:ext uri="{FF2B5EF4-FFF2-40B4-BE49-F238E27FC236}">
                <a16:creationId xmlns:a16="http://schemas.microsoft.com/office/drawing/2014/main" id="{76699D46-3344-8CDC-2140-B3C19D28BA8D}"/>
              </a:ext>
            </a:extLst>
          </p:cNvPr>
          <p:cNvSpPr txBox="1">
            <a:spLocks noChangeArrowheads="1"/>
          </p:cNvSpPr>
          <p:nvPr/>
        </p:nvSpPr>
        <p:spPr bwMode="auto">
          <a:xfrm>
            <a:off x="2192339" y="1249410"/>
            <a:ext cx="1181100" cy="830997"/>
          </a:xfrm>
          <a:prstGeom prst="rect">
            <a:avLst/>
          </a:prstGeom>
          <a:solidFill>
            <a:schemeClr val="bg1"/>
          </a:solidFill>
          <a:ln w="3175">
            <a:solidFill>
              <a:srgbClr val="000000"/>
            </a:solidFill>
            <a:miter lim="800000"/>
            <a:headEnd/>
            <a:tailEnd/>
          </a:ln>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dirty="0">
                <a:latin typeface="Times New Roman" panose="02020603050405020304" pitchFamily="18" charset="0"/>
                <a:cs typeface="Times New Roman" panose="02020603050405020304" pitchFamily="18" charset="0"/>
              </a:rPr>
              <a:t>Absolute H-jet</a:t>
            </a:r>
          </a:p>
          <a:p>
            <a:pPr algn="ctr" eaLnBrk="1" hangingPunct="1">
              <a:spcBef>
                <a:spcPct val="0"/>
              </a:spcBef>
              <a:buFontTx/>
              <a:buNone/>
            </a:pPr>
            <a:r>
              <a:rPr lang="en-US" altLang="en-US" sz="1600" dirty="0">
                <a:latin typeface="Times New Roman" panose="02020603050405020304" pitchFamily="18" charset="0"/>
                <a:cs typeface="Times New Roman" panose="02020603050405020304" pitchFamily="18" charset="0"/>
              </a:rPr>
              <a:t>polarimeter</a:t>
            </a:r>
          </a:p>
        </p:txBody>
      </p:sp>
      <p:sp>
        <p:nvSpPr>
          <p:cNvPr id="144" name="Line 1176">
            <a:extLst>
              <a:ext uri="{FF2B5EF4-FFF2-40B4-BE49-F238E27FC236}">
                <a16:creationId xmlns:a16="http://schemas.microsoft.com/office/drawing/2014/main" id="{18F6DFB9-E7A2-BF61-F873-74EA98DCD06A}"/>
              </a:ext>
            </a:extLst>
          </p:cNvPr>
          <p:cNvSpPr>
            <a:spLocks noChangeShapeType="1"/>
          </p:cNvSpPr>
          <p:nvPr/>
        </p:nvSpPr>
        <p:spPr bwMode="auto">
          <a:xfrm flipH="1">
            <a:off x="6877847" y="2307456"/>
            <a:ext cx="446971" cy="354013"/>
          </a:xfrm>
          <a:prstGeom prst="line">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latin typeface="Times New Roman" panose="02020603050405020304" pitchFamily="18" charset="0"/>
              <a:cs typeface="Times New Roman" panose="02020603050405020304" pitchFamily="18" charset="0"/>
            </a:endParaRPr>
          </a:p>
        </p:txBody>
      </p:sp>
      <p:sp>
        <p:nvSpPr>
          <p:cNvPr id="145" name="Line 1177">
            <a:extLst>
              <a:ext uri="{FF2B5EF4-FFF2-40B4-BE49-F238E27FC236}">
                <a16:creationId xmlns:a16="http://schemas.microsoft.com/office/drawing/2014/main" id="{F79B6DFB-6735-FEC9-F93E-FE180F311767}"/>
              </a:ext>
            </a:extLst>
          </p:cNvPr>
          <p:cNvSpPr>
            <a:spLocks noChangeShapeType="1"/>
          </p:cNvSpPr>
          <p:nvPr/>
        </p:nvSpPr>
        <p:spPr bwMode="auto">
          <a:xfrm>
            <a:off x="4529785" y="1758968"/>
            <a:ext cx="1742322" cy="902499"/>
          </a:xfrm>
          <a:prstGeom prst="line">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latin typeface="Times New Roman" panose="02020603050405020304" pitchFamily="18" charset="0"/>
              <a:cs typeface="Times New Roman" panose="02020603050405020304" pitchFamily="18" charset="0"/>
            </a:endParaRPr>
          </a:p>
        </p:txBody>
      </p:sp>
      <p:sp>
        <p:nvSpPr>
          <p:cNvPr id="146" name="Line 1178">
            <a:extLst>
              <a:ext uri="{FF2B5EF4-FFF2-40B4-BE49-F238E27FC236}">
                <a16:creationId xmlns:a16="http://schemas.microsoft.com/office/drawing/2014/main" id="{4C366D1D-0A71-41C1-6ED5-456411248521}"/>
              </a:ext>
            </a:extLst>
          </p:cNvPr>
          <p:cNvSpPr>
            <a:spLocks noChangeShapeType="1"/>
          </p:cNvSpPr>
          <p:nvPr/>
        </p:nvSpPr>
        <p:spPr bwMode="auto">
          <a:xfrm flipV="1">
            <a:off x="4504534" y="4296592"/>
            <a:ext cx="1263651" cy="133351"/>
          </a:xfrm>
          <a:prstGeom prst="line">
            <a:avLst/>
          </a:prstGeom>
          <a:noFill/>
          <a:ln w="19050">
            <a:solidFill>
              <a:srgbClr val="000066"/>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latin typeface="Times New Roman" panose="02020603050405020304" pitchFamily="18" charset="0"/>
              <a:cs typeface="Times New Roman" panose="02020603050405020304" pitchFamily="18" charset="0"/>
            </a:endParaRPr>
          </a:p>
        </p:txBody>
      </p:sp>
      <p:sp>
        <p:nvSpPr>
          <p:cNvPr id="147" name="Line 1179">
            <a:extLst>
              <a:ext uri="{FF2B5EF4-FFF2-40B4-BE49-F238E27FC236}">
                <a16:creationId xmlns:a16="http://schemas.microsoft.com/office/drawing/2014/main" id="{ABF6FBB5-0FED-E52A-BAAF-BA742D310D85}"/>
              </a:ext>
            </a:extLst>
          </p:cNvPr>
          <p:cNvSpPr>
            <a:spLocks noChangeShapeType="1"/>
          </p:cNvSpPr>
          <p:nvPr/>
        </p:nvSpPr>
        <p:spPr bwMode="auto">
          <a:xfrm flipV="1">
            <a:off x="4433100" y="4372792"/>
            <a:ext cx="2097087" cy="57151"/>
          </a:xfrm>
          <a:prstGeom prst="line">
            <a:avLst/>
          </a:prstGeom>
          <a:noFill/>
          <a:ln w="19050">
            <a:solidFill>
              <a:srgbClr val="000066"/>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latin typeface="Times New Roman" panose="02020603050405020304" pitchFamily="18" charset="0"/>
              <a:cs typeface="Times New Roman" panose="02020603050405020304" pitchFamily="18" charset="0"/>
            </a:endParaRPr>
          </a:p>
        </p:txBody>
      </p:sp>
      <p:grpSp>
        <p:nvGrpSpPr>
          <p:cNvPr id="148" name="Group 1182">
            <a:extLst>
              <a:ext uri="{FF2B5EF4-FFF2-40B4-BE49-F238E27FC236}">
                <a16:creationId xmlns:a16="http://schemas.microsoft.com/office/drawing/2014/main" id="{A5480C33-421C-5DA5-7B31-F7A0A333FE8B}"/>
              </a:ext>
            </a:extLst>
          </p:cNvPr>
          <p:cNvGrpSpPr>
            <a:grpSpLocks/>
          </p:cNvGrpSpPr>
          <p:nvPr/>
        </p:nvGrpSpPr>
        <p:grpSpPr bwMode="auto">
          <a:xfrm rot="2676702">
            <a:off x="6682587" y="5668192"/>
            <a:ext cx="188913" cy="147639"/>
            <a:chOff x="1695" y="3075"/>
            <a:chExt cx="119" cy="93"/>
          </a:xfrm>
        </p:grpSpPr>
        <p:sp>
          <p:nvSpPr>
            <p:cNvPr id="149" name="Oval 1183">
              <a:extLst>
                <a:ext uri="{FF2B5EF4-FFF2-40B4-BE49-F238E27FC236}">
                  <a16:creationId xmlns:a16="http://schemas.microsoft.com/office/drawing/2014/main" id="{FEFC90F9-DA1A-A19D-B37A-6095EC1B4826}"/>
                </a:ext>
              </a:extLst>
            </p:cNvPr>
            <p:cNvSpPr>
              <a:spLocks noChangeArrowheads="1"/>
            </p:cNvSpPr>
            <p:nvPr/>
          </p:nvSpPr>
          <p:spPr bwMode="auto">
            <a:xfrm>
              <a:off x="1728" y="3120"/>
              <a:ext cx="48" cy="48"/>
            </a:xfrm>
            <a:prstGeom prst="ellipse">
              <a:avLst/>
            </a:prstGeom>
            <a:solidFill>
              <a:srgbClr val="CC00CC"/>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50" name="Line 1184">
              <a:extLst>
                <a:ext uri="{FF2B5EF4-FFF2-40B4-BE49-F238E27FC236}">
                  <a16:creationId xmlns:a16="http://schemas.microsoft.com/office/drawing/2014/main" id="{8A875974-EFE7-290E-2D59-B52843F9B1C7}"/>
                </a:ext>
              </a:extLst>
            </p:cNvPr>
            <p:cNvSpPr>
              <a:spLocks noChangeAspect="1" noChangeShapeType="1"/>
            </p:cNvSpPr>
            <p:nvPr/>
          </p:nvSpPr>
          <p:spPr bwMode="auto">
            <a:xfrm>
              <a:off x="1773" y="3096"/>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51" name="Line 1185">
              <a:extLst>
                <a:ext uri="{FF2B5EF4-FFF2-40B4-BE49-F238E27FC236}">
                  <a16:creationId xmlns:a16="http://schemas.microsoft.com/office/drawing/2014/main" id="{A674ECC2-5A90-2695-7FF9-FA56EB86818B}"/>
                </a:ext>
              </a:extLst>
            </p:cNvPr>
            <p:cNvSpPr>
              <a:spLocks noChangeAspect="1" noChangeShapeType="1"/>
            </p:cNvSpPr>
            <p:nvPr/>
          </p:nvSpPr>
          <p:spPr bwMode="auto">
            <a:xfrm>
              <a:off x="1791" y="3078"/>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52" name="Line 1186">
              <a:extLst>
                <a:ext uri="{FF2B5EF4-FFF2-40B4-BE49-F238E27FC236}">
                  <a16:creationId xmlns:a16="http://schemas.microsoft.com/office/drawing/2014/main" id="{2B7EE0F7-577B-5DD6-FB97-06F0B42B53F0}"/>
                </a:ext>
              </a:extLst>
            </p:cNvPr>
            <p:cNvSpPr>
              <a:spLocks noChangeAspect="1" noChangeShapeType="1"/>
            </p:cNvSpPr>
            <p:nvPr/>
          </p:nvSpPr>
          <p:spPr bwMode="auto">
            <a:xfrm rot="-5400000">
              <a:off x="1713" y="3093"/>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53" name="Line 1187">
              <a:extLst>
                <a:ext uri="{FF2B5EF4-FFF2-40B4-BE49-F238E27FC236}">
                  <a16:creationId xmlns:a16="http://schemas.microsoft.com/office/drawing/2014/main" id="{29C69045-2EF2-D538-3AEB-78D80EA5E0B5}"/>
                </a:ext>
              </a:extLst>
            </p:cNvPr>
            <p:cNvSpPr>
              <a:spLocks noChangeAspect="1" noChangeShapeType="1"/>
            </p:cNvSpPr>
            <p:nvPr/>
          </p:nvSpPr>
          <p:spPr bwMode="auto">
            <a:xfrm rot="-5400000">
              <a:off x="1695" y="3075"/>
              <a:ext cx="23" cy="23"/>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sp>
        <p:nvSpPr>
          <p:cNvPr id="154" name="Text Box 1188">
            <a:extLst>
              <a:ext uri="{FF2B5EF4-FFF2-40B4-BE49-F238E27FC236}">
                <a16:creationId xmlns:a16="http://schemas.microsoft.com/office/drawing/2014/main" id="{99E51927-8EC9-3758-F9C1-7EDE202A4434}"/>
              </a:ext>
            </a:extLst>
          </p:cNvPr>
          <p:cNvSpPr txBox="1">
            <a:spLocks noChangeArrowheads="1"/>
          </p:cNvSpPr>
          <p:nvPr/>
        </p:nvSpPr>
        <p:spPr bwMode="auto">
          <a:xfrm>
            <a:off x="9518686" y="4603355"/>
            <a:ext cx="1474641" cy="584775"/>
          </a:xfrm>
          <a:prstGeom prst="rect">
            <a:avLst/>
          </a:prstGeom>
          <a:solidFill>
            <a:schemeClr val="bg1"/>
          </a:solidFill>
          <a:ln w="3175">
            <a:solidFill>
              <a:srgbClr val="000000"/>
            </a:solidFill>
            <a:miter lim="800000"/>
            <a:headEnd/>
            <a:tailEnd/>
          </a:ln>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AGS </a:t>
            </a:r>
            <a:r>
              <a:rPr lang="en-US" altLang="ja-JP" sz="1600" dirty="0" err="1">
                <a:latin typeface="Times New Roman" panose="02020603050405020304" pitchFamily="18" charset="0"/>
                <a:ea typeface="ＭＳ Ｐゴシック" panose="020B0600070205080204" pitchFamily="34" charset="-128"/>
                <a:cs typeface="Times New Roman" panose="02020603050405020304" pitchFamily="18" charset="0"/>
              </a:rPr>
              <a:t>pC</a:t>
            </a: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 “CNI” polarimeter</a:t>
            </a:r>
            <a:endParaRPr lang="en-US" altLang="en-US" sz="16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55" name="Line 1190">
            <a:extLst>
              <a:ext uri="{FF2B5EF4-FFF2-40B4-BE49-F238E27FC236}">
                <a16:creationId xmlns:a16="http://schemas.microsoft.com/office/drawing/2014/main" id="{81C26E2F-6DEE-5B90-D241-A33E4272425A}"/>
              </a:ext>
            </a:extLst>
          </p:cNvPr>
          <p:cNvSpPr>
            <a:spLocks noChangeShapeType="1"/>
          </p:cNvSpPr>
          <p:nvPr/>
        </p:nvSpPr>
        <p:spPr bwMode="auto">
          <a:xfrm flipH="1">
            <a:off x="6682582" y="5563137"/>
            <a:ext cx="1251361" cy="33365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latin typeface="Times New Roman" panose="02020603050405020304" pitchFamily="18" charset="0"/>
              <a:cs typeface="Times New Roman" panose="02020603050405020304" pitchFamily="18" charset="0"/>
            </a:endParaRPr>
          </a:p>
        </p:txBody>
      </p:sp>
      <p:grpSp>
        <p:nvGrpSpPr>
          <p:cNvPr id="156" name="Group 1191">
            <a:extLst>
              <a:ext uri="{FF2B5EF4-FFF2-40B4-BE49-F238E27FC236}">
                <a16:creationId xmlns:a16="http://schemas.microsoft.com/office/drawing/2014/main" id="{4AA655E4-F5B7-3CBC-2C20-5533E9000C4E}"/>
              </a:ext>
            </a:extLst>
          </p:cNvPr>
          <p:cNvGrpSpPr>
            <a:grpSpLocks/>
          </p:cNvGrpSpPr>
          <p:nvPr/>
        </p:nvGrpSpPr>
        <p:grpSpPr bwMode="auto">
          <a:xfrm rot="21088205">
            <a:off x="5463383" y="5820591"/>
            <a:ext cx="228600" cy="127000"/>
            <a:chOff x="3696" y="3072"/>
            <a:chExt cx="144" cy="80"/>
          </a:xfrm>
        </p:grpSpPr>
        <p:sp>
          <p:nvSpPr>
            <p:cNvPr id="157" name="Oval 1192">
              <a:extLst>
                <a:ext uri="{FF2B5EF4-FFF2-40B4-BE49-F238E27FC236}">
                  <a16:creationId xmlns:a16="http://schemas.microsoft.com/office/drawing/2014/main" id="{A36D68C3-0D6E-5BA4-49B4-FF63577822D8}"/>
                </a:ext>
              </a:extLst>
            </p:cNvPr>
            <p:cNvSpPr>
              <a:spLocks noChangeArrowheads="1"/>
            </p:cNvSpPr>
            <p:nvPr/>
          </p:nvSpPr>
          <p:spPr bwMode="auto">
            <a:xfrm rot="275636">
              <a:off x="3696" y="3072"/>
              <a:ext cx="144" cy="80"/>
            </a:xfrm>
            <a:prstGeom prst="ellipse">
              <a:avLst/>
            </a:prstGeom>
            <a:solidFill>
              <a:srgbClr val="0099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158" name="AutoShape 1193">
              <a:extLst>
                <a:ext uri="{FF2B5EF4-FFF2-40B4-BE49-F238E27FC236}">
                  <a16:creationId xmlns:a16="http://schemas.microsoft.com/office/drawing/2014/main" id="{4AE234FE-4C21-C9F9-1B54-140E85CBFDAB}"/>
                </a:ext>
              </a:extLst>
            </p:cNvPr>
            <p:cNvSpPr>
              <a:spLocks noChangeArrowheads="1"/>
            </p:cNvSpPr>
            <p:nvPr/>
          </p:nvSpPr>
          <p:spPr bwMode="auto">
            <a:xfrm rot="427649">
              <a:off x="3732" y="3078"/>
              <a:ext cx="83" cy="58"/>
            </a:xfrm>
            <a:prstGeom prst="curvedDownArrow">
              <a:avLst>
                <a:gd name="adj1" fmla="val 28621"/>
                <a:gd name="adj2" fmla="val 57241"/>
                <a:gd name="adj3" fmla="val 42009"/>
              </a:avLst>
            </a:prstGeom>
            <a:solidFill>
              <a:schemeClr val="bg1"/>
            </a:soli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grpSp>
      <p:pic>
        <p:nvPicPr>
          <p:cNvPr id="159" name="Picture 4">
            <a:extLst>
              <a:ext uri="{FF2B5EF4-FFF2-40B4-BE49-F238E27FC236}">
                <a16:creationId xmlns:a16="http://schemas.microsoft.com/office/drawing/2014/main" id="{ADE3069D-2760-4C48-BAF3-40313F919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844" y="973426"/>
            <a:ext cx="1131535" cy="17466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0" name="Picture 3" descr="RHIC_CNI_small">
            <a:extLst>
              <a:ext uri="{FF2B5EF4-FFF2-40B4-BE49-F238E27FC236}">
                <a16:creationId xmlns:a16="http://schemas.microsoft.com/office/drawing/2014/main" id="{372BF1BE-25BD-93C6-A1BD-CB55DD6A1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864" y="1126839"/>
            <a:ext cx="2217575" cy="144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2">
            <a:extLst>
              <a:ext uri="{FF2B5EF4-FFF2-40B4-BE49-F238E27FC236}">
                <a16:creationId xmlns:a16="http://schemas.microsoft.com/office/drawing/2014/main" id="{5D90E592-DCEB-0250-9756-0D7442130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363" y="4351156"/>
            <a:ext cx="1800915" cy="1234719"/>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 name="Picture 161">
            <a:extLst>
              <a:ext uri="{FF2B5EF4-FFF2-40B4-BE49-F238E27FC236}">
                <a16:creationId xmlns:a16="http://schemas.microsoft.com/office/drawing/2014/main" id="{0282BFDF-8C5F-2C53-81D2-A614102ADD7A}"/>
              </a:ext>
            </a:extLst>
          </p:cNvPr>
          <p:cNvPicPr>
            <a:picLocks noChangeAspect="1"/>
          </p:cNvPicPr>
          <p:nvPr/>
        </p:nvPicPr>
        <p:blipFill>
          <a:blip r:embed="rId5"/>
          <a:stretch>
            <a:fillRect/>
          </a:stretch>
        </p:blipFill>
        <p:spPr>
          <a:xfrm>
            <a:off x="3345232" y="5790161"/>
            <a:ext cx="1756079" cy="998575"/>
          </a:xfrm>
          <a:prstGeom prst="rect">
            <a:avLst/>
          </a:prstGeom>
        </p:spPr>
      </p:pic>
      <p:pic>
        <p:nvPicPr>
          <p:cNvPr id="163" name="Picture 162">
            <a:extLst>
              <a:ext uri="{FF2B5EF4-FFF2-40B4-BE49-F238E27FC236}">
                <a16:creationId xmlns:a16="http://schemas.microsoft.com/office/drawing/2014/main" id="{7042C8BF-B46C-B4D4-4AA5-73BEBA35181A}"/>
              </a:ext>
            </a:extLst>
          </p:cNvPr>
          <p:cNvPicPr>
            <a:picLocks noChangeAspect="1"/>
          </p:cNvPicPr>
          <p:nvPr/>
        </p:nvPicPr>
        <p:blipFill>
          <a:blip r:embed="rId6"/>
          <a:stretch>
            <a:fillRect/>
          </a:stretch>
        </p:blipFill>
        <p:spPr>
          <a:xfrm rot="5400000">
            <a:off x="7803460" y="4761076"/>
            <a:ext cx="1870163" cy="1560287"/>
          </a:xfrm>
          <a:prstGeom prst="rect">
            <a:avLst/>
          </a:prstGeom>
        </p:spPr>
      </p:pic>
      <p:sp>
        <p:nvSpPr>
          <p:cNvPr id="164" name="TextBox 163">
            <a:extLst>
              <a:ext uri="{FF2B5EF4-FFF2-40B4-BE49-F238E27FC236}">
                <a16:creationId xmlns:a16="http://schemas.microsoft.com/office/drawing/2014/main" id="{F85D6FD1-E517-C507-599C-FB438E35F175}"/>
              </a:ext>
            </a:extLst>
          </p:cNvPr>
          <p:cNvSpPr txBox="1"/>
          <p:nvPr/>
        </p:nvSpPr>
        <p:spPr>
          <a:xfrm>
            <a:off x="1391479" y="579085"/>
            <a:ext cx="9282082" cy="338554"/>
          </a:xfrm>
          <a:prstGeom prst="rect">
            <a:avLst/>
          </a:prstGeom>
          <a:noFill/>
          <a:ln>
            <a:solidFill>
              <a:schemeClr val="accent1"/>
            </a:solidFill>
          </a:ln>
        </p:spPr>
        <p:txBody>
          <a:bodyPr wrap="square">
            <a:spAutoFit/>
          </a:bodyPr>
          <a:lstStyle/>
          <a:p>
            <a:r>
              <a:rPr lang="en-US" sz="1600" dirty="0">
                <a:latin typeface="Times New Roman" panose="02020603050405020304" pitchFamily="18" charset="0"/>
                <a:cs typeface="Times New Roman" panose="02020603050405020304" pitchFamily="18" charset="0"/>
              </a:rPr>
              <a:t>The world’s only polarized proton collider: 60% proton polarization , </a:t>
            </a:r>
            <a:r>
              <a:rPr lang="en-US" altLang="ja-JP" sz="1600" i="1" dirty="0">
                <a:latin typeface="Times New Roman" panose="02020603050405020304" pitchFamily="18" charset="0"/>
                <a:cs typeface="Times New Roman" panose="02020603050405020304" pitchFamily="18" charset="0"/>
              </a:rPr>
              <a:t>L </a:t>
            </a:r>
            <a:r>
              <a:rPr lang="en-US" altLang="ja-JP" sz="1600" baseline="-25000" dirty="0">
                <a:latin typeface="Times New Roman" panose="02020603050405020304" pitchFamily="18" charset="0"/>
                <a:cs typeface="Times New Roman" panose="02020603050405020304" pitchFamily="18" charset="0"/>
              </a:rPr>
              <a:t>max</a:t>
            </a:r>
            <a:r>
              <a:rPr lang="en-US" altLang="ja-JP" sz="1600" dirty="0">
                <a:latin typeface="Times New Roman" panose="02020603050405020304" pitchFamily="18" charset="0"/>
                <a:cs typeface="Times New Roman" panose="02020603050405020304" pitchFamily="18" charset="0"/>
              </a:rPr>
              <a:t>=1.6</a:t>
            </a:r>
            <a:r>
              <a:rPr lang="en-US" altLang="ja-JP" sz="1600" dirty="0">
                <a:latin typeface="Times New Roman" panose="02020603050405020304" pitchFamily="18" charset="0"/>
                <a:cs typeface="Times New Roman" panose="02020603050405020304" pitchFamily="18" charset="0"/>
                <a:sym typeface="Symbol" panose="05050102010706020507" pitchFamily="18" charset="2"/>
              </a:rPr>
              <a:t>10</a:t>
            </a:r>
            <a:r>
              <a:rPr lang="en-US" altLang="ja-JP" sz="1600" baseline="30000" dirty="0">
                <a:latin typeface="Times New Roman" panose="02020603050405020304" pitchFamily="18" charset="0"/>
                <a:cs typeface="Times New Roman" panose="02020603050405020304" pitchFamily="18" charset="0"/>
                <a:sym typeface="Symbol" panose="05050102010706020507" pitchFamily="18" charset="2"/>
              </a:rPr>
              <a:t>32</a:t>
            </a:r>
            <a:r>
              <a:rPr lang="en-US" altLang="ja-JP" sz="1600" dirty="0">
                <a:latin typeface="Times New Roman" panose="02020603050405020304" pitchFamily="18" charset="0"/>
                <a:cs typeface="Times New Roman" panose="02020603050405020304" pitchFamily="18" charset="0"/>
                <a:sym typeface="Symbol" panose="05050102010706020507" pitchFamily="18" charset="2"/>
              </a:rPr>
              <a:t> s</a:t>
            </a:r>
            <a:r>
              <a:rPr lang="en-US" altLang="ja-JP" sz="1600" baseline="30000" dirty="0">
                <a:latin typeface="Times New Roman" panose="02020603050405020304" pitchFamily="18" charset="0"/>
                <a:cs typeface="Times New Roman" panose="02020603050405020304" pitchFamily="18" charset="0"/>
                <a:sym typeface="Symbol" panose="05050102010706020507" pitchFamily="18" charset="2"/>
              </a:rPr>
              <a:t>-1</a:t>
            </a:r>
            <a:r>
              <a:rPr lang="en-US" altLang="ja-JP" sz="1600" dirty="0">
                <a:latin typeface="Times New Roman" panose="02020603050405020304" pitchFamily="18" charset="0"/>
                <a:cs typeface="Times New Roman" panose="02020603050405020304" pitchFamily="18" charset="0"/>
                <a:sym typeface="Symbol" panose="05050102010706020507" pitchFamily="18" charset="2"/>
              </a:rPr>
              <a:t>cm</a:t>
            </a:r>
            <a:r>
              <a:rPr lang="en-US" altLang="ja-JP" sz="1600"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altLang="ja-JP" sz="1600" dirty="0">
                <a:latin typeface="Times New Roman" panose="02020603050405020304" pitchFamily="18" charset="0"/>
                <a:cs typeface="Times New Roman" panose="02020603050405020304" pitchFamily="18" charset="0"/>
                <a:sym typeface="Symbol" panose="05050102010706020507" pitchFamily="18" charset="2"/>
              </a:rPr>
              <a:t>; 50&lt;√</a:t>
            </a:r>
            <a:r>
              <a:rPr lang="en-US" altLang="ja-JP" sz="1600" i="1" dirty="0">
                <a:latin typeface="Times New Roman" panose="02020603050405020304" pitchFamily="18" charset="0"/>
                <a:cs typeface="Times New Roman" panose="02020603050405020304" pitchFamily="18" charset="0"/>
                <a:sym typeface="Symbol" panose="05050102010706020507" pitchFamily="18" charset="2"/>
              </a:rPr>
              <a:t>s</a:t>
            </a:r>
            <a:r>
              <a:rPr lang="en-US" altLang="ja-JP" sz="1600" dirty="0">
                <a:latin typeface="Times New Roman" panose="02020603050405020304" pitchFamily="18" charset="0"/>
                <a:cs typeface="Times New Roman" panose="02020603050405020304" pitchFamily="18" charset="0"/>
                <a:sym typeface="Symbol" panose="05050102010706020507" pitchFamily="18" charset="2"/>
              </a:rPr>
              <a:t> &lt;510 GeV</a:t>
            </a:r>
            <a:endParaRPr lang="en-US" sz="1600" dirty="0">
              <a:latin typeface="Times New Roman" panose="02020603050405020304" pitchFamily="18" charset="0"/>
              <a:cs typeface="Times New Roman" panose="02020603050405020304" pitchFamily="18" charset="0"/>
            </a:endParaRPr>
          </a:p>
        </p:txBody>
      </p:sp>
      <p:sp>
        <p:nvSpPr>
          <p:cNvPr id="165" name="Text Box 1197">
            <a:extLst>
              <a:ext uri="{FF2B5EF4-FFF2-40B4-BE49-F238E27FC236}">
                <a16:creationId xmlns:a16="http://schemas.microsoft.com/office/drawing/2014/main" id="{1D906CF3-CD35-D4F2-2604-053E4C5ABFB4}"/>
              </a:ext>
            </a:extLst>
          </p:cNvPr>
          <p:cNvSpPr txBox="1">
            <a:spLocks noChangeArrowheads="1"/>
          </p:cNvSpPr>
          <p:nvPr/>
        </p:nvSpPr>
        <p:spPr bwMode="auto">
          <a:xfrm>
            <a:off x="327170" y="8807"/>
            <a:ext cx="11864829" cy="52322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a:latin typeface="Times New Roman" panose="02020603050405020304" pitchFamily="18" charset="0"/>
                <a:cs typeface="Times New Roman" panose="02020603050405020304" pitchFamily="18" charset="0"/>
              </a:rPr>
              <a:t>Polarization facilities at RHIC</a:t>
            </a:r>
          </a:p>
        </p:txBody>
      </p:sp>
      <p:sp>
        <p:nvSpPr>
          <p:cNvPr id="166" name="Text Box 1129">
            <a:extLst>
              <a:ext uri="{FF2B5EF4-FFF2-40B4-BE49-F238E27FC236}">
                <a16:creationId xmlns:a16="http://schemas.microsoft.com/office/drawing/2014/main" id="{1CE08841-A2E0-1C99-917C-C06652608BAC}"/>
              </a:ext>
            </a:extLst>
          </p:cNvPr>
          <p:cNvSpPr txBox="1">
            <a:spLocks noChangeArrowheads="1"/>
          </p:cNvSpPr>
          <p:nvPr/>
        </p:nvSpPr>
        <p:spPr bwMode="auto">
          <a:xfrm>
            <a:off x="2479877" y="2982144"/>
            <a:ext cx="1020763" cy="584775"/>
          </a:xfrm>
          <a:prstGeom prst="rect">
            <a:avLst/>
          </a:prstGeom>
          <a:solidFill>
            <a:schemeClr val="bg1"/>
          </a:solidFill>
          <a:ln w="3175">
            <a:solidFill>
              <a:srgbClr val="000000"/>
            </a:solidFill>
            <a:miter lim="800000"/>
            <a:headEnd/>
            <a:tailEnd/>
          </a:ln>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ja-JP" sz="1600">
                <a:latin typeface="Times New Roman" panose="02020603050405020304" pitchFamily="18" charset="0"/>
                <a:ea typeface="ＭＳ Ｐゴシック" panose="020B0600070205080204" pitchFamily="34" charset="-128"/>
                <a:cs typeface="Times New Roman" panose="02020603050405020304" pitchFamily="18" charset="0"/>
              </a:rPr>
              <a:t>Siberian Snakes</a:t>
            </a:r>
          </a:p>
        </p:txBody>
      </p:sp>
      <p:sp>
        <p:nvSpPr>
          <p:cNvPr id="167" name="Text Box 1129">
            <a:extLst>
              <a:ext uri="{FF2B5EF4-FFF2-40B4-BE49-F238E27FC236}">
                <a16:creationId xmlns:a16="http://schemas.microsoft.com/office/drawing/2014/main" id="{A55AF72A-76A1-9A48-216A-D4B863A93092}"/>
              </a:ext>
            </a:extLst>
          </p:cNvPr>
          <p:cNvSpPr txBox="1">
            <a:spLocks noChangeArrowheads="1"/>
          </p:cNvSpPr>
          <p:nvPr/>
        </p:nvSpPr>
        <p:spPr bwMode="auto">
          <a:xfrm>
            <a:off x="9410705" y="3362891"/>
            <a:ext cx="1020763" cy="584775"/>
          </a:xfrm>
          <a:prstGeom prst="rect">
            <a:avLst/>
          </a:prstGeom>
          <a:solidFill>
            <a:schemeClr val="bg1"/>
          </a:solidFill>
          <a:ln w="3175">
            <a:solidFill>
              <a:srgbClr val="000000"/>
            </a:solidFill>
            <a:miter lim="800000"/>
            <a:headEnd/>
            <a:tailEnd/>
          </a:ln>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Siberian Snakes</a:t>
            </a:r>
          </a:p>
        </p:txBody>
      </p:sp>
      <p:sp>
        <p:nvSpPr>
          <p:cNvPr id="168" name="Arc 1052">
            <a:extLst>
              <a:ext uri="{FF2B5EF4-FFF2-40B4-BE49-F238E27FC236}">
                <a16:creationId xmlns:a16="http://schemas.microsoft.com/office/drawing/2014/main" id="{BE44AE11-0C09-0B6C-BF77-1BE0A8CFA8A8}"/>
              </a:ext>
            </a:extLst>
          </p:cNvPr>
          <p:cNvSpPr>
            <a:spLocks/>
          </p:cNvSpPr>
          <p:nvPr/>
        </p:nvSpPr>
        <p:spPr bwMode="auto">
          <a:xfrm flipH="1">
            <a:off x="6385721" y="2790057"/>
            <a:ext cx="1852612" cy="700087"/>
          </a:xfrm>
          <a:custGeom>
            <a:avLst/>
            <a:gdLst>
              <a:gd name="T0" fmla="*/ 0 w 15115"/>
              <a:gd name="T1" fmla="*/ 2147483647 h 21197"/>
              <a:gd name="T2" fmla="*/ 2147483647 w 15115"/>
              <a:gd name="T3" fmla="*/ 0 h 21197"/>
              <a:gd name="T4" fmla="*/ 2147483647 w 15115"/>
              <a:gd name="T5" fmla="*/ 2147483647 h 21197"/>
              <a:gd name="T6" fmla="*/ 0 60000 65536"/>
              <a:gd name="T7" fmla="*/ 0 60000 65536"/>
              <a:gd name="T8" fmla="*/ 0 60000 65536"/>
              <a:gd name="T9" fmla="*/ 0 w 15115"/>
              <a:gd name="T10" fmla="*/ 0 h 21197"/>
              <a:gd name="T11" fmla="*/ 15115 w 15115"/>
              <a:gd name="T12" fmla="*/ 21197 h 21197"/>
            </a:gdLst>
            <a:ahLst/>
            <a:cxnLst>
              <a:cxn ang="T6">
                <a:pos x="T0" y="T1"/>
              </a:cxn>
              <a:cxn ang="T7">
                <a:pos x="T2" y="T3"/>
              </a:cxn>
              <a:cxn ang="T8">
                <a:pos x="T4" y="T5"/>
              </a:cxn>
            </a:cxnLst>
            <a:rect l="T9" t="T10" r="T11" b="T12"/>
            <a:pathLst>
              <a:path w="15115" h="21197" fill="none" extrusionOk="0">
                <a:moveTo>
                  <a:pt x="0" y="5766"/>
                </a:moveTo>
                <a:cubicBezTo>
                  <a:pt x="3013" y="2815"/>
                  <a:pt x="6824" y="810"/>
                  <a:pt x="10962" y="-1"/>
                </a:cubicBezTo>
              </a:path>
              <a:path w="15115" h="21197" stroke="0" extrusionOk="0">
                <a:moveTo>
                  <a:pt x="0" y="5766"/>
                </a:moveTo>
                <a:cubicBezTo>
                  <a:pt x="3013" y="2815"/>
                  <a:pt x="6824" y="810"/>
                  <a:pt x="10962" y="-1"/>
                </a:cubicBezTo>
                <a:lnTo>
                  <a:pt x="15115" y="21197"/>
                </a:lnTo>
                <a:lnTo>
                  <a:pt x="0" y="5766"/>
                </a:lnTo>
                <a:close/>
              </a:path>
            </a:pathLst>
          </a:cu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532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107B3F-1D7E-CD89-EA48-474CE48C9CE1}"/>
              </a:ext>
            </a:extLst>
          </p:cNvPr>
          <p:cNvSpPr>
            <a:spLocks noGrp="1"/>
          </p:cNvSpPr>
          <p:nvPr>
            <p:ph type="sldNum" sz="quarter" idx="4"/>
          </p:nvPr>
        </p:nvSpPr>
        <p:spPr/>
        <p:txBody>
          <a:bodyPr/>
          <a:lstStyle/>
          <a:p>
            <a:fld id="{933A556B-7C63-244D-9B7C-B0EA8042B330}" type="slidenum">
              <a:rPr lang="en-US" smtClean="0"/>
              <a:pPr/>
              <a:t>6</a:t>
            </a:fld>
            <a:endParaRPr lang="en-US" sz="751" dirty="0"/>
          </a:p>
        </p:txBody>
      </p:sp>
      <p:sp>
        <p:nvSpPr>
          <p:cNvPr id="3" name="Text Box 1197">
            <a:extLst>
              <a:ext uri="{FF2B5EF4-FFF2-40B4-BE49-F238E27FC236}">
                <a16:creationId xmlns:a16="http://schemas.microsoft.com/office/drawing/2014/main" id="{CD3A341C-2ACA-FFCB-E45C-87D416F734F9}"/>
              </a:ext>
            </a:extLst>
          </p:cNvPr>
          <p:cNvSpPr txBox="1">
            <a:spLocks noChangeArrowheads="1"/>
          </p:cNvSpPr>
          <p:nvPr/>
        </p:nvSpPr>
        <p:spPr bwMode="auto">
          <a:xfrm>
            <a:off x="285226" y="8806"/>
            <a:ext cx="11906774" cy="52322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a:latin typeface="Times New Roman" panose="02020603050405020304" pitchFamily="18" charset="0"/>
                <a:cs typeface="Times New Roman" panose="02020603050405020304" pitchFamily="18" charset="0"/>
              </a:rPr>
              <a:t>Optically Polarized proton source (OPPIS) </a:t>
            </a:r>
          </a:p>
        </p:txBody>
      </p:sp>
      <p:grpSp>
        <p:nvGrpSpPr>
          <p:cNvPr id="4" name="Group 3">
            <a:extLst>
              <a:ext uri="{FF2B5EF4-FFF2-40B4-BE49-F238E27FC236}">
                <a16:creationId xmlns:a16="http://schemas.microsoft.com/office/drawing/2014/main" id="{9A6ACE7C-BB38-B9C0-C1AB-CD5E32FB9610}"/>
              </a:ext>
            </a:extLst>
          </p:cNvPr>
          <p:cNvGrpSpPr/>
          <p:nvPr/>
        </p:nvGrpSpPr>
        <p:grpSpPr>
          <a:xfrm>
            <a:off x="1904099" y="708503"/>
            <a:ext cx="9641827" cy="5353665"/>
            <a:chOff x="-367195" y="676734"/>
            <a:chExt cx="9641827" cy="5353665"/>
          </a:xfrm>
        </p:grpSpPr>
        <p:grpSp>
          <p:nvGrpSpPr>
            <p:cNvPr id="5" name="Group 4">
              <a:extLst>
                <a:ext uri="{FF2B5EF4-FFF2-40B4-BE49-F238E27FC236}">
                  <a16:creationId xmlns:a16="http://schemas.microsoft.com/office/drawing/2014/main" id="{DB5885BB-58BD-1287-5985-FE4518382DDE}"/>
                </a:ext>
              </a:extLst>
            </p:cNvPr>
            <p:cNvGrpSpPr/>
            <p:nvPr/>
          </p:nvGrpSpPr>
          <p:grpSpPr>
            <a:xfrm>
              <a:off x="-367195" y="676734"/>
              <a:ext cx="9641827" cy="5353665"/>
              <a:chOff x="-374112" y="676730"/>
              <a:chExt cx="9756252" cy="5353665"/>
            </a:xfrm>
          </p:grpSpPr>
          <p:grpSp>
            <p:nvGrpSpPr>
              <p:cNvPr id="16" name="Group 15">
                <a:extLst>
                  <a:ext uri="{FF2B5EF4-FFF2-40B4-BE49-F238E27FC236}">
                    <a16:creationId xmlns:a16="http://schemas.microsoft.com/office/drawing/2014/main" id="{350B3F1D-29A7-43B7-8696-669C852D72B6}"/>
                  </a:ext>
                </a:extLst>
              </p:cNvPr>
              <p:cNvGrpSpPr/>
              <p:nvPr/>
            </p:nvGrpSpPr>
            <p:grpSpPr>
              <a:xfrm>
                <a:off x="-374112" y="2047115"/>
                <a:ext cx="9756252" cy="3983280"/>
                <a:chOff x="-428110" y="1993596"/>
                <a:chExt cx="9756252" cy="3983280"/>
              </a:xfrm>
            </p:grpSpPr>
            <p:pic>
              <p:nvPicPr>
                <p:cNvPr id="40" name="Picture 39">
                  <a:extLst>
                    <a:ext uri="{FF2B5EF4-FFF2-40B4-BE49-F238E27FC236}">
                      <a16:creationId xmlns:a16="http://schemas.microsoft.com/office/drawing/2014/main" id="{095CD94C-FAB1-1809-0C93-ECE3C471E06B}"/>
                    </a:ext>
                  </a:extLst>
                </p:cNvPr>
                <p:cNvPicPr>
                  <a:picLocks noChangeAspect="1"/>
                </p:cNvPicPr>
                <p:nvPr/>
              </p:nvPicPr>
              <p:blipFill>
                <a:blip r:embed="rId2"/>
                <a:stretch>
                  <a:fillRect/>
                </a:stretch>
              </p:blipFill>
              <p:spPr>
                <a:xfrm>
                  <a:off x="864627" y="1993596"/>
                  <a:ext cx="8463515" cy="3660469"/>
                </a:xfrm>
                <a:prstGeom prst="rect">
                  <a:avLst/>
                </a:prstGeom>
                <a:noFill/>
              </p:spPr>
            </p:pic>
            <p:sp>
              <p:nvSpPr>
                <p:cNvPr id="41" name="Rectangle 40">
                  <a:extLst>
                    <a:ext uri="{FF2B5EF4-FFF2-40B4-BE49-F238E27FC236}">
                      <a16:creationId xmlns:a16="http://schemas.microsoft.com/office/drawing/2014/main" id="{AE85FA99-2BC0-BA6D-F146-7191235ADC57}"/>
                    </a:ext>
                  </a:extLst>
                </p:cNvPr>
                <p:cNvSpPr/>
                <p:nvPr/>
              </p:nvSpPr>
              <p:spPr>
                <a:xfrm>
                  <a:off x="-428110" y="5043527"/>
                  <a:ext cx="1042447" cy="9333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123">
                  <a:extLst>
                    <a:ext uri="{FF2B5EF4-FFF2-40B4-BE49-F238E27FC236}">
                      <a16:creationId xmlns:a16="http://schemas.microsoft.com/office/drawing/2014/main" id="{14F65EF4-74DA-886A-D45D-E8EF970A3EEE}"/>
                    </a:ext>
                  </a:extLst>
                </p:cNvPr>
                <p:cNvSpPr>
                  <a:spLocks noChangeArrowheads="1"/>
                </p:cNvSpPr>
                <p:nvPr/>
              </p:nvSpPr>
              <p:spPr bwMode="auto">
                <a:xfrm>
                  <a:off x="-251692" y="5161622"/>
                  <a:ext cx="727514" cy="492443"/>
                </a:xfrm>
                <a:prstGeom prst="rect">
                  <a:avLst/>
                </a:prstGeom>
                <a:solidFill>
                  <a:schemeClr val="bg1"/>
                </a:solidFill>
                <a:ln w="3175">
                  <a:no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Laser room</a:t>
                  </a:r>
                </a:p>
              </p:txBody>
            </p:sp>
            <p:cxnSp>
              <p:nvCxnSpPr>
                <p:cNvPr id="43" name="Straight Arrow Connector 42">
                  <a:extLst>
                    <a:ext uri="{FF2B5EF4-FFF2-40B4-BE49-F238E27FC236}">
                      <a16:creationId xmlns:a16="http://schemas.microsoft.com/office/drawing/2014/main" id="{A771D85D-54A6-A463-9688-67EECDECE86B}"/>
                    </a:ext>
                  </a:extLst>
                </p:cNvPr>
                <p:cNvCxnSpPr>
                  <a:cxnSpLocks/>
                </p:cNvCxnSpPr>
                <p:nvPr/>
              </p:nvCxnSpPr>
              <p:spPr>
                <a:xfrm flipV="1">
                  <a:off x="614337" y="5750758"/>
                  <a:ext cx="1858444" cy="5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62AA3E1-056C-51C4-9819-ACFE79CE0BB6}"/>
                    </a:ext>
                  </a:extLst>
                </p:cNvPr>
                <p:cNvCxnSpPr>
                  <a:cxnSpLocks/>
                </p:cNvCxnSpPr>
                <p:nvPr/>
              </p:nvCxnSpPr>
              <p:spPr>
                <a:xfrm flipV="1">
                  <a:off x="4738660" y="4758702"/>
                  <a:ext cx="0" cy="987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679967A-75FC-7F47-62D4-229A1317540A}"/>
                    </a:ext>
                  </a:extLst>
                </p:cNvPr>
                <p:cNvCxnSpPr>
                  <a:cxnSpLocks/>
                </p:cNvCxnSpPr>
                <p:nvPr/>
              </p:nvCxnSpPr>
              <p:spPr>
                <a:xfrm flipV="1">
                  <a:off x="4737899" y="2764269"/>
                  <a:ext cx="761" cy="1994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1F05E7C-E9A2-4B4F-6EB2-3953405E087D}"/>
                    </a:ext>
                  </a:extLst>
                </p:cNvPr>
                <p:cNvCxnSpPr>
                  <a:cxnSpLocks/>
                </p:cNvCxnSpPr>
                <p:nvPr/>
              </p:nvCxnSpPr>
              <p:spPr>
                <a:xfrm>
                  <a:off x="4738660" y="2764269"/>
                  <a:ext cx="10870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5DFB4F2-83EA-70C4-098E-1AC923D3C74F}"/>
                    </a:ext>
                  </a:extLst>
                </p:cNvPr>
                <p:cNvCxnSpPr>
                  <a:cxnSpLocks/>
                </p:cNvCxnSpPr>
                <p:nvPr/>
              </p:nvCxnSpPr>
              <p:spPr>
                <a:xfrm flipH="1">
                  <a:off x="1353569" y="2764269"/>
                  <a:ext cx="4479499" cy="1928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1123">
                  <a:extLst>
                    <a:ext uri="{FF2B5EF4-FFF2-40B4-BE49-F238E27FC236}">
                      <a16:creationId xmlns:a16="http://schemas.microsoft.com/office/drawing/2014/main" id="{4F78DEFE-E376-961F-9C15-68422AD9C42E}"/>
                    </a:ext>
                  </a:extLst>
                </p:cNvPr>
                <p:cNvSpPr>
                  <a:spLocks noChangeArrowheads="1"/>
                </p:cNvSpPr>
                <p:nvPr/>
              </p:nvSpPr>
              <p:spPr bwMode="auto">
                <a:xfrm>
                  <a:off x="2659861" y="5545046"/>
                  <a:ext cx="1247676" cy="184666"/>
                </a:xfrm>
                <a:prstGeom prst="rect">
                  <a:avLst/>
                </a:prstGeom>
                <a:solidFill>
                  <a:schemeClr val="accent3">
                    <a:lumMod val="60000"/>
                    <a:lumOff val="40000"/>
                  </a:schemeClr>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Pumping laser</a:t>
                  </a:r>
                </a:p>
              </p:txBody>
            </p:sp>
            <p:cxnSp>
              <p:nvCxnSpPr>
                <p:cNvPr id="49" name="Straight Arrow Connector 48">
                  <a:extLst>
                    <a:ext uri="{FF2B5EF4-FFF2-40B4-BE49-F238E27FC236}">
                      <a16:creationId xmlns:a16="http://schemas.microsoft.com/office/drawing/2014/main" id="{729A23BA-F362-FC36-672B-F50D6018C6B1}"/>
                    </a:ext>
                  </a:extLst>
                </p:cNvPr>
                <p:cNvCxnSpPr>
                  <a:cxnSpLocks/>
                </p:cNvCxnSpPr>
                <p:nvPr/>
              </p:nvCxnSpPr>
              <p:spPr>
                <a:xfrm flipV="1">
                  <a:off x="2447863" y="5746304"/>
                  <a:ext cx="2290797" cy="9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BB7E9A6-3648-3818-569C-1673DB9A5172}"/>
                    </a:ext>
                  </a:extLst>
                </p:cNvPr>
                <p:cNvCxnSpPr>
                  <a:cxnSpLocks/>
                  <a:stCxn id="41" idx="3"/>
                </p:cNvCxnSpPr>
                <p:nvPr/>
              </p:nvCxnSpPr>
              <p:spPr>
                <a:xfrm flipV="1">
                  <a:off x="614337" y="5034224"/>
                  <a:ext cx="1189398" cy="47597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ED44453-3E74-F5B7-21C9-2A82F6F49018}"/>
                    </a:ext>
                  </a:extLst>
                </p:cNvPr>
                <p:cNvCxnSpPr>
                  <a:cxnSpLocks/>
                </p:cNvCxnSpPr>
                <p:nvPr/>
              </p:nvCxnSpPr>
              <p:spPr>
                <a:xfrm flipH="1" flipV="1">
                  <a:off x="1608834" y="4574750"/>
                  <a:ext cx="194900" cy="459474"/>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868DE18-E230-5B3F-2E42-8ECC6B2DFAE1}"/>
                    </a:ext>
                  </a:extLst>
                </p:cNvPr>
                <p:cNvCxnSpPr>
                  <a:cxnSpLocks/>
                </p:cNvCxnSpPr>
                <p:nvPr/>
              </p:nvCxnSpPr>
              <p:spPr>
                <a:xfrm flipV="1">
                  <a:off x="1632750" y="2710006"/>
                  <a:ext cx="4323024" cy="185973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1123">
                  <a:extLst>
                    <a:ext uri="{FF2B5EF4-FFF2-40B4-BE49-F238E27FC236}">
                      <a16:creationId xmlns:a16="http://schemas.microsoft.com/office/drawing/2014/main" id="{ACD57B43-CF8C-43E3-FBF2-C81C207A93C5}"/>
                    </a:ext>
                  </a:extLst>
                </p:cNvPr>
                <p:cNvSpPr>
                  <a:spLocks noChangeArrowheads="1"/>
                </p:cNvSpPr>
                <p:nvPr/>
              </p:nvSpPr>
              <p:spPr bwMode="auto">
                <a:xfrm rot="20249881">
                  <a:off x="967820" y="5279675"/>
                  <a:ext cx="855852" cy="184666"/>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Prob laser</a:t>
                  </a:r>
                </a:p>
              </p:txBody>
            </p:sp>
          </p:grpSp>
          <p:sp>
            <p:nvSpPr>
              <p:cNvPr id="17" name="Rectangle 1123">
                <a:extLst>
                  <a:ext uri="{FF2B5EF4-FFF2-40B4-BE49-F238E27FC236}">
                    <a16:creationId xmlns:a16="http://schemas.microsoft.com/office/drawing/2014/main" id="{0F29699A-1C2A-E335-2AAE-6A12857DF395}"/>
                  </a:ext>
                </a:extLst>
              </p:cNvPr>
              <p:cNvSpPr>
                <a:spLocks noChangeArrowheads="1"/>
              </p:cNvSpPr>
              <p:nvPr/>
            </p:nvSpPr>
            <p:spPr bwMode="auto">
              <a:xfrm rot="20256316">
                <a:off x="2207322" y="4569841"/>
                <a:ext cx="643215" cy="246221"/>
              </a:xfrm>
              <a:prstGeom prst="rect">
                <a:avLst/>
              </a:prstGeom>
              <a:solidFill>
                <a:schemeClr val="accent3">
                  <a:lumMod val="60000"/>
                  <a:lumOff val="40000"/>
                </a:schemeClr>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SCS</a:t>
                </a:r>
              </a:p>
            </p:txBody>
          </p:sp>
          <p:sp>
            <p:nvSpPr>
              <p:cNvPr id="18" name="Rectangle 1123">
                <a:extLst>
                  <a:ext uri="{FF2B5EF4-FFF2-40B4-BE49-F238E27FC236}">
                    <a16:creationId xmlns:a16="http://schemas.microsoft.com/office/drawing/2014/main" id="{F713D3DF-9676-8769-AACF-647EF73281A5}"/>
                  </a:ext>
                </a:extLst>
              </p:cNvPr>
              <p:cNvSpPr>
                <a:spLocks noChangeArrowheads="1"/>
              </p:cNvSpPr>
              <p:nvPr/>
            </p:nvSpPr>
            <p:spPr bwMode="auto">
              <a:xfrm>
                <a:off x="215308" y="4182160"/>
                <a:ext cx="768977" cy="184666"/>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Plasmatron</a:t>
                </a:r>
              </a:p>
            </p:txBody>
          </p:sp>
          <p:sp>
            <p:nvSpPr>
              <p:cNvPr id="19" name="Rectangle 1123">
                <a:extLst>
                  <a:ext uri="{FF2B5EF4-FFF2-40B4-BE49-F238E27FC236}">
                    <a16:creationId xmlns:a16="http://schemas.microsoft.com/office/drawing/2014/main" id="{3F675511-3609-6640-E183-D59580039C2E}"/>
                  </a:ext>
                </a:extLst>
              </p:cNvPr>
              <p:cNvSpPr>
                <a:spLocks noChangeArrowheads="1"/>
              </p:cNvSpPr>
              <p:nvPr/>
            </p:nvSpPr>
            <p:spPr bwMode="auto">
              <a:xfrm>
                <a:off x="240267" y="3508501"/>
                <a:ext cx="856137" cy="553998"/>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Acceleration</a:t>
                </a:r>
              </a:p>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4-grids </a:t>
                </a:r>
              </a:p>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(5-7) keV</a:t>
                </a:r>
              </a:p>
            </p:txBody>
          </p:sp>
          <p:sp>
            <p:nvSpPr>
              <p:cNvPr id="20" name="Rectangle 1123">
                <a:extLst>
                  <a:ext uri="{FF2B5EF4-FFF2-40B4-BE49-F238E27FC236}">
                    <a16:creationId xmlns:a16="http://schemas.microsoft.com/office/drawing/2014/main" id="{32F67250-4129-88AC-04C7-64E95F37024B}"/>
                  </a:ext>
                </a:extLst>
              </p:cNvPr>
              <p:cNvSpPr>
                <a:spLocks noChangeArrowheads="1"/>
              </p:cNvSpPr>
              <p:nvPr/>
            </p:nvSpPr>
            <p:spPr bwMode="auto">
              <a:xfrm>
                <a:off x="293666" y="3019507"/>
                <a:ext cx="925797" cy="369332"/>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Neutralization H-cell</a:t>
                </a:r>
              </a:p>
            </p:txBody>
          </p:sp>
          <p:sp>
            <p:nvSpPr>
              <p:cNvPr id="21" name="Rectangle 1123">
                <a:extLst>
                  <a:ext uri="{FF2B5EF4-FFF2-40B4-BE49-F238E27FC236}">
                    <a16:creationId xmlns:a16="http://schemas.microsoft.com/office/drawing/2014/main" id="{D23E4EA7-7672-3091-3B22-06CFE2DB1EE3}"/>
                  </a:ext>
                </a:extLst>
              </p:cNvPr>
              <p:cNvSpPr>
                <a:spLocks noChangeArrowheads="1"/>
              </p:cNvSpPr>
              <p:nvPr/>
            </p:nvSpPr>
            <p:spPr bwMode="auto">
              <a:xfrm>
                <a:off x="1295400" y="3557816"/>
                <a:ext cx="713886" cy="369332"/>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Ionization He-cell</a:t>
                </a:r>
              </a:p>
            </p:txBody>
          </p:sp>
          <p:sp>
            <p:nvSpPr>
              <p:cNvPr id="22" name="Rectangle 1123">
                <a:extLst>
                  <a:ext uri="{FF2B5EF4-FFF2-40B4-BE49-F238E27FC236}">
                    <a16:creationId xmlns:a16="http://schemas.microsoft.com/office/drawing/2014/main" id="{8407C725-D0CA-7D25-5FBF-B612E4315763}"/>
                  </a:ext>
                </a:extLst>
              </p:cNvPr>
              <p:cNvSpPr>
                <a:spLocks noChangeArrowheads="1"/>
              </p:cNvSpPr>
              <p:nvPr/>
            </p:nvSpPr>
            <p:spPr bwMode="auto">
              <a:xfrm>
                <a:off x="1323451" y="3115519"/>
                <a:ext cx="1144301" cy="369332"/>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Deceleration 3-grids ~3-4keV</a:t>
                </a:r>
              </a:p>
            </p:txBody>
          </p:sp>
          <p:sp>
            <p:nvSpPr>
              <p:cNvPr id="23" name="Rectangle 1123">
                <a:extLst>
                  <a:ext uri="{FF2B5EF4-FFF2-40B4-BE49-F238E27FC236}">
                    <a16:creationId xmlns:a16="http://schemas.microsoft.com/office/drawing/2014/main" id="{D433F569-E756-104F-5DC3-9BCE07AFC067}"/>
                  </a:ext>
                </a:extLst>
              </p:cNvPr>
              <p:cNvSpPr>
                <a:spLocks noChangeArrowheads="1"/>
              </p:cNvSpPr>
              <p:nvPr/>
            </p:nvSpPr>
            <p:spPr bwMode="auto">
              <a:xfrm>
                <a:off x="1473271" y="2673969"/>
                <a:ext cx="926987" cy="369332"/>
              </a:xfrm>
              <a:prstGeom prst="rect">
                <a:avLst/>
              </a:prstGeom>
              <a:solidFill>
                <a:schemeClr val="accent3">
                  <a:lumMod val="60000"/>
                  <a:lumOff val="40000"/>
                </a:schemeClr>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Neutralization Ru-cell</a:t>
                </a:r>
              </a:p>
            </p:txBody>
          </p:sp>
          <p:sp>
            <p:nvSpPr>
              <p:cNvPr id="24" name="Rectangle 1123">
                <a:extLst>
                  <a:ext uri="{FF2B5EF4-FFF2-40B4-BE49-F238E27FC236}">
                    <a16:creationId xmlns:a16="http://schemas.microsoft.com/office/drawing/2014/main" id="{6D2350F7-DFFC-29FF-D6F2-1F3AEAC99C6F}"/>
                  </a:ext>
                </a:extLst>
              </p:cNvPr>
              <p:cNvSpPr>
                <a:spLocks noChangeArrowheads="1"/>
              </p:cNvSpPr>
              <p:nvPr/>
            </p:nvSpPr>
            <p:spPr bwMode="auto">
              <a:xfrm>
                <a:off x="2274411" y="1116469"/>
                <a:ext cx="713886" cy="369332"/>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Ionization Na-cell</a:t>
                </a:r>
              </a:p>
            </p:txBody>
          </p:sp>
          <p:sp>
            <p:nvSpPr>
              <p:cNvPr id="25" name="Rectangle 1123">
                <a:extLst>
                  <a:ext uri="{FF2B5EF4-FFF2-40B4-BE49-F238E27FC236}">
                    <a16:creationId xmlns:a16="http://schemas.microsoft.com/office/drawing/2014/main" id="{133381FD-E7B9-3533-23DF-5C778A9287D2}"/>
                  </a:ext>
                </a:extLst>
              </p:cNvPr>
              <p:cNvSpPr>
                <a:spLocks noChangeArrowheads="1"/>
              </p:cNvSpPr>
              <p:nvPr/>
            </p:nvSpPr>
            <p:spPr bwMode="auto">
              <a:xfrm>
                <a:off x="2162650" y="1558019"/>
                <a:ext cx="629156" cy="184666"/>
              </a:xfrm>
              <a:prstGeom prst="rect">
                <a:avLst/>
              </a:prstGeom>
              <a:solidFill>
                <a:schemeClr val="accent3">
                  <a:lumMod val="60000"/>
                  <a:lumOff val="40000"/>
                </a:schemeClr>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Solenoid</a:t>
                </a:r>
              </a:p>
            </p:txBody>
          </p:sp>
          <p:sp>
            <p:nvSpPr>
              <p:cNvPr id="26" name="Rectangle 1123">
                <a:extLst>
                  <a:ext uri="{FF2B5EF4-FFF2-40B4-BE49-F238E27FC236}">
                    <a16:creationId xmlns:a16="http://schemas.microsoft.com/office/drawing/2014/main" id="{195C7ABD-893D-10E2-688F-84F80696C4FD}"/>
                  </a:ext>
                </a:extLst>
              </p:cNvPr>
              <p:cNvSpPr>
                <a:spLocks noChangeArrowheads="1"/>
              </p:cNvSpPr>
              <p:nvPr/>
            </p:nvSpPr>
            <p:spPr bwMode="auto">
              <a:xfrm>
                <a:off x="2671531" y="676730"/>
                <a:ext cx="713886" cy="369332"/>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Extractor 35kV</a:t>
                </a:r>
              </a:p>
            </p:txBody>
          </p:sp>
          <p:sp>
            <p:nvSpPr>
              <p:cNvPr id="27" name="Rectangle 1123">
                <a:extLst>
                  <a:ext uri="{FF2B5EF4-FFF2-40B4-BE49-F238E27FC236}">
                    <a16:creationId xmlns:a16="http://schemas.microsoft.com/office/drawing/2014/main" id="{B2C57F10-C91B-D89D-84BB-7F2CDF3CEBF2}"/>
                  </a:ext>
                </a:extLst>
              </p:cNvPr>
              <p:cNvSpPr>
                <a:spLocks noChangeArrowheads="1"/>
              </p:cNvSpPr>
              <p:nvPr/>
            </p:nvSpPr>
            <p:spPr bwMode="auto">
              <a:xfrm rot="20256316">
                <a:off x="4199238" y="3753783"/>
                <a:ext cx="542424" cy="246221"/>
              </a:xfrm>
              <a:prstGeom prst="rect">
                <a:avLst/>
              </a:prstGeom>
              <a:solidFill>
                <a:schemeClr val="accent3">
                  <a:lumMod val="60000"/>
                  <a:lumOff val="40000"/>
                </a:schemeClr>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LEBT</a:t>
                </a:r>
              </a:p>
            </p:txBody>
          </p:sp>
          <p:sp>
            <p:nvSpPr>
              <p:cNvPr id="28" name="TextBox 23">
                <a:extLst>
                  <a:ext uri="{FF2B5EF4-FFF2-40B4-BE49-F238E27FC236}">
                    <a16:creationId xmlns:a16="http://schemas.microsoft.com/office/drawing/2014/main" id="{9A1DB3E9-A7BC-A1BA-15D5-2B721DCFEFBE}"/>
                  </a:ext>
                </a:extLst>
              </p:cNvPr>
              <p:cNvSpPr txBox="1">
                <a:spLocks noChangeArrowheads="1"/>
              </p:cNvSpPr>
              <p:nvPr/>
            </p:nvSpPr>
            <p:spPr bwMode="auto">
              <a:xfrm flipH="1">
                <a:off x="4380956" y="1906301"/>
                <a:ext cx="713887" cy="46166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rgbClr val="0000FF"/>
                  </a:buClr>
                  <a:buSzPct val="100000"/>
                  <a:buFont typeface="Wingdings" panose="05000000000000000000" pitchFamily="2" charset="2"/>
                  <a:buChar char="q"/>
                  <a:defRPr sz="22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1pPr>
                <a:lvl2pPr marL="742950" indent="-285750">
                  <a:spcBef>
                    <a:spcPct val="20000"/>
                  </a:spcBef>
                  <a:buClr>
                    <a:srgbClr val="0000FF"/>
                  </a:buClr>
                  <a:buSzPct val="100000"/>
                  <a:buFont typeface="Wingdings" panose="05000000000000000000" pitchFamily="2" charset="2"/>
                  <a:buChar char="Ø"/>
                  <a:defRPr sz="20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2pPr>
                <a:lvl3pPr marL="1143000" indent="-228600">
                  <a:lnSpc>
                    <a:spcPct val="80000"/>
                  </a:lnSpc>
                  <a:spcBef>
                    <a:spcPct val="20000"/>
                  </a:spcBef>
                  <a:buClr>
                    <a:srgbClr val="0000FF"/>
                  </a:buClr>
                  <a:buSzPct val="110000"/>
                  <a:buFont typeface="Courier New" panose="02070309020205020404" pitchFamily="49" charset="0"/>
                  <a:buChar char="o"/>
                  <a:defRPr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3pPr>
                <a:lvl4pPr marL="1600200" indent="-228600">
                  <a:lnSpc>
                    <a:spcPct val="80000"/>
                  </a:lnSpc>
                  <a:spcBef>
                    <a:spcPct val="20000"/>
                  </a:spcBef>
                  <a:buClr>
                    <a:srgbClr val="0000FF"/>
                  </a:buClr>
                  <a:buSzPct val="100000"/>
                  <a:buFont typeface="Wingdings" panose="05000000000000000000" pitchFamily="2" charset="2"/>
                  <a:buChar char="ü"/>
                  <a:defRPr sz="16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4pPr>
                <a:lvl5pPr marL="2057400" indent="-228600">
                  <a:lnSpc>
                    <a:spcPct val="80000"/>
                  </a:lnSpc>
                  <a:spcBef>
                    <a:spcPct val="20000"/>
                  </a:spcBef>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5pPr>
                <a:lvl6pPr marL="25146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6pPr>
                <a:lvl7pPr marL="29718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7pPr>
                <a:lvl8pPr marL="34290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8pPr>
                <a:lvl9pPr marL="38862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9pPr>
              </a:lstStyle>
              <a:p>
                <a:pPr algn="ctr">
                  <a:spcBef>
                    <a:spcPct val="0"/>
                  </a:spcBef>
                  <a:buClrTx/>
                  <a:buSzTx/>
                  <a:buNone/>
                </a:pPr>
                <a:r>
                  <a:rPr lang="en-US" altLang="en-US" sz="1200" b="0" dirty="0">
                    <a:solidFill>
                      <a:srgbClr val="322F31"/>
                    </a:solidFill>
                    <a:latin typeface="Times New Roman" panose="02020603050405020304" pitchFamily="18" charset="0"/>
                    <a:cs typeface="Times New Roman" panose="02020603050405020304" pitchFamily="18" charset="0"/>
                  </a:rPr>
                  <a:t>Magnet</a:t>
                </a:r>
              </a:p>
              <a:p>
                <a:pPr algn="ctr">
                  <a:spcBef>
                    <a:spcPct val="0"/>
                  </a:spcBef>
                  <a:buClrTx/>
                  <a:buSzTx/>
                  <a:buNone/>
                </a:pPr>
                <a:r>
                  <a:rPr lang="en-US" altLang="en-US" sz="1200" b="0" dirty="0">
                    <a:solidFill>
                      <a:srgbClr val="322F31"/>
                    </a:solidFill>
                    <a:latin typeface="Times New Roman" panose="02020603050405020304" pitchFamily="18" charset="0"/>
                    <a:cs typeface="Times New Roman" panose="02020603050405020304" pitchFamily="18" charset="0"/>
                  </a:rPr>
                  <a:t>23.7</a:t>
                </a:r>
                <a:r>
                  <a:rPr lang="en-US" altLang="en-US" sz="1200" b="0" baseline="30000" dirty="0">
                    <a:solidFill>
                      <a:srgbClr val="322F31"/>
                    </a:solidFill>
                    <a:latin typeface="Times New Roman" panose="02020603050405020304" pitchFamily="18" charset="0"/>
                    <a:cs typeface="Times New Roman" panose="02020603050405020304" pitchFamily="18" charset="0"/>
                  </a:rPr>
                  <a:t>0</a:t>
                </a:r>
                <a:r>
                  <a:rPr lang="en-US" altLang="en-US" sz="1200" b="0" dirty="0">
                    <a:solidFill>
                      <a:srgbClr val="322F31"/>
                    </a:solidFill>
                    <a:latin typeface="Times New Roman" panose="02020603050405020304" pitchFamily="18" charset="0"/>
                    <a:cs typeface="Times New Roman" panose="02020603050405020304" pitchFamily="18" charset="0"/>
                  </a:rPr>
                  <a:t> </a:t>
                </a:r>
              </a:p>
            </p:txBody>
          </p:sp>
          <p:sp>
            <p:nvSpPr>
              <p:cNvPr id="29" name="Rectangle 1123">
                <a:extLst>
                  <a:ext uri="{FF2B5EF4-FFF2-40B4-BE49-F238E27FC236}">
                    <a16:creationId xmlns:a16="http://schemas.microsoft.com/office/drawing/2014/main" id="{FB66AC98-1350-E1B4-E1DE-87D667F5ED7E}"/>
                  </a:ext>
                </a:extLst>
              </p:cNvPr>
              <p:cNvSpPr>
                <a:spLocks noChangeArrowheads="1"/>
              </p:cNvSpPr>
              <p:nvPr/>
            </p:nvSpPr>
            <p:spPr bwMode="auto">
              <a:xfrm>
                <a:off x="5160983" y="1923121"/>
                <a:ext cx="569888" cy="369332"/>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Spin rotator</a:t>
                </a:r>
              </a:p>
            </p:txBody>
          </p:sp>
          <p:sp>
            <p:nvSpPr>
              <p:cNvPr id="30" name="TextBox 29">
                <a:extLst>
                  <a:ext uri="{FF2B5EF4-FFF2-40B4-BE49-F238E27FC236}">
                    <a16:creationId xmlns:a16="http://schemas.microsoft.com/office/drawing/2014/main" id="{4B32D947-8C5A-2439-4095-87B8FC8E7E04}"/>
                  </a:ext>
                </a:extLst>
              </p:cNvPr>
              <p:cNvSpPr txBox="1"/>
              <p:nvPr/>
            </p:nvSpPr>
            <p:spPr>
              <a:xfrm>
                <a:off x="6226289" y="1470575"/>
                <a:ext cx="1366617" cy="461665"/>
              </a:xfrm>
              <a:prstGeom prst="rect">
                <a:avLst/>
              </a:prstGeom>
              <a:noFill/>
              <a:ln>
                <a:solidFill>
                  <a:schemeClr val="tx1"/>
                </a:solidFill>
              </a:ln>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Switching Magnet  (50 </a:t>
                </a:r>
                <a:r>
                  <a:rPr lang="en-US" sz="1200" dirty="0" err="1">
                    <a:latin typeface="Times New Roman" panose="02020603050405020304" pitchFamily="18" charset="0"/>
                    <a:cs typeface="Times New Roman" panose="02020603050405020304" pitchFamily="18" charset="0"/>
                  </a:rPr>
                  <a:t>ms</a:t>
                </a:r>
                <a:r>
                  <a:rPr lang="en-US" sz="1200" dirty="0">
                    <a:latin typeface="Times New Roman" panose="02020603050405020304" pitchFamily="18" charset="0"/>
                    <a:cs typeface="Times New Roman" panose="02020603050405020304" pitchFamily="18" charset="0"/>
                  </a:rPr>
                  <a:t>)</a:t>
                </a:r>
              </a:p>
            </p:txBody>
          </p:sp>
          <p:sp>
            <p:nvSpPr>
              <p:cNvPr id="31" name="Rectangle 1123">
                <a:extLst>
                  <a:ext uri="{FF2B5EF4-FFF2-40B4-BE49-F238E27FC236}">
                    <a16:creationId xmlns:a16="http://schemas.microsoft.com/office/drawing/2014/main" id="{89D46DB0-B9CD-F0B1-9D44-64174334EE52}"/>
                  </a:ext>
                </a:extLst>
              </p:cNvPr>
              <p:cNvSpPr>
                <a:spLocks noChangeArrowheads="1"/>
              </p:cNvSpPr>
              <p:nvPr/>
            </p:nvSpPr>
            <p:spPr bwMode="auto">
              <a:xfrm>
                <a:off x="8384110" y="3582209"/>
                <a:ext cx="747761" cy="246221"/>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MEBT</a:t>
                </a:r>
              </a:p>
            </p:txBody>
          </p:sp>
          <p:cxnSp>
            <p:nvCxnSpPr>
              <p:cNvPr id="32" name="Straight Arrow Connector 31">
                <a:extLst>
                  <a:ext uri="{FF2B5EF4-FFF2-40B4-BE49-F238E27FC236}">
                    <a16:creationId xmlns:a16="http://schemas.microsoft.com/office/drawing/2014/main" id="{C27D418E-9EDB-4505-EAE2-C21A67DE6408}"/>
                  </a:ext>
                </a:extLst>
              </p:cNvPr>
              <p:cNvCxnSpPr>
                <a:cxnSpLocks/>
                <a:stCxn id="18" idx="2"/>
              </p:cNvCxnSpPr>
              <p:nvPr/>
            </p:nvCxnSpPr>
            <p:spPr>
              <a:xfrm>
                <a:off x="599796" y="4366826"/>
                <a:ext cx="443162" cy="491180"/>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D94902E-8958-BC10-8724-7FF6C398A305}"/>
                  </a:ext>
                </a:extLst>
              </p:cNvPr>
              <p:cNvCxnSpPr>
                <a:cxnSpLocks/>
              </p:cNvCxnSpPr>
              <p:nvPr/>
            </p:nvCxnSpPr>
            <p:spPr>
              <a:xfrm>
                <a:off x="984285" y="4066953"/>
                <a:ext cx="257884" cy="708249"/>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95D9A41-2FFE-CBD7-8B60-99031301C504}"/>
                  </a:ext>
                </a:extLst>
              </p:cNvPr>
              <p:cNvCxnSpPr>
                <a:cxnSpLocks/>
              </p:cNvCxnSpPr>
              <p:nvPr/>
            </p:nvCxnSpPr>
            <p:spPr>
              <a:xfrm>
                <a:off x="1102899" y="3355993"/>
                <a:ext cx="269404" cy="1208117"/>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E979873-D956-8E7F-D976-F0844179AEE6}"/>
                  </a:ext>
                </a:extLst>
              </p:cNvPr>
              <p:cNvCxnSpPr>
                <a:cxnSpLocks/>
                <a:stCxn id="21" idx="2"/>
              </p:cNvCxnSpPr>
              <p:nvPr/>
            </p:nvCxnSpPr>
            <p:spPr>
              <a:xfrm>
                <a:off x="1652343" y="3927148"/>
                <a:ext cx="483662" cy="451764"/>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7105353-5E5E-E817-07F1-71005E0BB851}"/>
                  </a:ext>
                </a:extLst>
              </p:cNvPr>
              <p:cNvCxnSpPr>
                <a:cxnSpLocks/>
              </p:cNvCxnSpPr>
              <p:nvPr/>
            </p:nvCxnSpPr>
            <p:spPr>
              <a:xfrm>
                <a:off x="2028630" y="3484851"/>
                <a:ext cx="230571" cy="799534"/>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218811A-7BA1-5C80-151A-166DFBB9D922}"/>
                  </a:ext>
                </a:extLst>
              </p:cNvPr>
              <p:cNvCxnSpPr>
                <a:cxnSpLocks/>
              </p:cNvCxnSpPr>
              <p:nvPr/>
            </p:nvCxnSpPr>
            <p:spPr>
              <a:xfrm>
                <a:off x="2255677" y="3043301"/>
                <a:ext cx="144581" cy="1143313"/>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1123">
                <a:extLst>
                  <a:ext uri="{FF2B5EF4-FFF2-40B4-BE49-F238E27FC236}">
                    <a16:creationId xmlns:a16="http://schemas.microsoft.com/office/drawing/2014/main" id="{27E314A0-60B7-BC03-EE94-BECA598979DA}"/>
                  </a:ext>
                </a:extLst>
              </p:cNvPr>
              <p:cNvSpPr>
                <a:spLocks noChangeArrowheads="1"/>
              </p:cNvSpPr>
              <p:nvPr/>
            </p:nvSpPr>
            <p:spPr bwMode="auto">
              <a:xfrm>
                <a:off x="1945684" y="1795047"/>
                <a:ext cx="713886" cy="369332"/>
              </a:xfrm>
              <a:prstGeom prst="rect">
                <a:avLst/>
              </a:prstGeom>
              <a:solidFill>
                <a:schemeClr val="accent3">
                  <a:lumMod val="60000"/>
                  <a:lumOff val="40000"/>
                </a:schemeClr>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Sona transition</a:t>
                </a:r>
              </a:p>
            </p:txBody>
          </p:sp>
          <p:sp>
            <p:nvSpPr>
              <p:cNvPr id="39" name="Rectangle 1123">
                <a:extLst>
                  <a:ext uri="{FF2B5EF4-FFF2-40B4-BE49-F238E27FC236}">
                    <a16:creationId xmlns:a16="http://schemas.microsoft.com/office/drawing/2014/main" id="{E8A6A277-3F63-BA5C-E43F-20A58EE7E713}"/>
                  </a:ext>
                </a:extLst>
              </p:cNvPr>
              <p:cNvSpPr>
                <a:spLocks noChangeArrowheads="1"/>
              </p:cNvSpPr>
              <p:nvPr/>
            </p:nvSpPr>
            <p:spPr bwMode="auto">
              <a:xfrm>
                <a:off x="1724190" y="2229070"/>
                <a:ext cx="776950" cy="369332"/>
              </a:xfrm>
              <a:prstGeom prst="rect">
                <a:avLst/>
              </a:prstGeom>
              <a:solidFill>
                <a:schemeClr val="accent3">
                  <a:lumMod val="60000"/>
                  <a:lumOff val="40000"/>
                </a:schemeClr>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200" dirty="0">
                    <a:latin typeface="Times New Roman" panose="02020603050405020304" pitchFamily="18" charset="0"/>
                    <a:ea typeface="ＭＳ Ｐゴシック" panose="020B0600070205080204" pitchFamily="34" charset="-128"/>
                    <a:cs typeface="Times New Roman" panose="02020603050405020304" pitchFamily="18" charset="0"/>
                  </a:rPr>
                  <a:t>Correction coil system</a:t>
                </a:r>
              </a:p>
            </p:txBody>
          </p:sp>
        </p:grpSp>
        <p:cxnSp>
          <p:nvCxnSpPr>
            <p:cNvPr id="6" name="Straight Arrow Connector 5">
              <a:extLst>
                <a:ext uri="{FF2B5EF4-FFF2-40B4-BE49-F238E27FC236}">
                  <a16:creationId xmlns:a16="http://schemas.microsoft.com/office/drawing/2014/main" id="{443C2F3F-75D7-C152-3CB0-720E86764630}"/>
                </a:ext>
              </a:extLst>
            </p:cNvPr>
            <p:cNvCxnSpPr>
              <a:cxnSpLocks/>
            </p:cNvCxnSpPr>
            <p:nvPr/>
          </p:nvCxnSpPr>
          <p:spPr>
            <a:xfrm>
              <a:off x="2431568" y="2614995"/>
              <a:ext cx="174309" cy="1484959"/>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CC5B4DF-7F30-CFCE-66CB-3A74F870F6F3}"/>
                </a:ext>
              </a:extLst>
            </p:cNvPr>
            <p:cNvCxnSpPr>
              <a:cxnSpLocks/>
            </p:cNvCxnSpPr>
            <p:nvPr/>
          </p:nvCxnSpPr>
          <p:spPr>
            <a:xfrm>
              <a:off x="2557391" y="2160320"/>
              <a:ext cx="170671" cy="1992711"/>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B157839-A42E-32C9-9692-F8AF303C5406}"/>
                </a:ext>
              </a:extLst>
            </p:cNvPr>
            <p:cNvCxnSpPr>
              <a:cxnSpLocks/>
            </p:cNvCxnSpPr>
            <p:nvPr/>
          </p:nvCxnSpPr>
          <p:spPr>
            <a:xfrm>
              <a:off x="2697608" y="1706710"/>
              <a:ext cx="213208" cy="2393243"/>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E9A54C-A20F-1B93-4A79-1E524105217C}"/>
                </a:ext>
              </a:extLst>
            </p:cNvPr>
            <p:cNvCxnSpPr>
              <a:cxnSpLocks/>
            </p:cNvCxnSpPr>
            <p:nvPr/>
          </p:nvCxnSpPr>
          <p:spPr>
            <a:xfrm>
              <a:off x="2850011" y="1502393"/>
              <a:ext cx="125223" cy="2564560"/>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82B6EE0-5601-4EFE-001F-CE0DE9557DD8}"/>
                </a:ext>
              </a:extLst>
            </p:cNvPr>
            <p:cNvCxnSpPr>
              <a:cxnSpLocks/>
            </p:cNvCxnSpPr>
            <p:nvPr/>
          </p:nvCxnSpPr>
          <p:spPr>
            <a:xfrm flipH="1">
              <a:off x="3063217" y="1046063"/>
              <a:ext cx="92819" cy="2941063"/>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D0D002C-967D-9D65-0FF5-54059BD9BE1C}"/>
                </a:ext>
              </a:extLst>
            </p:cNvPr>
            <p:cNvCxnSpPr>
              <a:cxnSpLocks/>
              <a:stCxn id="28" idx="2"/>
            </p:cNvCxnSpPr>
            <p:nvPr/>
          </p:nvCxnSpPr>
          <p:spPr>
            <a:xfrm>
              <a:off x="4684859" y="2367970"/>
              <a:ext cx="424008" cy="710023"/>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8D42797-B4D7-09B3-C495-B9B998F7D610}"/>
                </a:ext>
              </a:extLst>
            </p:cNvPr>
            <p:cNvCxnSpPr>
              <a:cxnSpLocks/>
            </p:cNvCxnSpPr>
            <p:nvPr/>
          </p:nvCxnSpPr>
          <p:spPr>
            <a:xfrm>
              <a:off x="5352805" y="2292456"/>
              <a:ext cx="236653" cy="785539"/>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73D71EF-1872-694C-F3BD-875AC7FA5EBD}"/>
                </a:ext>
              </a:extLst>
            </p:cNvPr>
            <p:cNvCxnSpPr>
              <a:cxnSpLocks/>
              <a:stCxn id="30" idx="2"/>
            </p:cNvCxnSpPr>
            <p:nvPr/>
          </p:nvCxnSpPr>
          <p:spPr>
            <a:xfrm flipH="1">
              <a:off x="6737932" y="1932244"/>
              <a:ext cx="93157" cy="1183277"/>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123">
              <a:extLst>
                <a:ext uri="{FF2B5EF4-FFF2-40B4-BE49-F238E27FC236}">
                  <a16:creationId xmlns:a16="http://schemas.microsoft.com/office/drawing/2014/main" id="{69027C7C-5E9F-1F49-54FE-48A67CF61C0A}"/>
                </a:ext>
              </a:extLst>
            </p:cNvPr>
            <p:cNvSpPr>
              <a:spLocks noChangeArrowheads="1"/>
            </p:cNvSpPr>
            <p:nvPr/>
          </p:nvSpPr>
          <p:spPr bwMode="auto">
            <a:xfrm>
              <a:off x="7627203" y="2538455"/>
              <a:ext cx="528168" cy="246221"/>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RFQ</a:t>
              </a:r>
            </a:p>
          </p:txBody>
        </p:sp>
        <p:sp>
          <p:nvSpPr>
            <p:cNvPr id="15" name="Rectangle 1123">
              <a:extLst>
                <a:ext uri="{FF2B5EF4-FFF2-40B4-BE49-F238E27FC236}">
                  <a16:creationId xmlns:a16="http://schemas.microsoft.com/office/drawing/2014/main" id="{E6D698E7-E4A4-87BB-6848-9DFBE78D242C}"/>
                </a:ext>
              </a:extLst>
            </p:cNvPr>
            <p:cNvSpPr>
              <a:spLocks noChangeArrowheads="1"/>
            </p:cNvSpPr>
            <p:nvPr/>
          </p:nvSpPr>
          <p:spPr bwMode="auto">
            <a:xfrm>
              <a:off x="8233626" y="2538455"/>
              <a:ext cx="905223" cy="246221"/>
            </a:xfrm>
            <a:prstGeom prst="rect">
              <a:avLst/>
            </a:prstGeom>
            <a:solidFill>
              <a:schemeClr val="bg1"/>
            </a:solidFill>
            <a:ln w="3175">
              <a:solidFill>
                <a:schemeClr val="tx1"/>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ja-JP" sz="1600" dirty="0">
                  <a:latin typeface="Times New Roman" panose="02020603050405020304" pitchFamily="18" charset="0"/>
                  <a:ea typeface="ＭＳ Ｐゴシック" panose="020B0600070205080204" pitchFamily="34" charset="-128"/>
                  <a:cs typeface="Times New Roman" panose="02020603050405020304" pitchFamily="18" charset="0"/>
                </a:rPr>
                <a:t>To LINAC</a:t>
              </a:r>
            </a:p>
          </p:txBody>
        </p:sp>
      </p:grpSp>
      <p:sp>
        <p:nvSpPr>
          <p:cNvPr id="55" name="TextBox 54">
            <a:extLst>
              <a:ext uri="{FF2B5EF4-FFF2-40B4-BE49-F238E27FC236}">
                <a16:creationId xmlns:a16="http://schemas.microsoft.com/office/drawing/2014/main" id="{520A9553-FA3C-A320-CBC6-6043A735284A}"/>
              </a:ext>
            </a:extLst>
          </p:cNvPr>
          <p:cNvSpPr txBox="1"/>
          <p:nvPr/>
        </p:nvSpPr>
        <p:spPr>
          <a:xfrm>
            <a:off x="6040024" y="801130"/>
            <a:ext cx="6059157" cy="523220"/>
          </a:xfrm>
          <a:prstGeom prst="rect">
            <a:avLst/>
          </a:prstGeom>
          <a:noFill/>
        </p:spPr>
        <p:txBody>
          <a:bodyPr wrap="square">
            <a:spAutoFit/>
          </a:bodyPr>
          <a:lstStyle/>
          <a:p>
            <a:pPr>
              <a:spcBef>
                <a:spcPct val="0"/>
              </a:spcBef>
              <a:buClrTx/>
              <a:buSzTx/>
              <a:buNone/>
            </a:pPr>
            <a:r>
              <a:rPr lang="en-US" sz="1400" b="1" i="1" dirty="0"/>
              <a:t>                         SCS                 </a:t>
            </a:r>
            <a:r>
              <a:rPr lang="en-US" altLang="en-US" sz="1400" b="1" dirty="0">
                <a:solidFill>
                  <a:srgbClr val="322F31"/>
                </a:solidFill>
                <a:latin typeface="Times New Roman" panose="02020603050405020304" pitchFamily="18" charset="0"/>
                <a:cs typeface="Times New Roman" panose="02020603050405020304" pitchFamily="18" charset="0"/>
              </a:rPr>
              <a:t>Magnet 23.7</a:t>
            </a:r>
            <a:r>
              <a:rPr lang="en-US" altLang="en-US" sz="1400" b="1" baseline="30000" dirty="0">
                <a:solidFill>
                  <a:srgbClr val="322F31"/>
                </a:solidFill>
                <a:latin typeface="Times New Roman" panose="02020603050405020304" pitchFamily="18" charset="0"/>
                <a:cs typeface="Times New Roman" panose="02020603050405020304" pitchFamily="18" charset="0"/>
              </a:rPr>
              <a:t>0                    </a:t>
            </a:r>
            <a:r>
              <a:rPr lang="en-US" altLang="en-US" sz="1400" b="1" dirty="0">
                <a:solidFill>
                  <a:srgbClr val="322F31"/>
                </a:solidFill>
                <a:latin typeface="Times New Roman" panose="02020603050405020304" pitchFamily="18" charset="0"/>
                <a:cs typeface="Times New Roman" panose="02020603050405020304" pitchFamily="18" charset="0"/>
              </a:rPr>
              <a:t>    Spin rotator             </a:t>
            </a:r>
          </a:p>
          <a:p>
            <a:r>
              <a:rPr lang="en-US" sz="1400" b="1" i="1" dirty="0"/>
              <a:t>Spin transfer: longitudinal</a:t>
            </a:r>
            <a:r>
              <a:rPr lang="en-US" sz="1400" b="1" i="1" dirty="0">
                <a:sym typeface="Wingdings" panose="05000000000000000000" pitchFamily="2" charset="2"/>
              </a:rPr>
              <a:t></a:t>
            </a:r>
            <a:r>
              <a:rPr lang="en-US" sz="1400" b="1" i="1" dirty="0"/>
              <a:t> transverse(horizontal)</a:t>
            </a:r>
            <a:r>
              <a:rPr lang="en-US" sz="1400" b="1" i="1" dirty="0">
                <a:sym typeface="Wingdings" panose="05000000000000000000" pitchFamily="2" charset="2"/>
              </a:rPr>
              <a:t> vertical</a:t>
            </a:r>
            <a:endParaRPr lang="en-US" sz="1400" b="1" i="1" dirty="0"/>
          </a:p>
        </p:txBody>
      </p:sp>
    </p:spTree>
    <p:extLst>
      <p:ext uri="{BB962C8B-B14F-4D97-AF65-F5344CB8AC3E}">
        <p14:creationId xmlns:p14="http://schemas.microsoft.com/office/powerpoint/2010/main" val="1428160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2D26BC-95C8-2A48-9158-7ACFB2FE42A7}"/>
              </a:ext>
            </a:extLst>
          </p:cNvPr>
          <p:cNvSpPr>
            <a:spLocks noGrp="1"/>
          </p:cNvSpPr>
          <p:nvPr>
            <p:ph type="sldNum" sz="quarter" idx="4"/>
          </p:nvPr>
        </p:nvSpPr>
        <p:spPr/>
        <p:txBody>
          <a:bodyPr/>
          <a:lstStyle/>
          <a:p>
            <a:fld id="{933A556B-7C63-244D-9B7C-B0EA8042B330}" type="slidenum">
              <a:rPr lang="en-US" smtClean="0"/>
              <a:pPr/>
              <a:t>7</a:t>
            </a:fld>
            <a:endParaRPr lang="en-US" dirty="0"/>
          </a:p>
        </p:txBody>
      </p:sp>
      <p:sp>
        <p:nvSpPr>
          <p:cNvPr id="5" name="Rectangle 2">
            <a:extLst>
              <a:ext uri="{FF2B5EF4-FFF2-40B4-BE49-F238E27FC236}">
                <a16:creationId xmlns:a16="http://schemas.microsoft.com/office/drawing/2014/main" id="{39FB9ED3-D3EE-7195-DFD9-37526BEFFF4A}"/>
              </a:ext>
            </a:extLst>
          </p:cNvPr>
          <p:cNvSpPr txBox="1">
            <a:spLocks noChangeArrowheads="1"/>
          </p:cNvSpPr>
          <p:nvPr/>
        </p:nvSpPr>
        <p:spPr bwMode="auto">
          <a:xfrm>
            <a:off x="302004" y="0"/>
            <a:ext cx="11889996" cy="4787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6858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6858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6858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6858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6858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6858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6858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6858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6858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ct val="90000"/>
              </a:lnSpc>
              <a:spcBef>
                <a:spcPct val="0"/>
              </a:spcBef>
              <a:buClrTx/>
              <a:buSzTx/>
              <a:buFontTx/>
              <a:buNone/>
            </a:pPr>
            <a:r>
              <a:rPr lang="en-US" altLang="en-US" sz="2800" b="1" dirty="0">
                <a:solidFill>
                  <a:schemeClr val="tx1"/>
                </a:solidFill>
                <a:latin typeface="Times New Roman" panose="02020603050405020304" pitchFamily="18" charset="0"/>
                <a:cs typeface="Times New Roman" panose="02020603050405020304" pitchFamily="18" charset="0"/>
              </a:rPr>
              <a:t>2013 OPPIS upgrade with FABS source</a:t>
            </a:r>
          </a:p>
        </p:txBody>
      </p:sp>
      <p:grpSp>
        <p:nvGrpSpPr>
          <p:cNvPr id="49" name="Group 48">
            <a:extLst>
              <a:ext uri="{FF2B5EF4-FFF2-40B4-BE49-F238E27FC236}">
                <a16:creationId xmlns:a16="http://schemas.microsoft.com/office/drawing/2014/main" id="{E26CFC00-B0DA-5698-901D-CF526808728C}"/>
              </a:ext>
            </a:extLst>
          </p:cNvPr>
          <p:cNvGrpSpPr/>
          <p:nvPr/>
        </p:nvGrpSpPr>
        <p:grpSpPr>
          <a:xfrm>
            <a:off x="1208015" y="533037"/>
            <a:ext cx="10546048" cy="5791925"/>
            <a:chOff x="571496" y="533037"/>
            <a:chExt cx="11765200" cy="5791925"/>
          </a:xfrm>
        </p:grpSpPr>
        <p:sp>
          <p:nvSpPr>
            <p:cNvPr id="6" name="Text Box 9">
              <a:extLst>
                <a:ext uri="{FF2B5EF4-FFF2-40B4-BE49-F238E27FC236}">
                  <a16:creationId xmlns:a16="http://schemas.microsoft.com/office/drawing/2014/main" id="{FA65E722-6EA2-3E6F-5685-BEF2A8C7E09D}"/>
                </a:ext>
              </a:extLst>
            </p:cNvPr>
            <p:cNvSpPr txBox="1">
              <a:spLocks noChangeArrowheads="1"/>
            </p:cNvSpPr>
            <p:nvPr/>
          </p:nvSpPr>
          <p:spPr bwMode="auto">
            <a:xfrm>
              <a:off x="1350123" y="5973466"/>
              <a:ext cx="537365" cy="34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600" b="1" dirty="0">
                  <a:solidFill>
                    <a:schemeClr val="tx1"/>
                  </a:solidFill>
                </a:rPr>
                <a:t>H</a:t>
              </a:r>
              <a:r>
                <a:rPr lang="en-US" altLang="en-US" sz="1600" b="1" baseline="30000" dirty="0">
                  <a:solidFill>
                    <a:schemeClr val="tx1"/>
                  </a:solidFill>
                </a:rPr>
                <a:t>+</a:t>
              </a:r>
            </a:p>
          </p:txBody>
        </p:sp>
        <p:sp>
          <p:nvSpPr>
            <p:cNvPr id="7" name="Text Box 10">
              <a:extLst>
                <a:ext uri="{FF2B5EF4-FFF2-40B4-BE49-F238E27FC236}">
                  <a16:creationId xmlns:a16="http://schemas.microsoft.com/office/drawing/2014/main" id="{5D24111C-D93A-EB4E-8CA5-D3A3B77B36A8}"/>
                </a:ext>
              </a:extLst>
            </p:cNvPr>
            <p:cNvSpPr txBox="1">
              <a:spLocks noChangeArrowheads="1"/>
            </p:cNvSpPr>
            <p:nvPr/>
          </p:nvSpPr>
          <p:spPr bwMode="auto">
            <a:xfrm>
              <a:off x="4595326" y="5940211"/>
              <a:ext cx="531166" cy="34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600" b="1" dirty="0">
                  <a:solidFill>
                    <a:schemeClr val="tx1"/>
                  </a:solidFill>
                </a:rPr>
                <a:t>H</a:t>
              </a:r>
              <a:r>
                <a:rPr lang="en-US" altLang="en-US" sz="1600" b="1" baseline="30000" dirty="0">
                  <a:solidFill>
                    <a:schemeClr val="tx1"/>
                  </a:solidFill>
                </a:rPr>
                <a:t>0</a:t>
              </a:r>
            </a:p>
          </p:txBody>
        </p:sp>
        <p:sp>
          <p:nvSpPr>
            <p:cNvPr id="8" name="Text Box 11">
              <a:extLst>
                <a:ext uri="{FF2B5EF4-FFF2-40B4-BE49-F238E27FC236}">
                  <a16:creationId xmlns:a16="http://schemas.microsoft.com/office/drawing/2014/main" id="{6F6FF945-3192-BE39-8DE9-95F593562120}"/>
                </a:ext>
              </a:extLst>
            </p:cNvPr>
            <p:cNvSpPr txBox="1">
              <a:spLocks noChangeArrowheads="1"/>
            </p:cNvSpPr>
            <p:nvPr/>
          </p:nvSpPr>
          <p:spPr bwMode="auto">
            <a:xfrm>
              <a:off x="6295744" y="5981608"/>
              <a:ext cx="682041" cy="34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600" b="1" dirty="0">
                  <a:solidFill>
                    <a:schemeClr val="tx1"/>
                  </a:solidFill>
                </a:rPr>
                <a:t>H</a:t>
              </a:r>
              <a:r>
                <a:rPr lang="en-US" altLang="en-US" sz="1600" b="1" baseline="30000" dirty="0">
                  <a:solidFill>
                    <a:schemeClr val="tx1"/>
                  </a:solidFill>
                </a:rPr>
                <a:t>+</a:t>
              </a:r>
            </a:p>
          </p:txBody>
        </p:sp>
        <p:sp>
          <p:nvSpPr>
            <p:cNvPr id="9" name="Text Box 12">
              <a:extLst>
                <a:ext uri="{FF2B5EF4-FFF2-40B4-BE49-F238E27FC236}">
                  <a16:creationId xmlns:a16="http://schemas.microsoft.com/office/drawing/2014/main" id="{7F4A578F-A8A9-366C-51F8-43C58660A3FB}"/>
                </a:ext>
              </a:extLst>
            </p:cNvPr>
            <p:cNvSpPr txBox="1">
              <a:spLocks noChangeArrowheads="1"/>
            </p:cNvSpPr>
            <p:nvPr/>
          </p:nvSpPr>
          <p:spPr bwMode="auto">
            <a:xfrm>
              <a:off x="7967355" y="5962313"/>
              <a:ext cx="673774" cy="34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600" b="1" dirty="0">
                  <a:solidFill>
                    <a:schemeClr val="tx1"/>
                  </a:solidFill>
                </a:rPr>
                <a:t>H</a:t>
              </a:r>
              <a:r>
                <a:rPr lang="en-US" altLang="en-US" sz="1600" b="1" baseline="30000" dirty="0">
                  <a:solidFill>
                    <a:schemeClr val="tx1"/>
                  </a:solidFill>
                </a:rPr>
                <a:t>0</a:t>
              </a:r>
            </a:p>
          </p:txBody>
        </p:sp>
        <p:sp>
          <p:nvSpPr>
            <p:cNvPr id="10" name="Text Box 13">
              <a:extLst>
                <a:ext uri="{FF2B5EF4-FFF2-40B4-BE49-F238E27FC236}">
                  <a16:creationId xmlns:a16="http://schemas.microsoft.com/office/drawing/2014/main" id="{DBB9E154-4837-77C0-0ECC-18292EC4CD61}"/>
                </a:ext>
              </a:extLst>
            </p:cNvPr>
            <p:cNvSpPr txBox="1">
              <a:spLocks noChangeArrowheads="1"/>
            </p:cNvSpPr>
            <p:nvPr/>
          </p:nvSpPr>
          <p:spPr bwMode="auto">
            <a:xfrm>
              <a:off x="10440771" y="5962313"/>
              <a:ext cx="489829" cy="34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600" b="1" dirty="0">
                  <a:solidFill>
                    <a:srgbClr val="000066"/>
                  </a:solidFill>
                </a:rPr>
                <a:t>H</a:t>
              </a:r>
              <a:r>
                <a:rPr lang="en-US" altLang="en-US" sz="1600" b="1" baseline="30000" dirty="0">
                  <a:solidFill>
                    <a:srgbClr val="000066"/>
                  </a:solidFill>
                </a:rPr>
                <a:t>-</a:t>
              </a:r>
            </a:p>
          </p:txBody>
        </p:sp>
        <p:sp>
          <p:nvSpPr>
            <p:cNvPr id="11" name="Line 14">
              <a:extLst>
                <a:ext uri="{FF2B5EF4-FFF2-40B4-BE49-F238E27FC236}">
                  <a16:creationId xmlns:a16="http://schemas.microsoft.com/office/drawing/2014/main" id="{3D24F56A-FA0F-0042-0C6D-51448D920431}"/>
                </a:ext>
              </a:extLst>
            </p:cNvPr>
            <p:cNvSpPr>
              <a:spLocks noChangeShapeType="1"/>
            </p:cNvSpPr>
            <p:nvPr/>
          </p:nvSpPr>
          <p:spPr bwMode="auto">
            <a:xfrm flipV="1">
              <a:off x="1839951" y="6135278"/>
              <a:ext cx="2755373" cy="1067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15">
              <a:extLst>
                <a:ext uri="{FF2B5EF4-FFF2-40B4-BE49-F238E27FC236}">
                  <a16:creationId xmlns:a16="http://schemas.microsoft.com/office/drawing/2014/main" id="{85C55E59-3352-EA04-3280-BD541679F48A}"/>
                </a:ext>
              </a:extLst>
            </p:cNvPr>
            <p:cNvSpPr>
              <a:spLocks noChangeShapeType="1"/>
            </p:cNvSpPr>
            <p:nvPr/>
          </p:nvSpPr>
          <p:spPr bwMode="auto">
            <a:xfrm>
              <a:off x="5031462" y="6135279"/>
              <a:ext cx="1302321" cy="16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6">
              <a:extLst>
                <a:ext uri="{FF2B5EF4-FFF2-40B4-BE49-F238E27FC236}">
                  <a16:creationId xmlns:a16="http://schemas.microsoft.com/office/drawing/2014/main" id="{0F0B74E9-934A-4B19-0B50-230629475556}"/>
                </a:ext>
              </a:extLst>
            </p:cNvPr>
            <p:cNvSpPr>
              <a:spLocks noChangeShapeType="1"/>
            </p:cNvSpPr>
            <p:nvPr/>
          </p:nvSpPr>
          <p:spPr bwMode="auto">
            <a:xfrm>
              <a:off x="6908359" y="6133988"/>
              <a:ext cx="109440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7">
              <a:extLst>
                <a:ext uri="{FF2B5EF4-FFF2-40B4-BE49-F238E27FC236}">
                  <a16:creationId xmlns:a16="http://schemas.microsoft.com/office/drawing/2014/main" id="{4A19F98C-0559-88C8-5AD7-C81F99736C2E}"/>
                </a:ext>
              </a:extLst>
            </p:cNvPr>
            <p:cNvSpPr>
              <a:spLocks noChangeShapeType="1"/>
            </p:cNvSpPr>
            <p:nvPr/>
          </p:nvSpPr>
          <p:spPr bwMode="auto">
            <a:xfrm flipV="1">
              <a:off x="8518781" y="6133990"/>
              <a:ext cx="1921989"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Text Box 18">
              <a:extLst>
                <a:ext uri="{FF2B5EF4-FFF2-40B4-BE49-F238E27FC236}">
                  <a16:creationId xmlns:a16="http://schemas.microsoft.com/office/drawing/2014/main" id="{F014A211-6820-EABB-C196-05BC53A1A116}"/>
                </a:ext>
              </a:extLst>
            </p:cNvPr>
            <p:cNvSpPr txBox="1">
              <a:spLocks noChangeArrowheads="1"/>
            </p:cNvSpPr>
            <p:nvPr/>
          </p:nvSpPr>
          <p:spPr bwMode="auto">
            <a:xfrm>
              <a:off x="2658968" y="5789025"/>
              <a:ext cx="531166" cy="34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600" b="1" dirty="0">
                  <a:solidFill>
                    <a:srgbClr val="0070C0"/>
                  </a:solidFill>
                </a:rPr>
                <a:t>H</a:t>
              </a:r>
              <a:r>
                <a:rPr lang="en-US" altLang="en-US" sz="1600" b="1" baseline="-25000" dirty="0">
                  <a:solidFill>
                    <a:srgbClr val="0070C0"/>
                  </a:solidFill>
                </a:rPr>
                <a:t>2</a:t>
              </a:r>
            </a:p>
          </p:txBody>
        </p:sp>
        <p:sp>
          <p:nvSpPr>
            <p:cNvPr id="16" name="Text Box 19">
              <a:extLst>
                <a:ext uri="{FF2B5EF4-FFF2-40B4-BE49-F238E27FC236}">
                  <a16:creationId xmlns:a16="http://schemas.microsoft.com/office/drawing/2014/main" id="{8EDC6639-85F8-37FD-C15A-08F81F9D45EB}"/>
                </a:ext>
              </a:extLst>
            </p:cNvPr>
            <p:cNvSpPr txBox="1">
              <a:spLocks noChangeArrowheads="1"/>
            </p:cNvSpPr>
            <p:nvPr/>
          </p:nvSpPr>
          <p:spPr bwMode="auto">
            <a:xfrm>
              <a:off x="5484737" y="5815058"/>
              <a:ext cx="580769" cy="34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600" b="1" dirty="0">
                  <a:solidFill>
                    <a:srgbClr val="0070C0"/>
                  </a:solidFill>
                </a:rPr>
                <a:t>He</a:t>
              </a:r>
            </a:p>
          </p:txBody>
        </p:sp>
        <p:sp>
          <p:nvSpPr>
            <p:cNvPr id="17" name="Text Box 20">
              <a:extLst>
                <a:ext uri="{FF2B5EF4-FFF2-40B4-BE49-F238E27FC236}">
                  <a16:creationId xmlns:a16="http://schemas.microsoft.com/office/drawing/2014/main" id="{A62F25AC-D6E3-5F0F-9C7D-81F7D1BA7AFF}"/>
                </a:ext>
              </a:extLst>
            </p:cNvPr>
            <p:cNvSpPr txBox="1">
              <a:spLocks noChangeArrowheads="1"/>
            </p:cNvSpPr>
            <p:nvPr/>
          </p:nvSpPr>
          <p:spPr bwMode="auto">
            <a:xfrm>
              <a:off x="7201564" y="5826566"/>
              <a:ext cx="557639" cy="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600" b="1" dirty="0">
                  <a:solidFill>
                    <a:srgbClr val="0070C0"/>
                  </a:solidFill>
                </a:rPr>
                <a:t>Rb</a:t>
              </a:r>
            </a:p>
          </p:txBody>
        </p:sp>
        <p:sp>
          <p:nvSpPr>
            <p:cNvPr id="18" name="Text Box 21">
              <a:extLst>
                <a:ext uri="{FF2B5EF4-FFF2-40B4-BE49-F238E27FC236}">
                  <a16:creationId xmlns:a16="http://schemas.microsoft.com/office/drawing/2014/main" id="{2DD5FC81-83D9-C3EE-E33A-48ED8486EECC}"/>
                </a:ext>
              </a:extLst>
            </p:cNvPr>
            <p:cNvSpPr txBox="1">
              <a:spLocks noChangeArrowheads="1"/>
            </p:cNvSpPr>
            <p:nvPr/>
          </p:nvSpPr>
          <p:spPr bwMode="auto">
            <a:xfrm>
              <a:off x="9602121" y="5790635"/>
              <a:ext cx="580769" cy="34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600" b="1" dirty="0">
                  <a:solidFill>
                    <a:srgbClr val="0070C0"/>
                  </a:solidFill>
                </a:rPr>
                <a:t>Na</a:t>
              </a:r>
            </a:p>
          </p:txBody>
        </p:sp>
        <p:sp>
          <p:nvSpPr>
            <p:cNvPr id="19" name="Line 38">
              <a:extLst>
                <a:ext uri="{FF2B5EF4-FFF2-40B4-BE49-F238E27FC236}">
                  <a16:creationId xmlns:a16="http://schemas.microsoft.com/office/drawing/2014/main" id="{794D2D1C-AB38-F1BE-952D-62B8096CB08D}"/>
                </a:ext>
              </a:extLst>
            </p:cNvPr>
            <p:cNvSpPr>
              <a:spLocks noChangeShapeType="1"/>
            </p:cNvSpPr>
            <p:nvPr/>
          </p:nvSpPr>
          <p:spPr bwMode="auto">
            <a:xfrm>
              <a:off x="10930598" y="6126732"/>
              <a:ext cx="992059"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0" name="Group 20">
              <a:extLst>
                <a:ext uri="{FF2B5EF4-FFF2-40B4-BE49-F238E27FC236}">
                  <a16:creationId xmlns:a16="http://schemas.microsoft.com/office/drawing/2014/main" id="{B870FFAE-5376-26BC-1B9B-E8CEE320D2F7}"/>
                </a:ext>
              </a:extLst>
            </p:cNvPr>
            <p:cNvGrpSpPr>
              <a:grpSpLocks/>
            </p:cNvGrpSpPr>
            <p:nvPr/>
          </p:nvGrpSpPr>
          <p:grpSpPr bwMode="auto">
            <a:xfrm>
              <a:off x="571496" y="533037"/>
              <a:ext cx="11603887" cy="5079942"/>
              <a:chOff x="355060" y="1608166"/>
              <a:chExt cx="8955300" cy="4281347"/>
            </a:xfrm>
          </p:grpSpPr>
          <p:sp>
            <p:nvSpPr>
              <p:cNvPr id="21" name="Line 4">
                <a:extLst>
                  <a:ext uri="{FF2B5EF4-FFF2-40B4-BE49-F238E27FC236}">
                    <a16:creationId xmlns:a16="http://schemas.microsoft.com/office/drawing/2014/main" id="{A5F3E180-0F41-479C-3817-080E987948C4}"/>
                  </a:ext>
                </a:extLst>
              </p:cNvPr>
              <p:cNvSpPr>
                <a:spLocks noChangeShapeType="1"/>
              </p:cNvSpPr>
              <p:nvPr/>
            </p:nvSpPr>
            <p:spPr bwMode="auto">
              <a:xfrm>
                <a:off x="1043873" y="2996582"/>
                <a:ext cx="762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Line 5">
                <a:extLst>
                  <a:ext uri="{FF2B5EF4-FFF2-40B4-BE49-F238E27FC236}">
                    <a16:creationId xmlns:a16="http://schemas.microsoft.com/office/drawing/2014/main" id="{185100C3-6CAB-DD4E-D655-9812BA9364D8}"/>
                  </a:ext>
                </a:extLst>
              </p:cNvPr>
              <p:cNvSpPr>
                <a:spLocks noChangeShapeType="1"/>
              </p:cNvSpPr>
              <p:nvPr/>
            </p:nvSpPr>
            <p:spPr bwMode="auto">
              <a:xfrm flipH="1" flipV="1">
                <a:off x="1043873" y="4368182"/>
                <a:ext cx="3048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Line 6">
                <a:extLst>
                  <a:ext uri="{FF2B5EF4-FFF2-40B4-BE49-F238E27FC236}">
                    <a16:creationId xmlns:a16="http://schemas.microsoft.com/office/drawing/2014/main" id="{EBF1FBDB-4CA9-9A14-4587-EBE7405D46C8}"/>
                  </a:ext>
                </a:extLst>
              </p:cNvPr>
              <p:cNvSpPr>
                <a:spLocks noChangeShapeType="1"/>
              </p:cNvSpPr>
              <p:nvPr/>
            </p:nvSpPr>
            <p:spPr bwMode="auto">
              <a:xfrm flipV="1">
                <a:off x="3482273" y="4291982"/>
                <a:ext cx="9906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Line 7">
                <a:extLst>
                  <a:ext uri="{FF2B5EF4-FFF2-40B4-BE49-F238E27FC236}">
                    <a16:creationId xmlns:a16="http://schemas.microsoft.com/office/drawing/2014/main" id="{BC17D6D1-8FF2-D957-2EBC-30B64CEAD130}"/>
                  </a:ext>
                </a:extLst>
              </p:cNvPr>
              <p:cNvSpPr>
                <a:spLocks noChangeShapeType="1"/>
              </p:cNvSpPr>
              <p:nvPr/>
            </p:nvSpPr>
            <p:spPr bwMode="auto">
              <a:xfrm flipV="1">
                <a:off x="4701473" y="4215782"/>
                <a:ext cx="6858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Line 8">
                <a:extLst>
                  <a:ext uri="{FF2B5EF4-FFF2-40B4-BE49-F238E27FC236}">
                    <a16:creationId xmlns:a16="http://schemas.microsoft.com/office/drawing/2014/main" id="{848BF876-6FC7-3C5A-9F24-617B788A27B9}"/>
                  </a:ext>
                </a:extLst>
              </p:cNvPr>
              <p:cNvSpPr>
                <a:spLocks noChangeShapeType="1"/>
              </p:cNvSpPr>
              <p:nvPr/>
            </p:nvSpPr>
            <p:spPr bwMode="auto">
              <a:xfrm flipH="1" flipV="1">
                <a:off x="7825673" y="4444382"/>
                <a:ext cx="6096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6" name="Picture 26">
                <a:extLst>
                  <a:ext uri="{FF2B5EF4-FFF2-40B4-BE49-F238E27FC236}">
                    <a16:creationId xmlns:a16="http://schemas.microsoft.com/office/drawing/2014/main" id="{2B5F3E5D-7C0F-EDB8-E304-B0F12166B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46" y="1608166"/>
                <a:ext cx="8180040" cy="411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7" name="Text Box 24">
                <a:extLst>
                  <a:ext uri="{FF2B5EF4-FFF2-40B4-BE49-F238E27FC236}">
                    <a16:creationId xmlns:a16="http://schemas.microsoft.com/office/drawing/2014/main" id="{2B0E2454-6A6C-42A8-BEEC-2A9B82AE14C6}"/>
                  </a:ext>
                </a:extLst>
              </p:cNvPr>
              <p:cNvSpPr txBox="1">
                <a:spLocks noChangeArrowheads="1"/>
              </p:cNvSpPr>
              <p:nvPr/>
            </p:nvSpPr>
            <p:spPr bwMode="auto">
              <a:xfrm>
                <a:off x="7781312" y="4914313"/>
                <a:ext cx="638764" cy="440967"/>
              </a:xfrm>
              <a:prstGeom prst="rect">
                <a:avLst/>
              </a:prstGeom>
              <a:solidFill>
                <a:schemeClr val="bg1"/>
              </a:solidFill>
              <a:ln w="3175">
                <a:solidFill>
                  <a:schemeClr val="tx1"/>
                </a:solidFill>
                <a:miter lim="800000"/>
                <a:headEnd/>
                <a:tailEnd/>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Na-cell coil</a:t>
                </a:r>
              </a:p>
            </p:txBody>
          </p:sp>
          <p:sp>
            <p:nvSpPr>
              <p:cNvPr id="28" name="Text Box 25">
                <a:extLst>
                  <a:ext uri="{FF2B5EF4-FFF2-40B4-BE49-F238E27FC236}">
                    <a16:creationId xmlns:a16="http://schemas.microsoft.com/office/drawing/2014/main" id="{E961A844-6F5E-C529-18E6-E7421362F498}"/>
                  </a:ext>
                </a:extLst>
              </p:cNvPr>
              <p:cNvSpPr txBox="1">
                <a:spLocks noChangeArrowheads="1"/>
              </p:cNvSpPr>
              <p:nvPr/>
            </p:nvSpPr>
            <p:spPr bwMode="auto">
              <a:xfrm>
                <a:off x="355060" y="4878188"/>
                <a:ext cx="1077611" cy="44776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Plasmatron</a:t>
                </a:r>
              </a:p>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H-injector</a:t>
                </a:r>
              </a:p>
            </p:txBody>
          </p:sp>
          <p:sp>
            <p:nvSpPr>
              <p:cNvPr id="29" name="Text Box 26">
                <a:extLst>
                  <a:ext uri="{FF2B5EF4-FFF2-40B4-BE49-F238E27FC236}">
                    <a16:creationId xmlns:a16="http://schemas.microsoft.com/office/drawing/2014/main" id="{E9E0E8AC-E4CF-1B9C-5A12-022D895C032C}"/>
                  </a:ext>
                </a:extLst>
              </p:cNvPr>
              <p:cNvSpPr txBox="1">
                <a:spLocks noChangeArrowheads="1"/>
              </p:cNvSpPr>
              <p:nvPr/>
            </p:nvSpPr>
            <p:spPr bwMode="auto">
              <a:xfrm>
                <a:off x="3045645" y="4888674"/>
                <a:ext cx="826028" cy="44776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Ionizing He-cell</a:t>
                </a:r>
              </a:p>
            </p:txBody>
          </p:sp>
          <p:sp>
            <p:nvSpPr>
              <p:cNvPr id="30" name="Text Box 27">
                <a:extLst>
                  <a:ext uri="{FF2B5EF4-FFF2-40B4-BE49-F238E27FC236}">
                    <a16:creationId xmlns:a16="http://schemas.microsoft.com/office/drawing/2014/main" id="{EE718E94-6F7E-75A4-389A-5463518D7C10}"/>
                  </a:ext>
                </a:extLst>
              </p:cNvPr>
              <p:cNvSpPr txBox="1">
                <a:spLocks noChangeArrowheads="1"/>
              </p:cNvSpPr>
              <p:nvPr/>
            </p:nvSpPr>
            <p:spPr bwMode="auto">
              <a:xfrm>
                <a:off x="1737056" y="4883913"/>
                <a:ext cx="1189950" cy="447769"/>
              </a:xfrm>
              <a:prstGeom prst="rect">
                <a:avLst/>
              </a:prstGeom>
              <a:solidFill>
                <a:schemeClr val="bg1"/>
              </a:solidFill>
              <a:ln w="3175">
                <a:solidFill>
                  <a:schemeClr val="tx1"/>
                </a:solidFill>
                <a:miter lim="800000"/>
                <a:headEnd/>
                <a:tailEnd/>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Neutralizing </a:t>
                </a:r>
              </a:p>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H-cell</a:t>
                </a:r>
              </a:p>
            </p:txBody>
          </p:sp>
          <p:sp>
            <p:nvSpPr>
              <p:cNvPr id="31" name="Text Box 29">
                <a:extLst>
                  <a:ext uri="{FF2B5EF4-FFF2-40B4-BE49-F238E27FC236}">
                    <a16:creationId xmlns:a16="http://schemas.microsoft.com/office/drawing/2014/main" id="{718E65A7-5DEC-0DA2-A5BF-EA296FFC33A2}"/>
                  </a:ext>
                </a:extLst>
              </p:cNvPr>
              <p:cNvSpPr txBox="1">
                <a:spLocks noChangeArrowheads="1"/>
              </p:cNvSpPr>
              <p:nvPr/>
            </p:nvSpPr>
            <p:spPr bwMode="auto">
              <a:xfrm>
                <a:off x="4705470" y="4883802"/>
                <a:ext cx="987783" cy="44776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Neutralizing Rb-cell</a:t>
                </a:r>
              </a:p>
            </p:txBody>
          </p:sp>
          <p:sp>
            <p:nvSpPr>
              <p:cNvPr id="32" name="Text Box 30">
                <a:extLst>
                  <a:ext uri="{FF2B5EF4-FFF2-40B4-BE49-F238E27FC236}">
                    <a16:creationId xmlns:a16="http://schemas.microsoft.com/office/drawing/2014/main" id="{CF9C9D73-BE86-D84B-F26A-CAB335EED2E2}"/>
                  </a:ext>
                </a:extLst>
              </p:cNvPr>
              <p:cNvSpPr txBox="1">
                <a:spLocks noChangeArrowheads="1"/>
              </p:cNvSpPr>
              <p:nvPr/>
            </p:nvSpPr>
            <p:spPr bwMode="auto">
              <a:xfrm>
                <a:off x="5351483" y="5441743"/>
                <a:ext cx="955294" cy="447770"/>
              </a:xfrm>
              <a:prstGeom prst="rect">
                <a:avLst/>
              </a:prstGeom>
              <a:solidFill>
                <a:schemeClr val="bg1"/>
              </a:solidFill>
              <a:ln w="3175">
                <a:solidFill>
                  <a:schemeClr val="tx1"/>
                </a:solidFill>
                <a:miter lim="800000"/>
                <a:headEnd/>
                <a:tailEnd/>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400" b="1">
                    <a:solidFill>
                      <a:srgbClr val="0070C0"/>
                    </a:solidFill>
                    <a:latin typeface="Times New Roman" panose="02020603050405020304" pitchFamily="18" charset="0"/>
                    <a:cs typeface="Times New Roman" panose="02020603050405020304" pitchFamily="18" charset="0"/>
                  </a:rPr>
                  <a:t>Sona</a:t>
                </a:r>
              </a:p>
              <a:p>
                <a:pPr>
                  <a:spcBef>
                    <a:spcPct val="0"/>
                  </a:spcBef>
                  <a:buClrTx/>
                  <a:buSzTx/>
                  <a:buFontTx/>
                  <a:buNone/>
                </a:pPr>
                <a:r>
                  <a:rPr lang="en-US" altLang="en-US" sz="1400" b="1">
                    <a:solidFill>
                      <a:srgbClr val="0070C0"/>
                    </a:solidFill>
                    <a:latin typeface="Times New Roman" panose="02020603050405020304" pitchFamily="18" charset="0"/>
                    <a:cs typeface="Times New Roman" panose="02020603050405020304" pitchFamily="18" charset="0"/>
                  </a:rPr>
                  <a:t>transition</a:t>
                </a:r>
              </a:p>
            </p:txBody>
          </p:sp>
          <p:sp>
            <p:nvSpPr>
              <p:cNvPr id="33" name="Line 31">
                <a:extLst>
                  <a:ext uri="{FF2B5EF4-FFF2-40B4-BE49-F238E27FC236}">
                    <a16:creationId xmlns:a16="http://schemas.microsoft.com/office/drawing/2014/main" id="{A4909E92-6CE1-A748-09CD-FFF97B5665B1}"/>
                  </a:ext>
                </a:extLst>
              </p:cNvPr>
              <p:cNvSpPr>
                <a:spLocks noChangeShapeType="1"/>
              </p:cNvSpPr>
              <p:nvPr/>
            </p:nvSpPr>
            <p:spPr bwMode="auto">
              <a:xfrm flipH="1" flipV="1">
                <a:off x="1915465" y="3868128"/>
                <a:ext cx="402105" cy="1000652"/>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Line 32">
                <a:extLst>
                  <a:ext uri="{FF2B5EF4-FFF2-40B4-BE49-F238E27FC236}">
                    <a16:creationId xmlns:a16="http://schemas.microsoft.com/office/drawing/2014/main" id="{D75855F8-DF83-B0F8-3CCB-06BD14BF0AE6}"/>
                  </a:ext>
                </a:extLst>
              </p:cNvPr>
              <p:cNvSpPr>
                <a:spLocks noChangeShapeType="1"/>
              </p:cNvSpPr>
              <p:nvPr/>
            </p:nvSpPr>
            <p:spPr bwMode="auto">
              <a:xfrm flipV="1">
                <a:off x="5168138" y="3868079"/>
                <a:ext cx="159399" cy="103741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Line 33">
                <a:extLst>
                  <a:ext uri="{FF2B5EF4-FFF2-40B4-BE49-F238E27FC236}">
                    <a16:creationId xmlns:a16="http://schemas.microsoft.com/office/drawing/2014/main" id="{C7A44388-7046-517B-1795-C03724183414}"/>
                  </a:ext>
                </a:extLst>
              </p:cNvPr>
              <p:cNvSpPr>
                <a:spLocks noChangeShapeType="1"/>
              </p:cNvSpPr>
              <p:nvPr/>
            </p:nvSpPr>
            <p:spPr bwMode="auto">
              <a:xfrm flipV="1">
                <a:off x="3648438" y="3850782"/>
                <a:ext cx="797519" cy="103741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 name="Line 34">
                <a:extLst>
                  <a:ext uri="{FF2B5EF4-FFF2-40B4-BE49-F238E27FC236}">
                    <a16:creationId xmlns:a16="http://schemas.microsoft.com/office/drawing/2014/main" id="{7FA38859-7A76-CB4D-1F34-FBA645ACB6E4}"/>
                  </a:ext>
                </a:extLst>
              </p:cNvPr>
              <p:cNvSpPr>
                <a:spLocks noChangeShapeType="1"/>
              </p:cNvSpPr>
              <p:nvPr/>
            </p:nvSpPr>
            <p:spPr bwMode="auto">
              <a:xfrm flipV="1">
                <a:off x="5845639" y="3868128"/>
                <a:ext cx="955509" cy="1583572"/>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Line 35">
                <a:extLst>
                  <a:ext uri="{FF2B5EF4-FFF2-40B4-BE49-F238E27FC236}">
                    <a16:creationId xmlns:a16="http://schemas.microsoft.com/office/drawing/2014/main" id="{6CB33998-C034-3829-65C7-10C5AFF5D62C}"/>
                  </a:ext>
                </a:extLst>
              </p:cNvPr>
              <p:cNvSpPr>
                <a:spLocks noChangeShapeType="1"/>
              </p:cNvSpPr>
              <p:nvPr/>
            </p:nvSpPr>
            <p:spPr bwMode="auto">
              <a:xfrm flipV="1">
                <a:off x="7396806" y="3821368"/>
                <a:ext cx="104024" cy="1630331"/>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 name="Line 36">
                <a:extLst>
                  <a:ext uri="{FF2B5EF4-FFF2-40B4-BE49-F238E27FC236}">
                    <a16:creationId xmlns:a16="http://schemas.microsoft.com/office/drawing/2014/main" id="{0E0C4B71-3F89-559B-DA9B-16C91B0C8375}"/>
                  </a:ext>
                </a:extLst>
              </p:cNvPr>
              <p:cNvSpPr>
                <a:spLocks noChangeShapeType="1"/>
              </p:cNvSpPr>
              <p:nvPr/>
            </p:nvSpPr>
            <p:spPr bwMode="auto">
              <a:xfrm>
                <a:off x="1185711" y="3840521"/>
                <a:ext cx="7865615" cy="8283"/>
              </a:xfrm>
              <a:prstGeom prst="line">
                <a:avLst/>
              </a:prstGeom>
              <a:noFill/>
              <a:ln w="28575">
                <a:solidFill>
                  <a:srgbClr val="99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Line 32">
                <a:extLst>
                  <a:ext uri="{FF2B5EF4-FFF2-40B4-BE49-F238E27FC236}">
                    <a16:creationId xmlns:a16="http://schemas.microsoft.com/office/drawing/2014/main" id="{253C5B4B-21A0-2E28-3752-2B66591D144B}"/>
                  </a:ext>
                </a:extLst>
              </p:cNvPr>
              <p:cNvSpPr>
                <a:spLocks noChangeShapeType="1"/>
              </p:cNvSpPr>
              <p:nvPr/>
            </p:nvSpPr>
            <p:spPr bwMode="auto">
              <a:xfrm flipV="1">
                <a:off x="934281" y="3910981"/>
                <a:ext cx="145172" cy="96720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 name="Text Box 21">
                <a:extLst>
                  <a:ext uri="{FF2B5EF4-FFF2-40B4-BE49-F238E27FC236}">
                    <a16:creationId xmlns:a16="http://schemas.microsoft.com/office/drawing/2014/main" id="{0B3B33DB-0273-2ADB-084B-266489B3237E}"/>
                  </a:ext>
                </a:extLst>
              </p:cNvPr>
              <p:cNvSpPr txBox="1">
                <a:spLocks noChangeArrowheads="1"/>
              </p:cNvSpPr>
              <p:nvPr/>
            </p:nvSpPr>
            <p:spPr bwMode="auto">
              <a:xfrm>
                <a:off x="8548360" y="3573784"/>
                <a:ext cx="762000" cy="23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200" b="1" dirty="0">
                    <a:solidFill>
                      <a:srgbClr val="FF0000"/>
                    </a:solidFill>
                  </a:rPr>
                  <a:t>~1mA H-</a:t>
                </a:r>
              </a:p>
            </p:txBody>
          </p:sp>
        </p:grpSp>
        <p:sp>
          <p:nvSpPr>
            <p:cNvPr id="3" name="Line 31">
              <a:extLst>
                <a:ext uri="{FF2B5EF4-FFF2-40B4-BE49-F238E27FC236}">
                  <a16:creationId xmlns:a16="http://schemas.microsoft.com/office/drawing/2014/main" id="{2DA9FCCB-9ABD-5A1A-99EC-01EE8E243FCF}"/>
                </a:ext>
              </a:extLst>
            </p:cNvPr>
            <p:cNvSpPr>
              <a:spLocks noChangeShapeType="1"/>
            </p:cNvSpPr>
            <p:nvPr/>
          </p:nvSpPr>
          <p:spPr bwMode="auto">
            <a:xfrm flipH="1" flipV="1">
              <a:off x="2040560" y="3265393"/>
              <a:ext cx="206749" cy="17908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25">
              <a:extLst>
                <a:ext uri="{FF2B5EF4-FFF2-40B4-BE49-F238E27FC236}">
                  <a16:creationId xmlns:a16="http://schemas.microsoft.com/office/drawing/2014/main" id="{5123A24B-847C-C4C3-0F15-6266080543A9}"/>
                </a:ext>
              </a:extLst>
            </p:cNvPr>
            <p:cNvSpPr txBox="1">
              <a:spLocks noChangeArrowheads="1"/>
            </p:cNvSpPr>
            <p:nvPr/>
          </p:nvSpPr>
          <p:spPr bwMode="auto">
            <a:xfrm>
              <a:off x="1365425" y="5084073"/>
              <a:ext cx="1676861" cy="531291"/>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Accelerating</a:t>
              </a:r>
            </a:p>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4-grids system</a:t>
              </a:r>
            </a:p>
          </p:txBody>
        </p:sp>
        <p:sp>
          <p:nvSpPr>
            <p:cNvPr id="41" name="Text Box 25">
              <a:extLst>
                <a:ext uri="{FF2B5EF4-FFF2-40B4-BE49-F238E27FC236}">
                  <a16:creationId xmlns:a16="http://schemas.microsoft.com/office/drawing/2014/main" id="{70F92577-5772-A0CB-FEEB-45226AD1A9A0}"/>
                </a:ext>
              </a:extLst>
            </p:cNvPr>
            <p:cNvSpPr txBox="1">
              <a:spLocks noChangeArrowheads="1"/>
            </p:cNvSpPr>
            <p:nvPr/>
          </p:nvSpPr>
          <p:spPr bwMode="auto">
            <a:xfrm>
              <a:off x="4647465" y="5093502"/>
              <a:ext cx="1676861" cy="531291"/>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Decelerating</a:t>
              </a:r>
            </a:p>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3-grids system</a:t>
              </a:r>
            </a:p>
          </p:txBody>
        </p:sp>
        <p:sp>
          <p:nvSpPr>
            <p:cNvPr id="42" name="Line 31">
              <a:extLst>
                <a:ext uri="{FF2B5EF4-FFF2-40B4-BE49-F238E27FC236}">
                  <a16:creationId xmlns:a16="http://schemas.microsoft.com/office/drawing/2014/main" id="{1F0A540A-D5E4-3C10-E163-3B9F737E8EF8}"/>
                </a:ext>
              </a:extLst>
            </p:cNvPr>
            <p:cNvSpPr>
              <a:spLocks noChangeShapeType="1"/>
            </p:cNvSpPr>
            <p:nvPr/>
          </p:nvSpPr>
          <p:spPr bwMode="auto">
            <a:xfrm flipV="1">
              <a:off x="5430942" y="3214548"/>
              <a:ext cx="1020770" cy="186822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Text Box 30">
              <a:extLst>
                <a:ext uri="{FF2B5EF4-FFF2-40B4-BE49-F238E27FC236}">
                  <a16:creationId xmlns:a16="http://schemas.microsoft.com/office/drawing/2014/main" id="{F9935871-4F1C-C77C-9ABB-A6AEC317A41F}"/>
                </a:ext>
              </a:extLst>
            </p:cNvPr>
            <p:cNvSpPr txBox="1">
              <a:spLocks noChangeArrowheads="1"/>
            </p:cNvSpPr>
            <p:nvPr/>
          </p:nvSpPr>
          <p:spPr bwMode="auto">
            <a:xfrm>
              <a:off x="11116442" y="4427201"/>
              <a:ext cx="1220254" cy="738664"/>
            </a:xfrm>
            <a:prstGeom prst="rect">
              <a:avLst/>
            </a:prstGeom>
            <a:solidFill>
              <a:schemeClr val="bg1"/>
            </a:solidFill>
            <a:ln w="3175">
              <a:solidFill>
                <a:schemeClr val="tx1"/>
              </a:solidFill>
              <a:miter lim="800000"/>
              <a:headEnd/>
              <a:tailEnd/>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~35kV extractor system</a:t>
              </a:r>
            </a:p>
          </p:txBody>
        </p:sp>
        <p:sp>
          <p:nvSpPr>
            <p:cNvPr id="44" name="Line 35">
              <a:extLst>
                <a:ext uri="{FF2B5EF4-FFF2-40B4-BE49-F238E27FC236}">
                  <a16:creationId xmlns:a16="http://schemas.microsoft.com/office/drawing/2014/main" id="{62F622F9-EDD0-B91E-A066-EB96B4D0B02E}"/>
                </a:ext>
              </a:extLst>
            </p:cNvPr>
            <p:cNvSpPr>
              <a:spLocks noChangeShapeType="1"/>
            </p:cNvSpPr>
            <p:nvPr/>
          </p:nvSpPr>
          <p:spPr bwMode="auto">
            <a:xfrm flipH="1" flipV="1">
              <a:off x="10607951" y="3292105"/>
              <a:ext cx="1097261" cy="11350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7" name="Text Box 24">
            <a:extLst>
              <a:ext uri="{FF2B5EF4-FFF2-40B4-BE49-F238E27FC236}">
                <a16:creationId xmlns:a16="http://schemas.microsoft.com/office/drawing/2014/main" id="{3F39BB21-35BE-EC42-BB62-1DEFBAAAA211}"/>
              </a:ext>
            </a:extLst>
          </p:cNvPr>
          <p:cNvSpPr txBox="1">
            <a:spLocks noChangeArrowheads="1"/>
          </p:cNvSpPr>
          <p:nvPr/>
        </p:nvSpPr>
        <p:spPr bwMode="auto">
          <a:xfrm>
            <a:off x="9119444" y="5081478"/>
            <a:ext cx="1153859" cy="531291"/>
          </a:xfrm>
          <a:prstGeom prst="rect">
            <a:avLst/>
          </a:prstGeom>
          <a:solidFill>
            <a:schemeClr val="bg1"/>
          </a:solidFill>
          <a:ln w="3175">
            <a:solidFill>
              <a:schemeClr val="tx1"/>
            </a:solidFill>
            <a:miter lim="800000"/>
            <a:headEnd/>
            <a:tailEnd/>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1400" b="1" dirty="0">
                <a:solidFill>
                  <a:srgbClr val="0070C0"/>
                </a:solidFill>
                <a:latin typeface="Times New Roman" panose="02020603050405020304" pitchFamily="18" charset="0"/>
                <a:cs typeface="Times New Roman" panose="02020603050405020304" pitchFamily="18" charset="0"/>
              </a:rPr>
              <a:t>Ionizing Na-jet cell</a:t>
            </a:r>
          </a:p>
        </p:txBody>
      </p:sp>
      <p:sp>
        <p:nvSpPr>
          <p:cNvPr id="48" name="Line 35">
            <a:extLst>
              <a:ext uri="{FF2B5EF4-FFF2-40B4-BE49-F238E27FC236}">
                <a16:creationId xmlns:a16="http://schemas.microsoft.com/office/drawing/2014/main" id="{BAED5D90-DE76-6944-81E6-34C78CE2336F}"/>
              </a:ext>
            </a:extLst>
          </p:cNvPr>
          <p:cNvSpPr>
            <a:spLocks noChangeShapeType="1"/>
          </p:cNvSpPr>
          <p:nvPr/>
        </p:nvSpPr>
        <p:spPr bwMode="auto">
          <a:xfrm flipH="1" flipV="1">
            <a:off x="10053963" y="3428999"/>
            <a:ext cx="236565" cy="1061183"/>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21015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a:extLst>
              <a:ext uri="{FF2B5EF4-FFF2-40B4-BE49-F238E27FC236}">
                <a16:creationId xmlns:a16="http://schemas.microsoft.com/office/drawing/2014/main" id="{9E8DBD9C-BA53-A8EA-AF92-551DD2445AFF}"/>
              </a:ext>
            </a:extLst>
          </p:cNvPr>
          <p:cNvSpPr txBox="1">
            <a:spLocks noChangeArrowheads="1"/>
          </p:cNvSpPr>
          <p:nvPr/>
        </p:nvSpPr>
        <p:spPr bwMode="auto">
          <a:xfrm>
            <a:off x="1036320" y="1423194"/>
            <a:ext cx="737616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rgbClr val="000066"/>
                </a:solidFill>
                <a:latin typeface="Times New Roman" panose="02020603050405020304" pitchFamily="18" charset="0"/>
                <a:cs typeface="Times New Roman" panose="02020603050405020304" pitchFamily="18" charset="0"/>
              </a:rPr>
              <a:t>Production of circular polarized tunable wavelength (~795nm) laser beam</a:t>
            </a:r>
          </a:p>
        </p:txBody>
      </p:sp>
      <p:sp>
        <p:nvSpPr>
          <p:cNvPr id="18" name="Text Box 4">
            <a:extLst>
              <a:ext uri="{FF2B5EF4-FFF2-40B4-BE49-F238E27FC236}">
                <a16:creationId xmlns:a16="http://schemas.microsoft.com/office/drawing/2014/main" id="{3A0EE512-C6F6-8B50-549B-06BE47EE7121}"/>
              </a:ext>
            </a:extLst>
          </p:cNvPr>
          <p:cNvSpPr txBox="1">
            <a:spLocks noChangeArrowheads="1"/>
          </p:cNvSpPr>
          <p:nvPr/>
        </p:nvSpPr>
        <p:spPr bwMode="auto">
          <a:xfrm>
            <a:off x="1382835" y="1868369"/>
            <a:ext cx="842803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rgbClr val="000066"/>
                </a:solidFill>
                <a:latin typeface="Times New Roman" panose="02020603050405020304" pitchFamily="18" charset="0"/>
                <a:cs typeface="Times New Roman" panose="02020603050405020304" pitchFamily="18" charset="0"/>
              </a:rPr>
              <a:t>Polarization of the Rb-atom (Rb-cell)</a:t>
            </a:r>
          </a:p>
        </p:txBody>
      </p:sp>
      <p:sp>
        <p:nvSpPr>
          <p:cNvPr id="19" name="Text Box 5">
            <a:extLst>
              <a:ext uri="{FF2B5EF4-FFF2-40B4-BE49-F238E27FC236}">
                <a16:creationId xmlns:a16="http://schemas.microsoft.com/office/drawing/2014/main" id="{AB025F79-36D9-659C-CC43-B6A226161973}"/>
              </a:ext>
            </a:extLst>
          </p:cNvPr>
          <p:cNvSpPr txBox="1">
            <a:spLocks noChangeArrowheads="1"/>
          </p:cNvSpPr>
          <p:nvPr/>
        </p:nvSpPr>
        <p:spPr bwMode="auto">
          <a:xfrm>
            <a:off x="1767840" y="2852738"/>
            <a:ext cx="8367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rgbClr val="000066"/>
                </a:solidFill>
                <a:latin typeface="Times New Roman" panose="02020603050405020304" pitchFamily="18" charset="0"/>
                <a:cs typeface="Times New Roman" panose="02020603050405020304" pitchFamily="18" charset="0"/>
              </a:rPr>
              <a:t>Production of electron spins polarized hydrogen atoms by capturing an electron from Rb</a:t>
            </a:r>
          </a:p>
        </p:txBody>
      </p:sp>
      <p:sp>
        <p:nvSpPr>
          <p:cNvPr id="20" name="Text Box 6">
            <a:extLst>
              <a:ext uri="{FF2B5EF4-FFF2-40B4-BE49-F238E27FC236}">
                <a16:creationId xmlns:a16="http://schemas.microsoft.com/office/drawing/2014/main" id="{6DA788EA-7D0B-7EA4-CA2D-816C4295AEDD}"/>
              </a:ext>
            </a:extLst>
          </p:cNvPr>
          <p:cNvSpPr txBox="1">
            <a:spLocks noChangeArrowheads="1"/>
          </p:cNvSpPr>
          <p:nvPr/>
        </p:nvSpPr>
        <p:spPr bwMode="auto">
          <a:xfrm>
            <a:off x="1975670" y="3392698"/>
            <a:ext cx="768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rgbClr val="000066"/>
                </a:solidFill>
                <a:latin typeface="Times New Roman" panose="02020603050405020304" pitchFamily="18" charset="0"/>
                <a:cs typeface="Times New Roman" panose="02020603050405020304" pitchFamily="18" charset="0"/>
              </a:rPr>
              <a:t>Polarization transfer from the electron to proton by “Sona-transition” technique</a:t>
            </a:r>
          </a:p>
        </p:txBody>
      </p:sp>
      <p:sp>
        <p:nvSpPr>
          <p:cNvPr id="21" name="Line 7">
            <a:extLst>
              <a:ext uri="{FF2B5EF4-FFF2-40B4-BE49-F238E27FC236}">
                <a16:creationId xmlns:a16="http://schemas.microsoft.com/office/drawing/2014/main" id="{940BCD39-1813-D4A6-428D-8848C049122D}"/>
              </a:ext>
            </a:extLst>
          </p:cNvPr>
          <p:cNvSpPr>
            <a:spLocks noChangeShapeType="1"/>
          </p:cNvSpPr>
          <p:nvPr/>
        </p:nvSpPr>
        <p:spPr bwMode="auto">
          <a:xfrm>
            <a:off x="3107636" y="1720849"/>
            <a:ext cx="0" cy="261939"/>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Title 1">
            <a:extLst>
              <a:ext uri="{FF2B5EF4-FFF2-40B4-BE49-F238E27FC236}">
                <a16:creationId xmlns:a16="http://schemas.microsoft.com/office/drawing/2014/main" id="{6523495F-8307-750B-39E3-6AFDBF99AD32}"/>
              </a:ext>
            </a:extLst>
          </p:cNvPr>
          <p:cNvSpPr txBox="1">
            <a:spLocks/>
          </p:cNvSpPr>
          <p:nvPr/>
        </p:nvSpPr>
        <p:spPr bwMode="auto">
          <a:xfrm>
            <a:off x="302004" y="1"/>
            <a:ext cx="11889995" cy="417513"/>
          </a:xfrm>
          <a:prstGeom prst="rect">
            <a:avLst/>
          </a:prstGeom>
          <a:noFill/>
          <a:ln w="9525">
            <a:solidFill>
              <a:schemeClr val="tx1"/>
            </a:solidFill>
            <a:miter lim="800000"/>
            <a:headEnd/>
            <a:tailEnd/>
          </a:ln>
        </p:spPr>
        <p:txBody>
          <a:bodyPr anchor="ctr"/>
          <a:lstStyle/>
          <a:p>
            <a:pPr algn="ctr">
              <a:defRPr/>
            </a:pPr>
            <a:r>
              <a:rPr lang="en-US" sz="2800" b="1" kern="0" dirty="0">
                <a:latin typeface="Times New Roman" pitchFamily="18" charset="0"/>
                <a:ea typeface="+mj-ea"/>
                <a:cs typeface="Times New Roman" pitchFamily="18" charset="0"/>
              </a:rPr>
              <a:t>Polarization transfer technique (OPPIS)</a:t>
            </a:r>
          </a:p>
        </p:txBody>
      </p:sp>
      <p:sp>
        <p:nvSpPr>
          <p:cNvPr id="23" name="Rectangle 12">
            <a:extLst>
              <a:ext uri="{FF2B5EF4-FFF2-40B4-BE49-F238E27FC236}">
                <a16:creationId xmlns:a16="http://schemas.microsoft.com/office/drawing/2014/main" id="{E13B6A42-DF5E-588A-8A55-008D4DFCD2ED}"/>
              </a:ext>
            </a:extLst>
          </p:cNvPr>
          <p:cNvSpPr>
            <a:spLocks noChangeArrowheads="1"/>
          </p:cNvSpPr>
          <p:nvPr/>
        </p:nvSpPr>
        <p:spPr bwMode="auto">
          <a:xfrm>
            <a:off x="2280026" y="3876584"/>
            <a:ext cx="9442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rgbClr val="000066"/>
                </a:solidFill>
                <a:latin typeface="Times New Roman" panose="02020603050405020304" pitchFamily="18" charset="0"/>
                <a:cs typeface="Times New Roman" panose="02020603050405020304" pitchFamily="18" charset="0"/>
              </a:rPr>
              <a:t>The ionization of hydrogen atoms by capturing a second electron in Na-jet for acceleration (Na-cell)</a:t>
            </a:r>
          </a:p>
        </p:txBody>
      </p:sp>
      <p:sp>
        <p:nvSpPr>
          <p:cNvPr id="24" name="Text Box 3">
            <a:extLst>
              <a:ext uri="{FF2B5EF4-FFF2-40B4-BE49-F238E27FC236}">
                <a16:creationId xmlns:a16="http://schemas.microsoft.com/office/drawing/2014/main" id="{C6A6EEA7-B437-E52F-A0A5-0F3FD5112891}"/>
              </a:ext>
            </a:extLst>
          </p:cNvPr>
          <p:cNvSpPr txBox="1">
            <a:spLocks noChangeArrowheads="1"/>
          </p:cNvSpPr>
          <p:nvPr/>
        </p:nvSpPr>
        <p:spPr bwMode="auto">
          <a:xfrm>
            <a:off x="2590800" y="636588"/>
            <a:ext cx="1600200" cy="6461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b="1">
                <a:solidFill>
                  <a:srgbClr val="FF0000"/>
                </a:solidFill>
                <a:cs typeface="Arial" panose="020B0604020202020204" pitchFamily="34" charset="0"/>
              </a:rPr>
              <a:t>Polarized light</a:t>
            </a:r>
          </a:p>
        </p:txBody>
      </p:sp>
      <p:sp>
        <p:nvSpPr>
          <p:cNvPr id="25" name="Text Box 4">
            <a:extLst>
              <a:ext uri="{FF2B5EF4-FFF2-40B4-BE49-F238E27FC236}">
                <a16:creationId xmlns:a16="http://schemas.microsoft.com/office/drawing/2014/main" id="{3D0C1F52-6D66-E84B-00BE-FAED2628A54A}"/>
              </a:ext>
            </a:extLst>
          </p:cNvPr>
          <p:cNvSpPr txBox="1">
            <a:spLocks noChangeArrowheads="1"/>
          </p:cNvSpPr>
          <p:nvPr/>
        </p:nvSpPr>
        <p:spPr bwMode="auto">
          <a:xfrm>
            <a:off x="4724400" y="636588"/>
            <a:ext cx="1447800" cy="6461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b="1">
                <a:solidFill>
                  <a:srgbClr val="FF0000"/>
                </a:solidFill>
                <a:cs typeface="Arial" panose="020B0604020202020204" pitchFamily="34" charset="0"/>
              </a:rPr>
              <a:t>Polarized electron</a:t>
            </a:r>
          </a:p>
        </p:txBody>
      </p:sp>
      <p:sp>
        <p:nvSpPr>
          <p:cNvPr id="26" name="Text Box 6">
            <a:extLst>
              <a:ext uri="{FF2B5EF4-FFF2-40B4-BE49-F238E27FC236}">
                <a16:creationId xmlns:a16="http://schemas.microsoft.com/office/drawing/2014/main" id="{62035F27-D03A-F276-E165-E1F10BD55113}"/>
              </a:ext>
            </a:extLst>
          </p:cNvPr>
          <p:cNvSpPr txBox="1">
            <a:spLocks noChangeArrowheads="1"/>
          </p:cNvSpPr>
          <p:nvPr/>
        </p:nvSpPr>
        <p:spPr bwMode="auto">
          <a:xfrm>
            <a:off x="6705600" y="636588"/>
            <a:ext cx="1873250" cy="6461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b="1">
                <a:solidFill>
                  <a:srgbClr val="FF0000"/>
                </a:solidFill>
                <a:cs typeface="Arial" panose="020B0604020202020204" pitchFamily="34" charset="0"/>
              </a:rPr>
              <a:t>Polarized proton</a:t>
            </a:r>
          </a:p>
        </p:txBody>
      </p:sp>
      <p:sp>
        <p:nvSpPr>
          <p:cNvPr id="27" name="Right Arrow 21">
            <a:extLst>
              <a:ext uri="{FF2B5EF4-FFF2-40B4-BE49-F238E27FC236}">
                <a16:creationId xmlns:a16="http://schemas.microsoft.com/office/drawing/2014/main" id="{8C28F59B-131A-2C69-F7FA-DF212F5D758B}"/>
              </a:ext>
            </a:extLst>
          </p:cNvPr>
          <p:cNvSpPr/>
          <p:nvPr/>
        </p:nvSpPr>
        <p:spPr>
          <a:xfrm>
            <a:off x="4191000" y="941388"/>
            <a:ext cx="533400" cy="152400"/>
          </a:xfrm>
          <a:prstGeom prst="rightArrow">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8" name="Right Arrow 22">
            <a:extLst>
              <a:ext uri="{FF2B5EF4-FFF2-40B4-BE49-F238E27FC236}">
                <a16:creationId xmlns:a16="http://schemas.microsoft.com/office/drawing/2014/main" id="{71ED75FB-1BD2-4DAF-9690-3979DAEC2181}"/>
              </a:ext>
            </a:extLst>
          </p:cNvPr>
          <p:cNvSpPr/>
          <p:nvPr/>
        </p:nvSpPr>
        <p:spPr>
          <a:xfrm>
            <a:off x="6172200" y="941388"/>
            <a:ext cx="533400" cy="152400"/>
          </a:xfrm>
          <a:prstGeom prst="rightArrow">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9" name="Text Box 5">
            <a:extLst>
              <a:ext uri="{FF2B5EF4-FFF2-40B4-BE49-F238E27FC236}">
                <a16:creationId xmlns:a16="http://schemas.microsoft.com/office/drawing/2014/main" id="{A27C2872-848D-624B-C659-10555E2DC833}"/>
              </a:ext>
            </a:extLst>
          </p:cNvPr>
          <p:cNvSpPr txBox="1">
            <a:spLocks noChangeArrowheads="1"/>
          </p:cNvSpPr>
          <p:nvPr/>
        </p:nvSpPr>
        <p:spPr bwMode="auto">
          <a:xfrm>
            <a:off x="1577734" y="2375694"/>
            <a:ext cx="816927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rgbClr val="000066"/>
                </a:solidFill>
                <a:latin typeface="Times New Roman" panose="02020603050405020304" pitchFamily="18" charset="0"/>
                <a:cs typeface="Times New Roman" panose="02020603050405020304" pitchFamily="18" charset="0"/>
              </a:rPr>
              <a:t>Ionization of hydrogen atom by He (He-cell).</a:t>
            </a:r>
          </a:p>
        </p:txBody>
      </p:sp>
      <p:sp>
        <p:nvSpPr>
          <p:cNvPr id="30" name="Line 7">
            <a:extLst>
              <a:ext uri="{FF2B5EF4-FFF2-40B4-BE49-F238E27FC236}">
                <a16:creationId xmlns:a16="http://schemas.microsoft.com/office/drawing/2014/main" id="{1BC0A007-8E1D-705D-FE58-D612F18A49DB}"/>
              </a:ext>
            </a:extLst>
          </p:cNvPr>
          <p:cNvSpPr>
            <a:spLocks noChangeShapeType="1"/>
          </p:cNvSpPr>
          <p:nvPr/>
        </p:nvSpPr>
        <p:spPr bwMode="auto">
          <a:xfrm>
            <a:off x="3447528" y="2219269"/>
            <a:ext cx="0" cy="232103"/>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3" name="Group 42">
            <a:extLst>
              <a:ext uri="{FF2B5EF4-FFF2-40B4-BE49-F238E27FC236}">
                <a16:creationId xmlns:a16="http://schemas.microsoft.com/office/drawing/2014/main" id="{2139A76F-3374-97B0-ADF4-83DC7EF88438}"/>
              </a:ext>
            </a:extLst>
          </p:cNvPr>
          <p:cNvGrpSpPr/>
          <p:nvPr/>
        </p:nvGrpSpPr>
        <p:grpSpPr>
          <a:xfrm>
            <a:off x="1767840" y="4306557"/>
            <a:ext cx="8882838" cy="2166666"/>
            <a:chOff x="264428" y="4307931"/>
            <a:chExt cx="8882838" cy="2166666"/>
          </a:xfrm>
        </p:grpSpPr>
        <p:pic>
          <p:nvPicPr>
            <p:cNvPr id="4" name="Picture 3">
              <a:extLst>
                <a:ext uri="{FF2B5EF4-FFF2-40B4-BE49-F238E27FC236}">
                  <a16:creationId xmlns:a16="http://schemas.microsoft.com/office/drawing/2014/main" id="{03B33A2F-AE54-8255-CE0B-09423DC1E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615" y="4417560"/>
              <a:ext cx="7010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E23904F-9ED0-6CBE-28A7-E8A020617F0D}"/>
                </a:ext>
              </a:extLst>
            </p:cNvPr>
            <p:cNvSpPr/>
            <p:nvPr/>
          </p:nvSpPr>
          <p:spPr bwMode="auto">
            <a:xfrm>
              <a:off x="1608440" y="5261612"/>
              <a:ext cx="1214815" cy="255860"/>
            </a:xfrm>
            <a:prstGeom prst="rect">
              <a:avLst/>
            </a:prstGeom>
            <a:solidFill>
              <a:schemeClr val="accent2">
                <a:lumMod val="40000"/>
                <a:lumOff val="6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Times New Roman" panose="02020603050405020304" pitchFamily="18" charset="0"/>
                  <a:cs typeface="Times New Roman" panose="02020603050405020304" pitchFamily="18" charset="0"/>
                </a:rPr>
                <a:t>He-cell</a:t>
              </a:r>
            </a:p>
          </p:txBody>
        </p:sp>
        <p:sp>
          <p:nvSpPr>
            <p:cNvPr id="6" name="Rectangle 5">
              <a:extLst>
                <a:ext uri="{FF2B5EF4-FFF2-40B4-BE49-F238E27FC236}">
                  <a16:creationId xmlns:a16="http://schemas.microsoft.com/office/drawing/2014/main" id="{C46700C6-E7AE-8795-0C75-5B78FF8C1741}"/>
                </a:ext>
              </a:extLst>
            </p:cNvPr>
            <p:cNvSpPr/>
            <p:nvPr/>
          </p:nvSpPr>
          <p:spPr bwMode="auto">
            <a:xfrm>
              <a:off x="3057102" y="5261612"/>
              <a:ext cx="1101857" cy="255860"/>
            </a:xfrm>
            <a:prstGeom prst="rect">
              <a:avLst/>
            </a:prstGeom>
            <a:solidFill>
              <a:schemeClr val="accent4">
                <a:lumMod val="60000"/>
                <a:lumOff val="40000"/>
              </a:schemeClr>
            </a:solidFill>
            <a:ln w="63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tx1"/>
                  </a:solidFill>
                  <a:latin typeface="Times New Roman" panose="02020603050405020304" pitchFamily="18" charset="0"/>
                  <a:cs typeface="Times New Roman" panose="02020603050405020304" pitchFamily="18" charset="0"/>
                </a:rPr>
                <a:t>Rb</a:t>
              </a:r>
              <a:r>
                <a:rPr lang="en-US" dirty="0">
                  <a:solidFill>
                    <a:schemeClr val="tx1"/>
                  </a:solidFill>
                  <a:latin typeface="Times New Roman" panose="02020603050405020304" pitchFamily="18" charset="0"/>
                  <a:cs typeface="Times New Roman" panose="02020603050405020304" pitchFamily="18" charset="0"/>
                </a:rPr>
                <a:t>-cell</a:t>
              </a:r>
            </a:p>
          </p:txBody>
        </p:sp>
        <p:sp>
          <p:nvSpPr>
            <p:cNvPr id="7" name="Rectangle 6">
              <a:extLst>
                <a:ext uri="{FF2B5EF4-FFF2-40B4-BE49-F238E27FC236}">
                  <a16:creationId xmlns:a16="http://schemas.microsoft.com/office/drawing/2014/main" id="{30BCA041-65BE-F833-1DF9-8BE03E16727B}"/>
                </a:ext>
              </a:extLst>
            </p:cNvPr>
            <p:cNvSpPr/>
            <p:nvPr/>
          </p:nvSpPr>
          <p:spPr bwMode="auto">
            <a:xfrm>
              <a:off x="2427109" y="5903097"/>
              <a:ext cx="1600200" cy="381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latin typeface="Times New Roman" panose="02020603050405020304" pitchFamily="18" charset="0"/>
                  <a:cs typeface="Times New Roman" panose="02020603050405020304" pitchFamily="18" charset="0"/>
                </a:rPr>
                <a:t>SC-solenoid</a:t>
              </a:r>
            </a:p>
          </p:txBody>
        </p:sp>
        <p:sp>
          <p:nvSpPr>
            <p:cNvPr id="8" name="Rectangle 7">
              <a:extLst>
                <a:ext uri="{FF2B5EF4-FFF2-40B4-BE49-F238E27FC236}">
                  <a16:creationId xmlns:a16="http://schemas.microsoft.com/office/drawing/2014/main" id="{D331B866-A3F5-87B6-64CC-77542F0ED437}"/>
                </a:ext>
              </a:extLst>
            </p:cNvPr>
            <p:cNvSpPr/>
            <p:nvPr/>
          </p:nvSpPr>
          <p:spPr bwMode="auto">
            <a:xfrm>
              <a:off x="5322709" y="6093597"/>
              <a:ext cx="3505200" cy="381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err="1">
                  <a:solidFill>
                    <a:schemeClr val="tx1"/>
                  </a:solidFill>
                  <a:latin typeface="Times New Roman" panose="02020603050405020304" pitchFamily="18" charset="0"/>
                  <a:cs typeface="Times New Roman" panose="02020603050405020304" pitchFamily="18" charset="0"/>
                </a:rPr>
                <a:t>Sona</a:t>
              </a:r>
              <a:r>
                <a:rPr lang="en-US" sz="1600" dirty="0">
                  <a:solidFill>
                    <a:schemeClr val="tx1"/>
                  </a:solidFill>
                  <a:latin typeface="Times New Roman" panose="02020603050405020304" pitchFamily="18" charset="0"/>
                  <a:cs typeface="Times New Roman" panose="02020603050405020304" pitchFamily="18" charset="0"/>
                </a:rPr>
                <a:t>-transition with 3 corr. coils in it </a:t>
              </a:r>
            </a:p>
          </p:txBody>
        </p:sp>
        <p:sp>
          <p:nvSpPr>
            <p:cNvPr id="9" name="Rectangle 8">
              <a:extLst>
                <a:ext uri="{FF2B5EF4-FFF2-40B4-BE49-F238E27FC236}">
                  <a16:creationId xmlns:a16="http://schemas.microsoft.com/office/drawing/2014/main" id="{C4DA2813-FE8D-3001-444E-9756739DD0B3}"/>
                </a:ext>
              </a:extLst>
            </p:cNvPr>
            <p:cNvSpPr/>
            <p:nvPr/>
          </p:nvSpPr>
          <p:spPr bwMode="auto">
            <a:xfrm>
              <a:off x="6618109" y="4963297"/>
              <a:ext cx="914400" cy="8382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Times New Roman" panose="02020603050405020304" pitchFamily="18" charset="0"/>
                  <a:cs typeface="Times New Roman" panose="02020603050405020304" pitchFamily="18" charset="0"/>
                </a:rPr>
                <a:t>Na-jet</a:t>
              </a:r>
            </a:p>
            <a:p>
              <a:pPr algn="ctr">
                <a:defRPr/>
              </a:pPr>
              <a:r>
                <a:rPr lang="en-US" sz="1600" dirty="0">
                  <a:solidFill>
                    <a:schemeClr val="tx1"/>
                  </a:solidFill>
                  <a:latin typeface="Times New Roman" panose="02020603050405020304" pitchFamily="18" charset="0"/>
                  <a:cs typeface="Times New Roman" panose="02020603050405020304" pitchFamily="18" charset="0"/>
                </a:rPr>
                <a:t>&amp;</a:t>
              </a:r>
            </a:p>
            <a:p>
              <a:pPr algn="ctr">
                <a:defRPr/>
              </a:pPr>
              <a:r>
                <a:rPr lang="en-US" sz="1600" dirty="0">
                  <a:solidFill>
                    <a:schemeClr val="tx1"/>
                  </a:solidFill>
                  <a:latin typeface="Times New Roman" panose="02020603050405020304" pitchFamily="18" charset="0"/>
                  <a:cs typeface="Times New Roman" panose="02020603050405020304" pitchFamily="18" charset="0"/>
                </a:rPr>
                <a:t>Solenoid</a:t>
              </a:r>
            </a:p>
          </p:txBody>
        </p:sp>
        <p:sp>
          <p:nvSpPr>
            <p:cNvPr id="10" name="Right Arrow 41">
              <a:extLst>
                <a:ext uri="{FF2B5EF4-FFF2-40B4-BE49-F238E27FC236}">
                  <a16:creationId xmlns:a16="http://schemas.microsoft.com/office/drawing/2014/main" id="{298D390D-2F3B-090E-88D0-1979F9F3FFF9}"/>
                </a:ext>
              </a:extLst>
            </p:cNvPr>
            <p:cNvSpPr/>
            <p:nvPr/>
          </p:nvSpPr>
          <p:spPr bwMode="auto">
            <a:xfrm>
              <a:off x="264428" y="5165181"/>
              <a:ext cx="649794" cy="41441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CA2D4843-D134-618C-35C5-A49D7CAB3659}"/>
                </a:ext>
              </a:extLst>
            </p:cNvPr>
            <p:cNvCxnSpPr/>
            <p:nvPr/>
          </p:nvCxnSpPr>
          <p:spPr bwMode="auto">
            <a:xfrm flipH="1" flipV="1">
              <a:off x="6084709" y="5496697"/>
              <a:ext cx="693738"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15">
              <a:extLst>
                <a:ext uri="{FF2B5EF4-FFF2-40B4-BE49-F238E27FC236}">
                  <a16:creationId xmlns:a16="http://schemas.microsoft.com/office/drawing/2014/main" id="{F2C88EEB-E54B-7C27-4013-3BC79E586005}"/>
                </a:ext>
              </a:extLst>
            </p:cNvPr>
            <p:cNvSpPr txBox="1">
              <a:spLocks noChangeArrowheads="1"/>
            </p:cNvSpPr>
            <p:nvPr/>
          </p:nvSpPr>
          <p:spPr bwMode="auto">
            <a:xfrm>
              <a:off x="332067" y="4777621"/>
              <a:ext cx="455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dirty="0">
                  <a:solidFill>
                    <a:schemeClr val="tx1"/>
                  </a:solidFill>
                  <a:latin typeface="Times New Roman" panose="02020603050405020304" pitchFamily="18" charset="0"/>
                  <a:cs typeface="Times New Roman" panose="02020603050405020304" pitchFamily="18" charset="0"/>
                </a:rPr>
                <a:t>H</a:t>
              </a:r>
              <a:r>
                <a:rPr lang="en-US" altLang="en-US" sz="2000" baseline="30000" dirty="0">
                  <a:solidFill>
                    <a:schemeClr val="tx1"/>
                  </a:solidFill>
                  <a:latin typeface="Times New Roman" panose="02020603050405020304" pitchFamily="18" charset="0"/>
                  <a:cs typeface="Times New Roman" panose="02020603050405020304" pitchFamily="18" charset="0"/>
                </a:rPr>
                <a:t>0</a:t>
              </a:r>
            </a:p>
          </p:txBody>
        </p:sp>
        <p:sp>
          <p:nvSpPr>
            <p:cNvPr id="13" name="Right Arrow 45">
              <a:extLst>
                <a:ext uri="{FF2B5EF4-FFF2-40B4-BE49-F238E27FC236}">
                  <a16:creationId xmlns:a16="http://schemas.microsoft.com/office/drawing/2014/main" id="{FCDF367A-BA03-5942-0564-C206E8E02066}"/>
                </a:ext>
              </a:extLst>
            </p:cNvPr>
            <p:cNvSpPr/>
            <p:nvPr/>
          </p:nvSpPr>
          <p:spPr bwMode="auto">
            <a:xfrm>
              <a:off x="7780333" y="5190280"/>
              <a:ext cx="762000" cy="40011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4" name="Text Box 15">
              <a:extLst>
                <a:ext uri="{FF2B5EF4-FFF2-40B4-BE49-F238E27FC236}">
                  <a16:creationId xmlns:a16="http://schemas.microsoft.com/office/drawing/2014/main" id="{896881D8-3C94-1658-5F1B-ED34C92D529D}"/>
                </a:ext>
              </a:extLst>
            </p:cNvPr>
            <p:cNvSpPr txBox="1">
              <a:spLocks noChangeArrowheads="1"/>
            </p:cNvSpPr>
            <p:nvPr/>
          </p:nvSpPr>
          <p:spPr bwMode="auto">
            <a:xfrm>
              <a:off x="7879140" y="4873070"/>
              <a:ext cx="4283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dirty="0">
                  <a:solidFill>
                    <a:schemeClr val="tx1"/>
                  </a:solidFill>
                  <a:latin typeface="Times New Roman" panose="02020603050405020304" pitchFamily="18" charset="0"/>
                  <a:cs typeface="Times New Roman" panose="02020603050405020304" pitchFamily="18" charset="0"/>
                </a:rPr>
                <a:t>H</a:t>
              </a:r>
              <a:r>
                <a:rPr lang="en-US" altLang="en-US" sz="2000" baseline="30000" dirty="0">
                  <a:solidFill>
                    <a:schemeClr val="tx1"/>
                  </a:solidFill>
                  <a:latin typeface="Times New Roman" panose="02020603050405020304" pitchFamily="18" charset="0"/>
                  <a:cs typeface="Times New Roman" panose="02020603050405020304" pitchFamily="18" charset="0"/>
                </a:rPr>
                <a:t>-</a:t>
              </a:r>
            </a:p>
          </p:txBody>
        </p:sp>
        <p:sp>
          <p:nvSpPr>
            <p:cNvPr id="15" name="Footer Placeholder 1">
              <a:extLst>
                <a:ext uri="{FF2B5EF4-FFF2-40B4-BE49-F238E27FC236}">
                  <a16:creationId xmlns:a16="http://schemas.microsoft.com/office/drawing/2014/main" id="{C8518BCC-EE40-552A-85B7-EAE76FFB1E8A}"/>
                </a:ext>
              </a:extLst>
            </p:cNvPr>
            <p:cNvSpPr txBox="1">
              <a:spLocks noChangeArrowheads="1"/>
            </p:cNvSpPr>
            <p:nvPr/>
          </p:nvSpPr>
          <p:spPr bwMode="auto">
            <a:xfrm>
              <a:off x="2350909" y="5976122"/>
              <a:ext cx="1852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Times New Roman" panose="02020603050405020304" pitchFamily="18" charset="0"/>
                <a:cs typeface="Times New Roman" panose="02020603050405020304" pitchFamily="18" charset="0"/>
              </a:endParaRPr>
            </a:p>
          </p:txBody>
        </p:sp>
        <p:sp>
          <p:nvSpPr>
            <p:cNvPr id="34" name="Text Box 15">
              <a:extLst>
                <a:ext uri="{FF2B5EF4-FFF2-40B4-BE49-F238E27FC236}">
                  <a16:creationId xmlns:a16="http://schemas.microsoft.com/office/drawing/2014/main" id="{A89610C2-DF0C-5DAE-BF5E-4C20C7C53072}"/>
                </a:ext>
              </a:extLst>
            </p:cNvPr>
            <p:cNvSpPr txBox="1">
              <a:spLocks noChangeArrowheads="1"/>
            </p:cNvSpPr>
            <p:nvPr/>
          </p:nvSpPr>
          <p:spPr bwMode="auto">
            <a:xfrm>
              <a:off x="3382963" y="4768268"/>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dirty="0">
                  <a:solidFill>
                    <a:schemeClr val="tx1"/>
                  </a:solidFill>
                  <a:latin typeface="Times New Roman" panose="02020603050405020304" pitchFamily="18" charset="0"/>
                  <a:cs typeface="Times New Roman" panose="02020603050405020304" pitchFamily="18" charset="0"/>
                </a:rPr>
                <a:t>H</a:t>
              </a:r>
              <a:r>
                <a:rPr lang="en-US" altLang="en-US" sz="2000" baseline="30000" dirty="0">
                  <a:solidFill>
                    <a:schemeClr val="tx1"/>
                  </a:solidFill>
                  <a:latin typeface="Times New Roman" panose="02020603050405020304" pitchFamily="18" charset="0"/>
                  <a:cs typeface="Times New Roman" panose="02020603050405020304" pitchFamily="18" charset="0"/>
                </a:rPr>
                <a:t>0*</a:t>
              </a:r>
            </a:p>
          </p:txBody>
        </p:sp>
        <p:sp>
          <p:nvSpPr>
            <p:cNvPr id="35" name="Text Box 15">
              <a:extLst>
                <a:ext uri="{FF2B5EF4-FFF2-40B4-BE49-F238E27FC236}">
                  <a16:creationId xmlns:a16="http://schemas.microsoft.com/office/drawing/2014/main" id="{BB952458-C789-1C87-DC06-69C9E9FA0D9C}"/>
                </a:ext>
              </a:extLst>
            </p:cNvPr>
            <p:cNvSpPr txBox="1">
              <a:spLocks noChangeArrowheads="1"/>
            </p:cNvSpPr>
            <p:nvPr/>
          </p:nvSpPr>
          <p:spPr bwMode="auto">
            <a:xfrm>
              <a:off x="2015583" y="4805363"/>
              <a:ext cx="46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dirty="0">
                  <a:solidFill>
                    <a:schemeClr val="tx1"/>
                  </a:solidFill>
                  <a:latin typeface="Times New Roman" panose="02020603050405020304" pitchFamily="18" charset="0"/>
                  <a:cs typeface="Times New Roman" panose="02020603050405020304" pitchFamily="18" charset="0"/>
                </a:rPr>
                <a:t>H</a:t>
              </a:r>
              <a:r>
                <a:rPr lang="en-US" altLang="en-US" sz="2000" baseline="30000" dirty="0">
                  <a:solidFill>
                    <a:schemeClr val="tx1"/>
                  </a:solidFill>
                  <a:latin typeface="Times New Roman" panose="02020603050405020304" pitchFamily="18" charset="0"/>
                  <a:cs typeface="Times New Roman" panose="02020603050405020304" pitchFamily="18" charset="0"/>
                </a:rPr>
                <a:t>+</a:t>
              </a:r>
            </a:p>
          </p:txBody>
        </p:sp>
        <p:sp>
          <p:nvSpPr>
            <p:cNvPr id="36" name="Text Box 15">
              <a:extLst>
                <a:ext uri="{FF2B5EF4-FFF2-40B4-BE49-F238E27FC236}">
                  <a16:creationId xmlns:a16="http://schemas.microsoft.com/office/drawing/2014/main" id="{A5F808BD-5ABC-B1AC-6BDB-D48A4204C839}"/>
                </a:ext>
              </a:extLst>
            </p:cNvPr>
            <p:cNvSpPr txBox="1">
              <a:spLocks noChangeArrowheads="1"/>
            </p:cNvSpPr>
            <p:nvPr/>
          </p:nvSpPr>
          <p:spPr bwMode="auto">
            <a:xfrm>
              <a:off x="5801274" y="4307931"/>
              <a:ext cx="5397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a:solidFill>
                    <a:schemeClr val="tx1"/>
                  </a:solidFill>
                  <a:latin typeface="Times New Roman" panose="02020603050405020304" pitchFamily="18" charset="0"/>
                  <a:cs typeface="Times New Roman" panose="02020603050405020304" pitchFamily="18" charset="0"/>
                </a:rPr>
                <a:t>H</a:t>
              </a:r>
              <a:r>
                <a:rPr lang="en-US" altLang="en-US" sz="2000" baseline="30000">
                  <a:solidFill>
                    <a:schemeClr val="tx1"/>
                  </a:solidFill>
                  <a:latin typeface="Times New Roman" panose="02020603050405020304" pitchFamily="18" charset="0"/>
                  <a:cs typeface="Times New Roman" panose="02020603050405020304" pitchFamily="18" charset="0"/>
                </a:rPr>
                <a:t>0*</a:t>
              </a:r>
            </a:p>
          </p:txBody>
        </p:sp>
        <p:sp>
          <p:nvSpPr>
            <p:cNvPr id="39" name="Right Arrow 41">
              <a:extLst>
                <a:ext uri="{FF2B5EF4-FFF2-40B4-BE49-F238E27FC236}">
                  <a16:creationId xmlns:a16="http://schemas.microsoft.com/office/drawing/2014/main" id="{1555E259-3374-FE63-9D39-1F8DE32CB622}"/>
                </a:ext>
              </a:extLst>
            </p:cNvPr>
            <p:cNvSpPr/>
            <p:nvPr/>
          </p:nvSpPr>
          <p:spPr bwMode="auto">
            <a:xfrm rot="10800000">
              <a:off x="5056548" y="5186287"/>
              <a:ext cx="3996602" cy="414410"/>
            </a:xfrm>
            <a:prstGeom prst="rightArrow">
              <a:avLst/>
            </a:prstGeom>
            <a:solidFill>
              <a:srgbClr val="EE461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0" name="Right Arrow 41">
              <a:extLst>
                <a:ext uri="{FF2B5EF4-FFF2-40B4-BE49-F238E27FC236}">
                  <a16:creationId xmlns:a16="http://schemas.microsoft.com/office/drawing/2014/main" id="{553EA741-8A41-0940-F01A-5A3749A99AF0}"/>
                </a:ext>
              </a:extLst>
            </p:cNvPr>
            <p:cNvSpPr/>
            <p:nvPr/>
          </p:nvSpPr>
          <p:spPr bwMode="auto">
            <a:xfrm rot="10800000">
              <a:off x="776615" y="5190280"/>
              <a:ext cx="4475668" cy="414410"/>
            </a:xfrm>
            <a:prstGeom prst="rightArrow">
              <a:avLst/>
            </a:prstGeom>
            <a:solidFill>
              <a:srgbClr val="EE461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75243C0B-089F-A9BA-083A-E21125C1DBE5}"/>
                </a:ext>
              </a:extLst>
            </p:cNvPr>
            <p:cNvSpPr txBox="1"/>
            <p:nvPr/>
          </p:nvSpPr>
          <p:spPr>
            <a:xfrm>
              <a:off x="8432575" y="5059231"/>
              <a:ext cx="714691" cy="646331"/>
            </a:xfrm>
            <a:prstGeom prst="rect">
              <a:avLst/>
            </a:prstGeom>
            <a:noFill/>
          </p:spPr>
          <p:txBody>
            <a:bodyPr wrap="square">
              <a:spAutoFit/>
            </a:bodyPr>
            <a:lstStyle/>
            <a:p>
              <a:r>
                <a:rPr lang="en-US" altLang="en-US" dirty="0">
                  <a:solidFill>
                    <a:srgbClr val="000066"/>
                  </a:solidFill>
                  <a:latin typeface="Times New Roman" panose="02020603050405020304" pitchFamily="18" charset="0"/>
                  <a:cs typeface="Times New Roman" panose="02020603050405020304" pitchFamily="18" charset="0"/>
                </a:rPr>
                <a:t>Laser beam</a:t>
              </a:r>
              <a:endParaRPr lang="en-US" dirty="0"/>
            </a:p>
          </p:txBody>
        </p:sp>
      </p:grpSp>
      <p:sp>
        <p:nvSpPr>
          <p:cNvPr id="2" name="Line 7">
            <a:extLst>
              <a:ext uri="{FF2B5EF4-FFF2-40B4-BE49-F238E27FC236}">
                <a16:creationId xmlns:a16="http://schemas.microsoft.com/office/drawing/2014/main" id="{85E59491-AD1F-F373-E44F-2165F42587A6}"/>
              </a:ext>
            </a:extLst>
          </p:cNvPr>
          <p:cNvSpPr>
            <a:spLocks noChangeShapeType="1"/>
          </p:cNvSpPr>
          <p:nvPr/>
        </p:nvSpPr>
        <p:spPr bwMode="auto">
          <a:xfrm>
            <a:off x="3951110" y="2722563"/>
            <a:ext cx="0" cy="232103"/>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Line 7">
            <a:extLst>
              <a:ext uri="{FF2B5EF4-FFF2-40B4-BE49-F238E27FC236}">
                <a16:creationId xmlns:a16="http://schemas.microsoft.com/office/drawing/2014/main" id="{423F2748-1FEC-AB59-C504-AF8B5895E86E}"/>
              </a:ext>
            </a:extLst>
          </p:cNvPr>
          <p:cNvSpPr>
            <a:spLocks noChangeShapeType="1"/>
          </p:cNvSpPr>
          <p:nvPr/>
        </p:nvSpPr>
        <p:spPr bwMode="auto">
          <a:xfrm>
            <a:off x="4448067" y="3222070"/>
            <a:ext cx="0" cy="232103"/>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7">
            <a:extLst>
              <a:ext uri="{FF2B5EF4-FFF2-40B4-BE49-F238E27FC236}">
                <a16:creationId xmlns:a16="http://schemas.microsoft.com/office/drawing/2014/main" id="{B93190E0-E5EE-D8D8-A759-0A5690802208}"/>
              </a:ext>
            </a:extLst>
          </p:cNvPr>
          <p:cNvSpPr>
            <a:spLocks noChangeShapeType="1"/>
          </p:cNvSpPr>
          <p:nvPr/>
        </p:nvSpPr>
        <p:spPr bwMode="auto">
          <a:xfrm>
            <a:off x="5203441" y="3708401"/>
            <a:ext cx="0" cy="232103"/>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81295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F22D2B-75DA-10CE-CEDA-005AE6927827}"/>
              </a:ext>
            </a:extLst>
          </p:cNvPr>
          <p:cNvSpPr>
            <a:spLocks noGrp="1"/>
          </p:cNvSpPr>
          <p:nvPr>
            <p:ph type="sldNum" sz="quarter" idx="4"/>
          </p:nvPr>
        </p:nvSpPr>
        <p:spPr/>
        <p:txBody>
          <a:bodyPr/>
          <a:lstStyle/>
          <a:p>
            <a:fld id="{933A556B-7C63-244D-9B7C-B0EA8042B330}" type="slidenum">
              <a:rPr lang="en-US" smtClean="0"/>
              <a:pPr/>
              <a:t>9</a:t>
            </a:fld>
            <a:endParaRPr lang="en-US" dirty="0"/>
          </a:p>
        </p:txBody>
      </p:sp>
      <p:sp>
        <p:nvSpPr>
          <p:cNvPr id="3" name="Rectangle 2">
            <a:extLst>
              <a:ext uri="{FF2B5EF4-FFF2-40B4-BE49-F238E27FC236}">
                <a16:creationId xmlns:a16="http://schemas.microsoft.com/office/drawing/2014/main" id="{3648464F-E242-F9D9-8738-A16B50A30392}"/>
              </a:ext>
            </a:extLst>
          </p:cNvPr>
          <p:cNvSpPr txBox="1">
            <a:spLocks noChangeArrowheads="1"/>
          </p:cNvSpPr>
          <p:nvPr/>
        </p:nvSpPr>
        <p:spPr>
          <a:xfrm>
            <a:off x="318782" y="1"/>
            <a:ext cx="11873218" cy="511175"/>
          </a:xfrm>
          <a:prstGeom prst="rect">
            <a:avLst/>
          </a:prstGeom>
          <a:ln w="3175">
            <a:solidFill>
              <a:schemeClr val="tx1"/>
            </a:solidFill>
            <a:miter lim="800000"/>
            <a:headEnd/>
            <a:tailEnd/>
          </a:ln>
        </p:spPr>
        <p:txBody>
          <a:bodyPr/>
          <a:lstStyle>
            <a:lvl1pPr algn="l" defTabSz="685783" rtl="0" eaLnBrk="1" latinLnBrk="0" hangingPunct="1">
              <a:lnSpc>
                <a:spcPct val="90000"/>
              </a:lnSpc>
              <a:spcBef>
                <a:spcPct val="0"/>
              </a:spcBef>
              <a:buNone/>
              <a:defRPr sz="3600" b="1" kern="1200">
                <a:solidFill>
                  <a:schemeClr val="tx1"/>
                </a:solidFill>
                <a:latin typeface="+mn-lt"/>
                <a:ea typeface="+mj-ea"/>
                <a:cs typeface="+mj-cs"/>
              </a:defRPr>
            </a:lvl1pPr>
          </a:lstStyle>
          <a:p>
            <a:pPr algn="ctr">
              <a:buFont typeface="Georgia" panose="02040502050405020303" pitchFamily="18" charset="0"/>
              <a:buNone/>
            </a:pPr>
            <a:r>
              <a:rPr lang="en-US" altLang="en-US" sz="2800" dirty="0">
                <a:latin typeface="Times New Roman" panose="02020603050405020304" pitchFamily="18" charset="0"/>
                <a:cs typeface="Times New Roman" panose="02020603050405020304" pitchFamily="18" charset="0"/>
              </a:rPr>
              <a:t>Energy separation a residual un-polarized H</a:t>
            </a:r>
            <a:r>
              <a:rPr lang="en-US" altLang="en-US" sz="2800" baseline="30000" dirty="0">
                <a:latin typeface="Times New Roman" panose="02020603050405020304" pitchFamily="18" charset="0"/>
                <a:cs typeface="Times New Roman" panose="02020603050405020304" pitchFamily="18" charset="0"/>
              </a:rPr>
              <a:t>0</a:t>
            </a:r>
            <a:r>
              <a:rPr lang="en-US" altLang="en-US" sz="2800" dirty="0">
                <a:latin typeface="Times New Roman" panose="02020603050405020304" pitchFamily="18" charset="0"/>
                <a:cs typeface="Times New Roman" panose="02020603050405020304" pitchFamily="18" charset="0"/>
              </a:rPr>
              <a:t> component</a:t>
            </a:r>
          </a:p>
        </p:txBody>
      </p:sp>
      <p:sp>
        <p:nvSpPr>
          <p:cNvPr id="4" name="Line 3">
            <a:extLst>
              <a:ext uri="{FF2B5EF4-FFF2-40B4-BE49-F238E27FC236}">
                <a16:creationId xmlns:a16="http://schemas.microsoft.com/office/drawing/2014/main" id="{10A02C1F-1CA1-8D71-3ED8-DDF821C2E4AF}"/>
              </a:ext>
            </a:extLst>
          </p:cNvPr>
          <p:cNvSpPr>
            <a:spLocks noChangeShapeType="1"/>
          </p:cNvSpPr>
          <p:nvPr/>
        </p:nvSpPr>
        <p:spPr bwMode="auto">
          <a:xfrm>
            <a:off x="3810000" y="3124200"/>
            <a:ext cx="1600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5" name="Line 4">
            <a:extLst>
              <a:ext uri="{FF2B5EF4-FFF2-40B4-BE49-F238E27FC236}">
                <a16:creationId xmlns:a16="http://schemas.microsoft.com/office/drawing/2014/main" id="{7218BD18-C7D0-0F1D-43DB-D3294C81ABA6}"/>
              </a:ext>
            </a:extLst>
          </p:cNvPr>
          <p:cNvSpPr>
            <a:spLocks noChangeShapeType="1"/>
          </p:cNvSpPr>
          <p:nvPr/>
        </p:nvSpPr>
        <p:spPr bwMode="auto">
          <a:xfrm>
            <a:off x="3810000" y="3962400"/>
            <a:ext cx="1600200" cy="0"/>
          </a:xfrm>
          <a:prstGeom prst="line">
            <a:avLst/>
          </a:prstGeom>
          <a:noFill/>
          <a:ln w="38100">
            <a:solidFill>
              <a:schemeClr val="accent4">
                <a:lumMod val="75000"/>
              </a:schemeClr>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6" name="Line 5">
            <a:extLst>
              <a:ext uri="{FF2B5EF4-FFF2-40B4-BE49-F238E27FC236}">
                <a16:creationId xmlns:a16="http://schemas.microsoft.com/office/drawing/2014/main" id="{5BBD2597-04EF-E79D-BDB7-42B28954C3FF}"/>
              </a:ext>
            </a:extLst>
          </p:cNvPr>
          <p:cNvSpPr>
            <a:spLocks noChangeShapeType="1"/>
          </p:cNvSpPr>
          <p:nvPr/>
        </p:nvSpPr>
        <p:spPr bwMode="auto">
          <a:xfrm>
            <a:off x="3200400" y="3124200"/>
            <a:ext cx="381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7" name="Line 6">
            <a:extLst>
              <a:ext uri="{FF2B5EF4-FFF2-40B4-BE49-F238E27FC236}">
                <a16:creationId xmlns:a16="http://schemas.microsoft.com/office/drawing/2014/main" id="{C7823011-3D8F-FE13-4E9E-01E4F345E4A8}"/>
              </a:ext>
            </a:extLst>
          </p:cNvPr>
          <p:cNvSpPr>
            <a:spLocks noChangeShapeType="1"/>
          </p:cNvSpPr>
          <p:nvPr/>
        </p:nvSpPr>
        <p:spPr bwMode="auto">
          <a:xfrm flipV="1">
            <a:off x="3200400" y="3962400"/>
            <a:ext cx="381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8" name="Line 7">
            <a:extLst>
              <a:ext uri="{FF2B5EF4-FFF2-40B4-BE49-F238E27FC236}">
                <a16:creationId xmlns:a16="http://schemas.microsoft.com/office/drawing/2014/main" id="{1D590558-BE9E-3A4E-3DD2-F4E181280AB2}"/>
              </a:ext>
            </a:extLst>
          </p:cNvPr>
          <p:cNvSpPr>
            <a:spLocks noChangeShapeType="1"/>
          </p:cNvSpPr>
          <p:nvPr/>
        </p:nvSpPr>
        <p:spPr bwMode="auto">
          <a:xfrm>
            <a:off x="5791200" y="2743200"/>
            <a:ext cx="0" cy="1600200"/>
          </a:xfrm>
          <a:prstGeom prst="line">
            <a:avLst/>
          </a:prstGeom>
          <a:noFill/>
          <a:ln w="38100">
            <a:solidFill>
              <a:srgbClr val="800000"/>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9" name="Line 8">
            <a:extLst>
              <a:ext uri="{FF2B5EF4-FFF2-40B4-BE49-F238E27FC236}">
                <a16:creationId xmlns:a16="http://schemas.microsoft.com/office/drawing/2014/main" id="{5B4E1B5B-8AA5-061C-324B-47A6562882EC}"/>
              </a:ext>
            </a:extLst>
          </p:cNvPr>
          <p:cNvSpPr>
            <a:spLocks noChangeShapeType="1"/>
          </p:cNvSpPr>
          <p:nvPr/>
        </p:nvSpPr>
        <p:spPr bwMode="auto">
          <a:xfrm>
            <a:off x="5943600" y="2743200"/>
            <a:ext cx="0" cy="1600200"/>
          </a:xfrm>
          <a:prstGeom prst="line">
            <a:avLst/>
          </a:prstGeom>
          <a:noFill/>
          <a:ln w="38100">
            <a:solidFill>
              <a:srgbClr val="800000"/>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0" name="Line 9">
            <a:extLst>
              <a:ext uri="{FF2B5EF4-FFF2-40B4-BE49-F238E27FC236}">
                <a16:creationId xmlns:a16="http://schemas.microsoft.com/office/drawing/2014/main" id="{1C0637C9-8F1F-9483-E08D-AB05495BC0D2}"/>
              </a:ext>
            </a:extLst>
          </p:cNvPr>
          <p:cNvSpPr>
            <a:spLocks noChangeShapeType="1"/>
          </p:cNvSpPr>
          <p:nvPr/>
        </p:nvSpPr>
        <p:spPr bwMode="auto">
          <a:xfrm>
            <a:off x="6172200" y="2819400"/>
            <a:ext cx="0" cy="1447800"/>
          </a:xfrm>
          <a:prstGeom prst="line">
            <a:avLst/>
          </a:prstGeom>
          <a:noFill/>
          <a:ln w="38100">
            <a:solidFill>
              <a:srgbClr val="800000"/>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1" name="Line 10">
            <a:extLst>
              <a:ext uri="{FF2B5EF4-FFF2-40B4-BE49-F238E27FC236}">
                <a16:creationId xmlns:a16="http://schemas.microsoft.com/office/drawing/2014/main" id="{9E15922E-BAD8-2503-EBA0-53E5D80AFB8A}"/>
              </a:ext>
            </a:extLst>
          </p:cNvPr>
          <p:cNvSpPr>
            <a:spLocks noChangeShapeType="1"/>
          </p:cNvSpPr>
          <p:nvPr/>
        </p:nvSpPr>
        <p:spPr bwMode="auto">
          <a:xfrm>
            <a:off x="2133600" y="2209800"/>
            <a:ext cx="7696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2" name="Line 11">
            <a:extLst>
              <a:ext uri="{FF2B5EF4-FFF2-40B4-BE49-F238E27FC236}">
                <a16:creationId xmlns:a16="http://schemas.microsoft.com/office/drawing/2014/main" id="{159C56CA-FB76-EDD1-B006-9CA6FB360882}"/>
              </a:ext>
            </a:extLst>
          </p:cNvPr>
          <p:cNvSpPr>
            <a:spLocks noChangeShapeType="1"/>
          </p:cNvSpPr>
          <p:nvPr/>
        </p:nvSpPr>
        <p:spPr bwMode="auto">
          <a:xfrm>
            <a:off x="2133600" y="4800600"/>
            <a:ext cx="7620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3" name="Line 12">
            <a:extLst>
              <a:ext uri="{FF2B5EF4-FFF2-40B4-BE49-F238E27FC236}">
                <a16:creationId xmlns:a16="http://schemas.microsoft.com/office/drawing/2014/main" id="{9A501046-177D-8FF5-F6F7-B7EC22C575B4}"/>
              </a:ext>
            </a:extLst>
          </p:cNvPr>
          <p:cNvSpPr>
            <a:spLocks noChangeShapeType="1"/>
          </p:cNvSpPr>
          <p:nvPr/>
        </p:nvSpPr>
        <p:spPr bwMode="auto">
          <a:xfrm>
            <a:off x="6553200" y="2209800"/>
            <a:ext cx="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4" name="Line 13">
            <a:extLst>
              <a:ext uri="{FF2B5EF4-FFF2-40B4-BE49-F238E27FC236}">
                <a16:creationId xmlns:a16="http://schemas.microsoft.com/office/drawing/2014/main" id="{F7D6AF55-0476-94BA-D7F1-E2DF534D872D}"/>
              </a:ext>
            </a:extLst>
          </p:cNvPr>
          <p:cNvSpPr>
            <a:spLocks noChangeShapeType="1"/>
          </p:cNvSpPr>
          <p:nvPr/>
        </p:nvSpPr>
        <p:spPr bwMode="auto">
          <a:xfrm>
            <a:off x="6553200" y="3951288"/>
            <a:ext cx="0" cy="8493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5" name="Line 14">
            <a:extLst>
              <a:ext uri="{FF2B5EF4-FFF2-40B4-BE49-F238E27FC236}">
                <a16:creationId xmlns:a16="http://schemas.microsoft.com/office/drawing/2014/main" id="{27626D3B-0F4D-10DE-6ED4-887DC2E6A6B1}"/>
              </a:ext>
            </a:extLst>
          </p:cNvPr>
          <p:cNvSpPr>
            <a:spLocks noChangeShapeType="1"/>
          </p:cNvSpPr>
          <p:nvPr/>
        </p:nvSpPr>
        <p:spPr bwMode="auto">
          <a:xfrm>
            <a:off x="7467600" y="3124200"/>
            <a:ext cx="1600200" cy="0"/>
          </a:xfrm>
          <a:prstGeom prst="line">
            <a:avLst/>
          </a:prstGeom>
          <a:noFill/>
          <a:ln w="38100">
            <a:solidFill>
              <a:schemeClr val="tx1"/>
            </a:solidFill>
            <a:round/>
            <a:headEnd/>
            <a:tailEnd/>
          </a:ln>
          <a:effectLst/>
        </p:spPr>
        <p:txBody>
          <a:bodyPr/>
          <a:lstStyle/>
          <a:p>
            <a:pPr>
              <a:defRPr/>
            </a:pPr>
            <a:endParaRPr lang="en-US">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6" name="Line 15">
            <a:extLst>
              <a:ext uri="{FF2B5EF4-FFF2-40B4-BE49-F238E27FC236}">
                <a16:creationId xmlns:a16="http://schemas.microsoft.com/office/drawing/2014/main" id="{FCF5EB2F-9106-AA6F-5B95-493A71385CFF}"/>
              </a:ext>
            </a:extLst>
          </p:cNvPr>
          <p:cNvSpPr>
            <a:spLocks noChangeShapeType="1"/>
          </p:cNvSpPr>
          <p:nvPr/>
        </p:nvSpPr>
        <p:spPr bwMode="auto">
          <a:xfrm>
            <a:off x="7467600" y="3962400"/>
            <a:ext cx="1600200" cy="0"/>
          </a:xfrm>
          <a:prstGeom prst="line">
            <a:avLst/>
          </a:prstGeom>
          <a:noFill/>
          <a:ln w="38100">
            <a:solidFill>
              <a:schemeClr val="accent4">
                <a:lumMod val="75000"/>
              </a:schemeClr>
            </a:solidFill>
            <a:round/>
            <a:headEnd/>
            <a:tailEnd/>
          </a:ln>
        </p:spPr>
        <p:txBody>
          <a:bodyPr/>
          <a:lstStyle/>
          <a:p>
            <a:pPr>
              <a:defRPr/>
            </a:pPr>
            <a:endParaRPr lang="en-US">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7" name="Line 16">
            <a:extLst>
              <a:ext uri="{FF2B5EF4-FFF2-40B4-BE49-F238E27FC236}">
                <a16:creationId xmlns:a16="http://schemas.microsoft.com/office/drawing/2014/main" id="{9526FE6E-9B0F-DFCE-4304-790DE5C47A4E}"/>
              </a:ext>
            </a:extLst>
          </p:cNvPr>
          <p:cNvSpPr>
            <a:spLocks noChangeShapeType="1"/>
          </p:cNvSpPr>
          <p:nvPr/>
        </p:nvSpPr>
        <p:spPr bwMode="auto">
          <a:xfrm>
            <a:off x="2590800" y="3581400"/>
            <a:ext cx="1143000" cy="0"/>
          </a:xfrm>
          <a:prstGeom prst="line">
            <a:avLst/>
          </a:prstGeom>
          <a:noFill/>
          <a:ln w="76200">
            <a:solidFill>
              <a:srgbClr val="0070C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8" name="Line 17">
            <a:extLst>
              <a:ext uri="{FF2B5EF4-FFF2-40B4-BE49-F238E27FC236}">
                <a16:creationId xmlns:a16="http://schemas.microsoft.com/office/drawing/2014/main" id="{06E6770C-4D60-B91F-A786-51A83B6905C9}"/>
              </a:ext>
            </a:extLst>
          </p:cNvPr>
          <p:cNvSpPr>
            <a:spLocks noChangeShapeType="1"/>
          </p:cNvSpPr>
          <p:nvPr/>
        </p:nvSpPr>
        <p:spPr bwMode="auto">
          <a:xfrm>
            <a:off x="5105400" y="3429000"/>
            <a:ext cx="1295400" cy="0"/>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9" name="Text Box 18">
            <a:extLst>
              <a:ext uri="{FF2B5EF4-FFF2-40B4-BE49-F238E27FC236}">
                <a16:creationId xmlns:a16="http://schemas.microsoft.com/office/drawing/2014/main" id="{FBCDB826-55D9-C109-AA08-39A3F129B872}"/>
              </a:ext>
            </a:extLst>
          </p:cNvPr>
          <p:cNvSpPr txBox="1">
            <a:spLocks noChangeArrowheads="1"/>
          </p:cNvSpPr>
          <p:nvPr/>
        </p:nvSpPr>
        <p:spPr bwMode="auto">
          <a:xfrm>
            <a:off x="3962401" y="3200400"/>
            <a:ext cx="1015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a:solidFill>
                  <a:srgbClr val="FF0000"/>
                </a:solidFill>
                <a:latin typeface="Times New Roman" panose="02020603050405020304" pitchFamily="18" charset="0"/>
                <a:cs typeface="Times New Roman" panose="02020603050405020304" pitchFamily="18" charset="0"/>
              </a:rPr>
              <a:t>H</a:t>
            </a:r>
            <a:r>
              <a:rPr lang="en-US" altLang="en-US" baseline="30000">
                <a:solidFill>
                  <a:srgbClr val="FF0000"/>
                </a:solidFill>
                <a:latin typeface="Times New Roman" panose="02020603050405020304" pitchFamily="18" charset="0"/>
                <a:cs typeface="Times New Roman" panose="02020603050405020304" pitchFamily="18" charset="0"/>
              </a:rPr>
              <a:t>+</a:t>
            </a:r>
            <a:r>
              <a:rPr lang="en-US" altLang="en-US">
                <a:solidFill>
                  <a:srgbClr val="FF0000"/>
                </a:solidFill>
                <a:latin typeface="Times New Roman" panose="02020603050405020304" pitchFamily="18" charset="0"/>
                <a:cs typeface="Times New Roman" panose="02020603050405020304" pitchFamily="18" charset="0"/>
              </a:rPr>
              <a:t>(60%)</a:t>
            </a:r>
            <a:endParaRPr lang="en-US" altLang="en-US" baseline="30000">
              <a:solidFill>
                <a:srgbClr val="FF0000"/>
              </a:solidFill>
              <a:latin typeface="Times New Roman" panose="02020603050405020304" pitchFamily="18" charset="0"/>
              <a:cs typeface="Times New Roman" panose="02020603050405020304" pitchFamily="18" charset="0"/>
            </a:endParaRPr>
          </a:p>
        </p:txBody>
      </p:sp>
      <p:sp>
        <p:nvSpPr>
          <p:cNvPr id="20" name="Text Box 19">
            <a:extLst>
              <a:ext uri="{FF2B5EF4-FFF2-40B4-BE49-F238E27FC236}">
                <a16:creationId xmlns:a16="http://schemas.microsoft.com/office/drawing/2014/main" id="{C7660184-1AB3-EF5A-41B3-9B044E57967D}"/>
              </a:ext>
            </a:extLst>
          </p:cNvPr>
          <p:cNvSpPr txBox="1">
            <a:spLocks noChangeArrowheads="1"/>
          </p:cNvSpPr>
          <p:nvPr/>
        </p:nvSpPr>
        <p:spPr bwMode="auto">
          <a:xfrm>
            <a:off x="1910556" y="3082934"/>
            <a:ext cx="1092201" cy="369332"/>
          </a:xfrm>
          <a:prstGeom prst="rect">
            <a:avLst/>
          </a:prstGeom>
          <a:noFill/>
          <a:ln>
            <a:no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defRPr/>
            </a:pPr>
            <a:r>
              <a:rPr lang="en-US" altLang="en-US" dirty="0">
                <a:solidFill>
                  <a:schemeClr val="bg1">
                    <a:lumMod val="50000"/>
                  </a:schemeClr>
                </a:solidFill>
                <a:latin typeface="Times New Roman" panose="02020603050405020304" pitchFamily="18" charset="0"/>
                <a:cs typeface="Times New Roman" panose="02020603050405020304" pitchFamily="18" charset="0"/>
              </a:rPr>
              <a:t>H</a:t>
            </a:r>
            <a:r>
              <a:rPr lang="en-US" altLang="en-US" baseline="30000" dirty="0">
                <a:solidFill>
                  <a:schemeClr val="bg1">
                    <a:lumMod val="50000"/>
                  </a:schemeClr>
                </a:solidFill>
                <a:latin typeface="Times New Roman" panose="02020603050405020304" pitchFamily="18" charset="0"/>
                <a:cs typeface="Times New Roman" panose="02020603050405020304" pitchFamily="18" charset="0"/>
              </a:rPr>
              <a:t>0</a:t>
            </a:r>
            <a:r>
              <a:rPr lang="en-US" altLang="en-US" dirty="0">
                <a:solidFill>
                  <a:schemeClr val="bg1">
                    <a:lumMod val="50000"/>
                  </a:schemeClr>
                </a:solidFill>
                <a:latin typeface="Times New Roman" panose="02020603050405020304" pitchFamily="18" charset="0"/>
                <a:cs typeface="Times New Roman" panose="02020603050405020304" pitchFamily="18" charset="0"/>
              </a:rPr>
              <a:t>(7keV)</a:t>
            </a:r>
            <a:endParaRPr lang="en-US" altLang="en-US" baseline="300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21" name="Text Box 22">
            <a:extLst>
              <a:ext uri="{FF2B5EF4-FFF2-40B4-BE49-F238E27FC236}">
                <a16:creationId xmlns:a16="http://schemas.microsoft.com/office/drawing/2014/main" id="{31EBA9E7-2D15-3FFE-9034-4E7629A53F6B}"/>
              </a:ext>
            </a:extLst>
          </p:cNvPr>
          <p:cNvSpPr txBox="1">
            <a:spLocks noChangeArrowheads="1"/>
          </p:cNvSpPr>
          <p:nvPr/>
        </p:nvSpPr>
        <p:spPr bwMode="auto">
          <a:xfrm>
            <a:off x="3505201" y="5181600"/>
            <a:ext cx="8354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chemeClr val="tx1"/>
                </a:solidFill>
                <a:latin typeface="Calibri" panose="020F0502020204030204" pitchFamily="34" charset="0"/>
              </a:rPr>
              <a:t>-3.8 kV</a:t>
            </a:r>
          </a:p>
        </p:txBody>
      </p:sp>
      <p:sp>
        <p:nvSpPr>
          <p:cNvPr id="22" name="Line 23">
            <a:extLst>
              <a:ext uri="{FF2B5EF4-FFF2-40B4-BE49-F238E27FC236}">
                <a16:creationId xmlns:a16="http://schemas.microsoft.com/office/drawing/2014/main" id="{AEED17BC-FF7D-F4FC-8D7B-0F65FFCFAAC7}"/>
              </a:ext>
            </a:extLst>
          </p:cNvPr>
          <p:cNvSpPr>
            <a:spLocks noChangeShapeType="1"/>
          </p:cNvSpPr>
          <p:nvPr/>
        </p:nvSpPr>
        <p:spPr bwMode="auto">
          <a:xfrm flipV="1">
            <a:off x="3962400" y="3962400"/>
            <a:ext cx="6858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26">
            <a:extLst>
              <a:ext uri="{FF2B5EF4-FFF2-40B4-BE49-F238E27FC236}">
                <a16:creationId xmlns:a16="http://schemas.microsoft.com/office/drawing/2014/main" id="{3CF82EEF-AD05-9F1D-A32E-525A297DA061}"/>
              </a:ext>
            </a:extLst>
          </p:cNvPr>
          <p:cNvSpPr txBox="1">
            <a:spLocks noChangeArrowheads="1"/>
          </p:cNvSpPr>
          <p:nvPr/>
        </p:nvSpPr>
        <p:spPr bwMode="auto">
          <a:xfrm>
            <a:off x="2514601" y="5181600"/>
            <a:ext cx="1010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chemeClr val="tx1"/>
                </a:solidFill>
                <a:latin typeface="Calibri" panose="020F0502020204030204" pitchFamily="34" charset="0"/>
              </a:rPr>
              <a:t>-3.9.0 kV</a:t>
            </a:r>
          </a:p>
        </p:txBody>
      </p:sp>
      <p:sp>
        <p:nvSpPr>
          <p:cNvPr id="24" name="Line 27">
            <a:extLst>
              <a:ext uri="{FF2B5EF4-FFF2-40B4-BE49-F238E27FC236}">
                <a16:creationId xmlns:a16="http://schemas.microsoft.com/office/drawing/2014/main" id="{7E807D92-1E7C-3C93-4D70-096D9940A576}"/>
              </a:ext>
            </a:extLst>
          </p:cNvPr>
          <p:cNvSpPr>
            <a:spLocks noChangeShapeType="1"/>
          </p:cNvSpPr>
          <p:nvPr/>
        </p:nvSpPr>
        <p:spPr bwMode="auto">
          <a:xfrm flipV="1">
            <a:off x="2895600" y="3962400"/>
            <a:ext cx="4572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Text Box 30">
            <a:extLst>
              <a:ext uri="{FF2B5EF4-FFF2-40B4-BE49-F238E27FC236}">
                <a16:creationId xmlns:a16="http://schemas.microsoft.com/office/drawing/2014/main" id="{60B7B109-D025-0285-AB24-C7869B638F30}"/>
              </a:ext>
            </a:extLst>
          </p:cNvPr>
          <p:cNvSpPr txBox="1">
            <a:spLocks noChangeArrowheads="1"/>
          </p:cNvSpPr>
          <p:nvPr/>
        </p:nvSpPr>
        <p:spPr bwMode="auto">
          <a:xfrm>
            <a:off x="5486401" y="5181600"/>
            <a:ext cx="835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a:solidFill>
                  <a:schemeClr val="tx1"/>
                </a:solidFill>
                <a:latin typeface="Calibri" panose="020F0502020204030204" pitchFamily="34" charset="0"/>
              </a:rPr>
              <a:t>-2.4 kV</a:t>
            </a:r>
          </a:p>
        </p:txBody>
      </p:sp>
      <p:sp>
        <p:nvSpPr>
          <p:cNvPr id="26" name="Line 31">
            <a:extLst>
              <a:ext uri="{FF2B5EF4-FFF2-40B4-BE49-F238E27FC236}">
                <a16:creationId xmlns:a16="http://schemas.microsoft.com/office/drawing/2014/main" id="{0BAC5E44-150B-6552-40EE-BC8ED281548C}"/>
              </a:ext>
            </a:extLst>
          </p:cNvPr>
          <p:cNvSpPr>
            <a:spLocks noChangeShapeType="1"/>
          </p:cNvSpPr>
          <p:nvPr/>
        </p:nvSpPr>
        <p:spPr bwMode="auto">
          <a:xfrm flipV="1">
            <a:off x="5715000" y="4343400"/>
            <a:ext cx="228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 Box 33">
            <a:extLst>
              <a:ext uri="{FF2B5EF4-FFF2-40B4-BE49-F238E27FC236}">
                <a16:creationId xmlns:a16="http://schemas.microsoft.com/office/drawing/2014/main" id="{87FFA528-08FD-26F2-2DA9-13522720B3FA}"/>
              </a:ext>
            </a:extLst>
          </p:cNvPr>
          <p:cNvSpPr txBox="1">
            <a:spLocks noChangeArrowheads="1"/>
          </p:cNvSpPr>
          <p:nvPr/>
        </p:nvSpPr>
        <p:spPr bwMode="auto">
          <a:xfrm>
            <a:off x="9144000" y="3581400"/>
            <a:ext cx="1100138" cy="369888"/>
          </a:xfrm>
          <a:prstGeom prst="rect">
            <a:avLst/>
          </a:prstGeom>
          <a:noFill/>
          <a:ln w="9525">
            <a:noFill/>
            <a:miter lim="800000"/>
            <a:headEnd/>
            <a:tailEnd/>
          </a:ln>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fontAlgn="auto" hangingPunct="1">
              <a:spcBef>
                <a:spcPct val="0"/>
              </a:spcBef>
              <a:spcAft>
                <a:spcPct val="0"/>
              </a:spcAft>
              <a:buClrTx/>
              <a:buSzTx/>
              <a:buFontTx/>
              <a:buNone/>
              <a:defRPr/>
            </a:pPr>
            <a:r>
              <a:rPr lang="en-US" altLang="en-US" sz="1800" dirty="0">
                <a:solidFill>
                  <a:schemeClr val="accent4">
                    <a:lumMod val="75000"/>
                  </a:schemeClr>
                </a:solidFill>
                <a:cs typeface="Times New Roman" panose="02020603050405020304" pitchFamily="18" charset="0"/>
              </a:rPr>
              <a:t>H</a:t>
            </a:r>
            <a:r>
              <a:rPr lang="en-US" altLang="en-US" sz="1800" baseline="30000" dirty="0">
                <a:solidFill>
                  <a:schemeClr val="accent4">
                    <a:lumMod val="75000"/>
                  </a:schemeClr>
                </a:solidFill>
                <a:cs typeface="Times New Roman" panose="02020603050405020304" pitchFamily="18" charset="0"/>
              </a:rPr>
              <a:t>0</a:t>
            </a:r>
            <a:r>
              <a:rPr lang="en-US" altLang="en-US" sz="1800" dirty="0">
                <a:solidFill>
                  <a:schemeClr val="accent4">
                    <a:lumMod val="75000"/>
                  </a:schemeClr>
                </a:solidFill>
                <a:cs typeface="Times New Roman" panose="02020603050405020304" pitchFamily="18" charset="0"/>
              </a:rPr>
              <a:t>(7keV)</a:t>
            </a:r>
            <a:endParaRPr lang="en-US" altLang="en-US" sz="1800" baseline="30000" dirty="0">
              <a:solidFill>
                <a:schemeClr val="accent4">
                  <a:lumMod val="75000"/>
                </a:schemeClr>
              </a:solidFill>
              <a:cs typeface="Times New Roman" panose="02020603050405020304" pitchFamily="18" charset="0"/>
            </a:endParaRPr>
          </a:p>
        </p:txBody>
      </p:sp>
      <p:sp>
        <p:nvSpPr>
          <p:cNvPr id="28" name="Text Box 34">
            <a:extLst>
              <a:ext uri="{FF2B5EF4-FFF2-40B4-BE49-F238E27FC236}">
                <a16:creationId xmlns:a16="http://schemas.microsoft.com/office/drawing/2014/main" id="{22810CB5-CA59-E7F4-A11D-DAFAF37E3BAD}"/>
              </a:ext>
            </a:extLst>
          </p:cNvPr>
          <p:cNvSpPr txBox="1">
            <a:spLocks noChangeArrowheads="1"/>
          </p:cNvSpPr>
          <p:nvPr/>
        </p:nvSpPr>
        <p:spPr bwMode="auto">
          <a:xfrm>
            <a:off x="3886201" y="2286000"/>
            <a:ext cx="8643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a:solidFill>
                  <a:srgbClr val="C00000"/>
                </a:solidFill>
                <a:latin typeface="Times New Roman" panose="02020603050405020304" pitchFamily="18" charset="0"/>
                <a:cs typeface="Times New Roman" panose="02020603050405020304" pitchFamily="18" charset="0"/>
              </a:rPr>
              <a:t>He-cell</a:t>
            </a:r>
          </a:p>
        </p:txBody>
      </p:sp>
      <p:sp>
        <p:nvSpPr>
          <p:cNvPr id="29" name="Text Box 35">
            <a:extLst>
              <a:ext uri="{FF2B5EF4-FFF2-40B4-BE49-F238E27FC236}">
                <a16:creationId xmlns:a16="http://schemas.microsoft.com/office/drawing/2014/main" id="{46D1443E-FBF9-1A36-1324-783057466531}"/>
              </a:ext>
            </a:extLst>
          </p:cNvPr>
          <p:cNvSpPr txBox="1">
            <a:spLocks noChangeArrowheads="1"/>
          </p:cNvSpPr>
          <p:nvPr/>
        </p:nvSpPr>
        <p:spPr bwMode="auto">
          <a:xfrm>
            <a:off x="7696201" y="2286000"/>
            <a:ext cx="9220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a:solidFill>
                  <a:srgbClr val="C00000"/>
                </a:solidFill>
                <a:latin typeface="Times New Roman" panose="02020603050405020304" pitchFamily="18" charset="0"/>
                <a:cs typeface="Times New Roman" panose="02020603050405020304" pitchFamily="18" charset="0"/>
              </a:rPr>
              <a:t>Rb -cell</a:t>
            </a:r>
          </a:p>
        </p:txBody>
      </p:sp>
      <p:sp>
        <p:nvSpPr>
          <p:cNvPr id="30" name="Text Box 36">
            <a:extLst>
              <a:ext uri="{FF2B5EF4-FFF2-40B4-BE49-F238E27FC236}">
                <a16:creationId xmlns:a16="http://schemas.microsoft.com/office/drawing/2014/main" id="{1D233B7A-E82B-8BE2-D009-B80B2C498D71}"/>
              </a:ext>
            </a:extLst>
          </p:cNvPr>
          <p:cNvSpPr txBox="1">
            <a:spLocks noChangeArrowheads="1"/>
          </p:cNvSpPr>
          <p:nvPr/>
        </p:nvSpPr>
        <p:spPr bwMode="auto">
          <a:xfrm>
            <a:off x="3962401" y="3581400"/>
            <a:ext cx="1005403" cy="369332"/>
          </a:xfrm>
          <a:prstGeom prst="rect">
            <a:avLst/>
          </a:prstGeom>
          <a:noFill/>
          <a:ln w="9525">
            <a:noFill/>
            <a:miter lim="800000"/>
            <a:headEnd/>
            <a:tailEnd/>
          </a:ln>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fontAlgn="auto" hangingPunct="1">
              <a:spcBef>
                <a:spcPct val="0"/>
              </a:spcBef>
              <a:spcAft>
                <a:spcPct val="0"/>
              </a:spcAft>
              <a:buClrTx/>
              <a:buSzTx/>
              <a:buFontTx/>
              <a:buNone/>
              <a:defRPr/>
            </a:pPr>
            <a:r>
              <a:rPr lang="en-US" altLang="en-US" sz="1800" dirty="0">
                <a:solidFill>
                  <a:schemeClr val="accent4">
                    <a:lumMod val="75000"/>
                  </a:schemeClr>
                </a:solidFill>
                <a:cs typeface="Times New Roman" panose="02020603050405020304" pitchFamily="18" charset="0"/>
              </a:rPr>
              <a:t>H</a:t>
            </a:r>
            <a:r>
              <a:rPr lang="en-US" altLang="en-US" sz="1800" baseline="30000" dirty="0">
                <a:solidFill>
                  <a:schemeClr val="accent4">
                    <a:lumMod val="75000"/>
                  </a:schemeClr>
                </a:solidFill>
                <a:cs typeface="Times New Roman" panose="02020603050405020304" pitchFamily="18" charset="0"/>
              </a:rPr>
              <a:t>0</a:t>
            </a:r>
            <a:r>
              <a:rPr lang="en-US" altLang="en-US" sz="1800" dirty="0">
                <a:solidFill>
                  <a:schemeClr val="accent4">
                    <a:lumMod val="75000"/>
                  </a:schemeClr>
                </a:solidFill>
                <a:cs typeface="Times New Roman" panose="02020603050405020304" pitchFamily="18" charset="0"/>
              </a:rPr>
              <a:t>(40%)</a:t>
            </a:r>
          </a:p>
        </p:txBody>
      </p:sp>
      <p:sp>
        <p:nvSpPr>
          <p:cNvPr id="31" name="Text Box 37">
            <a:extLst>
              <a:ext uri="{FF2B5EF4-FFF2-40B4-BE49-F238E27FC236}">
                <a16:creationId xmlns:a16="http://schemas.microsoft.com/office/drawing/2014/main" id="{18D6B1B7-31FC-C790-2384-32BD4AA5436A}"/>
              </a:ext>
            </a:extLst>
          </p:cNvPr>
          <p:cNvSpPr txBox="1">
            <a:spLocks noChangeArrowheads="1"/>
          </p:cNvSpPr>
          <p:nvPr/>
        </p:nvSpPr>
        <p:spPr bwMode="auto">
          <a:xfrm>
            <a:off x="5181600" y="1524001"/>
            <a:ext cx="1987550" cy="708025"/>
          </a:xfrm>
          <a:prstGeom prst="rect">
            <a:avLst/>
          </a:prstGeom>
          <a:no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sz="2000" dirty="0">
                <a:solidFill>
                  <a:schemeClr val="accent1">
                    <a:lumMod val="75000"/>
                  </a:schemeClr>
                </a:solidFill>
                <a:cs typeface="Arial" charset="0"/>
              </a:rPr>
              <a:t>Deceleration</a:t>
            </a:r>
          </a:p>
          <a:p>
            <a:pPr algn="ctr">
              <a:defRPr/>
            </a:pPr>
            <a:r>
              <a:rPr lang="en-US" sz="2000" dirty="0">
                <a:solidFill>
                  <a:schemeClr val="accent1">
                    <a:lumMod val="75000"/>
                  </a:schemeClr>
                </a:solidFill>
                <a:cs typeface="Arial" charset="0"/>
              </a:rPr>
              <a:t>by 3-grids system</a:t>
            </a:r>
          </a:p>
        </p:txBody>
      </p:sp>
      <p:sp>
        <p:nvSpPr>
          <p:cNvPr id="32" name="Text Box 39">
            <a:extLst>
              <a:ext uri="{FF2B5EF4-FFF2-40B4-BE49-F238E27FC236}">
                <a16:creationId xmlns:a16="http://schemas.microsoft.com/office/drawing/2014/main" id="{CAB6CC49-23D0-5CC0-377C-8A72CBFBC15F}"/>
              </a:ext>
            </a:extLst>
          </p:cNvPr>
          <p:cNvSpPr txBox="1">
            <a:spLocks noChangeArrowheads="1"/>
          </p:cNvSpPr>
          <p:nvPr/>
        </p:nvSpPr>
        <p:spPr bwMode="auto">
          <a:xfrm>
            <a:off x="391405" y="906710"/>
            <a:ext cx="2871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dirty="0">
                <a:solidFill>
                  <a:schemeClr val="tx1"/>
                </a:solidFill>
                <a:latin typeface="Calibri" panose="020F0502020204030204" pitchFamily="34" charset="0"/>
              </a:rPr>
              <a:t>H</a:t>
            </a:r>
            <a:r>
              <a:rPr lang="en-US" altLang="en-US" sz="2000" baseline="30000" dirty="0">
                <a:solidFill>
                  <a:schemeClr val="tx1"/>
                </a:solidFill>
                <a:latin typeface="Calibri" panose="020F0502020204030204" pitchFamily="34" charset="0"/>
              </a:rPr>
              <a:t>0</a:t>
            </a:r>
            <a:r>
              <a:rPr lang="en-US" altLang="en-US" sz="2000" dirty="0">
                <a:solidFill>
                  <a:schemeClr val="tx1"/>
                </a:solidFill>
                <a:latin typeface="Calibri" panose="020F0502020204030204" pitchFamily="34" charset="0"/>
              </a:rPr>
              <a:t>  + He  → H</a:t>
            </a:r>
            <a:r>
              <a:rPr lang="en-US" altLang="en-US" sz="2000" baseline="30000" dirty="0">
                <a:solidFill>
                  <a:schemeClr val="tx1"/>
                </a:solidFill>
                <a:latin typeface="Calibri" panose="020F0502020204030204" pitchFamily="34" charset="0"/>
              </a:rPr>
              <a:t>+</a:t>
            </a:r>
            <a:r>
              <a:rPr lang="en-US" altLang="en-US" sz="2000" dirty="0">
                <a:solidFill>
                  <a:schemeClr val="tx1"/>
                </a:solidFill>
                <a:latin typeface="Calibri" panose="020F0502020204030204" pitchFamily="34" charset="0"/>
              </a:rPr>
              <a:t>  +  He + e</a:t>
            </a:r>
            <a:r>
              <a:rPr lang="en-US" altLang="en-US" sz="2000" baseline="30000" dirty="0">
                <a:solidFill>
                  <a:schemeClr val="tx1"/>
                </a:solidFill>
                <a:latin typeface="Calibri" panose="020F0502020204030204" pitchFamily="34" charset="0"/>
              </a:rPr>
              <a:t>-</a:t>
            </a:r>
          </a:p>
        </p:txBody>
      </p:sp>
      <p:sp>
        <p:nvSpPr>
          <p:cNvPr id="33" name="Line 16">
            <a:extLst>
              <a:ext uri="{FF2B5EF4-FFF2-40B4-BE49-F238E27FC236}">
                <a16:creationId xmlns:a16="http://schemas.microsoft.com/office/drawing/2014/main" id="{5C7515B2-05CF-974F-1455-444A7BD46EB2}"/>
              </a:ext>
            </a:extLst>
          </p:cNvPr>
          <p:cNvSpPr>
            <a:spLocks noChangeShapeType="1"/>
          </p:cNvSpPr>
          <p:nvPr/>
        </p:nvSpPr>
        <p:spPr bwMode="auto">
          <a:xfrm>
            <a:off x="5105400" y="3810000"/>
            <a:ext cx="1295400" cy="0"/>
          </a:xfrm>
          <a:prstGeom prst="line">
            <a:avLst/>
          </a:prstGeom>
          <a:noFill/>
          <a:ln w="38100">
            <a:solidFill>
              <a:schemeClr val="accent4">
                <a:lumMod val="75000"/>
              </a:schemeClr>
            </a:solidFill>
            <a:prstDash val="sysDot"/>
            <a:round/>
            <a:headEnd/>
            <a:tailEnd type="triangle" w="med" len="med"/>
          </a:ln>
          <a:effectLst/>
        </p:spPr>
        <p:txBody>
          <a:bodyPr/>
          <a:lstStyle/>
          <a:p>
            <a:pPr>
              <a:defRPr/>
            </a:pPr>
            <a:endParaRPr lang="en-US">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34" name="Text Box 20">
            <a:extLst>
              <a:ext uri="{FF2B5EF4-FFF2-40B4-BE49-F238E27FC236}">
                <a16:creationId xmlns:a16="http://schemas.microsoft.com/office/drawing/2014/main" id="{278D578A-C581-58B8-6565-681E90E3EB3D}"/>
              </a:ext>
            </a:extLst>
          </p:cNvPr>
          <p:cNvSpPr txBox="1">
            <a:spLocks noChangeArrowheads="1"/>
          </p:cNvSpPr>
          <p:nvPr/>
        </p:nvSpPr>
        <p:spPr bwMode="auto">
          <a:xfrm>
            <a:off x="9144000" y="3200400"/>
            <a:ext cx="1100138" cy="369888"/>
          </a:xfrm>
          <a:prstGeom prst="rect">
            <a:avLst/>
          </a:prstGeom>
          <a:noFill/>
          <a:ln>
            <a:noFill/>
          </a:ln>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defRPr/>
            </a:pPr>
            <a:r>
              <a:rPr lang="en-US" altLang="en-US" dirty="0">
                <a:solidFill>
                  <a:schemeClr val="tx1">
                    <a:lumMod val="65000"/>
                    <a:lumOff val="35000"/>
                  </a:schemeClr>
                </a:solidFill>
                <a:latin typeface="Times New Roman" panose="02020603050405020304" pitchFamily="18" charset="0"/>
                <a:cs typeface="Times New Roman" panose="02020603050405020304" pitchFamily="18" charset="0"/>
              </a:rPr>
              <a:t>H</a:t>
            </a:r>
            <a:r>
              <a:rPr lang="en-US" altLang="en-US" baseline="30000" dirty="0">
                <a:solidFill>
                  <a:schemeClr val="tx1">
                    <a:lumMod val="65000"/>
                    <a:lumOff val="35000"/>
                  </a:schemeClr>
                </a:solidFill>
                <a:latin typeface="Times New Roman" panose="02020603050405020304" pitchFamily="18" charset="0"/>
                <a:cs typeface="Times New Roman" panose="02020603050405020304" pitchFamily="18" charset="0"/>
              </a:rPr>
              <a:t>0</a:t>
            </a:r>
            <a:r>
              <a:rPr lang="en-US" altLang="en-US" dirty="0">
                <a:solidFill>
                  <a:schemeClr val="tx1">
                    <a:lumMod val="65000"/>
                    <a:lumOff val="35000"/>
                  </a:schemeClr>
                </a:solidFill>
                <a:latin typeface="Times New Roman" panose="02020603050405020304" pitchFamily="18" charset="0"/>
                <a:cs typeface="Times New Roman" panose="02020603050405020304" pitchFamily="18" charset="0"/>
              </a:rPr>
              <a:t>(3keV)</a:t>
            </a:r>
            <a:endParaRPr lang="en-US" altLang="en-US" baseline="300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35" name="Text Box 30">
            <a:extLst>
              <a:ext uri="{FF2B5EF4-FFF2-40B4-BE49-F238E27FC236}">
                <a16:creationId xmlns:a16="http://schemas.microsoft.com/office/drawing/2014/main" id="{597F3FD9-A79A-EBB9-D0BB-C51AD2A23B3A}"/>
              </a:ext>
            </a:extLst>
          </p:cNvPr>
          <p:cNvSpPr txBox="1">
            <a:spLocks noChangeArrowheads="1"/>
          </p:cNvSpPr>
          <p:nvPr/>
        </p:nvSpPr>
        <p:spPr bwMode="auto">
          <a:xfrm>
            <a:off x="6400801" y="5181600"/>
            <a:ext cx="881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a:solidFill>
                  <a:schemeClr val="tx1"/>
                </a:solidFill>
                <a:latin typeface="Calibri" panose="020F0502020204030204" pitchFamily="34" charset="0"/>
              </a:rPr>
              <a:t>+0.1 kV</a:t>
            </a:r>
          </a:p>
        </p:txBody>
      </p:sp>
      <p:sp>
        <p:nvSpPr>
          <p:cNvPr id="36" name="Line 31">
            <a:extLst>
              <a:ext uri="{FF2B5EF4-FFF2-40B4-BE49-F238E27FC236}">
                <a16:creationId xmlns:a16="http://schemas.microsoft.com/office/drawing/2014/main" id="{93A153EB-1B4F-FE7C-928E-E690EA0B9601}"/>
              </a:ext>
            </a:extLst>
          </p:cNvPr>
          <p:cNvSpPr>
            <a:spLocks noChangeShapeType="1"/>
          </p:cNvSpPr>
          <p:nvPr/>
        </p:nvSpPr>
        <p:spPr bwMode="auto">
          <a:xfrm flipH="1" flipV="1">
            <a:off x="6248400" y="4267200"/>
            <a:ext cx="533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Text Box 30">
            <a:extLst>
              <a:ext uri="{FF2B5EF4-FFF2-40B4-BE49-F238E27FC236}">
                <a16:creationId xmlns:a16="http://schemas.microsoft.com/office/drawing/2014/main" id="{64BF205C-A894-2EAC-F7E6-D59067F2DDE8}"/>
              </a:ext>
            </a:extLst>
          </p:cNvPr>
          <p:cNvSpPr txBox="1">
            <a:spLocks noChangeArrowheads="1"/>
          </p:cNvSpPr>
          <p:nvPr/>
        </p:nvSpPr>
        <p:spPr bwMode="auto">
          <a:xfrm>
            <a:off x="4495801" y="5181600"/>
            <a:ext cx="8354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chemeClr val="tx1"/>
                </a:solidFill>
                <a:latin typeface="Calibri" panose="020F0502020204030204" pitchFamily="34" charset="0"/>
              </a:rPr>
              <a:t>-4.0 kV</a:t>
            </a:r>
          </a:p>
        </p:txBody>
      </p:sp>
      <p:sp>
        <p:nvSpPr>
          <p:cNvPr id="38" name="Line 31">
            <a:extLst>
              <a:ext uri="{FF2B5EF4-FFF2-40B4-BE49-F238E27FC236}">
                <a16:creationId xmlns:a16="http://schemas.microsoft.com/office/drawing/2014/main" id="{2093292D-52FA-B539-C888-B68522ACDB03}"/>
              </a:ext>
            </a:extLst>
          </p:cNvPr>
          <p:cNvSpPr>
            <a:spLocks noChangeShapeType="1"/>
          </p:cNvSpPr>
          <p:nvPr/>
        </p:nvSpPr>
        <p:spPr bwMode="auto">
          <a:xfrm flipV="1">
            <a:off x="4953000" y="4343400"/>
            <a:ext cx="7620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Text Box 20">
            <a:extLst>
              <a:ext uri="{FF2B5EF4-FFF2-40B4-BE49-F238E27FC236}">
                <a16:creationId xmlns:a16="http://schemas.microsoft.com/office/drawing/2014/main" id="{4DDDBC9B-55FE-F151-850E-2CDF7E75FCF9}"/>
              </a:ext>
            </a:extLst>
          </p:cNvPr>
          <p:cNvSpPr txBox="1">
            <a:spLocks noChangeArrowheads="1"/>
          </p:cNvSpPr>
          <p:nvPr/>
        </p:nvSpPr>
        <p:spPr bwMode="auto">
          <a:xfrm>
            <a:off x="6400801" y="3200400"/>
            <a:ext cx="1128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a:solidFill>
                  <a:srgbClr val="FF0000"/>
                </a:solidFill>
                <a:latin typeface="Times New Roman" panose="02020603050405020304" pitchFamily="18" charset="0"/>
                <a:cs typeface="Times New Roman" panose="02020603050405020304" pitchFamily="18" charset="0"/>
              </a:rPr>
              <a:t>H</a:t>
            </a:r>
            <a:r>
              <a:rPr lang="en-US" altLang="en-US" baseline="30000">
                <a:solidFill>
                  <a:srgbClr val="FF0000"/>
                </a:solidFill>
                <a:latin typeface="Times New Roman" panose="02020603050405020304" pitchFamily="18" charset="0"/>
                <a:cs typeface="Times New Roman" panose="02020603050405020304" pitchFamily="18" charset="0"/>
              </a:rPr>
              <a:t>+</a:t>
            </a:r>
            <a:r>
              <a:rPr lang="en-US" altLang="en-US">
                <a:solidFill>
                  <a:srgbClr val="FF0000"/>
                </a:solidFill>
                <a:latin typeface="Times New Roman" panose="02020603050405020304" pitchFamily="18" charset="0"/>
                <a:cs typeface="Times New Roman" panose="02020603050405020304" pitchFamily="18" charset="0"/>
              </a:rPr>
              <a:t>(3keV)</a:t>
            </a:r>
            <a:endParaRPr lang="en-US" altLang="en-US" baseline="30000">
              <a:solidFill>
                <a:srgbClr val="FF0000"/>
              </a:solidFill>
              <a:latin typeface="Times New Roman" panose="02020603050405020304" pitchFamily="18" charset="0"/>
              <a:cs typeface="Times New Roman" panose="02020603050405020304" pitchFamily="18" charset="0"/>
            </a:endParaRPr>
          </a:p>
        </p:txBody>
      </p:sp>
      <p:sp>
        <p:nvSpPr>
          <p:cNvPr id="40" name="Text Box 33">
            <a:extLst>
              <a:ext uri="{FF2B5EF4-FFF2-40B4-BE49-F238E27FC236}">
                <a16:creationId xmlns:a16="http://schemas.microsoft.com/office/drawing/2014/main" id="{AF20BA1C-E883-D115-03B3-ED883D0B96AC}"/>
              </a:ext>
            </a:extLst>
          </p:cNvPr>
          <p:cNvSpPr txBox="1">
            <a:spLocks noChangeArrowheads="1"/>
          </p:cNvSpPr>
          <p:nvPr/>
        </p:nvSpPr>
        <p:spPr bwMode="auto">
          <a:xfrm>
            <a:off x="6400800" y="3581400"/>
            <a:ext cx="1100138" cy="369888"/>
          </a:xfrm>
          <a:prstGeom prst="rect">
            <a:avLst/>
          </a:prstGeom>
          <a:noFill/>
          <a:ln w="9525">
            <a:noFill/>
            <a:miter lim="800000"/>
            <a:headEnd/>
            <a:tailEnd/>
          </a:ln>
        </p:spPr>
        <p:txBody>
          <a:bodyPr wrap="none">
            <a:spAutoFit/>
          </a:bodyPr>
          <a:lstStyle>
            <a:lvl1pPr eaLnBrk="0" hangingPunct="0">
              <a:spcBef>
                <a:spcPct val="20000"/>
              </a:spcBef>
              <a:spcAft>
                <a:spcPts val="300"/>
              </a:spcAft>
              <a:buClr>
                <a:srgbClr val="C3260C"/>
              </a:buClr>
              <a:buSzPct val="130000"/>
              <a:buFont typeface="Georgia" panose="02040502050405020303" pitchFamily="18" charset="0"/>
              <a:buChar char="*"/>
              <a:defRPr sz="2200">
                <a:solidFill>
                  <a:srgbClr val="404040"/>
                </a:solidFill>
                <a:latin typeface="Times New Roman" panose="02020603050405020304" pitchFamily="18" charset="0"/>
              </a:defRPr>
            </a:lvl1pPr>
            <a:lvl2pPr marL="742950" indent="-285750" eaLnBrk="0" hangingPunct="0">
              <a:spcBef>
                <a:spcPct val="20000"/>
              </a:spcBef>
              <a:spcAft>
                <a:spcPts val="300"/>
              </a:spcAft>
              <a:buClr>
                <a:srgbClr val="C3260C"/>
              </a:buClr>
              <a:buSzPct val="130000"/>
              <a:buFont typeface="Georgia" panose="02040502050405020303" pitchFamily="18" charset="0"/>
              <a:buChar char="*"/>
              <a:defRPr sz="2000">
                <a:solidFill>
                  <a:srgbClr val="404040"/>
                </a:solidFill>
                <a:latin typeface="Times New Roman" panose="02020603050405020304" pitchFamily="18" charset="0"/>
              </a:defRPr>
            </a:lvl2pPr>
            <a:lvl3pPr marL="1143000" indent="-228600" eaLnBrk="0" hangingPunct="0">
              <a:spcBef>
                <a:spcPct val="20000"/>
              </a:spcBef>
              <a:spcAft>
                <a:spcPts val="300"/>
              </a:spcAft>
              <a:buClr>
                <a:srgbClr val="C3260C"/>
              </a:buClr>
              <a:buSzPct val="130000"/>
              <a:buFont typeface="Georgia" panose="02040502050405020303" pitchFamily="18" charset="0"/>
              <a:buChar char="*"/>
              <a:defRPr>
                <a:solidFill>
                  <a:srgbClr val="404040"/>
                </a:solidFill>
                <a:latin typeface="Times New Roman" panose="02020603050405020304" pitchFamily="18" charset="0"/>
              </a:defRPr>
            </a:lvl3pPr>
            <a:lvl4pPr marL="1600200" indent="-228600" eaLnBrk="0" hangingPunct="0">
              <a:spcBef>
                <a:spcPct val="20000"/>
              </a:spcBef>
              <a:spcAft>
                <a:spcPts val="300"/>
              </a:spcAft>
              <a:buClr>
                <a:srgbClr val="C3260C"/>
              </a:buClr>
              <a:buSzPct val="130000"/>
              <a:buFont typeface="Georgia" panose="02040502050405020303" pitchFamily="18" charset="0"/>
              <a:buChar char="*"/>
              <a:defRPr sz="1600">
                <a:solidFill>
                  <a:srgbClr val="404040"/>
                </a:solidFill>
                <a:latin typeface="Times New Roman" panose="02020603050405020304" pitchFamily="18" charset="0"/>
              </a:defRPr>
            </a:lvl4pPr>
            <a:lvl5pPr marL="2057400" indent="-228600" eaLnBrk="0"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imes New Roman" panose="02020603050405020304" pitchFamily="18" charset="0"/>
              </a:defRPr>
            </a:lvl9pPr>
          </a:lstStyle>
          <a:p>
            <a:pPr eaLnBrk="1" fontAlgn="auto" hangingPunct="1">
              <a:spcBef>
                <a:spcPct val="0"/>
              </a:spcBef>
              <a:spcAft>
                <a:spcPct val="0"/>
              </a:spcAft>
              <a:buClrTx/>
              <a:buSzTx/>
              <a:buFontTx/>
              <a:buNone/>
              <a:defRPr/>
            </a:pPr>
            <a:r>
              <a:rPr lang="en-US" altLang="en-US" sz="1800">
                <a:solidFill>
                  <a:schemeClr val="accent4">
                    <a:lumMod val="75000"/>
                  </a:schemeClr>
                </a:solidFill>
                <a:cs typeface="Times New Roman" panose="02020603050405020304" pitchFamily="18" charset="0"/>
              </a:rPr>
              <a:t>H</a:t>
            </a:r>
            <a:r>
              <a:rPr lang="en-US" altLang="en-US" sz="1800" baseline="30000">
                <a:solidFill>
                  <a:schemeClr val="accent4">
                    <a:lumMod val="75000"/>
                  </a:schemeClr>
                </a:solidFill>
                <a:cs typeface="Times New Roman" panose="02020603050405020304" pitchFamily="18" charset="0"/>
              </a:rPr>
              <a:t>0</a:t>
            </a:r>
            <a:r>
              <a:rPr lang="en-US" altLang="en-US" sz="1800">
                <a:solidFill>
                  <a:schemeClr val="accent4">
                    <a:lumMod val="75000"/>
                  </a:schemeClr>
                </a:solidFill>
                <a:cs typeface="Times New Roman" panose="02020603050405020304" pitchFamily="18" charset="0"/>
              </a:rPr>
              <a:t>(7keV)</a:t>
            </a:r>
            <a:endParaRPr lang="en-US" altLang="en-US" sz="1800" baseline="30000">
              <a:solidFill>
                <a:schemeClr val="accent4">
                  <a:lumMod val="75000"/>
                </a:schemeClr>
              </a:solidFill>
              <a:cs typeface="Times New Roman" panose="02020603050405020304" pitchFamily="18" charset="0"/>
            </a:endParaRPr>
          </a:p>
        </p:txBody>
      </p:sp>
      <p:sp>
        <p:nvSpPr>
          <p:cNvPr id="41" name="Line 16">
            <a:extLst>
              <a:ext uri="{FF2B5EF4-FFF2-40B4-BE49-F238E27FC236}">
                <a16:creationId xmlns:a16="http://schemas.microsoft.com/office/drawing/2014/main" id="{8613E43B-9C2F-C827-FF2B-873A83E3AB51}"/>
              </a:ext>
            </a:extLst>
          </p:cNvPr>
          <p:cNvSpPr>
            <a:spLocks noChangeShapeType="1"/>
          </p:cNvSpPr>
          <p:nvPr/>
        </p:nvSpPr>
        <p:spPr bwMode="auto">
          <a:xfrm>
            <a:off x="7543800" y="3810000"/>
            <a:ext cx="1524000" cy="0"/>
          </a:xfrm>
          <a:prstGeom prst="line">
            <a:avLst/>
          </a:prstGeom>
          <a:noFill/>
          <a:ln w="38100">
            <a:solidFill>
              <a:schemeClr val="accent4">
                <a:lumMod val="75000"/>
              </a:schemeClr>
            </a:solidFill>
            <a:prstDash val="sysDot"/>
            <a:round/>
            <a:headEnd/>
            <a:tailEnd type="triangle" w="med" len="med"/>
          </a:ln>
          <a:effectLst/>
        </p:spPr>
        <p:txBody>
          <a:bodyPr/>
          <a:lstStyle/>
          <a:p>
            <a:pPr>
              <a:defRPr/>
            </a:pPr>
            <a:endParaRPr lang="en-US">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42" name="Line 17">
            <a:extLst>
              <a:ext uri="{FF2B5EF4-FFF2-40B4-BE49-F238E27FC236}">
                <a16:creationId xmlns:a16="http://schemas.microsoft.com/office/drawing/2014/main" id="{656C1577-BE07-5248-CE0B-4A0BDB61AECE}"/>
              </a:ext>
            </a:extLst>
          </p:cNvPr>
          <p:cNvSpPr>
            <a:spLocks noChangeShapeType="1"/>
          </p:cNvSpPr>
          <p:nvPr/>
        </p:nvSpPr>
        <p:spPr bwMode="auto">
          <a:xfrm>
            <a:off x="7543800" y="3429000"/>
            <a:ext cx="1524000" cy="0"/>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43" name="Text Box 37">
            <a:extLst>
              <a:ext uri="{FF2B5EF4-FFF2-40B4-BE49-F238E27FC236}">
                <a16:creationId xmlns:a16="http://schemas.microsoft.com/office/drawing/2014/main" id="{32263FEB-2BDC-5977-8685-6827328EEA93}"/>
              </a:ext>
            </a:extLst>
          </p:cNvPr>
          <p:cNvSpPr txBox="1">
            <a:spLocks noChangeArrowheads="1"/>
          </p:cNvSpPr>
          <p:nvPr/>
        </p:nvSpPr>
        <p:spPr bwMode="auto">
          <a:xfrm>
            <a:off x="3733801" y="1524001"/>
            <a:ext cx="1209675" cy="708025"/>
          </a:xfrm>
          <a:prstGeom prst="rect">
            <a:avLst/>
          </a:prstGeom>
          <a:no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sz="2000" dirty="0">
                <a:solidFill>
                  <a:schemeClr val="accent1">
                    <a:lumMod val="75000"/>
                  </a:schemeClr>
                </a:solidFill>
                <a:cs typeface="Arial" charset="0"/>
              </a:rPr>
              <a:t>Ionization</a:t>
            </a:r>
          </a:p>
          <a:p>
            <a:pPr algn="ctr">
              <a:defRPr/>
            </a:pPr>
            <a:r>
              <a:rPr lang="en-US" sz="2000" dirty="0">
                <a:solidFill>
                  <a:schemeClr val="accent1">
                    <a:lumMod val="75000"/>
                  </a:schemeClr>
                </a:solidFill>
                <a:cs typeface="Arial" charset="0"/>
              </a:rPr>
              <a:t>in He-cell</a:t>
            </a:r>
          </a:p>
        </p:txBody>
      </p:sp>
      <p:sp>
        <p:nvSpPr>
          <p:cNvPr id="44" name="Text Box 37">
            <a:extLst>
              <a:ext uri="{FF2B5EF4-FFF2-40B4-BE49-F238E27FC236}">
                <a16:creationId xmlns:a16="http://schemas.microsoft.com/office/drawing/2014/main" id="{B3521AFC-D02F-9157-266D-2F602AC6A64F}"/>
              </a:ext>
            </a:extLst>
          </p:cNvPr>
          <p:cNvSpPr txBox="1">
            <a:spLocks noChangeArrowheads="1"/>
          </p:cNvSpPr>
          <p:nvPr/>
        </p:nvSpPr>
        <p:spPr bwMode="auto">
          <a:xfrm>
            <a:off x="7315200" y="1524001"/>
            <a:ext cx="1658938" cy="708025"/>
          </a:xfrm>
          <a:prstGeom prst="rect">
            <a:avLst/>
          </a:prstGeom>
          <a:no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sz="2000" dirty="0">
                <a:solidFill>
                  <a:schemeClr val="accent1">
                    <a:lumMod val="75000"/>
                  </a:schemeClr>
                </a:solidFill>
                <a:cs typeface="Arial" charset="0"/>
              </a:rPr>
              <a:t>Neutralization</a:t>
            </a:r>
          </a:p>
          <a:p>
            <a:pPr algn="ctr">
              <a:defRPr/>
            </a:pPr>
            <a:r>
              <a:rPr lang="en-US" sz="2000" dirty="0">
                <a:solidFill>
                  <a:schemeClr val="accent1">
                    <a:lumMod val="75000"/>
                  </a:schemeClr>
                </a:solidFill>
                <a:cs typeface="Arial" charset="0"/>
              </a:rPr>
              <a:t>in </a:t>
            </a:r>
            <a:r>
              <a:rPr lang="en-US" sz="2000" dirty="0" err="1">
                <a:solidFill>
                  <a:schemeClr val="accent1">
                    <a:lumMod val="75000"/>
                  </a:schemeClr>
                </a:solidFill>
                <a:cs typeface="Arial" charset="0"/>
              </a:rPr>
              <a:t>Rb</a:t>
            </a:r>
            <a:r>
              <a:rPr lang="en-US" sz="2000" dirty="0">
                <a:solidFill>
                  <a:schemeClr val="accent1">
                    <a:lumMod val="75000"/>
                  </a:schemeClr>
                </a:solidFill>
                <a:cs typeface="Arial" charset="0"/>
              </a:rPr>
              <a:t>-cell</a:t>
            </a:r>
          </a:p>
        </p:txBody>
      </p:sp>
      <p:sp>
        <p:nvSpPr>
          <p:cNvPr id="45" name="Rectangle 50">
            <a:extLst>
              <a:ext uri="{FF2B5EF4-FFF2-40B4-BE49-F238E27FC236}">
                <a16:creationId xmlns:a16="http://schemas.microsoft.com/office/drawing/2014/main" id="{B8B8596D-5A85-6D87-B1F5-154FFB383DCE}"/>
              </a:ext>
            </a:extLst>
          </p:cNvPr>
          <p:cNvSpPr>
            <a:spLocks noChangeArrowheads="1"/>
          </p:cNvSpPr>
          <p:nvPr/>
        </p:nvSpPr>
        <p:spPr bwMode="auto">
          <a:xfrm>
            <a:off x="318782" y="533400"/>
            <a:ext cx="1187321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en-US" altLang="en-US" sz="2000" dirty="0">
                <a:solidFill>
                  <a:schemeClr val="tx1"/>
                </a:solidFill>
                <a:latin typeface="Times New Roman" panose="02020603050405020304" pitchFamily="18" charset="0"/>
                <a:cs typeface="Times New Roman" panose="02020603050405020304" pitchFamily="18" charset="0"/>
              </a:rPr>
              <a:t>Only a portion of the beam is ionized in the He-cell (~60%) and can be further polarized. </a:t>
            </a:r>
          </a:p>
        </p:txBody>
      </p:sp>
      <p:sp>
        <p:nvSpPr>
          <p:cNvPr id="46" name="Rectangle 52">
            <a:extLst>
              <a:ext uri="{FF2B5EF4-FFF2-40B4-BE49-F238E27FC236}">
                <a16:creationId xmlns:a16="http://schemas.microsoft.com/office/drawing/2014/main" id="{E239E4E6-8C9A-82F1-3025-8A081AB64BC2}"/>
              </a:ext>
            </a:extLst>
          </p:cNvPr>
          <p:cNvSpPr>
            <a:spLocks noChangeArrowheads="1"/>
          </p:cNvSpPr>
          <p:nvPr/>
        </p:nvSpPr>
        <p:spPr bwMode="auto">
          <a:xfrm>
            <a:off x="318782" y="5497514"/>
            <a:ext cx="1187321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dirty="0">
                <a:solidFill>
                  <a:srgbClr val="0070C0"/>
                </a:solidFill>
                <a:latin typeface="Times New Roman" panose="02020603050405020304" pitchFamily="18" charset="0"/>
                <a:cs typeface="Times New Roman" panose="02020603050405020304" pitchFamily="18" charset="0"/>
              </a:rPr>
              <a:t>The polarized part of the beam separates from the un-polarized by the bending magnet, LEBT (quadrupoles and steering magnets) and collimators. Energy separation ratio H</a:t>
            </a:r>
            <a:r>
              <a:rPr lang="en-US" altLang="en-US" sz="2000" baseline="50000" dirty="0">
                <a:solidFill>
                  <a:srgbClr val="0070C0"/>
                </a:solidFill>
                <a:latin typeface="Times New Roman" panose="02020603050405020304" pitchFamily="18" charset="0"/>
                <a:cs typeface="Times New Roman" panose="02020603050405020304" pitchFamily="18" charset="0"/>
              </a:rPr>
              <a:t>-</a:t>
            </a:r>
            <a:r>
              <a:rPr lang="en-US" altLang="en-US" sz="2000" dirty="0">
                <a:solidFill>
                  <a:srgbClr val="0070C0"/>
                </a:solidFill>
                <a:latin typeface="Times New Roman" panose="02020603050405020304" pitchFamily="18" charset="0"/>
                <a:cs typeface="Times New Roman" panose="02020603050405020304" pitchFamily="18" charset="0"/>
              </a:rPr>
              <a:t>(4keV)/H</a:t>
            </a:r>
            <a:r>
              <a:rPr lang="en-US" altLang="en-US" sz="2000" baseline="50000" dirty="0">
                <a:solidFill>
                  <a:srgbClr val="0070C0"/>
                </a:solidFill>
                <a:latin typeface="Times New Roman" panose="02020603050405020304" pitchFamily="18" charset="0"/>
                <a:cs typeface="Times New Roman" panose="02020603050405020304" pitchFamily="18" charset="0"/>
              </a:rPr>
              <a:t>-</a:t>
            </a:r>
            <a:r>
              <a:rPr lang="en-US" altLang="en-US" sz="2000" dirty="0">
                <a:solidFill>
                  <a:srgbClr val="0070C0"/>
                </a:solidFill>
                <a:latin typeface="Times New Roman" panose="02020603050405020304" pitchFamily="18" charset="0"/>
                <a:cs typeface="Times New Roman" panose="02020603050405020304" pitchFamily="18" charset="0"/>
              </a:rPr>
              <a:t>(7keV)is better by 25-30 times.</a:t>
            </a:r>
            <a:endParaRPr lang="en-US" altLang="en-US" sz="2000" dirty="0">
              <a:solidFill>
                <a:srgbClr val="0070C0"/>
              </a:solidFill>
              <a:latin typeface="Arial" panose="020B0604020202020204" pitchFamily="34" charset="0"/>
            </a:endParaRPr>
          </a:p>
        </p:txBody>
      </p:sp>
    </p:spTree>
    <p:extLst>
      <p:ext uri="{BB962C8B-B14F-4D97-AF65-F5344CB8AC3E}">
        <p14:creationId xmlns:p14="http://schemas.microsoft.com/office/powerpoint/2010/main" val="834080824"/>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6989541-7319-D649-AAC0-819B01D9C6D9}" vid="{BE754AEB-7DDE-B34D-ABEB-122F657DE7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bnl-ppt-template-standard</Template>
  <TotalTime>6205</TotalTime>
  <Words>2383</Words>
  <Application>Microsoft Office PowerPoint</Application>
  <PresentationFormat>Widescreen</PresentationFormat>
  <Paragraphs>439</Paragraphs>
  <Slides>28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 Narrow</vt:lpstr>
      <vt:lpstr>Arial Rounded MT Bold</vt:lpstr>
      <vt:lpstr>Calibri</vt:lpstr>
      <vt:lpstr>Georgia</vt:lpstr>
      <vt:lpstr>Times New Roman</vt:lpstr>
      <vt:lpstr>Wingdings</vt:lpstr>
      <vt:lpstr>BNL</vt:lpstr>
      <vt:lpstr>The High Intensity Polarized Proton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Ion Source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Brookhaven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Atoian, Grigor</dc:creator>
  <cp:keywords/>
  <dc:description/>
  <cp:lastModifiedBy>Atoian, Grigor</cp:lastModifiedBy>
  <cp:revision>30</cp:revision>
  <dcterms:created xsi:type="dcterms:W3CDTF">2025-02-28T21:35:38Z</dcterms:created>
  <dcterms:modified xsi:type="dcterms:W3CDTF">2025-09-10T09:45:05Z</dcterms:modified>
  <cp:category/>
</cp:coreProperties>
</file>