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50"/>
  </p:notesMasterIdLst>
  <p:sldIdLst>
    <p:sldId id="256" r:id="rId2"/>
    <p:sldId id="257" r:id="rId3"/>
    <p:sldId id="261" r:id="rId4"/>
    <p:sldId id="280" r:id="rId5"/>
    <p:sldId id="346" r:id="rId6"/>
    <p:sldId id="329" r:id="rId7"/>
    <p:sldId id="325" r:id="rId8"/>
    <p:sldId id="327" r:id="rId9"/>
    <p:sldId id="292" r:id="rId10"/>
    <p:sldId id="328" r:id="rId11"/>
    <p:sldId id="335" r:id="rId12"/>
    <p:sldId id="340" r:id="rId13"/>
    <p:sldId id="341" r:id="rId14"/>
    <p:sldId id="342" r:id="rId15"/>
    <p:sldId id="349" r:id="rId16"/>
    <p:sldId id="337" r:id="rId17"/>
    <p:sldId id="338" r:id="rId18"/>
    <p:sldId id="347" r:id="rId19"/>
    <p:sldId id="269" r:id="rId20"/>
    <p:sldId id="264" r:id="rId21"/>
    <p:sldId id="310" r:id="rId22"/>
    <p:sldId id="311" r:id="rId23"/>
    <p:sldId id="266" r:id="rId24"/>
    <p:sldId id="263" r:id="rId25"/>
    <p:sldId id="265" r:id="rId26"/>
    <p:sldId id="278" r:id="rId27"/>
    <p:sldId id="316" r:id="rId28"/>
    <p:sldId id="289" r:id="rId29"/>
    <p:sldId id="320" r:id="rId30"/>
    <p:sldId id="312" r:id="rId31"/>
    <p:sldId id="274" r:id="rId32"/>
    <p:sldId id="299" r:id="rId33"/>
    <p:sldId id="315" r:id="rId34"/>
    <p:sldId id="314" r:id="rId35"/>
    <p:sldId id="298" r:id="rId36"/>
    <p:sldId id="295" r:id="rId37"/>
    <p:sldId id="348" r:id="rId38"/>
    <p:sldId id="330" r:id="rId39"/>
    <p:sldId id="297" r:id="rId40"/>
    <p:sldId id="318" r:id="rId41"/>
    <p:sldId id="333" r:id="rId42"/>
    <p:sldId id="258" r:id="rId43"/>
    <p:sldId id="260" r:id="rId44"/>
    <p:sldId id="344" r:id="rId45"/>
    <p:sldId id="317" r:id="rId46"/>
    <p:sldId id="271" r:id="rId47"/>
    <p:sldId id="270" r:id="rId48"/>
    <p:sldId id="285" r:id="rId49"/>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18"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EDF"/>
    <a:srgbClr val="92D050"/>
    <a:srgbClr val="F0EEDF"/>
    <a:srgbClr val="4EA72E"/>
    <a:srgbClr val="94CA81"/>
    <a:srgbClr val="0000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CB45E8-0FF4-4E2A-AD6A-39E7861E3677}" v="3" dt="2025-09-11T10:26:10.8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1685" autoAdjust="0"/>
    <p:restoredTop sz="91917" autoAdjust="0"/>
  </p:normalViewPr>
  <p:slideViewPr>
    <p:cSldViewPr snapToGrid="0" showGuides="1">
      <p:cViewPr>
        <p:scale>
          <a:sx n="81" d="100"/>
          <a:sy n="81" d="100"/>
        </p:scale>
        <p:origin x="158" y="-252"/>
      </p:cViewPr>
      <p:guideLst>
        <p:guide orient="horz" pos="2818"/>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13651"/>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uigi Giuseppe Celona" userId="db3fe70d-5130-456c-bde8-2e067d388dfd" providerId="ADAL" clId="{F9898806-D9F6-44F8-94A0-E7D33421670F}"/>
    <pc:docChg chg="undo custSel addSld delSld modSld">
      <pc:chgData name="Luigi Giuseppe Celona" userId="db3fe70d-5130-456c-bde8-2e067d388dfd" providerId="ADAL" clId="{F9898806-D9F6-44F8-94A0-E7D33421670F}" dt="2025-09-11T10:26:53.458" v="195" actId="2696"/>
      <pc:docMkLst>
        <pc:docMk/>
      </pc:docMkLst>
      <pc:sldChg chg="del">
        <pc:chgData name="Luigi Giuseppe Celona" userId="db3fe70d-5130-456c-bde8-2e067d388dfd" providerId="ADAL" clId="{F9898806-D9F6-44F8-94A0-E7D33421670F}" dt="2025-09-11T09:51:17.139" v="3" actId="47"/>
        <pc:sldMkLst>
          <pc:docMk/>
          <pc:sldMk cId="843010530" sldId="267"/>
        </pc:sldMkLst>
      </pc:sldChg>
      <pc:sldChg chg="del">
        <pc:chgData name="Luigi Giuseppe Celona" userId="db3fe70d-5130-456c-bde8-2e067d388dfd" providerId="ADAL" clId="{F9898806-D9F6-44F8-94A0-E7D33421670F}" dt="2025-09-11T09:52:06.379" v="15" actId="47"/>
        <pc:sldMkLst>
          <pc:docMk/>
          <pc:sldMk cId="3035016346" sldId="277"/>
        </pc:sldMkLst>
      </pc:sldChg>
      <pc:sldChg chg="del">
        <pc:chgData name="Luigi Giuseppe Celona" userId="db3fe70d-5130-456c-bde8-2e067d388dfd" providerId="ADAL" clId="{F9898806-D9F6-44F8-94A0-E7D33421670F}" dt="2025-09-11T09:51:47.765" v="7" actId="47"/>
        <pc:sldMkLst>
          <pc:docMk/>
          <pc:sldMk cId="1354935940" sldId="279"/>
        </pc:sldMkLst>
      </pc:sldChg>
      <pc:sldChg chg="del">
        <pc:chgData name="Luigi Giuseppe Celona" userId="db3fe70d-5130-456c-bde8-2e067d388dfd" providerId="ADAL" clId="{F9898806-D9F6-44F8-94A0-E7D33421670F}" dt="2025-09-11T09:52:03.525" v="14" actId="47"/>
        <pc:sldMkLst>
          <pc:docMk/>
          <pc:sldMk cId="875321664" sldId="283"/>
        </pc:sldMkLst>
      </pc:sldChg>
      <pc:sldChg chg="del">
        <pc:chgData name="Luigi Giuseppe Celona" userId="db3fe70d-5130-456c-bde8-2e067d388dfd" providerId="ADAL" clId="{F9898806-D9F6-44F8-94A0-E7D33421670F}" dt="2025-09-11T09:51:32.812" v="4" actId="47"/>
        <pc:sldMkLst>
          <pc:docMk/>
          <pc:sldMk cId="235157814" sldId="286"/>
        </pc:sldMkLst>
      </pc:sldChg>
      <pc:sldChg chg="del">
        <pc:chgData name="Luigi Giuseppe Celona" userId="db3fe70d-5130-456c-bde8-2e067d388dfd" providerId="ADAL" clId="{F9898806-D9F6-44F8-94A0-E7D33421670F}" dt="2025-09-11T09:51:43.244" v="6" actId="47"/>
        <pc:sldMkLst>
          <pc:docMk/>
          <pc:sldMk cId="3451150253" sldId="302"/>
        </pc:sldMkLst>
      </pc:sldChg>
      <pc:sldChg chg="del">
        <pc:chgData name="Luigi Giuseppe Celona" userId="db3fe70d-5130-456c-bde8-2e067d388dfd" providerId="ADAL" clId="{F9898806-D9F6-44F8-94A0-E7D33421670F}" dt="2025-09-11T09:50:56.409" v="0" actId="47"/>
        <pc:sldMkLst>
          <pc:docMk/>
          <pc:sldMk cId="1766908158" sldId="309"/>
        </pc:sldMkLst>
      </pc:sldChg>
      <pc:sldChg chg="del">
        <pc:chgData name="Luigi Giuseppe Celona" userId="db3fe70d-5130-456c-bde8-2e067d388dfd" providerId="ADAL" clId="{F9898806-D9F6-44F8-94A0-E7D33421670F}" dt="2025-09-11T09:52:08.073" v="16" actId="47"/>
        <pc:sldMkLst>
          <pc:docMk/>
          <pc:sldMk cId="1368405670" sldId="313"/>
        </pc:sldMkLst>
      </pc:sldChg>
      <pc:sldChg chg="del">
        <pc:chgData name="Luigi Giuseppe Celona" userId="db3fe70d-5130-456c-bde8-2e067d388dfd" providerId="ADAL" clId="{F9898806-D9F6-44F8-94A0-E7D33421670F}" dt="2025-09-11T09:51:58.229" v="10" actId="47"/>
        <pc:sldMkLst>
          <pc:docMk/>
          <pc:sldMk cId="126868801" sldId="319"/>
        </pc:sldMkLst>
      </pc:sldChg>
      <pc:sldChg chg="del">
        <pc:chgData name="Luigi Giuseppe Celona" userId="db3fe70d-5130-456c-bde8-2e067d388dfd" providerId="ADAL" clId="{F9898806-D9F6-44F8-94A0-E7D33421670F}" dt="2025-09-11T09:51:59.176" v="11" actId="47"/>
        <pc:sldMkLst>
          <pc:docMk/>
          <pc:sldMk cId="1889374175" sldId="321"/>
        </pc:sldMkLst>
      </pc:sldChg>
      <pc:sldChg chg="del">
        <pc:chgData name="Luigi Giuseppe Celona" userId="db3fe70d-5130-456c-bde8-2e067d388dfd" providerId="ADAL" clId="{F9898806-D9F6-44F8-94A0-E7D33421670F}" dt="2025-09-11T09:52:01.144" v="12" actId="47"/>
        <pc:sldMkLst>
          <pc:docMk/>
          <pc:sldMk cId="1897710080" sldId="322"/>
        </pc:sldMkLst>
      </pc:sldChg>
      <pc:sldChg chg="del">
        <pc:chgData name="Luigi Giuseppe Celona" userId="db3fe70d-5130-456c-bde8-2e067d388dfd" providerId="ADAL" clId="{F9898806-D9F6-44F8-94A0-E7D33421670F}" dt="2025-09-11T09:52:02.019" v="13" actId="47"/>
        <pc:sldMkLst>
          <pc:docMk/>
          <pc:sldMk cId="3676169367" sldId="323"/>
        </pc:sldMkLst>
      </pc:sldChg>
      <pc:sldChg chg="del">
        <pc:chgData name="Luigi Giuseppe Celona" userId="db3fe70d-5130-456c-bde8-2e067d388dfd" providerId="ADAL" clId="{F9898806-D9F6-44F8-94A0-E7D33421670F}" dt="2025-09-11T09:51:49.689" v="8" actId="47"/>
        <pc:sldMkLst>
          <pc:docMk/>
          <pc:sldMk cId="2044767711" sldId="324"/>
        </pc:sldMkLst>
      </pc:sldChg>
      <pc:sldChg chg="del">
        <pc:chgData name="Luigi Giuseppe Celona" userId="db3fe70d-5130-456c-bde8-2e067d388dfd" providerId="ADAL" clId="{F9898806-D9F6-44F8-94A0-E7D33421670F}" dt="2025-09-11T09:50:58.337" v="1" actId="47"/>
        <pc:sldMkLst>
          <pc:docMk/>
          <pc:sldMk cId="656193524" sldId="326"/>
        </pc:sldMkLst>
      </pc:sldChg>
      <pc:sldChg chg="del">
        <pc:chgData name="Luigi Giuseppe Celona" userId="db3fe70d-5130-456c-bde8-2e067d388dfd" providerId="ADAL" clId="{F9898806-D9F6-44F8-94A0-E7D33421670F}" dt="2025-09-11T09:51:40.111" v="5" actId="47"/>
        <pc:sldMkLst>
          <pc:docMk/>
          <pc:sldMk cId="3541716883" sldId="332"/>
        </pc:sldMkLst>
      </pc:sldChg>
      <pc:sldChg chg="del">
        <pc:chgData name="Luigi Giuseppe Celona" userId="db3fe70d-5130-456c-bde8-2e067d388dfd" providerId="ADAL" clId="{F9898806-D9F6-44F8-94A0-E7D33421670F}" dt="2025-09-11T09:51:00.297" v="2" actId="47"/>
        <pc:sldMkLst>
          <pc:docMk/>
          <pc:sldMk cId="192044723" sldId="336"/>
        </pc:sldMkLst>
      </pc:sldChg>
      <pc:sldChg chg="modSp del mod">
        <pc:chgData name="Luigi Giuseppe Celona" userId="db3fe70d-5130-456c-bde8-2e067d388dfd" providerId="ADAL" clId="{F9898806-D9F6-44F8-94A0-E7D33421670F}" dt="2025-09-11T10:26:53.458" v="195" actId="2696"/>
        <pc:sldMkLst>
          <pc:docMk/>
          <pc:sldMk cId="344879257" sldId="343"/>
        </pc:sldMkLst>
        <pc:picChg chg="mod">
          <ac:chgData name="Luigi Giuseppe Celona" userId="db3fe70d-5130-456c-bde8-2e067d388dfd" providerId="ADAL" clId="{F9898806-D9F6-44F8-94A0-E7D33421670F}" dt="2025-09-11T10:10:46.869" v="18" actId="1076"/>
          <ac:picMkLst>
            <pc:docMk/>
            <pc:sldMk cId="344879257" sldId="343"/>
            <ac:picMk id="11" creationId="{6FBD10BD-8A8A-1157-8228-FA668DBC520B}"/>
          </ac:picMkLst>
        </pc:picChg>
      </pc:sldChg>
      <pc:sldChg chg="del">
        <pc:chgData name="Luigi Giuseppe Celona" userId="db3fe70d-5130-456c-bde8-2e067d388dfd" providerId="ADAL" clId="{F9898806-D9F6-44F8-94A0-E7D33421670F}" dt="2025-09-11T09:51:51.640" v="9" actId="47"/>
        <pc:sldMkLst>
          <pc:docMk/>
          <pc:sldMk cId="3695270954" sldId="345"/>
        </pc:sldMkLst>
      </pc:sldChg>
      <pc:sldChg chg="delSp mod">
        <pc:chgData name="Luigi Giuseppe Celona" userId="db3fe70d-5130-456c-bde8-2e067d388dfd" providerId="ADAL" clId="{F9898806-D9F6-44F8-94A0-E7D33421670F}" dt="2025-09-11T10:26:36.704" v="194" actId="478"/>
        <pc:sldMkLst>
          <pc:docMk/>
          <pc:sldMk cId="3337488714" sldId="347"/>
        </pc:sldMkLst>
        <pc:picChg chg="del">
          <ac:chgData name="Luigi Giuseppe Celona" userId="db3fe70d-5130-456c-bde8-2e067d388dfd" providerId="ADAL" clId="{F9898806-D9F6-44F8-94A0-E7D33421670F}" dt="2025-09-11T10:26:36.704" v="194" actId="478"/>
          <ac:picMkLst>
            <pc:docMk/>
            <pc:sldMk cId="3337488714" sldId="347"/>
            <ac:picMk id="4" creationId="{994E0026-BEFB-497E-D868-8AE9B15A4569}"/>
          </ac:picMkLst>
        </pc:picChg>
      </pc:sldChg>
      <pc:sldChg chg="addSp delSp modSp add mod addAnim delAnim modAnim">
        <pc:chgData name="Luigi Giuseppe Celona" userId="db3fe70d-5130-456c-bde8-2e067d388dfd" providerId="ADAL" clId="{F9898806-D9F6-44F8-94A0-E7D33421670F}" dt="2025-09-11T10:26:10.850" v="193"/>
        <pc:sldMkLst>
          <pc:docMk/>
          <pc:sldMk cId="3917849998" sldId="349"/>
        </pc:sldMkLst>
        <pc:spChg chg="add mod">
          <ac:chgData name="Luigi Giuseppe Celona" userId="db3fe70d-5130-456c-bde8-2e067d388dfd" providerId="ADAL" clId="{F9898806-D9F6-44F8-94A0-E7D33421670F}" dt="2025-09-11T10:24:41.345" v="191" actId="207"/>
          <ac:spMkLst>
            <pc:docMk/>
            <pc:sldMk cId="3917849998" sldId="349"/>
            <ac:spMk id="4" creationId="{3E5C020D-579B-DDE8-ED56-9AF91A53D8E0}"/>
          </ac:spMkLst>
        </pc:spChg>
        <pc:spChg chg="add del mod">
          <ac:chgData name="Luigi Giuseppe Celona" userId="db3fe70d-5130-456c-bde8-2e067d388dfd" providerId="ADAL" clId="{F9898806-D9F6-44F8-94A0-E7D33421670F}" dt="2025-09-11T10:13:38.117" v="45" actId="478"/>
          <ac:spMkLst>
            <pc:docMk/>
            <pc:sldMk cId="3917849998" sldId="349"/>
            <ac:spMk id="7" creationId="{127956DF-AD1E-E99A-3636-8A7C305D15D8}"/>
          </ac:spMkLst>
        </pc:spChg>
        <pc:picChg chg="add del mod modCrop">
          <ac:chgData name="Luigi Giuseppe Celona" userId="db3fe70d-5130-456c-bde8-2e067d388dfd" providerId="ADAL" clId="{F9898806-D9F6-44F8-94A0-E7D33421670F}" dt="2025-09-11T10:16:31.250" v="60" actId="478"/>
          <ac:picMkLst>
            <pc:docMk/>
            <pc:sldMk cId="3917849998" sldId="349"/>
            <ac:picMk id="9" creationId="{3EA56CBD-1021-077E-9C40-6B1CF0D12D8E}"/>
          </ac:picMkLst>
        </pc:picChg>
        <pc:picChg chg="del mod">
          <ac:chgData name="Luigi Giuseppe Celona" userId="db3fe70d-5130-456c-bde8-2e067d388dfd" providerId="ADAL" clId="{F9898806-D9F6-44F8-94A0-E7D33421670F}" dt="2025-09-11T10:19:50.172" v="175" actId="478"/>
          <ac:picMkLst>
            <pc:docMk/>
            <pc:sldMk cId="3917849998" sldId="349"/>
            <ac:picMk id="11" creationId="{7E498731-0701-4B06-5EA3-E4824648E974}"/>
          </ac:picMkLst>
        </pc:picChg>
        <pc:picChg chg="mod">
          <ac:chgData name="Luigi Giuseppe Celona" userId="db3fe70d-5130-456c-bde8-2e067d388dfd" providerId="ADAL" clId="{F9898806-D9F6-44F8-94A0-E7D33421670F}" dt="2025-09-11T10:10:59.782" v="21" actId="1076"/>
          <ac:picMkLst>
            <pc:docMk/>
            <pc:sldMk cId="3917849998" sldId="349"/>
            <ac:picMk id="12" creationId="{81069BED-69D8-8AAE-8D69-DEE5AC20707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02FC04-F689-44FB-87E9-F15E745E4C1A}" type="datetimeFigureOut">
              <a:rPr lang="it-IT" smtClean="0"/>
              <a:t>11/09/2025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CA0C9B-9D3F-4FA7-AC5F-472C88C3B0C4}" type="slidenum">
              <a:rPr lang="it-IT" smtClean="0"/>
              <a:t>‹N›</a:t>
            </a:fld>
            <a:endParaRPr lang="it-IT"/>
          </a:p>
        </p:txBody>
      </p:sp>
    </p:spTree>
    <p:extLst>
      <p:ext uri="{BB962C8B-B14F-4D97-AF65-F5344CB8AC3E}">
        <p14:creationId xmlns:p14="http://schemas.microsoft.com/office/powerpoint/2010/main" val="2952204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Give</a:t>
            </a:r>
            <a:r>
              <a:rPr lang="it-IT" dirty="0"/>
              <a:t> the highlights of the workshop </a:t>
            </a:r>
            <a:r>
              <a:rPr lang="it-IT" dirty="0" err="1"/>
              <a:t>called</a:t>
            </a:r>
            <a:r>
              <a:rPr lang="it-IT" dirty="0"/>
              <a:t> PIBHI </a:t>
            </a:r>
            <a:r>
              <a:rPr lang="it-IT" dirty="0" err="1"/>
              <a:t>we</a:t>
            </a:r>
            <a:r>
              <a:rPr lang="it-IT" dirty="0"/>
              <a:t> </a:t>
            </a:r>
            <a:r>
              <a:rPr lang="it-IT" dirty="0" err="1"/>
              <a:t>had</a:t>
            </a:r>
            <a:r>
              <a:rPr lang="it-IT" dirty="0"/>
              <a:t> in April close to Catania</a:t>
            </a:r>
          </a:p>
        </p:txBody>
      </p:sp>
      <p:sp>
        <p:nvSpPr>
          <p:cNvPr id="4" name="Segnaposto numero diapositiva 3"/>
          <p:cNvSpPr>
            <a:spLocks noGrp="1"/>
          </p:cNvSpPr>
          <p:nvPr>
            <p:ph type="sldNum" sz="quarter" idx="5"/>
          </p:nvPr>
        </p:nvSpPr>
        <p:spPr/>
        <p:txBody>
          <a:bodyPr/>
          <a:lstStyle/>
          <a:p>
            <a:fld id="{1FCA0C9B-9D3F-4FA7-AC5F-472C88C3B0C4}" type="slidenum">
              <a:rPr lang="it-IT" smtClean="0"/>
              <a:t>1</a:t>
            </a:fld>
            <a:endParaRPr lang="it-IT"/>
          </a:p>
        </p:txBody>
      </p:sp>
    </p:spTree>
    <p:extLst>
      <p:ext uri="{BB962C8B-B14F-4D97-AF65-F5344CB8AC3E}">
        <p14:creationId xmlns:p14="http://schemas.microsoft.com/office/powerpoint/2010/main" val="2810815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1883F4-E6C0-59A6-71FC-8EB517B4DFE2}"/>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CD56597-8510-6840-0604-E4DDB7FF086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59A5033-9FB7-DE1D-618F-3EC397AC685B}"/>
              </a:ext>
            </a:extLst>
          </p:cNvPr>
          <p:cNvSpPr>
            <a:spLocks noGrp="1"/>
          </p:cNvSpPr>
          <p:nvPr>
            <p:ph type="body" idx="1"/>
          </p:nvPr>
        </p:nvSpPr>
        <p:spPr/>
        <p:txBody>
          <a:bodyPr/>
          <a:lstStyle/>
          <a:p>
            <a:r>
              <a:rPr lang="it-IT" dirty="0"/>
              <a:t>So, </a:t>
            </a:r>
            <a:r>
              <a:rPr lang="it-IT" dirty="0" err="1"/>
              <a:t>it’s</a:t>
            </a:r>
            <a:r>
              <a:rPr lang="it-IT" dirty="0"/>
              <a:t> </a:t>
            </a:r>
            <a:r>
              <a:rPr lang="it-IT" dirty="0" err="1"/>
              <a:t>all</a:t>
            </a:r>
            <a:r>
              <a:rPr lang="it-IT" dirty="0"/>
              <a:t> ok? No, </a:t>
            </a:r>
            <a:r>
              <a:rPr lang="it-IT" dirty="0" err="1"/>
              <a:t>it</a:t>
            </a:r>
            <a:r>
              <a:rPr lang="it-IT" dirty="0"/>
              <a:t> </a:t>
            </a:r>
            <a:r>
              <a:rPr lang="it-IT" dirty="0" err="1"/>
              <a:t>isn’t</a:t>
            </a:r>
            <a:r>
              <a:rPr lang="it-IT" dirty="0"/>
              <a:t>.</a:t>
            </a:r>
          </a:p>
          <a:p>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And Thomas </a:t>
            </a:r>
            <a:r>
              <a:rPr lang="it-IT" dirty="0" err="1"/>
              <a:t>resumed</a:t>
            </a:r>
            <a:r>
              <a:rPr lang="it-IT" dirty="0"/>
              <a:t> in the following slide some open </a:t>
            </a:r>
            <a:r>
              <a:rPr lang="it-IT" dirty="0" err="1"/>
              <a:t>questions</a:t>
            </a:r>
            <a:r>
              <a:rPr lang="it-IT" dirty="0"/>
              <a:t> </a:t>
            </a:r>
            <a:r>
              <a:rPr lang="it-IT" dirty="0" err="1"/>
              <a:t>looking</a:t>
            </a:r>
            <a:r>
              <a:rPr lang="it-IT" dirty="0"/>
              <a:t> </a:t>
            </a:r>
            <a:r>
              <a:rPr lang="it-IT" dirty="0" err="1"/>
              <a:t>also</a:t>
            </a:r>
            <a:r>
              <a:rPr lang="it-IT" dirty="0"/>
              <a:t> to the </a:t>
            </a:r>
            <a:r>
              <a:rPr lang="it-IT" dirty="0" err="1"/>
              <a:t>results</a:t>
            </a:r>
            <a:r>
              <a:rPr lang="it-IT" dirty="0"/>
              <a:t> of new gen. ECRIS </a:t>
            </a:r>
          </a:p>
          <a:p>
            <a:endParaRPr lang="it-IT" dirty="0"/>
          </a:p>
        </p:txBody>
      </p:sp>
      <p:sp>
        <p:nvSpPr>
          <p:cNvPr id="4" name="Segnaposto numero diapositiva 3">
            <a:extLst>
              <a:ext uri="{FF2B5EF4-FFF2-40B4-BE49-F238E27FC236}">
                <a16:creationId xmlns:a16="http://schemas.microsoft.com/office/drawing/2014/main" id="{2A577F52-3A19-25AB-879C-6F807C1019F8}"/>
              </a:ext>
            </a:extLst>
          </p:cNvPr>
          <p:cNvSpPr>
            <a:spLocks noGrp="1"/>
          </p:cNvSpPr>
          <p:nvPr>
            <p:ph type="sldNum" sz="quarter" idx="5"/>
          </p:nvPr>
        </p:nvSpPr>
        <p:spPr/>
        <p:txBody>
          <a:bodyPr/>
          <a:lstStyle/>
          <a:p>
            <a:fld id="{1FCA0C9B-9D3F-4FA7-AC5F-472C88C3B0C4}" type="slidenum">
              <a:rPr lang="it-IT" smtClean="0"/>
              <a:t>10</a:t>
            </a:fld>
            <a:endParaRPr lang="it-IT"/>
          </a:p>
        </p:txBody>
      </p:sp>
    </p:spTree>
    <p:extLst>
      <p:ext uri="{BB962C8B-B14F-4D97-AF65-F5344CB8AC3E}">
        <p14:creationId xmlns:p14="http://schemas.microsoft.com/office/powerpoint/2010/main" val="4051577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8809A3-71A0-35F3-EC74-6FADA779EF6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3A6071D7-65C0-5BBD-A159-5EBF04D0137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DF02113-33E1-07B2-F2A1-5294763C7BB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AAB7ED1-2C8B-2052-2223-13CD29A248FF}"/>
              </a:ext>
            </a:extLst>
          </p:cNvPr>
          <p:cNvSpPr>
            <a:spLocks noGrp="1"/>
          </p:cNvSpPr>
          <p:nvPr>
            <p:ph type="sldNum" sz="quarter" idx="5"/>
          </p:nvPr>
        </p:nvSpPr>
        <p:spPr/>
        <p:txBody>
          <a:bodyPr/>
          <a:lstStyle/>
          <a:p>
            <a:fld id="{1FCA0C9B-9D3F-4FA7-AC5F-472C88C3B0C4}" type="slidenum">
              <a:rPr lang="it-IT" smtClean="0"/>
              <a:t>11</a:t>
            </a:fld>
            <a:endParaRPr lang="it-IT"/>
          </a:p>
        </p:txBody>
      </p:sp>
    </p:spTree>
    <p:extLst>
      <p:ext uri="{BB962C8B-B14F-4D97-AF65-F5344CB8AC3E}">
        <p14:creationId xmlns:p14="http://schemas.microsoft.com/office/powerpoint/2010/main" val="2757147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E5941-A53B-AFA9-87AB-7F105B48E0D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8DB59ED-4560-5C17-6AF6-72C5D7E49E0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F99092A-8390-2ED3-D1EF-BF0439B345BC}"/>
              </a:ext>
            </a:extLst>
          </p:cNvPr>
          <p:cNvSpPr>
            <a:spLocks noGrp="1"/>
          </p:cNvSpPr>
          <p:nvPr>
            <p:ph type="body" idx="1"/>
          </p:nvPr>
        </p:nvSpPr>
        <p:spPr/>
        <p:txBody>
          <a:bodyPr/>
          <a:lstStyle/>
          <a:p>
            <a:r>
              <a:rPr lang="en-US" dirty="0"/>
              <a:t>Based on the Scaling law, the beam current is proportional to the square of the frequency. Many experiments have confirmed this law over the last thirty years. However, with the third-generation ECR ion source appeared controversial results. For example, here are the results from SECRAL at 18 GHz and 24 GHz. Lower beam current than expected at 24 GHz. WHY?</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At the </a:t>
            </a:r>
            <a:r>
              <a:rPr lang="it-IT" sz="1200" dirty="0" err="1"/>
              <a:t>beginning</a:t>
            </a:r>
            <a:r>
              <a:rPr lang="it-IT" sz="1200" dirty="0"/>
              <a:t> of ECRIS history the design of </a:t>
            </a:r>
            <a:r>
              <a:rPr lang="it-IT" sz="1200" dirty="0" err="1"/>
              <a:t>microwave</a:t>
            </a:r>
            <a:r>
              <a:rPr lang="it-IT" sz="1200" dirty="0"/>
              <a:t> injection </a:t>
            </a:r>
            <a:r>
              <a:rPr lang="it-IT" sz="1200" dirty="0" err="1"/>
              <a:t>has</a:t>
            </a:r>
            <a:r>
              <a:rPr lang="it-IT" sz="1200" dirty="0"/>
              <a:t> </a:t>
            </a:r>
            <a:r>
              <a:rPr lang="it-IT" sz="1200" dirty="0" err="1"/>
              <a:t>been</a:t>
            </a:r>
            <a:r>
              <a:rPr lang="it-IT" sz="1200" dirty="0"/>
              <a:t> </a:t>
            </a:r>
            <a:r>
              <a:rPr lang="it-IT" sz="1200" dirty="0" err="1"/>
              <a:t>not</a:t>
            </a:r>
            <a:r>
              <a:rPr lang="it-IT" sz="1200" dirty="0"/>
              <a:t> </a:t>
            </a:r>
            <a:r>
              <a:rPr lang="it-IT" sz="1200" dirty="0" err="1"/>
              <a:t>considered</a:t>
            </a:r>
            <a:r>
              <a:rPr lang="it-IT" sz="1200" dirty="0"/>
              <a:t> </a:t>
            </a:r>
            <a:r>
              <a:rPr lang="it-IT" sz="1200" dirty="0" err="1"/>
              <a:t>relevant</a:t>
            </a:r>
            <a:r>
              <a:rPr lang="it-IT" sz="1200" dirty="0"/>
              <a:t> to </a:t>
            </a:r>
            <a:r>
              <a:rPr lang="it-IT" sz="1200" dirty="0" err="1"/>
              <a:t>enhance</a:t>
            </a:r>
            <a:r>
              <a:rPr lang="it-IT" sz="1200" dirty="0"/>
              <a:t> performance of the </a:t>
            </a:r>
            <a:r>
              <a:rPr lang="it-IT" sz="1200" dirty="0" err="1"/>
              <a:t>ion</a:t>
            </a:r>
            <a:r>
              <a:rPr lang="it-IT" sz="1200" dirty="0"/>
              <a:t> sources. It </a:t>
            </a:r>
            <a:r>
              <a:rPr lang="it-IT" sz="1200" dirty="0" err="1"/>
              <a:t>has</a:t>
            </a:r>
            <a:r>
              <a:rPr lang="it-IT" sz="1200" dirty="0"/>
              <a:t> </a:t>
            </a:r>
            <a:r>
              <a:rPr lang="it-IT" sz="1200" dirty="0" err="1"/>
              <a:t>has</a:t>
            </a:r>
            <a:r>
              <a:rPr lang="it-IT" sz="1200" dirty="0"/>
              <a:t> </a:t>
            </a:r>
            <a:r>
              <a:rPr lang="it-IT" sz="1200" dirty="0" err="1"/>
              <a:t>been</a:t>
            </a:r>
            <a:r>
              <a:rPr lang="it-IT" sz="1200" dirty="0"/>
              <a:t> </a:t>
            </a:r>
            <a:r>
              <a:rPr lang="it-IT" sz="1200" dirty="0" err="1"/>
              <a:t>mainly</a:t>
            </a:r>
            <a:r>
              <a:rPr lang="it-IT" sz="1200" dirty="0"/>
              <a:t> </a:t>
            </a:r>
            <a:r>
              <a:rPr lang="it-IT" sz="1200" dirty="0" err="1"/>
              <a:t>driven</a:t>
            </a:r>
            <a:r>
              <a:rPr lang="it-IT" sz="1200" dirty="0"/>
              <a:t> from </a:t>
            </a:r>
            <a:r>
              <a:rPr lang="it-IT" sz="1200" dirty="0" err="1"/>
              <a:t>other</a:t>
            </a:r>
            <a:r>
              <a:rPr lang="it-IT" sz="1200" dirty="0"/>
              <a:t> </a:t>
            </a:r>
            <a:r>
              <a:rPr lang="it-IT" sz="1200" dirty="0" err="1"/>
              <a:t>consideration</a:t>
            </a:r>
            <a:r>
              <a:rPr lang="it-IT" sz="1200" dirty="0"/>
              <a:t>. Plasma </a:t>
            </a:r>
            <a:r>
              <a:rPr lang="it-IT" sz="1200" dirty="0" err="1"/>
              <a:t>was</a:t>
            </a:r>
            <a:r>
              <a:rPr lang="it-IT" sz="1200" dirty="0"/>
              <a:t> </a:t>
            </a:r>
            <a:r>
              <a:rPr lang="it-IT" sz="1200" dirty="0" err="1"/>
              <a:t>simply</a:t>
            </a:r>
            <a:r>
              <a:rPr lang="it-IT" sz="1200" dirty="0"/>
              <a:t> </a:t>
            </a:r>
            <a:r>
              <a:rPr lang="it-IT" sz="1200" dirty="0" err="1"/>
              <a:t>considered</a:t>
            </a:r>
            <a:r>
              <a:rPr lang="it-IT" sz="1200" dirty="0"/>
              <a:t> like a </a:t>
            </a:r>
            <a:r>
              <a:rPr lang="it-IT" sz="1200" dirty="0" err="1"/>
              <a:t>sponge</a:t>
            </a:r>
            <a:r>
              <a:rPr lang="it-IT" sz="120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err="1"/>
              <a:t>Since</a:t>
            </a:r>
            <a:r>
              <a:rPr lang="it-IT" sz="1200" dirty="0"/>
              <a:t> ‘94 (Xie, Lyneis) the </a:t>
            </a:r>
            <a:r>
              <a:rPr lang="it-IT" sz="1200" dirty="0" err="1"/>
              <a:t>role</a:t>
            </a:r>
            <a:r>
              <a:rPr lang="it-IT" sz="1200" dirty="0"/>
              <a:t> of frequency </a:t>
            </a:r>
            <a:r>
              <a:rPr lang="it-IT" sz="1200" dirty="0" err="1"/>
              <a:t>has</a:t>
            </a:r>
            <a:r>
              <a:rPr lang="it-IT" sz="1200" dirty="0"/>
              <a:t> </a:t>
            </a:r>
            <a:r>
              <a:rPr lang="it-IT" sz="1200" dirty="0" err="1"/>
              <a:t>been</a:t>
            </a:r>
            <a:r>
              <a:rPr lang="it-IT" sz="1200" dirty="0"/>
              <a:t> </a:t>
            </a:r>
            <a:r>
              <a:rPr lang="it-IT" sz="1200" dirty="0" err="1"/>
              <a:t>evident</a:t>
            </a:r>
            <a:r>
              <a:rPr lang="it-IT" sz="1200" dirty="0"/>
              <a:t> in ECRIS, </a:t>
            </a:r>
            <a:r>
              <a:rPr lang="it-IT" sz="1200" dirty="0" err="1"/>
              <a:t>but</a:t>
            </a:r>
            <a:r>
              <a:rPr lang="it-IT" sz="1200" dirty="0"/>
              <a:t> the fine </a:t>
            </a:r>
            <a:r>
              <a:rPr lang="it-IT" sz="1200" dirty="0" err="1"/>
              <a:t>structure</a:t>
            </a:r>
            <a:r>
              <a:rPr lang="it-IT" sz="1200" dirty="0"/>
              <a:t> </a:t>
            </a:r>
            <a:r>
              <a:rPr lang="it-IT" sz="1200" dirty="0" err="1"/>
              <a:t>has</a:t>
            </a:r>
            <a:r>
              <a:rPr lang="it-IT" sz="1200" dirty="0"/>
              <a:t> </a:t>
            </a:r>
            <a:r>
              <a:rPr lang="it-IT" sz="1200" dirty="0" err="1"/>
              <a:t>been</a:t>
            </a:r>
            <a:r>
              <a:rPr lang="it-IT" sz="1200" dirty="0"/>
              <a:t> </a:t>
            </a:r>
            <a:r>
              <a:rPr lang="it-IT" sz="1200" dirty="0" err="1"/>
              <a:t>accepted</a:t>
            </a:r>
            <a:r>
              <a:rPr lang="it-IT" sz="1200" dirty="0"/>
              <a:t> from the community after ECRIS06 (i.e.: Lyneis et al., Proc. ECRIS 2012).</a:t>
            </a:r>
          </a:p>
          <a:p>
            <a:endParaRPr lang="en-US" dirty="0"/>
          </a:p>
          <a:p>
            <a:endParaRPr lang="it-IT" dirty="0"/>
          </a:p>
        </p:txBody>
      </p:sp>
      <p:sp>
        <p:nvSpPr>
          <p:cNvPr id="4" name="Segnaposto numero diapositiva 3">
            <a:extLst>
              <a:ext uri="{FF2B5EF4-FFF2-40B4-BE49-F238E27FC236}">
                <a16:creationId xmlns:a16="http://schemas.microsoft.com/office/drawing/2014/main" id="{5BA0EFF8-9930-8B15-2AB1-25CDE0D7E2F0}"/>
              </a:ext>
            </a:extLst>
          </p:cNvPr>
          <p:cNvSpPr>
            <a:spLocks noGrp="1"/>
          </p:cNvSpPr>
          <p:nvPr>
            <p:ph type="sldNum" sz="quarter" idx="5"/>
          </p:nvPr>
        </p:nvSpPr>
        <p:spPr/>
        <p:txBody>
          <a:bodyPr/>
          <a:lstStyle/>
          <a:p>
            <a:fld id="{1FCA0C9B-9D3F-4FA7-AC5F-472C88C3B0C4}" type="slidenum">
              <a:rPr lang="it-IT" smtClean="0"/>
              <a:t>12</a:t>
            </a:fld>
            <a:endParaRPr lang="it-IT"/>
          </a:p>
        </p:txBody>
      </p:sp>
    </p:spTree>
    <p:extLst>
      <p:ext uri="{BB962C8B-B14F-4D97-AF65-F5344CB8AC3E}">
        <p14:creationId xmlns:p14="http://schemas.microsoft.com/office/powerpoint/2010/main" val="11129823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47356A-51B1-DDB4-2FED-C060F85030F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FEDCE2D-4569-524B-A70F-AAD9E69140C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BA83758-903B-7534-FFF6-13F054455BA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it-IT" sz="1200" dirty="0">
              <a:effectLst/>
              <a:latin typeface="Lucida Grande"/>
              <a:ea typeface="Lucida Grande"/>
              <a:cs typeface="Lucida Grande"/>
              <a:sym typeface="Lucida Grand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Lucida Grande"/>
                <a:ea typeface="Lucida Grande"/>
                <a:cs typeface="Lucida Grande"/>
                <a:sym typeface="Lucida Grande"/>
              </a:rPr>
              <a:t>In this scenario cavity effects are dominating and we are dealing with conditions that imply full-wave solution a </a:t>
            </a:r>
            <a:r>
              <a:rPr lang="en-US" sz="1200" b="1" dirty="0">
                <a:effectLst/>
                <a:latin typeface="Lucida Grande"/>
                <a:ea typeface="Lucida Grande"/>
                <a:cs typeface="Lucida Grande"/>
                <a:sym typeface="Lucida Grande"/>
              </a:rPr>
              <a:t>cavity-dominated regime </a:t>
            </a:r>
            <a:r>
              <a:rPr lang="en-US" sz="1200" dirty="0">
                <a:effectLst/>
                <a:latin typeface="Lucida Grande"/>
                <a:ea typeface="Lucida Grande"/>
                <a:cs typeface="Lucida Grande"/>
                <a:sym typeface="Lucida Grande"/>
              </a:rPr>
              <a:t>(Gen. I-II).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Lucida Grande"/>
                <a:ea typeface="Lucida Grande"/>
                <a:cs typeface="Lucida Grande"/>
                <a:sym typeface="Lucida Grande"/>
              </a:rPr>
              <a:t>By increasing the frequency optical approximation is more and more valid, cavity role decreases and we enter in </a:t>
            </a:r>
            <a:r>
              <a:rPr lang="en-US" sz="1200" b="1" dirty="0">
                <a:effectLst/>
                <a:latin typeface="Lucida Grande"/>
                <a:ea typeface="Lucida Grande"/>
                <a:cs typeface="Lucida Grande"/>
                <a:sym typeface="Lucida Grande"/>
              </a:rPr>
              <a:t>launching-dominated regime </a:t>
            </a:r>
            <a:r>
              <a:rPr lang="en-US" sz="1200" dirty="0">
                <a:effectLst/>
                <a:latin typeface="Lucida Grande"/>
                <a:ea typeface="Lucida Grande"/>
                <a:cs typeface="Lucida Grande"/>
                <a:sym typeface="Lucida Grande"/>
              </a:rPr>
              <a:t>(as may be the case for Gen. III and above), the approach may make use of ray-tracing modelling. In this way, the design of the RF component becomes </a:t>
            </a:r>
            <a:r>
              <a:rPr lang="en-US" sz="1200" b="1" dirty="0">
                <a:effectLst/>
                <a:latin typeface="Lucida Grande"/>
                <a:ea typeface="Lucida Grande"/>
                <a:cs typeface="Lucida Grande"/>
                <a:sym typeface="Lucida Grande"/>
              </a:rPr>
              <a:t>HIGHLY PREDICTIVE</a:t>
            </a:r>
            <a:r>
              <a:rPr lang="en-US" sz="1200" dirty="0">
                <a:effectLst/>
                <a:latin typeface="Lucida Grande"/>
                <a:ea typeface="Lucida Grande"/>
                <a:cs typeface="Lucida Grande"/>
                <a:sym typeface="Lucida Grande"/>
              </a:rPr>
              <a:t>, since there is no need to rely on the self-consistency of the wave-plasma-wave interaction. In this latter case the plasma can be more easily described as a "target" and the first-pass absorption efficiency maximized. </a:t>
            </a:r>
          </a:p>
          <a:p>
            <a:endParaRPr lang="it-IT" dirty="0"/>
          </a:p>
        </p:txBody>
      </p:sp>
      <p:sp>
        <p:nvSpPr>
          <p:cNvPr id="4" name="Segnaposto numero diapositiva 3">
            <a:extLst>
              <a:ext uri="{FF2B5EF4-FFF2-40B4-BE49-F238E27FC236}">
                <a16:creationId xmlns:a16="http://schemas.microsoft.com/office/drawing/2014/main" id="{A975D57D-1276-8BFC-B16F-B2148C06017F}"/>
              </a:ext>
            </a:extLst>
          </p:cNvPr>
          <p:cNvSpPr>
            <a:spLocks noGrp="1"/>
          </p:cNvSpPr>
          <p:nvPr>
            <p:ph type="sldNum" sz="quarter" idx="5"/>
          </p:nvPr>
        </p:nvSpPr>
        <p:spPr/>
        <p:txBody>
          <a:bodyPr/>
          <a:lstStyle/>
          <a:p>
            <a:fld id="{1FCA0C9B-9D3F-4FA7-AC5F-472C88C3B0C4}" type="slidenum">
              <a:rPr lang="it-IT" smtClean="0"/>
              <a:t>13</a:t>
            </a:fld>
            <a:endParaRPr lang="it-IT"/>
          </a:p>
        </p:txBody>
      </p:sp>
    </p:spTree>
    <p:extLst>
      <p:ext uri="{BB962C8B-B14F-4D97-AF65-F5344CB8AC3E}">
        <p14:creationId xmlns:p14="http://schemas.microsoft.com/office/powerpoint/2010/main" val="3531108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1C945-C76E-037F-92DF-B5541AC8D62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564FEC4-6C9A-FD27-1755-59D27B3615D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AA48E5B-F734-C252-9578-57F1CC90DE5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52F59B27-386C-6D58-8E0F-FA5EAD11D08C}"/>
              </a:ext>
            </a:extLst>
          </p:cNvPr>
          <p:cNvSpPr>
            <a:spLocks noGrp="1"/>
          </p:cNvSpPr>
          <p:nvPr>
            <p:ph type="sldNum" sz="quarter" idx="5"/>
          </p:nvPr>
        </p:nvSpPr>
        <p:spPr/>
        <p:txBody>
          <a:bodyPr/>
          <a:lstStyle/>
          <a:p>
            <a:fld id="{1FCA0C9B-9D3F-4FA7-AC5F-472C88C3B0C4}" type="slidenum">
              <a:rPr lang="it-IT" smtClean="0"/>
              <a:t>14</a:t>
            </a:fld>
            <a:endParaRPr lang="it-IT"/>
          </a:p>
        </p:txBody>
      </p:sp>
    </p:spTree>
    <p:extLst>
      <p:ext uri="{BB962C8B-B14F-4D97-AF65-F5344CB8AC3E}">
        <p14:creationId xmlns:p14="http://schemas.microsoft.com/office/powerpoint/2010/main" val="3549376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0A1C5-731A-A71E-E704-5A49D65510B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C8300B9-D4D2-552B-2B21-6D59985367B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3252466-50F9-9948-94B3-1CBE9BC912F6}"/>
              </a:ext>
            </a:extLst>
          </p:cNvPr>
          <p:cNvSpPr>
            <a:spLocks noGrp="1"/>
          </p:cNvSpPr>
          <p:nvPr>
            <p:ph type="body" idx="1"/>
          </p:nvPr>
        </p:nvSpPr>
        <p:spPr/>
        <p:txBody>
          <a:bodyPr/>
          <a:lstStyle/>
          <a:p>
            <a:pPr marL="457200" marR="0" indent="-4572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it-IT" dirty="0" err="1"/>
              <a:t>As</a:t>
            </a:r>
            <a:r>
              <a:rPr lang="it-IT" dirty="0"/>
              <a:t> frequency </a:t>
            </a:r>
            <a:r>
              <a:rPr lang="it-IT" dirty="0" err="1"/>
              <a:t>increases</a:t>
            </a:r>
            <a:r>
              <a:rPr lang="it-IT" dirty="0"/>
              <a:t> </a:t>
            </a:r>
            <a:r>
              <a:rPr lang="it-IT" dirty="0" err="1"/>
              <a:t>we</a:t>
            </a:r>
            <a:r>
              <a:rPr lang="it-IT" dirty="0"/>
              <a:t> can </a:t>
            </a:r>
            <a:r>
              <a:rPr lang="it-IT" dirty="0" err="1"/>
              <a:t>say</a:t>
            </a:r>
            <a:r>
              <a:rPr lang="it-IT" dirty="0"/>
              <a:t> </a:t>
            </a:r>
            <a:r>
              <a:rPr lang="it-IT" dirty="0" err="1"/>
              <a:t>that</a:t>
            </a:r>
            <a:r>
              <a:rPr lang="it-IT" dirty="0"/>
              <a:t> the energy </a:t>
            </a:r>
            <a:r>
              <a:rPr lang="it-IT" dirty="0" err="1"/>
              <a:t>absorption</a:t>
            </a:r>
            <a:r>
              <a:rPr lang="it-IT" dirty="0"/>
              <a:t> </a:t>
            </a:r>
            <a:r>
              <a:rPr lang="it-IT" dirty="0" err="1"/>
              <a:t>mechanism</a:t>
            </a:r>
            <a:r>
              <a:rPr lang="it-IT" dirty="0"/>
              <a:t> from the plasma </a:t>
            </a:r>
            <a:r>
              <a:rPr lang="it-IT" dirty="0" err="1"/>
              <a:t>electrons</a:t>
            </a:r>
            <a:r>
              <a:rPr lang="it-IT" dirty="0"/>
              <a:t> </a:t>
            </a:r>
            <a:r>
              <a:rPr lang="it-IT" dirty="0" err="1"/>
              <a:t>remains</a:t>
            </a:r>
            <a:r>
              <a:rPr lang="it-IT" dirty="0"/>
              <a:t> the </a:t>
            </a:r>
            <a:r>
              <a:rPr lang="it-IT" dirty="0" err="1"/>
              <a:t>same</a:t>
            </a:r>
            <a:r>
              <a:rPr lang="it-IT" dirty="0"/>
              <a:t>.</a:t>
            </a:r>
          </a:p>
          <a:p>
            <a:pPr marL="457200" marR="0" indent="-4572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it-IT" dirty="0"/>
              <a:t>The mode </a:t>
            </a:r>
            <a:r>
              <a:rPr lang="it-IT" dirty="0" err="1"/>
              <a:t>distribution</a:t>
            </a:r>
            <a:r>
              <a:rPr lang="it-IT" dirty="0"/>
              <a:t> </a:t>
            </a:r>
            <a:r>
              <a:rPr lang="it-IT" dirty="0" err="1"/>
              <a:t>will</a:t>
            </a:r>
            <a:r>
              <a:rPr lang="it-IT" dirty="0"/>
              <a:t> </a:t>
            </a:r>
            <a:r>
              <a:rPr lang="it-IT" dirty="0" err="1"/>
              <a:t>reach</a:t>
            </a:r>
            <a:r>
              <a:rPr lang="it-IT" dirty="0"/>
              <a:t> a «continuum».</a:t>
            </a:r>
          </a:p>
          <a:p>
            <a:endParaRPr lang="it-IT" dirty="0"/>
          </a:p>
        </p:txBody>
      </p:sp>
      <p:sp>
        <p:nvSpPr>
          <p:cNvPr id="4" name="Segnaposto numero diapositiva 3">
            <a:extLst>
              <a:ext uri="{FF2B5EF4-FFF2-40B4-BE49-F238E27FC236}">
                <a16:creationId xmlns:a16="http://schemas.microsoft.com/office/drawing/2014/main" id="{CDF391EE-58E5-24F6-99B2-7D160C6C9103}"/>
              </a:ext>
            </a:extLst>
          </p:cNvPr>
          <p:cNvSpPr>
            <a:spLocks noGrp="1"/>
          </p:cNvSpPr>
          <p:nvPr>
            <p:ph type="sldNum" sz="quarter" idx="5"/>
          </p:nvPr>
        </p:nvSpPr>
        <p:spPr/>
        <p:txBody>
          <a:bodyPr/>
          <a:lstStyle/>
          <a:p>
            <a:fld id="{1FCA0C9B-9D3F-4FA7-AC5F-472C88C3B0C4}" type="slidenum">
              <a:rPr lang="it-IT" smtClean="0"/>
              <a:t>15</a:t>
            </a:fld>
            <a:endParaRPr lang="it-IT"/>
          </a:p>
        </p:txBody>
      </p:sp>
    </p:spTree>
    <p:extLst>
      <p:ext uri="{BB962C8B-B14F-4D97-AF65-F5344CB8AC3E}">
        <p14:creationId xmlns:p14="http://schemas.microsoft.com/office/powerpoint/2010/main" val="10506794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F5596-D330-5D5E-5C62-F2B6699D944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E8667E6-B4DF-3963-11EC-07E5C60188F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2CE30B7-E98E-160E-7C72-ABF8DFCE0C50}"/>
              </a:ext>
            </a:extLst>
          </p:cNvPr>
          <p:cNvSpPr>
            <a:spLocks noGrp="1"/>
          </p:cNvSpPr>
          <p:nvPr>
            <p:ph type="body" idx="1"/>
          </p:nvPr>
        </p:nvSpPr>
        <p:spPr/>
        <p:txBody>
          <a:bodyPr/>
          <a:lstStyle/>
          <a:p>
            <a:endParaRPr lang="en-GB" dirty="0"/>
          </a:p>
          <a:p>
            <a:endParaRPr lang="en-GB" dirty="0"/>
          </a:p>
          <a:p>
            <a:endParaRPr lang="it-IT" dirty="0"/>
          </a:p>
        </p:txBody>
      </p:sp>
      <p:sp>
        <p:nvSpPr>
          <p:cNvPr id="4" name="Segnaposto numero diapositiva 3">
            <a:extLst>
              <a:ext uri="{FF2B5EF4-FFF2-40B4-BE49-F238E27FC236}">
                <a16:creationId xmlns:a16="http://schemas.microsoft.com/office/drawing/2014/main" id="{2C48BFE2-B92B-1AFA-EB1D-869B044EC8C9}"/>
              </a:ext>
            </a:extLst>
          </p:cNvPr>
          <p:cNvSpPr>
            <a:spLocks noGrp="1"/>
          </p:cNvSpPr>
          <p:nvPr>
            <p:ph type="sldNum" sz="quarter" idx="5"/>
          </p:nvPr>
        </p:nvSpPr>
        <p:spPr/>
        <p:txBody>
          <a:bodyPr/>
          <a:lstStyle/>
          <a:p>
            <a:fld id="{1FCA0C9B-9D3F-4FA7-AC5F-472C88C3B0C4}" type="slidenum">
              <a:rPr lang="it-IT" smtClean="0"/>
              <a:t>16</a:t>
            </a:fld>
            <a:endParaRPr lang="it-IT"/>
          </a:p>
        </p:txBody>
      </p:sp>
    </p:spTree>
    <p:extLst>
      <p:ext uri="{BB962C8B-B14F-4D97-AF65-F5344CB8AC3E}">
        <p14:creationId xmlns:p14="http://schemas.microsoft.com/office/powerpoint/2010/main" val="726982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CDA7F-ADBC-4B86-31A4-64747B3B079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AF18F61-46C7-132C-F41C-D762D860973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506CE13-D5D2-3C2C-2E35-BDFEEC0713DE}"/>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A5759363-E609-21A1-5E42-6C80E7D434D4}"/>
              </a:ext>
            </a:extLst>
          </p:cNvPr>
          <p:cNvSpPr>
            <a:spLocks noGrp="1"/>
          </p:cNvSpPr>
          <p:nvPr>
            <p:ph type="sldNum" sz="quarter" idx="5"/>
          </p:nvPr>
        </p:nvSpPr>
        <p:spPr/>
        <p:txBody>
          <a:bodyPr/>
          <a:lstStyle/>
          <a:p>
            <a:fld id="{1FCA0C9B-9D3F-4FA7-AC5F-472C88C3B0C4}" type="slidenum">
              <a:rPr lang="it-IT" smtClean="0"/>
              <a:t>17</a:t>
            </a:fld>
            <a:endParaRPr lang="it-IT"/>
          </a:p>
        </p:txBody>
      </p:sp>
    </p:spTree>
    <p:extLst>
      <p:ext uri="{BB962C8B-B14F-4D97-AF65-F5344CB8AC3E}">
        <p14:creationId xmlns:p14="http://schemas.microsoft.com/office/powerpoint/2010/main" val="4240701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13A80-0F96-9FD3-4C1D-1AF0F61A5A5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4679436-7DAA-283B-39EF-00F9E82E853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4221E78-7FD3-8603-B44C-2EF9AD1C8A0D}"/>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0FC0DDE-FA6B-1ED8-35DD-C8BEFEFF4B67}"/>
              </a:ext>
            </a:extLst>
          </p:cNvPr>
          <p:cNvSpPr>
            <a:spLocks noGrp="1"/>
          </p:cNvSpPr>
          <p:nvPr>
            <p:ph type="sldNum" sz="quarter" idx="5"/>
          </p:nvPr>
        </p:nvSpPr>
        <p:spPr/>
        <p:txBody>
          <a:bodyPr/>
          <a:lstStyle/>
          <a:p>
            <a:fld id="{1FCA0C9B-9D3F-4FA7-AC5F-472C88C3B0C4}" type="slidenum">
              <a:rPr lang="it-IT" smtClean="0"/>
              <a:t>18</a:t>
            </a:fld>
            <a:endParaRPr lang="it-IT"/>
          </a:p>
        </p:txBody>
      </p:sp>
    </p:spTree>
    <p:extLst>
      <p:ext uri="{BB962C8B-B14F-4D97-AF65-F5344CB8AC3E}">
        <p14:creationId xmlns:p14="http://schemas.microsoft.com/office/powerpoint/2010/main" val="2912409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78DE7-4D4A-FDA5-5DE0-737E4DB0022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9EDC347-C884-3F73-CC70-D927F3E4B47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BBB159F-47AE-3A79-2CE1-C20D5DF7F21C}"/>
              </a:ext>
            </a:extLst>
          </p:cNvPr>
          <p:cNvSpPr>
            <a:spLocks noGrp="1"/>
          </p:cNvSpPr>
          <p:nvPr>
            <p:ph type="body" idx="1"/>
          </p:nvPr>
        </p:nvSpPr>
        <p:spPr/>
        <p:txBody>
          <a:bodyPr/>
          <a:lstStyle/>
          <a:p>
            <a:r>
              <a:rPr lang="en-GB" dirty="0"/>
              <a:t>The characteristics of beams generated by a	high charge state ion source critically depend on plasma parameters.	</a:t>
            </a:r>
          </a:p>
          <a:p>
            <a:endParaRPr lang="en-GB" dirty="0"/>
          </a:p>
          <a:p>
            <a:r>
              <a:rPr lang="en-GB" dirty="0"/>
              <a:t>An adequate understanding of the electron and ion distribution </a:t>
            </a:r>
            <a:r>
              <a:rPr lang="en-GB" dirty="0" err="1"/>
              <a:t>functionsCan</a:t>
            </a:r>
            <a:r>
              <a:rPr lang="en-GB" dirty="0"/>
              <a:t> provide crucial information for performance optimization.</a:t>
            </a:r>
          </a:p>
          <a:p>
            <a:endParaRPr lang="en-GB" dirty="0"/>
          </a:p>
          <a:p>
            <a:r>
              <a:rPr lang="en-GB" dirty="0"/>
              <a:t>This discussion should also focus on plasma	diagnostics,	</a:t>
            </a:r>
          </a:p>
          <a:p>
            <a:r>
              <a:rPr lang="en-GB" dirty="0"/>
              <a:t>Determining which diagnostic tools are most appropriate	</a:t>
            </a:r>
          </a:p>
          <a:p>
            <a:r>
              <a:rPr lang="en-GB" dirty="0"/>
              <a:t>In specific experimental contexts and identifying	</a:t>
            </a:r>
          </a:p>
          <a:p>
            <a:r>
              <a:rPr lang="en-GB" dirty="0"/>
              <a:t>Which ones might warrant further progress.</a:t>
            </a:r>
          </a:p>
          <a:p>
            <a:endParaRPr lang="it-IT" dirty="0"/>
          </a:p>
        </p:txBody>
      </p:sp>
      <p:sp>
        <p:nvSpPr>
          <p:cNvPr id="4" name="Segnaposto numero diapositiva 3">
            <a:extLst>
              <a:ext uri="{FF2B5EF4-FFF2-40B4-BE49-F238E27FC236}">
                <a16:creationId xmlns:a16="http://schemas.microsoft.com/office/drawing/2014/main" id="{B73869EE-CB84-F46C-C137-DCA11F1FFE43}"/>
              </a:ext>
            </a:extLst>
          </p:cNvPr>
          <p:cNvSpPr>
            <a:spLocks noGrp="1"/>
          </p:cNvSpPr>
          <p:nvPr>
            <p:ph type="sldNum" sz="quarter" idx="5"/>
          </p:nvPr>
        </p:nvSpPr>
        <p:spPr/>
        <p:txBody>
          <a:bodyPr/>
          <a:lstStyle/>
          <a:p>
            <a:fld id="{1FCA0C9B-9D3F-4FA7-AC5F-472C88C3B0C4}" type="slidenum">
              <a:rPr lang="it-IT" smtClean="0"/>
              <a:t>19</a:t>
            </a:fld>
            <a:endParaRPr lang="it-IT"/>
          </a:p>
        </p:txBody>
      </p:sp>
    </p:spTree>
    <p:extLst>
      <p:ext uri="{BB962C8B-B14F-4D97-AF65-F5344CB8AC3E}">
        <p14:creationId xmlns:p14="http://schemas.microsoft.com/office/powerpoint/2010/main" val="3877593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The main scope of the workshop was to stimulate the discussions among the attendees on a several topics of interest by the community, in dedicated round tables which usually are not part of the </a:t>
            </a:r>
            <a:r>
              <a:rPr lang="en-US" dirty="0" err="1"/>
              <a:t>programme</a:t>
            </a:r>
            <a:r>
              <a:rPr lang="en-US" dirty="0"/>
              <a:t> of classical ion source conferences. An opening review talk and 8 round tables with the policy to have almost 50% of time given to the presentations and the remaining 50% for </a:t>
            </a:r>
            <a:r>
              <a:rPr lang="en-US" dirty="0" err="1"/>
              <a:t>opern</a:t>
            </a:r>
            <a:r>
              <a:rPr lang="en-US" dirty="0"/>
              <a:t> discussion. I need to start apologizing with some contributors because it will be not possible to condensate in 15 minutes more than 8 hours of discussions and at the same time I would like to thank all the workshop Chairs which have been the engine of each single RT helping me in finding contributions triggering discussions among us.</a:t>
            </a:r>
            <a:endParaRPr lang="it-IT" dirty="0"/>
          </a:p>
        </p:txBody>
      </p:sp>
      <p:sp>
        <p:nvSpPr>
          <p:cNvPr id="4" name="Segnaposto numero diapositiva 3"/>
          <p:cNvSpPr>
            <a:spLocks noGrp="1"/>
          </p:cNvSpPr>
          <p:nvPr>
            <p:ph type="sldNum" sz="quarter" idx="5"/>
          </p:nvPr>
        </p:nvSpPr>
        <p:spPr/>
        <p:txBody>
          <a:bodyPr/>
          <a:lstStyle/>
          <a:p>
            <a:fld id="{1FCA0C9B-9D3F-4FA7-AC5F-472C88C3B0C4}" type="slidenum">
              <a:rPr lang="it-IT" smtClean="0"/>
              <a:t>2</a:t>
            </a:fld>
            <a:endParaRPr lang="it-IT"/>
          </a:p>
        </p:txBody>
      </p:sp>
    </p:spTree>
    <p:extLst>
      <p:ext uri="{BB962C8B-B14F-4D97-AF65-F5344CB8AC3E}">
        <p14:creationId xmlns:p14="http://schemas.microsoft.com/office/powerpoint/2010/main" val="3892600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B3D43-A3EF-A1B0-6768-5DCC4E594E7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996B66F-95BF-02FC-0724-B633F31D606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A79C6A6-B948-6217-B94A-961E03F870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2.45 contribution almost 1:1. Plasma meniscus and space charge in the extraction affect the longitudinal energy spread.</a:t>
            </a:r>
          </a:p>
          <a:p>
            <a:r>
              <a:rPr lang="en-GB" dirty="0"/>
              <a:t>Monoenergetic, uniform beam at extraction has longitudinal energy spread at zero B-field. In “real extraction systems” the effect is pronounced i.e. longitudinal energy spread is larger</a:t>
            </a:r>
          </a:p>
          <a:p>
            <a:endParaRPr lang="it-IT" dirty="0"/>
          </a:p>
        </p:txBody>
      </p:sp>
      <p:sp>
        <p:nvSpPr>
          <p:cNvPr id="4" name="Segnaposto numero diapositiva 3">
            <a:extLst>
              <a:ext uri="{FF2B5EF4-FFF2-40B4-BE49-F238E27FC236}">
                <a16:creationId xmlns:a16="http://schemas.microsoft.com/office/drawing/2014/main" id="{90FC69A1-73D1-302F-AB86-366F584F9D86}"/>
              </a:ext>
            </a:extLst>
          </p:cNvPr>
          <p:cNvSpPr>
            <a:spLocks noGrp="1"/>
          </p:cNvSpPr>
          <p:nvPr>
            <p:ph type="sldNum" sz="quarter" idx="5"/>
          </p:nvPr>
        </p:nvSpPr>
        <p:spPr/>
        <p:txBody>
          <a:bodyPr/>
          <a:lstStyle/>
          <a:p>
            <a:fld id="{1FCA0C9B-9D3F-4FA7-AC5F-472C88C3B0C4}" type="slidenum">
              <a:rPr lang="it-IT" smtClean="0"/>
              <a:t>20</a:t>
            </a:fld>
            <a:endParaRPr lang="it-IT"/>
          </a:p>
        </p:txBody>
      </p:sp>
    </p:spTree>
    <p:extLst>
      <p:ext uri="{BB962C8B-B14F-4D97-AF65-F5344CB8AC3E}">
        <p14:creationId xmlns:p14="http://schemas.microsoft.com/office/powerpoint/2010/main" val="3007938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65674-A4A6-7E36-2E33-E3B77B45488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6075528-8D1F-8614-1061-CBCA90E462C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13CB9F9-F322-F011-E797-8BADCD6B249C}"/>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F550E964-08C7-E09C-1CC7-6BE6F7245B4D}"/>
              </a:ext>
            </a:extLst>
          </p:cNvPr>
          <p:cNvSpPr>
            <a:spLocks noGrp="1"/>
          </p:cNvSpPr>
          <p:nvPr>
            <p:ph type="sldNum" sz="quarter" idx="5"/>
          </p:nvPr>
        </p:nvSpPr>
        <p:spPr/>
        <p:txBody>
          <a:bodyPr/>
          <a:lstStyle/>
          <a:p>
            <a:fld id="{1FCA0C9B-9D3F-4FA7-AC5F-472C88C3B0C4}" type="slidenum">
              <a:rPr lang="it-IT" smtClean="0"/>
              <a:t>21</a:t>
            </a:fld>
            <a:endParaRPr lang="it-IT"/>
          </a:p>
        </p:txBody>
      </p:sp>
    </p:spTree>
    <p:extLst>
      <p:ext uri="{BB962C8B-B14F-4D97-AF65-F5344CB8AC3E}">
        <p14:creationId xmlns:p14="http://schemas.microsoft.com/office/powerpoint/2010/main" val="28868779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42FCBC-E1C0-AA87-26AF-C6DF8940FE9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B215BFB-7710-6504-F25C-C4FDABA7E19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6DEF0F2-FD61-ED1E-589F-5B18C1BD795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92436F2-7B2A-9588-299D-57802EA41155}"/>
              </a:ext>
            </a:extLst>
          </p:cNvPr>
          <p:cNvSpPr>
            <a:spLocks noGrp="1"/>
          </p:cNvSpPr>
          <p:nvPr>
            <p:ph type="sldNum" sz="quarter" idx="5"/>
          </p:nvPr>
        </p:nvSpPr>
        <p:spPr/>
        <p:txBody>
          <a:bodyPr/>
          <a:lstStyle/>
          <a:p>
            <a:fld id="{1FCA0C9B-9D3F-4FA7-AC5F-472C88C3B0C4}" type="slidenum">
              <a:rPr lang="it-IT" smtClean="0"/>
              <a:t>22</a:t>
            </a:fld>
            <a:endParaRPr lang="it-IT"/>
          </a:p>
        </p:txBody>
      </p:sp>
    </p:spTree>
    <p:extLst>
      <p:ext uri="{BB962C8B-B14F-4D97-AF65-F5344CB8AC3E}">
        <p14:creationId xmlns:p14="http://schemas.microsoft.com/office/powerpoint/2010/main" val="36814344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280B9-B7F0-6D63-C3D3-7A2A5006EE6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487F20E-569D-4D48-554F-217BAC07E58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DB37B07-A7C8-279C-CD19-1F646E3D579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5928433-B477-BBFF-86A9-C316A968CD39}"/>
              </a:ext>
            </a:extLst>
          </p:cNvPr>
          <p:cNvSpPr>
            <a:spLocks noGrp="1"/>
          </p:cNvSpPr>
          <p:nvPr>
            <p:ph type="sldNum" sz="quarter" idx="5"/>
          </p:nvPr>
        </p:nvSpPr>
        <p:spPr/>
        <p:txBody>
          <a:bodyPr/>
          <a:lstStyle/>
          <a:p>
            <a:fld id="{1FCA0C9B-9D3F-4FA7-AC5F-472C88C3B0C4}" type="slidenum">
              <a:rPr lang="it-IT" smtClean="0"/>
              <a:t>23</a:t>
            </a:fld>
            <a:endParaRPr lang="it-IT"/>
          </a:p>
        </p:txBody>
      </p:sp>
    </p:spTree>
    <p:extLst>
      <p:ext uri="{BB962C8B-B14F-4D97-AF65-F5344CB8AC3E}">
        <p14:creationId xmlns:p14="http://schemas.microsoft.com/office/powerpoint/2010/main" val="1271031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6135E-E49D-B4D5-E1A7-815C75ADD98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78D5FB0-CCF3-4343-B834-8E731830F52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E0F94E3-8F2B-544A-980E-47F5EEA0A63C}"/>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42BF493-40C6-E6EE-12FA-4977498FCA5B}"/>
              </a:ext>
            </a:extLst>
          </p:cNvPr>
          <p:cNvSpPr>
            <a:spLocks noGrp="1"/>
          </p:cNvSpPr>
          <p:nvPr>
            <p:ph type="sldNum" sz="quarter" idx="5"/>
          </p:nvPr>
        </p:nvSpPr>
        <p:spPr/>
        <p:txBody>
          <a:bodyPr/>
          <a:lstStyle/>
          <a:p>
            <a:fld id="{1FCA0C9B-9D3F-4FA7-AC5F-472C88C3B0C4}" type="slidenum">
              <a:rPr lang="it-IT" smtClean="0"/>
              <a:t>24</a:t>
            </a:fld>
            <a:endParaRPr lang="it-IT"/>
          </a:p>
        </p:txBody>
      </p:sp>
    </p:spTree>
    <p:extLst>
      <p:ext uri="{BB962C8B-B14F-4D97-AF65-F5344CB8AC3E}">
        <p14:creationId xmlns:p14="http://schemas.microsoft.com/office/powerpoint/2010/main" val="2454124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F3739-7177-68BB-AAD1-C56FF2B278D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E1C0A34-E2ED-D104-72DB-13AA962B1EC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68C7EF8-69CF-19B3-6A93-22B28D92A6B9}"/>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97567D8-8B4B-09BB-69A2-F0A947036CE9}"/>
              </a:ext>
            </a:extLst>
          </p:cNvPr>
          <p:cNvSpPr>
            <a:spLocks noGrp="1"/>
          </p:cNvSpPr>
          <p:nvPr>
            <p:ph type="sldNum" sz="quarter" idx="5"/>
          </p:nvPr>
        </p:nvSpPr>
        <p:spPr/>
        <p:txBody>
          <a:bodyPr/>
          <a:lstStyle/>
          <a:p>
            <a:fld id="{1FCA0C9B-9D3F-4FA7-AC5F-472C88C3B0C4}" type="slidenum">
              <a:rPr lang="it-IT" smtClean="0"/>
              <a:t>25</a:t>
            </a:fld>
            <a:endParaRPr lang="it-IT"/>
          </a:p>
        </p:txBody>
      </p:sp>
    </p:spTree>
    <p:extLst>
      <p:ext uri="{BB962C8B-B14F-4D97-AF65-F5344CB8AC3E}">
        <p14:creationId xmlns:p14="http://schemas.microsoft.com/office/powerpoint/2010/main" val="25248434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2D0EB-F4CA-F721-5B99-DFFFB790C82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46A957C-44C4-9A30-EA74-EF760FDD8BD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FF617DE-AADD-D47E-29E6-60A61B9A27A9}"/>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402FDBE2-1D26-1BB2-0EB5-D0FDCE31B8A9}"/>
              </a:ext>
            </a:extLst>
          </p:cNvPr>
          <p:cNvSpPr>
            <a:spLocks noGrp="1"/>
          </p:cNvSpPr>
          <p:nvPr>
            <p:ph type="sldNum" sz="quarter" idx="5"/>
          </p:nvPr>
        </p:nvSpPr>
        <p:spPr/>
        <p:txBody>
          <a:bodyPr/>
          <a:lstStyle/>
          <a:p>
            <a:fld id="{1FCA0C9B-9D3F-4FA7-AC5F-472C88C3B0C4}" type="slidenum">
              <a:rPr lang="it-IT" smtClean="0"/>
              <a:t>26</a:t>
            </a:fld>
            <a:endParaRPr lang="it-IT"/>
          </a:p>
        </p:txBody>
      </p:sp>
    </p:spTree>
    <p:extLst>
      <p:ext uri="{BB962C8B-B14F-4D97-AF65-F5344CB8AC3E}">
        <p14:creationId xmlns:p14="http://schemas.microsoft.com/office/powerpoint/2010/main" val="3675524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A5DB1-8818-81A3-772A-62C49F5E733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56D3345-0929-E048-13C5-57C9B2DAD54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26364CD-2E41-F1F4-234C-09B58279FB4C}"/>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9356620-1FD7-AA3F-A69E-B676D9BA522E}"/>
              </a:ext>
            </a:extLst>
          </p:cNvPr>
          <p:cNvSpPr>
            <a:spLocks noGrp="1"/>
          </p:cNvSpPr>
          <p:nvPr>
            <p:ph type="sldNum" sz="quarter" idx="5"/>
          </p:nvPr>
        </p:nvSpPr>
        <p:spPr/>
        <p:txBody>
          <a:bodyPr/>
          <a:lstStyle/>
          <a:p>
            <a:fld id="{1FCA0C9B-9D3F-4FA7-AC5F-472C88C3B0C4}" type="slidenum">
              <a:rPr lang="it-IT" smtClean="0"/>
              <a:t>27</a:t>
            </a:fld>
            <a:endParaRPr lang="it-IT"/>
          </a:p>
        </p:txBody>
      </p:sp>
    </p:spTree>
    <p:extLst>
      <p:ext uri="{BB962C8B-B14F-4D97-AF65-F5344CB8AC3E}">
        <p14:creationId xmlns:p14="http://schemas.microsoft.com/office/powerpoint/2010/main" val="3411589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56BB9B-7EA3-D48A-BFE3-110AE1E6304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80D82AB-5928-2091-22F2-331972CF4A6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10E6CBC-D4B2-FD63-3BE9-694B4D8BBE45}"/>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BD2CAFD-3DDC-32EE-2230-39EA6215CB65}"/>
              </a:ext>
            </a:extLst>
          </p:cNvPr>
          <p:cNvSpPr>
            <a:spLocks noGrp="1"/>
          </p:cNvSpPr>
          <p:nvPr>
            <p:ph type="sldNum" sz="quarter" idx="5"/>
          </p:nvPr>
        </p:nvSpPr>
        <p:spPr/>
        <p:txBody>
          <a:bodyPr/>
          <a:lstStyle/>
          <a:p>
            <a:fld id="{1FCA0C9B-9D3F-4FA7-AC5F-472C88C3B0C4}" type="slidenum">
              <a:rPr lang="it-IT" smtClean="0"/>
              <a:t>28</a:t>
            </a:fld>
            <a:endParaRPr lang="it-IT"/>
          </a:p>
        </p:txBody>
      </p:sp>
    </p:spTree>
    <p:extLst>
      <p:ext uri="{BB962C8B-B14F-4D97-AF65-F5344CB8AC3E}">
        <p14:creationId xmlns:p14="http://schemas.microsoft.com/office/powerpoint/2010/main" val="10931384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4CC1E-A2FA-79A1-CFD0-F812C3FA0EE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BF5B49F-02E9-CB93-AC49-6DA7F4C50878}"/>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66C4652-81EA-288D-14B2-1467807BD42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1F3F30C-4D71-46BC-64AC-F354AB53B94A}"/>
              </a:ext>
            </a:extLst>
          </p:cNvPr>
          <p:cNvSpPr>
            <a:spLocks noGrp="1"/>
          </p:cNvSpPr>
          <p:nvPr>
            <p:ph type="sldNum" sz="quarter" idx="5"/>
          </p:nvPr>
        </p:nvSpPr>
        <p:spPr/>
        <p:txBody>
          <a:bodyPr/>
          <a:lstStyle/>
          <a:p>
            <a:fld id="{1FCA0C9B-9D3F-4FA7-AC5F-472C88C3B0C4}" type="slidenum">
              <a:rPr lang="it-IT" smtClean="0"/>
              <a:t>29</a:t>
            </a:fld>
            <a:endParaRPr lang="it-IT"/>
          </a:p>
        </p:txBody>
      </p:sp>
    </p:spTree>
    <p:extLst>
      <p:ext uri="{BB962C8B-B14F-4D97-AF65-F5344CB8AC3E}">
        <p14:creationId xmlns:p14="http://schemas.microsoft.com/office/powerpoint/2010/main" val="1054934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941E8A-0132-D193-3A30-2390DF1855D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D014201-B5C6-BD47-41DA-597CFF1A5B5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338447D-7094-7C56-45F9-C81A520F718F}"/>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E1E2A76-91CF-DA56-E2E4-1AB3E55D7B1E}"/>
              </a:ext>
            </a:extLst>
          </p:cNvPr>
          <p:cNvSpPr>
            <a:spLocks noGrp="1"/>
          </p:cNvSpPr>
          <p:nvPr>
            <p:ph type="sldNum" sz="quarter" idx="5"/>
          </p:nvPr>
        </p:nvSpPr>
        <p:spPr/>
        <p:txBody>
          <a:bodyPr/>
          <a:lstStyle/>
          <a:p>
            <a:fld id="{1FCA0C9B-9D3F-4FA7-AC5F-472C88C3B0C4}" type="slidenum">
              <a:rPr lang="it-IT" smtClean="0"/>
              <a:t>3</a:t>
            </a:fld>
            <a:endParaRPr lang="it-IT"/>
          </a:p>
        </p:txBody>
      </p:sp>
    </p:spTree>
    <p:extLst>
      <p:ext uri="{BB962C8B-B14F-4D97-AF65-F5344CB8AC3E}">
        <p14:creationId xmlns:p14="http://schemas.microsoft.com/office/powerpoint/2010/main" val="2550167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33E91-05A7-AF4A-1F88-5ADCF8D9C30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2D97A13-4D64-8C2C-355A-2689BFC77C3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50FC910-54EA-74BD-4BF3-B11F87499C97}"/>
              </a:ext>
            </a:extLst>
          </p:cNvPr>
          <p:cNvSpPr>
            <a:spLocks noGrp="1"/>
          </p:cNvSpPr>
          <p:nvPr>
            <p:ph type="body" idx="1"/>
          </p:nvPr>
        </p:nvSpPr>
        <p:spPr/>
        <p:txBody>
          <a:bodyPr/>
          <a:lstStyle/>
          <a:p>
            <a:r>
              <a:rPr lang="it-IT" dirty="0"/>
              <a:t>Long </a:t>
            </a:r>
            <a:r>
              <a:rPr lang="it-IT" dirty="0" err="1"/>
              <a:t>term</a:t>
            </a:r>
            <a:r>
              <a:rPr lang="it-IT" dirty="0"/>
              <a:t> high </a:t>
            </a:r>
            <a:r>
              <a:rPr lang="it-IT" dirty="0" err="1"/>
              <a:t>current</a:t>
            </a:r>
            <a:r>
              <a:rPr lang="it-IT" dirty="0"/>
              <a:t> HCI </a:t>
            </a:r>
            <a:r>
              <a:rPr lang="it-IT" dirty="0" err="1"/>
              <a:t>acceleration</a:t>
            </a:r>
            <a:r>
              <a:rPr lang="it-IT" dirty="0"/>
              <a:t> </a:t>
            </a:r>
            <a:r>
              <a:rPr lang="it-IT" dirty="0" err="1"/>
              <a:t>is</a:t>
            </a:r>
            <a:r>
              <a:rPr lang="it-IT" dirty="0"/>
              <a:t> </a:t>
            </a:r>
            <a:r>
              <a:rPr lang="it-IT" dirty="0" err="1"/>
              <a:t>challenging</a:t>
            </a:r>
            <a:r>
              <a:rPr lang="it-IT" dirty="0"/>
              <a:t>!</a:t>
            </a:r>
          </a:p>
        </p:txBody>
      </p:sp>
      <p:sp>
        <p:nvSpPr>
          <p:cNvPr id="4" name="Segnaposto numero diapositiva 3">
            <a:extLst>
              <a:ext uri="{FF2B5EF4-FFF2-40B4-BE49-F238E27FC236}">
                <a16:creationId xmlns:a16="http://schemas.microsoft.com/office/drawing/2014/main" id="{993527F3-9239-DBBB-5B47-EFDE5FD0F658}"/>
              </a:ext>
            </a:extLst>
          </p:cNvPr>
          <p:cNvSpPr>
            <a:spLocks noGrp="1"/>
          </p:cNvSpPr>
          <p:nvPr>
            <p:ph type="sldNum" sz="quarter" idx="5"/>
          </p:nvPr>
        </p:nvSpPr>
        <p:spPr/>
        <p:txBody>
          <a:bodyPr/>
          <a:lstStyle/>
          <a:p>
            <a:fld id="{1FCA0C9B-9D3F-4FA7-AC5F-472C88C3B0C4}" type="slidenum">
              <a:rPr lang="it-IT" smtClean="0"/>
              <a:t>30</a:t>
            </a:fld>
            <a:endParaRPr lang="it-IT"/>
          </a:p>
        </p:txBody>
      </p:sp>
    </p:spTree>
    <p:extLst>
      <p:ext uri="{BB962C8B-B14F-4D97-AF65-F5344CB8AC3E}">
        <p14:creationId xmlns:p14="http://schemas.microsoft.com/office/powerpoint/2010/main" val="1894890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C4F5B-2433-0965-8379-369129FAA67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EA7C38E-AA07-1232-259B-C471BE4FB2A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90053A6-7ED6-3A4C-B645-E9236508E91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E05FB90-F69F-4AC1-44EC-CE9030EEFFAA}"/>
              </a:ext>
            </a:extLst>
          </p:cNvPr>
          <p:cNvSpPr>
            <a:spLocks noGrp="1"/>
          </p:cNvSpPr>
          <p:nvPr>
            <p:ph type="sldNum" sz="quarter" idx="5"/>
          </p:nvPr>
        </p:nvSpPr>
        <p:spPr/>
        <p:txBody>
          <a:bodyPr/>
          <a:lstStyle/>
          <a:p>
            <a:fld id="{1FCA0C9B-9D3F-4FA7-AC5F-472C88C3B0C4}" type="slidenum">
              <a:rPr lang="it-IT" smtClean="0"/>
              <a:t>31</a:t>
            </a:fld>
            <a:endParaRPr lang="it-IT"/>
          </a:p>
        </p:txBody>
      </p:sp>
    </p:spTree>
    <p:extLst>
      <p:ext uri="{BB962C8B-B14F-4D97-AF65-F5344CB8AC3E}">
        <p14:creationId xmlns:p14="http://schemas.microsoft.com/office/powerpoint/2010/main" val="19747194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93532-93CE-850C-7552-9CD1AEFBA8A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C779AA7-AAE9-54D1-D34C-0AD45A48FD6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2BF2511-E108-61B0-33FD-D716F8D822C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9E52F739-B816-7498-166D-3D26CF103F2D}"/>
              </a:ext>
            </a:extLst>
          </p:cNvPr>
          <p:cNvSpPr>
            <a:spLocks noGrp="1"/>
          </p:cNvSpPr>
          <p:nvPr>
            <p:ph type="sldNum" sz="quarter" idx="5"/>
          </p:nvPr>
        </p:nvSpPr>
        <p:spPr/>
        <p:txBody>
          <a:bodyPr/>
          <a:lstStyle/>
          <a:p>
            <a:fld id="{1FCA0C9B-9D3F-4FA7-AC5F-472C88C3B0C4}" type="slidenum">
              <a:rPr lang="it-IT" smtClean="0"/>
              <a:t>32</a:t>
            </a:fld>
            <a:endParaRPr lang="it-IT"/>
          </a:p>
        </p:txBody>
      </p:sp>
    </p:spTree>
    <p:extLst>
      <p:ext uri="{BB962C8B-B14F-4D97-AF65-F5344CB8AC3E}">
        <p14:creationId xmlns:p14="http://schemas.microsoft.com/office/powerpoint/2010/main" val="39098682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A3AA-EDF3-C241-E2AB-8957FED9C62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769EE62-EDA1-8CF0-863E-93AE5AF7A49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6EBFBA5-23DE-B4B0-B679-0642002DD059}"/>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C8A8A41-A9A7-6811-8E3E-3FA008C7953E}"/>
              </a:ext>
            </a:extLst>
          </p:cNvPr>
          <p:cNvSpPr>
            <a:spLocks noGrp="1"/>
          </p:cNvSpPr>
          <p:nvPr>
            <p:ph type="sldNum" sz="quarter" idx="5"/>
          </p:nvPr>
        </p:nvSpPr>
        <p:spPr/>
        <p:txBody>
          <a:bodyPr/>
          <a:lstStyle/>
          <a:p>
            <a:fld id="{1FCA0C9B-9D3F-4FA7-AC5F-472C88C3B0C4}" type="slidenum">
              <a:rPr lang="it-IT" smtClean="0"/>
              <a:t>33</a:t>
            </a:fld>
            <a:endParaRPr lang="it-IT"/>
          </a:p>
        </p:txBody>
      </p:sp>
    </p:spTree>
    <p:extLst>
      <p:ext uri="{BB962C8B-B14F-4D97-AF65-F5344CB8AC3E}">
        <p14:creationId xmlns:p14="http://schemas.microsoft.com/office/powerpoint/2010/main" val="35699628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31581-264C-6AE9-2519-423FBDF4450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C31FBC2-814E-8E81-0D39-A78B5FF7D79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0E5FB8E-8972-5DB8-6CFB-25D26F8847B5}"/>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5BB3A53-E01C-5741-5A43-F65931BDE9E7}"/>
              </a:ext>
            </a:extLst>
          </p:cNvPr>
          <p:cNvSpPr>
            <a:spLocks noGrp="1"/>
          </p:cNvSpPr>
          <p:nvPr>
            <p:ph type="sldNum" sz="quarter" idx="5"/>
          </p:nvPr>
        </p:nvSpPr>
        <p:spPr/>
        <p:txBody>
          <a:bodyPr/>
          <a:lstStyle/>
          <a:p>
            <a:fld id="{1FCA0C9B-9D3F-4FA7-AC5F-472C88C3B0C4}" type="slidenum">
              <a:rPr lang="it-IT" smtClean="0"/>
              <a:t>34</a:t>
            </a:fld>
            <a:endParaRPr lang="it-IT"/>
          </a:p>
        </p:txBody>
      </p:sp>
    </p:spTree>
    <p:extLst>
      <p:ext uri="{BB962C8B-B14F-4D97-AF65-F5344CB8AC3E}">
        <p14:creationId xmlns:p14="http://schemas.microsoft.com/office/powerpoint/2010/main" val="3047551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F9352-91BE-E58A-A0F3-15F11123F75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26FCD6B9-98C3-5E22-59FE-3247F061C86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1872AF9-089A-5C58-24E2-4C7483790179}"/>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A97F9C9-2C0A-0218-C344-8BEC6CF0E28A}"/>
              </a:ext>
            </a:extLst>
          </p:cNvPr>
          <p:cNvSpPr>
            <a:spLocks noGrp="1"/>
          </p:cNvSpPr>
          <p:nvPr>
            <p:ph type="sldNum" sz="quarter" idx="5"/>
          </p:nvPr>
        </p:nvSpPr>
        <p:spPr/>
        <p:txBody>
          <a:bodyPr/>
          <a:lstStyle/>
          <a:p>
            <a:fld id="{1FCA0C9B-9D3F-4FA7-AC5F-472C88C3B0C4}" type="slidenum">
              <a:rPr lang="it-IT" smtClean="0"/>
              <a:t>35</a:t>
            </a:fld>
            <a:endParaRPr lang="it-IT"/>
          </a:p>
        </p:txBody>
      </p:sp>
    </p:spTree>
    <p:extLst>
      <p:ext uri="{BB962C8B-B14F-4D97-AF65-F5344CB8AC3E}">
        <p14:creationId xmlns:p14="http://schemas.microsoft.com/office/powerpoint/2010/main" val="40722304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B7ACC-3C23-4E3E-4E7F-B804FC0229B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78376F5-A4B9-7A50-89EC-6B40F09E64B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586BEAF-BB5A-EA49-7EAE-C1DEF2BC7F6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9A5609BE-2F94-ADCE-052A-8A36D491E884}"/>
              </a:ext>
            </a:extLst>
          </p:cNvPr>
          <p:cNvSpPr>
            <a:spLocks noGrp="1"/>
          </p:cNvSpPr>
          <p:nvPr>
            <p:ph type="sldNum" sz="quarter" idx="5"/>
          </p:nvPr>
        </p:nvSpPr>
        <p:spPr/>
        <p:txBody>
          <a:bodyPr/>
          <a:lstStyle/>
          <a:p>
            <a:fld id="{1FCA0C9B-9D3F-4FA7-AC5F-472C88C3B0C4}" type="slidenum">
              <a:rPr lang="it-IT" smtClean="0"/>
              <a:t>36</a:t>
            </a:fld>
            <a:endParaRPr lang="it-IT"/>
          </a:p>
        </p:txBody>
      </p:sp>
    </p:spTree>
    <p:extLst>
      <p:ext uri="{BB962C8B-B14F-4D97-AF65-F5344CB8AC3E}">
        <p14:creationId xmlns:p14="http://schemas.microsoft.com/office/powerpoint/2010/main" val="29029705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41C34-EBF4-D04F-BFC7-0F2C5C1445D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D14B84F2-E862-A2A9-4C11-B706130DCD1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000A1B5-CE67-573F-5F2B-B8B4CCBE2D7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A3EFD2D0-C135-C08F-3E00-554FFE81F138}"/>
              </a:ext>
            </a:extLst>
          </p:cNvPr>
          <p:cNvSpPr>
            <a:spLocks noGrp="1"/>
          </p:cNvSpPr>
          <p:nvPr>
            <p:ph type="sldNum" sz="quarter" idx="5"/>
          </p:nvPr>
        </p:nvSpPr>
        <p:spPr/>
        <p:txBody>
          <a:bodyPr/>
          <a:lstStyle/>
          <a:p>
            <a:fld id="{1FCA0C9B-9D3F-4FA7-AC5F-472C88C3B0C4}" type="slidenum">
              <a:rPr lang="it-IT" smtClean="0"/>
              <a:t>37</a:t>
            </a:fld>
            <a:endParaRPr lang="it-IT"/>
          </a:p>
        </p:txBody>
      </p:sp>
    </p:spTree>
    <p:extLst>
      <p:ext uri="{BB962C8B-B14F-4D97-AF65-F5344CB8AC3E}">
        <p14:creationId xmlns:p14="http://schemas.microsoft.com/office/powerpoint/2010/main" val="11426027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A418B-67A8-5B70-73CD-9F01C7D33A4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EA69416-54AA-8F1E-263C-04A84546B61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7C08F6A1-B7BB-81DD-C119-22595E39901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D5232BF-E2F3-3ED7-8CB5-401B7169799C}"/>
              </a:ext>
            </a:extLst>
          </p:cNvPr>
          <p:cNvSpPr>
            <a:spLocks noGrp="1"/>
          </p:cNvSpPr>
          <p:nvPr>
            <p:ph type="sldNum" sz="quarter" idx="5"/>
          </p:nvPr>
        </p:nvSpPr>
        <p:spPr/>
        <p:txBody>
          <a:bodyPr/>
          <a:lstStyle/>
          <a:p>
            <a:fld id="{1FCA0C9B-9D3F-4FA7-AC5F-472C88C3B0C4}" type="slidenum">
              <a:rPr lang="it-IT" smtClean="0"/>
              <a:t>38</a:t>
            </a:fld>
            <a:endParaRPr lang="it-IT"/>
          </a:p>
        </p:txBody>
      </p:sp>
    </p:spTree>
    <p:extLst>
      <p:ext uri="{BB962C8B-B14F-4D97-AF65-F5344CB8AC3E}">
        <p14:creationId xmlns:p14="http://schemas.microsoft.com/office/powerpoint/2010/main" val="812332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37CC8-8E94-2134-0702-EE9775D0EB7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0858991-4E51-6510-9B01-76488B01505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49AE9561-8C9C-1A04-2662-29A6257F8449}"/>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2943089E-2782-DC07-E341-C28C63048D12}"/>
              </a:ext>
            </a:extLst>
          </p:cNvPr>
          <p:cNvSpPr>
            <a:spLocks noGrp="1"/>
          </p:cNvSpPr>
          <p:nvPr>
            <p:ph type="sldNum" sz="quarter" idx="5"/>
          </p:nvPr>
        </p:nvSpPr>
        <p:spPr/>
        <p:txBody>
          <a:bodyPr/>
          <a:lstStyle/>
          <a:p>
            <a:fld id="{1FCA0C9B-9D3F-4FA7-AC5F-472C88C3B0C4}" type="slidenum">
              <a:rPr lang="it-IT" smtClean="0"/>
              <a:t>39</a:t>
            </a:fld>
            <a:endParaRPr lang="it-IT"/>
          </a:p>
        </p:txBody>
      </p:sp>
    </p:spTree>
    <p:extLst>
      <p:ext uri="{BB962C8B-B14F-4D97-AF65-F5344CB8AC3E}">
        <p14:creationId xmlns:p14="http://schemas.microsoft.com/office/powerpoint/2010/main" val="2236217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28331-26DA-0303-0169-21DD63B0883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42C70B1-D91A-A7B7-62A8-2DC0E83F9E6B}"/>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D240BF2-D09B-242D-B57B-44C8E55C594F}"/>
              </a:ext>
            </a:extLst>
          </p:cNvPr>
          <p:cNvSpPr>
            <a:spLocks noGrp="1"/>
          </p:cNvSpPr>
          <p:nvPr>
            <p:ph type="body" idx="1"/>
          </p:nvPr>
        </p:nvSpPr>
        <p:spPr/>
        <p:txBody>
          <a:bodyPr/>
          <a:lstStyle/>
          <a:p>
            <a:r>
              <a:rPr lang="it-IT" dirty="0" err="1"/>
              <a:t>Behind</a:t>
            </a:r>
            <a:r>
              <a:rPr lang="it-IT" dirty="0"/>
              <a:t> </a:t>
            </a:r>
            <a:r>
              <a:rPr lang="it-IT" dirty="0" err="1"/>
              <a:t>this</a:t>
            </a:r>
            <a:r>
              <a:rPr lang="it-IT" dirty="0"/>
              <a:t> achievement and the future </a:t>
            </a:r>
            <a:r>
              <a:rPr lang="it-IT" dirty="0" err="1"/>
              <a:t>ones</a:t>
            </a:r>
            <a:r>
              <a:rPr lang="it-IT" dirty="0"/>
              <a:t> there </a:t>
            </a:r>
            <a:r>
              <a:rPr lang="it-IT" dirty="0" err="1"/>
              <a:t>is</a:t>
            </a:r>
            <a:r>
              <a:rPr lang="it-IT" dirty="0"/>
              <a:t> the production of a plasma…</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err="1"/>
              <a:t>Increase</a:t>
            </a:r>
            <a:r>
              <a:rPr lang="it-IT" dirty="0"/>
              <a:t> of </a:t>
            </a:r>
            <a:r>
              <a:rPr lang="it-IT" dirty="0" err="1"/>
              <a:t>current</a:t>
            </a:r>
            <a:r>
              <a:rPr lang="it-IT" dirty="0"/>
              <a:t> …. </a:t>
            </a:r>
            <a:r>
              <a:rPr lang="it-IT" dirty="0" err="1"/>
              <a:t>increase</a:t>
            </a:r>
            <a:r>
              <a:rPr lang="it-IT" dirty="0"/>
              <a:t> of frequency</a:t>
            </a:r>
          </a:p>
          <a:p>
            <a:endParaRPr lang="it-IT" dirty="0"/>
          </a:p>
        </p:txBody>
      </p:sp>
      <p:sp>
        <p:nvSpPr>
          <p:cNvPr id="4" name="Segnaposto numero diapositiva 3">
            <a:extLst>
              <a:ext uri="{FF2B5EF4-FFF2-40B4-BE49-F238E27FC236}">
                <a16:creationId xmlns:a16="http://schemas.microsoft.com/office/drawing/2014/main" id="{7B742A9D-009F-3449-393C-2C610BAB6B6D}"/>
              </a:ext>
            </a:extLst>
          </p:cNvPr>
          <p:cNvSpPr>
            <a:spLocks noGrp="1"/>
          </p:cNvSpPr>
          <p:nvPr>
            <p:ph type="sldNum" sz="quarter" idx="5"/>
          </p:nvPr>
        </p:nvSpPr>
        <p:spPr/>
        <p:txBody>
          <a:bodyPr/>
          <a:lstStyle/>
          <a:p>
            <a:fld id="{1FCA0C9B-9D3F-4FA7-AC5F-472C88C3B0C4}" type="slidenum">
              <a:rPr lang="it-IT" smtClean="0"/>
              <a:t>4</a:t>
            </a:fld>
            <a:endParaRPr lang="it-IT"/>
          </a:p>
        </p:txBody>
      </p:sp>
    </p:spTree>
    <p:extLst>
      <p:ext uri="{BB962C8B-B14F-4D97-AF65-F5344CB8AC3E}">
        <p14:creationId xmlns:p14="http://schemas.microsoft.com/office/powerpoint/2010/main" val="16756794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0F0FF-DC4F-0355-5A30-5F9A9A455398}"/>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B0B9868F-5AF6-F52B-D413-0A07D7DE390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F2E57DC-0D7D-1F87-7166-97525BCF435D}"/>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61F3F5F4-B1E7-DBC5-A982-C04C68454419}"/>
              </a:ext>
            </a:extLst>
          </p:cNvPr>
          <p:cNvSpPr>
            <a:spLocks noGrp="1"/>
          </p:cNvSpPr>
          <p:nvPr>
            <p:ph type="sldNum" sz="quarter" idx="5"/>
          </p:nvPr>
        </p:nvSpPr>
        <p:spPr/>
        <p:txBody>
          <a:bodyPr/>
          <a:lstStyle/>
          <a:p>
            <a:fld id="{1FCA0C9B-9D3F-4FA7-AC5F-472C88C3B0C4}" type="slidenum">
              <a:rPr lang="it-IT" smtClean="0"/>
              <a:t>40</a:t>
            </a:fld>
            <a:endParaRPr lang="it-IT"/>
          </a:p>
        </p:txBody>
      </p:sp>
    </p:spTree>
    <p:extLst>
      <p:ext uri="{BB962C8B-B14F-4D97-AF65-F5344CB8AC3E}">
        <p14:creationId xmlns:p14="http://schemas.microsoft.com/office/powerpoint/2010/main" val="1817973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D827E4-92E2-38FF-8502-FF745483197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75A4F5F-CC7B-0CBB-AA43-AB2B64B57A17}"/>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71BF950-637D-3F36-4719-24DDED5E46D5}"/>
              </a:ext>
            </a:extLst>
          </p:cNvPr>
          <p:cNvSpPr>
            <a:spLocks noGrp="1"/>
          </p:cNvSpPr>
          <p:nvPr>
            <p:ph type="body" idx="1"/>
          </p:nvPr>
        </p:nvSpPr>
        <p:spPr/>
        <p:txBody>
          <a:bodyPr/>
          <a:lstStyle/>
          <a:p>
            <a:r>
              <a:rPr lang="it-IT" dirty="0" err="1"/>
              <a:t>Personally</a:t>
            </a:r>
            <a:r>
              <a:rPr lang="it-IT" dirty="0"/>
              <a:t>, I </a:t>
            </a:r>
            <a:r>
              <a:rPr lang="it-IT" dirty="0" err="1"/>
              <a:t>feel</a:t>
            </a:r>
            <a:r>
              <a:rPr lang="it-IT" dirty="0"/>
              <a:t> </a:t>
            </a:r>
            <a:r>
              <a:rPr lang="it-IT" dirty="0" err="1"/>
              <a:t>much</a:t>
            </a:r>
            <a:r>
              <a:rPr lang="it-IT" dirty="0"/>
              <a:t> </a:t>
            </a:r>
            <a:r>
              <a:rPr lang="it-IT" dirty="0" err="1"/>
              <a:t>better</a:t>
            </a:r>
            <a:r>
              <a:rPr lang="it-IT" dirty="0"/>
              <a:t> with human </a:t>
            </a:r>
            <a:r>
              <a:rPr lang="it-IT" dirty="0" err="1"/>
              <a:t>deficience</a:t>
            </a:r>
            <a:r>
              <a:rPr lang="it-IT" dirty="0"/>
              <a:t>. </a:t>
            </a:r>
            <a:r>
              <a:rPr lang="it-IT" dirty="0" err="1"/>
              <a:t>This</a:t>
            </a:r>
            <a:r>
              <a:rPr lang="it-IT" dirty="0"/>
              <a:t> </a:t>
            </a:r>
            <a:r>
              <a:rPr lang="it-IT" dirty="0" err="1"/>
              <a:t>would</a:t>
            </a:r>
            <a:r>
              <a:rPr lang="it-IT" dirty="0"/>
              <a:t> be the dead of human </a:t>
            </a:r>
            <a:r>
              <a:rPr lang="it-IT" dirty="0" err="1"/>
              <a:t>creativity</a:t>
            </a:r>
            <a:r>
              <a:rPr lang="it-IT" dirty="0"/>
              <a:t>. High </a:t>
            </a:r>
            <a:r>
              <a:rPr lang="it-IT" dirty="0" err="1"/>
              <a:t>efficiency</a:t>
            </a:r>
            <a:r>
              <a:rPr lang="it-IT" dirty="0"/>
              <a:t> </a:t>
            </a:r>
            <a:r>
              <a:rPr lang="it-IT" dirty="0" err="1"/>
              <a:t>kills</a:t>
            </a:r>
            <a:r>
              <a:rPr lang="it-IT" dirty="0"/>
              <a:t> </a:t>
            </a:r>
            <a:r>
              <a:rPr lang="it-IT" dirty="0" err="1"/>
              <a:t>creativity</a:t>
            </a:r>
            <a:r>
              <a:rPr lang="it-IT" dirty="0"/>
              <a:t> </a:t>
            </a:r>
            <a:r>
              <a:rPr lang="it-IT" dirty="0" err="1"/>
              <a:t>because</a:t>
            </a:r>
            <a:r>
              <a:rPr lang="it-IT" dirty="0"/>
              <a:t> </a:t>
            </a:r>
            <a:r>
              <a:rPr lang="en-US" dirty="0"/>
              <a:t>creativity requires space for exploration, ambiguity, and even failure. ECR story began with a beautiful failure and our success is still based on a lot of </a:t>
            </a:r>
            <a:r>
              <a:rPr lang="en-US" dirty="0" err="1"/>
              <a:t>beatiful</a:t>
            </a:r>
            <a:r>
              <a:rPr lang="en-US" dirty="0"/>
              <a:t> failures!</a:t>
            </a:r>
            <a:endParaRPr lang="it-IT" dirty="0"/>
          </a:p>
          <a:p>
            <a:endParaRPr lang="it-IT" dirty="0"/>
          </a:p>
        </p:txBody>
      </p:sp>
      <p:sp>
        <p:nvSpPr>
          <p:cNvPr id="4" name="Segnaposto numero diapositiva 3">
            <a:extLst>
              <a:ext uri="{FF2B5EF4-FFF2-40B4-BE49-F238E27FC236}">
                <a16:creationId xmlns:a16="http://schemas.microsoft.com/office/drawing/2014/main" id="{8351ABE4-E09A-2967-1601-3155E1888F5A}"/>
              </a:ext>
            </a:extLst>
          </p:cNvPr>
          <p:cNvSpPr>
            <a:spLocks noGrp="1"/>
          </p:cNvSpPr>
          <p:nvPr>
            <p:ph type="sldNum" sz="quarter" idx="5"/>
          </p:nvPr>
        </p:nvSpPr>
        <p:spPr/>
        <p:txBody>
          <a:bodyPr/>
          <a:lstStyle/>
          <a:p>
            <a:fld id="{1FCA0C9B-9D3F-4FA7-AC5F-472C88C3B0C4}" type="slidenum">
              <a:rPr lang="it-IT" smtClean="0"/>
              <a:t>41</a:t>
            </a:fld>
            <a:endParaRPr lang="it-IT"/>
          </a:p>
        </p:txBody>
      </p:sp>
    </p:spTree>
    <p:extLst>
      <p:ext uri="{BB962C8B-B14F-4D97-AF65-F5344CB8AC3E}">
        <p14:creationId xmlns:p14="http://schemas.microsoft.com/office/powerpoint/2010/main" val="29303886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3A02B9-FCBA-7308-5122-97C9EF4E420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7AC25F7-4046-4552-156B-725EF4FB8AC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D31DF56-29DD-2F52-B40D-AD34A4F329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200" dirty="0"/>
              <a:t>Free plasma </a:t>
            </a:r>
            <a:r>
              <a:rPr lang="it-IT" sz="1200" dirty="0" err="1"/>
              <a:t>electrons</a:t>
            </a:r>
            <a:r>
              <a:rPr lang="it-IT" sz="1200" dirty="0"/>
              <a:t> are the </a:t>
            </a:r>
            <a:r>
              <a:rPr lang="it-IT" sz="1200" dirty="0" err="1"/>
              <a:t>real</a:t>
            </a:r>
            <a:r>
              <a:rPr lang="it-IT" sz="1200" dirty="0"/>
              <a:t> target.    </a:t>
            </a:r>
            <a:r>
              <a:rPr lang="en-US" dirty="0"/>
              <a:t>«it is not just as cooking a hot dog» (C. Lyneis cit.)</a:t>
            </a:r>
          </a:p>
          <a:p>
            <a:endParaRPr lang="it-IT" dirty="0"/>
          </a:p>
        </p:txBody>
      </p:sp>
      <p:sp>
        <p:nvSpPr>
          <p:cNvPr id="4" name="Segnaposto numero diapositiva 3">
            <a:extLst>
              <a:ext uri="{FF2B5EF4-FFF2-40B4-BE49-F238E27FC236}">
                <a16:creationId xmlns:a16="http://schemas.microsoft.com/office/drawing/2014/main" id="{302BADF5-E0D7-4DB0-8ED3-3BF2625130DA}"/>
              </a:ext>
            </a:extLst>
          </p:cNvPr>
          <p:cNvSpPr>
            <a:spLocks noGrp="1"/>
          </p:cNvSpPr>
          <p:nvPr>
            <p:ph type="sldNum" sz="quarter" idx="5"/>
          </p:nvPr>
        </p:nvSpPr>
        <p:spPr/>
        <p:txBody>
          <a:bodyPr/>
          <a:lstStyle/>
          <a:p>
            <a:fld id="{1FCA0C9B-9D3F-4FA7-AC5F-472C88C3B0C4}" type="slidenum">
              <a:rPr lang="it-IT" smtClean="0"/>
              <a:t>44</a:t>
            </a:fld>
            <a:endParaRPr lang="it-IT"/>
          </a:p>
        </p:txBody>
      </p:sp>
    </p:spTree>
    <p:extLst>
      <p:ext uri="{BB962C8B-B14F-4D97-AF65-F5344CB8AC3E}">
        <p14:creationId xmlns:p14="http://schemas.microsoft.com/office/powerpoint/2010/main" val="41314527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389CBF-285C-F4B3-BC44-496DAC7F610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C81D2D4-2E10-6A7A-A522-C09CC2C5B7F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6754B08-AFE6-EE82-06E9-141D707D8B3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3EAC83D-D54C-EE09-E5F1-8132BD539B18}"/>
              </a:ext>
            </a:extLst>
          </p:cNvPr>
          <p:cNvSpPr>
            <a:spLocks noGrp="1"/>
          </p:cNvSpPr>
          <p:nvPr>
            <p:ph type="sldNum" sz="quarter" idx="5"/>
          </p:nvPr>
        </p:nvSpPr>
        <p:spPr/>
        <p:txBody>
          <a:bodyPr/>
          <a:lstStyle/>
          <a:p>
            <a:fld id="{1FCA0C9B-9D3F-4FA7-AC5F-472C88C3B0C4}" type="slidenum">
              <a:rPr lang="it-IT" smtClean="0"/>
              <a:t>45</a:t>
            </a:fld>
            <a:endParaRPr lang="it-IT"/>
          </a:p>
        </p:txBody>
      </p:sp>
    </p:spTree>
    <p:extLst>
      <p:ext uri="{BB962C8B-B14F-4D97-AF65-F5344CB8AC3E}">
        <p14:creationId xmlns:p14="http://schemas.microsoft.com/office/powerpoint/2010/main" val="32029339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CEEA9-2EFA-A108-767F-DC10FD2A80E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EDC9E26-8A1D-F7E4-C90F-DD6C8A937AA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40A02A3-C42D-7485-6B4E-6EE9E55FBC2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F1B5B3FB-739F-EAEB-959D-0AC63AEAB763}"/>
              </a:ext>
            </a:extLst>
          </p:cNvPr>
          <p:cNvSpPr>
            <a:spLocks noGrp="1"/>
          </p:cNvSpPr>
          <p:nvPr>
            <p:ph type="sldNum" sz="quarter" idx="5"/>
          </p:nvPr>
        </p:nvSpPr>
        <p:spPr/>
        <p:txBody>
          <a:bodyPr/>
          <a:lstStyle/>
          <a:p>
            <a:fld id="{1FCA0C9B-9D3F-4FA7-AC5F-472C88C3B0C4}" type="slidenum">
              <a:rPr lang="it-IT" smtClean="0"/>
              <a:t>46</a:t>
            </a:fld>
            <a:endParaRPr lang="it-IT"/>
          </a:p>
        </p:txBody>
      </p:sp>
    </p:spTree>
    <p:extLst>
      <p:ext uri="{BB962C8B-B14F-4D97-AF65-F5344CB8AC3E}">
        <p14:creationId xmlns:p14="http://schemas.microsoft.com/office/powerpoint/2010/main" val="63941236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C6393-49C7-CB79-1F98-52443A58AC0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D466C15-EF41-FC57-4A25-479E988281E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3888ADF-1903-3E18-7B31-524B096CC0B1}"/>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CD9440C7-E3B7-9077-ACD0-8D17499A7E36}"/>
              </a:ext>
            </a:extLst>
          </p:cNvPr>
          <p:cNvSpPr>
            <a:spLocks noGrp="1"/>
          </p:cNvSpPr>
          <p:nvPr>
            <p:ph type="sldNum" sz="quarter" idx="5"/>
          </p:nvPr>
        </p:nvSpPr>
        <p:spPr/>
        <p:txBody>
          <a:bodyPr/>
          <a:lstStyle/>
          <a:p>
            <a:fld id="{1FCA0C9B-9D3F-4FA7-AC5F-472C88C3B0C4}" type="slidenum">
              <a:rPr lang="it-IT" smtClean="0"/>
              <a:t>47</a:t>
            </a:fld>
            <a:endParaRPr lang="it-IT"/>
          </a:p>
        </p:txBody>
      </p:sp>
    </p:spTree>
    <p:extLst>
      <p:ext uri="{BB962C8B-B14F-4D97-AF65-F5344CB8AC3E}">
        <p14:creationId xmlns:p14="http://schemas.microsoft.com/office/powerpoint/2010/main" val="28223341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9CFFA7-AEB1-7212-ECE5-FB4806AF32F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B788755-2087-1425-FA17-3125BCDA182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5BEBC2B-3185-8F64-310F-38857530368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CCCB9909-A796-D4F3-3B1C-4EF8CFE17AA3}"/>
              </a:ext>
            </a:extLst>
          </p:cNvPr>
          <p:cNvSpPr>
            <a:spLocks noGrp="1"/>
          </p:cNvSpPr>
          <p:nvPr>
            <p:ph type="sldNum" sz="quarter" idx="5"/>
          </p:nvPr>
        </p:nvSpPr>
        <p:spPr/>
        <p:txBody>
          <a:bodyPr/>
          <a:lstStyle/>
          <a:p>
            <a:fld id="{1FCA0C9B-9D3F-4FA7-AC5F-472C88C3B0C4}" type="slidenum">
              <a:rPr lang="it-IT" smtClean="0"/>
              <a:t>48</a:t>
            </a:fld>
            <a:endParaRPr lang="it-IT"/>
          </a:p>
        </p:txBody>
      </p:sp>
    </p:spTree>
    <p:extLst>
      <p:ext uri="{BB962C8B-B14F-4D97-AF65-F5344CB8AC3E}">
        <p14:creationId xmlns:p14="http://schemas.microsoft.com/office/powerpoint/2010/main" val="4215733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4D980-F086-AD3E-DABE-33737F77F5D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F5BAB37E-91C2-06FB-552E-BBEC3415D8F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982A3B4-E8AD-4D49-01A3-83F4FFD53A77}"/>
              </a:ext>
            </a:extLst>
          </p:cNvPr>
          <p:cNvSpPr>
            <a:spLocks noGrp="1"/>
          </p:cNvSpPr>
          <p:nvPr>
            <p:ph type="body" idx="1"/>
          </p:nvPr>
        </p:nvSpPr>
        <p:spPr/>
        <p:txBody>
          <a:bodyPr/>
          <a:lstStyle/>
          <a:p>
            <a:r>
              <a:rPr lang="it-IT" dirty="0"/>
              <a:t>BRUTE FORCE!</a:t>
            </a:r>
          </a:p>
        </p:txBody>
      </p:sp>
      <p:sp>
        <p:nvSpPr>
          <p:cNvPr id="4" name="Segnaposto numero diapositiva 3">
            <a:extLst>
              <a:ext uri="{FF2B5EF4-FFF2-40B4-BE49-F238E27FC236}">
                <a16:creationId xmlns:a16="http://schemas.microsoft.com/office/drawing/2014/main" id="{C7F50A01-F70C-A6A1-D387-0E5659D2C243}"/>
              </a:ext>
            </a:extLst>
          </p:cNvPr>
          <p:cNvSpPr>
            <a:spLocks noGrp="1"/>
          </p:cNvSpPr>
          <p:nvPr>
            <p:ph type="sldNum" sz="quarter" idx="5"/>
          </p:nvPr>
        </p:nvSpPr>
        <p:spPr/>
        <p:txBody>
          <a:bodyPr/>
          <a:lstStyle/>
          <a:p>
            <a:fld id="{1FCA0C9B-9D3F-4FA7-AC5F-472C88C3B0C4}" type="slidenum">
              <a:rPr lang="it-IT" smtClean="0"/>
              <a:t>5</a:t>
            </a:fld>
            <a:endParaRPr lang="it-IT"/>
          </a:p>
        </p:txBody>
      </p:sp>
    </p:spTree>
    <p:extLst>
      <p:ext uri="{BB962C8B-B14F-4D97-AF65-F5344CB8AC3E}">
        <p14:creationId xmlns:p14="http://schemas.microsoft.com/office/powerpoint/2010/main" val="22021040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0C4A9-80AC-05B0-93B9-FAA0CF7409C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C63AB870-B217-9711-4529-0B62CCB98F1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9377372-A150-E1C6-2A74-5B4C688C017A}"/>
              </a:ext>
            </a:extLst>
          </p:cNvPr>
          <p:cNvSpPr>
            <a:spLocks noGrp="1"/>
          </p:cNvSpPr>
          <p:nvPr>
            <p:ph type="body" idx="1"/>
          </p:nvPr>
        </p:nvSpPr>
        <p:spPr/>
        <p:txBody>
          <a:bodyPr/>
          <a:lstStyle/>
          <a:p>
            <a:pPr marR="0" algn="l"/>
            <a:r>
              <a:rPr lang="it-IT" sz="1400" b="0" i="0" u="none" strike="noStrike" baseline="0" dirty="0">
                <a:solidFill>
                  <a:srgbClr val="003967"/>
                </a:solidFill>
                <a:latin typeface="Verdana" panose="020B0604030504040204" pitchFamily="34" charset="0"/>
              </a:rPr>
              <a:t>Nb-Ti cable </a:t>
            </a:r>
            <a:r>
              <a:rPr lang="it-IT" sz="1400" b="0" i="0" u="none" strike="noStrike" baseline="0" dirty="0" err="1">
                <a:solidFill>
                  <a:srgbClr val="003967"/>
                </a:solidFill>
                <a:latin typeface="Verdana" panose="020B0604030504040204" pitchFamily="34" charset="0"/>
              </a:rPr>
              <a:t>limitis</a:t>
            </a:r>
            <a:r>
              <a:rPr lang="it-IT" sz="1400" b="0" i="0" u="none" strike="noStrike" baseline="0" dirty="0">
                <a:solidFill>
                  <a:srgbClr val="003967"/>
                </a:solidFill>
                <a:latin typeface="Verdana" panose="020B0604030504040204" pitchFamily="34" charset="0"/>
              </a:rPr>
              <a:t> </a:t>
            </a:r>
            <a:r>
              <a:rPr lang="it-IT" sz="1400" b="0" i="0" u="none" strike="noStrike" baseline="0" dirty="0" err="1">
                <a:solidFill>
                  <a:srgbClr val="003967"/>
                </a:solidFill>
                <a:latin typeface="Verdana" panose="020B0604030504040204" pitchFamily="34" charset="0"/>
              </a:rPr>
              <a:t>reached</a:t>
            </a:r>
            <a:r>
              <a:rPr lang="it-IT" sz="1400" b="0" i="0" u="none" strike="noStrike" baseline="0" dirty="0">
                <a:solidFill>
                  <a:srgbClr val="003967"/>
                </a:solidFill>
                <a:latin typeface="Verdan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0" u="none" strike="noStrike" baseline="0" dirty="0">
                <a:solidFill>
                  <a:srgbClr val="003967"/>
                </a:solidFill>
                <a:latin typeface="Verdana" panose="020B0604030504040204" pitchFamily="34" charset="0"/>
              </a:rPr>
              <a:t>Nb</a:t>
            </a:r>
            <a:r>
              <a:rPr lang="en-US" sz="1000" b="0" i="0" u="none" strike="noStrike" baseline="0" dirty="0">
                <a:solidFill>
                  <a:srgbClr val="003967"/>
                </a:solidFill>
                <a:latin typeface="Verdana" panose="020B0604030504040204" pitchFamily="34" charset="0"/>
              </a:rPr>
              <a:t>3</a:t>
            </a:r>
            <a:r>
              <a:rPr lang="en-US" sz="1400" b="0" i="0" u="none" strike="noStrike" baseline="0" dirty="0">
                <a:solidFill>
                  <a:srgbClr val="003967"/>
                </a:solidFill>
                <a:latin typeface="Verdana" panose="020B0604030504040204" pitchFamily="34" charset="0"/>
              </a:rPr>
              <a:t>Sn b</a:t>
            </a:r>
            <a:r>
              <a:rPr lang="en-US" sz="1200" b="0" i="0" u="none" strike="noStrike" baseline="0" dirty="0">
                <a:solidFill>
                  <a:srgbClr val="001E5E"/>
                </a:solidFill>
                <a:latin typeface="Verdana" panose="020B0604030504040204" pitchFamily="34" charset="0"/>
              </a:rPr>
              <a:t>rittle, </a:t>
            </a:r>
            <a:r>
              <a:rPr lang="en-US" sz="1200" b="1" i="0" u="none" strike="noStrike" baseline="0" dirty="0">
                <a:solidFill>
                  <a:srgbClr val="001E5E"/>
                </a:solidFill>
                <a:latin typeface="Verdana" panose="020B0604030504040204" pitchFamily="34" charset="0"/>
              </a:rPr>
              <a:t>risky</a:t>
            </a:r>
            <a:r>
              <a:rPr lang="en-US" sz="1200" b="0" i="0" u="none" strike="noStrike" baseline="0" dirty="0">
                <a:solidFill>
                  <a:srgbClr val="001E5E"/>
                </a:solidFill>
                <a:latin typeface="Verdana" panose="020B0604030504040204" pitchFamily="34" charset="0"/>
              </a:rPr>
              <a:t>, expensive </a:t>
            </a:r>
            <a:r>
              <a:rPr lang="it-IT" sz="1200" b="0" i="0" u="none" strike="noStrike" baseline="0" dirty="0" err="1">
                <a:solidFill>
                  <a:srgbClr val="001E5E"/>
                </a:solidFill>
                <a:latin typeface="Verdana" panose="020B0604030504040204" pitchFamily="34" charset="0"/>
              </a:rPr>
              <a:t>Labtech</a:t>
            </a:r>
            <a:r>
              <a:rPr lang="it-IT" sz="1200" b="0" i="0" u="none" strike="noStrike" baseline="0" dirty="0">
                <a:solidFill>
                  <a:srgbClr val="001E5E"/>
                </a:solidFill>
                <a:latin typeface="Verdana" panose="020B0604030504040204" pitchFamily="34" charset="0"/>
              </a:rPr>
              <a:t> </a:t>
            </a:r>
            <a:r>
              <a:rPr lang="it-IT" sz="1200" b="0" i="0" u="none" strike="noStrike" baseline="0" dirty="0" err="1">
                <a:solidFill>
                  <a:srgbClr val="001E5E"/>
                </a:solidFill>
                <a:latin typeface="Verdana" panose="020B0604030504040204" pitchFamily="34" charset="0"/>
              </a:rPr>
              <a:t>mainly</a:t>
            </a:r>
            <a:r>
              <a:rPr lang="it-IT" sz="1200" b="0" i="0" u="none" strike="noStrike" baseline="0" dirty="0">
                <a:solidFill>
                  <a:srgbClr val="001E5E"/>
                </a:solidFill>
                <a:latin typeface="Verdana" panose="020B0604030504040204" pitchFamily="34" charset="0"/>
              </a:rPr>
              <a:t>. 1 </a:t>
            </a:r>
            <a:r>
              <a:rPr lang="it-IT" sz="1200" b="0" i="0" u="none" strike="noStrike" baseline="0" dirty="0" err="1">
                <a:solidFill>
                  <a:srgbClr val="001E5E"/>
                </a:solidFill>
                <a:latin typeface="Verdana" panose="020B0604030504040204" pitchFamily="34" charset="0"/>
              </a:rPr>
              <a:t>quench</a:t>
            </a:r>
            <a:r>
              <a:rPr lang="it-IT" sz="1200" b="0" i="0" u="none" strike="noStrike" baseline="0" dirty="0">
                <a:solidFill>
                  <a:srgbClr val="001E5E"/>
                </a:solidFill>
                <a:latin typeface="Verdana" panose="020B0604030504040204" pitchFamily="34" charset="0"/>
              </a:rPr>
              <a:t> and </a:t>
            </a:r>
            <a:r>
              <a:rPr lang="it-IT" sz="1200" b="0" i="0" u="none" strike="noStrike" baseline="0" dirty="0" err="1">
                <a:solidFill>
                  <a:srgbClr val="001E5E"/>
                </a:solidFill>
                <a:latin typeface="Verdana" panose="020B0604030504040204" pitchFamily="34" charset="0"/>
              </a:rPr>
              <a:t>magnet</a:t>
            </a:r>
            <a:r>
              <a:rPr lang="it-IT" sz="1200" b="0" i="0" u="none" strike="noStrike" baseline="0" dirty="0">
                <a:solidFill>
                  <a:srgbClr val="001E5E"/>
                </a:solidFill>
                <a:latin typeface="Verdana" panose="020B0604030504040204" pitchFamily="34" charset="0"/>
              </a:rPr>
              <a:t> to </a:t>
            </a:r>
            <a:r>
              <a:rPr lang="it-IT" sz="1200" b="0" i="0" u="none" strike="noStrike" baseline="0" dirty="0" err="1">
                <a:solidFill>
                  <a:srgbClr val="001E5E"/>
                </a:solidFill>
                <a:latin typeface="Verdana" panose="020B0604030504040204" pitchFamily="34" charset="0"/>
              </a:rPr>
              <a:t>garbage</a:t>
            </a:r>
            <a:r>
              <a:rPr lang="it-IT" sz="1200" b="0" i="0" u="none" strike="noStrike" baseline="0" dirty="0">
                <a:solidFill>
                  <a:srgbClr val="001E5E"/>
                </a:solidFill>
                <a:latin typeface="Verdana" panose="020B0604030504040204" pitchFamily="34" charset="0"/>
              </a:rPr>
              <a:t>… </a:t>
            </a:r>
          </a:p>
          <a:p>
            <a:pPr marR="0" algn="l"/>
            <a:r>
              <a:rPr lang="it-IT" sz="1400" b="0" i="0" u="none" strike="noStrike" baseline="0" dirty="0">
                <a:solidFill>
                  <a:srgbClr val="003967"/>
                </a:solidFill>
                <a:latin typeface="Verdana" panose="020B0604030504040204" pitchFamily="34" charset="0"/>
              </a:rPr>
              <a:t>HTS </a:t>
            </a:r>
            <a:r>
              <a:rPr lang="it-IT" sz="1400" b="0" i="0" u="none" strike="noStrike" baseline="0" dirty="0" err="1">
                <a:solidFill>
                  <a:srgbClr val="003967"/>
                </a:solidFill>
                <a:latin typeface="Verdana" panose="020B0604030504040204" pitchFamily="34" charset="0"/>
              </a:rPr>
              <a:t>very</a:t>
            </a:r>
            <a:r>
              <a:rPr lang="it-IT" sz="1400" b="0" i="0" u="none" strike="noStrike" baseline="0" dirty="0">
                <a:solidFill>
                  <a:srgbClr val="003967"/>
                </a:solidFill>
                <a:latin typeface="Verdana" panose="020B0604030504040204" pitchFamily="34" charset="0"/>
              </a:rPr>
              <a:t> </a:t>
            </a:r>
            <a:r>
              <a:rPr lang="it-IT" sz="1400" b="1" i="0" u="none" strike="noStrike" baseline="0" dirty="0" err="1">
                <a:solidFill>
                  <a:srgbClr val="003967"/>
                </a:solidFill>
                <a:latin typeface="Verdana" panose="020B0604030504040204" pitchFamily="34" charset="0"/>
              </a:rPr>
              <a:t>expensive</a:t>
            </a:r>
            <a:endParaRPr lang="it-IT" sz="1400" b="1" i="0" u="none" strike="noStrike" baseline="0" dirty="0">
              <a:solidFill>
                <a:srgbClr val="003967"/>
              </a:solidFill>
              <a:latin typeface="Verdana" panose="020B0604030504040204" pitchFamily="34" charset="0"/>
            </a:endParaRPr>
          </a:p>
          <a:p>
            <a:pPr marR="0" algn="l"/>
            <a:endParaRPr lang="it-IT" sz="1400" b="0" i="0" u="none" strike="noStrike" baseline="0" dirty="0">
              <a:solidFill>
                <a:srgbClr val="003967"/>
              </a:solidFill>
              <a:latin typeface="Verdana" panose="020B0604030504040204" pitchFamily="34" charset="0"/>
            </a:endParaRPr>
          </a:p>
          <a:p>
            <a:pPr marR="0" algn="l"/>
            <a:r>
              <a:rPr lang="en-US" sz="1400" b="0" i="0" u="none" strike="noStrike" baseline="0" dirty="0">
                <a:solidFill>
                  <a:srgbClr val="003967"/>
                </a:solidFill>
                <a:latin typeface="Verdana" panose="020B0604030504040204" pitchFamily="34" charset="0"/>
              </a:rPr>
              <a:t>High </a:t>
            </a:r>
            <a:r>
              <a:rPr lang="en-US" sz="1400" b="1" i="0" u="none" strike="noStrike" baseline="0" dirty="0">
                <a:solidFill>
                  <a:srgbClr val="003967"/>
                </a:solidFill>
                <a:latin typeface="Verdana" panose="020B0604030504040204" pitchFamily="34" charset="0"/>
              </a:rPr>
              <a:t>energy stored </a:t>
            </a:r>
            <a:r>
              <a:rPr lang="en-US" sz="1400" b="0" i="0" u="none" strike="noStrike" baseline="0" dirty="0">
                <a:solidFill>
                  <a:srgbClr val="003967"/>
                </a:solidFill>
                <a:latin typeface="Verdana" panose="020B0604030504040204" pitchFamily="34" charset="0"/>
              </a:rPr>
              <a:t>in the magnet coils</a:t>
            </a:r>
            <a:r>
              <a:rPr lang="en-US" sz="1200" b="0" i="0" u="none" strike="noStrike" baseline="0" dirty="0">
                <a:solidFill>
                  <a:srgbClr val="001E5E"/>
                </a:solidFill>
                <a:latin typeface="Verdana" panose="020B0604030504040204" pitchFamily="34" charset="0"/>
              </a:rPr>
              <a:t>&gt; 1 MJ, active quench protection system required</a:t>
            </a:r>
          </a:p>
          <a:p>
            <a:pPr marR="0" algn="l"/>
            <a:endParaRPr lang="it-IT" sz="1200" b="0" i="0" u="none" strike="noStrike" baseline="0" dirty="0">
              <a:solidFill>
                <a:srgbClr val="001E5E"/>
              </a:solidFill>
              <a:latin typeface="Verdana" panose="020B0604030504040204" pitchFamily="34" charset="0"/>
            </a:endParaRPr>
          </a:p>
          <a:p>
            <a:endParaRPr lang="it-IT" dirty="0"/>
          </a:p>
        </p:txBody>
      </p:sp>
      <p:sp>
        <p:nvSpPr>
          <p:cNvPr id="4" name="Segnaposto numero diapositiva 3">
            <a:extLst>
              <a:ext uri="{FF2B5EF4-FFF2-40B4-BE49-F238E27FC236}">
                <a16:creationId xmlns:a16="http://schemas.microsoft.com/office/drawing/2014/main" id="{8FA32B0D-88CF-73D6-B63E-17AB04864929}"/>
              </a:ext>
            </a:extLst>
          </p:cNvPr>
          <p:cNvSpPr>
            <a:spLocks noGrp="1"/>
          </p:cNvSpPr>
          <p:nvPr>
            <p:ph type="sldNum" sz="quarter" idx="5"/>
          </p:nvPr>
        </p:nvSpPr>
        <p:spPr/>
        <p:txBody>
          <a:bodyPr/>
          <a:lstStyle/>
          <a:p>
            <a:fld id="{1FCA0C9B-9D3F-4FA7-AC5F-472C88C3B0C4}" type="slidenum">
              <a:rPr lang="it-IT" smtClean="0"/>
              <a:t>6</a:t>
            </a:fld>
            <a:endParaRPr lang="it-IT"/>
          </a:p>
        </p:txBody>
      </p:sp>
    </p:spTree>
    <p:extLst>
      <p:ext uri="{BB962C8B-B14F-4D97-AF65-F5344CB8AC3E}">
        <p14:creationId xmlns:p14="http://schemas.microsoft.com/office/powerpoint/2010/main" val="1126711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ACDEE-E20B-8030-12A0-9E532A34EA4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A6E62F23-5585-0EEF-26D8-F14CFEF18E5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1FCC7A5-0705-ABE7-20EE-1C5C94B5DA40}"/>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8EFC5BD1-1801-BF31-AA1F-429064BE9A23}"/>
              </a:ext>
            </a:extLst>
          </p:cNvPr>
          <p:cNvSpPr>
            <a:spLocks noGrp="1"/>
          </p:cNvSpPr>
          <p:nvPr>
            <p:ph type="sldNum" sz="quarter" idx="5"/>
          </p:nvPr>
        </p:nvSpPr>
        <p:spPr/>
        <p:txBody>
          <a:bodyPr/>
          <a:lstStyle/>
          <a:p>
            <a:fld id="{1FCA0C9B-9D3F-4FA7-AC5F-472C88C3B0C4}" type="slidenum">
              <a:rPr lang="it-IT" smtClean="0"/>
              <a:t>7</a:t>
            </a:fld>
            <a:endParaRPr lang="it-IT"/>
          </a:p>
        </p:txBody>
      </p:sp>
    </p:spTree>
    <p:extLst>
      <p:ext uri="{BB962C8B-B14F-4D97-AF65-F5344CB8AC3E}">
        <p14:creationId xmlns:p14="http://schemas.microsoft.com/office/powerpoint/2010/main" val="3603385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A0F487-CCD4-4F5A-46C0-CC3C571A6E0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3A6BFB4-AEEF-2D12-C74D-2017B1858B1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C27207E-1BB3-7FDA-0991-AEF7558E74E7}"/>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1F8F1B67-2804-2D0C-C1FD-9C5884D4340B}"/>
              </a:ext>
            </a:extLst>
          </p:cNvPr>
          <p:cNvSpPr>
            <a:spLocks noGrp="1"/>
          </p:cNvSpPr>
          <p:nvPr>
            <p:ph type="sldNum" sz="quarter" idx="5"/>
          </p:nvPr>
        </p:nvSpPr>
        <p:spPr/>
        <p:txBody>
          <a:bodyPr/>
          <a:lstStyle/>
          <a:p>
            <a:fld id="{1FCA0C9B-9D3F-4FA7-AC5F-472C88C3B0C4}" type="slidenum">
              <a:rPr lang="it-IT" smtClean="0"/>
              <a:t>8</a:t>
            </a:fld>
            <a:endParaRPr lang="it-IT"/>
          </a:p>
        </p:txBody>
      </p:sp>
    </p:spTree>
    <p:extLst>
      <p:ext uri="{BB962C8B-B14F-4D97-AF65-F5344CB8AC3E}">
        <p14:creationId xmlns:p14="http://schemas.microsoft.com/office/powerpoint/2010/main" val="18831761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EB9166-31DD-83C0-7002-26DCD36F335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11D2295-4643-7302-E35D-49254D1901C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FBE63F2E-9BCB-208B-80E5-35431CC7E022}"/>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4E863FB-A96E-DC7A-DDAC-795F49AA671E}"/>
              </a:ext>
            </a:extLst>
          </p:cNvPr>
          <p:cNvSpPr>
            <a:spLocks noGrp="1"/>
          </p:cNvSpPr>
          <p:nvPr>
            <p:ph type="sldNum" sz="quarter" idx="5"/>
          </p:nvPr>
        </p:nvSpPr>
        <p:spPr/>
        <p:txBody>
          <a:bodyPr/>
          <a:lstStyle/>
          <a:p>
            <a:fld id="{1FCA0C9B-9D3F-4FA7-AC5F-472C88C3B0C4}" type="slidenum">
              <a:rPr lang="it-IT" smtClean="0"/>
              <a:t>9</a:t>
            </a:fld>
            <a:endParaRPr lang="it-IT"/>
          </a:p>
        </p:txBody>
      </p:sp>
    </p:spTree>
    <p:extLst>
      <p:ext uri="{BB962C8B-B14F-4D97-AF65-F5344CB8AC3E}">
        <p14:creationId xmlns:p14="http://schemas.microsoft.com/office/powerpoint/2010/main" val="1843859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788C1B-1F05-69C4-AA54-78FAE95E2DE8}"/>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385AC035-4F16-262D-0EA4-E446ACE746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291DDE64-5CB1-E4C9-BD91-0414603C8AF3}"/>
              </a:ext>
            </a:extLst>
          </p:cNvPr>
          <p:cNvSpPr>
            <a:spLocks noGrp="1"/>
          </p:cNvSpPr>
          <p:nvPr>
            <p:ph type="dt" sz="half" idx="10"/>
          </p:nvPr>
        </p:nvSpPr>
        <p:spPr/>
        <p:txBody>
          <a:bodyPr/>
          <a:lstStyle/>
          <a:p>
            <a:fld id="{DC806EA9-4C9B-410B-A215-02261F952ED0}" type="datetime1">
              <a:rPr lang="it-IT" smtClean="0"/>
              <a:t>11/09/2025</a:t>
            </a:fld>
            <a:endParaRPr lang="it-IT"/>
          </a:p>
        </p:txBody>
      </p:sp>
      <p:sp>
        <p:nvSpPr>
          <p:cNvPr id="5" name="Segnaposto piè di pagina 4">
            <a:extLst>
              <a:ext uri="{FF2B5EF4-FFF2-40B4-BE49-F238E27FC236}">
                <a16:creationId xmlns:a16="http://schemas.microsoft.com/office/drawing/2014/main" id="{E2D5D475-E865-E9D1-3037-4F09B7C18EB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9AAB0FC7-0555-3819-2F34-434B979E2430}"/>
              </a:ext>
            </a:extLst>
          </p:cNvPr>
          <p:cNvSpPr>
            <a:spLocks noGrp="1"/>
          </p:cNvSpPr>
          <p:nvPr>
            <p:ph type="sldNum" sz="quarter" idx="12"/>
          </p:nvPr>
        </p:nvSpPr>
        <p:spPr/>
        <p:txBody>
          <a:bodyPr/>
          <a:lstStyle/>
          <a:p>
            <a:fld id="{F2A7827B-0B9E-47AE-9F4E-57B53FFB3898}" type="slidenum">
              <a:rPr lang="it-IT" smtClean="0"/>
              <a:t>‹N›</a:t>
            </a:fld>
            <a:endParaRPr lang="it-IT" dirty="0"/>
          </a:p>
        </p:txBody>
      </p:sp>
    </p:spTree>
    <p:extLst>
      <p:ext uri="{BB962C8B-B14F-4D97-AF65-F5344CB8AC3E}">
        <p14:creationId xmlns:p14="http://schemas.microsoft.com/office/powerpoint/2010/main" val="4199188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6714C3-A7FC-C44C-2F12-FE355F7CE1A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57BE79FC-212A-CCEE-3923-953EA33D103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46FA5CA-8CEA-5EB3-8370-BBEEA6E79F7F}"/>
              </a:ext>
            </a:extLst>
          </p:cNvPr>
          <p:cNvSpPr>
            <a:spLocks noGrp="1"/>
          </p:cNvSpPr>
          <p:nvPr>
            <p:ph type="dt" sz="half" idx="10"/>
          </p:nvPr>
        </p:nvSpPr>
        <p:spPr/>
        <p:txBody>
          <a:bodyPr/>
          <a:lstStyle/>
          <a:p>
            <a:fld id="{C36D0E6D-3F8E-41AF-AF45-A6D9DD97F271}" type="datetime1">
              <a:rPr lang="it-IT" smtClean="0"/>
              <a:t>11/09/2025</a:t>
            </a:fld>
            <a:endParaRPr lang="it-IT"/>
          </a:p>
        </p:txBody>
      </p:sp>
      <p:sp>
        <p:nvSpPr>
          <p:cNvPr id="5" name="Segnaposto piè di pagina 4">
            <a:extLst>
              <a:ext uri="{FF2B5EF4-FFF2-40B4-BE49-F238E27FC236}">
                <a16:creationId xmlns:a16="http://schemas.microsoft.com/office/drawing/2014/main" id="{235954DE-A6FF-A270-7018-B048C2404C42}"/>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C10E334-F716-705A-4BF9-707932783002}"/>
              </a:ext>
            </a:extLst>
          </p:cNvPr>
          <p:cNvSpPr>
            <a:spLocks noGrp="1"/>
          </p:cNvSpPr>
          <p:nvPr>
            <p:ph type="sldNum" sz="quarter" idx="12"/>
          </p:nvPr>
        </p:nvSpPr>
        <p:spPr/>
        <p:txBody>
          <a:bodyPr/>
          <a:lstStyle/>
          <a:p>
            <a:fld id="{F2A7827B-0B9E-47AE-9F4E-57B53FFB3898}" type="slidenum">
              <a:rPr lang="it-IT" smtClean="0"/>
              <a:pPr/>
              <a:t>‹N›</a:t>
            </a:fld>
            <a:endParaRPr lang="it-IT" dirty="0"/>
          </a:p>
        </p:txBody>
      </p:sp>
    </p:spTree>
    <p:extLst>
      <p:ext uri="{BB962C8B-B14F-4D97-AF65-F5344CB8AC3E}">
        <p14:creationId xmlns:p14="http://schemas.microsoft.com/office/powerpoint/2010/main" val="130609395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D0010B43-F08B-2873-16A5-3464C73E74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418FBFE5-7E6F-A464-46DC-6B48A960B1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5A982DB-7F7E-A3A5-F03D-BBCA9F4A58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1D3BCC7-F1FD-4647-9E0D-BA58AA78DB22}" type="datetime1">
              <a:rPr lang="it-IT" smtClean="0"/>
              <a:t>11/09/2025</a:t>
            </a:fld>
            <a:endParaRPr lang="it-IT"/>
          </a:p>
        </p:txBody>
      </p:sp>
      <p:sp>
        <p:nvSpPr>
          <p:cNvPr id="5" name="Segnaposto piè di pagina 4">
            <a:extLst>
              <a:ext uri="{FF2B5EF4-FFF2-40B4-BE49-F238E27FC236}">
                <a16:creationId xmlns:a16="http://schemas.microsoft.com/office/drawing/2014/main" id="{33957B13-C605-6884-4105-EA2C6864DC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it-IT"/>
          </a:p>
        </p:txBody>
      </p:sp>
      <p:sp>
        <p:nvSpPr>
          <p:cNvPr id="6" name="Segnaposto numero diapositiva 5">
            <a:extLst>
              <a:ext uri="{FF2B5EF4-FFF2-40B4-BE49-F238E27FC236}">
                <a16:creationId xmlns:a16="http://schemas.microsoft.com/office/drawing/2014/main" id="{C74450ED-1FEE-B909-E8DA-7D641A59AA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A7827B-0B9E-47AE-9F4E-57B53FFB3898}" type="slidenum">
              <a:rPr lang="it-IT" smtClean="0"/>
              <a:pPr/>
              <a:t>‹N›</a:t>
            </a:fld>
            <a:endParaRPr lang="it-IT" dirty="0"/>
          </a:p>
        </p:txBody>
      </p:sp>
    </p:spTree>
    <p:extLst>
      <p:ext uri="{BB962C8B-B14F-4D97-AF65-F5344CB8AC3E}">
        <p14:creationId xmlns:p14="http://schemas.microsoft.com/office/powerpoint/2010/main" val="3042440423"/>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25.png"/><Relationship Id="rId4" Type="http://schemas.openxmlformats.org/officeDocument/2006/relationships/image" Target="../media/image29.pn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2.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6.png"/><Relationship Id="rId7"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2.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7.png"/><Relationship Id="rId7"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65.png"/><Relationship Id="rId4" Type="http://schemas.openxmlformats.org/officeDocument/2006/relationships/image" Target="../media/image2.png"/><Relationship Id="rId9" Type="http://schemas.openxmlformats.org/officeDocument/2006/relationships/image" Target="../media/image64.png"/></Relationships>
</file>

<file path=ppt/slides/_rels/slide2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png"/><Relationship Id="rId7"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2.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90.png"/><Relationship Id="rId39" Type="http://schemas.openxmlformats.org/officeDocument/2006/relationships/image" Target="../media/image103.png"/><Relationship Id="rId21" Type="http://schemas.openxmlformats.org/officeDocument/2006/relationships/image" Target="../media/image85.png"/><Relationship Id="rId34" Type="http://schemas.openxmlformats.org/officeDocument/2006/relationships/image" Target="../media/image98.png"/><Relationship Id="rId42" Type="http://schemas.openxmlformats.org/officeDocument/2006/relationships/image" Target="../media/image106.png"/><Relationship Id="rId47" Type="http://schemas.openxmlformats.org/officeDocument/2006/relationships/image" Target="../media/image111.png"/><Relationship Id="rId50" Type="http://schemas.openxmlformats.org/officeDocument/2006/relationships/image" Target="../media/image113.png"/><Relationship Id="rId7" Type="http://schemas.openxmlformats.org/officeDocument/2006/relationships/image" Target="../media/image71.png"/><Relationship Id="rId2" Type="http://schemas.openxmlformats.org/officeDocument/2006/relationships/notesSlide" Target="../notesSlides/notesSlide27.xml"/><Relationship Id="rId16" Type="http://schemas.openxmlformats.org/officeDocument/2006/relationships/image" Target="../media/image80.png"/><Relationship Id="rId29" Type="http://schemas.openxmlformats.org/officeDocument/2006/relationships/image" Target="../media/image93.png"/><Relationship Id="rId11" Type="http://schemas.openxmlformats.org/officeDocument/2006/relationships/image" Target="../media/image75.png"/><Relationship Id="rId24" Type="http://schemas.openxmlformats.org/officeDocument/2006/relationships/image" Target="../media/image88.png"/><Relationship Id="rId32" Type="http://schemas.openxmlformats.org/officeDocument/2006/relationships/image" Target="../media/image96.png"/><Relationship Id="rId37" Type="http://schemas.openxmlformats.org/officeDocument/2006/relationships/image" Target="../media/image101.png"/><Relationship Id="rId40" Type="http://schemas.openxmlformats.org/officeDocument/2006/relationships/image" Target="../media/image104.png"/><Relationship Id="rId45" Type="http://schemas.openxmlformats.org/officeDocument/2006/relationships/image" Target="../media/image109.png"/><Relationship Id="rId5" Type="http://schemas.openxmlformats.org/officeDocument/2006/relationships/image" Target="../media/image69.jpeg"/><Relationship Id="rId15" Type="http://schemas.openxmlformats.org/officeDocument/2006/relationships/image" Target="../media/image79.png"/><Relationship Id="rId23" Type="http://schemas.openxmlformats.org/officeDocument/2006/relationships/image" Target="../media/image87.png"/><Relationship Id="rId28" Type="http://schemas.openxmlformats.org/officeDocument/2006/relationships/image" Target="../media/image92.png"/><Relationship Id="rId36" Type="http://schemas.openxmlformats.org/officeDocument/2006/relationships/image" Target="../media/image100.png"/><Relationship Id="rId49" Type="http://schemas.openxmlformats.org/officeDocument/2006/relationships/image" Target="../media/image112.png"/><Relationship Id="rId10" Type="http://schemas.openxmlformats.org/officeDocument/2006/relationships/image" Target="../media/image74.png"/><Relationship Id="rId19" Type="http://schemas.openxmlformats.org/officeDocument/2006/relationships/image" Target="../media/image83.png"/><Relationship Id="rId31" Type="http://schemas.openxmlformats.org/officeDocument/2006/relationships/image" Target="../media/image95.png"/><Relationship Id="rId44" Type="http://schemas.openxmlformats.org/officeDocument/2006/relationships/image" Target="../media/image108.png"/><Relationship Id="rId4" Type="http://schemas.openxmlformats.org/officeDocument/2006/relationships/image" Target="../media/image2.pn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png"/><Relationship Id="rId27" Type="http://schemas.openxmlformats.org/officeDocument/2006/relationships/image" Target="../media/image91.png"/><Relationship Id="rId30" Type="http://schemas.openxmlformats.org/officeDocument/2006/relationships/image" Target="../media/image94.png"/><Relationship Id="rId35" Type="http://schemas.openxmlformats.org/officeDocument/2006/relationships/image" Target="../media/image99.png"/><Relationship Id="rId43" Type="http://schemas.openxmlformats.org/officeDocument/2006/relationships/image" Target="../media/image107.png"/><Relationship Id="rId48" Type="http://schemas.openxmlformats.org/officeDocument/2006/relationships/image" Target="../media/image7.png"/><Relationship Id="rId8" Type="http://schemas.openxmlformats.org/officeDocument/2006/relationships/image" Target="../media/image72.png"/><Relationship Id="rId3" Type="http://schemas.openxmlformats.org/officeDocument/2006/relationships/image" Target="../media/image6.png"/><Relationship Id="rId12" Type="http://schemas.openxmlformats.org/officeDocument/2006/relationships/image" Target="../media/image76.png"/><Relationship Id="rId17" Type="http://schemas.openxmlformats.org/officeDocument/2006/relationships/image" Target="../media/image81.png"/><Relationship Id="rId25" Type="http://schemas.openxmlformats.org/officeDocument/2006/relationships/image" Target="../media/image89.png"/><Relationship Id="rId33" Type="http://schemas.openxmlformats.org/officeDocument/2006/relationships/image" Target="../media/image97.png"/><Relationship Id="rId38" Type="http://schemas.openxmlformats.org/officeDocument/2006/relationships/image" Target="../media/image102.png"/><Relationship Id="rId46" Type="http://schemas.openxmlformats.org/officeDocument/2006/relationships/image" Target="../media/image110.png"/><Relationship Id="rId20" Type="http://schemas.openxmlformats.org/officeDocument/2006/relationships/image" Target="../media/image84.png"/><Relationship Id="rId41" Type="http://schemas.openxmlformats.org/officeDocument/2006/relationships/image" Target="../media/image105.png"/><Relationship Id="rId1" Type="http://schemas.openxmlformats.org/officeDocument/2006/relationships/slideLayout" Target="../slideLayouts/slideLayout2.xml"/><Relationship Id="rId6"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2.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7.png"/><Relationship Id="rId7" Type="http://schemas.openxmlformats.org/officeDocument/2006/relationships/image" Target="../media/image11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20.png"/></Relationships>
</file>

<file path=ppt/slides/_rels/slide31.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2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6.png"/><Relationship Id="rId7" Type="http://schemas.openxmlformats.org/officeDocument/2006/relationships/image" Target="../media/image124.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23.png"/><Relationship Id="rId5" Type="http://schemas.openxmlformats.org/officeDocument/2006/relationships/image" Target="../media/image2.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6.png"/><Relationship Id="rId7" Type="http://schemas.openxmlformats.org/officeDocument/2006/relationships/image" Target="../media/image12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31.png"/><Relationship Id="rId5" Type="http://schemas.openxmlformats.org/officeDocument/2006/relationships/image" Target="../media/image7.png"/><Relationship Id="rId10" Type="http://schemas.openxmlformats.org/officeDocument/2006/relationships/image" Target="../media/image130.png"/><Relationship Id="rId4" Type="http://schemas.openxmlformats.org/officeDocument/2006/relationships/image" Target="../media/image6.png"/><Relationship Id="rId9" Type="http://schemas.openxmlformats.org/officeDocument/2006/relationships/image" Target="../media/image129.png"/></Relationships>
</file>

<file path=ppt/slides/_rels/slide34.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2.png"/><Relationship Id="rId7" Type="http://schemas.openxmlformats.org/officeDocument/2006/relationships/image" Target="../media/image133.png"/><Relationship Id="rId12" Type="http://schemas.openxmlformats.org/officeDocument/2006/relationships/image" Target="../media/image13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37.png"/><Relationship Id="rId5" Type="http://schemas.openxmlformats.org/officeDocument/2006/relationships/image" Target="../media/image7.png"/><Relationship Id="rId10" Type="http://schemas.openxmlformats.org/officeDocument/2006/relationships/image" Target="../media/image136.png"/><Relationship Id="rId4" Type="http://schemas.openxmlformats.org/officeDocument/2006/relationships/image" Target="../media/image6.png"/><Relationship Id="rId9" Type="http://schemas.openxmlformats.org/officeDocument/2006/relationships/image" Target="../media/image135.png"/></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39.png"/><Relationship Id="rId5" Type="http://schemas.openxmlformats.org/officeDocument/2006/relationships/image" Target="../media/image2.png"/><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6.png"/><Relationship Id="rId7" Type="http://schemas.openxmlformats.org/officeDocument/2006/relationships/image" Target="../media/image142.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2.png"/><Relationship Id="rId10" Type="http://schemas.openxmlformats.org/officeDocument/2006/relationships/image" Target="../media/image145.png"/><Relationship Id="rId4" Type="http://schemas.openxmlformats.org/officeDocument/2006/relationships/image" Target="../media/image7.png"/><Relationship Id="rId9" Type="http://schemas.openxmlformats.org/officeDocument/2006/relationships/image" Target="../media/image144.png"/></Relationships>
</file>

<file path=ppt/slides/_rels/slide37.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6.png"/><Relationship Id="rId7" Type="http://schemas.openxmlformats.org/officeDocument/2006/relationships/image" Target="../media/image147.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2.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6.png"/><Relationship Id="rId7" Type="http://schemas.openxmlformats.org/officeDocument/2006/relationships/image" Target="../media/image150.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49.png"/><Relationship Id="rId5" Type="http://schemas.openxmlformats.org/officeDocument/2006/relationships/image" Target="../media/image2.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2.png"/><Relationship Id="rId7" Type="http://schemas.openxmlformats.org/officeDocument/2006/relationships/image" Target="../media/image153.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5.png"/><Relationship Id="rId7" Type="http://schemas.openxmlformats.org/officeDocument/2006/relationships/image" Target="../media/image156.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58.png"/><Relationship Id="rId5" Type="http://schemas.openxmlformats.org/officeDocument/2006/relationships/image" Target="../media/image2.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9.jpeg"/><Relationship Id="rId1" Type="http://schemas.openxmlformats.org/officeDocument/2006/relationships/slideLayout" Target="../slideLayouts/slideLayout2.xml"/><Relationship Id="rId5" Type="http://schemas.openxmlformats.org/officeDocument/2006/relationships/image" Target="../media/image160.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61.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6.png"/><Relationship Id="rId7" Type="http://schemas.openxmlformats.org/officeDocument/2006/relationships/image" Target="../media/image162.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2.png"/><Relationship Id="rId10" Type="http://schemas.openxmlformats.org/officeDocument/2006/relationships/image" Target="../media/image25.png"/><Relationship Id="rId4" Type="http://schemas.openxmlformats.org/officeDocument/2006/relationships/image" Target="../media/image7.png"/><Relationship Id="rId9" Type="http://schemas.openxmlformats.org/officeDocument/2006/relationships/image" Target="../media/image24.png"/></Relationships>
</file>

<file path=ppt/slides/_rels/slide45.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66.png"/><Relationship Id="rId4" Type="http://schemas.openxmlformats.org/officeDocument/2006/relationships/notesSlide" Target="../notesSlides/notesSlide43.xml"/><Relationship Id="rId9" Type="http://schemas.openxmlformats.org/officeDocument/2006/relationships/image" Target="../media/image165.png"/></Relationships>
</file>

<file path=ppt/slides/_rels/slide46.xml.rels><?xml version="1.0" encoding="UTF-8" standalone="yes"?>
<Relationships xmlns="http://schemas.openxmlformats.org/package/2006/relationships"><Relationship Id="rId8" Type="http://schemas.openxmlformats.org/officeDocument/2006/relationships/image" Target="../media/image169.png"/><Relationship Id="rId3" Type="http://schemas.openxmlformats.org/officeDocument/2006/relationships/image" Target="../media/image167.png"/><Relationship Id="rId7"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72.png"/><Relationship Id="rId5" Type="http://schemas.openxmlformats.org/officeDocument/2006/relationships/image" Target="../media/image6.png"/><Relationship Id="rId10" Type="http://schemas.openxmlformats.org/officeDocument/2006/relationships/image" Target="../media/image171.png"/><Relationship Id="rId4" Type="http://schemas.openxmlformats.org/officeDocument/2006/relationships/image" Target="../media/image168.png"/><Relationship Id="rId9" Type="http://schemas.openxmlformats.org/officeDocument/2006/relationships/image" Target="../media/image170.png"/></Relationships>
</file>

<file path=ppt/slides/_rels/slide47.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3.png"/><Relationship Id="rId7" Type="http://schemas.openxmlformats.org/officeDocument/2006/relationships/image" Target="../media/image174.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76.png"/></Relationships>
</file>

<file path=ppt/slides/_rels/slide48.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6.png"/><Relationship Id="rId7" Type="http://schemas.openxmlformats.org/officeDocument/2006/relationships/image" Target="../media/image17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77.png"/><Relationship Id="rId5" Type="http://schemas.openxmlformats.org/officeDocument/2006/relationships/image" Target="../media/image2.png"/><Relationship Id="rId10" Type="http://schemas.openxmlformats.org/officeDocument/2006/relationships/image" Target="../media/image181.png"/><Relationship Id="rId4" Type="http://schemas.openxmlformats.org/officeDocument/2006/relationships/image" Target="../media/image7.png"/><Relationship Id="rId9" Type="http://schemas.openxmlformats.org/officeDocument/2006/relationships/image" Target="../media/image18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6.png"/><Relationship Id="rId4" Type="http://schemas.openxmlformats.org/officeDocument/2006/relationships/image" Target="../media/image6.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6.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7.pn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25.png"/><Relationship Id="rId4" Type="http://schemas.openxmlformats.org/officeDocument/2006/relationships/image" Target="../media/image2.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FB517C84-3207-B20C-7379-A19000A6A705}"/>
              </a:ext>
            </a:extLst>
          </p:cNvPr>
          <p:cNvPicPr>
            <a:picLocks noChangeAspect="1"/>
          </p:cNvPicPr>
          <p:nvPr/>
        </p:nvPicPr>
        <p:blipFill>
          <a:blip r:embed="rId3"/>
          <a:stretch>
            <a:fillRect/>
          </a:stretch>
        </p:blipFill>
        <p:spPr>
          <a:xfrm>
            <a:off x="0" y="0"/>
            <a:ext cx="12191999" cy="6858000"/>
          </a:xfrm>
          <a:prstGeom prst="rect">
            <a:avLst/>
          </a:prstGeom>
        </p:spPr>
      </p:pic>
      <p:sp>
        <p:nvSpPr>
          <p:cNvPr id="2" name="Titolo 1">
            <a:extLst>
              <a:ext uri="{FF2B5EF4-FFF2-40B4-BE49-F238E27FC236}">
                <a16:creationId xmlns:a16="http://schemas.microsoft.com/office/drawing/2014/main" id="{791669FA-795E-F97D-3985-61C716D69457}"/>
              </a:ext>
            </a:extLst>
          </p:cNvPr>
          <p:cNvSpPr>
            <a:spLocks noGrp="1"/>
          </p:cNvSpPr>
          <p:nvPr>
            <p:ph type="ctrTitle"/>
          </p:nvPr>
        </p:nvSpPr>
        <p:spPr>
          <a:xfrm>
            <a:off x="1" y="140820"/>
            <a:ext cx="12191999" cy="2387600"/>
          </a:xfrm>
        </p:spPr>
        <p:txBody>
          <a:bodyPr>
            <a:normAutofit/>
          </a:bodyPr>
          <a:lstStyle/>
          <a:p>
            <a:r>
              <a:rPr lang="en-US" sz="4800" noProof="0" dirty="0"/>
              <a:t>PIBHI 2025: </a:t>
            </a:r>
            <a:br>
              <a:rPr lang="en-US" sz="4800" noProof="0" dirty="0"/>
            </a:br>
            <a:r>
              <a:rPr lang="en-US" sz="4800" noProof="0" dirty="0"/>
              <a:t>open mind discussions on</a:t>
            </a:r>
            <a:br>
              <a:rPr lang="en-US" sz="4800" noProof="0" dirty="0"/>
            </a:br>
            <a:r>
              <a:rPr lang="en-US" sz="4800" noProof="0" dirty="0"/>
              <a:t>status and perspectives of ECR ion sources</a:t>
            </a:r>
          </a:p>
        </p:txBody>
      </p:sp>
      <p:sp>
        <p:nvSpPr>
          <p:cNvPr id="3" name="Sottotitolo 2">
            <a:extLst>
              <a:ext uri="{FF2B5EF4-FFF2-40B4-BE49-F238E27FC236}">
                <a16:creationId xmlns:a16="http://schemas.microsoft.com/office/drawing/2014/main" id="{C0D8C48C-15EA-C26B-9E4B-DC6DD6AD9849}"/>
              </a:ext>
            </a:extLst>
          </p:cNvPr>
          <p:cNvSpPr>
            <a:spLocks noGrp="1"/>
          </p:cNvSpPr>
          <p:nvPr>
            <p:ph type="subTitle" idx="1"/>
          </p:nvPr>
        </p:nvSpPr>
        <p:spPr>
          <a:xfrm>
            <a:off x="1035743" y="3027925"/>
            <a:ext cx="10120512" cy="1655762"/>
          </a:xfrm>
        </p:spPr>
        <p:txBody>
          <a:bodyPr>
            <a:normAutofit/>
          </a:bodyPr>
          <a:lstStyle/>
          <a:p>
            <a:r>
              <a:rPr lang="en-US" b="1" noProof="0" dirty="0">
                <a:solidFill>
                  <a:schemeClr val="bg1"/>
                </a:solidFill>
              </a:rPr>
              <a:t>L. Celona, A. Andreev, J. Benitez, P. </a:t>
            </a:r>
            <a:r>
              <a:rPr lang="en-US" b="1" noProof="0" dirty="0" err="1">
                <a:solidFill>
                  <a:schemeClr val="bg1"/>
                </a:solidFill>
              </a:rPr>
              <a:t>Ferracin</a:t>
            </a:r>
            <a:r>
              <a:rPr lang="en-US" b="1" noProof="0" dirty="0">
                <a:solidFill>
                  <a:schemeClr val="bg1"/>
                </a:solidFill>
              </a:rPr>
              <a:t>, B. Gall, S. Gammino, R. Hollinger, S. </a:t>
            </a:r>
            <a:r>
              <a:rPr lang="en-US" b="1" noProof="0" dirty="0" err="1">
                <a:solidFill>
                  <a:schemeClr val="bg1"/>
                </a:solidFill>
              </a:rPr>
              <a:t>Kondrashev</a:t>
            </a:r>
            <a:r>
              <a:rPr lang="en-US" b="1" noProof="0" dirty="0">
                <a:solidFill>
                  <a:schemeClr val="bg1"/>
                </a:solidFill>
              </a:rPr>
              <a:t>, G. </a:t>
            </a:r>
            <a:r>
              <a:rPr lang="en-US" b="1" noProof="0" dirty="0" err="1">
                <a:solidFill>
                  <a:schemeClr val="bg1"/>
                </a:solidFill>
              </a:rPr>
              <a:t>Machicoane</a:t>
            </a:r>
            <a:r>
              <a:rPr lang="en-US" b="1" noProof="0" dirty="0">
                <a:solidFill>
                  <a:schemeClr val="bg1"/>
                </a:solidFill>
              </a:rPr>
              <a:t>, T. Nagatomo, V. </a:t>
            </a:r>
            <a:r>
              <a:rPr lang="en-US" b="1" noProof="0" dirty="0" err="1">
                <a:solidFill>
                  <a:schemeClr val="bg1"/>
                </a:solidFill>
              </a:rPr>
              <a:t>Skalyga</a:t>
            </a:r>
            <a:r>
              <a:rPr lang="en-US" b="1" noProof="0" dirty="0">
                <a:solidFill>
                  <a:schemeClr val="bg1"/>
                </a:solidFill>
              </a:rPr>
              <a:t>, L. Sun, O. Tarvainen, T. Thuillier, O. </a:t>
            </a:r>
            <a:r>
              <a:rPr lang="en-US" b="1" noProof="0" dirty="0" err="1">
                <a:solidFill>
                  <a:schemeClr val="bg1"/>
                </a:solidFill>
              </a:rPr>
              <a:t>Tuske</a:t>
            </a:r>
            <a:r>
              <a:rPr lang="en-US" b="1" noProof="0" dirty="0">
                <a:solidFill>
                  <a:schemeClr val="bg1"/>
                </a:solidFill>
              </a:rPr>
              <a:t>, D. Todd, R. Vondrasek, X. Wang, H. Zhao</a:t>
            </a:r>
            <a:endParaRPr lang="en-US" noProof="0" dirty="0">
              <a:solidFill>
                <a:schemeClr val="bg1"/>
              </a:solidFill>
            </a:endParaRPr>
          </a:p>
        </p:txBody>
      </p:sp>
      <p:pic>
        <p:nvPicPr>
          <p:cNvPr id="4" name="Immagine 3">
            <a:extLst>
              <a:ext uri="{FF2B5EF4-FFF2-40B4-BE49-F238E27FC236}">
                <a16:creationId xmlns:a16="http://schemas.microsoft.com/office/drawing/2014/main" id="{519A26D2-A8E5-18BE-DFEF-8A45742EB000}"/>
              </a:ext>
            </a:extLst>
          </p:cNvPr>
          <p:cNvPicPr>
            <a:picLocks noChangeAspect="1"/>
          </p:cNvPicPr>
          <p:nvPr/>
        </p:nvPicPr>
        <p:blipFill>
          <a:blip r:embed="rId4"/>
          <a:stretch>
            <a:fillRect/>
          </a:stretch>
        </p:blipFill>
        <p:spPr>
          <a:xfrm>
            <a:off x="257508" y="4687593"/>
            <a:ext cx="2046810" cy="1991295"/>
          </a:xfrm>
          <a:prstGeom prst="rect">
            <a:avLst/>
          </a:prstGeom>
        </p:spPr>
      </p:pic>
      <p:sp>
        <p:nvSpPr>
          <p:cNvPr id="5" name="TextBox 4">
            <a:extLst>
              <a:ext uri="{FF2B5EF4-FFF2-40B4-BE49-F238E27FC236}">
                <a16:creationId xmlns:a16="http://schemas.microsoft.com/office/drawing/2014/main" id="{F4DA0D39-6B9B-2DFE-7C69-C9356BDA5EF4}"/>
              </a:ext>
            </a:extLst>
          </p:cNvPr>
          <p:cNvSpPr txBox="1"/>
          <p:nvPr/>
        </p:nvSpPr>
        <p:spPr>
          <a:xfrm>
            <a:off x="2275627" y="5858799"/>
            <a:ext cx="9561561" cy="800219"/>
          </a:xfrm>
          <a:prstGeom prst="rect">
            <a:avLst/>
          </a:prstGeom>
          <a:solidFill>
            <a:srgbClr val="000041"/>
          </a:solidFill>
          <a:ln>
            <a:noFill/>
          </a:ln>
        </p:spPr>
        <p:txBody>
          <a:bodyPr wrap="square" rtlCol="0">
            <a:spAutoFit/>
          </a:bodyPr>
          <a:lstStyle/>
          <a:p>
            <a:pPr algn="ctr"/>
            <a:r>
              <a:rPr lang="en-US" sz="2000" b="1" noProof="0" dirty="0">
                <a:solidFill>
                  <a:schemeClr val="bg1"/>
                </a:solidFill>
              </a:rPr>
              <a:t>International Conference on Ion Sources </a:t>
            </a:r>
          </a:p>
          <a:p>
            <a:pPr algn="ctr"/>
            <a:r>
              <a:rPr lang="en-US" sz="2000" b="1" noProof="0" dirty="0">
                <a:solidFill>
                  <a:schemeClr val="bg1"/>
                </a:solidFill>
              </a:rPr>
              <a:t>St. Catherine’s College, Oxford,  11</a:t>
            </a:r>
            <a:r>
              <a:rPr lang="en-US" sz="2000" b="1" baseline="30000" noProof="0" dirty="0">
                <a:solidFill>
                  <a:schemeClr val="bg1"/>
                </a:solidFill>
              </a:rPr>
              <a:t>th</a:t>
            </a:r>
            <a:r>
              <a:rPr lang="en-US" sz="2000" b="1" noProof="0" dirty="0">
                <a:solidFill>
                  <a:schemeClr val="bg1"/>
                </a:solidFill>
              </a:rPr>
              <a:t> September 2025 </a:t>
            </a:r>
          </a:p>
          <a:p>
            <a:pPr algn="ctr"/>
            <a:endParaRPr lang="en-US" sz="600" b="1" noProof="0" dirty="0">
              <a:solidFill>
                <a:schemeClr val="bg1"/>
              </a:solidFill>
            </a:endParaRPr>
          </a:p>
        </p:txBody>
      </p:sp>
      <p:pic>
        <p:nvPicPr>
          <p:cNvPr id="7" name="Immagine 6">
            <a:extLst>
              <a:ext uri="{FF2B5EF4-FFF2-40B4-BE49-F238E27FC236}">
                <a16:creationId xmlns:a16="http://schemas.microsoft.com/office/drawing/2014/main" id="{8A4D9A3F-C385-B8CE-A91D-F88A8607A0DF}"/>
              </a:ext>
            </a:extLst>
          </p:cNvPr>
          <p:cNvPicPr>
            <a:picLocks noChangeAspect="1"/>
          </p:cNvPicPr>
          <p:nvPr/>
        </p:nvPicPr>
        <p:blipFill>
          <a:blip r:embed="rId5"/>
          <a:stretch>
            <a:fillRect/>
          </a:stretch>
        </p:blipFill>
        <p:spPr>
          <a:xfrm>
            <a:off x="9408979" y="179112"/>
            <a:ext cx="2456901" cy="1243692"/>
          </a:xfrm>
          <a:prstGeom prst="rect">
            <a:avLst/>
          </a:prstGeom>
        </p:spPr>
      </p:pic>
      <p:pic>
        <p:nvPicPr>
          <p:cNvPr id="9" name="Immagine 8" descr="Immagine che contiene Carattere, Elementi grafici, schermata, cerchio&#10;&#10;Il contenuto generato dall'IA potrebbe non essere corretto.">
            <a:extLst>
              <a:ext uri="{FF2B5EF4-FFF2-40B4-BE49-F238E27FC236}">
                <a16:creationId xmlns:a16="http://schemas.microsoft.com/office/drawing/2014/main" id="{AE5FBDED-C7A8-21E6-6863-FAA910638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508" y="179112"/>
            <a:ext cx="2588530" cy="1457506"/>
          </a:xfrm>
          <a:prstGeom prst="rect">
            <a:avLst/>
          </a:prstGeom>
        </p:spPr>
      </p:pic>
    </p:spTree>
    <p:extLst>
      <p:ext uri="{BB962C8B-B14F-4D97-AF65-F5344CB8AC3E}">
        <p14:creationId xmlns:p14="http://schemas.microsoft.com/office/powerpoint/2010/main" val="838712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BDE18-D6D3-9C12-BAA4-ADF347590E12}"/>
            </a:ext>
          </a:extLst>
        </p:cNvPr>
        <p:cNvGrpSpPr/>
        <p:nvPr/>
      </p:nvGrpSpPr>
      <p:grpSpPr>
        <a:xfrm>
          <a:off x="0" y="0"/>
          <a:ext cx="0" cy="0"/>
          <a:chOff x="0" y="0"/>
          <a:chExt cx="0" cy="0"/>
        </a:xfrm>
      </p:grpSpPr>
      <p:pic>
        <p:nvPicPr>
          <p:cNvPr id="6" name="Immagine 5">
            <a:extLst>
              <a:ext uri="{FF2B5EF4-FFF2-40B4-BE49-F238E27FC236}">
                <a16:creationId xmlns:a16="http://schemas.microsoft.com/office/drawing/2014/main" id="{3CBB1A8F-2B4F-E969-1970-348BAD38A0A4}"/>
              </a:ext>
            </a:extLst>
          </p:cNvPr>
          <p:cNvPicPr>
            <a:picLocks noChangeAspect="1"/>
          </p:cNvPicPr>
          <p:nvPr/>
        </p:nvPicPr>
        <p:blipFill>
          <a:blip r:embed="rId3"/>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4D72D22C-6DCE-BD54-D534-CB1B9309430D}"/>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35F3C9B9-D65E-894D-3C07-12865A5FD590}"/>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3A6AB91C-2685-BF66-B0FA-EB3DA914A7BB}"/>
              </a:ext>
            </a:extLst>
          </p:cNvPr>
          <p:cNvSpPr>
            <a:spLocks noGrp="1"/>
          </p:cNvSpPr>
          <p:nvPr>
            <p:ph type="sldNum" sz="quarter" idx="12"/>
          </p:nvPr>
        </p:nvSpPr>
        <p:spPr/>
        <p:txBody>
          <a:bodyPr/>
          <a:lstStyle/>
          <a:p>
            <a:fld id="{F2A7827B-0B9E-47AE-9F4E-57B53FFB3898}" type="slidenum">
              <a:rPr lang="en-US" noProof="0" smtClean="0"/>
              <a:pPr/>
              <a:t>10</a:t>
            </a:fld>
            <a:endParaRPr lang="en-US" noProof="0" dirty="0"/>
          </a:p>
        </p:txBody>
      </p:sp>
      <p:sp>
        <p:nvSpPr>
          <p:cNvPr id="11" name="TextBox 10">
            <a:extLst>
              <a:ext uri="{FF2B5EF4-FFF2-40B4-BE49-F238E27FC236}">
                <a16:creationId xmlns:a16="http://schemas.microsoft.com/office/drawing/2014/main" id="{A3904B50-1098-5869-0C7B-5994C12A6A8F}"/>
              </a:ext>
            </a:extLst>
          </p:cNvPr>
          <p:cNvSpPr txBox="1"/>
          <p:nvPr/>
        </p:nvSpPr>
        <p:spPr>
          <a:xfrm>
            <a:off x="8515351" y="6143804"/>
            <a:ext cx="2960884" cy="276999"/>
          </a:xfrm>
          <a:prstGeom prst="rect">
            <a:avLst/>
          </a:prstGeom>
          <a:noFill/>
        </p:spPr>
        <p:txBody>
          <a:bodyPr wrap="square" rtlCol="0">
            <a:spAutoFit/>
          </a:bodyPr>
          <a:lstStyle/>
          <a:p>
            <a:r>
              <a:rPr lang="en-US" sz="1200" i="1" noProof="0" dirty="0"/>
              <a:t>Courtesy of H. Zhao and L. </a:t>
            </a:r>
            <a:r>
              <a:rPr lang="en-US" sz="1200" i="1" dirty="0"/>
              <a:t>Sun</a:t>
            </a:r>
            <a:r>
              <a:rPr lang="en-US" sz="1200" i="1" noProof="0" dirty="0"/>
              <a:t> (IMP-CAS) </a:t>
            </a:r>
          </a:p>
        </p:txBody>
      </p:sp>
      <p:sp>
        <p:nvSpPr>
          <p:cNvPr id="2" name="Titolo 1">
            <a:extLst>
              <a:ext uri="{FF2B5EF4-FFF2-40B4-BE49-F238E27FC236}">
                <a16:creationId xmlns:a16="http://schemas.microsoft.com/office/drawing/2014/main" id="{D2A0605B-9230-317A-2A9E-3F206A8A4818}"/>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FECR commissioning</a:t>
            </a:r>
          </a:p>
        </p:txBody>
      </p:sp>
      <p:pic>
        <p:nvPicPr>
          <p:cNvPr id="7" name="Picture 6">
            <a:extLst>
              <a:ext uri="{FF2B5EF4-FFF2-40B4-BE49-F238E27FC236}">
                <a16:creationId xmlns:a16="http://schemas.microsoft.com/office/drawing/2014/main" id="{9CFB05C9-4A95-B4C1-B5ED-E0DC9AC7FFF2}"/>
              </a:ext>
            </a:extLst>
          </p:cNvPr>
          <p:cNvPicPr>
            <a:picLocks noChangeAspect="1"/>
          </p:cNvPicPr>
          <p:nvPr/>
        </p:nvPicPr>
        <p:blipFill>
          <a:blip r:embed="rId4"/>
          <a:srcRect b="12399"/>
          <a:stretch>
            <a:fillRect/>
          </a:stretch>
        </p:blipFill>
        <p:spPr>
          <a:xfrm>
            <a:off x="0" y="1081279"/>
            <a:ext cx="12192000" cy="3887670"/>
          </a:xfrm>
          <a:prstGeom prst="rect">
            <a:avLst/>
          </a:prstGeom>
        </p:spPr>
      </p:pic>
      <p:pic>
        <p:nvPicPr>
          <p:cNvPr id="4" name="Immagine 3">
            <a:extLst>
              <a:ext uri="{FF2B5EF4-FFF2-40B4-BE49-F238E27FC236}">
                <a16:creationId xmlns:a16="http://schemas.microsoft.com/office/drawing/2014/main" id="{1C63B33B-2900-D957-A66D-DEE24FCF8017}"/>
              </a:ext>
            </a:extLst>
          </p:cNvPr>
          <p:cNvPicPr>
            <a:picLocks noChangeAspect="1"/>
          </p:cNvPicPr>
          <p:nvPr/>
        </p:nvPicPr>
        <p:blipFill>
          <a:blip r:embed="rId5"/>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D5F4286D-781B-E0FA-8B47-164929DBB108}"/>
              </a:ext>
            </a:extLst>
          </p:cNvPr>
          <p:cNvPicPr>
            <a:picLocks noChangeAspect="1"/>
          </p:cNvPicPr>
          <p:nvPr/>
        </p:nvPicPr>
        <p:blipFill>
          <a:blip r:embed="rId6"/>
          <a:stretch>
            <a:fillRect/>
          </a:stretch>
        </p:blipFill>
        <p:spPr>
          <a:xfrm>
            <a:off x="9965933" y="124413"/>
            <a:ext cx="1995070" cy="1009912"/>
          </a:xfrm>
          <a:prstGeom prst="rect">
            <a:avLst/>
          </a:prstGeom>
        </p:spPr>
      </p:pic>
      <p:pic>
        <p:nvPicPr>
          <p:cNvPr id="28" name="Picture 27">
            <a:extLst>
              <a:ext uri="{FF2B5EF4-FFF2-40B4-BE49-F238E27FC236}">
                <a16:creationId xmlns:a16="http://schemas.microsoft.com/office/drawing/2014/main" id="{C032FF51-E69A-E5AE-335E-28A8F298283F}"/>
              </a:ext>
            </a:extLst>
          </p:cNvPr>
          <p:cNvPicPr>
            <a:picLocks noChangeAspect="1"/>
          </p:cNvPicPr>
          <p:nvPr/>
        </p:nvPicPr>
        <p:blipFill>
          <a:blip r:embed="rId7"/>
          <a:srcRect l="47672"/>
          <a:stretch>
            <a:fillRect/>
          </a:stretch>
        </p:blipFill>
        <p:spPr>
          <a:xfrm>
            <a:off x="1592772" y="5015478"/>
            <a:ext cx="1178811" cy="1266825"/>
          </a:xfrm>
          <a:prstGeom prst="rect">
            <a:avLst/>
          </a:prstGeom>
        </p:spPr>
      </p:pic>
      <p:pic>
        <p:nvPicPr>
          <p:cNvPr id="12" name="Picture 11">
            <a:extLst>
              <a:ext uri="{FF2B5EF4-FFF2-40B4-BE49-F238E27FC236}">
                <a16:creationId xmlns:a16="http://schemas.microsoft.com/office/drawing/2014/main" id="{2065C4EE-FFE6-B93C-12DD-C5EEE7ED848F}"/>
              </a:ext>
            </a:extLst>
          </p:cNvPr>
          <p:cNvPicPr>
            <a:picLocks noChangeAspect="1"/>
          </p:cNvPicPr>
          <p:nvPr/>
        </p:nvPicPr>
        <p:blipFill>
          <a:blip r:embed="rId8"/>
          <a:srcRect t="17805"/>
          <a:stretch>
            <a:fillRect/>
          </a:stretch>
        </p:blipFill>
        <p:spPr>
          <a:xfrm>
            <a:off x="4630322" y="4998837"/>
            <a:ext cx="3980278" cy="1294943"/>
          </a:xfrm>
          <a:prstGeom prst="rect">
            <a:avLst/>
          </a:prstGeom>
        </p:spPr>
      </p:pic>
      <p:pic>
        <p:nvPicPr>
          <p:cNvPr id="15" name="Picture 14">
            <a:extLst>
              <a:ext uri="{FF2B5EF4-FFF2-40B4-BE49-F238E27FC236}">
                <a16:creationId xmlns:a16="http://schemas.microsoft.com/office/drawing/2014/main" id="{2876E8A9-E5F1-4ECE-9082-C1EB232EA13D}"/>
              </a:ext>
            </a:extLst>
          </p:cNvPr>
          <p:cNvPicPr>
            <a:picLocks noChangeAspect="1"/>
          </p:cNvPicPr>
          <p:nvPr/>
        </p:nvPicPr>
        <p:blipFill>
          <a:blip r:embed="rId9"/>
          <a:stretch>
            <a:fillRect/>
          </a:stretch>
        </p:blipFill>
        <p:spPr>
          <a:xfrm>
            <a:off x="6804838" y="4115017"/>
            <a:ext cx="4071478" cy="242435"/>
          </a:xfrm>
          <a:prstGeom prst="rect">
            <a:avLst/>
          </a:prstGeom>
        </p:spPr>
      </p:pic>
      <p:pic>
        <p:nvPicPr>
          <p:cNvPr id="16" name="Picture 15">
            <a:extLst>
              <a:ext uri="{FF2B5EF4-FFF2-40B4-BE49-F238E27FC236}">
                <a16:creationId xmlns:a16="http://schemas.microsoft.com/office/drawing/2014/main" id="{C7CB6A26-6FC1-EB4A-095D-5DB83B466038}"/>
              </a:ext>
            </a:extLst>
          </p:cNvPr>
          <p:cNvPicPr>
            <a:picLocks noChangeAspect="1"/>
          </p:cNvPicPr>
          <p:nvPr/>
        </p:nvPicPr>
        <p:blipFill>
          <a:blip r:embed="rId10"/>
          <a:srcRect t="8936" r="51316" b="4073"/>
          <a:stretch>
            <a:fillRect/>
          </a:stretch>
        </p:blipFill>
        <p:spPr>
          <a:xfrm>
            <a:off x="3028625" y="5019117"/>
            <a:ext cx="1261820" cy="1266825"/>
          </a:xfrm>
          <a:prstGeom prst="rect">
            <a:avLst/>
          </a:prstGeom>
        </p:spPr>
      </p:pic>
    </p:spTree>
    <p:extLst>
      <p:ext uri="{BB962C8B-B14F-4D97-AF65-F5344CB8AC3E}">
        <p14:creationId xmlns:p14="http://schemas.microsoft.com/office/powerpoint/2010/main" val="129554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C98C0B-27EB-4682-3776-1AC25AF9C1C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5EB0B7E-8FB2-0B59-C4DE-85DE7D0D931E}"/>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ECRIS</a:t>
            </a:r>
            <a:r>
              <a:rPr lang="en-US" sz="4000" b="1" dirty="0">
                <a:latin typeface="Calibri" panose="020F0502020204030204" pitchFamily="34" charset="0"/>
                <a:ea typeface="Calibri" panose="020F0502020204030204" pitchFamily="34" charset="0"/>
                <a:cs typeface="Calibri" panose="020F0502020204030204" pitchFamily="34" charset="0"/>
              </a:rPr>
              <a:t> plasma</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DA7CB586-E203-09FD-E8D5-6AF93F931C8E}"/>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5FAF7EBD-AF03-D4C3-A0EF-27A7449D0E83}"/>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A8CB40A9-1B50-15B2-A3DA-B145988A1AB7}"/>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BB645E64-A8F5-8D3B-8CD2-827F5F34534E}"/>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687D08FB-7278-9E66-53AC-7BC2515E739C}"/>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48072843-49B2-790B-A85B-43CB2D3DE967}"/>
              </a:ext>
            </a:extLst>
          </p:cNvPr>
          <p:cNvSpPr>
            <a:spLocks noGrp="1"/>
          </p:cNvSpPr>
          <p:nvPr>
            <p:ph type="sldNum" sz="quarter" idx="12"/>
          </p:nvPr>
        </p:nvSpPr>
        <p:spPr/>
        <p:txBody>
          <a:bodyPr/>
          <a:lstStyle/>
          <a:p>
            <a:fld id="{F2A7827B-0B9E-47AE-9F4E-57B53FFB3898}" type="slidenum">
              <a:rPr lang="en-US" noProof="0" smtClean="0"/>
              <a:pPr/>
              <a:t>11</a:t>
            </a:fld>
            <a:endParaRPr lang="en-US" noProof="0" dirty="0"/>
          </a:p>
        </p:txBody>
      </p:sp>
      <p:sp>
        <p:nvSpPr>
          <p:cNvPr id="9" name="TextBox 8">
            <a:extLst>
              <a:ext uri="{FF2B5EF4-FFF2-40B4-BE49-F238E27FC236}">
                <a16:creationId xmlns:a16="http://schemas.microsoft.com/office/drawing/2014/main" id="{61EFC50B-B017-01A8-3E6D-AF8D4C1AEEDA}"/>
              </a:ext>
            </a:extLst>
          </p:cNvPr>
          <p:cNvSpPr txBox="1"/>
          <p:nvPr/>
        </p:nvSpPr>
        <p:spPr>
          <a:xfrm>
            <a:off x="9299643" y="6143804"/>
            <a:ext cx="2160286" cy="276999"/>
          </a:xfrm>
          <a:prstGeom prst="rect">
            <a:avLst/>
          </a:prstGeom>
          <a:noFill/>
        </p:spPr>
        <p:txBody>
          <a:bodyPr wrap="square" rtlCol="0">
            <a:spAutoFit/>
          </a:bodyPr>
          <a:lstStyle/>
          <a:p>
            <a:r>
              <a:rPr lang="en-US" sz="1200" i="1" noProof="0" dirty="0"/>
              <a:t>Courtesy of T. Thuillier (LPSC) </a:t>
            </a:r>
          </a:p>
        </p:txBody>
      </p:sp>
      <p:pic>
        <p:nvPicPr>
          <p:cNvPr id="11" name="Picture 10">
            <a:extLst>
              <a:ext uri="{FF2B5EF4-FFF2-40B4-BE49-F238E27FC236}">
                <a16:creationId xmlns:a16="http://schemas.microsoft.com/office/drawing/2014/main" id="{FE6D6638-C601-47AF-BFDC-0C4C1B0E7C29}"/>
              </a:ext>
            </a:extLst>
          </p:cNvPr>
          <p:cNvPicPr>
            <a:picLocks noChangeAspect="1"/>
          </p:cNvPicPr>
          <p:nvPr/>
        </p:nvPicPr>
        <p:blipFill>
          <a:blip r:embed="rId6"/>
          <a:stretch>
            <a:fillRect/>
          </a:stretch>
        </p:blipFill>
        <p:spPr>
          <a:xfrm>
            <a:off x="1824401" y="1210775"/>
            <a:ext cx="8543197" cy="4811331"/>
          </a:xfrm>
          <a:prstGeom prst="rect">
            <a:avLst/>
          </a:prstGeom>
        </p:spPr>
      </p:pic>
      <p:sp>
        <p:nvSpPr>
          <p:cNvPr id="7" name="Ovale 6">
            <a:extLst>
              <a:ext uri="{FF2B5EF4-FFF2-40B4-BE49-F238E27FC236}">
                <a16:creationId xmlns:a16="http://schemas.microsoft.com/office/drawing/2014/main" id="{8740271D-5B2B-BCB4-DA7F-DA829A7424A9}"/>
              </a:ext>
            </a:extLst>
          </p:cNvPr>
          <p:cNvSpPr/>
          <p:nvPr/>
        </p:nvSpPr>
        <p:spPr>
          <a:xfrm>
            <a:off x="2899999" y="2557025"/>
            <a:ext cx="1982663" cy="965760"/>
          </a:xfrm>
          <a:prstGeom prst="ellipse">
            <a:avLst/>
          </a:prstGeom>
          <a:noFill/>
          <a:ln w="476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a:extLst>
              <a:ext uri="{FF2B5EF4-FFF2-40B4-BE49-F238E27FC236}">
                <a16:creationId xmlns:a16="http://schemas.microsoft.com/office/drawing/2014/main" id="{4CF763DB-640A-2AFA-A958-DE058B92277B}"/>
              </a:ext>
            </a:extLst>
          </p:cNvPr>
          <p:cNvSpPr/>
          <p:nvPr/>
        </p:nvSpPr>
        <p:spPr>
          <a:xfrm>
            <a:off x="4882662" y="1952447"/>
            <a:ext cx="1982663" cy="965760"/>
          </a:xfrm>
          <a:prstGeom prst="ellipse">
            <a:avLst/>
          </a:prstGeom>
          <a:noFill/>
          <a:ln w="4762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038964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41542B-8F4B-5EF0-5E89-038ABE85143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929203A-49BE-B8A5-AB77-A9D92607B2E0}"/>
              </a:ext>
            </a:extLst>
          </p:cNvPr>
          <p:cNvSpPr>
            <a:spLocks noGrp="1"/>
          </p:cNvSpPr>
          <p:nvPr>
            <p:ph type="title"/>
          </p:nvPr>
        </p:nvSpPr>
        <p:spPr>
          <a:xfrm>
            <a:off x="1818740" y="0"/>
            <a:ext cx="8833797" cy="1325563"/>
          </a:xfrm>
        </p:spPr>
        <p:txBody>
          <a:bodyPr>
            <a:norm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Geller’s scaling law</a:t>
            </a:r>
            <a:endParaRPr lang="en-US" sz="32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88860E48-B043-C972-E9AD-D87DD88C13B6}"/>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0B6E22E9-3670-89F1-337F-AEB6205CB245}"/>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905E92E4-B9C7-EC04-A5AF-FDAB052D6142}"/>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4C843AAF-34B0-C157-800B-6F95C3D091C5}"/>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A5472248-2A82-9A75-2F6B-ED78B7999686}"/>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F48D1858-637C-34CE-5CF4-A453261A221A}"/>
              </a:ext>
            </a:extLst>
          </p:cNvPr>
          <p:cNvSpPr>
            <a:spLocks noGrp="1"/>
          </p:cNvSpPr>
          <p:nvPr>
            <p:ph type="sldNum" sz="quarter" idx="12"/>
          </p:nvPr>
        </p:nvSpPr>
        <p:spPr/>
        <p:txBody>
          <a:bodyPr/>
          <a:lstStyle/>
          <a:p>
            <a:fld id="{F2A7827B-0B9E-47AE-9F4E-57B53FFB3898}" type="slidenum">
              <a:rPr lang="en-US" noProof="0" smtClean="0"/>
              <a:pPr/>
              <a:t>12</a:t>
            </a:fld>
            <a:endParaRPr lang="en-US" noProof="0" dirty="0"/>
          </a:p>
        </p:txBody>
      </p:sp>
      <p:sp>
        <p:nvSpPr>
          <p:cNvPr id="7" name="TextBox 6">
            <a:extLst>
              <a:ext uri="{FF2B5EF4-FFF2-40B4-BE49-F238E27FC236}">
                <a16:creationId xmlns:a16="http://schemas.microsoft.com/office/drawing/2014/main" id="{1960F32A-8EED-C7B1-C692-8F23FBDE668B}"/>
              </a:ext>
            </a:extLst>
          </p:cNvPr>
          <p:cNvSpPr txBox="1"/>
          <p:nvPr/>
        </p:nvSpPr>
        <p:spPr>
          <a:xfrm>
            <a:off x="9283699" y="6143804"/>
            <a:ext cx="2192535" cy="276999"/>
          </a:xfrm>
          <a:prstGeom prst="rect">
            <a:avLst/>
          </a:prstGeom>
          <a:noFill/>
        </p:spPr>
        <p:txBody>
          <a:bodyPr wrap="square" rtlCol="0">
            <a:spAutoFit/>
          </a:bodyPr>
          <a:lstStyle/>
          <a:p>
            <a:r>
              <a:rPr lang="en-US" sz="1200" i="1" noProof="0" dirty="0"/>
              <a:t>Courtesy of </a:t>
            </a:r>
            <a:r>
              <a:rPr lang="en-US" sz="1200" i="1" dirty="0"/>
              <a:t> L</a:t>
            </a:r>
            <a:r>
              <a:rPr lang="en-US" sz="1200" i="1" noProof="0" dirty="0"/>
              <a:t>. Sun (IMP-CAS)</a:t>
            </a:r>
          </a:p>
        </p:txBody>
      </p:sp>
      <p:pic>
        <p:nvPicPr>
          <p:cNvPr id="16" name="Picture 15">
            <a:extLst>
              <a:ext uri="{FF2B5EF4-FFF2-40B4-BE49-F238E27FC236}">
                <a16:creationId xmlns:a16="http://schemas.microsoft.com/office/drawing/2014/main" id="{16A3A0CF-41E7-3A17-DBAE-2DB47ADFA520}"/>
              </a:ext>
            </a:extLst>
          </p:cNvPr>
          <p:cNvPicPr>
            <a:picLocks noChangeAspect="1"/>
          </p:cNvPicPr>
          <p:nvPr/>
        </p:nvPicPr>
        <p:blipFill>
          <a:blip r:embed="rId6"/>
          <a:srcRect l="1234"/>
          <a:stretch>
            <a:fillRect/>
          </a:stretch>
        </p:blipFill>
        <p:spPr>
          <a:xfrm>
            <a:off x="2683335" y="991241"/>
            <a:ext cx="6845299" cy="5152561"/>
          </a:xfrm>
          <a:prstGeom prst="rect">
            <a:avLst/>
          </a:prstGeom>
        </p:spPr>
      </p:pic>
      <p:sp>
        <p:nvSpPr>
          <p:cNvPr id="3" name="CasellaDiTesto 2">
            <a:extLst>
              <a:ext uri="{FF2B5EF4-FFF2-40B4-BE49-F238E27FC236}">
                <a16:creationId xmlns:a16="http://schemas.microsoft.com/office/drawing/2014/main" id="{931D027D-A67B-F519-88DB-FE4A845B6614}"/>
              </a:ext>
            </a:extLst>
          </p:cNvPr>
          <p:cNvSpPr txBox="1"/>
          <p:nvPr/>
        </p:nvSpPr>
        <p:spPr>
          <a:xfrm>
            <a:off x="3167615" y="3167928"/>
            <a:ext cx="5876737" cy="1015663"/>
          </a:xfrm>
          <a:prstGeom prst="rect">
            <a:avLst/>
          </a:prstGeom>
          <a:solidFill>
            <a:srgbClr val="C00000"/>
          </a:solidFill>
        </p:spPr>
        <p:txBody>
          <a:bodyPr wrap="none" rtlCol="0">
            <a:spAutoFit/>
          </a:bodyPr>
          <a:lstStyle/>
          <a:p>
            <a:r>
              <a:rPr lang="it-IT" sz="6000" b="1" dirty="0" err="1">
                <a:solidFill>
                  <a:schemeClr val="bg1"/>
                </a:solidFill>
                <a:latin typeface="Calibri" panose="020F0502020204030204" pitchFamily="34" charset="0"/>
                <a:ea typeface="Calibri" panose="020F0502020204030204" pitchFamily="34" charset="0"/>
                <a:cs typeface="Calibri" panose="020F0502020204030204" pitchFamily="34" charset="0"/>
              </a:rPr>
              <a:t>What</a:t>
            </a:r>
            <a:r>
              <a:rPr lang="it-IT" sz="6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it-IT" sz="6000" b="1" dirty="0" err="1">
                <a:solidFill>
                  <a:schemeClr val="bg1"/>
                </a:solidFill>
                <a:latin typeface="Calibri" panose="020F0502020204030204" pitchFamily="34" charset="0"/>
                <a:ea typeface="Calibri" panose="020F0502020204030204" pitchFamily="34" charset="0"/>
                <a:cs typeface="Calibri" panose="020F0502020204030204" pitchFamily="34" charset="0"/>
              </a:rPr>
              <a:t>is</a:t>
            </a:r>
            <a:r>
              <a:rPr lang="it-IT" sz="6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it-IT" sz="6000" b="1" dirty="0" err="1">
                <a:solidFill>
                  <a:schemeClr val="bg1"/>
                </a:solidFill>
                <a:latin typeface="Calibri" panose="020F0502020204030204" pitchFamily="34" charset="0"/>
                <a:ea typeface="Calibri" panose="020F0502020204030204" pitchFamily="34" charset="0"/>
                <a:cs typeface="Calibri" panose="020F0502020204030204" pitchFamily="34" charset="0"/>
              </a:rPr>
              <a:t>going</a:t>
            </a:r>
            <a:r>
              <a:rPr lang="it-IT" sz="6000" b="1" dirty="0">
                <a:solidFill>
                  <a:schemeClr val="bg1"/>
                </a:solidFill>
                <a:latin typeface="Calibri" panose="020F0502020204030204" pitchFamily="34" charset="0"/>
                <a:ea typeface="Calibri" panose="020F0502020204030204" pitchFamily="34" charset="0"/>
                <a:cs typeface="Calibri" panose="020F0502020204030204" pitchFamily="34" charset="0"/>
              </a:rPr>
              <a:t> on?</a:t>
            </a:r>
          </a:p>
        </p:txBody>
      </p:sp>
    </p:spTree>
    <p:extLst>
      <p:ext uri="{BB962C8B-B14F-4D97-AF65-F5344CB8AC3E}">
        <p14:creationId xmlns:p14="http://schemas.microsoft.com/office/powerpoint/2010/main" val="394718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34645-E17B-4987-F7A5-4A8B90AA3C6F}"/>
            </a:ext>
          </a:extLst>
        </p:cNvPr>
        <p:cNvGrpSpPr/>
        <p:nvPr/>
      </p:nvGrpSpPr>
      <p:grpSpPr>
        <a:xfrm>
          <a:off x="0" y="0"/>
          <a:ext cx="0" cy="0"/>
          <a:chOff x="0" y="0"/>
          <a:chExt cx="0" cy="0"/>
        </a:xfrm>
      </p:grpSpPr>
      <p:grpSp>
        <p:nvGrpSpPr>
          <p:cNvPr id="14" name="Gruppo 13">
            <a:extLst>
              <a:ext uri="{FF2B5EF4-FFF2-40B4-BE49-F238E27FC236}">
                <a16:creationId xmlns:a16="http://schemas.microsoft.com/office/drawing/2014/main" id="{5F61E7D2-D862-FEF7-BF6C-B7899CB6BCF4}"/>
              </a:ext>
            </a:extLst>
          </p:cNvPr>
          <p:cNvGrpSpPr/>
          <p:nvPr/>
        </p:nvGrpSpPr>
        <p:grpSpPr>
          <a:xfrm>
            <a:off x="6331767" y="1079321"/>
            <a:ext cx="5705374" cy="4281555"/>
            <a:chOff x="6331767" y="1079321"/>
            <a:chExt cx="5705374" cy="4281555"/>
          </a:xfrm>
        </p:grpSpPr>
        <p:pic>
          <p:nvPicPr>
            <p:cNvPr id="11" name="Immagine 10">
              <a:extLst>
                <a:ext uri="{FF2B5EF4-FFF2-40B4-BE49-F238E27FC236}">
                  <a16:creationId xmlns:a16="http://schemas.microsoft.com/office/drawing/2014/main" id="{67A9F0EE-0E01-B838-3B71-DA3A87842117}"/>
                </a:ext>
              </a:extLst>
            </p:cNvPr>
            <p:cNvPicPr>
              <a:picLocks noChangeAspect="1"/>
            </p:cNvPicPr>
            <p:nvPr/>
          </p:nvPicPr>
          <p:blipFill>
            <a:blip r:embed="rId3"/>
            <a:stretch>
              <a:fillRect/>
            </a:stretch>
          </p:blipFill>
          <p:spPr>
            <a:xfrm>
              <a:off x="6331767" y="1079321"/>
              <a:ext cx="5705374" cy="4281555"/>
            </a:xfrm>
            <a:prstGeom prst="rect">
              <a:avLst/>
            </a:prstGeom>
          </p:spPr>
        </p:pic>
        <p:pic>
          <p:nvPicPr>
            <p:cNvPr id="12" name="Immagine 11">
              <a:extLst>
                <a:ext uri="{FF2B5EF4-FFF2-40B4-BE49-F238E27FC236}">
                  <a16:creationId xmlns:a16="http://schemas.microsoft.com/office/drawing/2014/main" id="{5EE6C43E-342A-018A-05EE-E3914F7F38F9}"/>
                </a:ext>
              </a:extLst>
            </p:cNvPr>
            <p:cNvPicPr>
              <a:picLocks noChangeAspect="1"/>
            </p:cNvPicPr>
            <p:nvPr/>
          </p:nvPicPr>
          <p:blipFill>
            <a:blip r:embed="rId4"/>
            <a:stretch>
              <a:fillRect/>
            </a:stretch>
          </p:blipFill>
          <p:spPr>
            <a:xfrm>
              <a:off x="7688471" y="4520096"/>
              <a:ext cx="4079408" cy="252987"/>
            </a:xfrm>
            <a:prstGeom prst="rect">
              <a:avLst/>
            </a:prstGeom>
          </p:spPr>
        </p:pic>
      </p:grpSp>
      <p:sp>
        <p:nvSpPr>
          <p:cNvPr id="2" name="Titolo 1">
            <a:extLst>
              <a:ext uri="{FF2B5EF4-FFF2-40B4-BE49-F238E27FC236}">
                <a16:creationId xmlns:a16="http://schemas.microsoft.com/office/drawing/2014/main" id="{37658DBA-3570-9946-E7A4-52E4A80BC455}"/>
              </a:ext>
            </a:extLst>
          </p:cNvPr>
          <p:cNvSpPr>
            <a:spLocks noGrp="1"/>
          </p:cNvSpPr>
          <p:nvPr>
            <p:ph type="title"/>
          </p:nvPr>
        </p:nvSpPr>
        <p:spPr>
          <a:xfrm>
            <a:off x="1818740" y="0"/>
            <a:ext cx="8833797" cy="1325563"/>
          </a:xfrm>
        </p:spPr>
        <p:txBody>
          <a:bodyPr>
            <a:norm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Microwave heating in ECRIS</a:t>
            </a:r>
            <a:endParaRPr lang="en-US" sz="32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A1FBFABD-E499-7053-D7AA-AEB3670A1916}"/>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CEEE54DE-796B-D499-A669-A75255AFDA55}"/>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B50E7D75-6AB6-C2AC-6919-EB12B27709C6}"/>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7F44FC64-53D6-5F6C-96CF-2D01F5DC4284}"/>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9CC53266-4DC9-2A08-F755-2077829C8AAA}"/>
              </a:ext>
            </a:extLst>
          </p:cNvPr>
          <p:cNvSpPr>
            <a:spLocks noGrp="1"/>
          </p:cNvSpPr>
          <p:nvPr>
            <p:ph type="sldNum" sz="quarter" idx="12"/>
          </p:nvPr>
        </p:nvSpPr>
        <p:spPr/>
        <p:txBody>
          <a:bodyPr/>
          <a:lstStyle/>
          <a:p>
            <a:fld id="{F2A7827B-0B9E-47AE-9F4E-57B53FFB3898}" type="slidenum">
              <a:rPr lang="en-US" noProof="0" smtClean="0"/>
              <a:pPr/>
              <a:t>13</a:t>
            </a:fld>
            <a:endParaRPr lang="en-US" noProof="0" dirty="0"/>
          </a:p>
        </p:txBody>
      </p:sp>
      <p:pic>
        <p:nvPicPr>
          <p:cNvPr id="66" name="Immagine 65">
            <a:extLst>
              <a:ext uri="{FF2B5EF4-FFF2-40B4-BE49-F238E27FC236}">
                <a16:creationId xmlns:a16="http://schemas.microsoft.com/office/drawing/2014/main" id="{7FA2873B-8195-D87B-5CA5-C03B027C7F42}"/>
              </a:ext>
            </a:extLst>
          </p:cNvPr>
          <p:cNvPicPr>
            <a:picLocks noChangeAspect="1"/>
          </p:cNvPicPr>
          <p:nvPr/>
        </p:nvPicPr>
        <p:blipFill>
          <a:blip r:embed="rId7"/>
          <a:stretch>
            <a:fillRect/>
          </a:stretch>
        </p:blipFill>
        <p:spPr>
          <a:xfrm>
            <a:off x="344838" y="1079321"/>
            <a:ext cx="5797574" cy="4281555"/>
          </a:xfrm>
          <a:prstGeom prst="rect">
            <a:avLst/>
          </a:prstGeom>
        </p:spPr>
      </p:pic>
      <p:pic>
        <p:nvPicPr>
          <p:cNvPr id="3" name="Immagine 2">
            <a:extLst>
              <a:ext uri="{FF2B5EF4-FFF2-40B4-BE49-F238E27FC236}">
                <a16:creationId xmlns:a16="http://schemas.microsoft.com/office/drawing/2014/main" id="{69AC142C-1F80-C99C-C8F7-35BDFED6A8A0}"/>
              </a:ext>
            </a:extLst>
          </p:cNvPr>
          <p:cNvPicPr>
            <a:picLocks noChangeAspect="1"/>
          </p:cNvPicPr>
          <p:nvPr/>
        </p:nvPicPr>
        <p:blipFill>
          <a:blip r:embed="rId8"/>
          <a:srcRect t="22677" b="14551"/>
          <a:stretch>
            <a:fillRect/>
          </a:stretch>
        </p:blipFill>
        <p:spPr>
          <a:xfrm>
            <a:off x="1522718" y="5583805"/>
            <a:ext cx="10077561" cy="707972"/>
          </a:xfrm>
          <a:prstGeom prst="rect">
            <a:avLst/>
          </a:prstGeom>
        </p:spPr>
      </p:pic>
    </p:spTree>
    <p:extLst>
      <p:ext uri="{BB962C8B-B14F-4D97-AF65-F5344CB8AC3E}">
        <p14:creationId xmlns:p14="http://schemas.microsoft.com/office/powerpoint/2010/main" val="26518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61275-81F4-3C8D-8556-2FC800A92E7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91D4C0E-0C98-1B85-2543-80F1293E290D}"/>
              </a:ext>
            </a:extLst>
          </p:cNvPr>
          <p:cNvSpPr>
            <a:spLocks noGrp="1"/>
          </p:cNvSpPr>
          <p:nvPr>
            <p:ph type="title"/>
          </p:nvPr>
        </p:nvSpPr>
        <p:spPr>
          <a:xfrm>
            <a:off x="1818740" y="0"/>
            <a:ext cx="8833797" cy="1325563"/>
          </a:xfrm>
        </p:spPr>
        <p:txBody>
          <a:bodyPr>
            <a:norm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ECR heating on modal dominated cavities</a:t>
            </a:r>
            <a:endParaRPr lang="en-US" sz="32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7BFFC095-8FEA-2AFE-DAA1-1A0100AD30DD}"/>
              </a:ext>
            </a:extLst>
          </p:cNvPr>
          <p:cNvPicPr>
            <a:picLocks noChangeAspect="1"/>
          </p:cNvPicPr>
          <p:nvPr/>
        </p:nvPicPr>
        <p:blipFill>
          <a:blip r:embed="rId3"/>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BE9A7EB4-6953-2795-6B3D-E1797A0604B5}"/>
              </a:ext>
            </a:extLst>
          </p:cNvPr>
          <p:cNvPicPr>
            <a:picLocks noChangeAspect="1"/>
          </p:cNvPicPr>
          <p:nvPr/>
        </p:nvPicPr>
        <p:blipFill>
          <a:blip r:embed="rId4"/>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9B82D562-76C5-EC5F-CAE6-11FC2B7C1231}"/>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AAE7F556-5C5D-2D14-E266-6B2C2E42FF68}"/>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5209BF29-DB7D-54C1-13AF-71A6F757F994}"/>
              </a:ext>
            </a:extLst>
          </p:cNvPr>
          <p:cNvSpPr>
            <a:spLocks noGrp="1"/>
          </p:cNvSpPr>
          <p:nvPr>
            <p:ph type="sldNum" sz="quarter" idx="12"/>
          </p:nvPr>
        </p:nvSpPr>
        <p:spPr/>
        <p:txBody>
          <a:bodyPr/>
          <a:lstStyle/>
          <a:p>
            <a:fld id="{F2A7827B-0B9E-47AE-9F4E-57B53FFB3898}" type="slidenum">
              <a:rPr lang="en-US" noProof="0" smtClean="0"/>
              <a:pPr/>
              <a:t>14</a:t>
            </a:fld>
            <a:endParaRPr lang="en-US" noProof="0" dirty="0"/>
          </a:p>
        </p:txBody>
      </p:sp>
      <p:pic>
        <p:nvPicPr>
          <p:cNvPr id="3" name="Immagine 2">
            <a:extLst>
              <a:ext uri="{FF2B5EF4-FFF2-40B4-BE49-F238E27FC236}">
                <a16:creationId xmlns:a16="http://schemas.microsoft.com/office/drawing/2014/main" id="{5D54FF0E-0BB5-BD70-3FB5-ADE6D780AB85}"/>
              </a:ext>
            </a:extLst>
          </p:cNvPr>
          <p:cNvPicPr>
            <a:picLocks noChangeAspect="1"/>
          </p:cNvPicPr>
          <p:nvPr/>
        </p:nvPicPr>
        <p:blipFill>
          <a:blip r:embed="rId5"/>
          <a:srcRect t="22677" b="14551"/>
          <a:stretch>
            <a:fillRect/>
          </a:stretch>
        </p:blipFill>
        <p:spPr>
          <a:xfrm>
            <a:off x="1522718" y="5583805"/>
            <a:ext cx="10077561" cy="707972"/>
          </a:xfrm>
          <a:prstGeom prst="rect">
            <a:avLst/>
          </a:prstGeom>
        </p:spPr>
      </p:pic>
      <p:pic>
        <p:nvPicPr>
          <p:cNvPr id="12" name="Immagine 11">
            <a:extLst>
              <a:ext uri="{FF2B5EF4-FFF2-40B4-BE49-F238E27FC236}">
                <a16:creationId xmlns:a16="http://schemas.microsoft.com/office/drawing/2014/main" id="{4DB8DC20-F42E-87F7-7FB7-A9B84E0287C0}"/>
              </a:ext>
            </a:extLst>
          </p:cNvPr>
          <p:cNvPicPr>
            <a:picLocks noChangeAspect="1"/>
          </p:cNvPicPr>
          <p:nvPr/>
        </p:nvPicPr>
        <p:blipFill>
          <a:blip r:embed="rId6"/>
          <a:stretch>
            <a:fillRect/>
          </a:stretch>
        </p:blipFill>
        <p:spPr>
          <a:xfrm>
            <a:off x="202526" y="1178240"/>
            <a:ext cx="5744418" cy="4340992"/>
          </a:xfrm>
          <a:prstGeom prst="rect">
            <a:avLst/>
          </a:prstGeom>
        </p:spPr>
      </p:pic>
      <p:pic>
        <p:nvPicPr>
          <p:cNvPr id="15" name="Immagine 14">
            <a:extLst>
              <a:ext uri="{FF2B5EF4-FFF2-40B4-BE49-F238E27FC236}">
                <a16:creationId xmlns:a16="http://schemas.microsoft.com/office/drawing/2014/main" id="{DCCB917E-A82B-885D-9812-BCD214C3B002}"/>
              </a:ext>
            </a:extLst>
          </p:cNvPr>
          <p:cNvPicPr>
            <a:picLocks noChangeAspect="1"/>
          </p:cNvPicPr>
          <p:nvPr/>
        </p:nvPicPr>
        <p:blipFill>
          <a:blip r:embed="rId7"/>
          <a:stretch>
            <a:fillRect/>
          </a:stretch>
        </p:blipFill>
        <p:spPr>
          <a:xfrm>
            <a:off x="6253179" y="1198898"/>
            <a:ext cx="5704190" cy="4320334"/>
          </a:xfrm>
          <a:prstGeom prst="rect">
            <a:avLst/>
          </a:prstGeom>
        </p:spPr>
      </p:pic>
    </p:spTree>
    <p:extLst>
      <p:ext uri="{BB962C8B-B14F-4D97-AF65-F5344CB8AC3E}">
        <p14:creationId xmlns:p14="http://schemas.microsoft.com/office/powerpoint/2010/main" val="21901601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B7173-E809-CF62-A0AE-DE2D4D08D2D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94F3FD8A-A4B6-F575-0FB1-3DE6A5C600FF}"/>
              </a:ext>
            </a:extLst>
          </p:cNvPr>
          <p:cNvSpPr>
            <a:spLocks noGrp="1"/>
          </p:cNvSpPr>
          <p:nvPr>
            <p:ph type="title"/>
          </p:nvPr>
        </p:nvSpPr>
        <p:spPr>
          <a:xfrm>
            <a:off x="1818740" y="0"/>
            <a:ext cx="8833797" cy="1325563"/>
          </a:xfrm>
        </p:spPr>
        <p:txBody>
          <a:bodyPr>
            <a:norm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HF ECRIS: microwave heating </a:t>
            </a:r>
            <a:endParaRPr lang="en-US" sz="32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0CE960ED-5F51-7AAA-1E4C-D8BA879B533C}"/>
              </a:ext>
            </a:extLst>
          </p:cNvPr>
          <p:cNvPicPr>
            <a:picLocks noChangeAspect="1"/>
          </p:cNvPicPr>
          <p:nvPr/>
        </p:nvPicPr>
        <p:blipFill>
          <a:blip r:embed="rId3"/>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B718D6B6-D505-B489-0600-6E35AFDDB7F3}"/>
              </a:ext>
            </a:extLst>
          </p:cNvPr>
          <p:cNvPicPr>
            <a:picLocks noChangeAspect="1"/>
          </p:cNvPicPr>
          <p:nvPr/>
        </p:nvPicPr>
        <p:blipFill>
          <a:blip r:embed="rId4"/>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758951EA-6BD2-A6BB-9087-2ABA779C51F9}"/>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8F81B265-9E24-79F9-B7F6-C66292B010F9}"/>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9A4505D6-8589-AAD0-1B1B-6FFE722F1AB2}"/>
              </a:ext>
            </a:extLst>
          </p:cNvPr>
          <p:cNvSpPr>
            <a:spLocks noGrp="1"/>
          </p:cNvSpPr>
          <p:nvPr>
            <p:ph type="sldNum" sz="quarter" idx="12"/>
          </p:nvPr>
        </p:nvSpPr>
        <p:spPr/>
        <p:txBody>
          <a:bodyPr/>
          <a:lstStyle/>
          <a:p>
            <a:fld id="{F2A7827B-0B9E-47AE-9F4E-57B53FFB3898}" type="slidenum">
              <a:rPr lang="en-US" noProof="0" smtClean="0"/>
              <a:pPr/>
              <a:t>15</a:t>
            </a:fld>
            <a:endParaRPr lang="en-US" noProof="0" dirty="0"/>
          </a:p>
        </p:txBody>
      </p:sp>
      <p:pic>
        <p:nvPicPr>
          <p:cNvPr id="3" name="Immagine 2">
            <a:extLst>
              <a:ext uri="{FF2B5EF4-FFF2-40B4-BE49-F238E27FC236}">
                <a16:creationId xmlns:a16="http://schemas.microsoft.com/office/drawing/2014/main" id="{95DB8462-F98F-A546-FABB-32003F0D86DA}"/>
              </a:ext>
            </a:extLst>
          </p:cNvPr>
          <p:cNvPicPr>
            <a:picLocks noChangeAspect="1"/>
          </p:cNvPicPr>
          <p:nvPr/>
        </p:nvPicPr>
        <p:blipFill>
          <a:blip r:embed="rId5"/>
          <a:srcRect t="22677" b="14551"/>
          <a:stretch>
            <a:fillRect/>
          </a:stretch>
        </p:blipFill>
        <p:spPr>
          <a:xfrm>
            <a:off x="1522718" y="5583805"/>
            <a:ext cx="10077561" cy="707972"/>
          </a:xfrm>
          <a:prstGeom prst="rect">
            <a:avLst/>
          </a:prstGeom>
        </p:spPr>
      </p:pic>
      <p:pic>
        <p:nvPicPr>
          <p:cNvPr id="12" name="Immagine 11">
            <a:extLst>
              <a:ext uri="{FF2B5EF4-FFF2-40B4-BE49-F238E27FC236}">
                <a16:creationId xmlns:a16="http://schemas.microsoft.com/office/drawing/2014/main" id="{81069BED-69D8-8AAE-8D69-DEE5AC207074}"/>
              </a:ext>
            </a:extLst>
          </p:cNvPr>
          <p:cNvPicPr>
            <a:picLocks noChangeAspect="1"/>
          </p:cNvPicPr>
          <p:nvPr/>
        </p:nvPicPr>
        <p:blipFill>
          <a:blip r:embed="rId6"/>
          <a:stretch>
            <a:fillRect/>
          </a:stretch>
        </p:blipFill>
        <p:spPr>
          <a:xfrm>
            <a:off x="143869" y="1134325"/>
            <a:ext cx="5809127" cy="4410878"/>
          </a:xfrm>
          <a:prstGeom prst="rect">
            <a:avLst/>
          </a:prstGeom>
        </p:spPr>
      </p:pic>
      <p:sp>
        <p:nvSpPr>
          <p:cNvPr id="14" name="CasellaDiTesto 13">
            <a:extLst>
              <a:ext uri="{FF2B5EF4-FFF2-40B4-BE49-F238E27FC236}">
                <a16:creationId xmlns:a16="http://schemas.microsoft.com/office/drawing/2014/main" id="{58E6098A-33BB-0B72-234C-464CD5A87756}"/>
              </a:ext>
            </a:extLst>
          </p:cNvPr>
          <p:cNvSpPr txBox="1"/>
          <p:nvPr/>
        </p:nvSpPr>
        <p:spPr>
          <a:xfrm>
            <a:off x="190499" y="1994351"/>
            <a:ext cx="5740726" cy="1087477"/>
          </a:xfrm>
          <a:prstGeom prst="rect">
            <a:avLst/>
          </a:prstGeom>
          <a:solidFill>
            <a:srgbClr val="E3DED1"/>
          </a:solidFill>
          <a:ln w="127000" cap="flat">
            <a:solidFill>
              <a:schemeClr val="tx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it-IT" sz="3200" b="1" dirty="0"/>
              <a:t>COULD YOU IMAGINE THE DISTRIBUTION AT 45 GHz???</a:t>
            </a:r>
            <a:endParaRPr kumimoji="0" lang="it-IT" sz="3200" b="1" i="0" u="none" strike="noStrike" cap="none" spc="0" normalizeH="0" baseline="0" dirty="0">
              <a:ln>
                <a:noFill/>
              </a:ln>
              <a:solidFill>
                <a:srgbClr val="546056"/>
              </a:solidFill>
              <a:effectLst/>
              <a:uFillTx/>
              <a:sym typeface="Palatino"/>
            </a:endParaRPr>
          </a:p>
        </p:txBody>
      </p:sp>
      <p:pic>
        <p:nvPicPr>
          <p:cNvPr id="16" name="Immagine 15">
            <a:extLst>
              <a:ext uri="{FF2B5EF4-FFF2-40B4-BE49-F238E27FC236}">
                <a16:creationId xmlns:a16="http://schemas.microsoft.com/office/drawing/2014/main" id="{3814A0D1-EDD0-A3ED-037E-3CE412DEC285}"/>
              </a:ext>
            </a:extLst>
          </p:cNvPr>
          <p:cNvPicPr>
            <a:picLocks noChangeAspect="1"/>
          </p:cNvPicPr>
          <p:nvPr/>
        </p:nvPicPr>
        <p:blipFill>
          <a:blip r:embed="rId7"/>
          <a:srcRect l="2995" t="58572" r="3249" b="7073"/>
          <a:stretch>
            <a:fillRect/>
          </a:stretch>
        </p:blipFill>
        <p:spPr>
          <a:xfrm>
            <a:off x="642257" y="3454007"/>
            <a:ext cx="4615543" cy="1278906"/>
          </a:xfrm>
          <a:prstGeom prst="rect">
            <a:avLst/>
          </a:prstGeom>
        </p:spPr>
      </p:pic>
      <p:sp>
        <p:nvSpPr>
          <p:cNvPr id="4" name="CasellaDiTesto 3">
            <a:extLst>
              <a:ext uri="{FF2B5EF4-FFF2-40B4-BE49-F238E27FC236}">
                <a16:creationId xmlns:a16="http://schemas.microsoft.com/office/drawing/2014/main" id="{3E5C020D-579B-DDE8-ED56-9AF91A53D8E0}"/>
              </a:ext>
            </a:extLst>
          </p:cNvPr>
          <p:cNvSpPr txBox="1"/>
          <p:nvPr/>
        </p:nvSpPr>
        <p:spPr>
          <a:xfrm>
            <a:off x="6046256" y="1510229"/>
            <a:ext cx="6001875" cy="3426579"/>
          </a:xfrm>
          <a:prstGeom prst="rect">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just"/>
            <a:r>
              <a:rPr lang="it-IT" b="1" i="1" u="sng" dirty="0" err="1">
                <a:solidFill>
                  <a:schemeClr val="bg1"/>
                </a:solidFill>
              </a:rPr>
              <a:t>Microwave</a:t>
            </a:r>
            <a:r>
              <a:rPr lang="it-IT" b="1" i="1" u="sng" dirty="0">
                <a:solidFill>
                  <a:schemeClr val="bg1"/>
                </a:solidFill>
              </a:rPr>
              <a:t> </a:t>
            </a:r>
            <a:r>
              <a:rPr lang="it-IT" b="1" i="1" u="sng" dirty="0" err="1">
                <a:solidFill>
                  <a:schemeClr val="bg1"/>
                </a:solidFill>
              </a:rPr>
              <a:t>absorption</a:t>
            </a:r>
            <a:r>
              <a:rPr lang="it-IT" b="1" i="1" u="sng" dirty="0">
                <a:solidFill>
                  <a:schemeClr val="bg1"/>
                </a:solidFill>
              </a:rPr>
              <a:t> </a:t>
            </a:r>
            <a:r>
              <a:rPr lang="it-IT" b="1" i="1" u="sng" dirty="0" err="1">
                <a:solidFill>
                  <a:schemeClr val="bg1"/>
                </a:solidFill>
              </a:rPr>
              <a:t>oriented</a:t>
            </a:r>
            <a:r>
              <a:rPr lang="it-IT" b="1" i="1" u="sng" dirty="0">
                <a:solidFill>
                  <a:schemeClr val="bg1"/>
                </a:solidFill>
              </a:rPr>
              <a:t> design </a:t>
            </a:r>
            <a:r>
              <a:rPr lang="it-IT" dirty="0" err="1">
                <a:solidFill>
                  <a:schemeClr val="bg1"/>
                </a:solidFill>
              </a:rPr>
              <a:t>is</a:t>
            </a:r>
            <a:r>
              <a:rPr lang="it-IT" dirty="0">
                <a:solidFill>
                  <a:schemeClr val="bg1"/>
                </a:solidFill>
              </a:rPr>
              <a:t> </a:t>
            </a:r>
            <a:r>
              <a:rPr lang="it-IT" dirty="0" err="1">
                <a:solidFill>
                  <a:schemeClr val="bg1"/>
                </a:solidFill>
              </a:rPr>
              <a:t>needed</a:t>
            </a:r>
            <a:r>
              <a:rPr lang="it-IT" dirty="0">
                <a:solidFill>
                  <a:schemeClr val="bg1"/>
                </a:solidFill>
              </a:rPr>
              <a:t> for future ECRIS. It </a:t>
            </a:r>
            <a:r>
              <a:rPr lang="it-IT" dirty="0" err="1">
                <a:solidFill>
                  <a:schemeClr val="bg1"/>
                </a:solidFill>
              </a:rPr>
              <a:t>may</a:t>
            </a:r>
            <a:r>
              <a:rPr lang="it-IT" dirty="0">
                <a:solidFill>
                  <a:schemeClr val="bg1"/>
                </a:solidFill>
              </a:rPr>
              <a:t> </a:t>
            </a:r>
            <a:r>
              <a:rPr lang="it-IT" dirty="0" err="1">
                <a:solidFill>
                  <a:schemeClr val="bg1"/>
                </a:solidFill>
              </a:rPr>
              <a:t>give</a:t>
            </a:r>
            <a:r>
              <a:rPr lang="it-IT" dirty="0">
                <a:solidFill>
                  <a:schemeClr val="bg1"/>
                </a:solidFill>
              </a:rPr>
              <a:t> a </a:t>
            </a:r>
            <a:r>
              <a:rPr lang="it-IT" dirty="0" err="1">
                <a:solidFill>
                  <a:schemeClr val="bg1"/>
                </a:solidFill>
              </a:rPr>
              <a:t>highly</a:t>
            </a:r>
            <a:r>
              <a:rPr lang="it-IT" dirty="0">
                <a:solidFill>
                  <a:schemeClr val="bg1"/>
                </a:solidFill>
              </a:rPr>
              <a:t> </a:t>
            </a:r>
            <a:r>
              <a:rPr lang="it-IT" dirty="0" err="1">
                <a:solidFill>
                  <a:schemeClr val="bg1"/>
                </a:solidFill>
              </a:rPr>
              <a:t>controlled</a:t>
            </a:r>
            <a:r>
              <a:rPr lang="it-IT" dirty="0">
                <a:solidFill>
                  <a:schemeClr val="bg1"/>
                </a:solidFill>
              </a:rPr>
              <a:t> </a:t>
            </a:r>
            <a:r>
              <a:rPr lang="it-IT" dirty="0" err="1">
                <a:solidFill>
                  <a:schemeClr val="bg1"/>
                </a:solidFill>
              </a:rPr>
              <a:t>electromagnetic</a:t>
            </a:r>
            <a:r>
              <a:rPr lang="it-IT" dirty="0">
                <a:solidFill>
                  <a:schemeClr val="bg1"/>
                </a:solidFill>
              </a:rPr>
              <a:t> </a:t>
            </a:r>
            <a:r>
              <a:rPr lang="it-IT" dirty="0" err="1">
                <a:solidFill>
                  <a:schemeClr val="bg1"/>
                </a:solidFill>
              </a:rPr>
              <a:t>radiation</a:t>
            </a:r>
            <a:r>
              <a:rPr lang="it-IT" dirty="0">
                <a:solidFill>
                  <a:schemeClr val="bg1"/>
                </a:solidFill>
              </a:rPr>
              <a:t> from a </a:t>
            </a:r>
            <a:r>
              <a:rPr lang="it-IT" dirty="0" err="1">
                <a:solidFill>
                  <a:schemeClr val="bg1"/>
                </a:solidFill>
              </a:rPr>
              <a:t>flexible</a:t>
            </a:r>
            <a:r>
              <a:rPr lang="it-IT" dirty="0">
                <a:solidFill>
                  <a:schemeClr val="bg1"/>
                </a:solidFill>
              </a:rPr>
              <a:t> RF </a:t>
            </a:r>
            <a:r>
              <a:rPr lang="it-IT" dirty="0" err="1">
                <a:solidFill>
                  <a:schemeClr val="bg1"/>
                </a:solidFill>
              </a:rPr>
              <a:t>launcher</a:t>
            </a:r>
            <a:r>
              <a:rPr lang="it-IT" dirty="0">
                <a:solidFill>
                  <a:schemeClr val="bg1"/>
                </a:solidFill>
              </a:rPr>
              <a:t> system with the </a:t>
            </a:r>
            <a:r>
              <a:rPr lang="it-IT" dirty="0" err="1">
                <a:solidFill>
                  <a:schemeClr val="bg1"/>
                </a:solidFill>
              </a:rPr>
              <a:t>possibility</a:t>
            </a:r>
            <a:r>
              <a:rPr lang="it-IT" dirty="0">
                <a:solidFill>
                  <a:schemeClr val="bg1"/>
                </a:solidFill>
              </a:rPr>
              <a:t> of </a:t>
            </a:r>
            <a:r>
              <a:rPr lang="it-IT" b="1" dirty="0" err="1">
                <a:solidFill>
                  <a:schemeClr val="bg1"/>
                </a:solidFill>
              </a:rPr>
              <a:t>reduction</a:t>
            </a:r>
            <a:r>
              <a:rPr lang="it-IT" b="1" dirty="0">
                <a:solidFill>
                  <a:schemeClr val="bg1"/>
                </a:solidFill>
              </a:rPr>
              <a:t>, </a:t>
            </a:r>
            <a:r>
              <a:rPr lang="it-IT" b="1" dirty="0" err="1">
                <a:solidFill>
                  <a:schemeClr val="bg1"/>
                </a:solidFill>
              </a:rPr>
              <a:t>increase</a:t>
            </a:r>
            <a:r>
              <a:rPr lang="it-IT" b="1" dirty="0">
                <a:solidFill>
                  <a:schemeClr val="bg1"/>
                </a:solidFill>
              </a:rPr>
              <a:t>, </a:t>
            </a:r>
            <a:r>
              <a:rPr lang="it-IT" b="1" dirty="0" err="1">
                <a:solidFill>
                  <a:schemeClr val="bg1"/>
                </a:solidFill>
              </a:rPr>
              <a:t>redistribution</a:t>
            </a:r>
            <a:r>
              <a:rPr lang="it-IT" b="1" dirty="0">
                <a:solidFill>
                  <a:schemeClr val="bg1"/>
                </a:solidFill>
              </a:rPr>
              <a:t>, power </a:t>
            </a:r>
            <a:r>
              <a:rPr lang="it-IT" b="1" dirty="0" err="1">
                <a:solidFill>
                  <a:schemeClr val="bg1"/>
                </a:solidFill>
              </a:rPr>
              <a:t>level</a:t>
            </a:r>
            <a:r>
              <a:rPr lang="it-IT" b="1" dirty="0">
                <a:solidFill>
                  <a:schemeClr val="bg1"/>
                </a:solidFill>
              </a:rPr>
              <a:t>, </a:t>
            </a:r>
            <a:r>
              <a:rPr lang="it-IT" b="1" dirty="0" err="1">
                <a:solidFill>
                  <a:schemeClr val="bg1"/>
                </a:solidFill>
              </a:rPr>
              <a:t>polarization</a:t>
            </a:r>
            <a:r>
              <a:rPr lang="it-IT" b="1" dirty="0">
                <a:solidFill>
                  <a:schemeClr val="bg1"/>
                </a:solidFill>
              </a:rPr>
              <a:t>, power </a:t>
            </a:r>
            <a:r>
              <a:rPr lang="it-IT" b="1" dirty="0" err="1">
                <a:solidFill>
                  <a:schemeClr val="bg1"/>
                </a:solidFill>
              </a:rPr>
              <a:t>deposition</a:t>
            </a:r>
            <a:r>
              <a:rPr lang="it-IT" b="1" dirty="0">
                <a:solidFill>
                  <a:schemeClr val="bg1"/>
                </a:solidFill>
              </a:rPr>
              <a:t> location </a:t>
            </a:r>
            <a:r>
              <a:rPr lang="it-IT" dirty="0">
                <a:solidFill>
                  <a:schemeClr val="bg1"/>
                </a:solidFill>
              </a:rPr>
              <a:t>of the </a:t>
            </a:r>
            <a:r>
              <a:rPr lang="it-IT" dirty="0" err="1">
                <a:solidFill>
                  <a:schemeClr val="bg1"/>
                </a:solidFill>
              </a:rPr>
              <a:t>radiated</a:t>
            </a:r>
            <a:r>
              <a:rPr lang="it-IT" dirty="0">
                <a:solidFill>
                  <a:schemeClr val="bg1"/>
                </a:solidFill>
              </a:rPr>
              <a:t> </a:t>
            </a:r>
            <a:r>
              <a:rPr lang="it-IT" dirty="0" err="1">
                <a:solidFill>
                  <a:schemeClr val="bg1"/>
                </a:solidFill>
              </a:rPr>
              <a:t>signal</a:t>
            </a:r>
            <a:r>
              <a:rPr lang="it-IT" dirty="0">
                <a:solidFill>
                  <a:schemeClr val="bg1"/>
                </a:solidFill>
              </a:rPr>
              <a:t>. </a:t>
            </a:r>
          </a:p>
          <a:p>
            <a:endParaRPr lang="it-IT" dirty="0">
              <a:solidFill>
                <a:schemeClr val="bg1"/>
              </a:solidFill>
            </a:endParaRPr>
          </a:p>
          <a:p>
            <a:pPr algn="just"/>
            <a:r>
              <a:rPr lang="it-IT" dirty="0" err="1">
                <a:solidFill>
                  <a:schemeClr val="bg1"/>
                </a:solidFill>
              </a:rPr>
              <a:t>This</a:t>
            </a:r>
            <a:r>
              <a:rPr lang="it-IT" dirty="0">
                <a:solidFill>
                  <a:schemeClr val="bg1"/>
                </a:solidFill>
              </a:rPr>
              <a:t> </a:t>
            </a:r>
            <a:r>
              <a:rPr lang="it-IT" dirty="0" err="1">
                <a:solidFill>
                  <a:schemeClr val="bg1"/>
                </a:solidFill>
              </a:rPr>
              <a:t>could</a:t>
            </a:r>
            <a:r>
              <a:rPr lang="it-IT" dirty="0">
                <a:solidFill>
                  <a:schemeClr val="bg1"/>
                </a:solidFill>
              </a:rPr>
              <a:t> be of </a:t>
            </a:r>
            <a:r>
              <a:rPr lang="it-IT" dirty="0" err="1">
                <a:solidFill>
                  <a:schemeClr val="bg1"/>
                </a:solidFill>
              </a:rPr>
              <a:t>primary</a:t>
            </a:r>
            <a:r>
              <a:rPr lang="it-IT" dirty="0">
                <a:solidFill>
                  <a:schemeClr val="bg1"/>
                </a:solidFill>
              </a:rPr>
              <a:t> </a:t>
            </a:r>
            <a:r>
              <a:rPr lang="it-IT" dirty="0" err="1">
                <a:solidFill>
                  <a:schemeClr val="bg1"/>
                </a:solidFill>
              </a:rPr>
              <a:t>importance</a:t>
            </a:r>
            <a:r>
              <a:rPr lang="it-IT" dirty="0">
                <a:solidFill>
                  <a:schemeClr val="bg1"/>
                </a:solidFill>
              </a:rPr>
              <a:t> for </a:t>
            </a:r>
            <a:r>
              <a:rPr lang="it-IT" b="1" dirty="0" err="1">
                <a:solidFill>
                  <a:schemeClr val="bg1"/>
                </a:solidFill>
              </a:rPr>
              <a:t>maximizing</a:t>
            </a:r>
            <a:r>
              <a:rPr lang="it-IT" b="1" dirty="0">
                <a:solidFill>
                  <a:schemeClr val="bg1"/>
                </a:solidFill>
              </a:rPr>
              <a:t> the power </a:t>
            </a:r>
            <a:r>
              <a:rPr lang="it-IT" b="1" dirty="0" err="1">
                <a:solidFill>
                  <a:schemeClr val="bg1"/>
                </a:solidFill>
              </a:rPr>
              <a:t>efficiency</a:t>
            </a:r>
            <a:r>
              <a:rPr lang="it-IT" dirty="0">
                <a:solidFill>
                  <a:schemeClr val="bg1"/>
                </a:solidFill>
              </a:rPr>
              <a:t>, </a:t>
            </a:r>
            <a:r>
              <a:rPr lang="it-IT" dirty="0" err="1">
                <a:solidFill>
                  <a:schemeClr val="bg1"/>
                </a:solidFill>
              </a:rPr>
              <a:t>improving</a:t>
            </a:r>
            <a:r>
              <a:rPr lang="it-IT" dirty="0">
                <a:solidFill>
                  <a:schemeClr val="bg1"/>
                </a:solidFill>
              </a:rPr>
              <a:t> plasma </a:t>
            </a:r>
            <a:r>
              <a:rPr lang="it-IT" dirty="0" err="1">
                <a:solidFill>
                  <a:schemeClr val="bg1"/>
                </a:solidFill>
              </a:rPr>
              <a:t>parameters</a:t>
            </a:r>
            <a:r>
              <a:rPr lang="it-IT" dirty="0">
                <a:solidFill>
                  <a:schemeClr val="bg1"/>
                </a:solidFill>
              </a:rPr>
              <a:t>. </a:t>
            </a:r>
          </a:p>
          <a:p>
            <a:endParaRPr lang="it-IT" b="1" dirty="0">
              <a:solidFill>
                <a:schemeClr val="bg1"/>
              </a:solidFill>
            </a:endParaRPr>
          </a:p>
          <a:p>
            <a:pPr algn="just"/>
            <a:r>
              <a:rPr lang="it-IT" b="1" dirty="0" err="1">
                <a:solidFill>
                  <a:schemeClr val="bg1"/>
                </a:solidFill>
              </a:rPr>
              <a:t>Simulations</a:t>
            </a:r>
            <a:r>
              <a:rPr lang="it-IT" dirty="0">
                <a:solidFill>
                  <a:schemeClr val="bg1"/>
                </a:solidFill>
              </a:rPr>
              <a:t> can be a </a:t>
            </a:r>
            <a:r>
              <a:rPr lang="it-IT" dirty="0" err="1">
                <a:solidFill>
                  <a:schemeClr val="bg1"/>
                </a:solidFill>
              </a:rPr>
              <a:t>useful</a:t>
            </a:r>
            <a:r>
              <a:rPr lang="it-IT" dirty="0">
                <a:solidFill>
                  <a:schemeClr val="bg1"/>
                </a:solidFill>
              </a:rPr>
              <a:t> tool to </a:t>
            </a:r>
            <a:r>
              <a:rPr lang="it-IT" dirty="0" err="1">
                <a:solidFill>
                  <a:schemeClr val="bg1"/>
                </a:solidFill>
              </a:rPr>
              <a:t>verify</a:t>
            </a:r>
            <a:r>
              <a:rPr lang="it-IT" dirty="0">
                <a:solidFill>
                  <a:schemeClr val="bg1"/>
                </a:solidFill>
              </a:rPr>
              <a:t> the </a:t>
            </a:r>
            <a:r>
              <a:rPr lang="it-IT" dirty="0" err="1">
                <a:solidFill>
                  <a:schemeClr val="bg1"/>
                </a:solidFill>
              </a:rPr>
              <a:t>effectiveness</a:t>
            </a:r>
            <a:r>
              <a:rPr lang="it-IT" dirty="0">
                <a:solidFill>
                  <a:schemeClr val="bg1"/>
                </a:solidFill>
              </a:rPr>
              <a:t> of the </a:t>
            </a:r>
            <a:r>
              <a:rPr lang="it-IT" dirty="0" err="1">
                <a:solidFill>
                  <a:schemeClr val="bg1"/>
                </a:solidFill>
              </a:rPr>
              <a:t>proposed</a:t>
            </a:r>
            <a:r>
              <a:rPr lang="it-IT" dirty="0">
                <a:solidFill>
                  <a:schemeClr val="bg1"/>
                </a:solidFill>
              </a:rPr>
              <a:t> </a:t>
            </a:r>
            <a:r>
              <a:rPr lang="it-IT" dirty="0" err="1">
                <a:solidFill>
                  <a:schemeClr val="bg1"/>
                </a:solidFill>
              </a:rPr>
              <a:t>scheme</a:t>
            </a:r>
            <a:r>
              <a:rPr lang="it-IT" dirty="0">
                <a:solidFill>
                  <a:schemeClr val="bg1"/>
                </a:solidFill>
              </a:rPr>
              <a:t> </a:t>
            </a:r>
            <a:endParaRPr kumimoji="0" lang="it-IT" b="1" i="0" u="none" strike="noStrike" cap="none" spc="0" normalizeH="0" baseline="0" dirty="0">
              <a:ln>
                <a:noFill/>
              </a:ln>
              <a:solidFill>
                <a:schemeClr val="bg1"/>
              </a:solidFill>
              <a:effectLst/>
              <a:uFillTx/>
              <a:sym typeface="Palatino"/>
            </a:endParaRPr>
          </a:p>
        </p:txBody>
      </p:sp>
    </p:spTree>
    <p:extLst>
      <p:ext uri="{BB962C8B-B14F-4D97-AF65-F5344CB8AC3E}">
        <p14:creationId xmlns:p14="http://schemas.microsoft.com/office/powerpoint/2010/main" val="39178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15BA18-654E-D0A5-7B18-B69ED0BAD0E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ADDDEEB-484E-3308-B2F1-D4E5493E81AE}"/>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IMP movable Vlasov launcher</a:t>
            </a:r>
          </a:p>
        </p:txBody>
      </p:sp>
      <p:pic>
        <p:nvPicPr>
          <p:cNvPr id="4" name="Immagine 3">
            <a:extLst>
              <a:ext uri="{FF2B5EF4-FFF2-40B4-BE49-F238E27FC236}">
                <a16:creationId xmlns:a16="http://schemas.microsoft.com/office/drawing/2014/main" id="{0D610C76-1453-BD90-EBB5-5CDCE610DFBB}"/>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BD7F4000-2E57-7132-8806-D9F070A162FC}"/>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E6980F0A-0C6E-90A0-B8F8-8B1154DB1755}"/>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7598459E-8C7A-058B-5492-5DF5281E63F0}"/>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CCE8D853-BBFD-91BD-E050-E86BD892FD0C}"/>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04292895-E54A-669F-6BDE-CE2DB5F6E042}"/>
              </a:ext>
            </a:extLst>
          </p:cNvPr>
          <p:cNvSpPr>
            <a:spLocks noGrp="1"/>
          </p:cNvSpPr>
          <p:nvPr>
            <p:ph type="sldNum" sz="quarter" idx="12"/>
          </p:nvPr>
        </p:nvSpPr>
        <p:spPr/>
        <p:txBody>
          <a:bodyPr/>
          <a:lstStyle/>
          <a:p>
            <a:fld id="{F2A7827B-0B9E-47AE-9F4E-57B53FFB3898}" type="slidenum">
              <a:rPr lang="en-US" noProof="0" smtClean="0"/>
              <a:pPr/>
              <a:t>16</a:t>
            </a:fld>
            <a:endParaRPr lang="en-US" noProof="0" dirty="0"/>
          </a:p>
        </p:txBody>
      </p:sp>
      <p:pic>
        <p:nvPicPr>
          <p:cNvPr id="15" name="Picture 14">
            <a:extLst>
              <a:ext uri="{FF2B5EF4-FFF2-40B4-BE49-F238E27FC236}">
                <a16:creationId xmlns:a16="http://schemas.microsoft.com/office/drawing/2014/main" id="{0A42A22F-271E-B8B3-C0C0-097A5DF9D935}"/>
              </a:ext>
            </a:extLst>
          </p:cNvPr>
          <p:cNvPicPr>
            <a:picLocks noChangeAspect="1"/>
          </p:cNvPicPr>
          <p:nvPr/>
        </p:nvPicPr>
        <p:blipFill>
          <a:blip r:embed="rId6"/>
          <a:srcRect l="5897" t="21986" r="4293" b="45665"/>
          <a:stretch>
            <a:fillRect/>
          </a:stretch>
        </p:blipFill>
        <p:spPr>
          <a:xfrm>
            <a:off x="1741345" y="4916147"/>
            <a:ext cx="5078186" cy="1366157"/>
          </a:xfrm>
          <a:prstGeom prst="rect">
            <a:avLst/>
          </a:prstGeom>
        </p:spPr>
      </p:pic>
      <p:pic>
        <p:nvPicPr>
          <p:cNvPr id="22" name="Picture 21">
            <a:extLst>
              <a:ext uri="{FF2B5EF4-FFF2-40B4-BE49-F238E27FC236}">
                <a16:creationId xmlns:a16="http://schemas.microsoft.com/office/drawing/2014/main" id="{8A4E31F1-9E76-61DD-2EC7-9CB4F1CCCD72}"/>
              </a:ext>
            </a:extLst>
          </p:cNvPr>
          <p:cNvPicPr>
            <a:picLocks noChangeAspect="1"/>
          </p:cNvPicPr>
          <p:nvPr/>
        </p:nvPicPr>
        <p:blipFill>
          <a:blip r:embed="rId7"/>
          <a:stretch>
            <a:fillRect/>
          </a:stretch>
        </p:blipFill>
        <p:spPr>
          <a:xfrm>
            <a:off x="6361" y="1078207"/>
            <a:ext cx="5974918" cy="3745148"/>
          </a:xfrm>
          <a:prstGeom prst="rect">
            <a:avLst/>
          </a:prstGeom>
        </p:spPr>
      </p:pic>
      <p:pic>
        <p:nvPicPr>
          <p:cNvPr id="24" name="Picture 23">
            <a:extLst>
              <a:ext uri="{FF2B5EF4-FFF2-40B4-BE49-F238E27FC236}">
                <a16:creationId xmlns:a16="http://schemas.microsoft.com/office/drawing/2014/main" id="{6C626B2E-B395-5049-2CFB-A54B68357F2F}"/>
              </a:ext>
            </a:extLst>
          </p:cNvPr>
          <p:cNvPicPr>
            <a:picLocks noChangeAspect="1"/>
          </p:cNvPicPr>
          <p:nvPr/>
        </p:nvPicPr>
        <p:blipFill>
          <a:blip r:embed="rId8"/>
          <a:stretch>
            <a:fillRect/>
          </a:stretch>
        </p:blipFill>
        <p:spPr>
          <a:xfrm>
            <a:off x="6019800" y="1039604"/>
            <a:ext cx="5941203" cy="3760598"/>
          </a:xfrm>
          <a:prstGeom prst="rect">
            <a:avLst/>
          </a:prstGeom>
        </p:spPr>
      </p:pic>
      <p:sp>
        <p:nvSpPr>
          <p:cNvPr id="3" name="TextBox 6">
            <a:extLst>
              <a:ext uri="{FF2B5EF4-FFF2-40B4-BE49-F238E27FC236}">
                <a16:creationId xmlns:a16="http://schemas.microsoft.com/office/drawing/2014/main" id="{01540B94-0826-9A03-4842-E053F8625EB8}"/>
              </a:ext>
            </a:extLst>
          </p:cNvPr>
          <p:cNvSpPr txBox="1"/>
          <p:nvPr/>
        </p:nvSpPr>
        <p:spPr>
          <a:xfrm>
            <a:off x="9215439" y="6143804"/>
            <a:ext cx="2260796" cy="276999"/>
          </a:xfrm>
          <a:prstGeom prst="rect">
            <a:avLst/>
          </a:prstGeom>
          <a:noFill/>
        </p:spPr>
        <p:txBody>
          <a:bodyPr wrap="square" rtlCol="0">
            <a:spAutoFit/>
          </a:bodyPr>
          <a:lstStyle/>
          <a:p>
            <a:r>
              <a:rPr lang="en-US" sz="1200" i="1" noProof="0" dirty="0"/>
              <a:t>Courtesy of </a:t>
            </a:r>
            <a:r>
              <a:rPr lang="en-US" sz="1200" i="1" dirty="0"/>
              <a:t> X</a:t>
            </a:r>
            <a:r>
              <a:rPr lang="en-US" sz="1200" i="1" noProof="0" dirty="0"/>
              <a:t>. Wang (IMP-CAS)</a:t>
            </a:r>
          </a:p>
        </p:txBody>
      </p:sp>
    </p:spTree>
    <p:extLst>
      <p:ext uri="{BB962C8B-B14F-4D97-AF65-F5344CB8AC3E}">
        <p14:creationId xmlns:p14="http://schemas.microsoft.com/office/powerpoint/2010/main" val="1016399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E333A-347E-6915-426F-C7267A88D7A9}"/>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DD8CB8F-3652-B407-12F6-E56B6D2A4782}"/>
              </a:ext>
            </a:extLst>
          </p:cNvPr>
          <p:cNvSpPr>
            <a:spLocks noGrp="1"/>
          </p:cNvSpPr>
          <p:nvPr>
            <p:ph type="title"/>
          </p:nvPr>
        </p:nvSpPr>
        <p:spPr>
          <a:xfrm>
            <a:off x="838200" y="5535"/>
            <a:ext cx="10515600" cy="1325563"/>
          </a:xfrm>
        </p:spPr>
        <p:txBody>
          <a:bodyPr>
            <a:normAutofit/>
          </a:bodyPr>
          <a:lstStyle/>
          <a:p>
            <a:pPr algn="ctr"/>
            <a:r>
              <a:rPr lang="en-US" sz="4000" b="1" dirty="0">
                <a:latin typeface="Calibri" panose="020F0502020204030204" pitchFamily="34" charset="0"/>
                <a:ea typeface="Calibri" panose="020F0502020204030204" pitchFamily="34" charset="0"/>
                <a:cs typeface="Calibri" panose="020F0502020204030204" pitchFamily="34" charset="0"/>
              </a:rPr>
              <a:t>IMP movable Vlasov launcher</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AAD11B56-EC1A-AC58-E362-4E7886C47136}"/>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8C9EFBCC-5D4E-6EE8-1160-F39B0BB5B41F}"/>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325CD5CB-9371-3D9B-4963-21D4E6A6572B}"/>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1D9AD6CA-EEC5-EF34-0B33-294948F3D9E5}"/>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AA5ED101-E8AD-C0CF-1A77-01A16569924F}"/>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91AB55D8-5F0C-2021-83D1-5D8BD54FEB95}"/>
              </a:ext>
            </a:extLst>
          </p:cNvPr>
          <p:cNvSpPr>
            <a:spLocks noGrp="1"/>
          </p:cNvSpPr>
          <p:nvPr>
            <p:ph type="sldNum" sz="quarter" idx="12"/>
          </p:nvPr>
        </p:nvSpPr>
        <p:spPr/>
        <p:txBody>
          <a:bodyPr/>
          <a:lstStyle/>
          <a:p>
            <a:fld id="{F2A7827B-0B9E-47AE-9F4E-57B53FFB3898}" type="slidenum">
              <a:rPr lang="en-US" noProof="0" smtClean="0"/>
              <a:pPr/>
              <a:t>17</a:t>
            </a:fld>
            <a:endParaRPr lang="en-US" noProof="0" dirty="0"/>
          </a:p>
        </p:txBody>
      </p:sp>
      <p:pic>
        <p:nvPicPr>
          <p:cNvPr id="9" name="Picture 8">
            <a:extLst>
              <a:ext uri="{FF2B5EF4-FFF2-40B4-BE49-F238E27FC236}">
                <a16:creationId xmlns:a16="http://schemas.microsoft.com/office/drawing/2014/main" id="{14528839-D4CD-3CEC-627D-495C6AF6588B}"/>
              </a:ext>
            </a:extLst>
          </p:cNvPr>
          <p:cNvPicPr>
            <a:picLocks noChangeAspect="1"/>
          </p:cNvPicPr>
          <p:nvPr/>
        </p:nvPicPr>
        <p:blipFill>
          <a:blip r:embed="rId6"/>
          <a:stretch>
            <a:fillRect/>
          </a:stretch>
        </p:blipFill>
        <p:spPr>
          <a:xfrm>
            <a:off x="6534150" y="1449976"/>
            <a:ext cx="5079998" cy="3798955"/>
          </a:xfrm>
          <a:prstGeom prst="rect">
            <a:avLst/>
          </a:prstGeom>
        </p:spPr>
      </p:pic>
      <p:pic>
        <p:nvPicPr>
          <p:cNvPr id="11" name="Picture 10">
            <a:extLst>
              <a:ext uri="{FF2B5EF4-FFF2-40B4-BE49-F238E27FC236}">
                <a16:creationId xmlns:a16="http://schemas.microsoft.com/office/drawing/2014/main" id="{787476E4-92CF-28BC-53AD-516A925BF2F4}"/>
              </a:ext>
            </a:extLst>
          </p:cNvPr>
          <p:cNvPicPr>
            <a:picLocks noChangeAspect="1"/>
          </p:cNvPicPr>
          <p:nvPr/>
        </p:nvPicPr>
        <p:blipFill>
          <a:blip r:embed="rId7"/>
          <a:stretch>
            <a:fillRect/>
          </a:stretch>
        </p:blipFill>
        <p:spPr>
          <a:xfrm>
            <a:off x="143869" y="1349844"/>
            <a:ext cx="6082961" cy="3884557"/>
          </a:xfrm>
          <a:prstGeom prst="rect">
            <a:avLst/>
          </a:prstGeom>
        </p:spPr>
      </p:pic>
      <p:sp>
        <p:nvSpPr>
          <p:cNvPr id="3" name="TextBox 6">
            <a:extLst>
              <a:ext uri="{FF2B5EF4-FFF2-40B4-BE49-F238E27FC236}">
                <a16:creationId xmlns:a16="http://schemas.microsoft.com/office/drawing/2014/main" id="{5C597D0A-57CD-DC64-04E0-4B89D9C4039F}"/>
              </a:ext>
            </a:extLst>
          </p:cNvPr>
          <p:cNvSpPr txBox="1"/>
          <p:nvPr/>
        </p:nvSpPr>
        <p:spPr>
          <a:xfrm>
            <a:off x="9215439" y="6143804"/>
            <a:ext cx="2260796" cy="276999"/>
          </a:xfrm>
          <a:prstGeom prst="rect">
            <a:avLst/>
          </a:prstGeom>
          <a:noFill/>
        </p:spPr>
        <p:txBody>
          <a:bodyPr wrap="square" rtlCol="0">
            <a:spAutoFit/>
          </a:bodyPr>
          <a:lstStyle/>
          <a:p>
            <a:r>
              <a:rPr lang="en-US" sz="1200" i="1" noProof="0" dirty="0"/>
              <a:t>Courtesy of </a:t>
            </a:r>
            <a:r>
              <a:rPr lang="en-US" sz="1200" i="1" dirty="0"/>
              <a:t> X</a:t>
            </a:r>
            <a:r>
              <a:rPr lang="en-US" sz="1200" i="1" noProof="0" dirty="0"/>
              <a:t>. Wang (IMP-CAS)</a:t>
            </a:r>
          </a:p>
        </p:txBody>
      </p:sp>
    </p:spTree>
    <p:extLst>
      <p:ext uri="{BB962C8B-B14F-4D97-AF65-F5344CB8AC3E}">
        <p14:creationId xmlns:p14="http://schemas.microsoft.com/office/powerpoint/2010/main" val="2761716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4E8DC-6117-F75B-D4A2-B1DE53CA2DF3}"/>
            </a:ext>
          </a:extLst>
        </p:cNvPr>
        <p:cNvGrpSpPr/>
        <p:nvPr/>
      </p:nvGrpSpPr>
      <p:grpSpPr>
        <a:xfrm>
          <a:off x="0" y="0"/>
          <a:ext cx="0" cy="0"/>
          <a:chOff x="0" y="0"/>
          <a:chExt cx="0" cy="0"/>
        </a:xfrm>
      </p:grpSpPr>
      <p:pic>
        <p:nvPicPr>
          <p:cNvPr id="5" name="Immagine 4">
            <a:extLst>
              <a:ext uri="{FF2B5EF4-FFF2-40B4-BE49-F238E27FC236}">
                <a16:creationId xmlns:a16="http://schemas.microsoft.com/office/drawing/2014/main" id="{78FC7701-3AE9-9F6C-A212-55BFCEE671D6}"/>
              </a:ext>
            </a:extLst>
          </p:cNvPr>
          <p:cNvPicPr>
            <a:picLocks noChangeAspect="1"/>
          </p:cNvPicPr>
          <p:nvPr/>
        </p:nvPicPr>
        <p:blipFill>
          <a:blip r:embed="rId3"/>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5CCE2C96-D6FB-31D0-10DC-5D95C3CBA800}"/>
              </a:ext>
            </a:extLst>
          </p:cNvPr>
          <p:cNvPicPr>
            <a:picLocks noChangeAspect="1"/>
          </p:cNvPicPr>
          <p:nvPr/>
        </p:nvPicPr>
        <p:blipFill>
          <a:blip r:embed="rId4"/>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7B2B4D92-EF05-56C5-31CC-CC9C3A54CAE0}"/>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93AD4894-9249-7386-0481-399FCC6F48AC}"/>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CABE4A94-0254-3048-80DD-E556A530DD87}"/>
              </a:ext>
            </a:extLst>
          </p:cNvPr>
          <p:cNvSpPr>
            <a:spLocks noGrp="1"/>
          </p:cNvSpPr>
          <p:nvPr>
            <p:ph type="sldNum" sz="quarter" idx="12"/>
          </p:nvPr>
        </p:nvSpPr>
        <p:spPr/>
        <p:txBody>
          <a:bodyPr/>
          <a:lstStyle/>
          <a:p>
            <a:fld id="{F2A7827B-0B9E-47AE-9F4E-57B53FFB3898}" type="slidenum">
              <a:rPr lang="en-US" noProof="0" smtClean="0"/>
              <a:pPr/>
              <a:t>18</a:t>
            </a:fld>
            <a:endParaRPr lang="en-US" noProof="0" dirty="0"/>
          </a:p>
        </p:txBody>
      </p:sp>
      <p:sp>
        <p:nvSpPr>
          <p:cNvPr id="7" name="CasellaDiTesto 6">
            <a:extLst>
              <a:ext uri="{FF2B5EF4-FFF2-40B4-BE49-F238E27FC236}">
                <a16:creationId xmlns:a16="http://schemas.microsoft.com/office/drawing/2014/main" id="{0F10DA3A-ED6D-E96A-D77A-3266CE238CD7}"/>
              </a:ext>
            </a:extLst>
          </p:cNvPr>
          <p:cNvSpPr txBox="1"/>
          <p:nvPr/>
        </p:nvSpPr>
        <p:spPr>
          <a:xfrm>
            <a:off x="1113370" y="1659364"/>
            <a:ext cx="9924192" cy="954107"/>
          </a:xfrm>
          <a:prstGeom prst="rect">
            <a:avLst/>
          </a:prstGeom>
          <a:solidFill>
            <a:srgbClr val="C00000"/>
          </a:solidFill>
        </p:spPr>
        <p:txBody>
          <a:bodyPr wrap="none" rtlCol="0">
            <a:spAutoFit/>
          </a:bodyPr>
          <a:lstStyle/>
          <a:p>
            <a:r>
              <a:rPr lang="it-IT"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Change</a:t>
            </a:r>
            <a:r>
              <a:rPr lang="it-IT" sz="2800" b="1" dirty="0">
                <a:solidFill>
                  <a:schemeClr val="bg1"/>
                </a:solidFill>
                <a:latin typeface="Calibri" panose="020F0502020204030204" pitchFamily="34" charset="0"/>
                <a:ea typeface="Calibri" panose="020F0502020204030204" pitchFamily="34" charset="0"/>
                <a:cs typeface="Calibri" panose="020F0502020204030204" pitchFamily="34" charset="0"/>
              </a:rPr>
              <a:t> of paradigma </a:t>
            </a:r>
            <a:r>
              <a:rPr lang="it-IT"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needed</a:t>
            </a:r>
            <a:r>
              <a:rPr lang="it-IT" sz="2800" b="1" dirty="0">
                <a:solidFill>
                  <a:schemeClr val="bg1"/>
                </a:solidFill>
                <a:latin typeface="Calibri" panose="020F0502020204030204" pitchFamily="34" charset="0"/>
                <a:ea typeface="Calibri" panose="020F0502020204030204" pitchFamily="34" charset="0"/>
                <a:cs typeface="Calibri" panose="020F0502020204030204" pitchFamily="34" charset="0"/>
              </a:rPr>
              <a:t> in the design of </a:t>
            </a:r>
            <a:r>
              <a:rPr lang="it-IT"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microwave</a:t>
            </a:r>
            <a:r>
              <a:rPr lang="it-IT"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it-IT" sz="2800" b="1" dirty="0" err="1">
                <a:solidFill>
                  <a:schemeClr val="bg1"/>
                </a:solidFill>
                <a:latin typeface="Calibri" panose="020F0502020204030204" pitchFamily="34" charset="0"/>
                <a:ea typeface="Calibri" panose="020F0502020204030204" pitchFamily="34" charset="0"/>
                <a:cs typeface="Calibri" panose="020F0502020204030204" pitchFamily="34" charset="0"/>
              </a:rPr>
              <a:t>heating</a:t>
            </a:r>
            <a:r>
              <a:rPr lang="it-IT" sz="28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p>
          <a:p>
            <a:pPr algn="ctr"/>
            <a:r>
              <a:rPr lang="it-IT" sz="2800" b="1" dirty="0">
                <a:solidFill>
                  <a:schemeClr val="bg1"/>
                </a:solidFill>
                <a:latin typeface="Calibri" panose="020F0502020204030204" pitchFamily="34" charset="0"/>
                <a:ea typeface="Calibri" panose="020F0502020204030204" pitchFamily="34" charset="0"/>
                <a:cs typeface="Calibri" panose="020F0502020204030204" pitchFamily="34" charset="0"/>
              </a:rPr>
              <a:t>for future generation ECRIS</a:t>
            </a:r>
          </a:p>
        </p:txBody>
      </p:sp>
      <mc:AlternateContent xmlns:mc="http://schemas.openxmlformats.org/markup-compatibility/2006" xmlns:a14="http://schemas.microsoft.com/office/drawing/2010/main">
        <mc:Choice Requires="a14">
          <p:sp>
            <p:nvSpPr>
              <p:cNvPr id="12" name="CasellaDiTesto 11">
                <a:extLst>
                  <a:ext uri="{FF2B5EF4-FFF2-40B4-BE49-F238E27FC236}">
                    <a16:creationId xmlns:a16="http://schemas.microsoft.com/office/drawing/2014/main" id="{3AF212D5-A60D-E6CE-EF0A-09C3A17591E4}"/>
                  </a:ext>
                </a:extLst>
              </p:cNvPr>
              <p:cNvSpPr txBox="1"/>
              <p:nvPr/>
            </p:nvSpPr>
            <p:spPr>
              <a:xfrm>
                <a:off x="8311054" y="2733105"/>
                <a:ext cx="1453548" cy="646331"/>
              </a:xfrm>
              <a:prstGeom prst="rect">
                <a:avLst/>
              </a:prstGeom>
              <a:solidFill>
                <a:srgbClr val="E3DED1"/>
              </a:solidFill>
              <a:effectLst>
                <a:innerShdw blurRad="63500" dist="50800" dir="18900000">
                  <a:prstClr val="black">
                    <a:alpha val="50000"/>
                  </a:prstClr>
                </a:inn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it-IT" sz="3600" b="0" i="1" u="none" strike="noStrike" kern="1200" cap="none" spc="0" normalizeH="0" baseline="0" noProof="0" smtClean="0">
                        <a:ln>
                          <a:noFill/>
                        </a:ln>
                        <a:solidFill>
                          <a:srgbClr val="4E8542">
                            <a:lumMod val="50000"/>
                          </a:srgbClr>
                        </a:solidFill>
                        <a:effectLst/>
                        <a:uLnTx/>
                        <a:uFillTx/>
                        <a:latin typeface="Cambria Math" panose="02040503050406030204" pitchFamily="18" charset="0"/>
                        <a:ea typeface="Cambria Math" panose="02040503050406030204" pitchFamily="18" charset="0"/>
                      </a:rPr>
                      <m:t>𝜆</m:t>
                    </m:r>
                  </m:oMath>
                </a14:m>
                <a:r>
                  <a:rPr kumimoji="0" lang="it-IT" sz="3600" b="0" i="0" u="none" strike="noStrike" kern="1200" cap="none" spc="0" normalizeH="0" baseline="0" noProof="0" dirty="0">
                    <a:ln>
                      <a:noFill/>
                    </a:ln>
                    <a:solidFill>
                      <a:srgbClr val="4E8542">
                        <a:lumMod val="50000"/>
                      </a:srgbClr>
                    </a:solidFill>
                    <a:effectLst/>
                    <a:uLnTx/>
                    <a:uFillTx/>
                    <a:latin typeface="Comic Sans MS" panose="030F0702030302020204" pitchFamily="66" charset="0"/>
                  </a:rPr>
                  <a:t>&lt;&lt;L </a:t>
                </a:r>
              </a:p>
            </p:txBody>
          </p:sp>
        </mc:Choice>
        <mc:Fallback xmlns="">
          <p:sp>
            <p:nvSpPr>
              <p:cNvPr id="12" name="CasellaDiTesto 11">
                <a:extLst>
                  <a:ext uri="{FF2B5EF4-FFF2-40B4-BE49-F238E27FC236}">
                    <a16:creationId xmlns:a16="http://schemas.microsoft.com/office/drawing/2014/main" id="{3AF212D5-A60D-E6CE-EF0A-09C3A17591E4}"/>
                  </a:ext>
                </a:extLst>
              </p:cNvPr>
              <p:cNvSpPr txBox="1">
                <a:spLocks noRot="1" noChangeAspect="1" noMove="1" noResize="1" noEditPoints="1" noAdjustHandles="1" noChangeArrowheads="1" noChangeShapeType="1" noTextEdit="1"/>
              </p:cNvSpPr>
              <p:nvPr/>
            </p:nvSpPr>
            <p:spPr>
              <a:xfrm>
                <a:off x="8311054" y="2733105"/>
                <a:ext cx="1453548" cy="646331"/>
              </a:xfrm>
              <a:prstGeom prst="rect">
                <a:avLst/>
              </a:prstGeom>
              <a:blipFill>
                <a:blip r:embed="rId6"/>
                <a:stretch>
                  <a:fillRect t="-14151" b="-34906"/>
                </a:stretch>
              </a:blipFill>
              <a:effectLst>
                <a:innerShdw blurRad="63500" dist="50800" dir="18900000">
                  <a:prstClr val="black">
                    <a:alpha val="50000"/>
                  </a:prstClr>
                </a:innerShdw>
              </a:effectLst>
            </p:spPr>
            <p:txBody>
              <a:bodyPr/>
              <a:lstStyle/>
              <a:p>
                <a:r>
                  <a:rPr lang="it-IT">
                    <a:noFill/>
                  </a:rPr>
                  <a:t> </a:t>
                </a:r>
              </a:p>
            </p:txBody>
          </p:sp>
        </mc:Fallback>
      </mc:AlternateContent>
      <p:sp>
        <p:nvSpPr>
          <p:cNvPr id="14" name="CasellaDiTesto 13">
            <a:extLst>
              <a:ext uri="{FF2B5EF4-FFF2-40B4-BE49-F238E27FC236}">
                <a16:creationId xmlns:a16="http://schemas.microsoft.com/office/drawing/2014/main" id="{577B0B08-2BF1-4923-736B-39917823B58F}"/>
              </a:ext>
            </a:extLst>
          </p:cNvPr>
          <p:cNvSpPr txBox="1"/>
          <p:nvPr/>
        </p:nvSpPr>
        <p:spPr>
          <a:xfrm>
            <a:off x="1218383" y="3675337"/>
            <a:ext cx="3843021" cy="646331"/>
          </a:xfrm>
          <a:prstGeom prst="rect">
            <a:avLst/>
          </a:prstGeom>
          <a:solidFill>
            <a:srgbClr val="FFC000"/>
          </a:solidFill>
          <a:scene3d>
            <a:camera prst="orthographicFront"/>
            <a:lightRig rig="threePt" dir="t"/>
          </a:scene3d>
          <a:sp3d>
            <a:bevelT/>
          </a:sp3d>
        </p:spPr>
        <p:txBody>
          <a:bodyPr wrap="square" rtlCol="0">
            <a:spAutoFit/>
          </a:bodyPr>
          <a:lstStyle/>
          <a:p>
            <a:pPr algn="ctr" defTabSz="914400" hangingPunct="1"/>
            <a:r>
              <a:rPr lang="it-IT" sz="1800" b="1" kern="1200" dirty="0" err="1">
                <a:ln w="0"/>
                <a:solidFill>
                  <a:srgbClr val="C00000"/>
                </a:solidFill>
                <a:effectLst>
                  <a:outerShdw blurRad="38100" dist="19050" dir="2700000" algn="tl" rotWithShape="0">
                    <a:prstClr val="black">
                      <a:alpha val="40000"/>
                    </a:prstClr>
                  </a:outerShdw>
                </a:effectLst>
                <a:latin typeface="Calibri" panose="020F0502020204030204"/>
              </a:rPr>
              <a:t>Modal</a:t>
            </a:r>
            <a:r>
              <a:rPr lang="it-IT" sz="1800" b="1" kern="1200" dirty="0">
                <a:ln w="0"/>
                <a:solidFill>
                  <a:srgbClr val="C00000"/>
                </a:solidFill>
                <a:effectLst>
                  <a:outerShdw blurRad="38100" dist="19050" dir="2700000" algn="tl" rotWithShape="0">
                    <a:prstClr val="black">
                      <a:alpha val="40000"/>
                    </a:prstClr>
                  </a:outerShdw>
                </a:effectLst>
                <a:latin typeface="Calibri" panose="020F0502020204030204"/>
              </a:rPr>
              <a:t> </a:t>
            </a:r>
            <a:r>
              <a:rPr lang="it-IT" sz="1800" b="1" kern="1200" dirty="0" err="1">
                <a:ln w="0"/>
                <a:solidFill>
                  <a:srgbClr val="C00000"/>
                </a:solidFill>
                <a:effectLst>
                  <a:outerShdw blurRad="38100" dist="19050" dir="2700000" algn="tl" rotWithShape="0">
                    <a:prstClr val="black">
                      <a:alpha val="40000"/>
                    </a:prstClr>
                  </a:outerShdw>
                </a:effectLst>
                <a:latin typeface="Calibri" panose="020F0502020204030204"/>
              </a:rPr>
              <a:t>dominated</a:t>
            </a:r>
            <a:r>
              <a:rPr lang="it-IT" sz="1800" b="1" kern="1200" dirty="0">
                <a:ln w="0"/>
                <a:solidFill>
                  <a:srgbClr val="C00000"/>
                </a:solidFill>
                <a:effectLst>
                  <a:outerShdw blurRad="38100" dist="19050" dir="2700000" algn="tl" rotWithShape="0">
                    <a:prstClr val="black">
                      <a:alpha val="40000"/>
                    </a:prstClr>
                  </a:outerShdw>
                </a:effectLst>
                <a:latin typeface="Calibri" panose="020F0502020204030204"/>
              </a:rPr>
              <a:t> </a:t>
            </a:r>
            <a:r>
              <a:rPr lang="it-IT" sz="1800" kern="1200" dirty="0">
                <a:ln w="0"/>
                <a:solidFill>
                  <a:prstClr val="black"/>
                </a:solidFill>
                <a:effectLst>
                  <a:outerShdw blurRad="38100" dist="19050" dir="2700000" algn="tl" rotWithShape="0">
                    <a:prstClr val="black">
                      <a:alpha val="40000"/>
                    </a:prstClr>
                  </a:outerShdw>
                </a:effectLst>
                <a:latin typeface="Calibri" panose="020F0502020204030204"/>
              </a:rPr>
              <a:t>cavity. </a:t>
            </a:r>
          </a:p>
          <a:p>
            <a:pPr algn="ctr" defTabSz="914400" hangingPunct="1"/>
            <a:r>
              <a:rPr lang="it-IT" sz="1800" kern="1200" dirty="0" err="1">
                <a:ln w="0"/>
                <a:solidFill>
                  <a:prstClr val="black"/>
                </a:solidFill>
                <a:effectLst>
                  <a:outerShdw blurRad="38100" dist="19050" dir="2700000" algn="tl" rotWithShape="0">
                    <a:prstClr val="black">
                      <a:alpha val="40000"/>
                    </a:prstClr>
                  </a:outerShdw>
                </a:effectLst>
                <a:latin typeface="Calibri" panose="020F0502020204030204"/>
              </a:rPr>
              <a:t>Wave</a:t>
            </a:r>
            <a:r>
              <a:rPr lang="it-IT" sz="1800" kern="1200" dirty="0">
                <a:ln w="0"/>
                <a:solidFill>
                  <a:prstClr val="black"/>
                </a:solidFill>
                <a:effectLst>
                  <a:outerShdw blurRad="38100" dist="19050" dir="2700000" algn="tl" rotWithShape="0">
                    <a:prstClr val="black">
                      <a:alpha val="40000"/>
                    </a:prstClr>
                  </a:outerShdw>
                </a:effectLst>
                <a:latin typeface="Calibri" panose="020F0502020204030204"/>
              </a:rPr>
              <a:t> </a:t>
            </a:r>
            <a:r>
              <a:rPr lang="it-IT" sz="1800" kern="1200" dirty="0" err="1">
                <a:ln w="0"/>
                <a:solidFill>
                  <a:prstClr val="black"/>
                </a:solidFill>
                <a:effectLst>
                  <a:outerShdw blurRad="38100" dist="19050" dir="2700000" algn="tl" rotWithShape="0">
                    <a:prstClr val="black">
                      <a:alpha val="40000"/>
                    </a:prstClr>
                  </a:outerShdw>
                </a:effectLst>
                <a:latin typeface="Calibri" panose="020F0502020204030204"/>
              </a:rPr>
              <a:t>Lauching</a:t>
            </a:r>
            <a:r>
              <a:rPr lang="it-IT" sz="1800" kern="1200" dirty="0">
                <a:ln w="0"/>
                <a:solidFill>
                  <a:prstClr val="black"/>
                </a:solidFill>
                <a:effectLst>
                  <a:outerShdw blurRad="38100" dist="19050" dir="2700000" algn="tl" rotWithShape="0">
                    <a:prstClr val="black">
                      <a:alpha val="40000"/>
                    </a:prstClr>
                  </a:outerShdw>
                </a:effectLst>
                <a:latin typeface="Calibri" panose="020F0502020204030204"/>
              </a:rPr>
              <a:t> </a:t>
            </a:r>
            <a:r>
              <a:rPr lang="it-IT" sz="1800" kern="1200" dirty="0" err="1">
                <a:ln w="0"/>
                <a:solidFill>
                  <a:prstClr val="black"/>
                </a:solidFill>
                <a:effectLst>
                  <a:outerShdw blurRad="38100" dist="19050" dir="2700000" algn="tl" rotWithShape="0">
                    <a:prstClr val="black">
                      <a:alpha val="40000"/>
                    </a:prstClr>
                  </a:outerShdw>
                </a:effectLst>
                <a:latin typeface="Calibri" panose="020F0502020204030204"/>
              </a:rPr>
              <a:t>is</a:t>
            </a:r>
            <a:r>
              <a:rPr lang="it-IT" sz="1800" kern="1200" dirty="0">
                <a:ln w="0"/>
                <a:solidFill>
                  <a:prstClr val="black"/>
                </a:solidFill>
                <a:effectLst>
                  <a:outerShdw blurRad="38100" dist="19050" dir="2700000" algn="tl" rotWithShape="0">
                    <a:prstClr val="black">
                      <a:alpha val="40000"/>
                    </a:prstClr>
                  </a:outerShdw>
                </a:effectLst>
                <a:latin typeface="Calibri" panose="020F0502020204030204"/>
              </a:rPr>
              <a:t> </a:t>
            </a:r>
            <a:r>
              <a:rPr lang="it-IT" sz="1800" kern="1200" dirty="0" err="1">
                <a:ln w="0"/>
                <a:solidFill>
                  <a:prstClr val="black"/>
                </a:solidFill>
                <a:effectLst>
                  <a:outerShdw blurRad="38100" dist="19050" dir="2700000" algn="tl" rotWithShape="0">
                    <a:prstClr val="black">
                      <a:alpha val="40000"/>
                    </a:prstClr>
                  </a:outerShdw>
                </a:effectLst>
                <a:latin typeface="Calibri" panose="020F0502020204030204"/>
              </a:rPr>
              <a:t>not</a:t>
            </a:r>
            <a:r>
              <a:rPr lang="it-IT" sz="1800" kern="1200" dirty="0">
                <a:ln w="0"/>
                <a:solidFill>
                  <a:prstClr val="black"/>
                </a:solidFill>
                <a:effectLst>
                  <a:outerShdw blurRad="38100" dist="19050" dir="2700000" algn="tl" rotWithShape="0">
                    <a:prstClr val="black">
                      <a:alpha val="40000"/>
                    </a:prstClr>
                  </a:outerShdw>
                </a:effectLst>
                <a:latin typeface="Calibri" panose="020F0502020204030204"/>
              </a:rPr>
              <a:t> </a:t>
            </a:r>
            <a:r>
              <a:rPr lang="it-IT" sz="1800" kern="1200" dirty="0" err="1">
                <a:ln w="0"/>
                <a:solidFill>
                  <a:prstClr val="black"/>
                </a:solidFill>
                <a:effectLst>
                  <a:outerShdw blurRad="38100" dist="19050" dir="2700000" algn="tl" rotWithShape="0">
                    <a:prstClr val="black">
                      <a:alpha val="40000"/>
                    </a:prstClr>
                  </a:outerShdw>
                </a:effectLst>
                <a:latin typeface="Calibri" panose="020F0502020204030204"/>
              </a:rPr>
              <a:t>possible</a:t>
            </a:r>
            <a:endParaRPr lang="it-IT" sz="1800" kern="1200" dirty="0">
              <a:ln w="0"/>
              <a:solidFill>
                <a:prstClr val="black"/>
              </a:solidFill>
              <a:effectLst>
                <a:outerShdw blurRad="38100" dist="19050" dir="2700000" algn="tl" rotWithShape="0">
                  <a:prstClr val="black">
                    <a:alpha val="40000"/>
                  </a:prstClr>
                </a:outerShdw>
              </a:effectLst>
              <a:latin typeface="Calibri" panose="020F0502020204030204"/>
            </a:endParaRPr>
          </a:p>
        </p:txBody>
      </p:sp>
      <mc:AlternateContent xmlns:mc="http://schemas.openxmlformats.org/markup-compatibility/2006" xmlns:a14="http://schemas.microsoft.com/office/drawing/2010/main">
        <mc:Choice Requires="a14">
          <p:sp>
            <p:nvSpPr>
              <p:cNvPr id="15" name="CasellaDiTesto 14">
                <a:extLst>
                  <a:ext uri="{FF2B5EF4-FFF2-40B4-BE49-F238E27FC236}">
                    <a16:creationId xmlns:a16="http://schemas.microsoft.com/office/drawing/2014/main" id="{07920C3E-9283-2E04-9DBF-B44A452A2CD2}"/>
                  </a:ext>
                </a:extLst>
              </p:cNvPr>
              <p:cNvSpPr txBox="1"/>
              <p:nvPr/>
            </p:nvSpPr>
            <p:spPr>
              <a:xfrm>
                <a:off x="2299255" y="2764820"/>
                <a:ext cx="1453548" cy="646331"/>
              </a:xfrm>
              <a:prstGeom prst="rect">
                <a:avLst/>
              </a:prstGeom>
              <a:solidFill>
                <a:srgbClr val="E3DED1"/>
              </a:solidFill>
              <a:effectLst>
                <a:innerShdw blurRad="63500" dist="50800" dir="18900000">
                  <a:prstClr val="black">
                    <a:alpha val="50000"/>
                  </a:prstClr>
                </a:inn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it-IT" sz="3600" b="0" i="1" u="none" strike="noStrike" kern="1200" cap="none" spc="0" normalizeH="0" baseline="0" noProof="0" smtClean="0">
                        <a:ln>
                          <a:noFill/>
                        </a:ln>
                        <a:solidFill>
                          <a:srgbClr val="4E8542">
                            <a:lumMod val="50000"/>
                          </a:srgbClr>
                        </a:solidFill>
                        <a:effectLst/>
                        <a:uLnTx/>
                        <a:uFillTx/>
                        <a:latin typeface="Cambria Math" panose="02040503050406030204" pitchFamily="18" charset="0"/>
                        <a:ea typeface="Cambria Math" panose="02040503050406030204" pitchFamily="18" charset="0"/>
                      </a:rPr>
                      <m:t>𝜆</m:t>
                    </m:r>
                  </m:oMath>
                </a14:m>
                <a:r>
                  <a:rPr kumimoji="0" lang="it-IT" sz="3600" b="0" i="0" u="none" strike="noStrike" kern="1200" cap="none" spc="0" normalizeH="0" baseline="0" noProof="0" dirty="0">
                    <a:ln>
                      <a:noFill/>
                    </a:ln>
                    <a:solidFill>
                      <a:prstClr val="black"/>
                    </a:solidFill>
                    <a:effectLst/>
                    <a:uLnTx/>
                    <a:uFillTx/>
                    <a:latin typeface="Calibri" panose="020F0502020204030204"/>
                  </a:rPr>
                  <a:t> </a:t>
                </a:r>
                <a14:m>
                  <m:oMath xmlns:m="http://schemas.openxmlformats.org/officeDocument/2006/math">
                    <m:r>
                      <a:rPr kumimoji="0" lang="it-IT" sz="3600" b="0" i="0" u="none" strike="noStrike" kern="1200" cap="none" spc="0" normalizeH="0" baseline="0" noProof="0" dirty="0" smtClean="0">
                        <a:ln>
                          <a:noFill/>
                        </a:ln>
                        <a:solidFill>
                          <a:prstClr val="black"/>
                        </a:solidFill>
                        <a:effectLst/>
                        <a:uLnTx/>
                        <a:uFillTx/>
                        <a:latin typeface="Cambria Math" panose="02040503050406030204" pitchFamily="18" charset="0"/>
                      </a:rPr>
                      <m:t>≈</m:t>
                    </m:r>
                    <m:r>
                      <a:rPr kumimoji="0" lang="it-IT" sz="3600" b="0" i="1" u="none" strike="noStrike" kern="1200" cap="none" spc="0" normalizeH="0" baseline="0" noProof="0" dirty="0" smtClean="0">
                        <a:ln>
                          <a:noFill/>
                        </a:ln>
                        <a:solidFill>
                          <a:prstClr val="black"/>
                        </a:solidFill>
                        <a:effectLst/>
                        <a:uLnTx/>
                        <a:uFillTx/>
                        <a:latin typeface="Cambria Math" panose="02040503050406030204" pitchFamily="18" charset="0"/>
                      </a:rPr>
                      <m:t> </m:t>
                    </m:r>
                  </m:oMath>
                </a14:m>
                <a:r>
                  <a:rPr kumimoji="0" lang="it-IT" sz="3600" b="0" i="0" u="none" strike="noStrike" kern="1200" cap="none" spc="0" normalizeH="0" baseline="0" noProof="0" dirty="0">
                    <a:ln>
                      <a:noFill/>
                    </a:ln>
                    <a:solidFill>
                      <a:srgbClr val="4E8542">
                        <a:lumMod val="50000"/>
                      </a:srgbClr>
                    </a:solidFill>
                    <a:effectLst/>
                    <a:uLnTx/>
                    <a:uFillTx/>
                    <a:latin typeface="Comic Sans MS" panose="030F0702030302020204" pitchFamily="66" charset="0"/>
                  </a:rPr>
                  <a:t>L </a:t>
                </a:r>
              </a:p>
            </p:txBody>
          </p:sp>
        </mc:Choice>
        <mc:Fallback xmlns="">
          <p:sp>
            <p:nvSpPr>
              <p:cNvPr id="15" name="CasellaDiTesto 14">
                <a:extLst>
                  <a:ext uri="{FF2B5EF4-FFF2-40B4-BE49-F238E27FC236}">
                    <a16:creationId xmlns:a16="http://schemas.microsoft.com/office/drawing/2014/main" id="{07920C3E-9283-2E04-9DBF-B44A452A2CD2}"/>
                  </a:ext>
                </a:extLst>
              </p:cNvPr>
              <p:cNvSpPr txBox="1">
                <a:spLocks noRot="1" noChangeAspect="1" noMove="1" noResize="1" noEditPoints="1" noAdjustHandles="1" noChangeArrowheads="1" noChangeShapeType="1" noTextEdit="1"/>
              </p:cNvSpPr>
              <p:nvPr/>
            </p:nvSpPr>
            <p:spPr>
              <a:xfrm>
                <a:off x="2299255" y="2764820"/>
                <a:ext cx="1453548" cy="646331"/>
              </a:xfrm>
              <a:prstGeom prst="rect">
                <a:avLst/>
              </a:prstGeom>
              <a:blipFill>
                <a:blip r:embed="rId7"/>
                <a:stretch>
                  <a:fillRect t="-16038" r="-6276" b="-33962"/>
                </a:stretch>
              </a:blipFill>
              <a:effectLst>
                <a:innerShdw blurRad="63500" dist="50800" dir="18900000">
                  <a:prstClr val="black">
                    <a:alpha val="50000"/>
                  </a:prstClr>
                </a:innerShdw>
              </a:effectLst>
            </p:spPr>
            <p:txBody>
              <a:bodyPr/>
              <a:lstStyle/>
              <a:p>
                <a:r>
                  <a:rPr lang="it-IT">
                    <a:noFill/>
                  </a:rPr>
                  <a:t> </a:t>
                </a:r>
              </a:p>
            </p:txBody>
          </p:sp>
        </mc:Fallback>
      </mc:AlternateContent>
      <p:sp>
        <p:nvSpPr>
          <p:cNvPr id="17" name="CasellaDiTesto 16">
            <a:extLst>
              <a:ext uri="{FF2B5EF4-FFF2-40B4-BE49-F238E27FC236}">
                <a16:creationId xmlns:a16="http://schemas.microsoft.com/office/drawing/2014/main" id="{FBAAB2B4-0D2B-F518-60D0-AFDF5796A878}"/>
              </a:ext>
            </a:extLst>
          </p:cNvPr>
          <p:cNvSpPr txBox="1"/>
          <p:nvPr/>
        </p:nvSpPr>
        <p:spPr>
          <a:xfrm>
            <a:off x="7282825" y="3702103"/>
            <a:ext cx="3282551" cy="646331"/>
          </a:xfrm>
          <a:prstGeom prst="rect">
            <a:avLst/>
          </a:prstGeom>
          <a:solidFill>
            <a:srgbClr val="FFC000"/>
          </a:solidFill>
          <a:scene3d>
            <a:camera prst="orthographicFront"/>
            <a:lightRig rig="threePt" dir="t"/>
          </a:scene3d>
          <a:sp3d>
            <a:bevelT/>
          </a:sp3d>
        </p:spPr>
        <p:txBody>
          <a:bodyPr wrap="square" rtlCol="0">
            <a:spAutoFit/>
          </a:bodyPr>
          <a:lstStyle/>
          <a:p>
            <a:pPr algn="ctr" defTabSz="914400" hangingPunct="1"/>
            <a:r>
              <a:rPr lang="it-IT" sz="1800" b="1" kern="1200" dirty="0" err="1">
                <a:ln w="0"/>
                <a:solidFill>
                  <a:srgbClr val="C00000"/>
                </a:solidFill>
                <a:effectLst>
                  <a:outerShdw blurRad="38100" dist="19050" dir="2700000" algn="tl" rotWithShape="0">
                    <a:prstClr val="black">
                      <a:alpha val="40000"/>
                    </a:prstClr>
                  </a:outerShdw>
                </a:effectLst>
                <a:latin typeface="Calibri" panose="020F0502020204030204"/>
              </a:rPr>
              <a:t>Launching</a:t>
            </a:r>
            <a:r>
              <a:rPr lang="it-IT" sz="1800" b="1" kern="1200" dirty="0">
                <a:ln w="0"/>
                <a:solidFill>
                  <a:srgbClr val="C00000"/>
                </a:solidFill>
                <a:effectLst>
                  <a:outerShdw blurRad="38100" dist="19050" dir="2700000" algn="tl" rotWithShape="0">
                    <a:prstClr val="black">
                      <a:alpha val="40000"/>
                    </a:prstClr>
                  </a:outerShdw>
                </a:effectLst>
                <a:latin typeface="Calibri" panose="020F0502020204030204"/>
              </a:rPr>
              <a:t> </a:t>
            </a:r>
            <a:r>
              <a:rPr lang="it-IT" sz="1800" b="1" kern="1200" dirty="0" err="1">
                <a:ln w="0"/>
                <a:solidFill>
                  <a:srgbClr val="C00000"/>
                </a:solidFill>
                <a:effectLst>
                  <a:outerShdw blurRad="38100" dist="19050" dir="2700000" algn="tl" rotWithShape="0">
                    <a:prstClr val="black">
                      <a:alpha val="40000"/>
                    </a:prstClr>
                  </a:outerShdw>
                </a:effectLst>
                <a:latin typeface="Calibri" panose="020F0502020204030204"/>
              </a:rPr>
              <a:t>dominated</a:t>
            </a:r>
            <a:r>
              <a:rPr lang="it-IT" sz="1800" b="1" kern="1200" dirty="0">
                <a:ln w="0"/>
                <a:solidFill>
                  <a:srgbClr val="C00000"/>
                </a:solidFill>
                <a:effectLst>
                  <a:outerShdw blurRad="38100" dist="19050" dir="2700000" algn="tl" rotWithShape="0">
                    <a:prstClr val="black">
                      <a:alpha val="40000"/>
                    </a:prstClr>
                  </a:outerShdw>
                </a:effectLst>
                <a:latin typeface="Calibri" panose="020F0502020204030204"/>
              </a:rPr>
              <a:t> </a:t>
            </a:r>
            <a:r>
              <a:rPr lang="it-IT" sz="1800" kern="1200" dirty="0" err="1">
                <a:ln w="0"/>
                <a:solidFill>
                  <a:prstClr val="black"/>
                </a:solidFill>
                <a:effectLst>
                  <a:outerShdw blurRad="38100" dist="19050" dir="2700000" algn="tl" rotWithShape="0">
                    <a:prstClr val="black">
                      <a:alpha val="40000"/>
                    </a:prstClr>
                  </a:outerShdw>
                </a:effectLst>
                <a:latin typeface="Calibri" panose="020F0502020204030204"/>
              </a:rPr>
              <a:t>coupling</a:t>
            </a:r>
            <a:r>
              <a:rPr lang="it-IT" sz="1800" kern="1200" dirty="0">
                <a:ln w="0"/>
                <a:solidFill>
                  <a:prstClr val="black"/>
                </a:solidFill>
                <a:effectLst>
                  <a:outerShdw blurRad="38100" dist="19050" dir="2700000" algn="tl" rotWithShape="0">
                    <a:prstClr val="black">
                      <a:alpha val="40000"/>
                    </a:prstClr>
                  </a:outerShdw>
                </a:effectLst>
                <a:latin typeface="Calibri" panose="020F0502020204030204"/>
              </a:rPr>
              <a:t>. Optical </a:t>
            </a:r>
            <a:r>
              <a:rPr lang="it-IT" sz="1800" kern="1200" dirty="0" err="1">
                <a:ln w="0"/>
                <a:solidFill>
                  <a:prstClr val="black"/>
                </a:solidFill>
                <a:effectLst>
                  <a:outerShdw blurRad="38100" dist="19050" dir="2700000" algn="tl" rotWithShape="0">
                    <a:prstClr val="black">
                      <a:alpha val="40000"/>
                    </a:prstClr>
                  </a:outerShdw>
                </a:effectLst>
                <a:latin typeface="Calibri" panose="020F0502020204030204"/>
              </a:rPr>
              <a:t>approximation</a:t>
            </a:r>
            <a:r>
              <a:rPr lang="it-IT" sz="1800" kern="1200" dirty="0">
                <a:ln w="0"/>
                <a:solidFill>
                  <a:prstClr val="black"/>
                </a:solidFill>
                <a:effectLst>
                  <a:outerShdw blurRad="38100" dist="19050" dir="2700000" algn="tl" rotWithShape="0">
                    <a:prstClr val="black">
                      <a:alpha val="40000"/>
                    </a:prstClr>
                  </a:outerShdw>
                </a:effectLst>
                <a:latin typeface="Calibri" panose="020F0502020204030204"/>
              </a:rPr>
              <a:t> </a:t>
            </a:r>
            <a:r>
              <a:rPr lang="it-IT" sz="1800" kern="1200" dirty="0" err="1">
                <a:ln w="0"/>
                <a:solidFill>
                  <a:prstClr val="black"/>
                </a:solidFill>
                <a:effectLst>
                  <a:outerShdw blurRad="38100" dist="19050" dir="2700000" algn="tl" rotWithShape="0">
                    <a:prstClr val="black">
                      <a:alpha val="40000"/>
                    </a:prstClr>
                  </a:outerShdw>
                </a:effectLst>
                <a:latin typeface="Calibri" panose="020F0502020204030204"/>
              </a:rPr>
              <a:t>is</a:t>
            </a:r>
            <a:r>
              <a:rPr lang="it-IT" sz="1800" kern="1200" dirty="0">
                <a:ln w="0"/>
                <a:solidFill>
                  <a:prstClr val="black"/>
                </a:solidFill>
                <a:effectLst>
                  <a:outerShdw blurRad="38100" dist="19050" dir="2700000" algn="tl" rotWithShape="0">
                    <a:prstClr val="black">
                      <a:alpha val="40000"/>
                    </a:prstClr>
                  </a:outerShdw>
                </a:effectLst>
                <a:latin typeface="Calibri" panose="020F0502020204030204"/>
              </a:rPr>
              <a:t> </a:t>
            </a:r>
            <a:r>
              <a:rPr lang="it-IT" sz="1800" kern="1200" dirty="0" err="1">
                <a:ln w="0"/>
                <a:solidFill>
                  <a:prstClr val="black"/>
                </a:solidFill>
                <a:effectLst>
                  <a:outerShdw blurRad="38100" dist="19050" dir="2700000" algn="tl" rotWithShape="0">
                    <a:prstClr val="black">
                      <a:alpha val="40000"/>
                    </a:prstClr>
                  </a:outerShdw>
                </a:effectLst>
                <a:latin typeface="Calibri" panose="020F0502020204030204"/>
              </a:rPr>
              <a:t>valid</a:t>
            </a:r>
            <a:r>
              <a:rPr lang="it-IT" sz="1800" kern="1200" dirty="0">
                <a:ln w="0"/>
                <a:solidFill>
                  <a:prstClr val="black"/>
                </a:solidFill>
                <a:effectLst>
                  <a:outerShdw blurRad="38100" dist="19050" dir="2700000" algn="tl" rotWithShape="0">
                    <a:prstClr val="black">
                      <a:alpha val="40000"/>
                    </a:prstClr>
                  </a:outerShdw>
                </a:effectLst>
                <a:latin typeface="Calibri" panose="020F0502020204030204"/>
              </a:rPr>
              <a:t>.</a:t>
            </a:r>
          </a:p>
        </p:txBody>
      </p:sp>
      <p:sp>
        <p:nvSpPr>
          <p:cNvPr id="18" name="CasellaDiTesto 17">
            <a:extLst>
              <a:ext uri="{FF2B5EF4-FFF2-40B4-BE49-F238E27FC236}">
                <a16:creationId xmlns:a16="http://schemas.microsoft.com/office/drawing/2014/main" id="{86A24968-C767-2120-6250-E8819AD35F64}"/>
              </a:ext>
            </a:extLst>
          </p:cNvPr>
          <p:cNvSpPr txBox="1"/>
          <p:nvPr/>
        </p:nvSpPr>
        <p:spPr>
          <a:xfrm>
            <a:off x="519586" y="4500224"/>
            <a:ext cx="11111760" cy="1477328"/>
          </a:xfrm>
          <a:prstGeom prst="rect">
            <a:avLst/>
          </a:prstGeom>
          <a:noFill/>
        </p:spPr>
        <p:txBody>
          <a:bodyPr wrap="none" rtlCol="0">
            <a:spAutoFit/>
          </a:bodyPr>
          <a:lstStyle/>
          <a:p>
            <a:pPr algn="ctr"/>
            <a:r>
              <a:rPr lang="it-IT" b="1" dirty="0" err="1">
                <a:latin typeface="Arial" panose="020B0604020202020204" pitchFamily="34" charset="0"/>
                <a:cs typeface="Arial" panose="020B0604020202020204" pitchFamily="34" charset="0"/>
              </a:rPr>
              <a:t>Contribution</a:t>
            </a:r>
            <a:r>
              <a:rPr lang="it-IT" b="1" dirty="0">
                <a:latin typeface="Arial" panose="020B0604020202020204" pitchFamily="34" charset="0"/>
                <a:cs typeface="Arial" panose="020B0604020202020204" pitchFamily="34" charset="0"/>
              </a:rPr>
              <a:t> of </a:t>
            </a:r>
            <a:r>
              <a:rPr lang="it-IT" b="1" dirty="0" err="1">
                <a:latin typeface="Arial" panose="020B0604020202020204" pitchFamily="34" charset="0"/>
                <a:cs typeface="Arial" panose="020B0604020202020204" pitchFamily="34" charset="0"/>
              </a:rPr>
              <a:t>each</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mechanism</a:t>
            </a:r>
            <a:r>
              <a:rPr lang="it-IT" b="1" dirty="0">
                <a:latin typeface="Arial" panose="020B0604020202020204" pitchFamily="34" charset="0"/>
                <a:cs typeface="Arial" panose="020B0604020202020204" pitchFamily="34" charset="0"/>
              </a:rPr>
              <a:t>? </a:t>
            </a:r>
          </a:p>
          <a:p>
            <a:pPr algn="ctr"/>
            <a:r>
              <a:rPr lang="it-IT" b="1" dirty="0" err="1">
                <a:latin typeface="Arial" panose="020B0604020202020204" pitchFamily="34" charset="0"/>
                <a:cs typeface="Arial" panose="020B0604020202020204" pitchFamily="34" charset="0"/>
              </a:rPr>
              <a:t>Where</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is</a:t>
            </a:r>
            <a:r>
              <a:rPr lang="it-IT" b="1" dirty="0">
                <a:latin typeface="Arial" panose="020B0604020202020204" pitchFamily="34" charset="0"/>
                <a:cs typeface="Arial" panose="020B0604020202020204" pitchFamily="34" charset="0"/>
              </a:rPr>
              <a:t> the switch over? </a:t>
            </a:r>
          </a:p>
          <a:p>
            <a:pPr algn="ctr"/>
            <a:endParaRPr lang="it-IT" b="1" dirty="0">
              <a:latin typeface="Arial" panose="020B0604020202020204" pitchFamily="34" charset="0"/>
              <a:cs typeface="Arial" panose="020B0604020202020204" pitchFamily="34" charset="0"/>
            </a:endParaRPr>
          </a:p>
          <a:p>
            <a:pPr algn="ctr"/>
            <a:r>
              <a:rPr lang="it-IT" b="1" dirty="0" err="1">
                <a:latin typeface="Arial" panose="020B0604020202020204" pitchFamily="34" charset="0"/>
                <a:cs typeface="Arial" panose="020B0604020202020204" pitchFamily="34" charset="0"/>
              </a:rPr>
              <a:t>Clue</a:t>
            </a:r>
            <a:r>
              <a:rPr lang="it-IT" b="1" dirty="0">
                <a:latin typeface="Arial" panose="020B0604020202020204" pitchFamily="34" charset="0"/>
                <a:cs typeface="Arial" panose="020B0604020202020204" pitchFamily="34" charset="0"/>
              </a:rPr>
              <a:t>: 18 GHz FTE on </a:t>
            </a:r>
            <a:r>
              <a:rPr lang="it-IT" b="1" dirty="0" err="1">
                <a:latin typeface="Arial" panose="020B0604020202020204" pitchFamily="34" charset="0"/>
                <a:cs typeface="Arial" panose="020B0604020202020204" pitchFamily="34" charset="0"/>
              </a:rPr>
              <a:t>AISHa</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is</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still</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present</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but</a:t>
            </a:r>
            <a:r>
              <a:rPr lang="it-IT" b="1" dirty="0">
                <a:latin typeface="Arial" panose="020B0604020202020204" pitchFamily="34" charset="0"/>
                <a:cs typeface="Arial" panose="020B0604020202020204" pitchFamily="34" charset="0"/>
              </a:rPr>
              <a:t>… the </a:t>
            </a:r>
            <a:r>
              <a:rPr lang="it-IT" b="1" dirty="0" err="1">
                <a:latin typeface="Arial" panose="020B0604020202020204" pitchFamily="34" charset="0"/>
                <a:cs typeface="Arial" panose="020B0604020202020204" pitchFamily="34" charset="0"/>
              </a:rPr>
              <a:t>other</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mechanism</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sym typeface="Symbol" panose="05050102010706020507" pitchFamily="18" charset="2"/>
              </a:rPr>
              <a:t>Phased</a:t>
            </a:r>
            <a:r>
              <a:rPr lang="it-IT" b="1" dirty="0">
                <a:latin typeface="Arial" panose="020B0604020202020204" pitchFamily="34" charset="0"/>
                <a:cs typeface="Arial" panose="020B0604020202020204" pitchFamily="34" charset="0"/>
                <a:sym typeface="Symbol" panose="05050102010706020507" pitchFamily="18" charset="2"/>
              </a:rPr>
              <a:t> </a:t>
            </a:r>
            <a:r>
              <a:rPr lang="it-IT" b="1" dirty="0" err="1">
                <a:latin typeface="Arial" panose="020B0604020202020204" pitchFamily="34" charset="0"/>
                <a:cs typeface="Arial" panose="020B0604020202020204" pitchFamily="34" charset="0"/>
                <a:sym typeface="Symbol" panose="05050102010706020507" pitchFamily="18" charset="2"/>
              </a:rPr>
              <a:t>waveguide</a:t>
            </a:r>
            <a:r>
              <a:rPr lang="it-IT" b="1" dirty="0">
                <a:latin typeface="Arial" panose="020B0604020202020204" pitchFamily="34" charset="0"/>
                <a:cs typeface="Arial" panose="020B0604020202020204" pitchFamily="34" charset="0"/>
                <a:sym typeface="Symbol" panose="05050102010706020507" pitchFamily="18" charset="2"/>
              </a:rPr>
              <a:t> array!</a:t>
            </a:r>
          </a:p>
          <a:p>
            <a:pPr algn="ctr"/>
            <a:r>
              <a:rPr lang="it-IT" b="1" dirty="0" err="1">
                <a:latin typeface="Arial" panose="020B0604020202020204" pitchFamily="34" charset="0"/>
                <a:cs typeface="Arial" panose="020B0604020202020204" pitchFamily="34" charset="0"/>
              </a:rPr>
              <a:t>What</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will</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happen</a:t>
            </a:r>
            <a:r>
              <a:rPr lang="it-IT" b="1" dirty="0">
                <a:latin typeface="Arial" panose="020B0604020202020204" pitchFamily="34" charset="0"/>
                <a:cs typeface="Arial" panose="020B0604020202020204" pitchFamily="34" charset="0"/>
              </a:rPr>
              <a:t> </a:t>
            </a:r>
            <a:r>
              <a:rPr lang="it-IT" b="1" dirty="0" err="1">
                <a:latin typeface="Arial" panose="020B0604020202020204" pitchFamily="34" charset="0"/>
                <a:cs typeface="Arial" panose="020B0604020202020204" pitchFamily="34" charset="0"/>
              </a:rPr>
              <a:t>at</a:t>
            </a:r>
            <a:r>
              <a:rPr lang="it-IT" b="1" dirty="0">
                <a:latin typeface="Arial" panose="020B0604020202020204" pitchFamily="34" charset="0"/>
                <a:cs typeface="Arial" panose="020B0604020202020204" pitchFamily="34" charset="0"/>
              </a:rPr>
              <a:t> 21 GHz? </a:t>
            </a:r>
          </a:p>
        </p:txBody>
      </p:sp>
      <p:sp>
        <p:nvSpPr>
          <p:cNvPr id="2" name="Titolo 1">
            <a:extLst>
              <a:ext uri="{FF2B5EF4-FFF2-40B4-BE49-F238E27FC236}">
                <a16:creationId xmlns:a16="http://schemas.microsoft.com/office/drawing/2014/main" id="{1A967528-37E5-2FD3-7843-09E33D1C5316}"/>
              </a:ext>
            </a:extLst>
          </p:cNvPr>
          <p:cNvSpPr>
            <a:spLocks noGrp="1"/>
          </p:cNvSpPr>
          <p:nvPr>
            <p:ph type="title"/>
          </p:nvPr>
        </p:nvSpPr>
        <p:spPr>
          <a:xfrm>
            <a:off x="838200" y="293189"/>
            <a:ext cx="10515600" cy="1325563"/>
          </a:xfrm>
        </p:spPr>
        <p:txBody>
          <a:bodyPr>
            <a:normAutofit/>
          </a:bodyPr>
          <a:lstStyle/>
          <a:p>
            <a:pPr algn="ctr"/>
            <a:r>
              <a:rPr lang="en-US" sz="4000" b="1" dirty="0">
                <a:latin typeface="Calibri" panose="020F0502020204030204" pitchFamily="34" charset="0"/>
                <a:ea typeface="Calibri" panose="020F0502020204030204" pitchFamily="34" charset="0"/>
                <a:cs typeface="Calibri" panose="020F0502020204030204" pitchFamily="34" charset="0"/>
              </a:rPr>
              <a:t>HF ECRIS: microwave heating </a:t>
            </a:r>
            <a:br>
              <a:rPr lang="en-US" sz="4000" b="1" dirty="0">
                <a:latin typeface="Calibri" panose="020F0502020204030204" pitchFamily="34" charset="0"/>
                <a:ea typeface="Calibri" panose="020F0502020204030204" pitchFamily="34" charset="0"/>
                <a:cs typeface="Calibri" panose="020F0502020204030204" pitchFamily="34" charset="0"/>
              </a:rPr>
            </a:br>
            <a:r>
              <a:rPr lang="en-US" sz="4000" b="1" dirty="0">
                <a:latin typeface="Calibri" panose="020F0502020204030204" pitchFamily="34" charset="0"/>
                <a:ea typeface="Calibri" panose="020F0502020204030204" pitchFamily="34" charset="0"/>
                <a:cs typeface="Calibri" panose="020F0502020204030204" pitchFamily="34" charset="0"/>
              </a:rPr>
              <a:t>some conclusions and other questions</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7488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6AD5B9-524E-545E-3F9B-6EB5132DD8B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DB86114-59F9-FEC2-13FB-8B7E7BEFA12F}"/>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WARNING!!!</a:t>
            </a:r>
          </a:p>
        </p:txBody>
      </p:sp>
      <p:pic>
        <p:nvPicPr>
          <p:cNvPr id="12" name="Segnaposto contenuto 11">
            <a:extLst>
              <a:ext uri="{FF2B5EF4-FFF2-40B4-BE49-F238E27FC236}">
                <a16:creationId xmlns:a16="http://schemas.microsoft.com/office/drawing/2014/main" id="{BBEC6462-AA54-E25C-144E-D60E9EDDE520}"/>
              </a:ext>
            </a:extLst>
          </p:cNvPr>
          <p:cNvPicPr>
            <a:picLocks noGrp="1" noChangeAspect="1"/>
          </p:cNvPicPr>
          <p:nvPr>
            <p:ph idx="1"/>
          </p:nvPr>
        </p:nvPicPr>
        <p:blipFill>
          <a:blip r:embed="rId3"/>
          <a:stretch>
            <a:fillRect/>
          </a:stretch>
        </p:blipFill>
        <p:spPr>
          <a:xfrm>
            <a:off x="6001316" y="1232069"/>
            <a:ext cx="6129799" cy="3428470"/>
          </a:xfrm>
          <a:prstGeom prst="rect">
            <a:avLst/>
          </a:prstGeom>
        </p:spPr>
      </p:pic>
      <p:pic>
        <p:nvPicPr>
          <p:cNvPr id="4" name="Immagine 3">
            <a:extLst>
              <a:ext uri="{FF2B5EF4-FFF2-40B4-BE49-F238E27FC236}">
                <a16:creationId xmlns:a16="http://schemas.microsoft.com/office/drawing/2014/main" id="{1E72EB7D-CE5B-090C-5789-513DA30D2FAF}"/>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993AEDBA-B044-259C-CEE8-D0D2EDA6CF6B}"/>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D20DDCB7-F8A6-8B52-4C42-6B6816E9467A}"/>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9725E488-D385-AD1C-1584-39CBFE7EB19E}"/>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B1F598EA-CA98-29EF-C428-96F21BB402EE}"/>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4F13184C-417E-3672-228A-D6DD851E5A0F}"/>
              </a:ext>
            </a:extLst>
          </p:cNvPr>
          <p:cNvSpPr>
            <a:spLocks noGrp="1"/>
          </p:cNvSpPr>
          <p:nvPr>
            <p:ph type="sldNum" sz="quarter" idx="12"/>
          </p:nvPr>
        </p:nvSpPr>
        <p:spPr/>
        <p:txBody>
          <a:bodyPr/>
          <a:lstStyle/>
          <a:p>
            <a:fld id="{F2A7827B-0B9E-47AE-9F4E-57B53FFB3898}" type="slidenum">
              <a:rPr lang="en-US" noProof="0" smtClean="0"/>
              <a:pPr/>
              <a:t>19</a:t>
            </a:fld>
            <a:endParaRPr lang="en-US" noProof="0" dirty="0"/>
          </a:p>
        </p:txBody>
      </p:sp>
      <p:pic>
        <p:nvPicPr>
          <p:cNvPr id="9" name="Immagine 8">
            <a:extLst>
              <a:ext uri="{FF2B5EF4-FFF2-40B4-BE49-F238E27FC236}">
                <a16:creationId xmlns:a16="http://schemas.microsoft.com/office/drawing/2014/main" id="{8A999E9D-46A6-CA49-B4A0-F687DCD032C8}"/>
              </a:ext>
            </a:extLst>
          </p:cNvPr>
          <p:cNvPicPr>
            <a:picLocks noChangeAspect="1"/>
          </p:cNvPicPr>
          <p:nvPr/>
        </p:nvPicPr>
        <p:blipFill>
          <a:blip r:embed="rId7"/>
          <a:srcRect r="14126" b="9933"/>
          <a:stretch>
            <a:fillRect/>
          </a:stretch>
        </p:blipFill>
        <p:spPr>
          <a:xfrm>
            <a:off x="143869" y="1244649"/>
            <a:ext cx="5778971" cy="3403310"/>
          </a:xfrm>
          <a:prstGeom prst="rect">
            <a:avLst/>
          </a:prstGeom>
        </p:spPr>
      </p:pic>
      <p:pic>
        <p:nvPicPr>
          <p:cNvPr id="15" name="Immagine 14">
            <a:extLst>
              <a:ext uri="{FF2B5EF4-FFF2-40B4-BE49-F238E27FC236}">
                <a16:creationId xmlns:a16="http://schemas.microsoft.com/office/drawing/2014/main" id="{8198D140-DB3E-2F0A-DF8A-B8332C889EA4}"/>
              </a:ext>
            </a:extLst>
          </p:cNvPr>
          <p:cNvPicPr>
            <a:picLocks noChangeAspect="1"/>
          </p:cNvPicPr>
          <p:nvPr/>
        </p:nvPicPr>
        <p:blipFill>
          <a:blip r:embed="rId8"/>
          <a:srcRect t="29331" b="31721"/>
          <a:stretch>
            <a:fillRect/>
          </a:stretch>
        </p:blipFill>
        <p:spPr>
          <a:xfrm>
            <a:off x="2913643" y="4733114"/>
            <a:ext cx="6744707" cy="1471707"/>
          </a:xfrm>
          <a:prstGeom prst="rect">
            <a:avLst/>
          </a:prstGeom>
        </p:spPr>
      </p:pic>
      <p:sp>
        <p:nvSpPr>
          <p:cNvPr id="3" name="TextBox 2">
            <a:extLst>
              <a:ext uri="{FF2B5EF4-FFF2-40B4-BE49-F238E27FC236}">
                <a16:creationId xmlns:a16="http://schemas.microsoft.com/office/drawing/2014/main" id="{5064FE7E-DA2B-109D-6AFC-21BA02245D2D}"/>
              </a:ext>
            </a:extLst>
          </p:cNvPr>
          <p:cNvSpPr txBox="1"/>
          <p:nvPr/>
        </p:nvSpPr>
        <p:spPr>
          <a:xfrm>
            <a:off x="9170895" y="6143804"/>
            <a:ext cx="2289034" cy="276999"/>
          </a:xfrm>
          <a:prstGeom prst="rect">
            <a:avLst/>
          </a:prstGeom>
          <a:noFill/>
        </p:spPr>
        <p:txBody>
          <a:bodyPr wrap="square" rtlCol="0">
            <a:spAutoFit/>
          </a:bodyPr>
          <a:lstStyle/>
          <a:p>
            <a:r>
              <a:rPr lang="en-US" sz="1200" i="1" noProof="0" dirty="0"/>
              <a:t>Courtesy of V. </a:t>
            </a:r>
            <a:r>
              <a:rPr lang="en-US" sz="1200" i="1" noProof="0" dirty="0" err="1"/>
              <a:t>Skalyga</a:t>
            </a:r>
            <a:r>
              <a:rPr lang="en-US" sz="1200" i="1" noProof="0" dirty="0"/>
              <a:t> (IAP-RAS) </a:t>
            </a:r>
          </a:p>
        </p:txBody>
      </p:sp>
    </p:spTree>
    <p:extLst>
      <p:ext uri="{BB962C8B-B14F-4D97-AF65-F5344CB8AC3E}">
        <p14:creationId xmlns:p14="http://schemas.microsoft.com/office/powerpoint/2010/main" val="1096474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D393534-B1CF-5817-DC32-75BF83AEF5AB}"/>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Workshop agenda (1/2)</a:t>
            </a:r>
          </a:p>
        </p:txBody>
      </p:sp>
      <p:pic>
        <p:nvPicPr>
          <p:cNvPr id="19" name="Segnaposto contenuto 18" descr="Immagine che contiene testo, schermata, Carattere, design&#10;&#10;Il contenuto generato dall'IA potrebbe non essere corretto.">
            <a:extLst>
              <a:ext uri="{FF2B5EF4-FFF2-40B4-BE49-F238E27FC236}">
                <a16:creationId xmlns:a16="http://schemas.microsoft.com/office/drawing/2014/main" id="{2E4A1772-8CF6-95CA-99F8-1CCE918F1BE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8800" y="1180144"/>
            <a:ext cx="4316803" cy="4351338"/>
          </a:xfrm>
        </p:spPr>
      </p:pic>
      <p:pic>
        <p:nvPicPr>
          <p:cNvPr id="4" name="Immagine 3">
            <a:extLst>
              <a:ext uri="{FF2B5EF4-FFF2-40B4-BE49-F238E27FC236}">
                <a16:creationId xmlns:a16="http://schemas.microsoft.com/office/drawing/2014/main" id="{EFCE3E4A-E8DE-1586-C0E0-B7478A8813A9}"/>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FD3AA53C-BD4E-FBAE-718F-C3744DC25C22}"/>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F71DB505-6223-9BF1-643C-9270A7D549DF}"/>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9F4500A3-654B-68A1-2234-63618DB5F2FF}"/>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1E180096-A595-8AE7-4C2B-F1114DA33DD5}"/>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EF436E12-503E-F4E1-3433-3457B9B7AD5E}"/>
              </a:ext>
            </a:extLst>
          </p:cNvPr>
          <p:cNvSpPr>
            <a:spLocks noGrp="1"/>
          </p:cNvSpPr>
          <p:nvPr>
            <p:ph type="sldNum" sz="quarter" idx="12"/>
          </p:nvPr>
        </p:nvSpPr>
        <p:spPr/>
        <p:txBody>
          <a:bodyPr/>
          <a:lstStyle/>
          <a:p>
            <a:fld id="{F2A7827B-0B9E-47AE-9F4E-57B53FFB3898}" type="slidenum">
              <a:rPr lang="en-US" noProof="0" smtClean="0"/>
              <a:pPr/>
              <a:t>2</a:t>
            </a:fld>
            <a:endParaRPr lang="en-US" noProof="0" dirty="0"/>
          </a:p>
        </p:txBody>
      </p:sp>
      <p:pic>
        <p:nvPicPr>
          <p:cNvPr id="20" name="Immagine 19">
            <a:extLst>
              <a:ext uri="{FF2B5EF4-FFF2-40B4-BE49-F238E27FC236}">
                <a16:creationId xmlns:a16="http://schemas.microsoft.com/office/drawing/2014/main" id="{B74F48F3-3FBC-BD13-FEF9-7E5FD4E52D53}"/>
              </a:ext>
            </a:extLst>
          </p:cNvPr>
          <p:cNvPicPr>
            <a:picLocks noChangeAspect="1"/>
          </p:cNvPicPr>
          <p:nvPr/>
        </p:nvPicPr>
        <p:blipFill>
          <a:blip r:embed="rId7"/>
          <a:stretch>
            <a:fillRect/>
          </a:stretch>
        </p:blipFill>
        <p:spPr>
          <a:xfrm>
            <a:off x="1400582" y="5700054"/>
            <a:ext cx="3475021" cy="499915"/>
          </a:xfrm>
          <a:prstGeom prst="rect">
            <a:avLst/>
          </a:prstGeom>
        </p:spPr>
      </p:pic>
      <p:grpSp>
        <p:nvGrpSpPr>
          <p:cNvPr id="3" name="Gruppo 2">
            <a:extLst>
              <a:ext uri="{FF2B5EF4-FFF2-40B4-BE49-F238E27FC236}">
                <a16:creationId xmlns:a16="http://schemas.microsoft.com/office/drawing/2014/main" id="{BACCA73C-A489-F42E-5976-A97136C5D5E6}"/>
              </a:ext>
            </a:extLst>
          </p:cNvPr>
          <p:cNvGrpSpPr/>
          <p:nvPr/>
        </p:nvGrpSpPr>
        <p:grpSpPr>
          <a:xfrm>
            <a:off x="5099215" y="993644"/>
            <a:ext cx="7035130" cy="5384489"/>
            <a:chOff x="5099215" y="993644"/>
            <a:chExt cx="7035130" cy="5384489"/>
          </a:xfrm>
        </p:grpSpPr>
        <p:sp>
          <p:nvSpPr>
            <p:cNvPr id="21" name="CasellaDiTesto 20">
              <a:extLst>
                <a:ext uri="{FF2B5EF4-FFF2-40B4-BE49-F238E27FC236}">
                  <a16:creationId xmlns:a16="http://schemas.microsoft.com/office/drawing/2014/main" id="{816D38BA-2473-022E-413C-4CF7127E77B5}"/>
                </a:ext>
              </a:extLst>
            </p:cNvPr>
            <p:cNvSpPr txBox="1"/>
            <p:nvPr/>
          </p:nvSpPr>
          <p:spPr>
            <a:xfrm>
              <a:off x="5099215" y="993644"/>
              <a:ext cx="6943410" cy="523220"/>
            </a:xfrm>
            <a:prstGeom prst="rect">
              <a:avLst/>
            </a:prstGeom>
            <a:noFill/>
          </p:spPr>
          <p:txBody>
            <a:bodyPr wrap="square">
              <a:spAutoFit/>
            </a:bodyPr>
            <a:lstStyle/>
            <a:p>
              <a:pPr marL="25400" eaLnBrk="0" hangingPunct="0">
                <a:buNone/>
              </a:pPr>
              <a:r>
                <a:rPr lang="en-US" sz="1400" b="1" i="1" spc="-10" noProof="0" dirty="0">
                  <a:solidFill>
                    <a:srgbClr val="002060"/>
                  </a:solidFill>
                  <a:effectLst/>
                  <a:latin typeface="Trebuchet MS" panose="020B0603020202020204" pitchFamily="34" charset="0"/>
                  <a:ea typeface="Times New Roman" panose="02020603050405020304" pitchFamily="18" charset="0"/>
                  <a:cs typeface="Trebuchet MS" panose="020B0603020202020204" pitchFamily="34" charset="0"/>
                </a:rPr>
                <a:t>R01-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Chair: T. Thuillier (LPSC) (45’+15’) </a:t>
              </a:r>
            </a:p>
            <a:p>
              <a:pPr marL="25400" eaLnBrk="0" hangingPunct="0">
                <a:buNone/>
              </a:pP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        Review opening talk: Open challenges in the ion source field</a:t>
              </a:r>
              <a:endParaRPr lang="en-US" sz="1400" noProof="0" dirty="0">
                <a:effectLst/>
                <a:latin typeface="Times New Roman" panose="02020603050405020304" pitchFamily="18" charset="0"/>
                <a:ea typeface="Times New Roman" panose="02020603050405020304" pitchFamily="18" charset="0"/>
              </a:endParaRPr>
            </a:p>
          </p:txBody>
        </p:sp>
        <p:sp>
          <p:nvSpPr>
            <p:cNvPr id="22" name="CasellaDiTesto 21">
              <a:extLst>
                <a:ext uri="{FF2B5EF4-FFF2-40B4-BE49-F238E27FC236}">
                  <a16:creationId xmlns:a16="http://schemas.microsoft.com/office/drawing/2014/main" id="{C36275F0-0820-79F7-3917-B9954D763F2C}"/>
                </a:ext>
              </a:extLst>
            </p:cNvPr>
            <p:cNvSpPr txBox="1"/>
            <p:nvPr/>
          </p:nvSpPr>
          <p:spPr>
            <a:xfrm>
              <a:off x="5190935" y="1937852"/>
              <a:ext cx="6943410" cy="953018"/>
            </a:xfrm>
            <a:prstGeom prst="rect">
              <a:avLst/>
            </a:prstGeom>
            <a:noFill/>
          </p:spPr>
          <p:txBody>
            <a:bodyPr wrap="square">
              <a:spAutoFit/>
            </a:bodyPr>
            <a:lstStyle/>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O. Tarvainen (STFC-UKRI)-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What contributes to the emittance of an ion beam?</a:t>
              </a:r>
              <a:r>
                <a:rPr lang="en-US" sz="1200" noProof="0" dirty="0">
                  <a:effectLst/>
                  <a:latin typeface="Trebuchet MS" panose="020B0603020202020204" pitchFamily="34" charset="0"/>
                  <a:ea typeface="Times New Roman" panose="02020603050405020304" pitchFamily="18" charset="0"/>
                  <a:cs typeface="Trebuchet MS" panose="020B0603020202020204" pitchFamily="34" charset="0"/>
                </a:rPr>
                <a:t> </a:t>
              </a:r>
              <a:endParaRPr lang="en-US" sz="1200" noProof="0" dirty="0">
                <a:effectLst/>
                <a:latin typeface="Times New Roman" panose="02020603050405020304" pitchFamily="18" charset="0"/>
                <a:ea typeface="Times New Roman" panose="02020603050405020304" pitchFamily="18" charset="0"/>
              </a:endParaRPr>
            </a:p>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S. </a:t>
              </a:r>
              <a:r>
                <a:rPr lang="en-US" sz="1200" b="1" noProof="0" dirty="0" err="1">
                  <a:effectLst/>
                  <a:latin typeface="Trebuchet MS" panose="020B0603020202020204" pitchFamily="34" charset="0"/>
                  <a:ea typeface="Times New Roman" panose="02020603050405020304" pitchFamily="18" charset="0"/>
                  <a:cs typeface="Trebuchet MS" panose="020B0603020202020204" pitchFamily="34" charset="0"/>
                </a:rPr>
                <a:t>Kondrashev</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(BNL)-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Application of pepper pot emittance probe for ECRIS beam studies</a:t>
              </a:r>
              <a:r>
                <a:rPr lang="en-US" sz="1200" b="1" i="1" noProof="0" dirty="0">
                  <a:effectLst/>
                  <a:latin typeface="Trebuchet MS" panose="020B0603020202020204" pitchFamily="34" charset="0"/>
                  <a:ea typeface="Times New Roman" panose="02020603050405020304" pitchFamily="18" charset="0"/>
                  <a:cs typeface="Trebuchet MS" panose="020B0603020202020204" pitchFamily="34" charset="0"/>
                </a:rPr>
                <a:t> </a:t>
              </a:r>
              <a:endParaRPr lang="en-US" sz="1200" noProof="0" dirty="0">
                <a:effectLst/>
                <a:latin typeface="Times New Roman" panose="02020603050405020304" pitchFamily="18" charset="0"/>
                <a:ea typeface="Times New Roman" panose="02020603050405020304" pitchFamily="18" charset="0"/>
              </a:endParaRPr>
            </a:p>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L. Sun (IMP-CAS)-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Emittances with ECRISs: one major challenge to realize high intensity</a:t>
              </a:r>
            </a:p>
            <a:p>
              <a:pPr marL="481965" marR="66040" eaLnBrk="0" hangingPunct="0">
                <a:lnSpc>
                  <a:spcPct val="108000"/>
                </a:lnSpc>
                <a:spcBef>
                  <a:spcPts val="185"/>
                </a:spcBef>
                <a:buNone/>
              </a:pPr>
              <a:r>
                <a:rPr lang="en-US" sz="1200" i="1" noProof="0" dirty="0">
                  <a:latin typeface="Trebuchet MS" panose="020B0603020202020204" pitchFamily="34" charset="0"/>
                  <a:ea typeface="Times New Roman" panose="02020603050405020304" pitchFamily="18" charset="0"/>
                  <a:cs typeface="Trebuchet MS" panose="020B0603020202020204" pitchFamily="34" charset="0"/>
                </a:rPr>
                <a:t>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heavy ion beam acceleration with SRF linac</a:t>
              </a:r>
              <a:endParaRPr lang="en-US" sz="1200" noProof="0" dirty="0">
                <a:effectLst/>
                <a:latin typeface="Times New Roman" panose="02020603050405020304" pitchFamily="18" charset="0"/>
                <a:ea typeface="Times New Roman" panose="02020603050405020304" pitchFamily="18" charset="0"/>
              </a:endParaRPr>
            </a:p>
          </p:txBody>
        </p:sp>
        <p:sp>
          <p:nvSpPr>
            <p:cNvPr id="23" name="CasellaDiTesto 22">
              <a:extLst>
                <a:ext uri="{FF2B5EF4-FFF2-40B4-BE49-F238E27FC236}">
                  <a16:creationId xmlns:a16="http://schemas.microsoft.com/office/drawing/2014/main" id="{8F6B997F-B4F2-E95A-6F40-74E13AD3A7D8}"/>
                </a:ext>
              </a:extLst>
            </p:cNvPr>
            <p:cNvSpPr txBox="1"/>
            <p:nvPr/>
          </p:nvSpPr>
          <p:spPr>
            <a:xfrm>
              <a:off x="5099215" y="1474101"/>
              <a:ext cx="6943410" cy="523220"/>
            </a:xfrm>
            <a:prstGeom prst="rect">
              <a:avLst/>
            </a:prstGeom>
            <a:noFill/>
          </p:spPr>
          <p:txBody>
            <a:bodyPr wrap="square">
              <a:spAutoFit/>
            </a:bodyPr>
            <a:lstStyle/>
            <a:p>
              <a:pPr marL="25400" eaLnBrk="0" hangingPunct="0"/>
              <a:r>
                <a:rPr lang="en-US" sz="1400" b="1" i="1" spc="-10" noProof="0" dirty="0">
                  <a:solidFill>
                    <a:srgbClr val="002060"/>
                  </a:solidFill>
                  <a:effectLst/>
                  <a:latin typeface="Trebuchet MS" panose="020B0603020202020204" pitchFamily="34" charset="0"/>
                  <a:ea typeface="Times New Roman" panose="02020603050405020304" pitchFamily="18" charset="0"/>
                  <a:cs typeface="Trebuchet MS" panose="020B0603020202020204" pitchFamily="34" charset="0"/>
                </a:rPr>
                <a:t>R02-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Chair: </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O. Tarvainen (STFC-UKRI)</a:t>
              </a:r>
              <a:r>
                <a:rPr lang="en-US" sz="1400" b="1" noProof="0" dirty="0">
                  <a:solidFill>
                    <a:srgbClr val="C00000"/>
                  </a:solidFill>
                  <a:latin typeface="Times New Roman" panose="02020603050405020304" pitchFamily="18" charset="0"/>
                  <a:ea typeface="Times New Roman" panose="02020603050405020304" pitchFamily="18" charset="0"/>
                  <a:cs typeface="Trebuchet MS" panose="020B0603020202020204" pitchFamily="34" charset="0"/>
                </a:rPr>
                <a:t>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7</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5’+45’)</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a:t>
              </a:r>
            </a:p>
            <a:p>
              <a:pPr marL="25400" eaLnBrk="0" hangingPunct="0"/>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Beam emittance: role of magnetic fields and other contributions</a:t>
              </a:r>
              <a:endParaRPr lang="en-US" sz="1400" noProof="0" dirty="0">
                <a:effectLst/>
                <a:latin typeface="Times New Roman" panose="02020603050405020304" pitchFamily="18" charset="0"/>
                <a:ea typeface="Times New Roman" panose="02020603050405020304" pitchFamily="18" charset="0"/>
              </a:endParaRPr>
            </a:p>
          </p:txBody>
        </p:sp>
        <p:sp>
          <p:nvSpPr>
            <p:cNvPr id="24" name="CasellaDiTesto 23">
              <a:extLst>
                <a:ext uri="{FF2B5EF4-FFF2-40B4-BE49-F238E27FC236}">
                  <a16:creationId xmlns:a16="http://schemas.microsoft.com/office/drawing/2014/main" id="{04E065FE-E985-F034-DED0-B9E2AACD8307}"/>
                </a:ext>
              </a:extLst>
            </p:cNvPr>
            <p:cNvSpPr txBox="1"/>
            <p:nvPr/>
          </p:nvSpPr>
          <p:spPr>
            <a:xfrm>
              <a:off x="5244101" y="3242196"/>
              <a:ext cx="6589938" cy="686726"/>
            </a:xfrm>
            <a:prstGeom prst="rect">
              <a:avLst/>
            </a:prstGeom>
            <a:noFill/>
          </p:spPr>
          <p:txBody>
            <a:bodyPr wrap="square">
              <a:spAutoFit/>
            </a:bodyPr>
            <a:lstStyle/>
            <a:p>
              <a:pPr indent="449580" eaLnBrk="0" hangingPunct="0">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V. </a:t>
              </a:r>
              <a:r>
                <a:rPr lang="en-US" sz="1200" b="1" noProof="0" dirty="0" err="1">
                  <a:effectLst/>
                  <a:latin typeface="Trebuchet MS" panose="020B0603020202020204" pitchFamily="34" charset="0"/>
                  <a:ea typeface="Times New Roman" panose="02020603050405020304" pitchFamily="18" charset="0"/>
                  <a:cs typeface="Trebuchet MS" panose="020B0603020202020204" pitchFamily="34" charset="0"/>
                </a:rPr>
                <a:t>Skalyga</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(IAP-RAS)–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Fundamental processes and plasma studies</a:t>
              </a:r>
              <a:endParaRPr lang="en-US" sz="1200" noProof="0" dirty="0">
                <a:effectLst/>
                <a:latin typeface="Times New Roman" panose="02020603050405020304" pitchFamily="18" charset="0"/>
                <a:ea typeface="Times New Roman" panose="02020603050405020304" pitchFamily="18" charset="0"/>
              </a:endParaRPr>
            </a:p>
            <a:p>
              <a:pPr marR="66040" indent="44958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O. Tarvainen (STFC-UKRI)-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Ion confinement in minimum-B ECRIS plasmas</a:t>
              </a:r>
              <a:endParaRPr lang="en-US" sz="1200" noProof="0" dirty="0">
                <a:effectLst/>
                <a:latin typeface="Times New Roman" panose="02020603050405020304" pitchFamily="18" charset="0"/>
                <a:ea typeface="Times New Roman" panose="02020603050405020304" pitchFamily="18" charset="0"/>
              </a:endParaRPr>
            </a:p>
            <a:p>
              <a:pPr marL="449580" eaLnBrk="0" hangingPunct="0">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V. Mironov (JINR)- </a:t>
              </a:r>
              <a:r>
                <a:rPr lang="en-US" sz="1200" noProof="0" dirty="0">
                  <a:effectLst/>
                  <a:latin typeface="Trebuchet MS" panose="020B0603020202020204" pitchFamily="34" charset="0"/>
                  <a:ea typeface="Times New Roman" panose="02020603050405020304" pitchFamily="18" charset="0"/>
                  <a:cs typeface="Trebuchet MS" panose="020B0603020202020204" pitchFamily="34" charset="0"/>
                </a:rPr>
                <a:t>Recent results from NAM-ECRIS simulations of TFH and afterglow</a:t>
              </a:r>
              <a:endParaRPr lang="en-US" sz="1200" noProof="0" dirty="0">
                <a:effectLst/>
                <a:latin typeface="Times New Roman" panose="02020603050405020304" pitchFamily="18" charset="0"/>
                <a:ea typeface="Times New Roman" panose="02020603050405020304" pitchFamily="18" charset="0"/>
              </a:endParaRPr>
            </a:p>
          </p:txBody>
        </p:sp>
        <p:sp>
          <p:nvSpPr>
            <p:cNvPr id="25" name="CasellaDiTesto 24">
              <a:extLst>
                <a:ext uri="{FF2B5EF4-FFF2-40B4-BE49-F238E27FC236}">
                  <a16:creationId xmlns:a16="http://schemas.microsoft.com/office/drawing/2014/main" id="{5B5DA0BC-2994-C5C3-6BD7-379DCE1AA659}"/>
                </a:ext>
              </a:extLst>
            </p:cNvPr>
            <p:cNvSpPr txBox="1"/>
            <p:nvPr/>
          </p:nvSpPr>
          <p:spPr>
            <a:xfrm>
              <a:off x="5099215" y="2794808"/>
              <a:ext cx="6943410" cy="523220"/>
            </a:xfrm>
            <a:prstGeom prst="rect">
              <a:avLst/>
            </a:prstGeom>
            <a:noFill/>
          </p:spPr>
          <p:txBody>
            <a:bodyPr wrap="square">
              <a:spAutoFit/>
            </a:bodyPr>
            <a:lstStyle/>
            <a:p>
              <a:pPr marL="25400" eaLnBrk="0" hangingPunct="0">
                <a:buNone/>
              </a:pPr>
              <a:r>
                <a:rPr lang="en-US" sz="1400" b="1" i="1" spc="-10" noProof="0" dirty="0">
                  <a:solidFill>
                    <a:srgbClr val="002060"/>
                  </a:solidFill>
                  <a:effectLst/>
                  <a:latin typeface="Trebuchet MS" panose="020B0603020202020204" pitchFamily="34" charset="0"/>
                  <a:ea typeface="Times New Roman" panose="02020603050405020304" pitchFamily="18" charset="0"/>
                  <a:cs typeface="Trebuchet MS" panose="020B0603020202020204" pitchFamily="34" charset="0"/>
                </a:rPr>
                <a:t>R03-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Chair: </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V. </a:t>
              </a:r>
              <a:r>
                <a:rPr lang="en-US" sz="1400" b="1" noProof="0" dirty="0" err="1">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Skalyga</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(IAP-RAS) </a:t>
              </a:r>
              <a:r>
                <a:rPr lang="en-US" sz="1400" b="1" noProof="0" dirty="0">
                  <a:solidFill>
                    <a:srgbClr val="C00000"/>
                  </a:solidFill>
                  <a:highlight>
                    <a:srgbClr val="FFFF00"/>
                  </a:highlight>
                  <a:latin typeface="Trebuchet MS" panose="020B0603020202020204" pitchFamily="34" charset="0"/>
                  <a:ea typeface="Times New Roman" panose="02020603050405020304" pitchFamily="18" charset="0"/>
                  <a:cs typeface="Trebuchet MS" panose="020B0603020202020204" pitchFamily="34" charset="0"/>
                </a:rPr>
                <a:t>Remote</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(50’+70’)</a:t>
              </a:r>
              <a:endParaRPr lang="en-US" sz="1400" noProof="0" dirty="0">
                <a:latin typeface="Times New Roman" panose="02020603050405020304" pitchFamily="18" charset="0"/>
                <a:ea typeface="Times New Roman" panose="02020603050405020304" pitchFamily="18" charset="0"/>
              </a:endParaRPr>
            </a:p>
            <a:p>
              <a:pPr marL="25400" eaLnBrk="0" hangingPunct="0">
                <a:buNone/>
              </a:pP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Fundamental processes and plasma studies</a:t>
              </a:r>
              <a:endParaRPr lang="en-US" sz="1400" noProof="0" dirty="0">
                <a:latin typeface="Times New Roman" panose="02020603050405020304" pitchFamily="18" charset="0"/>
                <a:ea typeface="Times New Roman" panose="02020603050405020304" pitchFamily="18" charset="0"/>
              </a:endParaRPr>
            </a:p>
          </p:txBody>
        </p:sp>
        <p:sp>
          <p:nvSpPr>
            <p:cNvPr id="26" name="CasellaDiTesto 25">
              <a:extLst>
                <a:ext uri="{FF2B5EF4-FFF2-40B4-BE49-F238E27FC236}">
                  <a16:creationId xmlns:a16="http://schemas.microsoft.com/office/drawing/2014/main" id="{918E178A-81B5-71A4-DD52-74C2B35EC7B2}"/>
                </a:ext>
              </a:extLst>
            </p:cNvPr>
            <p:cNvSpPr txBox="1"/>
            <p:nvPr/>
          </p:nvSpPr>
          <p:spPr>
            <a:xfrm>
              <a:off x="5220248" y="4282443"/>
              <a:ext cx="5987314" cy="727956"/>
            </a:xfrm>
            <a:prstGeom prst="rect">
              <a:avLst/>
            </a:prstGeom>
            <a:noFill/>
          </p:spPr>
          <p:txBody>
            <a:bodyPr wrap="square">
              <a:spAutoFit/>
            </a:bodyPr>
            <a:lstStyle/>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H. Zhao (IMP-CAS)-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28-45 GHz ECRIS results and development at IMP</a:t>
              </a:r>
              <a:endParaRPr lang="en-US" sz="1200" noProof="0" dirty="0">
                <a:effectLst/>
                <a:latin typeface="Times New Roman" panose="02020603050405020304" pitchFamily="18" charset="0"/>
                <a:ea typeface="Times New Roman" panose="02020603050405020304" pitchFamily="18" charset="0"/>
              </a:endParaRPr>
            </a:p>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D. Todd (LBNL)-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28 GHz ECRIS results and development at LBNL</a:t>
              </a:r>
              <a:endParaRPr lang="en-US" sz="1200" noProof="0" dirty="0">
                <a:effectLst/>
                <a:latin typeface="Times New Roman" panose="02020603050405020304" pitchFamily="18" charset="0"/>
                <a:ea typeface="Times New Roman" panose="02020603050405020304" pitchFamily="18" charset="0"/>
              </a:endParaRPr>
            </a:p>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T. Nagatomo (RIKEN)-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28 GHz ECRIS results and development at RIKEN</a:t>
              </a:r>
              <a:endParaRPr lang="en-US" sz="1200" noProof="0" dirty="0">
                <a:effectLst/>
                <a:latin typeface="Times New Roman" panose="02020603050405020304" pitchFamily="18" charset="0"/>
                <a:ea typeface="Times New Roman" panose="02020603050405020304" pitchFamily="18" charset="0"/>
              </a:endParaRPr>
            </a:p>
          </p:txBody>
        </p:sp>
        <p:sp>
          <p:nvSpPr>
            <p:cNvPr id="28" name="CasellaDiTesto 27">
              <a:extLst>
                <a:ext uri="{FF2B5EF4-FFF2-40B4-BE49-F238E27FC236}">
                  <a16:creationId xmlns:a16="http://schemas.microsoft.com/office/drawing/2014/main" id="{0D96D4E1-1FAC-DACE-CCA9-45AF6D002CA5}"/>
                </a:ext>
              </a:extLst>
            </p:cNvPr>
            <p:cNvSpPr txBox="1"/>
            <p:nvPr/>
          </p:nvSpPr>
          <p:spPr>
            <a:xfrm>
              <a:off x="5099215" y="3835670"/>
              <a:ext cx="6399732" cy="523220"/>
            </a:xfrm>
            <a:prstGeom prst="rect">
              <a:avLst/>
            </a:prstGeom>
            <a:noFill/>
          </p:spPr>
          <p:txBody>
            <a:bodyPr wrap="square">
              <a:spAutoFit/>
            </a:bodyPr>
            <a:lstStyle/>
            <a:p>
              <a:pPr marL="25400" eaLnBrk="0" hangingPunct="0"/>
              <a:r>
                <a:rPr lang="en-US" sz="1400" b="1" i="1" spc="-10" noProof="0" dirty="0">
                  <a:solidFill>
                    <a:srgbClr val="002060"/>
                  </a:solidFill>
                  <a:effectLst/>
                  <a:latin typeface="Trebuchet MS" panose="020B0603020202020204" pitchFamily="34" charset="0"/>
                  <a:ea typeface="Times New Roman" panose="02020603050405020304" pitchFamily="18" charset="0"/>
                  <a:cs typeface="Trebuchet MS" panose="020B0603020202020204" pitchFamily="34" charset="0"/>
                </a:rPr>
                <a:t>R04-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Chair: </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H. Zhao (IMP-CAS)</a:t>
              </a:r>
              <a:r>
                <a:rPr lang="en-US" sz="1400" noProof="0" dirty="0">
                  <a:latin typeface="Times New Roman" panose="02020603050405020304" pitchFamily="18" charset="0"/>
                  <a:ea typeface="Times New Roman" panose="02020603050405020304" pitchFamily="18" charset="0"/>
                </a:rPr>
                <a:t> </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(60’+60’)</a:t>
              </a:r>
              <a:endParaRPr lang="en-US" sz="1400" noProof="0" dirty="0">
                <a:latin typeface="Times New Roman" panose="02020603050405020304" pitchFamily="18" charset="0"/>
                <a:ea typeface="Times New Roman" panose="02020603050405020304" pitchFamily="18" charset="0"/>
              </a:endParaRPr>
            </a:p>
            <a:p>
              <a:pPr marL="25400" eaLnBrk="0" hangingPunct="0"/>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High frequency ECRIS: results and developments</a:t>
              </a:r>
              <a:endParaRPr lang="en-US" sz="1400" noProof="0" dirty="0">
                <a:latin typeface="Times New Roman" panose="02020603050405020304" pitchFamily="18" charset="0"/>
                <a:ea typeface="Times New Roman" panose="02020603050405020304" pitchFamily="18" charset="0"/>
              </a:endParaRPr>
            </a:p>
          </p:txBody>
        </p:sp>
        <p:sp>
          <p:nvSpPr>
            <p:cNvPr id="29" name="CasellaDiTesto 28">
              <a:extLst>
                <a:ext uri="{FF2B5EF4-FFF2-40B4-BE49-F238E27FC236}">
                  <a16:creationId xmlns:a16="http://schemas.microsoft.com/office/drawing/2014/main" id="{96AE3276-CEAE-2B46-DAB6-756C91232157}"/>
                </a:ext>
              </a:extLst>
            </p:cNvPr>
            <p:cNvSpPr txBox="1"/>
            <p:nvPr/>
          </p:nvSpPr>
          <p:spPr>
            <a:xfrm>
              <a:off x="5244101" y="5425115"/>
              <a:ext cx="6716902" cy="953018"/>
            </a:xfrm>
            <a:prstGeom prst="rect">
              <a:avLst/>
            </a:prstGeom>
            <a:noFill/>
          </p:spPr>
          <p:txBody>
            <a:bodyPr wrap="square">
              <a:spAutoFit/>
            </a:bodyPr>
            <a:lstStyle/>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R. Hollinger (GSI)-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Extraction and transport of intense beams at GSI</a:t>
              </a:r>
              <a:endParaRPr lang="en-US" sz="1200" noProof="0" dirty="0">
                <a:effectLst/>
                <a:latin typeface="Times New Roman" panose="02020603050405020304" pitchFamily="18" charset="0"/>
                <a:ea typeface="Times New Roman" panose="02020603050405020304" pitchFamily="18" charset="0"/>
              </a:endParaRPr>
            </a:p>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E. Flannigan (STFC-UKRI)-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Space charge compensation of pulsed hydrogen ion beams </a:t>
              </a:r>
              <a:endParaRPr lang="en-US" sz="1200" noProof="0" dirty="0">
                <a:effectLst/>
                <a:latin typeface="Times New Roman" panose="02020603050405020304" pitchFamily="18" charset="0"/>
                <a:ea typeface="Times New Roman" panose="02020603050405020304" pitchFamily="18" charset="0"/>
              </a:endParaRPr>
            </a:p>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D. Todd (LBNL)-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Extraction and transport of intense beams at LBNL</a:t>
              </a:r>
              <a:endParaRPr lang="en-US" sz="1200" noProof="0" dirty="0">
                <a:effectLst/>
                <a:latin typeface="Times New Roman" panose="02020603050405020304" pitchFamily="18" charset="0"/>
                <a:ea typeface="Times New Roman" panose="02020603050405020304" pitchFamily="18" charset="0"/>
              </a:endParaRPr>
            </a:p>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O. </a:t>
              </a:r>
              <a:r>
                <a:rPr lang="en-US" sz="1200" b="1" noProof="0" dirty="0" err="1">
                  <a:effectLst/>
                  <a:latin typeface="Trebuchet MS" panose="020B0603020202020204" pitchFamily="34" charset="0"/>
                  <a:ea typeface="Times New Roman" panose="02020603050405020304" pitchFamily="18" charset="0"/>
                  <a:cs typeface="Trebuchet MS" panose="020B0603020202020204" pitchFamily="34" charset="0"/>
                </a:rPr>
                <a:t>Tuske</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(CEA-IRFU)-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Extraction and transport of intense light ion beams</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a:t>
              </a:r>
              <a:endParaRPr lang="en-US" sz="1200" noProof="0" dirty="0">
                <a:effectLst/>
                <a:latin typeface="Times New Roman" panose="02020603050405020304" pitchFamily="18" charset="0"/>
                <a:ea typeface="Times New Roman" panose="02020603050405020304" pitchFamily="18" charset="0"/>
              </a:endParaRPr>
            </a:p>
          </p:txBody>
        </p:sp>
        <p:sp>
          <p:nvSpPr>
            <p:cNvPr id="30" name="CasellaDiTesto 29">
              <a:extLst>
                <a:ext uri="{FF2B5EF4-FFF2-40B4-BE49-F238E27FC236}">
                  <a16:creationId xmlns:a16="http://schemas.microsoft.com/office/drawing/2014/main" id="{F7D9DD7A-71F3-DC53-98BB-2F39AF31E744}"/>
                </a:ext>
              </a:extLst>
            </p:cNvPr>
            <p:cNvSpPr txBox="1"/>
            <p:nvPr/>
          </p:nvSpPr>
          <p:spPr>
            <a:xfrm>
              <a:off x="5099215" y="4933952"/>
              <a:ext cx="6399732" cy="523220"/>
            </a:xfrm>
            <a:prstGeom prst="rect">
              <a:avLst/>
            </a:prstGeom>
            <a:noFill/>
          </p:spPr>
          <p:txBody>
            <a:bodyPr wrap="square">
              <a:spAutoFit/>
            </a:bodyPr>
            <a:lstStyle/>
            <a:p>
              <a:pPr marL="25400" eaLnBrk="0" hangingPunct="0"/>
              <a:r>
                <a:rPr lang="en-US" sz="1400" b="1" i="1" spc="-10" noProof="0" dirty="0">
                  <a:solidFill>
                    <a:srgbClr val="002060"/>
                  </a:solidFill>
                  <a:effectLst/>
                  <a:latin typeface="Trebuchet MS" panose="020B0603020202020204" pitchFamily="34" charset="0"/>
                  <a:ea typeface="Times New Roman" panose="02020603050405020304" pitchFamily="18" charset="0"/>
                  <a:cs typeface="Trebuchet MS" panose="020B0603020202020204" pitchFamily="34" charset="0"/>
                </a:rPr>
                <a:t>R05-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Chair: R</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Hollinger (GSI)</a:t>
              </a:r>
              <a:r>
                <a:rPr lang="en-US" sz="1400" noProof="0" dirty="0">
                  <a:latin typeface="Times New Roman" panose="02020603050405020304" pitchFamily="18" charset="0"/>
                  <a:ea typeface="Times New Roman" panose="02020603050405020304" pitchFamily="18" charset="0"/>
                </a:rPr>
                <a:t> </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(60’+60’)</a:t>
              </a:r>
              <a:endParaRPr lang="en-US" sz="1400" noProof="0" dirty="0">
                <a:latin typeface="Times New Roman" panose="02020603050405020304" pitchFamily="18" charset="0"/>
                <a:ea typeface="Times New Roman" panose="02020603050405020304" pitchFamily="18" charset="0"/>
              </a:endParaRPr>
            </a:p>
            <a:p>
              <a:pPr marL="25400" eaLnBrk="0" hangingPunct="0"/>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a:t>
              </a:r>
              <a:r>
                <a:rPr lang="en-US" sz="1400" b="1" noProof="0" dirty="0" err="1">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Extracton</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and transport of intense beams</a:t>
              </a:r>
              <a:endParaRPr lang="en-US" sz="1400" noProof="0" dirty="0">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5348048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9EF9F-135F-0A66-CA13-A47B8B1A4822}"/>
            </a:ext>
          </a:extLst>
        </p:cNvPr>
        <p:cNvGrpSpPr/>
        <p:nvPr/>
      </p:nvGrpSpPr>
      <p:grpSpPr>
        <a:xfrm>
          <a:off x="0" y="0"/>
          <a:ext cx="0" cy="0"/>
          <a:chOff x="0" y="0"/>
          <a:chExt cx="0" cy="0"/>
        </a:xfrm>
      </p:grpSpPr>
      <p:pic>
        <p:nvPicPr>
          <p:cNvPr id="12" name="Immagine 11">
            <a:extLst>
              <a:ext uri="{FF2B5EF4-FFF2-40B4-BE49-F238E27FC236}">
                <a16:creationId xmlns:a16="http://schemas.microsoft.com/office/drawing/2014/main" id="{FFE7664B-997D-4241-1253-BC2DF55D2670}"/>
              </a:ext>
            </a:extLst>
          </p:cNvPr>
          <p:cNvPicPr>
            <a:picLocks noChangeAspect="1"/>
          </p:cNvPicPr>
          <p:nvPr/>
        </p:nvPicPr>
        <p:blipFill>
          <a:blip r:embed="rId3"/>
          <a:srcRect t="4723"/>
          <a:stretch>
            <a:fillRect/>
          </a:stretch>
        </p:blipFill>
        <p:spPr>
          <a:xfrm>
            <a:off x="32401" y="1070547"/>
            <a:ext cx="9326329" cy="4997418"/>
          </a:xfrm>
          <a:prstGeom prst="rect">
            <a:avLst/>
          </a:prstGeom>
        </p:spPr>
      </p:pic>
      <p:sp>
        <p:nvSpPr>
          <p:cNvPr id="2" name="Titolo 1">
            <a:extLst>
              <a:ext uri="{FF2B5EF4-FFF2-40B4-BE49-F238E27FC236}">
                <a16:creationId xmlns:a16="http://schemas.microsoft.com/office/drawing/2014/main" id="{0766EE42-7EAA-D076-F062-58AAA103CE21}"/>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ECRIS beam emittance</a:t>
            </a:r>
          </a:p>
        </p:txBody>
      </p:sp>
      <p:pic>
        <p:nvPicPr>
          <p:cNvPr id="4" name="Immagine 3">
            <a:extLst>
              <a:ext uri="{FF2B5EF4-FFF2-40B4-BE49-F238E27FC236}">
                <a16:creationId xmlns:a16="http://schemas.microsoft.com/office/drawing/2014/main" id="{28979497-A0A2-EADF-BA7F-AC9C17AC9205}"/>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CF025F95-30A5-9A11-5691-C6101F9C0B2D}"/>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F0F8BA13-66C3-A67B-9A8A-04315A580534}"/>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8E7A8B8E-8279-7B2B-431A-DB7612FDD900}"/>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BD3FC87B-5E81-6C1A-E8B3-85873D7C2DF4}"/>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E5799210-0991-73F8-D83B-C889AAD39019}"/>
              </a:ext>
            </a:extLst>
          </p:cNvPr>
          <p:cNvSpPr>
            <a:spLocks noGrp="1"/>
          </p:cNvSpPr>
          <p:nvPr>
            <p:ph type="sldNum" sz="quarter" idx="12"/>
          </p:nvPr>
        </p:nvSpPr>
        <p:spPr/>
        <p:txBody>
          <a:bodyPr/>
          <a:lstStyle/>
          <a:p>
            <a:fld id="{F2A7827B-0B9E-47AE-9F4E-57B53FFB3898}" type="slidenum">
              <a:rPr lang="en-US" noProof="0" smtClean="0"/>
              <a:pPr/>
              <a:t>20</a:t>
            </a:fld>
            <a:endParaRPr lang="en-US" noProof="0" dirty="0"/>
          </a:p>
        </p:txBody>
      </p:sp>
      <p:sp>
        <p:nvSpPr>
          <p:cNvPr id="7" name="TextBox 6">
            <a:extLst>
              <a:ext uri="{FF2B5EF4-FFF2-40B4-BE49-F238E27FC236}">
                <a16:creationId xmlns:a16="http://schemas.microsoft.com/office/drawing/2014/main" id="{2C0E6D16-0DAB-0D2D-C490-835CDB224666}"/>
              </a:ext>
            </a:extLst>
          </p:cNvPr>
          <p:cNvSpPr txBox="1"/>
          <p:nvPr/>
        </p:nvSpPr>
        <p:spPr>
          <a:xfrm>
            <a:off x="8813260" y="6143804"/>
            <a:ext cx="2646669" cy="276999"/>
          </a:xfrm>
          <a:prstGeom prst="rect">
            <a:avLst/>
          </a:prstGeom>
          <a:noFill/>
        </p:spPr>
        <p:txBody>
          <a:bodyPr wrap="square" rtlCol="0">
            <a:spAutoFit/>
          </a:bodyPr>
          <a:lstStyle/>
          <a:p>
            <a:r>
              <a:rPr lang="en-US" sz="1200" i="1" noProof="0" dirty="0"/>
              <a:t>Courtesy of O. Tarvainen (STFC-UKRI) </a:t>
            </a:r>
          </a:p>
        </p:txBody>
      </p:sp>
      <p:grpSp>
        <p:nvGrpSpPr>
          <p:cNvPr id="14" name="Group 13">
            <a:extLst>
              <a:ext uri="{FF2B5EF4-FFF2-40B4-BE49-F238E27FC236}">
                <a16:creationId xmlns:a16="http://schemas.microsoft.com/office/drawing/2014/main" id="{9E08118A-B748-6EEB-2C97-AFC44A41C5B8}"/>
              </a:ext>
            </a:extLst>
          </p:cNvPr>
          <p:cNvGrpSpPr/>
          <p:nvPr/>
        </p:nvGrpSpPr>
        <p:grpSpPr>
          <a:xfrm>
            <a:off x="7946945" y="1334594"/>
            <a:ext cx="3513863" cy="1582106"/>
            <a:chOff x="7946945" y="1188678"/>
            <a:chExt cx="3513863" cy="1582106"/>
          </a:xfrm>
        </p:grpSpPr>
        <p:pic>
          <p:nvPicPr>
            <p:cNvPr id="15" name="Picture 14">
              <a:extLst>
                <a:ext uri="{FF2B5EF4-FFF2-40B4-BE49-F238E27FC236}">
                  <a16:creationId xmlns:a16="http://schemas.microsoft.com/office/drawing/2014/main" id="{D96B5BA8-2383-A34A-29F7-3E8E7672F3CE}"/>
                </a:ext>
              </a:extLst>
            </p:cNvPr>
            <p:cNvPicPr>
              <a:picLocks noChangeAspect="1"/>
            </p:cNvPicPr>
            <p:nvPr/>
          </p:nvPicPr>
          <p:blipFill>
            <a:blip r:embed="rId7"/>
            <a:stretch>
              <a:fillRect/>
            </a:stretch>
          </p:blipFill>
          <p:spPr>
            <a:xfrm>
              <a:off x="7946945" y="1188678"/>
              <a:ext cx="3512984" cy="891804"/>
            </a:xfrm>
            <a:prstGeom prst="rect">
              <a:avLst/>
            </a:prstGeom>
          </p:spPr>
        </p:pic>
        <p:pic>
          <p:nvPicPr>
            <p:cNvPr id="16" name="Picture 15">
              <a:extLst>
                <a:ext uri="{FF2B5EF4-FFF2-40B4-BE49-F238E27FC236}">
                  <a16:creationId xmlns:a16="http://schemas.microsoft.com/office/drawing/2014/main" id="{6C7F876B-A2AA-C443-5E8D-9A4C77F64EA6}"/>
                </a:ext>
              </a:extLst>
            </p:cNvPr>
            <p:cNvPicPr>
              <a:picLocks noChangeAspect="1"/>
            </p:cNvPicPr>
            <p:nvPr/>
          </p:nvPicPr>
          <p:blipFill>
            <a:blip r:embed="rId8"/>
            <a:stretch>
              <a:fillRect/>
            </a:stretch>
          </p:blipFill>
          <p:spPr>
            <a:xfrm>
              <a:off x="7947824" y="1984985"/>
              <a:ext cx="3512984" cy="785799"/>
            </a:xfrm>
            <a:prstGeom prst="rect">
              <a:avLst/>
            </a:prstGeom>
          </p:spPr>
        </p:pic>
      </p:grpSp>
      <p:sp>
        <p:nvSpPr>
          <p:cNvPr id="17" name="TextBox 16">
            <a:extLst>
              <a:ext uri="{FF2B5EF4-FFF2-40B4-BE49-F238E27FC236}">
                <a16:creationId xmlns:a16="http://schemas.microsoft.com/office/drawing/2014/main" id="{CCF8D433-DB7C-7078-8152-F65418EEF2D9}"/>
              </a:ext>
            </a:extLst>
          </p:cNvPr>
          <p:cNvSpPr txBox="1"/>
          <p:nvPr/>
        </p:nvSpPr>
        <p:spPr>
          <a:xfrm>
            <a:off x="7550873" y="3234441"/>
            <a:ext cx="4641127" cy="584775"/>
          </a:xfrm>
          <a:prstGeom prst="rect">
            <a:avLst/>
          </a:prstGeom>
          <a:solidFill>
            <a:schemeClr val="accent2">
              <a:lumMod val="40000"/>
              <a:lumOff val="60000"/>
            </a:schemeClr>
          </a:solidFill>
        </p:spPr>
        <p:txBody>
          <a:bodyPr wrap="square">
            <a:spAutoFit/>
          </a:bodyPr>
          <a:lstStyle/>
          <a:p>
            <a:pPr algn="ctr"/>
            <a:r>
              <a:rPr lang="en-GB" sz="1600" dirty="0" err="1"/>
              <a:t>kTi</a:t>
            </a:r>
            <a:r>
              <a:rPr lang="en-GB" sz="1600" dirty="0"/>
              <a:t> higher than expected. Magnetic emittance dominates at high frequencies and charge states</a:t>
            </a:r>
          </a:p>
        </p:txBody>
      </p:sp>
      <p:sp>
        <p:nvSpPr>
          <p:cNvPr id="18" name="TextBox 17">
            <a:extLst>
              <a:ext uri="{FF2B5EF4-FFF2-40B4-BE49-F238E27FC236}">
                <a16:creationId xmlns:a16="http://schemas.microsoft.com/office/drawing/2014/main" id="{9857EA5D-5744-078D-5DAB-791E8CCD6F27}"/>
              </a:ext>
            </a:extLst>
          </p:cNvPr>
          <p:cNvSpPr txBox="1"/>
          <p:nvPr/>
        </p:nvSpPr>
        <p:spPr>
          <a:xfrm>
            <a:off x="7550873" y="4199985"/>
            <a:ext cx="4646087" cy="830997"/>
          </a:xfrm>
          <a:prstGeom prst="rect">
            <a:avLst/>
          </a:prstGeom>
          <a:solidFill>
            <a:schemeClr val="accent2">
              <a:lumMod val="40000"/>
              <a:lumOff val="60000"/>
            </a:schemeClr>
          </a:solidFill>
        </p:spPr>
        <p:txBody>
          <a:bodyPr wrap="square">
            <a:spAutoFit/>
          </a:bodyPr>
          <a:lstStyle/>
          <a:p>
            <a:r>
              <a:rPr lang="en-GB" sz="1600" dirty="0"/>
              <a:t>Non-uniform distribution of ions across the extraction aperture→ smaller than predicted emittance for high Q/M </a:t>
            </a:r>
          </a:p>
        </p:txBody>
      </p:sp>
      <p:sp>
        <p:nvSpPr>
          <p:cNvPr id="19" name="TextBox 18">
            <a:extLst>
              <a:ext uri="{FF2B5EF4-FFF2-40B4-BE49-F238E27FC236}">
                <a16:creationId xmlns:a16="http://schemas.microsoft.com/office/drawing/2014/main" id="{AA17AB45-F5F0-5AE4-6F53-534552CBE1AF}"/>
              </a:ext>
            </a:extLst>
          </p:cNvPr>
          <p:cNvSpPr txBox="1"/>
          <p:nvPr/>
        </p:nvSpPr>
        <p:spPr>
          <a:xfrm>
            <a:off x="6965292" y="5446803"/>
            <a:ext cx="5226707" cy="584775"/>
          </a:xfrm>
          <a:prstGeom prst="rect">
            <a:avLst/>
          </a:prstGeom>
          <a:solidFill>
            <a:schemeClr val="accent2">
              <a:lumMod val="40000"/>
              <a:lumOff val="60000"/>
            </a:schemeClr>
          </a:solidFill>
        </p:spPr>
        <p:txBody>
          <a:bodyPr wrap="square">
            <a:spAutoFit/>
          </a:bodyPr>
          <a:lstStyle/>
          <a:p>
            <a:r>
              <a:rPr lang="en-GB" sz="1600" dirty="0"/>
              <a:t>Plasma meniscus, space charge and extraction system design affect the longitudinal energy spread</a:t>
            </a:r>
          </a:p>
        </p:txBody>
      </p:sp>
      <p:sp>
        <p:nvSpPr>
          <p:cNvPr id="3" name="Ovale 2">
            <a:extLst>
              <a:ext uri="{FF2B5EF4-FFF2-40B4-BE49-F238E27FC236}">
                <a16:creationId xmlns:a16="http://schemas.microsoft.com/office/drawing/2014/main" id="{059A70CD-7DC7-CDA0-7AE7-CD57905C8078}"/>
              </a:ext>
            </a:extLst>
          </p:cNvPr>
          <p:cNvSpPr/>
          <p:nvPr/>
        </p:nvSpPr>
        <p:spPr>
          <a:xfrm>
            <a:off x="1052514" y="2966176"/>
            <a:ext cx="2043112" cy="667611"/>
          </a:xfrm>
          <a:prstGeom prst="ellipse">
            <a:avLst/>
          </a:prstGeom>
          <a:solidFill>
            <a:srgbClr val="C00000">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a16="http://schemas.microsoft.com/office/drawing/2014/main" id="{64AEA015-7EE8-EF2A-6F3D-311811EA3ADF}"/>
              </a:ext>
            </a:extLst>
          </p:cNvPr>
          <p:cNvSpPr/>
          <p:nvPr/>
        </p:nvSpPr>
        <p:spPr>
          <a:xfrm>
            <a:off x="7448550" y="1128888"/>
            <a:ext cx="4248150" cy="2090553"/>
          </a:xfrm>
          <a:prstGeom prst="ellipse">
            <a:avLst/>
          </a:prstGeom>
          <a:solidFill>
            <a:srgbClr val="C00000">
              <a:alpha val="1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3315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4AC98-6444-2488-289E-964F90267272}"/>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37D8E9E1-8072-DAA8-1D4E-F9459FFFBE00}"/>
              </a:ext>
            </a:extLst>
          </p:cNvPr>
          <p:cNvPicPr>
            <a:picLocks noChangeAspect="1"/>
          </p:cNvPicPr>
          <p:nvPr/>
        </p:nvPicPr>
        <p:blipFill>
          <a:blip r:embed="rId3"/>
          <a:stretch>
            <a:fillRect/>
          </a:stretch>
        </p:blipFill>
        <p:spPr>
          <a:xfrm>
            <a:off x="1450137" y="1043541"/>
            <a:ext cx="9291725" cy="4950626"/>
          </a:xfrm>
          <a:prstGeom prst="rect">
            <a:avLst/>
          </a:prstGeom>
        </p:spPr>
      </p:pic>
      <p:sp>
        <p:nvSpPr>
          <p:cNvPr id="2" name="Titolo 1">
            <a:extLst>
              <a:ext uri="{FF2B5EF4-FFF2-40B4-BE49-F238E27FC236}">
                <a16:creationId xmlns:a16="http://schemas.microsoft.com/office/drawing/2014/main" id="{B912E8F7-D7C1-867D-EAAA-E24702EFB36D}"/>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Frequency dependence</a:t>
            </a:r>
          </a:p>
        </p:txBody>
      </p:sp>
      <p:pic>
        <p:nvPicPr>
          <p:cNvPr id="4" name="Immagine 3">
            <a:extLst>
              <a:ext uri="{FF2B5EF4-FFF2-40B4-BE49-F238E27FC236}">
                <a16:creationId xmlns:a16="http://schemas.microsoft.com/office/drawing/2014/main" id="{44897CAD-CB2B-D819-68D5-53883577A7A6}"/>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D8EEC1FA-82E6-B75C-0BF7-EE9E304C8C1F}"/>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2B909A75-B628-1545-1BCB-6C191DCA9E43}"/>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C88EE935-4D13-B4BD-7F9D-B37AD0D50ABC}"/>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6DECF3DE-4B78-3548-2745-4B5D2EF0D356}"/>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6B35C44F-D213-AF92-923E-25528BC7E1DF}"/>
              </a:ext>
            </a:extLst>
          </p:cNvPr>
          <p:cNvSpPr>
            <a:spLocks noGrp="1"/>
          </p:cNvSpPr>
          <p:nvPr>
            <p:ph type="sldNum" sz="quarter" idx="12"/>
          </p:nvPr>
        </p:nvSpPr>
        <p:spPr/>
        <p:txBody>
          <a:bodyPr/>
          <a:lstStyle/>
          <a:p>
            <a:fld id="{F2A7827B-0B9E-47AE-9F4E-57B53FFB3898}" type="slidenum">
              <a:rPr lang="en-US" noProof="0" smtClean="0"/>
              <a:pPr/>
              <a:t>21</a:t>
            </a:fld>
            <a:endParaRPr lang="en-US" noProof="0" dirty="0"/>
          </a:p>
        </p:txBody>
      </p:sp>
      <p:sp>
        <p:nvSpPr>
          <p:cNvPr id="7" name="TextBox 6">
            <a:extLst>
              <a:ext uri="{FF2B5EF4-FFF2-40B4-BE49-F238E27FC236}">
                <a16:creationId xmlns:a16="http://schemas.microsoft.com/office/drawing/2014/main" id="{72E5120D-556E-4041-318B-2719ACBD3F40}"/>
              </a:ext>
            </a:extLst>
          </p:cNvPr>
          <p:cNvSpPr txBox="1"/>
          <p:nvPr/>
        </p:nvSpPr>
        <p:spPr>
          <a:xfrm>
            <a:off x="8813260" y="6143804"/>
            <a:ext cx="2646669" cy="276999"/>
          </a:xfrm>
          <a:prstGeom prst="rect">
            <a:avLst/>
          </a:prstGeom>
          <a:noFill/>
        </p:spPr>
        <p:txBody>
          <a:bodyPr wrap="square" rtlCol="0">
            <a:spAutoFit/>
          </a:bodyPr>
          <a:lstStyle/>
          <a:p>
            <a:r>
              <a:rPr lang="en-US" sz="1200" i="1" noProof="0" dirty="0"/>
              <a:t>Courtesy of O. Tarvainen (STFC-UKRI) </a:t>
            </a:r>
          </a:p>
        </p:txBody>
      </p:sp>
    </p:spTree>
    <p:extLst>
      <p:ext uri="{BB962C8B-B14F-4D97-AF65-F5344CB8AC3E}">
        <p14:creationId xmlns:p14="http://schemas.microsoft.com/office/powerpoint/2010/main" val="13640742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B0DF4-165B-94CC-FF7E-F5A0C6EF0AA3}"/>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DF2C48A2-9D66-700C-695A-AFFBC8FE6899}"/>
              </a:ext>
            </a:extLst>
          </p:cNvPr>
          <p:cNvPicPr>
            <a:picLocks noChangeAspect="1"/>
          </p:cNvPicPr>
          <p:nvPr/>
        </p:nvPicPr>
        <p:blipFill>
          <a:blip r:embed="rId3"/>
          <a:srcRect t="9368"/>
          <a:stretch>
            <a:fillRect/>
          </a:stretch>
        </p:blipFill>
        <p:spPr>
          <a:xfrm>
            <a:off x="1282394" y="1271286"/>
            <a:ext cx="10116370" cy="4913460"/>
          </a:xfrm>
          <a:prstGeom prst="rect">
            <a:avLst/>
          </a:prstGeom>
        </p:spPr>
      </p:pic>
      <p:sp>
        <p:nvSpPr>
          <p:cNvPr id="2" name="Titolo 1">
            <a:extLst>
              <a:ext uri="{FF2B5EF4-FFF2-40B4-BE49-F238E27FC236}">
                <a16:creationId xmlns:a16="http://schemas.microsoft.com/office/drawing/2014/main" id="{957FB43A-16EE-DB76-B08D-03C64CC84F78}"/>
              </a:ext>
            </a:extLst>
          </p:cNvPr>
          <p:cNvSpPr>
            <a:spLocks noGrp="1"/>
          </p:cNvSpPr>
          <p:nvPr>
            <p:ph type="title"/>
          </p:nvPr>
        </p:nvSpPr>
        <p:spPr>
          <a:xfrm>
            <a:off x="838200" y="5535"/>
            <a:ext cx="10515600" cy="1325563"/>
          </a:xfrm>
        </p:spPr>
        <p:txBody>
          <a:bodyPr>
            <a:normAutofit/>
          </a:bodyPr>
          <a:lstStyle/>
          <a:p>
            <a:pPr algn="ctr"/>
            <a:r>
              <a:rPr lang="en-US" sz="4000" b="1" dirty="0">
                <a:latin typeface="Calibri" panose="020F0502020204030204" pitchFamily="34" charset="0"/>
                <a:ea typeface="Calibri" panose="020F0502020204030204" pitchFamily="34" charset="0"/>
                <a:cs typeface="Calibri" panose="020F0502020204030204" pitchFamily="34" charset="0"/>
              </a:rPr>
              <a:t>ECRIS plasma instabilities</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51B5EC6E-EE8A-7BFF-4514-23F3E3F41E22}"/>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9C9D1DA8-A48D-1E9B-62B5-68F8E387E423}"/>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B8F2FB89-B942-0014-169B-4C2A70A3B731}"/>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44F9150A-592D-4359-C939-B6B83EA9E7F5}"/>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6CB356D8-A254-11BC-D593-AEA56BB7155E}"/>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9EC6959B-EE80-682F-655F-D6F53A13715F}"/>
              </a:ext>
            </a:extLst>
          </p:cNvPr>
          <p:cNvSpPr>
            <a:spLocks noGrp="1"/>
          </p:cNvSpPr>
          <p:nvPr>
            <p:ph type="sldNum" sz="quarter" idx="12"/>
          </p:nvPr>
        </p:nvSpPr>
        <p:spPr/>
        <p:txBody>
          <a:bodyPr/>
          <a:lstStyle/>
          <a:p>
            <a:fld id="{F2A7827B-0B9E-47AE-9F4E-57B53FFB3898}" type="slidenum">
              <a:rPr lang="en-US" noProof="0" smtClean="0"/>
              <a:pPr/>
              <a:t>22</a:t>
            </a:fld>
            <a:endParaRPr lang="en-US" noProof="0" dirty="0"/>
          </a:p>
        </p:txBody>
      </p:sp>
      <p:sp>
        <p:nvSpPr>
          <p:cNvPr id="7" name="TextBox 6">
            <a:extLst>
              <a:ext uri="{FF2B5EF4-FFF2-40B4-BE49-F238E27FC236}">
                <a16:creationId xmlns:a16="http://schemas.microsoft.com/office/drawing/2014/main" id="{6CFAB9BE-D4DA-981C-4604-1127F963C123}"/>
              </a:ext>
            </a:extLst>
          </p:cNvPr>
          <p:cNvSpPr txBox="1"/>
          <p:nvPr/>
        </p:nvSpPr>
        <p:spPr>
          <a:xfrm>
            <a:off x="8813260" y="6143804"/>
            <a:ext cx="2646669" cy="276999"/>
          </a:xfrm>
          <a:prstGeom prst="rect">
            <a:avLst/>
          </a:prstGeom>
          <a:noFill/>
        </p:spPr>
        <p:txBody>
          <a:bodyPr wrap="square" rtlCol="0">
            <a:spAutoFit/>
          </a:bodyPr>
          <a:lstStyle/>
          <a:p>
            <a:r>
              <a:rPr lang="en-US" sz="1200" i="1" noProof="0" dirty="0"/>
              <a:t>Courtesy of O. Tarvainen (STFC-UKRI) </a:t>
            </a:r>
          </a:p>
        </p:txBody>
      </p:sp>
    </p:spTree>
    <p:extLst>
      <p:ext uri="{BB962C8B-B14F-4D97-AF65-F5344CB8AC3E}">
        <p14:creationId xmlns:p14="http://schemas.microsoft.com/office/powerpoint/2010/main" val="3100509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5EFC4E-1A2A-6DBA-8FF0-B9A59DD3A971}"/>
            </a:ext>
          </a:extLst>
        </p:cNvPr>
        <p:cNvGrpSpPr/>
        <p:nvPr/>
      </p:nvGrpSpPr>
      <p:grpSpPr>
        <a:xfrm>
          <a:off x="0" y="0"/>
          <a:ext cx="0" cy="0"/>
          <a:chOff x="0" y="0"/>
          <a:chExt cx="0" cy="0"/>
        </a:xfrm>
      </p:grpSpPr>
      <p:pic>
        <p:nvPicPr>
          <p:cNvPr id="9" name="Immagine 8">
            <a:extLst>
              <a:ext uri="{FF2B5EF4-FFF2-40B4-BE49-F238E27FC236}">
                <a16:creationId xmlns:a16="http://schemas.microsoft.com/office/drawing/2014/main" id="{C6DD6972-5577-1739-850F-92106261E4DC}"/>
              </a:ext>
            </a:extLst>
          </p:cNvPr>
          <p:cNvPicPr>
            <a:picLocks noChangeAspect="1"/>
          </p:cNvPicPr>
          <p:nvPr/>
        </p:nvPicPr>
        <p:blipFill>
          <a:blip r:embed="rId3"/>
          <a:srcRect t="4047"/>
          <a:stretch>
            <a:fillRect/>
          </a:stretch>
        </p:blipFill>
        <p:spPr>
          <a:xfrm>
            <a:off x="75354" y="1151129"/>
            <a:ext cx="9138744" cy="4870978"/>
          </a:xfrm>
          <a:prstGeom prst="rect">
            <a:avLst/>
          </a:prstGeom>
        </p:spPr>
      </p:pic>
      <p:sp>
        <p:nvSpPr>
          <p:cNvPr id="2" name="Titolo 1">
            <a:extLst>
              <a:ext uri="{FF2B5EF4-FFF2-40B4-BE49-F238E27FC236}">
                <a16:creationId xmlns:a16="http://schemas.microsoft.com/office/drawing/2014/main" id="{27518547-AD48-B270-101B-81ED62FD0957}"/>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Final scenario</a:t>
            </a:r>
          </a:p>
        </p:txBody>
      </p:sp>
      <p:pic>
        <p:nvPicPr>
          <p:cNvPr id="4" name="Immagine 3">
            <a:extLst>
              <a:ext uri="{FF2B5EF4-FFF2-40B4-BE49-F238E27FC236}">
                <a16:creationId xmlns:a16="http://schemas.microsoft.com/office/drawing/2014/main" id="{0983F30E-1396-9BA4-7673-48DA1A4FC4C2}"/>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25D99F5A-23D7-1270-7B27-C93A25046FDA}"/>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CB275B64-48A6-D15E-9EB2-10368C7397D9}"/>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1314CB2A-BE8E-BD5A-BBE8-A14EA7AE6F41}"/>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0D41F7F0-8A72-B802-78F0-00ED80C49522}"/>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7676CCB9-BC9F-FC21-2D55-613295046780}"/>
              </a:ext>
            </a:extLst>
          </p:cNvPr>
          <p:cNvSpPr>
            <a:spLocks noGrp="1"/>
          </p:cNvSpPr>
          <p:nvPr>
            <p:ph type="sldNum" sz="quarter" idx="12"/>
          </p:nvPr>
        </p:nvSpPr>
        <p:spPr/>
        <p:txBody>
          <a:bodyPr/>
          <a:lstStyle/>
          <a:p>
            <a:fld id="{F2A7827B-0B9E-47AE-9F4E-57B53FFB3898}" type="slidenum">
              <a:rPr lang="en-US" noProof="0" smtClean="0"/>
              <a:pPr/>
              <a:t>23</a:t>
            </a:fld>
            <a:endParaRPr lang="en-US" noProof="0" dirty="0"/>
          </a:p>
        </p:txBody>
      </p:sp>
      <p:sp>
        <p:nvSpPr>
          <p:cNvPr id="7" name="TextBox 6">
            <a:extLst>
              <a:ext uri="{FF2B5EF4-FFF2-40B4-BE49-F238E27FC236}">
                <a16:creationId xmlns:a16="http://schemas.microsoft.com/office/drawing/2014/main" id="{F475F472-4E5F-D5D5-75AC-E92545D79392}"/>
              </a:ext>
            </a:extLst>
          </p:cNvPr>
          <p:cNvSpPr txBox="1"/>
          <p:nvPr/>
        </p:nvSpPr>
        <p:spPr>
          <a:xfrm>
            <a:off x="8813260" y="6143804"/>
            <a:ext cx="2646669" cy="276999"/>
          </a:xfrm>
          <a:prstGeom prst="rect">
            <a:avLst/>
          </a:prstGeom>
          <a:noFill/>
        </p:spPr>
        <p:txBody>
          <a:bodyPr wrap="square" rtlCol="0">
            <a:spAutoFit/>
          </a:bodyPr>
          <a:lstStyle/>
          <a:p>
            <a:r>
              <a:rPr lang="en-US" sz="1200" i="1" noProof="0" dirty="0"/>
              <a:t>Courtesy of O. Tarvainen (STFC-UKRI) </a:t>
            </a:r>
          </a:p>
        </p:txBody>
      </p:sp>
      <p:sp>
        <p:nvSpPr>
          <p:cNvPr id="15" name="TextBox 14">
            <a:extLst>
              <a:ext uri="{FF2B5EF4-FFF2-40B4-BE49-F238E27FC236}">
                <a16:creationId xmlns:a16="http://schemas.microsoft.com/office/drawing/2014/main" id="{1D82D0ED-6D5E-99D0-602E-F4FEFA5A79BD}"/>
              </a:ext>
            </a:extLst>
          </p:cNvPr>
          <p:cNvSpPr txBox="1"/>
          <p:nvPr/>
        </p:nvSpPr>
        <p:spPr>
          <a:xfrm>
            <a:off x="9416758" y="1275946"/>
            <a:ext cx="2810081" cy="3600986"/>
          </a:xfrm>
          <a:prstGeom prst="rect">
            <a:avLst/>
          </a:prstGeom>
          <a:noFill/>
        </p:spPr>
        <p:txBody>
          <a:bodyPr wrap="square">
            <a:spAutoFit/>
          </a:bodyPr>
          <a:lstStyle/>
          <a:p>
            <a:r>
              <a:rPr lang="en-GB" sz="1600" dirty="0"/>
              <a:t>Beam extraction effects contribute significantly.</a:t>
            </a:r>
          </a:p>
          <a:p>
            <a:r>
              <a:rPr lang="en-GB" sz="1600" dirty="0"/>
              <a:t>How to make sure a factors affecting the transverse (normalised) emittance are not masked by divergence-limited extraction and collimation further down the beamline?</a:t>
            </a:r>
          </a:p>
          <a:p>
            <a:r>
              <a:rPr lang="en-GB" sz="1600" dirty="0"/>
              <a:t>Does the measurement technique affect the transverse emittance values? </a:t>
            </a:r>
          </a:p>
          <a:p>
            <a:r>
              <a:rPr lang="en-GB" sz="1600" dirty="0"/>
              <a:t>Is there a preferred technique?</a:t>
            </a:r>
          </a:p>
        </p:txBody>
      </p:sp>
    </p:spTree>
    <p:extLst>
      <p:ext uri="{BB962C8B-B14F-4D97-AF65-F5344CB8AC3E}">
        <p14:creationId xmlns:p14="http://schemas.microsoft.com/office/powerpoint/2010/main" val="2768673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55177-FB7F-CA59-B9CC-5314D2615AB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EE7B724-EAAE-07F5-D6D2-FCFB4A4712EC}"/>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Space Charge- Child Langmuir law</a:t>
            </a:r>
          </a:p>
        </p:txBody>
      </p:sp>
      <p:pic>
        <p:nvPicPr>
          <p:cNvPr id="4" name="Immagine 3">
            <a:extLst>
              <a:ext uri="{FF2B5EF4-FFF2-40B4-BE49-F238E27FC236}">
                <a16:creationId xmlns:a16="http://schemas.microsoft.com/office/drawing/2014/main" id="{E43B45C6-0A94-19C9-E96A-DBAFC00E6F29}"/>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047EF438-1D1C-8BF3-549C-AF167ADA44BA}"/>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86F5E0AA-2E5E-4EEF-5E94-F2B18DB48334}"/>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4E75060C-B7DD-1910-AC6C-7E5F8DE11CB0}"/>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3C7501BF-CB89-60AE-CD19-0034C8D98FD4}"/>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5D41E333-2291-E112-65E0-3875989B5E31}"/>
              </a:ext>
            </a:extLst>
          </p:cNvPr>
          <p:cNvSpPr>
            <a:spLocks noGrp="1"/>
          </p:cNvSpPr>
          <p:nvPr>
            <p:ph type="sldNum" sz="quarter" idx="12"/>
          </p:nvPr>
        </p:nvSpPr>
        <p:spPr/>
        <p:txBody>
          <a:bodyPr/>
          <a:lstStyle/>
          <a:p>
            <a:fld id="{F2A7827B-0B9E-47AE-9F4E-57B53FFB3898}" type="slidenum">
              <a:rPr lang="en-US" noProof="0" smtClean="0"/>
              <a:pPr/>
              <a:t>24</a:t>
            </a:fld>
            <a:endParaRPr lang="en-US" noProof="0" dirty="0"/>
          </a:p>
        </p:txBody>
      </p:sp>
      <p:pic>
        <p:nvPicPr>
          <p:cNvPr id="9" name="Immagine 8">
            <a:extLst>
              <a:ext uri="{FF2B5EF4-FFF2-40B4-BE49-F238E27FC236}">
                <a16:creationId xmlns:a16="http://schemas.microsoft.com/office/drawing/2014/main" id="{B85779F8-7EBE-8FE5-D5C5-DFF4EA5598D6}"/>
              </a:ext>
            </a:extLst>
          </p:cNvPr>
          <p:cNvPicPr>
            <a:picLocks noChangeAspect="1"/>
          </p:cNvPicPr>
          <p:nvPr/>
        </p:nvPicPr>
        <p:blipFill>
          <a:blip r:embed="rId6"/>
          <a:srcRect t="15108" b="15957"/>
          <a:stretch>
            <a:fillRect/>
          </a:stretch>
        </p:blipFill>
        <p:spPr>
          <a:xfrm>
            <a:off x="0" y="1178240"/>
            <a:ext cx="8610600" cy="3325666"/>
          </a:xfrm>
          <a:prstGeom prst="rect">
            <a:avLst/>
          </a:prstGeom>
        </p:spPr>
      </p:pic>
      <p:pic>
        <p:nvPicPr>
          <p:cNvPr id="17" name="Immagine 16">
            <a:extLst>
              <a:ext uri="{FF2B5EF4-FFF2-40B4-BE49-F238E27FC236}">
                <a16:creationId xmlns:a16="http://schemas.microsoft.com/office/drawing/2014/main" id="{DAB3658A-62B4-BFEB-DFFE-9645F452F364}"/>
              </a:ext>
            </a:extLst>
          </p:cNvPr>
          <p:cNvPicPr>
            <a:picLocks noChangeAspect="1"/>
          </p:cNvPicPr>
          <p:nvPr/>
        </p:nvPicPr>
        <p:blipFill>
          <a:blip r:embed="rId7"/>
          <a:srcRect t="18811" b="21481"/>
          <a:stretch>
            <a:fillRect/>
          </a:stretch>
        </p:blipFill>
        <p:spPr>
          <a:xfrm>
            <a:off x="1368250" y="4709357"/>
            <a:ext cx="4042533" cy="1598259"/>
          </a:xfrm>
          <a:prstGeom prst="rect">
            <a:avLst/>
          </a:prstGeom>
        </p:spPr>
      </p:pic>
      <p:sp>
        <p:nvSpPr>
          <p:cNvPr id="3" name="TextBox 2">
            <a:extLst>
              <a:ext uri="{FF2B5EF4-FFF2-40B4-BE49-F238E27FC236}">
                <a16:creationId xmlns:a16="http://schemas.microsoft.com/office/drawing/2014/main" id="{6BC01628-2E13-5E01-9A66-B622E6569745}"/>
              </a:ext>
            </a:extLst>
          </p:cNvPr>
          <p:cNvSpPr txBox="1"/>
          <p:nvPr/>
        </p:nvSpPr>
        <p:spPr>
          <a:xfrm>
            <a:off x="8813260" y="6143804"/>
            <a:ext cx="2646669" cy="276999"/>
          </a:xfrm>
          <a:prstGeom prst="rect">
            <a:avLst/>
          </a:prstGeom>
          <a:noFill/>
        </p:spPr>
        <p:txBody>
          <a:bodyPr wrap="square" rtlCol="0">
            <a:spAutoFit/>
          </a:bodyPr>
          <a:lstStyle/>
          <a:p>
            <a:r>
              <a:rPr lang="en-US" sz="1200" i="1" noProof="0" dirty="0"/>
              <a:t>Courtesy of O. Tarvainen (STFC-UKRI) </a:t>
            </a:r>
          </a:p>
        </p:txBody>
      </p:sp>
      <p:pic>
        <p:nvPicPr>
          <p:cNvPr id="12" name="Picture 11">
            <a:extLst>
              <a:ext uri="{FF2B5EF4-FFF2-40B4-BE49-F238E27FC236}">
                <a16:creationId xmlns:a16="http://schemas.microsoft.com/office/drawing/2014/main" id="{A29E16D9-0183-8631-2645-D80D047403EF}"/>
              </a:ext>
            </a:extLst>
          </p:cNvPr>
          <p:cNvPicPr>
            <a:picLocks noChangeAspect="1"/>
          </p:cNvPicPr>
          <p:nvPr/>
        </p:nvPicPr>
        <p:blipFill>
          <a:blip r:embed="rId8"/>
          <a:stretch>
            <a:fillRect/>
          </a:stretch>
        </p:blipFill>
        <p:spPr>
          <a:xfrm>
            <a:off x="7214322" y="1159494"/>
            <a:ext cx="4468170" cy="3344412"/>
          </a:xfrm>
          <a:prstGeom prst="rect">
            <a:avLst/>
          </a:prstGeom>
        </p:spPr>
      </p:pic>
      <p:sp>
        <p:nvSpPr>
          <p:cNvPr id="15" name="TextBox 14">
            <a:extLst>
              <a:ext uri="{FF2B5EF4-FFF2-40B4-BE49-F238E27FC236}">
                <a16:creationId xmlns:a16="http://schemas.microsoft.com/office/drawing/2014/main" id="{348332F7-0C38-DD06-322C-5DD28BB7FF59}"/>
              </a:ext>
            </a:extLst>
          </p:cNvPr>
          <p:cNvSpPr txBox="1"/>
          <p:nvPr/>
        </p:nvSpPr>
        <p:spPr>
          <a:xfrm>
            <a:off x="6077191" y="5521110"/>
            <a:ext cx="5087566" cy="584775"/>
          </a:xfrm>
          <a:prstGeom prst="rect">
            <a:avLst/>
          </a:prstGeom>
          <a:solidFill>
            <a:schemeClr val="accent2">
              <a:lumMod val="40000"/>
              <a:lumOff val="60000"/>
            </a:schemeClr>
          </a:solidFill>
        </p:spPr>
        <p:txBody>
          <a:bodyPr wrap="square" rtlCol="0">
            <a:spAutoFit/>
          </a:bodyPr>
          <a:lstStyle/>
          <a:p>
            <a:pPr algn="ctr"/>
            <a:r>
              <a:rPr lang="en-GB" sz="1600" dirty="0"/>
              <a:t>The true cause for the observed power law is “meniscus focusing” and collimation on the extraction electrode</a:t>
            </a:r>
          </a:p>
        </p:txBody>
      </p:sp>
      <p:sp>
        <p:nvSpPr>
          <p:cNvPr id="18" name="Arrow: Down 17">
            <a:extLst>
              <a:ext uri="{FF2B5EF4-FFF2-40B4-BE49-F238E27FC236}">
                <a16:creationId xmlns:a16="http://schemas.microsoft.com/office/drawing/2014/main" id="{E763222F-F1C1-95E5-A79F-E9F19A515C32}"/>
              </a:ext>
            </a:extLst>
          </p:cNvPr>
          <p:cNvSpPr/>
          <p:nvPr/>
        </p:nvSpPr>
        <p:spPr>
          <a:xfrm>
            <a:off x="9372469" y="4503906"/>
            <a:ext cx="194553" cy="307131"/>
          </a:xfrm>
          <a:prstGeom prst="down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F1470272-F5F5-C8A2-480D-6859F74134CB}"/>
              </a:ext>
            </a:extLst>
          </p:cNvPr>
          <p:cNvSpPr txBox="1"/>
          <p:nvPr/>
        </p:nvSpPr>
        <p:spPr>
          <a:xfrm>
            <a:off x="8697304" y="3460266"/>
            <a:ext cx="1582421" cy="369332"/>
          </a:xfrm>
          <a:prstGeom prst="rect">
            <a:avLst/>
          </a:prstGeom>
          <a:solidFill>
            <a:srgbClr val="C00000"/>
          </a:solidFill>
        </p:spPr>
        <p:txBody>
          <a:bodyPr wrap="none" rtlCol="0">
            <a:spAutoFit/>
          </a:bodyPr>
          <a:lstStyle/>
          <a:p>
            <a:r>
              <a:rPr lang="en-US" b="1" dirty="0">
                <a:solidFill>
                  <a:schemeClr val="bg1"/>
                </a:solidFill>
              </a:rPr>
              <a:t>Overfocusing</a:t>
            </a:r>
            <a:endParaRPr lang="en-GB" b="1" dirty="0">
              <a:solidFill>
                <a:schemeClr val="bg1"/>
              </a:solidFill>
            </a:endParaRPr>
          </a:p>
        </p:txBody>
      </p:sp>
      <p:sp>
        <p:nvSpPr>
          <p:cNvPr id="20" name="TextBox 19">
            <a:extLst>
              <a:ext uri="{FF2B5EF4-FFF2-40B4-BE49-F238E27FC236}">
                <a16:creationId xmlns:a16="http://schemas.microsoft.com/office/drawing/2014/main" id="{C2BD8317-B0C7-39EF-A991-66F50629D504}"/>
              </a:ext>
            </a:extLst>
          </p:cNvPr>
          <p:cNvSpPr txBox="1"/>
          <p:nvPr/>
        </p:nvSpPr>
        <p:spPr>
          <a:xfrm>
            <a:off x="8486060" y="1700588"/>
            <a:ext cx="1920654" cy="369332"/>
          </a:xfrm>
          <a:prstGeom prst="rect">
            <a:avLst/>
          </a:prstGeom>
          <a:solidFill>
            <a:srgbClr val="C00000"/>
          </a:solidFill>
        </p:spPr>
        <p:txBody>
          <a:bodyPr wrap="none" rtlCol="0">
            <a:spAutoFit/>
          </a:bodyPr>
          <a:lstStyle/>
          <a:p>
            <a:r>
              <a:rPr lang="en-US" b="1" dirty="0">
                <a:solidFill>
                  <a:schemeClr val="bg1"/>
                </a:solidFill>
              </a:rPr>
              <a:t>Too low focusing</a:t>
            </a:r>
            <a:endParaRPr lang="en-GB" b="1" dirty="0">
              <a:solidFill>
                <a:schemeClr val="bg1"/>
              </a:solidFill>
            </a:endParaRPr>
          </a:p>
        </p:txBody>
      </p:sp>
      <p:sp>
        <p:nvSpPr>
          <p:cNvPr id="21" name="TextBox 20">
            <a:extLst>
              <a:ext uri="{FF2B5EF4-FFF2-40B4-BE49-F238E27FC236}">
                <a16:creationId xmlns:a16="http://schemas.microsoft.com/office/drawing/2014/main" id="{61087D80-A88D-4EB4-3C72-E05AD80DBA06}"/>
              </a:ext>
            </a:extLst>
          </p:cNvPr>
          <p:cNvSpPr txBox="1"/>
          <p:nvPr/>
        </p:nvSpPr>
        <p:spPr>
          <a:xfrm>
            <a:off x="7154414" y="4838877"/>
            <a:ext cx="4583948" cy="369332"/>
          </a:xfrm>
          <a:prstGeom prst="rect">
            <a:avLst/>
          </a:prstGeom>
          <a:solidFill>
            <a:srgbClr val="C00000"/>
          </a:solidFill>
        </p:spPr>
        <p:txBody>
          <a:bodyPr wrap="none" rtlCol="0">
            <a:spAutoFit/>
          </a:bodyPr>
          <a:lstStyle/>
          <a:p>
            <a:pPr algn="ctr"/>
            <a:r>
              <a:rPr lang="en-US" dirty="0">
                <a:solidFill>
                  <a:schemeClr val="bg1"/>
                </a:solidFill>
              </a:rPr>
              <a:t>Matched case always sought in simulations  </a:t>
            </a:r>
            <a:endParaRPr lang="en-GB" dirty="0">
              <a:solidFill>
                <a:schemeClr val="bg1"/>
              </a:solidFill>
            </a:endParaRPr>
          </a:p>
        </p:txBody>
      </p:sp>
      <p:sp>
        <p:nvSpPr>
          <p:cNvPr id="24" name="Arrow: Down 23">
            <a:extLst>
              <a:ext uri="{FF2B5EF4-FFF2-40B4-BE49-F238E27FC236}">
                <a16:creationId xmlns:a16="http://schemas.microsoft.com/office/drawing/2014/main" id="{0EB4E835-723A-8348-AFDD-6B160E7B5295}"/>
              </a:ext>
            </a:extLst>
          </p:cNvPr>
          <p:cNvSpPr/>
          <p:nvPr/>
        </p:nvSpPr>
        <p:spPr>
          <a:xfrm rot="16200000">
            <a:off x="5623689" y="5651195"/>
            <a:ext cx="194553" cy="307131"/>
          </a:xfrm>
          <a:prstGeom prst="downArrow">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7" name="Connector: Elbow 26">
            <a:extLst>
              <a:ext uri="{FF2B5EF4-FFF2-40B4-BE49-F238E27FC236}">
                <a16:creationId xmlns:a16="http://schemas.microsoft.com/office/drawing/2014/main" id="{187617A7-5E9C-3098-4159-98AA26CBE2D3}"/>
              </a:ext>
            </a:extLst>
          </p:cNvPr>
          <p:cNvCxnSpPr>
            <a:cxnSpLocks/>
          </p:cNvCxnSpPr>
          <p:nvPr/>
        </p:nvCxnSpPr>
        <p:spPr>
          <a:xfrm>
            <a:off x="8356060" y="5153565"/>
            <a:ext cx="904672" cy="198796"/>
          </a:xfrm>
          <a:prstGeom prst="bentConnector3">
            <a:avLst/>
          </a:prstGeom>
          <a:ln w="41275">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EC530CC9-F5A3-1766-13D2-AEB38DC5F52A}"/>
              </a:ext>
            </a:extLst>
          </p:cNvPr>
          <p:cNvSpPr txBox="1"/>
          <p:nvPr/>
        </p:nvSpPr>
        <p:spPr>
          <a:xfrm>
            <a:off x="9226633" y="5157884"/>
            <a:ext cx="1819922" cy="369332"/>
          </a:xfrm>
          <a:prstGeom prst="rect">
            <a:avLst/>
          </a:prstGeom>
          <a:noFill/>
        </p:spPr>
        <p:txBody>
          <a:bodyPr wrap="none" rtlCol="0">
            <a:spAutoFit/>
          </a:bodyPr>
          <a:lstStyle/>
          <a:p>
            <a:pPr algn="ctr"/>
            <a:r>
              <a:rPr lang="en-US" i="1" dirty="0">
                <a:solidFill>
                  <a:srgbClr val="C00000"/>
                </a:solidFill>
              </a:rPr>
              <a:t>Second illusion?</a:t>
            </a:r>
            <a:endParaRPr lang="en-GB" i="1" dirty="0">
              <a:solidFill>
                <a:srgbClr val="C00000"/>
              </a:solidFill>
            </a:endParaRPr>
          </a:p>
        </p:txBody>
      </p:sp>
    </p:spTree>
    <p:extLst>
      <p:ext uri="{BB962C8B-B14F-4D97-AF65-F5344CB8AC3E}">
        <p14:creationId xmlns:p14="http://schemas.microsoft.com/office/powerpoint/2010/main" val="571395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0237D-DB00-1C0B-13D4-113DE4FB990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BAE32DB-218B-B7C9-CDE0-AFEBFA5D4FE2}"/>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Multi M/Q extraction</a:t>
            </a:r>
          </a:p>
        </p:txBody>
      </p:sp>
      <p:pic>
        <p:nvPicPr>
          <p:cNvPr id="5" name="Immagine 4">
            <a:extLst>
              <a:ext uri="{FF2B5EF4-FFF2-40B4-BE49-F238E27FC236}">
                <a16:creationId xmlns:a16="http://schemas.microsoft.com/office/drawing/2014/main" id="{3E9F72A7-BB89-0BEE-388A-3128BE13A2A6}"/>
              </a:ext>
            </a:extLst>
          </p:cNvPr>
          <p:cNvPicPr>
            <a:picLocks noChangeAspect="1"/>
          </p:cNvPicPr>
          <p:nvPr/>
        </p:nvPicPr>
        <p:blipFill>
          <a:blip r:embed="rId3"/>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42763469-3D81-8208-A49B-9D29D120F948}"/>
              </a:ext>
            </a:extLst>
          </p:cNvPr>
          <p:cNvPicPr>
            <a:picLocks noChangeAspect="1"/>
          </p:cNvPicPr>
          <p:nvPr/>
        </p:nvPicPr>
        <p:blipFill>
          <a:blip r:embed="rId4"/>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CD8AC2B7-0CE8-65FC-FFF8-86DA0EA46286}"/>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56721EA6-9981-0CEA-3C04-7B78428A54D4}"/>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2C451690-60E2-D799-19B9-43FAEF63548F}"/>
              </a:ext>
            </a:extLst>
          </p:cNvPr>
          <p:cNvSpPr>
            <a:spLocks noGrp="1"/>
          </p:cNvSpPr>
          <p:nvPr>
            <p:ph type="sldNum" sz="quarter" idx="12"/>
          </p:nvPr>
        </p:nvSpPr>
        <p:spPr/>
        <p:txBody>
          <a:bodyPr/>
          <a:lstStyle/>
          <a:p>
            <a:fld id="{F2A7827B-0B9E-47AE-9F4E-57B53FFB3898}" type="slidenum">
              <a:rPr lang="en-US" noProof="0" smtClean="0"/>
              <a:pPr/>
              <a:t>25</a:t>
            </a:fld>
            <a:endParaRPr lang="en-US" noProof="0" dirty="0"/>
          </a:p>
        </p:txBody>
      </p:sp>
      <p:sp>
        <p:nvSpPr>
          <p:cNvPr id="7" name="TextBox 6">
            <a:extLst>
              <a:ext uri="{FF2B5EF4-FFF2-40B4-BE49-F238E27FC236}">
                <a16:creationId xmlns:a16="http://schemas.microsoft.com/office/drawing/2014/main" id="{A7FC913F-C799-7ED1-7D94-D84CE8AA1A50}"/>
              </a:ext>
            </a:extLst>
          </p:cNvPr>
          <p:cNvSpPr txBox="1"/>
          <p:nvPr/>
        </p:nvSpPr>
        <p:spPr>
          <a:xfrm>
            <a:off x="9464859" y="6143804"/>
            <a:ext cx="1995070" cy="276999"/>
          </a:xfrm>
          <a:prstGeom prst="rect">
            <a:avLst/>
          </a:prstGeom>
          <a:noFill/>
        </p:spPr>
        <p:txBody>
          <a:bodyPr wrap="square" rtlCol="0">
            <a:spAutoFit/>
          </a:bodyPr>
          <a:lstStyle/>
          <a:p>
            <a:r>
              <a:rPr lang="en-US" sz="1200" i="1" noProof="0" dirty="0"/>
              <a:t>Courtesy of D. Todd (LBNL) </a:t>
            </a:r>
          </a:p>
        </p:txBody>
      </p:sp>
      <p:pic>
        <p:nvPicPr>
          <p:cNvPr id="14" name="Picture 13">
            <a:extLst>
              <a:ext uri="{FF2B5EF4-FFF2-40B4-BE49-F238E27FC236}">
                <a16:creationId xmlns:a16="http://schemas.microsoft.com/office/drawing/2014/main" id="{70F41540-8434-9995-B52E-6BD8BED999AD}"/>
              </a:ext>
            </a:extLst>
          </p:cNvPr>
          <p:cNvPicPr>
            <a:picLocks noChangeAspect="1"/>
          </p:cNvPicPr>
          <p:nvPr/>
        </p:nvPicPr>
        <p:blipFill>
          <a:blip r:embed="rId5"/>
          <a:stretch>
            <a:fillRect/>
          </a:stretch>
        </p:blipFill>
        <p:spPr>
          <a:xfrm>
            <a:off x="5962375" y="3518962"/>
            <a:ext cx="3204579" cy="2296151"/>
          </a:xfrm>
          <a:prstGeom prst="rect">
            <a:avLst/>
          </a:prstGeom>
        </p:spPr>
      </p:pic>
      <p:pic>
        <p:nvPicPr>
          <p:cNvPr id="16" name="Picture 15">
            <a:extLst>
              <a:ext uri="{FF2B5EF4-FFF2-40B4-BE49-F238E27FC236}">
                <a16:creationId xmlns:a16="http://schemas.microsoft.com/office/drawing/2014/main" id="{AA5B0C1D-57FB-24E0-589C-211FB58CC1B3}"/>
              </a:ext>
            </a:extLst>
          </p:cNvPr>
          <p:cNvPicPr>
            <a:picLocks noChangeAspect="1"/>
          </p:cNvPicPr>
          <p:nvPr/>
        </p:nvPicPr>
        <p:blipFill>
          <a:blip r:embed="rId6"/>
          <a:stretch>
            <a:fillRect/>
          </a:stretch>
        </p:blipFill>
        <p:spPr>
          <a:xfrm>
            <a:off x="9166954" y="3429000"/>
            <a:ext cx="2975711" cy="2316095"/>
          </a:xfrm>
          <a:prstGeom prst="rect">
            <a:avLst/>
          </a:prstGeom>
        </p:spPr>
      </p:pic>
      <p:pic>
        <p:nvPicPr>
          <p:cNvPr id="4" name="Immagine 3">
            <a:extLst>
              <a:ext uri="{FF2B5EF4-FFF2-40B4-BE49-F238E27FC236}">
                <a16:creationId xmlns:a16="http://schemas.microsoft.com/office/drawing/2014/main" id="{4018FBB1-2395-85D0-0F3F-03AC2EB3B47F}"/>
              </a:ext>
            </a:extLst>
          </p:cNvPr>
          <p:cNvPicPr>
            <a:picLocks noChangeAspect="1"/>
          </p:cNvPicPr>
          <p:nvPr/>
        </p:nvPicPr>
        <p:blipFill>
          <a:blip r:embed="rId7"/>
          <a:stretch>
            <a:fillRect/>
          </a:stretch>
        </p:blipFill>
        <p:spPr>
          <a:xfrm>
            <a:off x="149375" y="124413"/>
            <a:ext cx="2355969" cy="1035081"/>
          </a:xfrm>
          <a:prstGeom prst="rect">
            <a:avLst/>
          </a:prstGeom>
        </p:spPr>
      </p:pic>
      <p:pic>
        <p:nvPicPr>
          <p:cNvPr id="9" name="Picture 8">
            <a:extLst>
              <a:ext uri="{FF2B5EF4-FFF2-40B4-BE49-F238E27FC236}">
                <a16:creationId xmlns:a16="http://schemas.microsoft.com/office/drawing/2014/main" id="{689CBBC6-EEEF-0171-3692-DD571B9319B9}"/>
              </a:ext>
            </a:extLst>
          </p:cNvPr>
          <p:cNvPicPr>
            <a:picLocks noChangeAspect="1"/>
          </p:cNvPicPr>
          <p:nvPr/>
        </p:nvPicPr>
        <p:blipFill>
          <a:blip r:embed="rId8"/>
          <a:stretch>
            <a:fillRect/>
          </a:stretch>
        </p:blipFill>
        <p:spPr>
          <a:xfrm>
            <a:off x="0" y="965164"/>
            <a:ext cx="6270020" cy="4696384"/>
          </a:xfrm>
          <a:prstGeom prst="rect">
            <a:avLst/>
          </a:prstGeom>
        </p:spPr>
      </p:pic>
      <p:pic>
        <p:nvPicPr>
          <p:cNvPr id="18" name="Picture 17">
            <a:extLst>
              <a:ext uri="{FF2B5EF4-FFF2-40B4-BE49-F238E27FC236}">
                <a16:creationId xmlns:a16="http://schemas.microsoft.com/office/drawing/2014/main" id="{8B1ADCCB-3F15-BBDD-8435-7F9578B29D27}"/>
              </a:ext>
            </a:extLst>
          </p:cNvPr>
          <p:cNvPicPr>
            <a:picLocks noChangeAspect="1"/>
          </p:cNvPicPr>
          <p:nvPr/>
        </p:nvPicPr>
        <p:blipFill>
          <a:blip r:embed="rId9"/>
          <a:stretch>
            <a:fillRect/>
          </a:stretch>
        </p:blipFill>
        <p:spPr>
          <a:xfrm>
            <a:off x="6427262" y="1555307"/>
            <a:ext cx="2975711" cy="1828632"/>
          </a:xfrm>
          <a:prstGeom prst="rect">
            <a:avLst/>
          </a:prstGeom>
        </p:spPr>
      </p:pic>
      <p:pic>
        <p:nvPicPr>
          <p:cNvPr id="20" name="Picture 19">
            <a:extLst>
              <a:ext uri="{FF2B5EF4-FFF2-40B4-BE49-F238E27FC236}">
                <a16:creationId xmlns:a16="http://schemas.microsoft.com/office/drawing/2014/main" id="{147EEC32-D346-25F9-D2F0-5C7EE14CAD85}"/>
              </a:ext>
            </a:extLst>
          </p:cNvPr>
          <p:cNvPicPr>
            <a:picLocks noChangeAspect="1"/>
          </p:cNvPicPr>
          <p:nvPr/>
        </p:nvPicPr>
        <p:blipFill>
          <a:blip r:embed="rId10"/>
          <a:stretch>
            <a:fillRect/>
          </a:stretch>
        </p:blipFill>
        <p:spPr>
          <a:xfrm>
            <a:off x="9431094" y="1665628"/>
            <a:ext cx="2687129" cy="1625615"/>
          </a:xfrm>
          <a:prstGeom prst="rect">
            <a:avLst/>
          </a:prstGeom>
        </p:spPr>
      </p:pic>
      <p:sp>
        <p:nvSpPr>
          <p:cNvPr id="21" name="Rectangle 20">
            <a:extLst>
              <a:ext uri="{FF2B5EF4-FFF2-40B4-BE49-F238E27FC236}">
                <a16:creationId xmlns:a16="http://schemas.microsoft.com/office/drawing/2014/main" id="{3AB88F51-1B6A-57AA-7676-BA2B66B2E146}"/>
              </a:ext>
            </a:extLst>
          </p:cNvPr>
          <p:cNvSpPr/>
          <p:nvPr/>
        </p:nvSpPr>
        <p:spPr>
          <a:xfrm>
            <a:off x="6270020" y="1555307"/>
            <a:ext cx="5872645" cy="1828632"/>
          </a:xfrm>
          <a:prstGeom prst="rect">
            <a:avLst/>
          </a:prstGeom>
          <a:solidFill>
            <a:schemeClr val="accent1">
              <a:alpha val="30000"/>
            </a:schemeClr>
          </a:solidFill>
          <a:ln w="317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93897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10DCFE-6F08-B2FE-CC0D-1CBEC4DFB4E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2B36EF9-8E42-76EE-B38C-4B4CECD67114}"/>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VENUS beamline simulation</a:t>
            </a:r>
          </a:p>
        </p:txBody>
      </p:sp>
      <p:pic>
        <p:nvPicPr>
          <p:cNvPr id="4" name="Immagine 3">
            <a:extLst>
              <a:ext uri="{FF2B5EF4-FFF2-40B4-BE49-F238E27FC236}">
                <a16:creationId xmlns:a16="http://schemas.microsoft.com/office/drawing/2014/main" id="{76EF0F91-78D7-D87A-760E-00BF0D1363BD}"/>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92A3DFCF-90A0-D189-75AB-914E038EC7CD}"/>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8B26D679-827B-F8CF-6984-BF73407569FE}"/>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C5CC52E3-EEA6-FFA9-7DAB-7D2D81B5ADCE}"/>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FF1CCA69-859D-32A6-3AE5-31E3D8D3F939}"/>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435FB881-7AD6-9046-3669-CC7725FA50F4}"/>
              </a:ext>
            </a:extLst>
          </p:cNvPr>
          <p:cNvSpPr>
            <a:spLocks noGrp="1"/>
          </p:cNvSpPr>
          <p:nvPr>
            <p:ph type="sldNum" sz="quarter" idx="12"/>
          </p:nvPr>
        </p:nvSpPr>
        <p:spPr/>
        <p:txBody>
          <a:bodyPr/>
          <a:lstStyle/>
          <a:p>
            <a:fld id="{F2A7827B-0B9E-47AE-9F4E-57B53FFB3898}" type="slidenum">
              <a:rPr lang="en-US" noProof="0" smtClean="0"/>
              <a:pPr/>
              <a:t>26</a:t>
            </a:fld>
            <a:endParaRPr lang="en-US" noProof="0" dirty="0"/>
          </a:p>
        </p:txBody>
      </p:sp>
      <p:sp>
        <p:nvSpPr>
          <p:cNvPr id="9" name="Text Box 7">
            <a:extLst>
              <a:ext uri="{FF2B5EF4-FFF2-40B4-BE49-F238E27FC236}">
                <a16:creationId xmlns:a16="http://schemas.microsoft.com/office/drawing/2014/main" id="{2689D662-1D90-79AE-4100-6F28642A43E7}"/>
              </a:ext>
            </a:extLst>
          </p:cNvPr>
          <p:cNvSpPr txBox="1">
            <a:spLocks noChangeArrowheads="1"/>
          </p:cNvSpPr>
          <p:nvPr/>
        </p:nvSpPr>
        <p:spPr bwMode="auto">
          <a:xfrm>
            <a:off x="2226064" y="5749008"/>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endParaRPr lang="en-US" noProof="0" dirty="0"/>
          </a:p>
        </p:txBody>
      </p:sp>
      <p:pic>
        <p:nvPicPr>
          <p:cNvPr id="26" name="Picture 25">
            <a:extLst>
              <a:ext uri="{FF2B5EF4-FFF2-40B4-BE49-F238E27FC236}">
                <a16:creationId xmlns:a16="http://schemas.microsoft.com/office/drawing/2014/main" id="{CDA081E4-9A1C-29F2-1604-2708F74CA94E}"/>
              </a:ext>
            </a:extLst>
          </p:cNvPr>
          <p:cNvPicPr>
            <a:picLocks noChangeAspect="1"/>
          </p:cNvPicPr>
          <p:nvPr/>
        </p:nvPicPr>
        <p:blipFill>
          <a:blip r:embed="rId6"/>
          <a:stretch>
            <a:fillRect/>
          </a:stretch>
        </p:blipFill>
        <p:spPr>
          <a:xfrm>
            <a:off x="3440837" y="1044885"/>
            <a:ext cx="4374911" cy="3265911"/>
          </a:xfrm>
          <a:prstGeom prst="rect">
            <a:avLst/>
          </a:prstGeom>
        </p:spPr>
      </p:pic>
      <p:pic>
        <p:nvPicPr>
          <p:cNvPr id="25" name="Picture 24">
            <a:extLst>
              <a:ext uri="{FF2B5EF4-FFF2-40B4-BE49-F238E27FC236}">
                <a16:creationId xmlns:a16="http://schemas.microsoft.com/office/drawing/2014/main" id="{2603B810-FD06-0440-5C0F-C2B1FF50AF4D}"/>
              </a:ext>
            </a:extLst>
          </p:cNvPr>
          <p:cNvPicPr>
            <a:picLocks noChangeAspect="1"/>
          </p:cNvPicPr>
          <p:nvPr/>
        </p:nvPicPr>
        <p:blipFill>
          <a:blip r:embed="rId7"/>
          <a:srcRect t="11792"/>
          <a:stretch>
            <a:fillRect/>
          </a:stretch>
        </p:blipFill>
        <p:spPr>
          <a:xfrm>
            <a:off x="7943600" y="1272673"/>
            <a:ext cx="4216650" cy="2758568"/>
          </a:xfrm>
          <a:prstGeom prst="rect">
            <a:avLst/>
          </a:prstGeom>
        </p:spPr>
      </p:pic>
      <p:sp>
        <p:nvSpPr>
          <p:cNvPr id="3" name="Text Box 7">
            <a:extLst>
              <a:ext uri="{FF2B5EF4-FFF2-40B4-BE49-F238E27FC236}">
                <a16:creationId xmlns:a16="http://schemas.microsoft.com/office/drawing/2014/main" id="{04F89EA5-0377-77A3-DE75-0D523A84B69B}"/>
              </a:ext>
            </a:extLst>
          </p:cNvPr>
          <p:cNvSpPr txBox="1">
            <a:spLocks noChangeArrowheads="1"/>
          </p:cNvSpPr>
          <p:nvPr/>
        </p:nvSpPr>
        <p:spPr bwMode="auto">
          <a:xfrm>
            <a:off x="0" y="1299604"/>
            <a:ext cx="3200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sz="1600" dirty="0">
                <a:solidFill>
                  <a:srgbClr val="FF3300"/>
                </a:solidFill>
              </a:rPr>
              <a:t>Simulation of extraction section:</a:t>
            </a:r>
          </a:p>
        </p:txBody>
      </p:sp>
      <p:sp>
        <p:nvSpPr>
          <p:cNvPr id="7" name="Text Box 8">
            <a:extLst>
              <a:ext uri="{FF2B5EF4-FFF2-40B4-BE49-F238E27FC236}">
                <a16:creationId xmlns:a16="http://schemas.microsoft.com/office/drawing/2014/main" id="{2AE5DC8A-05D3-2BBC-2639-1E7A17996E77}"/>
              </a:ext>
            </a:extLst>
          </p:cNvPr>
          <p:cNvSpPr txBox="1">
            <a:spLocks noChangeArrowheads="1"/>
          </p:cNvSpPr>
          <p:nvPr/>
        </p:nvSpPr>
        <p:spPr bwMode="auto">
          <a:xfrm>
            <a:off x="55265" y="3583490"/>
            <a:ext cx="29178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sz="1600" dirty="0">
                <a:solidFill>
                  <a:schemeClr val="accent2"/>
                </a:solidFill>
              </a:rPr>
              <a:t>Simulation of transport section</a:t>
            </a:r>
          </a:p>
        </p:txBody>
      </p:sp>
      <p:sp>
        <p:nvSpPr>
          <p:cNvPr id="11" name="Text Box 10">
            <a:extLst>
              <a:ext uri="{FF2B5EF4-FFF2-40B4-BE49-F238E27FC236}">
                <a16:creationId xmlns:a16="http://schemas.microsoft.com/office/drawing/2014/main" id="{0197406E-DC15-9EF8-D76F-EBD6AFC26798}"/>
              </a:ext>
            </a:extLst>
          </p:cNvPr>
          <p:cNvSpPr txBox="1">
            <a:spLocks noChangeArrowheads="1"/>
          </p:cNvSpPr>
          <p:nvPr/>
        </p:nvSpPr>
        <p:spPr bwMode="auto">
          <a:xfrm>
            <a:off x="107950" y="3965101"/>
            <a:ext cx="35814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400">
                <a:solidFill>
                  <a:schemeClr val="tx1"/>
                </a:solidFill>
                <a:latin typeface="Arial" panose="020B0604020202020204" pitchFamily="34" charset="0"/>
              </a:defRPr>
            </a:lvl1pPr>
            <a:lvl2pPr marL="800100" indent="-342900">
              <a:defRPr sz="1400">
                <a:solidFill>
                  <a:schemeClr val="tx1"/>
                </a:solidFill>
                <a:latin typeface="Arial" panose="020B0604020202020204" pitchFamily="34" charset="0"/>
              </a:defRPr>
            </a:lvl2pPr>
            <a:lvl3pPr marL="1257300" indent="-342900">
              <a:defRPr sz="1400">
                <a:solidFill>
                  <a:schemeClr val="tx1"/>
                </a:solidFill>
                <a:latin typeface="Arial" panose="020B0604020202020204" pitchFamily="34" charset="0"/>
              </a:defRPr>
            </a:lvl3pPr>
            <a:lvl4pPr marL="1714500" indent="-342900">
              <a:defRPr sz="1400">
                <a:solidFill>
                  <a:schemeClr val="tx1"/>
                </a:solidFill>
                <a:latin typeface="Arial" panose="020B0604020202020204" pitchFamily="34" charset="0"/>
              </a:defRPr>
            </a:lvl4pPr>
            <a:lvl5pPr marL="2171700" indent="-342900">
              <a:defRPr sz="1400">
                <a:solidFill>
                  <a:schemeClr val="tx1"/>
                </a:solidFill>
                <a:latin typeface="Arial" panose="020B0604020202020204" pitchFamily="34" charset="0"/>
              </a:defRPr>
            </a:lvl5pPr>
            <a:lvl6pPr marL="2628900" indent="-342900" eaLnBrk="0" fontAlgn="base" hangingPunct="0">
              <a:spcBef>
                <a:spcPct val="0"/>
              </a:spcBef>
              <a:spcAft>
                <a:spcPct val="0"/>
              </a:spcAft>
              <a:defRPr sz="1400">
                <a:solidFill>
                  <a:schemeClr val="tx1"/>
                </a:solidFill>
                <a:latin typeface="Arial" panose="020B0604020202020204" pitchFamily="34" charset="0"/>
              </a:defRPr>
            </a:lvl6pPr>
            <a:lvl7pPr marL="3086100" indent="-342900" eaLnBrk="0" fontAlgn="base" hangingPunct="0">
              <a:spcBef>
                <a:spcPct val="0"/>
              </a:spcBef>
              <a:spcAft>
                <a:spcPct val="0"/>
              </a:spcAft>
              <a:defRPr sz="1400">
                <a:solidFill>
                  <a:schemeClr val="tx1"/>
                </a:solidFill>
                <a:latin typeface="Arial" panose="020B0604020202020204" pitchFamily="34" charset="0"/>
              </a:defRPr>
            </a:lvl7pPr>
            <a:lvl8pPr marL="3543300" indent="-342900" eaLnBrk="0" fontAlgn="base" hangingPunct="0">
              <a:spcBef>
                <a:spcPct val="0"/>
              </a:spcBef>
              <a:spcAft>
                <a:spcPct val="0"/>
              </a:spcAft>
              <a:defRPr sz="1400">
                <a:solidFill>
                  <a:schemeClr val="tx1"/>
                </a:solidFill>
                <a:latin typeface="Arial" panose="020B0604020202020204" pitchFamily="34" charset="0"/>
              </a:defRPr>
            </a:lvl8pPr>
            <a:lvl9pPr marL="4000500" indent="-3429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dirty="0"/>
              <a:t>2D slice mode (</a:t>
            </a:r>
            <a:r>
              <a:rPr lang="en-US" altLang="en-US" dirty="0" err="1"/>
              <a:t>x,y</a:t>
            </a:r>
            <a:r>
              <a:rPr lang="en-US" altLang="en-US" dirty="0"/>
              <a:t>) simulation:</a:t>
            </a:r>
          </a:p>
          <a:p>
            <a:pPr eaLnBrk="1" hangingPunct="1">
              <a:buFontTx/>
              <a:buAutoNum type="arabicPeriod"/>
            </a:pPr>
            <a:r>
              <a:rPr lang="en-US" altLang="en-US" dirty="0"/>
              <a:t>Read particle distribution from extraction simulation</a:t>
            </a:r>
          </a:p>
          <a:p>
            <a:pPr eaLnBrk="1" hangingPunct="1">
              <a:buFontTx/>
              <a:buAutoNum type="arabicPeriod"/>
            </a:pPr>
            <a:r>
              <a:rPr lang="en-US" altLang="en-US" dirty="0"/>
              <a:t>Solve Laplace for x-y potential</a:t>
            </a:r>
          </a:p>
          <a:p>
            <a:pPr eaLnBrk="1" hangingPunct="1">
              <a:buFontTx/>
              <a:buAutoNum type="arabicPeriod"/>
            </a:pPr>
            <a:r>
              <a:rPr lang="en-US" altLang="en-US" dirty="0"/>
              <a:t>Move particles using solved field and any applied fields</a:t>
            </a:r>
          </a:p>
          <a:p>
            <a:pPr eaLnBrk="1" hangingPunct="1">
              <a:buFontTx/>
              <a:buAutoNum type="arabicPeriod"/>
            </a:pPr>
            <a:r>
              <a:rPr lang="en-US" altLang="en-US" dirty="0"/>
              <a:t>Repeat from 2 to end of beam line</a:t>
            </a:r>
          </a:p>
        </p:txBody>
      </p:sp>
      <p:sp>
        <p:nvSpPr>
          <p:cNvPr id="12" name="Text Box 12">
            <a:extLst>
              <a:ext uri="{FF2B5EF4-FFF2-40B4-BE49-F238E27FC236}">
                <a16:creationId xmlns:a16="http://schemas.microsoft.com/office/drawing/2014/main" id="{4156B1C9-C01E-9FA7-7AF6-AC296725EA17}"/>
              </a:ext>
            </a:extLst>
          </p:cNvPr>
          <p:cNvSpPr txBox="1">
            <a:spLocks noChangeArrowheads="1"/>
          </p:cNvSpPr>
          <p:nvPr/>
        </p:nvSpPr>
        <p:spPr bwMode="auto">
          <a:xfrm>
            <a:off x="31750" y="1552017"/>
            <a:ext cx="3657600" cy="181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400">
                <a:solidFill>
                  <a:schemeClr val="tx1"/>
                </a:solidFill>
                <a:latin typeface="Arial" panose="020B0604020202020204" pitchFamily="34" charset="0"/>
              </a:defRPr>
            </a:lvl1pPr>
            <a:lvl2pPr marL="800100" indent="-342900">
              <a:defRPr sz="1400">
                <a:solidFill>
                  <a:schemeClr val="tx1"/>
                </a:solidFill>
                <a:latin typeface="Arial" panose="020B0604020202020204" pitchFamily="34" charset="0"/>
              </a:defRPr>
            </a:lvl2pPr>
            <a:lvl3pPr marL="1257300" indent="-342900">
              <a:defRPr sz="1400">
                <a:solidFill>
                  <a:schemeClr val="tx1"/>
                </a:solidFill>
                <a:latin typeface="Arial" panose="020B0604020202020204" pitchFamily="34" charset="0"/>
              </a:defRPr>
            </a:lvl3pPr>
            <a:lvl4pPr marL="1714500" indent="-342900">
              <a:defRPr sz="1400">
                <a:solidFill>
                  <a:schemeClr val="tx1"/>
                </a:solidFill>
                <a:latin typeface="Arial" panose="020B0604020202020204" pitchFamily="34" charset="0"/>
              </a:defRPr>
            </a:lvl4pPr>
            <a:lvl5pPr marL="2171700" indent="-342900">
              <a:defRPr sz="1400">
                <a:solidFill>
                  <a:schemeClr val="tx1"/>
                </a:solidFill>
                <a:latin typeface="Arial" panose="020B0604020202020204" pitchFamily="34" charset="0"/>
              </a:defRPr>
            </a:lvl5pPr>
            <a:lvl6pPr marL="2628900" indent="-342900" eaLnBrk="0" fontAlgn="base" hangingPunct="0">
              <a:spcBef>
                <a:spcPct val="0"/>
              </a:spcBef>
              <a:spcAft>
                <a:spcPct val="0"/>
              </a:spcAft>
              <a:defRPr sz="1400">
                <a:solidFill>
                  <a:schemeClr val="tx1"/>
                </a:solidFill>
                <a:latin typeface="Arial" panose="020B0604020202020204" pitchFamily="34" charset="0"/>
              </a:defRPr>
            </a:lvl6pPr>
            <a:lvl7pPr marL="3086100" indent="-342900" eaLnBrk="0" fontAlgn="base" hangingPunct="0">
              <a:spcBef>
                <a:spcPct val="0"/>
              </a:spcBef>
              <a:spcAft>
                <a:spcPct val="0"/>
              </a:spcAft>
              <a:defRPr sz="1400">
                <a:solidFill>
                  <a:schemeClr val="tx1"/>
                </a:solidFill>
                <a:latin typeface="Arial" panose="020B0604020202020204" pitchFamily="34" charset="0"/>
              </a:defRPr>
            </a:lvl7pPr>
            <a:lvl8pPr marL="3543300" indent="-342900" eaLnBrk="0" fontAlgn="base" hangingPunct="0">
              <a:spcBef>
                <a:spcPct val="0"/>
              </a:spcBef>
              <a:spcAft>
                <a:spcPct val="0"/>
              </a:spcAft>
              <a:defRPr sz="1400">
                <a:solidFill>
                  <a:schemeClr val="tx1"/>
                </a:solidFill>
                <a:latin typeface="Arial" panose="020B0604020202020204" pitchFamily="34" charset="0"/>
              </a:defRPr>
            </a:lvl8pPr>
            <a:lvl9pPr marL="4000500" indent="-3429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dirty="0"/>
              <a:t>IGUN-like particle-in-cell simulation:</a:t>
            </a:r>
          </a:p>
          <a:p>
            <a:pPr eaLnBrk="1" hangingPunct="1">
              <a:buFontTx/>
              <a:buAutoNum type="arabicPeriod"/>
            </a:pPr>
            <a:r>
              <a:rPr lang="en-US" altLang="en-US" dirty="0"/>
              <a:t>Ion macroparticles are tracked, depositing charge density on a 2D or 3D mesh</a:t>
            </a:r>
          </a:p>
          <a:p>
            <a:pPr eaLnBrk="1" hangingPunct="1">
              <a:buFontTx/>
              <a:buAutoNum type="arabicPeriod"/>
            </a:pPr>
            <a:r>
              <a:rPr lang="en-US" altLang="en-US" dirty="0"/>
              <a:t>Solve Laplace on mesh </a:t>
            </a:r>
          </a:p>
          <a:p>
            <a:pPr eaLnBrk="1" hangingPunct="1">
              <a:buFontTx/>
              <a:buAutoNum type="arabicPeriod"/>
            </a:pPr>
            <a:r>
              <a:rPr lang="en-US" altLang="en-US" dirty="0"/>
              <a:t>Apply Boltzmann-distributed electrons using potential from step 2</a:t>
            </a:r>
          </a:p>
          <a:p>
            <a:pPr eaLnBrk="1" hangingPunct="1">
              <a:buFontTx/>
              <a:buAutoNum type="arabicPeriod"/>
            </a:pPr>
            <a:r>
              <a:rPr lang="en-US" altLang="en-US" dirty="0"/>
              <a:t>Repeat until relaxed</a:t>
            </a:r>
          </a:p>
        </p:txBody>
      </p:sp>
      <p:sp>
        <p:nvSpPr>
          <p:cNvPr id="14" name="Text Box 10">
            <a:extLst>
              <a:ext uri="{FF2B5EF4-FFF2-40B4-BE49-F238E27FC236}">
                <a16:creationId xmlns:a16="http://schemas.microsoft.com/office/drawing/2014/main" id="{3E39B460-2DDD-9A39-7B9B-799247F63E58}"/>
              </a:ext>
            </a:extLst>
          </p:cNvPr>
          <p:cNvSpPr txBox="1">
            <a:spLocks noChangeArrowheads="1"/>
          </p:cNvSpPr>
          <p:nvPr/>
        </p:nvSpPr>
        <p:spPr bwMode="auto">
          <a:xfrm>
            <a:off x="3440837" y="4479621"/>
            <a:ext cx="3581400" cy="1385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sz="1400">
                <a:solidFill>
                  <a:schemeClr val="tx1"/>
                </a:solidFill>
                <a:latin typeface="Arial" panose="020B0604020202020204" pitchFamily="34" charset="0"/>
              </a:defRPr>
            </a:lvl1pPr>
            <a:lvl2pPr marL="800100" indent="-342900">
              <a:defRPr sz="1400">
                <a:solidFill>
                  <a:schemeClr val="tx1"/>
                </a:solidFill>
                <a:latin typeface="Arial" panose="020B0604020202020204" pitchFamily="34" charset="0"/>
              </a:defRPr>
            </a:lvl2pPr>
            <a:lvl3pPr marL="1257300" indent="-342900">
              <a:defRPr sz="1400">
                <a:solidFill>
                  <a:schemeClr val="tx1"/>
                </a:solidFill>
                <a:latin typeface="Arial" panose="020B0604020202020204" pitchFamily="34" charset="0"/>
              </a:defRPr>
            </a:lvl3pPr>
            <a:lvl4pPr marL="1714500" indent="-342900">
              <a:defRPr sz="1400">
                <a:solidFill>
                  <a:schemeClr val="tx1"/>
                </a:solidFill>
                <a:latin typeface="Arial" panose="020B0604020202020204" pitchFamily="34" charset="0"/>
              </a:defRPr>
            </a:lvl4pPr>
            <a:lvl5pPr marL="2171700" indent="-342900">
              <a:defRPr sz="1400">
                <a:solidFill>
                  <a:schemeClr val="tx1"/>
                </a:solidFill>
                <a:latin typeface="Arial" panose="020B0604020202020204" pitchFamily="34" charset="0"/>
              </a:defRPr>
            </a:lvl5pPr>
            <a:lvl6pPr marL="2628900" indent="-342900" eaLnBrk="0" fontAlgn="base" hangingPunct="0">
              <a:spcBef>
                <a:spcPct val="0"/>
              </a:spcBef>
              <a:spcAft>
                <a:spcPct val="0"/>
              </a:spcAft>
              <a:defRPr sz="1400">
                <a:solidFill>
                  <a:schemeClr val="tx1"/>
                </a:solidFill>
                <a:latin typeface="Arial" panose="020B0604020202020204" pitchFamily="34" charset="0"/>
              </a:defRPr>
            </a:lvl6pPr>
            <a:lvl7pPr marL="3086100" indent="-342900" eaLnBrk="0" fontAlgn="base" hangingPunct="0">
              <a:spcBef>
                <a:spcPct val="0"/>
              </a:spcBef>
              <a:spcAft>
                <a:spcPct val="0"/>
              </a:spcAft>
              <a:defRPr sz="1400">
                <a:solidFill>
                  <a:schemeClr val="tx1"/>
                </a:solidFill>
                <a:latin typeface="Arial" panose="020B0604020202020204" pitchFamily="34" charset="0"/>
              </a:defRPr>
            </a:lvl7pPr>
            <a:lvl8pPr marL="3543300" indent="-342900" eaLnBrk="0" fontAlgn="base" hangingPunct="0">
              <a:spcBef>
                <a:spcPct val="0"/>
              </a:spcBef>
              <a:spcAft>
                <a:spcPct val="0"/>
              </a:spcAft>
              <a:defRPr sz="1400">
                <a:solidFill>
                  <a:schemeClr val="tx1"/>
                </a:solidFill>
                <a:latin typeface="Arial" panose="020B0604020202020204" pitchFamily="34" charset="0"/>
              </a:defRPr>
            </a:lvl8pPr>
            <a:lvl9pPr marL="4000500" indent="-3429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dirty="0"/>
              <a:t>“Cheat”</a:t>
            </a:r>
          </a:p>
          <a:p>
            <a:pPr eaLnBrk="1" hangingPunct="1">
              <a:buFont typeface="Arial" panose="020B0604020202020204" pitchFamily="34" charset="0"/>
              <a:buChar char="•"/>
            </a:pPr>
            <a:r>
              <a:rPr lang="en-US" altLang="en-US" dirty="0"/>
              <a:t>Simulate extraction using 2D (3D expensive)</a:t>
            </a:r>
          </a:p>
          <a:p>
            <a:pPr eaLnBrk="1" hangingPunct="1">
              <a:buFont typeface="Arial" panose="020B0604020202020204" pitchFamily="34" charset="0"/>
              <a:buChar char="•"/>
            </a:pPr>
            <a:r>
              <a:rPr lang="en-US" altLang="en-US" dirty="0"/>
              <a:t>Track triangular initial distribution through relaxed extraction solution</a:t>
            </a:r>
          </a:p>
          <a:p>
            <a:pPr eaLnBrk="1" hangingPunct="1">
              <a:buFont typeface="Arial" panose="020B0604020202020204" pitchFamily="34" charset="0"/>
              <a:buChar char="•"/>
            </a:pPr>
            <a:r>
              <a:rPr lang="en-US" altLang="en-US" dirty="0"/>
              <a:t>Complete transport section</a:t>
            </a:r>
          </a:p>
        </p:txBody>
      </p:sp>
      <p:sp>
        <p:nvSpPr>
          <p:cNvPr id="15" name="TextBox 6">
            <a:extLst>
              <a:ext uri="{FF2B5EF4-FFF2-40B4-BE49-F238E27FC236}">
                <a16:creationId xmlns:a16="http://schemas.microsoft.com/office/drawing/2014/main" id="{2EB9368F-DFDC-40A0-0A4C-82744300741F}"/>
              </a:ext>
            </a:extLst>
          </p:cNvPr>
          <p:cNvSpPr txBox="1"/>
          <p:nvPr/>
        </p:nvSpPr>
        <p:spPr>
          <a:xfrm>
            <a:off x="9472772" y="6143804"/>
            <a:ext cx="1987157" cy="276999"/>
          </a:xfrm>
          <a:prstGeom prst="rect">
            <a:avLst/>
          </a:prstGeom>
          <a:noFill/>
        </p:spPr>
        <p:txBody>
          <a:bodyPr wrap="square" rtlCol="0">
            <a:spAutoFit/>
          </a:bodyPr>
          <a:lstStyle/>
          <a:p>
            <a:r>
              <a:rPr lang="en-US" sz="1200" i="1" noProof="0" dirty="0"/>
              <a:t>Courtesy of D. Todd (LBNL) </a:t>
            </a:r>
          </a:p>
        </p:txBody>
      </p:sp>
      <p:pic>
        <p:nvPicPr>
          <p:cNvPr id="16" name="Immagine 15">
            <a:extLst>
              <a:ext uri="{FF2B5EF4-FFF2-40B4-BE49-F238E27FC236}">
                <a16:creationId xmlns:a16="http://schemas.microsoft.com/office/drawing/2014/main" id="{3D788A30-EBC1-EF23-C432-34777D665168}"/>
              </a:ext>
            </a:extLst>
          </p:cNvPr>
          <p:cNvPicPr>
            <a:picLocks noChangeAspect="1"/>
          </p:cNvPicPr>
          <p:nvPr/>
        </p:nvPicPr>
        <p:blipFill>
          <a:blip r:embed="rId8"/>
          <a:stretch>
            <a:fillRect/>
          </a:stretch>
        </p:blipFill>
        <p:spPr>
          <a:xfrm>
            <a:off x="6822032" y="4067511"/>
            <a:ext cx="4784749" cy="1915649"/>
          </a:xfrm>
          <a:prstGeom prst="rect">
            <a:avLst/>
          </a:prstGeom>
        </p:spPr>
      </p:pic>
    </p:spTree>
    <p:extLst>
      <p:ext uri="{BB962C8B-B14F-4D97-AF65-F5344CB8AC3E}">
        <p14:creationId xmlns:p14="http://schemas.microsoft.com/office/powerpoint/2010/main" val="11138044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53203-7E21-B796-8EC8-6D2008D5B7B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6FA01E8-3DB7-D4CC-621F-A1D52DC0A584}"/>
              </a:ext>
            </a:extLst>
          </p:cNvPr>
          <p:cNvSpPr>
            <a:spLocks noGrp="1"/>
          </p:cNvSpPr>
          <p:nvPr>
            <p:ph type="title"/>
          </p:nvPr>
        </p:nvSpPr>
        <p:spPr>
          <a:xfrm>
            <a:off x="838200" y="-296614"/>
            <a:ext cx="10515600" cy="1325563"/>
          </a:xfrm>
        </p:spPr>
        <p:txBody>
          <a:bodyPr>
            <a:normAutofit/>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VENUS simulation of O beam extraction and transport</a:t>
            </a:r>
            <a:endParaRPr lang="en-US" sz="24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D3E1C0DE-C6EC-91D3-D31E-67E634CA4D2C}"/>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6" name="Immagine 5">
            <a:extLst>
              <a:ext uri="{FF2B5EF4-FFF2-40B4-BE49-F238E27FC236}">
                <a16:creationId xmlns:a16="http://schemas.microsoft.com/office/drawing/2014/main" id="{F1E59600-5BAE-7912-F410-7AC8007D5817}"/>
              </a:ext>
            </a:extLst>
          </p:cNvPr>
          <p:cNvPicPr>
            <a:picLocks noChangeAspect="1"/>
          </p:cNvPicPr>
          <p:nvPr/>
        </p:nvPicPr>
        <p:blipFill>
          <a:blip r:embed="rId4"/>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786ABA70-C4FB-925E-A4D7-84680EF9A4B6}"/>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5EA0470C-9198-434A-D669-B933FBCE33CB}"/>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60257AC3-3C31-F208-BC85-99508378DDCE}"/>
              </a:ext>
            </a:extLst>
          </p:cNvPr>
          <p:cNvSpPr>
            <a:spLocks noGrp="1"/>
          </p:cNvSpPr>
          <p:nvPr>
            <p:ph type="sldNum" sz="quarter" idx="12"/>
          </p:nvPr>
        </p:nvSpPr>
        <p:spPr/>
        <p:txBody>
          <a:bodyPr/>
          <a:lstStyle/>
          <a:p>
            <a:fld id="{F2A7827B-0B9E-47AE-9F4E-57B53FFB3898}" type="slidenum">
              <a:rPr lang="en-US" noProof="0" smtClean="0"/>
              <a:pPr/>
              <a:t>27</a:t>
            </a:fld>
            <a:endParaRPr lang="en-US" noProof="0" dirty="0"/>
          </a:p>
        </p:txBody>
      </p:sp>
      <p:pic>
        <p:nvPicPr>
          <p:cNvPr id="3" name="Picture 44" descr="VENUS Planview with FC_Harp">
            <a:extLst>
              <a:ext uri="{FF2B5EF4-FFF2-40B4-BE49-F238E27FC236}">
                <a16:creationId xmlns:a16="http://schemas.microsoft.com/office/drawing/2014/main" id="{BFA467FE-31E4-D3F5-19CE-97870B306F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80504" y="714375"/>
            <a:ext cx="6851650"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descr="A39">
            <a:extLst>
              <a:ext uri="{FF2B5EF4-FFF2-40B4-BE49-F238E27FC236}">
                <a16:creationId xmlns:a16="http://schemas.microsoft.com/office/drawing/2014/main" id="{C9D32E23-5CBF-6508-77FD-74CBF83BDF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6504" y="259163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A02">
            <a:extLst>
              <a:ext uri="{FF2B5EF4-FFF2-40B4-BE49-F238E27FC236}">
                <a16:creationId xmlns:a16="http://schemas.microsoft.com/office/drawing/2014/main" id="{4B96A273-B70D-456C-CC84-51F50C320DF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 descr="A03">
            <a:extLst>
              <a:ext uri="{FF2B5EF4-FFF2-40B4-BE49-F238E27FC236}">
                <a16:creationId xmlns:a16="http://schemas.microsoft.com/office/drawing/2014/main" id="{B0B2C01D-65A1-9E5C-3ADB-89DB39E895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A04">
            <a:extLst>
              <a:ext uri="{FF2B5EF4-FFF2-40B4-BE49-F238E27FC236}">
                <a16:creationId xmlns:a16="http://schemas.microsoft.com/office/drawing/2014/main" id="{4C3E4415-57F7-A15E-32B0-137DB8DE24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descr="A05">
            <a:extLst>
              <a:ext uri="{FF2B5EF4-FFF2-40B4-BE49-F238E27FC236}">
                <a16:creationId xmlns:a16="http://schemas.microsoft.com/office/drawing/2014/main" id="{074D8BB8-E0DC-C1CE-5D87-547E15E43F2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 descr="A06">
            <a:extLst>
              <a:ext uri="{FF2B5EF4-FFF2-40B4-BE49-F238E27FC236}">
                <a16:creationId xmlns:a16="http://schemas.microsoft.com/office/drawing/2014/main" id="{C4FF3A15-78C7-388F-5DBE-1931848B55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A07">
            <a:extLst>
              <a:ext uri="{FF2B5EF4-FFF2-40B4-BE49-F238E27FC236}">
                <a16:creationId xmlns:a16="http://schemas.microsoft.com/office/drawing/2014/main" id="{77A85E99-0493-CF4E-4266-4965711D7AD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1" descr="A08">
            <a:extLst>
              <a:ext uri="{FF2B5EF4-FFF2-40B4-BE49-F238E27FC236}">
                <a16:creationId xmlns:a16="http://schemas.microsoft.com/office/drawing/2014/main" id="{37A692C7-CDEF-3B3C-1F41-BD1E8E4126D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2" descr="A09">
            <a:extLst>
              <a:ext uri="{FF2B5EF4-FFF2-40B4-BE49-F238E27FC236}">
                <a16:creationId xmlns:a16="http://schemas.microsoft.com/office/drawing/2014/main" id="{C5F66288-B5A9-91B3-449F-09E88C55894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3" descr="A10">
            <a:extLst>
              <a:ext uri="{FF2B5EF4-FFF2-40B4-BE49-F238E27FC236}">
                <a16:creationId xmlns:a16="http://schemas.microsoft.com/office/drawing/2014/main" id="{38D5B6A3-88A4-7B22-4CF4-5474AE971B3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4" descr="A11">
            <a:extLst>
              <a:ext uri="{FF2B5EF4-FFF2-40B4-BE49-F238E27FC236}">
                <a16:creationId xmlns:a16="http://schemas.microsoft.com/office/drawing/2014/main" id="{7B086B7F-FE22-D898-0C3E-EDC9F06F6A64}"/>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5" descr="A12">
            <a:extLst>
              <a:ext uri="{FF2B5EF4-FFF2-40B4-BE49-F238E27FC236}">
                <a16:creationId xmlns:a16="http://schemas.microsoft.com/office/drawing/2014/main" id="{7DFC1CC8-EFB5-A5E7-3E93-0A344B62825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6" descr="A13">
            <a:extLst>
              <a:ext uri="{FF2B5EF4-FFF2-40B4-BE49-F238E27FC236}">
                <a16:creationId xmlns:a16="http://schemas.microsoft.com/office/drawing/2014/main" id="{3E45C6CE-EA37-4D97-84F2-EA8F69B12EC9}"/>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descr="A14">
            <a:extLst>
              <a:ext uri="{FF2B5EF4-FFF2-40B4-BE49-F238E27FC236}">
                <a16:creationId xmlns:a16="http://schemas.microsoft.com/office/drawing/2014/main" id="{1D61CD2D-9437-C746-D271-159604E9BF0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8" descr="A15">
            <a:extLst>
              <a:ext uri="{FF2B5EF4-FFF2-40B4-BE49-F238E27FC236}">
                <a16:creationId xmlns:a16="http://schemas.microsoft.com/office/drawing/2014/main" id="{480602D3-EEA3-E0CC-FF13-B9A61C3A039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9" descr="A16">
            <a:extLst>
              <a:ext uri="{FF2B5EF4-FFF2-40B4-BE49-F238E27FC236}">
                <a16:creationId xmlns:a16="http://schemas.microsoft.com/office/drawing/2014/main" id="{83F4815D-858C-C737-92B4-81C81034228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0" descr="A17">
            <a:extLst>
              <a:ext uri="{FF2B5EF4-FFF2-40B4-BE49-F238E27FC236}">
                <a16:creationId xmlns:a16="http://schemas.microsoft.com/office/drawing/2014/main" id="{762F81D5-C78A-DF34-EB1B-9BE239709FEF}"/>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1" descr="A18">
            <a:extLst>
              <a:ext uri="{FF2B5EF4-FFF2-40B4-BE49-F238E27FC236}">
                <a16:creationId xmlns:a16="http://schemas.microsoft.com/office/drawing/2014/main" id="{CB1C8249-AB10-2178-82DD-C88D89A5517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2" descr="A19">
            <a:extLst>
              <a:ext uri="{FF2B5EF4-FFF2-40B4-BE49-F238E27FC236}">
                <a16:creationId xmlns:a16="http://schemas.microsoft.com/office/drawing/2014/main" id="{CF1ECF6D-0E8E-3FC8-5452-81DBAB8D434A}"/>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3" descr="A20">
            <a:extLst>
              <a:ext uri="{FF2B5EF4-FFF2-40B4-BE49-F238E27FC236}">
                <a16:creationId xmlns:a16="http://schemas.microsoft.com/office/drawing/2014/main" id="{7FEA389B-C940-7A46-F349-3F8C51D6789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24" descr="A21">
            <a:extLst>
              <a:ext uri="{FF2B5EF4-FFF2-40B4-BE49-F238E27FC236}">
                <a16:creationId xmlns:a16="http://schemas.microsoft.com/office/drawing/2014/main" id="{F7F95DF5-A243-F808-D688-CF1BFD7A0CF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25" descr="A22">
            <a:extLst>
              <a:ext uri="{FF2B5EF4-FFF2-40B4-BE49-F238E27FC236}">
                <a16:creationId xmlns:a16="http://schemas.microsoft.com/office/drawing/2014/main" id="{69DF9361-8A82-025B-AEE3-E5A6E2AAEA3C}"/>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6" descr="A23">
            <a:extLst>
              <a:ext uri="{FF2B5EF4-FFF2-40B4-BE49-F238E27FC236}">
                <a16:creationId xmlns:a16="http://schemas.microsoft.com/office/drawing/2014/main" id="{B9C5FCEB-9249-0BF8-38A5-17D97D933A7F}"/>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27" descr="A24">
            <a:extLst>
              <a:ext uri="{FF2B5EF4-FFF2-40B4-BE49-F238E27FC236}">
                <a16:creationId xmlns:a16="http://schemas.microsoft.com/office/drawing/2014/main" id="{7B617B65-9DBB-5B4E-05D4-C9838CA2CAEF}"/>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8" descr="A25">
            <a:extLst>
              <a:ext uri="{FF2B5EF4-FFF2-40B4-BE49-F238E27FC236}">
                <a16:creationId xmlns:a16="http://schemas.microsoft.com/office/drawing/2014/main" id="{C75ACD80-3BEE-3311-C8C6-E7F48624E684}"/>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9" descr="A26">
            <a:extLst>
              <a:ext uri="{FF2B5EF4-FFF2-40B4-BE49-F238E27FC236}">
                <a16:creationId xmlns:a16="http://schemas.microsoft.com/office/drawing/2014/main" id="{064F0361-13E8-664D-54ED-1CA97B3CC247}"/>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0" descr="A27">
            <a:extLst>
              <a:ext uri="{FF2B5EF4-FFF2-40B4-BE49-F238E27FC236}">
                <a16:creationId xmlns:a16="http://schemas.microsoft.com/office/drawing/2014/main" id="{F47CF724-BBED-EFAB-5410-77D5FDBFCBE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31" descr="A28">
            <a:extLst>
              <a:ext uri="{FF2B5EF4-FFF2-40B4-BE49-F238E27FC236}">
                <a16:creationId xmlns:a16="http://schemas.microsoft.com/office/drawing/2014/main" id="{4B99A978-1B66-0E06-E994-435150966A75}"/>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2" descr="A29">
            <a:extLst>
              <a:ext uri="{FF2B5EF4-FFF2-40B4-BE49-F238E27FC236}">
                <a16:creationId xmlns:a16="http://schemas.microsoft.com/office/drawing/2014/main" id="{B9985AC8-BB26-7449-53EF-C5688BB5C80A}"/>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3" descr="A30">
            <a:extLst>
              <a:ext uri="{FF2B5EF4-FFF2-40B4-BE49-F238E27FC236}">
                <a16:creationId xmlns:a16="http://schemas.microsoft.com/office/drawing/2014/main" id="{4A3FEE4C-42EB-AAB5-F429-A010F633DF0D}"/>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34" descr="A31">
            <a:extLst>
              <a:ext uri="{FF2B5EF4-FFF2-40B4-BE49-F238E27FC236}">
                <a16:creationId xmlns:a16="http://schemas.microsoft.com/office/drawing/2014/main" id="{2209BC63-17F3-2B32-0289-6377504347EC}"/>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35" descr="A32">
            <a:extLst>
              <a:ext uri="{FF2B5EF4-FFF2-40B4-BE49-F238E27FC236}">
                <a16:creationId xmlns:a16="http://schemas.microsoft.com/office/drawing/2014/main" id="{6406CDC6-F48C-7341-444F-37035016980F}"/>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36" descr="A33">
            <a:extLst>
              <a:ext uri="{FF2B5EF4-FFF2-40B4-BE49-F238E27FC236}">
                <a16:creationId xmlns:a16="http://schemas.microsoft.com/office/drawing/2014/main" id="{865835A3-847D-E777-C18B-49DAF6C1759F}"/>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37" descr="A34">
            <a:extLst>
              <a:ext uri="{FF2B5EF4-FFF2-40B4-BE49-F238E27FC236}">
                <a16:creationId xmlns:a16="http://schemas.microsoft.com/office/drawing/2014/main" id="{4E3014C3-45F2-8DF2-66A6-D87F1ADBA2C8}"/>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38" descr="A35">
            <a:extLst>
              <a:ext uri="{FF2B5EF4-FFF2-40B4-BE49-F238E27FC236}">
                <a16:creationId xmlns:a16="http://schemas.microsoft.com/office/drawing/2014/main" id="{DDA3F1E1-5C8F-FCBF-FA5F-F32B4AB409DC}"/>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39" descr="A36">
            <a:extLst>
              <a:ext uri="{FF2B5EF4-FFF2-40B4-BE49-F238E27FC236}">
                <a16:creationId xmlns:a16="http://schemas.microsoft.com/office/drawing/2014/main" id="{41DE5C01-C525-41BF-9E6A-72ABA686566F}"/>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0" descr="A37">
            <a:extLst>
              <a:ext uri="{FF2B5EF4-FFF2-40B4-BE49-F238E27FC236}">
                <a16:creationId xmlns:a16="http://schemas.microsoft.com/office/drawing/2014/main" id="{C790DF58-BF7A-9F86-2D79-45D4A9DB47B3}"/>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Picture 41" descr="A38">
            <a:extLst>
              <a:ext uri="{FF2B5EF4-FFF2-40B4-BE49-F238E27FC236}">
                <a16:creationId xmlns:a16="http://schemas.microsoft.com/office/drawing/2014/main" id="{B6C187F3-1236-0BCD-6996-90B82DD2B8D1}"/>
              </a:ext>
            </a:extLst>
          </p:cNvPr>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1656504" y="2610683"/>
            <a:ext cx="376237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Line 46">
            <a:extLst>
              <a:ext uri="{FF2B5EF4-FFF2-40B4-BE49-F238E27FC236}">
                <a16:creationId xmlns:a16="http://schemas.microsoft.com/office/drawing/2014/main" id="{637BE570-A8E5-CE18-B421-D7E98BEC2B1B}"/>
              </a:ext>
            </a:extLst>
          </p:cNvPr>
          <p:cNvSpPr>
            <a:spLocks noChangeShapeType="1"/>
          </p:cNvSpPr>
          <p:nvPr/>
        </p:nvSpPr>
        <p:spPr bwMode="auto">
          <a:xfrm>
            <a:off x="64571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 name="Line 47">
            <a:extLst>
              <a:ext uri="{FF2B5EF4-FFF2-40B4-BE49-F238E27FC236}">
                <a16:creationId xmlns:a16="http://schemas.microsoft.com/office/drawing/2014/main" id="{46864AD3-764B-4054-1D43-1377396A6D23}"/>
              </a:ext>
            </a:extLst>
          </p:cNvPr>
          <p:cNvSpPr>
            <a:spLocks noChangeShapeType="1"/>
          </p:cNvSpPr>
          <p:nvPr/>
        </p:nvSpPr>
        <p:spPr bwMode="auto">
          <a:xfrm>
            <a:off x="66095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 name="Line 48">
            <a:extLst>
              <a:ext uri="{FF2B5EF4-FFF2-40B4-BE49-F238E27FC236}">
                <a16:creationId xmlns:a16="http://schemas.microsoft.com/office/drawing/2014/main" id="{7CDCC24A-E4FF-E40B-8CB7-2DDEE7874A02}"/>
              </a:ext>
            </a:extLst>
          </p:cNvPr>
          <p:cNvSpPr>
            <a:spLocks noChangeShapeType="1"/>
          </p:cNvSpPr>
          <p:nvPr/>
        </p:nvSpPr>
        <p:spPr bwMode="auto">
          <a:xfrm>
            <a:off x="67619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 name="Line 49">
            <a:extLst>
              <a:ext uri="{FF2B5EF4-FFF2-40B4-BE49-F238E27FC236}">
                <a16:creationId xmlns:a16="http://schemas.microsoft.com/office/drawing/2014/main" id="{29ACAB19-9C83-DE12-ED4E-5824364733A0}"/>
              </a:ext>
            </a:extLst>
          </p:cNvPr>
          <p:cNvSpPr>
            <a:spLocks noChangeShapeType="1"/>
          </p:cNvSpPr>
          <p:nvPr/>
        </p:nvSpPr>
        <p:spPr bwMode="auto">
          <a:xfrm>
            <a:off x="69143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 name="Line 50">
            <a:extLst>
              <a:ext uri="{FF2B5EF4-FFF2-40B4-BE49-F238E27FC236}">
                <a16:creationId xmlns:a16="http://schemas.microsoft.com/office/drawing/2014/main" id="{2F4EFB2A-773E-99A0-D644-96CDF3B37290}"/>
              </a:ext>
            </a:extLst>
          </p:cNvPr>
          <p:cNvSpPr>
            <a:spLocks noChangeShapeType="1"/>
          </p:cNvSpPr>
          <p:nvPr/>
        </p:nvSpPr>
        <p:spPr bwMode="auto">
          <a:xfrm>
            <a:off x="70667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 name="Line 51">
            <a:extLst>
              <a:ext uri="{FF2B5EF4-FFF2-40B4-BE49-F238E27FC236}">
                <a16:creationId xmlns:a16="http://schemas.microsoft.com/office/drawing/2014/main" id="{D4AAB1AA-C2C7-1F7D-37BA-43EB7A69732B}"/>
              </a:ext>
            </a:extLst>
          </p:cNvPr>
          <p:cNvSpPr>
            <a:spLocks noChangeShapeType="1"/>
          </p:cNvSpPr>
          <p:nvPr/>
        </p:nvSpPr>
        <p:spPr bwMode="auto">
          <a:xfrm>
            <a:off x="72191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 name="Line 52">
            <a:extLst>
              <a:ext uri="{FF2B5EF4-FFF2-40B4-BE49-F238E27FC236}">
                <a16:creationId xmlns:a16="http://schemas.microsoft.com/office/drawing/2014/main" id="{713EDB1C-75ED-7D4F-876C-9082F0764B17}"/>
              </a:ext>
            </a:extLst>
          </p:cNvPr>
          <p:cNvSpPr>
            <a:spLocks noChangeShapeType="1"/>
          </p:cNvSpPr>
          <p:nvPr/>
        </p:nvSpPr>
        <p:spPr bwMode="auto">
          <a:xfrm>
            <a:off x="73715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 name="Line 53">
            <a:extLst>
              <a:ext uri="{FF2B5EF4-FFF2-40B4-BE49-F238E27FC236}">
                <a16:creationId xmlns:a16="http://schemas.microsoft.com/office/drawing/2014/main" id="{631CB42F-0865-9854-1837-E5E1FD44DF96}"/>
              </a:ext>
            </a:extLst>
          </p:cNvPr>
          <p:cNvSpPr>
            <a:spLocks noChangeShapeType="1"/>
          </p:cNvSpPr>
          <p:nvPr/>
        </p:nvSpPr>
        <p:spPr bwMode="auto">
          <a:xfrm>
            <a:off x="75239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 name="Line 54">
            <a:extLst>
              <a:ext uri="{FF2B5EF4-FFF2-40B4-BE49-F238E27FC236}">
                <a16:creationId xmlns:a16="http://schemas.microsoft.com/office/drawing/2014/main" id="{6DDB9BD7-F364-5F90-1531-104EAB9353A5}"/>
              </a:ext>
            </a:extLst>
          </p:cNvPr>
          <p:cNvSpPr>
            <a:spLocks noChangeShapeType="1"/>
          </p:cNvSpPr>
          <p:nvPr/>
        </p:nvSpPr>
        <p:spPr bwMode="auto">
          <a:xfrm>
            <a:off x="76763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 name="Line 55">
            <a:extLst>
              <a:ext uri="{FF2B5EF4-FFF2-40B4-BE49-F238E27FC236}">
                <a16:creationId xmlns:a16="http://schemas.microsoft.com/office/drawing/2014/main" id="{F9ECF46E-7127-079E-867C-C8BB66B0B92C}"/>
              </a:ext>
            </a:extLst>
          </p:cNvPr>
          <p:cNvSpPr>
            <a:spLocks noChangeShapeType="1"/>
          </p:cNvSpPr>
          <p:nvPr/>
        </p:nvSpPr>
        <p:spPr bwMode="auto">
          <a:xfrm>
            <a:off x="78287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 name="Line 56">
            <a:extLst>
              <a:ext uri="{FF2B5EF4-FFF2-40B4-BE49-F238E27FC236}">
                <a16:creationId xmlns:a16="http://schemas.microsoft.com/office/drawing/2014/main" id="{0814A716-8EC8-CA46-09C3-5259EB0FB264}"/>
              </a:ext>
            </a:extLst>
          </p:cNvPr>
          <p:cNvSpPr>
            <a:spLocks noChangeShapeType="1"/>
          </p:cNvSpPr>
          <p:nvPr/>
        </p:nvSpPr>
        <p:spPr bwMode="auto">
          <a:xfrm>
            <a:off x="79811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 name="Line 57">
            <a:extLst>
              <a:ext uri="{FF2B5EF4-FFF2-40B4-BE49-F238E27FC236}">
                <a16:creationId xmlns:a16="http://schemas.microsoft.com/office/drawing/2014/main" id="{8DB802A8-A31C-FF29-4609-DEB588C7D4A9}"/>
              </a:ext>
            </a:extLst>
          </p:cNvPr>
          <p:cNvSpPr>
            <a:spLocks noChangeShapeType="1"/>
          </p:cNvSpPr>
          <p:nvPr/>
        </p:nvSpPr>
        <p:spPr bwMode="auto">
          <a:xfrm>
            <a:off x="81335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 name="Line 58">
            <a:extLst>
              <a:ext uri="{FF2B5EF4-FFF2-40B4-BE49-F238E27FC236}">
                <a16:creationId xmlns:a16="http://schemas.microsoft.com/office/drawing/2014/main" id="{42E10B76-AC9B-F457-558D-4CE13BF24EE6}"/>
              </a:ext>
            </a:extLst>
          </p:cNvPr>
          <p:cNvSpPr>
            <a:spLocks noChangeShapeType="1"/>
          </p:cNvSpPr>
          <p:nvPr/>
        </p:nvSpPr>
        <p:spPr bwMode="auto">
          <a:xfrm flipH="1">
            <a:off x="8285904" y="2438400"/>
            <a:ext cx="7620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 name="Line 59">
            <a:extLst>
              <a:ext uri="{FF2B5EF4-FFF2-40B4-BE49-F238E27FC236}">
                <a16:creationId xmlns:a16="http://schemas.microsoft.com/office/drawing/2014/main" id="{0A93F4B3-EB6A-5704-E0C2-F7AA3386C8F0}"/>
              </a:ext>
            </a:extLst>
          </p:cNvPr>
          <p:cNvSpPr>
            <a:spLocks noChangeShapeType="1"/>
          </p:cNvSpPr>
          <p:nvPr/>
        </p:nvSpPr>
        <p:spPr bwMode="auto">
          <a:xfrm flipH="1">
            <a:off x="8438304" y="2514600"/>
            <a:ext cx="15240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 name="Line 60">
            <a:extLst>
              <a:ext uri="{FF2B5EF4-FFF2-40B4-BE49-F238E27FC236}">
                <a16:creationId xmlns:a16="http://schemas.microsoft.com/office/drawing/2014/main" id="{CE3FDEEA-D413-FE43-C67B-4D41F76112C7}"/>
              </a:ext>
            </a:extLst>
          </p:cNvPr>
          <p:cNvSpPr>
            <a:spLocks noChangeShapeType="1"/>
          </p:cNvSpPr>
          <p:nvPr/>
        </p:nvSpPr>
        <p:spPr bwMode="auto">
          <a:xfrm flipH="1">
            <a:off x="8590704" y="2667000"/>
            <a:ext cx="228600" cy="3810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 name="Line 61">
            <a:extLst>
              <a:ext uri="{FF2B5EF4-FFF2-40B4-BE49-F238E27FC236}">
                <a16:creationId xmlns:a16="http://schemas.microsoft.com/office/drawing/2014/main" id="{05955592-5EBF-D781-33DF-C93B9AB58987}"/>
              </a:ext>
            </a:extLst>
          </p:cNvPr>
          <p:cNvSpPr>
            <a:spLocks noChangeShapeType="1"/>
          </p:cNvSpPr>
          <p:nvPr/>
        </p:nvSpPr>
        <p:spPr bwMode="auto">
          <a:xfrm flipH="1">
            <a:off x="8666904" y="2819400"/>
            <a:ext cx="304800" cy="3048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 name="Line 62">
            <a:extLst>
              <a:ext uri="{FF2B5EF4-FFF2-40B4-BE49-F238E27FC236}">
                <a16:creationId xmlns:a16="http://schemas.microsoft.com/office/drawing/2014/main" id="{85C14887-9523-D963-11DD-0C0DEFA3D584}"/>
              </a:ext>
            </a:extLst>
          </p:cNvPr>
          <p:cNvSpPr>
            <a:spLocks noChangeShapeType="1"/>
          </p:cNvSpPr>
          <p:nvPr/>
        </p:nvSpPr>
        <p:spPr bwMode="auto">
          <a:xfrm flipH="1">
            <a:off x="8743104" y="3048000"/>
            <a:ext cx="381000" cy="1524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 name="Line 63">
            <a:extLst>
              <a:ext uri="{FF2B5EF4-FFF2-40B4-BE49-F238E27FC236}">
                <a16:creationId xmlns:a16="http://schemas.microsoft.com/office/drawing/2014/main" id="{610CE0DA-62EF-08E2-C50C-1FA9CC17FE89}"/>
              </a:ext>
            </a:extLst>
          </p:cNvPr>
          <p:cNvSpPr>
            <a:spLocks noChangeShapeType="1"/>
          </p:cNvSpPr>
          <p:nvPr/>
        </p:nvSpPr>
        <p:spPr bwMode="auto">
          <a:xfrm flipH="1">
            <a:off x="8819304" y="3276600"/>
            <a:ext cx="381000" cy="76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 name="Line 64">
            <a:extLst>
              <a:ext uri="{FF2B5EF4-FFF2-40B4-BE49-F238E27FC236}">
                <a16:creationId xmlns:a16="http://schemas.microsoft.com/office/drawing/2014/main" id="{30A68BBB-DCB2-A659-F627-85FE363E7DB0}"/>
              </a:ext>
            </a:extLst>
          </p:cNvPr>
          <p:cNvSpPr>
            <a:spLocks noChangeShapeType="1"/>
          </p:cNvSpPr>
          <p:nvPr/>
        </p:nvSpPr>
        <p:spPr bwMode="auto">
          <a:xfrm flipH="1">
            <a:off x="8819304" y="35052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 name="Line 65">
            <a:extLst>
              <a:ext uri="{FF2B5EF4-FFF2-40B4-BE49-F238E27FC236}">
                <a16:creationId xmlns:a16="http://schemas.microsoft.com/office/drawing/2014/main" id="{E1442A1F-8A25-F4AA-0E98-C6031514C306}"/>
              </a:ext>
            </a:extLst>
          </p:cNvPr>
          <p:cNvSpPr>
            <a:spLocks noChangeShapeType="1"/>
          </p:cNvSpPr>
          <p:nvPr/>
        </p:nvSpPr>
        <p:spPr bwMode="auto">
          <a:xfrm flipH="1">
            <a:off x="8819304" y="36576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 name="Line 66">
            <a:extLst>
              <a:ext uri="{FF2B5EF4-FFF2-40B4-BE49-F238E27FC236}">
                <a16:creationId xmlns:a16="http://schemas.microsoft.com/office/drawing/2014/main" id="{647D5494-23A9-F50C-2450-70708450845B}"/>
              </a:ext>
            </a:extLst>
          </p:cNvPr>
          <p:cNvSpPr>
            <a:spLocks noChangeShapeType="1"/>
          </p:cNvSpPr>
          <p:nvPr/>
        </p:nvSpPr>
        <p:spPr bwMode="auto">
          <a:xfrm flipH="1">
            <a:off x="8819304" y="38100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0" name="Line 67">
            <a:extLst>
              <a:ext uri="{FF2B5EF4-FFF2-40B4-BE49-F238E27FC236}">
                <a16:creationId xmlns:a16="http://schemas.microsoft.com/office/drawing/2014/main" id="{83370D23-7A35-369C-463D-1E76CD445966}"/>
              </a:ext>
            </a:extLst>
          </p:cNvPr>
          <p:cNvSpPr>
            <a:spLocks noChangeShapeType="1"/>
          </p:cNvSpPr>
          <p:nvPr/>
        </p:nvSpPr>
        <p:spPr bwMode="auto">
          <a:xfrm flipH="1">
            <a:off x="8819304" y="39624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 name="Line 68">
            <a:extLst>
              <a:ext uri="{FF2B5EF4-FFF2-40B4-BE49-F238E27FC236}">
                <a16:creationId xmlns:a16="http://schemas.microsoft.com/office/drawing/2014/main" id="{6031B4AD-76EC-C9F7-910F-A8306CBC85C8}"/>
              </a:ext>
            </a:extLst>
          </p:cNvPr>
          <p:cNvSpPr>
            <a:spLocks noChangeShapeType="1"/>
          </p:cNvSpPr>
          <p:nvPr/>
        </p:nvSpPr>
        <p:spPr bwMode="auto">
          <a:xfrm flipH="1">
            <a:off x="8819304" y="41148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 name="Line 69">
            <a:extLst>
              <a:ext uri="{FF2B5EF4-FFF2-40B4-BE49-F238E27FC236}">
                <a16:creationId xmlns:a16="http://schemas.microsoft.com/office/drawing/2014/main" id="{887E5497-E8CD-D5BE-A261-F98FF6F043C6}"/>
              </a:ext>
            </a:extLst>
          </p:cNvPr>
          <p:cNvSpPr>
            <a:spLocks noChangeShapeType="1"/>
          </p:cNvSpPr>
          <p:nvPr/>
        </p:nvSpPr>
        <p:spPr bwMode="auto">
          <a:xfrm flipH="1">
            <a:off x="8819304" y="42672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 name="Line 70">
            <a:extLst>
              <a:ext uri="{FF2B5EF4-FFF2-40B4-BE49-F238E27FC236}">
                <a16:creationId xmlns:a16="http://schemas.microsoft.com/office/drawing/2014/main" id="{8CF90A42-78AA-C491-20FC-4AC23390C38D}"/>
              </a:ext>
            </a:extLst>
          </p:cNvPr>
          <p:cNvSpPr>
            <a:spLocks noChangeShapeType="1"/>
          </p:cNvSpPr>
          <p:nvPr/>
        </p:nvSpPr>
        <p:spPr bwMode="auto">
          <a:xfrm flipH="1">
            <a:off x="8819304" y="44196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 name="Line 71">
            <a:extLst>
              <a:ext uri="{FF2B5EF4-FFF2-40B4-BE49-F238E27FC236}">
                <a16:creationId xmlns:a16="http://schemas.microsoft.com/office/drawing/2014/main" id="{91C54BE9-7A48-B029-8426-A5C0181657F7}"/>
              </a:ext>
            </a:extLst>
          </p:cNvPr>
          <p:cNvSpPr>
            <a:spLocks noChangeShapeType="1"/>
          </p:cNvSpPr>
          <p:nvPr/>
        </p:nvSpPr>
        <p:spPr bwMode="auto">
          <a:xfrm flipH="1">
            <a:off x="8819304" y="45720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5" name="Line 72">
            <a:extLst>
              <a:ext uri="{FF2B5EF4-FFF2-40B4-BE49-F238E27FC236}">
                <a16:creationId xmlns:a16="http://schemas.microsoft.com/office/drawing/2014/main" id="{A2A88913-F7E9-6395-9EC0-B08CC11E1B61}"/>
              </a:ext>
            </a:extLst>
          </p:cNvPr>
          <p:cNvSpPr>
            <a:spLocks noChangeShapeType="1"/>
          </p:cNvSpPr>
          <p:nvPr/>
        </p:nvSpPr>
        <p:spPr bwMode="auto">
          <a:xfrm flipH="1">
            <a:off x="8819304" y="47244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 name="Line 73">
            <a:extLst>
              <a:ext uri="{FF2B5EF4-FFF2-40B4-BE49-F238E27FC236}">
                <a16:creationId xmlns:a16="http://schemas.microsoft.com/office/drawing/2014/main" id="{DA735934-259C-1FBD-FA14-22DE227E150A}"/>
              </a:ext>
            </a:extLst>
          </p:cNvPr>
          <p:cNvSpPr>
            <a:spLocks noChangeShapeType="1"/>
          </p:cNvSpPr>
          <p:nvPr/>
        </p:nvSpPr>
        <p:spPr bwMode="auto">
          <a:xfrm flipH="1">
            <a:off x="8819304" y="48768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 name="Line 74">
            <a:extLst>
              <a:ext uri="{FF2B5EF4-FFF2-40B4-BE49-F238E27FC236}">
                <a16:creationId xmlns:a16="http://schemas.microsoft.com/office/drawing/2014/main" id="{720CF525-4B2B-47E6-3CB3-022F0D33A270}"/>
              </a:ext>
            </a:extLst>
          </p:cNvPr>
          <p:cNvSpPr>
            <a:spLocks noChangeShapeType="1"/>
          </p:cNvSpPr>
          <p:nvPr/>
        </p:nvSpPr>
        <p:spPr bwMode="auto">
          <a:xfrm flipH="1">
            <a:off x="8819304" y="50292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 name="Line 75">
            <a:extLst>
              <a:ext uri="{FF2B5EF4-FFF2-40B4-BE49-F238E27FC236}">
                <a16:creationId xmlns:a16="http://schemas.microsoft.com/office/drawing/2014/main" id="{F21469C3-BBBC-962E-AF03-1A8331787DF8}"/>
              </a:ext>
            </a:extLst>
          </p:cNvPr>
          <p:cNvSpPr>
            <a:spLocks noChangeShapeType="1"/>
          </p:cNvSpPr>
          <p:nvPr/>
        </p:nvSpPr>
        <p:spPr bwMode="auto">
          <a:xfrm flipH="1">
            <a:off x="8819304" y="51816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 name="Line 76">
            <a:extLst>
              <a:ext uri="{FF2B5EF4-FFF2-40B4-BE49-F238E27FC236}">
                <a16:creationId xmlns:a16="http://schemas.microsoft.com/office/drawing/2014/main" id="{29BA0F70-513A-579E-0021-31139C4A3AB8}"/>
              </a:ext>
            </a:extLst>
          </p:cNvPr>
          <p:cNvSpPr>
            <a:spLocks noChangeShapeType="1"/>
          </p:cNvSpPr>
          <p:nvPr/>
        </p:nvSpPr>
        <p:spPr bwMode="auto">
          <a:xfrm flipH="1">
            <a:off x="8819304" y="53340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0" name="Line 77">
            <a:extLst>
              <a:ext uri="{FF2B5EF4-FFF2-40B4-BE49-F238E27FC236}">
                <a16:creationId xmlns:a16="http://schemas.microsoft.com/office/drawing/2014/main" id="{1C9BB5E6-4BAD-B5B2-6107-6D982B611413}"/>
              </a:ext>
            </a:extLst>
          </p:cNvPr>
          <p:cNvSpPr>
            <a:spLocks noChangeShapeType="1"/>
          </p:cNvSpPr>
          <p:nvPr/>
        </p:nvSpPr>
        <p:spPr bwMode="auto">
          <a:xfrm flipH="1">
            <a:off x="8819304" y="54864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1" name="Line 78">
            <a:extLst>
              <a:ext uri="{FF2B5EF4-FFF2-40B4-BE49-F238E27FC236}">
                <a16:creationId xmlns:a16="http://schemas.microsoft.com/office/drawing/2014/main" id="{03CC3CB8-27DF-C92D-15EF-FCC66204F8AD}"/>
              </a:ext>
            </a:extLst>
          </p:cNvPr>
          <p:cNvSpPr>
            <a:spLocks noChangeShapeType="1"/>
          </p:cNvSpPr>
          <p:nvPr/>
        </p:nvSpPr>
        <p:spPr bwMode="auto">
          <a:xfrm flipH="1">
            <a:off x="8819304" y="56388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 name="Line 79">
            <a:extLst>
              <a:ext uri="{FF2B5EF4-FFF2-40B4-BE49-F238E27FC236}">
                <a16:creationId xmlns:a16="http://schemas.microsoft.com/office/drawing/2014/main" id="{C15E75EF-AEB7-4A32-4A33-2940F55132AF}"/>
              </a:ext>
            </a:extLst>
          </p:cNvPr>
          <p:cNvSpPr>
            <a:spLocks noChangeShapeType="1"/>
          </p:cNvSpPr>
          <p:nvPr/>
        </p:nvSpPr>
        <p:spPr bwMode="auto">
          <a:xfrm flipH="1">
            <a:off x="8819304" y="57912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 name="Line 80">
            <a:extLst>
              <a:ext uri="{FF2B5EF4-FFF2-40B4-BE49-F238E27FC236}">
                <a16:creationId xmlns:a16="http://schemas.microsoft.com/office/drawing/2014/main" id="{2B8C0D94-AEA8-888C-9B75-47FE9A5FB80F}"/>
              </a:ext>
            </a:extLst>
          </p:cNvPr>
          <p:cNvSpPr>
            <a:spLocks noChangeShapeType="1"/>
          </p:cNvSpPr>
          <p:nvPr/>
        </p:nvSpPr>
        <p:spPr bwMode="auto">
          <a:xfrm flipH="1">
            <a:off x="8819304" y="59436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 name="Line 81">
            <a:extLst>
              <a:ext uri="{FF2B5EF4-FFF2-40B4-BE49-F238E27FC236}">
                <a16:creationId xmlns:a16="http://schemas.microsoft.com/office/drawing/2014/main" id="{9CD982F5-1404-236F-C677-AAEAF88E74CB}"/>
              </a:ext>
            </a:extLst>
          </p:cNvPr>
          <p:cNvSpPr>
            <a:spLocks noChangeShapeType="1"/>
          </p:cNvSpPr>
          <p:nvPr/>
        </p:nvSpPr>
        <p:spPr bwMode="auto">
          <a:xfrm flipH="1">
            <a:off x="8819304" y="6096000"/>
            <a:ext cx="457200"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 name="Line 82">
            <a:extLst>
              <a:ext uri="{FF2B5EF4-FFF2-40B4-BE49-F238E27FC236}">
                <a16:creationId xmlns:a16="http://schemas.microsoft.com/office/drawing/2014/main" id="{45F71370-FB5F-4572-1BD9-1F3804F1809E}"/>
              </a:ext>
            </a:extLst>
          </p:cNvPr>
          <p:cNvSpPr>
            <a:spLocks noChangeShapeType="1"/>
          </p:cNvSpPr>
          <p:nvPr/>
        </p:nvSpPr>
        <p:spPr bwMode="auto">
          <a:xfrm>
            <a:off x="6304704" y="2438400"/>
            <a:ext cx="0" cy="45720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86" name="Picture 108" descr="NewSimO">
            <a:extLst>
              <a:ext uri="{FF2B5EF4-FFF2-40B4-BE49-F238E27FC236}">
                <a16:creationId xmlns:a16="http://schemas.microsoft.com/office/drawing/2014/main" id="{86E53D98-815A-1D4C-A31E-5E5D93B154F9}"/>
              </a:ext>
            </a:extLst>
          </p:cNvPr>
          <p:cNvPicPr>
            <a:picLocks noChangeAspect="1" noChangeArrowheads="1"/>
          </p:cNvPicPr>
          <p:nvPr/>
        </p:nvPicPr>
        <p:blipFill>
          <a:blip r:embed="rId44">
            <a:extLst>
              <a:ext uri="{28A0092B-C50C-407E-A947-70E740481C1C}">
                <a14:useLocalDpi xmlns:a14="http://schemas.microsoft.com/office/drawing/2010/main" val="0"/>
              </a:ext>
            </a:extLst>
          </a:blip>
          <a:srcRect/>
          <a:stretch>
            <a:fillRect/>
          </a:stretch>
        </p:blipFill>
        <p:spPr bwMode="auto">
          <a:xfrm>
            <a:off x="5618904" y="3295650"/>
            <a:ext cx="3657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109" descr="Oxygen7_Gl342_scanning">
            <a:extLst>
              <a:ext uri="{FF2B5EF4-FFF2-40B4-BE49-F238E27FC236}">
                <a16:creationId xmlns:a16="http://schemas.microsoft.com/office/drawing/2014/main" id="{D27EE081-5AC9-F03E-B59E-00D807C1C907}"/>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l="19310" t="1846"/>
          <a:stretch>
            <a:fillRect/>
          </a:stretch>
        </p:blipFill>
        <p:spPr bwMode="auto">
          <a:xfrm>
            <a:off x="1580304" y="2590800"/>
            <a:ext cx="3994150" cy="363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8" name="Picture 112" descr="ExpOx">
            <a:extLst>
              <a:ext uri="{FF2B5EF4-FFF2-40B4-BE49-F238E27FC236}">
                <a16:creationId xmlns:a16="http://schemas.microsoft.com/office/drawing/2014/main" id="{45EA26BC-483D-8451-D3B1-EF1D0A0A8BAA}"/>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l="21252" t="6667" r="17502" b="10001"/>
          <a:stretch>
            <a:fillRect/>
          </a:stretch>
        </p:blipFill>
        <p:spPr bwMode="auto">
          <a:xfrm>
            <a:off x="2189904" y="2686883"/>
            <a:ext cx="2754313"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 name="Text Box 127">
            <a:extLst>
              <a:ext uri="{FF2B5EF4-FFF2-40B4-BE49-F238E27FC236}">
                <a16:creationId xmlns:a16="http://schemas.microsoft.com/office/drawing/2014/main" id="{EA8B90A6-7535-28CF-BF17-A02906EE8140}"/>
              </a:ext>
            </a:extLst>
          </p:cNvPr>
          <p:cNvSpPr txBox="1">
            <a:spLocks noChangeArrowheads="1"/>
          </p:cNvSpPr>
          <p:nvPr/>
        </p:nvSpPr>
        <p:spPr bwMode="auto">
          <a:xfrm>
            <a:off x="7828704" y="3581400"/>
            <a:ext cx="1012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a:solidFill>
                  <a:schemeClr val="bg1"/>
                </a:solidFill>
              </a:rPr>
              <a:t>Simulation</a:t>
            </a:r>
          </a:p>
        </p:txBody>
      </p:sp>
      <p:sp>
        <p:nvSpPr>
          <p:cNvPr id="91" name="Text Box 129">
            <a:extLst>
              <a:ext uri="{FF2B5EF4-FFF2-40B4-BE49-F238E27FC236}">
                <a16:creationId xmlns:a16="http://schemas.microsoft.com/office/drawing/2014/main" id="{2EA5667A-E3B9-FE88-5C3B-ABF2FFB35BA8}"/>
              </a:ext>
            </a:extLst>
          </p:cNvPr>
          <p:cNvSpPr txBox="1">
            <a:spLocks noChangeArrowheads="1"/>
          </p:cNvSpPr>
          <p:nvPr/>
        </p:nvSpPr>
        <p:spPr bwMode="auto">
          <a:xfrm>
            <a:off x="9047904" y="2209800"/>
            <a:ext cx="10128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a:solidFill>
                  <a:schemeClr val="bg1"/>
                </a:solidFill>
              </a:rPr>
              <a:t>Simulation</a:t>
            </a:r>
          </a:p>
        </p:txBody>
      </p:sp>
      <p:sp>
        <p:nvSpPr>
          <p:cNvPr id="92" name="Text Box 130">
            <a:extLst>
              <a:ext uri="{FF2B5EF4-FFF2-40B4-BE49-F238E27FC236}">
                <a16:creationId xmlns:a16="http://schemas.microsoft.com/office/drawing/2014/main" id="{7429F438-F4DD-64DE-55B7-7A394578F6D4}"/>
              </a:ext>
            </a:extLst>
          </p:cNvPr>
          <p:cNvSpPr txBox="1">
            <a:spLocks noChangeArrowheads="1"/>
          </p:cNvSpPr>
          <p:nvPr/>
        </p:nvSpPr>
        <p:spPr bwMode="auto">
          <a:xfrm>
            <a:off x="1656504" y="2229683"/>
            <a:ext cx="1081088"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a:solidFill>
                  <a:schemeClr val="bg1"/>
                </a:solidFill>
              </a:rPr>
              <a:t>Experiment</a:t>
            </a:r>
          </a:p>
        </p:txBody>
      </p:sp>
      <p:sp>
        <p:nvSpPr>
          <p:cNvPr id="93" name="Text Box 131">
            <a:extLst>
              <a:ext uri="{FF2B5EF4-FFF2-40B4-BE49-F238E27FC236}">
                <a16:creationId xmlns:a16="http://schemas.microsoft.com/office/drawing/2014/main" id="{646566A7-DD92-0423-07CA-AA89A2207482}"/>
              </a:ext>
            </a:extLst>
          </p:cNvPr>
          <p:cNvSpPr txBox="1">
            <a:spLocks noChangeArrowheads="1"/>
          </p:cNvSpPr>
          <p:nvPr/>
        </p:nvSpPr>
        <p:spPr bwMode="auto">
          <a:xfrm>
            <a:off x="2175617" y="2686883"/>
            <a:ext cx="1081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a:solidFill>
                  <a:schemeClr val="bg1"/>
                </a:solidFill>
              </a:rPr>
              <a:t>Experiment</a:t>
            </a:r>
          </a:p>
        </p:txBody>
      </p:sp>
      <p:grpSp>
        <p:nvGrpSpPr>
          <p:cNvPr id="94" name="Group 139">
            <a:extLst>
              <a:ext uri="{FF2B5EF4-FFF2-40B4-BE49-F238E27FC236}">
                <a16:creationId xmlns:a16="http://schemas.microsoft.com/office/drawing/2014/main" id="{5F5917F4-6BE8-3DA3-D962-35C6FE6524F8}"/>
              </a:ext>
            </a:extLst>
          </p:cNvPr>
          <p:cNvGrpSpPr>
            <a:grpSpLocks/>
          </p:cNvGrpSpPr>
          <p:nvPr/>
        </p:nvGrpSpPr>
        <p:grpSpPr bwMode="auto">
          <a:xfrm>
            <a:off x="1351704" y="5811083"/>
            <a:ext cx="4343400" cy="533400"/>
            <a:chOff x="0" y="3936"/>
            <a:chExt cx="2736" cy="336"/>
          </a:xfrm>
        </p:grpSpPr>
        <p:sp>
          <p:nvSpPr>
            <p:cNvPr id="95" name="Rectangle 133">
              <a:extLst>
                <a:ext uri="{FF2B5EF4-FFF2-40B4-BE49-F238E27FC236}">
                  <a16:creationId xmlns:a16="http://schemas.microsoft.com/office/drawing/2014/main" id="{68F6AB12-0A62-821C-6007-483A45EB21CC}"/>
                </a:ext>
              </a:extLst>
            </p:cNvPr>
            <p:cNvSpPr>
              <a:spLocks noChangeArrowheads="1"/>
            </p:cNvSpPr>
            <p:nvPr/>
          </p:nvSpPr>
          <p:spPr bwMode="auto">
            <a:xfrm>
              <a:off x="0" y="3936"/>
              <a:ext cx="2736" cy="336"/>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algn="ctr" eaLnBrk="1" hangingPunct="1"/>
              <a:r>
                <a:rPr lang="en-US" altLang="en-US"/>
                <a:t>8 cm</a:t>
              </a:r>
            </a:p>
          </p:txBody>
        </p:sp>
        <p:sp>
          <p:nvSpPr>
            <p:cNvPr id="96" name="Line 134">
              <a:extLst>
                <a:ext uri="{FF2B5EF4-FFF2-40B4-BE49-F238E27FC236}">
                  <a16:creationId xmlns:a16="http://schemas.microsoft.com/office/drawing/2014/main" id="{DDD54C36-51DB-B304-4B53-97BEB4D47EB1}"/>
                </a:ext>
              </a:extLst>
            </p:cNvPr>
            <p:cNvSpPr>
              <a:spLocks noChangeShapeType="1"/>
            </p:cNvSpPr>
            <p:nvPr/>
          </p:nvSpPr>
          <p:spPr bwMode="auto">
            <a:xfrm>
              <a:off x="288" y="403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7" name="Line 135">
              <a:extLst>
                <a:ext uri="{FF2B5EF4-FFF2-40B4-BE49-F238E27FC236}">
                  <a16:creationId xmlns:a16="http://schemas.microsoft.com/office/drawing/2014/main" id="{0407705F-91CD-DD51-E3DD-CA08694083D2}"/>
                </a:ext>
              </a:extLst>
            </p:cNvPr>
            <p:cNvSpPr>
              <a:spLocks noChangeShapeType="1"/>
            </p:cNvSpPr>
            <p:nvPr/>
          </p:nvSpPr>
          <p:spPr bwMode="auto">
            <a:xfrm>
              <a:off x="2496" y="4032"/>
              <a:ext cx="0" cy="14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8" name="Line 136">
              <a:extLst>
                <a:ext uri="{FF2B5EF4-FFF2-40B4-BE49-F238E27FC236}">
                  <a16:creationId xmlns:a16="http://schemas.microsoft.com/office/drawing/2014/main" id="{3F051E2B-6E4B-153C-DA02-DF705A306120}"/>
                </a:ext>
              </a:extLst>
            </p:cNvPr>
            <p:cNvSpPr>
              <a:spLocks noChangeShapeType="1"/>
            </p:cNvSpPr>
            <p:nvPr/>
          </p:nvSpPr>
          <p:spPr bwMode="auto">
            <a:xfrm>
              <a:off x="1824" y="4128"/>
              <a:ext cx="6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9" name="Line 137">
              <a:extLst>
                <a:ext uri="{FF2B5EF4-FFF2-40B4-BE49-F238E27FC236}">
                  <a16:creationId xmlns:a16="http://schemas.microsoft.com/office/drawing/2014/main" id="{6A37A387-4FDA-DAF0-2A6E-8CD160C881C2}"/>
                </a:ext>
              </a:extLst>
            </p:cNvPr>
            <p:cNvSpPr>
              <a:spLocks noChangeShapeType="1"/>
            </p:cNvSpPr>
            <p:nvPr/>
          </p:nvSpPr>
          <p:spPr bwMode="auto">
            <a:xfrm flipH="1">
              <a:off x="288" y="4128"/>
              <a:ext cx="672"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pic>
        <p:nvPicPr>
          <p:cNvPr id="100" name="Picture 140" descr="Spectrum">
            <a:extLst>
              <a:ext uri="{FF2B5EF4-FFF2-40B4-BE49-F238E27FC236}">
                <a16:creationId xmlns:a16="http://schemas.microsoft.com/office/drawing/2014/main" id="{A08012C4-9BFC-6E9E-60F6-D7B261EA95EC}"/>
              </a:ext>
            </a:extLst>
          </p:cNvPr>
          <p:cNvPicPr>
            <a:picLocks noChangeAspect="1" noChangeArrowheads="1"/>
          </p:cNvPicPr>
          <p:nvPr/>
        </p:nvPicPr>
        <p:blipFill rotWithShape="1">
          <a:blip r:embed="rId47">
            <a:extLst>
              <a:ext uri="{28A0092B-C50C-407E-A947-70E740481C1C}">
                <a14:useLocalDpi xmlns:a14="http://schemas.microsoft.com/office/drawing/2010/main" val="0"/>
              </a:ext>
            </a:extLst>
          </a:blip>
          <a:srcRect l="3673" r="9474" b="6211"/>
          <a:stretch>
            <a:fillRect/>
          </a:stretch>
        </p:blipFill>
        <p:spPr bwMode="auto">
          <a:xfrm>
            <a:off x="1555958" y="2121733"/>
            <a:ext cx="4831296" cy="4031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Text Box 141">
            <a:extLst>
              <a:ext uri="{FF2B5EF4-FFF2-40B4-BE49-F238E27FC236}">
                <a16:creationId xmlns:a16="http://schemas.microsoft.com/office/drawing/2014/main" id="{49219F6D-0DDB-F4FC-3FFD-973701B57CC8}"/>
              </a:ext>
            </a:extLst>
          </p:cNvPr>
          <p:cNvSpPr txBox="1">
            <a:spLocks noChangeArrowheads="1"/>
          </p:cNvSpPr>
          <p:nvPr/>
        </p:nvSpPr>
        <p:spPr bwMode="auto">
          <a:xfrm>
            <a:off x="2550267" y="2305883"/>
            <a:ext cx="2992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a:solidFill>
                  <a:schemeClr val="tx1"/>
                </a:solidFill>
                <a:latin typeface="Arial" panose="020B0604020202020204" pitchFamily="34" charset="0"/>
              </a:defRPr>
            </a:lvl1pPr>
            <a:lvl2pPr marL="742950" indent="-285750">
              <a:defRPr sz="1400">
                <a:solidFill>
                  <a:schemeClr val="tx1"/>
                </a:solidFill>
                <a:latin typeface="Arial" panose="020B0604020202020204" pitchFamily="34" charset="0"/>
              </a:defRPr>
            </a:lvl2pPr>
            <a:lvl3pPr marL="1143000" indent="-228600">
              <a:defRPr sz="1400">
                <a:solidFill>
                  <a:schemeClr val="tx1"/>
                </a:solidFill>
                <a:latin typeface="Arial" panose="020B0604020202020204" pitchFamily="34" charset="0"/>
              </a:defRPr>
            </a:lvl3pPr>
            <a:lvl4pPr marL="1600200" indent="-228600">
              <a:defRPr sz="1400">
                <a:solidFill>
                  <a:schemeClr val="tx1"/>
                </a:solidFill>
                <a:latin typeface="Arial" panose="020B0604020202020204" pitchFamily="34" charset="0"/>
              </a:defRPr>
            </a:lvl4pPr>
            <a:lvl5pPr marL="2057400" indent="-228600">
              <a:defRPr sz="1400">
                <a:solidFill>
                  <a:schemeClr val="tx1"/>
                </a:solidFill>
                <a:latin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Arial" panose="020B0604020202020204" pitchFamily="34" charset="0"/>
              </a:defRPr>
            </a:lvl9pPr>
          </a:lstStyle>
          <a:p>
            <a:pPr eaLnBrk="1" hangingPunct="1"/>
            <a:r>
              <a:rPr lang="en-US" altLang="en-US"/>
              <a:t>Experimentally Measured Spectrum</a:t>
            </a:r>
          </a:p>
        </p:txBody>
      </p:sp>
      <p:pic>
        <p:nvPicPr>
          <p:cNvPr id="5" name="Immagine 4">
            <a:extLst>
              <a:ext uri="{FF2B5EF4-FFF2-40B4-BE49-F238E27FC236}">
                <a16:creationId xmlns:a16="http://schemas.microsoft.com/office/drawing/2014/main" id="{09E93874-0FC2-940B-B900-A8522EF9BB06}"/>
              </a:ext>
            </a:extLst>
          </p:cNvPr>
          <p:cNvPicPr>
            <a:picLocks noChangeAspect="1"/>
          </p:cNvPicPr>
          <p:nvPr/>
        </p:nvPicPr>
        <p:blipFill>
          <a:blip r:embed="rId48"/>
          <a:stretch>
            <a:fillRect/>
          </a:stretch>
        </p:blipFill>
        <p:spPr>
          <a:xfrm>
            <a:off x="9965933" y="124413"/>
            <a:ext cx="1995070" cy="1009912"/>
          </a:xfrm>
          <a:prstGeom prst="rect">
            <a:avLst/>
          </a:prstGeom>
        </p:spPr>
      </p:pic>
      <p:sp>
        <p:nvSpPr>
          <p:cNvPr id="102" name="TextBox 101">
            <a:extLst>
              <a:ext uri="{FF2B5EF4-FFF2-40B4-BE49-F238E27FC236}">
                <a16:creationId xmlns:a16="http://schemas.microsoft.com/office/drawing/2014/main" id="{34C8A0A9-7933-20D8-4749-1A73AF2A7051}"/>
              </a:ext>
            </a:extLst>
          </p:cNvPr>
          <p:cNvSpPr txBox="1"/>
          <p:nvPr/>
        </p:nvSpPr>
        <p:spPr>
          <a:xfrm>
            <a:off x="8515848" y="6143804"/>
            <a:ext cx="2944082" cy="276999"/>
          </a:xfrm>
          <a:prstGeom prst="rect">
            <a:avLst/>
          </a:prstGeom>
          <a:noFill/>
        </p:spPr>
        <p:txBody>
          <a:bodyPr wrap="square" rtlCol="0">
            <a:spAutoFit/>
          </a:bodyPr>
          <a:lstStyle/>
          <a:p>
            <a:r>
              <a:rPr lang="en-US" sz="1200" i="1" noProof="0" dirty="0"/>
              <a:t>Courtesy of D. Todd and J. Benitez (LBNL) </a:t>
            </a:r>
          </a:p>
        </p:txBody>
      </p:sp>
      <p:pic>
        <p:nvPicPr>
          <p:cNvPr id="104" name="Picture 103">
            <a:extLst>
              <a:ext uri="{FF2B5EF4-FFF2-40B4-BE49-F238E27FC236}">
                <a16:creationId xmlns:a16="http://schemas.microsoft.com/office/drawing/2014/main" id="{758C5F29-9AA5-3E5D-338B-D34916597752}"/>
              </a:ext>
            </a:extLst>
          </p:cNvPr>
          <p:cNvPicPr>
            <a:picLocks noChangeAspect="1"/>
          </p:cNvPicPr>
          <p:nvPr/>
        </p:nvPicPr>
        <p:blipFill>
          <a:blip r:embed="rId49"/>
          <a:stretch>
            <a:fillRect/>
          </a:stretch>
        </p:blipFill>
        <p:spPr>
          <a:xfrm>
            <a:off x="10099775" y="2121072"/>
            <a:ext cx="2057687" cy="1209844"/>
          </a:xfrm>
          <a:prstGeom prst="rect">
            <a:avLst/>
          </a:prstGeom>
        </p:spPr>
      </p:pic>
      <p:pic>
        <p:nvPicPr>
          <p:cNvPr id="106" name="Picture 105">
            <a:extLst>
              <a:ext uri="{FF2B5EF4-FFF2-40B4-BE49-F238E27FC236}">
                <a16:creationId xmlns:a16="http://schemas.microsoft.com/office/drawing/2014/main" id="{3F61B342-46C7-43A0-1778-C3D17CA10150}"/>
              </a:ext>
            </a:extLst>
          </p:cNvPr>
          <p:cNvPicPr>
            <a:picLocks noChangeAspect="1"/>
          </p:cNvPicPr>
          <p:nvPr/>
        </p:nvPicPr>
        <p:blipFill>
          <a:blip r:embed="rId50"/>
          <a:stretch>
            <a:fillRect/>
          </a:stretch>
        </p:blipFill>
        <p:spPr>
          <a:xfrm>
            <a:off x="8679" y="1988640"/>
            <a:ext cx="1696219" cy="1782104"/>
          </a:xfrm>
          <a:prstGeom prst="rect">
            <a:avLst/>
          </a:prstGeom>
        </p:spPr>
      </p:pic>
    </p:spTree>
    <p:extLst>
      <p:ext uri="{BB962C8B-B14F-4D97-AF65-F5344CB8AC3E}">
        <p14:creationId xmlns:p14="http://schemas.microsoft.com/office/powerpoint/2010/main" val="293714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01"/>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8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4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5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5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52"/>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xit" presetSubtype="0" fill="hold" nodeType="withEffect">
                                  <p:stCondLst>
                                    <p:cond delay="0"/>
                                  </p:stCondLst>
                                  <p:childTnLst>
                                    <p:set>
                                      <p:cBhvr>
                                        <p:cTn id="52" dur="1" fill="hold">
                                          <p:stCondLst>
                                            <p:cond delay="0"/>
                                          </p:stCondLst>
                                        </p:cTn>
                                        <p:tgtEl>
                                          <p:spTgt spid="53"/>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54"/>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55"/>
                                        </p:tgtEl>
                                        <p:attrNameLst>
                                          <p:attrName>style.visibility</p:attrName>
                                        </p:attrNameLst>
                                      </p:cBhvr>
                                      <p:to>
                                        <p:strVal val="hidden"/>
                                      </p:to>
                                    </p:set>
                                  </p:childTnLst>
                                </p:cTn>
                              </p:par>
                              <p:par>
                                <p:cTn id="69" presetID="1" presetClass="entr" presetSubtype="0" fill="hold" nodeType="withEffect">
                                  <p:stCondLst>
                                    <p:cond delay="0"/>
                                  </p:stCondLst>
                                  <p:childTnLst>
                                    <p:set>
                                      <p:cBhvr>
                                        <p:cTn id="70" dur="1" fill="hold">
                                          <p:stCondLst>
                                            <p:cond delay="0"/>
                                          </p:stCondLst>
                                        </p:cTn>
                                        <p:tgtEl>
                                          <p:spTgt spid="5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par>
                                <p:cTn id="75" presetID="1" presetClass="exit" presetSubtype="0" fill="hold" nodeType="withEffect">
                                  <p:stCondLst>
                                    <p:cond delay="0"/>
                                  </p:stCondLst>
                                  <p:childTnLst>
                                    <p:set>
                                      <p:cBhvr>
                                        <p:cTn id="76" dur="1" fill="hold">
                                          <p:stCondLst>
                                            <p:cond delay="0"/>
                                          </p:stCondLst>
                                        </p:cTn>
                                        <p:tgtEl>
                                          <p:spTgt spid="56"/>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22"/>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57"/>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3"/>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0"/>
                                          </p:stCondLst>
                                        </p:cTn>
                                        <p:tgtEl>
                                          <p:spTgt spid="58"/>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59"/>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24"/>
                                        </p:tgtEl>
                                        <p:attrNameLst>
                                          <p:attrName>style.visibility</p:attrName>
                                        </p:attrNameLst>
                                      </p:cBhvr>
                                      <p:to>
                                        <p:strVal val="visible"/>
                                      </p:to>
                                    </p:set>
                                  </p:childTnLst>
                                </p:cTn>
                              </p:par>
                              <p:par>
                                <p:cTn id="99" presetID="1" presetClass="exit" presetSubtype="0" fill="hold" nodeType="withEffect">
                                  <p:stCondLst>
                                    <p:cond delay="0"/>
                                  </p:stCondLst>
                                  <p:childTnLst>
                                    <p:set>
                                      <p:cBhvr>
                                        <p:cTn id="100" dur="1" fill="hold">
                                          <p:stCondLst>
                                            <p:cond delay="0"/>
                                          </p:stCondLst>
                                        </p:cTn>
                                        <p:tgtEl>
                                          <p:spTgt spid="59"/>
                                        </p:tgtEl>
                                        <p:attrNameLst>
                                          <p:attrName>style.visibility</p:attrName>
                                        </p:attrNameLst>
                                      </p:cBhvr>
                                      <p:to>
                                        <p:strVal val="hidden"/>
                                      </p:to>
                                    </p:set>
                                  </p:childTnLst>
                                </p:cTn>
                              </p:par>
                              <p:par>
                                <p:cTn id="101" presetID="1" presetClass="entr" presetSubtype="0" fill="hold" nodeType="with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25"/>
                                        </p:tgtEl>
                                        <p:attrNameLst>
                                          <p:attrName>style.visibility</p:attrName>
                                        </p:attrNameLst>
                                      </p:cBhvr>
                                      <p:to>
                                        <p:strVal val="visible"/>
                                      </p:to>
                                    </p:set>
                                  </p:childTnLst>
                                </p:cTn>
                              </p:par>
                              <p:par>
                                <p:cTn id="107" presetID="1" presetClass="exit" presetSubtype="0" fill="hold" nodeType="withEffect">
                                  <p:stCondLst>
                                    <p:cond delay="0"/>
                                  </p:stCondLst>
                                  <p:childTnLst>
                                    <p:set>
                                      <p:cBhvr>
                                        <p:cTn id="108" dur="1" fill="hold">
                                          <p:stCondLst>
                                            <p:cond delay="0"/>
                                          </p:stCondLst>
                                        </p:cTn>
                                        <p:tgtEl>
                                          <p:spTgt spid="60"/>
                                        </p:tgtEl>
                                        <p:attrNameLst>
                                          <p:attrName>style.visibility</p:attrName>
                                        </p:attrNameLst>
                                      </p:cBhvr>
                                      <p:to>
                                        <p:strVal val="hidden"/>
                                      </p:to>
                                    </p:set>
                                  </p:childTnLst>
                                </p:cTn>
                              </p:par>
                              <p:par>
                                <p:cTn id="109" presetID="1" presetClass="entr" presetSubtype="0" fill="hold" nodeType="withEffect">
                                  <p:stCondLst>
                                    <p:cond delay="0"/>
                                  </p:stCondLst>
                                  <p:childTnLst>
                                    <p:set>
                                      <p:cBhvr>
                                        <p:cTn id="110" dur="1" fill="hold">
                                          <p:stCondLst>
                                            <p:cond delay="0"/>
                                          </p:stCondLst>
                                        </p:cTn>
                                        <p:tgtEl>
                                          <p:spTgt spid="61"/>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26"/>
                                        </p:tgtEl>
                                        <p:attrNameLst>
                                          <p:attrName>style.visibility</p:attrName>
                                        </p:attrNameLst>
                                      </p:cBhvr>
                                      <p:to>
                                        <p:strVal val="visible"/>
                                      </p:to>
                                    </p:set>
                                  </p:childTnLst>
                                </p:cTn>
                              </p:par>
                              <p:par>
                                <p:cTn id="115" presetID="1" presetClass="exit" presetSubtype="0" fill="hold" nodeType="withEffect">
                                  <p:stCondLst>
                                    <p:cond delay="0"/>
                                  </p:stCondLst>
                                  <p:childTnLst>
                                    <p:set>
                                      <p:cBhvr>
                                        <p:cTn id="116" dur="1" fill="hold">
                                          <p:stCondLst>
                                            <p:cond delay="0"/>
                                          </p:stCondLst>
                                        </p:cTn>
                                        <p:tgtEl>
                                          <p:spTgt spid="61"/>
                                        </p:tgtEl>
                                        <p:attrNameLst>
                                          <p:attrName>style.visibility</p:attrName>
                                        </p:attrNameLst>
                                      </p:cBhvr>
                                      <p:to>
                                        <p:strVal val="hidden"/>
                                      </p:to>
                                    </p:set>
                                  </p:childTnLst>
                                </p:cTn>
                              </p:par>
                              <p:par>
                                <p:cTn id="117" presetID="1" presetClass="entr" presetSubtype="0" fill="hold" nodeType="withEffect">
                                  <p:stCondLst>
                                    <p:cond delay="0"/>
                                  </p:stCondLst>
                                  <p:childTnLst>
                                    <p:set>
                                      <p:cBhvr>
                                        <p:cTn id="118" dur="1" fill="hold">
                                          <p:stCondLst>
                                            <p:cond delay="0"/>
                                          </p:stCondLst>
                                        </p:cTn>
                                        <p:tgtEl>
                                          <p:spTgt spid="62"/>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27"/>
                                        </p:tgtEl>
                                        <p:attrNameLst>
                                          <p:attrName>style.visibility</p:attrName>
                                        </p:attrNameLst>
                                      </p:cBhvr>
                                      <p:to>
                                        <p:strVal val="visible"/>
                                      </p:to>
                                    </p:set>
                                  </p:childTnLst>
                                </p:cTn>
                              </p:par>
                              <p:par>
                                <p:cTn id="123" presetID="1" presetClass="exit" presetSubtype="0" fill="hold" nodeType="withEffect">
                                  <p:stCondLst>
                                    <p:cond delay="0"/>
                                  </p:stCondLst>
                                  <p:childTnLst>
                                    <p:set>
                                      <p:cBhvr>
                                        <p:cTn id="124" dur="1" fill="hold">
                                          <p:stCondLst>
                                            <p:cond delay="0"/>
                                          </p:stCondLst>
                                        </p:cTn>
                                        <p:tgtEl>
                                          <p:spTgt spid="62"/>
                                        </p:tgtEl>
                                        <p:attrNameLst>
                                          <p:attrName>style.visibility</p:attrName>
                                        </p:attrNameLst>
                                      </p:cBhvr>
                                      <p:to>
                                        <p:strVal val="hidden"/>
                                      </p:to>
                                    </p:set>
                                  </p:childTnLst>
                                </p:cTn>
                              </p:par>
                              <p:par>
                                <p:cTn id="125" presetID="1" presetClass="entr" presetSubtype="0" fill="hold" nodeType="withEffect">
                                  <p:stCondLst>
                                    <p:cond delay="0"/>
                                  </p:stCondLst>
                                  <p:childTnLst>
                                    <p:set>
                                      <p:cBhvr>
                                        <p:cTn id="126" dur="1" fill="hold">
                                          <p:stCondLst>
                                            <p:cond delay="0"/>
                                          </p:stCondLst>
                                        </p:cTn>
                                        <p:tgtEl>
                                          <p:spTgt spid="63"/>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nodeType="clickEffect">
                                  <p:stCondLst>
                                    <p:cond delay="0"/>
                                  </p:stCondLst>
                                  <p:childTnLst>
                                    <p:set>
                                      <p:cBhvr>
                                        <p:cTn id="130" dur="1" fill="hold">
                                          <p:stCondLst>
                                            <p:cond delay="0"/>
                                          </p:stCondLst>
                                        </p:cTn>
                                        <p:tgtEl>
                                          <p:spTgt spid="28"/>
                                        </p:tgtEl>
                                        <p:attrNameLst>
                                          <p:attrName>style.visibility</p:attrName>
                                        </p:attrNameLst>
                                      </p:cBhvr>
                                      <p:to>
                                        <p:strVal val="visible"/>
                                      </p:to>
                                    </p:set>
                                  </p:childTnLst>
                                </p:cTn>
                              </p:par>
                              <p:par>
                                <p:cTn id="131" presetID="1" presetClass="exit" presetSubtype="0" fill="hold" nodeType="withEffect">
                                  <p:stCondLst>
                                    <p:cond delay="0"/>
                                  </p:stCondLst>
                                  <p:childTnLst>
                                    <p:set>
                                      <p:cBhvr>
                                        <p:cTn id="132" dur="1" fill="hold">
                                          <p:stCondLst>
                                            <p:cond delay="0"/>
                                          </p:stCondLst>
                                        </p:cTn>
                                        <p:tgtEl>
                                          <p:spTgt spid="63"/>
                                        </p:tgtEl>
                                        <p:attrNameLst>
                                          <p:attrName>style.visibility</p:attrName>
                                        </p:attrNameLst>
                                      </p:cBhvr>
                                      <p:to>
                                        <p:strVal val="hidden"/>
                                      </p:to>
                                    </p:set>
                                  </p:childTnLst>
                                </p:cTn>
                              </p:par>
                              <p:par>
                                <p:cTn id="133" presetID="1" presetClass="entr" presetSubtype="0" fill="hold" nodeType="withEffect">
                                  <p:stCondLst>
                                    <p:cond delay="0"/>
                                  </p:stCondLst>
                                  <p:childTnLst>
                                    <p:set>
                                      <p:cBhvr>
                                        <p:cTn id="134" dur="1" fill="hold">
                                          <p:stCondLst>
                                            <p:cond delay="0"/>
                                          </p:stCondLst>
                                        </p:cTn>
                                        <p:tgtEl>
                                          <p:spTgt spid="64"/>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nodeType="clickEffect">
                                  <p:stCondLst>
                                    <p:cond delay="0"/>
                                  </p:stCondLst>
                                  <p:childTnLst>
                                    <p:set>
                                      <p:cBhvr>
                                        <p:cTn id="138" dur="1" fill="hold">
                                          <p:stCondLst>
                                            <p:cond delay="0"/>
                                          </p:stCondLst>
                                        </p:cTn>
                                        <p:tgtEl>
                                          <p:spTgt spid="29"/>
                                        </p:tgtEl>
                                        <p:attrNameLst>
                                          <p:attrName>style.visibility</p:attrName>
                                        </p:attrNameLst>
                                      </p:cBhvr>
                                      <p:to>
                                        <p:strVal val="visible"/>
                                      </p:to>
                                    </p:set>
                                  </p:childTnLst>
                                </p:cTn>
                              </p:par>
                              <p:par>
                                <p:cTn id="139" presetID="1" presetClass="exit" presetSubtype="0" fill="hold" nodeType="withEffect">
                                  <p:stCondLst>
                                    <p:cond delay="0"/>
                                  </p:stCondLst>
                                  <p:childTnLst>
                                    <p:set>
                                      <p:cBhvr>
                                        <p:cTn id="140" dur="1" fill="hold">
                                          <p:stCondLst>
                                            <p:cond delay="0"/>
                                          </p:stCondLst>
                                        </p:cTn>
                                        <p:tgtEl>
                                          <p:spTgt spid="64"/>
                                        </p:tgtEl>
                                        <p:attrNameLst>
                                          <p:attrName>style.visibility</p:attrName>
                                        </p:attrNameLst>
                                      </p:cBhvr>
                                      <p:to>
                                        <p:strVal val="hidden"/>
                                      </p:to>
                                    </p:set>
                                  </p:childTnLst>
                                </p:cTn>
                              </p:par>
                              <p:par>
                                <p:cTn id="141" presetID="1" presetClass="entr" presetSubtype="0" fill="hold" nodeType="withEffect">
                                  <p:stCondLst>
                                    <p:cond delay="0"/>
                                  </p:stCondLst>
                                  <p:childTnLst>
                                    <p:set>
                                      <p:cBhvr>
                                        <p:cTn id="142" dur="1" fill="hold">
                                          <p:stCondLst>
                                            <p:cond delay="0"/>
                                          </p:stCondLst>
                                        </p:cTn>
                                        <p:tgtEl>
                                          <p:spTgt spid="65"/>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30"/>
                                        </p:tgtEl>
                                        <p:attrNameLst>
                                          <p:attrName>style.visibility</p:attrName>
                                        </p:attrNameLst>
                                      </p:cBhvr>
                                      <p:to>
                                        <p:strVal val="visible"/>
                                      </p:to>
                                    </p:set>
                                  </p:childTnLst>
                                </p:cTn>
                              </p:par>
                              <p:par>
                                <p:cTn id="147" presetID="1" presetClass="exit" presetSubtype="0" fill="hold" nodeType="withEffect">
                                  <p:stCondLst>
                                    <p:cond delay="0"/>
                                  </p:stCondLst>
                                  <p:childTnLst>
                                    <p:set>
                                      <p:cBhvr>
                                        <p:cTn id="148" dur="1" fill="hold">
                                          <p:stCondLst>
                                            <p:cond delay="0"/>
                                          </p:stCondLst>
                                        </p:cTn>
                                        <p:tgtEl>
                                          <p:spTgt spid="65"/>
                                        </p:tgtEl>
                                        <p:attrNameLst>
                                          <p:attrName>style.visibility</p:attrName>
                                        </p:attrNameLst>
                                      </p:cBhvr>
                                      <p:to>
                                        <p:strVal val="hidden"/>
                                      </p:to>
                                    </p:set>
                                  </p:childTnLst>
                                </p:cTn>
                              </p:par>
                              <p:par>
                                <p:cTn id="149" presetID="1" presetClass="entr" presetSubtype="0" fill="hold" nodeType="withEffect">
                                  <p:stCondLst>
                                    <p:cond delay="0"/>
                                  </p:stCondLst>
                                  <p:childTnLst>
                                    <p:set>
                                      <p:cBhvr>
                                        <p:cTn id="150" dur="1" fill="hold">
                                          <p:stCondLst>
                                            <p:cond delay="0"/>
                                          </p:stCondLst>
                                        </p:cTn>
                                        <p:tgtEl>
                                          <p:spTgt spid="66"/>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31"/>
                                        </p:tgtEl>
                                        <p:attrNameLst>
                                          <p:attrName>style.visibility</p:attrName>
                                        </p:attrNameLst>
                                      </p:cBhvr>
                                      <p:to>
                                        <p:strVal val="visible"/>
                                      </p:to>
                                    </p:set>
                                  </p:childTnLst>
                                </p:cTn>
                              </p:par>
                              <p:par>
                                <p:cTn id="155" presetID="1" presetClass="exit" presetSubtype="0" fill="hold" nodeType="withEffect">
                                  <p:stCondLst>
                                    <p:cond delay="0"/>
                                  </p:stCondLst>
                                  <p:childTnLst>
                                    <p:set>
                                      <p:cBhvr>
                                        <p:cTn id="156" dur="1" fill="hold">
                                          <p:stCondLst>
                                            <p:cond delay="0"/>
                                          </p:stCondLst>
                                        </p:cTn>
                                        <p:tgtEl>
                                          <p:spTgt spid="66"/>
                                        </p:tgtEl>
                                        <p:attrNameLst>
                                          <p:attrName>style.visibility</p:attrName>
                                        </p:attrNameLst>
                                      </p:cBhvr>
                                      <p:to>
                                        <p:strVal val="hidden"/>
                                      </p:to>
                                    </p:set>
                                  </p:childTnLst>
                                </p:cTn>
                              </p:par>
                              <p:par>
                                <p:cTn id="157" presetID="1" presetClass="entr" presetSubtype="0" fill="hold" nodeType="withEffect">
                                  <p:stCondLst>
                                    <p:cond delay="0"/>
                                  </p:stCondLst>
                                  <p:childTnLst>
                                    <p:set>
                                      <p:cBhvr>
                                        <p:cTn id="158" dur="1" fill="hold">
                                          <p:stCondLst>
                                            <p:cond delay="0"/>
                                          </p:stCondLst>
                                        </p:cTn>
                                        <p:tgtEl>
                                          <p:spTgt spid="67"/>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32"/>
                                        </p:tgtEl>
                                        <p:attrNameLst>
                                          <p:attrName>style.visibility</p:attrName>
                                        </p:attrNameLst>
                                      </p:cBhvr>
                                      <p:to>
                                        <p:strVal val="visible"/>
                                      </p:to>
                                    </p:set>
                                  </p:childTnLst>
                                </p:cTn>
                              </p:par>
                              <p:par>
                                <p:cTn id="163" presetID="1" presetClass="exit" presetSubtype="0" fill="hold" nodeType="withEffect">
                                  <p:stCondLst>
                                    <p:cond delay="0"/>
                                  </p:stCondLst>
                                  <p:childTnLst>
                                    <p:set>
                                      <p:cBhvr>
                                        <p:cTn id="164" dur="1" fill="hold">
                                          <p:stCondLst>
                                            <p:cond delay="0"/>
                                          </p:stCondLst>
                                        </p:cTn>
                                        <p:tgtEl>
                                          <p:spTgt spid="67"/>
                                        </p:tgtEl>
                                        <p:attrNameLst>
                                          <p:attrName>style.visibility</p:attrName>
                                        </p:attrNameLst>
                                      </p:cBhvr>
                                      <p:to>
                                        <p:strVal val="hidden"/>
                                      </p:to>
                                    </p:set>
                                  </p:childTnLst>
                                </p:cTn>
                              </p:par>
                              <p:par>
                                <p:cTn id="165" presetID="1" presetClass="entr" presetSubtype="0" fill="hold" nodeType="withEffect">
                                  <p:stCondLst>
                                    <p:cond delay="0"/>
                                  </p:stCondLst>
                                  <p:childTnLst>
                                    <p:set>
                                      <p:cBhvr>
                                        <p:cTn id="166" dur="1" fill="hold">
                                          <p:stCondLst>
                                            <p:cond delay="0"/>
                                          </p:stCondLst>
                                        </p:cTn>
                                        <p:tgtEl>
                                          <p:spTgt spid="68"/>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nodeType="clickEffect">
                                  <p:stCondLst>
                                    <p:cond delay="0"/>
                                  </p:stCondLst>
                                  <p:childTnLst>
                                    <p:set>
                                      <p:cBhvr>
                                        <p:cTn id="170" dur="1" fill="hold">
                                          <p:stCondLst>
                                            <p:cond delay="0"/>
                                          </p:stCondLst>
                                        </p:cTn>
                                        <p:tgtEl>
                                          <p:spTgt spid="33"/>
                                        </p:tgtEl>
                                        <p:attrNameLst>
                                          <p:attrName>style.visibility</p:attrName>
                                        </p:attrNameLst>
                                      </p:cBhvr>
                                      <p:to>
                                        <p:strVal val="visible"/>
                                      </p:to>
                                    </p:set>
                                  </p:childTnLst>
                                </p:cTn>
                              </p:par>
                              <p:par>
                                <p:cTn id="171" presetID="1" presetClass="exit" presetSubtype="0" fill="hold" nodeType="withEffect">
                                  <p:stCondLst>
                                    <p:cond delay="0"/>
                                  </p:stCondLst>
                                  <p:childTnLst>
                                    <p:set>
                                      <p:cBhvr>
                                        <p:cTn id="172" dur="1" fill="hold">
                                          <p:stCondLst>
                                            <p:cond delay="0"/>
                                          </p:stCondLst>
                                        </p:cTn>
                                        <p:tgtEl>
                                          <p:spTgt spid="68"/>
                                        </p:tgtEl>
                                        <p:attrNameLst>
                                          <p:attrName>style.visibility</p:attrName>
                                        </p:attrNameLst>
                                      </p:cBhvr>
                                      <p:to>
                                        <p:strVal val="hidden"/>
                                      </p:to>
                                    </p:set>
                                  </p:childTnLst>
                                </p:cTn>
                              </p:par>
                              <p:par>
                                <p:cTn id="173" presetID="1" presetClass="entr" presetSubtype="0" fill="hold" nodeType="withEffect">
                                  <p:stCondLst>
                                    <p:cond delay="0"/>
                                  </p:stCondLst>
                                  <p:childTnLst>
                                    <p:set>
                                      <p:cBhvr>
                                        <p:cTn id="174" dur="1" fill="hold">
                                          <p:stCondLst>
                                            <p:cond delay="0"/>
                                          </p:stCondLst>
                                        </p:cTn>
                                        <p:tgtEl>
                                          <p:spTgt spid="69"/>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nodeType="clickEffect">
                                  <p:stCondLst>
                                    <p:cond delay="0"/>
                                  </p:stCondLst>
                                  <p:childTnLst>
                                    <p:set>
                                      <p:cBhvr>
                                        <p:cTn id="178" dur="1" fill="hold">
                                          <p:stCondLst>
                                            <p:cond delay="0"/>
                                          </p:stCondLst>
                                        </p:cTn>
                                        <p:tgtEl>
                                          <p:spTgt spid="34"/>
                                        </p:tgtEl>
                                        <p:attrNameLst>
                                          <p:attrName>style.visibility</p:attrName>
                                        </p:attrNameLst>
                                      </p:cBhvr>
                                      <p:to>
                                        <p:strVal val="visible"/>
                                      </p:to>
                                    </p:set>
                                  </p:childTnLst>
                                </p:cTn>
                              </p:par>
                              <p:par>
                                <p:cTn id="179" presetID="1" presetClass="exit" presetSubtype="0" fill="hold" nodeType="withEffect">
                                  <p:stCondLst>
                                    <p:cond delay="0"/>
                                  </p:stCondLst>
                                  <p:childTnLst>
                                    <p:set>
                                      <p:cBhvr>
                                        <p:cTn id="180" dur="1" fill="hold">
                                          <p:stCondLst>
                                            <p:cond delay="0"/>
                                          </p:stCondLst>
                                        </p:cTn>
                                        <p:tgtEl>
                                          <p:spTgt spid="69"/>
                                        </p:tgtEl>
                                        <p:attrNameLst>
                                          <p:attrName>style.visibility</p:attrName>
                                        </p:attrNameLst>
                                      </p:cBhvr>
                                      <p:to>
                                        <p:strVal val="hidden"/>
                                      </p:to>
                                    </p:set>
                                  </p:childTnLst>
                                </p:cTn>
                              </p:par>
                              <p:par>
                                <p:cTn id="181" presetID="1" presetClass="entr" presetSubtype="0" fill="hold" nodeType="withEffect">
                                  <p:stCondLst>
                                    <p:cond delay="0"/>
                                  </p:stCondLst>
                                  <p:childTnLst>
                                    <p:set>
                                      <p:cBhvr>
                                        <p:cTn id="182" dur="1" fill="hold">
                                          <p:stCondLst>
                                            <p:cond delay="0"/>
                                          </p:stCondLst>
                                        </p:cTn>
                                        <p:tgtEl>
                                          <p:spTgt spid="70"/>
                                        </p:tgtEl>
                                        <p:attrNameLst>
                                          <p:attrName>style.visibility</p:attrName>
                                        </p:attrNameLst>
                                      </p:cBhvr>
                                      <p:to>
                                        <p:strVal val="visible"/>
                                      </p:to>
                                    </p:set>
                                  </p:childTnLst>
                                </p:cTn>
                              </p:par>
                            </p:childTnLst>
                          </p:cTn>
                        </p:par>
                      </p:childTnLst>
                    </p:cTn>
                  </p:par>
                  <p:par>
                    <p:cTn id="183" fill="hold">
                      <p:stCondLst>
                        <p:cond delay="indefinite"/>
                      </p:stCondLst>
                      <p:childTnLst>
                        <p:par>
                          <p:cTn id="184" fill="hold">
                            <p:stCondLst>
                              <p:cond delay="0"/>
                            </p:stCondLst>
                            <p:childTnLst>
                              <p:par>
                                <p:cTn id="185" presetID="1" presetClass="entr" presetSubtype="0" fill="hold" nodeType="clickEffect">
                                  <p:stCondLst>
                                    <p:cond delay="0"/>
                                  </p:stCondLst>
                                  <p:childTnLst>
                                    <p:set>
                                      <p:cBhvr>
                                        <p:cTn id="186" dur="1" fill="hold">
                                          <p:stCondLst>
                                            <p:cond delay="0"/>
                                          </p:stCondLst>
                                        </p:cTn>
                                        <p:tgtEl>
                                          <p:spTgt spid="35"/>
                                        </p:tgtEl>
                                        <p:attrNameLst>
                                          <p:attrName>style.visibility</p:attrName>
                                        </p:attrNameLst>
                                      </p:cBhvr>
                                      <p:to>
                                        <p:strVal val="visible"/>
                                      </p:to>
                                    </p:set>
                                  </p:childTnLst>
                                </p:cTn>
                              </p:par>
                              <p:par>
                                <p:cTn id="187" presetID="1" presetClass="exit" presetSubtype="0" fill="hold" nodeType="withEffect">
                                  <p:stCondLst>
                                    <p:cond delay="0"/>
                                  </p:stCondLst>
                                  <p:childTnLst>
                                    <p:set>
                                      <p:cBhvr>
                                        <p:cTn id="188" dur="1" fill="hold">
                                          <p:stCondLst>
                                            <p:cond delay="0"/>
                                          </p:stCondLst>
                                        </p:cTn>
                                        <p:tgtEl>
                                          <p:spTgt spid="70"/>
                                        </p:tgtEl>
                                        <p:attrNameLst>
                                          <p:attrName>style.visibility</p:attrName>
                                        </p:attrNameLst>
                                      </p:cBhvr>
                                      <p:to>
                                        <p:strVal val="hidden"/>
                                      </p:to>
                                    </p:set>
                                  </p:childTnLst>
                                </p:cTn>
                              </p:par>
                              <p:par>
                                <p:cTn id="189" presetID="1" presetClass="entr" presetSubtype="0" fill="hold" nodeType="withEffect">
                                  <p:stCondLst>
                                    <p:cond delay="0"/>
                                  </p:stCondLst>
                                  <p:childTnLst>
                                    <p:set>
                                      <p:cBhvr>
                                        <p:cTn id="190" dur="1" fill="hold">
                                          <p:stCondLst>
                                            <p:cond delay="0"/>
                                          </p:stCondLst>
                                        </p:cTn>
                                        <p:tgtEl>
                                          <p:spTgt spid="71"/>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nodeType="clickEffect">
                                  <p:stCondLst>
                                    <p:cond delay="0"/>
                                  </p:stCondLst>
                                  <p:childTnLst>
                                    <p:set>
                                      <p:cBhvr>
                                        <p:cTn id="194" dur="1" fill="hold">
                                          <p:stCondLst>
                                            <p:cond delay="0"/>
                                          </p:stCondLst>
                                        </p:cTn>
                                        <p:tgtEl>
                                          <p:spTgt spid="36"/>
                                        </p:tgtEl>
                                        <p:attrNameLst>
                                          <p:attrName>style.visibility</p:attrName>
                                        </p:attrNameLst>
                                      </p:cBhvr>
                                      <p:to>
                                        <p:strVal val="visible"/>
                                      </p:to>
                                    </p:set>
                                  </p:childTnLst>
                                </p:cTn>
                              </p:par>
                              <p:par>
                                <p:cTn id="195" presetID="1" presetClass="exit" presetSubtype="0" fill="hold" nodeType="withEffect">
                                  <p:stCondLst>
                                    <p:cond delay="0"/>
                                  </p:stCondLst>
                                  <p:childTnLst>
                                    <p:set>
                                      <p:cBhvr>
                                        <p:cTn id="196" dur="1" fill="hold">
                                          <p:stCondLst>
                                            <p:cond delay="0"/>
                                          </p:stCondLst>
                                        </p:cTn>
                                        <p:tgtEl>
                                          <p:spTgt spid="71"/>
                                        </p:tgtEl>
                                        <p:attrNameLst>
                                          <p:attrName>style.visibility</p:attrName>
                                        </p:attrNameLst>
                                      </p:cBhvr>
                                      <p:to>
                                        <p:strVal val="hidden"/>
                                      </p:to>
                                    </p:set>
                                  </p:childTnLst>
                                </p:cTn>
                              </p:par>
                              <p:par>
                                <p:cTn id="197" presetID="1" presetClass="entr" presetSubtype="0" fill="hold" nodeType="withEffect">
                                  <p:stCondLst>
                                    <p:cond delay="0"/>
                                  </p:stCondLst>
                                  <p:childTnLst>
                                    <p:set>
                                      <p:cBhvr>
                                        <p:cTn id="198" dur="1" fill="hold">
                                          <p:stCondLst>
                                            <p:cond delay="0"/>
                                          </p:stCondLst>
                                        </p:cTn>
                                        <p:tgtEl>
                                          <p:spTgt spid="72"/>
                                        </p:tgtEl>
                                        <p:attrNameLst>
                                          <p:attrName>style.visibility</p:attrName>
                                        </p:attrNameLst>
                                      </p:cBhvr>
                                      <p:to>
                                        <p:strVal val="visible"/>
                                      </p:to>
                                    </p:set>
                                  </p:childTnLst>
                                </p:cTn>
                              </p:par>
                            </p:childTnLst>
                          </p:cTn>
                        </p:par>
                      </p:childTnLst>
                    </p:cTn>
                  </p:par>
                  <p:par>
                    <p:cTn id="199" fill="hold">
                      <p:stCondLst>
                        <p:cond delay="indefinite"/>
                      </p:stCondLst>
                      <p:childTnLst>
                        <p:par>
                          <p:cTn id="200" fill="hold">
                            <p:stCondLst>
                              <p:cond delay="0"/>
                            </p:stCondLst>
                            <p:childTnLst>
                              <p:par>
                                <p:cTn id="201" presetID="1" presetClass="entr" presetSubtype="0" fill="hold" nodeType="clickEffect">
                                  <p:stCondLst>
                                    <p:cond delay="0"/>
                                  </p:stCondLst>
                                  <p:childTnLst>
                                    <p:set>
                                      <p:cBhvr>
                                        <p:cTn id="202" dur="1" fill="hold">
                                          <p:stCondLst>
                                            <p:cond delay="0"/>
                                          </p:stCondLst>
                                        </p:cTn>
                                        <p:tgtEl>
                                          <p:spTgt spid="37"/>
                                        </p:tgtEl>
                                        <p:attrNameLst>
                                          <p:attrName>style.visibility</p:attrName>
                                        </p:attrNameLst>
                                      </p:cBhvr>
                                      <p:to>
                                        <p:strVal val="visible"/>
                                      </p:to>
                                    </p:set>
                                  </p:childTnLst>
                                </p:cTn>
                              </p:par>
                              <p:par>
                                <p:cTn id="203" presetID="1" presetClass="exit" presetSubtype="0" fill="hold" nodeType="withEffect">
                                  <p:stCondLst>
                                    <p:cond delay="0"/>
                                  </p:stCondLst>
                                  <p:childTnLst>
                                    <p:set>
                                      <p:cBhvr>
                                        <p:cTn id="204" dur="1" fill="hold">
                                          <p:stCondLst>
                                            <p:cond delay="0"/>
                                          </p:stCondLst>
                                        </p:cTn>
                                        <p:tgtEl>
                                          <p:spTgt spid="72"/>
                                        </p:tgtEl>
                                        <p:attrNameLst>
                                          <p:attrName>style.visibility</p:attrName>
                                        </p:attrNameLst>
                                      </p:cBhvr>
                                      <p:to>
                                        <p:strVal val="hidden"/>
                                      </p:to>
                                    </p:set>
                                  </p:childTnLst>
                                </p:cTn>
                              </p:par>
                              <p:par>
                                <p:cTn id="205" presetID="1" presetClass="entr" presetSubtype="0" fill="hold" nodeType="withEffect">
                                  <p:stCondLst>
                                    <p:cond delay="0"/>
                                  </p:stCondLst>
                                  <p:childTnLst>
                                    <p:set>
                                      <p:cBhvr>
                                        <p:cTn id="206" dur="1" fill="hold">
                                          <p:stCondLst>
                                            <p:cond delay="0"/>
                                          </p:stCondLst>
                                        </p:cTn>
                                        <p:tgtEl>
                                          <p:spTgt spid="73"/>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nodeType="clickEffect">
                                  <p:stCondLst>
                                    <p:cond delay="0"/>
                                  </p:stCondLst>
                                  <p:childTnLst>
                                    <p:set>
                                      <p:cBhvr>
                                        <p:cTn id="210" dur="1" fill="hold">
                                          <p:stCondLst>
                                            <p:cond delay="0"/>
                                          </p:stCondLst>
                                        </p:cTn>
                                        <p:tgtEl>
                                          <p:spTgt spid="38"/>
                                        </p:tgtEl>
                                        <p:attrNameLst>
                                          <p:attrName>style.visibility</p:attrName>
                                        </p:attrNameLst>
                                      </p:cBhvr>
                                      <p:to>
                                        <p:strVal val="visible"/>
                                      </p:to>
                                    </p:set>
                                  </p:childTnLst>
                                </p:cTn>
                              </p:par>
                              <p:par>
                                <p:cTn id="211" presetID="1" presetClass="exit" presetSubtype="0" fill="hold" nodeType="withEffect">
                                  <p:stCondLst>
                                    <p:cond delay="0"/>
                                  </p:stCondLst>
                                  <p:childTnLst>
                                    <p:set>
                                      <p:cBhvr>
                                        <p:cTn id="212" dur="1" fill="hold">
                                          <p:stCondLst>
                                            <p:cond delay="0"/>
                                          </p:stCondLst>
                                        </p:cTn>
                                        <p:tgtEl>
                                          <p:spTgt spid="73"/>
                                        </p:tgtEl>
                                        <p:attrNameLst>
                                          <p:attrName>style.visibility</p:attrName>
                                        </p:attrNameLst>
                                      </p:cBhvr>
                                      <p:to>
                                        <p:strVal val="hidden"/>
                                      </p:to>
                                    </p:set>
                                  </p:childTnLst>
                                </p:cTn>
                              </p:par>
                              <p:par>
                                <p:cTn id="213" presetID="1" presetClass="entr" presetSubtype="0" fill="hold" nodeType="withEffect">
                                  <p:stCondLst>
                                    <p:cond delay="0"/>
                                  </p:stCondLst>
                                  <p:childTnLst>
                                    <p:set>
                                      <p:cBhvr>
                                        <p:cTn id="214" dur="1" fill="hold">
                                          <p:stCondLst>
                                            <p:cond delay="0"/>
                                          </p:stCondLst>
                                        </p:cTn>
                                        <p:tgtEl>
                                          <p:spTgt spid="74"/>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nodeType="clickEffect">
                                  <p:stCondLst>
                                    <p:cond delay="0"/>
                                  </p:stCondLst>
                                  <p:childTnLst>
                                    <p:set>
                                      <p:cBhvr>
                                        <p:cTn id="218" dur="1" fill="hold">
                                          <p:stCondLst>
                                            <p:cond delay="0"/>
                                          </p:stCondLst>
                                        </p:cTn>
                                        <p:tgtEl>
                                          <p:spTgt spid="39"/>
                                        </p:tgtEl>
                                        <p:attrNameLst>
                                          <p:attrName>style.visibility</p:attrName>
                                        </p:attrNameLst>
                                      </p:cBhvr>
                                      <p:to>
                                        <p:strVal val="visible"/>
                                      </p:to>
                                    </p:set>
                                  </p:childTnLst>
                                </p:cTn>
                              </p:par>
                              <p:par>
                                <p:cTn id="219" presetID="1" presetClass="exit" presetSubtype="0" fill="hold" nodeType="withEffect">
                                  <p:stCondLst>
                                    <p:cond delay="0"/>
                                  </p:stCondLst>
                                  <p:childTnLst>
                                    <p:set>
                                      <p:cBhvr>
                                        <p:cTn id="220" dur="1" fill="hold">
                                          <p:stCondLst>
                                            <p:cond delay="0"/>
                                          </p:stCondLst>
                                        </p:cTn>
                                        <p:tgtEl>
                                          <p:spTgt spid="74"/>
                                        </p:tgtEl>
                                        <p:attrNameLst>
                                          <p:attrName>style.visibility</p:attrName>
                                        </p:attrNameLst>
                                      </p:cBhvr>
                                      <p:to>
                                        <p:strVal val="hidden"/>
                                      </p:to>
                                    </p:set>
                                  </p:childTnLst>
                                </p:cTn>
                              </p:par>
                              <p:par>
                                <p:cTn id="221" presetID="1" presetClass="entr" presetSubtype="0" fill="hold" nodeType="withEffect">
                                  <p:stCondLst>
                                    <p:cond delay="0"/>
                                  </p:stCondLst>
                                  <p:childTnLst>
                                    <p:set>
                                      <p:cBhvr>
                                        <p:cTn id="222" dur="1" fill="hold">
                                          <p:stCondLst>
                                            <p:cond delay="0"/>
                                          </p:stCondLst>
                                        </p:cTn>
                                        <p:tgtEl>
                                          <p:spTgt spid="75"/>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nodeType="clickEffect">
                                  <p:stCondLst>
                                    <p:cond delay="0"/>
                                  </p:stCondLst>
                                  <p:childTnLst>
                                    <p:set>
                                      <p:cBhvr>
                                        <p:cTn id="226" dur="1" fill="hold">
                                          <p:stCondLst>
                                            <p:cond delay="0"/>
                                          </p:stCondLst>
                                        </p:cTn>
                                        <p:tgtEl>
                                          <p:spTgt spid="40"/>
                                        </p:tgtEl>
                                        <p:attrNameLst>
                                          <p:attrName>style.visibility</p:attrName>
                                        </p:attrNameLst>
                                      </p:cBhvr>
                                      <p:to>
                                        <p:strVal val="visible"/>
                                      </p:to>
                                    </p:set>
                                  </p:childTnLst>
                                </p:cTn>
                              </p:par>
                              <p:par>
                                <p:cTn id="227" presetID="1" presetClass="exit" presetSubtype="0" fill="hold" nodeType="withEffect">
                                  <p:stCondLst>
                                    <p:cond delay="0"/>
                                  </p:stCondLst>
                                  <p:childTnLst>
                                    <p:set>
                                      <p:cBhvr>
                                        <p:cTn id="228" dur="1" fill="hold">
                                          <p:stCondLst>
                                            <p:cond delay="0"/>
                                          </p:stCondLst>
                                        </p:cTn>
                                        <p:tgtEl>
                                          <p:spTgt spid="75"/>
                                        </p:tgtEl>
                                        <p:attrNameLst>
                                          <p:attrName>style.visibility</p:attrName>
                                        </p:attrNameLst>
                                      </p:cBhvr>
                                      <p:to>
                                        <p:strVal val="hidden"/>
                                      </p:to>
                                    </p:set>
                                  </p:childTnLst>
                                </p:cTn>
                              </p:par>
                              <p:par>
                                <p:cTn id="229" presetID="1" presetClass="entr" presetSubtype="0" fill="hold" nodeType="withEffect">
                                  <p:stCondLst>
                                    <p:cond delay="0"/>
                                  </p:stCondLst>
                                  <p:childTnLst>
                                    <p:set>
                                      <p:cBhvr>
                                        <p:cTn id="230" dur="1" fill="hold">
                                          <p:stCondLst>
                                            <p:cond delay="0"/>
                                          </p:stCondLst>
                                        </p:cTn>
                                        <p:tgtEl>
                                          <p:spTgt spid="76"/>
                                        </p:tgtEl>
                                        <p:attrNameLst>
                                          <p:attrName>style.visibility</p:attrName>
                                        </p:attrNameLst>
                                      </p:cBhvr>
                                      <p:to>
                                        <p:strVal val="visible"/>
                                      </p:to>
                                    </p:set>
                                  </p:childTnLst>
                                </p:cTn>
                              </p:par>
                            </p:childTnLst>
                          </p:cTn>
                        </p:par>
                      </p:childTnLst>
                    </p:cTn>
                  </p:par>
                  <p:par>
                    <p:cTn id="231" fill="hold">
                      <p:stCondLst>
                        <p:cond delay="indefinite"/>
                      </p:stCondLst>
                      <p:childTnLst>
                        <p:par>
                          <p:cTn id="232" fill="hold">
                            <p:stCondLst>
                              <p:cond delay="0"/>
                            </p:stCondLst>
                            <p:childTnLst>
                              <p:par>
                                <p:cTn id="233" presetID="1" presetClass="entr" presetSubtype="0" fill="hold" nodeType="clickEffect">
                                  <p:stCondLst>
                                    <p:cond delay="0"/>
                                  </p:stCondLst>
                                  <p:childTnLst>
                                    <p:set>
                                      <p:cBhvr>
                                        <p:cTn id="234" dur="1" fill="hold">
                                          <p:stCondLst>
                                            <p:cond delay="0"/>
                                          </p:stCondLst>
                                        </p:cTn>
                                        <p:tgtEl>
                                          <p:spTgt spid="41"/>
                                        </p:tgtEl>
                                        <p:attrNameLst>
                                          <p:attrName>style.visibility</p:attrName>
                                        </p:attrNameLst>
                                      </p:cBhvr>
                                      <p:to>
                                        <p:strVal val="visible"/>
                                      </p:to>
                                    </p:set>
                                  </p:childTnLst>
                                </p:cTn>
                              </p:par>
                              <p:par>
                                <p:cTn id="235" presetID="1" presetClass="exit" presetSubtype="0" fill="hold" nodeType="withEffect">
                                  <p:stCondLst>
                                    <p:cond delay="0"/>
                                  </p:stCondLst>
                                  <p:childTnLst>
                                    <p:set>
                                      <p:cBhvr>
                                        <p:cTn id="236" dur="1" fill="hold">
                                          <p:stCondLst>
                                            <p:cond delay="0"/>
                                          </p:stCondLst>
                                        </p:cTn>
                                        <p:tgtEl>
                                          <p:spTgt spid="76"/>
                                        </p:tgtEl>
                                        <p:attrNameLst>
                                          <p:attrName>style.visibility</p:attrName>
                                        </p:attrNameLst>
                                      </p:cBhvr>
                                      <p:to>
                                        <p:strVal val="hidden"/>
                                      </p:to>
                                    </p:set>
                                  </p:childTnLst>
                                </p:cTn>
                              </p:par>
                              <p:par>
                                <p:cTn id="237" presetID="1" presetClass="entr" presetSubtype="0" fill="hold" nodeType="withEffect">
                                  <p:stCondLst>
                                    <p:cond delay="0"/>
                                  </p:stCondLst>
                                  <p:childTnLst>
                                    <p:set>
                                      <p:cBhvr>
                                        <p:cTn id="238" dur="1" fill="hold">
                                          <p:stCondLst>
                                            <p:cond delay="0"/>
                                          </p:stCondLst>
                                        </p:cTn>
                                        <p:tgtEl>
                                          <p:spTgt spid="77"/>
                                        </p:tgtEl>
                                        <p:attrNameLst>
                                          <p:attrName>style.visibility</p:attrName>
                                        </p:attrNameLst>
                                      </p:cBhvr>
                                      <p:to>
                                        <p:strVal val="visible"/>
                                      </p:to>
                                    </p:set>
                                  </p:childTnLst>
                                </p:cTn>
                              </p:par>
                            </p:childTnLst>
                          </p:cTn>
                        </p:par>
                      </p:childTnLst>
                    </p:cTn>
                  </p:par>
                  <p:par>
                    <p:cTn id="239" fill="hold">
                      <p:stCondLst>
                        <p:cond delay="indefinite"/>
                      </p:stCondLst>
                      <p:childTnLst>
                        <p:par>
                          <p:cTn id="240" fill="hold">
                            <p:stCondLst>
                              <p:cond delay="0"/>
                            </p:stCondLst>
                            <p:childTnLst>
                              <p:par>
                                <p:cTn id="241" presetID="1" presetClass="entr" presetSubtype="0" fill="hold" nodeType="clickEffect">
                                  <p:stCondLst>
                                    <p:cond delay="0"/>
                                  </p:stCondLst>
                                  <p:childTnLst>
                                    <p:set>
                                      <p:cBhvr>
                                        <p:cTn id="242" dur="1" fill="hold">
                                          <p:stCondLst>
                                            <p:cond delay="0"/>
                                          </p:stCondLst>
                                        </p:cTn>
                                        <p:tgtEl>
                                          <p:spTgt spid="42"/>
                                        </p:tgtEl>
                                        <p:attrNameLst>
                                          <p:attrName>style.visibility</p:attrName>
                                        </p:attrNameLst>
                                      </p:cBhvr>
                                      <p:to>
                                        <p:strVal val="visible"/>
                                      </p:to>
                                    </p:set>
                                  </p:childTnLst>
                                </p:cTn>
                              </p:par>
                              <p:par>
                                <p:cTn id="243" presetID="1" presetClass="exit" presetSubtype="0" fill="hold" nodeType="withEffect">
                                  <p:stCondLst>
                                    <p:cond delay="0"/>
                                  </p:stCondLst>
                                  <p:childTnLst>
                                    <p:set>
                                      <p:cBhvr>
                                        <p:cTn id="244" dur="1" fill="hold">
                                          <p:stCondLst>
                                            <p:cond delay="0"/>
                                          </p:stCondLst>
                                        </p:cTn>
                                        <p:tgtEl>
                                          <p:spTgt spid="77"/>
                                        </p:tgtEl>
                                        <p:attrNameLst>
                                          <p:attrName>style.visibility</p:attrName>
                                        </p:attrNameLst>
                                      </p:cBhvr>
                                      <p:to>
                                        <p:strVal val="hidden"/>
                                      </p:to>
                                    </p:set>
                                  </p:childTnLst>
                                </p:cTn>
                              </p:par>
                              <p:par>
                                <p:cTn id="245" presetID="1" presetClass="entr" presetSubtype="0" fill="hold" nodeType="withEffect">
                                  <p:stCondLst>
                                    <p:cond delay="0"/>
                                  </p:stCondLst>
                                  <p:childTnLst>
                                    <p:set>
                                      <p:cBhvr>
                                        <p:cTn id="246" dur="1" fill="hold">
                                          <p:stCondLst>
                                            <p:cond delay="0"/>
                                          </p:stCondLst>
                                        </p:cTn>
                                        <p:tgtEl>
                                          <p:spTgt spid="78"/>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1" presetClass="entr" presetSubtype="0" fill="hold" nodeType="clickEffect">
                                  <p:stCondLst>
                                    <p:cond delay="0"/>
                                  </p:stCondLst>
                                  <p:childTnLst>
                                    <p:set>
                                      <p:cBhvr>
                                        <p:cTn id="250" dur="1" fill="hold">
                                          <p:stCondLst>
                                            <p:cond delay="0"/>
                                          </p:stCondLst>
                                        </p:cTn>
                                        <p:tgtEl>
                                          <p:spTgt spid="43"/>
                                        </p:tgtEl>
                                        <p:attrNameLst>
                                          <p:attrName>style.visibility</p:attrName>
                                        </p:attrNameLst>
                                      </p:cBhvr>
                                      <p:to>
                                        <p:strVal val="visible"/>
                                      </p:to>
                                    </p:set>
                                  </p:childTnLst>
                                </p:cTn>
                              </p:par>
                              <p:par>
                                <p:cTn id="251" presetID="1" presetClass="exit" presetSubtype="0" fill="hold" nodeType="withEffect">
                                  <p:stCondLst>
                                    <p:cond delay="0"/>
                                  </p:stCondLst>
                                  <p:childTnLst>
                                    <p:set>
                                      <p:cBhvr>
                                        <p:cTn id="252" dur="1" fill="hold">
                                          <p:stCondLst>
                                            <p:cond delay="0"/>
                                          </p:stCondLst>
                                        </p:cTn>
                                        <p:tgtEl>
                                          <p:spTgt spid="78"/>
                                        </p:tgtEl>
                                        <p:attrNameLst>
                                          <p:attrName>style.visibility</p:attrName>
                                        </p:attrNameLst>
                                      </p:cBhvr>
                                      <p:to>
                                        <p:strVal val="hidden"/>
                                      </p:to>
                                    </p:set>
                                  </p:childTnLst>
                                </p:cTn>
                              </p:par>
                              <p:par>
                                <p:cTn id="253" presetID="1" presetClass="entr" presetSubtype="0" fill="hold" nodeType="withEffect">
                                  <p:stCondLst>
                                    <p:cond delay="0"/>
                                  </p:stCondLst>
                                  <p:childTnLst>
                                    <p:set>
                                      <p:cBhvr>
                                        <p:cTn id="254" dur="1" fill="hold">
                                          <p:stCondLst>
                                            <p:cond delay="0"/>
                                          </p:stCondLst>
                                        </p:cTn>
                                        <p:tgtEl>
                                          <p:spTgt spid="79"/>
                                        </p:tgtEl>
                                        <p:attrNameLst>
                                          <p:attrName>style.visibility</p:attrName>
                                        </p:attrNameLst>
                                      </p:cBhvr>
                                      <p:to>
                                        <p:strVal val="visible"/>
                                      </p:to>
                                    </p:set>
                                  </p:childTnLst>
                                </p:cTn>
                              </p:par>
                            </p:childTnLst>
                          </p:cTn>
                        </p:par>
                      </p:childTnLst>
                    </p:cTn>
                  </p:par>
                  <p:par>
                    <p:cTn id="255" fill="hold">
                      <p:stCondLst>
                        <p:cond delay="indefinite"/>
                      </p:stCondLst>
                      <p:childTnLst>
                        <p:par>
                          <p:cTn id="256" fill="hold">
                            <p:stCondLst>
                              <p:cond delay="0"/>
                            </p:stCondLst>
                            <p:childTnLst>
                              <p:par>
                                <p:cTn id="257" presetID="1" presetClass="entr" presetSubtype="0" fill="hold" nodeType="clickEffect">
                                  <p:stCondLst>
                                    <p:cond delay="0"/>
                                  </p:stCondLst>
                                  <p:childTnLst>
                                    <p:set>
                                      <p:cBhvr>
                                        <p:cTn id="258" dur="1" fill="hold">
                                          <p:stCondLst>
                                            <p:cond delay="0"/>
                                          </p:stCondLst>
                                        </p:cTn>
                                        <p:tgtEl>
                                          <p:spTgt spid="44"/>
                                        </p:tgtEl>
                                        <p:attrNameLst>
                                          <p:attrName>style.visibility</p:attrName>
                                        </p:attrNameLst>
                                      </p:cBhvr>
                                      <p:to>
                                        <p:strVal val="visible"/>
                                      </p:to>
                                    </p:set>
                                  </p:childTnLst>
                                </p:cTn>
                              </p:par>
                              <p:par>
                                <p:cTn id="259" presetID="1" presetClass="exit" presetSubtype="0" fill="hold" nodeType="withEffect">
                                  <p:stCondLst>
                                    <p:cond delay="0"/>
                                  </p:stCondLst>
                                  <p:childTnLst>
                                    <p:set>
                                      <p:cBhvr>
                                        <p:cTn id="260" dur="1" fill="hold">
                                          <p:stCondLst>
                                            <p:cond delay="0"/>
                                          </p:stCondLst>
                                        </p:cTn>
                                        <p:tgtEl>
                                          <p:spTgt spid="79"/>
                                        </p:tgtEl>
                                        <p:attrNameLst>
                                          <p:attrName>style.visibility</p:attrName>
                                        </p:attrNameLst>
                                      </p:cBhvr>
                                      <p:to>
                                        <p:strVal val="hidden"/>
                                      </p:to>
                                    </p:set>
                                  </p:childTnLst>
                                </p:cTn>
                              </p:par>
                              <p:par>
                                <p:cTn id="261" presetID="1" presetClass="entr" presetSubtype="0" fill="hold" nodeType="withEffect">
                                  <p:stCondLst>
                                    <p:cond delay="0"/>
                                  </p:stCondLst>
                                  <p:childTnLst>
                                    <p:set>
                                      <p:cBhvr>
                                        <p:cTn id="262" dur="1" fill="hold">
                                          <p:stCondLst>
                                            <p:cond delay="0"/>
                                          </p:stCondLst>
                                        </p:cTn>
                                        <p:tgtEl>
                                          <p:spTgt spid="80"/>
                                        </p:tgtEl>
                                        <p:attrNameLst>
                                          <p:attrName>style.visibility</p:attrName>
                                        </p:attrNameLst>
                                      </p:cBhvr>
                                      <p:to>
                                        <p:strVal val="visible"/>
                                      </p:to>
                                    </p:set>
                                  </p:childTnLst>
                                </p:cTn>
                              </p:par>
                            </p:childTnLst>
                          </p:cTn>
                        </p:par>
                      </p:childTnLst>
                    </p:cTn>
                  </p:par>
                  <p:par>
                    <p:cTn id="263" fill="hold">
                      <p:stCondLst>
                        <p:cond delay="indefinite"/>
                      </p:stCondLst>
                      <p:childTnLst>
                        <p:par>
                          <p:cTn id="264" fill="hold">
                            <p:stCondLst>
                              <p:cond delay="0"/>
                            </p:stCondLst>
                            <p:childTnLst>
                              <p:par>
                                <p:cTn id="265" presetID="1" presetClass="entr" presetSubtype="0" fill="hold" nodeType="clickEffect">
                                  <p:stCondLst>
                                    <p:cond delay="0"/>
                                  </p:stCondLst>
                                  <p:childTnLst>
                                    <p:set>
                                      <p:cBhvr>
                                        <p:cTn id="266" dur="1" fill="hold">
                                          <p:stCondLst>
                                            <p:cond delay="0"/>
                                          </p:stCondLst>
                                        </p:cTn>
                                        <p:tgtEl>
                                          <p:spTgt spid="45"/>
                                        </p:tgtEl>
                                        <p:attrNameLst>
                                          <p:attrName>style.visibility</p:attrName>
                                        </p:attrNameLst>
                                      </p:cBhvr>
                                      <p:to>
                                        <p:strVal val="visible"/>
                                      </p:to>
                                    </p:set>
                                  </p:childTnLst>
                                </p:cTn>
                              </p:par>
                              <p:par>
                                <p:cTn id="267" presetID="1" presetClass="exit" presetSubtype="0" fill="hold" nodeType="withEffect">
                                  <p:stCondLst>
                                    <p:cond delay="0"/>
                                  </p:stCondLst>
                                  <p:childTnLst>
                                    <p:set>
                                      <p:cBhvr>
                                        <p:cTn id="268" dur="1" fill="hold">
                                          <p:stCondLst>
                                            <p:cond delay="0"/>
                                          </p:stCondLst>
                                        </p:cTn>
                                        <p:tgtEl>
                                          <p:spTgt spid="80"/>
                                        </p:tgtEl>
                                        <p:attrNameLst>
                                          <p:attrName>style.visibility</p:attrName>
                                        </p:attrNameLst>
                                      </p:cBhvr>
                                      <p:to>
                                        <p:strVal val="hidden"/>
                                      </p:to>
                                    </p:set>
                                  </p:childTnLst>
                                </p:cTn>
                              </p:par>
                              <p:par>
                                <p:cTn id="269" presetID="1" presetClass="entr" presetSubtype="0" fill="hold" nodeType="withEffect">
                                  <p:stCondLst>
                                    <p:cond delay="0"/>
                                  </p:stCondLst>
                                  <p:childTnLst>
                                    <p:set>
                                      <p:cBhvr>
                                        <p:cTn id="270" dur="1" fill="hold">
                                          <p:stCondLst>
                                            <p:cond delay="0"/>
                                          </p:stCondLst>
                                        </p:cTn>
                                        <p:tgtEl>
                                          <p:spTgt spid="81"/>
                                        </p:tgtEl>
                                        <p:attrNameLst>
                                          <p:attrName>style.visibility</p:attrName>
                                        </p:attrNameLst>
                                      </p:cBhvr>
                                      <p:to>
                                        <p:strVal val="visible"/>
                                      </p:to>
                                    </p:set>
                                  </p:childTnLst>
                                </p:cTn>
                              </p:par>
                            </p:childTnLst>
                          </p:cTn>
                        </p:par>
                      </p:childTnLst>
                    </p:cTn>
                  </p:par>
                  <p:par>
                    <p:cTn id="271" fill="hold">
                      <p:stCondLst>
                        <p:cond delay="indefinite"/>
                      </p:stCondLst>
                      <p:childTnLst>
                        <p:par>
                          <p:cTn id="272" fill="hold">
                            <p:stCondLst>
                              <p:cond delay="0"/>
                            </p:stCondLst>
                            <p:childTnLst>
                              <p:par>
                                <p:cTn id="273" presetID="1" presetClass="entr" presetSubtype="0" fill="hold" nodeType="clickEffect">
                                  <p:stCondLst>
                                    <p:cond delay="0"/>
                                  </p:stCondLst>
                                  <p:childTnLst>
                                    <p:set>
                                      <p:cBhvr>
                                        <p:cTn id="274" dur="1" fill="hold">
                                          <p:stCondLst>
                                            <p:cond delay="0"/>
                                          </p:stCondLst>
                                        </p:cTn>
                                        <p:tgtEl>
                                          <p:spTgt spid="46"/>
                                        </p:tgtEl>
                                        <p:attrNameLst>
                                          <p:attrName>style.visibility</p:attrName>
                                        </p:attrNameLst>
                                      </p:cBhvr>
                                      <p:to>
                                        <p:strVal val="visible"/>
                                      </p:to>
                                    </p:set>
                                  </p:childTnLst>
                                </p:cTn>
                              </p:par>
                              <p:par>
                                <p:cTn id="275" presetID="1" presetClass="exit" presetSubtype="0" fill="hold" nodeType="withEffect">
                                  <p:stCondLst>
                                    <p:cond delay="0"/>
                                  </p:stCondLst>
                                  <p:childTnLst>
                                    <p:set>
                                      <p:cBhvr>
                                        <p:cTn id="276" dur="1" fill="hold">
                                          <p:stCondLst>
                                            <p:cond delay="0"/>
                                          </p:stCondLst>
                                        </p:cTn>
                                        <p:tgtEl>
                                          <p:spTgt spid="81"/>
                                        </p:tgtEl>
                                        <p:attrNameLst>
                                          <p:attrName>style.visibility</p:attrName>
                                        </p:attrNameLst>
                                      </p:cBhvr>
                                      <p:to>
                                        <p:strVal val="hidden"/>
                                      </p:to>
                                    </p:set>
                                  </p:childTnLst>
                                </p:cTn>
                              </p:par>
                              <p:par>
                                <p:cTn id="277" presetID="1" presetClass="entr" presetSubtype="0" fill="hold" nodeType="withEffect">
                                  <p:stCondLst>
                                    <p:cond delay="0"/>
                                  </p:stCondLst>
                                  <p:childTnLst>
                                    <p:set>
                                      <p:cBhvr>
                                        <p:cTn id="278" dur="1" fill="hold">
                                          <p:stCondLst>
                                            <p:cond delay="0"/>
                                          </p:stCondLst>
                                        </p:cTn>
                                        <p:tgtEl>
                                          <p:spTgt spid="82"/>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1" presetClass="entr" presetSubtype="0" fill="hold" nodeType="clickEffect">
                                  <p:stCondLst>
                                    <p:cond delay="0"/>
                                  </p:stCondLst>
                                  <p:childTnLst>
                                    <p:set>
                                      <p:cBhvr>
                                        <p:cTn id="282" dur="1" fill="hold">
                                          <p:stCondLst>
                                            <p:cond delay="0"/>
                                          </p:stCondLst>
                                        </p:cTn>
                                        <p:tgtEl>
                                          <p:spTgt spid="47"/>
                                        </p:tgtEl>
                                        <p:attrNameLst>
                                          <p:attrName>style.visibility</p:attrName>
                                        </p:attrNameLst>
                                      </p:cBhvr>
                                      <p:to>
                                        <p:strVal val="visible"/>
                                      </p:to>
                                    </p:set>
                                  </p:childTnLst>
                                </p:cTn>
                              </p:par>
                              <p:par>
                                <p:cTn id="283" presetID="1" presetClass="exit" presetSubtype="0" fill="hold" nodeType="withEffect">
                                  <p:stCondLst>
                                    <p:cond delay="0"/>
                                  </p:stCondLst>
                                  <p:childTnLst>
                                    <p:set>
                                      <p:cBhvr>
                                        <p:cTn id="284" dur="1" fill="hold">
                                          <p:stCondLst>
                                            <p:cond delay="0"/>
                                          </p:stCondLst>
                                        </p:cTn>
                                        <p:tgtEl>
                                          <p:spTgt spid="82"/>
                                        </p:tgtEl>
                                        <p:attrNameLst>
                                          <p:attrName>style.visibility</p:attrName>
                                        </p:attrNameLst>
                                      </p:cBhvr>
                                      <p:to>
                                        <p:strVal val="hidden"/>
                                      </p:to>
                                    </p:set>
                                  </p:childTnLst>
                                </p:cTn>
                              </p:par>
                              <p:par>
                                <p:cTn id="285" presetID="1" presetClass="entr" presetSubtype="0" fill="hold" nodeType="withEffect">
                                  <p:stCondLst>
                                    <p:cond delay="0"/>
                                  </p:stCondLst>
                                  <p:childTnLst>
                                    <p:set>
                                      <p:cBhvr>
                                        <p:cTn id="286" dur="1" fill="hold">
                                          <p:stCondLst>
                                            <p:cond delay="0"/>
                                          </p:stCondLst>
                                        </p:cTn>
                                        <p:tgtEl>
                                          <p:spTgt spid="83"/>
                                        </p:tgtEl>
                                        <p:attrNameLst>
                                          <p:attrName>style.visibility</p:attrName>
                                        </p:attrNameLst>
                                      </p:cBhvr>
                                      <p:to>
                                        <p:strVal val="visible"/>
                                      </p:to>
                                    </p:set>
                                  </p:childTnLst>
                                </p:cTn>
                              </p:par>
                            </p:childTnLst>
                          </p:cTn>
                        </p:par>
                      </p:childTnLst>
                    </p:cTn>
                  </p:par>
                  <p:par>
                    <p:cTn id="287" fill="hold">
                      <p:stCondLst>
                        <p:cond delay="indefinite"/>
                      </p:stCondLst>
                      <p:childTnLst>
                        <p:par>
                          <p:cTn id="288" fill="hold">
                            <p:stCondLst>
                              <p:cond delay="0"/>
                            </p:stCondLst>
                            <p:childTnLst>
                              <p:par>
                                <p:cTn id="289" presetID="1" presetClass="entr" presetSubtype="0" fill="hold" nodeType="clickEffect">
                                  <p:stCondLst>
                                    <p:cond delay="0"/>
                                  </p:stCondLst>
                                  <p:childTnLst>
                                    <p:set>
                                      <p:cBhvr>
                                        <p:cTn id="290" dur="1" fill="hold">
                                          <p:stCondLst>
                                            <p:cond delay="0"/>
                                          </p:stCondLst>
                                        </p:cTn>
                                        <p:tgtEl>
                                          <p:spTgt spid="48"/>
                                        </p:tgtEl>
                                        <p:attrNameLst>
                                          <p:attrName>style.visibility</p:attrName>
                                        </p:attrNameLst>
                                      </p:cBhvr>
                                      <p:to>
                                        <p:strVal val="visible"/>
                                      </p:to>
                                    </p:set>
                                  </p:childTnLst>
                                </p:cTn>
                              </p:par>
                              <p:par>
                                <p:cTn id="291" presetID="1" presetClass="exit" presetSubtype="0" fill="hold" nodeType="withEffect">
                                  <p:stCondLst>
                                    <p:cond delay="0"/>
                                  </p:stCondLst>
                                  <p:childTnLst>
                                    <p:set>
                                      <p:cBhvr>
                                        <p:cTn id="292" dur="1" fill="hold">
                                          <p:stCondLst>
                                            <p:cond delay="0"/>
                                          </p:stCondLst>
                                        </p:cTn>
                                        <p:tgtEl>
                                          <p:spTgt spid="83"/>
                                        </p:tgtEl>
                                        <p:attrNameLst>
                                          <p:attrName>style.visibility</p:attrName>
                                        </p:attrNameLst>
                                      </p:cBhvr>
                                      <p:to>
                                        <p:strVal val="hidden"/>
                                      </p:to>
                                    </p:set>
                                  </p:childTnLst>
                                </p:cTn>
                              </p:par>
                              <p:par>
                                <p:cTn id="293" presetID="1" presetClass="entr" presetSubtype="0" fill="hold" nodeType="withEffect">
                                  <p:stCondLst>
                                    <p:cond delay="0"/>
                                  </p:stCondLst>
                                  <p:childTnLst>
                                    <p:set>
                                      <p:cBhvr>
                                        <p:cTn id="294" dur="1" fill="hold">
                                          <p:stCondLst>
                                            <p:cond delay="0"/>
                                          </p:stCondLst>
                                        </p:cTn>
                                        <p:tgtEl>
                                          <p:spTgt spid="84"/>
                                        </p:tgtEl>
                                        <p:attrNameLst>
                                          <p:attrName>style.visibility</p:attrName>
                                        </p:attrNameLst>
                                      </p:cBhvr>
                                      <p:to>
                                        <p:strVal val="visible"/>
                                      </p:to>
                                    </p:set>
                                  </p:childTnLst>
                                </p:cTn>
                              </p:par>
                            </p:childTnLst>
                          </p:cTn>
                        </p:par>
                      </p:childTnLst>
                    </p:cTn>
                  </p:par>
                  <p:par>
                    <p:cTn id="295" fill="hold">
                      <p:stCondLst>
                        <p:cond delay="indefinite"/>
                      </p:stCondLst>
                      <p:childTnLst>
                        <p:par>
                          <p:cTn id="296" fill="hold">
                            <p:stCondLst>
                              <p:cond delay="0"/>
                            </p:stCondLst>
                            <p:childTnLst>
                              <p:par>
                                <p:cTn id="297" presetID="1" presetClass="entr" presetSubtype="0" fill="hold" nodeType="clickEffect">
                                  <p:stCondLst>
                                    <p:cond delay="0"/>
                                  </p:stCondLst>
                                  <p:childTnLst>
                                    <p:set>
                                      <p:cBhvr>
                                        <p:cTn id="298" dur="1" fill="hold">
                                          <p:stCondLst>
                                            <p:cond delay="0"/>
                                          </p:stCondLst>
                                        </p:cTn>
                                        <p:tgtEl>
                                          <p:spTgt spid="86"/>
                                        </p:tgtEl>
                                        <p:attrNameLst>
                                          <p:attrName>style.visibility</p:attrName>
                                        </p:attrNameLst>
                                      </p:cBhvr>
                                      <p:to>
                                        <p:strVal val="visible"/>
                                      </p:to>
                                    </p:set>
                                  </p:childTnLst>
                                </p:cTn>
                              </p:par>
                              <p:par>
                                <p:cTn id="299" presetID="1" presetClass="exit" presetSubtype="0" fill="hold" nodeType="withEffect">
                                  <p:stCondLst>
                                    <p:cond delay="0"/>
                                  </p:stCondLst>
                                  <p:childTnLst>
                                    <p:set>
                                      <p:cBhvr>
                                        <p:cTn id="300" dur="1" fill="hold">
                                          <p:stCondLst>
                                            <p:cond delay="0"/>
                                          </p:stCondLst>
                                        </p:cTn>
                                        <p:tgtEl>
                                          <p:spTgt spid="84"/>
                                        </p:tgtEl>
                                        <p:attrNameLst>
                                          <p:attrName>style.visibility</p:attrName>
                                        </p:attrNameLst>
                                      </p:cBhvr>
                                      <p:to>
                                        <p:strVal val="hidden"/>
                                      </p:to>
                                    </p:set>
                                  </p:childTnLst>
                                </p:cTn>
                              </p:par>
                              <p:par>
                                <p:cTn id="301" presetID="1" presetClass="entr" presetSubtype="0" fill="hold" grpId="0" nodeType="withEffect">
                                  <p:stCondLst>
                                    <p:cond delay="0"/>
                                  </p:stCondLst>
                                  <p:childTnLst>
                                    <p:set>
                                      <p:cBhvr>
                                        <p:cTn id="302" dur="1" fill="hold">
                                          <p:stCondLst>
                                            <p:cond delay="0"/>
                                          </p:stCondLst>
                                        </p:cTn>
                                        <p:tgtEl>
                                          <p:spTgt spid="89"/>
                                        </p:tgtEl>
                                        <p:attrNameLst>
                                          <p:attrName>style.visibility</p:attrName>
                                        </p:attrNameLst>
                                      </p:cBhvr>
                                      <p:to>
                                        <p:strVal val="visible"/>
                                      </p:to>
                                    </p:set>
                                  </p:childTnLst>
                                </p:cTn>
                              </p:par>
                            </p:childTnLst>
                          </p:cTn>
                        </p:par>
                      </p:childTnLst>
                    </p:cTn>
                  </p:par>
                  <p:par>
                    <p:cTn id="303" fill="hold">
                      <p:stCondLst>
                        <p:cond delay="indefinite"/>
                      </p:stCondLst>
                      <p:childTnLst>
                        <p:par>
                          <p:cTn id="304" fill="hold">
                            <p:stCondLst>
                              <p:cond delay="0"/>
                            </p:stCondLst>
                            <p:childTnLst>
                              <p:par>
                                <p:cTn id="305" presetID="1" presetClass="entr" presetSubtype="0" fill="hold" nodeType="clickEffect">
                                  <p:stCondLst>
                                    <p:cond delay="0"/>
                                  </p:stCondLst>
                                  <p:childTnLst>
                                    <p:set>
                                      <p:cBhvr>
                                        <p:cTn id="306" dur="1" fill="hold">
                                          <p:stCondLst>
                                            <p:cond delay="0"/>
                                          </p:stCondLst>
                                        </p:cTn>
                                        <p:tgtEl>
                                          <p:spTgt spid="87"/>
                                        </p:tgtEl>
                                        <p:attrNameLst>
                                          <p:attrName>style.visibility</p:attrName>
                                        </p:attrNameLst>
                                      </p:cBhvr>
                                      <p:to>
                                        <p:strVal val="visible"/>
                                      </p:to>
                                    </p:set>
                                  </p:childTnLst>
                                </p:cTn>
                              </p:par>
                            </p:childTnLst>
                          </p:cTn>
                        </p:par>
                      </p:childTnLst>
                    </p:cTn>
                  </p:par>
                  <p:par>
                    <p:cTn id="307" fill="hold">
                      <p:stCondLst>
                        <p:cond delay="indefinite"/>
                      </p:stCondLst>
                      <p:childTnLst>
                        <p:par>
                          <p:cTn id="308" fill="hold">
                            <p:stCondLst>
                              <p:cond delay="0"/>
                            </p:stCondLst>
                            <p:childTnLst>
                              <p:par>
                                <p:cTn id="309" presetID="1" presetClass="exit" presetSubtype="0" fill="hold" nodeType="clickEffect">
                                  <p:stCondLst>
                                    <p:cond delay="0"/>
                                  </p:stCondLst>
                                  <p:childTnLst>
                                    <p:set>
                                      <p:cBhvr>
                                        <p:cTn id="310" dur="1" fill="hold">
                                          <p:stCondLst>
                                            <p:cond delay="0"/>
                                          </p:stCondLst>
                                        </p:cTn>
                                        <p:tgtEl>
                                          <p:spTgt spid="87"/>
                                        </p:tgtEl>
                                        <p:attrNameLst>
                                          <p:attrName>style.visibility</p:attrName>
                                        </p:attrNameLst>
                                      </p:cBhvr>
                                      <p:to>
                                        <p:strVal val="hidden"/>
                                      </p:to>
                                    </p:set>
                                  </p:childTnLst>
                                </p:cTn>
                              </p:par>
                              <p:par>
                                <p:cTn id="311" presetID="1" presetClass="entr" presetSubtype="0" fill="hold" nodeType="withEffect">
                                  <p:stCondLst>
                                    <p:cond delay="0"/>
                                  </p:stCondLst>
                                  <p:childTnLst>
                                    <p:set>
                                      <p:cBhvr>
                                        <p:cTn id="312" dur="1" fill="hold">
                                          <p:stCondLst>
                                            <p:cond delay="0"/>
                                          </p:stCondLst>
                                        </p:cTn>
                                        <p:tgtEl>
                                          <p:spTgt spid="88"/>
                                        </p:tgtEl>
                                        <p:attrNameLst>
                                          <p:attrName>style.visibility</p:attrName>
                                        </p:attrNameLst>
                                      </p:cBhvr>
                                      <p:to>
                                        <p:strVal val="visible"/>
                                      </p:to>
                                    </p:set>
                                  </p:childTnLst>
                                </p:cTn>
                              </p:par>
                              <p:par>
                                <p:cTn id="313" presetID="1" presetClass="entr" presetSubtype="0" fill="hold" grpId="0" nodeType="withEffect">
                                  <p:stCondLst>
                                    <p:cond delay="0"/>
                                  </p:stCondLst>
                                  <p:childTnLst>
                                    <p:set>
                                      <p:cBhvr>
                                        <p:cTn id="314" dur="1" fill="hold">
                                          <p:stCondLst>
                                            <p:cond delay="0"/>
                                          </p:stCondLst>
                                        </p:cTn>
                                        <p:tgtEl>
                                          <p:spTgt spid="91"/>
                                        </p:tgtEl>
                                        <p:attrNameLst>
                                          <p:attrName>style.visibility</p:attrName>
                                        </p:attrNameLst>
                                      </p:cBhvr>
                                      <p:to>
                                        <p:strVal val="visible"/>
                                      </p:to>
                                    </p:set>
                                  </p:childTnLst>
                                </p:cTn>
                              </p:par>
                            </p:childTnLst>
                          </p:cTn>
                        </p:par>
                        <p:par>
                          <p:cTn id="315" fill="hold">
                            <p:stCondLst>
                              <p:cond delay="0"/>
                            </p:stCondLst>
                            <p:childTnLst>
                              <p:par>
                                <p:cTn id="316" presetID="1" presetClass="entr" presetSubtype="0" fill="hold" grpId="0" nodeType="afterEffect">
                                  <p:stCondLst>
                                    <p:cond delay="0"/>
                                  </p:stCondLst>
                                  <p:childTnLst>
                                    <p:set>
                                      <p:cBhvr>
                                        <p:cTn id="317" dur="1" fill="hold">
                                          <p:stCondLst>
                                            <p:cond delay="0"/>
                                          </p:stCondLst>
                                        </p:cTn>
                                        <p:tgtEl>
                                          <p:spTgt spid="93"/>
                                        </p:tgtEl>
                                        <p:attrNameLst>
                                          <p:attrName>style.visibility</p:attrName>
                                        </p:attrNameLst>
                                      </p:cBhvr>
                                      <p:to>
                                        <p:strVal val="visible"/>
                                      </p:to>
                                    </p:set>
                                  </p:childTnLst>
                                </p:cTn>
                              </p:par>
                            </p:childTnLst>
                          </p:cTn>
                        </p:par>
                      </p:childTnLst>
                    </p:cTn>
                  </p:par>
                  <p:par>
                    <p:cTn id="318" fill="hold">
                      <p:stCondLst>
                        <p:cond delay="indefinite"/>
                      </p:stCondLst>
                      <p:childTnLst>
                        <p:par>
                          <p:cTn id="319" fill="hold">
                            <p:stCondLst>
                              <p:cond delay="0"/>
                            </p:stCondLst>
                            <p:childTnLst>
                              <p:par>
                                <p:cTn id="320" presetID="1" presetClass="entr" presetSubtype="0" fill="hold" nodeType="clickEffect">
                                  <p:stCondLst>
                                    <p:cond delay="0"/>
                                  </p:stCondLst>
                                  <p:childTnLst>
                                    <p:set>
                                      <p:cBhvr>
                                        <p:cTn id="321" dur="1" fill="hold">
                                          <p:stCondLst>
                                            <p:cond delay="0"/>
                                          </p:stCondLst>
                                        </p:cTn>
                                        <p:tgtEl>
                                          <p:spTgt spid="87"/>
                                        </p:tgtEl>
                                        <p:attrNameLst>
                                          <p:attrName>style.visibility</p:attrName>
                                        </p:attrNameLst>
                                      </p:cBhvr>
                                      <p:to>
                                        <p:strVal val="visible"/>
                                      </p:to>
                                    </p:set>
                                  </p:childTnLst>
                                </p:cTn>
                              </p:par>
                              <p:par>
                                <p:cTn id="322" presetID="1" presetClass="exit" presetSubtype="0" fill="hold" nodeType="withEffect">
                                  <p:stCondLst>
                                    <p:cond delay="0"/>
                                  </p:stCondLst>
                                  <p:childTnLst>
                                    <p:set>
                                      <p:cBhvr>
                                        <p:cTn id="323" dur="1" fill="hold">
                                          <p:stCondLst>
                                            <p:cond delay="0"/>
                                          </p:stCondLst>
                                        </p:cTn>
                                        <p:tgtEl>
                                          <p:spTgt spid="88"/>
                                        </p:tgtEl>
                                        <p:attrNameLst>
                                          <p:attrName>style.visibility</p:attrName>
                                        </p:attrNameLst>
                                      </p:cBhvr>
                                      <p:to>
                                        <p:strVal val="hidden"/>
                                      </p:to>
                                    </p:set>
                                  </p:childTnLst>
                                </p:cTn>
                              </p:par>
                              <p:par>
                                <p:cTn id="324" presetID="1" presetClass="exit" presetSubtype="0" fill="hold" grpId="1" nodeType="withEffect">
                                  <p:stCondLst>
                                    <p:cond delay="0"/>
                                  </p:stCondLst>
                                  <p:childTnLst>
                                    <p:set>
                                      <p:cBhvr>
                                        <p:cTn id="325" dur="1" fill="hold">
                                          <p:stCondLst>
                                            <p:cond delay="0"/>
                                          </p:stCondLst>
                                        </p:cTn>
                                        <p:tgtEl>
                                          <p:spTgt spid="93"/>
                                        </p:tgtEl>
                                        <p:attrNameLst>
                                          <p:attrName>style.visibility</p:attrName>
                                        </p:attrNameLst>
                                      </p:cBhvr>
                                      <p:to>
                                        <p:strVal val="hidden"/>
                                      </p:to>
                                    </p:set>
                                  </p:childTnLst>
                                </p:cTn>
                              </p:par>
                              <p:par>
                                <p:cTn id="326" presetID="1" presetClass="entr" presetSubtype="0" fill="hold" nodeType="withEffect">
                                  <p:stCondLst>
                                    <p:cond delay="0"/>
                                  </p:stCondLst>
                                  <p:childTnLst>
                                    <p:set>
                                      <p:cBhvr>
                                        <p:cTn id="327"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1" grpId="0"/>
      <p:bldP spid="93" grpId="0"/>
      <p:bldP spid="93" grpId="1"/>
      <p:bldP spid="10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27F3C-3BB8-5B5D-9869-E3C935DB273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19E24F8-E3D7-18A0-6127-2DD1EAF40943}"/>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 C</a:t>
            </a:r>
            <a:r>
              <a:rPr lang="en-US" sz="4000" b="1" baseline="30000" noProof="0" dirty="0">
                <a:latin typeface="Calibri" panose="020F0502020204030204" pitchFamily="34" charset="0"/>
                <a:ea typeface="Calibri" panose="020F0502020204030204" pitchFamily="34" charset="0"/>
                <a:cs typeface="Calibri" panose="020F0502020204030204" pitchFamily="34" charset="0"/>
              </a:rPr>
              <a:t>4+</a:t>
            </a:r>
            <a:r>
              <a:rPr lang="en-US" sz="4000" b="1" noProof="0" dirty="0">
                <a:latin typeface="Calibri" panose="020F0502020204030204" pitchFamily="34" charset="0"/>
                <a:ea typeface="Calibri" panose="020F0502020204030204" pitchFamily="34" charset="0"/>
                <a:cs typeface="Calibri" panose="020F0502020204030204" pitchFamily="34" charset="0"/>
              </a:rPr>
              <a:t> Hollow beams</a:t>
            </a:r>
          </a:p>
        </p:txBody>
      </p:sp>
      <p:pic>
        <p:nvPicPr>
          <p:cNvPr id="4" name="Immagine 3">
            <a:extLst>
              <a:ext uri="{FF2B5EF4-FFF2-40B4-BE49-F238E27FC236}">
                <a16:creationId xmlns:a16="http://schemas.microsoft.com/office/drawing/2014/main" id="{DDEF5159-B472-6E8F-8A94-E557846D0BFE}"/>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AB8CBAE8-78BD-ADCB-1D42-A9D17CA1446B}"/>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10D51FC6-194B-EE39-4009-AD46F0AC30B3}"/>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CAAAAB79-4502-BE97-8FF2-FCC4ADD62748}"/>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AB6E9105-7707-CEFB-8CE8-E58DBBD67EFD}"/>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0761F7E1-140F-8130-3D60-8C678DE8E1AA}"/>
              </a:ext>
            </a:extLst>
          </p:cNvPr>
          <p:cNvSpPr>
            <a:spLocks noGrp="1"/>
          </p:cNvSpPr>
          <p:nvPr>
            <p:ph type="sldNum" sz="quarter" idx="12"/>
          </p:nvPr>
        </p:nvSpPr>
        <p:spPr/>
        <p:txBody>
          <a:bodyPr/>
          <a:lstStyle/>
          <a:p>
            <a:fld id="{F2A7827B-0B9E-47AE-9F4E-57B53FFB3898}" type="slidenum">
              <a:rPr lang="en-US" noProof="0" smtClean="0"/>
              <a:pPr/>
              <a:t>28</a:t>
            </a:fld>
            <a:endParaRPr lang="en-US" noProof="0" dirty="0"/>
          </a:p>
        </p:txBody>
      </p:sp>
      <p:pic>
        <p:nvPicPr>
          <p:cNvPr id="9" name="Picture 8">
            <a:extLst>
              <a:ext uri="{FF2B5EF4-FFF2-40B4-BE49-F238E27FC236}">
                <a16:creationId xmlns:a16="http://schemas.microsoft.com/office/drawing/2014/main" id="{6F5F501B-B2A2-A49B-9676-A4C853D21709}"/>
              </a:ext>
            </a:extLst>
          </p:cNvPr>
          <p:cNvPicPr>
            <a:picLocks noChangeAspect="1"/>
          </p:cNvPicPr>
          <p:nvPr/>
        </p:nvPicPr>
        <p:blipFill>
          <a:blip r:embed="rId6"/>
          <a:srcRect l="6443" t="12381" r="6165"/>
          <a:stretch>
            <a:fillRect/>
          </a:stretch>
        </p:blipFill>
        <p:spPr>
          <a:xfrm>
            <a:off x="6602298" y="1534904"/>
            <a:ext cx="5457091" cy="4084700"/>
          </a:xfrm>
          <a:prstGeom prst="rect">
            <a:avLst/>
          </a:prstGeom>
        </p:spPr>
      </p:pic>
      <p:pic>
        <p:nvPicPr>
          <p:cNvPr id="11" name="Picture 10">
            <a:extLst>
              <a:ext uri="{FF2B5EF4-FFF2-40B4-BE49-F238E27FC236}">
                <a16:creationId xmlns:a16="http://schemas.microsoft.com/office/drawing/2014/main" id="{4A29E66D-A039-0F20-442C-5FBF53DEA4E1}"/>
              </a:ext>
            </a:extLst>
          </p:cNvPr>
          <p:cNvPicPr>
            <a:picLocks noChangeAspect="1"/>
          </p:cNvPicPr>
          <p:nvPr/>
        </p:nvPicPr>
        <p:blipFill>
          <a:blip r:embed="rId7"/>
          <a:srcRect t="15918" r="4598" b="55"/>
          <a:stretch>
            <a:fillRect/>
          </a:stretch>
        </p:blipFill>
        <p:spPr>
          <a:xfrm>
            <a:off x="144063" y="1227175"/>
            <a:ext cx="6539765" cy="4030765"/>
          </a:xfrm>
          <a:prstGeom prst="rect">
            <a:avLst/>
          </a:prstGeom>
        </p:spPr>
      </p:pic>
      <p:sp>
        <p:nvSpPr>
          <p:cNvPr id="14" name="TextBox 13">
            <a:extLst>
              <a:ext uri="{FF2B5EF4-FFF2-40B4-BE49-F238E27FC236}">
                <a16:creationId xmlns:a16="http://schemas.microsoft.com/office/drawing/2014/main" id="{FCFD7CD6-2AA6-9DF9-6C1F-767222216FFA}"/>
              </a:ext>
            </a:extLst>
          </p:cNvPr>
          <p:cNvSpPr txBox="1"/>
          <p:nvPr/>
        </p:nvSpPr>
        <p:spPr>
          <a:xfrm>
            <a:off x="9452224" y="6143804"/>
            <a:ext cx="2007705" cy="276999"/>
          </a:xfrm>
          <a:prstGeom prst="rect">
            <a:avLst/>
          </a:prstGeom>
          <a:noFill/>
        </p:spPr>
        <p:txBody>
          <a:bodyPr wrap="square" rtlCol="0">
            <a:spAutoFit/>
          </a:bodyPr>
          <a:lstStyle/>
          <a:p>
            <a:r>
              <a:rPr lang="en-US" sz="1200" i="1" noProof="0" dirty="0"/>
              <a:t>Courtesy of D. Todd (LBNL) </a:t>
            </a:r>
          </a:p>
        </p:txBody>
      </p:sp>
      <p:sp>
        <p:nvSpPr>
          <p:cNvPr id="7" name="CasellaDiTesto 6">
            <a:extLst>
              <a:ext uri="{FF2B5EF4-FFF2-40B4-BE49-F238E27FC236}">
                <a16:creationId xmlns:a16="http://schemas.microsoft.com/office/drawing/2014/main" id="{338BF3BF-E561-5245-0FF0-7FBAA9336FF2}"/>
              </a:ext>
            </a:extLst>
          </p:cNvPr>
          <p:cNvSpPr txBox="1"/>
          <p:nvPr/>
        </p:nvSpPr>
        <p:spPr>
          <a:xfrm>
            <a:off x="2547568" y="5125889"/>
            <a:ext cx="6096000" cy="646331"/>
          </a:xfrm>
          <a:prstGeom prst="rect">
            <a:avLst/>
          </a:prstGeom>
          <a:solidFill>
            <a:schemeClr val="accent5"/>
          </a:solidFill>
        </p:spPr>
        <p:txBody>
          <a:bodyPr wrap="square">
            <a:spAutoFit/>
          </a:bodyPr>
          <a:lstStyle/>
          <a:p>
            <a:pPr algn="ctr"/>
            <a:r>
              <a:rPr lang="en-US" b="1" dirty="0">
                <a:solidFill>
                  <a:schemeClr val="bg1"/>
                </a:solidFill>
              </a:rPr>
              <a:t>«Error» is generated inside the source as previously seen in other measurement with 2nd gen. ECRIS</a:t>
            </a:r>
          </a:p>
        </p:txBody>
      </p:sp>
      <p:sp>
        <p:nvSpPr>
          <p:cNvPr id="15" name="CasellaDiTesto 14">
            <a:extLst>
              <a:ext uri="{FF2B5EF4-FFF2-40B4-BE49-F238E27FC236}">
                <a16:creationId xmlns:a16="http://schemas.microsoft.com/office/drawing/2014/main" id="{03577237-57D6-CD34-CA3B-065893C1595D}"/>
              </a:ext>
            </a:extLst>
          </p:cNvPr>
          <p:cNvSpPr txBox="1"/>
          <p:nvPr/>
        </p:nvSpPr>
        <p:spPr>
          <a:xfrm>
            <a:off x="4433692" y="5901286"/>
            <a:ext cx="2705296" cy="369332"/>
          </a:xfrm>
          <a:prstGeom prst="rect">
            <a:avLst/>
          </a:prstGeom>
          <a:solidFill>
            <a:schemeClr val="accent5"/>
          </a:solidFill>
        </p:spPr>
        <p:txBody>
          <a:bodyPr wrap="square">
            <a:spAutoFit/>
          </a:bodyPr>
          <a:lstStyle/>
          <a:p>
            <a:pPr algn="ctr"/>
            <a:r>
              <a:rPr lang="en-US" b="1" dirty="0">
                <a:solidFill>
                  <a:schemeClr val="bg1"/>
                </a:solidFill>
              </a:rPr>
              <a:t>Space charge effects </a:t>
            </a:r>
          </a:p>
        </p:txBody>
      </p:sp>
    </p:spTree>
    <p:extLst>
      <p:ext uri="{BB962C8B-B14F-4D97-AF65-F5344CB8AC3E}">
        <p14:creationId xmlns:p14="http://schemas.microsoft.com/office/powerpoint/2010/main" val="224909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9D30B1-4F6F-DB8E-4306-1B3DA8012CB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B9797C1-6B29-3ADE-FBB5-B7C709498A5F}"/>
              </a:ext>
            </a:extLst>
          </p:cNvPr>
          <p:cNvSpPr>
            <a:spLocks noGrp="1"/>
          </p:cNvSpPr>
          <p:nvPr>
            <p:ph type="title"/>
          </p:nvPr>
        </p:nvSpPr>
        <p:spPr>
          <a:xfrm>
            <a:off x="838200" y="5535"/>
            <a:ext cx="10515600" cy="1325563"/>
          </a:xfrm>
        </p:spPr>
        <p:txBody>
          <a:bodyPr>
            <a:normAutofit/>
          </a:bodyPr>
          <a:lstStyle/>
          <a:p>
            <a:pPr algn="ctr"/>
            <a:r>
              <a:rPr lang="en-US" sz="2400" b="1" dirty="0">
                <a:latin typeface="Calibri" panose="020F0502020204030204" pitchFamily="34" charset="0"/>
                <a:ea typeface="Calibri" panose="020F0502020204030204" pitchFamily="34" charset="0"/>
                <a:cs typeface="Calibri" panose="020F0502020204030204" pitchFamily="34" charset="0"/>
              </a:rPr>
              <a:t>Kobra 3D simulation of beam extraction and transport</a:t>
            </a:r>
            <a:endParaRPr lang="en-US" sz="24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5" name="Immagine 4">
            <a:extLst>
              <a:ext uri="{FF2B5EF4-FFF2-40B4-BE49-F238E27FC236}">
                <a16:creationId xmlns:a16="http://schemas.microsoft.com/office/drawing/2014/main" id="{76B1F5A1-5F2C-7F75-64E5-D48ADA584F5F}"/>
              </a:ext>
            </a:extLst>
          </p:cNvPr>
          <p:cNvPicPr>
            <a:picLocks noChangeAspect="1"/>
          </p:cNvPicPr>
          <p:nvPr/>
        </p:nvPicPr>
        <p:blipFill>
          <a:blip r:embed="rId3"/>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1407F273-D710-D4A8-94DB-FE4A7A6DE079}"/>
              </a:ext>
            </a:extLst>
          </p:cNvPr>
          <p:cNvPicPr>
            <a:picLocks noChangeAspect="1"/>
          </p:cNvPicPr>
          <p:nvPr/>
        </p:nvPicPr>
        <p:blipFill>
          <a:blip r:embed="rId4"/>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957068F3-D4B2-5A59-FEEC-B40A2A152E83}"/>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680E2408-DB7C-31E6-F2F3-F17CABD8009D}"/>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FF45C3C0-B0A7-35FA-10AE-7E312F7D8EA9}"/>
              </a:ext>
            </a:extLst>
          </p:cNvPr>
          <p:cNvSpPr>
            <a:spLocks noGrp="1"/>
          </p:cNvSpPr>
          <p:nvPr>
            <p:ph type="sldNum" sz="quarter" idx="12"/>
          </p:nvPr>
        </p:nvSpPr>
        <p:spPr/>
        <p:txBody>
          <a:bodyPr/>
          <a:lstStyle/>
          <a:p>
            <a:fld id="{F2A7827B-0B9E-47AE-9F4E-57B53FFB3898}" type="slidenum">
              <a:rPr lang="en-US" noProof="0" smtClean="0"/>
              <a:pPr/>
              <a:t>29</a:t>
            </a:fld>
            <a:endParaRPr lang="en-US" noProof="0" dirty="0"/>
          </a:p>
        </p:txBody>
      </p:sp>
      <p:sp>
        <p:nvSpPr>
          <p:cNvPr id="7" name="TextBox 6">
            <a:extLst>
              <a:ext uri="{FF2B5EF4-FFF2-40B4-BE49-F238E27FC236}">
                <a16:creationId xmlns:a16="http://schemas.microsoft.com/office/drawing/2014/main" id="{27540DAA-0B2B-E746-C8ED-0FD843665921}"/>
              </a:ext>
            </a:extLst>
          </p:cNvPr>
          <p:cNvSpPr txBox="1"/>
          <p:nvPr/>
        </p:nvSpPr>
        <p:spPr>
          <a:xfrm>
            <a:off x="9323937" y="6143804"/>
            <a:ext cx="2152297" cy="276999"/>
          </a:xfrm>
          <a:prstGeom prst="rect">
            <a:avLst/>
          </a:prstGeom>
          <a:noFill/>
        </p:spPr>
        <p:txBody>
          <a:bodyPr wrap="square" rtlCol="0">
            <a:spAutoFit/>
          </a:bodyPr>
          <a:lstStyle/>
          <a:p>
            <a:r>
              <a:rPr lang="en-US" sz="1200" i="1" noProof="0" dirty="0"/>
              <a:t>Courtesy of </a:t>
            </a:r>
            <a:r>
              <a:rPr lang="en-US" sz="1200" i="1" dirty="0"/>
              <a:t>R</a:t>
            </a:r>
            <a:r>
              <a:rPr lang="en-US" sz="1200" i="1" noProof="0" dirty="0"/>
              <a:t>. Hollinger (GSI) </a:t>
            </a:r>
          </a:p>
        </p:txBody>
      </p:sp>
      <p:pic>
        <p:nvPicPr>
          <p:cNvPr id="4" name="Immagine 3">
            <a:extLst>
              <a:ext uri="{FF2B5EF4-FFF2-40B4-BE49-F238E27FC236}">
                <a16:creationId xmlns:a16="http://schemas.microsoft.com/office/drawing/2014/main" id="{BD9C9CC5-D00B-4738-FFA0-8D50BDF99B74}"/>
              </a:ext>
            </a:extLst>
          </p:cNvPr>
          <p:cNvPicPr>
            <a:picLocks noChangeAspect="1"/>
          </p:cNvPicPr>
          <p:nvPr/>
        </p:nvPicPr>
        <p:blipFill>
          <a:blip r:embed="rId5"/>
          <a:stretch>
            <a:fillRect/>
          </a:stretch>
        </p:blipFill>
        <p:spPr>
          <a:xfrm>
            <a:off x="149375" y="124413"/>
            <a:ext cx="2355969" cy="1035081"/>
          </a:xfrm>
          <a:prstGeom prst="rect">
            <a:avLst/>
          </a:prstGeom>
        </p:spPr>
      </p:pic>
      <p:pic>
        <p:nvPicPr>
          <p:cNvPr id="3" name="Immagine 2">
            <a:extLst>
              <a:ext uri="{FF2B5EF4-FFF2-40B4-BE49-F238E27FC236}">
                <a16:creationId xmlns:a16="http://schemas.microsoft.com/office/drawing/2014/main" id="{536DDF26-05E3-573F-F0BF-A72795C3A451}"/>
              </a:ext>
            </a:extLst>
          </p:cNvPr>
          <p:cNvPicPr>
            <a:picLocks noChangeAspect="1"/>
          </p:cNvPicPr>
          <p:nvPr/>
        </p:nvPicPr>
        <p:blipFill>
          <a:blip r:embed="rId6"/>
          <a:stretch>
            <a:fillRect/>
          </a:stretch>
        </p:blipFill>
        <p:spPr>
          <a:xfrm>
            <a:off x="2198582" y="976092"/>
            <a:ext cx="7335836" cy="5212305"/>
          </a:xfrm>
          <a:prstGeom prst="rect">
            <a:avLst/>
          </a:prstGeom>
        </p:spPr>
      </p:pic>
    </p:spTree>
    <p:extLst>
      <p:ext uri="{BB962C8B-B14F-4D97-AF65-F5344CB8AC3E}">
        <p14:creationId xmlns:p14="http://schemas.microsoft.com/office/powerpoint/2010/main" val="2198332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617E7-ED66-D337-6E56-5B89646F78D0}"/>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7DA161F-02A5-BE60-E10E-6A1F01D58ED5}"/>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Workshop agenda (2/2)</a:t>
            </a:r>
          </a:p>
        </p:txBody>
      </p:sp>
      <p:pic>
        <p:nvPicPr>
          <p:cNvPr id="19" name="Segnaposto contenuto 18" descr="Immagine che contiene testo, schermata, Carattere, design&#10;&#10;Il contenuto generato dall'IA potrebbe non essere corretto.">
            <a:extLst>
              <a:ext uri="{FF2B5EF4-FFF2-40B4-BE49-F238E27FC236}">
                <a16:creationId xmlns:a16="http://schemas.microsoft.com/office/drawing/2014/main" id="{CF2F392C-DED4-93FD-2A55-F4A55F9343B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58800" y="1180144"/>
            <a:ext cx="4316803" cy="4351338"/>
          </a:xfrm>
        </p:spPr>
      </p:pic>
      <p:pic>
        <p:nvPicPr>
          <p:cNvPr id="4" name="Immagine 3">
            <a:extLst>
              <a:ext uri="{FF2B5EF4-FFF2-40B4-BE49-F238E27FC236}">
                <a16:creationId xmlns:a16="http://schemas.microsoft.com/office/drawing/2014/main" id="{CD1D7960-4ABE-925B-C8F1-EF57BD7F2113}"/>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0AF79196-13C2-9ABE-25E8-F84A1458C313}"/>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5BA3B59A-895F-3731-46B5-304FA02A27D6}"/>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8907F33F-0CC3-398B-B51E-B99EAEE8F4B4}"/>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ED7F3B32-72B4-8ABE-A6FA-E0775682960E}"/>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86F7CBE0-AE1A-252F-8D26-1FB3B1C60AA5}"/>
              </a:ext>
            </a:extLst>
          </p:cNvPr>
          <p:cNvSpPr>
            <a:spLocks noGrp="1"/>
          </p:cNvSpPr>
          <p:nvPr>
            <p:ph type="sldNum" sz="quarter" idx="12"/>
          </p:nvPr>
        </p:nvSpPr>
        <p:spPr/>
        <p:txBody>
          <a:bodyPr/>
          <a:lstStyle/>
          <a:p>
            <a:fld id="{F2A7827B-0B9E-47AE-9F4E-57B53FFB3898}" type="slidenum">
              <a:rPr lang="en-US" noProof="0" smtClean="0"/>
              <a:pPr/>
              <a:t>3</a:t>
            </a:fld>
            <a:endParaRPr lang="en-US" noProof="0" dirty="0"/>
          </a:p>
        </p:txBody>
      </p:sp>
      <p:pic>
        <p:nvPicPr>
          <p:cNvPr id="20" name="Immagine 19">
            <a:extLst>
              <a:ext uri="{FF2B5EF4-FFF2-40B4-BE49-F238E27FC236}">
                <a16:creationId xmlns:a16="http://schemas.microsoft.com/office/drawing/2014/main" id="{76AD85FE-4271-5731-EA20-A5CA9B397DD3}"/>
              </a:ext>
            </a:extLst>
          </p:cNvPr>
          <p:cNvPicPr>
            <a:picLocks noChangeAspect="1"/>
          </p:cNvPicPr>
          <p:nvPr/>
        </p:nvPicPr>
        <p:blipFill>
          <a:blip r:embed="rId7"/>
          <a:stretch>
            <a:fillRect/>
          </a:stretch>
        </p:blipFill>
        <p:spPr>
          <a:xfrm>
            <a:off x="1400582" y="5700054"/>
            <a:ext cx="3475021" cy="499915"/>
          </a:xfrm>
          <a:prstGeom prst="rect">
            <a:avLst/>
          </a:prstGeom>
        </p:spPr>
      </p:pic>
      <p:grpSp>
        <p:nvGrpSpPr>
          <p:cNvPr id="11" name="Gruppo 10">
            <a:extLst>
              <a:ext uri="{FF2B5EF4-FFF2-40B4-BE49-F238E27FC236}">
                <a16:creationId xmlns:a16="http://schemas.microsoft.com/office/drawing/2014/main" id="{A68417CD-A984-6E3F-B175-F27BDDE920EA}"/>
              </a:ext>
            </a:extLst>
          </p:cNvPr>
          <p:cNvGrpSpPr/>
          <p:nvPr/>
        </p:nvGrpSpPr>
        <p:grpSpPr>
          <a:xfrm>
            <a:off x="5099214" y="1115879"/>
            <a:ext cx="7168130" cy="5275170"/>
            <a:chOff x="5099214" y="1115879"/>
            <a:chExt cx="7168130" cy="5275170"/>
          </a:xfrm>
        </p:grpSpPr>
        <p:sp>
          <p:nvSpPr>
            <p:cNvPr id="23" name="CasellaDiTesto 22">
              <a:extLst>
                <a:ext uri="{FF2B5EF4-FFF2-40B4-BE49-F238E27FC236}">
                  <a16:creationId xmlns:a16="http://schemas.microsoft.com/office/drawing/2014/main" id="{92AFBF03-1F21-B9F5-F94D-CE831FE1A11E}"/>
                </a:ext>
              </a:extLst>
            </p:cNvPr>
            <p:cNvSpPr txBox="1"/>
            <p:nvPr/>
          </p:nvSpPr>
          <p:spPr>
            <a:xfrm>
              <a:off x="5099215" y="1115879"/>
              <a:ext cx="6943410" cy="523220"/>
            </a:xfrm>
            <a:prstGeom prst="rect">
              <a:avLst/>
            </a:prstGeom>
            <a:noFill/>
          </p:spPr>
          <p:txBody>
            <a:bodyPr wrap="square">
              <a:spAutoFit/>
            </a:bodyPr>
            <a:lstStyle/>
            <a:p>
              <a:pPr marL="25400" eaLnBrk="0" hangingPunct="0"/>
              <a:r>
                <a:rPr lang="en-US" sz="1400" b="1" i="1" spc="-10" noProof="0" dirty="0">
                  <a:solidFill>
                    <a:srgbClr val="002060"/>
                  </a:solidFill>
                  <a:effectLst/>
                  <a:latin typeface="Trebuchet MS" panose="020B0603020202020204" pitchFamily="34" charset="0"/>
                  <a:ea typeface="Times New Roman" panose="02020603050405020304" pitchFamily="18" charset="0"/>
                  <a:cs typeface="Trebuchet MS" panose="020B0603020202020204" pitchFamily="34" charset="0"/>
                </a:rPr>
                <a:t>R06-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Chair: J</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Benitez (LBNL)</a:t>
              </a:r>
              <a:r>
                <a:rPr lang="en-US" sz="1400" b="1" noProof="0" dirty="0">
                  <a:solidFill>
                    <a:srgbClr val="C00000"/>
                  </a:solidFill>
                  <a:latin typeface="Times New Roman" panose="02020603050405020304" pitchFamily="18" charset="0"/>
                  <a:ea typeface="Times New Roman" panose="02020603050405020304" pitchFamily="18" charset="0"/>
                  <a:cs typeface="Trebuchet MS" panose="020B0603020202020204" pitchFamily="34" charset="0"/>
                </a:rPr>
                <a:t>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(60’+60’)</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a:t>
              </a:r>
            </a:p>
            <a:p>
              <a:pPr marL="25400" eaLnBrk="0" hangingPunct="0"/>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Magnetic systems for future ECRIS</a:t>
              </a:r>
              <a:endParaRPr lang="en-US" sz="1400" noProof="0" dirty="0">
                <a:latin typeface="Times New Roman" panose="02020603050405020304" pitchFamily="18" charset="0"/>
                <a:ea typeface="Times New Roman" panose="02020603050405020304" pitchFamily="18" charset="0"/>
              </a:endParaRPr>
            </a:p>
          </p:txBody>
        </p:sp>
        <p:sp>
          <p:nvSpPr>
            <p:cNvPr id="24" name="CasellaDiTesto 23">
              <a:extLst>
                <a:ext uri="{FF2B5EF4-FFF2-40B4-BE49-F238E27FC236}">
                  <a16:creationId xmlns:a16="http://schemas.microsoft.com/office/drawing/2014/main" id="{7D68F2FC-9860-2D2A-E0C7-1D6C697ED0BE}"/>
                </a:ext>
              </a:extLst>
            </p:cNvPr>
            <p:cNvSpPr txBox="1"/>
            <p:nvPr/>
          </p:nvSpPr>
          <p:spPr>
            <a:xfrm>
              <a:off x="5244100" y="2883976"/>
              <a:ext cx="6947899" cy="1015663"/>
            </a:xfrm>
            <a:prstGeom prst="rect">
              <a:avLst/>
            </a:prstGeom>
            <a:noFill/>
          </p:spPr>
          <p:txBody>
            <a:bodyPr wrap="square">
              <a:spAutoFit/>
            </a:bodyPr>
            <a:lstStyle/>
            <a:p>
              <a:pPr indent="449580" eaLnBrk="0" hangingPunct="0">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R. Vondrasek (ANL)–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Metal ion beam production techniques</a:t>
              </a:r>
            </a:p>
            <a:p>
              <a:pPr indent="449580" eaLnBrk="0" hangingPunct="0">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B. Gall (</a:t>
              </a:r>
              <a:r>
                <a:rPr lang="en-US" sz="1200" b="1" noProof="0" dirty="0">
                  <a:latin typeface="Trebuchet MS" panose="020B0603020202020204" pitchFamily="34" charset="0"/>
                  <a:ea typeface="Times New Roman" panose="02020603050405020304" pitchFamily="18" charset="0"/>
                  <a:cs typeface="Trebuchet MS" panose="020B0603020202020204" pitchFamily="34" charset="0"/>
                </a:rPr>
                <a:t>CNRS) </a:t>
              </a:r>
              <a:r>
                <a:rPr lang="en-US" sz="1200" b="1" noProof="0" dirty="0">
                  <a:solidFill>
                    <a:srgbClr val="C00000"/>
                  </a:solidFill>
                  <a:highlight>
                    <a:srgbClr val="FFFF00"/>
                  </a:highlight>
                  <a:latin typeface="Trebuchet MS" panose="020B0603020202020204" pitchFamily="34" charset="0"/>
                  <a:ea typeface="Times New Roman" panose="02020603050405020304" pitchFamily="18" charset="0"/>
                  <a:cs typeface="Trebuchet MS" panose="020B0603020202020204" pitchFamily="34" charset="0"/>
                </a:rPr>
                <a:t>Remote</a:t>
              </a:r>
              <a:r>
                <a:rPr lang="en-US" sz="1200" b="1" noProof="0" dirty="0">
                  <a:latin typeface="Trebuchet MS" panose="020B0603020202020204" pitchFamily="34" charset="0"/>
                  <a:ea typeface="Times New Roman" panose="02020603050405020304" pitchFamily="18" charset="0"/>
                  <a:cs typeface="Trebuchet MS" panose="020B0603020202020204" pitchFamily="34" charset="0"/>
                </a:rPr>
                <a:t> -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MIVOC preparation and beams, Inductive oven development,</a:t>
              </a:r>
            </a:p>
            <a:p>
              <a:pPr indent="449580" eaLnBrk="0" hangingPunct="0">
                <a:buNone/>
              </a:pPr>
              <a:r>
                <a:rPr lang="en-US" sz="1200" i="1" noProof="0" dirty="0">
                  <a:latin typeface="Trebuchet MS" panose="020B0603020202020204" pitchFamily="34" charset="0"/>
                  <a:ea typeface="Times New Roman" panose="02020603050405020304" pitchFamily="18" charset="0"/>
                  <a:cs typeface="Trebuchet MS" panose="020B0603020202020204" pitchFamily="34" charset="0"/>
                </a:rPr>
                <a:t>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 Isotopic metal preparation for HT oven (Ti, Cr)</a:t>
              </a:r>
              <a:endParaRPr lang="en-US" sz="1200" noProof="0" dirty="0">
                <a:effectLst/>
                <a:latin typeface="Trebuchet MS" panose="020B0603020202020204" pitchFamily="34" charset="0"/>
                <a:ea typeface="Times New Roman" panose="02020603050405020304" pitchFamily="18" charset="0"/>
                <a:cs typeface="Trebuchet MS" panose="020B0603020202020204" pitchFamily="34" charset="0"/>
              </a:endParaRPr>
            </a:p>
            <a:p>
              <a:pPr indent="449580" eaLnBrk="0" hangingPunct="0">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L. Sun (IMP-CAS)-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High temperature oven development issues at IMP</a:t>
              </a:r>
            </a:p>
            <a:p>
              <a:pPr indent="449580" eaLnBrk="0" hangingPunct="0">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Aleksandr Andreev (GSI) -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Metallic ion beam production techniques at GSI</a:t>
              </a:r>
            </a:p>
          </p:txBody>
        </p:sp>
        <p:sp>
          <p:nvSpPr>
            <p:cNvPr id="25" name="CasellaDiTesto 24">
              <a:extLst>
                <a:ext uri="{FF2B5EF4-FFF2-40B4-BE49-F238E27FC236}">
                  <a16:creationId xmlns:a16="http://schemas.microsoft.com/office/drawing/2014/main" id="{3487E72D-8BD2-4E93-CC55-6F6A077824BA}"/>
                </a:ext>
              </a:extLst>
            </p:cNvPr>
            <p:cNvSpPr txBox="1"/>
            <p:nvPr/>
          </p:nvSpPr>
          <p:spPr>
            <a:xfrm>
              <a:off x="5099215" y="2450234"/>
              <a:ext cx="6943410" cy="523220"/>
            </a:xfrm>
            <a:prstGeom prst="rect">
              <a:avLst/>
            </a:prstGeom>
            <a:noFill/>
          </p:spPr>
          <p:txBody>
            <a:bodyPr wrap="square">
              <a:spAutoFit/>
            </a:bodyPr>
            <a:lstStyle/>
            <a:p>
              <a:pPr marL="25400" eaLnBrk="0" hangingPunct="0">
                <a:buNone/>
              </a:pPr>
              <a:r>
                <a:rPr lang="en-US" sz="1400" b="1" i="1" spc="-10" noProof="0" dirty="0">
                  <a:solidFill>
                    <a:srgbClr val="002060"/>
                  </a:solidFill>
                  <a:effectLst/>
                  <a:latin typeface="Trebuchet MS" panose="020B0603020202020204" pitchFamily="34" charset="0"/>
                  <a:ea typeface="Times New Roman" panose="02020603050405020304" pitchFamily="18" charset="0"/>
                  <a:cs typeface="Trebuchet MS" panose="020B0603020202020204" pitchFamily="34" charset="0"/>
                </a:rPr>
                <a:t>R07-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Chair: R. Vondrasek</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(ANL) (60’+60’)</a:t>
              </a:r>
              <a:endParaRPr lang="en-US" sz="1400" noProof="0" dirty="0">
                <a:latin typeface="Times New Roman" panose="02020603050405020304" pitchFamily="18" charset="0"/>
                <a:ea typeface="Times New Roman" panose="02020603050405020304" pitchFamily="18" charset="0"/>
              </a:endParaRPr>
            </a:p>
            <a:p>
              <a:pPr marL="25400" eaLnBrk="0" hangingPunct="0">
                <a:buNone/>
              </a:pP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Metallic ion beam production</a:t>
              </a:r>
              <a:endParaRPr lang="en-US" sz="1400" noProof="0" dirty="0">
                <a:latin typeface="Times New Roman" panose="02020603050405020304" pitchFamily="18" charset="0"/>
                <a:ea typeface="Times New Roman" panose="02020603050405020304" pitchFamily="18" charset="0"/>
              </a:endParaRPr>
            </a:p>
          </p:txBody>
        </p:sp>
        <p:sp>
          <p:nvSpPr>
            <p:cNvPr id="28" name="CasellaDiTesto 27">
              <a:extLst>
                <a:ext uri="{FF2B5EF4-FFF2-40B4-BE49-F238E27FC236}">
                  <a16:creationId xmlns:a16="http://schemas.microsoft.com/office/drawing/2014/main" id="{B4858C3B-47C7-52B3-AFA8-45EAA7FBB3A4}"/>
                </a:ext>
              </a:extLst>
            </p:cNvPr>
            <p:cNvSpPr txBox="1"/>
            <p:nvPr/>
          </p:nvSpPr>
          <p:spPr>
            <a:xfrm>
              <a:off x="5099215" y="3845944"/>
              <a:ext cx="6399732" cy="523220"/>
            </a:xfrm>
            <a:prstGeom prst="rect">
              <a:avLst/>
            </a:prstGeom>
            <a:noFill/>
          </p:spPr>
          <p:txBody>
            <a:bodyPr wrap="square">
              <a:spAutoFit/>
            </a:bodyPr>
            <a:lstStyle/>
            <a:p>
              <a:pPr marL="25400" eaLnBrk="0" hangingPunct="0"/>
              <a:r>
                <a:rPr lang="en-US" sz="1400" b="1" i="1" spc="-10" noProof="0" dirty="0">
                  <a:solidFill>
                    <a:srgbClr val="002060"/>
                  </a:solidFill>
                  <a:effectLst/>
                  <a:latin typeface="Trebuchet MS" panose="020B0603020202020204" pitchFamily="34" charset="0"/>
                  <a:ea typeface="Times New Roman" panose="02020603050405020304" pitchFamily="18" charset="0"/>
                  <a:cs typeface="Trebuchet MS" panose="020B0603020202020204" pitchFamily="34" charset="0"/>
                </a:rPr>
                <a:t>R08-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Chair: T. Nagatomo</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(RIKEN)</a:t>
              </a:r>
              <a:r>
                <a:rPr lang="en-US" sz="1400" noProof="0" dirty="0">
                  <a:latin typeface="Times New Roman" panose="02020603050405020304" pitchFamily="18" charset="0"/>
                  <a:ea typeface="Times New Roman" panose="02020603050405020304" pitchFamily="18" charset="0"/>
                </a:rPr>
                <a:t> </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(60’+60’)</a:t>
              </a:r>
              <a:endParaRPr lang="en-US" sz="1400" noProof="0" dirty="0">
                <a:latin typeface="Times New Roman" panose="02020603050405020304" pitchFamily="18" charset="0"/>
                <a:ea typeface="Times New Roman" panose="02020603050405020304" pitchFamily="18" charset="0"/>
              </a:endParaRPr>
            </a:p>
            <a:p>
              <a:pPr marL="25400" eaLnBrk="0" hangingPunct="0"/>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Availability, reproducibility and stability issues</a:t>
              </a:r>
              <a:endParaRPr lang="en-US" sz="1400" noProof="0" dirty="0">
                <a:latin typeface="Times New Roman" panose="02020603050405020304" pitchFamily="18" charset="0"/>
                <a:ea typeface="Times New Roman" panose="02020603050405020304" pitchFamily="18" charset="0"/>
              </a:endParaRPr>
            </a:p>
          </p:txBody>
        </p:sp>
        <p:sp>
          <p:nvSpPr>
            <p:cNvPr id="30" name="CasellaDiTesto 29">
              <a:extLst>
                <a:ext uri="{FF2B5EF4-FFF2-40B4-BE49-F238E27FC236}">
                  <a16:creationId xmlns:a16="http://schemas.microsoft.com/office/drawing/2014/main" id="{3CEDEE0A-AE1D-EDCB-29C9-459246602E94}"/>
                </a:ext>
              </a:extLst>
            </p:cNvPr>
            <p:cNvSpPr txBox="1"/>
            <p:nvPr/>
          </p:nvSpPr>
          <p:spPr>
            <a:xfrm>
              <a:off x="5099214" y="4944226"/>
              <a:ext cx="6678803" cy="536044"/>
            </a:xfrm>
            <a:prstGeom prst="rect">
              <a:avLst/>
            </a:prstGeom>
            <a:noFill/>
          </p:spPr>
          <p:txBody>
            <a:bodyPr wrap="square">
              <a:spAutoFit/>
            </a:bodyPr>
            <a:lstStyle/>
            <a:p>
              <a:pPr marL="25400" eaLnBrk="0" hangingPunct="0"/>
              <a:r>
                <a:rPr lang="en-US" sz="1400" b="1" i="1" spc="-10" noProof="0" dirty="0">
                  <a:solidFill>
                    <a:srgbClr val="002060"/>
                  </a:solidFill>
                  <a:effectLst/>
                  <a:latin typeface="Trebuchet MS" panose="020B0603020202020204" pitchFamily="34" charset="0"/>
                  <a:ea typeface="Times New Roman" panose="02020603050405020304" pitchFamily="18" charset="0"/>
                  <a:cs typeface="Trebuchet MS" panose="020B0603020202020204" pitchFamily="34" charset="0"/>
                </a:rPr>
                <a:t>R09- </a:t>
              </a:r>
              <a:r>
                <a:rPr lang="en-US" sz="1400" b="1" noProof="0" dirty="0">
                  <a:solidFill>
                    <a:srgbClr val="C00000"/>
                  </a:solidFill>
                  <a:effectLst/>
                  <a:latin typeface="Trebuchet MS" panose="020B0603020202020204" pitchFamily="34" charset="0"/>
                  <a:ea typeface="Times New Roman" panose="02020603050405020304" pitchFamily="18" charset="0"/>
                  <a:cs typeface="Trebuchet MS" panose="020B0603020202020204" pitchFamily="34" charset="0"/>
                </a:rPr>
                <a:t>Chair: L</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Sun (IMP-CAS)</a:t>
              </a:r>
              <a:r>
                <a:rPr lang="en-US" sz="1400" noProof="0" dirty="0">
                  <a:latin typeface="Times New Roman" panose="02020603050405020304" pitchFamily="18" charset="0"/>
                  <a:ea typeface="Times New Roman" panose="02020603050405020304" pitchFamily="18" charset="0"/>
                </a:rPr>
                <a:t> </a:t>
              </a: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(60’+60’)</a:t>
              </a:r>
              <a:endParaRPr lang="en-US" sz="1400" noProof="0" dirty="0">
                <a:latin typeface="Times New Roman" panose="02020603050405020304" pitchFamily="18" charset="0"/>
                <a:ea typeface="Times New Roman" panose="02020603050405020304" pitchFamily="18" charset="0"/>
              </a:endParaRPr>
            </a:p>
            <a:p>
              <a:pPr marL="25400" eaLnBrk="0" hangingPunct="0">
                <a:spcBef>
                  <a:spcPts val="120"/>
                </a:spcBef>
                <a:buNone/>
              </a:pPr>
              <a:r>
                <a:rPr lang="en-US" sz="1400" b="1" noProof="0" dirty="0">
                  <a:solidFill>
                    <a:srgbClr val="C00000"/>
                  </a:solidFill>
                  <a:latin typeface="Trebuchet MS" panose="020B0603020202020204" pitchFamily="34" charset="0"/>
                  <a:ea typeface="Times New Roman" panose="02020603050405020304" pitchFamily="18" charset="0"/>
                  <a:cs typeface="Trebuchet MS" panose="020B0603020202020204" pitchFamily="34" charset="0"/>
                </a:rPr>
                <a:t>        Perspectives of HCI production in HF-ECRIS and microwave coupling role</a:t>
              </a:r>
              <a:endParaRPr lang="en-US" sz="1400" noProof="0" dirty="0">
                <a:latin typeface="Times New Roman" panose="02020603050405020304" pitchFamily="18" charset="0"/>
                <a:ea typeface="Times New Roman" panose="02020603050405020304" pitchFamily="18" charset="0"/>
              </a:endParaRPr>
            </a:p>
          </p:txBody>
        </p:sp>
        <p:sp>
          <p:nvSpPr>
            <p:cNvPr id="3" name="CasellaDiTesto 2">
              <a:extLst>
                <a:ext uri="{FF2B5EF4-FFF2-40B4-BE49-F238E27FC236}">
                  <a16:creationId xmlns:a16="http://schemas.microsoft.com/office/drawing/2014/main" id="{B213538C-B9DA-0590-FE05-35A64F1DD2D0}"/>
                </a:ext>
              </a:extLst>
            </p:cNvPr>
            <p:cNvSpPr txBox="1"/>
            <p:nvPr/>
          </p:nvSpPr>
          <p:spPr>
            <a:xfrm>
              <a:off x="5244101" y="1577004"/>
              <a:ext cx="6943410" cy="953018"/>
            </a:xfrm>
            <a:prstGeom prst="rect">
              <a:avLst/>
            </a:prstGeom>
            <a:noFill/>
          </p:spPr>
          <p:txBody>
            <a:bodyPr wrap="square">
              <a:spAutoFit/>
            </a:bodyPr>
            <a:lstStyle/>
            <a:p>
              <a:pPr marL="481965" marR="66040" eaLnBrk="0" hangingPunct="0">
                <a:lnSpc>
                  <a:spcPct val="108000"/>
                </a:lnSpc>
                <a:spcBef>
                  <a:spcPts val="185"/>
                </a:spcBef>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J. Benitez (LBNL)-</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 	Introduction </a:t>
              </a:r>
              <a:r>
                <a:rPr lang="en-US" sz="1200" i="1" noProof="0" dirty="0">
                  <a:latin typeface="Trebuchet MS" panose="020B0603020202020204" pitchFamily="34" charset="0"/>
                  <a:ea typeface="Times New Roman" panose="02020603050405020304" pitchFamily="18" charset="0"/>
                  <a:cs typeface="Trebuchet MS" panose="020B0603020202020204" pitchFamily="34" charset="0"/>
                </a:rPr>
                <a:t>&amp; 45 GHz MARS - Update</a:t>
              </a:r>
              <a:endParaRPr lang="en-US" sz="1200" noProof="0" dirty="0">
                <a:latin typeface="Times New Roman" panose="02020603050405020304" pitchFamily="18" charset="0"/>
                <a:ea typeface="Times New Roman" panose="02020603050405020304" pitchFamily="18" charset="0"/>
              </a:endParaRPr>
            </a:p>
            <a:p>
              <a:pPr marL="481965"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L. Sun (IMP-CAS)–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FECR - Update </a:t>
              </a:r>
              <a:r>
                <a:rPr lang="en-US" sz="1200" b="1" i="1" noProof="0" dirty="0">
                  <a:effectLst/>
                  <a:latin typeface="Trebuchet MS" panose="020B0603020202020204" pitchFamily="34" charset="0"/>
                  <a:ea typeface="Times New Roman" panose="02020603050405020304" pitchFamily="18" charset="0"/>
                  <a:cs typeface="Trebuchet MS" panose="020B0603020202020204" pitchFamily="34" charset="0"/>
                </a:rPr>
                <a:t> </a:t>
              </a:r>
              <a:endParaRPr lang="en-US" sz="1200" noProof="0" dirty="0">
                <a:effectLst/>
                <a:latin typeface="Times New Roman" panose="02020603050405020304" pitchFamily="18" charset="0"/>
                <a:ea typeface="Times New Roman" panose="02020603050405020304" pitchFamily="18" charset="0"/>
              </a:endParaRPr>
            </a:p>
            <a:p>
              <a:pPr marL="481965" marR="66040" eaLnBrk="0" hangingPunct="0">
                <a:lnSpc>
                  <a:spcPct val="108000"/>
                </a:lnSpc>
                <a:spcBef>
                  <a:spcPts val="185"/>
                </a:spcBef>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P. </a:t>
              </a:r>
              <a:r>
                <a:rPr lang="en-US" sz="1200" b="1" noProof="0" dirty="0" err="1">
                  <a:effectLst/>
                  <a:latin typeface="Trebuchet MS" panose="020B0603020202020204" pitchFamily="34" charset="0"/>
                  <a:ea typeface="Times New Roman" panose="02020603050405020304" pitchFamily="18" charset="0"/>
                  <a:cs typeface="Trebuchet MS" panose="020B0603020202020204" pitchFamily="34" charset="0"/>
                </a:rPr>
                <a:t>Ferracin</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(LBNL) </a:t>
              </a:r>
              <a:r>
                <a:rPr lang="en-US" sz="1200" b="1" noProof="0" dirty="0">
                  <a:solidFill>
                    <a:srgbClr val="C00000"/>
                  </a:solidFill>
                  <a:highlight>
                    <a:srgbClr val="FFFF00"/>
                  </a:highlight>
                  <a:latin typeface="Trebuchet MS" panose="020B0603020202020204" pitchFamily="34" charset="0"/>
                  <a:ea typeface="Times New Roman" panose="02020603050405020304" pitchFamily="18" charset="0"/>
                  <a:cs typeface="Trebuchet MS" panose="020B0603020202020204" pitchFamily="34" charset="0"/>
                </a:rPr>
                <a:t>Remote</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Beyond 45 GHz (VENUS with Nb3Sn </a:t>
              </a:r>
              <a:r>
                <a:rPr lang="en-US" sz="1200" i="1" noProof="0" dirty="0" err="1">
                  <a:effectLst/>
                  <a:latin typeface="Trebuchet MS" panose="020B0603020202020204" pitchFamily="34" charset="0"/>
                  <a:ea typeface="Times New Roman" panose="02020603050405020304" pitchFamily="18" charset="0"/>
                  <a:cs typeface="Trebuchet MS" panose="020B0603020202020204" pitchFamily="34" charset="0"/>
                </a:rPr>
                <a:t>sextupole</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 for FRIB, ECR</a:t>
              </a:r>
            </a:p>
            <a:p>
              <a:pPr marL="481965" marR="66040" eaLnBrk="0" hangingPunct="0">
                <a:lnSpc>
                  <a:spcPct val="108000"/>
                </a:lnSpc>
                <a:spcBef>
                  <a:spcPts val="185"/>
                </a:spcBef>
              </a:pPr>
              <a:r>
                <a:rPr lang="en-US" sz="1200" i="1" noProof="0" dirty="0">
                  <a:latin typeface="Trebuchet MS" panose="020B0603020202020204" pitchFamily="34" charset="0"/>
                  <a:ea typeface="Times New Roman" panose="02020603050405020304" pitchFamily="18" charset="0"/>
                  <a:cs typeface="Trebuchet MS" panose="020B0603020202020204" pitchFamily="34" charset="0"/>
                </a:rPr>
                <a:t>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 designs such as Uni-layer concept, option HTS for future ECR) </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a:t>
              </a:r>
              <a:endParaRPr lang="en-US" sz="1200" noProof="0" dirty="0">
                <a:effectLst/>
                <a:latin typeface="Times New Roman" panose="02020603050405020304" pitchFamily="18" charset="0"/>
                <a:ea typeface="Times New Roman" panose="02020603050405020304" pitchFamily="18" charset="0"/>
              </a:endParaRPr>
            </a:p>
          </p:txBody>
        </p:sp>
        <p:sp>
          <p:nvSpPr>
            <p:cNvPr id="7" name="CasellaDiTesto 6">
              <a:extLst>
                <a:ext uri="{FF2B5EF4-FFF2-40B4-BE49-F238E27FC236}">
                  <a16:creationId xmlns:a16="http://schemas.microsoft.com/office/drawing/2014/main" id="{9B3057D6-90A8-B240-468D-2EF8C19444F2}"/>
                </a:ext>
              </a:extLst>
            </p:cNvPr>
            <p:cNvSpPr txBox="1"/>
            <p:nvPr/>
          </p:nvSpPr>
          <p:spPr>
            <a:xfrm>
              <a:off x="5244100" y="4280196"/>
              <a:ext cx="6798525" cy="727956"/>
            </a:xfrm>
            <a:prstGeom prst="rect">
              <a:avLst/>
            </a:prstGeom>
            <a:noFill/>
          </p:spPr>
          <p:txBody>
            <a:bodyPr wrap="square">
              <a:spAutoFit/>
            </a:bodyPr>
            <a:lstStyle/>
            <a:p>
              <a:pPr marR="66040" indent="44958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T. Nagatomo (RIKEN)-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HCI Beam Production and Challenges at RIKEN</a:t>
              </a:r>
              <a:endParaRPr lang="en-US" sz="1200" noProof="0" dirty="0">
                <a:effectLst/>
                <a:latin typeface="Times New Roman" panose="02020603050405020304" pitchFamily="18" charset="0"/>
                <a:ea typeface="Times New Roman" panose="02020603050405020304" pitchFamily="18" charset="0"/>
              </a:endParaRPr>
            </a:p>
            <a:p>
              <a:pPr marL="449580"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L. Sun (IMP-CAS)-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Production of intense HCI metallic ion beams for routine operation</a:t>
              </a:r>
              <a:endParaRPr lang="en-US" sz="1200" noProof="0" dirty="0">
                <a:effectLst/>
                <a:latin typeface="Times New Roman" panose="02020603050405020304" pitchFamily="18" charset="0"/>
                <a:ea typeface="Times New Roman" panose="02020603050405020304" pitchFamily="18" charset="0"/>
              </a:endParaRPr>
            </a:p>
            <a:p>
              <a:pPr marL="449580"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D. Todd (LBNL)-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VENUS operation and HCI beam production for SHE in LBNL</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a:t>
              </a:r>
              <a:endParaRPr lang="en-US" sz="1200" noProof="0" dirty="0">
                <a:effectLst/>
                <a:latin typeface="Times New Roman" panose="02020603050405020304" pitchFamily="18" charset="0"/>
                <a:ea typeface="Times New Roman" panose="02020603050405020304" pitchFamily="18" charset="0"/>
              </a:endParaRPr>
            </a:p>
          </p:txBody>
        </p:sp>
        <p:sp>
          <p:nvSpPr>
            <p:cNvPr id="9" name="CasellaDiTesto 8">
              <a:extLst>
                <a:ext uri="{FF2B5EF4-FFF2-40B4-BE49-F238E27FC236}">
                  <a16:creationId xmlns:a16="http://schemas.microsoft.com/office/drawing/2014/main" id="{54C86AFF-FA46-D709-771F-E185E94896AB}"/>
                </a:ext>
              </a:extLst>
            </p:cNvPr>
            <p:cNvSpPr txBox="1"/>
            <p:nvPr/>
          </p:nvSpPr>
          <p:spPr>
            <a:xfrm>
              <a:off x="5244101" y="5438031"/>
              <a:ext cx="7023243" cy="953018"/>
            </a:xfrm>
            <a:prstGeom prst="rect">
              <a:avLst/>
            </a:prstGeom>
            <a:noFill/>
          </p:spPr>
          <p:txBody>
            <a:bodyPr wrap="square">
              <a:spAutoFit/>
            </a:bodyPr>
            <a:lstStyle/>
            <a:p>
              <a:pPr marL="449580"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L. Sun (IMP-CAS)-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Perspectives in high charge-state ECR ion source development and scope</a:t>
              </a:r>
              <a:endParaRPr lang="en-US" sz="1200" noProof="0" dirty="0">
                <a:effectLst/>
                <a:latin typeface="Times New Roman" panose="02020603050405020304" pitchFamily="18" charset="0"/>
                <a:ea typeface="Times New Roman" panose="02020603050405020304" pitchFamily="18" charset="0"/>
              </a:endParaRPr>
            </a:p>
            <a:p>
              <a:pPr marL="449580"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G. </a:t>
              </a:r>
              <a:r>
                <a:rPr lang="en-US" sz="1200" b="1" noProof="0" dirty="0" err="1">
                  <a:effectLst/>
                  <a:latin typeface="Trebuchet MS" panose="020B0603020202020204" pitchFamily="34" charset="0"/>
                  <a:ea typeface="Times New Roman" panose="02020603050405020304" pitchFamily="18" charset="0"/>
                  <a:cs typeface="Trebuchet MS" panose="020B0603020202020204" pitchFamily="34" charset="0"/>
                </a:rPr>
                <a:t>Machicoane</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(FRIB)</a:t>
              </a:r>
              <a:r>
                <a:rPr lang="en-US" sz="1200" b="1" noProof="0" dirty="0">
                  <a:solidFill>
                    <a:srgbClr val="C00000"/>
                  </a:solidFill>
                  <a:highlight>
                    <a:srgbClr val="FFFF00"/>
                  </a:highlight>
                  <a:latin typeface="Trebuchet MS" panose="020B0603020202020204" pitchFamily="34" charset="0"/>
                  <a:ea typeface="Times New Roman" panose="02020603050405020304" pitchFamily="18" charset="0"/>
                  <a:cs typeface="Trebuchet MS" panose="020B0603020202020204" pitchFamily="34" charset="0"/>
                </a:rPr>
                <a:t> Remote</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Current operational experience with ECR ion sources at</a:t>
              </a:r>
            </a:p>
            <a:p>
              <a:pPr marL="449580" marR="66040" eaLnBrk="0" hangingPunct="0">
                <a:lnSpc>
                  <a:spcPct val="108000"/>
                </a:lnSpc>
                <a:spcBef>
                  <a:spcPts val="185"/>
                </a:spcBef>
                <a:buNone/>
              </a:pPr>
              <a:r>
                <a:rPr lang="en-US" sz="1200" i="1" noProof="0" dirty="0">
                  <a:latin typeface="Trebuchet MS" panose="020B0603020202020204" pitchFamily="34" charset="0"/>
                  <a:ea typeface="Times New Roman" panose="02020603050405020304" pitchFamily="18" charset="0"/>
                  <a:cs typeface="Trebuchet MS" panose="020B0603020202020204" pitchFamily="34" charset="0"/>
                </a:rPr>
                <a:t>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 FRIB and path forward for high power operation</a:t>
              </a: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 </a:t>
              </a:r>
              <a:endParaRPr lang="en-US" sz="1200" noProof="0" dirty="0">
                <a:effectLst/>
                <a:latin typeface="Times New Roman" panose="02020603050405020304" pitchFamily="18" charset="0"/>
                <a:ea typeface="Times New Roman" panose="02020603050405020304" pitchFamily="18" charset="0"/>
              </a:endParaRPr>
            </a:p>
            <a:p>
              <a:pPr marL="449580" marR="66040" eaLnBrk="0" hangingPunct="0">
                <a:lnSpc>
                  <a:spcPct val="108000"/>
                </a:lnSpc>
                <a:spcBef>
                  <a:spcPts val="185"/>
                </a:spcBef>
                <a:buNone/>
              </a:pPr>
              <a:r>
                <a:rPr lang="en-US" sz="1200" b="1" noProof="0" dirty="0">
                  <a:effectLst/>
                  <a:latin typeface="Trebuchet MS" panose="020B0603020202020204" pitchFamily="34" charset="0"/>
                  <a:ea typeface="Times New Roman" panose="02020603050405020304" pitchFamily="18" charset="0"/>
                  <a:cs typeface="Trebuchet MS" panose="020B0603020202020204" pitchFamily="34" charset="0"/>
                </a:rPr>
                <a:t>X. Wang (IMP-CAS) - </a:t>
              </a:r>
              <a:r>
                <a:rPr lang="en-US" sz="1200" i="1" noProof="0" dirty="0">
                  <a:effectLst/>
                  <a:latin typeface="Trebuchet MS" panose="020B0603020202020204" pitchFamily="34" charset="0"/>
                  <a:ea typeface="Times New Roman" panose="02020603050405020304" pitchFamily="18" charset="0"/>
                  <a:cs typeface="Trebuchet MS" panose="020B0603020202020204" pitchFamily="34" charset="0"/>
                </a:rPr>
                <a:t>Microwave launching studies with the 3rd generation ECR ion sources</a:t>
              </a:r>
              <a:endParaRPr lang="en-US" sz="1200" noProof="0" dirty="0">
                <a:effectLst/>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3201860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216F27-DE0C-C960-8C16-4254BE0C024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585AE11-62B7-77F6-195C-27111C634F79}"/>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Impact on HCI acceleration</a:t>
            </a:r>
          </a:p>
        </p:txBody>
      </p:sp>
      <p:pic>
        <p:nvPicPr>
          <p:cNvPr id="12" name="Segnaposto contenuto 11">
            <a:extLst>
              <a:ext uri="{FF2B5EF4-FFF2-40B4-BE49-F238E27FC236}">
                <a16:creationId xmlns:a16="http://schemas.microsoft.com/office/drawing/2014/main" id="{9E09F3F1-C787-D4C0-E4DF-9A96B8051665}"/>
              </a:ext>
            </a:extLst>
          </p:cNvPr>
          <p:cNvPicPr>
            <a:picLocks noGrp="1" noChangeAspect="1"/>
          </p:cNvPicPr>
          <p:nvPr>
            <p:ph idx="1"/>
          </p:nvPr>
        </p:nvPicPr>
        <p:blipFill>
          <a:blip r:embed="rId3"/>
          <a:stretch>
            <a:fillRect/>
          </a:stretch>
        </p:blipFill>
        <p:spPr>
          <a:xfrm>
            <a:off x="5698524" y="1163829"/>
            <a:ext cx="6262479" cy="3519625"/>
          </a:xfrm>
          <a:prstGeom prst="rect">
            <a:avLst/>
          </a:prstGeom>
        </p:spPr>
      </p:pic>
      <p:pic>
        <p:nvPicPr>
          <p:cNvPr id="4" name="Immagine 3">
            <a:extLst>
              <a:ext uri="{FF2B5EF4-FFF2-40B4-BE49-F238E27FC236}">
                <a16:creationId xmlns:a16="http://schemas.microsoft.com/office/drawing/2014/main" id="{C82D3C8B-1CDA-ADEC-AACB-2E8C0C5FD1E6}"/>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776985B3-B4FA-8DEE-6947-A23816F8E83F}"/>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D547DA0D-5438-BA77-EBDA-6B7779B53325}"/>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DD3E1D31-EC3A-71EE-C50A-11F47F5DB33D}"/>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DCFE8E09-C02A-0886-797D-8006FEA55851}"/>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887253FA-83CB-5F95-0B15-EAE2D0623460}"/>
              </a:ext>
            </a:extLst>
          </p:cNvPr>
          <p:cNvSpPr>
            <a:spLocks noGrp="1"/>
          </p:cNvSpPr>
          <p:nvPr>
            <p:ph type="sldNum" sz="quarter" idx="12"/>
          </p:nvPr>
        </p:nvSpPr>
        <p:spPr/>
        <p:txBody>
          <a:bodyPr/>
          <a:lstStyle/>
          <a:p>
            <a:fld id="{F2A7827B-0B9E-47AE-9F4E-57B53FFB3898}" type="slidenum">
              <a:rPr lang="en-US" noProof="0" smtClean="0"/>
              <a:pPr/>
              <a:t>30</a:t>
            </a:fld>
            <a:endParaRPr lang="en-US" noProof="0" dirty="0"/>
          </a:p>
        </p:txBody>
      </p:sp>
      <p:pic>
        <p:nvPicPr>
          <p:cNvPr id="15" name="Immagine 14">
            <a:extLst>
              <a:ext uri="{FF2B5EF4-FFF2-40B4-BE49-F238E27FC236}">
                <a16:creationId xmlns:a16="http://schemas.microsoft.com/office/drawing/2014/main" id="{44B654E8-1C20-EB29-0352-595C28E0BA75}"/>
              </a:ext>
            </a:extLst>
          </p:cNvPr>
          <p:cNvPicPr>
            <a:picLocks noChangeAspect="1"/>
          </p:cNvPicPr>
          <p:nvPr/>
        </p:nvPicPr>
        <p:blipFill>
          <a:blip r:embed="rId7"/>
          <a:stretch>
            <a:fillRect/>
          </a:stretch>
        </p:blipFill>
        <p:spPr>
          <a:xfrm>
            <a:off x="0" y="1159494"/>
            <a:ext cx="6251330" cy="3519625"/>
          </a:xfrm>
          <a:prstGeom prst="rect">
            <a:avLst/>
          </a:prstGeom>
        </p:spPr>
      </p:pic>
      <p:pic>
        <p:nvPicPr>
          <p:cNvPr id="17" name="Immagine 16">
            <a:extLst>
              <a:ext uri="{FF2B5EF4-FFF2-40B4-BE49-F238E27FC236}">
                <a16:creationId xmlns:a16="http://schemas.microsoft.com/office/drawing/2014/main" id="{A6DEB011-D66D-8D19-9677-97423C224184}"/>
              </a:ext>
            </a:extLst>
          </p:cNvPr>
          <p:cNvPicPr>
            <a:picLocks noChangeAspect="1"/>
          </p:cNvPicPr>
          <p:nvPr/>
        </p:nvPicPr>
        <p:blipFill>
          <a:blip r:embed="rId8"/>
          <a:srcRect l="5873" t="12468" r="7355" b="12595"/>
          <a:stretch>
            <a:fillRect/>
          </a:stretch>
        </p:blipFill>
        <p:spPr>
          <a:xfrm>
            <a:off x="1346469" y="4574019"/>
            <a:ext cx="3622510" cy="1756016"/>
          </a:xfrm>
          <a:prstGeom prst="rect">
            <a:avLst/>
          </a:prstGeom>
        </p:spPr>
      </p:pic>
      <p:pic>
        <p:nvPicPr>
          <p:cNvPr id="19" name="Immagine 18">
            <a:extLst>
              <a:ext uri="{FF2B5EF4-FFF2-40B4-BE49-F238E27FC236}">
                <a16:creationId xmlns:a16="http://schemas.microsoft.com/office/drawing/2014/main" id="{4736DCC9-177F-93A7-8AB0-C811B2D5D1D0}"/>
              </a:ext>
            </a:extLst>
          </p:cNvPr>
          <p:cNvPicPr>
            <a:picLocks noChangeAspect="1"/>
          </p:cNvPicPr>
          <p:nvPr/>
        </p:nvPicPr>
        <p:blipFill>
          <a:blip r:embed="rId9"/>
          <a:srcRect t="16310" b="24433"/>
          <a:stretch>
            <a:fillRect/>
          </a:stretch>
        </p:blipFill>
        <p:spPr>
          <a:xfrm>
            <a:off x="6089616" y="4561732"/>
            <a:ext cx="5264184" cy="1756016"/>
          </a:xfrm>
          <a:prstGeom prst="rect">
            <a:avLst/>
          </a:prstGeom>
        </p:spPr>
      </p:pic>
      <p:sp>
        <p:nvSpPr>
          <p:cNvPr id="3" name="TextBox 2">
            <a:extLst>
              <a:ext uri="{FF2B5EF4-FFF2-40B4-BE49-F238E27FC236}">
                <a16:creationId xmlns:a16="http://schemas.microsoft.com/office/drawing/2014/main" id="{C20478E7-A8AC-B5D4-1034-6B9D3F7B262A}"/>
              </a:ext>
            </a:extLst>
          </p:cNvPr>
          <p:cNvSpPr txBox="1"/>
          <p:nvPr/>
        </p:nvSpPr>
        <p:spPr>
          <a:xfrm>
            <a:off x="9368117" y="6143804"/>
            <a:ext cx="2091811" cy="276999"/>
          </a:xfrm>
          <a:prstGeom prst="rect">
            <a:avLst/>
          </a:prstGeom>
          <a:noFill/>
        </p:spPr>
        <p:txBody>
          <a:bodyPr wrap="square" rtlCol="0">
            <a:spAutoFit/>
          </a:bodyPr>
          <a:lstStyle/>
          <a:p>
            <a:r>
              <a:rPr lang="en-US" sz="1200" i="1" noProof="0" dirty="0"/>
              <a:t>Courtesy of </a:t>
            </a:r>
            <a:r>
              <a:rPr lang="en-US" sz="1200" i="1" dirty="0"/>
              <a:t>L</a:t>
            </a:r>
            <a:r>
              <a:rPr lang="en-US" sz="1200" i="1" noProof="0" dirty="0"/>
              <a:t>. Sun (IMP-CAS) </a:t>
            </a:r>
          </a:p>
        </p:txBody>
      </p:sp>
    </p:spTree>
    <p:extLst>
      <p:ext uri="{BB962C8B-B14F-4D97-AF65-F5344CB8AC3E}">
        <p14:creationId xmlns:p14="http://schemas.microsoft.com/office/powerpoint/2010/main" val="2821447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C7843-74C2-89D1-950E-E5D1DFF7A54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2F973E9-C2D6-8C82-6E24-80EA60D30CCA}"/>
              </a:ext>
            </a:extLst>
          </p:cNvPr>
          <p:cNvPicPr>
            <a:picLocks noChangeAspect="1"/>
          </p:cNvPicPr>
          <p:nvPr/>
        </p:nvPicPr>
        <p:blipFill>
          <a:blip r:embed="rId3"/>
          <a:stretch>
            <a:fillRect/>
          </a:stretch>
        </p:blipFill>
        <p:spPr>
          <a:xfrm>
            <a:off x="0" y="1159494"/>
            <a:ext cx="9127749" cy="4657561"/>
          </a:xfrm>
          <a:prstGeom prst="rect">
            <a:avLst/>
          </a:prstGeom>
        </p:spPr>
      </p:pic>
      <p:sp>
        <p:nvSpPr>
          <p:cNvPr id="2" name="Titolo 1">
            <a:extLst>
              <a:ext uri="{FF2B5EF4-FFF2-40B4-BE49-F238E27FC236}">
                <a16:creationId xmlns:a16="http://schemas.microsoft.com/office/drawing/2014/main" id="{7785F11E-7D97-BB56-E253-AAE2B30911A6}"/>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Long term stability operation</a:t>
            </a:r>
          </a:p>
        </p:txBody>
      </p:sp>
      <p:pic>
        <p:nvPicPr>
          <p:cNvPr id="4" name="Immagine 3">
            <a:extLst>
              <a:ext uri="{FF2B5EF4-FFF2-40B4-BE49-F238E27FC236}">
                <a16:creationId xmlns:a16="http://schemas.microsoft.com/office/drawing/2014/main" id="{8162E5C8-B840-38F1-7E96-D4E430ADA5AE}"/>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0109D2C7-B7B3-8FAA-C0EC-29CDA70939A6}"/>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434BA5BF-B270-2026-4A0C-4A3601B9B43E}"/>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5401C67D-B265-972A-077B-79073B022E39}"/>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AA4FD230-CA73-4CDA-35EC-A9922FA43A89}"/>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BCAC425D-E45E-477C-DE49-43534E3964CA}"/>
              </a:ext>
            </a:extLst>
          </p:cNvPr>
          <p:cNvSpPr>
            <a:spLocks noGrp="1"/>
          </p:cNvSpPr>
          <p:nvPr>
            <p:ph type="sldNum" sz="quarter" idx="12"/>
          </p:nvPr>
        </p:nvSpPr>
        <p:spPr/>
        <p:txBody>
          <a:bodyPr/>
          <a:lstStyle/>
          <a:p>
            <a:fld id="{F2A7827B-0B9E-47AE-9F4E-57B53FFB3898}" type="slidenum">
              <a:rPr lang="en-US" noProof="0" smtClean="0"/>
              <a:pPr/>
              <a:t>31</a:t>
            </a:fld>
            <a:endParaRPr lang="en-US" noProof="0" dirty="0"/>
          </a:p>
        </p:txBody>
      </p:sp>
      <p:sp>
        <p:nvSpPr>
          <p:cNvPr id="11" name="TextBox 10">
            <a:extLst>
              <a:ext uri="{FF2B5EF4-FFF2-40B4-BE49-F238E27FC236}">
                <a16:creationId xmlns:a16="http://schemas.microsoft.com/office/drawing/2014/main" id="{BAEA6B1B-DA7A-5284-6B70-E20C538DE30D}"/>
              </a:ext>
            </a:extLst>
          </p:cNvPr>
          <p:cNvSpPr txBox="1"/>
          <p:nvPr/>
        </p:nvSpPr>
        <p:spPr>
          <a:xfrm>
            <a:off x="9247239" y="6143804"/>
            <a:ext cx="2212690" cy="276999"/>
          </a:xfrm>
          <a:prstGeom prst="rect">
            <a:avLst/>
          </a:prstGeom>
          <a:noFill/>
        </p:spPr>
        <p:txBody>
          <a:bodyPr wrap="square" rtlCol="0">
            <a:spAutoFit/>
          </a:bodyPr>
          <a:lstStyle/>
          <a:p>
            <a:r>
              <a:rPr lang="en-US" sz="1200" i="1" noProof="0" dirty="0"/>
              <a:t>Courtesy of H. Zhao (IMP-CAS) </a:t>
            </a:r>
          </a:p>
        </p:txBody>
      </p:sp>
      <p:pic>
        <p:nvPicPr>
          <p:cNvPr id="14" name="Picture 13">
            <a:extLst>
              <a:ext uri="{FF2B5EF4-FFF2-40B4-BE49-F238E27FC236}">
                <a16:creationId xmlns:a16="http://schemas.microsoft.com/office/drawing/2014/main" id="{B10D7D00-459D-34DC-A056-8AF2FF43AE61}"/>
              </a:ext>
            </a:extLst>
          </p:cNvPr>
          <p:cNvPicPr>
            <a:picLocks noChangeAspect="1"/>
          </p:cNvPicPr>
          <p:nvPr/>
        </p:nvPicPr>
        <p:blipFill>
          <a:blip r:embed="rId7"/>
          <a:srcRect t="13325"/>
          <a:stretch>
            <a:fillRect/>
          </a:stretch>
        </p:blipFill>
        <p:spPr>
          <a:xfrm>
            <a:off x="4899088" y="2818642"/>
            <a:ext cx="6992718" cy="2879864"/>
          </a:xfrm>
          <a:prstGeom prst="rect">
            <a:avLst/>
          </a:prstGeom>
        </p:spPr>
      </p:pic>
    </p:spTree>
    <p:extLst>
      <p:ext uri="{BB962C8B-B14F-4D97-AF65-F5344CB8AC3E}">
        <p14:creationId xmlns:p14="http://schemas.microsoft.com/office/powerpoint/2010/main" val="202678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8D47E4-E21D-8002-E698-4D4A16FFA598}"/>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D08809F0-1620-D2CF-F55E-3912A8D43124}"/>
              </a:ext>
            </a:extLst>
          </p:cNvPr>
          <p:cNvSpPr>
            <a:spLocks noGrp="1"/>
          </p:cNvSpPr>
          <p:nvPr>
            <p:ph type="title"/>
          </p:nvPr>
        </p:nvSpPr>
        <p:spPr>
          <a:xfrm>
            <a:off x="838200" y="5535"/>
            <a:ext cx="10515600" cy="1325563"/>
          </a:xfrm>
        </p:spPr>
        <p:txBody>
          <a:bodyPr>
            <a:normAutofit/>
          </a:bodyPr>
          <a:lstStyle/>
          <a:p>
            <a:pPr algn="ctr"/>
            <a:r>
              <a:rPr lang="en-US" sz="4000" b="1" dirty="0">
                <a:latin typeface="Calibri" panose="020F0502020204030204" pitchFamily="34" charset="0"/>
                <a:ea typeface="Calibri" panose="020F0502020204030204" pitchFamily="34" charset="0"/>
                <a:cs typeface="Calibri" panose="020F0502020204030204" pitchFamily="34" charset="0"/>
              </a:rPr>
              <a:t>Long term stability operation</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5F0541B5-1086-8A27-5E3B-B2862E290B68}"/>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D2E49D26-C844-A3D2-93C0-C23EF5F6B093}"/>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B7C4932C-1FFD-4A34-2F50-B72DC51F7CB8}"/>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2A8D913F-5903-6C41-EB41-AD32813226A6}"/>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E80977D2-3FC1-2A5F-7330-B13A88D93224}"/>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EC4750D6-C20F-AE2B-FC04-24CB0894D0C3}"/>
              </a:ext>
            </a:extLst>
          </p:cNvPr>
          <p:cNvSpPr>
            <a:spLocks noGrp="1"/>
          </p:cNvSpPr>
          <p:nvPr>
            <p:ph type="sldNum" sz="quarter" idx="12"/>
          </p:nvPr>
        </p:nvSpPr>
        <p:spPr/>
        <p:txBody>
          <a:bodyPr/>
          <a:lstStyle/>
          <a:p>
            <a:fld id="{F2A7827B-0B9E-47AE-9F4E-57B53FFB3898}" type="slidenum">
              <a:rPr lang="en-US" noProof="0" smtClean="0"/>
              <a:pPr/>
              <a:t>32</a:t>
            </a:fld>
            <a:endParaRPr lang="en-US" noProof="0" dirty="0"/>
          </a:p>
        </p:txBody>
      </p:sp>
      <p:pic>
        <p:nvPicPr>
          <p:cNvPr id="15" name="Picture 14">
            <a:extLst>
              <a:ext uri="{FF2B5EF4-FFF2-40B4-BE49-F238E27FC236}">
                <a16:creationId xmlns:a16="http://schemas.microsoft.com/office/drawing/2014/main" id="{2BD5C3B3-38F7-78F4-9005-80D82ADF16DD}"/>
              </a:ext>
            </a:extLst>
          </p:cNvPr>
          <p:cNvPicPr>
            <a:picLocks noChangeAspect="1"/>
          </p:cNvPicPr>
          <p:nvPr/>
        </p:nvPicPr>
        <p:blipFill>
          <a:blip r:embed="rId6"/>
          <a:srcRect l="1314"/>
          <a:stretch>
            <a:fillRect/>
          </a:stretch>
        </p:blipFill>
        <p:spPr>
          <a:xfrm>
            <a:off x="0" y="1415420"/>
            <a:ext cx="5904085" cy="3360143"/>
          </a:xfrm>
          <a:prstGeom prst="rect">
            <a:avLst/>
          </a:prstGeom>
        </p:spPr>
      </p:pic>
      <p:pic>
        <p:nvPicPr>
          <p:cNvPr id="17" name="Picture 16">
            <a:extLst>
              <a:ext uri="{FF2B5EF4-FFF2-40B4-BE49-F238E27FC236}">
                <a16:creationId xmlns:a16="http://schemas.microsoft.com/office/drawing/2014/main" id="{C2C58471-C232-EB23-70E4-A9B50CDFC667}"/>
              </a:ext>
            </a:extLst>
          </p:cNvPr>
          <p:cNvPicPr>
            <a:picLocks noChangeAspect="1"/>
          </p:cNvPicPr>
          <p:nvPr/>
        </p:nvPicPr>
        <p:blipFill>
          <a:blip r:embed="rId7"/>
          <a:srcRect l="1240"/>
          <a:stretch>
            <a:fillRect/>
          </a:stretch>
        </p:blipFill>
        <p:spPr>
          <a:xfrm>
            <a:off x="6096000" y="1425623"/>
            <a:ext cx="5889046" cy="3339735"/>
          </a:xfrm>
          <a:prstGeom prst="rect">
            <a:avLst/>
          </a:prstGeom>
        </p:spPr>
      </p:pic>
      <p:pic>
        <p:nvPicPr>
          <p:cNvPr id="11" name="Picture 10">
            <a:extLst>
              <a:ext uri="{FF2B5EF4-FFF2-40B4-BE49-F238E27FC236}">
                <a16:creationId xmlns:a16="http://schemas.microsoft.com/office/drawing/2014/main" id="{75F33525-DBFE-6F81-C207-4C8CAE362587}"/>
              </a:ext>
            </a:extLst>
          </p:cNvPr>
          <p:cNvPicPr>
            <a:picLocks noChangeAspect="1"/>
          </p:cNvPicPr>
          <p:nvPr/>
        </p:nvPicPr>
        <p:blipFill>
          <a:blip r:embed="rId8"/>
          <a:srcRect t="33502"/>
          <a:stretch>
            <a:fillRect/>
          </a:stretch>
        </p:blipFill>
        <p:spPr>
          <a:xfrm>
            <a:off x="4454384" y="4950690"/>
            <a:ext cx="3519675" cy="1209848"/>
          </a:xfrm>
          <a:prstGeom prst="rect">
            <a:avLst/>
          </a:prstGeom>
        </p:spPr>
      </p:pic>
      <p:sp>
        <p:nvSpPr>
          <p:cNvPr id="14" name="TextBox 13">
            <a:extLst>
              <a:ext uri="{FF2B5EF4-FFF2-40B4-BE49-F238E27FC236}">
                <a16:creationId xmlns:a16="http://schemas.microsoft.com/office/drawing/2014/main" id="{DB548D8D-D36E-C795-EDF6-4CC3677F0717}"/>
              </a:ext>
            </a:extLst>
          </p:cNvPr>
          <p:cNvSpPr txBox="1"/>
          <p:nvPr/>
        </p:nvSpPr>
        <p:spPr>
          <a:xfrm>
            <a:off x="9283699" y="6143804"/>
            <a:ext cx="2192535" cy="276999"/>
          </a:xfrm>
          <a:prstGeom prst="rect">
            <a:avLst/>
          </a:prstGeom>
          <a:noFill/>
        </p:spPr>
        <p:txBody>
          <a:bodyPr wrap="square" rtlCol="0">
            <a:spAutoFit/>
          </a:bodyPr>
          <a:lstStyle/>
          <a:p>
            <a:r>
              <a:rPr lang="en-US" sz="1200" i="1" noProof="0" dirty="0"/>
              <a:t>Courtesy of </a:t>
            </a:r>
            <a:r>
              <a:rPr lang="en-US" sz="1200" i="1" dirty="0"/>
              <a:t> L</a:t>
            </a:r>
            <a:r>
              <a:rPr lang="en-US" sz="1200" i="1" noProof="0" dirty="0"/>
              <a:t>. Sun (IMP-CAS)</a:t>
            </a:r>
          </a:p>
        </p:txBody>
      </p:sp>
    </p:spTree>
    <p:extLst>
      <p:ext uri="{BB962C8B-B14F-4D97-AF65-F5344CB8AC3E}">
        <p14:creationId xmlns:p14="http://schemas.microsoft.com/office/powerpoint/2010/main" val="38542417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717A4-A4F4-A470-428A-7E300131C5A6}"/>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A3611B7-62C8-259B-4784-A81D503160E6}"/>
              </a:ext>
            </a:extLst>
          </p:cNvPr>
          <p:cNvPicPr>
            <a:picLocks noChangeAspect="1"/>
          </p:cNvPicPr>
          <p:nvPr/>
        </p:nvPicPr>
        <p:blipFill>
          <a:blip r:embed="rId3"/>
          <a:stretch>
            <a:fillRect/>
          </a:stretch>
        </p:blipFill>
        <p:spPr>
          <a:xfrm>
            <a:off x="2886152" y="3858863"/>
            <a:ext cx="2625613" cy="2561940"/>
          </a:xfrm>
          <a:prstGeom prst="rect">
            <a:avLst/>
          </a:prstGeom>
        </p:spPr>
      </p:pic>
      <p:sp>
        <p:nvSpPr>
          <p:cNvPr id="2" name="Titolo 1">
            <a:extLst>
              <a:ext uri="{FF2B5EF4-FFF2-40B4-BE49-F238E27FC236}">
                <a16:creationId xmlns:a16="http://schemas.microsoft.com/office/drawing/2014/main" id="{D8A512E3-2D56-CA7C-D6C8-24FF37CB2FDF}"/>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U </a:t>
            </a:r>
            <a:r>
              <a:rPr lang="en-US" sz="4000" b="1" noProof="0" dirty="0" err="1">
                <a:latin typeface="Calibri" panose="020F0502020204030204" pitchFamily="34" charset="0"/>
                <a:ea typeface="Calibri" panose="020F0502020204030204" pitchFamily="34" charset="0"/>
                <a:cs typeface="Calibri" panose="020F0502020204030204" pitchFamily="34" charset="0"/>
              </a:rPr>
              <a:t>performances@RIKEN</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5D19197E-2C9D-85E8-8B20-AB8D2D00E309}"/>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1F012CBE-B6C0-F90C-38F6-D85C6BFFAD92}"/>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F613A82D-5123-9531-F54C-EE04A406906D}"/>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16A55C41-99D4-D22C-E7AC-EA33B80434BB}"/>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302046F5-5C1E-A23F-BA3B-D18C83A5D5CC}"/>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04B94C70-E683-7323-F0C7-C76BBD1B38CC}"/>
              </a:ext>
            </a:extLst>
          </p:cNvPr>
          <p:cNvSpPr>
            <a:spLocks noGrp="1"/>
          </p:cNvSpPr>
          <p:nvPr>
            <p:ph type="sldNum" sz="quarter" idx="12"/>
          </p:nvPr>
        </p:nvSpPr>
        <p:spPr/>
        <p:txBody>
          <a:bodyPr/>
          <a:lstStyle/>
          <a:p>
            <a:fld id="{F2A7827B-0B9E-47AE-9F4E-57B53FFB3898}" type="slidenum">
              <a:rPr lang="en-US" noProof="0" smtClean="0"/>
              <a:pPr/>
              <a:t>33</a:t>
            </a:fld>
            <a:endParaRPr lang="en-US" noProof="0" dirty="0"/>
          </a:p>
        </p:txBody>
      </p:sp>
      <p:sp>
        <p:nvSpPr>
          <p:cNvPr id="28" name="TextBox 27">
            <a:extLst>
              <a:ext uri="{FF2B5EF4-FFF2-40B4-BE49-F238E27FC236}">
                <a16:creationId xmlns:a16="http://schemas.microsoft.com/office/drawing/2014/main" id="{525C8F19-A990-2161-8749-E20BF8B1A160}"/>
              </a:ext>
            </a:extLst>
          </p:cNvPr>
          <p:cNvSpPr txBox="1"/>
          <p:nvPr/>
        </p:nvSpPr>
        <p:spPr>
          <a:xfrm>
            <a:off x="9075906" y="6143804"/>
            <a:ext cx="2384023" cy="276999"/>
          </a:xfrm>
          <a:prstGeom prst="rect">
            <a:avLst/>
          </a:prstGeom>
          <a:noFill/>
        </p:spPr>
        <p:txBody>
          <a:bodyPr wrap="square" rtlCol="0">
            <a:spAutoFit/>
          </a:bodyPr>
          <a:lstStyle/>
          <a:p>
            <a:r>
              <a:rPr lang="en-US" sz="1200" i="1" noProof="0" dirty="0"/>
              <a:t>Courtesy of T. </a:t>
            </a:r>
            <a:r>
              <a:rPr lang="en-US" sz="1200" i="1" dirty="0"/>
              <a:t>N</a:t>
            </a:r>
            <a:r>
              <a:rPr lang="en-US" sz="1200" i="1" noProof="0" dirty="0" err="1"/>
              <a:t>agatomo</a:t>
            </a:r>
            <a:r>
              <a:rPr lang="en-US" sz="1200" i="1" noProof="0" dirty="0"/>
              <a:t> (RIKEN) </a:t>
            </a:r>
          </a:p>
        </p:txBody>
      </p:sp>
      <p:sp>
        <p:nvSpPr>
          <p:cNvPr id="12" name="TextBox 11">
            <a:extLst>
              <a:ext uri="{FF2B5EF4-FFF2-40B4-BE49-F238E27FC236}">
                <a16:creationId xmlns:a16="http://schemas.microsoft.com/office/drawing/2014/main" id="{73CBFAA8-937E-11D5-2969-04914B9F24DF}"/>
              </a:ext>
            </a:extLst>
          </p:cNvPr>
          <p:cNvSpPr txBox="1"/>
          <p:nvPr/>
        </p:nvSpPr>
        <p:spPr>
          <a:xfrm>
            <a:off x="8745811" y="1276969"/>
            <a:ext cx="3387111" cy="307777"/>
          </a:xfrm>
          <a:prstGeom prst="rect">
            <a:avLst/>
          </a:prstGeom>
          <a:noFill/>
        </p:spPr>
        <p:txBody>
          <a:bodyPr wrap="square">
            <a:spAutoFit/>
          </a:bodyPr>
          <a:lstStyle/>
          <a:p>
            <a:r>
              <a:rPr lang="en-GB" sz="1400" b="1" i="1" dirty="0"/>
              <a:t>U35+ consumption @110μA →2.4mg/h</a:t>
            </a:r>
          </a:p>
        </p:txBody>
      </p:sp>
      <p:sp>
        <p:nvSpPr>
          <p:cNvPr id="15" name="TextBox 14">
            <a:extLst>
              <a:ext uri="{FF2B5EF4-FFF2-40B4-BE49-F238E27FC236}">
                <a16:creationId xmlns:a16="http://schemas.microsoft.com/office/drawing/2014/main" id="{37841436-FA01-C217-0124-1F18A6BE5012}"/>
              </a:ext>
            </a:extLst>
          </p:cNvPr>
          <p:cNvSpPr txBox="1"/>
          <p:nvPr/>
        </p:nvSpPr>
        <p:spPr>
          <a:xfrm>
            <a:off x="8938624" y="1840892"/>
            <a:ext cx="2825065" cy="523220"/>
          </a:xfrm>
          <a:prstGeom prst="rect">
            <a:avLst/>
          </a:prstGeom>
          <a:noFill/>
        </p:spPr>
        <p:txBody>
          <a:bodyPr wrap="square">
            <a:spAutoFit/>
          </a:bodyPr>
          <a:lstStyle/>
          <a:p>
            <a:pPr algn="ctr"/>
            <a:r>
              <a:rPr lang="en-GB" sz="1400" b="1" dirty="0"/>
              <a:t>High consumption causes unstable beam intensity </a:t>
            </a:r>
          </a:p>
        </p:txBody>
      </p:sp>
      <p:sp>
        <p:nvSpPr>
          <p:cNvPr id="17" name="TextBox 16">
            <a:extLst>
              <a:ext uri="{FF2B5EF4-FFF2-40B4-BE49-F238E27FC236}">
                <a16:creationId xmlns:a16="http://schemas.microsoft.com/office/drawing/2014/main" id="{659DBD75-9521-9C53-A869-1CA431ECE5C2}"/>
              </a:ext>
            </a:extLst>
          </p:cNvPr>
          <p:cNvSpPr txBox="1"/>
          <p:nvPr/>
        </p:nvSpPr>
        <p:spPr>
          <a:xfrm>
            <a:off x="8745811" y="1524527"/>
            <a:ext cx="3439733" cy="307777"/>
          </a:xfrm>
          <a:prstGeom prst="rect">
            <a:avLst/>
          </a:prstGeom>
          <a:noFill/>
        </p:spPr>
        <p:txBody>
          <a:bodyPr wrap="square">
            <a:spAutoFit/>
          </a:bodyPr>
          <a:lstStyle/>
          <a:p>
            <a:r>
              <a:rPr lang="en-GB" sz="1400" b="1" i="1" dirty="0"/>
              <a:t>U35+ consumption @ 250μA →10.5 mg/h </a:t>
            </a:r>
          </a:p>
        </p:txBody>
      </p:sp>
      <p:sp>
        <p:nvSpPr>
          <p:cNvPr id="19" name="TextBox 18">
            <a:extLst>
              <a:ext uri="{FF2B5EF4-FFF2-40B4-BE49-F238E27FC236}">
                <a16:creationId xmlns:a16="http://schemas.microsoft.com/office/drawing/2014/main" id="{2F22F9DF-BE55-23A8-301E-7114177A975B}"/>
              </a:ext>
            </a:extLst>
          </p:cNvPr>
          <p:cNvSpPr txBox="1"/>
          <p:nvPr/>
        </p:nvSpPr>
        <p:spPr>
          <a:xfrm>
            <a:off x="9280187" y="2508096"/>
            <a:ext cx="2579685" cy="307777"/>
          </a:xfrm>
          <a:prstGeom prst="rect">
            <a:avLst/>
          </a:prstGeom>
          <a:noFill/>
        </p:spPr>
        <p:txBody>
          <a:bodyPr wrap="square">
            <a:spAutoFit/>
          </a:bodyPr>
          <a:lstStyle/>
          <a:p>
            <a:r>
              <a:rPr kumimoji="1" lang="en-US" altLang="ja-JP" sz="1400" b="1" i="1" dirty="0"/>
              <a:t>Anti-deposition shield</a:t>
            </a:r>
            <a:endParaRPr lang="en-GB" sz="1400" dirty="0"/>
          </a:p>
        </p:txBody>
      </p:sp>
      <p:pic>
        <p:nvPicPr>
          <p:cNvPr id="23" name="Picture 22">
            <a:extLst>
              <a:ext uri="{FF2B5EF4-FFF2-40B4-BE49-F238E27FC236}">
                <a16:creationId xmlns:a16="http://schemas.microsoft.com/office/drawing/2014/main" id="{E08F7223-5B46-0E8E-FA58-F02063EC6BBF}"/>
              </a:ext>
            </a:extLst>
          </p:cNvPr>
          <p:cNvPicPr>
            <a:picLocks noChangeAspect="1"/>
          </p:cNvPicPr>
          <p:nvPr/>
        </p:nvPicPr>
        <p:blipFill>
          <a:blip r:embed="rId7"/>
          <a:srcRect t="1499" r="36810"/>
          <a:stretch>
            <a:fillRect/>
          </a:stretch>
        </p:blipFill>
        <p:spPr>
          <a:xfrm>
            <a:off x="59077" y="1218093"/>
            <a:ext cx="5787246" cy="2635004"/>
          </a:xfrm>
          <a:prstGeom prst="rect">
            <a:avLst/>
          </a:prstGeom>
        </p:spPr>
      </p:pic>
      <p:pic>
        <p:nvPicPr>
          <p:cNvPr id="31" name="Picture 30">
            <a:extLst>
              <a:ext uri="{FF2B5EF4-FFF2-40B4-BE49-F238E27FC236}">
                <a16:creationId xmlns:a16="http://schemas.microsoft.com/office/drawing/2014/main" id="{F7082F7B-6889-9C41-A4CB-BC395A8A79FB}"/>
              </a:ext>
            </a:extLst>
          </p:cNvPr>
          <p:cNvPicPr>
            <a:picLocks noChangeAspect="1"/>
          </p:cNvPicPr>
          <p:nvPr/>
        </p:nvPicPr>
        <p:blipFill>
          <a:blip r:embed="rId8"/>
          <a:stretch>
            <a:fillRect/>
          </a:stretch>
        </p:blipFill>
        <p:spPr>
          <a:xfrm>
            <a:off x="9198875" y="3537459"/>
            <a:ext cx="2579685" cy="2530506"/>
          </a:xfrm>
          <a:prstGeom prst="rect">
            <a:avLst/>
          </a:prstGeom>
        </p:spPr>
      </p:pic>
      <p:sp>
        <p:nvSpPr>
          <p:cNvPr id="32" name="Arrow: Down 31">
            <a:extLst>
              <a:ext uri="{FF2B5EF4-FFF2-40B4-BE49-F238E27FC236}">
                <a16:creationId xmlns:a16="http://schemas.microsoft.com/office/drawing/2014/main" id="{F70B7A5E-CA3A-C491-7AEE-28E2C44C3272}"/>
              </a:ext>
            </a:extLst>
          </p:cNvPr>
          <p:cNvSpPr/>
          <p:nvPr/>
        </p:nvSpPr>
        <p:spPr>
          <a:xfrm>
            <a:off x="10224697" y="2331396"/>
            <a:ext cx="126460" cy="24073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4" name="Straight Arrow Connector 33">
            <a:extLst>
              <a:ext uri="{FF2B5EF4-FFF2-40B4-BE49-F238E27FC236}">
                <a16:creationId xmlns:a16="http://schemas.microsoft.com/office/drawing/2014/main" id="{5DAC9BA8-2E19-B1A5-48D2-B73CACF2A978}"/>
              </a:ext>
            </a:extLst>
          </p:cNvPr>
          <p:cNvCxnSpPr>
            <a:cxnSpLocks/>
          </p:cNvCxnSpPr>
          <p:nvPr/>
        </p:nvCxnSpPr>
        <p:spPr>
          <a:xfrm>
            <a:off x="10932625" y="3480415"/>
            <a:ext cx="0" cy="65119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54A3053E-D4A9-8F82-1AF9-72A9B1E3C19B}"/>
              </a:ext>
            </a:extLst>
          </p:cNvPr>
          <p:cNvSpPr txBox="1"/>
          <p:nvPr/>
        </p:nvSpPr>
        <p:spPr>
          <a:xfrm>
            <a:off x="8844301" y="2883121"/>
            <a:ext cx="3179637" cy="584775"/>
          </a:xfrm>
          <a:prstGeom prst="rect">
            <a:avLst/>
          </a:prstGeom>
          <a:solidFill>
            <a:srgbClr val="C00000">
              <a:alpha val="42000"/>
            </a:srgbClr>
          </a:solidFill>
          <a:ln w="19050">
            <a:solidFill>
              <a:srgbClr val="FF0000"/>
            </a:solidFill>
          </a:ln>
        </p:spPr>
        <p:txBody>
          <a:bodyPr wrap="square" rtlCol="0">
            <a:spAutoFit/>
          </a:bodyPr>
          <a:lstStyle/>
          <a:p>
            <a:pPr algn="ctr"/>
            <a:r>
              <a:rPr lang="en-US" sz="1600" b="1" i="1" dirty="0"/>
              <a:t>Emittance growth expected due to the higher drain currents</a:t>
            </a:r>
            <a:endParaRPr lang="en-GB" sz="1600" b="1" i="1" dirty="0"/>
          </a:p>
        </p:txBody>
      </p:sp>
      <p:pic>
        <p:nvPicPr>
          <p:cNvPr id="39" name="Picture 38">
            <a:extLst>
              <a:ext uri="{FF2B5EF4-FFF2-40B4-BE49-F238E27FC236}">
                <a16:creationId xmlns:a16="http://schemas.microsoft.com/office/drawing/2014/main" id="{636B98CB-D738-1198-0CEF-00013699389D}"/>
              </a:ext>
            </a:extLst>
          </p:cNvPr>
          <p:cNvPicPr>
            <a:picLocks noChangeAspect="1"/>
          </p:cNvPicPr>
          <p:nvPr/>
        </p:nvPicPr>
        <p:blipFill>
          <a:blip r:embed="rId9"/>
          <a:srcRect l="69887"/>
          <a:stretch>
            <a:fillRect/>
          </a:stretch>
        </p:blipFill>
        <p:spPr>
          <a:xfrm>
            <a:off x="5898501" y="1182968"/>
            <a:ext cx="2757438" cy="2633700"/>
          </a:xfrm>
          <a:prstGeom prst="rect">
            <a:avLst/>
          </a:prstGeom>
        </p:spPr>
      </p:pic>
      <p:sp>
        <p:nvSpPr>
          <p:cNvPr id="40" name="TextBox 39">
            <a:extLst>
              <a:ext uri="{FF2B5EF4-FFF2-40B4-BE49-F238E27FC236}">
                <a16:creationId xmlns:a16="http://schemas.microsoft.com/office/drawing/2014/main" id="{4FCBDEE2-15DB-EF39-2409-F5645D1BB01E}"/>
              </a:ext>
            </a:extLst>
          </p:cNvPr>
          <p:cNvSpPr txBox="1"/>
          <p:nvPr/>
        </p:nvSpPr>
        <p:spPr>
          <a:xfrm>
            <a:off x="2177611" y="1331098"/>
            <a:ext cx="655466" cy="276999"/>
          </a:xfrm>
          <a:prstGeom prst="rect">
            <a:avLst/>
          </a:prstGeom>
          <a:noFill/>
        </p:spPr>
        <p:txBody>
          <a:bodyPr wrap="square">
            <a:spAutoFit/>
          </a:bodyPr>
          <a:lstStyle/>
          <a:p>
            <a:r>
              <a:rPr lang="en-GB" sz="1200" b="1" dirty="0"/>
              <a:t>3 kW</a:t>
            </a:r>
          </a:p>
        </p:txBody>
      </p:sp>
      <p:sp>
        <p:nvSpPr>
          <p:cNvPr id="41" name="TextBox 40">
            <a:extLst>
              <a:ext uri="{FF2B5EF4-FFF2-40B4-BE49-F238E27FC236}">
                <a16:creationId xmlns:a16="http://schemas.microsoft.com/office/drawing/2014/main" id="{D4B5B69C-DCC6-BF73-0462-324C70A6767A}"/>
              </a:ext>
            </a:extLst>
          </p:cNvPr>
          <p:cNvSpPr txBox="1"/>
          <p:nvPr/>
        </p:nvSpPr>
        <p:spPr>
          <a:xfrm>
            <a:off x="5190856" y="1310738"/>
            <a:ext cx="655466" cy="276999"/>
          </a:xfrm>
          <a:prstGeom prst="rect">
            <a:avLst/>
          </a:prstGeom>
          <a:noFill/>
        </p:spPr>
        <p:txBody>
          <a:bodyPr wrap="square">
            <a:spAutoFit/>
          </a:bodyPr>
          <a:lstStyle/>
          <a:p>
            <a:r>
              <a:rPr lang="en-GB" sz="1200" b="1" dirty="0"/>
              <a:t>3 kW</a:t>
            </a:r>
          </a:p>
        </p:txBody>
      </p:sp>
      <p:sp>
        <p:nvSpPr>
          <p:cNvPr id="42" name="TextBox 41">
            <a:extLst>
              <a:ext uri="{FF2B5EF4-FFF2-40B4-BE49-F238E27FC236}">
                <a16:creationId xmlns:a16="http://schemas.microsoft.com/office/drawing/2014/main" id="{F285F8A4-5338-8B73-8BCC-BDF51B5B9068}"/>
              </a:ext>
            </a:extLst>
          </p:cNvPr>
          <p:cNvSpPr txBox="1"/>
          <p:nvPr/>
        </p:nvSpPr>
        <p:spPr>
          <a:xfrm>
            <a:off x="7912832" y="1320918"/>
            <a:ext cx="655466" cy="276999"/>
          </a:xfrm>
          <a:prstGeom prst="rect">
            <a:avLst/>
          </a:prstGeom>
          <a:noFill/>
        </p:spPr>
        <p:txBody>
          <a:bodyPr wrap="square">
            <a:spAutoFit/>
          </a:bodyPr>
          <a:lstStyle/>
          <a:p>
            <a:r>
              <a:rPr lang="en-GB" sz="1200" b="1" dirty="0"/>
              <a:t>3 kW</a:t>
            </a:r>
          </a:p>
        </p:txBody>
      </p:sp>
      <p:pic>
        <p:nvPicPr>
          <p:cNvPr id="46" name="Picture 45">
            <a:extLst>
              <a:ext uri="{FF2B5EF4-FFF2-40B4-BE49-F238E27FC236}">
                <a16:creationId xmlns:a16="http://schemas.microsoft.com/office/drawing/2014/main" id="{495DBC2F-F72D-A9DE-27FC-0F0CDA9F756A}"/>
              </a:ext>
            </a:extLst>
          </p:cNvPr>
          <p:cNvPicPr>
            <a:picLocks noChangeAspect="1"/>
          </p:cNvPicPr>
          <p:nvPr/>
        </p:nvPicPr>
        <p:blipFill>
          <a:blip r:embed="rId10"/>
          <a:stretch>
            <a:fillRect/>
          </a:stretch>
        </p:blipFill>
        <p:spPr>
          <a:xfrm>
            <a:off x="5518589" y="3868057"/>
            <a:ext cx="3604976" cy="2436903"/>
          </a:xfrm>
          <a:prstGeom prst="rect">
            <a:avLst/>
          </a:prstGeom>
        </p:spPr>
      </p:pic>
      <p:sp>
        <p:nvSpPr>
          <p:cNvPr id="47" name="Rectangle 46">
            <a:extLst>
              <a:ext uri="{FF2B5EF4-FFF2-40B4-BE49-F238E27FC236}">
                <a16:creationId xmlns:a16="http://schemas.microsoft.com/office/drawing/2014/main" id="{4252A1EE-F0E6-42AC-6EBA-DAB07335A3B2}"/>
              </a:ext>
            </a:extLst>
          </p:cNvPr>
          <p:cNvSpPr/>
          <p:nvPr/>
        </p:nvSpPr>
        <p:spPr>
          <a:xfrm>
            <a:off x="9198875" y="1840892"/>
            <a:ext cx="2261054" cy="997168"/>
          </a:xfrm>
          <a:prstGeom prst="rect">
            <a:avLst/>
          </a:prstGeom>
          <a:solidFill>
            <a:schemeClr val="accent1">
              <a:alpha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Immagine 2">
            <a:extLst>
              <a:ext uri="{FF2B5EF4-FFF2-40B4-BE49-F238E27FC236}">
                <a16:creationId xmlns:a16="http://schemas.microsoft.com/office/drawing/2014/main" id="{749E8671-EEB7-D7D2-F5E6-8C35EBBCEC7D}"/>
              </a:ext>
            </a:extLst>
          </p:cNvPr>
          <p:cNvPicPr>
            <a:picLocks noChangeAspect="1"/>
          </p:cNvPicPr>
          <p:nvPr/>
        </p:nvPicPr>
        <p:blipFill>
          <a:blip r:embed="rId11"/>
          <a:srcRect l="59145" t="55627" r="1316" b="7219"/>
          <a:stretch>
            <a:fillRect/>
          </a:stretch>
        </p:blipFill>
        <p:spPr>
          <a:xfrm>
            <a:off x="-29819" y="3907736"/>
            <a:ext cx="3111157" cy="1551713"/>
          </a:xfrm>
          <a:prstGeom prst="rect">
            <a:avLst/>
          </a:prstGeom>
        </p:spPr>
      </p:pic>
    </p:spTree>
    <p:extLst>
      <p:ext uri="{BB962C8B-B14F-4D97-AF65-F5344CB8AC3E}">
        <p14:creationId xmlns:p14="http://schemas.microsoft.com/office/powerpoint/2010/main" val="3524328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3419E-FF36-C55A-5201-CA38FCA63CBB}"/>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DACE2338-D1DF-8AEB-F5D2-3D3F0DFD3ADB}"/>
              </a:ext>
            </a:extLst>
          </p:cNvPr>
          <p:cNvPicPr>
            <a:picLocks noChangeAspect="1"/>
          </p:cNvPicPr>
          <p:nvPr/>
        </p:nvPicPr>
        <p:blipFill>
          <a:blip r:embed="rId3"/>
          <a:srcRect b="3039"/>
          <a:stretch>
            <a:fillRect/>
          </a:stretch>
        </p:blipFill>
        <p:spPr>
          <a:xfrm>
            <a:off x="8133538" y="1246166"/>
            <a:ext cx="4068518" cy="2307730"/>
          </a:xfrm>
          <a:prstGeom prst="rect">
            <a:avLst/>
          </a:prstGeom>
        </p:spPr>
      </p:pic>
      <p:sp>
        <p:nvSpPr>
          <p:cNvPr id="2" name="Titolo 1">
            <a:extLst>
              <a:ext uri="{FF2B5EF4-FFF2-40B4-BE49-F238E27FC236}">
                <a16:creationId xmlns:a16="http://schemas.microsoft.com/office/drawing/2014/main" id="{61C23182-8A8A-0A35-EEE0-EC2DB098D788}"/>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V</a:t>
            </a:r>
            <a:r>
              <a:rPr lang="en-US" sz="4000" b="1" baseline="30000" noProof="0" dirty="0">
                <a:latin typeface="Calibri" panose="020F0502020204030204" pitchFamily="34" charset="0"/>
                <a:ea typeface="Calibri" panose="020F0502020204030204" pitchFamily="34" charset="0"/>
                <a:cs typeface="Calibri" panose="020F0502020204030204" pitchFamily="34" charset="0"/>
              </a:rPr>
              <a:t>13+</a:t>
            </a:r>
            <a:r>
              <a:rPr lang="en-US" sz="4000" b="1" noProof="0" dirty="0">
                <a:latin typeface="Calibri" panose="020F0502020204030204" pitchFamily="34" charset="0"/>
                <a:ea typeface="Calibri" panose="020F0502020204030204" pitchFamily="34" charset="0"/>
                <a:cs typeface="Calibri" panose="020F0502020204030204" pitchFamily="34" charset="0"/>
              </a:rPr>
              <a:t> </a:t>
            </a:r>
            <a:r>
              <a:rPr lang="en-US" sz="4000" b="1" noProof="0" dirty="0" err="1">
                <a:latin typeface="Calibri" panose="020F0502020204030204" pitchFamily="34" charset="0"/>
                <a:ea typeface="Calibri" panose="020F0502020204030204" pitchFamily="34" charset="0"/>
                <a:cs typeface="Calibri" panose="020F0502020204030204" pitchFamily="34" charset="0"/>
              </a:rPr>
              <a:t>performances@RIKEN</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A48D6BA0-FA3B-92A5-AD3C-C893500B15AB}"/>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8D350299-BC56-B902-E6BC-B7F7627BAE78}"/>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DBFF318E-E99D-47F3-CD13-4F3E45C4846D}"/>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ADD5F963-5FB0-22FB-0174-B212DC393EBE}"/>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BF7E1B59-BF4C-0AE3-6968-694814D9D11C}"/>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64922FBF-E171-52CD-7645-1EF242184D26}"/>
              </a:ext>
            </a:extLst>
          </p:cNvPr>
          <p:cNvSpPr>
            <a:spLocks noGrp="1"/>
          </p:cNvSpPr>
          <p:nvPr>
            <p:ph type="sldNum" sz="quarter" idx="12"/>
          </p:nvPr>
        </p:nvSpPr>
        <p:spPr/>
        <p:txBody>
          <a:bodyPr/>
          <a:lstStyle/>
          <a:p>
            <a:fld id="{F2A7827B-0B9E-47AE-9F4E-57B53FFB3898}" type="slidenum">
              <a:rPr lang="en-US" noProof="0" smtClean="0"/>
              <a:pPr/>
              <a:t>34</a:t>
            </a:fld>
            <a:endParaRPr lang="en-US" noProof="0" dirty="0"/>
          </a:p>
        </p:txBody>
      </p:sp>
      <p:pic>
        <p:nvPicPr>
          <p:cNvPr id="20" name="Picture 19">
            <a:extLst>
              <a:ext uri="{FF2B5EF4-FFF2-40B4-BE49-F238E27FC236}">
                <a16:creationId xmlns:a16="http://schemas.microsoft.com/office/drawing/2014/main" id="{1772EA87-5496-389D-AF5B-2538712420C3}"/>
              </a:ext>
            </a:extLst>
          </p:cNvPr>
          <p:cNvPicPr>
            <a:picLocks noChangeAspect="1"/>
          </p:cNvPicPr>
          <p:nvPr/>
        </p:nvPicPr>
        <p:blipFill>
          <a:blip r:embed="rId7"/>
          <a:srcRect t="2640"/>
          <a:stretch>
            <a:fillRect/>
          </a:stretch>
        </p:blipFill>
        <p:spPr>
          <a:xfrm>
            <a:off x="9067800" y="3789732"/>
            <a:ext cx="2432615" cy="2368382"/>
          </a:xfrm>
          <a:prstGeom prst="rect">
            <a:avLst/>
          </a:prstGeom>
        </p:spPr>
      </p:pic>
      <p:cxnSp>
        <p:nvCxnSpPr>
          <p:cNvPr id="24" name="Straight Arrow Connector 23">
            <a:extLst>
              <a:ext uri="{FF2B5EF4-FFF2-40B4-BE49-F238E27FC236}">
                <a16:creationId xmlns:a16="http://schemas.microsoft.com/office/drawing/2014/main" id="{00440771-5606-4FAE-401E-399C6C819525}"/>
              </a:ext>
            </a:extLst>
          </p:cNvPr>
          <p:cNvCxnSpPr>
            <a:cxnSpLocks/>
          </p:cNvCxnSpPr>
          <p:nvPr/>
        </p:nvCxnSpPr>
        <p:spPr>
          <a:xfrm>
            <a:off x="10359957" y="3258766"/>
            <a:ext cx="412818" cy="989384"/>
          </a:xfrm>
          <a:prstGeom prst="straightConnector1">
            <a:avLst/>
          </a:prstGeom>
          <a:ln>
            <a:solidFill>
              <a:srgbClr val="4EA72E"/>
            </a:solidFill>
            <a:tailEnd type="triangle"/>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EFBBDE3B-8334-EF0C-E48A-ACB145EA6D8F}"/>
              </a:ext>
            </a:extLst>
          </p:cNvPr>
          <p:cNvSpPr txBox="1"/>
          <p:nvPr/>
        </p:nvSpPr>
        <p:spPr>
          <a:xfrm>
            <a:off x="8241135" y="3511405"/>
            <a:ext cx="4140364" cy="307777"/>
          </a:xfrm>
          <a:prstGeom prst="rect">
            <a:avLst/>
          </a:prstGeom>
          <a:noFill/>
        </p:spPr>
        <p:txBody>
          <a:bodyPr wrap="square">
            <a:spAutoFit/>
          </a:bodyPr>
          <a:lstStyle/>
          <a:p>
            <a:r>
              <a:rPr lang="en-GB" sz="1400" b="1" dirty="0"/>
              <a:t>Emittance Growth as a function of drain current</a:t>
            </a:r>
          </a:p>
        </p:txBody>
      </p:sp>
      <p:sp>
        <p:nvSpPr>
          <p:cNvPr id="28" name="TextBox 27">
            <a:extLst>
              <a:ext uri="{FF2B5EF4-FFF2-40B4-BE49-F238E27FC236}">
                <a16:creationId xmlns:a16="http://schemas.microsoft.com/office/drawing/2014/main" id="{2751241C-4B4D-E947-BBFB-629E7353460C}"/>
              </a:ext>
            </a:extLst>
          </p:cNvPr>
          <p:cNvSpPr txBox="1"/>
          <p:nvPr/>
        </p:nvSpPr>
        <p:spPr>
          <a:xfrm>
            <a:off x="9075906" y="6143804"/>
            <a:ext cx="2384023" cy="276999"/>
          </a:xfrm>
          <a:prstGeom prst="rect">
            <a:avLst/>
          </a:prstGeom>
          <a:noFill/>
        </p:spPr>
        <p:txBody>
          <a:bodyPr wrap="square" rtlCol="0">
            <a:spAutoFit/>
          </a:bodyPr>
          <a:lstStyle/>
          <a:p>
            <a:r>
              <a:rPr lang="en-US" sz="1200" i="1" noProof="0" dirty="0"/>
              <a:t>Courtesy of T. </a:t>
            </a:r>
            <a:r>
              <a:rPr lang="en-US" sz="1200" i="1" dirty="0"/>
              <a:t>N</a:t>
            </a:r>
            <a:r>
              <a:rPr lang="en-US" sz="1200" i="1" noProof="0" dirty="0" err="1"/>
              <a:t>agatomo</a:t>
            </a:r>
            <a:r>
              <a:rPr lang="en-US" sz="1200" i="1" noProof="0" dirty="0"/>
              <a:t> (RIKEN) </a:t>
            </a:r>
          </a:p>
        </p:txBody>
      </p:sp>
      <p:pic>
        <p:nvPicPr>
          <p:cNvPr id="33" name="Picture 32">
            <a:extLst>
              <a:ext uri="{FF2B5EF4-FFF2-40B4-BE49-F238E27FC236}">
                <a16:creationId xmlns:a16="http://schemas.microsoft.com/office/drawing/2014/main" id="{CA3B3E9D-E20E-FA01-6569-AF1CCA3328A2}"/>
              </a:ext>
            </a:extLst>
          </p:cNvPr>
          <p:cNvPicPr>
            <a:picLocks noChangeAspect="1"/>
          </p:cNvPicPr>
          <p:nvPr/>
        </p:nvPicPr>
        <p:blipFill>
          <a:blip r:embed="rId8"/>
          <a:stretch>
            <a:fillRect/>
          </a:stretch>
        </p:blipFill>
        <p:spPr>
          <a:xfrm>
            <a:off x="4575762" y="959198"/>
            <a:ext cx="3529634" cy="1431372"/>
          </a:xfrm>
          <a:prstGeom prst="rect">
            <a:avLst/>
          </a:prstGeom>
        </p:spPr>
      </p:pic>
      <p:pic>
        <p:nvPicPr>
          <p:cNvPr id="35" name="Picture 34">
            <a:extLst>
              <a:ext uri="{FF2B5EF4-FFF2-40B4-BE49-F238E27FC236}">
                <a16:creationId xmlns:a16="http://schemas.microsoft.com/office/drawing/2014/main" id="{2BDB1939-6DDD-05E7-435E-28A044C49DD1}"/>
              </a:ext>
            </a:extLst>
          </p:cNvPr>
          <p:cNvPicPr>
            <a:picLocks noChangeAspect="1"/>
          </p:cNvPicPr>
          <p:nvPr/>
        </p:nvPicPr>
        <p:blipFill>
          <a:blip r:embed="rId9"/>
          <a:stretch>
            <a:fillRect/>
          </a:stretch>
        </p:blipFill>
        <p:spPr>
          <a:xfrm>
            <a:off x="5167817" y="2405015"/>
            <a:ext cx="2470702" cy="1563097"/>
          </a:xfrm>
          <a:prstGeom prst="rect">
            <a:avLst/>
          </a:prstGeom>
        </p:spPr>
      </p:pic>
      <p:pic>
        <p:nvPicPr>
          <p:cNvPr id="37" name="Picture 36">
            <a:extLst>
              <a:ext uri="{FF2B5EF4-FFF2-40B4-BE49-F238E27FC236}">
                <a16:creationId xmlns:a16="http://schemas.microsoft.com/office/drawing/2014/main" id="{F7019EC7-EF66-3560-1CF8-6625F9F42275}"/>
              </a:ext>
            </a:extLst>
          </p:cNvPr>
          <p:cNvPicPr>
            <a:picLocks noChangeAspect="1"/>
          </p:cNvPicPr>
          <p:nvPr/>
        </p:nvPicPr>
        <p:blipFill>
          <a:blip r:embed="rId10"/>
          <a:srcRect b="7171"/>
          <a:stretch>
            <a:fillRect/>
          </a:stretch>
        </p:blipFill>
        <p:spPr>
          <a:xfrm>
            <a:off x="5697070" y="4035832"/>
            <a:ext cx="2552171" cy="2232941"/>
          </a:xfrm>
          <a:prstGeom prst="rect">
            <a:avLst/>
          </a:prstGeom>
        </p:spPr>
      </p:pic>
      <p:pic>
        <p:nvPicPr>
          <p:cNvPr id="7" name="Picture 6">
            <a:extLst>
              <a:ext uri="{FF2B5EF4-FFF2-40B4-BE49-F238E27FC236}">
                <a16:creationId xmlns:a16="http://schemas.microsoft.com/office/drawing/2014/main" id="{F31B81FE-E0F6-5EA3-72C1-790DB695B85E}"/>
              </a:ext>
            </a:extLst>
          </p:cNvPr>
          <p:cNvPicPr>
            <a:picLocks noChangeAspect="1"/>
          </p:cNvPicPr>
          <p:nvPr/>
        </p:nvPicPr>
        <p:blipFill>
          <a:blip r:embed="rId11"/>
          <a:srcRect t="6699" r="45944"/>
          <a:stretch>
            <a:fillRect/>
          </a:stretch>
        </p:blipFill>
        <p:spPr>
          <a:xfrm>
            <a:off x="368515" y="930292"/>
            <a:ext cx="4255651" cy="3374476"/>
          </a:xfrm>
          <a:prstGeom prst="rect">
            <a:avLst/>
          </a:prstGeom>
        </p:spPr>
      </p:pic>
      <p:pic>
        <p:nvPicPr>
          <p:cNvPr id="30" name="Picture 29">
            <a:extLst>
              <a:ext uri="{FF2B5EF4-FFF2-40B4-BE49-F238E27FC236}">
                <a16:creationId xmlns:a16="http://schemas.microsoft.com/office/drawing/2014/main" id="{69A8510C-5318-8CAE-C5BD-C417C9825B22}"/>
              </a:ext>
            </a:extLst>
          </p:cNvPr>
          <p:cNvPicPr>
            <a:picLocks noChangeAspect="1"/>
          </p:cNvPicPr>
          <p:nvPr/>
        </p:nvPicPr>
        <p:blipFill>
          <a:blip r:embed="rId12"/>
          <a:srcRect b="8634"/>
          <a:stretch>
            <a:fillRect/>
          </a:stretch>
        </p:blipFill>
        <p:spPr>
          <a:xfrm>
            <a:off x="2761622" y="3968112"/>
            <a:ext cx="2689209" cy="2368382"/>
          </a:xfrm>
          <a:prstGeom prst="rect">
            <a:avLst/>
          </a:prstGeom>
        </p:spPr>
      </p:pic>
      <p:sp>
        <p:nvSpPr>
          <p:cNvPr id="39" name="TextBox 38">
            <a:extLst>
              <a:ext uri="{FF2B5EF4-FFF2-40B4-BE49-F238E27FC236}">
                <a16:creationId xmlns:a16="http://schemas.microsoft.com/office/drawing/2014/main" id="{B9C67512-F4E0-DE49-329A-8169A239B564}"/>
              </a:ext>
            </a:extLst>
          </p:cNvPr>
          <p:cNvSpPr txBox="1"/>
          <p:nvPr/>
        </p:nvSpPr>
        <p:spPr>
          <a:xfrm>
            <a:off x="3368440" y="4042214"/>
            <a:ext cx="2042807" cy="276999"/>
          </a:xfrm>
          <a:prstGeom prst="rect">
            <a:avLst/>
          </a:prstGeom>
          <a:noFill/>
        </p:spPr>
        <p:txBody>
          <a:bodyPr wrap="square">
            <a:spAutoFit/>
          </a:bodyPr>
          <a:lstStyle/>
          <a:p>
            <a:pPr algn="r"/>
            <a:r>
              <a:rPr lang="en-GB" sz="1200" b="1" dirty="0"/>
              <a:t>RF=1.25 kW,  9x10</a:t>
            </a:r>
            <a:r>
              <a:rPr lang="en-GB" sz="1200" b="1" baseline="30000" dirty="0"/>
              <a:t>-5</a:t>
            </a:r>
            <a:r>
              <a:rPr lang="en-GB" sz="1200" b="1" dirty="0"/>
              <a:t> Pa</a:t>
            </a:r>
          </a:p>
        </p:txBody>
      </p:sp>
      <p:sp>
        <p:nvSpPr>
          <p:cNvPr id="41" name="TextBox 40">
            <a:extLst>
              <a:ext uri="{FF2B5EF4-FFF2-40B4-BE49-F238E27FC236}">
                <a16:creationId xmlns:a16="http://schemas.microsoft.com/office/drawing/2014/main" id="{06F9CFE7-5C74-D00B-E6B7-4BBD2A7C8820}"/>
              </a:ext>
            </a:extLst>
          </p:cNvPr>
          <p:cNvSpPr txBox="1"/>
          <p:nvPr/>
        </p:nvSpPr>
        <p:spPr>
          <a:xfrm>
            <a:off x="4631491" y="4179740"/>
            <a:ext cx="947536" cy="276999"/>
          </a:xfrm>
          <a:prstGeom prst="rect">
            <a:avLst/>
          </a:prstGeom>
          <a:noFill/>
        </p:spPr>
        <p:txBody>
          <a:bodyPr wrap="square">
            <a:spAutoFit/>
          </a:bodyPr>
          <a:lstStyle/>
          <a:p>
            <a:r>
              <a:rPr lang="en-GB" sz="1200" b="1" dirty="0"/>
              <a:t>3.6 mg/h</a:t>
            </a:r>
          </a:p>
        </p:txBody>
      </p:sp>
      <p:sp>
        <p:nvSpPr>
          <p:cNvPr id="43" name="TextBox 42">
            <a:extLst>
              <a:ext uri="{FF2B5EF4-FFF2-40B4-BE49-F238E27FC236}">
                <a16:creationId xmlns:a16="http://schemas.microsoft.com/office/drawing/2014/main" id="{4D1F5C14-B82D-2D30-C31F-4041B509AAE7}"/>
              </a:ext>
            </a:extLst>
          </p:cNvPr>
          <p:cNvSpPr txBox="1"/>
          <p:nvPr/>
        </p:nvSpPr>
        <p:spPr>
          <a:xfrm>
            <a:off x="6074710" y="4064890"/>
            <a:ext cx="2595691" cy="461665"/>
          </a:xfrm>
          <a:prstGeom prst="rect">
            <a:avLst/>
          </a:prstGeom>
          <a:noFill/>
        </p:spPr>
        <p:txBody>
          <a:bodyPr wrap="square">
            <a:spAutoFit/>
          </a:bodyPr>
          <a:lstStyle/>
          <a:p>
            <a:r>
              <a:rPr lang="en-GB" sz="1200" b="1" dirty="0"/>
              <a:t>RF power =3.5 kW,  15x10</a:t>
            </a:r>
            <a:r>
              <a:rPr lang="en-GB" sz="1200" b="1" baseline="30000" dirty="0"/>
              <a:t>-5</a:t>
            </a:r>
            <a:r>
              <a:rPr lang="en-GB" sz="1200" b="1" dirty="0"/>
              <a:t> Pa</a:t>
            </a:r>
          </a:p>
          <a:p>
            <a:r>
              <a:rPr lang="en-GB" sz="1200" b="1" dirty="0"/>
              <a:t>consumption rate 26 mg/h</a:t>
            </a:r>
          </a:p>
        </p:txBody>
      </p:sp>
    </p:spTree>
    <p:extLst>
      <p:ext uri="{BB962C8B-B14F-4D97-AF65-F5344CB8AC3E}">
        <p14:creationId xmlns:p14="http://schemas.microsoft.com/office/powerpoint/2010/main" val="2628206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100C9-8F22-0F3F-D834-1BE9439BC503}"/>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D2E5257-D5EF-800C-D2D0-3ABF2FFD9B86}"/>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Beam stability issues</a:t>
            </a:r>
          </a:p>
        </p:txBody>
      </p:sp>
      <p:pic>
        <p:nvPicPr>
          <p:cNvPr id="4" name="Immagine 3">
            <a:extLst>
              <a:ext uri="{FF2B5EF4-FFF2-40B4-BE49-F238E27FC236}">
                <a16:creationId xmlns:a16="http://schemas.microsoft.com/office/drawing/2014/main" id="{621D0FE6-F16D-59BC-FF43-835A1F934B5E}"/>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44CFBF0D-DC94-E79F-A327-EAA2B7EE61A2}"/>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8240F245-1055-CB0B-B0D7-1CD2032847EF}"/>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468B460E-46B4-5D65-0CB6-38219FC804A1}"/>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A2D42714-40C5-6512-8D4B-D7D44DBCF0C3}"/>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4601E617-2D3B-15C1-97F6-908A9C9E9771}"/>
              </a:ext>
            </a:extLst>
          </p:cNvPr>
          <p:cNvSpPr>
            <a:spLocks noGrp="1"/>
          </p:cNvSpPr>
          <p:nvPr>
            <p:ph type="sldNum" sz="quarter" idx="12"/>
          </p:nvPr>
        </p:nvSpPr>
        <p:spPr/>
        <p:txBody>
          <a:bodyPr/>
          <a:lstStyle/>
          <a:p>
            <a:fld id="{F2A7827B-0B9E-47AE-9F4E-57B53FFB3898}" type="slidenum">
              <a:rPr lang="en-US" noProof="0" smtClean="0"/>
              <a:pPr/>
              <a:t>35</a:t>
            </a:fld>
            <a:endParaRPr lang="en-US" noProof="0" dirty="0"/>
          </a:p>
        </p:txBody>
      </p:sp>
      <p:pic>
        <p:nvPicPr>
          <p:cNvPr id="12" name="Picture 11">
            <a:extLst>
              <a:ext uri="{FF2B5EF4-FFF2-40B4-BE49-F238E27FC236}">
                <a16:creationId xmlns:a16="http://schemas.microsoft.com/office/drawing/2014/main" id="{CC07C961-F63D-EE9A-DE97-6E40A5119B73}"/>
              </a:ext>
            </a:extLst>
          </p:cNvPr>
          <p:cNvPicPr>
            <a:picLocks noChangeAspect="1"/>
          </p:cNvPicPr>
          <p:nvPr/>
        </p:nvPicPr>
        <p:blipFill>
          <a:blip r:embed="rId6"/>
          <a:stretch>
            <a:fillRect/>
          </a:stretch>
        </p:blipFill>
        <p:spPr>
          <a:xfrm>
            <a:off x="230996" y="1349844"/>
            <a:ext cx="5566751" cy="3177518"/>
          </a:xfrm>
          <a:prstGeom prst="rect">
            <a:avLst/>
          </a:prstGeom>
        </p:spPr>
      </p:pic>
      <p:pic>
        <p:nvPicPr>
          <p:cNvPr id="17" name="Picture 16">
            <a:extLst>
              <a:ext uri="{FF2B5EF4-FFF2-40B4-BE49-F238E27FC236}">
                <a16:creationId xmlns:a16="http://schemas.microsoft.com/office/drawing/2014/main" id="{8745C874-671D-7C55-E404-F5BFCAE186EB}"/>
              </a:ext>
            </a:extLst>
          </p:cNvPr>
          <p:cNvPicPr>
            <a:picLocks noChangeAspect="1"/>
          </p:cNvPicPr>
          <p:nvPr/>
        </p:nvPicPr>
        <p:blipFill>
          <a:blip r:embed="rId7"/>
          <a:stretch>
            <a:fillRect/>
          </a:stretch>
        </p:blipFill>
        <p:spPr>
          <a:xfrm>
            <a:off x="6184978" y="1159494"/>
            <a:ext cx="4431491" cy="3157975"/>
          </a:xfrm>
          <a:prstGeom prst="rect">
            <a:avLst/>
          </a:prstGeom>
        </p:spPr>
      </p:pic>
      <p:sp>
        <p:nvSpPr>
          <p:cNvPr id="11" name="TextBox 10">
            <a:extLst>
              <a:ext uri="{FF2B5EF4-FFF2-40B4-BE49-F238E27FC236}">
                <a16:creationId xmlns:a16="http://schemas.microsoft.com/office/drawing/2014/main" id="{AC2AAD9D-4F64-A6B5-789D-DB0FDE544A8D}"/>
              </a:ext>
            </a:extLst>
          </p:cNvPr>
          <p:cNvSpPr txBox="1"/>
          <p:nvPr/>
        </p:nvSpPr>
        <p:spPr>
          <a:xfrm>
            <a:off x="230996" y="4609692"/>
            <a:ext cx="5601984" cy="954107"/>
          </a:xfrm>
          <a:prstGeom prst="rect">
            <a:avLst/>
          </a:prstGeom>
          <a:noFill/>
        </p:spPr>
        <p:txBody>
          <a:bodyPr wrap="square">
            <a:spAutoFit/>
          </a:bodyPr>
          <a:lstStyle/>
          <a:p>
            <a:r>
              <a:rPr kumimoji="1" lang="ja-JP" altLang="en-US" sz="1400" i="1" dirty="0"/>
              <a:t>・</a:t>
            </a:r>
            <a:r>
              <a:rPr kumimoji="1" lang="en-US" altLang="ja-JP" sz="1400" i="1" dirty="0"/>
              <a:t>Beam reduction was caused by sudden evaporation of flake-shaped metal deposits inside the chamber wall whe</a:t>
            </a:r>
            <a:r>
              <a:rPr lang="en-US" altLang="ja-JP" sz="1400" i="1" dirty="0"/>
              <a:t>n the plasma touch them.</a:t>
            </a:r>
            <a:endParaRPr kumimoji="1" lang="en-US" altLang="ja-JP" sz="1400" i="1" dirty="0"/>
          </a:p>
          <a:p>
            <a:r>
              <a:rPr kumimoji="1" lang="ja-JP" altLang="en-US" sz="1400" i="1" dirty="0"/>
              <a:t>・</a:t>
            </a:r>
            <a:r>
              <a:rPr kumimoji="1" lang="en-US" altLang="ja-JP" sz="1400" i="1" dirty="0"/>
              <a:t>AD shield has the potential to suppress such changes avoiding deposition</a:t>
            </a:r>
            <a:endParaRPr kumimoji="1" lang="ja-JP" altLang="en-US" sz="1400" i="1" dirty="0"/>
          </a:p>
        </p:txBody>
      </p:sp>
      <p:sp>
        <p:nvSpPr>
          <p:cNvPr id="16" name="TextBox 15">
            <a:extLst>
              <a:ext uri="{FF2B5EF4-FFF2-40B4-BE49-F238E27FC236}">
                <a16:creationId xmlns:a16="http://schemas.microsoft.com/office/drawing/2014/main" id="{6E90D52A-0C2E-FB3A-0DEA-5C241E9E917D}"/>
              </a:ext>
            </a:extLst>
          </p:cNvPr>
          <p:cNvSpPr txBox="1"/>
          <p:nvPr/>
        </p:nvSpPr>
        <p:spPr>
          <a:xfrm>
            <a:off x="6175646" y="4588873"/>
            <a:ext cx="5043644" cy="523220"/>
          </a:xfrm>
          <a:prstGeom prst="rect">
            <a:avLst/>
          </a:prstGeom>
          <a:noFill/>
        </p:spPr>
        <p:txBody>
          <a:bodyPr wrap="square">
            <a:spAutoFit/>
          </a:bodyPr>
          <a:lstStyle/>
          <a:p>
            <a:r>
              <a:rPr kumimoji="1" lang="en-US" altLang="ja-JP" sz="1400" i="1" dirty="0"/>
              <a:t>High-power GMJT (RJT-100) was developed by SHI </a:t>
            </a:r>
            <a:r>
              <a:rPr kumimoji="1" lang="en-US" altLang="ja-JP" sz="1400" i="1" dirty="0" err="1"/>
              <a:t>Cryo</a:t>
            </a:r>
            <a:r>
              <a:rPr lang="en-US" altLang="ja-JP" sz="1400" i="1" dirty="0"/>
              <a:t>. Group and installed in RG28-S with cooling power of &gt; 8 W @ 4 K</a:t>
            </a:r>
            <a:endParaRPr kumimoji="1" lang="ja-JP" altLang="en-US" sz="1400" i="1" dirty="0"/>
          </a:p>
        </p:txBody>
      </p:sp>
      <p:sp>
        <p:nvSpPr>
          <p:cNvPr id="18" name="TextBox 17">
            <a:extLst>
              <a:ext uri="{FF2B5EF4-FFF2-40B4-BE49-F238E27FC236}">
                <a16:creationId xmlns:a16="http://schemas.microsoft.com/office/drawing/2014/main" id="{58C27CC6-055F-D5AB-35F6-9808F4F78013}"/>
              </a:ext>
            </a:extLst>
          </p:cNvPr>
          <p:cNvSpPr txBox="1"/>
          <p:nvPr/>
        </p:nvSpPr>
        <p:spPr>
          <a:xfrm>
            <a:off x="9088341" y="6143804"/>
            <a:ext cx="2387894" cy="276999"/>
          </a:xfrm>
          <a:prstGeom prst="rect">
            <a:avLst/>
          </a:prstGeom>
          <a:noFill/>
        </p:spPr>
        <p:txBody>
          <a:bodyPr wrap="square" rtlCol="0">
            <a:spAutoFit/>
          </a:bodyPr>
          <a:lstStyle/>
          <a:p>
            <a:r>
              <a:rPr lang="en-US" sz="1200" i="1" noProof="0" dirty="0"/>
              <a:t>Courtesy of </a:t>
            </a:r>
            <a:r>
              <a:rPr lang="en-US" sz="1200" i="1" dirty="0"/>
              <a:t> </a:t>
            </a:r>
            <a:r>
              <a:rPr lang="en-US" sz="1200" i="1" noProof="0" dirty="0"/>
              <a:t>T. Nagatomo (RIKEN)</a:t>
            </a:r>
          </a:p>
        </p:txBody>
      </p:sp>
    </p:spTree>
    <p:extLst>
      <p:ext uri="{BB962C8B-B14F-4D97-AF65-F5344CB8AC3E}">
        <p14:creationId xmlns:p14="http://schemas.microsoft.com/office/powerpoint/2010/main" val="3285145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69C310-B817-A3CC-2622-957473C0D045}"/>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C7FCF51-C2EA-7387-C9E6-F1588E92B111}"/>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Metallic ion beam production</a:t>
            </a:r>
          </a:p>
        </p:txBody>
      </p:sp>
      <p:pic>
        <p:nvPicPr>
          <p:cNvPr id="4" name="Immagine 3">
            <a:extLst>
              <a:ext uri="{FF2B5EF4-FFF2-40B4-BE49-F238E27FC236}">
                <a16:creationId xmlns:a16="http://schemas.microsoft.com/office/drawing/2014/main" id="{938CA604-1018-BF18-4C06-954DF5573EE0}"/>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CC32A532-74FD-4365-FE04-86AFAFCE98E1}"/>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0B056717-36FB-5DCF-80EF-95E5A27A1C6F}"/>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85E73C96-5EF8-5AB2-11D6-709BED525E24}"/>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D7324158-A5A4-AB0E-40BF-9EB72D9D77F8}"/>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A05DB4F7-B888-9509-DC70-9CBB05E0CDDA}"/>
              </a:ext>
            </a:extLst>
          </p:cNvPr>
          <p:cNvSpPr>
            <a:spLocks noGrp="1"/>
          </p:cNvSpPr>
          <p:nvPr>
            <p:ph type="sldNum" sz="quarter" idx="12"/>
          </p:nvPr>
        </p:nvSpPr>
        <p:spPr/>
        <p:txBody>
          <a:bodyPr/>
          <a:lstStyle/>
          <a:p>
            <a:fld id="{F2A7827B-0B9E-47AE-9F4E-57B53FFB3898}" type="slidenum">
              <a:rPr lang="en-US" noProof="0" smtClean="0"/>
              <a:pPr/>
              <a:t>36</a:t>
            </a:fld>
            <a:endParaRPr lang="en-US" noProof="0" dirty="0"/>
          </a:p>
        </p:txBody>
      </p:sp>
      <p:pic>
        <p:nvPicPr>
          <p:cNvPr id="9" name="Picture 8">
            <a:extLst>
              <a:ext uri="{FF2B5EF4-FFF2-40B4-BE49-F238E27FC236}">
                <a16:creationId xmlns:a16="http://schemas.microsoft.com/office/drawing/2014/main" id="{F9427043-BAA5-FD1A-564F-55E4BDF02B25}"/>
              </a:ext>
            </a:extLst>
          </p:cNvPr>
          <p:cNvPicPr>
            <a:picLocks noChangeAspect="1"/>
          </p:cNvPicPr>
          <p:nvPr/>
        </p:nvPicPr>
        <p:blipFill>
          <a:blip r:embed="rId6"/>
          <a:srcRect l="12629" t="15407" r="3905" b="9028"/>
          <a:stretch>
            <a:fillRect/>
          </a:stretch>
        </p:blipFill>
        <p:spPr>
          <a:xfrm>
            <a:off x="6425275" y="3558989"/>
            <a:ext cx="4928525" cy="2490230"/>
          </a:xfrm>
          <a:prstGeom prst="rect">
            <a:avLst/>
          </a:prstGeom>
        </p:spPr>
      </p:pic>
      <p:pic>
        <p:nvPicPr>
          <p:cNvPr id="12" name="Picture 11">
            <a:extLst>
              <a:ext uri="{FF2B5EF4-FFF2-40B4-BE49-F238E27FC236}">
                <a16:creationId xmlns:a16="http://schemas.microsoft.com/office/drawing/2014/main" id="{26691001-FF9B-36F9-AE30-7B4D72BD6C81}"/>
              </a:ext>
            </a:extLst>
          </p:cNvPr>
          <p:cNvPicPr>
            <a:picLocks noChangeAspect="1"/>
          </p:cNvPicPr>
          <p:nvPr/>
        </p:nvPicPr>
        <p:blipFill>
          <a:blip r:embed="rId7"/>
          <a:stretch>
            <a:fillRect/>
          </a:stretch>
        </p:blipFill>
        <p:spPr>
          <a:xfrm>
            <a:off x="6096150" y="1247780"/>
            <a:ext cx="5946475" cy="2274473"/>
          </a:xfrm>
          <a:prstGeom prst="rect">
            <a:avLst/>
          </a:prstGeom>
        </p:spPr>
      </p:pic>
      <p:pic>
        <p:nvPicPr>
          <p:cNvPr id="15" name="Picture 14">
            <a:extLst>
              <a:ext uri="{FF2B5EF4-FFF2-40B4-BE49-F238E27FC236}">
                <a16:creationId xmlns:a16="http://schemas.microsoft.com/office/drawing/2014/main" id="{E2FF08E3-05F7-73CC-5BCE-7CFC390F268F}"/>
              </a:ext>
            </a:extLst>
          </p:cNvPr>
          <p:cNvPicPr>
            <a:picLocks noChangeAspect="1"/>
          </p:cNvPicPr>
          <p:nvPr/>
        </p:nvPicPr>
        <p:blipFill>
          <a:blip r:embed="rId8"/>
          <a:srcRect t="3571"/>
          <a:stretch>
            <a:fillRect/>
          </a:stretch>
        </p:blipFill>
        <p:spPr>
          <a:xfrm>
            <a:off x="0" y="1181550"/>
            <a:ext cx="5946475" cy="3210107"/>
          </a:xfrm>
          <a:prstGeom prst="rect">
            <a:avLst/>
          </a:prstGeom>
        </p:spPr>
      </p:pic>
      <p:sp>
        <p:nvSpPr>
          <p:cNvPr id="7" name="TextBox 6">
            <a:extLst>
              <a:ext uri="{FF2B5EF4-FFF2-40B4-BE49-F238E27FC236}">
                <a16:creationId xmlns:a16="http://schemas.microsoft.com/office/drawing/2014/main" id="{2BE8BB7C-47D7-F1E1-60BF-87000C80A134}"/>
              </a:ext>
            </a:extLst>
          </p:cNvPr>
          <p:cNvSpPr txBox="1"/>
          <p:nvPr/>
        </p:nvSpPr>
        <p:spPr>
          <a:xfrm>
            <a:off x="9191813" y="6143804"/>
            <a:ext cx="2284422" cy="276999"/>
          </a:xfrm>
          <a:prstGeom prst="rect">
            <a:avLst/>
          </a:prstGeom>
          <a:noFill/>
        </p:spPr>
        <p:txBody>
          <a:bodyPr wrap="square" rtlCol="0">
            <a:spAutoFit/>
          </a:bodyPr>
          <a:lstStyle/>
          <a:p>
            <a:r>
              <a:rPr lang="en-US" sz="1200" i="1" noProof="0" dirty="0"/>
              <a:t>Courtesy of R. Vondrasek (ANL) </a:t>
            </a:r>
          </a:p>
        </p:txBody>
      </p:sp>
      <p:pic>
        <p:nvPicPr>
          <p:cNvPr id="14" name="Picture 13">
            <a:extLst>
              <a:ext uri="{FF2B5EF4-FFF2-40B4-BE49-F238E27FC236}">
                <a16:creationId xmlns:a16="http://schemas.microsoft.com/office/drawing/2014/main" id="{2BB01D5E-5170-487B-5662-96327AAECEC1}"/>
              </a:ext>
            </a:extLst>
          </p:cNvPr>
          <p:cNvPicPr>
            <a:picLocks noChangeAspect="1"/>
          </p:cNvPicPr>
          <p:nvPr/>
        </p:nvPicPr>
        <p:blipFill>
          <a:blip r:embed="rId9"/>
          <a:stretch>
            <a:fillRect/>
          </a:stretch>
        </p:blipFill>
        <p:spPr>
          <a:xfrm>
            <a:off x="1327359" y="5797570"/>
            <a:ext cx="1807573" cy="540790"/>
          </a:xfrm>
          <a:prstGeom prst="rect">
            <a:avLst/>
          </a:prstGeom>
        </p:spPr>
      </p:pic>
      <p:pic>
        <p:nvPicPr>
          <p:cNvPr id="19" name="Picture 18">
            <a:extLst>
              <a:ext uri="{FF2B5EF4-FFF2-40B4-BE49-F238E27FC236}">
                <a16:creationId xmlns:a16="http://schemas.microsoft.com/office/drawing/2014/main" id="{B9268593-5574-6073-FC28-ED02C2B8BBF2}"/>
              </a:ext>
            </a:extLst>
          </p:cNvPr>
          <p:cNvPicPr>
            <a:picLocks noChangeAspect="1"/>
          </p:cNvPicPr>
          <p:nvPr/>
        </p:nvPicPr>
        <p:blipFill>
          <a:blip r:embed="rId10"/>
          <a:stretch>
            <a:fillRect/>
          </a:stretch>
        </p:blipFill>
        <p:spPr>
          <a:xfrm>
            <a:off x="1357303" y="4340480"/>
            <a:ext cx="5078408" cy="1457070"/>
          </a:xfrm>
          <a:prstGeom prst="rect">
            <a:avLst/>
          </a:prstGeom>
        </p:spPr>
      </p:pic>
    </p:spTree>
    <p:extLst>
      <p:ext uri="{BB962C8B-B14F-4D97-AF65-F5344CB8AC3E}">
        <p14:creationId xmlns:p14="http://schemas.microsoft.com/office/powerpoint/2010/main" val="2997512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669AF-DE5A-BFFA-70E3-ACFC884F4D0D}"/>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CB7F2D6-89B8-55D2-2D27-A934FBDF60BF}"/>
              </a:ext>
            </a:extLst>
          </p:cNvPr>
          <p:cNvSpPr>
            <a:spLocks noGrp="1"/>
          </p:cNvSpPr>
          <p:nvPr>
            <p:ph type="title"/>
          </p:nvPr>
        </p:nvSpPr>
        <p:spPr>
          <a:xfrm>
            <a:off x="838200" y="5535"/>
            <a:ext cx="10515600" cy="1325563"/>
          </a:xfrm>
        </p:spPr>
        <p:txBody>
          <a:bodyPr>
            <a:normAutofit/>
          </a:bodyPr>
          <a:lstStyle/>
          <a:p>
            <a:pPr algn="ctr"/>
            <a:r>
              <a:rPr lang="en-US" sz="4000" b="1" dirty="0">
                <a:latin typeface="Calibri" panose="020F0502020204030204" pitchFamily="34" charset="0"/>
                <a:ea typeface="Calibri" panose="020F0502020204030204" pitchFamily="34" charset="0"/>
                <a:cs typeface="Calibri" panose="020F0502020204030204" pitchFamily="34" charset="0"/>
              </a:rPr>
              <a:t>Metal ion beams</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E88E4E9A-E04F-3BF2-A144-86456728D7E1}"/>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F9CB95DD-EBB2-FD85-AA2E-302F88B33A0A}"/>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1376BF23-C29D-E5F3-2A07-657338D4F1F0}"/>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EB715B1F-2751-5DB8-98F6-38FED0A0CB97}"/>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4C616A84-81BC-C6F5-3869-01D4DD954042}"/>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7BFE0A1F-0F74-C280-0F7C-6B203EA53AC0}"/>
              </a:ext>
            </a:extLst>
          </p:cNvPr>
          <p:cNvSpPr>
            <a:spLocks noGrp="1"/>
          </p:cNvSpPr>
          <p:nvPr>
            <p:ph type="sldNum" sz="quarter" idx="12"/>
          </p:nvPr>
        </p:nvSpPr>
        <p:spPr/>
        <p:txBody>
          <a:bodyPr/>
          <a:lstStyle/>
          <a:p>
            <a:fld id="{F2A7827B-0B9E-47AE-9F4E-57B53FFB3898}" type="slidenum">
              <a:rPr lang="en-US" noProof="0" smtClean="0"/>
              <a:pPr/>
              <a:t>37</a:t>
            </a:fld>
            <a:endParaRPr lang="en-US" noProof="0" dirty="0"/>
          </a:p>
        </p:txBody>
      </p:sp>
      <p:sp>
        <p:nvSpPr>
          <p:cNvPr id="17" name="TextBox 16">
            <a:extLst>
              <a:ext uri="{FF2B5EF4-FFF2-40B4-BE49-F238E27FC236}">
                <a16:creationId xmlns:a16="http://schemas.microsoft.com/office/drawing/2014/main" id="{D129CA77-CBED-31C2-F7A7-D5996E2F5D39}"/>
              </a:ext>
            </a:extLst>
          </p:cNvPr>
          <p:cNvSpPr txBox="1"/>
          <p:nvPr/>
        </p:nvSpPr>
        <p:spPr>
          <a:xfrm>
            <a:off x="8340260" y="6067965"/>
            <a:ext cx="2944263" cy="276999"/>
          </a:xfrm>
          <a:prstGeom prst="rect">
            <a:avLst/>
          </a:prstGeom>
          <a:noFill/>
        </p:spPr>
        <p:txBody>
          <a:bodyPr wrap="square" rtlCol="0">
            <a:spAutoFit/>
          </a:bodyPr>
          <a:lstStyle/>
          <a:p>
            <a:r>
              <a:rPr lang="en-US" sz="1200" i="1" noProof="0" dirty="0"/>
              <a:t>Courtesy of L. Sun and H. </a:t>
            </a:r>
            <a:r>
              <a:rPr lang="en-US" sz="1200" i="1" dirty="0"/>
              <a:t>Z</a:t>
            </a:r>
            <a:r>
              <a:rPr lang="en-US" sz="1200" i="1" noProof="0" dirty="0"/>
              <a:t>hao (IMP-CAS) </a:t>
            </a:r>
          </a:p>
        </p:txBody>
      </p:sp>
      <p:pic>
        <p:nvPicPr>
          <p:cNvPr id="7" name="Picture 6">
            <a:extLst>
              <a:ext uri="{FF2B5EF4-FFF2-40B4-BE49-F238E27FC236}">
                <a16:creationId xmlns:a16="http://schemas.microsoft.com/office/drawing/2014/main" id="{B0FF14AE-92A9-DF20-277C-421133A03B1F}"/>
              </a:ext>
            </a:extLst>
          </p:cNvPr>
          <p:cNvPicPr>
            <a:picLocks noChangeAspect="1"/>
          </p:cNvPicPr>
          <p:nvPr/>
        </p:nvPicPr>
        <p:blipFill>
          <a:blip r:embed="rId6"/>
          <a:stretch>
            <a:fillRect/>
          </a:stretch>
        </p:blipFill>
        <p:spPr>
          <a:xfrm>
            <a:off x="230997" y="1278372"/>
            <a:ext cx="5223130" cy="3487318"/>
          </a:xfrm>
          <a:prstGeom prst="rect">
            <a:avLst/>
          </a:prstGeom>
        </p:spPr>
      </p:pic>
      <p:pic>
        <p:nvPicPr>
          <p:cNvPr id="11" name="Picture 10">
            <a:extLst>
              <a:ext uri="{FF2B5EF4-FFF2-40B4-BE49-F238E27FC236}">
                <a16:creationId xmlns:a16="http://schemas.microsoft.com/office/drawing/2014/main" id="{136D7A59-DC78-3AF1-16AB-C5FF6F61958D}"/>
              </a:ext>
            </a:extLst>
          </p:cNvPr>
          <p:cNvPicPr>
            <a:picLocks noChangeAspect="1"/>
          </p:cNvPicPr>
          <p:nvPr/>
        </p:nvPicPr>
        <p:blipFill>
          <a:blip r:embed="rId7"/>
          <a:stretch>
            <a:fillRect/>
          </a:stretch>
        </p:blipFill>
        <p:spPr>
          <a:xfrm>
            <a:off x="1553300" y="4784436"/>
            <a:ext cx="2512293" cy="1379370"/>
          </a:xfrm>
          <a:prstGeom prst="rect">
            <a:avLst/>
          </a:prstGeom>
        </p:spPr>
      </p:pic>
      <p:pic>
        <p:nvPicPr>
          <p:cNvPr id="3" name="Immagine 2">
            <a:extLst>
              <a:ext uri="{FF2B5EF4-FFF2-40B4-BE49-F238E27FC236}">
                <a16:creationId xmlns:a16="http://schemas.microsoft.com/office/drawing/2014/main" id="{EDCF3513-A978-1DA5-37C6-F8AB33B7E13B}"/>
              </a:ext>
            </a:extLst>
          </p:cNvPr>
          <p:cNvPicPr>
            <a:picLocks noChangeAspect="1"/>
          </p:cNvPicPr>
          <p:nvPr/>
        </p:nvPicPr>
        <p:blipFill>
          <a:blip r:embed="rId8"/>
          <a:stretch>
            <a:fillRect/>
          </a:stretch>
        </p:blipFill>
        <p:spPr>
          <a:xfrm>
            <a:off x="5486031" y="1278372"/>
            <a:ext cx="6648616" cy="3596254"/>
          </a:xfrm>
          <a:prstGeom prst="rect">
            <a:avLst/>
          </a:prstGeom>
        </p:spPr>
      </p:pic>
      <p:sp>
        <p:nvSpPr>
          <p:cNvPr id="9" name="TextBox 10">
            <a:extLst>
              <a:ext uri="{FF2B5EF4-FFF2-40B4-BE49-F238E27FC236}">
                <a16:creationId xmlns:a16="http://schemas.microsoft.com/office/drawing/2014/main" id="{77EE996A-4683-6404-7F3A-5337EB81F4A4}"/>
              </a:ext>
            </a:extLst>
          </p:cNvPr>
          <p:cNvSpPr txBox="1"/>
          <p:nvPr/>
        </p:nvSpPr>
        <p:spPr>
          <a:xfrm>
            <a:off x="5869234" y="4929837"/>
            <a:ext cx="6178897" cy="830997"/>
          </a:xfrm>
          <a:prstGeom prst="rect">
            <a:avLst/>
          </a:prstGeom>
          <a:solidFill>
            <a:schemeClr val="accent2">
              <a:lumMod val="40000"/>
              <a:lumOff val="60000"/>
            </a:schemeClr>
          </a:solidFill>
        </p:spPr>
        <p:txBody>
          <a:bodyPr wrap="square">
            <a:spAutoFit/>
          </a:bodyPr>
          <a:lstStyle/>
          <a:p>
            <a:pPr algn="ctr"/>
            <a:r>
              <a:rPr lang="en-GB" sz="1600" b="1" dirty="0"/>
              <a:t>28 GHz ECRIS may have not yet reached its peak performance? </a:t>
            </a:r>
          </a:p>
          <a:p>
            <a:pPr algn="ctr"/>
            <a:r>
              <a:rPr lang="en-GB" sz="1600" b="1" dirty="0"/>
              <a:t>What new ideas and technologies may further enhance performance of 28 GHz ECRIS? </a:t>
            </a:r>
          </a:p>
        </p:txBody>
      </p:sp>
    </p:spTree>
    <p:extLst>
      <p:ext uri="{BB962C8B-B14F-4D97-AF65-F5344CB8AC3E}">
        <p14:creationId xmlns:p14="http://schemas.microsoft.com/office/powerpoint/2010/main" val="2535067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E37854-6166-A5DC-E92A-1B0CB4E282C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F918CB2-CBF7-C363-0B97-8811FFE05085}"/>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SHE synthesis</a:t>
            </a:r>
          </a:p>
        </p:txBody>
      </p:sp>
      <p:pic>
        <p:nvPicPr>
          <p:cNvPr id="4" name="Immagine 3">
            <a:extLst>
              <a:ext uri="{FF2B5EF4-FFF2-40B4-BE49-F238E27FC236}">
                <a16:creationId xmlns:a16="http://schemas.microsoft.com/office/drawing/2014/main" id="{1BF93F83-3611-B3A3-2280-F85DBDA977F5}"/>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57D5B46D-5D6D-3261-B201-A9CB3AAC4206}"/>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34401E3D-445A-7148-570F-120ECA24C7BD}"/>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D15ED04C-7EA6-7156-7A9C-A53136774780}"/>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61A46C47-52A6-59D6-6E8E-2F75FCD0BDDC}"/>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1DC8E614-0ADF-CE85-B9D4-84C01DFF49DB}"/>
              </a:ext>
            </a:extLst>
          </p:cNvPr>
          <p:cNvSpPr>
            <a:spLocks noGrp="1"/>
          </p:cNvSpPr>
          <p:nvPr>
            <p:ph type="sldNum" sz="quarter" idx="12"/>
          </p:nvPr>
        </p:nvSpPr>
        <p:spPr/>
        <p:txBody>
          <a:bodyPr/>
          <a:lstStyle/>
          <a:p>
            <a:fld id="{F2A7827B-0B9E-47AE-9F4E-57B53FFB3898}" type="slidenum">
              <a:rPr lang="en-US" noProof="0" smtClean="0"/>
              <a:pPr/>
              <a:t>38</a:t>
            </a:fld>
            <a:endParaRPr lang="en-US" noProof="0" dirty="0"/>
          </a:p>
        </p:txBody>
      </p:sp>
      <p:pic>
        <p:nvPicPr>
          <p:cNvPr id="7" name="Picture 6">
            <a:extLst>
              <a:ext uri="{FF2B5EF4-FFF2-40B4-BE49-F238E27FC236}">
                <a16:creationId xmlns:a16="http://schemas.microsoft.com/office/drawing/2014/main" id="{C3ED3EC6-F1C3-60F5-2543-7B7948C7CAB0}"/>
              </a:ext>
            </a:extLst>
          </p:cNvPr>
          <p:cNvPicPr>
            <a:picLocks noChangeAspect="1"/>
          </p:cNvPicPr>
          <p:nvPr/>
        </p:nvPicPr>
        <p:blipFill>
          <a:blip r:embed="rId6"/>
          <a:stretch>
            <a:fillRect/>
          </a:stretch>
        </p:blipFill>
        <p:spPr>
          <a:xfrm>
            <a:off x="1636827" y="1253203"/>
            <a:ext cx="10555173" cy="4887007"/>
          </a:xfrm>
          <a:prstGeom prst="rect">
            <a:avLst/>
          </a:prstGeom>
        </p:spPr>
      </p:pic>
      <p:pic>
        <p:nvPicPr>
          <p:cNvPr id="9" name="Picture 8">
            <a:extLst>
              <a:ext uri="{FF2B5EF4-FFF2-40B4-BE49-F238E27FC236}">
                <a16:creationId xmlns:a16="http://schemas.microsoft.com/office/drawing/2014/main" id="{58815070-A1CD-6271-3DEE-01B3268383E2}"/>
              </a:ext>
            </a:extLst>
          </p:cNvPr>
          <p:cNvPicPr>
            <a:picLocks noChangeAspect="1"/>
          </p:cNvPicPr>
          <p:nvPr/>
        </p:nvPicPr>
        <p:blipFill>
          <a:blip r:embed="rId7"/>
          <a:stretch>
            <a:fillRect/>
          </a:stretch>
        </p:blipFill>
        <p:spPr>
          <a:xfrm>
            <a:off x="175121" y="1331098"/>
            <a:ext cx="1461706" cy="855098"/>
          </a:xfrm>
          <a:prstGeom prst="rect">
            <a:avLst/>
          </a:prstGeom>
        </p:spPr>
      </p:pic>
      <p:pic>
        <p:nvPicPr>
          <p:cNvPr id="3" name="Immagine 2">
            <a:extLst>
              <a:ext uri="{FF2B5EF4-FFF2-40B4-BE49-F238E27FC236}">
                <a16:creationId xmlns:a16="http://schemas.microsoft.com/office/drawing/2014/main" id="{A7F5265D-1985-9D69-D78B-531C21675E85}"/>
              </a:ext>
            </a:extLst>
          </p:cNvPr>
          <p:cNvPicPr>
            <a:picLocks noChangeAspect="1"/>
          </p:cNvPicPr>
          <p:nvPr/>
        </p:nvPicPr>
        <p:blipFill>
          <a:blip r:embed="rId8"/>
          <a:stretch>
            <a:fillRect/>
          </a:stretch>
        </p:blipFill>
        <p:spPr>
          <a:xfrm>
            <a:off x="444768" y="2357800"/>
            <a:ext cx="5541744" cy="3139712"/>
          </a:xfrm>
          <a:prstGeom prst="rect">
            <a:avLst/>
          </a:prstGeom>
        </p:spPr>
      </p:pic>
    </p:spTree>
    <p:extLst>
      <p:ext uri="{BB962C8B-B14F-4D97-AF65-F5344CB8AC3E}">
        <p14:creationId xmlns:p14="http://schemas.microsoft.com/office/powerpoint/2010/main" val="684442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88ACA-47F5-1A62-A1B0-3299966317BD}"/>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D34F7BF6-41CD-EF5C-8703-024DEAC127CB}"/>
              </a:ext>
            </a:extLst>
          </p:cNvPr>
          <p:cNvPicPr>
            <a:picLocks noChangeAspect="1"/>
          </p:cNvPicPr>
          <p:nvPr/>
        </p:nvPicPr>
        <p:blipFill>
          <a:blip r:embed="rId3"/>
          <a:stretch>
            <a:fillRect/>
          </a:stretch>
        </p:blipFill>
        <p:spPr>
          <a:xfrm>
            <a:off x="5781676" y="1454181"/>
            <a:ext cx="6375993" cy="4613784"/>
          </a:xfrm>
          <a:prstGeom prst="rect">
            <a:avLst/>
          </a:prstGeom>
        </p:spPr>
      </p:pic>
      <p:sp>
        <p:nvSpPr>
          <p:cNvPr id="2" name="Titolo 1">
            <a:extLst>
              <a:ext uri="{FF2B5EF4-FFF2-40B4-BE49-F238E27FC236}">
                <a16:creationId xmlns:a16="http://schemas.microsoft.com/office/drawing/2014/main" id="{57C0A0F7-8FF7-BDF7-E9AB-AEB9BCC793FB}"/>
              </a:ext>
            </a:extLst>
          </p:cNvPr>
          <p:cNvSpPr>
            <a:spLocks noGrp="1"/>
          </p:cNvSpPr>
          <p:nvPr>
            <p:ph type="title"/>
          </p:nvPr>
        </p:nvSpPr>
        <p:spPr>
          <a:xfrm>
            <a:off x="838200" y="5535"/>
            <a:ext cx="10515600" cy="1325563"/>
          </a:xfrm>
        </p:spPr>
        <p:txBody>
          <a:bodyPr>
            <a:normAutofit/>
          </a:bodyPr>
          <a:lstStyle/>
          <a:p>
            <a:pPr algn="ctr"/>
            <a:r>
              <a:rPr lang="en-US" sz="4000" b="1" dirty="0">
                <a:latin typeface="Calibri" panose="020F0502020204030204" pitchFamily="34" charset="0"/>
                <a:ea typeface="Calibri" panose="020F0502020204030204" pitchFamily="34" charset="0"/>
                <a:cs typeface="Calibri" panose="020F0502020204030204" pitchFamily="34" charset="0"/>
              </a:rPr>
              <a:t>OES for metal ion beams</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32F892A5-008B-1DFE-3080-11D6E600A2EF}"/>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A619A16D-EF93-63EE-F787-0A460BB26AFE}"/>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803911ED-1D4B-5341-53B0-5F6BB7796D16}"/>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C64F423C-3789-1FF3-F650-93B3E2C65192}"/>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82D17CAC-57BF-116A-7FDA-DFA2821607A2}"/>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9E4CF914-7AAB-8503-E1C6-16ADD8A40BD6}"/>
              </a:ext>
            </a:extLst>
          </p:cNvPr>
          <p:cNvSpPr>
            <a:spLocks noGrp="1"/>
          </p:cNvSpPr>
          <p:nvPr>
            <p:ph type="sldNum" sz="quarter" idx="12"/>
          </p:nvPr>
        </p:nvSpPr>
        <p:spPr/>
        <p:txBody>
          <a:bodyPr/>
          <a:lstStyle/>
          <a:p>
            <a:fld id="{F2A7827B-0B9E-47AE-9F4E-57B53FFB3898}" type="slidenum">
              <a:rPr lang="en-US" noProof="0" smtClean="0"/>
              <a:pPr/>
              <a:t>39</a:t>
            </a:fld>
            <a:endParaRPr lang="en-US" noProof="0" dirty="0"/>
          </a:p>
        </p:txBody>
      </p:sp>
      <p:pic>
        <p:nvPicPr>
          <p:cNvPr id="16" name="Picture 15">
            <a:extLst>
              <a:ext uri="{FF2B5EF4-FFF2-40B4-BE49-F238E27FC236}">
                <a16:creationId xmlns:a16="http://schemas.microsoft.com/office/drawing/2014/main" id="{9E7BEC40-7033-9925-5B0D-907FE9AE72B2}"/>
              </a:ext>
            </a:extLst>
          </p:cNvPr>
          <p:cNvPicPr>
            <a:picLocks noChangeAspect="1"/>
          </p:cNvPicPr>
          <p:nvPr/>
        </p:nvPicPr>
        <p:blipFill>
          <a:blip r:embed="rId7"/>
          <a:stretch>
            <a:fillRect/>
          </a:stretch>
        </p:blipFill>
        <p:spPr>
          <a:xfrm>
            <a:off x="1336929" y="5706609"/>
            <a:ext cx="1695687" cy="609685"/>
          </a:xfrm>
          <a:prstGeom prst="rect">
            <a:avLst/>
          </a:prstGeom>
        </p:spPr>
      </p:pic>
      <p:sp>
        <p:nvSpPr>
          <p:cNvPr id="17" name="TextBox 16">
            <a:extLst>
              <a:ext uri="{FF2B5EF4-FFF2-40B4-BE49-F238E27FC236}">
                <a16:creationId xmlns:a16="http://schemas.microsoft.com/office/drawing/2014/main" id="{EE54D48F-CC1B-678E-BDFD-B3F4537B8A59}"/>
              </a:ext>
            </a:extLst>
          </p:cNvPr>
          <p:cNvSpPr txBox="1"/>
          <p:nvPr/>
        </p:nvSpPr>
        <p:spPr>
          <a:xfrm>
            <a:off x="9316121" y="6143804"/>
            <a:ext cx="2160113" cy="276999"/>
          </a:xfrm>
          <a:prstGeom prst="rect">
            <a:avLst/>
          </a:prstGeom>
          <a:noFill/>
        </p:spPr>
        <p:txBody>
          <a:bodyPr wrap="square" rtlCol="0">
            <a:spAutoFit/>
          </a:bodyPr>
          <a:lstStyle/>
          <a:p>
            <a:r>
              <a:rPr lang="en-US" sz="1200" i="1" noProof="0" dirty="0"/>
              <a:t>Courtesy of A. Andreev (GSI) </a:t>
            </a:r>
          </a:p>
        </p:txBody>
      </p:sp>
      <p:pic>
        <p:nvPicPr>
          <p:cNvPr id="19" name="Picture 18">
            <a:extLst>
              <a:ext uri="{FF2B5EF4-FFF2-40B4-BE49-F238E27FC236}">
                <a16:creationId xmlns:a16="http://schemas.microsoft.com/office/drawing/2014/main" id="{34920E3A-D440-3CF0-1217-C485C04B6BD7}"/>
              </a:ext>
            </a:extLst>
          </p:cNvPr>
          <p:cNvPicPr>
            <a:picLocks noChangeAspect="1"/>
          </p:cNvPicPr>
          <p:nvPr/>
        </p:nvPicPr>
        <p:blipFill>
          <a:blip r:embed="rId8"/>
          <a:stretch>
            <a:fillRect/>
          </a:stretch>
        </p:blipFill>
        <p:spPr>
          <a:xfrm>
            <a:off x="34331" y="1197634"/>
            <a:ext cx="5416551" cy="3973952"/>
          </a:xfrm>
          <a:prstGeom prst="rect">
            <a:avLst/>
          </a:prstGeom>
        </p:spPr>
      </p:pic>
    </p:spTree>
    <p:extLst>
      <p:ext uri="{BB962C8B-B14F-4D97-AF65-F5344CB8AC3E}">
        <p14:creationId xmlns:p14="http://schemas.microsoft.com/office/powerpoint/2010/main" val="37410806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72C564-B434-4D7A-00D0-716CC6A264F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4D912C6-0215-AC1D-7F03-4280886BC1BC}"/>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ECRIS</a:t>
            </a:r>
            <a:r>
              <a:rPr lang="en-US" sz="4000" b="1" dirty="0">
                <a:latin typeface="Calibri" panose="020F0502020204030204" pitchFamily="34" charset="0"/>
                <a:ea typeface="Calibri" panose="020F0502020204030204" pitchFamily="34" charset="0"/>
                <a:cs typeface="Calibri" panose="020F0502020204030204" pitchFamily="34" charset="0"/>
              </a:rPr>
              <a:t> plasma</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D4B95F2F-D832-DF52-87DE-CFDB175E18A8}"/>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B7E37351-226E-3F14-A93F-467903BBE709}"/>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423AF952-3625-3322-AE67-CA1F994D22E5}"/>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33AB6F2B-12B5-25D8-9489-F0705BC4F3ED}"/>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0C077FAF-2D60-BEAA-0A49-1F271DC464A0}"/>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A2382948-82F8-826F-F996-05EE81EE4659}"/>
              </a:ext>
            </a:extLst>
          </p:cNvPr>
          <p:cNvSpPr>
            <a:spLocks noGrp="1"/>
          </p:cNvSpPr>
          <p:nvPr>
            <p:ph type="sldNum" sz="quarter" idx="12"/>
          </p:nvPr>
        </p:nvSpPr>
        <p:spPr/>
        <p:txBody>
          <a:bodyPr/>
          <a:lstStyle/>
          <a:p>
            <a:fld id="{F2A7827B-0B9E-47AE-9F4E-57B53FFB3898}" type="slidenum">
              <a:rPr lang="en-US" noProof="0" smtClean="0"/>
              <a:pPr/>
              <a:t>4</a:t>
            </a:fld>
            <a:endParaRPr lang="en-US" noProof="0" dirty="0"/>
          </a:p>
        </p:txBody>
      </p:sp>
      <p:pic>
        <p:nvPicPr>
          <p:cNvPr id="12" name="Picture 11">
            <a:extLst>
              <a:ext uri="{FF2B5EF4-FFF2-40B4-BE49-F238E27FC236}">
                <a16:creationId xmlns:a16="http://schemas.microsoft.com/office/drawing/2014/main" id="{D39EADFE-9221-E246-A86E-FD824017C314}"/>
              </a:ext>
            </a:extLst>
          </p:cNvPr>
          <p:cNvPicPr>
            <a:picLocks noChangeAspect="1"/>
          </p:cNvPicPr>
          <p:nvPr/>
        </p:nvPicPr>
        <p:blipFill>
          <a:blip r:embed="rId6"/>
          <a:stretch>
            <a:fillRect/>
          </a:stretch>
        </p:blipFill>
        <p:spPr>
          <a:xfrm>
            <a:off x="63501" y="1149008"/>
            <a:ext cx="7195048" cy="4031194"/>
          </a:xfrm>
          <a:prstGeom prst="rect">
            <a:avLst/>
          </a:prstGeom>
        </p:spPr>
      </p:pic>
      <p:sp>
        <p:nvSpPr>
          <p:cNvPr id="9" name="TextBox 8">
            <a:extLst>
              <a:ext uri="{FF2B5EF4-FFF2-40B4-BE49-F238E27FC236}">
                <a16:creationId xmlns:a16="http://schemas.microsoft.com/office/drawing/2014/main" id="{334A380A-6E9B-633E-115C-D075D1F69437}"/>
              </a:ext>
            </a:extLst>
          </p:cNvPr>
          <p:cNvSpPr txBox="1"/>
          <p:nvPr/>
        </p:nvSpPr>
        <p:spPr>
          <a:xfrm>
            <a:off x="9299643" y="6143804"/>
            <a:ext cx="2160286" cy="276999"/>
          </a:xfrm>
          <a:prstGeom prst="rect">
            <a:avLst/>
          </a:prstGeom>
          <a:noFill/>
        </p:spPr>
        <p:txBody>
          <a:bodyPr wrap="square" rtlCol="0">
            <a:spAutoFit/>
          </a:bodyPr>
          <a:lstStyle/>
          <a:p>
            <a:r>
              <a:rPr lang="en-US" sz="1200" i="1" noProof="0" dirty="0"/>
              <a:t>Courtesy of T. Thuillier (LPSC) </a:t>
            </a:r>
          </a:p>
        </p:txBody>
      </p:sp>
      <p:pic>
        <p:nvPicPr>
          <p:cNvPr id="14" name="Immagine 13">
            <a:extLst>
              <a:ext uri="{FF2B5EF4-FFF2-40B4-BE49-F238E27FC236}">
                <a16:creationId xmlns:a16="http://schemas.microsoft.com/office/drawing/2014/main" id="{A22A133D-6FB5-3DDB-0490-3E3CAD421014}"/>
              </a:ext>
            </a:extLst>
          </p:cNvPr>
          <p:cNvPicPr>
            <a:picLocks noChangeAspect="1"/>
          </p:cNvPicPr>
          <p:nvPr/>
        </p:nvPicPr>
        <p:blipFill>
          <a:blip r:embed="rId7"/>
          <a:stretch>
            <a:fillRect/>
          </a:stretch>
        </p:blipFill>
        <p:spPr>
          <a:xfrm>
            <a:off x="4853083" y="2082383"/>
            <a:ext cx="7195048" cy="4077194"/>
          </a:xfrm>
          <a:prstGeom prst="rect">
            <a:avLst/>
          </a:prstGeom>
        </p:spPr>
      </p:pic>
    </p:spTree>
    <p:extLst>
      <p:ext uri="{BB962C8B-B14F-4D97-AF65-F5344CB8AC3E}">
        <p14:creationId xmlns:p14="http://schemas.microsoft.com/office/powerpoint/2010/main" val="174898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DD89B4-C280-F649-D886-ABA61544E460}"/>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3BDAA16-C8AB-AA57-1D6A-996D3059EAD6}"/>
              </a:ext>
            </a:extLst>
          </p:cNvPr>
          <p:cNvPicPr>
            <a:picLocks noChangeAspect="1"/>
          </p:cNvPicPr>
          <p:nvPr/>
        </p:nvPicPr>
        <p:blipFill>
          <a:blip r:embed="rId3"/>
          <a:srcRect t="16162" b="12805"/>
          <a:stretch>
            <a:fillRect/>
          </a:stretch>
        </p:blipFill>
        <p:spPr>
          <a:xfrm>
            <a:off x="3090413" y="3997652"/>
            <a:ext cx="5446143" cy="2169165"/>
          </a:xfrm>
          <a:prstGeom prst="rect">
            <a:avLst/>
          </a:prstGeom>
        </p:spPr>
      </p:pic>
      <p:sp>
        <p:nvSpPr>
          <p:cNvPr id="2" name="Titolo 1">
            <a:extLst>
              <a:ext uri="{FF2B5EF4-FFF2-40B4-BE49-F238E27FC236}">
                <a16:creationId xmlns:a16="http://schemas.microsoft.com/office/drawing/2014/main" id="{012A17A4-A387-06BB-11B4-E8C271BC638C}"/>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Machine Learning</a:t>
            </a:r>
          </a:p>
        </p:txBody>
      </p:sp>
      <p:pic>
        <p:nvPicPr>
          <p:cNvPr id="4" name="Immagine 3">
            <a:extLst>
              <a:ext uri="{FF2B5EF4-FFF2-40B4-BE49-F238E27FC236}">
                <a16:creationId xmlns:a16="http://schemas.microsoft.com/office/drawing/2014/main" id="{85D44908-8ABA-A6B1-A595-EDCE58E370BA}"/>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9E963CA3-0EAA-8307-7CF0-87978B853A38}"/>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2CF80E68-79CB-D237-5E14-BEF052D451C9}"/>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3475E776-7C3D-9258-B0A9-62669EC5A3A4}"/>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A83EE434-465E-23CD-0BA6-421E83B86DB3}"/>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298C3446-FF3B-E467-49DF-61C442E0B01E}"/>
              </a:ext>
            </a:extLst>
          </p:cNvPr>
          <p:cNvSpPr>
            <a:spLocks noGrp="1"/>
          </p:cNvSpPr>
          <p:nvPr>
            <p:ph type="sldNum" sz="quarter" idx="12"/>
          </p:nvPr>
        </p:nvSpPr>
        <p:spPr/>
        <p:txBody>
          <a:bodyPr/>
          <a:lstStyle/>
          <a:p>
            <a:fld id="{F2A7827B-0B9E-47AE-9F4E-57B53FFB3898}" type="slidenum">
              <a:rPr lang="en-US" noProof="0" smtClean="0"/>
              <a:pPr/>
              <a:t>40</a:t>
            </a:fld>
            <a:endParaRPr lang="en-US" noProof="0" dirty="0"/>
          </a:p>
        </p:txBody>
      </p:sp>
      <p:pic>
        <p:nvPicPr>
          <p:cNvPr id="9" name="Picture 8">
            <a:extLst>
              <a:ext uri="{FF2B5EF4-FFF2-40B4-BE49-F238E27FC236}">
                <a16:creationId xmlns:a16="http://schemas.microsoft.com/office/drawing/2014/main" id="{10734957-F377-C043-E71B-85966108468A}"/>
              </a:ext>
            </a:extLst>
          </p:cNvPr>
          <p:cNvPicPr>
            <a:picLocks noChangeAspect="1"/>
          </p:cNvPicPr>
          <p:nvPr/>
        </p:nvPicPr>
        <p:blipFill>
          <a:blip r:embed="rId7"/>
          <a:stretch>
            <a:fillRect/>
          </a:stretch>
        </p:blipFill>
        <p:spPr>
          <a:xfrm>
            <a:off x="513573" y="1007181"/>
            <a:ext cx="5446143" cy="3073408"/>
          </a:xfrm>
          <a:prstGeom prst="rect">
            <a:avLst/>
          </a:prstGeom>
        </p:spPr>
      </p:pic>
      <p:pic>
        <p:nvPicPr>
          <p:cNvPr id="12" name="Picture 11">
            <a:extLst>
              <a:ext uri="{FF2B5EF4-FFF2-40B4-BE49-F238E27FC236}">
                <a16:creationId xmlns:a16="http://schemas.microsoft.com/office/drawing/2014/main" id="{396CA26C-536D-869E-59CB-8D8183F5CB3B}"/>
              </a:ext>
            </a:extLst>
          </p:cNvPr>
          <p:cNvPicPr>
            <a:picLocks noChangeAspect="1"/>
          </p:cNvPicPr>
          <p:nvPr/>
        </p:nvPicPr>
        <p:blipFill>
          <a:blip r:embed="rId8"/>
          <a:stretch>
            <a:fillRect/>
          </a:stretch>
        </p:blipFill>
        <p:spPr>
          <a:xfrm>
            <a:off x="6378516" y="1159494"/>
            <a:ext cx="5752776" cy="3216847"/>
          </a:xfrm>
          <a:prstGeom prst="rect">
            <a:avLst/>
          </a:prstGeom>
        </p:spPr>
      </p:pic>
      <p:sp>
        <p:nvSpPr>
          <p:cNvPr id="7" name="TextBox 6">
            <a:extLst>
              <a:ext uri="{FF2B5EF4-FFF2-40B4-BE49-F238E27FC236}">
                <a16:creationId xmlns:a16="http://schemas.microsoft.com/office/drawing/2014/main" id="{F0D1A50A-6A32-56B0-D1E8-4F6785CD8DCA}"/>
              </a:ext>
            </a:extLst>
          </p:cNvPr>
          <p:cNvSpPr txBox="1"/>
          <p:nvPr/>
        </p:nvSpPr>
        <p:spPr>
          <a:xfrm>
            <a:off x="8584201" y="6143804"/>
            <a:ext cx="2875728" cy="276999"/>
          </a:xfrm>
          <a:prstGeom prst="rect">
            <a:avLst/>
          </a:prstGeom>
          <a:noFill/>
        </p:spPr>
        <p:txBody>
          <a:bodyPr wrap="square" rtlCol="0">
            <a:spAutoFit/>
          </a:bodyPr>
          <a:lstStyle/>
          <a:p>
            <a:r>
              <a:rPr lang="en-US" sz="1200" i="1" noProof="0" dirty="0"/>
              <a:t>Courtesy of J. Benitez and </a:t>
            </a:r>
            <a:r>
              <a:rPr lang="en-US" sz="1200" i="1" dirty="0"/>
              <a:t>D. Todd</a:t>
            </a:r>
            <a:r>
              <a:rPr lang="en-US" sz="1200" i="1" noProof="0" dirty="0"/>
              <a:t> (LBNL) </a:t>
            </a:r>
          </a:p>
        </p:txBody>
      </p:sp>
    </p:spTree>
    <p:extLst>
      <p:ext uri="{BB962C8B-B14F-4D97-AF65-F5344CB8AC3E}">
        <p14:creationId xmlns:p14="http://schemas.microsoft.com/office/powerpoint/2010/main" val="1901796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B4F3E4-D710-CF2D-EA92-F61CF82B97C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FD32631B-717C-8217-C7DF-5EA9F159DDBE}"/>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AI for ECRIS? </a:t>
            </a:r>
          </a:p>
        </p:txBody>
      </p:sp>
      <p:pic>
        <p:nvPicPr>
          <p:cNvPr id="4" name="Immagine 3">
            <a:extLst>
              <a:ext uri="{FF2B5EF4-FFF2-40B4-BE49-F238E27FC236}">
                <a16:creationId xmlns:a16="http://schemas.microsoft.com/office/drawing/2014/main" id="{5A71B2DE-F288-0932-C602-6C8786CB0436}"/>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C4DC368B-2AC8-6062-D17E-57319D86EC7B}"/>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F1E0D17E-4E49-D883-1C26-C0F200F72BFB}"/>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3B8A2C4E-D431-A217-139A-0F51AF383520}"/>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DC9DD4C6-BE41-E1EE-A932-C4B6C6CD4B18}"/>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0C08CF07-0209-B992-FE2B-B3C13E950F46}"/>
              </a:ext>
            </a:extLst>
          </p:cNvPr>
          <p:cNvSpPr>
            <a:spLocks noGrp="1"/>
          </p:cNvSpPr>
          <p:nvPr>
            <p:ph type="sldNum" sz="quarter" idx="12"/>
          </p:nvPr>
        </p:nvSpPr>
        <p:spPr/>
        <p:txBody>
          <a:bodyPr/>
          <a:lstStyle/>
          <a:p>
            <a:fld id="{F2A7827B-0B9E-47AE-9F4E-57B53FFB3898}" type="slidenum">
              <a:rPr lang="en-US" noProof="0" smtClean="0"/>
              <a:pPr/>
              <a:t>41</a:t>
            </a:fld>
            <a:endParaRPr lang="en-US" noProof="0" dirty="0"/>
          </a:p>
        </p:txBody>
      </p:sp>
      <p:pic>
        <p:nvPicPr>
          <p:cNvPr id="11" name="Picture 10">
            <a:extLst>
              <a:ext uri="{FF2B5EF4-FFF2-40B4-BE49-F238E27FC236}">
                <a16:creationId xmlns:a16="http://schemas.microsoft.com/office/drawing/2014/main" id="{6391E5FA-960A-BEF7-A5B6-E6A6F9133ECF}"/>
              </a:ext>
            </a:extLst>
          </p:cNvPr>
          <p:cNvPicPr>
            <a:picLocks noChangeAspect="1"/>
          </p:cNvPicPr>
          <p:nvPr/>
        </p:nvPicPr>
        <p:blipFill>
          <a:blip r:embed="rId6"/>
          <a:srcRect l="521" b="1002"/>
          <a:stretch>
            <a:fillRect/>
          </a:stretch>
        </p:blipFill>
        <p:spPr>
          <a:xfrm>
            <a:off x="1785037" y="1196405"/>
            <a:ext cx="8621925" cy="4832377"/>
          </a:xfrm>
          <a:prstGeom prst="rect">
            <a:avLst/>
          </a:prstGeom>
        </p:spPr>
      </p:pic>
      <p:sp>
        <p:nvSpPr>
          <p:cNvPr id="3" name="TextBox 6">
            <a:extLst>
              <a:ext uri="{FF2B5EF4-FFF2-40B4-BE49-F238E27FC236}">
                <a16:creationId xmlns:a16="http://schemas.microsoft.com/office/drawing/2014/main" id="{992CD369-F0F9-2E5A-4D7E-C2A320EB47E9}"/>
              </a:ext>
            </a:extLst>
          </p:cNvPr>
          <p:cNvSpPr txBox="1"/>
          <p:nvPr/>
        </p:nvSpPr>
        <p:spPr>
          <a:xfrm>
            <a:off x="9334499" y="6143805"/>
            <a:ext cx="2125429" cy="276999"/>
          </a:xfrm>
          <a:prstGeom prst="rect">
            <a:avLst/>
          </a:prstGeom>
          <a:noFill/>
        </p:spPr>
        <p:txBody>
          <a:bodyPr wrap="square" rtlCol="0">
            <a:spAutoFit/>
          </a:bodyPr>
          <a:lstStyle/>
          <a:p>
            <a:r>
              <a:rPr lang="en-US" sz="1200" i="1" noProof="0" dirty="0"/>
              <a:t>Courtesy of L. Sun (IMP-CAS)</a:t>
            </a:r>
          </a:p>
        </p:txBody>
      </p:sp>
    </p:spTree>
    <p:extLst>
      <p:ext uri="{BB962C8B-B14F-4D97-AF65-F5344CB8AC3E}">
        <p14:creationId xmlns:p14="http://schemas.microsoft.com/office/powerpoint/2010/main" val="468452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7BFD74-36D9-591E-433E-0981B8F4ACA0}"/>
              </a:ext>
            </a:extLst>
          </p:cNvPr>
          <p:cNvSpPr>
            <a:spLocks noGrp="1"/>
          </p:cNvSpPr>
          <p:nvPr>
            <p:ph type="title"/>
          </p:nvPr>
        </p:nvSpPr>
        <p:spPr/>
        <p:txBody>
          <a:bodyPr/>
          <a:lstStyle/>
          <a:p>
            <a:endParaRPr lang="en-US" noProof="0" dirty="0"/>
          </a:p>
        </p:txBody>
      </p:sp>
      <p:pic>
        <p:nvPicPr>
          <p:cNvPr id="5" name="Segnaposto contenuto 4" descr="Immagine che contiene cielo, aria aperta, nuvola, persone&#10;&#10;Il contenuto generato dall'IA potrebbe non essere corretto.">
            <a:extLst>
              <a:ext uri="{FF2B5EF4-FFF2-40B4-BE49-F238E27FC236}">
                <a16:creationId xmlns:a16="http://schemas.microsoft.com/office/drawing/2014/main" id="{32E45B37-A108-0267-11A9-84C21392E0A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25313"/>
          <a:stretch>
            <a:fillRect/>
          </a:stretch>
        </p:blipFill>
        <p:spPr>
          <a:xfrm>
            <a:off x="-13" y="-9"/>
            <a:ext cx="12241821" cy="6858009"/>
          </a:xfrm>
        </p:spPr>
      </p:pic>
      <p:pic>
        <p:nvPicPr>
          <p:cNvPr id="7" name="Immagine 6">
            <a:extLst>
              <a:ext uri="{FF2B5EF4-FFF2-40B4-BE49-F238E27FC236}">
                <a16:creationId xmlns:a16="http://schemas.microsoft.com/office/drawing/2014/main" id="{3CE75BE5-39D6-0826-AEC4-CF568290F534}"/>
              </a:ext>
            </a:extLst>
          </p:cNvPr>
          <p:cNvPicPr>
            <a:picLocks noChangeAspect="1"/>
          </p:cNvPicPr>
          <p:nvPr/>
        </p:nvPicPr>
        <p:blipFill>
          <a:blip r:embed="rId3"/>
          <a:stretch>
            <a:fillRect/>
          </a:stretch>
        </p:blipFill>
        <p:spPr>
          <a:xfrm>
            <a:off x="9408979" y="179112"/>
            <a:ext cx="2456901" cy="1243692"/>
          </a:xfrm>
          <a:prstGeom prst="rect">
            <a:avLst/>
          </a:prstGeom>
        </p:spPr>
      </p:pic>
      <p:sp>
        <p:nvSpPr>
          <p:cNvPr id="19" name="Rettangolo 18">
            <a:extLst>
              <a:ext uri="{FF2B5EF4-FFF2-40B4-BE49-F238E27FC236}">
                <a16:creationId xmlns:a16="http://schemas.microsoft.com/office/drawing/2014/main" id="{0F3204D5-6AF5-A0DB-000D-032391C2A9EC}"/>
              </a:ext>
            </a:extLst>
          </p:cNvPr>
          <p:cNvSpPr/>
          <p:nvPr/>
        </p:nvSpPr>
        <p:spPr>
          <a:xfrm>
            <a:off x="3523396" y="5955096"/>
            <a:ext cx="5145206" cy="723332"/>
          </a:xfrm>
          <a:prstGeom prst="rect">
            <a:avLst/>
          </a:prstGeom>
          <a:solidFill>
            <a:srgbClr val="00004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8" name="Immagine 7" descr="Immagine che contiene Carattere, Elementi grafici, schermata, cerchio&#10;&#10;Il contenuto generato dall'IA potrebbe non essere corretto.">
            <a:extLst>
              <a:ext uri="{FF2B5EF4-FFF2-40B4-BE49-F238E27FC236}">
                <a16:creationId xmlns:a16="http://schemas.microsoft.com/office/drawing/2014/main" id="{CEDD64F1-B452-F50B-CF73-3F3BF5C94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508" y="179112"/>
            <a:ext cx="2588530" cy="1457506"/>
          </a:xfrm>
          <a:prstGeom prst="rect">
            <a:avLst/>
          </a:prstGeom>
        </p:spPr>
      </p:pic>
      <p:pic>
        <p:nvPicPr>
          <p:cNvPr id="17" name="Immagine 16">
            <a:extLst>
              <a:ext uri="{FF2B5EF4-FFF2-40B4-BE49-F238E27FC236}">
                <a16:creationId xmlns:a16="http://schemas.microsoft.com/office/drawing/2014/main" id="{61AD2A63-35B4-5469-3E3C-EF9405220CA6}"/>
              </a:ext>
            </a:extLst>
          </p:cNvPr>
          <p:cNvPicPr>
            <a:picLocks noChangeAspect="1"/>
          </p:cNvPicPr>
          <p:nvPr/>
        </p:nvPicPr>
        <p:blipFill>
          <a:blip r:embed="rId5"/>
          <a:stretch>
            <a:fillRect/>
          </a:stretch>
        </p:blipFill>
        <p:spPr>
          <a:xfrm>
            <a:off x="3684251" y="310405"/>
            <a:ext cx="4438273" cy="1194920"/>
          </a:xfrm>
          <a:prstGeom prst="rect">
            <a:avLst/>
          </a:prstGeom>
        </p:spPr>
      </p:pic>
      <p:sp>
        <p:nvSpPr>
          <p:cNvPr id="6" name="CasellaDiTesto 5">
            <a:extLst>
              <a:ext uri="{FF2B5EF4-FFF2-40B4-BE49-F238E27FC236}">
                <a16:creationId xmlns:a16="http://schemas.microsoft.com/office/drawing/2014/main" id="{41463F45-E8CD-4C8F-B877-A7113FBC0005}"/>
              </a:ext>
            </a:extLst>
          </p:cNvPr>
          <p:cNvSpPr txBox="1"/>
          <p:nvPr/>
        </p:nvSpPr>
        <p:spPr>
          <a:xfrm>
            <a:off x="3717528" y="6085930"/>
            <a:ext cx="4756943" cy="461665"/>
          </a:xfrm>
          <a:prstGeom prst="rect">
            <a:avLst/>
          </a:prstGeom>
          <a:noFill/>
        </p:spPr>
        <p:txBody>
          <a:bodyPr wrap="none" rtlCol="0">
            <a:spAutoFit/>
          </a:bodyPr>
          <a:lstStyle/>
          <a:p>
            <a:r>
              <a:rPr lang="en-US" sz="2400" b="1" noProof="0" dirty="0">
                <a:solidFill>
                  <a:schemeClr val="bg1"/>
                </a:solidFill>
                <a:latin typeface="Arial Black" panose="020B0A04020102020204" pitchFamily="34" charset="0"/>
              </a:rPr>
              <a:t>Thanks for your attention!!!</a:t>
            </a:r>
          </a:p>
        </p:txBody>
      </p:sp>
    </p:spTree>
    <p:extLst>
      <p:ext uri="{BB962C8B-B14F-4D97-AF65-F5344CB8AC3E}">
        <p14:creationId xmlns:p14="http://schemas.microsoft.com/office/powerpoint/2010/main" val="41092600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a:extLst>
              <a:ext uri="{FF2B5EF4-FFF2-40B4-BE49-F238E27FC236}">
                <a16:creationId xmlns:a16="http://schemas.microsoft.com/office/drawing/2014/main" id="{3C7111E7-35B9-7841-12E3-EF2E80632A46}"/>
              </a:ext>
            </a:extLst>
          </p:cNvPr>
          <p:cNvSpPr>
            <a:spLocks noGrp="1"/>
          </p:cNvSpPr>
          <p:nvPr>
            <p:ph type="sldNum" sz="quarter" idx="12"/>
          </p:nvPr>
        </p:nvSpPr>
        <p:spPr/>
        <p:txBody>
          <a:bodyPr/>
          <a:lstStyle/>
          <a:p>
            <a:fld id="{F2A7827B-0B9E-47AE-9F4E-57B53FFB3898}" type="slidenum">
              <a:rPr lang="en-US" noProof="0" smtClean="0"/>
              <a:pPr/>
              <a:t>43</a:t>
            </a:fld>
            <a:endParaRPr lang="en-US" noProof="0" dirty="0"/>
          </a:p>
        </p:txBody>
      </p:sp>
      <p:pic>
        <p:nvPicPr>
          <p:cNvPr id="5" name="Immagine 4">
            <a:extLst>
              <a:ext uri="{FF2B5EF4-FFF2-40B4-BE49-F238E27FC236}">
                <a16:creationId xmlns:a16="http://schemas.microsoft.com/office/drawing/2014/main" id="{574A836E-001F-F2F5-AB11-E900A0A3DE5E}"/>
              </a:ext>
            </a:extLst>
          </p:cNvPr>
          <p:cNvPicPr>
            <a:picLocks noChangeAspect="1"/>
          </p:cNvPicPr>
          <p:nvPr/>
        </p:nvPicPr>
        <p:blipFill>
          <a:blip r:embed="rId2"/>
          <a:stretch>
            <a:fillRect/>
          </a:stretch>
        </p:blipFill>
        <p:spPr>
          <a:xfrm>
            <a:off x="0" y="-22726"/>
            <a:ext cx="12192000" cy="6857999"/>
          </a:xfrm>
          <a:prstGeom prst="rect">
            <a:avLst/>
          </a:prstGeom>
        </p:spPr>
      </p:pic>
      <p:sp>
        <p:nvSpPr>
          <p:cNvPr id="6" name="Rettangolo 5">
            <a:extLst>
              <a:ext uri="{FF2B5EF4-FFF2-40B4-BE49-F238E27FC236}">
                <a16:creationId xmlns:a16="http://schemas.microsoft.com/office/drawing/2014/main" id="{F00DAB7E-9E1B-C18C-8D84-BAE6F9F8C847}"/>
              </a:ext>
            </a:extLst>
          </p:cNvPr>
          <p:cNvSpPr/>
          <p:nvPr/>
        </p:nvSpPr>
        <p:spPr>
          <a:xfrm>
            <a:off x="0" y="-28353"/>
            <a:ext cx="12192000" cy="6886353"/>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Titolo 1">
            <a:extLst>
              <a:ext uri="{FF2B5EF4-FFF2-40B4-BE49-F238E27FC236}">
                <a16:creationId xmlns:a16="http://schemas.microsoft.com/office/drawing/2014/main" id="{B90D6254-01A0-AB42-B45A-4592F9644CE0}"/>
              </a:ext>
            </a:extLst>
          </p:cNvPr>
          <p:cNvSpPr>
            <a:spLocks noGrp="1"/>
          </p:cNvSpPr>
          <p:nvPr>
            <p:ph type="title"/>
          </p:nvPr>
        </p:nvSpPr>
        <p:spPr>
          <a:xfrm>
            <a:off x="990600" y="2199905"/>
            <a:ext cx="10515600" cy="1325563"/>
          </a:xfrm>
        </p:spPr>
        <p:txBody>
          <a:bodyPr>
            <a:normAutofit/>
          </a:bodyPr>
          <a:lstStyle/>
          <a:p>
            <a:pPr algn="ctr"/>
            <a:r>
              <a:rPr lang="en-US" sz="6000" b="1" noProof="0" dirty="0">
                <a:latin typeface="Calibri" panose="020F0502020204030204" pitchFamily="34" charset="0"/>
                <a:ea typeface="Calibri" panose="020F0502020204030204" pitchFamily="34" charset="0"/>
                <a:cs typeface="Calibri" panose="020F0502020204030204" pitchFamily="34" charset="0"/>
              </a:rPr>
              <a:t>SPARE SLIDES</a:t>
            </a:r>
          </a:p>
        </p:txBody>
      </p:sp>
      <p:pic>
        <p:nvPicPr>
          <p:cNvPr id="9" name="Immagine 8">
            <a:extLst>
              <a:ext uri="{FF2B5EF4-FFF2-40B4-BE49-F238E27FC236}">
                <a16:creationId xmlns:a16="http://schemas.microsoft.com/office/drawing/2014/main" id="{33663996-E102-53BA-C776-16ADAD522118}"/>
              </a:ext>
            </a:extLst>
          </p:cNvPr>
          <p:cNvPicPr>
            <a:picLocks noChangeAspect="1"/>
          </p:cNvPicPr>
          <p:nvPr/>
        </p:nvPicPr>
        <p:blipFill>
          <a:blip r:embed="rId3"/>
          <a:stretch>
            <a:fillRect/>
          </a:stretch>
        </p:blipFill>
        <p:spPr>
          <a:xfrm>
            <a:off x="10118333" y="276813"/>
            <a:ext cx="1995070" cy="1009912"/>
          </a:xfrm>
          <a:prstGeom prst="rect">
            <a:avLst/>
          </a:prstGeom>
        </p:spPr>
      </p:pic>
      <p:pic>
        <p:nvPicPr>
          <p:cNvPr id="10" name="Immagine 9">
            <a:extLst>
              <a:ext uri="{FF2B5EF4-FFF2-40B4-BE49-F238E27FC236}">
                <a16:creationId xmlns:a16="http://schemas.microsoft.com/office/drawing/2014/main" id="{83D76419-43A5-6570-138E-692047876EE1}"/>
              </a:ext>
            </a:extLst>
          </p:cNvPr>
          <p:cNvPicPr>
            <a:picLocks noChangeAspect="1"/>
          </p:cNvPicPr>
          <p:nvPr/>
        </p:nvPicPr>
        <p:blipFill>
          <a:blip r:embed="rId4"/>
          <a:stretch>
            <a:fillRect/>
          </a:stretch>
        </p:blipFill>
        <p:spPr>
          <a:xfrm>
            <a:off x="141311" y="5683882"/>
            <a:ext cx="1183490" cy="1151391"/>
          </a:xfrm>
          <a:prstGeom prst="rect">
            <a:avLst/>
          </a:prstGeom>
        </p:spPr>
      </p:pic>
      <p:sp>
        <p:nvSpPr>
          <p:cNvPr id="11" name="CasellaDiTesto 10">
            <a:extLst>
              <a:ext uri="{FF2B5EF4-FFF2-40B4-BE49-F238E27FC236}">
                <a16:creationId xmlns:a16="http://schemas.microsoft.com/office/drawing/2014/main" id="{6BED0CFC-5825-446D-17A6-CBEBF983C2AD}"/>
              </a:ext>
            </a:extLst>
          </p:cNvPr>
          <p:cNvSpPr txBox="1"/>
          <p:nvPr/>
        </p:nvSpPr>
        <p:spPr>
          <a:xfrm>
            <a:off x="1466112" y="6399900"/>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2" name="Segnaposto numero diapositiva 12">
            <a:extLst>
              <a:ext uri="{FF2B5EF4-FFF2-40B4-BE49-F238E27FC236}">
                <a16:creationId xmlns:a16="http://schemas.microsoft.com/office/drawing/2014/main" id="{71D90B85-E1AB-A808-3E50-019C702EDA22}"/>
              </a:ext>
            </a:extLst>
          </p:cNvPr>
          <p:cNvSpPr txBox="1">
            <a:spLocks/>
          </p:cNvSpPr>
          <p:nvPr/>
        </p:nvSpPr>
        <p:spPr>
          <a:xfrm>
            <a:off x="8763000" y="6391787"/>
            <a:ext cx="2743200" cy="365125"/>
          </a:xfrm>
          <a:prstGeom prst="rect">
            <a:avLst/>
          </a:prstGeom>
        </p:spPr>
        <p:txBody>
          <a:bodyPr vert="horz" lIns="91440" tIns="45720" rIns="91440" bIns="45720" rtlCol="0" anchor="ctr"/>
          <a:lstStyle>
            <a:defPPr>
              <a:defRPr lang="it-IT"/>
            </a:defPPr>
            <a:lvl1pPr marL="0" algn="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A7827B-0B9E-47AE-9F4E-57B53FFB3898}" type="slidenum">
              <a:rPr lang="en-US" noProof="0" smtClean="0"/>
              <a:pPr/>
              <a:t>43</a:t>
            </a:fld>
            <a:endParaRPr lang="en-US" noProof="0" dirty="0"/>
          </a:p>
        </p:txBody>
      </p:sp>
      <p:pic>
        <p:nvPicPr>
          <p:cNvPr id="13" name="Immagine 12" descr="Immagine che contiene Carattere, Elementi grafici, schermata, cerchio&#10;&#10;Il contenuto generato dall'IA potrebbe non essere corretto.">
            <a:extLst>
              <a:ext uri="{FF2B5EF4-FFF2-40B4-BE49-F238E27FC236}">
                <a16:creationId xmlns:a16="http://schemas.microsoft.com/office/drawing/2014/main" id="{17F8FA40-A9D1-1930-2427-3BE0EFF8E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508" y="179112"/>
            <a:ext cx="2588530" cy="1457506"/>
          </a:xfrm>
          <a:prstGeom prst="rect">
            <a:avLst/>
          </a:prstGeom>
        </p:spPr>
      </p:pic>
      <p:cxnSp>
        <p:nvCxnSpPr>
          <p:cNvPr id="14" name="Connettore diritto 13">
            <a:extLst>
              <a:ext uri="{FF2B5EF4-FFF2-40B4-BE49-F238E27FC236}">
                <a16:creationId xmlns:a16="http://schemas.microsoft.com/office/drawing/2014/main" id="{3C2C5D45-B5B2-EA86-A235-9FF175474BA5}"/>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68246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519CB-DD61-4F91-A1D6-F709ED0EA09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9999DFD-C010-069B-46BA-6C14F1D8E18E}"/>
              </a:ext>
            </a:extLst>
          </p:cNvPr>
          <p:cNvSpPr>
            <a:spLocks noGrp="1"/>
          </p:cNvSpPr>
          <p:nvPr>
            <p:ph type="title"/>
          </p:nvPr>
        </p:nvSpPr>
        <p:spPr>
          <a:xfrm>
            <a:off x="1818740" y="0"/>
            <a:ext cx="8833797" cy="1325563"/>
          </a:xfrm>
        </p:spPr>
        <p:txBody>
          <a:bodyPr>
            <a:normAutofit/>
          </a:bodyPr>
          <a:lstStyle/>
          <a:p>
            <a:pPr algn="ctr"/>
            <a:r>
              <a:rPr lang="en-US" sz="3200" b="1" dirty="0">
                <a:latin typeface="Calibri" panose="020F0502020204030204" pitchFamily="34" charset="0"/>
                <a:ea typeface="Calibri" panose="020F0502020204030204" pitchFamily="34" charset="0"/>
                <a:cs typeface="Calibri" panose="020F0502020204030204" pitchFamily="34" charset="0"/>
              </a:rPr>
              <a:t>VENUS attempt: static launcher</a:t>
            </a:r>
            <a:endParaRPr lang="en-US" sz="32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7BE6698C-8A80-FF3D-3A97-427C22420001}"/>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BD997FB4-06CE-4DB2-158D-EA3E1E5F4683}"/>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FCB43200-2767-C8B1-C8A2-9F031BB96FA6}"/>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53F98AB8-8705-AF9A-F09F-85D9F06E0E87}"/>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9266DCEF-C7D3-9D9B-D912-8BD9DD4BA556}"/>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4C84E0C4-AE41-8BA2-F27A-72FE38DE4FFE}"/>
              </a:ext>
            </a:extLst>
          </p:cNvPr>
          <p:cNvSpPr>
            <a:spLocks noGrp="1"/>
          </p:cNvSpPr>
          <p:nvPr>
            <p:ph type="sldNum" sz="quarter" idx="12"/>
          </p:nvPr>
        </p:nvSpPr>
        <p:spPr/>
        <p:txBody>
          <a:bodyPr/>
          <a:lstStyle/>
          <a:p>
            <a:fld id="{F2A7827B-0B9E-47AE-9F4E-57B53FFB3898}" type="slidenum">
              <a:rPr lang="en-US" noProof="0" smtClean="0"/>
              <a:pPr/>
              <a:t>44</a:t>
            </a:fld>
            <a:endParaRPr lang="en-US" noProof="0" dirty="0"/>
          </a:p>
        </p:txBody>
      </p:sp>
      <p:pic>
        <p:nvPicPr>
          <p:cNvPr id="3" name="Immagine 2">
            <a:extLst>
              <a:ext uri="{FF2B5EF4-FFF2-40B4-BE49-F238E27FC236}">
                <a16:creationId xmlns:a16="http://schemas.microsoft.com/office/drawing/2014/main" id="{04884A0C-B6BF-6B88-C213-0895DD7F7BFB}"/>
              </a:ext>
            </a:extLst>
          </p:cNvPr>
          <p:cNvPicPr>
            <a:picLocks noChangeAspect="1"/>
          </p:cNvPicPr>
          <p:nvPr/>
        </p:nvPicPr>
        <p:blipFill>
          <a:blip r:embed="rId6"/>
          <a:srcRect l="32905" t="23518" r="18136" b="14551"/>
          <a:stretch>
            <a:fillRect/>
          </a:stretch>
        </p:blipFill>
        <p:spPr>
          <a:xfrm>
            <a:off x="6794500" y="5567929"/>
            <a:ext cx="4933950" cy="698500"/>
          </a:xfrm>
          <a:prstGeom prst="rect">
            <a:avLst/>
          </a:prstGeom>
        </p:spPr>
      </p:pic>
      <p:pic>
        <p:nvPicPr>
          <p:cNvPr id="11" name="Immagine 10">
            <a:extLst>
              <a:ext uri="{FF2B5EF4-FFF2-40B4-BE49-F238E27FC236}">
                <a16:creationId xmlns:a16="http://schemas.microsoft.com/office/drawing/2014/main" id="{945AB3B9-02B3-12A2-4C62-C63907EF21E5}"/>
              </a:ext>
            </a:extLst>
          </p:cNvPr>
          <p:cNvPicPr>
            <a:picLocks noChangeAspect="1"/>
          </p:cNvPicPr>
          <p:nvPr/>
        </p:nvPicPr>
        <p:blipFill>
          <a:blip r:embed="rId7"/>
          <a:stretch>
            <a:fillRect/>
          </a:stretch>
        </p:blipFill>
        <p:spPr>
          <a:xfrm>
            <a:off x="6577781" y="1339770"/>
            <a:ext cx="5527134" cy="4144532"/>
          </a:xfrm>
          <a:prstGeom prst="rect">
            <a:avLst/>
          </a:prstGeom>
        </p:spPr>
      </p:pic>
      <p:pic>
        <p:nvPicPr>
          <p:cNvPr id="17" name="Immagine 16">
            <a:extLst>
              <a:ext uri="{FF2B5EF4-FFF2-40B4-BE49-F238E27FC236}">
                <a16:creationId xmlns:a16="http://schemas.microsoft.com/office/drawing/2014/main" id="{2C88D92B-5169-ECE2-E932-C52A1C35B1CD}"/>
              </a:ext>
            </a:extLst>
          </p:cNvPr>
          <p:cNvPicPr>
            <a:picLocks noChangeAspect="1"/>
          </p:cNvPicPr>
          <p:nvPr/>
        </p:nvPicPr>
        <p:blipFill>
          <a:blip r:embed="rId8"/>
          <a:stretch>
            <a:fillRect/>
          </a:stretch>
        </p:blipFill>
        <p:spPr>
          <a:xfrm>
            <a:off x="0" y="1159493"/>
            <a:ext cx="6501465" cy="4424311"/>
          </a:xfrm>
          <a:prstGeom prst="rect">
            <a:avLst/>
          </a:prstGeom>
        </p:spPr>
      </p:pic>
      <p:pic>
        <p:nvPicPr>
          <p:cNvPr id="7" name="Picture 27">
            <a:extLst>
              <a:ext uri="{FF2B5EF4-FFF2-40B4-BE49-F238E27FC236}">
                <a16:creationId xmlns:a16="http://schemas.microsoft.com/office/drawing/2014/main" id="{425933A4-C540-9FCE-6619-9983B9867C86}"/>
              </a:ext>
            </a:extLst>
          </p:cNvPr>
          <p:cNvPicPr>
            <a:picLocks noChangeAspect="1"/>
          </p:cNvPicPr>
          <p:nvPr/>
        </p:nvPicPr>
        <p:blipFill>
          <a:blip r:embed="rId9"/>
          <a:srcRect l="47672"/>
          <a:stretch>
            <a:fillRect/>
          </a:stretch>
        </p:blipFill>
        <p:spPr>
          <a:xfrm>
            <a:off x="1480179" y="5484303"/>
            <a:ext cx="742559" cy="798001"/>
          </a:xfrm>
          <a:prstGeom prst="rect">
            <a:avLst/>
          </a:prstGeom>
        </p:spPr>
      </p:pic>
      <p:pic>
        <p:nvPicPr>
          <p:cNvPr id="9" name="Picture 15">
            <a:extLst>
              <a:ext uri="{FF2B5EF4-FFF2-40B4-BE49-F238E27FC236}">
                <a16:creationId xmlns:a16="http://schemas.microsoft.com/office/drawing/2014/main" id="{945A0740-6CDE-825D-110E-E2B708A234EA}"/>
              </a:ext>
            </a:extLst>
          </p:cNvPr>
          <p:cNvPicPr>
            <a:picLocks noChangeAspect="1"/>
          </p:cNvPicPr>
          <p:nvPr/>
        </p:nvPicPr>
        <p:blipFill>
          <a:blip r:embed="rId10"/>
          <a:srcRect t="8936" r="51316" b="4073"/>
          <a:stretch>
            <a:fillRect/>
          </a:stretch>
        </p:blipFill>
        <p:spPr>
          <a:xfrm>
            <a:off x="2289662" y="5567928"/>
            <a:ext cx="757765" cy="760771"/>
          </a:xfrm>
          <a:prstGeom prst="rect">
            <a:avLst/>
          </a:prstGeom>
        </p:spPr>
      </p:pic>
    </p:spTree>
    <p:extLst>
      <p:ext uri="{BB962C8B-B14F-4D97-AF65-F5344CB8AC3E}">
        <p14:creationId xmlns:p14="http://schemas.microsoft.com/office/powerpoint/2010/main" val="20685961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269CF-CACE-3068-F130-48974EC3B3A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BA4A8C5-FE4C-E704-0F67-3F28837819D9}"/>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 FTE - Hollow beams</a:t>
            </a:r>
          </a:p>
        </p:txBody>
      </p:sp>
      <p:pic>
        <p:nvPicPr>
          <p:cNvPr id="4" name="Immagine 3">
            <a:extLst>
              <a:ext uri="{FF2B5EF4-FFF2-40B4-BE49-F238E27FC236}">
                <a16:creationId xmlns:a16="http://schemas.microsoft.com/office/drawing/2014/main" id="{8B1604F0-E835-89B8-AF60-20A76632613E}"/>
              </a:ext>
            </a:extLst>
          </p:cNvPr>
          <p:cNvPicPr>
            <a:picLocks noChangeAspect="1"/>
          </p:cNvPicPr>
          <p:nvPr/>
        </p:nvPicPr>
        <p:blipFill>
          <a:blip r:embed="rId5"/>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331F8C98-DA7C-19F5-899A-96CD6C4736CF}"/>
              </a:ext>
            </a:extLst>
          </p:cNvPr>
          <p:cNvPicPr>
            <a:picLocks noChangeAspect="1"/>
          </p:cNvPicPr>
          <p:nvPr/>
        </p:nvPicPr>
        <p:blipFill>
          <a:blip r:embed="rId6"/>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09AAA8D1-5316-8F3E-EBC0-98ECB9433C02}"/>
              </a:ext>
            </a:extLst>
          </p:cNvPr>
          <p:cNvPicPr>
            <a:picLocks noChangeAspect="1"/>
          </p:cNvPicPr>
          <p:nvPr/>
        </p:nvPicPr>
        <p:blipFill>
          <a:blip r:embed="rId7"/>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F424B63C-3BB5-919E-54C0-F538492336E1}"/>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BBF55815-ADDC-F992-E08D-13C200F2A2D9}"/>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29F54514-D4AD-68C9-12C7-E468672E313D}"/>
              </a:ext>
            </a:extLst>
          </p:cNvPr>
          <p:cNvSpPr>
            <a:spLocks noGrp="1"/>
          </p:cNvSpPr>
          <p:nvPr>
            <p:ph type="sldNum" sz="quarter" idx="12"/>
          </p:nvPr>
        </p:nvSpPr>
        <p:spPr/>
        <p:txBody>
          <a:bodyPr/>
          <a:lstStyle/>
          <a:p>
            <a:fld id="{F2A7827B-0B9E-47AE-9F4E-57B53FFB3898}" type="slidenum">
              <a:rPr lang="en-US" noProof="0" smtClean="0"/>
              <a:pPr/>
              <a:t>45</a:t>
            </a:fld>
            <a:endParaRPr lang="en-US" noProof="0" dirty="0"/>
          </a:p>
        </p:txBody>
      </p:sp>
      <p:pic>
        <p:nvPicPr>
          <p:cNvPr id="7" name="07_03_23_0001_VT1-bw-cut1">
            <a:hlinkClick r:id="" action="ppaction://media"/>
            <a:extLst>
              <a:ext uri="{FF2B5EF4-FFF2-40B4-BE49-F238E27FC236}">
                <a16:creationId xmlns:a16="http://schemas.microsoft.com/office/drawing/2014/main" id="{8AC22225-5386-2968-8D02-E1D82FD4E9A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301244" y="1168538"/>
            <a:ext cx="5589512" cy="4192134"/>
          </a:xfrm>
          <a:prstGeom prst="rect">
            <a:avLst/>
          </a:prstGeom>
        </p:spPr>
      </p:pic>
      <p:pic>
        <p:nvPicPr>
          <p:cNvPr id="12" name="Immagine 11">
            <a:extLst>
              <a:ext uri="{FF2B5EF4-FFF2-40B4-BE49-F238E27FC236}">
                <a16:creationId xmlns:a16="http://schemas.microsoft.com/office/drawing/2014/main" id="{6B764B3A-53AC-E8C1-2066-DF467D9AE807}"/>
              </a:ext>
            </a:extLst>
          </p:cNvPr>
          <p:cNvPicPr>
            <a:picLocks noChangeAspect="1"/>
          </p:cNvPicPr>
          <p:nvPr/>
        </p:nvPicPr>
        <p:blipFill>
          <a:blip r:embed="rId9"/>
          <a:stretch>
            <a:fillRect/>
          </a:stretch>
        </p:blipFill>
        <p:spPr>
          <a:xfrm>
            <a:off x="3301244" y="879335"/>
            <a:ext cx="5589511" cy="4774210"/>
          </a:xfrm>
          <a:prstGeom prst="rect">
            <a:avLst/>
          </a:prstGeom>
        </p:spPr>
      </p:pic>
      <p:sp>
        <p:nvSpPr>
          <p:cNvPr id="16" name="CasellaDiTesto 15">
            <a:extLst>
              <a:ext uri="{FF2B5EF4-FFF2-40B4-BE49-F238E27FC236}">
                <a16:creationId xmlns:a16="http://schemas.microsoft.com/office/drawing/2014/main" id="{B625BB4C-1E00-97B6-FB9C-49C36B76D4A6}"/>
              </a:ext>
            </a:extLst>
          </p:cNvPr>
          <p:cNvSpPr txBox="1"/>
          <p:nvPr/>
        </p:nvSpPr>
        <p:spPr>
          <a:xfrm>
            <a:off x="400281" y="1890089"/>
            <a:ext cx="1996059" cy="369332"/>
          </a:xfrm>
          <a:prstGeom prst="rect">
            <a:avLst/>
          </a:prstGeom>
          <a:noFill/>
        </p:spPr>
        <p:txBody>
          <a:bodyPr wrap="none" rtlCol="0">
            <a:spAutoFit/>
          </a:bodyPr>
          <a:lstStyle/>
          <a:p>
            <a:r>
              <a:rPr lang="it-IT" dirty="0">
                <a:latin typeface="Calibri" panose="020F0502020204030204" pitchFamily="34" charset="0"/>
                <a:ea typeface="Calibri" panose="020F0502020204030204" pitchFamily="34" charset="0"/>
                <a:cs typeface="Calibri" panose="020F0502020204030204" pitchFamily="34" charset="0"/>
              </a:rPr>
              <a:t>f=14.5GHz±40 MHz</a:t>
            </a:r>
          </a:p>
        </p:txBody>
      </p:sp>
      <p:sp>
        <p:nvSpPr>
          <p:cNvPr id="17" name="CasellaDiTesto 16">
            <a:extLst>
              <a:ext uri="{FF2B5EF4-FFF2-40B4-BE49-F238E27FC236}">
                <a16:creationId xmlns:a16="http://schemas.microsoft.com/office/drawing/2014/main" id="{3963B836-B97F-29B0-9049-DF5335DC234B}"/>
              </a:ext>
            </a:extLst>
          </p:cNvPr>
          <p:cNvSpPr txBox="1"/>
          <p:nvPr/>
        </p:nvSpPr>
        <p:spPr>
          <a:xfrm>
            <a:off x="143869" y="2474349"/>
            <a:ext cx="2759898" cy="2308324"/>
          </a:xfrm>
          <a:prstGeom prst="rect">
            <a:avLst/>
          </a:prstGeom>
          <a:noFill/>
        </p:spPr>
        <p:txBody>
          <a:bodyPr wrap="square" rtlCol="0">
            <a:spAutoFit/>
          </a:bodyPr>
          <a:lstStyle/>
          <a:p>
            <a:pPr algn="just"/>
            <a:r>
              <a:rPr lang="it-IT" dirty="0">
                <a:latin typeface="Arial" panose="020B0604020202020204" pitchFamily="34" charset="0"/>
                <a:cs typeface="Arial" panose="020B0604020202020204" pitchFamily="34" charset="0"/>
              </a:rPr>
              <a:t>Viewer in </a:t>
            </a:r>
            <a:r>
              <a:rPr lang="it-IT" dirty="0" err="1">
                <a:latin typeface="Arial" panose="020B0604020202020204" pitchFamily="34" charset="0"/>
                <a:cs typeface="Arial" panose="020B0604020202020204" pitchFamily="34" charset="0"/>
              </a:rPr>
              <a:t>BaF</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located</a:t>
            </a:r>
            <a:r>
              <a:rPr lang="it-IT" dirty="0">
                <a:latin typeface="Arial" panose="020B0604020202020204" pitchFamily="34" charset="0"/>
                <a:cs typeface="Arial" panose="020B0604020202020204" pitchFamily="34" charset="0"/>
              </a:rPr>
              <a:t> 20 cm far from </a:t>
            </a:r>
            <a:r>
              <a:rPr lang="it-IT" dirty="0" err="1">
                <a:latin typeface="Arial" panose="020B0604020202020204" pitchFamily="34" charset="0"/>
                <a:cs typeface="Arial" panose="020B0604020202020204" pitchFamily="34" charset="0"/>
              </a:rPr>
              <a:t>extraction</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electrode</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without</a:t>
            </a:r>
            <a:r>
              <a:rPr lang="it-IT" dirty="0">
                <a:latin typeface="Arial" panose="020B0604020202020204" pitchFamily="34" charset="0"/>
                <a:cs typeface="Arial" panose="020B0604020202020204" pitchFamily="34" charset="0"/>
              </a:rPr>
              <a:t> </a:t>
            </a:r>
            <a:r>
              <a:rPr lang="it-IT" dirty="0" err="1">
                <a:latin typeface="Arial" panose="020B0604020202020204" pitchFamily="34" charset="0"/>
                <a:cs typeface="Arial" panose="020B0604020202020204" pitchFamily="34" charset="0"/>
              </a:rPr>
              <a:t>any</a:t>
            </a:r>
            <a:r>
              <a:rPr lang="it-IT" dirty="0">
                <a:latin typeface="Arial" panose="020B0604020202020204" pitchFamily="34" charset="0"/>
                <a:cs typeface="Arial" panose="020B0604020202020204" pitchFamily="34" charset="0"/>
              </a:rPr>
              <a:t> optical </a:t>
            </a:r>
            <a:r>
              <a:rPr lang="en-GB" noProof="0" dirty="0">
                <a:latin typeface="Arial" panose="020B0604020202020204" pitchFamily="34" charset="0"/>
                <a:cs typeface="Arial" panose="020B0604020202020204" pitchFamily="34" charset="0"/>
              </a:rPr>
              <a:t>element</a:t>
            </a:r>
            <a:r>
              <a:rPr lang="it-IT" dirty="0">
                <a:latin typeface="Arial" panose="020B0604020202020204" pitchFamily="34" charset="0"/>
                <a:cs typeface="Arial" panose="020B0604020202020204" pitchFamily="34" charset="0"/>
              </a:rPr>
              <a:t> in </a:t>
            </a:r>
            <a:r>
              <a:rPr lang="it-IT" dirty="0" err="1">
                <a:latin typeface="Arial" panose="020B0604020202020204" pitchFamily="34" charset="0"/>
                <a:cs typeface="Arial" panose="020B0604020202020204" pitchFamily="34" charset="0"/>
              </a:rPr>
              <a:t>between</a:t>
            </a:r>
            <a:r>
              <a:rPr lang="it-IT" dirty="0">
                <a:latin typeface="Arial" panose="020B0604020202020204" pitchFamily="34" charset="0"/>
                <a:cs typeface="Arial" panose="020B0604020202020204" pitchFamily="34" charset="0"/>
              </a:rPr>
              <a:t>.</a:t>
            </a:r>
          </a:p>
          <a:p>
            <a:pPr algn="just"/>
            <a:endParaRPr lang="it-IT" dirty="0">
              <a:latin typeface="Arial" panose="020B0604020202020204" pitchFamily="34" charset="0"/>
              <a:cs typeface="Arial" panose="020B0604020202020204" pitchFamily="34" charset="0"/>
            </a:endParaRPr>
          </a:p>
          <a:p>
            <a:pPr algn="just"/>
            <a:r>
              <a:rPr lang="it-IT" dirty="0" err="1">
                <a:latin typeface="Arial" panose="020B0604020202020204" pitchFamily="34" charset="0"/>
                <a:cs typeface="Arial" panose="020B0604020202020204" pitchFamily="34" charset="0"/>
              </a:rPr>
              <a:t>Acquistion</a:t>
            </a:r>
            <a:r>
              <a:rPr lang="it-IT" dirty="0">
                <a:latin typeface="Arial" panose="020B0604020202020204" pitchFamily="34" charset="0"/>
                <a:cs typeface="Arial" panose="020B0604020202020204" pitchFamily="34" charset="0"/>
              </a:rPr>
              <a:t> time=250 sec</a:t>
            </a:r>
          </a:p>
          <a:p>
            <a:pPr algn="just"/>
            <a:r>
              <a:rPr lang="it-IT" dirty="0">
                <a:latin typeface="Arial" panose="020B0604020202020204" pitchFamily="34" charset="0"/>
                <a:cs typeface="Arial" panose="020B0604020202020204" pitchFamily="34" charset="0"/>
              </a:rPr>
              <a:t>Video 15x</a:t>
            </a:r>
          </a:p>
        </p:txBody>
      </p:sp>
      <p:pic>
        <p:nvPicPr>
          <p:cNvPr id="18" name="Immagine 17">
            <a:extLst>
              <a:ext uri="{FF2B5EF4-FFF2-40B4-BE49-F238E27FC236}">
                <a16:creationId xmlns:a16="http://schemas.microsoft.com/office/drawing/2014/main" id="{6E7EB85C-F6C6-DF21-8231-10A0A2653077}"/>
              </a:ext>
            </a:extLst>
          </p:cNvPr>
          <p:cNvPicPr>
            <a:picLocks noChangeAspect="1"/>
          </p:cNvPicPr>
          <p:nvPr/>
        </p:nvPicPr>
        <p:blipFill>
          <a:blip r:embed="rId10"/>
          <a:stretch>
            <a:fillRect/>
          </a:stretch>
        </p:blipFill>
        <p:spPr>
          <a:xfrm>
            <a:off x="9223662" y="1257319"/>
            <a:ext cx="2737341" cy="4419983"/>
          </a:xfrm>
          <a:prstGeom prst="rect">
            <a:avLst/>
          </a:prstGeom>
        </p:spPr>
      </p:pic>
      <p:sp>
        <p:nvSpPr>
          <p:cNvPr id="19" name="TextBox 9">
            <a:extLst>
              <a:ext uri="{FF2B5EF4-FFF2-40B4-BE49-F238E27FC236}">
                <a16:creationId xmlns:a16="http://schemas.microsoft.com/office/drawing/2014/main" id="{B58E570A-2009-F8F3-1258-472DC898A0F9}"/>
              </a:ext>
            </a:extLst>
          </p:cNvPr>
          <p:cNvSpPr txBox="1"/>
          <p:nvPr/>
        </p:nvSpPr>
        <p:spPr>
          <a:xfrm>
            <a:off x="7642774" y="5900649"/>
            <a:ext cx="4302285" cy="415498"/>
          </a:xfrm>
          <a:prstGeom prst="rect">
            <a:avLst/>
          </a:prstGeom>
          <a:noFill/>
        </p:spPr>
        <p:txBody>
          <a:bodyPr wrap="square">
            <a:spAutoFit/>
          </a:bodyPr>
          <a:lstStyle/>
          <a:p>
            <a:r>
              <a:rPr kumimoji="0" lang="fr-FR" sz="1050" b="1" i="0" u="none" strike="noStrike" kern="1200" cap="none" spc="0" normalizeH="0" baseline="0" noProof="0" dirty="0">
                <a:ln>
                  <a:noFill/>
                </a:ln>
                <a:solidFill>
                  <a:srgbClr val="000000"/>
                </a:solidFill>
                <a:effectLst/>
                <a:uLnTx/>
                <a:uFillTx/>
                <a:latin typeface="Verdana" charset="0"/>
                <a:ea typeface="ＭＳ Ｐゴシック" charset="0"/>
                <a:cs typeface="ＭＳ Ｐゴシック" charset="0"/>
              </a:rPr>
              <a:t>[L. Celona, G. </a:t>
            </a:r>
            <a:r>
              <a:rPr kumimoji="0" lang="fr-FR" sz="1050" b="1" i="0" u="none" strike="noStrike" kern="1200" cap="none" spc="0" normalizeH="0" baseline="0" noProof="0" dirty="0" err="1">
                <a:ln>
                  <a:noFill/>
                </a:ln>
                <a:solidFill>
                  <a:srgbClr val="000000"/>
                </a:solidFill>
                <a:effectLst/>
                <a:uLnTx/>
                <a:uFillTx/>
                <a:latin typeface="Verdana" charset="0"/>
                <a:ea typeface="ＭＳ Ｐゴシック" charset="0"/>
                <a:cs typeface="ＭＳ Ｐゴシック" charset="0"/>
              </a:rPr>
              <a:t>Ciavola</a:t>
            </a:r>
            <a:r>
              <a:rPr kumimoji="0" lang="fr-FR" sz="1050" b="1" i="0" u="none" strike="noStrike" kern="1200" cap="none" spc="0" normalizeH="0" baseline="0" noProof="0" dirty="0">
                <a:ln>
                  <a:noFill/>
                </a:ln>
                <a:solidFill>
                  <a:srgbClr val="000000"/>
                </a:solidFill>
                <a:effectLst/>
                <a:uLnTx/>
                <a:uFillTx/>
                <a:latin typeface="Verdana" charset="0"/>
                <a:ea typeface="ＭＳ Ｐゴシック" charset="0"/>
                <a:cs typeface="ＭＳ Ｐゴシック" charset="0"/>
              </a:rPr>
              <a:t>, S. </a:t>
            </a:r>
            <a:r>
              <a:rPr kumimoji="0" lang="fr-FR" sz="1050" b="1" i="0" u="none" strike="noStrike" kern="1200" cap="none" spc="0" normalizeH="0" baseline="0" noProof="0" dirty="0" err="1">
                <a:ln>
                  <a:noFill/>
                </a:ln>
                <a:solidFill>
                  <a:srgbClr val="000000"/>
                </a:solidFill>
                <a:effectLst/>
                <a:uLnTx/>
                <a:uFillTx/>
                <a:latin typeface="Verdana" charset="0"/>
                <a:ea typeface="ＭＳ Ｐゴシック" charset="0"/>
                <a:cs typeface="ＭＳ Ｐゴシック" charset="0"/>
              </a:rPr>
              <a:t>Gammino</a:t>
            </a:r>
            <a:r>
              <a:rPr kumimoji="0" lang="fr-FR" sz="1050" b="1" i="0" u="none" strike="noStrike" kern="1200" cap="none" spc="0" normalizeH="0" baseline="0" noProof="0" dirty="0">
                <a:ln>
                  <a:noFill/>
                </a:ln>
                <a:solidFill>
                  <a:srgbClr val="000000"/>
                </a:solidFill>
                <a:effectLst/>
                <a:uLnTx/>
                <a:uFillTx/>
                <a:latin typeface="Verdana" charset="0"/>
                <a:ea typeface="ＭＳ Ｐゴシック" charset="0"/>
                <a:cs typeface="ＭＳ Ｐゴシック" charset="0"/>
              </a:rPr>
              <a:t>, F. </a:t>
            </a:r>
            <a:r>
              <a:rPr kumimoji="0" lang="fr-FR" sz="1050" b="1" i="0" u="none" strike="noStrike" kern="1200" cap="none" spc="0" normalizeH="0" baseline="0" noProof="0" dirty="0" err="1">
                <a:ln>
                  <a:noFill/>
                </a:ln>
                <a:solidFill>
                  <a:srgbClr val="000000"/>
                </a:solidFill>
                <a:effectLst/>
                <a:uLnTx/>
                <a:uFillTx/>
                <a:latin typeface="Verdana" charset="0"/>
                <a:ea typeface="ＭＳ Ｐゴシック" charset="0"/>
                <a:cs typeface="ＭＳ Ｐゴシック" charset="0"/>
              </a:rPr>
              <a:t>Maimone</a:t>
            </a:r>
            <a:r>
              <a:rPr kumimoji="0" lang="fr-FR" sz="1050" b="1" i="0" u="none" strike="noStrike" kern="1200" cap="none" spc="0" normalizeH="0" baseline="0" noProof="0" dirty="0">
                <a:ln>
                  <a:noFill/>
                </a:ln>
                <a:solidFill>
                  <a:srgbClr val="000000"/>
                </a:solidFill>
                <a:effectLst/>
                <a:uLnTx/>
                <a:uFillTx/>
                <a:latin typeface="Verdana" charset="0"/>
                <a:ea typeface="ＭＳ Ｐゴシック" charset="0"/>
                <a:cs typeface="ＭＳ Ｐゴシック" charset="0"/>
              </a:rPr>
              <a:t>, et al., </a:t>
            </a:r>
            <a:r>
              <a:rPr kumimoji="0" lang="fr-FR" sz="1050" b="1" i="0" u="none" strike="noStrike" kern="1200" cap="none" spc="0" normalizeH="0" baseline="0" noProof="0" dirty="0" err="1">
                <a:ln>
                  <a:noFill/>
                </a:ln>
                <a:solidFill>
                  <a:srgbClr val="000000"/>
                </a:solidFill>
                <a:effectLst/>
                <a:uLnTx/>
                <a:uFillTx/>
                <a:latin typeface="Verdana" charset="0"/>
                <a:ea typeface="ＭＳ Ｐゴシック" charset="0"/>
                <a:cs typeface="ＭＳ Ｐゴシック" charset="0"/>
              </a:rPr>
              <a:t>Review</a:t>
            </a:r>
            <a:r>
              <a:rPr kumimoji="0" lang="fr-FR" sz="1050" b="1" i="0" u="none" strike="noStrike" kern="1200" cap="none" spc="0" normalizeH="0" baseline="0" noProof="0" dirty="0">
                <a:ln>
                  <a:noFill/>
                </a:ln>
                <a:solidFill>
                  <a:srgbClr val="000000"/>
                </a:solidFill>
                <a:effectLst/>
                <a:uLnTx/>
                <a:uFillTx/>
                <a:latin typeface="Verdana" charset="0"/>
                <a:ea typeface="ＭＳ Ｐゴシック" charset="0"/>
                <a:cs typeface="ＭＳ Ｐゴシック" charset="0"/>
              </a:rPr>
              <a:t> of Scientific Instrument </a:t>
            </a:r>
            <a:r>
              <a:rPr kumimoji="0" lang="en-US" sz="1050" b="1" i="0" u="none" strike="noStrike" kern="1200" cap="none" spc="0" normalizeH="0" baseline="0" noProof="0" dirty="0">
                <a:ln>
                  <a:noFill/>
                </a:ln>
                <a:solidFill>
                  <a:srgbClr val="000000"/>
                </a:solidFill>
                <a:effectLst/>
                <a:uLnTx/>
                <a:uFillTx/>
                <a:latin typeface="Verdana" charset="0"/>
                <a:ea typeface="ＭＳ Ｐゴシック" charset="0"/>
                <a:cs typeface="ＭＳ Ｐゴシック" charset="0"/>
              </a:rPr>
              <a:t> 79, 023305 (2008)]</a:t>
            </a:r>
            <a:endParaRPr lang="en-GB" dirty="0"/>
          </a:p>
        </p:txBody>
      </p:sp>
      <p:sp>
        <p:nvSpPr>
          <p:cNvPr id="20" name="CasellaDiTesto 19">
            <a:extLst>
              <a:ext uri="{FF2B5EF4-FFF2-40B4-BE49-F238E27FC236}">
                <a16:creationId xmlns:a16="http://schemas.microsoft.com/office/drawing/2014/main" id="{8D2B3901-525E-35CB-B46C-AF0C483A9DDB}"/>
              </a:ext>
            </a:extLst>
          </p:cNvPr>
          <p:cNvSpPr txBox="1"/>
          <p:nvPr/>
        </p:nvSpPr>
        <p:spPr>
          <a:xfrm>
            <a:off x="1813605" y="5669816"/>
            <a:ext cx="5589511" cy="646331"/>
          </a:xfrm>
          <a:prstGeom prst="rect">
            <a:avLst/>
          </a:prstGeom>
          <a:solidFill>
            <a:schemeClr val="accent1">
              <a:alpha val="27000"/>
            </a:schemeClr>
          </a:solidFill>
        </p:spPr>
        <p:txBody>
          <a:bodyPr wrap="square" rtlCol="0">
            <a:spAutoFit/>
          </a:bodyPr>
          <a:lstStyle/>
          <a:p>
            <a:pPr algn="ctr"/>
            <a:r>
              <a:rPr lang="it-IT" sz="1800" dirty="0">
                <a:solidFill>
                  <a:schemeClr val="accent2"/>
                </a:solidFill>
              </a:rPr>
              <a:t>INTERPLAY</a:t>
            </a:r>
            <a:r>
              <a:rPr lang="it-IT" sz="1800" dirty="0"/>
              <a:t> </a:t>
            </a:r>
            <a:r>
              <a:rPr lang="it-IT" sz="1800" dirty="0" err="1"/>
              <a:t>between</a:t>
            </a:r>
            <a:r>
              <a:rPr lang="it-IT" sz="1800" dirty="0"/>
              <a:t> </a:t>
            </a:r>
            <a:r>
              <a:rPr lang="it-IT" sz="1800" dirty="0">
                <a:solidFill>
                  <a:schemeClr val="accent3"/>
                </a:solidFill>
              </a:rPr>
              <a:t>plasma </a:t>
            </a:r>
            <a:r>
              <a:rPr lang="it-IT" sz="1800" dirty="0" err="1">
                <a:solidFill>
                  <a:schemeClr val="accent3"/>
                </a:solidFill>
              </a:rPr>
              <a:t>structure</a:t>
            </a:r>
            <a:r>
              <a:rPr lang="it-IT" sz="1800" dirty="0">
                <a:solidFill>
                  <a:schemeClr val="accent3"/>
                </a:solidFill>
              </a:rPr>
              <a:t> </a:t>
            </a:r>
            <a:r>
              <a:rPr lang="it-IT" sz="1800" dirty="0"/>
              <a:t>and </a:t>
            </a:r>
            <a:r>
              <a:rPr lang="it-IT" sz="1800" dirty="0" err="1">
                <a:solidFill>
                  <a:srgbClr val="0070C0"/>
                </a:solidFill>
              </a:rPr>
              <a:t>beam</a:t>
            </a:r>
            <a:r>
              <a:rPr lang="it-IT" sz="1800" dirty="0">
                <a:solidFill>
                  <a:srgbClr val="0070C0"/>
                </a:solidFill>
              </a:rPr>
              <a:t> </a:t>
            </a:r>
            <a:r>
              <a:rPr lang="it-IT" sz="1800" dirty="0" err="1">
                <a:solidFill>
                  <a:srgbClr val="0070C0"/>
                </a:solidFill>
              </a:rPr>
              <a:t>parameters</a:t>
            </a:r>
            <a:r>
              <a:rPr lang="it-IT" sz="1800" dirty="0">
                <a:solidFill>
                  <a:srgbClr val="0070C0"/>
                </a:solidFill>
              </a:rPr>
              <a:t> (</a:t>
            </a:r>
            <a:r>
              <a:rPr lang="it-IT" sz="1800" dirty="0" err="1">
                <a:solidFill>
                  <a:srgbClr val="0070C0"/>
                </a:solidFill>
              </a:rPr>
              <a:t>current</a:t>
            </a:r>
            <a:r>
              <a:rPr lang="it-IT" sz="1800" dirty="0">
                <a:solidFill>
                  <a:srgbClr val="0070C0"/>
                </a:solidFill>
              </a:rPr>
              <a:t>, </a:t>
            </a:r>
            <a:r>
              <a:rPr lang="it-IT" sz="1800" dirty="0" err="1">
                <a:solidFill>
                  <a:srgbClr val="0070C0"/>
                </a:solidFill>
              </a:rPr>
              <a:t>shape</a:t>
            </a:r>
            <a:r>
              <a:rPr lang="it-IT" sz="1800" dirty="0">
                <a:solidFill>
                  <a:srgbClr val="0070C0"/>
                </a:solidFill>
              </a:rPr>
              <a:t>, </a:t>
            </a:r>
            <a:r>
              <a:rPr lang="it-IT" sz="1800" dirty="0" err="1">
                <a:solidFill>
                  <a:srgbClr val="0070C0"/>
                </a:solidFill>
              </a:rPr>
              <a:t>brightness</a:t>
            </a:r>
            <a:r>
              <a:rPr lang="it-IT" sz="1800" dirty="0">
                <a:solidFill>
                  <a:srgbClr val="0070C0"/>
                </a:solidFill>
              </a:rPr>
              <a:t>, </a:t>
            </a:r>
            <a:r>
              <a:rPr lang="it-IT" sz="1800" dirty="0" err="1">
                <a:solidFill>
                  <a:srgbClr val="0070C0"/>
                </a:solidFill>
              </a:rPr>
              <a:t>emittance</a:t>
            </a:r>
            <a:r>
              <a:rPr lang="it-IT" sz="1800" dirty="0">
                <a:solidFill>
                  <a:srgbClr val="0070C0"/>
                </a:solidFill>
              </a:rPr>
              <a:t>)</a:t>
            </a:r>
          </a:p>
        </p:txBody>
      </p:sp>
    </p:spTree>
    <p:extLst>
      <p:ext uri="{BB962C8B-B14F-4D97-AF65-F5344CB8AC3E}">
        <p14:creationId xmlns:p14="http://schemas.microsoft.com/office/powerpoint/2010/main" val="259292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9360" fill="hold"/>
                                        <p:tgtEl>
                                          <p:spTgt spid="7"/>
                                        </p:tgtEl>
                                      </p:cBhvr>
                                    </p:cmd>
                                  </p:childTnLst>
                                </p:cTn>
                              </p:par>
                            </p:childTnLst>
                          </p:cTn>
                        </p:par>
                        <p:par>
                          <p:cTn id="7" fill="hold">
                            <p:stCondLst>
                              <p:cond delay="49360"/>
                            </p:stCondLst>
                            <p:childTnLst>
                              <p:par>
                                <p:cTn id="8" presetID="10" presetClass="entr" presetSubtype="0"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4FED01-538E-C08E-637B-AFFBC2B3A5CF}"/>
            </a:ext>
          </a:extLst>
        </p:cNvPr>
        <p:cNvGrpSpPr/>
        <p:nvPr/>
      </p:nvGrpSpPr>
      <p:grpSpPr>
        <a:xfrm>
          <a:off x="0" y="0"/>
          <a:ext cx="0" cy="0"/>
          <a:chOff x="0" y="0"/>
          <a:chExt cx="0" cy="0"/>
        </a:xfrm>
      </p:grpSpPr>
      <p:pic>
        <p:nvPicPr>
          <p:cNvPr id="21" name="Immagine 20">
            <a:extLst>
              <a:ext uri="{FF2B5EF4-FFF2-40B4-BE49-F238E27FC236}">
                <a16:creationId xmlns:a16="http://schemas.microsoft.com/office/drawing/2014/main" id="{96DC0E6A-0A10-46FD-7BBD-E1BCFE65511B}"/>
              </a:ext>
            </a:extLst>
          </p:cNvPr>
          <p:cNvPicPr>
            <a:picLocks noChangeAspect="1"/>
          </p:cNvPicPr>
          <p:nvPr/>
        </p:nvPicPr>
        <p:blipFill>
          <a:blip r:embed="rId3"/>
          <a:srcRect t="24425" b="17041"/>
          <a:stretch>
            <a:fillRect/>
          </a:stretch>
        </p:blipFill>
        <p:spPr>
          <a:xfrm>
            <a:off x="5466710" y="1359616"/>
            <a:ext cx="6666296" cy="2194877"/>
          </a:xfrm>
          <a:prstGeom prst="rect">
            <a:avLst/>
          </a:prstGeom>
        </p:spPr>
      </p:pic>
      <p:pic>
        <p:nvPicPr>
          <p:cNvPr id="12" name="Immagine 11">
            <a:extLst>
              <a:ext uri="{FF2B5EF4-FFF2-40B4-BE49-F238E27FC236}">
                <a16:creationId xmlns:a16="http://schemas.microsoft.com/office/drawing/2014/main" id="{E10E7A76-3862-B44A-97AE-964EC0544D49}"/>
              </a:ext>
            </a:extLst>
          </p:cNvPr>
          <p:cNvPicPr>
            <a:picLocks noChangeAspect="1"/>
          </p:cNvPicPr>
          <p:nvPr/>
        </p:nvPicPr>
        <p:blipFill>
          <a:blip r:embed="rId4"/>
          <a:srcRect r="24412" b="15438"/>
          <a:stretch>
            <a:fillRect/>
          </a:stretch>
        </p:blipFill>
        <p:spPr>
          <a:xfrm>
            <a:off x="48530" y="3554816"/>
            <a:ext cx="4199008" cy="2645153"/>
          </a:xfrm>
          <a:prstGeom prst="rect">
            <a:avLst/>
          </a:prstGeom>
        </p:spPr>
      </p:pic>
      <p:sp>
        <p:nvSpPr>
          <p:cNvPr id="2" name="Titolo 1">
            <a:extLst>
              <a:ext uri="{FF2B5EF4-FFF2-40B4-BE49-F238E27FC236}">
                <a16:creationId xmlns:a16="http://schemas.microsoft.com/office/drawing/2014/main" id="{16D9755C-6BAF-B9DA-A6FD-AC89C24B35DA}"/>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Ion confinement</a:t>
            </a:r>
          </a:p>
        </p:txBody>
      </p:sp>
      <p:pic>
        <p:nvPicPr>
          <p:cNvPr id="4" name="Immagine 3">
            <a:extLst>
              <a:ext uri="{FF2B5EF4-FFF2-40B4-BE49-F238E27FC236}">
                <a16:creationId xmlns:a16="http://schemas.microsoft.com/office/drawing/2014/main" id="{891A54CC-FEBA-FBF5-0D6C-CBBEC741DF76}"/>
              </a:ext>
            </a:extLst>
          </p:cNvPr>
          <p:cNvPicPr>
            <a:picLocks noChangeAspect="1"/>
          </p:cNvPicPr>
          <p:nvPr/>
        </p:nvPicPr>
        <p:blipFill>
          <a:blip r:embed="rId5"/>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A4CF93DD-1CDA-7B36-4076-C3DA3273EEE1}"/>
              </a:ext>
            </a:extLst>
          </p:cNvPr>
          <p:cNvPicPr>
            <a:picLocks noChangeAspect="1"/>
          </p:cNvPicPr>
          <p:nvPr/>
        </p:nvPicPr>
        <p:blipFill>
          <a:blip r:embed="rId6"/>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E8DFE40B-6F8B-4783-742A-3C14D83D78FE}"/>
              </a:ext>
            </a:extLst>
          </p:cNvPr>
          <p:cNvPicPr>
            <a:picLocks noChangeAspect="1"/>
          </p:cNvPicPr>
          <p:nvPr/>
        </p:nvPicPr>
        <p:blipFill>
          <a:blip r:embed="rId7"/>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A94C2FEC-0E26-0DAD-6D78-E21D5B351FC7}"/>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82818110-AB18-19F6-3C7B-17DE1CB57A72}"/>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020F8F0C-F099-39B2-AEE7-6968A1DB2726}"/>
              </a:ext>
            </a:extLst>
          </p:cNvPr>
          <p:cNvSpPr>
            <a:spLocks noGrp="1"/>
          </p:cNvSpPr>
          <p:nvPr>
            <p:ph type="sldNum" sz="quarter" idx="12"/>
          </p:nvPr>
        </p:nvSpPr>
        <p:spPr/>
        <p:txBody>
          <a:bodyPr/>
          <a:lstStyle/>
          <a:p>
            <a:fld id="{F2A7827B-0B9E-47AE-9F4E-57B53FFB3898}" type="slidenum">
              <a:rPr lang="en-US" noProof="0" smtClean="0"/>
              <a:pPr/>
              <a:t>46</a:t>
            </a:fld>
            <a:endParaRPr lang="en-US" noProof="0" dirty="0"/>
          </a:p>
        </p:txBody>
      </p:sp>
      <p:pic>
        <p:nvPicPr>
          <p:cNvPr id="9" name="Immagine 8">
            <a:extLst>
              <a:ext uri="{FF2B5EF4-FFF2-40B4-BE49-F238E27FC236}">
                <a16:creationId xmlns:a16="http://schemas.microsoft.com/office/drawing/2014/main" id="{662FE55B-E579-C72C-9AF8-86408D3F28BA}"/>
              </a:ext>
            </a:extLst>
          </p:cNvPr>
          <p:cNvPicPr>
            <a:picLocks noChangeAspect="1"/>
          </p:cNvPicPr>
          <p:nvPr/>
        </p:nvPicPr>
        <p:blipFill>
          <a:blip r:embed="rId8"/>
          <a:srcRect t="15604" b="3121"/>
          <a:stretch>
            <a:fillRect/>
          </a:stretch>
        </p:blipFill>
        <p:spPr>
          <a:xfrm>
            <a:off x="58994" y="1394475"/>
            <a:ext cx="5038343" cy="2117659"/>
          </a:xfrm>
          <a:prstGeom prst="rect">
            <a:avLst/>
          </a:prstGeom>
        </p:spPr>
      </p:pic>
      <p:pic>
        <p:nvPicPr>
          <p:cNvPr id="17" name="Immagine 16">
            <a:extLst>
              <a:ext uri="{FF2B5EF4-FFF2-40B4-BE49-F238E27FC236}">
                <a16:creationId xmlns:a16="http://schemas.microsoft.com/office/drawing/2014/main" id="{63633FFE-D0B3-68D9-99AF-5852961710F3}"/>
              </a:ext>
            </a:extLst>
          </p:cNvPr>
          <p:cNvPicPr>
            <a:picLocks noChangeAspect="1"/>
          </p:cNvPicPr>
          <p:nvPr/>
        </p:nvPicPr>
        <p:blipFill>
          <a:blip r:embed="rId9"/>
          <a:srcRect l="3360" t="16623" r="13124" b="21919"/>
          <a:stretch>
            <a:fillRect/>
          </a:stretch>
        </p:blipFill>
        <p:spPr>
          <a:xfrm>
            <a:off x="4113954" y="4012219"/>
            <a:ext cx="5038343" cy="2086524"/>
          </a:xfrm>
          <a:prstGeom prst="rect">
            <a:avLst/>
          </a:prstGeom>
        </p:spPr>
      </p:pic>
      <p:sp>
        <p:nvSpPr>
          <p:cNvPr id="7" name="TextBox 6">
            <a:extLst>
              <a:ext uri="{FF2B5EF4-FFF2-40B4-BE49-F238E27FC236}">
                <a16:creationId xmlns:a16="http://schemas.microsoft.com/office/drawing/2014/main" id="{AC24DBFD-D0F7-24B1-92CA-6FE1B6173DA0}"/>
              </a:ext>
            </a:extLst>
          </p:cNvPr>
          <p:cNvSpPr txBox="1"/>
          <p:nvPr/>
        </p:nvSpPr>
        <p:spPr>
          <a:xfrm>
            <a:off x="8813260" y="6143804"/>
            <a:ext cx="2646669" cy="276999"/>
          </a:xfrm>
          <a:prstGeom prst="rect">
            <a:avLst/>
          </a:prstGeom>
          <a:noFill/>
        </p:spPr>
        <p:txBody>
          <a:bodyPr wrap="square" rtlCol="0">
            <a:spAutoFit/>
          </a:bodyPr>
          <a:lstStyle/>
          <a:p>
            <a:r>
              <a:rPr lang="en-US" sz="1200" i="1" noProof="0" dirty="0"/>
              <a:t>Courtesy of O. Tarvainen (STFC-UKRI) </a:t>
            </a:r>
          </a:p>
        </p:txBody>
      </p:sp>
      <p:pic>
        <p:nvPicPr>
          <p:cNvPr id="14" name="Picture 13">
            <a:extLst>
              <a:ext uri="{FF2B5EF4-FFF2-40B4-BE49-F238E27FC236}">
                <a16:creationId xmlns:a16="http://schemas.microsoft.com/office/drawing/2014/main" id="{B5D55227-11EE-1372-09AD-D9354F3A179B}"/>
              </a:ext>
            </a:extLst>
          </p:cNvPr>
          <p:cNvPicPr>
            <a:picLocks noChangeAspect="1"/>
          </p:cNvPicPr>
          <p:nvPr/>
        </p:nvPicPr>
        <p:blipFill>
          <a:blip r:embed="rId10"/>
          <a:stretch>
            <a:fillRect/>
          </a:stretch>
        </p:blipFill>
        <p:spPr>
          <a:xfrm>
            <a:off x="9491336" y="4527574"/>
            <a:ext cx="2366368" cy="1645303"/>
          </a:xfrm>
          <a:prstGeom prst="rect">
            <a:avLst/>
          </a:prstGeom>
        </p:spPr>
      </p:pic>
      <p:sp>
        <p:nvSpPr>
          <p:cNvPr id="16" name="TextBox 15">
            <a:extLst>
              <a:ext uri="{FF2B5EF4-FFF2-40B4-BE49-F238E27FC236}">
                <a16:creationId xmlns:a16="http://schemas.microsoft.com/office/drawing/2014/main" id="{9D309796-16DA-8F06-E703-B76655212561}"/>
              </a:ext>
            </a:extLst>
          </p:cNvPr>
          <p:cNvSpPr txBox="1"/>
          <p:nvPr/>
        </p:nvSpPr>
        <p:spPr>
          <a:xfrm>
            <a:off x="8937523" y="3705088"/>
            <a:ext cx="3255225" cy="830997"/>
          </a:xfrm>
          <a:prstGeom prst="rect">
            <a:avLst/>
          </a:prstGeom>
          <a:noFill/>
        </p:spPr>
        <p:txBody>
          <a:bodyPr wrap="square">
            <a:spAutoFit/>
          </a:bodyPr>
          <a:lstStyle/>
          <a:p>
            <a:pPr algn="ctr"/>
            <a:r>
              <a:rPr lang="en-GB" sz="1200" b="1" i="1" dirty="0"/>
              <a:t>Only a small fraction of the ions can escape</a:t>
            </a:r>
          </a:p>
          <a:p>
            <a:pPr algn="ctr"/>
            <a:r>
              <a:rPr lang="en-GB" sz="1200" b="1" i="1" dirty="0"/>
              <a:t>The charge state distribution of the </a:t>
            </a:r>
          </a:p>
          <a:p>
            <a:pPr algn="ctr"/>
            <a:r>
              <a:rPr lang="en-GB" sz="1200" b="1" i="1" dirty="0"/>
              <a:t>extracted beam is different from that of the </a:t>
            </a:r>
          </a:p>
          <a:p>
            <a:pPr algn="ctr"/>
            <a:r>
              <a:rPr lang="en-GB" sz="1200" b="1" i="1" dirty="0"/>
              <a:t>core plasma</a:t>
            </a:r>
          </a:p>
        </p:txBody>
      </p:sp>
      <p:pic>
        <p:nvPicPr>
          <p:cNvPr id="20" name="Picture 19">
            <a:extLst>
              <a:ext uri="{FF2B5EF4-FFF2-40B4-BE49-F238E27FC236}">
                <a16:creationId xmlns:a16="http://schemas.microsoft.com/office/drawing/2014/main" id="{4628540C-268D-FA8F-AB74-CC235ED0FF22}"/>
              </a:ext>
            </a:extLst>
          </p:cNvPr>
          <p:cNvPicPr>
            <a:picLocks noChangeAspect="1"/>
          </p:cNvPicPr>
          <p:nvPr/>
        </p:nvPicPr>
        <p:blipFill>
          <a:blip r:embed="rId11"/>
          <a:stretch>
            <a:fillRect/>
          </a:stretch>
        </p:blipFill>
        <p:spPr>
          <a:xfrm>
            <a:off x="6883319" y="1115231"/>
            <a:ext cx="3182722" cy="257561"/>
          </a:xfrm>
          <a:prstGeom prst="rect">
            <a:avLst/>
          </a:prstGeom>
        </p:spPr>
      </p:pic>
      <p:sp>
        <p:nvSpPr>
          <p:cNvPr id="22" name="Rectangle 21">
            <a:extLst>
              <a:ext uri="{FF2B5EF4-FFF2-40B4-BE49-F238E27FC236}">
                <a16:creationId xmlns:a16="http://schemas.microsoft.com/office/drawing/2014/main" id="{B239C8AE-51C4-4AC3-24CE-8BD9603BFB21}"/>
              </a:ext>
            </a:extLst>
          </p:cNvPr>
          <p:cNvSpPr/>
          <p:nvPr/>
        </p:nvSpPr>
        <p:spPr>
          <a:xfrm>
            <a:off x="8980294" y="3696744"/>
            <a:ext cx="3152712" cy="2476133"/>
          </a:xfrm>
          <a:prstGeom prst="rect">
            <a:avLst/>
          </a:prstGeom>
          <a:solidFill>
            <a:srgbClr val="FFC000">
              <a:alpha val="36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484632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84EB3-406A-6C4F-73D4-ECD9E1E16790}"/>
            </a:ext>
          </a:extLst>
        </p:cNvPr>
        <p:cNvGrpSpPr/>
        <p:nvPr/>
      </p:nvGrpSpPr>
      <p:grpSpPr>
        <a:xfrm>
          <a:off x="0" y="0"/>
          <a:ext cx="0" cy="0"/>
          <a:chOff x="0" y="0"/>
          <a:chExt cx="0" cy="0"/>
        </a:xfrm>
      </p:grpSpPr>
      <p:pic>
        <p:nvPicPr>
          <p:cNvPr id="19" name="Immagine 18">
            <a:extLst>
              <a:ext uri="{FF2B5EF4-FFF2-40B4-BE49-F238E27FC236}">
                <a16:creationId xmlns:a16="http://schemas.microsoft.com/office/drawing/2014/main" id="{9845D113-9E6E-760D-B77B-B728F625B636}"/>
              </a:ext>
            </a:extLst>
          </p:cNvPr>
          <p:cNvPicPr>
            <a:picLocks noChangeAspect="1"/>
          </p:cNvPicPr>
          <p:nvPr/>
        </p:nvPicPr>
        <p:blipFill>
          <a:blip r:embed="rId3"/>
          <a:srcRect l="6965" t="15813" r="8262" b="24258"/>
          <a:stretch>
            <a:fillRect/>
          </a:stretch>
        </p:blipFill>
        <p:spPr>
          <a:xfrm>
            <a:off x="1386350" y="4531340"/>
            <a:ext cx="4540202" cy="1805154"/>
          </a:xfrm>
          <a:prstGeom prst="rect">
            <a:avLst/>
          </a:prstGeom>
        </p:spPr>
      </p:pic>
      <p:sp>
        <p:nvSpPr>
          <p:cNvPr id="2" name="Titolo 1">
            <a:extLst>
              <a:ext uri="{FF2B5EF4-FFF2-40B4-BE49-F238E27FC236}">
                <a16:creationId xmlns:a16="http://schemas.microsoft.com/office/drawing/2014/main" id="{E2B47153-E35D-FB86-D1F1-A7D197E1F974}"/>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Plasma studies: instabilities</a:t>
            </a:r>
          </a:p>
        </p:txBody>
      </p:sp>
      <p:pic>
        <p:nvPicPr>
          <p:cNvPr id="4" name="Immagine 3">
            <a:extLst>
              <a:ext uri="{FF2B5EF4-FFF2-40B4-BE49-F238E27FC236}">
                <a16:creationId xmlns:a16="http://schemas.microsoft.com/office/drawing/2014/main" id="{DE367F97-E67E-32B5-CF56-4CE3AE88DDDA}"/>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C89243A5-ED1E-0429-8B3F-1ADEDDF9531A}"/>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6DD374B7-DCD6-9481-2722-CACA7449B3FE}"/>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6AC3F279-5D12-6FAE-EE26-2A0CE9723A4C}"/>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7D1BEBB0-B095-62D7-7AAB-C9908346BBA2}"/>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579EAD35-0D72-6094-7177-78E37B6153FB}"/>
              </a:ext>
            </a:extLst>
          </p:cNvPr>
          <p:cNvSpPr>
            <a:spLocks noGrp="1"/>
          </p:cNvSpPr>
          <p:nvPr>
            <p:ph type="sldNum" sz="quarter" idx="12"/>
          </p:nvPr>
        </p:nvSpPr>
        <p:spPr/>
        <p:txBody>
          <a:bodyPr/>
          <a:lstStyle/>
          <a:p>
            <a:fld id="{F2A7827B-0B9E-47AE-9F4E-57B53FFB3898}" type="slidenum">
              <a:rPr lang="en-US" noProof="0" smtClean="0"/>
              <a:pPr/>
              <a:t>47</a:t>
            </a:fld>
            <a:endParaRPr lang="en-US" noProof="0" dirty="0"/>
          </a:p>
        </p:txBody>
      </p:sp>
      <p:pic>
        <p:nvPicPr>
          <p:cNvPr id="9" name="Immagine 8">
            <a:extLst>
              <a:ext uri="{FF2B5EF4-FFF2-40B4-BE49-F238E27FC236}">
                <a16:creationId xmlns:a16="http://schemas.microsoft.com/office/drawing/2014/main" id="{47E794D2-07F2-AB92-30BE-49EE7F352A82}"/>
              </a:ext>
            </a:extLst>
          </p:cNvPr>
          <p:cNvPicPr>
            <a:picLocks noChangeAspect="1"/>
          </p:cNvPicPr>
          <p:nvPr/>
        </p:nvPicPr>
        <p:blipFill>
          <a:blip r:embed="rId7"/>
          <a:stretch>
            <a:fillRect/>
          </a:stretch>
        </p:blipFill>
        <p:spPr>
          <a:xfrm>
            <a:off x="75501" y="1154205"/>
            <a:ext cx="6337738" cy="3568274"/>
          </a:xfrm>
          <a:prstGeom prst="rect">
            <a:avLst/>
          </a:prstGeom>
        </p:spPr>
      </p:pic>
      <p:pic>
        <p:nvPicPr>
          <p:cNvPr id="12" name="Immagine 11">
            <a:extLst>
              <a:ext uri="{FF2B5EF4-FFF2-40B4-BE49-F238E27FC236}">
                <a16:creationId xmlns:a16="http://schemas.microsoft.com/office/drawing/2014/main" id="{6735D8D9-74F4-2524-CEBA-BACC8404865E}"/>
              </a:ext>
            </a:extLst>
          </p:cNvPr>
          <p:cNvPicPr>
            <a:picLocks noChangeAspect="1"/>
          </p:cNvPicPr>
          <p:nvPr/>
        </p:nvPicPr>
        <p:blipFill>
          <a:blip r:embed="rId8"/>
          <a:srcRect l="2728" t="11933" b="2818"/>
          <a:stretch>
            <a:fillRect/>
          </a:stretch>
        </p:blipFill>
        <p:spPr>
          <a:xfrm>
            <a:off x="5925784" y="4722479"/>
            <a:ext cx="3245111" cy="1601233"/>
          </a:xfrm>
          <a:prstGeom prst="rect">
            <a:avLst/>
          </a:prstGeom>
        </p:spPr>
      </p:pic>
      <p:pic>
        <p:nvPicPr>
          <p:cNvPr id="15" name="Immagine 14">
            <a:extLst>
              <a:ext uri="{FF2B5EF4-FFF2-40B4-BE49-F238E27FC236}">
                <a16:creationId xmlns:a16="http://schemas.microsoft.com/office/drawing/2014/main" id="{76F4CB6A-B341-A8F5-3D4D-415724B4DB55}"/>
              </a:ext>
            </a:extLst>
          </p:cNvPr>
          <p:cNvPicPr>
            <a:picLocks noChangeAspect="1"/>
          </p:cNvPicPr>
          <p:nvPr/>
        </p:nvPicPr>
        <p:blipFill>
          <a:blip r:embed="rId9"/>
          <a:stretch>
            <a:fillRect/>
          </a:stretch>
        </p:blipFill>
        <p:spPr>
          <a:xfrm>
            <a:off x="5787478" y="1155375"/>
            <a:ext cx="6282924" cy="3567104"/>
          </a:xfrm>
          <a:prstGeom prst="rect">
            <a:avLst/>
          </a:prstGeom>
        </p:spPr>
      </p:pic>
      <p:sp>
        <p:nvSpPr>
          <p:cNvPr id="16" name="TextBox 15">
            <a:extLst>
              <a:ext uri="{FF2B5EF4-FFF2-40B4-BE49-F238E27FC236}">
                <a16:creationId xmlns:a16="http://schemas.microsoft.com/office/drawing/2014/main" id="{6C9BE5C3-73DB-CBF1-2FCB-62CD34946FE8}"/>
              </a:ext>
            </a:extLst>
          </p:cNvPr>
          <p:cNvSpPr txBox="1"/>
          <p:nvPr/>
        </p:nvSpPr>
        <p:spPr>
          <a:xfrm>
            <a:off x="9170895" y="6143804"/>
            <a:ext cx="2289034" cy="276999"/>
          </a:xfrm>
          <a:prstGeom prst="rect">
            <a:avLst/>
          </a:prstGeom>
          <a:noFill/>
        </p:spPr>
        <p:txBody>
          <a:bodyPr wrap="square" rtlCol="0">
            <a:spAutoFit/>
          </a:bodyPr>
          <a:lstStyle/>
          <a:p>
            <a:r>
              <a:rPr lang="en-US" sz="1200" i="1" noProof="0" dirty="0"/>
              <a:t>Courtesy of V. </a:t>
            </a:r>
            <a:r>
              <a:rPr lang="en-US" sz="1200" i="1" noProof="0" dirty="0" err="1"/>
              <a:t>Skalyga</a:t>
            </a:r>
            <a:r>
              <a:rPr lang="en-US" sz="1200" i="1" noProof="0" dirty="0"/>
              <a:t> (IAP-RAS) </a:t>
            </a:r>
          </a:p>
        </p:txBody>
      </p:sp>
    </p:spTree>
    <p:extLst>
      <p:ext uri="{BB962C8B-B14F-4D97-AF65-F5344CB8AC3E}">
        <p14:creationId xmlns:p14="http://schemas.microsoft.com/office/powerpoint/2010/main" val="42252577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75C048-D679-129A-A8DB-36E2F4AB556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4B22195-F222-6506-637C-48A283FCD7ED}"/>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SCC Diagnostics</a:t>
            </a:r>
          </a:p>
        </p:txBody>
      </p:sp>
      <p:pic>
        <p:nvPicPr>
          <p:cNvPr id="4" name="Immagine 3">
            <a:extLst>
              <a:ext uri="{FF2B5EF4-FFF2-40B4-BE49-F238E27FC236}">
                <a16:creationId xmlns:a16="http://schemas.microsoft.com/office/drawing/2014/main" id="{669A5F57-69B5-327A-2020-30F6B9A7FB25}"/>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0B41E804-C7C5-13A7-2041-68C51E0D1B94}"/>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1B88D4C6-67A9-1F3A-F199-09EBFE5AC2C9}"/>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9CD055C8-1D05-2C6C-24C3-63FD98FFD315}"/>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34597DB9-E04C-28F6-B0A6-65311540E74E}"/>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43646EE1-105E-2BA9-3F8A-F89CF60DE81E}"/>
              </a:ext>
            </a:extLst>
          </p:cNvPr>
          <p:cNvSpPr>
            <a:spLocks noGrp="1"/>
          </p:cNvSpPr>
          <p:nvPr>
            <p:ph type="sldNum" sz="quarter" idx="12"/>
          </p:nvPr>
        </p:nvSpPr>
        <p:spPr/>
        <p:txBody>
          <a:bodyPr/>
          <a:lstStyle/>
          <a:p>
            <a:fld id="{F2A7827B-0B9E-47AE-9F4E-57B53FFB3898}" type="slidenum">
              <a:rPr lang="en-US" noProof="0" smtClean="0"/>
              <a:pPr/>
              <a:t>48</a:t>
            </a:fld>
            <a:endParaRPr lang="en-US" noProof="0" dirty="0"/>
          </a:p>
        </p:txBody>
      </p:sp>
      <p:pic>
        <p:nvPicPr>
          <p:cNvPr id="9" name="Picture 8">
            <a:extLst>
              <a:ext uri="{FF2B5EF4-FFF2-40B4-BE49-F238E27FC236}">
                <a16:creationId xmlns:a16="http://schemas.microsoft.com/office/drawing/2014/main" id="{E580955B-5B9B-8F1B-2D80-9AD95D8773F8}"/>
              </a:ext>
            </a:extLst>
          </p:cNvPr>
          <p:cNvPicPr>
            <a:picLocks noChangeAspect="1"/>
          </p:cNvPicPr>
          <p:nvPr/>
        </p:nvPicPr>
        <p:blipFill>
          <a:blip r:embed="rId6"/>
          <a:srcRect l="5232" t="3119" r="3894" b="2118"/>
          <a:stretch>
            <a:fillRect/>
          </a:stretch>
        </p:blipFill>
        <p:spPr>
          <a:xfrm>
            <a:off x="4125197" y="972973"/>
            <a:ext cx="4124588" cy="2417655"/>
          </a:xfrm>
          <a:prstGeom prst="rect">
            <a:avLst/>
          </a:prstGeom>
        </p:spPr>
      </p:pic>
      <p:pic>
        <p:nvPicPr>
          <p:cNvPr id="12" name="Picture 11">
            <a:extLst>
              <a:ext uri="{FF2B5EF4-FFF2-40B4-BE49-F238E27FC236}">
                <a16:creationId xmlns:a16="http://schemas.microsoft.com/office/drawing/2014/main" id="{A30A323F-CC42-B837-BDA3-8875FD32E877}"/>
              </a:ext>
            </a:extLst>
          </p:cNvPr>
          <p:cNvPicPr>
            <a:picLocks noChangeAspect="1"/>
          </p:cNvPicPr>
          <p:nvPr/>
        </p:nvPicPr>
        <p:blipFill>
          <a:blip r:embed="rId7"/>
          <a:srcRect l="4731" t="2305" r="4475" b="1234"/>
          <a:stretch>
            <a:fillRect/>
          </a:stretch>
        </p:blipFill>
        <p:spPr>
          <a:xfrm>
            <a:off x="8490876" y="1260330"/>
            <a:ext cx="3551749" cy="2130298"/>
          </a:xfrm>
          <a:prstGeom prst="rect">
            <a:avLst/>
          </a:prstGeom>
        </p:spPr>
      </p:pic>
      <p:pic>
        <p:nvPicPr>
          <p:cNvPr id="15" name="Picture 14">
            <a:extLst>
              <a:ext uri="{FF2B5EF4-FFF2-40B4-BE49-F238E27FC236}">
                <a16:creationId xmlns:a16="http://schemas.microsoft.com/office/drawing/2014/main" id="{C17F613D-1FAA-7AE7-AC09-B4389DFD8809}"/>
              </a:ext>
            </a:extLst>
          </p:cNvPr>
          <p:cNvPicPr>
            <a:picLocks noChangeAspect="1"/>
          </p:cNvPicPr>
          <p:nvPr/>
        </p:nvPicPr>
        <p:blipFill>
          <a:blip r:embed="rId8"/>
          <a:srcRect l="14215" r="14011"/>
          <a:stretch>
            <a:fillRect/>
          </a:stretch>
        </p:blipFill>
        <p:spPr>
          <a:xfrm>
            <a:off x="6848372" y="3489797"/>
            <a:ext cx="3551749" cy="2797129"/>
          </a:xfrm>
          <a:prstGeom prst="rect">
            <a:avLst/>
          </a:prstGeom>
        </p:spPr>
      </p:pic>
      <p:pic>
        <p:nvPicPr>
          <p:cNvPr id="17" name="Picture 16">
            <a:extLst>
              <a:ext uri="{FF2B5EF4-FFF2-40B4-BE49-F238E27FC236}">
                <a16:creationId xmlns:a16="http://schemas.microsoft.com/office/drawing/2014/main" id="{403325FE-2E44-FE21-0A78-C11E5C07E1BE}"/>
              </a:ext>
            </a:extLst>
          </p:cNvPr>
          <p:cNvPicPr>
            <a:picLocks noChangeAspect="1"/>
          </p:cNvPicPr>
          <p:nvPr/>
        </p:nvPicPr>
        <p:blipFill>
          <a:blip r:embed="rId9"/>
          <a:stretch>
            <a:fillRect/>
          </a:stretch>
        </p:blipFill>
        <p:spPr>
          <a:xfrm>
            <a:off x="1522661" y="3499970"/>
            <a:ext cx="4934876" cy="2761786"/>
          </a:xfrm>
          <a:prstGeom prst="rect">
            <a:avLst/>
          </a:prstGeom>
        </p:spPr>
      </p:pic>
      <p:pic>
        <p:nvPicPr>
          <p:cNvPr id="7" name="Immagine 6">
            <a:extLst>
              <a:ext uri="{FF2B5EF4-FFF2-40B4-BE49-F238E27FC236}">
                <a16:creationId xmlns:a16="http://schemas.microsoft.com/office/drawing/2014/main" id="{3567D13D-DD0F-B491-BEAD-ED8C8BE561AC}"/>
              </a:ext>
            </a:extLst>
          </p:cNvPr>
          <p:cNvPicPr>
            <a:picLocks noChangeAspect="1"/>
          </p:cNvPicPr>
          <p:nvPr/>
        </p:nvPicPr>
        <p:blipFill>
          <a:blip r:embed="rId10"/>
          <a:srcRect t="17829"/>
          <a:stretch>
            <a:fillRect/>
          </a:stretch>
        </p:blipFill>
        <p:spPr>
          <a:xfrm>
            <a:off x="0" y="1150274"/>
            <a:ext cx="4125197" cy="2269544"/>
          </a:xfrm>
          <a:prstGeom prst="rect">
            <a:avLst/>
          </a:prstGeom>
        </p:spPr>
      </p:pic>
      <p:sp>
        <p:nvSpPr>
          <p:cNvPr id="11" name="TextBox 6">
            <a:extLst>
              <a:ext uri="{FF2B5EF4-FFF2-40B4-BE49-F238E27FC236}">
                <a16:creationId xmlns:a16="http://schemas.microsoft.com/office/drawing/2014/main" id="{451999C5-09DE-2584-1ABB-0A76FE6153F1}"/>
              </a:ext>
            </a:extLst>
          </p:cNvPr>
          <p:cNvSpPr txBox="1"/>
          <p:nvPr/>
        </p:nvSpPr>
        <p:spPr>
          <a:xfrm>
            <a:off x="8810229" y="6143804"/>
            <a:ext cx="2738873" cy="276999"/>
          </a:xfrm>
          <a:prstGeom prst="rect">
            <a:avLst/>
          </a:prstGeom>
          <a:noFill/>
        </p:spPr>
        <p:txBody>
          <a:bodyPr wrap="square" rtlCol="0">
            <a:spAutoFit/>
          </a:bodyPr>
          <a:lstStyle/>
          <a:p>
            <a:r>
              <a:rPr lang="en-US" sz="1200" i="1" noProof="0" dirty="0"/>
              <a:t>Courtesy of E. Flannigan (STFC-UKRI) </a:t>
            </a:r>
          </a:p>
        </p:txBody>
      </p:sp>
    </p:spTree>
    <p:extLst>
      <p:ext uri="{BB962C8B-B14F-4D97-AF65-F5344CB8AC3E}">
        <p14:creationId xmlns:p14="http://schemas.microsoft.com/office/powerpoint/2010/main" val="3161249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A8AC60-47F7-A7B4-50F9-0818B33B237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81B2C7F-4A4C-3F1D-676F-FD470BBC21A8}"/>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ECRIS</a:t>
            </a:r>
            <a:r>
              <a:rPr lang="en-US" sz="4000" b="1" dirty="0">
                <a:latin typeface="Calibri" panose="020F0502020204030204" pitchFamily="34" charset="0"/>
                <a:ea typeface="Calibri" panose="020F0502020204030204" pitchFamily="34" charset="0"/>
                <a:cs typeface="Calibri" panose="020F0502020204030204" pitchFamily="34" charset="0"/>
              </a:rPr>
              <a:t> plasma</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003082C8-4590-E832-C849-7600137937C1}"/>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DD97AC61-7A32-0777-2416-0B48DFE8B6E4}"/>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CA7435EE-5DD6-1B1F-B96B-6DE792BB92DC}"/>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1415478E-7A61-DC7B-6B49-A3042C408549}"/>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A7FDFD17-CD11-F6A7-24EF-ED5288378423}"/>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03B137AD-17EC-EB41-AAC0-D56B5DF94487}"/>
              </a:ext>
            </a:extLst>
          </p:cNvPr>
          <p:cNvSpPr>
            <a:spLocks noGrp="1"/>
          </p:cNvSpPr>
          <p:nvPr>
            <p:ph type="sldNum" sz="quarter" idx="12"/>
          </p:nvPr>
        </p:nvSpPr>
        <p:spPr/>
        <p:txBody>
          <a:bodyPr/>
          <a:lstStyle/>
          <a:p>
            <a:fld id="{F2A7827B-0B9E-47AE-9F4E-57B53FFB3898}" type="slidenum">
              <a:rPr lang="en-US" noProof="0" smtClean="0"/>
              <a:pPr/>
              <a:t>5</a:t>
            </a:fld>
            <a:endParaRPr lang="en-US" noProof="0" dirty="0"/>
          </a:p>
        </p:txBody>
      </p:sp>
      <p:sp>
        <p:nvSpPr>
          <p:cNvPr id="9" name="TextBox 8">
            <a:extLst>
              <a:ext uri="{FF2B5EF4-FFF2-40B4-BE49-F238E27FC236}">
                <a16:creationId xmlns:a16="http://schemas.microsoft.com/office/drawing/2014/main" id="{FDB97FF4-99A1-0F06-7695-D9361A871EAF}"/>
              </a:ext>
            </a:extLst>
          </p:cNvPr>
          <p:cNvSpPr txBox="1"/>
          <p:nvPr/>
        </p:nvSpPr>
        <p:spPr>
          <a:xfrm>
            <a:off x="9120094" y="6143804"/>
            <a:ext cx="2339835" cy="276999"/>
          </a:xfrm>
          <a:prstGeom prst="rect">
            <a:avLst/>
          </a:prstGeom>
          <a:noFill/>
        </p:spPr>
        <p:txBody>
          <a:bodyPr wrap="square" rtlCol="0">
            <a:spAutoFit/>
          </a:bodyPr>
          <a:lstStyle/>
          <a:p>
            <a:r>
              <a:rPr lang="en-US" sz="1200" i="1" noProof="0" dirty="0"/>
              <a:t>Courtesy of V. Skalyga (IAP-RAS) </a:t>
            </a:r>
          </a:p>
        </p:txBody>
      </p:sp>
      <p:pic>
        <p:nvPicPr>
          <p:cNvPr id="7" name="Immagine 6">
            <a:extLst>
              <a:ext uri="{FF2B5EF4-FFF2-40B4-BE49-F238E27FC236}">
                <a16:creationId xmlns:a16="http://schemas.microsoft.com/office/drawing/2014/main" id="{9E440E79-337B-80BC-374D-056CF96B2BCB}"/>
              </a:ext>
            </a:extLst>
          </p:cNvPr>
          <p:cNvPicPr>
            <a:picLocks noChangeAspect="1"/>
          </p:cNvPicPr>
          <p:nvPr/>
        </p:nvPicPr>
        <p:blipFill>
          <a:blip r:embed="rId6"/>
          <a:stretch>
            <a:fillRect/>
          </a:stretch>
        </p:blipFill>
        <p:spPr>
          <a:xfrm>
            <a:off x="1464235" y="965361"/>
            <a:ext cx="9118412" cy="5102604"/>
          </a:xfrm>
          <a:prstGeom prst="rect">
            <a:avLst/>
          </a:prstGeom>
        </p:spPr>
      </p:pic>
    </p:spTree>
    <p:extLst>
      <p:ext uri="{BB962C8B-B14F-4D97-AF65-F5344CB8AC3E}">
        <p14:creationId xmlns:p14="http://schemas.microsoft.com/office/powerpoint/2010/main" val="1245874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9761D-56CB-A956-6440-72066ABB3D8D}"/>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9DF0A499-EAAB-F574-6D84-7C62F3155431}"/>
              </a:ext>
            </a:extLst>
          </p:cNvPr>
          <p:cNvPicPr>
            <a:picLocks noChangeAspect="1"/>
          </p:cNvPicPr>
          <p:nvPr/>
        </p:nvPicPr>
        <p:blipFill>
          <a:blip r:embed="rId3"/>
          <a:srcRect l="24510" t="22747" r="17060" b="2793"/>
          <a:stretch>
            <a:fillRect/>
          </a:stretch>
        </p:blipFill>
        <p:spPr>
          <a:xfrm>
            <a:off x="38098" y="1278372"/>
            <a:ext cx="6358270" cy="4064878"/>
          </a:xfrm>
          <a:prstGeom prst="rect">
            <a:avLst/>
          </a:prstGeom>
        </p:spPr>
      </p:pic>
      <p:sp>
        <p:nvSpPr>
          <p:cNvPr id="2" name="Titolo 1">
            <a:extLst>
              <a:ext uri="{FF2B5EF4-FFF2-40B4-BE49-F238E27FC236}">
                <a16:creationId xmlns:a16="http://schemas.microsoft.com/office/drawing/2014/main" id="{879E63BF-F3A8-87F8-F128-7E41292791C8}"/>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SC materials </a:t>
            </a:r>
            <a:r>
              <a:rPr lang="en-US" sz="4000" b="1" noProof="0" dirty="0" err="1">
                <a:latin typeface="Calibri" panose="020F0502020204030204" pitchFamily="34" charset="0"/>
                <a:ea typeface="Calibri" panose="020F0502020204030204" pitchFamily="34" charset="0"/>
                <a:cs typeface="Calibri" panose="020F0502020204030204" pitchFamily="34" charset="0"/>
              </a:rPr>
              <a:t>status&amp;perspects</a:t>
            </a:r>
            <a:endParaRPr lang="en-US" sz="4000" b="1" noProof="0" dirty="0">
              <a:latin typeface="Calibri" panose="020F0502020204030204" pitchFamily="34" charset="0"/>
              <a:ea typeface="Calibri" panose="020F0502020204030204" pitchFamily="34" charset="0"/>
              <a:cs typeface="Calibri" panose="020F0502020204030204" pitchFamily="34" charset="0"/>
            </a:endParaRPr>
          </a:p>
        </p:txBody>
      </p:sp>
      <p:pic>
        <p:nvPicPr>
          <p:cNvPr id="4" name="Immagine 3">
            <a:extLst>
              <a:ext uri="{FF2B5EF4-FFF2-40B4-BE49-F238E27FC236}">
                <a16:creationId xmlns:a16="http://schemas.microsoft.com/office/drawing/2014/main" id="{133134E0-C73A-9A79-C0F8-429061E4B8D0}"/>
              </a:ext>
            </a:extLst>
          </p:cNvPr>
          <p:cNvPicPr>
            <a:picLocks noChangeAspect="1"/>
          </p:cNvPicPr>
          <p:nvPr/>
        </p:nvPicPr>
        <p:blipFill>
          <a:blip r:embed="rId4"/>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BF7480D3-A568-4CED-44D2-B7958A11DCDE}"/>
              </a:ext>
            </a:extLst>
          </p:cNvPr>
          <p:cNvPicPr>
            <a:picLocks noChangeAspect="1"/>
          </p:cNvPicPr>
          <p:nvPr/>
        </p:nvPicPr>
        <p:blipFill>
          <a:blip r:embed="rId5"/>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47842C51-EDA9-427C-009D-B7B65E0B4CC5}"/>
              </a:ext>
            </a:extLst>
          </p:cNvPr>
          <p:cNvPicPr>
            <a:picLocks noChangeAspect="1"/>
          </p:cNvPicPr>
          <p:nvPr/>
        </p:nvPicPr>
        <p:blipFill>
          <a:blip r:embed="rId6"/>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88838548-BA9C-ECEC-A0BE-CC315F122A5D}"/>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60C8DC56-8B5A-D68B-128F-2617058AF0CA}"/>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CF83B5A2-9E6F-63C4-F460-EFBD4FB39A0B}"/>
              </a:ext>
            </a:extLst>
          </p:cNvPr>
          <p:cNvSpPr>
            <a:spLocks noGrp="1"/>
          </p:cNvSpPr>
          <p:nvPr>
            <p:ph type="sldNum" sz="quarter" idx="12"/>
          </p:nvPr>
        </p:nvSpPr>
        <p:spPr/>
        <p:txBody>
          <a:bodyPr/>
          <a:lstStyle/>
          <a:p>
            <a:fld id="{F2A7827B-0B9E-47AE-9F4E-57B53FFB3898}" type="slidenum">
              <a:rPr lang="en-US" noProof="0" smtClean="0"/>
              <a:pPr/>
              <a:t>6</a:t>
            </a:fld>
            <a:endParaRPr lang="en-US" noProof="0" dirty="0"/>
          </a:p>
        </p:txBody>
      </p:sp>
      <p:pic>
        <p:nvPicPr>
          <p:cNvPr id="11" name="Picture 10">
            <a:extLst>
              <a:ext uri="{FF2B5EF4-FFF2-40B4-BE49-F238E27FC236}">
                <a16:creationId xmlns:a16="http://schemas.microsoft.com/office/drawing/2014/main" id="{DE489944-AC5E-9CF7-EE35-283F4C43656E}"/>
              </a:ext>
            </a:extLst>
          </p:cNvPr>
          <p:cNvPicPr>
            <a:picLocks noChangeAspect="1"/>
          </p:cNvPicPr>
          <p:nvPr/>
        </p:nvPicPr>
        <p:blipFill>
          <a:blip r:embed="rId7"/>
          <a:srcRect t="9573" r="3440" b="9117"/>
          <a:stretch>
            <a:fillRect/>
          </a:stretch>
        </p:blipFill>
        <p:spPr>
          <a:xfrm>
            <a:off x="6507182" y="1153071"/>
            <a:ext cx="5410882" cy="2521908"/>
          </a:xfrm>
          <a:prstGeom prst="rect">
            <a:avLst/>
          </a:prstGeom>
        </p:spPr>
      </p:pic>
      <p:pic>
        <p:nvPicPr>
          <p:cNvPr id="9" name="Picture 8">
            <a:extLst>
              <a:ext uri="{FF2B5EF4-FFF2-40B4-BE49-F238E27FC236}">
                <a16:creationId xmlns:a16="http://schemas.microsoft.com/office/drawing/2014/main" id="{BCA2C95F-5F5D-8964-C741-CD32A4ADB615}"/>
              </a:ext>
            </a:extLst>
          </p:cNvPr>
          <p:cNvPicPr>
            <a:picLocks noChangeAspect="1"/>
          </p:cNvPicPr>
          <p:nvPr/>
        </p:nvPicPr>
        <p:blipFill>
          <a:blip r:embed="rId8"/>
          <a:srcRect l="7267" t="17232" r="38178" b="54493"/>
          <a:stretch>
            <a:fillRect/>
          </a:stretch>
        </p:blipFill>
        <p:spPr>
          <a:xfrm>
            <a:off x="8344013" y="2330606"/>
            <a:ext cx="2042303" cy="595326"/>
          </a:xfrm>
          <a:prstGeom prst="rect">
            <a:avLst/>
          </a:prstGeom>
          <a:ln w="12700">
            <a:solidFill>
              <a:schemeClr val="accent1"/>
            </a:solidFill>
          </a:ln>
        </p:spPr>
      </p:pic>
      <p:pic>
        <p:nvPicPr>
          <p:cNvPr id="23" name="Picture 22">
            <a:extLst>
              <a:ext uri="{FF2B5EF4-FFF2-40B4-BE49-F238E27FC236}">
                <a16:creationId xmlns:a16="http://schemas.microsoft.com/office/drawing/2014/main" id="{8ABF9ACD-A657-3CC5-A024-0DC10EFF38AB}"/>
              </a:ext>
            </a:extLst>
          </p:cNvPr>
          <p:cNvPicPr>
            <a:picLocks noChangeAspect="1"/>
          </p:cNvPicPr>
          <p:nvPr/>
        </p:nvPicPr>
        <p:blipFill>
          <a:blip r:embed="rId9"/>
          <a:srcRect t="9251" r="3440" b="7665"/>
          <a:stretch>
            <a:fillRect/>
          </a:stretch>
        </p:blipFill>
        <p:spPr>
          <a:xfrm>
            <a:off x="6507182" y="3700197"/>
            <a:ext cx="5410882" cy="2569124"/>
          </a:xfrm>
          <a:prstGeom prst="rect">
            <a:avLst/>
          </a:prstGeom>
        </p:spPr>
      </p:pic>
      <p:sp>
        <p:nvSpPr>
          <p:cNvPr id="17" name="TextBox 16">
            <a:extLst>
              <a:ext uri="{FF2B5EF4-FFF2-40B4-BE49-F238E27FC236}">
                <a16:creationId xmlns:a16="http://schemas.microsoft.com/office/drawing/2014/main" id="{3A1CEC40-2953-52CB-A9DE-AEA114F46110}"/>
              </a:ext>
            </a:extLst>
          </p:cNvPr>
          <p:cNvSpPr txBox="1"/>
          <p:nvPr/>
        </p:nvSpPr>
        <p:spPr>
          <a:xfrm>
            <a:off x="9296399" y="6143804"/>
            <a:ext cx="2179835" cy="276999"/>
          </a:xfrm>
          <a:prstGeom prst="rect">
            <a:avLst/>
          </a:prstGeom>
          <a:noFill/>
        </p:spPr>
        <p:txBody>
          <a:bodyPr wrap="square" rtlCol="0">
            <a:spAutoFit/>
          </a:bodyPr>
          <a:lstStyle/>
          <a:p>
            <a:r>
              <a:rPr lang="en-US" sz="1200" i="1" noProof="0" dirty="0"/>
              <a:t>Courtesy of P. </a:t>
            </a:r>
            <a:r>
              <a:rPr lang="en-US" sz="1200" i="1" noProof="0" dirty="0" err="1"/>
              <a:t>Ferracin</a:t>
            </a:r>
            <a:r>
              <a:rPr lang="en-US" sz="1200" i="1" noProof="0" dirty="0"/>
              <a:t> (LBNL) </a:t>
            </a:r>
          </a:p>
        </p:txBody>
      </p:sp>
      <p:pic>
        <p:nvPicPr>
          <p:cNvPr id="14" name="Picture 13">
            <a:extLst>
              <a:ext uri="{FF2B5EF4-FFF2-40B4-BE49-F238E27FC236}">
                <a16:creationId xmlns:a16="http://schemas.microsoft.com/office/drawing/2014/main" id="{574065EA-E48B-0551-810F-E3BD9D28AA55}"/>
              </a:ext>
            </a:extLst>
          </p:cNvPr>
          <p:cNvPicPr>
            <a:picLocks noChangeAspect="1"/>
          </p:cNvPicPr>
          <p:nvPr/>
        </p:nvPicPr>
        <p:blipFill>
          <a:blip r:embed="rId10"/>
          <a:srcRect b="2578"/>
          <a:stretch>
            <a:fillRect/>
          </a:stretch>
        </p:blipFill>
        <p:spPr>
          <a:xfrm>
            <a:off x="4104431" y="5200317"/>
            <a:ext cx="2364762" cy="991787"/>
          </a:xfrm>
          <a:prstGeom prst="rect">
            <a:avLst/>
          </a:prstGeom>
          <a:ln w="12700">
            <a:solidFill>
              <a:schemeClr val="accent1"/>
            </a:solidFill>
          </a:ln>
        </p:spPr>
      </p:pic>
      <p:cxnSp>
        <p:nvCxnSpPr>
          <p:cNvPr id="19" name="Straight Arrow Connector 18">
            <a:extLst>
              <a:ext uri="{FF2B5EF4-FFF2-40B4-BE49-F238E27FC236}">
                <a16:creationId xmlns:a16="http://schemas.microsoft.com/office/drawing/2014/main" id="{8CBBDD67-7E5C-619A-5B29-C7BFAE161F28}"/>
              </a:ext>
            </a:extLst>
          </p:cNvPr>
          <p:cNvCxnSpPr/>
          <p:nvPr/>
        </p:nvCxnSpPr>
        <p:spPr>
          <a:xfrm flipH="1">
            <a:off x="6507182" y="5706609"/>
            <a:ext cx="28550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D4AFA67B-CC99-F5EC-F999-157FB57089C2}"/>
              </a:ext>
            </a:extLst>
          </p:cNvPr>
          <p:cNvCxnSpPr/>
          <p:nvPr/>
        </p:nvCxnSpPr>
        <p:spPr>
          <a:xfrm flipH="1">
            <a:off x="3818927" y="5798049"/>
            <a:ext cx="28550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A0CE84C4-AEAA-CBC5-D18D-BA41CDF5707C}"/>
              </a:ext>
            </a:extLst>
          </p:cNvPr>
          <p:cNvPicPr>
            <a:picLocks noChangeAspect="1"/>
          </p:cNvPicPr>
          <p:nvPr/>
        </p:nvPicPr>
        <p:blipFill>
          <a:blip r:embed="rId11"/>
          <a:stretch>
            <a:fillRect/>
          </a:stretch>
        </p:blipFill>
        <p:spPr>
          <a:xfrm>
            <a:off x="2597852" y="5526242"/>
            <a:ext cx="1238761" cy="455986"/>
          </a:xfrm>
          <a:prstGeom prst="rect">
            <a:avLst/>
          </a:prstGeom>
        </p:spPr>
      </p:pic>
      <p:pic>
        <p:nvPicPr>
          <p:cNvPr id="25" name="Picture 24">
            <a:extLst>
              <a:ext uri="{FF2B5EF4-FFF2-40B4-BE49-F238E27FC236}">
                <a16:creationId xmlns:a16="http://schemas.microsoft.com/office/drawing/2014/main" id="{D53C3EE1-1C35-509F-DAE8-375E34D9BCF5}"/>
              </a:ext>
            </a:extLst>
          </p:cNvPr>
          <p:cNvPicPr>
            <a:picLocks noChangeAspect="1"/>
          </p:cNvPicPr>
          <p:nvPr/>
        </p:nvPicPr>
        <p:blipFill>
          <a:blip r:embed="rId12"/>
          <a:stretch>
            <a:fillRect/>
          </a:stretch>
        </p:blipFill>
        <p:spPr>
          <a:xfrm>
            <a:off x="1347246" y="5618610"/>
            <a:ext cx="1220658" cy="717182"/>
          </a:xfrm>
          <a:prstGeom prst="rect">
            <a:avLst/>
          </a:prstGeom>
        </p:spPr>
      </p:pic>
    </p:spTree>
    <p:extLst>
      <p:ext uri="{BB962C8B-B14F-4D97-AF65-F5344CB8AC3E}">
        <p14:creationId xmlns:p14="http://schemas.microsoft.com/office/powerpoint/2010/main" val="30782901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08B8F-B141-D33A-8CC4-0B4B6891913E}"/>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2D11067-F4B4-38F8-55F0-39BCC5A3C33E}"/>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MARS</a:t>
            </a:r>
          </a:p>
        </p:txBody>
      </p:sp>
      <p:pic>
        <p:nvPicPr>
          <p:cNvPr id="4" name="Immagine 3">
            <a:extLst>
              <a:ext uri="{FF2B5EF4-FFF2-40B4-BE49-F238E27FC236}">
                <a16:creationId xmlns:a16="http://schemas.microsoft.com/office/drawing/2014/main" id="{5C93B3F4-97E3-B265-BFA0-66748E7A2492}"/>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28F80A32-9EAB-9106-69C5-73F25C1C298C}"/>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F284E25D-96F6-AB77-B596-EE037FB3C53B}"/>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7691A050-E3FE-82C6-D15D-53427586BC69}"/>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25C32D42-3E27-6C8E-A5E2-DF51E05B97D1}"/>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A7E4F1C9-5EE4-7FD9-3EEF-D7BF80D01948}"/>
              </a:ext>
            </a:extLst>
          </p:cNvPr>
          <p:cNvSpPr>
            <a:spLocks noGrp="1"/>
          </p:cNvSpPr>
          <p:nvPr>
            <p:ph type="sldNum" sz="quarter" idx="12"/>
          </p:nvPr>
        </p:nvSpPr>
        <p:spPr/>
        <p:txBody>
          <a:bodyPr/>
          <a:lstStyle/>
          <a:p>
            <a:fld id="{F2A7827B-0B9E-47AE-9F4E-57B53FFB3898}" type="slidenum">
              <a:rPr lang="en-US" noProof="0" smtClean="0"/>
              <a:pPr/>
              <a:t>7</a:t>
            </a:fld>
            <a:endParaRPr lang="en-US" noProof="0" dirty="0"/>
          </a:p>
        </p:txBody>
      </p:sp>
      <p:pic>
        <p:nvPicPr>
          <p:cNvPr id="9" name="Picture 8">
            <a:extLst>
              <a:ext uri="{FF2B5EF4-FFF2-40B4-BE49-F238E27FC236}">
                <a16:creationId xmlns:a16="http://schemas.microsoft.com/office/drawing/2014/main" id="{D5C14A1E-F851-34F6-FFD9-4758BFBD7103}"/>
              </a:ext>
            </a:extLst>
          </p:cNvPr>
          <p:cNvPicPr>
            <a:picLocks noChangeAspect="1"/>
          </p:cNvPicPr>
          <p:nvPr/>
        </p:nvPicPr>
        <p:blipFill>
          <a:blip r:embed="rId6"/>
          <a:srcRect b="24214"/>
          <a:stretch>
            <a:fillRect/>
          </a:stretch>
        </p:blipFill>
        <p:spPr>
          <a:xfrm>
            <a:off x="92179" y="1159494"/>
            <a:ext cx="6248400" cy="2658036"/>
          </a:xfrm>
          <a:prstGeom prst="rect">
            <a:avLst/>
          </a:prstGeom>
        </p:spPr>
      </p:pic>
      <p:sp>
        <p:nvSpPr>
          <p:cNvPr id="7" name="TextBox 6">
            <a:extLst>
              <a:ext uri="{FF2B5EF4-FFF2-40B4-BE49-F238E27FC236}">
                <a16:creationId xmlns:a16="http://schemas.microsoft.com/office/drawing/2014/main" id="{3B250BE2-57C9-7F3C-54AF-0521360B7B12}"/>
              </a:ext>
            </a:extLst>
          </p:cNvPr>
          <p:cNvSpPr txBox="1"/>
          <p:nvPr/>
        </p:nvSpPr>
        <p:spPr>
          <a:xfrm>
            <a:off x="9312165" y="6143804"/>
            <a:ext cx="2164069" cy="276999"/>
          </a:xfrm>
          <a:prstGeom prst="rect">
            <a:avLst/>
          </a:prstGeom>
          <a:noFill/>
        </p:spPr>
        <p:txBody>
          <a:bodyPr wrap="square" rtlCol="0">
            <a:spAutoFit/>
          </a:bodyPr>
          <a:lstStyle/>
          <a:p>
            <a:r>
              <a:rPr lang="en-US" sz="1200" i="1" noProof="0" dirty="0"/>
              <a:t>Courtesy of J. Benitez (LBNL) </a:t>
            </a:r>
          </a:p>
        </p:txBody>
      </p:sp>
      <p:sp>
        <p:nvSpPr>
          <p:cNvPr id="14" name="CasellaDiTesto 13">
            <a:extLst>
              <a:ext uri="{FF2B5EF4-FFF2-40B4-BE49-F238E27FC236}">
                <a16:creationId xmlns:a16="http://schemas.microsoft.com/office/drawing/2014/main" id="{3483BE95-E7DE-A2D3-4602-655D9E005F42}"/>
              </a:ext>
            </a:extLst>
          </p:cNvPr>
          <p:cNvSpPr txBox="1"/>
          <p:nvPr/>
        </p:nvSpPr>
        <p:spPr>
          <a:xfrm>
            <a:off x="1" y="3888664"/>
            <a:ext cx="6096000" cy="954107"/>
          </a:xfrm>
          <a:prstGeom prst="rect">
            <a:avLst/>
          </a:prstGeom>
          <a:noFill/>
        </p:spPr>
        <p:txBody>
          <a:bodyPr wrap="square">
            <a:spAutoFit/>
          </a:bodyPr>
          <a:lstStyle/>
          <a:p>
            <a:pPr marL="285750" indent="-285750">
              <a:buFont typeface="Arial" panose="020B0604020202020204" pitchFamily="34" charset="0"/>
              <a:buChar char="•"/>
            </a:pPr>
            <a:r>
              <a:rPr lang="en-US" sz="1400" i="1" dirty="0"/>
              <a:t>3rd generation VENUS uses </a:t>
            </a:r>
            <a:r>
              <a:rPr lang="en-US" sz="1400" i="1" dirty="0" err="1"/>
              <a:t>NbTi</a:t>
            </a:r>
            <a:r>
              <a:rPr lang="en-US" sz="1400" i="1" dirty="0"/>
              <a:t> in conventional structure</a:t>
            </a:r>
          </a:p>
          <a:p>
            <a:pPr marL="285750" indent="-285750">
              <a:buFont typeface="Arial" panose="020B0604020202020204" pitchFamily="34" charset="0"/>
              <a:buChar char="•"/>
            </a:pPr>
            <a:r>
              <a:rPr lang="en-US" sz="1400" i="1" dirty="0"/>
              <a:t>4th generation Nb3Sn in conventional structure difficult to clamp</a:t>
            </a:r>
          </a:p>
          <a:p>
            <a:pPr marL="285750" indent="-285750">
              <a:buFont typeface="Arial" panose="020B0604020202020204" pitchFamily="34" charset="0"/>
              <a:buChar char="•"/>
            </a:pPr>
            <a:r>
              <a:rPr lang="en-US" sz="1400" i="1" dirty="0"/>
              <a:t>4th generation MARS-D allows continued use of </a:t>
            </a:r>
            <a:r>
              <a:rPr lang="en-US" sz="1400" i="1" dirty="0" err="1"/>
              <a:t>NbTi</a:t>
            </a:r>
            <a:r>
              <a:rPr lang="en-US" sz="1400" i="1" dirty="0"/>
              <a:t> by means of an optimized geometry providing 50% greater fields</a:t>
            </a:r>
            <a:endParaRPr lang="it-IT" sz="1400" i="1" dirty="0"/>
          </a:p>
        </p:txBody>
      </p:sp>
      <p:pic>
        <p:nvPicPr>
          <p:cNvPr id="15" name="Immagine 14">
            <a:extLst>
              <a:ext uri="{FF2B5EF4-FFF2-40B4-BE49-F238E27FC236}">
                <a16:creationId xmlns:a16="http://schemas.microsoft.com/office/drawing/2014/main" id="{258D9BE5-2E7B-A94C-B665-2F7329DA2F11}"/>
              </a:ext>
            </a:extLst>
          </p:cNvPr>
          <p:cNvPicPr>
            <a:picLocks noChangeAspect="1"/>
          </p:cNvPicPr>
          <p:nvPr/>
        </p:nvPicPr>
        <p:blipFill>
          <a:blip r:embed="rId7"/>
          <a:srcRect b="7786"/>
          <a:stretch>
            <a:fillRect/>
          </a:stretch>
        </p:blipFill>
        <p:spPr>
          <a:xfrm>
            <a:off x="5046921" y="2013668"/>
            <a:ext cx="7052900" cy="3653397"/>
          </a:xfrm>
          <a:prstGeom prst="rect">
            <a:avLst/>
          </a:prstGeom>
        </p:spPr>
      </p:pic>
      <p:pic>
        <p:nvPicPr>
          <p:cNvPr id="12" name="Picture 11" descr="A metal and orange device&#10;&#10;AI-generated content may be incorrect.">
            <a:extLst>
              <a:ext uri="{FF2B5EF4-FFF2-40B4-BE49-F238E27FC236}">
                <a16:creationId xmlns:a16="http://schemas.microsoft.com/office/drawing/2014/main" id="{687F556D-0D95-30B9-CE91-77A3BF6C6E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5491" y="1816895"/>
            <a:ext cx="9144793" cy="3798137"/>
          </a:xfrm>
          <a:prstGeom prst="rect">
            <a:avLst/>
          </a:prstGeom>
        </p:spPr>
      </p:pic>
    </p:spTree>
    <p:extLst>
      <p:ext uri="{BB962C8B-B14F-4D97-AF65-F5344CB8AC3E}">
        <p14:creationId xmlns:p14="http://schemas.microsoft.com/office/powerpoint/2010/main" val="378699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E7E3B-69EB-5B07-C425-AC1EEC08B4E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4B73289C-9181-C1AE-8368-3BF74784E407}"/>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FECR</a:t>
            </a:r>
          </a:p>
        </p:txBody>
      </p:sp>
      <p:pic>
        <p:nvPicPr>
          <p:cNvPr id="4" name="Immagine 3">
            <a:extLst>
              <a:ext uri="{FF2B5EF4-FFF2-40B4-BE49-F238E27FC236}">
                <a16:creationId xmlns:a16="http://schemas.microsoft.com/office/drawing/2014/main" id="{65A72220-48C7-64FA-05EC-A209BD7ACB87}"/>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5" name="Immagine 4">
            <a:extLst>
              <a:ext uri="{FF2B5EF4-FFF2-40B4-BE49-F238E27FC236}">
                <a16:creationId xmlns:a16="http://schemas.microsoft.com/office/drawing/2014/main" id="{C943002D-61AA-B3E9-BCA4-78527C5F27D1}"/>
              </a:ext>
            </a:extLst>
          </p:cNvPr>
          <p:cNvPicPr>
            <a:picLocks noChangeAspect="1"/>
          </p:cNvPicPr>
          <p:nvPr/>
        </p:nvPicPr>
        <p:blipFill>
          <a:blip r:embed="rId4"/>
          <a:stretch>
            <a:fillRect/>
          </a:stretch>
        </p:blipFill>
        <p:spPr>
          <a:xfrm>
            <a:off x="9965933" y="124413"/>
            <a:ext cx="1995070" cy="1009912"/>
          </a:xfrm>
          <a:prstGeom prst="rect">
            <a:avLst/>
          </a:prstGeom>
        </p:spPr>
      </p:pic>
      <p:pic>
        <p:nvPicPr>
          <p:cNvPr id="6" name="Immagine 5">
            <a:extLst>
              <a:ext uri="{FF2B5EF4-FFF2-40B4-BE49-F238E27FC236}">
                <a16:creationId xmlns:a16="http://schemas.microsoft.com/office/drawing/2014/main" id="{8403E479-5363-0FD8-47E8-09C37E0623E2}"/>
              </a:ext>
            </a:extLst>
          </p:cNvPr>
          <p:cNvPicPr>
            <a:picLocks noChangeAspect="1"/>
          </p:cNvPicPr>
          <p:nvPr/>
        </p:nvPicPr>
        <p:blipFill>
          <a:blip r:embed="rId5"/>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656E236C-6E1F-BB19-B456-ADA646127D61}"/>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E20FCAF5-BCA6-DF1C-C815-004B0C07BCD9}"/>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C20C68FF-054A-D696-6079-2BC51F8CB07E}"/>
              </a:ext>
            </a:extLst>
          </p:cNvPr>
          <p:cNvSpPr>
            <a:spLocks noGrp="1"/>
          </p:cNvSpPr>
          <p:nvPr>
            <p:ph type="sldNum" sz="quarter" idx="12"/>
          </p:nvPr>
        </p:nvSpPr>
        <p:spPr/>
        <p:txBody>
          <a:bodyPr/>
          <a:lstStyle/>
          <a:p>
            <a:fld id="{F2A7827B-0B9E-47AE-9F4E-57B53FFB3898}" type="slidenum">
              <a:rPr lang="en-US" noProof="0" smtClean="0"/>
              <a:pPr/>
              <a:t>8</a:t>
            </a:fld>
            <a:endParaRPr lang="en-US" noProof="0" dirty="0"/>
          </a:p>
        </p:txBody>
      </p:sp>
      <p:pic>
        <p:nvPicPr>
          <p:cNvPr id="9" name="Picture 8">
            <a:extLst>
              <a:ext uri="{FF2B5EF4-FFF2-40B4-BE49-F238E27FC236}">
                <a16:creationId xmlns:a16="http://schemas.microsoft.com/office/drawing/2014/main" id="{C3D2D560-5E48-EAE7-6689-E5B25C6673B8}"/>
              </a:ext>
            </a:extLst>
          </p:cNvPr>
          <p:cNvPicPr>
            <a:picLocks noChangeAspect="1"/>
          </p:cNvPicPr>
          <p:nvPr/>
        </p:nvPicPr>
        <p:blipFill>
          <a:blip r:embed="rId6"/>
          <a:stretch>
            <a:fillRect/>
          </a:stretch>
        </p:blipFill>
        <p:spPr>
          <a:xfrm>
            <a:off x="0" y="1222899"/>
            <a:ext cx="7057996" cy="3957852"/>
          </a:xfrm>
          <a:prstGeom prst="rect">
            <a:avLst/>
          </a:prstGeom>
        </p:spPr>
      </p:pic>
      <p:pic>
        <p:nvPicPr>
          <p:cNvPr id="12" name="Picture 11">
            <a:extLst>
              <a:ext uri="{FF2B5EF4-FFF2-40B4-BE49-F238E27FC236}">
                <a16:creationId xmlns:a16="http://schemas.microsoft.com/office/drawing/2014/main" id="{2CDBB953-6BBC-3EF5-7824-C76C4C695F38}"/>
              </a:ext>
            </a:extLst>
          </p:cNvPr>
          <p:cNvPicPr>
            <a:picLocks noChangeAspect="1"/>
          </p:cNvPicPr>
          <p:nvPr/>
        </p:nvPicPr>
        <p:blipFill>
          <a:blip r:embed="rId7"/>
          <a:stretch>
            <a:fillRect/>
          </a:stretch>
        </p:blipFill>
        <p:spPr>
          <a:xfrm>
            <a:off x="4200020" y="1886138"/>
            <a:ext cx="7572880" cy="4257666"/>
          </a:xfrm>
          <a:prstGeom prst="rect">
            <a:avLst/>
          </a:prstGeom>
        </p:spPr>
      </p:pic>
      <p:sp>
        <p:nvSpPr>
          <p:cNvPr id="11" name="TextBox 10">
            <a:extLst>
              <a:ext uri="{FF2B5EF4-FFF2-40B4-BE49-F238E27FC236}">
                <a16:creationId xmlns:a16="http://schemas.microsoft.com/office/drawing/2014/main" id="{0CAC870C-C649-BC12-2551-DB5161C7ED24}"/>
              </a:ext>
            </a:extLst>
          </p:cNvPr>
          <p:cNvSpPr txBox="1"/>
          <p:nvPr/>
        </p:nvSpPr>
        <p:spPr>
          <a:xfrm>
            <a:off x="8515351" y="6143804"/>
            <a:ext cx="2960884" cy="276999"/>
          </a:xfrm>
          <a:prstGeom prst="rect">
            <a:avLst/>
          </a:prstGeom>
          <a:noFill/>
        </p:spPr>
        <p:txBody>
          <a:bodyPr wrap="square" rtlCol="0">
            <a:spAutoFit/>
          </a:bodyPr>
          <a:lstStyle/>
          <a:p>
            <a:r>
              <a:rPr lang="en-US" sz="1200" i="1" noProof="0" dirty="0"/>
              <a:t>Courtesy of H. Zhao and L. </a:t>
            </a:r>
            <a:r>
              <a:rPr lang="en-US" sz="1200" i="1" dirty="0"/>
              <a:t>Sun</a:t>
            </a:r>
            <a:r>
              <a:rPr lang="en-US" sz="1200" i="1" noProof="0" dirty="0"/>
              <a:t> (IMP-CAS) </a:t>
            </a:r>
          </a:p>
        </p:txBody>
      </p:sp>
      <p:pic>
        <p:nvPicPr>
          <p:cNvPr id="14" name="Picture 13">
            <a:extLst>
              <a:ext uri="{FF2B5EF4-FFF2-40B4-BE49-F238E27FC236}">
                <a16:creationId xmlns:a16="http://schemas.microsoft.com/office/drawing/2014/main" id="{6418C09B-7176-0AB7-40CC-5A2CC8D0EBE4}"/>
              </a:ext>
            </a:extLst>
          </p:cNvPr>
          <p:cNvPicPr>
            <a:picLocks noChangeAspect="1"/>
          </p:cNvPicPr>
          <p:nvPr/>
        </p:nvPicPr>
        <p:blipFill>
          <a:blip r:embed="rId8"/>
          <a:srcRect l="47672"/>
          <a:stretch>
            <a:fillRect/>
          </a:stretch>
        </p:blipFill>
        <p:spPr>
          <a:xfrm>
            <a:off x="1376174" y="5066659"/>
            <a:ext cx="1178811" cy="1266825"/>
          </a:xfrm>
          <a:prstGeom prst="rect">
            <a:avLst/>
          </a:prstGeom>
        </p:spPr>
      </p:pic>
      <p:pic>
        <p:nvPicPr>
          <p:cNvPr id="16" name="Picture 15">
            <a:extLst>
              <a:ext uri="{FF2B5EF4-FFF2-40B4-BE49-F238E27FC236}">
                <a16:creationId xmlns:a16="http://schemas.microsoft.com/office/drawing/2014/main" id="{C46515A5-C772-5417-64CB-5AE088801137}"/>
              </a:ext>
            </a:extLst>
          </p:cNvPr>
          <p:cNvPicPr>
            <a:picLocks noChangeAspect="1"/>
          </p:cNvPicPr>
          <p:nvPr/>
        </p:nvPicPr>
        <p:blipFill>
          <a:blip r:embed="rId9"/>
          <a:srcRect t="8936" r="51316" b="4073"/>
          <a:stretch>
            <a:fillRect/>
          </a:stretch>
        </p:blipFill>
        <p:spPr>
          <a:xfrm>
            <a:off x="2812027" y="5070298"/>
            <a:ext cx="1261820" cy="1266825"/>
          </a:xfrm>
          <a:prstGeom prst="rect">
            <a:avLst/>
          </a:prstGeom>
        </p:spPr>
      </p:pic>
    </p:spTree>
    <p:extLst>
      <p:ext uri="{BB962C8B-B14F-4D97-AF65-F5344CB8AC3E}">
        <p14:creationId xmlns:p14="http://schemas.microsoft.com/office/powerpoint/2010/main" val="156684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0F24D-C9DA-00CC-C694-0F9E8D691BB9}"/>
            </a:ext>
          </a:extLst>
        </p:cNvPr>
        <p:cNvGrpSpPr/>
        <p:nvPr/>
      </p:nvGrpSpPr>
      <p:grpSpPr>
        <a:xfrm>
          <a:off x="0" y="0"/>
          <a:ext cx="0" cy="0"/>
          <a:chOff x="0" y="0"/>
          <a:chExt cx="0" cy="0"/>
        </a:xfrm>
      </p:grpSpPr>
      <p:pic>
        <p:nvPicPr>
          <p:cNvPr id="4" name="Immagine 3">
            <a:extLst>
              <a:ext uri="{FF2B5EF4-FFF2-40B4-BE49-F238E27FC236}">
                <a16:creationId xmlns:a16="http://schemas.microsoft.com/office/drawing/2014/main" id="{C936DDC0-C236-7690-EC2D-83F9906E8ACE}"/>
              </a:ext>
            </a:extLst>
          </p:cNvPr>
          <p:cNvPicPr>
            <a:picLocks noChangeAspect="1"/>
          </p:cNvPicPr>
          <p:nvPr/>
        </p:nvPicPr>
        <p:blipFill>
          <a:blip r:embed="rId3"/>
          <a:stretch>
            <a:fillRect/>
          </a:stretch>
        </p:blipFill>
        <p:spPr>
          <a:xfrm>
            <a:off x="149375" y="124413"/>
            <a:ext cx="2355969" cy="1035081"/>
          </a:xfrm>
          <a:prstGeom prst="rect">
            <a:avLst/>
          </a:prstGeom>
        </p:spPr>
      </p:pic>
      <p:pic>
        <p:nvPicPr>
          <p:cNvPr id="6" name="Immagine 5">
            <a:extLst>
              <a:ext uri="{FF2B5EF4-FFF2-40B4-BE49-F238E27FC236}">
                <a16:creationId xmlns:a16="http://schemas.microsoft.com/office/drawing/2014/main" id="{281607F5-B680-3F2A-AAA9-C3781D3A607E}"/>
              </a:ext>
            </a:extLst>
          </p:cNvPr>
          <p:cNvPicPr>
            <a:picLocks noChangeAspect="1"/>
          </p:cNvPicPr>
          <p:nvPr/>
        </p:nvPicPr>
        <p:blipFill>
          <a:blip r:embed="rId4"/>
          <a:stretch>
            <a:fillRect/>
          </a:stretch>
        </p:blipFill>
        <p:spPr>
          <a:xfrm>
            <a:off x="143869" y="5706609"/>
            <a:ext cx="1183490" cy="1151391"/>
          </a:xfrm>
          <a:prstGeom prst="rect">
            <a:avLst/>
          </a:prstGeom>
        </p:spPr>
      </p:pic>
      <p:cxnSp>
        <p:nvCxnSpPr>
          <p:cNvPr id="8" name="Connettore diritto 7">
            <a:extLst>
              <a:ext uri="{FF2B5EF4-FFF2-40B4-BE49-F238E27FC236}">
                <a16:creationId xmlns:a16="http://schemas.microsoft.com/office/drawing/2014/main" id="{A28714DC-7C77-F6FB-3CB2-6CA3A218DE1D}"/>
              </a:ext>
            </a:extLst>
          </p:cNvPr>
          <p:cNvCxnSpPr>
            <a:cxnSpLocks/>
          </p:cNvCxnSpPr>
          <p:nvPr/>
        </p:nvCxnSpPr>
        <p:spPr>
          <a:xfrm flipV="1">
            <a:off x="1327359" y="6375741"/>
            <a:ext cx="10026441" cy="1"/>
          </a:xfrm>
          <a:prstGeom prst="line">
            <a:avLst/>
          </a:prstGeom>
          <a:ln>
            <a:solidFill>
              <a:srgbClr val="000041"/>
            </a:solidFill>
          </a:ln>
        </p:spPr>
        <p:style>
          <a:lnRef idx="2">
            <a:schemeClr val="accent1"/>
          </a:lnRef>
          <a:fillRef idx="0">
            <a:schemeClr val="accent1"/>
          </a:fillRef>
          <a:effectRef idx="1">
            <a:schemeClr val="accent1"/>
          </a:effectRef>
          <a:fontRef idx="minor">
            <a:schemeClr val="tx1"/>
          </a:fontRef>
        </p:style>
      </p:cxnSp>
      <p:sp>
        <p:nvSpPr>
          <p:cNvPr id="10" name="CasellaDiTesto 9">
            <a:extLst>
              <a:ext uri="{FF2B5EF4-FFF2-40B4-BE49-F238E27FC236}">
                <a16:creationId xmlns:a16="http://schemas.microsoft.com/office/drawing/2014/main" id="{DC0EA17C-86CD-7CC1-26F5-390C28E2C505}"/>
              </a:ext>
            </a:extLst>
          </p:cNvPr>
          <p:cNvSpPr txBox="1"/>
          <p:nvPr/>
        </p:nvSpPr>
        <p:spPr>
          <a:xfrm>
            <a:off x="1313712" y="6375096"/>
            <a:ext cx="8344638" cy="307777"/>
          </a:xfrm>
          <a:prstGeom prst="rect">
            <a:avLst/>
          </a:prstGeom>
          <a:noFill/>
        </p:spPr>
        <p:txBody>
          <a:bodyPr wrap="square">
            <a:spAutoFit/>
          </a:bodyPr>
          <a:lstStyle/>
          <a:p>
            <a:r>
              <a:rPr lang="en-US" sz="1400" i="1" noProof="0" dirty="0">
                <a:solidFill>
                  <a:srgbClr val="000041"/>
                </a:solidFill>
                <a:latin typeface="Calibri" panose="020F0502020204030204" pitchFamily="34" charset="0"/>
                <a:ea typeface="Calibri" panose="020F0502020204030204" pitchFamily="34" charset="0"/>
                <a:cs typeface="Calibri" panose="020F0502020204030204" pitchFamily="34" charset="0"/>
              </a:rPr>
              <a:t>L. Celona et al.    International Conference on Ion Sources,  St. Catherine’s College, Oxford,  11th September 2025 </a:t>
            </a:r>
          </a:p>
        </p:txBody>
      </p:sp>
      <p:sp>
        <p:nvSpPr>
          <p:cNvPr id="13" name="Segnaposto numero diapositiva 12">
            <a:extLst>
              <a:ext uri="{FF2B5EF4-FFF2-40B4-BE49-F238E27FC236}">
                <a16:creationId xmlns:a16="http://schemas.microsoft.com/office/drawing/2014/main" id="{D3CB6A73-DCDA-1BF1-5B1E-4261A57C4F6E}"/>
              </a:ext>
            </a:extLst>
          </p:cNvPr>
          <p:cNvSpPr>
            <a:spLocks noGrp="1"/>
          </p:cNvSpPr>
          <p:nvPr>
            <p:ph type="sldNum" sz="quarter" idx="12"/>
          </p:nvPr>
        </p:nvSpPr>
        <p:spPr/>
        <p:txBody>
          <a:bodyPr/>
          <a:lstStyle/>
          <a:p>
            <a:fld id="{F2A7827B-0B9E-47AE-9F4E-57B53FFB3898}" type="slidenum">
              <a:rPr lang="en-US" noProof="0" smtClean="0"/>
              <a:pPr/>
              <a:t>9</a:t>
            </a:fld>
            <a:endParaRPr lang="en-US" noProof="0" dirty="0"/>
          </a:p>
        </p:txBody>
      </p:sp>
      <p:sp>
        <p:nvSpPr>
          <p:cNvPr id="11" name="TextBox 10">
            <a:extLst>
              <a:ext uri="{FF2B5EF4-FFF2-40B4-BE49-F238E27FC236}">
                <a16:creationId xmlns:a16="http://schemas.microsoft.com/office/drawing/2014/main" id="{DBE685B4-0711-8B78-9031-3EBDC57E38B2}"/>
              </a:ext>
            </a:extLst>
          </p:cNvPr>
          <p:cNvSpPr txBox="1"/>
          <p:nvPr/>
        </p:nvSpPr>
        <p:spPr>
          <a:xfrm>
            <a:off x="8515351" y="6143804"/>
            <a:ext cx="2960884" cy="276999"/>
          </a:xfrm>
          <a:prstGeom prst="rect">
            <a:avLst/>
          </a:prstGeom>
          <a:noFill/>
        </p:spPr>
        <p:txBody>
          <a:bodyPr wrap="square" rtlCol="0">
            <a:spAutoFit/>
          </a:bodyPr>
          <a:lstStyle/>
          <a:p>
            <a:r>
              <a:rPr lang="en-US" sz="1200" i="1" noProof="0" dirty="0"/>
              <a:t>Courtesy of H. Zhao and L. </a:t>
            </a:r>
            <a:r>
              <a:rPr lang="en-US" sz="1200" i="1" dirty="0"/>
              <a:t>Sun</a:t>
            </a:r>
            <a:r>
              <a:rPr lang="en-US" sz="1200" i="1" noProof="0" dirty="0"/>
              <a:t> (IMP-CAS) </a:t>
            </a:r>
          </a:p>
        </p:txBody>
      </p:sp>
      <p:pic>
        <p:nvPicPr>
          <p:cNvPr id="19" name="Picture 18">
            <a:extLst>
              <a:ext uri="{FF2B5EF4-FFF2-40B4-BE49-F238E27FC236}">
                <a16:creationId xmlns:a16="http://schemas.microsoft.com/office/drawing/2014/main" id="{157A2C98-DB79-5929-0984-2C18DA2644B3}"/>
              </a:ext>
            </a:extLst>
          </p:cNvPr>
          <p:cNvPicPr>
            <a:picLocks noChangeAspect="1"/>
          </p:cNvPicPr>
          <p:nvPr/>
        </p:nvPicPr>
        <p:blipFill>
          <a:blip r:embed="rId5"/>
          <a:stretch>
            <a:fillRect/>
          </a:stretch>
        </p:blipFill>
        <p:spPr>
          <a:xfrm>
            <a:off x="0" y="1178240"/>
            <a:ext cx="3632478" cy="2057638"/>
          </a:xfrm>
          <a:prstGeom prst="rect">
            <a:avLst/>
          </a:prstGeom>
        </p:spPr>
      </p:pic>
      <p:pic>
        <p:nvPicPr>
          <p:cNvPr id="21" name="Picture 20">
            <a:extLst>
              <a:ext uri="{FF2B5EF4-FFF2-40B4-BE49-F238E27FC236}">
                <a16:creationId xmlns:a16="http://schemas.microsoft.com/office/drawing/2014/main" id="{C3F06B36-064E-E8A0-9D30-2B5179DD5145}"/>
              </a:ext>
            </a:extLst>
          </p:cNvPr>
          <p:cNvPicPr>
            <a:picLocks noChangeAspect="1"/>
          </p:cNvPicPr>
          <p:nvPr/>
        </p:nvPicPr>
        <p:blipFill>
          <a:blip r:embed="rId6"/>
          <a:stretch>
            <a:fillRect/>
          </a:stretch>
        </p:blipFill>
        <p:spPr>
          <a:xfrm>
            <a:off x="3915796" y="1656555"/>
            <a:ext cx="8132335" cy="4487249"/>
          </a:xfrm>
          <a:prstGeom prst="rect">
            <a:avLst/>
          </a:prstGeom>
        </p:spPr>
      </p:pic>
      <p:pic>
        <p:nvPicPr>
          <p:cNvPr id="25" name="Picture 24">
            <a:extLst>
              <a:ext uri="{FF2B5EF4-FFF2-40B4-BE49-F238E27FC236}">
                <a16:creationId xmlns:a16="http://schemas.microsoft.com/office/drawing/2014/main" id="{640EBCD4-622D-B9F7-E1C8-16F79E36D8E9}"/>
              </a:ext>
            </a:extLst>
          </p:cNvPr>
          <p:cNvPicPr>
            <a:picLocks noChangeAspect="1"/>
          </p:cNvPicPr>
          <p:nvPr/>
        </p:nvPicPr>
        <p:blipFill>
          <a:blip r:embed="rId7"/>
          <a:srcRect l="5015"/>
          <a:stretch>
            <a:fillRect/>
          </a:stretch>
        </p:blipFill>
        <p:spPr>
          <a:xfrm>
            <a:off x="1754594" y="854312"/>
            <a:ext cx="8344639" cy="5345657"/>
          </a:xfrm>
          <a:prstGeom prst="rect">
            <a:avLst/>
          </a:prstGeom>
        </p:spPr>
      </p:pic>
      <p:pic>
        <p:nvPicPr>
          <p:cNvPr id="5" name="Immagine 4">
            <a:extLst>
              <a:ext uri="{FF2B5EF4-FFF2-40B4-BE49-F238E27FC236}">
                <a16:creationId xmlns:a16="http://schemas.microsoft.com/office/drawing/2014/main" id="{4E38F1EC-E0E3-286D-9824-1F5E70343FE7}"/>
              </a:ext>
            </a:extLst>
          </p:cNvPr>
          <p:cNvPicPr>
            <a:picLocks noChangeAspect="1"/>
          </p:cNvPicPr>
          <p:nvPr/>
        </p:nvPicPr>
        <p:blipFill>
          <a:blip r:embed="rId8"/>
          <a:stretch>
            <a:fillRect/>
          </a:stretch>
        </p:blipFill>
        <p:spPr>
          <a:xfrm>
            <a:off x="9965933" y="124413"/>
            <a:ext cx="1995070" cy="1009912"/>
          </a:xfrm>
          <a:prstGeom prst="rect">
            <a:avLst/>
          </a:prstGeom>
        </p:spPr>
      </p:pic>
      <p:pic>
        <p:nvPicPr>
          <p:cNvPr id="28" name="Picture 27">
            <a:extLst>
              <a:ext uri="{FF2B5EF4-FFF2-40B4-BE49-F238E27FC236}">
                <a16:creationId xmlns:a16="http://schemas.microsoft.com/office/drawing/2014/main" id="{E2E23619-DA7D-39EA-C37D-8DE342A37449}"/>
              </a:ext>
            </a:extLst>
          </p:cNvPr>
          <p:cNvPicPr>
            <a:picLocks noChangeAspect="1"/>
          </p:cNvPicPr>
          <p:nvPr/>
        </p:nvPicPr>
        <p:blipFill>
          <a:blip r:embed="rId9"/>
          <a:srcRect l="47672"/>
          <a:stretch>
            <a:fillRect/>
          </a:stretch>
        </p:blipFill>
        <p:spPr>
          <a:xfrm>
            <a:off x="117586" y="3204418"/>
            <a:ext cx="1178811" cy="1266825"/>
          </a:xfrm>
          <a:prstGeom prst="rect">
            <a:avLst/>
          </a:prstGeom>
        </p:spPr>
      </p:pic>
      <p:pic>
        <p:nvPicPr>
          <p:cNvPr id="27" name="Picture 26">
            <a:extLst>
              <a:ext uri="{FF2B5EF4-FFF2-40B4-BE49-F238E27FC236}">
                <a16:creationId xmlns:a16="http://schemas.microsoft.com/office/drawing/2014/main" id="{D5546140-F865-612B-B1E6-FC0718FC4CE1}"/>
              </a:ext>
            </a:extLst>
          </p:cNvPr>
          <p:cNvPicPr>
            <a:picLocks noChangeAspect="1"/>
          </p:cNvPicPr>
          <p:nvPr/>
        </p:nvPicPr>
        <p:blipFill>
          <a:blip r:embed="rId10"/>
          <a:srcRect t="8936" r="51316" b="4073"/>
          <a:stretch>
            <a:fillRect/>
          </a:stretch>
        </p:blipFill>
        <p:spPr>
          <a:xfrm>
            <a:off x="143869" y="4401182"/>
            <a:ext cx="1261820" cy="1266825"/>
          </a:xfrm>
          <a:prstGeom prst="rect">
            <a:avLst/>
          </a:prstGeom>
        </p:spPr>
      </p:pic>
      <p:sp>
        <p:nvSpPr>
          <p:cNvPr id="2" name="Titolo 1">
            <a:extLst>
              <a:ext uri="{FF2B5EF4-FFF2-40B4-BE49-F238E27FC236}">
                <a16:creationId xmlns:a16="http://schemas.microsoft.com/office/drawing/2014/main" id="{D7012D2C-8250-8F3C-7E3C-87FD4D3718E1}"/>
              </a:ext>
            </a:extLst>
          </p:cNvPr>
          <p:cNvSpPr>
            <a:spLocks noGrp="1"/>
          </p:cNvSpPr>
          <p:nvPr>
            <p:ph type="title"/>
          </p:nvPr>
        </p:nvSpPr>
        <p:spPr>
          <a:xfrm>
            <a:off x="838200" y="5535"/>
            <a:ext cx="10515600" cy="1325563"/>
          </a:xfrm>
        </p:spPr>
        <p:txBody>
          <a:bodyPr>
            <a:normAutofit/>
          </a:bodyPr>
          <a:lstStyle/>
          <a:p>
            <a:pPr algn="ctr"/>
            <a:r>
              <a:rPr lang="en-US" sz="4000" b="1" noProof="0" dirty="0">
                <a:latin typeface="Calibri" panose="020F0502020204030204" pitchFamily="34" charset="0"/>
                <a:ea typeface="Calibri" panose="020F0502020204030204" pitchFamily="34" charset="0"/>
                <a:cs typeface="Calibri" panose="020F0502020204030204" pitchFamily="34" charset="0"/>
              </a:rPr>
              <a:t>FECR commissioning</a:t>
            </a:r>
          </a:p>
        </p:txBody>
      </p:sp>
    </p:spTree>
    <p:extLst>
      <p:ext uri="{BB962C8B-B14F-4D97-AF65-F5344CB8AC3E}">
        <p14:creationId xmlns:p14="http://schemas.microsoft.com/office/powerpoint/2010/main" val="81943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3801</Words>
  <Application>Microsoft Office PowerPoint</Application>
  <PresentationFormat>Widescreen</PresentationFormat>
  <Paragraphs>396</Paragraphs>
  <Slides>48</Slides>
  <Notes>46</Notes>
  <HiddenSlides>0</HiddenSlides>
  <MMClips>1</MMClips>
  <ScaleCrop>false</ScaleCrop>
  <HeadingPairs>
    <vt:vector size="6" baseType="variant">
      <vt:variant>
        <vt:lpstr>Caratteri utilizzati</vt:lpstr>
      </vt:variant>
      <vt:variant>
        <vt:i4>12</vt:i4>
      </vt:variant>
      <vt:variant>
        <vt:lpstr>Tema</vt:lpstr>
      </vt:variant>
      <vt:variant>
        <vt:i4>1</vt:i4>
      </vt:variant>
      <vt:variant>
        <vt:lpstr>Titoli diapositive</vt:lpstr>
      </vt:variant>
      <vt:variant>
        <vt:i4>48</vt:i4>
      </vt:variant>
    </vt:vector>
  </HeadingPairs>
  <TitlesOfParts>
    <vt:vector size="61" baseType="lpstr">
      <vt:lpstr>Aptos</vt:lpstr>
      <vt:lpstr>Aptos Display</vt:lpstr>
      <vt:lpstr>Arial</vt:lpstr>
      <vt:lpstr>Arial Black</vt:lpstr>
      <vt:lpstr>Calibri</vt:lpstr>
      <vt:lpstr>Cambria Math</vt:lpstr>
      <vt:lpstr>Comic Sans MS</vt:lpstr>
      <vt:lpstr>Lucida Grande</vt:lpstr>
      <vt:lpstr>Palatino</vt:lpstr>
      <vt:lpstr>Times New Roman</vt:lpstr>
      <vt:lpstr>Trebuchet MS</vt:lpstr>
      <vt:lpstr>Verdana</vt:lpstr>
      <vt:lpstr>Tema di Office</vt:lpstr>
      <vt:lpstr>PIBHI 2025:  open mind discussions on status and perspectives of ECR ion sources</vt:lpstr>
      <vt:lpstr>Workshop agenda (1/2)</vt:lpstr>
      <vt:lpstr>Workshop agenda (2/2)</vt:lpstr>
      <vt:lpstr>ECRIS plasma</vt:lpstr>
      <vt:lpstr>ECRIS plasma</vt:lpstr>
      <vt:lpstr>SC materials status&amp;perspects</vt:lpstr>
      <vt:lpstr>MARS</vt:lpstr>
      <vt:lpstr>FECR</vt:lpstr>
      <vt:lpstr>FECR commissioning</vt:lpstr>
      <vt:lpstr>FECR commissioning</vt:lpstr>
      <vt:lpstr>ECRIS plasma</vt:lpstr>
      <vt:lpstr>Geller’s scaling law</vt:lpstr>
      <vt:lpstr>Microwave heating in ECRIS</vt:lpstr>
      <vt:lpstr>ECR heating on modal dominated cavities</vt:lpstr>
      <vt:lpstr>HF ECRIS: microwave heating </vt:lpstr>
      <vt:lpstr>IMP movable Vlasov launcher</vt:lpstr>
      <vt:lpstr>IMP movable Vlasov launcher</vt:lpstr>
      <vt:lpstr>HF ECRIS: microwave heating  some conclusions and other questions</vt:lpstr>
      <vt:lpstr>WARNING!!!</vt:lpstr>
      <vt:lpstr>ECRIS beam emittance</vt:lpstr>
      <vt:lpstr>Frequency dependence</vt:lpstr>
      <vt:lpstr>ECRIS plasma instabilities</vt:lpstr>
      <vt:lpstr>Final scenario</vt:lpstr>
      <vt:lpstr>Space Charge- Child Langmuir law</vt:lpstr>
      <vt:lpstr>Multi M/Q extraction</vt:lpstr>
      <vt:lpstr>VENUS beamline simulation</vt:lpstr>
      <vt:lpstr>VENUS simulation of O beam extraction and transport</vt:lpstr>
      <vt:lpstr> C4+ Hollow beams</vt:lpstr>
      <vt:lpstr>Kobra 3D simulation of beam extraction and transport</vt:lpstr>
      <vt:lpstr>Impact on HCI acceleration</vt:lpstr>
      <vt:lpstr>Long term stability operation</vt:lpstr>
      <vt:lpstr>Long term stability operation</vt:lpstr>
      <vt:lpstr>U performances@RIKEN</vt:lpstr>
      <vt:lpstr>V13+ performances@RIKEN</vt:lpstr>
      <vt:lpstr>Beam stability issues</vt:lpstr>
      <vt:lpstr>Metallic ion beam production</vt:lpstr>
      <vt:lpstr>Metal ion beams</vt:lpstr>
      <vt:lpstr>SHE synthesis</vt:lpstr>
      <vt:lpstr>OES for metal ion beams</vt:lpstr>
      <vt:lpstr>Machine Learning</vt:lpstr>
      <vt:lpstr>AI for ECRIS? </vt:lpstr>
      <vt:lpstr>Presentazione standard di PowerPoint</vt:lpstr>
      <vt:lpstr>SPARE SLIDES</vt:lpstr>
      <vt:lpstr>VENUS attempt: static launcher</vt:lpstr>
      <vt:lpstr> FTE - Hollow beams</vt:lpstr>
      <vt:lpstr>Ion confinement</vt:lpstr>
      <vt:lpstr>Plasma studies: instabilities</vt:lpstr>
      <vt:lpstr>SCC Diagnostics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Luigi Celona</dc:creator>
  <cp:lastModifiedBy>Luigi Celona</cp:lastModifiedBy>
  <cp:revision>9</cp:revision>
  <dcterms:created xsi:type="dcterms:W3CDTF">2025-08-23T13:42:25Z</dcterms:created>
  <dcterms:modified xsi:type="dcterms:W3CDTF">2025-09-11T10:27:02Z</dcterms:modified>
</cp:coreProperties>
</file>