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9"/>
  </p:notesMasterIdLst>
  <p:handoutMasterIdLst>
    <p:handoutMasterId r:id="rId20"/>
  </p:handoutMasterIdLst>
  <p:sldIdLst>
    <p:sldId id="354" r:id="rId2"/>
    <p:sldId id="355" r:id="rId3"/>
    <p:sldId id="357" r:id="rId4"/>
    <p:sldId id="366" r:id="rId5"/>
    <p:sldId id="377" r:id="rId6"/>
    <p:sldId id="375" r:id="rId7"/>
    <p:sldId id="367" r:id="rId8"/>
    <p:sldId id="378" r:id="rId9"/>
    <p:sldId id="359" r:id="rId10"/>
    <p:sldId id="370" r:id="rId11"/>
    <p:sldId id="373" r:id="rId12"/>
    <p:sldId id="371" r:id="rId13"/>
    <p:sldId id="372" r:id="rId14"/>
    <p:sldId id="368" r:id="rId15"/>
    <p:sldId id="369" r:id="rId16"/>
    <p:sldId id="364" r:id="rId17"/>
    <p:sldId id="374" r:id="rId18"/>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1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87F"/>
    <a:srgbClr val="4E67C8"/>
    <a:srgbClr val="32436F"/>
    <a:srgbClr val="FDFDFD"/>
    <a:srgbClr val="DDDDDD"/>
    <a:srgbClr val="07327B"/>
    <a:srgbClr val="0C449A"/>
    <a:srgbClr val="0B3F94"/>
    <a:srgbClr val="1D155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3891" autoAdjust="0"/>
  </p:normalViewPr>
  <p:slideViewPr>
    <p:cSldViewPr snapToGrid="0" showGuides="1">
      <p:cViewPr varScale="1">
        <p:scale>
          <a:sx n="89" d="100"/>
          <a:sy n="89" d="100"/>
        </p:scale>
        <p:origin x="590" y="91"/>
      </p:cViewPr>
      <p:guideLst>
        <p:guide orient="horz" pos="1049"/>
        <p:guide pos="5155"/>
      </p:guideLst>
    </p:cSldViewPr>
  </p:slideViewPr>
  <p:notesTextViewPr>
    <p:cViewPr>
      <p:scale>
        <a:sx n="66" d="100"/>
        <a:sy n="66" d="100"/>
      </p:scale>
      <p:origin x="0" y="0"/>
    </p:cViewPr>
  </p:notesTextViewPr>
  <p:sorterViewPr>
    <p:cViewPr>
      <p:scale>
        <a:sx n="60" d="100"/>
        <a:sy n="60" d="100"/>
      </p:scale>
      <p:origin x="0" y="30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t>2025/9/10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2025/9/10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a:alphaModFix amt="10000"/>
          </a:blip>
          <a:srcRect l="5186" t="16685" r="11498"/>
          <a:stretch>
            <a:fillRect/>
          </a:stretch>
        </p:blipFill>
        <p:spPr>
          <a:xfrm>
            <a:off x="0" y="0"/>
            <a:ext cx="12192000" cy="6848476"/>
          </a:xfrm>
          <a:prstGeom prst="rect">
            <a:avLst/>
          </a:prstGeom>
        </p:spPr>
      </p:pic>
      <p:sp>
        <p:nvSpPr>
          <p:cNvPr id="13" name="矩形 12"/>
          <p:cNvSpPr/>
          <p:nvPr userDrawn="1"/>
        </p:nvSpPr>
        <p:spPr>
          <a:xfrm>
            <a:off x="427258" y="2058914"/>
            <a:ext cx="11335797" cy="1323439"/>
          </a:xfrm>
          <a:prstGeom prst="rect">
            <a:avLst/>
          </a:prstGeom>
        </p:spPr>
        <p:txBody>
          <a:bodyPr wrap="none">
            <a:spAutoFit/>
          </a:bodyPr>
          <a:lstStyle/>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BNCT ECR Discharge Chamber Low SWR Design</a:t>
            </a:r>
          </a:p>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and Beam Experiments</a:t>
            </a:r>
          </a:p>
        </p:txBody>
      </p:sp>
      <p:sp>
        <p:nvSpPr>
          <p:cNvPr id="14" name="矩形 11"/>
          <p:cNvSpPr/>
          <p:nvPr userDrawn="1"/>
        </p:nvSpPr>
        <p:spPr>
          <a:xfrm>
            <a:off x="-11256" y="4509428"/>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1"/>
          <p:cNvSpPr/>
          <p:nvPr userDrawn="1"/>
        </p:nvSpPr>
        <p:spPr>
          <a:xfrm>
            <a:off x="-1" y="5061284"/>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6745" y="536448"/>
            <a:ext cx="1236823" cy="1221979"/>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1"/>
          <p:cNvSpPr/>
          <p:nvPr userDrawn="1"/>
        </p:nvSpPr>
        <p:spPr>
          <a:xfrm flipH="1">
            <a:off x="6095157" y="4507831"/>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1"/>
          <p:cNvSpPr/>
          <p:nvPr userDrawn="1"/>
        </p:nvSpPr>
        <p:spPr>
          <a:xfrm flipH="1">
            <a:off x="6068701" y="5061284"/>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408448" y="3597951"/>
            <a:ext cx="9135979" cy="0"/>
            <a:chOff x="1577753" y="3581909"/>
            <a:chExt cx="9135979" cy="0"/>
          </a:xfrm>
        </p:grpSpPr>
        <p:cxnSp>
          <p:nvCxnSpPr>
            <p:cNvPr id="20" name="直接连接符 19"/>
            <p:cNvCxnSpPr/>
            <p:nvPr/>
          </p:nvCxnSpPr>
          <p:spPr>
            <a:xfrm>
              <a:off x="1577753" y="3581909"/>
              <a:ext cx="9135979" cy="0"/>
            </a:xfrm>
            <a:prstGeom prst="line">
              <a:avLst/>
            </a:prstGeom>
            <a:ln w="9525">
              <a:solidFill>
                <a:srgbClr val="06287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121200" y="3581909"/>
              <a:ext cx="3970421" cy="0"/>
            </a:xfrm>
            <a:prstGeom prst="line">
              <a:avLst/>
            </a:prstGeom>
            <a:ln w="19050">
              <a:solidFill>
                <a:srgbClr val="06287F"/>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userDrawn="1"/>
        </p:nvGrpSpPr>
        <p:grpSpPr>
          <a:xfrm>
            <a:off x="4346566" y="4000272"/>
            <a:ext cx="3497179" cy="461665"/>
            <a:chOff x="3610538" y="3471157"/>
            <a:chExt cx="3049315" cy="461665"/>
          </a:xfrm>
        </p:grpSpPr>
        <p:sp>
          <p:nvSpPr>
            <p:cNvPr id="23" name="TextBox 25"/>
            <p:cNvSpPr txBox="1"/>
            <p:nvPr/>
          </p:nvSpPr>
          <p:spPr>
            <a:xfrm>
              <a:off x="3610538" y="3471157"/>
              <a:ext cx="3049315" cy="461665"/>
            </a:xfrm>
            <a:prstGeom prst="rect">
              <a:avLst/>
            </a:prstGeom>
            <a:noFill/>
            <a:ln>
              <a:noFill/>
            </a:ln>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r"/>
              <a:r>
                <a:rPr lang="en-US" altLang="zh-CN" sz="2400" b="1" dirty="0">
                  <a:solidFill>
                    <a:srgbClr val="06287F"/>
                  </a:solidFill>
                  <a:latin typeface="Times New Roman" panose="02020603050405020304" pitchFamily="18" charset="0"/>
                  <a:cs typeface="Times New Roman" panose="02020603050405020304" pitchFamily="18" charset="0"/>
                </a:rPr>
                <a:t>Speaker: Huang Leyao</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4" name="KSO_Shape"/>
            <p:cNvSpPr/>
            <p:nvPr/>
          </p:nvSpPr>
          <p:spPr bwMode="auto">
            <a:xfrm>
              <a:off x="3663342" y="3535722"/>
              <a:ext cx="230395" cy="296011"/>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06287F"/>
            </a:solidFill>
            <a:ln>
              <a:solidFill>
                <a:srgbClr val="06287F"/>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25" name="文本框 24"/>
          <p:cNvSpPr txBox="1"/>
          <p:nvPr userDrawn="1"/>
        </p:nvSpPr>
        <p:spPr>
          <a:xfrm>
            <a:off x="4768043" y="4633424"/>
            <a:ext cx="2654223" cy="400110"/>
          </a:xfrm>
          <a:prstGeom prst="rect">
            <a:avLst/>
          </a:prstGeom>
          <a:noFill/>
        </p:spPr>
        <p:txBody>
          <a:bodyPr wrap="square" rtlCol="0">
            <a:spAutoFit/>
          </a:bodyPr>
          <a:lstStyle/>
          <a:p>
            <a:pPr algn="ctr"/>
            <a:r>
              <a:rPr lang="en-US" altLang="zh-CN" sz="2000" b="1" dirty="0">
                <a:solidFill>
                  <a:srgbClr val="06287F"/>
                </a:solidFill>
                <a:latin typeface="Times New Roman" panose="02020603050405020304" pitchFamily="18" charset="0"/>
                <a:cs typeface="Times New Roman" panose="02020603050405020304" pitchFamily="18" charset="0"/>
              </a:rPr>
              <a:t>September 11, 2025</a:t>
            </a:r>
            <a:endParaRPr lang="zh-CN" altLang="en-US" sz="2000" b="1" dirty="0">
              <a:solidFill>
                <a:srgbClr val="06287F"/>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10" name="直角三角形 9"/>
          <p:cNvSpPr/>
          <p:nvPr userDrawn="1"/>
        </p:nvSpPr>
        <p:spPr>
          <a:xfrm flipH="1">
            <a:off x="11241706" y="6019801"/>
            <a:ext cx="950294" cy="853427"/>
          </a:xfrm>
          <a:prstGeom prst="rtTriangle">
            <a:avLst/>
          </a:prstGeom>
          <a:solidFill>
            <a:srgbClr val="0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4" name="矩形 3"/>
          <p:cNvSpPr/>
          <p:nvPr userDrawn="1"/>
        </p:nvSpPr>
        <p:spPr>
          <a:xfrm>
            <a:off x="0" y="-1"/>
            <a:ext cx="12192000" cy="707667"/>
          </a:xfrm>
          <a:prstGeom prst="rect">
            <a:avLst/>
          </a:prstGeom>
          <a:solidFill>
            <a:srgbClr val="06287F"/>
          </a:solid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CN" alt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169" y="40059"/>
            <a:ext cx="625320" cy="61781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userDrawn="1"/>
        </p:nvGrpSpPr>
        <p:grpSpPr>
          <a:xfrm>
            <a:off x="3304998" y="-78979"/>
            <a:ext cx="8959748" cy="855889"/>
            <a:chOff x="3303931" y="-102107"/>
            <a:chExt cx="8959748" cy="855889"/>
          </a:xfrm>
        </p:grpSpPr>
        <p:sp>
          <p:nvSpPr>
            <p:cNvPr id="9" name="矩形 8"/>
            <p:cNvSpPr/>
            <p:nvPr userDrawn="1"/>
          </p:nvSpPr>
          <p:spPr>
            <a:xfrm>
              <a:off x="330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 Background</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userDrawn="1"/>
          </p:nvSpPr>
          <p:spPr>
            <a:xfrm>
              <a:off x="546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2F2F2"/>
                  </a:solidFill>
                  <a:latin typeface="Times New Roman" panose="02020603050405020304" pitchFamily="18" charset="0"/>
                  <a:ea typeface="微软雅黑" panose="020B0503020204020204" pitchFamily="34" charset="-122"/>
                  <a:cs typeface="Times New Roman" panose="02020603050405020304" pitchFamily="18" charset="0"/>
                </a:rPr>
                <a:t>2. Design</a:t>
              </a:r>
              <a:endParaRPr lang="zh-CN" altLang="en-US" sz="2000" b="1" dirty="0">
                <a:solidFill>
                  <a:srgbClr val="F2F2F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userDrawn="1"/>
          </p:nvSpPr>
          <p:spPr>
            <a:xfrm>
              <a:off x="7623931" y="-102107"/>
              <a:ext cx="2160000" cy="855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2F2F2"/>
                  </a:solidFill>
                  <a:latin typeface="Times New Roman" panose="02020603050405020304" pitchFamily="18" charset="0"/>
                  <a:ea typeface="微软雅黑" panose="020B0503020204020204" pitchFamily="34" charset="-122"/>
                  <a:cs typeface="Times New Roman" panose="02020603050405020304" pitchFamily="18" charset="0"/>
                </a:rPr>
                <a:t>3. Experiment</a:t>
              </a:r>
              <a:endParaRPr lang="zh-CN" altLang="en-US" sz="2000" b="1" dirty="0">
                <a:solidFill>
                  <a:srgbClr val="F2F2F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userDrawn="1"/>
          </p:nvSpPr>
          <p:spPr>
            <a:xfrm>
              <a:off x="9783930" y="-102107"/>
              <a:ext cx="2479749" cy="855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4. Conclusion</a:t>
              </a:r>
              <a:endParaRPr lang="zh-CN" altLang="en-US"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0" name="Picture 2" descr="Business Essentials"/>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l="22085"/>
          <a:stretch>
            <a:fillRect/>
          </a:stretch>
        </p:blipFill>
        <p:spPr bwMode="auto">
          <a:xfrm>
            <a:off x="869236" y="59070"/>
            <a:ext cx="2261507" cy="598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a:alphaModFix amt="10000"/>
          </a:blip>
          <a:srcRect l="5186" t="16685" r="11498"/>
          <a:stretch>
            <a:fillRect/>
          </a:stretch>
        </p:blipFill>
        <p:spPr>
          <a:xfrm>
            <a:off x="-22414" y="0"/>
            <a:ext cx="12192000" cy="6848476"/>
          </a:xfrm>
          <a:prstGeom prst="rect">
            <a:avLst/>
          </a:prstGeom>
        </p:spPr>
      </p:pic>
      <p:sp>
        <p:nvSpPr>
          <p:cNvPr id="13" name="矩形 12"/>
          <p:cNvSpPr/>
          <p:nvPr userDrawn="1"/>
        </p:nvSpPr>
        <p:spPr>
          <a:xfrm>
            <a:off x="4325982" y="2688905"/>
            <a:ext cx="3485442" cy="707886"/>
          </a:xfrm>
          <a:prstGeom prst="rect">
            <a:avLst/>
          </a:prstGeom>
        </p:spPr>
        <p:txBody>
          <a:bodyPr wrap="none">
            <a:spAutoFit/>
          </a:bodyPr>
          <a:lstStyle/>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THANK YOU!</a:t>
            </a:r>
          </a:p>
        </p:txBody>
      </p:sp>
      <p:sp>
        <p:nvSpPr>
          <p:cNvPr id="14" name="矩形 11"/>
          <p:cNvSpPr/>
          <p:nvPr userDrawn="1"/>
        </p:nvSpPr>
        <p:spPr>
          <a:xfrm>
            <a:off x="-11256" y="4509428"/>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1"/>
          <p:cNvSpPr/>
          <p:nvPr userDrawn="1"/>
        </p:nvSpPr>
        <p:spPr>
          <a:xfrm>
            <a:off x="-1" y="5061284"/>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6745" y="536448"/>
            <a:ext cx="1236823" cy="1221979"/>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1"/>
          <p:cNvSpPr/>
          <p:nvPr userDrawn="1"/>
        </p:nvSpPr>
        <p:spPr>
          <a:xfrm flipH="1">
            <a:off x="6095157" y="4507831"/>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1"/>
          <p:cNvSpPr/>
          <p:nvPr userDrawn="1"/>
        </p:nvSpPr>
        <p:spPr>
          <a:xfrm flipH="1">
            <a:off x="6068701" y="5061284"/>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408448" y="3597951"/>
            <a:ext cx="9135979" cy="0"/>
            <a:chOff x="1577753" y="3581909"/>
            <a:chExt cx="9135979" cy="0"/>
          </a:xfrm>
        </p:grpSpPr>
        <p:cxnSp>
          <p:nvCxnSpPr>
            <p:cNvPr id="20" name="直接连接符 19"/>
            <p:cNvCxnSpPr/>
            <p:nvPr/>
          </p:nvCxnSpPr>
          <p:spPr>
            <a:xfrm>
              <a:off x="1577753" y="3581909"/>
              <a:ext cx="9135979" cy="0"/>
            </a:xfrm>
            <a:prstGeom prst="line">
              <a:avLst/>
            </a:prstGeom>
            <a:ln w="9525">
              <a:solidFill>
                <a:srgbClr val="06287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121200" y="3581909"/>
              <a:ext cx="3970421" cy="0"/>
            </a:xfrm>
            <a:prstGeom prst="line">
              <a:avLst/>
            </a:prstGeom>
            <a:ln w="19050">
              <a:solidFill>
                <a:srgbClr val="06287F"/>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userDrawn="1"/>
        </p:nvGrpSpPr>
        <p:grpSpPr>
          <a:xfrm>
            <a:off x="4346566" y="4000272"/>
            <a:ext cx="3497179" cy="461665"/>
            <a:chOff x="3610538" y="3471157"/>
            <a:chExt cx="3049315" cy="461665"/>
          </a:xfrm>
        </p:grpSpPr>
        <p:sp>
          <p:nvSpPr>
            <p:cNvPr id="23" name="TextBox 25"/>
            <p:cNvSpPr txBox="1"/>
            <p:nvPr/>
          </p:nvSpPr>
          <p:spPr>
            <a:xfrm>
              <a:off x="3610538" y="3471157"/>
              <a:ext cx="3049315" cy="461665"/>
            </a:xfrm>
            <a:prstGeom prst="rect">
              <a:avLst/>
            </a:prstGeom>
            <a:noFill/>
            <a:ln>
              <a:noFill/>
            </a:ln>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r"/>
              <a:r>
                <a:rPr lang="en-US" altLang="zh-CN" sz="2400" b="1" dirty="0">
                  <a:solidFill>
                    <a:srgbClr val="06287F"/>
                  </a:solidFill>
                  <a:latin typeface="Times New Roman" panose="02020603050405020304" pitchFamily="18" charset="0"/>
                  <a:cs typeface="Times New Roman" panose="02020603050405020304" pitchFamily="18" charset="0"/>
                </a:rPr>
                <a:t>Speaker: Huang Leyao</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4" name="KSO_Shape"/>
            <p:cNvSpPr/>
            <p:nvPr/>
          </p:nvSpPr>
          <p:spPr bwMode="auto">
            <a:xfrm>
              <a:off x="3663342" y="3535722"/>
              <a:ext cx="230395" cy="296011"/>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06287F"/>
            </a:solidFill>
            <a:ln>
              <a:solidFill>
                <a:srgbClr val="06287F"/>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25" name="文本框 24"/>
          <p:cNvSpPr txBox="1"/>
          <p:nvPr userDrawn="1"/>
        </p:nvSpPr>
        <p:spPr>
          <a:xfrm>
            <a:off x="4754818" y="5156323"/>
            <a:ext cx="2654223" cy="400110"/>
          </a:xfrm>
          <a:prstGeom prst="rect">
            <a:avLst/>
          </a:prstGeom>
          <a:noFill/>
        </p:spPr>
        <p:txBody>
          <a:bodyPr wrap="square" rtlCol="0">
            <a:spAutoFit/>
          </a:bodyPr>
          <a:lstStyle/>
          <a:p>
            <a:pPr algn="ctr"/>
            <a:r>
              <a:rPr lang="en-US" altLang="zh-CN" sz="2000" b="1" dirty="0">
                <a:solidFill>
                  <a:srgbClr val="06287F"/>
                </a:solidFill>
                <a:latin typeface="Times New Roman" panose="02020603050405020304" pitchFamily="18" charset="0"/>
                <a:cs typeface="Times New Roman" panose="02020603050405020304" pitchFamily="18" charset="0"/>
              </a:rPr>
              <a:t>September 11, 2025</a:t>
            </a:r>
            <a:endParaRPr lang="zh-CN" altLang="en-US" sz="2000" b="1" dirty="0">
              <a:solidFill>
                <a:srgbClr val="06287F"/>
              </a:solidFill>
              <a:latin typeface="Times New Roman" panose="02020603050405020304" pitchFamily="18" charset="0"/>
              <a:cs typeface="Times New Roman" panose="02020603050405020304" pitchFamily="18" charset="0"/>
            </a:endParaRPr>
          </a:p>
        </p:txBody>
      </p:sp>
      <p:sp>
        <p:nvSpPr>
          <p:cNvPr id="4" name="TextBox 25"/>
          <p:cNvSpPr txBox="1"/>
          <p:nvPr userDrawn="1"/>
        </p:nvSpPr>
        <p:spPr>
          <a:xfrm>
            <a:off x="4698298" y="4532413"/>
            <a:ext cx="3224018" cy="400110"/>
          </a:xfrm>
          <a:prstGeom prst="rect">
            <a:avLst/>
          </a:prstGeom>
          <a:noFill/>
          <a:ln>
            <a:noFill/>
          </a:ln>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en-US" altLang="zh-CN" sz="2000" b="1" dirty="0">
                <a:solidFill>
                  <a:srgbClr val="06287F"/>
                </a:solidFill>
                <a:latin typeface="Times New Roman" panose="02020603050405020304" pitchFamily="18" charset="0"/>
                <a:cs typeface="Times New Roman" panose="02020603050405020304" pitchFamily="18" charset="0"/>
              </a:rPr>
              <a:t>Email: huangly@ihep.ac.cn</a:t>
            </a:r>
            <a:endParaRPr lang="zh-CN" altLang="en-US" sz="2000" b="1" dirty="0">
              <a:solidFill>
                <a:srgbClr val="06287F"/>
              </a:solidFill>
              <a:latin typeface="Times New Roman" panose="02020603050405020304" pitchFamily="18" charset="0"/>
              <a:cs typeface="Times New Roman" panose="02020603050405020304" pitchFamily="18" charset="0"/>
            </a:endParaRPr>
          </a:p>
        </p:txBody>
      </p:sp>
      <p:grpSp>
        <p:nvGrpSpPr>
          <p:cNvPr id="5" name="Group 27"/>
          <p:cNvGrpSpPr/>
          <p:nvPr userDrawn="1"/>
        </p:nvGrpSpPr>
        <p:grpSpPr bwMode="auto">
          <a:xfrm>
            <a:off x="4349482" y="4581033"/>
            <a:ext cx="379521" cy="277247"/>
            <a:chOff x="0" y="0"/>
            <a:chExt cx="685800" cy="400050"/>
          </a:xfrm>
          <a:solidFill>
            <a:srgbClr val="06287F"/>
          </a:solidFill>
        </p:grpSpPr>
        <p:sp>
          <p:nvSpPr>
            <p:cNvPr id="6" name="Freeform 8"/>
            <p:cNvSpPr>
              <a:spLocks noChangeArrowheads="1"/>
            </p:cNvSpPr>
            <p:nvPr userDrawn="1"/>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7" name="Freeform 9"/>
            <p:cNvSpPr>
              <a:spLocks noEditPoints="1" noChangeArrowheads="1"/>
            </p:cNvSpPr>
            <p:nvPr userDrawn="1"/>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2025/9/10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矩形 3"/>
          <p:cNvSpPr/>
          <p:nvPr userDrawn="1"/>
        </p:nvSpPr>
        <p:spPr>
          <a:xfrm>
            <a:off x="0" y="-1"/>
            <a:ext cx="12192000" cy="707667"/>
          </a:xfrm>
          <a:prstGeom prst="rect">
            <a:avLst/>
          </a:prstGeom>
          <a:solidFill>
            <a:srgbClr val="06287F"/>
          </a:solid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CN" alt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44577" y="9524"/>
            <a:ext cx="625320" cy="617815"/>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userDrawn="1"/>
        </p:nvSpPr>
        <p:spPr>
          <a:xfrm>
            <a:off x="747423" y="92221"/>
            <a:ext cx="2369488" cy="523220"/>
          </a:xfrm>
          <a:prstGeom prst="rect">
            <a:avLst/>
          </a:prstGeom>
          <a:no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CONTENTS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a:alphaModFix amt="10000"/>
          </a:blip>
          <a:srcRect l="5186" t="16685" r="11498"/>
          <a:stretch>
            <a:fillRect/>
          </a:stretch>
        </p:blipFill>
        <p:spPr>
          <a:xfrm>
            <a:off x="0" y="0"/>
            <a:ext cx="12192000" cy="6848476"/>
          </a:xfrm>
          <a:prstGeom prst="rect">
            <a:avLst/>
          </a:prstGeom>
        </p:spPr>
      </p:pic>
      <p:sp>
        <p:nvSpPr>
          <p:cNvPr id="4" name="矩形 3"/>
          <p:cNvSpPr/>
          <p:nvPr userDrawn="1"/>
        </p:nvSpPr>
        <p:spPr>
          <a:xfrm>
            <a:off x="4104488" y="2417229"/>
            <a:ext cx="3945312" cy="7078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BACKGROUND</a:t>
            </a:r>
          </a:p>
        </p:txBody>
      </p:sp>
      <p:sp>
        <p:nvSpPr>
          <p:cNvPr id="5" name="矩形 11"/>
          <p:cNvSpPr/>
          <p:nvPr userDrawn="1"/>
        </p:nvSpPr>
        <p:spPr>
          <a:xfrm>
            <a:off x="-29268" y="4240182"/>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11"/>
          <p:cNvSpPr/>
          <p:nvPr userDrawn="1"/>
        </p:nvSpPr>
        <p:spPr>
          <a:xfrm>
            <a:off x="-18013"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58733" y="267202"/>
            <a:ext cx="1236823" cy="1221979"/>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11"/>
          <p:cNvSpPr/>
          <p:nvPr userDrawn="1"/>
        </p:nvSpPr>
        <p:spPr>
          <a:xfrm flipH="1">
            <a:off x="6077145" y="4238585"/>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11"/>
          <p:cNvSpPr/>
          <p:nvPr userDrawn="1"/>
        </p:nvSpPr>
        <p:spPr>
          <a:xfrm flipH="1">
            <a:off x="6050689"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userDrawn="1"/>
        </p:nvGrpSpPr>
        <p:grpSpPr>
          <a:xfrm>
            <a:off x="1390436" y="3328705"/>
            <a:ext cx="9135979" cy="0"/>
            <a:chOff x="1577753" y="3581909"/>
            <a:chExt cx="9135979" cy="0"/>
          </a:xfrm>
        </p:grpSpPr>
        <p:cxnSp>
          <p:nvCxnSpPr>
            <p:cNvPr id="15" name="直接连接符 14"/>
            <p:cNvCxnSpPr/>
            <p:nvPr userDrawn="1"/>
          </p:nvCxnSpPr>
          <p:spPr>
            <a:xfrm>
              <a:off x="1577753" y="3581909"/>
              <a:ext cx="9135979" cy="0"/>
            </a:xfrm>
            <a:prstGeom prst="line">
              <a:avLst/>
            </a:prstGeom>
            <a:ln w="9525">
              <a:solidFill>
                <a:srgbClr val="06287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4121200" y="3581909"/>
              <a:ext cx="3970421" cy="0"/>
            </a:xfrm>
            <a:prstGeom prst="line">
              <a:avLst/>
            </a:prstGeom>
            <a:ln w="19050">
              <a:solidFill>
                <a:srgbClr val="06287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矩形 1"/>
          <p:cNvSpPr/>
          <p:nvPr userDrawn="1"/>
        </p:nvSpPr>
        <p:spPr>
          <a:xfrm>
            <a:off x="0" y="0"/>
            <a:ext cx="12192000" cy="707667"/>
          </a:xfrm>
          <a:prstGeom prst="rect">
            <a:avLst/>
          </a:prstGeom>
          <a:solidFill>
            <a:srgbClr val="06287F"/>
          </a:solid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CN" altLang="en-US" dirty="0"/>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169" y="40059"/>
            <a:ext cx="625320" cy="617815"/>
          </a:xfrm>
          <a:prstGeom prst="rect">
            <a:avLst/>
          </a:prstGeom>
          <a:noFill/>
          <a:extLst>
            <a:ext uri="{909E8E84-426E-40DD-AFC4-6F175D3DCCD1}">
              <a14:hiddenFill xmlns:a14="http://schemas.microsoft.com/office/drawing/2010/main">
                <a:solidFill>
                  <a:srgbClr val="FFFFFF"/>
                </a:solidFill>
              </a14:hiddenFill>
            </a:ext>
          </a:extLst>
        </p:spPr>
      </p:pic>
      <p:sp>
        <p:nvSpPr>
          <p:cNvPr id="7" name="直角三角形 6"/>
          <p:cNvSpPr/>
          <p:nvPr userDrawn="1"/>
        </p:nvSpPr>
        <p:spPr>
          <a:xfrm flipH="1">
            <a:off x="11241706" y="6004573"/>
            <a:ext cx="950294" cy="853427"/>
          </a:xfrm>
          <a:prstGeom prst="rtTriangle">
            <a:avLst/>
          </a:prstGeom>
          <a:solidFill>
            <a:srgbClr val="0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6" name="组合 15"/>
          <p:cNvGrpSpPr/>
          <p:nvPr userDrawn="1"/>
        </p:nvGrpSpPr>
        <p:grpSpPr>
          <a:xfrm>
            <a:off x="3303931" y="-77615"/>
            <a:ext cx="8888068" cy="855889"/>
            <a:chOff x="3303931" y="-102107"/>
            <a:chExt cx="8888068" cy="855889"/>
          </a:xfrm>
        </p:grpSpPr>
        <p:sp>
          <p:nvSpPr>
            <p:cNvPr id="5" name="矩形 4"/>
            <p:cNvSpPr/>
            <p:nvPr userDrawn="1"/>
          </p:nvSpPr>
          <p:spPr>
            <a:xfrm>
              <a:off x="3303931" y="-102107"/>
              <a:ext cx="2160000" cy="855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1. Introduction</a:t>
              </a:r>
              <a:endParaRPr lang="zh-CN" altLang="en-US"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userDrawn="1"/>
          </p:nvSpPr>
          <p:spPr>
            <a:xfrm>
              <a:off x="546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 Design</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userDrawn="1"/>
          </p:nvSpPr>
          <p:spPr>
            <a:xfrm>
              <a:off x="762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Experiment</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userDrawn="1"/>
          </p:nvSpPr>
          <p:spPr>
            <a:xfrm>
              <a:off x="9783930" y="-102107"/>
              <a:ext cx="2408069"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Conclusion</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7" name="Picture 2" descr="Business Essentials"/>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l="22085"/>
          <a:stretch>
            <a:fillRect/>
          </a:stretch>
        </p:blipFill>
        <p:spPr bwMode="auto">
          <a:xfrm>
            <a:off x="869236" y="59070"/>
            <a:ext cx="2261507" cy="598804"/>
          </a:xfrm>
          <a:prstGeom prst="rect">
            <a:avLst/>
          </a:prstGeom>
          <a:noFill/>
          <a:extLst>
            <a:ext uri="{909E8E84-426E-40DD-AFC4-6F175D3DCCD1}">
              <a14:hiddenFill xmlns:a14="http://schemas.microsoft.com/office/drawing/2010/main">
                <a:solidFill>
                  <a:srgbClr val="FFFFFF"/>
                </a:solidFill>
              </a14:hiddenFill>
            </a:ext>
          </a:extLst>
        </p:spPr>
      </p:pic>
      <p:sp>
        <p:nvSpPr>
          <p:cNvPr id="18"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dirty="0">
              <a:solidFill>
                <a:sysClr val="window" lastClr="FFFFFF"/>
              </a:solidFill>
              <a:latin typeface="Calibri" panose="020F0502020204030204"/>
              <a:ea typeface="宋体" panose="02010600030101010101" pitchFamily="2" charset="-122"/>
            </a:endParaRPr>
          </a:p>
        </p:txBody>
      </p:sp>
      <p:pic>
        <p:nvPicPr>
          <p:cNvPr id="4" name="图片 3"/>
          <p:cNvPicPr>
            <a:picLocks noChangeAspect="1"/>
          </p:cNvPicPr>
          <p:nvPr userDrawn="1"/>
        </p:nvPicPr>
        <p:blipFill>
          <a:blip r:embed="rId2">
            <a:alphaModFix amt="10000"/>
          </a:blip>
          <a:srcRect l="5186" t="16685" r="11498"/>
          <a:stretch>
            <a:fillRect/>
          </a:stretch>
        </p:blipFill>
        <p:spPr>
          <a:xfrm>
            <a:off x="0" y="0"/>
            <a:ext cx="12192000" cy="6848476"/>
          </a:xfrm>
          <a:prstGeom prst="rect">
            <a:avLst/>
          </a:prstGeom>
        </p:spPr>
      </p:pic>
      <p:sp>
        <p:nvSpPr>
          <p:cNvPr id="5" name="矩形 4"/>
          <p:cNvSpPr/>
          <p:nvPr userDrawn="1"/>
        </p:nvSpPr>
        <p:spPr>
          <a:xfrm>
            <a:off x="4674357" y="2417229"/>
            <a:ext cx="2805576" cy="7078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METHODS</a:t>
            </a:r>
          </a:p>
        </p:txBody>
      </p:sp>
      <p:sp>
        <p:nvSpPr>
          <p:cNvPr id="6" name="矩形 11"/>
          <p:cNvSpPr/>
          <p:nvPr userDrawn="1"/>
        </p:nvSpPr>
        <p:spPr>
          <a:xfrm>
            <a:off x="-29268" y="4240182"/>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11"/>
          <p:cNvSpPr/>
          <p:nvPr userDrawn="1"/>
        </p:nvSpPr>
        <p:spPr>
          <a:xfrm>
            <a:off x="-18013"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58733" y="267202"/>
            <a:ext cx="1236823" cy="1221979"/>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1"/>
          <p:cNvSpPr/>
          <p:nvPr userDrawn="1"/>
        </p:nvSpPr>
        <p:spPr>
          <a:xfrm flipH="1">
            <a:off x="6077145" y="4238585"/>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矩形 11"/>
          <p:cNvSpPr/>
          <p:nvPr userDrawn="1"/>
        </p:nvSpPr>
        <p:spPr>
          <a:xfrm flipH="1">
            <a:off x="6050689"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userDrawn="1"/>
        </p:nvGrpSpPr>
        <p:grpSpPr>
          <a:xfrm>
            <a:off x="1390436" y="3328705"/>
            <a:ext cx="9135979" cy="0"/>
            <a:chOff x="1577753" y="3581909"/>
            <a:chExt cx="9135979" cy="0"/>
          </a:xfrm>
        </p:grpSpPr>
        <p:cxnSp>
          <p:nvCxnSpPr>
            <p:cNvPr id="20" name="直接连接符 19"/>
            <p:cNvCxnSpPr/>
            <p:nvPr userDrawn="1"/>
          </p:nvCxnSpPr>
          <p:spPr>
            <a:xfrm>
              <a:off x="1577753" y="3581909"/>
              <a:ext cx="9135979" cy="0"/>
            </a:xfrm>
            <a:prstGeom prst="line">
              <a:avLst/>
            </a:prstGeom>
            <a:ln w="9525">
              <a:solidFill>
                <a:srgbClr val="06287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4121200" y="3581909"/>
              <a:ext cx="3970421" cy="0"/>
            </a:xfrm>
            <a:prstGeom prst="line">
              <a:avLst/>
            </a:prstGeom>
            <a:ln w="19050">
              <a:solidFill>
                <a:srgbClr val="06287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18" name="直角三角形 17"/>
          <p:cNvSpPr/>
          <p:nvPr userDrawn="1"/>
        </p:nvSpPr>
        <p:spPr>
          <a:xfrm flipH="1">
            <a:off x="11277600" y="6019801"/>
            <a:ext cx="950294" cy="853427"/>
          </a:xfrm>
          <a:prstGeom prst="rtTriangle">
            <a:avLst/>
          </a:prstGeom>
          <a:solidFill>
            <a:srgbClr val="0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9" name="矩形 8"/>
          <p:cNvSpPr/>
          <p:nvPr userDrawn="1"/>
        </p:nvSpPr>
        <p:spPr>
          <a:xfrm>
            <a:off x="0" y="-1"/>
            <a:ext cx="12192000" cy="707667"/>
          </a:xfrm>
          <a:prstGeom prst="rect">
            <a:avLst/>
          </a:prstGeom>
          <a:solidFill>
            <a:srgbClr val="06287F"/>
          </a:solid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CN" alt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169" y="40059"/>
            <a:ext cx="625320" cy="6178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p:cNvGrpSpPr/>
          <p:nvPr userDrawn="1"/>
        </p:nvGrpSpPr>
        <p:grpSpPr>
          <a:xfrm>
            <a:off x="3304998" y="-78979"/>
            <a:ext cx="8887002" cy="855889"/>
            <a:chOff x="3303931" y="-102107"/>
            <a:chExt cx="8887002" cy="855889"/>
          </a:xfrm>
        </p:grpSpPr>
        <p:sp>
          <p:nvSpPr>
            <p:cNvPr id="15" name="矩形 14"/>
            <p:cNvSpPr/>
            <p:nvPr userDrawn="1"/>
          </p:nvSpPr>
          <p:spPr>
            <a:xfrm>
              <a:off x="330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 Background</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userDrawn="1"/>
          </p:nvSpPr>
          <p:spPr>
            <a:xfrm>
              <a:off x="5463931" y="-102107"/>
              <a:ext cx="2160000" cy="855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2. Design</a:t>
              </a:r>
              <a:endParaRPr lang="zh-CN" altLang="en-US"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p:cNvSpPr/>
            <p:nvPr userDrawn="1"/>
          </p:nvSpPr>
          <p:spPr>
            <a:xfrm>
              <a:off x="762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Experiment</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p:cNvSpPr/>
            <p:nvPr userDrawn="1"/>
          </p:nvSpPr>
          <p:spPr>
            <a:xfrm>
              <a:off x="9783931" y="-102107"/>
              <a:ext cx="2407002"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Conclusion</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Picture 2" descr="Business Essentials"/>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l="22085"/>
          <a:stretch>
            <a:fillRect/>
          </a:stretch>
        </p:blipFill>
        <p:spPr bwMode="auto">
          <a:xfrm>
            <a:off x="869236" y="59070"/>
            <a:ext cx="2261507" cy="598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alphaModFix amt="10000"/>
          </a:blip>
          <a:srcRect l="5186" t="16685" r="11498"/>
          <a:stretch>
            <a:fillRect/>
          </a:stretch>
        </p:blipFill>
        <p:spPr>
          <a:xfrm>
            <a:off x="0" y="0"/>
            <a:ext cx="12192000" cy="6848476"/>
          </a:xfrm>
          <a:prstGeom prst="rect">
            <a:avLst/>
          </a:prstGeom>
        </p:spPr>
      </p:pic>
      <p:sp>
        <p:nvSpPr>
          <p:cNvPr id="5" name="矩形 4"/>
          <p:cNvSpPr/>
          <p:nvPr userDrawn="1"/>
        </p:nvSpPr>
        <p:spPr>
          <a:xfrm>
            <a:off x="4840556" y="2417229"/>
            <a:ext cx="2473178" cy="7078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RESULTS</a:t>
            </a:r>
          </a:p>
        </p:txBody>
      </p:sp>
      <p:sp>
        <p:nvSpPr>
          <p:cNvPr id="6" name="矩形 11"/>
          <p:cNvSpPr/>
          <p:nvPr userDrawn="1"/>
        </p:nvSpPr>
        <p:spPr>
          <a:xfrm>
            <a:off x="-29268" y="4240182"/>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11"/>
          <p:cNvSpPr/>
          <p:nvPr userDrawn="1"/>
        </p:nvSpPr>
        <p:spPr>
          <a:xfrm>
            <a:off x="-18013"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58733" y="267202"/>
            <a:ext cx="1236823" cy="1221979"/>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1"/>
          <p:cNvSpPr/>
          <p:nvPr userDrawn="1"/>
        </p:nvSpPr>
        <p:spPr>
          <a:xfrm flipH="1">
            <a:off x="6077145" y="4238585"/>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矩形 11"/>
          <p:cNvSpPr/>
          <p:nvPr userDrawn="1"/>
        </p:nvSpPr>
        <p:spPr>
          <a:xfrm flipH="1">
            <a:off x="6050689"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0" name="组合 19"/>
          <p:cNvGrpSpPr/>
          <p:nvPr userDrawn="1"/>
        </p:nvGrpSpPr>
        <p:grpSpPr>
          <a:xfrm>
            <a:off x="1390436" y="3328705"/>
            <a:ext cx="9135979" cy="0"/>
            <a:chOff x="1577753" y="3581909"/>
            <a:chExt cx="9135979" cy="0"/>
          </a:xfrm>
        </p:grpSpPr>
        <p:cxnSp>
          <p:nvCxnSpPr>
            <p:cNvPr id="21" name="直接连接符 20"/>
            <p:cNvCxnSpPr/>
            <p:nvPr userDrawn="1"/>
          </p:nvCxnSpPr>
          <p:spPr>
            <a:xfrm>
              <a:off x="1577753" y="3581909"/>
              <a:ext cx="9135979" cy="0"/>
            </a:xfrm>
            <a:prstGeom prst="line">
              <a:avLst/>
            </a:prstGeom>
            <a:ln w="9525">
              <a:solidFill>
                <a:srgbClr val="06287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4121200" y="3581909"/>
              <a:ext cx="3970421" cy="0"/>
            </a:xfrm>
            <a:prstGeom prst="line">
              <a:avLst/>
            </a:prstGeom>
            <a:ln w="19050">
              <a:solidFill>
                <a:srgbClr val="06287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12" name="直角三角形 11"/>
          <p:cNvSpPr/>
          <p:nvPr userDrawn="1"/>
        </p:nvSpPr>
        <p:spPr>
          <a:xfrm flipH="1">
            <a:off x="11241706" y="6019801"/>
            <a:ext cx="950294" cy="853427"/>
          </a:xfrm>
          <a:prstGeom prst="rtTriangle">
            <a:avLst/>
          </a:prstGeom>
          <a:solidFill>
            <a:srgbClr val="0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 name="矩形 1"/>
          <p:cNvSpPr/>
          <p:nvPr userDrawn="1"/>
        </p:nvSpPr>
        <p:spPr>
          <a:xfrm>
            <a:off x="0" y="4638"/>
            <a:ext cx="12192000" cy="707667"/>
          </a:xfrm>
          <a:prstGeom prst="rect">
            <a:avLst/>
          </a:prstGeom>
          <a:solidFill>
            <a:srgbClr val="06287F"/>
          </a:solid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zh-CN" alt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169" y="40059"/>
            <a:ext cx="625320" cy="61781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userDrawn="1"/>
        </p:nvGrpSpPr>
        <p:grpSpPr>
          <a:xfrm>
            <a:off x="3304998" y="-78979"/>
            <a:ext cx="8887002" cy="855889"/>
            <a:chOff x="3303931" y="-102107"/>
            <a:chExt cx="8887002" cy="855889"/>
          </a:xfrm>
        </p:grpSpPr>
        <p:sp>
          <p:nvSpPr>
            <p:cNvPr id="9" name="矩形 8"/>
            <p:cNvSpPr/>
            <p:nvPr userDrawn="1"/>
          </p:nvSpPr>
          <p:spPr>
            <a:xfrm>
              <a:off x="330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 Background</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userDrawn="1"/>
          </p:nvSpPr>
          <p:spPr>
            <a:xfrm>
              <a:off x="5463931" y="-102107"/>
              <a:ext cx="2160000"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F2F2F2"/>
                  </a:solidFill>
                  <a:latin typeface="Times New Roman" panose="02020603050405020304" pitchFamily="18" charset="0"/>
                  <a:ea typeface="微软雅黑" panose="020B0503020204020204" pitchFamily="34" charset="-122"/>
                  <a:cs typeface="Times New Roman" panose="02020603050405020304" pitchFamily="18" charset="0"/>
                </a:rPr>
                <a:t>2. Design</a:t>
              </a:r>
              <a:endParaRPr lang="zh-CN" altLang="en-US" sz="2000" b="1" dirty="0">
                <a:solidFill>
                  <a:srgbClr val="F2F2F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userDrawn="1"/>
          </p:nvSpPr>
          <p:spPr>
            <a:xfrm>
              <a:off x="7623931" y="-102107"/>
              <a:ext cx="2160000" cy="855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3. Experiment</a:t>
              </a:r>
              <a:endParaRPr lang="zh-CN" altLang="en-US" sz="2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userDrawn="1"/>
          </p:nvSpPr>
          <p:spPr>
            <a:xfrm>
              <a:off x="9783931" y="-102107"/>
              <a:ext cx="2407002" cy="855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Conclusion</a:t>
              </a:r>
              <a:endParaRPr lang="zh-CN" alt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1" name="Picture 2" descr="Business Essentials"/>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l="22085"/>
          <a:stretch>
            <a:fillRect/>
          </a:stretch>
        </p:blipFill>
        <p:spPr bwMode="auto">
          <a:xfrm>
            <a:off x="869236" y="59070"/>
            <a:ext cx="2261507" cy="598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alphaModFix amt="10000"/>
          </a:blip>
          <a:srcRect l="5186" t="16685" r="11498"/>
          <a:stretch>
            <a:fillRect/>
          </a:stretch>
        </p:blipFill>
        <p:spPr>
          <a:xfrm>
            <a:off x="0" y="0"/>
            <a:ext cx="12192000" cy="6848476"/>
          </a:xfrm>
          <a:prstGeom prst="rect">
            <a:avLst/>
          </a:prstGeom>
        </p:spPr>
      </p:pic>
      <p:sp>
        <p:nvSpPr>
          <p:cNvPr id="5" name="矩形 4"/>
          <p:cNvSpPr/>
          <p:nvPr userDrawn="1"/>
        </p:nvSpPr>
        <p:spPr>
          <a:xfrm>
            <a:off x="4246355" y="2417229"/>
            <a:ext cx="3661580" cy="7078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solidFill>
                  <a:srgbClr val="06287F"/>
                </a:solidFill>
                <a:latin typeface="Times New Roman" panose="02020603050405020304" pitchFamily="18" charset="0"/>
                <a:ea typeface="微软雅黑" panose="020B0503020204020204" pitchFamily="34" charset="-122"/>
                <a:cs typeface="Times New Roman" panose="02020603050405020304" pitchFamily="18" charset="0"/>
              </a:rPr>
              <a:t>CONCLUSION</a:t>
            </a:r>
          </a:p>
        </p:txBody>
      </p:sp>
      <p:sp>
        <p:nvSpPr>
          <p:cNvPr id="6" name="矩形 11"/>
          <p:cNvSpPr/>
          <p:nvPr userDrawn="1"/>
        </p:nvSpPr>
        <p:spPr>
          <a:xfrm>
            <a:off x="-29268" y="4240182"/>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11"/>
          <p:cNvSpPr/>
          <p:nvPr userDrawn="1"/>
        </p:nvSpPr>
        <p:spPr>
          <a:xfrm>
            <a:off x="-18013"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58733" y="267202"/>
            <a:ext cx="1236823" cy="1221979"/>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1"/>
          <p:cNvSpPr/>
          <p:nvPr userDrawn="1"/>
        </p:nvSpPr>
        <p:spPr>
          <a:xfrm flipH="1">
            <a:off x="6077145" y="4238585"/>
            <a:ext cx="6144124" cy="2350169"/>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 name="connsiteX0-275" fmla="*/ 0 w 5403941"/>
              <a:gd name="connsiteY0-276" fmla="*/ 0 h 2213811"/>
              <a:gd name="connsiteX1-277" fmla="*/ 1683408 w 5403941"/>
              <a:gd name="connsiteY1-278" fmla="*/ 1090863 h 2213811"/>
              <a:gd name="connsiteX2-279" fmla="*/ 5114814 w 5403941"/>
              <a:gd name="connsiteY2-280" fmla="*/ 1596189 h 2213811"/>
              <a:gd name="connsiteX3-281" fmla="*/ 5332986 w 5403941"/>
              <a:gd name="connsiteY3-282" fmla="*/ 2213811 h 2213811"/>
              <a:gd name="connsiteX4-283" fmla="*/ 15028 w 5403941"/>
              <a:gd name="connsiteY4-284" fmla="*/ 1796716 h 2213811"/>
              <a:gd name="connsiteX5-285" fmla="*/ 0 w 5403941"/>
              <a:gd name="connsiteY5-286" fmla="*/ 0 h 2213811"/>
              <a:gd name="connsiteX0-287" fmla="*/ 0 w 5332986"/>
              <a:gd name="connsiteY0-288" fmla="*/ 0 h 2213811"/>
              <a:gd name="connsiteX1-289" fmla="*/ 1683408 w 5332986"/>
              <a:gd name="connsiteY1-290" fmla="*/ 1090863 h 2213811"/>
              <a:gd name="connsiteX2-291" fmla="*/ 4729382 w 5332986"/>
              <a:gd name="connsiteY2-292" fmla="*/ 1676399 h 2213811"/>
              <a:gd name="connsiteX3-293" fmla="*/ 5332986 w 5332986"/>
              <a:gd name="connsiteY3-294" fmla="*/ 2213811 h 2213811"/>
              <a:gd name="connsiteX4-295" fmla="*/ 15028 w 5332986"/>
              <a:gd name="connsiteY4-296" fmla="*/ 1796716 h 2213811"/>
              <a:gd name="connsiteX5-297" fmla="*/ 0 w 5332986"/>
              <a:gd name="connsiteY5-298" fmla="*/ 0 h 2213811"/>
              <a:gd name="connsiteX0-299" fmla="*/ 0 w 5382041"/>
              <a:gd name="connsiteY0-300" fmla="*/ 0 h 2213811"/>
              <a:gd name="connsiteX1-301" fmla="*/ 1683408 w 5382041"/>
              <a:gd name="connsiteY1-302" fmla="*/ 1090863 h 2213811"/>
              <a:gd name="connsiteX2-303" fmla="*/ 4729382 w 5382041"/>
              <a:gd name="connsiteY2-304" fmla="*/ 1676399 h 2213811"/>
              <a:gd name="connsiteX3-305" fmla="*/ 5382041 w 5382041"/>
              <a:gd name="connsiteY3-306" fmla="*/ 2213811 h 2213811"/>
              <a:gd name="connsiteX4-307" fmla="*/ 15028 w 5382041"/>
              <a:gd name="connsiteY4-308" fmla="*/ 1796716 h 2213811"/>
              <a:gd name="connsiteX5-309" fmla="*/ 0 w 5382041"/>
              <a:gd name="connsiteY5-310" fmla="*/ 0 h 2213811"/>
              <a:gd name="connsiteX0-311" fmla="*/ 0 w 5382041"/>
              <a:gd name="connsiteY0-312" fmla="*/ 0 h 2213811"/>
              <a:gd name="connsiteX1-313" fmla="*/ 1683408 w 5382041"/>
              <a:gd name="connsiteY1-314" fmla="*/ 1090863 h 2213811"/>
              <a:gd name="connsiteX2-315" fmla="*/ 4624265 w 5382041"/>
              <a:gd name="connsiteY2-316" fmla="*/ 1660357 h 2213811"/>
              <a:gd name="connsiteX3-317" fmla="*/ 5382041 w 5382041"/>
              <a:gd name="connsiteY3-318" fmla="*/ 2213811 h 2213811"/>
              <a:gd name="connsiteX4-319" fmla="*/ 15028 w 5382041"/>
              <a:gd name="connsiteY4-320" fmla="*/ 1796716 h 2213811"/>
              <a:gd name="connsiteX5-321" fmla="*/ 0 w 5382041"/>
              <a:gd name="connsiteY5-322" fmla="*/ 0 h 2213811"/>
              <a:gd name="connsiteX0-323" fmla="*/ 0 w 5382041"/>
              <a:gd name="connsiteY0-324" fmla="*/ 0 h 2213811"/>
              <a:gd name="connsiteX1-325" fmla="*/ 1977739 w 5382041"/>
              <a:gd name="connsiteY1-326" fmla="*/ 1227221 h 2213811"/>
              <a:gd name="connsiteX2-327" fmla="*/ 4624265 w 5382041"/>
              <a:gd name="connsiteY2-328" fmla="*/ 1660357 h 2213811"/>
              <a:gd name="connsiteX3-329" fmla="*/ 5382041 w 5382041"/>
              <a:gd name="connsiteY3-330" fmla="*/ 2213811 h 2213811"/>
              <a:gd name="connsiteX4-331" fmla="*/ 15028 w 5382041"/>
              <a:gd name="connsiteY4-332" fmla="*/ 1796716 h 2213811"/>
              <a:gd name="connsiteX5-333" fmla="*/ 0 w 5382041"/>
              <a:gd name="connsiteY5-334" fmla="*/ 0 h 2213811"/>
              <a:gd name="connsiteX0-335" fmla="*/ 0 w 5382041"/>
              <a:gd name="connsiteY0-336" fmla="*/ 0 h 2213811"/>
              <a:gd name="connsiteX1-337" fmla="*/ 1977739 w 5382041"/>
              <a:gd name="connsiteY1-338" fmla="*/ 1227221 h 2213811"/>
              <a:gd name="connsiteX2-339" fmla="*/ 4624265 w 5382041"/>
              <a:gd name="connsiteY2-340" fmla="*/ 1660357 h 2213811"/>
              <a:gd name="connsiteX3-341" fmla="*/ 5382041 w 5382041"/>
              <a:gd name="connsiteY3-342" fmla="*/ 2213811 h 2213811"/>
              <a:gd name="connsiteX4-343" fmla="*/ 15028 w 5382041"/>
              <a:gd name="connsiteY4-344" fmla="*/ 1796716 h 2213811"/>
              <a:gd name="connsiteX5-345" fmla="*/ 0 w 5382041"/>
              <a:gd name="connsiteY5-346" fmla="*/ 0 h 2213811"/>
              <a:gd name="connsiteX0-347" fmla="*/ 0 w 5382041"/>
              <a:gd name="connsiteY0-348" fmla="*/ 0 h 2213811"/>
              <a:gd name="connsiteX1-349" fmla="*/ 1977739 w 5382041"/>
              <a:gd name="connsiteY1-350" fmla="*/ 1227221 h 2213811"/>
              <a:gd name="connsiteX2-351" fmla="*/ 4659304 w 5382041"/>
              <a:gd name="connsiteY2-352" fmla="*/ 1620252 h 2213811"/>
              <a:gd name="connsiteX3-353" fmla="*/ 5382041 w 5382041"/>
              <a:gd name="connsiteY3-354" fmla="*/ 2213811 h 2213811"/>
              <a:gd name="connsiteX4-355" fmla="*/ 15028 w 5382041"/>
              <a:gd name="connsiteY4-356" fmla="*/ 1796716 h 2213811"/>
              <a:gd name="connsiteX5-357" fmla="*/ 0 w 5382041"/>
              <a:gd name="connsiteY5-358" fmla="*/ 0 h 2213811"/>
              <a:gd name="connsiteX0-359" fmla="*/ 0 w 5368025"/>
              <a:gd name="connsiteY0-360" fmla="*/ 0 h 2237874"/>
              <a:gd name="connsiteX1-361" fmla="*/ 1963723 w 5368025"/>
              <a:gd name="connsiteY1-362" fmla="*/ 1251284 h 2237874"/>
              <a:gd name="connsiteX2-363" fmla="*/ 4645288 w 5368025"/>
              <a:gd name="connsiteY2-364" fmla="*/ 1644315 h 2237874"/>
              <a:gd name="connsiteX3-365" fmla="*/ 5368025 w 5368025"/>
              <a:gd name="connsiteY3-366" fmla="*/ 2237874 h 2237874"/>
              <a:gd name="connsiteX4-367" fmla="*/ 1012 w 5368025"/>
              <a:gd name="connsiteY4-368" fmla="*/ 1820779 h 2237874"/>
              <a:gd name="connsiteX5-369" fmla="*/ 0 w 5368025"/>
              <a:gd name="connsiteY5-370" fmla="*/ 0 h 2237874"/>
              <a:gd name="connsiteX0-371" fmla="*/ 0 w 5368025"/>
              <a:gd name="connsiteY0-372" fmla="*/ 0 h 2237874"/>
              <a:gd name="connsiteX1-373" fmla="*/ 1963723 w 5368025"/>
              <a:gd name="connsiteY1-374" fmla="*/ 1251284 h 2237874"/>
              <a:gd name="connsiteX2-375" fmla="*/ 4645288 w 5368025"/>
              <a:gd name="connsiteY2-376" fmla="*/ 1644315 h 2237874"/>
              <a:gd name="connsiteX3-377" fmla="*/ 5368025 w 5368025"/>
              <a:gd name="connsiteY3-378" fmla="*/ 2237874 h 2237874"/>
              <a:gd name="connsiteX4-379" fmla="*/ 36051 w 5368025"/>
              <a:gd name="connsiteY4-380" fmla="*/ 1812758 h 2237874"/>
              <a:gd name="connsiteX5-381" fmla="*/ 0 w 5368025"/>
              <a:gd name="connsiteY5-382" fmla="*/ 0 h 2237874"/>
              <a:gd name="connsiteX0-383" fmla="*/ 0 w 5368025"/>
              <a:gd name="connsiteY0-384" fmla="*/ 29495 h 2267369"/>
              <a:gd name="connsiteX1-385" fmla="*/ 780700 w 5368025"/>
              <a:gd name="connsiteY1-386" fmla="*/ 757813 h 2267369"/>
              <a:gd name="connsiteX2-387" fmla="*/ 1963723 w 5368025"/>
              <a:gd name="connsiteY2-388" fmla="*/ 1280779 h 2267369"/>
              <a:gd name="connsiteX3-389" fmla="*/ 4645288 w 5368025"/>
              <a:gd name="connsiteY3-390" fmla="*/ 1673810 h 2267369"/>
              <a:gd name="connsiteX4-391" fmla="*/ 5368025 w 5368025"/>
              <a:gd name="connsiteY4-392" fmla="*/ 2267369 h 2267369"/>
              <a:gd name="connsiteX5-393" fmla="*/ 36051 w 5368025"/>
              <a:gd name="connsiteY5-394" fmla="*/ 1842253 h 2267369"/>
              <a:gd name="connsiteX6" fmla="*/ 0 w 5368025"/>
              <a:gd name="connsiteY6" fmla="*/ 29495 h 2267369"/>
              <a:gd name="connsiteX0-395" fmla="*/ 0 w 5368025"/>
              <a:gd name="connsiteY0-396" fmla="*/ 26016 h 2376185"/>
              <a:gd name="connsiteX1-397" fmla="*/ 780700 w 5368025"/>
              <a:gd name="connsiteY1-398" fmla="*/ 866629 h 2376185"/>
              <a:gd name="connsiteX2-399" fmla="*/ 1963723 w 5368025"/>
              <a:gd name="connsiteY2-400" fmla="*/ 1389595 h 2376185"/>
              <a:gd name="connsiteX3-401" fmla="*/ 4645288 w 5368025"/>
              <a:gd name="connsiteY3-402" fmla="*/ 1782626 h 2376185"/>
              <a:gd name="connsiteX4-403" fmla="*/ 5368025 w 5368025"/>
              <a:gd name="connsiteY4-404" fmla="*/ 2376185 h 2376185"/>
              <a:gd name="connsiteX5-405" fmla="*/ 36051 w 5368025"/>
              <a:gd name="connsiteY5-406" fmla="*/ 1951069 h 2376185"/>
              <a:gd name="connsiteX6-407" fmla="*/ 0 w 5368025"/>
              <a:gd name="connsiteY6-408" fmla="*/ 26016 h 2376185"/>
              <a:gd name="connsiteX0-409" fmla="*/ 0 w 5368025"/>
              <a:gd name="connsiteY0-410" fmla="*/ 0 h 2350169"/>
              <a:gd name="connsiteX1-411" fmla="*/ 780700 w 5368025"/>
              <a:gd name="connsiteY1-412" fmla="*/ 840613 h 2350169"/>
              <a:gd name="connsiteX2-413" fmla="*/ 1963723 w 5368025"/>
              <a:gd name="connsiteY2-414" fmla="*/ 1363579 h 2350169"/>
              <a:gd name="connsiteX3-415" fmla="*/ 4645288 w 5368025"/>
              <a:gd name="connsiteY3-416" fmla="*/ 1756610 h 2350169"/>
              <a:gd name="connsiteX4-417" fmla="*/ 5368025 w 5368025"/>
              <a:gd name="connsiteY4-418" fmla="*/ 2350169 h 2350169"/>
              <a:gd name="connsiteX5-419" fmla="*/ 36051 w 5368025"/>
              <a:gd name="connsiteY5-420" fmla="*/ 1925053 h 2350169"/>
              <a:gd name="connsiteX6-421" fmla="*/ 0 w 5368025"/>
              <a:gd name="connsiteY6-422" fmla="*/ 0 h 2350169"/>
              <a:gd name="connsiteX0-423" fmla="*/ 0 w 5368025"/>
              <a:gd name="connsiteY0-424" fmla="*/ 0 h 2350169"/>
              <a:gd name="connsiteX1-425" fmla="*/ 745661 w 5368025"/>
              <a:gd name="connsiteY1-426" fmla="*/ 904781 h 2350169"/>
              <a:gd name="connsiteX2-427" fmla="*/ 1963723 w 5368025"/>
              <a:gd name="connsiteY2-428" fmla="*/ 1363579 h 2350169"/>
              <a:gd name="connsiteX3-429" fmla="*/ 4645288 w 5368025"/>
              <a:gd name="connsiteY3-430" fmla="*/ 1756610 h 2350169"/>
              <a:gd name="connsiteX4-431" fmla="*/ 5368025 w 5368025"/>
              <a:gd name="connsiteY4-432" fmla="*/ 2350169 h 2350169"/>
              <a:gd name="connsiteX5-433" fmla="*/ 36051 w 5368025"/>
              <a:gd name="connsiteY5-434" fmla="*/ 1925053 h 2350169"/>
              <a:gd name="connsiteX6-435" fmla="*/ 0 w 5368025"/>
              <a:gd name="connsiteY6-436" fmla="*/ 0 h 2350169"/>
              <a:gd name="connsiteX0-437" fmla="*/ 0 w 5368025"/>
              <a:gd name="connsiteY0-438" fmla="*/ 0 h 2350169"/>
              <a:gd name="connsiteX1-439" fmla="*/ 766685 w 5368025"/>
              <a:gd name="connsiteY1-440" fmla="*/ 888738 h 2350169"/>
              <a:gd name="connsiteX2-441" fmla="*/ 1963723 w 5368025"/>
              <a:gd name="connsiteY2-442" fmla="*/ 1363579 h 2350169"/>
              <a:gd name="connsiteX3-443" fmla="*/ 4645288 w 5368025"/>
              <a:gd name="connsiteY3-444" fmla="*/ 1756610 h 2350169"/>
              <a:gd name="connsiteX4-445" fmla="*/ 5368025 w 5368025"/>
              <a:gd name="connsiteY4-446" fmla="*/ 2350169 h 2350169"/>
              <a:gd name="connsiteX5-447" fmla="*/ 36051 w 5368025"/>
              <a:gd name="connsiteY5-448" fmla="*/ 1925053 h 2350169"/>
              <a:gd name="connsiteX6-449" fmla="*/ 0 w 5368025"/>
              <a:gd name="connsiteY6-450" fmla="*/ 0 h 2350169"/>
              <a:gd name="connsiteX0-451" fmla="*/ 0 w 5368025"/>
              <a:gd name="connsiteY0-452" fmla="*/ 0 h 2350169"/>
              <a:gd name="connsiteX1-453" fmla="*/ 766685 w 5368025"/>
              <a:gd name="connsiteY1-454" fmla="*/ 888738 h 2350169"/>
              <a:gd name="connsiteX2-455" fmla="*/ 2300101 w 5368025"/>
              <a:gd name="connsiteY2-456" fmla="*/ 1419726 h 2350169"/>
              <a:gd name="connsiteX3-457" fmla="*/ 4645288 w 5368025"/>
              <a:gd name="connsiteY3-458" fmla="*/ 1756610 h 2350169"/>
              <a:gd name="connsiteX4-459" fmla="*/ 5368025 w 5368025"/>
              <a:gd name="connsiteY4-460" fmla="*/ 2350169 h 2350169"/>
              <a:gd name="connsiteX5-461" fmla="*/ 36051 w 5368025"/>
              <a:gd name="connsiteY5-462" fmla="*/ 1925053 h 2350169"/>
              <a:gd name="connsiteX6-463" fmla="*/ 0 w 5368025"/>
              <a:gd name="connsiteY6-464" fmla="*/ 0 h 2350169"/>
              <a:gd name="connsiteX0-465" fmla="*/ 0 w 5368025"/>
              <a:gd name="connsiteY0-466" fmla="*/ 0 h 2350169"/>
              <a:gd name="connsiteX1-467" fmla="*/ 766685 w 5368025"/>
              <a:gd name="connsiteY1-468" fmla="*/ 888738 h 2350169"/>
              <a:gd name="connsiteX2-469" fmla="*/ 2300101 w 5368025"/>
              <a:gd name="connsiteY2-470" fmla="*/ 1419726 h 2350169"/>
              <a:gd name="connsiteX3-471" fmla="*/ 4645288 w 5368025"/>
              <a:gd name="connsiteY3-472" fmla="*/ 1756610 h 2350169"/>
              <a:gd name="connsiteX4-473" fmla="*/ 5368025 w 5368025"/>
              <a:gd name="connsiteY4-474" fmla="*/ 2350169 h 2350169"/>
              <a:gd name="connsiteX5-475" fmla="*/ 36051 w 5368025"/>
              <a:gd name="connsiteY5-476" fmla="*/ 1925053 h 2350169"/>
              <a:gd name="connsiteX6-477" fmla="*/ 0 w 5368025"/>
              <a:gd name="connsiteY6-478" fmla="*/ 0 h 23501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07" y="connsiteY6-408"/>
              </a:cxn>
            </a:cxnLst>
            <a:rect l="l" t="t" r="r" b="b"/>
            <a:pathLst>
              <a:path w="5368025" h="2350169">
                <a:moveTo>
                  <a:pt x="0" y="0"/>
                </a:moveTo>
                <a:cubicBezTo>
                  <a:pt x="201195" y="356671"/>
                  <a:pt x="439398" y="680191"/>
                  <a:pt x="766685" y="888738"/>
                </a:cubicBezTo>
                <a:cubicBezTo>
                  <a:pt x="1093972" y="1097285"/>
                  <a:pt x="1625635" y="1371334"/>
                  <a:pt x="2300101" y="1419726"/>
                </a:cubicBezTo>
                <a:cubicBezTo>
                  <a:pt x="2974567" y="1468118"/>
                  <a:pt x="4133967" y="1601536"/>
                  <a:pt x="4645288" y="1756610"/>
                </a:cubicBezTo>
                <a:cubicBezTo>
                  <a:pt x="5156609" y="1911684"/>
                  <a:pt x="5188888" y="2160337"/>
                  <a:pt x="5368025" y="2350169"/>
                </a:cubicBezTo>
                <a:lnTo>
                  <a:pt x="36051" y="1925053"/>
                </a:lnTo>
                <a:cubicBezTo>
                  <a:pt x="33377" y="1443790"/>
                  <a:pt x="2674" y="481263"/>
                  <a:pt x="0"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矩形 11"/>
          <p:cNvSpPr/>
          <p:nvPr userDrawn="1"/>
        </p:nvSpPr>
        <p:spPr>
          <a:xfrm flipH="1">
            <a:off x="6050689" y="4792038"/>
            <a:ext cx="6123299" cy="1798761"/>
          </a:xfrm>
          <a:custGeom>
            <a:avLst/>
            <a:gdLst>
              <a:gd name="connsiteX0" fmla="*/ 0 w 5317958"/>
              <a:gd name="connsiteY0" fmla="*/ 0 h 1451811"/>
              <a:gd name="connsiteX1" fmla="*/ 5317958 w 5317958"/>
              <a:gd name="connsiteY1" fmla="*/ 0 h 1451811"/>
              <a:gd name="connsiteX2" fmla="*/ 5317958 w 5317958"/>
              <a:gd name="connsiteY2" fmla="*/ 1451811 h 1451811"/>
              <a:gd name="connsiteX3" fmla="*/ 0 w 5317958"/>
              <a:gd name="connsiteY3" fmla="*/ 1451811 h 1451811"/>
              <a:gd name="connsiteX4" fmla="*/ 0 w 5317958"/>
              <a:gd name="connsiteY4" fmla="*/ 0 h 1451811"/>
              <a:gd name="connsiteX0-1" fmla="*/ 0 w 5317958"/>
              <a:gd name="connsiteY0-2" fmla="*/ 0 h 1451811"/>
              <a:gd name="connsiteX1-3" fmla="*/ 2526632 w 5317958"/>
              <a:gd name="connsiteY1-4" fmla="*/ 0 h 1451811"/>
              <a:gd name="connsiteX2-5" fmla="*/ 5317958 w 5317958"/>
              <a:gd name="connsiteY2-6" fmla="*/ 0 h 1451811"/>
              <a:gd name="connsiteX3-7" fmla="*/ 5317958 w 5317958"/>
              <a:gd name="connsiteY3-8" fmla="*/ 1451811 h 1451811"/>
              <a:gd name="connsiteX4-9" fmla="*/ 0 w 5317958"/>
              <a:gd name="connsiteY4-10" fmla="*/ 1451811 h 1451811"/>
              <a:gd name="connsiteX5" fmla="*/ 0 w 5317958"/>
              <a:gd name="connsiteY5" fmla="*/ 0 h 1451811"/>
              <a:gd name="connsiteX0-11" fmla="*/ 0 w 5317958"/>
              <a:gd name="connsiteY0-12" fmla="*/ 0 h 1451811"/>
              <a:gd name="connsiteX1-13" fmla="*/ 1668380 w 5317958"/>
              <a:gd name="connsiteY1-14" fmla="*/ 745958 h 1451811"/>
              <a:gd name="connsiteX2-15" fmla="*/ 5317958 w 5317958"/>
              <a:gd name="connsiteY2-16" fmla="*/ 0 h 1451811"/>
              <a:gd name="connsiteX3-17" fmla="*/ 5317958 w 5317958"/>
              <a:gd name="connsiteY3-18" fmla="*/ 1451811 h 1451811"/>
              <a:gd name="connsiteX4-19" fmla="*/ 0 w 5317958"/>
              <a:gd name="connsiteY4-20" fmla="*/ 1451811 h 1451811"/>
              <a:gd name="connsiteX5-21" fmla="*/ 0 w 5317958"/>
              <a:gd name="connsiteY5-22" fmla="*/ 0 h 1451811"/>
              <a:gd name="connsiteX0-23" fmla="*/ 0 w 5317958"/>
              <a:gd name="connsiteY0-24" fmla="*/ 11013 h 1462824"/>
              <a:gd name="connsiteX1-25" fmla="*/ 1668380 w 5317958"/>
              <a:gd name="connsiteY1-26" fmla="*/ 756971 h 1462824"/>
              <a:gd name="connsiteX2-27" fmla="*/ 5317958 w 5317958"/>
              <a:gd name="connsiteY2-28" fmla="*/ 11013 h 1462824"/>
              <a:gd name="connsiteX3-29" fmla="*/ 5317958 w 5317958"/>
              <a:gd name="connsiteY3-30" fmla="*/ 1462824 h 1462824"/>
              <a:gd name="connsiteX4-31" fmla="*/ 0 w 5317958"/>
              <a:gd name="connsiteY4-32" fmla="*/ 1462824 h 1462824"/>
              <a:gd name="connsiteX5-33" fmla="*/ 0 w 5317958"/>
              <a:gd name="connsiteY5-34" fmla="*/ 11013 h 1462824"/>
              <a:gd name="connsiteX0-35" fmla="*/ 0 w 5317958"/>
              <a:gd name="connsiteY0-36" fmla="*/ 13005 h 1464816"/>
              <a:gd name="connsiteX1-37" fmla="*/ 1668380 w 5317958"/>
              <a:gd name="connsiteY1-38" fmla="*/ 758963 h 1464816"/>
              <a:gd name="connsiteX2-39" fmla="*/ 4676274 w 5317958"/>
              <a:gd name="connsiteY2-40" fmla="*/ 903342 h 1464816"/>
              <a:gd name="connsiteX3-41" fmla="*/ 5317958 w 5317958"/>
              <a:gd name="connsiteY3-42" fmla="*/ 1464816 h 1464816"/>
              <a:gd name="connsiteX4-43" fmla="*/ 0 w 5317958"/>
              <a:gd name="connsiteY4-44" fmla="*/ 1464816 h 1464816"/>
              <a:gd name="connsiteX5-45" fmla="*/ 0 w 5317958"/>
              <a:gd name="connsiteY5-46" fmla="*/ 13005 h 1464816"/>
              <a:gd name="connsiteX0-47" fmla="*/ 0 w 5317958"/>
              <a:gd name="connsiteY0-48" fmla="*/ 13005 h 1464816"/>
              <a:gd name="connsiteX1-49" fmla="*/ 1668380 w 5317958"/>
              <a:gd name="connsiteY1-50" fmla="*/ 758963 h 1464816"/>
              <a:gd name="connsiteX2-51" fmla="*/ 4676274 w 5317958"/>
              <a:gd name="connsiteY2-52" fmla="*/ 903342 h 1464816"/>
              <a:gd name="connsiteX3-53" fmla="*/ 5317958 w 5317958"/>
              <a:gd name="connsiteY3-54" fmla="*/ 1464816 h 1464816"/>
              <a:gd name="connsiteX4-55" fmla="*/ 0 w 5317958"/>
              <a:gd name="connsiteY4-56" fmla="*/ 1464816 h 1464816"/>
              <a:gd name="connsiteX5-57" fmla="*/ 0 w 5317958"/>
              <a:gd name="connsiteY5-58" fmla="*/ 13005 h 1464816"/>
              <a:gd name="connsiteX0-59" fmla="*/ 0 w 5317958"/>
              <a:gd name="connsiteY0-60" fmla="*/ 13005 h 1464816"/>
              <a:gd name="connsiteX1-61" fmla="*/ 1668380 w 5317958"/>
              <a:gd name="connsiteY1-62" fmla="*/ 758963 h 1464816"/>
              <a:gd name="connsiteX2-63" fmla="*/ 4676274 w 5317958"/>
              <a:gd name="connsiteY2-64" fmla="*/ 903342 h 1464816"/>
              <a:gd name="connsiteX3-65" fmla="*/ 5317958 w 5317958"/>
              <a:gd name="connsiteY3-66" fmla="*/ 1464816 h 1464816"/>
              <a:gd name="connsiteX4-67" fmla="*/ 0 w 5317958"/>
              <a:gd name="connsiteY4-68" fmla="*/ 1464816 h 1464816"/>
              <a:gd name="connsiteX5-69" fmla="*/ 0 w 5317958"/>
              <a:gd name="connsiteY5-70" fmla="*/ 13005 h 1464816"/>
              <a:gd name="connsiteX0-71" fmla="*/ 0 w 5317958"/>
              <a:gd name="connsiteY0-72" fmla="*/ 14173 h 1465984"/>
              <a:gd name="connsiteX1-73" fmla="*/ 1668380 w 5317958"/>
              <a:gd name="connsiteY1-74" fmla="*/ 760131 h 1465984"/>
              <a:gd name="connsiteX2-75" fmla="*/ 5253790 w 5317958"/>
              <a:gd name="connsiteY2-76" fmla="*/ 1313584 h 1465984"/>
              <a:gd name="connsiteX3-77" fmla="*/ 5317958 w 5317958"/>
              <a:gd name="connsiteY3-78" fmla="*/ 1465984 h 1465984"/>
              <a:gd name="connsiteX4-79" fmla="*/ 0 w 5317958"/>
              <a:gd name="connsiteY4-80" fmla="*/ 1465984 h 1465984"/>
              <a:gd name="connsiteX5-81" fmla="*/ 0 w 5317958"/>
              <a:gd name="connsiteY5-82" fmla="*/ 14173 h 1465984"/>
              <a:gd name="connsiteX0-83" fmla="*/ 0 w 5317958"/>
              <a:gd name="connsiteY0-84" fmla="*/ 12985 h 1464796"/>
              <a:gd name="connsiteX1-85" fmla="*/ 1668380 w 5317958"/>
              <a:gd name="connsiteY1-86" fmla="*/ 758943 h 1464796"/>
              <a:gd name="connsiteX2-87" fmla="*/ 4780548 w 5317958"/>
              <a:gd name="connsiteY2-88" fmla="*/ 895301 h 1464796"/>
              <a:gd name="connsiteX3-89" fmla="*/ 5317958 w 5317958"/>
              <a:gd name="connsiteY3-90" fmla="*/ 1464796 h 1464796"/>
              <a:gd name="connsiteX4-91" fmla="*/ 0 w 5317958"/>
              <a:gd name="connsiteY4-92" fmla="*/ 1464796 h 1464796"/>
              <a:gd name="connsiteX5-93" fmla="*/ 0 w 5317958"/>
              <a:gd name="connsiteY5-94" fmla="*/ 12985 h 1464796"/>
              <a:gd name="connsiteX0-95" fmla="*/ 0 w 5317958"/>
              <a:gd name="connsiteY0-96" fmla="*/ 12985 h 1464796"/>
              <a:gd name="connsiteX1-97" fmla="*/ 1668380 w 5317958"/>
              <a:gd name="connsiteY1-98" fmla="*/ 758943 h 1464796"/>
              <a:gd name="connsiteX2-99" fmla="*/ 4780548 w 5317958"/>
              <a:gd name="connsiteY2-100" fmla="*/ 895301 h 1464796"/>
              <a:gd name="connsiteX3-101" fmla="*/ 5317958 w 5317958"/>
              <a:gd name="connsiteY3-102" fmla="*/ 1464796 h 1464796"/>
              <a:gd name="connsiteX4-103" fmla="*/ 0 w 5317958"/>
              <a:gd name="connsiteY4-104" fmla="*/ 1464796 h 1464796"/>
              <a:gd name="connsiteX5-105" fmla="*/ 0 w 5317958"/>
              <a:gd name="connsiteY5-106" fmla="*/ 12985 h 1464796"/>
              <a:gd name="connsiteX0-107" fmla="*/ 0 w 5317958"/>
              <a:gd name="connsiteY0-108" fmla="*/ 13486 h 1465297"/>
              <a:gd name="connsiteX1-109" fmla="*/ 1668380 w 5317958"/>
              <a:gd name="connsiteY1-110" fmla="*/ 759444 h 1465297"/>
              <a:gd name="connsiteX2-111" fmla="*/ 4700337 w 5317958"/>
              <a:gd name="connsiteY2-112" fmla="*/ 1080286 h 1465297"/>
              <a:gd name="connsiteX3-113" fmla="*/ 5317958 w 5317958"/>
              <a:gd name="connsiteY3-114" fmla="*/ 1465297 h 1465297"/>
              <a:gd name="connsiteX4-115" fmla="*/ 0 w 5317958"/>
              <a:gd name="connsiteY4-116" fmla="*/ 1465297 h 1465297"/>
              <a:gd name="connsiteX5-117" fmla="*/ 0 w 5317958"/>
              <a:gd name="connsiteY5-118" fmla="*/ 13486 h 1465297"/>
              <a:gd name="connsiteX0-119" fmla="*/ 0 w 5317958"/>
              <a:gd name="connsiteY0-120" fmla="*/ 13486 h 1465297"/>
              <a:gd name="connsiteX1-121" fmla="*/ 1668380 w 5317958"/>
              <a:gd name="connsiteY1-122" fmla="*/ 759444 h 1465297"/>
              <a:gd name="connsiteX2-123" fmla="*/ 4700337 w 5317958"/>
              <a:gd name="connsiteY2-124" fmla="*/ 1080286 h 1465297"/>
              <a:gd name="connsiteX3-125" fmla="*/ 5317958 w 5317958"/>
              <a:gd name="connsiteY3-126" fmla="*/ 1465297 h 1465297"/>
              <a:gd name="connsiteX4-127" fmla="*/ 0 w 5317958"/>
              <a:gd name="connsiteY4-128" fmla="*/ 1465297 h 1465297"/>
              <a:gd name="connsiteX5-129" fmla="*/ 0 w 5317958"/>
              <a:gd name="connsiteY5-130" fmla="*/ 13486 h 1465297"/>
              <a:gd name="connsiteX0-131" fmla="*/ 0 w 5317958"/>
              <a:gd name="connsiteY0-132" fmla="*/ 13486 h 1465297"/>
              <a:gd name="connsiteX1-133" fmla="*/ 1668380 w 5317958"/>
              <a:gd name="connsiteY1-134" fmla="*/ 759444 h 1465297"/>
              <a:gd name="connsiteX2-135" fmla="*/ 4700337 w 5317958"/>
              <a:gd name="connsiteY2-136" fmla="*/ 1080286 h 1465297"/>
              <a:gd name="connsiteX3-137" fmla="*/ 5317958 w 5317958"/>
              <a:gd name="connsiteY3-138" fmla="*/ 1465297 h 1465297"/>
              <a:gd name="connsiteX4-139" fmla="*/ 0 w 5317958"/>
              <a:gd name="connsiteY4-140" fmla="*/ 1465297 h 1465297"/>
              <a:gd name="connsiteX5-141" fmla="*/ 0 w 5317958"/>
              <a:gd name="connsiteY5-142" fmla="*/ 13486 h 1465297"/>
              <a:gd name="connsiteX0-143" fmla="*/ 0 w 5325979"/>
              <a:gd name="connsiteY0-144" fmla="*/ 13605 h 1457395"/>
              <a:gd name="connsiteX1-145" fmla="*/ 1676401 w 5325979"/>
              <a:gd name="connsiteY1-146" fmla="*/ 751542 h 1457395"/>
              <a:gd name="connsiteX2-147" fmla="*/ 4708358 w 5325979"/>
              <a:gd name="connsiteY2-148" fmla="*/ 1072384 h 1457395"/>
              <a:gd name="connsiteX3-149" fmla="*/ 5325979 w 5325979"/>
              <a:gd name="connsiteY3-150" fmla="*/ 1457395 h 1457395"/>
              <a:gd name="connsiteX4-151" fmla="*/ 8021 w 5325979"/>
              <a:gd name="connsiteY4-152" fmla="*/ 1457395 h 1457395"/>
              <a:gd name="connsiteX5-153" fmla="*/ 0 w 5325979"/>
              <a:gd name="connsiteY5-154" fmla="*/ 13605 h 1457395"/>
              <a:gd name="connsiteX0-155" fmla="*/ 0 w 5347002"/>
              <a:gd name="connsiteY0-156" fmla="*/ 12410 h 1544432"/>
              <a:gd name="connsiteX1-157" fmla="*/ 1697424 w 5347002"/>
              <a:gd name="connsiteY1-158" fmla="*/ 838579 h 1544432"/>
              <a:gd name="connsiteX2-159" fmla="*/ 4729381 w 5347002"/>
              <a:gd name="connsiteY2-160" fmla="*/ 1159421 h 1544432"/>
              <a:gd name="connsiteX3-161" fmla="*/ 5347002 w 5347002"/>
              <a:gd name="connsiteY3-162" fmla="*/ 1544432 h 1544432"/>
              <a:gd name="connsiteX4-163" fmla="*/ 29044 w 5347002"/>
              <a:gd name="connsiteY4-164" fmla="*/ 1544432 h 1544432"/>
              <a:gd name="connsiteX5-165" fmla="*/ 0 w 5347002"/>
              <a:gd name="connsiteY5-166" fmla="*/ 12410 h 1544432"/>
              <a:gd name="connsiteX0-167" fmla="*/ 0 w 5347002"/>
              <a:gd name="connsiteY0-168" fmla="*/ 0 h 1532022"/>
              <a:gd name="connsiteX1-169" fmla="*/ 1697424 w 5347002"/>
              <a:gd name="connsiteY1-170" fmla="*/ 826169 h 1532022"/>
              <a:gd name="connsiteX2-171" fmla="*/ 4729381 w 5347002"/>
              <a:gd name="connsiteY2-172" fmla="*/ 1147011 h 1532022"/>
              <a:gd name="connsiteX3-173" fmla="*/ 5347002 w 5347002"/>
              <a:gd name="connsiteY3-174" fmla="*/ 1532022 h 1532022"/>
              <a:gd name="connsiteX4-175" fmla="*/ 29044 w 5347002"/>
              <a:gd name="connsiteY4-176" fmla="*/ 1532022 h 1532022"/>
              <a:gd name="connsiteX5-177" fmla="*/ 0 w 5347002"/>
              <a:gd name="connsiteY5-178" fmla="*/ 0 h 1532022"/>
              <a:gd name="connsiteX0-179" fmla="*/ 0 w 5332986"/>
              <a:gd name="connsiteY0-180" fmla="*/ 0 h 1796716"/>
              <a:gd name="connsiteX1-181" fmla="*/ 1683408 w 5332986"/>
              <a:gd name="connsiteY1-182" fmla="*/ 1090863 h 1796716"/>
              <a:gd name="connsiteX2-183" fmla="*/ 4715365 w 5332986"/>
              <a:gd name="connsiteY2-184" fmla="*/ 1411705 h 1796716"/>
              <a:gd name="connsiteX3-185" fmla="*/ 5332986 w 5332986"/>
              <a:gd name="connsiteY3-186" fmla="*/ 1796716 h 1796716"/>
              <a:gd name="connsiteX4-187" fmla="*/ 15028 w 5332986"/>
              <a:gd name="connsiteY4-188" fmla="*/ 1796716 h 1796716"/>
              <a:gd name="connsiteX5-189" fmla="*/ 0 w 5332986"/>
              <a:gd name="connsiteY5-190" fmla="*/ 0 h 1796716"/>
              <a:gd name="connsiteX0-191" fmla="*/ 0 w 5332986"/>
              <a:gd name="connsiteY0-192" fmla="*/ 0 h 1796716"/>
              <a:gd name="connsiteX1-193" fmla="*/ 1683408 w 5332986"/>
              <a:gd name="connsiteY1-194" fmla="*/ 1090863 h 1796716"/>
              <a:gd name="connsiteX2-195" fmla="*/ 4715365 w 5332986"/>
              <a:gd name="connsiteY2-196" fmla="*/ 1411705 h 1796716"/>
              <a:gd name="connsiteX3-197" fmla="*/ 5332986 w 5332986"/>
              <a:gd name="connsiteY3-198" fmla="*/ 1796716 h 1796716"/>
              <a:gd name="connsiteX4-199" fmla="*/ 15028 w 5332986"/>
              <a:gd name="connsiteY4-200" fmla="*/ 1796716 h 1796716"/>
              <a:gd name="connsiteX5-201" fmla="*/ 0 w 5332986"/>
              <a:gd name="connsiteY5-202" fmla="*/ 0 h 1796716"/>
              <a:gd name="connsiteX0-203" fmla="*/ 0 w 5332986"/>
              <a:gd name="connsiteY0-204" fmla="*/ 0 h 1796716"/>
              <a:gd name="connsiteX1-205" fmla="*/ 1683408 w 5332986"/>
              <a:gd name="connsiteY1-206" fmla="*/ 1090863 h 1796716"/>
              <a:gd name="connsiteX2-207" fmla="*/ 4715365 w 5332986"/>
              <a:gd name="connsiteY2-208" fmla="*/ 1411705 h 1796716"/>
              <a:gd name="connsiteX3-209" fmla="*/ 5332986 w 5332986"/>
              <a:gd name="connsiteY3-210" fmla="*/ 1796716 h 1796716"/>
              <a:gd name="connsiteX4-211" fmla="*/ 15028 w 5332986"/>
              <a:gd name="connsiteY4-212" fmla="*/ 1796716 h 1796716"/>
              <a:gd name="connsiteX5-213" fmla="*/ 0 w 5332986"/>
              <a:gd name="connsiteY5-214" fmla="*/ 0 h 1796716"/>
              <a:gd name="connsiteX0-215" fmla="*/ 0 w 5332986"/>
              <a:gd name="connsiteY0-216" fmla="*/ 0 h 1796716"/>
              <a:gd name="connsiteX1-217" fmla="*/ 1683408 w 5332986"/>
              <a:gd name="connsiteY1-218" fmla="*/ 1090863 h 1796716"/>
              <a:gd name="connsiteX2-219" fmla="*/ 4715365 w 5332986"/>
              <a:gd name="connsiteY2-220" fmla="*/ 1411705 h 1796716"/>
              <a:gd name="connsiteX3-221" fmla="*/ 5332986 w 5332986"/>
              <a:gd name="connsiteY3-222" fmla="*/ 1796716 h 1796716"/>
              <a:gd name="connsiteX4-223" fmla="*/ 15028 w 5332986"/>
              <a:gd name="connsiteY4-224" fmla="*/ 1796716 h 1796716"/>
              <a:gd name="connsiteX5-225" fmla="*/ 0 w 5332986"/>
              <a:gd name="connsiteY5-226" fmla="*/ 0 h 1796716"/>
              <a:gd name="connsiteX0-227" fmla="*/ 0 w 5332986"/>
              <a:gd name="connsiteY0-228" fmla="*/ 0 h 1796716"/>
              <a:gd name="connsiteX1-229" fmla="*/ 1683408 w 5332986"/>
              <a:gd name="connsiteY1-230" fmla="*/ 1090863 h 1796716"/>
              <a:gd name="connsiteX2-231" fmla="*/ 4715365 w 5332986"/>
              <a:gd name="connsiteY2-232" fmla="*/ 1411705 h 1796716"/>
              <a:gd name="connsiteX3-233" fmla="*/ 5332986 w 5332986"/>
              <a:gd name="connsiteY3-234" fmla="*/ 1796716 h 1796716"/>
              <a:gd name="connsiteX4-235" fmla="*/ 15028 w 5332986"/>
              <a:gd name="connsiteY4-236" fmla="*/ 1796716 h 1796716"/>
              <a:gd name="connsiteX5-237" fmla="*/ 0 w 5332986"/>
              <a:gd name="connsiteY5-238" fmla="*/ 0 h 1796716"/>
              <a:gd name="connsiteX0-239" fmla="*/ 0 w 5332986"/>
              <a:gd name="connsiteY0-240" fmla="*/ 0 h 1796716"/>
              <a:gd name="connsiteX1-241" fmla="*/ 1683408 w 5332986"/>
              <a:gd name="connsiteY1-242" fmla="*/ 1090863 h 1796716"/>
              <a:gd name="connsiteX2-243" fmla="*/ 4967649 w 5332986"/>
              <a:gd name="connsiteY2-244" fmla="*/ 1532020 h 1796716"/>
              <a:gd name="connsiteX3-245" fmla="*/ 5332986 w 5332986"/>
              <a:gd name="connsiteY3-246" fmla="*/ 1796716 h 1796716"/>
              <a:gd name="connsiteX4-247" fmla="*/ 15028 w 5332986"/>
              <a:gd name="connsiteY4-248" fmla="*/ 1796716 h 1796716"/>
              <a:gd name="connsiteX5-249" fmla="*/ 0 w 5332986"/>
              <a:gd name="connsiteY5-250" fmla="*/ 0 h 1796716"/>
              <a:gd name="connsiteX0-251" fmla="*/ 0 w 5383637"/>
              <a:gd name="connsiteY0-252" fmla="*/ 0 h 1796716"/>
              <a:gd name="connsiteX1-253" fmla="*/ 1683408 w 5383637"/>
              <a:gd name="connsiteY1-254" fmla="*/ 1090863 h 1796716"/>
              <a:gd name="connsiteX2-255" fmla="*/ 5114814 w 5383637"/>
              <a:gd name="connsiteY2-256" fmla="*/ 1596189 h 1796716"/>
              <a:gd name="connsiteX3-257" fmla="*/ 5332986 w 5383637"/>
              <a:gd name="connsiteY3-258" fmla="*/ 1796716 h 1796716"/>
              <a:gd name="connsiteX4-259" fmla="*/ 15028 w 5383637"/>
              <a:gd name="connsiteY4-260" fmla="*/ 1796716 h 1796716"/>
              <a:gd name="connsiteX5-261" fmla="*/ 0 w 5383637"/>
              <a:gd name="connsiteY5-262" fmla="*/ 0 h 1796716"/>
              <a:gd name="connsiteX0-263" fmla="*/ 0 w 5349830"/>
              <a:gd name="connsiteY0-264" fmla="*/ 0 h 1798761"/>
              <a:gd name="connsiteX1-265" fmla="*/ 1683408 w 5349830"/>
              <a:gd name="connsiteY1-266" fmla="*/ 1090863 h 1798761"/>
              <a:gd name="connsiteX2-267" fmla="*/ 5114814 w 5349830"/>
              <a:gd name="connsiteY2-268" fmla="*/ 1596189 h 1798761"/>
              <a:gd name="connsiteX3-269" fmla="*/ 5332986 w 5349830"/>
              <a:gd name="connsiteY3-270" fmla="*/ 1796716 h 1798761"/>
              <a:gd name="connsiteX4-271" fmla="*/ 15028 w 5349830"/>
              <a:gd name="connsiteY4-272" fmla="*/ 1796716 h 1798761"/>
              <a:gd name="connsiteX5-273" fmla="*/ 0 w 5349830"/>
              <a:gd name="connsiteY5-274" fmla="*/ 0 h 1798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49830" h="1798761">
                <a:moveTo>
                  <a:pt x="0" y="0"/>
                </a:moveTo>
                <a:cubicBezTo>
                  <a:pt x="362158" y="588211"/>
                  <a:pt x="830939" y="824832"/>
                  <a:pt x="1683408" y="1090863"/>
                </a:cubicBezTo>
                <a:cubicBezTo>
                  <a:pt x="2535877" y="1356895"/>
                  <a:pt x="4629779" y="1165725"/>
                  <a:pt x="5114814" y="1596189"/>
                </a:cubicBezTo>
                <a:cubicBezTo>
                  <a:pt x="5599849" y="2026653"/>
                  <a:pt x="5153849" y="1606884"/>
                  <a:pt x="5332986" y="1796716"/>
                </a:cubicBezTo>
                <a:lnTo>
                  <a:pt x="15028" y="1796716"/>
                </a:lnTo>
                <a:cubicBezTo>
                  <a:pt x="12354" y="1315453"/>
                  <a:pt x="2674" y="481263"/>
                  <a:pt x="0" y="0"/>
                </a:cubicBezTo>
                <a:close/>
              </a:path>
            </a:pathLst>
          </a:custGeom>
          <a:solidFill>
            <a:srgbClr val="062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userDrawn="1"/>
        </p:nvGrpSpPr>
        <p:grpSpPr>
          <a:xfrm>
            <a:off x="1390436" y="3328705"/>
            <a:ext cx="9135979" cy="0"/>
            <a:chOff x="1577753" y="3581909"/>
            <a:chExt cx="9135979" cy="0"/>
          </a:xfrm>
        </p:grpSpPr>
        <p:cxnSp>
          <p:nvCxnSpPr>
            <p:cNvPr id="20" name="直接连接符 19"/>
            <p:cNvCxnSpPr/>
            <p:nvPr userDrawn="1"/>
          </p:nvCxnSpPr>
          <p:spPr>
            <a:xfrm>
              <a:off x="1577753" y="3581909"/>
              <a:ext cx="9135979" cy="0"/>
            </a:xfrm>
            <a:prstGeom prst="line">
              <a:avLst/>
            </a:prstGeom>
            <a:ln w="9525">
              <a:solidFill>
                <a:srgbClr val="06287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4121200" y="3581909"/>
              <a:ext cx="3970421" cy="0"/>
            </a:xfrm>
            <a:prstGeom prst="line">
              <a:avLst/>
            </a:prstGeom>
            <a:ln w="19050">
              <a:solidFill>
                <a:srgbClr val="06287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KSO_Shape"/>
          <p:cNvSpPr/>
          <p:nvPr/>
        </p:nvSpPr>
        <p:spPr bwMode="auto">
          <a:xfrm>
            <a:off x="4407126" y="4064837"/>
            <a:ext cx="264234" cy="296011"/>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06287F"/>
          </a:solidFill>
          <a:ln>
            <a:solidFill>
              <a:srgbClr val="06287F"/>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3537" y="2280835"/>
            <a:ext cx="5813275" cy="366620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09395" y="2286923"/>
            <a:ext cx="6052144" cy="3518100"/>
          </a:xfrm>
          <a:prstGeom prst="rect">
            <a:avLst/>
          </a:prstGeom>
        </p:spPr>
      </p:pic>
      <p:sp>
        <p:nvSpPr>
          <p:cNvPr id="6" name="文本框 5"/>
          <p:cNvSpPr txBox="1"/>
          <p:nvPr/>
        </p:nvSpPr>
        <p:spPr>
          <a:xfrm>
            <a:off x="651138" y="1357504"/>
            <a:ext cx="11118472" cy="923330"/>
          </a:xfrm>
          <a:prstGeom prst="rect">
            <a:avLst/>
          </a:prstGeom>
          <a:noFill/>
        </p:spPr>
        <p:txBody>
          <a:bodyPr wrap="square" rtlCol="0" anchor="t">
            <a:spAutoFit/>
          </a:bodyPr>
          <a:lstStyle/>
          <a:p>
            <a:pPr lvl="0" indent="457200" fontAlgn="auto">
              <a:spcBef>
                <a:spcPts val="200"/>
              </a:spcBef>
              <a:spcAft>
                <a:spcPts val="200"/>
              </a:spcAft>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The magnetic field configuration provides a stable saddle-shaped magnetic field distribution within the discharge chamber, ensuring smooth and controllable electron motion, and enhancing plasma generation efficiency. The magnetic field is now provided by permanent magnets with a residual magnetization of 1.26 T.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p:cNvSpPr txBox="1"/>
          <p:nvPr/>
        </p:nvSpPr>
        <p:spPr>
          <a:xfrm>
            <a:off x="651138" y="895839"/>
            <a:ext cx="434756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Magnetic field Configuration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66931" y="5852562"/>
            <a:ext cx="6186486" cy="646331"/>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宋体" panose="02010600030101010101" pitchFamily="2" charset="-122"/>
              </a:rPr>
              <a:t>The magnetic field configuration obtained with the three permanent magnets </a:t>
            </a:r>
            <a:endParaRPr lang="zh-CN" altLang="en-US" dirty="0"/>
          </a:p>
        </p:txBody>
      </p:sp>
      <p:sp>
        <p:nvSpPr>
          <p:cNvPr id="13" name="文本框 12"/>
          <p:cNvSpPr txBox="1"/>
          <p:nvPr/>
        </p:nvSpPr>
        <p:spPr>
          <a:xfrm>
            <a:off x="6120933" y="5846473"/>
            <a:ext cx="6186486" cy="646331"/>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宋体" panose="02010600030101010101" pitchFamily="2" charset="-122"/>
              </a:rPr>
              <a:t> The magnetic field configuration obtained with the two permanent magnets and a pure iron </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93" y="1306381"/>
            <a:ext cx="5328849" cy="2502803"/>
          </a:xfrm>
          <a:prstGeom prst="rect">
            <a:avLst/>
          </a:prstGeom>
          <a:noFill/>
          <a:ln>
            <a:noFill/>
          </a:ln>
        </p:spPr>
      </p:pic>
      <p:sp>
        <p:nvSpPr>
          <p:cNvPr id="3" name="文本框 2"/>
          <p:cNvSpPr txBox="1"/>
          <p:nvPr/>
        </p:nvSpPr>
        <p:spPr>
          <a:xfrm>
            <a:off x="302320" y="3809184"/>
            <a:ext cx="5544394" cy="584775"/>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the S11 curve with cylindrical discharge chamber at the entrance of the ridged waveguide obtained through CST simulation</a:t>
            </a:r>
            <a:endParaRPr lang="zh-CN" altLang="en-US" sz="16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6355437" y="1237353"/>
            <a:ext cx="5195281" cy="2614047"/>
          </a:xfrm>
          <a:prstGeom prst="rect">
            <a:avLst/>
          </a:prstGeom>
        </p:spPr>
      </p:pic>
      <p:sp>
        <p:nvSpPr>
          <p:cNvPr id="5" name="文本框 4"/>
          <p:cNvSpPr txBox="1"/>
          <p:nvPr/>
        </p:nvSpPr>
        <p:spPr>
          <a:xfrm>
            <a:off x="6033664" y="3809183"/>
            <a:ext cx="5838825" cy="584775"/>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the S11 curve with square discharge chamber at the entrance of the ridged waveguide obtained through CST simulation</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nvGraphicFramePr>
        <p:xfrm>
          <a:off x="6273965" y="4615385"/>
          <a:ext cx="5195280" cy="1299344"/>
        </p:xfrm>
        <a:graphic>
          <a:graphicData uri="http://schemas.openxmlformats.org/drawingml/2006/table">
            <a:tbl>
              <a:tblPr firstRow="1" firstCol="1" bandRow="1">
                <a:tableStyleId>{3B4B98B0-60AC-42C2-AFA5-B58CD77FA1E5}</a:tableStyleId>
              </a:tblPr>
              <a:tblGrid>
                <a:gridCol w="1671828">
                  <a:extLst>
                    <a:ext uri="{9D8B030D-6E8A-4147-A177-3AD203B41FA5}">
                      <a16:colId xmlns:a16="http://schemas.microsoft.com/office/drawing/2014/main" val="20000"/>
                    </a:ext>
                  </a:extLst>
                </a:gridCol>
                <a:gridCol w="1796977">
                  <a:extLst>
                    <a:ext uri="{9D8B030D-6E8A-4147-A177-3AD203B41FA5}">
                      <a16:colId xmlns:a16="http://schemas.microsoft.com/office/drawing/2014/main" val="20001"/>
                    </a:ext>
                  </a:extLst>
                </a:gridCol>
                <a:gridCol w="1726475">
                  <a:extLst>
                    <a:ext uri="{9D8B030D-6E8A-4147-A177-3AD203B41FA5}">
                      <a16:colId xmlns:a16="http://schemas.microsoft.com/office/drawing/2014/main" val="20002"/>
                    </a:ext>
                  </a:extLst>
                </a:gridCol>
              </a:tblGrid>
              <a:tr h="40583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zh-CN" sz="1600" b="0" kern="100" dirty="0">
                        <a:solidFill>
                          <a:srgbClr val="343169"/>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kern="100" dirty="0">
                          <a:solidFill>
                            <a:schemeClr val="tx1"/>
                          </a:solidFill>
                          <a:effectLst/>
                        </a:rPr>
                        <a:t>cylindrical discharge chamber</a:t>
                      </a:r>
                      <a:endParaRPr lang="zh-CN" altLang="zh-CN" sz="16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altLang="zh-CN" sz="1600" b="1" kern="100" dirty="0">
                          <a:solidFill>
                            <a:schemeClr val="tx1"/>
                          </a:solidFill>
                          <a:effectLst/>
                        </a:rPr>
                        <a:t>square discharge chamber</a:t>
                      </a:r>
                      <a:endParaRPr lang="zh-CN" sz="16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0583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1" kern="100" dirty="0">
                          <a:solidFill>
                            <a:schemeClr val="tx1"/>
                          </a:solidFill>
                          <a:effectLst/>
                        </a:rPr>
                        <a:t>SWR</a:t>
                      </a:r>
                      <a:endParaRPr lang="zh-CN" altLang="zh-CN" sz="16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0" kern="100" dirty="0">
                          <a:solidFill>
                            <a:schemeClr val="tx1"/>
                          </a:solidFill>
                          <a:effectLst/>
                        </a:rPr>
                        <a:t>1.6</a:t>
                      </a:r>
                      <a:endParaRPr lang="zh-CN" altLang="zh-CN"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altLang="zh-CN" sz="1600" b="0" kern="100" dirty="0">
                          <a:solidFill>
                            <a:schemeClr val="tx1"/>
                          </a:solidFill>
                          <a:effectLst/>
                        </a:rPr>
                        <a:t>1.06</a:t>
                      </a:r>
                      <a:endParaRPr lang="zh-CN"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5832">
                <a:tc>
                  <a:txBody>
                    <a:bodyPr/>
                    <a:lstStyle/>
                    <a:p>
                      <a:pPr indent="0" algn="ctr">
                        <a:lnSpc>
                          <a:spcPct val="100000"/>
                        </a:lnSpc>
                        <a:spcAft>
                          <a:spcPts val="0"/>
                        </a:spcAft>
                      </a:pPr>
                      <a:r>
                        <a:rPr lang="en-US" altLang="zh-CN" sz="1600" b="1" kern="100" dirty="0">
                          <a:solidFill>
                            <a:schemeClr val="tx1"/>
                          </a:solidFill>
                          <a:effectLst/>
                        </a:rPr>
                        <a:t>bandwidth(MHz)*</a:t>
                      </a:r>
                      <a:endParaRPr lang="zh-CN" sz="16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altLang="zh-CN" sz="1600" b="0" kern="100" dirty="0">
                          <a:solidFill>
                            <a:schemeClr val="tx1"/>
                          </a:solidFill>
                          <a:effectLst/>
                        </a:rPr>
                        <a:t>2.228</a:t>
                      </a:r>
                      <a:endParaRPr lang="zh-CN"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altLang="zh-CN" sz="1600" b="0" kern="100" dirty="0">
                          <a:solidFill>
                            <a:schemeClr val="tx1"/>
                          </a:solidFill>
                          <a:effectLst/>
                        </a:rPr>
                        <a:t>19.687</a:t>
                      </a:r>
                      <a:endParaRPr lang="zh-CN"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7" name="文本框 6"/>
          <p:cNvSpPr txBox="1"/>
          <p:nvPr/>
        </p:nvSpPr>
        <p:spPr>
          <a:xfrm>
            <a:off x="6253745" y="5958103"/>
            <a:ext cx="5026133" cy="584775"/>
          </a:xfrm>
          <a:prstGeom prst="rect">
            <a:avLst/>
          </a:prstGeom>
          <a:noFill/>
        </p:spPr>
        <p:txBody>
          <a:bodyPr wrap="square" rtlCol="0">
            <a:spAutoFit/>
          </a:bodyPr>
          <a:lstStyle/>
          <a:p>
            <a:pPr algn="ctr"/>
            <a:r>
              <a:rPr lang="zh-CN" altLang="en-US" sz="1600" b="1" dirty="0"/>
              <a:t>*</a:t>
            </a:r>
            <a:r>
              <a:rPr lang="en-US" altLang="zh-CN" sz="1600" dirty="0">
                <a:latin typeface="Times New Roman" panose="02020603050405020304" pitchFamily="18" charset="0"/>
                <a:cs typeface="Times New Roman" panose="02020603050405020304" pitchFamily="18" charset="0"/>
              </a:rPr>
              <a:t>Taking the frequency at which the S11 curve decreases to -3 dB as the start and end points for bandwidth</a:t>
            </a:r>
            <a:endParaRPr lang="zh-CN" altLang="en-US" sz="16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10093" y="4564925"/>
            <a:ext cx="5341639" cy="2031325"/>
          </a:xfrm>
          <a:prstGeom prst="rect">
            <a:avLst/>
          </a:prstGeom>
          <a:noFill/>
        </p:spPr>
        <p:txBody>
          <a:bodyPr wrap="square" rtlCol="0" anchor="t">
            <a:spAutoFit/>
          </a:bodyPr>
          <a:lstStyle/>
          <a:p>
            <a:pPr lvl="0" fontAlgn="auto">
              <a:spcBef>
                <a:spcPts val="200"/>
              </a:spcBef>
              <a:spcAft>
                <a:spcPts val="200"/>
              </a:spcAft>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It is evident that the square discharge chamber exhibits lower reflection compared to the cylindrical discharge chamber, with a SWR of only 1.06. Furthermore, the square discharge chamber has a wider bandwidth. The square discharge chamber's bandwidth measures 19.674 MHz, approximately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8.6 times</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that of the cylindrical discharge chamber's bandwidth of 2.288 </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MHz.</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0" name="文本框 9"/>
          <p:cNvSpPr txBox="1"/>
          <p:nvPr/>
        </p:nvSpPr>
        <p:spPr>
          <a:xfrm>
            <a:off x="505075" y="844716"/>
            <a:ext cx="434756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Low SWR Design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6932" y="2557833"/>
            <a:ext cx="4959478" cy="3795173"/>
          </a:xfrm>
          <a:prstGeom prst="rect">
            <a:avLst/>
          </a:prstGeom>
        </p:spPr>
      </p:pic>
      <p:sp>
        <p:nvSpPr>
          <p:cNvPr id="2" name="文本框 1"/>
          <p:cNvSpPr txBox="1"/>
          <p:nvPr/>
        </p:nvSpPr>
        <p:spPr>
          <a:xfrm>
            <a:off x="774572" y="6110944"/>
            <a:ext cx="5144198"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Emittance and envelope at the entrance of first solenoid vs fraction of space–charge neutralization</a:t>
            </a:r>
            <a:endParaRPr lang="zh-CN" alt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6150247" y="2640008"/>
            <a:ext cx="4143992" cy="3472990"/>
          </a:xfrm>
          <a:prstGeom prst="rect">
            <a:avLst/>
          </a:prstGeom>
        </p:spPr>
      </p:pic>
      <p:sp>
        <p:nvSpPr>
          <p:cNvPr id="9" name="文本框 8"/>
          <p:cNvSpPr txBox="1"/>
          <p:nvPr/>
        </p:nvSpPr>
        <p:spPr>
          <a:xfrm>
            <a:off x="540543" y="895839"/>
            <a:ext cx="434756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Extraction system</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40543" y="1357504"/>
            <a:ext cx="11470481" cy="1200329"/>
          </a:xfrm>
          <a:prstGeom prst="rect">
            <a:avLst/>
          </a:prstGeom>
          <a:noFill/>
        </p:spPr>
        <p:txBody>
          <a:bodyPr wrap="square">
            <a:spAutoFit/>
          </a:bodyPr>
          <a:lstStyle/>
          <a:p>
            <a:pPr indent="457200"/>
            <a:r>
              <a:rPr lang="en-US" altLang="zh-CN" sz="1800" kern="100" dirty="0">
                <a:effectLst/>
                <a:latin typeface="Times New Roman" panose="02020603050405020304" pitchFamily="18" charset="0"/>
                <a:ea typeface="宋体" panose="02010600030101010101" pitchFamily="2" charset="-122"/>
              </a:rPr>
              <a:t>The plasma electrode is set at a potential of 35 kV, the suppressor electrode at -2.2 kV, and the ground electrode at 0 V. </a:t>
            </a:r>
          </a:p>
          <a:p>
            <a:pPr indent="457200"/>
            <a:r>
              <a:rPr lang="en-US" altLang="zh-CN" sz="1800" kern="100" dirty="0">
                <a:effectLst/>
                <a:latin typeface="Times New Roman" panose="02020603050405020304" pitchFamily="18" charset="0"/>
                <a:ea typeface="宋体" panose="02010600030101010101" pitchFamily="2" charset="-122"/>
              </a:rPr>
              <a:t>The RMS emittance was measured at a low duty cycle because the double-slit emittance measurement device is an interceptive instrument, where the first slit intercepts nearly the entire beam.</a:t>
            </a:r>
          </a:p>
          <a:p>
            <a:pPr indent="457200"/>
            <a:r>
              <a:rPr lang="en-US" altLang="zh-CN" sz="1800" kern="100" dirty="0">
                <a:effectLst/>
                <a:latin typeface="Times New Roman" panose="02020603050405020304" pitchFamily="18" charset="0"/>
                <a:ea typeface="宋体" panose="02010600030101010101" pitchFamily="2" charset="-122"/>
              </a:rPr>
              <a:t>The normalized root-mean-square (RMS) emittance of the beam at the exit of first solenoid was 0.197 π·</a:t>
            </a:r>
            <a:r>
              <a:rPr lang="en-US" altLang="zh-CN" sz="1800" kern="100" dirty="0" err="1">
                <a:effectLst/>
                <a:latin typeface="Times New Roman" panose="02020603050405020304" pitchFamily="18" charset="0"/>
                <a:ea typeface="宋体" panose="02010600030101010101" pitchFamily="2" charset="-122"/>
              </a:rPr>
              <a:t>mm·mrad</a:t>
            </a:r>
            <a:r>
              <a:rPr lang="en-US" altLang="zh-CN" kern="100" dirty="0">
                <a:latin typeface="Times New Roman" panose="02020603050405020304" pitchFamily="18" charset="0"/>
                <a:ea typeface="宋体" panose="02010600030101010101" pitchFamily="2" charset="-122"/>
              </a:rPr>
              <a:t>.</a:t>
            </a:r>
            <a:endParaRPr lang="zh-CN" altLang="en-US" dirty="0"/>
          </a:p>
        </p:txBody>
      </p:sp>
      <p:sp>
        <p:nvSpPr>
          <p:cNvPr id="13" name="文本框 12"/>
          <p:cNvSpPr txBox="1"/>
          <p:nvPr/>
        </p:nvSpPr>
        <p:spPr>
          <a:xfrm>
            <a:off x="6150247" y="6172449"/>
            <a:ext cx="5144198" cy="369332"/>
          </a:xfrm>
          <a:prstGeom prst="rect">
            <a:avLst/>
          </a:prstGeom>
          <a:noFill/>
        </p:spPr>
        <p:txBody>
          <a:bodyPr wrap="square">
            <a:spAutoFit/>
          </a:bodyPr>
          <a:lstStyle/>
          <a:p>
            <a:r>
              <a:rPr lang="en-US" altLang="zh-CN" sz="1800" kern="100" dirty="0">
                <a:effectLst/>
                <a:latin typeface="Times New Roman" panose="02020603050405020304" pitchFamily="18" charset="0"/>
                <a:ea typeface="宋体" panose="02010600030101010101" pitchFamily="2" charset="-122"/>
              </a:rPr>
              <a:t>Emissivity phase diagram at the exit of first solenoid</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0720" y="1621855"/>
            <a:ext cx="6787434" cy="3614290"/>
          </a:xfrm>
          <a:prstGeom prst="rect">
            <a:avLst/>
          </a:prstGeom>
        </p:spPr>
      </p:pic>
      <p:sp>
        <p:nvSpPr>
          <p:cNvPr id="11" name="文本框 10"/>
          <p:cNvSpPr txBox="1"/>
          <p:nvPr/>
        </p:nvSpPr>
        <p:spPr>
          <a:xfrm>
            <a:off x="1626394" y="5344055"/>
            <a:ext cx="4755356" cy="369332"/>
          </a:xfrm>
          <a:prstGeom prst="rect">
            <a:avLst/>
          </a:prstGeom>
          <a:noFill/>
        </p:spPr>
        <p:txBody>
          <a:bodyPr wrap="square">
            <a:spAutoFit/>
          </a:bodyPr>
          <a:lstStyle/>
          <a:p>
            <a:r>
              <a:rPr lang="en-US" altLang="zh-CN" sz="1800" kern="100" dirty="0">
                <a:effectLst/>
                <a:latin typeface="Times New Roman" panose="02020603050405020304" pitchFamily="18" charset="0"/>
                <a:ea typeface="宋体" panose="02010600030101010101" pitchFamily="2" charset="-122"/>
              </a:rPr>
              <a:t>Operating parameters of the BNCT02 ion source</a:t>
            </a:r>
            <a:endParaRPr lang="zh-CN" altLang="en-US" dirty="0"/>
          </a:p>
        </p:txBody>
      </p:sp>
      <p:sp>
        <p:nvSpPr>
          <p:cNvPr id="12" name="文本框 11"/>
          <p:cNvSpPr txBox="1"/>
          <p:nvPr/>
        </p:nvSpPr>
        <p:spPr>
          <a:xfrm>
            <a:off x="320720" y="905364"/>
            <a:ext cx="434756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Tuning and conditioning</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3"/>
          <a:stretch>
            <a:fillRect/>
          </a:stretch>
        </p:blipFill>
        <p:spPr>
          <a:xfrm>
            <a:off x="7108155" y="1621856"/>
            <a:ext cx="4864092" cy="3614290"/>
          </a:xfrm>
          <a:prstGeom prst="rect">
            <a:avLst/>
          </a:prstGeom>
        </p:spPr>
      </p:pic>
      <p:sp>
        <p:nvSpPr>
          <p:cNvPr id="15" name="文本框 14"/>
          <p:cNvSpPr txBox="1"/>
          <p:nvPr/>
        </p:nvSpPr>
        <p:spPr>
          <a:xfrm>
            <a:off x="7108154" y="5344055"/>
            <a:ext cx="4755356" cy="923330"/>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The maximum pulsed current measured at 26.11 mA with a duty cycle of 75% for cylindrical discharge chamber</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843301" y="4067813"/>
            <a:ext cx="2955998" cy="233432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808489" y="1339020"/>
            <a:ext cx="2955997" cy="2334323"/>
          </a:xfrm>
          <a:prstGeom prst="rect">
            <a:avLst/>
          </a:prstGeom>
        </p:spPr>
      </p:pic>
      <p:sp>
        <p:nvSpPr>
          <p:cNvPr id="9" name="Content Placeholder 2"/>
          <p:cNvSpPr txBox="1"/>
          <p:nvPr/>
        </p:nvSpPr>
        <p:spPr>
          <a:xfrm>
            <a:off x="1464316" y="3630494"/>
            <a:ext cx="2847659" cy="430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Duty Cycle: 10%</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(32.56mA)</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468900" y="1341626"/>
            <a:ext cx="2955998" cy="2331717"/>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643960" y="1341626"/>
            <a:ext cx="2955998" cy="2334324"/>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468900" y="4096653"/>
            <a:ext cx="2954585" cy="2333208"/>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643960" y="4054730"/>
            <a:ext cx="2952567" cy="2325527"/>
          </a:xfrm>
          <a:prstGeom prst="rect">
            <a:avLst/>
          </a:prstGeom>
        </p:spPr>
      </p:pic>
      <p:sp>
        <p:nvSpPr>
          <p:cNvPr id="14" name="Content Placeholder 2"/>
          <p:cNvSpPr txBox="1"/>
          <p:nvPr/>
        </p:nvSpPr>
        <p:spPr>
          <a:xfrm>
            <a:off x="4756883" y="3624675"/>
            <a:ext cx="2771989" cy="430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Duty Cycle: 20%</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(36.4mA)</a:t>
            </a:r>
          </a:p>
        </p:txBody>
      </p:sp>
      <p:sp>
        <p:nvSpPr>
          <p:cNvPr id="15" name="Content Placeholder 2"/>
          <p:cNvSpPr txBox="1"/>
          <p:nvPr/>
        </p:nvSpPr>
        <p:spPr>
          <a:xfrm>
            <a:off x="7900492" y="3593616"/>
            <a:ext cx="2771989" cy="430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Duty Cycle: 30%</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(38.8mA)</a:t>
            </a:r>
          </a:p>
        </p:txBody>
      </p:sp>
      <p:sp>
        <p:nvSpPr>
          <p:cNvPr id="16" name="Content Placeholder 2"/>
          <p:cNvSpPr txBox="1"/>
          <p:nvPr/>
        </p:nvSpPr>
        <p:spPr>
          <a:xfrm>
            <a:off x="1464315" y="6406084"/>
            <a:ext cx="2847659" cy="430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Duty Cycle: 50%</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(39.92mA)</a:t>
            </a:r>
          </a:p>
        </p:txBody>
      </p:sp>
      <p:sp>
        <p:nvSpPr>
          <p:cNvPr id="17" name="Content Placeholder 2"/>
          <p:cNvSpPr txBox="1"/>
          <p:nvPr/>
        </p:nvSpPr>
        <p:spPr>
          <a:xfrm>
            <a:off x="4604550" y="6406084"/>
            <a:ext cx="3031385" cy="430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en-US" altLang="zh-CN" sz="1800" dirty="0">
                <a:solidFill>
                  <a:schemeClr val="tx1"/>
                </a:solidFill>
                <a:latin typeface="Times New Roman" panose="02020603050405020304" pitchFamily="18" charset="0"/>
                <a:cs typeface="Times New Roman" panose="02020603050405020304" pitchFamily="18" charset="0"/>
              </a:rPr>
              <a:t>Duty Cycle: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62.5%</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(41.52mA)</a:t>
            </a:r>
          </a:p>
        </p:txBody>
      </p:sp>
      <p:sp>
        <p:nvSpPr>
          <p:cNvPr id="18" name="Content Placeholder 2"/>
          <p:cNvSpPr txBox="1"/>
          <p:nvPr/>
        </p:nvSpPr>
        <p:spPr>
          <a:xfrm>
            <a:off x="7843301" y="6427945"/>
            <a:ext cx="2955997" cy="430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en-US" altLang="zh-CN" sz="1800" dirty="0">
                <a:solidFill>
                  <a:schemeClr val="tx1"/>
                </a:solidFill>
                <a:latin typeface="Times New Roman" panose="02020603050405020304" pitchFamily="18" charset="0"/>
                <a:cs typeface="Times New Roman" panose="02020603050405020304" pitchFamily="18" charset="0"/>
              </a:rPr>
              <a:t>Duty Cycle: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75%</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(42.32mA)</a:t>
            </a:r>
          </a:p>
        </p:txBody>
      </p:sp>
      <p:sp>
        <p:nvSpPr>
          <p:cNvPr id="19" name="文本框 18"/>
          <p:cNvSpPr txBox="1"/>
          <p:nvPr/>
        </p:nvSpPr>
        <p:spPr>
          <a:xfrm>
            <a:off x="296397" y="823294"/>
            <a:ext cx="6342527"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Conditioning with Square Discharge Chamber</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6398" y="823294"/>
            <a:ext cx="1637178"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Operation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1148" y="1369768"/>
            <a:ext cx="7554359" cy="4249066"/>
          </a:xfrm>
          <a:prstGeom prst="rect">
            <a:avLst/>
          </a:prstGeom>
          <a:noFill/>
          <a:ln>
            <a:noFill/>
          </a:ln>
        </p:spPr>
      </p:pic>
      <p:sp>
        <p:nvSpPr>
          <p:cNvPr id="13" name="文本框 12"/>
          <p:cNvSpPr txBox="1"/>
          <p:nvPr/>
        </p:nvSpPr>
        <p:spPr>
          <a:xfrm>
            <a:off x="980334" y="5638800"/>
            <a:ext cx="6186486" cy="646331"/>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宋体" panose="02010600030101010101" pitchFamily="2" charset="-122"/>
              </a:rPr>
              <a:t>Beam current of the ECR ion source with cylindrical discharge chamber at duty cycle of 60%</a:t>
            </a:r>
            <a:endParaRPr lang="zh-CN" altLang="en-US" dirty="0"/>
          </a:p>
        </p:txBody>
      </p:sp>
      <p:sp>
        <p:nvSpPr>
          <p:cNvPr id="15" name="文本框 14"/>
          <p:cNvSpPr txBox="1"/>
          <p:nvPr/>
        </p:nvSpPr>
        <p:spPr>
          <a:xfrm>
            <a:off x="7353088" y="1513702"/>
            <a:ext cx="4440980" cy="5078313"/>
          </a:xfrm>
          <a:prstGeom prst="rect">
            <a:avLst/>
          </a:prstGeom>
          <a:noFill/>
        </p:spPr>
        <p:txBody>
          <a:bodyPr wrap="square">
            <a:spAutoFit/>
          </a:bodyPr>
          <a:lstStyle/>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The cylindrical discharge chamber was installed on the BNCT02 ECR ion source at Dongguan People's Hospital in September 2023. </a:t>
            </a: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The BNCT device achieved a pulsed beam current of 35.04 mA with a repetition frequency of 200 Hz, a pulse width of 3 </a:t>
            </a:r>
            <a:r>
              <a:rPr lang="en-US" altLang="zh-CN" dirty="0" err="1">
                <a:latin typeface="Times New Roman" panose="02020603050405020304" pitchFamily="18" charset="0"/>
                <a:cs typeface="Times New Roman" panose="02020603050405020304" pitchFamily="18" charset="0"/>
              </a:rPr>
              <a:t>ms</a:t>
            </a:r>
            <a:r>
              <a:rPr lang="en-US" altLang="zh-CN" dirty="0">
                <a:latin typeface="Times New Roman" panose="02020603050405020304" pitchFamily="18" charset="0"/>
                <a:cs typeface="Times New Roman" panose="02020603050405020304" pitchFamily="18" charset="0"/>
              </a:rPr>
              <a:t>, and a duty cycle of 60%.</a:t>
            </a: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However, after a breakdown in April 2024, the ion source's output current gradually dropped from 32.2 mA to 18.8 mA due to damaged BN ceramic pieces at the discharge chamber ends, causing debris contamination, a frequency shift from 2.47 GHz to 2.4676 GHz, and an SWR increase from 1.75 to 10.85.</a:t>
            </a:r>
          </a:p>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The major drawback of the cylindrical discharge chamber is its narrow bandwidth.</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543" y="1520785"/>
            <a:ext cx="11234514" cy="4862870"/>
          </a:xfrm>
          <a:prstGeom prst="rect">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285750" indent="-285750" algn="l">
              <a:spcAft>
                <a:spcPts val="600"/>
              </a:spcAft>
              <a:buFont typeface="Wingdings" panose="05000000000000000000" pitchFamily="2" charset="2"/>
              <a:buChar char="l"/>
            </a:pPr>
            <a:r>
              <a:rPr lang="en-US" altLang="zh-CN" sz="2000" b="0" i="0" dirty="0">
                <a:effectLst/>
                <a:latin typeface="Times New Roman" panose="02020603050405020304" pitchFamily="18" charset="0"/>
                <a:cs typeface="Times New Roman" panose="02020603050405020304" pitchFamily="18" charset="0"/>
              </a:rPr>
              <a:t>Provide two different design of discharge chamber: cylindrical and square </a:t>
            </a:r>
          </a:p>
          <a:p>
            <a:pPr marL="285750" indent="-285750">
              <a:spcAft>
                <a:spcPts val="600"/>
              </a:spcAft>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It should be emphasized that the square discharge chamber exhibits higher stability and availability of the ion source for</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following reasons:</a:t>
            </a:r>
            <a:endParaRPr lang="en-US" altLang="zh-CN"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sz="2000" b="1" dirty="0">
                <a:latin typeface="Times New Roman" panose="02020603050405020304" pitchFamily="18" charset="0"/>
                <a:cs typeface="Times New Roman" panose="02020603050405020304" pitchFamily="18" charset="0"/>
              </a:rPr>
              <a:t>Lower SWR</a:t>
            </a:r>
            <a:r>
              <a:rPr lang="en-US" altLang="zh-CN" sz="2000" dirty="0">
                <a:latin typeface="Times New Roman" panose="02020603050405020304" pitchFamily="18" charset="0"/>
                <a:cs typeface="Times New Roman" panose="02020603050405020304" pitchFamily="18" charset="0"/>
              </a:rPr>
              <a:t>: Low SWR design ensures easier discharging, guaranteeing the availability of the BNCT ECR ion source.</a:t>
            </a:r>
          </a:p>
          <a:p>
            <a:pPr marL="457200" indent="-457200">
              <a:spcAft>
                <a:spcPts val="1200"/>
              </a:spcAft>
              <a:buFont typeface="+mj-lt"/>
              <a:buAutoNum type="arabicPeriod"/>
            </a:pPr>
            <a:r>
              <a:rPr lang="en-US" altLang="zh-CN" sz="2000" b="1" dirty="0">
                <a:latin typeface="Times New Roman" panose="02020603050405020304" pitchFamily="18" charset="0"/>
                <a:cs typeface="Times New Roman" panose="02020603050405020304" pitchFamily="18" charset="0"/>
              </a:rPr>
              <a:t>Broader operational bandwidth</a:t>
            </a:r>
            <a:r>
              <a:rPr lang="en-US" altLang="zh-CN" sz="2000" dirty="0">
                <a:latin typeface="Times New Roman" panose="02020603050405020304" pitchFamily="18" charset="0"/>
                <a:cs typeface="Times New Roman" panose="02020603050405020304" pitchFamily="18" charset="0"/>
              </a:rPr>
              <a:t>: Discharge chamber with wider bandwidth can help ion source adapt to frequency fluctuations, which fully improves the stability of the ion source. </a:t>
            </a:r>
          </a:p>
          <a:p>
            <a:pPr marL="342900" indent="-342900">
              <a:spcAft>
                <a:spcPts val="600"/>
              </a:spcAft>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In the initial design, an ignition device was installed at the discharge chamber flange. But it has never been used, indicating that the low SWR design of our ECR ion source enables 100% reliable discharging. </a:t>
            </a:r>
          </a:p>
          <a:p>
            <a:pPr marL="342900" indent="-342900">
              <a:spcAft>
                <a:spcPts val="600"/>
              </a:spcAft>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Currently, the clinical BNCT equipment installed at Dongguan People's Hospital has maintained stable and efficient operation over the past year, with a targeted beam power of approximately 28 kW and an uptime rate of over 95%. </a:t>
            </a:r>
          </a:p>
          <a:p>
            <a:pPr marL="342900" indent="-342900">
              <a:spcAft>
                <a:spcPts val="600"/>
              </a:spcAft>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The neutron flux density of BNCT02 has reached the standards set by the IAEA for clinical BNCT treatments.</a:t>
            </a:r>
          </a:p>
        </p:txBody>
      </p:sp>
      <p:sp>
        <p:nvSpPr>
          <p:cNvPr id="3" name="文本框 2"/>
          <p:cNvSpPr txBox="1"/>
          <p:nvPr/>
        </p:nvSpPr>
        <p:spPr>
          <a:xfrm>
            <a:off x="540543" y="895839"/>
            <a:ext cx="434756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Conclusion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973198" y="1649287"/>
            <a:ext cx="4245604" cy="3396245"/>
            <a:chOff x="477523" y="1182102"/>
            <a:chExt cx="4245604" cy="3396245"/>
          </a:xfrm>
        </p:grpSpPr>
        <p:grpSp>
          <p:nvGrpSpPr>
            <p:cNvPr id="39" name="组合 38"/>
            <p:cNvGrpSpPr/>
            <p:nvPr/>
          </p:nvGrpSpPr>
          <p:grpSpPr>
            <a:xfrm>
              <a:off x="477523" y="1182102"/>
              <a:ext cx="4195010" cy="593558"/>
              <a:chOff x="906379" y="1291389"/>
              <a:chExt cx="4195010" cy="593558"/>
            </a:xfrm>
          </p:grpSpPr>
          <p:grpSp>
            <p:nvGrpSpPr>
              <p:cNvPr id="7" name="组合 6"/>
              <p:cNvGrpSpPr/>
              <p:nvPr/>
            </p:nvGrpSpPr>
            <p:grpSpPr>
              <a:xfrm>
                <a:off x="906379" y="1291389"/>
                <a:ext cx="4195010" cy="593558"/>
                <a:chOff x="906379" y="1291389"/>
                <a:chExt cx="4195010" cy="593558"/>
              </a:xfrm>
            </p:grpSpPr>
            <p:sp>
              <p:nvSpPr>
                <p:cNvPr id="2" name="矩形 1"/>
                <p:cNvSpPr/>
                <p:nvPr/>
              </p:nvSpPr>
              <p:spPr>
                <a:xfrm>
                  <a:off x="906379" y="1291389"/>
                  <a:ext cx="4195010" cy="593558"/>
                </a:xfrm>
                <a:prstGeom prst="rect">
                  <a:avLst/>
                </a:prstGeom>
                <a:no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06379" y="1291389"/>
                  <a:ext cx="593558" cy="593558"/>
                </a:xfrm>
                <a:prstGeom prst="rect">
                  <a:avLst/>
                </a:prstGeom>
                <a:solidFill>
                  <a:srgbClr val="0628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01</a:t>
                  </a:r>
                  <a:endParaRPr lang="zh-CN" altLang="en-US" sz="2800" dirty="0">
                    <a:latin typeface="Times New Roman" panose="02020603050405020304" pitchFamily="18" charset="0"/>
                    <a:cs typeface="Times New Roman" panose="02020603050405020304" pitchFamily="18" charset="0"/>
                  </a:endParaRPr>
                </a:p>
              </p:txBody>
            </p:sp>
          </p:grpSp>
          <p:sp>
            <p:nvSpPr>
              <p:cNvPr id="30" name="文本框 29"/>
              <p:cNvSpPr txBox="1"/>
              <p:nvPr/>
            </p:nvSpPr>
            <p:spPr>
              <a:xfrm>
                <a:off x="1754680" y="1354432"/>
                <a:ext cx="1855829" cy="461665"/>
              </a:xfrm>
              <a:prstGeom prst="rect">
                <a:avLst/>
              </a:prstGeom>
              <a:noFill/>
            </p:spPr>
            <p:txBody>
              <a:bodyPr wrap="non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Introduction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grpSp>
        <p:grpSp>
          <p:nvGrpSpPr>
            <p:cNvPr id="42" name="组合 41"/>
            <p:cNvGrpSpPr/>
            <p:nvPr/>
          </p:nvGrpSpPr>
          <p:grpSpPr>
            <a:xfrm>
              <a:off x="477523" y="2116331"/>
              <a:ext cx="4195010" cy="593558"/>
              <a:chOff x="916355" y="2208911"/>
              <a:chExt cx="4195010" cy="593558"/>
            </a:xfrm>
          </p:grpSpPr>
          <p:grpSp>
            <p:nvGrpSpPr>
              <p:cNvPr id="18" name="组合 17"/>
              <p:cNvGrpSpPr/>
              <p:nvPr/>
            </p:nvGrpSpPr>
            <p:grpSpPr>
              <a:xfrm>
                <a:off x="916355" y="2208911"/>
                <a:ext cx="4195010" cy="593558"/>
                <a:chOff x="906379" y="1291389"/>
                <a:chExt cx="4195010" cy="593558"/>
              </a:xfrm>
            </p:grpSpPr>
            <p:sp>
              <p:nvSpPr>
                <p:cNvPr id="19" name="矩形 18"/>
                <p:cNvSpPr/>
                <p:nvPr/>
              </p:nvSpPr>
              <p:spPr>
                <a:xfrm>
                  <a:off x="906379" y="1291389"/>
                  <a:ext cx="4195010" cy="593558"/>
                </a:xfrm>
                <a:prstGeom prst="rect">
                  <a:avLst/>
                </a:prstGeom>
                <a:no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06379" y="1291389"/>
                  <a:ext cx="593558" cy="593558"/>
                </a:xfrm>
                <a:prstGeom prst="rect">
                  <a:avLst/>
                </a:prstGeom>
                <a:solidFill>
                  <a:srgbClr val="0628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02</a:t>
                  </a:r>
                  <a:endParaRPr lang="zh-CN" altLang="en-US" sz="2800" dirty="0">
                    <a:latin typeface="Times New Roman" panose="02020603050405020304" pitchFamily="18" charset="0"/>
                    <a:cs typeface="Times New Roman" panose="02020603050405020304" pitchFamily="18" charset="0"/>
                  </a:endParaRPr>
                </a:p>
              </p:txBody>
            </p:sp>
          </p:grpSp>
          <p:sp>
            <p:nvSpPr>
              <p:cNvPr id="36" name="文本框 35"/>
              <p:cNvSpPr txBox="1"/>
              <p:nvPr/>
            </p:nvSpPr>
            <p:spPr>
              <a:xfrm>
                <a:off x="1754680" y="2292667"/>
                <a:ext cx="1074333" cy="461665"/>
              </a:xfrm>
              <a:prstGeom prst="rect">
                <a:avLst/>
              </a:prstGeom>
              <a:noFill/>
            </p:spPr>
            <p:txBody>
              <a:bodyPr wrap="non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Design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grpSp>
        <p:grpSp>
          <p:nvGrpSpPr>
            <p:cNvPr id="61" name="组合 60"/>
            <p:cNvGrpSpPr/>
            <p:nvPr/>
          </p:nvGrpSpPr>
          <p:grpSpPr>
            <a:xfrm>
              <a:off x="477523" y="3050560"/>
              <a:ext cx="4245604" cy="593558"/>
              <a:chOff x="906379" y="3132221"/>
              <a:chExt cx="6543322" cy="593558"/>
            </a:xfrm>
          </p:grpSpPr>
          <p:grpSp>
            <p:nvGrpSpPr>
              <p:cNvPr id="10" name="组合 9"/>
              <p:cNvGrpSpPr/>
              <p:nvPr/>
            </p:nvGrpSpPr>
            <p:grpSpPr>
              <a:xfrm>
                <a:off x="906379" y="3132221"/>
                <a:ext cx="6543322" cy="593558"/>
                <a:chOff x="906379" y="1291389"/>
                <a:chExt cx="6543322" cy="593558"/>
              </a:xfrm>
            </p:grpSpPr>
            <p:sp>
              <p:nvSpPr>
                <p:cNvPr id="13" name="矩形 12"/>
                <p:cNvSpPr/>
                <p:nvPr/>
              </p:nvSpPr>
              <p:spPr>
                <a:xfrm>
                  <a:off x="906379" y="1291389"/>
                  <a:ext cx="6543322" cy="593558"/>
                </a:xfrm>
                <a:prstGeom prst="rect">
                  <a:avLst/>
                </a:prstGeom>
                <a:no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06379" y="1291389"/>
                  <a:ext cx="914791" cy="593558"/>
                </a:xfrm>
                <a:prstGeom prst="rect">
                  <a:avLst/>
                </a:prstGeom>
                <a:solidFill>
                  <a:srgbClr val="0628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03</a:t>
                  </a:r>
                  <a:endParaRPr lang="zh-CN" altLang="en-US" sz="2800" dirty="0">
                    <a:latin typeface="Times New Roman" panose="02020603050405020304" pitchFamily="18" charset="0"/>
                    <a:cs typeface="Times New Roman" panose="02020603050405020304" pitchFamily="18" charset="0"/>
                  </a:endParaRPr>
                </a:p>
              </p:txBody>
            </p:sp>
          </p:grpSp>
          <p:sp>
            <p:nvSpPr>
              <p:cNvPr id="37" name="文本框 36"/>
              <p:cNvSpPr txBox="1"/>
              <p:nvPr/>
            </p:nvSpPr>
            <p:spPr>
              <a:xfrm>
                <a:off x="2213780" y="3195264"/>
                <a:ext cx="5118956"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Experiment</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grpSp>
        <p:grpSp>
          <p:nvGrpSpPr>
            <p:cNvPr id="73" name="组合 72"/>
            <p:cNvGrpSpPr/>
            <p:nvPr/>
          </p:nvGrpSpPr>
          <p:grpSpPr>
            <a:xfrm>
              <a:off x="477523" y="3984789"/>
              <a:ext cx="4195010" cy="593558"/>
              <a:chOff x="916355" y="4162926"/>
              <a:chExt cx="4195010" cy="593558"/>
            </a:xfrm>
          </p:grpSpPr>
          <p:grpSp>
            <p:nvGrpSpPr>
              <p:cNvPr id="74" name="组合 73"/>
              <p:cNvGrpSpPr/>
              <p:nvPr/>
            </p:nvGrpSpPr>
            <p:grpSpPr>
              <a:xfrm>
                <a:off x="916355" y="4162926"/>
                <a:ext cx="4195010" cy="593558"/>
                <a:chOff x="906379" y="1291389"/>
                <a:chExt cx="4195010" cy="593558"/>
              </a:xfrm>
            </p:grpSpPr>
            <p:sp>
              <p:nvSpPr>
                <p:cNvPr id="76" name="矩形 75"/>
                <p:cNvSpPr/>
                <p:nvPr/>
              </p:nvSpPr>
              <p:spPr>
                <a:xfrm>
                  <a:off x="906379" y="1291389"/>
                  <a:ext cx="4195010" cy="593558"/>
                </a:xfrm>
                <a:prstGeom prst="rect">
                  <a:avLst/>
                </a:prstGeom>
                <a:no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906379" y="1291389"/>
                  <a:ext cx="593558" cy="593558"/>
                </a:xfrm>
                <a:prstGeom prst="rect">
                  <a:avLst/>
                </a:prstGeom>
                <a:solidFill>
                  <a:srgbClr val="0628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Times New Roman" panose="02020603050405020304" pitchFamily="18" charset="0"/>
                      <a:cs typeface="Times New Roman" panose="02020603050405020304" pitchFamily="18" charset="0"/>
                    </a:rPr>
                    <a:t>04</a:t>
                  </a:r>
                  <a:endParaRPr lang="zh-CN" altLang="en-US" sz="2800" dirty="0">
                    <a:latin typeface="Times New Roman" panose="02020603050405020304" pitchFamily="18" charset="0"/>
                    <a:cs typeface="Times New Roman" panose="02020603050405020304" pitchFamily="18" charset="0"/>
                  </a:endParaRPr>
                </a:p>
              </p:txBody>
            </p:sp>
          </p:grpSp>
          <p:sp>
            <p:nvSpPr>
              <p:cNvPr id="75" name="文本框 74"/>
              <p:cNvSpPr txBox="1"/>
              <p:nvPr/>
            </p:nvSpPr>
            <p:spPr>
              <a:xfrm>
                <a:off x="1754680" y="4225969"/>
                <a:ext cx="1733167" cy="461665"/>
              </a:xfrm>
              <a:prstGeom prst="rect">
                <a:avLst/>
              </a:prstGeom>
              <a:noFill/>
            </p:spPr>
            <p:txBody>
              <a:bodyPr wrap="non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 Conclusion</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stretch>
            <a:fillRect/>
          </a:stretch>
        </p:blipFill>
        <p:spPr>
          <a:xfrm>
            <a:off x="196237" y="915309"/>
            <a:ext cx="6164738" cy="4366100"/>
          </a:xfrm>
          <a:prstGeom prst="rect">
            <a:avLst/>
          </a:prstGeom>
        </p:spPr>
      </p:pic>
      <p:sp>
        <p:nvSpPr>
          <p:cNvPr id="32" name="文本框 31"/>
          <p:cNvSpPr txBox="1"/>
          <p:nvPr/>
        </p:nvSpPr>
        <p:spPr>
          <a:xfrm>
            <a:off x="6296524" y="1058779"/>
            <a:ext cx="5638801"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The Principle of BNCT</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6360975" y="3855219"/>
            <a:ext cx="5317678" cy="2030095"/>
          </a:xfrm>
          <a:prstGeom prst="rect">
            <a:avLst/>
          </a:prstGeom>
          <a:noFill/>
        </p:spPr>
        <p:txBody>
          <a:bodyPr wrap="square" rtlCol="0">
            <a:spAutoFit/>
          </a:bodyPr>
          <a:lstStyle/>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Boron Injection</a:t>
            </a:r>
            <a:r>
              <a:rPr lang="en-US" altLang="zh-CN" dirty="0">
                <a:latin typeface="Times New Roman" panose="02020603050405020304" pitchFamily="18" charset="0"/>
                <a:cs typeface="Times New Roman" panose="02020603050405020304" pitchFamily="18" charset="0"/>
              </a:rPr>
              <a:t>: ¹⁰B drug selectively accumulates in tumor cells.</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Neutron Beam</a:t>
            </a:r>
            <a:r>
              <a:rPr lang="en-US" altLang="zh-CN" dirty="0">
                <a:latin typeface="Times New Roman" panose="02020603050405020304" pitchFamily="18" charset="0"/>
                <a:cs typeface="Times New Roman" panose="02020603050405020304" pitchFamily="18" charset="0"/>
              </a:rPr>
              <a:t>: The tumor site is irradiated with a beam of epithermal neutrons generated by a neutron source.</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Nuclear Reaction</a:t>
            </a:r>
            <a:r>
              <a:rPr lang="en-US" altLang="zh-CN" dirty="0">
                <a:latin typeface="Times New Roman" panose="02020603050405020304" pitchFamily="18" charset="0"/>
                <a:cs typeface="Times New Roman" panose="02020603050405020304" pitchFamily="18" charset="0"/>
              </a:rPr>
              <a:t>: ¹⁰B captures neutrons, causing ¹⁰B(n,</a:t>
            </a:r>
            <a:r>
              <a:rPr lang="el-GR" altLang="zh-CN" dirty="0">
                <a:latin typeface="Times New Roman" panose="02020603050405020304" pitchFamily="18" charset="0"/>
                <a:cs typeface="Times New Roman" panose="02020603050405020304" pitchFamily="18" charset="0"/>
              </a:rPr>
              <a:t>α)⁷</a:t>
            </a:r>
            <a:r>
              <a:rPr lang="en-US" altLang="zh-CN" dirty="0">
                <a:latin typeface="Times New Roman" panose="02020603050405020304" pitchFamily="18" charset="0"/>
                <a:cs typeface="Times New Roman" panose="02020603050405020304" pitchFamily="18" charset="0"/>
              </a:rPr>
              <a:t>Li reaction.</a:t>
            </a:r>
            <a:endParaRPr lang="zh-CN" altLang="en-US" dirty="0">
              <a:latin typeface="Times New Roman" panose="02020603050405020304" pitchFamily="18" charset="0"/>
              <a:cs typeface="Times New Roman" panose="02020603050405020304" pitchFamily="18" charset="0"/>
            </a:endParaRPr>
          </a:p>
        </p:txBody>
      </p:sp>
      <p:sp>
        <p:nvSpPr>
          <p:cNvPr id="35" name="文本框 34"/>
          <p:cNvSpPr txBox="1"/>
          <p:nvPr/>
        </p:nvSpPr>
        <p:spPr>
          <a:xfrm>
            <a:off x="6358969" y="1600433"/>
            <a:ext cx="5319684" cy="1477328"/>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basic principle of BNCT is to utilize the capture reaction of boron-10 isotopes under neutron irradiation, selectively killing tumor cells by producing high-energy secondary particles of lithium and helium with high linear energy transfer (LET).</a:t>
            </a:r>
            <a:endParaRPr lang="zh-CN" altLang="en-US"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6358969" y="3296048"/>
            <a:ext cx="5638801"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BNCT Process</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38" name="文本框 37"/>
          <p:cNvSpPr txBox="1"/>
          <p:nvPr/>
        </p:nvSpPr>
        <p:spPr>
          <a:xfrm>
            <a:off x="761720" y="5096743"/>
            <a:ext cx="4301290" cy="369332"/>
          </a:xfrm>
          <a:prstGeom prst="rect">
            <a:avLst/>
          </a:prstGeom>
          <a:noFill/>
        </p:spPr>
        <p:txBody>
          <a:bodyPr wrap="square">
            <a:spAutoFit/>
          </a:bodyPr>
          <a:lstStyle/>
          <a:p>
            <a:r>
              <a:rPr lang="en-US" altLang="zh-CN" sz="1800" b="1" dirty="0">
                <a:solidFill>
                  <a:srgbClr val="06287F"/>
                </a:solidFill>
                <a:latin typeface="Times New Roman" panose="02020603050405020304" pitchFamily="18" charset="0"/>
                <a:cs typeface="Times New Roman" panose="02020603050405020304" pitchFamily="18" charset="0"/>
              </a:rPr>
              <a:t>Boron Neutron Capture Therapy</a:t>
            </a:r>
            <a:r>
              <a:rPr lang="en-US" altLang="zh-CN" b="1" dirty="0">
                <a:solidFill>
                  <a:srgbClr val="06287F"/>
                </a:solidFill>
                <a:latin typeface="Times New Roman" panose="02020603050405020304" pitchFamily="18" charset="0"/>
                <a:cs typeface="Times New Roman" panose="02020603050405020304" pitchFamily="18" charset="0"/>
              </a:rPr>
              <a:t>(</a:t>
            </a:r>
            <a:r>
              <a:rPr lang="en-US" altLang="zh-CN" sz="1800" b="1" dirty="0">
                <a:solidFill>
                  <a:srgbClr val="06287F"/>
                </a:solidFill>
                <a:latin typeface="Times New Roman" panose="02020603050405020304" pitchFamily="18" charset="0"/>
                <a:cs typeface="Times New Roman" panose="02020603050405020304" pitchFamily="18" charset="0"/>
              </a:rPr>
              <a:t>BNCT</a:t>
            </a:r>
            <a:r>
              <a:rPr lang="en-US" altLang="zh-CN" b="1" dirty="0">
                <a:solidFill>
                  <a:srgbClr val="06287F"/>
                </a:solidFill>
                <a:latin typeface="Times New Roman" panose="02020603050405020304" pitchFamily="18" charset="0"/>
                <a:cs typeface="Times New Roman" panose="02020603050405020304" pitchFamily="18" charset="0"/>
              </a:rPr>
              <a:t>)</a:t>
            </a:r>
            <a:endParaRPr lang="zh-CN" altLang="en-US" dirty="0"/>
          </a:p>
        </p:txBody>
      </p:sp>
      <p:sp>
        <p:nvSpPr>
          <p:cNvPr id="39" name="文本框 26"/>
          <p:cNvSpPr txBox="1"/>
          <p:nvPr/>
        </p:nvSpPr>
        <p:spPr>
          <a:xfrm>
            <a:off x="1764367" y="5474325"/>
            <a:ext cx="2491067" cy="501804"/>
          </a:xfrm>
          <a:prstGeom prst="rect">
            <a:avLst/>
          </a:prstGeom>
          <a:noFill/>
        </p:spPr>
        <p:txBody>
          <a:bodyPr wrap="none" lIns="0" tIns="0" rIns="0" bIns="0"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nSpc>
                <a:spcPct val="130000"/>
              </a:lnSpc>
            </a:pPr>
            <a:r>
              <a:rPr lang="en-US" altLang="zh-CN" sz="2800" baseline="30000" dirty="0">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B+n</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aseline="30000" dirty="0">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Li+</a:t>
            </a:r>
            <a:r>
              <a:rPr lang="en-US" altLang="zh-CN" sz="2800" baseline="30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He</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65218" y="859760"/>
            <a:ext cx="3497181"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Accelerator-based BNCT</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465218" y="1271699"/>
            <a:ext cx="11098829" cy="645160"/>
          </a:xfrm>
          <a:prstGeom prst="rect">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457200" algn="l"/>
            <a:r>
              <a:rPr lang="en-US" altLang="zh-CN" i="0" dirty="0">
                <a:solidFill>
                  <a:srgbClr val="4E4E4E"/>
                </a:solidFill>
                <a:effectLst/>
                <a:latin typeface="Times New Roman" panose="02020603050405020304" pitchFamily="18" charset="0"/>
                <a:cs typeface="Times New Roman" panose="02020603050405020304" pitchFamily="18" charset="0"/>
              </a:rPr>
              <a:t>with the advancements in accelerator technology over the past decade, BNCT now increasingly relies on accelerators to generate neutrons, which are more cost-effective, safer, and easier to operate, install, and maintain.</a:t>
            </a:r>
          </a:p>
        </p:txBody>
      </p:sp>
      <p:grpSp>
        <p:nvGrpSpPr>
          <p:cNvPr id="62" name="组合 61"/>
          <p:cNvGrpSpPr/>
          <p:nvPr/>
        </p:nvGrpSpPr>
        <p:grpSpPr>
          <a:xfrm>
            <a:off x="968344" y="1672578"/>
            <a:ext cx="9690131" cy="5185422"/>
            <a:chOff x="968344" y="1672578"/>
            <a:chExt cx="9690131" cy="5185422"/>
          </a:xfrm>
        </p:grpSpPr>
        <p:pic>
          <p:nvPicPr>
            <p:cNvPr id="26" name="图片 25"/>
            <p:cNvPicPr>
              <a:picLocks noChangeAspect="1"/>
            </p:cNvPicPr>
            <p:nvPr/>
          </p:nvPicPr>
          <p:blipFill>
            <a:blip r:embed="rId2"/>
            <a:srcRect l="658" t="-7879" r="-658" b="-1343"/>
            <a:stretch>
              <a:fillRect/>
            </a:stretch>
          </p:blipFill>
          <p:spPr>
            <a:xfrm>
              <a:off x="968345" y="1672578"/>
              <a:ext cx="9690130" cy="5185422"/>
            </a:xfrm>
            <a:prstGeom prst="rect">
              <a:avLst/>
            </a:prstGeom>
          </p:spPr>
        </p:pic>
        <p:sp>
          <p:nvSpPr>
            <p:cNvPr id="27" name="矩形 26"/>
            <p:cNvSpPr/>
            <p:nvPr/>
          </p:nvSpPr>
          <p:spPr>
            <a:xfrm>
              <a:off x="1074419" y="2076450"/>
              <a:ext cx="4631055" cy="242459"/>
            </a:xfrm>
            <a:prstGeom prst="rect">
              <a:avLst/>
            </a:prstGeom>
            <a:solidFill>
              <a:srgbClr val="0C449A"/>
            </a:solidFill>
            <a:ln>
              <a:solidFill>
                <a:srgbClr val="0B3F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6014633" y="2063774"/>
              <a:ext cx="1316957" cy="242459"/>
            </a:xfrm>
            <a:prstGeom prst="rect">
              <a:avLst/>
            </a:prstGeom>
            <a:solidFill>
              <a:srgbClr val="0C449A"/>
            </a:solidFill>
            <a:ln>
              <a:solidFill>
                <a:srgbClr val="0B3F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7810500" y="2063773"/>
              <a:ext cx="1143000" cy="242459"/>
            </a:xfrm>
            <a:prstGeom prst="rect">
              <a:avLst/>
            </a:prstGeom>
            <a:solidFill>
              <a:srgbClr val="0C449A"/>
            </a:solidFill>
            <a:ln>
              <a:solidFill>
                <a:srgbClr val="0B3F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968345" y="4996471"/>
              <a:ext cx="1565305" cy="315551"/>
            </a:xfrm>
            <a:prstGeom prst="rect">
              <a:avLst/>
            </a:prstGeom>
            <a:solidFill>
              <a:srgbClr val="0732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3934732" y="4991098"/>
              <a:ext cx="1565305" cy="315551"/>
            </a:xfrm>
            <a:prstGeom prst="rect">
              <a:avLst/>
            </a:prstGeom>
            <a:solidFill>
              <a:srgbClr val="0732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Target</a:t>
              </a:r>
              <a:endParaRPr lang="zh-CN" altLang="en-US" dirty="0">
                <a:latin typeface="Times New Roman" panose="02020603050405020304" pitchFamily="18" charset="0"/>
                <a:cs typeface="Times New Roman" panose="02020603050405020304" pitchFamily="18" charset="0"/>
              </a:endParaRPr>
            </a:p>
          </p:txBody>
        </p:sp>
        <p:sp>
          <p:nvSpPr>
            <p:cNvPr id="37" name="矩形 36"/>
            <p:cNvSpPr/>
            <p:nvPr/>
          </p:nvSpPr>
          <p:spPr>
            <a:xfrm>
              <a:off x="6809898" y="4991098"/>
              <a:ext cx="1565305" cy="315551"/>
            </a:xfrm>
            <a:prstGeom prst="rect">
              <a:avLst/>
            </a:prstGeom>
            <a:solidFill>
              <a:srgbClr val="0732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BSA</a:t>
              </a:r>
              <a:endParaRPr lang="zh-CN" altLang="en-US"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1074419" y="2000338"/>
              <a:ext cx="1303021"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Accelerator</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5866447" y="2050848"/>
              <a:ext cx="1886903" cy="276999"/>
            </a:xfrm>
            <a:prstGeom prst="rect">
              <a:avLst/>
            </a:prstGeom>
            <a:noFill/>
          </p:spPr>
          <p:txBody>
            <a:bodyPr wrap="square" rtlCol="0">
              <a:spAutoFit/>
            </a:bodyPr>
            <a:lstStyle/>
            <a:p>
              <a:r>
                <a:rPr lang="en-US" altLang="zh-CN" sz="1200" dirty="0">
                  <a:solidFill>
                    <a:schemeClr val="bg1"/>
                  </a:solidFill>
                  <a:latin typeface="Times New Roman" panose="02020603050405020304" pitchFamily="18" charset="0"/>
                  <a:cs typeface="Times New Roman" panose="02020603050405020304" pitchFamily="18" charset="0"/>
                </a:rPr>
                <a:t>Neutron Irradiation System</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
          <p:nvSpPr>
            <p:cNvPr id="40" name="文本框 39"/>
            <p:cNvSpPr txBox="1"/>
            <p:nvPr/>
          </p:nvSpPr>
          <p:spPr>
            <a:xfrm>
              <a:off x="7753350" y="1980682"/>
              <a:ext cx="2194560"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Therapeutic System</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1074419" y="4937317"/>
              <a:ext cx="1303021"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Accelerator</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42" name="矩形 41"/>
            <p:cNvSpPr/>
            <p:nvPr/>
          </p:nvSpPr>
          <p:spPr>
            <a:xfrm>
              <a:off x="968344" y="2529861"/>
              <a:ext cx="1565305"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Ions Source</a:t>
              </a:r>
              <a:r>
                <a:rPr lang="en-US" altLang="zh-CN" sz="1600" dirty="0">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43" name="矩形 42"/>
            <p:cNvSpPr/>
            <p:nvPr/>
          </p:nvSpPr>
          <p:spPr>
            <a:xfrm>
              <a:off x="3351846" y="2504130"/>
              <a:ext cx="1565305"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RFQ</a:t>
              </a:r>
              <a:endParaRPr lang="zh-CN" altLang="en-US" sz="1600" dirty="0">
                <a:latin typeface="Times New Roman" panose="02020603050405020304" pitchFamily="18" charset="0"/>
                <a:cs typeface="Times New Roman" panose="02020603050405020304" pitchFamily="18" charset="0"/>
              </a:endParaRPr>
            </a:p>
          </p:txBody>
        </p:sp>
        <p:sp>
          <p:nvSpPr>
            <p:cNvPr id="44" name="矩形 43"/>
            <p:cNvSpPr/>
            <p:nvPr/>
          </p:nvSpPr>
          <p:spPr>
            <a:xfrm>
              <a:off x="5903690" y="2491454"/>
              <a:ext cx="919439"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Target</a:t>
              </a:r>
              <a:endParaRPr lang="zh-CN" altLang="en-US" sz="1600" dirty="0">
                <a:latin typeface="Times New Roman" panose="02020603050405020304" pitchFamily="18" charset="0"/>
                <a:cs typeface="Times New Roman" panose="02020603050405020304" pitchFamily="18" charset="0"/>
              </a:endParaRPr>
            </a:p>
          </p:txBody>
        </p:sp>
        <p:sp>
          <p:nvSpPr>
            <p:cNvPr id="45" name="矩形 44"/>
            <p:cNvSpPr/>
            <p:nvPr/>
          </p:nvSpPr>
          <p:spPr>
            <a:xfrm>
              <a:off x="7331590" y="2350014"/>
              <a:ext cx="1091319"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Times New Roman" panose="02020603050405020304" pitchFamily="18" charset="0"/>
                  <a:cs typeface="Times New Roman" panose="02020603050405020304" pitchFamily="18" charset="0"/>
                </a:rPr>
                <a:t>BSA</a:t>
              </a:r>
              <a:endParaRPr lang="zh-CN" altLang="en-US" sz="1600" dirty="0">
                <a:latin typeface="Times New Roman" panose="02020603050405020304" pitchFamily="18" charset="0"/>
                <a:cs typeface="Times New Roman" panose="02020603050405020304" pitchFamily="18" charset="0"/>
              </a:endParaRPr>
            </a:p>
          </p:txBody>
        </p:sp>
        <p:sp>
          <p:nvSpPr>
            <p:cNvPr id="46" name="矩形 45"/>
            <p:cNvSpPr/>
            <p:nvPr/>
          </p:nvSpPr>
          <p:spPr>
            <a:xfrm>
              <a:off x="7862181" y="2656979"/>
              <a:ext cx="1091319"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Collimator</a:t>
              </a:r>
              <a:endParaRPr lang="zh-CN" altLang="en-US" sz="1600" dirty="0">
                <a:latin typeface="Times New Roman" panose="02020603050405020304" pitchFamily="18" charset="0"/>
                <a:cs typeface="Times New Roman" panose="02020603050405020304" pitchFamily="18" charset="0"/>
              </a:endParaRPr>
            </a:p>
          </p:txBody>
        </p:sp>
        <p:sp>
          <p:nvSpPr>
            <p:cNvPr id="47" name="矩形 46"/>
            <p:cNvSpPr/>
            <p:nvPr/>
          </p:nvSpPr>
          <p:spPr>
            <a:xfrm>
              <a:off x="9427485" y="2557204"/>
              <a:ext cx="795507"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Patient</a:t>
              </a:r>
              <a:endParaRPr lang="zh-CN" altLang="en-US" sz="1600" dirty="0">
                <a:latin typeface="Times New Roman" panose="02020603050405020304" pitchFamily="18" charset="0"/>
                <a:cs typeface="Times New Roman" panose="02020603050405020304" pitchFamily="18" charset="0"/>
              </a:endParaRPr>
            </a:p>
          </p:txBody>
        </p:sp>
        <p:sp>
          <p:nvSpPr>
            <p:cNvPr id="48" name="矩形 47"/>
            <p:cNvSpPr/>
            <p:nvPr/>
          </p:nvSpPr>
          <p:spPr>
            <a:xfrm>
              <a:off x="9685064" y="4976552"/>
              <a:ext cx="795507" cy="26670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Patient</a:t>
              </a:r>
              <a:endParaRPr lang="zh-CN" altLang="en-US" sz="1600" dirty="0">
                <a:latin typeface="Times New Roman" panose="02020603050405020304" pitchFamily="18" charset="0"/>
                <a:cs typeface="Times New Roman" panose="02020603050405020304" pitchFamily="18" charset="0"/>
              </a:endParaRPr>
            </a:p>
          </p:txBody>
        </p:sp>
        <p:sp>
          <p:nvSpPr>
            <p:cNvPr id="50" name="矩形 49"/>
            <p:cNvSpPr/>
            <p:nvPr/>
          </p:nvSpPr>
          <p:spPr>
            <a:xfrm>
              <a:off x="3934732" y="5402580"/>
              <a:ext cx="1902295" cy="861060"/>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Li/Be Target </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51" name="矩形 50"/>
            <p:cNvSpPr/>
            <p:nvPr/>
          </p:nvSpPr>
          <p:spPr>
            <a:xfrm>
              <a:off x="6802202" y="5405709"/>
              <a:ext cx="1902295" cy="861060"/>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Iron</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Aluminum</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Heavy Water</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Fluoride</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Cement</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W</a:t>
              </a:r>
              <a:r>
                <a:rPr lang="zh-CN" altLang="en-US" sz="1400" dirty="0">
                  <a:solidFill>
                    <a:schemeClr val="tx1"/>
                  </a:solidFill>
                  <a:latin typeface="Times New Roman" panose="02020603050405020304" pitchFamily="18" charset="0"/>
                  <a:cs typeface="Times New Roman" panose="02020603050405020304" pitchFamily="18" charset="0"/>
                </a:rPr>
                <a:t>、</a:t>
              </a:r>
              <a:r>
                <a:rPr lang="en-US" altLang="zh-CN" sz="1400" dirty="0">
                  <a:solidFill>
                    <a:schemeClr val="tx1"/>
                  </a:solidFill>
                  <a:latin typeface="Times New Roman" panose="02020603050405020304" pitchFamily="18" charset="0"/>
                  <a:cs typeface="Times New Roman" panose="02020603050405020304" pitchFamily="18" charset="0"/>
                </a:rPr>
                <a:t>Pd</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52" name="矩形 51"/>
            <p:cNvSpPr/>
            <p:nvPr/>
          </p:nvSpPr>
          <p:spPr>
            <a:xfrm>
              <a:off x="5903690" y="4265289"/>
              <a:ext cx="655969" cy="41902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Proton Beam</a:t>
              </a:r>
              <a:endParaRPr lang="zh-CN" altLang="en-US" sz="1200" dirty="0">
                <a:latin typeface="Times New Roman" panose="02020603050405020304" pitchFamily="18" charset="0"/>
                <a:cs typeface="Times New Roman" panose="02020603050405020304" pitchFamily="18" charset="0"/>
              </a:endParaRPr>
            </a:p>
          </p:txBody>
        </p:sp>
        <p:sp>
          <p:nvSpPr>
            <p:cNvPr id="49" name="矩形 48"/>
            <p:cNvSpPr/>
            <p:nvPr/>
          </p:nvSpPr>
          <p:spPr>
            <a:xfrm>
              <a:off x="1005989" y="5402580"/>
              <a:ext cx="1902295" cy="861060"/>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Cyclotron/DC High-Voltage/Linac Accelerator</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54" name="矩形 53"/>
            <p:cNvSpPr/>
            <p:nvPr/>
          </p:nvSpPr>
          <p:spPr>
            <a:xfrm>
              <a:off x="7733401" y="4150305"/>
              <a:ext cx="1464836" cy="387980"/>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Thermal Neutron</a:t>
              </a:r>
              <a:endParaRPr lang="zh-CN" altLang="en-US" sz="1200" dirty="0">
                <a:latin typeface="Times New Roman" panose="02020603050405020304" pitchFamily="18" charset="0"/>
                <a:cs typeface="Times New Roman" panose="02020603050405020304" pitchFamily="18" charset="0"/>
              </a:endParaRPr>
            </a:p>
          </p:txBody>
        </p:sp>
        <p:sp>
          <p:nvSpPr>
            <p:cNvPr id="55" name="矩形 54"/>
            <p:cNvSpPr/>
            <p:nvPr/>
          </p:nvSpPr>
          <p:spPr>
            <a:xfrm>
              <a:off x="7208520" y="4344295"/>
              <a:ext cx="544830" cy="185859"/>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208520" y="4275609"/>
              <a:ext cx="707650" cy="3879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Neutron Beam</a:t>
              </a:r>
              <a:endParaRPr lang="zh-CN" altLang="en-US" sz="1200" dirty="0">
                <a:latin typeface="Times New Roman" panose="02020603050405020304" pitchFamily="18" charset="0"/>
                <a:cs typeface="Times New Roman" panose="02020603050405020304" pitchFamily="18" charset="0"/>
              </a:endParaRPr>
            </a:p>
          </p:txBody>
        </p:sp>
        <p:sp>
          <p:nvSpPr>
            <p:cNvPr id="56" name="矩形 55"/>
            <p:cNvSpPr/>
            <p:nvPr/>
          </p:nvSpPr>
          <p:spPr>
            <a:xfrm>
              <a:off x="2987039" y="5715000"/>
              <a:ext cx="634967" cy="342900"/>
            </a:xfrm>
            <a:prstGeom prst="rect">
              <a:avLst/>
            </a:prstGeom>
            <a:solidFill>
              <a:srgbClr val="324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proton</a:t>
              </a:r>
              <a:endParaRPr lang="zh-CN" altLang="en-US" sz="1200" dirty="0">
                <a:latin typeface="Times New Roman" panose="02020603050405020304" pitchFamily="18" charset="0"/>
                <a:cs typeface="Times New Roman" panose="02020603050405020304" pitchFamily="18" charset="0"/>
              </a:endParaRPr>
            </a:p>
          </p:txBody>
        </p:sp>
        <p:sp>
          <p:nvSpPr>
            <p:cNvPr id="57" name="矩形 56"/>
            <p:cNvSpPr/>
            <p:nvPr/>
          </p:nvSpPr>
          <p:spPr>
            <a:xfrm>
              <a:off x="5866447" y="5715000"/>
              <a:ext cx="634967" cy="342900"/>
            </a:xfrm>
            <a:prstGeom prst="rect">
              <a:avLst/>
            </a:prstGeom>
            <a:solidFill>
              <a:srgbClr val="324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latin typeface="Times New Roman" panose="02020603050405020304" pitchFamily="18" charset="0"/>
                  <a:cs typeface="Times New Roman" panose="02020603050405020304" pitchFamily="18" charset="0"/>
                </a:rPr>
                <a:t>Fast Neutron</a:t>
              </a:r>
              <a:endParaRPr lang="zh-CN" altLang="en-US" sz="1050" dirty="0">
                <a:latin typeface="Times New Roman" panose="02020603050405020304" pitchFamily="18" charset="0"/>
                <a:cs typeface="Times New Roman" panose="02020603050405020304" pitchFamily="18" charset="0"/>
              </a:endParaRPr>
            </a:p>
          </p:txBody>
        </p:sp>
        <p:sp>
          <p:nvSpPr>
            <p:cNvPr id="59" name="箭头: 右 58"/>
            <p:cNvSpPr/>
            <p:nvPr/>
          </p:nvSpPr>
          <p:spPr>
            <a:xfrm>
              <a:off x="8734471" y="5541961"/>
              <a:ext cx="927531" cy="688978"/>
            </a:xfrm>
            <a:prstGeom prst="rightArrow">
              <a:avLst>
                <a:gd name="adj1" fmla="val 50000"/>
                <a:gd name="adj2" fmla="val 61988"/>
              </a:avLst>
            </a:prstGeom>
            <a:solidFill>
              <a:srgbClr val="3243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748600" y="5711190"/>
              <a:ext cx="634967" cy="342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latin typeface="Times New Roman" panose="02020603050405020304" pitchFamily="18" charset="0"/>
                  <a:cs typeface="Times New Roman" panose="02020603050405020304" pitchFamily="18" charset="0"/>
                </a:rPr>
                <a:t>Thermal Neutron</a:t>
              </a:r>
              <a:endParaRPr lang="zh-CN" altLang="en-US" sz="105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街道上的建筑&#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624" t="2041" r="1797"/>
          <a:stretch>
            <a:fillRect/>
          </a:stretch>
        </p:blipFill>
        <p:spPr>
          <a:xfrm>
            <a:off x="6188984" y="3253980"/>
            <a:ext cx="5277755" cy="3240000"/>
          </a:xfrm>
          <a:prstGeom prst="rect">
            <a:avLst/>
          </a:prstGeom>
          <a:ln>
            <a:noFill/>
          </a:ln>
          <a:effectLst>
            <a:outerShdw blurRad="254000" dist="127000" dir="2700000" algn="tl" rotWithShape="0">
              <a:srgbClr val="333333">
                <a:alpha val="55000"/>
              </a:srgbClr>
            </a:outerShdw>
          </a:effectLst>
        </p:spPr>
      </p:pic>
      <p:pic>
        <p:nvPicPr>
          <p:cNvPr id="3" name="图片 2" descr="图片包含 室内, 桌子, 绿色, 男人&#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95" y="816713"/>
            <a:ext cx="5759658" cy="3240000"/>
          </a:xfrm>
          <a:prstGeom prst="rect">
            <a:avLst/>
          </a:prstGeom>
          <a:ln>
            <a:noFill/>
          </a:ln>
          <a:effectLst>
            <a:outerShdw blurRad="254000" dist="127000" dir="2700000" algn="tl" rotWithShape="0">
              <a:srgbClr val="333333">
                <a:alpha val="55000"/>
              </a:srgbClr>
            </a:outerShdw>
          </a:effectLst>
        </p:spPr>
      </p:pic>
      <p:sp>
        <p:nvSpPr>
          <p:cNvPr id="32" name="文本框 31"/>
          <p:cNvSpPr txBox="1"/>
          <p:nvPr/>
        </p:nvSpPr>
        <p:spPr>
          <a:xfrm>
            <a:off x="2016473" y="5385984"/>
            <a:ext cx="2120563"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BNCT Center</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8479E2DA-EE71-E49F-CB51-C41055E98BA3}"/>
              </a:ext>
            </a:extLst>
          </p:cNvPr>
          <p:cNvSpPr txBox="1"/>
          <p:nvPr/>
        </p:nvSpPr>
        <p:spPr>
          <a:xfrm>
            <a:off x="7034368" y="816713"/>
            <a:ext cx="407648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BNCT Experimental Facility</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B465A076-2D63-02F9-48E2-E48E0B0D2E8B}"/>
              </a:ext>
            </a:extLst>
          </p:cNvPr>
          <p:cNvSpPr txBox="1"/>
          <p:nvPr/>
        </p:nvSpPr>
        <p:spPr>
          <a:xfrm>
            <a:off x="6188984" y="1274522"/>
            <a:ext cx="5738269" cy="923330"/>
          </a:xfrm>
          <a:prstGeom prst="rect">
            <a:avLst/>
          </a:prstGeom>
          <a:noFill/>
        </p:spPr>
        <p:txBody>
          <a:bodyPr wrap="square">
            <a:spAutoFit/>
          </a:bodyPr>
          <a:lstStyle/>
          <a:p>
            <a:r>
              <a:rPr lang="zh-CN" altLang="en-US" dirty="0">
                <a:latin typeface="Times New Roman" panose="02020603050405020304" pitchFamily="18" charset="0"/>
                <a:ea typeface="Arial Unicode MS" panose="020B0604020202020204"/>
                <a:cs typeface="Times New Roman" panose="02020603050405020304" pitchFamily="18" charset="0"/>
              </a:rPr>
              <a:t>Located in China Spallation Neutron Source (CSNS</a:t>
            </a:r>
            <a:r>
              <a:rPr lang="en-US" altLang="zh-CN" dirty="0">
                <a:latin typeface="Times New Roman" panose="02020603050405020304" pitchFamily="18" charset="0"/>
                <a:ea typeface="Arial Unicode MS" panose="020B0604020202020204"/>
                <a:cs typeface="Times New Roman" panose="02020603050405020304" pitchFamily="18" charset="0"/>
              </a:rPr>
              <a:t>).</a:t>
            </a:r>
            <a:r>
              <a:rPr lang="zh-CN" altLang="en-US" dirty="0">
                <a:latin typeface="Times New Roman" panose="02020603050405020304" pitchFamily="18" charset="0"/>
                <a:ea typeface="Arial Unicode MS" panose="020B0604020202020204"/>
                <a:cs typeface="Times New Roman" panose="02020603050405020304" pitchFamily="18" charset="0"/>
              </a:rPr>
              <a:t> </a:t>
            </a:r>
            <a:r>
              <a:rPr lang="en-US" altLang="zh-CN" dirty="0">
                <a:latin typeface="Times New Roman" panose="02020603050405020304" pitchFamily="18" charset="0"/>
                <a:ea typeface="Arial Unicode MS" panose="020B0604020202020204"/>
                <a:cs typeface="Times New Roman" panose="02020603050405020304" pitchFamily="18" charset="0"/>
              </a:rPr>
              <a:t>It is the </a:t>
            </a:r>
            <a:r>
              <a:rPr lang="zh-CN" altLang="en-US" dirty="0">
                <a:latin typeface="Times New Roman" panose="02020603050405020304" pitchFamily="18" charset="0"/>
                <a:ea typeface="Arial Unicode MS" panose="020B0604020202020204"/>
                <a:cs typeface="Times New Roman" panose="02020603050405020304" pitchFamily="18" charset="0"/>
              </a:rPr>
              <a:t>first accelerator-based BNCT experimental facility </a:t>
            </a:r>
            <a:r>
              <a:rPr lang="en-US" altLang="zh-CN" dirty="0">
                <a:latin typeface="Times New Roman" panose="02020603050405020304" pitchFamily="18" charset="0"/>
                <a:ea typeface="Arial Unicode MS" panose="020B0604020202020204"/>
                <a:cs typeface="Times New Roman" panose="02020603050405020304" pitchFamily="18" charset="0"/>
              </a:rPr>
              <a:t>in China. C</a:t>
            </a:r>
            <a:r>
              <a:rPr lang="zh-CN" altLang="en-US" dirty="0">
                <a:latin typeface="Times New Roman" panose="02020603050405020304" pitchFamily="18" charset="0"/>
                <a:ea typeface="Arial Unicode MS" panose="020B0604020202020204"/>
                <a:cs typeface="Times New Roman" panose="02020603050405020304" pitchFamily="18" charset="0"/>
              </a:rPr>
              <a:t>over an area of 1,000 square meters.</a:t>
            </a:r>
          </a:p>
        </p:txBody>
      </p:sp>
      <p:sp>
        <p:nvSpPr>
          <p:cNvPr id="7" name="文本框 6">
            <a:extLst>
              <a:ext uri="{FF2B5EF4-FFF2-40B4-BE49-F238E27FC236}">
                <a16:creationId xmlns:a16="http://schemas.microsoft.com/office/drawing/2014/main" id="{363CBDD1-C9C0-BD9A-98B7-4D58C0E4EB4D}"/>
              </a:ext>
            </a:extLst>
          </p:cNvPr>
          <p:cNvSpPr txBox="1"/>
          <p:nvPr/>
        </p:nvSpPr>
        <p:spPr>
          <a:xfrm>
            <a:off x="57510" y="5847649"/>
            <a:ext cx="6038490" cy="646331"/>
          </a:xfrm>
          <a:prstGeom prst="rect">
            <a:avLst/>
          </a:prstGeom>
          <a:noFill/>
        </p:spPr>
        <p:txBody>
          <a:bodyPr wrap="square">
            <a:spAutoFit/>
          </a:bodyPr>
          <a:lstStyle/>
          <a:p>
            <a:r>
              <a:rPr lang="en-US" altLang="zh-CN" dirty="0">
                <a:latin typeface="Times New Roman" panose="02020603050405020304" pitchFamily="18" charset="0"/>
                <a:ea typeface="Arial Unicode MS" panose="020B0604020202020204"/>
                <a:cs typeface="Times New Roman" panose="02020603050405020304" pitchFamily="18" charset="0"/>
              </a:rPr>
              <a:t>The BNCT Center building, with a total floor area of 18,421.61 square meters, is constructed at Dongguan People's Hospital.</a:t>
            </a:r>
            <a:endParaRPr lang="zh-CN" altLang="en-US" dirty="0">
              <a:latin typeface="Times New Roman" panose="02020603050405020304" pitchFamily="18" charset="0"/>
              <a:ea typeface="Arial Unicode MS" panose="020B0604020202020204"/>
              <a:cs typeface="Times New Roman" panose="02020603050405020304" pitchFamily="18" charset="0"/>
            </a:endParaRPr>
          </a:p>
        </p:txBody>
      </p:sp>
      <p:sp>
        <p:nvSpPr>
          <p:cNvPr id="8" name="箭头: 上弧形 7">
            <a:extLst>
              <a:ext uri="{FF2B5EF4-FFF2-40B4-BE49-F238E27FC236}">
                <a16:creationId xmlns:a16="http://schemas.microsoft.com/office/drawing/2014/main" id="{CC8B63F8-CC49-3B49-FAA8-D4A442CFE82B}"/>
              </a:ext>
            </a:extLst>
          </p:cNvPr>
          <p:cNvSpPr/>
          <p:nvPr/>
        </p:nvSpPr>
        <p:spPr>
          <a:xfrm flipH="1">
            <a:off x="4924933" y="4854928"/>
            <a:ext cx="1520660" cy="650230"/>
          </a:xfrm>
          <a:prstGeom prst="curvedDownArrow">
            <a:avLst>
              <a:gd name="adj1" fmla="val 21645"/>
              <a:gd name="adj2" fmla="val 47777"/>
              <a:gd name="adj3" fmla="val 37357"/>
            </a:avLst>
          </a:prstGeom>
          <a:solidFill>
            <a:srgbClr val="06287F"/>
          </a:solidFill>
          <a:ln>
            <a:solidFill>
              <a:srgbClr val="0628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上弧形 10">
            <a:extLst>
              <a:ext uri="{FF2B5EF4-FFF2-40B4-BE49-F238E27FC236}">
                <a16:creationId xmlns:a16="http://schemas.microsoft.com/office/drawing/2014/main" id="{36697ECA-4067-1618-BD67-C27D2DFE7D7E}"/>
              </a:ext>
            </a:extLst>
          </p:cNvPr>
          <p:cNvSpPr/>
          <p:nvPr/>
        </p:nvSpPr>
        <p:spPr>
          <a:xfrm flipV="1">
            <a:off x="5711931" y="2372918"/>
            <a:ext cx="1520660" cy="650230"/>
          </a:xfrm>
          <a:prstGeom prst="curvedDownArrow">
            <a:avLst>
              <a:gd name="adj1" fmla="val 21645"/>
              <a:gd name="adj2" fmla="val 47777"/>
              <a:gd name="adj3" fmla="val 37357"/>
            </a:avLst>
          </a:prstGeom>
          <a:solidFill>
            <a:srgbClr val="06287F"/>
          </a:solidFill>
          <a:ln>
            <a:solidFill>
              <a:srgbClr val="4E67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16803" y="1019547"/>
            <a:ext cx="2641199"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BNCT Accelerator</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216803" y="1591136"/>
            <a:ext cx="4840934" cy="4247317"/>
          </a:xfrm>
          <a:prstGeom prst="rect">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b="0" i="0" dirty="0">
                <a:solidFill>
                  <a:srgbClr val="4E4E4E"/>
                </a:solidFill>
                <a:effectLst/>
                <a:latin typeface="Times New Roman" panose="02020603050405020304" pitchFamily="18" charset="0"/>
                <a:cs typeface="Times New Roman" panose="02020603050405020304" pitchFamily="18" charset="0"/>
              </a:rPr>
              <a:t>ECR (Ion Source) +RFQ (Radio Frequency Quadrupole) +</a:t>
            </a:r>
            <a:r>
              <a:rPr lang="en-US" altLang="zh-CN" dirty="0">
                <a:solidFill>
                  <a:srgbClr val="4E4E4E"/>
                </a:solidFill>
                <a:latin typeface="Times New Roman" panose="02020603050405020304" pitchFamily="18" charset="0"/>
                <a:cs typeface="Times New Roman" panose="02020603050405020304" pitchFamily="18" charset="0"/>
              </a:rPr>
              <a:t> Solid-State Power Supply</a:t>
            </a:r>
            <a:r>
              <a:rPr lang="en-US" altLang="zh-CN" b="0" i="0" dirty="0">
                <a:solidFill>
                  <a:srgbClr val="4E4E4E"/>
                </a:solidFill>
                <a:effectLst/>
                <a:latin typeface="Times New Roman" panose="02020603050405020304" pitchFamily="18" charset="0"/>
                <a:cs typeface="Times New Roman" panose="02020603050405020304" pitchFamily="18" charset="0"/>
              </a:rPr>
              <a:t> :</a:t>
            </a:r>
          </a:p>
          <a:p>
            <a:pPr algn="l"/>
            <a:endParaRPr lang="en-US" altLang="zh-CN" b="1" i="0" dirty="0">
              <a:solidFill>
                <a:srgbClr val="4E4E4E"/>
              </a:solidFill>
              <a:effectLst/>
              <a:latin typeface="Times New Roman" panose="02020603050405020304" pitchFamily="18" charset="0"/>
              <a:cs typeface="Times New Roman" panose="02020603050405020304" pitchFamily="18" charset="0"/>
            </a:endParaRPr>
          </a:p>
          <a:p>
            <a:pPr algn="l"/>
            <a:r>
              <a:rPr lang="en-US" altLang="zh-CN" b="1" i="0" dirty="0">
                <a:solidFill>
                  <a:srgbClr val="4E4E4E"/>
                </a:solidFill>
                <a:effectLst/>
                <a:latin typeface="Times New Roman" panose="02020603050405020304" pitchFamily="18" charset="0"/>
                <a:cs typeface="Times New Roman" panose="02020603050405020304" pitchFamily="18" charset="0"/>
              </a:rPr>
              <a:t>Advantages</a:t>
            </a:r>
            <a:r>
              <a:rPr lang="en-US" altLang="zh-CN" b="0" i="0" dirty="0">
                <a:solidFill>
                  <a:srgbClr val="4E4E4E"/>
                </a:solidFill>
                <a:effectLst/>
                <a:latin typeface="Times New Roman" panose="02020603050405020304" pitchFamily="18" charset="0"/>
                <a:cs typeface="Times New Roman" panose="02020603050405020304" pitchFamily="18" charset="0"/>
              </a:rPr>
              <a:t>: Low proton energy, high beam power, excellent stability, and long lifespan, making it particularly suitable for medical applications.</a:t>
            </a:r>
          </a:p>
          <a:p>
            <a:pPr algn="l"/>
            <a:endParaRPr lang="en-US" altLang="zh-CN" b="1" i="0" dirty="0">
              <a:solidFill>
                <a:srgbClr val="4E4E4E"/>
              </a:solidFill>
              <a:effectLst/>
              <a:latin typeface="Times New Roman" panose="02020603050405020304" pitchFamily="18" charset="0"/>
              <a:cs typeface="Times New Roman" panose="02020603050405020304" pitchFamily="18" charset="0"/>
            </a:endParaRPr>
          </a:p>
          <a:p>
            <a:pPr algn="l"/>
            <a:r>
              <a:rPr lang="en-US" altLang="zh-CN" b="1" i="0" dirty="0">
                <a:solidFill>
                  <a:srgbClr val="4E4E4E"/>
                </a:solidFill>
                <a:effectLst/>
                <a:latin typeface="Times New Roman" panose="02020603050405020304" pitchFamily="18" charset="0"/>
                <a:cs typeface="Times New Roman" panose="02020603050405020304" pitchFamily="18" charset="0"/>
              </a:rPr>
              <a:t>Low Proton Energy</a:t>
            </a:r>
            <a:r>
              <a:rPr lang="en-US" altLang="zh-CN" b="0" i="0" dirty="0">
                <a:solidFill>
                  <a:srgbClr val="4E4E4E"/>
                </a:solidFill>
                <a:effectLst/>
                <a:latin typeface="Times New Roman" panose="02020603050405020304" pitchFamily="18" charset="0"/>
                <a:cs typeface="Times New Roman" panose="02020603050405020304" pitchFamily="18" charset="0"/>
              </a:rPr>
              <a:t>: Conducive to radiation protection, neutron moderation, reducing the size of the Beam Shaping Assembly (BSA) and shortens treatment interval time.</a:t>
            </a:r>
          </a:p>
          <a:p>
            <a:pPr algn="l"/>
            <a:endParaRPr lang="en-US" altLang="zh-CN" b="1" i="0" dirty="0">
              <a:solidFill>
                <a:srgbClr val="4E4E4E"/>
              </a:solidFill>
              <a:effectLst/>
              <a:latin typeface="Times New Roman" panose="02020603050405020304" pitchFamily="18" charset="0"/>
              <a:cs typeface="Times New Roman" panose="02020603050405020304" pitchFamily="18" charset="0"/>
            </a:endParaRPr>
          </a:p>
          <a:p>
            <a:pPr algn="l"/>
            <a:r>
              <a:rPr lang="en-US" altLang="zh-CN" b="1" i="0" dirty="0">
                <a:solidFill>
                  <a:srgbClr val="4E4E4E"/>
                </a:solidFill>
                <a:effectLst/>
                <a:latin typeface="Times New Roman" panose="02020603050405020304" pitchFamily="18" charset="0"/>
                <a:cs typeface="Times New Roman" panose="02020603050405020304" pitchFamily="18" charset="0"/>
              </a:rPr>
              <a:t>High Beam Power</a:t>
            </a:r>
            <a:r>
              <a:rPr lang="en-US" altLang="zh-CN" b="0" i="0" dirty="0">
                <a:solidFill>
                  <a:srgbClr val="4E4E4E"/>
                </a:solidFill>
                <a:effectLst/>
                <a:latin typeface="Times New Roman" panose="02020603050405020304" pitchFamily="18" charset="0"/>
                <a:cs typeface="Times New Roman" panose="02020603050405020304" pitchFamily="18" charset="0"/>
              </a:rPr>
              <a:t>: Increases neutron yield, reducing treatment time.</a:t>
            </a:r>
          </a:p>
        </p:txBody>
      </p:sp>
      <p:grpSp>
        <p:nvGrpSpPr>
          <p:cNvPr id="27" name="组合 26"/>
          <p:cNvGrpSpPr/>
          <p:nvPr/>
        </p:nvGrpSpPr>
        <p:grpSpPr>
          <a:xfrm>
            <a:off x="4390845" y="1351677"/>
            <a:ext cx="7445680" cy="5109507"/>
            <a:chOff x="4240148" y="2477278"/>
            <a:chExt cx="6634244" cy="4454757"/>
          </a:xfrm>
        </p:grpSpPr>
        <p:pic>
          <p:nvPicPr>
            <p:cNvPr id="8" name="图片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54725" y="2477278"/>
              <a:ext cx="6319667" cy="4454757"/>
            </a:xfrm>
            <a:prstGeom prst="rect">
              <a:avLst/>
            </a:prstGeom>
          </p:spPr>
        </p:pic>
        <p:sp>
          <p:nvSpPr>
            <p:cNvPr id="16" name="文本框 15"/>
            <p:cNvSpPr txBox="1"/>
            <p:nvPr/>
          </p:nvSpPr>
          <p:spPr>
            <a:xfrm>
              <a:off x="4240148" y="3954604"/>
              <a:ext cx="830580" cy="276999"/>
            </a:xfrm>
            <a:prstGeom prst="rect">
              <a:avLst/>
            </a:prstGeom>
            <a:solidFill>
              <a:schemeClr val="bg1"/>
            </a:solid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35 keV IS</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5092189" y="3954602"/>
              <a:ext cx="619255" cy="276999"/>
            </a:xfrm>
            <a:prstGeom prst="rect">
              <a:avLst/>
            </a:prstGeom>
            <a:no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LEBT</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5649848" y="3954602"/>
              <a:ext cx="1246132" cy="276999"/>
            </a:xfrm>
            <a:prstGeom prst="rect">
              <a:avLst/>
            </a:prstGeom>
            <a:no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2.787MeV RFQ</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6834384" y="3954602"/>
              <a:ext cx="619255" cy="276999"/>
            </a:xfrm>
            <a:prstGeom prst="rect">
              <a:avLst/>
            </a:prstGeom>
            <a:no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HEBT</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7893565" y="2765882"/>
              <a:ext cx="557016" cy="276999"/>
            </a:xfrm>
            <a:prstGeom prst="rect">
              <a:avLst/>
            </a:prstGeom>
            <a:no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TR1</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8007865" y="6377762"/>
              <a:ext cx="557016" cy="276999"/>
            </a:xfrm>
            <a:prstGeom prst="rect">
              <a:avLst/>
            </a:prstGeom>
            <a:no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TR2</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10103365" y="4079022"/>
              <a:ext cx="557016" cy="276999"/>
            </a:xfrm>
            <a:prstGeom prst="rect">
              <a:avLst/>
            </a:prstGeom>
            <a:noFill/>
          </p:spPr>
          <p:txBody>
            <a:bodyPr wrap="square" rtlCol="0">
              <a:spAutoFit/>
            </a:bodyPr>
            <a:lstStyle/>
            <a:p>
              <a:r>
                <a:rPr lang="en-US" altLang="zh-CN" sz="1200" b="1" dirty="0">
                  <a:solidFill>
                    <a:srgbClr val="C00000"/>
                  </a:solidFill>
                  <a:latin typeface="Times New Roman" panose="02020603050405020304" pitchFamily="18" charset="0"/>
                  <a:cs typeface="Times New Roman" panose="02020603050405020304" pitchFamily="18" charset="0"/>
                </a:rPr>
                <a:t>TR5</a:t>
              </a:r>
              <a:endParaRPr lang="zh-CN" altLang="en-US" sz="1200" b="1" dirty="0">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6455" t="21513" r="8717" b="14509"/>
          <a:stretch>
            <a:fillRect/>
          </a:stretch>
        </p:blipFill>
        <p:spPr>
          <a:xfrm>
            <a:off x="4811345" y="1498473"/>
            <a:ext cx="7110730" cy="3016631"/>
          </a:xfrm>
          <a:prstGeom prst="rect">
            <a:avLst/>
          </a:prstGeom>
        </p:spPr>
      </p:pic>
      <p:sp>
        <p:nvSpPr>
          <p:cNvPr id="23" name="文本框 22"/>
          <p:cNvSpPr txBox="1"/>
          <p:nvPr/>
        </p:nvSpPr>
        <p:spPr>
          <a:xfrm>
            <a:off x="241852" y="4564489"/>
            <a:ext cx="4541421"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Why we choose ECR ion source?</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241853" y="5094772"/>
            <a:ext cx="11894002" cy="1302921"/>
          </a:xfrm>
          <a:prstGeom prst="rect">
            <a:avLst/>
          </a:prstGeom>
          <a:noFill/>
        </p:spPr>
        <p:txBody>
          <a:bodyPr wrap="square" rtlCol="0" anchor="t">
            <a:spAutoFit/>
          </a:bodyPr>
          <a:lstStyle/>
          <a:p>
            <a:pPr marL="285750" lvl="0" indent="-285750" fontAlgn="auto">
              <a:spcBef>
                <a:spcPts val="200"/>
              </a:spcBef>
              <a:spcAft>
                <a:spcPts val="600"/>
              </a:spcAft>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High-purity, high-charge-state ion beams.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High-purity, high-charge-state ion beams offer significant advantages in generating high-quality neutron beams, reducing interference from impurity ions, ensuring a purer neutron energy spectrum, and improving the precision and therapeutic efficiency of the neutron beam.  </a:t>
            </a:r>
          </a:p>
          <a:p>
            <a:pPr marL="285750" lvl="0" indent="-285750" fontAlgn="auto">
              <a:spcBef>
                <a:spcPts val="200"/>
              </a:spcBef>
              <a:spcAft>
                <a:spcPts val="200"/>
              </a:spcAft>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Lower energy loss during acceleration and transmission.</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It is </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stable</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reliable</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for the neutron source.</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表格 1">
            <a:extLst>
              <a:ext uri="{FF2B5EF4-FFF2-40B4-BE49-F238E27FC236}">
                <a16:creationId xmlns:a16="http://schemas.microsoft.com/office/drawing/2014/main" id="{C64AF616-BDF6-6BAC-EABD-863C8BD0D45A}"/>
              </a:ext>
            </a:extLst>
          </p:cNvPr>
          <p:cNvGraphicFramePr>
            <a:graphicFrameLocks noGrp="1"/>
          </p:cNvGraphicFramePr>
          <p:nvPr>
            <p:extLst>
              <p:ext uri="{D42A27DB-BD31-4B8C-83A1-F6EECF244321}">
                <p14:modId xmlns:p14="http://schemas.microsoft.com/office/powerpoint/2010/main" val="2869457035"/>
              </p:ext>
            </p:extLst>
          </p:nvPr>
        </p:nvGraphicFramePr>
        <p:xfrm>
          <a:off x="415676" y="1599568"/>
          <a:ext cx="4395669" cy="2692809"/>
        </p:xfrm>
        <a:graphic>
          <a:graphicData uri="http://schemas.openxmlformats.org/drawingml/2006/table">
            <a:tbl>
              <a:tblPr firstRow="1" firstCol="1" bandRow="1">
                <a:tableStyleId>{3B4B98B0-60AC-42C2-AFA5-B58CD77FA1E5}</a:tableStyleId>
              </a:tblPr>
              <a:tblGrid>
                <a:gridCol w="2677781">
                  <a:extLst>
                    <a:ext uri="{9D8B030D-6E8A-4147-A177-3AD203B41FA5}">
                      <a16:colId xmlns:a16="http://schemas.microsoft.com/office/drawing/2014/main" val="20000"/>
                    </a:ext>
                  </a:extLst>
                </a:gridCol>
                <a:gridCol w="1717888">
                  <a:extLst>
                    <a:ext uri="{9D8B030D-6E8A-4147-A177-3AD203B41FA5}">
                      <a16:colId xmlns:a16="http://schemas.microsoft.com/office/drawing/2014/main" val="20001"/>
                    </a:ext>
                  </a:extLst>
                </a:gridCol>
              </a:tblGrid>
              <a:tr h="38468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100" dirty="0">
                          <a:solidFill>
                            <a:schemeClr val="tx1"/>
                          </a:solidFill>
                          <a:effectLst/>
                        </a:rPr>
                        <a:t>Design parameters</a:t>
                      </a:r>
                      <a:endParaRPr lang="zh-CN" altLang="zh-CN" sz="14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altLang="zh-CN" sz="1400" b="1" kern="100" dirty="0">
                          <a:solidFill>
                            <a:schemeClr val="tx1"/>
                          </a:solidFill>
                          <a:effectLst/>
                        </a:rPr>
                        <a:t>Value</a:t>
                      </a:r>
                      <a:endParaRPr lang="zh-CN" sz="14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4687">
                <a:tc>
                  <a:txBody>
                    <a:bodyPr/>
                    <a:lstStyle/>
                    <a:p>
                      <a:pPr indent="127000" algn="ctr">
                        <a:lnSpc>
                          <a:spcPct val="150000"/>
                        </a:lnSpc>
                        <a:buNone/>
                      </a:pPr>
                      <a:r>
                        <a:rPr lang="en-US" sz="1400" kern="100" dirty="0">
                          <a:solidFill>
                            <a:schemeClr val="tx1"/>
                          </a:solidFill>
                          <a:effectLst/>
                        </a:rPr>
                        <a:t>Output energy</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en-US" sz="1400" b="0" kern="100" dirty="0">
                          <a:solidFill>
                            <a:schemeClr val="tx1"/>
                          </a:solidFill>
                          <a:effectLst/>
                        </a:rPr>
                        <a:t>35 keV</a:t>
                      </a:r>
                      <a:endParaRPr lang="zh-CN" sz="14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4687">
                <a:tc>
                  <a:txBody>
                    <a:bodyPr/>
                    <a:lstStyle/>
                    <a:p>
                      <a:pPr indent="127000" algn="ctr">
                        <a:lnSpc>
                          <a:spcPct val="150000"/>
                        </a:lnSpc>
                        <a:buNone/>
                      </a:pPr>
                      <a:r>
                        <a:rPr lang="en-US" sz="1400" kern="100" dirty="0">
                          <a:solidFill>
                            <a:schemeClr val="tx1"/>
                          </a:solidFill>
                          <a:effectLst/>
                        </a:rPr>
                        <a:t>Pulse intensity</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en-US" sz="1400" kern="100" dirty="0">
                          <a:solidFill>
                            <a:schemeClr val="tx1"/>
                          </a:solidFill>
                          <a:effectLst/>
                        </a:rPr>
                        <a:t>25 mA</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4687">
                <a:tc>
                  <a:txBody>
                    <a:bodyPr/>
                    <a:lstStyle/>
                    <a:p>
                      <a:pPr indent="127000" algn="ctr">
                        <a:lnSpc>
                          <a:spcPct val="150000"/>
                        </a:lnSpc>
                        <a:buNone/>
                      </a:pPr>
                      <a:r>
                        <a:rPr lang="en-US" sz="1400" kern="100" dirty="0">
                          <a:solidFill>
                            <a:schemeClr val="tx1"/>
                          </a:solidFill>
                          <a:effectLst/>
                        </a:rPr>
                        <a:t>Average beam current</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zh-CN" sz="1400" kern="100" dirty="0">
                          <a:solidFill>
                            <a:schemeClr val="tx1"/>
                          </a:solidFill>
                          <a:effectLst/>
                        </a:rPr>
                        <a:t>＞</a:t>
                      </a:r>
                      <a:r>
                        <a:rPr lang="en-US" sz="1400" kern="100" dirty="0">
                          <a:solidFill>
                            <a:schemeClr val="tx1"/>
                          </a:solidFill>
                          <a:effectLst/>
                        </a:rPr>
                        <a:t>20 mA</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4687">
                <a:tc>
                  <a:txBody>
                    <a:bodyPr/>
                    <a:lstStyle/>
                    <a:p>
                      <a:pPr indent="127000" algn="ctr">
                        <a:lnSpc>
                          <a:spcPct val="150000"/>
                        </a:lnSpc>
                        <a:buNone/>
                      </a:pPr>
                      <a:r>
                        <a:rPr lang="en-US" sz="1400" kern="100">
                          <a:solidFill>
                            <a:schemeClr val="tx1"/>
                          </a:solidFill>
                          <a:effectLst/>
                        </a:rPr>
                        <a:t>RMS emittance at the exit</a:t>
                      </a:r>
                      <a:endParaRPr lang="zh-CN" sz="14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zh-CN" sz="1400" kern="100" dirty="0">
                          <a:solidFill>
                            <a:schemeClr val="tx1"/>
                          </a:solidFill>
                          <a:effectLst/>
                        </a:rPr>
                        <a:t>＜</a:t>
                      </a:r>
                      <a:r>
                        <a:rPr lang="en-US" sz="1400" kern="100" dirty="0">
                          <a:solidFill>
                            <a:schemeClr val="tx1"/>
                          </a:solidFill>
                          <a:effectLst/>
                        </a:rPr>
                        <a:t>0.2 π·</a:t>
                      </a:r>
                      <a:r>
                        <a:rPr lang="en-US" sz="1400" kern="100" dirty="0" err="1">
                          <a:solidFill>
                            <a:schemeClr val="tx1"/>
                          </a:solidFill>
                          <a:effectLst/>
                        </a:rPr>
                        <a:t>mm·mrad</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4687">
                <a:tc>
                  <a:txBody>
                    <a:bodyPr/>
                    <a:lstStyle/>
                    <a:p>
                      <a:pPr indent="127000" algn="ctr">
                        <a:lnSpc>
                          <a:spcPct val="150000"/>
                        </a:lnSpc>
                        <a:buNone/>
                      </a:pPr>
                      <a:r>
                        <a:rPr lang="en-US" sz="1400" kern="100" dirty="0">
                          <a:solidFill>
                            <a:schemeClr val="tx1"/>
                          </a:solidFill>
                          <a:effectLst/>
                        </a:rPr>
                        <a:t>Duty cycle</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en-US" sz="1400" kern="100" dirty="0">
                          <a:solidFill>
                            <a:schemeClr val="tx1"/>
                          </a:solidFill>
                          <a:effectLst/>
                        </a:rPr>
                        <a:t>80%</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84687">
                <a:tc>
                  <a:txBody>
                    <a:bodyPr/>
                    <a:lstStyle/>
                    <a:p>
                      <a:pPr indent="127000" algn="ctr">
                        <a:lnSpc>
                          <a:spcPct val="150000"/>
                        </a:lnSpc>
                        <a:buNone/>
                      </a:pPr>
                      <a:r>
                        <a:rPr lang="en-US" sz="1400" kern="100" dirty="0">
                          <a:solidFill>
                            <a:schemeClr val="tx1"/>
                          </a:solidFill>
                          <a:effectLst/>
                        </a:rPr>
                        <a:t>Routine Frequency</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ct val="150000"/>
                        </a:lnSpc>
                        <a:buNone/>
                      </a:pPr>
                      <a:r>
                        <a:rPr lang="en-US" sz="1400" b="0" kern="100" dirty="0">
                          <a:solidFill>
                            <a:schemeClr val="tx1"/>
                          </a:solidFill>
                          <a:effectLst/>
                        </a:rPr>
                        <a:t>200Hz</a:t>
                      </a:r>
                      <a:endParaRPr lang="zh-CN" sz="1400" b="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6"/>
                  </a:ext>
                </a:extLst>
              </a:tr>
            </a:tbl>
          </a:graphicData>
        </a:graphic>
      </p:graphicFrame>
      <p:sp>
        <p:nvSpPr>
          <p:cNvPr id="3" name="文本框 2">
            <a:extLst>
              <a:ext uri="{FF2B5EF4-FFF2-40B4-BE49-F238E27FC236}">
                <a16:creationId xmlns:a16="http://schemas.microsoft.com/office/drawing/2014/main" id="{CFA55FDE-5688-8F9A-4023-19F70CC78F5A}"/>
              </a:ext>
            </a:extLst>
          </p:cNvPr>
          <p:cNvSpPr txBox="1"/>
          <p:nvPr/>
        </p:nvSpPr>
        <p:spPr>
          <a:xfrm>
            <a:off x="297997" y="884325"/>
            <a:ext cx="6249930" cy="461665"/>
          </a:xfrm>
          <a:prstGeom prst="rect">
            <a:avLst/>
          </a:prstGeom>
          <a:noFill/>
        </p:spPr>
        <p:txBody>
          <a:bodyPr wrap="square">
            <a:spAutoFit/>
          </a:bodyPr>
          <a:lstStyle/>
          <a:p>
            <a:pPr algn="ctr"/>
            <a:r>
              <a:rPr lang="en-US" altLang="zh-CN" sz="2400" b="1" dirty="0">
                <a:solidFill>
                  <a:srgbClr val="06287F"/>
                </a:solidFill>
                <a:latin typeface="Times New Roman" panose="02020603050405020304" pitchFamily="18" charset="0"/>
                <a:cs typeface="Times New Roman" panose="02020603050405020304" pitchFamily="18" charset="0"/>
              </a:rPr>
              <a:t>The main design parameters for the ion source</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5344-B995-2ABF-89D7-83CAB51B7FEF}"/>
            </a:ext>
          </a:extLst>
        </p:cNvPr>
        <p:cNvGrpSpPr/>
        <p:nvPr/>
      </p:nvGrpSpPr>
      <p:grpSpPr>
        <a:xfrm>
          <a:off x="0" y="0"/>
          <a:ext cx="0" cy="0"/>
          <a:chOff x="0" y="0"/>
          <a:chExt cx="0" cy="0"/>
        </a:xfrm>
      </p:grpSpPr>
      <p:pic>
        <p:nvPicPr>
          <p:cNvPr id="21" name="图片 20">
            <a:extLst>
              <a:ext uri="{FF2B5EF4-FFF2-40B4-BE49-F238E27FC236}">
                <a16:creationId xmlns:a16="http://schemas.microsoft.com/office/drawing/2014/main" id="{E0B1BF9F-6BD8-5DF1-8ACD-190183A9798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74" r="12730" b="9043"/>
          <a:stretch>
            <a:fillRect/>
          </a:stretch>
        </p:blipFill>
        <p:spPr>
          <a:xfrm>
            <a:off x="5928497" y="913072"/>
            <a:ext cx="5656040" cy="3392624"/>
          </a:xfrm>
          <a:prstGeom prst="rect">
            <a:avLst/>
          </a:prstGeom>
        </p:spPr>
      </p:pic>
      <p:sp>
        <p:nvSpPr>
          <p:cNvPr id="23" name="文本框 22">
            <a:extLst>
              <a:ext uri="{FF2B5EF4-FFF2-40B4-BE49-F238E27FC236}">
                <a16:creationId xmlns:a16="http://schemas.microsoft.com/office/drawing/2014/main" id="{BD7075EA-B473-9A05-76E3-79BECDEBBB77}"/>
              </a:ext>
            </a:extLst>
          </p:cNvPr>
          <p:cNvSpPr txBox="1"/>
          <p:nvPr/>
        </p:nvSpPr>
        <p:spPr>
          <a:xfrm>
            <a:off x="297998" y="4305696"/>
            <a:ext cx="4347562"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Challenges Encountered</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D4E81056-FE0A-4C86-614E-B09E97BAF61E}"/>
              </a:ext>
            </a:extLst>
          </p:cNvPr>
          <p:cNvSpPr txBox="1"/>
          <p:nvPr/>
        </p:nvSpPr>
        <p:spPr>
          <a:xfrm>
            <a:off x="297998" y="4835979"/>
            <a:ext cx="11894002" cy="1579920"/>
          </a:xfrm>
          <a:prstGeom prst="rect">
            <a:avLst/>
          </a:prstGeom>
          <a:noFill/>
        </p:spPr>
        <p:txBody>
          <a:bodyPr wrap="square" rtlCol="0" anchor="t">
            <a:spAutoFit/>
          </a:bodyPr>
          <a:lstStyle/>
          <a:p>
            <a:pPr marL="285750" lvl="0" indent="-285750" fontAlgn="auto">
              <a:spcBef>
                <a:spcPts val="200"/>
              </a:spcBef>
              <a:spcAft>
                <a:spcPts val="200"/>
              </a:spcAft>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Discharge</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ECR ion source cannot enable 100% reliable discharging.</a:t>
            </a:r>
          </a:p>
          <a:p>
            <a:pPr marL="285750" lvl="0" indent="-285750" fontAlgn="auto">
              <a:spcBef>
                <a:spcPts val="200"/>
              </a:spcBef>
              <a:spcAft>
                <a:spcPts val="200"/>
              </a:spcAft>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Bandwidth</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the frequency dispersion of commercially available 2.45 GHz magnetrons is relatively large, with a nominal dispersion value of 50 MHz .</a:t>
            </a:r>
          </a:p>
          <a:p>
            <a:pPr marL="285750" indent="-285750">
              <a:spcBef>
                <a:spcPts val="200"/>
              </a:spcBef>
              <a:spcAft>
                <a:spcPts val="200"/>
              </a:spcAft>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Alumina ceramics</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the discharge chamber experienced instability due to the influence of the ceramic pieces, significantly affecting the plasma generation within the discharge chamber. </a:t>
            </a:r>
          </a:p>
        </p:txBody>
      </p:sp>
      <p:sp>
        <p:nvSpPr>
          <p:cNvPr id="3" name="文本框 2">
            <a:extLst>
              <a:ext uri="{FF2B5EF4-FFF2-40B4-BE49-F238E27FC236}">
                <a16:creationId xmlns:a16="http://schemas.microsoft.com/office/drawing/2014/main" id="{A7ED93A3-57E5-6DB0-7E1F-3DBDA1C4599C}"/>
              </a:ext>
            </a:extLst>
          </p:cNvPr>
          <p:cNvSpPr txBox="1"/>
          <p:nvPr/>
        </p:nvSpPr>
        <p:spPr>
          <a:xfrm>
            <a:off x="746186" y="1452302"/>
            <a:ext cx="4990381"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Measured frequency of three 2.45GHz magnetrons</a:t>
            </a:r>
            <a:endParaRPr lang="zh-CN" altLang="en-US"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76F943BB-DFD7-1FD1-4FD2-F45DBEA7CEFD}"/>
              </a:ext>
            </a:extLst>
          </p:cNvPr>
          <p:cNvGraphicFramePr>
            <a:graphicFrameLocks noGrp="1"/>
          </p:cNvGraphicFramePr>
          <p:nvPr>
            <p:extLst>
              <p:ext uri="{D42A27DB-BD31-4B8C-83A1-F6EECF244321}">
                <p14:modId xmlns:p14="http://schemas.microsoft.com/office/powerpoint/2010/main" val="2943028148"/>
              </p:ext>
            </p:extLst>
          </p:nvPr>
        </p:nvGraphicFramePr>
        <p:xfrm>
          <a:off x="918715" y="1890252"/>
          <a:ext cx="4395669" cy="1538748"/>
        </p:xfrm>
        <a:graphic>
          <a:graphicData uri="http://schemas.openxmlformats.org/drawingml/2006/table">
            <a:tbl>
              <a:tblPr firstRow="1" firstCol="1" bandRow="1">
                <a:tableStyleId>{3B4B98B0-60AC-42C2-AFA5-B58CD77FA1E5}</a:tableStyleId>
              </a:tblPr>
              <a:tblGrid>
                <a:gridCol w="2677781">
                  <a:extLst>
                    <a:ext uri="{9D8B030D-6E8A-4147-A177-3AD203B41FA5}">
                      <a16:colId xmlns:a16="http://schemas.microsoft.com/office/drawing/2014/main" val="20000"/>
                    </a:ext>
                  </a:extLst>
                </a:gridCol>
                <a:gridCol w="1717888">
                  <a:extLst>
                    <a:ext uri="{9D8B030D-6E8A-4147-A177-3AD203B41FA5}">
                      <a16:colId xmlns:a16="http://schemas.microsoft.com/office/drawing/2014/main" val="20001"/>
                    </a:ext>
                  </a:extLst>
                </a:gridCol>
              </a:tblGrid>
              <a:tr h="38468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100" dirty="0">
                          <a:solidFill>
                            <a:schemeClr val="tx1"/>
                          </a:solidFill>
                          <a:effectLst/>
                        </a:rPr>
                        <a:t>Number of magnetrons</a:t>
                      </a:r>
                      <a:endParaRPr lang="zh-CN" altLang="zh-CN" sz="14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en-US" altLang="zh-CN" sz="1400" b="1" kern="100" dirty="0">
                          <a:solidFill>
                            <a:schemeClr val="tx1"/>
                          </a:solidFill>
                          <a:effectLst/>
                        </a:rPr>
                        <a:t>Frequency (GHz)</a:t>
                      </a:r>
                      <a:endParaRPr lang="zh-CN" sz="14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4687">
                <a:tc>
                  <a:txBody>
                    <a:bodyPr/>
                    <a:lstStyle/>
                    <a:p>
                      <a:pPr indent="127000" algn="ctr">
                        <a:lnSpc>
                          <a:spcPct val="150000"/>
                        </a:lnSpc>
                        <a:buNone/>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en-US" sz="1400" b="0" kern="100" dirty="0">
                          <a:solidFill>
                            <a:schemeClr val="tx1"/>
                          </a:solidFill>
                          <a:effectLst/>
                        </a:rPr>
                        <a:t>2.4711</a:t>
                      </a:r>
                      <a:endParaRPr lang="zh-CN" sz="14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4687">
                <a:tc>
                  <a:txBody>
                    <a:bodyPr/>
                    <a:lstStyle/>
                    <a:p>
                      <a:pPr indent="127000" algn="ctr">
                        <a:lnSpc>
                          <a:spcPct val="150000"/>
                        </a:lnSpc>
                        <a:buNone/>
                      </a:pPr>
                      <a:r>
                        <a:rPr lang="en-US" sz="1400" kern="100" dirty="0">
                          <a:solidFill>
                            <a:schemeClr val="tx1"/>
                          </a:solidFill>
                          <a:effectLst/>
                        </a:rPr>
                        <a:t>2#</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en-US" sz="1400" kern="100" dirty="0">
                          <a:solidFill>
                            <a:schemeClr val="tx1"/>
                          </a:solidFill>
                          <a:effectLst/>
                        </a:rPr>
                        <a:t>2.4743</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4687">
                <a:tc>
                  <a:txBody>
                    <a:bodyPr/>
                    <a:lstStyle/>
                    <a:p>
                      <a:pPr indent="127000" algn="ctr">
                        <a:lnSpc>
                          <a:spcPct val="150000"/>
                        </a:lnSpc>
                        <a:buNone/>
                      </a:pPr>
                      <a:r>
                        <a:rPr lang="en-US" sz="1400" kern="100" dirty="0">
                          <a:solidFill>
                            <a:schemeClr val="tx1"/>
                          </a:solidFill>
                          <a:effectLst/>
                        </a:rPr>
                        <a:t>3#</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50000"/>
                        </a:lnSpc>
                        <a:buNone/>
                      </a:pPr>
                      <a:r>
                        <a:rPr lang="en-US" altLang="zh-CN" sz="1400" kern="100" dirty="0">
                          <a:solidFill>
                            <a:schemeClr val="tx1"/>
                          </a:solidFill>
                          <a:effectLst/>
                        </a:rPr>
                        <a:t>2.4758</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26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r="8139"/>
          <a:stretch>
            <a:fillRect/>
          </a:stretch>
        </p:blipFill>
        <p:spPr>
          <a:xfrm>
            <a:off x="297998" y="965321"/>
            <a:ext cx="5668757" cy="3471211"/>
          </a:xfrm>
          <a:prstGeom prst="rect">
            <a:avLst/>
          </a:prstGeom>
        </p:spPr>
      </p:pic>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6755" y="965321"/>
            <a:ext cx="5899333" cy="3318375"/>
          </a:xfrm>
          <a:prstGeom prst="rect">
            <a:avLst/>
          </a:prstGeom>
        </p:spPr>
      </p:pic>
      <p:sp>
        <p:nvSpPr>
          <p:cNvPr id="19" name="文本框 18"/>
          <p:cNvSpPr txBox="1"/>
          <p:nvPr/>
        </p:nvSpPr>
        <p:spPr>
          <a:xfrm>
            <a:off x="361901" y="4283696"/>
            <a:ext cx="2622885" cy="461665"/>
          </a:xfrm>
          <a:prstGeom prst="rect">
            <a:avLst/>
          </a:prstGeom>
          <a:noFill/>
        </p:spPr>
        <p:txBody>
          <a:bodyPr wrap="square" rtlCol="0">
            <a:spAutoFit/>
          </a:bodyPr>
          <a:lstStyle/>
          <a:p>
            <a:r>
              <a:rPr lang="en-US" altLang="zh-CN" sz="2400" b="1" dirty="0">
                <a:solidFill>
                  <a:srgbClr val="06287F"/>
                </a:solidFill>
                <a:latin typeface="Times New Roman" panose="02020603050405020304" pitchFamily="18" charset="0"/>
                <a:cs typeface="Times New Roman" panose="02020603050405020304" pitchFamily="18" charset="0"/>
              </a:rPr>
              <a:t>Design Highlights</a:t>
            </a:r>
            <a:endParaRPr lang="zh-CN" altLang="en-US" sz="2400" b="1" dirty="0">
              <a:solidFill>
                <a:srgbClr val="06287F"/>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61901" y="4828877"/>
            <a:ext cx="11532101" cy="1477328"/>
          </a:xfrm>
          <a:prstGeom prst="rect">
            <a:avLst/>
          </a:prstGeom>
          <a:noFill/>
          <a:ln>
            <a:noFill/>
          </a:ln>
          <a:effectLst/>
        </p:spPr>
        <p:txBody>
          <a:bodyPr wrap="square">
            <a:spAutoFit/>
          </a:bodyPr>
          <a:lstStyle/>
          <a:p>
            <a:pPr marL="285750" indent="-285750" algn="l">
              <a:buFont typeface="Wingdings" panose="05000000000000000000" pitchFamily="2" charset="2"/>
              <a:buChar char="l"/>
            </a:pPr>
            <a:r>
              <a:rPr lang="en-US" altLang="zh-CN" b="1" i="0" dirty="0">
                <a:effectLst/>
                <a:latin typeface="Times New Roman" panose="02020603050405020304" pitchFamily="18" charset="0"/>
                <a:cs typeface="Times New Roman" panose="02020603050405020304" pitchFamily="18" charset="0"/>
              </a:rPr>
              <a:t>Low Energy:</a:t>
            </a:r>
            <a:r>
              <a:rPr lang="en-US" altLang="zh-CN" i="0" dirty="0">
                <a:effectLst/>
                <a:latin typeface="Times New Roman" panose="02020603050405020304" pitchFamily="18" charset="0"/>
                <a:cs typeface="Times New Roman" panose="02020603050405020304" pitchFamily="18" charset="0"/>
              </a:rPr>
              <a:t> Reduce the difficulty of high-voltage insulation and enhance the high-voltage stability of the ion source, reducing or avoiding high-voltage discharging of the ion source.</a:t>
            </a:r>
          </a:p>
          <a:p>
            <a:pPr marL="285750" indent="-285750" algn="l">
              <a:buFont typeface="Wingdings" panose="05000000000000000000" pitchFamily="2" charset="2"/>
              <a:buChar char="l"/>
            </a:pPr>
            <a:r>
              <a:rPr lang="en-US" altLang="zh-CN" b="1" i="0" dirty="0">
                <a:effectLst/>
                <a:latin typeface="Times New Roman" panose="02020603050405020304" pitchFamily="18" charset="0"/>
                <a:cs typeface="Times New Roman" panose="02020603050405020304" pitchFamily="18" charset="0"/>
              </a:rPr>
              <a:t>Low SWR:</a:t>
            </a:r>
            <a:r>
              <a:rPr lang="en-US" altLang="zh-CN" i="0" dirty="0">
                <a:effectLst/>
                <a:latin typeface="Times New Roman" panose="02020603050405020304" pitchFamily="18" charset="0"/>
                <a:cs typeface="Times New Roman" panose="02020603050405020304" pitchFamily="18" charset="0"/>
              </a:rPr>
              <a:t> Ensure easier discharging, guaranteeing the availability of the BNCT ECR ion source.</a:t>
            </a:r>
          </a:p>
          <a:p>
            <a:pPr marL="285750" indent="-285750" algn="l">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Axial Magnetic Field : </a:t>
            </a:r>
            <a:r>
              <a:rPr lang="en-US" altLang="zh-CN" dirty="0">
                <a:latin typeface="Times New Roman" panose="02020603050405020304" pitchFamily="18" charset="0"/>
                <a:cs typeface="Times New Roman" panose="02020603050405020304" pitchFamily="18" charset="0"/>
              </a:rPr>
              <a:t>Permanent magnets and adjustable pure iron for precision and flexibility.</a:t>
            </a:r>
          </a:p>
          <a:p>
            <a:pPr marL="285750"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One-Click Operation Mode</a:t>
            </a:r>
            <a:r>
              <a:rPr lang="en-US" altLang="zh-CN" dirty="0">
                <a:latin typeface="Times New Roman" panose="02020603050405020304" pitchFamily="18" charset="0"/>
                <a:cs typeface="Times New Roman" panose="02020603050405020304" pitchFamily="18" charset="0"/>
              </a:rPr>
              <a:t>: Enable rapid startup of the ECR ion source.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1372</Words>
  <Application>Microsoft Office PowerPoint</Application>
  <PresentationFormat>宽屏</PresentationFormat>
  <Paragraphs>144</Paragraphs>
  <Slides>17</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Arial Unicode MS</vt:lpstr>
      <vt:lpstr>等线</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Lizzy</dc:creator>
  <cp:lastModifiedBy>leyao huang</cp:lastModifiedBy>
  <cp:revision>627</cp:revision>
  <dcterms:created xsi:type="dcterms:W3CDTF">2014-06-18T03:33:00Z</dcterms:created>
  <dcterms:modified xsi:type="dcterms:W3CDTF">2025-09-10T00:05:51Z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4F09B4C09EDF4A08AE9B0A77A176C1DE_12</vt:lpwstr>
  </property>
  <property fmtid="{D5CDD505-2E9C-101B-9397-08002B2CF9AE}" pid="3" name="KSOProductBuildVer">
    <vt:lpwstr>2052-12.1.0.22529</vt:lpwstr>
  </property>
</Properties>
</file>