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81" r:id="rId2"/>
    <p:sldId id="441" r:id="rId3"/>
    <p:sldId id="443" r:id="rId4"/>
    <p:sldId id="445" r:id="rId5"/>
    <p:sldId id="457" r:id="rId6"/>
    <p:sldId id="458" r:id="rId7"/>
    <p:sldId id="459" r:id="rId8"/>
    <p:sldId id="385" r:id="rId9"/>
    <p:sldId id="388" r:id="rId10"/>
    <p:sldId id="386" r:id="rId11"/>
    <p:sldId id="387" r:id="rId12"/>
    <p:sldId id="350" r:id="rId13"/>
    <p:sldId id="367" r:id="rId14"/>
    <p:sldId id="455" r:id="rId15"/>
    <p:sldId id="370" r:id="rId16"/>
    <p:sldId id="368" r:id="rId17"/>
    <p:sldId id="378" r:id="rId18"/>
    <p:sldId id="379" r:id="rId19"/>
    <p:sldId id="381" r:id="rId20"/>
    <p:sldId id="384" r:id="rId21"/>
    <p:sldId id="383" r:id="rId22"/>
    <p:sldId id="371" r:id="rId23"/>
    <p:sldId id="428" r:id="rId24"/>
    <p:sldId id="392" r:id="rId25"/>
    <p:sldId id="427" r:id="rId26"/>
    <p:sldId id="418" r:id="rId27"/>
    <p:sldId id="422" r:id="rId28"/>
    <p:sldId id="419" r:id="rId29"/>
    <p:sldId id="373" r:id="rId30"/>
    <p:sldId id="468" r:id="rId31"/>
    <p:sldId id="397" r:id="rId32"/>
    <p:sldId id="462" r:id="rId33"/>
    <p:sldId id="463" r:id="rId34"/>
    <p:sldId id="464" r:id="rId35"/>
    <p:sldId id="410" r:id="rId36"/>
    <p:sldId id="406" r:id="rId37"/>
    <p:sldId id="409" r:id="rId38"/>
    <p:sldId id="469" r:id="rId39"/>
    <p:sldId id="451" r:id="rId40"/>
    <p:sldId id="473" r:id="rId41"/>
    <p:sldId id="474" r:id="rId42"/>
    <p:sldId id="450" r:id="rId43"/>
    <p:sldId id="467" r:id="rId44"/>
    <p:sldId id="415" r:id="rId45"/>
    <p:sldId id="336" r:id="rId46"/>
    <p:sldId id="466" r:id="rId47"/>
    <p:sldId id="47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Emma" initials="GE" lastIdx="2" clrIdx="0">
    <p:extLst>
      <p:ext uri="{19B8F6BF-5375-455C-9EA6-DF929625EA0E}">
        <p15:presenceInfo xmlns:p15="http://schemas.microsoft.com/office/powerpoint/2012/main" userId="Giulia Em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319"/>
    <a:srgbClr val="C00000"/>
    <a:srgbClr val="E6E6E6"/>
    <a:srgbClr val="000000"/>
    <a:srgbClr val="FECDE9"/>
    <a:srgbClr val="EDB120"/>
    <a:srgbClr val="77AC30"/>
    <a:srgbClr val="0072BD"/>
    <a:srgbClr val="1D1CFE"/>
    <a:srgbClr val="929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2226" autoAdjust="0"/>
  </p:normalViewPr>
  <p:slideViewPr>
    <p:cSldViewPr snapToGrid="0">
      <p:cViewPr varScale="1">
        <p:scale>
          <a:sx n="70" d="100"/>
          <a:sy n="70" d="100"/>
        </p:scale>
        <p:origin x="52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52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3C524E-3A3E-476C-A170-58A69AC3DD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02C0F-BF9B-4A4B-B7EE-EE8DA7A01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1D2A3-9A12-43BE-BE7E-B82F89377CAA}" type="datetimeFigureOut">
              <a:rPr lang="it-IT" smtClean="0"/>
              <a:t>10/09/2025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FC24A-3563-4572-97E5-75BABE9AB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BBD8E-319D-471B-A7D9-426638C8DC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BD17E-227A-48AB-9C33-79B4B9E0930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606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481FD-9B38-4989-863F-E642FF2210BB}" type="datetimeFigureOut">
              <a:rPr lang="it-IT" smtClean="0"/>
              <a:t>10/09/2025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1231-7A02-43B0-B4A6-C7CAA196460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82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991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384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348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51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958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77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705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911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667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408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67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26581-8D20-BFC9-C022-3B3A7BC4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89391-DFC8-4512-0F4E-CB50ECB7A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54012-ACD6-2A35-A411-F5FC9C09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kern="12000" baseline="0" dirty="0"/>
          </a:p>
          <a:p>
            <a:endParaRPr lang="en-US" sz="1000" kern="12000" baseline="0" dirty="0"/>
          </a:p>
          <a:p>
            <a:endParaRPr lang="en-US" sz="1000" kern="12000" baseline="0" dirty="0"/>
          </a:p>
          <a:p>
            <a:endParaRPr lang="en-US" sz="1000" dirty="0"/>
          </a:p>
          <a:p>
            <a:endParaRPr lang="en-US" sz="1000" kern="12000" baseline="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kern="12000" baseline="0" dirty="0"/>
          </a:p>
          <a:p>
            <a:endParaRPr lang="en-US" sz="1000" kern="12000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1D02F-42D1-77D6-0D59-BCDEDE4B9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147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218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377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887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4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363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936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237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70AAA-3078-3B38-9639-1C553A462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247F4-7ED4-B5D2-B65E-C80493BEB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79F8F-4C73-2316-E0FB-515DEB1EE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49DA4-3D44-6F2B-C96D-75C3B74FB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31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72C6-8FA9-F2E0-7898-553A88011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0D404-3226-BABF-2128-9AAEE41B7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B34A1-074D-AF07-96F0-53A07ACE6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3D4AE-4805-4BFC-17F5-25953014C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552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28063-E8CF-51E0-A160-603C9898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0FBA3-422D-E170-61FB-4A9950394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1D87F-E5D5-DA0E-DB6C-6076B35C6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C72F5-E1FF-A4EF-D2A7-F65ED9D8E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10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26581-8D20-BFC9-C022-3B3A7BC4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89391-DFC8-4512-0F4E-CB50ECB7A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54012-ACD6-2A35-A411-F5FC9C09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1D02F-42D1-77D6-0D59-BCDEDE4B9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580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72C6-8FA9-F2E0-7898-553A88011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0D404-3226-BABF-2128-9AAEE41B7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B34A1-074D-AF07-96F0-53A07ACE6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3D4AE-4805-4BFC-17F5-25953014C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540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756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2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0072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9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26581-8D20-BFC9-C022-3B3A7BC4E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89391-DFC8-4512-0F4E-CB50ECB7A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54012-ACD6-2A35-A411-F5FC9C09E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1D02F-42D1-77D6-0D59-BCDEDE4B9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44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13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515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8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887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1231-7A02-43B0-B4A6-C7CAA196460F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0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w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w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903CA9-A287-4ED9-A16A-4C23CEFAD76C}"/>
              </a:ext>
            </a:extLst>
          </p:cNvPr>
          <p:cNvSpPr txBox="1"/>
          <p:nvPr userDrawn="1"/>
        </p:nvSpPr>
        <p:spPr>
          <a:xfrm>
            <a:off x="1680490" y="188218"/>
            <a:ext cx="5272401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21</a:t>
            </a:r>
            <a:r>
              <a:rPr lang="en-US" b="1" i="0" baseline="3000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st</a:t>
            </a:r>
            <a:r>
              <a:rPr lang="en-US" b="1" i="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 International Conference on Ion Sources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Oxford 2025, September 8 – 13</a:t>
            </a:r>
            <a:endParaRPr lang="en-US" b="1" i="0" dirty="0">
              <a:solidFill>
                <a:srgbClr val="07034B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0AC94-6589-4C96-A003-F7A76D388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4" y="112191"/>
            <a:ext cx="977102" cy="951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6C9072-5318-4F44-B4F7-2769F241F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51" y="1132722"/>
            <a:ext cx="6283049" cy="5037181"/>
          </a:xfrm>
          <a:prstGeom prst="rect">
            <a:avLst/>
          </a:prstGeom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23D915-6254-4E42-A6E3-70A989556D5B}"/>
              </a:ext>
            </a:extLst>
          </p:cNvPr>
          <p:cNvGrpSpPr/>
          <p:nvPr userDrawn="1"/>
        </p:nvGrpSpPr>
        <p:grpSpPr>
          <a:xfrm>
            <a:off x="8193059" y="226024"/>
            <a:ext cx="3872144" cy="779671"/>
            <a:chOff x="9413672" y="62705"/>
            <a:chExt cx="2719303" cy="547542"/>
          </a:xfrm>
        </p:grpSpPr>
        <p:pic>
          <p:nvPicPr>
            <p:cNvPr id="11" name="Picture 55">
              <a:extLst>
                <a:ext uri="{FF2B5EF4-FFF2-40B4-BE49-F238E27FC236}">
                  <a16:creationId xmlns:a16="http://schemas.microsoft.com/office/drawing/2014/main" id="{623248D3-7486-4819-BE97-3DC88015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672" y="62705"/>
              <a:ext cx="547542" cy="5475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B7DDCB-AF63-4C68-8753-F07460F0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98099" y="154442"/>
              <a:ext cx="834876" cy="397401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FB6EF13B-AA3C-4134-9F26-37F1915C9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2219" y="140596"/>
              <a:ext cx="834875" cy="42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464EFB0-DD0B-4678-9582-EFF518F0F504}"/>
              </a:ext>
            </a:extLst>
          </p:cNvPr>
          <p:cNvSpPr/>
          <p:nvPr userDrawn="1"/>
        </p:nvSpPr>
        <p:spPr>
          <a:xfrm>
            <a:off x="5854699" y="1108481"/>
            <a:ext cx="6339763" cy="5063719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81000">
                <a:schemeClr val="bg1">
                  <a:shade val="100000"/>
                  <a:satMod val="115000"/>
                  <a:alpha val="74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63CAA-4C1A-4EBD-8D63-31D46F556E04}"/>
              </a:ext>
            </a:extLst>
          </p:cNvPr>
          <p:cNvSpPr txBox="1"/>
          <p:nvPr userDrawn="1"/>
        </p:nvSpPr>
        <p:spPr>
          <a:xfrm>
            <a:off x="430481" y="2143763"/>
            <a:ext cx="652241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3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analysis by visible cameras applied for the first time to a large-scale multi-beamlet configuration in the ITER prototype source</a:t>
            </a:r>
            <a:endParaRPr lang="en-US" sz="330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6C4A6-5ACA-49E9-9061-B54E5180E994}"/>
              </a:ext>
            </a:extLst>
          </p:cNvPr>
          <p:cNvSpPr txBox="1"/>
          <p:nvPr userDrawn="1"/>
        </p:nvSpPr>
        <p:spPr>
          <a:xfrm>
            <a:off x="119824" y="6215665"/>
            <a:ext cx="343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giulia.emma@studenti.unipd.it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457DF1-9D94-467A-B875-00CD14E8620D}"/>
              </a:ext>
            </a:extLst>
          </p:cNvPr>
          <p:cNvSpPr txBox="1"/>
          <p:nvPr userDrawn="1"/>
        </p:nvSpPr>
        <p:spPr>
          <a:xfrm>
            <a:off x="222629" y="5565185"/>
            <a:ext cx="73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sng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G. Emma</a:t>
            </a:r>
            <a:r>
              <a:rPr lang="it-IT" sz="1800" b="0" i="0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M.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Ugoletti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M. Agostini, R. Casagrande, I. Mario, </a:t>
            </a:r>
          </a:p>
          <a:p>
            <a:pPr algn="l"/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A.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Pimazzoni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B.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Pouradier-Duteil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A.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Shepherd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and E. Sartori</a:t>
            </a:r>
            <a:endParaRPr lang="it-IT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9669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0BE99-2196-405F-9ED2-8F871056B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94" y="1264375"/>
            <a:ext cx="6231472" cy="49958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64EFB0-DD0B-4678-9582-EFF518F0F504}"/>
              </a:ext>
            </a:extLst>
          </p:cNvPr>
          <p:cNvSpPr/>
          <p:nvPr userDrawn="1"/>
        </p:nvSpPr>
        <p:spPr>
          <a:xfrm>
            <a:off x="5740404" y="1167047"/>
            <a:ext cx="6228967" cy="5044469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81000">
                <a:schemeClr val="bg1">
                  <a:shade val="100000"/>
                  <a:satMod val="115000"/>
                  <a:alpha val="74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03CA9-A287-4ED9-A16A-4C23CEFAD76C}"/>
              </a:ext>
            </a:extLst>
          </p:cNvPr>
          <p:cNvSpPr txBox="1"/>
          <p:nvPr userDrawn="1"/>
        </p:nvSpPr>
        <p:spPr>
          <a:xfrm>
            <a:off x="1680490" y="188218"/>
            <a:ext cx="5272401" cy="87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21</a:t>
            </a:r>
            <a:r>
              <a:rPr lang="en-US" b="1" i="0" baseline="3000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st</a:t>
            </a:r>
            <a:r>
              <a:rPr lang="en-US" b="1" i="0" dirty="0">
                <a:solidFill>
                  <a:srgbClr val="07034B"/>
                </a:solidFill>
                <a:effectLst/>
                <a:latin typeface="Leelawadee UI" panose="020B0502040204020203" pitchFamily="34" charset="-34"/>
                <a:cs typeface="Leelawadee UI" panose="020B0502040204020203" pitchFamily="34" charset="-34"/>
              </a:rPr>
              <a:t> International Conference on Ion Sources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Oxford 2025, September 8 – 13</a:t>
            </a:r>
            <a:endParaRPr lang="en-US" b="1" i="0" dirty="0">
              <a:solidFill>
                <a:srgbClr val="07034B"/>
              </a:solidFill>
              <a:effectLst/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0AC94-6589-4C96-A003-F7A76D3881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4" y="112191"/>
            <a:ext cx="977102" cy="95155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23D915-6254-4E42-A6E3-70A989556D5B}"/>
              </a:ext>
            </a:extLst>
          </p:cNvPr>
          <p:cNvGrpSpPr/>
          <p:nvPr userDrawn="1"/>
        </p:nvGrpSpPr>
        <p:grpSpPr>
          <a:xfrm>
            <a:off x="8193059" y="226024"/>
            <a:ext cx="3872144" cy="779671"/>
            <a:chOff x="9413672" y="62705"/>
            <a:chExt cx="2719303" cy="547542"/>
          </a:xfrm>
        </p:grpSpPr>
        <p:pic>
          <p:nvPicPr>
            <p:cNvPr id="11" name="Picture 55">
              <a:extLst>
                <a:ext uri="{FF2B5EF4-FFF2-40B4-BE49-F238E27FC236}">
                  <a16:creationId xmlns:a16="http://schemas.microsoft.com/office/drawing/2014/main" id="{623248D3-7486-4819-BE97-3DC88015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672" y="62705"/>
              <a:ext cx="547542" cy="5475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DB7DDCB-AF63-4C68-8753-F07460F0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8099" y="154442"/>
              <a:ext cx="834876" cy="397401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FB6EF13B-AA3C-4134-9F26-37F1915C9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2219" y="140596"/>
              <a:ext cx="834875" cy="42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763CAA-4C1A-4EBD-8D63-31D46F556E04}"/>
              </a:ext>
            </a:extLst>
          </p:cNvPr>
          <p:cNvSpPr txBox="1"/>
          <p:nvPr userDrawn="1"/>
        </p:nvSpPr>
        <p:spPr>
          <a:xfrm>
            <a:off x="430481" y="2143763"/>
            <a:ext cx="652241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3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analysis by visible cameras applied for the first time to a large-scale multi-beamlet configuration in the ITER prototype source</a:t>
            </a:r>
            <a:endParaRPr lang="en-US" sz="330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6C4A6-5ACA-49E9-9061-B54E5180E994}"/>
              </a:ext>
            </a:extLst>
          </p:cNvPr>
          <p:cNvSpPr txBox="1"/>
          <p:nvPr userDrawn="1"/>
        </p:nvSpPr>
        <p:spPr>
          <a:xfrm>
            <a:off x="119824" y="6215665"/>
            <a:ext cx="343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giulia.emma@studenti.unipd.it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457DF1-9D94-467A-B875-00CD14E8620D}"/>
              </a:ext>
            </a:extLst>
          </p:cNvPr>
          <p:cNvSpPr txBox="1"/>
          <p:nvPr userDrawn="1"/>
        </p:nvSpPr>
        <p:spPr>
          <a:xfrm>
            <a:off x="222629" y="5565185"/>
            <a:ext cx="738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i="0" u="sng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Giulia Emma</a:t>
            </a:r>
            <a:r>
              <a:rPr lang="it-IT" sz="1800" b="0" i="0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M.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Ugoletti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M. Agostini, R. Casagrande, I. Mario, </a:t>
            </a:r>
          </a:p>
          <a:p>
            <a:pPr algn="l"/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A.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Pimazzoni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B.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Pouradier-Duteil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A. </a:t>
            </a:r>
            <a:r>
              <a:rPr lang="it-IT" sz="1800" b="0" i="0" u="none" strike="noStrike" baseline="0" dirty="0" err="1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Shepherd</a:t>
            </a:r>
            <a:r>
              <a:rPr lang="it-IT" sz="1800" b="0" i="0" u="none" strike="noStrike" baseline="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 E. Zuin and E. Sartori</a:t>
            </a:r>
            <a:endParaRPr lang="it-IT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434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B5EA07-9173-43B8-9458-3EA71EDA8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94" y="1264375"/>
            <a:ext cx="6231472" cy="49958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D1C476-A5D5-40AE-8B45-981D08069E3D}"/>
              </a:ext>
            </a:extLst>
          </p:cNvPr>
          <p:cNvSpPr/>
          <p:nvPr userDrawn="1"/>
        </p:nvSpPr>
        <p:spPr>
          <a:xfrm>
            <a:off x="5740404" y="1167047"/>
            <a:ext cx="6228967" cy="5044469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81000">
                <a:schemeClr val="bg1">
                  <a:shade val="100000"/>
                  <a:satMod val="115000"/>
                  <a:alpha val="74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637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D6CE7E-A5F6-40B0-91FD-7EC9E4D6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8" y="6524822"/>
            <a:ext cx="9034462" cy="3334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6B381A-A6F3-4BAD-BF5B-AEF09C6CED0A}"/>
              </a:ext>
            </a:extLst>
          </p:cNvPr>
          <p:cNvSpPr/>
          <p:nvPr userDrawn="1"/>
        </p:nvSpPr>
        <p:spPr>
          <a:xfrm>
            <a:off x="1" y="-1723"/>
            <a:ext cx="9328344" cy="544967"/>
          </a:xfrm>
          <a:prstGeom prst="rect">
            <a:avLst/>
          </a:prstGeom>
          <a:solidFill>
            <a:srgbClr val="0703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0051D230-8D2A-4348-AB0D-78D5E0CAE277}"/>
              </a:ext>
            </a:extLst>
          </p:cNvPr>
          <p:cNvSpPr/>
          <p:nvPr userDrawn="1"/>
        </p:nvSpPr>
        <p:spPr>
          <a:xfrm flipH="1">
            <a:off x="8594962" y="2499"/>
            <a:ext cx="733383" cy="77294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782E4E94-D524-477D-9F83-690A52D0FD88}"/>
              </a:ext>
            </a:extLst>
          </p:cNvPr>
          <p:cNvSpPr/>
          <p:nvPr userDrawn="1"/>
        </p:nvSpPr>
        <p:spPr>
          <a:xfrm flipH="1">
            <a:off x="9528472" y="0"/>
            <a:ext cx="733383" cy="7062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FDFA7B-1959-425A-A6A6-52CDD16E0A41}"/>
              </a:ext>
            </a:extLst>
          </p:cNvPr>
          <p:cNvGrpSpPr/>
          <p:nvPr userDrawn="1"/>
        </p:nvGrpSpPr>
        <p:grpSpPr>
          <a:xfrm>
            <a:off x="9413672" y="62705"/>
            <a:ext cx="2719303" cy="547542"/>
            <a:chOff x="9413672" y="62705"/>
            <a:chExt cx="2719303" cy="547542"/>
          </a:xfrm>
        </p:grpSpPr>
        <p:pic>
          <p:nvPicPr>
            <p:cNvPr id="25" name="Picture 55">
              <a:extLst>
                <a:ext uri="{FF2B5EF4-FFF2-40B4-BE49-F238E27FC236}">
                  <a16:creationId xmlns:a16="http://schemas.microsoft.com/office/drawing/2014/main" id="{43450B5D-12B7-4FA2-892B-2C2A00D3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672" y="62705"/>
              <a:ext cx="547542" cy="5475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5B0FE2-AED0-406E-AF40-72BDB287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98099" y="154442"/>
              <a:ext cx="834876" cy="397401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FBF048F1-FA89-4A12-9571-AB7121B0D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1114" y="140597"/>
              <a:ext cx="834876" cy="42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679D63B-B81D-4381-8C54-6FEBB4C9C73C}"/>
              </a:ext>
            </a:extLst>
          </p:cNvPr>
          <p:cNvSpPr txBox="1"/>
          <p:nvPr userDrawn="1"/>
        </p:nvSpPr>
        <p:spPr>
          <a:xfrm>
            <a:off x="-27577" y="6591773"/>
            <a:ext cx="3287849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00" dirty="0">
                <a:ln w="0"/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ICIS conference | Oxford 2025, Sept 8-13</a:t>
            </a:r>
            <a:r>
              <a:rPr lang="en-US" sz="1300" baseline="30000" dirty="0">
                <a:ln w="0"/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th</a:t>
            </a:r>
            <a:endParaRPr lang="en-US" sz="1300" dirty="0">
              <a:ln w="0"/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A73763AB-A7D9-461C-A890-AD5D97E1BB2D}"/>
              </a:ext>
            </a:extLst>
          </p:cNvPr>
          <p:cNvSpPr/>
          <p:nvPr userDrawn="1"/>
        </p:nvSpPr>
        <p:spPr>
          <a:xfrm rot="5400000">
            <a:off x="3143989" y="6146279"/>
            <a:ext cx="733383" cy="7062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CEF4F4A-97BA-4A68-9A7B-0A98E01A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8821"/>
            <a:ext cx="8724900" cy="48442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3" name="Title 31">
            <a:extLst>
              <a:ext uri="{FF2B5EF4-FFF2-40B4-BE49-F238E27FC236}">
                <a16:creationId xmlns:a16="http://schemas.microsoft.com/office/drawing/2014/main" id="{EB3FCD9B-3EA3-460D-8EE5-E7B0389CCBB8}"/>
              </a:ext>
            </a:extLst>
          </p:cNvPr>
          <p:cNvSpPr txBox="1">
            <a:spLocks/>
          </p:cNvSpPr>
          <p:nvPr userDrawn="1"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fld id="{6F80C7D0-B245-4A20-8D5C-E6E8AC1763B2}" type="slidenum">
              <a:rPr lang="it-IT" sz="1700" b="1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pPr/>
              <a:t>‹#›</a:t>
            </a:fld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960CA-081F-42AD-BD7F-BFD7348BC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" y="1002287"/>
            <a:ext cx="10942637" cy="5067300"/>
          </a:xfrm>
          <a:prstGeom prst="rect">
            <a:avLst/>
          </a:prstGeom>
        </p:spPr>
        <p:txBody>
          <a:bodyPr/>
          <a:lstStyle>
            <a:lvl1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  <a:lvl2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2pPr>
            <a:lvl3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3pPr>
            <a:lvl4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4pPr>
            <a:lvl5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062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D6CE7E-A5F6-40B0-91FD-7EC9E4D6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8" y="6524822"/>
            <a:ext cx="9034462" cy="3334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C6B381A-A6F3-4BAD-BF5B-AEF09C6CED0A}"/>
              </a:ext>
            </a:extLst>
          </p:cNvPr>
          <p:cNvSpPr/>
          <p:nvPr userDrawn="1"/>
        </p:nvSpPr>
        <p:spPr>
          <a:xfrm>
            <a:off x="1" y="-1723"/>
            <a:ext cx="9328344" cy="544967"/>
          </a:xfrm>
          <a:prstGeom prst="rect">
            <a:avLst/>
          </a:prstGeom>
          <a:solidFill>
            <a:srgbClr val="0703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0051D230-8D2A-4348-AB0D-78D5E0CAE277}"/>
              </a:ext>
            </a:extLst>
          </p:cNvPr>
          <p:cNvSpPr/>
          <p:nvPr userDrawn="1"/>
        </p:nvSpPr>
        <p:spPr>
          <a:xfrm flipH="1">
            <a:off x="8594962" y="2499"/>
            <a:ext cx="733383" cy="77294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782E4E94-D524-477D-9F83-690A52D0FD88}"/>
              </a:ext>
            </a:extLst>
          </p:cNvPr>
          <p:cNvSpPr/>
          <p:nvPr userDrawn="1"/>
        </p:nvSpPr>
        <p:spPr>
          <a:xfrm flipH="1">
            <a:off x="9528472" y="0"/>
            <a:ext cx="733383" cy="7062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FDFA7B-1959-425A-A6A6-52CDD16E0A41}"/>
              </a:ext>
            </a:extLst>
          </p:cNvPr>
          <p:cNvGrpSpPr/>
          <p:nvPr userDrawn="1"/>
        </p:nvGrpSpPr>
        <p:grpSpPr>
          <a:xfrm>
            <a:off x="9413672" y="62705"/>
            <a:ext cx="2719303" cy="547542"/>
            <a:chOff x="9413672" y="62705"/>
            <a:chExt cx="2719303" cy="547542"/>
          </a:xfrm>
        </p:grpSpPr>
        <p:pic>
          <p:nvPicPr>
            <p:cNvPr id="25" name="Picture 55">
              <a:extLst>
                <a:ext uri="{FF2B5EF4-FFF2-40B4-BE49-F238E27FC236}">
                  <a16:creationId xmlns:a16="http://schemas.microsoft.com/office/drawing/2014/main" id="{43450B5D-12B7-4FA2-892B-2C2A00D3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672" y="62705"/>
              <a:ext cx="547542" cy="5475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5B0FE2-AED0-406E-AF40-72BDB287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98099" y="154442"/>
              <a:ext cx="834876" cy="397401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FBF048F1-FA89-4A12-9571-AB7121B0D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1114" y="140597"/>
              <a:ext cx="834876" cy="42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679D63B-B81D-4381-8C54-6FEBB4C9C73C}"/>
              </a:ext>
            </a:extLst>
          </p:cNvPr>
          <p:cNvSpPr txBox="1"/>
          <p:nvPr userDrawn="1"/>
        </p:nvSpPr>
        <p:spPr>
          <a:xfrm>
            <a:off x="-27577" y="6591773"/>
            <a:ext cx="3287849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00" dirty="0">
                <a:ln w="0"/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ICIS conference | Oxford 2025, Sept 8-13</a:t>
            </a:r>
            <a:r>
              <a:rPr lang="en-US" sz="1300" baseline="30000" dirty="0">
                <a:ln w="0"/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th</a:t>
            </a:r>
            <a:endParaRPr lang="en-US" sz="1300" dirty="0">
              <a:ln w="0"/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A73763AB-A7D9-461C-A890-AD5D97E1BB2D}"/>
              </a:ext>
            </a:extLst>
          </p:cNvPr>
          <p:cNvSpPr/>
          <p:nvPr userDrawn="1"/>
        </p:nvSpPr>
        <p:spPr>
          <a:xfrm rot="5400000">
            <a:off x="3143989" y="6146279"/>
            <a:ext cx="733383" cy="70628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CEF4F4A-97BA-4A68-9A7B-0A98E01A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8821"/>
            <a:ext cx="8724900" cy="48442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1F64492-63E7-42D3-8F31-F319DFF23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" y="1002287"/>
            <a:ext cx="10942637" cy="5067300"/>
          </a:xfrm>
          <a:prstGeom prst="rect">
            <a:avLst/>
          </a:prstGeom>
        </p:spPr>
        <p:txBody>
          <a:bodyPr/>
          <a:lstStyle>
            <a:lvl1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1pPr>
            <a:lvl2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2pPr>
            <a:lvl3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3pPr>
            <a:lvl4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4pPr>
            <a:lvl5pPr>
              <a:defRPr>
                <a:latin typeface="Leelawadee UI" panose="020B0502040204020203" pitchFamily="34" charset="-34"/>
                <a:cs typeface="Leelawadee UI" panose="020B05020402040202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96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0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9.jp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52.png"/><Relationship Id="rId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fusengdes.2021.112667" TargetMode="External"/><Relationship Id="rId2" Type="http://schemas.openxmlformats.org/officeDocument/2006/relationships/hyperlink" Target="https://doi.org/10.3389/fphy.2021.709651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063/5.0089843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8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2E1A9944-A46C-45A0-AE09-BA2CCB0F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7731"/>
            <a:ext cx="8724900" cy="484423"/>
          </a:xfrm>
        </p:spPr>
        <p:txBody>
          <a:bodyPr/>
          <a:lstStyle/>
          <a:p>
            <a:r>
              <a:rPr lang="en-US" noProof="0" dirty="0"/>
              <a:t>Table of Contents</a:t>
            </a:r>
            <a:endParaRPr lang="en-US" sz="2400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DEC0F8-4810-4C86-A81B-FA982DAFDFA0}"/>
              </a:ext>
            </a:extLst>
          </p:cNvPr>
          <p:cNvSpPr/>
          <p:nvPr/>
        </p:nvSpPr>
        <p:spPr>
          <a:xfrm>
            <a:off x="1738144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640C-E6B9-4855-B4F7-68BBFFB28D7A}"/>
              </a:ext>
            </a:extLst>
          </p:cNvPr>
          <p:cNvCxnSpPr>
            <a:cxnSpLocks/>
          </p:cNvCxnSpPr>
          <p:nvPr/>
        </p:nvCxnSpPr>
        <p:spPr>
          <a:xfrm flipV="1">
            <a:off x="1747571" y="3114079"/>
            <a:ext cx="8517277" cy="0"/>
          </a:xfrm>
          <a:prstGeom prst="straightConnector1">
            <a:avLst/>
          </a:prstGeom>
          <a:ln w="38100">
            <a:solidFill>
              <a:srgbClr val="07034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75AFB4C-5ED1-4CA0-A9ED-E0F97D372710}"/>
              </a:ext>
            </a:extLst>
          </p:cNvPr>
          <p:cNvSpPr/>
          <p:nvPr/>
        </p:nvSpPr>
        <p:spPr>
          <a:xfrm>
            <a:off x="7356951" y="3042086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606A0A-133B-4780-AC55-7082DAFBFD58}"/>
              </a:ext>
            </a:extLst>
          </p:cNvPr>
          <p:cNvSpPr/>
          <p:nvPr/>
        </p:nvSpPr>
        <p:spPr>
          <a:xfrm>
            <a:off x="6019300" y="3353986"/>
            <a:ext cx="2942143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investigation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7AFB27-B3A9-43C9-9B6A-18F4AF912B3B}"/>
              </a:ext>
            </a:extLst>
          </p:cNvPr>
          <p:cNvSpPr/>
          <p:nvPr/>
        </p:nvSpPr>
        <p:spPr>
          <a:xfrm>
            <a:off x="792156" y="3357368"/>
            <a:ext cx="2076449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Visible cameras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08CFCD-731A-4B77-8148-A6791A72A921}"/>
              </a:ext>
            </a:extLst>
          </p:cNvPr>
          <p:cNvSpPr/>
          <p:nvPr/>
        </p:nvSpPr>
        <p:spPr>
          <a:xfrm>
            <a:off x="984173" y="3947751"/>
            <a:ext cx="1507941" cy="1146489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experimental setup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34687-A603-406B-9020-09156168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8" y="1894194"/>
            <a:ext cx="1615387" cy="10769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57F282-2C20-4D6E-ABA9-EF485FD93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2" t="49738" r="14609" b="37673"/>
          <a:stretch/>
        </p:blipFill>
        <p:spPr>
          <a:xfrm>
            <a:off x="3288908" y="1707142"/>
            <a:ext cx="2181928" cy="10769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4F43E9-6A58-4F98-8483-532F8541F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98" y="1919845"/>
            <a:ext cx="940706" cy="94070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053F30-8A92-4DB6-BFFA-B8A795F87801}"/>
              </a:ext>
            </a:extLst>
          </p:cNvPr>
          <p:cNvSpPr/>
          <p:nvPr/>
        </p:nvSpPr>
        <p:spPr>
          <a:xfrm>
            <a:off x="6726744" y="3947751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Analysis of the  SPIDER experimental results</a:t>
            </a:r>
            <a:endParaRPr lang="en-US" sz="1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C453E4B-3F2B-437F-8F79-BBA139B4F62C}"/>
              </a:ext>
            </a:extLst>
          </p:cNvPr>
          <p:cNvSpPr/>
          <p:nvPr/>
        </p:nvSpPr>
        <p:spPr>
          <a:xfrm>
            <a:off x="4408153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485068-C774-426F-8BDE-81A26D7A98DD}"/>
              </a:ext>
            </a:extLst>
          </p:cNvPr>
          <p:cNvSpPr/>
          <p:nvPr/>
        </p:nvSpPr>
        <p:spPr>
          <a:xfrm>
            <a:off x="3387804" y="3357368"/>
            <a:ext cx="2162175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Method of Analysis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8383C-688E-4C34-A5FF-669782E460BA}"/>
              </a:ext>
            </a:extLst>
          </p:cNvPr>
          <p:cNvSpPr/>
          <p:nvPr/>
        </p:nvSpPr>
        <p:spPr>
          <a:xfrm>
            <a:off x="3698228" y="3947751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analysis method</a:t>
            </a:r>
            <a:endParaRPr lang="en-US" sz="1400" b="1" dirty="0"/>
          </a:p>
        </p:txBody>
      </p:sp>
      <p:sp>
        <p:nvSpPr>
          <p:cNvPr id="21" name="Title 31">
            <a:extLst>
              <a:ext uri="{FF2B5EF4-FFF2-40B4-BE49-F238E27FC236}">
                <a16:creationId xmlns:a16="http://schemas.microsoft.com/office/drawing/2014/main" id="{355AEA05-AB62-4FD5-8279-9918F99C85B9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7534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2E1A9944-A46C-45A0-AE09-BA2CCB0F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7731"/>
            <a:ext cx="8724900" cy="484423"/>
          </a:xfrm>
        </p:spPr>
        <p:txBody>
          <a:bodyPr/>
          <a:lstStyle/>
          <a:p>
            <a:r>
              <a:rPr lang="en-US" noProof="0" dirty="0"/>
              <a:t>Table of Contents</a:t>
            </a:r>
            <a:endParaRPr lang="en-US" sz="2400" noProof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F4FECA-8D02-49AA-B816-4E677B3E7AE8}"/>
              </a:ext>
            </a:extLst>
          </p:cNvPr>
          <p:cNvSpPr/>
          <p:nvPr/>
        </p:nvSpPr>
        <p:spPr>
          <a:xfrm>
            <a:off x="9368592" y="3363704"/>
            <a:ext cx="1773657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Conclusions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DEC0F8-4810-4C86-A81B-FA982DAFDFA0}"/>
              </a:ext>
            </a:extLst>
          </p:cNvPr>
          <p:cNvSpPr/>
          <p:nvPr/>
        </p:nvSpPr>
        <p:spPr>
          <a:xfrm>
            <a:off x="1738144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640C-E6B9-4855-B4F7-68BBFFB28D7A}"/>
              </a:ext>
            </a:extLst>
          </p:cNvPr>
          <p:cNvCxnSpPr>
            <a:cxnSpLocks/>
          </p:cNvCxnSpPr>
          <p:nvPr/>
        </p:nvCxnSpPr>
        <p:spPr>
          <a:xfrm flipV="1">
            <a:off x="1738144" y="3114079"/>
            <a:ext cx="8517277" cy="0"/>
          </a:xfrm>
          <a:prstGeom prst="straightConnector1">
            <a:avLst/>
          </a:prstGeom>
          <a:ln w="38100">
            <a:solidFill>
              <a:srgbClr val="07034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401F12B-9C30-412F-B922-6B3B309D311F}"/>
              </a:ext>
            </a:extLst>
          </p:cNvPr>
          <p:cNvSpPr/>
          <p:nvPr/>
        </p:nvSpPr>
        <p:spPr>
          <a:xfrm>
            <a:off x="4408153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BA6F15-3F0E-4A3D-8B3F-78D18FB9341F}"/>
              </a:ext>
            </a:extLst>
          </p:cNvPr>
          <p:cNvSpPr/>
          <p:nvPr/>
        </p:nvSpPr>
        <p:spPr>
          <a:xfrm>
            <a:off x="10111421" y="3032652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685C70-9E17-42F5-8E8A-D3B3C8955B55}"/>
              </a:ext>
            </a:extLst>
          </p:cNvPr>
          <p:cNvSpPr/>
          <p:nvPr/>
        </p:nvSpPr>
        <p:spPr>
          <a:xfrm>
            <a:off x="9501220" y="3960423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Summary and final considerations</a:t>
            </a:r>
            <a:endParaRPr lang="en-US" sz="1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AFB4C-5ED1-4CA0-A9ED-E0F97D372710}"/>
              </a:ext>
            </a:extLst>
          </p:cNvPr>
          <p:cNvSpPr/>
          <p:nvPr/>
        </p:nvSpPr>
        <p:spPr>
          <a:xfrm>
            <a:off x="7356951" y="3042086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0256E5-DFDF-4BD6-BCA3-6FADD13957F4}"/>
              </a:ext>
            </a:extLst>
          </p:cNvPr>
          <p:cNvSpPr/>
          <p:nvPr/>
        </p:nvSpPr>
        <p:spPr>
          <a:xfrm>
            <a:off x="3387804" y="3357368"/>
            <a:ext cx="2162175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Method of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606A0A-133B-4780-AC55-7082DAFBFD58}"/>
              </a:ext>
            </a:extLst>
          </p:cNvPr>
          <p:cNvSpPr/>
          <p:nvPr/>
        </p:nvSpPr>
        <p:spPr>
          <a:xfrm>
            <a:off x="6019300" y="3353986"/>
            <a:ext cx="2942143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investigation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C11C94-57AE-4D1D-915D-35F9A1E3471D}"/>
              </a:ext>
            </a:extLst>
          </p:cNvPr>
          <p:cNvSpPr/>
          <p:nvPr/>
        </p:nvSpPr>
        <p:spPr>
          <a:xfrm>
            <a:off x="3698228" y="3947751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analysis method</a:t>
            </a:r>
            <a:endParaRPr lang="en-US" sz="1400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1F972FF-720F-46C0-ABBC-B4DC5A8721D2}"/>
              </a:ext>
            </a:extLst>
          </p:cNvPr>
          <p:cNvSpPr/>
          <p:nvPr/>
        </p:nvSpPr>
        <p:spPr>
          <a:xfrm>
            <a:off x="6726744" y="3947751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Analysis of the  SPIDER experimental results</a:t>
            </a:r>
            <a:endParaRPr lang="en-US" sz="14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7AFB27-B3A9-43C9-9B6A-18F4AF912B3B}"/>
              </a:ext>
            </a:extLst>
          </p:cNvPr>
          <p:cNvSpPr/>
          <p:nvPr/>
        </p:nvSpPr>
        <p:spPr>
          <a:xfrm>
            <a:off x="792156" y="3357368"/>
            <a:ext cx="2076449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Visible cameras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08CFCD-731A-4B77-8148-A6791A72A921}"/>
              </a:ext>
            </a:extLst>
          </p:cNvPr>
          <p:cNvSpPr/>
          <p:nvPr/>
        </p:nvSpPr>
        <p:spPr>
          <a:xfrm>
            <a:off x="984173" y="3947751"/>
            <a:ext cx="1507941" cy="1146489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experimental setup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34687-A603-406B-9020-09156168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8" y="1894194"/>
            <a:ext cx="1615387" cy="10769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57F282-2C20-4D6E-ABA9-EF485FD93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2" t="49738" r="14609" b="37673"/>
          <a:stretch/>
        </p:blipFill>
        <p:spPr>
          <a:xfrm>
            <a:off x="3288908" y="1707142"/>
            <a:ext cx="2181928" cy="10769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778B2BE-1DB3-49F3-991F-7EDC8A0C8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94" y="1676213"/>
            <a:ext cx="1597605" cy="12295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4F43E9-6A58-4F98-8483-532F8541F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98" y="1919845"/>
            <a:ext cx="940706" cy="940706"/>
          </a:xfrm>
          <a:prstGeom prst="rect">
            <a:avLst/>
          </a:prstGeom>
        </p:spPr>
      </p:pic>
      <p:sp>
        <p:nvSpPr>
          <p:cNvPr id="25" name="Title 31">
            <a:extLst>
              <a:ext uri="{FF2B5EF4-FFF2-40B4-BE49-F238E27FC236}">
                <a16:creationId xmlns:a16="http://schemas.microsoft.com/office/drawing/2014/main" id="{C5EC9AC1-9660-4DC6-8280-C01B66E21C4A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646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31">
            <a:extLst>
              <a:ext uri="{FF2B5EF4-FFF2-40B4-BE49-F238E27FC236}">
                <a16:creationId xmlns:a16="http://schemas.microsoft.com/office/drawing/2014/main" id="{9BC1C5D8-E8DF-40D6-BBEA-E74A1E850884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B4C87BC1-CE0A-4914-9A97-B0E1670A6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9182" r="33281" b="5278"/>
          <a:stretch/>
        </p:blipFill>
        <p:spPr>
          <a:xfrm>
            <a:off x="235584" y="749889"/>
            <a:ext cx="4458671" cy="33488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0F35B3-8FD8-4A84-8033-0466F28431A2}"/>
              </a:ext>
            </a:extLst>
          </p:cNvPr>
          <p:cNvSpPr txBox="1"/>
          <p:nvPr/>
        </p:nvSpPr>
        <p:spPr>
          <a:xfrm>
            <a:off x="4911484" y="876086"/>
            <a:ext cx="6922208" cy="1893147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 wrap="square">
            <a:spAutoFit/>
          </a:bodyPr>
          <a:lstStyle/>
          <a:p>
            <a:pPr marL="536575" indent="-274638" algn="just">
              <a:lnSpc>
                <a:spcPct val="150000"/>
              </a:lnSpc>
              <a:buClr>
                <a:srgbClr val="FF914D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15 2D visible cameras </a:t>
            </a:r>
          </a:p>
          <a:p>
            <a:pPr marL="536575" indent="-274638" algn="just">
              <a:lnSpc>
                <a:spcPct val="150000"/>
              </a:lnSpc>
              <a:buClr>
                <a:srgbClr val="FF914D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Installed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 on the vessel, </a:t>
            </a:r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calibrated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 (absolutely and spatially) and </a:t>
            </a:r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aligned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 to look at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the beam from different points of view</a:t>
            </a:r>
          </a:p>
          <a:p>
            <a:pPr marL="536575" indent="-263525" algn="just">
              <a:lnSpc>
                <a:spcPct val="150000"/>
              </a:lnSpc>
              <a:buClr>
                <a:srgbClr val="FF914D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Measurement of the </a:t>
            </a:r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emitted light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roduced by the interaction of the negative ions with the background gas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708616-2222-4173-9E5F-BBE078A7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922" y="3429000"/>
            <a:ext cx="5754771" cy="2715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DA2892-2432-48D5-B2D9-ED7BC92EC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2950" cy="495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8205041-FFBD-4BC6-8DD0-630A307E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5" y="58821"/>
            <a:ext cx="6003925" cy="484423"/>
          </a:xfrm>
        </p:spPr>
        <p:txBody>
          <a:bodyPr/>
          <a:lstStyle/>
          <a:p>
            <a:r>
              <a:rPr lang="en-US" dirty="0"/>
              <a:t>Visible cameras as diagnostic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0198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AA51-4091-002F-1492-C90CA2B2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31">
            <a:extLst>
              <a:ext uri="{FF2B5EF4-FFF2-40B4-BE49-F238E27FC236}">
                <a16:creationId xmlns:a16="http://schemas.microsoft.com/office/drawing/2014/main" id="{A26303C7-ECD3-F60C-3955-C32457DB4740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531ACF8-AE95-509E-7345-0702B1E31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5" y="761723"/>
            <a:ext cx="4245093" cy="33317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E787CE-2F15-4879-A766-845AB70895D0}"/>
              </a:ext>
            </a:extLst>
          </p:cNvPr>
          <p:cNvSpPr/>
          <p:nvPr/>
        </p:nvSpPr>
        <p:spPr>
          <a:xfrm>
            <a:off x="2228850" y="671743"/>
            <a:ext cx="457200" cy="4844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21F9D-22C6-428D-B481-2E86364EC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2950" cy="4952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F860B8-1782-475D-BC86-33C42593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5" y="58821"/>
            <a:ext cx="6003925" cy="484423"/>
          </a:xfrm>
        </p:spPr>
        <p:txBody>
          <a:bodyPr/>
          <a:lstStyle/>
          <a:p>
            <a:r>
              <a:rPr lang="en-US" dirty="0"/>
              <a:t>Visible cameras as diagnostic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2329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AA51-4091-002F-1492-C90CA2B2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31">
            <a:extLst>
              <a:ext uri="{FF2B5EF4-FFF2-40B4-BE49-F238E27FC236}">
                <a16:creationId xmlns:a16="http://schemas.microsoft.com/office/drawing/2014/main" id="{A26303C7-ECD3-F60C-3955-C32457DB4740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531ACF8-AE95-509E-7345-0702B1E31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5" y="761723"/>
            <a:ext cx="4245093" cy="333171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E787CE-2F15-4879-A766-845AB70895D0}"/>
              </a:ext>
            </a:extLst>
          </p:cNvPr>
          <p:cNvSpPr/>
          <p:nvPr/>
        </p:nvSpPr>
        <p:spPr>
          <a:xfrm>
            <a:off x="2228850" y="671743"/>
            <a:ext cx="457200" cy="4844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21F9D-22C6-428D-B481-2E86364EC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2950" cy="4952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CA73CC-9758-4C3E-AA41-5B29AEF02FD1}"/>
              </a:ext>
            </a:extLst>
          </p:cNvPr>
          <p:cNvGrpSpPr/>
          <p:nvPr/>
        </p:nvGrpSpPr>
        <p:grpSpPr>
          <a:xfrm>
            <a:off x="6792946" y="671743"/>
            <a:ext cx="5195855" cy="3516737"/>
            <a:chOff x="6792946" y="671743"/>
            <a:chExt cx="5195855" cy="3516737"/>
          </a:xfrm>
        </p:grpSpPr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CBF47273-62A2-D39B-A4E9-90C161EB3FD2}"/>
                </a:ext>
              </a:extLst>
            </p:cNvPr>
            <p:cNvGrpSpPr/>
            <p:nvPr/>
          </p:nvGrpSpPr>
          <p:grpSpPr>
            <a:xfrm>
              <a:off x="7370619" y="671743"/>
              <a:ext cx="4618182" cy="3331710"/>
              <a:chOff x="1029113" y="3023767"/>
              <a:chExt cx="3952503" cy="3115822"/>
            </a:xfrm>
          </p:grpSpPr>
          <p:grpSp>
            <p:nvGrpSpPr>
              <p:cNvPr id="35" name="Group 23">
                <a:extLst>
                  <a:ext uri="{FF2B5EF4-FFF2-40B4-BE49-F238E27FC236}">
                    <a16:creationId xmlns:a16="http://schemas.microsoft.com/office/drawing/2014/main" id="{2AAC9B52-679E-B599-A97A-0D10B30C69E3}"/>
                  </a:ext>
                </a:extLst>
              </p:cNvPr>
              <p:cNvGrpSpPr/>
              <p:nvPr/>
            </p:nvGrpSpPr>
            <p:grpSpPr>
              <a:xfrm>
                <a:off x="1029113" y="3023767"/>
                <a:ext cx="3952503" cy="3115822"/>
                <a:chOff x="4464050" y="2238433"/>
                <a:chExt cx="3952503" cy="3115822"/>
              </a:xfrm>
            </p:grpSpPr>
            <p:pic>
              <p:nvPicPr>
                <p:cNvPr id="38" name="Picture 26">
                  <a:extLst>
                    <a:ext uri="{FF2B5EF4-FFF2-40B4-BE49-F238E27FC236}">
                      <a16:creationId xmlns:a16="http://schemas.microsoft.com/office/drawing/2014/main" id="{2BFFC791-1880-A20E-5026-3772AA8DE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38" t="859" r="5625" b="4488"/>
                <a:stretch/>
              </p:blipFill>
              <p:spPr>
                <a:xfrm>
                  <a:off x="4464050" y="2238433"/>
                  <a:ext cx="3952503" cy="3115822"/>
                </a:xfrm>
                <a:prstGeom prst="rect">
                  <a:avLst/>
                </a:prstGeom>
                <a:ln w="12700">
                  <a:noFill/>
                </a:ln>
              </p:spPr>
            </p:pic>
            <p:sp>
              <p:nvSpPr>
                <p:cNvPr id="39" name="TextBox 27">
                  <a:extLst>
                    <a:ext uri="{FF2B5EF4-FFF2-40B4-BE49-F238E27FC236}">
                      <a16:creationId xmlns:a16="http://schemas.microsoft.com/office/drawing/2014/main" id="{3646A542-9AA2-F1E8-9CE2-900E44376F7B}"/>
                    </a:ext>
                  </a:extLst>
                </p:cNvPr>
                <p:cNvSpPr txBox="1"/>
                <p:nvPr/>
              </p:nvSpPr>
              <p:spPr>
                <a:xfrm>
                  <a:off x="6331521" y="2602478"/>
                  <a:ext cx="1812450" cy="346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E7E6E6"/>
                      </a:solidFill>
                      <a:latin typeface="Leelawadee UI" panose="020B0502040204020203" pitchFamily="34" charset="-34"/>
                      <a:cs typeface="Leelawadee UI" panose="020B0502040204020203" pitchFamily="34" charset="-34"/>
                    </a:rPr>
                    <a:t>Beam Direction</a:t>
                  </a:r>
                </a:p>
              </p:txBody>
            </p:sp>
            <p:cxnSp>
              <p:nvCxnSpPr>
                <p:cNvPr id="40" name="Straight Arrow Connector 28">
                  <a:extLst>
                    <a:ext uri="{FF2B5EF4-FFF2-40B4-BE49-F238E27FC236}">
                      <a16:creationId xmlns:a16="http://schemas.microsoft.com/office/drawing/2014/main" id="{D6E523B6-E1B6-AD45-9484-FE8ABC8F0A35}"/>
                    </a:ext>
                  </a:extLst>
                </p:cNvPr>
                <p:cNvCxnSpPr/>
                <p:nvPr/>
              </p:nvCxnSpPr>
              <p:spPr>
                <a:xfrm rot="16200000">
                  <a:off x="7237746" y="2170309"/>
                  <a:ext cx="0" cy="1556883"/>
                </a:xfrm>
                <a:prstGeom prst="straightConnector1">
                  <a:avLst/>
                </a:prstGeom>
                <a:ln w="38100">
                  <a:solidFill>
                    <a:srgbClr val="E7E6E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04B3C2E4-D567-F97A-18AA-3A88B4AC859B}"/>
                  </a:ext>
                </a:extLst>
              </p:cNvPr>
              <p:cNvSpPr txBox="1"/>
              <p:nvPr/>
            </p:nvSpPr>
            <p:spPr>
              <a:xfrm rot="16200000" flipH="1">
                <a:off x="925341" y="4758211"/>
                <a:ext cx="14746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E7E6E6"/>
                    </a:solidFill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Beam source</a:t>
                </a:r>
              </a:p>
            </p:txBody>
          </p:sp>
          <p:sp>
            <p:nvSpPr>
              <p:cNvPr id="37" name="TextBox 25">
                <a:extLst>
                  <a:ext uri="{FF2B5EF4-FFF2-40B4-BE49-F238E27FC236}">
                    <a16:creationId xmlns:a16="http://schemas.microsoft.com/office/drawing/2014/main" id="{2ED219A2-D717-A856-A740-3C7894FCE962}"/>
                  </a:ext>
                </a:extLst>
              </p:cNvPr>
              <p:cNvSpPr txBox="1"/>
              <p:nvPr/>
            </p:nvSpPr>
            <p:spPr>
              <a:xfrm rot="16200000" flipH="1">
                <a:off x="4044419" y="5187036"/>
                <a:ext cx="857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E7E6E6"/>
                    </a:solidFill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STRIKE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D60094-7F43-452F-891F-A388884A97D6}"/>
                </a:ext>
              </a:extLst>
            </p:cNvPr>
            <p:cNvSpPr/>
            <p:nvPr/>
          </p:nvSpPr>
          <p:spPr>
            <a:xfrm>
              <a:off x="7448365" y="1420427"/>
              <a:ext cx="248575" cy="2343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00522A-CD50-458A-8A4E-6C375BDB01E0}"/>
                </a:ext>
              </a:extLst>
            </p:cNvPr>
            <p:cNvSpPr/>
            <p:nvPr/>
          </p:nvSpPr>
          <p:spPr>
            <a:xfrm rot="5400000">
              <a:off x="9671304" y="2105750"/>
              <a:ext cx="370256" cy="3795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26F86C9-F651-4010-B038-0FCD74939301}"/>
                </a:ext>
              </a:extLst>
            </p:cNvPr>
            <p:cNvSpPr/>
            <p:nvPr/>
          </p:nvSpPr>
          <p:spPr>
            <a:xfrm rot="20335020">
              <a:off x="6792946" y="793900"/>
              <a:ext cx="1432588" cy="602995"/>
            </a:xfrm>
            <a:prstGeom prst="roundRect">
              <a:avLst/>
            </a:prstGeom>
            <a:solidFill>
              <a:srgbClr val="FFD96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2D beam image!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18F55AD7-BB3A-466C-B3C6-C470D3BA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5" y="58821"/>
            <a:ext cx="6003925" cy="484423"/>
          </a:xfrm>
        </p:spPr>
        <p:txBody>
          <a:bodyPr/>
          <a:lstStyle/>
          <a:p>
            <a:r>
              <a:rPr lang="en-US" dirty="0"/>
              <a:t>Visible cameras as diagnostic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765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AA51-4091-002F-1492-C90CA2B2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C5029795-C999-4558-88F0-5490344BA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b="4345"/>
          <a:stretch/>
        </p:blipFill>
        <p:spPr>
          <a:xfrm>
            <a:off x="7861300" y="556416"/>
            <a:ext cx="3979770" cy="3186957"/>
          </a:xfrm>
          <a:prstGeom prst="rect">
            <a:avLst/>
          </a:prstGeom>
        </p:spPr>
      </p:pic>
      <p:sp>
        <p:nvSpPr>
          <p:cNvPr id="41" name="Title 31">
            <a:extLst>
              <a:ext uri="{FF2B5EF4-FFF2-40B4-BE49-F238E27FC236}">
                <a16:creationId xmlns:a16="http://schemas.microsoft.com/office/drawing/2014/main" id="{A26303C7-ECD3-F60C-3955-C32457DB4740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531ACF8-AE95-509E-7345-0702B1E31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5" y="761723"/>
            <a:ext cx="4245093" cy="3331710"/>
          </a:xfrm>
          <a:prstGeom prst="rect">
            <a:avLst/>
          </a:prstGeom>
        </p:spPr>
      </p:pic>
      <p:sp>
        <p:nvSpPr>
          <p:cNvPr id="57" name="Arco 56">
            <a:extLst>
              <a:ext uri="{FF2B5EF4-FFF2-40B4-BE49-F238E27FC236}">
                <a16:creationId xmlns:a16="http://schemas.microsoft.com/office/drawing/2014/main" id="{8BF43C84-2800-0E5B-400E-D72C7151D83D}"/>
              </a:ext>
            </a:extLst>
          </p:cNvPr>
          <p:cNvSpPr/>
          <p:nvPr/>
        </p:nvSpPr>
        <p:spPr>
          <a:xfrm flipH="1">
            <a:off x="5598249" y="2795439"/>
            <a:ext cx="3611419" cy="2416028"/>
          </a:xfrm>
          <a:prstGeom prst="arc">
            <a:avLst>
              <a:gd name="adj1" fmla="val 16200000"/>
              <a:gd name="adj2" fmla="val 181867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6F86C9-F651-4010-B038-0FCD74939301}"/>
              </a:ext>
            </a:extLst>
          </p:cNvPr>
          <p:cNvSpPr/>
          <p:nvPr/>
        </p:nvSpPr>
        <p:spPr>
          <a:xfrm rot="20335020">
            <a:off x="6792946" y="793900"/>
            <a:ext cx="1432588" cy="602995"/>
          </a:xfrm>
          <a:prstGeom prst="roundRect">
            <a:avLst/>
          </a:prstGeom>
          <a:solidFill>
            <a:srgbClr val="FFD9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2D beam image!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C3C5F1-9437-4023-A495-693832552B63}"/>
              </a:ext>
            </a:extLst>
          </p:cNvPr>
          <p:cNvSpPr/>
          <p:nvPr/>
        </p:nvSpPr>
        <p:spPr>
          <a:xfrm>
            <a:off x="2228850" y="671743"/>
            <a:ext cx="457200" cy="4844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02075A-E94D-475B-8753-E5E77642C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2950" cy="495299"/>
          </a:xfrm>
          <a:prstGeom prst="rect">
            <a:avLst/>
          </a:prstGeom>
        </p:spPr>
      </p:pic>
      <p:sp>
        <p:nvSpPr>
          <p:cNvPr id="30" name="CasellaDiTesto 57">
            <a:extLst>
              <a:ext uri="{FF2B5EF4-FFF2-40B4-BE49-F238E27FC236}">
                <a16:creationId xmlns:a16="http://schemas.microsoft.com/office/drawing/2014/main" id="{071F4425-0B20-47B3-BD80-1B53F32C3AAF}"/>
              </a:ext>
            </a:extLst>
          </p:cNvPr>
          <p:cNvSpPr txBox="1"/>
          <p:nvPr/>
        </p:nvSpPr>
        <p:spPr>
          <a:xfrm rot="20250133">
            <a:off x="4850235" y="2685657"/>
            <a:ext cx="227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Reconstructed beam profile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611733-A0CC-4763-8C7F-346508591223}"/>
              </a:ext>
            </a:extLst>
          </p:cNvPr>
          <p:cNvGrpSpPr/>
          <p:nvPr/>
        </p:nvGrpSpPr>
        <p:grpSpPr>
          <a:xfrm>
            <a:off x="6065702" y="3429000"/>
            <a:ext cx="4052261" cy="3048496"/>
            <a:chOff x="1570440" y="3149451"/>
            <a:chExt cx="4052261" cy="30484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F749E4-0F6E-4C1F-A226-98AC4FC8D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6"/>
            <a:stretch/>
          </p:blipFill>
          <p:spPr>
            <a:xfrm>
              <a:off x="1570440" y="3149451"/>
              <a:ext cx="4052261" cy="304849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AFB2D3-6EA7-4EE0-9DD8-4FA21BA7E35D}"/>
                </a:ext>
              </a:extLst>
            </p:cNvPr>
            <p:cNvSpPr txBox="1"/>
            <p:nvPr/>
          </p:nvSpPr>
          <p:spPr>
            <a:xfrm>
              <a:off x="2327988" y="3717202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445EACE-524E-4612-83CE-3D9CF56D9C2B}"/>
                </a:ext>
              </a:extLst>
            </p:cNvPr>
            <p:cNvSpPr txBox="1"/>
            <p:nvPr/>
          </p:nvSpPr>
          <p:spPr>
            <a:xfrm>
              <a:off x="3068216" y="3906591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E8308C-5CCD-4C8C-B04D-5312505D7A8B}"/>
                </a:ext>
              </a:extLst>
            </p:cNvPr>
            <p:cNvSpPr txBox="1"/>
            <p:nvPr/>
          </p:nvSpPr>
          <p:spPr>
            <a:xfrm>
              <a:off x="3555513" y="3372902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86E1C9-580C-4FDD-805C-C10494C6048F}"/>
                </a:ext>
              </a:extLst>
            </p:cNvPr>
            <p:cNvSpPr txBox="1"/>
            <p:nvPr/>
          </p:nvSpPr>
          <p:spPr>
            <a:xfrm>
              <a:off x="4039485" y="3717201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2F2E276-E26F-44DC-97C5-FFAA6C33A7A1}"/>
              </a:ext>
            </a:extLst>
          </p:cNvPr>
          <p:cNvSpPr txBox="1"/>
          <p:nvPr/>
        </p:nvSpPr>
        <p:spPr>
          <a:xfrm rot="538248">
            <a:off x="9366645" y="4468637"/>
            <a:ext cx="2412725" cy="955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Able to distinguish columns of </a:t>
            </a:r>
            <a:r>
              <a:rPr lang="en-US" sz="13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superimposed beamlets </a:t>
            </a: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within the same group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7A36A3B-E178-4ECD-90AC-3186B3BC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5" y="58821"/>
            <a:ext cx="6003925" cy="484423"/>
          </a:xfrm>
        </p:spPr>
        <p:txBody>
          <a:bodyPr/>
          <a:lstStyle/>
          <a:p>
            <a:r>
              <a:rPr lang="en-US" dirty="0"/>
              <a:t>Visible cameras as diagnostic tool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556CAF-FA2E-4E9F-82E2-78404A750B67}"/>
              </a:ext>
            </a:extLst>
          </p:cNvPr>
          <p:cNvCxnSpPr/>
          <p:nvPr/>
        </p:nvCxnSpPr>
        <p:spPr>
          <a:xfrm>
            <a:off x="9521741" y="1634379"/>
            <a:ext cx="0" cy="11610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D45C54-C0BA-4835-8BDE-4B8F03C3B3B7}"/>
              </a:ext>
            </a:extLst>
          </p:cNvPr>
          <p:cNvSpPr txBox="1"/>
          <p:nvPr/>
        </p:nvSpPr>
        <p:spPr>
          <a:xfrm>
            <a:off x="9528860" y="2521831"/>
            <a:ext cx="61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2632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DAA51-4091-002F-1492-C90CA2B29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FEE46A3-762D-4060-B402-B14DFD08F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b="4345"/>
          <a:stretch/>
        </p:blipFill>
        <p:spPr>
          <a:xfrm>
            <a:off x="7861300" y="556416"/>
            <a:ext cx="3979770" cy="3186957"/>
          </a:xfrm>
          <a:prstGeom prst="rect">
            <a:avLst/>
          </a:prstGeom>
        </p:spPr>
      </p:pic>
      <p:sp>
        <p:nvSpPr>
          <p:cNvPr id="41" name="Title 31">
            <a:extLst>
              <a:ext uri="{FF2B5EF4-FFF2-40B4-BE49-F238E27FC236}">
                <a16:creationId xmlns:a16="http://schemas.microsoft.com/office/drawing/2014/main" id="{A26303C7-ECD3-F60C-3955-C32457DB4740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531ACF8-AE95-509E-7345-0702B1E31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5" y="761723"/>
            <a:ext cx="4245093" cy="3331710"/>
          </a:xfrm>
          <a:prstGeom prst="rect">
            <a:avLst/>
          </a:prstGeom>
        </p:spPr>
      </p:pic>
      <p:pic>
        <p:nvPicPr>
          <p:cNvPr id="9" name="Picture 41">
            <a:extLst>
              <a:ext uri="{FF2B5EF4-FFF2-40B4-BE49-F238E27FC236}">
                <a16:creationId xmlns:a16="http://schemas.microsoft.com/office/drawing/2014/main" id="{9BB0506C-6D1E-CC00-19A5-23C03B95B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r="18922"/>
          <a:stretch/>
        </p:blipFill>
        <p:spPr>
          <a:xfrm>
            <a:off x="4197955" y="4860507"/>
            <a:ext cx="893912" cy="794249"/>
          </a:xfrm>
          <a:prstGeom prst="rect">
            <a:avLst/>
          </a:prstGeom>
          <a:noFill/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DA54328A-0147-6278-ECB7-313F0D0B0152}"/>
              </a:ext>
            </a:extLst>
          </p:cNvPr>
          <p:cNvSpPr txBox="1"/>
          <p:nvPr/>
        </p:nvSpPr>
        <p:spPr>
          <a:xfrm>
            <a:off x="412630" y="4468637"/>
            <a:ext cx="4679237" cy="1969972"/>
          </a:xfrm>
          <a:prstGeom prst="roundRect">
            <a:avLst/>
          </a:prstGeom>
          <a:solidFill>
            <a:schemeClr val="accent6">
              <a:lumMod val="75000"/>
              <a:alpha val="10196"/>
            </a:schemeClr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5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Non-invasive</a:t>
            </a:r>
            <a:r>
              <a:rPr lang="en-US" sz="15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diagnostics</a:t>
            </a:r>
          </a:p>
          <a:p>
            <a:pPr marL="285750" indent="-285750"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No limits due to </a:t>
            </a:r>
            <a:r>
              <a:rPr lang="en-US" sz="15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high </a:t>
            </a:r>
            <a:r>
              <a:rPr lang="en-US" sz="15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power beams</a:t>
            </a:r>
          </a:p>
          <a:p>
            <a:pPr marL="285750" indent="-285750"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5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Time evolution in </a:t>
            </a:r>
            <a:r>
              <a:rPr lang="en-US" sz="15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long pulses</a:t>
            </a:r>
          </a:p>
          <a:p>
            <a:pPr marL="285750" indent="-285750"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5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</a:t>
            </a:r>
            <a:r>
              <a:rPr lang="en-US" sz="15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nalysis for </a:t>
            </a:r>
            <a:r>
              <a:rPr lang="en-US" sz="15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</a:t>
            </a:r>
            <a:r>
              <a:rPr lang="en-US" sz="15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investigation</a:t>
            </a:r>
          </a:p>
          <a:p>
            <a:pPr marL="285750" indent="-285750"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15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Monitoring</a:t>
            </a:r>
            <a:r>
              <a:rPr lang="en-US" sz="15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in-vessel environment</a:t>
            </a:r>
            <a:endParaRPr lang="en-US" sz="15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57" name="Arco 56">
            <a:extLst>
              <a:ext uri="{FF2B5EF4-FFF2-40B4-BE49-F238E27FC236}">
                <a16:creationId xmlns:a16="http://schemas.microsoft.com/office/drawing/2014/main" id="{8BF43C84-2800-0E5B-400E-D72C7151D83D}"/>
              </a:ext>
            </a:extLst>
          </p:cNvPr>
          <p:cNvSpPr/>
          <p:nvPr/>
        </p:nvSpPr>
        <p:spPr>
          <a:xfrm flipH="1">
            <a:off x="5598249" y="2795439"/>
            <a:ext cx="3611419" cy="2416028"/>
          </a:xfrm>
          <a:prstGeom prst="arc">
            <a:avLst>
              <a:gd name="adj1" fmla="val 16200000"/>
              <a:gd name="adj2" fmla="val 1818673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B6AC380-DABF-FFBA-750D-F28D8C40518E}"/>
              </a:ext>
            </a:extLst>
          </p:cNvPr>
          <p:cNvSpPr txBox="1"/>
          <p:nvPr/>
        </p:nvSpPr>
        <p:spPr>
          <a:xfrm rot="20250133">
            <a:off x="4850235" y="2685657"/>
            <a:ext cx="227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Reconstructed beam profile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D84E9E-CC31-4DA5-A363-30C00867BDAD}"/>
              </a:ext>
            </a:extLst>
          </p:cNvPr>
          <p:cNvSpPr/>
          <p:nvPr/>
        </p:nvSpPr>
        <p:spPr>
          <a:xfrm>
            <a:off x="2228850" y="671743"/>
            <a:ext cx="457200" cy="48442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C13513E-8E5B-4880-B2EC-43805414A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2950" cy="4952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6F86C9-F651-4010-B038-0FCD74939301}"/>
              </a:ext>
            </a:extLst>
          </p:cNvPr>
          <p:cNvSpPr/>
          <p:nvPr/>
        </p:nvSpPr>
        <p:spPr>
          <a:xfrm rot="20335020">
            <a:off x="6792946" y="793900"/>
            <a:ext cx="1432588" cy="602995"/>
          </a:xfrm>
          <a:prstGeom prst="roundRect">
            <a:avLst/>
          </a:prstGeom>
          <a:solidFill>
            <a:srgbClr val="FFD9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2D beam image!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4CE05D-A0A5-4CF8-B295-C8885308716F}"/>
              </a:ext>
            </a:extLst>
          </p:cNvPr>
          <p:cNvGrpSpPr/>
          <p:nvPr/>
        </p:nvGrpSpPr>
        <p:grpSpPr>
          <a:xfrm>
            <a:off x="6065702" y="3429000"/>
            <a:ext cx="4052261" cy="3048496"/>
            <a:chOff x="1570440" y="3149451"/>
            <a:chExt cx="4052261" cy="304849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CA7A73-78DF-427C-A30F-91C219D3B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66"/>
            <a:stretch/>
          </p:blipFill>
          <p:spPr>
            <a:xfrm>
              <a:off x="1570440" y="3149451"/>
              <a:ext cx="4052261" cy="304849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0F2403-DDAD-4B6A-A60C-3AACD8AF74DA}"/>
                </a:ext>
              </a:extLst>
            </p:cNvPr>
            <p:cNvSpPr txBox="1"/>
            <p:nvPr/>
          </p:nvSpPr>
          <p:spPr>
            <a:xfrm>
              <a:off x="2327988" y="3717202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7809A5-F52C-4356-98EE-FEC7794AE1CB}"/>
                </a:ext>
              </a:extLst>
            </p:cNvPr>
            <p:cNvSpPr txBox="1"/>
            <p:nvPr/>
          </p:nvSpPr>
          <p:spPr>
            <a:xfrm>
              <a:off x="3068216" y="3906591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871B54-FC40-452F-8CE9-B17E8D9D3E5B}"/>
                </a:ext>
              </a:extLst>
            </p:cNvPr>
            <p:cNvSpPr txBox="1"/>
            <p:nvPr/>
          </p:nvSpPr>
          <p:spPr>
            <a:xfrm>
              <a:off x="3555513" y="3372902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2EC035-7BAF-4156-B116-25DE5E8FF3BF}"/>
                </a:ext>
              </a:extLst>
            </p:cNvPr>
            <p:cNvSpPr txBox="1"/>
            <p:nvPr/>
          </p:nvSpPr>
          <p:spPr>
            <a:xfrm>
              <a:off x="4039485" y="3717201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</a:rPr>
                <a:t>Group 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A034D24-1C3E-440C-81A9-A9750EEE7B21}"/>
              </a:ext>
            </a:extLst>
          </p:cNvPr>
          <p:cNvSpPr txBox="1"/>
          <p:nvPr/>
        </p:nvSpPr>
        <p:spPr>
          <a:xfrm rot="538248">
            <a:off x="9366645" y="4468637"/>
            <a:ext cx="2412725" cy="955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Able to distinguish columns of </a:t>
            </a:r>
            <a:r>
              <a:rPr lang="en-US" sz="13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superimposed beamlets </a:t>
            </a:r>
            <a:r>
              <a:rPr lang="en-US" sz="13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within the same group</a:t>
            </a:r>
          </a:p>
        </p:txBody>
      </p:sp>
      <p:sp>
        <p:nvSpPr>
          <p:cNvPr id="34" name="TextBox 43">
            <a:extLst>
              <a:ext uri="{FF2B5EF4-FFF2-40B4-BE49-F238E27FC236}">
                <a16:creationId xmlns:a16="http://schemas.microsoft.com/office/drawing/2014/main" id="{E3FE88A1-B293-4524-B446-3E7846B38EB4}"/>
              </a:ext>
            </a:extLst>
          </p:cNvPr>
          <p:cNvSpPr txBox="1"/>
          <p:nvPr/>
        </p:nvSpPr>
        <p:spPr>
          <a:xfrm>
            <a:off x="3374911" y="4192268"/>
            <a:ext cx="18140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Strengths of the diagnostics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773FC09-542E-4E0E-A930-2B7C9851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5" y="58821"/>
            <a:ext cx="6003925" cy="484423"/>
          </a:xfrm>
        </p:spPr>
        <p:txBody>
          <a:bodyPr/>
          <a:lstStyle/>
          <a:p>
            <a:r>
              <a:rPr lang="en-US" dirty="0"/>
              <a:t>Visible cameras as diagnostic tool</a:t>
            </a:r>
            <a:endParaRPr lang="en-US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00A8BD-BBEC-408F-BEE3-1301F08C903E}"/>
              </a:ext>
            </a:extLst>
          </p:cNvPr>
          <p:cNvCxnSpPr/>
          <p:nvPr/>
        </p:nvCxnSpPr>
        <p:spPr>
          <a:xfrm>
            <a:off x="9521741" y="1634379"/>
            <a:ext cx="0" cy="11610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9FA8DE-974B-4709-B8BA-74208064F983}"/>
              </a:ext>
            </a:extLst>
          </p:cNvPr>
          <p:cNvSpPr txBox="1"/>
          <p:nvPr/>
        </p:nvSpPr>
        <p:spPr>
          <a:xfrm>
            <a:off x="9528860" y="2521831"/>
            <a:ext cx="61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293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E928-59AA-42C6-929B-3D6A8C7D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821"/>
            <a:ext cx="7727950" cy="484423"/>
          </a:xfrm>
        </p:spPr>
        <p:txBody>
          <a:bodyPr/>
          <a:lstStyle/>
          <a:p>
            <a:r>
              <a:rPr lang="en-US" dirty="0"/>
              <a:t>Method of Analysis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4ADBE-64A2-4820-88EF-CE4C226AD6B6}"/>
              </a:ext>
            </a:extLst>
          </p:cNvPr>
          <p:cNvSpPr txBox="1"/>
          <p:nvPr/>
        </p:nvSpPr>
        <p:spPr>
          <a:xfrm>
            <a:off x="101600" y="735287"/>
            <a:ext cx="3166440" cy="456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From top view camera (B6):</a:t>
            </a:r>
            <a:endParaRPr lang="en-US" sz="1800" b="1" i="0" u="none" strike="noStrike" baseline="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8A3D8A-FCD8-4AEB-83DA-25119E00924C}"/>
              </a:ext>
            </a:extLst>
          </p:cNvPr>
          <p:cNvSpPr txBox="1"/>
          <p:nvPr/>
        </p:nvSpPr>
        <p:spPr>
          <a:xfrm>
            <a:off x="5029976" y="3284067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D10837-DF3F-45AF-A665-ED3C9D3D6A79}"/>
              </a:ext>
            </a:extLst>
          </p:cNvPr>
          <p:cNvSpPr txBox="1"/>
          <p:nvPr/>
        </p:nvSpPr>
        <p:spPr>
          <a:xfrm rot="16200000">
            <a:off x="6346379" y="2463465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0B38493-BBA4-4757-ABAC-3DBDBABEDC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sp>
        <p:nvSpPr>
          <p:cNvPr id="14" name="Title 31">
            <a:extLst>
              <a:ext uri="{FF2B5EF4-FFF2-40B4-BE49-F238E27FC236}">
                <a16:creationId xmlns:a16="http://schemas.microsoft.com/office/drawing/2014/main" id="{8ABA6305-7B79-4585-ADD7-2EC709A0A025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00CC6D-24F4-4CB2-B5A1-DC785A419DCB}"/>
              </a:ext>
            </a:extLst>
          </p:cNvPr>
          <p:cNvGrpSpPr/>
          <p:nvPr/>
        </p:nvGrpSpPr>
        <p:grpSpPr>
          <a:xfrm>
            <a:off x="3878786" y="882706"/>
            <a:ext cx="3619982" cy="2421627"/>
            <a:chOff x="3878786" y="882706"/>
            <a:chExt cx="3619982" cy="2421627"/>
          </a:xfrm>
        </p:grpSpPr>
        <p:pic>
          <p:nvPicPr>
            <p:cNvPr id="35" name="Picture 38">
              <a:extLst>
                <a:ext uri="{FF2B5EF4-FFF2-40B4-BE49-F238E27FC236}">
                  <a16:creationId xmlns:a16="http://schemas.microsoft.com/office/drawing/2014/main" id="{523A2DD7-5BD1-40F0-A3D3-EF0A2A075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" t="6773" r="7798" b="5754"/>
            <a:stretch/>
          </p:blipFill>
          <p:spPr>
            <a:xfrm>
              <a:off x="3878786" y="882706"/>
              <a:ext cx="3619982" cy="242162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196032-0F1F-418F-B950-41EB6B775228}"/>
                </a:ext>
              </a:extLst>
            </p:cNvPr>
            <p:cNvSpPr txBox="1"/>
            <p:nvPr/>
          </p:nvSpPr>
          <p:spPr>
            <a:xfrm rot="16200000">
              <a:off x="3619324" y="2083709"/>
              <a:ext cx="146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Beam source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BACEA2-AF98-4F3D-A1C2-091CB0865C61}"/>
                </a:ext>
              </a:extLst>
            </p:cNvPr>
            <p:cNvSpPr txBox="1"/>
            <p:nvPr/>
          </p:nvSpPr>
          <p:spPr>
            <a:xfrm>
              <a:off x="5765385" y="1381877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Group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E8EA6C-1DBA-4CC3-B80F-69427FA42F31}"/>
                </a:ext>
              </a:extLst>
            </p:cNvPr>
            <p:cNvSpPr txBox="1"/>
            <p:nvPr/>
          </p:nvSpPr>
          <p:spPr>
            <a:xfrm>
              <a:off x="5777817" y="1715849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Group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FFF770-60BC-459D-BBE5-3BF2B467AD91}"/>
                </a:ext>
              </a:extLst>
            </p:cNvPr>
            <p:cNvSpPr txBox="1"/>
            <p:nvPr/>
          </p:nvSpPr>
          <p:spPr>
            <a:xfrm>
              <a:off x="5777817" y="2013549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Group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44C0A0-741A-4267-86C3-B53E654826CF}"/>
                </a:ext>
              </a:extLst>
            </p:cNvPr>
            <p:cNvSpPr txBox="1"/>
            <p:nvPr/>
          </p:nvSpPr>
          <p:spPr>
            <a:xfrm>
              <a:off x="5765385" y="2343783"/>
              <a:ext cx="986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Group 4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16EA76D-F0F4-4ADC-9966-26881F765F65}"/>
                </a:ext>
              </a:extLst>
            </p:cNvPr>
            <p:cNvCxnSpPr/>
            <p:nvPr/>
          </p:nvCxnSpPr>
          <p:spPr>
            <a:xfrm>
              <a:off x="4945626" y="1206695"/>
              <a:ext cx="1356171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EB05D-409F-4792-8C24-0B588313ECC2}"/>
                </a:ext>
              </a:extLst>
            </p:cNvPr>
            <p:cNvSpPr txBox="1"/>
            <p:nvPr/>
          </p:nvSpPr>
          <p:spPr>
            <a:xfrm>
              <a:off x="5052054" y="963394"/>
              <a:ext cx="1594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Beam direction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AEE385-E4A9-4E1D-B7EE-ADE743BBBE7C}"/>
              </a:ext>
            </a:extLst>
          </p:cNvPr>
          <p:cNvSpPr txBox="1"/>
          <p:nvPr/>
        </p:nvSpPr>
        <p:spPr>
          <a:xfrm rot="16200000">
            <a:off x="6368314" y="2452401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</p:spTree>
    <p:extLst>
      <p:ext uri="{BB962C8B-B14F-4D97-AF65-F5344CB8AC3E}">
        <p14:creationId xmlns:p14="http://schemas.microsoft.com/office/powerpoint/2010/main" val="422032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6D7A04-5E79-4DAF-8D9D-BFEAC7DD0436}"/>
              </a:ext>
            </a:extLst>
          </p:cNvPr>
          <p:cNvGrpSpPr/>
          <p:nvPr/>
        </p:nvGrpSpPr>
        <p:grpSpPr>
          <a:xfrm>
            <a:off x="7902117" y="862439"/>
            <a:ext cx="3619982" cy="2421627"/>
            <a:chOff x="3615726" y="3690481"/>
            <a:chExt cx="3619982" cy="24216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42F648-F134-4554-B01D-8ACFE3B0A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" t="6773" r="7798" b="5754"/>
            <a:stretch/>
          </p:blipFill>
          <p:spPr>
            <a:xfrm>
              <a:off x="3615726" y="3690481"/>
              <a:ext cx="3619982" cy="24216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0B1265-87E9-42E0-B8DD-CE177D89DBB7}"/>
                </a:ext>
              </a:extLst>
            </p:cNvPr>
            <p:cNvSpPr txBox="1"/>
            <p:nvPr/>
          </p:nvSpPr>
          <p:spPr>
            <a:xfrm rot="16200000">
              <a:off x="3378199" y="4881392"/>
              <a:ext cx="146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Beam source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CE7380-DD70-4DC4-9DC7-0602F38AAB7B}"/>
                </a:ext>
              </a:extLst>
            </p:cNvPr>
            <p:cNvSpPr txBox="1"/>
            <p:nvPr/>
          </p:nvSpPr>
          <p:spPr>
            <a:xfrm rot="16200000">
              <a:off x="6105254" y="5261148"/>
              <a:ext cx="921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STRIKE support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D7A655-1666-4D56-8A5A-22D6E2197629}"/>
              </a:ext>
            </a:extLst>
          </p:cNvPr>
          <p:cNvSpPr txBox="1"/>
          <p:nvPr/>
        </p:nvSpPr>
        <p:spPr>
          <a:xfrm>
            <a:off x="5029976" y="3284067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030FE-24D6-43EA-89F5-C85D955353A3}"/>
              </a:ext>
            </a:extLst>
          </p:cNvPr>
          <p:cNvSpPr txBox="1"/>
          <p:nvPr/>
        </p:nvSpPr>
        <p:spPr>
          <a:xfrm>
            <a:off x="9100332" y="3252585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pic>
        <p:nvPicPr>
          <p:cNvPr id="12" name="Picture 38">
            <a:extLst>
              <a:ext uri="{FF2B5EF4-FFF2-40B4-BE49-F238E27FC236}">
                <a16:creationId xmlns:a16="http://schemas.microsoft.com/office/drawing/2014/main" id="{72BF6E30-9FC2-4BE0-93EE-875A4E899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3878786" y="882706"/>
            <a:ext cx="3619982" cy="2421627"/>
          </a:xfrm>
          <a:prstGeom prst="rect">
            <a:avLst/>
          </a:prstGeom>
        </p:spPr>
      </p:pic>
      <p:sp>
        <p:nvSpPr>
          <p:cNvPr id="13" name="TextBox 59">
            <a:extLst>
              <a:ext uri="{FF2B5EF4-FFF2-40B4-BE49-F238E27FC236}">
                <a16:creationId xmlns:a16="http://schemas.microsoft.com/office/drawing/2014/main" id="{0A86848A-F363-4A8D-B26C-F07CB026967E}"/>
              </a:ext>
            </a:extLst>
          </p:cNvPr>
          <p:cNvSpPr txBox="1"/>
          <p:nvPr/>
        </p:nvSpPr>
        <p:spPr>
          <a:xfrm>
            <a:off x="101600" y="735287"/>
            <a:ext cx="3166440" cy="1200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From top view camera (B6):</a:t>
            </a:r>
            <a:endParaRPr lang="en-US" sz="1800" b="1" i="0" u="none" strike="noStrike" baseline="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different distances </a:t>
            </a:r>
            <a:r>
              <a:rPr lang="en-US" sz="1600" b="1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z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along the beam direction</a:t>
            </a:r>
            <a:endParaRPr lang="en-US" sz="1600" b="0" i="0" u="none" strike="noStrike" baseline="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29E1FAFD-FF98-4591-A947-3CA9E4E021D3}"/>
              </a:ext>
            </a:extLst>
          </p:cNvPr>
          <p:cNvCxnSpPr>
            <a:cxnSpLocks/>
          </p:cNvCxnSpPr>
          <p:nvPr/>
        </p:nvCxnSpPr>
        <p:spPr>
          <a:xfrm>
            <a:off x="5167810" y="92983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55">
            <a:extLst>
              <a:ext uri="{FF2B5EF4-FFF2-40B4-BE49-F238E27FC236}">
                <a16:creationId xmlns:a16="http://schemas.microsoft.com/office/drawing/2014/main" id="{8CD46760-DFD6-4C84-93D0-D927BE1B3282}"/>
              </a:ext>
            </a:extLst>
          </p:cNvPr>
          <p:cNvCxnSpPr>
            <a:cxnSpLocks/>
          </p:cNvCxnSpPr>
          <p:nvPr/>
        </p:nvCxnSpPr>
        <p:spPr>
          <a:xfrm>
            <a:off x="9492238" y="881551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69">
            <a:extLst>
              <a:ext uri="{FF2B5EF4-FFF2-40B4-BE49-F238E27FC236}">
                <a16:creationId xmlns:a16="http://schemas.microsoft.com/office/drawing/2014/main" id="{D94CEB35-6E42-4038-A919-85B6BC09AFB2}"/>
              </a:ext>
            </a:extLst>
          </p:cNvPr>
          <p:cNvSpPr txBox="1"/>
          <p:nvPr/>
        </p:nvSpPr>
        <p:spPr>
          <a:xfrm>
            <a:off x="5123433" y="1104657"/>
            <a:ext cx="98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</a:t>
            </a:r>
          </a:p>
        </p:txBody>
      </p:sp>
      <p:sp>
        <p:nvSpPr>
          <p:cNvPr id="17" name="TextBox 71">
            <a:extLst>
              <a:ext uri="{FF2B5EF4-FFF2-40B4-BE49-F238E27FC236}">
                <a16:creationId xmlns:a16="http://schemas.microsoft.com/office/drawing/2014/main" id="{E2981EBD-1794-4A9B-A0E0-4568C827C0F8}"/>
              </a:ext>
            </a:extLst>
          </p:cNvPr>
          <p:cNvSpPr txBox="1"/>
          <p:nvPr/>
        </p:nvSpPr>
        <p:spPr>
          <a:xfrm>
            <a:off x="9492238" y="1047709"/>
            <a:ext cx="95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9043B-0AF2-4ED2-B052-8802F0EDD53B}"/>
              </a:ext>
            </a:extLst>
          </p:cNvPr>
          <p:cNvSpPr txBox="1"/>
          <p:nvPr/>
        </p:nvSpPr>
        <p:spPr>
          <a:xfrm rot="16200000">
            <a:off x="3619324" y="2083709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B0102-AD07-4A8C-A794-0D9421DB4881}"/>
              </a:ext>
            </a:extLst>
          </p:cNvPr>
          <p:cNvSpPr txBox="1"/>
          <p:nvPr/>
        </p:nvSpPr>
        <p:spPr>
          <a:xfrm rot="16200000">
            <a:off x="6346379" y="2463465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162610-86FD-4F0B-AB28-12077CCE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821"/>
            <a:ext cx="7727950" cy="484423"/>
          </a:xfrm>
        </p:spPr>
        <p:txBody>
          <a:bodyPr/>
          <a:lstStyle/>
          <a:p>
            <a:r>
              <a:rPr lang="en-US" dirty="0"/>
              <a:t>Method of Analysis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0C1A55-40C8-4E88-BF7D-54E6682F68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2A1127-641A-41C4-918D-7224E59E819A}"/>
              </a:ext>
            </a:extLst>
          </p:cNvPr>
          <p:cNvSpPr txBox="1"/>
          <p:nvPr/>
        </p:nvSpPr>
        <p:spPr>
          <a:xfrm>
            <a:off x="5765385" y="1381877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AA8739-585A-4A55-A418-9252D0653C3F}"/>
              </a:ext>
            </a:extLst>
          </p:cNvPr>
          <p:cNvSpPr txBox="1"/>
          <p:nvPr/>
        </p:nvSpPr>
        <p:spPr>
          <a:xfrm>
            <a:off x="5777817" y="17158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6640C7-E22F-42F0-8065-7D86C4B2EFA1}"/>
              </a:ext>
            </a:extLst>
          </p:cNvPr>
          <p:cNvSpPr txBox="1"/>
          <p:nvPr/>
        </p:nvSpPr>
        <p:spPr>
          <a:xfrm>
            <a:off x="5777817" y="20135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3</a:t>
            </a:r>
          </a:p>
        </p:txBody>
      </p:sp>
      <p:sp>
        <p:nvSpPr>
          <p:cNvPr id="24" name="Title 31">
            <a:extLst>
              <a:ext uri="{FF2B5EF4-FFF2-40B4-BE49-F238E27FC236}">
                <a16:creationId xmlns:a16="http://schemas.microsoft.com/office/drawing/2014/main" id="{6B106B8A-3D68-4CC4-93B4-B1B9B4ADBA14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234668-5375-4930-A303-1168FD2538EE}"/>
              </a:ext>
            </a:extLst>
          </p:cNvPr>
          <p:cNvSpPr txBox="1"/>
          <p:nvPr/>
        </p:nvSpPr>
        <p:spPr>
          <a:xfrm>
            <a:off x="5765385" y="2343783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D0C463-B9E4-472B-B242-08BF32F530C4}"/>
              </a:ext>
            </a:extLst>
          </p:cNvPr>
          <p:cNvSpPr txBox="1"/>
          <p:nvPr/>
        </p:nvSpPr>
        <p:spPr>
          <a:xfrm>
            <a:off x="5186755" y="2874243"/>
            <a:ext cx="138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dirty="0"/>
              <a:t>23 cm from GG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630E20-199E-4DEE-9FE3-76E41E324833}"/>
              </a:ext>
            </a:extLst>
          </p:cNvPr>
          <p:cNvSpPr txBox="1"/>
          <p:nvPr/>
        </p:nvSpPr>
        <p:spPr>
          <a:xfrm>
            <a:off x="9466118" y="2837594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200" dirty="0"/>
              <a:t>32 cm from GG</a:t>
            </a:r>
          </a:p>
        </p:txBody>
      </p:sp>
    </p:spTree>
    <p:extLst>
      <p:ext uri="{BB962C8B-B14F-4D97-AF65-F5344CB8AC3E}">
        <p14:creationId xmlns:p14="http://schemas.microsoft.com/office/powerpoint/2010/main" val="221555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AA5B-A255-8A6F-9B78-FD0B5DE6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A0AF842A-B4B3-240E-EC87-4EC677D696E1}"/>
              </a:ext>
            </a:extLst>
          </p:cNvPr>
          <p:cNvSpPr txBox="1"/>
          <p:nvPr/>
        </p:nvSpPr>
        <p:spPr>
          <a:xfrm>
            <a:off x="5029976" y="3284067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187909B3-74DE-4ADC-C2F3-339D21329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3878786" y="882706"/>
            <a:ext cx="3619982" cy="2421627"/>
          </a:xfrm>
          <a:prstGeom prst="rect">
            <a:avLst/>
          </a:prstGeom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C1AA4EA5-F749-741D-0BFB-594E380D5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7154768" y="844606"/>
            <a:ext cx="337650" cy="2421627"/>
          </a:xfrm>
          <a:prstGeom prst="rect">
            <a:avLst/>
          </a:prstGeom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6B5B2FF6-F6EB-F0F3-7D9C-E4576DB94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4624619" y="198921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411D6463-1D76-C66C-E321-14475D12D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7911036" y="863656"/>
            <a:ext cx="3619982" cy="2421627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FF99F79-FE71-9AF6-F13B-136D65ED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11187018" y="825556"/>
            <a:ext cx="337650" cy="2421627"/>
          </a:xfrm>
          <a:prstGeom prst="rect">
            <a:avLst/>
          </a:prstGeom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673277D2-2809-326D-7938-4A99B92CE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8656869" y="197016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0" name="TextBox 81">
            <a:extLst>
              <a:ext uri="{FF2B5EF4-FFF2-40B4-BE49-F238E27FC236}">
                <a16:creationId xmlns:a16="http://schemas.microsoft.com/office/drawing/2014/main" id="{532C3F4F-1B60-251E-31F6-C91E532ED765}"/>
              </a:ext>
            </a:extLst>
          </p:cNvPr>
          <p:cNvSpPr txBox="1"/>
          <p:nvPr/>
        </p:nvSpPr>
        <p:spPr>
          <a:xfrm>
            <a:off x="9100332" y="3252585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5C293271-E9F6-4FF0-5587-0BE70E85BFC9}"/>
              </a:ext>
            </a:extLst>
          </p:cNvPr>
          <p:cNvCxnSpPr>
            <a:cxnSpLocks/>
          </p:cNvCxnSpPr>
          <p:nvPr/>
        </p:nvCxnSpPr>
        <p:spPr>
          <a:xfrm>
            <a:off x="5167810" y="92983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55">
            <a:extLst>
              <a:ext uri="{FF2B5EF4-FFF2-40B4-BE49-F238E27FC236}">
                <a16:creationId xmlns:a16="http://schemas.microsoft.com/office/drawing/2014/main" id="{EAAC70CB-ABF2-A280-884A-4177ECDEDFA0}"/>
              </a:ext>
            </a:extLst>
          </p:cNvPr>
          <p:cNvCxnSpPr>
            <a:cxnSpLocks/>
          </p:cNvCxnSpPr>
          <p:nvPr/>
        </p:nvCxnSpPr>
        <p:spPr>
          <a:xfrm>
            <a:off x="9492238" y="88260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69">
            <a:extLst>
              <a:ext uri="{FF2B5EF4-FFF2-40B4-BE49-F238E27FC236}">
                <a16:creationId xmlns:a16="http://schemas.microsoft.com/office/drawing/2014/main" id="{F3B6A78C-3588-8A92-E973-A955B5DDA826}"/>
              </a:ext>
            </a:extLst>
          </p:cNvPr>
          <p:cNvSpPr txBox="1"/>
          <p:nvPr/>
        </p:nvSpPr>
        <p:spPr>
          <a:xfrm>
            <a:off x="5123433" y="1104657"/>
            <a:ext cx="98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BCA48BAE-C17C-DE6A-84DB-C2B3217783FC}"/>
              </a:ext>
            </a:extLst>
          </p:cNvPr>
          <p:cNvSpPr txBox="1"/>
          <p:nvPr/>
        </p:nvSpPr>
        <p:spPr>
          <a:xfrm>
            <a:off x="9492238" y="1047709"/>
            <a:ext cx="95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z18</a:t>
            </a:r>
          </a:p>
        </p:txBody>
      </p:sp>
      <p:sp>
        <p:nvSpPr>
          <p:cNvPr id="23" name="TextBox 59">
            <a:extLst>
              <a:ext uri="{FF2B5EF4-FFF2-40B4-BE49-F238E27FC236}">
                <a16:creationId xmlns:a16="http://schemas.microsoft.com/office/drawing/2014/main" id="{750E60A4-ECBD-AEB6-C867-83A308361648}"/>
              </a:ext>
            </a:extLst>
          </p:cNvPr>
          <p:cNvSpPr txBox="1"/>
          <p:nvPr/>
        </p:nvSpPr>
        <p:spPr>
          <a:xfrm>
            <a:off x="101600" y="735287"/>
            <a:ext cx="3166440" cy="234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From top view camera (B6):</a:t>
            </a:r>
            <a:endParaRPr lang="en-US" sz="1800" b="1" i="0" u="none" strike="noStrike" baseline="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different distances </a:t>
            </a:r>
            <a:r>
              <a:rPr lang="en-US" sz="1600" b="1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z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along the beam direction</a:t>
            </a:r>
            <a:endParaRPr lang="en-US" sz="1600" b="0" i="0" u="none" strike="noStrike" baseline="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the 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group </a:t>
            </a:r>
            <a:r>
              <a:rPr lang="en-US" sz="160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(i.e. group 3)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to be analyzed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b="0" i="0" u="none" strike="noStrike" baseline="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C7EEA-015A-4CAB-A439-D103743AB2F7}"/>
              </a:ext>
            </a:extLst>
          </p:cNvPr>
          <p:cNvSpPr txBox="1"/>
          <p:nvPr/>
        </p:nvSpPr>
        <p:spPr>
          <a:xfrm rot="16200000">
            <a:off x="3619324" y="2083709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03690A-CE86-4AF1-A786-5858A0528046}"/>
              </a:ext>
            </a:extLst>
          </p:cNvPr>
          <p:cNvSpPr txBox="1"/>
          <p:nvPr/>
        </p:nvSpPr>
        <p:spPr>
          <a:xfrm rot="16200000">
            <a:off x="6346379" y="2463465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D5D81-9663-406C-B3F7-666FBB363292}"/>
              </a:ext>
            </a:extLst>
          </p:cNvPr>
          <p:cNvSpPr txBox="1"/>
          <p:nvPr/>
        </p:nvSpPr>
        <p:spPr>
          <a:xfrm rot="16200000">
            <a:off x="7664590" y="2053350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5C065E-66A7-4EC2-AB75-14CB5AA7450A}"/>
              </a:ext>
            </a:extLst>
          </p:cNvPr>
          <p:cNvSpPr txBox="1"/>
          <p:nvPr/>
        </p:nvSpPr>
        <p:spPr>
          <a:xfrm rot="16200000">
            <a:off x="10391645" y="2433106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932F56-6F17-4683-8E2A-7E6FA4DD5DB4}"/>
              </a:ext>
            </a:extLst>
          </p:cNvPr>
          <p:cNvGrpSpPr/>
          <p:nvPr/>
        </p:nvGrpSpPr>
        <p:grpSpPr>
          <a:xfrm>
            <a:off x="480760" y="3304333"/>
            <a:ext cx="2408119" cy="3023394"/>
            <a:chOff x="480760" y="3304333"/>
            <a:chExt cx="2408119" cy="302339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6CB64B-104E-44FA-B932-DDA21148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60" y="3304333"/>
              <a:ext cx="2408119" cy="3023394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C7C9556-3D93-4B64-99D3-6F5818726232}"/>
                </a:ext>
              </a:extLst>
            </p:cNvPr>
            <p:cNvSpPr/>
            <p:nvPr/>
          </p:nvSpPr>
          <p:spPr>
            <a:xfrm>
              <a:off x="1705011" y="4694548"/>
              <a:ext cx="133216" cy="4901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0C604E-6D77-44DA-9035-65522A047272}"/>
                </a:ext>
              </a:extLst>
            </p:cNvPr>
            <p:cNvCxnSpPr/>
            <p:nvPr/>
          </p:nvCxnSpPr>
          <p:spPr>
            <a:xfrm flipH="1">
              <a:off x="1645126" y="3803567"/>
              <a:ext cx="74174" cy="2055043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DBD41A-151B-4A5F-948F-FA555EB47E06}"/>
                </a:ext>
              </a:extLst>
            </p:cNvPr>
            <p:cNvCxnSpPr>
              <a:cxnSpLocks/>
            </p:cNvCxnSpPr>
            <p:nvPr/>
          </p:nvCxnSpPr>
          <p:spPr>
            <a:xfrm>
              <a:off x="1714438" y="3789575"/>
              <a:ext cx="268310" cy="2083027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2C8D97A9-2C36-4037-A399-1B891AF4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821"/>
            <a:ext cx="7727950" cy="484423"/>
          </a:xfrm>
        </p:spPr>
        <p:txBody>
          <a:bodyPr/>
          <a:lstStyle/>
          <a:p>
            <a:r>
              <a:rPr lang="en-US" dirty="0"/>
              <a:t>Method of Analysis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B1C35DE-CD82-4344-B35C-DB1BC238E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C93C9D-C893-4D55-8787-C3576CC20FEA}"/>
              </a:ext>
            </a:extLst>
          </p:cNvPr>
          <p:cNvSpPr txBox="1"/>
          <p:nvPr/>
        </p:nvSpPr>
        <p:spPr>
          <a:xfrm>
            <a:off x="5765385" y="1381877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82BD49-F747-481D-BCDA-2789B36BF35F}"/>
              </a:ext>
            </a:extLst>
          </p:cNvPr>
          <p:cNvSpPr txBox="1"/>
          <p:nvPr/>
        </p:nvSpPr>
        <p:spPr>
          <a:xfrm>
            <a:off x="5777817" y="17158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735E38-9B0A-4FF4-8FF4-DEA30D64DF0C}"/>
              </a:ext>
            </a:extLst>
          </p:cNvPr>
          <p:cNvSpPr txBox="1"/>
          <p:nvPr/>
        </p:nvSpPr>
        <p:spPr>
          <a:xfrm>
            <a:off x="5777817" y="20135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3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D2A2705C-1D2B-4C40-823E-777C260951C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E39D75-CE3E-4889-B55D-9C726925251E}"/>
              </a:ext>
            </a:extLst>
          </p:cNvPr>
          <p:cNvSpPr txBox="1"/>
          <p:nvPr/>
        </p:nvSpPr>
        <p:spPr>
          <a:xfrm>
            <a:off x="5765385" y="2343783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04995A-E41C-4F62-B846-7EE902E0793C}"/>
              </a:ext>
            </a:extLst>
          </p:cNvPr>
          <p:cNvSpPr txBox="1"/>
          <p:nvPr/>
        </p:nvSpPr>
        <p:spPr>
          <a:xfrm>
            <a:off x="5186755" y="2874243"/>
            <a:ext cx="138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dirty="0"/>
              <a:t>23 cm from GG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9848EE-FAA9-4181-AA77-745980029674}"/>
              </a:ext>
            </a:extLst>
          </p:cNvPr>
          <p:cNvSpPr txBox="1"/>
          <p:nvPr/>
        </p:nvSpPr>
        <p:spPr>
          <a:xfrm>
            <a:off x="9466118" y="2837594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200" dirty="0"/>
              <a:t>32 cm from GG</a:t>
            </a:r>
          </a:p>
        </p:txBody>
      </p:sp>
    </p:spTree>
    <p:extLst>
      <p:ext uri="{BB962C8B-B14F-4D97-AF65-F5344CB8AC3E}">
        <p14:creationId xmlns:p14="http://schemas.microsoft.com/office/powerpoint/2010/main" val="374125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0C892-3224-4BE0-A93E-F34083BDA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31">
            <a:extLst>
              <a:ext uri="{FF2B5EF4-FFF2-40B4-BE49-F238E27FC236}">
                <a16:creationId xmlns:a16="http://schemas.microsoft.com/office/drawing/2014/main" id="{921656DC-45B1-C454-4418-1356467413D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0529A5-AC16-196F-4027-D67C1F74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Neutral Beam Test Facility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1D3A8A2-9437-4F02-52D8-F729E9E1D7E6}"/>
              </a:ext>
            </a:extLst>
          </p:cNvPr>
          <p:cNvSpPr txBox="1">
            <a:spLocks/>
          </p:cNvSpPr>
          <p:nvPr/>
        </p:nvSpPr>
        <p:spPr>
          <a:xfrm>
            <a:off x="752527" y="1072028"/>
            <a:ext cx="3543808" cy="48442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SPIDER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5DE08-3816-785F-9C77-9D06F8A7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2397533"/>
            <a:ext cx="3615911" cy="299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6C1AB02D-C2F1-97A9-1469-FB8DADE10995}"/>
              </a:ext>
            </a:extLst>
          </p:cNvPr>
          <p:cNvSpPr txBox="1"/>
          <p:nvPr/>
        </p:nvSpPr>
        <p:spPr>
          <a:xfrm>
            <a:off x="651295" y="1663514"/>
            <a:ext cx="374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dirty="0"/>
              <a:t>ource for 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dirty="0"/>
              <a:t>roduction of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/>
              <a:t>on of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dirty="0"/>
              <a:t>euterium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dirty="0"/>
              <a:t>xtracted from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dirty="0"/>
              <a:t>F Plasma)</a:t>
            </a:r>
          </a:p>
        </p:txBody>
      </p:sp>
      <p:pic>
        <p:nvPicPr>
          <p:cNvPr id="30" name="Immagine 5">
            <a:extLst>
              <a:ext uri="{FF2B5EF4-FFF2-40B4-BE49-F238E27FC236}">
                <a16:creationId xmlns:a16="http://schemas.microsoft.com/office/drawing/2014/main" id="{DD03B35E-6C28-498B-A287-81C63092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775" y="824227"/>
            <a:ext cx="1670424" cy="1573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E521579-06AD-4029-BA23-148991C59CFB}"/>
              </a:ext>
            </a:extLst>
          </p:cNvPr>
          <p:cNvGrpSpPr/>
          <p:nvPr/>
        </p:nvGrpSpPr>
        <p:grpSpPr>
          <a:xfrm>
            <a:off x="4640193" y="2468737"/>
            <a:ext cx="2886260" cy="1920525"/>
            <a:chOff x="252919" y="3911909"/>
            <a:chExt cx="2587558" cy="1545308"/>
          </a:xfrm>
        </p:grpSpPr>
        <p:sp>
          <p:nvSpPr>
            <p:cNvPr id="22" name="Explosion: 14 Points 21">
              <a:extLst>
                <a:ext uri="{FF2B5EF4-FFF2-40B4-BE49-F238E27FC236}">
                  <a16:creationId xmlns:a16="http://schemas.microsoft.com/office/drawing/2014/main" id="{B7034EEF-E473-41B6-8D96-EFFA490A731C}"/>
                </a:ext>
              </a:extLst>
            </p:cNvPr>
            <p:cNvSpPr/>
            <p:nvPr/>
          </p:nvSpPr>
          <p:spPr>
            <a:xfrm>
              <a:off x="252919" y="3911909"/>
              <a:ext cx="2587558" cy="1545308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C5B67C-3462-4F01-BF62-960E7F21FF6C}"/>
                </a:ext>
              </a:extLst>
            </p:cNvPr>
            <p:cNvSpPr txBox="1"/>
            <p:nvPr/>
          </p:nvSpPr>
          <p:spPr>
            <a:xfrm>
              <a:off x="732032" y="4495464"/>
              <a:ext cx="1854511" cy="594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Contributed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talk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</a:p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by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A. Shepherd 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on Tuesday!</a:t>
              </a:r>
            </a:p>
          </p:txBody>
        </p:sp>
      </p:grp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63FDEE77-413F-4FC1-BBF9-187C4225350E}"/>
              </a:ext>
            </a:extLst>
          </p:cNvPr>
          <p:cNvSpPr txBox="1"/>
          <p:nvPr/>
        </p:nvSpPr>
        <p:spPr>
          <a:xfrm>
            <a:off x="220273" y="5637250"/>
            <a:ext cx="4954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Full-size </a:t>
            </a:r>
            <a:r>
              <a:rPr lang="it-IT" dirty="0" err="1">
                <a:solidFill>
                  <a:srgbClr val="002060"/>
                </a:solidFill>
              </a:rPr>
              <a:t>prototype</a:t>
            </a:r>
            <a:r>
              <a:rPr lang="it-IT" dirty="0">
                <a:solidFill>
                  <a:srgbClr val="002060"/>
                </a:solidFill>
              </a:rPr>
              <a:t> of ITER Negative Ion Source [1]</a:t>
            </a:r>
          </a:p>
        </p:txBody>
      </p:sp>
    </p:spTree>
    <p:extLst>
      <p:ext uri="{BB962C8B-B14F-4D97-AF65-F5344CB8AC3E}">
        <p14:creationId xmlns:p14="http://schemas.microsoft.com/office/powerpoint/2010/main" val="301304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AA5B-A255-8A6F-9B78-FD0B5DE6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A0AF842A-B4B3-240E-EC87-4EC677D696E1}"/>
              </a:ext>
            </a:extLst>
          </p:cNvPr>
          <p:cNvSpPr txBox="1"/>
          <p:nvPr/>
        </p:nvSpPr>
        <p:spPr>
          <a:xfrm>
            <a:off x="5029976" y="3284067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187909B3-74DE-4ADC-C2F3-339D21329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3878786" y="882706"/>
            <a:ext cx="3619982" cy="2421627"/>
          </a:xfrm>
          <a:prstGeom prst="rect">
            <a:avLst/>
          </a:prstGeom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C1AA4EA5-F749-741D-0BFB-594E380D5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7154768" y="844606"/>
            <a:ext cx="337650" cy="2421627"/>
          </a:xfrm>
          <a:prstGeom prst="rect">
            <a:avLst/>
          </a:prstGeom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6B5B2FF6-F6EB-F0F3-7D9C-E4576DB94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4624619" y="198921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411D6463-1D76-C66C-E321-14475D12D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7911036" y="863656"/>
            <a:ext cx="3619982" cy="2421627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FF99F79-FE71-9AF6-F13B-136D65EDC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11187018" y="825556"/>
            <a:ext cx="337650" cy="2421627"/>
          </a:xfrm>
          <a:prstGeom prst="rect">
            <a:avLst/>
          </a:prstGeom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673277D2-2809-326D-7938-4A99B92CE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8656869" y="197016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0" name="TextBox 81">
            <a:extLst>
              <a:ext uri="{FF2B5EF4-FFF2-40B4-BE49-F238E27FC236}">
                <a16:creationId xmlns:a16="http://schemas.microsoft.com/office/drawing/2014/main" id="{532C3F4F-1B60-251E-31F6-C91E532ED765}"/>
              </a:ext>
            </a:extLst>
          </p:cNvPr>
          <p:cNvSpPr txBox="1"/>
          <p:nvPr/>
        </p:nvSpPr>
        <p:spPr>
          <a:xfrm>
            <a:off x="9100332" y="3252585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5C293271-E9F6-4FF0-5587-0BE70E85BFC9}"/>
              </a:ext>
            </a:extLst>
          </p:cNvPr>
          <p:cNvCxnSpPr>
            <a:cxnSpLocks/>
          </p:cNvCxnSpPr>
          <p:nvPr/>
        </p:nvCxnSpPr>
        <p:spPr>
          <a:xfrm>
            <a:off x="5167810" y="92983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10E661-E398-4142-876F-3C22BD5FF585}"/>
              </a:ext>
            </a:extLst>
          </p:cNvPr>
          <p:cNvSpPr txBox="1"/>
          <p:nvPr/>
        </p:nvSpPr>
        <p:spPr>
          <a:xfrm rot="16200000">
            <a:off x="7664590" y="2053350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44220C-6331-4299-828D-DF798D9DE4F0}"/>
              </a:ext>
            </a:extLst>
          </p:cNvPr>
          <p:cNvSpPr txBox="1"/>
          <p:nvPr/>
        </p:nvSpPr>
        <p:spPr>
          <a:xfrm rot="16200000">
            <a:off x="10391645" y="2433106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97F756-29EF-40F6-8F8D-0A941646200D}"/>
              </a:ext>
            </a:extLst>
          </p:cNvPr>
          <p:cNvSpPr txBox="1"/>
          <p:nvPr/>
        </p:nvSpPr>
        <p:spPr>
          <a:xfrm rot="16200000">
            <a:off x="3619324" y="2083709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C9676-0499-4880-ABEF-2D0003398602}"/>
              </a:ext>
            </a:extLst>
          </p:cNvPr>
          <p:cNvSpPr txBox="1"/>
          <p:nvPr/>
        </p:nvSpPr>
        <p:spPr>
          <a:xfrm rot="16200000">
            <a:off x="6346379" y="2463465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EA496-00B4-48DB-87B7-B2221AAB2CCE}"/>
              </a:ext>
            </a:extLst>
          </p:cNvPr>
          <p:cNvGrpSpPr/>
          <p:nvPr/>
        </p:nvGrpSpPr>
        <p:grpSpPr>
          <a:xfrm>
            <a:off x="480760" y="3304333"/>
            <a:ext cx="2408119" cy="3023394"/>
            <a:chOff x="480760" y="3304333"/>
            <a:chExt cx="2408119" cy="30233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41C448-4030-F9A1-5659-D34DDDE4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60" y="3304333"/>
              <a:ext cx="2408119" cy="3023394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DF0A3E-EB04-41F4-B599-5690A3F3F402}"/>
                </a:ext>
              </a:extLst>
            </p:cNvPr>
            <p:cNvSpPr/>
            <p:nvPr/>
          </p:nvSpPr>
          <p:spPr>
            <a:xfrm>
              <a:off x="1705011" y="4694548"/>
              <a:ext cx="133216" cy="4901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7906F4-85EE-4AC6-BF12-3BC8A21F36B9}"/>
                </a:ext>
              </a:extLst>
            </p:cNvPr>
            <p:cNvCxnSpPr/>
            <p:nvPr/>
          </p:nvCxnSpPr>
          <p:spPr>
            <a:xfrm flipH="1">
              <a:off x="1645126" y="3803567"/>
              <a:ext cx="74174" cy="2055043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69CA68-E1A9-4DA9-B69B-D5E7D6B7AB6E}"/>
                </a:ext>
              </a:extLst>
            </p:cNvPr>
            <p:cNvCxnSpPr>
              <a:cxnSpLocks/>
            </p:cNvCxnSpPr>
            <p:nvPr/>
          </p:nvCxnSpPr>
          <p:spPr>
            <a:xfrm>
              <a:off x="1714438" y="3789575"/>
              <a:ext cx="268310" cy="2083027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59">
            <a:extLst>
              <a:ext uri="{FF2B5EF4-FFF2-40B4-BE49-F238E27FC236}">
                <a16:creationId xmlns:a16="http://schemas.microsoft.com/office/drawing/2014/main" id="{339EBB64-A8B0-40C6-A433-0038CACB5BAE}"/>
              </a:ext>
            </a:extLst>
          </p:cNvPr>
          <p:cNvSpPr txBox="1"/>
          <p:nvPr/>
        </p:nvSpPr>
        <p:spPr>
          <a:xfrm>
            <a:off x="101600" y="735287"/>
            <a:ext cx="3166440" cy="2677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From top view camera (B6):</a:t>
            </a:r>
            <a:endParaRPr lang="en-US" sz="1800" b="1" i="0" u="none" strike="noStrike" baseline="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different distances </a:t>
            </a:r>
            <a:r>
              <a:rPr lang="en-US" sz="1600" b="1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z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along the beam direction</a:t>
            </a:r>
            <a:endParaRPr lang="en-US" sz="1600" b="0" i="0" u="none" strike="noStrike" baseline="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the 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group </a:t>
            </a:r>
            <a:r>
              <a:rPr lang="en-US" sz="160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(i.e. group 3)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to be analyzed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Extrapolate the </a:t>
            </a:r>
            <a:r>
              <a:rPr lang="en-US" sz="1600" b="1" dirty="0">
                <a:solidFill>
                  <a:srgbClr val="C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beamlet width w</a:t>
            </a:r>
            <a:endParaRPr lang="en-US" sz="1800" b="1" u="none" strike="noStrike" baseline="0" dirty="0">
              <a:solidFill>
                <a:srgbClr val="C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2FDD6F1-C771-4ECA-9A17-CE5B6A95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58821"/>
            <a:ext cx="7727950" cy="484423"/>
          </a:xfrm>
        </p:spPr>
        <p:txBody>
          <a:bodyPr/>
          <a:lstStyle/>
          <a:p>
            <a:r>
              <a:rPr lang="en-US" dirty="0"/>
              <a:t>Method of Analysis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D3A08B8-0D49-4176-BCB4-5E67BDDD1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cxnSp>
        <p:nvCxnSpPr>
          <p:cNvPr id="43" name="Straight Connector 55">
            <a:extLst>
              <a:ext uri="{FF2B5EF4-FFF2-40B4-BE49-F238E27FC236}">
                <a16:creationId xmlns:a16="http://schemas.microsoft.com/office/drawing/2014/main" id="{DF86F098-9DB7-4938-8A87-26BB49B20AD5}"/>
              </a:ext>
            </a:extLst>
          </p:cNvPr>
          <p:cNvCxnSpPr>
            <a:cxnSpLocks/>
          </p:cNvCxnSpPr>
          <p:nvPr/>
        </p:nvCxnSpPr>
        <p:spPr>
          <a:xfrm>
            <a:off x="9492238" y="88260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FF470A1-2A18-4BC4-ACBA-CD162A08CF7A}"/>
              </a:ext>
            </a:extLst>
          </p:cNvPr>
          <p:cNvGrpSpPr/>
          <p:nvPr/>
        </p:nvGrpSpPr>
        <p:grpSpPr>
          <a:xfrm>
            <a:off x="4022075" y="3899037"/>
            <a:ext cx="7359175" cy="2373645"/>
            <a:chOff x="4022075" y="3899037"/>
            <a:chExt cx="7359175" cy="23736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B272FD-D398-4BA5-ABD5-A6ECD9A77055}"/>
                </a:ext>
              </a:extLst>
            </p:cNvPr>
            <p:cNvGrpSpPr/>
            <p:nvPr/>
          </p:nvGrpSpPr>
          <p:grpSpPr>
            <a:xfrm>
              <a:off x="4022075" y="3899037"/>
              <a:ext cx="3301518" cy="2353038"/>
              <a:chOff x="4022075" y="3899037"/>
              <a:chExt cx="3301518" cy="235303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4ACA29D-5A05-4D94-8439-54DBE3E5AE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05"/>
              <a:stretch/>
            </p:blipFill>
            <p:spPr>
              <a:xfrm>
                <a:off x="4022075" y="3899037"/>
                <a:ext cx="3301518" cy="2353038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BD234C3-6F41-4069-B33D-A5A7471429E5}"/>
                  </a:ext>
                </a:extLst>
              </p:cNvPr>
              <p:cNvGrpSpPr/>
              <p:nvPr/>
            </p:nvGrpSpPr>
            <p:grpSpPr>
              <a:xfrm>
                <a:off x="4725553" y="5294223"/>
                <a:ext cx="1690728" cy="440985"/>
                <a:chOff x="4725553" y="5294223"/>
                <a:chExt cx="1690728" cy="44098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B406EC2-2775-4B95-9BD2-AF704329047D}"/>
                    </a:ext>
                  </a:extLst>
                </p:cNvPr>
                <p:cNvSpPr/>
                <p:nvPr/>
              </p:nvSpPr>
              <p:spPr>
                <a:xfrm>
                  <a:off x="4725553" y="5337478"/>
                  <a:ext cx="397879" cy="155931"/>
                </a:xfrm>
                <a:prstGeom prst="rect">
                  <a:avLst/>
                </a:prstGeom>
                <a:no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w1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6ADBD8B-A0A7-404C-9224-DE93A0987D2D}"/>
                    </a:ext>
                  </a:extLst>
                </p:cNvPr>
                <p:cNvSpPr/>
                <p:nvPr/>
              </p:nvSpPr>
              <p:spPr>
                <a:xfrm>
                  <a:off x="5015956" y="5534583"/>
                  <a:ext cx="397878" cy="155930"/>
                </a:xfrm>
                <a:prstGeom prst="rect">
                  <a:avLst/>
                </a:prstGeom>
                <a:noFill/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6DB9263-7327-4A9E-81CD-83C4297D1ABD}"/>
                    </a:ext>
                  </a:extLst>
                </p:cNvPr>
                <p:cNvSpPr/>
                <p:nvPr/>
              </p:nvSpPr>
              <p:spPr>
                <a:xfrm>
                  <a:off x="5293234" y="5294223"/>
                  <a:ext cx="394095" cy="189970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w3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A5BE262-0186-4D9C-B1CD-57DDA3EB3642}"/>
                    </a:ext>
                  </a:extLst>
                </p:cNvPr>
                <p:cNvSpPr/>
                <p:nvPr/>
              </p:nvSpPr>
              <p:spPr>
                <a:xfrm>
                  <a:off x="5611129" y="5529529"/>
                  <a:ext cx="402576" cy="205679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w4</a:t>
                  </a: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9C5291C-3896-47CD-ABAA-9820F450EB24}"/>
                    </a:ext>
                  </a:extLst>
                </p:cNvPr>
                <p:cNvSpPr/>
                <p:nvPr/>
              </p:nvSpPr>
              <p:spPr>
                <a:xfrm>
                  <a:off x="6013705" y="5355912"/>
                  <a:ext cx="402576" cy="155931"/>
                </a:xfrm>
                <a:prstGeom prst="rect">
                  <a:avLst/>
                </a:prstGeom>
                <a:noFill/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w5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98C3F3D-E677-4A30-98D3-69AE8A2E9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6"/>
            <a:stretch/>
          </p:blipFill>
          <p:spPr>
            <a:xfrm>
              <a:off x="8356705" y="3919644"/>
              <a:ext cx="3024545" cy="2353038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3BBB7A8-8357-48D4-A214-01A9D9403A59}"/>
                </a:ext>
              </a:extLst>
            </p:cNvPr>
            <p:cNvSpPr/>
            <p:nvPr/>
          </p:nvSpPr>
          <p:spPr>
            <a:xfrm>
              <a:off x="8920481" y="5498462"/>
              <a:ext cx="397879" cy="15593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5DEB35C-3548-4D19-B1D5-4691EAA88E79}"/>
                </a:ext>
              </a:extLst>
            </p:cNvPr>
            <p:cNvSpPr/>
            <p:nvPr/>
          </p:nvSpPr>
          <p:spPr>
            <a:xfrm>
              <a:off x="9210884" y="5695567"/>
              <a:ext cx="397878" cy="155930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w2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71DE907-58A1-47D2-AF9B-4E07938B42C9}"/>
                </a:ext>
              </a:extLst>
            </p:cNvPr>
            <p:cNvSpPr/>
            <p:nvPr/>
          </p:nvSpPr>
          <p:spPr>
            <a:xfrm>
              <a:off x="9488162" y="5455207"/>
              <a:ext cx="394095" cy="18997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w3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C3FE35-B04C-4B20-9A87-7621987AA2CA}"/>
                </a:ext>
              </a:extLst>
            </p:cNvPr>
            <p:cNvSpPr/>
            <p:nvPr/>
          </p:nvSpPr>
          <p:spPr>
            <a:xfrm>
              <a:off x="9806057" y="5690513"/>
              <a:ext cx="402576" cy="20567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w4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3AE3F6A-D904-4796-9C13-161B00736452}"/>
                </a:ext>
              </a:extLst>
            </p:cNvPr>
            <p:cNvSpPr/>
            <p:nvPr/>
          </p:nvSpPr>
          <p:spPr>
            <a:xfrm>
              <a:off x="10208633" y="5516896"/>
              <a:ext cx="402576" cy="155931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w5</a:t>
              </a:r>
            </a:p>
          </p:txBody>
        </p:sp>
      </p:grp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8112BF0E-1B82-4FFC-A5C2-96BF7BAD07A9}"/>
              </a:ext>
            </a:extLst>
          </p:cNvPr>
          <p:cNvSpPr/>
          <p:nvPr/>
        </p:nvSpPr>
        <p:spPr>
          <a:xfrm rot="20335020">
            <a:off x="3093907" y="3680347"/>
            <a:ext cx="1432588" cy="602995"/>
          </a:xfrm>
          <a:prstGeom prst="roundRect">
            <a:avLst/>
          </a:prstGeom>
          <a:solidFill>
            <a:srgbClr val="FFD9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Multi-</a:t>
            </a:r>
            <a:r>
              <a:rPr lang="it-IT" b="1" dirty="0" err="1">
                <a:solidFill>
                  <a:srgbClr val="C00000"/>
                </a:solidFill>
              </a:rPr>
              <a:t>gaussian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fit</a:t>
            </a:r>
            <a:r>
              <a:rPr lang="it-IT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41BCF5-074B-403C-89B8-5A43CE0A6856}"/>
              </a:ext>
            </a:extLst>
          </p:cNvPr>
          <p:cNvSpPr txBox="1"/>
          <p:nvPr/>
        </p:nvSpPr>
        <p:spPr>
          <a:xfrm>
            <a:off x="5765385" y="1381877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F8E0A2-7F25-448F-B2B0-B32E98D29724}"/>
              </a:ext>
            </a:extLst>
          </p:cNvPr>
          <p:cNvSpPr txBox="1"/>
          <p:nvPr/>
        </p:nvSpPr>
        <p:spPr>
          <a:xfrm>
            <a:off x="5777817" y="17158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D575F4-1399-465B-8134-3F03F5CFE64E}"/>
              </a:ext>
            </a:extLst>
          </p:cNvPr>
          <p:cNvSpPr txBox="1"/>
          <p:nvPr/>
        </p:nvSpPr>
        <p:spPr>
          <a:xfrm>
            <a:off x="5777817" y="20135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3</a:t>
            </a:r>
          </a:p>
        </p:txBody>
      </p:sp>
      <p:sp>
        <p:nvSpPr>
          <p:cNvPr id="48" name="Title 31">
            <a:extLst>
              <a:ext uri="{FF2B5EF4-FFF2-40B4-BE49-F238E27FC236}">
                <a16:creationId xmlns:a16="http://schemas.microsoft.com/office/drawing/2014/main" id="{4E23605A-906B-4BCD-A610-19B49DDFCFD3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B37374-A629-4D90-9A05-DEF455E4F3B3}"/>
              </a:ext>
            </a:extLst>
          </p:cNvPr>
          <p:cNvSpPr txBox="1"/>
          <p:nvPr/>
        </p:nvSpPr>
        <p:spPr>
          <a:xfrm>
            <a:off x="5765385" y="2343783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15E6F3-1836-47EE-BB18-9B8B1CAA220F}"/>
              </a:ext>
            </a:extLst>
          </p:cNvPr>
          <p:cNvSpPr txBox="1"/>
          <p:nvPr/>
        </p:nvSpPr>
        <p:spPr>
          <a:xfrm>
            <a:off x="5186755" y="2874243"/>
            <a:ext cx="138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dirty="0"/>
              <a:t>23 cm from GG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2DAD9-A838-45D8-86CF-D6C434659CF7}"/>
              </a:ext>
            </a:extLst>
          </p:cNvPr>
          <p:cNvSpPr txBox="1"/>
          <p:nvPr/>
        </p:nvSpPr>
        <p:spPr>
          <a:xfrm>
            <a:off x="9466118" y="2837594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200" dirty="0"/>
              <a:t>32 cm from GG</a:t>
            </a:r>
          </a:p>
        </p:txBody>
      </p:sp>
      <p:sp>
        <p:nvSpPr>
          <p:cNvPr id="52" name="TextBox 69">
            <a:extLst>
              <a:ext uri="{FF2B5EF4-FFF2-40B4-BE49-F238E27FC236}">
                <a16:creationId xmlns:a16="http://schemas.microsoft.com/office/drawing/2014/main" id="{9333A8F8-2BC2-40E2-9E65-CF6F286042B2}"/>
              </a:ext>
            </a:extLst>
          </p:cNvPr>
          <p:cNvSpPr txBox="1"/>
          <p:nvPr/>
        </p:nvSpPr>
        <p:spPr>
          <a:xfrm>
            <a:off x="5123433" y="1104657"/>
            <a:ext cx="98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</a:t>
            </a:r>
          </a:p>
        </p:txBody>
      </p:sp>
      <p:sp>
        <p:nvSpPr>
          <p:cNvPr id="53" name="TextBox 71">
            <a:extLst>
              <a:ext uri="{FF2B5EF4-FFF2-40B4-BE49-F238E27FC236}">
                <a16:creationId xmlns:a16="http://schemas.microsoft.com/office/drawing/2014/main" id="{E30A99A7-0D64-44D9-AC4A-1D4756F72423}"/>
              </a:ext>
            </a:extLst>
          </p:cNvPr>
          <p:cNvSpPr txBox="1"/>
          <p:nvPr/>
        </p:nvSpPr>
        <p:spPr>
          <a:xfrm>
            <a:off x="9492238" y="1047709"/>
            <a:ext cx="95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z18</a:t>
            </a:r>
          </a:p>
        </p:txBody>
      </p:sp>
    </p:spTree>
    <p:extLst>
      <p:ext uri="{BB962C8B-B14F-4D97-AF65-F5344CB8AC3E}">
        <p14:creationId xmlns:p14="http://schemas.microsoft.com/office/powerpoint/2010/main" val="141604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AA5B-A255-8A6F-9B78-FD0B5DE66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72599778-DB1C-41D8-B2A3-7BB21A5CEA79}"/>
              </a:ext>
            </a:extLst>
          </p:cNvPr>
          <p:cNvGrpSpPr/>
          <p:nvPr/>
        </p:nvGrpSpPr>
        <p:grpSpPr>
          <a:xfrm>
            <a:off x="4022075" y="3899037"/>
            <a:ext cx="7359175" cy="2373645"/>
            <a:chOff x="4022075" y="3899037"/>
            <a:chExt cx="7359175" cy="237364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C2623F5-DB52-4837-8F7E-546ECCB561AE}"/>
                </a:ext>
              </a:extLst>
            </p:cNvPr>
            <p:cNvGrpSpPr/>
            <p:nvPr/>
          </p:nvGrpSpPr>
          <p:grpSpPr>
            <a:xfrm>
              <a:off x="4022075" y="3899037"/>
              <a:ext cx="3301518" cy="2353038"/>
              <a:chOff x="4022075" y="3899037"/>
              <a:chExt cx="3301518" cy="2353038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F89BDC62-CBC4-4719-BE47-7DE8C3CCCB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05"/>
              <a:stretch/>
            </p:blipFill>
            <p:spPr>
              <a:xfrm>
                <a:off x="4022075" y="3899037"/>
                <a:ext cx="3301518" cy="2353038"/>
              </a:xfrm>
              <a:prstGeom prst="rect">
                <a:avLst/>
              </a:prstGeom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F79CED0-3619-4D8F-918F-CFC76FA94580}"/>
                  </a:ext>
                </a:extLst>
              </p:cNvPr>
              <p:cNvGrpSpPr/>
              <p:nvPr/>
            </p:nvGrpSpPr>
            <p:grpSpPr>
              <a:xfrm>
                <a:off x="4725553" y="5294223"/>
                <a:ext cx="1690728" cy="440985"/>
                <a:chOff x="4725553" y="5294223"/>
                <a:chExt cx="1690728" cy="440985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2B23791-E8C9-47B7-A94E-F8D0302FB0A5}"/>
                    </a:ext>
                  </a:extLst>
                </p:cNvPr>
                <p:cNvSpPr/>
                <p:nvPr/>
              </p:nvSpPr>
              <p:spPr>
                <a:xfrm>
                  <a:off x="4725553" y="5337478"/>
                  <a:ext cx="397879" cy="155931"/>
                </a:xfrm>
                <a:prstGeom prst="rect">
                  <a:avLst/>
                </a:prstGeom>
                <a:noFill/>
                <a:ln w="190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i="1" dirty="0">
                      <a:solidFill>
                        <a:schemeClr val="tx1"/>
                      </a:solidFill>
                    </a:rPr>
                    <a:t>w</a:t>
                  </a:r>
                  <a:r>
                    <a:rPr lang="en-US" sz="1200" b="1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743BCE2-BC6A-4EB2-BEDA-C87928015E7A}"/>
                    </a:ext>
                  </a:extLst>
                </p:cNvPr>
                <p:cNvSpPr/>
                <p:nvPr/>
              </p:nvSpPr>
              <p:spPr>
                <a:xfrm>
                  <a:off x="5015956" y="5534583"/>
                  <a:ext cx="397878" cy="155930"/>
                </a:xfrm>
                <a:prstGeom prst="rect">
                  <a:avLst/>
                </a:prstGeom>
                <a:noFill/>
                <a:ln w="1905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w2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2E8F92D-294A-4457-8DFE-B449B3139831}"/>
                    </a:ext>
                  </a:extLst>
                </p:cNvPr>
                <p:cNvSpPr/>
                <p:nvPr/>
              </p:nvSpPr>
              <p:spPr>
                <a:xfrm>
                  <a:off x="5293234" y="5294223"/>
                  <a:ext cx="394095" cy="189970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i="1" dirty="0">
                      <a:solidFill>
                        <a:schemeClr val="tx1"/>
                      </a:solidFill>
                    </a:rPr>
                    <a:t>w</a:t>
                  </a:r>
                  <a:r>
                    <a:rPr lang="en-US" sz="1200" b="1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795C4922-8E16-48FC-A0E5-D74450BDF57D}"/>
                    </a:ext>
                  </a:extLst>
                </p:cNvPr>
                <p:cNvSpPr/>
                <p:nvPr/>
              </p:nvSpPr>
              <p:spPr>
                <a:xfrm>
                  <a:off x="5611129" y="5529529"/>
                  <a:ext cx="402576" cy="205679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i="1" dirty="0">
                      <a:solidFill>
                        <a:schemeClr val="tx1"/>
                      </a:solidFill>
                    </a:rPr>
                    <a:t>w</a:t>
                  </a:r>
                  <a:r>
                    <a:rPr lang="en-US" sz="1200" b="1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31E8FF6-6CC1-45D1-B305-443B5863564F}"/>
                    </a:ext>
                  </a:extLst>
                </p:cNvPr>
                <p:cNvSpPr/>
                <p:nvPr/>
              </p:nvSpPr>
              <p:spPr>
                <a:xfrm>
                  <a:off x="6013705" y="5355912"/>
                  <a:ext cx="402576" cy="155931"/>
                </a:xfrm>
                <a:prstGeom prst="rect">
                  <a:avLst/>
                </a:prstGeom>
                <a:noFill/>
                <a:ln w="190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w5</a:t>
                  </a:r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6540299-D11F-430D-A68A-0B81D32B5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6"/>
            <a:stretch/>
          </p:blipFill>
          <p:spPr>
            <a:xfrm>
              <a:off x="8356705" y="3919644"/>
              <a:ext cx="3024545" cy="2353038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B11596-E30A-4F0A-AB9E-8FDC0BA89D2D}"/>
                </a:ext>
              </a:extLst>
            </p:cNvPr>
            <p:cNvSpPr/>
            <p:nvPr/>
          </p:nvSpPr>
          <p:spPr>
            <a:xfrm>
              <a:off x="8920481" y="5498462"/>
              <a:ext cx="397879" cy="15593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i="1" dirty="0">
                  <a:solidFill>
                    <a:schemeClr val="tx1"/>
                  </a:solidFill>
                </a:rPr>
                <a:t>w</a:t>
              </a:r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24254B-2F37-4F8D-8B71-F2D984F4F871}"/>
                </a:ext>
              </a:extLst>
            </p:cNvPr>
            <p:cNvSpPr/>
            <p:nvPr/>
          </p:nvSpPr>
          <p:spPr>
            <a:xfrm>
              <a:off x="9210884" y="5695567"/>
              <a:ext cx="397878" cy="155930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FFF724A-B253-4BFA-990E-8FB9A9731B6B}"/>
                </a:ext>
              </a:extLst>
            </p:cNvPr>
            <p:cNvSpPr/>
            <p:nvPr/>
          </p:nvSpPr>
          <p:spPr>
            <a:xfrm>
              <a:off x="9488162" y="5455207"/>
              <a:ext cx="394095" cy="18997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w3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76304C2-C32A-4343-96C1-BD9FB3094ED3}"/>
                </a:ext>
              </a:extLst>
            </p:cNvPr>
            <p:cNvSpPr/>
            <p:nvPr/>
          </p:nvSpPr>
          <p:spPr>
            <a:xfrm>
              <a:off x="9806057" y="5690513"/>
              <a:ext cx="402576" cy="20567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w4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37A3441-C12C-4C80-A856-360E9550D6C0}"/>
                </a:ext>
              </a:extLst>
            </p:cNvPr>
            <p:cNvSpPr/>
            <p:nvPr/>
          </p:nvSpPr>
          <p:spPr>
            <a:xfrm>
              <a:off x="10208633" y="5516896"/>
              <a:ext cx="402576" cy="155931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i="1" dirty="0">
                  <a:solidFill>
                    <a:schemeClr val="tx1"/>
                  </a:solidFill>
                </a:rPr>
                <a:t>w</a:t>
              </a:r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0AF842A-B4B3-240E-EC87-4EC677D696E1}"/>
              </a:ext>
            </a:extLst>
          </p:cNvPr>
          <p:cNvSpPr txBox="1"/>
          <p:nvPr/>
        </p:nvSpPr>
        <p:spPr>
          <a:xfrm>
            <a:off x="5029976" y="3284067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pic>
        <p:nvPicPr>
          <p:cNvPr id="6" name="Picture 38">
            <a:extLst>
              <a:ext uri="{FF2B5EF4-FFF2-40B4-BE49-F238E27FC236}">
                <a16:creationId xmlns:a16="http://schemas.microsoft.com/office/drawing/2014/main" id="{187909B3-74DE-4ADC-C2F3-339D213295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3878786" y="882706"/>
            <a:ext cx="3619982" cy="2421627"/>
          </a:xfrm>
          <a:prstGeom prst="rect">
            <a:avLst/>
          </a:prstGeom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C1AA4EA5-F749-741D-0BFB-594E380D5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7154768" y="844606"/>
            <a:ext cx="337650" cy="2421627"/>
          </a:xfrm>
          <a:prstGeom prst="rect">
            <a:avLst/>
          </a:prstGeom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6B5B2FF6-F6EB-F0F3-7D9C-E4576DB940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4624619" y="198921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411D6463-1D76-C66C-E321-14475D12D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6773" r="7798" b="5754"/>
          <a:stretch/>
        </p:blipFill>
        <p:spPr>
          <a:xfrm>
            <a:off x="7911036" y="863656"/>
            <a:ext cx="3619982" cy="2421627"/>
          </a:xfrm>
          <a:prstGeom prst="rect">
            <a:avLst/>
          </a:prstGeom>
        </p:spPr>
      </p:pic>
      <p:pic>
        <p:nvPicPr>
          <p:cNvPr id="10" name="Picture 38">
            <a:extLst>
              <a:ext uri="{FF2B5EF4-FFF2-40B4-BE49-F238E27FC236}">
                <a16:creationId xmlns:a16="http://schemas.microsoft.com/office/drawing/2014/main" id="{3FF99F79-FE71-9AF6-F13B-136D65EDC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1" t="5330" r="8030" b="7197"/>
          <a:stretch>
            <a:fillRect/>
          </a:stretch>
        </p:blipFill>
        <p:spPr>
          <a:xfrm>
            <a:off x="11187018" y="825556"/>
            <a:ext cx="337650" cy="2421627"/>
          </a:xfrm>
          <a:prstGeom prst="rect">
            <a:avLst/>
          </a:prstGeom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673277D2-2809-326D-7938-4A99B92CE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 t="46588" r="18539" b="40529"/>
          <a:stretch>
            <a:fillRect/>
          </a:stretch>
        </p:blipFill>
        <p:spPr>
          <a:xfrm>
            <a:off x="8656869" y="1970168"/>
            <a:ext cx="2433928" cy="35665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0" name="TextBox 81">
            <a:extLst>
              <a:ext uri="{FF2B5EF4-FFF2-40B4-BE49-F238E27FC236}">
                <a16:creationId xmlns:a16="http://schemas.microsoft.com/office/drawing/2014/main" id="{532C3F4F-1B60-251E-31F6-C91E532ED765}"/>
              </a:ext>
            </a:extLst>
          </p:cNvPr>
          <p:cNvSpPr txBox="1"/>
          <p:nvPr/>
        </p:nvSpPr>
        <p:spPr>
          <a:xfrm>
            <a:off x="9100332" y="3252585"/>
            <a:ext cx="153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z (beam direction)</a:t>
            </a:r>
          </a:p>
        </p:txBody>
      </p:sp>
      <p:cxnSp>
        <p:nvCxnSpPr>
          <p:cNvPr id="14" name="Straight Connector 54">
            <a:extLst>
              <a:ext uri="{FF2B5EF4-FFF2-40B4-BE49-F238E27FC236}">
                <a16:creationId xmlns:a16="http://schemas.microsoft.com/office/drawing/2014/main" id="{5C293271-E9F6-4FF0-5587-0BE70E85BFC9}"/>
              </a:ext>
            </a:extLst>
          </p:cNvPr>
          <p:cNvCxnSpPr>
            <a:cxnSpLocks/>
          </p:cNvCxnSpPr>
          <p:nvPr/>
        </p:nvCxnSpPr>
        <p:spPr>
          <a:xfrm>
            <a:off x="5167810" y="929839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55">
            <a:extLst>
              <a:ext uri="{FF2B5EF4-FFF2-40B4-BE49-F238E27FC236}">
                <a16:creationId xmlns:a16="http://schemas.microsoft.com/office/drawing/2014/main" id="{EAAC70CB-ABF2-A280-884A-4177ECDEDFA0}"/>
              </a:ext>
            </a:extLst>
          </p:cNvPr>
          <p:cNvCxnSpPr>
            <a:cxnSpLocks/>
          </p:cNvCxnSpPr>
          <p:nvPr/>
        </p:nvCxnSpPr>
        <p:spPr>
          <a:xfrm>
            <a:off x="9492238" y="881551"/>
            <a:ext cx="20424" cy="223153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8112BF0E-1B82-4FFC-A5C2-96BF7BAD07A9}"/>
              </a:ext>
            </a:extLst>
          </p:cNvPr>
          <p:cNvSpPr/>
          <p:nvPr/>
        </p:nvSpPr>
        <p:spPr>
          <a:xfrm rot="20335020">
            <a:off x="3093907" y="3680347"/>
            <a:ext cx="1432588" cy="602995"/>
          </a:xfrm>
          <a:prstGeom prst="roundRect">
            <a:avLst/>
          </a:prstGeom>
          <a:solidFill>
            <a:srgbClr val="FFD9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Multi-</a:t>
            </a:r>
            <a:r>
              <a:rPr lang="it-IT" b="1" dirty="0" err="1">
                <a:solidFill>
                  <a:srgbClr val="C00000"/>
                </a:solidFill>
              </a:rPr>
              <a:t>gaussian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fit</a:t>
            </a:r>
            <a:r>
              <a:rPr lang="it-IT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10E661-E398-4142-876F-3C22BD5FF585}"/>
              </a:ext>
            </a:extLst>
          </p:cNvPr>
          <p:cNvSpPr txBox="1"/>
          <p:nvPr/>
        </p:nvSpPr>
        <p:spPr>
          <a:xfrm rot="16200000">
            <a:off x="7664590" y="2053350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44220C-6331-4299-828D-DF798D9DE4F0}"/>
              </a:ext>
            </a:extLst>
          </p:cNvPr>
          <p:cNvSpPr txBox="1"/>
          <p:nvPr/>
        </p:nvSpPr>
        <p:spPr>
          <a:xfrm rot="16200000">
            <a:off x="10391645" y="2433106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97F756-29EF-40F6-8F8D-0A941646200D}"/>
              </a:ext>
            </a:extLst>
          </p:cNvPr>
          <p:cNvSpPr txBox="1"/>
          <p:nvPr/>
        </p:nvSpPr>
        <p:spPr>
          <a:xfrm rot="16200000">
            <a:off x="3619324" y="2083709"/>
            <a:ext cx="1466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Beam source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0C9676-0499-4880-ABEF-2D0003398602}"/>
              </a:ext>
            </a:extLst>
          </p:cNvPr>
          <p:cNvSpPr txBox="1"/>
          <p:nvPr/>
        </p:nvSpPr>
        <p:spPr>
          <a:xfrm rot="16200000">
            <a:off x="6346379" y="2463465"/>
            <a:ext cx="9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STRIKE support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EA496-00B4-48DB-87B7-B2221AAB2CCE}"/>
              </a:ext>
            </a:extLst>
          </p:cNvPr>
          <p:cNvGrpSpPr/>
          <p:nvPr/>
        </p:nvGrpSpPr>
        <p:grpSpPr>
          <a:xfrm>
            <a:off x="480760" y="3304333"/>
            <a:ext cx="2408119" cy="3023394"/>
            <a:chOff x="480760" y="3304333"/>
            <a:chExt cx="2408119" cy="30233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41C448-4030-F9A1-5659-D34DDDE4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60" y="3304333"/>
              <a:ext cx="2408119" cy="3023394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DF0A3E-EB04-41F4-B599-5690A3F3F402}"/>
                </a:ext>
              </a:extLst>
            </p:cNvPr>
            <p:cNvSpPr/>
            <p:nvPr/>
          </p:nvSpPr>
          <p:spPr>
            <a:xfrm>
              <a:off x="1705011" y="4694548"/>
              <a:ext cx="133216" cy="4901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87906F4-85EE-4AC6-BF12-3BC8A21F36B9}"/>
                </a:ext>
              </a:extLst>
            </p:cNvPr>
            <p:cNvCxnSpPr/>
            <p:nvPr/>
          </p:nvCxnSpPr>
          <p:spPr>
            <a:xfrm flipH="1">
              <a:off x="1645126" y="3803567"/>
              <a:ext cx="74174" cy="2055043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69CA68-E1A9-4DA9-B69B-D5E7D6B7AB6E}"/>
                </a:ext>
              </a:extLst>
            </p:cNvPr>
            <p:cNvCxnSpPr>
              <a:cxnSpLocks/>
            </p:cNvCxnSpPr>
            <p:nvPr/>
          </p:nvCxnSpPr>
          <p:spPr>
            <a:xfrm>
              <a:off x="1714438" y="3789575"/>
              <a:ext cx="268310" cy="2083027"/>
            </a:xfrm>
            <a:prstGeom prst="line">
              <a:avLst/>
            </a:prstGeom>
            <a:ln w="12700">
              <a:solidFill>
                <a:srgbClr val="FFD5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59">
            <a:extLst>
              <a:ext uri="{FF2B5EF4-FFF2-40B4-BE49-F238E27FC236}">
                <a16:creationId xmlns:a16="http://schemas.microsoft.com/office/drawing/2014/main" id="{339EBB64-A8B0-40C6-A433-0038CACB5BAE}"/>
              </a:ext>
            </a:extLst>
          </p:cNvPr>
          <p:cNvSpPr txBox="1"/>
          <p:nvPr/>
        </p:nvSpPr>
        <p:spPr>
          <a:xfrm>
            <a:off x="101600" y="735287"/>
            <a:ext cx="3166440" cy="2677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From top view camera (B6):</a:t>
            </a:r>
            <a:endParaRPr lang="en-US" sz="1800" b="1" i="0" u="none" strike="noStrike" baseline="0" dirty="0">
              <a:solidFill>
                <a:srgbClr val="07034B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different distances </a:t>
            </a:r>
            <a:r>
              <a:rPr lang="en-US" sz="1600" b="1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z</a:t>
            </a:r>
            <a:r>
              <a:rPr lang="en-US" sz="16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along the beam direction</a:t>
            </a:r>
            <a:endParaRPr lang="en-US" sz="1600" b="0" i="0" u="none" strike="noStrike" baseline="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Select the 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group </a:t>
            </a:r>
            <a:r>
              <a:rPr lang="en-US" sz="160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(i.e. group 3)</a:t>
            </a:r>
            <a:r>
              <a:rPr lang="en-US" sz="16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to be analyzed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Extrapolate the </a:t>
            </a:r>
            <a:r>
              <a:rPr lang="en-US" sz="1600" b="1" dirty="0">
                <a:solidFill>
                  <a:srgbClr val="C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beamlet width w</a:t>
            </a:r>
            <a:endParaRPr lang="en-US" sz="1800" b="1" u="none" strike="noStrike" baseline="0" dirty="0">
              <a:solidFill>
                <a:srgbClr val="C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039CAEE-BFD1-4C05-ABCC-70B7A31AD9A0}"/>
              </a:ext>
            </a:extLst>
          </p:cNvPr>
          <p:cNvSpPr txBox="1">
            <a:spLocks/>
          </p:cNvSpPr>
          <p:nvPr/>
        </p:nvSpPr>
        <p:spPr>
          <a:xfrm>
            <a:off x="768350" y="58821"/>
            <a:ext cx="7727950" cy="484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en-US" dirty="0"/>
              <a:t>Method of Analysis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F43EE93-4936-4215-9C9D-7B38FB76AF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8D4428-D068-45CD-BBE9-1356D43B7BAA}"/>
              </a:ext>
            </a:extLst>
          </p:cNvPr>
          <p:cNvSpPr/>
          <p:nvPr/>
        </p:nvSpPr>
        <p:spPr>
          <a:xfrm>
            <a:off x="4709286" y="4080933"/>
            <a:ext cx="379181" cy="1839100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6729588-E30C-4AE0-B13E-79FC801F6D79}"/>
              </a:ext>
            </a:extLst>
          </p:cNvPr>
          <p:cNvSpPr/>
          <p:nvPr/>
        </p:nvSpPr>
        <p:spPr>
          <a:xfrm>
            <a:off x="8947683" y="4097867"/>
            <a:ext cx="379181" cy="1854200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6984414-2904-4AE4-8F47-BEBF869A6156}"/>
              </a:ext>
            </a:extLst>
          </p:cNvPr>
          <p:cNvSpPr txBox="1"/>
          <p:nvPr/>
        </p:nvSpPr>
        <p:spPr>
          <a:xfrm>
            <a:off x="5765385" y="1381877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E8ADDF-DE95-49EB-BCDB-7EA0AAD6BD0C}"/>
              </a:ext>
            </a:extLst>
          </p:cNvPr>
          <p:cNvSpPr txBox="1"/>
          <p:nvPr/>
        </p:nvSpPr>
        <p:spPr>
          <a:xfrm>
            <a:off x="5777817" y="17158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DEFB9D0-0C28-4FF8-A43A-43F57F32A798}"/>
              </a:ext>
            </a:extLst>
          </p:cNvPr>
          <p:cNvSpPr txBox="1"/>
          <p:nvPr/>
        </p:nvSpPr>
        <p:spPr>
          <a:xfrm>
            <a:off x="5777817" y="2013549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3</a:t>
            </a:r>
          </a:p>
        </p:txBody>
      </p:sp>
      <p:sp>
        <p:nvSpPr>
          <p:cNvPr id="55" name="Title 31">
            <a:extLst>
              <a:ext uri="{FF2B5EF4-FFF2-40B4-BE49-F238E27FC236}">
                <a16:creationId xmlns:a16="http://schemas.microsoft.com/office/drawing/2014/main" id="{645755A3-1F61-4C1C-A4E4-D07977DBF4F7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3599C2-19F9-46BB-A82D-DD45B75E1C75}"/>
              </a:ext>
            </a:extLst>
          </p:cNvPr>
          <p:cNvSpPr txBox="1"/>
          <p:nvPr/>
        </p:nvSpPr>
        <p:spPr>
          <a:xfrm>
            <a:off x="5765385" y="2343783"/>
            <a:ext cx="98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Group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572C1A-AF19-4892-AC6A-D7C683428EB9}"/>
              </a:ext>
            </a:extLst>
          </p:cNvPr>
          <p:cNvSpPr txBox="1"/>
          <p:nvPr/>
        </p:nvSpPr>
        <p:spPr>
          <a:xfrm>
            <a:off x="5186755" y="2874243"/>
            <a:ext cx="138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dirty="0"/>
              <a:t>23 cm from GG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8DDB6D-1416-4A13-BC52-9C2D6C7F50B9}"/>
              </a:ext>
            </a:extLst>
          </p:cNvPr>
          <p:cNvSpPr txBox="1"/>
          <p:nvPr/>
        </p:nvSpPr>
        <p:spPr>
          <a:xfrm>
            <a:off x="9466118" y="2837594"/>
            <a:ext cx="1241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US" sz="1200" dirty="0"/>
              <a:t>32 cm from GG</a:t>
            </a:r>
          </a:p>
        </p:txBody>
      </p:sp>
      <p:sp>
        <p:nvSpPr>
          <p:cNvPr id="61" name="TextBox 69">
            <a:extLst>
              <a:ext uri="{FF2B5EF4-FFF2-40B4-BE49-F238E27FC236}">
                <a16:creationId xmlns:a16="http://schemas.microsoft.com/office/drawing/2014/main" id="{AFE6044F-F3EA-44F8-9F15-FA1AA60D052E}"/>
              </a:ext>
            </a:extLst>
          </p:cNvPr>
          <p:cNvSpPr txBox="1"/>
          <p:nvPr/>
        </p:nvSpPr>
        <p:spPr>
          <a:xfrm>
            <a:off x="5123433" y="1104657"/>
            <a:ext cx="980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</a:t>
            </a:r>
          </a:p>
        </p:txBody>
      </p:sp>
      <p:sp>
        <p:nvSpPr>
          <p:cNvPr id="62" name="TextBox 71">
            <a:extLst>
              <a:ext uri="{FF2B5EF4-FFF2-40B4-BE49-F238E27FC236}">
                <a16:creationId xmlns:a16="http://schemas.microsoft.com/office/drawing/2014/main" id="{BF4C86F4-1102-4E14-A3C9-2B8CC960651F}"/>
              </a:ext>
            </a:extLst>
          </p:cNvPr>
          <p:cNvSpPr txBox="1"/>
          <p:nvPr/>
        </p:nvSpPr>
        <p:spPr>
          <a:xfrm>
            <a:off x="9492238" y="1047709"/>
            <a:ext cx="952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z18</a:t>
            </a:r>
          </a:p>
        </p:txBody>
      </p:sp>
    </p:spTree>
    <p:extLst>
      <p:ext uri="{BB962C8B-B14F-4D97-AF65-F5344CB8AC3E}">
        <p14:creationId xmlns:p14="http://schemas.microsoft.com/office/powerpoint/2010/main" val="2249986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B1E872-DBFC-401C-AA7B-74460A636638}"/>
              </a:ext>
            </a:extLst>
          </p:cNvPr>
          <p:cNvGrpSpPr/>
          <p:nvPr/>
        </p:nvGrpSpPr>
        <p:grpSpPr>
          <a:xfrm>
            <a:off x="8247325" y="825600"/>
            <a:ext cx="3619982" cy="2812946"/>
            <a:chOff x="7061991" y="757867"/>
            <a:chExt cx="3619982" cy="281294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23EA2D4-A3C4-4B52-B82B-321DEF92F0CF}"/>
                </a:ext>
              </a:extLst>
            </p:cNvPr>
            <p:cNvGrpSpPr/>
            <p:nvPr/>
          </p:nvGrpSpPr>
          <p:grpSpPr>
            <a:xfrm>
              <a:off x="7061991" y="757867"/>
              <a:ext cx="3619982" cy="2328436"/>
              <a:chOff x="8209921" y="873283"/>
              <a:chExt cx="3619982" cy="2328436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0A4BEEC-8708-4798-8F90-3FD89403ECCF}"/>
                  </a:ext>
                </a:extLst>
              </p:cNvPr>
              <p:cNvGrpSpPr/>
              <p:nvPr/>
            </p:nvGrpSpPr>
            <p:grpSpPr>
              <a:xfrm>
                <a:off x="8209921" y="873283"/>
                <a:ext cx="3619982" cy="2328436"/>
                <a:chOff x="3615726" y="3690481"/>
                <a:chExt cx="3619982" cy="2328436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F23FACE3-0F02-4B50-ABA0-F4CC37913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5" t="6772" r="7798" b="9120"/>
                <a:stretch/>
              </p:blipFill>
              <p:spPr>
                <a:xfrm>
                  <a:off x="3615726" y="3690481"/>
                  <a:ext cx="3619982" cy="2328436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AC93C5A-2E62-4510-B252-CA25B219B7D6}"/>
                    </a:ext>
                  </a:extLst>
                </p:cNvPr>
                <p:cNvSpPr txBox="1"/>
                <p:nvPr/>
              </p:nvSpPr>
              <p:spPr>
                <a:xfrm rot="16200000">
                  <a:off x="3378199" y="4881392"/>
                  <a:ext cx="146649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bg1"/>
                      </a:solidFill>
                    </a:rPr>
                    <a:t>Beam source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092BC0C-71F6-4581-894F-4CFCC173DBEB}"/>
                    </a:ext>
                  </a:extLst>
                </p:cNvPr>
                <p:cNvSpPr txBox="1"/>
                <p:nvPr/>
              </p:nvSpPr>
              <p:spPr>
                <a:xfrm rot="16200000">
                  <a:off x="6105254" y="5261148"/>
                  <a:ext cx="9211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bg1"/>
                      </a:solidFill>
                    </a:rPr>
                    <a:t>STRIKE support</a:t>
                  </a:r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B24BC15-2656-4DDB-ABFD-DCADD74D9D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72523" y="893551"/>
                <a:ext cx="20424" cy="2231536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9A88655-3A49-4371-BAC3-6AE8A4F27289}"/>
                </a:ext>
              </a:extLst>
            </p:cNvPr>
            <p:cNvSpPr txBox="1"/>
            <p:nvPr/>
          </p:nvSpPr>
          <p:spPr>
            <a:xfrm>
              <a:off x="7807823" y="1847658"/>
              <a:ext cx="2496702" cy="3693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6AD8223-3594-4C63-BAC5-0CC9C5B95F6A}"/>
                </a:ext>
              </a:extLst>
            </p:cNvPr>
            <p:cNvSpPr txBox="1"/>
            <p:nvPr/>
          </p:nvSpPr>
          <p:spPr>
            <a:xfrm>
              <a:off x="8662693" y="962187"/>
              <a:ext cx="952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</a:rPr>
                <a:t>z=30cm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9666F7C-A821-4C6F-8F26-0C727461E61E}"/>
                </a:ext>
              </a:extLst>
            </p:cNvPr>
            <p:cNvSpPr/>
            <p:nvPr/>
          </p:nvSpPr>
          <p:spPr>
            <a:xfrm>
              <a:off x="8382927" y="771785"/>
              <a:ext cx="339528" cy="2272573"/>
            </a:xfrm>
            <a:prstGeom prst="rect">
              <a:avLst/>
            </a:prstGeom>
            <a:solidFill>
              <a:schemeClr val="accent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10FF80E-1BC1-43C8-B733-E2FE161829AD}"/>
                </a:ext>
              </a:extLst>
            </p:cNvPr>
            <p:cNvCxnSpPr/>
            <p:nvPr/>
          </p:nvCxnSpPr>
          <p:spPr>
            <a:xfrm flipH="1">
              <a:off x="8244735" y="3050708"/>
              <a:ext cx="146659" cy="52010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86B03A1-633F-4C9D-BF72-F66DEAB0CB66}"/>
                </a:ext>
              </a:extLst>
            </p:cNvPr>
            <p:cNvCxnSpPr>
              <a:cxnSpLocks/>
            </p:cNvCxnSpPr>
            <p:nvPr/>
          </p:nvCxnSpPr>
          <p:spPr>
            <a:xfrm>
              <a:off x="8699172" y="3050708"/>
              <a:ext cx="941011" cy="511846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A50D940-FEDA-485B-852E-A88E627DFC2A}"/>
              </a:ext>
            </a:extLst>
          </p:cNvPr>
          <p:cNvSpPr txBox="1">
            <a:spLocks/>
          </p:cNvSpPr>
          <p:nvPr/>
        </p:nvSpPr>
        <p:spPr>
          <a:xfrm>
            <a:off x="768350" y="58821"/>
            <a:ext cx="7727950" cy="4844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en-US" sz="2400"/>
              <a:t>Method of Analysis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26AED8-6D7E-4409-B2D7-19FD8F7D7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4" t="52635" r="19428" b="37673"/>
          <a:stretch/>
        </p:blipFill>
        <p:spPr>
          <a:xfrm>
            <a:off x="0" y="2442"/>
            <a:ext cx="757358" cy="484423"/>
          </a:xfrm>
          <a:prstGeom prst="rect">
            <a:avLst/>
          </a:prstGeom>
        </p:spPr>
      </p:pic>
      <p:sp>
        <p:nvSpPr>
          <p:cNvPr id="21" name="Title 31">
            <a:extLst>
              <a:ext uri="{FF2B5EF4-FFF2-40B4-BE49-F238E27FC236}">
                <a16:creationId xmlns:a16="http://schemas.microsoft.com/office/drawing/2014/main" id="{18745C29-02EE-4971-8E50-9C60E6D9D80A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5FBF25-E7CA-49B1-A8DD-099387285F25}"/>
                  </a:ext>
                </a:extLst>
              </p:cNvPr>
              <p:cNvSpPr txBox="1"/>
              <p:nvPr/>
            </p:nvSpPr>
            <p:spPr>
              <a:xfrm>
                <a:off x="204392" y="733850"/>
                <a:ext cx="6108700" cy="1571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00206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By </a:t>
                </a:r>
                <a:r>
                  <a:rPr lang="en-US" sz="1600" b="1" dirty="0">
                    <a:solidFill>
                      <a:srgbClr val="002060"/>
                    </a:solidFill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linearly fitting </a:t>
                </a:r>
                <a:r>
                  <a:rPr lang="en-US" sz="1600" dirty="0">
                    <a:latin typeface="Leelawadee UI" panose="020B0502040204020203" pitchFamily="34" charset="-34"/>
                    <a:cs typeface="Leelawadee UI" panose="020B0502040204020203" pitchFamily="34" charset="-34"/>
                  </a:rPr>
                  <a:t>through the equation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1600" dirty="0"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1600" dirty="0"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i="1" dirty="0">
                    <a:solidFill>
                      <a:srgbClr val="002060"/>
                    </a:solidFill>
                  </a:rPr>
                  <a:t>		      </a:t>
                </a:r>
                <a:r>
                  <a:rPr lang="en-US" b="1" dirty="0">
                    <a:solidFill>
                      <a:srgbClr val="00206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endParaRPr lang="en-US" dirty="0">
                  <a:latin typeface="Leelawadee UI" panose="020B0502040204020203" pitchFamily="34" charset="-34"/>
                  <a:cs typeface="Leelawadee UI" panose="020B0502040204020203" pitchFamily="34" charset="-3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25FBF25-E7CA-49B1-A8DD-099387285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92" y="733850"/>
                <a:ext cx="6108700" cy="1571007"/>
              </a:xfrm>
              <a:prstGeom prst="rect">
                <a:avLst/>
              </a:prstGeom>
              <a:blipFill>
                <a:blip r:embed="rId4"/>
                <a:stretch>
                  <a:fillRect l="-1397" t="-2713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243926-1945-4C15-B2F7-262F41943E1B}"/>
              </a:ext>
            </a:extLst>
          </p:cNvPr>
          <p:cNvCxnSpPr>
            <a:cxnSpLocks/>
          </p:cNvCxnSpPr>
          <p:nvPr/>
        </p:nvCxnSpPr>
        <p:spPr>
          <a:xfrm>
            <a:off x="2006647" y="1823598"/>
            <a:ext cx="406400" cy="21385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7013A04-E290-48F6-8AE7-0221882D25B2}"/>
              </a:ext>
            </a:extLst>
          </p:cNvPr>
          <p:cNvSpPr txBox="1"/>
          <p:nvPr/>
        </p:nvSpPr>
        <p:spPr>
          <a:xfrm>
            <a:off x="1134579" y="1554950"/>
            <a:ext cx="1964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Beamlet width at z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FEC24A-AFD1-4D1D-A756-C7949C02DCBB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313707" y="1634697"/>
            <a:ext cx="439150" cy="3386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AE518B-2DFD-4628-9612-EE94F7913F3C}"/>
              </a:ext>
            </a:extLst>
          </p:cNvPr>
          <p:cNvSpPr txBox="1"/>
          <p:nvPr/>
        </p:nvSpPr>
        <p:spPr>
          <a:xfrm>
            <a:off x="3752857" y="1373087"/>
            <a:ext cx="265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Beamlet width at the exit of the last SPIDER grid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D1336C-5E21-425D-A5FE-022F616DA2F9}"/>
              </a:ext>
            </a:extLst>
          </p:cNvPr>
          <p:cNvCxnSpPr>
            <a:cxnSpLocks/>
          </p:cNvCxnSpPr>
          <p:nvPr/>
        </p:nvCxnSpPr>
        <p:spPr>
          <a:xfrm flipH="1" flipV="1">
            <a:off x="3886248" y="2217619"/>
            <a:ext cx="103676" cy="4736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FF3292-FBEE-4228-938C-F5C667E3D516}"/>
              </a:ext>
            </a:extLst>
          </p:cNvPr>
          <p:cNvSpPr txBox="1"/>
          <p:nvPr/>
        </p:nvSpPr>
        <p:spPr>
          <a:xfrm>
            <a:off x="3293484" y="2754784"/>
            <a:ext cx="26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Beamlet divergence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2C93F2C-7F97-4A5F-A255-79D77ADE67EA}"/>
              </a:ext>
            </a:extLst>
          </p:cNvPr>
          <p:cNvSpPr txBox="1">
            <a:spLocks/>
          </p:cNvSpPr>
          <p:nvPr/>
        </p:nvSpPr>
        <p:spPr>
          <a:xfrm>
            <a:off x="258945" y="3997163"/>
            <a:ext cx="4906771" cy="58981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Robust method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 no need of assumptions on </a:t>
            </a:r>
            <a:r>
              <a:rPr lang="en-US" sz="18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w</a:t>
            </a:r>
            <a:r>
              <a:rPr lang="en-US" sz="1800" baseline="-250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0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 </a:t>
            </a: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0713C-B164-4209-84EF-588504DCB835}"/>
              </a:ext>
            </a:extLst>
          </p:cNvPr>
          <p:cNvGrpSpPr/>
          <p:nvPr/>
        </p:nvGrpSpPr>
        <p:grpSpPr>
          <a:xfrm>
            <a:off x="2820429" y="3267495"/>
            <a:ext cx="8556032" cy="3350460"/>
            <a:chOff x="2820429" y="3267495"/>
            <a:chExt cx="8556032" cy="33504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4C18DDA-880E-4C23-8FA6-CDABD9A2309A}"/>
                </a:ext>
              </a:extLst>
            </p:cNvPr>
            <p:cNvGrpSpPr/>
            <p:nvPr/>
          </p:nvGrpSpPr>
          <p:grpSpPr>
            <a:xfrm>
              <a:off x="2820429" y="3267495"/>
              <a:ext cx="8556032" cy="3350460"/>
              <a:chOff x="0" y="2603484"/>
              <a:chExt cx="12192000" cy="474427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3E70A68-A87F-485F-AE4A-FB4AD8865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03484"/>
                <a:ext cx="12192000" cy="474427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8EB35DE-61EE-4B8E-A6FD-4146E38CCCFB}"/>
                  </a:ext>
                </a:extLst>
              </p:cNvPr>
              <p:cNvSpPr/>
              <p:nvPr/>
            </p:nvSpPr>
            <p:spPr>
              <a:xfrm>
                <a:off x="9418470" y="3128895"/>
                <a:ext cx="1988457" cy="2972770"/>
              </a:xfrm>
              <a:prstGeom prst="rect">
                <a:avLst/>
              </a:prstGeom>
              <a:solidFill>
                <a:schemeClr val="accent2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472273-49D7-44E9-8BDA-99F51598F5B8}"/>
                </a:ext>
              </a:extLst>
            </p:cNvPr>
            <p:cNvSpPr/>
            <p:nvPr/>
          </p:nvSpPr>
          <p:spPr>
            <a:xfrm>
              <a:off x="5266267" y="4851400"/>
              <a:ext cx="541866" cy="372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</a:rPr>
                <a:t>w0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6974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CE9E-03D4-4B7E-98A1-6F8E6D5D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Beam optics investigation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11A8F-F018-4882-9740-B132B3D4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17EED3-C4E7-4AB0-B163-E6841B5A892F}"/>
              </a:ext>
            </a:extLst>
          </p:cNvPr>
          <p:cNvSpPr txBox="1"/>
          <p:nvPr/>
        </p:nvSpPr>
        <p:spPr>
          <a:xfrm>
            <a:off x="5712643" y="772998"/>
            <a:ext cx="604258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Different source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parameters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to study the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D9D29C-E176-47FD-8709-E256324B406C}"/>
              </a:ext>
            </a:extLst>
          </p:cNvPr>
          <p:cNvGrpSpPr/>
          <p:nvPr/>
        </p:nvGrpSpPr>
        <p:grpSpPr>
          <a:xfrm>
            <a:off x="194952" y="1860100"/>
            <a:ext cx="2447276" cy="3552198"/>
            <a:chOff x="194952" y="2190038"/>
            <a:chExt cx="2447276" cy="3552198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60F83225-AC94-4A43-99EE-DE8AE36E4876}"/>
                </a:ext>
              </a:extLst>
            </p:cNvPr>
            <p:cNvSpPr/>
            <p:nvPr/>
          </p:nvSpPr>
          <p:spPr>
            <a:xfrm>
              <a:off x="1669184" y="2584909"/>
              <a:ext cx="954957" cy="3110573"/>
            </a:xfrm>
            <a:prstGeom prst="roundRect">
              <a:avLst/>
            </a:prstGeom>
            <a:solidFill>
              <a:srgbClr val="FFC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53E988C-9220-4987-ABC0-0E45DB768DF8}"/>
                </a:ext>
              </a:extLst>
            </p:cNvPr>
            <p:cNvSpPr/>
            <p:nvPr/>
          </p:nvSpPr>
          <p:spPr>
            <a:xfrm>
              <a:off x="1081170" y="4454466"/>
              <a:ext cx="614971" cy="684000"/>
            </a:xfrm>
            <a:prstGeom prst="rect">
              <a:avLst/>
            </a:prstGeom>
            <a:gradFill flip="none" rotWithShape="1">
              <a:gsLst>
                <a:gs pos="0">
                  <a:srgbClr val="F677BF">
                    <a:tint val="66000"/>
                    <a:satMod val="160000"/>
                  </a:srgbClr>
                </a:gs>
                <a:gs pos="50000">
                  <a:srgbClr val="F677BF">
                    <a:tint val="44500"/>
                    <a:satMod val="160000"/>
                  </a:srgbClr>
                </a:gs>
                <a:gs pos="100000">
                  <a:srgbClr val="F677B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0C305F6-2F59-4093-8BD8-08A1F540BA65}"/>
                </a:ext>
              </a:extLst>
            </p:cNvPr>
            <p:cNvSpPr/>
            <p:nvPr/>
          </p:nvSpPr>
          <p:spPr>
            <a:xfrm>
              <a:off x="1056433" y="3151172"/>
              <a:ext cx="614971" cy="684000"/>
            </a:xfrm>
            <a:prstGeom prst="rect">
              <a:avLst/>
            </a:prstGeom>
            <a:gradFill flip="none" rotWithShape="1">
              <a:gsLst>
                <a:gs pos="0">
                  <a:srgbClr val="F677BF">
                    <a:tint val="66000"/>
                    <a:satMod val="160000"/>
                  </a:srgbClr>
                </a:gs>
                <a:gs pos="50000">
                  <a:srgbClr val="F677BF">
                    <a:tint val="44500"/>
                    <a:satMod val="160000"/>
                  </a:srgbClr>
                </a:gs>
                <a:gs pos="100000">
                  <a:srgbClr val="F677BF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2D522AF-0915-4D87-9170-9278C0AECDC6}"/>
                </a:ext>
              </a:extLst>
            </p:cNvPr>
            <p:cNvGrpSpPr/>
            <p:nvPr/>
          </p:nvGrpSpPr>
          <p:grpSpPr>
            <a:xfrm>
              <a:off x="194952" y="2190038"/>
              <a:ext cx="2447276" cy="3552198"/>
              <a:chOff x="577087" y="1272059"/>
              <a:chExt cx="2447276" cy="3552198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57AC9158-F291-4D9E-94AC-F7F4BCD11875}"/>
                  </a:ext>
                </a:extLst>
              </p:cNvPr>
              <p:cNvGrpSpPr/>
              <p:nvPr/>
            </p:nvGrpSpPr>
            <p:grpSpPr>
              <a:xfrm>
                <a:off x="1409047" y="1620713"/>
                <a:ext cx="1615316" cy="3203544"/>
                <a:chOff x="1625863" y="1243641"/>
                <a:chExt cx="1615316" cy="320354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70AFB952-7DD7-4A29-AE72-DD2E15F43E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4066" y="1839188"/>
                  <a:ext cx="63655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F032EE7-D5A6-4EEB-ACEE-CBFA9FB04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5863" y="1829761"/>
                  <a:ext cx="0" cy="72743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79DEE772-3A46-4E98-9F4E-B22FF7829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4066" y="2547039"/>
                  <a:ext cx="64100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7891EC6A-1BE0-4051-A12F-ADDF344242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2153" y="1244601"/>
                  <a:ext cx="0" cy="59458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201EE4AC-1AC4-4513-BF9F-E2545CA12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5239" y="1243641"/>
                  <a:ext cx="97902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8A13360-DB88-4E55-8353-905F680F9A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2153" y="2547039"/>
                  <a:ext cx="0" cy="59458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658D040-66DE-4FAC-8F67-8B8C7B7300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6813" y="3133627"/>
                  <a:ext cx="0" cy="727438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B2435568-12F5-4068-A9CA-870A9AE1A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6813" y="3850905"/>
                  <a:ext cx="62380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FDF10F67-D51B-4795-B597-746D2CCD7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2153" y="3852598"/>
                  <a:ext cx="0" cy="59458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B37CE64-FFB8-4FC4-9FD2-137FD4723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2153" y="4437759"/>
                  <a:ext cx="97902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BE45DE09-E996-49C2-8478-050AFCD72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3493" y="3133627"/>
                  <a:ext cx="63655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4A1B84C-C7F5-47FE-88CF-9C2D111A89E6}"/>
                  </a:ext>
                </a:extLst>
              </p:cNvPr>
              <p:cNvSpPr txBox="1"/>
              <p:nvPr/>
            </p:nvSpPr>
            <p:spPr>
              <a:xfrm>
                <a:off x="577087" y="2424064"/>
                <a:ext cx="823758" cy="36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Driver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585E0DF-9894-4B59-8BFD-993BFB1D6A9F}"/>
                  </a:ext>
                </a:extLst>
              </p:cNvPr>
              <p:cNvSpPr txBox="1"/>
              <p:nvPr/>
            </p:nvSpPr>
            <p:spPr>
              <a:xfrm>
                <a:off x="1482071" y="1272059"/>
                <a:ext cx="979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Source</a:t>
                </a: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2325686-21EC-4FE1-99E1-E5DC8EDD7985}"/>
                  </a:ext>
                </a:extLst>
              </p:cNvPr>
              <p:cNvSpPr/>
              <p:nvPr/>
            </p:nvSpPr>
            <p:spPr>
              <a:xfrm>
                <a:off x="1527403" y="2129930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EBB1477-CE71-41ED-95C7-9F693337E26F}"/>
                  </a:ext>
                </a:extLst>
              </p:cNvPr>
              <p:cNvSpPr/>
              <p:nvPr/>
            </p:nvSpPr>
            <p:spPr>
              <a:xfrm>
                <a:off x="1645935" y="2129926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E13DA5B-E70C-4C1C-808B-51E323A77FBD}"/>
                  </a:ext>
                </a:extLst>
              </p:cNvPr>
              <p:cNvSpPr/>
              <p:nvPr/>
            </p:nvSpPr>
            <p:spPr>
              <a:xfrm>
                <a:off x="1756001" y="2112993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13B71D0-AE02-4B30-BF9E-B1EE4DCF388A}"/>
                  </a:ext>
                </a:extLst>
              </p:cNvPr>
              <p:cNvSpPr/>
              <p:nvPr/>
            </p:nvSpPr>
            <p:spPr>
              <a:xfrm>
                <a:off x="1527403" y="3421182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8789107-EB85-426B-BF08-1B7FD4575128}"/>
                  </a:ext>
                </a:extLst>
              </p:cNvPr>
              <p:cNvSpPr/>
              <p:nvPr/>
            </p:nvSpPr>
            <p:spPr>
              <a:xfrm>
                <a:off x="1756001" y="3404245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57C1C1C-77E8-4D13-B4F7-9C214D47F495}"/>
                  </a:ext>
                </a:extLst>
              </p:cNvPr>
              <p:cNvSpPr/>
              <p:nvPr/>
            </p:nvSpPr>
            <p:spPr>
              <a:xfrm>
                <a:off x="1629001" y="3414405"/>
                <a:ext cx="169333" cy="948267"/>
              </a:xfrm>
              <a:custGeom>
                <a:avLst/>
                <a:gdLst>
                  <a:gd name="connsiteX0" fmla="*/ 1770562 w 1770562"/>
                  <a:gd name="connsiteY0" fmla="*/ 0 h 948267"/>
                  <a:gd name="connsiteX1" fmla="*/ 1029 w 1770562"/>
                  <a:gd name="connsiteY1" fmla="*/ 457200 h 948267"/>
                  <a:gd name="connsiteX2" fmla="*/ 1525029 w 1770562"/>
                  <a:gd name="connsiteY2" fmla="*/ 948267 h 9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0562" h="948267">
                    <a:moveTo>
                      <a:pt x="1770562" y="0"/>
                    </a:moveTo>
                    <a:cubicBezTo>
                      <a:pt x="906256" y="149578"/>
                      <a:pt x="41951" y="299156"/>
                      <a:pt x="1029" y="457200"/>
                    </a:cubicBezTo>
                    <a:cubicBezTo>
                      <a:pt x="-39893" y="615244"/>
                      <a:pt x="1151085" y="900289"/>
                      <a:pt x="1525029" y="948267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0F214F3-A32A-44D3-A9E4-0EA99FEC692B}"/>
                  </a:ext>
                </a:extLst>
              </p:cNvPr>
              <p:cNvSpPr txBox="1"/>
              <p:nvPr/>
            </p:nvSpPr>
            <p:spPr>
              <a:xfrm>
                <a:off x="588024" y="3708538"/>
                <a:ext cx="823758" cy="36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Driver</a:t>
                </a: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5E7A439-73D6-4705-BDB7-8D92E31FF305}"/>
                </a:ext>
              </a:extLst>
            </p:cNvPr>
            <p:cNvSpPr txBox="1"/>
            <p:nvPr/>
          </p:nvSpPr>
          <p:spPr>
            <a:xfrm rot="16200000">
              <a:off x="1084008" y="3773283"/>
              <a:ext cx="1945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Expansion region</a:t>
              </a:r>
            </a:p>
          </p:txBody>
        </p:sp>
      </p:grpSp>
      <p:sp>
        <p:nvSpPr>
          <p:cNvPr id="33" name="Title 31">
            <a:extLst>
              <a:ext uri="{FF2B5EF4-FFF2-40B4-BE49-F238E27FC236}">
                <a16:creationId xmlns:a16="http://schemas.microsoft.com/office/drawing/2014/main" id="{0A527A98-1907-4141-A846-432FDDF58352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A66F84-C5B2-452B-9D65-186F1109062F}"/>
              </a:ext>
            </a:extLst>
          </p:cNvPr>
          <p:cNvCxnSpPr/>
          <p:nvPr/>
        </p:nvCxnSpPr>
        <p:spPr>
          <a:xfrm>
            <a:off x="610173" y="5953760"/>
            <a:ext cx="164592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BBF3037-79E6-4EA1-BA23-DFC34D7DCEBC}"/>
              </a:ext>
            </a:extLst>
          </p:cNvPr>
          <p:cNvSpPr txBox="1"/>
          <p:nvPr/>
        </p:nvSpPr>
        <p:spPr>
          <a:xfrm>
            <a:off x="31052" y="6011073"/>
            <a:ext cx="28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437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11A8F-F018-4882-9740-B132B3D4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4F15DE20-7942-437F-93ED-E2CCAF46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Beam optics investigation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417D2C-FE64-4377-895A-C72531E6B8C5}"/>
              </a:ext>
            </a:extLst>
          </p:cNvPr>
          <p:cNvSpPr txBox="1"/>
          <p:nvPr/>
        </p:nvSpPr>
        <p:spPr>
          <a:xfrm>
            <a:off x="5712642" y="772998"/>
            <a:ext cx="5923923" cy="205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Different source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parameters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to study the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RF power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Source pressure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Bias plate polarization (ISBP)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Plasma grid polarization (ISBI)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Magnetic filter field (FF)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D2699C1-3E99-4D37-8A9E-426EABC568C9}"/>
              </a:ext>
            </a:extLst>
          </p:cNvPr>
          <p:cNvGrpSpPr/>
          <p:nvPr/>
        </p:nvGrpSpPr>
        <p:grpSpPr>
          <a:xfrm>
            <a:off x="194952" y="828076"/>
            <a:ext cx="3969247" cy="5190864"/>
            <a:chOff x="194952" y="1120307"/>
            <a:chExt cx="3969247" cy="51908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3BE2813-D95A-4F52-B96E-C6E414975837}"/>
                </a:ext>
              </a:extLst>
            </p:cNvPr>
            <p:cNvGrpSpPr/>
            <p:nvPr/>
          </p:nvGrpSpPr>
          <p:grpSpPr>
            <a:xfrm>
              <a:off x="194952" y="1206034"/>
              <a:ext cx="3969247" cy="5105137"/>
              <a:chOff x="194952" y="1243741"/>
              <a:chExt cx="3969247" cy="5105137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42E8627C-C0E0-4BD0-8189-A322F23411CE}"/>
                  </a:ext>
                </a:extLst>
              </p:cNvPr>
              <p:cNvSpPr/>
              <p:nvPr/>
            </p:nvSpPr>
            <p:spPr>
              <a:xfrm>
                <a:off x="1669184" y="2584909"/>
                <a:ext cx="954957" cy="3110573"/>
              </a:xfrm>
              <a:prstGeom prst="roundRect">
                <a:avLst/>
              </a:prstGeom>
              <a:solidFill>
                <a:srgbClr val="FFC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D93271E-57FC-4FB1-A114-116A621C7641}"/>
                  </a:ext>
                </a:extLst>
              </p:cNvPr>
              <p:cNvSpPr/>
              <p:nvPr/>
            </p:nvSpPr>
            <p:spPr>
              <a:xfrm>
                <a:off x="1081170" y="4454466"/>
                <a:ext cx="614971" cy="684000"/>
              </a:xfrm>
              <a:prstGeom prst="rect">
                <a:avLst/>
              </a:prstGeom>
              <a:gradFill flip="none" rotWithShape="1">
                <a:gsLst>
                  <a:gs pos="0">
                    <a:srgbClr val="F677BF">
                      <a:tint val="66000"/>
                      <a:satMod val="160000"/>
                    </a:srgbClr>
                  </a:gs>
                  <a:gs pos="50000">
                    <a:srgbClr val="F677BF">
                      <a:tint val="44500"/>
                      <a:satMod val="160000"/>
                    </a:srgbClr>
                  </a:gs>
                  <a:gs pos="100000">
                    <a:srgbClr val="F677B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9B2E2C8-1486-4110-96FC-D375B46CE216}"/>
                  </a:ext>
                </a:extLst>
              </p:cNvPr>
              <p:cNvSpPr/>
              <p:nvPr/>
            </p:nvSpPr>
            <p:spPr>
              <a:xfrm>
                <a:off x="1056433" y="3151172"/>
                <a:ext cx="614971" cy="684000"/>
              </a:xfrm>
              <a:prstGeom prst="rect">
                <a:avLst/>
              </a:prstGeom>
              <a:gradFill flip="none" rotWithShape="1">
                <a:gsLst>
                  <a:gs pos="0">
                    <a:srgbClr val="F677BF">
                      <a:tint val="66000"/>
                      <a:satMod val="160000"/>
                    </a:srgbClr>
                  </a:gs>
                  <a:gs pos="50000">
                    <a:srgbClr val="F677BF">
                      <a:tint val="44500"/>
                      <a:satMod val="160000"/>
                    </a:srgbClr>
                  </a:gs>
                  <a:gs pos="100000">
                    <a:srgbClr val="F677B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67FE547-B14A-4281-AF25-9014134AC550}"/>
                  </a:ext>
                </a:extLst>
              </p:cNvPr>
              <p:cNvGrpSpPr/>
              <p:nvPr/>
            </p:nvGrpSpPr>
            <p:grpSpPr>
              <a:xfrm>
                <a:off x="194952" y="2190038"/>
                <a:ext cx="2599675" cy="3563195"/>
                <a:chOff x="577087" y="1272059"/>
                <a:chExt cx="2599675" cy="3563195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FF0120EE-FBF0-4202-9240-601BB88EC222}"/>
                    </a:ext>
                  </a:extLst>
                </p:cNvPr>
                <p:cNvGrpSpPr/>
                <p:nvPr/>
              </p:nvGrpSpPr>
              <p:grpSpPr>
                <a:xfrm>
                  <a:off x="1409047" y="1620713"/>
                  <a:ext cx="1615316" cy="3203544"/>
                  <a:chOff x="1625863" y="1243641"/>
                  <a:chExt cx="1615316" cy="3203544"/>
                </a:xfrm>
              </p:grpSpPr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6FD866D-1F37-4C7A-9A8A-A01C3AD82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34066" y="1839188"/>
                    <a:ext cx="63655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0ECE25E4-C37F-4533-A322-127D45701D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25863" y="1829761"/>
                    <a:ext cx="0" cy="72743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20D9B50D-0214-47B0-AA32-CB14741F5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34066" y="2547039"/>
                    <a:ext cx="64100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21626D88-1CB4-4C01-A2D0-06491E5F33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1244601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F04F3A26-8394-4411-BA4D-4DEAE269D5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55239" y="1243641"/>
                    <a:ext cx="979026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352AB43C-5C6D-4BE9-8815-B0637B280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2547039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DF4300EC-D625-4A6E-9F8A-0707EE8C70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46813" y="3133627"/>
                    <a:ext cx="0" cy="72743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9E7C8B15-A1C0-4C9B-9F84-83CAA3A874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46813" y="3850905"/>
                    <a:ext cx="62380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829B08A9-FDAC-478D-8DEC-B23DE89CA6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3852598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D4E2E95C-7625-4B3D-92B8-87645E984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4437759"/>
                    <a:ext cx="979026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1589D5AB-5B10-418C-882D-B7E9A12B1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43493" y="3133627"/>
                    <a:ext cx="63655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CE216A9-AE98-4651-AAAD-DC484EE5B763}"/>
                    </a:ext>
                  </a:extLst>
                </p:cNvPr>
                <p:cNvCxnSpPr/>
                <p:nvPr/>
              </p:nvCxnSpPr>
              <p:spPr>
                <a:xfrm>
                  <a:off x="3106912" y="1631710"/>
                  <a:ext cx="0" cy="3203544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lgDashDot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B83126C-DF21-4E2B-BA5D-AA8633A85E37}"/>
                    </a:ext>
                  </a:extLst>
                </p:cNvPr>
                <p:cNvSpPr txBox="1"/>
                <p:nvPr/>
              </p:nvSpPr>
              <p:spPr>
                <a:xfrm>
                  <a:off x="577087" y="2424064"/>
                  <a:ext cx="823758" cy="36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Driver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D960F37-DD1B-489D-80DA-718089B20F0B}"/>
                    </a:ext>
                  </a:extLst>
                </p:cNvPr>
                <p:cNvSpPr txBox="1"/>
                <p:nvPr/>
              </p:nvSpPr>
              <p:spPr>
                <a:xfrm>
                  <a:off x="1482071" y="1272059"/>
                  <a:ext cx="979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Source</a:t>
                  </a: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AD63F3E-7006-4EDD-AA30-8149CBE04D0E}"/>
                    </a:ext>
                  </a:extLst>
                </p:cNvPr>
                <p:cNvSpPr/>
                <p:nvPr/>
              </p:nvSpPr>
              <p:spPr>
                <a:xfrm>
                  <a:off x="1527403" y="2129930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FE521570-A194-4943-964A-DB751F7A9688}"/>
                    </a:ext>
                  </a:extLst>
                </p:cNvPr>
                <p:cNvSpPr/>
                <p:nvPr/>
              </p:nvSpPr>
              <p:spPr>
                <a:xfrm>
                  <a:off x="1645935" y="2129926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C0B9BD2-719B-4EF6-B1DF-FC62C7436932}"/>
                    </a:ext>
                  </a:extLst>
                </p:cNvPr>
                <p:cNvSpPr/>
                <p:nvPr/>
              </p:nvSpPr>
              <p:spPr>
                <a:xfrm>
                  <a:off x="1756001" y="2112993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FA7D264A-1C1C-4596-9261-AF38B395EACC}"/>
                    </a:ext>
                  </a:extLst>
                </p:cNvPr>
                <p:cNvSpPr/>
                <p:nvPr/>
              </p:nvSpPr>
              <p:spPr>
                <a:xfrm>
                  <a:off x="1527403" y="3421182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D543F0C2-F07E-4D93-BD94-39B56852298A}"/>
                    </a:ext>
                  </a:extLst>
                </p:cNvPr>
                <p:cNvSpPr/>
                <p:nvPr/>
              </p:nvSpPr>
              <p:spPr>
                <a:xfrm>
                  <a:off x="1756001" y="3404245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EDA295E-7041-4C79-8E23-4CCA4C5C6FF0}"/>
                    </a:ext>
                  </a:extLst>
                </p:cNvPr>
                <p:cNvSpPr/>
                <p:nvPr/>
              </p:nvSpPr>
              <p:spPr>
                <a:xfrm>
                  <a:off x="1629001" y="3414405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27D4B1E-992C-48D0-A94A-078C34822136}"/>
                    </a:ext>
                  </a:extLst>
                </p:cNvPr>
                <p:cNvSpPr txBox="1"/>
                <p:nvPr/>
              </p:nvSpPr>
              <p:spPr>
                <a:xfrm>
                  <a:off x="588024" y="3708538"/>
                  <a:ext cx="823758" cy="36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Driver</a:t>
                  </a:r>
                </a:p>
              </p:txBody>
            </p: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F520BCF5-C445-4115-9E9D-35C0EB43D981}"/>
                    </a:ext>
                  </a:extLst>
                </p:cNvPr>
                <p:cNvCxnSpPr/>
                <p:nvPr/>
              </p:nvCxnSpPr>
              <p:spPr>
                <a:xfrm>
                  <a:off x="3176762" y="1631710"/>
                  <a:ext cx="0" cy="3203544"/>
                </a:xfrm>
                <a:prstGeom prst="line">
                  <a:avLst/>
                </a:prstGeom>
                <a:ln w="28575">
                  <a:solidFill>
                    <a:srgbClr val="70AD47"/>
                  </a:solidFill>
                  <a:prstDash val="lgDashDot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1A317D3-9700-477E-9EFA-E91107FB23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35877" y="2254775"/>
                <a:ext cx="0" cy="2839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D5FB349-6681-4A42-A1E8-83BDAE63E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2254775"/>
                <a:ext cx="8052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ECA9876-E897-4056-B857-2C54001EA6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649" y="1820333"/>
                <a:ext cx="0" cy="434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CF8FB2E-E65D-4199-8E3E-A09D6351E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1820333"/>
                <a:ext cx="2310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943EE1C-0B27-4B32-A120-2CDF67EE81A7}"/>
                  </a:ext>
                </a:extLst>
              </p:cNvPr>
              <p:cNvSpPr txBox="1"/>
              <p:nvPr/>
            </p:nvSpPr>
            <p:spPr>
              <a:xfrm>
                <a:off x="2019961" y="1672339"/>
                <a:ext cx="514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F0"/>
                    </a:solidFill>
                  </a:rPr>
                  <a:t> - +</a:t>
                </a:r>
                <a:endParaRPr lang="en-US" sz="13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D456619-0831-4016-92D4-4C9695E7265D}"/>
                  </a:ext>
                </a:extLst>
              </p:cNvPr>
              <p:cNvSpPr/>
              <p:nvPr/>
            </p:nvSpPr>
            <p:spPr>
              <a:xfrm>
                <a:off x="2068081" y="1675631"/>
                <a:ext cx="347629" cy="291457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DAF8DC2-74DC-40B6-BA31-7F30908EC022}"/>
                  </a:ext>
                </a:extLst>
              </p:cNvPr>
              <p:cNvCxnSpPr>
                <a:cxnSpLocks/>
                <a:stCxn id="75" idx="6"/>
              </p:cNvCxnSpPr>
              <p:nvPr/>
            </p:nvCxnSpPr>
            <p:spPr>
              <a:xfrm>
                <a:off x="2415710" y="1821360"/>
                <a:ext cx="309067" cy="39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71CFE77-0377-4C1B-AF7C-1749DB9D62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4497" y="1820219"/>
                <a:ext cx="0" cy="734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4D84288-BAB1-49B5-B748-7402E1A6E5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649" y="1391735"/>
                <a:ext cx="0" cy="434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2FF0B4-AAE9-4DB0-9460-63D395D70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1391735"/>
                <a:ext cx="231065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E9DDA12-F0CF-48E9-B824-CCEF717A3CA6}"/>
                  </a:ext>
                </a:extLst>
              </p:cNvPr>
              <p:cNvSpPr txBox="1"/>
              <p:nvPr/>
            </p:nvSpPr>
            <p:spPr>
              <a:xfrm>
                <a:off x="2019961" y="1243741"/>
                <a:ext cx="514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AD47"/>
                    </a:solidFill>
                  </a:rPr>
                  <a:t>  - +</a:t>
                </a:r>
                <a:endParaRPr lang="en-US" sz="1300" b="1" dirty="0">
                  <a:solidFill>
                    <a:srgbClr val="70AD47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A1C8040-1946-43FB-BB20-A7FA15543409}"/>
                  </a:ext>
                </a:extLst>
              </p:cNvPr>
              <p:cNvSpPr/>
              <p:nvPr/>
            </p:nvSpPr>
            <p:spPr>
              <a:xfrm>
                <a:off x="2068081" y="1247033"/>
                <a:ext cx="347629" cy="291457"/>
              </a:xfrm>
              <a:prstGeom prst="ellipse">
                <a:avLst/>
              </a:prstGeom>
              <a:noFill/>
              <a:ln w="19050">
                <a:solidFill>
                  <a:srgbClr val="70AD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F430EEC-408E-42E6-9012-82E0AB1D2599}"/>
                  </a:ext>
                </a:extLst>
              </p:cNvPr>
              <p:cNvCxnSpPr>
                <a:cxnSpLocks/>
                <a:stCxn id="81" idx="6"/>
              </p:cNvCxnSpPr>
              <p:nvPr/>
            </p:nvCxnSpPr>
            <p:spPr>
              <a:xfrm flipV="1">
                <a:off x="2415710" y="1391715"/>
                <a:ext cx="378917" cy="1047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F5CA13E-68C6-4BCB-8341-8DFF8D33F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4627" y="1389935"/>
                <a:ext cx="5537" cy="11669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CDA65C3-F167-462D-A5C0-A0BEDF4AFFBF}"/>
                  </a:ext>
                </a:extLst>
              </p:cNvPr>
              <p:cNvSpPr txBox="1"/>
              <p:nvPr/>
            </p:nvSpPr>
            <p:spPr>
              <a:xfrm>
                <a:off x="2344291" y="1573971"/>
                <a:ext cx="5143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ISBP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7EEA174-38FD-4BAF-A791-7A34AE27C144}"/>
                  </a:ext>
                </a:extLst>
              </p:cNvPr>
              <p:cNvCxnSpPr/>
              <p:nvPr/>
            </p:nvCxnSpPr>
            <p:spPr>
              <a:xfrm flipV="1">
                <a:off x="2277136" y="5444942"/>
                <a:ext cx="365092" cy="473259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85B1385-DDB4-44EC-8716-F2B07EFF70B6}"/>
                  </a:ext>
                </a:extLst>
              </p:cNvPr>
              <p:cNvSpPr txBox="1"/>
              <p:nvPr/>
            </p:nvSpPr>
            <p:spPr>
              <a:xfrm>
                <a:off x="1590326" y="5876215"/>
                <a:ext cx="12683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Bias Plate (BP)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298A6AF-4F32-4D42-9AA6-07B5AE4FF13F}"/>
                  </a:ext>
                </a:extLst>
              </p:cNvPr>
              <p:cNvSpPr txBox="1"/>
              <p:nvPr/>
            </p:nvSpPr>
            <p:spPr>
              <a:xfrm>
                <a:off x="2615420" y="6041101"/>
                <a:ext cx="15487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70AD47"/>
                    </a:solidFill>
                  </a:rPr>
                  <a:t>Plasma Grid (PG)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3EE039A-7088-4DF5-A9F9-00A5A816B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58642" y="5710966"/>
                <a:ext cx="200089" cy="401969"/>
              </a:xfrm>
              <a:prstGeom prst="straightConnector1">
                <a:avLst/>
              </a:prstGeom>
              <a:ln w="19050">
                <a:solidFill>
                  <a:srgbClr val="70AD4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0ED39B3-D6C6-4CC0-BD9D-37177CDDFBB5}"/>
                  </a:ext>
                </a:extLst>
              </p:cNvPr>
              <p:cNvSpPr txBox="1"/>
              <p:nvPr/>
            </p:nvSpPr>
            <p:spPr>
              <a:xfrm rot="16200000">
                <a:off x="1084008" y="3773283"/>
                <a:ext cx="1945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Expansion region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B5F7FE6-AD4C-4006-A1EA-D837FF74B649}"/>
                </a:ext>
              </a:extLst>
            </p:cNvPr>
            <p:cNvSpPr txBox="1"/>
            <p:nvPr/>
          </p:nvSpPr>
          <p:spPr>
            <a:xfrm>
              <a:off x="2366965" y="1120307"/>
              <a:ext cx="5143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AD47"/>
                  </a:solidFill>
                </a:rPr>
                <a:t>ISBI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37991C3-8502-4ABF-9641-5C10863035F1}"/>
              </a:ext>
            </a:extLst>
          </p:cNvPr>
          <p:cNvSpPr/>
          <p:nvPr/>
        </p:nvSpPr>
        <p:spPr>
          <a:xfrm>
            <a:off x="2687320" y="5466080"/>
            <a:ext cx="107307" cy="100619"/>
          </a:xfrm>
          <a:prstGeom prst="ellipse">
            <a:avLst/>
          </a:prstGeom>
          <a:noFill/>
          <a:ln>
            <a:solidFill>
              <a:srgbClr val="14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3F377-9E43-484C-8364-A0274799CE42}"/>
              </a:ext>
            </a:extLst>
          </p:cNvPr>
          <p:cNvCxnSpPr>
            <a:cxnSpLocks/>
            <a:stCxn id="2" idx="1"/>
            <a:endCxn id="2" idx="5"/>
          </p:cNvCxnSpPr>
          <p:nvPr/>
        </p:nvCxnSpPr>
        <p:spPr>
          <a:xfrm>
            <a:off x="2703035" y="5480815"/>
            <a:ext cx="75877" cy="71149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05352E4-6029-44FC-98CB-992E0507E869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703035" y="5492292"/>
            <a:ext cx="75877" cy="59672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5870CC8-879F-433A-B6EB-FDB6FF144F51}"/>
              </a:ext>
            </a:extLst>
          </p:cNvPr>
          <p:cNvCxnSpPr>
            <a:cxnSpLocks/>
          </p:cNvCxnSpPr>
          <p:nvPr/>
        </p:nvCxnSpPr>
        <p:spPr>
          <a:xfrm>
            <a:off x="2708572" y="5485578"/>
            <a:ext cx="75877" cy="71149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DA1FA957-DE2D-4E6B-B035-334328C0FC77}"/>
              </a:ext>
            </a:extLst>
          </p:cNvPr>
          <p:cNvSpPr txBox="1"/>
          <p:nvPr/>
        </p:nvSpPr>
        <p:spPr>
          <a:xfrm>
            <a:off x="2397717" y="5398766"/>
            <a:ext cx="4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49800"/>
                </a:solidFill>
              </a:rPr>
              <a:t>IPG</a:t>
            </a:r>
          </a:p>
        </p:txBody>
      </p:sp>
      <p:sp>
        <p:nvSpPr>
          <p:cNvPr id="68" name="Title 31">
            <a:extLst>
              <a:ext uri="{FF2B5EF4-FFF2-40B4-BE49-F238E27FC236}">
                <a16:creationId xmlns:a16="http://schemas.microsoft.com/office/drawing/2014/main" id="{BBB3E9D8-3EEA-4503-A64B-EBF84462E5B5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104EC3F-B1C8-497D-9821-64364A5062FE}"/>
              </a:ext>
            </a:extLst>
          </p:cNvPr>
          <p:cNvCxnSpPr/>
          <p:nvPr/>
        </p:nvCxnSpPr>
        <p:spPr>
          <a:xfrm>
            <a:off x="610173" y="5953760"/>
            <a:ext cx="164592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CEAF75B-1734-4F05-8F72-779E860585CB}"/>
              </a:ext>
            </a:extLst>
          </p:cNvPr>
          <p:cNvSpPr txBox="1"/>
          <p:nvPr/>
        </p:nvSpPr>
        <p:spPr>
          <a:xfrm>
            <a:off x="31052" y="6011073"/>
            <a:ext cx="28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001069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rrow: Pentagon 91">
            <a:extLst>
              <a:ext uri="{FF2B5EF4-FFF2-40B4-BE49-F238E27FC236}">
                <a16:creationId xmlns:a16="http://schemas.microsoft.com/office/drawing/2014/main" id="{86FC9F25-3ADE-4987-94B7-3496297D4C07}"/>
              </a:ext>
            </a:extLst>
          </p:cNvPr>
          <p:cNvSpPr/>
          <p:nvPr/>
        </p:nvSpPr>
        <p:spPr>
          <a:xfrm>
            <a:off x="2603264" y="4684868"/>
            <a:ext cx="2355328" cy="425643"/>
          </a:xfrm>
          <a:prstGeom prst="homePlate">
            <a:avLst/>
          </a:prstGeom>
          <a:solidFill>
            <a:srgbClr val="F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Arrow: Pentagon 105">
            <a:extLst>
              <a:ext uri="{FF2B5EF4-FFF2-40B4-BE49-F238E27FC236}">
                <a16:creationId xmlns:a16="http://schemas.microsoft.com/office/drawing/2014/main" id="{20040D84-D52D-4BF8-B4F2-06C988054D11}"/>
              </a:ext>
            </a:extLst>
          </p:cNvPr>
          <p:cNvSpPr/>
          <p:nvPr/>
        </p:nvSpPr>
        <p:spPr>
          <a:xfrm>
            <a:off x="2612889" y="3999061"/>
            <a:ext cx="2323031" cy="425643"/>
          </a:xfrm>
          <a:prstGeom prst="homePlate">
            <a:avLst/>
          </a:prstGeom>
          <a:solidFill>
            <a:srgbClr val="F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Arrow: Pentagon 106">
            <a:extLst>
              <a:ext uri="{FF2B5EF4-FFF2-40B4-BE49-F238E27FC236}">
                <a16:creationId xmlns:a16="http://schemas.microsoft.com/office/drawing/2014/main" id="{E94E928A-97D3-423F-8EB6-2D0A912C0979}"/>
              </a:ext>
            </a:extLst>
          </p:cNvPr>
          <p:cNvSpPr/>
          <p:nvPr/>
        </p:nvSpPr>
        <p:spPr>
          <a:xfrm>
            <a:off x="2612889" y="3292164"/>
            <a:ext cx="2323030" cy="425643"/>
          </a:xfrm>
          <a:prstGeom prst="homePlate">
            <a:avLst/>
          </a:prstGeom>
          <a:solidFill>
            <a:srgbClr val="F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Pentagon 112">
            <a:extLst>
              <a:ext uri="{FF2B5EF4-FFF2-40B4-BE49-F238E27FC236}">
                <a16:creationId xmlns:a16="http://schemas.microsoft.com/office/drawing/2014/main" id="{F82AA646-5E85-4ECC-98A0-4C96D2CD42D3}"/>
              </a:ext>
            </a:extLst>
          </p:cNvPr>
          <p:cNvSpPr/>
          <p:nvPr/>
        </p:nvSpPr>
        <p:spPr>
          <a:xfrm>
            <a:off x="2586216" y="2589234"/>
            <a:ext cx="2355328" cy="425643"/>
          </a:xfrm>
          <a:prstGeom prst="homePlate">
            <a:avLst/>
          </a:prstGeom>
          <a:solidFill>
            <a:srgbClr val="F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11A8F-F018-4882-9740-B132B3D4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4F15DE20-7942-437F-93ED-E2CCAF46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Beam optics investigation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D2699C1-3E99-4D37-8A9E-426EABC568C9}"/>
              </a:ext>
            </a:extLst>
          </p:cNvPr>
          <p:cNvGrpSpPr/>
          <p:nvPr/>
        </p:nvGrpSpPr>
        <p:grpSpPr>
          <a:xfrm>
            <a:off x="194952" y="828076"/>
            <a:ext cx="3969247" cy="5190864"/>
            <a:chOff x="194952" y="1120307"/>
            <a:chExt cx="3969247" cy="51908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3BE2813-D95A-4F52-B96E-C6E414975837}"/>
                </a:ext>
              </a:extLst>
            </p:cNvPr>
            <p:cNvGrpSpPr/>
            <p:nvPr/>
          </p:nvGrpSpPr>
          <p:grpSpPr>
            <a:xfrm>
              <a:off x="194952" y="1206034"/>
              <a:ext cx="3969247" cy="5105137"/>
              <a:chOff x="194952" y="1243741"/>
              <a:chExt cx="3969247" cy="5105137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42E8627C-C0E0-4BD0-8189-A322F23411CE}"/>
                  </a:ext>
                </a:extLst>
              </p:cNvPr>
              <p:cNvSpPr/>
              <p:nvPr/>
            </p:nvSpPr>
            <p:spPr>
              <a:xfrm>
                <a:off x="1669184" y="2584909"/>
                <a:ext cx="954957" cy="3110573"/>
              </a:xfrm>
              <a:prstGeom prst="roundRect">
                <a:avLst/>
              </a:prstGeom>
              <a:solidFill>
                <a:srgbClr val="FFCE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D93271E-57FC-4FB1-A114-116A621C7641}"/>
                  </a:ext>
                </a:extLst>
              </p:cNvPr>
              <p:cNvSpPr/>
              <p:nvPr/>
            </p:nvSpPr>
            <p:spPr>
              <a:xfrm>
                <a:off x="1081170" y="4454466"/>
                <a:ext cx="614971" cy="684000"/>
              </a:xfrm>
              <a:prstGeom prst="rect">
                <a:avLst/>
              </a:prstGeom>
              <a:gradFill flip="none" rotWithShape="1">
                <a:gsLst>
                  <a:gs pos="0">
                    <a:srgbClr val="F677BF">
                      <a:tint val="66000"/>
                      <a:satMod val="160000"/>
                    </a:srgbClr>
                  </a:gs>
                  <a:gs pos="50000">
                    <a:srgbClr val="F677BF">
                      <a:tint val="44500"/>
                      <a:satMod val="160000"/>
                    </a:srgbClr>
                  </a:gs>
                  <a:gs pos="100000">
                    <a:srgbClr val="F677B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9B2E2C8-1486-4110-96FC-D375B46CE216}"/>
                  </a:ext>
                </a:extLst>
              </p:cNvPr>
              <p:cNvSpPr/>
              <p:nvPr/>
            </p:nvSpPr>
            <p:spPr>
              <a:xfrm>
                <a:off x="1056433" y="3151172"/>
                <a:ext cx="614971" cy="684000"/>
              </a:xfrm>
              <a:prstGeom prst="rect">
                <a:avLst/>
              </a:prstGeom>
              <a:gradFill flip="none" rotWithShape="1">
                <a:gsLst>
                  <a:gs pos="0">
                    <a:srgbClr val="F677BF">
                      <a:tint val="66000"/>
                      <a:satMod val="160000"/>
                    </a:srgbClr>
                  </a:gs>
                  <a:gs pos="50000">
                    <a:srgbClr val="F677BF">
                      <a:tint val="44500"/>
                      <a:satMod val="160000"/>
                    </a:srgbClr>
                  </a:gs>
                  <a:gs pos="100000">
                    <a:srgbClr val="F677B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67FE547-B14A-4281-AF25-9014134AC550}"/>
                  </a:ext>
                </a:extLst>
              </p:cNvPr>
              <p:cNvGrpSpPr/>
              <p:nvPr/>
            </p:nvGrpSpPr>
            <p:grpSpPr>
              <a:xfrm>
                <a:off x="194952" y="2190038"/>
                <a:ext cx="2599675" cy="3563195"/>
                <a:chOff x="577087" y="1272059"/>
                <a:chExt cx="2599675" cy="3563195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FF0120EE-FBF0-4202-9240-601BB88EC222}"/>
                    </a:ext>
                  </a:extLst>
                </p:cNvPr>
                <p:cNvGrpSpPr/>
                <p:nvPr/>
              </p:nvGrpSpPr>
              <p:grpSpPr>
                <a:xfrm>
                  <a:off x="1409047" y="1620713"/>
                  <a:ext cx="1615316" cy="3203544"/>
                  <a:chOff x="1625863" y="1243641"/>
                  <a:chExt cx="1615316" cy="3203544"/>
                </a:xfrm>
              </p:grpSpPr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6FD866D-1F37-4C7A-9A8A-A01C3AD82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34066" y="1839188"/>
                    <a:ext cx="63655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0ECE25E4-C37F-4533-A322-127D45701D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25863" y="1829761"/>
                    <a:ext cx="0" cy="72743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20D9B50D-0214-47B0-AA32-CB14741F5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34066" y="2547039"/>
                    <a:ext cx="64100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21626D88-1CB4-4C01-A2D0-06491E5F33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1244601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F04F3A26-8394-4411-BA4D-4DEAE269D5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55239" y="1243641"/>
                    <a:ext cx="979026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352AB43C-5C6D-4BE9-8815-B0637B280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2547039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DF4300EC-D625-4A6E-9F8A-0707EE8C70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646813" y="3133627"/>
                    <a:ext cx="0" cy="727438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9E7C8B15-A1C0-4C9B-9F84-83CAA3A874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46813" y="3850905"/>
                    <a:ext cx="62380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829B08A9-FDAC-478D-8DEC-B23DE89CA6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3852598"/>
                    <a:ext cx="0" cy="594587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D4E2E95C-7625-4B3D-92B8-87645E984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62153" y="4437759"/>
                    <a:ext cx="979026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1589D5AB-5B10-418C-882D-B7E9A12B1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43493" y="3133627"/>
                    <a:ext cx="63655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ECE216A9-AE98-4651-AAAD-DC484EE5B763}"/>
                    </a:ext>
                  </a:extLst>
                </p:cNvPr>
                <p:cNvCxnSpPr/>
                <p:nvPr/>
              </p:nvCxnSpPr>
              <p:spPr>
                <a:xfrm>
                  <a:off x="3106912" y="1631710"/>
                  <a:ext cx="0" cy="3203544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lgDashDot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B83126C-DF21-4E2B-BA5D-AA8633A85E37}"/>
                    </a:ext>
                  </a:extLst>
                </p:cNvPr>
                <p:cNvSpPr txBox="1"/>
                <p:nvPr/>
              </p:nvSpPr>
              <p:spPr>
                <a:xfrm>
                  <a:off x="577087" y="2424064"/>
                  <a:ext cx="823758" cy="36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Driver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D960F37-DD1B-489D-80DA-718089B20F0B}"/>
                    </a:ext>
                  </a:extLst>
                </p:cNvPr>
                <p:cNvSpPr txBox="1"/>
                <p:nvPr/>
              </p:nvSpPr>
              <p:spPr>
                <a:xfrm>
                  <a:off x="1482071" y="1272059"/>
                  <a:ext cx="979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Source</a:t>
                  </a: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AD63F3E-7006-4EDD-AA30-8149CBE04D0E}"/>
                    </a:ext>
                  </a:extLst>
                </p:cNvPr>
                <p:cNvSpPr/>
                <p:nvPr/>
              </p:nvSpPr>
              <p:spPr>
                <a:xfrm>
                  <a:off x="1527403" y="2129930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FE521570-A194-4943-964A-DB751F7A9688}"/>
                    </a:ext>
                  </a:extLst>
                </p:cNvPr>
                <p:cNvSpPr/>
                <p:nvPr/>
              </p:nvSpPr>
              <p:spPr>
                <a:xfrm>
                  <a:off x="1645935" y="2129926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C0B9BD2-719B-4EF6-B1DF-FC62C7436932}"/>
                    </a:ext>
                  </a:extLst>
                </p:cNvPr>
                <p:cNvSpPr/>
                <p:nvPr/>
              </p:nvSpPr>
              <p:spPr>
                <a:xfrm>
                  <a:off x="1756001" y="2112993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FA7D264A-1C1C-4596-9261-AF38B395EACC}"/>
                    </a:ext>
                  </a:extLst>
                </p:cNvPr>
                <p:cNvSpPr/>
                <p:nvPr/>
              </p:nvSpPr>
              <p:spPr>
                <a:xfrm>
                  <a:off x="1527403" y="3421182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D543F0C2-F07E-4D93-BD94-39B56852298A}"/>
                    </a:ext>
                  </a:extLst>
                </p:cNvPr>
                <p:cNvSpPr/>
                <p:nvPr/>
              </p:nvSpPr>
              <p:spPr>
                <a:xfrm>
                  <a:off x="1756001" y="3404245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EDA295E-7041-4C79-8E23-4CCA4C5C6FF0}"/>
                    </a:ext>
                  </a:extLst>
                </p:cNvPr>
                <p:cNvSpPr/>
                <p:nvPr/>
              </p:nvSpPr>
              <p:spPr>
                <a:xfrm>
                  <a:off x="1629001" y="3414405"/>
                  <a:ext cx="169333" cy="948267"/>
                </a:xfrm>
                <a:custGeom>
                  <a:avLst/>
                  <a:gdLst>
                    <a:gd name="connsiteX0" fmla="*/ 1770562 w 1770562"/>
                    <a:gd name="connsiteY0" fmla="*/ 0 h 948267"/>
                    <a:gd name="connsiteX1" fmla="*/ 1029 w 1770562"/>
                    <a:gd name="connsiteY1" fmla="*/ 457200 h 948267"/>
                    <a:gd name="connsiteX2" fmla="*/ 1525029 w 1770562"/>
                    <a:gd name="connsiteY2" fmla="*/ 948267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0562" h="948267">
                      <a:moveTo>
                        <a:pt x="1770562" y="0"/>
                      </a:moveTo>
                      <a:cubicBezTo>
                        <a:pt x="906256" y="149578"/>
                        <a:pt x="41951" y="299156"/>
                        <a:pt x="1029" y="457200"/>
                      </a:cubicBezTo>
                      <a:cubicBezTo>
                        <a:pt x="-39893" y="615244"/>
                        <a:pt x="1151085" y="900289"/>
                        <a:pt x="1525029" y="948267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27D4B1E-992C-48D0-A94A-078C34822136}"/>
                    </a:ext>
                  </a:extLst>
                </p:cNvPr>
                <p:cNvSpPr txBox="1"/>
                <p:nvPr/>
              </p:nvSpPr>
              <p:spPr>
                <a:xfrm>
                  <a:off x="588024" y="3708538"/>
                  <a:ext cx="823758" cy="36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Driver</a:t>
                  </a:r>
                </a:p>
              </p:txBody>
            </p: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F520BCF5-C445-4115-9E9D-35C0EB43D981}"/>
                    </a:ext>
                  </a:extLst>
                </p:cNvPr>
                <p:cNvCxnSpPr/>
                <p:nvPr/>
              </p:nvCxnSpPr>
              <p:spPr>
                <a:xfrm>
                  <a:off x="3176762" y="1631710"/>
                  <a:ext cx="0" cy="3203544"/>
                </a:xfrm>
                <a:prstGeom prst="line">
                  <a:avLst/>
                </a:prstGeom>
                <a:ln w="28575">
                  <a:solidFill>
                    <a:srgbClr val="70AD47"/>
                  </a:solidFill>
                  <a:prstDash val="lgDashDot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1A317D3-9700-477E-9EFA-E91107FB23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35877" y="2254775"/>
                <a:ext cx="0" cy="2839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D5FB349-6681-4A42-A1E8-83BDAE63E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2254775"/>
                <a:ext cx="8052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ECA9876-E897-4056-B857-2C54001EA6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649" y="1820333"/>
                <a:ext cx="0" cy="434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CF8FB2E-E65D-4199-8E3E-A09D6351E3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1820333"/>
                <a:ext cx="2310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943EE1C-0B27-4B32-A120-2CDF67EE81A7}"/>
                  </a:ext>
                </a:extLst>
              </p:cNvPr>
              <p:cNvSpPr txBox="1"/>
              <p:nvPr/>
            </p:nvSpPr>
            <p:spPr>
              <a:xfrm>
                <a:off x="2019961" y="1672339"/>
                <a:ext cx="514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B0F0"/>
                    </a:solidFill>
                  </a:rPr>
                  <a:t> - +</a:t>
                </a:r>
                <a:endParaRPr lang="en-US" sz="13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D456619-0831-4016-92D4-4C9695E7265D}"/>
                  </a:ext>
                </a:extLst>
              </p:cNvPr>
              <p:cNvSpPr/>
              <p:nvPr/>
            </p:nvSpPr>
            <p:spPr>
              <a:xfrm>
                <a:off x="2068081" y="1675631"/>
                <a:ext cx="347629" cy="291457"/>
              </a:xfrm>
              <a:prstGeom prst="ellipse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6DAF8DC2-74DC-40B6-BA31-7F30908EC022}"/>
                  </a:ext>
                </a:extLst>
              </p:cNvPr>
              <p:cNvCxnSpPr>
                <a:cxnSpLocks/>
                <a:stCxn id="75" idx="6"/>
              </p:cNvCxnSpPr>
              <p:nvPr/>
            </p:nvCxnSpPr>
            <p:spPr>
              <a:xfrm>
                <a:off x="2415710" y="1821360"/>
                <a:ext cx="309067" cy="39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71CFE77-0377-4C1B-AF7C-1749DB9D62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24497" y="1820219"/>
                <a:ext cx="0" cy="734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4D84288-BAB1-49B5-B748-7402E1A6E5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1649" y="1391735"/>
                <a:ext cx="0" cy="434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2FF0B4-AAE9-4DB0-9460-63D395D70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7016" y="1391735"/>
                <a:ext cx="231065" cy="0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E9DDA12-F0CF-48E9-B824-CCEF717A3CA6}"/>
                  </a:ext>
                </a:extLst>
              </p:cNvPr>
              <p:cNvSpPr txBox="1"/>
              <p:nvPr/>
            </p:nvSpPr>
            <p:spPr>
              <a:xfrm>
                <a:off x="1986093" y="1243741"/>
                <a:ext cx="5143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70AD47"/>
                    </a:solidFill>
                  </a:rPr>
                  <a:t>  - +</a:t>
                </a:r>
                <a:endParaRPr lang="en-US" sz="1300" b="1" dirty="0">
                  <a:solidFill>
                    <a:srgbClr val="70AD47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A1C8040-1946-43FB-BB20-A7FA15543409}"/>
                  </a:ext>
                </a:extLst>
              </p:cNvPr>
              <p:cNvSpPr/>
              <p:nvPr/>
            </p:nvSpPr>
            <p:spPr>
              <a:xfrm>
                <a:off x="2068081" y="1247033"/>
                <a:ext cx="347629" cy="291457"/>
              </a:xfrm>
              <a:prstGeom prst="ellipse">
                <a:avLst/>
              </a:prstGeom>
              <a:noFill/>
              <a:ln w="19050">
                <a:solidFill>
                  <a:srgbClr val="70AD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F430EEC-408E-42E6-9012-82E0AB1D2599}"/>
                  </a:ext>
                </a:extLst>
              </p:cNvPr>
              <p:cNvCxnSpPr>
                <a:cxnSpLocks/>
                <a:stCxn id="81" idx="6"/>
              </p:cNvCxnSpPr>
              <p:nvPr/>
            </p:nvCxnSpPr>
            <p:spPr>
              <a:xfrm flipV="1">
                <a:off x="2415710" y="1391715"/>
                <a:ext cx="378917" cy="1047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F5CA13E-68C6-4BCB-8341-8DFF8D33F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4627" y="1389935"/>
                <a:ext cx="5537" cy="11669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8CDA65C3-F167-462D-A5C0-A0BEDF4AFFBF}"/>
                  </a:ext>
                </a:extLst>
              </p:cNvPr>
              <p:cNvSpPr txBox="1"/>
              <p:nvPr/>
            </p:nvSpPr>
            <p:spPr>
              <a:xfrm>
                <a:off x="2344291" y="1573971"/>
                <a:ext cx="5143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ISBP</a:t>
                </a:r>
              </a:p>
            </p:txBody>
          </p: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7EEA174-38FD-4BAF-A791-7A34AE27C144}"/>
                  </a:ext>
                </a:extLst>
              </p:cNvPr>
              <p:cNvCxnSpPr/>
              <p:nvPr/>
            </p:nvCxnSpPr>
            <p:spPr>
              <a:xfrm flipV="1">
                <a:off x="2277136" y="5444942"/>
                <a:ext cx="365092" cy="473259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85B1385-DDB4-44EC-8716-F2B07EFF70B6}"/>
                  </a:ext>
                </a:extLst>
              </p:cNvPr>
              <p:cNvSpPr txBox="1"/>
              <p:nvPr/>
            </p:nvSpPr>
            <p:spPr>
              <a:xfrm>
                <a:off x="1590326" y="5876215"/>
                <a:ext cx="12683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0F0"/>
                    </a:solidFill>
                  </a:rPr>
                  <a:t>Bias Plate (BP)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298A6AF-4F32-4D42-9AA6-07B5AE4FF13F}"/>
                  </a:ext>
                </a:extLst>
              </p:cNvPr>
              <p:cNvSpPr txBox="1"/>
              <p:nvPr/>
            </p:nvSpPr>
            <p:spPr>
              <a:xfrm>
                <a:off x="2615420" y="6041101"/>
                <a:ext cx="15487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70AD47"/>
                    </a:solidFill>
                  </a:rPr>
                  <a:t>Plasma Grid (PG)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3EE039A-7088-4DF5-A9F9-00A5A816B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58642" y="5710966"/>
                <a:ext cx="200089" cy="401969"/>
              </a:xfrm>
              <a:prstGeom prst="straightConnector1">
                <a:avLst/>
              </a:prstGeom>
              <a:ln w="19050">
                <a:solidFill>
                  <a:srgbClr val="70AD4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0ED39B3-D6C6-4CC0-BD9D-37177CDDFBB5}"/>
                  </a:ext>
                </a:extLst>
              </p:cNvPr>
              <p:cNvSpPr txBox="1"/>
              <p:nvPr/>
            </p:nvSpPr>
            <p:spPr>
              <a:xfrm rot="16200000">
                <a:off x="1084008" y="3773283"/>
                <a:ext cx="1945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Expansion region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B5F7FE6-AD4C-4006-A1EA-D837FF74B649}"/>
                </a:ext>
              </a:extLst>
            </p:cNvPr>
            <p:cNvSpPr txBox="1"/>
            <p:nvPr/>
          </p:nvSpPr>
          <p:spPr>
            <a:xfrm>
              <a:off x="2366965" y="1120307"/>
              <a:ext cx="5143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70AD47"/>
                  </a:solidFill>
                </a:rPr>
                <a:t>ISBI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37991C3-8502-4ABF-9641-5C10863035F1}"/>
              </a:ext>
            </a:extLst>
          </p:cNvPr>
          <p:cNvSpPr/>
          <p:nvPr/>
        </p:nvSpPr>
        <p:spPr>
          <a:xfrm>
            <a:off x="2687320" y="5466080"/>
            <a:ext cx="107307" cy="100619"/>
          </a:xfrm>
          <a:prstGeom prst="ellipse">
            <a:avLst/>
          </a:prstGeom>
          <a:noFill/>
          <a:ln>
            <a:solidFill>
              <a:srgbClr val="14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63F377-9E43-484C-8364-A0274799CE42}"/>
              </a:ext>
            </a:extLst>
          </p:cNvPr>
          <p:cNvCxnSpPr>
            <a:cxnSpLocks/>
            <a:stCxn id="2" idx="1"/>
            <a:endCxn id="2" idx="5"/>
          </p:cNvCxnSpPr>
          <p:nvPr/>
        </p:nvCxnSpPr>
        <p:spPr>
          <a:xfrm>
            <a:off x="2703035" y="5480815"/>
            <a:ext cx="75877" cy="71149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05352E4-6029-44FC-98CB-992E0507E869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703035" y="5492292"/>
            <a:ext cx="75877" cy="59672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5870CC8-879F-433A-B6EB-FDB6FF144F51}"/>
              </a:ext>
            </a:extLst>
          </p:cNvPr>
          <p:cNvCxnSpPr>
            <a:cxnSpLocks/>
          </p:cNvCxnSpPr>
          <p:nvPr/>
        </p:nvCxnSpPr>
        <p:spPr>
          <a:xfrm>
            <a:off x="2708572" y="5485578"/>
            <a:ext cx="75877" cy="71149"/>
          </a:xfrm>
          <a:prstGeom prst="line">
            <a:avLst/>
          </a:prstGeom>
          <a:ln w="12700">
            <a:solidFill>
              <a:srgbClr val="14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DA1FA957-DE2D-4E6B-B035-334328C0FC77}"/>
              </a:ext>
            </a:extLst>
          </p:cNvPr>
          <p:cNvSpPr txBox="1"/>
          <p:nvPr/>
        </p:nvSpPr>
        <p:spPr>
          <a:xfrm>
            <a:off x="2397717" y="5398766"/>
            <a:ext cx="4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149800"/>
                </a:solidFill>
              </a:rPr>
              <a:t>IPG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FCAD84A-82C6-41A6-A109-32ECF30CF0F0}"/>
              </a:ext>
            </a:extLst>
          </p:cNvPr>
          <p:cNvCxnSpPr/>
          <p:nvPr/>
        </p:nvCxnSpPr>
        <p:spPr>
          <a:xfrm>
            <a:off x="3008713" y="2216362"/>
            <a:ext cx="0" cy="3203544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B4A9712-9D6F-4AD4-83F7-BEB50AB4153B}"/>
              </a:ext>
            </a:extLst>
          </p:cNvPr>
          <p:cNvCxnSpPr/>
          <p:nvPr/>
        </p:nvCxnSpPr>
        <p:spPr>
          <a:xfrm>
            <a:off x="3097613" y="2216362"/>
            <a:ext cx="0" cy="3203544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587ABFB-1B2A-45DB-A590-70FFA99E971B}"/>
              </a:ext>
            </a:extLst>
          </p:cNvPr>
          <p:cNvSpPr txBox="1"/>
          <p:nvPr/>
        </p:nvSpPr>
        <p:spPr>
          <a:xfrm>
            <a:off x="2955925" y="1460370"/>
            <a:ext cx="220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Extraction Grid (EG)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9DE7459-290D-4688-BE33-77F57EB163F2}"/>
              </a:ext>
            </a:extLst>
          </p:cNvPr>
          <p:cNvSpPr txBox="1"/>
          <p:nvPr/>
        </p:nvSpPr>
        <p:spPr>
          <a:xfrm>
            <a:off x="3064650" y="2584135"/>
            <a:ext cx="2136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Grounded Grid (GG)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D567D2B-D6E0-4FCE-8FB6-D82AE26C8C4A}"/>
              </a:ext>
            </a:extLst>
          </p:cNvPr>
          <p:cNvCxnSpPr/>
          <p:nvPr/>
        </p:nvCxnSpPr>
        <p:spPr>
          <a:xfrm flipH="1">
            <a:off x="3155406" y="2857883"/>
            <a:ext cx="304800" cy="438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1982347-6375-429D-8FBE-F71295476987}"/>
              </a:ext>
            </a:extLst>
          </p:cNvPr>
          <p:cNvCxnSpPr>
            <a:cxnSpLocks/>
          </p:cNvCxnSpPr>
          <p:nvPr/>
        </p:nvCxnSpPr>
        <p:spPr>
          <a:xfrm flipH="1">
            <a:off x="3013756" y="1763859"/>
            <a:ext cx="280101" cy="4256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7723F84E-62E7-4BB8-8171-1CAF101FFB69}"/>
              </a:ext>
            </a:extLst>
          </p:cNvPr>
          <p:cNvSpPr txBox="1"/>
          <p:nvPr/>
        </p:nvSpPr>
        <p:spPr>
          <a:xfrm>
            <a:off x="5712642" y="772998"/>
            <a:ext cx="5923923" cy="205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Different source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parameters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to study the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: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RF power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Source pressure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Bias plate polarization (ISBP)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Plasma grid polarization (ISBI)</a:t>
            </a:r>
          </a:p>
          <a:p>
            <a:pPr marL="742950" lvl="1" indent="-285750">
              <a:lnSpc>
                <a:spcPct val="12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Magnetic filter field (FF)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5555A8-DD73-454B-8C33-B6D8D05CD0A7}"/>
                  </a:ext>
                </a:extLst>
              </p:cNvPr>
              <p:cNvSpPr txBox="1"/>
              <p:nvPr/>
            </p:nvSpPr>
            <p:spPr>
              <a:xfrm>
                <a:off x="8528760" y="5253277"/>
                <a:ext cx="1435608" cy="78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𝑒𝑥𝑡𝑟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5555A8-DD73-454B-8C33-B6D8D05CD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760" y="5253277"/>
                <a:ext cx="1435608" cy="7834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50E3C24-571F-42B1-9047-A1E4CE2AB8C8}"/>
                  </a:ext>
                </a:extLst>
              </p:cNvPr>
              <p:cNvSpPr txBox="1"/>
              <p:nvPr/>
            </p:nvSpPr>
            <p:spPr>
              <a:xfrm>
                <a:off x="6090772" y="5262456"/>
                <a:ext cx="1435608" cy="885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𝑒𝑥𝑡𝑟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𝑒𝑥𝑡𝑟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50E3C24-571F-42B1-9047-A1E4CE2AB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772" y="5262456"/>
                <a:ext cx="1435608" cy="8859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itle 31">
            <a:extLst>
              <a:ext uri="{FF2B5EF4-FFF2-40B4-BE49-F238E27FC236}">
                <a16:creationId xmlns:a16="http://schemas.microsoft.com/office/drawing/2014/main" id="{9C4A4DCD-BAF6-4552-B96C-414321AC0A68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09AC408-1BD6-48E3-AC67-1683FF61FE40}"/>
              </a:ext>
            </a:extLst>
          </p:cNvPr>
          <p:cNvCxnSpPr/>
          <p:nvPr/>
        </p:nvCxnSpPr>
        <p:spPr>
          <a:xfrm>
            <a:off x="610173" y="5953760"/>
            <a:ext cx="1645920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624BD1D0-DE10-4C1C-A6D1-CDBE8EDBCEAB}"/>
              </a:ext>
            </a:extLst>
          </p:cNvPr>
          <p:cNvSpPr txBox="1"/>
          <p:nvPr/>
        </p:nvSpPr>
        <p:spPr>
          <a:xfrm>
            <a:off x="31052" y="6011073"/>
            <a:ext cx="28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Beam direction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4B62521-86FC-4222-81CC-6FC06DB7F24A}"/>
              </a:ext>
            </a:extLst>
          </p:cNvPr>
          <p:cNvSpPr txBox="1"/>
          <p:nvPr/>
        </p:nvSpPr>
        <p:spPr>
          <a:xfrm>
            <a:off x="5858576" y="3013501"/>
            <a:ext cx="6111240" cy="2395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baseline="0" dirty="0">
              <a:solidFill>
                <a:srgbClr val="000000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>
              <a:lnSpc>
                <a:spcPct val="150000"/>
              </a:lnSpc>
            </a:pPr>
            <a:r>
              <a:rPr lang="en-US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Beam optics </a:t>
            </a:r>
            <a:r>
              <a:rPr lang="en-US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is related to the beam transport over large distances and depends on: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Beam perveance P</a:t>
            </a:r>
          </a:p>
          <a:p>
            <a:pPr marL="742950" lvl="1" indent="-285750">
              <a:lnSpc>
                <a:spcPct val="150000"/>
              </a:lnSpc>
              <a:buClr>
                <a:srgbClr val="0070C0"/>
              </a:buClr>
              <a:buSzPct val="150000"/>
              <a:buFont typeface="Courier New" panose="02070309020205020404" pitchFamily="49" charset="0"/>
              <a:buChar char="o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Voltage ratio R</a:t>
            </a:r>
          </a:p>
          <a:p>
            <a:pPr>
              <a:lnSpc>
                <a:spcPct val="150000"/>
              </a:lnSpc>
            </a:pPr>
            <a:endParaRPr lang="en-US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140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7B7CEA-DFDF-4690-9427-1CDF902CB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BCAA63-2E8E-4D07-9F4F-442AA032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Beam optics investigation</a:t>
            </a:r>
          </a:p>
        </p:txBody>
      </p:sp>
      <p:sp>
        <p:nvSpPr>
          <p:cNvPr id="16" name="Title 31">
            <a:extLst>
              <a:ext uri="{FF2B5EF4-FFF2-40B4-BE49-F238E27FC236}">
                <a16:creationId xmlns:a16="http://schemas.microsoft.com/office/drawing/2014/main" id="{BA216030-FFD9-4F33-9D07-B0EAE2301C2C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A93FAA-2E99-44CD-AC46-BED3E73E2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6388"/>
          <a:stretch/>
        </p:blipFill>
        <p:spPr>
          <a:xfrm>
            <a:off x="6347599" y="1872802"/>
            <a:ext cx="5376334" cy="32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7B7CEA-DFDF-4690-9427-1CDF902CB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BCAA63-2E8E-4D07-9F4F-442AA032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Beam optics investigation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C3F60A-F265-4D2F-B682-6EF339B353E0}"/>
              </a:ext>
            </a:extLst>
          </p:cNvPr>
          <p:cNvGrpSpPr/>
          <p:nvPr/>
        </p:nvGrpSpPr>
        <p:grpSpPr>
          <a:xfrm>
            <a:off x="1116986" y="1511361"/>
            <a:ext cx="4388663" cy="1458744"/>
            <a:chOff x="847479" y="656861"/>
            <a:chExt cx="4388663" cy="14587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F780CF-A1AB-407E-8FC5-78EC836594C5}"/>
                </a:ext>
              </a:extLst>
            </p:cNvPr>
            <p:cNvGrpSpPr/>
            <p:nvPr/>
          </p:nvGrpSpPr>
          <p:grpSpPr>
            <a:xfrm>
              <a:off x="847479" y="656861"/>
              <a:ext cx="2464067" cy="1458744"/>
              <a:chOff x="318089" y="632312"/>
              <a:chExt cx="2464067" cy="145874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2C14AA4-5CDD-4B54-826B-67FD001CAB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4" r="15929" b="72991"/>
              <a:stretch/>
            </p:blipFill>
            <p:spPr>
              <a:xfrm>
                <a:off x="318089" y="632312"/>
                <a:ext cx="2464067" cy="145874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99135A-6610-4BEC-B166-ADDD4CE08413}"/>
                  </a:ext>
                </a:extLst>
              </p:cNvPr>
              <p:cNvSpPr txBox="1"/>
              <p:nvPr/>
            </p:nvSpPr>
            <p:spPr>
              <a:xfrm>
                <a:off x="837399" y="656861"/>
                <a:ext cx="760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PG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B6ABC82-D7C3-48D8-85AD-1AFEA7B1F20E}"/>
                  </a:ext>
                </a:extLst>
              </p:cNvPr>
              <p:cNvSpPr txBox="1"/>
              <p:nvPr/>
            </p:nvSpPr>
            <p:spPr>
              <a:xfrm>
                <a:off x="1550122" y="652536"/>
                <a:ext cx="760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EG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ADB411-1806-4960-81C6-0C85B98D9D92}"/>
                </a:ext>
              </a:extLst>
            </p:cNvPr>
            <p:cNvSpPr txBox="1"/>
            <p:nvPr/>
          </p:nvSpPr>
          <p:spPr>
            <a:xfrm>
              <a:off x="3176791" y="1276585"/>
              <a:ext cx="2059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</a:rPr>
                <a:t>Concave meniscus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F29C94A-7B9C-4E2E-9FEB-6CBA1EC8B447}"/>
              </a:ext>
            </a:extLst>
          </p:cNvPr>
          <p:cNvSpPr txBox="1"/>
          <p:nvPr/>
        </p:nvSpPr>
        <p:spPr>
          <a:xfrm>
            <a:off x="6607743" y="5541063"/>
            <a:ext cx="5722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Meniscus: interface between the neutral plasma and the negative ion beamlets. It plays a fundamental role in the definition of the beamlet divergence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D8CB2C8-0EC7-4B04-AF25-4B75FD02C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t="46491" r="15929" b="28658"/>
          <a:stretch/>
        </p:blipFill>
        <p:spPr>
          <a:xfrm>
            <a:off x="1116986" y="4716403"/>
            <a:ext cx="2464067" cy="1342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9A02664-28E7-4E94-985D-706764DA2541}"/>
              </a:ext>
            </a:extLst>
          </p:cNvPr>
          <p:cNvSpPr txBox="1"/>
          <p:nvPr/>
        </p:nvSpPr>
        <p:spPr>
          <a:xfrm>
            <a:off x="3446298" y="5202822"/>
            <a:ext cx="205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AD47"/>
                </a:solidFill>
              </a:rPr>
              <a:t>Convex meniscus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AFADD2-F7D2-4495-96F0-B7CD715C1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t="25965" r="14238" b="53493"/>
          <a:stretch/>
        </p:blipFill>
        <p:spPr>
          <a:xfrm>
            <a:off x="1031611" y="3238082"/>
            <a:ext cx="2730160" cy="1193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015C10-B511-4C91-9200-C35D6449753B}"/>
              </a:ext>
            </a:extLst>
          </p:cNvPr>
          <p:cNvSpPr txBox="1"/>
          <p:nvPr/>
        </p:nvSpPr>
        <p:spPr>
          <a:xfrm>
            <a:off x="3465548" y="3666953"/>
            <a:ext cx="205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Optimal case</a:t>
            </a:r>
          </a:p>
        </p:txBody>
      </p:sp>
      <p:sp>
        <p:nvSpPr>
          <p:cNvPr id="21" name="Title 31">
            <a:extLst>
              <a:ext uri="{FF2B5EF4-FFF2-40B4-BE49-F238E27FC236}">
                <a16:creationId xmlns:a16="http://schemas.microsoft.com/office/drawing/2014/main" id="{8D13A725-BE47-4FF9-999B-F16CDBB72F1A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11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B3389A-4E0C-4ABB-A141-83304F9C009B}"/>
              </a:ext>
            </a:extLst>
          </p:cNvPr>
          <p:cNvGrpSpPr/>
          <p:nvPr/>
        </p:nvGrpSpPr>
        <p:grpSpPr>
          <a:xfrm>
            <a:off x="622208" y="1511361"/>
            <a:ext cx="4883441" cy="1458744"/>
            <a:chOff x="352701" y="656861"/>
            <a:chExt cx="4883441" cy="145874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A69CCDE-1374-420D-98E6-D1ECA536D88F}"/>
                </a:ext>
              </a:extLst>
            </p:cNvPr>
            <p:cNvGrpSpPr/>
            <p:nvPr/>
          </p:nvGrpSpPr>
          <p:grpSpPr>
            <a:xfrm>
              <a:off x="847479" y="656861"/>
              <a:ext cx="2464067" cy="1458744"/>
              <a:chOff x="318089" y="632312"/>
              <a:chExt cx="2464067" cy="1458744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2DF1C85-C309-4BDA-8E20-03D0E17CD9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4" r="15929" b="72991"/>
              <a:stretch/>
            </p:blipFill>
            <p:spPr>
              <a:xfrm>
                <a:off x="318089" y="632312"/>
                <a:ext cx="2464067" cy="1458744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9603C48-869C-4E44-89B0-1E50DAA4E8EE}"/>
                  </a:ext>
                </a:extLst>
              </p:cNvPr>
              <p:cNvSpPr txBox="1"/>
              <p:nvPr/>
            </p:nvSpPr>
            <p:spPr>
              <a:xfrm>
                <a:off x="837399" y="656861"/>
                <a:ext cx="760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PG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0A642D-A98E-4DD2-8798-EA3F7C53188F}"/>
                  </a:ext>
                </a:extLst>
              </p:cNvPr>
              <p:cNvSpPr txBox="1"/>
              <p:nvPr/>
            </p:nvSpPr>
            <p:spPr>
              <a:xfrm>
                <a:off x="1550122" y="652536"/>
                <a:ext cx="7603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EG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2C0FD0-BD8A-42BF-B656-892895822B16}"/>
                </a:ext>
              </a:extLst>
            </p:cNvPr>
            <p:cNvSpPr txBox="1"/>
            <p:nvPr/>
          </p:nvSpPr>
          <p:spPr>
            <a:xfrm rot="19333772">
              <a:off x="352701" y="1223034"/>
              <a:ext cx="1241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6CF1"/>
                  </a:solidFill>
                </a:rPr>
                <a:t>Plasma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703837-8443-45A5-9470-C55B837CE717}"/>
                </a:ext>
              </a:extLst>
            </p:cNvPr>
            <p:cNvSpPr txBox="1"/>
            <p:nvPr/>
          </p:nvSpPr>
          <p:spPr>
            <a:xfrm>
              <a:off x="3176791" y="1276585"/>
              <a:ext cx="2059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</a:rPr>
                <a:t>Concave meniscus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A4D3495-C1D5-46B7-BFEC-C8EB785C717E}"/>
              </a:ext>
            </a:extLst>
          </p:cNvPr>
          <p:cNvSpPr txBox="1"/>
          <p:nvPr/>
        </p:nvSpPr>
        <p:spPr>
          <a:xfrm>
            <a:off x="2909221" y="2558960"/>
            <a:ext cx="12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D1CFE"/>
                </a:solidFill>
              </a:rPr>
              <a:t>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38ABA2-CFEF-4F7D-B836-BFB9236B766B}"/>
              </a:ext>
            </a:extLst>
          </p:cNvPr>
          <p:cNvCxnSpPr>
            <a:cxnSpLocks/>
          </p:cNvCxnSpPr>
          <p:nvPr/>
        </p:nvCxnSpPr>
        <p:spPr>
          <a:xfrm flipV="1">
            <a:off x="1243037" y="2519077"/>
            <a:ext cx="484741" cy="3736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1788508-3C8C-47A6-93A8-46DD5A1169C7}"/>
              </a:ext>
            </a:extLst>
          </p:cNvPr>
          <p:cNvSpPr txBox="1"/>
          <p:nvPr/>
        </p:nvSpPr>
        <p:spPr>
          <a:xfrm>
            <a:off x="468067" y="2785439"/>
            <a:ext cx="124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Meniscus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B11007-C91B-40A2-84EA-FE9E30FF37D3}"/>
              </a:ext>
            </a:extLst>
          </p:cNvPr>
          <p:cNvSpPr txBox="1"/>
          <p:nvPr/>
        </p:nvSpPr>
        <p:spPr>
          <a:xfrm>
            <a:off x="266698" y="855272"/>
            <a:ext cx="7099301" cy="456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Study the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</a:t>
            </a:r>
            <a:r>
              <a:rPr lang="en-US" sz="18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eamlet</a:t>
            </a:r>
            <a:r>
              <a:rPr lang="en-US" sz="18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divergence as a function of the </a:t>
            </a:r>
            <a:r>
              <a:rPr lang="en-US" sz="1800" b="1" i="0" u="none" strike="noStrike" baseline="0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meniscus</a:t>
            </a:r>
            <a:r>
              <a:rPr lang="en-US" sz="1800" b="0" i="0" u="none" strike="noStrike" baseline="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shape:</a:t>
            </a:r>
            <a:endParaRPr lang="en-US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0C4EA-33B4-4523-ACCF-94657E0184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6388"/>
          <a:stretch/>
        </p:blipFill>
        <p:spPr>
          <a:xfrm>
            <a:off x="6347599" y="1872802"/>
            <a:ext cx="5376334" cy="32792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F580A08-87C3-4155-8965-A9B74BE31F49}"/>
              </a:ext>
            </a:extLst>
          </p:cNvPr>
          <p:cNvSpPr/>
          <p:nvPr/>
        </p:nvSpPr>
        <p:spPr>
          <a:xfrm flipH="1">
            <a:off x="9264650" y="2139553"/>
            <a:ext cx="463550" cy="2575158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0B9C64-D923-4955-ACD9-7F7BB0891204}"/>
              </a:ext>
            </a:extLst>
          </p:cNvPr>
          <p:cNvSpPr/>
          <p:nvPr/>
        </p:nvSpPr>
        <p:spPr>
          <a:xfrm>
            <a:off x="8218926" y="2138328"/>
            <a:ext cx="882094" cy="2567915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E8A0E8F-C76B-4A8E-A7A4-DE52DF1682D0}"/>
              </a:ext>
            </a:extLst>
          </p:cNvPr>
          <p:cNvSpPr/>
          <p:nvPr/>
        </p:nvSpPr>
        <p:spPr>
          <a:xfrm>
            <a:off x="10016067" y="2148019"/>
            <a:ext cx="882094" cy="2567915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AEDCB8-679C-45B6-A6D9-2428308B97CF}"/>
              </a:ext>
            </a:extLst>
          </p:cNvPr>
          <p:cNvSpPr txBox="1"/>
          <p:nvPr/>
        </p:nvSpPr>
        <p:spPr>
          <a:xfrm>
            <a:off x="6987049" y="4179873"/>
            <a:ext cx="17361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over-perveance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667064-7A18-4D50-9E4C-5CB3054D952B}"/>
              </a:ext>
            </a:extLst>
          </p:cNvPr>
          <p:cNvSpPr txBox="1"/>
          <p:nvPr/>
        </p:nvSpPr>
        <p:spPr>
          <a:xfrm>
            <a:off x="10230035" y="2818682"/>
            <a:ext cx="19619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under-perveance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CB1B75-5BEC-4B97-AC58-CE83224A27B2}"/>
              </a:ext>
            </a:extLst>
          </p:cNvPr>
          <p:cNvSpPr txBox="1"/>
          <p:nvPr/>
        </p:nvSpPr>
        <p:spPr>
          <a:xfrm>
            <a:off x="8820609" y="2247954"/>
            <a:ext cx="18868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perveance match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6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A79CB-95D3-4A60-A147-6074C118E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"/>
          <a:stretch/>
        </p:blipFill>
        <p:spPr>
          <a:xfrm>
            <a:off x="7181653" y="2196446"/>
            <a:ext cx="4481279" cy="4326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59155E-DE90-4A3B-AE67-F8DAE46CA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32" y="2291163"/>
            <a:ext cx="1760220" cy="13004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3C39DC-2A41-4E75-8535-16EC03D9C00A}"/>
              </a:ext>
            </a:extLst>
          </p:cNvPr>
          <p:cNvSpPr/>
          <p:nvPr/>
        </p:nvSpPr>
        <p:spPr>
          <a:xfrm>
            <a:off x="1065229" y="3204236"/>
            <a:ext cx="5269583" cy="1155661"/>
          </a:xfrm>
          <a:prstGeom prst="roundRect">
            <a:avLst>
              <a:gd name="adj" fmla="val 49454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LET’S SEE SOME SCANS</a:t>
            </a:r>
          </a:p>
        </p:txBody>
      </p:sp>
    </p:spTree>
    <p:extLst>
      <p:ext uri="{BB962C8B-B14F-4D97-AF65-F5344CB8AC3E}">
        <p14:creationId xmlns:p14="http://schemas.microsoft.com/office/powerpoint/2010/main" val="23445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F5805-7B16-4565-BC66-C18B39652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74" y="916210"/>
            <a:ext cx="6889837" cy="54591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850ED8-5863-40C0-B0D4-5B2E44A0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RF power dependence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055B4-02D3-4E3D-A229-5B5D04A02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0E1760-841E-40BA-AC33-316BCA640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429000"/>
            <a:ext cx="2709421" cy="26673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ADAD5D-6FFF-4D97-8754-B2C30F52EF27}"/>
              </a:ext>
            </a:extLst>
          </p:cNvPr>
          <p:cNvSpPr txBox="1"/>
          <p:nvPr/>
        </p:nvSpPr>
        <p:spPr>
          <a:xfrm>
            <a:off x="345989" y="1008668"/>
            <a:ext cx="4489962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Three perveance scans at different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RF power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4528CA0-62A2-4079-B1E8-E6EBD8E6EEFF}"/>
              </a:ext>
            </a:extLst>
          </p:cNvPr>
          <p:cNvSpPr/>
          <p:nvPr/>
        </p:nvSpPr>
        <p:spPr>
          <a:xfrm>
            <a:off x="6464808" y="4682102"/>
            <a:ext cx="1405466" cy="516466"/>
          </a:xfrm>
          <a:prstGeom prst="rightArrow">
            <a:avLst/>
          </a:prstGeom>
          <a:solidFill>
            <a:srgbClr val="FDB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4724601-ECE7-4C3A-8123-6E8D6C6180CB}"/>
              </a:ext>
            </a:extLst>
          </p:cNvPr>
          <p:cNvSpPr/>
          <p:nvPr/>
        </p:nvSpPr>
        <p:spPr>
          <a:xfrm>
            <a:off x="712509" y="2154335"/>
            <a:ext cx="4038600" cy="10007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Effect </a:t>
            </a:r>
            <a:r>
              <a:rPr lang="en-US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on the divergence as the minimum moves to higher EG voltages </a:t>
            </a:r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36940D89-3FCF-4D83-978D-CD839235EE6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CBAA1-EDE4-44BA-8E70-60842ED20C8B}"/>
              </a:ext>
            </a:extLst>
          </p:cNvPr>
          <p:cNvSpPr txBox="1"/>
          <p:nvPr/>
        </p:nvSpPr>
        <p:spPr>
          <a:xfrm>
            <a:off x="9814391" y="6093479"/>
            <a:ext cx="195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[kW/generator]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7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0C892-3224-4BE0-A93E-F34083BDA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31">
            <a:extLst>
              <a:ext uri="{FF2B5EF4-FFF2-40B4-BE49-F238E27FC236}">
                <a16:creationId xmlns:a16="http://schemas.microsoft.com/office/drawing/2014/main" id="{921656DC-45B1-C454-4418-1356467413D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0529A5-AC16-196F-4027-D67C1F74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Neutral Beam Test Facility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1D3A8A2-9437-4F02-52D8-F729E9E1D7E6}"/>
              </a:ext>
            </a:extLst>
          </p:cNvPr>
          <p:cNvSpPr txBox="1">
            <a:spLocks/>
          </p:cNvSpPr>
          <p:nvPr/>
        </p:nvSpPr>
        <p:spPr>
          <a:xfrm>
            <a:off x="752527" y="1072028"/>
            <a:ext cx="3543808" cy="48442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SPIDER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5DE08-3816-785F-9C77-9D06F8A7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2397533"/>
            <a:ext cx="3615911" cy="299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6C1AB02D-C2F1-97A9-1469-FB8DADE10995}"/>
              </a:ext>
            </a:extLst>
          </p:cNvPr>
          <p:cNvSpPr txBox="1"/>
          <p:nvPr/>
        </p:nvSpPr>
        <p:spPr>
          <a:xfrm>
            <a:off x="651295" y="1663514"/>
            <a:ext cx="374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dirty="0"/>
              <a:t>ource for 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dirty="0"/>
              <a:t>roduction of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/>
              <a:t>on of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dirty="0"/>
              <a:t>euterium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dirty="0"/>
              <a:t>xtracted from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dirty="0"/>
              <a:t>F Plasma)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A32D2A-526D-4428-811F-F8206C5079EA}"/>
              </a:ext>
            </a:extLst>
          </p:cNvPr>
          <p:cNvGrpSpPr/>
          <p:nvPr/>
        </p:nvGrpSpPr>
        <p:grpSpPr>
          <a:xfrm>
            <a:off x="4640193" y="2468737"/>
            <a:ext cx="2886260" cy="1920525"/>
            <a:chOff x="252919" y="3911909"/>
            <a:chExt cx="2587558" cy="1545308"/>
          </a:xfrm>
        </p:grpSpPr>
        <p:sp>
          <p:nvSpPr>
            <p:cNvPr id="25" name="Explosion: 14 Points 24">
              <a:extLst>
                <a:ext uri="{FF2B5EF4-FFF2-40B4-BE49-F238E27FC236}">
                  <a16:creationId xmlns:a16="http://schemas.microsoft.com/office/drawing/2014/main" id="{B2441C26-A7B8-4E35-A487-030AFC64A03F}"/>
                </a:ext>
              </a:extLst>
            </p:cNvPr>
            <p:cNvSpPr/>
            <p:nvPr/>
          </p:nvSpPr>
          <p:spPr>
            <a:xfrm>
              <a:off x="252919" y="3911909"/>
              <a:ext cx="2587558" cy="1545308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500470-424E-47E9-8B30-662EB9240470}"/>
                </a:ext>
              </a:extLst>
            </p:cNvPr>
            <p:cNvSpPr txBox="1"/>
            <p:nvPr/>
          </p:nvSpPr>
          <p:spPr>
            <a:xfrm>
              <a:off x="732032" y="4495464"/>
              <a:ext cx="1854511" cy="594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Contributed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talk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</a:p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by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A. Shepherd 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on Tuesday!</a:t>
              </a:r>
            </a:p>
          </p:txBody>
        </p:sp>
      </p:grpSp>
      <p:pic>
        <p:nvPicPr>
          <p:cNvPr id="30" name="Immagine 5">
            <a:extLst>
              <a:ext uri="{FF2B5EF4-FFF2-40B4-BE49-F238E27FC236}">
                <a16:creationId xmlns:a16="http://schemas.microsoft.com/office/drawing/2014/main" id="{DD03B35E-6C28-498B-A287-81C63092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775" y="824227"/>
            <a:ext cx="1670424" cy="157330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D6F2557-DBDD-4760-A804-75F77E25343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2246" y="1282424"/>
            <a:ext cx="4476791" cy="23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A2184F9B-422C-4DB5-BAD7-AA910F34634D}"/>
              </a:ext>
            </a:extLst>
          </p:cNvPr>
          <p:cNvSpPr txBox="1">
            <a:spLocks/>
          </p:cNvSpPr>
          <p:nvPr/>
        </p:nvSpPr>
        <p:spPr>
          <a:xfrm>
            <a:off x="7903046" y="3576252"/>
            <a:ext cx="3702304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MITICA experiment</a:t>
            </a:r>
          </a:p>
        </p:txBody>
      </p:sp>
      <p:sp>
        <p:nvSpPr>
          <p:cNvPr id="22" name="CasellaDiTesto 23">
            <a:extLst>
              <a:ext uri="{FF2B5EF4-FFF2-40B4-BE49-F238E27FC236}">
                <a16:creationId xmlns:a16="http://schemas.microsoft.com/office/drawing/2014/main" id="{8753EF29-6490-4318-BACC-0AC5DC9DFD3E}"/>
              </a:ext>
            </a:extLst>
          </p:cNvPr>
          <p:cNvSpPr txBox="1"/>
          <p:nvPr/>
        </p:nvSpPr>
        <p:spPr>
          <a:xfrm>
            <a:off x="7202079" y="4023747"/>
            <a:ext cx="499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b="1" dirty="0">
                <a:solidFill>
                  <a:srgbClr val="002060"/>
                </a:solidFill>
              </a:rPr>
              <a:t>M</a:t>
            </a:r>
            <a:r>
              <a:rPr lang="en-GB" dirty="0"/>
              <a:t>egavolt </a:t>
            </a:r>
            <a:r>
              <a:rPr lang="en-GB" b="1" dirty="0">
                <a:solidFill>
                  <a:srgbClr val="002060"/>
                </a:solidFill>
              </a:rPr>
              <a:t>IT</a:t>
            </a:r>
            <a:r>
              <a:rPr lang="en-GB" dirty="0"/>
              <a:t>ER </a:t>
            </a:r>
            <a:r>
              <a:rPr lang="en-GB" b="1" dirty="0">
                <a:solidFill>
                  <a:srgbClr val="002060"/>
                </a:solidFill>
              </a:rPr>
              <a:t>I</a:t>
            </a:r>
            <a:r>
              <a:rPr lang="en-GB" dirty="0"/>
              <a:t>njector and </a:t>
            </a:r>
            <a:r>
              <a:rPr lang="en-GB" b="1" dirty="0">
                <a:solidFill>
                  <a:srgbClr val="002060"/>
                </a:solidFill>
              </a:rPr>
              <a:t>C</a:t>
            </a:r>
            <a:r>
              <a:rPr lang="en-GB" dirty="0"/>
              <a:t>oncept </a:t>
            </a:r>
            <a:r>
              <a:rPr lang="en-GB" b="1" dirty="0">
                <a:solidFill>
                  <a:srgbClr val="002060"/>
                </a:solidFill>
              </a:rPr>
              <a:t>A</a:t>
            </a:r>
            <a:r>
              <a:rPr lang="en-GB" dirty="0"/>
              <a:t>dvancement)</a:t>
            </a:r>
            <a:endParaRPr lang="it-IT" dirty="0"/>
          </a:p>
        </p:txBody>
      </p:sp>
      <p:sp>
        <p:nvSpPr>
          <p:cNvPr id="17" name="CasellaDiTesto 8">
            <a:extLst>
              <a:ext uri="{FF2B5EF4-FFF2-40B4-BE49-F238E27FC236}">
                <a16:creationId xmlns:a16="http://schemas.microsoft.com/office/drawing/2014/main" id="{39E63B89-09E7-40F1-B3CD-1C650FAB124E}"/>
              </a:ext>
            </a:extLst>
          </p:cNvPr>
          <p:cNvSpPr txBox="1"/>
          <p:nvPr/>
        </p:nvSpPr>
        <p:spPr>
          <a:xfrm>
            <a:off x="220273" y="5637250"/>
            <a:ext cx="4954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Full-size </a:t>
            </a:r>
            <a:r>
              <a:rPr lang="it-IT" dirty="0" err="1">
                <a:solidFill>
                  <a:srgbClr val="002060"/>
                </a:solidFill>
              </a:rPr>
              <a:t>prototype</a:t>
            </a:r>
            <a:r>
              <a:rPr lang="it-IT" dirty="0">
                <a:solidFill>
                  <a:srgbClr val="002060"/>
                </a:solidFill>
              </a:rPr>
              <a:t> of ITER Negative Ion Source [1]</a:t>
            </a:r>
          </a:p>
        </p:txBody>
      </p:sp>
      <p:sp>
        <p:nvSpPr>
          <p:cNvPr id="19" name="CasellaDiTesto 8">
            <a:extLst>
              <a:ext uri="{FF2B5EF4-FFF2-40B4-BE49-F238E27FC236}">
                <a16:creationId xmlns:a16="http://schemas.microsoft.com/office/drawing/2014/main" id="{819A8FF1-68EF-4440-AAF1-57B9AB581B08}"/>
              </a:ext>
            </a:extLst>
          </p:cNvPr>
          <p:cNvSpPr txBox="1"/>
          <p:nvPr/>
        </p:nvSpPr>
        <p:spPr>
          <a:xfrm>
            <a:off x="7006547" y="815208"/>
            <a:ext cx="51264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Full-size prototype of ITER Neutral Beam Injector [1]</a:t>
            </a:r>
          </a:p>
        </p:txBody>
      </p:sp>
    </p:spTree>
    <p:extLst>
      <p:ext uri="{BB962C8B-B14F-4D97-AF65-F5344CB8AC3E}">
        <p14:creationId xmlns:p14="http://schemas.microsoft.com/office/powerpoint/2010/main" val="1103872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8850ED8-5863-40C0-B0D4-5B2E44A0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RF power dependence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055B4-02D3-4E3D-A229-5B5D04A02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0E1760-841E-40BA-AC33-316BCA64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429000"/>
            <a:ext cx="2709421" cy="26673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ADAD5D-6FFF-4D97-8754-B2C30F52EF27}"/>
              </a:ext>
            </a:extLst>
          </p:cNvPr>
          <p:cNvSpPr txBox="1"/>
          <p:nvPr/>
        </p:nvSpPr>
        <p:spPr>
          <a:xfrm>
            <a:off x="345989" y="1008668"/>
            <a:ext cx="4489962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Three perveance scans at different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RF power</a:t>
            </a:r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36940D89-3FCF-4D83-978D-CD839235EE6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0CBAA1-EDE4-44BA-8E70-60842ED20C8B}"/>
              </a:ext>
            </a:extLst>
          </p:cNvPr>
          <p:cNvSpPr txBox="1"/>
          <p:nvPr/>
        </p:nvSpPr>
        <p:spPr>
          <a:xfrm>
            <a:off x="9814391" y="6093479"/>
            <a:ext cx="195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[kW/generator]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5F5F5B-484D-4766-90AC-B706DC138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92" y="1144133"/>
            <a:ext cx="6470535" cy="47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13879-4D23-43C4-94F5-49E6C9E2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10" y="1030221"/>
            <a:ext cx="6886956" cy="5285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FDA0D-BE4A-4341-8196-0A19F2D6B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92F182-D243-4460-AC53-EB386A4D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Pressure dependence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B9266-1812-4E6A-B44E-4E507300F1D1}"/>
              </a:ext>
            </a:extLst>
          </p:cNvPr>
          <p:cNvSpPr txBox="1"/>
          <p:nvPr/>
        </p:nvSpPr>
        <p:spPr>
          <a:xfrm>
            <a:off x="345989" y="1008668"/>
            <a:ext cx="4489962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Three perveance scans at different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source pressure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D33F83-D2A1-425C-9F9B-AE9BD338C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429000"/>
            <a:ext cx="2709421" cy="2667349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8472D0D-733D-4A2D-8B0F-2B90818CAF48}"/>
              </a:ext>
            </a:extLst>
          </p:cNvPr>
          <p:cNvSpPr/>
          <p:nvPr/>
        </p:nvSpPr>
        <p:spPr>
          <a:xfrm rot="5400000">
            <a:off x="8999304" y="4635909"/>
            <a:ext cx="1405466" cy="516466"/>
          </a:xfrm>
          <a:prstGeom prst="rightArrow">
            <a:avLst/>
          </a:prstGeom>
          <a:solidFill>
            <a:srgbClr val="FDB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2AAE57-94CF-4AC7-B778-1DCE1D241431}"/>
              </a:ext>
            </a:extLst>
          </p:cNvPr>
          <p:cNvSpPr/>
          <p:nvPr/>
        </p:nvSpPr>
        <p:spPr>
          <a:xfrm>
            <a:off x="712509" y="2154335"/>
            <a:ext cx="4038600" cy="10007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Higher</a:t>
            </a:r>
            <a:r>
              <a:rPr lang="en-US" b="1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the pressure,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less</a:t>
            </a:r>
            <a:r>
              <a:rPr lang="en-US" dirty="0">
                <a:solidFill>
                  <a:srgbClr val="00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the minimum of divergence</a:t>
            </a:r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6E03E520-9E29-4B5E-A055-D424EA5709E0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E10216-9B55-4231-AA45-B268EECC8152}"/>
              </a:ext>
            </a:extLst>
          </p:cNvPr>
          <p:cNvCxnSpPr>
            <a:cxnSpLocks/>
          </p:cNvCxnSpPr>
          <p:nvPr/>
        </p:nvCxnSpPr>
        <p:spPr>
          <a:xfrm flipH="1">
            <a:off x="7364889" y="2693013"/>
            <a:ext cx="73152" cy="347472"/>
          </a:xfrm>
          <a:prstGeom prst="line">
            <a:avLst/>
          </a:prstGeom>
          <a:ln w="28575">
            <a:solidFill>
              <a:srgbClr val="007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45F4BA-C7DE-45A3-BFD5-00160701E6FB}"/>
              </a:ext>
            </a:extLst>
          </p:cNvPr>
          <p:cNvCxnSpPr>
            <a:cxnSpLocks/>
          </p:cNvCxnSpPr>
          <p:nvPr/>
        </p:nvCxnSpPr>
        <p:spPr>
          <a:xfrm>
            <a:off x="6437092" y="4179582"/>
            <a:ext cx="167050" cy="395536"/>
          </a:xfrm>
          <a:prstGeom prst="line">
            <a:avLst/>
          </a:prstGeom>
          <a:ln w="28575">
            <a:solidFill>
              <a:srgbClr val="EDB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C0246E-82CF-4DED-A558-70A5ABBB28E4}"/>
              </a:ext>
            </a:extLst>
          </p:cNvPr>
          <p:cNvSpPr txBox="1"/>
          <p:nvPr/>
        </p:nvSpPr>
        <p:spPr>
          <a:xfrm>
            <a:off x="7221207" y="2456619"/>
            <a:ext cx="62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20.3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50B251-747C-49B3-A000-DA4AECB7B11D}"/>
              </a:ext>
            </a:extLst>
          </p:cNvPr>
          <p:cNvSpPr txBox="1"/>
          <p:nvPr/>
        </p:nvSpPr>
        <p:spPr>
          <a:xfrm>
            <a:off x="6359627" y="4551590"/>
            <a:ext cx="62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DB120"/>
                </a:solidFill>
              </a:rPr>
              <a:t>12.9</a:t>
            </a:r>
          </a:p>
        </p:txBody>
      </p:sp>
    </p:spTree>
    <p:extLst>
      <p:ext uri="{BB962C8B-B14F-4D97-AF65-F5344CB8AC3E}">
        <p14:creationId xmlns:p14="http://schemas.microsoft.com/office/powerpoint/2010/main" val="2603329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5295E3-6CA8-41B8-87D7-E92633E57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8" y="792048"/>
            <a:ext cx="5211931" cy="3969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4BA28-2E53-41D0-8491-9086EEB5E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CB4E904-1183-41D1-9F41-5CAB5918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Bias dependence</a:t>
            </a:r>
          </a:p>
        </p:txBody>
      </p:sp>
      <p:sp>
        <p:nvSpPr>
          <p:cNvPr id="7" name="Title 31">
            <a:extLst>
              <a:ext uri="{FF2B5EF4-FFF2-40B4-BE49-F238E27FC236}">
                <a16:creationId xmlns:a16="http://schemas.microsoft.com/office/drawing/2014/main" id="{8E557F65-CE33-4269-8954-D9E62BEF8C34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78DB70-51A7-4020-A71A-8EDEBD86392C}"/>
              </a:ext>
            </a:extLst>
          </p:cNvPr>
          <p:cNvCxnSpPr>
            <a:cxnSpLocks/>
          </p:cNvCxnSpPr>
          <p:nvPr/>
        </p:nvCxnSpPr>
        <p:spPr>
          <a:xfrm>
            <a:off x="2039540" y="3217634"/>
            <a:ext cx="167050" cy="395536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373B04C-172A-43FE-BD12-9D86644D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79" y="792048"/>
            <a:ext cx="4946446" cy="3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16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5295E3-6CA8-41B8-87D7-E92633E57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8" y="792048"/>
            <a:ext cx="5211931" cy="3969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4BA28-2E53-41D0-8491-9086EEB5E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CB4E904-1183-41D1-9F41-5CAB5918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Bias dependence</a:t>
            </a:r>
          </a:p>
        </p:txBody>
      </p:sp>
      <p:sp>
        <p:nvSpPr>
          <p:cNvPr id="7" name="Title 31">
            <a:extLst>
              <a:ext uri="{FF2B5EF4-FFF2-40B4-BE49-F238E27FC236}">
                <a16:creationId xmlns:a16="http://schemas.microsoft.com/office/drawing/2014/main" id="{8E557F65-CE33-4269-8954-D9E62BEF8C34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78DB70-51A7-4020-A71A-8EDEBD86392C}"/>
              </a:ext>
            </a:extLst>
          </p:cNvPr>
          <p:cNvCxnSpPr>
            <a:cxnSpLocks/>
          </p:cNvCxnSpPr>
          <p:nvPr/>
        </p:nvCxnSpPr>
        <p:spPr>
          <a:xfrm>
            <a:off x="2039540" y="3217634"/>
            <a:ext cx="167050" cy="395536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373B04C-172A-43FE-BD12-9D86644D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79" y="792048"/>
            <a:ext cx="4946446" cy="3836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ADF172-9E88-4C79-9567-A73608FAFEDB}"/>
              </a:ext>
            </a:extLst>
          </p:cNvPr>
          <p:cNvSpPr txBox="1"/>
          <p:nvPr/>
        </p:nvSpPr>
        <p:spPr>
          <a:xfrm>
            <a:off x="428112" y="4722411"/>
            <a:ext cx="5192266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At this power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100kW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increasing bias seems to have a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good effect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on the optics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Minimum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divergence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for the configuration with higher bias</a:t>
            </a:r>
          </a:p>
        </p:txBody>
      </p:sp>
    </p:spTree>
    <p:extLst>
      <p:ext uri="{BB962C8B-B14F-4D97-AF65-F5344CB8AC3E}">
        <p14:creationId xmlns:p14="http://schemas.microsoft.com/office/powerpoint/2010/main" val="2965937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5295E3-6CA8-41B8-87D7-E92633E57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8" y="792048"/>
            <a:ext cx="5211931" cy="3969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64BA28-2E53-41D0-8491-9086EEB5E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CB4E904-1183-41D1-9F41-5CAB5918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Bias dependence</a:t>
            </a:r>
          </a:p>
        </p:txBody>
      </p:sp>
      <p:sp>
        <p:nvSpPr>
          <p:cNvPr id="7" name="Title 31">
            <a:extLst>
              <a:ext uri="{FF2B5EF4-FFF2-40B4-BE49-F238E27FC236}">
                <a16:creationId xmlns:a16="http://schemas.microsoft.com/office/drawing/2014/main" id="{8E557F65-CE33-4269-8954-D9E62BEF8C34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14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78DB70-51A7-4020-A71A-8EDEBD86392C}"/>
              </a:ext>
            </a:extLst>
          </p:cNvPr>
          <p:cNvCxnSpPr>
            <a:cxnSpLocks/>
          </p:cNvCxnSpPr>
          <p:nvPr/>
        </p:nvCxnSpPr>
        <p:spPr>
          <a:xfrm>
            <a:off x="2039540" y="3217634"/>
            <a:ext cx="167050" cy="395536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373B04C-172A-43FE-BD12-9D86644D2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79" y="792048"/>
            <a:ext cx="4946446" cy="3836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8C9CBC-AF3B-4423-A0F9-24B6FA81C9E8}"/>
              </a:ext>
            </a:extLst>
          </p:cNvPr>
          <p:cNvSpPr txBox="1"/>
          <p:nvPr/>
        </p:nvSpPr>
        <p:spPr>
          <a:xfrm>
            <a:off x="428112" y="4722411"/>
            <a:ext cx="5192266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At this power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100kW</a:t>
            </a:r>
            <a:r>
              <a:rPr lang="en-US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,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increasing bias seems to have a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good effect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on the optics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Minimum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divergence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for the configuration with higher bias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40FB0-BB8E-47E1-86CE-4226B198A416}"/>
              </a:ext>
            </a:extLst>
          </p:cNvPr>
          <p:cNvSpPr txBox="1"/>
          <p:nvPr/>
        </p:nvSpPr>
        <p:spPr>
          <a:xfrm>
            <a:off x="6641426" y="4761373"/>
            <a:ext cx="5192266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At this power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50kW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, increasing bias seems to have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bad effect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on the optics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Minimum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divergence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 for the configuration with lowest bias</a:t>
            </a:r>
          </a:p>
        </p:txBody>
      </p:sp>
    </p:spTree>
    <p:extLst>
      <p:ext uri="{BB962C8B-B14F-4D97-AF65-F5344CB8AC3E}">
        <p14:creationId xmlns:p14="http://schemas.microsoft.com/office/powerpoint/2010/main" val="172921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2BC09-8F89-7AF9-51D9-B5775748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1DB52C5-9689-D222-0812-8D21197D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D621262-D48A-6D7D-672E-59D31CA2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Role of Beam Uniformity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D737F-F9F6-162E-F443-F82430F34F5E}"/>
              </a:ext>
            </a:extLst>
          </p:cNvPr>
          <p:cNvSpPr txBox="1"/>
          <p:nvPr/>
        </p:nvSpPr>
        <p:spPr>
          <a:xfrm>
            <a:off x="447964" y="696026"/>
            <a:ext cx="4984372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Cases with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and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 generators</a:t>
            </a:r>
            <a:r>
              <a:rPr lang="en-US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are compared with same source parameters: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Same RF power &amp; pressure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Fixed bias and FF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9692A0C9-D7A7-659D-A2A7-B6C5D6FC0D5D}"/>
              </a:ext>
            </a:extLst>
          </p:cNvPr>
          <p:cNvSpPr txBox="1"/>
          <p:nvPr/>
        </p:nvSpPr>
        <p:spPr>
          <a:xfrm>
            <a:off x="8143631" y="5825522"/>
            <a:ext cx="25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Two generators case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800666-C818-4922-A1F4-3FBC4B0F6B71}"/>
              </a:ext>
            </a:extLst>
          </p:cNvPr>
          <p:cNvGrpSpPr/>
          <p:nvPr/>
        </p:nvGrpSpPr>
        <p:grpSpPr>
          <a:xfrm flipH="1">
            <a:off x="5036951" y="1249585"/>
            <a:ext cx="666898" cy="1512011"/>
            <a:chOff x="5036951" y="1249585"/>
            <a:chExt cx="666898" cy="1512011"/>
          </a:xfrm>
        </p:grpSpPr>
        <p:pic>
          <p:nvPicPr>
            <p:cNvPr id="2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6F33D3CC-272C-4502-C523-954E58E5E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51" y="1249585"/>
              <a:ext cx="666898" cy="1512011"/>
            </a:xfrm>
            <a:prstGeom prst="rect">
              <a:avLst/>
            </a:prstGeom>
          </p:spPr>
        </p:pic>
        <p:sp>
          <p:nvSpPr>
            <p:cNvPr id="16" name="Ovale 2">
              <a:extLst>
                <a:ext uri="{FF2B5EF4-FFF2-40B4-BE49-F238E27FC236}">
                  <a16:creationId xmlns:a16="http://schemas.microsoft.com/office/drawing/2014/main" id="{4F65E4DD-F41B-45BB-AF7B-570796D3CC13}"/>
                </a:ext>
              </a:extLst>
            </p:cNvPr>
            <p:cNvSpPr/>
            <p:nvPr/>
          </p:nvSpPr>
          <p:spPr>
            <a:xfrm>
              <a:off x="5071730" y="13525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2">
              <a:extLst>
                <a:ext uri="{FF2B5EF4-FFF2-40B4-BE49-F238E27FC236}">
                  <a16:creationId xmlns:a16="http://schemas.microsoft.com/office/drawing/2014/main" id="{83B46C8B-1DEB-4E9C-AF66-11EC36E0C053}"/>
                </a:ext>
              </a:extLst>
            </p:cNvPr>
            <p:cNvSpPr/>
            <p:nvPr/>
          </p:nvSpPr>
          <p:spPr>
            <a:xfrm>
              <a:off x="5393996" y="13525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6A1C6F-33CA-4A93-92E2-9A64548ABC22}"/>
              </a:ext>
            </a:extLst>
          </p:cNvPr>
          <p:cNvGrpSpPr/>
          <p:nvPr/>
        </p:nvGrpSpPr>
        <p:grpSpPr>
          <a:xfrm flipH="1">
            <a:off x="5047111" y="4145185"/>
            <a:ext cx="666898" cy="1512011"/>
            <a:chOff x="5047111" y="4145185"/>
            <a:chExt cx="666898" cy="1512011"/>
          </a:xfrm>
        </p:grpSpPr>
        <p:pic>
          <p:nvPicPr>
            <p:cNvPr id="20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15983831-8D05-440A-91FF-7E08BD0E2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111" y="4145185"/>
              <a:ext cx="666898" cy="1512011"/>
            </a:xfrm>
            <a:prstGeom prst="rect">
              <a:avLst/>
            </a:prstGeom>
          </p:spPr>
        </p:pic>
        <p:sp>
          <p:nvSpPr>
            <p:cNvPr id="21" name="Ovale 2">
              <a:extLst>
                <a:ext uri="{FF2B5EF4-FFF2-40B4-BE49-F238E27FC236}">
                  <a16:creationId xmlns:a16="http://schemas.microsoft.com/office/drawing/2014/main" id="{FE5D862B-81C9-4C5A-BB97-58A697BCC31F}"/>
                </a:ext>
              </a:extLst>
            </p:cNvPr>
            <p:cNvSpPr/>
            <p:nvPr/>
          </p:nvSpPr>
          <p:spPr>
            <a:xfrm>
              <a:off x="5081890" y="42481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">
              <a:extLst>
                <a:ext uri="{FF2B5EF4-FFF2-40B4-BE49-F238E27FC236}">
                  <a16:creationId xmlns:a16="http://schemas.microsoft.com/office/drawing/2014/main" id="{8B5601CF-B8BA-4FF9-A8F1-163901D80BE9}"/>
                </a:ext>
              </a:extLst>
            </p:cNvPr>
            <p:cNvSpPr/>
            <p:nvPr/>
          </p:nvSpPr>
          <p:spPr>
            <a:xfrm>
              <a:off x="5404156" y="42481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">
              <a:extLst>
                <a:ext uri="{FF2B5EF4-FFF2-40B4-BE49-F238E27FC236}">
                  <a16:creationId xmlns:a16="http://schemas.microsoft.com/office/drawing/2014/main" id="{7D0057DC-72FA-4933-A46F-AB66F2BA2FED}"/>
                </a:ext>
              </a:extLst>
            </p:cNvPr>
            <p:cNvSpPr/>
            <p:nvPr/>
          </p:nvSpPr>
          <p:spPr>
            <a:xfrm>
              <a:off x="5097130" y="463423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">
              <a:extLst>
                <a:ext uri="{FF2B5EF4-FFF2-40B4-BE49-F238E27FC236}">
                  <a16:creationId xmlns:a16="http://schemas.microsoft.com/office/drawing/2014/main" id="{639D546B-99A5-4BC1-8CA9-8EB55A31714E}"/>
                </a:ext>
              </a:extLst>
            </p:cNvPr>
            <p:cNvSpPr/>
            <p:nvPr/>
          </p:nvSpPr>
          <p:spPr>
            <a:xfrm>
              <a:off x="5419396" y="463423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Title 31">
            <a:extLst>
              <a:ext uri="{FF2B5EF4-FFF2-40B4-BE49-F238E27FC236}">
                <a16:creationId xmlns:a16="http://schemas.microsoft.com/office/drawing/2014/main" id="{D572245B-4152-4BF1-9957-A8BC16472AEB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14EF96-E74B-4285-ABE4-07A1A4F489BB}"/>
              </a:ext>
            </a:extLst>
          </p:cNvPr>
          <p:cNvGrpSpPr/>
          <p:nvPr/>
        </p:nvGrpSpPr>
        <p:grpSpPr>
          <a:xfrm>
            <a:off x="5789381" y="570930"/>
            <a:ext cx="1818472" cy="2809354"/>
            <a:chOff x="5789381" y="570930"/>
            <a:chExt cx="1818472" cy="28093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09B3DC-9058-4672-8E3D-1748E0A5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81" y="570930"/>
              <a:ext cx="1818472" cy="280935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A79411-78A4-40F7-A3BE-2B44B6125A43}"/>
                </a:ext>
              </a:extLst>
            </p:cNvPr>
            <p:cNvSpPr/>
            <p:nvPr/>
          </p:nvSpPr>
          <p:spPr>
            <a:xfrm>
              <a:off x="6894576" y="705170"/>
              <a:ext cx="173736" cy="229406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2BF5A8-16C7-4492-916F-FC8B4A7F0D0F}"/>
              </a:ext>
            </a:extLst>
          </p:cNvPr>
          <p:cNvGrpSpPr/>
          <p:nvPr/>
        </p:nvGrpSpPr>
        <p:grpSpPr>
          <a:xfrm>
            <a:off x="5783035" y="3486860"/>
            <a:ext cx="1905440" cy="2993145"/>
            <a:chOff x="5783035" y="3486860"/>
            <a:chExt cx="1905440" cy="29931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A0A2AB-25C2-4672-BE88-387063B7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035" y="3486860"/>
              <a:ext cx="1905440" cy="299314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C418E9-660C-4009-B1C4-526B86D6EF69}"/>
                </a:ext>
              </a:extLst>
            </p:cNvPr>
            <p:cNvSpPr/>
            <p:nvPr/>
          </p:nvSpPr>
          <p:spPr>
            <a:xfrm>
              <a:off x="6900672" y="3706368"/>
              <a:ext cx="173736" cy="22940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51">
            <a:extLst>
              <a:ext uri="{FF2B5EF4-FFF2-40B4-BE49-F238E27FC236}">
                <a16:creationId xmlns:a16="http://schemas.microsoft.com/office/drawing/2014/main" id="{0A1C5B8E-3950-4A81-9215-AE205E85D0E7}"/>
              </a:ext>
            </a:extLst>
          </p:cNvPr>
          <p:cNvSpPr txBox="1"/>
          <p:nvPr/>
        </p:nvSpPr>
        <p:spPr>
          <a:xfrm>
            <a:off x="8082378" y="1095956"/>
            <a:ext cx="251219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5319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One generator case</a:t>
            </a:r>
          </a:p>
        </p:txBody>
      </p:sp>
    </p:spTree>
    <p:extLst>
      <p:ext uri="{BB962C8B-B14F-4D97-AF65-F5344CB8AC3E}">
        <p14:creationId xmlns:p14="http://schemas.microsoft.com/office/powerpoint/2010/main" val="2877130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FBE4-C36F-6C0A-3EE6-8359F29F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C3DEA7-4D35-4D68-B2AC-D77C18C18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3" y="2960197"/>
            <a:ext cx="4703076" cy="34968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E85EF5-7A0F-27E5-A19F-36AC0995E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913DD5C-E83C-2F44-3DDE-5551FF73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Role of Beam Uniformity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1FB8D6-4C9F-728C-8A2B-9DCF906D54ED}"/>
              </a:ext>
            </a:extLst>
          </p:cNvPr>
          <p:cNvSpPr txBox="1"/>
          <p:nvPr/>
        </p:nvSpPr>
        <p:spPr>
          <a:xfrm>
            <a:off x="447964" y="696026"/>
            <a:ext cx="4875554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Cases with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and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 generators</a:t>
            </a:r>
            <a:r>
              <a:rPr lang="en-US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are compared with same source parameters: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Same RF power &amp; pressure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Fixed bias and FF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E3346B72-4816-7340-C720-4403F06FF30A}"/>
              </a:ext>
            </a:extLst>
          </p:cNvPr>
          <p:cNvSpPr txBox="1"/>
          <p:nvPr/>
        </p:nvSpPr>
        <p:spPr>
          <a:xfrm>
            <a:off x="8143631" y="5825522"/>
            <a:ext cx="25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>
                    <a:alpha val="30000"/>
                  </a:srgb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Two generators case</a:t>
            </a:r>
          </a:p>
        </p:txBody>
      </p:sp>
      <p:pic>
        <p:nvPicPr>
          <p:cNvPr id="33" name="Immagine 1" descr="Immagine che contiene schermata, Elementi grafici, grafica, design&#10;&#10;Il contenuto generato dall'IA potrebbe non essere corretto.">
            <a:extLst>
              <a:ext uri="{FF2B5EF4-FFF2-40B4-BE49-F238E27FC236}">
                <a16:creationId xmlns:a16="http://schemas.microsoft.com/office/drawing/2014/main" id="{35ED75B2-7D29-4A53-A9DC-66B5C9D0EC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7111" y="4145185"/>
            <a:ext cx="666898" cy="1512011"/>
          </a:xfrm>
          <a:prstGeom prst="rect">
            <a:avLst/>
          </a:prstGeom>
        </p:spPr>
      </p:pic>
      <p:sp>
        <p:nvSpPr>
          <p:cNvPr id="34" name="Ovale 2">
            <a:extLst>
              <a:ext uri="{FF2B5EF4-FFF2-40B4-BE49-F238E27FC236}">
                <a16:creationId xmlns:a16="http://schemas.microsoft.com/office/drawing/2014/main" id="{D638A41A-65EE-42A4-85C6-DD3CE50A1923}"/>
              </a:ext>
            </a:extLst>
          </p:cNvPr>
          <p:cNvSpPr/>
          <p:nvPr/>
        </p:nvSpPr>
        <p:spPr>
          <a:xfrm>
            <a:off x="5081890" y="4248150"/>
            <a:ext cx="251788" cy="256117"/>
          </a:xfrm>
          <a:prstGeom prst="ellipse">
            <a:avLst/>
          </a:prstGeom>
          <a:noFill/>
          <a:ln w="19050">
            <a:solidFill>
              <a:srgbClr val="C00000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2">
            <a:extLst>
              <a:ext uri="{FF2B5EF4-FFF2-40B4-BE49-F238E27FC236}">
                <a16:creationId xmlns:a16="http://schemas.microsoft.com/office/drawing/2014/main" id="{B19DC007-F218-4341-BE35-982C884DE713}"/>
              </a:ext>
            </a:extLst>
          </p:cNvPr>
          <p:cNvSpPr/>
          <p:nvPr/>
        </p:nvSpPr>
        <p:spPr>
          <a:xfrm>
            <a:off x="5404156" y="4248150"/>
            <a:ext cx="251788" cy="256118"/>
          </a:xfrm>
          <a:prstGeom prst="ellipse">
            <a:avLst/>
          </a:prstGeom>
          <a:noFill/>
          <a:ln w="19050">
            <a:solidFill>
              <a:srgbClr val="C00000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2">
            <a:extLst>
              <a:ext uri="{FF2B5EF4-FFF2-40B4-BE49-F238E27FC236}">
                <a16:creationId xmlns:a16="http://schemas.microsoft.com/office/drawing/2014/main" id="{E1878397-9336-4457-803E-981CD195CD97}"/>
              </a:ext>
            </a:extLst>
          </p:cNvPr>
          <p:cNvSpPr/>
          <p:nvPr/>
        </p:nvSpPr>
        <p:spPr>
          <a:xfrm>
            <a:off x="5097130" y="4634230"/>
            <a:ext cx="251788" cy="256117"/>
          </a:xfrm>
          <a:prstGeom prst="ellipse">
            <a:avLst/>
          </a:prstGeom>
          <a:noFill/>
          <a:ln w="19050">
            <a:solidFill>
              <a:srgbClr val="C00000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2">
            <a:extLst>
              <a:ext uri="{FF2B5EF4-FFF2-40B4-BE49-F238E27FC236}">
                <a16:creationId xmlns:a16="http://schemas.microsoft.com/office/drawing/2014/main" id="{F15E1050-368A-492B-A90B-115B7ECCFB9D}"/>
              </a:ext>
            </a:extLst>
          </p:cNvPr>
          <p:cNvSpPr/>
          <p:nvPr/>
        </p:nvSpPr>
        <p:spPr>
          <a:xfrm>
            <a:off x="5419396" y="4634230"/>
            <a:ext cx="251788" cy="256118"/>
          </a:xfrm>
          <a:prstGeom prst="ellipse">
            <a:avLst/>
          </a:prstGeom>
          <a:noFill/>
          <a:ln w="19050">
            <a:solidFill>
              <a:srgbClr val="C00000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1CF278-EDD6-4818-B00F-32376385ED3C}"/>
              </a:ext>
            </a:extLst>
          </p:cNvPr>
          <p:cNvGrpSpPr/>
          <p:nvPr/>
        </p:nvGrpSpPr>
        <p:grpSpPr>
          <a:xfrm flipH="1">
            <a:off x="5036951" y="1249585"/>
            <a:ext cx="666898" cy="1512011"/>
            <a:chOff x="5036951" y="1249585"/>
            <a:chExt cx="666898" cy="1512011"/>
          </a:xfrm>
        </p:grpSpPr>
        <p:pic>
          <p:nvPicPr>
            <p:cNvPr id="47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D93067EA-C65F-4032-A372-69B4F44E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51" y="1249585"/>
              <a:ext cx="666898" cy="1512011"/>
            </a:xfrm>
            <a:prstGeom prst="rect">
              <a:avLst/>
            </a:prstGeom>
          </p:spPr>
        </p:pic>
        <p:sp>
          <p:nvSpPr>
            <p:cNvPr id="48" name="Ovale 2">
              <a:extLst>
                <a:ext uri="{FF2B5EF4-FFF2-40B4-BE49-F238E27FC236}">
                  <a16:creationId xmlns:a16="http://schemas.microsoft.com/office/drawing/2014/main" id="{FE78A410-5926-4229-AD03-020FDD8A00FD}"/>
                </a:ext>
              </a:extLst>
            </p:cNvPr>
            <p:cNvSpPr/>
            <p:nvPr/>
          </p:nvSpPr>
          <p:spPr>
            <a:xfrm>
              <a:off x="5071730" y="13525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">
              <a:extLst>
                <a:ext uri="{FF2B5EF4-FFF2-40B4-BE49-F238E27FC236}">
                  <a16:creationId xmlns:a16="http://schemas.microsoft.com/office/drawing/2014/main" id="{5A8B45C4-3C64-4515-AD78-548B4ED1E308}"/>
                </a:ext>
              </a:extLst>
            </p:cNvPr>
            <p:cNvSpPr/>
            <p:nvPr/>
          </p:nvSpPr>
          <p:spPr>
            <a:xfrm>
              <a:off x="5393996" y="13525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023135-C29E-45A2-8C52-573E76909D95}"/>
              </a:ext>
            </a:extLst>
          </p:cNvPr>
          <p:cNvGrpSpPr/>
          <p:nvPr/>
        </p:nvGrpSpPr>
        <p:grpSpPr>
          <a:xfrm>
            <a:off x="5789381" y="570930"/>
            <a:ext cx="1818472" cy="2809354"/>
            <a:chOff x="5789381" y="570930"/>
            <a:chExt cx="1818472" cy="280935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BDA9706-3E4D-4319-9467-9560FC03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81" y="570930"/>
              <a:ext cx="1818472" cy="280935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9EF075-E94B-4F63-BEAC-8D6FD4EAD811}"/>
                </a:ext>
              </a:extLst>
            </p:cNvPr>
            <p:cNvSpPr/>
            <p:nvPr/>
          </p:nvSpPr>
          <p:spPr>
            <a:xfrm>
              <a:off x="6894576" y="705170"/>
              <a:ext cx="173736" cy="229406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65F812-8A5E-458A-8209-70979A28A729}"/>
              </a:ext>
            </a:extLst>
          </p:cNvPr>
          <p:cNvGrpSpPr/>
          <p:nvPr/>
        </p:nvGrpSpPr>
        <p:grpSpPr>
          <a:xfrm>
            <a:off x="5783035" y="3486860"/>
            <a:ext cx="1905440" cy="2993145"/>
            <a:chOff x="5783035" y="3486860"/>
            <a:chExt cx="1905440" cy="299314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D5369B6-39BF-4A7A-8206-73061131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035" y="3486860"/>
              <a:ext cx="1905440" cy="299314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38BD515-F14B-4DD6-89BB-862DF6CB8E5E}"/>
                </a:ext>
              </a:extLst>
            </p:cNvPr>
            <p:cNvSpPr/>
            <p:nvPr/>
          </p:nvSpPr>
          <p:spPr>
            <a:xfrm>
              <a:off x="6900672" y="3706368"/>
              <a:ext cx="173736" cy="22940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61CE34E-B718-F5BE-7EDC-94198E6A35AF}"/>
              </a:ext>
            </a:extLst>
          </p:cNvPr>
          <p:cNvCxnSpPr>
            <a:cxnSpLocks/>
          </p:cNvCxnSpPr>
          <p:nvPr/>
        </p:nvCxnSpPr>
        <p:spPr>
          <a:xfrm flipH="1">
            <a:off x="3937660" y="1802167"/>
            <a:ext cx="1353669" cy="2284458"/>
          </a:xfrm>
          <a:prstGeom prst="straightConnector1">
            <a:avLst/>
          </a:prstGeom>
          <a:ln w="28575">
            <a:solidFill>
              <a:srgbClr val="D953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31">
            <a:extLst>
              <a:ext uri="{FF2B5EF4-FFF2-40B4-BE49-F238E27FC236}">
                <a16:creationId xmlns:a16="http://schemas.microsoft.com/office/drawing/2014/main" id="{84E36624-BA71-4D5D-B8C5-3CD605D2FF9E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TextBox 51">
            <a:extLst>
              <a:ext uri="{FF2B5EF4-FFF2-40B4-BE49-F238E27FC236}">
                <a16:creationId xmlns:a16="http://schemas.microsoft.com/office/drawing/2014/main" id="{0A12156E-F7EF-44D6-8D8A-D4C66B952C9E}"/>
              </a:ext>
            </a:extLst>
          </p:cNvPr>
          <p:cNvSpPr txBox="1"/>
          <p:nvPr/>
        </p:nvSpPr>
        <p:spPr>
          <a:xfrm>
            <a:off x="8082378" y="1095956"/>
            <a:ext cx="251219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5319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One generator case</a:t>
            </a:r>
          </a:p>
        </p:txBody>
      </p:sp>
    </p:spTree>
    <p:extLst>
      <p:ext uri="{BB962C8B-B14F-4D97-AF65-F5344CB8AC3E}">
        <p14:creationId xmlns:p14="http://schemas.microsoft.com/office/powerpoint/2010/main" val="3049433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B3176-3D8A-13F0-5CD2-226F5600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5F0564B-E994-4F93-978C-6A2146094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" y="2963034"/>
            <a:ext cx="4716026" cy="35064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74A2D0-D67C-E760-5756-69C84FF97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1999CC1D-A129-A0AA-F830-CA582C41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Role of Beam Uniformity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953F51-81BA-40C7-056B-6AE1E71CF040}"/>
              </a:ext>
            </a:extLst>
          </p:cNvPr>
          <p:cNvSpPr txBox="1"/>
          <p:nvPr/>
        </p:nvSpPr>
        <p:spPr>
          <a:xfrm>
            <a:off x="8143631" y="5825522"/>
            <a:ext cx="25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Two generators case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68D99BA-4828-1879-2684-FF0ED0031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630">
            <a:off x="10650312" y="5739943"/>
            <a:ext cx="540488" cy="5404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639846E-D822-A1E5-7FF7-28F4182A2F44}"/>
              </a:ext>
            </a:extLst>
          </p:cNvPr>
          <p:cNvSpPr txBox="1"/>
          <p:nvPr/>
        </p:nvSpPr>
        <p:spPr>
          <a:xfrm>
            <a:off x="447964" y="696026"/>
            <a:ext cx="4984372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Cases with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and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 generators</a:t>
            </a:r>
            <a:r>
              <a:rPr lang="en-US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are compared with same source parameters: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Same RF power &amp; pressure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Fixed bias and FF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52EBF9-928D-4047-AFCA-E2ED8F0EB3F2}"/>
              </a:ext>
            </a:extLst>
          </p:cNvPr>
          <p:cNvGrpSpPr/>
          <p:nvPr/>
        </p:nvGrpSpPr>
        <p:grpSpPr>
          <a:xfrm flipH="1">
            <a:off x="5047111" y="4145185"/>
            <a:ext cx="666898" cy="1512011"/>
            <a:chOff x="5047111" y="4145185"/>
            <a:chExt cx="666898" cy="1512011"/>
          </a:xfrm>
        </p:grpSpPr>
        <p:pic>
          <p:nvPicPr>
            <p:cNvPr id="30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97034670-0846-4CAD-A110-5DFF5CF0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111" y="4145185"/>
              <a:ext cx="666898" cy="1512011"/>
            </a:xfrm>
            <a:prstGeom prst="rect">
              <a:avLst/>
            </a:prstGeom>
          </p:spPr>
        </p:pic>
        <p:sp>
          <p:nvSpPr>
            <p:cNvPr id="31" name="Ovale 2">
              <a:extLst>
                <a:ext uri="{FF2B5EF4-FFF2-40B4-BE49-F238E27FC236}">
                  <a16:creationId xmlns:a16="http://schemas.microsoft.com/office/drawing/2014/main" id="{E9234BFE-AD14-4DC5-BB78-2AFE620620EE}"/>
                </a:ext>
              </a:extLst>
            </p:cNvPr>
            <p:cNvSpPr/>
            <p:nvPr/>
          </p:nvSpPr>
          <p:spPr>
            <a:xfrm>
              <a:off x="5081890" y="42481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e 2">
              <a:extLst>
                <a:ext uri="{FF2B5EF4-FFF2-40B4-BE49-F238E27FC236}">
                  <a16:creationId xmlns:a16="http://schemas.microsoft.com/office/drawing/2014/main" id="{7324E292-CE12-4C0B-A9FF-F35DD8C745A5}"/>
                </a:ext>
              </a:extLst>
            </p:cNvPr>
            <p:cNvSpPr/>
            <p:nvPr/>
          </p:nvSpPr>
          <p:spPr>
            <a:xfrm>
              <a:off x="5404156" y="42481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e 2">
              <a:extLst>
                <a:ext uri="{FF2B5EF4-FFF2-40B4-BE49-F238E27FC236}">
                  <a16:creationId xmlns:a16="http://schemas.microsoft.com/office/drawing/2014/main" id="{74123D8C-BB15-4642-847C-BA4276422E06}"/>
                </a:ext>
              </a:extLst>
            </p:cNvPr>
            <p:cNvSpPr/>
            <p:nvPr/>
          </p:nvSpPr>
          <p:spPr>
            <a:xfrm>
              <a:off x="5097130" y="463423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e 2">
              <a:extLst>
                <a:ext uri="{FF2B5EF4-FFF2-40B4-BE49-F238E27FC236}">
                  <a16:creationId xmlns:a16="http://schemas.microsoft.com/office/drawing/2014/main" id="{62CE91AB-2259-4DD2-9338-A537F6FA807F}"/>
                </a:ext>
              </a:extLst>
            </p:cNvPr>
            <p:cNvSpPr/>
            <p:nvPr/>
          </p:nvSpPr>
          <p:spPr>
            <a:xfrm>
              <a:off x="5419396" y="463423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37CA5-BA88-4916-9F2C-C58F32719DE5}"/>
              </a:ext>
            </a:extLst>
          </p:cNvPr>
          <p:cNvGrpSpPr/>
          <p:nvPr/>
        </p:nvGrpSpPr>
        <p:grpSpPr>
          <a:xfrm flipH="1">
            <a:off x="5036951" y="1249585"/>
            <a:ext cx="666898" cy="1512011"/>
            <a:chOff x="5036951" y="1249585"/>
            <a:chExt cx="666898" cy="1512011"/>
          </a:xfrm>
        </p:grpSpPr>
        <p:pic>
          <p:nvPicPr>
            <p:cNvPr id="46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9911DCED-EDA2-4627-8CDE-483CABB11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51" y="1249585"/>
              <a:ext cx="666898" cy="1512011"/>
            </a:xfrm>
            <a:prstGeom prst="rect">
              <a:avLst/>
            </a:prstGeom>
          </p:spPr>
        </p:pic>
        <p:sp>
          <p:nvSpPr>
            <p:cNvPr id="47" name="Ovale 2">
              <a:extLst>
                <a:ext uri="{FF2B5EF4-FFF2-40B4-BE49-F238E27FC236}">
                  <a16:creationId xmlns:a16="http://schemas.microsoft.com/office/drawing/2014/main" id="{52F165BC-D259-4DE8-8E0A-B2C25414CD28}"/>
                </a:ext>
              </a:extLst>
            </p:cNvPr>
            <p:cNvSpPr/>
            <p:nvPr/>
          </p:nvSpPr>
          <p:spPr>
            <a:xfrm>
              <a:off x="5071730" y="1356784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>
                  <a:alpha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">
              <a:extLst>
                <a:ext uri="{FF2B5EF4-FFF2-40B4-BE49-F238E27FC236}">
                  <a16:creationId xmlns:a16="http://schemas.microsoft.com/office/drawing/2014/main" id="{674CB82D-06C1-420C-85A8-A66804C06A2A}"/>
                </a:ext>
              </a:extLst>
            </p:cNvPr>
            <p:cNvSpPr/>
            <p:nvPr/>
          </p:nvSpPr>
          <p:spPr>
            <a:xfrm>
              <a:off x="5393996" y="13525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>
                  <a:alpha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D85DBA-3B6D-4CD6-B76A-F1FB1DD7421C}"/>
              </a:ext>
            </a:extLst>
          </p:cNvPr>
          <p:cNvGrpSpPr/>
          <p:nvPr/>
        </p:nvGrpSpPr>
        <p:grpSpPr>
          <a:xfrm>
            <a:off x="5789381" y="570930"/>
            <a:ext cx="1818472" cy="2809354"/>
            <a:chOff x="5789381" y="570930"/>
            <a:chExt cx="1818472" cy="280935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C31F29A-C862-440C-9CE6-1E6525AE5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81" y="570930"/>
              <a:ext cx="1818472" cy="280935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30F9105-DFCF-4754-9099-47DE9AD334DB}"/>
                </a:ext>
              </a:extLst>
            </p:cNvPr>
            <p:cNvSpPr/>
            <p:nvPr/>
          </p:nvSpPr>
          <p:spPr>
            <a:xfrm>
              <a:off x="6894576" y="705170"/>
              <a:ext cx="173736" cy="229406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6E4191-E973-44AA-8ACB-B9743CC674DD}"/>
              </a:ext>
            </a:extLst>
          </p:cNvPr>
          <p:cNvGrpSpPr/>
          <p:nvPr/>
        </p:nvGrpSpPr>
        <p:grpSpPr>
          <a:xfrm>
            <a:off x="5783035" y="3486860"/>
            <a:ext cx="1905440" cy="2993145"/>
            <a:chOff x="5783035" y="3486860"/>
            <a:chExt cx="1905440" cy="299314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4ECDA28-CD90-486A-AF3D-4D9133D4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035" y="3486860"/>
              <a:ext cx="1905440" cy="299314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500731-AA23-42F8-B2A5-8CBDFEC652B3}"/>
                </a:ext>
              </a:extLst>
            </p:cNvPr>
            <p:cNvSpPr/>
            <p:nvPr/>
          </p:nvSpPr>
          <p:spPr>
            <a:xfrm>
              <a:off x="6900672" y="3706368"/>
              <a:ext cx="173736" cy="22940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itle 31">
            <a:extLst>
              <a:ext uri="{FF2B5EF4-FFF2-40B4-BE49-F238E27FC236}">
                <a16:creationId xmlns:a16="http://schemas.microsoft.com/office/drawing/2014/main" id="{CF7C5921-0CE0-465B-ABCF-BDE45B35827C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TextBox 51">
            <a:extLst>
              <a:ext uri="{FF2B5EF4-FFF2-40B4-BE49-F238E27FC236}">
                <a16:creationId xmlns:a16="http://schemas.microsoft.com/office/drawing/2014/main" id="{B73777C1-438D-42C4-8294-F700AFAA78F1}"/>
              </a:ext>
            </a:extLst>
          </p:cNvPr>
          <p:cNvSpPr txBox="1"/>
          <p:nvPr/>
        </p:nvSpPr>
        <p:spPr>
          <a:xfrm>
            <a:off x="8082378" y="1095956"/>
            <a:ext cx="251219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5319">
                    <a:alpha val="30000"/>
                  </a:srgbClr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One generator case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34F9B8-858E-6DD4-1F19-CD8973E40D48}"/>
              </a:ext>
            </a:extLst>
          </p:cNvPr>
          <p:cNvGrpSpPr/>
          <p:nvPr/>
        </p:nvGrpSpPr>
        <p:grpSpPr>
          <a:xfrm rot="16200000" flipV="1">
            <a:off x="4057763" y="3949981"/>
            <a:ext cx="256118" cy="1624613"/>
            <a:chOff x="8695246" y="2451506"/>
            <a:chExt cx="554262" cy="253373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CD239A-7C9D-0E0C-9862-52109370F38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053490" y="3093262"/>
              <a:ext cx="128351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6108560-4C58-EF6C-5BA4-EDFF6B9EEF56}"/>
                </a:ext>
              </a:extLst>
            </p:cNvPr>
            <p:cNvCxnSpPr>
              <a:cxnSpLocks/>
            </p:cNvCxnSpPr>
            <p:nvPr/>
          </p:nvCxnSpPr>
          <p:spPr>
            <a:xfrm>
              <a:off x="8695246" y="3735019"/>
              <a:ext cx="55426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205264B-F5C0-47E2-AA4C-45B47B9F5539}"/>
                </a:ext>
              </a:extLst>
            </p:cNvPr>
            <p:cNvCxnSpPr/>
            <p:nvPr/>
          </p:nvCxnSpPr>
          <p:spPr>
            <a:xfrm>
              <a:off x="9249508" y="3735019"/>
              <a:ext cx="0" cy="12502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970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FBE4-C36F-6C0A-3EE6-8359F29F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3CF20A-696E-4D62-8BDB-683FDC989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" y="2963034"/>
            <a:ext cx="4716026" cy="350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527D0-1375-4BD0-830C-C1BB67E48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1" y="1797018"/>
            <a:ext cx="3489812" cy="36410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E85EF5-7A0F-27E5-A19F-36AC0995E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3401" cy="4844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913DD5C-E83C-2F44-3DDE-5551FF73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8821"/>
            <a:ext cx="8724900" cy="484423"/>
          </a:xfrm>
        </p:spPr>
        <p:txBody>
          <a:bodyPr/>
          <a:lstStyle/>
          <a:p>
            <a:r>
              <a:rPr lang="en-US" dirty="0"/>
              <a:t>Role of Beam Uniformity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1FB8D6-4C9F-728C-8A2B-9DCF906D54ED}"/>
              </a:ext>
            </a:extLst>
          </p:cNvPr>
          <p:cNvSpPr txBox="1"/>
          <p:nvPr/>
        </p:nvSpPr>
        <p:spPr>
          <a:xfrm>
            <a:off x="447964" y="696026"/>
            <a:ext cx="4875554" cy="17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Cases with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1</a:t>
            </a:r>
            <a:r>
              <a:rPr lang="en-US" b="1" dirty="0"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and </a:t>
            </a:r>
            <a:r>
              <a:rPr lang="en-US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2 generators</a:t>
            </a:r>
            <a:r>
              <a:rPr lang="en-US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are compared with same source parameters: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Same RF power &amp; pressure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eelawadee UI" panose="020B0502040204020203" pitchFamily="34" charset="-34"/>
                <a:cs typeface="Leelawadee UI" panose="020B0502040204020203" pitchFamily="34" charset="-34"/>
              </a:rPr>
              <a:t>Fixed bias and FF</a:t>
            </a:r>
          </a:p>
        </p:txBody>
      </p:sp>
      <p:sp>
        <p:nvSpPr>
          <p:cNvPr id="7" name="TextBox 51">
            <a:extLst>
              <a:ext uri="{FF2B5EF4-FFF2-40B4-BE49-F238E27FC236}">
                <a16:creationId xmlns:a16="http://schemas.microsoft.com/office/drawing/2014/main" id="{31587927-763E-8313-FDBB-ADA0483847B0}"/>
              </a:ext>
            </a:extLst>
          </p:cNvPr>
          <p:cNvSpPr txBox="1"/>
          <p:nvPr/>
        </p:nvSpPr>
        <p:spPr>
          <a:xfrm>
            <a:off x="8082378" y="1095956"/>
            <a:ext cx="251219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5319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One generator case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1CF278-EDD6-4818-B00F-32376385ED3C}"/>
              </a:ext>
            </a:extLst>
          </p:cNvPr>
          <p:cNvGrpSpPr/>
          <p:nvPr/>
        </p:nvGrpSpPr>
        <p:grpSpPr>
          <a:xfrm flipH="1">
            <a:off x="5036951" y="1249585"/>
            <a:ext cx="666898" cy="1512011"/>
            <a:chOff x="5036951" y="1249585"/>
            <a:chExt cx="666898" cy="1512011"/>
          </a:xfrm>
        </p:grpSpPr>
        <p:pic>
          <p:nvPicPr>
            <p:cNvPr id="47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D93067EA-C65F-4032-A372-69B4F44E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51" y="1249585"/>
              <a:ext cx="666898" cy="1512011"/>
            </a:xfrm>
            <a:prstGeom prst="rect">
              <a:avLst/>
            </a:prstGeom>
          </p:spPr>
        </p:pic>
        <p:sp>
          <p:nvSpPr>
            <p:cNvPr id="48" name="Ovale 2">
              <a:extLst>
                <a:ext uri="{FF2B5EF4-FFF2-40B4-BE49-F238E27FC236}">
                  <a16:creationId xmlns:a16="http://schemas.microsoft.com/office/drawing/2014/main" id="{FE78A410-5926-4229-AD03-020FDD8A00FD}"/>
                </a:ext>
              </a:extLst>
            </p:cNvPr>
            <p:cNvSpPr/>
            <p:nvPr/>
          </p:nvSpPr>
          <p:spPr>
            <a:xfrm>
              <a:off x="5071730" y="13525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">
              <a:extLst>
                <a:ext uri="{FF2B5EF4-FFF2-40B4-BE49-F238E27FC236}">
                  <a16:creationId xmlns:a16="http://schemas.microsoft.com/office/drawing/2014/main" id="{5A8B45C4-3C64-4515-AD78-548B4ED1E308}"/>
                </a:ext>
              </a:extLst>
            </p:cNvPr>
            <p:cNvSpPr/>
            <p:nvPr/>
          </p:nvSpPr>
          <p:spPr>
            <a:xfrm>
              <a:off x="5393996" y="13525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023135-C29E-45A2-8C52-573E76909D95}"/>
              </a:ext>
            </a:extLst>
          </p:cNvPr>
          <p:cNvGrpSpPr/>
          <p:nvPr/>
        </p:nvGrpSpPr>
        <p:grpSpPr>
          <a:xfrm>
            <a:off x="5789381" y="570930"/>
            <a:ext cx="1818472" cy="2809354"/>
            <a:chOff x="5789381" y="570930"/>
            <a:chExt cx="1818472" cy="280935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BDA9706-3E4D-4319-9467-9560FC03A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81" y="570930"/>
              <a:ext cx="1818472" cy="280935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9EF075-E94B-4F63-BEAC-8D6FD4EAD811}"/>
                </a:ext>
              </a:extLst>
            </p:cNvPr>
            <p:cNvSpPr/>
            <p:nvPr/>
          </p:nvSpPr>
          <p:spPr>
            <a:xfrm>
              <a:off x="6894576" y="705170"/>
              <a:ext cx="173736" cy="229406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65F812-8A5E-458A-8209-70979A28A729}"/>
              </a:ext>
            </a:extLst>
          </p:cNvPr>
          <p:cNvGrpSpPr/>
          <p:nvPr/>
        </p:nvGrpSpPr>
        <p:grpSpPr>
          <a:xfrm>
            <a:off x="5783035" y="3486860"/>
            <a:ext cx="1905440" cy="2993145"/>
            <a:chOff x="5783035" y="3486860"/>
            <a:chExt cx="1905440" cy="299314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D5369B6-39BF-4A7A-8206-73061131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035" y="3486860"/>
              <a:ext cx="1905440" cy="2993145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38BD515-F14B-4DD6-89BB-862DF6CB8E5E}"/>
                </a:ext>
              </a:extLst>
            </p:cNvPr>
            <p:cNvSpPr/>
            <p:nvPr/>
          </p:nvSpPr>
          <p:spPr>
            <a:xfrm>
              <a:off x="6900672" y="3706368"/>
              <a:ext cx="173736" cy="229406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itle 31">
            <a:extLst>
              <a:ext uri="{FF2B5EF4-FFF2-40B4-BE49-F238E27FC236}">
                <a16:creationId xmlns:a16="http://schemas.microsoft.com/office/drawing/2014/main" id="{84E36624-BA71-4D5D-B8C5-3CD605D2FF9E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910212-6BA3-40F3-8CB2-4DF54463D885}"/>
              </a:ext>
            </a:extLst>
          </p:cNvPr>
          <p:cNvSpPr/>
          <p:nvPr/>
        </p:nvSpPr>
        <p:spPr>
          <a:xfrm>
            <a:off x="2246049" y="4367898"/>
            <a:ext cx="381740" cy="5026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F5B89A-E421-4908-8935-44025ADB5CA0}"/>
              </a:ext>
            </a:extLst>
          </p:cNvPr>
          <p:cNvSpPr txBox="1"/>
          <p:nvPr/>
        </p:nvSpPr>
        <p:spPr>
          <a:xfrm>
            <a:off x="8143631" y="5825522"/>
            <a:ext cx="25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Two generators case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80791B1-7EDA-43E0-8300-6567ECB8AC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630">
            <a:off x="10650312" y="5739943"/>
            <a:ext cx="540488" cy="540488"/>
          </a:xfrm>
          <a:prstGeom prst="rect">
            <a:avLst/>
          </a:prstGeom>
        </p:spPr>
      </p:pic>
      <p:grpSp>
        <p:nvGrpSpPr>
          <p:cNvPr id="59" name="Group 32">
            <a:extLst>
              <a:ext uri="{FF2B5EF4-FFF2-40B4-BE49-F238E27FC236}">
                <a16:creationId xmlns:a16="http://schemas.microsoft.com/office/drawing/2014/main" id="{79C85C2E-7934-44E0-8E7B-E699F973C9A8}"/>
              </a:ext>
            </a:extLst>
          </p:cNvPr>
          <p:cNvGrpSpPr/>
          <p:nvPr/>
        </p:nvGrpSpPr>
        <p:grpSpPr>
          <a:xfrm rot="16200000">
            <a:off x="7721938" y="3659772"/>
            <a:ext cx="1263160" cy="2570414"/>
            <a:chOff x="8695246" y="2451506"/>
            <a:chExt cx="554262" cy="2533732"/>
          </a:xfrm>
        </p:grpSpPr>
        <p:cxnSp>
          <p:nvCxnSpPr>
            <p:cNvPr id="60" name="Straight Connector 33">
              <a:extLst>
                <a:ext uri="{FF2B5EF4-FFF2-40B4-BE49-F238E27FC236}">
                  <a16:creationId xmlns:a16="http://schemas.microsoft.com/office/drawing/2014/main" id="{F0D536A8-7373-408E-86D7-E0D42278C5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053490" y="3093262"/>
              <a:ext cx="128351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34">
              <a:extLst>
                <a:ext uri="{FF2B5EF4-FFF2-40B4-BE49-F238E27FC236}">
                  <a16:creationId xmlns:a16="http://schemas.microsoft.com/office/drawing/2014/main" id="{64A0986F-17DF-4D39-8E8D-9D3757F75817}"/>
                </a:ext>
              </a:extLst>
            </p:cNvPr>
            <p:cNvCxnSpPr>
              <a:cxnSpLocks/>
            </p:cNvCxnSpPr>
            <p:nvPr/>
          </p:nvCxnSpPr>
          <p:spPr>
            <a:xfrm>
              <a:off x="8695246" y="3735019"/>
              <a:ext cx="55426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35">
              <a:extLst>
                <a:ext uri="{FF2B5EF4-FFF2-40B4-BE49-F238E27FC236}">
                  <a16:creationId xmlns:a16="http://schemas.microsoft.com/office/drawing/2014/main" id="{ABE1265F-B815-4800-8332-48AFCE8CE0EE}"/>
                </a:ext>
              </a:extLst>
            </p:cNvPr>
            <p:cNvCxnSpPr/>
            <p:nvPr/>
          </p:nvCxnSpPr>
          <p:spPr>
            <a:xfrm>
              <a:off x="9249508" y="3735019"/>
              <a:ext cx="0" cy="12502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9C99C2-F1F3-4008-9B27-2DE74547D44F}"/>
              </a:ext>
            </a:extLst>
          </p:cNvPr>
          <p:cNvGrpSpPr/>
          <p:nvPr/>
        </p:nvGrpSpPr>
        <p:grpSpPr>
          <a:xfrm flipH="1">
            <a:off x="5047111" y="4145185"/>
            <a:ext cx="666898" cy="1512011"/>
            <a:chOff x="5047111" y="4145185"/>
            <a:chExt cx="666898" cy="1512011"/>
          </a:xfrm>
        </p:grpSpPr>
        <p:pic>
          <p:nvPicPr>
            <p:cNvPr id="64" name="Immagine 1" descr="Immagine che contiene schermata, Elementi grafici, grafic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2F82063D-0AEF-47FE-A532-7915AA193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111" y="4145185"/>
              <a:ext cx="666898" cy="1512011"/>
            </a:xfrm>
            <a:prstGeom prst="rect">
              <a:avLst/>
            </a:prstGeom>
          </p:spPr>
        </p:pic>
        <p:sp>
          <p:nvSpPr>
            <p:cNvPr id="65" name="Ovale 2">
              <a:extLst>
                <a:ext uri="{FF2B5EF4-FFF2-40B4-BE49-F238E27FC236}">
                  <a16:creationId xmlns:a16="http://schemas.microsoft.com/office/drawing/2014/main" id="{6E696086-72D1-4BCA-9F5E-3B15C087A33B}"/>
                </a:ext>
              </a:extLst>
            </p:cNvPr>
            <p:cNvSpPr/>
            <p:nvPr/>
          </p:nvSpPr>
          <p:spPr>
            <a:xfrm>
              <a:off x="5081890" y="424815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2">
              <a:extLst>
                <a:ext uri="{FF2B5EF4-FFF2-40B4-BE49-F238E27FC236}">
                  <a16:creationId xmlns:a16="http://schemas.microsoft.com/office/drawing/2014/main" id="{92E29760-71ED-43FD-992F-640125A7A921}"/>
                </a:ext>
              </a:extLst>
            </p:cNvPr>
            <p:cNvSpPr/>
            <p:nvPr/>
          </p:nvSpPr>
          <p:spPr>
            <a:xfrm>
              <a:off x="5404156" y="424815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e 2">
              <a:extLst>
                <a:ext uri="{FF2B5EF4-FFF2-40B4-BE49-F238E27FC236}">
                  <a16:creationId xmlns:a16="http://schemas.microsoft.com/office/drawing/2014/main" id="{F52C7CA1-AFDB-45F2-85D4-69513959C676}"/>
                </a:ext>
              </a:extLst>
            </p:cNvPr>
            <p:cNvSpPr/>
            <p:nvPr/>
          </p:nvSpPr>
          <p:spPr>
            <a:xfrm>
              <a:off x="5097130" y="4634230"/>
              <a:ext cx="251788" cy="25611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2">
              <a:extLst>
                <a:ext uri="{FF2B5EF4-FFF2-40B4-BE49-F238E27FC236}">
                  <a16:creationId xmlns:a16="http://schemas.microsoft.com/office/drawing/2014/main" id="{D59288C5-1515-4F37-BA5C-FA532B0F91A6}"/>
                </a:ext>
              </a:extLst>
            </p:cNvPr>
            <p:cNvSpPr/>
            <p:nvPr/>
          </p:nvSpPr>
          <p:spPr>
            <a:xfrm>
              <a:off x="5419396" y="4634230"/>
              <a:ext cx="251788" cy="25611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9A93594-1C0C-4286-9C7F-8077EAE26680}"/>
                  </a:ext>
                </a:extLst>
              </p:cNvPr>
              <p:cNvSpPr txBox="1"/>
              <p:nvPr/>
            </p:nvSpPr>
            <p:spPr>
              <a:xfrm>
                <a:off x="10326826" y="2028175"/>
                <a:ext cx="1044517" cy="516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9A93594-1C0C-4286-9C7F-8077EAE26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826" y="2028175"/>
                <a:ext cx="1044517" cy="5164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E6CE9D4-0090-412A-A127-23A429957D89}"/>
                  </a:ext>
                </a:extLst>
              </p:cNvPr>
              <p:cNvSpPr txBox="1"/>
              <p:nvPr/>
            </p:nvSpPr>
            <p:spPr>
              <a:xfrm>
                <a:off x="9016856" y="1872650"/>
                <a:ext cx="124373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=9.93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E6CE9D4-0090-412A-A127-23A429957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6856" y="1872650"/>
                <a:ext cx="1243737" cy="246221"/>
              </a:xfrm>
              <a:prstGeom prst="rect">
                <a:avLst/>
              </a:prstGeom>
              <a:blipFill>
                <a:blip r:embed="rId11"/>
                <a:stretch>
                  <a:fillRect l="-1471" r="-147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FCB4BA-7BA5-44B2-AB22-D701F517CDE5}"/>
                  </a:ext>
                </a:extLst>
              </p:cNvPr>
              <p:cNvSpPr txBox="1"/>
              <p:nvPr/>
            </p:nvSpPr>
            <p:spPr>
              <a:xfrm>
                <a:off x="10105927" y="3460147"/>
                <a:ext cx="205056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smtClean="0">
                              <a:solidFill>
                                <a:srgbClr val="D9531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solidFill>
                                <a:srgbClr val="D95319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D95319"/>
                          </a:solidFill>
                          <a:latin typeface="Cambria Math" panose="02040503050406030204" pitchFamily="18" charset="0"/>
                        </a:rPr>
                        <m:t>′=12.04</m:t>
                      </m:r>
                      <m:r>
                        <a:rPr lang="en-US" sz="1600" b="0" i="0" smtClean="0">
                          <a:solidFill>
                            <a:srgbClr val="D95319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D95319"/>
                          </a:solidFill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sz="1600" b="0" i="0" smtClean="0">
                          <a:solidFill>
                            <a:srgbClr val="D95319"/>
                          </a:solidFill>
                          <a:latin typeface="Cambria Math" panose="02040503050406030204" pitchFamily="18" charset="0"/>
                        </a:rPr>
                        <m:t>, +20%</m:t>
                      </m:r>
                    </m:oMath>
                  </m:oMathPara>
                </a14:m>
                <a:endParaRPr lang="en-US" dirty="0">
                  <a:solidFill>
                    <a:srgbClr val="D95319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8FCB4BA-7BA5-44B2-AB22-D701F517C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5927" y="3460147"/>
                <a:ext cx="2050561" cy="246221"/>
              </a:xfrm>
              <a:prstGeom prst="rect">
                <a:avLst/>
              </a:prstGeom>
              <a:blipFill>
                <a:blip r:embed="rId12"/>
                <a:stretch>
                  <a:fillRect l="-1190" t="-2500" r="-17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F4CD17B6-3B0B-43D9-8994-33D5CD686FB2}"/>
              </a:ext>
            </a:extLst>
          </p:cNvPr>
          <p:cNvGrpSpPr/>
          <p:nvPr/>
        </p:nvGrpSpPr>
        <p:grpSpPr>
          <a:xfrm rot="16200000" flipV="1">
            <a:off x="4057763" y="3949981"/>
            <a:ext cx="256118" cy="1624613"/>
            <a:chOff x="8695246" y="2451506"/>
            <a:chExt cx="554262" cy="253373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048ED92-B536-417D-9301-4F0B970C45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053490" y="3093262"/>
              <a:ext cx="128351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6B0E328-4962-43BD-BF2C-E3A4F99A263A}"/>
                </a:ext>
              </a:extLst>
            </p:cNvPr>
            <p:cNvCxnSpPr>
              <a:cxnSpLocks/>
            </p:cNvCxnSpPr>
            <p:nvPr/>
          </p:nvCxnSpPr>
          <p:spPr>
            <a:xfrm>
              <a:off x="8695246" y="3735019"/>
              <a:ext cx="554262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F958A23-96DB-4B0E-9648-C4208B03F86F}"/>
                </a:ext>
              </a:extLst>
            </p:cNvPr>
            <p:cNvCxnSpPr/>
            <p:nvPr/>
          </p:nvCxnSpPr>
          <p:spPr>
            <a:xfrm>
              <a:off x="9249508" y="3735019"/>
              <a:ext cx="0" cy="12502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4BAD720-2D3A-4B72-B9DE-986293FF7F5C}"/>
              </a:ext>
            </a:extLst>
          </p:cNvPr>
          <p:cNvCxnSpPr>
            <a:cxnSpLocks/>
          </p:cNvCxnSpPr>
          <p:nvPr/>
        </p:nvCxnSpPr>
        <p:spPr>
          <a:xfrm flipH="1">
            <a:off x="3937660" y="1802167"/>
            <a:ext cx="1353669" cy="2284458"/>
          </a:xfrm>
          <a:prstGeom prst="straightConnector1">
            <a:avLst/>
          </a:prstGeom>
          <a:ln w="28575">
            <a:solidFill>
              <a:srgbClr val="D953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819AE-AF92-3850-D88E-18FD5EC66F14}"/>
              </a:ext>
            </a:extLst>
          </p:cNvPr>
          <p:cNvGrpSpPr/>
          <p:nvPr/>
        </p:nvGrpSpPr>
        <p:grpSpPr>
          <a:xfrm rot="16200000" flipH="1">
            <a:off x="7788844" y="529053"/>
            <a:ext cx="1295016" cy="2736080"/>
            <a:chOff x="8695246" y="3438359"/>
            <a:chExt cx="554262" cy="15468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2EF1DD-8F4C-9E33-6AD4-9A259EA39097}"/>
                </a:ext>
              </a:extLst>
            </p:cNvPr>
            <p:cNvCxnSpPr>
              <a:cxnSpLocks/>
            </p:cNvCxnSpPr>
            <p:nvPr/>
          </p:nvCxnSpPr>
          <p:spPr>
            <a:xfrm>
              <a:off x="8695246" y="3438359"/>
              <a:ext cx="0" cy="296660"/>
            </a:xfrm>
            <a:prstGeom prst="line">
              <a:avLst/>
            </a:prstGeom>
            <a:ln w="28575">
              <a:solidFill>
                <a:srgbClr val="D953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F3DDB3-EAEE-F679-5DEE-A490C24B9FD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972377" y="3457888"/>
              <a:ext cx="0" cy="554262"/>
            </a:xfrm>
            <a:prstGeom prst="line">
              <a:avLst/>
            </a:prstGeom>
            <a:ln w="28575">
              <a:solidFill>
                <a:srgbClr val="D9531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16DA57B-F6E7-803D-CEC7-3EAA68683646}"/>
                </a:ext>
              </a:extLst>
            </p:cNvPr>
            <p:cNvCxnSpPr/>
            <p:nvPr/>
          </p:nvCxnSpPr>
          <p:spPr>
            <a:xfrm>
              <a:off x="9249508" y="3735019"/>
              <a:ext cx="0" cy="1250219"/>
            </a:xfrm>
            <a:prstGeom prst="straightConnector1">
              <a:avLst/>
            </a:prstGeom>
            <a:ln w="28575">
              <a:solidFill>
                <a:srgbClr val="D9531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1247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5111-0926-467B-93C2-043BFFC1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8821"/>
            <a:ext cx="8724900" cy="48442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D723-9995-4916-8CD5-7D7169A75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14734" r="17840" b="8572"/>
          <a:stretch/>
        </p:blipFill>
        <p:spPr>
          <a:xfrm>
            <a:off x="0" y="-174"/>
            <a:ext cx="518675" cy="484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D1DC2-17A4-4F7D-8F9A-DA07797320E7}"/>
              </a:ext>
            </a:extLst>
          </p:cNvPr>
          <p:cNvSpPr txBox="1"/>
          <p:nvPr/>
        </p:nvSpPr>
        <p:spPr>
          <a:xfrm>
            <a:off x="259337" y="906802"/>
            <a:ext cx="6996596" cy="2262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Pros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diagnostics system: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Investigation on the beam optics in multi-beamlet configuration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Beamlet divergence estimation  robust method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Correct response to optics variation  expected trends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Real-time estimation during operation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Non-invasive diagnostics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 future MITICA operation</a:t>
            </a:r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129CABF-99BD-4ECD-95FB-2CB3CC026701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2FD4D7-E2E2-444C-8206-B2C16F4CCBFA}"/>
              </a:ext>
            </a:extLst>
          </p:cNvPr>
          <p:cNvCxnSpPr>
            <a:cxnSpLocks/>
          </p:cNvCxnSpPr>
          <p:nvPr/>
        </p:nvCxnSpPr>
        <p:spPr>
          <a:xfrm flipV="1">
            <a:off x="6138335" y="1930401"/>
            <a:ext cx="1397000" cy="3386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AEFA71-6629-4017-9BF2-B4151328D40A}"/>
              </a:ext>
            </a:extLst>
          </p:cNvPr>
          <p:cNvSpPr txBox="1"/>
          <p:nvPr/>
        </p:nvSpPr>
        <p:spPr>
          <a:xfrm>
            <a:off x="7610809" y="1425676"/>
            <a:ext cx="4025205" cy="102169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Expected behavior with the RF power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Evident effect of the pressure 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Bias optimization required </a:t>
            </a:r>
          </a:p>
        </p:txBody>
      </p:sp>
    </p:spTree>
    <p:extLst>
      <p:ext uri="{BB962C8B-B14F-4D97-AF65-F5344CB8AC3E}">
        <p14:creationId xmlns:p14="http://schemas.microsoft.com/office/powerpoint/2010/main" val="20836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0C892-3224-4BE0-A93E-F34083BDA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31">
            <a:extLst>
              <a:ext uri="{FF2B5EF4-FFF2-40B4-BE49-F238E27FC236}">
                <a16:creationId xmlns:a16="http://schemas.microsoft.com/office/drawing/2014/main" id="{921656DC-45B1-C454-4418-1356467413D6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0529A5-AC16-196F-4027-D67C1F74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 Neutral Beam Test Facility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1D3A8A2-9437-4F02-52D8-F729E9E1D7E6}"/>
              </a:ext>
            </a:extLst>
          </p:cNvPr>
          <p:cNvSpPr txBox="1">
            <a:spLocks/>
          </p:cNvSpPr>
          <p:nvPr/>
        </p:nvSpPr>
        <p:spPr>
          <a:xfrm>
            <a:off x="752527" y="1072028"/>
            <a:ext cx="3543808" cy="48442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SPIDER experiment</a:t>
            </a:r>
          </a:p>
        </p:txBody>
      </p: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88918D3E-67DC-291C-406D-BECE1185500A}"/>
              </a:ext>
            </a:extLst>
          </p:cNvPr>
          <p:cNvSpPr txBox="1"/>
          <p:nvPr/>
        </p:nvSpPr>
        <p:spPr>
          <a:xfrm>
            <a:off x="220273" y="5637250"/>
            <a:ext cx="4954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Full-size </a:t>
            </a:r>
            <a:r>
              <a:rPr lang="it-IT" dirty="0" err="1">
                <a:solidFill>
                  <a:srgbClr val="002060"/>
                </a:solidFill>
              </a:rPr>
              <a:t>prototype</a:t>
            </a:r>
            <a:r>
              <a:rPr lang="it-IT" dirty="0">
                <a:solidFill>
                  <a:srgbClr val="002060"/>
                </a:solidFill>
              </a:rPr>
              <a:t> of ITER Negative Ion Source [1]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5DE08-3816-785F-9C77-9D06F8A7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2397533"/>
            <a:ext cx="3615911" cy="299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6C1AB02D-C2F1-97A9-1469-FB8DADE10995}"/>
              </a:ext>
            </a:extLst>
          </p:cNvPr>
          <p:cNvSpPr txBox="1"/>
          <p:nvPr/>
        </p:nvSpPr>
        <p:spPr>
          <a:xfrm>
            <a:off x="651295" y="1663514"/>
            <a:ext cx="374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dirty="0"/>
              <a:t>ource for </a:t>
            </a:r>
            <a:r>
              <a:rPr lang="en-US" b="1" dirty="0">
                <a:solidFill>
                  <a:srgbClr val="C00000"/>
                </a:solidFill>
              </a:rPr>
              <a:t>P</a:t>
            </a:r>
            <a:r>
              <a:rPr lang="en-US" dirty="0"/>
              <a:t>roduction of 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en-US" dirty="0"/>
              <a:t>on of </a:t>
            </a:r>
            <a:r>
              <a:rPr lang="en-US" b="1" dirty="0">
                <a:solidFill>
                  <a:srgbClr val="C00000"/>
                </a:solidFill>
              </a:rPr>
              <a:t>D</a:t>
            </a:r>
            <a:r>
              <a:rPr lang="en-US" dirty="0"/>
              <a:t>euterium </a:t>
            </a:r>
            <a:r>
              <a:rPr lang="en-US" b="1" dirty="0">
                <a:solidFill>
                  <a:srgbClr val="C00000"/>
                </a:solidFill>
              </a:rPr>
              <a:t>E</a:t>
            </a:r>
            <a:r>
              <a:rPr lang="en-US" dirty="0"/>
              <a:t>xtracted from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dirty="0"/>
              <a:t>F Plasma)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A32D2A-526D-4428-811F-F8206C5079EA}"/>
              </a:ext>
            </a:extLst>
          </p:cNvPr>
          <p:cNvGrpSpPr/>
          <p:nvPr/>
        </p:nvGrpSpPr>
        <p:grpSpPr>
          <a:xfrm>
            <a:off x="4640193" y="2468737"/>
            <a:ext cx="2886260" cy="1920525"/>
            <a:chOff x="252919" y="3911909"/>
            <a:chExt cx="2587558" cy="1545308"/>
          </a:xfrm>
        </p:grpSpPr>
        <p:sp>
          <p:nvSpPr>
            <p:cNvPr id="25" name="Explosion: 14 Points 24">
              <a:extLst>
                <a:ext uri="{FF2B5EF4-FFF2-40B4-BE49-F238E27FC236}">
                  <a16:creationId xmlns:a16="http://schemas.microsoft.com/office/drawing/2014/main" id="{B2441C26-A7B8-4E35-A487-030AFC64A03F}"/>
                </a:ext>
              </a:extLst>
            </p:cNvPr>
            <p:cNvSpPr/>
            <p:nvPr/>
          </p:nvSpPr>
          <p:spPr>
            <a:xfrm>
              <a:off x="252919" y="3911909"/>
              <a:ext cx="2587558" cy="1545308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500470-424E-47E9-8B30-662EB9240470}"/>
                </a:ext>
              </a:extLst>
            </p:cNvPr>
            <p:cNvSpPr txBox="1"/>
            <p:nvPr/>
          </p:nvSpPr>
          <p:spPr>
            <a:xfrm>
              <a:off x="732032" y="4495464"/>
              <a:ext cx="1854511" cy="594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Contributed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talk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 </a:t>
              </a:r>
            </a:p>
            <a:p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by </a:t>
              </a:r>
              <a:r>
                <a:rPr lang="en-US" sz="1400" b="1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A. Shepherd </a:t>
              </a:r>
              <a:r>
                <a:rPr lang="en-US" sz="1400" dirty="0">
                  <a:solidFill>
                    <a:srgbClr val="002060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on Tuesday!</a:t>
              </a:r>
            </a:p>
          </p:txBody>
        </p:sp>
      </p:grpSp>
      <p:pic>
        <p:nvPicPr>
          <p:cNvPr id="30" name="Immagine 5">
            <a:extLst>
              <a:ext uri="{FF2B5EF4-FFF2-40B4-BE49-F238E27FC236}">
                <a16:creationId xmlns:a16="http://schemas.microsoft.com/office/drawing/2014/main" id="{DD03B35E-6C28-498B-A287-81C63092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775" y="824227"/>
            <a:ext cx="1670424" cy="157330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56BE9C1C-9B3D-4322-BAEC-CEB3DF10C2A5}"/>
              </a:ext>
            </a:extLst>
          </p:cNvPr>
          <p:cNvSpPr txBox="1">
            <a:spLocks/>
          </p:cNvSpPr>
          <p:nvPr/>
        </p:nvSpPr>
        <p:spPr>
          <a:xfrm>
            <a:off x="7903046" y="3576252"/>
            <a:ext cx="3702304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MITICA experiment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8D6F2557-DBDD-4760-A804-75F77E25343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2246" y="1282424"/>
            <a:ext cx="4476791" cy="23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68367482-8CFE-400A-86BC-F504C42EC9EB}"/>
              </a:ext>
            </a:extLst>
          </p:cNvPr>
          <p:cNvSpPr txBox="1"/>
          <p:nvPr/>
        </p:nvSpPr>
        <p:spPr>
          <a:xfrm>
            <a:off x="7202079" y="4023747"/>
            <a:ext cx="499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b="1" dirty="0">
                <a:solidFill>
                  <a:srgbClr val="002060"/>
                </a:solidFill>
              </a:rPr>
              <a:t>M</a:t>
            </a:r>
            <a:r>
              <a:rPr lang="en-GB" dirty="0"/>
              <a:t>egavolt </a:t>
            </a:r>
            <a:r>
              <a:rPr lang="en-GB" b="1" dirty="0">
                <a:solidFill>
                  <a:srgbClr val="002060"/>
                </a:solidFill>
              </a:rPr>
              <a:t>IT</a:t>
            </a:r>
            <a:r>
              <a:rPr lang="en-GB" dirty="0"/>
              <a:t>ER </a:t>
            </a:r>
            <a:r>
              <a:rPr lang="en-GB" b="1" dirty="0">
                <a:solidFill>
                  <a:srgbClr val="002060"/>
                </a:solidFill>
              </a:rPr>
              <a:t>I</a:t>
            </a:r>
            <a:r>
              <a:rPr lang="en-GB" dirty="0"/>
              <a:t>njector and </a:t>
            </a:r>
            <a:r>
              <a:rPr lang="en-GB" b="1" dirty="0">
                <a:solidFill>
                  <a:srgbClr val="002060"/>
                </a:solidFill>
              </a:rPr>
              <a:t>C</a:t>
            </a:r>
            <a:r>
              <a:rPr lang="en-GB" dirty="0"/>
              <a:t>oncept </a:t>
            </a:r>
            <a:r>
              <a:rPr lang="en-GB" b="1" dirty="0">
                <a:solidFill>
                  <a:srgbClr val="002060"/>
                </a:solidFill>
              </a:rPr>
              <a:t>A</a:t>
            </a:r>
            <a:r>
              <a:rPr lang="en-GB" dirty="0"/>
              <a:t>dvancement)</a:t>
            </a:r>
            <a:endParaRPr lang="it-IT" dirty="0"/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42C6BA27-66CB-4046-834F-21617B451BB5}"/>
              </a:ext>
            </a:extLst>
          </p:cNvPr>
          <p:cNvSpPr txBox="1"/>
          <p:nvPr/>
        </p:nvSpPr>
        <p:spPr>
          <a:xfrm>
            <a:off x="7006547" y="815208"/>
            <a:ext cx="51264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Full-size prototype of ITER Neutral Beam Injector [1]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DB696-24D7-4880-9A93-6976275F9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11209"/>
          <a:stretch/>
        </p:blipFill>
        <p:spPr>
          <a:xfrm>
            <a:off x="7242245" y="4532802"/>
            <a:ext cx="4292165" cy="19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7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5111-0926-467B-93C2-043BFFC1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8821"/>
            <a:ext cx="8724900" cy="48442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D723-9995-4916-8CD5-7D7169A75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14734" r="17840" b="8572"/>
          <a:stretch/>
        </p:blipFill>
        <p:spPr>
          <a:xfrm>
            <a:off x="0" y="-174"/>
            <a:ext cx="518675" cy="484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D1DC2-17A4-4F7D-8F9A-DA07797320E7}"/>
              </a:ext>
            </a:extLst>
          </p:cNvPr>
          <p:cNvSpPr txBox="1"/>
          <p:nvPr/>
        </p:nvSpPr>
        <p:spPr>
          <a:xfrm>
            <a:off x="259337" y="906802"/>
            <a:ext cx="6996596" cy="2262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Pros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diagnostics system: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Investigation on the beam optics in multi-beamlet configuration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Beamlet divergence estimation  robust method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Correct response to optics variation  expected trends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Real-time estimation during operation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Non-invasive diagnostics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 future MITICA operation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F7622-6367-4EDD-83CD-F0636B60B6D1}"/>
              </a:ext>
            </a:extLst>
          </p:cNvPr>
          <p:cNvSpPr txBox="1"/>
          <p:nvPr/>
        </p:nvSpPr>
        <p:spPr>
          <a:xfrm>
            <a:off x="259337" y="3533095"/>
            <a:ext cx="6996596" cy="15238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Cons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diagnostics system: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X</a:t>
            </a:r>
            <a:r>
              <a:rPr lang="en-US" sz="1600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Average on the beamlet column 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SzPct val="150000"/>
            </a:pP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Sensitive to beam uniformity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FA2434E-8F32-460E-B05D-B5D72FF3F0CA}"/>
              </a:ext>
            </a:extLst>
          </p:cNvPr>
          <p:cNvSpPr/>
          <p:nvPr/>
        </p:nvSpPr>
        <p:spPr>
          <a:xfrm>
            <a:off x="2345267" y="4333280"/>
            <a:ext cx="211666" cy="356425"/>
          </a:xfrm>
          <a:prstGeom prst="downArrow">
            <a:avLst/>
          </a:prstGeom>
          <a:solidFill>
            <a:srgbClr val="C00000"/>
          </a:solidFill>
          <a:ln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129CABF-99BD-4ECD-95FB-2CB3CC026701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2FD4D7-E2E2-444C-8206-B2C16F4CCBFA}"/>
              </a:ext>
            </a:extLst>
          </p:cNvPr>
          <p:cNvCxnSpPr>
            <a:cxnSpLocks/>
          </p:cNvCxnSpPr>
          <p:nvPr/>
        </p:nvCxnSpPr>
        <p:spPr>
          <a:xfrm flipV="1">
            <a:off x="6138335" y="1930401"/>
            <a:ext cx="1397000" cy="3386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AEFA71-6629-4017-9BF2-B4151328D40A}"/>
              </a:ext>
            </a:extLst>
          </p:cNvPr>
          <p:cNvSpPr txBox="1"/>
          <p:nvPr/>
        </p:nvSpPr>
        <p:spPr>
          <a:xfrm>
            <a:off x="7610809" y="1425676"/>
            <a:ext cx="4025205" cy="102169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Expected behavior with the RF power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Evident effect of the pressure 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Bias optimization required </a:t>
            </a:r>
          </a:p>
        </p:txBody>
      </p:sp>
    </p:spTree>
    <p:extLst>
      <p:ext uri="{BB962C8B-B14F-4D97-AF65-F5344CB8AC3E}">
        <p14:creationId xmlns:p14="http://schemas.microsoft.com/office/powerpoint/2010/main" val="1765197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5111-0926-467B-93C2-043BFFC1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8821"/>
            <a:ext cx="8724900" cy="48442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D723-9995-4916-8CD5-7D7169A75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14734" r="17840" b="8572"/>
          <a:stretch/>
        </p:blipFill>
        <p:spPr>
          <a:xfrm>
            <a:off x="0" y="-174"/>
            <a:ext cx="518675" cy="484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D1DC2-17A4-4F7D-8F9A-DA07797320E7}"/>
              </a:ext>
            </a:extLst>
          </p:cNvPr>
          <p:cNvSpPr txBox="1"/>
          <p:nvPr/>
        </p:nvSpPr>
        <p:spPr>
          <a:xfrm>
            <a:off x="259337" y="906802"/>
            <a:ext cx="6996596" cy="2262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Pros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diagnostics system: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Investigation on the beam optics in multi-beamlet configuration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Beamlet divergence estimation  robust method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Correct response to optics variation  expected trends 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Real-time estimation during operation</a:t>
            </a:r>
          </a:p>
          <a:p>
            <a:pPr marL="800100" lvl="1" indent="-342900">
              <a:lnSpc>
                <a:spcPct val="150000"/>
              </a:lnSpc>
              <a:buClr>
                <a:srgbClr val="70AD47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Non-invasive diagnostics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 future MITICA operation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F7622-6367-4EDD-83CD-F0636B60B6D1}"/>
              </a:ext>
            </a:extLst>
          </p:cNvPr>
          <p:cNvSpPr txBox="1"/>
          <p:nvPr/>
        </p:nvSpPr>
        <p:spPr>
          <a:xfrm>
            <a:off x="259337" y="3533095"/>
            <a:ext cx="6996596" cy="15238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Cons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of the diagnostics system: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X</a:t>
            </a:r>
            <a:r>
              <a:rPr lang="en-US" sz="1600" dirty="0">
                <a:solidFill>
                  <a:srgbClr val="FF000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 </a:t>
            </a: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Average on the beamlet column 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  <a:buSzPct val="150000"/>
            </a:pPr>
            <a:endParaRPr lang="en-US" sz="1600" dirty="0">
              <a:latin typeface="Leelawadee UI" panose="020B0502040204020203" pitchFamily="34" charset="-34"/>
              <a:cs typeface="Leelawadee UI" panose="020B0502040204020203" pitchFamily="34" charset="-34"/>
            </a:endParaRPr>
          </a:p>
          <a:p>
            <a:pPr lvl="1"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   Sensitive to beam uniformity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FA2434E-8F32-460E-B05D-B5D72FF3F0CA}"/>
              </a:ext>
            </a:extLst>
          </p:cNvPr>
          <p:cNvSpPr/>
          <p:nvPr/>
        </p:nvSpPr>
        <p:spPr>
          <a:xfrm>
            <a:off x="2345267" y="4333280"/>
            <a:ext cx="211666" cy="356425"/>
          </a:xfrm>
          <a:prstGeom prst="downArrow">
            <a:avLst/>
          </a:prstGeom>
          <a:solidFill>
            <a:srgbClr val="C00000"/>
          </a:solidFill>
          <a:ln>
            <a:solidFill>
              <a:srgbClr val="D95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129CABF-99BD-4ECD-95FB-2CB3CC026701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17CF5-015A-47D3-A0A4-650E55365056}"/>
              </a:ext>
            </a:extLst>
          </p:cNvPr>
          <p:cNvSpPr txBox="1"/>
          <p:nvPr/>
        </p:nvSpPr>
        <p:spPr>
          <a:xfrm>
            <a:off x="4300896" y="5341277"/>
            <a:ext cx="7564442" cy="96597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7030A0"/>
                </a:solidFill>
              </a:rPr>
              <a:t>Future perspective:</a:t>
            </a:r>
            <a:r>
              <a:rPr lang="en-US" sz="2000" dirty="0"/>
              <a:t> tomography to evaluate the beam current density </a:t>
            </a:r>
            <a:r>
              <a:rPr lang="en-US" sz="2000" dirty="0">
                <a:sym typeface="Wingdings" panose="05000000000000000000" pitchFamily="2" charset="2"/>
              </a:rPr>
              <a:t> stay tuned at ICIS 2027  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2FD4D7-E2E2-444C-8206-B2C16F4CCBFA}"/>
              </a:ext>
            </a:extLst>
          </p:cNvPr>
          <p:cNvCxnSpPr>
            <a:cxnSpLocks/>
          </p:cNvCxnSpPr>
          <p:nvPr/>
        </p:nvCxnSpPr>
        <p:spPr>
          <a:xfrm flipV="1">
            <a:off x="6138335" y="1930401"/>
            <a:ext cx="1397000" cy="33866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AEFA71-6629-4017-9BF2-B4151328D40A}"/>
              </a:ext>
            </a:extLst>
          </p:cNvPr>
          <p:cNvSpPr txBox="1"/>
          <p:nvPr/>
        </p:nvSpPr>
        <p:spPr>
          <a:xfrm>
            <a:off x="7610809" y="1425676"/>
            <a:ext cx="4025205" cy="102169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Expected behavior with the RF power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</a:rPr>
              <a:t>Evident effect of the pressure </a:t>
            </a:r>
          </a:p>
          <a:p>
            <a:pPr marL="800100" lvl="1" indent="-342900">
              <a:lnSpc>
                <a:spcPct val="150000"/>
              </a:lnSpc>
              <a:buClr>
                <a:srgbClr val="00206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>
                <a:latin typeface="Leelawadee UI" panose="020B0502040204020203" pitchFamily="34" charset="-34"/>
                <a:cs typeface="Leelawadee UI" panose="020B0502040204020203" pitchFamily="34" charset="-34"/>
                <a:sym typeface="Wingdings" panose="05000000000000000000" pitchFamily="2" charset="2"/>
              </a:rPr>
              <a:t>Bias optimization required </a:t>
            </a:r>
          </a:p>
        </p:txBody>
      </p:sp>
    </p:spTree>
    <p:extLst>
      <p:ext uri="{BB962C8B-B14F-4D97-AF65-F5344CB8AC3E}">
        <p14:creationId xmlns:p14="http://schemas.microsoft.com/office/powerpoint/2010/main" val="778609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9B0068-ED4C-4CC1-BBB3-6803665915C4}"/>
              </a:ext>
            </a:extLst>
          </p:cNvPr>
          <p:cNvSpPr txBox="1"/>
          <p:nvPr/>
        </p:nvSpPr>
        <p:spPr>
          <a:xfrm>
            <a:off x="2350008" y="2459504"/>
            <a:ext cx="7187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Thank You </a:t>
            </a:r>
          </a:p>
          <a:p>
            <a:pPr algn="ctr"/>
            <a:r>
              <a:rPr lang="en-US" sz="6000" b="1" i="1" dirty="0">
                <a:solidFill>
                  <a:srgbClr val="002060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237788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BE52-97DA-4B38-8BA3-6D26BEBB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References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CC56D-DADC-4655-9DED-C5588EE3E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9168" y="1055553"/>
            <a:ext cx="10297819" cy="5067300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1600" dirty="0"/>
              <a:t>[1] </a:t>
            </a:r>
            <a:r>
              <a:rPr lang="fr-FR" sz="1600" dirty="0"/>
              <a:t>V. </a:t>
            </a:r>
            <a:r>
              <a:rPr lang="fr-FR" sz="1600" dirty="0" err="1"/>
              <a:t>Toigo</a:t>
            </a:r>
            <a:r>
              <a:rPr lang="fr-FR" sz="1600" dirty="0"/>
              <a:t> et al., New J. Phys., vol. 19, 085004 (2017), </a:t>
            </a:r>
            <a:r>
              <a:rPr lang="fr-FR" sz="1600" dirty="0" err="1"/>
              <a:t>doi</a:t>
            </a:r>
            <a:r>
              <a:rPr lang="fr-FR" sz="1600" dirty="0"/>
              <a:t>: 10.1088/1367-2630/aa78e8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/>
              <a:t>[2] U. </a:t>
            </a:r>
            <a:r>
              <a:rPr lang="fr-FR" sz="1600" dirty="0" err="1"/>
              <a:t>Fantz</a:t>
            </a:r>
            <a:r>
              <a:rPr lang="fr-FR" sz="1600" dirty="0"/>
              <a:t> et al., </a:t>
            </a:r>
            <a:r>
              <a:rPr lang="en-US" sz="1600" b="0" i="0" dirty="0">
                <a:solidFill>
                  <a:srgbClr val="282828"/>
                </a:solidFill>
                <a:effectLst/>
              </a:rPr>
              <a:t>Negative Hydrogen Ion Sources for Fusion: From Plasma Generation to Beam Properties, Front. Phys., 29 September 2021, Sec. Low-Temperature Plasma Physics, Volume 9-2021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https://doi.org/10.3389/fphy.2021.709651</a:t>
            </a:r>
            <a:endParaRPr lang="en-US" sz="1600" b="0" i="0" u="none" strike="noStrike" dirty="0">
              <a:effectLst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it-IT" sz="1600" dirty="0"/>
              <a:t>[3] E. Sartori et al., </a:t>
            </a:r>
            <a:r>
              <a:rPr lang="it-IT" sz="1600" dirty="0" err="1"/>
              <a:t>Nuclear</a:t>
            </a:r>
            <a:r>
              <a:rPr lang="it-IT" sz="1600" dirty="0"/>
              <a:t> Fusion, vol. 62 (8), 086022 (2022), </a:t>
            </a:r>
            <a:r>
              <a:rPr lang="it-IT" sz="1600" u="sng" dirty="0" err="1"/>
              <a:t>doi</a:t>
            </a:r>
            <a:r>
              <a:rPr lang="it-IT" sz="1600" u="sng" dirty="0"/>
              <a:t>: 10.1088/1741-4326/ac715e</a:t>
            </a:r>
            <a:endParaRPr lang="en-GB" sz="1600" u="sng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/>
              <a:t>[4] M. </a:t>
            </a:r>
            <a:r>
              <a:rPr lang="en-US" sz="1600" dirty="0" err="1"/>
              <a:t>Ugoletti</a:t>
            </a:r>
            <a:r>
              <a:rPr lang="en-US" sz="1600" dirty="0"/>
              <a:t>, “Beam physics via tomography diagnostics”. PhD Thesis, </a:t>
            </a:r>
            <a:r>
              <a:rPr lang="en-US" sz="1600" dirty="0" err="1"/>
              <a:t>Università</a:t>
            </a:r>
            <a:r>
              <a:rPr lang="en-US" sz="1600" dirty="0"/>
              <a:t> </a:t>
            </a:r>
            <a:r>
              <a:rPr lang="en-US" sz="1600" dirty="0" err="1"/>
              <a:t>degli</a:t>
            </a:r>
            <a:r>
              <a:rPr lang="en-US" sz="1600" dirty="0"/>
              <a:t> </a:t>
            </a:r>
            <a:r>
              <a:rPr lang="en-US" sz="1600" dirty="0" err="1"/>
              <a:t>studi</a:t>
            </a:r>
            <a:r>
              <a:rPr lang="en-US" sz="1600" dirty="0"/>
              <a:t> di Padova, 2022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/>
              <a:t>[5] M. </a:t>
            </a:r>
            <a:r>
              <a:rPr lang="en-US" sz="1600" dirty="0" err="1"/>
              <a:t>Ugoletti</a:t>
            </a:r>
            <a:r>
              <a:rPr lang="en-US" sz="1600" dirty="0"/>
              <a:t> et al., </a:t>
            </a:r>
            <a:r>
              <a:rPr lang="en-US" sz="1600" i="1" dirty="0"/>
              <a:t>“</a:t>
            </a:r>
            <a:r>
              <a:rPr lang="en-US" sz="1600" dirty="0"/>
              <a:t>First results of SPIDER beam characterization through the visible tomography”, Fusion Engineering and Design, Volume 169, 2021, 112667, ISSN 0920-3796</a:t>
            </a:r>
            <a:r>
              <a:rPr lang="en-US" sz="1600" u="sng" dirty="0"/>
              <a:t>, </a:t>
            </a: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https://doi.org/10.1016/j.fusengdes.2021.112667</a:t>
            </a:r>
            <a:endParaRPr lang="en-US" sz="1600" u="sng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600" dirty="0"/>
              <a:t>[6] M. Agostini et al.,</a:t>
            </a:r>
            <a:r>
              <a:rPr lang="en-US" sz="1600" i="1" dirty="0"/>
              <a:t> </a:t>
            </a:r>
            <a:r>
              <a:rPr lang="en-US" sz="1600" dirty="0"/>
              <a:t>“Characterization of SPIDER beam optics in volume operations with visible cameras”, </a:t>
            </a:r>
            <a:r>
              <a:rPr lang="en-US" sz="1600" b="0" dirty="0">
                <a:effectLst/>
              </a:rPr>
              <a:t>Phys. Plasmas  29, 103102 (2022), </a:t>
            </a:r>
            <a:r>
              <a:rPr lang="en-US" sz="1600" b="0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https://doi.org/10.1063/5.0089843</a:t>
            </a:r>
            <a:endParaRPr lang="en-US" sz="1600" b="0" strike="noStrike" dirty="0">
              <a:effectLst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600" b="0" i="0" u="none" strike="noStrike" dirty="0">
              <a:solidFill>
                <a:srgbClr val="0066CC"/>
              </a:solidFill>
              <a:effectLst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600" b="0" i="0" u="none" strike="noStrike" dirty="0"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307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27CD0B-863F-47CB-93E9-65E8A07989B3}"/>
              </a:ext>
            </a:extLst>
          </p:cNvPr>
          <p:cNvSpPr/>
          <p:nvPr/>
        </p:nvSpPr>
        <p:spPr>
          <a:xfrm>
            <a:off x="1065229" y="3204236"/>
            <a:ext cx="5269583" cy="1155661"/>
          </a:xfrm>
          <a:prstGeom prst="roundRect">
            <a:avLst>
              <a:gd name="adj" fmla="val 49454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667666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7742CFB-A980-4403-BDD7-BE8E1A460AC8}"/>
              </a:ext>
            </a:extLst>
          </p:cNvPr>
          <p:cNvGrpSpPr/>
          <p:nvPr/>
        </p:nvGrpSpPr>
        <p:grpSpPr>
          <a:xfrm>
            <a:off x="4210735" y="1085361"/>
            <a:ext cx="2517122" cy="1506629"/>
            <a:chOff x="4719535" y="1377507"/>
            <a:chExt cx="2953018" cy="16041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3593B9-9B39-48A8-8484-803A1FD3E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057" y="1546784"/>
              <a:ext cx="2830496" cy="143490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EE539-5B7A-4AFA-82B5-093799E0CBFF}"/>
                </a:ext>
              </a:extLst>
            </p:cNvPr>
            <p:cNvSpPr txBox="1"/>
            <p:nvPr/>
          </p:nvSpPr>
          <p:spPr>
            <a:xfrm>
              <a:off x="4719535" y="1377507"/>
              <a:ext cx="2714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7034B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SPIDER BEAM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2CF129-BAF5-4143-8958-FD4AB74DC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0" y="1046862"/>
            <a:ext cx="3615911" cy="299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32962CF-AE45-4ACF-BA73-5ACAA41ABC60}"/>
              </a:ext>
            </a:extLst>
          </p:cNvPr>
          <p:cNvGrpSpPr/>
          <p:nvPr/>
        </p:nvGrpSpPr>
        <p:grpSpPr>
          <a:xfrm>
            <a:off x="5953574" y="2846888"/>
            <a:ext cx="2837962" cy="1713119"/>
            <a:chOff x="4760316" y="2986308"/>
            <a:chExt cx="3264480" cy="201099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B95B11-622F-4F56-A30A-6C5BC89F1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552" y="3219854"/>
              <a:ext cx="3042291" cy="17774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F0F398-B197-43E5-AC70-B6EFA6278EDB}"/>
                </a:ext>
              </a:extLst>
            </p:cNvPr>
            <p:cNvSpPr txBox="1"/>
            <p:nvPr/>
          </p:nvSpPr>
          <p:spPr>
            <a:xfrm>
              <a:off x="4760316" y="2986308"/>
              <a:ext cx="3264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7034B"/>
                  </a:solidFill>
                  <a:latin typeface="Leelawadee UI" panose="020B0502040204020203" pitchFamily="34" charset="-34"/>
                  <a:cs typeface="Leelawadee UI" panose="020B0502040204020203" pitchFamily="34" charset="-34"/>
                </a:rPr>
                <a:t>BEAM DIAGNOSTICS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4A7A99E-FC79-4981-9516-3389B5AD9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27" y="819841"/>
            <a:ext cx="2517122" cy="3775683"/>
          </a:xfrm>
          <a:prstGeom prst="rect">
            <a:avLst/>
          </a:prstGeom>
        </p:spPr>
      </p:pic>
      <p:sp>
        <p:nvSpPr>
          <p:cNvPr id="43" name="Title 31">
            <a:extLst>
              <a:ext uri="{FF2B5EF4-FFF2-40B4-BE49-F238E27FC236}">
                <a16:creationId xmlns:a16="http://schemas.microsoft.com/office/drawing/2014/main" id="{9807E318-C85F-44FB-A0F8-2C44D9EF7085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endParaRPr lang="it-IT" sz="17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28C914B-504F-4A8F-8C91-A4A1C245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58821"/>
            <a:ext cx="8724900" cy="484423"/>
          </a:xfrm>
        </p:spPr>
        <p:txBody>
          <a:bodyPr/>
          <a:lstStyle/>
          <a:p>
            <a:r>
              <a:rPr lang="it-IT" dirty="0"/>
              <a:t>SPIDER Experiment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180B09-70A2-4CED-A1A9-A1A132F1CE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11209"/>
          <a:stretch/>
        </p:blipFill>
        <p:spPr>
          <a:xfrm>
            <a:off x="370438" y="4382515"/>
            <a:ext cx="4292165" cy="19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70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AB70232-9DC0-42C0-8423-12CD03C6FD20}"/>
              </a:ext>
            </a:extLst>
          </p:cNvPr>
          <p:cNvGrpSpPr/>
          <p:nvPr/>
        </p:nvGrpSpPr>
        <p:grpSpPr>
          <a:xfrm>
            <a:off x="699745" y="1010832"/>
            <a:ext cx="4103752" cy="4836335"/>
            <a:chOff x="439375" y="1022596"/>
            <a:chExt cx="4103752" cy="48363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A39EC8-D9D3-46DA-9DEF-A8DE750EC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9" r="6100" b="5507"/>
            <a:stretch/>
          </p:blipFill>
          <p:spPr>
            <a:xfrm rot="16200000">
              <a:off x="73083" y="1388888"/>
              <a:ext cx="4836335" cy="410375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4EFA2-2EF0-46B5-B030-DF11EC39379E}"/>
                </a:ext>
              </a:extLst>
            </p:cNvPr>
            <p:cNvSpPr txBox="1"/>
            <p:nvPr/>
          </p:nvSpPr>
          <p:spPr>
            <a:xfrm>
              <a:off x="2430337" y="1637381"/>
              <a:ext cx="1466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STRIKE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E3F3E0-982B-43FE-8CA6-726F692DEC56}"/>
                </a:ext>
              </a:extLst>
            </p:cNvPr>
            <p:cNvSpPr txBox="1"/>
            <p:nvPr/>
          </p:nvSpPr>
          <p:spPr>
            <a:xfrm>
              <a:off x="876870" y="2300678"/>
              <a:ext cx="17143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</a:rPr>
                <a:t>Beam Direction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27A9DF9-6A75-427D-81DC-303D1C3B7FD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598998" y="2834751"/>
              <a:ext cx="0" cy="1761066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9E109C-08D0-423E-8199-D98CCBF2177A}"/>
              </a:ext>
            </a:extLst>
          </p:cNvPr>
          <p:cNvSpPr txBox="1"/>
          <p:nvPr/>
        </p:nvSpPr>
        <p:spPr>
          <a:xfrm rot="16200000">
            <a:off x="-776392" y="3343458"/>
            <a:ext cx="2378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Strip of aluminum black foil</a:t>
            </a:r>
          </a:p>
        </p:txBody>
      </p:sp>
    </p:spTree>
    <p:extLst>
      <p:ext uri="{BB962C8B-B14F-4D97-AF65-F5344CB8AC3E}">
        <p14:creationId xmlns:p14="http://schemas.microsoft.com/office/powerpoint/2010/main" val="2804948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3B701-A946-4293-B2C7-5D93AB67D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8" y="787557"/>
            <a:ext cx="5621651" cy="42162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5FC325-56E4-49FB-89E7-18DE42500558}"/>
              </a:ext>
            </a:extLst>
          </p:cNvPr>
          <p:cNvGrpSpPr/>
          <p:nvPr/>
        </p:nvGrpSpPr>
        <p:grpSpPr>
          <a:xfrm>
            <a:off x="4419601" y="3352161"/>
            <a:ext cx="7236260" cy="3065572"/>
            <a:chOff x="2820429" y="3267495"/>
            <a:chExt cx="8556032" cy="33504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908709-AFB2-4C50-9D95-E2265F9D0017}"/>
                </a:ext>
              </a:extLst>
            </p:cNvPr>
            <p:cNvGrpSpPr/>
            <p:nvPr/>
          </p:nvGrpSpPr>
          <p:grpSpPr>
            <a:xfrm>
              <a:off x="2820429" y="3267495"/>
              <a:ext cx="8556032" cy="3350460"/>
              <a:chOff x="0" y="2603484"/>
              <a:chExt cx="12192000" cy="47442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84CBE39-7919-4B35-A384-5CAC1A90A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03484"/>
                <a:ext cx="12192000" cy="474427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15F2073-94CC-4126-A776-A7C19BCD1C31}"/>
                  </a:ext>
                </a:extLst>
              </p:cNvPr>
              <p:cNvSpPr/>
              <p:nvPr/>
            </p:nvSpPr>
            <p:spPr>
              <a:xfrm>
                <a:off x="9418470" y="3128895"/>
                <a:ext cx="1988457" cy="2972770"/>
              </a:xfrm>
              <a:prstGeom prst="rect">
                <a:avLst/>
              </a:prstGeom>
              <a:solidFill>
                <a:schemeClr val="accent2">
                  <a:lumMod val="7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8BA5C0-3D0B-4F28-9BED-9A90464E9ED1}"/>
                </a:ext>
              </a:extLst>
            </p:cNvPr>
            <p:cNvSpPr/>
            <p:nvPr/>
          </p:nvSpPr>
          <p:spPr>
            <a:xfrm>
              <a:off x="5266267" y="4851400"/>
              <a:ext cx="541866" cy="372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/>
                  </a:solidFill>
                </a:rPr>
                <a:t>w0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87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16-DE5D-4500-809F-AFC38160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 Experimental Campaign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583B2-9134-4C6B-9D0D-3B94F2AEA466}"/>
              </a:ext>
            </a:extLst>
          </p:cNvPr>
          <p:cNvSpPr txBox="1"/>
          <p:nvPr/>
        </p:nvSpPr>
        <p:spPr>
          <a:xfrm>
            <a:off x="192189" y="711796"/>
            <a:ext cx="480401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Operation with up to 312 beamlets open!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0BA011-62A3-4237-B488-727C086448F8}"/>
              </a:ext>
            </a:extLst>
          </p:cNvPr>
          <p:cNvSpPr/>
          <p:nvPr/>
        </p:nvSpPr>
        <p:spPr>
          <a:xfrm>
            <a:off x="592575" y="2125540"/>
            <a:ext cx="626882" cy="16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itle 31">
            <a:extLst>
              <a:ext uri="{FF2B5EF4-FFF2-40B4-BE49-F238E27FC236}">
                <a16:creationId xmlns:a16="http://schemas.microsoft.com/office/drawing/2014/main" id="{FE289929-2D54-4395-B412-81A1D3A6FCC9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4E350B-8868-4F92-992C-2036F1E4A0D9}"/>
              </a:ext>
            </a:extLst>
          </p:cNvPr>
          <p:cNvSpPr txBox="1"/>
          <p:nvPr/>
        </p:nvSpPr>
        <p:spPr>
          <a:xfrm>
            <a:off x="1386912" y="5191227"/>
            <a:ext cx="223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Beam current density</a:t>
            </a:r>
          </a:p>
        </p:txBody>
      </p:sp>
      <p:pic>
        <p:nvPicPr>
          <p:cNvPr id="76" name="Picture 75" descr="A graph showing the number of numbers&#10;&#10;AI-generated content may be incorrect.">
            <a:extLst>
              <a:ext uri="{FF2B5EF4-FFF2-40B4-BE49-F238E27FC236}">
                <a16:creationId xmlns:a16="http://schemas.microsoft.com/office/drawing/2014/main" id="{1D54D917-0A85-4481-ADB7-2224AE7C4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1708166"/>
            <a:ext cx="4252574" cy="3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6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16-DE5D-4500-809F-AFC38160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 Experimental Campaign</a:t>
            </a:r>
            <a:br>
              <a:rPr lang="en-US" dirty="0"/>
            </a:b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0E797-9BF9-4732-B1B1-51EE8408F7C3}"/>
              </a:ext>
            </a:extLst>
          </p:cNvPr>
          <p:cNvSpPr txBox="1"/>
          <p:nvPr/>
        </p:nvSpPr>
        <p:spPr>
          <a:xfrm>
            <a:off x="5656048" y="1382155"/>
            <a:ext cx="2521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Divergence investigation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583B2-9134-4C6B-9D0D-3B94F2AEA466}"/>
              </a:ext>
            </a:extLst>
          </p:cNvPr>
          <p:cNvSpPr txBox="1"/>
          <p:nvPr/>
        </p:nvSpPr>
        <p:spPr>
          <a:xfrm>
            <a:off x="192189" y="711796"/>
            <a:ext cx="480401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Operation with up to 312 beamlets open!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0BA011-62A3-4237-B488-727C086448F8}"/>
              </a:ext>
            </a:extLst>
          </p:cNvPr>
          <p:cNvSpPr/>
          <p:nvPr/>
        </p:nvSpPr>
        <p:spPr>
          <a:xfrm>
            <a:off x="592575" y="2125540"/>
            <a:ext cx="626882" cy="16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530BD6-EF8A-4C63-8A39-FBC6C81D7A38}"/>
              </a:ext>
            </a:extLst>
          </p:cNvPr>
          <p:cNvGrpSpPr/>
          <p:nvPr/>
        </p:nvGrpSpPr>
        <p:grpSpPr>
          <a:xfrm>
            <a:off x="4946779" y="1673925"/>
            <a:ext cx="3662871" cy="3554451"/>
            <a:chOff x="4588541" y="1803309"/>
            <a:chExt cx="3662871" cy="35544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1161A4-68C5-4191-BDD9-EEB27E856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5"/>
            <a:stretch/>
          </p:blipFill>
          <p:spPr>
            <a:xfrm>
              <a:off x="4858414" y="1837551"/>
              <a:ext cx="3392998" cy="3520209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D7376AB-12EE-454E-A04C-9E4C5E2FDD0E}"/>
                </a:ext>
              </a:extLst>
            </p:cNvPr>
            <p:cNvSpPr txBox="1"/>
            <p:nvPr/>
          </p:nvSpPr>
          <p:spPr>
            <a:xfrm rot="16200000">
              <a:off x="3605251" y="2786599"/>
              <a:ext cx="22435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1/e divergence [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mrad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DE669EF-45B7-4A13-A268-4B5B2C235325}"/>
              </a:ext>
            </a:extLst>
          </p:cNvPr>
          <p:cNvSpPr txBox="1"/>
          <p:nvPr/>
        </p:nvSpPr>
        <p:spPr>
          <a:xfrm>
            <a:off x="9166976" y="6095966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49800"/>
                </a:solidFill>
              </a:rPr>
              <a:t>Uniformity investigation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BE2370D-9D14-4BAB-9C76-FC8D5B3B7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93" y="671126"/>
            <a:ext cx="1994981" cy="265997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4A5C5F9-E233-4EA3-B54B-BFF3DFB3BEF9}"/>
              </a:ext>
            </a:extLst>
          </p:cNvPr>
          <p:cNvSpPr/>
          <p:nvPr/>
        </p:nvSpPr>
        <p:spPr>
          <a:xfrm>
            <a:off x="10585450" y="2394435"/>
            <a:ext cx="239634" cy="4524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804E7-6CA8-4CF6-8007-BF6011EC3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77" y="3136344"/>
            <a:ext cx="1914349" cy="2985517"/>
          </a:xfrm>
          <a:prstGeom prst="rect">
            <a:avLst/>
          </a:prstGeom>
        </p:spPr>
      </p:pic>
      <p:sp>
        <p:nvSpPr>
          <p:cNvPr id="138" name="Title 31">
            <a:extLst>
              <a:ext uri="{FF2B5EF4-FFF2-40B4-BE49-F238E27FC236}">
                <a16:creationId xmlns:a16="http://schemas.microsoft.com/office/drawing/2014/main" id="{FE289929-2D54-4395-B412-81A1D3A6FCC9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4E350B-8868-4F92-992C-2036F1E4A0D9}"/>
              </a:ext>
            </a:extLst>
          </p:cNvPr>
          <p:cNvSpPr txBox="1"/>
          <p:nvPr/>
        </p:nvSpPr>
        <p:spPr>
          <a:xfrm>
            <a:off x="1386912" y="5191227"/>
            <a:ext cx="223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Beam current density</a:t>
            </a:r>
          </a:p>
        </p:txBody>
      </p:sp>
      <p:pic>
        <p:nvPicPr>
          <p:cNvPr id="76" name="Picture 75" descr="A graph showing the number of numbers&#10;&#10;AI-generated content may be incorrect.">
            <a:extLst>
              <a:ext uri="{FF2B5EF4-FFF2-40B4-BE49-F238E27FC236}">
                <a16:creationId xmlns:a16="http://schemas.microsoft.com/office/drawing/2014/main" id="{1D54D917-0A85-4481-ADB7-2224AE7C4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1708166"/>
            <a:ext cx="4252574" cy="3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5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6C16-DE5D-4500-809F-AFC38160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 Experimental Campaign</a:t>
            </a:r>
            <a:br>
              <a:rPr lang="en-US" dirty="0"/>
            </a:b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0E797-9BF9-4732-B1B1-51EE8408F7C3}"/>
              </a:ext>
            </a:extLst>
          </p:cNvPr>
          <p:cNvSpPr txBox="1"/>
          <p:nvPr/>
        </p:nvSpPr>
        <p:spPr>
          <a:xfrm>
            <a:off x="5656048" y="1382155"/>
            <a:ext cx="2521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Divergence investigation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7583B2-9134-4C6B-9D0D-3B94F2AEA466}"/>
              </a:ext>
            </a:extLst>
          </p:cNvPr>
          <p:cNvSpPr txBox="1"/>
          <p:nvPr/>
        </p:nvSpPr>
        <p:spPr>
          <a:xfrm>
            <a:off x="192189" y="711796"/>
            <a:ext cx="480401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Operation with up to 312 beamlets open!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0BA011-62A3-4237-B488-727C086448F8}"/>
              </a:ext>
            </a:extLst>
          </p:cNvPr>
          <p:cNvSpPr/>
          <p:nvPr/>
        </p:nvSpPr>
        <p:spPr>
          <a:xfrm>
            <a:off x="592575" y="2125540"/>
            <a:ext cx="626882" cy="165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530BD6-EF8A-4C63-8A39-FBC6C81D7A38}"/>
              </a:ext>
            </a:extLst>
          </p:cNvPr>
          <p:cNvGrpSpPr/>
          <p:nvPr/>
        </p:nvGrpSpPr>
        <p:grpSpPr>
          <a:xfrm>
            <a:off x="4946779" y="1673925"/>
            <a:ext cx="3662871" cy="3554451"/>
            <a:chOff x="4588541" y="1803309"/>
            <a:chExt cx="3662871" cy="35544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1161A4-68C5-4191-BDD9-EEB27E856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5"/>
            <a:stretch/>
          </p:blipFill>
          <p:spPr>
            <a:xfrm>
              <a:off x="4858414" y="1837551"/>
              <a:ext cx="3392998" cy="3520209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8D7376AB-12EE-454E-A04C-9E4C5E2FDD0E}"/>
                </a:ext>
              </a:extLst>
            </p:cNvPr>
            <p:cNvSpPr txBox="1"/>
            <p:nvPr/>
          </p:nvSpPr>
          <p:spPr>
            <a:xfrm rot="16200000">
              <a:off x="3605251" y="2786599"/>
              <a:ext cx="22435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1/e divergence [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mrad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]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DE669EF-45B7-4A13-A268-4B5B2C235325}"/>
              </a:ext>
            </a:extLst>
          </p:cNvPr>
          <p:cNvSpPr txBox="1"/>
          <p:nvPr/>
        </p:nvSpPr>
        <p:spPr>
          <a:xfrm>
            <a:off x="9166976" y="6095966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49800"/>
                </a:solidFill>
              </a:rPr>
              <a:t>Uniformity investigation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BE2370D-9D14-4BAB-9C76-FC8D5B3B7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93" y="671126"/>
            <a:ext cx="1994981" cy="265997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4A5C5F9-E233-4EA3-B54B-BFF3DFB3BEF9}"/>
              </a:ext>
            </a:extLst>
          </p:cNvPr>
          <p:cNvSpPr/>
          <p:nvPr/>
        </p:nvSpPr>
        <p:spPr>
          <a:xfrm>
            <a:off x="10585450" y="2394435"/>
            <a:ext cx="239634" cy="4524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804E7-6CA8-4CF6-8007-BF6011EC3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77" y="3136344"/>
            <a:ext cx="1914349" cy="2985517"/>
          </a:xfrm>
          <a:prstGeom prst="rect">
            <a:avLst/>
          </a:prstGeom>
        </p:spPr>
      </p:pic>
      <p:sp>
        <p:nvSpPr>
          <p:cNvPr id="138" name="Title 31">
            <a:extLst>
              <a:ext uri="{FF2B5EF4-FFF2-40B4-BE49-F238E27FC236}">
                <a16:creationId xmlns:a16="http://schemas.microsoft.com/office/drawing/2014/main" id="{FE289929-2D54-4395-B412-81A1D3A6FCC9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14E350B-8868-4F92-992C-2036F1E4A0D9}"/>
              </a:ext>
            </a:extLst>
          </p:cNvPr>
          <p:cNvSpPr txBox="1"/>
          <p:nvPr/>
        </p:nvSpPr>
        <p:spPr>
          <a:xfrm>
            <a:off x="1386912" y="5191227"/>
            <a:ext cx="223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Beam current density</a:t>
            </a:r>
          </a:p>
        </p:txBody>
      </p:sp>
      <p:pic>
        <p:nvPicPr>
          <p:cNvPr id="76" name="Picture 75" descr="A graph showing the number of numbers&#10;&#10;AI-generated content may be incorrect.">
            <a:extLst>
              <a:ext uri="{FF2B5EF4-FFF2-40B4-BE49-F238E27FC236}">
                <a16:creationId xmlns:a16="http://schemas.microsoft.com/office/drawing/2014/main" id="{1D54D917-0A85-4481-ADB7-2224AE7C4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4" y="1708166"/>
            <a:ext cx="4252574" cy="328473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248E64-949D-4A11-8FF9-D06F202E85D8}"/>
              </a:ext>
            </a:extLst>
          </p:cNvPr>
          <p:cNvSpPr/>
          <p:nvPr/>
        </p:nvSpPr>
        <p:spPr>
          <a:xfrm>
            <a:off x="4030647" y="5335851"/>
            <a:ext cx="4912950" cy="1117653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Investigate </a:t>
            </a:r>
            <a:r>
              <a:rPr lang="en-US" sz="2000" b="1" dirty="0">
                <a:solidFill>
                  <a:srgbClr val="002060"/>
                </a:solidFill>
              </a:rPr>
              <a:t>beam optics </a:t>
            </a:r>
            <a:r>
              <a:rPr lang="en-US" sz="2000" dirty="0">
                <a:solidFill>
                  <a:srgbClr val="002060"/>
                </a:solidFill>
              </a:rPr>
              <a:t>under different experimental conditions through </a:t>
            </a:r>
            <a:r>
              <a:rPr lang="en-US" sz="2000" b="1" dirty="0">
                <a:solidFill>
                  <a:srgbClr val="C00000"/>
                </a:solidFill>
              </a:rPr>
              <a:t>visible cameras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79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2E1A9944-A46C-45A0-AE09-BA2CCB0F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7731"/>
            <a:ext cx="8724900" cy="484423"/>
          </a:xfrm>
        </p:spPr>
        <p:txBody>
          <a:bodyPr/>
          <a:lstStyle/>
          <a:p>
            <a:r>
              <a:rPr lang="en-US" noProof="0" dirty="0"/>
              <a:t>Table of Contents</a:t>
            </a:r>
            <a:endParaRPr lang="en-US" sz="2400" noProof="0" dirty="0"/>
          </a:p>
        </p:txBody>
      </p:sp>
      <p:sp>
        <p:nvSpPr>
          <p:cNvPr id="44" name="Title 31">
            <a:extLst>
              <a:ext uri="{FF2B5EF4-FFF2-40B4-BE49-F238E27FC236}">
                <a16:creationId xmlns:a16="http://schemas.microsoft.com/office/drawing/2014/main" id="{5BDFEC39-9399-4872-AAF4-3D9222971121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DEC0F8-4810-4C86-A81B-FA982DAFDFA0}"/>
              </a:ext>
            </a:extLst>
          </p:cNvPr>
          <p:cNvSpPr/>
          <p:nvPr/>
        </p:nvSpPr>
        <p:spPr>
          <a:xfrm>
            <a:off x="1738144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640C-E6B9-4855-B4F7-68BBFFB28D7A}"/>
              </a:ext>
            </a:extLst>
          </p:cNvPr>
          <p:cNvCxnSpPr>
            <a:cxnSpLocks/>
          </p:cNvCxnSpPr>
          <p:nvPr/>
        </p:nvCxnSpPr>
        <p:spPr>
          <a:xfrm>
            <a:off x="1738144" y="3119717"/>
            <a:ext cx="2785728" cy="0"/>
          </a:xfrm>
          <a:prstGeom prst="straightConnector1">
            <a:avLst/>
          </a:prstGeom>
          <a:ln w="38100">
            <a:solidFill>
              <a:srgbClr val="07034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7AFB27-B3A9-43C9-9B6A-18F4AF912B3B}"/>
              </a:ext>
            </a:extLst>
          </p:cNvPr>
          <p:cNvSpPr/>
          <p:nvPr/>
        </p:nvSpPr>
        <p:spPr>
          <a:xfrm>
            <a:off x="792156" y="3357368"/>
            <a:ext cx="2076449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Visible cameras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08CFCD-731A-4B77-8148-A6791A72A921}"/>
              </a:ext>
            </a:extLst>
          </p:cNvPr>
          <p:cNvSpPr/>
          <p:nvPr/>
        </p:nvSpPr>
        <p:spPr>
          <a:xfrm>
            <a:off x="984173" y="3947751"/>
            <a:ext cx="1507941" cy="1146489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experimental setup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34687-A603-406B-9020-09156168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8" y="1894194"/>
            <a:ext cx="1615387" cy="10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6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2E1A9944-A46C-45A0-AE09-BA2CCB0F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7731"/>
            <a:ext cx="8724900" cy="484423"/>
          </a:xfrm>
        </p:spPr>
        <p:txBody>
          <a:bodyPr/>
          <a:lstStyle/>
          <a:p>
            <a:r>
              <a:rPr lang="en-US" noProof="0" dirty="0"/>
              <a:t>Table of Contents</a:t>
            </a:r>
            <a:endParaRPr lang="en-US" sz="2400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DEC0F8-4810-4C86-A81B-FA982DAFDFA0}"/>
              </a:ext>
            </a:extLst>
          </p:cNvPr>
          <p:cNvSpPr/>
          <p:nvPr/>
        </p:nvSpPr>
        <p:spPr>
          <a:xfrm>
            <a:off x="1738144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43640C-E6B9-4855-B4F7-68BBFFB28D7A}"/>
              </a:ext>
            </a:extLst>
          </p:cNvPr>
          <p:cNvCxnSpPr>
            <a:cxnSpLocks/>
          </p:cNvCxnSpPr>
          <p:nvPr/>
        </p:nvCxnSpPr>
        <p:spPr>
          <a:xfrm>
            <a:off x="1738144" y="3119716"/>
            <a:ext cx="5762807" cy="0"/>
          </a:xfrm>
          <a:prstGeom prst="straightConnector1">
            <a:avLst/>
          </a:prstGeom>
          <a:ln w="38100">
            <a:solidFill>
              <a:srgbClr val="07034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7AFB27-B3A9-43C9-9B6A-18F4AF912B3B}"/>
              </a:ext>
            </a:extLst>
          </p:cNvPr>
          <p:cNvSpPr/>
          <p:nvPr/>
        </p:nvSpPr>
        <p:spPr>
          <a:xfrm>
            <a:off x="792156" y="3357368"/>
            <a:ext cx="2076449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Visible cameras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08CFCD-731A-4B77-8148-A6791A72A921}"/>
              </a:ext>
            </a:extLst>
          </p:cNvPr>
          <p:cNvSpPr/>
          <p:nvPr/>
        </p:nvSpPr>
        <p:spPr>
          <a:xfrm>
            <a:off x="984173" y="3947751"/>
            <a:ext cx="1507941" cy="1146489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experimental setup</a:t>
            </a:r>
            <a:endParaRPr lang="en-US" sz="1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34687-A603-406B-9020-09156168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8" y="1894194"/>
            <a:ext cx="1615387" cy="10769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57F282-2C20-4D6E-ABA9-EF485FD93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2" t="49738" r="14609" b="37673"/>
          <a:stretch/>
        </p:blipFill>
        <p:spPr>
          <a:xfrm>
            <a:off x="3288908" y="1707142"/>
            <a:ext cx="2181928" cy="107692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7196C2E-047D-4358-9C06-81B69ACE7500}"/>
              </a:ext>
            </a:extLst>
          </p:cNvPr>
          <p:cNvSpPr/>
          <p:nvPr/>
        </p:nvSpPr>
        <p:spPr>
          <a:xfrm>
            <a:off x="4408153" y="3037885"/>
            <a:ext cx="144000" cy="144000"/>
          </a:xfrm>
          <a:prstGeom prst="ellipse">
            <a:avLst/>
          </a:prstGeom>
          <a:solidFill>
            <a:srgbClr val="07034B"/>
          </a:solidFill>
          <a:ln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17E4F6-C00D-4E01-A136-71B8DEB66019}"/>
              </a:ext>
            </a:extLst>
          </p:cNvPr>
          <p:cNvSpPr/>
          <p:nvPr/>
        </p:nvSpPr>
        <p:spPr>
          <a:xfrm>
            <a:off x="3387804" y="3357368"/>
            <a:ext cx="2162175" cy="3429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703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7034B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Method of Analysis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45D818A-EEDC-4304-B6A8-240E96054EB0}"/>
              </a:ext>
            </a:extLst>
          </p:cNvPr>
          <p:cNvSpPr/>
          <p:nvPr/>
        </p:nvSpPr>
        <p:spPr>
          <a:xfrm>
            <a:off x="3698228" y="3947751"/>
            <a:ext cx="1508400" cy="1148400"/>
          </a:xfrm>
          <a:prstGeom prst="roundRect">
            <a:avLst/>
          </a:prstGeom>
          <a:solidFill>
            <a:srgbClr val="F4F2EE"/>
          </a:solidFill>
          <a:ln>
            <a:solidFill>
              <a:srgbClr val="F4F2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0" dirty="0">
                <a:solidFill>
                  <a:srgbClr val="000000"/>
                </a:solidFill>
                <a:effectLst/>
              </a:rPr>
              <a:t>Description of the analysis method</a:t>
            </a:r>
            <a:endParaRPr lang="en-US" sz="1400" b="1" dirty="0"/>
          </a:p>
        </p:txBody>
      </p:sp>
      <p:sp>
        <p:nvSpPr>
          <p:cNvPr id="15" name="Title 31">
            <a:extLst>
              <a:ext uri="{FF2B5EF4-FFF2-40B4-BE49-F238E27FC236}">
                <a16:creationId xmlns:a16="http://schemas.microsoft.com/office/drawing/2014/main" id="{34A7D5D2-4D84-4C6D-B288-667C60257312}"/>
              </a:ext>
            </a:extLst>
          </p:cNvPr>
          <p:cNvSpPr txBox="1">
            <a:spLocks/>
          </p:cNvSpPr>
          <p:nvPr/>
        </p:nvSpPr>
        <p:spPr>
          <a:xfrm>
            <a:off x="11534410" y="6550222"/>
            <a:ext cx="598565" cy="3331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Leelawadee UI" panose="020B0502040204020203" pitchFamily="34" charset="-34"/>
                <a:ea typeface="+mj-ea"/>
                <a:cs typeface="Leelawadee UI" panose="020B0502040204020203" pitchFamily="34" charset="-34"/>
              </a:defRPr>
            </a:lvl1pPr>
          </a:lstStyle>
          <a:p>
            <a:r>
              <a:rPr lang="it-IT" sz="17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226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9798</TotalTime>
  <Words>1928</Words>
  <Application>Microsoft Office PowerPoint</Application>
  <PresentationFormat>Widescreen</PresentationFormat>
  <Paragraphs>477</Paragraphs>
  <Slides>47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</vt:lpstr>
      <vt:lpstr>Cambria Math</vt:lpstr>
      <vt:lpstr>Courier New</vt:lpstr>
      <vt:lpstr>Leelawadee UI</vt:lpstr>
      <vt:lpstr>Wingdings</vt:lpstr>
      <vt:lpstr>Office Theme</vt:lpstr>
      <vt:lpstr>PowerPoint Presentation</vt:lpstr>
      <vt:lpstr>ITER Neutral Beam Test Facility</vt:lpstr>
      <vt:lpstr>ITER Neutral Beam Test Facility</vt:lpstr>
      <vt:lpstr>ITER Neutral Beam Test Facility</vt:lpstr>
      <vt:lpstr>SPIDER Experimental Campaign </vt:lpstr>
      <vt:lpstr>SPIDER Experimental Campaign </vt:lpstr>
      <vt:lpstr>SPIDER Experimental Campaign </vt:lpstr>
      <vt:lpstr>Table of Contents</vt:lpstr>
      <vt:lpstr>Table of Contents</vt:lpstr>
      <vt:lpstr>Table of Contents</vt:lpstr>
      <vt:lpstr>Table of Contents</vt:lpstr>
      <vt:lpstr>Visible cameras as diagnostic tool</vt:lpstr>
      <vt:lpstr>Visible cameras as diagnostic tool</vt:lpstr>
      <vt:lpstr>Visible cameras as diagnostic tool</vt:lpstr>
      <vt:lpstr>Visible cameras as diagnostic tool</vt:lpstr>
      <vt:lpstr>Visible cameras as diagnostic tool</vt:lpstr>
      <vt:lpstr>Method of Analysis</vt:lpstr>
      <vt:lpstr>Method of Analysis</vt:lpstr>
      <vt:lpstr>Method of Analysis</vt:lpstr>
      <vt:lpstr>Method of Analysis</vt:lpstr>
      <vt:lpstr>PowerPoint Presentation</vt:lpstr>
      <vt:lpstr>PowerPoint Presentation</vt:lpstr>
      <vt:lpstr>Beam optics investigation</vt:lpstr>
      <vt:lpstr>Beam optics investigation</vt:lpstr>
      <vt:lpstr>Beam optics investigation</vt:lpstr>
      <vt:lpstr>Beam optics investigation</vt:lpstr>
      <vt:lpstr>Beam optics investigation</vt:lpstr>
      <vt:lpstr>PowerPoint Presentation</vt:lpstr>
      <vt:lpstr>RF power dependence</vt:lpstr>
      <vt:lpstr>RF power dependence</vt:lpstr>
      <vt:lpstr>Pressure dependence</vt:lpstr>
      <vt:lpstr>Bias dependence</vt:lpstr>
      <vt:lpstr>Bias dependence</vt:lpstr>
      <vt:lpstr>Bias dependence</vt:lpstr>
      <vt:lpstr>Role of Beam Uniformity</vt:lpstr>
      <vt:lpstr>Role of Beam Uniformity</vt:lpstr>
      <vt:lpstr>Role of Beam Uniformity</vt:lpstr>
      <vt:lpstr>Role of Beam Uniformity</vt:lpstr>
      <vt:lpstr>Conclusions</vt:lpstr>
      <vt:lpstr>Conclusions</vt:lpstr>
      <vt:lpstr>Conclusions</vt:lpstr>
      <vt:lpstr>PowerPoint Presentation</vt:lpstr>
      <vt:lpstr>List of References </vt:lpstr>
      <vt:lpstr>PowerPoint Presentation</vt:lpstr>
      <vt:lpstr>SPIDER Experiment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optics analysis by visible cameras applied for the first time to a large-scale multi-beamlet configuration in the ITER prototype source</dc:title>
  <dc:creator>Giulia Emma</dc:creator>
  <cp:lastModifiedBy>Giulia Emma</cp:lastModifiedBy>
  <cp:revision>1377</cp:revision>
  <dcterms:created xsi:type="dcterms:W3CDTF">2025-07-13T15:38:46Z</dcterms:created>
  <dcterms:modified xsi:type="dcterms:W3CDTF">2025-09-10T11:23:33Z</dcterms:modified>
</cp:coreProperties>
</file>