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1B3"/>
    <a:srgbClr val="132B4E"/>
    <a:srgbClr val="90919C"/>
    <a:srgbClr val="B0B8C9"/>
    <a:srgbClr val="F6A704"/>
    <a:srgbClr val="F8971D"/>
    <a:srgbClr val="EF41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02"/>
    <p:restoredTop sz="94674"/>
  </p:normalViewPr>
  <p:slideViewPr>
    <p:cSldViewPr snapToGrid="0" snapToObjects="1">
      <p:cViewPr varScale="1">
        <p:scale>
          <a:sx n="82" d="100"/>
          <a:sy n="82" d="100"/>
        </p:scale>
        <p:origin x="1142"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21" d="100"/>
          <a:sy n="121" d="100"/>
        </p:scale>
        <p:origin x="507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494B7-3010-C04A-A8D2-3A67F5B3F740}" type="slidenum">
              <a:rPr lang="en-US" smtClean="0"/>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F9E3AD-85AA-4D4F-953B-BDDC046C417F}" type="datetimeFigureOut">
              <a:rPr lang="en-US" smtClean="0"/>
              <a:t>9/8/2025</a:t>
            </a:fld>
            <a:endParaRPr lang="en-US"/>
          </a:p>
        </p:txBody>
      </p:sp>
    </p:spTree>
    <p:extLst>
      <p:ext uri="{BB962C8B-B14F-4D97-AF65-F5344CB8AC3E}">
        <p14:creationId xmlns:p14="http://schemas.microsoft.com/office/powerpoint/2010/main" val="1743236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9CD0D-D0C5-DD4D-B44E-98E59B6DF763}"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2E606-7E0B-0B4A-8955-4487729DC77D}" type="slidenum">
              <a:rPr lang="en-US" smtClean="0"/>
              <a:t>‹#›</a:t>
            </a:fld>
            <a:endParaRPr lang="en-US"/>
          </a:p>
        </p:txBody>
      </p:sp>
    </p:spTree>
    <p:extLst>
      <p:ext uri="{BB962C8B-B14F-4D97-AF65-F5344CB8AC3E}">
        <p14:creationId xmlns:p14="http://schemas.microsoft.com/office/powerpoint/2010/main" val="197625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image1">
    <p:spTree>
      <p:nvGrpSpPr>
        <p:cNvPr id="1" name=""/>
        <p:cNvGrpSpPr/>
        <p:nvPr/>
      </p:nvGrpSpPr>
      <p:grpSpPr>
        <a:xfrm>
          <a:off x="0" y="0"/>
          <a:ext cx="0" cy="0"/>
          <a:chOff x="0" y="0"/>
          <a:chExt cx="0" cy="0"/>
        </a:xfrm>
      </p:grpSpPr>
      <p:pic>
        <p:nvPicPr>
          <p:cNvPr id="11" name="Picture 2" descr="a-0482_ed_small_horizonta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931" y="-14622"/>
            <a:ext cx="12213059" cy="687262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F1B9A15D-34F0-32AE-A6E3-A67F8A8B1F97}"/>
              </a:ext>
            </a:extLst>
          </p:cNvPr>
          <p:cNvSpPr/>
          <p:nvPr userDrawn="1"/>
        </p:nvSpPr>
        <p:spPr>
          <a:xfrm rot="10800000">
            <a:off x="10175768" y="-14622"/>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81FBA85-64D3-3742-3AC5-32E5CEC8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pic>
        <p:nvPicPr>
          <p:cNvPr id="12" name="Picture 11">
            <a:extLst>
              <a:ext uri="{FF2B5EF4-FFF2-40B4-BE49-F238E27FC236}">
                <a16:creationId xmlns:a16="http://schemas.microsoft.com/office/drawing/2014/main" id="{37428191-99CC-45AB-84AC-0EDF0E4978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80214" y="5267455"/>
            <a:ext cx="922064" cy="468000"/>
          </a:xfrm>
          <a:prstGeom prst="rect">
            <a:avLst/>
          </a:prstGeom>
        </p:spPr>
      </p:pic>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76584" y="5861785"/>
            <a:ext cx="1220178" cy="289764"/>
          </a:xfrm>
          <a:prstGeom prst="rect">
            <a:avLst/>
          </a:prstGeom>
        </p:spPr>
      </p:pic>
      <p:sp>
        <p:nvSpPr>
          <p:cNvPr id="14" name="TextBox 13">
            <a:extLst>
              <a:ext uri="{FF2B5EF4-FFF2-40B4-BE49-F238E27FC236}">
                <a16:creationId xmlns:a16="http://schemas.microsoft.com/office/drawing/2014/main" id="{49C4954B-516E-7D42-B0DD-5C5FC9B144D0}"/>
              </a:ext>
            </a:extLst>
          </p:cNvPr>
          <p:cNvSpPr txBox="1"/>
          <p:nvPr userDrawn="1"/>
        </p:nvSpPr>
        <p:spPr>
          <a:xfrm>
            <a:off x="8925315" y="6211669"/>
            <a:ext cx="3168170" cy="646331"/>
          </a:xfrm>
          <a:prstGeom prst="rect">
            <a:avLst/>
          </a:prstGeom>
          <a:noFill/>
        </p:spPr>
        <p:txBody>
          <a:bodyPr wrap="square" lIns="0" rIns="0"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600" dirty="0">
                <a:solidFill>
                  <a:schemeClr val="bg1"/>
                </a:solidFill>
                <a:latin typeface="Arial" charset="0"/>
                <a:ea typeface="Arial" charset="0"/>
                <a:cs typeface="Arial" charset="0"/>
              </a:rPr>
              <a:t>This work has been carried out within the framework of the </a:t>
            </a:r>
            <a:r>
              <a:rPr lang="en-GB" sz="600" dirty="0" err="1">
                <a:solidFill>
                  <a:schemeClr val="bg1"/>
                </a:solidFill>
                <a:latin typeface="Arial" charset="0"/>
                <a:ea typeface="Arial" charset="0"/>
                <a:cs typeface="Arial" charset="0"/>
              </a:rPr>
              <a:t>EUROfusion</a:t>
            </a:r>
            <a:r>
              <a:rPr lang="en-GB" sz="600" dirty="0">
                <a:solidFill>
                  <a:schemeClr val="bg1"/>
                </a:solidFill>
                <a:latin typeface="Arial" charset="0"/>
                <a:ea typeface="Arial" charset="0"/>
                <a:cs typeface="Arial" charset="0"/>
              </a:rPr>
              <a:t> Consortium, funded by the European Union via the </a:t>
            </a:r>
            <a:r>
              <a:rPr lang="en-GB" sz="600" dirty="0" err="1">
                <a:solidFill>
                  <a:schemeClr val="bg1"/>
                </a:solidFill>
                <a:latin typeface="Arial" charset="0"/>
                <a:ea typeface="Arial" charset="0"/>
                <a:cs typeface="Arial" charset="0"/>
              </a:rPr>
              <a:t>Euratom</a:t>
            </a:r>
            <a:r>
              <a:rPr lang="en-GB" sz="600" dirty="0">
                <a:solidFill>
                  <a:schemeClr val="bg1"/>
                </a:solidFill>
                <a:latin typeface="Arial" charset="0"/>
                <a:ea typeface="Arial" charset="0"/>
                <a:cs typeface="Arial" charset="0"/>
              </a:rPr>
              <a:t> Research and Training Programme (Grant Agreement No. 101052200 — </a:t>
            </a:r>
            <a:r>
              <a:rPr lang="en-GB" sz="600" dirty="0" err="1">
                <a:solidFill>
                  <a:schemeClr val="bg1"/>
                </a:solidFill>
                <a:latin typeface="Arial" charset="0"/>
                <a:ea typeface="Arial" charset="0"/>
                <a:cs typeface="Arial" charset="0"/>
              </a:rPr>
              <a:t>EUROfusion</a:t>
            </a:r>
            <a:r>
              <a:rPr lang="en-GB" sz="600" dirty="0">
                <a:solidFill>
                  <a:schemeClr val="bg1"/>
                </a:solidFill>
                <a:latin typeface="Arial" charset="0"/>
                <a:ea typeface="Arial" charset="0"/>
                <a:cs typeface="Arial" charset="0"/>
              </a:rPr>
              <a:t>). Views and opinions expressed are however those of the author(s) only and do not necessarily reflect those of the European Union or the European Commission. Neither the European Union nor the European Commission can be held responsible for them.</a:t>
            </a:r>
            <a:endParaRPr lang="en-US" sz="600" dirty="0">
              <a:solidFill>
                <a:schemeClr val="bg1"/>
              </a:solidFill>
              <a:latin typeface="Arial" charset="0"/>
              <a:ea typeface="Arial" charset="0"/>
              <a:cs typeface="Arial" charset="0"/>
            </a:endParaRPr>
          </a:p>
        </p:txBody>
      </p:sp>
      <p:pic>
        <p:nvPicPr>
          <p:cNvPr id="15" name="Picture 14">
            <a:extLst>
              <a:ext uri="{FF2B5EF4-FFF2-40B4-BE49-F238E27FC236}">
                <a16:creationId xmlns:a16="http://schemas.microsoft.com/office/drawing/2014/main" id="{0FA79BCB-E16B-9540-8687-2C4FDB4BE6D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15307" y="5861785"/>
            <a:ext cx="429544" cy="291684"/>
          </a:xfrm>
          <a:prstGeom prst="rect">
            <a:avLst/>
          </a:prstGeom>
        </p:spPr>
      </p:pic>
      <p:pic>
        <p:nvPicPr>
          <p:cNvPr id="17" name="Picture 16">
            <a:extLst>
              <a:ext uri="{FF2B5EF4-FFF2-40B4-BE49-F238E27FC236}">
                <a16:creationId xmlns:a16="http://schemas.microsoft.com/office/drawing/2014/main" id="{68D0F9AC-2FBA-4F10-A5C4-BA11D1307AA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215307" y="5267455"/>
            <a:ext cx="903865" cy="468000"/>
          </a:xfrm>
          <a:prstGeom prst="rect">
            <a:avLst/>
          </a:prstGeom>
          <a:solidFill>
            <a:schemeClr val="bg1"/>
          </a:solidFill>
          <a:ln>
            <a:noFill/>
          </a:ln>
        </p:spPr>
      </p:pic>
    </p:spTree>
    <p:extLst>
      <p:ext uri="{BB962C8B-B14F-4D97-AF65-F5344CB8AC3E}">
        <p14:creationId xmlns:p14="http://schemas.microsoft.com/office/powerpoint/2010/main" val="171879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image2">
    <p:spTree>
      <p:nvGrpSpPr>
        <p:cNvPr id="1" name=""/>
        <p:cNvGrpSpPr/>
        <p:nvPr/>
      </p:nvGrpSpPr>
      <p:grpSpPr>
        <a:xfrm>
          <a:off x="0" y="0"/>
          <a:ext cx="0" cy="0"/>
          <a:chOff x="0" y="0"/>
          <a:chExt cx="0" cy="0"/>
        </a:xfrm>
      </p:grpSpPr>
      <p:pic>
        <p:nvPicPr>
          <p:cNvPr id="3" name="Picture 2" descr="A person in a factory&#10;&#10;Description automatically generated">
            <a:extLst>
              <a:ext uri="{FF2B5EF4-FFF2-40B4-BE49-F238E27FC236}">
                <a16:creationId xmlns:a16="http://schemas.microsoft.com/office/drawing/2014/main" id="{EE1D502D-9674-88B5-CAD8-36A8D1F7F5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22"/>
            <a:ext cx="12192000" cy="5245528"/>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Triangle 6"/>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7"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image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41264-3313-9B47-B87B-70DE9C28B8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251077"/>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5" name="Triangle 6">
            <a:extLst>
              <a:ext uri="{FF2B5EF4-FFF2-40B4-BE49-F238E27FC236}">
                <a16:creationId xmlns:a16="http://schemas.microsoft.com/office/drawing/2014/main" id="{85CB16D8-6C40-ED27-0031-9D09E1430FEC}"/>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6" name="Picture 5">
            <a:extLst>
              <a:ext uri="{FF2B5EF4-FFF2-40B4-BE49-F238E27FC236}">
                <a16:creationId xmlns:a16="http://schemas.microsoft.com/office/drawing/2014/main" id="{81409DEB-91FF-C0C2-9FD8-2F5AD05DBA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image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3430B-242D-C74B-B8F9-B32BD16FE8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653"/>
            <a:ext cx="12207532" cy="5283899"/>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0028596E-A45E-F435-570F-F20AA63E964D}"/>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0DC57A5D-FE21-5BE2-9560-6C23CCC725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image5">
    <p:spTree>
      <p:nvGrpSpPr>
        <p:cNvPr id="1" name=""/>
        <p:cNvGrpSpPr/>
        <p:nvPr/>
      </p:nvGrpSpPr>
      <p:grpSpPr>
        <a:xfrm>
          <a:off x="0" y="0"/>
          <a:ext cx="0" cy="0"/>
          <a:chOff x="0" y="0"/>
          <a:chExt cx="0" cy="0"/>
        </a:xfrm>
      </p:grpSpPr>
      <p:pic>
        <p:nvPicPr>
          <p:cNvPr id="6" name="Picture 5" descr="A group of people sitting in front of computers&#10;&#10;Description automatically generated">
            <a:extLst>
              <a:ext uri="{FF2B5EF4-FFF2-40B4-BE49-F238E27FC236}">
                <a16:creationId xmlns:a16="http://schemas.microsoft.com/office/drawing/2014/main" id="{A2B4C594-311C-4543-E27E-8C147C83E9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24" y="0"/>
            <a:ext cx="12198724" cy="5228956"/>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7"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7561F1F0-0D5F-B033-FD79-56D0A61EBBCB}"/>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530C50E3-1653-5DE2-D1C5-EC5BA3B9B6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image6">
    <p:spTree>
      <p:nvGrpSpPr>
        <p:cNvPr id="1" name=""/>
        <p:cNvGrpSpPr/>
        <p:nvPr/>
      </p:nvGrpSpPr>
      <p:grpSpPr>
        <a:xfrm>
          <a:off x="0" y="0"/>
          <a:ext cx="0" cy="0"/>
          <a:chOff x="0" y="0"/>
          <a:chExt cx="0" cy="0"/>
        </a:xfrm>
      </p:grpSpPr>
      <p:pic>
        <p:nvPicPr>
          <p:cNvPr id="6" name="Picture 5" descr="A building with a sign on the side of it&#10;&#10;Description automatically generated">
            <a:extLst>
              <a:ext uri="{FF2B5EF4-FFF2-40B4-BE49-F238E27FC236}">
                <a16:creationId xmlns:a16="http://schemas.microsoft.com/office/drawing/2014/main" id="{E0DA9190-BE64-2177-9CB0-12E2293685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22"/>
            <a:ext cx="12192000" cy="5337989"/>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5D799A25-0458-1ACE-F73F-F8E4AFCCC42B}"/>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C900194C-040C-5DA4-A94C-28A3595F69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image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10637-E575-9447-A555-DB547E0A158A}"/>
              </a:ext>
            </a:extLst>
          </p:cNvPr>
          <p:cNvPicPr>
            <a:picLocks noChangeAspect="1"/>
          </p:cNvPicPr>
          <p:nvPr userDrawn="1"/>
        </p:nvPicPr>
        <p:blipFill>
          <a:blip r:embed="rId2"/>
          <a:stretch>
            <a:fillRect/>
          </a:stretch>
        </p:blipFill>
        <p:spPr>
          <a:xfrm>
            <a:off x="0" y="-12652"/>
            <a:ext cx="12197227" cy="5308448"/>
          </a:xfrm>
          <a:prstGeom prst="rect">
            <a:avLst/>
          </a:prstGeom>
        </p:spPr>
      </p:pic>
      <p:sp>
        <p:nvSpPr>
          <p:cNvPr id="13" name="Freeform 12"/>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21"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22"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23"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image8">
    <p:spTree>
      <p:nvGrpSpPr>
        <p:cNvPr id="1" name=""/>
        <p:cNvGrpSpPr/>
        <p:nvPr/>
      </p:nvGrpSpPr>
      <p:grpSpPr>
        <a:xfrm>
          <a:off x="0" y="0"/>
          <a:ext cx="0" cy="0"/>
          <a:chOff x="0" y="0"/>
          <a:chExt cx="0" cy="0"/>
        </a:xfrm>
      </p:grpSpPr>
      <p:pic>
        <p:nvPicPr>
          <p:cNvPr id="5" name="Picture 4" descr="A person standing in front of a group of people&#10;&#10;Description automatically generated">
            <a:extLst>
              <a:ext uri="{FF2B5EF4-FFF2-40B4-BE49-F238E27FC236}">
                <a16:creationId xmlns:a16="http://schemas.microsoft.com/office/drawing/2014/main" id="{3C9D6F55-F3B9-0388-A008-C5CFC72E6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622"/>
            <a:ext cx="12192000" cy="5332934"/>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F1B9A15D-34F0-32AE-A6E3-A67F8A8B1F97}"/>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81FBA85-64D3-3742-3AC5-32E5CEC8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extLst>
      <p:ext uri="{BB962C8B-B14F-4D97-AF65-F5344CB8AC3E}">
        <p14:creationId xmlns:p14="http://schemas.microsoft.com/office/powerpoint/2010/main" val="1263214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image9">
    <p:spTree>
      <p:nvGrpSpPr>
        <p:cNvPr id="1" name=""/>
        <p:cNvGrpSpPr/>
        <p:nvPr/>
      </p:nvGrpSpPr>
      <p:grpSpPr>
        <a:xfrm>
          <a:off x="0" y="0"/>
          <a:ext cx="0" cy="0"/>
          <a:chOff x="0" y="0"/>
          <a:chExt cx="0" cy="0"/>
        </a:xfrm>
      </p:grpSpPr>
      <p:pic>
        <p:nvPicPr>
          <p:cNvPr id="5" name="Picture 4" descr="A pink light on a black background&#10;&#10;Description automatically generated">
            <a:extLst>
              <a:ext uri="{FF2B5EF4-FFF2-40B4-BE49-F238E27FC236}">
                <a16:creationId xmlns:a16="http://schemas.microsoft.com/office/drawing/2014/main" id="{B1D632BA-73F6-2CAA-7E76-C94956A6C7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930" y="0"/>
            <a:ext cx="12210930" cy="5365376"/>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F1B9A15D-34F0-32AE-A6E3-A67F8A8B1F97}"/>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81FBA85-64D3-3742-3AC5-32E5CEC8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extLst>
      <p:ext uri="{BB962C8B-B14F-4D97-AF65-F5344CB8AC3E}">
        <p14:creationId xmlns:p14="http://schemas.microsoft.com/office/powerpoint/2010/main" val="3913878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image10">
    <p:spTree>
      <p:nvGrpSpPr>
        <p:cNvPr id="1" name=""/>
        <p:cNvGrpSpPr/>
        <p:nvPr/>
      </p:nvGrpSpPr>
      <p:grpSpPr>
        <a:xfrm>
          <a:off x="0" y="0"/>
          <a:ext cx="0" cy="0"/>
          <a:chOff x="0" y="0"/>
          <a:chExt cx="0" cy="0"/>
        </a:xfrm>
      </p:grpSpPr>
      <p:pic>
        <p:nvPicPr>
          <p:cNvPr id="6" name="Picture 5" descr="People sitting in front of several monitors&#10;&#10;Description automatically generated">
            <a:extLst>
              <a:ext uri="{FF2B5EF4-FFF2-40B4-BE49-F238E27FC236}">
                <a16:creationId xmlns:a16="http://schemas.microsoft.com/office/drawing/2014/main" id="{29F38B8C-B0F7-4DFD-E3CD-D105B0F1F0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976"/>
          <a:stretch/>
        </p:blipFill>
        <p:spPr>
          <a:xfrm>
            <a:off x="-18930" y="-14622"/>
            <a:ext cx="12236064" cy="5402470"/>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F1B9A15D-34F0-32AE-A6E3-A67F8A8B1F97}"/>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81FBA85-64D3-3742-3AC5-32E5CEC8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extLst>
      <p:ext uri="{BB962C8B-B14F-4D97-AF65-F5344CB8AC3E}">
        <p14:creationId xmlns:p14="http://schemas.microsoft.com/office/powerpoint/2010/main" val="239533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image11">
    <p:spTree>
      <p:nvGrpSpPr>
        <p:cNvPr id="1" name=""/>
        <p:cNvGrpSpPr/>
        <p:nvPr/>
      </p:nvGrpSpPr>
      <p:grpSpPr>
        <a:xfrm>
          <a:off x="0" y="0"/>
          <a:ext cx="0" cy="0"/>
          <a:chOff x="0" y="0"/>
          <a:chExt cx="0" cy="0"/>
        </a:xfrm>
      </p:grpSpPr>
      <p:pic>
        <p:nvPicPr>
          <p:cNvPr id="6" name="Picture 5" descr="A person working on a machine&#10;&#10;Description automatically generated">
            <a:extLst>
              <a:ext uri="{FF2B5EF4-FFF2-40B4-BE49-F238E27FC236}">
                <a16:creationId xmlns:a16="http://schemas.microsoft.com/office/drawing/2014/main" id="{8959FC96-E3F0-4A79-531C-ECCF4D0866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930" y="-14622"/>
            <a:ext cx="12210930" cy="6359368"/>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F1B9A15D-34F0-32AE-A6E3-A67F8A8B1F97}"/>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81FBA85-64D3-3742-3AC5-32E5CEC8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extLst>
      <p:ext uri="{BB962C8B-B14F-4D97-AF65-F5344CB8AC3E}">
        <p14:creationId xmlns:p14="http://schemas.microsoft.com/office/powerpoint/2010/main" val="112988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3"/>
          <p:cNvSpPr>
            <a:spLocks noGrp="1"/>
          </p:cNvSpPr>
          <p:nvPr>
            <p:ph sz="half" idx="2"/>
          </p:nvPr>
        </p:nvSpPr>
        <p:spPr>
          <a:xfrm>
            <a:off x="166867" y="1530994"/>
            <a:ext cx="11465690"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p:cNvSpPr>
            <a:spLocks noGrp="1"/>
          </p:cNvSpPr>
          <p:nvPr>
            <p:ph type="title"/>
          </p:nvPr>
        </p:nvSpPr>
        <p:spPr>
          <a:xfrm>
            <a:off x="166868" y="205430"/>
            <a:ext cx="10018853" cy="132556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 name="Footer Placeholder 1"/>
          <p:cNvSpPr>
            <a:spLocks noGrp="1"/>
          </p:cNvSpPr>
          <p:nvPr>
            <p:ph type="ftr" sz="quarter" idx="10"/>
          </p:nvPr>
        </p:nvSpPr>
        <p:spPr/>
        <p:txBody>
          <a:bodyPr/>
          <a:lstStyle>
            <a:lvl1pPr>
              <a:defRPr>
                <a:solidFill>
                  <a:schemeClr val="tx1"/>
                </a:solidFill>
              </a:defRPr>
            </a:lvl1pPr>
          </a:lstStyle>
          <a:p>
            <a:r>
              <a:rPr lang="en-GB" dirty="0"/>
              <a:t>A. Shepherd, ICIS 9th September 2025, SPIDER beam current performance</a:t>
            </a:r>
            <a:endParaRPr lang="en-US" dirty="0"/>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pic>
        <p:nvPicPr>
          <p:cNvPr id="6" name="Picture 5">
            <a:extLst>
              <a:ext uri="{FF2B5EF4-FFF2-40B4-BE49-F238E27FC236}">
                <a16:creationId xmlns:a16="http://schemas.microsoft.com/office/drawing/2014/main" id="{37428191-99CC-45AB-84AC-0EDF0E4978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6212" y="6231419"/>
            <a:ext cx="1027336" cy="521431"/>
          </a:xfrm>
          <a:prstGeom prst="rect">
            <a:avLst/>
          </a:prstGeom>
        </p:spPr>
      </p:pic>
      <p:pic>
        <p:nvPicPr>
          <p:cNvPr id="8" name="Picture 7">
            <a:extLst>
              <a:ext uri="{FF2B5EF4-FFF2-40B4-BE49-F238E27FC236}">
                <a16:creationId xmlns:a16="http://schemas.microsoft.com/office/drawing/2014/main" id="{68D0F9AC-2FBA-4F10-A5C4-BA11D1307A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10056" y="6284850"/>
            <a:ext cx="903865" cy="468000"/>
          </a:xfrm>
          <a:prstGeom prst="rect">
            <a:avLst/>
          </a:prstGeom>
          <a:solidFill>
            <a:schemeClr val="bg1"/>
          </a:solidFill>
          <a:ln>
            <a:noFill/>
          </a:ln>
        </p:spPr>
      </p:pic>
      <p:pic>
        <p:nvPicPr>
          <p:cNvPr id="9" name="Picture 2" descr="https://ccfe.ukaea.uk/wp-content/uploads/2019/06/EUROfusion-LOGO-WEB_003399.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73330" y="6284852"/>
            <a:ext cx="1535299" cy="4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8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image12">
    <p:spTree>
      <p:nvGrpSpPr>
        <p:cNvPr id="1" name=""/>
        <p:cNvGrpSpPr/>
        <p:nvPr/>
      </p:nvGrpSpPr>
      <p:grpSpPr>
        <a:xfrm>
          <a:off x="0" y="0"/>
          <a:ext cx="0" cy="0"/>
          <a:chOff x="0" y="0"/>
          <a:chExt cx="0" cy="0"/>
        </a:xfrm>
      </p:grpSpPr>
      <p:pic>
        <p:nvPicPr>
          <p:cNvPr id="5" name="Picture 4" descr="A close-up of a machine&#10;&#10;Description automatically generated">
            <a:extLst>
              <a:ext uri="{FF2B5EF4-FFF2-40B4-BE49-F238E27FC236}">
                <a16:creationId xmlns:a16="http://schemas.microsoft.com/office/drawing/2014/main" id="{1A284294-3C35-458B-013F-88D137987E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930" y="-20320"/>
            <a:ext cx="12238414" cy="5357707"/>
          </a:xfrm>
          <a:prstGeom prst="rect">
            <a:avLst/>
          </a:prstGeom>
        </p:spPr>
      </p:pic>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6"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8"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F1B9A15D-34F0-32AE-A6E3-A67F8A8B1F97}"/>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481FBA85-64D3-3742-3AC5-32E5CEC89B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extLst>
      <p:ext uri="{BB962C8B-B14F-4D97-AF65-F5344CB8AC3E}">
        <p14:creationId xmlns:p14="http://schemas.microsoft.com/office/powerpoint/2010/main" val="2795312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ustom_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12699"/>
            <a:ext cx="12202079" cy="5246988"/>
          </a:xfrm>
          <a:custGeom>
            <a:avLst/>
            <a:gdLst>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5225723 h 5225723"/>
              <a:gd name="connsiteX5" fmla="*/ 0 w 12196763"/>
              <a:gd name="connsiteY5" fmla="*/ 0 h 5225723"/>
              <a:gd name="connsiteX6" fmla="*/ 0 w 12196763"/>
              <a:gd name="connsiteY6" fmla="*/ 0 h 5225723"/>
              <a:gd name="connsiteX0" fmla="*/ 0 w 12196763"/>
              <a:gd name="connsiteY0" fmla="*/ 0 h 5225723"/>
              <a:gd name="connsiteX1" fmla="*/ 10202575 w 12196763"/>
              <a:gd name="connsiteY1" fmla="*/ 0 h 5225723"/>
              <a:gd name="connsiteX2" fmla="*/ 12196763 w 12196763"/>
              <a:gd name="connsiteY2" fmla="*/ 1994188 h 5225723"/>
              <a:gd name="connsiteX3" fmla="*/ 12196763 w 12196763"/>
              <a:gd name="connsiteY3" fmla="*/ 5225723 h 5225723"/>
              <a:gd name="connsiteX4" fmla="*/ 0 w 12196763"/>
              <a:gd name="connsiteY4" fmla="*/ 2916156 h 5225723"/>
              <a:gd name="connsiteX5" fmla="*/ 0 w 12196763"/>
              <a:gd name="connsiteY5" fmla="*/ 0 h 5225723"/>
              <a:gd name="connsiteX6" fmla="*/ 0 w 12196763"/>
              <a:gd name="connsiteY6" fmla="*/ 0 h 5225723"/>
              <a:gd name="connsiteX0" fmla="*/ 0 w 12202079"/>
              <a:gd name="connsiteY0" fmla="*/ 0 h 5246988"/>
              <a:gd name="connsiteX1" fmla="*/ 10202575 w 12202079"/>
              <a:gd name="connsiteY1" fmla="*/ 0 h 5246988"/>
              <a:gd name="connsiteX2" fmla="*/ 12196763 w 12202079"/>
              <a:gd name="connsiteY2" fmla="*/ 1994188 h 5246988"/>
              <a:gd name="connsiteX3" fmla="*/ 12202079 w 12202079"/>
              <a:gd name="connsiteY3" fmla="*/ 5246988 h 5246988"/>
              <a:gd name="connsiteX4" fmla="*/ 0 w 12202079"/>
              <a:gd name="connsiteY4" fmla="*/ 2916156 h 5246988"/>
              <a:gd name="connsiteX5" fmla="*/ 0 w 12202079"/>
              <a:gd name="connsiteY5" fmla="*/ 0 h 5246988"/>
              <a:gd name="connsiteX6" fmla="*/ 0 w 12202079"/>
              <a:gd name="connsiteY6" fmla="*/ 0 h 52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2079" h="5246988">
                <a:moveTo>
                  <a:pt x="0" y="0"/>
                </a:moveTo>
                <a:lnTo>
                  <a:pt x="10202575" y="0"/>
                </a:lnTo>
                <a:lnTo>
                  <a:pt x="12196763" y="1994188"/>
                </a:lnTo>
                <a:lnTo>
                  <a:pt x="12202079" y="5246988"/>
                </a:lnTo>
                <a:lnTo>
                  <a:pt x="0" y="2916156"/>
                </a:lnTo>
                <a:lnTo>
                  <a:pt x="0" y="0"/>
                </a:lnTo>
                <a:lnTo>
                  <a:pt x="0" y="0"/>
                </a:lnTo>
                <a:close/>
              </a:path>
            </a:pathLst>
          </a:custGeom>
        </p:spPr>
        <p:txBody>
          <a:bodyPr anchor="ctr"/>
          <a:lstStyle>
            <a:lvl1pPr algn="ctr">
              <a:defRPr/>
            </a:lvl1pPr>
          </a:lstStyle>
          <a:p>
            <a:r>
              <a:rPr lang="en-US"/>
              <a:t>Click icon to add picture</a:t>
            </a:r>
          </a:p>
        </p:txBody>
      </p:sp>
      <p:sp>
        <p:nvSpPr>
          <p:cNvPr id="10" name="Freeform 9"/>
          <p:cNvSpPr/>
          <p:nvPr userDrawn="1"/>
        </p:nvSpPr>
        <p:spPr>
          <a:xfrm>
            <a:off x="-18930" y="2886832"/>
            <a:ext cx="12216157" cy="3979419"/>
          </a:xfrm>
          <a:custGeom>
            <a:avLst/>
            <a:gdLst>
              <a:gd name="connsiteX0" fmla="*/ 0 w 12260826"/>
              <a:gd name="connsiteY0" fmla="*/ 0 h 5270090"/>
              <a:gd name="connsiteX1" fmla="*/ 12260826 w 12260826"/>
              <a:gd name="connsiteY1" fmla="*/ 4817806 h 5270090"/>
              <a:gd name="connsiteX2" fmla="*/ 12260826 w 12260826"/>
              <a:gd name="connsiteY2" fmla="*/ 5270090 h 5270090"/>
              <a:gd name="connsiteX3" fmla="*/ 29497 w 12260826"/>
              <a:gd name="connsiteY3" fmla="*/ 5270090 h 5270090"/>
              <a:gd name="connsiteX4" fmla="*/ 0 w 12260826"/>
              <a:gd name="connsiteY4" fmla="*/ 0 h 5270090"/>
              <a:gd name="connsiteX0" fmla="*/ 7935 w 12231329"/>
              <a:gd name="connsiteY0" fmla="*/ 0 h 5254048"/>
              <a:gd name="connsiteX1" fmla="*/ 12231329 w 12231329"/>
              <a:gd name="connsiteY1" fmla="*/ 4801764 h 5254048"/>
              <a:gd name="connsiteX2" fmla="*/ 12231329 w 12231329"/>
              <a:gd name="connsiteY2" fmla="*/ 5254048 h 5254048"/>
              <a:gd name="connsiteX3" fmla="*/ 0 w 12231329"/>
              <a:gd name="connsiteY3" fmla="*/ 5254048 h 5254048"/>
              <a:gd name="connsiteX4" fmla="*/ 7935 w 12231329"/>
              <a:gd name="connsiteY4" fmla="*/ 0 h 5254048"/>
              <a:gd name="connsiteX0" fmla="*/ 0 w 12223394"/>
              <a:gd name="connsiteY0" fmla="*/ 0 h 5259395"/>
              <a:gd name="connsiteX1" fmla="*/ 12223394 w 12223394"/>
              <a:gd name="connsiteY1" fmla="*/ 4801764 h 5259395"/>
              <a:gd name="connsiteX2" fmla="*/ 12223394 w 12223394"/>
              <a:gd name="connsiteY2" fmla="*/ 5254048 h 5259395"/>
              <a:gd name="connsiteX3" fmla="*/ 72276 w 12223394"/>
              <a:gd name="connsiteY3" fmla="*/ 5259395 h 5259395"/>
              <a:gd name="connsiteX4" fmla="*/ 0 w 12223394"/>
              <a:gd name="connsiteY4" fmla="*/ 0 h 5259395"/>
              <a:gd name="connsiteX0" fmla="*/ 0 w 12223394"/>
              <a:gd name="connsiteY0" fmla="*/ 0 h 5264743"/>
              <a:gd name="connsiteX1" fmla="*/ 12223394 w 12223394"/>
              <a:gd name="connsiteY1" fmla="*/ 4801764 h 5264743"/>
              <a:gd name="connsiteX2" fmla="*/ 12223394 w 12223394"/>
              <a:gd name="connsiteY2" fmla="*/ 5254048 h 5264743"/>
              <a:gd name="connsiteX3" fmla="*/ 8107 w 12223394"/>
              <a:gd name="connsiteY3" fmla="*/ 5264743 h 5264743"/>
              <a:gd name="connsiteX4" fmla="*/ 0 w 12223394"/>
              <a:gd name="connsiteY4" fmla="*/ 0 h 5264743"/>
              <a:gd name="connsiteX0" fmla="*/ 0 w 12223394"/>
              <a:gd name="connsiteY0" fmla="*/ 0 h 5254048"/>
              <a:gd name="connsiteX1" fmla="*/ 12223394 w 12223394"/>
              <a:gd name="connsiteY1" fmla="*/ 4801764 h 5254048"/>
              <a:gd name="connsiteX2" fmla="*/ 12223394 w 12223394"/>
              <a:gd name="connsiteY2" fmla="*/ 5254048 h 5254048"/>
              <a:gd name="connsiteX3" fmla="*/ 8107 w 12223394"/>
              <a:gd name="connsiteY3" fmla="*/ 5238006 h 5254048"/>
              <a:gd name="connsiteX4" fmla="*/ 0 w 12223394"/>
              <a:gd name="connsiteY4" fmla="*/ 0 h 5254048"/>
              <a:gd name="connsiteX0" fmla="*/ 0 w 12223394"/>
              <a:gd name="connsiteY0" fmla="*/ 0 h 4841452"/>
              <a:gd name="connsiteX1" fmla="*/ 12223394 w 12223394"/>
              <a:gd name="connsiteY1" fmla="*/ 4389168 h 4841452"/>
              <a:gd name="connsiteX2" fmla="*/ 12223394 w 12223394"/>
              <a:gd name="connsiteY2" fmla="*/ 4841452 h 4841452"/>
              <a:gd name="connsiteX3" fmla="*/ 8107 w 12223394"/>
              <a:gd name="connsiteY3" fmla="*/ 4825410 h 4841452"/>
              <a:gd name="connsiteX4" fmla="*/ 0 w 12223394"/>
              <a:gd name="connsiteY4" fmla="*/ 0 h 4841452"/>
              <a:gd name="connsiteX0" fmla="*/ 3585 w 12215828"/>
              <a:gd name="connsiteY0" fmla="*/ 0 h 4629579"/>
              <a:gd name="connsiteX1" fmla="*/ 12215828 w 12215828"/>
              <a:gd name="connsiteY1" fmla="*/ 4177295 h 4629579"/>
              <a:gd name="connsiteX2" fmla="*/ 12215828 w 12215828"/>
              <a:gd name="connsiteY2" fmla="*/ 4629579 h 4629579"/>
              <a:gd name="connsiteX3" fmla="*/ 541 w 12215828"/>
              <a:gd name="connsiteY3" fmla="*/ 4613537 h 4629579"/>
              <a:gd name="connsiteX4" fmla="*/ 3585 w 12215828"/>
              <a:gd name="connsiteY4" fmla="*/ 0 h 4629579"/>
              <a:gd name="connsiteX0" fmla="*/ 3585 w 12215828"/>
              <a:gd name="connsiteY0" fmla="*/ 0 h 4685336"/>
              <a:gd name="connsiteX1" fmla="*/ 12215828 w 12215828"/>
              <a:gd name="connsiteY1" fmla="*/ 4233052 h 4685336"/>
              <a:gd name="connsiteX2" fmla="*/ 12215828 w 12215828"/>
              <a:gd name="connsiteY2" fmla="*/ 4685336 h 4685336"/>
              <a:gd name="connsiteX3" fmla="*/ 541 w 12215828"/>
              <a:gd name="connsiteY3" fmla="*/ 4669294 h 4685336"/>
              <a:gd name="connsiteX4" fmla="*/ 3585 w 12215828"/>
              <a:gd name="connsiteY4" fmla="*/ 0 h 4685336"/>
              <a:gd name="connsiteX0" fmla="*/ 3585 w 12249282"/>
              <a:gd name="connsiteY0" fmla="*/ 0 h 4685336"/>
              <a:gd name="connsiteX1" fmla="*/ 12249282 w 12249282"/>
              <a:gd name="connsiteY1" fmla="*/ 3842759 h 4685336"/>
              <a:gd name="connsiteX2" fmla="*/ 12215828 w 12249282"/>
              <a:gd name="connsiteY2" fmla="*/ 4685336 h 4685336"/>
              <a:gd name="connsiteX3" fmla="*/ 541 w 12249282"/>
              <a:gd name="connsiteY3" fmla="*/ 4669294 h 4685336"/>
              <a:gd name="connsiteX4" fmla="*/ 3585 w 12249282"/>
              <a:gd name="connsiteY4" fmla="*/ 0 h 4685336"/>
              <a:gd name="connsiteX0" fmla="*/ 0 w 12279151"/>
              <a:gd name="connsiteY0" fmla="*/ 0 h 4573823"/>
              <a:gd name="connsiteX1" fmla="*/ 12279151 w 12279151"/>
              <a:gd name="connsiteY1" fmla="*/ 3731246 h 4573823"/>
              <a:gd name="connsiteX2" fmla="*/ 12245697 w 12279151"/>
              <a:gd name="connsiteY2" fmla="*/ 4573823 h 4573823"/>
              <a:gd name="connsiteX3" fmla="*/ 30410 w 12279151"/>
              <a:gd name="connsiteY3" fmla="*/ 4557781 h 4573823"/>
              <a:gd name="connsiteX4" fmla="*/ 0 w 12279151"/>
              <a:gd name="connsiteY4" fmla="*/ 0 h 4573823"/>
              <a:gd name="connsiteX0" fmla="*/ 0 w 12346058"/>
              <a:gd name="connsiteY0" fmla="*/ 0 h 4573823"/>
              <a:gd name="connsiteX1" fmla="*/ 12346058 w 12346058"/>
              <a:gd name="connsiteY1" fmla="*/ 3541675 h 4573823"/>
              <a:gd name="connsiteX2" fmla="*/ 12245697 w 12346058"/>
              <a:gd name="connsiteY2" fmla="*/ 4573823 h 4573823"/>
              <a:gd name="connsiteX3" fmla="*/ 30410 w 12346058"/>
              <a:gd name="connsiteY3" fmla="*/ 4557781 h 4573823"/>
              <a:gd name="connsiteX4" fmla="*/ 0 w 12346058"/>
              <a:gd name="connsiteY4" fmla="*/ 0 h 4573823"/>
              <a:gd name="connsiteX0" fmla="*/ 0 w 12245697"/>
              <a:gd name="connsiteY0" fmla="*/ 0 h 4573823"/>
              <a:gd name="connsiteX1" fmla="*/ 12211379 w 12245697"/>
              <a:gd name="connsiteY1" fmla="*/ 3492056 h 4573823"/>
              <a:gd name="connsiteX2" fmla="*/ 12245697 w 12245697"/>
              <a:gd name="connsiteY2" fmla="*/ 4573823 h 4573823"/>
              <a:gd name="connsiteX3" fmla="*/ 30410 w 12245697"/>
              <a:gd name="connsiteY3" fmla="*/ 4557781 h 4573823"/>
              <a:gd name="connsiteX4" fmla="*/ 0 w 12245697"/>
              <a:gd name="connsiteY4" fmla="*/ 0 h 4573823"/>
              <a:gd name="connsiteX0" fmla="*/ 0 w 12211379"/>
              <a:gd name="connsiteY0" fmla="*/ 0 h 4557781"/>
              <a:gd name="connsiteX1" fmla="*/ 12211379 w 12211379"/>
              <a:gd name="connsiteY1" fmla="*/ 3492056 h 4557781"/>
              <a:gd name="connsiteX2" fmla="*/ 11756600 w 12211379"/>
              <a:gd name="connsiteY2" fmla="*/ 4020930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1827484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31293 h 4557781"/>
              <a:gd name="connsiteX3" fmla="*/ 30410 w 12211379"/>
              <a:gd name="connsiteY3" fmla="*/ 4557781 h 4557781"/>
              <a:gd name="connsiteX4" fmla="*/ 0 w 12211379"/>
              <a:gd name="connsiteY4" fmla="*/ 0 h 4557781"/>
              <a:gd name="connsiteX0" fmla="*/ 0 w 12211379"/>
              <a:gd name="connsiteY0" fmla="*/ 0 h 4557781"/>
              <a:gd name="connsiteX1" fmla="*/ 12211379 w 12211379"/>
              <a:gd name="connsiteY1" fmla="*/ 3492056 h 4557781"/>
              <a:gd name="connsiteX2" fmla="*/ 12210257 w 12211379"/>
              <a:gd name="connsiteY2" fmla="*/ 4541341 h 4557781"/>
              <a:gd name="connsiteX3" fmla="*/ 30410 w 12211379"/>
              <a:gd name="connsiteY3" fmla="*/ 4557781 h 4557781"/>
              <a:gd name="connsiteX4" fmla="*/ 0 w 12211379"/>
              <a:gd name="connsiteY4" fmla="*/ 0 h 4557781"/>
              <a:gd name="connsiteX0" fmla="*/ 0 w 12221427"/>
              <a:gd name="connsiteY0" fmla="*/ 0 h 4557781"/>
              <a:gd name="connsiteX1" fmla="*/ 12221427 w 12221427"/>
              <a:gd name="connsiteY1" fmla="*/ 3502104 h 4557781"/>
              <a:gd name="connsiteX2" fmla="*/ 12210257 w 12221427"/>
              <a:gd name="connsiteY2" fmla="*/ 4541341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30410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25696 w 12221427"/>
              <a:gd name="connsiteY3" fmla="*/ 4557781 h 4557781"/>
              <a:gd name="connsiteX4" fmla="*/ 0 w 12221427"/>
              <a:gd name="connsiteY4" fmla="*/ 0 h 4557781"/>
              <a:gd name="connsiteX0" fmla="*/ 0 w 12221427"/>
              <a:gd name="connsiteY0" fmla="*/ 0 h 4557781"/>
              <a:gd name="connsiteX1" fmla="*/ 12221427 w 12221427"/>
              <a:gd name="connsiteY1" fmla="*/ 3502104 h 4557781"/>
              <a:gd name="connsiteX2" fmla="*/ 12219684 w 12221427"/>
              <a:gd name="connsiteY2" fmla="*/ 4546055 h 4557781"/>
              <a:gd name="connsiteX3" fmla="*/ 16269 w 12221427"/>
              <a:gd name="connsiteY3" fmla="*/ 4557781 h 4557781"/>
              <a:gd name="connsiteX4" fmla="*/ 0 w 12221427"/>
              <a:gd name="connsiteY4" fmla="*/ 0 h 4557781"/>
              <a:gd name="connsiteX0" fmla="*/ 0 w 12221427"/>
              <a:gd name="connsiteY0" fmla="*/ 0 h 4562495"/>
              <a:gd name="connsiteX1" fmla="*/ 12221427 w 12221427"/>
              <a:gd name="connsiteY1" fmla="*/ 3502104 h 4562495"/>
              <a:gd name="connsiteX2" fmla="*/ 12219684 w 12221427"/>
              <a:gd name="connsiteY2" fmla="*/ 4546055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1599482 w 12221427"/>
              <a:gd name="connsiteY2" fmla="*/ 4021269 h 4562495"/>
              <a:gd name="connsiteX3" fmla="*/ 6842 w 12221427"/>
              <a:gd name="connsiteY3" fmla="*/ 4562495 h 4562495"/>
              <a:gd name="connsiteX4" fmla="*/ 0 w 12221427"/>
              <a:gd name="connsiteY4" fmla="*/ 0 h 4562495"/>
              <a:gd name="connsiteX0" fmla="*/ 0 w 12221427"/>
              <a:gd name="connsiteY0" fmla="*/ 0 h 4562495"/>
              <a:gd name="connsiteX1" fmla="*/ 12221427 w 12221427"/>
              <a:gd name="connsiteY1" fmla="*/ 3502104 h 4562495"/>
              <a:gd name="connsiteX2" fmla="*/ 12211733 w 12221427"/>
              <a:gd name="connsiteY2" fmla="*/ 4530152 h 4562495"/>
              <a:gd name="connsiteX3" fmla="*/ 6842 w 12221427"/>
              <a:gd name="connsiteY3" fmla="*/ 4562495 h 4562495"/>
              <a:gd name="connsiteX4" fmla="*/ 0 w 12221427"/>
              <a:gd name="connsiteY4" fmla="*/ 0 h 4562495"/>
              <a:gd name="connsiteX0" fmla="*/ 33052 w 12214722"/>
              <a:gd name="connsiteY0" fmla="*/ 0 h 4546593"/>
              <a:gd name="connsiteX1" fmla="*/ 12214722 w 12214722"/>
              <a:gd name="connsiteY1" fmla="*/ 3486202 h 4546593"/>
              <a:gd name="connsiteX2" fmla="*/ 12205028 w 12214722"/>
              <a:gd name="connsiteY2" fmla="*/ 4514250 h 4546593"/>
              <a:gd name="connsiteX3" fmla="*/ 137 w 12214722"/>
              <a:gd name="connsiteY3" fmla="*/ 4546593 h 4546593"/>
              <a:gd name="connsiteX4" fmla="*/ 33052 w 12214722"/>
              <a:gd name="connsiteY4" fmla="*/ 0 h 4546593"/>
              <a:gd name="connsiteX0" fmla="*/ 25134 w 12214755"/>
              <a:gd name="connsiteY0" fmla="*/ 0 h 4538641"/>
              <a:gd name="connsiteX1" fmla="*/ 12214755 w 12214755"/>
              <a:gd name="connsiteY1" fmla="*/ 3478250 h 4538641"/>
              <a:gd name="connsiteX2" fmla="*/ 12205061 w 12214755"/>
              <a:gd name="connsiteY2" fmla="*/ 4506298 h 4538641"/>
              <a:gd name="connsiteX3" fmla="*/ 170 w 12214755"/>
              <a:gd name="connsiteY3" fmla="*/ 4538641 h 4538641"/>
              <a:gd name="connsiteX4" fmla="*/ 25134 w 12214755"/>
              <a:gd name="connsiteY4" fmla="*/ 0 h 4538641"/>
              <a:gd name="connsiteX0" fmla="*/ 9400 w 12214923"/>
              <a:gd name="connsiteY0" fmla="*/ 0 h 4530690"/>
              <a:gd name="connsiteX1" fmla="*/ 12214923 w 12214923"/>
              <a:gd name="connsiteY1" fmla="*/ 3470299 h 4530690"/>
              <a:gd name="connsiteX2" fmla="*/ 12205229 w 12214923"/>
              <a:gd name="connsiteY2" fmla="*/ 4498347 h 4530690"/>
              <a:gd name="connsiteX3" fmla="*/ 338 w 12214923"/>
              <a:gd name="connsiteY3" fmla="*/ 4530690 h 4530690"/>
              <a:gd name="connsiteX4" fmla="*/ 9400 w 12214923"/>
              <a:gd name="connsiteY4" fmla="*/ 0 h 4530690"/>
              <a:gd name="connsiteX0" fmla="*/ 0 w 12205523"/>
              <a:gd name="connsiteY0" fmla="*/ 0 h 4498347"/>
              <a:gd name="connsiteX1" fmla="*/ 12205523 w 12205523"/>
              <a:gd name="connsiteY1" fmla="*/ 3470299 h 4498347"/>
              <a:gd name="connsiteX2" fmla="*/ 12195829 w 12205523"/>
              <a:gd name="connsiteY2" fmla="*/ 4498347 h 4498347"/>
              <a:gd name="connsiteX3" fmla="*/ 285136 w 12205523"/>
              <a:gd name="connsiteY3" fmla="*/ 4268297 h 4498347"/>
              <a:gd name="connsiteX4" fmla="*/ 0 w 12205523"/>
              <a:gd name="connsiteY4" fmla="*/ 0 h 4498347"/>
              <a:gd name="connsiteX0" fmla="*/ 0 w 12205523"/>
              <a:gd name="connsiteY0" fmla="*/ 0 h 4506836"/>
              <a:gd name="connsiteX1" fmla="*/ 12205523 w 12205523"/>
              <a:gd name="connsiteY1" fmla="*/ 3470299 h 4506836"/>
              <a:gd name="connsiteX2" fmla="*/ 12195829 w 12205523"/>
              <a:gd name="connsiteY2" fmla="*/ 4498347 h 4506836"/>
              <a:gd name="connsiteX3" fmla="*/ 6841 w 12205523"/>
              <a:gd name="connsiteY3" fmla="*/ 4506836 h 4506836"/>
              <a:gd name="connsiteX4" fmla="*/ 0 w 12205523"/>
              <a:gd name="connsiteY4" fmla="*/ 0 h 4506836"/>
              <a:gd name="connsiteX0" fmla="*/ 0 w 12205523"/>
              <a:gd name="connsiteY0" fmla="*/ 0 h 4511047"/>
              <a:gd name="connsiteX1" fmla="*/ 12205523 w 12205523"/>
              <a:gd name="connsiteY1" fmla="*/ 3470299 h 4511047"/>
              <a:gd name="connsiteX2" fmla="*/ 12202179 w 12205523"/>
              <a:gd name="connsiteY2" fmla="*/ 4511047 h 4511047"/>
              <a:gd name="connsiteX3" fmla="*/ 6841 w 12205523"/>
              <a:gd name="connsiteY3" fmla="*/ 4506836 h 4511047"/>
              <a:gd name="connsiteX4" fmla="*/ 0 w 12205523"/>
              <a:gd name="connsiteY4" fmla="*/ 0 h 4511047"/>
              <a:gd name="connsiteX0" fmla="*/ 0 w 12216156"/>
              <a:gd name="connsiteY0" fmla="*/ 0 h 3958154"/>
              <a:gd name="connsiteX1" fmla="*/ 12216156 w 12216156"/>
              <a:gd name="connsiteY1" fmla="*/ 2917406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58154"/>
              <a:gd name="connsiteX1" fmla="*/ 12216156 w 12216156"/>
              <a:gd name="connsiteY1" fmla="*/ 2715387 h 3958154"/>
              <a:gd name="connsiteX2" fmla="*/ 12212812 w 12216156"/>
              <a:gd name="connsiteY2" fmla="*/ 3958154 h 3958154"/>
              <a:gd name="connsiteX3" fmla="*/ 17474 w 12216156"/>
              <a:gd name="connsiteY3" fmla="*/ 3953943 h 3958154"/>
              <a:gd name="connsiteX4" fmla="*/ 0 w 12216156"/>
              <a:gd name="connsiteY4" fmla="*/ 0 h 3958154"/>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736652 h 3979419"/>
              <a:gd name="connsiteX2" fmla="*/ 12212812 w 12216156"/>
              <a:gd name="connsiteY2" fmla="*/ 3979419 h 3979419"/>
              <a:gd name="connsiteX3" fmla="*/ 17474 w 12216156"/>
              <a:gd name="connsiteY3" fmla="*/ 3975208 h 3979419"/>
              <a:gd name="connsiteX4" fmla="*/ 0 w 12216156"/>
              <a:gd name="connsiteY4" fmla="*/ 0 h 3979419"/>
              <a:gd name="connsiteX0" fmla="*/ 0 w 12216156"/>
              <a:gd name="connsiteY0" fmla="*/ 0 h 3979419"/>
              <a:gd name="connsiteX1" fmla="*/ 12216156 w 12216156"/>
              <a:gd name="connsiteY1" fmla="*/ 2332614 h 3979419"/>
              <a:gd name="connsiteX2" fmla="*/ 12212812 w 12216156"/>
              <a:gd name="connsiteY2" fmla="*/ 3979419 h 3979419"/>
              <a:gd name="connsiteX3" fmla="*/ 17474 w 12216156"/>
              <a:gd name="connsiteY3" fmla="*/ 3975208 h 3979419"/>
              <a:gd name="connsiteX4" fmla="*/ 0 w 12216156"/>
              <a:gd name="connsiteY4" fmla="*/ 0 h 3979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156" h="3979419">
                <a:moveTo>
                  <a:pt x="0" y="0"/>
                </a:moveTo>
                <a:lnTo>
                  <a:pt x="12216156" y="2332614"/>
                </a:lnTo>
                <a:cubicBezTo>
                  <a:pt x="12212925" y="2675297"/>
                  <a:pt x="12216043" y="3636736"/>
                  <a:pt x="12212812" y="3979419"/>
                </a:cubicBezTo>
                <a:lnTo>
                  <a:pt x="17474" y="3975208"/>
                </a:lnTo>
                <a:cubicBezTo>
                  <a:pt x="14772" y="2220294"/>
                  <a:pt x="2702" y="1754914"/>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9" name="Title 1"/>
          <p:cNvSpPr>
            <a:spLocks noGrp="1"/>
          </p:cNvSpPr>
          <p:nvPr>
            <p:ph type="ctrTitle" hasCustomPrompt="1"/>
          </p:nvPr>
        </p:nvSpPr>
        <p:spPr>
          <a:xfrm>
            <a:off x="307663" y="3785082"/>
            <a:ext cx="4527320" cy="738664"/>
          </a:xfrm>
          <a:prstGeom prst="rect">
            <a:avLst/>
          </a:prstGeom>
        </p:spPr>
        <p:txBody>
          <a:bodyPr vert="horz" lIns="0" tIns="0" rIns="0" bIns="0" anchor="ctr" anchorCtr="0">
            <a:noAutofit/>
          </a:bodyPr>
          <a:lstStyle>
            <a:lvl1pPr algn="l">
              <a:lnSpc>
                <a:spcPct val="100000"/>
              </a:lnSpc>
              <a:defRPr sz="4000" b="1" i="0">
                <a:solidFill>
                  <a:srgbClr val="9091B3"/>
                </a:solidFill>
                <a:latin typeface="Arial Black" charset="0"/>
                <a:ea typeface="Arial Black" charset="0"/>
                <a:cs typeface="Arial Black" charset="0"/>
              </a:defRPr>
            </a:lvl1pPr>
          </a:lstStyle>
          <a:p>
            <a:r>
              <a:rPr lang="en-US" dirty="0"/>
              <a:t>UKAEA</a:t>
            </a:r>
          </a:p>
        </p:txBody>
      </p:sp>
      <p:sp>
        <p:nvSpPr>
          <p:cNvPr id="14" name="Subtitle 2"/>
          <p:cNvSpPr>
            <a:spLocks noGrp="1"/>
          </p:cNvSpPr>
          <p:nvPr>
            <p:ph type="subTitle" idx="1" hasCustomPrompt="1"/>
          </p:nvPr>
        </p:nvSpPr>
        <p:spPr>
          <a:xfrm>
            <a:off x="307662" y="4594103"/>
            <a:ext cx="8734738" cy="1287122"/>
          </a:xfrm>
        </p:spPr>
        <p:txBody>
          <a:bodyPr lIns="0" tIns="0" rIns="0" bIns="0" anchor="ctr" anchorCtr="0">
            <a:normAutofit/>
          </a:bodyPr>
          <a:lstStyle>
            <a:lvl1pPr marL="0" indent="0" algn="l">
              <a:lnSpc>
                <a:spcPct val="100000"/>
              </a:lnSpc>
              <a:spcBef>
                <a:spcPts val="0"/>
              </a:spcBef>
              <a:buNone/>
              <a:defRPr sz="4800" b="1" i="0">
                <a:solidFill>
                  <a:schemeClr val="bg1"/>
                </a:solidFill>
                <a:latin typeface="Arial Black" charset="0"/>
                <a:ea typeface="Arial Black" charset="0"/>
                <a:cs typeface="Arial Black"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title</a:t>
            </a:r>
          </a:p>
        </p:txBody>
      </p:sp>
      <p:sp>
        <p:nvSpPr>
          <p:cNvPr id="15" name="Text Placeholder 12"/>
          <p:cNvSpPr>
            <a:spLocks noGrp="1"/>
          </p:cNvSpPr>
          <p:nvPr>
            <p:ph type="body" sz="quarter" idx="14" hasCustomPrompt="1"/>
          </p:nvPr>
        </p:nvSpPr>
        <p:spPr>
          <a:xfrm>
            <a:off x="307714" y="6050503"/>
            <a:ext cx="7324725" cy="588486"/>
          </a:xfrm>
        </p:spPr>
        <p:txBody>
          <a:bodyPr lIns="0" tIns="0" rIns="0" bIns="0">
            <a:normAutofit/>
          </a:bodyPr>
          <a:lstStyle>
            <a:lvl1pPr>
              <a:defRPr sz="2000" b="1" i="0" baseline="0">
                <a:solidFill>
                  <a:srgbClr val="9091B3"/>
                </a:solidFill>
                <a:latin typeface="Arial Black" charset="0"/>
                <a:ea typeface="Arial Black" charset="0"/>
                <a:cs typeface="Arial Black" charset="0"/>
              </a:defRPr>
            </a:lvl1pPr>
          </a:lstStyle>
          <a:p>
            <a:pPr lvl="0"/>
            <a:r>
              <a:rPr lang="en-US" dirty="0"/>
              <a:t>Click to add text</a:t>
            </a:r>
          </a:p>
        </p:txBody>
      </p:sp>
      <p:sp>
        <p:nvSpPr>
          <p:cNvPr id="2" name="Triangle 6">
            <a:extLst>
              <a:ext uri="{FF2B5EF4-FFF2-40B4-BE49-F238E27FC236}">
                <a16:creationId xmlns:a16="http://schemas.microsoft.com/office/drawing/2014/main" id="{EB6ACF58-AF63-EB3C-6171-45E1A7703C71}"/>
              </a:ext>
            </a:extLst>
          </p:cNvPr>
          <p:cNvSpPr/>
          <p:nvPr userDrawn="1"/>
        </p:nvSpPr>
        <p:spPr>
          <a:xfrm rot="10800000">
            <a:off x="10200902" y="-14621"/>
            <a:ext cx="2016232" cy="1998781"/>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 name="connsiteX0" fmla="*/ 0 w 1996672"/>
              <a:gd name="connsiteY0" fmla="*/ 1991922 h 1993891"/>
              <a:gd name="connsiteX1" fmla="*/ 0 w 1996672"/>
              <a:gd name="connsiteY1" fmla="*/ 0 h 1993891"/>
              <a:gd name="connsiteX2" fmla="*/ 1996672 w 1996672"/>
              <a:gd name="connsiteY2" fmla="*/ 1993891 h 1993891"/>
              <a:gd name="connsiteX3" fmla="*/ 0 w 1996672"/>
              <a:gd name="connsiteY3" fmla="*/ 1991922 h 1993891"/>
              <a:gd name="connsiteX0" fmla="*/ 19560 w 2016232"/>
              <a:gd name="connsiteY0" fmla="*/ 1996812 h 1998781"/>
              <a:gd name="connsiteX1" fmla="*/ 0 w 2016232"/>
              <a:gd name="connsiteY1" fmla="*/ 0 h 1998781"/>
              <a:gd name="connsiteX2" fmla="*/ 2016232 w 2016232"/>
              <a:gd name="connsiteY2" fmla="*/ 1998781 h 1998781"/>
              <a:gd name="connsiteX3" fmla="*/ 19560 w 2016232"/>
              <a:gd name="connsiteY3" fmla="*/ 1996812 h 1998781"/>
            </a:gdLst>
            <a:ahLst/>
            <a:cxnLst>
              <a:cxn ang="0">
                <a:pos x="connsiteX0" y="connsiteY0"/>
              </a:cxn>
              <a:cxn ang="0">
                <a:pos x="connsiteX1" y="connsiteY1"/>
              </a:cxn>
              <a:cxn ang="0">
                <a:pos x="connsiteX2" y="connsiteY2"/>
              </a:cxn>
              <a:cxn ang="0">
                <a:pos x="connsiteX3" y="connsiteY3"/>
              </a:cxn>
            </a:cxnLst>
            <a:rect l="l" t="t" r="r" b="b"/>
            <a:pathLst>
              <a:path w="2016232" h="1998781">
                <a:moveTo>
                  <a:pt x="19560" y="1996812"/>
                </a:moveTo>
                <a:lnTo>
                  <a:pt x="0" y="0"/>
                </a:lnTo>
                <a:lnTo>
                  <a:pt x="2016232" y="1998781"/>
                </a:lnTo>
                <a:lnTo>
                  <a:pt x="19560" y="19968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5924DD4F-8ACB-51DB-8E00-180A379A21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filiations">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66867" y="1530994"/>
            <a:ext cx="11465690" cy="4491980"/>
          </a:xfrm>
        </p:spPr>
        <p:txBody>
          <a:bodyPr/>
          <a:lstStyle>
            <a:lvl1pPr marL="342900" indent="-342900">
              <a:buFont typeface="Arial" charset="0"/>
              <a:buChar char="•"/>
              <a:defRPr sz="2400">
                <a:solidFill>
                  <a:schemeClr val="tx1"/>
                </a:solidFill>
              </a:defRPr>
            </a:lvl1pPr>
            <a:lvl2pPr>
              <a:defRPr sz="2200"/>
            </a:lvl2pPr>
          </a:lstStyle>
          <a:p>
            <a:pPr lvl="0"/>
            <a:r>
              <a:rPr lang="en-US" dirty="0"/>
              <a:t>Insert text or logos as necessary</a:t>
            </a:r>
          </a:p>
        </p:txBody>
      </p:sp>
      <p:sp>
        <p:nvSpPr>
          <p:cNvPr id="2" name="Footer Placeholder 1"/>
          <p:cNvSpPr>
            <a:spLocks noGrp="1"/>
          </p:cNvSpPr>
          <p:nvPr>
            <p:ph type="ftr" sz="quarter" idx="10"/>
          </p:nvPr>
        </p:nvSpPr>
        <p:spPr/>
        <p:txBody>
          <a:bodyPr/>
          <a:lstStyle>
            <a:lvl1pPr>
              <a:defRPr>
                <a:solidFill>
                  <a:schemeClr val="tx1"/>
                </a:solidFill>
              </a:defRPr>
            </a:lvl1pPr>
          </a:lstStyle>
          <a:p>
            <a:r>
              <a:rPr lang="en-US"/>
              <a:t>Official - Sensitive - Commercial </a:t>
            </a:r>
            <a:endParaRPr lang="en-US" dirty="0"/>
          </a:p>
        </p:txBody>
      </p:sp>
      <p:sp>
        <p:nvSpPr>
          <p:cNvPr id="3" name="TextBox 2"/>
          <p:cNvSpPr txBox="1"/>
          <p:nvPr userDrawn="1"/>
        </p:nvSpPr>
        <p:spPr>
          <a:xfrm>
            <a:off x="166867" y="265043"/>
            <a:ext cx="8539811" cy="646331"/>
          </a:xfrm>
          <a:prstGeom prst="rect">
            <a:avLst/>
          </a:prstGeom>
          <a:noFill/>
        </p:spPr>
        <p:txBody>
          <a:bodyPr wrap="square" rtlCol="0">
            <a:spAutoFit/>
          </a:bodyPr>
          <a:lstStyle/>
          <a:p>
            <a:r>
              <a:rPr kumimoji="0" lang="en-US" sz="3600" b="1" i="0" u="none" strike="noStrike" kern="1200" cap="none" spc="0" normalizeH="0" baseline="0" noProof="0" dirty="0">
                <a:ln>
                  <a:noFill/>
                </a:ln>
                <a:solidFill>
                  <a:schemeClr val="tx1"/>
                </a:solidFill>
                <a:effectLst/>
                <a:uLnTx/>
                <a:uFillTx/>
                <a:latin typeface="Arial Black" charset="0"/>
                <a:ea typeface="Arial Black" charset="0"/>
                <a:cs typeface="Arial Black" charset="0"/>
              </a:rPr>
              <a:t>Affiliations</a:t>
            </a:r>
            <a:endParaRPr lang="en-US" dirty="0">
              <a:solidFill>
                <a:schemeClr val="tx1"/>
              </a:solidFill>
            </a:endParaRPr>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ith Title">
    <p:spTree>
      <p:nvGrpSpPr>
        <p:cNvPr id="1" name=""/>
        <p:cNvGrpSpPr/>
        <p:nvPr/>
      </p:nvGrpSpPr>
      <p:grpSpPr>
        <a:xfrm>
          <a:off x="0" y="0"/>
          <a:ext cx="0" cy="0"/>
          <a:chOff x="0" y="0"/>
          <a:chExt cx="0" cy="0"/>
        </a:xfrm>
      </p:grpSpPr>
      <p:sp>
        <p:nvSpPr>
          <p:cNvPr id="10" name="Title 1"/>
          <p:cNvSpPr>
            <a:spLocks noGrp="1"/>
          </p:cNvSpPr>
          <p:nvPr>
            <p:ph type="title"/>
          </p:nvPr>
        </p:nvSpPr>
        <p:spPr>
          <a:xfrm>
            <a:off x="166868" y="205431"/>
            <a:ext cx="10018853" cy="1325563"/>
          </a:xfrm>
          <a:prstGeom prst="rect">
            <a:avLst/>
          </a:prstGeom>
        </p:spPr>
        <p:txBody>
          <a:bodyPr/>
          <a:lstStyle>
            <a:lvl1pPr>
              <a:defRPr>
                <a:solidFill>
                  <a:schemeClr val="tx1"/>
                </a:solidFill>
              </a:defRPr>
            </a:lvl1pPr>
          </a:lstStyle>
          <a:p>
            <a:r>
              <a:rPr lang="en-US"/>
              <a:t>Click to edit Master title style</a:t>
            </a:r>
          </a:p>
        </p:txBody>
      </p:sp>
      <p:sp>
        <p:nvSpPr>
          <p:cNvPr id="11" name="Content Placeholder 3"/>
          <p:cNvSpPr>
            <a:spLocks noGrp="1"/>
          </p:cNvSpPr>
          <p:nvPr>
            <p:ph sz="half" idx="2"/>
          </p:nvPr>
        </p:nvSpPr>
        <p:spPr>
          <a:xfrm>
            <a:off x="166868" y="1530994"/>
            <a:ext cx="5624603"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0"/>
          </p:nvPr>
        </p:nvSpPr>
        <p:spPr>
          <a:xfrm>
            <a:off x="5980255" y="1530994"/>
            <a:ext cx="5652303" cy="4491980"/>
          </a:xfrm>
        </p:spPr>
        <p:txBody>
          <a:bodyPr/>
          <a:lstStyle>
            <a:lvl1pPr>
              <a:defRPr sz="2400">
                <a:solidFill>
                  <a:schemeClr val="tx1"/>
                </a:solidFill>
              </a:defRPr>
            </a:lvl1pPr>
            <a:lvl2pPr>
              <a:defRPr sz="22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
          <p:cNvSpPr>
            <a:spLocks noGrp="1"/>
          </p:cNvSpPr>
          <p:nvPr>
            <p:ph type="ftr" sz="quarter" idx="11"/>
          </p:nvPr>
        </p:nvSpPr>
        <p:spPr>
          <a:xfrm>
            <a:off x="876222" y="6387700"/>
            <a:ext cx="4114800" cy="365125"/>
          </a:xfrm>
        </p:spPr>
        <p:txBody>
          <a:bodyPr/>
          <a:lstStyle>
            <a:lvl1pPr>
              <a:defRPr>
                <a:solidFill>
                  <a:schemeClr val="tx1"/>
                </a:solidFill>
              </a:defRPr>
            </a:lvl1pPr>
          </a:lstStyle>
          <a:p>
            <a:r>
              <a:rPr lang="en-US"/>
              <a:t>Official - Sensitive - Commercial </a:t>
            </a:r>
            <a:endParaRPr lang="en-US" dirty="0"/>
          </a:p>
        </p:txBody>
      </p:sp>
      <p:sp>
        <p:nvSpPr>
          <p:cNvPr id="7"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202369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166868" y="1530994"/>
            <a:ext cx="5624603" cy="823912"/>
          </a:xfrm>
        </p:spPr>
        <p:txBody>
          <a:bodyPr anchor="b"/>
          <a:lstStyle>
            <a:lvl1pPr marL="0" indent="0">
              <a:buNone/>
              <a:defRPr sz="24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Text Placeholder 4"/>
          <p:cNvSpPr>
            <a:spLocks noGrp="1"/>
          </p:cNvSpPr>
          <p:nvPr>
            <p:ph type="body" sz="quarter" idx="3"/>
          </p:nvPr>
        </p:nvSpPr>
        <p:spPr>
          <a:xfrm>
            <a:off x="5980255" y="1530994"/>
            <a:ext cx="5624603" cy="823912"/>
          </a:xfrm>
        </p:spPr>
        <p:txBody>
          <a:bodyPr anchor="b"/>
          <a:lstStyle>
            <a:lvl1pPr marL="0" indent="0">
              <a:buNone/>
              <a:defRPr sz="24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4" name="Title 1"/>
          <p:cNvSpPr>
            <a:spLocks noGrp="1"/>
          </p:cNvSpPr>
          <p:nvPr>
            <p:ph type="title"/>
          </p:nvPr>
        </p:nvSpPr>
        <p:spPr>
          <a:xfrm>
            <a:off x="166868" y="205431"/>
            <a:ext cx="10018853" cy="1325563"/>
          </a:xfrm>
          <a:prstGeom prst="rect">
            <a:avLst/>
          </a:prstGeom>
        </p:spPr>
        <p:txBody>
          <a:bodyPr/>
          <a:lstStyle>
            <a:lvl1pPr>
              <a:defRPr>
                <a:solidFill>
                  <a:schemeClr val="tx1"/>
                </a:solidFill>
              </a:defRPr>
            </a:lvl1pPr>
          </a:lstStyle>
          <a:p>
            <a:r>
              <a:rPr lang="en-US"/>
              <a:t>Click to edit Master title style</a:t>
            </a:r>
          </a:p>
        </p:txBody>
      </p:sp>
      <p:sp>
        <p:nvSpPr>
          <p:cNvPr id="15" name="Content Placeholder 3"/>
          <p:cNvSpPr>
            <a:spLocks noGrp="1"/>
          </p:cNvSpPr>
          <p:nvPr>
            <p:ph sz="half" idx="2"/>
          </p:nvPr>
        </p:nvSpPr>
        <p:spPr>
          <a:xfrm>
            <a:off x="5980255" y="2354906"/>
            <a:ext cx="5624603" cy="3668068"/>
          </a:xfrm>
        </p:spPr>
        <p:txBody>
          <a:bodyPr/>
          <a:lstStyle>
            <a:lvl1pPr marL="0" marR="0" indent="0" algn="l" defTabSz="914377" rtl="0" eaLnBrk="1" fontAlgn="auto" latinLnBrk="0" hangingPunct="1">
              <a:lnSpc>
                <a:spcPct val="90000"/>
              </a:lnSpc>
              <a:spcBef>
                <a:spcPts val="1000"/>
              </a:spcBef>
              <a:spcAft>
                <a:spcPts val="0"/>
              </a:spcAft>
              <a:buClrTx/>
              <a:buSzTx/>
              <a:buFont typeface="Arial"/>
              <a:buNone/>
              <a:tabLst/>
              <a:defRPr sz="2000">
                <a:solidFill>
                  <a:schemeClr val="tx1"/>
                </a:solidFill>
              </a:defRPr>
            </a:lvl1pPr>
            <a:lvl2pPr marL="457189" marR="0" indent="0" algn="l" defTabSz="914377" rtl="0" eaLnBrk="1" fontAlgn="auto" latinLnBrk="0" hangingPunct="1">
              <a:lnSpc>
                <a:spcPct val="90000"/>
              </a:lnSpc>
              <a:spcBef>
                <a:spcPts val="500"/>
              </a:spcBef>
              <a:spcAft>
                <a:spcPts val="0"/>
              </a:spcAft>
              <a:buClrTx/>
              <a:buSzTx/>
              <a:buFont typeface="Arial"/>
              <a:buNone/>
              <a:tabLst/>
              <a:defRPr sz="2000">
                <a:solidFill>
                  <a:schemeClr val="tx1"/>
                </a:solidFill>
              </a:defRPr>
            </a:lvl2pPr>
            <a:lvl3pPr marL="914377" marR="0" indent="0" algn="l" defTabSz="914377" rtl="0" eaLnBrk="1" fontAlgn="auto" latinLnBrk="0" hangingPunct="1">
              <a:lnSpc>
                <a:spcPct val="90000"/>
              </a:lnSpc>
              <a:spcBef>
                <a:spcPts val="500"/>
              </a:spcBef>
              <a:spcAft>
                <a:spcPts val="0"/>
              </a:spcAft>
              <a:buClrTx/>
              <a:buSzTx/>
              <a:buFont typeface="Arial"/>
              <a:buNone/>
              <a:tabLst/>
              <a:defRPr sz="2000">
                <a:solidFill>
                  <a:schemeClr val="tx1"/>
                </a:solidFill>
              </a:defRPr>
            </a:lvl3pPr>
            <a:lvl4pPr marL="1371566" marR="0" indent="0" algn="l" defTabSz="914377" rtl="0" eaLnBrk="1" fontAlgn="auto" latinLnBrk="0" hangingPunct="1">
              <a:lnSpc>
                <a:spcPct val="90000"/>
              </a:lnSpc>
              <a:spcBef>
                <a:spcPts val="500"/>
              </a:spcBef>
              <a:spcAft>
                <a:spcPts val="0"/>
              </a:spcAft>
              <a:buClrTx/>
              <a:buSzTx/>
              <a:buFont typeface="Arial"/>
              <a:buNone/>
              <a:tabLst/>
              <a:defRPr>
                <a:solidFill>
                  <a:schemeClr val="tx1"/>
                </a:solidFill>
              </a:defRPr>
            </a:lvl4pPr>
            <a:lvl5pPr marL="1828754" marR="0" indent="0" algn="l" defTabSz="914377" rtl="0" eaLnBrk="1" fontAlgn="auto" latinLnBrk="0" hangingPunct="1">
              <a:lnSpc>
                <a:spcPct val="90000"/>
              </a:lnSpc>
              <a:spcBef>
                <a:spcPts val="500"/>
              </a:spcBef>
              <a:spcAft>
                <a:spcPts val="0"/>
              </a:spcAft>
              <a:buClrTx/>
              <a:buSzTx/>
              <a:buFont typeface="Arial"/>
              <a:buNone/>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5"/>
          <p:cNvSpPr>
            <a:spLocks noGrp="1"/>
          </p:cNvSpPr>
          <p:nvPr>
            <p:ph sz="quarter" idx="4"/>
          </p:nvPr>
        </p:nvSpPr>
        <p:spPr>
          <a:xfrm>
            <a:off x="166868" y="2354906"/>
            <a:ext cx="5624603" cy="3668068"/>
          </a:xfrm>
        </p:spPr>
        <p:txBody>
          <a:bodyPr/>
          <a:lstStyle>
            <a:lvl1pPr>
              <a:defRPr sz="2000">
                <a:solidFill>
                  <a:schemeClr val="tx1"/>
                </a:solidFill>
              </a:defRPr>
            </a:lvl1pPr>
            <a:lvl2pPr>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endParaRPr lang="en-US" dirty="0"/>
          </a:p>
        </p:txBody>
      </p:sp>
      <p:sp>
        <p:nvSpPr>
          <p:cNvPr id="9" name="Slide Number Placeholder 5"/>
          <p:cNvSpPr>
            <a:spLocks noGrp="1"/>
          </p:cNvSpPr>
          <p:nvPr>
            <p:ph type="sldNum" sz="quarter" idx="11"/>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9942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Rectangle 10"/>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0"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4" name="Title 1"/>
          <p:cNvSpPr>
            <a:spLocks noGrp="1"/>
          </p:cNvSpPr>
          <p:nvPr>
            <p:ph type="title" hasCustomPrompt="1"/>
          </p:nvPr>
        </p:nvSpPr>
        <p:spPr>
          <a:xfrm>
            <a:off x="1666479" y="1308009"/>
            <a:ext cx="8853467" cy="3968772"/>
          </a:xfrm>
          <a:prstGeom prst="rect">
            <a:avLst/>
          </a:prstGeom>
        </p:spPr>
        <p:txBody>
          <a:bodyPr anchor="ctr" anchorCtr="0">
            <a:normAutofit/>
          </a:bodyPr>
          <a:lstStyle>
            <a:lvl1pPr algn="ctr">
              <a:lnSpc>
                <a:spcPct val="100000"/>
              </a:lnSpc>
              <a:defRPr sz="3600" spc="0">
                <a:solidFill>
                  <a:schemeClr val="bg1"/>
                </a:solidFill>
              </a:defRPr>
            </a:lvl1pPr>
          </a:lstStyle>
          <a:p>
            <a:r>
              <a:rPr lang="en-GB" dirty="0"/>
              <a:t>INSERT QUOTE HERE</a:t>
            </a:r>
            <a:endParaRPr lang="en-US" dirty="0"/>
          </a:p>
        </p:txBody>
      </p:sp>
      <p:sp>
        <p:nvSpPr>
          <p:cNvPr id="15" name="Content Placeholder 2"/>
          <p:cNvSpPr>
            <a:spLocks noGrp="1"/>
          </p:cNvSpPr>
          <p:nvPr>
            <p:ph sz="quarter" idx="11" hasCustomPrompt="1"/>
          </p:nvPr>
        </p:nvSpPr>
        <p:spPr>
          <a:xfrm>
            <a:off x="1886674" y="5564305"/>
            <a:ext cx="8413078" cy="487362"/>
          </a:xfrm>
        </p:spPr>
        <p:txBody>
          <a:bodyPr>
            <a:noAutofit/>
          </a:bodyPr>
          <a:lstStyle>
            <a:lvl1pPr algn="ctr">
              <a:defRPr sz="2000" b="1">
                <a:solidFill>
                  <a:srgbClr val="9091B3"/>
                </a:solidFill>
              </a:defRPr>
            </a:lvl1pPr>
          </a:lstStyle>
          <a:p>
            <a:pPr lvl="0"/>
            <a:r>
              <a:rPr lang="en-US" dirty="0"/>
              <a:t>NAME / DATE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17" name="TextBox 16"/>
          <p:cNvSpPr txBox="1"/>
          <p:nvPr userDrawn="1"/>
        </p:nvSpPr>
        <p:spPr>
          <a:xfrm>
            <a:off x="731458" y="1034180"/>
            <a:ext cx="1342664" cy="1477328"/>
          </a:xfrm>
          <a:prstGeom prst="rect">
            <a:avLst/>
          </a:prstGeom>
          <a:noFill/>
        </p:spPr>
        <p:txBody>
          <a:bodyPr wrap="square" rtlCol="0">
            <a:spAutoFit/>
          </a:bodyPr>
          <a:lstStyle/>
          <a:p>
            <a:r>
              <a:rPr lang="en-US" sz="9000" b="1" i="0" dirty="0">
                <a:solidFill>
                  <a:srgbClr val="9091B3"/>
                </a:solidFill>
                <a:latin typeface="Arial Black" charset="0"/>
                <a:ea typeface="Arial Black" charset="0"/>
                <a:cs typeface="Arial Black" charset="0"/>
              </a:rPr>
              <a:t>“</a:t>
            </a:r>
          </a:p>
        </p:txBody>
      </p:sp>
      <p:sp>
        <p:nvSpPr>
          <p:cNvPr id="18" name="TextBox 17"/>
          <p:cNvSpPr txBox="1"/>
          <p:nvPr userDrawn="1"/>
        </p:nvSpPr>
        <p:spPr>
          <a:xfrm>
            <a:off x="10573850" y="4825641"/>
            <a:ext cx="1342664" cy="1477328"/>
          </a:xfrm>
          <a:prstGeom prst="rect">
            <a:avLst/>
          </a:prstGeom>
          <a:noFill/>
        </p:spPr>
        <p:txBody>
          <a:bodyPr wrap="square" rtlCol="0">
            <a:spAutoFit/>
          </a:bodyPr>
          <a:lstStyle/>
          <a:p>
            <a:r>
              <a:rPr lang="en-US" sz="9000" b="1" i="0" dirty="0">
                <a:solidFill>
                  <a:srgbClr val="9091B3"/>
                </a:solidFill>
                <a:latin typeface="Arial Black" charset="0"/>
                <a:ea typeface="Arial Black" charset="0"/>
                <a:cs typeface="Arial Black" charset="0"/>
              </a:rPr>
              <a:t>”</a:t>
            </a:r>
          </a:p>
        </p:txBody>
      </p:sp>
      <p:sp>
        <p:nvSpPr>
          <p:cNvPr id="2" name="Footer Placeholder 1"/>
          <p:cNvSpPr>
            <a:spLocks noGrp="1"/>
          </p:cNvSpPr>
          <p:nvPr>
            <p:ph type="ftr" sz="quarter" idx="12"/>
          </p:nvPr>
        </p:nvSpPr>
        <p:spPr/>
        <p:txBody>
          <a:bodyPr/>
          <a:lstStyle>
            <a:lvl1pPr>
              <a:defRPr>
                <a:solidFill>
                  <a:schemeClr val="bg1"/>
                </a:solidFill>
              </a:defRPr>
            </a:lvl1pPr>
          </a:lstStyle>
          <a:p>
            <a:r>
              <a:rPr lang="en-US" dirty="0"/>
              <a:t>Official - Sensitive - Commercial </a:t>
            </a:r>
          </a:p>
        </p:txBody>
      </p:sp>
      <p:sp>
        <p:nvSpPr>
          <p:cNvPr id="3" name="Slide Number Placeholder 2"/>
          <p:cNvSpPr>
            <a:spLocks noGrp="1"/>
          </p:cNvSpPr>
          <p:nvPr>
            <p:ph type="sldNum" sz="quarter" idx="13"/>
          </p:nvPr>
        </p:nvSpPr>
        <p:spPr/>
        <p:txBody>
          <a:bodyPr/>
          <a:lstStyle>
            <a:lvl1pPr>
              <a:defRPr>
                <a:solidFill>
                  <a:srgbClr val="9091B3"/>
                </a:solidFill>
              </a:defRPr>
            </a:lvl1pPr>
          </a:lstStyle>
          <a:p>
            <a:fld id="{35482B25-261F-464E-BDD8-63296DE4D8A4}" type="slidenum">
              <a:rPr lang="en-US" smtClean="0"/>
              <a:pPr/>
              <a:t>‹#›</a:t>
            </a:fld>
            <a:endParaRPr lang="en-US" dirty="0"/>
          </a:p>
        </p:txBody>
      </p:sp>
      <p:sp>
        <p:nvSpPr>
          <p:cNvPr id="19" name="Slide Number Placeholder 5"/>
          <p:cNvSpPr txBox="1">
            <a:spLocks/>
          </p:cNvSpPr>
          <p:nvPr userDrawn="1"/>
        </p:nvSpPr>
        <p:spPr>
          <a:xfrm flipH="1">
            <a:off x="775684"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dirty="0">
                <a:solidFill>
                  <a:schemeClr val="bg1"/>
                </a:solidFill>
                <a:latin typeface="Arial" charset="0"/>
                <a:ea typeface="Arial" charset="0"/>
                <a:cs typeface="Arial" charset="0"/>
              </a:rPr>
              <a:t>|</a:t>
            </a:r>
          </a:p>
        </p:txBody>
      </p:sp>
    </p:spTree>
    <p:extLst>
      <p:ext uri="{BB962C8B-B14F-4D97-AF65-F5344CB8AC3E}">
        <p14:creationId xmlns:p14="http://schemas.microsoft.com/office/powerpoint/2010/main" val="1476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endParaRPr lang="en-US" dirty="0"/>
          </a:p>
        </p:txBody>
      </p:sp>
      <p:sp>
        <p:nvSpPr>
          <p:cNvPr id="5"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147705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9091B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8" name="Footer Placeholder 1"/>
          <p:cNvSpPr>
            <a:spLocks noGrp="1"/>
          </p:cNvSpPr>
          <p:nvPr>
            <p:ph type="ftr" sz="quarter" idx="10"/>
          </p:nvPr>
        </p:nvSpPr>
        <p:spPr>
          <a:xfrm>
            <a:off x="876222" y="6387700"/>
            <a:ext cx="4114800" cy="365125"/>
          </a:xfrm>
        </p:spPr>
        <p:txBody>
          <a:bodyPr/>
          <a:lstStyle>
            <a:lvl1pPr>
              <a:defRPr>
                <a:solidFill>
                  <a:schemeClr val="tx1"/>
                </a:solidFill>
              </a:defRPr>
            </a:lvl1pPr>
          </a:lstStyle>
          <a:p>
            <a:r>
              <a:rPr lang="en-US"/>
              <a:t>Official - Sensitive - Commercial </a:t>
            </a:r>
            <a:endParaRPr lang="en-US" dirty="0"/>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Tree>
    <p:extLst>
      <p:ext uri="{BB962C8B-B14F-4D97-AF65-F5344CB8AC3E}">
        <p14:creationId xmlns:p14="http://schemas.microsoft.com/office/powerpoint/2010/main" val="33641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Colour">
    <p:spTree>
      <p:nvGrpSpPr>
        <p:cNvPr id="1" name=""/>
        <p:cNvGrpSpPr/>
        <p:nvPr/>
      </p:nvGrpSpPr>
      <p:grpSpPr>
        <a:xfrm>
          <a:off x="0" y="0"/>
          <a:ext cx="0" cy="0"/>
          <a:chOff x="0" y="0"/>
          <a:chExt cx="0" cy="0"/>
        </a:xfrm>
      </p:grpSpPr>
      <p:sp>
        <p:nvSpPr>
          <p:cNvPr id="7" name="Rectangle 6"/>
          <p:cNvSpPr/>
          <p:nvPr userDrawn="1"/>
        </p:nvSpPr>
        <p:spPr>
          <a:xfrm>
            <a:off x="-2788"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10" name="Footer Placeholder 1"/>
          <p:cNvSpPr>
            <a:spLocks noGrp="1"/>
          </p:cNvSpPr>
          <p:nvPr>
            <p:ph type="ftr" sz="quarter" idx="12"/>
          </p:nvPr>
        </p:nvSpPr>
        <p:spPr>
          <a:xfrm>
            <a:off x="876221" y="6387700"/>
            <a:ext cx="7008821" cy="365125"/>
          </a:xfrm>
        </p:spPr>
        <p:txBody>
          <a:bodyPr/>
          <a:lstStyle>
            <a:lvl1pPr>
              <a:defRPr>
                <a:solidFill>
                  <a:schemeClr val="bg1"/>
                </a:solidFill>
              </a:defRPr>
            </a:lvl1pPr>
          </a:lstStyle>
          <a:p>
            <a:r>
              <a:rPr lang="en-US" dirty="0"/>
              <a:t>Official - Sensitive - Commercial </a:t>
            </a:r>
          </a:p>
        </p:txBody>
      </p:sp>
      <p:sp>
        <p:nvSpPr>
          <p:cNvPr id="11" name="Slide Number Placeholder 2"/>
          <p:cNvSpPr>
            <a:spLocks noGrp="1"/>
          </p:cNvSpPr>
          <p:nvPr>
            <p:ph type="sldNum" sz="quarter" idx="13"/>
          </p:nvPr>
        </p:nvSpPr>
        <p:spPr>
          <a:xfrm>
            <a:off x="101600" y="6387702"/>
            <a:ext cx="663451" cy="365125"/>
          </a:xfrm>
        </p:spPr>
        <p:txBody>
          <a:bodyPr/>
          <a:lstStyle>
            <a:lvl1pPr>
              <a:defRPr>
                <a:solidFill>
                  <a:srgbClr val="9091B3"/>
                </a:solidFill>
              </a:defRPr>
            </a:lvl1pPr>
          </a:lstStyle>
          <a:p>
            <a:fld id="{35482B25-261F-464E-BDD8-63296DE4D8A4}" type="slidenum">
              <a:rPr lang="en-US" smtClean="0"/>
              <a:pPr/>
              <a:t>‹#›</a:t>
            </a:fld>
            <a:endParaRPr lang="en-US" dirty="0"/>
          </a:p>
        </p:txBody>
      </p:sp>
      <p:sp>
        <p:nvSpPr>
          <p:cNvPr id="12" name="Slide Number Placeholder 5"/>
          <p:cNvSpPr txBox="1">
            <a:spLocks/>
          </p:cNvSpPr>
          <p:nvPr userDrawn="1"/>
        </p:nvSpPr>
        <p:spPr>
          <a:xfrm flipH="1">
            <a:off x="775684"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dirty="0">
                <a:solidFill>
                  <a:schemeClr val="bg1"/>
                </a:solidFill>
                <a:latin typeface="Arial" charset="0"/>
                <a:ea typeface="Arial" charset="0"/>
                <a:cs typeface="Arial" charset="0"/>
              </a:rPr>
              <a:t>|</a:t>
            </a:r>
          </a:p>
        </p:txBody>
      </p:sp>
      <p:sp>
        <p:nvSpPr>
          <p:cNvPr id="2" name="Title 1"/>
          <p:cNvSpPr>
            <a:spLocks noGrp="1"/>
          </p:cNvSpPr>
          <p:nvPr>
            <p:ph type="title"/>
          </p:nvPr>
        </p:nvSpPr>
        <p:spPr>
          <a:xfrm>
            <a:off x="831851" y="1709740"/>
            <a:ext cx="10515600" cy="2852737"/>
          </a:xfrm>
          <a:prstGeom prst="rect">
            <a:avLst/>
          </a:prstGeom>
        </p:spPr>
        <p:txBody>
          <a:bodyPr anchor="b">
            <a:normAutofit/>
          </a:bodyPr>
          <a:lstStyle>
            <a:lvl1pPr>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9091B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iangle 6"/>
          <p:cNvSpPr/>
          <p:nvPr userDrawn="1"/>
        </p:nvSpPr>
        <p:spPr>
          <a:xfrm rot="10800000">
            <a:off x="10205791" y="-12651"/>
            <a:ext cx="1991783" cy="1991922"/>
          </a:xfrm>
          <a:custGeom>
            <a:avLst/>
            <a:gdLst>
              <a:gd name="connsiteX0" fmla="*/ 0 w 1991783"/>
              <a:gd name="connsiteY0" fmla="*/ 1991922 h 1991922"/>
              <a:gd name="connsiteX1" fmla="*/ 0 w 1991783"/>
              <a:gd name="connsiteY1" fmla="*/ 0 h 1991922"/>
              <a:gd name="connsiteX2" fmla="*/ 1991783 w 1991783"/>
              <a:gd name="connsiteY2" fmla="*/ 1991922 h 1991922"/>
              <a:gd name="connsiteX3" fmla="*/ 0 w 1991783"/>
              <a:gd name="connsiteY3" fmla="*/ 1991922 h 1991922"/>
              <a:gd name="connsiteX0" fmla="*/ 0 w 1991783"/>
              <a:gd name="connsiteY0" fmla="*/ 1991922 h 1991922"/>
              <a:gd name="connsiteX1" fmla="*/ 0 w 1991783"/>
              <a:gd name="connsiteY1" fmla="*/ 0 h 1991922"/>
              <a:gd name="connsiteX2" fmla="*/ 1991783 w 1991783"/>
              <a:gd name="connsiteY2" fmla="*/ 1979222 h 1991922"/>
              <a:gd name="connsiteX3" fmla="*/ 0 w 1991783"/>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1991783" h="1991922">
                <a:moveTo>
                  <a:pt x="0" y="1991922"/>
                </a:moveTo>
                <a:lnTo>
                  <a:pt x="0" y="0"/>
                </a:lnTo>
                <a:lnTo>
                  <a:pt x="1991783" y="1979222"/>
                </a:lnTo>
                <a:lnTo>
                  <a:pt x="0" y="199192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tx1"/>
              </a:solidFill>
            </a:endParaRPr>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1323877" y="190096"/>
            <a:ext cx="691844" cy="690506"/>
          </a:xfrm>
          <a:prstGeom prst="rect">
            <a:avLst/>
          </a:prstGeom>
        </p:spPr>
      </p:pic>
      <p:sp>
        <p:nvSpPr>
          <p:cNvPr id="3" name="Text Placeholder 2"/>
          <p:cNvSpPr>
            <a:spLocks noGrp="1"/>
          </p:cNvSpPr>
          <p:nvPr>
            <p:ph type="body" idx="1"/>
          </p:nvPr>
        </p:nvSpPr>
        <p:spPr>
          <a:xfrm>
            <a:off x="203200" y="1314930"/>
            <a:ext cx="11150600" cy="486203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itle Placeholder 23"/>
          <p:cNvSpPr>
            <a:spLocks noGrp="1"/>
          </p:cNvSpPr>
          <p:nvPr>
            <p:ph type="title"/>
          </p:nvPr>
        </p:nvSpPr>
        <p:spPr>
          <a:xfrm>
            <a:off x="203200" y="190097"/>
            <a:ext cx="11150600" cy="1094544"/>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101600" y="6387702"/>
            <a:ext cx="663451" cy="365125"/>
          </a:xfrm>
          <a:prstGeom prst="rect">
            <a:avLst/>
          </a:prstGeom>
        </p:spPr>
        <p:txBody>
          <a:bodyPr vert="horz" lIns="91440" tIns="45720" rIns="91440" bIns="45720" rtlCol="0" anchor="ctr"/>
          <a:lstStyle>
            <a:lvl1pPr algn="r">
              <a:defRPr sz="2800" b="1" i="0">
                <a:solidFill>
                  <a:srgbClr val="9091B3"/>
                </a:solidFill>
                <a:latin typeface="Arial Black" charset="0"/>
                <a:ea typeface="Arial Black" charset="0"/>
                <a:cs typeface="Arial Black" charset="0"/>
              </a:defRPr>
            </a:lvl1pPr>
          </a:lstStyle>
          <a:p>
            <a:fld id="{35482B25-261F-464E-BDD8-63296DE4D8A4}" type="slidenum">
              <a:rPr lang="en-US" smtClean="0"/>
              <a:pPr/>
              <a:t>‹#›</a:t>
            </a:fld>
            <a:endParaRPr lang="en-US" dirty="0"/>
          </a:p>
        </p:txBody>
      </p:sp>
      <p:sp>
        <p:nvSpPr>
          <p:cNvPr id="9" name="Footer Placeholder 3"/>
          <p:cNvSpPr>
            <a:spLocks noGrp="1"/>
          </p:cNvSpPr>
          <p:nvPr>
            <p:ph type="ftr" sz="quarter" idx="3"/>
          </p:nvPr>
        </p:nvSpPr>
        <p:spPr>
          <a:xfrm>
            <a:off x="876221" y="6387700"/>
            <a:ext cx="7008821" cy="365125"/>
          </a:xfrm>
          <a:prstGeom prst="rect">
            <a:avLst/>
          </a:prstGeom>
        </p:spPr>
        <p:txBody>
          <a:bodyPr vert="horz" lIns="91440" tIns="45720" rIns="91440" bIns="45720" rtlCol="0" anchor="ctr"/>
          <a:lstStyle>
            <a:lvl1pPr algn="l">
              <a:defRPr sz="1100" b="1">
                <a:solidFill>
                  <a:schemeClr val="tx1"/>
                </a:solidFill>
                <a:latin typeface="Arial" charset="0"/>
                <a:ea typeface="Arial" charset="0"/>
                <a:cs typeface="Arial" charset="0"/>
              </a:defRPr>
            </a:lvl1pPr>
          </a:lstStyle>
          <a:p>
            <a:r>
              <a:rPr lang="en-US"/>
              <a:t>Official - Sensitive - Commercial </a:t>
            </a:r>
            <a:endParaRPr lang="en-US" dirty="0"/>
          </a:p>
        </p:txBody>
      </p:sp>
      <p:sp>
        <p:nvSpPr>
          <p:cNvPr id="10" name="Slide Number Placeholder 5"/>
          <p:cNvSpPr txBox="1">
            <a:spLocks/>
          </p:cNvSpPr>
          <p:nvPr userDrawn="1"/>
        </p:nvSpPr>
        <p:spPr>
          <a:xfrm flipH="1">
            <a:off x="765051" y="6357413"/>
            <a:ext cx="45719"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rgbClr val="90919C"/>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i="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31676753"/>
      </p:ext>
    </p:extLst>
  </p:cSld>
  <p:clrMap bg1="lt1" tx1="dk1" bg2="lt2" tx2="dk2" accent1="accent1" accent2="accent2" accent3="accent3" accent4="accent4" accent5="accent5" accent6="accent6" hlink="hlink" folHlink="folHlink"/>
  <p:sldLayoutIdLst>
    <p:sldLayoutId id="2147483679" r:id="rId1"/>
    <p:sldLayoutId id="2147483650" r:id="rId2"/>
    <p:sldLayoutId id="2147483673" r:id="rId3"/>
    <p:sldLayoutId id="2147483652" r:id="rId4"/>
    <p:sldLayoutId id="2147483653" r:id="rId5"/>
    <p:sldLayoutId id="2147483660" r:id="rId6"/>
    <p:sldLayoutId id="2147483655" r:id="rId7"/>
    <p:sldLayoutId id="2147483651" r:id="rId8"/>
    <p:sldLayoutId id="2147483677" r:id="rId9"/>
    <p:sldLayoutId id="2147483670" r:id="rId10"/>
    <p:sldLayoutId id="2147483671" r:id="rId11"/>
    <p:sldLayoutId id="2147483674" r:id="rId12"/>
    <p:sldLayoutId id="2147483675" r:id="rId13"/>
    <p:sldLayoutId id="2147483676" r:id="rId14"/>
    <p:sldLayoutId id="2147483667" r:id="rId15"/>
    <p:sldLayoutId id="2147483680" r:id="rId16"/>
    <p:sldLayoutId id="2147483681" r:id="rId17"/>
    <p:sldLayoutId id="2147483685" r:id="rId18"/>
    <p:sldLayoutId id="2147483683" r:id="rId19"/>
    <p:sldLayoutId id="2147483684" r:id="rId20"/>
    <p:sldLayoutId id="2147483672" r:id="rId21"/>
  </p:sldLayoutIdLst>
  <p:hf hdr="0" dt="0"/>
  <p:txStyles>
    <p:titleStyle>
      <a:lvl1pPr algn="l" defTabSz="914377" rtl="0" eaLnBrk="1" latinLnBrk="0" hangingPunct="1">
        <a:lnSpc>
          <a:spcPct val="100000"/>
        </a:lnSpc>
        <a:spcBef>
          <a:spcPct val="0"/>
        </a:spcBef>
        <a:buNone/>
        <a:defRPr sz="3600" b="1" i="0" kern="1200">
          <a:solidFill>
            <a:schemeClr val="tx1"/>
          </a:solidFill>
          <a:latin typeface="Arial Black" charset="0"/>
          <a:ea typeface="Arial Black" charset="0"/>
          <a:cs typeface="Arial Black" charset="0"/>
        </a:defRPr>
      </a:lvl1pPr>
    </p:titleStyle>
    <p:body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12" Type="http://schemas.openxmlformats.org/officeDocument/2006/relationships/image" Target="../media/image49.png"/><Relationship Id="rId7" Type="http://schemas.openxmlformats.org/officeDocument/2006/relationships/image" Target="../media/image490.png"/><Relationship Id="rId2" Type="http://schemas.openxmlformats.org/officeDocument/2006/relationships/image" Target="../media/image46.png"/><Relationship Id="rId1" Type="http://schemas.openxmlformats.org/officeDocument/2006/relationships/slideLayout" Target="../slideLayouts/slideLayout2.xml"/><Relationship Id="rId11" Type="http://schemas.openxmlformats.org/officeDocument/2006/relationships/image" Target="../media/image53.png"/><Relationship Id="rId6" Type="http://schemas.openxmlformats.org/officeDocument/2006/relationships/image" Target="../media/image480.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49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7.png"/><Relationship Id="rId10" Type="http://schemas.openxmlformats.org/officeDocument/2006/relationships/image" Target="../media/image56.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em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93.emf"/><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tif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904AEA7-0BFB-B42D-C318-42E36DFAE834}"/>
              </a:ext>
            </a:extLst>
          </p:cNvPr>
          <p:cNvSpPr>
            <a:spLocks noGrp="1"/>
          </p:cNvSpPr>
          <p:nvPr>
            <p:ph type="ctrTitle"/>
          </p:nvPr>
        </p:nvSpPr>
        <p:spPr/>
        <p:txBody>
          <a:bodyPr/>
          <a:lstStyle/>
          <a:p>
            <a:r>
              <a:rPr lang="en-GB" dirty="0"/>
              <a:t>ICIS 2025</a:t>
            </a:r>
          </a:p>
        </p:txBody>
      </p:sp>
      <p:sp>
        <p:nvSpPr>
          <p:cNvPr id="9" name="Subtitle 8">
            <a:extLst>
              <a:ext uri="{FF2B5EF4-FFF2-40B4-BE49-F238E27FC236}">
                <a16:creationId xmlns:a16="http://schemas.microsoft.com/office/drawing/2014/main" id="{D5A71EDF-6999-BFED-0658-0C92399DF7ED}"/>
              </a:ext>
            </a:extLst>
          </p:cNvPr>
          <p:cNvSpPr>
            <a:spLocks noGrp="1"/>
          </p:cNvSpPr>
          <p:nvPr>
            <p:ph type="subTitle" idx="1"/>
          </p:nvPr>
        </p:nvSpPr>
        <p:spPr/>
        <p:txBody>
          <a:bodyPr>
            <a:normAutofit fontScale="70000" lnSpcReduction="20000"/>
          </a:bodyPr>
          <a:lstStyle/>
          <a:p>
            <a:r>
              <a:rPr lang="en-GB" dirty="0"/>
              <a:t>Beam current performance in the ITER negative ion source prototype SPIDER</a:t>
            </a:r>
          </a:p>
        </p:txBody>
      </p:sp>
      <p:sp>
        <p:nvSpPr>
          <p:cNvPr id="10" name="Text Placeholder 9">
            <a:extLst>
              <a:ext uri="{FF2B5EF4-FFF2-40B4-BE49-F238E27FC236}">
                <a16:creationId xmlns:a16="http://schemas.microsoft.com/office/drawing/2014/main" id="{C3A7EB7E-599B-A38F-C555-6705C7268280}"/>
              </a:ext>
            </a:extLst>
          </p:cNvPr>
          <p:cNvSpPr>
            <a:spLocks noGrp="1"/>
          </p:cNvSpPr>
          <p:nvPr>
            <p:ph type="body" sz="quarter" idx="14"/>
          </p:nvPr>
        </p:nvSpPr>
        <p:spPr/>
        <p:txBody>
          <a:bodyPr>
            <a:normAutofit fontScale="92500" lnSpcReduction="20000"/>
          </a:bodyPr>
          <a:lstStyle/>
          <a:p>
            <a:r>
              <a:rPr lang="en-GB" sz="1500" u="sng" dirty="0"/>
              <a:t>Alastair Shepherd</a:t>
            </a:r>
            <a:r>
              <a:rPr lang="en-GB" sz="1500" dirty="0"/>
              <a:t>, E Sartori, V Candeloro, R Casagrande, G Emma, I Mario, A </a:t>
            </a:r>
            <a:r>
              <a:rPr lang="en-GB" sz="1500" dirty="0" err="1"/>
              <a:t>Pimazzoni</a:t>
            </a:r>
            <a:r>
              <a:rPr lang="en-GB" sz="1500" dirty="0"/>
              <a:t>, B </a:t>
            </a:r>
            <a:r>
              <a:rPr lang="en-GB" sz="1500" dirty="0" err="1"/>
              <a:t>Pouradier</a:t>
            </a:r>
            <a:r>
              <a:rPr lang="en-GB" sz="1500" dirty="0"/>
              <a:t> Duteil, G Serianni and the NBTF team</a:t>
            </a:r>
          </a:p>
          <a:p>
            <a:r>
              <a:rPr lang="en-GB" sz="1100" dirty="0"/>
              <a:t>alastair.shepherd@ukaea.uk, alastair.shepherd@igi.cnr.it</a:t>
            </a:r>
            <a:endParaRPr lang="en-GB" sz="1200" dirty="0"/>
          </a:p>
        </p:txBody>
      </p:sp>
    </p:spTree>
    <p:extLst>
      <p:ext uri="{BB962C8B-B14F-4D97-AF65-F5344CB8AC3E}">
        <p14:creationId xmlns:p14="http://schemas.microsoft.com/office/powerpoint/2010/main" val="2954131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lvl="0"/>
            <a:r>
              <a:rPr lang="en-GB" dirty="0">
                <a:solidFill>
                  <a:schemeClr val="accent1">
                    <a:lumMod val="10000"/>
                    <a:lumOff val="90000"/>
                  </a:schemeClr>
                </a:solidFill>
              </a:rPr>
              <a:t>ITER NBTF and SPIDER</a:t>
            </a:r>
          </a:p>
          <a:p>
            <a:pPr lvl="0"/>
            <a:endParaRPr lang="en-GB" dirty="0">
              <a:solidFill>
                <a:srgbClr val="002F56"/>
              </a:solidFill>
            </a:endParaRPr>
          </a:p>
          <a:p>
            <a:pPr lvl="0"/>
            <a:r>
              <a:rPr lang="en-GB" dirty="0">
                <a:solidFill>
                  <a:schemeClr val="accent1">
                    <a:lumMod val="10000"/>
                    <a:lumOff val="90000"/>
                  </a:schemeClr>
                </a:solidFill>
              </a:rPr>
              <a:t>SPIDER campaign overview 2024/25</a:t>
            </a:r>
          </a:p>
          <a:p>
            <a:pPr lvl="0"/>
            <a:endParaRPr lang="en-GB" dirty="0">
              <a:solidFill>
                <a:schemeClr val="accent1">
                  <a:lumMod val="10000"/>
                  <a:lumOff val="90000"/>
                </a:schemeClr>
              </a:solidFill>
            </a:endParaRPr>
          </a:p>
          <a:p>
            <a:pPr lvl="0"/>
            <a:r>
              <a:rPr lang="en-GB" b="1" dirty="0">
                <a:solidFill>
                  <a:srgbClr val="002F56"/>
                </a:solidFill>
              </a:rPr>
              <a:t>Extracted current estimation</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Beam current performance</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Conclusions and future perspectives</a:t>
            </a:r>
          </a:p>
          <a:p>
            <a:pPr marL="285750" indent="-285750">
              <a:buFont typeface="Arial" panose="020B0604020202020204" pitchFamily="34" charset="0"/>
              <a:buChar char="•"/>
            </a:pPr>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OUTLINE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10</a:t>
            </a:fld>
            <a:endParaRPr lang="en-US" dirty="0"/>
          </a:p>
        </p:txBody>
      </p:sp>
    </p:spTree>
    <p:extLst>
      <p:ext uri="{BB962C8B-B14F-4D97-AF65-F5344CB8AC3E}">
        <p14:creationId xmlns:p14="http://schemas.microsoft.com/office/powerpoint/2010/main" val="61272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SPIDER HVPS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11</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D96D194-9FC3-4E64-E2E6-A40EA24A4A8B}"/>
                  </a:ext>
                </a:extLst>
              </p:cNvPr>
              <p:cNvSpPr/>
              <p:nvPr/>
            </p:nvSpPr>
            <p:spPr>
              <a:xfrm>
                <a:off x="5929125" y="2405269"/>
                <a:ext cx="5946140" cy="2923877"/>
              </a:xfrm>
              <a:prstGeom prst="rect">
                <a:avLst/>
              </a:prstGeom>
            </p:spPr>
            <p:txBody>
              <a:bodyPr wrap="square">
                <a:spAutoFit/>
              </a:bodyPr>
              <a:lstStyle/>
              <a:p>
                <a:pPr>
                  <a:spcAft>
                    <a:spcPts val="600"/>
                  </a:spcAft>
                </a:pPr>
                <a:r>
                  <a:rPr lang="en-GB" sz="1600" b="1" dirty="0"/>
                  <a:t>HV current measurements:</a:t>
                </a:r>
              </a:p>
              <a:p>
                <a:pPr>
                  <a:spcAft>
                    <a:spcPts val="600"/>
                  </a:spcAft>
                </a:pPr>
                <a:endParaRPr lang="en-GB" sz="1600" b="1" dirty="0"/>
              </a:p>
              <a:p>
                <a:pPr marL="285750" indent="-285750">
                  <a:spcAft>
                    <a:spcPts val="600"/>
                  </a:spcAft>
                  <a:buFont typeface="Arial" panose="020B0604020202020204" pitchFamily="34" charset="0"/>
                  <a:buChar char="•"/>
                </a:pPr>
                <a14:m>
                  <m:oMath xmlns:m="http://schemas.openxmlformats.org/officeDocument/2006/math">
                    <m:sSub>
                      <m:sSubPr>
                        <m:ctrlPr>
                          <a:rPr lang="en-GB" sz="1600" b="1" i="1" noProof="0" smtClean="0">
                            <a:solidFill>
                              <a:srgbClr val="E7B90C"/>
                            </a:solidFill>
                            <a:latin typeface="Cambria Math" panose="02040503050406030204" pitchFamily="18" charset="0"/>
                          </a:rPr>
                        </m:ctrlPr>
                      </m:sSubPr>
                      <m:e>
                        <m:r>
                          <a:rPr lang="en-GB" sz="1600" b="1" i="1" noProof="0" smtClean="0">
                            <a:solidFill>
                              <a:srgbClr val="E7B90C"/>
                            </a:solidFill>
                            <a:latin typeface="Cambria Math" panose="02040503050406030204" pitchFamily="18" charset="0"/>
                          </a:rPr>
                          <m:t>𝑰</m:t>
                        </m:r>
                      </m:e>
                      <m:sub>
                        <m:r>
                          <a:rPr lang="en-GB" sz="1600" b="1" i="1" noProof="0" smtClean="0">
                            <a:solidFill>
                              <a:srgbClr val="E7B90C"/>
                            </a:solidFill>
                            <a:latin typeface="Cambria Math" panose="02040503050406030204" pitchFamily="18" charset="0"/>
                          </a:rPr>
                          <m:t>𝑰𝑺𝑬𝑮</m:t>
                        </m:r>
                      </m:sub>
                    </m:sSub>
                  </m:oMath>
                </a14:m>
                <a:r>
                  <a:rPr lang="en-GB" sz="1600" noProof="0" dirty="0"/>
                  <a:t>: net current drained to ground by the accelerator</a:t>
                </a:r>
              </a:p>
              <a:p>
                <a:pPr>
                  <a:spcAft>
                    <a:spcPts val="600"/>
                  </a:spcAft>
                </a:pPr>
                <a:endParaRPr lang="en-GB" sz="1600" noProof="0" dirty="0"/>
              </a:p>
              <a:p>
                <a:pPr>
                  <a:spcAft>
                    <a:spcPts val="600"/>
                  </a:spcAft>
                </a:pPr>
                <a:endParaRPr lang="en-GB" sz="1600" noProof="0" dirty="0"/>
              </a:p>
              <a:p>
                <a:pPr marL="285750" indent="-285750">
                  <a:spcAft>
                    <a:spcPts val="600"/>
                  </a:spcAft>
                  <a:buFont typeface="Arial" panose="020B0604020202020204" pitchFamily="34" charset="0"/>
                  <a:buChar char="•"/>
                </a:pPr>
                <a14:m>
                  <m:oMath xmlns:m="http://schemas.openxmlformats.org/officeDocument/2006/math">
                    <m:sSub>
                      <m:sSubPr>
                        <m:ctrlPr>
                          <a:rPr lang="en-GB" sz="1600" b="1" i="1" noProof="0" smtClean="0">
                            <a:solidFill>
                              <a:srgbClr val="FF00FF"/>
                            </a:solidFill>
                            <a:latin typeface="Cambria Math" panose="02040503050406030204" pitchFamily="18" charset="0"/>
                          </a:rPr>
                        </m:ctrlPr>
                      </m:sSubPr>
                      <m:e>
                        <m:r>
                          <a:rPr lang="en-GB" sz="1600" b="1" i="1" noProof="0" smtClean="0">
                            <a:solidFill>
                              <a:srgbClr val="FF00FF"/>
                            </a:solidFill>
                            <a:latin typeface="Cambria Math" panose="02040503050406030204" pitchFamily="18" charset="0"/>
                          </a:rPr>
                          <m:t>𝑰</m:t>
                        </m:r>
                      </m:e>
                      <m:sub>
                        <m:r>
                          <a:rPr lang="en-GB" sz="1600" b="1" i="1" noProof="0" smtClean="0">
                            <a:solidFill>
                              <a:srgbClr val="FF00FF"/>
                            </a:solidFill>
                            <a:latin typeface="Cambria Math" panose="02040503050406030204" pitchFamily="18" charset="0"/>
                          </a:rPr>
                          <m:t>𝑨𝑷𝑮𝑺</m:t>
                        </m:r>
                      </m:sub>
                    </m:sSub>
                  </m:oMath>
                </a14:m>
                <a:r>
                  <a:rPr lang="en-GB" sz="1600" noProof="0" dirty="0"/>
                  <a:t>: current downstream of the EG</a:t>
                </a:r>
              </a:p>
              <a:p>
                <a:pPr marL="285750" indent="-285750">
                  <a:spcAft>
                    <a:spcPts val="600"/>
                  </a:spcAft>
                  <a:buFont typeface="Arial" panose="020B0604020202020204" pitchFamily="34" charset="0"/>
                  <a:buChar char="•"/>
                </a:pPr>
                <a:endParaRPr lang="en-GB" sz="1600" noProof="0" dirty="0"/>
              </a:p>
              <a:p>
                <a:pPr marL="285750" indent="-285750">
                  <a:spcAft>
                    <a:spcPts val="600"/>
                  </a:spcAft>
                  <a:buFont typeface="Arial" panose="020B0604020202020204" pitchFamily="34" charset="0"/>
                  <a:buChar char="•"/>
                </a:pPr>
                <a:endParaRPr lang="en-GB" sz="1600" noProof="0" dirty="0"/>
              </a:p>
              <a:p>
                <a:pPr marL="285750" indent="-285750">
                  <a:spcAft>
                    <a:spcPts val="600"/>
                  </a:spcAft>
                  <a:buFont typeface="Arial" panose="020B0604020202020204" pitchFamily="34" charset="0"/>
                  <a:buChar char="•"/>
                </a:pPr>
                <a14:m>
                  <m:oMath xmlns:m="http://schemas.openxmlformats.org/officeDocument/2006/math">
                    <m:sSub>
                      <m:sSubPr>
                        <m:ctrlPr>
                          <a:rPr lang="en-GB" sz="1600" b="1" i="1" noProof="0" smtClean="0">
                            <a:solidFill>
                              <a:srgbClr val="0000FF"/>
                            </a:solidFill>
                            <a:latin typeface="Cambria Math" panose="02040503050406030204" pitchFamily="18" charset="0"/>
                          </a:rPr>
                        </m:ctrlPr>
                      </m:sSubPr>
                      <m:e>
                        <m:r>
                          <a:rPr lang="en-GB" sz="1600" b="1" i="1" noProof="0" smtClean="0">
                            <a:solidFill>
                              <a:srgbClr val="0000FF"/>
                            </a:solidFill>
                            <a:latin typeface="Cambria Math" panose="02040503050406030204" pitchFamily="18" charset="0"/>
                          </a:rPr>
                          <m:t>𝑰</m:t>
                        </m:r>
                      </m:e>
                      <m:sub>
                        <m:r>
                          <a:rPr lang="en-GB" sz="1600" b="1" i="1" noProof="0" smtClean="0">
                            <a:solidFill>
                              <a:srgbClr val="0000FF"/>
                            </a:solidFill>
                            <a:latin typeface="Cambria Math" panose="02040503050406030204" pitchFamily="18" charset="0"/>
                          </a:rPr>
                          <m:t>𝑬𝑮</m:t>
                        </m:r>
                      </m:sub>
                    </m:sSub>
                  </m:oMath>
                </a14:m>
                <a:r>
                  <a:rPr lang="en-GB" sz="1600" noProof="0" dirty="0"/>
                  <a:t>: current collected on the EG (not always available)</a:t>
                </a:r>
                <a:endParaRPr lang="en-GB" noProof="0" dirty="0"/>
              </a:p>
            </p:txBody>
          </p:sp>
        </mc:Choice>
        <mc:Fallback xmlns="">
          <p:sp>
            <p:nvSpPr>
              <p:cNvPr id="6" name="Rectangle 5">
                <a:extLst>
                  <a:ext uri="{FF2B5EF4-FFF2-40B4-BE49-F238E27FC236}">
                    <a16:creationId xmlns:a16="http://schemas.microsoft.com/office/drawing/2014/main" id="{DD96D194-9FC3-4E64-E2E6-A40EA24A4A8B}"/>
                  </a:ext>
                </a:extLst>
              </p:cNvPr>
              <p:cNvSpPr>
                <a:spLocks noRot="1" noChangeAspect="1" noMove="1" noResize="1" noEditPoints="1" noAdjustHandles="1" noChangeArrowheads="1" noChangeShapeType="1" noTextEdit="1"/>
              </p:cNvSpPr>
              <p:nvPr/>
            </p:nvSpPr>
            <p:spPr>
              <a:xfrm>
                <a:off x="5929125" y="2405269"/>
                <a:ext cx="5946140" cy="2923877"/>
              </a:xfrm>
              <a:prstGeom prst="rect">
                <a:avLst/>
              </a:prstGeom>
              <a:blipFill>
                <a:blip r:embed="rId2"/>
                <a:stretch>
                  <a:fillRect l="-615" t="-626" b="-1879"/>
                </a:stretch>
              </a:blipFill>
            </p:spPr>
            <p:txBody>
              <a:bodyPr/>
              <a:lstStyle/>
              <a:p>
                <a:r>
                  <a:rPr lang="en-GB">
                    <a:noFill/>
                  </a:rPr>
                  <a:t> </a:t>
                </a:r>
              </a:p>
            </p:txBody>
          </p:sp>
        </mc:Fallback>
      </mc:AlternateContent>
      <p:pic>
        <p:nvPicPr>
          <p:cNvPr id="7" name="Picture 6"/>
          <p:cNvPicPr>
            <a:picLocks noChangeAspect="1"/>
          </p:cNvPicPr>
          <p:nvPr/>
        </p:nvPicPr>
        <p:blipFill>
          <a:blip r:embed="rId3"/>
          <a:stretch>
            <a:fillRect/>
          </a:stretch>
        </p:blipFill>
        <p:spPr>
          <a:xfrm>
            <a:off x="368004" y="990600"/>
            <a:ext cx="4772428" cy="5212822"/>
          </a:xfrm>
          <a:prstGeom prst="rect">
            <a:avLst/>
          </a:prstGeom>
        </p:spPr>
      </p:pic>
      <p:sp>
        <p:nvSpPr>
          <p:cNvPr id="8" name="Rectangle 7"/>
          <p:cNvSpPr/>
          <p:nvPr/>
        </p:nvSpPr>
        <p:spPr>
          <a:xfrm>
            <a:off x="1156697" y="2040354"/>
            <a:ext cx="770421" cy="45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773100" y="2040353"/>
            <a:ext cx="770421" cy="45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355412" y="2059404"/>
            <a:ext cx="398806" cy="45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467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Accelerator processes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12</a:t>
            </a:fld>
            <a:endParaRPr lang="en-US" dirty="0"/>
          </a:p>
        </p:txBody>
      </p:sp>
      <p:pic>
        <p:nvPicPr>
          <p:cNvPr id="6" name="Picture 5"/>
          <p:cNvPicPr>
            <a:picLocks noChangeAspect="1"/>
          </p:cNvPicPr>
          <p:nvPr/>
        </p:nvPicPr>
        <p:blipFill>
          <a:blip r:embed="rId2"/>
          <a:stretch>
            <a:fillRect/>
          </a:stretch>
        </p:blipFill>
        <p:spPr>
          <a:xfrm>
            <a:off x="4380631" y="2195026"/>
            <a:ext cx="5760000" cy="1871767"/>
          </a:xfrm>
          <a:prstGeom prst="rect">
            <a:avLst/>
          </a:prstGeom>
        </p:spPr>
      </p:pic>
      <p:pic>
        <p:nvPicPr>
          <p:cNvPr id="7" name="Picture 6"/>
          <p:cNvPicPr>
            <a:picLocks noChangeAspect="1"/>
          </p:cNvPicPr>
          <p:nvPr/>
        </p:nvPicPr>
        <p:blipFill>
          <a:blip r:embed="rId3"/>
          <a:stretch>
            <a:fillRect/>
          </a:stretch>
        </p:blipFill>
        <p:spPr>
          <a:xfrm>
            <a:off x="256639" y="1228367"/>
            <a:ext cx="3600000" cy="3559320"/>
          </a:xfrm>
          <a:prstGeom prst="rect">
            <a:avLst/>
          </a:prstGeom>
        </p:spPr>
      </p:pic>
      <p:sp>
        <p:nvSpPr>
          <p:cNvPr id="8" name="Rectangle 7">
            <a:extLst>
              <a:ext uri="{FF2B5EF4-FFF2-40B4-BE49-F238E27FC236}">
                <a16:creationId xmlns:a16="http://schemas.microsoft.com/office/drawing/2014/main" id="{4379D815-953D-45EF-19A0-E5CF2FAD867C}"/>
              </a:ext>
            </a:extLst>
          </p:cNvPr>
          <p:cNvSpPr/>
          <p:nvPr/>
        </p:nvSpPr>
        <p:spPr>
          <a:xfrm>
            <a:off x="256639" y="4870911"/>
            <a:ext cx="10697111" cy="2277547"/>
          </a:xfrm>
          <a:prstGeom prst="rect">
            <a:avLst/>
          </a:prstGeom>
        </p:spPr>
        <p:txBody>
          <a:bodyPr wrap="square" numCol="2">
            <a:spAutoFit/>
          </a:bodyPr>
          <a:lstStyle/>
          <a:p>
            <a:pPr>
              <a:spcAft>
                <a:spcPts val="600"/>
              </a:spcAft>
            </a:pPr>
            <a:r>
              <a:rPr lang="en-GB" sz="1600" noProof="0" dirty="0"/>
              <a:t>Within the accelerator charges can be </a:t>
            </a:r>
            <a:r>
              <a:rPr lang="en-GB" sz="1600" dirty="0"/>
              <a:t>generated/converted </a:t>
            </a:r>
            <a:r>
              <a:rPr lang="en-GB" sz="1600" noProof="0" dirty="0"/>
              <a:t>by:</a:t>
            </a:r>
          </a:p>
          <a:p>
            <a:pPr>
              <a:spcAft>
                <a:spcPts val="600"/>
              </a:spcAft>
            </a:pPr>
            <a:endParaRPr lang="en-GB" sz="1600" noProof="0" dirty="0"/>
          </a:p>
          <a:p>
            <a:pPr>
              <a:spcAft>
                <a:spcPts val="600"/>
              </a:spcAft>
            </a:pPr>
            <a:r>
              <a:rPr lang="en-GB" sz="1600" noProof="0" dirty="0"/>
              <a:t>Dependent on:</a:t>
            </a:r>
          </a:p>
          <a:p>
            <a:pPr>
              <a:spcAft>
                <a:spcPts val="600"/>
              </a:spcAft>
            </a:pPr>
            <a:endParaRPr lang="en-GB" sz="1600" dirty="0">
              <a:solidFill>
                <a:schemeClr val="accent5"/>
              </a:solidFill>
            </a:endParaRPr>
          </a:p>
          <a:p>
            <a:pPr>
              <a:spcAft>
                <a:spcPts val="600"/>
              </a:spcAft>
            </a:pPr>
            <a:endParaRPr lang="en-GB" sz="1600" dirty="0">
              <a:solidFill>
                <a:schemeClr val="accent5"/>
              </a:solidFill>
            </a:endParaRPr>
          </a:p>
          <a:p>
            <a:pPr>
              <a:spcAft>
                <a:spcPts val="600"/>
              </a:spcAft>
            </a:pPr>
            <a:endParaRPr lang="en-GB" sz="1600" dirty="0">
              <a:solidFill>
                <a:schemeClr val="accent5"/>
              </a:solidFill>
            </a:endParaRPr>
          </a:p>
          <a:p>
            <a:pPr>
              <a:spcAft>
                <a:spcPts val="600"/>
              </a:spcAft>
            </a:pPr>
            <a:r>
              <a:rPr lang="en-GB" sz="1600" dirty="0">
                <a:solidFill>
                  <a:schemeClr val="accent5"/>
                </a:solidFill>
              </a:rPr>
              <a:t>stripping</a:t>
            </a:r>
            <a:r>
              <a:rPr lang="en-GB" sz="1600" dirty="0"/>
              <a:t>, </a:t>
            </a:r>
            <a:r>
              <a:rPr lang="en-GB" sz="1600" dirty="0">
                <a:solidFill>
                  <a:schemeClr val="accent5"/>
                </a:solidFill>
              </a:rPr>
              <a:t>ionisation</a:t>
            </a:r>
            <a:r>
              <a:rPr lang="en-GB" sz="1600" dirty="0"/>
              <a:t>, interception, </a:t>
            </a:r>
            <a:r>
              <a:rPr lang="en-GB" sz="1600" dirty="0">
                <a:solidFill>
                  <a:schemeClr val="accent5"/>
                </a:solidFill>
              </a:rPr>
              <a:t>beam plasma</a:t>
            </a:r>
          </a:p>
          <a:p>
            <a:pPr>
              <a:spcAft>
                <a:spcPts val="600"/>
              </a:spcAft>
            </a:pPr>
            <a:endParaRPr lang="en-US" sz="1600" dirty="0"/>
          </a:p>
          <a:p>
            <a:pPr>
              <a:spcAft>
                <a:spcPts val="600"/>
              </a:spcAft>
            </a:pPr>
            <a:endParaRPr lang="en-GB" sz="1600" dirty="0"/>
          </a:p>
          <a:p>
            <a:pPr>
              <a:spcAft>
                <a:spcPts val="600"/>
              </a:spcAft>
            </a:pPr>
            <a:r>
              <a:rPr lang="en-GB" sz="1600" dirty="0">
                <a:solidFill>
                  <a:schemeClr val="accent5"/>
                </a:solidFill>
              </a:rPr>
              <a:t>pressure</a:t>
            </a:r>
            <a:r>
              <a:rPr lang="en-GB" sz="1600" dirty="0"/>
              <a:t>, </a:t>
            </a:r>
            <a:r>
              <a:rPr lang="en-GB" sz="1600" dirty="0">
                <a:solidFill>
                  <a:schemeClr val="accent5"/>
                </a:solidFill>
              </a:rPr>
              <a:t>beam energy</a:t>
            </a:r>
            <a:r>
              <a:rPr lang="en-GB" sz="1600" dirty="0"/>
              <a:t>, optics, geometry</a:t>
            </a:r>
          </a:p>
          <a:p>
            <a:pPr>
              <a:spcAft>
                <a:spcPts val="600"/>
              </a:spcAft>
            </a:pPr>
            <a:endParaRPr lang="en-GB" sz="1600" b="1" noProof="0" dirty="0"/>
          </a:p>
          <a:p>
            <a:pPr>
              <a:spcAft>
                <a:spcPts val="600"/>
              </a:spcAft>
            </a:pPr>
            <a:endParaRPr lang="en-GB" noProof="0" dirty="0"/>
          </a:p>
        </p:txBody>
      </p:sp>
      <p:sp>
        <p:nvSpPr>
          <p:cNvPr id="9" name="Rectangle: Rounded Corners 7">
            <a:extLst>
              <a:ext uri="{FF2B5EF4-FFF2-40B4-BE49-F238E27FC236}">
                <a16:creationId xmlns:a16="http://schemas.microsoft.com/office/drawing/2014/main" id="{83C9BE38-7926-54C4-F932-D3BD2500F3A4}"/>
              </a:ext>
            </a:extLst>
          </p:cNvPr>
          <p:cNvSpPr/>
          <p:nvPr/>
        </p:nvSpPr>
        <p:spPr>
          <a:xfrm>
            <a:off x="1390267" y="3781707"/>
            <a:ext cx="634356" cy="187165"/>
          </a:xfrm>
          <a:prstGeom prst="roundRect">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10" name="Straight Arrow Connector 9">
            <a:extLst>
              <a:ext uri="{FF2B5EF4-FFF2-40B4-BE49-F238E27FC236}">
                <a16:creationId xmlns:a16="http://schemas.microsoft.com/office/drawing/2014/main" id="{AB50C2AB-FBA4-E6E0-8318-CA3A8167C6A0}"/>
              </a:ext>
            </a:extLst>
          </p:cNvPr>
          <p:cNvCxnSpPr>
            <a:cxnSpLocks/>
            <a:stCxn id="9" idx="3"/>
            <a:endCxn id="6" idx="1"/>
          </p:cNvCxnSpPr>
          <p:nvPr/>
        </p:nvCxnSpPr>
        <p:spPr>
          <a:xfrm flipV="1">
            <a:off x="2024623" y="3130910"/>
            <a:ext cx="2356008" cy="74438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CD72EA6-D2AA-3EEB-0A7E-DA7642D2E7B3}"/>
              </a:ext>
            </a:extLst>
          </p:cNvPr>
          <p:cNvCxnSpPr/>
          <p:nvPr/>
        </p:nvCxnSpPr>
        <p:spPr>
          <a:xfrm flipH="1" flipV="1">
            <a:off x="5562355" y="3448051"/>
            <a:ext cx="359999" cy="142286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DC525ED-35DD-1D33-725A-754D767BC0D4}"/>
              </a:ext>
            </a:extLst>
          </p:cNvPr>
          <p:cNvCxnSpPr>
            <a:cxnSpLocks/>
          </p:cNvCxnSpPr>
          <p:nvPr/>
        </p:nvCxnSpPr>
        <p:spPr>
          <a:xfrm flipV="1">
            <a:off x="9187693" y="3624402"/>
            <a:ext cx="0" cy="1253092"/>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421159D-9FAB-35F8-59B0-7904A4459BD3}"/>
              </a:ext>
            </a:extLst>
          </p:cNvPr>
          <p:cNvCxnSpPr>
            <a:cxnSpLocks/>
          </p:cNvCxnSpPr>
          <p:nvPr/>
        </p:nvCxnSpPr>
        <p:spPr>
          <a:xfrm flipV="1">
            <a:off x="7600693" y="3207535"/>
            <a:ext cx="183930" cy="16699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10528226" y="2203046"/>
            <a:ext cx="1405025" cy="1589896"/>
          </a:xfrm>
          <a:prstGeom prst="rect">
            <a:avLst/>
          </a:prstGeom>
        </p:spPr>
      </p:pic>
      <p:cxnSp>
        <p:nvCxnSpPr>
          <p:cNvPr id="15" name="Straight Arrow Connector 14">
            <a:extLst>
              <a:ext uri="{FF2B5EF4-FFF2-40B4-BE49-F238E27FC236}">
                <a16:creationId xmlns:a16="http://schemas.microsoft.com/office/drawing/2014/main" id="{CDC525ED-35DD-1D33-725A-754D767BC0D4}"/>
              </a:ext>
            </a:extLst>
          </p:cNvPr>
          <p:cNvCxnSpPr>
            <a:cxnSpLocks/>
          </p:cNvCxnSpPr>
          <p:nvPr/>
        </p:nvCxnSpPr>
        <p:spPr>
          <a:xfrm flipV="1">
            <a:off x="6944348" y="3513219"/>
            <a:ext cx="316283" cy="1357692"/>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Beam generated plasma</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13</a:t>
            </a:fld>
            <a:endParaRPr lang="en-US" dirty="0"/>
          </a:p>
        </p:txBody>
      </p:sp>
      <p:pic>
        <p:nvPicPr>
          <p:cNvPr id="6" name="Picture 5"/>
          <p:cNvPicPr>
            <a:picLocks noChangeAspect="1"/>
          </p:cNvPicPr>
          <p:nvPr/>
        </p:nvPicPr>
        <p:blipFill>
          <a:blip r:embed="rId2"/>
          <a:stretch>
            <a:fillRect/>
          </a:stretch>
        </p:blipFill>
        <p:spPr>
          <a:xfrm>
            <a:off x="353265" y="1258897"/>
            <a:ext cx="6095160" cy="4717723"/>
          </a:xfrm>
          <a:prstGeom prst="rect">
            <a:avLst/>
          </a:prstGeom>
        </p:spPr>
      </p:pic>
      <p:sp>
        <p:nvSpPr>
          <p:cNvPr id="7" name="Rectangle 6">
            <a:extLst>
              <a:ext uri="{FF2B5EF4-FFF2-40B4-BE49-F238E27FC236}">
                <a16:creationId xmlns:a16="http://schemas.microsoft.com/office/drawing/2014/main" id="{CE5D7D53-D7F7-C0DF-44FE-66624E10FE99}"/>
              </a:ext>
            </a:extLst>
          </p:cNvPr>
          <p:cNvSpPr/>
          <p:nvPr/>
        </p:nvSpPr>
        <p:spPr>
          <a:xfrm>
            <a:off x="6815643" y="2241717"/>
            <a:ext cx="4842957" cy="1200329"/>
          </a:xfrm>
          <a:prstGeom prst="rect">
            <a:avLst/>
          </a:prstGeom>
        </p:spPr>
        <p:txBody>
          <a:bodyPr wrap="square">
            <a:spAutoFit/>
          </a:bodyPr>
          <a:lstStyle/>
          <a:p>
            <a:pPr>
              <a:spcAft>
                <a:spcPts val="600"/>
              </a:spcAft>
            </a:pPr>
            <a:r>
              <a:rPr lang="en-GB" sz="1600" b="1" noProof="0" dirty="0">
                <a:solidFill>
                  <a:schemeClr val="accent1"/>
                </a:solidFill>
              </a:rPr>
              <a:t>Beam generated plasma downstream of the GG</a:t>
            </a:r>
          </a:p>
          <a:p>
            <a:pPr marL="285750" indent="-285750">
              <a:spcAft>
                <a:spcPts val="600"/>
              </a:spcAft>
              <a:buFont typeface="Arial" panose="020B0604020202020204" pitchFamily="34" charset="0"/>
              <a:buChar char="•"/>
            </a:pPr>
            <a:r>
              <a:rPr lang="en-GB" sz="1600" noProof="0" dirty="0"/>
              <a:t>Large background signal seen by cameras when acceleration is applied</a:t>
            </a:r>
          </a:p>
          <a:p>
            <a:pPr>
              <a:spcAft>
                <a:spcPts val="600"/>
              </a:spcAft>
            </a:pPr>
            <a:r>
              <a:rPr lang="en-GB" sz="1400" noProof="0" dirty="0"/>
              <a:t> </a:t>
            </a:r>
          </a:p>
        </p:txBody>
      </p:sp>
      <p:sp>
        <p:nvSpPr>
          <p:cNvPr id="8" name="Rectangle 7"/>
          <p:cNvSpPr/>
          <p:nvPr/>
        </p:nvSpPr>
        <p:spPr>
          <a:xfrm>
            <a:off x="6815643" y="3645649"/>
            <a:ext cx="5023932" cy="584775"/>
          </a:xfrm>
          <a:prstGeom prst="rect">
            <a:avLst/>
          </a:prstGeom>
        </p:spPr>
        <p:txBody>
          <a:bodyPr wrap="square">
            <a:spAutoFit/>
          </a:bodyPr>
          <a:lstStyle/>
          <a:p>
            <a:pPr>
              <a:spcAft>
                <a:spcPts val="600"/>
              </a:spcAft>
            </a:pPr>
            <a:r>
              <a:rPr lang="en-GB" sz="1600" b="1" dirty="0">
                <a:solidFill>
                  <a:schemeClr val="accent5"/>
                </a:solidFill>
              </a:rPr>
              <a:t>With the open vacuum structure can the beam plasma influence the electrical measurements?</a:t>
            </a:r>
          </a:p>
        </p:txBody>
      </p:sp>
      <p:grpSp>
        <p:nvGrpSpPr>
          <p:cNvPr id="9" name="Group 8"/>
          <p:cNvGrpSpPr/>
          <p:nvPr/>
        </p:nvGrpSpPr>
        <p:grpSpPr>
          <a:xfrm>
            <a:off x="3389626" y="1513455"/>
            <a:ext cx="3058799" cy="4375049"/>
            <a:chOff x="3135703" y="2164080"/>
            <a:chExt cx="2812917" cy="4023360"/>
          </a:xfrm>
        </p:grpSpPr>
        <p:sp>
          <p:nvSpPr>
            <p:cNvPr id="10" name="Rectangle 9"/>
            <p:cNvSpPr/>
            <p:nvPr/>
          </p:nvSpPr>
          <p:spPr>
            <a:xfrm>
              <a:off x="4526280" y="2164080"/>
              <a:ext cx="1422340" cy="402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C3F363D7-8FFE-F007-2449-C5DAF2C87899}"/>
                </a:ext>
              </a:extLst>
            </p:cNvPr>
            <p:cNvPicPr>
              <a:picLocks noChangeAspect="1"/>
            </p:cNvPicPr>
            <p:nvPr/>
          </p:nvPicPr>
          <p:blipFill rotWithShape="1">
            <a:blip r:embed="rId3"/>
            <a:srcRect l="62492" t="36558" r="4732" b="14928"/>
            <a:stretch/>
          </p:blipFill>
          <p:spPr>
            <a:xfrm rot="16200000">
              <a:off x="2567376" y="2977240"/>
              <a:ext cx="3584653" cy="2448000"/>
            </a:xfrm>
            <a:prstGeom prst="rect">
              <a:avLst/>
            </a:prstGeom>
          </p:spPr>
        </p:pic>
      </p:grpSp>
    </p:spTree>
    <p:extLst>
      <p:ext uri="{BB962C8B-B14F-4D97-AF65-F5344CB8AC3E}">
        <p14:creationId xmlns:p14="http://schemas.microsoft.com/office/powerpoint/2010/main" val="4027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Increasing drain current</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14</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F470E18-A7C6-06ED-6F6B-DB0805EB7EA0}"/>
                  </a:ext>
                </a:extLst>
              </p:cNvPr>
              <p:cNvSpPr/>
              <p:nvPr/>
            </p:nvSpPr>
            <p:spPr>
              <a:xfrm>
                <a:off x="226560" y="4843910"/>
                <a:ext cx="10553588" cy="1184940"/>
              </a:xfrm>
              <a:prstGeom prst="rect">
                <a:avLst/>
              </a:prstGeom>
            </p:spPr>
            <p:txBody>
              <a:bodyPr wrap="square">
                <a:spAutoFit/>
              </a:bodyPr>
              <a:lstStyle/>
              <a:p>
                <a:pPr>
                  <a:spcAft>
                    <a:spcPts val="600"/>
                  </a:spcAft>
                </a:pPr>
                <a:r>
                  <a:rPr lang="en-GB" sz="1400" b="1" noProof="0" dirty="0"/>
                  <a:t>The additional charges are reaching the source potential</a:t>
                </a:r>
              </a:p>
              <a:p>
                <a:pPr marL="285750" indent="-285750">
                  <a:spcAft>
                    <a:spcPts val="600"/>
                  </a:spcAft>
                  <a:buFont typeface="Arial" panose="020B0604020202020204" pitchFamily="34" charset="0"/>
                  <a:buChar char="•"/>
                </a:pPr>
                <a:r>
                  <a:rPr lang="en-GB" sz="1400" noProof="0" dirty="0"/>
                  <a:t>Large increase in the net drain current </a:t>
                </a:r>
                <a14:m>
                  <m:oMath xmlns:m="http://schemas.openxmlformats.org/officeDocument/2006/math">
                    <m:sSub>
                      <m:sSubPr>
                        <m:ctrlPr>
                          <a:rPr lang="en-GB" sz="1400" b="1" i="1" noProof="0" smtClean="0">
                            <a:solidFill>
                              <a:srgbClr val="E7B90C"/>
                            </a:solidFill>
                            <a:latin typeface="Cambria Math" panose="02040503050406030204" pitchFamily="18" charset="0"/>
                          </a:rPr>
                        </m:ctrlPr>
                      </m:sSubPr>
                      <m:e>
                        <m:r>
                          <a:rPr lang="en-GB" sz="1400" b="1" i="1" noProof="0" smtClean="0">
                            <a:solidFill>
                              <a:srgbClr val="E7B90C"/>
                            </a:solidFill>
                            <a:latin typeface="Cambria Math" panose="02040503050406030204" pitchFamily="18" charset="0"/>
                          </a:rPr>
                          <m:t>𝑰</m:t>
                        </m:r>
                      </m:e>
                      <m:sub>
                        <m:r>
                          <a:rPr lang="en-GB" sz="1400" b="1" i="1" noProof="0" smtClean="0">
                            <a:solidFill>
                              <a:srgbClr val="E7B90C"/>
                            </a:solidFill>
                            <a:latin typeface="Cambria Math" panose="02040503050406030204" pitchFamily="18" charset="0"/>
                          </a:rPr>
                          <m:t>𝑰𝑺𝑬𝑮</m:t>
                        </m:r>
                      </m:sub>
                    </m:sSub>
                  </m:oMath>
                </a14:m>
                <a:r>
                  <a:rPr lang="en-GB" sz="1400" b="1" noProof="0" dirty="0"/>
                  <a:t> </a:t>
                </a:r>
                <a:r>
                  <a:rPr lang="en-GB" sz="1400" noProof="0" dirty="0"/>
                  <a:t>once acceleration applied</a:t>
                </a:r>
              </a:p>
              <a:p>
                <a:pPr marL="285750" indent="-285750">
                  <a:spcAft>
                    <a:spcPts val="600"/>
                  </a:spcAft>
                  <a:buFont typeface="Arial" panose="020B0604020202020204" pitchFamily="34" charset="0"/>
                  <a:buChar char="•"/>
                </a:pPr>
                <a:r>
                  <a:rPr lang="en-GB" sz="1400" noProof="0" dirty="0">
                    <a:solidFill>
                      <a:srgbClr val="002F56"/>
                    </a:solidFill>
                  </a:rPr>
                  <a:t>Assume this increase is due to beam driven volume processes and is measured by both AGPS and ISEG</a:t>
                </a:r>
              </a:p>
              <a:p>
                <a:pPr marL="285750" indent="-285750">
                  <a:spcAft>
                    <a:spcPts val="600"/>
                  </a:spcAft>
                  <a:buFont typeface="Arial" panose="020B0604020202020204" pitchFamily="34" charset="0"/>
                  <a:buChar char="•"/>
                </a:pPr>
                <a14:m>
                  <m:oMath xmlns:m="http://schemas.openxmlformats.org/officeDocument/2006/math">
                    <m:sSub>
                      <m:sSubPr>
                        <m:ctrlPr>
                          <a:rPr lang="en-GB" sz="1400" b="1" i="1" noProof="0" smtClean="0">
                            <a:solidFill>
                              <a:srgbClr val="002F56"/>
                            </a:solidFill>
                            <a:latin typeface="Cambria Math" panose="02040503050406030204" pitchFamily="18" charset="0"/>
                          </a:rPr>
                        </m:ctrlPr>
                      </m:sSubPr>
                      <m:e>
                        <m:r>
                          <a:rPr lang="en-GB" sz="1400" b="1" i="1" noProof="0" smtClean="0">
                            <a:solidFill>
                              <a:srgbClr val="002F56"/>
                            </a:solidFill>
                            <a:latin typeface="Cambria Math" panose="02040503050406030204" pitchFamily="18" charset="0"/>
                          </a:rPr>
                          <m:t>𝑰</m:t>
                        </m:r>
                      </m:e>
                      <m:sub>
                        <m:r>
                          <a:rPr lang="en-GB" sz="1400" b="1" i="1" noProof="0" smtClean="0">
                            <a:solidFill>
                              <a:srgbClr val="002F56"/>
                            </a:solidFill>
                            <a:latin typeface="Cambria Math" panose="02040503050406030204" pitchFamily="18" charset="0"/>
                          </a:rPr>
                          <m:t>𝑨𝑮</m:t>
                        </m:r>
                      </m:sub>
                    </m:sSub>
                    <m:r>
                      <a:rPr lang="en-GB" sz="1400" b="1" i="1" noProof="0">
                        <a:solidFill>
                          <a:srgbClr val="002F56"/>
                        </a:solidFill>
                        <a:latin typeface="Cambria Math" panose="02040503050406030204" pitchFamily="18" charset="0"/>
                      </a:rPr>
                      <m:t>=</m:t>
                    </m:r>
                    <m:sSub>
                      <m:sSubPr>
                        <m:ctrlPr>
                          <a:rPr lang="en-GB" sz="1400" b="1" i="1" noProof="0" smtClean="0">
                            <a:solidFill>
                              <a:srgbClr val="FF00FF"/>
                            </a:solidFill>
                            <a:latin typeface="Cambria Math" panose="02040503050406030204" pitchFamily="18" charset="0"/>
                          </a:rPr>
                        </m:ctrlPr>
                      </m:sSubPr>
                      <m:e>
                        <m:r>
                          <a:rPr lang="en-GB" sz="1400" b="1" i="1" noProof="0" smtClean="0">
                            <a:solidFill>
                              <a:srgbClr val="FF00FF"/>
                            </a:solidFill>
                            <a:latin typeface="Cambria Math" panose="02040503050406030204" pitchFamily="18" charset="0"/>
                          </a:rPr>
                          <m:t>𝑰</m:t>
                        </m:r>
                      </m:e>
                      <m:sub>
                        <m:r>
                          <a:rPr lang="en-GB" sz="1400" b="1" i="1" noProof="0" smtClean="0">
                            <a:solidFill>
                              <a:srgbClr val="FF00FF"/>
                            </a:solidFill>
                            <a:latin typeface="Cambria Math" panose="02040503050406030204" pitchFamily="18" charset="0"/>
                          </a:rPr>
                          <m:t>𝑨𝑮𝑷𝑺</m:t>
                        </m:r>
                      </m:sub>
                    </m:sSub>
                    <m:r>
                      <a:rPr lang="en-GB" sz="1400" b="1" i="1" noProof="0" smtClean="0">
                        <a:solidFill>
                          <a:srgbClr val="002F56"/>
                        </a:solidFill>
                        <a:latin typeface="Cambria Math" panose="02040503050406030204" pitchFamily="18" charset="0"/>
                      </a:rPr>
                      <m:t>−</m:t>
                    </m:r>
                    <m:sSub>
                      <m:sSubPr>
                        <m:ctrlPr>
                          <a:rPr lang="en-GB" sz="1400" b="1" i="1" noProof="0" smtClean="0">
                            <a:solidFill>
                              <a:srgbClr val="FF0000"/>
                            </a:solidFill>
                            <a:latin typeface="Cambria Math" panose="02040503050406030204" pitchFamily="18" charset="0"/>
                          </a:rPr>
                        </m:ctrlPr>
                      </m:sSubPr>
                      <m:e>
                        <m:r>
                          <a:rPr lang="en-GB" sz="1400" b="1" i="1" noProof="0">
                            <a:solidFill>
                              <a:srgbClr val="FF0000"/>
                            </a:solidFill>
                            <a:latin typeface="Cambria Math" panose="02040503050406030204" pitchFamily="18" charset="0"/>
                            <a:ea typeface="Cambria Math" panose="02040503050406030204" pitchFamily="18" charset="0"/>
                          </a:rPr>
                          <m:t>∆</m:t>
                        </m:r>
                        <m:r>
                          <a:rPr lang="en-GB" sz="1400" b="1" i="1" noProof="0" smtClean="0">
                            <a:solidFill>
                              <a:srgbClr val="FF0000"/>
                            </a:solidFill>
                            <a:latin typeface="Cambria Math" panose="02040503050406030204" pitchFamily="18" charset="0"/>
                          </a:rPr>
                          <m:t>𝑰</m:t>
                        </m:r>
                      </m:e>
                      <m:sub>
                        <m:r>
                          <a:rPr lang="en-GB" sz="1400" b="1" i="1" noProof="0" smtClean="0">
                            <a:solidFill>
                              <a:srgbClr val="FF0000"/>
                            </a:solidFill>
                            <a:latin typeface="Cambria Math" panose="02040503050406030204" pitchFamily="18" charset="0"/>
                          </a:rPr>
                          <m:t>𝑰𝑺𝑬𝑮</m:t>
                        </m:r>
                      </m:sub>
                    </m:sSub>
                  </m:oMath>
                </a14:m>
                <a:r>
                  <a:rPr lang="en-GB" sz="1400" noProof="0" dirty="0"/>
                  <a:t>		</a:t>
                </a:r>
                <a:r>
                  <a:rPr lang="en-GB" sz="1400" b="1" noProof="0" dirty="0" err="1"/>
                  <a:t>Negativ</a:t>
                </a:r>
                <a:r>
                  <a:rPr lang="en-GB" sz="1400" b="1" dirty="0"/>
                  <a:t>e ion current at the EG</a:t>
                </a:r>
                <a:endParaRPr lang="en-GB" sz="1400" b="1" noProof="0" dirty="0"/>
              </a:p>
            </p:txBody>
          </p:sp>
        </mc:Choice>
        <mc:Fallback xmlns="">
          <p:sp>
            <p:nvSpPr>
              <p:cNvPr id="7" name="Rectangle 6">
                <a:extLst>
                  <a:ext uri="{FF2B5EF4-FFF2-40B4-BE49-F238E27FC236}">
                    <a16:creationId xmlns:a16="http://schemas.microsoft.com/office/drawing/2014/main" id="{DF470E18-A7C6-06ED-6F6B-DB0805EB7EA0}"/>
                  </a:ext>
                </a:extLst>
              </p:cNvPr>
              <p:cNvSpPr>
                <a:spLocks noRot="1" noChangeAspect="1" noMove="1" noResize="1" noEditPoints="1" noAdjustHandles="1" noChangeArrowheads="1" noChangeShapeType="1" noTextEdit="1"/>
              </p:cNvSpPr>
              <p:nvPr/>
            </p:nvSpPr>
            <p:spPr>
              <a:xfrm>
                <a:off x="226560" y="4843910"/>
                <a:ext cx="10553588" cy="1184940"/>
              </a:xfrm>
              <a:prstGeom prst="rect">
                <a:avLst/>
              </a:prstGeom>
              <a:blipFill>
                <a:blip r:embed="rId2"/>
                <a:stretch>
                  <a:fillRect l="-173" t="-1031" b="-4639"/>
                </a:stretch>
              </a:blipFill>
            </p:spPr>
            <p:txBody>
              <a:bodyPr/>
              <a:lstStyle/>
              <a:p>
                <a:r>
                  <a:rPr lang="en-GB">
                    <a:noFill/>
                  </a:rPr>
                  <a:t> </a:t>
                </a:r>
              </a:p>
            </p:txBody>
          </p:sp>
        </mc:Fallback>
      </mc:AlternateContent>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2738"/>
          <a:stretch/>
        </p:blipFill>
        <p:spPr>
          <a:xfrm>
            <a:off x="5598041" y="1291775"/>
            <a:ext cx="5182107" cy="3552135"/>
          </a:xfrm>
          <a:prstGeom prst="rect">
            <a:avLst/>
          </a:prstGeom>
        </p:spPr>
      </p:pic>
      <p:grpSp>
        <p:nvGrpSpPr>
          <p:cNvPr id="10" name="Group 9"/>
          <p:cNvGrpSpPr/>
          <p:nvPr/>
        </p:nvGrpSpPr>
        <p:grpSpPr>
          <a:xfrm>
            <a:off x="7277511" y="2140265"/>
            <a:ext cx="1613123" cy="519152"/>
            <a:chOff x="5475729" y="2738120"/>
            <a:chExt cx="748562" cy="240910"/>
          </a:xfrm>
        </p:grpSpPr>
        <p:cxnSp>
          <p:nvCxnSpPr>
            <p:cNvPr id="11" name="Straight Connector 10"/>
            <p:cNvCxnSpPr/>
            <p:nvPr/>
          </p:nvCxnSpPr>
          <p:spPr>
            <a:xfrm flipH="1">
              <a:off x="5475729" y="2738120"/>
              <a:ext cx="7485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75729" y="2979030"/>
              <a:ext cx="5364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79415" y="2745986"/>
              <a:ext cx="0" cy="23029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p:cNvSpPr/>
                <p:nvPr/>
              </p:nvSpPr>
              <p:spPr>
                <a:xfrm>
                  <a:off x="5475729" y="2771812"/>
                  <a:ext cx="413708" cy="171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rPr>
                              <m:t>𝑰</m:t>
                            </m:r>
                          </m:e>
                          <m:sub>
                            <m:r>
                              <a:rPr lang="en-GB" b="1" i="1">
                                <a:solidFill>
                                  <a:srgbClr val="FF0000"/>
                                </a:solidFill>
                                <a:latin typeface="Cambria Math" panose="02040503050406030204" pitchFamily="18" charset="0"/>
                              </a:rPr>
                              <m:t>𝑰𝑺𝑬𝑮</m:t>
                            </m:r>
                          </m:sub>
                        </m:sSub>
                      </m:oMath>
                    </m:oMathPara>
                  </a14:m>
                  <a:endParaRPr lang="en-GB" dirty="0">
                    <a:solidFill>
                      <a:srgbClr val="FF000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5475729" y="2771812"/>
                  <a:ext cx="413708" cy="171387"/>
                </a:xfrm>
                <a:prstGeom prst="rect">
                  <a:avLst/>
                </a:prstGeom>
                <a:blipFill>
                  <a:blip r:embed="rId4"/>
                  <a:stretch>
                    <a:fillRect b="-1639"/>
                  </a:stretch>
                </a:blipFill>
              </p:spPr>
              <p:txBody>
                <a:bodyPr/>
                <a:lstStyle/>
                <a:p>
                  <a:r>
                    <a:rPr lang="en-GB">
                      <a:noFill/>
                    </a:rPr>
                    <a:t> </a:t>
                  </a:r>
                </a:p>
              </p:txBody>
            </p:sp>
          </mc:Fallback>
        </mc:AlternateContent>
      </p:grpSp>
      <p:grpSp>
        <p:nvGrpSpPr>
          <p:cNvPr id="15" name="Group 14"/>
          <p:cNvGrpSpPr/>
          <p:nvPr/>
        </p:nvGrpSpPr>
        <p:grpSpPr>
          <a:xfrm>
            <a:off x="7277510" y="2868057"/>
            <a:ext cx="1613123" cy="519152"/>
            <a:chOff x="5475729" y="2738120"/>
            <a:chExt cx="748562" cy="240910"/>
          </a:xfrm>
        </p:grpSpPr>
        <p:cxnSp>
          <p:nvCxnSpPr>
            <p:cNvPr id="16" name="Straight Connector 15"/>
            <p:cNvCxnSpPr/>
            <p:nvPr/>
          </p:nvCxnSpPr>
          <p:spPr>
            <a:xfrm flipH="1">
              <a:off x="5475729" y="2738120"/>
              <a:ext cx="7485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475729" y="2979030"/>
              <a:ext cx="7485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79415" y="2745986"/>
              <a:ext cx="0" cy="230298"/>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5475729" y="2771812"/>
                  <a:ext cx="413708" cy="171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mbria Math" panose="02040503050406030204" pitchFamily="18" charset="0"/>
                              </a:rPr>
                              <m:t>∆</m:t>
                            </m:r>
                            <m:r>
                              <a:rPr lang="en-GB" b="1" i="1">
                                <a:solidFill>
                                  <a:srgbClr val="FF0000"/>
                                </a:solidFill>
                                <a:latin typeface="Cambria Math" panose="02040503050406030204" pitchFamily="18" charset="0"/>
                              </a:rPr>
                              <m:t>𝑰</m:t>
                            </m:r>
                          </m:e>
                          <m:sub>
                            <m:r>
                              <a:rPr lang="en-GB" b="1" i="1">
                                <a:solidFill>
                                  <a:srgbClr val="FF0000"/>
                                </a:solidFill>
                                <a:latin typeface="Cambria Math" panose="02040503050406030204" pitchFamily="18" charset="0"/>
                              </a:rPr>
                              <m:t>𝑰𝑺𝑬𝑮</m:t>
                            </m:r>
                          </m:sub>
                        </m:sSub>
                      </m:oMath>
                    </m:oMathPara>
                  </a14:m>
                  <a:endParaRPr lang="en-GB" dirty="0">
                    <a:solidFill>
                      <a:srgbClr val="FF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5475729" y="2771812"/>
                  <a:ext cx="413708" cy="171387"/>
                </a:xfrm>
                <a:prstGeom prst="rect">
                  <a:avLst/>
                </a:prstGeom>
                <a:blipFill>
                  <a:blip r:embed="rId5"/>
                  <a:stretch>
                    <a:fillRect b="-1639"/>
                  </a:stretch>
                </a:blipFill>
              </p:spPr>
              <p:txBody>
                <a:bodyPr/>
                <a:lstStyle/>
                <a:p>
                  <a:r>
                    <a:rPr lang="en-GB">
                      <a:noFill/>
                    </a:rPr>
                    <a:t> </a:t>
                  </a:r>
                </a:p>
              </p:txBody>
            </p:sp>
          </mc:Fallback>
        </mc:AlternateContent>
      </p:grpSp>
      <p:pic>
        <p:nvPicPr>
          <p:cNvPr id="20" name="Picture 19"/>
          <p:cNvPicPr>
            <a:picLocks noChangeAspect="1"/>
          </p:cNvPicPr>
          <p:nvPr/>
        </p:nvPicPr>
        <p:blipFill>
          <a:blip r:embed="rId6"/>
          <a:stretch>
            <a:fillRect/>
          </a:stretch>
        </p:blipFill>
        <p:spPr>
          <a:xfrm>
            <a:off x="256639" y="1228367"/>
            <a:ext cx="3600000" cy="3559320"/>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t="13593"/>
          <a:stretch/>
        </p:blipFill>
        <p:spPr>
          <a:xfrm>
            <a:off x="5493017" y="1326597"/>
            <a:ext cx="5182107" cy="3517313"/>
          </a:xfrm>
          <a:prstGeom prst="rect">
            <a:avLst/>
          </a:prstGeom>
        </p:spPr>
      </p:pic>
    </p:spTree>
    <p:extLst>
      <p:ext uri="{BB962C8B-B14F-4D97-AF65-F5344CB8AC3E}">
        <p14:creationId xmlns:p14="http://schemas.microsoft.com/office/powerpoint/2010/main" val="41644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Extracted current estimation</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15</a:t>
            </a:fld>
            <a:endParaRPr lang="en-US" dirty="0"/>
          </a:p>
        </p:txBody>
      </p:sp>
      <p:pic>
        <p:nvPicPr>
          <p:cNvPr id="6" name="Picture 5"/>
          <p:cNvPicPr>
            <a:picLocks noChangeAspect="1"/>
          </p:cNvPicPr>
          <p:nvPr/>
        </p:nvPicPr>
        <p:blipFill>
          <a:blip r:embed="rId2"/>
          <a:stretch>
            <a:fillRect/>
          </a:stretch>
        </p:blipFill>
        <p:spPr>
          <a:xfrm>
            <a:off x="252854" y="3801403"/>
            <a:ext cx="7200000" cy="2339709"/>
          </a:xfrm>
          <a:prstGeom prst="rect">
            <a:avLst/>
          </a:prstGeom>
        </p:spPr>
      </p:pic>
      <p:grpSp>
        <p:nvGrpSpPr>
          <p:cNvPr id="18" name="Group 17"/>
          <p:cNvGrpSpPr/>
          <p:nvPr/>
        </p:nvGrpSpPr>
        <p:grpSpPr>
          <a:xfrm>
            <a:off x="2284576" y="3286531"/>
            <a:ext cx="731253" cy="1487316"/>
            <a:chOff x="1756648" y="3771517"/>
            <a:chExt cx="731253" cy="1487316"/>
          </a:xfrm>
        </p:grpSpPr>
        <p:cxnSp>
          <p:nvCxnSpPr>
            <p:cNvPr id="7" name="Straight Arrow Connector 6">
              <a:extLst>
                <a:ext uri="{FF2B5EF4-FFF2-40B4-BE49-F238E27FC236}">
                  <a16:creationId xmlns:a16="http://schemas.microsoft.com/office/drawing/2014/main" id="{396FCE3A-A018-3C07-6244-DAC9199F1546}"/>
                </a:ext>
              </a:extLst>
            </p:cNvPr>
            <p:cNvCxnSpPr/>
            <p:nvPr/>
          </p:nvCxnSpPr>
          <p:spPr>
            <a:xfrm flipH="1">
              <a:off x="2122275" y="4140849"/>
              <a:ext cx="1" cy="111798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8B9F6D4-AC00-895D-435B-C67A9A9C690E}"/>
                    </a:ext>
                  </a:extLst>
                </p:cNvPr>
                <p:cNvSpPr/>
                <p:nvPr/>
              </p:nvSpPr>
              <p:spPr>
                <a:xfrm>
                  <a:off x="1756648" y="3771517"/>
                  <a:ext cx="73125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1" i="1" noProof="0" smtClean="0">
                                <a:solidFill>
                                  <a:schemeClr val="tx2"/>
                                </a:solidFill>
                                <a:latin typeface="Cambria Math" panose="02040503050406030204" pitchFamily="18" charset="0"/>
                              </a:rPr>
                            </m:ctrlPr>
                          </m:sSubPr>
                          <m:e>
                            <m:r>
                              <a:rPr lang="en-GB" b="1" i="1" noProof="0" smtClean="0">
                                <a:solidFill>
                                  <a:schemeClr val="tx2"/>
                                </a:solidFill>
                                <a:latin typeface="Cambria Math" panose="02040503050406030204" pitchFamily="18" charset="0"/>
                              </a:rPr>
                              <m:t>𝑰</m:t>
                            </m:r>
                          </m:e>
                          <m:sub>
                            <m:r>
                              <a:rPr lang="en-GB" b="1" i="1" noProof="0" smtClean="0">
                                <a:solidFill>
                                  <a:schemeClr val="tx2"/>
                                </a:solidFill>
                                <a:latin typeface="Cambria Math" panose="02040503050406030204" pitchFamily="18" charset="0"/>
                              </a:rPr>
                              <m:t>𝑨𝑮</m:t>
                            </m:r>
                          </m:sub>
                        </m:sSub>
                      </m:oMath>
                    </m:oMathPara>
                  </a14:m>
                  <a:endParaRPr lang="en-GB" b="1" noProof="0" dirty="0">
                    <a:solidFill>
                      <a:schemeClr val="tx2"/>
                    </a:solidFill>
                  </a:endParaRPr>
                </a:p>
              </p:txBody>
            </p:sp>
          </mc:Choice>
          <mc:Fallback xmlns="">
            <p:sp>
              <p:nvSpPr>
                <p:cNvPr id="8" name="Rectangle 7">
                  <a:extLst>
                    <a:ext uri="{FF2B5EF4-FFF2-40B4-BE49-F238E27FC236}">
                      <a16:creationId xmlns:a16="http://schemas.microsoft.com/office/drawing/2014/main" id="{58B9F6D4-AC00-895D-435B-C67A9A9C690E}"/>
                    </a:ext>
                  </a:extLst>
                </p:cNvPr>
                <p:cNvSpPr>
                  <a:spLocks noRot="1" noChangeAspect="1" noMove="1" noResize="1" noEditPoints="1" noAdjustHandles="1" noChangeArrowheads="1" noChangeShapeType="1" noTextEdit="1"/>
                </p:cNvSpPr>
                <p:nvPr/>
              </p:nvSpPr>
              <p:spPr>
                <a:xfrm>
                  <a:off x="1756648" y="3771517"/>
                  <a:ext cx="731253" cy="369332"/>
                </a:xfrm>
                <a:prstGeom prst="rect">
                  <a:avLst/>
                </a:prstGeom>
                <a:blipFill>
                  <a:blip r:embed="rId3"/>
                  <a:stretch>
                    <a:fillRect b="-1639"/>
                  </a:stretch>
                </a:blipFill>
              </p:spPr>
              <p:txBody>
                <a:bodyPr/>
                <a:lstStyle/>
                <a:p>
                  <a:r>
                    <a:rPr lang="en-GB">
                      <a:noFill/>
                    </a:rPr>
                    <a:t> </a:t>
                  </a:r>
                </a:p>
              </p:txBody>
            </p:sp>
          </mc:Fallback>
        </mc:AlternateContent>
      </p:grpSp>
      <p:grpSp>
        <p:nvGrpSpPr>
          <p:cNvPr id="9" name="Group 8"/>
          <p:cNvGrpSpPr/>
          <p:nvPr/>
        </p:nvGrpSpPr>
        <p:grpSpPr>
          <a:xfrm>
            <a:off x="5155436" y="3289358"/>
            <a:ext cx="791330" cy="1484489"/>
            <a:chOff x="4115291" y="3866400"/>
            <a:chExt cx="633443" cy="1188302"/>
          </a:xfrm>
        </p:grpSpPr>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59F33EA-D60D-8720-2284-DF10EEAC3079}"/>
                    </a:ext>
                  </a:extLst>
                </p:cNvPr>
                <p:cNvSpPr/>
                <p:nvPr/>
              </p:nvSpPr>
              <p:spPr>
                <a:xfrm>
                  <a:off x="4115291" y="3866400"/>
                  <a:ext cx="6334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noProof="0" smtClean="0">
                                <a:solidFill>
                                  <a:srgbClr val="FF0000"/>
                                </a:solidFill>
                                <a:latin typeface="Cambria Math" panose="02040503050406030204" pitchFamily="18" charset="0"/>
                              </a:rPr>
                            </m:ctrlPr>
                          </m:sSubPr>
                          <m:e>
                            <m:r>
                              <a:rPr lang="en-GB" b="1" i="1" noProof="0" smtClean="0">
                                <a:solidFill>
                                  <a:srgbClr val="FF0000"/>
                                </a:solidFill>
                                <a:latin typeface="Cambria Math" panose="02040503050406030204" pitchFamily="18" charset="0"/>
                              </a:rPr>
                              <m:t>𝑰</m:t>
                            </m:r>
                          </m:e>
                          <m:sub>
                            <m:r>
                              <a:rPr lang="en-GB" b="1" i="1" noProof="0" smtClean="0">
                                <a:solidFill>
                                  <a:srgbClr val="FF0000"/>
                                </a:solidFill>
                                <a:latin typeface="Cambria Math" panose="02040503050406030204" pitchFamily="18" charset="0"/>
                              </a:rPr>
                              <m:t>𝒂𝒄𝒄</m:t>
                            </m:r>
                          </m:sub>
                        </m:sSub>
                      </m:oMath>
                    </m:oMathPara>
                  </a14:m>
                  <a:endParaRPr lang="en-GB" b="1" noProof="0" dirty="0">
                    <a:solidFill>
                      <a:srgbClr val="FF0000"/>
                    </a:solidFill>
                  </a:endParaRPr>
                </a:p>
              </p:txBody>
            </p:sp>
          </mc:Choice>
          <mc:Fallback xmlns="">
            <p:sp>
              <p:nvSpPr>
                <p:cNvPr id="10" name="Rectangle 9">
                  <a:extLst>
                    <a:ext uri="{FF2B5EF4-FFF2-40B4-BE49-F238E27FC236}">
                      <a16:creationId xmlns:a16="http://schemas.microsoft.com/office/drawing/2014/main" id="{159F33EA-D60D-8720-2284-DF10EEAC3079}"/>
                    </a:ext>
                  </a:extLst>
                </p:cNvPr>
                <p:cNvSpPr>
                  <a:spLocks noRot="1" noChangeAspect="1" noMove="1" noResize="1" noEditPoints="1" noAdjustHandles="1" noChangeArrowheads="1" noChangeShapeType="1" noTextEdit="1"/>
                </p:cNvSpPr>
                <p:nvPr/>
              </p:nvSpPr>
              <p:spPr>
                <a:xfrm>
                  <a:off x="4115291" y="3866400"/>
                  <a:ext cx="633443" cy="369332"/>
                </a:xfrm>
                <a:prstGeom prst="rect">
                  <a:avLst/>
                </a:prstGeom>
                <a:blipFill>
                  <a:blip r:embed="rId4"/>
                  <a:stretch>
                    <a:fillRect/>
                  </a:stretch>
                </a:blipFill>
              </p:spPr>
              <p:txBody>
                <a:bodyPr/>
                <a:lstStyle/>
                <a:p>
                  <a:r>
                    <a:rPr lang="en-GB">
                      <a:noFill/>
                    </a:rPr>
                    <a:t> </a:t>
                  </a:r>
                </a:p>
              </p:txBody>
            </p:sp>
          </mc:Fallback>
        </mc:AlternateContent>
        <p:cxnSp>
          <p:nvCxnSpPr>
            <p:cNvPr id="11" name="Straight Arrow Connector 10">
              <a:extLst>
                <a:ext uri="{FF2B5EF4-FFF2-40B4-BE49-F238E27FC236}">
                  <a16:creationId xmlns:a16="http://schemas.microsoft.com/office/drawing/2014/main" id="{454A8F2A-7E83-BCD3-1C94-928E2380DB9E}"/>
                </a:ext>
              </a:extLst>
            </p:cNvPr>
            <p:cNvCxnSpPr>
              <a:stCxn id="10" idx="2"/>
            </p:cNvCxnSpPr>
            <p:nvPr/>
          </p:nvCxnSpPr>
          <p:spPr>
            <a:xfrm>
              <a:off x="4432013" y="4159779"/>
              <a:ext cx="1" cy="89492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32622" y="3289357"/>
            <a:ext cx="687198" cy="1484490"/>
            <a:chOff x="577357" y="3866400"/>
            <a:chExt cx="550087" cy="1188302"/>
          </a:xfrm>
        </p:grpSpPr>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5B5A5CD-90C1-543C-A12E-3C80C5A201BD}"/>
                    </a:ext>
                  </a:extLst>
                </p:cNvPr>
                <p:cNvSpPr/>
                <p:nvPr/>
              </p:nvSpPr>
              <p:spPr>
                <a:xfrm>
                  <a:off x="577357" y="3866400"/>
                  <a:ext cx="5500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noProof="0" smtClean="0">
                                <a:solidFill>
                                  <a:srgbClr val="00B050"/>
                                </a:solidFill>
                                <a:latin typeface="Cambria Math" panose="02040503050406030204" pitchFamily="18" charset="0"/>
                              </a:rPr>
                            </m:ctrlPr>
                          </m:sSubPr>
                          <m:e>
                            <m:r>
                              <a:rPr lang="en-GB" b="1" i="1" noProof="0" smtClean="0">
                                <a:solidFill>
                                  <a:srgbClr val="00B050"/>
                                </a:solidFill>
                                <a:latin typeface="Cambria Math" panose="02040503050406030204" pitchFamily="18" charset="0"/>
                              </a:rPr>
                              <m:t>𝑰</m:t>
                            </m:r>
                          </m:e>
                          <m:sub>
                            <m:r>
                              <a:rPr lang="en-GB" b="1" i="1" noProof="0" smtClean="0">
                                <a:solidFill>
                                  <a:srgbClr val="00B050"/>
                                </a:solidFill>
                                <a:latin typeface="Cambria Math" panose="02040503050406030204" pitchFamily="18" charset="0"/>
                              </a:rPr>
                              <m:t>𝒆𝒙</m:t>
                            </m:r>
                          </m:sub>
                        </m:sSub>
                      </m:oMath>
                    </m:oMathPara>
                  </a14:m>
                  <a:endParaRPr lang="en-GB" b="1" noProof="0" dirty="0">
                    <a:solidFill>
                      <a:srgbClr val="00B050"/>
                    </a:solidFill>
                  </a:endParaRPr>
                </a:p>
              </p:txBody>
            </p:sp>
          </mc:Choice>
          <mc:Fallback xmlns="">
            <p:sp>
              <p:nvSpPr>
                <p:cNvPr id="13" name="Rectangle 12">
                  <a:extLst>
                    <a:ext uri="{FF2B5EF4-FFF2-40B4-BE49-F238E27FC236}">
                      <a16:creationId xmlns:a16="http://schemas.microsoft.com/office/drawing/2014/main" id="{35B5A5CD-90C1-543C-A12E-3C80C5A201BD}"/>
                    </a:ext>
                  </a:extLst>
                </p:cNvPr>
                <p:cNvSpPr>
                  <a:spLocks noRot="1" noChangeAspect="1" noMove="1" noResize="1" noEditPoints="1" noAdjustHandles="1" noChangeArrowheads="1" noChangeShapeType="1" noTextEdit="1"/>
                </p:cNvSpPr>
                <p:nvPr/>
              </p:nvSpPr>
              <p:spPr>
                <a:xfrm>
                  <a:off x="577357" y="3866400"/>
                  <a:ext cx="550087" cy="369332"/>
                </a:xfrm>
                <a:prstGeom prst="rect">
                  <a:avLst/>
                </a:prstGeom>
                <a:blipFill>
                  <a:blip r:embed="rId5"/>
                  <a:stretch>
                    <a:fillRect/>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55A38471-B766-8DDF-8EC9-3AE9E1D05264}"/>
                </a:ext>
              </a:extLst>
            </p:cNvPr>
            <p:cNvCxnSpPr>
              <a:stCxn id="13" idx="2"/>
            </p:cNvCxnSpPr>
            <p:nvPr/>
          </p:nvCxnSpPr>
          <p:spPr>
            <a:xfrm>
              <a:off x="852401" y="4159781"/>
              <a:ext cx="1" cy="89492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7D50E3-F067-9144-7F4D-1F69BE89882C}"/>
                  </a:ext>
                </a:extLst>
              </p:cNvPr>
              <p:cNvSpPr txBox="1"/>
              <p:nvPr/>
            </p:nvSpPr>
            <p:spPr>
              <a:xfrm>
                <a:off x="125151" y="1530994"/>
                <a:ext cx="10060570" cy="1723549"/>
              </a:xfrm>
              <a:prstGeom prst="rect">
                <a:avLst/>
              </a:prstGeom>
              <a:noFill/>
            </p:spPr>
            <p:txBody>
              <a:bodyPr wrap="square">
                <a:spAutoFit/>
              </a:bodyPr>
              <a:lstStyle/>
              <a:p>
                <a:pPr>
                  <a:spcAft>
                    <a:spcPts val="600"/>
                  </a:spcAft>
                </a:pPr>
                <a:r>
                  <a:rPr lang="en-GB" sz="1600" b="1" noProof="0" dirty="0"/>
                  <a:t>From the corrected current an estimate </a:t>
                </a:r>
                <a:r>
                  <a:rPr lang="en-GB" sz="1600" b="1" dirty="0"/>
                  <a:t>of the extracted and accelerated current</a:t>
                </a:r>
                <a:endParaRPr lang="en-GB" sz="1600" b="1" noProof="0" dirty="0"/>
              </a:p>
              <a:p>
                <a:pPr marL="285750" indent="-285750">
                  <a:spcAft>
                    <a:spcPts val="600"/>
                  </a:spcAft>
                  <a:buFont typeface="Arial" panose="020B0604020202020204" pitchFamily="34" charset="0"/>
                  <a:buChar char="•"/>
                </a:pPr>
                <a:r>
                  <a:rPr lang="en-GB" sz="1600" noProof="0" dirty="0"/>
                  <a:t>Applying stripping losses from AVOCADO modelling of the beamline pressure [7] </a:t>
                </a:r>
              </a:p>
              <a:p>
                <a:pPr marL="285750" indent="-285750">
                  <a:buFont typeface="Arial" panose="020B0604020202020204" pitchFamily="34" charset="0"/>
                  <a:buChar char="•"/>
                </a:pPr>
                <a14:m>
                  <m:oMath xmlns:m="http://schemas.openxmlformats.org/officeDocument/2006/math">
                    <m:sSub>
                      <m:sSubPr>
                        <m:ctrlPr>
                          <a:rPr lang="en-GB" sz="1600" b="1" i="1" noProof="0" smtClean="0">
                            <a:solidFill>
                              <a:srgbClr val="00B050"/>
                            </a:solidFill>
                            <a:latin typeface="Cambria Math" panose="02040503050406030204" pitchFamily="18" charset="0"/>
                          </a:rPr>
                        </m:ctrlPr>
                      </m:sSubPr>
                      <m:e>
                        <m:r>
                          <a:rPr lang="en-GB" sz="1600" b="1" i="1" noProof="0" smtClean="0">
                            <a:solidFill>
                              <a:srgbClr val="00B050"/>
                            </a:solidFill>
                            <a:latin typeface="Cambria Math" panose="02040503050406030204" pitchFamily="18" charset="0"/>
                          </a:rPr>
                          <m:t>𝑰</m:t>
                        </m:r>
                      </m:e>
                      <m:sub>
                        <m:r>
                          <a:rPr lang="en-GB" sz="1600" b="1" i="1" noProof="0" smtClean="0">
                            <a:solidFill>
                              <a:srgbClr val="00B050"/>
                            </a:solidFill>
                            <a:latin typeface="Cambria Math" panose="02040503050406030204" pitchFamily="18" charset="0"/>
                          </a:rPr>
                          <m:t>𝒆𝒙</m:t>
                        </m:r>
                      </m:sub>
                    </m:sSub>
                    <m:r>
                      <a:rPr lang="en-GB" sz="1600" b="0" i="1" noProof="0" smtClean="0">
                        <a:latin typeface="Cambria Math" panose="02040503050406030204" pitchFamily="18" charset="0"/>
                      </a:rPr>
                      <m:t>= </m:t>
                    </m:r>
                    <m:f>
                      <m:fPr>
                        <m:type m:val="lin"/>
                        <m:ctrlPr>
                          <a:rPr lang="en-GB" sz="1600" b="0" i="1" noProof="0" smtClean="0">
                            <a:solidFill>
                              <a:schemeClr val="tx1"/>
                            </a:solidFill>
                            <a:latin typeface="Cambria Math" panose="02040503050406030204" pitchFamily="18" charset="0"/>
                          </a:rPr>
                        </m:ctrlPr>
                      </m:fPr>
                      <m:num>
                        <m:sSub>
                          <m:sSubPr>
                            <m:ctrlPr>
                              <a:rPr lang="en-GB" sz="1600" b="1" i="1" noProof="0" smtClean="0">
                                <a:solidFill>
                                  <a:schemeClr val="tx1"/>
                                </a:solidFill>
                                <a:latin typeface="Cambria Math" panose="02040503050406030204" pitchFamily="18" charset="0"/>
                              </a:rPr>
                            </m:ctrlPr>
                          </m:sSubPr>
                          <m:e>
                            <m:r>
                              <a:rPr lang="en-GB" sz="1600" b="1" i="1" noProof="0" smtClean="0">
                                <a:solidFill>
                                  <a:schemeClr val="tx1"/>
                                </a:solidFill>
                                <a:latin typeface="Cambria Math" panose="02040503050406030204" pitchFamily="18" charset="0"/>
                              </a:rPr>
                              <m:t>𝑰</m:t>
                            </m:r>
                          </m:e>
                          <m:sub>
                            <m:r>
                              <a:rPr lang="en-GB" sz="1600" b="1" i="1" noProof="0" smtClean="0">
                                <a:solidFill>
                                  <a:schemeClr val="tx1"/>
                                </a:solidFill>
                                <a:latin typeface="Cambria Math" panose="02040503050406030204" pitchFamily="18" charset="0"/>
                              </a:rPr>
                              <m:t>𝑨𝑮</m:t>
                            </m:r>
                          </m:sub>
                        </m:sSub>
                      </m:num>
                      <m:den>
                        <m:sSub>
                          <m:sSubPr>
                            <m:ctrlPr>
                              <a:rPr lang="en-GB" sz="1600" b="0" i="1" noProof="0" smtClean="0">
                                <a:solidFill>
                                  <a:srgbClr val="00B050"/>
                                </a:solidFill>
                                <a:latin typeface="Cambria Math" panose="02040503050406030204" pitchFamily="18" charset="0"/>
                              </a:rPr>
                            </m:ctrlPr>
                          </m:sSubPr>
                          <m:e>
                            <m:r>
                              <a:rPr lang="en-US" sz="1600" b="0" i="1" noProof="0" smtClean="0">
                                <a:solidFill>
                                  <a:srgbClr val="00B050"/>
                                </a:solidFill>
                                <a:latin typeface="Cambria Math" panose="02040503050406030204" pitchFamily="18" charset="0"/>
                              </a:rPr>
                              <m:t>𝐹</m:t>
                            </m:r>
                          </m:e>
                          <m:sub>
                            <m:r>
                              <a:rPr lang="en-GB" sz="1600" b="0" i="1" noProof="0" smtClean="0">
                                <a:solidFill>
                                  <a:srgbClr val="00B050"/>
                                </a:solidFill>
                                <a:latin typeface="Cambria Math" panose="02040503050406030204" pitchFamily="18" charset="0"/>
                              </a:rPr>
                              <m:t>𝑃𝐺</m:t>
                            </m:r>
                            <m:r>
                              <a:rPr lang="en-GB" sz="1600" b="0" i="1" noProof="0" smtClean="0">
                                <a:solidFill>
                                  <a:srgbClr val="00B050"/>
                                </a:solidFill>
                                <a:latin typeface="Cambria Math" panose="02040503050406030204" pitchFamily="18" charset="0"/>
                              </a:rPr>
                              <m:t>−</m:t>
                            </m:r>
                            <m:r>
                              <a:rPr lang="en-GB" sz="1600" b="0" i="1" noProof="0" smtClean="0">
                                <a:solidFill>
                                  <a:srgbClr val="00B050"/>
                                </a:solidFill>
                                <a:latin typeface="Cambria Math" panose="02040503050406030204" pitchFamily="18" charset="0"/>
                              </a:rPr>
                              <m:t>𝐸𝐺</m:t>
                            </m:r>
                          </m:sub>
                        </m:sSub>
                      </m:den>
                    </m:f>
                  </m:oMath>
                </a14:m>
                <a:endParaRPr lang="en-GB" sz="1600" b="0" noProof="0" dirty="0"/>
              </a:p>
              <a:p>
                <a:pPr marL="342900" indent="-342900">
                  <a:buFont typeface="Arial" panose="020B0604020202020204" pitchFamily="34" charset="0"/>
                  <a:buChar char="•"/>
                </a:pPr>
                <a:endParaRPr lang="en-GB" sz="1600" b="0" noProof="0" dirty="0"/>
              </a:p>
              <a:p>
                <a:pPr marL="285750" indent="-285750">
                  <a:buFont typeface="Arial" panose="020B0604020202020204" pitchFamily="34" charset="0"/>
                  <a:buChar char="•"/>
                </a:pPr>
                <a14:m>
                  <m:oMath xmlns:m="http://schemas.openxmlformats.org/officeDocument/2006/math">
                    <m:sSub>
                      <m:sSubPr>
                        <m:ctrlPr>
                          <a:rPr lang="en-GB" sz="1600" b="1" i="1" noProof="0" smtClean="0">
                            <a:solidFill>
                              <a:srgbClr val="FF0000"/>
                            </a:solidFill>
                            <a:latin typeface="Cambria Math" panose="02040503050406030204" pitchFamily="18" charset="0"/>
                          </a:rPr>
                        </m:ctrlPr>
                      </m:sSubPr>
                      <m:e>
                        <m:r>
                          <a:rPr lang="en-GB" sz="1600" b="1" i="1" noProof="0" smtClean="0">
                            <a:solidFill>
                              <a:srgbClr val="FF0000"/>
                            </a:solidFill>
                            <a:latin typeface="Cambria Math" panose="02040503050406030204" pitchFamily="18" charset="0"/>
                          </a:rPr>
                          <m:t>𝑰</m:t>
                        </m:r>
                      </m:e>
                      <m:sub>
                        <m:r>
                          <a:rPr lang="en-GB" sz="1600" b="1" i="1" noProof="0" smtClean="0">
                            <a:solidFill>
                              <a:srgbClr val="FF0000"/>
                            </a:solidFill>
                            <a:latin typeface="Cambria Math" panose="02040503050406030204" pitchFamily="18" charset="0"/>
                          </a:rPr>
                          <m:t>𝒂𝒄𝒄</m:t>
                        </m:r>
                      </m:sub>
                    </m:sSub>
                    <m:r>
                      <a:rPr lang="en-GB" sz="1600" i="1" noProof="0" smtClean="0">
                        <a:latin typeface="Cambria Math" panose="02040503050406030204" pitchFamily="18" charset="0"/>
                      </a:rPr>
                      <m:t>=</m:t>
                    </m:r>
                    <m:sSub>
                      <m:sSubPr>
                        <m:ctrlPr>
                          <a:rPr lang="en-GB" sz="1600" b="1" i="1" noProof="0" smtClean="0">
                            <a:solidFill>
                              <a:schemeClr val="tx1"/>
                            </a:solidFill>
                            <a:latin typeface="Cambria Math" panose="02040503050406030204" pitchFamily="18" charset="0"/>
                          </a:rPr>
                        </m:ctrlPr>
                      </m:sSubPr>
                      <m:e>
                        <m:r>
                          <a:rPr lang="en-GB" sz="1600" b="1" i="1" noProof="0" smtClean="0">
                            <a:solidFill>
                              <a:schemeClr val="tx1"/>
                            </a:solidFill>
                            <a:latin typeface="Cambria Math" panose="02040503050406030204" pitchFamily="18" charset="0"/>
                          </a:rPr>
                          <m:t>𝑰</m:t>
                        </m:r>
                      </m:e>
                      <m:sub>
                        <m:r>
                          <a:rPr lang="en-GB" sz="1600" b="1" i="1" noProof="0" smtClean="0">
                            <a:solidFill>
                              <a:schemeClr val="tx1"/>
                            </a:solidFill>
                            <a:latin typeface="Cambria Math" panose="02040503050406030204" pitchFamily="18" charset="0"/>
                          </a:rPr>
                          <m:t>𝑨𝑮</m:t>
                        </m:r>
                      </m:sub>
                    </m:sSub>
                    <m:r>
                      <a:rPr lang="en-GB" sz="1600" b="0" i="1" noProof="0" smtClean="0">
                        <a:solidFill>
                          <a:srgbClr val="002F56"/>
                        </a:solidFill>
                        <a:latin typeface="Cambria Math" panose="02040503050406030204" pitchFamily="18" charset="0"/>
                      </a:rPr>
                      <m:t>∗</m:t>
                    </m:r>
                    <m:sSub>
                      <m:sSubPr>
                        <m:ctrlPr>
                          <a:rPr lang="en-GB" sz="1600" i="1" noProof="0" smtClean="0">
                            <a:solidFill>
                              <a:srgbClr val="FF0000"/>
                            </a:solidFill>
                            <a:latin typeface="Cambria Math" panose="02040503050406030204" pitchFamily="18" charset="0"/>
                          </a:rPr>
                        </m:ctrlPr>
                      </m:sSubPr>
                      <m:e>
                        <m:r>
                          <a:rPr lang="en-US" sz="1600" b="0" i="1" noProof="0" smtClean="0">
                            <a:solidFill>
                              <a:srgbClr val="FF0000"/>
                            </a:solidFill>
                            <a:latin typeface="Cambria Math" panose="02040503050406030204" pitchFamily="18" charset="0"/>
                          </a:rPr>
                          <m:t>𝐹</m:t>
                        </m:r>
                      </m:e>
                      <m:sub>
                        <m:r>
                          <a:rPr lang="en-GB" sz="1600" b="0" i="1" noProof="0" smtClean="0">
                            <a:solidFill>
                              <a:srgbClr val="FF0000"/>
                            </a:solidFill>
                            <a:latin typeface="Cambria Math" panose="02040503050406030204" pitchFamily="18" charset="0"/>
                          </a:rPr>
                          <m:t>𝐸</m:t>
                        </m:r>
                        <m:r>
                          <a:rPr lang="en-GB" sz="1600" i="1" noProof="0" smtClean="0">
                            <a:solidFill>
                              <a:srgbClr val="FF0000"/>
                            </a:solidFill>
                            <a:latin typeface="Cambria Math" panose="02040503050406030204" pitchFamily="18" charset="0"/>
                          </a:rPr>
                          <m:t>𝐺</m:t>
                        </m:r>
                        <m:r>
                          <a:rPr lang="en-GB" sz="1600" i="1" noProof="0" smtClean="0">
                            <a:solidFill>
                              <a:srgbClr val="FF0000"/>
                            </a:solidFill>
                            <a:latin typeface="Cambria Math" panose="02040503050406030204" pitchFamily="18" charset="0"/>
                          </a:rPr>
                          <m:t>−</m:t>
                        </m:r>
                        <m:r>
                          <a:rPr lang="en-GB" sz="1600" b="0" i="1" noProof="0" smtClean="0">
                            <a:solidFill>
                              <a:srgbClr val="FF0000"/>
                            </a:solidFill>
                            <a:latin typeface="Cambria Math" panose="02040503050406030204" pitchFamily="18" charset="0"/>
                          </a:rPr>
                          <m:t>𝐺𝐺</m:t>
                        </m:r>
                      </m:sub>
                    </m:sSub>
                  </m:oMath>
                </a14:m>
                <a:endParaRPr lang="en-GB" sz="1600" noProof="0" dirty="0"/>
              </a:p>
              <a:p>
                <a:endParaRPr lang="en-GB" sz="1600" noProof="0" dirty="0"/>
              </a:p>
            </p:txBody>
          </p:sp>
        </mc:Choice>
        <mc:Fallback xmlns="">
          <p:sp>
            <p:nvSpPr>
              <p:cNvPr id="15" name="TextBox 14">
                <a:extLst>
                  <a:ext uri="{FF2B5EF4-FFF2-40B4-BE49-F238E27FC236}">
                    <a16:creationId xmlns:a16="http://schemas.microsoft.com/office/drawing/2014/main" id="{487D50E3-F067-9144-7F4D-1F69BE89882C}"/>
                  </a:ext>
                </a:extLst>
              </p:cNvPr>
              <p:cNvSpPr txBox="1">
                <a:spLocks noRot="1" noChangeAspect="1" noMove="1" noResize="1" noEditPoints="1" noAdjustHandles="1" noChangeArrowheads="1" noChangeShapeType="1" noTextEdit="1"/>
              </p:cNvSpPr>
              <p:nvPr/>
            </p:nvSpPr>
            <p:spPr>
              <a:xfrm>
                <a:off x="125151" y="1530994"/>
                <a:ext cx="10060570" cy="1723549"/>
              </a:xfrm>
              <a:prstGeom prst="rect">
                <a:avLst/>
              </a:prstGeom>
              <a:blipFill>
                <a:blip r:embed="rId6"/>
                <a:stretch>
                  <a:fillRect l="-364" t="-1060"/>
                </a:stretch>
              </a:blipFill>
            </p:spPr>
            <p:txBody>
              <a:bodyPr/>
              <a:lstStyle/>
              <a:p>
                <a:r>
                  <a:rPr lang="en-GB">
                    <a:noFill/>
                  </a:rPr>
                  <a:t> </a:t>
                </a:r>
              </a:p>
            </p:txBody>
          </p:sp>
        </mc:Fallback>
      </mc:AlternateContent>
      <p:pic>
        <p:nvPicPr>
          <p:cNvPr id="16" name="Picture 15"/>
          <p:cNvPicPr>
            <a:picLocks noChangeAspect="1"/>
          </p:cNvPicPr>
          <p:nvPr/>
        </p:nvPicPr>
        <p:blipFill>
          <a:blip r:embed="rId7"/>
          <a:stretch>
            <a:fillRect/>
          </a:stretch>
        </p:blipFill>
        <p:spPr>
          <a:xfrm>
            <a:off x="8372980" y="1530994"/>
            <a:ext cx="3125931" cy="2335406"/>
          </a:xfrm>
          <a:prstGeom prst="rect">
            <a:avLst/>
          </a:prstGeom>
        </p:spPr>
      </p:pic>
    </p:spTree>
    <p:extLst>
      <p:ext uri="{BB962C8B-B14F-4D97-AF65-F5344CB8AC3E}">
        <p14:creationId xmlns:p14="http://schemas.microsoft.com/office/powerpoint/2010/main" val="181847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AG current correction</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16</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125152" y="1278444"/>
                <a:ext cx="6418523" cy="1308050"/>
              </a:xfrm>
              <a:prstGeom prst="rect">
                <a:avLst/>
              </a:prstGeom>
            </p:spPr>
            <p:txBody>
              <a:bodyPr wrap="square">
                <a:spAutoFit/>
              </a:bodyPr>
              <a:lstStyle/>
              <a:p>
                <a:pPr>
                  <a:spcAft>
                    <a:spcPts val="600"/>
                  </a:spcAft>
                </a:pPr>
                <a:r>
                  <a:rPr lang="en-GB" sz="1600" b="1" noProof="0" dirty="0"/>
                  <a:t>Evidence that it is a volume process, </a:t>
                </a:r>
                <a:r>
                  <a:rPr lang="en-GB" sz="1600" b="1" noProof="0" dirty="0">
                    <a:solidFill>
                      <a:schemeClr val="tx1"/>
                    </a:solidFill>
                  </a:rPr>
                  <a:t>Ratio  </a:t>
                </a:r>
                <a14:m>
                  <m:oMath xmlns:m="http://schemas.openxmlformats.org/officeDocument/2006/math">
                    <m:sSub>
                      <m:sSubPr>
                        <m:ctrlPr>
                          <a:rPr lang="en-GB" sz="1600" b="1" i="1" noProof="0">
                            <a:solidFill>
                              <a:schemeClr val="tx1"/>
                            </a:solidFill>
                            <a:latin typeface="Cambria Math" panose="02040503050406030204" pitchFamily="18" charset="0"/>
                          </a:rPr>
                        </m:ctrlPr>
                      </m:sSubPr>
                      <m:e>
                        <m:r>
                          <a:rPr lang="en-GB" sz="1600" b="1" i="1" noProof="0" smtClean="0">
                            <a:solidFill>
                              <a:schemeClr val="tx1"/>
                            </a:solidFill>
                            <a:latin typeface="Cambria Math" panose="02040503050406030204" pitchFamily="18" charset="0"/>
                          </a:rPr>
                          <m:t>𝑰</m:t>
                        </m:r>
                      </m:e>
                      <m:sub>
                        <m:r>
                          <a:rPr lang="en-GB" sz="1600" b="1" i="1" noProof="0" smtClean="0">
                            <a:solidFill>
                              <a:schemeClr val="tx1"/>
                            </a:solidFill>
                            <a:latin typeface="Cambria Math" panose="02040503050406030204" pitchFamily="18" charset="0"/>
                          </a:rPr>
                          <m:t>𝑨𝑮𝑷𝑺</m:t>
                        </m:r>
                      </m:sub>
                    </m:sSub>
                    <m:r>
                      <a:rPr lang="en-GB" sz="1600" b="1" i="1" noProof="0" smtClean="0">
                        <a:solidFill>
                          <a:schemeClr val="tx1"/>
                        </a:solidFill>
                        <a:latin typeface="Cambria Math" panose="02040503050406030204" pitchFamily="18" charset="0"/>
                      </a:rPr>
                      <m:t>/</m:t>
                    </m:r>
                    <m:sSub>
                      <m:sSubPr>
                        <m:ctrlPr>
                          <a:rPr lang="en-GB" sz="1600" b="1" i="1" noProof="0">
                            <a:solidFill>
                              <a:schemeClr val="tx1"/>
                            </a:solidFill>
                            <a:latin typeface="Cambria Math" panose="02040503050406030204" pitchFamily="18" charset="0"/>
                          </a:rPr>
                        </m:ctrlPr>
                      </m:sSubPr>
                      <m:e>
                        <m:r>
                          <a:rPr lang="en-GB" sz="1600" b="1" i="1" noProof="0" smtClean="0">
                            <a:solidFill>
                              <a:schemeClr val="tx1"/>
                            </a:solidFill>
                            <a:latin typeface="Cambria Math" panose="02040503050406030204" pitchFamily="18" charset="0"/>
                          </a:rPr>
                          <m:t>𝑰</m:t>
                        </m:r>
                      </m:e>
                      <m:sub>
                        <m:r>
                          <a:rPr lang="en-GB" sz="1600" b="1" i="1" noProof="0" smtClean="0">
                            <a:solidFill>
                              <a:schemeClr val="tx1"/>
                            </a:solidFill>
                            <a:latin typeface="Cambria Math" panose="02040503050406030204" pitchFamily="18" charset="0"/>
                          </a:rPr>
                          <m:t>𝑨𝑮</m:t>
                        </m:r>
                      </m:sub>
                    </m:sSub>
                  </m:oMath>
                </a14:m>
                <a:r>
                  <a:rPr lang="en-GB" sz="1600" noProof="0" dirty="0"/>
                  <a:t>:</a:t>
                </a:r>
              </a:p>
              <a:p>
                <a:pPr marL="285750" indent="-285750">
                  <a:spcAft>
                    <a:spcPts val="600"/>
                  </a:spcAft>
                  <a:buFont typeface="Arial" panose="020B0604020202020204" pitchFamily="34" charset="0"/>
                  <a:buChar char="•"/>
                </a:pPr>
                <a:r>
                  <a:rPr lang="en-GB" sz="1600" noProof="0" dirty="0"/>
                  <a:t>Changes with STRIKE position</a:t>
                </a:r>
              </a:p>
              <a:p>
                <a:pPr marL="284400" indent="-457200">
                  <a:spcAft>
                    <a:spcPts val="600"/>
                  </a:spcAft>
                </a:pPr>
                <a:r>
                  <a:rPr lang="en-GB" sz="1600" noProof="0" dirty="0"/>
                  <a:t>	→ dependent on the conditions downstream of the GG</a:t>
                </a:r>
              </a:p>
              <a:p>
                <a:pPr marL="284400" indent="-284400">
                  <a:spcAft>
                    <a:spcPts val="600"/>
                  </a:spcAft>
                  <a:buFont typeface="Arial" panose="020B0604020202020204" pitchFamily="34" charset="0"/>
                  <a:buChar char="•"/>
                </a:pPr>
                <a:r>
                  <a:rPr lang="en-GB" sz="1600" noProof="0" dirty="0"/>
                  <a:t>Increases with beam energy and pressure</a:t>
                </a:r>
              </a:p>
            </p:txBody>
          </p:sp>
        </mc:Choice>
        <mc:Fallback xmlns="">
          <p:sp>
            <p:nvSpPr>
              <p:cNvPr id="6" name="Rectangle 5"/>
              <p:cNvSpPr>
                <a:spLocks noRot="1" noChangeAspect="1" noMove="1" noResize="1" noEditPoints="1" noAdjustHandles="1" noChangeArrowheads="1" noChangeShapeType="1" noTextEdit="1"/>
              </p:cNvSpPr>
              <p:nvPr/>
            </p:nvSpPr>
            <p:spPr>
              <a:xfrm>
                <a:off x="125152" y="1278444"/>
                <a:ext cx="6418523" cy="1308050"/>
              </a:xfrm>
              <a:prstGeom prst="rect">
                <a:avLst/>
              </a:prstGeom>
              <a:blipFill>
                <a:blip r:embed="rId2"/>
                <a:stretch>
                  <a:fillRect l="-570" t="-1402" b="-5607"/>
                </a:stretch>
              </a:blipFill>
            </p:spPr>
            <p:txBody>
              <a:bodyPr/>
              <a:lstStyle/>
              <a:p>
                <a:r>
                  <a:rPr lang="en-GB">
                    <a:noFill/>
                  </a:rPr>
                  <a:t> </a:t>
                </a:r>
              </a:p>
            </p:txBody>
          </p:sp>
        </mc:Fallback>
      </mc:AlternateContent>
      <p:pic>
        <p:nvPicPr>
          <p:cNvPr id="7" name="Picture 6"/>
          <p:cNvPicPr>
            <a:picLocks noChangeAspect="1"/>
          </p:cNvPicPr>
          <p:nvPr/>
        </p:nvPicPr>
        <p:blipFill>
          <a:blip r:embed="rId3"/>
          <a:stretch>
            <a:fillRect/>
          </a:stretch>
        </p:blipFill>
        <p:spPr>
          <a:xfrm>
            <a:off x="7415061" y="360631"/>
            <a:ext cx="2925062" cy="2443012"/>
          </a:xfrm>
          <a:prstGeom prst="rect">
            <a:avLst/>
          </a:prstGeom>
        </p:spPr>
      </p:pic>
      <p:cxnSp>
        <p:nvCxnSpPr>
          <p:cNvPr id="8" name="Straight Arrow Connector 7">
            <a:extLst>
              <a:ext uri="{FF2B5EF4-FFF2-40B4-BE49-F238E27FC236}">
                <a16:creationId xmlns:a16="http://schemas.microsoft.com/office/drawing/2014/main" id="{ACD72EA6-D2AA-3EEB-0A7E-DA7642D2E7B3}"/>
              </a:ext>
            </a:extLst>
          </p:cNvPr>
          <p:cNvCxnSpPr/>
          <p:nvPr/>
        </p:nvCxnSpPr>
        <p:spPr>
          <a:xfrm>
            <a:off x="3894632" y="4267200"/>
            <a:ext cx="275468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707299" y="2958844"/>
            <a:ext cx="3890197" cy="3121102"/>
            <a:chOff x="4803892" y="3322367"/>
            <a:chExt cx="3439808" cy="2759755"/>
          </a:xfrm>
        </p:grpSpPr>
        <p:grpSp>
          <p:nvGrpSpPr>
            <p:cNvPr id="10" name="Group 9"/>
            <p:cNvGrpSpPr/>
            <p:nvPr/>
          </p:nvGrpSpPr>
          <p:grpSpPr>
            <a:xfrm>
              <a:off x="4803892" y="3322367"/>
              <a:ext cx="3439808" cy="2759755"/>
              <a:chOff x="4803892" y="3322367"/>
              <a:chExt cx="3439808" cy="2759755"/>
            </a:xfrm>
          </p:grpSpPr>
          <p:pic>
            <p:nvPicPr>
              <p:cNvPr id="13" name="Picture 12"/>
              <p:cNvPicPr>
                <a:picLocks noChangeAspect="1"/>
              </p:cNvPicPr>
              <p:nvPr/>
            </p:nvPicPr>
            <p:blipFill rotWithShape="1">
              <a:blip r:embed="rId4"/>
              <a:srcRect l="49118" t="32428" r="21555" b="21329"/>
              <a:stretch/>
            </p:blipFill>
            <p:spPr>
              <a:xfrm>
                <a:off x="4876799" y="3322367"/>
                <a:ext cx="3366901" cy="275975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rot="15829140">
                    <a:off x="4473289" y="4270782"/>
                    <a:ext cx="968983"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400" b="1" i="1">
                                  <a:latin typeface="Cambria Math" panose="02040503050406030204" pitchFamily="18" charset="0"/>
                                </a:rPr>
                              </m:ctrlPr>
                            </m:sSubPr>
                            <m:e>
                              <m:r>
                                <a:rPr lang="en-GB" sz="1400" b="1" i="0">
                                  <a:latin typeface="Cambria Math" panose="02040503050406030204" pitchFamily="18" charset="0"/>
                                </a:rPr>
                                <m:t>𝐈</m:t>
                              </m:r>
                            </m:e>
                            <m:sub>
                              <m:r>
                                <a:rPr lang="en-GB" sz="1400" b="1" i="0">
                                  <a:latin typeface="Cambria Math" panose="02040503050406030204" pitchFamily="18" charset="0"/>
                                </a:rPr>
                                <m:t>𝐀𝐆𝐏𝐒</m:t>
                              </m:r>
                            </m:sub>
                          </m:sSub>
                          <m:r>
                            <a:rPr lang="en-GB" sz="1400" b="1" i="0">
                              <a:latin typeface="Cambria Math" panose="02040503050406030204" pitchFamily="18" charset="0"/>
                            </a:rPr>
                            <m:t>/</m:t>
                          </m:r>
                          <m:sSub>
                            <m:sSubPr>
                              <m:ctrlPr>
                                <a:rPr lang="en-GB" sz="1400" b="1" i="1">
                                  <a:latin typeface="Cambria Math" panose="02040503050406030204" pitchFamily="18" charset="0"/>
                                </a:rPr>
                              </m:ctrlPr>
                            </m:sSubPr>
                            <m:e>
                              <m:r>
                                <a:rPr lang="en-GB" sz="1400" b="1" i="0">
                                  <a:latin typeface="Cambria Math" panose="02040503050406030204" pitchFamily="18" charset="0"/>
                                </a:rPr>
                                <m:t>𝐈</m:t>
                              </m:r>
                            </m:e>
                            <m:sub>
                              <m:r>
                                <a:rPr lang="en-GB" sz="1400" b="1" i="0">
                                  <a:latin typeface="Cambria Math" panose="02040503050406030204" pitchFamily="18" charset="0"/>
                                </a:rPr>
                                <m:t>𝐀𝐆</m:t>
                              </m:r>
                            </m:sub>
                          </m:sSub>
                        </m:oMath>
                      </m:oMathPara>
                    </a14:m>
                    <a:endParaRPr lang="en-GB" sz="1400" dirty="0"/>
                  </a:p>
                </p:txBody>
              </p:sp>
            </mc:Choice>
            <mc:Fallback xmlns="">
              <p:sp>
                <p:nvSpPr>
                  <p:cNvPr id="20" name="Rectangle 19"/>
                  <p:cNvSpPr>
                    <a:spLocks noRot="1" noChangeAspect="1" noMove="1" noResize="1" noEditPoints="1" noAdjustHandles="1" noChangeArrowheads="1" noChangeShapeType="1" noTextEdit="1"/>
                  </p:cNvSpPr>
                  <p:nvPr/>
                </p:nvSpPr>
                <p:spPr>
                  <a:xfrm rot="15829140">
                    <a:off x="4473289" y="4270782"/>
                    <a:ext cx="968983" cy="307777"/>
                  </a:xfrm>
                  <a:prstGeom prst="rect">
                    <a:avLst/>
                  </a:prstGeom>
                  <a:blipFill>
                    <a:blip r:embed="rId9"/>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rot="2198790">
                  <a:off x="4983253" y="5557079"/>
                  <a:ext cx="1099083"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400" b="1" i="1" smtClean="0">
                                <a:latin typeface="Cambria Math" panose="02040503050406030204" pitchFamily="18" charset="0"/>
                              </a:rPr>
                            </m:ctrlPr>
                          </m:sSubPr>
                          <m:e>
                            <m:r>
                              <a:rPr lang="en-US" sz="1400" b="1" i="0" smtClean="0">
                                <a:latin typeface="Cambria Math" panose="02040503050406030204" pitchFamily="18" charset="0"/>
                              </a:rPr>
                              <m:t>𝐏</m:t>
                            </m:r>
                          </m:e>
                          <m:sub>
                            <m:r>
                              <a:rPr lang="en-US" sz="1400" b="1" i="0" smtClean="0">
                                <a:latin typeface="Cambria Math" panose="02040503050406030204" pitchFamily="18" charset="0"/>
                              </a:rPr>
                              <m:t>𝐯𝐞𝐬𝐬𝐞𝐥</m:t>
                            </m:r>
                          </m:sub>
                        </m:sSub>
                        <m:r>
                          <a:rPr lang="en-US" sz="1400" b="1" i="0" smtClean="0">
                            <a:latin typeface="Cambria Math" panose="02040503050406030204" pitchFamily="18" charset="0"/>
                          </a:rPr>
                          <m:t> [</m:t>
                        </m:r>
                        <m:r>
                          <a:rPr lang="en-US" sz="1400" b="1" i="0" smtClean="0">
                            <a:latin typeface="Cambria Math" panose="02040503050406030204" pitchFamily="18" charset="0"/>
                          </a:rPr>
                          <m:t>𝐏𝐚</m:t>
                        </m:r>
                        <m:r>
                          <a:rPr lang="en-US" sz="1400" b="1" i="0" smtClean="0">
                            <a:latin typeface="Cambria Math" panose="02040503050406030204" pitchFamily="18" charset="0"/>
                          </a:rPr>
                          <m:t>]</m:t>
                        </m:r>
                      </m:oMath>
                    </m:oMathPara>
                  </a14:m>
                  <a:endParaRPr lang="en-GB" sz="1400" dirty="0"/>
                </a:p>
              </p:txBody>
            </p:sp>
          </mc:Choice>
          <mc:Fallback xmlns="">
            <p:sp>
              <p:nvSpPr>
                <p:cNvPr id="13" name="Rectangle 12"/>
                <p:cNvSpPr>
                  <a:spLocks noRot="1" noChangeAspect="1" noMove="1" noResize="1" noEditPoints="1" noAdjustHandles="1" noChangeArrowheads="1" noChangeShapeType="1" noTextEdit="1"/>
                </p:cNvSpPr>
                <p:nvPr/>
              </p:nvSpPr>
              <p:spPr>
                <a:xfrm rot="2198790">
                  <a:off x="4983253" y="5557079"/>
                  <a:ext cx="1099083" cy="30777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rot="19824325">
                  <a:off x="7205806" y="5593258"/>
                  <a:ext cx="866969" cy="307777"/>
                </a:xfrm>
                <a:prstGeom prst="rect">
                  <a:avLst/>
                </a:prstGeom>
                <a:solidFill>
                  <a:schemeClr val="bg1"/>
                </a:solidFill>
              </p:spPr>
              <p:txBody>
                <a:bodyPr wrap="none">
                  <a:spAutoFit/>
                </a:bodyPr>
                <a:lstStyle/>
                <a:p>
                  <a14:m>
                    <m:oMath xmlns:m="http://schemas.openxmlformats.org/officeDocument/2006/math">
                      <m:sSub>
                        <m:sSubPr>
                          <m:ctrlPr>
                            <a:rPr lang="en-GB" sz="1400" b="1" i="1" smtClean="0">
                              <a:latin typeface="Cambria Math" panose="02040503050406030204" pitchFamily="18" charset="0"/>
                            </a:rPr>
                          </m:ctrlPr>
                        </m:sSubPr>
                        <m:e>
                          <m:r>
                            <a:rPr lang="en-US" sz="1400" b="1" i="0" smtClean="0">
                              <a:latin typeface="Cambria Math" panose="02040503050406030204" pitchFamily="18" charset="0"/>
                            </a:rPr>
                            <m:t>𝐔</m:t>
                          </m:r>
                        </m:e>
                        <m:sub>
                          <m:r>
                            <a:rPr lang="en-US" sz="1400" b="1" i="0" smtClean="0">
                              <a:latin typeface="Cambria Math" panose="02040503050406030204" pitchFamily="18" charset="0"/>
                            </a:rPr>
                            <m:t>𝐄𝐆</m:t>
                          </m:r>
                        </m:sub>
                      </m:sSub>
                    </m:oMath>
                  </a14:m>
                  <a:r>
                    <a:rPr lang="en-GB" sz="1400" b="1" dirty="0"/>
                    <a:t> [kV]</a:t>
                  </a:r>
                </a:p>
              </p:txBody>
            </p:sp>
          </mc:Choice>
          <mc:Fallback xmlns="">
            <p:sp>
              <p:nvSpPr>
                <p:cNvPr id="30" name="Rectangle 29"/>
                <p:cNvSpPr>
                  <a:spLocks noRot="1" noChangeAspect="1" noMove="1" noResize="1" noEditPoints="1" noAdjustHandles="1" noChangeArrowheads="1" noChangeShapeType="1" noTextEdit="1"/>
                </p:cNvSpPr>
                <p:nvPr/>
              </p:nvSpPr>
              <p:spPr>
                <a:xfrm rot="19824325">
                  <a:off x="7205806" y="5593258"/>
                  <a:ext cx="866969" cy="307777"/>
                </a:xfrm>
                <a:prstGeom prst="rect">
                  <a:avLst/>
                </a:prstGeom>
                <a:blipFill>
                  <a:blip r:embed="rId11"/>
                  <a:stretch>
                    <a:fillRect t="-1739" r="-4000"/>
                  </a:stretch>
                </a:blipFill>
              </p:spPr>
              <p:txBody>
                <a:bodyPr/>
                <a:lstStyle/>
                <a:p>
                  <a:r>
                    <a:rPr lang="en-GB">
                      <a:noFill/>
                    </a:rPr>
                    <a:t> </a:t>
                  </a:r>
                </a:p>
              </p:txBody>
            </p:sp>
          </mc:Fallback>
        </mc:AlternateContent>
      </p:grpSp>
      <p:grpSp>
        <p:nvGrpSpPr>
          <p:cNvPr id="15" name="Group 14"/>
          <p:cNvGrpSpPr/>
          <p:nvPr/>
        </p:nvGrpSpPr>
        <p:grpSpPr>
          <a:xfrm>
            <a:off x="54691" y="2958844"/>
            <a:ext cx="4146157" cy="3428879"/>
            <a:chOff x="54692" y="3322367"/>
            <a:chExt cx="3706590" cy="3065356"/>
          </a:xfrm>
        </p:grpSpPr>
        <p:grpSp>
          <p:nvGrpSpPr>
            <p:cNvPr id="16" name="Group 15"/>
            <p:cNvGrpSpPr/>
            <p:nvPr/>
          </p:nvGrpSpPr>
          <p:grpSpPr>
            <a:xfrm>
              <a:off x="54692" y="3322367"/>
              <a:ext cx="3706590" cy="3065356"/>
              <a:chOff x="54692" y="3322367"/>
              <a:chExt cx="3706590" cy="3065356"/>
            </a:xfrm>
          </p:grpSpPr>
          <p:grpSp>
            <p:nvGrpSpPr>
              <p:cNvPr id="18" name="Group 17"/>
              <p:cNvGrpSpPr/>
              <p:nvPr/>
            </p:nvGrpSpPr>
            <p:grpSpPr>
              <a:xfrm>
                <a:off x="54692" y="3322367"/>
                <a:ext cx="3706590" cy="3014189"/>
                <a:chOff x="54692" y="3322367"/>
                <a:chExt cx="3706590" cy="3014189"/>
              </a:xfrm>
            </p:grpSpPr>
            <p:pic>
              <p:nvPicPr>
                <p:cNvPr id="20" name="Picture 19"/>
                <p:cNvPicPr>
                  <a:picLocks noChangeAspect="1"/>
                </p:cNvPicPr>
                <p:nvPr/>
              </p:nvPicPr>
              <p:blipFill rotWithShape="1">
                <a:blip r:embed="rId12">
                  <a:extLst>
                    <a:ext uri="{28A0092B-C50C-407E-A947-70E740481C1C}">
                      <a14:useLocalDpi xmlns:a14="http://schemas.microsoft.com/office/drawing/2010/main" val="0"/>
                    </a:ext>
                  </a:extLst>
                </a:blip>
                <a:srcRect t="12155" r="8514"/>
                <a:stretch/>
              </p:blipFill>
              <p:spPr>
                <a:xfrm>
                  <a:off x="173721" y="3322367"/>
                  <a:ext cx="3587561" cy="3014189"/>
                </a:xfrm>
                <a:prstGeom prst="rect">
                  <a:avLst/>
                </a:prstGeom>
              </p:spPr>
            </p:pic>
            <mc:AlternateContent xmlns:mc="http://schemas.openxmlformats.org/markup-compatibility/2006" xmlns:a14="http://schemas.microsoft.com/office/drawing/2010/main">
              <mc:Choice Requires="a14">
                <p:sp>
                  <p:nvSpPr>
                    <p:cNvPr id="21" name="Rectangle 20"/>
                    <p:cNvSpPr/>
                    <p:nvPr/>
                  </p:nvSpPr>
                  <p:spPr>
                    <a:xfrm rot="16200000">
                      <a:off x="-318519" y="4499432"/>
                      <a:ext cx="1084976" cy="338554"/>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b="1" i="1">
                                    <a:latin typeface="Cambria Math" panose="02040503050406030204" pitchFamily="18" charset="0"/>
                                  </a:rPr>
                                </m:ctrlPr>
                              </m:sSubPr>
                              <m:e>
                                <m:r>
                                  <a:rPr lang="en-GB" sz="1600" b="1" i="0">
                                    <a:latin typeface="Cambria Math" panose="02040503050406030204" pitchFamily="18" charset="0"/>
                                  </a:rPr>
                                  <m:t>𝐈</m:t>
                                </m:r>
                              </m:e>
                              <m:sub>
                                <m:r>
                                  <a:rPr lang="en-GB" sz="1600" b="1" i="0">
                                    <a:latin typeface="Cambria Math" panose="02040503050406030204" pitchFamily="18" charset="0"/>
                                  </a:rPr>
                                  <m:t>𝐀𝐆𝐏𝐒</m:t>
                                </m:r>
                              </m:sub>
                            </m:sSub>
                            <m:r>
                              <a:rPr lang="en-GB" sz="1600" b="1" i="0">
                                <a:latin typeface="Cambria Math" panose="02040503050406030204" pitchFamily="18" charset="0"/>
                              </a:rPr>
                              <m:t>/</m:t>
                            </m:r>
                            <m:sSub>
                              <m:sSubPr>
                                <m:ctrlPr>
                                  <a:rPr lang="en-GB" sz="1600" b="1" i="1">
                                    <a:latin typeface="Cambria Math" panose="02040503050406030204" pitchFamily="18" charset="0"/>
                                  </a:rPr>
                                </m:ctrlPr>
                              </m:sSubPr>
                              <m:e>
                                <m:r>
                                  <a:rPr lang="en-GB" sz="1600" b="1" i="0">
                                    <a:latin typeface="Cambria Math" panose="02040503050406030204" pitchFamily="18" charset="0"/>
                                  </a:rPr>
                                  <m:t>𝐈</m:t>
                                </m:r>
                              </m:e>
                              <m:sub>
                                <m:r>
                                  <a:rPr lang="en-GB" sz="1600" b="1" i="0">
                                    <a:latin typeface="Cambria Math" panose="02040503050406030204" pitchFamily="18" charset="0"/>
                                  </a:rPr>
                                  <m:t>𝐀𝐆</m:t>
                                </m:r>
                              </m:sub>
                            </m:sSub>
                          </m:oMath>
                        </m:oMathPara>
                      </a14:m>
                      <a:endParaRPr lang="en-GB" sz="1600" dirty="0"/>
                    </a:p>
                  </p:txBody>
                </p:sp>
              </mc:Choice>
              <mc:Fallback xmlns="">
                <p:sp>
                  <p:nvSpPr>
                    <p:cNvPr id="10" name="Rectangle 9"/>
                    <p:cNvSpPr>
                      <a:spLocks noRot="1" noChangeAspect="1" noMove="1" noResize="1" noEditPoints="1" noAdjustHandles="1" noChangeArrowheads="1" noChangeShapeType="1" noTextEdit="1"/>
                    </p:cNvSpPr>
                    <p:nvPr/>
                  </p:nvSpPr>
                  <p:spPr>
                    <a:xfrm rot="16200000">
                      <a:off x="-318519" y="4499432"/>
                      <a:ext cx="1084976" cy="338554"/>
                    </a:xfrm>
                    <a:prstGeom prst="rect">
                      <a:avLst/>
                    </a:prstGeom>
                    <a:blipFill>
                      <a:blip r:embed="rId6"/>
                      <a:stretch>
                        <a:fillRect r="-10714"/>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 name="Rectangle 18"/>
                  <p:cNvSpPr/>
                  <p:nvPr/>
                </p:nvSpPr>
                <p:spPr>
                  <a:xfrm>
                    <a:off x="1731436" y="6079946"/>
                    <a:ext cx="878767"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1400" b="1" i="0" smtClean="0">
                              <a:latin typeface="Cambria Math" panose="02040503050406030204" pitchFamily="18" charset="0"/>
                            </a:rPr>
                            <m:t>𝐏𝐮𝐥𝐬𝐞</m:t>
                          </m:r>
                          <m:r>
                            <a:rPr lang="en-US" sz="1400" b="1" i="0" smtClean="0">
                              <a:latin typeface="Cambria Math" panose="02040503050406030204" pitchFamily="18" charset="0"/>
                            </a:rPr>
                            <m:t> #</m:t>
                          </m:r>
                        </m:oMath>
                      </m:oMathPara>
                    </a14:m>
                    <a:endParaRPr lang="en-GB" sz="1400" b="1" dirty="0"/>
                  </a:p>
                </p:txBody>
              </p:sp>
            </mc:Choice>
            <mc:Fallback xmlns="">
              <p:sp>
                <p:nvSpPr>
                  <p:cNvPr id="24" name="Rectangle 23"/>
                  <p:cNvSpPr>
                    <a:spLocks noRot="1" noChangeAspect="1" noMove="1" noResize="1" noEditPoints="1" noAdjustHandles="1" noChangeArrowheads="1" noChangeShapeType="1" noTextEdit="1"/>
                  </p:cNvSpPr>
                  <p:nvPr/>
                </p:nvSpPr>
                <p:spPr>
                  <a:xfrm>
                    <a:off x="1731436" y="6079946"/>
                    <a:ext cx="878767" cy="307777"/>
                  </a:xfrm>
                  <a:prstGeom prst="rect">
                    <a:avLst/>
                  </a:prstGeom>
                  <a:blipFill>
                    <a:blip r:embed="rId7"/>
                    <a:stretch>
                      <a:fillRect/>
                    </a:stretch>
                  </a:blipFill>
                </p:spPr>
                <p:txBody>
                  <a:bodyPr/>
                  <a:lstStyle/>
                  <a:p>
                    <a:r>
                      <a:rPr lang="en-GB">
                        <a:noFill/>
                      </a:rPr>
                      <a:t> </a:t>
                    </a:r>
                  </a:p>
                </p:txBody>
              </p:sp>
            </mc:Fallback>
          </mc:AlternateContent>
        </p:grpSp>
        <p:cxnSp>
          <p:nvCxnSpPr>
            <p:cNvPr id="17" name="Straight Connector 16"/>
            <p:cNvCxnSpPr/>
            <p:nvPr/>
          </p:nvCxnSpPr>
          <p:spPr>
            <a:xfrm>
              <a:off x="620804" y="5067300"/>
              <a:ext cx="3084421"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865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7713" y="2945203"/>
            <a:ext cx="4191817" cy="3442519"/>
            <a:chOff x="54692" y="3327463"/>
            <a:chExt cx="3726355" cy="3060260"/>
          </a:xfrm>
        </p:grpSpPr>
        <p:grpSp>
          <p:nvGrpSpPr>
            <p:cNvPr id="19" name="Group 18"/>
            <p:cNvGrpSpPr/>
            <p:nvPr/>
          </p:nvGrpSpPr>
          <p:grpSpPr>
            <a:xfrm>
              <a:off x="54692" y="3327463"/>
              <a:ext cx="3726355" cy="3060260"/>
              <a:chOff x="54692" y="3327463"/>
              <a:chExt cx="3726355" cy="3060260"/>
            </a:xfrm>
          </p:grpSpPr>
          <p:pic>
            <p:nvPicPr>
              <p:cNvPr id="21" name="Picture 20"/>
              <p:cNvPicPr>
                <a:picLocks noChangeAspect="1"/>
              </p:cNvPicPr>
              <p:nvPr/>
            </p:nvPicPr>
            <p:blipFill rotWithShape="1">
              <a:blip r:embed="rId2"/>
              <a:srcRect t="12286" r="8125"/>
              <a:stretch/>
            </p:blipFill>
            <p:spPr>
              <a:xfrm>
                <a:off x="178953" y="3327463"/>
                <a:ext cx="3602094" cy="3009094"/>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rot="16200000">
                    <a:off x="-318519" y="4497816"/>
                    <a:ext cx="1084976" cy="338554"/>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b="1" i="1">
                                  <a:latin typeface="Cambria Math" panose="02040503050406030204" pitchFamily="18" charset="0"/>
                                </a:rPr>
                              </m:ctrlPr>
                            </m:sSubPr>
                            <m:e>
                              <m:r>
                                <a:rPr lang="en-GB" sz="1600" b="1" i="0">
                                  <a:latin typeface="Cambria Math" panose="02040503050406030204" pitchFamily="18" charset="0"/>
                                </a:rPr>
                                <m:t>𝐈</m:t>
                              </m:r>
                            </m:e>
                            <m:sub>
                              <m:r>
                                <a:rPr lang="en-GB" sz="1600" b="1" i="0">
                                  <a:latin typeface="Cambria Math" panose="02040503050406030204" pitchFamily="18" charset="0"/>
                                </a:rPr>
                                <m:t>𝐀𝐆𝐏𝐒</m:t>
                              </m:r>
                            </m:sub>
                          </m:sSub>
                          <m:r>
                            <a:rPr lang="en-GB" sz="1600" b="1" i="0">
                              <a:latin typeface="Cambria Math" panose="02040503050406030204" pitchFamily="18" charset="0"/>
                            </a:rPr>
                            <m:t>/</m:t>
                          </m:r>
                          <m:sSub>
                            <m:sSubPr>
                              <m:ctrlPr>
                                <a:rPr lang="en-GB" sz="1600" b="1" i="1">
                                  <a:latin typeface="Cambria Math" panose="02040503050406030204" pitchFamily="18" charset="0"/>
                                </a:rPr>
                              </m:ctrlPr>
                            </m:sSubPr>
                            <m:e>
                              <m:r>
                                <a:rPr lang="en-GB" sz="1600" b="1" i="0">
                                  <a:latin typeface="Cambria Math" panose="02040503050406030204" pitchFamily="18" charset="0"/>
                                </a:rPr>
                                <m:t>𝐈</m:t>
                              </m:r>
                            </m:e>
                            <m:sub>
                              <m:r>
                                <a:rPr lang="en-GB" sz="1600" b="1" i="0">
                                  <a:latin typeface="Cambria Math" panose="02040503050406030204" pitchFamily="18" charset="0"/>
                                </a:rPr>
                                <m:t>𝐀𝐆</m:t>
                              </m:r>
                            </m:sub>
                          </m:sSub>
                        </m:oMath>
                      </m:oMathPara>
                    </a14:m>
                    <a:endParaRPr lang="en-GB" sz="1600" dirty="0"/>
                  </a:p>
                </p:txBody>
              </p:sp>
            </mc:Choice>
            <mc:Fallback xmlns="">
              <p:sp>
                <p:nvSpPr>
                  <p:cNvPr id="12" name="Rectangle 11"/>
                  <p:cNvSpPr>
                    <a:spLocks noRot="1" noChangeAspect="1" noMove="1" noResize="1" noEditPoints="1" noAdjustHandles="1" noChangeArrowheads="1" noChangeShapeType="1" noTextEdit="1"/>
                  </p:cNvSpPr>
                  <p:nvPr/>
                </p:nvSpPr>
                <p:spPr>
                  <a:xfrm rot="16200000">
                    <a:off x="-318519" y="4497816"/>
                    <a:ext cx="1084976" cy="338554"/>
                  </a:xfrm>
                  <a:prstGeom prst="rect">
                    <a:avLst/>
                  </a:prstGeom>
                  <a:blipFill>
                    <a:blip r:embed="rId6"/>
                    <a:stretch>
                      <a:fillRect r="-107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731436" y="6079946"/>
                    <a:ext cx="878767" cy="30777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1400" b="1" i="0" smtClean="0">
                              <a:latin typeface="Cambria Math" panose="02040503050406030204" pitchFamily="18" charset="0"/>
                            </a:rPr>
                            <m:t>𝐏𝐮𝐥𝐬𝐞</m:t>
                          </m:r>
                          <m:r>
                            <a:rPr lang="en-US" sz="1400" b="1" i="0" smtClean="0">
                              <a:latin typeface="Cambria Math" panose="02040503050406030204" pitchFamily="18" charset="0"/>
                            </a:rPr>
                            <m:t> #</m:t>
                          </m:r>
                        </m:oMath>
                      </m:oMathPara>
                    </a14:m>
                    <a:endParaRPr lang="en-GB" sz="1400" b="1" dirty="0"/>
                  </a:p>
                </p:txBody>
              </p:sp>
            </mc:Choice>
            <mc:Fallback xmlns="">
              <p:sp>
                <p:nvSpPr>
                  <p:cNvPr id="13" name="Rectangle 12"/>
                  <p:cNvSpPr>
                    <a:spLocks noRot="1" noChangeAspect="1" noMove="1" noResize="1" noEditPoints="1" noAdjustHandles="1" noChangeArrowheads="1" noChangeShapeType="1" noTextEdit="1"/>
                  </p:cNvSpPr>
                  <p:nvPr/>
                </p:nvSpPr>
                <p:spPr>
                  <a:xfrm>
                    <a:off x="1731436" y="6079946"/>
                    <a:ext cx="878767" cy="307777"/>
                  </a:xfrm>
                  <a:prstGeom prst="rect">
                    <a:avLst/>
                  </a:prstGeom>
                  <a:blipFill>
                    <a:blip r:embed="rId7"/>
                    <a:stretch>
                      <a:fillRect/>
                    </a:stretch>
                  </a:blipFill>
                </p:spPr>
                <p:txBody>
                  <a:bodyPr/>
                  <a:lstStyle/>
                  <a:p>
                    <a:r>
                      <a:rPr lang="en-GB">
                        <a:noFill/>
                      </a:rPr>
                      <a:t> </a:t>
                    </a:r>
                  </a:p>
                </p:txBody>
              </p:sp>
            </mc:Fallback>
          </mc:AlternateContent>
        </p:grpSp>
        <p:cxnSp>
          <p:nvCxnSpPr>
            <p:cNvPr id="20" name="Straight Connector 19"/>
            <p:cNvCxnSpPr/>
            <p:nvPr/>
          </p:nvCxnSpPr>
          <p:spPr>
            <a:xfrm>
              <a:off x="620804" y="5067300"/>
              <a:ext cx="3084421"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GB" dirty="0"/>
              <a:t>AG current correction</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17</a:t>
            </a:fld>
            <a:endParaRPr lang="en-US" dirty="0"/>
          </a:p>
        </p:txBody>
      </p:sp>
      <p:pic>
        <p:nvPicPr>
          <p:cNvPr id="6" name="Picture 5">
            <a:extLst>
              <a:ext uri="{FF2B5EF4-FFF2-40B4-BE49-F238E27FC236}">
                <a16:creationId xmlns:a16="http://schemas.microsoft.com/office/drawing/2014/main" id="{7D007B54-67AC-89D2-869E-14E8F16D2564}"/>
              </a:ext>
            </a:extLst>
          </p:cNvPr>
          <p:cNvPicPr>
            <a:picLocks noChangeAspect="1"/>
          </p:cNvPicPr>
          <p:nvPr/>
        </p:nvPicPr>
        <p:blipFill>
          <a:blip r:embed="rId8"/>
          <a:stretch>
            <a:fillRect/>
          </a:stretch>
        </p:blipFill>
        <p:spPr>
          <a:xfrm>
            <a:off x="7333395" y="880638"/>
            <a:ext cx="2928317" cy="2196238"/>
          </a:xfrm>
          <a:prstGeom prst="rect">
            <a:avLst/>
          </a:prstGeom>
        </p:spPr>
      </p:pic>
      <p:pic>
        <p:nvPicPr>
          <p:cNvPr id="7" name="Content Placeholder 7">
            <a:extLst>
              <a:ext uri="{FF2B5EF4-FFF2-40B4-BE49-F238E27FC236}">
                <a16:creationId xmlns:a16="http://schemas.microsoft.com/office/drawing/2014/main" id="{17F5E5F4-AE14-8297-05AD-59EE820B38CA}"/>
              </a:ext>
            </a:extLst>
          </p:cNvPr>
          <p:cNvPicPr>
            <a:picLocks noChangeAspect="1"/>
          </p:cNvPicPr>
          <p:nvPr/>
        </p:nvPicPr>
        <p:blipFill>
          <a:blip r:embed="rId9"/>
          <a:stretch>
            <a:fillRect/>
          </a:stretch>
        </p:blipFill>
        <p:spPr>
          <a:xfrm>
            <a:off x="7333395" y="3246671"/>
            <a:ext cx="2190070" cy="292855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25151" y="1078756"/>
                <a:ext cx="6494723" cy="1308050"/>
              </a:xfrm>
              <a:prstGeom prst="rect">
                <a:avLst/>
              </a:prstGeom>
              <a:ln>
                <a:noFill/>
              </a:ln>
            </p:spPr>
            <p:txBody>
              <a:bodyPr wrap="square">
                <a:spAutoFit/>
              </a:bodyPr>
              <a:lstStyle/>
              <a:p>
                <a:pPr>
                  <a:spcAft>
                    <a:spcPts val="600"/>
                  </a:spcAft>
                </a:pPr>
                <a:r>
                  <a:rPr lang="en-GB" sz="1600" b="1" noProof="0" dirty="0"/>
                  <a:t>Path for the charges predominantly outside the accelerator:</a:t>
                </a:r>
              </a:p>
              <a:p>
                <a:pPr marL="285750" indent="-285750">
                  <a:spcAft>
                    <a:spcPts val="600"/>
                  </a:spcAft>
                  <a:buFont typeface="Arial" panose="020B0604020202020204" pitchFamily="34" charset="0"/>
                  <a:buChar char="•"/>
                </a:pPr>
                <a:r>
                  <a:rPr lang="en-GB" sz="1600" noProof="0" dirty="0"/>
                  <a:t>Blocking return path outside the accelerator reduces </a:t>
                </a:r>
                <a14:m>
                  <m:oMath xmlns:m="http://schemas.openxmlformats.org/officeDocument/2006/math">
                    <m:sSub>
                      <m:sSubPr>
                        <m:ctrlPr>
                          <a:rPr lang="en-GB" sz="1600" b="1" i="1">
                            <a:latin typeface="Cambria Math" panose="02040503050406030204" pitchFamily="18" charset="0"/>
                          </a:rPr>
                        </m:ctrlPr>
                      </m:sSubPr>
                      <m:e>
                        <m:r>
                          <a:rPr lang="en-GB" sz="1600" b="1" i="1">
                            <a:latin typeface="Cambria Math" panose="02040503050406030204" pitchFamily="18" charset="0"/>
                          </a:rPr>
                          <m:t>𝑰</m:t>
                        </m:r>
                      </m:e>
                      <m:sub>
                        <m:r>
                          <a:rPr lang="en-GB" sz="1600" b="1" i="1">
                            <a:latin typeface="Cambria Math" panose="02040503050406030204" pitchFamily="18" charset="0"/>
                          </a:rPr>
                          <m:t>𝑨𝑮𝑷𝑺</m:t>
                        </m:r>
                      </m:sub>
                    </m:sSub>
                    <m:r>
                      <a:rPr lang="en-GB" sz="1600" b="1" i="1">
                        <a:latin typeface="Cambria Math" panose="02040503050406030204" pitchFamily="18" charset="0"/>
                      </a:rPr>
                      <m:t>/</m:t>
                    </m:r>
                    <m:sSub>
                      <m:sSubPr>
                        <m:ctrlPr>
                          <a:rPr lang="en-GB" sz="1600" b="1" i="1">
                            <a:latin typeface="Cambria Math" panose="02040503050406030204" pitchFamily="18" charset="0"/>
                          </a:rPr>
                        </m:ctrlPr>
                      </m:sSubPr>
                      <m:e>
                        <m:r>
                          <a:rPr lang="en-GB" sz="1600" b="1" i="1">
                            <a:latin typeface="Cambria Math" panose="02040503050406030204" pitchFamily="18" charset="0"/>
                          </a:rPr>
                          <m:t>𝑰</m:t>
                        </m:r>
                      </m:e>
                      <m:sub>
                        <m:r>
                          <a:rPr lang="en-GB" sz="1600" b="1" i="1">
                            <a:latin typeface="Cambria Math" panose="02040503050406030204" pitchFamily="18" charset="0"/>
                          </a:rPr>
                          <m:t>𝑨𝑮</m:t>
                        </m:r>
                      </m:sub>
                    </m:sSub>
                  </m:oMath>
                </a14:m>
                <a:r>
                  <a:rPr lang="en-GB" sz="1600" noProof="0" dirty="0"/>
                  <a:t>:</a:t>
                </a:r>
              </a:p>
              <a:p>
                <a:pPr marL="742950" lvl="1" indent="-285750">
                  <a:spcAft>
                    <a:spcPts val="600"/>
                  </a:spcAft>
                  <a:buFont typeface="Arial" panose="020B0604020202020204" pitchFamily="34" charset="0"/>
                  <a:buChar char="•"/>
                </a:pPr>
                <a:r>
                  <a:rPr lang="en-GB" sz="1600" b="1" noProof="0" dirty="0">
                    <a:solidFill>
                      <a:srgbClr val="00B050"/>
                    </a:solidFill>
                  </a:rPr>
                  <a:t>S25</a:t>
                </a:r>
                <a:r>
                  <a:rPr lang="en-GB" sz="1600" noProof="0" dirty="0"/>
                  <a:t> with panel below GG</a:t>
                </a:r>
              </a:p>
              <a:p>
                <a:pPr marL="742950" lvl="1" indent="-285750">
                  <a:spcAft>
                    <a:spcPts val="600"/>
                  </a:spcAft>
                  <a:buFont typeface="Arial" panose="020B0604020202020204" pitchFamily="34" charset="0"/>
                  <a:buChar char="•"/>
                </a:pPr>
                <a:r>
                  <a:rPr lang="en-GB" sz="1600" b="1" noProof="0" dirty="0">
                    <a:solidFill>
                      <a:srgbClr val="40E0D0"/>
                    </a:solidFill>
                  </a:rPr>
                  <a:t>S26</a:t>
                </a:r>
                <a:r>
                  <a:rPr lang="en-GB" sz="1600" noProof="0" dirty="0"/>
                  <a:t> with mesh around GG</a:t>
                </a:r>
              </a:p>
            </p:txBody>
          </p:sp>
        </mc:Choice>
        <mc:Fallback xmlns="">
          <p:sp>
            <p:nvSpPr>
              <p:cNvPr id="8" name="Rectangle 7"/>
              <p:cNvSpPr>
                <a:spLocks noRot="1" noChangeAspect="1" noMove="1" noResize="1" noEditPoints="1" noAdjustHandles="1" noChangeArrowheads="1" noChangeShapeType="1" noTextEdit="1"/>
              </p:cNvSpPr>
              <p:nvPr/>
            </p:nvSpPr>
            <p:spPr>
              <a:xfrm>
                <a:off x="125151" y="1078756"/>
                <a:ext cx="6494723" cy="1308050"/>
              </a:xfrm>
              <a:prstGeom prst="rect">
                <a:avLst/>
              </a:prstGeom>
              <a:blipFill>
                <a:blip r:embed="rId10"/>
                <a:stretch>
                  <a:fillRect l="-563" t="-1395" b="-5116"/>
                </a:stretch>
              </a:blipFill>
              <a:ln>
                <a:noFill/>
              </a:ln>
            </p:spPr>
            <p:txBody>
              <a:bodyPr/>
              <a:lstStyle/>
              <a:p>
                <a:r>
                  <a:rPr lang="en-GB">
                    <a:noFill/>
                  </a:rPr>
                  <a:t> </a:t>
                </a:r>
              </a:p>
            </p:txBody>
          </p:sp>
        </mc:Fallback>
      </mc:AlternateContent>
      <p:cxnSp>
        <p:nvCxnSpPr>
          <p:cNvPr id="9" name="Straight Arrow Connector 8"/>
          <p:cNvCxnSpPr>
            <a:cxnSpLocks/>
          </p:cNvCxnSpPr>
          <p:nvPr/>
        </p:nvCxnSpPr>
        <p:spPr>
          <a:xfrm flipV="1">
            <a:off x="4178601" y="4539749"/>
            <a:ext cx="2696578" cy="192539"/>
          </a:xfrm>
          <a:prstGeom prst="straightConnector1">
            <a:avLst/>
          </a:prstGeom>
          <a:ln w="19050">
            <a:solidFill>
              <a:srgbClr val="40E0D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V="1">
            <a:off x="2912434" y="2513343"/>
            <a:ext cx="4278941" cy="186566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81681" y="4233896"/>
            <a:ext cx="2265811" cy="954107"/>
          </a:xfrm>
          <a:prstGeom prst="rect">
            <a:avLst/>
          </a:prstGeom>
          <a:noFill/>
        </p:spPr>
        <p:txBody>
          <a:bodyPr wrap="square" rtlCol="0">
            <a:spAutoFit/>
          </a:bodyPr>
          <a:lstStyle/>
          <a:p>
            <a:r>
              <a:rPr lang="en-GB" sz="1400" b="1" dirty="0"/>
              <a:t>Factor greater than previous estimates of the volume processes/losses [6]</a:t>
            </a:r>
          </a:p>
        </p:txBody>
      </p:sp>
    </p:spTree>
    <p:extLst>
      <p:ext uri="{BB962C8B-B14F-4D97-AF65-F5344CB8AC3E}">
        <p14:creationId xmlns:p14="http://schemas.microsoft.com/office/powerpoint/2010/main" val="408865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52854" y="3801403"/>
            <a:ext cx="7200000" cy="2339709"/>
          </a:xfrm>
          <a:prstGeom prst="rect">
            <a:avLst/>
          </a:prstGeom>
        </p:spPr>
      </p:pic>
      <p:sp>
        <p:nvSpPr>
          <p:cNvPr id="3" name="Title 2"/>
          <p:cNvSpPr>
            <a:spLocks noGrp="1"/>
          </p:cNvSpPr>
          <p:nvPr>
            <p:ph type="title"/>
          </p:nvPr>
        </p:nvSpPr>
        <p:spPr/>
        <p:txBody>
          <a:bodyPr/>
          <a:lstStyle/>
          <a:p>
            <a:r>
              <a:rPr lang="en-GB" dirty="0"/>
              <a:t>Validation against EG current</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18</a:t>
            </a:fld>
            <a:endParaRPr lang="en-US"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6988" y="1258654"/>
                <a:ext cx="5954503" cy="2468163"/>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600"/>
                  </a:spcAft>
                </a:pPr>
                <a:r>
                  <a:rPr lang="en-GB" sz="1600" b="1" dirty="0">
                    <a:latin typeface="+mn-lt"/>
                    <a:ea typeface="Cambria Math" panose="02040503050406030204" pitchFamily="18" charset="0"/>
                  </a:rPr>
                  <a:t>Co-extracted electrons</a:t>
                </a:r>
              </a:p>
              <a:p>
                <a:pPr>
                  <a:spcBef>
                    <a:spcPts val="0"/>
                  </a:spcBef>
                  <a:spcAft>
                    <a:spcPts val="600"/>
                  </a:spcAft>
                </a:pPr>
                <a:r>
                  <a:rPr lang="en-GB" sz="1600" b="1" i="1" dirty="0" err="1">
                    <a:solidFill>
                      <a:srgbClr val="00B0F0"/>
                    </a:solidFill>
                    <a:latin typeface="Cambria Math" panose="02040503050406030204" pitchFamily="18" charset="0"/>
                    <a:ea typeface="Cambria Math" panose="02040503050406030204" pitchFamily="18" charset="0"/>
                  </a:rPr>
                  <a:t>I</a:t>
                </a:r>
                <a:r>
                  <a:rPr lang="en-GB" sz="1600" b="1" i="1" baseline="-25000" dirty="0" err="1">
                    <a:solidFill>
                      <a:srgbClr val="00B0F0"/>
                    </a:solidFill>
                    <a:latin typeface="Cambria Math" panose="02040503050406030204" pitchFamily="18" charset="0"/>
                    <a:ea typeface="Cambria Math" panose="02040503050406030204" pitchFamily="18" charset="0"/>
                  </a:rPr>
                  <a:t>e</a:t>
                </a:r>
                <a:r>
                  <a:rPr lang="en-GB" sz="1600" b="1" baseline="-25000" dirty="0"/>
                  <a:t>  </a:t>
                </a:r>
                <a:r>
                  <a:rPr lang="en-GB" sz="1600" dirty="0"/>
                  <a:t>calculated from ISEG current and </a:t>
                </a:r>
                <a:r>
                  <a:rPr lang="en-GB" sz="1600" b="1" i="1" dirty="0" err="1">
                    <a:solidFill>
                      <a:srgbClr val="00B050"/>
                    </a:solidFill>
                    <a:latin typeface="Cambria Math" panose="02040503050406030204" pitchFamily="18" charset="0"/>
                    <a:ea typeface="Cambria Math" panose="02040503050406030204" pitchFamily="18" charset="0"/>
                  </a:rPr>
                  <a:t>I</a:t>
                </a:r>
                <a:r>
                  <a:rPr lang="en-GB" sz="1600" b="1" i="1" baseline="-25000" dirty="0" err="1">
                    <a:solidFill>
                      <a:srgbClr val="00B050"/>
                    </a:solidFill>
                    <a:latin typeface="Cambria Math" panose="02040503050406030204" pitchFamily="18" charset="0"/>
                    <a:ea typeface="Cambria Math" panose="02040503050406030204" pitchFamily="18" charset="0"/>
                  </a:rPr>
                  <a:t>ex</a:t>
                </a:r>
                <a:endParaRPr lang="en-GB" sz="1600" b="1" i="1" baseline="-25000" dirty="0">
                  <a:solidFill>
                    <a:srgbClr val="00B050"/>
                  </a:solidFill>
                  <a:latin typeface="Cambria Math" panose="02040503050406030204" pitchFamily="18" charset="0"/>
                  <a:ea typeface="Cambria Math" panose="02040503050406030204" pitchFamily="18" charset="0"/>
                </a:endParaRPr>
              </a:p>
              <a:p>
                <a:pPr marL="285750" indent="-285750">
                  <a:spcBef>
                    <a:spcPts val="0"/>
                  </a:spcBef>
                  <a:spcAft>
                    <a:spcPts val="600"/>
                  </a:spcAft>
                  <a:buFont typeface="Arial" panose="020B0604020202020204" pitchFamily="34" charset="0"/>
                  <a:buChar char="•"/>
                </a:pPr>
                <a14:m>
                  <m:oMath xmlns:m="http://schemas.openxmlformats.org/officeDocument/2006/math">
                    <m:sSub>
                      <m:sSubPr>
                        <m:ctrlPr>
                          <a:rPr lang="en-GB" sz="1600" i="1">
                            <a:latin typeface="Cambria Math" panose="02040503050406030204" pitchFamily="18" charset="0"/>
                          </a:rPr>
                        </m:ctrlPr>
                      </m:sSubPr>
                      <m:e>
                        <m:r>
                          <a:rPr lang="en-GB" sz="1600" i="1" smtClean="0">
                            <a:latin typeface="Cambria Math" panose="02040503050406030204" pitchFamily="18" charset="0"/>
                          </a:rPr>
                          <m:t>𝐼</m:t>
                        </m:r>
                      </m:e>
                      <m:sub>
                        <m:r>
                          <a:rPr lang="en-GB" sz="1600" i="1" smtClean="0">
                            <a:latin typeface="Cambria Math" panose="02040503050406030204" pitchFamily="18" charset="0"/>
                          </a:rPr>
                          <m:t>𝑒</m:t>
                        </m:r>
                      </m:sub>
                    </m:sSub>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smtClean="0">
                            <a:latin typeface="Cambria Math" panose="02040503050406030204" pitchFamily="18" charset="0"/>
                          </a:rPr>
                          <m:t>𝐼</m:t>
                        </m:r>
                      </m:e>
                      <m:sub>
                        <m:r>
                          <a:rPr lang="en-GB" sz="1600" i="1" smtClean="0">
                            <a:latin typeface="Cambria Math" panose="02040503050406030204" pitchFamily="18" charset="0"/>
                          </a:rPr>
                          <m:t>𝐼𝑆𝐸𝐺</m:t>
                        </m:r>
                        <m:r>
                          <a:rPr lang="en-GB" sz="1600" i="1" smtClean="0">
                            <a:latin typeface="Cambria Math" panose="02040503050406030204" pitchFamily="18" charset="0"/>
                          </a:rPr>
                          <m:t>_</m:t>
                        </m:r>
                        <m:r>
                          <a:rPr lang="en-GB" sz="1600" i="1" smtClean="0">
                            <a:latin typeface="Cambria Math" panose="02040503050406030204" pitchFamily="18" charset="0"/>
                          </a:rPr>
                          <m:t>𝑏𝑒𝑓𝑜𝑟𝑒</m:t>
                        </m:r>
                      </m:sub>
                    </m:sSub>
                    <m:r>
                      <a:rPr lang="en-GB" sz="1600" i="1" smtClean="0">
                        <a:latin typeface="Cambria Math" panose="02040503050406030204" pitchFamily="18" charset="0"/>
                      </a:rPr>
                      <m:t>−</m:t>
                    </m:r>
                    <m:sSub>
                      <m:sSubPr>
                        <m:ctrlPr>
                          <a:rPr lang="en-GB" sz="1600" i="1">
                            <a:latin typeface="Cambria Math" panose="02040503050406030204" pitchFamily="18" charset="0"/>
                          </a:rPr>
                        </m:ctrlPr>
                      </m:sSubPr>
                      <m:e>
                        <m:r>
                          <a:rPr lang="en-GB" sz="1600" i="1" smtClean="0">
                            <a:latin typeface="Cambria Math" panose="02040503050406030204" pitchFamily="18" charset="0"/>
                          </a:rPr>
                          <m:t>𝐼</m:t>
                        </m:r>
                      </m:e>
                      <m:sub>
                        <m:r>
                          <a:rPr lang="en-GB" sz="1600" i="1" smtClean="0">
                            <a:latin typeface="Cambria Math" panose="02040503050406030204" pitchFamily="18" charset="0"/>
                          </a:rPr>
                          <m:t>𝑒𝑥</m:t>
                        </m:r>
                      </m:sub>
                    </m:sSub>
                  </m:oMath>
                </a14:m>
                <a:endParaRPr lang="en-GB" sz="1600" dirty="0"/>
              </a:p>
              <a:p>
                <a:pPr>
                  <a:spcBef>
                    <a:spcPts val="0"/>
                  </a:spcBef>
                  <a:spcAft>
                    <a:spcPts val="600"/>
                  </a:spcAft>
                </a:pPr>
                <a:endParaRPr lang="en-GB" sz="1600" dirty="0"/>
              </a:p>
              <a:p>
                <a:pPr>
                  <a:spcBef>
                    <a:spcPts val="0"/>
                  </a:spcBef>
                  <a:spcAft>
                    <a:spcPts val="600"/>
                  </a:spcAft>
                </a:pPr>
                <a:r>
                  <a:rPr lang="en-GB" sz="1600" dirty="0"/>
                  <a:t>Comparing </a:t>
                </a:r>
                <a:r>
                  <a:rPr lang="en-GB" sz="1600" b="1" i="1" dirty="0">
                    <a:solidFill>
                      <a:srgbClr val="00B0F0"/>
                    </a:solidFill>
                    <a:latin typeface="Cambria Math" panose="02040503050406030204" pitchFamily="18" charset="0"/>
                    <a:ea typeface="Cambria Math" panose="02040503050406030204" pitchFamily="18" charset="0"/>
                  </a:rPr>
                  <a:t>I</a:t>
                </a:r>
                <a:r>
                  <a:rPr lang="en-GB" sz="1600" b="1" i="1" baseline="-25000" dirty="0">
                    <a:solidFill>
                      <a:srgbClr val="00B0F0"/>
                    </a:solidFill>
                    <a:latin typeface="Cambria Math" panose="02040503050406030204" pitchFamily="18" charset="0"/>
                    <a:ea typeface="Cambria Math" panose="02040503050406030204" pitchFamily="18" charset="0"/>
                  </a:rPr>
                  <a:t>e </a:t>
                </a:r>
                <a14:m>
                  <m:oMath xmlns:m="http://schemas.openxmlformats.org/officeDocument/2006/math">
                    <m:r>
                      <a:rPr lang="en-GB" sz="1600" b="1" i="1" smtClean="0">
                        <a:latin typeface="Cambria Math" panose="02040503050406030204" pitchFamily="18" charset="0"/>
                      </a:rPr>
                      <m:t>/</m:t>
                    </m:r>
                    <m:sSub>
                      <m:sSubPr>
                        <m:ctrlPr>
                          <a:rPr lang="en-GB" sz="1600" b="1" i="1">
                            <a:solidFill>
                              <a:srgbClr val="0000FF"/>
                            </a:solidFill>
                            <a:latin typeface="Cambria Math" panose="02040503050406030204" pitchFamily="18" charset="0"/>
                          </a:rPr>
                        </m:ctrlPr>
                      </m:sSubPr>
                      <m:e>
                        <m:r>
                          <a:rPr lang="en-GB" sz="1600" b="1" i="1">
                            <a:solidFill>
                              <a:srgbClr val="0000FF"/>
                            </a:solidFill>
                            <a:latin typeface="Cambria Math" panose="02040503050406030204" pitchFamily="18" charset="0"/>
                          </a:rPr>
                          <m:t>𝑰</m:t>
                        </m:r>
                      </m:e>
                      <m:sub>
                        <m:r>
                          <a:rPr lang="en-GB" sz="1600" b="1" i="1">
                            <a:solidFill>
                              <a:srgbClr val="0000FF"/>
                            </a:solidFill>
                            <a:latin typeface="Cambria Math" panose="02040503050406030204" pitchFamily="18" charset="0"/>
                          </a:rPr>
                          <m:t>𝑬𝑮</m:t>
                        </m:r>
                      </m:sub>
                    </m:sSub>
                  </m:oMath>
                </a14:m>
                <a:r>
                  <a:rPr lang="en-GB" sz="1600" dirty="0"/>
                  <a:t>:</a:t>
                </a:r>
              </a:p>
              <a:p>
                <a:pPr marL="285750" indent="-285750">
                  <a:spcBef>
                    <a:spcPts val="0"/>
                  </a:spcBef>
                  <a:spcAft>
                    <a:spcPts val="600"/>
                  </a:spcAft>
                  <a:buFont typeface="Arial" panose="020B0604020202020204" pitchFamily="34" charset="0"/>
                  <a:buChar char="•"/>
                </a:pPr>
                <a:r>
                  <a:rPr lang="en-GB" sz="1600" dirty="0"/>
                  <a:t>S24: mean 1.11 SD 0.13</a:t>
                </a:r>
              </a:p>
              <a:p>
                <a:pPr marL="285750" indent="-285750">
                  <a:spcBef>
                    <a:spcPts val="0"/>
                  </a:spcBef>
                  <a:spcAft>
                    <a:spcPts val="600"/>
                  </a:spcAft>
                  <a:buFont typeface="Arial" panose="020B0604020202020204" pitchFamily="34" charset="0"/>
                  <a:buChar char="•"/>
                </a:pPr>
                <a:r>
                  <a:rPr lang="en-GB" sz="1600" dirty="0"/>
                  <a:t>S26a: mean 1.02 SD 0.08</a:t>
                </a:r>
              </a:p>
              <a:p>
                <a:pPr marL="285750" indent="-285750">
                  <a:spcBef>
                    <a:spcPts val="0"/>
                  </a:spcBef>
                  <a:spcAft>
                    <a:spcPts val="600"/>
                  </a:spcAft>
                  <a:buFont typeface="Arial" panose="020B0604020202020204" pitchFamily="34" charset="0"/>
                  <a:buChar char="•"/>
                </a:pPr>
                <a:r>
                  <a:rPr lang="en-GB" sz="1600" dirty="0"/>
                  <a:t>S26b: mean 1.03 SD 0.1</a:t>
                </a:r>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6988" y="1258654"/>
                <a:ext cx="5954503" cy="2468163"/>
              </a:xfrm>
              <a:prstGeom prst="rect">
                <a:avLst/>
              </a:prstGeom>
              <a:blipFill>
                <a:blip r:embed="rId3"/>
                <a:stretch>
                  <a:fillRect l="-512" t="-1728" b="-494"/>
                </a:stretch>
              </a:blipFill>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F97AF781-652E-2171-865D-9A281A8B359D}"/>
              </a:ext>
            </a:extLst>
          </p:cNvPr>
          <p:cNvCxnSpPr>
            <a:cxnSpLocks/>
          </p:cNvCxnSpPr>
          <p:nvPr/>
        </p:nvCxnSpPr>
        <p:spPr>
          <a:xfrm flipH="1">
            <a:off x="2374077" y="4105802"/>
            <a:ext cx="514352" cy="7815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4A38E88-35FC-00D1-0AFA-84FFE9B163E0}"/>
                  </a:ext>
                </a:extLst>
              </p:cNvPr>
              <p:cNvSpPr/>
              <p:nvPr/>
            </p:nvSpPr>
            <p:spPr>
              <a:xfrm>
                <a:off x="2786004" y="3736470"/>
                <a:ext cx="4523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noProof="0" smtClean="0">
                              <a:solidFill>
                                <a:srgbClr val="00B0F0"/>
                              </a:solidFill>
                              <a:latin typeface="Cambria Math" panose="02040503050406030204" pitchFamily="18" charset="0"/>
                            </a:rPr>
                          </m:ctrlPr>
                        </m:sSubPr>
                        <m:e>
                          <m:r>
                            <a:rPr lang="en-GB" b="1" i="1" noProof="0" smtClean="0">
                              <a:solidFill>
                                <a:srgbClr val="00B0F0"/>
                              </a:solidFill>
                              <a:latin typeface="Cambria Math" panose="02040503050406030204" pitchFamily="18" charset="0"/>
                            </a:rPr>
                            <m:t>𝑰</m:t>
                          </m:r>
                        </m:e>
                        <m:sub>
                          <m:r>
                            <a:rPr lang="en-GB" b="1" i="1" noProof="0" smtClean="0">
                              <a:solidFill>
                                <a:srgbClr val="00B0F0"/>
                              </a:solidFill>
                              <a:latin typeface="Cambria Math" panose="02040503050406030204" pitchFamily="18" charset="0"/>
                            </a:rPr>
                            <m:t>𝒆</m:t>
                          </m:r>
                        </m:sub>
                      </m:sSub>
                    </m:oMath>
                  </m:oMathPara>
                </a14:m>
                <a:endParaRPr lang="en-GB" b="1" noProof="0" dirty="0">
                  <a:solidFill>
                    <a:srgbClr val="00B0F0"/>
                  </a:solidFill>
                </a:endParaRPr>
              </a:p>
            </p:txBody>
          </p:sp>
        </mc:Choice>
        <mc:Fallback xmlns="">
          <p:sp>
            <p:nvSpPr>
              <p:cNvPr id="9" name="Rectangle 8">
                <a:extLst>
                  <a:ext uri="{FF2B5EF4-FFF2-40B4-BE49-F238E27FC236}">
                    <a16:creationId xmlns:a16="http://schemas.microsoft.com/office/drawing/2014/main" id="{C4A38E88-35FC-00D1-0AFA-84FFE9B163E0}"/>
                  </a:ext>
                </a:extLst>
              </p:cNvPr>
              <p:cNvSpPr>
                <a:spLocks noRot="1" noChangeAspect="1" noMove="1" noResize="1" noEditPoints="1" noAdjustHandles="1" noChangeArrowheads="1" noChangeShapeType="1" noTextEdit="1"/>
              </p:cNvSpPr>
              <p:nvPr/>
            </p:nvSpPr>
            <p:spPr>
              <a:xfrm>
                <a:off x="2786004" y="3736470"/>
                <a:ext cx="452303" cy="369332"/>
              </a:xfrm>
              <a:prstGeom prst="rect">
                <a:avLst/>
              </a:prstGeom>
              <a:blipFill>
                <a:blip r:embed="rId4"/>
                <a:stretch>
                  <a:fillRect/>
                </a:stretch>
              </a:blipFill>
            </p:spPr>
            <p:txBody>
              <a:bodyPr/>
              <a:lstStyle/>
              <a:p>
                <a:r>
                  <a:rPr lang="en-GB">
                    <a:noFill/>
                  </a:rPr>
                  <a:t> </a:t>
                </a:r>
              </a:p>
            </p:txBody>
          </p:sp>
        </mc:Fallback>
      </mc:AlternateContent>
      <p:grpSp>
        <p:nvGrpSpPr>
          <p:cNvPr id="10" name="Group 9"/>
          <p:cNvGrpSpPr/>
          <p:nvPr/>
        </p:nvGrpSpPr>
        <p:grpSpPr>
          <a:xfrm>
            <a:off x="6902012" y="1268179"/>
            <a:ext cx="4566971" cy="3480538"/>
            <a:chOff x="4364624" y="1082741"/>
            <a:chExt cx="4054229" cy="308977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082741"/>
              <a:ext cx="3846853" cy="2885141"/>
            </a:xfrm>
            <a:prstGeom prst="rect">
              <a:avLst/>
            </a:prstGeom>
          </p:spPr>
        </p:pic>
        <p:sp>
          <p:nvSpPr>
            <p:cNvPr id="12" name="Rectangle 11"/>
            <p:cNvSpPr/>
            <p:nvPr/>
          </p:nvSpPr>
          <p:spPr>
            <a:xfrm rot="16200000">
              <a:off x="4044824" y="2393795"/>
              <a:ext cx="978153" cy="338554"/>
            </a:xfrm>
            <a:prstGeom prst="rect">
              <a:avLst/>
            </a:prstGeom>
            <a:solidFill>
              <a:schemeClr val="bg1"/>
            </a:solidFill>
          </p:spPr>
          <p:txBody>
            <a:bodyPr wrap="none">
              <a:spAutoFit/>
            </a:bodyPr>
            <a:lstStyle/>
            <a:p>
              <a:r>
                <a:rPr lang="en-GB" sz="1600" b="1" dirty="0">
                  <a:solidFill>
                    <a:srgbClr val="00B0F0"/>
                  </a:solidFill>
                  <a:latin typeface="Cambria Math" panose="02040503050406030204" pitchFamily="18" charset="0"/>
                  <a:ea typeface="Cambria Math" panose="02040503050406030204" pitchFamily="18" charset="0"/>
                </a:rPr>
                <a:t>J</a:t>
              </a:r>
              <a:r>
                <a:rPr lang="en-GB" sz="1600" b="1" baseline="-25000" dirty="0">
                  <a:solidFill>
                    <a:srgbClr val="00B0F0"/>
                  </a:solidFill>
                  <a:latin typeface="Cambria Math" panose="02040503050406030204" pitchFamily="18" charset="0"/>
                  <a:ea typeface="Cambria Math" panose="02040503050406030204" pitchFamily="18" charset="0"/>
                </a:rPr>
                <a:t>e </a:t>
              </a:r>
              <a:r>
                <a:rPr lang="en-GB" sz="1600" b="1" dirty="0">
                  <a:solidFill>
                    <a:srgbClr val="00B0F0"/>
                  </a:solidFill>
                  <a:latin typeface="Cambria Math" panose="02040503050406030204" pitchFamily="18" charset="0"/>
                  <a:ea typeface="Cambria Math" panose="02040503050406030204" pitchFamily="18" charset="0"/>
                </a:rPr>
                <a:t>[</a:t>
              </a:r>
              <a:r>
                <a:rPr lang="en-GB" sz="1600" b="1" i="1" baseline="-25000" dirty="0">
                  <a:solidFill>
                    <a:srgbClr val="00B0F0"/>
                  </a:solidFill>
                  <a:latin typeface="Cambria Math" panose="02040503050406030204" pitchFamily="18" charset="0"/>
                  <a:ea typeface="Cambria Math" panose="02040503050406030204" pitchFamily="18" charset="0"/>
                </a:rPr>
                <a:t> </a:t>
              </a:r>
              <a:r>
                <a:rPr lang="en-GB" sz="1600" b="1" dirty="0">
                  <a:solidFill>
                    <a:srgbClr val="00B0F0"/>
                  </a:solidFill>
                  <a:latin typeface="Cambria Math" panose="02040503050406030204" pitchFamily="18" charset="0"/>
                  <a:ea typeface="Cambria Math" panose="02040503050406030204" pitchFamily="18" charset="0"/>
                </a:rPr>
                <a:t>A/m</a:t>
              </a:r>
              <a:r>
                <a:rPr lang="en-GB" sz="1600" b="1" baseline="30000" dirty="0">
                  <a:solidFill>
                    <a:srgbClr val="00B0F0"/>
                  </a:solidFill>
                  <a:latin typeface="Cambria Math" panose="02040503050406030204" pitchFamily="18" charset="0"/>
                  <a:ea typeface="Cambria Math" panose="02040503050406030204" pitchFamily="18" charset="0"/>
                </a:rPr>
                <a:t>2</a:t>
              </a:r>
              <a:r>
                <a:rPr lang="en-GB" sz="1600" b="1" dirty="0">
                  <a:solidFill>
                    <a:srgbClr val="00B0F0"/>
                  </a:solidFill>
                  <a:latin typeface="Cambria Math" panose="02040503050406030204" pitchFamily="18" charset="0"/>
                  <a:ea typeface="Cambria Math" panose="02040503050406030204" pitchFamily="18" charset="0"/>
                </a:rPr>
                <a:t>]</a:t>
              </a:r>
              <a:endParaRPr lang="en-GB" sz="1600" dirty="0"/>
            </a:p>
          </p:txBody>
        </p:sp>
        <p:sp>
          <p:nvSpPr>
            <p:cNvPr id="13" name="Rectangle 12"/>
            <p:cNvSpPr/>
            <p:nvPr/>
          </p:nvSpPr>
          <p:spPr>
            <a:xfrm>
              <a:off x="5927407" y="3833959"/>
              <a:ext cx="1042273" cy="338554"/>
            </a:xfrm>
            <a:prstGeom prst="rect">
              <a:avLst/>
            </a:prstGeom>
            <a:solidFill>
              <a:schemeClr val="bg1"/>
            </a:solidFill>
          </p:spPr>
          <p:txBody>
            <a:bodyPr wrap="none">
              <a:spAutoFit/>
            </a:bodyPr>
            <a:lstStyle/>
            <a:p>
              <a:r>
                <a:rPr lang="en-GB" sz="1600" b="1" dirty="0">
                  <a:solidFill>
                    <a:srgbClr val="0000FF"/>
                  </a:solidFill>
                  <a:latin typeface="Cambria Math" panose="02040503050406030204" pitchFamily="18" charset="0"/>
                  <a:ea typeface="Cambria Math" panose="02040503050406030204" pitchFamily="18" charset="0"/>
                </a:rPr>
                <a:t>J</a:t>
              </a:r>
              <a:r>
                <a:rPr lang="en-GB" sz="1600" b="1" baseline="-25000" dirty="0">
                  <a:solidFill>
                    <a:srgbClr val="0000FF"/>
                  </a:solidFill>
                  <a:latin typeface="Cambria Math" panose="02040503050406030204" pitchFamily="18" charset="0"/>
                  <a:ea typeface="Cambria Math" panose="02040503050406030204" pitchFamily="18" charset="0"/>
                </a:rPr>
                <a:t>EG </a:t>
              </a:r>
              <a:r>
                <a:rPr lang="en-GB" sz="1600" b="1" dirty="0">
                  <a:solidFill>
                    <a:srgbClr val="0000FF"/>
                  </a:solidFill>
                  <a:latin typeface="Cambria Math" panose="02040503050406030204" pitchFamily="18" charset="0"/>
                  <a:ea typeface="Cambria Math" panose="02040503050406030204" pitchFamily="18" charset="0"/>
                </a:rPr>
                <a:t>[A/m</a:t>
              </a:r>
              <a:r>
                <a:rPr lang="en-GB" sz="1600" b="1" baseline="30000" dirty="0">
                  <a:solidFill>
                    <a:srgbClr val="0000FF"/>
                  </a:solidFill>
                  <a:latin typeface="Cambria Math" panose="02040503050406030204" pitchFamily="18" charset="0"/>
                  <a:ea typeface="Cambria Math" panose="02040503050406030204" pitchFamily="18" charset="0"/>
                </a:rPr>
                <a:t>2</a:t>
              </a:r>
              <a:r>
                <a:rPr lang="en-GB" sz="1600" b="1" dirty="0">
                  <a:solidFill>
                    <a:srgbClr val="0000FF"/>
                  </a:solidFill>
                  <a:latin typeface="Cambria Math" panose="02040503050406030204" pitchFamily="18" charset="0"/>
                  <a:ea typeface="Cambria Math" panose="02040503050406030204" pitchFamily="18" charset="0"/>
                </a:rPr>
                <a:t>]</a:t>
              </a:r>
              <a:endParaRPr lang="en-GB" sz="1600" dirty="0">
                <a:solidFill>
                  <a:srgbClr val="0000FF"/>
                </a:solidFill>
              </a:endParaRPr>
            </a:p>
          </p:txBody>
        </p:sp>
      </p:grpSp>
    </p:spTree>
    <p:extLst>
      <p:ext uri="{BB962C8B-B14F-4D97-AF65-F5344CB8AC3E}">
        <p14:creationId xmlns:p14="http://schemas.microsoft.com/office/powerpoint/2010/main" val="24918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252853" y="3801403"/>
            <a:ext cx="8402751" cy="2338309"/>
          </a:xfrm>
          <a:prstGeom prst="rect">
            <a:avLst/>
          </a:prstGeom>
        </p:spPr>
      </p:pic>
      <p:sp>
        <p:nvSpPr>
          <p:cNvPr id="3" name="Title 2"/>
          <p:cNvSpPr>
            <a:spLocks noGrp="1"/>
          </p:cNvSpPr>
          <p:nvPr>
            <p:ph type="title"/>
          </p:nvPr>
        </p:nvSpPr>
        <p:spPr/>
        <p:txBody>
          <a:bodyPr/>
          <a:lstStyle/>
          <a:p>
            <a:r>
              <a:rPr lang="en-GB" dirty="0"/>
              <a:t>Validation against calorimetry</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19</a:t>
            </a:fld>
            <a:endParaRPr lang="en-US" dirty="0"/>
          </a:p>
        </p:txBody>
      </p:sp>
      <p:grpSp>
        <p:nvGrpSpPr>
          <p:cNvPr id="7" name="Group 6">
            <a:extLst>
              <a:ext uri="{FF2B5EF4-FFF2-40B4-BE49-F238E27FC236}">
                <a16:creationId xmlns:a16="http://schemas.microsoft.com/office/drawing/2014/main" id="{CD1E1B23-10D8-6F73-7D9D-6C1502E433C2}"/>
              </a:ext>
            </a:extLst>
          </p:cNvPr>
          <p:cNvGrpSpPr/>
          <p:nvPr/>
        </p:nvGrpSpPr>
        <p:grpSpPr>
          <a:xfrm>
            <a:off x="5728289" y="1165299"/>
            <a:ext cx="3051181" cy="2546375"/>
            <a:chOff x="2771667" y="1286730"/>
            <a:chExt cx="3051181" cy="2546375"/>
          </a:xfrm>
        </p:grpSpPr>
        <p:pic>
          <p:nvPicPr>
            <p:cNvPr id="8" name="Picture 7">
              <a:extLst>
                <a:ext uri="{FF2B5EF4-FFF2-40B4-BE49-F238E27FC236}">
                  <a16:creationId xmlns:a16="http://schemas.microsoft.com/office/drawing/2014/main" id="{DA062A0F-C45C-940F-88C9-AFE672C97CF2}"/>
                </a:ext>
              </a:extLst>
            </p:cNvPr>
            <p:cNvPicPr>
              <a:picLocks noChangeAspect="1"/>
            </p:cNvPicPr>
            <p:nvPr/>
          </p:nvPicPr>
          <p:blipFill>
            <a:blip r:embed="rId3"/>
            <a:stretch>
              <a:fillRect/>
            </a:stretch>
          </p:blipFill>
          <p:spPr>
            <a:xfrm>
              <a:off x="2771667" y="1446041"/>
              <a:ext cx="3051181" cy="2387064"/>
            </a:xfrm>
            <a:prstGeom prst="rect">
              <a:avLst/>
            </a:prstGeom>
          </p:spPr>
        </p:pic>
        <p:grpSp>
          <p:nvGrpSpPr>
            <p:cNvPr id="9" name="Group 8">
              <a:extLst>
                <a:ext uri="{FF2B5EF4-FFF2-40B4-BE49-F238E27FC236}">
                  <a16:creationId xmlns:a16="http://schemas.microsoft.com/office/drawing/2014/main" id="{D0D3E38C-E6B7-75C5-8A70-F9337E1F21E7}"/>
                </a:ext>
              </a:extLst>
            </p:cNvPr>
            <p:cNvGrpSpPr/>
            <p:nvPr/>
          </p:nvGrpSpPr>
          <p:grpSpPr>
            <a:xfrm>
              <a:off x="3277040" y="1286730"/>
              <a:ext cx="2283656" cy="2142270"/>
              <a:chOff x="3277040" y="1286730"/>
              <a:chExt cx="2283656" cy="2142270"/>
            </a:xfrm>
          </p:grpSpPr>
          <p:sp>
            <p:nvSpPr>
              <p:cNvPr id="10" name="TextBox 9">
                <a:extLst>
                  <a:ext uri="{FF2B5EF4-FFF2-40B4-BE49-F238E27FC236}">
                    <a16:creationId xmlns:a16="http://schemas.microsoft.com/office/drawing/2014/main" id="{ED7ED25A-49A3-939F-BF55-2BEFBB4CFD5C}"/>
                  </a:ext>
                </a:extLst>
              </p:cNvPr>
              <p:cNvSpPr txBox="1"/>
              <p:nvPr/>
            </p:nvSpPr>
            <p:spPr>
              <a:xfrm>
                <a:off x="3277040" y="1286730"/>
                <a:ext cx="1184940" cy="261610"/>
              </a:xfrm>
              <a:prstGeom prst="rect">
                <a:avLst/>
              </a:prstGeom>
              <a:noFill/>
            </p:spPr>
            <p:txBody>
              <a:bodyPr wrap="none" rtlCol="0">
                <a:spAutoFit/>
              </a:bodyPr>
              <a:lstStyle/>
              <a:p>
                <a:r>
                  <a:rPr lang="en-GB" sz="1100" b="1" noProof="0" dirty="0"/>
                  <a:t>EG calorimetry</a:t>
                </a:r>
              </a:p>
            </p:txBody>
          </p:sp>
          <p:sp>
            <p:nvSpPr>
              <p:cNvPr id="11" name="Rectangle 10">
                <a:extLst>
                  <a:ext uri="{FF2B5EF4-FFF2-40B4-BE49-F238E27FC236}">
                    <a16:creationId xmlns:a16="http://schemas.microsoft.com/office/drawing/2014/main" id="{245D4419-7A42-FFFA-21B1-A0682D6CBD76}"/>
                  </a:ext>
                </a:extLst>
              </p:cNvPr>
              <p:cNvSpPr/>
              <p:nvPr/>
            </p:nvSpPr>
            <p:spPr>
              <a:xfrm>
                <a:off x="3324672" y="1548340"/>
                <a:ext cx="2236024" cy="188066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grpSp>
      <p:grpSp>
        <p:nvGrpSpPr>
          <p:cNvPr id="12" name="Group 11">
            <a:extLst>
              <a:ext uri="{FF2B5EF4-FFF2-40B4-BE49-F238E27FC236}">
                <a16:creationId xmlns:a16="http://schemas.microsoft.com/office/drawing/2014/main" id="{B024C39C-9CAD-36EF-24EA-F2242F83B2F8}"/>
              </a:ext>
            </a:extLst>
          </p:cNvPr>
          <p:cNvGrpSpPr/>
          <p:nvPr/>
        </p:nvGrpSpPr>
        <p:grpSpPr>
          <a:xfrm>
            <a:off x="8604738" y="1165299"/>
            <a:ext cx="2611078" cy="2607091"/>
            <a:chOff x="5739556" y="1286730"/>
            <a:chExt cx="2611078" cy="2607091"/>
          </a:xfrm>
        </p:grpSpPr>
        <p:grpSp>
          <p:nvGrpSpPr>
            <p:cNvPr id="13" name="Group 12">
              <a:extLst>
                <a:ext uri="{FF2B5EF4-FFF2-40B4-BE49-F238E27FC236}">
                  <a16:creationId xmlns:a16="http://schemas.microsoft.com/office/drawing/2014/main" id="{F16802D5-0FCC-FCF1-7978-E45CBB1AFF2F}"/>
                </a:ext>
              </a:extLst>
            </p:cNvPr>
            <p:cNvGrpSpPr/>
            <p:nvPr/>
          </p:nvGrpSpPr>
          <p:grpSpPr>
            <a:xfrm>
              <a:off x="5739556" y="1427481"/>
              <a:ext cx="2611078" cy="2466340"/>
              <a:chOff x="5739556" y="1427480"/>
              <a:chExt cx="2720016" cy="2569239"/>
            </a:xfrm>
          </p:grpSpPr>
          <p:pic>
            <p:nvPicPr>
              <p:cNvPr id="15" name="Picture 14">
                <a:extLst>
                  <a:ext uri="{FF2B5EF4-FFF2-40B4-BE49-F238E27FC236}">
                    <a16:creationId xmlns:a16="http://schemas.microsoft.com/office/drawing/2014/main" id="{99243D0A-849F-33F2-F00B-92008F1EC4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72"/>
              <a:stretch>
                <a:fillRect/>
              </a:stretch>
            </p:blipFill>
            <p:spPr bwMode="auto">
              <a:xfrm>
                <a:off x="5739556" y="1446040"/>
                <a:ext cx="2720016" cy="25506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5E15D89-0E04-8563-9FA0-3A2170414E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55" r="11367" b="82820"/>
              <a:stretch>
                <a:fillRect/>
              </a:stretch>
            </p:blipFill>
            <p:spPr bwMode="auto">
              <a:xfrm>
                <a:off x="6224016" y="1571307"/>
                <a:ext cx="1384795" cy="37941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0813AA8-4CC4-9CAC-28A6-7B382B9B4BDF}"/>
                  </a:ext>
                </a:extLst>
              </p:cNvPr>
              <p:cNvSpPr/>
              <p:nvPr/>
            </p:nvSpPr>
            <p:spPr>
              <a:xfrm>
                <a:off x="6301740" y="1427480"/>
                <a:ext cx="1678940" cy="78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14" name="TextBox 13">
              <a:extLst>
                <a:ext uri="{FF2B5EF4-FFF2-40B4-BE49-F238E27FC236}">
                  <a16:creationId xmlns:a16="http://schemas.microsoft.com/office/drawing/2014/main" id="{24287BC1-ACD8-1639-8B71-38F607165FEC}"/>
                </a:ext>
              </a:extLst>
            </p:cNvPr>
            <p:cNvSpPr txBox="1"/>
            <p:nvPr/>
          </p:nvSpPr>
          <p:spPr>
            <a:xfrm>
              <a:off x="6092255" y="1286730"/>
              <a:ext cx="1186543" cy="261610"/>
            </a:xfrm>
            <a:prstGeom prst="rect">
              <a:avLst/>
            </a:prstGeom>
            <a:noFill/>
          </p:spPr>
          <p:txBody>
            <a:bodyPr wrap="none" rtlCol="0">
              <a:spAutoFit/>
            </a:bodyPr>
            <a:lstStyle/>
            <a:p>
              <a:r>
                <a:rPr lang="en-GB" sz="1100" b="1" noProof="0" dirty="0"/>
                <a:t>BD calorimetry</a:t>
              </a:r>
            </a:p>
          </p:txBody>
        </p:sp>
      </p:grpSp>
      <mc:AlternateContent xmlns:mc="http://schemas.openxmlformats.org/markup-compatibility/2006" xmlns:a14="http://schemas.microsoft.com/office/drawing/2010/main">
        <mc:Choice Requires="a14">
          <p:sp>
            <p:nvSpPr>
              <p:cNvPr id="18" name="Content Placeholder 1">
                <a:extLst>
                  <a:ext uri="{FF2B5EF4-FFF2-40B4-BE49-F238E27FC236}">
                    <a16:creationId xmlns:a16="http://schemas.microsoft.com/office/drawing/2014/main" id="{2DEBC9CE-CF6C-C38B-A828-E4B5F87749D5}"/>
                  </a:ext>
                </a:extLst>
              </p:cNvPr>
              <p:cNvSpPr txBox="1">
                <a:spLocks/>
              </p:cNvSpPr>
              <p:nvPr/>
            </p:nvSpPr>
            <p:spPr>
              <a:xfrm>
                <a:off x="176987" y="1249866"/>
                <a:ext cx="5070130" cy="2226760"/>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600"/>
                  </a:spcAft>
                </a:pPr>
                <a:r>
                  <a:rPr lang="en-GB" sz="1600" b="1" dirty="0"/>
                  <a:t>EG calorimetry </a:t>
                </a:r>
                <a:r>
                  <a:rPr lang="en-GB" sz="1600" dirty="0"/>
                  <a:t>performed for 60 s EG only pulses</a:t>
                </a:r>
              </a:p>
              <a:p>
                <a:pPr marL="285750" indent="-285750">
                  <a:spcBef>
                    <a:spcPts val="0"/>
                  </a:spcBef>
                  <a:spcAft>
                    <a:spcPts val="600"/>
                  </a:spcAft>
                  <a:buFont typeface="Arial" panose="020B0604020202020204" pitchFamily="34" charset="0"/>
                  <a:buChar char="•"/>
                </a:pPr>
                <a14:m>
                  <m:oMath xmlns:m="http://schemas.openxmlformats.org/officeDocument/2006/math">
                    <m:sSub>
                      <m:sSubPr>
                        <m:ctrlPr>
                          <a:rPr lang="en-GB" sz="1600" i="1" smtClean="0">
                            <a:latin typeface="Cambria Math" panose="02040503050406030204" pitchFamily="18" charset="0"/>
                          </a:rPr>
                        </m:ctrlPr>
                      </m:sSubPr>
                      <m:e>
                        <m:r>
                          <a:rPr lang="en-GB" sz="1600" i="1" smtClean="0">
                            <a:latin typeface="Cambria Math" panose="02040503050406030204" pitchFamily="18" charset="0"/>
                          </a:rPr>
                          <m:t>𝑃</m:t>
                        </m:r>
                      </m:e>
                      <m:sub>
                        <m:r>
                          <a:rPr lang="en-GB" sz="1600" i="1" smtClean="0">
                            <a:latin typeface="Cambria Math" panose="02040503050406030204" pitchFamily="18" charset="0"/>
                          </a:rPr>
                          <m:t>𝐸𝐺</m:t>
                        </m:r>
                        <m:r>
                          <a:rPr lang="en-GB" sz="1600" i="1" smtClean="0">
                            <a:latin typeface="Cambria Math" panose="02040503050406030204" pitchFamily="18" charset="0"/>
                          </a:rPr>
                          <m:t>,</m:t>
                        </m:r>
                        <m:r>
                          <a:rPr lang="en-GB" sz="1600" i="1" smtClean="0">
                            <a:latin typeface="Cambria Math" panose="02040503050406030204" pitchFamily="18" charset="0"/>
                          </a:rPr>
                          <m:t>𝑒𝑙𝑒𝑐</m:t>
                        </m:r>
                      </m:sub>
                    </m:sSub>
                    <m:r>
                      <a:rPr lang="en-GB" sz="1600" i="1" smtClean="0">
                        <a:latin typeface="Cambria Math" panose="02040503050406030204" pitchFamily="18" charset="0"/>
                      </a:rPr>
                      <m:t>=−</m:t>
                    </m:r>
                    <m:d>
                      <m:dPr>
                        <m:ctrlPr>
                          <a:rPr lang="en-GB" sz="1600" i="1" smtClean="0">
                            <a:latin typeface="Cambria Math" panose="02040503050406030204" pitchFamily="18" charset="0"/>
                          </a:rPr>
                        </m:ctrlPr>
                      </m:dPr>
                      <m:e>
                        <m:sSub>
                          <m:sSubPr>
                            <m:ctrlPr>
                              <a:rPr lang="en-GB" sz="1600" i="1" smtClean="0">
                                <a:latin typeface="Cambria Math" panose="02040503050406030204" pitchFamily="18" charset="0"/>
                              </a:rPr>
                            </m:ctrlPr>
                          </m:sSubPr>
                          <m:e>
                            <m:r>
                              <a:rPr lang="en-GB" sz="1600" i="1" smtClean="0">
                                <a:latin typeface="Cambria Math" panose="02040503050406030204" pitchFamily="18" charset="0"/>
                              </a:rPr>
                              <m:t>𝐼</m:t>
                            </m:r>
                          </m:e>
                          <m:sub>
                            <m:r>
                              <a:rPr lang="en-GB" sz="1600" i="1" smtClean="0">
                                <a:latin typeface="Cambria Math" panose="02040503050406030204" pitchFamily="18" charset="0"/>
                              </a:rPr>
                              <m:t>𝐼𝑆𝐸𝐺</m:t>
                            </m:r>
                          </m:sub>
                        </m:sSub>
                        <m:r>
                          <a:rPr lang="en-GB" sz="1600" i="1" smtClean="0">
                            <a:latin typeface="Cambria Math" panose="02040503050406030204" pitchFamily="18" charset="0"/>
                          </a:rPr>
                          <m:t>−</m:t>
                        </m:r>
                        <m:sSub>
                          <m:sSubPr>
                            <m:ctrlPr>
                              <a:rPr lang="en-GB" sz="1600" i="1" smtClean="0">
                                <a:latin typeface="Cambria Math" panose="02040503050406030204" pitchFamily="18" charset="0"/>
                              </a:rPr>
                            </m:ctrlPr>
                          </m:sSubPr>
                          <m:e>
                            <m:r>
                              <a:rPr lang="en-GB" sz="1600" i="1" smtClean="0">
                                <a:latin typeface="Cambria Math" panose="02040503050406030204" pitchFamily="18" charset="0"/>
                              </a:rPr>
                              <m:t>𝐼</m:t>
                            </m:r>
                          </m:e>
                          <m:sub>
                            <m:r>
                              <a:rPr lang="en-GB" sz="1600" i="1" smtClean="0">
                                <a:latin typeface="Cambria Math" panose="02040503050406030204" pitchFamily="18" charset="0"/>
                              </a:rPr>
                              <m:t>𝐴𝐺𝑃𝑆</m:t>
                            </m:r>
                          </m:sub>
                        </m:sSub>
                      </m:e>
                    </m:d>
                    <m:r>
                      <a:rPr lang="en-GB" sz="1600" i="1" smtClean="0">
                        <a:latin typeface="Cambria Math" panose="02040503050406030204" pitchFamily="18" charset="0"/>
                      </a:rPr>
                      <m:t>∗</m:t>
                    </m:r>
                    <m:sSub>
                      <m:sSubPr>
                        <m:ctrlPr>
                          <a:rPr lang="en-GB" sz="1600" i="1" smtClean="0">
                            <a:latin typeface="Cambria Math" panose="02040503050406030204" pitchFamily="18" charset="0"/>
                          </a:rPr>
                        </m:ctrlPr>
                      </m:sSubPr>
                      <m:e>
                        <m:r>
                          <a:rPr lang="en-GB" sz="1600" i="1" smtClean="0">
                            <a:latin typeface="Cambria Math" panose="02040503050406030204" pitchFamily="18" charset="0"/>
                          </a:rPr>
                          <m:t>𝑈</m:t>
                        </m:r>
                      </m:e>
                      <m:sub>
                        <m:r>
                          <a:rPr lang="en-GB" sz="1600" i="1" smtClean="0">
                            <a:latin typeface="Cambria Math" panose="02040503050406030204" pitchFamily="18" charset="0"/>
                          </a:rPr>
                          <m:t>𝑒𝑥𝑡</m:t>
                        </m:r>
                      </m:sub>
                    </m:sSub>
                  </m:oMath>
                </a14:m>
                <a:endParaRPr lang="en-GB" sz="1600" dirty="0"/>
              </a:p>
              <a:p>
                <a:pPr marL="285750" indent="-285750">
                  <a:spcBef>
                    <a:spcPts val="0"/>
                  </a:spcBef>
                  <a:spcAft>
                    <a:spcPts val="600"/>
                  </a:spcAft>
                  <a:buFont typeface="Arial" panose="020B0604020202020204" pitchFamily="34" charset="0"/>
                  <a:buChar char="•"/>
                </a:pPr>
                <a:r>
                  <a:rPr lang="en-GB" sz="1600" dirty="0"/>
                  <a:t>Gives confidence in electrical measurements</a:t>
                </a:r>
              </a:p>
              <a:p>
                <a:pPr marL="285750" indent="-285750">
                  <a:spcBef>
                    <a:spcPts val="0"/>
                  </a:spcBef>
                  <a:spcAft>
                    <a:spcPts val="600"/>
                  </a:spcAft>
                  <a:buFont typeface="Arial" panose="020B0604020202020204" pitchFamily="34" charset="0"/>
                  <a:buChar char="•"/>
                </a:pPr>
                <a:endParaRPr lang="en-GB" sz="1600" dirty="0"/>
              </a:p>
              <a:p>
                <a:pPr>
                  <a:spcBef>
                    <a:spcPts val="0"/>
                  </a:spcBef>
                  <a:spcAft>
                    <a:spcPts val="600"/>
                  </a:spcAft>
                </a:pPr>
                <a:r>
                  <a:rPr lang="en-GB" sz="1600" b="1" dirty="0"/>
                  <a:t>Beam dump calorimetry</a:t>
                </a:r>
                <a:r>
                  <a:rPr lang="en-GB" sz="1600" dirty="0"/>
                  <a:t>:</a:t>
                </a:r>
              </a:p>
              <a:p>
                <a:pPr marL="171450" indent="-171450">
                  <a:spcBef>
                    <a:spcPts val="0"/>
                  </a:spcBef>
                  <a:spcAft>
                    <a:spcPts val="600"/>
                  </a:spcAft>
                  <a:buFont typeface="Arial" panose="020B0604020202020204" pitchFamily="34" charset="0"/>
                  <a:buChar char="•"/>
                </a:pPr>
                <a:r>
                  <a:rPr lang="en-GB" sz="1600" dirty="0"/>
                  <a:t>Compared to </a:t>
                </a:r>
                <a14:m>
                  <m:oMath xmlns:m="http://schemas.openxmlformats.org/officeDocument/2006/math">
                    <m:sSub>
                      <m:sSubPr>
                        <m:ctrlPr>
                          <a:rPr lang="en-GB" sz="1600" i="1">
                            <a:latin typeface="Cambria Math" panose="02040503050406030204" pitchFamily="18" charset="0"/>
                          </a:rPr>
                        </m:ctrlPr>
                      </m:sSubPr>
                      <m:e>
                        <m:r>
                          <a:rPr lang="en-GB" sz="1600" i="1" smtClean="0">
                            <a:latin typeface="Cambria Math" panose="02040503050406030204" pitchFamily="18" charset="0"/>
                          </a:rPr>
                          <m:t>𝑃</m:t>
                        </m:r>
                      </m:e>
                      <m:sub>
                        <m:r>
                          <a:rPr lang="en-GB" sz="1600" i="1" smtClean="0">
                            <a:latin typeface="Cambria Math" panose="02040503050406030204" pitchFamily="18" charset="0"/>
                          </a:rPr>
                          <m:t>𝑎𝑐𝑐</m:t>
                        </m:r>
                      </m:sub>
                    </m:sSub>
                  </m:oMath>
                </a14:m>
                <a:r>
                  <a:rPr lang="en-GB" sz="1600" dirty="0"/>
                  <a:t> at the GG</a:t>
                </a:r>
              </a:p>
              <a:p>
                <a:pPr marL="171450" indent="-171450">
                  <a:spcBef>
                    <a:spcPts val="0"/>
                  </a:spcBef>
                  <a:spcAft>
                    <a:spcPts val="600"/>
                  </a:spcAft>
                  <a:buFont typeface="Arial" panose="020B0604020202020204" pitchFamily="34" charset="0"/>
                  <a:buChar char="•"/>
                </a:pPr>
                <a:r>
                  <a:rPr lang="en-GB" sz="1600" dirty="0"/>
                  <a:t>About 10% lower for the top segment in long pulses</a:t>
                </a:r>
                <a:endParaRPr lang="en-GB" sz="1400" dirty="0"/>
              </a:p>
            </p:txBody>
          </p:sp>
        </mc:Choice>
        <mc:Fallback xmlns="">
          <p:sp>
            <p:nvSpPr>
              <p:cNvPr id="18" name="Content Placeholder 1">
                <a:extLst>
                  <a:ext uri="{FF2B5EF4-FFF2-40B4-BE49-F238E27FC236}">
                    <a16:creationId xmlns:a16="http://schemas.microsoft.com/office/drawing/2014/main" id="{2DEBC9CE-CF6C-C38B-A828-E4B5F87749D5}"/>
                  </a:ext>
                </a:extLst>
              </p:cNvPr>
              <p:cNvSpPr txBox="1">
                <a:spLocks noRot="1" noChangeAspect="1" noMove="1" noResize="1" noEditPoints="1" noAdjustHandles="1" noChangeArrowheads="1" noChangeShapeType="1" noTextEdit="1"/>
              </p:cNvSpPr>
              <p:nvPr/>
            </p:nvSpPr>
            <p:spPr>
              <a:xfrm>
                <a:off x="176987" y="1249866"/>
                <a:ext cx="5070130" cy="2226760"/>
              </a:xfrm>
              <a:prstGeom prst="rect">
                <a:avLst/>
              </a:prstGeom>
              <a:blipFill>
                <a:blip r:embed="rId5"/>
                <a:stretch>
                  <a:fillRect l="-601" t="-1918"/>
                </a:stretch>
              </a:blipFill>
            </p:spPr>
            <p:txBody>
              <a:bodyPr/>
              <a:lstStyle/>
              <a:p>
                <a:r>
                  <a:rPr lang="en-GB">
                    <a:noFill/>
                  </a:rPr>
                  <a:t> </a:t>
                </a:r>
              </a:p>
            </p:txBody>
          </p:sp>
        </mc:Fallback>
      </mc:AlternateContent>
      <p:cxnSp>
        <p:nvCxnSpPr>
          <p:cNvPr id="19" name="Straight Arrow Connector 18"/>
          <p:cNvCxnSpPr/>
          <p:nvPr/>
        </p:nvCxnSpPr>
        <p:spPr>
          <a:xfrm flipV="1">
            <a:off x="2655478" y="3422687"/>
            <a:ext cx="3240497" cy="65754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141937" y="3632346"/>
            <a:ext cx="725838" cy="10454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5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dirty="0"/>
              <a:t>ITER NBTF and SPIDER</a:t>
            </a:r>
          </a:p>
          <a:p>
            <a:endParaRPr lang="en-GB" dirty="0"/>
          </a:p>
          <a:p>
            <a:r>
              <a:rPr lang="en-GB" dirty="0"/>
              <a:t>SPIDER campaign overview 2024/25</a:t>
            </a:r>
          </a:p>
          <a:p>
            <a:endParaRPr lang="en-GB" dirty="0"/>
          </a:p>
          <a:p>
            <a:r>
              <a:rPr lang="en-GB" dirty="0"/>
              <a:t>Extracted current estimation</a:t>
            </a:r>
          </a:p>
          <a:p>
            <a:endParaRPr lang="en-GB" dirty="0"/>
          </a:p>
          <a:p>
            <a:r>
              <a:rPr lang="en-GB" dirty="0"/>
              <a:t>Beam current performance</a:t>
            </a:r>
          </a:p>
          <a:p>
            <a:endParaRPr lang="en-GB" dirty="0"/>
          </a:p>
          <a:p>
            <a:r>
              <a:rPr lang="en-GB" dirty="0"/>
              <a:t>Conclusions and future perspectives</a:t>
            </a:r>
          </a:p>
          <a:p>
            <a:endParaRPr lang="en-GB" dirty="0"/>
          </a:p>
        </p:txBody>
      </p:sp>
      <p:sp>
        <p:nvSpPr>
          <p:cNvPr id="3" name="Title 2"/>
          <p:cNvSpPr>
            <a:spLocks noGrp="1"/>
          </p:cNvSpPr>
          <p:nvPr>
            <p:ph type="title"/>
          </p:nvPr>
        </p:nvSpPr>
        <p:spPr/>
        <p:txBody>
          <a:bodyPr/>
          <a:lstStyle/>
          <a:p>
            <a:r>
              <a:rPr lang="en-GB" dirty="0"/>
              <a:t>OUTLINE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a:t>
            </a:fld>
            <a:endParaRPr lang="en-US" dirty="0"/>
          </a:p>
        </p:txBody>
      </p:sp>
    </p:spTree>
    <p:extLst>
      <p:ext uri="{BB962C8B-B14F-4D97-AF65-F5344CB8AC3E}">
        <p14:creationId xmlns:p14="http://schemas.microsoft.com/office/powerpoint/2010/main" val="1392529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lvl="0"/>
            <a:r>
              <a:rPr lang="en-GB" dirty="0">
                <a:solidFill>
                  <a:schemeClr val="accent1">
                    <a:lumMod val="10000"/>
                    <a:lumOff val="90000"/>
                  </a:schemeClr>
                </a:solidFill>
              </a:rPr>
              <a:t>ITER NBTF and SPIDER</a:t>
            </a:r>
          </a:p>
          <a:p>
            <a:pPr lvl="0"/>
            <a:endParaRPr lang="en-GB" dirty="0">
              <a:solidFill>
                <a:srgbClr val="002F56"/>
              </a:solidFill>
            </a:endParaRPr>
          </a:p>
          <a:p>
            <a:pPr lvl="0"/>
            <a:r>
              <a:rPr lang="en-GB" dirty="0">
                <a:solidFill>
                  <a:schemeClr val="accent1">
                    <a:lumMod val="10000"/>
                    <a:lumOff val="90000"/>
                  </a:schemeClr>
                </a:solidFill>
              </a:rPr>
              <a:t>SPIDER campaign overview 2024/25</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Extracted current estimation</a:t>
            </a:r>
          </a:p>
          <a:p>
            <a:pPr lvl="0"/>
            <a:endParaRPr lang="en-GB" dirty="0">
              <a:solidFill>
                <a:schemeClr val="accent1">
                  <a:lumMod val="10000"/>
                  <a:lumOff val="90000"/>
                </a:schemeClr>
              </a:solidFill>
            </a:endParaRPr>
          </a:p>
          <a:p>
            <a:pPr lvl="0"/>
            <a:r>
              <a:rPr lang="en-GB" b="1" dirty="0">
                <a:solidFill>
                  <a:srgbClr val="002F56"/>
                </a:solidFill>
              </a:rPr>
              <a:t>Beam current performance</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Conclusions and future perspectives</a:t>
            </a:r>
          </a:p>
          <a:p>
            <a:pPr marL="285750" indent="-285750">
              <a:buFont typeface="Arial" panose="020B0604020202020204" pitchFamily="34" charset="0"/>
              <a:buChar char="•"/>
            </a:pPr>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OUTLINE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20</a:t>
            </a:fld>
            <a:endParaRPr lang="en-US" dirty="0"/>
          </a:p>
        </p:txBody>
      </p:sp>
    </p:spTree>
    <p:extLst>
      <p:ext uri="{BB962C8B-B14F-4D97-AF65-F5344CB8AC3E}">
        <p14:creationId xmlns:p14="http://schemas.microsoft.com/office/powerpoint/2010/main" val="383118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Operating conditions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21</a:t>
            </a:fld>
            <a:endParaRPr lang="en-US" dirty="0"/>
          </a:p>
        </p:txBody>
      </p:sp>
      <p:pic>
        <p:nvPicPr>
          <p:cNvPr id="6" name="Picture 5"/>
          <p:cNvPicPr>
            <a:picLocks noChangeAspect="1"/>
          </p:cNvPicPr>
          <p:nvPr/>
        </p:nvPicPr>
        <p:blipFill>
          <a:blip r:embed="rId2"/>
          <a:stretch>
            <a:fillRect/>
          </a:stretch>
        </p:blipFill>
        <p:spPr>
          <a:xfrm>
            <a:off x="101600" y="1530994"/>
            <a:ext cx="6991348" cy="1061977"/>
          </a:xfrm>
          <a:prstGeom prst="rect">
            <a:avLst/>
          </a:prstGeom>
        </p:spPr>
      </p:pic>
      <p:sp>
        <p:nvSpPr>
          <p:cNvPr id="7" name="Rectangle 6"/>
          <p:cNvSpPr/>
          <p:nvPr/>
        </p:nvSpPr>
        <p:spPr>
          <a:xfrm>
            <a:off x="257292" y="2889617"/>
            <a:ext cx="6244066" cy="3416320"/>
          </a:xfrm>
          <a:prstGeom prst="rect">
            <a:avLst/>
          </a:prstGeom>
        </p:spPr>
        <p:txBody>
          <a:bodyPr wrap="square">
            <a:spAutoFit/>
          </a:bodyPr>
          <a:lstStyle/>
          <a:p>
            <a:pPr marL="285750" indent="-285750">
              <a:spcAft>
                <a:spcPts val="600"/>
              </a:spcAft>
              <a:buFont typeface="Arial" panose="020B0604020202020204" pitchFamily="34" charset="0"/>
              <a:buChar char="•"/>
            </a:pPr>
            <a:r>
              <a:rPr lang="en-GB" sz="1600" noProof="0" dirty="0"/>
              <a:t>Operation with single segment (present limitations of pumping system)</a:t>
            </a:r>
          </a:p>
          <a:p>
            <a:pPr marL="742950" lvl="1" indent="-285750">
              <a:spcAft>
                <a:spcPts val="600"/>
              </a:spcAft>
              <a:buFont typeface="Arial" panose="020B0604020202020204" pitchFamily="34" charset="0"/>
              <a:buChar char="•"/>
            </a:pPr>
            <a:r>
              <a:rPr lang="en-GB" sz="1600" noProof="0" dirty="0"/>
              <a:t>Higher Cs evaporation rates (20 mg/h at high RF) [8] </a:t>
            </a:r>
          </a:p>
          <a:p>
            <a:pPr lvl="1">
              <a:spcAft>
                <a:spcPts val="600"/>
              </a:spcAft>
            </a:pPr>
            <a:r>
              <a:rPr lang="en-GB" sz="1600" noProof="0" dirty="0"/>
              <a:t>→ plasma free surfaces act as a sink</a:t>
            </a:r>
          </a:p>
          <a:p>
            <a:pPr marL="284400" indent="-284400">
              <a:spcAft>
                <a:spcPts val="600"/>
              </a:spcAft>
              <a:buFont typeface="Arial" panose="020B0604020202020204" pitchFamily="34" charset="0"/>
              <a:buChar char="•"/>
            </a:pPr>
            <a:r>
              <a:rPr lang="en-GB" sz="1600" noProof="0" dirty="0"/>
              <a:t>Combinations of FF direction (std.    and rev.   ) and biases were tested</a:t>
            </a:r>
          </a:p>
          <a:p>
            <a:pPr marL="741600" lvl="1" indent="-284400">
              <a:spcAft>
                <a:spcPts val="600"/>
              </a:spcAft>
              <a:buFont typeface="Arial" panose="020B0604020202020204" pitchFamily="34" charset="0"/>
              <a:buChar char="•"/>
            </a:pPr>
            <a:r>
              <a:rPr lang="en-GB" sz="1600" noProof="0" dirty="0"/>
              <a:t>Plasma drifts influence plasma and beam uniformity</a:t>
            </a:r>
          </a:p>
          <a:p>
            <a:pPr marL="285750" indent="-285750">
              <a:spcAft>
                <a:spcPts val="600"/>
              </a:spcAft>
              <a:buFont typeface="Arial" panose="020B0604020202020204" pitchFamily="34" charset="0"/>
              <a:buChar char="•"/>
            </a:pPr>
            <a:r>
              <a:rPr lang="en-GB" sz="1600" dirty="0"/>
              <a:t>At the </a:t>
            </a:r>
            <a:r>
              <a:rPr lang="en-GB" sz="1600" b="1" dirty="0">
                <a:solidFill>
                  <a:srgbClr val="F8971D"/>
                </a:solidFill>
              </a:rPr>
              <a:t>bottom</a:t>
            </a:r>
            <a:r>
              <a:rPr lang="en-GB" sz="1600" dirty="0"/>
              <a:t> of the source e/H &lt; 1 only possible in std.</a:t>
            </a:r>
          </a:p>
          <a:p>
            <a:pPr marL="742950" lvl="1" indent="-285750">
              <a:spcAft>
                <a:spcPts val="600"/>
              </a:spcAft>
              <a:buFont typeface="Arial" panose="020B0604020202020204" pitchFamily="34" charset="0"/>
              <a:buChar char="•"/>
            </a:pPr>
            <a:r>
              <a:rPr lang="en-GB" sz="1600" dirty="0"/>
              <a:t>Cs distribution influenced by plasma uniformity</a:t>
            </a:r>
          </a:p>
          <a:p>
            <a:pPr lvl="1">
              <a:spcAft>
                <a:spcPts val="600"/>
              </a:spcAft>
            </a:pPr>
            <a:endParaRPr lang="en-GB" sz="1600" noProof="0" dirty="0"/>
          </a:p>
          <a:p>
            <a:endParaRPr lang="en-GB" sz="1600" noProof="0" dirty="0"/>
          </a:p>
        </p:txBody>
      </p:sp>
      <p:pic>
        <p:nvPicPr>
          <p:cNvPr id="8" name="Picture 7"/>
          <p:cNvPicPr>
            <a:picLocks noChangeAspect="1"/>
          </p:cNvPicPr>
          <p:nvPr/>
        </p:nvPicPr>
        <p:blipFill>
          <a:blip r:embed="rId3"/>
          <a:stretch>
            <a:fillRect/>
          </a:stretch>
        </p:blipFill>
        <p:spPr>
          <a:xfrm>
            <a:off x="3716375" y="4130202"/>
            <a:ext cx="125993" cy="125993"/>
          </a:xfrm>
          <a:prstGeom prst="rect">
            <a:avLst/>
          </a:prstGeom>
        </p:spPr>
      </p:pic>
      <p:pic>
        <p:nvPicPr>
          <p:cNvPr id="9" name="Picture 8"/>
          <p:cNvPicPr>
            <a:picLocks noChangeAspect="1"/>
          </p:cNvPicPr>
          <p:nvPr/>
        </p:nvPicPr>
        <p:blipFill>
          <a:blip r:embed="rId4"/>
          <a:stretch>
            <a:fillRect/>
          </a:stretch>
        </p:blipFill>
        <p:spPr>
          <a:xfrm>
            <a:off x="4652461" y="4139727"/>
            <a:ext cx="126000" cy="126000"/>
          </a:xfrm>
          <a:prstGeom prst="rect">
            <a:avLst/>
          </a:prstGeom>
        </p:spPr>
      </p:pic>
      <p:pic>
        <p:nvPicPr>
          <p:cNvPr id="10" name="Picture 9"/>
          <p:cNvPicPr>
            <a:picLocks noChangeAspect="1"/>
          </p:cNvPicPr>
          <p:nvPr/>
        </p:nvPicPr>
        <p:blipFill rotWithShape="1">
          <a:blip r:embed="rId5"/>
          <a:srcRect t="10572" r="2933"/>
          <a:stretch/>
        </p:blipFill>
        <p:spPr>
          <a:xfrm>
            <a:off x="7301010" y="1751279"/>
            <a:ext cx="4605240" cy="1980000"/>
          </a:xfrm>
          <a:prstGeom prst="rect">
            <a:avLst/>
          </a:prstGeom>
        </p:spPr>
      </p:pic>
      <p:grpSp>
        <p:nvGrpSpPr>
          <p:cNvPr id="11" name="Group 10">
            <a:extLst>
              <a:ext uri="{FF2B5EF4-FFF2-40B4-BE49-F238E27FC236}">
                <a16:creationId xmlns:a16="http://schemas.microsoft.com/office/drawing/2014/main" id="{484B74BD-9003-9F24-5DBE-2427A486F130}"/>
              </a:ext>
            </a:extLst>
          </p:cNvPr>
          <p:cNvGrpSpPr/>
          <p:nvPr/>
        </p:nvGrpSpPr>
        <p:grpSpPr>
          <a:xfrm>
            <a:off x="7443534" y="3866255"/>
            <a:ext cx="4340235" cy="2238759"/>
            <a:chOff x="5032365" y="4251192"/>
            <a:chExt cx="3903201" cy="2013330"/>
          </a:xfrm>
        </p:grpSpPr>
        <p:grpSp>
          <p:nvGrpSpPr>
            <p:cNvPr id="12" name="Group 11"/>
            <p:cNvGrpSpPr/>
            <p:nvPr/>
          </p:nvGrpSpPr>
          <p:grpSpPr>
            <a:xfrm>
              <a:off x="5032365" y="4251192"/>
              <a:ext cx="3903201" cy="2013330"/>
              <a:chOff x="4752975" y="4039331"/>
              <a:chExt cx="4233885" cy="2183902"/>
            </a:xfrm>
          </p:grpSpPr>
          <p:pic>
            <p:nvPicPr>
              <p:cNvPr id="15" name="Picture 14"/>
              <p:cNvPicPr>
                <a:picLocks noChangeAspect="1"/>
              </p:cNvPicPr>
              <p:nvPr/>
            </p:nvPicPr>
            <p:blipFill rotWithShape="1">
              <a:blip r:embed="rId6"/>
              <a:srcRect r="15080"/>
              <a:stretch/>
            </p:blipFill>
            <p:spPr>
              <a:xfrm>
                <a:off x="4752975" y="4039331"/>
                <a:ext cx="3408045" cy="1126481"/>
              </a:xfrm>
              <a:prstGeom prst="rect">
                <a:avLst/>
              </a:prstGeom>
            </p:spPr>
          </p:pic>
          <p:pic>
            <p:nvPicPr>
              <p:cNvPr id="16" name="Picture 15"/>
              <p:cNvPicPr>
                <a:picLocks noChangeAspect="1"/>
              </p:cNvPicPr>
              <p:nvPr/>
            </p:nvPicPr>
            <p:blipFill rotWithShape="1">
              <a:blip r:embed="rId7"/>
              <a:srcRect r="14987"/>
              <a:stretch/>
            </p:blipFill>
            <p:spPr>
              <a:xfrm>
                <a:off x="4753631" y="5096752"/>
                <a:ext cx="3392149" cy="1126481"/>
              </a:xfrm>
              <a:prstGeom prst="rect">
                <a:avLst/>
              </a:prstGeom>
            </p:spPr>
          </p:pic>
          <p:pic>
            <p:nvPicPr>
              <p:cNvPr id="17" name="Picture 16"/>
              <p:cNvPicPr>
                <a:picLocks noChangeAspect="1"/>
              </p:cNvPicPr>
              <p:nvPr/>
            </p:nvPicPr>
            <p:blipFill rotWithShape="1">
              <a:blip r:embed="rId6"/>
              <a:srcRect l="82742"/>
              <a:stretch/>
            </p:blipFill>
            <p:spPr>
              <a:xfrm>
                <a:off x="8054733" y="4389914"/>
                <a:ext cx="932127" cy="1516039"/>
              </a:xfrm>
              <a:prstGeom prst="rect">
                <a:avLst/>
              </a:prstGeom>
            </p:spPr>
          </p:pic>
        </p:grpSp>
        <p:pic>
          <p:nvPicPr>
            <p:cNvPr id="13" name="Picture 12">
              <a:extLst>
                <a:ext uri="{FF2B5EF4-FFF2-40B4-BE49-F238E27FC236}">
                  <a16:creationId xmlns:a16="http://schemas.microsoft.com/office/drawing/2014/main" id="{5865A690-32B4-773F-B23A-48D9D242AB74}"/>
                </a:ext>
              </a:extLst>
            </p:cNvPr>
            <p:cNvPicPr>
              <a:picLocks noChangeAspect="1"/>
            </p:cNvPicPr>
            <p:nvPr/>
          </p:nvPicPr>
          <p:blipFill>
            <a:blip r:embed="rId8"/>
            <a:stretch>
              <a:fillRect/>
            </a:stretch>
          </p:blipFill>
          <p:spPr>
            <a:xfrm>
              <a:off x="5268315" y="4625876"/>
              <a:ext cx="186653" cy="162000"/>
            </a:xfrm>
            <a:prstGeom prst="rect">
              <a:avLst/>
            </a:prstGeom>
          </p:spPr>
        </p:pic>
        <p:pic>
          <p:nvPicPr>
            <p:cNvPr id="14" name="Picture 13">
              <a:extLst>
                <a:ext uri="{FF2B5EF4-FFF2-40B4-BE49-F238E27FC236}">
                  <a16:creationId xmlns:a16="http://schemas.microsoft.com/office/drawing/2014/main" id="{19352B67-CC35-FB65-0F05-7C0A9D7848DE}"/>
                </a:ext>
              </a:extLst>
            </p:cNvPr>
            <p:cNvPicPr>
              <a:picLocks noChangeAspect="1"/>
            </p:cNvPicPr>
            <p:nvPr/>
          </p:nvPicPr>
          <p:blipFill>
            <a:blip r:embed="rId9"/>
            <a:stretch>
              <a:fillRect/>
            </a:stretch>
          </p:blipFill>
          <p:spPr>
            <a:xfrm>
              <a:off x="5274432" y="5583374"/>
              <a:ext cx="176726" cy="162000"/>
            </a:xfrm>
            <a:prstGeom prst="rect">
              <a:avLst/>
            </a:prstGeom>
          </p:spPr>
        </p:pic>
      </p:grpSp>
      <p:grpSp>
        <p:nvGrpSpPr>
          <p:cNvPr id="19" name="Group 18">
            <a:extLst>
              <a:ext uri="{FF2B5EF4-FFF2-40B4-BE49-F238E27FC236}">
                <a16:creationId xmlns:a16="http://schemas.microsoft.com/office/drawing/2014/main" id="{CC71DC00-9B33-94F6-2306-18C3D5552EA6}"/>
              </a:ext>
            </a:extLst>
          </p:cNvPr>
          <p:cNvGrpSpPr/>
          <p:nvPr/>
        </p:nvGrpSpPr>
        <p:grpSpPr>
          <a:xfrm>
            <a:off x="7444206" y="3884773"/>
            <a:ext cx="4597204" cy="2361584"/>
            <a:chOff x="6998089" y="1226767"/>
            <a:chExt cx="5195201" cy="2468102"/>
          </a:xfrm>
        </p:grpSpPr>
        <p:pic>
          <p:nvPicPr>
            <p:cNvPr id="20" name="Picture 19">
              <a:extLst>
                <a:ext uri="{FF2B5EF4-FFF2-40B4-BE49-F238E27FC236}">
                  <a16:creationId xmlns:a16="http://schemas.microsoft.com/office/drawing/2014/main" id="{4E3838E1-E296-60C1-DD62-92FB253F9CEC}"/>
                </a:ext>
              </a:extLst>
            </p:cNvPr>
            <p:cNvPicPr>
              <a:picLocks noChangeAspect="1"/>
            </p:cNvPicPr>
            <p:nvPr/>
          </p:nvPicPr>
          <p:blipFill>
            <a:blip r:embed="rId10"/>
            <a:srcRect r="6607"/>
            <a:stretch/>
          </p:blipFill>
          <p:spPr>
            <a:xfrm>
              <a:off x="6998089" y="1226767"/>
              <a:ext cx="5195201" cy="2468102"/>
            </a:xfrm>
            <a:prstGeom prst="rect">
              <a:avLst/>
            </a:prstGeom>
          </p:spPr>
        </p:pic>
        <p:pic>
          <p:nvPicPr>
            <p:cNvPr id="23" name="Picture 22">
              <a:extLst>
                <a:ext uri="{FF2B5EF4-FFF2-40B4-BE49-F238E27FC236}">
                  <a16:creationId xmlns:a16="http://schemas.microsoft.com/office/drawing/2014/main" id="{B57A3BD7-A468-E3BD-64D7-21F4AE1336D6}"/>
                </a:ext>
              </a:extLst>
            </p:cNvPr>
            <p:cNvPicPr>
              <a:picLocks noChangeAspect="1"/>
            </p:cNvPicPr>
            <p:nvPr/>
          </p:nvPicPr>
          <p:blipFill>
            <a:blip r:embed="rId10"/>
            <a:srcRect l="19943" r="58768" b="25335"/>
            <a:stretch/>
          </p:blipFill>
          <p:spPr>
            <a:xfrm>
              <a:off x="9714732" y="1226767"/>
              <a:ext cx="1184224" cy="1842808"/>
            </a:xfrm>
            <a:prstGeom prst="rect">
              <a:avLst/>
            </a:prstGeom>
          </p:spPr>
        </p:pic>
        <p:pic>
          <p:nvPicPr>
            <p:cNvPr id="24" name="Picture 23">
              <a:extLst>
                <a:ext uri="{FF2B5EF4-FFF2-40B4-BE49-F238E27FC236}">
                  <a16:creationId xmlns:a16="http://schemas.microsoft.com/office/drawing/2014/main" id="{4E307B9E-6379-4AEA-4A7B-EFF301838940}"/>
                </a:ext>
              </a:extLst>
            </p:cNvPr>
            <p:cNvPicPr>
              <a:picLocks noChangeAspect="1"/>
            </p:cNvPicPr>
            <p:nvPr/>
          </p:nvPicPr>
          <p:blipFill>
            <a:blip r:embed="rId10"/>
            <a:srcRect l="49084" r="29234" b="26347"/>
            <a:stretch/>
          </p:blipFill>
          <p:spPr>
            <a:xfrm>
              <a:off x="8115858" y="1229622"/>
              <a:ext cx="1206110" cy="1817825"/>
            </a:xfrm>
            <a:prstGeom prst="rect">
              <a:avLst/>
            </a:prstGeom>
          </p:spPr>
        </p:pic>
        <p:sp>
          <p:nvSpPr>
            <p:cNvPr id="25" name="Rectangle 24">
              <a:extLst>
                <a:ext uri="{FF2B5EF4-FFF2-40B4-BE49-F238E27FC236}">
                  <a16:creationId xmlns:a16="http://schemas.microsoft.com/office/drawing/2014/main" id="{1AC1D8CB-0403-9A63-E11D-B6ED063E170B}"/>
                </a:ext>
              </a:extLst>
            </p:cNvPr>
            <p:cNvSpPr/>
            <p:nvPr/>
          </p:nvSpPr>
          <p:spPr>
            <a:xfrm>
              <a:off x="10483232" y="2945501"/>
              <a:ext cx="289572" cy="190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3"/>
          <a:stretch>
            <a:fillRect/>
          </a:stretch>
        </p:blipFill>
        <p:spPr>
          <a:xfrm>
            <a:off x="10079126" y="3887505"/>
            <a:ext cx="213190" cy="213190"/>
          </a:xfrm>
          <a:prstGeom prst="rect">
            <a:avLst/>
          </a:prstGeom>
        </p:spPr>
      </p:pic>
      <p:pic>
        <p:nvPicPr>
          <p:cNvPr id="27" name="Picture 26"/>
          <p:cNvPicPr>
            <a:picLocks noChangeAspect="1"/>
          </p:cNvPicPr>
          <p:nvPr/>
        </p:nvPicPr>
        <p:blipFill>
          <a:blip r:embed="rId4"/>
          <a:stretch>
            <a:fillRect/>
          </a:stretch>
        </p:blipFill>
        <p:spPr>
          <a:xfrm>
            <a:off x="8617923" y="3885803"/>
            <a:ext cx="211752" cy="211752"/>
          </a:xfrm>
          <a:prstGeom prst="rect">
            <a:avLst/>
          </a:prstGeom>
        </p:spPr>
      </p:pic>
    </p:spTree>
    <p:extLst>
      <p:ext uri="{BB962C8B-B14F-4D97-AF65-F5344CB8AC3E}">
        <p14:creationId xmlns:p14="http://schemas.microsoft.com/office/powerpoint/2010/main" val="36786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Scaling with RF</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22</a:t>
            </a:fld>
            <a:endParaRPr lang="en-US" dirty="0"/>
          </a:p>
        </p:txBody>
      </p:sp>
      <p:pic>
        <p:nvPicPr>
          <p:cNvPr id="7" name="Picture 6"/>
          <p:cNvPicPr>
            <a:picLocks noChangeAspect="1"/>
          </p:cNvPicPr>
          <p:nvPr/>
        </p:nvPicPr>
        <p:blipFill rotWithShape="1">
          <a:blip r:embed="rId2"/>
          <a:srcRect t="8963" r="1112"/>
          <a:stretch/>
        </p:blipFill>
        <p:spPr>
          <a:xfrm>
            <a:off x="259455" y="1342642"/>
            <a:ext cx="4990882" cy="3445952"/>
          </a:xfrm>
          <a:prstGeom prst="rect">
            <a:avLst/>
          </a:prstGeom>
        </p:spPr>
      </p:pic>
      <p:sp>
        <p:nvSpPr>
          <p:cNvPr id="8" name="Rectangle 7"/>
          <p:cNvSpPr/>
          <p:nvPr/>
        </p:nvSpPr>
        <p:spPr>
          <a:xfrm>
            <a:off x="259455" y="4892581"/>
            <a:ext cx="7179570" cy="1631216"/>
          </a:xfrm>
          <a:prstGeom prst="rect">
            <a:avLst/>
          </a:prstGeom>
        </p:spPr>
        <p:txBody>
          <a:bodyPr wrap="square">
            <a:spAutoFit/>
          </a:bodyPr>
          <a:lstStyle/>
          <a:p>
            <a:pPr>
              <a:spcAft>
                <a:spcPts val="600"/>
              </a:spcAft>
            </a:pPr>
            <a:r>
              <a:rPr lang="en-GB" sz="1600" b="1" noProof="0" dirty="0"/>
              <a:t>Extracted current scaling with RF power at ITER relevant parameters:</a:t>
            </a:r>
          </a:p>
          <a:p>
            <a:pPr marL="284400" lvl="1" indent="-285750">
              <a:spcAft>
                <a:spcPts val="600"/>
              </a:spcAft>
              <a:buFont typeface="Arial" panose="020B0604020202020204" pitchFamily="34" charset="0"/>
              <a:buChar char="•"/>
            </a:pPr>
            <a:r>
              <a:rPr lang="en-GB" sz="1600" noProof="0" dirty="0"/>
              <a:t>0.3 Pa, </a:t>
            </a:r>
            <a:r>
              <a:rPr lang="en-GB" sz="1600" noProof="0" dirty="0" err="1"/>
              <a:t>perveance</a:t>
            </a:r>
            <a:r>
              <a:rPr lang="en-GB" sz="1600" noProof="0" dirty="0"/>
              <a:t> match, </a:t>
            </a:r>
            <a:r>
              <a:rPr lang="en-GB" sz="1600" b="1" noProof="0" dirty="0"/>
              <a:t>215 A/m</a:t>
            </a:r>
            <a:r>
              <a:rPr lang="en-GB" sz="1600" b="1" baseline="30000" noProof="0" dirty="0"/>
              <a:t>2 </a:t>
            </a:r>
            <a:r>
              <a:rPr lang="en-GB" sz="1600" b="1" noProof="0" dirty="0"/>
              <a:t>at 68 kW/driver</a:t>
            </a:r>
          </a:p>
          <a:p>
            <a:pPr marL="284400" lvl="1" indent="-285750">
              <a:spcAft>
                <a:spcPts val="600"/>
              </a:spcAft>
              <a:buFont typeface="Arial" panose="020B0604020202020204" pitchFamily="34" charset="0"/>
              <a:buChar char="•"/>
            </a:pPr>
            <a:r>
              <a:rPr lang="en-GB" sz="1600" dirty="0"/>
              <a:t>Filter field in the range </a:t>
            </a:r>
            <a:r>
              <a:rPr lang="en-GB" sz="1600" dirty="0">
                <a:latin typeface="Times New Roman" panose="02020603050405020304" pitchFamily="18" charset="0"/>
                <a:cs typeface="Times New Roman" panose="02020603050405020304" pitchFamily="18" charset="0"/>
              </a:rPr>
              <a:t>⁓</a:t>
            </a:r>
            <a:r>
              <a:rPr lang="en-GB" sz="1600" dirty="0"/>
              <a:t>2.5 </a:t>
            </a:r>
            <a:r>
              <a:rPr lang="en-GB" sz="1600" dirty="0" err="1"/>
              <a:t>mT</a:t>
            </a:r>
            <a:endParaRPr lang="en-GB" sz="1600" dirty="0"/>
          </a:p>
          <a:p>
            <a:pPr marL="284400" lvl="1" indent="-285750">
              <a:spcAft>
                <a:spcPts val="600"/>
              </a:spcAft>
              <a:buFont typeface="Arial" panose="020B0604020202020204" pitchFamily="34" charset="0"/>
              <a:buChar char="•"/>
            </a:pPr>
            <a:r>
              <a:rPr lang="en-GB" sz="1600" dirty="0"/>
              <a:t>High bias voltages and currents (</a:t>
            </a:r>
            <a:r>
              <a:rPr lang="en-GB" sz="1600" dirty="0">
                <a:latin typeface="Times New Roman" panose="02020603050405020304" pitchFamily="18" charset="0"/>
                <a:cs typeface="Times New Roman" panose="02020603050405020304" pitchFamily="18" charset="0"/>
              </a:rPr>
              <a:t>⁓</a:t>
            </a:r>
            <a:r>
              <a:rPr lang="en-GB" sz="1600" dirty="0"/>
              <a:t>50 V, </a:t>
            </a:r>
            <a:r>
              <a:rPr lang="en-GB" sz="1600" dirty="0">
                <a:latin typeface="Times New Roman" panose="02020603050405020304" pitchFamily="18" charset="0"/>
                <a:cs typeface="Times New Roman" panose="02020603050405020304" pitchFamily="18" charset="0"/>
              </a:rPr>
              <a:t>⁓</a:t>
            </a:r>
            <a:r>
              <a:rPr lang="en-GB" sz="1600" dirty="0"/>
              <a:t>250 A)</a:t>
            </a:r>
          </a:p>
          <a:p>
            <a:pPr marL="284400" lvl="1" indent="-285750">
              <a:spcAft>
                <a:spcPts val="600"/>
              </a:spcAft>
              <a:buFont typeface="Arial" panose="020B0604020202020204" pitchFamily="34" charset="0"/>
              <a:buChar char="•"/>
            </a:pPr>
            <a:endParaRPr lang="en-GB" sz="1600" noProof="0" dirty="0"/>
          </a:p>
        </p:txBody>
      </p:sp>
      <p:grpSp>
        <p:nvGrpSpPr>
          <p:cNvPr id="9" name="Group 8"/>
          <p:cNvGrpSpPr/>
          <p:nvPr/>
        </p:nvGrpSpPr>
        <p:grpSpPr>
          <a:xfrm>
            <a:off x="3392285" y="1419907"/>
            <a:ext cx="1409441" cy="2994675"/>
            <a:chOff x="3241938" y="1602581"/>
            <a:chExt cx="1306092" cy="2775085"/>
          </a:xfrm>
        </p:grpSpPr>
        <p:sp>
          <p:nvSpPr>
            <p:cNvPr id="10" name="Rectangle 9"/>
            <p:cNvSpPr/>
            <p:nvPr/>
          </p:nvSpPr>
          <p:spPr>
            <a:xfrm>
              <a:off x="3341264" y="1602581"/>
              <a:ext cx="1107441" cy="2775085"/>
            </a:xfrm>
            <a:prstGeom prst="rect">
              <a:avLst/>
            </a:prstGeom>
            <a:solidFill>
              <a:srgbClr val="F7D1D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241938" y="2766849"/>
              <a:ext cx="1306092" cy="738664"/>
            </a:xfrm>
            <a:prstGeom prst="rect">
              <a:avLst/>
            </a:prstGeom>
          </p:spPr>
          <p:txBody>
            <a:bodyPr wrap="square">
              <a:spAutoFit/>
            </a:bodyPr>
            <a:lstStyle/>
            <a:p>
              <a:pPr algn="ctr">
                <a:spcAft>
                  <a:spcPts val="600"/>
                </a:spcAft>
              </a:pPr>
              <a:r>
                <a:rPr lang="en-GB" sz="1400" b="1" noProof="0" dirty="0">
                  <a:solidFill>
                    <a:schemeClr val="accent5"/>
                  </a:solidFill>
                </a:rPr>
                <a:t>Solid State generators needed</a:t>
              </a:r>
            </a:p>
          </p:txBody>
        </p:sp>
      </p:grpSp>
      <p:grpSp>
        <p:nvGrpSpPr>
          <p:cNvPr id="12" name="Group 11"/>
          <p:cNvGrpSpPr/>
          <p:nvPr/>
        </p:nvGrpSpPr>
        <p:grpSpPr>
          <a:xfrm>
            <a:off x="7664077" y="895350"/>
            <a:ext cx="3523981" cy="5344616"/>
            <a:chOff x="5735807" y="1468982"/>
            <a:chExt cx="3038206" cy="4607869"/>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3136"/>
            <a:stretch/>
          </p:blipFill>
          <p:spPr>
            <a:xfrm>
              <a:off x="5735807" y="3724425"/>
              <a:ext cx="3038206" cy="2352426"/>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4123" r="7691"/>
            <a:stretch/>
          </p:blipFill>
          <p:spPr>
            <a:xfrm>
              <a:off x="5735807" y="1468982"/>
              <a:ext cx="2895331" cy="2255443"/>
            </a:xfrm>
            <a:prstGeom prst="rect">
              <a:avLst/>
            </a:prstGeom>
          </p:spPr>
        </p:pic>
        <p:sp>
          <p:nvSpPr>
            <p:cNvPr id="15" name="TextBox 14"/>
            <p:cNvSpPr txBox="1"/>
            <p:nvPr/>
          </p:nvSpPr>
          <p:spPr>
            <a:xfrm>
              <a:off x="6184530" y="1530994"/>
              <a:ext cx="561372" cy="276999"/>
            </a:xfrm>
            <a:prstGeom prst="rect">
              <a:avLst/>
            </a:prstGeom>
            <a:noFill/>
          </p:spPr>
          <p:txBody>
            <a:bodyPr wrap="none" rtlCol="0">
              <a:spAutoFit/>
            </a:bodyPr>
            <a:lstStyle/>
            <a:p>
              <a:r>
                <a:rPr lang="en-GB" sz="1200" b="1" dirty="0"/>
                <a:t>Filter</a:t>
              </a:r>
            </a:p>
          </p:txBody>
        </p:sp>
        <p:sp>
          <p:nvSpPr>
            <p:cNvPr id="16" name="TextBox 15"/>
            <p:cNvSpPr txBox="1"/>
            <p:nvPr/>
          </p:nvSpPr>
          <p:spPr>
            <a:xfrm>
              <a:off x="6184530" y="3883420"/>
              <a:ext cx="508473" cy="276999"/>
            </a:xfrm>
            <a:prstGeom prst="rect">
              <a:avLst/>
            </a:prstGeom>
            <a:noFill/>
          </p:spPr>
          <p:txBody>
            <a:bodyPr wrap="none" rtlCol="0">
              <a:spAutoFit/>
            </a:bodyPr>
            <a:lstStyle/>
            <a:p>
              <a:r>
                <a:rPr lang="en-GB" sz="1200" b="1" dirty="0"/>
                <a:t>Bias</a:t>
              </a:r>
            </a:p>
          </p:txBody>
        </p:sp>
      </p:grpSp>
      <p:pic>
        <p:nvPicPr>
          <p:cNvPr id="18" name="Picture 17"/>
          <p:cNvPicPr>
            <a:picLocks noChangeAspect="1"/>
          </p:cNvPicPr>
          <p:nvPr/>
        </p:nvPicPr>
        <p:blipFill>
          <a:blip r:embed="rId5"/>
          <a:stretch>
            <a:fillRect/>
          </a:stretch>
        </p:blipFill>
        <p:spPr>
          <a:xfrm>
            <a:off x="6279651" y="205430"/>
            <a:ext cx="1025819" cy="1080000"/>
          </a:xfrm>
          <a:prstGeom prst="rect">
            <a:avLst/>
          </a:prstGeom>
        </p:spPr>
      </p:pic>
    </p:spTree>
    <p:extLst>
      <p:ext uri="{BB962C8B-B14F-4D97-AF65-F5344CB8AC3E}">
        <p14:creationId xmlns:p14="http://schemas.microsoft.com/office/powerpoint/2010/main" val="13360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868" y="205430"/>
            <a:ext cx="5671957" cy="1325564"/>
          </a:xfrm>
        </p:spPr>
        <p:txBody>
          <a:bodyPr/>
          <a:lstStyle/>
          <a:p>
            <a:r>
              <a:rPr lang="en-US" dirty="0"/>
              <a:t>Decoupling driver and expansion region</a:t>
            </a:r>
            <a:endParaRPr lang="en-GB" dirty="0"/>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23</a:t>
            </a:fld>
            <a:endParaRPr lang="en-US" dirty="0"/>
          </a:p>
        </p:txBody>
      </p:sp>
      <p:pic>
        <p:nvPicPr>
          <p:cNvPr id="6" name="Picture 5"/>
          <p:cNvPicPr>
            <a:picLocks noChangeAspect="1"/>
          </p:cNvPicPr>
          <p:nvPr/>
        </p:nvPicPr>
        <p:blipFill>
          <a:blip r:embed="rId2"/>
          <a:stretch>
            <a:fillRect/>
          </a:stretch>
        </p:blipFill>
        <p:spPr>
          <a:xfrm>
            <a:off x="6278272" y="205430"/>
            <a:ext cx="1025819" cy="1080000"/>
          </a:xfrm>
          <a:prstGeom prst="rect">
            <a:avLst/>
          </a:prstGeom>
        </p:spPr>
      </p:pic>
      <p:sp>
        <p:nvSpPr>
          <p:cNvPr id="8" name="Rectangle 7"/>
          <p:cNvSpPr/>
          <p:nvPr/>
        </p:nvSpPr>
        <p:spPr>
          <a:xfrm>
            <a:off x="211150" y="4576403"/>
            <a:ext cx="6153121" cy="1308050"/>
          </a:xfrm>
          <a:prstGeom prst="rect">
            <a:avLst/>
          </a:prstGeom>
        </p:spPr>
        <p:txBody>
          <a:bodyPr wrap="square">
            <a:spAutoFit/>
          </a:bodyPr>
          <a:lstStyle/>
          <a:p>
            <a:pPr marL="0" lvl="1">
              <a:spcAft>
                <a:spcPts val="600"/>
              </a:spcAft>
            </a:pPr>
            <a:r>
              <a:rPr lang="en-GB" sz="1600" b="1" dirty="0"/>
              <a:t>Fe shield around driver:</a:t>
            </a:r>
          </a:p>
          <a:p>
            <a:pPr marL="285750" lvl="1" indent="-285750">
              <a:spcAft>
                <a:spcPts val="600"/>
              </a:spcAft>
              <a:buFont typeface="Arial" panose="020B0604020202020204" pitchFamily="34" charset="0"/>
              <a:buChar char="•"/>
            </a:pPr>
            <a:r>
              <a:rPr lang="en-GB" sz="1600" dirty="0"/>
              <a:t>Decreases field integral in the driver</a:t>
            </a:r>
            <a:endParaRPr lang="en-GB" sz="1600" noProof="0" dirty="0"/>
          </a:p>
          <a:p>
            <a:pPr marL="285750" lvl="1" indent="-285750">
              <a:spcAft>
                <a:spcPts val="600"/>
              </a:spcAft>
              <a:buFont typeface="Arial" panose="020B0604020202020204" pitchFamily="34" charset="0"/>
              <a:buChar char="•"/>
            </a:pPr>
            <a:r>
              <a:rPr lang="en-GB" sz="1600" noProof="0" dirty="0"/>
              <a:t>RF driver is partially decoupled from the expansion region</a:t>
            </a:r>
          </a:p>
          <a:p>
            <a:pPr marL="284400" lvl="1" indent="-284400">
              <a:spcAft>
                <a:spcPts val="600"/>
              </a:spcAft>
              <a:buFont typeface="Arial" panose="020B0604020202020204" pitchFamily="34" charset="0"/>
              <a:buChar char="•"/>
            </a:pPr>
            <a:r>
              <a:rPr lang="en-GB" sz="1600" noProof="0" dirty="0"/>
              <a:t>Left/right asymmetry is greatly reduced</a:t>
            </a:r>
          </a:p>
        </p:txBody>
      </p:sp>
      <p:pic>
        <p:nvPicPr>
          <p:cNvPr id="9" name="Picture 8">
            <a:extLst>
              <a:ext uri="{FF2B5EF4-FFF2-40B4-BE49-F238E27FC236}">
                <a16:creationId xmlns:a16="http://schemas.microsoft.com/office/drawing/2014/main" id="{040A1ABB-B2DF-3B7F-FC67-D949023BC1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004" y="3183101"/>
            <a:ext cx="3852695" cy="298986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061396" y="868212"/>
            <a:ext cx="2797103" cy="2217888"/>
            <a:chOff x="3508948" y="1443494"/>
            <a:chExt cx="2193134" cy="1738191"/>
          </a:xfrm>
        </p:grpSpPr>
        <p:pic>
          <p:nvPicPr>
            <p:cNvPr id="11" name="Picture 10">
              <a:extLst>
                <a:ext uri="{FF2B5EF4-FFF2-40B4-BE49-F238E27FC236}">
                  <a16:creationId xmlns:a16="http://schemas.microsoft.com/office/drawing/2014/main" id="{B1935B4C-1E8C-D55A-09BF-E12D4A6012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8948" y="1443494"/>
              <a:ext cx="2193134" cy="17381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09269" y="1560854"/>
              <a:ext cx="535679" cy="241209"/>
            </a:xfrm>
            <a:prstGeom prst="rect">
              <a:avLst/>
            </a:prstGeom>
            <a:noFill/>
          </p:spPr>
          <p:txBody>
            <a:bodyPr wrap="none" rtlCol="0">
              <a:spAutoFit/>
            </a:bodyPr>
            <a:lstStyle/>
            <a:p>
              <a:r>
                <a:rPr lang="en-GB" sz="1400" b="1" dirty="0"/>
                <a:t>driver</a:t>
              </a:r>
            </a:p>
          </p:txBody>
        </p:sp>
      </p:grpSp>
      <p:pic>
        <p:nvPicPr>
          <p:cNvPr id="13" name="Picture 12"/>
          <p:cNvPicPr>
            <a:picLocks noChangeAspect="1"/>
          </p:cNvPicPr>
          <p:nvPr/>
        </p:nvPicPr>
        <p:blipFill>
          <a:blip r:embed="rId5"/>
          <a:stretch>
            <a:fillRect/>
          </a:stretch>
        </p:blipFill>
        <p:spPr>
          <a:xfrm>
            <a:off x="389521" y="1653410"/>
            <a:ext cx="3430004" cy="2661558"/>
          </a:xfrm>
          <a:prstGeom prst="rect">
            <a:avLst/>
          </a:prstGeom>
        </p:spPr>
      </p:pic>
      <p:grpSp>
        <p:nvGrpSpPr>
          <p:cNvPr id="17" name="Group 16"/>
          <p:cNvGrpSpPr/>
          <p:nvPr/>
        </p:nvGrpSpPr>
        <p:grpSpPr>
          <a:xfrm>
            <a:off x="4782276" y="1694323"/>
            <a:ext cx="2316370" cy="1887077"/>
            <a:chOff x="3769433" y="1495350"/>
            <a:chExt cx="2028629" cy="1652663"/>
          </a:xfrm>
        </p:grpSpPr>
        <p:pic>
          <p:nvPicPr>
            <p:cNvPr id="14" name="Picture 13">
              <a:extLst>
                <a:ext uri="{FF2B5EF4-FFF2-40B4-BE49-F238E27FC236}">
                  <a16:creationId xmlns:a16="http://schemas.microsoft.com/office/drawing/2014/main" id="{472B1EE6-D2C1-4A0D-8D32-5B9721C1CC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740" t="8630" r="13698" b="11780"/>
            <a:stretch/>
          </p:blipFill>
          <p:spPr>
            <a:xfrm>
              <a:off x="3799538" y="1523928"/>
              <a:ext cx="1956509" cy="1587614"/>
            </a:xfrm>
            <a:prstGeom prst="rect">
              <a:avLst/>
            </a:prstGeom>
          </p:spPr>
        </p:pic>
        <p:sp>
          <p:nvSpPr>
            <p:cNvPr id="15" name="Rectangle 14"/>
            <p:cNvSpPr/>
            <p:nvPr/>
          </p:nvSpPr>
          <p:spPr>
            <a:xfrm>
              <a:off x="3769433" y="1495350"/>
              <a:ext cx="2028629" cy="1652663"/>
            </a:xfrm>
            <a:prstGeom prst="rect">
              <a:avLst/>
            </a:prstGeom>
            <a:noFill/>
            <a:ln w="28575">
              <a:solidFill>
                <a:srgbClr val="40E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Straight Arrow Connector 15"/>
          <p:cNvCxnSpPr/>
          <p:nvPr/>
        </p:nvCxnSpPr>
        <p:spPr>
          <a:xfrm flipV="1">
            <a:off x="3853900" y="3314700"/>
            <a:ext cx="880401" cy="600075"/>
          </a:xfrm>
          <a:prstGeom prst="straightConnector1">
            <a:avLst/>
          </a:prstGeom>
          <a:ln w="28575">
            <a:solidFill>
              <a:srgbClr val="40E0D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4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Two generators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24</a:t>
            </a:fld>
            <a:endParaRPr lang="en-US" dirty="0"/>
          </a:p>
        </p:txBody>
      </p:sp>
      <p:pic>
        <p:nvPicPr>
          <p:cNvPr id="6" name="Picture 5"/>
          <p:cNvPicPr>
            <a:picLocks noChangeAspect="1"/>
          </p:cNvPicPr>
          <p:nvPr/>
        </p:nvPicPr>
        <p:blipFill>
          <a:blip r:embed="rId2"/>
          <a:stretch>
            <a:fillRect/>
          </a:stretch>
        </p:blipFill>
        <p:spPr>
          <a:xfrm>
            <a:off x="7530573" y="205430"/>
            <a:ext cx="1025819" cy="1080000"/>
          </a:xfrm>
          <a:prstGeom prst="rect">
            <a:avLst/>
          </a:prstGeom>
          <a:ln w="19050">
            <a:solidFill>
              <a:srgbClr val="F06AD3"/>
            </a:solidFill>
          </a:ln>
        </p:spPr>
      </p:pic>
      <p:pic>
        <p:nvPicPr>
          <p:cNvPr id="7" name="Picture 6"/>
          <p:cNvPicPr>
            <a:picLocks noChangeAspect="1"/>
          </p:cNvPicPr>
          <p:nvPr/>
        </p:nvPicPr>
        <p:blipFill>
          <a:blip r:embed="rId3"/>
          <a:stretch>
            <a:fillRect/>
          </a:stretch>
        </p:blipFill>
        <p:spPr>
          <a:xfrm>
            <a:off x="6278271" y="205430"/>
            <a:ext cx="1025819" cy="1080000"/>
          </a:xfrm>
          <a:prstGeom prst="rect">
            <a:avLst/>
          </a:prstGeom>
          <a:ln w="19050">
            <a:solidFill>
              <a:srgbClr val="95CFFF"/>
            </a:solidFill>
          </a:ln>
        </p:spPr>
      </p:pic>
      <p:pic>
        <p:nvPicPr>
          <p:cNvPr id="9" name="Picture 8"/>
          <p:cNvPicPr>
            <a:picLocks noChangeAspect="1"/>
          </p:cNvPicPr>
          <p:nvPr/>
        </p:nvPicPr>
        <p:blipFill rotWithShape="1">
          <a:blip r:embed="rId4"/>
          <a:srcRect t="2803" r="5619"/>
          <a:stretch/>
        </p:blipFill>
        <p:spPr>
          <a:xfrm>
            <a:off x="5852920" y="1387910"/>
            <a:ext cx="4110230" cy="4247023"/>
          </a:xfrm>
          <a:prstGeom prst="rect">
            <a:avLst/>
          </a:prstGeom>
        </p:spPr>
      </p:pic>
      <p:sp>
        <p:nvSpPr>
          <p:cNvPr id="10" name="Rectangle 9"/>
          <p:cNvSpPr/>
          <p:nvPr/>
        </p:nvSpPr>
        <p:spPr>
          <a:xfrm>
            <a:off x="125150" y="5142491"/>
            <a:ext cx="9723700" cy="984885"/>
          </a:xfrm>
          <a:prstGeom prst="rect">
            <a:avLst/>
          </a:prstGeom>
        </p:spPr>
        <p:txBody>
          <a:bodyPr wrap="square">
            <a:spAutoFit/>
          </a:bodyPr>
          <a:lstStyle/>
          <a:p>
            <a:pPr marL="0" lvl="1">
              <a:spcAft>
                <a:spcPts val="600"/>
              </a:spcAft>
            </a:pPr>
            <a:r>
              <a:rPr lang="en-GB" sz="1600" b="1" noProof="0" dirty="0"/>
              <a:t>Illuminating top segment with two drivers:</a:t>
            </a:r>
          </a:p>
          <a:p>
            <a:pPr marL="285750" lvl="1" indent="-285750">
              <a:spcAft>
                <a:spcPts val="600"/>
              </a:spcAft>
              <a:buFont typeface="Arial" panose="020B0604020202020204" pitchFamily="34" charset="0"/>
              <a:buChar char="•"/>
            </a:pPr>
            <a:r>
              <a:rPr lang="en-GB" sz="1600" b="1" dirty="0"/>
              <a:t>Increases</a:t>
            </a:r>
            <a:r>
              <a:rPr lang="en-GB" sz="1600" dirty="0"/>
              <a:t> the average current density by </a:t>
            </a:r>
            <a:r>
              <a:rPr lang="en-GB" sz="1600" b="1" dirty="0">
                <a:solidFill>
                  <a:schemeClr val="accent5"/>
                </a:solidFill>
              </a:rPr>
              <a:t>20%</a:t>
            </a:r>
          </a:p>
          <a:p>
            <a:pPr marL="285750" lvl="1" indent="-285750">
              <a:spcAft>
                <a:spcPts val="600"/>
              </a:spcAft>
              <a:buFont typeface="Arial" panose="020B0604020202020204" pitchFamily="34" charset="0"/>
              <a:buChar char="•"/>
            </a:pPr>
            <a:r>
              <a:rPr lang="en-GB" sz="1600" noProof="0" dirty="0"/>
              <a:t>Improvement in uniformity across the segment → compensation for upwards drift and offset drivers</a:t>
            </a:r>
            <a:endParaRPr lang="en-GB" sz="1600" dirty="0"/>
          </a:p>
        </p:txBody>
      </p:sp>
      <p:grpSp>
        <p:nvGrpSpPr>
          <p:cNvPr id="12" name="Group 11"/>
          <p:cNvGrpSpPr/>
          <p:nvPr/>
        </p:nvGrpSpPr>
        <p:grpSpPr>
          <a:xfrm>
            <a:off x="125150" y="1285430"/>
            <a:ext cx="4114799" cy="3789946"/>
            <a:chOff x="125150" y="1092223"/>
            <a:chExt cx="4114799" cy="3789946"/>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18571"/>
            <a:stretch/>
          </p:blipFill>
          <p:spPr>
            <a:xfrm>
              <a:off x="125150" y="1092223"/>
              <a:ext cx="4114799" cy="3789946"/>
            </a:xfrm>
            <a:prstGeom prst="rect">
              <a:avLst/>
            </a:prstGeom>
          </p:spPr>
        </p:pic>
        <p:cxnSp>
          <p:nvCxnSpPr>
            <p:cNvPr id="11" name="Straight Arrow Connector 10"/>
            <p:cNvCxnSpPr/>
            <p:nvPr/>
          </p:nvCxnSpPr>
          <p:spPr>
            <a:xfrm flipH="1" flipV="1">
              <a:off x="2966846" y="2866062"/>
              <a:ext cx="243841" cy="26131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73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lvl="0"/>
            <a:r>
              <a:rPr lang="en-GB" dirty="0">
                <a:solidFill>
                  <a:schemeClr val="accent1">
                    <a:lumMod val="10000"/>
                    <a:lumOff val="90000"/>
                  </a:schemeClr>
                </a:solidFill>
              </a:rPr>
              <a:t>ITER NBTF and SPIDER</a:t>
            </a:r>
          </a:p>
          <a:p>
            <a:pPr lvl="0"/>
            <a:endParaRPr lang="en-GB" dirty="0">
              <a:solidFill>
                <a:srgbClr val="002F56"/>
              </a:solidFill>
            </a:endParaRPr>
          </a:p>
          <a:p>
            <a:pPr lvl="0"/>
            <a:r>
              <a:rPr lang="en-GB" dirty="0">
                <a:solidFill>
                  <a:schemeClr val="accent1">
                    <a:lumMod val="10000"/>
                    <a:lumOff val="90000"/>
                  </a:schemeClr>
                </a:solidFill>
              </a:rPr>
              <a:t>SPIDER campaign overview 2024/25</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Extracted current estimation</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Beam current performance</a:t>
            </a:r>
          </a:p>
          <a:p>
            <a:pPr lvl="0"/>
            <a:endParaRPr lang="en-GB" dirty="0">
              <a:solidFill>
                <a:schemeClr val="accent1">
                  <a:lumMod val="10000"/>
                  <a:lumOff val="90000"/>
                </a:schemeClr>
              </a:solidFill>
            </a:endParaRPr>
          </a:p>
          <a:p>
            <a:pPr lvl="0"/>
            <a:r>
              <a:rPr lang="en-GB" b="1" dirty="0">
                <a:solidFill>
                  <a:srgbClr val="002F56"/>
                </a:solidFill>
              </a:rPr>
              <a:t>Conclusions and future perspectives</a:t>
            </a:r>
          </a:p>
          <a:p>
            <a:pPr marL="285750" indent="-285750">
              <a:buFont typeface="Arial" panose="020B0604020202020204" pitchFamily="34" charset="0"/>
              <a:buChar char="•"/>
            </a:pPr>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OUTLINE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25</a:t>
            </a:fld>
            <a:endParaRPr lang="en-US" dirty="0"/>
          </a:p>
        </p:txBody>
      </p:sp>
    </p:spTree>
    <p:extLst>
      <p:ext uri="{BB962C8B-B14F-4D97-AF65-F5344CB8AC3E}">
        <p14:creationId xmlns:p14="http://schemas.microsoft.com/office/powerpoint/2010/main" val="3095104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Conclusions and future perspectives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26</a:t>
            </a:fld>
            <a:endParaRPr lang="en-US" dirty="0"/>
          </a:p>
        </p:txBody>
      </p:sp>
      <p:sp>
        <p:nvSpPr>
          <p:cNvPr id="6" name="Content Placeholder 1"/>
          <p:cNvSpPr>
            <a:spLocks noGrp="1"/>
          </p:cNvSpPr>
          <p:nvPr>
            <p:ph sz="half" idx="2"/>
          </p:nvPr>
        </p:nvSpPr>
        <p:spPr>
          <a:xfrm>
            <a:off x="166868" y="1327396"/>
            <a:ext cx="7434081" cy="4730504"/>
          </a:xfrm>
        </p:spPr>
        <p:txBody>
          <a:bodyPr>
            <a:noAutofit/>
          </a:bodyPr>
          <a:lstStyle/>
          <a:p>
            <a:pPr marL="285750" indent="-285750">
              <a:spcBef>
                <a:spcPts val="600"/>
              </a:spcBef>
              <a:buFont typeface="Arial" panose="020B0604020202020204" pitchFamily="34" charset="0"/>
              <a:buChar char="•"/>
            </a:pPr>
            <a:r>
              <a:rPr lang="en-GB" sz="1600" b="1" dirty="0"/>
              <a:t>High power beam acceleration (&gt;10 A) </a:t>
            </a:r>
            <a:r>
              <a:rPr lang="en-GB" sz="1600" dirty="0"/>
              <a:t>achieved for the first time on ¼ SPIDER </a:t>
            </a:r>
          </a:p>
          <a:p>
            <a:pPr marL="284400" indent="-284400">
              <a:spcBef>
                <a:spcPts val="600"/>
              </a:spcBef>
            </a:pPr>
            <a:r>
              <a:rPr lang="en-GB" sz="1600" dirty="0"/>
              <a:t>	→ Challenges in operation of single edge segments</a:t>
            </a:r>
          </a:p>
          <a:p>
            <a:pPr marL="284400" indent="-284400">
              <a:spcBef>
                <a:spcPts val="600"/>
              </a:spcBef>
            </a:pPr>
            <a:endParaRPr lang="en-GB" sz="1600" dirty="0"/>
          </a:p>
          <a:p>
            <a:pPr marL="284400" lvl="1" indent="-285750">
              <a:spcBef>
                <a:spcPts val="600"/>
              </a:spcBef>
              <a:buFont typeface="Arial" panose="020B0604020202020204" pitchFamily="34" charset="0"/>
              <a:buChar char="•"/>
            </a:pPr>
            <a:r>
              <a:rPr lang="en-US" sz="1600" dirty="0"/>
              <a:t>Unexpected large factor (up to 2) increasing the acceleration drain current (AGPS)</a:t>
            </a:r>
          </a:p>
          <a:p>
            <a:pPr marL="284400" lvl="2">
              <a:spcBef>
                <a:spcPts val="600"/>
              </a:spcBef>
            </a:pPr>
            <a:r>
              <a:rPr lang="en-GB" sz="1600" dirty="0"/>
              <a:t>→ downstream of the GG, </a:t>
            </a:r>
            <a:r>
              <a:rPr lang="en-US" sz="1600" dirty="0"/>
              <a:t>shields and mesh at GG found to reduce the issue</a:t>
            </a:r>
          </a:p>
          <a:p>
            <a:pPr marL="284400" lvl="2">
              <a:spcBef>
                <a:spcPts val="600"/>
              </a:spcBef>
            </a:pPr>
            <a:r>
              <a:rPr lang="en-GB" sz="1600" dirty="0"/>
              <a:t>→ Solution to be developed for ITER HNB</a:t>
            </a:r>
          </a:p>
          <a:p>
            <a:pPr marL="284400" lvl="2">
              <a:spcBef>
                <a:spcPts val="600"/>
              </a:spcBef>
            </a:pPr>
            <a:endParaRPr lang="en-GB" sz="1600" dirty="0"/>
          </a:p>
          <a:p>
            <a:pPr marL="284400" lvl="1" indent="-285750">
              <a:spcBef>
                <a:spcPts val="600"/>
              </a:spcBef>
              <a:buFont typeface="Arial" panose="020B0604020202020204" pitchFamily="34" charset="0"/>
              <a:buChar char="•"/>
            </a:pPr>
            <a:r>
              <a:rPr lang="en-US" sz="1600" dirty="0"/>
              <a:t>Decoupling the driver and expansion region showed reasonable perspectives</a:t>
            </a:r>
          </a:p>
          <a:p>
            <a:pPr marL="284400" lvl="1" indent="-284400">
              <a:spcBef>
                <a:spcPts val="600"/>
              </a:spcBef>
            </a:pPr>
            <a:r>
              <a:rPr lang="en-US" sz="1600" dirty="0"/>
              <a:t>	</a:t>
            </a:r>
            <a:r>
              <a:rPr lang="en-GB" sz="1600" dirty="0"/>
              <a:t>→ Relevant for ITER HNB</a:t>
            </a:r>
          </a:p>
          <a:p>
            <a:pPr marL="284400" lvl="1" indent="-284400">
              <a:spcBef>
                <a:spcPts val="600"/>
              </a:spcBef>
            </a:pPr>
            <a:endParaRPr lang="en-US" sz="1600" dirty="0"/>
          </a:p>
          <a:p>
            <a:pPr marL="0" lvl="2" indent="-285750">
              <a:spcBef>
                <a:spcPts val="600"/>
              </a:spcBef>
              <a:buFont typeface="Arial" panose="020B0604020202020204" pitchFamily="34" charset="0"/>
              <a:buChar char="•"/>
            </a:pPr>
            <a:r>
              <a:rPr lang="en-US" sz="1600" dirty="0"/>
              <a:t>Beam uniformity depends on drifts and number of generators</a:t>
            </a:r>
          </a:p>
          <a:p>
            <a:pPr marL="284400" lvl="2" indent="-284400">
              <a:spcBef>
                <a:spcPts val="600"/>
              </a:spcBef>
            </a:pPr>
            <a:r>
              <a:rPr lang="en-US" sz="1600" dirty="0"/>
              <a:t>	→ Positive implications for future </a:t>
            </a:r>
            <a:r>
              <a:rPr lang="en-US" sz="1600" b="1" dirty="0"/>
              <a:t>full source operation</a:t>
            </a:r>
          </a:p>
          <a:p>
            <a:pPr marL="284400" lvl="2" indent="-284400">
              <a:spcBef>
                <a:spcPts val="600"/>
              </a:spcBef>
            </a:pPr>
            <a:endParaRPr lang="en-GB" sz="1600" dirty="0"/>
          </a:p>
          <a:p>
            <a:pPr marL="0" lvl="2" indent="-285750">
              <a:spcBef>
                <a:spcPts val="600"/>
              </a:spcBef>
              <a:buFont typeface="Arial" panose="020B0604020202020204" pitchFamily="34" charset="0"/>
              <a:buChar char="•"/>
            </a:pPr>
            <a:r>
              <a:rPr lang="en-GB" sz="1600" dirty="0"/>
              <a:t>For divergence results see </a:t>
            </a:r>
            <a:r>
              <a:rPr lang="en-GB" sz="1600" b="1" dirty="0"/>
              <a:t>presentation by Giulia Emma</a:t>
            </a:r>
          </a:p>
        </p:txBody>
      </p:sp>
      <p:sp>
        <p:nvSpPr>
          <p:cNvPr id="7" name="Rectangle 6"/>
          <p:cNvSpPr/>
          <p:nvPr/>
        </p:nvSpPr>
        <p:spPr>
          <a:xfrm>
            <a:off x="8039100" y="2165235"/>
            <a:ext cx="3533775" cy="2585323"/>
          </a:xfrm>
          <a:prstGeom prst="rect">
            <a:avLst/>
          </a:prstGeom>
        </p:spPr>
        <p:txBody>
          <a:bodyPr wrap="square">
            <a:spAutoFit/>
          </a:bodyPr>
          <a:lstStyle/>
          <a:p>
            <a:pPr marL="0" lvl="2"/>
            <a:r>
              <a:rPr lang="en-GB" b="1" dirty="0"/>
              <a:t>SPIDER operation in 2026:</a:t>
            </a:r>
          </a:p>
          <a:p>
            <a:pPr marL="0" lvl="2"/>
            <a:endParaRPr lang="en-GB" b="1" dirty="0"/>
          </a:p>
          <a:p>
            <a:pPr marL="285750" lvl="2" indent="-285750">
              <a:buFont typeface="Arial" panose="020B0604020202020204" pitchFamily="34" charset="0"/>
              <a:buChar char="•"/>
            </a:pPr>
            <a:r>
              <a:rPr lang="en-GB" dirty="0"/>
              <a:t>Solid state RF generators and enhanced pumping system (non-evaporable getters)</a:t>
            </a:r>
          </a:p>
          <a:p>
            <a:pPr marL="285750" lvl="2" indent="-285750">
              <a:buFont typeface="Arial" panose="020B0604020202020204" pitchFamily="34" charset="0"/>
              <a:buChar char="•"/>
            </a:pPr>
            <a:endParaRPr lang="en-GB" dirty="0"/>
          </a:p>
          <a:p>
            <a:pPr marL="285750" lvl="2" indent="-285750">
              <a:buFont typeface="Arial" panose="020B0604020202020204" pitchFamily="34" charset="0"/>
              <a:buChar char="•"/>
            </a:pPr>
            <a:r>
              <a:rPr lang="en-GB" b="1" dirty="0"/>
              <a:t>Full source operation </a:t>
            </a:r>
            <a:r>
              <a:rPr lang="en-GB" dirty="0"/>
              <a:t>aiming at </a:t>
            </a:r>
            <a:r>
              <a:rPr lang="en-GB" b="1" dirty="0">
                <a:solidFill>
                  <a:schemeClr val="accent5"/>
                </a:solidFill>
              </a:rPr>
              <a:t>≥270 A/m</a:t>
            </a:r>
            <a:r>
              <a:rPr lang="en-GB" b="1" baseline="30000" dirty="0">
                <a:solidFill>
                  <a:schemeClr val="accent5"/>
                </a:solidFill>
              </a:rPr>
              <a:t>2</a:t>
            </a:r>
            <a:r>
              <a:rPr lang="en-GB" b="1" dirty="0">
                <a:solidFill>
                  <a:schemeClr val="accent5"/>
                </a:solidFill>
              </a:rPr>
              <a:t> </a:t>
            </a:r>
            <a:r>
              <a:rPr lang="en-GB" dirty="0"/>
              <a:t>and </a:t>
            </a:r>
            <a:r>
              <a:rPr lang="en-GB" b="1" dirty="0">
                <a:solidFill>
                  <a:schemeClr val="accent5"/>
                </a:solidFill>
              </a:rPr>
              <a:t>&gt;80 kW/driver</a:t>
            </a:r>
            <a:endParaRPr lang="en-US" b="1" dirty="0">
              <a:solidFill>
                <a:schemeClr val="accent5"/>
              </a:solidFill>
            </a:endParaRPr>
          </a:p>
        </p:txBody>
      </p:sp>
    </p:spTree>
    <p:extLst>
      <p:ext uri="{BB962C8B-B14F-4D97-AF65-F5344CB8AC3E}">
        <p14:creationId xmlns:p14="http://schemas.microsoft.com/office/powerpoint/2010/main" val="19142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27</a:t>
            </a:fld>
            <a:endParaRPr lang="en-US" dirty="0"/>
          </a:p>
        </p:txBody>
      </p:sp>
      <p:sp>
        <p:nvSpPr>
          <p:cNvPr id="6" name="Content Placeholder 8"/>
          <p:cNvSpPr txBox="1">
            <a:spLocks/>
          </p:cNvSpPr>
          <p:nvPr/>
        </p:nvSpPr>
        <p:spPr>
          <a:xfrm>
            <a:off x="1" y="1530994"/>
            <a:ext cx="12192000" cy="4491980"/>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a:buNone/>
              <a:defRPr sz="2400" kern="1200">
                <a:solidFill>
                  <a:schemeClr val="tx1"/>
                </a:solidFill>
                <a:latin typeface="Arial" charset="0"/>
                <a:ea typeface="Arial" charset="0"/>
                <a:cs typeface="Arial" charset="0"/>
              </a:defRPr>
            </a:lvl1pPr>
            <a:lvl2pPr marL="457189" indent="0" algn="l" defTabSz="914377" rtl="0" eaLnBrk="1" latinLnBrk="0" hangingPunct="1">
              <a:lnSpc>
                <a:spcPct val="90000"/>
              </a:lnSpc>
              <a:spcBef>
                <a:spcPts val="500"/>
              </a:spcBef>
              <a:buFont typeface="Arial"/>
              <a:buNone/>
              <a:defRPr sz="2200" kern="1200">
                <a:solidFill>
                  <a:schemeClr val="tx1"/>
                </a:solidFill>
                <a:latin typeface="Arial" charset="0"/>
                <a:ea typeface="Arial" charset="0"/>
                <a:cs typeface="Arial" charset="0"/>
              </a:defRPr>
            </a:lvl2pPr>
            <a:lvl3pPr marL="914377" indent="0" algn="l" defTabSz="914377"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3pPr>
            <a:lvl4pPr marL="1371566"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4pPr>
            <a:lvl5pPr marL="1828754" indent="0" algn="l" defTabSz="914377"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GB" sz="2800" b="1" dirty="0">
              <a:solidFill>
                <a:srgbClr val="002F56"/>
              </a:solidFill>
              <a:latin typeface="Arial Black" charset="0"/>
            </a:endParaRPr>
          </a:p>
          <a:p>
            <a:pPr algn="ctr"/>
            <a:endParaRPr lang="en-GB" sz="2800" b="1" dirty="0">
              <a:solidFill>
                <a:srgbClr val="002F56"/>
              </a:solidFill>
              <a:latin typeface="Arial Black" charset="0"/>
            </a:endParaRPr>
          </a:p>
          <a:p>
            <a:pPr algn="ctr"/>
            <a:r>
              <a:rPr lang="en-GB" sz="3600" b="1" i="1" dirty="0">
                <a:solidFill>
                  <a:srgbClr val="002F56"/>
                </a:solidFill>
                <a:latin typeface="Arial Black" charset="0"/>
              </a:rPr>
              <a:t>Thank you for listening</a:t>
            </a:r>
          </a:p>
          <a:p>
            <a:pPr algn="ctr"/>
            <a:endParaRPr lang="en-GB" sz="3600" b="1" i="1" dirty="0">
              <a:solidFill>
                <a:srgbClr val="002F56"/>
              </a:solidFill>
              <a:latin typeface="Arial Black" charset="0"/>
            </a:endParaRPr>
          </a:p>
          <a:p>
            <a:pPr algn="ctr"/>
            <a:r>
              <a:rPr lang="en-GB" sz="3600" b="1" i="1" dirty="0">
                <a:solidFill>
                  <a:srgbClr val="002F56"/>
                </a:solidFill>
                <a:latin typeface="Arial Black" charset="0"/>
              </a:rPr>
              <a:t>Any questions?</a:t>
            </a:r>
            <a:endParaRPr lang="en-GB" i="1" dirty="0"/>
          </a:p>
        </p:txBody>
      </p:sp>
    </p:spTree>
    <p:extLst>
      <p:ext uri="{BB962C8B-B14F-4D97-AF65-F5344CB8AC3E}">
        <p14:creationId xmlns:p14="http://schemas.microsoft.com/office/powerpoint/2010/main" val="174820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a:bodyPr>
          <a:lstStyle/>
          <a:p>
            <a:r>
              <a:rPr lang="en-GB" sz="1600" dirty="0"/>
              <a:t>[1] R. S. Hemsworth et al., New J. Phys., vol. 19, 025005 (2017), </a:t>
            </a:r>
            <a:r>
              <a:rPr lang="en-GB" sz="1600" dirty="0" err="1"/>
              <a:t>doi</a:t>
            </a:r>
            <a:r>
              <a:rPr lang="en-GB" sz="1600" dirty="0"/>
              <a:t>: 10.1088/1367-2630/19/2/025005</a:t>
            </a:r>
          </a:p>
          <a:p>
            <a:r>
              <a:rPr lang="it-IT" sz="1600" dirty="0"/>
              <a:t>[2] A. </a:t>
            </a:r>
            <a:r>
              <a:rPr lang="it-IT" sz="1600" dirty="0" err="1"/>
              <a:t>Chakraborty</a:t>
            </a:r>
            <a:r>
              <a:rPr lang="it-IT" sz="1600" dirty="0"/>
              <a:t> et al., IEEE TPS, vol. 38 (3), pp. 248-253 (2010), </a:t>
            </a:r>
            <a:r>
              <a:rPr lang="it-IT" sz="1600" dirty="0" err="1"/>
              <a:t>doi</a:t>
            </a:r>
            <a:r>
              <a:rPr lang="it-IT" sz="1600" dirty="0"/>
              <a:t>: 10.1109/TPS.2009.2035809</a:t>
            </a:r>
          </a:p>
          <a:p>
            <a:r>
              <a:rPr lang="it-IT" sz="1600" dirty="0"/>
              <a:t>[3] </a:t>
            </a:r>
            <a:r>
              <a:rPr lang="fr-FR" sz="1600" dirty="0"/>
              <a:t>V. Toigo et al., New J. Phys., vol. 19, 085004 (2017), </a:t>
            </a:r>
            <a:r>
              <a:rPr lang="fr-FR" sz="1600" dirty="0" err="1"/>
              <a:t>doi</a:t>
            </a:r>
            <a:r>
              <a:rPr lang="fr-FR" sz="1600" dirty="0"/>
              <a:t>: 10.1088/1367-2630/aa78e8</a:t>
            </a:r>
            <a:endParaRPr lang="it-IT" sz="1600" dirty="0"/>
          </a:p>
          <a:p>
            <a:r>
              <a:rPr lang="it-IT" sz="1600" dirty="0"/>
              <a:t>[4] M. </a:t>
            </a:r>
            <a:r>
              <a:rPr lang="it-IT" sz="1600" dirty="0" err="1"/>
              <a:t>Pavei</a:t>
            </a:r>
            <a:r>
              <a:rPr lang="it-IT" sz="1600" dirty="0"/>
              <a:t> et al., Fusion </a:t>
            </a:r>
            <a:r>
              <a:rPr lang="it-IT" sz="1600" dirty="0" err="1"/>
              <a:t>Eng</a:t>
            </a:r>
            <a:r>
              <a:rPr lang="it-IT" sz="1600" dirty="0"/>
              <a:t>. </a:t>
            </a:r>
            <a:r>
              <a:rPr lang="it-IT" sz="1600" dirty="0" err="1"/>
              <a:t>Des</a:t>
            </a:r>
            <a:r>
              <a:rPr lang="it-IT" sz="1600" dirty="0"/>
              <a:t>., vol. 161, 112036 (2020), </a:t>
            </a:r>
            <a:r>
              <a:rPr lang="it-IT" sz="1600" dirty="0" err="1"/>
              <a:t>doi</a:t>
            </a:r>
            <a:r>
              <a:rPr lang="it-IT" sz="1600" dirty="0"/>
              <a:t>: 10.1016/j.fusengdes.2020.112036</a:t>
            </a:r>
          </a:p>
          <a:p>
            <a:r>
              <a:rPr lang="it-IT" sz="1600" dirty="0"/>
              <a:t>[5] U. </a:t>
            </a:r>
            <a:r>
              <a:rPr lang="it-IT" sz="1600" dirty="0" err="1"/>
              <a:t>Fantz</a:t>
            </a:r>
            <a:r>
              <a:rPr lang="it-IT" sz="1600" dirty="0"/>
              <a:t> et al, </a:t>
            </a:r>
            <a:r>
              <a:rPr lang="it-IT" sz="1600" dirty="0" err="1"/>
              <a:t>Nucl</a:t>
            </a:r>
            <a:r>
              <a:rPr lang="it-IT" sz="1600" dirty="0"/>
              <a:t>. Fusion, vol. 64, 086063 (2024), </a:t>
            </a:r>
            <a:r>
              <a:rPr lang="it-IT" sz="1600" dirty="0" err="1"/>
              <a:t>doi</a:t>
            </a:r>
            <a:r>
              <a:rPr lang="it-IT" sz="1600" dirty="0"/>
              <a:t>: 10.1088/1741-4326/ad5dcd</a:t>
            </a:r>
          </a:p>
          <a:p>
            <a:r>
              <a:rPr lang="it-IT" sz="1600" dirty="0"/>
              <a:t>[6] A. Shepherd et al., JINST, vol. 18, C07019 (2023), </a:t>
            </a:r>
            <a:r>
              <a:rPr lang="it-IT" sz="1600" dirty="0" err="1"/>
              <a:t>doi</a:t>
            </a:r>
            <a:r>
              <a:rPr lang="it-IT" sz="1600" dirty="0"/>
              <a:t>: 10.1088/1748-0221/18/07/C07019</a:t>
            </a:r>
          </a:p>
          <a:p>
            <a:r>
              <a:rPr lang="en-GB" sz="1600" dirty="0"/>
              <a:t>[7] E. </a:t>
            </a:r>
            <a:r>
              <a:rPr lang="en-GB" sz="1600" dirty="0" err="1"/>
              <a:t>Sartori</a:t>
            </a:r>
            <a:r>
              <a:rPr lang="en-GB" sz="1600" dirty="0"/>
              <a:t> and P. </a:t>
            </a:r>
            <a:r>
              <a:rPr lang="en-GB" sz="1600" dirty="0" err="1"/>
              <a:t>Veltri</a:t>
            </a:r>
            <a:r>
              <a:rPr lang="en-GB" sz="1600" dirty="0"/>
              <a:t>, Vacuum, vol. 90, pp. 80-88 (2013), </a:t>
            </a:r>
            <a:r>
              <a:rPr lang="it-IT" sz="1600" dirty="0" err="1"/>
              <a:t>doi</a:t>
            </a:r>
            <a:r>
              <a:rPr lang="en-GB" sz="1600" dirty="0"/>
              <a:t>: 10.1016/j.vacuum.2012.09.022</a:t>
            </a:r>
          </a:p>
          <a:p>
            <a:r>
              <a:rPr lang="it-IT" sz="1600" dirty="0"/>
              <a:t>[8] E. Sartori et al., </a:t>
            </a:r>
            <a:r>
              <a:rPr lang="it-IT" sz="1600" dirty="0" err="1"/>
              <a:t>Nuclear</a:t>
            </a:r>
            <a:r>
              <a:rPr lang="it-IT" sz="1600" dirty="0"/>
              <a:t> Fusion, vol. 62 (8), 086022 (2022), </a:t>
            </a:r>
            <a:r>
              <a:rPr lang="it-IT" sz="1600" dirty="0" err="1"/>
              <a:t>doi</a:t>
            </a:r>
            <a:r>
              <a:rPr lang="it-IT" sz="1600" dirty="0"/>
              <a:t>: 10.1088/1741-4326/ac715e</a:t>
            </a:r>
            <a:endParaRPr lang="en-GB" sz="1600" dirty="0"/>
          </a:p>
          <a:p>
            <a:endParaRPr lang="en-GB" sz="1600" dirty="0"/>
          </a:p>
          <a:p>
            <a:endParaRPr lang="en-GB" sz="1400" dirty="0"/>
          </a:p>
        </p:txBody>
      </p:sp>
      <p:sp>
        <p:nvSpPr>
          <p:cNvPr id="3" name="Title 2"/>
          <p:cNvSpPr>
            <a:spLocks noGrp="1"/>
          </p:cNvSpPr>
          <p:nvPr>
            <p:ph type="title"/>
          </p:nvPr>
        </p:nvSpPr>
        <p:spPr/>
        <p:txBody>
          <a:bodyPr/>
          <a:lstStyle/>
          <a:p>
            <a:r>
              <a:rPr lang="en-GB" dirty="0"/>
              <a:t>References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28</a:t>
            </a:fld>
            <a:endParaRPr lang="en-US" dirty="0"/>
          </a:p>
        </p:txBody>
      </p:sp>
    </p:spTree>
    <p:extLst>
      <p:ext uri="{BB962C8B-B14F-4D97-AF65-F5344CB8AC3E}">
        <p14:creationId xmlns:p14="http://schemas.microsoft.com/office/powerpoint/2010/main" val="304613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AGPS current</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29</a:t>
            </a:fld>
            <a:endParaRPr lang="en-US" dirty="0"/>
          </a:p>
        </p:txBody>
      </p:sp>
      <p:pic>
        <p:nvPicPr>
          <p:cNvPr id="7" name="Picture 6"/>
          <p:cNvPicPr>
            <a:picLocks noChangeAspect="1"/>
          </p:cNvPicPr>
          <p:nvPr/>
        </p:nvPicPr>
        <p:blipFill rotWithShape="1">
          <a:blip r:embed="rId2"/>
          <a:srcRect t="10900" r="7697"/>
          <a:stretch/>
        </p:blipFill>
        <p:spPr>
          <a:xfrm>
            <a:off x="5669169" y="634986"/>
            <a:ext cx="4916579" cy="4152701"/>
          </a:xfrm>
          <a:prstGeom prst="rect">
            <a:avLst/>
          </a:prstGeom>
        </p:spPr>
      </p:pic>
      <p:sp>
        <p:nvSpPr>
          <p:cNvPr id="8" name="Rectangle 7"/>
          <p:cNvSpPr/>
          <p:nvPr/>
        </p:nvSpPr>
        <p:spPr>
          <a:xfrm>
            <a:off x="208277" y="4935561"/>
            <a:ext cx="8735698" cy="1631216"/>
          </a:xfrm>
          <a:prstGeom prst="rect">
            <a:avLst/>
          </a:prstGeom>
        </p:spPr>
        <p:txBody>
          <a:bodyPr wrap="square">
            <a:spAutoFit/>
          </a:bodyPr>
          <a:lstStyle/>
          <a:p>
            <a:pPr marL="0" lvl="1">
              <a:spcAft>
                <a:spcPts val="600"/>
              </a:spcAft>
            </a:pPr>
            <a:r>
              <a:rPr lang="en-GB" sz="1600" noProof="0" dirty="0"/>
              <a:t>AGPS current reached over 355 A/m</a:t>
            </a:r>
            <a:r>
              <a:rPr lang="en-US" sz="1600" baseline="30000" noProof="0" dirty="0"/>
              <a:t>2</a:t>
            </a:r>
          </a:p>
          <a:p>
            <a:pPr marL="285750" lvl="1" indent="-285750">
              <a:spcAft>
                <a:spcPts val="600"/>
              </a:spcAft>
              <a:buFont typeface="Arial" panose="020B0604020202020204" pitchFamily="34" charset="0"/>
              <a:buChar char="•"/>
            </a:pPr>
            <a:r>
              <a:rPr lang="en-US" sz="1600" dirty="0"/>
              <a:t>Overestimation of accelerated current as exceeds CL</a:t>
            </a:r>
          </a:p>
          <a:p>
            <a:pPr marL="0" lvl="1">
              <a:spcAft>
                <a:spcPts val="600"/>
              </a:spcAft>
            </a:pPr>
            <a:endParaRPr lang="en-US" sz="1600" dirty="0"/>
          </a:p>
          <a:p>
            <a:pPr marL="0" lvl="1">
              <a:spcAft>
                <a:spcPts val="600"/>
              </a:spcAft>
            </a:pPr>
            <a:r>
              <a:rPr lang="en-US" sz="1600" dirty="0"/>
              <a:t>Extrapolating to 100 kW/driver and 1280 </a:t>
            </a:r>
            <a:r>
              <a:rPr lang="en-US" sz="1600" dirty="0" err="1"/>
              <a:t>beamlets</a:t>
            </a:r>
            <a:r>
              <a:rPr lang="en-US" sz="1600" dirty="0"/>
              <a:t> ISEG and AGPS currents exceed PS limits</a:t>
            </a:r>
          </a:p>
          <a:p>
            <a:pPr marL="0" lvl="1">
              <a:spcAft>
                <a:spcPts val="600"/>
              </a:spcAft>
            </a:pPr>
            <a:endParaRPr lang="en-GB" sz="1600" dirty="0"/>
          </a:p>
        </p:txBody>
      </p:sp>
      <p:sp>
        <p:nvSpPr>
          <p:cNvPr id="9" name="Rectangle 8"/>
          <p:cNvSpPr/>
          <p:nvPr/>
        </p:nvSpPr>
        <p:spPr>
          <a:xfrm>
            <a:off x="9637642" y="5087958"/>
            <a:ext cx="2700706" cy="830997"/>
          </a:xfrm>
          <a:prstGeom prst="rect">
            <a:avLst/>
          </a:prstGeom>
        </p:spPr>
        <p:txBody>
          <a:bodyPr wrap="square">
            <a:spAutoFit/>
          </a:bodyPr>
          <a:lstStyle/>
          <a:p>
            <a:pPr marL="0" lvl="1">
              <a:spcAft>
                <a:spcPts val="600"/>
              </a:spcAft>
            </a:pPr>
            <a:r>
              <a:rPr lang="en-US" sz="1600" b="1" noProof="0" dirty="0">
                <a:solidFill>
                  <a:schemeClr val="accent5"/>
                </a:solidFill>
              </a:rPr>
              <a:t>Issue needs to be removed, not just corrected for</a:t>
            </a:r>
          </a:p>
        </p:txBody>
      </p:sp>
      <p:pic>
        <p:nvPicPr>
          <p:cNvPr id="10" name="Picture 9"/>
          <p:cNvPicPr>
            <a:picLocks noChangeAspect="1"/>
          </p:cNvPicPr>
          <p:nvPr/>
        </p:nvPicPr>
        <p:blipFill>
          <a:blip r:embed="rId3"/>
          <a:stretch>
            <a:fillRect/>
          </a:stretch>
        </p:blipFill>
        <p:spPr>
          <a:xfrm>
            <a:off x="256639" y="1228367"/>
            <a:ext cx="3600000" cy="3559320"/>
          </a:xfrm>
          <a:prstGeom prst="rect">
            <a:avLst/>
          </a:prstGeom>
        </p:spPr>
      </p:pic>
    </p:spTree>
    <p:extLst>
      <p:ext uri="{BB962C8B-B14F-4D97-AF65-F5344CB8AC3E}">
        <p14:creationId xmlns:p14="http://schemas.microsoft.com/office/powerpoint/2010/main" val="2094511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lvl="0"/>
            <a:r>
              <a:rPr lang="en-GB" b="1" dirty="0">
                <a:solidFill>
                  <a:srgbClr val="002F56"/>
                </a:solidFill>
              </a:rPr>
              <a:t>ITER NBTF and SPIDER</a:t>
            </a:r>
          </a:p>
          <a:p>
            <a:pPr lvl="0"/>
            <a:endParaRPr lang="en-GB" dirty="0">
              <a:solidFill>
                <a:srgbClr val="002F56"/>
              </a:solidFill>
            </a:endParaRPr>
          </a:p>
          <a:p>
            <a:pPr lvl="0"/>
            <a:r>
              <a:rPr lang="en-GB" dirty="0">
                <a:solidFill>
                  <a:schemeClr val="accent1">
                    <a:lumMod val="10000"/>
                    <a:lumOff val="90000"/>
                  </a:schemeClr>
                </a:solidFill>
              </a:rPr>
              <a:t>SPIDER campaign overview 2024/25</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Extracted current estimation</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Beam current performance</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Conclusions and future perspectives</a:t>
            </a:r>
          </a:p>
          <a:p>
            <a:endParaRPr lang="en-GB" dirty="0"/>
          </a:p>
        </p:txBody>
      </p:sp>
      <p:sp>
        <p:nvSpPr>
          <p:cNvPr id="3" name="Title 2"/>
          <p:cNvSpPr>
            <a:spLocks noGrp="1"/>
          </p:cNvSpPr>
          <p:nvPr>
            <p:ph type="title"/>
          </p:nvPr>
        </p:nvSpPr>
        <p:spPr/>
        <p:txBody>
          <a:bodyPr/>
          <a:lstStyle/>
          <a:p>
            <a:r>
              <a:rPr lang="en-GB" dirty="0"/>
              <a:t>OUTLINE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3</a:t>
            </a:fld>
            <a:endParaRPr lang="en-US" dirty="0"/>
          </a:p>
        </p:txBody>
      </p:sp>
    </p:spTree>
    <p:extLst>
      <p:ext uri="{BB962C8B-B14F-4D97-AF65-F5344CB8AC3E}">
        <p14:creationId xmlns:p14="http://schemas.microsoft.com/office/powerpoint/2010/main" val="3786496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Current scaling</a:t>
            </a:r>
            <a:endParaRPr lang="en-GB" dirty="0"/>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30</a:t>
            </a:fld>
            <a:endParaRPr lang="en-US" dirty="0"/>
          </a:p>
        </p:txBody>
      </p:sp>
      <p:pic>
        <p:nvPicPr>
          <p:cNvPr id="6"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10754" r="7924"/>
          <a:stretch/>
        </p:blipFill>
        <p:spPr>
          <a:xfrm>
            <a:off x="188351" y="2302434"/>
            <a:ext cx="4628816" cy="3925681"/>
          </a:xfrm>
          <a:prstGeom prst="rect">
            <a:avLst/>
          </a:prstGeom>
        </p:spPr>
      </p:pic>
      <p:pic>
        <p:nvPicPr>
          <p:cNvPr id="7" name="Picture 6"/>
          <p:cNvPicPr>
            <a:picLocks noChangeAspect="1"/>
          </p:cNvPicPr>
          <p:nvPr/>
        </p:nvPicPr>
        <p:blipFill>
          <a:blip r:embed="rId3"/>
          <a:stretch>
            <a:fillRect/>
          </a:stretch>
        </p:blipFill>
        <p:spPr>
          <a:xfrm>
            <a:off x="5089550" y="389179"/>
            <a:ext cx="4997425" cy="1771037"/>
          </a:xfrm>
          <a:prstGeom prst="rect">
            <a:avLst/>
          </a:prstGeom>
        </p:spPr>
      </p:pic>
      <p:pic>
        <p:nvPicPr>
          <p:cNvPr id="8" name="Picture 7"/>
          <p:cNvPicPr>
            <a:picLocks noChangeAspect="1"/>
          </p:cNvPicPr>
          <p:nvPr/>
        </p:nvPicPr>
        <p:blipFill rotWithShape="1">
          <a:blip r:embed="rId4"/>
          <a:srcRect t="11177" r="7697"/>
          <a:stretch/>
        </p:blipFill>
        <p:spPr>
          <a:xfrm>
            <a:off x="6001084" y="2347991"/>
            <a:ext cx="4628816" cy="3897490"/>
          </a:xfrm>
          <a:prstGeom prst="rect">
            <a:avLst/>
          </a:prstGeom>
        </p:spPr>
      </p:pic>
    </p:spTree>
    <p:extLst>
      <p:ext uri="{BB962C8B-B14F-4D97-AF65-F5344CB8AC3E}">
        <p14:creationId xmlns:p14="http://schemas.microsoft.com/office/powerpoint/2010/main" val="693668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Effect of drifts on beam uniformity</a:t>
            </a:r>
            <a:endParaRPr lang="en-GB" dirty="0"/>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31</a:t>
            </a:fld>
            <a:endParaRPr lang="en-US" dirty="0"/>
          </a:p>
        </p:txBody>
      </p:sp>
      <p:grpSp>
        <p:nvGrpSpPr>
          <p:cNvPr id="6" name="Group 5"/>
          <p:cNvGrpSpPr/>
          <p:nvPr/>
        </p:nvGrpSpPr>
        <p:grpSpPr>
          <a:xfrm>
            <a:off x="433263" y="1196377"/>
            <a:ext cx="9486061" cy="4992894"/>
            <a:chOff x="740651" y="613907"/>
            <a:chExt cx="11368123" cy="5983499"/>
          </a:xfrm>
        </p:grpSpPr>
        <p:sp>
          <p:nvSpPr>
            <p:cNvPr id="7" name="CasellaDiTesto 4">
              <a:extLst>
                <a:ext uri="{FF2B5EF4-FFF2-40B4-BE49-F238E27FC236}">
                  <a16:creationId xmlns:a16="http://schemas.microsoft.com/office/drawing/2014/main" id="{3C74A9B1-7872-4EEA-9575-F2CED84646BA}"/>
                </a:ext>
              </a:extLst>
            </p:cNvPr>
            <p:cNvSpPr txBox="1"/>
            <p:nvPr/>
          </p:nvSpPr>
          <p:spPr>
            <a:xfrm>
              <a:off x="5367100" y="3141008"/>
              <a:ext cx="3104955" cy="1298492"/>
            </a:xfrm>
            <a:prstGeom prst="rect">
              <a:avLst/>
            </a:prstGeom>
            <a:noFill/>
          </p:spPr>
          <p:txBody>
            <a:bodyPr wrap="square" rtlCol="0">
              <a:spAutoFit/>
            </a:bodyPr>
            <a:lstStyle/>
            <a:p>
              <a:r>
                <a:rPr lang="it-IT" sz="1000" b="1" dirty="0">
                  <a:solidFill>
                    <a:srgbClr val="FF0000"/>
                  </a:solidFill>
                </a:rPr>
                <a:t>#14046 – blip2 (Top)</a:t>
              </a:r>
            </a:p>
            <a:p>
              <a:pPr marL="144000" indent="-144000">
                <a:buFontTx/>
                <a:buChar char="-"/>
              </a:pPr>
              <a:r>
                <a:rPr lang="it-IT" sz="900" b="1" dirty="0" err="1">
                  <a:solidFill>
                    <a:srgbClr val="FF0000"/>
                  </a:solidFill>
                </a:rPr>
                <a:t>P</a:t>
              </a:r>
              <a:r>
                <a:rPr lang="it-IT" sz="900" b="1" baseline="-25000" dirty="0" err="1">
                  <a:solidFill>
                    <a:srgbClr val="FF0000"/>
                  </a:solidFill>
                </a:rPr>
                <a:t>RF,set</a:t>
              </a:r>
              <a:r>
                <a:rPr lang="it-IT" sz="900" b="1" dirty="0">
                  <a:solidFill>
                    <a:srgbClr val="FF0000"/>
                  </a:solidFill>
                </a:rPr>
                <a:t>= 60 kW/dr- </a:t>
              </a:r>
              <a:r>
                <a:rPr lang="it-IT" sz="900" dirty="0" err="1">
                  <a:solidFill>
                    <a:srgbClr val="FF0000"/>
                  </a:solidFill>
                </a:rPr>
                <a:t>p</a:t>
              </a:r>
              <a:r>
                <a:rPr lang="it-IT" sz="900" baseline="-25000" dirty="0" err="1">
                  <a:solidFill>
                    <a:srgbClr val="FF0000"/>
                  </a:solidFill>
                </a:rPr>
                <a:t>source</a:t>
              </a:r>
              <a:r>
                <a:rPr lang="it-IT" sz="900" dirty="0">
                  <a:solidFill>
                    <a:srgbClr val="FF0000"/>
                  </a:solidFill>
                </a:rPr>
                <a:t>=0.45 </a:t>
              </a:r>
              <a:r>
                <a:rPr lang="it-IT" sz="900" dirty="0" err="1">
                  <a:solidFill>
                    <a:srgbClr val="FF0000"/>
                  </a:solidFill>
                </a:rPr>
                <a:t>Pa</a:t>
              </a:r>
              <a:endParaRPr lang="it-IT" sz="900" dirty="0">
                <a:solidFill>
                  <a:srgbClr val="FF0000"/>
                </a:solidFill>
              </a:endParaRPr>
            </a:p>
            <a:p>
              <a:pPr marL="144000" indent="-144000">
                <a:buFontTx/>
                <a:buChar char="-"/>
              </a:pPr>
              <a:r>
                <a:rPr lang="it-IT" sz="900" b="1" dirty="0" err="1">
                  <a:solidFill>
                    <a:srgbClr val="FF0000"/>
                  </a:solidFill>
                </a:rPr>
                <a:t>Reversed</a:t>
              </a:r>
              <a:r>
                <a:rPr lang="it-IT" sz="900" dirty="0">
                  <a:solidFill>
                    <a:srgbClr val="FF0000"/>
                  </a:solidFill>
                </a:rPr>
                <a:t> FF - </a:t>
              </a:r>
              <a:r>
                <a:rPr lang="it-IT" sz="900" dirty="0" err="1">
                  <a:solidFill>
                    <a:srgbClr val="FF0000"/>
                  </a:solidFill>
                </a:rPr>
                <a:t>I</a:t>
              </a:r>
              <a:r>
                <a:rPr lang="it-IT" sz="900" baseline="-25000" dirty="0" err="1">
                  <a:solidFill>
                    <a:srgbClr val="FF0000"/>
                  </a:solidFill>
                </a:rPr>
                <a:t>filter</a:t>
              </a:r>
              <a:r>
                <a:rPr lang="it-IT" sz="900" dirty="0">
                  <a:solidFill>
                    <a:srgbClr val="FF0000"/>
                  </a:solidFill>
                </a:rPr>
                <a:t>= 1400 A</a:t>
              </a:r>
            </a:p>
            <a:p>
              <a:pPr marL="144000" indent="-144000">
                <a:buFontTx/>
                <a:buChar char="-"/>
              </a:pPr>
              <a:r>
                <a:rPr lang="it-IT" sz="900" dirty="0">
                  <a:solidFill>
                    <a:srgbClr val="FF0000"/>
                  </a:solidFill>
                </a:rPr>
                <a:t>I</a:t>
              </a:r>
              <a:r>
                <a:rPr lang="it-IT" sz="900" baseline="-25000" dirty="0">
                  <a:solidFill>
                    <a:srgbClr val="FF0000"/>
                  </a:solidFill>
                </a:rPr>
                <a:t>BI</a:t>
              </a:r>
              <a:r>
                <a:rPr lang="it-IT" sz="900" dirty="0">
                  <a:solidFill>
                    <a:srgbClr val="FF0000"/>
                  </a:solidFill>
                </a:rPr>
                <a:t>= 108 A – I</a:t>
              </a:r>
              <a:r>
                <a:rPr lang="it-IT" sz="900" baseline="-25000" dirty="0">
                  <a:solidFill>
                    <a:srgbClr val="FF0000"/>
                  </a:solidFill>
                </a:rPr>
                <a:t>BP</a:t>
              </a:r>
              <a:r>
                <a:rPr lang="it-IT" sz="900" dirty="0">
                  <a:solidFill>
                    <a:srgbClr val="FF0000"/>
                  </a:solidFill>
                </a:rPr>
                <a:t> = 111 A</a:t>
              </a:r>
            </a:p>
            <a:p>
              <a:pPr marL="144000" indent="-144000">
                <a:buFontTx/>
                <a:buChar char="-"/>
              </a:pPr>
              <a:r>
                <a:rPr lang="it-IT" sz="900" dirty="0">
                  <a:solidFill>
                    <a:srgbClr val="FF0000"/>
                  </a:solidFill>
                </a:rPr>
                <a:t>V</a:t>
              </a:r>
              <a:r>
                <a:rPr lang="it-IT" sz="900" baseline="-25000" dirty="0">
                  <a:solidFill>
                    <a:srgbClr val="FF0000"/>
                  </a:solidFill>
                </a:rPr>
                <a:t>BI</a:t>
              </a:r>
              <a:r>
                <a:rPr lang="it-IT" sz="900" dirty="0">
                  <a:solidFill>
                    <a:srgbClr val="FF0000"/>
                  </a:solidFill>
                </a:rPr>
                <a:t>= 37.4 V – V</a:t>
              </a:r>
              <a:r>
                <a:rPr lang="it-IT" sz="900" baseline="-25000" dirty="0">
                  <a:solidFill>
                    <a:srgbClr val="FF0000"/>
                  </a:solidFill>
                </a:rPr>
                <a:t>BP</a:t>
              </a:r>
              <a:r>
                <a:rPr lang="it-IT" sz="900" dirty="0">
                  <a:solidFill>
                    <a:srgbClr val="FF0000"/>
                  </a:solidFill>
                </a:rPr>
                <a:t> = 33.4 V </a:t>
              </a:r>
              <a:r>
                <a:rPr lang="it-IT" sz="900" dirty="0">
                  <a:solidFill>
                    <a:srgbClr val="FF0000"/>
                  </a:solidFill>
                  <a:sym typeface="Wingdings" panose="05000000000000000000" pitchFamily="2" charset="2"/>
                </a:rPr>
                <a:t> 4.0 V</a:t>
              </a:r>
            </a:p>
            <a:p>
              <a:pPr marL="144000" indent="-144000">
                <a:buFontTx/>
                <a:buChar char="-"/>
              </a:pPr>
              <a:r>
                <a:rPr lang="it-IT" sz="900" dirty="0" err="1">
                  <a:solidFill>
                    <a:srgbClr val="FF0000"/>
                  </a:solidFill>
                  <a:sym typeface="Wingdings" panose="05000000000000000000" pitchFamily="2" charset="2"/>
                </a:rPr>
                <a:t>U</a:t>
              </a:r>
              <a:r>
                <a:rPr lang="it-IT" sz="900" baseline="-25000" dirty="0" err="1">
                  <a:solidFill>
                    <a:srgbClr val="FF0000"/>
                  </a:solidFill>
                  <a:sym typeface="Wingdings" panose="05000000000000000000" pitchFamily="2" charset="2"/>
                </a:rPr>
                <a:t>ex</a:t>
              </a:r>
              <a:r>
                <a:rPr lang="it-IT" sz="900" dirty="0">
                  <a:solidFill>
                    <a:srgbClr val="FF0000"/>
                  </a:solidFill>
                  <a:sym typeface="Wingdings" panose="05000000000000000000" pitchFamily="2" charset="2"/>
                </a:rPr>
                <a:t>= 5.75 </a:t>
              </a:r>
              <a:r>
                <a:rPr lang="it-IT" sz="900" dirty="0" err="1">
                  <a:solidFill>
                    <a:srgbClr val="FF0000"/>
                  </a:solidFill>
                  <a:sym typeface="Wingdings" panose="05000000000000000000" pitchFamily="2" charset="2"/>
                </a:rPr>
                <a:t>kV</a:t>
              </a:r>
              <a:r>
                <a:rPr lang="it-IT" sz="900" dirty="0">
                  <a:solidFill>
                    <a:srgbClr val="FF0000"/>
                  </a:solidFill>
                  <a:sym typeface="Wingdings" panose="05000000000000000000" pitchFamily="2" charset="2"/>
                </a:rPr>
                <a:t> </a:t>
              </a:r>
              <a:endParaRPr lang="it-IT" sz="900" dirty="0">
                <a:solidFill>
                  <a:srgbClr val="FF0000"/>
                </a:solidFill>
              </a:endParaRPr>
            </a:p>
          </p:txBody>
        </p:sp>
        <p:grpSp>
          <p:nvGrpSpPr>
            <p:cNvPr id="8" name="Group 7">
              <a:extLst>
                <a:ext uri="{FF2B5EF4-FFF2-40B4-BE49-F238E27FC236}">
                  <a16:creationId xmlns:a16="http://schemas.microsoft.com/office/drawing/2014/main" id="{CB3CCD49-CF67-6E0D-86AA-2BA6FFC20EA6}"/>
                </a:ext>
              </a:extLst>
            </p:cNvPr>
            <p:cNvGrpSpPr/>
            <p:nvPr/>
          </p:nvGrpSpPr>
          <p:grpSpPr>
            <a:xfrm>
              <a:off x="2761879" y="945569"/>
              <a:ext cx="1562466" cy="2160033"/>
              <a:chOff x="9772665" y="2348983"/>
              <a:chExt cx="1562466" cy="2160033"/>
            </a:xfrm>
          </p:grpSpPr>
          <p:pic>
            <p:nvPicPr>
              <p:cNvPr id="58" name="Immagine 6">
                <a:extLst>
                  <a:ext uri="{FF2B5EF4-FFF2-40B4-BE49-F238E27FC236}">
                    <a16:creationId xmlns:a16="http://schemas.microsoft.com/office/drawing/2014/main" id="{EA245E77-C9B6-4129-BF52-083B7092DF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96" r="28829"/>
              <a:stretch/>
            </p:blipFill>
            <p:spPr>
              <a:xfrm>
                <a:off x="9857406" y="2348983"/>
                <a:ext cx="1477725" cy="2160033"/>
              </a:xfrm>
              <a:prstGeom prst="rect">
                <a:avLst/>
              </a:prstGeom>
            </p:spPr>
          </p:pic>
          <p:grpSp>
            <p:nvGrpSpPr>
              <p:cNvPr id="59" name="Group 58">
                <a:extLst>
                  <a:ext uri="{FF2B5EF4-FFF2-40B4-BE49-F238E27FC236}">
                    <a16:creationId xmlns:a16="http://schemas.microsoft.com/office/drawing/2014/main" id="{EB41D32A-E412-9F51-BF71-E208A31482A1}"/>
                  </a:ext>
                </a:extLst>
              </p:cNvPr>
              <p:cNvGrpSpPr/>
              <p:nvPr/>
            </p:nvGrpSpPr>
            <p:grpSpPr>
              <a:xfrm>
                <a:off x="9772665" y="2421467"/>
                <a:ext cx="1289538" cy="1276495"/>
                <a:chOff x="9772665" y="2421467"/>
                <a:chExt cx="1289538" cy="1276495"/>
              </a:xfrm>
            </p:grpSpPr>
            <p:sp>
              <p:nvSpPr>
                <p:cNvPr id="60" name="Arc 59">
                  <a:extLst>
                    <a:ext uri="{FF2B5EF4-FFF2-40B4-BE49-F238E27FC236}">
                      <a16:creationId xmlns:a16="http://schemas.microsoft.com/office/drawing/2014/main" id="{F0493DD3-0C12-2FA6-9248-1F3600ED7956}"/>
                    </a:ext>
                  </a:extLst>
                </p:cNvPr>
                <p:cNvSpPr/>
                <p:nvPr/>
              </p:nvSpPr>
              <p:spPr>
                <a:xfrm>
                  <a:off x="9772665" y="2421467"/>
                  <a:ext cx="1289538" cy="1268698"/>
                </a:xfrm>
                <a:prstGeom prst="arc">
                  <a:avLst>
                    <a:gd name="adj1" fmla="val 2449250"/>
                    <a:gd name="adj2" fmla="val 6375884"/>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DCE8125D-097E-FFA6-9294-0D60B8E01D52}"/>
                    </a:ext>
                  </a:extLst>
                </p:cNvPr>
                <p:cNvSpPr/>
                <p:nvPr/>
              </p:nvSpPr>
              <p:spPr>
                <a:xfrm>
                  <a:off x="9772665" y="2429264"/>
                  <a:ext cx="1289538" cy="1268698"/>
                </a:xfrm>
                <a:prstGeom prst="arc">
                  <a:avLst>
                    <a:gd name="adj1" fmla="val 17992576"/>
                    <a:gd name="adj2" fmla="val 19048901"/>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7CC272F2-66DF-66F5-6A2B-381C0B6D3809}"/>
                </a:ext>
              </a:extLst>
            </p:cNvPr>
            <p:cNvGrpSpPr/>
            <p:nvPr/>
          </p:nvGrpSpPr>
          <p:grpSpPr>
            <a:xfrm>
              <a:off x="5719429" y="987648"/>
              <a:ext cx="1567676" cy="2160000"/>
              <a:chOff x="9767455" y="4698000"/>
              <a:chExt cx="1567676" cy="2160000"/>
            </a:xfrm>
          </p:grpSpPr>
          <p:pic>
            <p:nvPicPr>
              <p:cNvPr id="54" name="Immagine 10">
                <a:extLst>
                  <a:ext uri="{FF2B5EF4-FFF2-40B4-BE49-F238E27FC236}">
                    <a16:creationId xmlns:a16="http://schemas.microsoft.com/office/drawing/2014/main" id="{15B74C88-8E1A-44A5-87AC-DA20CEE7D7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01" r="29237"/>
              <a:stretch/>
            </p:blipFill>
            <p:spPr>
              <a:xfrm>
                <a:off x="9767455" y="4698000"/>
                <a:ext cx="1567676" cy="2160000"/>
              </a:xfrm>
              <a:prstGeom prst="rect">
                <a:avLst/>
              </a:prstGeom>
            </p:spPr>
          </p:pic>
          <p:grpSp>
            <p:nvGrpSpPr>
              <p:cNvPr id="55" name="Group 54">
                <a:extLst>
                  <a:ext uri="{FF2B5EF4-FFF2-40B4-BE49-F238E27FC236}">
                    <a16:creationId xmlns:a16="http://schemas.microsoft.com/office/drawing/2014/main" id="{C815C4B8-D9D4-CC7F-7139-4D66F244179F}"/>
                  </a:ext>
                </a:extLst>
              </p:cNvPr>
              <p:cNvGrpSpPr/>
              <p:nvPr/>
            </p:nvGrpSpPr>
            <p:grpSpPr>
              <a:xfrm>
                <a:off x="9789677" y="4767649"/>
                <a:ext cx="1289538" cy="1276495"/>
                <a:chOff x="9772665" y="2421467"/>
                <a:chExt cx="1289538" cy="1276495"/>
              </a:xfrm>
            </p:grpSpPr>
            <p:sp>
              <p:nvSpPr>
                <p:cNvPr id="56" name="Arc 55">
                  <a:extLst>
                    <a:ext uri="{FF2B5EF4-FFF2-40B4-BE49-F238E27FC236}">
                      <a16:creationId xmlns:a16="http://schemas.microsoft.com/office/drawing/2014/main" id="{987C7366-FCC4-725F-E238-5631672B3F49}"/>
                    </a:ext>
                  </a:extLst>
                </p:cNvPr>
                <p:cNvSpPr/>
                <p:nvPr/>
              </p:nvSpPr>
              <p:spPr>
                <a:xfrm>
                  <a:off x="9772665" y="2421467"/>
                  <a:ext cx="1289538" cy="1268698"/>
                </a:xfrm>
                <a:prstGeom prst="arc">
                  <a:avLst>
                    <a:gd name="adj1" fmla="val 2449250"/>
                    <a:gd name="adj2" fmla="val 6375884"/>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498C6B14-906D-6EF3-0560-B021CEA28A7B}"/>
                    </a:ext>
                  </a:extLst>
                </p:cNvPr>
                <p:cNvSpPr/>
                <p:nvPr/>
              </p:nvSpPr>
              <p:spPr>
                <a:xfrm>
                  <a:off x="9772665" y="2429264"/>
                  <a:ext cx="1289538" cy="1268698"/>
                </a:xfrm>
                <a:prstGeom prst="arc">
                  <a:avLst>
                    <a:gd name="adj1" fmla="val 17992576"/>
                    <a:gd name="adj2" fmla="val 19048901"/>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AF0C331E-C601-1799-9327-D5B547167702}"/>
                </a:ext>
              </a:extLst>
            </p:cNvPr>
            <p:cNvGrpSpPr/>
            <p:nvPr/>
          </p:nvGrpSpPr>
          <p:grpSpPr>
            <a:xfrm>
              <a:off x="740651" y="945569"/>
              <a:ext cx="1275467" cy="4525293"/>
              <a:chOff x="-1183609" y="564318"/>
              <a:chExt cx="1275467" cy="4525293"/>
            </a:xfrm>
          </p:grpSpPr>
          <p:grpSp>
            <p:nvGrpSpPr>
              <p:cNvPr id="42" name="Group 41">
                <a:extLst>
                  <a:ext uri="{FF2B5EF4-FFF2-40B4-BE49-F238E27FC236}">
                    <a16:creationId xmlns:a16="http://schemas.microsoft.com/office/drawing/2014/main" id="{6E1D976C-4251-8AC8-E4E1-8203C1CA2240}"/>
                  </a:ext>
                </a:extLst>
              </p:cNvPr>
              <p:cNvGrpSpPr>
                <a:grpSpLocks noChangeAspect="1"/>
              </p:cNvGrpSpPr>
              <p:nvPr/>
            </p:nvGrpSpPr>
            <p:grpSpPr>
              <a:xfrm rot="10800000">
                <a:off x="-1183609" y="564318"/>
                <a:ext cx="1275467" cy="4525293"/>
                <a:chOff x="-1870266" y="953839"/>
                <a:chExt cx="1275467" cy="4525293"/>
              </a:xfrm>
            </p:grpSpPr>
            <p:pic>
              <p:nvPicPr>
                <p:cNvPr id="52" name="Picture 51" descr="A screenshot of a computer screen&#10;&#10;Description automatically generated">
                  <a:extLst>
                    <a:ext uri="{FF2B5EF4-FFF2-40B4-BE49-F238E27FC236}">
                      <a16:creationId xmlns:a16="http://schemas.microsoft.com/office/drawing/2014/main" id="{43F7621D-06A0-9F13-66BA-E7527155E921}"/>
                    </a:ext>
                  </a:extLst>
                </p:cNvPr>
                <p:cNvPicPr>
                  <a:picLocks noChangeAspect="1"/>
                </p:cNvPicPr>
                <p:nvPr/>
              </p:nvPicPr>
              <p:blipFill>
                <a:blip r:embed="rId4">
                  <a:extLst>
                    <a:ext uri="{28A0092B-C50C-407E-A947-70E740481C1C}">
                      <a14:useLocalDpi xmlns:a14="http://schemas.microsoft.com/office/drawing/2010/main" val="0"/>
                    </a:ext>
                  </a:extLst>
                </a:blip>
                <a:srcRect l="85343" t="15575"/>
                <a:stretch/>
              </p:blipFill>
              <p:spPr>
                <a:xfrm>
                  <a:off x="-1870266" y="953839"/>
                  <a:ext cx="1275467" cy="4525293"/>
                </a:xfrm>
                <a:prstGeom prst="rect">
                  <a:avLst/>
                </a:prstGeom>
              </p:spPr>
            </p:pic>
            <p:sp>
              <p:nvSpPr>
                <p:cNvPr id="53" name="Rectangle 52">
                  <a:extLst>
                    <a:ext uri="{FF2B5EF4-FFF2-40B4-BE49-F238E27FC236}">
                      <a16:creationId xmlns:a16="http://schemas.microsoft.com/office/drawing/2014/main" id="{B85B5B1E-000F-24C3-0A2E-140B42F2A9F2}"/>
                    </a:ext>
                  </a:extLst>
                </p:cNvPr>
                <p:cNvSpPr/>
                <p:nvPr/>
              </p:nvSpPr>
              <p:spPr>
                <a:xfrm>
                  <a:off x="-1870265" y="991538"/>
                  <a:ext cx="759655" cy="4487594"/>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F8618D45-0E54-64D6-72C1-EAC27672FD0B}"/>
                  </a:ext>
                </a:extLst>
              </p:cNvPr>
              <p:cNvGrpSpPr/>
              <p:nvPr/>
            </p:nvGrpSpPr>
            <p:grpSpPr>
              <a:xfrm>
                <a:off x="10048" y="598099"/>
                <a:ext cx="20920" cy="4431101"/>
                <a:chOff x="0" y="598099"/>
                <a:chExt cx="20920" cy="4431101"/>
              </a:xfrm>
            </p:grpSpPr>
            <p:grpSp>
              <p:nvGrpSpPr>
                <p:cNvPr id="44" name="Group 43">
                  <a:extLst>
                    <a:ext uri="{FF2B5EF4-FFF2-40B4-BE49-F238E27FC236}">
                      <a16:creationId xmlns:a16="http://schemas.microsoft.com/office/drawing/2014/main" id="{ADC4851B-3B8A-682E-8786-449C0D3069A4}"/>
                    </a:ext>
                  </a:extLst>
                </p:cNvPr>
                <p:cNvGrpSpPr/>
                <p:nvPr/>
              </p:nvGrpSpPr>
              <p:grpSpPr>
                <a:xfrm>
                  <a:off x="0" y="2769969"/>
                  <a:ext cx="7798" cy="2259231"/>
                  <a:chOff x="0" y="2769969"/>
                  <a:chExt cx="7798" cy="2259231"/>
                </a:xfrm>
              </p:grpSpPr>
              <p:cxnSp>
                <p:nvCxnSpPr>
                  <p:cNvPr id="49" name="Straight Connector 48">
                    <a:extLst>
                      <a:ext uri="{FF2B5EF4-FFF2-40B4-BE49-F238E27FC236}">
                        <a16:creationId xmlns:a16="http://schemas.microsoft.com/office/drawing/2014/main" id="{1B206A46-4E17-B9E5-EC5D-1F37D4892701}"/>
                      </a:ext>
                    </a:extLst>
                  </p:cNvPr>
                  <p:cNvCxnSpPr>
                    <a:cxnSpLocks/>
                  </p:cNvCxnSpPr>
                  <p:nvPr/>
                </p:nvCxnSpPr>
                <p:spPr>
                  <a:xfrm>
                    <a:off x="0" y="4698000"/>
                    <a:ext cx="0" cy="331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B18E6C-24DD-8C36-340E-DD70CEC5C6A3}"/>
                      </a:ext>
                    </a:extLst>
                  </p:cNvPr>
                  <p:cNvCxnSpPr>
                    <a:cxnSpLocks/>
                  </p:cNvCxnSpPr>
                  <p:nvPr/>
                </p:nvCxnSpPr>
                <p:spPr>
                  <a:xfrm>
                    <a:off x="0" y="3744614"/>
                    <a:ext cx="0" cy="873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D24685C-13F7-6F52-530A-23C807507BE4}"/>
                      </a:ext>
                    </a:extLst>
                  </p:cNvPr>
                  <p:cNvCxnSpPr>
                    <a:cxnSpLocks/>
                  </p:cNvCxnSpPr>
                  <p:nvPr/>
                </p:nvCxnSpPr>
                <p:spPr>
                  <a:xfrm>
                    <a:off x="7798" y="2769969"/>
                    <a:ext cx="0" cy="87361"/>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1EA562D1-B950-5AB5-732E-8AB1EC344807}"/>
                    </a:ext>
                  </a:extLst>
                </p:cNvPr>
                <p:cNvGrpSpPr/>
                <p:nvPr/>
              </p:nvGrpSpPr>
              <p:grpSpPr>
                <a:xfrm rot="10800000">
                  <a:off x="13122" y="598099"/>
                  <a:ext cx="7798" cy="2259231"/>
                  <a:chOff x="0" y="2769969"/>
                  <a:chExt cx="7798" cy="2259231"/>
                </a:xfrm>
              </p:grpSpPr>
              <p:cxnSp>
                <p:nvCxnSpPr>
                  <p:cNvPr id="46" name="Straight Connector 45">
                    <a:extLst>
                      <a:ext uri="{FF2B5EF4-FFF2-40B4-BE49-F238E27FC236}">
                        <a16:creationId xmlns:a16="http://schemas.microsoft.com/office/drawing/2014/main" id="{7FF569E3-1B82-D871-B64A-CE322B2488E0}"/>
                      </a:ext>
                    </a:extLst>
                  </p:cNvPr>
                  <p:cNvCxnSpPr>
                    <a:cxnSpLocks/>
                  </p:cNvCxnSpPr>
                  <p:nvPr/>
                </p:nvCxnSpPr>
                <p:spPr>
                  <a:xfrm>
                    <a:off x="0" y="4698000"/>
                    <a:ext cx="0" cy="3312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62C1C55-3BDA-08B0-114E-785C382360B3}"/>
                      </a:ext>
                    </a:extLst>
                  </p:cNvPr>
                  <p:cNvCxnSpPr>
                    <a:cxnSpLocks/>
                  </p:cNvCxnSpPr>
                  <p:nvPr/>
                </p:nvCxnSpPr>
                <p:spPr>
                  <a:xfrm>
                    <a:off x="0" y="3744614"/>
                    <a:ext cx="0" cy="873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860C874-2240-3981-F099-A5CFC62520AE}"/>
                      </a:ext>
                    </a:extLst>
                  </p:cNvPr>
                  <p:cNvCxnSpPr>
                    <a:cxnSpLocks/>
                  </p:cNvCxnSpPr>
                  <p:nvPr/>
                </p:nvCxnSpPr>
                <p:spPr>
                  <a:xfrm>
                    <a:off x="7798" y="2769969"/>
                    <a:ext cx="0" cy="873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grpSp>
        <p:sp>
          <p:nvSpPr>
            <p:cNvPr id="11" name="Oval 10">
              <a:extLst>
                <a:ext uri="{FF2B5EF4-FFF2-40B4-BE49-F238E27FC236}">
                  <a16:creationId xmlns:a16="http://schemas.microsoft.com/office/drawing/2014/main" id="{141C73C1-889F-8C92-BBFB-D217E4F5BDA5}"/>
                </a:ext>
              </a:extLst>
            </p:cNvPr>
            <p:cNvSpPr/>
            <p:nvPr/>
          </p:nvSpPr>
          <p:spPr>
            <a:xfrm>
              <a:off x="5282985" y="1651573"/>
              <a:ext cx="168230" cy="1682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91A31D8-40B0-260F-930E-6B7E5311D943}"/>
                </a:ext>
              </a:extLst>
            </p:cNvPr>
            <p:cNvGrpSpPr/>
            <p:nvPr/>
          </p:nvGrpSpPr>
          <p:grpSpPr>
            <a:xfrm>
              <a:off x="2693965" y="4452658"/>
              <a:ext cx="1730152" cy="2144748"/>
              <a:chOff x="3174619" y="3599052"/>
              <a:chExt cx="1730152" cy="2107461"/>
            </a:xfrm>
          </p:grpSpPr>
          <p:pic>
            <p:nvPicPr>
              <p:cNvPr id="38" name="Immagine 25">
                <a:extLst>
                  <a:ext uri="{FF2B5EF4-FFF2-40B4-BE49-F238E27FC236}">
                    <a16:creationId xmlns:a16="http://schemas.microsoft.com/office/drawing/2014/main" id="{C50193BC-3AF2-7F21-59F0-740E8B19FB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99" r="24598"/>
              <a:stretch/>
            </p:blipFill>
            <p:spPr>
              <a:xfrm>
                <a:off x="3174619" y="3599052"/>
                <a:ext cx="1730152" cy="2107461"/>
              </a:xfrm>
              <a:prstGeom prst="rect">
                <a:avLst/>
              </a:prstGeom>
              <a:ln>
                <a:solidFill>
                  <a:srgbClr val="00B050"/>
                </a:solidFill>
              </a:ln>
            </p:spPr>
          </p:pic>
          <p:grpSp>
            <p:nvGrpSpPr>
              <p:cNvPr id="39" name="Group 38">
                <a:extLst>
                  <a:ext uri="{FF2B5EF4-FFF2-40B4-BE49-F238E27FC236}">
                    <a16:creationId xmlns:a16="http://schemas.microsoft.com/office/drawing/2014/main" id="{962EAC96-D958-0098-8FF6-76D86739769F}"/>
                  </a:ext>
                </a:extLst>
              </p:cNvPr>
              <p:cNvGrpSpPr/>
              <p:nvPr/>
            </p:nvGrpSpPr>
            <p:grpSpPr>
              <a:xfrm flipV="1">
                <a:off x="3242533" y="4247085"/>
                <a:ext cx="1289538" cy="1278000"/>
                <a:chOff x="9772665" y="2421467"/>
                <a:chExt cx="1289538" cy="1276495"/>
              </a:xfrm>
            </p:grpSpPr>
            <p:sp>
              <p:nvSpPr>
                <p:cNvPr id="40" name="Arc 39">
                  <a:extLst>
                    <a:ext uri="{FF2B5EF4-FFF2-40B4-BE49-F238E27FC236}">
                      <a16:creationId xmlns:a16="http://schemas.microsoft.com/office/drawing/2014/main" id="{3F20C2E0-A491-2159-890D-3E91C4E2F3B6}"/>
                    </a:ext>
                  </a:extLst>
                </p:cNvPr>
                <p:cNvSpPr/>
                <p:nvPr/>
              </p:nvSpPr>
              <p:spPr>
                <a:xfrm>
                  <a:off x="9772665" y="2421467"/>
                  <a:ext cx="1289538" cy="1268698"/>
                </a:xfrm>
                <a:prstGeom prst="arc">
                  <a:avLst>
                    <a:gd name="adj1" fmla="val 2449250"/>
                    <a:gd name="adj2" fmla="val 6375884"/>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Arc 40">
                  <a:extLst>
                    <a:ext uri="{FF2B5EF4-FFF2-40B4-BE49-F238E27FC236}">
                      <a16:creationId xmlns:a16="http://schemas.microsoft.com/office/drawing/2014/main" id="{5BBB2319-CC46-D8CB-AC6D-D6BAE817C127}"/>
                    </a:ext>
                  </a:extLst>
                </p:cNvPr>
                <p:cNvSpPr/>
                <p:nvPr/>
              </p:nvSpPr>
              <p:spPr>
                <a:xfrm>
                  <a:off x="9772665" y="2429264"/>
                  <a:ext cx="1289538" cy="1268698"/>
                </a:xfrm>
                <a:prstGeom prst="arc">
                  <a:avLst>
                    <a:gd name="adj1" fmla="val 17992576"/>
                    <a:gd name="adj2" fmla="val 19048901"/>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3" name="Rectangle 12">
              <a:extLst>
                <a:ext uri="{FF2B5EF4-FFF2-40B4-BE49-F238E27FC236}">
                  <a16:creationId xmlns:a16="http://schemas.microsoft.com/office/drawing/2014/main" id="{54B3AAA7-6444-1657-9EDB-9D460C1F1ACA}"/>
                </a:ext>
              </a:extLst>
            </p:cNvPr>
            <p:cNvSpPr/>
            <p:nvPr/>
          </p:nvSpPr>
          <p:spPr>
            <a:xfrm>
              <a:off x="2693965" y="945569"/>
              <a:ext cx="1730152" cy="2205651"/>
            </a:xfrm>
            <a:prstGeom prst="rect">
              <a:avLst/>
            </a:prstGeom>
            <a:noFill/>
            <a:ln w="95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3AB2D1A-1471-1850-C7C1-A1A232DEE00A}"/>
                </a:ext>
              </a:extLst>
            </p:cNvPr>
            <p:cNvCxnSpPr/>
            <p:nvPr/>
          </p:nvCxnSpPr>
          <p:spPr>
            <a:xfrm flipV="1">
              <a:off x="2080009" y="945569"/>
              <a:ext cx="613956" cy="36498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610312D-53CB-3C13-530F-02FD4AA5B8E4}"/>
                </a:ext>
              </a:extLst>
            </p:cNvPr>
            <p:cNvCxnSpPr>
              <a:cxnSpLocks/>
            </p:cNvCxnSpPr>
            <p:nvPr/>
          </p:nvCxnSpPr>
          <p:spPr>
            <a:xfrm>
              <a:off x="2080009" y="2176575"/>
              <a:ext cx="613956" cy="97464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8CA098D-53B9-FA98-0775-4739629D813A}"/>
                </a:ext>
              </a:extLst>
            </p:cNvPr>
            <p:cNvCxnSpPr>
              <a:cxnSpLocks/>
            </p:cNvCxnSpPr>
            <p:nvPr/>
          </p:nvCxnSpPr>
          <p:spPr>
            <a:xfrm>
              <a:off x="2061152" y="4169545"/>
              <a:ext cx="632813" cy="2707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A22BF9-A818-9BB8-01EE-1F4A6DF8D8A4}"/>
                </a:ext>
              </a:extLst>
            </p:cNvPr>
            <p:cNvCxnSpPr>
              <a:cxnSpLocks/>
            </p:cNvCxnSpPr>
            <p:nvPr/>
          </p:nvCxnSpPr>
          <p:spPr>
            <a:xfrm>
              <a:off x="2066327" y="5079251"/>
              <a:ext cx="627638" cy="151815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5174FB1-082D-6506-D901-0D967E50E5C3}"/>
                </a:ext>
              </a:extLst>
            </p:cNvPr>
            <p:cNvSpPr/>
            <p:nvPr/>
          </p:nvSpPr>
          <p:spPr>
            <a:xfrm>
              <a:off x="5705782" y="949127"/>
              <a:ext cx="1730152" cy="2205651"/>
            </a:xfrm>
            <a:prstGeom prst="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2EFCB3-8D92-9DC1-71C6-40734EA723E7}"/>
                </a:ext>
              </a:extLst>
            </p:cNvPr>
            <p:cNvSpPr txBox="1"/>
            <p:nvPr/>
          </p:nvSpPr>
          <p:spPr>
            <a:xfrm>
              <a:off x="2065139" y="1843337"/>
              <a:ext cx="570307" cy="383162"/>
            </a:xfrm>
            <a:prstGeom prst="rect">
              <a:avLst/>
            </a:prstGeom>
            <a:noFill/>
          </p:spPr>
          <p:txBody>
            <a:bodyPr wrap="none" rtlCol="0">
              <a:spAutoFit/>
            </a:bodyPr>
            <a:lstStyle/>
            <a:p>
              <a:r>
                <a:rPr lang="en-US" sz="1200" dirty="0">
                  <a:solidFill>
                    <a:srgbClr val="00B050"/>
                  </a:solidFill>
                </a:rPr>
                <a:t>B</a:t>
              </a:r>
              <a:r>
                <a:rPr lang="en-US" sz="1200" baseline="-25000" dirty="0">
                  <a:solidFill>
                    <a:srgbClr val="00B050"/>
                  </a:solidFill>
                </a:rPr>
                <a:t>FF</a:t>
              </a:r>
            </a:p>
          </p:txBody>
        </p:sp>
        <p:grpSp>
          <p:nvGrpSpPr>
            <p:cNvPr id="20" name="Group 19">
              <a:extLst>
                <a:ext uri="{FF2B5EF4-FFF2-40B4-BE49-F238E27FC236}">
                  <a16:creationId xmlns:a16="http://schemas.microsoft.com/office/drawing/2014/main" id="{9027E467-6FAD-CEEF-D8D8-D540BF2F99CB}"/>
                </a:ext>
              </a:extLst>
            </p:cNvPr>
            <p:cNvGrpSpPr/>
            <p:nvPr/>
          </p:nvGrpSpPr>
          <p:grpSpPr>
            <a:xfrm>
              <a:off x="2432232" y="1689272"/>
              <a:ext cx="168230" cy="168230"/>
              <a:chOff x="1855673" y="660064"/>
              <a:chExt cx="168230" cy="168230"/>
            </a:xfrm>
          </p:grpSpPr>
          <p:sp>
            <p:nvSpPr>
              <p:cNvPr id="35" name="Oval 34">
                <a:extLst>
                  <a:ext uri="{FF2B5EF4-FFF2-40B4-BE49-F238E27FC236}">
                    <a16:creationId xmlns:a16="http://schemas.microsoft.com/office/drawing/2014/main" id="{CF43BDA0-F891-8DE3-41C9-9120ADAB31F3}"/>
                  </a:ext>
                </a:extLst>
              </p:cNvPr>
              <p:cNvSpPr/>
              <p:nvPr/>
            </p:nvSpPr>
            <p:spPr>
              <a:xfrm>
                <a:off x="1855673" y="660064"/>
                <a:ext cx="168230" cy="16823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E5648CE-29C5-D5E8-913B-10F0F02FD6CC}"/>
                  </a:ext>
                </a:extLst>
              </p:cNvPr>
              <p:cNvCxnSpPr>
                <a:stCxn id="35" idx="1"/>
                <a:endCxn id="35" idx="5"/>
              </p:cNvCxnSpPr>
              <p:nvPr/>
            </p:nvCxnSpPr>
            <p:spPr>
              <a:xfrm>
                <a:off x="1880310" y="684701"/>
                <a:ext cx="118956" cy="1189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701C0A-A100-F69D-67F3-3E5015168180}"/>
                  </a:ext>
                </a:extLst>
              </p:cNvPr>
              <p:cNvCxnSpPr>
                <a:stCxn id="35" idx="3"/>
                <a:endCxn id="35" idx="7"/>
              </p:cNvCxnSpPr>
              <p:nvPr/>
            </p:nvCxnSpPr>
            <p:spPr>
              <a:xfrm flipV="1">
                <a:off x="1880310" y="684701"/>
                <a:ext cx="118956" cy="1189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795AC6F5-C32B-9E4C-EB92-6FA58805BE1F}"/>
                </a:ext>
              </a:extLst>
            </p:cNvPr>
            <p:cNvSpPr txBox="1"/>
            <p:nvPr/>
          </p:nvSpPr>
          <p:spPr>
            <a:xfrm>
              <a:off x="2070036" y="1366768"/>
              <a:ext cx="539264" cy="383162"/>
            </a:xfrm>
            <a:prstGeom prst="rect">
              <a:avLst/>
            </a:prstGeom>
            <a:noFill/>
          </p:spPr>
          <p:txBody>
            <a:bodyPr wrap="none" rtlCol="0">
              <a:spAutoFit/>
            </a:bodyPr>
            <a:lstStyle/>
            <a:p>
              <a:r>
                <a:rPr lang="it-IT" sz="1200">
                  <a:solidFill>
                    <a:srgbClr val="00B050"/>
                  </a:solidFill>
                </a:rPr>
                <a:t>std</a:t>
              </a:r>
              <a:endParaRPr lang="en-US" sz="1200">
                <a:solidFill>
                  <a:srgbClr val="00B050"/>
                </a:solidFill>
              </a:endParaRPr>
            </a:p>
          </p:txBody>
        </p:sp>
        <p:grpSp>
          <p:nvGrpSpPr>
            <p:cNvPr id="22" name="Group 21">
              <a:extLst>
                <a:ext uri="{FF2B5EF4-FFF2-40B4-BE49-F238E27FC236}">
                  <a16:creationId xmlns:a16="http://schemas.microsoft.com/office/drawing/2014/main" id="{57A8E4E2-0838-8632-DF72-52C87A847F76}"/>
                </a:ext>
              </a:extLst>
            </p:cNvPr>
            <p:cNvGrpSpPr/>
            <p:nvPr/>
          </p:nvGrpSpPr>
          <p:grpSpPr>
            <a:xfrm>
              <a:off x="4919440" y="1224193"/>
              <a:ext cx="576612" cy="893542"/>
              <a:chOff x="4919440" y="1071793"/>
              <a:chExt cx="576612" cy="893542"/>
            </a:xfrm>
          </p:grpSpPr>
          <p:sp>
            <p:nvSpPr>
              <p:cNvPr id="32" name="TextBox 31">
                <a:extLst>
                  <a:ext uri="{FF2B5EF4-FFF2-40B4-BE49-F238E27FC236}">
                    <a16:creationId xmlns:a16="http://schemas.microsoft.com/office/drawing/2014/main" id="{6301F6AC-2B61-CBF7-7C92-2ADE83860274}"/>
                  </a:ext>
                </a:extLst>
              </p:cNvPr>
              <p:cNvSpPr txBox="1"/>
              <p:nvPr/>
            </p:nvSpPr>
            <p:spPr>
              <a:xfrm>
                <a:off x="4925745" y="1582173"/>
                <a:ext cx="570307" cy="383162"/>
              </a:xfrm>
              <a:prstGeom prst="rect">
                <a:avLst/>
              </a:prstGeom>
              <a:noFill/>
            </p:spPr>
            <p:txBody>
              <a:bodyPr wrap="none" rtlCol="0">
                <a:spAutoFit/>
              </a:bodyPr>
              <a:lstStyle/>
              <a:p>
                <a:r>
                  <a:rPr lang="en-US" sz="1200" dirty="0">
                    <a:solidFill>
                      <a:srgbClr val="FF0000"/>
                    </a:solidFill>
                  </a:rPr>
                  <a:t>B</a:t>
                </a:r>
                <a:r>
                  <a:rPr lang="en-US" sz="1200" baseline="-25000" dirty="0">
                    <a:solidFill>
                      <a:srgbClr val="FF0000"/>
                    </a:solidFill>
                  </a:rPr>
                  <a:t>FF</a:t>
                </a:r>
                <a:endParaRPr lang="en-US" baseline="-25000" dirty="0">
                  <a:solidFill>
                    <a:srgbClr val="FF0000"/>
                  </a:solidFill>
                </a:endParaRPr>
              </a:p>
            </p:txBody>
          </p:sp>
          <p:sp>
            <p:nvSpPr>
              <p:cNvPr id="33" name="TextBox 32">
                <a:extLst>
                  <a:ext uri="{FF2B5EF4-FFF2-40B4-BE49-F238E27FC236}">
                    <a16:creationId xmlns:a16="http://schemas.microsoft.com/office/drawing/2014/main" id="{40329B76-F9D0-6184-21CC-95133B2B4CA8}"/>
                  </a:ext>
                </a:extLst>
              </p:cNvPr>
              <p:cNvSpPr txBox="1"/>
              <p:nvPr/>
            </p:nvSpPr>
            <p:spPr>
              <a:xfrm>
                <a:off x="4919440" y="1071793"/>
                <a:ext cx="550352" cy="383162"/>
              </a:xfrm>
              <a:prstGeom prst="rect">
                <a:avLst/>
              </a:prstGeom>
              <a:noFill/>
            </p:spPr>
            <p:txBody>
              <a:bodyPr wrap="none" rtlCol="0">
                <a:spAutoFit/>
              </a:bodyPr>
              <a:lstStyle/>
              <a:p>
                <a:r>
                  <a:rPr lang="it-IT" sz="1200" dirty="0" err="1">
                    <a:solidFill>
                      <a:srgbClr val="FF0000"/>
                    </a:solidFill>
                  </a:rPr>
                  <a:t>rev</a:t>
                </a:r>
                <a:endParaRPr lang="en-US" sz="1200" dirty="0">
                  <a:solidFill>
                    <a:srgbClr val="FF0000"/>
                  </a:solidFill>
                </a:endParaRPr>
              </a:p>
            </p:txBody>
          </p:sp>
          <p:sp>
            <p:nvSpPr>
              <p:cNvPr id="34" name="Oval 33">
                <a:extLst>
                  <a:ext uri="{FF2B5EF4-FFF2-40B4-BE49-F238E27FC236}">
                    <a16:creationId xmlns:a16="http://schemas.microsoft.com/office/drawing/2014/main" id="{0D617E1C-6AAB-E589-6FD6-9212A3A27673}"/>
                  </a:ext>
                </a:extLst>
              </p:cNvPr>
              <p:cNvSpPr/>
              <p:nvPr/>
            </p:nvSpPr>
            <p:spPr>
              <a:xfrm>
                <a:off x="5332445" y="1547192"/>
                <a:ext cx="72000" cy="72000"/>
              </a:xfrm>
              <a:prstGeom prst="ellipse">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Connector 22">
              <a:extLst>
                <a:ext uri="{FF2B5EF4-FFF2-40B4-BE49-F238E27FC236}">
                  <a16:creationId xmlns:a16="http://schemas.microsoft.com/office/drawing/2014/main" id="{D2C275B8-061C-E146-2EEE-EAD6F769D048}"/>
                </a:ext>
              </a:extLst>
            </p:cNvPr>
            <p:cNvCxnSpPr>
              <a:cxnSpLocks/>
            </p:cNvCxnSpPr>
            <p:nvPr/>
          </p:nvCxnSpPr>
          <p:spPr>
            <a:xfrm>
              <a:off x="4424117" y="2810769"/>
              <a:ext cx="1276136" cy="340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626455-D05C-5A94-20DF-EA50D9EA10BE}"/>
                </a:ext>
              </a:extLst>
            </p:cNvPr>
            <p:cNvCxnSpPr>
              <a:cxnSpLocks/>
            </p:cNvCxnSpPr>
            <p:nvPr/>
          </p:nvCxnSpPr>
          <p:spPr>
            <a:xfrm flipV="1">
              <a:off x="4450720" y="945569"/>
              <a:ext cx="1224985" cy="1243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asellaDiTesto 4">
              <a:extLst>
                <a:ext uri="{FF2B5EF4-FFF2-40B4-BE49-F238E27FC236}">
                  <a16:creationId xmlns:a16="http://schemas.microsoft.com/office/drawing/2014/main" id="{698F3A9C-EEF0-A38A-1FF9-2266907B9E77}"/>
                </a:ext>
              </a:extLst>
            </p:cNvPr>
            <p:cNvSpPr txBox="1"/>
            <p:nvPr/>
          </p:nvSpPr>
          <p:spPr>
            <a:xfrm>
              <a:off x="2368496" y="3133210"/>
              <a:ext cx="3723164" cy="1543289"/>
            </a:xfrm>
            <a:prstGeom prst="rect">
              <a:avLst/>
            </a:prstGeom>
            <a:noFill/>
          </p:spPr>
          <p:txBody>
            <a:bodyPr wrap="square" lIns="91440" tIns="45720" rIns="91440" bIns="45720" rtlCol="0" anchor="t">
              <a:spAutoFit/>
            </a:bodyPr>
            <a:lstStyle/>
            <a:p>
              <a:r>
                <a:rPr lang="it-IT" sz="1050" b="1" dirty="0">
                  <a:solidFill>
                    <a:srgbClr val="00B050"/>
                  </a:solidFill>
                </a:rPr>
                <a:t>#14216 – blip1 (Top)</a:t>
              </a:r>
            </a:p>
            <a:p>
              <a:pPr marL="144000" indent="-144000">
                <a:buFontTx/>
                <a:buChar char="-"/>
              </a:pPr>
              <a:r>
                <a:rPr lang="it-IT" sz="900" dirty="0" err="1">
                  <a:solidFill>
                    <a:srgbClr val="00B050"/>
                  </a:solidFill>
                </a:rPr>
                <a:t>P</a:t>
              </a:r>
              <a:r>
                <a:rPr lang="it-IT" sz="900" baseline="-25000" dirty="0" err="1">
                  <a:solidFill>
                    <a:srgbClr val="00B050"/>
                  </a:solidFill>
                </a:rPr>
                <a:t>RF,set</a:t>
              </a:r>
              <a:r>
                <a:rPr lang="it-IT" sz="900" dirty="0">
                  <a:solidFill>
                    <a:srgbClr val="00B050"/>
                  </a:solidFill>
                </a:rPr>
                <a:t>= 50 kW/dr- </a:t>
              </a:r>
              <a:r>
                <a:rPr lang="it-IT" sz="900" dirty="0" err="1">
                  <a:solidFill>
                    <a:srgbClr val="00B050"/>
                  </a:solidFill>
                </a:rPr>
                <a:t>p</a:t>
              </a:r>
              <a:r>
                <a:rPr lang="it-IT" sz="900" baseline="-25000" dirty="0" err="1">
                  <a:solidFill>
                    <a:srgbClr val="00B050"/>
                  </a:solidFill>
                </a:rPr>
                <a:t>source</a:t>
              </a:r>
              <a:r>
                <a:rPr lang="it-IT" sz="900" dirty="0">
                  <a:solidFill>
                    <a:srgbClr val="00B050"/>
                  </a:solidFill>
                </a:rPr>
                <a:t>=0.45 </a:t>
              </a:r>
              <a:r>
                <a:rPr lang="it-IT" sz="900" dirty="0" err="1">
                  <a:solidFill>
                    <a:srgbClr val="00B050"/>
                  </a:solidFill>
                </a:rPr>
                <a:t>Pa</a:t>
              </a:r>
              <a:endParaRPr lang="it-IT" sz="900" dirty="0">
                <a:solidFill>
                  <a:srgbClr val="00B050"/>
                </a:solidFill>
              </a:endParaRPr>
            </a:p>
            <a:p>
              <a:pPr marL="144000" indent="-144000">
                <a:buFontTx/>
                <a:buChar char="-"/>
              </a:pPr>
              <a:r>
                <a:rPr lang="it-IT" sz="900" dirty="0">
                  <a:solidFill>
                    <a:srgbClr val="00B050"/>
                  </a:solidFill>
                </a:rPr>
                <a:t>Standard FF - </a:t>
              </a:r>
              <a:r>
                <a:rPr lang="it-IT" sz="900" dirty="0" err="1">
                  <a:solidFill>
                    <a:srgbClr val="00B050"/>
                  </a:solidFill>
                </a:rPr>
                <a:t>I</a:t>
              </a:r>
              <a:r>
                <a:rPr lang="it-IT" sz="900" baseline="-25000" dirty="0" err="1">
                  <a:solidFill>
                    <a:srgbClr val="00B050"/>
                  </a:solidFill>
                </a:rPr>
                <a:t>filter</a:t>
              </a:r>
              <a:r>
                <a:rPr lang="it-IT" sz="900" dirty="0">
                  <a:solidFill>
                    <a:srgbClr val="00B050"/>
                  </a:solidFill>
                </a:rPr>
                <a:t>= 1400 A</a:t>
              </a:r>
              <a:endParaRPr lang="it-IT" sz="900" dirty="0">
                <a:solidFill>
                  <a:srgbClr val="00B050"/>
                </a:solidFill>
                <a:ea typeface="Calibri"/>
                <a:cs typeface="Calibri"/>
              </a:endParaRPr>
            </a:p>
            <a:p>
              <a:pPr marL="144000" indent="-144000">
                <a:buFontTx/>
                <a:buChar char="-"/>
              </a:pPr>
              <a:r>
                <a:rPr lang="it-IT" sz="900" dirty="0">
                  <a:solidFill>
                    <a:srgbClr val="00B050"/>
                  </a:solidFill>
                </a:rPr>
                <a:t>I</a:t>
              </a:r>
              <a:r>
                <a:rPr lang="it-IT" sz="900" baseline="-25000" dirty="0">
                  <a:solidFill>
                    <a:srgbClr val="00B050"/>
                  </a:solidFill>
                </a:rPr>
                <a:t>BI</a:t>
              </a:r>
              <a:r>
                <a:rPr lang="it-IT" sz="900" dirty="0">
                  <a:solidFill>
                    <a:srgbClr val="00B050"/>
                  </a:solidFill>
                </a:rPr>
                <a:t>= 89 A – I</a:t>
              </a:r>
              <a:r>
                <a:rPr lang="it-IT" sz="900" baseline="-25000" dirty="0">
                  <a:solidFill>
                    <a:srgbClr val="00B050"/>
                  </a:solidFill>
                </a:rPr>
                <a:t>BP</a:t>
              </a:r>
              <a:r>
                <a:rPr lang="it-IT" sz="900" dirty="0">
                  <a:solidFill>
                    <a:srgbClr val="00B050"/>
                  </a:solidFill>
                </a:rPr>
                <a:t> = 102 A</a:t>
              </a:r>
              <a:endParaRPr lang="it-IT" sz="900" dirty="0">
                <a:solidFill>
                  <a:srgbClr val="00B050"/>
                </a:solidFill>
                <a:ea typeface="Calibri"/>
                <a:cs typeface="Calibri"/>
              </a:endParaRPr>
            </a:p>
            <a:p>
              <a:pPr marL="144000" indent="-144000">
                <a:buFontTx/>
                <a:buChar char="-"/>
              </a:pPr>
              <a:r>
                <a:rPr lang="it-IT" sz="900" dirty="0">
                  <a:solidFill>
                    <a:srgbClr val="00B050"/>
                  </a:solidFill>
                </a:rPr>
                <a:t>V</a:t>
              </a:r>
              <a:r>
                <a:rPr lang="it-IT" sz="900" baseline="-25000" dirty="0">
                  <a:solidFill>
                    <a:srgbClr val="00B050"/>
                  </a:solidFill>
                </a:rPr>
                <a:t>BI</a:t>
              </a:r>
              <a:r>
                <a:rPr lang="it-IT" sz="900" dirty="0">
                  <a:solidFill>
                    <a:srgbClr val="00B050"/>
                  </a:solidFill>
                </a:rPr>
                <a:t>= 37.4 V – V</a:t>
              </a:r>
              <a:r>
                <a:rPr lang="it-IT" sz="900" baseline="-25000" dirty="0">
                  <a:solidFill>
                    <a:srgbClr val="00B050"/>
                  </a:solidFill>
                </a:rPr>
                <a:t>BP</a:t>
              </a:r>
              <a:r>
                <a:rPr lang="it-IT" sz="900" dirty="0">
                  <a:solidFill>
                    <a:srgbClr val="00B050"/>
                  </a:solidFill>
                </a:rPr>
                <a:t> = 32.0 V </a:t>
              </a:r>
              <a:r>
                <a:rPr lang="it-IT" sz="900" dirty="0">
                  <a:solidFill>
                    <a:srgbClr val="00B050"/>
                  </a:solidFill>
                  <a:sym typeface="Wingdings" panose="05000000000000000000" pitchFamily="2" charset="2"/>
                </a:rPr>
                <a:t> 5.4 V</a:t>
              </a:r>
              <a:endParaRPr lang="it-IT" sz="900" dirty="0">
                <a:solidFill>
                  <a:srgbClr val="00B050"/>
                </a:solidFill>
                <a:ea typeface="Calibri"/>
                <a:cs typeface="Calibri"/>
              </a:endParaRPr>
            </a:p>
            <a:p>
              <a:pPr marL="144000" indent="-144000">
                <a:buFontTx/>
                <a:buChar char="-"/>
              </a:pPr>
              <a:r>
                <a:rPr lang="it-IT" sz="900" dirty="0" err="1">
                  <a:solidFill>
                    <a:srgbClr val="00B050"/>
                  </a:solidFill>
                  <a:sym typeface="Wingdings" panose="05000000000000000000" pitchFamily="2" charset="2"/>
                </a:rPr>
                <a:t>U</a:t>
              </a:r>
              <a:r>
                <a:rPr lang="it-IT" sz="900" baseline="-25000" dirty="0" err="1">
                  <a:solidFill>
                    <a:srgbClr val="00B050"/>
                  </a:solidFill>
                  <a:sym typeface="Wingdings" panose="05000000000000000000" pitchFamily="2" charset="2"/>
                </a:rPr>
                <a:t>ex</a:t>
              </a:r>
              <a:r>
                <a:rPr lang="it-IT" sz="900" dirty="0">
                  <a:solidFill>
                    <a:srgbClr val="00B050"/>
                  </a:solidFill>
                  <a:sym typeface="Wingdings" panose="05000000000000000000" pitchFamily="2" charset="2"/>
                </a:rPr>
                <a:t>= 5.5 </a:t>
              </a:r>
              <a:r>
                <a:rPr lang="it-IT" sz="900" dirty="0" err="1">
                  <a:solidFill>
                    <a:srgbClr val="00B050"/>
                  </a:solidFill>
                  <a:sym typeface="Wingdings" panose="05000000000000000000" pitchFamily="2" charset="2"/>
                </a:rPr>
                <a:t>kV</a:t>
              </a:r>
              <a:r>
                <a:rPr lang="it-IT" sz="900" dirty="0">
                  <a:solidFill>
                    <a:srgbClr val="00B050"/>
                  </a:solidFill>
                  <a:sym typeface="Wingdings" panose="05000000000000000000" pitchFamily="2" charset="2"/>
                </a:rPr>
                <a:t> </a:t>
              </a:r>
              <a:endParaRPr lang="it-IT" sz="900" dirty="0">
                <a:solidFill>
                  <a:srgbClr val="00B050"/>
                </a:solidFill>
              </a:endParaRPr>
            </a:p>
            <a:p>
              <a:endParaRPr lang="it-IT" sz="1050" dirty="0"/>
            </a:p>
          </p:txBody>
        </p:sp>
        <p:sp>
          <p:nvSpPr>
            <p:cNvPr id="26" name="TextBox 25">
              <a:extLst>
                <a:ext uri="{FF2B5EF4-FFF2-40B4-BE49-F238E27FC236}">
                  <a16:creationId xmlns:a16="http://schemas.microsoft.com/office/drawing/2014/main" id="{305631F5-7DEC-752A-2ACE-140195679CB6}"/>
                </a:ext>
              </a:extLst>
            </p:cNvPr>
            <p:cNvSpPr txBox="1"/>
            <p:nvPr/>
          </p:nvSpPr>
          <p:spPr>
            <a:xfrm>
              <a:off x="8338802" y="682109"/>
              <a:ext cx="3769972" cy="351232"/>
            </a:xfrm>
            <a:prstGeom prst="rect">
              <a:avLst/>
            </a:prstGeom>
            <a:noFill/>
          </p:spPr>
          <p:txBody>
            <a:bodyPr wrap="none" rtlCol="0">
              <a:spAutoFit/>
            </a:bodyPr>
            <a:lstStyle/>
            <a:p>
              <a:r>
                <a:rPr lang="it-IT" sz="1050" i="1" dirty="0" err="1"/>
                <a:t>Example</a:t>
              </a:r>
              <a:r>
                <a:rPr lang="it-IT" sz="1050" i="1" dirty="0"/>
                <a:t> of </a:t>
              </a:r>
              <a:r>
                <a:rPr lang="it-IT" sz="1050" i="1" dirty="0" err="1"/>
                <a:t>vertical</a:t>
              </a:r>
              <a:r>
                <a:rPr lang="it-IT" sz="1050" i="1" dirty="0"/>
                <a:t> </a:t>
              </a:r>
              <a:r>
                <a:rPr lang="it-IT" sz="1050" i="1" dirty="0" err="1"/>
                <a:t>profiles</a:t>
              </a:r>
              <a:r>
                <a:rPr lang="it-IT" sz="1050" i="1" dirty="0"/>
                <a:t> </a:t>
              </a:r>
              <a:r>
                <a:rPr lang="it-IT" sz="1050" i="1" dirty="0" err="1"/>
                <a:t>at</a:t>
              </a:r>
              <a:r>
                <a:rPr lang="it-IT" sz="1050" i="1" dirty="0"/>
                <a:t> top </a:t>
              </a:r>
              <a:r>
                <a:rPr lang="it-IT" sz="1050" i="1" dirty="0" err="1"/>
                <a:t>segment</a:t>
              </a:r>
              <a:endParaRPr lang="en-US" sz="1050" i="1" dirty="0"/>
            </a:p>
          </p:txBody>
        </p:sp>
        <p:sp>
          <p:nvSpPr>
            <p:cNvPr id="27" name="TextBox 26">
              <a:extLst>
                <a:ext uri="{FF2B5EF4-FFF2-40B4-BE49-F238E27FC236}">
                  <a16:creationId xmlns:a16="http://schemas.microsoft.com/office/drawing/2014/main" id="{5C2603A4-056F-6251-9241-CFAAB88AA59F}"/>
                </a:ext>
              </a:extLst>
            </p:cNvPr>
            <p:cNvSpPr txBox="1"/>
            <p:nvPr/>
          </p:nvSpPr>
          <p:spPr>
            <a:xfrm>
              <a:off x="2600462" y="613907"/>
              <a:ext cx="1612322" cy="383162"/>
            </a:xfrm>
            <a:prstGeom prst="rect">
              <a:avLst/>
            </a:prstGeom>
            <a:noFill/>
          </p:spPr>
          <p:txBody>
            <a:bodyPr wrap="square">
              <a:spAutoFit/>
            </a:bodyPr>
            <a:lstStyle/>
            <a:p>
              <a:r>
                <a:rPr lang="it-IT" sz="1200" b="1" dirty="0">
                  <a:solidFill>
                    <a:srgbClr val="00B050"/>
                  </a:solidFill>
                </a:rPr>
                <a:t>DRIFT UP</a:t>
              </a:r>
              <a:endParaRPr lang="en-US" sz="1200" dirty="0"/>
            </a:p>
          </p:txBody>
        </p:sp>
        <p:sp>
          <p:nvSpPr>
            <p:cNvPr id="28" name="TextBox 27">
              <a:extLst>
                <a:ext uri="{FF2B5EF4-FFF2-40B4-BE49-F238E27FC236}">
                  <a16:creationId xmlns:a16="http://schemas.microsoft.com/office/drawing/2014/main" id="{74D4B96C-DE8D-6A2A-9D3A-96ABE13787BA}"/>
                </a:ext>
              </a:extLst>
            </p:cNvPr>
            <p:cNvSpPr txBox="1"/>
            <p:nvPr/>
          </p:nvSpPr>
          <p:spPr>
            <a:xfrm>
              <a:off x="5657411" y="617613"/>
              <a:ext cx="1612322" cy="383162"/>
            </a:xfrm>
            <a:prstGeom prst="rect">
              <a:avLst/>
            </a:prstGeom>
            <a:noFill/>
          </p:spPr>
          <p:txBody>
            <a:bodyPr wrap="square">
              <a:spAutoFit/>
            </a:bodyPr>
            <a:lstStyle/>
            <a:p>
              <a:r>
                <a:rPr lang="it-IT" sz="1200" b="1" dirty="0">
                  <a:solidFill>
                    <a:srgbClr val="FF0000"/>
                  </a:solidFill>
                </a:rPr>
                <a:t>DRIFT DOWN</a:t>
              </a:r>
              <a:endParaRPr lang="en-US" sz="1200" dirty="0">
                <a:solidFill>
                  <a:srgbClr val="FF0000"/>
                </a:solidFill>
              </a:endParaRPr>
            </a:p>
          </p:txBody>
        </p:sp>
        <p:sp>
          <p:nvSpPr>
            <p:cNvPr id="29" name="Arrow: Down 108">
              <a:extLst>
                <a:ext uri="{FF2B5EF4-FFF2-40B4-BE49-F238E27FC236}">
                  <a16:creationId xmlns:a16="http://schemas.microsoft.com/office/drawing/2014/main" id="{6A9EF810-1AFB-564D-A24C-3BBE4C2B6958}"/>
                </a:ext>
              </a:extLst>
            </p:cNvPr>
            <p:cNvSpPr/>
            <p:nvPr/>
          </p:nvSpPr>
          <p:spPr>
            <a:xfrm rot="5400000">
              <a:off x="7706701" y="1847341"/>
              <a:ext cx="408214" cy="440614"/>
            </a:xfrm>
            <a:prstGeom prst="downArrow">
              <a:avLst>
                <a:gd name="adj1" fmla="val 50000"/>
                <a:gd name="adj2" fmla="val 64628"/>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D75CD5F-6A7D-4CEB-E42E-C2CA9C445238}"/>
                </a:ext>
              </a:extLst>
            </p:cNvPr>
            <p:cNvPicPr>
              <a:picLocks noChangeAspect="1"/>
            </p:cNvPicPr>
            <p:nvPr/>
          </p:nvPicPr>
          <p:blipFill>
            <a:blip r:embed="rId6"/>
            <a:srcRect l="2840" t="724" r="2800" b="1005"/>
            <a:stretch/>
          </p:blipFill>
          <p:spPr>
            <a:xfrm>
              <a:off x="8266199" y="986945"/>
              <a:ext cx="2838246" cy="4634091"/>
            </a:xfrm>
            <a:prstGeom prst="rect">
              <a:avLst/>
            </a:prstGeom>
          </p:spPr>
        </p:pic>
        <p:cxnSp>
          <p:nvCxnSpPr>
            <p:cNvPr id="31" name="Straight Connector 30">
              <a:extLst>
                <a:ext uri="{FF2B5EF4-FFF2-40B4-BE49-F238E27FC236}">
                  <a16:creationId xmlns:a16="http://schemas.microsoft.com/office/drawing/2014/main" id="{88C35DD3-1603-B108-08BB-F4F7A3C6E5B6}"/>
                </a:ext>
              </a:extLst>
            </p:cNvPr>
            <p:cNvCxnSpPr>
              <a:cxnSpLocks/>
            </p:cNvCxnSpPr>
            <p:nvPr/>
          </p:nvCxnSpPr>
          <p:spPr>
            <a:xfrm>
              <a:off x="9335349" y="1070704"/>
              <a:ext cx="0" cy="379861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1363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Two generators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32</a:t>
            </a:fld>
            <a:endParaRPr lang="en-US" dirty="0"/>
          </a:p>
        </p:txBody>
      </p:sp>
      <p:pic>
        <p:nvPicPr>
          <p:cNvPr id="6" name="Picture 5"/>
          <p:cNvPicPr>
            <a:picLocks noChangeAspect="1"/>
          </p:cNvPicPr>
          <p:nvPr/>
        </p:nvPicPr>
        <p:blipFill>
          <a:blip r:embed="rId2"/>
          <a:stretch>
            <a:fillRect/>
          </a:stretch>
        </p:blipFill>
        <p:spPr>
          <a:xfrm>
            <a:off x="7530573" y="205430"/>
            <a:ext cx="1025819" cy="1080000"/>
          </a:xfrm>
          <a:prstGeom prst="rect">
            <a:avLst/>
          </a:prstGeom>
          <a:ln w="19050">
            <a:solidFill>
              <a:srgbClr val="F06AD3"/>
            </a:solidFill>
          </a:ln>
        </p:spPr>
      </p:pic>
      <p:pic>
        <p:nvPicPr>
          <p:cNvPr id="7" name="Picture 6"/>
          <p:cNvPicPr>
            <a:picLocks noChangeAspect="1"/>
          </p:cNvPicPr>
          <p:nvPr/>
        </p:nvPicPr>
        <p:blipFill>
          <a:blip r:embed="rId3"/>
          <a:stretch>
            <a:fillRect/>
          </a:stretch>
        </p:blipFill>
        <p:spPr>
          <a:xfrm>
            <a:off x="6278271" y="205430"/>
            <a:ext cx="1025819" cy="1080000"/>
          </a:xfrm>
          <a:prstGeom prst="rect">
            <a:avLst/>
          </a:prstGeom>
          <a:ln w="19050">
            <a:solidFill>
              <a:srgbClr val="95CFFF"/>
            </a:solidFill>
          </a:ln>
        </p:spPr>
      </p:pic>
      <p:sp>
        <p:nvSpPr>
          <p:cNvPr id="10" name="Rectangle 9"/>
          <p:cNvSpPr/>
          <p:nvPr/>
        </p:nvSpPr>
        <p:spPr>
          <a:xfrm>
            <a:off x="125150" y="5142491"/>
            <a:ext cx="9723700" cy="984885"/>
          </a:xfrm>
          <a:prstGeom prst="rect">
            <a:avLst/>
          </a:prstGeom>
        </p:spPr>
        <p:txBody>
          <a:bodyPr wrap="square">
            <a:spAutoFit/>
          </a:bodyPr>
          <a:lstStyle/>
          <a:p>
            <a:pPr marL="0" lvl="1">
              <a:spcAft>
                <a:spcPts val="600"/>
              </a:spcAft>
            </a:pPr>
            <a:r>
              <a:rPr lang="en-GB" sz="1600" b="1" noProof="0" dirty="0"/>
              <a:t>Illuminating top segment with two drivers:</a:t>
            </a:r>
          </a:p>
          <a:p>
            <a:pPr marL="285750" lvl="1" indent="-285750">
              <a:spcAft>
                <a:spcPts val="600"/>
              </a:spcAft>
              <a:buFont typeface="Arial" panose="020B0604020202020204" pitchFamily="34" charset="0"/>
              <a:buChar char="•"/>
            </a:pPr>
            <a:r>
              <a:rPr lang="en-GB" sz="1600" dirty="0"/>
              <a:t>Similar profiles seen from ion saturation currents (Langmuir probes) and H</a:t>
            </a:r>
            <a:r>
              <a:rPr lang="el-GR" sz="1600" baseline="-25000" dirty="0"/>
              <a:t>β</a:t>
            </a:r>
            <a:r>
              <a:rPr lang="en-US" sz="1600" dirty="0"/>
              <a:t> (OES)</a:t>
            </a:r>
          </a:p>
          <a:p>
            <a:pPr marL="285750" lvl="1" indent="-285750">
              <a:spcAft>
                <a:spcPts val="600"/>
              </a:spcAft>
              <a:buFont typeface="Arial" panose="020B0604020202020204" pitchFamily="34" charset="0"/>
              <a:buChar char="•"/>
            </a:pPr>
            <a:r>
              <a:rPr lang="en-US" sz="1600" dirty="0"/>
              <a:t>2</a:t>
            </a:r>
            <a:r>
              <a:rPr lang="en-US" sz="1600" baseline="30000" dirty="0"/>
              <a:t>nd</a:t>
            </a:r>
            <a:r>
              <a:rPr lang="en-US" sz="1600" dirty="0"/>
              <a:t> generator enhances the plasma density in the top segment</a:t>
            </a:r>
            <a:endParaRPr lang="en-GB" sz="1600" dirty="0"/>
          </a:p>
        </p:txBody>
      </p:sp>
      <p:grpSp>
        <p:nvGrpSpPr>
          <p:cNvPr id="12" name="Group 11"/>
          <p:cNvGrpSpPr/>
          <p:nvPr/>
        </p:nvGrpSpPr>
        <p:grpSpPr>
          <a:xfrm>
            <a:off x="125150" y="1285430"/>
            <a:ext cx="4114799" cy="3789946"/>
            <a:chOff x="125150" y="1092223"/>
            <a:chExt cx="4114799" cy="3789946"/>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18571"/>
            <a:stretch/>
          </p:blipFill>
          <p:spPr>
            <a:xfrm>
              <a:off x="125150" y="1092223"/>
              <a:ext cx="4114799" cy="3789946"/>
            </a:xfrm>
            <a:prstGeom prst="rect">
              <a:avLst/>
            </a:prstGeom>
          </p:spPr>
        </p:pic>
        <p:cxnSp>
          <p:nvCxnSpPr>
            <p:cNvPr id="11" name="Straight Arrow Connector 10"/>
            <p:cNvCxnSpPr/>
            <p:nvPr/>
          </p:nvCxnSpPr>
          <p:spPr>
            <a:xfrm flipH="1" flipV="1">
              <a:off x="2966846" y="2866062"/>
              <a:ext cx="243841" cy="26131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159904" y="1387910"/>
            <a:ext cx="3612745" cy="4026248"/>
            <a:chOff x="101747" y="2316175"/>
            <a:chExt cx="3398187" cy="3787133"/>
          </a:xfrm>
        </p:grpSpPr>
        <p:grpSp>
          <p:nvGrpSpPr>
            <p:cNvPr id="14" name="Group 13"/>
            <p:cNvGrpSpPr/>
            <p:nvPr/>
          </p:nvGrpSpPr>
          <p:grpSpPr>
            <a:xfrm>
              <a:off x="269965" y="2316175"/>
              <a:ext cx="3229969" cy="3490532"/>
              <a:chOff x="3770811" y="2660596"/>
              <a:chExt cx="3229969" cy="3490532"/>
            </a:xfrm>
          </p:grpSpPr>
          <p:pic>
            <p:nvPicPr>
              <p:cNvPr id="16" name="Picture 15">
                <a:extLst>
                  <a:ext uri="{FF2B5EF4-FFF2-40B4-BE49-F238E27FC236}">
                    <a16:creationId xmlns:a16="http://schemas.microsoft.com/office/drawing/2014/main" id="{AE82870B-10D4-C18E-15B9-9EAF48BD5D15}"/>
                  </a:ext>
                </a:extLst>
              </p:cNvPr>
              <p:cNvPicPr>
                <a:picLocks noChangeAspect="1"/>
              </p:cNvPicPr>
              <p:nvPr/>
            </p:nvPicPr>
            <p:blipFill rotWithShape="1">
              <a:blip r:embed="rId5"/>
              <a:srcRect l="865" r="-1"/>
              <a:stretch/>
            </p:blipFill>
            <p:spPr>
              <a:xfrm>
                <a:off x="3770811" y="2660596"/>
                <a:ext cx="3229670" cy="3490532"/>
              </a:xfrm>
              <a:prstGeom prst="rect">
                <a:avLst/>
              </a:prstGeom>
            </p:spPr>
          </p:pic>
          <p:sp>
            <p:nvSpPr>
              <p:cNvPr id="17" name="TextBox 16">
                <a:extLst>
                  <a:ext uri="{FF2B5EF4-FFF2-40B4-BE49-F238E27FC236}">
                    <a16:creationId xmlns:a16="http://schemas.microsoft.com/office/drawing/2014/main" id="{52B50A07-003D-32F3-BC56-38AB1EB329FA}"/>
                  </a:ext>
                </a:extLst>
              </p:cNvPr>
              <p:cNvSpPr txBox="1"/>
              <p:nvPr/>
            </p:nvSpPr>
            <p:spPr>
              <a:xfrm>
                <a:off x="5203728" y="5388011"/>
                <a:ext cx="1796753" cy="230832"/>
              </a:xfrm>
              <a:prstGeom prst="rect">
                <a:avLst/>
              </a:prstGeom>
              <a:noFill/>
            </p:spPr>
            <p:txBody>
              <a:bodyPr wrap="square">
                <a:spAutoFit/>
              </a:bodyPr>
              <a:lstStyle/>
              <a:p>
                <a:r>
                  <a:rPr lang="en-GB" sz="900" i="0" u="none" strike="noStrike" noProof="0" dirty="0">
                    <a:solidFill>
                      <a:srgbClr val="00B0F0"/>
                    </a:solidFill>
                    <a:effectLst/>
                    <a:latin typeface="Calibri" panose="020F0502020204030204" pitchFamily="34" charset="0"/>
                  </a:rPr>
                  <a:t>15461</a:t>
                </a:r>
                <a:endParaRPr lang="en-GB" sz="900" noProof="0" dirty="0">
                  <a:solidFill>
                    <a:srgbClr val="00B0F0"/>
                  </a:solidFill>
                </a:endParaRPr>
              </a:p>
            </p:txBody>
          </p:sp>
          <p:sp>
            <p:nvSpPr>
              <p:cNvPr id="18" name="TextBox 17">
                <a:extLst>
                  <a:ext uri="{FF2B5EF4-FFF2-40B4-BE49-F238E27FC236}">
                    <a16:creationId xmlns:a16="http://schemas.microsoft.com/office/drawing/2014/main" id="{908E796C-2DA0-3FAC-08D2-9C7B233A5A2A}"/>
                  </a:ext>
                </a:extLst>
              </p:cNvPr>
              <p:cNvSpPr txBox="1"/>
              <p:nvPr/>
            </p:nvSpPr>
            <p:spPr>
              <a:xfrm>
                <a:off x="5204027" y="5532121"/>
                <a:ext cx="1796753" cy="230832"/>
              </a:xfrm>
              <a:prstGeom prst="rect">
                <a:avLst/>
              </a:prstGeom>
              <a:noFill/>
            </p:spPr>
            <p:txBody>
              <a:bodyPr wrap="square">
                <a:spAutoFit/>
              </a:bodyPr>
              <a:lstStyle/>
              <a:p>
                <a:r>
                  <a:rPr lang="en-GB" sz="900" i="0" u="none" strike="noStrike" noProof="0" dirty="0">
                    <a:solidFill>
                      <a:srgbClr val="FC08E5"/>
                    </a:solidFill>
                    <a:effectLst/>
                    <a:latin typeface="Calibri" panose="020F0502020204030204" pitchFamily="34" charset="0"/>
                  </a:rPr>
                  <a:t>15436</a:t>
                </a:r>
                <a:r>
                  <a:rPr lang="en-GB" sz="900" noProof="0" dirty="0">
                    <a:solidFill>
                      <a:srgbClr val="FC08E5"/>
                    </a:solidFill>
                  </a:rPr>
                  <a:t> </a:t>
                </a:r>
              </a:p>
            </p:txBody>
          </p:sp>
        </p:grpSp>
        <p:pic>
          <p:nvPicPr>
            <p:cNvPr id="15" name="Picture 14"/>
            <p:cNvPicPr>
              <a:picLocks noChangeAspect="1"/>
            </p:cNvPicPr>
            <p:nvPr/>
          </p:nvPicPr>
          <p:blipFill rotWithShape="1">
            <a:blip r:embed="rId6"/>
            <a:srcRect t="85135" r="59575"/>
            <a:stretch/>
          </p:blipFill>
          <p:spPr>
            <a:xfrm>
              <a:off x="101747" y="5556069"/>
              <a:ext cx="1483213" cy="547239"/>
            </a:xfrm>
            <a:prstGeom prst="rect">
              <a:avLst/>
            </a:prstGeom>
          </p:spPr>
        </p:pic>
      </p:grpSp>
    </p:spTree>
    <p:extLst>
      <p:ext uri="{BB962C8B-B14F-4D97-AF65-F5344CB8AC3E}">
        <p14:creationId xmlns:p14="http://schemas.microsoft.com/office/powerpoint/2010/main" val="99655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ITER filter field</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33</a:t>
            </a:fld>
            <a:endParaRPr lang="en-US" dirty="0"/>
          </a:p>
        </p:txBody>
      </p:sp>
      <p:pic>
        <p:nvPicPr>
          <p:cNvPr id="6" name="Picture 2" descr="https://ars.els-cdn.com/content/image/1-s2.0-S0920379613001671-g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148" y="273050"/>
            <a:ext cx="3827605" cy="5775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6868" y="1515534"/>
            <a:ext cx="5757682" cy="338554"/>
          </a:xfrm>
          <a:prstGeom prst="rect">
            <a:avLst/>
          </a:prstGeom>
        </p:spPr>
        <p:txBody>
          <a:bodyPr wrap="square">
            <a:spAutoFit/>
          </a:bodyPr>
          <a:lstStyle/>
          <a:p>
            <a:pPr marL="0" lvl="1">
              <a:spcAft>
                <a:spcPts val="600"/>
              </a:spcAft>
            </a:pPr>
            <a:r>
              <a:rPr lang="en-US" sz="1600" dirty="0"/>
              <a:t>Long range FF in the accelerator to deflect stripped electrons</a:t>
            </a:r>
            <a:endParaRPr lang="en-GB" sz="1600" noProof="0" dirty="0"/>
          </a:p>
        </p:txBody>
      </p:sp>
    </p:spTree>
    <p:extLst>
      <p:ext uri="{BB962C8B-B14F-4D97-AF65-F5344CB8AC3E}">
        <p14:creationId xmlns:p14="http://schemas.microsoft.com/office/powerpoint/2010/main" val="154749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ITER Neutral Beam Test Facility</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4</a:t>
            </a:fld>
            <a:endParaRPr lang="en-US" dirty="0"/>
          </a:p>
        </p:txBody>
      </p:sp>
      <p:pic>
        <p:nvPicPr>
          <p:cNvPr id="7" name="Picture 2" descr="https://www.iter.org/img/resize-900-90/www/content/com/Lists/WebText_2014/Attachments/17/nbh-ich-ech-4_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l="1751" r="4224"/>
          <a:stretch/>
        </p:blipFill>
        <p:spPr bwMode="auto">
          <a:xfrm>
            <a:off x="453080" y="990109"/>
            <a:ext cx="4472702" cy="24894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Grp="1" noChangeAspect="1"/>
          </p:cNvPicPr>
          <p:nvPr>
            <p:ph sz="half" idx="2"/>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6482492" y="2006825"/>
            <a:ext cx="5069478" cy="2637727"/>
          </a:xfrm>
          <a:prstGeom prst="rect">
            <a:avLst/>
          </a:prstGeom>
          <a:noFill/>
          <a:ln w="9525">
            <a:noFill/>
            <a:miter lim="800000"/>
            <a:headEnd/>
            <a:tailEnd/>
          </a:ln>
        </p:spPr>
      </p:pic>
      <p:cxnSp>
        <p:nvCxnSpPr>
          <p:cNvPr id="9" name="Straight Arrow Connector 8"/>
          <p:cNvCxnSpPr>
            <a:cxnSpLocks/>
          </p:cNvCxnSpPr>
          <p:nvPr/>
        </p:nvCxnSpPr>
        <p:spPr>
          <a:xfrm>
            <a:off x="4701487" y="2661849"/>
            <a:ext cx="2336995" cy="56189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t="3007"/>
          <a:stretch/>
        </p:blipFill>
        <p:spPr bwMode="auto">
          <a:xfrm>
            <a:off x="630329" y="3768988"/>
            <a:ext cx="3666542" cy="2479127"/>
          </a:xfrm>
          <a:prstGeom prst="rect">
            <a:avLst/>
          </a:prstGeom>
          <a:noFill/>
          <a:ln w="9525">
            <a:noFill/>
            <a:miter lim="800000"/>
            <a:headEnd/>
            <a:tailEnd/>
          </a:ln>
        </p:spPr>
      </p:pic>
      <p:cxnSp>
        <p:nvCxnSpPr>
          <p:cNvPr id="11" name="Straight Arrow Connector 10"/>
          <p:cNvCxnSpPr>
            <a:cxnSpLocks/>
          </p:cNvCxnSpPr>
          <p:nvPr/>
        </p:nvCxnSpPr>
        <p:spPr>
          <a:xfrm flipH="1">
            <a:off x="4246968" y="4167398"/>
            <a:ext cx="2235524" cy="613174"/>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150168" y="978140"/>
            <a:ext cx="4167507" cy="1192634"/>
          </a:xfrm>
          <a:prstGeom prst="rect">
            <a:avLst/>
          </a:prstGeom>
        </p:spPr>
        <p:txBody>
          <a:bodyPr wrap="square">
            <a:spAutoFit/>
          </a:bodyPr>
          <a:lstStyle/>
          <a:p>
            <a:pPr>
              <a:lnSpc>
                <a:spcPct val="100000"/>
              </a:lnSpc>
              <a:spcBef>
                <a:spcPts val="300"/>
              </a:spcBef>
            </a:pPr>
            <a:r>
              <a:rPr lang="en-GB" sz="1600" noProof="0" dirty="0">
                <a:latin typeface="Arial" panose="020B0604020202020204" pitchFamily="34" charset="0"/>
                <a:cs typeface="Arial" panose="020B0604020202020204" pitchFamily="34" charset="0"/>
              </a:rPr>
              <a:t>ITER Neutral Beam Injection (</a:t>
            </a:r>
            <a:r>
              <a:rPr lang="en-GB" sz="1600" b="1" noProof="0" dirty="0">
                <a:latin typeface="Arial" panose="020B0604020202020204" pitchFamily="34" charset="0"/>
                <a:cs typeface="Arial" panose="020B0604020202020204" pitchFamily="34" charset="0"/>
              </a:rPr>
              <a:t>NBI</a:t>
            </a:r>
            <a:r>
              <a:rPr lang="en-GB" sz="1600" noProof="0" dirty="0">
                <a:latin typeface="Arial" panose="020B0604020202020204" pitchFamily="34" charset="0"/>
                <a:cs typeface="Arial" panose="020B0604020202020204" pitchFamily="34" charset="0"/>
              </a:rPr>
              <a:t>)</a:t>
            </a:r>
          </a:p>
          <a:p>
            <a:pPr marL="285750" indent="-285750">
              <a:lnSpc>
                <a:spcPct val="100000"/>
              </a:lnSpc>
              <a:spcBef>
                <a:spcPts val="300"/>
              </a:spcBef>
              <a:buFont typeface="Arial" panose="020B0604020202020204" pitchFamily="34" charset="0"/>
              <a:buChar char="•"/>
            </a:pPr>
            <a:r>
              <a:rPr lang="en-GB" sz="1600" noProof="0" dirty="0">
                <a:latin typeface="Arial" panose="020B0604020202020204" pitchFamily="34" charset="0"/>
                <a:cs typeface="Arial" panose="020B0604020202020204" pitchFamily="34" charset="0"/>
              </a:rPr>
              <a:t>2(+1) Heating Neutral Beam (</a:t>
            </a:r>
            <a:r>
              <a:rPr lang="en-GB" sz="1600" b="1" noProof="0" dirty="0">
                <a:solidFill>
                  <a:srgbClr val="FFC000"/>
                </a:solidFill>
                <a:latin typeface="Arial" panose="020B0604020202020204" pitchFamily="34" charset="0"/>
                <a:cs typeface="Arial" panose="020B0604020202020204" pitchFamily="34" charset="0"/>
              </a:rPr>
              <a:t>HNB</a:t>
            </a:r>
            <a:r>
              <a:rPr lang="en-GB" sz="1600" noProof="0" dirty="0">
                <a:latin typeface="Arial" panose="020B0604020202020204" pitchFamily="34" charset="0"/>
                <a:cs typeface="Arial" panose="020B0604020202020204" pitchFamily="34" charset="0"/>
              </a:rPr>
              <a:t>) [1] </a:t>
            </a:r>
          </a:p>
          <a:p>
            <a:pPr marL="285750" indent="-285750">
              <a:lnSpc>
                <a:spcPct val="100000"/>
              </a:lnSpc>
              <a:spcBef>
                <a:spcPts val="300"/>
              </a:spcBef>
              <a:buFont typeface="Arial" panose="020B0604020202020204" pitchFamily="34" charset="0"/>
              <a:buChar char="•"/>
            </a:pPr>
            <a:r>
              <a:rPr lang="en-GB" sz="1600" noProof="0" dirty="0">
                <a:latin typeface="Arial" panose="020B0604020202020204" pitchFamily="34" charset="0"/>
                <a:cs typeface="Arial" panose="020B0604020202020204" pitchFamily="34" charset="0"/>
              </a:rPr>
              <a:t>33-50 MW</a:t>
            </a:r>
          </a:p>
          <a:p>
            <a:pPr marL="285750" indent="-285750">
              <a:spcBef>
                <a:spcPts val="300"/>
              </a:spcBef>
              <a:buFont typeface="Arial" panose="020B0604020202020204" pitchFamily="34" charset="0"/>
              <a:buChar char="•"/>
            </a:pPr>
            <a:r>
              <a:rPr lang="en-GB" sz="1600" noProof="0" dirty="0">
                <a:latin typeface="Arial" panose="020B0604020202020204" pitchFamily="34" charset="0"/>
                <a:cs typeface="Arial" panose="020B0604020202020204" pitchFamily="34" charset="0"/>
              </a:rPr>
              <a:t>1 Diagnostic Neutral Beam (</a:t>
            </a:r>
            <a:r>
              <a:rPr lang="en-GB" sz="1600" b="1" noProof="0" dirty="0">
                <a:solidFill>
                  <a:srgbClr val="E7E200"/>
                </a:solidFill>
                <a:latin typeface="Arial" panose="020B0604020202020204" pitchFamily="34" charset="0"/>
                <a:cs typeface="Arial" panose="020B0604020202020204" pitchFamily="34" charset="0"/>
              </a:rPr>
              <a:t>DNB</a:t>
            </a:r>
            <a:r>
              <a:rPr lang="en-GB" sz="1600" noProof="0" dirty="0">
                <a:latin typeface="Arial" panose="020B0604020202020204" pitchFamily="34" charset="0"/>
                <a:cs typeface="Arial" panose="020B0604020202020204" pitchFamily="34" charset="0"/>
              </a:rPr>
              <a:t>) [2]</a:t>
            </a:r>
          </a:p>
        </p:txBody>
      </p:sp>
      <p:sp>
        <p:nvSpPr>
          <p:cNvPr id="13" name="Rectangle 12"/>
          <p:cNvSpPr/>
          <p:nvPr/>
        </p:nvSpPr>
        <p:spPr>
          <a:xfrm>
            <a:off x="5150168" y="4918026"/>
            <a:ext cx="4655519" cy="1192634"/>
          </a:xfrm>
          <a:prstGeom prst="rect">
            <a:avLst/>
          </a:prstGeom>
        </p:spPr>
        <p:txBody>
          <a:bodyPr wrap="square">
            <a:spAutoFit/>
          </a:bodyPr>
          <a:lstStyle/>
          <a:p>
            <a:pPr>
              <a:lnSpc>
                <a:spcPct val="100000"/>
              </a:lnSpc>
              <a:spcBef>
                <a:spcPts val="300"/>
              </a:spcBef>
            </a:pPr>
            <a:r>
              <a:rPr lang="en-GB" sz="1600" noProof="0" dirty="0">
                <a:latin typeface="Arial" panose="020B0604020202020204" pitchFamily="34" charset="0"/>
                <a:cs typeface="Arial" panose="020B0604020202020204" pitchFamily="34" charset="0"/>
              </a:rPr>
              <a:t>Neutral Beam Test Facility (</a:t>
            </a:r>
            <a:r>
              <a:rPr lang="en-GB" sz="1600" b="1" noProof="0" dirty="0">
                <a:solidFill>
                  <a:schemeClr val="accent5"/>
                </a:solidFill>
                <a:latin typeface="Arial" panose="020B0604020202020204" pitchFamily="34" charset="0"/>
                <a:cs typeface="Arial" panose="020B0604020202020204" pitchFamily="34" charset="0"/>
              </a:rPr>
              <a:t>NBTF</a:t>
            </a:r>
            <a:r>
              <a:rPr lang="en-GB" sz="1600" noProof="0" dirty="0">
                <a:latin typeface="Arial" panose="020B0604020202020204" pitchFamily="34" charset="0"/>
                <a:cs typeface="Arial" panose="020B0604020202020204" pitchFamily="34" charset="0"/>
              </a:rPr>
              <a:t>) [3]</a:t>
            </a:r>
          </a:p>
          <a:p>
            <a:pPr marL="285750" indent="-285750">
              <a:lnSpc>
                <a:spcPct val="100000"/>
              </a:lnSpc>
              <a:spcBef>
                <a:spcPts val="300"/>
              </a:spcBef>
              <a:buFont typeface="Arial" panose="020B0604020202020204" pitchFamily="34" charset="0"/>
              <a:buChar char="•"/>
            </a:pPr>
            <a:r>
              <a:rPr lang="en-GB" sz="1600" noProof="0" dirty="0">
                <a:latin typeface="Arial" panose="020B0604020202020204" pitchFamily="34" charset="0"/>
                <a:cs typeface="Arial" panose="020B0604020202020204" pitchFamily="34" charset="0"/>
              </a:rPr>
              <a:t>Hosted by Consorzio RFX (Padova, Italy)</a:t>
            </a:r>
          </a:p>
          <a:p>
            <a:pPr marL="285750" indent="-285750">
              <a:lnSpc>
                <a:spcPct val="100000"/>
              </a:lnSpc>
              <a:spcBef>
                <a:spcPts val="300"/>
              </a:spcBef>
              <a:buFont typeface="Arial" panose="020B0604020202020204" pitchFamily="34" charset="0"/>
              <a:buChar char="•"/>
            </a:pPr>
            <a:r>
              <a:rPr lang="en-GB" sz="1600" noProof="0" dirty="0">
                <a:latin typeface="Arial" panose="020B0604020202020204" pitchFamily="34" charset="0"/>
                <a:cs typeface="Arial" panose="020B0604020202020204" pitchFamily="34" charset="0"/>
              </a:rPr>
              <a:t>MITICA: full scale HNB prototype</a:t>
            </a:r>
          </a:p>
          <a:p>
            <a:pPr marL="285750" indent="-285750">
              <a:lnSpc>
                <a:spcPct val="100000"/>
              </a:lnSpc>
              <a:spcBef>
                <a:spcPts val="300"/>
              </a:spcBef>
              <a:buFont typeface="Arial" panose="020B0604020202020204" pitchFamily="34" charset="0"/>
              <a:buChar char="•"/>
            </a:pPr>
            <a:r>
              <a:rPr lang="en-GB" sz="1600" b="1" noProof="0" dirty="0">
                <a:solidFill>
                  <a:schemeClr val="accent5"/>
                </a:solidFill>
                <a:latin typeface="Arial" panose="020B0604020202020204" pitchFamily="34" charset="0"/>
                <a:cs typeface="Arial" panose="020B0604020202020204" pitchFamily="34" charset="0"/>
              </a:rPr>
              <a:t>SPIDER</a:t>
            </a:r>
            <a:r>
              <a:rPr lang="en-GB" sz="1600" noProof="0" dirty="0">
                <a:latin typeface="Arial" panose="020B0604020202020204" pitchFamily="34" charset="0"/>
                <a:cs typeface="Arial" panose="020B0604020202020204" pitchFamily="34" charset="0"/>
              </a:rPr>
              <a:t>: full scale </a:t>
            </a:r>
            <a:r>
              <a:rPr lang="en-GB" sz="1600" b="1" noProof="0" dirty="0">
                <a:solidFill>
                  <a:schemeClr val="accent5"/>
                </a:solidFill>
                <a:latin typeface="Arial" panose="020B0604020202020204" pitchFamily="34" charset="0"/>
                <a:cs typeface="Arial" panose="020B0604020202020204" pitchFamily="34" charset="0"/>
              </a:rPr>
              <a:t>ion source prototype</a:t>
            </a:r>
          </a:p>
        </p:txBody>
      </p:sp>
    </p:spTree>
    <p:extLst>
      <p:ext uri="{BB962C8B-B14F-4D97-AF65-F5344CB8AC3E}">
        <p14:creationId xmlns:p14="http://schemas.microsoft.com/office/powerpoint/2010/main" val="398556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SPIDER</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5</a:t>
            </a:fld>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007"/>
          <a:stretch/>
        </p:blipFill>
        <p:spPr bwMode="auto">
          <a:xfrm>
            <a:off x="3893820" y="454968"/>
            <a:ext cx="4421028" cy="2989272"/>
          </a:xfrm>
          <a:prstGeom prst="rect">
            <a:avLst/>
          </a:prstGeom>
          <a:noFill/>
          <a:ln w="9525">
            <a:noFill/>
            <a:miter lim="800000"/>
            <a:headEnd/>
            <a:tailEnd/>
          </a:ln>
        </p:spPr>
      </p:pic>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t="14403" r="7253" b="39500"/>
          <a:stretch/>
        </p:blipFill>
        <p:spPr>
          <a:xfrm rot="5400000">
            <a:off x="4728556" y="3822734"/>
            <a:ext cx="2825240" cy="1875548"/>
          </a:xfrm>
          <a:prstGeom prst="rect">
            <a:avLst/>
          </a:prstGeom>
        </p:spPr>
      </p:pic>
      <p:pic>
        <p:nvPicPr>
          <p:cNvPr id="8" name="Picture 7"/>
          <p:cNvPicPr>
            <a:picLocks noChangeAspect="1"/>
          </p:cNvPicPr>
          <p:nvPr/>
        </p:nvPicPr>
        <p:blipFill>
          <a:blip r:embed="rId4"/>
          <a:stretch>
            <a:fillRect/>
          </a:stretch>
        </p:blipFill>
        <p:spPr>
          <a:xfrm>
            <a:off x="663716" y="2759334"/>
            <a:ext cx="2408479" cy="3413794"/>
          </a:xfrm>
          <a:prstGeom prst="rect">
            <a:avLst/>
          </a:prstGeom>
        </p:spPr>
      </p:pic>
      <p:cxnSp>
        <p:nvCxnSpPr>
          <p:cNvPr id="9" name="Straight Arrow Connector 8"/>
          <p:cNvCxnSpPr/>
          <p:nvPr/>
        </p:nvCxnSpPr>
        <p:spPr>
          <a:xfrm flipH="1">
            <a:off x="2998510" y="1780532"/>
            <a:ext cx="2374573" cy="15673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27208" y="1889760"/>
            <a:ext cx="398034" cy="157710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9210158" y="1662405"/>
            <a:ext cx="2353116" cy="3467485"/>
            <a:chOff x="6787286" y="2056323"/>
            <a:chExt cx="2171220" cy="3199448"/>
          </a:xfrm>
        </p:grpSpPr>
        <p:pic>
          <p:nvPicPr>
            <p:cNvPr id="12" name="Picture 11" descr="A close-up of a machine&#10;&#10;AI-generated content may be incorrect."/>
            <p:cNvPicPr/>
            <p:nvPr/>
          </p:nvPicPr>
          <p:blipFill rotWithShape="1">
            <a:blip r:embed="rId5"/>
            <a:srcRect r="55128"/>
            <a:stretch/>
          </p:blipFill>
          <p:spPr>
            <a:xfrm>
              <a:off x="6787286" y="2056323"/>
              <a:ext cx="2171220" cy="3199448"/>
            </a:xfrm>
            <a:prstGeom prst="rect">
              <a:avLst/>
            </a:prstGeom>
          </p:spPr>
        </p:pic>
        <p:sp>
          <p:nvSpPr>
            <p:cNvPr id="13" name="Rectangle 12"/>
            <p:cNvSpPr/>
            <p:nvPr/>
          </p:nvSpPr>
          <p:spPr>
            <a:xfrm>
              <a:off x="6787286" y="2056323"/>
              <a:ext cx="398374" cy="328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Arrow Connector 13"/>
          <p:cNvCxnSpPr/>
          <p:nvPr/>
        </p:nvCxnSpPr>
        <p:spPr>
          <a:xfrm>
            <a:off x="6714202" y="1736283"/>
            <a:ext cx="2617340" cy="71608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990924" y="5135778"/>
            <a:ext cx="2809189" cy="338554"/>
          </a:xfrm>
          <a:prstGeom prst="rect">
            <a:avLst/>
          </a:prstGeom>
        </p:spPr>
        <p:txBody>
          <a:bodyPr wrap="square">
            <a:spAutoFit/>
          </a:bodyPr>
          <a:lstStyle/>
          <a:p>
            <a:pPr>
              <a:lnSpc>
                <a:spcPct val="100000"/>
              </a:lnSpc>
              <a:spcBef>
                <a:spcPts val="300"/>
              </a:spcBef>
            </a:pPr>
            <a:r>
              <a:rPr lang="en-GB" sz="1600" b="1" noProof="0" dirty="0">
                <a:latin typeface="Arial" panose="020B0604020202020204" pitchFamily="34" charset="0"/>
                <a:cs typeface="Arial" panose="020B0604020202020204" pitchFamily="34" charset="0"/>
              </a:rPr>
              <a:t>Ion source and accelerator</a:t>
            </a:r>
          </a:p>
        </p:txBody>
      </p:sp>
      <p:sp>
        <p:nvSpPr>
          <p:cNvPr id="16" name="Rectangle 15"/>
          <p:cNvSpPr/>
          <p:nvPr/>
        </p:nvSpPr>
        <p:spPr>
          <a:xfrm>
            <a:off x="7078950" y="3844599"/>
            <a:ext cx="1505409" cy="830997"/>
          </a:xfrm>
          <a:prstGeom prst="rect">
            <a:avLst/>
          </a:prstGeom>
        </p:spPr>
        <p:txBody>
          <a:bodyPr wrap="square">
            <a:spAutoFit/>
          </a:bodyPr>
          <a:lstStyle/>
          <a:p>
            <a:pPr>
              <a:lnSpc>
                <a:spcPct val="100000"/>
              </a:lnSpc>
              <a:spcBef>
                <a:spcPts val="300"/>
              </a:spcBef>
            </a:pPr>
            <a:r>
              <a:rPr lang="en-GB" sz="1600" b="1" dirty="0">
                <a:latin typeface="Arial" panose="020B0604020202020204" pitchFamily="34" charset="0"/>
                <a:cs typeface="Arial" panose="020B0604020202020204" pitchFamily="34" charset="0"/>
              </a:rPr>
              <a:t>CFC calorimeter STRIKE</a:t>
            </a:r>
            <a:endParaRPr lang="en-GB" sz="1600" b="1" noProof="0" dirty="0">
              <a:latin typeface="Arial" panose="020B0604020202020204" pitchFamily="34" charset="0"/>
              <a:cs typeface="Arial" panose="020B0604020202020204" pitchFamily="34" charset="0"/>
            </a:endParaRPr>
          </a:p>
        </p:txBody>
      </p:sp>
      <p:sp>
        <p:nvSpPr>
          <p:cNvPr id="17" name="Rectangle 16"/>
          <p:cNvSpPr/>
          <p:nvPr/>
        </p:nvSpPr>
        <p:spPr>
          <a:xfrm>
            <a:off x="1189055" y="2442996"/>
            <a:ext cx="1420496" cy="338554"/>
          </a:xfrm>
          <a:prstGeom prst="rect">
            <a:avLst/>
          </a:prstGeom>
        </p:spPr>
        <p:txBody>
          <a:bodyPr wrap="square">
            <a:spAutoFit/>
          </a:bodyPr>
          <a:lstStyle/>
          <a:p>
            <a:pPr>
              <a:lnSpc>
                <a:spcPct val="100000"/>
              </a:lnSpc>
              <a:spcBef>
                <a:spcPts val="300"/>
              </a:spcBef>
            </a:pPr>
            <a:r>
              <a:rPr lang="en-GB" sz="1600" b="1" dirty="0">
                <a:latin typeface="Arial" panose="020B0604020202020204" pitchFamily="34" charset="0"/>
                <a:cs typeface="Arial" panose="020B0604020202020204" pitchFamily="34" charset="0"/>
              </a:rPr>
              <a:t>Beam dump</a:t>
            </a:r>
            <a:endParaRPr lang="en-GB" sz="16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965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SPIDER requirements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6</a:t>
            </a:fld>
            <a:endParaRPr lang="en-US" dirty="0"/>
          </a:p>
        </p:txBody>
      </p:sp>
      <p:graphicFrame>
        <p:nvGraphicFramePr>
          <p:cNvPr id="7" name="Group 40">
            <a:extLst>
              <a:ext uri="{FF2B5EF4-FFF2-40B4-BE49-F238E27FC236}">
                <a16:creationId xmlns:a16="http://schemas.microsoft.com/office/drawing/2014/main" id="{E33C95D8-B92C-4C6F-A1C8-89C463652C55}"/>
              </a:ext>
            </a:extLst>
          </p:cNvPr>
          <p:cNvGraphicFramePr>
            <a:graphicFrameLocks noGrp="1"/>
          </p:cNvGraphicFramePr>
          <p:nvPr>
            <p:extLst>
              <p:ext uri="{D42A27DB-BD31-4B8C-83A1-F6EECF244321}">
                <p14:modId xmlns:p14="http://schemas.microsoft.com/office/powerpoint/2010/main" val="3129331406"/>
              </p:ext>
            </p:extLst>
          </p:nvPr>
        </p:nvGraphicFramePr>
        <p:xfrm>
          <a:off x="325869" y="1530994"/>
          <a:ext cx="4505076" cy="4218205"/>
        </p:xfrm>
        <a:graphic>
          <a:graphicData uri="http://schemas.openxmlformats.org/drawingml/2006/table">
            <a:tbl>
              <a:tblPr/>
              <a:tblGrid>
                <a:gridCol w="1883257">
                  <a:extLst>
                    <a:ext uri="{9D8B030D-6E8A-4147-A177-3AD203B41FA5}">
                      <a16:colId xmlns:a16="http://schemas.microsoft.com/office/drawing/2014/main" val="20000"/>
                    </a:ext>
                  </a:extLst>
                </a:gridCol>
                <a:gridCol w="2621819">
                  <a:extLst>
                    <a:ext uri="{9D8B030D-6E8A-4147-A177-3AD203B41FA5}">
                      <a16:colId xmlns:a16="http://schemas.microsoft.com/office/drawing/2014/main" val="20001"/>
                    </a:ext>
                  </a:extLst>
                </a:gridCol>
              </a:tblGrid>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Parameter</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Value</a:t>
                      </a:r>
                      <a:endParaRPr kumimoji="0" lang="en-GB" sz="1400" b="1"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Source Area</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2.0 x 0.87 m</a:t>
                      </a:r>
                      <a:r>
                        <a:rPr kumimoji="0" lang="en-GB" sz="1400" b="0" i="0" u="none" strike="noStrike" cap="none" normalizeH="0" baseline="30000" noProof="0" dirty="0">
                          <a:ln>
                            <a:noFill/>
                          </a:ln>
                          <a:solidFill>
                            <a:srgbClr val="000000"/>
                          </a:solidFill>
                          <a:effectLst/>
                          <a:latin typeface="Arial" panose="020B0604020202020204" pitchFamily="34" charset="0"/>
                          <a:cs typeface="Arial" panose="020B0604020202020204" pitchFamily="34" charset="0"/>
                        </a:rPr>
                        <a:t>2</a:t>
                      </a:r>
                      <a:endParaRPr kumimoji="0" lang="en-GB" sz="1400" b="0" i="0" u="none" strike="noStrike" cap="none" normalizeH="0" baseline="30000" noProof="0" dirty="0">
                        <a:ln>
                          <a:noFill/>
                        </a:ln>
                        <a:solidFill>
                          <a:srgbClr val="0066FF"/>
                        </a:solidFill>
                        <a:effectLst/>
                        <a:latin typeface="Arial" panose="020B0604020202020204" pitchFamily="34"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1"/>
                  </a:ext>
                </a:extLst>
              </a:tr>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Extraction Area</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0.197 m</a:t>
                      </a:r>
                      <a:r>
                        <a:rPr kumimoji="0" lang="en-GB" sz="1400" b="0" i="0" u="none" strike="noStrike" cap="none" normalizeH="0" baseline="30000" noProof="0" dirty="0">
                          <a:ln>
                            <a:noFill/>
                          </a:ln>
                          <a:solidFill>
                            <a:srgbClr val="000000"/>
                          </a:solidFill>
                          <a:effectLst/>
                          <a:latin typeface="Arial" panose="020B0604020202020204" pitchFamily="34" charset="0"/>
                          <a:cs typeface="Arial" panose="020B0604020202020204" pitchFamily="34" charset="0"/>
                        </a:rPr>
                        <a:t>2</a:t>
                      </a:r>
                      <a:endParaRPr kumimoji="0" lang="en-GB" sz="1400" b="0"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2"/>
                  </a:ext>
                </a:extLst>
              </a:tr>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Total Voltage</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108 kV</a:t>
                      </a:r>
                      <a:endParaRPr kumimoji="0" lang="en-GB" sz="1400" b="0"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3"/>
                  </a:ext>
                </a:extLst>
              </a:tr>
              <a:tr h="520747">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Extraction Voltage</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12 kV</a:t>
                      </a:r>
                      <a:endParaRPr kumimoji="0" lang="en-GB" sz="1400" b="0"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4"/>
                  </a:ext>
                </a:extLst>
              </a:tr>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Isotopes</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H, D</a:t>
                      </a:r>
                      <a:endParaRPr kumimoji="0" lang="en-GB" sz="1400" b="0" i="0" u="none" strike="noStrike" cap="none" normalizeH="0" baseline="0" noProof="0" dirty="0">
                        <a:ln>
                          <a:noFill/>
                        </a:ln>
                        <a:solidFill>
                          <a:schemeClr val="tx2"/>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50909130"/>
                  </a:ext>
                </a:extLst>
              </a:tr>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Acc. Ion Current</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60 A (H), 40 A (D)</a:t>
                      </a:r>
                      <a:endParaRPr kumimoji="0" lang="en-GB" sz="1400" b="0"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5"/>
                  </a:ext>
                </a:extLst>
              </a:tr>
              <a:tr h="41014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RF Power</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4 x 200 kW</a:t>
                      </a:r>
                      <a:endParaRPr kumimoji="0" lang="en-GB" sz="1400" b="0"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6"/>
                  </a:ext>
                </a:extLst>
              </a:tr>
              <a:tr h="826436">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Pulse Length</a:t>
                      </a:r>
                      <a:b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b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    - Plasma</a:t>
                      </a:r>
                      <a:b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br>
                      <a:r>
                        <a:rPr kumimoji="0" lang="en-GB" sz="14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rPr>
                        <a:t>    - Extraction</a:t>
                      </a:r>
                      <a:endParaRPr kumimoji="0" lang="en-GB" sz="1400" b="1" i="0" u="none" strike="noStrike" cap="none" normalizeH="0" baseline="0" noProof="0" dirty="0">
                        <a:ln>
                          <a:noFill/>
                        </a:ln>
                        <a:solidFill>
                          <a:srgbClr val="FF0000"/>
                        </a:solidFill>
                        <a:effectLst/>
                        <a:latin typeface="Arial" panose="020B0604020202020204" pitchFamily="34" charset="0"/>
                        <a:ea typeface="Times New Roman" pitchFamily="18" charset="0"/>
                        <a:cs typeface="Arial" panose="020B0604020202020204" pitchFamily="34" charset="0"/>
                      </a:endParaRPr>
                    </a:p>
                  </a:txBody>
                  <a:tcPr marL="45447" marR="45447" marT="45447"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a:solidFill>
                            <a:srgbClr val="0000FF"/>
                          </a:solidFill>
                          <a:latin typeface="Arial" pitchFamily="34" charset="0"/>
                        </a:defRPr>
                      </a:lvl1pPr>
                      <a:lvl2pPr marL="742950" indent="-285750" algn="l">
                        <a:spcBef>
                          <a:spcPct val="20000"/>
                        </a:spcBef>
                        <a:defRPr sz="1600">
                          <a:solidFill>
                            <a:srgbClr val="0000FF"/>
                          </a:solidFill>
                          <a:latin typeface="Arial" pitchFamily="34" charset="0"/>
                        </a:defRPr>
                      </a:lvl2pPr>
                      <a:lvl3pPr marL="1143000" indent="-228600" algn="l">
                        <a:spcBef>
                          <a:spcPct val="20000"/>
                        </a:spcBef>
                        <a:defRPr sz="1400">
                          <a:solidFill>
                            <a:srgbClr val="0000FF"/>
                          </a:solidFill>
                          <a:latin typeface="Arial" pitchFamily="34" charset="0"/>
                        </a:defRPr>
                      </a:lvl3pPr>
                      <a:lvl4pPr marL="1600200" indent="-228600" algn="l">
                        <a:spcBef>
                          <a:spcPct val="20000"/>
                        </a:spcBef>
                        <a:defRPr sz="1200">
                          <a:solidFill>
                            <a:srgbClr val="0000FF"/>
                          </a:solidFill>
                          <a:latin typeface="Arial" pitchFamily="34" charset="0"/>
                        </a:defRPr>
                      </a:lvl4pPr>
                      <a:lvl5pPr marL="2057400" indent="-228600" algn="l">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3600 s</a:t>
                      </a:r>
                      <a:b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br>
                      <a:r>
                        <a:rPr kumimoji="0" lang="en-GB" sz="14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rPr>
                        <a:t>1000 s (H), 3600 s (D)</a:t>
                      </a:r>
                      <a:endParaRPr kumimoji="0" lang="en-GB" sz="1400" b="0" i="0" u="none" strike="noStrike" cap="none" normalizeH="0" baseline="0" noProof="0" dirty="0">
                        <a:ln>
                          <a:noFill/>
                        </a:ln>
                        <a:solidFill>
                          <a:srgbClr val="0066FF"/>
                        </a:solidFill>
                        <a:effectLst/>
                        <a:latin typeface="Arial" panose="020B0604020202020204" pitchFamily="34" charset="0"/>
                        <a:ea typeface="Times New Roman" pitchFamily="18" charset="0"/>
                        <a:cs typeface="Arial" panose="020B0604020202020204" pitchFamily="34" charset="0"/>
                      </a:endParaRPr>
                    </a:p>
                  </a:txBody>
                  <a:tcPr marL="45447" marR="45447" marT="45447"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10007"/>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161" y="1530994"/>
            <a:ext cx="6010437" cy="3380871"/>
          </a:xfrm>
          <a:prstGeom prst="rect">
            <a:avLst/>
          </a:prstGeom>
        </p:spPr>
      </p:pic>
    </p:spTree>
    <p:extLst>
      <p:ext uri="{BB962C8B-B14F-4D97-AF65-F5344CB8AC3E}">
        <p14:creationId xmlns:p14="http://schemas.microsoft.com/office/powerpoint/2010/main" val="366329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lvl="0"/>
            <a:r>
              <a:rPr lang="en-GB" dirty="0">
                <a:solidFill>
                  <a:schemeClr val="accent1">
                    <a:lumMod val="10000"/>
                    <a:lumOff val="90000"/>
                  </a:schemeClr>
                </a:solidFill>
              </a:rPr>
              <a:t>ITER NBTF and SPIDER</a:t>
            </a:r>
          </a:p>
          <a:p>
            <a:pPr lvl="0"/>
            <a:endParaRPr lang="en-GB" dirty="0">
              <a:solidFill>
                <a:srgbClr val="002F56"/>
              </a:solidFill>
            </a:endParaRPr>
          </a:p>
          <a:p>
            <a:pPr lvl="0"/>
            <a:r>
              <a:rPr lang="en-GB" b="1" dirty="0">
                <a:solidFill>
                  <a:srgbClr val="002F56"/>
                </a:solidFill>
              </a:rPr>
              <a:t>SPIDER campaign overview 2024/25</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Extracted current estimation</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Beam current performance</a:t>
            </a:r>
          </a:p>
          <a:p>
            <a:pPr lvl="0"/>
            <a:endParaRPr lang="en-GB" dirty="0">
              <a:solidFill>
                <a:schemeClr val="accent1">
                  <a:lumMod val="10000"/>
                  <a:lumOff val="90000"/>
                </a:schemeClr>
              </a:solidFill>
            </a:endParaRPr>
          </a:p>
          <a:p>
            <a:pPr lvl="0"/>
            <a:r>
              <a:rPr lang="en-GB" dirty="0">
                <a:solidFill>
                  <a:schemeClr val="accent1">
                    <a:lumMod val="10000"/>
                    <a:lumOff val="90000"/>
                  </a:schemeClr>
                </a:solidFill>
              </a:rPr>
              <a:t>Conclusions and future perspectives</a:t>
            </a:r>
          </a:p>
          <a:p>
            <a:pPr marL="285750" indent="-285750">
              <a:buFont typeface="Arial" panose="020B0604020202020204" pitchFamily="34" charset="0"/>
              <a:buChar char="•"/>
            </a:pPr>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OUTLINE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7</a:t>
            </a:fld>
            <a:endParaRPr lang="en-US" dirty="0"/>
          </a:p>
        </p:txBody>
      </p:sp>
    </p:spTree>
    <p:extLst>
      <p:ext uri="{BB962C8B-B14F-4D97-AF65-F5344CB8AC3E}">
        <p14:creationId xmlns:p14="http://schemas.microsoft.com/office/powerpoint/2010/main" val="67436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SPIDER operational timeline</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8</a:t>
            </a:fld>
            <a:endParaRPr lang="en-US" dirty="0"/>
          </a:p>
        </p:txBody>
      </p:sp>
      <p:pic>
        <p:nvPicPr>
          <p:cNvPr id="6" name="Picture 5"/>
          <p:cNvPicPr>
            <a:picLocks noChangeAspect="1"/>
          </p:cNvPicPr>
          <p:nvPr/>
        </p:nvPicPr>
        <p:blipFill>
          <a:blip r:embed="rId2"/>
          <a:stretch>
            <a:fillRect/>
          </a:stretch>
        </p:blipFill>
        <p:spPr>
          <a:xfrm>
            <a:off x="9071488" y="4552405"/>
            <a:ext cx="1538729" cy="1620000"/>
          </a:xfrm>
          <a:prstGeom prst="rect">
            <a:avLst/>
          </a:prstGeom>
        </p:spPr>
      </p:pic>
      <p:pic>
        <p:nvPicPr>
          <p:cNvPr id="7" name="Picture 6"/>
          <p:cNvPicPr>
            <a:picLocks noChangeAspect="1"/>
          </p:cNvPicPr>
          <p:nvPr/>
        </p:nvPicPr>
        <p:blipFill>
          <a:blip r:embed="rId3"/>
          <a:stretch>
            <a:fillRect/>
          </a:stretch>
        </p:blipFill>
        <p:spPr>
          <a:xfrm>
            <a:off x="4304118" y="4552405"/>
            <a:ext cx="1538729" cy="1620000"/>
          </a:xfrm>
          <a:prstGeom prst="rect">
            <a:avLst/>
          </a:prstGeom>
        </p:spPr>
      </p:pic>
      <p:pic>
        <p:nvPicPr>
          <p:cNvPr id="8" name="Picture 7"/>
          <p:cNvPicPr>
            <a:picLocks noChangeAspect="1"/>
          </p:cNvPicPr>
          <p:nvPr/>
        </p:nvPicPr>
        <p:blipFill>
          <a:blip r:embed="rId4"/>
          <a:stretch>
            <a:fillRect/>
          </a:stretch>
        </p:blipFill>
        <p:spPr>
          <a:xfrm>
            <a:off x="76201" y="1159251"/>
            <a:ext cx="12002009" cy="1823089"/>
          </a:xfrm>
          <a:prstGeom prst="rect">
            <a:avLst/>
          </a:prstGeom>
        </p:spPr>
      </p:pic>
      <p:sp>
        <p:nvSpPr>
          <p:cNvPr id="9" name="TextBox 8"/>
          <p:cNvSpPr txBox="1"/>
          <p:nvPr/>
        </p:nvSpPr>
        <p:spPr>
          <a:xfrm>
            <a:off x="3212047" y="2609974"/>
            <a:ext cx="1988402" cy="769441"/>
          </a:xfrm>
          <a:prstGeom prst="rect">
            <a:avLst/>
          </a:prstGeom>
          <a:noFill/>
        </p:spPr>
        <p:txBody>
          <a:bodyPr wrap="square" rtlCol="0">
            <a:spAutoFit/>
          </a:bodyPr>
          <a:lstStyle/>
          <a:p>
            <a:pPr lvl="1" algn="r"/>
            <a:r>
              <a:rPr lang="en-GB" sz="1100" b="1" noProof="0" dirty="0"/>
              <a:t>0.3 Pa, </a:t>
            </a:r>
          </a:p>
          <a:p>
            <a:pPr lvl="1" algn="r"/>
            <a:r>
              <a:rPr lang="en-GB" sz="1100" b="1" noProof="0" dirty="0"/>
              <a:t>68 kW/driver</a:t>
            </a:r>
          </a:p>
          <a:p>
            <a:pPr lvl="1" algn="r"/>
            <a:r>
              <a:rPr lang="en-GB" sz="1100" i="1" noProof="0" dirty="0"/>
              <a:t>215 A/m</a:t>
            </a:r>
            <a:r>
              <a:rPr lang="en-GB" sz="1100" i="1" baseline="30000" noProof="0" dirty="0"/>
              <a:t>2</a:t>
            </a:r>
            <a:r>
              <a:rPr lang="en-GB" sz="1100" i="1" noProof="0" dirty="0"/>
              <a:t> at perveance match</a:t>
            </a:r>
            <a:endParaRPr lang="en-GB" sz="1100" i="1" baseline="30000" noProof="0" dirty="0"/>
          </a:p>
        </p:txBody>
      </p:sp>
      <p:cxnSp>
        <p:nvCxnSpPr>
          <p:cNvPr id="10" name="Straight Connector 9"/>
          <p:cNvCxnSpPr/>
          <p:nvPr/>
        </p:nvCxnSpPr>
        <p:spPr>
          <a:xfrm flipV="1">
            <a:off x="5215023" y="2435290"/>
            <a:ext cx="0" cy="908629"/>
          </a:xfrm>
          <a:prstGeom prst="line">
            <a:avLst/>
          </a:prstGeom>
          <a:ln w="28575">
            <a:solidFill>
              <a:srgbClr val="F8971D"/>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59899" y="3546996"/>
            <a:ext cx="1988402" cy="769441"/>
          </a:xfrm>
          <a:prstGeom prst="rect">
            <a:avLst/>
          </a:prstGeom>
          <a:noFill/>
        </p:spPr>
        <p:txBody>
          <a:bodyPr wrap="square" rtlCol="0">
            <a:spAutoFit/>
          </a:bodyPr>
          <a:lstStyle/>
          <a:p>
            <a:pPr lvl="1" algn="r"/>
            <a:r>
              <a:rPr lang="en-GB" sz="1100" b="1" noProof="0" dirty="0"/>
              <a:t>0.43 Pa, </a:t>
            </a:r>
          </a:p>
          <a:p>
            <a:pPr lvl="1" algn="r"/>
            <a:r>
              <a:rPr lang="en-GB" sz="1100" b="1" noProof="0" dirty="0"/>
              <a:t>63 kW/driver</a:t>
            </a:r>
          </a:p>
          <a:p>
            <a:pPr lvl="1" algn="r"/>
            <a:r>
              <a:rPr lang="en-GB" sz="1100" i="1" noProof="0" dirty="0"/>
              <a:t>190 A/m</a:t>
            </a:r>
            <a:r>
              <a:rPr lang="en-GB" sz="1100" i="1" baseline="30000" noProof="0" dirty="0"/>
              <a:t>2</a:t>
            </a:r>
            <a:r>
              <a:rPr lang="en-GB" sz="1100" i="1" noProof="0" dirty="0"/>
              <a:t> at perveance match</a:t>
            </a:r>
            <a:endParaRPr lang="en-GB" sz="1100" i="1" baseline="30000" noProof="0" dirty="0"/>
          </a:p>
        </p:txBody>
      </p:sp>
      <p:cxnSp>
        <p:nvCxnSpPr>
          <p:cNvPr id="12" name="Straight Connector 11"/>
          <p:cNvCxnSpPr/>
          <p:nvPr/>
        </p:nvCxnSpPr>
        <p:spPr>
          <a:xfrm flipV="1">
            <a:off x="5762875" y="2435290"/>
            <a:ext cx="0" cy="1844659"/>
          </a:xfrm>
          <a:prstGeom prst="line">
            <a:avLst/>
          </a:prstGeom>
          <a:ln w="28575">
            <a:solidFill>
              <a:srgbClr val="F8971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292796" y="2472353"/>
            <a:ext cx="0" cy="878181"/>
          </a:xfrm>
          <a:prstGeom prst="line">
            <a:avLst/>
          </a:prstGeom>
          <a:ln w="28575">
            <a:solidFill>
              <a:srgbClr val="40E0D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313498" y="2779251"/>
            <a:ext cx="1979297" cy="600164"/>
          </a:xfrm>
          <a:prstGeom prst="rect">
            <a:avLst/>
          </a:prstGeom>
        </p:spPr>
        <p:txBody>
          <a:bodyPr wrap="square">
            <a:spAutoFit/>
          </a:bodyPr>
          <a:lstStyle/>
          <a:p>
            <a:pPr algn="r"/>
            <a:r>
              <a:rPr lang="en-GB" sz="1100" b="1" noProof="0" dirty="0"/>
              <a:t>Divergence studies:</a:t>
            </a:r>
          </a:p>
          <a:p>
            <a:pPr algn="r"/>
            <a:r>
              <a:rPr lang="en-GB" sz="1100" i="1" noProof="0" dirty="0"/>
              <a:t>Core divergence; effect of pressure and bias</a:t>
            </a:r>
          </a:p>
        </p:txBody>
      </p:sp>
      <p:cxnSp>
        <p:nvCxnSpPr>
          <p:cNvPr id="15" name="Straight Connector 14"/>
          <p:cNvCxnSpPr/>
          <p:nvPr/>
        </p:nvCxnSpPr>
        <p:spPr>
          <a:xfrm flipV="1">
            <a:off x="10287829" y="2447525"/>
            <a:ext cx="0" cy="1387194"/>
          </a:xfrm>
          <a:prstGeom prst="line">
            <a:avLst/>
          </a:prstGeom>
          <a:ln w="28575">
            <a:solidFill>
              <a:srgbClr val="AFEEE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76965" y="3426778"/>
            <a:ext cx="2825439" cy="430887"/>
          </a:xfrm>
          <a:prstGeom prst="rect">
            <a:avLst/>
          </a:prstGeom>
        </p:spPr>
        <p:txBody>
          <a:bodyPr wrap="square">
            <a:spAutoFit/>
          </a:bodyPr>
          <a:lstStyle/>
          <a:p>
            <a:pPr algn="r"/>
            <a:r>
              <a:rPr lang="en-GB" sz="1100" b="1" noProof="0" dirty="0"/>
              <a:t>Decoupling FF:</a:t>
            </a:r>
          </a:p>
          <a:p>
            <a:pPr algn="r"/>
            <a:r>
              <a:rPr lang="en-GB" sz="1100" i="1" noProof="0" dirty="0"/>
              <a:t>ferromagnetic screen around drivers</a:t>
            </a:r>
          </a:p>
        </p:txBody>
      </p:sp>
      <p:cxnSp>
        <p:nvCxnSpPr>
          <p:cNvPr id="17" name="Straight Connector 16"/>
          <p:cNvCxnSpPr/>
          <p:nvPr/>
        </p:nvCxnSpPr>
        <p:spPr>
          <a:xfrm flipV="1">
            <a:off x="10530170" y="2453679"/>
            <a:ext cx="0" cy="1980647"/>
          </a:xfrm>
          <a:prstGeom prst="line">
            <a:avLst/>
          </a:prstGeom>
          <a:ln w="28575">
            <a:solidFill>
              <a:srgbClr val="AFEEE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E99DFB5-15E7-2CAB-E218-1CD3A69A6114}"/>
              </a:ext>
            </a:extLst>
          </p:cNvPr>
          <p:cNvSpPr txBox="1"/>
          <p:nvPr/>
        </p:nvSpPr>
        <p:spPr>
          <a:xfrm>
            <a:off x="8088419" y="4037057"/>
            <a:ext cx="2441751" cy="430887"/>
          </a:xfrm>
          <a:prstGeom prst="rect">
            <a:avLst/>
          </a:prstGeom>
          <a:noFill/>
        </p:spPr>
        <p:txBody>
          <a:bodyPr wrap="square" rtlCol="0">
            <a:spAutoFit/>
          </a:bodyPr>
          <a:lstStyle/>
          <a:p>
            <a:pPr algn="r"/>
            <a:r>
              <a:rPr lang="en-GB" sz="1100" b="1" noProof="0" dirty="0"/>
              <a:t>Plasma volume:</a:t>
            </a:r>
            <a:br>
              <a:rPr lang="en-GB" sz="1100" b="1" noProof="0" dirty="0"/>
            </a:br>
            <a:r>
              <a:rPr lang="en-GB" sz="1100" i="1" noProof="0" dirty="0"/>
              <a:t>operation w/ </a:t>
            </a:r>
            <a:r>
              <a:rPr lang="en-GB" sz="1100" i="1" noProof="0" dirty="0" err="1"/>
              <a:t>segm</a:t>
            </a:r>
            <a:r>
              <a:rPr lang="en-GB" sz="1100" i="1" noProof="0" dirty="0"/>
              <a:t>. 1 and 2 </a:t>
            </a:r>
          </a:p>
        </p:txBody>
      </p:sp>
      <p:sp>
        <p:nvSpPr>
          <p:cNvPr id="19" name="Rectangle 18"/>
          <p:cNvSpPr/>
          <p:nvPr/>
        </p:nvSpPr>
        <p:spPr>
          <a:xfrm>
            <a:off x="166868" y="3350533"/>
            <a:ext cx="3350691" cy="2616101"/>
          </a:xfrm>
          <a:prstGeom prst="rect">
            <a:avLst/>
          </a:prstGeom>
        </p:spPr>
        <p:txBody>
          <a:bodyPr wrap="square">
            <a:spAutoFit/>
          </a:bodyPr>
          <a:lstStyle/>
          <a:p>
            <a:pPr>
              <a:spcAft>
                <a:spcPts val="600"/>
              </a:spcAft>
            </a:pPr>
            <a:r>
              <a:rPr lang="en-GB" sz="1600" b="1" dirty="0"/>
              <a:t>SO-2:</a:t>
            </a:r>
            <a:endParaRPr lang="en-GB" sz="1600" dirty="0"/>
          </a:p>
          <a:p>
            <a:pPr marL="171450" indent="-171450">
              <a:spcBef>
                <a:spcPts val="0"/>
              </a:spcBef>
              <a:spcAft>
                <a:spcPts val="600"/>
              </a:spcAft>
              <a:buFont typeface="Arial" panose="020B0604020202020204" pitchFamily="34" charset="0"/>
              <a:buChar char="•"/>
            </a:pPr>
            <a:r>
              <a:rPr lang="en-GB" sz="1600" noProof="0" dirty="0"/>
              <a:t>validate the design with high beam power</a:t>
            </a:r>
          </a:p>
          <a:p>
            <a:pPr marL="171450" indent="-171450">
              <a:spcBef>
                <a:spcPts val="0"/>
              </a:spcBef>
              <a:spcAft>
                <a:spcPts val="600"/>
              </a:spcAft>
              <a:buFont typeface="Arial" panose="020B0604020202020204" pitchFamily="34" charset="0"/>
              <a:buChar char="•"/>
            </a:pPr>
            <a:r>
              <a:rPr lang="en-GB" sz="1600" noProof="0" dirty="0"/>
              <a:t>develop procedures in multi-</a:t>
            </a:r>
            <a:r>
              <a:rPr lang="en-GB" sz="1600" noProof="0" dirty="0" err="1"/>
              <a:t>beamlet</a:t>
            </a:r>
            <a:r>
              <a:rPr lang="en-GB" sz="1600" noProof="0" dirty="0"/>
              <a:t> configuration</a:t>
            </a:r>
          </a:p>
          <a:p>
            <a:pPr marL="171450" indent="-171450">
              <a:spcBef>
                <a:spcPts val="0"/>
              </a:spcBef>
              <a:spcAft>
                <a:spcPts val="600"/>
              </a:spcAft>
              <a:buFont typeface="Arial" panose="020B0604020202020204" pitchFamily="34" charset="0"/>
              <a:buChar char="•"/>
            </a:pPr>
            <a:r>
              <a:rPr lang="en-GB" sz="1600" noProof="0" dirty="0"/>
              <a:t>obtain large negative ion current and power</a:t>
            </a:r>
          </a:p>
          <a:p>
            <a:pPr marL="171450" indent="-171450">
              <a:spcBef>
                <a:spcPts val="0"/>
              </a:spcBef>
              <a:spcAft>
                <a:spcPts val="600"/>
              </a:spcAft>
              <a:buFont typeface="Arial" panose="020B0604020202020204" pitchFamily="34" charset="0"/>
              <a:buChar char="•"/>
            </a:pPr>
            <a:r>
              <a:rPr lang="en-GB" sz="1600" noProof="0" dirty="0"/>
              <a:t>measure divergence and uniformity</a:t>
            </a:r>
          </a:p>
        </p:txBody>
      </p:sp>
    </p:spTree>
    <p:extLst>
      <p:ext uri="{BB962C8B-B14F-4D97-AF65-F5344CB8AC3E}">
        <p14:creationId xmlns:p14="http://schemas.microsoft.com/office/powerpoint/2010/main" val="37009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SPIDER contributions</a:t>
            </a:r>
          </a:p>
        </p:txBody>
      </p:sp>
      <p:sp>
        <p:nvSpPr>
          <p:cNvPr id="4" name="Footer Placeholder 3"/>
          <p:cNvSpPr>
            <a:spLocks noGrp="1"/>
          </p:cNvSpPr>
          <p:nvPr>
            <p:ph type="ftr" sz="quarter" idx="10"/>
          </p:nvPr>
        </p:nvSpPr>
        <p:spPr/>
        <p:txBody>
          <a:bodyPr/>
          <a:lstStyle/>
          <a:p>
            <a:r>
              <a:rPr lang="en-GB"/>
              <a:t>A. Shepherd, ICIS 9th September 2025, SPIDER beam current performance</a:t>
            </a:r>
            <a:endParaRPr lang="en-US" dirty="0"/>
          </a:p>
        </p:txBody>
      </p:sp>
      <p:sp>
        <p:nvSpPr>
          <p:cNvPr id="5" name="Slide Number Placeholder 4"/>
          <p:cNvSpPr>
            <a:spLocks noGrp="1"/>
          </p:cNvSpPr>
          <p:nvPr>
            <p:ph type="sldNum" sz="quarter" idx="4"/>
          </p:nvPr>
        </p:nvSpPr>
        <p:spPr/>
        <p:txBody>
          <a:bodyPr/>
          <a:lstStyle/>
          <a:p>
            <a:fld id="{35482B25-261F-464E-BDD8-63296DE4D8A4}" type="slidenum">
              <a:rPr lang="en-US" smtClean="0"/>
              <a:pPr/>
              <a:t>9</a:t>
            </a:fld>
            <a:endParaRPr lang="en-US" dirty="0"/>
          </a:p>
        </p:txBody>
      </p:sp>
      <p:pic>
        <p:nvPicPr>
          <p:cNvPr id="6" name="Picture 5"/>
          <p:cNvPicPr>
            <a:picLocks noChangeAspect="1"/>
          </p:cNvPicPr>
          <p:nvPr/>
        </p:nvPicPr>
        <p:blipFill>
          <a:blip r:embed="rId2"/>
          <a:stretch>
            <a:fillRect/>
          </a:stretch>
        </p:blipFill>
        <p:spPr>
          <a:xfrm>
            <a:off x="76201" y="1159251"/>
            <a:ext cx="12002009" cy="1823089"/>
          </a:xfrm>
          <a:prstGeom prst="rect">
            <a:avLst/>
          </a:prstGeom>
        </p:spPr>
      </p:pic>
      <p:cxnSp>
        <p:nvCxnSpPr>
          <p:cNvPr id="7" name="Straight Connector 6">
            <a:extLst>
              <a:ext uri="{FF2B5EF4-FFF2-40B4-BE49-F238E27FC236}">
                <a16:creationId xmlns:a16="http://schemas.microsoft.com/office/drawing/2014/main" id="{1DE87DCD-E808-9473-CEF4-E5CBE870ED42}"/>
              </a:ext>
            </a:extLst>
          </p:cNvPr>
          <p:cNvCxnSpPr/>
          <p:nvPr/>
        </p:nvCxnSpPr>
        <p:spPr>
          <a:xfrm flipV="1">
            <a:off x="5696369" y="2421026"/>
            <a:ext cx="0" cy="1055860"/>
          </a:xfrm>
          <a:prstGeom prst="line">
            <a:avLst/>
          </a:prstGeom>
          <a:ln w="28575">
            <a:solidFill>
              <a:srgbClr val="F8971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AD8FC3F-1ABE-1CC7-00D4-415588B1F11B}"/>
              </a:ext>
            </a:extLst>
          </p:cNvPr>
          <p:cNvCxnSpPr/>
          <p:nvPr/>
        </p:nvCxnSpPr>
        <p:spPr>
          <a:xfrm flipV="1">
            <a:off x="9375868" y="2421026"/>
            <a:ext cx="0" cy="1086660"/>
          </a:xfrm>
          <a:prstGeom prst="line">
            <a:avLst/>
          </a:prstGeom>
          <a:ln w="28575">
            <a:solidFill>
              <a:srgbClr val="40E0D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350B08-EF4D-4934-1ECA-633187EDFBFB}"/>
              </a:ext>
            </a:extLst>
          </p:cNvPr>
          <p:cNvSpPr/>
          <p:nvPr/>
        </p:nvSpPr>
        <p:spPr>
          <a:xfrm>
            <a:off x="2711380" y="2738245"/>
            <a:ext cx="2984989" cy="769441"/>
          </a:xfrm>
          <a:prstGeom prst="rect">
            <a:avLst/>
          </a:prstGeom>
        </p:spPr>
        <p:txBody>
          <a:bodyPr wrap="square">
            <a:spAutoFit/>
          </a:bodyPr>
          <a:lstStyle/>
          <a:p>
            <a:pPr algn="r"/>
            <a:r>
              <a:rPr lang="en-GB" sz="1100" b="1" i="1" noProof="0" dirty="0"/>
              <a:t>Poster</a:t>
            </a:r>
          </a:p>
          <a:p>
            <a:pPr algn="r"/>
            <a:r>
              <a:rPr lang="en-GB" sz="1100" i="1" noProof="0" dirty="0"/>
              <a:t>Overview of Cs evaporation control and monitoring,</a:t>
            </a:r>
          </a:p>
          <a:p>
            <a:pPr algn="r"/>
            <a:r>
              <a:rPr lang="en-GB" sz="1100" i="1" dirty="0" err="1"/>
              <a:t>Basile</a:t>
            </a:r>
            <a:r>
              <a:rPr lang="en-GB" sz="1100" i="1" dirty="0"/>
              <a:t> </a:t>
            </a:r>
            <a:r>
              <a:rPr lang="en-GB" sz="1100" i="1" dirty="0" err="1"/>
              <a:t>Pouradier-Dutiel</a:t>
            </a:r>
            <a:r>
              <a:rPr lang="en-GB" sz="1100" i="1" dirty="0"/>
              <a:t>, 08/09, 16:30 </a:t>
            </a:r>
            <a:endParaRPr lang="en-GB" sz="1100" i="1" noProof="0" dirty="0"/>
          </a:p>
        </p:txBody>
      </p:sp>
      <p:sp>
        <p:nvSpPr>
          <p:cNvPr id="10" name="Rectangle 9">
            <a:extLst>
              <a:ext uri="{FF2B5EF4-FFF2-40B4-BE49-F238E27FC236}">
                <a16:creationId xmlns:a16="http://schemas.microsoft.com/office/drawing/2014/main" id="{151BC812-950B-8817-DEAD-A5F370244ADC}"/>
              </a:ext>
            </a:extLst>
          </p:cNvPr>
          <p:cNvSpPr/>
          <p:nvPr/>
        </p:nvSpPr>
        <p:spPr>
          <a:xfrm>
            <a:off x="7380361" y="2760233"/>
            <a:ext cx="1979297" cy="769441"/>
          </a:xfrm>
          <a:prstGeom prst="rect">
            <a:avLst/>
          </a:prstGeom>
        </p:spPr>
        <p:txBody>
          <a:bodyPr wrap="square">
            <a:spAutoFit/>
          </a:bodyPr>
          <a:lstStyle/>
          <a:p>
            <a:pPr algn="r"/>
            <a:r>
              <a:rPr lang="en-GB" sz="1100" b="1" i="1" noProof="0" dirty="0"/>
              <a:t>Oral</a:t>
            </a:r>
          </a:p>
          <a:p>
            <a:pPr algn="r"/>
            <a:r>
              <a:rPr lang="en-GB" sz="1100" i="1" noProof="0" dirty="0" err="1"/>
              <a:t>Beamlet</a:t>
            </a:r>
            <a:r>
              <a:rPr lang="en-GB" sz="1100" i="1" noProof="0" dirty="0"/>
              <a:t> optics analysis by visible cameras,</a:t>
            </a:r>
          </a:p>
          <a:p>
            <a:pPr algn="r"/>
            <a:r>
              <a:rPr lang="en-GB" sz="1100" i="1" dirty="0"/>
              <a:t>Giulia Emma, 11/09, 11:20 </a:t>
            </a:r>
            <a:endParaRPr lang="en-GB" sz="1100" i="1" noProof="0" dirty="0"/>
          </a:p>
        </p:txBody>
      </p:sp>
      <p:sp>
        <p:nvSpPr>
          <p:cNvPr id="13" name="Rectangle 12">
            <a:extLst>
              <a:ext uri="{FF2B5EF4-FFF2-40B4-BE49-F238E27FC236}">
                <a16:creationId xmlns:a16="http://schemas.microsoft.com/office/drawing/2014/main" id="{452C8FA9-8C9A-8674-BC30-B67AA53224ED}"/>
              </a:ext>
            </a:extLst>
          </p:cNvPr>
          <p:cNvSpPr/>
          <p:nvPr/>
        </p:nvSpPr>
        <p:spPr>
          <a:xfrm>
            <a:off x="178943" y="4274046"/>
            <a:ext cx="7372231" cy="1277273"/>
          </a:xfrm>
          <a:prstGeom prst="rect">
            <a:avLst/>
          </a:prstGeom>
        </p:spPr>
        <p:txBody>
          <a:bodyPr wrap="square">
            <a:spAutoFit/>
          </a:bodyPr>
          <a:lstStyle/>
          <a:p>
            <a:r>
              <a:rPr lang="en-GB" sz="1100" b="1" i="1" noProof="0" dirty="0"/>
              <a:t>Related IPP contributions</a:t>
            </a:r>
          </a:p>
          <a:p>
            <a:endParaRPr lang="en-GB" sz="1100" b="1" i="1" noProof="0" dirty="0"/>
          </a:p>
          <a:p>
            <a:r>
              <a:rPr lang="en-GB" sz="1100" b="1" i="1" noProof="0" dirty="0"/>
              <a:t>Oral</a:t>
            </a:r>
          </a:p>
          <a:p>
            <a:r>
              <a:rPr lang="en-GB" sz="1100" i="1" noProof="0" dirty="0"/>
              <a:t>Pressure dependence on beam divergence, Christian </a:t>
            </a:r>
            <a:r>
              <a:rPr lang="en-GB" sz="1100" i="1" noProof="0" dirty="0" err="1"/>
              <a:t>Wimmer</a:t>
            </a:r>
            <a:r>
              <a:rPr lang="en-GB" sz="1100" i="1" dirty="0"/>
              <a:t>, 09/09, 15:20</a:t>
            </a:r>
          </a:p>
          <a:p>
            <a:endParaRPr lang="en-GB" sz="1100" b="1" i="1" dirty="0"/>
          </a:p>
          <a:p>
            <a:r>
              <a:rPr lang="en-GB" sz="1100" b="1" i="1" dirty="0"/>
              <a:t>Oral</a:t>
            </a:r>
            <a:endParaRPr lang="en-GB" sz="1100" i="1" dirty="0"/>
          </a:p>
          <a:p>
            <a:r>
              <a:rPr lang="en-GB" sz="1100" i="1" noProof="0" dirty="0"/>
              <a:t>Overlap of plasma and beam properties, Dirk </a:t>
            </a:r>
            <a:r>
              <a:rPr lang="en-GB" sz="1100" i="1" noProof="0" dirty="0" err="1"/>
              <a:t>Wünderlich</a:t>
            </a:r>
            <a:r>
              <a:rPr lang="en-GB" sz="1100" i="1" noProof="0" dirty="0"/>
              <a:t>, 09/09, 15:40</a:t>
            </a:r>
          </a:p>
        </p:txBody>
      </p:sp>
    </p:spTree>
    <p:extLst>
      <p:ext uri="{BB962C8B-B14F-4D97-AF65-F5344CB8AC3E}">
        <p14:creationId xmlns:p14="http://schemas.microsoft.com/office/powerpoint/2010/main" val="328352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theme/theme1.xml><?xml version="1.0" encoding="utf-8"?>
<a:theme xmlns:a="http://schemas.openxmlformats.org/drawingml/2006/main" name="Office Theme">
  <a:themeElements>
    <a:clrScheme name="Custom 1">
      <a:dk1>
        <a:srgbClr val="002F56"/>
      </a:dk1>
      <a:lt1>
        <a:srgbClr val="FFFFFF"/>
      </a:lt1>
      <a:dk2>
        <a:srgbClr val="000000"/>
      </a:dk2>
      <a:lt2>
        <a:srgbClr val="D1D2D3"/>
      </a:lt2>
      <a:accent1>
        <a:srgbClr val="002F56"/>
      </a:accent1>
      <a:accent2>
        <a:srgbClr val="F6D34D"/>
      </a:accent2>
      <a:accent3>
        <a:srgbClr val="006F45"/>
      </a:accent3>
      <a:accent4>
        <a:srgbClr val="0082CA"/>
      </a:accent4>
      <a:accent5>
        <a:srgbClr val="C9242C"/>
      </a:accent5>
      <a:accent6>
        <a:srgbClr val="808283"/>
      </a:accent6>
      <a:hlink>
        <a:srgbClr val="002F56"/>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AEA presentation (widescreen)-v4" id="{60BF19D2-2AFC-7D40-B10F-E02292CED2D6}" vid="{344D2DA7-7D26-A847-8A27-E85A15182C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UKAEA presentation widescreen</Template>
  <TotalTime>203</TotalTime>
  <Words>2117</Words>
  <Application>Microsoft Office PowerPoint</Application>
  <PresentationFormat>Widescreen</PresentationFormat>
  <Paragraphs>377</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 Black</vt:lpstr>
      <vt:lpstr>Calibri</vt:lpstr>
      <vt:lpstr>Cambria Math</vt:lpstr>
      <vt:lpstr>Times New Roman</vt:lpstr>
      <vt:lpstr>Wingdings</vt:lpstr>
      <vt:lpstr>Office Theme</vt:lpstr>
      <vt:lpstr>ICIS 2025</vt:lpstr>
      <vt:lpstr>OUTLINE</vt:lpstr>
      <vt:lpstr>OUTLINE</vt:lpstr>
      <vt:lpstr>ITER Neutral Beam Test Facility</vt:lpstr>
      <vt:lpstr>SPIDER</vt:lpstr>
      <vt:lpstr>SPIDER requirements</vt:lpstr>
      <vt:lpstr>OUTLINE</vt:lpstr>
      <vt:lpstr>SPIDER operational timeline</vt:lpstr>
      <vt:lpstr>SPIDER contributions</vt:lpstr>
      <vt:lpstr>OUTLINE</vt:lpstr>
      <vt:lpstr>SPIDER HVPS</vt:lpstr>
      <vt:lpstr>Accelerator processes</vt:lpstr>
      <vt:lpstr>Beam generated plasma</vt:lpstr>
      <vt:lpstr>Increasing drain current</vt:lpstr>
      <vt:lpstr>Extracted current estimation</vt:lpstr>
      <vt:lpstr>AG current correction</vt:lpstr>
      <vt:lpstr>AG current correction</vt:lpstr>
      <vt:lpstr>Validation against EG current</vt:lpstr>
      <vt:lpstr>Validation against calorimetry</vt:lpstr>
      <vt:lpstr>OUTLINE</vt:lpstr>
      <vt:lpstr>Operating conditions</vt:lpstr>
      <vt:lpstr>Scaling with RF</vt:lpstr>
      <vt:lpstr>Decoupling driver and expansion region</vt:lpstr>
      <vt:lpstr>Two generators</vt:lpstr>
      <vt:lpstr>OUTLINE</vt:lpstr>
      <vt:lpstr>Conclusions and future perspectives</vt:lpstr>
      <vt:lpstr>PowerPoint Presentation</vt:lpstr>
      <vt:lpstr>References</vt:lpstr>
      <vt:lpstr>AGPS current</vt:lpstr>
      <vt:lpstr>Current scaling</vt:lpstr>
      <vt:lpstr>Effect of drifts on beam uniformity</vt:lpstr>
      <vt:lpstr>Two generators</vt:lpstr>
      <vt:lpstr>ITER filter field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Shepherd, Alastair</dc:creator>
  <cp:lastModifiedBy>Shepherd, Alastair</cp:lastModifiedBy>
  <cp:revision>13</cp:revision>
  <cp:lastPrinted>2017-03-10T11:43:47Z</cp:lastPrinted>
  <dcterms:created xsi:type="dcterms:W3CDTF">2025-09-05T09:28:23Z</dcterms:created>
  <dcterms:modified xsi:type="dcterms:W3CDTF">2025-09-08T22:19:28Z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759de7-3255-46b5-8dfe-736652f9c6c1_Enabled">
    <vt:lpwstr>true</vt:lpwstr>
  </property>
  <property fmtid="{D5CDD505-2E9C-101B-9397-08002B2CF9AE}" pid="3" name="MSIP_Label_22759de7-3255-46b5-8dfe-736652f9c6c1_SetDate">
    <vt:lpwstr>2022-10-14T08:35:44Z</vt:lpwstr>
  </property>
  <property fmtid="{D5CDD505-2E9C-101B-9397-08002B2CF9AE}" pid="4" name="MSIP_Label_22759de7-3255-46b5-8dfe-736652f9c6c1_Method">
    <vt:lpwstr>Standard</vt:lpwstr>
  </property>
  <property fmtid="{D5CDD505-2E9C-101B-9397-08002B2CF9AE}" pid="5" name="MSIP_Label_22759de7-3255-46b5-8dfe-736652f9c6c1_Name">
    <vt:lpwstr>22759de7-3255-46b5-8dfe-736652f9c6c1</vt:lpwstr>
  </property>
  <property fmtid="{D5CDD505-2E9C-101B-9397-08002B2CF9AE}" pid="6" name="MSIP_Label_22759de7-3255-46b5-8dfe-736652f9c6c1_SiteId">
    <vt:lpwstr>c6ac664b-ae27-4d5d-b4e6-bb5717196fc7</vt:lpwstr>
  </property>
  <property fmtid="{D5CDD505-2E9C-101B-9397-08002B2CF9AE}" pid="7" name="MSIP_Label_22759de7-3255-46b5-8dfe-736652f9c6c1_ActionId">
    <vt:lpwstr>05906721-d4f5-4961-97bc-efe86c56c4c4</vt:lpwstr>
  </property>
  <property fmtid="{D5CDD505-2E9C-101B-9397-08002B2CF9AE}" pid="8" name="MSIP_Label_22759de7-3255-46b5-8dfe-736652f9c6c1_ContentBits">
    <vt:lpwstr>0</vt:lpwstr>
  </property>
</Properties>
</file>