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5"/>
  </p:notesMasterIdLst>
  <p:sldIdLst>
    <p:sldId id="257" r:id="rId2"/>
    <p:sldId id="321" r:id="rId3"/>
    <p:sldId id="284" r:id="rId4"/>
    <p:sldId id="325" r:id="rId5"/>
    <p:sldId id="326" r:id="rId6"/>
    <p:sldId id="323" r:id="rId7"/>
    <p:sldId id="287" r:id="rId8"/>
    <p:sldId id="273" r:id="rId9"/>
    <p:sldId id="319" r:id="rId10"/>
    <p:sldId id="324" r:id="rId11"/>
    <p:sldId id="327" r:id="rId12"/>
    <p:sldId id="266" r:id="rId13"/>
    <p:sldId id="328" r:id="rId14"/>
    <p:sldId id="329" r:id="rId15"/>
    <p:sldId id="330" r:id="rId16"/>
    <p:sldId id="261" r:id="rId17"/>
    <p:sldId id="318" r:id="rId18"/>
    <p:sldId id="337" r:id="rId19"/>
    <p:sldId id="300" r:id="rId20"/>
    <p:sldId id="295" r:id="rId21"/>
    <p:sldId id="338" r:id="rId22"/>
    <p:sldId id="303" r:id="rId23"/>
    <p:sldId id="305" r:id="rId24"/>
    <p:sldId id="306" r:id="rId25"/>
    <p:sldId id="332" r:id="rId26"/>
    <p:sldId id="333" r:id="rId27"/>
    <p:sldId id="310" r:id="rId28"/>
    <p:sldId id="334" r:id="rId29"/>
    <p:sldId id="311" r:id="rId30"/>
    <p:sldId id="313" r:id="rId31"/>
    <p:sldId id="335" r:id="rId32"/>
    <p:sldId id="314" r:id="rId33"/>
    <p:sldId id="315" r:id="rId34"/>
    <p:sldId id="312" r:id="rId35"/>
    <p:sldId id="260" r:id="rId36"/>
    <p:sldId id="296" r:id="rId37"/>
    <p:sldId id="286" r:id="rId38"/>
    <p:sldId id="307" r:id="rId39"/>
    <p:sldId id="293" r:id="rId40"/>
    <p:sldId id="294" r:id="rId41"/>
    <p:sldId id="331" r:id="rId42"/>
    <p:sldId id="336" r:id="rId43"/>
    <p:sldId id="280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7C97"/>
    <a:srgbClr val="205364"/>
    <a:srgbClr val="2F5597"/>
    <a:srgbClr val="EE3BDF"/>
    <a:srgbClr val="2F528F"/>
    <a:srgbClr val="30589C"/>
    <a:srgbClr val="2F6A97"/>
    <a:srgbClr val="642038"/>
    <a:srgbClr val="386420"/>
    <a:srgbClr val="5A20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123" autoAdjust="0"/>
  </p:normalViewPr>
  <p:slideViewPr>
    <p:cSldViewPr snapToGrid="0">
      <p:cViewPr varScale="1">
        <p:scale>
          <a:sx n="76" d="100"/>
          <a:sy n="76" d="100"/>
        </p:scale>
        <p:origin x="38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34"/>
    </p:cViewPr>
  </p:sorterViewPr>
  <p:notesViewPr>
    <p:cSldViewPr snapToGrid="0">
      <p:cViewPr varScale="1">
        <p:scale>
          <a:sx n="66" d="100"/>
          <a:sy n="66" d="100"/>
        </p:scale>
        <p:origin x="3043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5ADD80-8A6E-4D40-9C3C-3546E3D58B2A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18C4C-841E-43B1-9C39-BC1AE5BD3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42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" name="Google Shape;35;p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125" tIns="27050" rIns="54125" bIns="27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Shadrach Hepner, representing Avalanche Energy, where we are using ion beams to pursue our goals of compact nuclear fusion.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Interest in fusion has surged recently, likely in part due to…</a:t>
            </a:r>
          </a:p>
        </p:txBody>
      </p:sp>
      <p:sp>
        <p:nvSpPr>
          <p:cNvPr id="36" name="Google Shape;36;p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125" tIns="27050" rIns="54125" bIns="27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Add bonus slide on negative sources for NBI (energy cutoff)</a:t>
            </a:r>
          </a:p>
          <a:p>
            <a:pPr marL="158750" indent="0">
              <a:buNone/>
            </a:pPr>
            <a:r>
              <a:rPr lang="en-US" dirty="0"/>
              <a:t>Generally kW-MW class neutral beam 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Commonly used in traditional fusion to heat a plasma</a:t>
            </a:r>
          </a:p>
        </p:txBody>
      </p:sp>
    </p:spTree>
    <p:extLst>
      <p:ext uri="{BB962C8B-B14F-4D97-AF65-F5344CB8AC3E}">
        <p14:creationId xmlns:p14="http://schemas.microsoft.com/office/powerpoint/2010/main" val="4071730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NBI system from TAE- RF plasma version</a:t>
            </a:r>
          </a:p>
          <a:p>
            <a:endParaRPr lang="en-US" dirty="0"/>
          </a:p>
          <a:p>
            <a:r>
              <a:rPr lang="en-US" dirty="0"/>
              <a:t>https://arxiv.org/abs/2411.06644 - </a:t>
            </a:r>
            <a:r>
              <a:rPr lang="en-US" dirty="0" err="1"/>
              <a:t>Hammir</a:t>
            </a:r>
            <a:r>
              <a:rPr lang="en-US" dirty="0"/>
              <a:t> might use negative ion sources</a:t>
            </a:r>
          </a:p>
          <a:p>
            <a:r>
              <a:rPr lang="en-US" dirty="0"/>
              <a:t>WHAM vs </a:t>
            </a:r>
            <a:r>
              <a:rPr lang="en-US" dirty="0" err="1"/>
              <a:t>Hammir</a:t>
            </a:r>
            <a:r>
              <a:rPr lang="en-US" dirty="0"/>
              <a:t> vs Anvil?</a:t>
            </a:r>
          </a:p>
          <a:p>
            <a:r>
              <a:rPr lang="en-US" dirty="0"/>
              <a:t>Do a double check for published results since first plasma- if not mention that we have not seen any results publications</a:t>
            </a:r>
          </a:p>
        </p:txBody>
      </p:sp>
    </p:spTree>
    <p:extLst>
      <p:ext uri="{BB962C8B-B14F-4D97-AF65-F5344CB8AC3E}">
        <p14:creationId xmlns:p14="http://schemas.microsoft.com/office/powerpoint/2010/main" val="37703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Realta</a:t>
            </a:r>
            <a:r>
              <a:rPr lang="en-US" dirty="0"/>
              <a:t> achieved their first plasma in 2024 and are already in the planning phase for their higher power systems, which will require 1 MeV neutral beams for energy production (</a:t>
            </a:r>
            <a:r>
              <a:rPr lang="en-US" dirty="0" err="1"/>
              <a:t>Hammir</a:t>
            </a:r>
            <a:r>
              <a:rPr lang="en-US" dirty="0"/>
              <a:t>- this will be a negative source)</a:t>
            </a:r>
          </a:p>
          <a:p>
            <a:endParaRPr lang="en-US" dirty="0"/>
          </a:p>
          <a:p>
            <a:r>
              <a:rPr lang="en-US" dirty="0"/>
              <a:t> 4 MHz, 10 </a:t>
            </a:r>
            <a:r>
              <a:rPr lang="en-US" dirty="0" err="1"/>
              <a:t>mTorr</a:t>
            </a:r>
            <a:endParaRPr lang="en-US" dirty="0"/>
          </a:p>
          <a:p>
            <a:endParaRPr lang="en-US" dirty="0"/>
          </a:p>
          <a:p>
            <a:r>
              <a:rPr lang="en-US" dirty="0"/>
              <a:t>https://arxiv.org/abs/2411.06644 - </a:t>
            </a:r>
            <a:r>
              <a:rPr lang="en-US" dirty="0" err="1"/>
              <a:t>Hammir</a:t>
            </a:r>
            <a:r>
              <a:rPr lang="en-US" dirty="0"/>
              <a:t> might use negative ion sources</a:t>
            </a:r>
          </a:p>
        </p:txBody>
      </p:sp>
    </p:spTree>
    <p:extLst>
      <p:ext uri="{BB962C8B-B14F-4D97-AF65-F5344CB8AC3E}">
        <p14:creationId xmlns:p14="http://schemas.microsoft.com/office/powerpoint/2010/main" val="3387336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Realta</a:t>
            </a:r>
            <a:r>
              <a:rPr lang="en-US" dirty="0"/>
              <a:t> achieved their first plasma in 2024 and are already in the planning phase for their higher power systems, which will require 1 MeV neutral beams for energy production (</a:t>
            </a:r>
            <a:r>
              <a:rPr lang="en-US" dirty="0" err="1"/>
              <a:t>Hammir</a:t>
            </a:r>
            <a:r>
              <a:rPr lang="en-US" dirty="0"/>
              <a:t>- this will be a negative source)</a:t>
            </a:r>
          </a:p>
          <a:p>
            <a:endParaRPr lang="en-US" dirty="0"/>
          </a:p>
          <a:p>
            <a:r>
              <a:rPr lang="en-US" dirty="0"/>
              <a:t> 4 MHz, 10 </a:t>
            </a:r>
            <a:r>
              <a:rPr lang="en-US" dirty="0" err="1"/>
              <a:t>mTorr</a:t>
            </a:r>
            <a:endParaRPr lang="en-US" dirty="0"/>
          </a:p>
          <a:p>
            <a:endParaRPr lang="en-US" dirty="0"/>
          </a:p>
          <a:p>
            <a:r>
              <a:rPr lang="en-US" dirty="0"/>
              <a:t>https://arxiv.org/abs/2411.06644 - </a:t>
            </a:r>
            <a:r>
              <a:rPr lang="en-US" dirty="0" err="1"/>
              <a:t>Hammir</a:t>
            </a:r>
            <a:r>
              <a:rPr lang="en-US" dirty="0"/>
              <a:t> might use negative ion sources</a:t>
            </a:r>
          </a:p>
        </p:txBody>
      </p:sp>
    </p:spTree>
    <p:extLst>
      <p:ext uri="{BB962C8B-B14F-4D97-AF65-F5344CB8AC3E}">
        <p14:creationId xmlns:p14="http://schemas.microsoft.com/office/powerpoint/2010/main" val="40654148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BLOW UP OF ARC DISCHARGE HERE</a:t>
            </a:r>
          </a:p>
          <a:p>
            <a:endParaRPr lang="en-US" dirty="0"/>
          </a:p>
          <a:p>
            <a:r>
              <a:rPr lang="en-US" dirty="0"/>
              <a:t>What benefit did they gain going from RF to arc?</a:t>
            </a:r>
          </a:p>
          <a:p>
            <a:r>
              <a:rPr lang="en-US" dirty="0"/>
              <a:t>What did they gain by going to </a:t>
            </a:r>
            <a:r>
              <a:rPr lang="en-US" dirty="0" err="1"/>
              <a:t>ti</a:t>
            </a:r>
            <a:r>
              <a:rPr lang="en-US" dirty="0"/>
              <a:t> getter instead of </a:t>
            </a:r>
            <a:r>
              <a:rPr lang="en-US" dirty="0" err="1"/>
              <a:t>cryos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Find some more info on the arc discharge- hollow anode? Something else?</a:t>
            </a:r>
          </a:p>
          <a:p>
            <a:r>
              <a:rPr lang="en-US" dirty="0"/>
              <a:t>- Ion sources with arc-discharge plasma box driven by directly heated LaB6  electron emitter or cold cathode „invited...</a:t>
            </a:r>
          </a:p>
          <a:p>
            <a:r>
              <a:rPr lang="en-US" dirty="0"/>
              <a:t>Limiting factor is grid overheating</a:t>
            </a:r>
          </a:p>
          <a:p>
            <a:r>
              <a:rPr lang="en-US" dirty="0"/>
              <a:t>Add image of optics if it can be found- or just some details (number of slits? Etc.)</a:t>
            </a:r>
          </a:p>
          <a:p>
            <a:r>
              <a:rPr lang="en-US" dirty="0"/>
              <a:t>Diameter of expander=40 cm, length=35 cm</a:t>
            </a:r>
          </a:p>
          <a:p>
            <a:r>
              <a:rPr lang="en-US" dirty="0"/>
              <a:t>[Expander is surrounded by] 48 rows of small ceramic Nd–Fe–B magnets (9 mm × 12 mm × 240 mm each) with the alternating magnetization directions, which form a longitudinal line-cusp plasma trap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8C4C-841E-43B1-9C39-BC1AE5BD336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580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BLOW UP OF ARC DISCHARGE HERE</a:t>
            </a:r>
          </a:p>
          <a:p>
            <a:endParaRPr lang="en-US" dirty="0"/>
          </a:p>
          <a:p>
            <a:r>
              <a:rPr lang="en-US" dirty="0"/>
              <a:t>What benefit did they gain going from RF to arc?</a:t>
            </a:r>
          </a:p>
          <a:p>
            <a:r>
              <a:rPr lang="en-US" dirty="0"/>
              <a:t>What did they gain by going to </a:t>
            </a:r>
            <a:r>
              <a:rPr lang="en-US" dirty="0" err="1"/>
              <a:t>ti</a:t>
            </a:r>
            <a:r>
              <a:rPr lang="en-US" dirty="0"/>
              <a:t> getter instead of </a:t>
            </a:r>
            <a:r>
              <a:rPr lang="en-US" dirty="0" err="1"/>
              <a:t>cryos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Find some more info on the arc discharge- hollow anode? Something else?</a:t>
            </a:r>
          </a:p>
          <a:p>
            <a:r>
              <a:rPr lang="en-US" dirty="0"/>
              <a:t>- Ion sources with arc-discharge plasma box driven by directly heated LaB6  electron emitter or cold cathode „invited...</a:t>
            </a:r>
          </a:p>
          <a:p>
            <a:r>
              <a:rPr lang="en-US" dirty="0"/>
              <a:t>Limiting factor is grid overheating</a:t>
            </a:r>
          </a:p>
          <a:p>
            <a:r>
              <a:rPr lang="en-US" dirty="0"/>
              <a:t>Add image of optics if it can be found- or just some details (number of slits? Etc.)</a:t>
            </a:r>
          </a:p>
          <a:p>
            <a:r>
              <a:rPr lang="en-US" dirty="0"/>
              <a:t>Diameter of expander=40 cm, length=35 cm</a:t>
            </a:r>
          </a:p>
          <a:p>
            <a:r>
              <a:rPr lang="en-US" dirty="0"/>
              <a:t>[Expander is surrounded by] 48 rows of small ceramic Nd–Fe–B magnets (9 mm × 12 mm × 240 mm each) with the alternating magnetization directions, which form a longitudinal line-cusp plasma trap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8C4C-841E-43B1-9C39-BC1AE5BD336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752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Additional gas puff into the neutralizer- total between plasma source and neutralizer is 50 torr l/s = 4000 </a:t>
            </a:r>
            <a:r>
              <a:rPr lang="en-US" dirty="0" err="1"/>
              <a:t>sccm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8C4C-841E-43B1-9C39-BC1AE5BD336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095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8C4C-841E-43B1-9C39-BC1AE5BD336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312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8C4C-841E-43B1-9C39-BC1AE5BD336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859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I have visited all but </a:t>
            </a:r>
            <a:r>
              <a:rPr lang="en-US" dirty="0" err="1"/>
              <a:t>tae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8C4C-841E-43B1-9C39-BC1AE5BD336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ways to achieve these high energies – ion sources are certainly one of them. But this talk is about “alternative” sources- what does that mean?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8C4C-841E-43B1-9C39-BC1AE5BD336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1789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I have visited all but </a:t>
            </a:r>
            <a:r>
              <a:rPr lang="en-US" dirty="0" err="1"/>
              <a:t>tae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8C4C-841E-43B1-9C39-BC1AE5BD336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9501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orbitron</a:t>
            </a:r>
            <a:r>
              <a:rPr lang="en-US" dirty="0"/>
              <a:t> is a 10’s of kW class fusion reactor based on a hybrid electric-magnetic densification approach. We have a strong electric field in (r, z) generated by a negative cathode that, when ions are injected, can maintain ions in a long duration orbit. This is similar to an orbitrap.</a:t>
            </a:r>
          </a:p>
          <a:p>
            <a:r>
              <a:rPr lang="en-US" dirty="0"/>
              <a:t>The magnets that you see enable simultaneous electron confinement, which allows us to push past the space charge limits imposed by an ion-only trap.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8C4C-841E-43B1-9C39-BC1AE5BD336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429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Progressive densification requires an increase in beam current to match</a:t>
            </a:r>
          </a:p>
          <a:p>
            <a:r>
              <a:rPr lang="en-US" dirty="0"/>
              <a:t>As the company has grown rapidly over the last few years, we have had multiple different goals and projects to achieve them</a:t>
            </a:r>
          </a:p>
          <a:p>
            <a:r>
              <a:rPr lang="en-US" dirty="0"/>
              <a:t>1 mA vs 6 mA? What’s going on here</a:t>
            </a:r>
          </a:p>
          <a:p>
            <a:r>
              <a:rPr lang="en-US" dirty="0"/>
              <a:t>Justify beam current levels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8C4C-841E-43B1-9C39-BC1AE5BD336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845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8C4C-841E-43B1-9C39-BC1AE5BD336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92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I have visited all but </a:t>
            </a:r>
            <a:r>
              <a:rPr lang="en-US" dirty="0" err="1"/>
              <a:t>tae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8C4C-841E-43B1-9C39-BC1AE5BD336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026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Fusion is everywhere!</a:t>
            </a:r>
          </a:p>
          <a:p>
            <a:r>
              <a:rPr lang="en-US" dirty="0"/>
              <a:t>I hopefully have convinced you that traditional fusion schemes, while vital, are not the only contribution to the field that the ion source community has to offer.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8C4C-841E-43B1-9C39-BC1AE5BD336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791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may not be needed- could probably be removed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8C4C-841E-43B1-9C39-BC1AE5BD336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0849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https://tae.com/enhanced-plasma-performance-in-c-2w-advanced-beam-driven-field-reversed-configuration-experiments</a:t>
            </a:r>
          </a:p>
          <a:p>
            <a:r>
              <a:rPr lang="en-US" dirty="0"/>
              <a:t>Draw out cartoon explaining this concept (like Wikipedia image)</a:t>
            </a:r>
          </a:p>
          <a:p>
            <a:r>
              <a:rPr lang="en-US" dirty="0"/>
              <a:t>What developments would these companies value? Higher pulse lengths? Can put this on last TAE slide</a:t>
            </a:r>
          </a:p>
        </p:txBody>
      </p:sp>
    </p:spTree>
    <p:extLst>
      <p:ext uri="{BB962C8B-B14F-4D97-AF65-F5344CB8AC3E}">
        <p14:creationId xmlns:p14="http://schemas.microsoft.com/office/powerpoint/2010/main" val="21468154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Janesville WI</a:t>
            </a:r>
          </a:p>
          <a:p>
            <a:r>
              <a:rPr lang="en-US" dirty="0"/>
              <a:t>Highlight that 1-3 are all neutrons</a:t>
            </a:r>
          </a:p>
          <a:p>
            <a:r>
              <a:rPr lang="en-US" dirty="0"/>
              <a:t>‘SHINE implements a staged approach where, while the ultimate goal is energy, there are staged applications for neutrons along the way</a:t>
            </a:r>
          </a:p>
          <a:p>
            <a:r>
              <a:rPr lang="en-US" dirty="0"/>
              <a:t>1: Neutron imaging (identifying defects, many aerospace and defense applications)</a:t>
            </a:r>
          </a:p>
          <a:p>
            <a:r>
              <a:rPr lang="en-US" dirty="0"/>
              <a:t>2: Medical isotopes (Weekly Lu-177 for cancer treatment)</a:t>
            </a:r>
          </a:p>
          <a:p>
            <a:r>
              <a:rPr lang="en-US" dirty="0"/>
              <a:t>3: Nuclear waste recycling: Waste still has nuclear potential</a:t>
            </a:r>
          </a:p>
          <a:p>
            <a:r>
              <a:rPr lang="en-US" dirty="0"/>
              <a:t>4: Energy (duh)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8C4C-841E-43B1-9C39-BC1AE5BD336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477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ECRH generates a plasma, adds energy to the electrons to reduce their drag effect on the ions</a:t>
            </a:r>
          </a:p>
          <a:p>
            <a:r>
              <a:rPr lang="en-US" dirty="0"/>
              <a:t>10 end rings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8C4C-841E-43B1-9C39-BC1AE5BD336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527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Shorten reactions- “Commonly hydrogen reactions for the purpose of high energy neutrons”</a:t>
            </a:r>
          </a:p>
          <a:p>
            <a:r>
              <a:rPr lang="en-US" dirty="0"/>
              <a:t>Maybe make the reactions their own slide</a:t>
            </a:r>
          </a:p>
          <a:p>
            <a:r>
              <a:rPr lang="en-US" dirty="0"/>
              <a:t>While publicity around private fusion focuses around energy production, the market for neutrons is significant and growing as well</a:t>
            </a:r>
          </a:p>
          <a:p>
            <a:endParaRPr lang="en-US" dirty="0"/>
          </a:p>
          <a:p>
            <a:r>
              <a:rPr lang="en-US" dirty="0"/>
              <a:t>First 3: ITER, Wendelstein-7X, NIF</a:t>
            </a:r>
          </a:p>
          <a:p>
            <a:endParaRPr lang="en-US" dirty="0"/>
          </a:p>
          <a:p>
            <a:r>
              <a:rPr lang="en-US" dirty="0"/>
              <a:t>(for reference): Public beam-related concepts:</a:t>
            </a:r>
          </a:p>
          <a:p>
            <a:r>
              <a:rPr lang="en-US" dirty="0"/>
              <a:t>Gamma10 tandem mirror (NBI)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8C4C-841E-43B1-9C39-BC1AE5BD33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200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Cut this down- can talk about mirrors at first, then specialize with TAE and </a:t>
            </a:r>
            <a:r>
              <a:rPr lang="en-US" dirty="0" err="1"/>
              <a:t>Realta</a:t>
            </a:r>
            <a:r>
              <a:rPr lang="en-US" dirty="0"/>
              <a:t>?</a:t>
            </a:r>
          </a:p>
          <a:p>
            <a:r>
              <a:rPr lang="en-US" dirty="0"/>
              <a:t>Foothill Ranch, 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8C4C-841E-43B1-9C39-BC1AE5BD336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950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8C4C-841E-43B1-9C39-BC1AE5BD336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181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 THIS SOURCE- What is the pulse duration</a:t>
            </a:r>
          </a:p>
          <a:p>
            <a:endParaRPr lang="en-US" dirty="0"/>
          </a:p>
          <a:p>
            <a:r>
              <a:rPr lang="en-US" dirty="0" err="1"/>
              <a:t>Realta</a:t>
            </a:r>
            <a:r>
              <a:rPr lang="en-US" dirty="0"/>
              <a:t> achieved their first plasma in 2024 and are already in the planning phase for their higher power systems. </a:t>
            </a:r>
          </a:p>
          <a:p>
            <a:endParaRPr lang="en-US" dirty="0"/>
          </a:p>
          <a:p>
            <a:r>
              <a:rPr lang="en-US" dirty="0"/>
              <a:t>Verify that it is actually multiple RF sources feeding the larger chamber</a:t>
            </a:r>
          </a:p>
          <a:p>
            <a:endParaRPr lang="en-US" dirty="0"/>
          </a:p>
          <a:p>
            <a:r>
              <a:rPr lang="en-US" dirty="0"/>
              <a:t>1 MeV beam for </a:t>
            </a:r>
            <a:r>
              <a:rPr lang="en-US" dirty="0" err="1"/>
              <a:t>Hammir</a:t>
            </a:r>
            <a:r>
              <a:rPr lang="en-US" dirty="0"/>
              <a:t> = power plant version</a:t>
            </a:r>
          </a:p>
          <a:p>
            <a:endParaRPr lang="en-US" dirty="0"/>
          </a:p>
          <a:p>
            <a:r>
              <a:rPr lang="en-US" dirty="0"/>
              <a:t>https://arxiv.org/abs/2411.06644 - </a:t>
            </a:r>
            <a:r>
              <a:rPr lang="en-US" dirty="0" err="1"/>
              <a:t>Hammir</a:t>
            </a:r>
            <a:r>
              <a:rPr lang="en-US" dirty="0"/>
              <a:t> might use negative ion sources</a:t>
            </a:r>
          </a:p>
        </p:txBody>
      </p:sp>
    </p:spTree>
    <p:extLst>
      <p:ext uri="{BB962C8B-B14F-4D97-AF65-F5344CB8AC3E}">
        <p14:creationId xmlns:p14="http://schemas.microsoft.com/office/powerpoint/2010/main" val="25475359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“Dramatic</a:t>
            </a:r>
            <a:r>
              <a:rPr lang="en-US"/>
              <a:t>” increase</a:t>
            </a:r>
          </a:p>
          <a:p>
            <a:endParaRPr lang="en-US"/>
          </a:p>
          <a:p>
            <a:r>
              <a:rPr lang="en-US"/>
              <a:t>Mix </a:t>
            </a:r>
            <a:r>
              <a:rPr lang="en-US" dirty="0"/>
              <a:t>between private funds (~6.7 B) and public funding (~1.8 B) (rest is hybrid state-private funding)</a:t>
            </a:r>
          </a:p>
        </p:txBody>
      </p:sp>
    </p:spTree>
    <p:extLst>
      <p:ext uri="{BB962C8B-B14F-4D97-AF65-F5344CB8AC3E}">
        <p14:creationId xmlns:p14="http://schemas.microsoft.com/office/powerpoint/2010/main" val="318067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I have visited all but </a:t>
            </a:r>
            <a:r>
              <a:rPr lang="en-US" dirty="0" err="1"/>
              <a:t>tae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8C4C-841E-43B1-9C39-BC1AE5BD33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10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I have visited all but </a:t>
            </a:r>
            <a:r>
              <a:rPr lang="en-US" dirty="0" err="1"/>
              <a:t>tae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8C4C-841E-43B1-9C39-BC1AE5BD33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68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Mechanism:</a:t>
            </a:r>
          </a:p>
          <a:p>
            <a:r>
              <a:rPr lang="en-US" dirty="0"/>
              <a:t>(Permanent or electromagnets- could not find that information)</a:t>
            </a:r>
          </a:p>
          <a:p>
            <a:pPr marL="171450" indent="-171450">
              <a:buFontTx/>
              <a:buChar char="-"/>
            </a:pPr>
            <a:r>
              <a:rPr lang="en-US" dirty="0"/>
              <a:t>ECR ion source at 300 kV, produces ~100 mA</a:t>
            </a:r>
          </a:p>
          <a:p>
            <a:pPr marL="171450" indent="-171450">
              <a:buFontTx/>
              <a:buChar char="-"/>
            </a:pPr>
            <a:r>
              <a:rPr lang="en-US" dirty="0"/>
              <a:t>Magnetic focusing through multiple differential pumping stages</a:t>
            </a:r>
          </a:p>
          <a:p>
            <a:pPr marL="171450" indent="-171450">
              <a:buFontTx/>
              <a:buChar char="-"/>
            </a:pPr>
            <a:r>
              <a:rPr lang="en-US" dirty="0"/>
              <a:t>Focused through a gaseous tritium target to produce 5e13 n/s (continuous up to 132 hours)</a:t>
            </a:r>
          </a:p>
          <a:p>
            <a:pPr marL="171450" indent="-171450">
              <a:buFontTx/>
              <a:buChar char="-"/>
            </a:pPr>
            <a:r>
              <a:rPr lang="en-US" dirty="0"/>
              <a:t>Irradiation cavity houses target, surrounded by water for radiation suppression and water cooling’</a:t>
            </a:r>
          </a:p>
          <a:p>
            <a:pPr marL="171450" indent="-171450">
              <a:buFontTx/>
              <a:buChar char="-"/>
            </a:pPr>
            <a:r>
              <a:rPr lang="en-US" dirty="0"/>
              <a:t>Progression towards a potential plasma target to further increase neutron generation 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8C4C-841E-43B1-9C39-BC1AE5BD33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66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Portable, often shipped out of house</a:t>
            </a:r>
          </a:p>
          <a:p>
            <a:r>
              <a:rPr lang="en-US" dirty="0"/>
              <a:t>Can be found on all continents except Antarctica</a:t>
            </a:r>
          </a:p>
          <a:p>
            <a:endParaRPr lang="en-US" dirty="0"/>
          </a:p>
          <a:p>
            <a:r>
              <a:rPr lang="en-US" dirty="0"/>
              <a:t>Make this slide quick</a:t>
            </a:r>
          </a:p>
          <a:p>
            <a:r>
              <a:rPr lang="en-US" dirty="0"/>
              <a:t>Add something for scale (labelled line?)</a:t>
            </a:r>
          </a:p>
          <a:p>
            <a:r>
              <a:rPr lang="en-US" dirty="0"/>
              <a:t>Ask about permanent vs electro magnets</a:t>
            </a:r>
          </a:p>
          <a:p>
            <a:r>
              <a:rPr lang="en-US" dirty="0"/>
              <a:t>Tweak words here</a:t>
            </a:r>
          </a:p>
          <a:p>
            <a:r>
              <a:rPr lang="en-US" dirty="0"/>
              <a:t>Electro vs permanent magnets </a:t>
            </a:r>
          </a:p>
          <a:p>
            <a:r>
              <a:rPr lang="en-US" dirty="0"/>
              <a:t>Picture with scale (also scale of ECR chamber if available)</a:t>
            </a:r>
          </a:p>
        </p:txBody>
      </p:sp>
    </p:spTree>
    <p:extLst>
      <p:ext uri="{BB962C8B-B14F-4D97-AF65-F5344CB8AC3E}">
        <p14:creationId xmlns:p14="http://schemas.microsoft.com/office/powerpoint/2010/main" val="4176813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I have visited all but </a:t>
            </a:r>
            <a:r>
              <a:rPr lang="en-US" dirty="0" err="1"/>
              <a:t>tae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8C4C-841E-43B1-9C39-BC1AE5BD33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721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I have visited all but </a:t>
            </a:r>
            <a:r>
              <a:rPr lang="en-US" dirty="0" err="1"/>
              <a:t>tae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18C4C-841E-43B1-9C39-BC1AE5BD336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69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48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24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8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d. Footer" userDrawn="1">
  <p:cSld name="Std. Foot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8"/>
          <p:cNvSpPr txBox="1">
            <a:spLocks noGrp="1"/>
          </p:cNvSpPr>
          <p:nvPr>
            <p:ph type="dt" idx="10"/>
          </p:nvPr>
        </p:nvSpPr>
        <p:spPr>
          <a:xfrm>
            <a:off x="838200" y="6730274"/>
            <a:ext cx="2743200" cy="147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533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8"/>
          <p:cNvSpPr txBox="1">
            <a:spLocks noGrp="1"/>
          </p:cNvSpPr>
          <p:nvPr>
            <p:ph type="ftr" idx="11"/>
          </p:nvPr>
        </p:nvSpPr>
        <p:spPr>
          <a:xfrm>
            <a:off x="7538318" y="6730275"/>
            <a:ext cx="4114800" cy="147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6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" name="Google Shape;6;p27">
            <a:extLst>
              <a:ext uri="{FF2B5EF4-FFF2-40B4-BE49-F238E27FC236}">
                <a16:creationId xmlns:a16="http://schemas.microsoft.com/office/drawing/2014/main" id="{7F1C4F41-A2E9-0997-8A25-B766E759DA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Helvetica Neue"/>
              <a:buNone/>
              <a:defRPr sz="44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9pPr>
          </a:lstStyle>
          <a:p>
            <a:endParaRPr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593EAB-1B7F-5420-C41F-7B8490603B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902884"/>
            <a:ext cx="10515600" cy="44820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8448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B9FF87-3718-300A-716E-EEBB1C0573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6287" y="6270525"/>
            <a:ext cx="2577548" cy="58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12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58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92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918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BC3231-38E0-A768-27F3-E5DF1FAFD9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07226" y="6270525"/>
            <a:ext cx="2577548" cy="58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58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3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481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34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9DDF1-8616-4B27-A0F8-F8111636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0093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s://doi.org/10.1017/S0022377824000278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doi.org/10.1017/S0022377823000806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s://doi.org/10.1063/1.3266141" TargetMode="External"/><Relationship Id="rId4" Type="http://schemas.openxmlformats.org/officeDocument/2006/relationships/hyperlink" Target="https://doi.org/10.1017/S0022377823000806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s://doi.org/10.1063/1.3266141" TargetMode="External"/><Relationship Id="rId4" Type="http://schemas.openxmlformats.org/officeDocument/2006/relationships/hyperlink" Target="https://doi.org/10.1017/S0022377823000806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doi.org/10.1063/1.4936292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hyperlink" Target="https://doi.org/10.1063/1.4936292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hyperlink" Target="https://doi.org/10.1134/S1063780X2106004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doi.org/10.1038/s41467-025-58849-5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tae.com/neutral-beam-injection-in-the-c-2-facility/?utm_source=chatgpt.com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80.png"/><Relationship Id="rId4" Type="http://schemas.openxmlformats.org/officeDocument/2006/relationships/image" Target="../media/image1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doi.org/10.1134/S1063780X21060040" TargetMode="External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17/S0022377823000806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s://doi.org/10.1016/j.phpro.2014.11.029" TargetMode="Externa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"/>
          <p:cNvSpPr/>
          <p:nvPr/>
        </p:nvSpPr>
        <p:spPr>
          <a:xfrm>
            <a:off x="812800" y="1065357"/>
            <a:ext cx="10510196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84000"/>
              </a:lnSpc>
              <a:buClr>
                <a:srgbClr val="EDEDED"/>
              </a:buClr>
              <a:buSzPts val="17100"/>
            </a:pPr>
            <a:r>
              <a:rPr lang="en-US" sz="8667" dirty="0">
                <a:solidFill>
                  <a:srgbClr val="EDEDED"/>
                </a:solidFill>
                <a:latin typeface="Arial"/>
                <a:ea typeface="Arial"/>
                <a:cs typeface="Arial"/>
                <a:sym typeface="Arial"/>
              </a:rPr>
              <a:t>Ion Sources in Alternative Fusion</a:t>
            </a:r>
            <a:endParaRPr sz="8667" dirty="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5" name="Google Shape;55;p1"/>
          <p:cNvSpPr/>
          <p:nvPr/>
        </p:nvSpPr>
        <p:spPr>
          <a:xfrm>
            <a:off x="4305300" y="4091047"/>
            <a:ext cx="1163431" cy="1670304"/>
          </a:xfrm>
          <a:prstGeom prst="rect">
            <a:avLst/>
          </a:prstGeom>
          <a:gradFill>
            <a:gsLst>
              <a:gs pos="0">
                <a:srgbClr val="000000">
                  <a:alpha val="49803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endParaRPr sz="12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328217-600A-3BB2-871D-A95B2E51EFEC}"/>
              </a:ext>
            </a:extLst>
          </p:cNvPr>
          <p:cNvSpPr txBox="1"/>
          <p:nvPr/>
        </p:nvSpPr>
        <p:spPr>
          <a:xfrm>
            <a:off x="869005" y="5299948"/>
            <a:ext cx="7075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Shadrach Hepner</a:t>
            </a:r>
          </a:p>
          <a:p>
            <a:r>
              <a:rPr lang="en-US" sz="1600" dirty="0">
                <a:solidFill>
                  <a:schemeClr val="bg1"/>
                </a:solidFill>
              </a:rPr>
              <a:t>Ion beam lead</a:t>
            </a:r>
          </a:p>
          <a:p>
            <a:r>
              <a:rPr lang="en-US" sz="1600" dirty="0">
                <a:solidFill>
                  <a:schemeClr val="bg1"/>
                </a:solidFill>
              </a:rPr>
              <a:t>Avalanche Energy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A0BC4E-108A-EA14-ADDA-2BDA3894D98D}"/>
              </a:ext>
            </a:extLst>
          </p:cNvPr>
          <p:cNvSpPr txBox="1"/>
          <p:nvPr/>
        </p:nvSpPr>
        <p:spPr>
          <a:xfrm>
            <a:off x="763097" y="4102487"/>
            <a:ext cx="1067561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Shadrach Hepner</a:t>
            </a:r>
            <a:r>
              <a:rPr lang="en-US" u="sng" baseline="30000" dirty="0"/>
              <a:t>1</a:t>
            </a:r>
            <a:r>
              <a:rPr lang="en-US" dirty="0"/>
              <a:t>, Samantha Valenteen</a:t>
            </a:r>
            <a:r>
              <a:rPr lang="en-US" baseline="30000" dirty="0"/>
              <a:t>1</a:t>
            </a:r>
            <a:r>
              <a:rPr lang="en-US" dirty="0"/>
              <a:t>, Scott Schipmann</a:t>
            </a:r>
            <a:r>
              <a:rPr lang="en-US" baseline="30000" dirty="0"/>
              <a:t>1</a:t>
            </a:r>
            <a:r>
              <a:rPr lang="en-US" dirty="0"/>
              <a:t>, </a:t>
            </a:r>
            <a:r>
              <a:rPr lang="en-US" dirty="0" err="1"/>
              <a:t>Siamak</a:t>
            </a:r>
            <a:r>
              <a:rPr lang="en-US" dirty="0"/>
              <a:t> Rahmanian</a:t>
            </a:r>
            <a:r>
              <a:rPr lang="en-US" baseline="30000" dirty="0"/>
              <a:t>1</a:t>
            </a:r>
            <a:r>
              <a:rPr lang="en-US" dirty="0"/>
              <a:t>, Robert Welton</a:t>
            </a:r>
            <a:r>
              <a:rPr lang="en-US" baseline="30000" dirty="0"/>
              <a:t>2</a:t>
            </a:r>
            <a:r>
              <a:rPr lang="en-US" dirty="0"/>
              <a:t>, Robin Langtry</a:t>
            </a:r>
            <a:r>
              <a:rPr lang="en-US" baseline="30000" dirty="0"/>
              <a:t>1</a:t>
            </a:r>
            <a:endParaRPr lang="en-US" u="sng" dirty="0"/>
          </a:p>
          <a:p>
            <a:pPr algn="ctr"/>
            <a:r>
              <a:rPr lang="en-US" baseline="30000" dirty="0"/>
              <a:t>1</a:t>
            </a:r>
            <a:r>
              <a:rPr lang="en-US" dirty="0"/>
              <a:t>Avalanche Energy</a:t>
            </a:r>
          </a:p>
          <a:p>
            <a:pPr algn="ctr"/>
            <a:r>
              <a:rPr lang="en-US" baseline="30000" dirty="0"/>
              <a:t>2</a:t>
            </a:r>
            <a:r>
              <a:rPr lang="en-US" dirty="0"/>
              <a:t>Oak Ridge National Laboratory</a:t>
            </a:r>
            <a:br>
              <a:rPr lang="en-US" dirty="0"/>
            </a:br>
            <a:endParaRPr lang="en-US" dirty="0"/>
          </a:p>
          <a:p>
            <a:pPr algn="ctr"/>
            <a:r>
              <a:rPr lang="en-US" dirty="0"/>
              <a:t>International Conference on Ion Sources</a:t>
            </a:r>
          </a:p>
          <a:p>
            <a:pPr algn="ctr"/>
            <a:r>
              <a:rPr lang="en-US" dirty="0"/>
              <a:t>September 8, 2025</a:t>
            </a:r>
          </a:p>
          <a:p>
            <a:pPr algn="ctr"/>
            <a:r>
              <a:rPr lang="en-US" dirty="0"/>
              <a:t>Oxford, England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9A3F87-779F-1FC5-77B4-A32386FF4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87" y="6270525"/>
            <a:ext cx="2577548" cy="5874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F8B32D34-56AA-34A4-BFDF-0B7C13933090}"/>
              </a:ext>
            </a:extLst>
          </p:cNvPr>
          <p:cNvSpPr/>
          <p:nvPr/>
        </p:nvSpPr>
        <p:spPr>
          <a:xfrm>
            <a:off x="345828" y="253022"/>
            <a:ext cx="3282593" cy="5829674"/>
          </a:xfrm>
          <a:prstGeom prst="rect">
            <a:avLst/>
          </a:prstGeom>
          <a:solidFill>
            <a:srgbClr val="2053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4FEBB4-1424-1D5D-5181-A877715B4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10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1301D5-D1AC-4AD1-D40B-7FC6CD183B6F}"/>
              </a:ext>
            </a:extLst>
          </p:cNvPr>
          <p:cNvSpPr/>
          <p:nvPr/>
        </p:nvSpPr>
        <p:spPr>
          <a:xfrm>
            <a:off x="4469130" y="400050"/>
            <a:ext cx="2727960" cy="5551170"/>
          </a:xfrm>
          <a:prstGeom prst="round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340740-8BC7-8F09-ECA5-AFD942BF17B9}"/>
              </a:ext>
            </a:extLst>
          </p:cNvPr>
          <p:cNvCxnSpPr/>
          <p:nvPr/>
        </p:nvCxnSpPr>
        <p:spPr>
          <a:xfrm>
            <a:off x="4469130" y="1586683"/>
            <a:ext cx="2727960" cy="0"/>
          </a:xfrm>
          <a:prstGeom prst="line">
            <a:avLst/>
          </a:prstGeom>
          <a:ln w="762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ACE049D-8614-94BA-6D26-5F982D12A353}"/>
              </a:ext>
            </a:extLst>
          </p:cNvPr>
          <p:cNvSpPr/>
          <p:nvPr/>
        </p:nvSpPr>
        <p:spPr>
          <a:xfrm>
            <a:off x="548640" y="400050"/>
            <a:ext cx="2727960" cy="555117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5E1D44C-324E-3B12-5CC0-D7FAB738936A}"/>
              </a:ext>
            </a:extLst>
          </p:cNvPr>
          <p:cNvCxnSpPr/>
          <p:nvPr/>
        </p:nvCxnSpPr>
        <p:spPr>
          <a:xfrm>
            <a:off x="548640" y="1586683"/>
            <a:ext cx="2727960" cy="0"/>
          </a:xfrm>
          <a:prstGeom prst="line">
            <a:avLst/>
          </a:prstGeom>
          <a:ln w="762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B0E1963-A394-7E1F-32D4-BCE44CF5D118}"/>
              </a:ext>
            </a:extLst>
          </p:cNvPr>
          <p:cNvSpPr/>
          <p:nvPr/>
        </p:nvSpPr>
        <p:spPr>
          <a:xfrm>
            <a:off x="8389620" y="400050"/>
            <a:ext cx="2727960" cy="5551170"/>
          </a:xfrm>
          <a:prstGeom prst="round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EA15538-CCB0-CC8E-1ED4-A8CB8B0E26FF}"/>
              </a:ext>
            </a:extLst>
          </p:cNvPr>
          <p:cNvCxnSpPr/>
          <p:nvPr/>
        </p:nvCxnSpPr>
        <p:spPr>
          <a:xfrm>
            <a:off x="8389620" y="1586683"/>
            <a:ext cx="2727960" cy="0"/>
          </a:xfrm>
          <a:prstGeom prst="line">
            <a:avLst/>
          </a:prstGeom>
          <a:ln w="762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5DE3BAA8-B7C8-2612-FCF2-5F0968E22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709" y="1899088"/>
            <a:ext cx="2143424" cy="7430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C0C649-446C-F8D5-0B90-045636B01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58" y="3796305"/>
            <a:ext cx="2262375" cy="5675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BDA7D13-D41B-A0A2-D7EC-A22EA6E641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1264" y="1698076"/>
            <a:ext cx="2577548" cy="5874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9761361-D512-FA69-B18D-BAFF71965A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9976" y="1870455"/>
            <a:ext cx="2086266" cy="7811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BA973E0-6FB8-F93E-8FA3-C3E520C14E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9479" y="3655965"/>
            <a:ext cx="2078865" cy="848272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6BAF61F-5D36-09DE-4DC4-5AEBC0BCC747}"/>
              </a:ext>
            </a:extLst>
          </p:cNvPr>
          <p:cNvSpPr/>
          <p:nvPr/>
        </p:nvSpPr>
        <p:spPr>
          <a:xfrm>
            <a:off x="789520" y="313951"/>
            <a:ext cx="2225317" cy="120218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Beam-target</a:t>
            </a:r>
          </a:p>
          <a:p>
            <a:pPr algn="ctr"/>
            <a:r>
              <a:rPr lang="en-US" sz="2000" dirty="0"/>
              <a:t>(ECR)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DD00CE9-567A-74EB-7C5D-ACD8D5BDACE9}"/>
              </a:ext>
            </a:extLst>
          </p:cNvPr>
          <p:cNvSpPr/>
          <p:nvPr/>
        </p:nvSpPr>
        <p:spPr>
          <a:xfrm>
            <a:off x="4696254" y="315943"/>
            <a:ext cx="2225317" cy="120218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Magnetic Bottle</a:t>
            </a:r>
          </a:p>
          <a:p>
            <a:pPr algn="ctr"/>
            <a:r>
              <a:rPr lang="en-US" sz="2000" dirty="0"/>
              <a:t>(NBI)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F86A784-FB4C-2896-F8A8-EE3355A0309D}"/>
              </a:ext>
            </a:extLst>
          </p:cNvPr>
          <p:cNvSpPr/>
          <p:nvPr/>
        </p:nvSpPr>
        <p:spPr>
          <a:xfrm>
            <a:off x="8633183" y="314819"/>
            <a:ext cx="2425629" cy="120218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Inertial electrostatic confinement</a:t>
            </a:r>
          </a:p>
          <a:p>
            <a:pPr algn="ctr"/>
            <a:r>
              <a:rPr lang="en-US" sz="2000" dirty="0"/>
              <a:t>(Multiple)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71287A9-95F2-817B-1877-646B01D824A3}"/>
              </a:ext>
            </a:extLst>
          </p:cNvPr>
          <p:cNvSpPr/>
          <p:nvPr/>
        </p:nvSpPr>
        <p:spPr>
          <a:xfrm>
            <a:off x="789520" y="2566768"/>
            <a:ext cx="2225317" cy="120218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300 kV, 100 mA</a:t>
            </a:r>
          </a:p>
          <a:p>
            <a:pPr algn="ctr"/>
            <a:r>
              <a:rPr lang="en-US" sz="2000" dirty="0"/>
              <a:t>Gas target</a:t>
            </a:r>
          </a:p>
          <a:p>
            <a:pPr algn="ctr"/>
            <a:r>
              <a:rPr lang="en-US" sz="2000" dirty="0"/>
              <a:t>5e13 n/s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6336346-45E8-77CB-A8D3-D2DAA7B70F8F}"/>
              </a:ext>
            </a:extLst>
          </p:cNvPr>
          <p:cNvSpPr/>
          <p:nvPr/>
        </p:nvSpPr>
        <p:spPr>
          <a:xfrm>
            <a:off x="789520" y="4524154"/>
            <a:ext cx="2225317" cy="120218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100 kV, 2-20 mA</a:t>
            </a:r>
          </a:p>
          <a:p>
            <a:pPr algn="ctr"/>
            <a:r>
              <a:rPr lang="en-US" sz="2000" dirty="0"/>
              <a:t>Solid target</a:t>
            </a:r>
          </a:p>
          <a:p>
            <a:pPr algn="ctr"/>
            <a:r>
              <a:rPr lang="en-US" sz="2000" dirty="0"/>
              <a:t>2e10 n/s</a:t>
            </a:r>
          </a:p>
          <a:p>
            <a:pPr algn="ctr"/>
            <a:r>
              <a:rPr lang="en-US" sz="2000" dirty="0"/>
              <a:t>Benchtop device</a:t>
            </a:r>
          </a:p>
        </p:txBody>
      </p:sp>
    </p:spTree>
    <p:extLst>
      <p:ext uri="{BB962C8B-B14F-4D97-AF65-F5344CB8AC3E}">
        <p14:creationId xmlns:p14="http://schemas.microsoft.com/office/powerpoint/2010/main" val="2362003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4BD1E06-AF2D-FE12-B742-4E09BB0467AF}"/>
              </a:ext>
            </a:extLst>
          </p:cNvPr>
          <p:cNvSpPr/>
          <p:nvPr/>
        </p:nvSpPr>
        <p:spPr>
          <a:xfrm>
            <a:off x="4191812" y="253022"/>
            <a:ext cx="3282593" cy="5829674"/>
          </a:xfrm>
          <a:prstGeom prst="rect">
            <a:avLst/>
          </a:prstGeom>
          <a:solidFill>
            <a:srgbClr val="2053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4FEBB4-1424-1D5D-5181-A877715B4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11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1301D5-D1AC-4AD1-D40B-7FC6CD183B6F}"/>
              </a:ext>
            </a:extLst>
          </p:cNvPr>
          <p:cNvSpPr/>
          <p:nvPr/>
        </p:nvSpPr>
        <p:spPr>
          <a:xfrm>
            <a:off x="4469130" y="400050"/>
            <a:ext cx="2727960" cy="555117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340740-8BC7-8F09-ECA5-AFD942BF17B9}"/>
              </a:ext>
            </a:extLst>
          </p:cNvPr>
          <p:cNvCxnSpPr/>
          <p:nvPr/>
        </p:nvCxnSpPr>
        <p:spPr>
          <a:xfrm>
            <a:off x="4469130" y="1586683"/>
            <a:ext cx="2727960" cy="0"/>
          </a:xfrm>
          <a:prstGeom prst="line">
            <a:avLst/>
          </a:prstGeom>
          <a:ln w="762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ACE049D-8614-94BA-6D26-5F982D12A353}"/>
              </a:ext>
            </a:extLst>
          </p:cNvPr>
          <p:cNvSpPr/>
          <p:nvPr/>
        </p:nvSpPr>
        <p:spPr>
          <a:xfrm>
            <a:off x="548640" y="400050"/>
            <a:ext cx="2727960" cy="5551170"/>
          </a:xfrm>
          <a:prstGeom prst="roundRect">
            <a:avLst/>
          </a:prstGeom>
          <a:noFill/>
          <a:ln w="762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5E1D44C-324E-3B12-5CC0-D7FAB738936A}"/>
              </a:ext>
            </a:extLst>
          </p:cNvPr>
          <p:cNvCxnSpPr/>
          <p:nvPr/>
        </p:nvCxnSpPr>
        <p:spPr>
          <a:xfrm>
            <a:off x="548640" y="1586683"/>
            <a:ext cx="2727960" cy="0"/>
          </a:xfrm>
          <a:prstGeom prst="line">
            <a:avLst/>
          </a:prstGeom>
          <a:ln w="762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B0E1963-A394-7E1F-32D4-BCE44CF5D118}"/>
              </a:ext>
            </a:extLst>
          </p:cNvPr>
          <p:cNvSpPr/>
          <p:nvPr/>
        </p:nvSpPr>
        <p:spPr>
          <a:xfrm>
            <a:off x="8389620" y="400050"/>
            <a:ext cx="2727960" cy="5551170"/>
          </a:xfrm>
          <a:prstGeom prst="round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EA15538-CCB0-CC8E-1ED4-A8CB8B0E26FF}"/>
              </a:ext>
            </a:extLst>
          </p:cNvPr>
          <p:cNvCxnSpPr/>
          <p:nvPr/>
        </p:nvCxnSpPr>
        <p:spPr>
          <a:xfrm>
            <a:off x="8389620" y="1586683"/>
            <a:ext cx="2727960" cy="0"/>
          </a:xfrm>
          <a:prstGeom prst="line">
            <a:avLst/>
          </a:prstGeom>
          <a:ln w="762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5DE3BAA8-B7C8-2612-FCF2-5F0968E22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709" y="1899088"/>
            <a:ext cx="2143424" cy="7430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C0C649-446C-F8D5-0B90-045636B01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58" y="3796305"/>
            <a:ext cx="2262375" cy="5675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BDA7D13-D41B-A0A2-D7EC-A22EA6E641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1264" y="1698076"/>
            <a:ext cx="2577548" cy="5874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9761361-D512-FA69-B18D-BAFF71965A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9976" y="1870455"/>
            <a:ext cx="2086266" cy="7811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BA973E0-6FB8-F93E-8FA3-C3E520C14E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9479" y="3655965"/>
            <a:ext cx="2078865" cy="848272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6BAF61F-5D36-09DE-4DC4-5AEBC0BCC747}"/>
              </a:ext>
            </a:extLst>
          </p:cNvPr>
          <p:cNvSpPr/>
          <p:nvPr/>
        </p:nvSpPr>
        <p:spPr>
          <a:xfrm>
            <a:off x="789520" y="313951"/>
            <a:ext cx="2225317" cy="120218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Beam-target</a:t>
            </a:r>
          </a:p>
          <a:p>
            <a:pPr algn="ctr"/>
            <a:r>
              <a:rPr lang="en-US" sz="2000" dirty="0"/>
              <a:t>(ECR)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DD00CE9-567A-74EB-7C5D-ACD8D5BDACE9}"/>
              </a:ext>
            </a:extLst>
          </p:cNvPr>
          <p:cNvSpPr/>
          <p:nvPr/>
        </p:nvSpPr>
        <p:spPr>
          <a:xfrm>
            <a:off x="4696254" y="315943"/>
            <a:ext cx="2225317" cy="120218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Magnetic Bottle</a:t>
            </a:r>
          </a:p>
          <a:p>
            <a:pPr algn="ctr"/>
            <a:r>
              <a:rPr lang="en-US" sz="2000" dirty="0"/>
              <a:t>(NBI)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F86A784-FB4C-2896-F8A8-EE3355A0309D}"/>
              </a:ext>
            </a:extLst>
          </p:cNvPr>
          <p:cNvSpPr/>
          <p:nvPr/>
        </p:nvSpPr>
        <p:spPr>
          <a:xfrm>
            <a:off x="8633183" y="314819"/>
            <a:ext cx="2425629" cy="120218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Inertial electrostatic confinement</a:t>
            </a:r>
          </a:p>
          <a:p>
            <a:pPr algn="ctr"/>
            <a:r>
              <a:rPr lang="en-US" sz="2000" dirty="0"/>
              <a:t>(Multiple)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71287A9-95F2-817B-1877-646B01D824A3}"/>
              </a:ext>
            </a:extLst>
          </p:cNvPr>
          <p:cNvSpPr/>
          <p:nvPr/>
        </p:nvSpPr>
        <p:spPr>
          <a:xfrm>
            <a:off x="789520" y="2566768"/>
            <a:ext cx="2225317" cy="120218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300 kV, 100 mA</a:t>
            </a:r>
          </a:p>
          <a:p>
            <a:pPr algn="ctr"/>
            <a:r>
              <a:rPr lang="en-US" sz="2000" dirty="0"/>
              <a:t>Gas target</a:t>
            </a:r>
          </a:p>
          <a:p>
            <a:pPr algn="ctr"/>
            <a:r>
              <a:rPr lang="en-US" sz="2000" dirty="0"/>
              <a:t>5e13 n/s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6336346-45E8-77CB-A8D3-D2DAA7B70F8F}"/>
              </a:ext>
            </a:extLst>
          </p:cNvPr>
          <p:cNvSpPr/>
          <p:nvPr/>
        </p:nvSpPr>
        <p:spPr>
          <a:xfrm>
            <a:off x="789520" y="4524154"/>
            <a:ext cx="2225317" cy="120218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100 kV, 2-20 mA</a:t>
            </a:r>
          </a:p>
          <a:p>
            <a:pPr algn="ctr"/>
            <a:r>
              <a:rPr lang="en-US" sz="2000" dirty="0"/>
              <a:t>Solid target</a:t>
            </a:r>
          </a:p>
          <a:p>
            <a:pPr algn="ctr"/>
            <a:r>
              <a:rPr lang="en-US" sz="2000" dirty="0"/>
              <a:t>2e10 n/s</a:t>
            </a:r>
          </a:p>
          <a:p>
            <a:pPr algn="ctr"/>
            <a:r>
              <a:rPr lang="en-US" sz="2000" dirty="0"/>
              <a:t>Benchtop device</a:t>
            </a:r>
          </a:p>
        </p:txBody>
      </p:sp>
    </p:spTree>
    <p:extLst>
      <p:ext uri="{BB962C8B-B14F-4D97-AF65-F5344CB8AC3E}">
        <p14:creationId xmlns:p14="http://schemas.microsoft.com/office/powerpoint/2010/main" val="150801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054600-2771-9C5C-00FA-1BC1356C2CA9}"/>
              </a:ext>
            </a:extLst>
          </p:cNvPr>
          <p:cNvSpPr/>
          <p:nvPr/>
        </p:nvSpPr>
        <p:spPr>
          <a:xfrm>
            <a:off x="6960870" y="2141219"/>
            <a:ext cx="3958590" cy="2656669"/>
          </a:xfrm>
          <a:prstGeom prst="roundRect">
            <a:avLst/>
          </a:prstGeom>
          <a:solidFill>
            <a:srgbClr val="2F5597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93E85E-58D3-2E18-B7DB-425D7560A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Neutral beam injection (NBI)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13F25E-4268-5745-00FC-352E5AFDA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44" y="2008818"/>
            <a:ext cx="6139886" cy="29335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0B95D0-BBD6-6AB2-053F-B66257C9C5F2}"/>
              </a:ext>
            </a:extLst>
          </p:cNvPr>
          <p:cNvSpPr txBox="1"/>
          <p:nvPr/>
        </p:nvSpPr>
        <p:spPr>
          <a:xfrm>
            <a:off x="922993" y="517121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I. </a:t>
            </a:r>
            <a:r>
              <a:rPr lang="en-US" sz="1200" dirty="0" err="1"/>
              <a:t>Shikhovtsev</a:t>
            </a:r>
            <a:r>
              <a:rPr lang="en-US" sz="1200" dirty="0"/>
              <a:t> </a:t>
            </a:r>
            <a:r>
              <a:rPr lang="en-US" sz="1200" i="1" dirty="0"/>
              <a:t>et al.</a:t>
            </a:r>
            <a:r>
              <a:rPr lang="en-US" sz="1200" dirty="0"/>
              <a:t>, “Overview of neutral beam injectors for plasma heating and diagnostics developed at </a:t>
            </a:r>
            <a:r>
              <a:rPr lang="en-US" sz="1200" dirty="0" err="1"/>
              <a:t>Budker</a:t>
            </a:r>
            <a:r>
              <a:rPr lang="en-US" sz="1200" dirty="0"/>
              <a:t> INP,” </a:t>
            </a:r>
            <a:r>
              <a:rPr lang="en-US" sz="1200" i="1" dirty="0"/>
              <a:t>J. Plasma Phys.</a:t>
            </a:r>
            <a:r>
              <a:rPr lang="en-US" sz="1200" dirty="0"/>
              <a:t>, vol. 90, no. 1, p. 155900301, Feb. 2024, </a:t>
            </a:r>
            <a:r>
              <a:rPr lang="en-US" sz="1200" dirty="0" err="1"/>
              <a:t>doi</a:t>
            </a:r>
            <a:r>
              <a:rPr lang="en-US" sz="1200" dirty="0"/>
              <a:t>: </a:t>
            </a:r>
            <a:r>
              <a:rPr lang="en-US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10.1017/S0022377824000278</a:t>
            </a:r>
            <a:r>
              <a:rPr lang="en-US" sz="12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38A186-6241-6964-14E9-9FE0FD36C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12</a:t>
            </a:fld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ABDF7DE-AF10-B837-21AD-E02C67FABE4E}"/>
              </a:ext>
            </a:extLst>
          </p:cNvPr>
          <p:cNvSpPr/>
          <p:nvPr/>
        </p:nvSpPr>
        <p:spPr>
          <a:xfrm>
            <a:off x="6473348" y="3177945"/>
            <a:ext cx="3371692" cy="697706"/>
          </a:xfrm>
          <a:prstGeom prst="rightArrow">
            <a:avLst/>
          </a:prstGeom>
          <a:gradFill>
            <a:gsLst>
              <a:gs pos="56000">
                <a:srgbClr val="EE3BDF"/>
              </a:gs>
              <a:gs pos="100000">
                <a:srgbClr val="2F559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9363E8-F8D2-DC9E-F462-82C8405EB6C5}"/>
              </a:ext>
            </a:extLst>
          </p:cNvPr>
          <p:cNvSpPr txBox="1"/>
          <p:nvPr/>
        </p:nvSpPr>
        <p:spPr>
          <a:xfrm>
            <a:off x="8267700" y="1753519"/>
            <a:ext cx="1920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Target plasma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1E02A6B-A5A1-528B-E488-670E91F98F28}"/>
              </a:ext>
            </a:extLst>
          </p:cNvPr>
          <p:cNvCxnSpPr>
            <a:cxnSpLocks/>
          </p:cNvCxnSpPr>
          <p:nvPr/>
        </p:nvCxnSpPr>
        <p:spPr>
          <a:xfrm flipV="1">
            <a:off x="7345680" y="2008818"/>
            <a:ext cx="0" cy="3035622"/>
          </a:xfrm>
          <a:prstGeom prst="straightConnector1">
            <a:avLst/>
          </a:prstGeom>
          <a:ln w="76200">
            <a:solidFill>
              <a:srgbClr val="2053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C2E7881-9497-1053-64D4-A37A7C8F57DC}"/>
              </a:ext>
            </a:extLst>
          </p:cNvPr>
          <p:cNvCxnSpPr>
            <a:cxnSpLocks/>
          </p:cNvCxnSpPr>
          <p:nvPr/>
        </p:nvCxnSpPr>
        <p:spPr>
          <a:xfrm flipV="1">
            <a:off x="7642860" y="2008818"/>
            <a:ext cx="0" cy="3035622"/>
          </a:xfrm>
          <a:prstGeom prst="straightConnector1">
            <a:avLst/>
          </a:prstGeom>
          <a:ln w="76200">
            <a:solidFill>
              <a:srgbClr val="2053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A6B93CF-6181-ACC1-4FC8-480F8C676F96}"/>
              </a:ext>
            </a:extLst>
          </p:cNvPr>
          <p:cNvCxnSpPr>
            <a:cxnSpLocks/>
          </p:cNvCxnSpPr>
          <p:nvPr/>
        </p:nvCxnSpPr>
        <p:spPr>
          <a:xfrm flipV="1">
            <a:off x="7955280" y="2008818"/>
            <a:ext cx="0" cy="3035622"/>
          </a:xfrm>
          <a:prstGeom prst="straightConnector1">
            <a:avLst/>
          </a:prstGeom>
          <a:ln w="76200">
            <a:solidFill>
              <a:srgbClr val="2053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A2D6B40-6F34-DA45-2543-272020BCB6D6}"/>
                  </a:ext>
                </a:extLst>
              </p:cNvPr>
              <p:cNvSpPr txBox="1"/>
              <p:nvPr/>
            </p:nvSpPr>
            <p:spPr>
              <a:xfrm>
                <a:off x="6748857" y="5026715"/>
                <a:ext cx="18984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317C97"/>
                    </a:solidFill>
                  </a:rPr>
                  <a:t>Strong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317C97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400" dirty="0">
                    <a:solidFill>
                      <a:srgbClr val="317C97"/>
                    </a:solidFill>
                  </a:rPr>
                  <a:t> field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A2D6B40-6F34-DA45-2543-272020BCB6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8857" y="5026715"/>
                <a:ext cx="1898405" cy="461665"/>
              </a:xfrm>
              <a:prstGeom prst="rect">
                <a:avLst/>
              </a:prstGeom>
              <a:blipFill>
                <a:blip r:embed="rId5"/>
                <a:stretch>
                  <a:fillRect l="-4167" t="-10667" r="-41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F67DD6A1-DDE2-0192-DDBF-8C9444488933}"/>
              </a:ext>
            </a:extLst>
          </p:cNvPr>
          <p:cNvSpPr txBox="1"/>
          <p:nvPr/>
        </p:nvSpPr>
        <p:spPr>
          <a:xfrm>
            <a:off x="7940040" y="3738055"/>
            <a:ext cx="2720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High energy ion deposition</a:t>
            </a:r>
          </a:p>
        </p:txBody>
      </p:sp>
    </p:spTree>
    <p:extLst>
      <p:ext uri="{BB962C8B-B14F-4D97-AF65-F5344CB8AC3E}">
        <p14:creationId xmlns:p14="http://schemas.microsoft.com/office/powerpoint/2010/main" val="3169553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A23C3-D5B6-F33E-F763-A409F0CFC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Bottles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19DB7-152A-7097-011C-948827B2B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E16C3-25E6-7EDB-BBD2-7A2B8F5C7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918" y="2033319"/>
            <a:ext cx="8412961" cy="332979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73A6CBF-5A41-148A-1202-407B15CB49A6}"/>
              </a:ext>
            </a:extLst>
          </p:cNvPr>
          <p:cNvSpPr/>
          <p:nvPr/>
        </p:nvSpPr>
        <p:spPr>
          <a:xfrm>
            <a:off x="3356660" y="2478180"/>
            <a:ext cx="5597478" cy="2440073"/>
          </a:xfrm>
          <a:prstGeom prst="ellipse">
            <a:avLst/>
          </a:prstGeom>
          <a:solidFill>
            <a:srgbClr val="2F5597">
              <a:alpha val="50196"/>
            </a:srgb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C28E71-9D87-0020-99E1-F1F99A4D2130}"/>
              </a:ext>
            </a:extLst>
          </p:cNvPr>
          <p:cNvSpPr txBox="1"/>
          <p:nvPr/>
        </p:nvSpPr>
        <p:spPr>
          <a:xfrm>
            <a:off x="468405" y="1528225"/>
            <a:ext cx="83439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Magnetic bottle baseline geometry</a:t>
            </a:r>
          </a:p>
          <a:p>
            <a:pPr marL="342900" indent="-342900">
              <a:buAutoNum type="arabicPeriod"/>
            </a:pPr>
            <a:r>
              <a:rPr lang="en-US" dirty="0"/>
              <a:t>Seed plasma</a:t>
            </a:r>
          </a:p>
          <a:p>
            <a:pPr marL="342900" indent="-342900">
              <a:buAutoNum type="arabicPeriod"/>
            </a:pPr>
            <a:r>
              <a:rPr lang="en-US" dirty="0"/>
              <a:t>Neutral beam injection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D18BB10-9567-2D55-76EC-B45690469891}"/>
              </a:ext>
            </a:extLst>
          </p:cNvPr>
          <p:cNvSpPr/>
          <p:nvPr/>
        </p:nvSpPr>
        <p:spPr>
          <a:xfrm rot="16200000">
            <a:off x="5382662" y="4862555"/>
            <a:ext cx="2775036" cy="434574"/>
          </a:xfrm>
          <a:prstGeom prst="rightArrow">
            <a:avLst/>
          </a:prstGeom>
          <a:gradFill>
            <a:gsLst>
              <a:gs pos="56000">
                <a:srgbClr val="EE3BDF"/>
              </a:gs>
              <a:gs pos="100000">
                <a:srgbClr val="2F559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726D6D4-2C6D-321C-4638-F98E16962F0E}"/>
                  </a:ext>
                </a:extLst>
              </p:cNvPr>
              <p:cNvSpPr txBox="1"/>
              <p:nvPr/>
            </p:nvSpPr>
            <p:spPr>
              <a:xfrm>
                <a:off x="6911709" y="1872396"/>
                <a:ext cx="76232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205364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4400" dirty="0">
                  <a:solidFill>
                    <a:srgbClr val="205364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726D6D4-2C6D-321C-4638-F98E16962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1709" y="1872396"/>
                <a:ext cx="762320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041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uiExpand="1" build="p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69E0CD9-17BB-2DDB-AEE2-61CAC7E44294}"/>
              </a:ext>
            </a:extLst>
          </p:cNvPr>
          <p:cNvSpPr/>
          <p:nvPr/>
        </p:nvSpPr>
        <p:spPr>
          <a:xfrm>
            <a:off x="178091" y="1447838"/>
            <a:ext cx="5771624" cy="4822333"/>
          </a:xfrm>
          <a:prstGeom prst="rect">
            <a:avLst/>
          </a:prstGeom>
          <a:noFill/>
          <a:ln w="76200">
            <a:solidFill>
              <a:srgbClr val="2053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FA23C3-D5B6-F33E-F763-A409F0CFC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Bottles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19DB7-152A-7097-011C-948827B2B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E16C3-25E6-7EDB-BBD2-7A2B8F5C7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43" y="2879006"/>
            <a:ext cx="5318657" cy="210508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73A6CBF-5A41-148A-1202-407B15CB49A6}"/>
              </a:ext>
            </a:extLst>
          </p:cNvPr>
          <p:cNvSpPr/>
          <p:nvPr/>
        </p:nvSpPr>
        <p:spPr>
          <a:xfrm>
            <a:off x="1286315" y="3160246"/>
            <a:ext cx="3538714" cy="1542609"/>
          </a:xfrm>
          <a:prstGeom prst="ellipse">
            <a:avLst/>
          </a:prstGeom>
          <a:solidFill>
            <a:srgbClr val="2F5597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D18BB10-9567-2D55-76EC-B45690469891}"/>
              </a:ext>
            </a:extLst>
          </p:cNvPr>
          <p:cNvSpPr/>
          <p:nvPr/>
        </p:nvSpPr>
        <p:spPr>
          <a:xfrm rot="16200000">
            <a:off x="2567149" y="4667644"/>
            <a:ext cx="1754372" cy="274737"/>
          </a:xfrm>
          <a:prstGeom prst="rightArrow">
            <a:avLst/>
          </a:prstGeom>
          <a:gradFill>
            <a:gsLst>
              <a:gs pos="56000">
                <a:srgbClr val="EE3BDF"/>
              </a:gs>
              <a:gs pos="100000">
                <a:srgbClr val="2F559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726D6D4-2C6D-321C-4638-F98E16962F0E}"/>
                  </a:ext>
                </a:extLst>
              </p:cNvPr>
              <p:cNvSpPr txBox="1"/>
              <p:nvPr/>
            </p:nvSpPr>
            <p:spPr>
              <a:xfrm>
                <a:off x="3882274" y="2534051"/>
                <a:ext cx="481937" cy="486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205364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4400" dirty="0">
                  <a:solidFill>
                    <a:srgbClr val="205364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726D6D4-2C6D-321C-4638-F98E16962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2274" y="2534051"/>
                <a:ext cx="481937" cy="486439"/>
              </a:xfrm>
              <a:prstGeom prst="rect">
                <a:avLst/>
              </a:prstGeom>
              <a:blipFill>
                <a:blip r:embed="rId3"/>
                <a:stretch>
                  <a:fillRect b="-18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3FCB9C44-F24F-3BB9-C9DF-E9A6FF02BCFF}"/>
              </a:ext>
            </a:extLst>
          </p:cNvPr>
          <p:cNvGrpSpPr/>
          <p:nvPr/>
        </p:nvGrpSpPr>
        <p:grpSpPr>
          <a:xfrm>
            <a:off x="6578068" y="2879006"/>
            <a:ext cx="5318657" cy="2803192"/>
            <a:chOff x="1948918" y="2033319"/>
            <a:chExt cx="8412961" cy="443404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052E9F-0241-A904-B9BC-7EDEA36A6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48918" y="2033319"/>
              <a:ext cx="8412961" cy="3329794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3A43586-D295-5374-FD70-B6FAA5F3CAE9}"/>
                </a:ext>
              </a:extLst>
            </p:cNvPr>
            <p:cNvSpPr/>
            <p:nvPr/>
          </p:nvSpPr>
          <p:spPr>
            <a:xfrm>
              <a:off x="3356660" y="2478180"/>
              <a:ext cx="5597478" cy="2440073"/>
            </a:xfrm>
            <a:prstGeom prst="ellipse">
              <a:avLst/>
            </a:prstGeom>
            <a:solidFill>
              <a:srgbClr val="2F5597">
                <a:alpha val="50196"/>
              </a:srgbClr>
            </a:solidFill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17871897-1452-4453-6C32-FC43019FB287}"/>
                </a:ext>
              </a:extLst>
            </p:cNvPr>
            <p:cNvSpPr/>
            <p:nvPr/>
          </p:nvSpPr>
          <p:spPr>
            <a:xfrm rot="16200000">
              <a:off x="5382662" y="4862555"/>
              <a:ext cx="2775036" cy="434574"/>
            </a:xfrm>
            <a:prstGeom prst="rightArrow">
              <a:avLst/>
            </a:prstGeom>
            <a:gradFill>
              <a:gsLst>
                <a:gs pos="56000">
                  <a:srgbClr val="EE3BDF"/>
                </a:gs>
                <a:gs pos="100000">
                  <a:srgbClr val="2F559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53114A6-3D24-1388-A392-F339741D6128}"/>
              </a:ext>
            </a:extLst>
          </p:cNvPr>
          <p:cNvCxnSpPr>
            <a:endCxn id="2" idx="2"/>
          </p:cNvCxnSpPr>
          <p:nvPr/>
        </p:nvCxnSpPr>
        <p:spPr>
          <a:xfrm flipV="1">
            <a:off x="6096000" y="1809750"/>
            <a:ext cx="0" cy="4729162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AA1FC9C8-0B3C-0A22-9C59-AB73F78F2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4907" y="1447838"/>
            <a:ext cx="2086266" cy="7811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D433D45-848B-A8E6-6CDD-6ED08298A8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853" y="1490064"/>
            <a:ext cx="2078865" cy="8482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3201087-14E5-7085-5623-954CA20F98D2}"/>
              </a:ext>
            </a:extLst>
          </p:cNvPr>
          <p:cNvSpPr txBox="1"/>
          <p:nvPr/>
        </p:nvSpPr>
        <p:spPr>
          <a:xfrm>
            <a:off x="734184" y="4871482"/>
            <a:ext cx="2007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NBI directly heats and fuels the plasma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BBBEA7-0E70-395C-A55F-9F246305BE12}"/>
              </a:ext>
            </a:extLst>
          </p:cNvPr>
          <p:cNvSpPr txBox="1"/>
          <p:nvPr/>
        </p:nvSpPr>
        <p:spPr>
          <a:xfrm>
            <a:off x="6578068" y="4824807"/>
            <a:ext cx="2007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Ions go into diamagnetic orbits</a:t>
            </a: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B8CA0A57-66DA-0008-F3B5-F26CFBAB18F6}"/>
              </a:ext>
            </a:extLst>
          </p:cNvPr>
          <p:cNvSpPr/>
          <p:nvPr/>
        </p:nvSpPr>
        <p:spPr>
          <a:xfrm>
            <a:off x="8645511" y="3112621"/>
            <a:ext cx="975103" cy="1739721"/>
          </a:xfrm>
          <a:prstGeom prst="arc">
            <a:avLst>
              <a:gd name="adj1" fmla="val 7242530"/>
              <a:gd name="adj2" fmla="val 0"/>
            </a:avLst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85A766-FFB6-B041-FC00-3C6A1008E110}"/>
              </a:ext>
            </a:extLst>
          </p:cNvPr>
          <p:cNvSpPr txBox="1"/>
          <p:nvPr/>
        </p:nvSpPr>
        <p:spPr>
          <a:xfrm>
            <a:off x="3882274" y="4871482"/>
            <a:ext cx="2007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External systems maintain stability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1CE3B1D-0E1C-75A9-1E2B-73612049AC4B}"/>
                  </a:ext>
                </a:extLst>
              </p:cNvPr>
              <p:cNvSpPr txBox="1"/>
              <p:nvPr/>
            </p:nvSpPr>
            <p:spPr>
              <a:xfrm>
                <a:off x="9982200" y="2534051"/>
                <a:ext cx="481937" cy="486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205364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4400" dirty="0">
                  <a:solidFill>
                    <a:srgbClr val="205364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1CE3B1D-0E1C-75A9-1E2B-73612049AC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00" y="2534051"/>
                <a:ext cx="481937" cy="486439"/>
              </a:xfrm>
              <a:prstGeom prst="rect">
                <a:avLst/>
              </a:prstGeom>
              <a:blipFill>
                <a:blip r:embed="rId6"/>
                <a:stretch>
                  <a:fillRect b="-18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2B3DB56D-0F13-DD2C-70BC-A70FB67B71F1}"/>
              </a:ext>
            </a:extLst>
          </p:cNvPr>
          <p:cNvSpPr/>
          <p:nvPr/>
        </p:nvSpPr>
        <p:spPr>
          <a:xfrm>
            <a:off x="6228097" y="1447838"/>
            <a:ext cx="5771624" cy="4822333"/>
          </a:xfrm>
          <a:prstGeom prst="rect">
            <a:avLst/>
          </a:prstGeom>
          <a:noFill/>
          <a:ln w="76200">
            <a:solidFill>
              <a:srgbClr val="2053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4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A23C3-D5B6-F33E-F763-A409F0CFC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Bottles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19DB7-152A-7097-011C-948827B2B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E16C3-25E6-7EDB-BBD2-7A2B8F5C7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43" y="2879006"/>
            <a:ext cx="5318657" cy="210508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73A6CBF-5A41-148A-1202-407B15CB49A6}"/>
              </a:ext>
            </a:extLst>
          </p:cNvPr>
          <p:cNvSpPr/>
          <p:nvPr/>
        </p:nvSpPr>
        <p:spPr>
          <a:xfrm>
            <a:off x="1286315" y="3160246"/>
            <a:ext cx="3538714" cy="1542609"/>
          </a:xfrm>
          <a:prstGeom prst="ellipse">
            <a:avLst/>
          </a:prstGeom>
          <a:solidFill>
            <a:srgbClr val="2F5597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D18BB10-9567-2D55-76EC-B45690469891}"/>
              </a:ext>
            </a:extLst>
          </p:cNvPr>
          <p:cNvSpPr/>
          <p:nvPr/>
        </p:nvSpPr>
        <p:spPr>
          <a:xfrm rot="16200000">
            <a:off x="2567149" y="4667644"/>
            <a:ext cx="1754372" cy="274737"/>
          </a:xfrm>
          <a:prstGeom prst="rightArrow">
            <a:avLst/>
          </a:prstGeom>
          <a:gradFill>
            <a:gsLst>
              <a:gs pos="56000">
                <a:srgbClr val="EE3BDF"/>
              </a:gs>
              <a:gs pos="100000">
                <a:srgbClr val="2F559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53114A6-3D24-1388-A392-F339741D6128}"/>
              </a:ext>
            </a:extLst>
          </p:cNvPr>
          <p:cNvCxnSpPr>
            <a:endCxn id="2" idx="2"/>
          </p:cNvCxnSpPr>
          <p:nvPr/>
        </p:nvCxnSpPr>
        <p:spPr>
          <a:xfrm flipV="1">
            <a:off x="6096000" y="1809750"/>
            <a:ext cx="0" cy="4729162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AA1FC9C8-0B3C-0A22-9C59-AB73F78F2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907" y="1447838"/>
            <a:ext cx="2086266" cy="7811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D433D45-848B-A8E6-6CDD-6ED08298A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853" y="1490064"/>
            <a:ext cx="2078865" cy="8482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3201087-14E5-7085-5623-954CA20F98D2}"/>
              </a:ext>
            </a:extLst>
          </p:cNvPr>
          <p:cNvSpPr txBox="1"/>
          <p:nvPr/>
        </p:nvSpPr>
        <p:spPr>
          <a:xfrm>
            <a:off x="734184" y="4871482"/>
            <a:ext cx="2007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NBI directly heats and fuels the plasma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BBBEA7-0E70-395C-A55F-9F246305BE12}"/>
              </a:ext>
            </a:extLst>
          </p:cNvPr>
          <p:cNvSpPr txBox="1"/>
          <p:nvPr/>
        </p:nvSpPr>
        <p:spPr>
          <a:xfrm>
            <a:off x="6578068" y="4824807"/>
            <a:ext cx="2007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Ions go into diamagnetic orbits</a:t>
            </a: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B8CA0A57-66DA-0008-F3B5-F26CFBAB18F6}"/>
              </a:ext>
            </a:extLst>
          </p:cNvPr>
          <p:cNvSpPr/>
          <p:nvPr/>
        </p:nvSpPr>
        <p:spPr>
          <a:xfrm>
            <a:off x="8645511" y="3112621"/>
            <a:ext cx="975103" cy="1739721"/>
          </a:xfrm>
          <a:prstGeom prst="arc">
            <a:avLst>
              <a:gd name="adj1" fmla="val 7242530"/>
              <a:gd name="adj2" fmla="val 0"/>
            </a:avLst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85A766-FFB6-B041-FC00-3C6A1008E110}"/>
              </a:ext>
            </a:extLst>
          </p:cNvPr>
          <p:cNvSpPr txBox="1"/>
          <p:nvPr/>
        </p:nvSpPr>
        <p:spPr>
          <a:xfrm>
            <a:off x="3882274" y="4871482"/>
            <a:ext cx="2007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External systems maintain stability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38BDEC5-D06C-785D-4738-D34D2E3EA9CE}"/>
              </a:ext>
            </a:extLst>
          </p:cNvPr>
          <p:cNvGrpSpPr/>
          <p:nvPr/>
        </p:nvGrpSpPr>
        <p:grpSpPr>
          <a:xfrm>
            <a:off x="6576397" y="2866541"/>
            <a:ext cx="5318660" cy="2105090"/>
            <a:chOff x="1944551" y="2028905"/>
            <a:chExt cx="8412961" cy="3329795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44EEF72-23AE-2FEF-8FD6-65C6E6408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44551" y="2028905"/>
              <a:ext cx="8412961" cy="3329795"/>
            </a:xfrm>
            <a:prstGeom prst="rect">
              <a:avLst/>
            </a:pr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E2834D4-9903-A9D4-792F-7D61F3A62AF0}"/>
                </a:ext>
              </a:extLst>
            </p:cNvPr>
            <p:cNvSpPr/>
            <p:nvPr/>
          </p:nvSpPr>
          <p:spPr>
            <a:xfrm>
              <a:off x="3356660" y="2478180"/>
              <a:ext cx="5597478" cy="2440073"/>
            </a:xfrm>
            <a:prstGeom prst="ellipse">
              <a:avLst/>
            </a:prstGeom>
            <a:solidFill>
              <a:srgbClr val="2F5597">
                <a:alpha val="89804"/>
              </a:srgbClr>
            </a:solidFill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515441F-9505-C8FD-5E0F-31D2B69CA2A4}"/>
                </a:ext>
              </a:extLst>
            </p:cNvPr>
            <p:cNvSpPr/>
            <p:nvPr/>
          </p:nvSpPr>
          <p:spPr>
            <a:xfrm>
              <a:off x="4803877" y="2650275"/>
              <a:ext cx="2702254" cy="850276"/>
            </a:xfrm>
            <a:prstGeom prst="ellipse">
              <a:avLst/>
            </a:prstGeom>
            <a:noFill/>
            <a:ln w="28575">
              <a:solidFill>
                <a:srgbClr val="2053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8EBD06B-642D-9096-8665-955D127C7A1B}"/>
                </a:ext>
              </a:extLst>
            </p:cNvPr>
            <p:cNvSpPr/>
            <p:nvPr/>
          </p:nvSpPr>
          <p:spPr>
            <a:xfrm>
              <a:off x="5287670" y="2799759"/>
              <a:ext cx="1650263" cy="519262"/>
            </a:xfrm>
            <a:prstGeom prst="ellipse">
              <a:avLst/>
            </a:prstGeom>
            <a:noFill/>
            <a:ln w="28575">
              <a:solidFill>
                <a:srgbClr val="2053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A7ACEFD-01E4-BC75-D331-FABB48BB453A}"/>
                </a:ext>
              </a:extLst>
            </p:cNvPr>
            <p:cNvSpPr/>
            <p:nvPr/>
          </p:nvSpPr>
          <p:spPr>
            <a:xfrm>
              <a:off x="4726444" y="3629712"/>
              <a:ext cx="2702254" cy="850276"/>
            </a:xfrm>
            <a:prstGeom prst="ellipse">
              <a:avLst/>
            </a:prstGeom>
            <a:noFill/>
            <a:ln w="28575">
              <a:solidFill>
                <a:srgbClr val="2053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8DE2F2E-ED7B-A3E9-E99D-2674FC65620E}"/>
                </a:ext>
              </a:extLst>
            </p:cNvPr>
            <p:cNvSpPr/>
            <p:nvPr/>
          </p:nvSpPr>
          <p:spPr>
            <a:xfrm>
              <a:off x="5210237" y="3779196"/>
              <a:ext cx="1650263" cy="519262"/>
            </a:xfrm>
            <a:prstGeom prst="ellipse">
              <a:avLst/>
            </a:prstGeom>
            <a:noFill/>
            <a:ln w="28575">
              <a:solidFill>
                <a:srgbClr val="2053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6FB4CDE-5874-B3DF-47BD-12278CDC2696}"/>
              </a:ext>
            </a:extLst>
          </p:cNvPr>
          <p:cNvSpPr txBox="1"/>
          <p:nvPr/>
        </p:nvSpPr>
        <p:spPr>
          <a:xfrm>
            <a:off x="9762431" y="4824807"/>
            <a:ext cx="2007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Plasma generates closed field geometry</a:t>
            </a:r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4594C061-1CC2-5C03-6817-9198EAB348C8}"/>
              </a:ext>
            </a:extLst>
          </p:cNvPr>
          <p:cNvSpPr/>
          <p:nvPr/>
        </p:nvSpPr>
        <p:spPr>
          <a:xfrm rot="16200000">
            <a:off x="8748874" y="4667644"/>
            <a:ext cx="1754372" cy="274737"/>
          </a:xfrm>
          <a:prstGeom prst="rightArrow">
            <a:avLst/>
          </a:prstGeom>
          <a:gradFill>
            <a:gsLst>
              <a:gs pos="56000">
                <a:srgbClr val="EE3BDF"/>
              </a:gs>
              <a:gs pos="100000">
                <a:srgbClr val="2F559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ECC89E1-9A5B-41B5-6705-50C98E4D033B}"/>
                  </a:ext>
                </a:extLst>
              </p:cNvPr>
              <p:cNvSpPr txBox="1"/>
              <p:nvPr/>
            </p:nvSpPr>
            <p:spPr>
              <a:xfrm>
                <a:off x="3882274" y="2534051"/>
                <a:ext cx="481937" cy="486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205364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4400" dirty="0">
                  <a:solidFill>
                    <a:srgbClr val="205364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ECC89E1-9A5B-41B5-6705-50C98E4D0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2274" y="2534051"/>
                <a:ext cx="481937" cy="486439"/>
              </a:xfrm>
              <a:prstGeom prst="rect">
                <a:avLst/>
              </a:prstGeom>
              <a:blipFill>
                <a:blip r:embed="rId6"/>
                <a:stretch>
                  <a:fillRect b="-18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57671A7-7ABD-61FF-4742-091B0DC0E806}"/>
                  </a:ext>
                </a:extLst>
              </p:cNvPr>
              <p:cNvSpPr txBox="1"/>
              <p:nvPr/>
            </p:nvSpPr>
            <p:spPr>
              <a:xfrm>
                <a:off x="9982200" y="2534051"/>
                <a:ext cx="481937" cy="486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205364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4400" dirty="0">
                  <a:solidFill>
                    <a:srgbClr val="205364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57671A7-7ABD-61FF-4742-091B0DC0E8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00" y="2534051"/>
                <a:ext cx="481937" cy="486439"/>
              </a:xfrm>
              <a:prstGeom prst="rect">
                <a:avLst/>
              </a:prstGeom>
              <a:blipFill>
                <a:blip r:embed="rId7"/>
                <a:stretch>
                  <a:fillRect b="-18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2F178E88-8E5C-5D21-2224-62EAD6D0DD8B}"/>
              </a:ext>
            </a:extLst>
          </p:cNvPr>
          <p:cNvSpPr/>
          <p:nvPr/>
        </p:nvSpPr>
        <p:spPr>
          <a:xfrm>
            <a:off x="6228097" y="1447838"/>
            <a:ext cx="5771624" cy="4822333"/>
          </a:xfrm>
          <a:prstGeom prst="rect">
            <a:avLst/>
          </a:prstGeom>
          <a:noFill/>
          <a:ln w="76200">
            <a:solidFill>
              <a:srgbClr val="2053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88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5406D-75B0-12E9-4C9E-649233F98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Realta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66F990-0DAD-923C-D67E-CC6C37411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218382"/>
            <a:ext cx="3768252" cy="3813175"/>
          </a:xfrm>
        </p:spPr>
        <p:txBody>
          <a:bodyPr>
            <a:normAutofit/>
          </a:bodyPr>
          <a:lstStyle/>
          <a:p>
            <a:r>
              <a:rPr lang="en-US" dirty="0"/>
              <a:t>Wisconsin high-temperature superconductor axisymmetric mirror experiment (WHAM)</a:t>
            </a:r>
          </a:p>
          <a:p>
            <a:r>
              <a:rPr lang="en-US" dirty="0"/>
              <a:t>1 NBI system, space for a second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F19AD1-1ACE-1551-B490-A7866A1A7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388" y="976104"/>
            <a:ext cx="6993411" cy="41910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096511-1DC4-F66B-EA9A-384219CD5459}"/>
              </a:ext>
            </a:extLst>
          </p:cNvPr>
          <p:cNvSpPr txBox="1"/>
          <p:nvPr/>
        </p:nvSpPr>
        <p:spPr>
          <a:xfrm>
            <a:off x="5416077" y="5261516"/>
            <a:ext cx="55317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D. </a:t>
            </a:r>
            <a:r>
              <a:rPr lang="en-US" sz="1200" dirty="0" err="1"/>
              <a:t>Endrizzi</a:t>
            </a:r>
            <a:r>
              <a:rPr lang="en-US" sz="1200" dirty="0"/>
              <a:t> </a:t>
            </a:r>
            <a:r>
              <a:rPr lang="en-US" sz="1200" i="1" dirty="0"/>
              <a:t>et al.</a:t>
            </a:r>
            <a:r>
              <a:rPr lang="en-US" sz="1200" dirty="0"/>
              <a:t>, “Physics basis for the Wisconsin HTS Axisymmetric Mirror (WHAM),” </a:t>
            </a:r>
            <a:r>
              <a:rPr lang="en-US" sz="1200" i="1" dirty="0"/>
              <a:t>J. Plasma Phys.</a:t>
            </a:r>
            <a:r>
              <a:rPr lang="en-US" sz="1200" dirty="0"/>
              <a:t>, vol. 89, no. 5, p. 975890501, Oct. 2023, </a:t>
            </a:r>
            <a:r>
              <a:rPr lang="en-US" sz="1200" dirty="0" err="1"/>
              <a:t>doi</a:t>
            </a:r>
            <a:r>
              <a:rPr lang="en-US" sz="1200" dirty="0"/>
              <a:t>: </a:t>
            </a:r>
            <a:r>
              <a:rPr lang="en-US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10.1017/S0022377823000806</a:t>
            </a:r>
            <a:r>
              <a:rPr lang="en-US" sz="12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9162D6-5D4E-3266-236F-40200F592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70051B-5690-6402-6A01-5BE2F0B62A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6874" y="146436"/>
            <a:ext cx="1700142" cy="69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91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5406D-75B0-12E9-4C9E-649233F98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Realta</a:t>
            </a:r>
            <a:r>
              <a:rPr lang="en-US" dirty="0"/>
              <a:t> NBI 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66F990-0DAD-923C-D67E-CC6C37411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1" y="2045129"/>
            <a:ext cx="3855879" cy="3640429"/>
          </a:xfrm>
        </p:spPr>
        <p:txBody>
          <a:bodyPr>
            <a:normAutofit/>
          </a:bodyPr>
          <a:lstStyle/>
          <a:p>
            <a:r>
              <a:rPr lang="en-US" dirty="0"/>
              <a:t>25 keV, 40 A</a:t>
            </a:r>
          </a:p>
          <a:p>
            <a:r>
              <a:rPr lang="en-US" dirty="0"/>
              <a:t>Developed at </a:t>
            </a:r>
            <a:r>
              <a:rPr lang="en-US" dirty="0" err="1"/>
              <a:t>Budker</a:t>
            </a:r>
            <a:r>
              <a:rPr lang="en-US" dirty="0"/>
              <a:t> INP </a:t>
            </a:r>
            <a:r>
              <a:rPr lang="en-US" dirty="0">
                <a:sym typeface="Wingdings" panose="05000000000000000000" pitchFamily="2" charset="2"/>
              </a:rPr>
              <a:t> TAE  WHAM</a:t>
            </a:r>
          </a:p>
          <a:p>
            <a:r>
              <a:rPr lang="en-US" dirty="0">
                <a:sym typeface="Wingdings" panose="05000000000000000000" pitchFamily="2" charset="2"/>
              </a:rPr>
              <a:t>Heritage system from TAE architecture (C-2)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9162D6-5D4E-3266-236F-40200F592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70051B-5690-6402-6A01-5BE2F0B62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6874" y="146436"/>
            <a:ext cx="1700142" cy="69373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4D1DD2E-074F-478B-A379-C3B737A13782}"/>
              </a:ext>
            </a:extLst>
          </p:cNvPr>
          <p:cNvSpPr txBox="1"/>
          <p:nvPr/>
        </p:nvSpPr>
        <p:spPr>
          <a:xfrm>
            <a:off x="9623229" y="-1987698"/>
            <a:ext cx="58200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</a:rPr>
              <a:t>D. </a:t>
            </a:r>
            <a:r>
              <a:rPr lang="en-US" sz="1200" dirty="0" err="1">
                <a:effectLst/>
              </a:rPr>
              <a:t>Endrizzi</a:t>
            </a:r>
            <a:r>
              <a:rPr lang="en-US" sz="1200" dirty="0">
                <a:effectLst/>
              </a:rPr>
              <a:t> </a:t>
            </a:r>
            <a:r>
              <a:rPr lang="en-US" sz="1200" i="1" dirty="0">
                <a:effectLst/>
              </a:rPr>
              <a:t>et al.</a:t>
            </a:r>
            <a:r>
              <a:rPr lang="en-US" sz="1200" dirty="0">
                <a:effectLst/>
              </a:rPr>
              <a:t>, “Physics basis for the Wisconsin HTS Axisymmetric Mirror (WHAM),” </a:t>
            </a:r>
            <a:r>
              <a:rPr lang="en-US" sz="1200" i="1" dirty="0">
                <a:effectLst/>
              </a:rPr>
              <a:t>J. Plasma Phys.</a:t>
            </a:r>
            <a:r>
              <a:rPr lang="en-US" sz="1200" dirty="0">
                <a:effectLst/>
              </a:rPr>
              <a:t>, vol. 89, no. 5, p. 975890501, Oct. 2023, </a:t>
            </a:r>
            <a:r>
              <a:rPr lang="en-US" sz="1200" dirty="0" err="1">
                <a:effectLst/>
              </a:rPr>
              <a:t>doi</a:t>
            </a:r>
            <a:r>
              <a:rPr lang="en-US" sz="1200" dirty="0">
                <a:effectLst/>
              </a:rPr>
              <a:t>: </a:t>
            </a:r>
            <a:r>
              <a:rPr lang="en-US" sz="1200" dirty="0">
                <a:effectLst/>
                <a:hlinkClick r:id="rId4"/>
              </a:rPr>
              <a:t>10.1017/S0022377823000806</a:t>
            </a:r>
            <a:r>
              <a:rPr lang="en-US" sz="1200" dirty="0">
                <a:effectLst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79B7D68-816C-B8EA-38F9-288858C734C0}"/>
              </a:ext>
            </a:extLst>
          </p:cNvPr>
          <p:cNvSpPr txBox="1"/>
          <p:nvPr/>
        </p:nvSpPr>
        <p:spPr>
          <a:xfrm>
            <a:off x="4935265" y="5934670"/>
            <a:ext cx="6125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</a:rPr>
              <a:t>A. Sorokin </a:t>
            </a:r>
            <a:r>
              <a:rPr lang="en-US" sz="1200" i="1" dirty="0">
                <a:effectLst/>
              </a:rPr>
              <a:t>et al.</a:t>
            </a:r>
            <a:r>
              <a:rPr lang="en-US" sz="1200" dirty="0">
                <a:effectLst/>
              </a:rPr>
              <a:t>, “Characterization of 1 MW, 40 keV, 1 s neutral beam for plasma heating,” </a:t>
            </a:r>
            <a:r>
              <a:rPr lang="en-US" sz="1200" i="1" dirty="0">
                <a:effectLst/>
              </a:rPr>
              <a:t>Review of Scientific Instruments</a:t>
            </a:r>
            <a:r>
              <a:rPr lang="en-US" sz="1200" dirty="0">
                <a:effectLst/>
              </a:rPr>
              <a:t>, vol. 81, no. 2, p. 02B108, Feb. 2010, </a:t>
            </a:r>
            <a:r>
              <a:rPr lang="en-US" sz="1200" dirty="0" err="1">
                <a:effectLst/>
              </a:rPr>
              <a:t>doi</a:t>
            </a:r>
            <a:r>
              <a:rPr lang="en-US" sz="1200" dirty="0">
                <a:effectLst/>
              </a:rPr>
              <a:t>: </a:t>
            </a:r>
            <a:r>
              <a:rPr lang="en-US" sz="1200" dirty="0">
                <a:effectLst/>
                <a:hlinkClick r:id="rId5"/>
              </a:rPr>
              <a:t>10.1063/1.3266141</a:t>
            </a:r>
            <a:r>
              <a:rPr lang="en-US" sz="1200" dirty="0">
                <a:effectLst/>
              </a:rPr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27C800-470D-D4D2-6F2C-B125FF77E7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3798" y="1338051"/>
            <a:ext cx="6035106" cy="4434097"/>
          </a:xfrm>
          <a:prstGeom prst="rect">
            <a:avLst/>
          </a:prstGeom>
        </p:spPr>
      </p:pic>
      <p:sp>
        <p:nvSpPr>
          <p:cNvPr id="24" name="Arrow: Up 23">
            <a:extLst>
              <a:ext uri="{FF2B5EF4-FFF2-40B4-BE49-F238E27FC236}">
                <a16:creationId xmlns:a16="http://schemas.microsoft.com/office/drawing/2014/main" id="{CA7DE62E-128E-4D44-2CBB-F7993016CBB4}"/>
              </a:ext>
            </a:extLst>
          </p:cNvPr>
          <p:cNvSpPr/>
          <p:nvPr/>
        </p:nvSpPr>
        <p:spPr>
          <a:xfrm>
            <a:off x="7376160" y="1909377"/>
            <a:ext cx="487680" cy="101670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Up 37">
            <a:extLst>
              <a:ext uri="{FF2B5EF4-FFF2-40B4-BE49-F238E27FC236}">
                <a16:creationId xmlns:a16="http://schemas.microsoft.com/office/drawing/2014/main" id="{E7DE3885-4D0C-544D-FEA8-F1287B9F33B3}"/>
              </a:ext>
            </a:extLst>
          </p:cNvPr>
          <p:cNvSpPr/>
          <p:nvPr/>
        </p:nvSpPr>
        <p:spPr>
          <a:xfrm>
            <a:off x="8538518" y="1909377"/>
            <a:ext cx="487680" cy="101670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8B64099-8EB7-2BFC-B46E-9088FB55F24C}"/>
                  </a:ext>
                </a:extLst>
              </p:cNvPr>
              <p:cNvSpPr txBox="1"/>
              <p:nvPr/>
            </p:nvSpPr>
            <p:spPr>
              <a:xfrm>
                <a:off x="6894776" y="1539503"/>
                <a:ext cx="2621295" cy="36933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205364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2×7×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L/s, cryogenic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8B64099-8EB7-2BFC-B46E-9088FB55F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4776" y="1539503"/>
                <a:ext cx="2621295" cy="369332"/>
              </a:xfrm>
              <a:prstGeom prst="rect">
                <a:avLst/>
              </a:prstGeom>
              <a:blipFill>
                <a:blip r:embed="rId7"/>
                <a:stretch>
                  <a:fillRect t="-8065" r="-1389" b="-24194"/>
                </a:stretch>
              </a:blipFill>
              <a:ln>
                <a:solidFill>
                  <a:srgbClr val="20536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Arrow: Up 43">
            <a:extLst>
              <a:ext uri="{FF2B5EF4-FFF2-40B4-BE49-F238E27FC236}">
                <a16:creationId xmlns:a16="http://schemas.microsoft.com/office/drawing/2014/main" id="{1A51E423-DB92-3CCA-27C9-68EF6F65453C}"/>
              </a:ext>
            </a:extLst>
          </p:cNvPr>
          <p:cNvSpPr/>
          <p:nvPr/>
        </p:nvSpPr>
        <p:spPr>
          <a:xfrm rot="5400000">
            <a:off x="6142584" y="4038796"/>
            <a:ext cx="487680" cy="101670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B842765-4E2A-4BD6-6ED8-44331C7B2702}"/>
              </a:ext>
            </a:extLst>
          </p:cNvPr>
          <p:cNvSpPr txBox="1"/>
          <p:nvPr/>
        </p:nvSpPr>
        <p:spPr>
          <a:xfrm>
            <a:off x="5584128" y="4892353"/>
            <a:ext cx="1327095" cy="369332"/>
          </a:xfrm>
          <a:prstGeom prst="rect">
            <a:avLst/>
          </a:prstGeom>
          <a:solidFill>
            <a:schemeClr val="tx1"/>
          </a:solidFill>
          <a:ln>
            <a:solidFill>
              <a:srgbClr val="205364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25 keV, 40 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FBCD91-5D2A-1D8C-78D4-2C805FCAF1E3}"/>
              </a:ext>
            </a:extLst>
          </p:cNvPr>
          <p:cNvSpPr txBox="1"/>
          <p:nvPr/>
        </p:nvSpPr>
        <p:spPr>
          <a:xfrm>
            <a:off x="7431553" y="4895720"/>
            <a:ext cx="1984518" cy="369332"/>
          </a:xfrm>
          <a:prstGeom prst="rect">
            <a:avLst/>
          </a:prstGeom>
          <a:solidFill>
            <a:schemeClr val="tx1"/>
          </a:solidFill>
          <a:ln>
            <a:solidFill>
              <a:srgbClr val="205364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Neutralizer (80 cm)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AB0BBA6-12BF-F69B-4853-CDF49022D7E9}"/>
              </a:ext>
            </a:extLst>
          </p:cNvPr>
          <p:cNvCxnSpPr>
            <a:stCxn id="26" idx="0"/>
          </p:cNvCxnSpPr>
          <p:nvPr/>
        </p:nvCxnSpPr>
        <p:spPr>
          <a:xfrm flipH="1" flipV="1">
            <a:off x="7273636" y="4083627"/>
            <a:ext cx="1150176" cy="81209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293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5406D-75B0-12E9-4C9E-649233F98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Realta</a:t>
            </a:r>
            <a:r>
              <a:rPr lang="en-US" dirty="0"/>
              <a:t> NBI 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66F990-0DAD-923C-D67E-CC6C37411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1" y="2055520"/>
            <a:ext cx="3855879" cy="2521555"/>
          </a:xfrm>
        </p:spPr>
        <p:txBody>
          <a:bodyPr>
            <a:normAutofit/>
          </a:bodyPr>
          <a:lstStyle/>
          <a:p>
            <a:r>
              <a:rPr lang="en-US" dirty="0"/>
              <a:t>25 keV, 40 A</a:t>
            </a:r>
          </a:p>
          <a:p>
            <a:r>
              <a:rPr lang="en-US" dirty="0"/>
              <a:t>Developed at </a:t>
            </a:r>
            <a:r>
              <a:rPr lang="en-US" dirty="0" err="1"/>
              <a:t>Budker</a:t>
            </a:r>
            <a:r>
              <a:rPr lang="en-US" dirty="0"/>
              <a:t> INP </a:t>
            </a:r>
            <a:r>
              <a:rPr lang="en-US" dirty="0">
                <a:sym typeface="Wingdings" panose="05000000000000000000" pitchFamily="2" charset="2"/>
              </a:rPr>
              <a:t> TAE  WHAM</a:t>
            </a:r>
          </a:p>
          <a:p>
            <a:r>
              <a:rPr lang="en-US" dirty="0">
                <a:sym typeface="Wingdings" panose="05000000000000000000" pitchFamily="2" charset="2"/>
              </a:rPr>
              <a:t>Heritage system from TAE architecture (C-2)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9162D6-5D4E-3266-236F-40200F592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70051B-5690-6402-6A01-5BE2F0B62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6874" y="146436"/>
            <a:ext cx="1700142" cy="69373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4D1DD2E-074F-478B-A379-C3B737A13782}"/>
              </a:ext>
            </a:extLst>
          </p:cNvPr>
          <p:cNvSpPr txBox="1"/>
          <p:nvPr/>
        </p:nvSpPr>
        <p:spPr>
          <a:xfrm>
            <a:off x="9623229" y="-1987698"/>
            <a:ext cx="58200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</a:rPr>
              <a:t>D. </a:t>
            </a:r>
            <a:r>
              <a:rPr lang="en-US" sz="1200" dirty="0" err="1">
                <a:effectLst/>
              </a:rPr>
              <a:t>Endrizzi</a:t>
            </a:r>
            <a:r>
              <a:rPr lang="en-US" sz="1200" dirty="0">
                <a:effectLst/>
              </a:rPr>
              <a:t> </a:t>
            </a:r>
            <a:r>
              <a:rPr lang="en-US" sz="1200" i="1" dirty="0">
                <a:effectLst/>
              </a:rPr>
              <a:t>et al.</a:t>
            </a:r>
            <a:r>
              <a:rPr lang="en-US" sz="1200" dirty="0">
                <a:effectLst/>
              </a:rPr>
              <a:t>, “Physics basis for the Wisconsin HTS Axisymmetric Mirror (WHAM),” </a:t>
            </a:r>
            <a:r>
              <a:rPr lang="en-US" sz="1200" i="1" dirty="0">
                <a:effectLst/>
              </a:rPr>
              <a:t>J. Plasma Phys.</a:t>
            </a:r>
            <a:r>
              <a:rPr lang="en-US" sz="1200" dirty="0">
                <a:effectLst/>
              </a:rPr>
              <a:t>, vol. 89, no. 5, p. 975890501, Oct. 2023, </a:t>
            </a:r>
            <a:r>
              <a:rPr lang="en-US" sz="1200" dirty="0" err="1">
                <a:effectLst/>
              </a:rPr>
              <a:t>doi</a:t>
            </a:r>
            <a:r>
              <a:rPr lang="en-US" sz="1200" dirty="0">
                <a:effectLst/>
              </a:rPr>
              <a:t>: </a:t>
            </a:r>
            <a:r>
              <a:rPr lang="en-US" sz="1200" dirty="0">
                <a:effectLst/>
                <a:hlinkClick r:id="rId4"/>
              </a:rPr>
              <a:t>10.1017/S0022377823000806</a:t>
            </a:r>
            <a:r>
              <a:rPr lang="en-US" sz="1200" dirty="0">
                <a:effectLst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79B7D68-816C-B8EA-38F9-288858C734C0}"/>
              </a:ext>
            </a:extLst>
          </p:cNvPr>
          <p:cNvSpPr txBox="1"/>
          <p:nvPr/>
        </p:nvSpPr>
        <p:spPr>
          <a:xfrm>
            <a:off x="4935265" y="5934670"/>
            <a:ext cx="6125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</a:rPr>
              <a:t>A. Sorokin </a:t>
            </a:r>
            <a:r>
              <a:rPr lang="en-US" sz="1200" i="1" dirty="0">
                <a:effectLst/>
              </a:rPr>
              <a:t>et al.</a:t>
            </a:r>
            <a:r>
              <a:rPr lang="en-US" sz="1200" dirty="0">
                <a:effectLst/>
              </a:rPr>
              <a:t>, “Characterization of 1 MW, 40 keV, 1 s neutral beam for plasma heating,” </a:t>
            </a:r>
            <a:r>
              <a:rPr lang="en-US" sz="1200" i="1" dirty="0">
                <a:effectLst/>
              </a:rPr>
              <a:t>Review of Scientific Instruments</a:t>
            </a:r>
            <a:r>
              <a:rPr lang="en-US" sz="1200" dirty="0">
                <a:effectLst/>
              </a:rPr>
              <a:t>, vol. 81, no. 2, p. 02B108, Feb. 2010, </a:t>
            </a:r>
            <a:r>
              <a:rPr lang="en-US" sz="1200" dirty="0" err="1">
                <a:effectLst/>
              </a:rPr>
              <a:t>doi</a:t>
            </a:r>
            <a:r>
              <a:rPr lang="en-US" sz="1200" dirty="0">
                <a:effectLst/>
              </a:rPr>
              <a:t>: </a:t>
            </a:r>
            <a:r>
              <a:rPr lang="en-US" sz="1200" dirty="0">
                <a:effectLst/>
                <a:hlinkClick r:id="rId5"/>
              </a:rPr>
              <a:t>10.1063/1.3266141</a:t>
            </a:r>
            <a:r>
              <a:rPr lang="en-US" sz="1200" dirty="0">
                <a:effectLst/>
              </a:rPr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27C800-470D-D4D2-6F2C-B125FF77E7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3798" y="1338051"/>
            <a:ext cx="6035106" cy="4434097"/>
          </a:xfrm>
          <a:prstGeom prst="rect">
            <a:avLst/>
          </a:prstGeom>
        </p:spPr>
      </p:pic>
      <p:sp>
        <p:nvSpPr>
          <p:cNvPr id="24" name="Arrow: Up 23">
            <a:extLst>
              <a:ext uri="{FF2B5EF4-FFF2-40B4-BE49-F238E27FC236}">
                <a16:creationId xmlns:a16="http://schemas.microsoft.com/office/drawing/2014/main" id="{CA7DE62E-128E-4D44-2CBB-F7993016CBB4}"/>
              </a:ext>
            </a:extLst>
          </p:cNvPr>
          <p:cNvSpPr/>
          <p:nvPr/>
        </p:nvSpPr>
        <p:spPr>
          <a:xfrm>
            <a:off x="7376160" y="1909377"/>
            <a:ext cx="487680" cy="101670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Up 37">
            <a:extLst>
              <a:ext uri="{FF2B5EF4-FFF2-40B4-BE49-F238E27FC236}">
                <a16:creationId xmlns:a16="http://schemas.microsoft.com/office/drawing/2014/main" id="{E7DE3885-4D0C-544D-FEA8-F1287B9F33B3}"/>
              </a:ext>
            </a:extLst>
          </p:cNvPr>
          <p:cNvSpPr/>
          <p:nvPr/>
        </p:nvSpPr>
        <p:spPr>
          <a:xfrm>
            <a:off x="8538518" y="1909377"/>
            <a:ext cx="487680" cy="101670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8B64099-8EB7-2BFC-B46E-9088FB55F24C}"/>
                  </a:ext>
                </a:extLst>
              </p:cNvPr>
              <p:cNvSpPr txBox="1"/>
              <p:nvPr/>
            </p:nvSpPr>
            <p:spPr>
              <a:xfrm>
                <a:off x="6894776" y="1539503"/>
                <a:ext cx="2621295" cy="36933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205364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2×7×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L/s, cryogenic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8B64099-8EB7-2BFC-B46E-9088FB55F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4776" y="1539503"/>
                <a:ext cx="2621295" cy="369332"/>
              </a:xfrm>
              <a:prstGeom prst="rect">
                <a:avLst/>
              </a:prstGeom>
              <a:blipFill>
                <a:blip r:embed="rId7"/>
                <a:stretch>
                  <a:fillRect t="-8065" r="-1389" b="-24194"/>
                </a:stretch>
              </a:blipFill>
              <a:ln>
                <a:solidFill>
                  <a:srgbClr val="20536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Arrow: Up 43">
            <a:extLst>
              <a:ext uri="{FF2B5EF4-FFF2-40B4-BE49-F238E27FC236}">
                <a16:creationId xmlns:a16="http://schemas.microsoft.com/office/drawing/2014/main" id="{1A51E423-DB92-3CCA-27C9-68EF6F65453C}"/>
              </a:ext>
            </a:extLst>
          </p:cNvPr>
          <p:cNvSpPr/>
          <p:nvPr/>
        </p:nvSpPr>
        <p:spPr>
          <a:xfrm rot="5400000">
            <a:off x="6142584" y="4038796"/>
            <a:ext cx="487680" cy="101670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B842765-4E2A-4BD6-6ED8-44331C7B2702}"/>
              </a:ext>
            </a:extLst>
          </p:cNvPr>
          <p:cNvSpPr txBox="1"/>
          <p:nvPr/>
        </p:nvSpPr>
        <p:spPr>
          <a:xfrm>
            <a:off x="5584128" y="4892353"/>
            <a:ext cx="1327095" cy="369332"/>
          </a:xfrm>
          <a:prstGeom prst="rect">
            <a:avLst/>
          </a:prstGeom>
          <a:solidFill>
            <a:schemeClr val="tx1"/>
          </a:solidFill>
          <a:ln>
            <a:solidFill>
              <a:srgbClr val="205364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25 keV, 40 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FBCD91-5D2A-1D8C-78D4-2C805FCAF1E3}"/>
              </a:ext>
            </a:extLst>
          </p:cNvPr>
          <p:cNvSpPr txBox="1"/>
          <p:nvPr/>
        </p:nvSpPr>
        <p:spPr>
          <a:xfrm>
            <a:off x="7431553" y="4895720"/>
            <a:ext cx="1984518" cy="369332"/>
          </a:xfrm>
          <a:prstGeom prst="rect">
            <a:avLst/>
          </a:prstGeom>
          <a:solidFill>
            <a:schemeClr val="tx1"/>
          </a:solidFill>
          <a:ln>
            <a:solidFill>
              <a:srgbClr val="205364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Neutralizer (80 cm)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AB0BBA6-12BF-F69B-4853-CDF49022D7E9}"/>
              </a:ext>
            </a:extLst>
          </p:cNvPr>
          <p:cNvCxnSpPr>
            <a:stCxn id="26" idx="0"/>
          </p:cNvCxnSpPr>
          <p:nvPr/>
        </p:nvCxnSpPr>
        <p:spPr>
          <a:xfrm flipH="1" flipV="1">
            <a:off x="7273636" y="4083627"/>
            <a:ext cx="1150176" cy="81209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B2DD90C9-DF84-1818-1726-D6DB59C56439}"/>
              </a:ext>
            </a:extLst>
          </p:cNvPr>
          <p:cNvSpPr txBox="1"/>
          <p:nvPr/>
        </p:nvSpPr>
        <p:spPr>
          <a:xfrm>
            <a:off x="9026198" y="2870439"/>
            <a:ext cx="1621470" cy="369332"/>
          </a:xfrm>
          <a:prstGeom prst="rect">
            <a:avLst/>
          </a:prstGeom>
          <a:solidFill>
            <a:schemeClr val="tx1"/>
          </a:solidFill>
          <a:ln>
            <a:solidFill>
              <a:srgbClr val="205364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Beam deflector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375443F-B0F7-2642-4202-0A3754F0454C}"/>
              </a:ext>
            </a:extLst>
          </p:cNvPr>
          <p:cNvCxnSpPr>
            <a:cxnSpLocks/>
          </p:cNvCxnSpPr>
          <p:nvPr/>
        </p:nvCxnSpPr>
        <p:spPr>
          <a:xfrm flipH="1">
            <a:off x="7997985" y="3088586"/>
            <a:ext cx="1028213" cy="81042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09931CD-4574-C1F7-300B-B5844EAD27D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4679"/>
          <a:stretch/>
        </p:blipFill>
        <p:spPr>
          <a:xfrm>
            <a:off x="7062622" y="1031455"/>
            <a:ext cx="4838197" cy="4052699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34DB85FF-A206-63EE-099C-CA04E0DCADFC}"/>
              </a:ext>
            </a:extLst>
          </p:cNvPr>
          <p:cNvSpPr/>
          <p:nvPr/>
        </p:nvSpPr>
        <p:spPr>
          <a:xfrm>
            <a:off x="5434994" y="3239771"/>
            <a:ext cx="1476229" cy="1281683"/>
          </a:xfrm>
          <a:prstGeom prst="rect">
            <a:avLst/>
          </a:prstGeom>
          <a:noFill/>
          <a:ln w="76200">
            <a:solidFill>
              <a:srgbClr val="317C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1263615-F9C1-D400-1B9F-CD6AB75C9A79}"/>
              </a:ext>
            </a:extLst>
          </p:cNvPr>
          <p:cNvSpPr/>
          <p:nvPr/>
        </p:nvSpPr>
        <p:spPr>
          <a:xfrm>
            <a:off x="6979298" y="759312"/>
            <a:ext cx="5117842" cy="4559185"/>
          </a:xfrm>
          <a:prstGeom prst="rect">
            <a:avLst/>
          </a:prstGeom>
          <a:noFill/>
          <a:ln w="76200">
            <a:solidFill>
              <a:srgbClr val="317C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5A26FB4-8921-3A29-BA60-C0742262612B}"/>
              </a:ext>
            </a:extLst>
          </p:cNvPr>
          <p:cNvCxnSpPr/>
          <p:nvPr/>
        </p:nvCxnSpPr>
        <p:spPr>
          <a:xfrm flipV="1">
            <a:off x="5434994" y="840172"/>
            <a:ext cx="1544304" cy="2399599"/>
          </a:xfrm>
          <a:prstGeom prst="line">
            <a:avLst/>
          </a:prstGeom>
          <a:ln w="76200">
            <a:solidFill>
              <a:srgbClr val="317C97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863E65B-467B-CEDD-B723-2FB756E892AB}"/>
              </a:ext>
            </a:extLst>
          </p:cNvPr>
          <p:cNvCxnSpPr>
            <a:cxnSpLocks/>
          </p:cNvCxnSpPr>
          <p:nvPr/>
        </p:nvCxnSpPr>
        <p:spPr>
          <a:xfrm>
            <a:off x="5458468" y="4521454"/>
            <a:ext cx="1520830" cy="740231"/>
          </a:xfrm>
          <a:prstGeom prst="line">
            <a:avLst/>
          </a:prstGeom>
          <a:ln w="76200">
            <a:solidFill>
              <a:srgbClr val="317C97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CA9D8BD8-CA93-FF57-D122-E9357F89AD49}"/>
              </a:ext>
            </a:extLst>
          </p:cNvPr>
          <p:cNvSpPr txBox="1"/>
          <p:nvPr/>
        </p:nvSpPr>
        <p:spPr>
          <a:xfrm>
            <a:off x="7833700" y="4207743"/>
            <a:ext cx="966290" cy="369332"/>
          </a:xfrm>
          <a:prstGeom prst="rect">
            <a:avLst/>
          </a:prstGeom>
          <a:solidFill>
            <a:schemeClr val="tx1"/>
          </a:solidFill>
          <a:ln>
            <a:solidFill>
              <a:srgbClr val="205364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Gas puff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690B705-6AE6-3F1D-194A-A1D79C4AE0BE}"/>
              </a:ext>
            </a:extLst>
          </p:cNvPr>
          <p:cNvSpPr txBox="1"/>
          <p:nvPr/>
        </p:nvSpPr>
        <p:spPr>
          <a:xfrm>
            <a:off x="7931915" y="1715543"/>
            <a:ext cx="791883" cy="369332"/>
          </a:xfrm>
          <a:prstGeom prst="rect">
            <a:avLst/>
          </a:prstGeom>
          <a:solidFill>
            <a:schemeClr val="tx1"/>
          </a:solidFill>
          <a:ln>
            <a:solidFill>
              <a:srgbClr val="205364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RF coil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8774BA6-1BFD-60CC-D3A6-53AF59389A3E}"/>
              </a:ext>
            </a:extLst>
          </p:cNvPr>
          <p:cNvSpPr txBox="1"/>
          <p:nvPr/>
        </p:nvSpPr>
        <p:spPr>
          <a:xfrm>
            <a:off x="9306161" y="1298814"/>
            <a:ext cx="1387624" cy="369332"/>
          </a:xfrm>
          <a:prstGeom prst="rect">
            <a:avLst/>
          </a:prstGeom>
          <a:solidFill>
            <a:schemeClr val="tx1"/>
          </a:solidFill>
          <a:ln>
            <a:solidFill>
              <a:srgbClr val="205364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Triode optics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6D799E9-FC2E-2D7C-8A46-7FA51D555843}"/>
              </a:ext>
            </a:extLst>
          </p:cNvPr>
          <p:cNvCxnSpPr>
            <a:cxnSpLocks/>
          </p:cNvCxnSpPr>
          <p:nvPr/>
        </p:nvCxnSpPr>
        <p:spPr>
          <a:xfrm flipV="1">
            <a:off x="8435162" y="2743279"/>
            <a:ext cx="870999" cy="177403"/>
          </a:xfrm>
          <a:prstGeom prst="straightConnector1">
            <a:avLst/>
          </a:prstGeom>
          <a:ln w="76200">
            <a:solidFill>
              <a:srgbClr val="317C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7D10242B-8EC9-919B-7CFA-44FAABA77403}"/>
              </a:ext>
            </a:extLst>
          </p:cNvPr>
          <p:cNvCxnSpPr>
            <a:cxnSpLocks/>
          </p:cNvCxnSpPr>
          <p:nvPr/>
        </p:nvCxnSpPr>
        <p:spPr>
          <a:xfrm flipV="1">
            <a:off x="8404658" y="3347760"/>
            <a:ext cx="579218" cy="835750"/>
          </a:xfrm>
          <a:prstGeom prst="straightConnector1">
            <a:avLst/>
          </a:prstGeom>
          <a:ln w="76200">
            <a:solidFill>
              <a:srgbClr val="317C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CF8E59C-9C09-A445-E757-D5D252F391AE}"/>
              </a:ext>
            </a:extLst>
          </p:cNvPr>
          <p:cNvCxnSpPr>
            <a:cxnSpLocks/>
          </p:cNvCxnSpPr>
          <p:nvPr/>
        </p:nvCxnSpPr>
        <p:spPr>
          <a:xfrm flipH="1">
            <a:off x="9886156" y="1799762"/>
            <a:ext cx="68863" cy="1037853"/>
          </a:xfrm>
          <a:prstGeom prst="straightConnector1">
            <a:avLst/>
          </a:prstGeom>
          <a:ln w="76200">
            <a:solidFill>
              <a:srgbClr val="317C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37C4D9A0-92AD-3EC8-842E-08DC2B8BEABE}"/>
              </a:ext>
            </a:extLst>
          </p:cNvPr>
          <p:cNvSpPr txBox="1"/>
          <p:nvPr/>
        </p:nvSpPr>
        <p:spPr>
          <a:xfrm>
            <a:off x="6897808" y="2571124"/>
            <a:ext cx="1520830" cy="646331"/>
          </a:xfrm>
          <a:prstGeom prst="rect">
            <a:avLst/>
          </a:prstGeom>
          <a:solidFill>
            <a:schemeClr val="tx1"/>
          </a:solidFill>
          <a:ln>
            <a:solidFill>
              <a:srgbClr val="2053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Permanent magnets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8AF5CD5-0D14-B7F1-88A2-4D6C8F8005C3}"/>
              </a:ext>
            </a:extLst>
          </p:cNvPr>
          <p:cNvCxnSpPr>
            <a:cxnSpLocks/>
          </p:cNvCxnSpPr>
          <p:nvPr/>
        </p:nvCxnSpPr>
        <p:spPr>
          <a:xfrm>
            <a:off x="8714515" y="1913148"/>
            <a:ext cx="898731" cy="363010"/>
          </a:xfrm>
          <a:prstGeom prst="straightConnector1">
            <a:avLst/>
          </a:prstGeom>
          <a:ln w="76200">
            <a:solidFill>
              <a:srgbClr val="317C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AD687D9-AA3A-79B8-E811-CEE5D30A06CA}"/>
              </a:ext>
            </a:extLst>
          </p:cNvPr>
          <p:cNvSpPr txBox="1"/>
          <p:nvPr/>
        </p:nvSpPr>
        <p:spPr>
          <a:xfrm>
            <a:off x="555560" y="4765119"/>
            <a:ext cx="4195239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Future: 1 MeV NBI</a:t>
            </a:r>
          </a:p>
          <a:p>
            <a:pPr algn="ctr"/>
            <a:r>
              <a:rPr lang="en-US" sz="1200" dirty="0">
                <a:effectLst/>
              </a:rPr>
              <a:t>S. Frank </a:t>
            </a:r>
            <a:r>
              <a:rPr lang="en-US" sz="1200" i="1" dirty="0">
                <a:effectLst/>
              </a:rPr>
              <a:t>et al.</a:t>
            </a:r>
            <a:r>
              <a:rPr lang="en-US" sz="1200" dirty="0">
                <a:effectLst/>
              </a:rPr>
              <a:t>, “Confinement performance predictions for a high field axisymmetric tandem mirror,” </a:t>
            </a:r>
            <a:r>
              <a:rPr lang="en-US" sz="1200" i="1" dirty="0">
                <a:effectLst/>
              </a:rPr>
              <a:t>J. Plasma Phys.</a:t>
            </a:r>
            <a:endParaRPr lang="en-US" sz="1200" dirty="0">
              <a:effectLst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87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913E7-81D3-4BB4-22FC-4B24BE624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TAE NBI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C5FD7-B2F9-EA04-61D7-979DABFB6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0BF897-2701-9AB3-B7A0-58035D92F0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73" t="21453" r="32800" b="23471"/>
          <a:stretch/>
        </p:blipFill>
        <p:spPr>
          <a:xfrm>
            <a:off x="4910426" y="1338561"/>
            <a:ext cx="5727925" cy="45554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F38F40-0257-11B4-270C-141939A274B5}"/>
              </a:ext>
            </a:extLst>
          </p:cNvPr>
          <p:cNvSpPr txBox="1"/>
          <p:nvPr/>
        </p:nvSpPr>
        <p:spPr>
          <a:xfrm>
            <a:off x="4830077" y="6031210"/>
            <a:ext cx="6094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</a:rPr>
              <a:t>H. </a:t>
            </a:r>
            <a:r>
              <a:rPr lang="en-US" sz="1200" dirty="0" err="1">
                <a:effectLst/>
              </a:rPr>
              <a:t>Gota</a:t>
            </a:r>
            <a:r>
              <a:rPr lang="en-US" sz="1200" dirty="0">
                <a:effectLst/>
              </a:rPr>
              <a:t> </a:t>
            </a:r>
            <a:r>
              <a:rPr lang="en-US" sz="1200" i="1" dirty="0">
                <a:effectLst/>
              </a:rPr>
              <a:t>et al.</a:t>
            </a:r>
            <a:r>
              <a:rPr lang="en-US" sz="1200" dirty="0">
                <a:effectLst/>
              </a:rPr>
              <a:t>, “Formation of hot, stable, long-lived field-reversed configuration plasmas on the C-2W device,” </a:t>
            </a:r>
            <a:r>
              <a:rPr lang="en-US" sz="1200" i="1" dirty="0" err="1">
                <a:effectLst/>
              </a:rPr>
              <a:t>Nucl</a:t>
            </a:r>
            <a:r>
              <a:rPr lang="en-US" sz="1200" i="1" dirty="0">
                <a:effectLst/>
              </a:rPr>
              <a:t>. Fusion</a:t>
            </a:r>
            <a:r>
              <a:rPr lang="en-US" sz="1200" dirty="0">
                <a:effectLst/>
              </a:rPr>
              <a:t>, vol. 59, no. 11, p. 112009, Nov. 2019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26A975-A8AB-2CC1-706B-A4366C457E4E}"/>
              </a:ext>
            </a:extLst>
          </p:cNvPr>
          <p:cNvSpPr txBox="1"/>
          <p:nvPr/>
        </p:nvSpPr>
        <p:spPr>
          <a:xfrm>
            <a:off x="8123416" y="961424"/>
            <a:ext cx="2329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Neutral beam injectors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DA7C64-F280-55E2-4A69-B14EAB53A5C8}"/>
              </a:ext>
            </a:extLst>
          </p:cNvPr>
          <p:cNvSpPr txBox="1"/>
          <p:nvPr/>
        </p:nvSpPr>
        <p:spPr>
          <a:xfrm>
            <a:off x="461588" y="2512963"/>
            <a:ext cx="37781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8 NB Injectors, ~150 A each: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4x tunable (15-40 keV) beams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4x static (15 keV) beams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&gt;20 MW of deposited power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B5629F-8AB5-4E42-CD73-D666DD31E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3670" y="159452"/>
            <a:ext cx="1728581" cy="64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5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B438B-34F2-2BDE-9E29-FC3F8DB1E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fusion reaction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99188-C144-DA73-0420-F3D9AECCB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2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94575C8-C9B3-7104-E938-3F48FEDD3D13}"/>
              </a:ext>
            </a:extLst>
          </p:cNvPr>
          <p:cNvSpPr/>
          <p:nvPr/>
        </p:nvSpPr>
        <p:spPr>
          <a:xfrm>
            <a:off x="1013460" y="2609691"/>
            <a:ext cx="495300" cy="495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02611E9-36BB-A9FA-4FB1-298227CC75B5}"/>
              </a:ext>
            </a:extLst>
          </p:cNvPr>
          <p:cNvSpPr/>
          <p:nvPr/>
        </p:nvSpPr>
        <p:spPr>
          <a:xfrm>
            <a:off x="2049780" y="3429000"/>
            <a:ext cx="819150" cy="8191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0F77D00-7F09-F12B-D91B-8A99DC3309AA}"/>
              </a:ext>
            </a:extLst>
          </p:cNvPr>
          <p:cNvSpPr/>
          <p:nvPr/>
        </p:nvSpPr>
        <p:spPr>
          <a:xfrm>
            <a:off x="3334702" y="2874641"/>
            <a:ext cx="495300" cy="495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25CC2-E78D-41BD-6927-B90732941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245" y="990599"/>
            <a:ext cx="4918710" cy="45389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7D4508-27AE-6872-FC0E-F07B24E82C6C}"/>
              </a:ext>
            </a:extLst>
          </p:cNvPr>
          <p:cNvSpPr txBox="1"/>
          <p:nvPr/>
        </p:nvSpPr>
        <p:spPr>
          <a:xfrm>
            <a:off x="6513394" y="5554257"/>
            <a:ext cx="44124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David </a:t>
            </a:r>
            <a:r>
              <a:rPr lang="en-US" sz="1200" dirty="0" err="1"/>
              <a:t>Moiraf</a:t>
            </a:r>
            <a:r>
              <a:rPr lang="en-US" sz="1200" dirty="0"/>
              <a:t>, “The use of Plasma Mirror for Relativistic Electron Generation Relevant to Fast Ignition in Inertial Confinement Fusion”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3C9778-45E4-AE96-DC59-DF8F4C8BEC1B}"/>
              </a:ext>
            </a:extLst>
          </p:cNvPr>
          <p:cNvSpPr txBox="1"/>
          <p:nvPr/>
        </p:nvSpPr>
        <p:spPr>
          <a:xfrm>
            <a:off x="6888480" y="998535"/>
            <a:ext cx="1165860" cy="46166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~64 keV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462C0BB-053C-365A-EACE-60BAF4DFF844}"/>
              </a:ext>
            </a:extLst>
          </p:cNvPr>
          <p:cNvCxnSpPr>
            <a:cxnSpLocks/>
          </p:cNvCxnSpPr>
          <p:nvPr/>
        </p:nvCxnSpPr>
        <p:spPr>
          <a:xfrm>
            <a:off x="8054340" y="1219200"/>
            <a:ext cx="1234440" cy="11430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xplosion: 8 Points 17">
            <a:extLst>
              <a:ext uri="{FF2B5EF4-FFF2-40B4-BE49-F238E27FC236}">
                <a16:creationId xmlns:a16="http://schemas.microsoft.com/office/drawing/2014/main" id="{0CE3D134-F105-4909-A195-3BB245443935}"/>
              </a:ext>
            </a:extLst>
          </p:cNvPr>
          <p:cNvSpPr/>
          <p:nvPr/>
        </p:nvSpPr>
        <p:spPr>
          <a:xfrm>
            <a:off x="1965009" y="3353118"/>
            <a:ext cx="396240" cy="426720"/>
          </a:xfrm>
          <a:prstGeom prst="irregularSeal1">
            <a:avLst/>
          </a:prstGeom>
          <a:solidFill>
            <a:srgbClr val="EE3B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1AD63B63-7E17-BB48-135A-237F5B1DD03E}"/>
              </a:ext>
            </a:extLst>
          </p:cNvPr>
          <p:cNvSpPr/>
          <p:nvPr/>
        </p:nvSpPr>
        <p:spPr>
          <a:xfrm rot="2328504">
            <a:off x="1350283" y="3190398"/>
            <a:ext cx="918935" cy="164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4517D44-C036-856D-81BC-0B5FD5CE5462}"/>
              </a:ext>
            </a:extLst>
          </p:cNvPr>
          <p:cNvCxnSpPr>
            <a:stCxn id="7" idx="7"/>
          </p:cNvCxnSpPr>
          <p:nvPr/>
        </p:nvCxnSpPr>
        <p:spPr>
          <a:xfrm flipV="1">
            <a:off x="3757467" y="1902539"/>
            <a:ext cx="1218393" cy="1044637"/>
          </a:xfrm>
          <a:prstGeom prst="line">
            <a:avLst/>
          </a:prstGeom>
          <a:ln w="57150">
            <a:solidFill>
              <a:srgbClr val="317C97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A333B99-1367-4488-4FA4-993F2272D8A7}"/>
              </a:ext>
            </a:extLst>
          </p:cNvPr>
          <p:cNvSpPr txBox="1"/>
          <p:nvPr/>
        </p:nvSpPr>
        <p:spPr>
          <a:xfrm>
            <a:off x="467417" y="1946362"/>
            <a:ext cx="2069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High energy particle</a:t>
            </a:r>
          </a:p>
          <a:p>
            <a:pPr algn="ctr"/>
            <a:r>
              <a:rPr lang="en-US" dirty="0"/>
              <a:t>(hydrogen isotope)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EDC5C1-58CC-2DCC-9967-E459EAF8F174}"/>
              </a:ext>
            </a:extLst>
          </p:cNvPr>
          <p:cNvSpPr txBox="1"/>
          <p:nvPr/>
        </p:nvSpPr>
        <p:spPr>
          <a:xfrm>
            <a:off x="2050894" y="4235755"/>
            <a:ext cx="76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2E6D100-3FC3-33F9-86C3-B5E35A831257}"/>
              </a:ext>
            </a:extLst>
          </p:cNvPr>
          <p:cNvCxnSpPr>
            <a:cxnSpLocks/>
          </p:cNvCxnSpPr>
          <p:nvPr/>
        </p:nvCxnSpPr>
        <p:spPr>
          <a:xfrm>
            <a:off x="3112374" y="1902539"/>
            <a:ext cx="0" cy="3322329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FC7DBC9-E7A3-3744-A24D-40851D936BAC}"/>
              </a:ext>
            </a:extLst>
          </p:cNvPr>
          <p:cNvSpPr txBox="1"/>
          <p:nvPr/>
        </p:nvSpPr>
        <p:spPr>
          <a:xfrm>
            <a:off x="3215641" y="3472267"/>
            <a:ext cx="2468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High energy product (neutrons)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6EC9F7-CAD4-6731-49FE-449B2CE2351C}"/>
              </a:ext>
            </a:extLst>
          </p:cNvPr>
          <p:cNvSpPr/>
          <p:nvPr/>
        </p:nvSpPr>
        <p:spPr>
          <a:xfrm>
            <a:off x="3637201" y="2563013"/>
            <a:ext cx="3964233" cy="155558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Ion sources are a great way to provide initial energy</a:t>
            </a:r>
          </a:p>
        </p:txBody>
      </p:sp>
    </p:spTree>
    <p:extLst>
      <p:ext uri="{BB962C8B-B14F-4D97-AF65-F5344CB8AC3E}">
        <p14:creationId xmlns:p14="http://schemas.microsoft.com/office/powerpoint/2010/main" val="123931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359F9-CA70-9711-77E9-B3FF04323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Budker</a:t>
            </a:r>
            <a:r>
              <a:rPr lang="en-US" dirty="0"/>
              <a:t> Ion Source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07E303-5604-9249-93CB-9AFEC185E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B75C74-AEF8-85A5-B8CA-68A72C6E21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36"/>
          <a:stretch/>
        </p:blipFill>
        <p:spPr>
          <a:xfrm>
            <a:off x="5339355" y="1479846"/>
            <a:ext cx="6237690" cy="38166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48FD9B-4C43-F8C6-4961-0EF2ED5F61CB}"/>
              </a:ext>
            </a:extLst>
          </p:cNvPr>
          <p:cNvSpPr txBox="1"/>
          <p:nvPr/>
        </p:nvSpPr>
        <p:spPr>
          <a:xfrm>
            <a:off x="5935981" y="4800260"/>
            <a:ext cx="1607820" cy="92333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Arc-discharge plasma source (x4)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26B3DB9-9D6F-E267-130A-6C940F67EA08}"/>
              </a:ext>
            </a:extLst>
          </p:cNvPr>
          <p:cNvCxnSpPr/>
          <p:nvPr/>
        </p:nvCxnSpPr>
        <p:spPr>
          <a:xfrm flipV="1">
            <a:off x="6865620" y="4015400"/>
            <a:ext cx="868680" cy="777240"/>
          </a:xfrm>
          <a:prstGeom prst="straightConnector1">
            <a:avLst/>
          </a:prstGeom>
          <a:ln w="38100">
            <a:solidFill>
              <a:srgbClr val="317C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E10E227-C3B3-48D2-EE47-E2D10DBC2378}"/>
              </a:ext>
            </a:extLst>
          </p:cNvPr>
          <p:cNvSpPr txBox="1"/>
          <p:nvPr/>
        </p:nvSpPr>
        <p:spPr>
          <a:xfrm>
            <a:off x="5501640" y="1567594"/>
            <a:ext cx="1607820" cy="92333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40x35 cm expander chamber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4227F2B-30E4-FE0C-7DDF-17FD3B20BFC2}"/>
              </a:ext>
            </a:extLst>
          </p:cNvPr>
          <p:cNvCxnSpPr>
            <a:cxnSpLocks/>
          </p:cNvCxnSpPr>
          <p:nvPr/>
        </p:nvCxnSpPr>
        <p:spPr>
          <a:xfrm>
            <a:off x="7109460" y="1890759"/>
            <a:ext cx="1379221" cy="852439"/>
          </a:xfrm>
          <a:prstGeom prst="straightConnector1">
            <a:avLst/>
          </a:prstGeom>
          <a:ln w="38100">
            <a:solidFill>
              <a:srgbClr val="317C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DA72CB2-D5E6-E9EE-0F60-6ED8758712A5}"/>
              </a:ext>
            </a:extLst>
          </p:cNvPr>
          <p:cNvSpPr txBox="1"/>
          <p:nvPr/>
        </p:nvSpPr>
        <p:spPr>
          <a:xfrm>
            <a:off x="8568691" y="4792640"/>
            <a:ext cx="1607820" cy="92333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Multiaperture</a:t>
            </a:r>
            <a:r>
              <a:rPr lang="en-US" dirty="0">
                <a:solidFill>
                  <a:schemeClr val="bg1"/>
                </a:solidFill>
              </a:rPr>
              <a:t> Spherical optics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9EF22A3-78F9-27E1-E734-922E3657E621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9372601" y="3489620"/>
            <a:ext cx="464820" cy="1303020"/>
          </a:xfrm>
          <a:prstGeom prst="straightConnector1">
            <a:avLst/>
          </a:prstGeom>
          <a:ln w="38100">
            <a:solidFill>
              <a:srgbClr val="317C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7752704-7E31-3C5A-69EE-B53158031BFF}"/>
              </a:ext>
            </a:extLst>
          </p:cNvPr>
          <p:cNvSpPr txBox="1"/>
          <p:nvPr/>
        </p:nvSpPr>
        <p:spPr>
          <a:xfrm>
            <a:off x="5410200" y="5688806"/>
            <a:ext cx="6096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</a:rPr>
              <a:t>P. </a:t>
            </a:r>
            <a:r>
              <a:rPr lang="en-US" sz="1400" dirty="0" err="1">
                <a:effectLst/>
              </a:rPr>
              <a:t>Deichuli</a:t>
            </a:r>
            <a:r>
              <a:rPr lang="en-US" sz="1400" dirty="0">
                <a:effectLst/>
              </a:rPr>
              <a:t> </a:t>
            </a:r>
            <a:r>
              <a:rPr lang="en-US" sz="1400" i="1" dirty="0">
                <a:effectLst/>
              </a:rPr>
              <a:t>et al.</a:t>
            </a:r>
            <a:r>
              <a:rPr lang="en-US" sz="1400" dirty="0">
                <a:effectLst/>
              </a:rPr>
              <a:t>, “Low energy, high power hydrogen neutral beam for plasma heating,” </a:t>
            </a:r>
            <a:r>
              <a:rPr lang="en-US" sz="1400" i="1" dirty="0">
                <a:effectLst/>
              </a:rPr>
              <a:t>Review of Scientific Instruments</a:t>
            </a:r>
            <a:r>
              <a:rPr lang="en-US" sz="1400" dirty="0">
                <a:effectLst/>
              </a:rPr>
              <a:t>, vol. 86, no. 11, p. 113509, Nov. 2015, </a:t>
            </a:r>
            <a:r>
              <a:rPr lang="en-US" sz="1400" dirty="0" err="1">
                <a:effectLst/>
              </a:rPr>
              <a:t>doi</a:t>
            </a:r>
            <a:r>
              <a:rPr lang="en-US" sz="1400" dirty="0">
                <a:effectLst/>
              </a:rPr>
              <a:t>: </a:t>
            </a:r>
            <a:r>
              <a:rPr lang="en-US" sz="1400" dirty="0">
                <a:effectLst/>
                <a:hlinkClick r:id="rId4"/>
              </a:rPr>
              <a:t>10.1063/1.4936292</a:t>
            </a:r>
            <a:r>
              <a:rPr lang="en-US" sz="1400" dirty="0">
                <a:effectLst/>
              </a:rPr>
              <a:t>.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AAFDCC51-C38C-3946-DB13-3587929A6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639" y="2076132"/>
            <a:ext cx="3436619" cy="381666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4x 15 keV H+ beam</a:t>
            </a:r>
          </a:p>
          <a:p>
            <a:endParaRPr lang="en-US" dirty="0"/>
          </a:p>
          <a:p>
            <a:r>
              <a:rPr lang="en-US" dirty="0"/>
              <a:t>Multi-aperture triode optical system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4C954B-0492-22F2-9465-9A197B640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3670" y="159452"/>
            <a:ext cx="1728581" cy="6472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938AC08-D6FD-DD98-2D3B-C2BE4451F712}"/>
              </a:ext>
            </a:extLst>
          </p:cNvPr>
          <p:cNvSpPr txBox="1"/>
          <p:nvPr/>
        </p:nvSpPr>
        <p:spPr>
          <a:xfrm>
            <a:off x="7806690" y="867394"/>
            <a:ext cx="1607820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Cusped magnetic field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7E770F6-D91F-2F77-4484-CBECA3827084}"/>
              </a:ext>
            </a:extLst>
          </p:cNvPr>
          <p:cNvCxnSpPr>
            <a:cxnSpLocks/>
          </p:cNvCxnSpPr>
          <p:nvPr/>
        </p:nvCxnSpPr>
        <p:spPr>
          <a:xfrm>
            <a:off x="8568691" y="1513725"/>
            <a:ext cx="310874" cy="844507"/>
          </a:xfrm>
          <a:prstGeom prst="straightConnector1">
            <a:avLst/>
          </a:prstGeom>
          <a:ln w="38100">
            <a:solidFill>
              <a:srgbClr val="317C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6242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359F9-CA70-9711-77E9-B3FF04323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Budker</a:t>
            </a:r>
            <a:r>
              <a:rPr lang="en-US" dirty="0"/>
              <a:t> Ion Source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07E303-5604-9249-93CB-9AFEC185E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B75C74-AEF8-85A5-B8CA-68A72C6E21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636"/>
          <a:stretch/>
        </p:blipFill>
        <p:spPr>
          <a:xfrm>
            <a:off x="5339355" y="1479846"/>
            <a:ext cx="6237690" cy="38166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48FD9B-4C43-F8C6-4961-0EF2ED5F61CB}"/>
              </a:ext>
            </a:extLst>
          </p:cNvPr>
          <p:cNvSpPr txBox="1"/>
          <p:nvPr/>
        </p:nvSpPr>
        <p:spPr>
          <a:xfrm>
            <a:off x="5935981" y="4800260"/>
            <a:ext cx="1607820" cy="92333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Arc-discharge plasma source (x4)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26B3DB9-9D6F-E267-130A-6C940F67EA08}"/>
              </a:ext>
            </a:extLst>
          </p:cNvPr>
          <p:cNvCxnSpPr/>
          <p:nvPr/>
        </p:nvCxnSpPr>
        <p:spPr>
          <a:xfrm flipV="1">
            <a:off x="6865620" y="4015400"/>
            <a:ext cx="868680" cy="777240"/>
          </a:xfrm>
          <a:prstGeom prst="straightConnector1">
            <a:avLst/>
          </a:prstGeom>
          <a:ln w="38100">
            <a:solidFill>
              <a:srgbClr val="317C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E10E227-C3B3-48D2-EE47-E2D10DBC2378}"/>
              </a:ext>
            </a:extLst>
          </p:cNvPr>
          <p:cNvSpPr txBox="1"/>
          <p:nvPr/>
        </p:nvSpPr>
        <p:spPr>
          <a:xfrm>
            <a:off x="5501640" y="1567594"/>
            <a:ext cx="1607820" cy="92333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40x35 cm expander chamber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4227F2B-30E4-FE0C-7DDF-17FD3B20BFC2}"/>
              </a:ext>
            </a:extLst>
          </p:cNvPr>
          <p:cNvCxnSpPr>
            <a:cxnSpLocks/>
          </p:cNvCxnSpPr>
          <p:nvPr/>
        </p:nvCxnSpPr>
        <p:spPr>
          <a:xfrm>
            <a:off x="7109460" y="1890759"/>
            <a:ext cx="1379221" cy="852439"/>
          </a:xfrm>
          <a:prstGeom prst="straightConnector1">
            <a:avLst/>
          </a:prstGeom>
          <a:ln w="38100">
            <a:solidFill>
              <a:srgbClr val="317C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DA72CB2-D5E6-E9EE-0F60-6ED8758712A5}"/>
              </a:ext>
            </a:extLst>
          </p:cNvPr>
          <p:cNvSpPr txBox="1"/>
          <p:nvPr/>
        </p:nvSpPr>
        <p:spPr>
          <a:xfrm>
            <a:off x="8568691" y="4792640"/>
            <a:ext cx="1607820" cy="92333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Multiaperture</a:t>
            </a:r>
            <a:r>
              <a:rPr lang="en-US" dirty="0">
                <a:solidFill>
                  <a:schemeClr val="bg1"/>
                </a:solidFill>
              </a:rPr>
              <a:t> Spherical optics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9EF22A3-78F9-27E1-E734-922E3657E621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9372601" y="3489620"/>
            <a:ext cx="464820" cy="1303020"/>
          </a:xfrm>
          <a:prstGeom prst="straightConnector1">
            <a:avLst/>
          </a:prstGeom>
          <a:ln w="38100">
            <a:solidFill>
              <a:srgbClr val="317C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7752704-7E31-3C5A-69EE-B53158031BFF}"/>
              </a:ext>
            </a:extLst>
          </p:cNvPr>
          <p:cNvSpPr txBox="1"/>
          <p:nvPr/>
        </p:nvSpPr>
        <p:spPr>
          <a:xfrm>
            <a:off x="5410200" y="5688806"/>
            <a:ext cx="6096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</a:rPr>
              <a:t>P. </a:t>
            </a:r>
            <a:r>
              <a:rPr lang="en-US" sz="1400" dirty="0" err="1">
                <a:effectLst/>
              </a:rPr>
              <a:t>Deichuli</a:t>
            </a:r>
            <a:r>
              <a:rPr lang="en-US" sz="1400" dirty="0">
                <a:effectLst/>
              </a:rPr>
              <a:t> </a:t>
            </a:r>
            <a:r>
              <a:rPr lang="en-US" sz="1400" i="1" dirty="0">
                <a:effectLst/>
              </a:rPr>
              <a:t>et al.</a:t>
            </a:r>
            <a:r>
              <a:rPr lang="en-US" sz="1400" dirty="0">
                <a:effectLst/>
              </a:rPr>
              <a:t>, “Low energy, high power hydrogen neutral beam for plasma heating,” </a:t>
            </a:r>
            <a:r>
              <a:rPr lang="en-US" sz="1400" i="1" dirty="0">
                <a:effectLst/>
              </a:rPr>
              <a:t>Review of Scientific Instruments</a:t>
            </a:r>
            <a:r>
              <a:rPr lang="en-US" sz="1400" dirty="0">
                <a:effectLst/>
              </a:rPr>
              <a:t>, vol. 86, no. 11, p. 113509, Nov. 2015, </a:t>
            </a:r>
            <a:r>
              <a:rPr lang="en-US" sz="1400" dirty="0" err="1">
                <a:effectLst/>
              </a:rPr>
              <a:t>doi</a:t>
            </a:r>
            <a:r>
              <a:rPr lang="en-US" sz="1400" dirty="0">
                <a:effectLst/>
              </a:rPr>
              <a:t>: </a:t>
            </a:r>
            <a:r>
              <a:rPr lang="en-US" sz="1400" dirty="0">
                <a:effectLst/>
                <a:hlinkClick r:id="rId4"/>
              </a:rPr>
              <a:t>10.1063/1.4936292</a:t>
            </a:r>
            <a:r>
              <a:rPr lang="en-US" sz="1400" dirty="0">
                <a:effectLst/>
              </a:rPr>
              <a:t>.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AAFDCC51-C38C-3946-DB13-3587929A6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436619" cy="435133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4x 15 keV H+ beam</a:t>
            </a:r>
          </a:p>
          <a:p>
            <a:r>
              <a:rPr lang="en-US" dirty="0"/>
              <a:t>175 A pulsed</a:t>
            </a:r>
          </a:p>
          <a:p>
            <a:r>
              <a:rPr lang="en-US" dirty="0"/>
              <a:t>Multi-aperture triode optical system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4C954B-0492-22F2-9465-9A197B640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3670" y="159452"/>
            <a:ext cx="1728581" cy="6472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50C872-0371-F56D-6429-9A8A3A69B6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367" y="1593484"/>
            <a:ext cx="4605183" cy="41301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6FAAD99-BBAE-05CE-8D13-E8D233FE34E6}"/>
              </a:ext>
            </a:extLst>
          </p:cNvPr>
          <p:cNvSpPr/>
          <p:nvPr/>
        </p:nvSpPr>
        <p:spPr>
          <a:xfrm>
            <a:off x="7156458" y="3224572"/>
            <a:ext cx="1476229" cy="1281683"/>
          </a:xfrm>
          <a:prstGeom prst="rect">
            <a:avLst/>
          </a:prstGeom>
          <a:noFill/>
          <a:ln w="76200">
            <a:solidFill>
              <a:srgbClr val="317C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ED8972-AF00-AEB2-1944-8C7FB9A786E5}"/>
              </a:ext>
            </a:extLst>
          </p:cNvPr>
          <p:cNvCxnSpPr>
            <a:cxnSpLocks/>
          </p:cNvCxnSpPr>
          <p:nvPr/>
        </p:nvCxnSpPr>
        <p:spPr>
          <a:xfrm flipH="1" flipV="1">
            <a:off x="5339355" y="1561486"/>
            <a:ext cx="3149326" cy="1631633"/>
          </a:xfrm>
          <a:prstGeom prst="line">
            <a:avLst/>
          </a:prstGeom>
          <a:ln w="76200">
            <a:solidFill>
              <a:srgbClr val="317C97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A0C1F1E-A466-692D-F47A-0060C2EA493A}"/>
              </a:ext>
            </a:extLst>
          </p:cNvPr>
          <p:cNvSpPr/>
          <p:nvPr/>
        </p:nvSpPr>
        <p:spPr>
          <a:xfrm>
            <a:off x="380562" y="1479846"/>
            <a:ext cx="4890718" cy="4509474"/>
          </a:xfrm>
          <a:prstGeom prst="rect">
            <a:avLst/>
          </a:prstGeom>
          <a:noFill/>
          <a:ln w="76200">
            <a:solidFill>
              <a:srgbClr val="317C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C630AC9-F6D7-85C8-2FE8-C7ACB40122CD}"/>
              </a:ext>
            </a:extLst>
          </p:cNvPr>
          <p:cNvCxnSpPr>
            <a:cxnSpLocks/>
          </p:cNvCxnSpPr>
          <p:nvPr/>
        </p:nvCxnSpPr>
        <p:spPr>
          <a:xfrm flipH="1">
            <a:off x="5271280" y="4574902"/>
            <a:ext cx="3361407" cy="1483236"/>
          </a:xfrm>
          <a:prstGeom prst="line">
            <a:avLst/>
          </a:prstGeom>
          <a:ln w="76200">
            <a:solidFill>
              <a:srgbClr val="317C97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3427E5E-FE25-F129-0D41-3FFC0D77ECA5}"/>
              </a:ext>
            </a:extLst>
          </p:cNvPr>
          <p:cNvSpPr txBox="1"/>
          <p:nvPr/>
        </p:nvSpPr>
        <p:spPr>
          <a:xfrm>
            <a:off x="3433176" y="1479846"/>
            <a:ext cx="1531253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Magnetic coils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3D7AB20-EA82-5A6D-8CB9-F9BCE4247F47}"/>
              </a:ext>
            </a:extLst>
          </p:cNvPr>
          <p:cNvCxnSpPr>
            <a:cxnSpLocks/>
          </p:cNvCxnSpPr>
          <p:nvPr/>
        </p:nvCxnSpPr>
        <p:spPr>
          <a:xfrm flipH="1">
            <a:off x="4029074" y="1860491"/>
            <a:ext cx="193480" cy="764072"/>
          </a:xfrm>
          <a:prstGeom prst="straightConnector1">
            <a:avLst/>
          </a:prstGeom>
          <a:ln w="38100">
            <a:solidFill>
              <a:srgbClr val="317C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37E91D5-8BBF-31D1-CA16-74CC049A0FC5}"/>
              </a:ext>
            </a:extLst>
          </p:cNvPr>
          <p:cNvSpPr txBox="1"/>
          <p:nvPr/>
        </p:nvSpPr>
        <p:spPr>
          <a:xfrm>
            <a:off x="616983" y="4565668"/>
            <a:ext cx="1215204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Arc plasma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18994C3-8957-F01F-BB30-F28BC14F9B1A}"/>
              </a:ext>
            </a:extLst>
          </p:cNvPr>
          <p:cNvSpPr/>
          <p:nvPr/>
        </p:nvSpPr>
        <p:spPr>
          <a:xfrm>
            <a:off x="2354579" y="3306140"/>
            <a:ext cx="1920240" cy="366960"/>
          </a:xfrm>
          <a:prstGeom prst="roundRect">
            <a:avLst/>
          </a:prstGeom>
          <a:solidFill>
            <a:srgbClr val="2F5597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CB103E-74D9-1F3E-3E86-F74CF8579A1B}"/>
              </a:ext>
            </a:extLst>
          </p:cNvPr>
          <p:cNvSpPr txBox="1"/>
          <p:nvPr/>
        </p:nvSpPr>
        <p:spPr>
          <a:xfrm>
            <a:off x="7806690" y="867394"/>
            <a:ext cx="1607820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Cusped magnetic field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2E1E9AE-6C72-80EB-F468-48D56F03E60C}"/>
              </a:ext>
            </a:extLst>
          </p:cNvPr>
          <p:cNvCxnSpPr>
            <a:cxnSpLocks/>
          </p:cNvCxnSpPr>
          <p:nvPr/>
        </p:nvCxnSpPr>
        <p:spPr>
          <a:xfrm>
            <a:off x="8568691" y="1513725"/>
            <a:ext cx="310874" cy="844507"/>
          </a:xfrm>
          <a:prstGeom prst="straightConnector1">
            <a:avLst/>
          </a:prstGeom>
          <a:ln w="38100">
            <a:solidFill>
              <a:srgbClr val="317C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D789D93-766C-EACA-458F-230297C5EA11}"/>
              </a:ext>
            </a:extLst>
          </p:cNvPr>
          <p:cNvCxnSpPr>
            <a:cxnSpLocks/>
          </p:cNvCxnSpPr>
          <p:nvPr/>
        </p:nvCxnSpPr>
        <p:spPr>
          <a:xfrm flipV="1">
            <a:off x="1321325" y="3613568"/>
            <a:ext cx="1283934" cy="939396"/>
          </a:xfrm>
          <a:prstGeom prst="straightConnector1">
            <a:avLst/>
          </a:prstGeom>
          <a:ln w="38100">
            <a:solidFill>
              <a:srgbClr val="317C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877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B8275-4050-492B-536B-F9BBD1824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74E9F-9AB6-BEDF-EAA7-01F2D8621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F7453-E11D-609F-4782-7291926A4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0EB7BE-A26C-D942-1BDB-246641E8C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695" y="1825625"/>
            <a:ext cx="6475070" cy="4351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10E314-862A-87D2-1B65-13B2B9FE88C3}"/>
              </a:ext>
            </a:extLst>
          </p:cNvPr>
          <p:cNvSpPr txBox="1"/>
          <p:nvPr/>
        </p:nvSpPr>
        <p:spPr>
          <a:xfrm>
            <a:off x="3271520" y="2316480"/>
            <a:ext cx="1869265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Multislit</a:t>
            </a:r>
            <a:r>
              <a:rPr lang="en-US" dirty="0">
                <a:solidFill>
                  <a:schemeClr val="bg1"/>
                </a:solidFill>
              </a:rPr>
              <a:t> optics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24AB2E-A846-3CD7-1A6A-744F40C4CF12}"/>
              </a:ext>
            </a:extLst>
          </p:cNvPr>
          <p:cNvSpPr txBox="1"/>
          <p:nvPr/>
        </p:nvSpPr>
        <p:spPr>
          <a:xfrm>
            <a:off x="7310180" y="1947148"/>
            <a:ext cx="260084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Converging  neutral beam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20CDC6-E7B0-5A5B-A630-B4D8B18C2DDD}"/>
              </a:ext>
            </a:extLst>
          </p:cNvPr>
          <p:cNvSpPr txBox="1"/>
          <p:nvPr/>
        </p:nvSpPr>
        <p:spPr>
          <a:xfrm>
            <a:off x="7215248" y="5115282"/>
            <a:ext cx="2519729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Titanium getter pumping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1e5 L/s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642F00-0B36-8E7A-F0CB-2E28598EB454}"/>
              </a:ext>
            </a:extLst>
          </p:cNvPr>
          <p:cNvSpPr txBox="1"/>
          <p:nvPr/>
        </p:nvSpPr>
        <p:spPr>
          <a:xfrm>
            <a:off x="3027680" y="4930616"/>
            <a:ext cx="1736373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Plasma chamber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593AC47-B1A9-0C52-9844-25592F06FE2A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4206153" y="2685812"/>
            <a:ext cx="787428" cy="93114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5974AA0-7CF9-3B86-A6B6-04032C434DB8}"/>
              </a:ext>
            </a:extLst>
          </p:cNvPr>
          <p:cNvCxnSpPr>
            <a:cxnSpLocks/>
          </p:cNvCxnSpPr>
          <p:nvPr/>
        </p:nvCxnSpPr>
        <p:spPr>
          <a:xfrm flipV="1">
            <a:off x="3901692" y="3808214"/>
            <a:ext cx="487246" cy="109192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BAD5899-BF76-DCB8-A691-EA0A1D70B377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6583565" y="2316480"/>
            <a:ext cx="2027035" cy="129182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11ECB33-026E-1F57-BCEC-77CF581027AB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6888480" y="4714240"/>
            <a:ext cx="1586633" cy="40104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91B8D109-1B2E-8C8C-7269-6839179DD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3670" y="159452"/>
            <a:ext cx="1728581" cy="64723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5002C20-B6A3-A51C-2CF6-EB970CF1DACA}"/>
              </a:ext>
            </a:extLst>
          </p:cNvPr>
          <p:cNvSpPr txBox="1"/>
          <p:nvPr/>
        </p:nvSpPr>
        <p:spPr>
          <a:xfrm>
            <a:off x="3047134" y="6198911"/>
            <a:ext cx="60942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</a:rPr>
              <a:t>A. V. </a:t>
            </a:r>
            <a:r>
              <a:rPr lang="en-US" sz="1200" dirty="0" err="1">
                <a:effectLst/>
              </a:rPr>
              <a:t>Brul</a:t>
            </a:r>
            <a:r>
              <a:rPr lang="en-US" sz="1200" dirty="0">
                <a:effectLst/>
              </a:rPr>
              <a:t> </a:t>
            </a:r>
            <a:r>
              <a:rPr lang="en-US" sz="1200" i="1" dirty="0">
                <a:effectLst/>
              </a:rPr>
              <a:t>et al.</a:t>
            </a:r>
            <a:r>
              <a:rPr lang="en-US" sz="1200" dirty="0">
                <a:effectLst/>
              </a:rPr>
              <a:t>, “High-Power Neutral Beam Injector with Tunable Beam Energy for Plasma Heating and Stabilization,” </a:t>
            </a:r>
            <a:r>
              <a:rPr lang="en-US" sz="1200" i="1" dirty="0">
                <a:effectLst/>
              </a:rPr>
              <a:t>Plasma Phys. Rep.</a:t>
            </a:r>
            <a:r>
              <a:rPr lang="en-US" sz="1200" dirty="0">
                <a:effectLst/>
              </a:rPr>
              <a:t>, vol. 47, no. 6, pp. 518–525, June 2021</a:t>
            </a:r>
          </a:p>
        </p:txBody>
      </p:sp>
    </p:spTree>
    <p:extLst>
      <p:ext uri="{BB962C8B-B14F-4D97-AF65-F5344CB8AC3E}">
        <p14:creationId xmlns:p14="http://schemas.microsoft.com/office/powerpoint/2010/main" val="322713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D4359-EEEA-6E21-8FA6-C9017E3D4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Tunable Beam Optics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5DE5A-06CB-D3D8-B56B-61D56FE00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43600" cy="16795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Variable energy required for higher temperatures </a:t>
            </a:r>
            <a:r>
              <a:rPr lang="en-US" dirty="0">
                <a:sym typeface="Wingdings" panose="05000000000000000000" pitchFamily="2" charset="2"/>
              </a:rPr>
              <a:t> higher B field</a:t>
            </a:r>
            <a:endParaRPr lang="en-US" dirty="0"/>
          </a:p>
          <a:p>
            <a:r>
              <a:rPr lang="en-US" dirty="0"/>
              <a:t>Tetrode allows constant current at varying beam energy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38DEA-2D0E-7D4F-21D3-A7AFE60C5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CC1FDE-4719-9266-7298-1A15D3483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057" y="2128575"/>
            <a:ext cx="4892110" cy="3818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49E6CE-8D33-54DF-08AE-6347A4090AFD}"/>
              </a:ext>
            </a:extLst>
          </p:cNvPr>
          <p:cNvSpPr txBox="1"/>
          <p:nvPr/>
        </p:nvSpPr>
        <p:spPr>
          <a:xfrm>
            <a:off x="3581401" y="6215746"/>
            <a:ext cx="6119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</a:rPr>
              <a:t>A. V. </a:t>
            </a:r>
            <a:r>
              <a:rPr lang="en-US" sz="1200" dirty="0" err="1">
                <a:effectLst/>
              </a:rPr>
              <a:t>Brul</a:t>
            </a:r>
            <a:r>
              <a:rPr lang="en-US" sz="1200" dirty="0">
                <a:effectLst/>
              </a:rPr>
              <a:t> </a:t>
            </a:r>
            <a:r>
              <a:rPr lang="en-US" sz="1200" i="1" dirty="0">
                <a:effectLst/>
              </a:rPr>
              <a:t>et al.</a:t>
            </a:r>
            <a:r>
              <a:rPr lang="en-US" sz="1200" dirty="0">
                <a:effectLst/>
              </a:rPr>
              <a:t>, “High-Power Neutral Beam Injector with Tunable Beam Energy for Plasma Heating and Stabilization,” </a:t>
            </a:r>
            <a:r>
              <a:rPr lang="en-US" sz="1200" i="1" dirty="0">
                <a:effectLst/>
              </a:rPr>
              <a:t>Plasma Phys. Rep.</a:t>
            </a:r>
            <a:r>
              <a:rPr lang="en-US" sz="1200" dirty="0">
                <a:effectLst/>
              </a:rPr>
              <a:t>, vol. 47, no. 6, pp. 518–525, June 2021, </a:t>
            </a:r>
            <a:r>
              <a:rPr lang="en-US" sz="1200" dirty="0" err="1">
                <a:effectLst/>
              </a:rPr>
              <a:t>doi</a:t>
            </a:r>
            <a:r>
              <a:rPr lang="en-US" sz="1200" dirty="0">
                <a:effectLst/>
              </a:rPr>
              <a:t>: </a:t>
            </a:r>
            <a:r>
              <a:rPr lang="en-US" sz="1200" dirty="0">
                <a:effectLst/>
                <a:hlinkClick r:id="rId4"/>
              </a:rPr>
              <a:t>10.1134/S1063780X21060040</a:t>
            </a:r>
            <a:r>
              <a:rPr lang="en-US" sz="1200" dirty="0">
                <a:effectLst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751321-5C48-C305-41B6-20E447321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915" y="3577347"/>
            <a:ext cx="5400802" cy="26319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4AF7DF-57C0-CB52-1906-F9E5DFBC59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3670" y="159452"/>
            <a:ext cx="1728581" cy="64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37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12BDA-58B6-34D4-E8D9-A3C41E43F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2025: FRC formation by NBI alone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6C839-AD6B-E50F-DF4A-BC798861E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5" y="3231594"/>
            <a:ext cx="3759835" cy="15838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Variable NBI system enabled full FRC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EE040-8D0C-B2B9-0B10-86A55B5F6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D58CD6-CEF2-3495-B4F7-4C8C49FF9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221" y="1635907"/>
            <a:ext cx="5521140" cy="45410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EC5E56-CE4C-EF26-C0C0-9F0CE532BD8E}"/>
              </a:ext>
            </a:extLst>
          </p:cNvPr>
          <p:cNvSpPr txBox="1"/>
          <p:nvPr/>
        </p:nvSpPr>
        <p:spPr>
          <a:xfrm>
            <a:off x="8610600" y="1969631"/>
            <a:ext cx="73295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FRC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63F66C8-116C-3370-CB8D-E7123CBBFDFC}"/>
              </a:ext>
            </a:extLst>
          </p:cNvPr>
          <p:cNvCxnSpPr/>
          <p:nvPr/>
        </p:nvCxnSpPr>
        <p:spPr>
          <a:xfrm flipH="1">
            <a:off x="8046720" y="2265680"/>
            <a:ext cx="563880" cy="41656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EEDD2C5-B509-4646-D6F1-5090F6F3E8C6}"/>
              </a:ext>
            </a:extLst>
          </p:cNvPr>
          <p:cNvSpPr txBox="1"/>
          <p:nvPr/>
        </p:nvSpPr>
        <p:spPr>
          <a:xfrm>
            <a:off x="4480560" y="626204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effectLst/>
              </a:rPr>
              <a:t>T. Roche </a:t>
            </a:r>
            <a:r>
              <a:rPr lang="en-US" sz="1200" i="1" dirty="0">
                <a:effectLst/>
              </a:rPr>
              <a:t>et al.</a:t>
            </a:r>
            <a:r>
              <a:rPr lang="en-US" sz="1200" dirty="0">
                <a:effectLst/>
              </a:rPr>
              <a:t>, “Generation of field-reversed configurations via neutral beam injection,” </a:t>
            </a:r>
            <a:r>
              <a:rPr lang="en-US" sz="1200" i="1" dirty="0">
                <a:effectLst/>
              </a:rPr>
              <a:t>Nat </a:t>
            </a:r>
            <a:r>
              <a:rPr lang="en-US" sz="1200" i="1" dirty="0" err="1">
                <a:effectLst/>
              </a:rPr>
              <a:t>Commun</a:t>
            </a:r>
            <a:r>
              <a:rPr lang="en-US" sz="1200" dirty="0">
                <a:effectLst/>
              </a:rPr>
              <a:t>, vol. 16, no. 1, p. 3487, Apr. 2025, </a:t>
            </a:r>
            <a:r>
              <a:rPr lang="en-US" sz="1200" dirty="0" err="1">
                <a:effectLst/>
              </a:rPr>
              <a:t>doi</a:t>
            </a:r>
            <a:r>
              <a:rPr lang="en-US" sz="1200" dirty="0">
                <a:effectLst/>
              </a:rPr>
              <a:t>: </a:t>
            </a:r>
            <a:r>
              <a:rPr lang="en-US" sz="1200" dirty="0">
                <a:effectLst/>
                <a:hlinkClick r:id="rId4"/>
              </a:rPr>
              <a:t>10.1038/s41467-025-58849-5</a:t>
            </a:r>
            <a:r>
              <a:rPr lang="en-US" sz="1200" dirty="0">
                <a:effectLst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9D65A2-58DE-1BE7-0E71-4E5181F51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3670" y="159452"/>
            <a:ext cx="1728581" cy="64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43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90A4B19-169B-18EB-408A-DAB3FBDB11CD}"/>
              </a:ext>
            </a:extLst>
          </p:cNvPr>
          <p:cNvSpPr/>
          <p:nvPr/>
        </p:nvSpPr>
        <p:spPr>
          <a:xfrm>
            <a:off x="4191812" y="253022"/>
            <a:ext cx="3282593" cy="5829674"/>
          </a:xfrm>
          <a:prstGeom prst="rect">
            <a:avLst/>
          </a:prstGeom>
          <a:solidFill>
            <a:srgbClr val="2053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4FEBB4-1424-1D5D-5181-A877715B4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25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1301D5-D1AC-4AD1-D40B-7FC6CD183B6F}"/>
              </a:ext>
            </a:extLst>
          </p:cNvPr>
          <p:cNvSpPr/>
          <p:nvPr/>
        </p:nvSpPr>
        <p:spPr>
          <a:xfrm>
            <a:off x="4469130" y="400050"/>
            <a:ext cx="2727960" cy="555117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340740-8BC7-8F09-ECA5-AFD942BF17B9}"/>
              </a:ext>
            </a:extLst>
          </p:cNvPr>
          <p:cNvCxnSpPr/>
          <p:nvPr/>
        </p:nvCxnSpPr>
        <p:spPr>
          <a:xfrm>
            <a:off x="4469130" y="1586683"/>
            <a:ext cx="2727960" cy="0"/>
          </a:xfrm>
          <a:prstGeom prst="line">
            <a:avLst/>
          </a:prstGeom>
          <a:ln w="762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ACE049D-8614-94BA-6D26-5F982D12A353}"/>
              </a:ext>
            </a:extLst>
          </p:cNvPr>
          <p:cNvSpPr/>
          <p:nvPr/>
        </p:nvSpPr>
        <p:spPr>
          <a:xfrm>
            <a:off x="548640" y="400050"/>
            <a:ext cx="2727960" cy="5551170"/>
          </a:xfrm>
          <a:prstGeom prst="roundRect">
            <a:avLst/>
          </a:prstGeom>
          <a:noFill/>
          <a:ln w="762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5E1D44C-324E-3B12-5CC0-D7FAB738936A}"/>
              </a:ext>
            </a:extLst>
          </p:cNvPr>
          <p:cNvCxnSpPr/>
          <p:nvPr/>
        </p:nvCxnSpPr>
        <p:spPr>
          <a:xfrm>
            <a:off x="548640" y="1586683"/>
            <a:ext cx="2727960" cy="0"/>
          </a:xfrm>
          <a:prstGeom prst="line">
            <a:avLst/>
          </a:prstGeom>
          <a:ln w="762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B0E1963-A394-7E1F-32D4-BCE44CF5D118}"/>
              </a:ext>
            </a:extLst>
          </p:cNvPr>
          <p:cNvSpPr/>
          <p:nvPr/>
        </p:nvSpPr>
        <p:spPr>
          <a:xfrm>
            <a:off x="8389620" y="400050"/>
            <a:ext cx="2727960" cy="5551170"/>
          </a:xfrm>
          <a:prstGeom prst="round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EA15538-CCB0-CC8E-1ED4-A8CB8B0E26FF}"/>
              </a:ext>
            </a:extLst>
          </p:cNvPr>
          <p:cNvCxnSpPr/>
          <p:nvPr/>
        </p:nvCxnSpPr>
        <p:spPr>
          <a:xfrm>
            <a:off x="8389620" y="1586683"/>
            <a:ext cx="2727960" cy="0"/>
          </a:xfrm>
          <a:prstGeom prst="line">
            <a:avLst/>
          </a:prstGeom>
          <a:ln w="762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5DE3BAA8-B7C8-2612-FCF2-5F0968E22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709" y="1899088"/>
            <a:ext cx="2143424" cy="7430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C0C649-446C-F8D5-0B90-045636B01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58" y="3796305"/>
            <a:ext cx="2262375" cy="5675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BDA7D13-D41B-A0A2-D7EC-A22EA6E641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1264" y="1698076"/>
            <a:ext cx="2577548" cy="5874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9761361-D512-FA69-B18D-BAFF71965A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9976" y="1870455"/>
            <a:ext cx="2086266" cy="7811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BA973E0-6FB8-F93E-8FA3-C3E520C14E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9479" y="3655965"/>
            <a:ext cx="2078865" cy="848272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6BAF61F-5D36-09DE-4DC4-5AEBC0BCC747}"/>
              </a:ext>
            </a:extLst>
          </p:cNvPr>
          <p:cNvSpPr/>
          <p:nvPr/>
        </p:nvSpPr>
        <p:spPr>
          <a:xfrm>
            <a:off x="789520" y="313951"/>
            <a:ext cx="2225317" cy="120218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Beam-target</a:t>
            </a:r>
          </a:p>
          <a:p>
            <a:pPr algn="ctr"/>
            <a:r>
              <a:rPr lang="en-US" sz="2000" dirty="0"/>
              <a:t>(ECR)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DD00CE9-567A-74EB-7C5D-ACD8D5BDACE9}"/>
              </a:ext>
            </a:extLst>
          </p:cNvPr>
          <p:cNvSpPr/>
          <p:nvPr/>
        </p:nvSpPr>
        <p:spPr>
          <a:xfrm>
            <a:off x="4696254" y="315943"/>
            <a:ext cx="2225317" cy="120218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Magnetic Bottle</a:t>
            </a:r>
          </a:p>
          <a:p>
            <a:pPr algn="ctr"/>
            <a:r>
              <a:rPr lang="en-US" sz="2000" dirty="0"/>
              <a:t>(NBI)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F86A784-FB4C-2896-F8A8-EE3355A0309D}"/>
              </a:ext>
            </a:extLst>
          </p:cNvPr>
          <p:cNvSpPr/>
          <p:nvPr/>
        </p:nvSpPr>
        <p:spPr>
          <a:xfrm>
            <a:off x="8633183" y="314819"/>
            <a:ext cx="2425629" cy="120218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Inertial electrostatic confinement</a:t>
            </a:r>
          </a:p>
          <a:p>
            <a:pPr algn="ctr"/>
            <a:r>
              <a:rPr lang="en-US" sz="2000" dirty="0"/>
              <a:t>(Multiple)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71287A9-95F2-817B-1877-646B01D824A3}"/>
              </a:ext>
            </a:extLst>
          </p:cNvPr>
          <p:cNvSpPr/>
          <p:nvPr/>
        </p:nvSpPr>
        <p:spPr>
          <a:xfrm>
            <a:off x="789520" y="2566768"/>
            <a:ext cx="2225317" cy="120218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300 kV, 100 mA</a:t>
            </a:r>
          </a:p>
          <a:p>
            <a:pPr algn="ctr"/>
            <a:r>
              <a:rPr lang="en-US" sz="2000" dirty="0"/>
              <a:t>Gas target</a:t>
            </a:r>
          </a:p>
          <a:p>
            <a:pPr algn="ctr"/>
            <a:r>
              <a:rPr lang="en-US" sz="2000" dirty="0"/>
              <a:t>5e13 n/s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6336346-45E8-77CB-A8D3-D2DAA7B70F8F}"/>
              </a:ext>
            </a:extLst>
          </p:cNvPr>
          <p:cNvSpPr/>
          <p:nvPr/>
        </p:nvSpPr>
        <p:spPr>
          <a:xfrm>
            <a:off x="789520" y="4524154"/>
            <a:ext cx="2225317" cy="120218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100 kV, 2-20 mA</a:t>
            </a:r>
          </a:p>
          <a:p>
            <a:pPr algn="ctr"/>
            <a:r>
              <a:rPr lang="en-US" sz="2000" dirty="0"/>
              <a:t>Solid target</a:t>
            </a:r>
          </a:p>
          <a:p>
            <a:pPr algn="ctr"/>
            <a:r>
              <a:rPr lang="en-US" sz="2000" dirty="0"/>
              <a:t>2e10 n/s</a:t>
            </a:r>
          </a:p>
          <a:p>
            <a:pPr algn="ctr"/>
            <a:r>
              <a:rPr lang="en-US" sz="2000" dirty="0"/>
              <a:t>Benchtop device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8F7F524-819D-2F0E-A170-981C8C34B967}"/>
              </a:ext>
            </a:extLst>
          </p:cNvPr>
          <p:cNvSpPr/>
          <p:nvPr/>
        </p:nvSpPr>
        <p:spPr>
          <a:xfrm>
            <a:off x="4469130" y="2566768"/>
            <a:ext cx="2727960" cy="120218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 MW NBI</a:t>
            </a:r>
          </a:p>
          <a:p>
            <a:pPr algn="ctr"/>
            <a:r>
              <a:rPr lang="en-US" sz="2000" dirty="0"/>
              <a:t>8 injectors</a:t>
            </a:r>
          </a:p>
          <a:p>
            <a:pPr algn="ctr"/>
            <a:r>
              <a:rPr lang="en-US" sz="2000" dirty="0"/>
              <a:t>15-40 keV (variable)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478A973-B92E-3027-92D5-35E71A6C9C63}"/>
              </a:ext>
            </a:extLst>
          </p:cNvPr>
          <p:cNvSpPr/>
          <p:nvPr/>
        </p:nvSpPr>
        <p:spPr>
          <a:xfrm>
            <a:off x="4469130" y="4465264"/>
            <a:ext cx="2727960" cy="120218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 MW</a:t>
            </a:r>
          </a:p>
          <a:p>
            <a:pPr algn="ctr"/>
            <a:r>
              <a:rPr lang="en-US" sz="2000" dirty="0"/>
              <a:t>1 injector, space for 2</a:t>
            </a:r>
          </a:p>
          <a:p>
            <a:pPr algn="ctr"/>
            <a:r>
              <a:rPr lang="en-US" sz="2000" dirty="0"/>
              <a:t>25 keV</a:t>
            </a:r>
          </a:p>
        </p:txBody>
      </p:sp>
    </p:spTree>
    <p:extLst>
      <p:ext uri="{BB962C8B-B14F-4D97-AF65-F5344CB8AC3E}">
        <p14:creationId xmlns:p14="http://schemas.microsoft.com/office/powerpoint/2010/main" val="37745248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9731BCD-8AE3-B696-CCDE-D49E0BBCB444}"/>
              </a:ext>
            </a:extLst>
          </p:cNvPr>
          <p:cNvSpPr/>
          <p:nvPr/>
        </p:nvSpPr>
        <p:spPr>
          <a:xfrm>
            <a:off x="8112303" y="253022"/>
            <a:ext cx="3282593" cy="5829674"/>
          </a:xfrm>
          <a:prstGeom prst="rect">
            <a:avLst/>
          </a:prstGeom>
          <a:solidFill>
            <a:srgbClr val="2053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4FEBB4-1424-1D5D-5181-A877715B4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26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1301D5-D1AC-4AD1-D40B-7FC6CD183B6F}"/>
              </a:ext>
            </a:extLst>
          </p:cNvPr>
          <p:cNvSpPr/>
          <p:nvPr/>
        </p:nvSpPr>
        <p:spPr>
          <a:xfrm>
            <a:off x="4469130" y="400050"/>
            <a:ext cx="2727960" cy="5551170"/>
          </a:xfrm>
          <a:prstGeom prst="roundRect">
            <a:avLst/>
          </a:prstGeom>
          <a:noFill/>
          <a:ln w="762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340740-8BC7-8F09-ECA5-AFD942BF17B9}"/>
              </a:ext>
            </a:extLst>
          </p:cNvPr>
          <p:cNvCxnSpPr/>
          <p:nvPr/>
        </p:nvCxnSpPr>
        <p:spPr>
          <a:xfrm>
            <a:off x="4469130" y="1586683"/>
            <a:ext cx="2727960" cy="0"/>
          </a:xfrm>
          <a:prstGeom prst="line">
            <a:avLst/>
          </a:prstGeom>
          <a:ln w="762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ACE049D-8614-94BA-6D26-5F982D12A353}"/>
              </a:ext>
            </a:extLst>
          </p:cNvPr>
          <p:cNvSpPr/>
          <p:nvPr/>
        </p:nvSpPr>
        <p:spPr>
          <a:xfrm>
            <a:off x="548640" y="400050"/>
            <a:ext cx="2727960" cy="5551170"/>
          </a:xfrm>
          <a:prstGeom prst="roundRect">
            <a:avLst/>
          </a:prstGeom>
          <a:noFill/>
          <a:ln w="762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5E1D44C-324E-3B12-5CC0-D7FAB738936A}"/>
              </a:ext>
            </a:extLst>
          </p:cNvPr>
          <p:cNvCxnSpPr/>
          <p:nvPr/>
        </p:nvCxnSpPr>
        <p:spPr>
          <a:xfrm>
            <a:off x="548640" y="1586683"/>
            <a:ext cx="2727960" cy="0"/>
          </a:xfrm>
          <a:prstGeom prst="line">
            <a:avLst/>
          </a:prstGeom>
          <a:ln w="762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B0E1963-A394-7E1F-32D4-BCE44CF5D118}"/>
              </a:ext>
            </a:extLst>
          </p:cNvPr>
          <p:cNvSpPr/>
          <p:nvPr/>
        </p:nvSpPr>
        <p:spPr>
          <a:xfrm>
            <a:off x="8389620" y="400050"/>
            <a:ext cx="2727960" cy="555117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EA15538-CCB0-CC8E-1ED4-A8CB8B0E26FF}"/>
              </a:ext>
            </a:extLst>
          </p:cNvPr>
          <p:cNvCxnSpPr/>
          <p:nvPr/>
        </p:nvCxnSpPr>
        <p:spPr>
          <a:xfrm>
            <a:off x="8389620" y="1586683"/>
            <a:ext cx="2727960" cy="0"/>
          </a:xfrm>
          <a:prstGeom prst="line">
            <a:avLst/>
          </a:prstGeom>
          <a:ln w="762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5DE3BAA8-B7C8-2612-FCF2-5F0968E22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709" y="1899088"/>
            <a:ext cx="2143424" cy="7430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C0C649-446C-F8D5-0B90-045636B01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58" y="3796305"/>
            <a:ext cx="2262375" cy="5675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BDA7D13-D41B-A0A2-D7EC-A22EA6E641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1264" y="1698076"/>
            <a:ext cx="2577548" cy="5874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9761361-D512-FA69-B18D-BAFF71965A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9976" y="1870455"/>
            <a:ext cx="2086266" cy="7811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BA973E0-6FB8-F93E-8FA3-C3E520C14E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9479" y="3655965"/>
            <a:ext cx="2078865" cy="848272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6BAF61F-5D36-09DE-4DC4-5AEBC0BCC747}"/>
              </a:ext>
            </a:extLst>
          </p:cNvPr>
          <p:cNvSpPr/>
          <p:nvPr/>
        </p:nvSpPr>
        <p:spPr>
          <a:xfrm>
            <a:off x="789520" y="313951"/>
            <a:ext cx="2225317" cy="120218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Beam-target</a:t>
            </a:r>
          </a:p>
          <a:p>
            <a:pPr algn="ctr"/>
            <a:r>
              <a:rPr lang="en-US" sz="2000" dirty="0"/>
              <a:t>(ECR)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DD00CE9-567A-74EB-7C5D-ACD8D5BDACE9}"/>
              </a:ext>
            </a:extLst>
          </p:cNvPr>
          <p:cNvSpPr/>
          <p:nvPr/>
        </p:nvSpPr>
        <p:spPr>
          <a:xfrm>
            <a:off x="4696254" y="315943"/>
            <a:ext cx="2225317" cy="120218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Magnetic Bottle</a:t>
            </a:r>
          </a:p>
          <a:p>
            <a:pPr algn="ctr"/>
            <a:r>
              <a:rPr lang="en-US" sz="2000" dirty="0"/>
              <a:t>(NBI)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F86A784-FB4C-2896-F8A8-EE3355A0309D}"/>
              </a:ext>
            </a:extLst>
          </p:cNvPr>
          <p:cNvSpPr/>
          <p:nvPr/>
        </p:nvSpPr>
        <p:spPr>
          <a:xfrm>
            <a:off x="8633183" y="314819"/>
            <a:ext cx="2425629" cy="120218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Inertial electrostatic confinement</a:t>
            </a:r>
          </a:p>
          <a:p>
            <a:pPr algn="ctr"/>
            <a:r>
              <a:rPr lang="en-US" sz="2000" dirty="0"/>
              <a:t>(Multiple)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71287A9-95F2-817B-1877-646B01D824A3}"/>
              </a:ext>
            </a:extLst>
          </p:cNvPr>
          <p:cNvSpPr/>
          <p:nvPr/>
        </p:nvSpPr>
        <p:spPr>
          <a:xfrm>
            <a:off x="789520" y="2566768"/>
            <a:ext cx="2225317" cy="120218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300 kV, 100 mA</a:t>
            </a:r>
          </a:p>
          <a:p>
            <a:pPr algn="ctr"/>
            <a:r>
              <a:rPr lang="en-US" sz="2000" dirty="0"/>
              <a:t>Gas target</a:t>
            </a:r>
          </a:p>
          <a:p>
            <a:pPr algn="ctr"/>
            <a:r>
              <a:rPr lang="en-US" sz="2000" dirty="0"/>
              <a:t>5e13 n/s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6336346-45E8-77CB-A8D3-D2DAA7B70F8F}"/>
              </a:ext>
            </a:extLst>
          </p:cNvPr>
          <p:cNvSpPr/>
          <p:nvPr/>
        </p:nvSpPr>
        <p:spPr>
          <a:xfrm>
            <a:off x="789520" y="4524154"/>
            <a:ext cx="2225317" cy="120218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100 kV, 2-20 mA</a:t>
            </a:r>
          </a:p>
          <a:p>
            <a:pPr algn="ctr"/>
            <a:r>
              <a:rPr lang="en-US" sz="2000" dirty="0"/>
              <a:t>Solid target</a:t>
            </a:r>
          </a:p>
          <a:p>
            <a:pPr algn="ctr"/>
            <a:r>
              <a:rPr lang="en-US" sz="2000" dirty="0"/>
              <a:t>2e10 n/s</a:t>
            </a:r>
          </a:p>
          <a:p>
            <a:pPr algn="ctr"/>
            <a:r>
              <a:rPr lang="en-US" sz="2000" dirty="0"/>
              <a:t>Benchtop device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8F7F524-819D-2F0E-A170-981C8C34B967}"/>
              </a:ext>
            </a:extLst>
          </p:cNvPr>
          <p:cNvSpPr/>
          <p:nvPr/>
        </p:nvSpPr>
        <p:spPr>
          <a:xfrm>
            <a:off x="4469130" y="2566768"/>
            <a:ext cx="2727960" cy="120218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 MW NBI</a:t>
            </a:r>
          </a:p>
          <a:p>
            <a:pPr algn="ctr"/>
            <a:r>
              <a:rPr lang="en-US" sz="2000" dirty="0"/>
              <a:t>8 injectors</a:t>
            </a:r>
          </a:p>
          <a:p>
            <a:pPr algn="ctr"/>
            <a:r>
              <a:rPr lang="en-US" sz="2000" dirty="0"/>
              <a:t>15-40 keV (variable)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478A973-B92E-3027-92D5-35E71A6C9C63}"/>
              </a:ext>
            </a:extLst>
          </p:cNvPr>
          <p:cNvSpPr/>
          <p:nvPr/>
        </p:nvSpPr>
        <p:spPr>
          <a:xfrm>
            <a:off x="4469130" y="4465264"/>
            <a:ext cx="2727960" cy="120218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 MW</a:t>
            </a:r>
          </a:p>
          <a:p>
            <a:pPr algn="ctr"/>
            <a:r>
              <a:rPr lang="en-US" sz="2000" dirty="0"/>
              <a:t>1 injector, space for 2</a:t>
            </a:r>
          </a:p>
          <a:p>
            <a:pPr algn="ctr"/>
            <a:r>
              <a:rPr lang="en-US" sz="2000" dirty="0"/>
              <a:t>25 keV</a:t>
            </a:r>
          </a:p>
        </p:txBody>
      </p:sp>
    </p:spTree>
    <p:extLst>
      <p:ext uri="{BB962C8B-B14F-4D97-AF65-F5344CB8AC3E}">
        <p14:creationId xmlns:p14="http://schemas.microsoft.com/office/powerpoint/2010/main" val="19332466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0D1B-C5DF-A78D-6B74-4982948C9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Orbitron</a:t>
            </a:r>
            <a:r>
              <a:rPr lang="en-US" dirty="0"/>
              <a:t>: 10’s kW hybrid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1EA3B-E1BE-5763-FC35-5DE40995E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0503CA-B5E6-C131-C1A2-6CDC5A6FF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206" y="552290"/>
            <a:ext cx="5150660" cy="56135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6F01B5-2ED6-FE1C-7694-DC48E4482E83}"/>
              </a:ext>
            </a:extLst>
          </p:cNvPr>
          <p:cNvSpPr txBox="1"/>
          <p:nvPr/>
        </p:nvSpPr>
        <p:spPr>
          <a:xfrm>
            <a:off x="3581401" y="625030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</a:rPr>
              <a:t>M. </a:t>
            </a:r>
            <a:r>
              <a:rPr lang="en-US" sz="1200" dirty="0" err="1">
                <a:effectLst/>
              </a:rPr>
              <a:t>Affolter</a:t>
            </a:r>
            <a:r>
              <a:rPr lang="en-US" sz="1200" dirty="0">
                <a:effectLst/>
              </a:rPr>
              <a:t> </a:t>
            </a:r>
            <a:r>
              <a:rPr lang="en-US" sz="1200" i="1" dirty="0">
                <a:effectLst/>
              </a:rPr>
              <a:t>et al.</a:t>
            </a:r>
            <a:r>
              <a:rPr lang="en-US" sz="1200" dirty="0">
                <a:effectLst/>
              </a:rPr>
              <a:t>, “The </a:t>
            </a:r>
            <a:r>
              <a:rPr lang="en-US" sz="1200" dirty="0" err="1">
                <a:effectLst/>
              </a:rPr>
              <a:t>Orbitron</a:t>
            </a:r>
            <a:r>
              <a:rPr lang="en-US" sz="1200" dirty="0">
                <a:effectLst/>
              </a:rPr>
              <a:t>: A Crossed-Field Device for Co-Confinement of High Energy Ions and Electrons,” </a:t>
            </a:r>
            <a:r>
              <a:rPr lang="en-US" sz="1200" i="1" dirty="0">
                <a:effectLst/>
              </a:rPr>
              <a:t>AIP Advances</a:t>
            </a:r>
            <a:r>
              <a:rPr lang="en-US" sz="1200" dirty="0">
                <a:effectLst/>
              </a:rPr>
              <a:t>, vol. 14, no. 8, p. 085025, Aug. 2024.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59BA15-F442-711B-5A67-B64FA5A97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765" y="1400968"/>
            <a:ext cx="3001669" cy="47818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D95228D-40C5-8C21-2B49-9048C780B410}"/>
              </a:ext>
            </a:extLst>
          </p:cNvPr>
          <p:cNvSpPr txBox="1"/>
          <p:nvPr/>
        </p:nvSpPr>
        <p:spPr>
          <a:xfrm>
            <a:off x="87577" y="3944612"/>
            <a:ext cx="1004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Magnets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A3E6CCC-A578-1C6D-04FC-5A2E7DF678B7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1091763" y="3791887"/>
            <a:ext cx="820392" cy="3373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FA0ADAA-5FB8-4315-9446-3926696FE647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1091763" y="4129278"/>
            <a:ext cx="1293062" cy="10427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D42F056-7191-B2B2-1DCC-BB16A0096135}"/>
              </a:ext>
            </a:extLst>
          </p:cNvPr>
          <p:cNvSpPr txBox="1"/>
          <p:nvPr/>
        </p:nvSpPr>
        <p:spPr>
          <a:xfrm>
            <a:off x="4904671" y="2421118"/>
            <a:ext cx="1482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Cathode </a:t>
            </a:r>
          </a:p>
          <a:p>
            <a:pPr algn="ctr"/>
            <a:r>
              <a:rPr lang="en-US" dirty="0"/>
              <a:t>(-100-300 kV)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4A9D4B-7C1E-132B-382F-A1EDBA7A9D11}"/>
              </a:ext>
            </a:extLst>
          </p:cNvPr>
          <p:cNvSpPr txBox="1"/>
          <p:nvPr/>
        </p:nvSpPr>
        <p:spPr>
          <a:xfrm>
            <a:off x="4728292" y="3344448"/>
            <a:ext cx="1666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Anode (ground)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4E9C8A8-7525-8FEA-82A6-65A88E1F9AD0}"/>
              </a:ext>
            </a:extLst>
          </p:cNvPr>
          <p:cNvSpPr txBox="1"/>
          <p:nvPr/>
        </p:nvSpPr>
        <p:spPr>
          <a:xfrm>
            <a:off x="203526" y="3067449"/>
            <a:ext cx="1534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D+ beam injection</a:t>
            </a: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2F45FA1A-3C4F-E683-C87A-4FE3343B5875}"/>
              </a:ext>
            </a:extLst>
          </p:cNvPr>
          <p:cNvSpPr/>
          <p:nvPr/>
        </p:nvSpPr>
        <p:spPr>
          <a:xfrm>
            <a:off x="1692275" y="3290501"/>
            <a:ext cx="1252114" cy="1289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A19447F-F5B6-B940-4743-211FA279BD3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3415821" y="2744284"/>
            <a:ext cx="1488850" cy="7412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A28F7C1-DB00-2CD6-A408-88A62645F5A4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3881954" y="3529114"/>
            <a:ext cx="846338" cy="791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D4369E7-E5CD-222A-27C6-35FBCE6C66DB}"/>
              </a:ext>
            </a:extLst>
          </p:cNvPr>
          <p:cNvCxnSpPr/>
          <p:nvPr/>
        </p:nvCxnSpPr>
        <p:spPr>
          <a:xfrm>
            <a:off x="2651760" y="5699760"/>
            <a:ext cx="135636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99A910D-720B-FF3B-CD22-2526CA07B246}"/>
              </a:ext>
            </a:extLst>
          </p:cNvPr>
          <p:cNvSpPr txBox="1"/>
          <p:nvPr/>
        </p:nvSpPr>
        <p:spPr>
          <a:xfrm>
            <a:off x="2944389" y="5643594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~12 cm</a:t>
            </a:r>
          </a:p>
        </p:txBody>
      </p:sp>
    </p:spTree>
    <p:extLst>
      <p:ext uri="{BB962C8B-B14F-4D97-AF65-F5344CB8AC3E}">
        <p14:creationId xmlns:p14="http://schemas.microsoft.com/office/powerpoint/2010/main" val="41390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FC51C-EAFC-7360-706C-35FCAEF49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Avalanche Beamline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9DC73-303D-64EC-9B56-CA4B568DF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28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13F4B8D-2EEC-45EC-4E4C-EE7B4CAEC727}"/>
              </a:ext>
            </a:extLst>
          </p:cNvPr>
          <p:cNvGrpSpPr/>
          <p:nvPr/>
        </p:nvGrpSpPr>
        <p:grpSpPr>
          <a:xfrm>
            <a:off x="601904" y="1690688"/>
            <a:ext cx="10257794" cy="3574486"/>
            <a:chOff x="1590046" y="1882601"/>
            <a:chExt cx="9011908" cy="314033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9959994-177C-2113-E777-DD91953C9D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5165" b="14094"/>
            <a:stretch/>
          </p:blipFill>
          <p:spPr>
            <a:xfrm>
              <a:off x="1590046" y="1882601"/>
              <a:ext cx="9011908" cy="314033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9C42834-FD83-D673-D4A6-0A628FE5E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700" y="1882601"/>
              <a:ext cx="3495544" cy="3140338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CE8708BA-C569-FD4B-CF3D-AD15D6F31528}"/>
              </a:ext>
            </a:extLst>
          </p:cNvPr>
          <p:cNvSpPr/>
          <p:nvPr/>
        </p:nvSpPr>
        <p:spPr>
          <a:xfrm>
            <a:off x="774290" y="1902542"/>
            <a:ext cx="3252020" cy="3156155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3B9950-3199-C661-69C3-5A5A1BF6AE7F}"/>
              </a:ext>
            </a:extLst>
          </p:cNvPr>
          <p:cNvSpPr/>
          <p:nvPr/>
        </p:nvSpPr>
        <p:spPr>
          <a:xfrm>
            <a:off x="4332859" y="1902542"/>
            <a:ext cx="1455883" cy="3156155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F4DB8E-37C6-139E-004B-05A185D36644}"/>
              </a:ext>
            </a:extLst>
          </p:cNvPr>
          <p:cNvSpPr/>
          <p:nvPr/>
        </p:nvSpPr>
        <p:spPr>
          <a:xfrm>
            <a:off x="6161659" y="2728453"/>
            <a:ext cx="1455883" cy="1386348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1C86B0-021B-6119-DAAF-AB22D336F9B7}"/>
              </a:ext>
            </a:extLst>
          </p:cNvPr>
          <p:cNvSpPr txBox="1"/>
          <p:nvPr/>
        </p:nvSpPr>
        <p:spPr>
          <a:xfrm>
            <a:off x="1548368" y="5333708"/>
            <a:ext cx="1485022" cy="461665"/>
          </a:xfrm>
          <a:prstGeom prst="rect">
            <a:avLst/>
          </a:prstGeom>
          <a:solidFill>
            <a:srgbClr val="2F5597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Ion source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F49FC8-BD68-7EDD-3564-6FDEF77D3BCC}"/>
              </a:ext>
            </a:extLst>
          </p:cNvPr>
          <p:cNvSpPr txBox="1"/>
          <p:nvPr/>
        </p:nvSpPr>
        <p:spPr>
          <a:xfrm>
            <a:off x="3920598" y="5333708"/>
            <a:ext cx="1810203" cy="830997"/>
          </a:xfrm>
          <a:prstGeom prst="rect">
            <a:avLst/>
          </a:prstGeom>
          <a:solidFill>
            <a:srgbClr val="2F559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Differential Pumping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FAD478-BB7F-9570-9B73-ECB41D23CAD0}"/>
              </a:ext>
            </a:extLst>
          </p:cNvPr>
          <p:cNvSpPr txBox="1"/>
          <p:nvPr/>
        </p:nvSpPr>
        <p:spPr>
          <a:xfrm>
            <a:off x="6066475" y="5333708"/>
            <a:ext cx="1978770" cy="1015663"/>
          </a:xfrm>
          <a:prstGeom prst="rect">
            <a:avLst/>
          </a:prstGeom>
          <a:solidFill>
            <a:srgbClr val="2F559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Deceleration, focusing, steering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54D176-0A79-F01B-1781-94F0BC690E43}"/>
              </a:ext>
            </a:extLst>
          </p:cNvPr>
          <p:cNvSpPr txBox="1"/>
          <p:nvPr/>
        </p:nvSpPr>
        <p:spPr>
          <a:xfrm>
            <a:off x="7931261" y="3972990"/>
            <a:ext cx="1978770" cy="707886"/>
          </a:xfrm>
          <a:prstGeom prst="rect">
            <a:avLst/>
          </a:prstGeom>
          <a:solidFill>
            <a:srgbClr val="2F559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Orbitron</a:t>
            </a:r>
            <a:r>
              <a:rPr lang="en-US" sz="2000" dirty="0"/>
              <a:t> entrance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47B2D638-15C0-9DDD-28B0-7B866D41C4B5}"/>
              </a:ext>
            </a:extLst>
          </p:cNvPr>
          <p:cNvSpPr/>
          <p:nvPr/>
        </p:nvSpPr>
        <p:spPr>
          <a:xfrm>
            <a:off x="7654412" y="3355258"/>
            <a:ext cx="1232413" cy="258097"/>
          </a:xfrm>
          <a:prstGeom prst="rightArrow">
            <a:avLst/>
          </a:prstGeom>
          <a:solidFill>
            <a:srgbClr val="2F55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855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5E697-72B9-8B07-D9E5-A5DB1C847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 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45C20C-A980-ADE5-B38D-DB71A71AF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29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0210EF-5071-97FA-DBEF-7828A6624735}"/>
              </a:ext>
            </a:extLst>
          </p:cNvPr>
          <p:cNvSpPr/>
          <p:nvPr/>
        </p:nvSpPr>
        <p:spPr>
          <a:xfrm>
            <a:off x="495300" y="1455420"/>
            <a:ext cx="3591560" cy="4739640"/>
          </a:xfrm>
          <a:prstGeom prst="roundRect">
            <a:avLst/>
          </a:prstGeom>
          <a:noFill/>
          <a:ln w="762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2AF734B-E7D9-9601-7DAC-BFA11B30FB36}"/>
              </a:ext>
            </a:extLst>
          </p:cNvPr>
          <p:cNvCxnSpPr>
            <a:cxnSpLocks/>
          </p:cNvCxnSpPr>
          <p:nvPr/>
        </p:nvCxnSpPr>
        <p:spPr>
          <a:xfrm>
            <a:off x="495300" y="2280920"/>
            <a:ext cx="3591560" cy="0"/>
          </a:xfrm>
          <a:prstGeom prst="line">
            <a:avLst/>
          </a:prstGeom>
          <a:ln w="762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1577272-DE0E-920D-7DB2-9192FE34A327}"/>
              </a:ext>
            </a:extLst>
          </p:cNvPr>
          <p:cNvSpPr txBox="1"/>
          <p:nvPr/>
        </p:nvSpPr>
        <p:spPr>
          <a:xfrm>
            <a:off x="693420" y="1651031"/>
            <a:ext cx="3423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Veeco</a:t>
            </a:r>
            <a:r>
              <a:rPr lang="en-US" sz="2800" dirty="0"/>
              <a:t> Mark 1 (1 mA)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C111E2F-5A90-9004-3782-B52F84232D03}"/>
              </a:ext>
            </a:extLst>
          </p:cNvPr>
          <p:cNvSpPr/>
          <p:nvPr/>
        </p:nvSpPr>
        <p:spPr>
          <a:xfrm>
            <a:off x="4356100" y="1455420"/>
            <a:ext cx="3591560" cy="4739640"/>
          </a:xfrm>
          <a:prstGeom prst="roundRect">
            <a:avLst/>
          </a:prstGeom>
          <a:noFill/>
          <a:ln w="762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6A4A3A9-B6F9-07DB-04C9-65370FEEAFCE}"/>
              </a:ext>
            </a:extLst>
          </p:cNvPr>
          <p:cNvCxnSpPr>
            <a:cxnSpLocks/>
          </p:cNvCxnSpPr>
          <p:nvPr/>
        </p:nvCxnSpPr>
        <p:spPr>
          <a:xfrm>
            <a:off x="4356100" y="2280920"/>
            <a:ext cx="3591560" cy="0"/>
          </a:xfrm>
          <a:prstGeom prst="line">
            <a:avLst/>
          </a:prstGeom>
          <a:ln w="762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667E070-F42C-9E47-2BBA-981772190EB5}"/>
              </a:ext>
            </a:extLst>
          </p:cNvPr>
          <p:cNvSpPr txBox="1"/>
          <p:nvPr/>
        </p:nvSpPr>
        <p:spPr>
          <a:xfrm>
            <a:off x="4386580" y="1575783"/>
            <a:ext cx="3489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D-Pace ISVF (2 mA)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F0CBAC3-87B2-A6CA-4E8D-9471336116E9}"/>
              </a:ext>
            </a:extLst>
          </p:cNvPr>
          <p:cNvSpPr/>
          <p:nvPr/>
        </p:nvSpPr>
        <p:spPr>
          <a:xfrm>
            <a:off x="8186420" y="1455420"/>
            <a:ext cx="3591560" cy="4739640"/>
          </a:xfrm>
          <a:prstGeom prst="roundRect">
            <a:avLst/>
          </a:prstGeom>
          <a:noFill/>
          <a:ln w="762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85AE51A-636E-9FB9-F4E7-CA83A497E01C}"/>
              </a:ext>
            </a:extLst>
          </p:cNvPr>
          <p:cNvCxnSpPr>
            <a:cxnSpLocks/>
          </p:cNvCxnSpPr>
          <p:nvPr/>
        </p:nvCxnSpPr>
        <p:spPr>
          <a:xfrm>
            <a:off x="8186420" y="2280920"/>
            <a:ext cx="3591560" cy="0"/>
          </a:xfrm>
          <a:prstGeom prst="line">
            <a:avLst/>
          </a:prstGeom>
          <a:ln w="762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1AE79B6-371F-7991-E196-C46D4C55E807}"/>
              </a:ext>
            </a:extLst>
          </p:cNvPr>
          <p:cNvSpPr txBox="1"/>
          <p:nvPr/>
        </p:nvSpPr>
        <p:spPr>
          <a:xfrm>
            <a:off x="8186420" y="1609686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D-Pace ECR (10 mA goal)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FD227BE-37B1-FD4C-F50B-515B285F3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119" y="2462838"/>
            <a:ext cx="3184882" cy="16574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1A917C-9E6D-218A-B216-79D9A27CA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400" y="2415135"/>
            <a:ext cx="3312097" cy="21619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3BC0CDB-5931-76DB-62E3-481A0AF39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950" y="2369862"/>
            <a:ext cx="2021926" cy="21982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0E2584-0F10-11C1-E049-2752D6C6A061}"/>
              </a:ext>
            </a:extLst>
          </p:cNvPr>
          <p:cNvSpPr txBox="1"/>
          <p:nvPr/>
        </p:nvSpPr>
        <p:spPr>
          <a:xfrm>
            <a:off x="784500" y="4657027"/>
            <a:ext cx="2790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Repurposed broad beam source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C8731D-3D66-807D-4A44-69BB062A770E}"/>
              </a:ext>
            </a:extLst>
          </p:cNvPr>
          <p:cNvSpPr txBox="1"/>
          <p:nvPr/>
        </p:nvSpPr>
        <p:spPr>
          <a:xfrm>
            <a:off x="4476291" y="4635886"/>
            <a:ext cx="331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Positive/negative source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EF51C1-5C9C-E551-00FA-9FC32533A898}"/>
              </a:ext>
            </a:extLst>
          </p:cNvPr>
          <p:cNvSpPr txBox="1"/>
          <p:nvPr/>
        </p:nvSpPr>
        <p:spPr>
          <a:xfrm>
            <a:off x="8524875" y="4657027"/>
            <a:ext cx="2790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30 mA generated at 50 kV</a:t>
            </a:r>
          </a:p>
          <a:p>
            <a:pPr algn="ctr"/>
            <a:r>
              <a:rPr lang="en-US" dirty="0"/>
              <a:t>Development ongoing</a:t>
            </a:r>
          </a:p>
        </p:txBody>
      </p:sp>
    </p:spTree>
    <p:extLst>
      <p:ext uri="{BB962C8B-B14F-4D97-AF65-F5344CB8AC3E}">
        <p14:creationId xmlns:p14="http://schemas.microsoft.com/office/powerpoint/2010/main" val="557511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D95EA-AAE7-EFC6-29EF-7D5A992B7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4650"/>
            <a:ext cx="10515600" cy="1325563"/>
          </a:xfrm>
        </p:spPr>
        <p:txBody>
          <a:bodyPr/>
          <a:lstStyle/>
          <a:p>
            <a:r>
              <a:rPr lang="en-US" dirty="0"/>
              <a:t>The Fusion Scene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D1BBB-9D30-C967-F6DC-9966D06EE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56FCDD7-0A0E-77C6-A5C9-69FC45D01479}"/>
              </a:ext>
            </a:extLst>
          </p:cNvPr>
          <p:cNvSpPr/>
          <p:nvPr/>
        </p:nvSpPr>
        <p:spPr>
          <a:xfrm>
            <a:off x="838200" y="3463183"/>
            <a:ext cx="1283109" cy="69317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Fusion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49EC91-6B2D-AFAC-AE13-0C4BC519889C}"/>
              </a:ext>
            </a:extLst>
          </p:cNvPr>
          <p:cNvSpPr/>
          <p:nvPr/>
        </p:nvSpPr>
        <p:spPr>
          <a:xfrm>
            <a:off x="2777611" y="2165325"/>
            <a:ext cx="1283109" cy="69317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Tokamak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474AAD4-46D5-8DB2-DDF4-22E2628D7C00}"/>
              </a:ext>
            </a:extLst>
          </p:cNvPr>
          <p:cNvSpPr/>
          <p:nvPr/>
        </p:nvSpPr>
        <p:spPr>
          <a:xfrm>
            <a:off x="2777612" y="3075039"/>
            <a:ext cx="1283109" cy="69317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Stellarator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693454D-90EE-FB2E-E081-6E731B4EBF28}"/>
              </a:ext>
            </a:extLst>
          </p:cNvPr>
          <p:cNvSpPr/>
          <p:nvPr/>
        </p:nvSpPr>
        <p:spPr>
          <a:xfrm>
            <a:off x="2777611" y="4033684"/>
            <a:ext cx="1283109" cy="69317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Laser-based inertial confinement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999ADB2-9D08-309D-793A-C500BC01CC3F}"/>
              </a:ext>
            </a:extLst>
          </p:cNvPr>
          <p:cNvSpPr/>
          <p:nvPr/>
        </p:nvSpPr>
        <p:spPr>
          <a:xfrm>
            <a:off x="2777610" y="4992329"/>
            <a:ext cx="1283109" cy="69317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“Alternative”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5975489-976B-046A-1D0F-29EEC21C2FB5}"/>
              </a:ext>
            </a:extLst>
          </p:cNvPr>
          <p:cNvSpPr/>
          <p:nvPr/>
        </p:nvSpPr>
        <p:spPr>
          <a:xfrm>
            <a:off x="4682611" y="2728452"/>
            <a:ext cx="1283109" cy="69317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Ion source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FEFC4BE-F114-E8E7-7B37-35154B8F25C6}"/>
              </a:ext>
            </a:extLst>
          </p:cNvPr>
          <p:cNvSpPr/>
          <p:nvPr/>
        </p:nvSpPr>
        <p:spPr>
          <a:xfrm>
            <a:off x="4682611" y="4549878"/>
            <a:ext cx="1283109" cy="69317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No Ion Source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4E46A90-1E4A-00D2-BA77-FBEEC3DF22F6}"/>
              </a:ext>
            </a:extLst>
          </p:cNvPr>
          <p:cNvSpPr/>
          <p:nvPr/>
        </p:nvSpPr>
        <p:spPr>
          <a:xfrm>
            <a:off x="6533289" y="4041353"/>
            <a:ext cx="1283109" cy="69317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Neutron generation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740B35C-86E7-F73B-9EE3-EBAD65903AFF}"/>
              </a:ext>
            </a:extLst>
          </p:cNvPr>
          <p:cNvSpPr/>
          <p:nvPr/>
        </p:nvSpPr>
        <p:spPr>
          <a:xfrm>
            <a:off x="6533290" y="2419530"/>
            <a:ext cx="1283109" cy="69317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Energy production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2D98FE7-3DB1-DF3E-AACD-07BB0EF3F368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 flipV="1">
            <a:off x="2121309" y="2511912"/>
            <a:ext cx="656302" cy="12978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59AEF6F-0D6A-37F6-48BE-5FC710A0A24B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 flipV="1">
            <a:off x="2121309" y="3421626"/>
            <a:ext cx="656303" cy="3881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8EC8EC3-29DF-CEE1-8A16-8EE0E11495CE}"/>
              </a:ext>
            </a:extLst>
          </p:cNvPr>
          <p:cNvCxnSpPr>
            <a:cxnSpLocks/>
            <a:stCxn id="5" idx="3"/>
            <a:endCxn id="8" idx="1"/>
          </p:cNvCxnSpPr>
          <p:nvPr/>
        </p:nvCxnSpPr>
        <p:spPr>
          <a:xfrm>
            <a:off x="2121309" y="3809770"/>
            <a:ext cx="656302" cy="5705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2261523-E6AF-F9C2-CC03-5E19A6166EEA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>
            <a:off x="2121309" y="3809770"/>
            <a:ext cx="656301" cy="15291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2007FD1-ED91-F5B2-4F5A-9C03A6E72A5B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 flipV="1">
            <a:off x="4060719" y="3075039"/>
            <a:ext cx="621892" cy="22638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3498AEA-071B-FB87-C1B3-5496A987E369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 flipV="1">
            <a:off x="4060719" y="4896465"/>
            <a:ext cx="621892" cy="44245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8F6EDE4-54F4-2EF9-EC58-2F7011C7E3FF}"/>
              </a:ext>
            </a:extLst>
          </p:cNvPr>
          <p:cNvCxnSpPr>
            <a:cxnSpLocks/>
            <a:stCxn id="10" idx="3"/>
            <a:endCxn id="14" idx="1"/>
          </p:cNvCxnSpPr>
          <p:nvPr/>
        </p:nvCxnSpPr>
        <p:spPr>
          <a:xfrm>
            <a:off x="5965720" y="3075039"/>
            <a:ext cx="567569" cy="13129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15EB3D7-93B1-FD42-10C3-6D20BDCF4685}"/>
              </a:ext>
            </a:extLst>
          </p:cNvPr>
          <p:cNvCxnSpPr>
            <a:cxnSpLocks/>
            <a:stCxn id="10" idx="3"/>
            <a:endCxn id="15" idx="1"/>
          </p:cNvCxnSpPr>
          <p:nvPr/>
        </p:nvCxnSpPr>
        <p:spPr>
          <a:xfrm flipV="1">
            <a:off x="5965720" y="2766117"/>
            <a:ext cx="567570" cy="3089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3FCD46C5-5C77-5390-8D0D-82960E07DBB8}"/>
              </a:ext>
            </a:extLst>
          </p:cNvPr>
          <p:cNvSpPr/>
          <p:nvPr/>
        </p:nvSpPr>
        <p:spPr>
          <a:xfrm>
            <a:off x="8088574" y="2824686"/>
            <a:ext cx="3964233" cy="155558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How does the private sector use ion sources for these goals?</a:t>
            </a:r>
          </a:p>
        </p:txBody>
      </p:sp>
    </p:spTree>
    <p:extLst>
      <p:ext uri="{BB962C8B-B14F-4D97-AF65-F5344CB8AC3E}">
        <p14:creationId xmlns:p14="http://schemas.microsoft.com/office/powerpoint/2010/main" val="33300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  <p:bldP spid="5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5D717-7588-8FBC-54C6-B5C55E4D7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 beam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04D05-BCF4-FF7D-5D98-BF5963776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10250" cy="231138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Python-wrapped </a:t>
            </a:r>
            <a:r>
              <a:rPr lang="en-US" dirty="0" err="1"/>
              <a:t>IBSimu</a:t>
            </a:r>
            <a:r>
              <a:rPr lang="en-US" dirty="0"/>
              <a:t> (“</a:t>
            </a:r>
            <a:r>
              <a:rPr lang="en-US" dirty="0" err="1"/>
              <a:t>pybsimu</a:t>
            </a:r>
            <a:r>
              <a:rPr lang="en-US" dirty="0"/>
              <a:t>”)</a:t>
            </a:r>
          </a:p>
          <a:p>
            <a:pPr lvl="1"/>
            <a:r>
              <a:rPr lang="en-US" dirty="0"/>
              <a:t>Publicly available!</a:t>
            </a:r>
          </a:p>
          <a:p>
            <a:r>
              <a:rPr lang="en-US" dirty="0"/>
              <a:t>Wrapped in surrogate optimization techniques (</a:t>
            </a:r>
            <a:r>
              <a:rPr lang="en-US" dirty="0" err="1"/>
              <a:t>pySOT</a:t>
            </a:r>
            <a:r>
              <a:rPr lang="en-US" dirty="0"/>
              <a:t>)</a:t>
            </a:r>
          </a:p>
          <a:p>
            <a:r>
              <a:rPr lang="en-US" dirty="0"/>
              <a:t>Amazon Web Services used to host computations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F5B97-D36F-48BB-3088-14C9F6EB9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A70CB5-DD51-F13A-A028-194BA6C34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832337"/>
            <a:ext cx="9991725" cy="120017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E30E74C-FEE4-5825-E96F-1B1EA12373E3}"/>
              </a:ext>
            </a:extLst>
          </p:cNvPr>
          <p:cNvCxnSpPr>
            <a:cxnSpLocks/>
          </p:cNvCxnSpPr>
          <p:nvPr/>
        </p:nvCxnSpPr>
        <p:spPr>
          <a:xfrm>
            <a:off x="3248025" y="5286375"/>
            <a:ext cx="1857375" cy="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9B22C2A-3C58-98B6-189F-5B17116FA1E3}"/>
              </a:ext>
            </a:extLst>
          </p:cNvPr>
          <p:cNvCxnSpPr>
            <a:cxnSpLocks/>
          </p:cNvCxnSpPr>
          <p:nvPr/>
        </p:nvCxnSpPr>
        <p:spPr>
          <a:xfrm>
            <a:off x="3324225" y="4991100"/>
            <a:ext cx="1638300" cy="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22D5173-FE0B-3F4F-D8FF-60C3D2A1CB51}"/>
              </a:ext>
            </a:extLst>
          </p:cNvPr>
          <p:cNvCxnSpPr>
            <a:cxnSpLocks/>
          </p:cNvCxnSpPr>
          <p:nvPr/>
        </p:nvCxnSpPr>
        <p:spPr>
          <a:xfrm>
            <a:off x="4267200" y="5124450"/>
            <a:ext cx="0" cy="561975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6E13A66-551B-C007-A803-13EDAE2B36F9}"/>
                  </a:ext>
                </a:extLst>
              </p:cNvPr>
              <p:cNvSpPr txBox="1"/>
              <p:nvPr/>
            </p:nvSpPr>
            <p:spPr>
              <a:xfrm>
                <a:off x="3555146" y="4432288"/>
                <a:ext cx="7120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𝑏𝑖𝑎𝑠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6E13A66-551B-C007-A803-13EDAE2B36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146" y="4432288"/>
                <a:ext cx="71205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D73B098-B4CC-874C-A1F4-BBA86FECD65F}"/>
              </a:ext>
            </a:extLst>
          </p:cNvPr>
          <p:cNvCxnSpPr>
            <a:cxnSpLocks/>
          </p:cNvCxnSpPr>
          <p:nvPr/>
        </p:nvCxnSpPr>
        <p:spPr>
          <a:xfrm flipV="1">
            <a:off x="2943225" y="5295900"/>
            <a:ext cx="0" cy="390525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A group of graphs showing different sizes of dots&#10;&#10;Description automatically generated with medium confidence">
            <a:extLst>
              <a:ext uri="{FF2B5EF4-FFF2-40B4-BE49-F238E27FC236}">
                <a16:creationId xmlns:a16="http://schemas.microsoft.com/office/drawing/2014/main" id="{ED7E2BF9-9721-6B70-0B1E-991946E4E7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3" y="377813"/>
            <a:ext cx="4432297" cy="405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505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4FEBB4-1424-1D5D-5181-A877715B4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31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1301D5-D1AC-4AD1-D40B-7FC6CD183B6F}"/>
              </a:ext>
            </a:extLst>
          </p:cNvPr>
          <p:cNvSpPr/>
          <p:nvPr/>
        </p:nvSpPr>
        <p:spPr>
          <a:xfrm>
            <a:off x="4469130" y="400050"/>
            <a:ext cx="2727960" cy="5551170"/>
          </a:xfrm>
          <a:prstGeom prst="roundRect">
            <a:avLst/>
          </a:prstGeom>
          <a:noFill/>
          <a:ln w="762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340740-8BC7-8F09-ECA5-AFD942BF17B9}"/>
              </a:ext>
            </a:extLst>
          </p:cNvPr>
          <p:cNvCxnSpPr/>
          <p:nvPr/>
        </p:nvCxnSpPr>
        <p:spPr>
          <a:xfrm>
            <a:off x="4469130" y="1586683"/>
            <a:ext cx="2727960" cy="0"/>
          </a:xfrm>
          <a:prstGeom prst="line">
            <a:avLst/>
          </a:prstGeom>
          <a:ln w="762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ACE049D-8614-94BA-6D26-5F982D12A353}"/>
              </a:ext>
            </a:extLst>
          </p:cNvPr>
          <p:cNvSpPr/>
          <p:nvPr/>
        </p:nvSpPr>
        <p:spPr>
          <a:xfrm>
            <a:off x="548640" y="400050"/>
            <a:ext cx="2727960" cy="5551170"/>
          </a:xfrm>
          <a:prstGeom prst="roundRect">
            <a:avLst/>
          </a:prstGeom>
          <a:noFill/>
          <a:ln w="762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5E1D44C-324E-3B12-5CC0-D7FAB738936A}"/>
              </a:ext>
            </a:extLst>
          </p:cNvPr>
          <p:cNvCxnSpPr/>
          <p:nvPr/>
        </p:nvCxnSpPr>
        <p:spPr>
          <a:xfrm>
            <a:off x="548640" y="1586683"/>
            <a:ext cx="2727960" cy="0"/>
          </a:xfrm>
          <a:prstGeom prst="line">
            <a:avLst/>
          </a:prstGeom>
          <a:ln w="762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B0E1963-A394-7E1F-32D4-BCE44CF5D118}"/>
              </a:ext>
            </a:extLst>
          </p:cNvPr>
          <p:cNvSpPr/>
          <p:nvPr/>
        </p:nvSpPr>
        <p:spPr>
          <a:xfrm>
            <a:off x="8389620" y="400050"/>
            <a:ext cx="2727960" cy="5551170"/>
          </a:xfrm>
          <a:prstGeom prst="roundRect">
            <a:avLst/>
          </a:prstGeom>
          <a:noFill/>
          <a:ln w="76200">
            <a:solidFill>
              <a:srgbClr val="2053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EA15538-CCB0-CC8E-1ED4-A8CB8B0E26FF}"/>
              </a:ext>
            </a:extLst>
          </p:cNvPr>
          <p:cNvCxnSpPr/>
          <p:nvPr/>
        </p:nvCxnSpPr>
        <p:spPr>
          <a:xfrm>
            <a:off x="8389620" y="1586683"/>
            <a:ext cx="2727960" cy="0"/>
          </a:xfrm>
          <a:prstGeom prst="line">
            <a:avLst/>
          </a:prstGeom>
          <a:ln w="76200">
            <a:solidFill>
              <a:srgbClr val="2053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5DE3BAA8-B7C8-2612-FCF2-5F0968E22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709" y="1899088"/>
            <a:ext cx="2143424" cy="7430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C0C649-446C-F8D5-0B90-045636B01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58" y="3796305"/>
            <a:ext cx="2262375" cy="5675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BDA7D13-D41B-A0A2-D7EC-A22EA6E641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1264" y="1698076"/>
            <a:ext cx="2577548" cy="5874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9761361-D512-FA69-B18D-BAFF71965A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9976" y="1870455"/>
            <a:ext cx="2086266" cy="7811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BA973E0-6FB8-F93E-8FA3-C3E520C14E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9479" y="3655965"/>
            <a:ext cx="2078865" cy="848272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6BAF61F-5D36-09DE-4DC4-5AEBC0BCC747}"/>
              </a:ext>
            </a:extLst>
          </p:cNvPr>
          <p:cNvSpPr/>
          <p:nvPr/>
        </p:nvSpPr>
        <p:spPr>
          <a:xfrm>
            <a:off x="789520" y="313951"/>
            <a:ext cx="2225317" cy="120218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Beam-target</a:t>
            </a:r>
          </a:p>
          <a:p>
            <a:pPr algn="ctr"/>
            <a:r>
              <a:rPr lang="en-US" sz="2000" dirty="0"/>
              <a:t>(ECR)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DD00CE9-567A-74EB-7C5D-ACD8D5BDACE9}"/>
              </a:ext>
            </a:extLst>
          </p:cNvPr>
          <p:cNvSpPr/>
          <p:nvPr/>
        </p:nvSpPr>
        <p:spPr>
          <a:xfrm>
            <a:off x="4696254" y="315943"/>
            <a:ext cx="2225317" cy="120218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Magnetic Bottle</a:t>
            </a:r>
          </a:p>
          <a:p>
            <a:pPr algn="ctr"/>
            <a:r>
              <a:rPr lang="en-US" sz="2000" dirty="0"/>
              <a:t>(NBI)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F86A784-FB4C-2896-F8A8-EE3355A0309D}"/>
              </a:ext>
            </a:extLst>
          </p:cNvPr>
          <p:cNvSpPr/>
          <p:nvPr/>
        </p:nvSpPr>
        <p:spPr>
          <a:xfrm>
            <a:off x="8633183" y="314819"/>
            <a:ext cx="2425629" cy="120218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Inertial electrostatic confinement</a:t>
            </a:r>
          </a:p>
          <a:p>
            <a:pPr algn="ctr"/>
            <a:r>
              <a:rPr lang="en-US" sz="2000" dirty="0"/>
              <a:t>(Multiple)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71287A9-95F2-817B-1877-646B01D824A3}"/>
              </a:ext>
            </a:extLst>
          </p:cNvPr>
          <p:cNvSpPr/>
          <p:nvPr/>
        </p:nvSpPr>
        <p:spPr>
          <a:xfrm>
            <a:off x="789520" y="2566768"/>
            <a:ext cx="2225317" cy="120218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300 kV, 100 mA</a:t>
            </a:r>
          </a:p>
          <a:p>
            <a:pPr algn="ctr"/>
            <a:r>
              <a:rPr lang="en-US" sz="2000" dirty="0"/>
              <a:t>Gas target</a:t>
            </a:r>
          </a:p>
          <a:p>
            <a:pPr algn="ctr"/>
            <a:r>
              <a:rPr lang="en-US" sz="2000" dirty="0"/>
              <a:t>5e13 n/s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6336346-45E8-77CB-A8D3-D2DAA7B70F8F}"/>
              </a:ext>
            </a:extLst>
          </p:cNvPr>
          <p:cNvSpPr/>
          <p:nvPr/>
        </p:nvSpPr>
        <p:spPr>
          <a:xfrm>
            <a:off x="789520" y="4524154"/>
            <a:ext cx="2225317" cy="120218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100 kV, 2-20 mA</a:t>
            </a:r>
          </a:p>
          <a:p>
            <a:pPr algn="ctr"/>
            <a:r>
              <a:rPr lang="en-US" sz="2000" dirty="0"/>
              <a:t>Solid target</a:t>
            </a:r>
          </a:p>
          <a:p>
            <a:pPr algn="ctr"/>
            <a:r>
              <a:rPr lang="en-US" sz="2000" dirty="0"/>
              <a:t>2e10 n/s</a:t>
            </a:r>
          </a:p>
          <a:p>
            <a:pPr algn="ctr"/>
            <a:r>
              <a:rPr lang="en-US" sz="2000" dirty="0"/>
              <a:t>Benchtop device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8F7F524-819D-2F0E-A170-981C8C34B967}"/>
              </a:ext>
            </a:extLst>
          </p:cNvPr>
          <p:cNvSpPr/>
          <p:nvPr/>
        </p:nvSpPr>
        <p:spPr>
          <a:xfrm>
            <a:off x="4469130" y="2566768"/>
            <a:ext cx="2727960" cy="120218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 MW NBI</a:t>
            </a:r>
          </a:p>
          <a:p>
            <a:pPr algn="ctr"/>
            <a:r>
              <a:rPr lang="en-US" sz="2000" dirty="0"/>
              <a:t>8 injectors</a:t>
            </a:r>
          </a:p>
          <a:p>
            <a:pPr algn="ctr"/>
            <a:r>
              <a:rPr lang="en-US" sz="2000" dirty="0"/>
              <a:t>15-40 keV (variable)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478A973-B92E-3027-92D5-35E71A6C9C63}"/>
              </a:ext>
            </a:extLst>
          </p:cNvPr>
          <p:cNvSpPr/>
          <p:nvPr/>
        </p:nvSpPr>
        <p:spPr>
          <a:xfrm>
            <a:off x="4469130" y="4465264"/>
            <a:ext cx="2727960" cy="120218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 MW</a:t>
            </a:r>
          </a:p>
          <a:p>
            <a:pPr algn="ctr"/>
            <a:r>
              <a:rPr lang="en-US" sz="2000" dirty="0"/>
              <a:t>1 injector, space for 2</a:t>
            </a:r>
          </a:p>
          <a:p>
            <a:pPr algn="ctr"/>
            <a:r>
              <a:rPr lang="en-US" sz="2000" dirty="0"/>
              <a:t>25 keV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3098187-006B-0343-2075-243599DA5BE9}"/>
              </a:ext>
            </a:extLst>
          </p:cNvPr>
          <p:cNvSpPr/>
          <p:nvPr/>
        </p:nvSpPr>
        <p:spPr>
          <a:xfrm>
            <a:off x="8374667" y="2566768"/>
            <a:ext cx="2727960" cy="120218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10 mA</a:t>
            </a:r>
          </a:p>
          <a:p>
            <a:pPr algn="ctr"/>
            <a:r>
              <a:rPr lang="en-US" sz="2000" dirty="0"/>
              <a:t>DC, ECR positive beams</a:t>
            </a:r>
          </a:p>
        </p:txBody>
      </p:sp>
    </p:spTree>
    <p:extLst>
      <p:ext uri="{BB962C8B-B14F-4D97-AF65-F5344CB8AC3E}">
        <p14:creationId xmlns:p14="http://schemas.microsoft.com/office/powerpoint/2010/main" val="3283780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A78639-8202-B8A8-1C4D-7668F5201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1475265"/>
            <a:ext cx="12192000" cy="41741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83AC4A-E554-41C1-0DBC-BCCDA6294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5583" y="2639718"/>
            <a:ext cx="1123950" cy="3896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C02592-0CF6-B467-9017-2F5645960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434" y="4344847"/>
            <a:ext cx="1700400" cy="4266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E5A676-0D2A-8E89-EEFC-3E0916453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024" y="2383486"/>
            <a:ext cx="1739061" cy="3963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E9ABA5-E7B4-F028-7C54-A652A2C3ED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761" y="3269940"/>
            <a:ext cx="1139339" cy="4266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6A31F3-1AB5-EDE1-7187-C737641208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4352" y="3830398"/>
            <a:ext cx="1298623" cy="529898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88B5B21-DDAE-7E97-387D-30F542E8C795}"/>
              </a:ext>
            </a:extLst>
          </p:cNvPr>
          <p:cNvCxnSpPr/>
          <p:nvPr/>
        </p:nvCxnSpPr>
        <p:spPr>
          <a:xfrm>
            <a:off x="1232554" y="2834536"/>
            <a:ext cx="377171" cy="42301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7BED2BB-4567-43F7-FE93-C92BBF15AD49}"/>
              </a:ext>
            </a:extLst>
          </p:cNvPr>
          <p:cNvCxnSpPr>
            <a:cxnSpLocks/>
          </p:cNvCxnSpPr>
          <p:nvPr/>
        </p:nvCxnSpPr>
        <p:spPr>
          <a:xfrm flipH="1">
            <a:off x="2832754" y="3006862"/>
            <a:ext cx="184804" cy="42301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A304B90-40E0-7CFE-5ECA-B2E7CAE8F310}"/>
              </a:ext>
            </a:extLst>
          </p:cNvPr>
          <p:cNvCxnSpPr>
            <a:cxnSpLocks/>
          </p:cNvCxnSpPr>
          <p:nvPr/>
        </p:nvCxnSpPr>
        <p:spPr>
          <a:xfrm flipH="1" flipV="1">
            <a:off x="2832754" y="3521105"/>
            <a:ext cx="621598" cy="50486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D28643F-AB26-555E-B15E-9A3604165C2E}"/>
              </a:ext>
            </a:extLst>
          </p:cNvPr>
          <p:cNvCxnSpPr>
            <a:cxnSpLocks/>
          </p:cNvCxnSpPr>
          <p:nvPr/>
        </p:nvCxnSpPr>
        <p:spPr>
          <a:xfrm flipV="1">
            <a:off x="1402392" y="3773537"/>
            <a:ext cx="207333" cy="57424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B5D00F6-4025-05BD-3781-9C6AF9E989DC}"/>
              </a:ext>
            </a:extLst>
          </p:cNvPr>
          <p:cNvCxnSpPr>
            <a:cxnSpLocks/>
          </p:cNvCxnSpPr>
          <p:nvPr/>
        </p:nvCxnSpPr>
        <p:spPr>
          <a:xfrm>
            <a:off x="1298725" y="3544671"/>
            <a:ext cx="317873" cy="14340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DB98192-0F5B-8651-4D9B-0F1892DD2502}"/>
              </a:ext>
            </a:extLst>
          </p:cNvPr>
          <p:cNvSpPr txBox="1"/>
          <p:nvPr/>
        </p:nvSpPr>
        <p:spPr>
          <a:xfrm>
            <a:off x="3267075" y="573194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Source: https://remdelaportemathurin.github.io/fusion-world/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0142C44-D103-A9DA-4E73-D38C8856E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Fusion is everywhere, and growing fast!</a:t>
            </a:r>
          </a:p>
        </p:txBody>
      </p:sp>
    </p:spTree>
    <p:extLst>
      <p:ext uri="{BB962C8B-B14F-4D97-AF65-F5344CB8AC3E}">
        <p14:creationId xmlns:p14="http://schemas.microsoft.com/office/powerpoint/2010/main" val="27122813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42502-3ECC-6C15-A002-142EA8D8F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93066-454C-9915-A68C-09C5AF354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16255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u="sng" dirty="0" err="1"/>
              <a:t>Pybsimu</a:t>
            </a:r>
            <a:endParaRPr lang="en-US" u="sn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7E2D11-153B-D153-5C1C-36D7FCFE1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33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D2D4557-5BCF-6838-B3B2-1D30BE659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455" y="1505743"/>
            <a:ext cx="6537545" cy="467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B4275E8E-B690-AB7F-F769-E51749E91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" y="2463800"/>
            <a:ext cx="38481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909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1A659-4977-9E39-1341-2810BE5C0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8FBA3F-CA4A-D0E2-496E-43E8C5842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34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C87FE4D-EF91-D410-877C-C922222D614F}"/>
              </a:ext>
            </a:extLst>
          </p:cNvPr>
          <p:cNvSpPr/>
          <p:nvPr/>
        </p:nvSpPr>
        <p:spPr>
          <a:xfrm>
            <a:off x="685799" y="1455420"/>
            <a:ext cx="5181601" cy="4739640"/>
          </a:xfrm>
          <a:prstGeom prst="roundRect">
            <a:avLst/>
          </a:prstGeom>
          <a:noFill/>
          <a:ln w="762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30B02A5-A48C-9685-9FF9-2E2ADCB957BF}"/>
              </a:ext>
            </a:extLst>
          </p:cNvPr>
          <p:cNvCxnSpPr>
            <a:cxnSpLocks/>
          </p:cNvCxnSpPr>
          <p:nvPr/>
        </p:nvCxnSpPr>
        <p:spPr>
          <a:xfrm>
            <a:off x="685800" y="2280920"/>
            <a:ext cx="5181601" cy="0"/>
          </a:xfrm>
          <a:prstGeom prst="line">
            <a:avLst/>
          </a:prstGeom>
          <a:ln w="762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DA9515F-3628-D277-5F62-9D852840AFB4}"/>
              </a:ext>
            </a:extLst>
          </p:cNvPr>
          <p:cNvSpPr txBox="1"/>
          <p:nvPr/>
        </p:nvSpPr>
        <p:spPr>
          <a:xfrm>
            <a:off x="1432722" y="1651031"/>
            <a:ext cx="3423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Differential Pumping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E8196A2-DAC9-604E-0E5F-064AD5B81D69}"/>
              </a:ext>
            </a:extLst>
          </p:cNvPr>
          <p:cNvSpPr/>
          <p:nvPr/>
        </p:nvSpPr>
        <p:spPr>
          <a:xfrm>
            <a:off x="6324600" y="1455420"/>
            <a:ext cx="5181601" cy="4739640"/>
          </a:xfrm>
          <a:prstGeom prst="roundRect">
            <a:avLst/>
          </a:prstGeom>
          <a:noFill/>
          <a:ln w="762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16C4EC-E162-817A-CA76-75CBEBE37706}"/>
              </a:ext>
            </a:extLst>
          </p:cNvPr>
          <p:cNvCxnSpPr>
            <a:cxnSpLocks/>
          </p:cNvCxnSpPr>
          <p:nvPr/>
        </p:nvCxnSpPr>
        <p:spPr>
          <a:xfrm>
            <a:off x="6324599" y="2280920"/>
            <a:ext cx="5181601" cy="0"/>
          </a:xfrm>
          <a:prstGeom prst="line">
            <a:avLst/>
          </a:prstGeom>
          <a:ln w="762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744AADB-3978-035C-AB4B-0A64CBD95AB7}"/>
              </a:ext>
            </a:extLst>
          </p:cNvPr>
          <p:cNvSpPr txBox="1"/>
          <p:nvPr/>
        </p:nvSpPr>
        <p:spPr>
          <a:xfrm>
            <a:off x="6918799" y="1575783"/>
            <a:ext cx="3993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Deceleration and Steering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82F3EE-FC7D-C696-9585-9F074D616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3" y="2384758"/>
            <a:ext cx="1706676" cy="34931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B1B2D8B-BE6E-3045-9655-EA71EA2BFF0B}"/>
              </a:ext>
            </a:extLst>
          </p:cNvPr>
          <p:cNvSpPr txBox="1"/>
          <p:nvPr/>
        </p:nvSpPr>
        <p:spPr>
          <a:xfrm>
            <a:off x="838200" y="2607132"/>
            <a:ext cx="2609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 Stage differential pumping on total of 500 L/s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ADA535-87BE-2B14-53D3-6176B514F935}"/>
              </a:ext>
            </a:extLst>
          </p:cNvPr>
          <p:cNvSpPr txBox="1"/>
          <p:nvPr/>
        </p:nvSpPr>
        <p:spPr>
          <a:xfrm>
            <a:off x="1570761" y="3981448"/>
            <a:ext cx="2075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250 L/s turbopumps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A79D35A-75BE-A070-988C-844B9A890917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3646201" y="3264546"/>
            <a:ext cx="734186" cy="9015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AEBB8E8-B336-1DE4-235D-E35EA5303E45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3646201" y="4166114"/>
            <a:ext cx="734186" cy="8449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3318BB4-4060-E8DA-91E4-A1444BAD94F9}"/>
              </a:ext>
            </a:extLst>
          </p:cNvPr>
          <p:cNvSpPr txBox="1"/>
          <p:nvPr/>
        </p:nvSpPr>
        <p:spPr>
          <a:xfrm>
            <a:off x="838200" y="4524363"/>
            <a:ext cx="2609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&gt;2 OOM pressure drop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BDF110C-7B07-D39E-01E1-504AA12AAF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08" r="10815"/>
          <a:stretch/>
        </p:blipFill>
        <p:spPr>
          <a:xfrm>
            <a:off x="8943975" y="2689235"/>
            <a:ext cx="2409825" cy="250325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4C00EA9-58C4-C7E9-4D70-2505AA319221}"/>
              </a:ext>
            </a:extLst>
          </p:cNvPr>
          <p:cNvSpPr txBox="1"/>
          <p:nvPr/>
        </p:nvSpPr>
        <p:spPr>
          <a:xfrm>
            <a:off x="6505572" y="2898785"/>
            <a:ext cx="24098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Sikler</a:t>
            </a:r>
            <a:r>
              <a:rPr lang="en-US" sz="2400" dirty="0"/>
              <a:t> geometry used to decelerate, focus, and steer into the </a:t>
            </a:r>
            <a:r>
              <a:rPr lang="en-US" sz="2400" dirty="0" err="1"/>
              <a:t>orbitron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626564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9E1CF-8677-21A4-D0CE-C267D4903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AA482-F3AC-199D-F94A-D59A27E27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05400" cy="4351338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Field-reversed configuration (FRC) concept</a:t>
            </a:r>
          </a:p>
          <a:p>
            <a:pPr lvl="1"/>
            <a:r>
              <a:rPr lang="en-US" dirty="0"/>
              <a:t>Neutral beams are ionized by a seed plasma</a:t>
            </a:r>
          </a:p>
          <a:p>
            <a:pPr lvl="1"/>
            <a:r>
              <a:rPr lang="en-US" dirty="0"/>
              <a:t>Beam produces azimuthal current</a:t>
            </a:r>
          </a:p>
          <a:p>
            <a:pPr lvl="1"/>
            <a:r>
              <a:rPr lang="en-US" dirty="0"/>
              <a:t>Closed field geometry confines plasma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461E56-3C4D-2119-6B60-D30C3F27F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934" y="1307059"/>
            <a:ext cx="4735614" cy="448204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16BDB-3F42-DCBD-13C6-7F5012EB2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775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5F5DD-5EFA-2FAF-3A61-92410B4B8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BD99B-0D71-5DFE-57A9-1D8C7C2D5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A35E91-E39B-F02D-4AB7-9ED5F5AC0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293" y="545764"/>
            <a:ext cx="7078063" cy="51251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93EA4B-48A4-1E3E-1983-30B44D01E505}"/>
              </a:ext>
            </a:extLst>
          </p:cNvPr>
          <p:cNvSpPr txBox="1"/>
          <p:nvPr/>
        </p:nvSpPr>
        <p:spPr>
          <a:xfrm>
            <a:off x="3047163" y="5665905"/>
            <a:ext cx="60943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https://tae.com/neutral-beam-injection-in-the-c-2-facility/?utm_source=chatgpt.com</a:t>
            </a:r>
            <a:endParaRPr lang="en-US" dirty="0"/>
          </a:p>
          <a:p>
            <a:pPr algn="ctr"/>
            <a:r>
              <a:rPr lang="en-US" dirty="0"/>
              <a:t>2012 status of C2</a:t>
            </a:r>
          </a:p>
        </p:txBody>
      </p:sp>
    </p:spTree>
    <p:extLst>
      <p:ext uri="{BB962C8B-B14F-4D97-AF65-F5344CB8AC3E}">
        <p14:creationId xmlns:p14="http://schemas.microsoft.com/office/powerpoint/2010/main" val="16856448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D3E5E-A383-A58F-1945-915DA768C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SHINE Technologies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E9C0B-CC95-29B9-820D-DDD82D0C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C28C8B-F0AC-3ADE-6D43-C1F55EDC5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324985"/>
            <a:ext cx="10509921" cy="25856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7DA21C-3E2D-1581-68BE-F0D47C8A2642}"/>
              </a:ext>
            </a:extLst>
          </p:cNvPr>
          <p:cNvSpPr txBox="1"/>
          <p:nvPr/>
        </p:nvSpPr>
        <p:spPr>
          <a:xfrm>
            <a:off x="4511040" y="4996315"/>
            <a:ext cx="3017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www.shinefusion.com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2F5357-E3E2-0CA9-F1BA-082E3A23B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4373" y="218484"/>
            <a:ext cx="1723095" cy="59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442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7D260-CA37-E57B-B74D-2D459C4ED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mirror concept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7826A-0012-87C1-845E-0B314871B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D75331-2720-2055-1D57-AB6D910F7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918" y="2033319"/>
            <a:ext cx="8412961" cy="33297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21E47CB-93F2-9E25-75D7-B9254766A6EC}"/>
                  </a:ext>
                </a:extLst>
              </p:cNvPr>
              <p:cNvSpPr txBox="1"/>
              <p:nvPr/>
            </p:nvSpPr>
            <p:spPr>
              <a:xfrm>
                <a:off x="6911709" y="1872396"/>
                <a:ext cx="76232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205364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4400" dirty="0">
                  <a:solidFill>
                    <a:srgbClr val="205364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21E47CB-93F2-9E25-75D7-B9254766A6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1709" y="1872396"/>
                <a:ext cx="762320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rrow: Right 10">
            <a:extLst>
              <a:ext uri="{FF2B5EF4-FFF2-40B4-BE49-F238E27FC236}">
                <a16:creationId xmlns:a16="http://schemas.microsoft.com/office/drawing/2014/main" id="{B6F9671F-C03C-06A6-1E69-50F49C9D0D0F}"/>
              </a:ext>
            </a:extLst>
          </p:cNvPr>
          <p:cNvSpPr/>
          <p:nvPr/>
        </p:nvSpPr>
        <p:spPr>
          <a:xfrm>
            <a:off x="660400" y="3327559"/>
            <a:ext cx="1524000" cy="695960"/>
          </a:xfrm>
          <a:prstGeom prst="rightArrow">
            <a:avLst/>
          </a:prstGeom>
          <a:solidFill>
            <a:srgbClr val="2F55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ECRH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B74A5EB6-BECC-9D76-23BC-ABD8CA3DFF12}"/>
              </a:ext>
            </a:extLst>
          </p:cNvPr>
          <p:cNvSpPr/>
          <p:nvPr/>
        </p:nvSpPr>
        <p:spPr>
          <a:xfrm flipH="1">
            <a:off x="10178999" y="3350236"/>
            <a:ext cx="1524000" cy="695960"/>
          </a:xfrm>
          <a:prstGeom prst="rightArrow">
            <a:avLst/>
          </a:prstGeom>
          <a:solidFill>
            <a:srgbClr val="2F55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ECRH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98711D4-3B2A-F8CE-6467-A9DBC7E716D0}"/>
              </a:ext>
            </a:extLst>
          </p:cNvPr>
          <p:cNvSpPr/>
          <p:nvPr/>
        </p:nvSpPr>
        <p:spPr>
          <a:xfrm>
            <a:off x="3356660" y="2478180"/>
            <a:ext cx="5597478" cy="2440073"/>
          </a:xfrm>
          <a:prstGeom prst="ellipse">
            <a:avLst/>
          </a:prstGeom>
          <a:solidFill>
            <a:srgbClr val="2F5597">
              <a:alpha val="50196"/>
            </a:srgb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D041C7A-8EAF-C10C-DC55-650194B46F78}"/>
              </a:ext>
            </a:extLst>
          </p:cNvPr>
          <p:cNvSpPr/>
          <p:nvPr/>
        </p:nvSpPr>
        <p:spPr>
          <a:xfrm>
            <a:off x="1830121" y="3241040"/>
            <a:ext cx="405079" cy="1005840"/>
          </a:xfrm>
          <a:prstGeom prst="ellipse">
            <a:avLst/>
          </a:prstGeom>
          <a:noFill/>
          <a:ln w="38100">
            <a:solidFill>
              <a:srgbClr val="317C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6DE35F2-4B70-B30C-DF2F-28A17095495A}"/>
              </a:ext>
            </a:extLst>
          </p:cNvPr>
          <p:cNvSpPr/>
          <p:nvPr/>
        </p:nvSpPr>
        <p:spPr>
          <a:xfrm>
            <a:off x="1654104" y="2814320"/>
            <a:ext cx="731868" cy="1817274"/>
          </a:xfrm>
          <a:prstGeom prst="ellipse">
            <a:avLst/>
          </a:prstGeom>
          <a:noFill/>
          <a:ln w="38100">
            <a:solidFill>
              <a:srgbClr val="317C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A3EA86-4B3B-E0C4-8397-E33C7A0A6901}"/>
              </a:ext>
            </a:extLst>
          </p:cNvPr>
          <p:cNvSpPr/>
          <p:nvPr/>
        </p:nvSpPr>
        <p:spPr>
          <a:xfrm>
            <a:off x="1498970" y="2442884"/>
            <a:ext cx="1031044" cy="2560146"/>
          </a:xfrm>
          <a:prstGeom prst="ellipse">
            <a:avLst/>
          </a:prstGeom>
          <a:noFill/>
          <a:ln w="38100">
            <a:solidFill>
              <a:srgbClr val="317C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AA3E292-7D00-18D4-17D6-16E44CE055CF}"/>
              </a:ext>
            </a:extLst>
          </p:cNvPr>
          <p:cNvCxnSpPr>
            <a:stCxn id="10" idx="0"/>
          </p:cNvCxnSpPr>
          <p:nvPr/>
        </p:nvCxnSpPr>
        <p:spPr>
          <a:xfrm flipH="1" flipV="1">
            <a:off x="2032000" y="2478180"/>
            <a:ext cx="661" cy="76286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85D1B6E-A2AB-CB57-47EC-7055DD65B31B}"/>
                  </a:ext>
                </a:extLst>
              </p:cNvPr>
              <p:cNvSpPr txBox="1"/>
              <p:nvPr/>
            </p:nvSpPr>
            <p:spPr>
              <a:xfrm>
                <a:off x="329119" y="1976492"/>
                <a:ext cx="211750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Radial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800" dirty="0"/>
                  <a:t> field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85D1B6E-A2AB-CB57-47EC-7055DD65B3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119" y="1976492"/>
                <a:ext cx="2117503" cy="523220"/>
              </a:xfrm>
              <a:prstGeom prst="rect">
                <a:avLst/>
              </a:prstGeom>
              <a:blipFill>
                <a:blip r:embed="rId5"/>
                <a:stretch>
                  <a:fillRect l="-6052" t="-10465" r="-4611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EDCC0D6C-080C-5F36-AC48-CF7EF58381F7}"/>
              </a:ext>
            </a:extLst>
          </p:cNvPr>
          <p:cNvSpPr/>
          <p:nvPr/>
        </p:nvSpPr>
        <p:spPr>
          <a:xfrm>
            <a:off x="10156874" y="3241040"/>
            <a:ext cx="405079" cy="1005840"/>
          </a:xfrm>
          <a:prstGeom prst="ellipse">
            <a:avLst/>
          </a:prstGeom>
          <a:noFill/>
          <a:ln w="38100">
            <a:solidFill>
              <a:srgbClr val="317C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728DBE4-38F1-4589-1840-80A3820F0950}"/>
              </a:ext>
            </a:extLst>
          </p:cNvPr>
          <p:cNvSpPr/>
          <p:nvPr/>
        </p:nvSpPr>
        <p:spPr>
          <a:xfrm>
            <a:off x="9980857" y="2814320"/>
            <a:ext cx="731868" cy="1817274"/>
          </a:xfrm>
          <a:prstGeom prst="ellipse">
            <a:avLst/>
          </a:prstGeom>
          <a:noFill/>
          <a:ln w="38100">
            <a:solidFill>
              <a:srgbClr val="317C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FB246C5-776C-6CD4-F57A-881CA87D34F0}"/>
              </a:ext>
            </a:extLst>
          </p:cNvPr>
          <p:cNvSpPr/>
          <p:nvPr/>
        </p:nvSpPr>
        <p:spPr>
          <a:xfrm>
            <a:off x="9825723" y="2442884"/>
            <a:ext cx="1031044" cy="2560146"/>
          </a:xfrm>
          <a:prstGeom prst="ellipse">
            <a:avLst/>
          </a:prstGeom>
          <a:noFill/>
          <a:ln w="38100">
            <a:solidFill>
              <a:srgbClr val="317C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4650880-1771-0FB6-D47D-2CDB57A333B5}"/>
              </a:ext>
            </a:extLst>
          </p:cNvPr>
          <p:cNvCxnSpPr>
            <a:stCxn id="20" idx="0"/>
          </p:cNvCxnSpPr>
          <p:nvPr/>
        </p:nvCxnSpPr>
        <p:spPr>
          <a:xfrm flipH="1" flipV="1">
            <a:off x="10358753" y="2478180"/>
            <a:ext cx="661" cy="76286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DD0AE04F-18AA-93DF-4F3F-AB36C05AB443}"/>
              </a:ext>
            </a:extLst>
          </p:cNvPr>
          <p:cNvSpPr/>
          <p:nvPr/>
        </p:nvSpPr>
        <p:spPr>
          <a:xfrm rot="16200000">
            <a:off x="5382662" y="4862555"/>
            <a:ext cx="2775036" cy="434574"/>
          </a:xfrm>
          <a:prstGeom prst="rightArrow">
            <a:avLst/>
          </a:prstGeom>
          <a:gradFill>
            <a:gsLst>
              <a:gs pos="56000">
                <a:srgbClr val="EE3BDF"/>
              </a:gs>
              <a:gs pos="100000">
                <a:srgbClr val="2F559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42DFFD-206A-7028-BD19-0AE71FD1EB71}"/>
              </a:ext>
            </a:extLst>
          </p:cNvPr>
          <p:cNvSpPr txBox="1"/>
          <p:nvPr/>
        </p:nvSpPr>
        <p:spPr>
          <a:xfrm>
            <a:off x="6987467" y="5336412"/>
            <a:ext cx="4086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NBI for heating and fueling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FC5EBF-6ABE-E896-AE36-D362ABFEC988}"/>
              </a:ext>
            </a:extLst>
          </p:cNvPr>
          <p:cNvSpPr txBox="1"/>
          <p:nvPr/>
        </p:nvSpPr>
        <p:spPr>
          <a:xfrm>
            <a:off x="9545995" y="1678463"/>
            <a:ext cx="1590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17 T peak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FFDD8A9-2FB6-4797-3E58-CE60CBEEC2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6874" y="146436"/>
            <a:ext cx="1700142" cy="69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0" grpId="0" animBg="1"/>
      <p:bldP spid="15" grpId="0" animBg="1"/>
      <p:bldP spid="16" grpId="0" animBg="1"/>
      <p:bldP spid="18" grpId="0"/>
      <p:bldP spid="20" grpId="0" animBg="1"/>
      <p:bldP spid="21" grpId="0" animBg="1"/>
      <p:bldP spid="22" grpId="0" animBg="1"/>
      <p:bldP spid="25" grpId="0" animBg="1"/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48BE5-4112-5848-10A3-D116E7C7C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TAE: Field Reversed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6A3FA-EC1E-FE20-5648-4F6A66BFF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39</a:t>
            </a:fld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C585C2E-DC99-4BF9-EEF7-8EF33757B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918" y="2033319"/>
            <a:ext cx="8412961" cy="33297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E3B13C4-CB9D-4A58-7217-65FC319F9C0C}"/>
                  </a:ext>
                </a:extLst>
              </p:cNvPr>
              <p:cNvSpPr txBox="1"/>
              <p:nvPr/>
            </p:nvSpPr>
            <p:spPr>
              <a:xfrm>
                <a:off x="6911709" y="1872396"/>
                <a:ext cx="76232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205364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4400" dirty="0">
                  <a:solidFill>
                    <a:srgbClr val="205364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E3B13C4-CB9D-4A58-7217-65FC319F9C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1709" y="1872396"/>
                <a:ext cx="762320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5FC47CA8-DAF2-EF6C-CE39-DEF70F6628B9}"/>
              </a:ext>
            </a:extLst>
          </p:cNvPr>
          <p:cNvSpPr txBox="1"/>
          <p:nvPr/>
        </p:nvSpPr>
        <p:spPr>
          <a:xfrm>
            <a:off x="455830" y="4413660"/>
            <a:ext cx="2543113" cy="504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Seed plasma guns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126C386-63C1-B4F0-3B05-477177107E71}"/>
              </a:ext>
            </a:extLst>
          </p:cNvPr>
          <p:cNvGrpSpPr/>
          <p:nvPr/>
        </p:nvGrpSpPr>
        <p:grpSpPr>
          <a:xfrm>
            <a:off x="9979590" y="3376599"/>
            <a:ext cx="1397360" cy="614248"/>
            <a:chOff x="9979590" y="3376599"/>
            <a:chExt cx="1397360" cy="614248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84537D5-4AB2-CF82-F6A8-0493FA358006}"/>
                </a:ext>
              </a:extLst>
            </p:cNvPr>
            <p:cNvSpPr/>
            <p:nvPr/>
          </p:nvSpPr>
          <p:spPr>
            <a:xfrm>
              <a:off x="10370280" y="3380087"/>
              <a:ext cx="999425" cy="61076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1452DBB-E89D-A70E-76C1-9889F25E9BDE}"/>
                </a:ext>
              </a:extLst>
            </p:cNvPr>
            <p:cNvSpPr/>
            <p:nvPr/>
          </p:nvSpPr>
          <p:spPr>
            <a:xfrm>
              <a:off x="10377525" y="3376599"/>
              <a:ext cx="999425" cy="610760"/>
            </a:xfrm>
            <a:prstGeom prst="rect">
              <a:avLst/>
            </a:prstGeom>
            <a:solidFill>
              <a:srgbClr val="2F5597"/>
            </a:solidFill>
            <a:ln w="381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row: Right 30">
              <a:extLst>
                <a:ext uri="{FF2B5EF4-FFF2-40B4-BE49-F238E27FC236}">
                  <a16:creationId xmlns:a16="http://schemas.microsoft.com/office/drawing/2014/main" id="{06CA2B5D-88B6-3FED-4FBF-45325C799872}"/>
                </a:ext>
              </a:extLst>
            </p:cNvPr>
            <p:cNvSpPr/>
            <p:nvPr/>
          </p:nvSpPr>
          <p:spPr>
            <a:xfrm flipH="1">
              <a:off x="9979590" y="3576751"/>
              <a:ext cx="576058" cy="235975"/>
            </a:xfrm>
            <a:prstGeom prst="rightArrow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E0AB8DDA-6208-ED4E-7A49-016FB10745CF}"/>
              </a:ext>
            </a:extLst>
          </p:cNvPr>
          <p:cNvSpPr/>
          <p:nvPr/>
        </p:nvSpPr>
        <p:spPr>
          <a:xfrm>
            <a:off x="3356660" y="2478180"/>
            <a:ext cx="5597478" cy="2440073"/>
          </a:xfrm>
          <a:prstGeom prst="ellipse">
            <a:avLst/>
          </a:prstGeom>
          <a:solidFill>
            <a:srgbClr val="2F5597">
              <a:alpha val="50196"/>
            </a:srgb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A375255-3D7C-EBAF-E37C-89DC675D1FC2}"/>
              </a:ext>
            </a:extLst>
          </p:cNvPr>
          <p:cNvSpPr txBox="1"/>
          <p:nvPr/>
        </p:nvSpPr>
        <p:spPr>
          <a:xfrm>
            <a:off x="639855" y="1868908"/>
            <a:ext cx="8343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1. Magnetic mirror baseline geometry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3254E1F-9193-957D-73C1-D8087042BBDF}"/>
              </a:ext>
            </a:extLst>
          </p:cNvPr>
          <p:cNvSpPr txBox="1"/>
          <p:nvPr/>
        </p:nvSpPr>
        <p:spPr>
          <a:xfrm>
            <a:off x="610238" y="5569867"/>
            <a:ext cx="8343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2. Axial plasma guns produce seed plasma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E0A79CB-C14B-4894-F6F1-DE6E513C1300}"/>
              </a:ext>
            </a:extLst>
          </p:cNvPr>
          <p:cNvGrpSpPr/>
          <p:nvPr/>
        </p:nvGrpSpPr>
        <p:grpSpPr>
          <a:xfrm>
            <a:off x="929235" y="3376599"/>
            <a:ext cx="1374210" cy="614248"/>
            <a:chOff x="929235" y="3376599"/>
            <a:chExt cx="1374210" cy="61424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5E0A55F-3B66-BFD7-7372-894FE580F6E4}"/>
                </a:ext>
              </a:extLst>
            </p:cNvPr>
            <p:cNvSpPr/>
            <p:nvPr/>
          </p:nvSpPr>
          <p:spPr>
            <a:xfrm>
              <a:off x="929235" y="3380087"/>
              <a:ext cx="999425" cy="61076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590E7414-A942-AA0E-EDE5-E19ED58D3187}"/>
                </a:ext>
              </a:extLst>
            </p:cNvPr>
            <p:cNvSpPr/>
            <p:nvPr/>
          </p:nvSpPr>
          <p:spPr>
            <a:xfrm>
              <a:off x="1727387" y="3583690"/>
              <a:ext cx="576058" cy="235975"/>
            </a:xfrm>
            <a:prstGeom prst="rightArrow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0595B61-1721-5BF9-D57B-9C5B59935EA1}"/>
                </a:ext>
              </a:extLst>
            </p:cNvPr>
            <p:cNvSpPr/>
            <p:nvPr/>
          </p:nvSpPr>
          <p:spPr>
            <a:xfrm>
              <a:off x="936480" y="3376599"/>
              <a:ext cx="999425" cy="610760"/>
            </a:xfrm>
            <a:prstGeom prst="rect">
              <a:avLst/>
            </a:prstGeom>
            <a:solidFill>
              <a:srgbClr val="2F5597"/>
            </a:solidFill>
            <a:ln w="381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0576E250-762D-8E63-3147-CDBBD2200179}"/>
              </a:ext>
            </a:extLst>
          </p:cNvPr>
          <p:cNvSpPr txBox="1"/>
          <p:nvPr/>
        </p:nvSpPr>
        <p:spPr>
          <a:xfrm>
            <a:off x="7674029" y="5673270"/>
            <a:ext cx="8343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3. Neutral beam injects high energy ions</a:t>
            </a:r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8FB908C3-A621-46A2-2D8B-BB13D1C1B186}"/>
              </a:ext>
            </a:extLst>
          </p:cNvPr>
          <p:cNvSpPr/>
          <p:nvPr/>
        </p:nvSpPr>
        <p:spPr>
          <a:xfrm rot="16200000">
            <a:off x="5382662" y="4862555"/>
            <a:ext cx="2775036" cy="434574"/>
          </a:xfrm>
          <a:prstGeom prst="rightArrow">
            <a:avLst/>
          </a:prstGeom>
          <a:gradFill>
            <a:gsLst>
              <a:gs pos="56000">
                <a:srgbClr val="EE3BDF"/>
              </a:gs>
              <a:gs pos="100000">
                <a:srgbClr val="2F559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Arc 48">
            <a:extLst>
              <a:ext uri="{FF2B5EF4-FFF2-40B4-BE49-F238E27FC236}">
                <a16:creationId xmlns:a16="http://schemas.microsoft.com/office/drawing/2014/main" id="{C80452EB-4424-29FF-C6F9-B838F06CE897}"/>
              </a:ext>
            </a:extLst>
          </p:cNvPr>
          <p:cNvSpPr/>
          <p:nvPr/>
        </p:nvSpPr>
        <p:spPr>
          <a:xfrm>
            <a:off x="5603475" y="2670598"/>
            <a:ext cx="1143574" cy="2040297"/>
          </a:xfrm>
          <a:prstGeom prst="arc">
            <a:avLst>
              <a:gd name="adj1" fmla="val 7242530"/>
              <a:gd name="adj2" fmla="val 0"/>
            </a:avLst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5E189C2-ACD8-4ECE-008A-D36A36C40F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4486" y="606266"/>
            <a:ext cx="2086266" cy="7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6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 animBg="1"/>
      <p:bldP spid="41" grpId="0"/>
      <p:bldP spid="47" grpId="0"/>
      <p:bldP spid="48" grpId="0" animBg="1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4FEBB4-1424-1D5D-5181-A877715B4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4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1301D5-D1AC-4AD1-D40B-7FC6CD183B6F}"/>
              </a:ext>
            </a:extLst>
          </p:cNvPr>
          <p:cNvSpPr/>
          <p:nvPr/>
        </p:nvSpPr>
        <p:spPr>
          <a:xfrm>
            <a:off x="4469130" y="400050"/>
            <a:ext cx="2727960" cy="5551170"/>
          </a:xfrm>
          <a:prstGeom prst="round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340740-8BC7-8F09-ECA5-AFD942BF17B9}"/>
              </a:ext>
            </a:extLst>
          </p:cNvPr>
          <p:cNvCxnSpPr/>
          <p:nvPr/>
        </p:nvCxnSpPr>
        <p:spPr>
          <a:xfrm>
            <a:off x="4469130" y="1586683"/>
            <a:ext cx="2727960" cy="0"/>
          </a:xfrm>
          <a:prstGeom prst="line">
            <a:avLst/>
          </a:prstGeom>
          <a:ln w="762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ACE049D-8614-94BA-6D26-5F982D12A353}"/>
              </a:ext>
            </a:extLst>
          </p:cNvPr>
          <p:cNvSpPr/>
          <p:nvPr/>
        </p:nvSpPr>
        <p:spPr>
          <a:xfrm>
            <a:off x="548640" y="400050"/>
            <a:ext cx="2727960" cy="555117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5E1D44C-324E-3B12-5CC0-D7FAB738936A}"/>
              </a:ext>
            </a:extLst>
          </p:cNvPr>
          <p:cNvCxnSpPr/>
          <p:nvPr/>
        </p:nvCxnSpPr>
        <p:spPr>
          <a:xfrm>
            <a:off x="548640" y="1586683"/>
            <a:ext cx="2727960" cy="0"/>
          </a:xfrm>
          <a:prstGeom prst="line">
            <a:avLst/>
          </a:prstGeom>
          <a:ln w="762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B0E1963-A394-7E1F-32D4-BCE44CF5D118}"/>
              </a:ext>
            </a:extLst>
          </p:cNvPr>
          <p:cNvSpPr/>
          <p:nvPr/>
        </p:nvSpPr>
        <p:spPr>
          <a:xfrm>
            <a:off x="8389620" y="400050"/>
            <a:ext cx="2727960" cy="5551170"/>
          </a:xfrm>
          <a:prstGeom prst="round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EA15538-CCB0-CC8E-1ED4-A8CB8B0E26FF}"/>
              </a:ext>
            </a:extLst>
          </p:cNvPr>
          <p:cNvCxnSpPr/>
          <p:nvPr/>
        </p:nvCxnSpPr>
        <p:spPr>
          <a:xfrm>
            <a:off x="8389620" y="1586683"/>
            <a:ext cx="2727960" cy="0"/>
          </a:xfrm>
          <a:prstGeom prst="line">
            <a:avLst/>
          </a:prstGeom>
          <a:ln w="762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5DE3BAA8-B7C8-2612-FCF2-5F0968E22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709" y="1899088"/>
            <a:ext cx="2143424" cy="7430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C0C649-446C-F8D5-0B90-045636B01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58" y="3796305"/>
            <a:ext cx="2262375" cy="5675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BDA7D13-D41B-A0A2-D7EC-A22EA6E641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1264" y="1698076"/>
            <a:ext cx="2577548" cy="5874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9761361-D512-FA69-B18D-BAFF71965A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9976" y="1870455"/>
            <a:ext cx="2086266" cy="7811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BA973E0-6FB8-F93E-8FA3-C3E520C14E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9479" y="3655965"/>
            <a:ext cx="2078865" cy="848272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6BAF61F-5D36-09DE-4DC4-5AEBC0BCC747}"/>
              </a:ext>
            </a:extLst>
          </p:cNvPr>
          <p:cNvSpPr/>
          <p:nvPr/>
        </p:nvSpPr>
        <p:spPr>
          <a:xfrm>
            <a:off x="789520" y="313951"/>
            <a:ext cx="2225317" cy="120218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Beam-target</a:t>
            </a:r>
          </a:p>
          <a:p>
            <a:pPr algn="ctr"/>
            <a:r>
              <a:rPr lang="en-US" sz="2000" dirty="0"/>
              <a:t>(ECR)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DD00CE9-567A-74EB-7C5D-ACD8D5BDACE9}"/>
              </a:ext>
            </a:extLst>
          </p:cNvPr>
          <p:cNvSpPr/>
          <p:nvPr/>
        </p:nvSpPr>
        <p:spPr>
          <a:xfrm>
            <a:off x="4696254" y="315943"/>
            <a:ext cx="2225317" cy="120218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Magnetic Bottle</a:t>
            </a:r>
          </a:p>
          <a:p>
            <a:pPr algn="ctr"/>
            <a:r>
              <a:rPr lang="en-US" sz="2000" dirty="0"/>
              <a:t>(NBI)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F86A784-FB4C-2896-F8A8-EE3355A0309D}"/>
              </a:ext>
            </a:extLst>
          </p:cNvPr>
          <p:cNvSpPr/>
          <p:nvPr/>
        </p:nvSpPr>
        <p:spPr>
          <a:xfrm>
            <a:off x="8633183" y="314819"/>
            <a:ext cx="2425629" cy="120218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Inertial electrostatic confinement</a:t>
            </a:r>
          </a:p>
          <a:p>
            <a:pPr algn="ctr"/>
            <a:r>
              <a:rPr lang="en-US" sz="2000" dirty="0"/>
              <a:t>(Multiple)</a:t>
            </a:r>
          </a:p>
        </p:txBody>
      </p:sp>
    </p:spTree>
    <p:extLst>
      <p:ext uri="{BB962C8B-B14F-4D97-AF65-F5344CB8AC3E}">
        <p14:creationId xmlns:p14="http://schemas.microsoft.com/office/powerpoint/2010/main" val="17165518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736F484-1BE2-F4D5-BBE9-2775ED2EE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551" y="2028905"/>
            <a:ext cx="8412961" cy="3329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748BE5-4112-5848-10A3-D116E7C7C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TAE: Field Reversed Configuration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6A3FA-EC1E-FE20-5648-4F6A66BFF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40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E3B13C4-CB9D-4A58-7217-65FC319F9C0C}"/>
                  </a:ext>
                </a:extLst>
              </p:cNvPr>
              <p:cNvSpPr txBox="1"/>
              <p:nvPr/>
            </p:nvSpPr>
            <p:spPr>
              <a:xfrm>
                <a:off x="6911709" y="1872396"/>
                <a:ext cx="76232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205364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4400" dirty="0">
                  <a:solidFill>
                    <a:srgbClr val="205364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E3B13C4-CB9D-4A58-7217-65FC319F9C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1709" y="1872396"/>
                <a:ext cx="762320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5FC47CA8-DAF2-EF6C-CE39-DEF70F6628B9}"/>
              </a:ext>
            </a:extLst>
          </p:cNvPr>
          <p:cNvSpPr txBox="1"/>
          <p:nvPr/>
        </p:nvSpPr>
        <p:spPr>
          <a:xfrm>
            <a:off x="455830" y="4413660"/>
            <a:ext cx="2543113" cy="504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Seed plasma guns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126C386-63C1-B4F0-3B05-477177107E71}"/>
              </a:ext>
            </a:extLst>
          </p:cNvPr>
          <p:cNvGrpSpPr/>
          <p:nvPr/>
        </p:nvGrpSpPr>
        <p:grpSpPr>
          <a:xfrm>
            <a:off x="9979590" y="3376599"/>
            <a:ext cx="1397360" cy="614248"/>
            <a:chOff x="9979590" y="3376599"/>
            <a:chExt cx="1397360" cy="614248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84537D5-4AB2-CF82-F6A8-0493FA358006}"/>
                </a:ext>
              </a:extLst>
            </p:cNvPr>
            <p:cNvSpPr/>
            <p:nvPr/>
          </p:nvSpPr>
          <p:spPr>
            <a:xfrm>
              <a:off x="10370280" y="3380087"/>
              <a:ext cx="999425" cy="61076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1452DBB-E89D-A70E-76C1-9889F25E9BDE}"/>
                </a:ext>
              </a:extLst>
            </p:cNvPr>
            <p:cNvSpPr/>
            <p:nvPr/>
          </p:nvSpPr>
          <p:spPr>
            <a:xfrm>
              <a:off x="10377525" y="3376599"/>
              <a:ext cx="999425" cy="610760"/>
            </a:xfrm>
            <a:prstGeom prst="rect">
              <a:avLst/>
            </a:prstGeom>
            <a:solidFill>
              <a:srgbClr val="2F5597"/>
            </a:solidFill>
            <a:ln w="381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row: Right 30">
              <a:extLst>
                <a:ext uri="{FF2B5EF4-FFF2-40B4-BE49-F238E27FC236}">
                  <a16:creationId xmlns:a16="http://schemas.microsoft.com/office/drawing/2014/main" id="{06CA2B5D-88B6-3FED-4FBF-45325C799872}"/>
                </a:ext>
              </a:extLst>
            </p:cNvPr>
            <p:cNvSpPr/>
            <p:nvPr/>
          </p:nvSpPr>
          <p:spPr>
            <a:xfrm flipH="1">
              <a:off x="9979590" y="3576751"/>
              <a:ext cx="576058" cy="235975"/>
            </a:xfrm>
            <a:prstGeom prst="rightArrow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E0AB8DDA-6208-ED4E-7A49-016FB10745CF}"/>
              </a:ext>
            </a:extLst>
          </p:cNvPr>
          <p:cNvSpPr/>
          <p:nvPr/>
        </p:nvSpPr>
        <p:spPr>
          <a:xfrm>
            <a:off x="3356660" y="2478180"/>
            <a:ext cx="5597478" cy="2440073"/>
          </a:xfrm>
          <a:prstGeom prst="ellipse">
            <a:avLst/>
          </a:prstGeom>
          <a:solidFill>
            <a:srgbClr val="2F5597">
              <a:alpha val="89804"/>
            </a:srgb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A375255-3D7C-EBAF-E37C-89DC675D1FC2}"/>
              </a:ext>
            </a:extLst>
          </p:cNvPr>
          <p:cNvSpPr txBox="1"/>
          <p:nvPr/>
        </p:nvSpPr>
        <p:spPr>
          <a:xfrm>
            <a:off x="639855" y="1717428"/>
            <a:ext cx="8343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1. Magnetic mirror baseline geometry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3254E1F-9193-957D-73C1-D8087042BBDF}"/>
              </a:ext>
            </a:extLst>
          </p:cNvPr>
          <p:cNvSpPr txBox="1"/>
          <p:nvPr/>
        </p:nvSpPr>
        <p:spPr>
          <a:xfrm>
            <a:off x="610238" y="5569867"/>
            <a:ext cx="8343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2. Axial plasma guns produce seed plasma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E0A79CB-C14B-4894-F6F1-DE6E513C1300}"/>
              </a:ext>
            </a:extLst>
          </p:cNvPr>
          <p:cNvGrpSpPr/>
          <p:nvPr/>
        </p:nvGrpSpPr>
        <p:grpSpPr>
          <a:xfrm>
            <a:off x="929235" y="3376599"/>
            <a:ext cx="1374210" cy="614248"/>
            <a:chOff x="929235" y="3376599"/>
            <a:chExt cx="1374210" cy="61424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5E0A55F-3B66-BFD7-7372-894FE580F6E4}"/>
                </a:ext>
              </a:extLst>
            </p:cNvPr>
            <p:cNvSpPr/>
            <p:nvPr/>
          </p:nvSpPr>
          <p:spPr>
            <a:xfrm>
              <a:off x="929235" y="3380087"/>
              <a:ext cx="999425" cy="61076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590E7414-A942-AA0E-EDE5-E19ED58D3187}"/>
                </a:ext>
              </a:extLst>
            </p:cNvPr>
            <p:cNvSpPr/>
            <p:nvPr/>
          </p:nvSpPr>
          <p:spPr>
            <a:xfrm>
              <a:off x="1727387" y="3583690"/>
              <a:ext cx="576058" cy="235975"/>
            </a:xfrm>
            <a:prstGeom prst="rightArrow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0595B61-1721-5BF9-D57B-9C5B59935EA1}"/>
                </a:ext>
              </a:extLst>
            </p:cNvPr>
            <p:cNvSpPr/>
            <p:nvPr/>
          </p:nvSpPr>
          <p:spPr>
            <a:xfrm>
              <a:off x="936480" y="3376599"/>
              <a:ext cx="999425" cy="610760"/>
            </a:xfrm>
            <a:prstGeom prst="rect">
              <a:avLst/>
            </a:prstGeom>
            <a:solidFill>
              <a:srgbClr val="2F5597"/>
            </a:solidFill>
            <a:ln w="381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0576E250-762D-8E63-3147-CDBBD2200179}"/>
              </a:ext>
            </a:extLst>
          </p:cNvPr>
          <p:cNvSpPr txBox="1"/>
          <p:nvPr/>
        </p:nvSpPr>
        <p:spPr>
          <a:xfrm>
            <a:off x="7674029" y="5673270"/>
            <a:ext cx="8343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3. Neutral beam injects high energy ions</a:t>
            </a:r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8FB908C3-A621-46A2-2D8B-BB13D1C1B186}"/>
              </a:ext>
            </a:extLst>
          </p:cNvPr>
          <p:cNvSpPr/>
          <p:nvPr/>
        </p:nvSpPr>
        <p:spPr>
          <a:xfrm rot="16200000">
            <a:off x="5382662" y="4862555"/>
            <a:ext cx="2775036" cy="434574"/>
          </a:xfrm>
          <a:prstGeom prst="rightArrow">
            <a:avLst/>
          </a:prstGeom>
          <a:gradFill>
            <a:gsLst>
              <a:gs pos="56000">
                <a:srgbClr val="EE3BDF"/>
              </a:gs>
              <a:gs pos="100000">
                <a:srgbClr val="2F559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Arc 48">
            <a:extLst>
              <a:ext uri="{FF2B5EF4-FFF2-40B4-BE49-F238E27FC236}">
                <a16:creationId xmlns:a16="http://schemas.microsoft.com/office/drawing/2014/main" id="{C80452EB-4424-29FF-C6F9-B838F06CE897}"/>
              </a:ext>
            </a:extLst>
          </p:cNvPr>
          <p:cNvSpPr/>
          <p:nvPr/>
        </p:nvSpPr>
        <p:spPr>
          <a:xfrm>
            <a:off x="5603475" y="2670598"/>
            <a:ext cx="1143574" cy="2040297"/>
          </a:xfrm>
          <a:prstGeom prst="arc">
            <a:avLst>
              <a:gd name="adj1" fmla="val 7242530"/>
              <a:gd name="adj2" fmla="val 0"/>
            </a:avLst>
          </a:prstGeom>
          <a:ln w="381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4212B6C-04E4-2876-77F7-BAC9C722E847}"/>
              </a:ext>
            </a:extLst>
          </p:cNvPr>
          <p:cNvSpPr/>
          <p:nvPr/>
        </p:nvSpPr>
        <p:spPr>
          <a:xfrm>
            <a:off x="4803877" y="2650275"/>
            <a:ext cx="2702254" cy="850276"/>
          </a:xfrm>
          <a:prstGeom prst="ellipse">
            <a:avLst/>
          </a:prstGeom>
          <a:noFill/>
          <a:ln w="28575">
            <a:solidFill>
              <a:srgbClr val="2053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9C43DEA-13B3-C0C2-6A26-234B7BF5EA80}"/>
              </a:ext>
            </a:extLst>
          </p:cNvPr>
          <p:cNvSpPr/>
          <p:nvPr/>
        </p:nvSpPr>
        <p:spPr>
          <a:xfrm>
            <a:off x="5287670" y="2799759"/>
            <a:ext cx="1650263" cy="519262"/>
          </a:xfrm>
          <a:prstGeom prst="ellipse">
            <a:avLst/>
          </a:prstGeom>
          <a:noFill/>
          <a:ln w="28575">
            <a:solidFill>
              <a:srgbClr val="2053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AF75C4B-8B78-C734-025F-8C1AFBA192B6}"/>
              </a:ext>
            </a:extLst>
          </p:cNvPr>
          <p:cNvSpPr/>
          <p:nvPr/>
        </p:nvSpPr>
        <p:spPr>
          <a:xfrm>
            <a:off x="4726444" y="3629712"/>
            <a:ext cx="2702254" cy="850276"/>
          </a:xfrm>
          <a:prstGeom prst="ellipse">
            <a:avLst/>
          </a:prstGeom>
          <a:noFill/>
          <a:ln w="28575">
            <a:solidFill>
              <a:srgbClr val="2053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EB0F579-4716-D14C-E2D6-958A06439EF8}"/>
              </a:ext>
            </a:extLst>
          </p:cNvPr>
          <p:cNvSpPr/>
          <p:nvPr/>
        </p:nvSpPr>
        <p:spPr>
          <a:xfrm>
            <a:off x="5210237" y="3779196"/>
            <a:ext cx="1650263" cy="519262"/>
          </a:xfrm>
          <a:prstGeom prst="ellipse">
            <a:avLst/>
          </a:prstGeom>
          <a:noFill/>
          <a:ln w="28575">
            <a:solidFill>
              <a:srgbClr val="2053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4BC934-34DB-2AEE-1717-D50716FD9B1A}"/>
              </a:ext>
            </a:extLst>
          </p:cNvPr>
          <p:cNvSpPr txBox="1"/>
          <p:nvPr/>
        </p:nvSpPr>
        <p:spPr>
          <a:xfrm>
            <a:off x="7674029" y="1720916"/>
            <a:ext cx="8343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4. Field reversal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231C3C-F23D-A9D4-2281-2752468353A1}"/>
              </a:ext>
            </a:extLst>
          </p:cNvPr>
          <p:cNvSpPr txBox="1"/>
          <p:nvPr/>
        </p:nvSpPr>
        <p:spPr>
          <a:xfrm>
            <a:off x="4734560" y="4918253"/>
            <a:ext cx="2702254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are the NBI Systems?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58715F8-7B16-706D-678A-94DE03CB5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4486" y="606266"/>
            <a:ext cx="2086266" cy="7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7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D4359-EEEA-6E21-8FA6-C9017E3D4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Tunable beam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5DE5A-06CB-D3D8-B56B-61D56FE00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38DEA-2D0E-7D4F-21D3-A7AFE60C5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CC1FDE-4719-9266-7298-1A15D3483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915" y="1825625"/>
            <a:ext cx="5553850" cy="4334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F31650-7FC3-CCDA-1309-D79C6A41D0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841"/>
          <a:stretch/>
        </p:blipFill>
        <p:spPr>
          <a:xfrm>
            <a:off x="6761480" y="2096822"/>
            <a:ext cx="4548484" cy="37920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49E6CE-8D33-54DF-08AE-6347A4090AFD}"/>
              </a:ext>
            </a:extLst>
          </p:cNvPr>
          <p:cNvSpPr txBox="1"/>
          <p:nvPr/>
        </p:nvSpPr>
        <p:spPr>
          <a:xfrm>
            <a:off x="3581401" y="6215746"/>
            <a:ext cx="6119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</a:rPr>
              <a:t>A. V. </a:t>
            </a:r>
            <a:r>
              <a:rPr lang="en-US" sz="1200" dirty="0" err="1">
                <a:effectLst/>
              </a:rPr>
              <a:t>Brul</a:t>
            </a:r>
            <a:r>
              <a:rPr lang="en-US" sz="1200" dirty="0">
                <a:effectLst/>
              </a:rPr>
              <a:t> </a:t>
            </a:r>
            <a:r>
              <a:rPr lang="en-US" sz="1200" i="1" dirty="0">
                <a:effectLst/>
              </a:rPr>
              <a:t>et al.</a:t>
            </a:r>
            <a:r>
              <a:rPr lang="en-US" sz="1200" dirty="0">
                <a:effectLst/>
              </a:rPr>
              <a:t>, “High-Power Neutral Beam Injector with Tunable Beam Energy for Plasma Heating and Stabilization,” </a:t>
            </a:r>
            <a:r>
              <a:rPr lang="en-US" sz="1200" i="1" dirty="0">
                <a:effectLst/>
              </a:rPr>
              <a:t>Plasma Phys. Rep.</a:t>
            </a:r>
            <a:r>
              <a:rPr lang="en-US" sz="1200" dirty="0">
                <a:effectLst/>
              </a:rPr>
              <a:t>, vol. 47, no. 6, pp. 518–525, June 2021, </a:t>
            </a:r>
            <a:r>
              <a:rPr lang="en-US" sz="1200" dirty="0" err="1">
                <a:effectLst/>
              </a:rPr>
              <a:t>doi</a:t>
            </a:r>
            <a:r>
              <a:rPr lang="en-US" sz="1200" dirty="0">
                <a:effectLst/>
              </a:rPr>
              <a:t>: </a:t>
            </a:r>
            <a:r>
              <a:rPr lang="en-US" sz="1200" dirty="0">
                <a:effectLst/>
                <a:hlinkClick r:id="rId5"/>
              </a:rPr>
              <a:t>10.1134/S1063780X21060040</a:t>
            </a:r>
            <a:r>
              <a:rPr lang="en-US" sz="1200" dirty="0">
                <a:effectLst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4F93C2-3EB0-3DB0-5812-2C867166B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4486" y="606266"/>
            <a:ext cx="2086266" cy="7811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AB535D-AE46-8370-0160-DFCEF7A47805}"/>
              </a:ext>
            </a:extLst>
          </p:cNvPr>
          <p:cNvSpPr txBox="1"/>
          <p:nvPr/>
        </p:nvSpPr>
        <p:spPr>
          <a:xfrm>
            <a:off x="6761480" y="2096822"/>
            <a:ext cx="2680606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Ti</a:t>
            </a:r>
            <a:r>
              <a:rPr lang="en-US" sz="2800" dirty="0">
                <a:solidFill>
                  <a:schemeClr val="bg1"/>
                </a:solidFill>
              </a:rPr>
              <a:t> getter surfaces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BAB0C18-F336-44E8-C58C-091A430EEF6C}"/>
              </a:ext>
            </a:extLst>
          </p:cNvPr>
          <p:cNvCxnSpPr/>
          <p:nvPr/>
        </p:nvCxnSpPr>
        <p:spPr>
          <a:xfrm>
            <a:off x="8102600" y="2679700"/>
            <a:ext cx="2705100" cy="11303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9027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5406D-75B0-12E9-4C9E-649233F98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Realta</a:t>
            </a:r>
            <a:r>
              <a:rPr lang="en-US" dirty="0"/>
              <a:t> NBI 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66F990-0DAD-923C-D67E-CC6C37411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1" y="2055520"/>
            <a:ext cx="2971111" cy="364042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25 keV, 40 A</a:t>
            </a:r>
          </a:p>
          <a:p>
            <a:r>
              <a:rPr lang="en-US" dirty="0"/>
              <a:t>Developed at </a:t>
            </a:r>
            <a:r>
              <a:rPr lang="en-US" dirty="0" err="1"/>
              <a:t>Budker</a:t>
            </a:r>
            <a:r>
              <a:rPr lang="en-US" dirty="0"/>
              <a:t> INP </a:t>
            </a:r>
            <a:r>
              <a:rPr lang="en-US" dirty="0">
                <a:sym typeface="Wingdings" panose="05000000000000000000" pitchFamily="2" charset="2"/>
              </a:rPr>
              <a:t> TAE  WHAM</a:t>
            </a:r>
          </a:p>
          <a:p>
            <a:r>
              <a:rPr lang="en-US" dirty="0">
                <a:sym typeface="Wingdings" panose="05000000000000000000" pitchFamily="2" charset="2"/>
              </a:rPr>
              <a:t>Heritage system from older TAE architecture</a:t>
            </a:r>
          </a:p>
          <a:p>
            <a:r>
              <a:rPr lang="en-US" dirty="0">
                <a:sym typeface="Wingdings" panose="05000000000000000000" pitchFamily="2" charset="2"/>
              </a:rPr>
              <a:t>Plans for 1 MeV neutral beams</a:t>
            </a:r>
            <a:r>
              <a:rPr lang="en-US" baseline="30000" dirty="0">
                <a:sym typeface="Wingdings" panose="05000000000000000000" pitchFamily="2" charset="2"/>
              </a:rPr>
              <a:t>1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9162D6-5D4E-3266-236F-40200F592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42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70051B-5690-6402-6A01-5BE2F0B62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6874" y="146436"/>
            <a:ext cx="1700142" cy="6937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BE4E3B-D97F-4504-50E6-F8739C3FFBD8}"/>
              </a:ext>
            </a:extLst>
          </p:cNvPr>
          <p:cNvSpPr/>
          <p:nvPr/>
        </p:nvSpPr>
        <p:spPr>
          <a:xfrm>
            <a:off x="4409440" y="2549317"/>
            <a:ext cx="1965960" cy="19888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47B6CE-5F6E-FC30-E06A-D112F10DC10C}"/>
              </a:ext>
            </a:extLst>
          </p:cNvPr>
          <p:cNvSpPr/>
          <p:nvPr/>
        </p:nvSpPr>
        <p:spPr>
          <a:xfrm>
            <a:off x="4130038" y="3400164"/>
            <a:ext cx="279402" cy="2819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18A5F9-3114-DF94-AA75-84131FD2BCDA}"/>
              </a:ext>
            </a:extLst>
          </p:cNvPr>
          <p:cNvSpPr txBox="1"/>
          <p:nvPr/>
        </p:nvSpPr>
        <p:spPr>
          <a:xfrm>
            <a:off x="2976879" y="2130425"/>
            <a:ext cx="1153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RF plasma source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53049CA-4D03-B435-BE90-054ECE15C6AB}"/>
              </a:ext>
            </a:extLst>
          </p:cNvPr>
          <p:cNvCxnSpPr/>
          <p:nvPr/>
        </p:nvCxnSpPr>
        <p:spPr>
          <a:xfrm>
            <a:off x="6436360" y="2549317"/>
            <a:ext cx="0" cy="198882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1B35A-CDF7-5AF5-E1C8-1E7007A5DEA9}"/>
              </a:ext>
            </a:extLst>
          </p:cNvPr>
          <p:cNvCxnSpPr/>
          <p:nvPr/>
        </p:nvCxnSpPr>
        <p:spPr>
          <a:xfrm>
            <a:off x="6504940" y="2549317"/>
            <a:ext cx="0" cy="198882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C034F52-EBD8-3B8D-A32C-CEA96EFDB73D}"/>
              </a:ext>
            </a:extLst>
          </p:cNvPr>
          <p:cNvSpPr txBox="1"/>
          <p:nvPr/>
        </p:nvSpPr>
        <p:spPr>
          <a:xfrm>
            <a:off x="4832344" y="1874352"/>
            <a:ext cx="1153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Triode optics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8C432D-5403-9FBF-727B-0A5FA4BE2F60}"/>
              </a:ext>
            </a:extLst>
          </p:cNvPr>
          <p:cNvSpPr txBox="1"/>
          <p:nvPr/>
        </p:nvSpPr>
        <p:spPr>
          <a:xfrm>
            <a:off x="4672332" y="4721801"/>
            <a:ext cx="1153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Expander chamber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E4012C-0D89-1B4C-DCA2-D2AEED9FE524}"/>
              </a:ext>
            </a:extLst>
          </p:cNvPr>
          <p:cNvSpPr/>
          <p:nvPr/>
        </p:nvSpPr>
        <p:spPr>
          <a:xfrm>
            <a:off x="8280401" y="2549317"/>
            <a:ext cx="3606797" cy="19888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Up 18">
            <a:extLst>
              <a:ext uri="{FF2B5EF4-FFF2-40B4-BE49-F238E27FC236}">
                <a16:creationId xmlns:a16="http://schemas.microsoft.com/office/drawing/2014/main" id="{A6A2F257-92DF-14C7-BDAE-4D5DD20D0220}"/>
              </a:ext>
            </a:extLst>
          </p:cNvPr>
          <p:cNvSpPr/>
          <p:nvPr/>
        </p:nvSpPr>
        <p:spPr>
          <a:xfrm>
            <a:off x="8909058" y="2109580"/>
            <a:ext cx="563876" cy="64633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Up 19">
            <a:extLst>
              <a:ext uri="{FF2B5EF4-FFF2-40B4-BE49-F238E27FC236}">
                <a16:creationId xmlns:a16="http://schemas.microsoft.com/office/drawing/2014/main" id="{FCFD4C56-AB48-6DE4-3AEB-45CBDEF015DA}"/>
              </a:ext>
            </a:extLst>
          </p:cNvPr>
          <p:cNvSpPr/>
          <p:nvPr/>
        </p:nvSpPr>
        <p:spPr>
          <a:xfrm>
            <a:off x="10665466" y="2130425"/>
            <a:ext cx="563876" cy="64633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A35DDF-45CA-AC94-CA59-2A89986A61FF}"/>
              </a:ext>
            </a:extLst>
          </p:cNvPr>
          <p:cNvSpPr txBox="1"/>
          <p:nvPr/>
        </p:nvSpPr>
        <p:spPr>
          <a:xfrm>
            <a:off x="9337042" y="1607825"/>
            <a:ext cx="1570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2x cryogenic pumps</a:t>
            </a:r>
          </a:p>
          <a:p>
            <a:pPr algn="ctr"/>
            <a:r>
              <a:rPr lang="en-US" dirty="0"/>
              <a:t>(7e4 L/s each)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6CFFB49-D261-BFBA-1C88-AD7031B63E14}"/>
              </a:ext>
            </a:extLst>
          </p:cNvPr>
          <p:cNvCxnSpPr>
            <a:cxnSpLocks/>
          </p:cNvCxnSpPr>
          <p:nvPr/>
        </p:nvCxnSpPr>
        <p:spPr>
          <a:xfrm>
            <a:off x="6571662" y="2682744"/>
            <a:ext cx="1708739" cy="7316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807AD4-D543-C2CA-40A7-9F7D9677198E}"/>
              </a:ext>
            </a:extLst>
          </p:cNvPr>
          <p:cNvCxnSpPr>
            <a:cxnSpLocks/>
          </p:cNvCxnSpPr>
          <p:nvPr/>
        </p:nvCxnSpPr>
        <p:spPr>
          <a:xfrm flipV="1">
            <a:off x="6571662" y="4276920"/>
            <a:ext cx="1708739" cy="7316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C9B6482-31D3-13D9-B98B-FF488DD0880D}"/>
              </a:ext>
            </a:extLst>
          </p:cNvPr>
          <p:cNvSpPr txBox="1"/>
          <p:nvPr/>
        </p:nvSpPr>
        <p:spPr>
          <a:xfrm>
            <a:off x="6436360" y="4617924"/>
            <a:ext cx="1915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80 cm Neutralizer 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44297A1-BFA7-0C8E-5C2D-1FD51EAC79E2}"/>
              </a:ext>
            </a:extLst>
          </p:cNvPr>
          <p:cNvCxnSpPr>
            <a:stCxn id="11" idx="2"/>
            <a:endCxn id="9" idx="1"/>
          </p:cNvCxnSpPr>
          <p:nvPr/>
        </p:nvCxnSpPr>
        <p:spPr>
          <a:xfrm>
            <a:off x="3553459" y="2776756"/>
            <a:ext cx="576579" cy="7643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005FDA3-D203-758F-7CAB-D51C44FDE629}"/>
              </a:ext>
            </a:extLst>
          </p:cNvPr>
          <p:cNvCxnSpPr>
            <a:cxnSpLocks/>
          </p:cNvCxnSpPr>
          <p:nvPr/>
        </p:nvCxnSpPr>
        <p:spPr>
          <a:xfrm>
            <a:off x="5778504" y="2294980"/>
            <a:ext cx="568954" cy="1922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4D1DD2E-074F-478B-A379-C3B737A13782}"/>
              </a:ext>
            </a:extLst>
          </p:cNvPr>
          <p:cNvSpPr txBox="1"/>
          <p:nvPr/>
        </p:nvSpPr>
        <p:spPr>
          <a:xfrm>
            <a:off x="5087938" y="5420868"/>
            <a:ext cx="58200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</a:rPr>
              <a:t>D. </a:t>
            </a:r>
            <a:r>
              <a:rPr lang="en-US" sz="1200" dirty="0" err="1">
                <a:effectLst/>
              </a:rPr>
              <a:t>Endrizzi</a:t>
            </a:r>
            <a:r>
              <a:rPr lang="en-US" sz="1200" dirty="0">
                <a:effectLst/>
              </a:rPr>
              <a:t> </a:t>
            </a:r>
            <a:r>
              <a:rPr lang="en-US" sz="1200" i="1" dirty="0">
                <a:effectLst/>
              </a:rPr>
              <a:t>et al.</a:t>
            </a:r>
            <a:r>
              <a:rPr lang="en-US" sz="1200" dirty="0">
                <a:effectLst/>
              </a:rPr>
              <a:t>, “Physics basis for the Wisconsin HTS Axisymmetric Mirror (WHAM),” </a:t>
            </a:r>
            <a:r>
              <a:rPr lang="en-US" sz="1200" i="1" dirty="0">
                <a:effectLst/>
              </a:rPr>
              <a:t>J. Plasma Phys.</a:t>
            </a:r>
            <a:r>
              <a:rPr lang="en-US" sz="1200" dirty="0">
                <a:effectLst/>
              </a:rPr>
              <a:t>, vol. 89, no. 5, p. 975890501, Oct. 2023, </a:t>
            </a:r>
            <a:r>
              <a:rPr lang="en-US" sz="1200" dirty="0" err="1">
                <a:effectLst/>
              </a:rPr>
              <a:t>doi</a:t>
            </a:r>
            <a:r>
              <a:rPr lang="en-US" sz="1200" dirty="0">
                <a:effectLst/>
              </a:rPr>
              <a:t>: </a:t>
            </a:r>
            <a:r>
              <a:rPr lang="en-US" sz="1200" dirty="0">
                <a:effectLst/>
                <a:hlinkClick r:id="rId4"/>
              </a:rPr>
              <a:t>10.1017/S0022377823000806</a:t>
            </a:r>
            <a:r>
              <a:rPr lang="en-US" sz="1200" dirty="0">
                <a:effectLst/>
              </a:rPr>
              <a:t>.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E0B3B0C-59E2-57C9-7577-0BCD62B215E0}"/>
              </a:ext>
            </a:extLst>
          </p:cNvPr>
          <p:cNvSpPr/>
          <p:nvPr/>
        </p:nvSpPr>
        <p:spPr>
          <a:xfrm>
            <a:off x="4398136" y="2548458"/>
            <a:ext cx="1965960" cy="1988820"/>
          </a:xfrm>
          <a:prstGeom prst="roundRect">
            <a:avLst/>
          </a:prstGeom>
          <a:solidFill>
            <a:srgbClr val="2F5597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46281126-ED5D-24F5-D310-BAA8AE4D70D5}"/>
              </a:ext>
            </a:extLst>
          </p:cNvPr>
          <p:cNvSpPr/>
          <p:nvPr/>
        </p:nvSpPr>
        <p:spPr>
          <a:xfrm>
            <a:off x="6050533" y="3325581"/>
            <a:ext cx="2022302" cy="434574"/>
          </a:xfrm>
          <a:prstGeom prst="rightArrow">
            <a:avLst/>
          </a:prstGeom>
          <a:gradFill flip="none" rotWithShape="1">
            <a:gsLst>
              <a:gs pos="56000">
                <a:srgbClr val="EE3BDF"/>
              </a:gs>
              <a:gs pos="100000">
                <a:srgbClr val="2F5597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8A130388-E731-5220-182B-B55911E1102E}"/>
              </a:ext>
            </a:extLst>
          </p:cNvPr>
          <p:cNvSpPr/>
          <p:nvPr/>
        </p:nvSpPr>
        <p:spPr>
          <a:xfrm rot="292372">
            <a:off x="6050533" y="2812075"/>
            <a:ext cx="2022302" cy="434574"/>
          </a:xfrm>
          <a:prstGeom prst="rightArrow">
            <a:avLst/>
          </a:prstGeom>
          <a:gradFill flip="none" rotWithShape="1">
            <a:gsLst>
              <a:gs pos="56000">
                <a:srgbClr val="EE3BDF"/>
              </a:gs>
              <a:gs pos="100000">
                <a:srgbClr val="2F5597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52389137-0304-DF2F-C689-80B36E8FFF22}"/>
              </a:ext>
            </a:extLst>
          </p:cNvPr>
          <p:cNvSpPr/>
          <p:nvPr/>
        </p:nvSpPr>
        <p:spPr>
          <a:xfrm rot="21307628" flipV="1">
            <a:off x="6050533" y="3849886"/>
            <a:ext cx="2022302" cy="434574"/>
          </a:xfrm>
          <a:prstGeom prst="rightArrow">
            <a:avLst/>
          </a:prstGeom>
          <a:gradFill flip="none" rotWithShape="1">
            <a:gsLst>
              <a:gs pos="56000">
                <a:srgbClr val="EE3BDF"/>
              </a:gs>
              <a:gs pos="100000">
                <a:srgbClr val="2F5597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7B02BBE-954B-C570-CE5E-09BFEA52FF03}"/>
              </a:ext>
            </a:extLst>
          </p:cNvPr>
          <p:cNvSpPr txBox="1"/>
          <p:nvPr/>
        </p:nvSpPr>
        <p:spPr>
          <a:xfrm>
            <a:off x="218122" y="5759934"/>
            <a:ext cx="42586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200" baseline="30000" dirty="0">
                <a:effectLst/>
              </a:rPr>
              <a:t>1</a:t>
            </a:r>
            <a:r>
              <a:rPr lang="en-US" sz="1200" dirty="0">
                <a:effectLst/>
              </a:rPr>
              <a:t>S. Frank </a:t>
            </a:r>
            <a:r>
              <a:rPr lang="en-US" sz="1200" i="1" dirty="0">
                <a:effectLst/>
              </a:rPr>
              <a:t>et al.</a:t>
            </a:r>
            <a:r>
              <a:rPr lang="en-US" sz="1200" dirty="0">
                <a:effectLst/>
              </a:rPr>
              <a:t>, “Confinement performance predictions for a high field axisymmetric tandem mirror,” </a:t>
            </a:r>
            <a:r>
              <a:rPr lang="en-US" sz="1200" i="1" dirty="0">
                <a:effectLst/>
              </a:rPr>
              <a:t>J. Plasma Phys.</a:t>
            </a:r>
            <a:endParaRPr lang="en-US" sz="1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861912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FDECD-DE35-7DFC-41CD-1C00EE1BA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Fusion Excitement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B76F3B-0572-3A8B-FDB9-C9F4E38C0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52BBA8-C833-64B2-725F-4D7940682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755" y="2713036"/>
            <a:ext cx="6080698" cy="26710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BCCA98-32B6-5493-2DFD-EA3878F6AAB8}"/>
              </a:ext>
            </a:extLst>
          </p:cNvPr>
          <p:cNvSpPr txBox="1"/>
          <p:nvPr/>
        </p:nvSpPr>
        <p:spPr>
          <a:xfrm>
            <a:off x="6894394" y="5554257"/>
            <a:ext cx="44124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“Global Investment in the Private Fusion Sector.” Fusion for Energy. (2025, June 10).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3E9901-166D-61CC-71F4-6DF494DE18C9}"/>
              </a:ext>
            </a:extLst>
          </p:cNvPr>
          <p:cNvSpPr txBox="1"/>
          <p:nvPr/>
        </p:nvSpPr>
        <p:spPr>
          <a:xfrm>
            <a:off x="9379974" y="3530082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€1.5 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058DEB-ECFC-5441-7045-C86A2456A470}"/>
              </a:ext>
            </a:extLst>
          </p:cNvPr>
          <p:cNvSpPr txBox="1"/>
          <p:nvPr/>
        </p:nvSpPr>
        <p:spPr>
          <a:xfrm>
            <a:off x="10031829" y="2799004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€9.9 B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B44DC16-1A73-E5AB-000C-FE7A1F5902C9}"/>
              </a:ext>
            </a:extLst>
          </p:cNvPr>
          <p:cNvCxnSpPr>
            <a:stCxn id="10" idx="3"/>
          </p:cNvCxnSpPr>
          <p:nvPr/>
        </p:nvCxnSpPr>
        <p:spPr>
          <a:xfrm flipV="1">
            <a:off x="10803194" y="2882399"/>
            <a:ext cx="663677" cy="10127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3F87C21-CC67-FDF5-73C2-E033CCCF0F35}"/>
              </a:ext>
            </a:extLst>
          </p:cNvPr>
          <p:cNvCxnSpPr>
            <a:cxnSpLocks/>
          </p:cNvCxnSpPr>
          <p:nvPr/>
        </p:nvCxnSpPr>
        <p:spPr>
          <a:xfrm>
            <a:off x="9816046" y="3865556"/>
            <a:ext cx="771365" cy="42634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BDEB558-0CAD-1FC7-5BBE-D279D115C727}"/>
              </a:ext>
            </a:extLst>
          </p:cNvPr>
          <p:cNvSpPr/>
          <p:nvPr/>
        </p:nvSpPr>
        <p:spPr>
          <a:xfrm>
            <a:off x="2024671" y="3179015"/>
            <a:ext cx="2045970" cy="1373081"/>
          </a:xfrm>
          <a:prstGeom prst="roundRect">
            <a:avLst/>
          </a:prstGeom>
          <a:solidFill>
            <a:srgbClr val="2F5597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C5FB33-256D-CA23-2DC9-AA85BB128AB1}"/>
              </a:ext>
            </a:extLst>
          </p:cNvPr>
          <p:cNvSpPr txBox="1"/>
          <p:nvPr/>
        </p:nvSpPr>
        <p:spPr>
          <a:xfrm>
            <a:off x="882779" y="2763516"/>
            <a:ext cx="1256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2.05 MJ input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DF45CB-3CCF-E56D-CB74-654900D5D062}"/>
              </a:ext>
            </a:extLst>
          </p:cNvPr>
          <p:cNvSpPr txBox="1"/>
          <p:nvPr/>
        </p:nvSpPr>
        <p:spPr>
          <a:xfrm>
            <a:off x="2254162" y="3679207"/>
            <a:ext cx="1593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Fusion plasma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6C75C6C8-030E-AF2C-B79C-EC2D89872EB9}"/>
              </a:ext>
            </a:extLst>
          </p:cNvPr>
          <p:cNvSpPr/>
          <p:nvPr/>
        </p:nvSpPr>
        <p:spPr>
          <a:xfrm>
            <a:off x="1084346" y="3656825"/>
            <a:ext cx="1008505" cy="3693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F450E0BD-0054-2E64-FAF9-C11CBBE185A0}"/>
              </a:ext>
            </a:extLst>
          </p:cNvPr>
          <p:cNvSpPr/>
          <p:nvPr/>
        </p:nvSpPr>
        <p:spPr>
          <a:xfrm>
            <a:off x="4088284" y="3530082"/>
            <a:ext cx="1008505" cy="62281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402241-0D08-E039-FA0E-A7F6BF01A24D}"/>
              </a:ext>
            </a:extLst>
          </p:cNvPr>
          <p:cNvSpPr txBox="1"/>
          <p:nvPr/>
        </p:nvSpPr>
        <p:spPr>
          <a:xfrm>
            <a:off x="3964217" y="2763516"/>
            <a:ext cx="1256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3.15 MJ output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6E143E-37C2-7CAB-DA02-C5CF4B713416}"/>
              </a:ext>
            </a:extLst>
          </p:cNvPr>
          <p:cNvSpPr txBox="1"/>
          <p:nvPr/>
        </p:nvSpPr>
        <p:spPr>
          <a:xfrm>
            <a:off x="656648" y="4898443"/>
            <a:ext cx="47820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</a:rPr>
              <a:t>H. Abu-</a:t>
            </a:r>
            <a:r>
              <a:rPr lang="en-US" sz="1200" dirty="0" err="1">
                <a:effectLst/>
              </a:rPr>
              <a:t>Shawareb</a:t>
            </a:r>
            <a:r>
              <a:rPr lang="en-US" sz="1200" dirty="0">
                <a:effectLst/>
              </a:rPr>
              <a:t> </a:t>
            </a:r>
            <a:r>
              <a:rPr lang="en-US" sz="1200" i="1" dirty="0">
                <a:effectLst/>
              </a:rPr>
              <a:t>et al.</a:t>
            </a:r>
            <a:r>
              <a:rPr lang="en-US" sz="1200" dirty="0">
                <a:effectLst/>
              </a:rPr>
              <a:t>, “Achievement of Target Gain Larger than Unity in an Inertial Fusion Experiment,” </a:t>
            </a:r>
            <a:r>
              <a:rPr lang="en-US" sz="1200" i="1" dirty="0">
                <a:effectLst/>
              </a:rPr>
              <a:t>Phys. Rev. Lett.</a:t>
            </a:r>
            <a:r>
              <a:rPr lang="en-US" sz="1200" dirty="0">
                <a:effectLst/>
              </a:rPr>
              <a:t>, vol. 132, no. 6, p. 065102, Feb. 2024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8279F9-9322-814D-CC5C-8F7146247550}"/>
              </a:ext>
            </a:extLst>
          </p:cNvPr>
          <p:cNvSpPr txBox="1"/>
          <p:nvPr/>
        </p:nvSpPr>
        <p:spPr>
          <a:xfrm>
            <a:off x="1094603" y="1654472"/>
            <a:ext cx="4002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2022: Scientific Breakeven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F11F72-54D7-9816-50F8-E2E408F4A180}"/>
              </a:ext>
            </a:extLst>
          </p:cNvPr>
          <p:cNvSpPr txBox="1"/>
          <p:nvPr/>
        </p:nvSpPr>
        <p:spPr>
          <a:xfrm>
            <a:off x="6466561" y="1700638"/>
            <a:ext cx="52680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Growing investment in the private sphere</a:t>
            </a:r>
          </a:p>
        </p:txBody>
      </p:sp>
    </p:spTree>
    <p:extLst>
      <p:ext uri="{BB962C8B-B14F-4D97-AF65-F5344CB8AC3E}">
        <p14:creationId xmlns:p14="http://schemas.microsoft.com/office/powerpoint/2010/main" val="304313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D0A207-E704-C945-AFA4-1F3B2ECAF0C5}"/>
              </a:ext>
            </a:extLst>
          </p:cNvPr>
          <p:cNvSpPr/>
          <p:nvPr/>
        </p:nvSpPr>
        <p:spPr>
          <a:xfrm>
            <a:off x="276225" y="256801"/>
            <a:ext cx="3282593" cy="5829674"/>
          </a:xfrm>
          <a:prstGeom prst="rect">
            <a:avLst/>
          </a:prstGeom>
          <a:solidFill>
            <a:srgbClr val="2053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4FEBB4-1424-1D5D-5181-A877715B4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5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1301D5-D1AC-4AD1-D40B-7FC6CD183B6F}"/>
              </a:ext>
            </a:extLst>
          </p:cNvPr>
          <p:cNvSpPr/>
          <p:nvPr/>
        </p:nvSpPr>
        <p:spPr>
          <a:xfrm>
            <a:off x="4469130" y="400050"/>
            <a:ext cx="2727960" cy="5551170"/>
          </a:xfrm>
          <a:prstGeom prst="round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340740-8BC7-8F09-ECA5-AFD942BF17B9}"/>
              </a:ext>
            </a:extLst>
          </p:cNvPr>
          <p:cNvCxnSpPr/>
          <p:nvPr/>
        </p:nvCxnSpPr>
        <p:spPr>
          <a:xfrm>
            <a:off x="4469130" y="1586683"/>
            <a:ext cx="2727960" cy="0"/>
          </a:xfrm>
          <a:prstGeom prst="line">
            <a:avLst/>
          </a:prstGeom>
          <a:ln w="762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ACE049D-8614-94BA-6D26-5F982D12A353}"/>
              </a:ext>
            </a:extLst>
          </p:cNvPr>
          <p:cNvSpPr/>
          <p:nvPr/>
        </p:nvSpPr>
        <p:spPr>
          <a:xfrm>
            <a:off x="548640" y="400050"/>
            <a:ext cx="2727960" cy="555117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5E1D44C-324E-3B12-5CC0-D7FAB738936A}"/>
              </a:ext>
            </a:extLst>
          </p:cNvPr>
          <p:cNvCxnSpPr/>
          <p:nvPr/>
        </p:nvCxnSpPr>
        <p:spPr>
          <a:xfrm>
            <a:off x="548640" y="1586683"/>
            <a:ext cx="2727960" cy="0"/>
          </a:xfrm>
          <a:prstGeom prst="line">
            <a:avLst/>
          </a:prstGeom>
          <a:ln w="762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B0E1963-A394-7E1F-32D4-BCE44CF5D118}"/>
              </a:ext>
            </a:extLst>
          </p:cNvPr>
          <p:cNvSpPr/>
          <p:nvPr/>
        </p:nvSpPr>
        <p:spPr>
          <a:xfrm>
            <a:off x="8389620" y="400050"/>
            <a:ext cx="2727960" cy="5551170"/>
          </a:xfrm>
          <a:prstGeom prst="round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EA15538-CCB0-CC8E-1ED4-A8CB8B0E26FF}"/>
              </a:ext>
            </a:extLst>
          </p:cNvPr>
          <p:cNvCxnSpPr/>
          <p:nvPr/>
        </p:nvCxnSpPr>
        <p:spPr>
          <a:xfrm>
            <a:off x="8389620" y="1586683"/>
            <a:ext cx="2727960" cy="0"/>
          </a:xfrm>
          <a:prstGeom prst="line">
            <a:avLst/>
          </a:prstGeom>
          <a:ln w="762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5DE3BAA8-B7C8-2612-FCF2-5F0968E22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709" y="1899088"/>
            <a:ext cx="2143424" cy="7430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C0C649-446C-F8D5-0B90-045636B01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58" y="3796305"/>
            <a:ext cx="2262375" cy="5675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BDA7D13-D41B-A0A2-D7EC-A22EA6E641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1264" y="1698076"/>
            <a:ext cx="2577548" cy="5874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9761361-D512-FA69-B18D-BAFF71965A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9976" y="1870455"/>
            <a:ext cx="2086266" cy="7811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BA973E0-6FB8-F93E-8FA3-C3E520C14E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9479" y="3655965"/>
            <a:ext cx="2078865" cy="848272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6BAF61F-5D36-09DE-4DC4-5AEBC0BCC747}"/>
              </a:ext>
            </a:extLst>
          </p:cNvPr>
          <p:cNvSpPr/>
          <p:nvPr/>
        </p:nvSpPr>
        <p:spPr>
          <a:xfrm>
            <a:off x="789520" y="313951"/>
            <a:ext cx="2225317" cy="120218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Beam-target</a:t>
            </a:r>
          </a:p>
          <a:p>
            <a:pPr algn="ctr"/>
            <a:r>
              <a:rPr lang="en-US" sz="2000" dirty="0"/>
              <a:t>(ECR)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DD00CE9-567A-74EB-7C5D-ACD8D5BDACE9}"/>
              </a:ext>
            </a:extLst>
          </p:cNvPr>
          <p:cNvSpPr/>
          <p:nvPr/>
        </p:nvSpPr>
        <p:spPr>
          <a:xfrm>
            <a:off x="4696254" y="315943"/>
            <a:ext cx="2225317" cy="120218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Magnetic Bottle</a:t>
            </a:r>
          </a:p>
          <a:p>
            <a:pPr algn="ctr"/>
            <a:r>
              <a:rPr lang="en-US" sz="2000" dirty="0"/>
              <a:t>(NBI)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F86A784-FB4C-2896-F8A8-EE3355A0309D}"/>
              </a:ext>
            </a:extLst>
          </p:cNvPr>
          <p:cNvSpPr/>
          <p:nvPr/>
        </p:nvSpPr>
        <p:spPr>
          <a:xfrm>
            <a:off x="8633183" y="314819"/>
            <a:ext cx="2425629" cy="120218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Inertial electrostatic confinement</a:t>
            </a:r>
          </a:p>
          <a:p>
            <a:pPr algn="ctr"/>
            <a:r>
              <a:rPr lang="en-US" sz="2000" dirty="0"/>
              <a:t>(Multiple)</a:t>
            </a:r>
          </a:p>
        </p:txBody>
      </p:sp>
    </p:spTree>
    <p:extLst>
      <p:ext uri="{BB962C8B-B14F-4D97-AF65-F5344CB8AC3E}">
        <p14:creationId xmlns:p14="http://schemas.microsoft.com/office/powerpoint/2010/main" val="2650959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8C94F-EEFD-E013-5AB2-EA39F1DE2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ECR beam-target fusion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3910C1-0074-18B4-7B46-20A35D480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6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6222CBA-8730-DE5C-B61F-8A6CA8C6DE72}"/>
              </a:ext>
            </a:extLst>
          </p:cNvPr>
          <p:cNvSpPr/>
          <p:nvPr/>
        </p:nvSpPr>
        <p:spPr>
          <a:xfrm>
            <a:off x="2148823" y="2721551"/>
            <a:ext cx="1708801" cy="1660546"/>
          </a:xfrm>
          <a:prstGeom prst="roundRect">
            <a:avLst/>
          </a:prstGeom>
          <a:solidFill>
            <a:srgbClr val="2F5597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1B664DC-1B7D-DD39-619F-69AB2E0648A4}"/>
              </a:ext>
            </a:extLst>
          </p:cNvPr>
          <p:cNvSpPr/>
          <p:nvPr/>
        </p:nvSpPr>
        <p:spPr>
          <a:xfrm>
            <a:off x="950587" y="3166061"/>
            <a:ext cx="1085850" cy="7715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1BAE1-BA88-727B-BA5E-572AF48D0BD4}"/>
              </a:ext>
            </a:extLst>
          </p:cNvPr>
          <p:cNvSpPr txBox="1"/>
          <p:nvPr/>
        </p:nvSpPr>
        <p:spPr>
          <a:xfrm>
            <a:off x="548623" y="2327464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Microwave power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733EFE7-EB70-3365-B2AC-10FC8F079DBB}"/>
              </a:ext>
            </a:extLst>
          </p:cNvPr>
          <p:cNvCxnSpPr>
            <a:cxnSpLocks/>
          </p:cNvCxnSpPr>
          <p:nvPr/>
        </p:nvCxnSpPr>
        <p:spPr>
          <a:xfrm>
            <a:off x="2185158" y="3166061"/>
            <a:ext cx="2024892" cy="0"/>
          </a:xfrm>
          <a:prstGeom prst="straightConnector1">
            <a:avLst/>
          </a:prstGeom>
          <a:ln w="76200">
            <a:solidFill>
              <a:srgbClr val="2053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7749D4B-FB61-2B94-E02D-26D6C702BDC9}"/>
              </a:ext>
            </a:extLst>
          </p:cNvPr>
          <p:cNvCxnSpPr>
            <a:cxnSpLocks/>
          </p:cNvCxnSpPr>
          <p:nvPr/>
        </p:nvCxnSpPr>
        <p:spPr>
          <a:xfrm>
            <a:off x="2185158" y="3566111"/>
            <a:ext cx="2024892" cy="0"/>
          </a:xfrm>
          <a:prstGeom prst="straightConnector1">
            <a:avLst/>
          </a:prstGeom>
          <a:ln w="76200">
            <a:solidFill>
              <a:srgbClr val="2053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7C46442-21B5-17CD-8C65-503905D3B9FA}"/>
              </a:ext>
            </a:extLst>
          </p:cNvPr>
          <p:cNvCxnSpPr>
            <a:cxnSpLocks/>
          </p:cNvCxnSpPr>
          <p:nvPr/>
        </p:nvCxnSpPr>
        <p:spPr>
          <a:xfrm>
            <a:off x="2185158" y="3937586"/>
            <a:ext cx="2024892" cy="0"/>
          </a:xfrm>
          <a:prstGeom prst="straightConnector1">
            <a:avLst/>
          </a:prstGeom>
          <a:ln w="76200">
            <a:solidFill>
              <a:srgbClr val="2053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7E2BB4C-A998-EB96-18BB-B2A259D81590}"/>
              </a:ext>
            </a:extLst>
          </p:cNvPr>
          <p:cNvSpPr txBox="1"/>
          <p:nvPr/>
        </p:nvSpPr>
        <p:spPr>
          <a:xfrm>
            <a:off x="2257424" y="1587824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Electron cyclotron resonance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AF0BFD-9C4C-2FC6-A42E-0FA627FA17C6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4352925" y="2721551"/>
            <a:ext cx="0" cy="1660546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5930334-FD29-FB61-EC6B-FAB94BA242AD}"/>
              </a:ext>
            </a:extLst>
          </p:cNvPr>
          <p:cNvSpPr txBox="1"/>
          <p:nvPr/>
        </p:nvSpPr>
        <p:spPr>
          <a:xfrm>
            <a:off x="3462337" y="4382097"/>
            <a:ext cx="1781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High energy acceleration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58D66186-7564-2368-86C9-C232CE0086F2}"/>
              </a:ext>
            </a:extLst>
          </p:cNvPr>
          <p:cNvSpPr/>
          <p:nvPr/>
        </p:nvSpPr>
        <p:spPr>
          <a:xfrm>
            <a:off x="4495801" y="3402604"/>
            <a:ext cx="1085850" cy="371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E4AA7D-8D52-94E1-54DB-452791D07E77}"/>
              </a:ext>
            </a:extLst>
          </p:cNvPr>
          <p:cNvSpPr/>
          <p:nvPr/>
        </p:nvSpPr>
        <p:spPr>
          <a:xfrm>
            <a:off x="5929314" y="2646011"/>
            <a:ext cx="1209674" cy="18101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Fusion Target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4B1B010-F91F-9FB5-2CB7-EDE3621EE597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7138988" y="2646011"/>
            <a:ext cx="1738312" cy="90509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90007DE-0720-3684-62CE-CA4AD5CF14CC}"/>
              </a:ext>
            </a:extLst>
          </p:cNvPr>
          <p:cNvCxnSpPr>
            <a:cxnSpLocks/>
          </p:cNvCxnSpPr>
          <p:nvPr/>
        </p:nvCxnSpPr>
        <p:spPr>
          <a:xfrm>
            <a:off x="7138988" y="3551101"/>
            <a:ext cx="1738312" cy="90509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1300CB8-D28E-8279-8D49-6917C2A6D345}"/>
              </a:ext>
            </a:extLst>
          </p:cNvPr>
          <p:cNvSpPr/>
          <p:nvPr/>
        </p:nvSpPr>
        <p:spPr>
          <a:xfrm>
            <a:off x="9043988" y="3783443"/>
            <a:ext cx="2119311" cy="1075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Solid target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0D705E3-6453-1531-BF45-8EE0FDC115E4}"/>
              </a:ext>
            </a:extLst>
          </p:cNvPr>
          <p:cNvSpPr/>
          <p:nvPr/>
        </p:nvSpPr>
        <p:spPr>
          <a:xfrm>
            <a:off x="9043988" y="1630294"/>
            <a:ext cx="2119311" cy="1075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Gas target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D471F25-F03E-7590-2FC1-322007FD7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599" y="2499398"/>
            <a:ext cx="2143424" cy="7430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FC7F439-C49B-D7F2-283E-5CDF37B5A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0924" y="4676131"/>
            <a:ext cx="2262375" cy="56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7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 100">
            <a:extLst>
              <a:ext uri="{FF2B5EF4-FFF2-40B4-BE49-F238E27FC236}">
                <a16:creationId xmlns:a16="http://schemas.microsoft.com/office/drawing/2014/main" id="{F9EC5BFA-1C7C-BFF3-918B-1E19DF8A9C0D}"/>
              </a:ext>
            </a:extLst>
          </p:cNvPr>
          <p:cNvSpPr/>
          <p:nvPr/>
        </p:nvSpPr>
        <p:spPr>
          <a:xfrm>
            <a:off x="541020" y="6356350"/>
            <a:ext cx="2609099" cy="783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CB4E078-C4EA-E887-626B-10A9E1E4C2C2}"/>
              </a:ext>
            </a:extLst>
          </p:cNvPr>
          <p:cNvSpPr/>
          <p:nvPr/>
        </p:nvSpPr>
        <p:spPr>
          <a:xfrm>
            <a:off x="1825421" y="5090696"/>
            <a:ext cx="3159691" cy="135166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D92310-970A-08FE-B68D-BD9D52B77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SHINE Technologies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18E1A-1569-06E6-5AB3-DAF05F29C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ACC5E1-B049-6FA1-5225-69E5F3FFD29F}"/>
              </a:ext>
            </a:extLst>
          </p:cNvPr>
          <p:cNvSpPr/>
          <p:nvPr/>
        </p:nvSpPr>
        <p:spPr>
          <a:xfrm>
            <a:off x="2789658" y="1317308"/>
            <a:ext cx="1112520" cy="10677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1A0622-B9C8-BFA2-98DE-11C02A06CD4D}"/>
              </a:ext>
            </a:extLst>
          </p:cNvPr>
          <p:cNvSpPr/>
          <p:nvPr/>
        </p:nvSpPr>
        <p:spPr>
          <a:xfrm>
            <a:off x="2789658" y="2545080"/>
            <a:ext cx="1112520" cy="10677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555284-DE15-78C9-83F0-314B73E07DF6}"/>
              </a:ext>
            </a:extLst>
          </p:cNvPr>
          <p:cNvSpPr/>
          <p:nvPr/>
        </p:nvSpPr>
        <p:spPr>
          <a:xfrm>
            <a:off x="2789658" y="3612832"/>
            <a:ext cx="1112520" cy="10677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528257-507E-3782-D011-FC508A2EDE0A}"/>
              </a:ext>
            </a:extLst>
          </p:cNvPr>
          <p:cNvSpPr/>
          <p:nvPr/>
        </p:nvSpPr>
        <p:spPr>
          <a:xfrm>
            <a:off x="3201138" y="5214858"/>
            <a:ext cx="289560" cy="114779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4C15751-BEC6-7FF0-4034-F936D85B877F}"/>
              </a:ext>
            </a:extLst>
          </p:cNvPr>
          <p:cNvGrpSpPr/>
          <p:nvPr/>
        </p:nvGrpSpPr>
        <p:grpSpPr>
          <a:xfrm>
            <a:off x="3902178" y="2545080"/>
            <a:ext cx="1067752" cy="1067752"/>
            <a:chOff x="6438900" y="2545080"/>
            <a:chExt cx="1067752" cy="106775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DB20A31-95C3-3A61-1EE4-60FA98599CCB}"/>
                </a:ext>
              </a:extLst>
            </p:cNvPr>
            <p:cNvSpPr/>
            <p:nvPr/>
          </p:nvSpPr>
          <p:spPr>
            <a:xfrm>
              <a:off x="6438900" y="2545080"/>
              <a:ext cx="1067752" cy="106775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52B25CD-D2DA-4B01-64C4-1C11BF787728}"/>
                </a:ext>
              </a:extLst>
            </p:cNvPr>
            <p:cNvCxnSpPr/>
            <p:nvPr/>
          </p:nvCxnSpPr>
          <p:spPr>
            <a:xfrm>
              <a:off x="6438900" y="2545080"/>
              <a:ext cx="1067752" cy="10677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5E0BF84-4EA7-49F5-8D57-695A9D05BA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38900" y="2545080"/>
              <a:ext cx="1067752" cy="10677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61E727-7CA3-3847-6E1D-B4BECDC7014F}"/>
              </a:ext>
            </a:extLst>
          </p:cNvPr>
          <p:cNvGrpSpPr/>
          <p:nvPr/>
        </p:nvGrpSpPr>
        <p:grpSpPr>
          <a:xfrm>
            <a:off x="3902178" y="3612832"/>
            <a:ext cx="1067752" cy="1067752"/>
            <a:chOff x="6438900" y="2545080"/>
            <a:chExt cx="1067752" cy="10677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41B9643-2CE7-ABBC-CFC9-09389A3BD7F7}"/>
                </a:ext>
              </a:extLst>
            </p:cNvPr>
            <p:cNvSpPr/>
            <p:nvPr/>
          </p:nvSpPr>
          <p:spPr>
            <a:xfrm>
              <a:off x="6438900" y="2545080"/>
              <a:ext cx="1067752" cy="106775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2D32A23-F9B0-B8FB-99F9-C74C1E9ABD8E}"/>
                </a:ext>
              </a:extLst>
            </p:cNvPr>
            <p:cNvCxnSpPr/>
            <p:nvPr/>
          </p:nvCxnSpPr>
          <p:spPr>
            <a:xfrm>
              <a:off x="6438900" y="2545080"/>
              <a:ext cx="1067752" cy="10677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E41B502-E8CC-8C3C-60D3-823CA1D64A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38900" y="2545080"/>
              <a:ext cx="1067752" cy="10677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A42F816-1410-D1E1-4231-90557AAEDBC7}"/>
              </a:ext>
            </a:extLst>
          </p:cNvPr>
          <p:cNvSpPr txBox="1"/>
          <p:nvPr/>
        </p:nvSpPr>
        <p:spPr>
          <a:xfrm>
            <a:off x="3968684" y="1748552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 kV</a:t>
            </a:r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8A1B5B8B-1E72-B404-AAB6-4D23B63FAF94}"/>
              </a:ext>
            </a:extLst>
          </p:cNvPr>
          <p:cNvSpPr/>
          <p:nvPr/>
        </p:nvSpPr>
        <p:spPr>
          <a:xfrm>
            <a:off x="1865672" y="1933218"/>
            <a:ext cx="587177" cy="3044363"/>
          </a:xfrm>
          <a:prstGeom prst="downArrow">
            <a:avLst/>
          </a:prstGeom>
          <a:solidFill>
            <a:srgbClr val="2F55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3D24D75-D605-B438-B394-C4F4AAFCD51F}"/>
              </a:ext>
            </a:extLst>
          </p:cNvPr>
          <p:cNvSpPr txBox="1"/>
          <p:nvPr/>
        </p:nvSpPr>
        <p:spPr>
          <a:xfrm>
            <a:off x="815177" y="2836564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mA D+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27E0BE2-A277-F39E-2754-6F593EC1B217}"/>
              </a:ext>
            </a:extLst>
          </p:cNvPr>
          <p:cNvSpPr txBox="1"/>
          <p:nvPr/>
        </p:nvSpPr>
        <p:spPr>
          <a:xfrm>
            <a:off x="3432562" y="5423580"/>
            <a:ext cx="10034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Gaseous tritium target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3F80C89-9C71-A518-E49E-85B8CEC71F2C}"/>
              </a:ext>
            </a:extLst>
          </p:cNvPr>
          <p:cNvSpPr txBox="1"/>
          <p:nvPr/>
        </p:nvSpPr>
        <p:spPr>
          <a:xfrm>
            <a:off x="5014698" y="3455399"/>
            <a:ext cx="2120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Differential pumping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6DF281B-EF36-FD17-069F-225451BAD227}"/>
              </a:ext>
            </a:extLst>
          </p:cNvPr>
          <p:cNvSpPr txBox="1"/>
          <p:nvPr/>
        </p:nvSpPr>
        <p:spPr>
          <a:xfrm>
            <a:off x="5289661" y="2405008"/>
            <a:ext cx="1898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Magnetic focusing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1756987-F7DA-EF9C-F97C-525F0E78AB97}"/>
              </a:ext>
            </a:extLst>
          </p:cNvPr>
          <p:cNvCxnSpPr>
            <a:endCxn id="27" idx="6"/>
          </p:cNvCxnSpPr>
          <p:nvPr/>
        </p:nvCxnSpPr>
        <p:spPr>
          <a:xfrm flipH="1">
            <a:off x="3565369" y="2545080"/>
            <a:ext cx="1633438" cy="606778"/>
          </a:xfrm>
          <a:prstGeom prst="straightConnector1">
            <a:avLst/>
          </a:prstGeom>
          <a:ln w="38100">
            <a:solidFill>
              <a:srgbClr val="2F55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253ADDA-5E57-F206-0B38-75EAF7B129D7}"/>
              </a:ext>
            </a:extLst>
          </p:cNvPr>
          <p:cNvCxnSpPr>
            <a:cxnSpLocks/>
          </p:cNvCxnSpPr>
          <p:nvPr/>
        </p:nvCxnSpPr>
        <p:spPr>
          <a:xfrm flipH="1">
            <a:off x="3645402" y="2578858"/>
            <a:ext cx="1553405" cy="1512166"/>
          </a:xfrm>
          <a:prstGeom prst="straightConnector1">
            <a:avLst/>
          </a:prstGeom>
          <a:ln w="38100">
            <a:solidFill>
              <a:srgbClr val="2F55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35484920-6241-C0BF-8135-F77ADEE70B7C}"/>
              </a:ext>
            </a:extLst>
          </p:cNvPr>
          <p:cNvSpPr/>
          <p:nvPr/>
        </p:nvSpPr>
        <p:spPr>
          <a:xfrm>
            <a:off x="3326499" y="2330245"/>
            <a:ext cx="45719" cy="3044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47D92BA-5F34-11F5-E21D-15A0686C60AF}"/>
              </a:ext>
            </a:extLst>
          </p:cNvPr>
          <p:cNvGrpSpPr/>
          <p:nvPr/>
        </p:nvGrpSpPr>
        <p:grpSpPr>
          <a:xfrm>
            <a:off x="3130292" y="2918389"/>
            <a:ext cx="435077" cy="347572"/>
            <a:chOff x="2477729" y="1983658"/>
            <a:chExt cx="435077" cy="34757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4C244F4-63C2-DDB9-6995-CAC26B4DB5BB}"/>
                </a:ext>
              </a:extLst>
            </p:cNvPr>
            <p:cNvSpPr/>
            <p:nvPr/>
          </p:nvSpPr>
          <p:spPr>
            <a:xfrm>
              <a:off x="2477729" y="1983658"/>
              <a:ext cx="435077" cy="176981"/>
            </a:xfrm>
            <a:prstGeom prst="ellipse">
              <a:avLst/>
            </a:prstGeom>
            <a:noFill/>
            <a:ln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6BEE20C-057B-4F75-971B-5E588710E190}"/>
                </a:ext>
              </a:extLst>
            </p:cNvPr>
            <p:cNvSpPr/>
            <p:nvPr/>
          </p:nvSpPr>
          <p:spPr>
            <a:xfrm>
              <a:off x="2477729" y="2009271"/>
              <a:ext cx="435077" cy="176981"/>
            </a:xfrm>
            <a:prstGeom prst="ellipse">
              <a:avLst/>
            </a:prstGeom>
            <a:noFill/>
            <a:ln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D9B795E-9544-CE60-BDC3-B47802A9DF7B}"/>
                </a:ext>
              </a:extLst>
            </p:cNvPr>
            <p:cNvSpPr/>
            <p:nvPr/>
          </p:nvSpPr>
          <p:spPr>
            <a:xfrm>
              <a:off x="2477729" y="2030661"/>
              <a:ext cx="435077" cy="176981"/>
            </a:xfrm>
            <a:prstGeom prst="ellipse">
              <a:avLst/>
            </a:prstGeom>
            <a:noFill/>
            <a:ln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868A590-94D8-43FB-7EF8-C626A9238FFD}"/>
                </a:ext>
              </a:extLst>
            </p:cNvPr>
            <p:cNvSpPr/>
            <p:nvPr/>
          </p:nvSpPr>
          <p:spPr>
            <a:xfrm>
              <a:off x="2477729" y="2056274"/>
              <a:ext cx="435077" cy="176981"/>
            </a:xfrm>
            <a:prstGeom prst="ellipse">
              <a:avLst/>
            </a:prstGeom>
            <a:noFill/>
            <a:ln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B480977-08DB-F78C-15FF-0F8665D07484}"/>
                </a:ext>
              </a:extLst>
            </p:cNvPr>
            <p:cNvSpPr/>
            <p:nvPr/>
          </p:nvSpPr>
          <p:spPr>
            <a:xfrm>
              <a:off x="2477729" y="2081633"/>
              <a:ext cx="435077" cy="176981"/>
            </a:xfrm>
            <a:prstGeom prst="ellipse">
              <a:avLst/>
            </a:prstGeom>
            <a:noFill/>
            <a:ln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5FA7ABA-6A9D-1DCE-D6BF-458AC2FB59E7}"/>
                </a:ext>
              </a:extLst>
            </p:cNvPr>
            <p:cNvSpPr/>
            <p:nvPr/>
          </p:nvSpPr>
          <p:spPr>
            <a:xfrm>
              <a:off x="2477729" y="2107246"/>
              <a:ext cx="435077" cy="176981"/>
            </a:xfrm>
            <a:prstGeom prst="ellipse">
              <a:avLst/>
            </a:prstGeom>
            <a:noFill/>
            <a:ln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89A0794-AAC8-C4CA-A215-F02ECAEB63DD}"/>
                </a:ext>
              </a:extLst>
            </p:cNvPr>
            <p:cNvSpPr/>
            <p:nvPr/>
          </p:nvSpPr>
          <p:spPr>
            <a:xfrm>
              <a:off x="2477729" y="2128636"/>
              <a:ext cx="435077" cy="176981"/>
            </a:xfrm>
            <a:prstGeom prst="ellipse">
              <a:avLst/>
            </a:prstGeom>
            <a:noFill/>
            <a:ln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ECE919F-D5DC-E504-4800-46569AF0358B}"/>
                </a:ext>
              </a:extLst>
            </p:cNvPr>
            <p:cNvSpPr/>
            <p:nvPr/>
          </p:nvSpPr>
          <p:spPr>
            <a:xfrm>
              <a:off x="2477729" y="2154249"/>
              <a:ext cx="435077" cy="176981"/>
            </a:xfrm>
            <a:prstGeom prst="ellipse">
              <a:avLst/>
            </a:prstGeom>
            <a:noFill/>
            <a:ln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6A0790B-0503-374B-6349-4700B794DC08}"/>
              </a:ext>
            </a:extLst>
          </p:cNvPr>
          <p:cNvGrpSpPr/>
          <p:nvPr/>
        </p:nvGrpSpPr>
        <p:grpSpPr>
          <a:xfrm>
            <a:off x="3130292" y="3956619"/>
            <a:ext cx="435077" cy="347572"/>
            <a:chOff x="2477729" y="1983658"/>
            <a:chExt cx="435077" cy="347572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005FAB3-3405-CBDD-BE52-A7EFF3B6DE9D}"/>
                </a:ext>
              </a:extLst>
            </p:cNvPr>
            <p:cNvSpPr/>
            <p:nvPr/>
          </p:nvSpPr>
          <p:spPr>
            <a:xfrm>
              <a:off x="2477729" y="1983658"/>
              <a:ext cx="435077" cy="176981"/>
            </a:xfrm>
            <a:prstGeom prst="ellipse">
              <a:avLst/>
            </a:prstGeom>
            <a:noFill/>
            <a:ln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40D337E-C6C3-80DB-93CE-D6E26ACAA044}"/>
                </a:ext>
              </a:extLst>
            </p:cNvPr>
            <p:cNvSpPr/>
            <p:nvPr/>
          </p:nvSpPr>
          <p:spPr>
            <a:xfrm>
              <a:off x="2477729" y="2009271"/>
              <a:ext cx="435077" cy="176981"/>
            </a:xfrm>
            <a:prstGeom prst="ellipse">
              <a:avLst/>
            </a:prstGeom>
            <a:noFill/>
            <a:ln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9A98D41-D40A-CAD8-8A4B-66BFD861ED20}"/>
                </a:ext>
              </a:extLst>
            </p:cNvPr>
            <p:cNvSpPr/>
            <p:nvPr/>
          </p:nvSpPr>
          <p:spPr>
            <a:xfrm>
              <a:off x="2477729" y="2030661"/>
              <a:ext cx="435077" cy="176981"/>
            </a:xfrm>
            <a:prstGeom prst="ellipse">
              <a:avLst/>
            </a:prstGeom>
            <a:noFill/>
            <a:ln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FF0CFB6-2AF1-FBA2-B384-34B2E0D8E5ED}"/>
                </a:ext>
              </a:extLst>
            </p:cNvPr>
            <p:cNvSpPr/>
            <p:nvPr/>
          </p:nvSpPr>
          <p:spPr>
            <a:xfrm>
              <a:off x="2477729" y="2056274"/>
              <a:ext cx="435077" cy="176981"/>
            </a:xfrm>
            <a:prstGeom prst="ellipse">
              <a:avLst/>
            </a:prstGeom>
            <a:noFill/>
            <a:ln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AFB26DD-0DF0-9B3B-F0E3-9E955457BB1E}"/>
                </a:ext>
              </a:extLst>
            </p:cNvPr>
            <p:cNvSpPr/>
            <p:nvPr/>
          </p:nvSpPr>
          <p:spPr>
            <a:xfrm>
              <a:off x="2477729" y="2081633"/>
              <a:ext cx="435077" cy="176981"/>
            </a:xfrm>
            <a:prstGeom prst="ellipse">
              <a:avLst/>
            </a:prstGeom>
            <a:noFill/>
            <a:ln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688826F-CCBA-B573-1F6E-B3F03C78DA8A}"/>
                </a:ext>
              </a:extLst>
            </p:cNvPr>
            <p:cNvSpPr/>
            <p:nvPr/>
          </p:nvSpPr>
          <p:spPr>
            <a:xfrm>
              <a:off x="2477729" y="2107246"/>
              <a:ext cx="435077" cy="176981"/>
            </a:xfrm>
            <a:prstGeom prst="ellipse">
              <a:avLst/>
            </a:prstGeom>
            <a:noFill/>
            <a:ln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42E27DA-5ACC-BA60-9002-A557AA937E6D}"/>
                </a:ext>
              </a:extLst>
            </p:cNvPr>
            <p:cNvSpPr/>
            <p:nvPr/>
          </p:nvSpPr>
          <p:spPr>
            <a:xfrm>
              <a:off x="2477729" y="2128636"/>
              <a:ext cx="435077" cy="176981"/>
            </a:xfrm>
            <a:prstGeom prst="ellipse">
              <a:avLst/>
            </a:prstGeom>
            <a:noFill/>
            <a:ln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A88587D-65A4-E0E6-FEE0-3C15458706A2}"/>
                </a:ext>
              </a:extLst>
            </p:cNvPr>
            <p:cNvSpPr/>
            <p:nvPr/>
          </p:nvSpPr>
          <p:spPr>
            <a:xfrm>
              <a:off x="2477729" y="2154249"/>
              <a:ext cx="435077" cy="176981"/>
            </a:xfrm>
            <a:prstGeom prst="ellipse">
              <a:avLst/>
            </a:prstGeom>
            <a:noFill/>
            <a:ln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27AB60E5-08AC-BF54-60DF-3A22615E4993}"/>
              </a:ext>
            </a:extLst>
          </p:cNvPr>
          <p:cNvSpPr txBox="1"/>
          <p:nvPr/>
        </p:nvSpPr>
        <p:spPr>
          <a:xfrm>
            <a:off x="3185787" y="4661107"/>
            <a:ext cx="343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…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5B47FC66-B01E-1EBE-5E58-9790357A3E9B}"/>
              </a:ext>
            </a:extLst>
          </p:cNvPr>
          <p:cNvSpPr/>
          <p:nvPr/>
        </p:nvSpPr>
        <p:spPr>
          <a:xfrm>
            <a:off x="2701274" y="1231992"/>
            <a:ext cx="1300596" cy="1263868"/>
          </a:xfrm>
          <a:prstGeom prst="roundRect">
            <a:avLst/>
          </a:prstGeom>
          <a:solidFill>
            <a:srgbClr val="2F5597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2.45 GHz</a:t>
            </a:r>
          </a:p>
          <a:p>
            <a:pPr algn="ctr"/>
            <a:r>
              <a:rPr lang="en-US" dirty="0"/>
              <a:t>ECR</a:t>
            </a:r>
          </a:p>
          <a:p>
            <a:pPr algn="ctr"/>
            <a:r>
              <a:rPr lang="en-US" dirty="0"/>
              <a:t>Ion source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ADD52743-6F2E-4E12-914F-1D844458C20F}"/>
              </a:ext>
            </a:extLst>
          </p:cNvPr>
          <p:cNvSpPr/>
          <p:nvPr/>
        </p:nvSpPr>
        <p:spPr>
          <a:xfrm>
            <a:off x="3150119" y="5183166"/>
            <a:ext cx="414701" cy="1173184"/>
          </a:xfrm>
          <a:prstGeom prst="roundRect">
            <a:avLst/>
          </a:prstGeom>
          <a:solidFill>
            <a:srgbClr val="205364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282917A-902C-C3C5-4FE6-70834501B87D}"/>
              </a:ext>
            </a:extLst>
          </p:cNvPr>
          <p:cNvCxnSpPr>
            <a:cxnSpLocks/>
          </p:cNvCxnSpPr>
          <p:nvPr/>
        </p:nvCxnSpPr>
        <p:spPr>
          <a:xfrm flipH="1">
            <a:off x="2796539" y="5744811"/>
            <a:ext cx="388079" cy="0"/>
          </a:xfrm>
          <a:prstGeom prst="straightConnector1">
            <a:avLst/>
          </a:prstGeom>
          <a:ln w="57150">
            <a:solidFill>
              <a:srgbClr val="2F6A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05B71C56-72E1-4C2C-BD35-5F0F80204332}"/>
              </a:ext>
            </a:extLst>
          </p:cNvPr>
          <p:cNvSpPr txBox="1"/>
          <p:nvPr/>
        </p:nvSpPr>
        <p:spPr>
          <a:xfrm>
            <a:off x="127413" y="4705547"/>
            <a:ext cx="1455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2F6A97"/>
                </a:solidFill>
              </a:rPr>
              <a:t>5e13 n/s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D169E13-29C5-458C-CFEB-A0BBE0016294}"/>
              </a:ext>
            </a:extLst>
          </p:cNvPr>
          <p:cNvSpPr txBox="1"/>
          <p:nvPr/>
        </p:nvSpPr>
        <p:spPr>
          <a:xfrm>
            <a:off x="6118122" y="6030745"/>
            <a:ext cx="6096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/>
              <a:t>R. </a:t>
            </a:r>
            <a:r>
              <a:rPr lang="en-US" sz="1050" dirty="0" err="1"/>
              <a:t>Radel</a:t>
            </a:r>
            <a:r>
              <a:rPr lang="en-US" sz="1050" dirty="0"/>
              <a:t> and L. Jacobson, “Characterization of SHINE’s High‑Flux DT Neutron Source,” presented at the Workshop for Applied Nuclear Data Activities (WANDA), Lawrence Berkeley National Laboratory, Feb. 2024.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1C8F76B9-5C48-5154-CCED-1C2305178E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76"/>
          <a:stretch/>
        </p:blipFill>
        <p:spPr>
          <a:xfrm>
            <a:off x="7842984" y="111692"/>
            <a:ext cx="2415848" cy="371303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C0423C3B-ACF1-BF6E-C5B5-232111AD9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5644" y="3900516"/>
            <a:ext cx="2819164" cy="2111135"/>
          </a:xfrm>
          <a:prstGeom prst="rect">
            <a:avLst/>
          </a:prstGeom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70E3C4FE-D8DB-F653-7CDF-58FAA1CF859C}"/>
              </a:ext>
            </a:extLst>
          </p:cNvPr>
          <p:cNvCxnSpPr>
            <a:cxnSpLocks/>
          </p:cNvCxnSpPr>
          <p:nvPr/>
        </p:nvCxnSpPr>
        <p:spPr>
          <a:xfrm flipV="1">
            <a:off x="4001870" y="1430890"/>
            <a:ext cx="5142130" cy="259798"/>
          </a:xfrm>
          <a:prstGeom prst="straightConnector1">
            <a:avLst/>
          </a:prstGeom>
          <a:ln w="38100"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51114C2C-CD70-6A8F-F246-6FE7759437D4}"/>
              </a:ext>
            </a:extLst>
          </p:cNvPr>
          <p:cNvCxnSpPr>
            <a:cxnSpLocks/>
          </p:cNvCxnSpPr>
          <p:nvPr/>
        </p:nvCxnSpPr>
        <p:spPr>
          <a:xfrm flipV="1">
            <a:off x="4985113" y="2918389"/>
            <a:ext cx="4051848" cy="527463"/>
          </a:xfrm>
          <a:prstGeom prst="straightConnector1">
            <a:avLst/>
          </a:prstGeom>
          <a:ln w="38100"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236B5BF2-B526-4A95-59A3-A2BD9866DEF8}"/>
              </a:ext>
            </a:extLst>
          </p:cNvPr>
          <p:cNvCxnSpPr>
            <a:cxnSpLocks/>
          </p:cNvCxnSpPr>
          <p:nvPr/>
        </p:nvCxnSpPr>
        <p:spPr>
          <a:xfrm flipV="1">
            <a:off x="6421272" y="5359233"/>
            <a:ext cx="3039818" cy="292633"/>
          </a:xfrm>
          <a:prstGeom prst="straightConnector1">
            <a:avLst/>
          </a:prstGeom>
          <a:ln w="38100"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BF77669C-EBED-CECA-3281-A26A2BF3AC75}"/>
              </a:ext>
            </a:extLst>
          </p:cNvPr>
          <p:cNvSpPr/>
          <p:nvPr/>
        </p:nvSpPr>
        <p:spPr>
          <a:xfrm>
            <a:off x="1939497" y="5463392"/>
            <a:ext cx="848474" cy="66006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Neutron Target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C4D1A7E-1986-0CFD-9778-8FA4CD6EF426}"/>
              </a:ext>
            </a:extLst>
          </p:cNvPr>
          <p:cNvSpPr txBox="1"/>
          <p:nvPr/>
        </p:nvSpPr>
        <p:spPr>
          <a:xfrm>
            <a:off x="5147292" y="5423580"/>
            <a:ext cx="1162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Irradiation Cavity</a:t>
            </a: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F1440FBA-A78E-F70D-D45D-E56C63C7E9F6}"/>
              </a:ext>
            </a:extLst>
          </p:cNvPr>
          <p:cNvCxnSpPr>
            <a:cxnSpLocks/>
          </p:cNvCxnSpPr>
          <p:nvPr/>
        </p:nvCxnSpPr>
        <p:spPr>
          <a:xfrm flipH="1">
            <a:off x="2796539" y="5943913"/>
            <a:ext cx="388079" cy="0"/>
          </a:xfrm>
          <a:prstGeom prst="straightConnector1">
            <a:avLst/>
          </a:prstGeom>
          <a:ln w="57150">
            <a:solidFill>
              <a:srgbClr val="2F6A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AA2123C6-B818-1773-8830-6006A7428255}"/>
              </a:ext>
            </a:extLst>
          </p:cNvPr>
          <p:cNvCxnSpPr>
            <a:cxnSpLocks/>
          </p:cNvCxnSpPr>
          <p:nvPr/>
        </p:nvCxnSpPr>
        <p:spPr>
          <a:xfrm flipH="1">
            <a:off x="2796539" y="5545708"/>
            <a:ext cx="388079" cy="0"/>
          </a:xfrm>
          <a:prstGeom prst="straightConnector1">
            <a:avLst/>
          </a:prstGeom>
          <a:ln w="57150">
            <a:solidFill>
              <a:srgbClr val="2F6A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5A31F859-0B61-30D5-9284-11B1E12432D7}"/>
              </a:ext>
            </a:extLst>
          </p:cNvPr>
          <p:cNvCxnSpPr>
            <a:cxnSpLocks/>
          </p:cNvCxnSpPr>
          <p:nvPr/>
        </p:nvCxnSpPr>
        <p:spPr>
          <a:xfrm>
            <a:off x="1582811" y="5054139"/>
            <a:ext cx="1300499" cy="369441"/>
          </a:xfrm>
          <a:prstGeom prst="straightConnector1">
            <a:avLst/>
          </a:prstGeom>
          <a:ln w="38100">
            <a:solidFill>
              <a:srgbClr val="2F6A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CC15D629-834B-A900-064B-970853FDA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4373" y="218484"/>
            <a:ext cx="1723095" cy="59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57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6" grpId="0" animBg="1"/>
      <p:bldP spid="8" grpId="0" animBg="1"/>
      <p:bldP spid="9" grpId="0" animBg="1"/>
      <p:bldP spid="42" grpId="0"/>
      <p:bldP spid="43" grpId="0"/>
      <p:bldP spid="44" grpId="0"/>
      <p:bldP spid="41" grpId="0"/>
      <p:bldP spid="52" grpId="0" animBg="1"/>
      <p:bldP spid="60" grpId="0"/>
      <p:bldP spid="92" grpId="0" animBg="1"/>
      <p:bldP spid="9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7655B-BBF2-C4EE-F0FB-BF2B98382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Adelphi Technology ECR neutron source</a:t>
            </a:r>
          </a:p>
        </p:txBody>
      </p:sp>
      <p:pic>
        <p:nvPicPr>
          <p:cNvPr id="1026" name="Picture 2" descr="DT110 DT 10^10n/s neutron generator">
            <a:extLst>
              <a:ext uri="{FF2B5EF4-FFF2-40B4-BE49-F238E27FC236}">
                <a16:creationId xmlns:a16="http://schemas.microsoft.com/office/drawing/2014/main" id="{8D789B66-3BF6-046A-4032-C22DB3385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49" y="3044116"/>
            <a:ext cx="3273339" cy="262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859F4D-070E-2FBD-9585-AE258B02371E}"/>
              </a:ext>
            </a:extLst>
          </p:cNvPr>
          <p:cNvSpPr txBox="1"/>
          <p:nvPr/>
        </p:nvSpPr>
        <p:spPr>
          <a:xfrm>
            <a:off x="6007100" y="5880206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https://www.adelphitech.com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A26E58-21CF-383D-31FF-31F26EC20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2720B2-C57F-40A0-265D-A0776FB86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0725" y="165980"/>
            <a:ext cx="2262375" cy="5675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0D5E70-76D3-52C8-B15B-F4F11DA6B6E0}"/>
              </a:ext>
            </a:extLst>
          </p:cNvPr>
          <p:cNvSpPr txBox="1"/>
          <p:nvPr/>
        </p:nvSpPr>
        <p:spPr>
          <a:xfrm>
            <a:off x="222803" y="5666879"/>
            <a:ext cx="66135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J. H. </a:t>
            </a:r>
            <a:r>
              <a:rPr lang="en-US" sz="1200" dirty="0" err="1"/>
              <a:t>Vainionpaa</a:t>
            </a:r>
            <a:r>
              <a:rPr lang="en-US" sz="1200" dirty="0"/>
              <a:t> et. Al., “Technology and Applications of Neutron Generators Developed by Adelphi Technology, Inc,” </a:t>
            </a:r>
            <a:r>
              <a:rPr lang="en-US" sz="1200" i="1" dirty="0"/>
              <a:t>Physics Procedia</a:t>
            </a:r>
            <a:r>
              <a:rPr lang="en-US" sz="1200" dirty="0"/>
              <a:t>, vol. 60, pp. 203–211, 2014, </a:t>
            </a:r>
            <a:r>
              <a:rPr lang="en-US" sz="1200" dirty="0" err="1"/>
              <a:t>doi</a:t>
            </a:r>
            <a:r>
              <a:rPr lang="en-US" sz="1200" dirty="0"/>
              <a:t>: </a:t>
            </a:r>
            <a:r>
              <a:rPr lang="en-US" sz="1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10.1016/j.phpro.2014.11.029</a:t>
            </a:r>
            <a:r>
              <a:rPr lang="en-US" sz="1200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5A7B72-A04E-3D48-EC75-BE3A63B988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96" r="46296" b="25078"/>
          <a:stretch/>
        </p:blipFill>
        <p:spPr>
          <a:xfrm>
            <a:off x="1038224" y="2940418"/>
            <a:ext cx="4929189" cy="2550076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9DAA04F-64A3-F26A-CFE5-77F9C95A8DC6}"/>
              </a:ext>
            </a:extLst>
          </p:cNvPr>
          <p:cNvSpPr txBox="1">
            <a:spLocks/>
          </p:cNvSpPr>
          <p:nvPr/>
        </p:nvSpPr>
        <p:spPr>
          <a:xfrm>
            <a:off x="495300" y="1825625"/>
            <a:ext cx="5600700" cy="736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Actively pumped: ~20 mA</a:t>
            </a:r>
          </a:p>
          <a:p>
            <a:pPr marL="0" indent="0" algn="ctr">
              <a:buNone/>
            </a:pPr>
            <a:r>
              <a:rPr lang="en-US" dirty="0"/>
              <a:t>Deuterium only, 1e10 n/s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36EB2C0-856B-B224-FD32-86E68F66B6E6}"/>
              </a:ext>
            </a:extLst>
          </p:cNvPr>
          <p:cNvSpPr txBox="1">
            <a:spLocks/>
          </p:cNvSpPr>
          <p:nvPr/>
        </p:nvSpPr>
        <p:spPr>
          <a:xfrm>
            <a:off x="6254750" y="1825625"/>
            <a:ext cx="5600700" cy="736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“Sealed”: ~2 mA</a:t>
            </a:r>
          </a:p>
          <a:p>
            <a:pPr marL="0" indent="0" algn="ctr">
              <a:buNone/>
            </a:pPr>
            <a:r>
              <a:rPr lang="en-US" dirty="0"/>
              <a:t>Tritium enabled, 2e10 n/s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64C70B61-1909-0B52-4776-7E4BF1C55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30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B9F62-CE45-DECF-B4E6-4A6D83AEB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Miniaturization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EBFA3-E686-35CD-EC83-189F9881F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7275" y="2506662"/>
            <a:ext cx="5257800" cy="4351338"/>
          </a:xfrm>
        </p:spPr>
        <p:txBody>
          <a:bodyPr/>
          <a:lstStyle/>
          <a:p>
            <a:r>
              <a:rPr lang="en-US" dirty="0"/>
              <a:t>Miniaturizing the ion source</a:t>
            </a:r>
          </a:p>
          <a:p>
            <a:r>
              <a:rPr lang="en-US" dirty="0"/>
              <a:t>~1 cm scale plasma</a:t>
            </a:r>
          </a:p>
          <a:p>
            <a:r>
              <a:rPr lang="en-US" dirty="0"/>
              <a:t>&lt;1 W power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A10F1-1FB8-0ACF-C0D3-6AEC53CBF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9DDF1-8616-4B27-A0F8-F8111636BD56}" type="slidenum">
              <a:rPr lang="en-US" smtClean="0"/>
              <a:t>9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C3AE3BA-A113-7BD2-2A5C-B6C3B2D7E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153" y="1027906"/>
            <a:ext cx="3546575" cy="460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90D8CC-D363-1F34-CF4D-8549DC470294}"/>
              </a:ext>
            </a:extLst>
          </p:cNvPr>
          <p:cNvSpPr txBox="1"/>
          <p:nvPr/>
        </p:nvSpPr>
        <p:spPr>
          <a:xfrm>
            <a:off x="6144304" y="5741897"/>
            <a:ext cx="448627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Ion source having a magnetic field translatable along an axis of the source</a:t>
            </a:r>
            <a:r>
              <a:rPr lang="en-US" sz="1400" dirty="0"/>
              <a:t>, U.S. Patent No. 11,574,788 B1, filed October 8, 2021, issued February 7, 2023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5A8873-298D-EE92-83FF-0DB3D31F1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725" y="165980"/>
            <a:ext cx="2262375" cy="56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15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6255</TotalTime>
  <Words>3448</Words>
  <Application>Microsoft Office PowerPoint</Application>
  <PresentationFormat>Widescreen</PresentationFormat>
  <Paragraphs>530</Paragraphs>
  <Slides>43</Slides>
  <Notes>33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Calibri Light</vt:lpstr>
      <vt:lpstr>Cambria Math</vt:lpstr>
      <vt:lpstr>Helvetica Neue</vt:lpstr>
      <vt:lpstr>Quattrocento Sans</vt:lpstr>
      <vt:lpstr>Office Theme</vt:lpstr>
      <vt:lpstr>PowerPoint Presentation</vt:lpstr>
      <vt:lpstr>The fusion reaction</vt:lpstr>
      <vt:lpstr>The Fusion Scene</vt:lpstr>
      <vt:lpstr>PowerPoint Presentation</vt:lpstr>
      <vt:lpstr>PowerPoint Presentation</vt:lpstr>
      <vt:lpstr>ECR beam-target fusion</vt:lpstr>
      <vt:lpstr>SHINE Technologies</vt:lpstr>
      <vt:lpstr>Adelphi Technology ECR neutron source</vt:lpstr>
      <vt:lpstr>Miniaturization</vt:lpstr>
      <vt:lpstr>PowerPoint Presentation</vt:lpstr>
      <vt:lpstr>PowerPoint Presentation</vt:lpstr>
      <vt:lpstr>Neutral beam injection (NBI)</vt:lpstr>
      <vt:lpstr>Magnetic Bottles</vt:lpstr>
      <vt:lpstr>Magnetic Bottles</vt:lpstr>
      <vt:lpstr>Magnetic Bottles</vt:lpstr>
      <vt:lpstr>Realta</vt:lpstr>
      <vt:lpstr>Realta NBI system</vt:lpstr>
      <vt:lpstr>Realta NBI system</vt:lpstr>
      <vt:lpstr>TAE NBI</vt:lpstr>
      <vt:lpstr>Budker Ion Source</vt:lpstr>
      <vt:lpstr>Budker Ion Source</vt:lpstr>
      <vt:lpstr>Injector</vt:lpstr>
      <vt:lpstr>Tunable Beam Optics</vt:lpstr>
      <vt:lpstr>2025: FRC formation by NBI alone</vt:lpstr>
      <vt:lpstr>PowerPoint Presentation</vt:lpstr>
      <vt:lpstr>PowerPoint Presentation</vt:lpstr>
      <vt:lpstr>Orbitron: 10’s kW hybrid</vt:lpstr>
      <vt:lpstr>Avalanche Beamline</vt:lpstr>
      <vt:lpstr>Ion sources</vt:lpstr>
      <vt:lpstr>Ion beam simulations</vt:lpstr>
      <vt:lpstr>PowerPoint Presentation</vt:lpstr>
      <vt:lpstr>Fusion is everywhere, and growing fast!</vt:lpstr>
      <vt:lpstr>Thank you!</vt:lpstr>
      <vt:lpstr>Beamline</vt:lpstr>
      <vt:lpstr>TAE</vt:lpstr>
      <vt:lpstr>PowerPoint Presentation</vt:lpstr>
      <vt:lpstr>SHINE Technologies</vt:lpstr>
      <vt:lpstr>Magnetic mirror concept</vt:lpstr>
      <vt:lpstr>TAE: Field Reversed Configuration</vt:lpstr>
      <vt:lpstr>TAE: Field Reversed Configuration</vt:lpstr>
      <vt:lpstr>Tunable beam</vt:lpstr>
      <vt:lpstr>Realta NBI system</vt:lpstr>
      <vt:lpstr>Fusion Excitement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Shadrach Hepner</dc:creator>
  <cp:lastModifiedBy>Shadrach Hepner</cp:lastModifiedBy>
  <cp:revision>231</cp:revision>
  <dcterms:created xsi:type="dcterms:W3CDTF">2025-09-02T16:02:59Z</dcterms:created>
  <dcterms:modified xsi:type="dcterms:W3CDTF">2025-09-07T19:39:58Z</dcterms:modified>
</cp:coreProperties>
</file>