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5713" autoAdjust="0"/>
  </p:normalViewPr>
  <p:slideViewPr>
    <p:cSldViewPr snapToGrid="0" showGuides="1">
      <p:cViewPr>
        <p:scale>
          <a:sx n="76" d="100"/>
          <a:sy n="76" d="100"/>
        </p:scale>
        <p:origin x="993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25375-D0EC-4521-9C58-79A753BA28E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EF8BD4-A4BE-4E16-834F-89E3B6D2173C}">
      <dgm:prSet phldrT="[文本]" custT="1"/>
      <dgm:spPr/>
      <dgm:t>
        <a:bodyPr/>
        <a:lstStyle/>
        <a:p>
          <a:r>
            <a:rPr lang="en-US" altLang="zh-CN" sz="2400" dirty="0"/>
            <a:t>Leaking electron current measurement</a:t>
          </a:r>
          <a:endParaRPr lang="zh-CN" altLang="en-US" sz="2400" dirty="0"/>
        </a:p>
      </dgm:t>
    </dgm:pt>
    <dgm:pt modelId="{BD7F8945-CC6E-43CB-9BD7-D3CFE9086904}" type="parTrans" cxnId="{93C0D5E9-8DF3-451A-A5F8-A05F045D3E82}">
      <dgm:prSet/>
      <dgm:spPr/>
      <dgm:t>
        <a:bodyPr/>
        <a:lstStyle/>
        <a:p>
          <a:endParaRPr lang="zh-CN" altLang="en-US"/>
        </a:p>
      </dgm:t>
    </dgm:pt>
    <dgm:pt modelId="{2F01866D-7BD8-4039-84E0-32ACAF7AF5B7}" type="sibTrans" cxnId="{93C0D5E9-8DF3-451A-A5F8-A05F045D3E82}">
      <dgm:prSet/>
      <dgm:spPr/>
      <dgm:t>
        <a:bodyPr/>
        <a:lstStyle/>
        <a:p>
          <a:endParaRPr lang="zh-CN" altLang="en-US"/>
        </a:p>
      </dgm:t>
    </dgm:pt>
    <dgm:pt modelId="{C80D71CC-268F-4409-B8F9-15BC2CAE5BC9}">
      <dgm:prSet phldrT="[文本]" custT="1"/>
      <dgm:spPr/>
      <dgm:t>
        <a:bodyPr/>
        <a:lstStyle/>
        <a:p>
          <a:r>
            <a:rPr lang="en-US" altLang="zh-CN" sz="2000" dirty="0"/>
            <a:t>Electron energy distribution</a:t>
          </a:r>
          <a:endParaRPr lang="zh-CN" altLang="en-US" sz="2000" dirty="0"/>
        </a:p>
      </dgm:t>
    </dgm:pt>
    <dgm:pt modelId="{6818F073-311D-4641-955F-FACC4F8C08E0}" type="parTrans" cxnId="{00418BD6-DF81-4423-90C5-A8E946099DB2}">
      <dgm:prSet/>
      <dgm:spPr/>
      <dgm:t>
        <a:bodyPr/>
        <a:lstStyle/>
        <a:p>
          <a:endParaRPr lang="zh-CN" altLang="en-US"/>
        </a:p>
      </dgm:t>
    </dgm:pt>
    <dgm:pt modelId="{26601070-161E-4948-B701-7F929F69C769}" type="sibTrans" cxnId="{00418BD6-DF81-4423-90C5-A8E946099DB2}">
      <dgm:prSet/>
      <dgm:spPr/>
      <dgm:t>
        <a:bodyPr/>
        <a:lstStyle/>
        <a:p>
          <a:endParaRPr lang="zh-CN" altLang="en-US"/>
        </a:p>
      </dgm:t>
    </dgm:pt>
    <dgm:pt modelId="{6FCDE696-FBFB-4D7E-8409-6997AE19F704}">
      <dgm:prSet phldrT="[文本]" custT="1"/>
      <dgm:spPr/>
      <dgm:t>
        <a:bodyPr/>
        <a:lstStyle/>
        <a:p>
          <a:r>
            <a:rPr lang="en-US" altLang="zh-CN" sz="2400" dirty="0"/>
            <a:t>EUV spectroscopy of the plasma</a:t>
          </a:r>
          <a:endParaRPr lang="zh-CN" altLang="en-US" sz="2400" dirty="0"/>
        </a:p>
      </dgm:t>
    </dgm:pt>
    <dgm:pt modelId="{EA2D8243-A444-436E-8BF0-B649EB390AB7}" type="parTrans" cxnId="{25808E9B-34B2-4AD7-A71C-01BF6E000834}">
      <dgm:prSet/>
      <dgm:spPr/>
      <dgm:t>
        <a:bodyPr/>
        <a:lstStyle/>
        <a:p>
          <a:endParaRPr lang="zh-CN" altLang="en-US"/>
        </a:p>
      </dgm:t>
    </dgm:pt>
    <dgm:pt modelId="{CC9A8925-B405-4937-AE54-65BBAECBD9DE}" type="sibTrans" cxnId="{25808E9B-34B2-4AD7-A71C-01BF6E000834}">
      <dgm:prSet/>
      <dgm:spPr/>
      <dgm:t>
        <a:bodyPr/>
        <a:lstStyle/>
        <a:p>
          <a:endParaRPr lang="zh-CN" altLang="en-US"/>
        </a:p>
      </dgm:t>
    </dgm:pt>
    <dgm:pt modelId="{8026E037-B71E-4849-A1C7-1D676BD7767F}">
      <dgm:prSet phldrT="[文本]" custT="1"/>
      <dgm:spPr/>
      <dgm:t>
        <a:bodyPr/>
        <a:lstStyle/>
        <a:p>
          <a:r>
            <a:rPr lang="en-US" altLang="zh-CN" sz="2000" dirty="0"/>
            <a:t>Electron temperature</a:t>
          </a:r>
          <a:endParaRPr lang="zh-CN" altLang="en-US" sz="2000" dirty="0"/>
        </a:p>
      </dgm:t>
    </dgm:pt>
    <dgm:pt modelId="{906E92DD-EF8A-4565-A1D4-012ECF8A0D52}" type="parTrans" cxnId="{457BE3C2-F294-43F0-8888-594F07EDF664}">
      <dgm:prSet/>
      <dgm:spPr/>
      <dgm:t>
        <a:bodyPr/>
        <a:lstStyle/>
        <a:p>
          <a:endParaRPr lang="zh-CN" altLang="en-US"/>
        </a:p>
      </dgm:t>
    </dgm:pt>
    <dgm:pt modelId="{962BD1EB-ABAD-4678-A564-103A8D1C9379}" type="sibTrans" cxnId="{457BE3C2-F294-43F0-8888-594F07EDF664}">
      <dgm:prSet/>
      <dgm:spPr/>
      <dgm:t>
        <a:bodyPr/>
        <a:lstStyle/>
        <a:p>
          <a:endParaRPr lang="zh-CN" altLang="en-US"/>
        </a:p>
      </dgm:t>
    </dgm:pt>
    <dgm:pt modelId="{308ED714-E628-4CC6-98E8-19205F3C48AB}">
      <dgm:prSet phldrT="[文本]" custT="1"/>
      <dgm:spPr/>
      <dgm:t>
        <a:bodyPr/>
        <a:lstStyle/>
        <a:p>
          <a:r>
            <a:rPr lang="en-US" altLang="zh-CN" sz="2000" dirty="0"/>
            <a:t>Relative electron density</a:t>
          </a:r>
          <a:endParaRPr lang="zh-CN" altLang="en-US" sz="2000" dirty="0"/>
        </a:p>
      </dgm:t>
    </dgm:pt>
    <dgm:pt modelId="{F2A12148-5109-4365-BC19-BDC76B567CEF}" type="parTrans" cxnId="{D99166CF-CB76-4D95-AF39-90AF61BB4185}">
      <dgm:prSet/>
      <dgm:spPr/>
      <dgm:t>
        <a:bodyPr/>
        <a:lstStyle/>
        <a:p>
          <a:endParaRPr lang="zh-CN" altLang="en-US"/>
        </a:p>
      </dgm:t>
    </dgm:pt>
    <dgm:pt modelId="{E7EF0C65-643A-4B77-8211-64AF0FBCB2FD}" type="sibTrans" cxnId="{D99166CF-CB76-4D95-AF39-90AF61BB4185}">
      <dgm:prSet/>
      <dgm:spPr/>
      <dgm:t>
        <a:bodyPr/>
        <a:lstStyle/>
        <a:p>
          <a:endParaRPr lang="zh-CN" altLang="en-US"/>
        </a:p>
      </dgm:t>
    </dgm:pt>
    <dgm:pt modelId="{72E1E7F5-A3D2-4993-AAB7-29C8FAFED7FA}">
      <dgm:prSet phldrT="[文本]" custT="1"/>
      <dgm:spPr/>
      <dgm:t>
        <a:bodyPr/>
        <a:lstStyle/>
        <a:p>
          <a:r>
            <a:rPr lang="en-US" altLang="zh-CN" sz="2000" dirty="0"/>
            <a:t>Electron density</a:t>
          </a:r>
          <a:endParaRPr lang="zh-CN" altLang="en-US" sz="2000" dirty="0"/>
        </a:p>
      </dgm:t>
    </dgm:pt>
    <dgm:pt modelId="{0477DF81-3C40-4685-8E83-46FE21D20EC2}" type="parTrans" cxnId="{01D69E15-80E4-412C-8CBD-03B4FBBF2689}">
      <dgm:prSet/>
      <dgm:spPr/>
      <dgm:t>
        <a:bodyPr/>
        <a:lstStyle/>
        <a:p>
          <a:endParaRPr lang="zh-CN" altLang="en-US"/>
        </a:p>
      </dgm:t>
    </dgm:pt>
    <dgm:pt modelId="{13CC1514-D0B9-435B-A945-8C3386719010}" type="sibTrans" cxnId="{01D69E15-80E4-412C-8CBD-03B4FBBF2689}">
      <dgm:prSet/>
      <dgm:spPr/>
      <dgm:t>
        <a:bodyPr/>
        <a:lstStyle/>
        <a:p>
          <a:endParaRPr lang="zh-CN" altLang="en-US"/>
        </a:p>
      </dgm:t>
    </dgm:pt>
    <dgm:pt modelId="{896F62C0-F18A-40BD-96BC-FF2EB689A3D5}" type="pres">
      <dgm:prSet presAssocID="{12625375-D0EC-4521-9C58-79A753BA28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39F777-FA0E-404E-80C3-E2B32A9CB417}" type="pres">
      <dgm:prSet presAssocID="{ACEF8BD4-A4BE-4E16-834F-89E3B6D2173C}" presName="root" presStyleCnt="0"/>
      <dgm:spPr/>
    </dgm:pt>
    <dgm:pt modelId="{F596D2B7-E6BE-4D6F-A3F1-5784B16BCDA6}" type="pres">
      <dgm:prSet presAssocID="{ACEF8BD4-A4BE-4E16-834F-89E3B6D2173C}" presName="rootComposite" presStyleCnt="0"/>
      <dgm:spPr/>
    </dgm:pt>
    <dgm:pt modelId="{05700875-080F-4A80-8EE9-42B9E3A18709}" type="pres">
      <dgm:prSet presAssocID="{ACEF8BD4-A4BE-4E16-834F-89E3B6D2173C}" presName="rootText" presStyleLbl="node1" presStyleIdx="0" presStyleCnt="2"/>
      <dgm:spPr/>
    </dgm:pt>
    <dgm:pt modelId="{75C45730-B8A9-4547-94FF-D52BC62C6B3E}" type="pres">
      <dgm:prSet presAssocID="{ACEF8BD4-A4BE-4E16-834F-89E3B6D2173C}" presName="rootConnector" presStyleLbl="node1" presStyleIdx="0" presStyleCnt="2"/>
      <dgm:spPr/>
    </dgm:pt>
    <dgm:pt modelId="{EE333972-A314-43BA-9AB8-1A378E3F6E2C}" type="pres">
      <dgm:prSet presAssocID="{ACEF8BD4-A4BE-4E16-834F-89E3B6D2173C}" presName="childShape" presStyleCnt="0"/>
      <dgm:spPr/>
    </dgm:pt>
    <dgm:pt modelId="{327CDC4D-45D7-4F35-91C3-66E0CBB36395}" type="pres">
      <dgm:prSet presAssocID="{6818F073-311D-4641-955F-FACC4F8C08E0}" presName="Name13" presStyleLbl="parChTrans1D2" presStyleIdx="0" presStyleCnt="4"/>
      <dgm:spPr/>
    </dgm:pt>
    <dgm:pt modelId="{6F4F4BF7-2A0E-4C3B-9EE5-E6E8033056AB}" type="pres">
      <dgm:prSet presAssocID="{C80D71CC-268F-4409-B8F9-15BC2CAE5BC9}" presName="childText" presStyleLbl="bgAcc1" presStyleIdx="0" presStyleCnt="4">
        <dgm:presLayoutVars>
          <dgm:bulletEnabled val="1"/>
        </dgm:presLayoutVars>
      </dgm:prSet>
      <dgm:spPr/>
    </dgm:pt>
    <dgm:pt modelId="{2C3ACDED-AF03-4B3D-9D73-83B1283A929C}" type="pres">
      <dgm:prSet presAssocID="{F2A12148-5109-4365-BC19-BDC76B567CEF}" presName="Name13" presStyleLbl="parChTrans1D2" presStyleIdx="1" presStyleCnt="4"/>
      <dgm:spPr/>
    </dgm:pt>
    <dgm:pt modelId="{F17538F7-A00A-4A54-A50C-8CCA60A3CCF4}" type="pres">
      <dgm:prSet presAssocID="{308ED714-E628-4CC6-98E8-19205F3C48AB}" presName="childText" presStyleLbl="bgAcc1" presStyleIdx="1" presStyleCnt="4">
        <dgm:presLayoutVars>
          <dgm:bulletEnabled val="1"/>
        </dgm:presLayoutVars>
      </dgm:prSet>
      <dgm:spPr/>
    </dgm:pt>
    <dgm:pt modelId="{3CBD6679-C200-45E1-B6B6-F6738631C160}" type="pres">
      <dgm:prSet presAssocID="{6FCDE696-FBFB-4D7E-8409-6997AE19F704}" presName="root" presStyleCnt="0"/>
      <dgm:spPr/>
    </dgm:pt>
    <dgm:pt modelId="{98C9D174-2877-4EA2-BCF4-85F24519502B}" type="pres">
      <dgm:prSet presAssocID="{6FCDE696-FBFB-4D7E-8409-6997AE19F704}" presName="rootComposite" presStyleCnt="0"/>
      <dgm:spPr/>
    </dgm:pt>
    <dgm:pt modelId="{EFB0588F-C17C-498B-9195-5A7F644F8CA4}" type="pres">
      <dgm:prSet presAssocID="{6FCDE696-FBFB-4D7E-8409-6997AE19F704}" presName="rootText" presStyleLbl="node1" presStyleIdx="1" presStyleCnt="2"/>
      <dgm:spPr/>
    </dgm:pt>
    <dgm:pt modelId="{CDF52715-D701-4E9A-9B8E-AF12874F7FC1}" type="pres">
      <dgm:prSet presAssocID="{6FCDE696-FBFB-4D7E-8409-6997AE19F704}" presName="rootConnector" presStyleLbl="node1" presStyleIdx="1" presStyleCnt="2"/>
      <dgm:spPr/>
    </dgm:pt>
    <dgm:pt modelId="{A658C692-E266-4418-BACF-B8594FEE6E2A}" type="pres">
      <dgm:prSet presAssocID="{6FCDE696-FBFB-4D7E-8409-6997AE19F704}" presName="childShape" presStyleCnt="0"/>
      <dgm:spPr/>
    </dgm:pt>
    <dgm:pt modelId="{3E7EA33D-9EF3-44AB-8748-49A27E377331}" type="pres">
      <dgm:prSet presAssocID="{906E92DD-EF8A-4565-A1D4-012ECF8A0D52}" presName="Name13" presStyleLbl="parChTrans1D2" presStyleIdx="2" presStyleCnt="4"/>
      <dgm:spPr/>
    </dgm:pt>
    <dgm:pt modelId="{6842B977-563B-4472-8661-B9EA2272C06D}" type="pres">
      <dgm:prSet presAssocID="{8026E037-B71E-4849-A1C7-1D676BD7767F}" presName="childText" presStyleLbl="bgAcc1" presStyleIdx="2" presStyleCnt="4">
        <dgm:presLayoutVars>
          <dgm:bulletEnabled val="1"/>
        </dgm:presLayoutVars>
      </dgm:prSet>
      <dgm:spPr/>
    </dgm:pt>
    <dgm:pt modelId="{BD518675-A054-4845-9AC9-950C72B9C543}" type="pres">
      <dgm:prSet presAssocID="{0477DF81-3C40-4685-8E83-46FE21D20EC2}" presName="Name13" presStyleLbl="parChTrans1D2" presStyleIdx="3" presStyleCnt="4"/>
      <dgm:spPr/>
    </dgm:pt>
    <dgm:pt modelId="{02CF4FA5-9BA8-4D11-9C12-7920C27136A2}" type="pres">
      <dgm:prSet presAssocID="{72E1E7F5-A3D2-4993-AAB7-29C8FAFED7F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CD1C10D-97B6-47EC-A68D-F93C77E88284}" type="presOf" srcId="{72E1E7F5-A3D2-4993-AAB7-29C8FAFED7FA}" destId="{02CF4FA5-9BA8-4D11-9C12-7920C27136A2}" srcOrd="0" destOrd="0" presId="urn:microsoft.com/office/officeart/2005/8/layout/hierarchy3"/>
    <dgm:cxn modelId="{01D69E15-80E4-412C-8CBD-03B4FBBF2689}" srcId="{6FCDE696-FBFB-4D7E-8409-6997AE19F704}" destId="{72E1E7F5-A3D2-4993-AAB7-29C8FAFED7FA}" srcOrd="1" destOrd="0" parTransId="{0477DF81-3C40-4685-8E83-46FE21D20EC2}" sibTransId="{13CC1514-D0B9-435B-A945-8C3386719010}"/>
    <dgm:cxn modelId="{ABE19819-A6BC-42EA-B5CB-F09AA5D88C21}" type="presOf" srcId="{6818F073-311D-4641-955F-FACC4F8C08E0}" destId="{327CDC4D-45D7-4F35-91C3-66E0CBB36395}" srcOrd="0" destOrd="0" presId="urn:microsoft.com/office/officeart/2005/8/layout/hierarchy3"/>
    <dgm:cxn modelId="{01930567-15FD-494E-A1EC-A2F97BB67A7D}" type="presOf" srcId="{0477DF81-3C40-4685-8E83-46FE21D20EC2}" destId="{BD518675-A054-4845-9AC9-950C72B9C543}" srcOrd="0" destOrd="0" presId="urn:microsoft.com/office/officeart/2005/8/layout/hierarchy3"/>
    <dgm:cxn modelId="{F5AE0F6D-2BA5-4A75-9535-02B48F4F794C}" type="presOf" srcId="{F2A12148-5109-4365-BC19-BDC76B567CEF}" destId="{2C3ACDED-AF03-4B3D-9D73-83B1283A929C}" srcOrd="0" destOrd="0" presId="urn:microsoft.com/office/officeart/2005/8/layout/hierarchy3"/>
    <dgm:cxn modelId="{DAFA3251-1348-4D6F-B27D-EC315F1C53F9}" type="presOf" srcId="{6FCDE696-FBFB-4D7E-8409-6997AE19F704}" destId="{EFB0588F-C17C-498B-9195-5A7F644F8CA4}" srcOrd="0" destOrd="0" presId="urn:microsoft.com/office/officeart/2005/8/layout/hierarchy3"/>
    <dgm:cxn modelId="{4C609778-D504-404F-A7C4-0DA9BE506CFB}" type="presOf" srcId="{308ED714-E628-4CC6-98E8-19205F3C48AB}" destId="{F17538F7-A00A-4A54-A50C-8CCA60A3CCF4}" srcOrd="0" destOrd="0" presId="urn:microsoft.com/office/officeart/2005/8/layout/hierarchy3"/>
    <dgm:cxn modelId="{D77E4E82-12C2-451C-8D67-6E11556A545E}" type="presOf" srcId="{ACEF8BD4-A4BE-4E16-834F-89E3B6D2173C}" destId="{05700875-080F-4A80-8EE9-42B9E3A18709}" srcOrd="0" destOrd="0" presId="urn:microsoft.com/office/officeart/2005/8/layout/hierarchy3"/>
    <dgm:cxn modelId="{B99B1196-140B-4F24-913A-9A6F8E45C389}" type="presOf" srcId="{12625375-D0EC-4521-9C58-79A753BA28E9}" destId="{896F62C0-F18A-40BD-96BC-FF2EB689A3D5}" srcOrd="0" destOrd="0" presId="urn:microsoft.com/office/officeart/2005/8/layout/hierarchy3"/>
    <dgm:cxn modelId="{25808E9B-34B2-4AD7-A71C-01BF6E000834}" srcId="{12625375-D0EC-4521-9C58-79A753BA28E9}" destId="{6FCDE696-FBFB-4D7E-8409-6997AE19F704}" srcOrd="1" destOrd="0" parTransId="{EA2D8243-A444-436E-8BF0-B649EB390AB7}" sibTransId="{CC9A8925-B405-4937-AE54-65BBAECBD9DE}"/>
    <dgm:cxn modelId="{457BE3C2-F294-43F0-8888-594F07EDF664}" srcId="{6FCDE696-FBFB-4D7E-8409-6997AE19F704}" destId="{8026E037-B71E-4849-A1C7-1D676BD7767F}" srcOrd="0" destOrd="0" parTransId="{906E92DD-EF8A-4565-A1D4-012ECF8A0D52}" sibTransId="{962BD1EB-ABAD-4678-A564-103A8D1C9379}"/>
    <dgm:cxn modelId="{508D75CE-2E1F-4A3B-ABBA-78AAA1D92CC8}" type="presOf" srcId="{906E92DD-EF8A-4565-A1D4-012ECF8A0D52}" destId="{3E7EA33D-9EF3-44AB-8748-49A27E377331}" srcOrd="0" destOrd="0" presId="urn:microsoft.com/office/officeart/2005/8/layout/hierarchy3"/>
    <dgm:cxn modelId="{D99166CF-CB76-4D95-AF39-90AF61BB4185}" srcId="{ACEF8BD4-A4BE-4E16-834F-89E3B6D2173C}" destId="{308ED714-E628-4CC6-98E8-19205F3C48AB}" srcOrd="1" destOrd="0" parTransId="{F2A12148-5109-4365-BC19-BDC76B567CEF}" sibTransId="{E7EF0C65-643A-4B77-8211-64AF0FBCB2FD}"/>
    <dgm:cxn modelId="{E4F28ED5-2505-4202-BCA3-545FCF4A561D}" type="presOf" srcId="{ACEF8BD4-A4BE-4E16-834F-89E3B6D2173C}" destId="{75C45730-B8A9-4547-94FF-D52BC62C6B3E}" srcOrd="1" destOrd="0" presId="urn:microsoft.com/office/officeart/2005/8/layout/hierarchy3"/>
    <dgm:cxn modelId="{00418BD6-DF81-4423-90C5-A8E946099DB2}" srcId="{ACEF8BD4-A4BE-4E16-834F-89E3B6D2173C}" destId="{C80D71CC-268F-4409-B8F9-15BC2CAE5BC9}" srcOrd="0" destOrd="0" parTransId="{6818F073-311D-4641-955F-FACC4F8C08E0}" sibTransId="{26601070-161E-4948-B701-7F929F69C769}"/>
    <dgm:cxn modelId="{8FBD24D7-5AD5-4DC5-8928-839D94FAD7D6}" type="presOf" srcId="{C80D71CC-268F-4409-B8F9-15BC2CAE5BC9}" destId="{6F4F4BF7-2A0E-4C3B-9EE5-E6E8033056AB}" srcOrd="0" destOrd="0" presId="urn:microsoft.com/office/officeart/2005/8/layout/hierarchy3"/>
    <dgm:cxn modelId="{93C0D5E9-8DF3-451A-A5F8-A05F045D3E82}" srcId="{12625375-D0EC-4521-9C58-79A753BA28E9}" destId="{ACEF8BD4-A4BE-4E16-834F-89E3B6D2173C}" srcOrd="0" destOrd="0" parTransId="{BD7F8945-CC6E-43CB-9BD7-D3CFE9086904}" sibTransId="{2F01866D-7BD8-4039-84E0-32ACAF7AF5B7}"/>
    <dgm:cxn modelId="{8911A3F7-17F3-47A8-A886-AB523444F4D3}" type="presOf" srcId="{6FCDE696-FBFB-4D7E-8409-6997AE19F704}" destId="{CDF52715-D701-4E9A-9B8E-AF12874F7FC1}" srcOrd="1" destOrd="0" presId="urn:microsoft.com/office/officeart/2005/8/layout/hierarchy3"/>
    <dgm:cxn modelId="{4D141CF8-FF18-4A4E-97B3-8BB56BB5EE8F}" type="presOf" srcId="{8026E037-B71E-4849-A1C7-1D676BD7767F}" destId="{6842B977-563B-4472-8661-B9EA2272C06D}" srcOrd="0" destOrd="0" presId="urn:microsoft.com/office/officeart/2005/8/layout/hierarchy3"/>
    <dgm:cxn modelId="{025157C9-DA97-427C-B642-8ABD2DC42B66}" type="presParOf" srcId="{896F62C0-F18A-40BD-96BC-FF2EB689A3D5}" destId="{7739F777-FA0E-404E-80C3-E2B32A9CB417}" srcOrd="0" destOrd="0" presId="urn:microsoft.com/office/officeart/2005/8/layout/hierarchy3"/>
    <dgm:cxn modelId="{F0C19B29-6DF8-48A4-8777-11823D730B3E}" type="presParOf" srcId="{7739F777-FA0E-404E-80C3-E2B32A9CB417}" destId="{F596D2B7-E6BE-4D6F-A3F1-5784B16BCDA6}" srcOrd="0" destOrd="0" presId="urn:microsoft.com/office/officeart/2005/8/layout/hierarchy3"/>
    <dgm:cxn modelId="{08D9413C-C439-4AC8-96AC-539A4E99A140}" type="presParOf" srcId="{F596D2B7-E6BE-4D6F-A3F1-5784B16BCDA6}" destId="{05700875-080F-4A80-8EE9-42B9E3A18709}" srcOrd="0" destOrd="0" presId="urn:microsoft.com/office/officeart/2005/8/layout/hierarchy3"/>
    <dgm:cxn modelId="{5B8AB470-69B6-4695-9F6D-7DE27F2787BA}" type="presParOf" srcId="{F596D2B7-E6BE-4D6F-A3F1-5784B16BCDA6}" destId="{75C45730-B8A9-4547-94FF-D52BC62C6B3E}" srcOrd="1" destOrd="0" presId="urn:microsoft.com/office/officeart/2005/8/layout/hierarchy3"/>
    <dgm:cxn modelId="{970E8FDC-75F6-4E5D-8520-F2497D8803C7}" type="presParOf" srcId="{7739F777-FA0E-404E-80C3-E2B32A9CB417}" destId="{EE333972-A314-43BA-9AB8-1A378E3F6E2C}" srcOrd="1" destOrd="0" presId="urn:microsoft.com/office/officeart/2005/8/layout/hierarchy3"/>
    <dgm:cxn modelId="{289A8F6C-BDA1-4DB2-9D01-A7D88312ADF3}" type="presParOf" srcId="{EE333972-A314-43BA-9AB8-1A378E3F6E2C}" destId="{327CDC4D-45D7-4F35-91C3-66E0CBB36395}" srcOrd="0" destOrd="0" presId="urn:microsoft.com/office/officeart/2005/8/layout/hierarchy3"/>
    <dgm:cxn modelId="{DA0C064B-BE5A-4422-922F-B9307616B4BC}" type="presParOf" srcId="{EE333972-A314-43BA-9AB8-1A378E3F6E2C}" destId="{6F4F4BF7-2A0E-4C3B-9EE5-E6E8033056AB}" srcOrd="1" destOrd="0" presId="urn:microsoft.com/office/officeart/2005/8/layout/hierarchy3"/>
    <dgm:cxn modelId="{5B5E5964-1192-4C1F-84A8-57FC23EB994A}" type="presParOf" srcId="{EE333972-A314-43BA-9AB8-1A378E3F6E2C}" destId="{2C3ACDED-AF03-4B3D-9D73-83B1283A929C}" srcOrd="2" destOrd="0" presId="urn:microsoft.com/office/officeart/2005/8/layout/hierarchy3"/>
    <dgm:cxn modelId="{6E58AF6E-C4A5-486D-B2AD-7AA1BBB210A8}" type="presParOf" srcId="{EE333972-A314-43BA-9AB8-1A378E3F6E2C}" destId="{F17538F7-A00A-4A54-A50C-8CCA60A3CCF4}" srcOrd="3" destOrd="0" presId="urn:microsoft.com/office/officeart/2005/8/layout/hierarchy3"/>
    <dgm:cxn modelId="{46B62811-45DD-4627-9256-B5824181E892}" type="presParOf" srcId="{896F62C0-F18A-40BD-96BC-FF2EB689A3D5}" destId="{3CBD6679-C200-45E1-B6B6-F6738631C160}" srcOrd="1" destOrd="0" presId="urn:microsoft.com/office/officeart/2005/8/layout/hierarchy3"/>
    <dgm:cxn modelId="{55AF84CE-BCEC-46C5-BD51-20728D2AD7AC}" type="presParOf" srcId="{3CBD6679-C200-45E1-B6B6-F6738631C160}" destId="{98C9D174-2877-4EA2-BCF4-85F24519502B}" srcOrd="0" destOrd="0" presId="urn:microsoft.com/office/officeart/2005/8/layout/hierarchy3"/>
    <dgm:cxn modelId="{35272D60-ED84-4842-9C56-0B20D3AD8C02}" type="presParOf" srcId="{98C9D174-2877-4EA2-BCF4-85F24519502B}" destId="{EFB0588F-C17C-498B-9195-5A7F644F8CA4}" srcOrd="0" destOrd="0" presId="urn:microsoft.com/office/officeart/2005/8/layout/hierarchy3"/>
    <dgm:cxn modelId="{AAAA431C-9313-44D3-BF1F-1909851863C3}" type="presParOf" srcId="{98C9D174-2877-4EA2-BCF4-85F24519502B}" destId="{CDF52715-D701-4E9A-9B8E-AF12874F7FC1}" srcOrd="1" destOrd="0" presId="urn:microsoft.com/office/officeart/2005/8/layout/hierarchy3"/>
    <dgm:cxn modelId="{8BD638BB-AC73-4EAE-98DA-48CE60149918}" type="presParOf" srcId="{3CBD6679-C200-45E1-B6B6-F6738631C160}" destId="{A658C692-E266-4418-BACF-B8594FEE6E2A}" srcOrd="1" destOrd="0" presId="urn:microsoft.com/office/officeart/2005/8/layout/hierarchy3"/>
    <dgm:cxn modelId="{8AFFB02F-52B5-4AED-9D24-72EF8968D4E5}" type="presParOf" srcId="{A658C692-E266-4418-BACF-B8594FEE6E2A}" destId="{3E7EA33D-9EF3-44AB-8748-49A27E377331}" srcOrd="0" destOrd="0" presId="urn:microsoft.com/office/officeart/2005/8/layout/hierarchy3"/>
    <dgm:cxn modelId="{1FF508AA-660B-47AF-9419-1E3B669A8249}" type="presParOf" srcId="{A658C692-E266-4418-BACF-B8594FEE6E2A}" destId="{6842B977-563B-4472-8661-B9EA2272C06D}" srcOrd="1" destOrd="0" presId="urn:microsoft.com/office/officeart/2005/8/layout/hierarchy3"/>
    <dgm:cxn modelId="{5508C8CE-5535-4F4C-ACA3-3A813A1CF7F9}" type="presParOf" srcId="{A658C692-E266-4418-BACF-B8594FEE6E2A}" destId="{BD518675-A054-4845-9AC9-950C72B9C543}" srcOrd="2" destOrd="0" presId="urn:microsoft.com/office/officeart/2005/8/layout/hierarchy3"/>
    <dgm:cxn modelId="{049BE8C5-6940-4C53-8FB1-71B25D211320}" type="presParOf" srcId="{A658C692-E266-4418-BACF-B8594FEE6E2A}" destId="{02CF4FA5-9BA8-4D11-9C12-7920C27136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00875-080F-4A80-8EE9-42B9E3A18709}">
      <dsp:nvSpPr>
        <dsp:cNvPr id="0" name=""/>
        <dsp:cNvSpPr/>
      </dsp:nvSpPr>
      <dsp:spPr>
        <a:xfrm>
          <a:off x="2270466" y="1941"/>
          <a:ext cx="3197274" cy="1598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Leaking electron current measurement</a:t>
          </a:r>
          <a:endParaRPr lang="zh-CN" altLang="en-US" sz="2400" kern="1200" dirty="0"/>
        </a:p>
      </dsp:txBody>
      <dsp:txXfrm>
        <a:off x="2317288" y="48763"/>
        <a:ext cx="3103630" cy="1504993"/>
      </dsp:txXfrm>
    </dsp:sp>
    <dsp:sp modelId="{327CDC4D-45D7-4F35-91C3-66E0CBB36395}">
      <dsp:nvSpPr>
        <dsp:cNvPr id="0" name=""/>
        <dsp:cNvSpPr/>
      </dsp:nvSpPr>
      <dsp:spPr>
        <a:xfrm>
          <a:off x="2590193" y="1600578"/>
          <a:ext cx="319727" cy="119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977"/>
              </a:lnTo>
              <a:lnTo>
                <a:pt x="319727" y="1198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F4BF7-2A0E-4C3B-9EE5-E6E8033056AB}">
      <dsp:nvSpPr>
        <dsp:cNvPr id="0" name=""/>
        <dsp:cNvSpPr/>
      </dsp:nvSpPr>
      <dsp:spPr>
        <a:xfrm>
          <a:off x="2909920" y="2000237"/>
          <a:ext cx="2557819" cy="1598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Electron energy distribution</a:t>
          </a:r>
          <a:endParaRPr lang="zh-CN" altLang="en-US" sz="2000" kern="1200" dirty="0"/>
        </a:p>
      </dsp:txBody>
      <dsp:txXfrm>
        <a:off x="2956742" y="2047059"/>
        <a:ext cx="2464175" cy="1504993"/>
      </dsp:txXfrm>
    </dsp:sp>
    <dsp:sp modelId="{2C3ACDED-AF03-4B3D-9D73-83B1283A929C}">
      <dsp:nvSpPr>
        <dsp:cNvPr id="0" name=""/>
        <dsp:cNvSpPr/>
      </dsp:nvSpPr>
      <dsp:spPr>
        <a:xfrm>
          <a:off x="2590193" y="1600578"/>
          <a:ext cx="319727" cy="319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274"/>
              </a:lnTo>
              <a:lnTo>
                <a:pt x="319727" y="3197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538F7-A00A-4A54-A50C-8CCA60A3CCF4}">
      <dsp:nvSpPr>
        <dsp:cNvPr id="0" name=""/>
        <dsp:cNvSpPr/>
      </dsp:nvSpPr>
      <dsp:spPr>
        <a:xfrm>
          <a:off x="2909920" y="3998534"/>
          <a:ext cx="2557819" cy="1598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Relative electron density</a:t>
          </a:r>
          <a:endParaRPr lang="zh-CN" altLang="en-US" sz="2000" kern="1200" dirty="0"/>
        </a:p>
      </dsp:txBody>
      <dsp:txXfrm>
        <a:off x="2956742" y="4045356"/>
        <a:ext cx="2464175" cy="1504993"/>
      </dsp:txXfrm>
    </dsp:sp>
    <dsp:sp modelId="{EFB0588F-C17C-498B-9195-5A7F644F8CA4}">
      <dsp:nvSpPr>
        <dsp:cNvPr id="0" name=""/>
        <dsp:cNvSpPr/>
      </dsp:nvSpPr>
      <dsp:spPr>
        <a:xfrm>
          <a:off x="6267059" y="1941"/>
          <a:ext cx="3197274" cy="1598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EUV spectroscopy of the plasma</a:t>
          </a:r>
          <a:endParaRPr lang="zh-CN" altLang="en-US" sz="2400" kern="1200" dirty="0"/>
        </a:p>
      </dsp:txBody>
      <dsp:txXfrm>
        <a:off x="6313881" y="48763"/>
        <a:ext cx="3103630" cy="1504993"/>
      </dsp:txXfrm>
    </dsp:sp>
    <dsp:sp modelId="{3E7EA33D-9EF3-44AB-8748-49A27E377331}">
      <dsp:nvSpPr>
        <dsp:cNvPr id="0" name=""/>
        <dsp:cNvSpPr/>
      </dsp:nvSpPr>
      <dsp:spPr>
        <a:xfrm>
          <a:off x="6586786" y="1600578"/>
          <a:ext cx="319727" cy="119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977"/>
              </a:lnTo>
              <a:lnTo>
                <a:pt x="319727" y="1198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2B977-563B-4472-8661-B9EA2272C06D}">
      <dsp:nvSpPr>
        <dsp:cNvPr id="0" name=""/>
        <dsp:cNvSpPr/>
      </dsp:nvSpPr>
      <dsp:spPr>
        <a:xfrm>
          <a:off x="6906514" y="2000237"/>
          <a:ext cx="2557819" cy="1598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Electron temperature</a:t>
          </a:r>
          <a:endParaRPr lang="zh-CN" altLang="en-US" sz="2000" kern="1200" dirty="0"/>
        </a:p>
      </dsp:txBody>
      <dsp:txXfrm>
        <a:off x="6953336" y="2047059"/>
        <a:ext cx="2464175" cy="1504993"/>
      </dsp:txXfrm>
    </dsp:sp>
    <dsp:sp modelId="{BD518675-A054-4845-9AC9-950C72B9C543}">
      <dsp:nvSpPr>
        <dsp:cNvPr id="0" name=""/>
        <dsp:cNvSpPr/>
      </dsp:nvSpPr>
      <dsp:spPr>
        <a:xfrm>
          <a:off x="6586786" y="1600578"/>
          <a:ext cx="319727" cy="319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274"/>
              </a:lnTo>
              <a:lnTo>
                <a:pt x="319727" y="3197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F4FA5-9BA8-4D11-9C12-7920C27136A2}">
      <dsp:nvSpPr>
        <dsp:cNvPr id="0" name=""/>
        <dsp:cNvSpPr/>
      </dsp:nvSpPr>
      <dsp:spPr>
        <a:xfrm>
          <a:off x="6906514" y="3998534"/>
          <a:ext cx="2557819" cy="1598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Electron density</a:t>
          </a:r>
          <a:endParaRPr lang="zh-CN" altLang="en-US" sz="2000" kern="1200" dirty="0"/>
        </a:p>
      </dsp:txBody>
      <dsp:txXfrm>
        <a:off x="6953336" y="4045356"/>
        <a:ext cx="2464175" cy="150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9843-ECA1-421B-A8DC-87EF3DD6447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A5EC-3BB7-47C8-88B6-50DBE3A2A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8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47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3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2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94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612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003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26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63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39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7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99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0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88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7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47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72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A5EC-3BB7-47C8-88B6-50DBE3A2AE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38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分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5D4E73-0614-DC9C-B2F8-3DDE1F480A87}"/>
              </a:ext>
            </a:extLst>
          </p:cNvPr>
          <p:cNvSpPr/>
          <p:nvPr/>
        </p:nvSpPr>
        <p:spPr>
          <a:xfrm>
            <a:off x="0" y="0"/>
            <a:ext cx="11496598" cy="673200"/>
          </a:xfrm>
          <a:prstGeom prst="rect">
            <a:avLst/>
          </a:prstGeom>
          <a:solidFill>
            <a:srgbClr val="2C50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19050">
            <a:solidFill>
              <a:srgbClr val="2C5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15344" y="2219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标题 8"/>
          <p:cNvSpPr>
            <a:spLocks noGrp="1"/>
          </p:cNvSpPr>
          <p:nvPr>
            <p:ph type="title"/>
          </p:nvPr>
        </p:nvSpPr>
        <p:spPr>
          <a:xfrm>
            <a:off x="1091313" y="2"/>
            <a:ext cx="10515600" cy="663575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0686" t="21588" b="45941"/>
          <a:stretch/>
        </p:blipFill>
        <p:spPr>
          <a:xfrm>
            <a:off x="116257" y="6525344"/>
            <a:ext cx="2398344" cy="319698"/>
          </a:xfrm>
          <a:prstGeom prst="rect">
            <a:avLst/>
          </a:prstGeom>
        </p:spPr>
      </p:pic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82414DF2-BC70-4F35-B9B8-43C8A52F5B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342" y="787205"/>
            <a:ext cx="11733317" cy="5598635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  <a:defRPr sz="24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9750" indent="-274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 sz="20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2788" indent="-1730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1A530F-536B-E274-2929-470918DFF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" y="19833"/>
            <a:ext cx="601150" cy="6278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49F552-14C4-16ED-578D-588AF6221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98" y="-10961"/>
            <a:ext cx="695400" cy="67453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AD64F38-2CA2-F79A-70A1-9D75B1854D59}"/>
              </a:ext>
            </a:extLst>
          </p:cNvPr>
          <p:cNvSpPr txBox="1"/>
          <p:nvPr userDrawn="1"/>
        </p:nvSpPr>
        <p:spPr bwMode="auto">
          <a:xfrm>
            <a:off x="8063947" y="6568043"/>
            <a:ext cx="4128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200" b="0" dirty="0">
                <a:solidFill>
                  <a:schemeClr val="tx1"/>
                </a:solidFill>
                <a:latin typeface="Arial" pitchFamily="34" charset="0"/>
              </a:rPr>
              <a:t>21th International Conference on Ion Sources, Oxford, UK</a:t>
            </a:r>
            <a:endParaRPr lang="zh-CN" alt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4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307081-9D9F-4096-AC34-0325D0569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64520"/>
            <a:ext cx="12192000" cy="172896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918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7E2F8-AF17-6E79-2DAF-408924CBA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7948F6-37CD-BAF8-2698-69700F30B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12D304-AEA3-3E34-93F6-44953487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99B0E-4D69-CE67-DAB5-5BCDB165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82161C-4FA1-347A-EFC5-E11DD63E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894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gradFill flip="none" rotWithShape="1">
              <a:gsLst>
                <a:gs pos="0">
                  <a:schemeClr val="bg1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tx2"/>
                </a:gs>
              </a:gsLst>
              <a:path path="circle">
                <a:fillToRect l="100000" t="100000"/>
              </a:path>
              <a:tileRect r="-100000" b="-100000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63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marL="3714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eaLnBrk="1" fontAlgn="base" hangingPunct="1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0B0E1D5-82D8-CDB1-7F6F-68BADD62F0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57983"/>
            <a:ext cx="12192000" cy="2869659"/>
          </a:xfrm>
        </p:spPr>
        <p:txBody>
          <a:bodyPr/>
          <a:lstStyle/>
          <a:p>
            <a:r>
              <a:rPr lang="en-US" altLang="zh-CN" dirty="0"/>
              <a:t>A </a:t>
            </a:r>
            <a:r>
              <a:rPr lang="en-US" altLang="zh-CN" dirty="0" err="1"/>
              <a:t>gasdynamic</a:t>
            </a:r>
            <a:r>
              <a:rPr lang="en-US" altLang="zh-CN" dirty="0"/>
              <a:t> ECR ion source developed at IMP </a:t>
            </a:r>
          </a:p>
          <a:p>
            <a:r>
              <a:rPr lang="en-US" altLang="zh-CN" dirty="0"/>
              <a:t>and its preliminary results</a:t>
            </a:r>
          </a:p>
          <a:p>
            <a:pPr>
              <a:spcBef>
                <a:spcPts val="1800"/>
              </a:spcBef>
            </a:pPr>
            <a:endParaRPr lang="en-US" altLang="zh-CN" sz="2400" dirty="0"/>
          </a:p>
          <a:p>
            <a:pPr>
              <a:spcBef>
                <a:spcPts val="1800"/>
              </a:spcBef>
            </a:pPr>
            <a:r>
              <a:rPr lang="en-US" altLang="zh-CN" sz="2400" dirty="0"/>
              <a:t>Huanyu Zhao, Yuting Lu</a:t>
            </a:r>
          </a:p>
          <a:p>
            <a:pPr>
              <a:spcBef>
                <a:spcPts val="1800"/>
              </a:spcBef>
            </a:pPr>
            <a:r>
              <a:rPr lang="en-US" altLang="zh-CN" sz="2400" dirty="0"/>
              <a:t>Institute of Modern Physics, Chinese Academy of Sciences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998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22FB351-983A-57A6-8059-1A20974F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 diagnostics of the plasma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E6A2058A-46D6-23E8-FE6E-68E6FB85A66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03193664"/>
              </p:ext>
            </p:extLst>
          </p:nvPr>
        </p:nvGraphicFramePr>
        <p:xfrm>
          <a:off x="228600" y="787400"/>
          <a:ext cx="11734800" cy="559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50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14504D8-4E3D-63A6-7BFD-B9841BFD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Measurement of leaking electron current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E30053-8D44-A5E8-1E23-E20590218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97" y="947662"/>
            <a:ext cx="7026429" cy="2197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A0DB7322-8149-EEAA-5558-4DDBEDCE719F}"/>
              </a:ext>
            </a:extLst>
          </p:cNvPr>
          <p:cNvGrpSpPr/>
          <p:nvPr/>
        </p:nvGrpSpPr>
        <p:grpSpPr>
          <a:xfrm>
            <a:off x="1649978" y="3042950"/>
            <a:ext cx="3794671" cy="3347454"/>
            <a:chOff x="2080282" y="3042950"/>
            <a:chExt cx="3794671" cy="334745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5894CF0-4970-3B35-0999-11729EB59765}"/>
                </a:ext>
              </a:extLst>
            </p:cNvPr>
            <p:cNvGrpSpPr/>
            <p:nvPr/>
          </p:nvGrpSpPr>
          <p:grpSpPr>
            <a:xfrm>
              <a:off x="2080282" y="3042950"/>
              <a:ext cx="3794671" cy="3008900"/>
              <a:chOff x="2080282" y="3279620"/>
              <a:chExt cx="3794671" cy="300890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B9FDC19-F1D0-651D-E0B2-F17A8F8CC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797" y="3342939"/>
                <a:ext cx="3357156" cy="2945581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BCBA419-6991-54CC-373F-4467D6717529}"/>
                  </a:ext>
                </a:extLst>
              </p:cNvPr>
              <p:cNvSpPr txBox="1"/>
              <p:nvPr/>
            </p:nvSpPr>
            <p:spPr bwMode="auto">
              <a:xfrm rot="16200000">
                <a:off x="861840" y="4498062"/>
                <a:ext cx="274466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altLang="zh-CN" sz="1400" dirty="0">
                    <a:latin typeface="Arial" pitchFamily="34" charset="0"/>
                  </a:rPr>
                  <a:t>Amplitude of current @ FC (mA)</a:t>
                </a:r>
                <a:endParaRPr lang="zh-CN" altLang="en-US" sz="1400" dirty="0">
                  <a:latin typeface="Arial" pitchFamily="34" charset="0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BF5A9C4-2354-0D39-642C-7EEF2175707A}"/>
                </a:ext>
              </a:extLst>
            </p:cNvPr>
            <p:cNvSpPr txBox="1"/>
            <p:nvPr/>
          </p:nvSpPr>
          <p:spPr bwMode="auto">
            <a:xfrm>
              <a:off x="2377165" y="6051850"/>
              <a:ext cx="346800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dirty="0">
                  <a:latin typeface="Arial" pitchFamily="34" charset="0"/>
                </a:rPr>
                <a:t>Waveform of negative current @ FC</a:t>
              </a:r>
              <a:endParaRPr lang="zh-CN" altLang="en-US" sz="1600" dirty="0">
                <a:latin typeface="Arial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865C065-5753-2CAD-5938-9807D508561F}"/>
              </a:ext>
            </a:extLst>
          </p:cNvPr>
          <p:cNvGrpSpPr/>
          <p:nvPr/>
        </p:nvGrpSpPr>
        <p:grpSpPr>
          <a:xfrm>
            <a:off x="6509437" y="3192330"/>
            <a:ext cx="4086375" cy="3198074"/>
            <a:chOff x="5889419" y="3192330"/>
            <a:chExt cx="4086375" cy="319807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147834-FA15-745E-342E-924978AB0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011" y="3192330"/>
              <a:ext cx="3483192" cy="2859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6942C8B-036E-E072-0C7D-8261144946AC}"/>
                </a:ext>
              </a:extLst>
            </p:cNvPr>
            <p:cNvSpPr txBox="1"/>
            <p:nvPr/>
          </p:nvSpPr>
          <p:spPr bwMode="auto">
            <a:xfrm>
              <a:off x="5889419" y="6051850"/>
              <a:ext cx="40863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dirty="0"/>
                <a:t>C</a:t>
              </a:r>
              <a:r>
                <a:rPr lang="en-US" altLang="zh-CN" sz="1600" dirty="0">
                  <a:latin typeface="Arial" pitchFamily="34" charset="0"/>
                </a:rPr>
                <a:t>urrent @ FC vs negatively biased voltage</a:t>
              </a:r>
              <a:endParaRPr lang="zh-CN" altLang="en-US" sz="16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16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CC3595B-63F0-F3E4-B009-161F535C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Fitting of electron energy distribution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E7A3A36-1E06-C216-FF21-4A3D142185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895299"/>
            <a:ext cx="4064000" cy="33337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E3E707-8F71-DF63-B865-45A5BE64C983}"/>
                  </a:ext>
                </a:extLst>
              </p:cNvPr>
              <p:cNvSpPr txBox="1"/>
              <p:nvPr/>
            </p:nvSpPr>
            <p:spPr bwMode="auto">
              <a:xfrm>
                <a:off x="865241" y="4514615"/>
                <a:ext cx="10461518" cy="1552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altLang="zh-CN" sz="2400" dirty="0">
                    <a:solidFill>
                      <a:schemeClr val="tx1"/>
                    </a:solidFill>
                  </a:rPr>
                  <a:t>Electron energy distribution can be obtained by fitting the curve of I</a:t>
                </a:r>
                <a:r>
                  <a:rPr lang="en-US" altLang="zh-CN" sz="2400" baseline="-25000" dirty="0">
                    <a:solidFill>
                      <a:schemeClr val="tx1"/>
                    </a:solidFill>
                  </a:rPr>
                  <a:t>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vs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V</a:t>
                </a:r>
                <a:r>
                  <a:rPr lang="en-US" altLang="zh-CN" sz="2400" baseline="-25000" dirty="0" err="1">
                    <a:solidFill>
                      <a:schemeClr val="tx1"/>
                    </a:solidFill>
                  </a:rPr>
                  <a:t>bias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zh-CN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rad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E3E707-8F71-DF63-B865-45A5BE64C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241" y="4514615"/>
                <a:ext cx="10461518" cy="1552861"/>
              </a:xfrm>
              <a:prstGeom prst="rect">
                <a:avLst/>
              </a:prstGeom>
              <a:blipFill>
                <a:blip r:embed="rId4"/>
                <a:stretch>
                  <a:fillRect l="-932" t="-27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3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8EC3CD9-3CCD-A949-CF37-BF518DCE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microwave power on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e</a:t>
            </a:r>
            <a:r>
              <a:rPr lang="en-US" altLang="zh-CN" dirty="0"/>
              <a:t> &amp; n</a:t>
            </a:r>
            <a:r>
              <a:rPr lang="en-US" altLang="zh-CN" baseline="-25000" dirty="0"/>
              <a:t>e</a:t>
            </a:r>
            <a:endParaRPr lang="zh-CN" altLang="en-US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BB8D81-9452-B944-B72E-4AFEF89B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4" y="1351066"/>
            <a:ext cx="7986405" cy="40710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F2495F-DDE5-269C-1B70-3EADD62CB308}"/>
              </a:ext>
            </a:extLst>
          </p:cNvPr>
          <p:cNvSpPr txBox="1"/>
          <p:nvPr/>
        </p:nvSpPr>
        <p:spPr>
          <a:xfrm>
            <a:off x="8406889" y="1539793"/>
            <a:ext cx="3594192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Both </a:t>
            </a:r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e</a:t>
            </a:r>
            <a:r>
              <a:rPr lang="en-US" altLang="zh-CN" sz="2000" dirty="0"/>
              <a:t> and n</a:t>
            </a:r>
            <a:r>
              <a:rPr lang="en-US" altLang="zh-CN" sz="2000" baseline="-25000" dirty="0"/>
              <a:t>e</a:t>
            </a:r>
            <a:r>
              <a:rPr lang="en-US" altLang="zh-CN" sz="2000" dirty="0"/>
              <a:t> tend to saturate with the increasing P</a:t>
            </a:r>
            <a:r>
              <a:rPr lang="en-US" altLang="zh-CN" sz="2000" baseline="-25000" dirty="0"/>
              <a:t>MW</a:t>
            </a:r>
            <a:r>
              <a:rPr lang="en-US" altLang="zh-CN" sz="2000" dirty="0"/>
              <a:t>, even decline for further increasing power.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Relatively low pressure is favorable for electron heating.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The </a:t>
            </a:r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e</a:t>
            </a:r>
            <a:r>
              <a:rPr lang="en-US" altLang="zh-CN" sz="2000" dirty="0"/>
              <a:t> of 100 eV can be obtained.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5ECD585-161A-FD04-AAF7-4521CCDA21C8}"/>
              </a:ext>
            </a:extLst>
          </p:cNvPr>
          <p:cNvSpPr/>
          <p:nvPr/>
        </p:nvSpPr>
        <p:spPr>
          <a:xfrm>
            <a:off x="4359987" y="4272890"/>
            <a:ext cx="1059083" cy="5442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3506D22-EA30-D8FD-8212-C5E6A975950D}"/>
              </a:ext>
            </a:extLst>
          </p:cNvPr>
          <p:cNvSpPr/>
          <p:nvPr/>
        </p:nvSpPr>
        <p:spPr>
          <a:xfrm>
            <a:off x="6890985" y="4166886"/>
            <a:ext cx="1196050" cy="702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1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3C41C4B-543F-70D8-7D75-AB40E942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gas pressure on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e</a:t>
            </a:r>
            <a:r>
              <a:rPr lang="en-US" altLang="zh-CN" dirty="0"/>
              <a:t> &amp; n</a:t>
            </a:r>
            <a:r>
              <a:rPr lang="en-US" altLang="zh-CN" baseline="-25000" dirty="0"/>
              <a:t>e</a:t>
            </a:r>
            <a:endParaRPr lang="zh-CN" altLang="en-US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D08373-D257-C013-ADED-9A42D65D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46" y="1306150"/>
            <a:ext cx="7987937" cy="41265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95F340-A202-6D05-F2C0-AD583E38BA1B}"/>
              </a:ext>
            </a:extLst>
          </p:cNvPr>
          <p:cNvSpPr txBox="1"/>
          <p:nvPr/>
        </p:nvSpPr>
        <p:spPr>
          <a:xfrm>
            <a:off x="8403577" y="1773804"/>
            <a:ext cx="3517077" cy="242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Electron temperature decreases with gas pressure.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Electron density increases with pressure at first, then decreases with pressure.</a:t>
            </a:r>
          </a:p>
        </p:txBody>
      </p:sp>
    </p:spTree>
    <p:extLst>
      <p:ext uri="{BB962C8B-B14F-4D97-AF65-F5344CB8AC3E}">
        <p14:creationId xmlns:p14="http://schemas.microsoft.com/office/powerpoint/2010/main" val="149882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0910DFF-A37A-0FC3-C89B-5F924FD6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</a:t>
            </a:r>
            <a:r>
              <a:rPr lang="en-US" altLang="zh-CN" dirty="0" err="1"/>
              <a:t>B</a:t>
            </a:r>
            <a:r>
              <a:rPr lang="en-US" altLang="zh-CN" baseline="-25000" dirty="0" err="1"/>
              <a:t>z</a:t>
            </a:r>
            <a:r>
              <a:rPr lang="en-US" altLang="zh-CN" dirty="0"/>
              <a:t> on n</a:t>
            </a:r>
            <a:r>
              <a:rPr lang="en-US" altLang="zh-CN" baseline="-25000" dirty="0"/>
              <a:t>e</a:t>
            </a:r>
            <a:endParaRPr lang="zh-CN" altLang="en-US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22E543-D700-4A8F-E08C-BD9A500CD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62" y="997282"/>
            <a:ext cx="4994476" cy="42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B9FDE4-0706-1853-1F2B-AE985BBA468B}"/>
              </a:ext>
            </a:extLst>
          </p:cNvPr>
          <p:cNvSpPr txBox="1"/>
          <p:nvPr/>
        </p:nvSpPr>
        <p:spPr>
          <a:xfrm>
            <a:off x="3392002" y="5338442"/>
            <a:ext cx="591422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Electron density increases with magnetic field.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No obvious pattern for electron temperature.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E95D72-D715-20AB-140C-147DDC44E251}"/>
              </a:ext>
            </a:extLst>
          </p:cNvPr>
          <p:cNvSpPr txBox="1"/>
          <p:nvPr/>
        </p:nvSpPr>
        <p:spPr>
          <a:xfrm>
            <a:off x="5776332" y="4193216"/>
            <a:ext cx="272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/>
              <a:t>P</a:t>
            </a:r>
            <a:r>
              <a:rPr lang="en-US" altLang="zh-CN" sz="1600" b="1" baseline="-25000" dirty="0" err="1"/>
              <a:t>chamber</a:t>
            </a:r>
            <a:r>
              <a:rPr lang="en-US" altLang="zh-CN" sz="1600" b="1" dirty="0"/>
              <a:t>=2.8×10</a:t>
            </a:r>
            <a:r>
              <a:rPr lang="en-US" altLang="zh-CN" sz="1600" b="1" baseline="30000" dirty="0"/>
              <a:t>-4</a:t>
            </a:r>
            <a:r>
              <a:rPr lang="en-US" altLang="zh-CN" sz="1600" b="1" dirty="0"/>
              <a:t> mbar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7404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06073B8-9077-2E56-2A67-354C8A70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Spectroscopy @ EUV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57350F-2936-EE44-5F79-A295BB8F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868306"/>
            <a:ext cx="5518610" cy="32001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28BB2C-6219-842E-ED0C-4F65AF14E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63" y="4454541"/>
            <a:ext cx="4103106" cy="134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D7D4EE-BE7F-8CF0-15CC-5CBCEE9730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91" y="886453"/>
            <a:ext cx="4249178" cy="31868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8F78FB-4EED-DA11-EBC4-31E0F4D08B9B}"/>
              </a:ext>
            </a:extLst>
          </p:cNvPr>
          <p:cNvSpPr txBox="1"/>
          <p:nvPr/>
        </p:nvSpPr>
        <p:spPr>
          <a:xfrm>
            <a:off x="7713237" y="1405796"/>
            <a:ext cx="228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EUV Spectrometer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253B317E-6BCA-8E35-BB6E-F155F9137781}"/>
              </a:ext>
            </a:extLst>
          </p:cNvPr>
          <p:cNvSpPr/>
          <p:nvPr/>
        </p:nvSpPr>
        <p:spPr>
          <a:xfrm rot="1731782">
            <a:off x="8723214" y="1767387"/>
            <a:ext cx="128320" cy="6592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D38CA3-5616-4C6D-3C98-645B2B9D4D79}"/>
              </a:ext>
            </a:extLst>
          </p:cNvPr>
          <p:cNvSpPr txBox="1"/>
          <p:nvPr/>
        </p:nvSpPr>
        <p:spPr>
          <a:xfrm>
            <a:off x="828339" y="4454541"/>
            <a:ext cx="4894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Range: 1-5 nm and 5-20 nm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Groove density: 2400 grooves/mm and 1200 grooves/mm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Resolution: 0.042 nm @ 15.15 nm</a:t>
            </a:r>
          </a:p>
        </p:txBody>
      </p:sp>
    </p:spTree>
    <p:extLst>
      <p:ext uri="{BB962C8B-B14F-4D97-AF65-F5344CB8AC3E}">
        <p14:creationId xmlns:p14="http://schemas.microsoft.com/office/powerpoint/2010/main" val="260093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15A488E-3D62-0EE6-430C-E0D9C9CD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 temperature diagnostics</a:t>
            </a: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5A2EECA-CDEF-D7D6-FDD3-B46ED8DA6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73227"/>
              </p:ext>
            </p:extLst>
          </p:nvPr>
        </p:nvGraphicFramePr>
        <p:xfrm>
          <a:off x="2307020" y="3985380"/>
          <a:ext cx="3882861" cy="84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457200" progId="Equation.KSEE3">
                  <p:embed/>
                </p:oleObj>
              </mc:Choice>
              <mc:Fallback>
                <p:oleObj name="Equation" r:id="rId3" imgW="2057400" imgH="457200" progId="Equation.KSEE3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A681DB7D-2871-173D-EF7A-3069A3B0B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020" y="3985380"/>
                        <a:ext cx="3882861" cy="849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B2F27D99-838B-1E34-77C2-D220FB2D3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50" y="861730"/>
            <a:ext cx="6683718" cy="271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74B400-C084-16BA-2AF2-BB6528EF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01" y="3663609"/>
            <a:ext cx="3062619" cy="2531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476796E-21BF-4F65-8882-F15ACA5C9820}"/>
              </a:ext>
            </a:extLst>
          </p:cNvPr>
          <p:cNvSpPr txBox="1"/>
          <p:nvPr/>
        </p:nvSpPr>
        <p:spPr>
          <a:xfrm>
            <a:off x="4248451" y="6238378"/>
            <a:ext cx="8100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Cross-section data from: </a:t>
            </a:r>
            <a:r>
              <a:rPr lang="en-US" altLang="zh-CN" sz="1200" dirty="0" err="1"/>
              <a:t>Itikawa</a:t>
            </a:r>
            <a:r>
              <a:rPr lang="en-US" altLang="zh-CN" sz="1200" dirty="0"/>
              <a:t> Y, Hara S, Kato T, et al. Atomic Data and Nuclear Data Tables, 1985, 33: 149-193.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96E8BA-AE38-2719-403F-A0F451E54C3D}"/>
              </a:ext>
            </a:extLst>
          </p:cNvPr>
          <p:cNvSpPr txBox="1"/>
          <p:nvPr/>
        </p:nvSpPr>
        <p:spPr>
          <a:xfrm>
            <a:off x="1797880" y="5247366"/>
            <a:ext cx="529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5p-2s transition (12.46 nm) cannot be observed at low power or high gas pressure.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859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01DFD73-7E1A-F0C6-1A08-B76EA0E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microwave power and pressure on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e</a:t>
            </a:r>
            <a:endParaRPr lang="zh-CN" altLang="en-US" baseline="-250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9F83E5-3EEB-E3EC-3383-C5CBD6D1BE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342" y="4883973"/>
            <a:ext cx="11733317" cy="1501868"/>
          </a:xfrm>
        </p:spPr>
        <p:txBody>
          <a:bodyPr/>
          <a:lstStyle/>
          <a:p>
            <a:r>
              <a:rPr lang="en-US" altLang="zh-CN" dirty="0"/>
              <a:t>The results are consistent with those from the leaking current measurements in terms of the value and trend of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e</a:t>
            </a:r>
            <a:endParaRPr lang="zh-CN" altLang="en-US" baseline="-25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95BF07-EAF4-5F91-DE69-09B0F84D8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02" y="1191762"/>
            <a:ext cx="4040050" cy="334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A1B271-063E-CD95-9056-BFAF8F649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36" y="1191762"/>
            <a:ext cx="4358236" cy="3343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0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27ADF93-8168-E2E1-4BE2-F4569C79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 </a:t>
            </a:r>
            <a:r>
              <a:rPr lang="en-US" altLang="zh-CN"/>
              <a:t>density diagnostics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FAED25-73CA-1E49-5A97-05BEAB8F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14" y="836260"/>
            <a:ext cx="3921046" cy="300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AAEAF50-672C-9216-B384-B9CCFF15755B}"/>
              </a:ext>
            </a:extLst>
          </p:cNvPr>
          <p:cNvSpPr txBox="1"/>
          <p:nvPr/>
        </p:nvSpPr>
        <p:spPr>
          <a:xfrm>
            <a:off x="7007087" y="6234577"/>
            <a:ext cx="5112639" cy="26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en-US" altLang="zh-CN" sz="1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Kato T, Lang J, Berrington K E. Atomic Data and Nuclear Data Tables, 1990, 44(1): 133–187.</a:t>
            </a:r>
            <a:endParaRPr lang="zh-CN" altLang="zh-CN" sz="1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5F049B-1EB4-9845-71CF-EE1FADA63F64}"/>
              </a:ext>
            </a:extLst>
          </p:cNvPr>
          <p:cNvSpPr txBox="1"/>
          <p:nvPr/>
        </p:nvSpPr>
        <p:spPr>
          <a:xfrm>
            <a:off x="4643588" y="3877421"/>
            <a:ext cx="7357928" cy="2393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Dependence of n</a:t>
            </a:r>
            <a:r>
              <a:rPr lang="en-US" altLang="zh-CN" sz="2400" baseline="-25000" dirty="0"/>
              <a:t>e</a:t>
            </a:r>
            <a:r>
              <a:rPr lang="en-US" altLang="zh-CN" sz="2400" dirty="0"/>
              <a:t> on gas pressure is similar to the result of  the leaking current measurement.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The electron density approaches to 10</a:t>
            </a:r>
            <a:r>
              <a:rPr lang="en-US" altLang="zh-CN" sz="2400" baseline="30000" dirty="0"/>
              <a:t>13</a:t>
            </a:r>
            <a:r>
              <a:rPr lang="en-US" altLang="zh-CN" sz="2400" dirty="0"/>
              <a:t> cm</a:t>
            </a:r>
            <a:r>
              <a:rPr lang="en-US" altLang="zh-CN" sz="2400" baseline="30000" dirty="0"/>
              <a:t>-3</a:t>
            </a:r>
            <a:r>
              <a:rPr lang="en-US" altLang="zh-CN" sz="2400" dirty="0"/>
              <a:t> at medium pressure.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29EB9C9-1E64-13E3-CCD6-0E0E9517022A}"/>
              </a:ext>
            </a:extLst>
          </p:cNvPr>
          <p:cNvGrpSpPr/>
          <p:nvPr/>
        </p:nvGrpSpPr>
        <p:grpSpPr>
          <a:xfrm>
            <a:off x="722540" y="756977"/>
            <a:ext cx="3318794" cy="3087291"/>
            <a:chOff x="722540" y="756977"/>
            <a:chExt cx="3318794" cy="308729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7CD232F-F1F0-2353-A677-A0E6DA550EC6}"/>
                </a:ext>
              </a:extLst>
            </p:cNvPr>
            <p:cNvGrpSpPr/>
            <p:nvPr/>
          </p:nvGrpSpPr>
          <p:grpSpPr>
            <a:xfrm>
              <a:off x="722540" y="756977"/>
              <a:ext cx="3318794" cy="3087291"/>
              <a:chOff x="1984726" y="702707"/>
              <a:chExt cx="3451562" cy="3156972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5F303F94-473C-A090-2750-5C8102016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726" y="702707"/>
                <a:ext cx="3451562" cy="3156972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DA0B2D3-7AEA-A78B-F4A7-AB9D78872AF9}"/>
                  </a:ext>
                </a:extLst>
              </p:cNvPr>
              <p:cNvSpPr txBox="1"/>
              <p:nvPr/>
            </p:nvSpPr>
            <p:spPr>
              <a:xfrm>
                <a:off x="2009778" y="846118"/>
                <a:ext cx="602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O</a:t>
                </a:r>
                <a:r>
                  <a:rPr lang="en-US" altLang="zh-CN" b="1" baseline="30000" dirty="0"/>
                  <a:t>4+</a:t>
                </a:r>
                <a:endParaRPr lang="zh-CN" altLang="en-US" b="1" dirty="0"/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FFF89CE-E753-8823-A3B7-E62D7032F6F9}"/>
                </a:ext>
              </a:extLst>
            </p:cNvPr>
            <p:cNvSpPr/>
            <p:nvPr/>
          </p:nvSpPr>
          <p:spPr>
            <a:xfrm>
              <a:off x="1636171" y="1846216"/>
              <a:ext cx="409613" cy="38103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DD53EC8-0C30-B27F-F35A-A996779D5333}"/>
                </a:ext>
              </a:extLst>
            </p:cNvPr>
            <p:cNvSpPr/>
            <p:nvPr/>
          </p:nvSpPr>
          <p:spPr>
            <a:xfrm>
              <a:off x="3572558" y="2195882"/>
              <a:ext cx="409613" cy="31547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E563F69-F9F7-42D7-DE74-305FB610A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3" y="3753466"/>
            <a:ext cx="3318794" cy="2757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1B585A61-E7BB-7C38-7AC0-C4E360E16621}"/>
              </a:ext>
            </a:extLst>
          </p:cNvPr>
          <p:cNvGrpSpPr/>
          <p:nvPr/>
        </p:nvGrpSpPr>
        <p:grpSpPr>
          <a:xfrm>
            <a:off x="4345987" y="836260"/>
            <a:ext cx="2750994" cy="2917134"/>
            <a:chOff x="4345987" y="836260"/>
            <a:chExt cx="2750994" cy="291713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0EC08B-F35A-3484-005D-DD9D3F82BADF}"/>
                </a:ext>
              </a:extLst>
            </p:cNvPr>
            <p:cNvGrpSpPr/>
            <p:nvPr/>
          </p:nvGrpSpPr>
          <p:grpSpPr>
            <a:xfrm>
              <a:off x="4345987" y="836260"/>
              <a:ext cx="2750994" cy="2917134"/>
              <a:chOff x="3682211" y="985950"/>
              <a:chExt cx="2568872" cy="2784108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FF3C2CC7-0C16-3F95-A974-B22E4A4D1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4709" r="1790"/>
              <a:stretch>
                <a:fillRect/>
              </a:stretch>
            </p:blipFill>
            <p:spPr>
              <a:xfrm rot="5400000">
                <a:off x="3574593" y="1093568"/>
                <a:ext cx="2784108" cy="2568872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DF0E029-1FB5-940D-0D52-D52D22923234}"/>
                  </a:ext>
                </a:extLst>
              </p:cNvPr>
              <p:cNvSpPr txBox="1"/>
              <p:nvPr/>
            </p:nvSpPr>
            <p:spPr>
              <a:xfrm>
                <a:off x="4140480" y="2500575"/>
                <a:ext cx="591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20 eV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40B9C98-E6E7-2E7A-AB75-D0097A4EE38A}"/>
                  </a:ext>
                </a:extLst>
              </p:cNvPr>
              <p:cNvSpPr txBox="1"/>
              <p:nvPr/>
            </p:nvSpPr>
            <p:spPr>
              <a:xfrm>
                <a:off x="3915427" y="2883836"/>
                <a:ext cx="591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40 eV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79CE34-681B-B24C-47F0-4C915DF299D4}"/>
                  </a:ext>
                </a:extLst>
              </p:cNvPr>
              <p:cNvSpPr txBox="1"/>
              <p:nvPr/>
            </p:nvSpPr>
            <p:spPr>
              <a:xfrm>
                <a:off x="5237678" y="2338441"/>
                <a:ext cx="591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100 eV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5CA7E3C-9212-1D50-6C3C-E5E79D7A6B5B}"/>
                  </a:ext>
                </a:extLst>
              </p:cNvPr>
              <p:cNvSpPr txBox="1"/>
              <p:nvPr/>
            </p:nvSpPr>
            <p:spPr>
              <a:xfrm>
                <a:off x="5271176" y="2540739"/>
                <a:ext cx="5918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100 eV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B901F2B-34A0-4505-B13C-2994205C2BAA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55" y="1106388"/>
              <a:ext cx="21600" cy="21960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492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3426C00-91AC-4049-0BF6-4326FC81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F6A2C8E-229A-05B1-1CDF-4F717E9B87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/>
              <a:t>Motivation</a:t>
            </a:r>
          </a:p>
          <a:p>
            <a:r>
              <a:rPr lang="en-US" altLang="zh-CN" sz="2800" dirty="0"/>
              <a:t>Introduction to the </a:t>
            </a:r>
            <a:r>
              <a:rPr lang="en-US" altLang="zh-CN" sz="2800" dirty="0" err="1"/>
              <a:t>gasdynamic</a:t>
            </a:r>
            <a:r>
              <a:rPr lang="en-US" altLang="zh-CN" sz="2800" dirty="0"/>
              <a:t> ECR ion source</a:t>
            </a:r>
          </a:p>
          <a:p>
            <a:r>
              <a:rPr lang="en-US" altLang="zh-CN" sz="2800" dirty="0"/>
              <a:t>Preliminary results of the source</a:t>
            </a:r>
          </a:p>
          <a:p>
            <a:pPr lvl="1"/>
            <a:r>
              <a:rPr lang="en-US" altLang="zh-CN" sz="2400" dirty="0"/>
              <a:t>The first ion beams</a:t>
            </a:r>
          </a:p>
          <a:p>
            <a:pPr lvl="1"/>
            <a:r>
              <a:rPr lang="en-US" altLang="zh-CN" sz="2400" dirty="0"/>
              <a:t>Electron diagnostics of the plasma</a:t>
            </a:r>
          </a:p>
          <a:p>
            <a:r>
              <a:rPr lang="en-US" altLang="zh-CN" sz="2800" dirty="0"/>
              <a:t>Summary and outlook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958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8AD76D1-61EF-C6E0-32AE-5771C9BB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</a:t>
            </a:r>
            <a:r>
              <a:rPr lang="en-US" altLang="zh-CN" baseline="-25000" dirty="0" err="1"/>
              <a:t>e</a:t>
            </a:r>
            <a:r>
              <a:rPr lang="en-US" altLang="zh-CN" dirty="0"/>
              <a:t>, n</a:t>
            </a:r>
            <a:r>
              <a:rPr lang="en-US" altLang="zh-CN" baseline="-25000" dirty="0"/>
              <a:t>e</a:t>
            </a:r>
            <a:r>
              <a:rPr lang="en-US" altLang="zh-CN" dirty="0"/>
              <a:t> dependence on P</a:t>
            </a:r>
            <a:r>
              <a:rPr lang="en-US" altLang="zh-CN" baseline="-25000" dirty="0"/>
              <a:t>MW</a:t>
            </a:r>
            <a:r>
              <a:rPr lang="en-US" altLang="zh-CN" dirty="0"/>
              <a:t>, pressure and B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5A76C13-F88E-C6FD-9EA5-23D65AA981EE}"/>
              </a:ext>
            </a:extLst>
          </p:cNvPr>
          <p:cNvGrpSpPr/>
          <p:nvPr/>
        </p:nvGrpSpPr>
        <p:grpSpPr>
          <a:xfrm>
            <a:off x="3138879" y="606427"/>
            <a:ext cx="5614596" cy="5954898"/>
            <a:chOff x="3434154" y="788802"/>
            <a:chExt cx="5323692" cy="559936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7DF4186-7BA6-77DE-6076-3A23C01A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154" y="788802"/>
              <a:ext cx="5323692" cy="5599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51C569-D1BF-B2CE-E633-675757D24C4C}"/>
                </a:ext>
              </a:extLst>
            </p:cNvPr>
            <p:cNvSpPr txBox="1"/>
            <p:nvPr/>
          </p:nvSpPr>
          <p:spPr bwMode="auto">
            <a:xfrm>
              <a:off x="4486275" y="3136612"/>
              <a:ext cx="5565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3200" b="1" dirty="0" err="1">
                  <a:solidFill>
                    <a:schemeClr val="bg1"/>
                  </a:solidFill>
                  <a:latin typeface="Arial" pitchFamily="34" charset="0"/>
                </a:rPr>
                <a:t>T</a:t>
              </a:r>
              <a:r>
                <a:rPr lang="en-US" altLang="zh-CN" sz="3200" b="1" baseline="-25000" dirty="0" err="1">
                  <a:solidFill>
                    <a:schemeClr val="bg1"/>
                  </a:solidFill>
                  <a:latin typeface="Arial" pitchFamily="34" charset="0"/>
                </a:rPr>
                <a:t>e</a:t>
              </a:r>
              <a:endParaRPr lang="zh-CN" altLang="en-US" sz="3200" b="1" baseline="-25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A5F9B0-9081-FBBF-2D6A-701DF2B5E3F0}"/>
                </a:ext>
              </a:extLst>
            </p:cNvPr>
            <p:cNvSpPr txBox="1"/>
            <p:nvPr/>
          </p:nvSpPr>
          <p:spPr bwMode="auto">
            <a:xfrm>
              <a:off x="6972300" y="3136611"/>
              <a:ext cx="58702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zh-CN" sz="3200" b="1" baseline="-25000" dirty="0">
                  <a:solidFill>
                    <a:srgbClr val="FF0000"/>
                  </a:solidFill>
                  <a:latin typeface="Arial" pitchFamily="34" charset="0"/>
                </a:rPr>
                <a:t>e</a:t>
              </a:r>
              <a:endParaRPr lang="zh-CN" altLang="en-US" sz="3200" b="1" baseline="-25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53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6443466-5112-1FD9-04CF-F585A9EF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02D771-5D88-9E28-943D-DB0FD4E49B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altLang="zh-CN" dirty="0"/>
              <a:t>To meet the future requirements of HIAF on intense heavy ion beams, a </a:t>
            </a:r>
            <a:r>
              <a:rPr lang="en-US" altLang="zh-CN" dirty="0" err="1"/>
              <a:t>gasdynamic</a:t>
            </a:r>
            <a:r>
              <a:rPr lang="en-US" altLang="zh-CN" dirty="0"/>
              <a:t> ECR ion source has been being developed at IMP.</a:t>
            </a:r>
          </a:p>
          <a:p>
            <a:pPr algn="just"/>
            <a:r>
              <a:rPr lang="en-US" altLang="zh-CN" dirty="0"/>
              <a:t>The beam intensity of hundreds of mA/cm</a:t>
            </a:r>
            <a:r>
              <a:rPr lang="en-US" altLang="zh-CN" baseline="30000" dirty="0"/>
              <a:t>2</a:t>
            </a:r>
            <a:r>
              <a:rPr lang="en-US" altLang="zh-CN" dirty="0"/>
              <a:t> was obtained.</a:t>
            </a:r>
          </a:p>
          <a:p>
            <a:pPr algn="just"/>
            <a:r>
              <a:rPr lang="en-US" altLang="zh-CN" dirty="0"/>
              <a:t>The electron temperature and density of the plasma were diagnosed with the measurements of the leaking current and EUV spectra.</a:t>
            </a:r>
          </a:p>
          <a:p>
            <a:pPr algn="just">
              <a:buClr>
                <a:srgbClr val="C00000"/>
              </a:buClr>
            </a:pPr>
            <a:r>
              <a:rPr lang="en-US" altLang="zh-CN" dirty="0"/>
              <a:t>The microwave transmission and feeding system and the extraction system need further optimizing to explore the capability of the ion source.</a:t>
            </a:r>
          </a:p>
          <a:p>
            <a:pPr algn="just">
              <a:buClr>
                <a:srgbClr val="C00000"/>
              </a:buClr>
            </a:pPr>
            <a:r>
              <a:rPr lang="en-US" altLang="zh-CN" dirty="0"/>
              <a:t>To get higher charge states, the electron temperature need increasing.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1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164CA9-D303-C502-9F82-B97413088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4400" b="1" dirty="0">
                <a:solidFill>
                  <a:srgbClr val="0000FF"/>
                </a:solidFill>
              </a:rPr>
              <a:t>Thanks for your attention!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95069B0-B222-CFDC-52FB-5D3DF207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HIAF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F34064-9FDF-4038-9355-0057367AC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9341" y="711621"/>
            <a:ext cx="11733317" cy="44393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H</a:t>
            </a:r>
            <a:r>
              <a:rPr lang="en-US" altLang="zh-CN" b="1" dirty="0"/>
              <a:t>igh </a:t>
            </a:r>
            <a:r>
              <a:rPr lang="en-US" altLang="zh-CN" b="1" dirty="0">
                <a:solidFill>
                  <a:srgbClr val="0000FF"/>
                </a:solidFill>
              </a:rPr>
              <a:t>I</a:t>
            </a:r>
            <a:r>
              <a:rPr lang="en-US" altLang="zh-CN" b="1" dirty="0"/>
              <a:t>ntensity heavy-ion </a:t>
            </a:r>
            <a:r>
              <a:rPr lang="en-US" altLang="zh-CN" b="1" dirty="0">
                <a:solidFill>
                  <a:srgbClr val="0000FF"/>
                </a:solidFill>
              </a:rPr>
              <a:t>A</a:t>
            </a:r>
            <a:r>
              <a:rPr lang="en-US" altLang="zh-CN" b="1" dirty="0"/>
              <a:t>ccelerator </a:t>
            </a:r>
            <a:r>
              <a:rPr lang="en-US" altLang="zh-CN" b="1" dirty="0">
                <a:solidFill>
                  <a:srgbClr val="0000FF"/>
                </a:solidFill>
              </a:rPr>
              <a:t>F</a:t>
            </a:r>
            <a:r>
              <a:rPr lang="en-US" altLang="zh-CN" b="1" dirty="0"/>
              <a:t>acility- </a:t>
            </a:r>
            <a:r>
              <a:rPr lang="en-US" altLang="zh-CN" b="1" dirty="0">
                <a:solidFill>
                  <a:srgbClr val="0000FF"/>
                </a:solidFill>
              </a:rPr>
              <a:t>HIAF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D1FDFE-32B4-FBBF-ECE2-216E952F964E}"/>
              </a:ext>
            </a:extLst>
          </p:cNvPr>
          <p:cNvGrpSpPr/>
          <p:nvPr/>
        </p:nvGrpSpPr>
        <p:grpSpPr>
          <a:xfrm>
            <a:off x="199725" y="1630799"/>
            <a:ext cx="8994519" cy="4428358"/>
            <a:chOff x="-4490" y="1260388"/>
            <a:chExt cx="9727371" cy="5189503"/>
          </a:xfrm>
        </p:grpSpPr>
        <p:pic>
          <p:nvPicPr>
            <p:cNvPr id="6" name="图片 5" descr="图片包含 链, 项链&#10;&#10;描述已自动生成">
              <a:extLst>
                <a:ext uri="{FF2B5EF4-FFF2-40B4-BE49-F238E27FC236}">
                  <a16:creationId xmlns:a16="http://schemas.microsoft.com/office/drawing/2014/main" id="{8898FA14-3164-FC73-D822-D6D43871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7" t="14300" r="4404" b="13251"/>
            <a:stretch/>
          </p:blipFill>
          <p:spPr>
            <a:xfrm>
              <a:off x="-4490" y="1260388"/>
              <a:ext cx="9727371" cy="5084762"/>
            </a:xfrm>
            <a:prstGeom prst="rect">
              <a:avLst/>
            </a:prstGeom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E982387E-BC4D-2FB3-6030-FC696A6A7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124" y="6011328"/>
              <a:ext cx="594855" cy="33718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rgbClr val="EEECE1"/>
                  </a:solidFill>
                  <a:latin typeface="Times New Roman" panose="02020503050405090304" pitchFamily="18" charset="0"/>
                  <a:ea typeface="黑体" panose="02010609060101010101" pitchFamily="49" charset="-122"/>
                  <a:cs typeface="Times New Roman" panose="02020503050405090304" pitchFamily="18" charset="0"/>
                </a:rPr>
                <a:t>T1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AFBBF2-F1E3-73D0-C516-6ECD700A4016}"/>
                </a:ext>
              </a:extLst>
            </p:cNvPr>
            <p:cNvSpPr/>
            <p:nvPr/>
          </p:nvSpPr>
          <p:spPr>
            <a:xfrm>
              <a:off x="6703191" y="5401570"/>
              <a:ext cx="7670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 err="1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iLinac</a:t>
              </a:r>
              <a:r>
                <a:rPr lang="en-US" altLang="zh-CN" kern="0" dirty="0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 </a:t>
              </a:r>
              <a:endParaRPr lang="zh-CN" altLang="en-US" kern="0" dirty="0">
                <a:solidFill>
                  <a:srgbClr val="0000FF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2A838A4-EC54-8E59-AEC6-2906C295CADD}"/>
                </a:ext>
              </a:extLst>
            </p:cNvPr>
            <p:cNvSpPr/>
            <p:nvPr/>
          </p:nvSpPr>
          <p:spPr>
            <a:xfrm>
              <a:off x="8708478" y="4403347"/>
              <a:ext cx="7543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SECR </a:t>
              </a:r>
              <a:endParaRPr lang="zh-CN" altLang="en-US" kern="0" dirty="0">
                <a:solidFill>
                  <a:srgbClr val="0000FF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EB954F-4FD1-19F1-380B-1B9C087B41CE}"/>
                </a:ext>
              </a:extLst>
            </p:cNvPr>
            <p:cNvSpPr/>
            <p:nvPr/>
          </p:nvSpPr>
          <p:spPr>
            <a:xfrm>
              <a:off x="3009946" y="1789666"/>
              <a:ext cx="7543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HFRS </a:t>
              </a:r>
              <a:endParaRPr lang="zh-CN" altLang="en-US" kern="0" dirty="0">
                <a:solidFill>
                  <a:srgbClr val="0000FF"/>
                </a:solidFill>
                <a:latin typeface="Times New Roman" panose="0202050305040509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F8EB3D-A6A7-910B-38D8-C915FE20E212}"/>
                </a:ext>
              </a:extLst>
            </p:cNvPr>
            <p:cNvSpPr/>
            <p:nvPr/>
          </p:nvSpPr>
          <p:spPr>
            <a:xfrm>
              <a:off x="4795527" y="2028271"/>
              <a:ext cx="75438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kern="0" dirty="0" err="1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S</a:t>
              </a:r>
              <a:r>
                <a:rPr lang="en-US" altLang="zh-CN" kern="0" dirty="0">
                  <a:solidFill>
                    <a:srgbClr val="0000FF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Ring</a:t>
              </a:r>
              <a:r>
                <a:rPr lang="en-US" altLang="zh-CN" kern="0" dirty="0">
                  <a:solidFill>
                    <a:srgbClr val="FFFF00"/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 </a:t>
              </a:r>
              <a:endParaRPr lang="zh-CN" altLang="en-US" kern="0" dirty="0">
                <a:solidFill>
                  <a:srgbClr val="FFFF00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17" name="Text Box 211">
              <a:extLst>
                <a:ext uri="{FF2B5EF4-FFF2-40B4-BE49-F238E27FC236}">
                  <a16:creationId xmlns:a16="http://schemas.microsoft.com/office/drawing/2014/main" id="{6C2314B9-AF51-AB3A-5346-5E64D70F2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480" y="4168978"/>
              <a:ext cx="1836845" cy="769441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BRing: </a:t>
              </a:r>
              <a:r>
                <a:rPr lang="en-US" altLang="zh-CN" sz="1600" b="1" dirty="0">
                  <a:solidFill>
                    <a:srgbClr val="003366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Booster Ring</a:t>
              </a:r>
              <a:endParaRPr lang="zh-CN" altLang="en-US" sz="1600" b="1" dirty="0">
                <a:solidFill>
                  <a:srgbClr val="003366"/>
                </a:solidFill>
                <a:latin typeface="Arial Narrow" panose="020B0606020202030204" pitchFamily="34" charset="0"/>
                <a:ea typeface="仿宋_GB2312" pitchFamily="49" charset="-122"/>
                <a:cs typeface="Times New Roman" panose="02020503050405090304" pitchFamily="18" charset="0"/>
              </a:endParaRP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C: 569 m</a:t>
              </a: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B</a:t>
              </a:r>
              <a:r>
                <a:rPr lang="el-GR" altLang="zh-CN" sz="1400" dirty="0">
                  <a:solidFill>
                    <a:srgbClr val="006600"/>
                  </a:solidFill>
                  <a:latin typeface="Calibri" panose="020F0502020204030204" pitchFamily="34" charset="0"/>
                </a:rPr>
                <a:t>ρ</a:t>
              </a:r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: 34 Tm</a:t>
              </a:r>
              <a:endParaRPr lang="en-US" altLang="zh-CN" sz="1400" b="1" dirty="0">
                <a:solidFill>
                  <a:srgbClr val="006600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18" name="Text Box 211">
              <a:extLst>
                <a:ext uri="{FF2B5EF4-FFF2-40B4-BE49-F238E27FC236}">
                  <a16:creationId xmlns:a16="http://schemas.microsoft.com/office/drawing/2014/main" id="{9D89432F-4FC5-3FDB-5000-E59C390CA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979" y="2781626"/>
              <a:ext cx="2269494" cy="769441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altLang="zh-CN" sz="1600" b="1" dirty="0" err="1">
                  <a:solidFill>
                    <a:srgbClr val="FF0000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SRing</a:t>
              </a:r>
              <a:r>
                <a:rPr lang="en-US" altLang="zh-CN" sz="1600" b="1" dirty="0">
                  <a:solidFill>
                    <a:srgbClr val="FF0000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: </a:t>
              </a:r>
              <a:r>
                <a:rPr lang="en-US" altLang="zh-CN" sz="1600" b="1" dirty="0">
                  <a:solidFill>
                    <a:srgbClr val="003366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Spectrometer ring</a:t>
              </a: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C: 278m</a:t>
              </a: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B</a:t>
              </a:r>
              <a:r>
                <a:rPr lang="el-GR" altLang="zh-CN" sz="1400" dirty="0">
                  <a:solidFill>
                    <a:srgbClr val="006600"/>
                  </a:solidFill>
                  <a:latin typeface="Calibri" panose="020F0502020204030204" pitchFamily="34" charset="0"/>
                </a:rPr>
                <a:t>ρ</a:t>
              </a:r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: 15Tm</a:t>
              </a:r>
            </a:p>
          </p:txBody>
        </p:sp>
        <p:sp>
          <p:nvSpPr>
            <p:cNvPr id="19" name="Text Box 211">
              <a:extLst>
                <a:ext uri="{FF2B5EF4-FFF2-40B4-BE49-F238E27FC236}">
                  <a16:creationId xmlns:a16="http://schemas.microsoft.com/office/drawing/2014/main" id="{8D334D0A-16DC-F481-714F-56B45888A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080950">
              <a:off x="5392980" y="4428251"/>
              <a:ext cx="2679680" cy="769441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503050405090304" pitchFamily="18" charset="0"/>
                  <a:ea typeface="黑体" panose="02010609060101010101" pitchFamily="49" charset="-122"/>
                  <a:cs typeface="Times New Roman" panose="02020503050405090304" pitchFamily="18" charset="0"/>
                </a:rPr>
                <a:t>iLinac:</a:t>
              </a:r>
              <a:r>
                <a:rPr lang="en-US" altLang="zh-CN" sz="1600" b="1" dirty="0">
                  <a:solidFill>
                    <a:srgbClr val="003366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 Superconducting </a:t>
              </a:r>
              <a:r>
                <a:rPr lang="en-US" altLang="zh-CN" sz="1600" b="1" dirty="0" err="1">
                  <a:solidFill>
                    <a:srgbClr val="003366"/>
                  </a:solidFill>
                  <a:latin typeface="Arial Narrow" panose="020B0606020202030204" pitchFamily="34" charset="0"/>
                  <a:ea typeface="仿宋_GB2312" pitchFamily="49" charset="-122"/>
                  <a:cs typeface="Times New Roman" panose="02020503050405090304" pitchFamily="18" charset="0"/>
                </a:rPr>
                <a:t>linac</a:t>
              </a:r>
              <a:endParaRPr lang="en-US" altLang="zh-CN" sz="1600" b="1" dirty="0">
                <a:solidFill>
                  <a:srgbClr val="003366"/>
                </a:solidFill>
                <a:latin typeface="Times New Roman" panose="02020503050405090304" pitchFamily="18" charset="0"/>
                <a:ea typeface="黑体" panose="02010609060101010101" pitchFamily="49" charset="-122"/>
                <a:cs typeface="Times New Roman" panose="02020503050405090304" pitchFamily="18" charset="0"/>
              </a:endParaRP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E: 17 MeV/u( </a:t>
              </a:r>
              <a:r>
                <a:rPr lang="en-US" altLang="zh-CN" sz="1400" baseline="30000" dirty="0">
                  <a:solidFill>
                    <a:srgbClr val="006600"/>
                  </a:solidFill>
                  <a:latin typeface="Arial" panose="020B0604020202090204" pitchFamily="34" charset="0"/>
                </a:rPr>
                <a:t>238</a:t>
              </a:r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U</a:t>
              </a:r>
              <a:r>
                <a:rPr lang="en-US" altLang="zh-CN" sz="1400" baseline="30000" dirty="0">
                  <a:solidFill>
                    <a:srgbClr val="006600"/>
                  </a:solidFill>
                  <a:latin typeface="Arial" panose="020B0604020202090204" pitchFamily="34" charset="0"/>
                </a:rPr>
                <a:t>35+</a:t>
              </a:r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)</a:t>
              </a:r>
            </a:p>
            <a:p>
              <a:r>
                <a:rPr lang="en-US" altLang="zh-CN" sz="1400" dirty="0">
                  <a:solidFill>
                    <a:srgbClr val="006600"/>
                  </a:solidFill>
                  <a:latin typeface="Arial" panose="020B0604020202090204" pitchFamily="34" charset="0"/>
                </a:rPr>
                <a:t>I :  1 emA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28D896F-15F0-867F-D33B-B84E6AF719C4}"/>
                </a:ext>
              </a:extLst>
            </p:cNvPr>
            <p:cNvSpPr/>
            <p:nvPr/>
          </p:nvSpPr>
          <p:spPr>
            <a:xfrm>
              <a:off x="3053547" y="5895893"/>
              <a:ext cx="19731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schemeClr val="bg2">
                      <a:lumMod val="75000"/>
                    </a:schemeClr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iLinac-2 (reserved)</a:t>
              </a:r>
            </a:p>
            <a:p>
              <a:pPr algn="ctr">
                <a:defRPr/>
              </a:pPr>
              <a:r>
                <a:rPr lang="en-US" altLang="zh-CN" sz="1400" kern="0" dirty="0">
                  <a:solidFill>
                    <a:schemeClr val="bg2">
                      <a:lumMod val="75000"/>
                    </a:schemeClr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E: 100 MeV/u U</a:t>
              </a:r>
              <a:r>
                <a:rPr lang="en-US" altLang="zh-CN" sz="1400" kern="0" baseline="30000" dirty="0">
                  <a:solidFill>
                    <a:schemeClr val="bg2">
                      <a:lumMod val="75000"/>
                    </a:schemeClr>
                  </a:solidFill>
                  <a:latin typeface="Times New Roman" panose="02020503050405090304" pitchFamily="18" charset="0"/>
                  <a:ea typeface="MS PGothic" panose="020B0600070205080204" pitchFamily="34" charset="-128"/>
                  <a:cs typeface="Times New Roman" panose="02020503050405090304" pitchFamily="18" charset="0"/>
                </a:rPr>
                <a:t>46+ </a:t>
              </a:r>
              <a:endParaRPr lang="zh-CN" altLang="en-US" sz="1400" kern="0" baseline="30000" dirty="0">
                <a:solidFill>
                  <a:schemeClr val="bg2">
                    <a:lumMod val="75000"/>
                  </a:schemeClr>
                </a:solidFill>
                <a:latin typeface="Arial" panose="020B0604020202090204" pitchFamily="34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3DB260C-BFD9-D3E9-61BA-81FD1468FED8}"/>
              </a:ext>
            </a:extLst>
          </p:cNvPr>
          <p:cNvSpPr txBox="1"/>
          <p:nvPr/>
        </p:nvSpPr>
        <p:spPr bwMode="auto">
          <a:xfrm>
            <a:off x="8122990" y="1479663"/>
            <a:ext cx="3660880" cy="267175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Arial" pitchFamily="34" charset="0"/>
              </a:rPr>
              <a:t>Requirements fo</a:t>
            </a:r>
            <a:r>
              <a:rPr lang="en-US" altLang="zh-CN" b="1" dirty="0"/>
              <a:t>r injector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b="1" dirty="0"/>
              <a:t>Phase I (2018-2025)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~1 </a:t>
            </a:r>
            <a:r>
              <a:rPr lang="en-US" altLang="zh-CN" b="1" dirty="0" err="1">
                <a:solidFill>
                  <a:srgbClr val="C00000"/>
                </a:solidFill>
                <a:latin typeface="Arial" pitchFamily="34" charset="0"/>
              </a:rPr>
              <a:t>emA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 U</a:t>
            </a:r>
            <a:r>
              <a:rPr lang="en-US" altLang="zh-CN" b="1" baseline="30000" dirty="0">
                <a:solidFill>
                  <a:srgbClr val="C00000"/>
                </a:solidFill>
                <a:latin typeface="Arial" pitchFamily="34" charset="0"/>
              </a:rPr>
              <a:t>35+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 (1-5 Hz, 0.2-2 </a:t>
            </a:r>
            <a:r>
              <a:rPr lang="en-US" altLang="zh-CN" b="1" dirty="0" err="1">
                <a:solidFill>
                  <a:srgbClr val="C00000"/>
                </a:solidFill>
                <a:latin typeface="Arial" pitchFamily="34" charset="0"/>
              </a:rPr>
              <a:t>ms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) from SECR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b="1" dirty="0"/>
              <a:t>Phase II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2-10 </a:t>
            </a:r>
            <a:r>
              <a:rPr lang="en-US" altLang="zh-CN" b="1" dirty="0" err="1">
                <a:solidFill>
                  <a:srgbClr val="C00000"/>
                </a:solidFill>
                <a:latin typeface="Arial" pitchFamily="34" charset="0"/>
              </a:rPr>
              <a:t>emA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 U</a:t>
            </a:r>
            <a:r>
              <a:rPr lang="en-US" altLang="zh-CN" b="1" baseline="30000" dirty="0">
                <a:solidFill>
                  <a:srgbClr val="C00000"/>
                </a:solidFill>
                <a:latin typeface="Arial" pitchFamily="34" charset="0"/>
              </a:rPr>
              <a:t>4n+</a:t>
            </a: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</a:rPr>
              <a:t> from pre-injector</a:t>
            </a:r>
            <a:endParaRPr lang="zh-CN" altLang="en-US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97417D-C09D-D2CB-5B95-5B6C8751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alternative for front-end of HIAF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B48DC0-6F23-6E6B-3ED2-B1CF9EAE82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90267" y="2017421"/>
            <a:ext cx="11011466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37ED84D-0128-1EBB-1BB0-B9548FEB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Gasdynamic</a:t>
            </a:r>
            <a:r>
              <a:rPr lang="en-US" altLang="zh-CN" dirty="0"/>
              <a:t> ECR ion source @ IMP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8AB7534-7D63-976D-990D-8FEDE83FB93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8650176"/>
              </p:ext>
            </p:extLst>
          </p:nvPr>
        </p:nvGraphicFramePr>
        <p:xfrm>
          <a:off x="2133145" y="3758730"/>
          <a:ext cx="8295824" cy="2606003"/>
        </p:xfrm>
        <a:graphic>
          <a:graphicData uri="http://schemas.openxmlformats.org/drawingml/2006/table">
            <a:tbl>
              <a:tblPr firstRow="1" bandRow="1"/>
              <a:tblGrid>
                <a:gridCol w="25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1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Operation mode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Pulsed (1 Hz, 5-10 </a:t>
                      </a:r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 width)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Microwave power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up to 20 kW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6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Microwave transmission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en-US" altLang="zh-CN" sz="1600" b="1" baseline="-25000" dirty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 mode, circular waveguide (</a:t>
                      </a:r>
                      <a:r>
                        <a:rPr lang="en-US" altLang="zh-CN" sz="1600" b="1" dirty="0">
                          <a:latin typeface="Calibri" panose="020F0502020204030204" charset="0"/>
                          <a:ea typeface="黑体" panose="02010609060101010101" pitchFamily="49" charset="-122"/>
                          <a:cs typeface="Calibri" panose="020F0502020204030204" charset="0"/>
                          <a:sym typeface="+mn-ea"/>
                        </a:rPr>
                        <a:t>φ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32.54 mm)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Magnetic field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Pulsed simple mirror trap (L=40 cm, R=3.3, </a:t>
                      </a:r>
                      <a:r>
                        <a:rPr lang="en-US" altLang="zh-CN" sz="1600" b="1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sz="1600" b="1" baseline="-2500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 up to 3.0 T)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Plasma chamber diameter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45 mm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568240"/>
                  </a:ext>
                </a:extLst>
              </a:tr>
              <a:tr h="4541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Extraction</a:t>
                      </a:r>
                    </a:p>
                  </a:txBody>
                  <a:tcPr anchor="ctr">
                    <a:lnL w="19050">
                      <a:solidFill>
                        <a:sysClr val="windowText" lastClr="000000"/>
                      </a:solidFill>
                      <a:prstDash val="soli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2-electrode system, </a:t>
                      </a:r>
                      <a:r>
                        <a:rPr lang="en-US" altLang="zh-CN" sz="1600" b="1" dirty="0">
                          <a:latin typeface="Calibri" panose="020F0502020204030204" charset="0"/>
                          <a:ea typeface="黑体" panose="02010609060101010101" pitchFamily="49" charset="-122"/>
                          <a:cs typeface="Calibri" panose="020F0502020204030204" charset="0"/>
                          <a:sym typeface="+mn-ea"/>
                        </a:rPr>
                        <a:t>φ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 mm aperture</a:t>
                      </a:r>
                    </a:p>
                  </a:txBody>
                  <a:tcPr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ysClr val="windowText" lastClr="000000"/>
                      </a:solidFill>
                      <a:prstDash val="solid"/>
                    </a:lnR>
                    <a:lnT w="19050">
                      <a:solidFill>
                        <a:sysClr val="windowText" lastClr="000000"/>
                      </a:solidFill>
                      <a:prstDash val="soli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26650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EFB138FE-EBB4-4A1A-50C3-081DA8D2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05" y="857686"/>
            <a:ext cx="4200167" cy="2599284"/>
          </a:xfrm>
          <a:prstGeom prst="rect">
            <a:avLst/>
          </a:prstGeom>
          <a:noFill/>
        </p:spPr>
      </p:pic>
      <p:pic>
        <p:nvPicPr>
          <p:cNvPr id="9" name="图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E5667-D27D-510E-1F73-85659C2FC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857686"/>
            <a:ext cx="5041751" cy="27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07D529F-2488-E690-CAEC-5136CA4B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Magnetic confinement field- simple mirror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1C278A-66C5-40EB-5FCA-ECEB0875C4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0" y="1410050"/>
            <a:ext cx="4720848" cy="38657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00AE45-7C8C-5690-D8C9-BC0ED7DC49BE}"/>
              </a:ext>
            </a:extLst>
          </p:cNvPr>
          <p:cNvSpPr txBox="1"/>
          <p:nvPr/>
        </p:nvSpPr>
        <p:spPr bwMode="auto">
          <a:xfrm>
            <a:off x="454528" y="5447950"/>
            <a:ext cx="4581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dirty="0"/>
              <a:t>Axial B field distribution with different coil current</a:t>
            </a:r>
            <a:endParaRPr lang="zh-CN" altLang="en-US" sz="1600" dirty="0">
              <a:latin typeface="Arial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430FDB4-9AE7-FCEC-775E-EAF432574D87}"/>
              </a:ext>
            </a:extLst>
          </p:cNvPr>
          <p:cNvGrpSpPr/>
          <p:nvPr/>
        </p:nvGrpSpPr>
        <p:grpSpPr>
          <a:xfrm>
            <a:off x="5633421" y="1410050"/>
            <a:ext cx="6442963" cy="4376454"/>
            <a:chOff x="5633421" y="1410050"/>
            <a:chExt cx="6442963" cy="437645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4062651-07CB-526F-2412-6684C4B1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421" y="1410050"/>
              <a:ext cx="6442963" cy="386577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514438E-6CA2-CBFB-63BF-411CB6012C2D}"/>
                </a:ext>
              </a:extLst>
            </p:cNvPr>
            <p:cNvSpPr txBox="1"/>
            <p:nvPr/>
          </p:nvSpPr>
          <p:spPr bwMode="auto">
            <a:xfrm>
              <a:off x="7102723" y="5447950"/>
              <a:ext cx="35043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dirty="0">
                  <a:latin typeface="Arial" pitchFamily="34" charset="0"/>
                </a:rPr>
                <a:t>Typical waveform of exciting current</a:t>
              </a:r>
              <a:endParaRPr lang="zh-CN" altLang="en-US" sz="1600" dirty="0">
                <a:latin typeface="Arial" pitchFamily="34" charset="0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DAC835ED-731B-134B-4339-C55A924158B8}"/>
                </a:ext>
              </a:extLst>
            </p:cNvPr>
            <p:cNvCxnSpPr>
              <a:cxnSpLocks/>
            </p:cNvCxnSpPr>
            <p:nvPr/>
          </p:nvCxnSpPr>
          <p:spPr>
            <a:xfrm>
              <a:off x="8380207" y="2388198"/>
              <a:ext cx="918000" cy="0"/>
            </a:xfrm>
            <a:prstGeom prst="straightConnector1">
              <a:avLst/>
            </a:prstGeom>
            <a:ln w="19050">
              <a:solidFill>
                <a:srgbClr val="1818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B04D182-1FF5-D148-7EB0-F3AD50EAEB9F}"/>
                </a:ext>
              </a:extLst>
            </p:cNvPr>
            <p:cNvSpPr txBox="1"/>
            <p:nvPr/>
          </p:nvSpPr>
          <p:spPr bwMode="auto">
            <a:xfrm>
              <a:off x="8364147" y="1907336"/>
              <a:ext cx="88197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2000" dirty="0">
                  <a:solidFill>
                    <a:srgbClr val="0D02E0"/>
                  </a:solidFill>
                  <a:latin typeface="Arial" pitchFamily="34" charset="0"/>
                </a:rPr>
                <a:t>10 </a:t>
              </a:r>
              <a:r>
                <a:rPr lang="en-US" altLang="zh-CN" sz="2000" dirty="0" err="1">
                  <a:solidFill>
                    <a:srgbClr val="0D02E0"/>
                  </a:solidFill>
                  <a:latin typeface="Arial" pitchFamily="34" charset="0"/>
                </a:rPr>
                <a:t>ms</a:t>
              </a:r>
              <a:endParaRPr lang="zh-CN" altLang="en-US" sz="2000" dirty="0">
                <a:solidFill>
                  <a:srgbClr val="0D02E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07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E752A5B-E776-3C90-9F4A-185FAA07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Microwave coupling module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C4CBE0-9AAC-8B8A-5C5D-062FA4A73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189" y="767645"/>
            <a:ext cx="3247886" cy="24359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3552D21-F804-DB68-8837-A0676EBF92F2}"/>
              </a:ext>
            </a:extLst>
          </p:cNvPr>
          <p:cNvSpPr txBox="1"/>
          <p:nvPr/>
        </p:nvSpPr>
        <p:spPr>
          <a:xfrm>
            <a:off x="3237860" y="5312668"/>
            <a:ext cx="250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Electric field norm (V/m)</a:t>
            </a:r>
            <a:endParaRPr lang="zh-CN" altLang="en-US" sz="1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FCC0B8-516C-2CF7-7C4D-273733AD8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13277" y="1807999"/>
            <a:ext cx="1244664" cy="52199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3016FB-C3BA-6BE5-F23D-1CB958A01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953" y="4925045"/>
            <a:ext cx="4431890" cy="2749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194FE5F-4EB2-8112-0A51-F2E4A954958F}"/>
              </a:ext>
            </a:extLst>
          </p:cNvPr>
          <p:cNvSpPr txBox="1"/>
          <p:nvPr/>
        </p:nvSpPr>
        <p:spPr>
          <a:xfrm>
            <a:off x="1925625" y="3433395"/>
            <a:ext cx="45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Electric field distribution (10 kW) :</a:t>
            </a:r>
            <a:endParaRPr lang="zh-CN" altLang="en-US" sz="1800" b="1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71B63D4-C560-DD45-1AFA-59E4CFD40F9F}"/>
              </a:ext>
            </a:extLst>
          </p:cNvPr>
          <p:cNvGrpSpPr/>
          <p:nvPr/>
        </p:nvGrpSpPr>
        <p:grpSpPr>
          <a:xfrm>
            <a:off x="7471737" y="3183158"/>
            <a:ext cx="3065453" cy="2444194"/>
            <a:chOff x="5546112" y="3860903"/>
            <a:chExt cx="3065453" cy="244419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98D516B-69B3-CED3-AF06-21E4CAE5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6112" y="3860903"/>
              <a:ext cx="3065453" cy="244419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1C9F4AE-ADEA-7E39-9934-EB70555B5CF5}"/>
                </a:ext>
              </a:extLst>
            </p:cNvPr>
            <p:cNvSpPr txBox="1"/>
            <p:nvPr/>
          </p:nvSpPr>
          <p:spPr>
            <a:xfrm>
              <a:off x="6406781" y="5371957"/>
              <a:ext cx="2062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</a:rPr>
                <a:t>Transmission efficiency for  TE</a:t>
              </a:r>
              <a:r>
                <a:rPr lang="en-US" altLang="zh-CN" sz="1200" b="1" baseline="-25000" dirty="0">
                  <a:solidFill>
                    <a:srgbClr val="FF0000"/>
                  </a:solidFill>
                </a:rPr>
                <a:t>01</a:t>
              </a:r>
              <a:r>
                <a:rPr lang="en-US" altLang="zh-CN" sz="1200" b="1" dirty="0">
                  <a:solidFill>
                    <a:srgbClr val="FF0000"/>
                  </a:solidFill>
                </a:rPr>
                <a:t> mode</a:t>
              </a:r>
              <a:endParaRPr lang="zh-CN" altLang="en-US" sz="1200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02F513-E1A5-0CB3-629B-94C726A42F52}"/>
              </a:ext>
            </a:extLst>
          </p:cNvPr>
          <p:cNvGrpSpPr/>
          <p:nvPr/>
        </p:nvGrpSpPr>
        <p:grpSpPr>
          <a:xfrm>
            <a:off x="2162421" y="599613"/>
            <a:ext cx="4655192" cy="2609733"/>
            <a:chOff x="2162421" y="1115992"/>
            <a:chExt cx="4655192" cy="260973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951224-7EA5-FF77-423C-DB6CA747B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651" t="18338" r="43447" b="44299"/>
            <a:stretch/>
          </p:blipFill>
          <p:spPr>
            <a:xfrm>
              <a:off x="2162421" y="1289811"/>
              <a:ext cx="4655192" cy="243591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79FDED5-2D4B-F8BF-5E78-1061F0CEB604}"/>
                </a:ext>
              </a:extLst>
            </p:cNvPr>
            <p:cNvSpPr txBox="1"/>
            <p:nvPr/>
          </p:nvSpPr>
          <p:spPr>
            <a:xfrm>
              <a:off x="3951946" y="2900978"/>
              <a:ext cx="125193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ECR zone outside the trap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CFDF10-7015-271F-283C-F165815429DD}"/>
                </a:ext>
              </a:extLst>
            </p:cNvPr>
            <p:cNvSpPr/>
            <p:nvPr/>
          </p:nvSpPr>
          <p:spPr>
            <a:xfrm>
              <a:off x="4560549" y="2243210"/>
              <a:ext cx="61977" cy="5400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2174A2C-20F3-9167-369A-01D98C16427B}"/>
                </a:ext>
              </a:extLst>
            </p:cNvPr>
            <p:cNvSpPr txBox="1"/>
            <p:nvPr/>
          </p:nvSpPr>
          <p:spPr>
            <a:xfrm>
              <a:off x="5418008" y="2925046"/>
              <a:ext cx="12519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Location of </a:t>
              </a:r>
              <a:r>
                <a:rPr kumimoji="0" lang="en-US" altLang="zh-CN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B</a:t>
              </a:r>
              <a:r>
                <a:rPr kumimoji="0" lang="en-US" altLang="zh-CN" sz="11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max</a:t>
              </a:r>
              <a:endParaRPr kumimoji="0" lang="zh-CN" altLang="en-US" sz="11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795CEDC-8B39-21C1-A619-80BB553C2A00}"/>
                </a:ext>
              </a:extLst>
            </p:cNvPr>
            <p:cNvSpPr/>
            <p:nvPr/>
          </p:nvSpPr>
          <p:spPr>
            <a:xfrm>
              <a:off x="5779628" y="2260581"/>
              <a:ext cx="61977" cy="5400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CA302F87-C5BF-E469-89CF-183D67347C2D}"/>
                </a:ext>
              </a:extLst>
            </p:cNvPr>
            <p:cNvSpPr/>
            <p:nvPr/>
          </p:nvSpPr>
          <p:spPr>
            <a:xfrm>
              <a:off x="3775934" y="1487453"/>
              <a:ext cx="86062" cy="38172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DAA432F-ED78-C29A-E3C6-E39F2AF816F2}"/>
                </a:ext>
              </a:extLst>
            </p:cNvPr>
            <p:cNvSpPr txBox="1"/>
            <p:nvPr/>
          </p:nvSpPr>
          <p:spPr bwMode="auto">
            <a:xfrm>
              <a:off x="3173596" y="1115992"/>
              <a:ext cx="12907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rgbClr val="C00000"/>
                  </a:solidFill>
                  <a:latin typeface="Arial" pitchFamily="34" charset="0"/>
                </a:rPr>
                <a:t>Gas feeding</a:t>
              </a:r>
              <a:endParaRPr lang="zh-CN" altLang="en-US" sz="16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4230B2C-1679-C12C-303A-4C90700B8AB0}"/>
              </a:ext>
            </a:extLst>
          </p:cNvPr>
          <p:cNvSpPr txBox="1"/>
          <p:nvPr/>
        </p:nvSpPr>
        <p:spPr bwMode="auto">
          <a:xfrm>
            <a:off x="2079537" y="1827591"/>
            <a:ext cx="1201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FFFF00"/>
                </a:solidFill>
                <a:latin typeface="Arial" pitchFamily="34" charset="0"/>
              </a:rPr>
              <a:t>Waveguide</a:t>
            </a:r>
            <a:endParaRPr lang="zh-CN" altLang="en-US" sz="16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DAFF165-FB08-D0C5-71FF-F35B91E96D1D}"/>
              </a:ext>
            </a:extLst>
          </p:cNvPr>
          <p:cNvSpPr txBox="1"/>
          <p:nvPr/>
        </p:nvSpPr>
        <p:spPr bwMode="auto">
          <a:xfrm>
            <a:off x="2524067" y="5699971"/>
            <a:ext cx="73592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D02E0"/>
                </a:solidFill>
                <a:latin typeface="Arial" pitchFamily="34" charset="0"/>
              </a:rPr>
              <a:t>To avoid discharge outside the chamber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D02E0"/>
                </a:solidFill>
              </a:rPr>
              <a:t>To protect the microwave window from the plasma</a:t>
            </a:r>
            <a:endParaRPr lang="zh-CN" altLang="en-US" sz="2400" dirty="0">
              <a:solidFill>
                <a:srgbClr val="0D02E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9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AA3771-6A13-6DCD-B613-45ECFA8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first beams- Nitrogen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C07671-478E-DFA0-41BF-794A7F00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720524"/>
            <a:ext cx="3579618" cy="26646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90133A-C76C-DAEE-37E7-707BA37734B1}"/>
              </a:ext>
            </a:extLst>
          </p:cNvPr>
          <p:cNvGrpSpPr/>
          <p:nvPr/>
        </p:nvGrpSpPr>
        <p:grpSpPr>
          <a:xfrm>
            <a:off x="6085273" y="3429001"/>
            <a:ext cx="3715952" cy="2828808"/>
            <a:chOff x="4724687" y="3845970"/>
            <a:chExt cx="3313932" cy="253130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788390-AEB2-97A9-1940-DC37F87C4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687" y="3845970"/>
              <a:ext cx="3313932" cy="253130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8705C64-C1EA-015C-3263-953952FAF820}"/>
                </a:ext>
              </a:extLst>
            </p:cNvPr>
            <p:cNvSpPr txBox="1"/>
            <p:nvPr/>
          </p:nvSpPr>
          <p:spPr>
            <a:xfrm>
              <a:off x="6286667" y="5423593"/>
              <a:ext cx="14447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900" b="1" dirty="0"/>
                <a:t>Φ</a:t>
              </a:r>
              <a:r>
                <a:rPr lang="en-US" altLang="zh-CN" sz="900" b="1" dirty="0"/>
                <a:t>-plasma=1 mm</a:t>
              </a:r>
              <a:endParaRPr lang="zh-CN" altLang="en-US" sz="900" b="1" dirty="0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73A3D1C-9F96-E00A-B314-0769368561E0}"/>
              </a:ext>
            </a:extLst>
          </p:cNvPr>
          <p:cNvSpPr txBox="1"/>
          <p:nvPr/>
        </p:nvSpPr>
        <p:spPr>
          <a:xfrm>
            <a:off x="5657369" y="804644"/>
            <a:ext cx="6229831" cy="203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/>
              <a:t>Current density reaches 128.0 mA/cm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at 19 kV and 1.2×10</a:t>
            </a:r>
            <a:r>
              <a:rPr lang="en-US" altLang="zh-CN" sz="2000" baseline="30000" dirty="0"/>
              <a:t>-4</a:t>
            </a:r>
            <a:r>
              <a:rPr lang="en-US" altLang="zh-CN" sz="2000" dirty="0"/>
              <a:t> mbar in space-charge-limited mode.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000" dirty="0"/>
              <a:t>Higher current can be obtained by moving the extraction system closer to the mirror plug.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BABB410-8C62-22DF-4609-A6507223C9CE}"/>
              </a:ext>
            </a:extLst>
          </p:cNvPr>
          <p:cNvGrpSpPr/>
          <p:nvPr/>
        </p:nvGrpSpPr>
        <p:grpSpPr>
          <a:xfrm>
            <a:off x="1457325" y="3429000"/>
            <a:ext cx="3611607" cy="2813867"/>
            <a:chOff x="1527177" y="3613944"/>
            <a:chExt cx="3337359" cy="256023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E33B06C-1C59-CD80-F947-A8E5643E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7" y="3613944"/>
              <a:ext cx="3337359" cy="2560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DA211A9-D641-03DA-A0E8-BF89497C7E2E}"/>
                </a:ext>
              </a:extLst>
            </p:cNvPr>
            <p:cNvSpPr txBox="1"/>
            <p:nvPr/>
          </p:nvSpPr>
          <p:spPr>
            <a:xfrm>
              <a:off x="2588399" y="4001679"/>
              <a:ext cx="1646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RF power: 20 kW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3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A59FFFC-EB42-4CB4-7FD4-543F845F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first beams- Hydrogen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69165B-7FB6-E7F8-0B1A-44FF94C3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4" y="926152"/>
            <a:ext cx="4894401" cy="3688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B7DDF56-DF23-9A7B-A638-97CC86F04FE4}"/>
              </a:ext>
            </a:extLst>
          </p:cNvPr>
          <p:cNvGrpSpPr/>
          <p:nvPr/>
        </p:nvGrpSpPr>
        <p:grpSpPr>
          <a:xfrm>
            <a:off x="6560211" y="926152"/>
            <a:ext cx="5046701" cy="3688879"/>
            <a:chOff x="5754599" y="1293722"/>
            <a:chExt cx="4820174" cy="34751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542A7C4-12E5-786C-30AB-A499C6C67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4599" y="1293722"/>
              <a:ext cx="4820174" cy="317211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2072B1-8DB2-6B69-EFFE-BEADF114C31B}"/>
                </a:ext>
              </a:extLst>
            </p:cNvPr>
            <p:cNvSpPr txBox="1"/>
            <p:nvPr/>
          </p:nvSpPr>
          <p:spPr>
            <a:xfrm>
              <a:off x="6376054" y="4461142"/>
              <a:ext cx="3570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Typical waveforms with different pressure</a:t>
              </a:r>
              <a:endParaRPr lang="zh-CN" altLang="en-US" sz="1400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E7F98C9-E6B8-02E5-82B6-93F2A93F04AF}"/>
              </a:ext>
            </a:extLst>
          </p:cNvPr>
          <p:cNvSpPr txBox="1"/>
          <p:nvPr/>
        </p:nvSpPr>
        <p:spPr>
          <a:xfrm>
            <a:off x="1387738" y="5059547"/>
            <a:ext cx="9188998" cy="111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Peak current density reaches 305.6 mA/cm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at 19 kV and 4.1×10</a:t>
            </a:r>
            <a:r>
              <a:rPr lang="en-US" altLang="zh-CN" sz="2000" baseline="30000" dirty="0"/>
              <a:t>-4</a:t>
            </a:r>
            <a:r>
              <a:rPr lang="en-US" altLang="zh-CN" sz="2000" dirty="0"/>
              <a:t> mbar.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Compared with nitrogen, the working pressure is much higher for hydrogen.</a:t>
            </a:r>
          </a:p>
        </p:txBody>
      </p:sp>
    </p:spTree>
    <p:extLst>
      <p:ext uri="{BB962C8B-B14F-4D97-AF65-F5344CB8AC3E}">
        <p14:creationId xmlns:p14="http://schemas.microsoft.com/office/powerpoint/2010/main" val="165589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2*255"/>
  <p:tag name="TABLE_ENDDRAG_RECT" val="392*78*312*255"/>
</p:tagLst>
</file>

<file path=ppt/theme/theme1.xml><?xml version="1.0" encoding="utf-8"?>
<a:theme xmlns:a="http://schemas.openxmlformats.org/drawingml/2006/main" name="赵环昱的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赵环昱的模板" id="{33A456A4-6267-4BD1-BB1D-6A0878E6CCBE}" vid="{0AFFEED4-596B-425F-A86A-3274B120108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赵环昱的模板</Template>
  <TotalTime>879</TotalTime>
  <Words>850</Words>
  <Application>Microsoft Office PowerPoint</Application>
  <PresentationFormat>宽屏</PresentationFormat>
  <Paragraphs>146</Paragraphs>
  <Slides>22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Arial</vt:lpstr>
      <vt:lpstr>Arial Narrow</vt:lpstr>
      <vt:lpstr>Calibri</vt:lpstr>
      <vt:lpstr>Cambria Math</vt:lpstr>
      <vt:lpstr>Times New Roman</vt:lpstr>
      <vt:lpstr>Wingdings</vt:lpstr>
      <vt:lpstr>赵环昱的模板</vt:lpstr>
      <vt:lpstr>Equation</vt:lpstr>
      <vt:lpstr>PowerPoint 演示文稿</vt:lpstr>
      <vt:lpstr>Outline</vt:lpstr>
      <vt:lpstr>HIAF</vt:lpstr>
      <vt:lpstr>An alternative for front-end of HIAF</vt:lpstr>
      <vt:lpstr>Gasdynamic ECR ion source @ IMP</vt:lpstr>
      <vt:lpstr>Magnetic confinement field- simple mirror</vt:lpstr>
      <vt:lpstr>Microwave coupling module</vt:lpstr>
      <vt:lpstr>The first beams- Nitrogen</vt:lpstr>
      <vt:lpstr>The first beams- Hydrogen</vt:lpstr>
      <vt:lpstr>Electron diagnostics of the plasma</vt:lpstr>
      <vt:lpstr>Measurement of leaking electron current</vt:lpstr>
      <vt:lpstr>Fitting of electron energy distribution</vt:lpstr>
      <vt:lpstr>Influence of microwave power on Te &amp; ne</vt:lpstr>
      <vt:lpstr>Influence of gas pressure on Te &amp; ne</vt:lpstr>
      <vt:lpstr>Influence of Bz on ne</vt:lpstr>
      <vt:lpstr>Spectroscopy @ EUV</vt:lpstr>
      <vt:lpstr>Electron temperature diagnostics</vt:lpstr>
      <vt:lpstr>Influence of microwave power and pressure on Te</vt:lpstr>
      <vt:lpstr>Electron density diagnostics</vt:lpstr>
      <vt:lpstr>Te, ne dependence on PMW, pressure and B</vt:lpstr>
      <vt:lpstr>Summary and outlook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Huanyu Zhao</dc:creator>
  <cp:lastModifiedBy>J. Zhang</cp:lastModifiedBy>
  <cp:revision>13</cp:revision>
  <dcterms:created xsi:type="dcterms:W3CDTF">2025-09-05T01:28:44Z</dcterms:created>
  <dcterms:modified xsi:type="dcterms:W3CDTF">2025-09-07T13:10:35Z</dcterms:modified>
</cp:coreProperties>
</file>