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5213" cy="42811700"/>
  <p:notesSz cx="6743700" cy="9875838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A5"/>
    <a:srgbClr val="E9EDF4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93" autoAdjust="0"/>
    <p:restoredTop sz="94643"/>
  </p:normalViewPr>
  <p:slideViewPr>
    <p:cSldViewPr snapToGrid="0" snapToObjects="1">
      <p:cViewPr>
        <p:scale>
          <a:sx n="75" d="100"/>
          <a:sy n="75" d="100"/>
        </p:scale>
        <p:origin x="54" y="-13284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F91C-E52E-FE45-9EBF-03F21A9FFE4A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F415-2327-9947-BC8F-A5D78955B8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738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77D6-7022-1C4C-B795-363BF404E89C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1363"/>
            <a:ext cx="26162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2844D-27CF-1D4A-AF7D-4E946B1E5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418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3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26" Type="http://schemas.openxmlformats.org/officeDocument/2006/relationships/image" Target="../media/image21.jpg"/><Relationship Id="rId3" Type="http://schemas.openxmlformats.org/officeDocument/2006/relationships/vmlDrawing" Target="../drawings/vmlDrawing1.vml"/><Relationship Id="rId21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5" Type="http://schemas.openxmlformats.org/officeDocument/2006/relationships/image" Target="../media/image20.jpeg"/><Relationship Id="rId2" Type="http://schemas.openxmlformats.org/officeDocument/2006/relationships/theme" Target="../theme/them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24" Type="http://schemas.openxmlformats.org/officeDocument/2006/relationships/image" Target="../media/image19.png"/><Relationship Id="rId5" Type="http://schemas.openxmlformats.org/officeDocument/2006/relationships/image" Target="../media/image1.emf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image" Target="../media/image9.jpeg"/><Relationship Id="rId22" Type="http://schemas.openxmlformats.org/officeDocument/2006/relationships/image" Target="../media/image17.emf"/><Relationship Id="rId27" Type="http://schemas.openxmlformats.org/officeDocument/2006/relationships/image" Target="../media/image2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feld 92">
            <a:extLst>
              <a:ext uri="{FF2B5EF4-FFF2-40B4-BE49-F238E27FC236}">
                <a16:creationId xmlns:a16="http://schemas.microsoft.com/office/drawing/2014/main" id="{177AB72A-EC85-4502-8708-DAAC47940051}"/>
              </a:ext>
            </a:extLst>
          </p:cNvPr>
          <p:cNvSpPr txBox="1"/>
          <p:nvPr userDrawn="1"/>
        </p:nvSpPr>
        <p:spPr>
          <a:xfrm>
            <a:off x="14747611" y="26136000"/>
            <a:ext cx="14721343" cy="1107996"/>
          </a:xfrm>
          <a:prstGeom prst="rect">
            <a:avLst/>
          </a:prstGeom>
          <a:solidFill>
            <a:srgbClr val="F5FBA5"/>
          </a:solidFill>
        </p:spPr>
        <p:txBody>
          <a:bodyPr wrap="square">
            <a:spAutoFit/>
          </a:bodyPr>
          <a:lstStyle/>
          <a:p>
            <a:pPr algn="ctr"/>
            <a:r>
              <a:rPr lang="de-DE" sz="6600" dirty="0"/>
              <a:t>ECR 10 GHz (</a:t>
            </a:r>
            <a:r>
              <a:rPr lang="de-DE" sz="6600" dirty="0" err="1"/>
              <a:t>Giessen</a:t>
            </a:r>
            <a:r>
              <a:rPr lang="de-DE" sz="6600" dirty="0"/>
              <a:t> type)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1F08322-C4DA-429F-A0AE-518DBEC056F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49415091"/>
              </p:ext>
            </p:extLst>
          </p:nvPr>
        </p:nvGraphicFramePr>
        <p:xfrm>
          <a:off x="0" y="0"/>
          <a:ext cx="30275213" cy="466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CorelDRAW" r:id="rId4" imgW="29755293" imgH="5462146" progId="CorelDraw.Graphic.18">
                  <p:embed/>
                </p:oleObj>
              </mc:Choice>
              <mc:Fallback>
                <p:oleObj name="CorelDRAW" r:id="rId4" imgW="29755293" imgH="546214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0275213" cy="466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6" descr="GSI_Log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623" y="1601611"/>
            <a:ext cx="5208065" cy="1736023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0" y="3608395"/>
            <a:ext cx="30275213" cy="0"/>
          </a:xfrm>
          <a:prstGeom prst="line">
            <a:avLst/>
          </a:prstGeom>
          <a:ln w="635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42186910"/>
            <a:ext cx="30275214" cy="63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176222" y="42168779"/>
            <a:ext cx="1383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  <a:p>
            <a:endParaRPr lang="de-DE" sz="32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3292539"/>
            <a:ext cx="630000" cy="63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42184110"/>
            <a:ext cx="630000" cy="63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85D359-219B-49E3-934B-20B790C9266A}"/>
              </a:ext>
            </a:extLst>
          </p:cNvPr>
          <p:cNvSpPr txBox="1"/>
          <p:nvPr userDrawn="1"/>
        </p:nvSpPr>
        <p:spPr>
          <a:xfrm>
            <a:off x="7655435" y="234538"/>
            <a:ext cx="15544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600" b="1" dirty="0"/>
              <a:t>Ion Source </a:t>
            </a:r>
            <a:r>
              <a:rPr lang="de-DE" sz="9600" b="1" dirty="0" err="1"/>
              <a:t>for</a:t>
            </a:r>
            <a:r>
              <a:rPr lang="de-DE" sz="9600" b="1" dirty="0"/>
              <a:t> CRYRING@ESR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4AE91E2-A38C-4F33-BF27-8D7F0271808C}"/>
              </a:ext>
            </a:extLst>
          </p:cNvPr>
          <p:cNvSpPr txBox="1"/>
          <p:nvPr userDrawn="1"/>
        </p:nvSpPr>
        <p:spPr>
          <a:xfrm>
            <a:off x="7534475" y="1658557"/>
            <a:ext cx="1531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b="1" dirty="0"/>
              <a:t>G. Vorobyev, </a:t>
            </a:r>
            <a:r>
              <a:rPr lang="de-DE" sz="4800" dirty="0"/>
              <a:t>Z. Andelkovic, A. Andreev, S. Fedotova, </a:t>
            </a:r>
          </a:p>
          <a:p>
            <a:pPr algn="ctr"/>
            <a:r>
              <a:rPr lang="de-DE" sz="4800" dirty="0"/>
              <a:t>W. Geithner, F. Herfurth, C. Krantz, M. Lestinsky, S. Trotsenko </a:t>
            </a:r>
            <a:endParaRPr lang="de-DE" sz="4800" b="1" dirty="0"/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F44EC17A-940A-4C3B-81BA-C62E53D65A1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869450"/>
              </p:ext>
            </p:extLst>
          </p:nvPr>
        </p:nvGraphicFramePr>
        <p:xfrm>
          <a:off x="16620723" y="5994679"/>
          <a:ext cx="12710134" cy="1079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CorelDRAW" r:id="rId7" imgW="13487221" imgH="11460865" progId="CorelDraw.Graphic.18">
                  <p:embed/>
                </p:oleObj>
              </mc:Choice>
              <mc:Fallback>
                <p:oleObj name="CorelDRAW" r:id="rId7" imgW="13487221" imgH="1146086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20723" y="5994679"/>
                        <a:ext cx="12710134" cy="1079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1D0C13C3-C0E6-404D-B2B0-9EB6CBECDB3E}"/>
              </a:ext>
            </a:extLst>
          </p:cNvPr>
          <p:cNvSpPr txBox="1"/>
          <p:nvPr userDrawn="1"/>
        </p:nvSpPr>
        <p:spPr>
          <a:xfrm>
            <a:off x="790121" y="4711890"/>
            <a:ext cx="28694972" cy="1107996"/>
          </a:xfrm>
          <a:prstGeom prst="rect">
            <a:avLst/>
          </a:prstGeom>
          <a:solidFill>
            <a:srgbClr val="F5FBA5"/>
          </a:solidFill>
        </p:spPr>
        <p:txBody>
          <a:bodyPr wrap="square">
            <a:spAutoFit/>
          </a:bodyPr>
          <a:lstStyle/>
          <a:p>
            <a:pPr algn="ctr"/>
            <a:r>
              <a:rPr lang="de-DE" sz="6600" dirty="0"/>
              <a:t>CRYRING@ESR - a low-energy heavy ion storage ring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F9F247AF-1FC5-45F2-BE64-BCDE5CAA5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9028478"/>
              </p:ext>
            </p:extLst>
          </p:nvPr>
        </p:nvGraphicFramePr>
        <p:xfrm>
          <a:off x="790120" y="5878406"/>
          <a:ext cx="11430216" cy="8313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9172">
                  <a:extLst>
                    <a:ext uri="{9D8B030D-6E8A-4147-A177-3AD203B41FA5}">
                      <a16:colId xmlns:a16="http://schemas.microsoft.com/office/drawing/2014/main" val="1773889350"/>
                    </a:ext>
                  </a:extLst>
                </a:gridCol>
                <a:gridCol w="5721044">
                  <a:extLst>
                    <a:ext uri="{9D8B030D-6E8A-4147-A177-3AD203B41FA5}">
                      <a16:colId xmlns:a16="http://schemas.microsoft.com/office/drawing/2014/main" val="465598789"/>
                    </a:ext>
                  </a:extLst>
                </a:gridCol>
              </a:tblGrid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Circumference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effectLst/>
                        </a:rPr>
                        <a:t>54.178 m</a:t>
                      </a:r>
                      <a:endParaRPr lang="de-DE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78386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Max. magnetic rigidity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1.44 Tm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33368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Highest energy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96*(q/A)</a:t>
                      </a:r>
                      <a:r>
                        <a:rPr lang="de-DE" sz="4000" baseline="30000" dirty="0">
                          <a:effectLst/>
                        </a:rPr>
                        <a:t>2</a:t>
                      </a:r>
                      <a:r>
                        <a:rPr lang="de-DE" sz="4000" dirty="0">
                          <a:effectLst/>
                        </a:rPr>
                        <a:t> MeV/u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911061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 err="1">
                          <a:effectLst/>
                        </a:rPr>
                        <a:t>Betatrone</a:t>
                      </a:r>
                      <a:r>
                        <a:rPr lang="en-US" sz="4000" b="0" dirty="0">
                          <a:effectLst/>
                        </a:rPr>
                        <a:t> tunes</a:t>
                      </a:r>
                      <a:endParaRPr lang="de-DE" sz="4000" b="0" baseline="30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2.42 / 2.42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123677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baseline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Acceptance</a:t>
                      </a:r>
                      <a:endParaRPr lang="de-DE" sz="4000" b="0" baseline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50 / 50 mm*</a:t>
                      </a:r>
                      <a:r>
                        <a:rPr lang="de-DE" sz="4000" dirty="0" err="1">
                          <a:effectLst/>
                        </a:rPr>
                        <a:t>mrad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89858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Lowest rigidity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0.054 Tm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169709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Lowest energy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charge exchange limited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756157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Magnet ramping speed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7 T/s, 4 T/s, 1 T/s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484362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Vacuum pressure (N</a:t>
                      </a:r>
                      <a:r>
                        <a:rPr lang="en-US" sz="4000" b="0" baseline="-25000" dirty="0">
                          <a:effectLst/>
                        </a:rPr>
                        <a:t>2</a:t>
                      </a:r>
                      <a:r>
                        <a:rPr lang="en-US" sz="4000" b="0" dirty="0">
                          <a:effectLst/>
                        </a:rPr>
                        <a:t>)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10</a:t>
                      </a:r>
                      <a:r>
                        <a:rPr lang="de-DE" sz="4000" baseline="30000" dirty="0">
                          <a:effectLst/>
                        </a:rPr>
                        <a:t>-12</a:t>
                      </a:r>
                      <a:r>
                        <a:rPr lang="de-DE" sz="4000" dirty="0">
                          <a:effectLst/>
                        </a:rPr>
                        <a:t> – 10</a:t>
                      </a:r>
                      <a:r>
                        <a:rPr lang="de-DE" sz="4000" baseline="30000" dirty="0">
                          <a:effectLst/>
                        </a:rPr>
                        <a:t>-11</a:t>
                      </a:r>
                      <a:r>
                        <a:rPr lang="de-DE" sz="4000" dirty="0">
                          <a:effectLst/>
                        </a:rPr>
                        <a:t> mbar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791365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Beam injection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fast and multiturn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383350"/>
                  </a:ext>
                </a:extLst>
              </a:tr>
              <a:tr h="6334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Beam extraction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4000" dirty="0">
                          <a:effectLst/>
                        </a:rPr>
                        <a:t>slow and fast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598077"/>
                  </a:ext>
                </a:extLst>
              </a:tr>
              <a:tr h="134604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b="0" dirty="0">
                          <a:effectLst/>
                        </a:rPr>
                        <a:t>Local ion source (stand-alone operation)</a:t>
                      </a:r>
                      <a:endParaRPr lang="de-DE" sz="40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300 keV/u for A/q &lt;3.2 </a:t>
                      </a:r>
                      <a:endParaRPr lang="de-DE" sz="40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40 keV/q for A/q &gt; 5</a:t>
                      </a:r>
                      <a:endParaRPr lang="de-DE" sz="4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05701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AD3AC04-6612-428E-B96F-8DC77DC28224}"/>
                  </a:ext>
                </a:extLst>
              </p:cNvPr>
              <p:cNvSpPr txBox="1"/>
              <p:nvPr userDrawn="1"/>
            </p:nvSpPr>
            <p:spPr>
              <a:xfrm>
                <a:off x="24683941" y="23087870"/>
                <a:ext cx="4029530" cy="1222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36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de-DE" sz="3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sz="36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de-DE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3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3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de-DE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3600" dirty="0"/>
              </a:p>
            </p:txBody>
          </p:sp>
        </mc:Choice>
        <mc:Fallback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AD3AC04-6612-428E-B96F-8DC77DC2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4683941" y="23087870"/>
                <a:ext cx="4029530" cy="1222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3128E57A-E3A9-43E3-9C94-2AADC3A5EAE9}"/>
                  </a:ext>
                </a:extLst>
              </p:cNvPr>
              <p:cNvSpPr txBox="1"/>
              <p:nvPr userDrawn="1"/>
            </p:nvSpPr>
            <p:spPr>
              <a:xfrm>
                <a:off x="24047523" y="24478149"/>
                <a:ext cx="5587439" cy="1297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sz="3600" b="0" i="1" baseline="-25000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de-DE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36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3600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de-DE" sz="3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de-DE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de-DE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36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sz="3600" i="0">
                          <a:latin typeface="Cambria Math" panose="02040503050406030204" pitchFamily="18" charset="0"/>
                        </a:rPr>
                        <m:t>Ein</m:t>
                      </m:r>
                      <m:r>
                        <m:rPr>
                          <m:sty m:val="p"/>
                        </m:rPr>
                        <a:rPr lang="de-DE" sz="3600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3128E57A-E3A9-43E3-9C94-2AADC3A5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4047523" y="24478149"/>
                <a:ext cx="5587439" cy="1297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BDD584E9-F4F0-4AE7-9BC1-BA59B5888B76}"/>
              </a:ext>
            </a:extLst>
          </p:cNvPr>
          <p:cNvSpPr/>
          <p:nvPr userDrawn="1"/>
        </p:nvSpPr>
        <p:spPr>
          <a:xfrm>
            <a:off x="396000" y="4752000"/>
            <a:ext cx="29520000" cy="12243563"/>
          </a:xfrm>
          <a:prstGeom prst="roundRect">
            <a:avLst>
              <a:gd name="adj" fmla="val 3239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FB2A8F9-1392-45EC-A3BB-3CAC10F59BD8}"/>
              </a:ext>
            </a:extLst>
          </p:cNvPr>
          <p:cNvSpPr txBox="1"/>
          <p:nvPr userDrawn="1"/>
        </p:nvSpPr>
        <p:spPr>
          <a:xfrm>
            <a:off x="753336" y="17193465"/>
            <a:ext cx="28694972" cy="1107996"/>
          </a:xfrm>
          <a:prstGeom prst="rect">
            <a:avLst/>
          </a:prstGeom>
          <a:solidFill>
            <a:srgbClr val="F5FBA5"/>
          </a:solidFill>
        </p:spPr>
        <p:txBody>
          <a:bodyPr wrap="square">
            <a:spAutoFit/>
          </a:bodyPr>
          <a:lstStyle/>
          <a:p>
            <a:pPr algn="ctr"/>
            <a:r>
              <a:rPr lang="de-DE" sz="6600" dirty="0" err="1"/>
              <a:t>Local</a:t>
            </a:r>
            <a:r>
              <a:rPr lang="de-DE" sz="6600" dirty="0"/>
              <a:t> </a:t>
            </a:r>
            <a:r>
              <a:rPr lang="de-DE" sz="6600" dirty="0" err="1"/>
              <a:t>injection</a:t>
            </a:r>
            <a:r>
              <a:rPr lang="de-DE" sz="6600" dirty="0"/>
              <a:t> beam-line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F8750B4-4255-436E-BAD1-C07B5423B7D8}"/>
              </a:ext>
            </a:extLst>
          </p:cNvPr>
          <p:cNvSpPr txBox="1"/>
          <p:nvPr userDrawn="1"/>
        </p:nvSpPr>
        <p:spPr>
          <a:xfrm>
            <a:off x="18111942" y="18455607"/>
            <a:ext cx="11489019" cy="452431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3600" b="1" dirty="0"/>
              <a:t>Requirements and conditions for suitable ion source:</a:t>
            </a:r>
          </a:p>
          <a:p>
            <a:pPr marL="571500" marR="0" lvl="0" indent="-57150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&gt; </a:t>
            </a:r>
            <a:r>
              <a:rPr lang="en-US" sz="3600" b="1" dirty="0"/>
              <a:t>10</a:t>
            </a:r>
            <a:r>
              <a:rPr lang="en-US" sz="3600" b="1" baseline="30000" dirty="0"/>
              <a:t>6</a:t>
            </a:r>
            <a:r>
              <a:rPr lang="en-US" sz="3600" dirty="0"/>
              <a:t> ions (lowest intensity limit to perform ring injection)</a:t>
            </a:r>
          </a:p>
          <a:p>
            <a:pPr marL="571500" marR="0" lvl="0" indent="-57150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&lt; </a:t>
            </a:r>
            <a:r>
              <a:rPr lang="en-US" sz="3600" b="1" dirty="0"/>
              <a:t>10</a:t>
            </a:r>
            <a:r>
              <a:rPr lang="en-US" sz="3600" b="1" baseline="30000" dirty="0"/>
              <a:t>9</a:t>
            </a:r>
            <a:r>
              <a:rPr lang="en-US" sz="3600" dirty="0"/>
              <a:t> ions (exceed ring charge space limit)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differential pumping to meet </a:t>
            </a:r>
            <a:r>
              <a:rPr lang="en-US" sz="3600" b="1" dirty="0"/>
              <a:t>10</a:t>
            </a:r>
            <a:r>
              <a:rPr lang="en-US" sz="3600" b="1" baseline="30000" dirty="0"/>
              <a:t>-11</a:t>
            </a:r>
            <a:r>
              <a:rPr lang="en-US" sz="3600" dirty="0"/>
              <a:t> mbar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very limited space for HV terminal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strong focusing into RFQ </a:t>
            </a:r>
          </a:p>
          <a:p>
            <a:pPr marL="571500" marR="0" lvl="0" indent="-57150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simple, cost-effective, universal</a:t>
            </a:r>
          </a:p>
          <a:p>
            <a:pPr marL="571500" marR="0" lvl="0" indent="-57150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low down-time, low running and maintenance costs</a:t>
            </a:r>
          </a:p>
        </p:txBody>
      </p:sp>
      <p:pic>
        <p:nvPicPr>
          <p:cNvPr id="49" name="Picture 2" descr="D:\Gleb\CRYRING\Pictures\MINIS\Bild 1 Ionenquelle (Wolframmanschette).jpg">
            <a:extLst>
              <a:ext uri="{FF2B5EF4-FFF2-40B4-BE49-F238E27FC236}">
                <a16:creationId xmlns:a16="http://schemas.microsoft.com/office/drawing/2014/main" id="{E4A26C9C-7628-425B-B6CA-C8E12255A0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6" t="13598" r="40219" b="9482"/>
          <a:stretch/>
        </p:blipFill>
        <p:spPr bwMode="auto">
          <a:xfrm rot="3932691">
            <a:off x="8044155" y="25463949"/>
            <a:ext cx="4425729" cy="70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Gleb\CRYRING\Pictures\prsentation\m7_Te05.png">
            <a:extLst>
              <a:ext uri="{FF2B5EF4-FFF2-40B4-BE49-F238E27FC236}">
                <a16:creationId xmlns:a16="http://schemas.microsoft.com/office/drawing/2014/main" id="{7B425CF4-9B9B-4470-8FF9-6A43B8EA66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8053" r="14922" b="-979"/>
          <a:stretch/>
        </p:blipFill>
        <p:spPr bwMode="auto">
          <a:xfrm>
            <a:off x="600078" y="35800991"/>
            <a:ext cx="6957569" cy="384035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W:\Andelkovic\report\emittance.jpg">
            <a:extLst>
              <a:ext uri="{FF2B5EF4-FFF2-40B4-BE49-F238E27FC236}">
                <a16:creationId xmlns:a16="http://schemas.microsoft.com/office/drawing/2014/main" id="{2B89AA48-A16B-4A59-BBBD-B262E603B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59" y="33814675"/>
            <a:ext cx="4167952" cy="32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feld 86">
            <a:extLst>
              <a:ext uri="{FF2B5EF4-FFF2-40B4-BE49-F238E27FC236}">
                <a16:creationId xmlns:a16="http://schemas.microsoft.com/office/drawing/2014/main" id="{DA7F6C2E-C796-4D36-862F-80005B295A54}"/>
              </a:ext>
            </a:extLst>
          </p:cNvPr>
          <p:cNvSpPr txBox="1"/>
          <p:nvPr userDrawn="1"/>
        </p:nvSpPr>
        <p:spPr>
          <a:xfrm>
            <a:off x="13246966" y="20698059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 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9996C329-F6A1-4427-984D-BFAFE2AABA82}"/>
              </a:ext>
            </a:extLst>
          </p:cNvPr>
          <p:cNvSpPr txBox="1"/>
          <p:nvPr userDrawn="1"/>
        </p:nvSpPr>
        <p:spPr>
          <a:xfrm>
            <a:off x="773982" y="26136000"/>
            <a:ext cx="13973629" cy="1080000"/>
          </a:xfrm>
          <a:prstGeom prst="rect">
            <a:avLst/>
          </a:prstGeom>
          <a:solidFill>
            <a:srgbClr val="F5FB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 err="1"/>
              <a:t>K.O.Nielsen</a:t>
            </a:r>
            <a:r>
              <a:rPr lang="de-DE" sz="6600" dirty="0"/>
              <a:t> hot-</a:t>
            </a:r>
            <a:r>
              <a:rPr lang="en-GB" sz="6600" noProof="0" dirty="0"/>
              <a:t>cathode</a:t>
            </a:r>
            <a:r>
              <a:rPr lang="de-DE" sz="6600" dirty="0"/>
              <a:t> source</a:t>
            </a:r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F7160BD-5B59-4EE0-999B-826921C163DB}"/>
              </a:ext>
            </a:extLst>
          </p:cNvPr>
          <p:cNvGrpSpPr/>
          <p:nvPr userDrawn="1"/>
        </p:nvGrpSpPr>
        <p:grpSpPr>
          <a:xfrm>
            <a:off x="519628" y="27313382"/>
            <a:ext cx="6085539" cy="4253471"/>
            <a:chOff x="7958604" y="29540163"/>
            <a:chExt cx="6085539" cy="4253471"/>
          </a:xfrm>
        </p:grpSpPr>
        <p:pic>
          <p:nvPicPr>
            <p:cNvPr id="48" name="Picture 2" descr="W:\Andelkovic\report\ionsource0.jpg">
              <a:extLst>
                <a:ext uri="{FF2B5EF4-FFF2-40B4-BE49-F238E27FC236}">
                  <a16:creationId xmlns:a16="http://schemas.microsoft.com/office/drawing/2014/main" id="{82BB88E7-5E84-40AB-9942-EF81D74C7A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604" y="29540163"/>
              <a:ext cx="6085539" cy="425347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54ABC550-84AB-4995-BF5E-C4D83152D74C}"/>
                </a:ext>
              </a:extLst>
            </p:cNvPr>
            <p:cNvSpPr txBox="1"/>
            <p:nvPr userDrawn="1"/>
          </p:nvSpPr>
          <p:spPr>
            <a:xfrm>
              <a:off x="11660500" y="33246499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40 kV</a:t>
              </a:r>
            </a:p>
          </p:txBody>
        </p:sp>
      </p:grp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0D1A151D-D46C-470D-B7F8-BB95B7DF35BA}"/>
              </a:ext>
            </a:extLst>
          </p:cNvPr>
          <p:cNvSpPr/>
          <p:nvPr userDrawn="1"/>
        </p:nvSpPr>
        <p:spPr>
          <a:xfrm>
            <a:off x="359215" y="17176321"/>
            <a:ext cx="29520000" cy="8761757"/>
          </a:xfrm>
          <a:prstGeom prst="roundRect">
            <a:avLst>
              <a:gd name="adj" fmla="val 5759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7CB131C2-28C8-4601-B802-55DE31B2DB92}"/>
              </a:ext>
            </a:extLst>
          </p:cNvPr>
          <p:cNvCxnSpPr>
            <a:cxnSpLocks/>
          </p:cNvCxnSpPr>
          <p:nvPr userDrawn="1"/>
        </p:nvCxnSpPr>
        <p:spPr>
          <a:xfrm>
            <a:off x="13737487" y="26076971"/>
            <a:ext cx="102628" cy="108222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Inhaltsplatzhalter 2">
            <a:extLst>
              <a:ext uri="{FF2B5EF4-FFF2-40B4-BE49-F238E27FC236}">
                <a16:creationId xmlns:a16="http://schemas.microsoft.com/office/drawing/2014/main" id="{417D74FF-7301-4C5B-B35E-806326860BA0}"/>
              </a:ext>
            </a:extLst>
          </p:cNvPr>
          <p:cNvSpPr txBox="1">
            <a:spLocks/>
          </p:cNvSpPr>
          <p:nvPr userDrawn="1"/>
        </p:nvSpPr>
        <p:spPr>
          <a:xfrm>
            <a:off x="13899941" y="27289242"/>
            <a:ext cx="9251794" cy="3899969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/>
              <a:t>Pro and contra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tunable frequency 9–10.5 GHz, 80W solid-state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3600" dirty="0"/>
              <a:t> permanent magnet set, water cooled chamber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0.75 T solenoid, 0.8 T hexapole (2 cm off axis)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gaseous material, oven for metal sublimation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25 – 40 eV ions temperature, ~ 50 </a:t>
            </a:r>
            <a:r>
              <a:rPr lang="el-GR" sz="3600" dirty="0"/>
              <a:t>π </a:t>
            </a:r>
            <a:r>
              <a:rPr lang="en-US" sz="3600" dirty="0"/>
              <a:t>mm*</a:t>
            </a:r>
            <a:r>
              <a:rPr lang="en-US" sz="3600" dirty="0" err="1"/>
              <a:t>mrad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 twice a year maintenance to clean isolators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AB1296F-01B0-44F0-9073-1ED350DB0170}"/>
                  </a:ext>
                </a:extLst>
              </p:cNvPr>
              <p:cNvSpPr txBox="1"/>
              <p:nvPr userDrawn="1"/>
            </p:nvSpPr>
            <p:spPr>
              <a:xfrm>
                <a:off x="12666014" y="23618996"/>
                <a:ext cx="11604864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noProof="0" dirty="0"/>
                  <a:t>Incoherent (space-charge) tune shift provides reasonable approximation for highest number of stored charged particles with the energy E and un-normalised</a:t>
                </a:r>
                <a:r>
                  <a:rPr lang="en-GB" sz="3600" baseline="0" noProof="0" dirty="0"/>
                  <a:t> </a:t>
                </a:r>
                <a:r>
                  <a:rPr lang="en-GB" sz="3600" noProof="0" dirty="0"/>
                  <a:t>emittance </a:t>
                </a:r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3600" noProof="0" dirty="0"/>
                  <a:t> </a:t>
                </a:r>
                <a:endParaRPr lang="de-DE" sz="3600" noProof="0" dirty="0"/>
              </a:p>
              <a:p>
                <a:pPr marL="0" marR="0" lvl="0" indent="0" algn="l" defTabSz="2088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de-DE" sz="3600" dirty="0"/>
                  <a:t> </a:t>
                </a:r>
                <a:r>
                  <a:rPr lang="de-DE" sz="3600" baseline="0" dirty="0"/>
                  <a:t>≈ </a:t>
                </a:r>
                <a:r>
                  <a:rPr lang="de-DE" sz="3600" dirty="0"/>
                  <a:t>5 mm*</a:t>
                </a:r>
                <a:r>
                  <a:rPr lang="de-DE" sz="3600" dirty="0" err="1"/>
                  <a:t>mrad</a:t>
                </a:r>
                <a:r>
                  <a:rPr lang="de-DE" sz="3600" dirty="0"/>
                  <a:t> (</a:t>
                </a:r>
                <a:r>
                  <a:rPr lang="de-DE" sz="3600" dirty="0" err="1"/>
                  <a:t>sim</a:t>
                </a:r>
                <a:r>
                  <a:rPr lang="de-DE" sz="3600" dirty="0"/>
                  <a:t>), </a:t>
                </a:r>
                <a:r>
                  <a:rPr lang="el-GR" sz="3600" dirty="0"/>
                  <a:t>Δ</a:t>
                </a:r>
                <a:r>
                  <a:rPr lang="de-DE" sz="3600" dirty="0"/>
                  <a:t>p/p</a:t>
                </a:r>
                <a:r>
                  <a:rPr lang="de-DE" sz="3600" baseline="0" dirty="0"/>
                  <a:t> ≈ 1%,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=−0.02</m:t>
                    </m:r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≅1</m:t>
                    </m:r>
                  </m:oMath>
                </a14:m>
                <a:endParaRPr lang="de-DE" sz="3600" dirty="0"/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AB1296F-01B0-44F0-9073-1ED350DB0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666014" y="23618996"/>
                <a:ext cx="11604864" cy="2369880"/>
              </a:xfrm>
              <a:prstGeom prst="rect">
                <a:avLst/>
              </a:prstGeom>
              <a:blipFill>
                <a:blip r:embed="rId15"/>
                <a:stretch>
                  <a:fillRect l="-1629" t="-4124" r="-2365" b="-6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0EE33A17-8631-4779-9267-3D0CABFE1EE3}"/>
              </a:ext>
            </a:extLst>
          </p:cNvPr>
          <p:cNvSpPr txBox="1"/>
          <p:nvPr userDrawn="1"/>
        </p:nvSpPr>
        <p:spPr>
          <a:xfrm>
            <a:off x="714892" y="40063252"/>
            <a:ext cx="26701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/>
              <a:t>REFERENCES: 1. M. Lestinsky et al. Physics </a:t>
            </a:r>
            <a:r>
              <a:rPr lang="de-DE" sz="3200" dirty="0" err="1"/>
              <a:t>book</a:t>
            </a:r>
            <a:r>
              <a:rPr lang="de-DE" sz="3200" dirty="0"/>
              <a:t>: CRYRING@ESR 2016 Eur. Phys. J. Special Topics 225 797–882   </a:t>
            </a:r>
          </a:p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/>
              <a:t>	  2. O. Gorda et al. </a:t>
            </a:r>
            <a:r>
              <a:rPr lang="de-DE" sz="3200" dirty="0" err="1"/>
              <a:t>Physica</a:t>
            </a:r>
            <a:r>
              <a:rPr lang="de-DE" sz="3200" dirty="0"/>
              <a:t> Scripta 2015, 014043</a:t>
            </a:r>
          </a:p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/>
              <a:t>	  3. K. O. Nielsen NIM1(1957)289			</a:t>
            </a:r>
          </a:p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/>
              <a:t>	  4. F. </a:t>
            </a:r>
            <a:r>
              <a:rPr lang="de-DE" sz="3200" dirty="0" err="1"/>
              <a:t>Brötz</a:t>
            </a:r>
            <a:r>
              <a:rPr lang="de-DE" sz="3200" dirty="0"/>
              <a:t> et al </a:t>
            </a:r>
            <a:r>
              <a:rPr lang="de-DE" sz="3200" dirty="0" err="1"/>
              <a:t>Physica</a:t>
            </a:r>
            <a:r>
              <a:rPr lang="de-DE" sz="3200" dirty="0"/>
              <a:t> Scripta. T92, 278-280, 2001				</a:t>
            </a:r>
            <a:r>
              <a:rPr lang="en-GB" sz="3200" noProof="0" dirty="0"/>
              <a:t>corresponding author</a:t>
            </a:r>
            <a:r>
              <a:rPr lang="de-DE" sz="3200" dirty="0"/>
              <a:t>: g.vorobjev@gsi.de</a:t>
            </a:r>
            <a:endParaRPr lang="de-DE" sz="36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8E81A2D-EA5B-4F71-A8B3-38E5EAD858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9839669" y="8822248"/>
            <a:ext cx="9280458" cy="3819299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29A98A9-25E5-4020-92DA-6399CB56C1E2}"/>
              </a:ext>
            </a:extLst>
          </p:cNvPr>
          <p:cNvGrpSpPr/>
          <p:nvPr userDrawn="1"/>
        </p:nvGrpSpPr>
        <p:grpSpPr>
          <a:xfrm>
            <a:off x="630000" y="19201709"/>
            <a:ext cx="11604864" cy="6442785"/>
            <a:chOff x="872891" y="18972033"/>
            <a:chExt cx="11604864" cy="644278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E3FC5768-1663-473B-BD4D-DD25BF85302D}"/>
                </a:ext>
              </a:extLst>
            </p:cNvPr>
            <p:cNvGrpSpPr/>
            <p:nvPr userDrawn="1"/>
          </p:nvGrpSpPr>
          <p:grpSpPr>
            <a:xfrm>
              <a:off x="872891" y="18972033"/>
              <a:ext cx="11604864" cy="6442785"/>
              <a:chOff x="18138004" y="18865430"/>
              <a:chExt cx="11604864" cy="6442785"/>
            </a:xfrm>
          </p:grpSpPr>
          <p:pic>
            <p:nvPicPr>
              <p:cNvPr id="36" name="Inhaltsplatzhalter 7">
                <a:extLst>
                  <a:ext uri="{FF2B5EF4-FFF2-40B4-BE49-F238E27FC236}">
                    <a16:creationId xmlns:a16="http://schemas.microsoft.com/office/drawing/2014/main" id="{24C4C45A-4010-490B-AE12-33578DEB99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38004" y="18865430"/>
                <a:ext cx="11604864" cy="5500706"/>
              </a:xfrm>
              <a:prstGeom prst="rect">
                <a:avLst/>
              </a:prstGeom>
            </p:spPr>
          </p:pic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7A3D5A94-E5D4-4503-B23E-76D36BEB1DEA}"/>
                  </a:ext>
                </a:extLst>
              </p:cNvPr>
              <p:cNvSpPr txBox="1"/>
              <p:nvPr userDrawn="1"/>
            </p:nvSpPr>
            <p:spPr>
              <a:xfrm>
                <a:off x="25370847" y="18973024"/>
                <a:ext cx="18153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analyzing </a:t>
                </a:r>
              </a:p>
              <a:p>
                <a:pPr algn="ctr"/>
                <a:r>
                  <a:rPr lang="en-US" sz="3200" dirty="0"/>
                  <a:t>magnet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7319131-823D-45B3-A9F1-63ABF35A3849}"/>
                  </a:ext>
                </a:extLst>
              </p:cNvPr>
              <p:cNvSpPr txBox="1"/>
              <p:nvPr userDrawn="1"/>
            </p:nvSpPr>
            <p:spPr>
              <a:xfrm>
                <a:off x="27800178" y="19628756"/>
                <a:ext cx="163102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IS HV </a:t>
                </a:r>
              </a:p>
              <a:p>
                <a:pPr algn="ctr"/>
                <a:r>
                  <a:rPr lang="en-US" sz="3200" dirty="0"/>
                  <a:t>platform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5401BFDF-D3A4-4F99-AEC9-72C5C3B5F961}"/>
                  </a:ext>
                </a:extLst>
              </p:cNvPr>
              <p:cNvSpPr txBox="1"/>
              <p:nvPr userDrawn="1"/>
            </p:nvSpPr>
            <p:spPr>
              <a:xfrm>
                <a:off x="23614119" y="22471366"/>
                <a:ext cx="36027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acceleration structure (RFQ)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1E79C103-7A2D-4260-9F4B-C27E6B6F0E6A}"/>
                  </a:ext>
                </a:extLst>
              </p:cNvPr>
              <p:cNvSpPr txBox="1"/>
              <p:nvPr userDrawn="1"/>
            </p:nvSpPr>
            <p:spPr>
              <a:xfrm>
                <a:off x="20822624" y="23738555"/>
                <a:ext cx="7577202" cy="15696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4 step motor driven FC/screen diagnostics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2 current transformers for beam intensities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3 phase probes for energy measurements</a:t>
                </a:r>
              </a:p>
            </p:txBody>
          </p:sp>
        </p:grp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684E450-D83E-433B-BC1F-93007C162E02}"/>
                </a:ext>
              </a:extLst>
            </p:cNvPr>
            <p:cNvSpPr/>
            <p:nvPr userDrawn="1"/>
          </p:nvSpPr>
          <p:spPr>
            <a:xfrm>
              <a:off x="11790835" y="24088725"/>
              <a:ext cx="686920" cy="356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Textfeld 63">
            <a:extLst>
              <a:ext uri="{FF2B5EF4-FFF2-40B4-BE49-F238E27FC236}">
                <a16:creationId xmlns:a16="http://schemas.microsoft.com/office/drawing/2014/main" id="{14E32202-E69B-4FEC-AF1E-A837484FB0B7}"/>
              </a:ext>
            </a:extLst>
          </p:cNvPr>
          <p:cNvSpPr txBox="1"/>
          <p:nvPr userDrawn="1"/>
        </p:nvSpPr>
        <p:spPr>
          <a:xfrm>
            <a:off x="649448" y="20034019"/>
            <a:ext cx="2523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matching and transport to the ring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2D0FAAD-B229-4241-9600-6F579FD588DC}"/>
              </a:ext>
            </a:extLst>
          </p:cNvPr>
          <p:cNvGrpSpPr/>
          <p:nvPr userDrawn="1"/>
        </p:nvGrpSpPr>
        <p:grpSpPr>
          <a:xfrm>
            <a:off x="9787055" y="30106930"/>
            <a:ext cx="3905293" cy="3680028"/>
            <a:chOff x="487040" y="32021471"/>
            <a:chExt cx="4336943" cy="4065371"/>
          </a:xfrm>
        </p:grpSpPr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46837A50-6904-4BF5-B006-2617D1DA5C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0" y="32021471"/>
              <a:ext cx="4336943" cy="406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B2BC15E0-8236-45FE-A06D-894DCA3C74A4}"/>
                </a:ext>
              </a:extLst>
            </p:cNvPr>
            <p:cNvCxnSpPr/>
            <p:nvPr userDrawn="1"/>
          </p:nvCxnSpPr>
          <p:spPr>
            <a:xfrm>
              <a:off x="1193036" y="32985574"/>
              <a:ext cx="711802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 w="med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EACAEEDF-4F4B-4C6E-BA60-CADA961A6851}"/>
                </a:ext>
              </a:extLst>
            </p:cNvPr>
            <p:cNvSpPr txBox="1"/>
            <p:nvPr userDrawn="1"/>
          </p:nvSpPr>
          <p:spPr>
            <a:xfrm>
              <a:off x="1067615" y="32451338"/>
              <a:ext cx="1030325" cy="539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5 mm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6CABD86-E233-417F-A930-EE3A0C7591C3}"/>
              </a:ext>
            </a:extLst>
          </p:cNvPr>
          <p:cNvGrpSpPr/>
          <p:nvPr userDrawn="1"/>
        </p:nvGrpSpPr>
        <p:grpSpPr>
          <a:xfrm>
            <a:off x="12422955" y="18319890"/>
            <a:ext cx="5557732" cy="5459173"/>
            <a:chOff x="21944289" y="19080923"/>
            <a:chExt cx="7281454" cy="6776424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8D4EC36-F7DE-4884-9BDB-F4FC1C807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21959013" y="19080923"/>
              <a:ext cx="7266730" cy="3419638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B1526EBD-1FA5-4ECD-B479-C64F76562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21944289" y="22492013"/>
              <a:ext cx="3395789" cy="3365334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660900B9-B7C4-41AE-9C4D-B6457B0C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5620422" y="22456835"/>
              <a:ext cx="3431027" cy="3384870"/>
            </a:xfrm>
            <a:prstGeom prst="rect">
              <a:avLst/>
            </a:prstGeom>
          </p:spPr>
        </p:pic>
      </p:grp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CCCC15C3-DA68-4E5C-89D1-AF9C90AEE111}"/>
              </a:ext>
            </a:extLst>
          </p:cNvPr>
          <p:cNvSpPr/>
          <p:nvPr userDrawn="1"/>
        </p:nvSpPr>
        <p:spPr>
          <a:xfrm>
            <a:off x="395998" y="40070430"/>
            <a:ext cx="29520001" cy="1996754"/>
          </a:xfrm>
          <a:prstGeom prst="roundRect">
            <a:avLst>
              <a:gd name="adj" fmla="val 19789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2E2B184-9BE1-4DD2-AB13-C9956B1348A0}"/>
              </a:ext>
            </a:extLst>
          </p:cNvPr>
          <p:cNvSpPr txBox="1"/>
          <p:nvPr userDrawn="1"/>
        </p:nvSpPr>
        <p:spPr>
          <a:xfrm>
            <a:off x="5460090" y="36894546"/>
            <a:ext cx="20628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courtesy C. Ullmann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93F17DAC-AE1B-44A1-9953-6B42BA95B73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 l="1374" t="6614" r="78272" b="12482"/>
          <a:stretch/>
        </p:blipFill>
        <p:spPr bwMode="auto">
          <a:xfrm>
            <a:off x="27120525" y="40124254"/>
            <a:ext cx="1973061" cy="192897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ABA92BB-4379-4AFE-852A-CA0996EFCAF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/>
        </p:blipFill>
        <p:spPr bwMode="auto">
          <a:xfrm>
            <a:off x="235156" y="288031"/>
            <a:ext cx="4906533" cy="273245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B37595A-0F87-468C-881F-73189F72F4E5}"/>
              </a:ext>
            </a:extLst>
          </p:cNvPr>
          <p:cNvSpPr txBox="1"/>
          <p:nvPr userDrawn="1"/>
        </p:nvSpPr>
        <p:spPr>
          <a:xfrm>
            <a:off x="753336" y="14427960"/>
            <a:ext cx="11440608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As Swedish in-kind contribution to FAIR, CRYRING was relocated and integrated into the accelerator complex of GSI. </a:t>
            </a:r>
            <a:r>
              <a:rPr lang="de-DE" sz="3600" dirty="0"/>
              <a:t>CRYRING </a:t>
            </a:r>
            <a:r>
              <a:rPr lang="en-GB" sz="3600" noProof="0" dirty="0"/>
              <a:t>offers </a:t>
            </a:r>
            <a:r>
              <a:rPr lang="en-US" sz="3600" dirty="0"/>
              <a:t>unique possibilities for physics with highly charged ions at very low energies (Au</a:t>
            </a:r>
            <a:r>
              <a:rPr lang="en-US" sz="3600" baseline="30000" dirty="0"/>
              <a:t>78+</a:t>
            </a:r>
            <a:r>
              <a:rPr lang="en-US" sz="3600" dirty="0"/>
              <a:t>, Pb</a:t>
            </a:r>
            <a:r>
              <a:rPr lang="en-US" sz="3600" baseline="30000" dirty="0"/>
              <a:t>78+</a:t>
            </a:r>
            <a:r>
              <a:rPr lang="en-US" sz="3600" dirty="0"/>
              <a:t>, U</a:t>
            </a:r>
            <a:r>
              <a:rPr lang="en-US" sz="3600" baseline="30000" dirty="0"/>
              <a:t>91+</a:t>
            </a:r>
            <a:r>
              <a:rPr lang="en-US" sz="3600" dirty="0"/>
              <a:t>).</a:t>
            </a:r>
            <a:endParaRPr lang="de-DE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138575-3804-48D4-A720-6BF2FF5547F3}"/>
              </a:ext>
            </a:extLst>
          </p:cNvPr>
          <p:cNvSpPr txBox="1"/>
          <p:nvPr userDrawn="1"/>
        </p:nvSpPr>
        <p:spPr>
          <a:xfrm>
            <a:off x="630000" y="18338508"/>
            <a:ext cx="1192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noProof="0" dirty="0"/>
              <a:t>Besides injection from ESR, CRYRING utilizes a local injector for stand-alone experiments  </a:t>
            </a: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51A059DD-E9CE-449F-9E22-F6526CDA1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22421" t="7062" r="19783" b="-86"/>
          <a:stretch/>
        </p:blipFill>
        <p:spPr>
          <a:xfrm>
            <a:off x="21774004" y="31923050"/>
            <a:ext cx="5823749" cy="4283274"/>
          </a:xfrm>
          <a:prstGeom prst="rect">
            <a:avLst/>
          </a:prstGeom>
        </p:spPr>
      </p:pic>
      <p:pic>
        <p:nvPicPr>
          <p:cNvPr id="56" name="Inhaltsplatzhalter 3">
            <a:extLst>
              <a:ext uri="{FF2B5EF4-FFF2-40B4-BE49-F238E27FC236}">
                <a16:creationId xmlns:a16="http://schemas.microsoft.com/office/drawing/2014/main" id="{7E4221BD-668B-4F11-B8C8-3DE34F176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10223" r="12310" b="4063"/>
          <a:stretch/>
        </p:blipFill>
        <p:spPr>
          <a:xfrm>
            <a:off x="23200235" y="27253861"/>
            <a:ext cx="6597140" cy="474046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FB65C4E-4C96-4586-B009-66FA7E9214C6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10800000">
            <a:off x="26692041" y="34464030"/>
            <a:ext cx="3245631" cy="5119486"/>
          </a:xfrm>
          <a:prstGeom prst="rect">
            <a:avLst/>
          </a:prstGeom>
        </p:spPr>
      </p:pic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3D480005-7F6D-4833-BAA2-C300CC9724FE}"/>
              </a:ext>
            </a:extLst>
          </p:cNvPr>
          <p:cNvSpPr/>
          <p:nvPr userDrawn="1"/>
        </p:nvSpPr>
        <p:spPr>
          <a:xfrm>
            <a:off x="395998" y="26122216"/>
            <a:ext cx="29520001" cy="13785499"/>
          </a:xfrm>
          <a:prstGeom prst="roundRect">
            <a:avLst>
              <a:gd name="adj" fmla="val 3570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EE58B317-ECDD-4D40-B459-B9AA942D0B92}"/>
              </a:ext>
            </a:extLst>
          </p:cNvPr>
          <p:cNvCxnSpPr/>
          <p:nvPr userDrawn="1"/>
        </p:nvCxnSpPr>
        <p:spPr>
          <a:xfrm>
            <a:off x="29634962" y="34795169"/>
            <a:ext cx="0" cy="1195067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26BCD035-D4FD-47E7-8345-B98F8A588918}"/>
              </a:ext>
            </a:extLst>
          </p:cNvPr>
          <p:cNvSpPr txBox="1"/>
          <p:nvPr userDrawn="1"/>
        </p:nvSpPr>
        <p:spPr>
          <a:xfrm rot="10800000">
            <a:off x="29284438" y="35062002"/>
            <a:ext cx="461665" cy="661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de-DE" sz="1800" dirty="0"/>
              <a:t>10 cm</a:t>
            </a:r>
          </a:p>
        </p:txBody>
      </p:sp>
      <p:graphicFrame>
        <p:nvGraphicFramePr>
          <p:cNvPr id="84" name="Tabelle 83">
            <a:extLst>
              <a:ext uri="{FF2B5EF4-FFF2-40B4-BE49-F238E27FC236}">
                <a16:creationId xmlns:a16="http://schemas.microsoft.com/office/drawing/2014/main" id="{00CEBB98-CDEF-4624-9FA7-6B211870BB9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219036"/>
              </p:ext>
            </p:extLst>
          </p:nvPr>
        </p:nvGraphicFramePr>
        <p:xfrm>
          <a:off x="7930691" y="37030984"/>
          <a:ext cx="18483088" cy="270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102">
                  <a:extLst>
                    <a:ext uri="{9D8B030D-6E8A-4147-A177-3AD203B41FA5}">
                      <a16:colId xmlns:a16="http://schemas.microsoft.com/office/drawing/2014/main" val="9192305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9433896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1377741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996662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857025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511833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426543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52206167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793721948"/>
                    </a:ext>
                  </a:extLst>
                </a:gridCol>
                <a:gridCol w="1310579">
                  <a:extLst>
                    <a:ext uri="{9D8B030D-6E8A-4147-A177-3AD203B41FA5}">
                      <a16:colId xmlns:a16="http://schemas.microsoft.com/office/drawing/2014/main" val="1416791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828618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140767255"/>
                    </a:ext>
                  </a:extLst>
                </a:gridCol>
                <a:gridCol w="1504857">
                  <a:extLst>
                    <a:ext uri="{9D8B030D-6E8A-4147-A177-3AD203B41FA5}">
                      <a16:colId xmlns:a16="http://schemas.microsoft.com/office/drawing/2014/main" val="1891831061"/>
                    </a:ext>
                  </a:extLst>
                </a:gridCol>
              </a:tblGrid>
              <a:tr h="579857"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0" dirty="0"/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20</a:t>
                      </a:r>
                      <a:r>
                        <a:rPr lang="de-DE" sz="3600" dirty="0"/>
                        <a:t>Ne</a:t>
                      </a:r>
                      <a:r>
                        <a:rPr lang="de-DE" sz="3600" baseline="30000" dirty="0"/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30000" dirty="0"/>
                        <a:t>32</a:t>
                      </a:r>
                      <a:r>
                        <a:rPr lang="de-DE" sz="3600" dirty="0"/>
                        <a:t>S</a:t>
                      </a:r>
                      <a:r>
                        <a:rPr lang="de-DE" sz="3600" baseline="30000" dirty="0"/>
                        <a:t>3+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16</a:t>
                      </a:r>
                      <a:r>
                        <a:rPr lang="de-DE" sz="3600" dirty="0"/>
                        <a:t>O</a:t>
                      </a:r>
                      <a:r>
                        <a:rPr lang="de-DE" sz="3600" baseline="30000" dirty="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6</a:t>
                      </a:r>
                      <a:r>
                        <a:rPr lang="de-DE" sz="3600" dirty="0"/>
                        <a:t>Li</a:t>
                      </a:r>
                      <a:r>
                        <a:rPr lang="de-DE" sz="36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15</a:t>
                      </a:r>
                      <a:r>
                        <a:rPr lang="de-DE" sz="3600" baseline="0" dirty="0"/>
                        <a:t>N</a:t>
                      </a:r>
                      <a:r>
                        <a:rPr lang="de-DE" sz="36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24</a:t>
                      </a:r>
                      <a:r>
                        <a:rPr lang="de-DE" sz="3600" dirty="0"/>
                        <a:t>Mg</a:t>
                      </a:r>
                      <a:r>
                        <a:rPr lang="de-DE" sz="36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25</a:t>
                      </a:r>
                      <a:r>
                        <a:rPr lang="de-DE" sz="3600" dirty="0"/>
                        <a:t>Mg</a:t>
                      </a:r>
                      <a:r>
                        <a:rPr lang="de-DE" sz="36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0" dirty="0"/>
                        <a:t>D</a:t>
                      </a:r>
                      <a:r>
                        <a:rPr lang="de-DE" sz="3600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30000" dirty="0"/>
                        <a:t>15</a:t>
                      </a:r>
                      <a:r>
                        <a:rPr lang="de-DE" sz="3600" dirty="0"/>
                        <a:t>N</a:t>
                      </a:r>
                      <a:r>
                        <a:rPr lang="de-DE" sz="3600" baseline="30000" dirty="0"/>
                        <a:t>5+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16</a:t>
                      </a:r>
                      <a:r>
                        <a:rPr lang="de-DE" sz="3600" dirty="0"/>
                        <a:t>O</a:t>
                      </a:r>
                      <a:r>
                        <a:rPr lang="de-DE" sz="3600" baseline="30000" dirty="0"/>
                        <a:t>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30000" dirty="0"/>
                        <a:t>19</a:t>
                      </a:r>
                      <a:r>
                        <a:rPr lang="de-DE" sz="3600" baseline="0" dirty="0"/>
                        <a:t>F</a:t>
                      </a:r>
                      <a:r>
                        <a:rPr lang="de-DE" sz="3600" baseline="30000" dirty="0"/>
                        <a:t>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30000" dirty="0"/>
                        <a:t>20</a:t>
                      </a:r>
                      <a:r>
                        <a:rPr lang="de-DE" sz="3600" baseline="0" dirty="0"/>
                        <a:t>Ne</a:t>
                      </a:r>
                      <a:r>
                        <a:rPr lang="de-DE" sz="3600" baseline="30000" dirty="0"/>
                        <a:t>7+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77717"/>
                  </a:ext>
                </a:extLst>
              </a:tr>
              <a:tr h="579857"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0" dirty="0" err="1"/>
                        <a:t>measured</a:t>
                      </a:r>
                      <a:endParaRPr lang="de-DE" sz="3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/>
                        <a:t>1.7·10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5·10</a:t>
                      </a:r>
                      <a:r>
                        <a:rPr lang="de-DE" sz="3600" baseline="30000" dirty="0"/>
                        <a:t>6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/>
                        <a:t>5·10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/>
                        <a:t>4·10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4·10</a:t>
                      </a:r>
                      <a:r>
                        <a:rPr lang="de-DE" sz="3600" baseline="30000" dirty="0"/>
                        <a:t>7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/>
                        <a:t>8·10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/>
                        <a:t>1·10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6·10</a:t>
                      </a:r>
                      <a:r>
                        <a:rPr lang="de-DE" sz="3600" baseline="30000" dirty="0"/>
                        <a:t>8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8·10</a:t>
                      </a:r>
                      <a:r>
                        <a:rPr lang="de-DE" sz="3600" baseline="30000" dirty="0"/>
                        <a:t>6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/>
                        <a:t>1·10</a:t>
                      </a:r>
                      <a:r>
                        <a:rPr lang="de-DE" sz="36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8·10</a:t>
                      </a:r>
                      <a:r>
                        <a:rPr lang="de-DE" sz="36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6·10</a:t>
                      </a:r>
                      <a:r>
                        <a:rPr lang="de-DE" sz="3600" baseline="30000" dirty="0"/>
                        <a:t>6</a:t>
                      </a:r>
                    </a:p>
                    <a:p>
                      <a:pPr algn="ctr"/>
                      <a:endParaRPr lang="de-DE" sz="3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17364"/>
                  </a:ext>
                </a:extLst>
              </a:tr>
              <a:tr h="691482"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0" dirty="0" err="1"/>
                        <a:t>charge</a:t>
                      </a:r>
                      <a:r>
                        <a:rPr lang="de-DE" sz="3600" baseline="0" dirty="0"/>
                        <a:t> </a:t>
                      </a:r>
                      <a:r>
                        <a:rPr lang="de-DE" sz="3600" baseline="0" dirty="0" err="1"/>
                        <a:t>limit</a:t>
                      </a:r>
                      <a:endParaRPr lang="de-DE" sz="36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5·10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7.3·10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1.5·10</a:t>
                      </a:r>
                      <a:r>
                        <a:rPr lang="de-DE" sz="3600" baseline="30000" dirty="0"/>
                        <a:t>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1·10</a:t>
                      </a:r>
                      <a:r>
                        <a:rPr lang="de-DE" sz="3600" baseline="3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5·10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3600" baseline="0" dirty="0"/>
                        <a:t>3.5·10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3.5·10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aseline="0" dirty="0"/>
                        <a:t>2.6·10</a:t>
                      </a:r>
                      <a:r>
                        <a:rPr lang="de-DE" sz="3600" baseline="30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15542"/>
                  </a:ext>
                </a:extLst>
              </a:tr>
            </a:tbl>
          </a:graphicData>
        </a:graphic>
      </p:graphicFrame>
      <p:sp>
        <p:nvSpPr>
          <p:cNvPr id="51" name="Inhaltsplatzhalter 2">
            <a:extLst>
              <a:ext uri="{FF2B5EF4-FFF2-40B4-BE49-F238E27FC236}">
                <a16:creationId xmlns:a16="http://schemas.microsoft.com/office/drawing/2014/main" id="{A9BBABCA-8983-49B3-ACCA-0857BD55EDDD}"/>
              </a:ext>
            </a:extLst>
          </p:cNvPr>
          <p:cNvSpPr txBox="1">
            <a:spLocks/>
          </p:cNvSpPr>
          <p:nvPr userDrawn="1"/>
        </p:nvSpPr>
        <p:spPr>
          <a:xfrm>
            <a:off x="519238" y="31683779"/>
            <a:ext cx="9060191" cy="394562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/>
              <a:t>Pro and contra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simplest possible (3 PS only), pulsed operation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gaseous material, oven for metal sublimation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1</a:t>
            </a:r>
            <a:r>
              <a:rPr lang="en-US" sz="3600" baseline="30000" dirty="0"/>
              <a:t>+</a:t>
            </a:r>
            <a:r>
              <a:rPr lang="en-US" sz="3600" baseline="-25000" dirty="0"/>
              <a:t> </a:t>
            </a:r>
            <a:r>
              <a:rPr lang="en-US" sz="3600" dirty="0"/>
              <a:t>ions dominate, ~100 </a:t>
            </a:r>
            <a:r>
              <a:rPr lang="el-GR" sz="3600" dirty="0"/>
              <a:t>π</a:t>
            </a:r>
            <a:r>
              <a:rPr lang="de-DE" sz="3600" dirty="0"/>
              <a:t> </a:t>
            </a:r>
            <a:r>
              <a:rPr lang="en-US" sz="3600" dirty="0"/>
              <a:t>mm*</a:t>
            </a:r>
            <a:r>
              <a:rPr lang="en-US" sz="3600" dirty="0" err="1"/>
              <a:t>mrad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 over-focused beam, simple extraction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sensitive to misalignments and tilts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maintenance every 3 weeks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864BF0F-018C-4FFC-A5DC-39A821099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/>
          <a:srcRect l="9535" t="10640" r="13001" b="6425"/>
          <a:stretch/>
        </p:blipFill>
        <p:spPr>
          <a:xfrm>
            <a:off x="14069436" y="31227892"/>
            <a:ext cx="7661222" cy="57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2088170" rtl="0" eaLnBrk="1" latinLnBrk="0" hangingPunct="1">
        <a:spcBef>
          <a:spcPct val="0"/>
        </a:spcBef>
        <a:buNone/>
        <a:defRPr sz="9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9000" kern="1200">
          <a:solidFill>
            <a:schemeClr val="tx1"/>
          </a:solidFill>
          <a:latin typeface="Arial"/>
          <a:ea typeface="+mn-ea"/>
          <a:cs typeface="Arial"/>
        </a:defRPr>
      </a:lvl1pPr>
      <a:lvl2pPr marL="3393276" indent="-1305106" algn="l" defTabSz="208817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7500" kern="1200">
          <a:solidFill>
            <a:schemeClr val="tx1"/>
          </a:solidFill>
          <a:latin typeface="Arial"/>
          <a:ea typeface="+mn-ea"/>
          <a:cs typeface="Arial"/>
        </a:defRPr>
      </a:lvl2pPr>
      <a:lvl3pPr marL="5220424" indent="-1044085" algn="l" defTabSz="208817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6000" kern="1200">
          <a:solidFill>
            <a:schemeClr val="tx1"/>
          </a:solidFill>
          <a:latin typeface="Arial"/>
          <a:ea typeface="+mn-ea"/>
          <a:cs typeface="Arial"/>
        </a:defRPr>
      </a:lvl3pPr>
      <a:lvl4pPr marL="7308593" indent="-1044085" algn="l" defTabSz="208817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5000" kern="1200">
          <a:solidFill>
            <a:schemeClr val="tx1"/>
          </a:solidFill>
          <a:latin typeface="Arial"/>
          <a:ea typeface="+mn-ea"/>
          <a:cs typeface="Arial"/>
        </a:defRPr>
      </a:lvl4pPr>
      <a:lvl5pPr marL="9396763" indent="-1044085" algn="l" defTabSz="208817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8831104" y="4058374"/>
            <a:ext cx="22327944" cy="310668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784843" y="5975051"/>
            <a:ext cx="28321545" cy="3630539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1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3" id="{8BD8AF0C-4DBC-F64B-8207-E4002E7B1DE4}" vid="{DC35D94F-F2D3-5C48-BE85-C9EEF1D4A65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gsi-postervorlage_A0-portrait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Times New Roman</vt:lpstr>
      <vt:lpstr>Wingdings</vt:lpstr>
      <vt:lpstr>Office-Design</vt:lpstr>
      <vt:lpstr>CorelDRAW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Vorobyev, Gleb Dr.</dc:creator>
  <cp:lastModifiedBy>Vorobyev, Gleb Dr.</cp:lastModifiedBy>
  <cp:revision>117</cp:revision>
  <cp:lastPrinted>2025-09-04T10:44:50Z</cp:lastPrinted>
  <dcterms:created xsi:type="dcterms:W3CDTF">2025-08-28T10:58:03Z</dcterms:created>
  <dcterms:modified xsi:type="dcterms:W3CDTF">2025-09-04T11:06:08Z</dcterms:modified>
</cp:coreProperties>
</file>