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Roboto"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747775"/>
          </p15:clr>
        </p15:guide>
        <p15:guide id="2" pos="4787">
          <p15:clr>
            <a:srgbClr val="747775"/>
          </p15:clr>
        </p15:guide>
        <p15:guide id="3" pos="1728">
          <p15:clr>
            <a:srgbClr val="747775"/>
          </p15:clr>
        </p15:guide>
        <p15:guide id="4" pos="2304">
          <p15:clr>
            <a:srgbClr val="747775"/>
          </p15:clr>
        </p15:guide>
        <p15:guide id="5" pos="2880">
          <p15:clr>
            <a:srgbClr val="747775"/>
          </p15:clr>
        </p15:guide>
        <p15:guide id="6" pos="3456">
          <p15:clr>
            <a:srgbClr val="747775"/>
          </p15:clr>
        </p15:guide>
        <p15:guide id="7" pos="4032">
          <p15:clr>
            <a:srgbClr val="747775"/>
          </p15:clr>
        </p15:guide>
        <p15:guide id="8" pos="4608">
          <p15:clr>
            <a:srgbClr val="747775"/>
          </p15:clr>
        </p15:guide>
        <p15:guide id="9" pos="518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78E2FF-60D3-44B0-8077-1C1FF3C68102}">
  <a:tblStyle styleId="{B078E2FF-60D3-44B0-8077-1C1FF3C6810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C32976-D706-4065-A27E-27F65721627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76" autoAdjust="0"/>
  </p:normalViewPr>
  <p:slideViewPr>
    <p:cSldViewPr snapToGrid="0">
      <p:cViewPr>
        <p:scale>
          <a:sx n="82" d="100"/>
          <a:sy n="82" d="100"/>
        </p:scale>
        <p:origin x="895" y="413"/>
      </p:cViewPr>
      <p:guideLst>
        <p:guide pos="576"/>
        <p:guide pos="4787"/>
        <p:guide pos="1728"/>
        <p:guide pos="2304"/>
        <p:guide pos="2880"/>
        <p:guide pos="3456"/>
        <p:guide pos="4032"/>
        <p:guide pos="4608"/>
        <p:guide pos="5184"/>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8579cb7379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8579cb7379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Didnt include laser ablation and arc sputtering</a:t>
            </a:r>
            <a:endParaRPr/>
          </a:p>
          <a:p>
            <a:pPr marL="0" lvl="0" indent="0" algn="l" rtl="0">
              <a:spcBef>
                <a:spcPts val="0"/>
              </a:spcBef>
              <a:spcAft>
                <a:spcPts val="0"/>
              </a:spcAft>
              <a:buClr>
                <a:schemeClr val="dk1"/>
              </a:buClr>
              <a:buSzPts val="1100"/>
              <a:buFont typeface="Arial"/>
              <a:buNone/>
            </a:pPr>
            <a:r>
              <a:rPr lang="en">
                <a:solidFill>
                  <a:schemeClr val="dk1"/>
                </a:solidFill>
              </a:rPr>
              <a:t>Three different methods to produce calcium: heating of elemental calcium (500C), heating calcium oxide (1100C), heating a mixture of calcium and aluminum or zirconium (reaction temperature ~1300C)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8579cb7379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8579cb7379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7beb48726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7beb48726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106 HILAC</a:t>
            </a:r>
            <a:endParaRPr/>
          </a:p>
          <a:p>
            <a:pPr marL="0" lvl="0" indent="0" algn="l" rtl="0">
              <a:spcBef>
                <a:spcPts val="0"/>
              </a:spcBef>
              <a:spcAft>
                <a:spcPts val="0"/>
              </a:spcAft>
              <a:buNone/>
            </a:pPr>
            <a:r>
              <a:rPr lang="en"/>
              <a:t>105 88inch Giorso</a:t>
            </a:r>
            <a:endParaRPr/>
          </a:p>
          <a:p>
            <a:pPr marL="0" lvl="0" indent="0" algn="l" rtl="0">
              <a:spcBef>
                <a:spcPts val="0"/>
              </a:spcBef>
              <a:spcAft>
                <a:spcPts val="0"/>
              </a:spcAft>
              <a:buNone/>
            </a:pPr>
            <a:r>
              <a:rPr lang="en"/>
              <a:t>Add one liner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7651f7df4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7651f7df4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permanent magnet to reduce power consumption</a:t>
            </a:r>
            <a:endParaRPr/>
          </a:p>
          <a:p>
            <a:pPr marL="0" lvl="0" indent="0" algn="l" rtl="0">
              <a:spcBef>
                <a:spcPts val="0"/>
              </a:spcBef>
              <a:spcAft>
                <a:spcPts val="0"/>
              </a:spcAft>
              <a:buNone/>
            </a:pPr>
            <a:r>
              <a:rPr lang="en"/>
              <a:t>24 segment hexapole with halbach structure</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7651f7df4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7651f7df4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af49018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af49018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Fair is under construction. Shown is the current facility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78b63b25b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78b63b25b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74b12490a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74b12490a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7b7a17449e_0_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7b7a17449e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82f64265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82f64265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RIKEN 28-GHz</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R28G-S: for RILAC II (RIBF)</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R28G-K for RILAC (SHE)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GARIS3: gas-filled recoil separator used to detect residuals of the hot-fusion reaction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62ec36c8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62ec36c8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38ddf30da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38ddf30da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PIBHI25</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7b7a17449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7b7a17449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rgbClr val="FFFFFF"/>
                </a:highlight>
              </a:rPr>
              <a:t>By removing the requirement of doubly magic nuclei, the work opens up new paths to producing elements beyond element 118.</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74b12490a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74b12490a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5679cf53b0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5679cf53b0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78b63b25b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78b63b25b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7b63b4543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7b63b4543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57ccad0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57ccad0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7b63b4543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7b63b4543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7b0698e8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7b0698e8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855060c4e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855060c4e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dirty="0">
              <a:solidFill>
                <a:srgbClr val="333333"/>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74b12490a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74b12490a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SRILAC: superconducting RIken linear accelerator</a:t>
            </a:r>
            <a:endParaRPr dirty="0">
              <a:latin typeface="Calibri"/>
              <a:ea typeface="Calibri"/>
              <a:cs typeface="Calibri"/>
              <a:sym typeface="Calibri"/>
            </a:endParaRPr>
          </a:p>
          <a:p>
            <a:pPr marL="0" lvl="0" indent="0" algn="l" rtl="0">
              <a:spcBef>
                <a:spcPts val="12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a570678e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7a570678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106 HILAC</a:t>
            </a:r>
            <a:endParaRPr/>
          </a:p>
          <a:p>
            <a:pPr marL="0" lvl="0" indent="0" algn="l" rtl="0">
              <a:spcBef>
                <a:spcPts val="0"/>
              </a:spcBef>
              <a:spcAft>
                <a:spcPts val="0"/>
              </a:spcAft>
              <a:buNone/>
            </a:pPr>
            <a:r>
              <a:rPr lang="en"/>
              <a:t>105 88inch Giorso</a:t>
            </a:r>
            <a:endParaRPr/>
          </a:p>
          <a:p>
            <a:pPr marL="0" lvl="0" indent="0" algn="l" rtl="0">
              <a:spcBef>
                <a:spcPts val="0"/>
              </a:spcBef>
              <a:spcAft>
                <a:spcPts val="0"/>
              </a:spcAft>
              <a:buNone/>
            </a:pPr>
            <a:r>
              <a:rPr lang="en"/>
              <a:t>Add one liner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4b12490a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4b12490a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679cf53b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679cf53b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73.png"/><Relationship Id="rId12"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7.png"/><Relationship Id="rId9" Type="http://schemas.openxmlformats.org/officeDocument/2006/relationships/image" Target="../media/image75.png"/><Relationship Id="rId1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png"/><Relationship Id="rId7" Type="http://schemas.openxmlformats.org/officeDocument/2006/relationships/hyperlink" Target="https://jacow.org/rupac2021/papers/tupsb36.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3.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67.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11.png"/><Relationship Id="rId4" Type="http://schemas.openxmlformats.org/officeDocument/2006/relationships/image" Target="../media/image6.png"/><Relationship Id="rId9" Type="http://schemas.openxmlformats.org/officeDocument/2006/relationships/image" Target="../media/image11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063/1.1148558" TargetMode="External"/><Relationship Id="rId3" Type="http://schemas.openxmlformats.org/officeDocument/2006/relationships/hyperlink" Target="https://cen.acs.org/physical-chemistry/periodic-table/Japan-took-lead-race-discover/103/i2" TargetMode="External"/><Relationship Id="rId7" Type="http://schemas.openxmlformats.org/officeDocument/2006/relationships/hyperlink" Target="https://proceedings.jacow.org/ecris08/papers/proceedings.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doi.org/10.1063/1.1150140" TargetMode="External"/><Relationship Id="rId11" Type="http://schemas.openxmlformats.org/officeDocument/2006/relationships/image" Target="../media/image6.png"/><Relationship Id="rId5" Type="http://schemas.openxmlformats.org/officeDocument/2006/relationships/hyperlink" Target="https://doi.org/10.1016/j.nima.2024.169207" TargetMode="External"/><Relationship Id="rId10" Type="http://schemas.openxmlformats.org/officeDocument/2006/relationships/image" Target="../media/image7.png"/><Relationship Id="rId4" Type="http://schemas.openxmlformats.org/officeDocument/2006/relationships/hyperlink" Target="https://www.nndc.bnl.gov/nudat3/" TargetMode="External"/><Relationship Id="rId9" Type="http://schemas.openxmlformats.org/officeDocument/2006/relationships/hyperlink" Target="https://doi.org/10.1103/PhysRevLett.133.172502"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7.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53.png"/><Relationship Id="rId1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7.png"/><Relationship Id="rId9" Type="http://schemas.openxmlformats.org/officeDocument/2006/relationships/image" Target="../media/image66.png"/><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4742" t="47520" r="74491" b="38245"/>
          <a:stretch/>
        </p:blipFill>
        <p:spPr>
          <a:xfrm rot="2838848" flipH="1">
            <a:off x="2501095" y="2690745"/>
            <a:ext cx="1107985" cy="416033"/>
          </a:xfrm>
          <a:prstGeom prst="rect">
            <a:avLst/>
          </a:prstGeom>
          <a:noFill/>
          <a:ln>
            <a:noFill/>
          </a:ln>
        </p:spPr>
      </p:pic>
      <p:pic>
        <p:nvPicPr>
          <p:cNvPr id="55" name="Google Shape;55;p13"/>
          <p:cNvPicPr preferRelativeResize="0"/>
          <p:nvPr/>
        </p:nvPicPr>
        <p:blipFill rotWithShape="1">
          <a:blip r:embed="rId3">
            <a:alphaModFix/>
          </a:blip>
          <a:srcRect l="4742" t="47520" r="74491" b="38245"/>
          <a:stretch/>
        </p:blipFill>
        <p:spPr>
          <a:xfrm rot="5400044" flipH="1">
            <a:off x="2930700" y="3061655"/>
            <a:ext cx="782775" cy="291216"/>
          </a:xfrm>
          <a:prstGeom prst="rect">
            <a:avLst/>
          </a:prstGeom>
          <a:noFill/>
          <a:ln>
            <a:noFill/>
          </a:ln>
        </p:spPr>
      </p:pic>
      <p:sp>
        <p:nvSpPr>
          <p:cNvPr id="56" name="Google Shape;56;p13"/>
          <p:cNvSpPr txBox="1">
            <a:spLocks noGrp="1"/>
          </p:cNvSpPr>
          <p:nvPr>
            <p:ph type="ctrTitle"/>
          </p:nvPr>
        </p:nvSpPr>
        <p:spPr>
          <a:xfrm>
            <a:off x="311700" y="573000"/>
            <a:ext cx="8520600" cy="1316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a:solidFill>
                  <a:srgbClr val="222222"/>
                </a:solidFill>
                <a:highlight>
                  <a:srgbClr val="FFFFFF"/>
                </a:highlight>
                <a:latin typeface="Georgia"/>
                <a:ea typeface="Georgia"/>
                <a:cs typeface="Georgia"/>
                <a:sym typeface="Georgia"/>
              </a:rPr>
              <a:t>The role of ECR ion sources in superheavy element synthesis</a:t>
            </a:r>
            <a:endParaRPr sz="7100"/>
          </a:p>
        </p:txBody>
      </p:sp>
      <p:sp>
        <p:nvSpPr>
          <p:cNvPr id="57" name="Google Shape;57;p13"/>
          <p:cNvSpPr txBox="1">
            <a:spLocks noGrp="1"/>
          </p:cNvSpPr>
          <p:nvPr>
            <p:ph type="subTitle" idx="1"/>
          </p:nvPr>
        </p:nvSpPr>
        <p:spPr>
          <a:xfrm>
            <a:off x="311700" y="2072725"/>
            <a:ext cx="8520600" cy="581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 sz="2400">
                <a:latin typeface="Georgia"/>
                <a:ea typeface="Georgia"/>
                <a:cs typeface="Georgia"/>
                <a:sym typeface="Georgia"/>
              </a:rPr>
              <a:t>Janilee Benitez</a:t>
            </a:r>
            <a:endParaRPr sz="2400">
              <a:latin typeface="Georgia"/>
              <a:ea typeface="Georgia"/>
              <a:cs typeface="Georgia"/>
              <a:sym typeface="Georgia"/>
            </a:endParaRPr>
          </a:p>
          <a:p>
            <a:pPr marL="0" lvl="0" indent="0" algn="ctr" rtl="0">
              <a:spcBef>
                <a:spcPts val="0"/>
              </a:spcBef>
              <a:spcAft>
                <a:spcPts val="0"/>
              </a:spcAft>
              <a:buNone/>
            </a:pPr>
            <a:r>
              <a:rPr lang="en" sz="2400">
                <a:latin typeface="Georgia"/>
                <a:ea typeface="Georgia"/>
                <a:cs typeface="Georgia"/>
                <a:sym typeface="Georgia"/>
              </a:rPr>
              <a:t>Lawrence Berkeley National Lab </a:t>
            </a:r>
            <a:endParaRPr sz="2400">
              <a:latin typeface="Georgia"/>
              <a:ea typeface="Georgia"/>
              <a:cs typeface="Georgia"/>
              <a:sym typeface="Georgia"/>
            </a:endParaRPr>
          </a:p>
        </p:txBody>
      </p:sp>
      <p:sp>
        <p:nvSpPr>
          <p:cNvPr id="58" name="Google Shape;5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59" name="Google Shape;59;p13"/>
          <p:cNvPicPr preferRelativeResize="0"/>
          <p:nvPr/>
        </p:nvPicPr>
        <p:blipFill>
          <a:blip r:embed="rId3">
            <a:alphaModFix/>
          </a:blip>
          <a:stretch>
            <a:fillRect/>
          </a:stretch>
        </p:blipFill>
        <p:spPr>
          <a:xfrm>
            <a:off x="3467700" y="2895974"/>
            <a:ext cx="4561575" cy="1858850"/>
          </a:xfrm>
          <a:prstGeom prst="rect">
            <a:avLst/>
          </a:prstGeom>
          <a:noFill/>
          <a:ln>
            <a:noFill/>
          </a:ln>
        </p:spPr>
      </p:pic>
      <p:sp>
        <p:nvSpPr>
          <p:cNvPr id="60" name="Google Shape;60;p13"/>
          <p:cNvSpPr/>
          <p:nvPr/>
        </p:nvSpPr>
        <p:spPr>
          <a:xfrm>
            <a:off x="8773425" y="4673200"/>
            <a:ext cx="409200" cy="31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13"/>
          <p:cNvSpPr/>
          <p:nvPr/>
        </p:nvSpPr>
        <p:spPr>
          <a:xfrm>
            <a:off x="5720850" y="4691425"/>
            <a:ext cx="2876400" cy="36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
                <a:solidFill>
                  <a:srgbClr val="737373"/>
                </a:solidFill>
                <a:highlight>
                  <a:srgbClr val="FFFFFF"/>
                </a:highlight>
              </a:rPr>
              <a:t>Adapted from Source: https://www.scientificamerican.com/article/superheavy-elements-are-breaking-the-periodic-table/</a:t>
            </a:r>
            <a:endParaRPr sz="800"/>
          </a:p>
        </p:txBody>
      </p:sp>
      <p:pic>
        <p:nvPicPr>
          <p:cNvPr id="62" name="Google Shape;62;p13"/>
          <p:cNvPicPr preferRelativeResize="0"/>
          <p:nvPr/>
        </p:nvPicPr>
        <p:blipFill rotWithShape="1">
          <a:blip r:embed="rId3">
            <a:alphaModFix/>
          </a:blip>
          <a:srcRect l="4742" t="47520" r="74491" b="38245"/>
          <a:stretch/>
        </p:blipFill>
        <p:spPr>
          <a:xfrm rot="5400044" flipH="1">
            <a:off x="2723825" y="2875330"/>
            <a:ext cx="782775" cy="291216"/>
          </a:xfrm>
          <a:prstGeom prst="rect">
            <a:avLst/>
          </a:prstGeom>
          <a:noFill/>
          <a:ln>
            <a:noFill/>
          </a:ln>
        </p:spPr>
      </p:pic>
      <p:pic>
        <p:nvPicPr>
          <p:cNvPr id="63" name="Google Shape;63;p13"/>
          <p:cNvPicPr preferRelativeResize="0"/>
          <p:nvPr/>
        </p:nvPicPr>
        <p:blipFill rotWithShape="1">
          <a:blip r:embed="rId3">
            <a:alphaModFix/>
          </a:blip>
          <a:srcRect l="4742" t="47520" r="74491" b="38245"/>
          <a:stretch/>
        </p:blipFill>
        <p:spPr>
          <a:xfrm rot="2839445" flipH="1">
            <a:off x="1657570" y="2690238"/>
            <a:ext cx="858168" cy="319266"/>
          </a:xfrm>
          <a:prstGeom prst="rect">
            <a:avLst/>
          </a:prstGeom>
          <a:noFill/>
          <a:ln>
            <a:noFill/>
          </a:ln>
        </p:spPr>
      </p:pic>
      <p:pic>
        <p:nvPicPr>
          <p:cNvPr id="64" name="Google Shape;64;p13"/>
          <p:cNvPicPr preferRelativeResize="0"/>
          <p:nvPr/>
        </p:nvPicPr>
        <p:blipFill rotWithShape="1">
          <a:blip r:embed="rId3">
            <a:alphaModFix/>
          </a:blip>
          <a:srcRect l="4742" t="47520" r="74491" b="38245"/>
          <a:stretch/>
        </p:blipFill>
        <p:spPr>
          <a:xfrm rot="2839445" flipH="1">
            <a:off x="2091779" y="2690216"/>
            <a:ext cx="858168" cy="319266"/>
          </a:xfrm>
          <a:prstGeom prst="rect">
            <a:avLst/>
          </a:prstGeom>
          <a:noFill/>
          <a:ln>
            <a:noFill/>
          </a:ln>
        </p:spPr>
      </p:pic>
      <p:sp>
        <p:nvSpPr>
          <p:cNvPr id="65" name="Google Shape;65;p13"/>
          <p:cNvSpPr/>
          <p:nvPr/>
        </p:nvSpPr>
        <p:spPr>
          <a:xfrm rot="-386">
            <a:off x="2731710" y="2591675"/>
            <a:ext cx="148129" cy="516347"/>
          </a:xfrm>
          <a:custGeom>
            <a:avLst/>
            <a:gdLst/>
            <a:ahLst/>
            <a:cxnLst/>
            <a:rect l="l" t="t" r="r" b="b"/>
            <a:pathLst>
              <a:path w="6656" h="16755" extrusionOk="0">
                <a:moveTo>
                  <a:pt x="4591" y="0"/>
                </a:moveTo>
                <a:lnTo>
                  <a:pt x="0" y="3673"/>
                </a:lnTo>
                <a:lnTo>
                  <a:pt x="5279" y="6197"/>
                </a:lnTo>
                <a:lnTo>
                  <a:pt x="919" y="9870"/>
                </a:lnTo>
                <a:lnTo>
                  <a:pt x="6656" y="13083"/>
                </a:lnTo>
                <a:lnTo>
                  <a:pt x="1607" y="16755"/>
                </a:lnTo>
              </a:path>
            </a:pathLst>
          </a:custGeom>
          <a:noFill/>
          <a:ln w="9525" cap="flat" cmpd="sng">
            <a:solidFill>
              <a:schemeClr val="dk2"/>
            </a:solidFill>
            <a:prstDash val="solid"/>
            <a:round/>
            <a:headEnd type="none" w="med" len="med"/>
            <a:tailEnd type="none" w="med" len="med"/>
          </a:ln>
        </p:spPr>
      </p:sp>
      <p:pic>
        <p:nvPicPr>
          <p:cNvPr id="66" name="Google Shape;66;p13"/>
          <p:cNvPicPr preferRelativeResize="0"/>
          <p:nvPr/>
        </p:nvPicPr>
        <p:blipFill rotWithShape="1">
          <a:blip r:embed="rId4">
            <a:alphaModFix/>
          </a:blip>
          <a:srcRect r="4461"/>
          <a:stretch/>
        </p:blipFill>
        <p:spPr>
          <a:xfrm>
            <a:off x="297037" y="2235325"/>
            <a:ext cx="1937257" cy="1400563"/>
          </a:xfrm>
          <a:prstGeom prst="rect">
            <a:avLst/>
          </a:prstGeom>
          <a:noFill/>
          <a:ln>
            <a:noFill/>
          </a:ln>
        </p:spPr>
      </p:pic>
      <p:pic>
        <p:nvPicPr>
          <p:cNvPr id="67" name="Google Shape;67;p13"/>
          <p:cNvPicPr preferRelativeResize="0"/>
          <p:nvPr/>
        </p:nvPicPr>
        <p:blipFill rotWithShape="1">
          <a:blip r:embed="rId5">
            <a:alphaModFix/>
          </a:blip>
          <a:srcRect r="-2965"/>
          <a:stretch/>
        </p:blipFill>
        <p:spPr>
          <a:xfrm>
            <a:off x="-12288" y="2288525"/>
            <a:ext cx="880850" cy="921626"/>
          </a:xfrm>
          <a:prstGeom prst="rect">
            <a:avLst/>
          </a:prstGeom>
          <a:noFill/>
          <a:ln>
            <a:noFill/>
          </a:ln>
        </p:spPr>
      </p:pic>
      <p:sp>
        <p:nvSpPr>
          <p:cNvPr id="68" name="Google Shape;68;p13"/>
          <p:cNvSpPr/>
          <p:nvPr/>
        </p:nvSpPr>
        <p:spPr>
          <a:xfrm>
            <a:off x="573950" y="2114825"/>
            <a:ext cx="678900" cy="17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ECR</a:t>
            </a:r>
            <a:endParaRPr sz="1000" b="1"/>
          </a:p>
        </p:txBody>
      </p:sp>
      <p:sp>
        <p:nvSpPr>
          <p:cNvPr id="69" name="Google Shape;69;p13"/>
          <p:cNvSpPr/>
          <p:nvPr/>
        </p:nvSpPr>
        <p:spPr>
          <a:xfrm>
            <a:off x="311700" y="3071300"/>
            <a:ext cx="478200" cy="7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3"/>
          <p:cNvSpPr/>
          <p:nvPr/>
        </p:nvSpPr>
        <p:spPr>
          <a:xfrm rot="-386">
            <a:off x="2614598" y="2591700"/>
            <a:ext cx="148129" cy="516347"/>
          </a:xfrm>
          <a:custGeom>
            <a:avLst/>
            <a:gdLst/>
            <a:ahLst/>
            <a:cxnLst/>
            <a:rect l="l" t="t" r="r" b="b"/>
            <a:pathLst>
              <a:path w="6656" h="16755" extrusionOk="0">
                <a:moveTo>
                  <a:pt x="4591" y="0"/>
                </a:moveTo>
                <a:lnTo>
                  <a:pt x="0" y="3673"/>
                </a:lnTo>
                <a:lnTo>
                  <a:pt x="5279" y="6197"/>
                </a:lnTo>
                <a:lnTo>
                  <a:pt x="919" y="9870"/>
                </a:lnTo>
                <a:lnTo>
                  <a:pt x="6656" y="13083"/>
                </a:lnTo>
                <a:lnTo>
                  <a:pt x="1607" y="16755"/>
                </a:lnTo>
              </a:path>
            </a:pathLst>
          </a:custGeom>
          <a:noFill/>
          <a:ln w="9525" cap="flat" cmpd="sng">
            <a:solidFill>
              <a:schemeClr val="dk2"/>
            </a:solidFill>
            <a:prstDash val="solid"/>
            <a:round/>
            <a:headEnd type="none" w="med" len="med"/>
            <a:tailEnd type="none" w="med" len="med"/>
          </a:ln>
        </p:spPr>
      </p:sp>
      <p:pic>
        <p:nvPicPr>
          <p:cNvPr id="71" name="Google Shape;71;p13"/>
          <p:cNvPicPr preferRelativeResize="0"/>
          <p:nvPr/>
        </p:nvPicPr>
        <p:blipFill rotWithShape="1">
          <a:blip r:embed="rId6">
            <a:alphaModFix/>
          </a:blip>
          <a:srcRect l="40543" t="3246" r="2696" b="57775"/>
          <a:stretch/>
        </p:blipFill>
        <p:spPr>
          <a:xfrm>
            <a:off x="8454475" y="3567575"/>
            <a:ext cx="548700" cy="368547"/>
          </a:xfrm>
          <a:prstGeom prst="rect">
            <a:avLst/>
          </a:prstGeom>
          <a:noFill/>
          <a:ln>
            <a:noFill/>
          </a:ln>
        </p:spPr>
      </p:pic>
      <p:pic>
        <p:nvPicPr>
          <p:cNvPr id="72" name="Google Shape;72;p13"/>
          <p:cNvPicPr preferRelativeResize="0"/>
          <p:nvPr/>
        </p:nvPicPr>
        <p:blipFill>
          <a:blip r:embed="rId7">
            <a:alphaModFix/>
          </a:blip>
          <a:stretch>
            <a:fillRect/>
          </a:stretch>
        </p:blipFill>
        <p:spPr>
          <a:xfrm>
            <a:off x="8135100" y="3992700"/>
            <a:ext cx="638319" cy="680500"/>
          </a:xfrm>
          <a:prstGeom prst="rect">
            <a:avLst/>
          </a:prstGeom>
          <a:noFill/>
          <a:ln>
            <a:noFill/>
          </a:ln>
        </p:spPr>
      </p:pic>
      <p:sp>
        <p:nvSpPr>
          <p:cNvPr id="73" name="Google Shape;73;p13"/>
          <p:cNvSpPr/>
          <p:nvPr/>
        </p:nvSpPr>
        <p:spPr>
          <a:xfrm>
            <a:off x="8080100" y="3798625"/>
            <a:ext cx="274500" cy="33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3"/>
          <p:cNvSpPr/>
          <p:nvPr/>
        </p:nvSpPr>
        <p:spPr>
          <a:xfrm>
            <a:off x="8197950" y="3841750"/>
            <a:ext cx="274500" cy="13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3"/>
          <p:cNvSpPr/>
          <p:nvPr/>
        </p:nvSpPr>
        <p:spPr>
          <a:xfrm>
            <a:off x="-345000" y="2013175"/>
            <a:ext cx="3387600" cy="16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cxnSp>
        <p:nvCxnSpPr>
          <p:cNvPr id="360" name="Google Shape;360;p22"/>
          <p:cNvCxnSpPr/>
          <p:nvPr/>
        </p:nvCxnSpPr>
        <p:spPr>
          <a:xfrm flipH="1">
            <a:off x="1006550" y="2212325"/>
            <a:ext cx="1200" cy="181800"/>
          </a:xfrm>
          <a:prstGeom prst="straightConnector1">
            <a:avLst/>
          </a:prstGeom>
          <a:noFill/>
          <a:ln w="9525" cap="flat" cmpd="sng">
            <a:solidFill>
              <a:srgbClr val="CCCCCC"/>
            </a:solidFill>
            <a:prstDash val="solid"/>
            <a:round/>
            <a:headEnd type="none" w="med" len="med"/>
            <a:tailEnd type="none" w="med" len="med"/>
          </a:ln>
        </p:spPr>
      </p:cxnSp>
      <p:cxnSp>
        <p:nvCxnSpPr>
          <p:cNvPr id="361" name="Google Shape;361;p22"/>
          <p:cNvCxnSpPr/>
          <p:nvPr/>
        </p:nvCxnSpPr>
        <p:spPr>
          <a:xfrm flipH="1">
            <a:off x="4047800" y="22114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362" name="Google Shape;362;p22"/>
          <p:cNvCxnSpPr/>
          <p:nvPr/>
        </p:nvCxnSpPr>
        <p:spPr>
          <a:xfrm flipH="1">
            <a:off x="2447775" y="2224875"/>
            <a:ext cx="1500" cy="159000"/>
          </a:xfrm>
          <a:prstGeom prst="straightConnector1">
            <a:avLst/>
          </a:prstGeom>
          <a:noFill/>
          <a:ln w="9525" cap="flat" cmpd="sng">
            <a:solidFill>
              <a:srgbClr val="CCCCCC"/>
            </a:solidFill>
            <a:prstDash val="solid"/>
            <a:round/>
            <a:headEnd type="none" w="med" len="med"/>
            <a:tailEnd type="none" w="med" len="med"/>
          </a:ln>
        </p:spPr>
      </p:cxnSp>
      <p:cxnSp>
        <p:nvCxnSpPr>
          <p:cNvPr id="363" name="Google Shape;363;p22"/>
          <p:cNvCxnSpPr/>
          <p:nvPr/>
        </p:nvCxnSpPr>
        <p:spPr>
          <a:xfrm flipH="1">
            <a:off x="3843591" y="2866025"/>
            <a:ext cx="192000" cy="438300"/>
          </a:xfrm>
          <a:prstGeom prst="straightConnector1">
            <a:avLst/>
          </a:prstGeom>
          <a:noFill/>
          <a:ln w="9525" cap="flat" cmpd="sng">
            <a:solidFill>
              <a:srgbClr val="CCCCCC"/>
            </a:solidFill>
            <a:prstDash val="solid"/>
            <a:round/>
            <a:headEnd type="none" w="med" len="med"/>
            <a:tailEnd type="none" w="med" len="med"/>
          </a:ln>
        </p:spPr>
      </p:cxnSp>
      <p:cxnSp>
        <p:nvCxnSpPr>
          <p:cNvPr id="364" name="Google Shape;364;p22"/>
          <p:cNvCxnSpPr/>
          <p:nvPr/>
        </p:nvCxnSpPr>
        <p:spPr>
          <a:xfrm flipH="1">
            <a:off x="8136275" y="2871950"/>
            <a:ext cx="169200" cy="309900"/>
          </a:xfrm>
          <a:prstGeom prst="straightConnector1">
            <a:avLst/>
          </a:prstGeom>
          <a:noFill/>
          <a:ln w="9525" cap="flat" cmpd="sng">
            <a:solidFill>
              <a:srgbClr val="CCCCCC"/>
            </a:solidFill>
            <a:prstDash val="solid"/>
            <a:round/>
            <a:headEnd type="none" w="med" len="med"/>
            <a:tailEnd type="none" w="med" len="med"/>
          </a:ln>
        </p:spPr>
      </p:cxnSp>
      <p:cxnSp>
        <p:nvCxnSpPr>
          <p:cNvPr id="365" name="Google Shape;365;p22"/>
          <p:cNvCxnSpPr>
            <a:endCxn id="366" idx="0"/>
          </p:cNvCxnSpPr>
          <p:nvPr/>
        </p:nvCxnSpPr>
        <p:spPr>
          <a:xfrm flipH="1">
            <a:off x="5053620" y="3680562"/>
            <a:ext cx="255600" cy="316200"/>
          </a:xfrm>
          <a:prstGeom prst="straightConnector1">
            <a:avLst/>
          </a:prstGeom>
          <a:noFill/>
          <a:ln w="9525" cap="flat" cmpd="sng">
            <a:solidFill>
              <a:srgbClr val="CCCCCC"/>
            </a:solidFill>
            <a:prstDash val="solid"/>
            <a:round/>
            <a:headEnd type="none" w="med" len="med"/>
            <a:tailEnd type="none" w="med" len="med"/>
          </a:ln>
        </p:spPr>
      </p:cxnSp>
      <p:sp>
        <p:nvSpPr>
          <p:cNvPr id="367" name="Google Shape;367;p22"/>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8" name="Google Shape;368;p22"/>
          <p:cNvSpPr txBox="1">
            <a:spLocks noGrp="1"/>
          </p:cNvSpPr>
          <p:nvPr>
            <p:ph type="title"/>
          </p:nvPr>
        </p:nvSpPr>
        <p:spPr>
          <a:xfrm>
            <a:off x="1369225" y="73050"/>
            <a:ext cx="69435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Metal Beam Production by an ECR</a:t>
            </a:r>
            <a:endParaRPr sz="3020">
              <a:solidFill>
                <a:schemeClr val="lt1"/>
              </a:solidFill>
              <a:latin typeface="Calibri"/>
              <a:ea typeface="Calibri"/>
              <a:cs typeface="Calibri"/>
              <a:sym typeface="Calibri"/>
            </a:endParaRPr>
          </a:p>
        </p:txBody>
      </p:sp>
      <p:pic>
        <p:nvPicPr>
          <p:cNvPr id="369" name="Google Shape;369;p22"/>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370" name="Google Shape;370;p22"/>
          <p:cNvPicPr preferRelativeResize="0"/>
          <p:nvPr/>
        </p:nvPicPr>
        <p:blipFill>
          <a:blip r:embed="rId4">
            <a:alphaModFix/>
          </a:blip>
          <a:stretch>
            <a:fillRect/>
          </a:stretch>
        </p:blipFill>
        <p:spPr>
          <a:xfrm>
            <a:off x="76175" y="77898"/>
            <a:ext cx="991500" cy="534800"/>
          </a:xfrm>
          <a:prstGeom prst="rect">
            <a:avLst/>
          </a:prstGeom>
          <a:noFill/>
          <a:ln>
            <a:noFill/>
          </a:ln>
        </p:spPr>
      </p:pic>
      <p:sp>
        <p:nvSpPr>
          <p:cNvPr id="371" name="Google Shape;371;p22"/>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372" name="Google Shape;372;p22"/>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10</a:t>
            </a:fld>
            <a:endParaRPr sz="900">
              <a:solidFill>
                <a:srgbClr val="00313C"/>
              </a:solidFill>
            </a:endParaRPr>
          </a:p>
        </p:txBody>
      </p:sp>
      <p:pic>
        <p:nvPicPr>
          <p:cNvPr id="366" name="Google Shape;366;p22"/>
          <p:cNvPicPr preferRelativeResize="0"/>
          <p:nvPr/>
        </p:nvPicPr>
        <p:blipFill rotWithShape="1">
          <a:blip r:embed="rId5">
            <a:alphaModFix/>
          </a:blip>
          <a:srcRect r="18725"/>
          <a:stretch/>
        </p:blipFill>
        <p:spPr>
          <a:xfrm>
            <a:off x="4823213" y="3996762"/>
            <a:ext cx="460815" cy="572699"/>
          </a:xfrm>
          <a:prstGeom prst="rect">
            <a:avLst/>
          </a:prstGeom>
          <a:noFill/>
          <a:ln>
            <a:noFill/>
          </a:ln>
        </p:spPr>
      </p:pic>
      <p:pic>
        <p:nvPicPr>
          <p:cNvPr id="373" name="Google Shape;373;p22"/>
          <p:cNvPicPr preferRelativeResize="0"/>
          <p:nvPr/>
        </p:nvPicPr>
        <p:blipFill rotWithShape="1">
          <a:blip r:embed="rId6">
            <a:alphaModFix amt="40000"/>
          </a:blip>
          <a:srcRect l="41467" t="12084" r="30913" b="39963"/>
          <a:stretch/>
        </p:blipFill>
        <p:spPr>
          <a:xfrm>
            <a:off x="6394438" y="4004925"/>
            <a:ext cx="700200" cy="906500"/>
          </a:xfrm>
          <a:prstGeom prst="rect">
            <a:avLst/>
          </a:prstGeom>
          <a:noFill/>
          <a:ln>
            <a:noFill/>
          </a:ln>
        </p:spPr>
      </p:pic>
      <p:sp>
        <p:nvSpPr>
          <p:cNvPr id="374" name="Google Shape;374;p22"/>
          <p:cNvSpPr/>
          <p:nvPr/>
        </p:nvSpPr>
        <p:spPr>
          <a:xfrm>
            <a:off x="3457238" y="1051672"/>
            <a:ext cx="1600800" cy="525300"/>
          </a:xfrm>
          <a:prstGeom prst="rect">
            <a:avLst/>
          </a:prstGeom>
          <a:solidFill>
            <a:srgbClr val="AC11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ECR</a:t>
            </a:r>
            <a:endParaRPr>
              <a:solidFill>
                <a:srgbClr val="FFFFFF"/>
              </a:solidFill>
            </a:endParaRPr>
          </a:p>
        </p:txBody>
      </p:sp>
      <p:sp>
        <p:nvSpPr>
          <p:cNvPr id="375" name="Google Shape;375;p22"/>
          <p:cNvSpPr/>
          <p:nvPr/>
        </p:nvSpPr>
        <p:spPr>
          <a:xfrm>
            <a:off x="6272719" y="3174178"/>
            <a:ext cx="812100" cy="525300"/>
          </a:xfrm>
          <a:prstGeom prst="rect">
            <a:avLst/>
          </a:prstGeom>
          <a:solidFill>
            <a:srgbClr val="C2C2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Boat</a:t>
            </a:r>
            <a:endParaRPr>
              <a:solidFill>
                <a:srgbClr val="FFFFFF"/>
              </a:solidFill>
            </a:endParaRPr>
          </a:p>
        </p:txBody>
      </p:sp>
      <p:sp>
        <p:nvSpPr>
          <p:cNvPr id="376" name="Google Shape;376;p22"/>
          <p:cNvSpPr/>
          <p:nvPr/>
        </p:nvSpPr>
        <p:spPr>
          <a:xfrm>
            <a:off x="4979669" y="3174103"/>
            <a:ext cx="920700" cy="5253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Stemmed Oven</a:t>
            </a:r>
            <a:endParaRPr>
              <a:solidFill>
                <a:srgbClr val="FFFFFF"/>
              </a:solidFill>
            </a:endParaRPr>
          </a:p>
        </p:txBody>
      </p:sp>
      <p:cxnSp>
        <p:nvCxnSpPr>
          <p:cNvPr id="377" name="Google Shape;377;p22"/>
          <p:cNvCxnSpPr>
            <a:stCxn id="376" idx="0"/>
            <a:endCxn id="378" idx="2"/>
          </p:cNvCxnSpPr>
          <p:nvPr/>
        </p:nvCxnSpPr>
        <p:spPr>
          <a:xfrm rot="-5400000">
            <a:off x="5649419" y="2683303"/>
            <a:ext cx="281400" cy="700200"/>
          </a:xfrm>
          <a:prstGeom prst="bentConnector3">
            <a:avLst>
              <a:gd name="adj1" fmla="val 49998"/>
            </a:avLst>
          </a:prstGeom>
          <a:noFill/>
          <a:ln w="9525" cap="flat" cmpd="sng">
            <a:solidFill>
              <a:srgbClr val="C2C2C2"/>
            </a:solidFill>
            <a:prstDash val="solid"/>
            <a:round/>
            <a:headEnd type="none" w="sm" len="sm"/>
            <a:tailEnd type="none" w="sm" len="sm"/>
          </a:ln>
        </p:spPr>
      </p:cxnSp>
      <p:cxnSp>
        <p:nvCxnSpPr>
          <p:cNvPr id="379" name="Google Shape;379;p22"/>
          <p:cNvCxnSpPr>
            <a:stCxn id="375" idx="0"/>
            <a:endCxn id="378" idx="2"/>
          </p:cNvCxnSpPr>
          <p:nvPr/>
        </p:nvCxnSpPr>
        <p:spPr>
          <a:xfrm rot="5400000" flipH="1">
            <a:off x="6268819" y="2764228"/>
            <a:ext cx="281400" cy="538500"/>
          </a:xfrm>
          <a:prstGeom prst="bentConnector3">
            <a:avLst>
              <a:gd name="adj1" fmla="val 50006"/>
            </a:avLst>
          </a:prstGeom>
          <a:noFill/>
          <a:ln w="9525" cap="flat" cmpd="sng">
            <a:solidFill>
              <a:srgbClr val="C2C2C2"/>
            </a:solidFill>
            <a:prstDash val="solid"/>
            <a:round/>
            <a:headEnd type="none" w="sm" len="sm"/>
            <a:tailEnd type="none" w="sm" len="sm"/>
          </a:ln>
        </p:spPr>
      </p:cxnSp>
      <p:sp>
        <p:nvSpPr>
          <p:cNvPr id="380" name="Google Shape;380;p22"/>
          <p:cNvSpPr/>
          <p:nvPr/>
        </p:nvSpPr>
        <p:spPr>
          <a:xfrm>
            <a:off x="768860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Inductive Oven</a:t>
            </a:r>
            <a:endParaRPr>
              <a:solidFill>
                <a:srgbClr val="FFFFFF"/>
              </a:solidFill>
            </a:endParaRPr>
          </a:p>
        </p:txBody>
      </p:sp>
      <p:pic>
        <p:nvPicPr>
          <p:cNvPr id="381" name="Google Shape;381;p22"/>
          <p:cNvPicPr preferRelativeResize="0"/>
          <p:nvPr/>
        </p:nvPicPr>
        <p:blipFill>
          <a:blip r:embed="rId7">
            <a:alphaModFix amt="40000"/>
          </a:blip>
          <a:stretch>
            <a:fillRect/>
          </a:stretch>
        </p:blipFill>
        <p:spPr>
          <a:xfrm>
            <a:off x="5243390" y="4201161"/>
            <a:ext cx="647025" cy="647025"/>
          </a:xfrm>
          <a:prstGeom prst="rect">
            <a:avLst/>
          </a:prstGeom>
          <a:noFill/>
          <a:ln>
            <a:noFill/>
          </a:ln>
        </p:spPr>
      </p:pic>
      <p:cxnSp>
        <p:nvCxnSpPr>
          <p:cNvPr id="382" name="Google Shape;382;p22"/>
          <p:cNvCxnSpPr>
            <a:stCxn id="376" idx="2"/>
            <a:endCxn id="381" idx="0"/>
          </p:cNvCxnSpPr>
          <p:nvPr/>
        </p:nvCxnSpPr>
        <p:spPr>
          <a:xfrm>
            <a:off x="5440019" y="3699403"/>
            <a:ext cx="126900" cy="501900"/>
          </a:xfrm>
          <a:prstGeom prst="straightConnector1">
            <a:avLst/>
          </a:prstGeom>
          <a:noFill/>
          <a:ln w="9525" cap="flat" cmpd="sng">
            <a:solidFill>
              <a:srgbClr val="CCCCCC"/>
            </a:solidFill>
            <a:prstDash val="solid"/>
            <a:round/>
            <a:headEnd type="none" w="med" len="med"/>
            <a:tailEnd type="none" w="med" len="med"/>
          </a:ln>
        </p:spPr>
      </p:cxnSp>
      <p:cxnSp>
        <p:nvCxnSpPr>
          <p:cNvPr id="383" name="Google Shape;383;p22"/>
          <p:cNvCxnSpPr>
            <a:stCxn id="375" idx="2"/>
          </p:cNvCxnSpPr>
          <p:nvPr/>
        </p:nvCxnSpPr>
        <p:spPr>
          <a:xfrm>
            <a:off x="6678769" y="3699478"/>
            <a:ext cx="0" cy="305400"/>
          </a:xfrm>
          <a:prstGeom prst="straightConnector1">
            <a:avLst/>
          </a:prstGeom>
          <a:noFill/>
          <a:ln w="9525" cap="flat" cmpd="sng">
            <a:solidFill>
              <a:srgbClr val="CCCCCC"/>
            </a:solidFill>
            <a:prstDash val="solid"/>
            <a:round/>
            <a:headEnd type="none" w="med" len="med"/>
            <a:tailEnd type="none" w="med" len="med"/>
          </a:ln>
        </p:spPr>
      </p:cxnSp>
      <p:pic>
        <p:nvPicPr>
          <p:cNvPr id="384" name="Google Shape;384;p22"/>
          <p:cNvPicPr preferRelativeResize="0"/>
          <p:nvPr/>
        </p:nvPicPr>
        <p:blipFill>
          <a:blip r:embed="rId8">
            <a:alphaModFix amt="40000"/>
          </a:blip>
          <a:stretch>
            <a:fillRect/>
          </a:stretch>
        </p:blipFill>
        <p:spPr>
          <a:xfrm>
            <a:off x="7667538" y="3153766"/>
            <a:ext cx="700200" cy="921005"/>
          </a:xfrm>
          <a:prstGeom prst="rect">
            <a:avLst/>
          </a:prstGeom>
          <a:noFill/>
          <a:ln>
            <a:noFill/>
          </a:ln>
        </p:spPr>
      </p:pic>
      <p:cxnSp>
        <p:nvCxnSpPr>
          <p:cNvPr id="385" name="Google Shape;385;p22"/>
          <p:cNvCxnSpPr/>
          <p:nvPr/>
        </p:nvCxnSpPr>
        <p:spPr>
          <a:xfrm flipH="1">
            <a:off x="1002075" y="2202875"/>
            <a:ext cx="7057800" cy="8700"/>
          </a:xfrm>
          <a:prstGeom prst="straightConnector1">
            <a:avLst/>
          </a:prstGeom>
          <a:noFill/>
          <a:ln w="9525" cap="flat" cmpd="sng">
            <a:solidFill>
              <a:srgbClr val="CCCCCC"/>
            </a:solidFill>
            <a:prstDash val="solid"/>
            <a:round/>
            <a:headEnd type="none" w="med" len="med"/>
            <a:tailEnd type="none" w="med" len="med"/>
          </a:ln>
        </p:spPr>
      </p:cxnSp>
      <p:pic>
        <p:nvPicPr>
          <p:cNvPr id="386" name="Google Shape;386;p22"/>
          <p:cNvPicPr preferRelativeResize="0"/>
          <p:nvPr/>
        </p:nvPicPr>
        <p:blipFill rotWithShape="1">
          <a:blip r:embed="rId9">
            <a:alphaModFix amt="40000"/>
          </a:blip>
          <a:srcRect l="49636" r="11243" b="14893"/>
          <a:stretch/>
        </p:blipFill>
        <p:spPr>
          <a:xfrm>
            <a:off x="2585475" y="3425113"/>
            <a:ext cx="574579" cy="921000"/>
          </a:xfrm>
          <a:prstGeom prst="rect">
            <a:avLst/>
          </a:prstGeom>
          <a:noFill/>
          <a:ln>
            <a:noFill/>
          </a:ln>
        </p:spPr>
      </p:pic>
      <p:cxnSp>
        <p:nvCxnSpPr>
          <p:cNvPr id="387" name="Google Shape;387;p22"/>
          <p:cNvCxnSpPr>
            <a:endCxn id="386" idx="0"/>
          </p:cNvCxnSpPr>
          <p:nvPr/>
        </p:nvCxnSpPr>
        <p:spPr>
          <a:xfrm>
            <a:off x="2643565" y="2871613"/>
            <a:ext cx="229200" cy="553500"/>
          </a:xfrm>
          <a:prstGeom prst="straightConnector1">
            <a:avLst/>
          </a:prstGeom>
          <a:noFill/>
          <a:ln w="9525" cap="flat" cmpd="sng">
            <a:solidFill>
              <a:srgbClr val="CCCCCC"/>
            </a:solidFill>
            <a:prstDash val="solid"/>
            <a:round/>
            <a:headEnd type="none" w="med" len="med"/>
            <a:tailEnd type="none" w="med" len="med"/>
          </a:ln>
        </p:spPr>
      </p:cxnSp>
      <p:cxnSp>
        <p:nvCxnSpPr>
          <p:cNvPr id="388" name="Google Shape;388;p22"/>
          <p:cNvCxnSpPr>
            <a:stCxn id="389" idx="2"/>
            <a:endCxn id="390" idx="0"/>
          </p:cNvCxnSpPr>
          <p:nvPr/>
        </p:nvCxnSpPr>
        <p:spPr>
          <a:xfrm flipH="1">
            <a:off x="2016081" y="2904416"/>
            <a:ext cx="452400" cy="285300"/>
          </a:xfrm>
          <a:prstGeom prst="straightConnector1">
            <a:avLst/>
          </a:prstGeom>
          <a:noFill/>
          <a:ln w="9525" cap="flat" cmpd="sng">
            <a:solidFill>
              <a:srgbClr val="CCCCCC"/>
            </a:solidFill>
            <a:prstDash val="solid"/>
            <a:round/>
            <a:headEnd type="none" w="med" len="med"/>
            <a:tailEnd type="none" w="med" len="med"/>
          </a:ln>
        </p:spPr>
      </p:cxnSp>
      <p:pic>
        <p:nvPicPr>
          <p:cNvPr id="390" name="Google Shape;390;p22"/>
          <p:cNvPicPr preferRelativeResize="0"/>
          <p:nvPr/>
        </p:nvPicPr>
        <p:blipFill rotWithShape="1">
          <a:blip r:embed="rId9">
            <a:alphaModFix amt="40000"/>
          </a:blip>
          <a:srcRect l="13702" t="4244" r="51792" b="18164"/>
          <a:stretch/>
        </p:blipFill>
        <p:spPr>
          <a:xfrm>
            <a:off x="1704275" y="3189588"/>
            <a:ext cx="623897" cy="1033625"/>
          </a:xfrm>
          <a:prstGeom prst="rect">
            <a:avLst/>
          </a:prstGeom>
          <a:noFill/>
          <a:ln>
            <a:noFill/>
          </a:ln>
        </p:spPr>
      </p:pic>
      <p:sp>
        <p:nvSpPr>
          <p:cNvPr id="389" name="Google Shape;389;p22"/>
          <p:cNvSpPr/>
          <p:nvPr/>
        </p:nvSpPr>
        <p:spPr>
          <a:xfrm>
            <a:off x="1934031" y="2379116"/>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MIVOC</a:t>
            </a:r>
            <a:endParaRPr>
              <a:solidFill>
                <a:srgbClr val="FFFFFF"/>
              </a:solidFill>
            </a:endParaRPr>
          </a:p>
        </p:txBody>
      </p:sp>
      <p:pic>
        <p:nvPicPr>
          <p:cNvPr id="391" name="Google Shape;391;p22"/>
          <p:cNvPicPr preferRelativeResize="0"/>
          <p:nvPr/>
        </p:nvPicPr>
        <p:blipFill rotWithShape="1">
          <a:blip r:embed="rId10">
            <a:alphaModFix/>
          </a:blip>
          <a:srcRect l="49932" b="37284"/>
          <a:stretch/>
        </p:blipFill>
        <p:spPr>
          <a:xfrm>
            <a:off x="7173550" y="4160945"/>
            <a:ext cx="1600800" cy="727430"/>
          </a:xfrm>
          <a:prstGeom prst="rect">
            <a:avLst/>
          </a:prstGeom>
          <a:noFill/>
          <a:ln>
            <a:noFill/>
          </a:ln>
        </p:spPr>
      </p:pic>
      <p:cxnSp>
        <p:nvCxnSpPr>
          <p:cNvPr id="392" name="Google Shape;392;p22"/>
          <p:cNvCxnSpPr>
            <a:endCxn id="393" idx="0"/>
          </p:cNvCxnSpPr>
          <p:nvPr/>
        </p:nvCxnSpPr>
        <p:spPr>
          <a:xfrm flipH="1">
            <a:off x="842613" y="2871325"/>
            <a:ext cx="44700" cy="343200"/>
          </a:xfrm>
          <a:prstGeom prst="straightConnector1">
            <a:avLst/>
          </a:prstGeom>
          <a:noFill/>
          <a:ln w="9525" cap="flat" cmpd="sng">
            <a:solidFill>
              <a:srgbClr val="CCCCCC"/>
            </a:solidFill>
            <a:prstDash val="solid"/>
            <a:round/>
            <a:headEnd type="none" w="med" len="med"/>
            <a:tailEnd type="none" w="med" len="med"/>
          </a:ln>
        </p:spPr>
      </p:cxnSp>
      <p:sp>
        <p:nvSpPr>
          <p:cNvPr id="394" name="Google Shape;394;p22"/>
          <p:cNvSpPr/>
          <p:nvPr/>
        </p:nvSpPr>
        <p:spPr>
          <a:xfrm>
            <a:off x="42768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Sputter Probe or         Insertion Rod</a:t>
            </a:r>
            <a:endParaRPr>
              <a:solidFill>
                <a:srgbClr val="FFFFFF"/>
              </a:solidFill>
            </a:endParaRPr>
          </a:p>
        </p:txBody>
      </p:sp>
      <p:pic>
        <p:nvPicPr>
          <p:cNvPr id="395" name="Google Shape;395;p22"/>
          <p:cNvPicPr preferRelativeResize="0"/>
          <p:nvPr/>
        </p:nvPicPr>
        <p:blipFill rotWithShape="1">
          <a:blip r:embed="rId11">
            <a:alphaModFix/>
          </a:blip>
          <a:srcRect l="4702" t="2993" r="20892" b="53496"/>
          <a:stretch/>
        </p:blipFill>
        <p:spPr>
          <a:xfrm>
            <a:off x="3458525" y="4014925"/>
            <a:ext cx="1208700" cy="617500"/>
          </a:xfrm>
          <a:prstGeom prst="rect">
            <a:avLst/>
          </a:prstGeom>
          <a:noFill/>
          <a:ln>
            <a:noFill/>
          </a:ln>
        </p:spPr>
      </p:pic>
      <p:cxnSp>
        <p:nvCxnSpPr>
          <p:cNvPr id="396" name="Google Shape;396;p22"/>
          <p:cNvCxnSpPr/>
          <p:nvPr/>
        </p:nvCxnSpPr>
        <p:spPr>
          <a:xfrm>
            <a:off x="4444760" y="2866028"/>
            <a:ext cx="134100" cy="1152900"/>
          </a:xfrm>
          <a:prstGeom prst="straightConnector1">
            <a:avLst/>
          </a:prstGeom>
          <a:noFill/>
          <a:ln w="9525" cap="flat" cmpd="sng">
            <a:solidFill>
              <a:srgbClr val="CCCCCC"/>
            </a:solidFill>
            <a:prstDash val="solid"/>
            <a:round/>
            <a:headEnd type="none" w="med" len="med"/>
            <a:tailEnd type="none" w="med" len="med"/>
          </a:ln>
        </p:spPr>
      </p:cxnSp>
      <p:pic>
        <p:nvPicPr>
          <p:cNvPr id="397" name="Google Shape;397;p22"/>
          <p:cNvPicPr preferRelativeResize="0"/>
          <p:nvPr/>
        </p:nvPicPr>
        <p:blipFill rotWithShape="1">
          <a:blip r:embed="rId12">
            <a:alphaModFix/>
          </a:blip>
          <a:srcRect l="12457" t="23249" r="13038" b="21967"/>
          <a:stretch/>
        </p:blipFill>
        <p:spPr>
          <a:xfrm>
            <a:off x="3396350" y="3317786"/>
            <a:ext cx="812100" cy="462780"/>
          </a:xfrm>
          <a:prstGeom prst="rect">
            <a:avLst/>
          </a:prstGeom>
          <a:noFill/>
          <a:ln>
            <a:noFill/>
          </a:ln>
        </p:spPr>
      </p:pic>
      <p:cxnSp>
        <p:nvCxnSpPr>
          <p:cNvPr id="398" name="Google Shape;398;p22"/>
          <p:cNvCxnSpPr/>
          <p:nvPr/>
        </p:nvCxnSpPr>
        <p:spPr>
          <a:xfrm flipH="1">
            <a:off x="6060413" y="3033575"/>
            <a:ext cx="3600" cy="711600"/>
          </a:xfrm>
          <a:prstGeom prst="straightConnector1">
            <a:avLst/>
          </a:prstGeom>
          <a:noFill/>
          <a:ln w="9525" cap="flat" cmpd="sng">
            <a:solidFill>
              <a:srgbClr val="CCCCCC"/>
            </a:solidFill>
            <a:prstDash val="solid"/>
            <a:round/>
            <a:headEnd type="none" w="med" len="med"/>
            <a:tailEnd type="none" w="med" len="med"/>
          </a:ln>
        </p:spPr>
      </p:cxnSp>
      <p:pic>
        <p:nvPicPr>
          <p:cNvPr id="399" name="Google Shape;399;p22"/>
          <p:cNvPicPr preferRelativeResize="0"/>
          <p:nvPr/>
        </p:nvPicPr>
        <p:blipFill>
          <a:blip r:embed="rId13">
            <a:alphaModFix/>
          </a:blip>
          <a:stretch>
            <a:fillRect/>
          </a:stretch>
        </p:blipFill>
        <p:spPr>
          <a:xfrm>
            <a:off x="5691637" y="3737050"/>
            <a:ext cx="623901" cy="473374"/>
          </a:xfrm>
          <a:prstGeom prst="rect">
            <a:avLst/>
          </a:prstGeom>
          <a:noFill/>
          <a:ln>
            <a:noFill/>
          </a:ln>
        </p:spPr>
      </p:pic>
      <p:pic>
        <p:nvPicPr>
          <p:cNvPr id="393" name="Google Shape;393;p22"/>
          <p:cNvPicPr preferRelativeResize="0"/>
          <p:nvPr/>
        </p:nvPicPr>
        <p:blipFill>
          <a:blip r:embed="rId14">
            <a:alphaModFix amt="60000"/>
          </a:blip>
          <a:stretch>
            <a:fillRect/>
          </a:stretch>
        </p:blipFill>
        <p:spPr>
          <a:xfrm>
            <a:off x="238251" y="3214525"/>
            <a:ext cx="1208725" cy="983754"/>
          </a:xfrm>
          <a:prstGeom prst="rect">
            <a:avLst/>
          </a:prstGeom>
          <a:noFill/>
          <a:ln>
            <a:noFill/>
          </a:ln>
        </p:spPr>
      </p:pic>
      <p:sp>
        <p:nvSpPr>
          <p:cNvPr id="400" name="Google Shape;400;p22"/>
          <p:cNvSpPr/>
          <p:nvPr/>
        </p:nvSpPr>
        <p:spPr>
          <a:xfrm>
            <a:off x="3524555"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Low Temp Oven</a:t>
            </a:r>
            <a:endParaRPr>
              <a:solidFill>
                <a:srgbClr val="FFFFFF"/>
              </a:solidFill>
            </a:endParaRPr>
          </a:p>
        </p:txBody>
      </p:sp>
      <p:cxnSp>
        <p:nvCxnSpPr>
          <p:cNvPr id="401" name="Google Shape;401;p22"/>
          <p:cNvCxnSpPr/>
          <p:nvPr/>
        </p:nvCxnSpPr>
        <p:spPr>
          <a:xfrm>
            <a:off x="8493562" y="2882883"/>
            <a:ext cx="67200" cy="1413900"/>
          </a:xfrm>
          <a:prstGeom prst="straightConnector1">
            <a:avLst/>
          </a:prstGeom>
          <a:noFill/>
          <a:ln w="9525" cap="flat" cmpd="sng">
            <a:solidFill>
              <a:srgbClr val="CCCCCC"/>
            </a:solidFill>
            <a:prstDash val="solid"/>
            <a:round/>
            <a:headEnd type="none" w="med" len="med"/>
            <a:tailEnd type="none" w="med" len="med"/>
          </a:ln>
        </p:spPr>
      </p:cxnSp>
      <p:sp>
        <p:nvSpPr>
          <p:cNvPr id="402" name="Google Shape;402;p22"/>
          <p:cNvSpPr/>
          <p:nvPr/>
        </p:nvSpPr>
        <p:spPr>
          <a:xfrm>
            <a:off x="130626" y="790100"/>
            <a:ext cx="3240600" cy="92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aseline="30000">
                <a:solidFill>
                  <a:srgbClr val="CC0000"/>
                </a:solidFill>
              </a:rPr>
              <a:t>48</a:t>
            </a:r>
            <a:r>
              <a:rPr lang="en">
                <a:solidFill>
                  <a:srgbClr val="CC0000"/>
                </a:solidFill>
              </a:rPr>
              <a:t>Ca:</a:t>
            </a:r>
            <a:endParaRPr>
              <a:solidFill>
                <a:srgbClr val="CC0000"/>
              </a:solidFill>
            </a:endParaRPr>
          </a:p>
          <a:p>
            <a:pPr marL="314325" lvl="0" indent="-203200" algn="l" rtl="0">
              <a:spcBef>
                <a:spcPts val="0"/>
              </a:spcBef>
              <a:spcAft>
                <a:spcPts val="0"/>
              </a:spcAft>
              <a:buClr>
                <a:srgbClr val="CC0000"/>
              </a:buClr>
              <a:buSzPts val="1400"/>
              <a:buAutoNum type="arabicPeriod"/>
            </a:pPr>
            <a:r>
              <a:rPr lang="en">
                <a:solidFill>
                  <a:srgbClr val="CC0000"/>
                </a:solidFill>
              </a:rPr>
              <a:t>Elemental Calcium (500°C)</a:t>
            </a:r>
            <a:endParaRPr>
              <a:solidFill>
                <a:srgbClr val="CC0000"/>
              </a:solidFill>
            </a:endParaRPr>
          </a:p>
          <a:p>
            <a:pPr marL="314325" lvl="0" indent="-203200" algn="l" rtl="0">
              <a:spcBef>
                <a:spcPts val="0"/>
              </a:spcBef>
              <a:spcAft>
                <a:spcPts val="0"/>
              </a:spcAft>
              <a:buClr>
                <a:srgbClr val="CC0000"/>
              </a:buClr>
              <a:buSzPts val="1400"/>
              <a:buAutoNum type="arabicPeriod"/>
            </a:pPr>
            <a:r>
              <a:rPr lang="en">
                <a:solidFill>
                  <a:srgbClr val="CC0000"/>
                </a:solidFill>
              </a:rPr>
              <a:t>Calcium Oxide (1100°C)</a:t>
            </a:r>
            <a:endParaRPr>
              <a:solidFill>
                <a:srgbClr val="CC0000"/>
              </a:solidFill>
            </a:endParaRPr>
          </a:p>
          <a:p>
            <a:pPr marL="314325" lvl="0" indent="-203200" algn="l" rtl="0">
              <a:spcBef>
                <a:spcPts val="0"/>
              </a:spcBef>
              <a:spcAft>
                <a:spcPts val="0"/>
              </a:spcAft>
              <a:buClr>
                <a:srgbClr val="CC0000"/>
              </a:buClr>
              <a:buSzPts val="1400"/>
              <a:buAutoNum type="arabicPeriod"/>
            </a:pPr>
            <a:r>
              <a:rPr lang="en">
                <a:solidFill>
                  <a:srgbClr val="CC0000"/>
                </a:solidFill>
              </a:rPr>
              <a:t>Calcium Oxide + Al or Zr (1300°C)</a:t>
            </a:r>
            <a:endParaRPr>
              <a:solidFill>
                <a:srgbClr val="CC0000"/>
              </a:solidFill>
            </a:endParaRPr>
          </a:p>
        </p:txBody>
      </p:sp>
      <p:cxnSp>
        <p:nvCxnSpPr>
          <p:cNvPr id="403" name="Google Shape;403;p22"/>
          <p:cNvCxnSpPr/>
          <p:nvPr/>
        </p:nvCxnSpPr>
        <p:spPr>
          <a:xfrm flipH="1">
            <a:off x="8057143" y="21958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404" name="Google Shape;404;p22"/>
          <p:cNvCxnSpPr/>
          <p:nvPr/>
        </p:nvCxnSpPr>
        <p:spPr>
          <a:xfrm>
            <a:off x="4258850" y="1576975"/>
            <a:ext cx="8400" cy="637500"/>
          </a:xfrm>
          <a:prstGeom prst="straightConnector1">
            <a:avLst/>
          </a:prstGeom>
          <a:noFill/>
          <a:ln w="9525" cap="flat" cmpd="sng">
            <a:solidFill>
              <a:srgbClr val="CCCCCC"/>
            </a:solidFill>
            <a:prstDash val="solid"/>
            <a:round/>
            <a:headEnd type="none" w="med" len="med"/>
            <a:tailEnd type="none" w="med" len="med"/>
          </a:ln>
        </p:spPr>
      </p:cxnSp>
      <p:cxnSp>
        <p:nvCxnSpPr>
          <p:cNvPr id="405" name="Google Shape;405;p22"/>
          <p:cNvCxnSpPr/>
          <p:nvPr/>
        </p:nvCxnSpPr>
        <p:spPr>
          <a:xfrm flipH="1">
            <a:off x="6139818" y="2211450"/>
            <a:ext cx="2400" cy="165900"/>
          </a:xfrm>
          <a:prstGeom prst="straightConnector1">
            <a:avLst/>
          </a:prstGeom>
          <a:noFill/>
          <a:ln w="9525" cap="flat" cmpd="sng">
            <a:solidFill>
              <a:srgbClr val="CCCCCC"/>
            </a:solidFill>
            <a:prstDash val="solid"/>
            <a:round/>
            <a:headEnd type="none" w="med" len="med"/>
            <a:tailEnd type="none" w="med" len="med"/>
          </a:ln>
        </p:spPr>
      </p:cxnSp>
      <p:sp>
        <p:nvSpPr>
          <p:cNvPr id="378" name="Google Shape;378;p22"/>
          <p:cNvSpPr/>
          <p:nvPr/>
        </p:nvSpPr>
        <p:spPr>
          <a:xfrm>
            <a:off x="5339796" y="2367391"/>
            <a:ext cx="16008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High Temp Oven</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cxnSp>
        <p:nvCxnSpPr>
          <p:cNvPr id="410" name="Google Shape;410;p23"/>
          <p:cNvCxnSpPr>
            <a:endCxn id="411" idx="1"/>
          </p:cNvCxnSpPr>
          <p:nvPr/>
        </p:nvCxnSpPr>
        <p:spPr>
          <a:xfrm>
            <a:off x="4417854" y="2869600"/>
            <a:ext cx="392400" cy="1260600"/>
          </a:xfrm>
          <a:prstGeom prst="straightConnector1">
            <a:avLst/>
          </a:prstGeom>
          <a:noFill/>
          <a:ln w="9525" cap="flat" cmpd="sng">
            <a:solidFill>
              <a:srgbClr val="CCCCCC"/>
            </a:solidFill>
            <a:prstDash val="solid"/>
            <a:round/>
            <a:headEnd type="none" w="med" len="med"/>
            <a:tailEnd type="none" w="med" len="med"/>
          </a:ln>
        </p:spPr>
      </p:cxnSp>
      <p:cxnSp>
        <p:nvCxnSpPr>
          <p:cNvPr id="412" name="Google Shape;412;p23"/>
          <p:cNvCxnSpPr/>
          <p:nvPr/>
        </p:nvCxnSpPr>
        <p:spPr>
          <a:xfrm flipH="1">
            <a:off x="5707200" y="2814625"/>
            <a:ext cx="145800" cy="549600"/>
          </a:xfrm>
          <a:prstGeom prst="straightConnector1">
            <a:avLst/>
          </a:prstGeom>
          <a:noFill/>
          <a:ln w="9525" cap="flat" cmpd="sng">
            <a:solidFill>
              <a:srgbClr val="CCCCCC"/>
            </a:solidFill>
            <a:prstDash val="solid"/>
            <a:round/>
            <a:headEnd type="none" w="med" len="med"/>
            <a:tailEnd type="none" w="med" len="med"/>
          </a:ln>
        </p:spPr>
      </p:cxnSp>
      <p:cxnSp>
        <p:nvCxnSpPr>
          <p:cNvPr id="413" name="Google Shape;413;p23"/>
          <p:cNvCxnSpPr>
            <a:endCxn id="414" idx="0"/>
          </p:cNvCxnSpPr>
          <p:nvPr/>
        </p:nvCxnSpPr>
        <p:spPr>
          <a:xfrm>
            <a:off x="6562050" y="2690722"/>
            <a:ext cx="42000" cy="384300"/>
          </a:xfrm>
          <a:prstGeom prst="straightConnector1">
            <a:avLst/>
          </a:prstGeom>
          <a:noFill/>
          <a:ln w="9525" cap="flat" cmpd="sng">
            <a:solidFill>
              <a:srgbClr val="CCCCCC"/>
            </a:solidFill>
            <a:prstDash val="solid"/>
            <a:round/>
            <a:headEnd type="none" w="med" len="med"/>
            <a:tailEnd type="none" w="med" len="med"/>
          </a:ln>
        </p:spPr>
      </p:cxnSp>
      <p:cxnSp>
        <p:nvCxnSpPr>
          <p:cNvPr id="415" name="Google Shape;415;p23"/>
          <p:cNvCxnSpPr/>
          <p:nvPr/>
        </p:nvCxnSpPr>
        <p:spPr>
          <a:xfrm>
            <a:off x="6139814" y="2779465"/>
            <a:ext cx="134100" cy="1152900"/>
          </a:xfrm>
          <a:prstGeom prst="straightConnector1">
            <a:avLst/>
          </a:prstGeom>
          <a:noFill/>
          <a:ln w="9525" cap="flat" cmpd="sng">
            <a:solidFill>
              <a:srgbClr val="CCCCCC"/>
            </a:solidFill>
            <a:prstDash val="solid"/>
            <a:round/>
            <a:headEnd type="none" w="med" len="med"/>
            <a:tailEnd type="none" w="med" len="med"/>
          </a:ln>
        </p:spPr>
      </p:cxnSp>
      <p:cxnSp>
        <p:nvCxnSpPr>
          <p:cNvPr id="416" name="Google Shape;416;p23"/>
          <p:cNvCxnSpPr/>
          <p:nvPr/>
        </p:nvCxnSpPr>
        <p:spPr>
          <a:xfrm flipH="1">
            <a:off x="1006550" y="2212325"/>
            <a:ext cx="1200" cy="181800"/>
          </a:xfrm>
          <a:prstGeom prst="straightConnector1">
            <a:avLst/>
          </a:prstGeom>
          <a:noFill/>
          <a:ln w="9525" cap="flat" cmpd="sng">
            <a:solidFill>
              <a:srgbClr val="CCCCCC"/>
            </a:solidFill>
            <a:prstDash val="solid"/>
            <a:round/>
            <a:headEnd type="none" w="med" len="med"/>
            <a:tailEnd type="none" w="med" len="med"/>
          </a:ln>
        </p:spPr>
      </p:cxnSp>
      <p:cxnSp>
        <p:nvCxnSpPr>
          <p:cNvPr id="417" name="Google Shape;417;p23"/>
          <p:cNvCxnSpPr/>
          <p:nvPr/>
        </p:nvCxnSpPr>
        <p:spPr>
          <a:xfrm flipH="1">
            <a:off x="4047800" y="22114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418" name="Google Shape;418;p23"/>
          <p:cNvCxnSpPr/>
          <p:nvPr/>
        </p:nvCxnSpPr>
        <p:spPr>
          <a:xfrm flipH="1">
            <a:off x="2447775" y="2224875"/>
            <a:ext cx="1500" cy="159000"/>
          </a:xfrm>
          <a:prstGeom prst="straightConnector1">
            <a:avLst/>
          </a:prstGeom>
          <a:noFill/>
          <a:ln w="9525" cap="flat" cmpd="sng">
            <a:solidFill>
              <a:srgbClr val="CCCCCC"/>
            </a:solidFill>
            <a:prstDash val="solid"/>
            <a:round/>
            <a:headEnd type="none" w="med" len="med"/>
            <a:tailEnd type="none" w="med" len="med"/>
          </a:ln>
        </p:spPr>
      </p:cxnSp>
      <p:sp>
        <p:nvSpPr>
          <p:cNvPr id="419" name="Google Shape;419;p23"/>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0" name="Google Shape;420;p23"/>
          <p:cNvSpPr txBox="1">
            <a:spLocks noGrp="1"/>
          </p:cNvSpPr>
          <p:nvPr>
            <p:ph type="title"/>
          </p:nvPr>
        </p:nvSpPr>
        <p:spPr>
          <a:xfrm>
            <a:off x="1369225" y="73050"/>
            <a:ext cx="69435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Beams for SHE</a:t>
            </a:r>
            <a:endParaRPr sz="3020">
              <a:solidFill>
                <a:schemeClr val="lt1"/>
              </a:solidFill>
              <a:latin typeface="Calibri"/>
              <a:ea typeface="Calibri"/>
              <a:cs typeface="Calibri"/>
              <a:sym typeface="Calibri"/>
            </a:endParaRPr>
          </a:p>
        </p:txBody>
      </p:sp>
      <p:pic>
        <p:nvPicPr>
          <p:cNvPr id="421" name="Google Shape;421;p23"/>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422" name="Google Shape;422;p23"/>
          <p:cNvPicPr preferRelativeResize="0"/>
          <p:nvPr/>
        </p:nvPicPr>
        <p:blipFill>
          <a:blip r:embed="rId4">
            <a:alphaModFix/>
          </a:blip>
          <a:stretch>
            <a:fillRect/>
          </a:stretch>
        </p:blipFill>
        <p:spPr>
          <a:xfrm>
            <a:off x="76175" y="77898"/>
            <a:ext cx="991500" cy="534800"/>
          </a:xfrm>
          <a:prstGeom prst="rect">
            <a:avLst/>
          </a:prstGeom>
          <a:noFill/>
          <a:ln>
            <a:noFill/>
          </a:ln>
        </p:spPr>
      </p:pic>
      <p:sp>
        <p:nvSpPr>
          <p:cNvPr id="423" name="Google Shape;423;p23"/>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424" name="Google Shape;424;p23"/>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11</a:t>
            </a:fld>
            <a:endParaRPr sz="900">
              <a:solidFill>
                <a:srgbClr val="00313C"/>
              </a:solidFill>
            </a:endParaRPr>
          </a:p>
        </p:txBody>
      </p:sp>
      <p:sp>
        <p:nvSpPr>
          <p:cNvPr id="425" name="Google Shape;425;p23"/>
          <p:cNvSpPr/>
          <p:nvPr/>
        </p:nvSpPr>
        <p:spPr>
          <a:xfrm>
            <a:off x="3457238" y="1051672"/>
            <a:ext cx="1600800" cy="525300"/>
          </a:xfrm>
          <a:prstGeom prst="rect">
            <a:avLst/>
          </a:prstGeom>
          <a:solidFill>
            <a:srgbClr val="AC11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ECR</a:t>
            </a:r>
            <a:endParaRPr>
              <a:solidFill>
                <a:srgbClr val="FFFFFF"/>
              </a:solidFill>
            </a:endParaRPr>
          </a:p>
        </p:txBody>
      </p:sp>
      <p:sp>
        <p:nvSpPr>
          <p:cNvPr id="426" name="Google Shape;426;p23"/>
          <p:cNvSpPr/>
          <p:nvPr/>
        </p:nvSpPr>
        <p:spPr>
          <a:xfrm>
            <a:off x="768860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Inductive Oven</a:t>
            </a:r>
            <a:endParaRPr>
              <a:solidFill>
                <a:srgbClr val="FFFFFF"/>
              </a:solidFill>
            </a:endParaRPr>
          </a:p>
        </p:txBody>
      </p:sp>
      <p:cxnSp>
        <p:nvCxnSpPr>
          <p:cNvPr id="427" name="Google Shape;427;p23"/>
          <p:cNvCxnSpPr/>
          <p:nvPr/>
        </p:nvCxnSpPr>
        <p:spPr>
          <a:xfrm flipH="1">
            <a:off x="1002075" y="2202875"/>
            <a:ext cx="7057800" cy="8700"/>
          </a:xfrm>
          <a:prstGeom prst="straightConnector1">
            <a:avLst/>
          </a:prstGeom>
          <a:noFill/>
          <a:ln w="9525" cap="flat" cmpd="sng">
            <a:solidFill>
              <a:srgbClr val="CCCCCC"/>
            </a:solidFill>
            <a:prstDash val="solid"/>
            <a:round/>
            <a:headEnd type="none" w="med" len="med"/>
            <a:tailEnd type="none" w="med" len="med"/>
          </a:ln>
        </p:spPr>
      </p:cxnSp>
      <p:sp>
        <p:nvSpPr>
          <p:cNvPr id="428" name="Google Shape;428;p23"/>
          <p:cNvSpPr/>
          <p:nvPr/>
        </p:nvSpPr>
        <p:spPr>
          <a:xfrm>
            <a:off x="1934031" y="2379116"/>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MIVOC</a:t>
            </a:r>
            <a:endParaRPr>
              <a:solidFill>
                <a:srgbClr val="FFFFFF"/>
              </a:solidFill>
            </a:endParaRPr>
          </a:p>
        </p:txBody>
      </p:sp>
      <p:sp>
        <p:nvSpPr>
          <p:cNvPr id="429" name="Google Shape;429;p23"/>
          <p:cNvSpPr/>
          <p:nvPr/>
        </p:nvSpPr>
        <p:spPr>
          <a:xfrm>
            <a:off x="42768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Sputter Probe or         Insertion Rod</a:t>
            </a:r>
            <a:endParaRPr>
              <a:solidFill>
                <a:srgbClr val="FFFFFF"/>
              </a:solidFill>
            </a:endParaRPr>
          </a:p>
        </p:txBody>
      </p:sp>
      <p:sp>
        <p:nvSpPr>
          <p:cNvPr id="430" name="Google Shape;430;p23"/>
          <p:cNvSpPr/>
          <p:nvPr/>
        </p:nvSpPr>
        <p:spPr>
          <a:xfrm>
            <a:off x="3524555"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Low Temp Oven</a:t>
            </a:r>
            <a:endParaRPr>
              <a:solidFill>
                <a:srgbClr val="FFFFFF"/>
              </a:solidFill>
            </a:endParaRPr>
          </a:p>
        </p:txBody>
      </p:sp>
      <p:cxnSp>
        <p:nvCxnSpPr>
          <p:cNvPr id="431" name="Google Shape;431;p23"/>
          <p:cNvCxnSpPr/>
          <p:nvPr/>
        </p:nvCxnSpPr>
        <p:spPr>
          <a:xfrm flipH="1">
            <a:off x="8057143" y="21958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432" name="Google Shape;432;p23"/>
          <p:cNvCxnSpPr/>
          <p:nvPr/>
        </p:nvCxnSpPr>
        <p:spPr>
          <a:xfrm>
            <a:off x="4258850" y="1576975"/>
            <a:ext cx="8400" cy="637500"/>
          </a:xfrm>
          <a:prstGeom prst="straightConnector1">
            <a:avLst/>
          </a:prstGeom>
          <a:noFill/>
          <a:ln w="9525" cap="flat" cmpd="sng">
            <a:solidFill>
              <a:srgbClr val="CCCCCC"/>
            </a:solidFill>
            <a:prstDash val="solid"/>
            <a:round/>
            <a:headEnd type="none" w="med" len="med"/>
            <a:tailEnd type="none" w="med" len="med"/>
          </a:ln>
        </p:spPr>
      </p:cxnSp>
      <p:cxnSp>
        <p:nvCxnSpPr>
          <p:cNvPr id="433" name="Google Shape;433;p23"/>
          <p:cNvCxnSpPr/>
          <p:nvPr/>
        </p:nvCxnSpPr>
        <p:spPr>
          <a:xfrm flipH="1">
            <a:off x="6139818" y="2211450"/>
            <a:ext cx="2400" cy="165900"/>
          </a:xfrm>
          <a:prstGeom prst="straightConnector1">
            <a:avLst/>
          </a:prstGeom>
          <a:noFill/>
          <a:ln w="9525" cap="flat" cmpd="sng">
            <a:solidFill>
              <a:srgbClr val="CCCCCC"/>
            </a:solidFill>
            <a:prstDash val="solid"/>
            <a:round/>
            <a:headEnd type="none" w="med" len="med"/>
            <a:tailEnd type="none" w="med" len="med"/>
          </a:ln>
        </p:spPr>
      </p:cxnSp>
      <p:sp>
        <p:nvSpPr>
          <p:cNvPr id="434" name="Google Shape;434;p23"/>
          <p:cNvSpPr/>
          <p:nvPr/>
        </p:nvSpPr>
        <p:spPr>
          <a:xfrm>
            <a:off x="5339796" y="2367391"/>
            <a:ext cx="16008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High Temp Oven</a:t>
            </a:r>
            <a:endParaRPr>
              <a:solidFill>
                <a:srgbClr val="FFFFFF"/>
              </a:solidFill>
            </a:endParaRPr>
          </a:p>
        </p:txBody>
      </p:sp>
      <p:cxnSp>
        <p:nvCxnSpPr>
          <p:cNvPr id="435" name="Google Shape;435;p23"/>
          <p:cNvCxnSpPr>
            <a:endCxn id="436" idx="0"/>
          </p:cNvCxnSpPr>
          <p:nvPr/>
        </p:nvCxnSpPr>
        <p:spPr>
          <a:xfrm flipH="1">
            <a:off x="3799204" y="2904334"/>
            <a:ext cx="240300" cy="1327200"/>
          </a:xfrm>
          <a:prstGeom prst="straightConnector1">
            <a:avLst/>
          </a:prstGeom>
          <a:noFill/>
          <a:ln w="9525" cap="flat" cmpd="sng">
            <a:solidFill>
              <a:srgbClr val="CCCCCC"/>
            </a:solidFill>
            <a:prstDash val="solid"/>
            <a:round/>
            <a:headEnd type="none" w="med" len="med"/>
            <a:tailEnd type="none" w="med" len="med"/>
          </a:ln>
        </p:spPr>
      </p:cxnSp>
      <p:cxnSp>
        <p:nvCxnSpPr>
          <p:cNvPr id="437" name="Google Shape;437;p23"/>
          <p:cNvCxnSpPr/>
          <p:nvPr/>
        </p:nvCxnSpPr>
        <p:spPr>
          <a:xfrm flipH="1">
            <a:off x="3507332" y="2882825"/>
            <a:ext cx="306000" cy="340200"/>
          </a:xfrm>
          <a:prstGeom prst="straightConnector1">
            <a:avLst/>
          </a:prstGeom>
          <a:noFill/>
          <a:ln w="9525" cap="flat" cmpd="sng">
            <a:solidFill>
              <a:srgbClr val="CCCCCC"/>
            </a:solidFill>
            <a:prstDash val="solid"/>
            <a:round/>
            <a:headEnd type="none" w="med" len="med"/>
            <a:tailEnd type="none" w="med" len="med"/>
          </a:ln>
        </p:spPr>
      </p:cxnSp>
      <p:cxnSp>
        <p:nvCxnSpPr>
          <p:cNvPr id="438" name="Google Shape;438;p23"/>
          <p:cNvCxnSpPr/>
          <p:nvPr/>
        </p:nvCxnSpPr>
        <p:spPr>
          <a:xfrm>
            <a:off x="4347239" y="2906878"/>
            <a:ext cx="134100" cy="1152900"/>
          </a:xfrm>
          <a:prstGeom prst="straightConnector1">
            <a:avLst/>
          </a:prstGeom>
          <a:noFill/>
          <a:ln w="9525" cap="flat" cmpd="sng">
            <a:solidFill>
              <a:srgbClr val="CCCCCC"/>
            </a:solidFill>
            <a:prstDash val="solid"/>
            <a:round/>
            <a:headEnd type="none" w="med" len="med"/>
            <a:tailEnd type="none" w="med" len="med"/>
          </a:ln>
        </p:spPr>
      </p:cxnSp>
      <p:pic>
        <p:nvPicPr>
          <p:cNvPr id="411" name="Google Shape;411;p23"/>
          <p:cNvPicPr preferRelativeResize="0"/>
          <p:nvPr/>
        </p:nvPicPr>
        <p:blipFill rotWithShape="1">
          <a:blip r:embed="rId5">
            <a:alphaModFix/>
          </a:blip>
          <a:srcRect r="10" b="1729"/>
          <a:stretch/>
        </p:blipFill>
        <p:spPr>
          <a:xfrm>
            <a:off x="4810254" y="3848800"/>
            <a:ext cx="489850" cy="562800"/>
          </a:xfrm>
          <a:prstGeom prst="rect">
            <a:avLst/>
          </a:prstGeom>
          <a:noFill/>
          <a:ln>
            <a:noFill/>
          </a:ln>
        </p:spPr>
      </p:pic>
      <p:pic>
        <p:nvPicPr>
          <p:cNvPr id="439" name="Google Shape;439;p23"/>
          <p:cNvPicPr preferRelativeResize="0"/>
          <p:nvPr/>
        </p:nvPicPr>
        <p:blipFill rotWithShape="1">
          <a:blip r:embed="rId6">
            <a:alphaModFix/>
          </a:blip>
          <a:srcRect r="1545" b="2524"/>
          <a:stretch/>
        </p:blipFill>
        <p:spPr>
          <a:xfrm>
            <a:off x="4028504" y="3573452"/>
            <a:ext cx="502000" cy="568550"/>
          </a:xfrm>
          <a:prstGeom prst="rect">
            <a:avLst/>
          </a:prstGeom>
          <a:noFill/>
          <a:ln>
            <a:noFill/>
          </a:ln>
        </p:spPr>
      </p:pic>
      <p:pic>
        <p:nvPicPr>
          <p:cNvPr id="436" name="Google Shape;436;p23"/>
          <p:cNvPicPr preferRelativeResize="0"/>
          <p:nvPr/>
        </p:nvPicPr>
        <p:blipFill>
          <a:blip r:embed="rId7">
            <a:alphaModFix/>
          </a:blip>
          <a:stretch>
            <a:fillRect/>
          </a:stretch>
        </p:blipFill>
        <p:spPr>
          <a:xfrm>
            <a:off x="3548204" y="4231534"/>
            <a:ext cx="502000" cy="569800"/>
          </a:xfrm>
          <a:prstGeom prst="rect">
            <a:avLst/>
          </a:prstGeom>
          <a:noFill/>
          <a:ln>
            <a:noFill/>
          </a:ln>
        </p:spPr>
      </p:pic>
      <p:cxnSp>
        <p:nvCxnSpPr>
          <p:cNvPr id="440" name="Google Shape;440;p23"/>
          <p:cNvCxnSpPr>
            <a:endCxn id="441" idx="3"/>
          </p:cNvCxnSpPr>
          <p:nvPr/>
        </p:nvCxnSpPr>
        <p:spPr>
          <a:xfrm flipH="1">
            <a:off x="3427892" y="2893508"/>
            <a:ext cx="444900" cy="1412100"/>
          </a:xfrm>
          <a:prstGeom prst="straightConnector1">
            <a:avLst/>
          </a:prstGeom>
          <a:noFill/>
          <a:ln w="9525" cap="flat" cmpd="sng">
            <a:solidFill>
              <a:srgbClr val="CCCCCC"/>
            </a:solidFill>
            <a:prstDash val="solid"/>
            <a:round/>
            <a:headEnd type="none" w="med" len="med"/>
            <a:tailEnd type="none" w="med" len="med"/>
          </a:ln>
        </p:spPr>
      </p:cxnSp>
      <p:pic>
        <p:nvPicPr>
          <p:cNvPr id="442" name="Google Shape;442;p23"/>
          <p:cNvPicPr preferRelativeResize="0"/>
          <p:nvPr/>
        </p:nvPicPr>
        <p:blipFill rotWithShape="1">
          <a:blip r:embed="rId8">
            <a:alphaModFix/>
          </a:blip>
          <a:srcRect l="2688" t="724" r="1305"/>
          <a:stretch/>
        </p:blipFill>
        <p:spPr>
          <a:xfrm>
            <a:off x="3052279" y="3175861"/>
            <a:ext cx="495925" cy="568550"/>
          </a:xfrm>
          <a:prstGeom prst="rect">
            <a:avLst/>
          </a:prstGeom>
          <a:noFill/>
          <a:ln>
            <a:noFill/>
          </a:ln>
        </p:spPr>
      </p:pic>
      <p:pic>
        <p:nvPicPr>
          <p:cNvPr id="441" name="Google Shape;441;p23"/>
          <p:cNvPicPr preferRelativeResize="0"/>
          <p:nvPr/>
        </p:nvPicPr>
        <p:blipFill>
          <a:blip r:embed="rId9">
            <a:alphaModFix/>
          </a:blip>
          <a:stretch>
            <a:fillRect/>
          </a:stretch>
        </p:blipFill>
        <p:spPr>
          <a:xfrm>
            <a:off x="2927217" y="4019258"/>
            <a:ext cx="500675" cy="572700"/>
          </a:xfrm>
          <a:prstGeom prst="rect">
            <a:avLst/>
          </a:prstGeom>
          <a:noFill/>
          <a:ln>
            <a:noFill/>
          </a:ln>
        </p:spPr>
      </p:pic>
      <p:cxnSp>
        <p:nvCxnSpPr>
          <p:cNvPr id="443" name="Google Shape;443;p23"/>
          <p:cNvCxnSpPr>
            <a:stCxn id="426" idx="2"/>
          </p:cNvCxnSpPr>
          <p:nvPr/>
        </p:nvCxnSpPr>
        <p:spPr>
          <a:xfrm>
            <a:off x="8223051" y="2887041"/>
            <a:ext cx="307500" cy="292500"/>
          </a:xfrm>
          <a:prstGeom prst="straightConnector1">
            <a:avLst/>
          </a:prstGeom>
          <a:noFill/>
          <a:ln w="9525" cap="flat" cmpd="sng">
            <a:solidFill>
              <a:srgbClr val="CCCCCC"/>
            </a:solidFill>
            <a:prstDash val="solid"/>
            <a:round/>
            <a:headEnd type="none" w="med" len="med"/>
            <a:tailEnd type="none" w="med" len="med"/>
          </a:ln>
        </p:spPr>
      </p:cxnSp>
      <p:pic>
        <p:nvPicPr>
          <p:cNvPr id="444" name="Google Shape;444;p23"/>
          <p:cNvPicPr preferRelativeResize="0"/>
          <p:nvPr/>
        </p:nvPicPr>
        <p:blipFill rotWithShape="1">
          <a:blip r:embed="rId6">
            <a:alphaModFix/>
          </a:blip>
          <a:srcRect r="1545" b="2524"/>
          <a:stretch/>
        </p:blipFill>
        <p:spPr>
          <a:xfrm>
            <a:off x="8057138" y="3071614"/>
            <a:ext cx="502000" cy="568550"/>
          </a:xfrm>
          <a:prstGeom prst="rect">
            <a:avLst/>
          </a:prstGeom>
          <a:noFill/>
          <a:ln>
            <a:noFill/>
          </a:ln>
        </p:spPr>
      </p:pic>
      <p:cxnSp>
        <p:nvCxnSpPr>
          <p:cNvPr id="445" name="Google Shape;445;p23"/>
          <p:cNvCxnSpPr/>
          <p:nvPr/>
        </p:nvCxnSpPr>
        <p:spPr>
          <a:xfrm>
            <a:off x="871015" y="2895350"/>
            <a:ext cx="229200" cy="553500"/>
          </a:xfrm>
          <a:prstGeom prst="straightConnector1">
            <a:avLst/>
          </a:prstGeom>
          <a:noFill/>
          <a:ln w="9525" cap="flat" cmpd="sng">
            <a:solidFill>
              <a:srgbClr val="CCCCCC"/>
            </a:solidFill>
            <a:prstDash val="solid"/>
            <a:round/>
            <a:headEnd type="none" w="med" len="med"/>
            <a:tailEnd type="none" w="med" len="med"/>
          </a:ln>
        </p:spPr>
      </p:cxnSp>
      <p:pic>
        <p:nvPicPr>
          <p:cNvPr id="446" name="Google Shape;446;p23"/>
          <p:cNvPicPr preferRelativeResize="0"/>
          <p:nvPr/>
        </p:nvPicPr>
        <p:blipFill>
          <a:blip r:embed="rId10">
            <a:alphaModFix/>
          </a:blip>
          <a:stretch>
            <a:fillRect/>
          </a:stretch>
        </p:blipFill>
        <p:spPr>
          <a:xfrm>
            <a:off x="802375" y="3174690"/>
            <a:ext cx="501996" cy="572700"/>
          </a:xfrm>
          <a:prstGeom prst="rect">
            <a:avLst/>
          </a:prstGeom>
          <a:noFill/>
          <a:ln>
            <a:noFill/>
          </a:ln>
        </p:spPr>
      </p:pic>
      <p:pic>
        <p:nvPicPr>
          <p:cNvPr id="447" name="Google Shape;447;p23"/>
          <p:cNvPicPr preferRelativeResize="0"/>
          <p:nvPr/>
        </p:nvPicPr>
        <p:blipFill>
          <a:blip r:embed="rId11">
            <a:alphaModFix/>
          </a:blip>
          <a:stretch>
            <a:fillRect/>
          </a:stretch>
        </p:blipFill>
        <p:spPr>
          <a:xfrm>
            <a:off x="5435188" y="3253175"/>
            <a:ext cx="489875" cy="572020"/>
          </a:xfrm>
          <a:prstGeom prst="rect">
            <a:avLst/>
          </a:prstGeom>
          <a:noFill/>
          <a:ln>
            <a:noFill/>
          </a:ln>
        </p:spPr>
      </p:pic>
      <p:pic>
        <p:nvPicPr>
          <p:cNvPr id="448" name="Google Shape;448;p23"/>
          <p:cNvPicPr preferRelativeResize="0"/>
          <p:nvPr/>
        </p:nvPicPr>
        <p:blipFill>
          <a:blip r:embed="rId12">
            <a:alphaModFix/>
          </a:blip>
          <a:stretch>
            <a:fillRect/>
          </a:stretch>
        </p:blipFill>
        <p:spPr>
          <a:xfrm>
            <a:off x="6060150" y="3768692"/>
            <a:ext cx="502000" cy="565471"/>
          </a:xfrm>
          <a:prstGeom prst="rect">
            <a:avLst/>
          </a:prstGeom>
          <a:noFill/>
          <a:ln>
            <a:noFill/>
          </a:ln>
        </p:spPr>
      </p:pic>
      <p:pic>
        <p:nvPicPr>
          <p:cNvPr id="414" name="Google Shape;414;p23"/>
          <p:cNvPicPr preferRelativeResize="0"/>
          <p:nvPr/>
        </p:nvPicPr>
        <p:blipFill>
          <a:blip r:embed="rId13">
            <a:alphaModFix/>
          </a:blip>
          <a:stretch>
            <a:fillRect/>
          </a:stretch>
        </p:blipFill>
        <p:spPr>
          <a:xfrm>
            <a:off x="6353050" y="3075022"/>
            <a:ext cx="502000" cy="5617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4"/>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12</a:t>
            </a:fld>
            <a:endParaRPr sz="1200">
              <a:solidFill>
                <a:schemeClr val="lt1"/>
              </a:solidFill>
            </a:endParaRPr>
          </a:p>
        </p:txBody>
      </p:sp>
      <p:sp>
        <p:nvSpPr>
          <p:cNvPr id="454" name="Google Shape;454;p24"/>
          <p:cNvSpPr txBox="1">
            <a:spLocks noGrp="1"/>
          </p:cNvSpPr>
          <p:nvPr>
            <p:ph type="title"/>
          </p:nvPr>
        </p:nvSpPr>
        <p:spPr>
          <a:xfrm>
            <a:off x="914400" y="1467164"/>
            <a:ext cx="7699200" cy="5727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14303B"/>
                </a:solidFill>
                <a:latin typeface="Calibri"/>
                <a:ea typeface="Calibri"/>
                <a:cs typeface="Calibri"/>
                <a:sym typeface="Calibri"/>
              </a:rPr>
              <a:t>Current Efforts Towards Beam Production for SHE Searches</a:t>
            </a:r>
            <a:endParaRPr sz="3000">
              <a:solidFill>
                <a:srgbClr val="14303B"/>
              </a:solidFill>
              <a:latin typeface="Calibri"/>
              <a:ea typeface="Calibri"/>
              <a:cs typeface="Calibri"/>
              <a:sym typeface="Calibri"/>
            </a:endParaRPr>
          </a:p>
          <a:p>
            <a:pPr marL="0" lvl="0" indent="0" algn="ctr" rtl="0">
              <a:spcBef>
                <a:spcPts val="0"/>
              </a:spcBef>
              <a:spcAft>
                <a:spcPts val="0"/>
              </a:spcAft>
              <a:buNone/>
            </a:pPr>
            <a:endParaRPr sz="3000">
              <a:solidFill>
                <a:srgbClr val="14303B"/>
              </a:solidFill>
              <a:latin typeface="Calibri"/>
              <a:ea typeface="Calibri"/>
              <a:cs typeface="Calibri"/>
              <a:sym typeface="Calibri"/>
            </a:endParaRPr>
          </a:p>
          <a:p>
            <a:pPr marL="0" lvl="0" indent="0" algn="ctr" rtl="0">
              <a:spcBef>
                <a:spcPts val="0"/>
              </a:spcBef>
              <a:spcAft>
                <a:spcPts val="0"/>
              </a:spcAft>
              <a:buNone/>
            </a:pPr>
            <a:r>
              <a:rPr lang="en" sz="3000">
                <a:solidFill>
                  <a:srgbClr val="14303B"/>
                </a:solidFill>
                <a:latin typeface="Calibri"/>
                <a:ea typeface="Calibri"/>
                <a:cs typeface="Calibri"/>
                <a:sym typeface="Calibri"/>
              </a:rPr>
              <a:t>Ca, Cr, Mn, Ti</a:t>
            </a:r>
            <a:endParaRPr sz="3000">
              <a:solidFill>
                <a:srgbClr val="14303B"/>
              </a:solidFill>
              <a:latin typeface="Calibri"/>
              <a:ea typeface="Calibri"/>
              <a:cs typeface="Calibri"/>
              <a:sym typeface="Calibri"/>
            </a:endParaRPr>
          </a:p>
        </p:txBody>
      </p:sp>
      <p:sp>
        <p:nvSpPr>
          <p:cNvPr id="455" name="Google Shape;455;p24"/>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12</a:t>
            </a:fld>
            <a:endParaRPr sz="900">
              <a:solidFill>
                <a:srgbClr val="00313C"/>
              </a:solidFill>
            </a:endParaRPr>
          </a:p>
        </p:txBody>
      </p:sp>
      <p:sp>
        <p:nvSpPr>
          <p:cNvPr id="456" name="Google Shape;456;p24"/>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5"/>
          <p:cNvSpPr/>
          <p:nvPr/>
        </p:nvSpPr>
        <p:spPr>
          <a:xfrm>
            <a:off x="3303850" y="2510500"/>
            <a:ext cx="2999400" cy="24195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2" name="Google Shape;462;p25"/>
          <p:cNvSpPr/>
          <p:nvPr/>
        </p:nvSpPr>
        <p:spPr>
          <a:xfrm>
            <a:off x="6303250" y="2510500"/>
            <a:ext cx="2841000" cy="24195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3" name="Google Shape;463;p25"/>
          <p:cNvSpPr txBox="1">
            <a:spLocks noGrp="1"/>
          </p:cNvSpPr>
          <p:nvPr>
            <p:ph type="body" idx="1"/>
          </p:nvPr>
        </p:nvSpPr>
        <p:spPr>
          <a:xfrm>
            <a:off x="243275" y="678195"/>
            <a:ext cx="8520600" cy="1735568"/>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US" dirty="0">
                <a:solidFill>
                  <a:srgbClr val="00313C"/>
                </a:solidFill>
              </a:rPr>
              <a:t>Joint Institute for Nuclear Research</a:t>
            </a:r>
          </a:p>
          <a:p>
            <a:pPr marL="0" lvl="0" indent="0" algn="l" rtl="0">
              <a:spcBef>
                <a:spcPts val="0"/>
              </a:spcBef>
              <a:spcAft>
                <a:spcPts val="0"/>
              </a:spcAft>
              <a:buNone/>
            </a:pPr>
            <a:endParaRPr lang="en" dirty="0">
              <a:solidFill>
                <a:srgbClr val="00313C"/>
              </a:solidFill>
            </a:endParaRPr>
          </a:p>
          <a:p>
            <a:pPr marL="0" lvl="0" indent="0" algn="l" rtl="0">
              <a:spcBef>
                <a:spcPts val="0"/>
              </a:spcBef>
              <a:spcAft>
                <a:spcPts val="0"/>
              </a:spcAft>
              <a:buNone/>
            </a:pPr>
            <a:r>
              <a:rPr lang="en" dirty="0">
                <a:solidFill>
                  <a:srgbClr val="00313C"/>
                </a:solidFill>
              </a:rPr>
              <a:t>Superheavy element factory (14 GHz DECRIS-PM + DC280 cyclotron) </a:t>
            </a:r>
            <a:endParaRPr dirty="0">
              <a:solidFill>
                <a:srgbClr val="00313C"/>
              </a:solidFill>
            </a:endParaRPr>
          </a:p>
          <a:p>
            <a:pPr marL="0" lvl="0" indent="0" algn="l" rtl="0">
              <a:spcBef>
                <a:spcPts val="1200"/>
              </a:spcBef>
              <a:spcAft>
                <a:spcPts val="0"/>
              </a:spcAft>
              <a:buNone/>
            </a:pPr>
            <a:r>
              <a:rPr lang="en" dirty="0">
                <a:solidFill>
                  <a:srgbClr val="00313C"/>
                </a:solidFill>
              </a:rPr>
              <a:t>1st experiment 2020, have produced SHE 115</a:t>
            </a:r>
            <a:endParaRPr dirty="0">
              <a:solidFill>
                <a:srgbClr val="00313C"/>
              </a:solidFill>
            </a:endParaRPr>
          </a:p>
          <a:p>
            <a:pPr marL="0" lvl="0" indent="0" algn="l" rtl="0">
              <a:spcBef>
                <a:spcPts val="1200"/>
              </a:spcBef>
              <a:spcAft>
                <a:spcPts val="1200"/>
              </a:spcAft>
              <a:buNone/>
            </a:pPr>
            <a:r>
              <a:rPr lang="en" dirty="0">
                <a:solidFill>
                  <a:srgbClr val="00313C"/>
                </a:solidFill>
              </a:rPr>
              <a:t>Work towards synthesis of SHE &gt; 118 using </a:t>
            </a:r>
            <a:r>
              <a:rPr lang="en" baseline="30000" dirty="0">
                <a:solidFill>
                  <a:srgbClr val="00313C"/>
                </a:solidFill>
              </a:rPr>
              <a:t>50</a:t>
            </a:r>
            <a:r>
              <a:rPr lang="en" dirty="0">
                <a:solidFill>
                  <a:srgbClr val="00313C"/>
                </a:solidFill>
              </a:rPr>
              <a:t>Ti and </a:t>
            </a:r>
            <a:r>
              <a:rPr lang="en" baseline="30000" dirty="0">
                <a:solidFill>
                  <a:srgbClr val="00313C"/>
                </a:solidFill>
              </a:rPr>
              <a:t>54</a:t>
            </a:r>
            <a:r>
              <a:rPr lang="en" dirty="0">
                <a:solidFill>
                  <a:srgbClr val="00313C"/>
                </a:solidFill>
              </a:rPr>
              <a:t>Cr  with </a:t>
            </a:r>
            <a:r>
              <a:rPr lang="en" baseline="30000" dirty="0">
                <a:solidFill>
                  <a:srgbClr val="00313C"/>
                </a:solidFill>
              </a:rPr>
              <a:t>248</a:t>
            </a:r>
            <a:r>
              <a:rPr lang="en" dirty="0">
                <a:solidFill>
                  <a:srgbClr val="00313C"/>
                </a:solidFill>
              </a:rPr>
              <a:t>Cm, </a:t>
            </a:r>
            <a:r>
              <a:rPr lang="en" baseline="30000" dirty="0">
                <a:solidFill>
                  <a:srgbClr val="00313C"/>
                </a:solidFill>
              </a:rPr>
              <a:t>249</a:t>
            </a:r>
            <a:r>
              <a:rPr lang="en" dirty="0">
                <a:solidFill>
                  <a:srgbClr val="00313C"/>
                </a:solidFill>
              </a:rPr>
              <a:t>Bk, and </a:t>
            </a:r>
            <a:r>
              <a:rPr lang="en" baseline="30000" dirty="0">
                <a:solidFill>
                  <a:srgbClr val="00313C"/>
                </a:solidFill>
              </a:rPr>
              <a:t>249-251</a:t>
            </a:r>
            <a:r>
              <a:rPr lang="en" dirty="0">
                <a:solidFill>
                  <a:srgbClr val="00313C"/>
                </a:solidFill>
              </a:rPr>
              <a:t>Cf isotopes</a:t>
            </a:r>
            <a:endParaRPr dirty="0">
              <a:solidFill>
                <a:srgbClr val="00313C"/>
              </a:solidFill>
            </a:endParaRPr>
          </a:p>
        </p:txBody>
      </p:sp>
      <p:sp>
        <p:nvSpPr>
          <p:cNvPr id="464" name="Google Shape;464;p25"/>
          <p:cNvSpPr/>
          <p:nvPr/>
        </p:nvSpPr>
        <p:spPr>
          <a:xfrm>
            <a:off x="0" y="0"/>
            <a:ext cx="9150000" cy="7188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65" name="Google Shape;465;p25"/>
          <p:cNvPicPr preferRelativeResize="0"/>
          <p:nvPr/>
        </p:nvPicPr>
        <p:blipFill>
          <a:blip r:embed="rId3">
            <a:alphaModFix/>
          </a:blip>
          <a:stretch>
            <a:fillRect/>
          </a:stretch>
        </p:blipFill>
        <p:spPr>
          <a:xfrm>
            <a:off x="7032393" y="48313"/>
            <a:ext cx="2078075" cy="622175"/>
          </a:xfrm>
          <a:prstGeom prst="rect">
            <a:avLst/>
          </a:prstGeom>
          <a:noFill/>
          <a:ln>
            <a:noFill/>
          </a:ln>
        </p:spPr>
      </p:pic>
      <p:sp>
        <p:nvSpPr>
          <p:cNvPr id="466" name="Google Shape;466;p25"/>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13</a:t>
            </a:fld>
            <a:endParaRPr sz="1200">
              <a:solidFill>
                <a:schemeClr val="lt1"/>
              </a:solidFill>
            </a:endParaRPr>
          </a:p>
        </p:txBody>
      </p:sp>
      <p:sp>
        <p:nvSpPr>
          <p:cNvPr id="467" name="Google Shape;467;p25"/>
          <p:cNvSpPr txBox="1">
            <a:spLocks noGrp="1"/>
          </p:cNvSpPr>
          <p:nvPr>
            <p:ph type="title"/>
          </p:nvPr>
        </p:nvSpPr>
        <p:spPr>
          <a:xfrm>
            <a:off x="1369225" y="73050"/>
            <a:ext cx="5629800" cy="572700"/>
          </a:xfrm>
          <a:prstGeom prst="rect">
            <a:avLst/>
          </a:prstGeom>
          <a:solidFill>
            <a:srgbClr val="EA9999"/>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JINR Dubna, Russia</a:t>
            </a:r>
            <a:endParaRPr sz="3000">
              <a:solidFill>
                <a:schemeClr val="lt1"/>
              </a:solidFill>
              <a:latin typeface="Calibri"/>
              <a:ea typeface="Calibri"/>
              <a:cs typeface="Calibri"/>
              <a:sym typeface="Calibri"/>
            </a:endParaRPr>
          </a:p>
        </p:txBody>
      </p:sp>
      <p:sp>
        <p:nvSpPr>
          <p:cNvPr id="468" name="Google Shape;468;p25"/>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13</a:t>
            </a:fld>
            <a:endParaRPr sz="900">
              <a:solidFill>
                <a:srgbClr val="00313C"/>
              </a:solidFill>
            </a:endParaRPr>
          </a:p>
        </p:txBody>
      </p:sp>
      <p:sp>
        <p:nvSpPr>
          <p:cNvPr id="469" name="Google Shape;469;p25"/>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pic>
        <p:nvPicPr>
          <p:cNvPr id="470" name="Google Shape;470;p25"/>
          <p:cNvPicPr preferRelativeResize="0"/>
          <p:nvPr/>
        </p:nvPicPr>
        <p:blipFill>
          <a:blip r:embed="rId4">
            <a:alphaModFix/>
          </a:blip>
          <a:stretch>
            <a:fillRect/>
          </a:stretch>
        </p:blipFill>
        <p:spPr>
          <a:xfrm>
            <a:off x="4848037" y="1497900"/>
            <a:ext cx="1759650" cy="317525"/>
          </a:xfrm>
          <a:prstGeom prst="rect">
            <a:avLst/>
          </a:prstGeom>
          <a:noFill/>
          <a:ln>
            <a:noFill/>
          </a:ln>
        </p:spPr>
      </p:pic>
      <p:pic>
        <p:nvPicPr>
          <p:cNvPr id="471" name="Google Shape;471;p25"/>
          <p:cNvPicPr preferRelativeResize="0"/>
          <p:nvPr/>
        </p:nvPicPr>
        <p:blipFill>
          <a:blip r:embed="rId5">
            <a:alphaModFix/>
          </a:blip>
          <a:stretch>
            <a:fillRect/>
          </a:stretch>
        </p:blipFill>
        <p:spPr>
          <a:xfrm>
            <a:off x="99587" y="2703300"/>
            <a:ext cx="3176438" cy="2258275"/>
          </a:xfrm>
          <a:prstGeom prst="rect">
            <a:avLst/>
          </a:prstGeom>
          <a:noFill/>
          <a:ln>
            <a:noFill/>
          </a:ln>
        </p:spPr>
      </p:pic>
      <p:pic>
        <p:nvPicPr>
          <p:cNvPr id="472" name="Google Shape;472;p25"/>
          <p:cNvPicPr preferRelativeResize="0"/>
          <p:nvPr/>
        </p:nvPicPr>
        <p:blipFill rotWithShape="1">
          <a:blip r:embed="rId6">
            <a:alphaModFix/>
          </a:blip>
          <a:srcRect b="1468"/>
          <a:stretch/>
        </p:blipFill>
        <p:spPr>
          <a:xfrm>
            <a:off x="6849300" y="2936738"/>
            <a:ext cx="1914575" cy="1419225"/>
          </a:xfrm>
          <a:prstGeom prst="rect">
            <a:avLst/>
          </a:prstGeom>
          <a:noFill/>
          <a:ln>
            <a:noFill/>
          </a:ln>
        </p:spPr>
      </p:pic>
      <p:pic>
        <p:nvPicPr>
          <p:cNvPr id="473" name="Google Shape;473;p25"/>
          <p:cNvPicPr preferRelativeResize="0"/>
          <p:nvPr/>
        </p:nvPicPr>
        <p:blipFill>
          <a:blip r:embed="rId7">
            <a:alphaModFix/>
          </a:blip>
          <a:stretch>
            <a:fillRect/>
          </a:stretch>
        </p:blipFill>
        <p:spPr>
          <a:xfrm>
            <a:off x="3711012" y="3025399"/>
            <a:ext cx="2326626" cy="1614089"/>
          </a:xfrm>
          <a:prstGeom prst="rect">
            <a:avLst/>
          </a:prstGeom>
          <a:noFill/>
          <a:ln>
            <a:noFill/>
          </a:ln>
        </p:spPr>
      </p:pic>
      <p:sp>
        <p:nvSpPr>
          <p:cNvPr id="474" name="Google Shape;474;p25"/>
          <p:cNvSpPr txBox="1">
            <a:spLocks noGrp="1"/>
          </p:cNvSpPr>
          <p:nvPr>
            <p:ph type="body" idx="1"/>
          </p:nvPr>
        </p:nvSpPr>
        <p:spPr>
          <a:xfrm>
            <a:off x="4135838" y="2462075"/>
            <a:ext cx="1675800"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14 GHz DECRIS-PM</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
        <p:nvSpPr>
          <p:cNvPr id="475" name="Google Shape;475;p25"/>
          <p:cNvSpPr txBox="1">
            <a:spLocks noGrp="1"/>
          </p:cNvSpPr>
          <p:nvPr>
            <p:ph type="body" idx="1"/>
          </p:nvPr>
        </p:nvSpPr>
        <p:spPr>
          <a:xfrm>
            <a:off x="276625" y="2465075"/>
            <a:ext cx="2999400" cy="443100"/>
          </a:xfrm>
          <a:prstGeom prst="rect">
            <a:avLst/>
          </a:prstGeom>
          <a:noFill/>
        </p:spPr>
        <p:txBody>
          <a:bodyPr spcFirstLastPara="1" wrap="square" lIns="91425" tIns="91425" rIns="91425" bIns="91425" anchor="t" anchorCtr="0">
            <a:normAutofit fontScale="32500" lnSpcReduction="20000"/>
          </a:bodyPr>
          <a:lstStyle/>
          <a:p>
            <a:pPr marL="0" lvl="0" indent="0" algn="l" rtl="0">
              <a:lnSpc>
                <a:spcPct val="100000"/>
              </a:lnSpc>
              <a:spcBef>
                <a:spcPts val="0"/>
              </a:spcBef>
              <a:spcAft>
                <a:spcPts val="0"/>
              </a:spcAft>
              <a:buNone/>
            </a:pPr>
            <a:r>
              <a:rPr lang="en" sz="5473" b="1" dirty="0">
                <a:solidFill>
                  <a:schemeClr val="dk1"/>
                </a:solidFill>
                <a:latin typeface="Calibri"/>
                <a:ea typeface="Calibri"/>
                <a:cs typeface="Calibri"/>
                <a:sym typeface="Calibri"/>
              </a:rPr>
              <a:t>Superheavy Element Factory</a:t>
            </a:r>
            <a:endParaRPr sz="5473" b="1" dirty="0">
              <a:solidFill>
                <a:schemeClr val="dk1"/>
              </a:solidFill>
              <a:latin typeface="Calibri"/>
              <a:ea typeface="Calibri"/>
              <a:cs typeface="Calibri"/>
              <a:sym typeface="Calibri"/>
            </a:endParaRPr>
          </a:p>
          <a:p>
            <a:pPr marL="0" lvl="0" indent="0" algn="l" rtl="0">
              <a:spcBef>
                <a:spcPts val="0"/>
              </a:spcBef>
              <a:spcAft>
                <a:spcPts val="1200"/>
              </a:spcAft>
              <a:buNone/>
            </a:pPr>
            <a:endParaRPr b="1" dirty="0">
              <a:solidFill>
                <a:schemeClr val="dk1"/>
              </a:solidFill>
              <a:latin typeface="Calibri"/>
              <a:ea typeface="Calibri"/>
              <a:cs typeface="Calibri"/>
              <a:sym typeface="Calibri"/>
            </a:endParaRPr>
          </a:p>
        </p:txBody>
      </p:sp>
      <p:sp>
        <p:nvSpPr>
          <p:cNvPr id="476" name="Google Shape;476;p25"/>
          <p:cNvSpPr txBox="1">
            <a:spLocks noGrp="1"/>
          </p:cNvSpPr>
          <p:nvPr>
            <p:ph type="body" idx="1"/>
          </p:nvPr>
        </p:nvSpPr>
        <p:spPr>
          <a:xfrm>
            <a:off x="6607687" y="2465075"/>
            <a:ext cx="2576700"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14 GHz DECRIS-PM Performance</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
        <p:nvSpPr>
          <p:cNvPr id="477" name="Google Shape;477;p25"/>
          <p:cNvSpPr/>
          <p:nvPr/>
        </p:nvSpPr>
        <p:spPr>
          <a:xfrm>
            <a:off x="0" y="2510500"/>
            <a:ext cx="3303600" cy="24195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8" name="Google Shape;478;p25"/>
          <p:cNvSpPr/>
          <p:nvPr/>
        </p:nvSpPr>
        <p:spPr>
          <a:xfrm>
            <a:off x="8053725" y="3473950"/>
            <a:ext cx="628800" cy="128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920</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6"/>
          <p:cNvSpPr txBox="1">
            <a:spLocks noGrp="1"/>
          </p:cNvSpPr>
          <p:nvPr>
            <p:ph type="body" idx="1"/>
          </p:nvPr>
        </p:nvSpPr>
        <p:spPr>
          <a:xfrm>
            <a:off x="1172950" y="834675"/>
            <a:ext cx="2114100" cy="68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aseline="30000">
                <a:solidFill>
                  <a:srgbClr val="00313C"/>
                </a:solidFill>
              </a:rPr>
              <a:t>48</a:t>
            </a:r>
            <a:r>
              <a:rPr lang="en">
                <a:solidFill>
                  <a:srgbClr val="00313C"/>
                </a:solidFill>
              </a:rPr>
              <a:t>Ca Production</a:t>
            </a:r>
            <a:endParaRPr>
              <a:solidFill>
                <a:srgbClr val="00313C"/>
              </a:solidFill>
            </a:endParaRPr>
          </a:p>
        </p:txBody>
      </p:sp>
      <p:sp>
        <p:nvSpPr>
          <p:cNvPr id="484" name="Google Shape;484;p26"/>
          <p:cNvSpPr/>
          <p:nvPr/>
        </p:nvSpPr>
        <p:spPr>
          <a:xfrm>
            <a:off x="0" y="0"/>
            <a:ext cx="9150000" cy="7188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5" name="Google Shape;485;p26"/>
          <p:cNvPicPr preferRelativeResize="0"/>
          <p:nvPr/>
        </p:nvPicPr>
        <p:blipFill>
          <a:blip r:embed="rId3">
            <a:alphaModFix/>
          </a:blip>
          <a:stretch>
            <a:fillRect/>
          </a:stretch>
        </p:blipFill>
        <p:spPr>
          <a:xfrm>
            <a:off x="7032393" y="48313"/>
            <a:ext cx="2078075" cy="622175"/>
          </a:xfrm>
          <a:prstGeom prst="rect">
            <a:avLst/>
          </a:prstGeom>
          <a:noFill/>
          <a:ln>
            <a:noFill/>
          </a:ln>
        </p:spPr>
      </p:pic>
      <p:sp>
        <p:nvSpPr>
          <p:cNvPr id="486" name="Google Shape;486;p26"/>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14</a:t>
            </a:fld>
            <a:endParaRPr sz="1200">
              <a:solidFill>
                <a:schemeClr val="lt1"/>
              </a:solidFill>
            </a:endParaRPr>
          </a:p>
        </p:txBody>
      </p:sp>
      <p:sp>
        <p:nvSpPr>
          <p:cNvPr id="487" name="Google Shape;487;p26"/>
          <p:cNvSpPr txBox="1">
            <a:spLocks noGrp="1"/>
          </p:cNvSpPr>
          <p:nvPr>
            <p:ph type="title"/>
          </p:nvPr>
        </p:nvSpPr>
        <p:spPr>
          <a:xfrm>
            <a:off x="1369225" y="73050"/>
            <a:ext cx="5629800" cy="572700"/>
          </a:xfrm>
          <a:prstGeom prst="rect">
            <a:avLst/>
          </a:prstGeom>
          <a:solidFill>
            <a:srgbClr val="EA9999"/>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JINR Dubna, Russia</a:t>
            </a:r>
            <a:endParaRPr sz="3000">
              <a:solidFill>
                <a:schemeClr val="lt1"/>
              </a:solidFill>
              <a:latin typeface="Calibri"/>
              <a:ea typeface="Calibri"/>
              <a:cs typeface="Calibri"/>
              <a:sym typeface="Calibri"/>
            </a:endParaRPr>
          </a:p>
        </p:txBody>
      </p:sp>
      <p:sp>
        <p:nvSpPr>
          <p:cNvPr id="488" name="Google Shape;488;p26"/>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14</a:t>
            </a:fld>
            <a:endParaRPr sz="900">
              <a:solidFill>
                <a:srgbClr val="00313C"/>
              </a:solidFill>
            </a:endParaRPr>
          </a:p>
        </p:txBody>
      </p:sp>
      <p:sp>
        <p:nvSpPr>
          <p:cNvPr id="489" name="Google Shape;489;p26"/>
          <p:cNvSpPr/>
          <p:nvPr/>
        </p:nvSpPr>
        <p:spPr>
          <a:xfrm>
            <a:off x="-3000" y="4869759"/>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pic>
        <p:nvPicPr>
          <p:cNvPr id="490" name="Google Shape;490;p26"/>
          <p:cNvPicPr preferRelativeResize="0"/>
          <p:nvPr/>
        </p:nvPicPr>
        <p:blipFill rotWithShape="1">
          <a:blip r:embed="rId4">
            <a:alphaModFix/>
          </a:blip>
          <a:srcRect r="4516" b="51413"/>
          <a:stretch/>
        </p:blipFill>
        <p:spPr>
          <a:xfrm>
            <a:off x="38050" y="1273294"/>
            <a:ext cx="1551125" cy="689550"/>
          </a:xfrm>
          <a:prstGeom prst="rect">
            <a:avLst/>
          </a:prstGeom>
          <a:noFill/>
          <a:ln>
            <a:noFill/>
          </a:ln>
        </p:spPr>
      </p:pic>
      <p:sp>
        <p:nvSpPr>
          <p:cNvPr id="491" name="Google Shape;491;p26"/>
          <p:cNvSpPr/>
          <p:nvPr/>
        </p:nvSpPr>
        <p:spPr>
          <a:xfrm>
            <a:off x="1475350" y="1271650"/>
            <a:ext cx="16326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313C"/>
                </a:solidFill>
              </a:rPr>
              <a:t>100 mg capacity</a:t>
            </a:r>
            <a:endParaRPr>
              <a:solidFill>
                <a:srgbClr val="00313C"/>
              </a:solidFill>
            </a:endParaRPr>
          </a:p>
        </p:txBody>
      </p:sp>
      <p:pic>
        <p:nvPicPr>
          <p:cNvPr id="492" name="Google Shape;492;p26"/>
          <p:cNvPicPr preferRelativeResize="0"/>
          <p:nvPr/>
        </p:nvPicPr>
        <p:blipFill rotWithShape="1">
          <a:blip r:embed="rId5">
            <a:alphaModFix/>
          </a:blip>
          <a:srcRect l="10604" t="20344" r="7124"/>
          <a:stretch/>
        </p:blipFill>
        <p:spPr>
          <a:xfrm rot="-1843573">
            <a:off x="2386275" y="1824800"/>
            <a:ext cx="1836075" cy="663050"/>
          </a:xfrm>
          <a:prstGeom prst="rect">
            <a:avLst/>
          </a:prstGeom>
          <a:noFill/>
          <a:ln>
            <a:noFill/>
          </a:ln>
        </p:spPr>
      </p:pic>
      <p:graphicFrame>
        <p:nvGraphicFramePr>
          <p:cNvPr id="493" name="Google Shape;493;p26"/>
          <p:cNvGraphicFramePr/>
          <p:nvPr/>
        </p:nvGraphicFramePr>
        <p:xfrm>
          <a:off x="274350" y="2855813"/>
          <a:ext cx="2833600" cy="175245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48</a:t>
                      </a:r>
                      <a:r>
                        <a:rPr lang="en" sz="1100" b="1"/>
                        <a:t>Ca</a:t>
                      </a:r>
                      <a:r>
                        <a:rPr lang="en" sz="1100" b="1" baseline="30000"/>
                        <a:t>10+</a:t>
                      </a:r>
                      <a:r>
                        <a:rPr lang="en" sz="1100" b="1"/>
                        <a:t> in Micro-oven + Ta screen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48</a:t>
                      </a:r>
                      <a:r>
                        <a:rPr lang="en" sz="1100"/>
                        <a:t>Ca</a:t>
                      </a:r>
                      <a:r>
                        <a:rPr lang="en" sz="1100" baseline="30000"/>
                        <a:t>10+</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80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Total Efficiency</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16%</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100"/>
                        <a:t>Efficiency into </a:t>
                      </a:r>
                      <a:r>
                        <a:rPr lang="en" sz="1100" baseline="30000">
                          <a:solidFill>
                            <a:schemeClr val="dk1"/>
                          </a:solidFill>
                        </a:rPr>
                        <a:t>48</a:t>
                      </a:r>
                      <a:r>
                        <a:rPr lang="en" sz="1100">
                          <a:solidFill>
                            <a:schemeClr val="dk1"/>
                          </a:solidFill>
                        </a:rPr>
                        <a:t>Ca</a:t>
                      </a:r>
                      <a:r>
                        <a:rPr lang="en" sz="1100" baseline="30000">
                          <a:solidFill>
                            <a:schemeClr val="dk1"/>
                          </a:solidFill>
                        </a:rPr>
                        <a:t>10+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5%</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0.67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cxnSp>
        <p:nvCxnSpPr>
          <p:cNvPr id="494" name="Google Shape;494;p26"/>
          <p:cNvCxnSpPr/>
          <p:nvPr/>
        </p:nvCxnSpPr>
        <p:spPr>
          <a:xfrm rot="10800000" flipH="1">
            <a:off x="2504400" y="2217075"/>
            <a:ext cx="550800" cy="727800"/>
          </a:xfrm>
          <a:prstGeom prst="straightConnector1">
            <a:avLst/>
          </a:prstGeom>
          <a:noFill/>
          <a:ln w="9525" cap="flat" cmpd="sng">
            <a:solidFill>
              <a:schemeClr val="dk2"/>
            </a:solidFill>
            <a:prstDash val="solid"/>
            <a:round/>
            <a:headEnd type="none" w="med" len="med"/>
            <a:tailEnd type="triangle" w="med" len="med"/>
          </a:ln>
        </p:spPr>
      </p:cxnSp>
      <p:cxnSp>
        <p:nvCxnSpPr>
          <p:cNvPr id="495" name="Google Shape;495;p26"/>
          <p:cNvCxnSpPr/>
          <p:nvPr/>
        </p:nvCxnSpPr>
        <p:spPr>
          <a:xfrm>
            <a:off x="4416100" y="908000"/>
            <a:ext cx="3300" cy="3958800"/>
          </a:xfrm>
          <a:prstGeom prst="straightConnector1">
            <a:avLst/>
          </a:prstGeom>
          <a:noFill/>
          <a:ln w="28575" cap="flat" cmpd="sng">
            <a:solidFill>
              <a:srgbClr val="00313C"/>
            </a:solidFill>
            <a:prstDash val="solid"/>
            <a:round/>
            <a:headEnd type="none" w="med" len="med"/>
            <a:tailEnd type="none" w="med" len="med"/>
          </a:ln>
        </p:spPr>
      </p:cxnSp>
      <p:pic>
        <p:nvPicPr>
          <p:cNvPr id="496" name="Google Shape;496;p26"/>
          <p:cNvPicPr preferRelativeResize="0"/>
          <p:nvPr/>
        </p:nvPicPr>
        <p:blipFill rotWithShape="1">
          <a:blip r:embed="rId6">
            <a:alphaModFix/>
          </a:blip>
          <a:srcRect b="14893"/>
          <a:stretch/>
        </p:blipFill>
        <p:spPr>
          <a:xfrm>
            <a:off x="5853650" y="1273300"/>
            <a:ext cx="2353518" cy="1475800"/>
          </a:xfrm>
          <a:prstGeom prst="rect">
            <a:avLst/>
          </a:prstGeom>
          <a:noFill/>
          <a:ln>
            <a:noFill/>
          </a:ln>
        </p:spPr>
      </p:pic>
      <p:sp>
        <p:nvSpPr>
          <p:cNvPr id="497" name="Google Shape;497;p26"/>
          <p:cNvSpPr txBox="1">
            <a:spLocks noGrp="1"/>
          </p:cNvSpPr>
          <p:nvPr>
            <p:ph type="body" idx="1"/>
          </p:nvPr>
        </p:nvSpPr>
        <p:spPr>
          <a:xfrm>
            <a:off x="5917150" y="908000"/>
            <a:ext cx="2580900" cy="68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aseline="30000">
                <a:solidFill>
                  <a:srgbClr val="00313C"/>
                </a:solidFill>
              </a:rPr>
              <a:t>48</a:t>
            </a:r>
            <a:r>
              <a:rPr lang="en">
                <a:solidFill>
                  <a:srgbClr val="00313C"/>
                </a:solidFill>
              </a:rPr>
              <a:t>Ti, </a:t>
            </a:r>
            <a:r>
              <a:rPr lang="en" baseline="30000">
                <a:solidFill>
                  <a:srgbClr val="00313C"/>
                </a:solidFill>
              </a:rPr>
              <a:t>52-54</a:t>
            </a:r>
            <a:r>
              <a:rPr lang="en">
                <a:solidFill>
                  <a:srgbClr val="00313C"/>
                </a:solidFill>
              </a:rPr>
              <a:t>Cr Production</a:t>
            </a:r>
            <a:endParaRPr>
              <a:solidFill>
                <a:srgbClr val="00313C"/>
              </a:solidFill>
            </a:endParaRPr>
          </a:p>
        </p:txBody>
      </p:sp>
      <p:sp>
        <p:nvSpPr>
          <p:cNvPr id="498" name="Google Shape;498;p26"/>
          <p:cNvSpPr/>
          <p:nvPr/>
        </p:nvSpPr>
        <p:spPr>
          <a:xfrm>
            <a:off x="4681701" y="2571750"/>
            <a:ext cx="1590300" cy="11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(CH</a:t>
            </a:r>
            <a:r>
              <a:rPr lang="en" baseline="-25000" dirty="0"/>
              <a:t>3</a:t>
            </a:r>
            <a:r>
              <a:rPr lang="en" dirty="0"/>
              <a:t>)</a:t>
            </a:r>
            <a:r>
              <a:rPr lang="en" baseline="-25000" dirty="0"/>
              <a:t>5</a:t>
            </a:r>
            <a:r>
              <a:rPr lang="en" dirty="0"/>
              <a:t>C</a:t>
            </a:r>
            <a:r>
              <a:rPr lang="en" baseline="-25000" dirty="0"/>
              <a:t>5</a:t>
            </a:r>
            <a:r>
              <a:rPr lang="en" dirty="0"/>
              <a:t>Ti(CH</a:t>
            </a:r>
            <a:r>
              <a:rPr lang="en" baseline="-25000" dirty="0"/>
              <a:t>3</a:t>
            </a:r>
            <a:r>
              <a:rPr lang="en" dirty="0"/>
              <a:t>)</a:t>
            </a:r>
            <a:r>
              <a:rPr lang="en" baseline="-25000" dirty="0"/>
              <a:t>3</a:t>
            </a:r>
            <a:endParaRPr baseline="-25000" dirty="0"/>
          </a:p>
        </p:txBody>
      </p:sp>
      <p:sp>
        <p:nvSpPr>
          <p:cNvPr id="499" name="Google Shape;499;p26"/>
          <p:cNvSpPr/>
          <p:nvPr/>
        </p:nvSpPr>
        <p:spPr>
          <a:xfrm>
            <a:off x="7197500" y="2433450"/>
            <a:ext cx="1590300" cy="27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a:t>
            </a:r>
            <a:r>
              <a:rPr lang="en" baseline="-25000"/>
              <a:t>10</a:t>
            </a:r>
            <a:r>
              <a:rPr lang="en"/>
              <a:t>H</a:t>
            </a:r>
            <a:r>
              <a:rPr lang="en" baseline="-25000"/>
              <a:t>10</a:t>
            </a:r>
            <a:r>
              <a:rPr lang="en">
                <a:solidFill>
                  <a:schemeClr val="dk1"/>
                </a:solidFill>
              </a:rPr>
              <a:t>Cr</a:t>
            </a:r>
            <a:endParaRPr baseline="-25000"/>
          </a:p>
        </p:txBody>
      </p:sp>
      <p:graphicFrame>
        <p:nvGraphicFramePr>
          <p:cNvPr id="500" name="Google Shape;500;p26"/>
          <p:cNvGraphicFramePr/>
          <p:nvPr>
            <p:extLst>
              <p:ext uri="{D42A27DB-BD31-4B8C-83A1-F6EECF244321}">
                <p14:modId xmlns:p14="http://schemas.microsoft.com/office/powerpoint/2010/main" val="1750204614"/>
              </p:ext>
            </p:extLst>
          </p:nvPr>
        </p:nvGraphicFramePr>
        <p:xfrm>
          <a:off x="3159413" y="2858784"/>
          <a:ext cx="3060575" cy="1920090"/>
        </p:xfrm>
        <a:graphic>
          <a:graphicData uri="http://schemas.openxmlformats.org/drawingml/2006/table">
            <a:tbl>
              <a:tblPr>
                <a:noFill/>
                <a:tableStyleId>{91C32976-D706-4065-A27E-27F65721627B}</a:tableStyleId>
              </a:tblPr>
              <a:tblGrid>
                <a:gridCol w="1656650">
                  <a:extLst>
                    <a:ext uri="{9D8B030D-6E8A-4147-A177-3AD203B41FA5}">
                      <a16:colId xmlns:a16="http://schemas.microsoft.com/office/drawing/2014/main" val="20000"/>
                    </a:ext>
                  </a:extLst>
                </a:gridCol>
                <a:gridCol w="14039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48</a:t>
                      </a:r>
                      <a:r>
                        <a:rPr lang="en" sz="1100" b="1"/>
                        <a:t>Ti</a:t>
                      </a:r>
                      <a:r>
                        <a:rPr lang="en" sz="1100" b="1" baseline="30000"/>
                        <a:t>10+/7+</a:t>
                      </a:r>
                      <a:r>
                        <a:rPr lang="en" sz="1100" b="1"/>
                        <a:t> in MIVOC </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48</a:t>
                      </a:r>
                      <a:r>
                        <a:rPr lang="en" sz="1100"/>
                        <a:t>Ti</a:t>
                      </a:r>
                      <a:r>
                        <a:rPr lang="en" sz="1100" baseline="30000"/>
                        <a:t>10+</a:t>
                      </a:r>
                      <a:r>
                        <a:rPr lang="en" sz="1100"/>
                        <a:t>/Ti</a:t>
                      </a:r>
                      <a:r>
                        <a:rPr lang="en" sz="1100" baseline="30000"/>
                        <a:t>7+</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~30 euA/~115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Total Efficiency</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15%/20%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100"/>
                        <a:t>Efficiency into </a:t>
                      </a:r>
                      <a:r>
                        <a:rPr lang="en" sz="1100" baseline="30000">
                          <a:solidFill>
                            <a:schemeClr val="dk1"/>
                          </a:solidFill>
                        </a:rPr>
                        <a:t>48</a:t>
                      </a:r>
                      <a:r>
                        <a:rPr lang="en" sz="1100">
                          <a:solidFill>
                            <a:schemeClr val="dk1"/>
                          </a:solidFill>
                        </a:rPr>
                        <a:t>Ti</a:t>
                      </a:r>
                      <a:r>
                        <a:rPr lang="en" sz="1100" baseline="30000">
                          <a:solidFill>
                            <a:schemeClr val="dk1"/>
                          </a:solidFill>
                        </a:rPr>
                        <a:t>10+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1.5%</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dirty="0"/>
                        <a:t>0.55-0.67 mg/h</a:t>
                      </a:r>
                      <a:endParaRPr sz="1100"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501" name="Google Shape;501;p26"/>
          <p:cNvSpPr/>
          <p:nvPr/>
        </p:nvSpPr>
        <p:spPr>
          <a:xfrm>
            <a:off x="4448950" y="1988888"/>
            <a:ext cx="1590300" cy="11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As of 2021, operational value not reached for Ti</a:t>
            </a:r>
            <a:endParaRPr baseline="-25000"/>
          </a:p>
        </p:txBody>
      </p:sp>
      <p:sp>
        <p:nvSpPr>
          <p:cNvPr id="502" name="Google Shape;502;p26"/>
          <p:cNvSpPr/>
          <p:nvPr/>
        </p:nvSpPr>
        <p:spPr>
          <a:xfrm>
            <a:off x="1319550" y="4751663"/>
            <a:ext cx="2876400" cy="36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
                <a:solidFill>
                  <a:srgbClr val="737373"/>
                </a:solidFill>
                <a:highlight>
                  <a:srgbClr val="FFFFFF"/>
                </a:highlight>
              </a:rPr>
              <a:t>Sources: </a:t>
            </a:r>
            <a:r>
              <a:rPr lang="en" sz="450" u="sng">
                <a:solidFill>
                  <a:schemeClr val="hlink"/>
                </a:solidFill>
                <a:highlight>
                  <a:srgbClr val="FFFFFF"/>
                </a:highlight>
                <a:hlinkClick r:id="rId7"/>
              </a:rPr>
              <a:t>https://jacow.org/rupac2021/papers/tupsb36.pdf</a:t>
            </a:r>
            <a:endParaRPr sz="450">
              <a:solidFill>
                <a:srgbClr val="737373"/>
              </a:solidFill>
              <a:highlight>
                <a:srgbClr val="FFFFFF"/>
              </a:highlight>
            </a:endParaRPr>
          </a:p>
          <a:p>
            <a:pPr marL="0" lvl="0" indent="0" algn="ctr" rtl="0">
              <a:spcBef>
                <a:spcPts val="0"/>
              </a:spcBef>
              <a:spcAft>
                <a:spcPts val="0"/>
              </a:spcAft>
              <a:buNone/>
            </a:pPr>
            <a:r>
              <a:rPr lang="en" sz="450">
                <a:solidFill>
                  <a:srgbClr val="737373"/>
                </a:solidFill>
                <a:highlight>
                  <a:srgbClr val="FFFFFF"/>
                </a:highlight>
              </a:rPr>
              <a:t>doi:10.18429/JACoW-ECRIS2020-MOZZO01</a:t>
            </a:r>
            <a:endParaRPr sz="450">
              <a:solidFill>
                <a:srgbClr val="737373"/>
              </a:solidFill>
              <a:highlight>
                <a:srgbClr val="FFFFFF"/>
              </a:highlight>
            </a:endParaRPr>
          </a:p>
        </p:txBody>
      </p:sp>
      <p:pic>
        <p:nvPicPr>
          <p:cNvPr id="503" name="Google Shape;503;p26"/>
          <p:cNvPicPr preferRelativeResize="0"/>
          <p:nvPr/>
        </p:nvPicPr>
        <p:blipFill rotWithShape="1">
          <a:blip r:embed="rId8">
            <a:alphaModFix/>
          </a:blip>
          <a:srcRect l="2075" b="13845"/>
          <a:stretch/>
        </p:blipFill>
        <p:spPr>
          <a:xfrm>
            <a:off x="151325" y="1904375"/>
            <a:ext cx="2008351" cy="727800"/>
          </a:xfrm>
          <a:prstGeom prst="rect">
            <a:avLst/>
          </a:prstGeom>
          <a:noFill/>
          <a:ln>
            <a:noFill/>
          </a:ln>
        </p:spPr>
      </p:pic>
      <p:graphicFrame>
        <p:nvGraphicFramePr>
          <p:cNvPr id="504" name="Google Shape;504;p26"/>
          <p:cNvGraphicFramePr/>
          <p:nvPr/>
        </p:nvGraphicFramePr>
        <p:xfrm>
          <a:off x="6271475" y="2855825"/>
          <a:ext cx="2833600" cy="175245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52</a:t>
                      </a:r>
                      <a:r>
                        <a:rPr lang="en" sz="1100" b="1"/>
                        <a:t>Cr</a:t>
                      </a:r>
                      <a:r>
                        <a:rPr lang="en" sz="1100" b="1" baseline="30000"/>
                        <a:t>10+</a:t>
                      </a:r>
                      <a:r>
                        <a:rPr lang="en" sz="1100" b="1"/>
                        <a:t> in MIVOC</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52</a:t>
                      </a:r>
                      <a:r>
                        <a:rPr lang="en" sz="1100"/>
                        <a:t>Cr</a:t>
                      </a:r>
                      <a:r>
                        <a:rPr lang="en" sz="1100" baseline="30000"/>
                        <a:t>10+</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~80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Total Efficiency</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100"/>
                        <a:t>Efficiency into </a:t>
                      </a:r>
                      <a:r>
                        <a:rPr lang="en" sz="1100" baseline="30000">
                          <a:solidFill>
                            <a:schemeClr val="dk1"/>
                          </a:solidFill>
                        </a:rPr>
                        <a:t>52</a:t>
                      </a:r>
                      <a:r>
                        <a:rPr lang="en" sz="1100">
                          <a:solidFill>
                            <a:schemeClr val="dk1"/>
                          </a:solidFill>
                        </a:rPr>
                        <a:t>Cr</a:t>
                      </a:r>
                      <a:r>
                        <a:rPr lang="en" sz="1100" baseline="30000">
                          <a:solidFill>
                            <a:schemeClr val="dk1"/>
                          </a:solidFill>
                        </a:rPr>
                        <a:t>10+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2%</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0.55-0.67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505" name="Google Shape;505;p26"/>
          <p:cNvSpPr/>
          <p:nvPr/>
        </p:nvSpPr>
        <p:spPr>
          <a:xfrm>
            <a:off x="7658500" y="1669400"/>
            <a:ext cx="16326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313C"/>
                </a:solidFill>
              </a:rPr>
              <a:t>Source is run with a SS liner to facilitate C contamination cleaning</a:t>
            </a:r>
            <a:endParaRPr>
              <a:solidFill>
                <a:srgbClr val="00313C"/>
              </a:solidFill>
            </a:endParaRPr>
          </a:p>
        </p:txBody>
      </p:sp>
      <p:pic>
        <p:nvPicPr>
          <p:cNvPr id="506" name="Google Shape;506;p26"/>
          <p:cNvPicPr preferRelativeResize="0"/>
          <p:nvPr/>
        </p:nvPicPr>
        <p:blipFill>
          <a:blip r:embed="rId9">
            <a:alphaModFix/>
          </a:blip>
          <a:stretch>
            <a:fillRect/>
          </a:stretch>
        </p:blipFill>
        <p:spPr>
          <a:xfrm>
            <a:off x="465900" y="2573763"/>
            <a:ext cx="1530675" cy="24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7"/>
          <p:cNvSpPr/>
          <p:nvPr/>
        </p:nvSpPr>
        <p:spPr>
          <a:xfrm>
            <a:off x="6998975" y="2408200"/>
            <a:ext cx="2145000" cy="24270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12;p27"/>
          <p:cNvSpPr/>
          <p:nvPr/>
        </p:nvSpPr>
        <p:spPr>
          <a:xfrm>
            <a:off x="0" y="0"/>
            <a:ext cx="9150000" cy="7188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27"/>
          <p:cNvSpPr txBox="1">
            <a:spLocks noGrp="1"/>
          </p:cNvSpPr>
          <p:nvPr>
            <p:ph type="title"/>
          </p:nvPr>
        </p:nvSpPr>
        <p:spPr>
          <a:xfrm>
            <a:off x="1369225" y="73050"/>
            <a:ext cx="5629800" cy="572700"/>
          </a:xfrm>
          <a:prstGeom prst="rect">
            <a:avLst/>
          </a:prstGeom>
          <a:solidFill>
            <a:srgbClr val="93C47D"/>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GSI Darmstadt, Germany</a:t>
            </a:r>
            <a:endParaRPr sz="3000">
              <a:solidFill>
                <a:schemeClr val="lt1"/>
              </a:solidFill>
              <a:latin typeface="Calibri"/>
              <a:ea typeface="Calibri"/>
              <a:cs typeface="Calibri"/>
              <a:sym typeface="Calibri"/>
            </a:endParaRPr>
          </a:p>
        </p:txBody>
      </p:sp>
      <p:sp>
        <p:nvSpPr>
          <p:cNvPr id="514" name="Google Shape;514;p27"/>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15</a:t>
            </a:fld>
            <a:endParaRPr sz="1200">
              <a:solidFill>
                <a:schemeClr val="lt1"/>
              </a:solidFill>
            </a:endParaRPr>
          </a:p>
        </p:txBody>
      </p:sp>
      <p:sp>
        <p:nvSpPr>
          <p:cNvPr id="515" name="Google Shape;515;p27"/>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516" name="Google Shape;516;p27"/>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15</a:t>
            </a:fld>
            <a:endParaRPr sz="900">
              <a:solidFill>
                <a:srgbClr val="00313C"/>
              </a:solidFill>
            </a:endParaRPr>
          </a:p>
        </p:txBody>
      </p:sp>
      <p:pic>
        <p:nvPicPr>
          <p:cNvPr id="517" name="Google Shape;517;p27"/>
          <p:cNvPicPr preferRelativeResize="0"/>
          <p:nvPr/>
        </p:nvPicPr>
        <p:blipFill>
          <a:blip r:embed="rId3">
            <a:alphaModFix/>
          </a:blip>
          <a:stretch>
            <a:fillRect/>
          </a:stretch>
        </p:blipFill>
        <p:spPr>
          <a:xfrm>
            <a:off x="76181" y="2622725"/>
            <a:ext cx="3957501" cy="2244075"/>
          </a:xfrm>
          <a:prstGeom prst="rect">
            <a:avLst/>
          </a:prstGeom>
          <a:noFill/>
          <a:ln>
            <a:noFill/>
          </a:ln>
        </p:spPr>
      </p:pic>
      <p:sp>
        <p:nvSpPr>
          <p:cNvPr id="518" name="Google Shape;518;p27"/>
          <p:cNvSpPr txBox="1">
            <a:spLocks noGrp="1"/>
          </p:cNvSpPr>
          <p:nvPr>
            <p:ph type="body" idx="1"/>
          </p:nvPr>
        </p:nvSpPr>
        <p:spPr>
          <a:xfrm>
            <a:off x="218024" y="2350200"/>
            <a:ext cx="2587800"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dirty="0">
                <a:solidFill>
                  <a:schemeClr val="dk1"/>
                </a:solidFill>
                <a:latin typeface="Calibri"/>
                <a:ea typeface="Calibri"/>
                <a:cs typeface="Calibri"/>
                <a:sym typeface="Calibri"/>
              </a:rPr>
              <a:t>Current GSI Accelerator Facility</a:t>
            </a:r>
            <a:endParaRPr sz="5473" b="1" dirty="0">
              <a:solidFill>
                <a:schemeClr val="dk1"/>
              </a:solidFill>
              <a:latin typeface="Calibri"/>
              <a:ea typeface="Calibri"/>
              <a:cs typeface="Calibri"/>
              <a:sym typeface="Calibri"/>
            </a:endParaRPr>
          </a:p>
          <a:p>
            <a:pPr marL="0" lvl="0" indent="0" algn="l" rtl="0">
              <a:spcBef>
                <a:spcPts val="0"/>
              </a:spcBef>
              <a:spcAft>
                <a:spcPts val="1200"/>
              </a:spcAft>
              <a:buNone/>
            </a:pPr>
            <a:endParaRPr b="1" dirty="0">
              <a:solidFill>
                <a:schemeClr val="dk1"/>
              </a:solidFill>
              <a:latin typeface="Calibri"/>
              <a:ea typeface="Calibri"/>
              <a:cs typeface="Calibri"/>
              <a:sym typeface="Calibri"/>
            </a:endParaRPr>
          </a:p>
        </p:txBody>
      </p:sp>
      <p:sp>
        <p:nvSpPr>
          <p:cNvPr id="519" name="Google Shape;519;p27"/>
          <p:cNvSpPr/>
          <p:nvPr/>
        </p:nvSpPr>
        <p:spPr>
          <a:xfrm>
            <a:off x="30400" y="2408200"/>
            <a:ext cx="4033800" cy="24270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0" name="Google Shape;520;p27"/>
          <p:cNvPicPr preferRelativeResize="0"/>
          <p:nvPr/>
        </p:nvPicPr>
        <p:blipFill rotWithShape="1">
          <a:blip r:embed="rId4">
            <a:alphaModFix/>
          </a:blip>
          <a:srcRect l="7671" t="8806" r="15150" b="18771"/>
          <a:stretch/>
        </p:blipFill>
        <p:spPr>
          <a:xfrm>
            <a:off x="4150050" y="2727875"/>
            <a:ext cx="2763075" cy="2091450"/>
          </a:xfrm>
          <a:prstGeom prst="rect">
            <a:avLst/>
          </a:prstGeom>
          <a:noFill/>
          <a:ln>
            <a:noFill/>
          </a:ln>
        </p:spPr>
      </p:pic>
      <p:sp>
        <p:nvSpPr>
          <p:cNvPr id="521" name="Google Shape;521;p27"/>
          <p:cNvSpPr/>
          <p:nvPr/>
        </p:nvSpPr>
        <p:spPr>
          <a:xfrm>
            <a:off x="4045775" y="2408200"/>
            <a:ext cx="2953200" cy="24270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2" name="Google Shape;522;p27"/>
          <p:cNvSpPr txBox="1">
            <a:spLocks noGrp="1"/>
          </p:cNvSpPr>
          <p:nvPr>
            <p:ph type="body" idx="1"/>
          </p:nvPr>
        </p:nvSpPr>
        <p:spPr>
          <a:xfrm>
            <a:off x="4962538" y="2450100"/>
            <a:ext cx="1675800"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14.5 GHz CAPRICE</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
        <p:nvSpPr>
          <p:cNvPr id="523" name="Google Shape;523;p27"/>
          <p:cNvSpPr txBox="1">
            <a:spLocks noGrp="1"/>
          </p:cNvSpPr>
          <p:nvPr>
            <p:ph type="body" idx="1"/>
          </p:nvPr>
        </p:nvSpPr>
        <p:spPr>
          <a:xfrm>
            <a:off x="7346553" y="2408200"/>
            <a:ext cx="1860900"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14.5 GHz CAPRICE </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 Performance</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pic>
        <p:nvPicPr>
          <p:cNvPr id="524" name="Google Shape;524;p27"/>
          <p:cNvPicPr preferRelativeResize="0"/>
          <p:nvPr/>
        </p:nvPicPr>
        <p:blipFill>
          <a:blip r:embed="rId5">
            <a:alphaModFix/>
          </a:blip>
          <a:stretch>
            <a:fillRect/>
          </a:stretch>
        </p:blipFill>
        <p:spPr>
          <a:xfrm>
            <a:off x="7111888" y="2918311"/>
            <a:ext cx="1919175" cy="1710569"/>
          </a:xfrm>
          <a:prstGeom prst="rect">
            <a:avLst/>
          </a:prstGeom>
          <a:noFill/>
          <a:ln>
            <a:noFill/>
          </a:ln>
        </p:spPr>
      </p:pic>
      <p:pic>
        <p:nvPicPr>
          <p:cNvPr id="525" name="Google Shape;525;p27"/>
          <p:cNvPicPr preferRelativeResize="0"/>
          <p:nvPr/>
        </p:nvPicPr>
        <p:blipFill rotWithShape="1">
          <a:blip r:embed="rId6">
            <a:alphaModFix/>
          </a:blip>
          <a:srcRect r="56024" b="36848"/>
          <a:stretch/>
        </p:blipFill>
        <p:spPr>
          <a:xfrm>
            <a:off x="7221650" y="41025"/>
            <a:ext cx="1437674" cy="534800"/>
          </a:xfrm>
          <a:prstGeom prst="rect">
            <a:avLst/>
          </a:prstGeom>
          <a:noFill/>
          <a:ln>
            <a:noFill/>
          </a:ln>
        </p:spPr>
      </p:pic>
      <p:pic>
        <p:nvPicPr>
          <p:cNvPr id="526" name="Google Shape;526;p27"/>
          <p:cNvPicPr preferRelativeResize="0"/>
          <p:nvPr/>
        </p:nvPicPr>
        <p:blipFill>
          <a:blip r:embed="rId7">
            <a:alphaModFix/>
          </a:blip>
          <a:stretch>
            <a:fillRect/>
          </a:stretch>
        </p:blipFill>
        <p:spPr>
          <a:xfrm>
            <a:off x="8568356" y="233566"/>
            <a:ext cx="582375" cy="488600"/>
          </a:xfrm>
          <a:prstGeom prst="rect">
            <a:avLst/>
          </a:prstGeom>
          <a:noFill/>
          <a:ln>
            <a:noFill/>
          </a:ln>
        </p:spPr>
      </p:pic>
      <p:sp>
        <p:nvSpPr>
          <p:cNvPr id="527" name="Google Shape;527;p27"/>
          <p:cNvSpPr txBox="1">
            <a:spLocks noGrp="1"/>
          </p:cNvSpPr>
          <p:nvPr>
            <p:ph type="body" idx="1"/>
          </p:nvPr>
        </p:nvSpPr>
        <p:spPr>
          <a:xfrm>
            <a:off x="311700" y="881400"/>
            <a:ext cx="8520600" cy="1332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dirty="0">
                <a:solidFill>
                  <a:srgbClr val="00313C"/>
                </a:solidFill>
              </a:rPr>
              <a:t>Long history of element production</a:t>
            </a:r>
            <a:endParaRPr dirty="0">
              <a:solidFill>
                <a:srgbClr val="00313C"/>
              </a:solidFill>
            </a:endParaRPr>
          </a:p>
          <a:p>
            <a:pPr marL="0" lvl="0" indent="0" algn="l" rtl="0">
              <a:spcBef>
                <a:spcPts val="1200"/>
              </a:spcBef>
              <a:spcAft>
                <a:spcPts val="0"/>
              </a:spcAft>
              <a:buNone/>
            </a:pPr>
            <a:r>
              <a:rPr lang="en" dirty="0">
                <a:solidFill>
                  <a:srgbClr val="00313C"/>
                </a:solidFill>
                <a:highlight>
                  <a:srgbClr val="FFFFFF"/>
                </a:highlight>
                <a:latin typeface="Roboto"/>
                <a:ea typeface="Roboto"/>
                <a:cs typeface="Roboto"/>
                <a:sym typeface="Roboto"/>
              </a:rPr>
              <a:t>Facility for Antiproton and Ion Research (FAIR) accelerator facility under construction</a:t>
            </a:r>
            <a:endParaRPr dirty="0">
              <a:solidFill>
                <a:srgbClr val="00313C"/>
              </a:solidFill>
              <a:highlight>
                <a:srgbClr val="FFFFFF"/>
              </a:highlight>
              <a:latin typeface="Roboto"/>
              <a:ea typeface="Roboto"/>
              <a:cs typeface="Roboto"/>
              <a:sym typeface="Roboto"/>
            </a:endParaRPr>
          </a:p>
          <a:p>
            <a:pPr marL="0" lvl="0" indent="0" algn="l" rtl="0">
              <a:spcBef>
                <a:spcPts val="1200"/>
              </a:spcBef>
              <a:spcAft>
                <a:spcPts val="1200"/>
              </a:spcAft>
              <a:buNone/>
            </a:pPr>
            <a:r>
              <a:rPr lang="en" dirty="0">
                <a:solidFill>
                  <a:srgbClr val="00313C"/>
                </a:solidFill>
                <a:highlight>
                  <a:srgbClr val="FFFFFF"/>
                </a:highlight>
                <a:latin typeface="Roboto"/>
                <a:ea typeface="Roboto"/>
                <a:cs typeface="Roboto"/>
                <a:sym typeface="Roboto"/>
              </a:rPr>
              <a:t>SHE group requested development of Ti, Cr, Ca, Mn</a:t>
            </a:r>
            <a:endParaRPr dirty="0">
              <a:solidFill>
                <a:srgbClr val="00313C"/>
              </a:solidFill>
              <a:highlight>
                <a:srgbClr val="FFFFFF"/>
              </a:highlight>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8"/>
          <p:cNvSpPr/>
          <p:nvPr/>
        </p:nvSpPr>
        <p:spPr>
          <a:xfrm>
            <a:off x="0" y="0"/>
            <a:ext cx="9150000" cy="7188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3" name="Google Shape;533;p28"/>
          <p:cNvSpPr txBox="1">
            <a:spLocks noGrp="1"/>
          </p:cNvSpPr>
          <p:nvPr>
            <p:ph type="title"/>
          </p:nvPr>
        </p:nvSpPr>
        <p:spPr>
          <a:xfrm>
            <a:off x="1369225" y="73050"/>
            <a:ext cx="5629800" cy="572700"/>
          </a:xfrm>
          <a:prstGeom prst="rect">
            <a:avLst/>
          </a:prstGeom>
          <a:solidFill>
            <a:srgbClr val="93C47D"/>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GSI Darmstadt, Germany</a:t>
            </a:r>
            <a:endParaRPr sz="3000">
              <a:solidFill>
                <a:schemeClr val="lt1"/>
              </a:solidFill>
              <a:latin typeface="Calibri"/>
              <a:ea typeface="Calibri"/>
              <a:cs typeface="Calibri"/>
              <a:sym typeface="Calibri"/>
            </a:endParaRPr>
          </a:p>
        </p:txBody>
      </p:sp>
      <p:pic>
        <p:nvPicPr>
          <p:cNvPr id="534" name="Google Shape;534;p28"/>
          <p:cNvPicPr preferRelativeResize="0"/>
          <p:nvPr/>
        </p:nvPicPr>
        <p:blipFill rotWithShape="1">
          <a:blip r:embed="rId3">
            <a:alphaModFix/>
          </a:blip>
          <a:srcRect r="56024" b="36848"/>
          <a:stretch/>
        </p:blipFill>
        <p:spPr>
          <a:xfrm>
            <a:off x="7221650" y="41025"/>
            <a:ext cx="1437674" cy="534800"/>
          </a:xfrm>
          <a:prstGeom prst="rect">
            <a:avLst/>
          </a:prstGeom>
          <a:noFill/>
          <a:ln>
            <a:noFill/>
          </a:ln>
        </p:spPr>
      </p:pic>
      <p:sp>
        <p:nvSpPr>
          <p:cNvPr id="535" name="Google Shape;535;p28"/>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16</a:t>
            </a:fld>
            <a:endParaRPr sz="1200">
              <a:solidFill>
                <a:schemeClr val="lt1"/>
              </a:solidFill>
            </a:endParaRPr>
          </a:p>
        </p:txBody>
      </p:sp>
      <p:sp>
        <p:nvSpPr>
          <p:cNvPr id="536" name="Google Shape;536;p28"/>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537" name="Google Shape;537;p28"/>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16</a:t>
            </a:fld>
            <a:endParaRPr sz="900">
              <a:solidFill>
                <a:srgbClr val="00313C"/>
              </a:solidFill>
            </a:endParaRPr>
          </a:p>
        </p:txBody>
      </p:sp>
      <p:graphicFrame>
        <p:nvGraphicFramePr>
          <p:cNvPr id="539" name="Google Shape;539;p28"/>
          <p:cNvGraphicFramePr/>
          <p:nvPr>
            <p:extLst>
              <p:ext uri="{D42A27DB-BD31-4B8C-83A1-F6EECF244321}">
                <p14:modId xmlns:p14="http://schemas.microsoft.com/office/powerpoint/2010/main" val="2521557815"/>
              </p:ext>
            </p:extLst>
          </p:nvPr>
        </p:nvGraphicFramePr>
        <p:xfrm>
          <a:off x="3053150" y="2470898"/>
          <a:ext cx="3017500" cy="1752450"/>
        </p:xfrm>
        <a:graphic>
          <a:graphicData uri="http://schemas.openxmlformats.org/drawingml/2006/table">
            <a:tbl>
              <a:tblPr>
                <a:noFill/>
                <a:tableStyleId>{91C32976-D706-4065-A27E-27F65721627B}</a:tableStyleId>
              </a:tblPr>
              <a:tblGrid>
                <a:gridCol w="1798916">
                  <a:extLst>
                    <a:ext uri="{9D8B030D-6E8A-4147-A177-3AD203B41FA5}">
                      <a16:colId xmlns:a16="http://schemas.microsoft.com/office/drawing/2014/main" val="20000"/>
                    </a:ext>
                  </a:extLst>
                </a:gridCol>
                <a:gridCol w="1218584">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48</a:t>
                      </a:r>
                      <a:r>
                        <a:rPr lang="en" sz="1100" b="1"/>
                        <a:t>Ca</a:t>
                      </a:r>
                      <a:r>
                        <a:rPr lang="en" sz="1100" b="1" baseline="30000"/>
                        <a:t>10+</a:t>
                      </a:r>
                      <a:r>
                        <a:rPr lang="en" sz="1100" b="1"/>
                        <a:t> in STO + Liner</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48</a:t>
                      </a:r>
                      <a:r>
                        <a:rPr lang="en" sz="1100"/>
                        <a:t>Ca</a:t>
                      </a:r>
                      <a:r>
                        <a:rPr lang="en" sz="1100" baseline="30000"/>
                        <a:t>10+</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80*/140**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Total Efficiency</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43% (3+ to 11+)</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100"/>
                        <a:t>Efficiency into </a:t>
                      </a:r>
                      <a:r>
                        <a:rPr lang="en" sz="1100" baseline="30000">
                          <a:solidFill>
                            <a:schemeClr val="dk1"/>
                          </a:solidFill>
                        </a:rPr>
                        <a:t>48</a:t>
                      </a:r>
                      <a:r>
                        <a:rPr lang="en" sz="1100">
                          <a:solidFill>
                            <a:schemeClr val="dk1"/>
                          </a:solidFill>
                        </a:rPr>
                        <a:t>Ca</a:t>
                      </a:r>
                      <a:r>
                        <a:rPr lang="en" sz="1100" baseline="30000">
                          <a:solidFill>
                            <a:schemeClr val="dk1"/>
                          </a:solidFill>
                        </a:rPr>
                        <a:t>10+</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12.6%</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dirty="0"/>
                        <a:t>0.2-0.5 mg/h</a:t>
                      </a:r>
                      <a:endParaRPr sz="1100"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540" name="Google Shape;540;p28"/>
          <p:cNvPicPr preferRelativeResize="0"/>
          <p:nvPr/>
        </p:nvPicPr>
        <p:blipFill>
          <a:blip r:embed="rId4">
            <a:alphaModFix/>
          </a:blip>
          <a:stretch>
            <a:fillRect/>
          </a:stretch>
        </p:blipFill>
        <p:spPr>
          <a:xfrm>
            <a:off x="2597625" y="769938"/>
            <a:ext cx="2470649" cy="1581525"/>
          </a:xfrm>
          <a:prstGeom prst="rect">
            <a:avLst/>
          </a:prstGeom>
          <a:noFill/>
          <a:ln>
            <a:noFill/>
          </a:ln>
        </p:spPr>
      </p:pic>
      <p:pic>
        <p:nvPicPr>
          <p:cNvPr id="541" name="Google Shape;541;p28"/>
          <p:cNvPicPr preferRelativeResize="0"/>
          <p:nvPr/>
        </p:nvPicPr>
        <p:blipFill>
          <a:blip r:embed="rId5">
            <a:alphaModFix/>
          </a:blip>
          <a:stretch>
            <a:fillRect/>
          </a:stretch>
        </p:blipFill>
        <p:spPr>
          <a:xfrm>
            <a:off x="8568356" y="233566"/>
            <a:ext cx="582375" cy="488600"/>
          </a:xfrm>
          <a:prstGeom prst="rect">
            <a:avLst/>
          </a:prstGeom>
          <a:noFill/>
          <a:ln>
            <a:noFill/>
          </a:ln>
        </p:spPr>
      </p:pic>
      <p:pic>
        <p:nvPicPr>
          <p:cNvPr id="542" name="Google Shape;542;p28"/>
          <p:cNvPicPr preferRelativeResize="0"/>
          <p:nvPr/>
        </p:nvPicPr>
        <p:blipFill rotWithShape="1">
          <a:blip r:embed="rId6">
            <a:alphaModFix/>
          </a:blip>
          <a:srcRect t="6725"/>
          <a:stretch/>
        </p:blipFill>
        <p:spPr>
          <a:xfrm flipH="1">
            <a:off x="-48367" y="2288400"/>
            <a:ext cx="2973194" cy="695595"/>
          </a:xfrm>
          <a:prstGeom prst="rect">
            <a:avLst/>
          </a:prstGeom>
          <a:noFill/>
          <a:ln>
            <a:noFill/>
          </a:ln>
        </p:spPr>
      </p:pic>
      <p:sp>
        <p:nvSpPr>
          <p:cNvPr id="543" name="Google Shape;543;p28"/>
          <p:cNvSpPr txBox="1">
            <a:spLocks noGrp="1"/>
          </p:cNvSpPr>
          <p:nvPr>
            <p:ph type="body" idx="1"/>
          </p:nvPr>
        </p:nvSpPr>
        <p:spPr>
          <a:xfrm>
            <a:off x="23975" y="718800"/>
            <a:ext cx="2944126" cy="4431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dirty="0">
                <a:solidFill>
                  <a:schemeClr val="dk1"/>
                </a:solidFill>
                <a:latin typeface="Calibri"/>
                <a:ea typeface="Calibri"/>
                <a:cs typeface="Calibri"/>
                <a:sym typeface="Calibri"/>
              </a:rPr>
              <a:t>Standard or High Temperature Oven</a:t>
            </a:r>
            <a:endParaRPr sz="5473"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dirty="0">
              <a:solidFill>
                <a:schemeClr val="dk1"/>
              </a:solidFill>
              <a:latin typeface="Calibri"/>
              <a:ea typeface="Calibri"/>
              <a:cs typeface="Calibri"/>
              <a:sym typeface="Calibri"/>
            </a:endParaRPr>
          </a:p>
          <a:p>
            <a:pPr marL="0" lvl="0" indent="0" algn="l" rtl="0">
              <a:spcBef>
                <a:spcPts val="0"/>
              </a:spcBef>
              <a:spcAft>
                <a:spcPts val="1200"/>
              </a:spcAft>
              <a:buNone/>
            </a:pPr>
            <a:endParaRPr b="1" dirty="0">
              <a:solidFill>
                <a:schemeClr val="dk1"/>
              </a:solidFill>
              <a:latin typeface="Calibri"/>
              <a:ea typeface="Calibri"/>
              <a:cs typeface="Calibri"/>
              <a:sym typeface="Calibri"/>
            </a:endParaRPr>
          </a:p>
        </p:txBody>
      </p:sp>
      <p:graphicFrame>
        <p:nvGraphicFramePr>
          <p:cNvPr id="544" name="Google Shape;544;p28"/>
          <p:cNvGraphicFramePr/>
          <p:nvPr/>
        </p:nvGraphicFramePr>
        <p:xfrm>
          <a:off x="6193500" y="3292538"/>
          <a:ext cx="2833600" cy="105147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54</a:t>
                      </a:r>
                      <a:r>
                        <a:rPr lang="en" sz="1100" b="1"/>
                        <a:t>Cr</a:t>
                      </a:r>
                      <a:r>
                        <a:rPr lang="en" sz="1100" b="1" baseline="30000"/>
                        <a:t>10+</a:t>
                      </a:r>
                      <a:r>
                        <a:rPr lang="en" sz="1100" b="1"/>
                        <a:t> in STO + Liner</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54</a:t>
                      </a:r>
                      <a:r>
                        <a:rPr lang="en" sz="1100"/>
                        <a:t>Cr</a:t>
                      </a:r>
                      <a:r>
                        <a:rPr lang="en" sz="1100" baseline="30000"/>
                        <a:t>10+</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40*/50**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8.0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aphicFrame>
        <p:nvGraphicFramePr>
          <p:cNvPr id="545" name="Google Shape;545;p28"/>
          <p:cNvGraphicFramePr/>
          <p:nvPr/>
        </p:nvGraphicFramePr>
        <p:xfrm>
          <a:off x="6193500" y="819363"/>
          <a:ext cx="2833600" cy="105147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50</a:t>
                      </a:r>
                      <a:r>
                        <a:rPr lang="en" sz="1100" b="1"/>
                        <a:t>Ti</a:t>
                      </a:r>
                      <a:r>
                        <a:rPr lang="en" sz="1100" b="1" baseline="30000"/>
                        <a:t>8+</a:t>
                      </a:r>
                      <a:r>
                        <a:rPr lang="en" sz="1100" b="1"/>
                        <a:t> in High Temperature Oven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50</a:t>
                      </a:r>
                      <a:r>
                        <a:rPr lang="en" sz="1100"/>
                        <a:t>Ti</a:t>
                      </a:r>
                      <a:r>
                        <a:rPr lang="en" sz="1100" baseline="30000"/>
                        <a:t>8+</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70*/90**euA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3.6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aphicFrame>
        <p:nvGraphicFramePr>
          <p:cNvPr id="546" name="Google Shape;546;p28"/>
          <p:cNvGraphicFramePr/>
          <p:nvPr/>
        </p:nvGraphicFramePr>
        <p:xfrm>
          <a:off x="6182100" y="2069225"/>
          <a:ext cx="2833600" cy="105147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55</a:t>
                      </a:r>
                      <a:r>
                        <a:rPr lang="en" sz="1100" b="1"/>
                        <a:t>Mn</a:t>
                      </a:r>
                      <a:r>
                        <a:rPr lang="en" sz="1100" b="1" baseline="30000"/>
                        <a:t>9+</a:t>
                      </a:r>
                      <a:r>
                        <a:rPr lang="en" sz="1100" b="1"/>
                        <a:t> in STO + Liner</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55</a:t>
                      </a:r>
                      <a:r>
                        <a:rPr lang="en" sz="1100"/>
                        <a:t>Mn</a:t>
                      </a:r>
                      <a:r>
                        <a:rPr lang="en" sz="1100" baseline="30000"/>
                        <a:t>9+</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70*/80**euA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8.1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547" name="Google Shape;547;p28"/>
          <p:cNvSpPr/>
          <p:nvPr/>
        </p:nvSpPr>
        <p:spPr>
          <a:xfrm>
            <a:off x="5367987" y="4914890"/>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t>*average </a:t>
            </a:r>
            <a:endParaRPr sz="900" dirty="0"/>
          </a:p>
          <a:p>
            <a:pPr marL="0" lvl="0" indent="0" algn="l" rtl="0">
              <a:spcBef>
                <a:spcPts val="0"/>
              </a:spcBef>
              <a:spcAft>
                <a:spcPts val="0"/>
              </a:spcAft>
              <a:buNone/>
            </a:pPr>
            <a:r>
              <a:rPr lang="en" sz="900" dirty="0"/>
              <a:t>**peak</a:t>
            </a:r>
            <a:endParaRPr sz="900" dirty="0"/>
          </a:p>
        </p:txBody>
      </p:sp>
      <p:sp>
        <p:nvSpPr>
          <p:cNvPr id="548" name="Google Shape;548;p28"/>
          <p:cNvSpPr/>
          <p:nvPr/>
        </p:nvSpPr>
        <p:spPr>
          <a:xfrm>
            <a:off x="5367987" y="2529755"/>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t>CAPRICE</a:t>
            </a:r>
            <a:endParaRPr sz="900" dirty="0"/>
          </a:p>
        </p:txBody>
      </p:sp>
      <p:sp>
        <p:nvSpPr>
          <p:cNvPr id="549" name="Google Shape;549;p28"/>
          <p:cNvSpPr/>
          <p:nvPr/>
        </p:nvSpPr>
        <p:spPr>
          <a:xfrm>
            <a:off x="8312275" y="819375"/>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CAPRICE</a:t>
            </a:r>
            <a:endParaRPr sz="900"/>
          </a:p>
        </p:txBody>
      </p:sp>
      <p:sp>
        <p:nvSpPr>
          <p:cNvPr id="550" name="Google Shape;550;p28"/>
          <p:cNvSpPr/>
          <p:nvPr/>
        </p:nvSpPr>
        <p:spPr>
          <a:xfrm>
            <a:off x="8345775" y="3296950"/>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CAPRICE</a:t>
            </a:r>
            <a:endParaRPr sz="900"/>
          </a:p>
        </p:txBody>
      </p:sp>
      <p:sp>
        <p:nvSpPr>
          <p:cNvPr id="551" name="Google Shape;551;p28"/>
          <p:cNvSpPr/>
          <p:nvPr/>
        </p:nvSpPr>
        <p:spPr>
          <a:xfrm>
            <a:off x="8229600" y="2069213"/>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CAPRICE</a:t>
            </a:r>
            <a:endParaRPr sz="900"/>
          </a:p>
        </p:txBody>
      </p:sp>
      <p:sp>
        <p:nvSpPr>
          <p:cNvPr id="552" name="Google Shape;552;p28"/>
          <p:cNvSpPr/>
          <p:nvPr/>
        </p:nvSpPr>
        <p:spPr>
          <a:xfrm>
            <a:off x="6035473" y="4412352"/>
            <a:ext cx="2833500" cy="646238"/>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50" dirty="0"/>
              <a:t>See Poster: </a:t>
            </a:r>
            <a:endParaRPr sz="1050" dirty="0"/>
          </a:p>
          <a:p>
            <a:pPr marL="0" lvl="0" indent="0" algn="ctr" rtl="0">
              <a:spcBef>
                <a:spcPts val="0"/>
              </a:spcBef>
              <a:spcAft>
                <a:spcPts val="0"/>
              </a:spcAft>
              <a:buNone/>
            </a:pPr>
            <a:r>
              <a:rPr lang="en" sz="1050" dirty="0"/>
              <a:t>“Hot Liner for the Production of Metallic Ion Beams at GSI” by F. Maimone, et al.</a:t>
            </a:r>
            <a:endParaRPr sz="1050" dirty="0"/>
          </a:p>
        </p:txBody>
      </p:sp>
      <p:sp>
        <p:nvSpPr>
          <p:cNvPr id="553" name="Google Shape;553;p28"/>
          <p:cNvSpPr/>
          <p:nvPr/>
        </p:nvSpPr>
        <p:spPr>
          <a:xfrm>
            <a:off x="3758050" y="1994850"/>
            <a:ext cx="639600" cy="14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8.1mg/hr</a:t>
            </a:r>
            <a:endParaRPr sz="900"/>
          </a:p>
        </p:txBody>
      </p:sp>
      <p:sp>
        <p:nvSpPr>
          <p:cNvPr id="24" name="Google Shape;581;p30">
            <a:extLst>
              <a:ext uri="{FF2B5EF4-FFF2-40B4-BE49-F238E27FC236}">
                <a16:creationId xmlns:a16="http://schemas.microsoft.com/office/drawing/2014/main" id="{AF2669F3-46C3-4C96-B394-E8C7E5B79286}"/>
              </a:ext>
            </a:extLst>
          </p:cNvPr>
          <p:cNvSpPr txBox="1">
            <a:spLocks/>
          </p:cNvSpPr>
          <p:nvPr/>
        </p:nvSpPr>
        <p:spPr>
          <a:xfrm>
            <a:off x="120100" y="3066657"/>
            <a:ext cx="2973194" cy="40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Font typeface="Arial"/>
              <a:buNone/>
            </a:pPr>
            <a:r>
              <a:rPr lang="en-US" sz="1400" b="1" dirty="0">
                <a:solidFill>
                  <a:srgbClr val="00313C"/>
                </a:solidFill>
              </a:rPr>
              <a:t>Key Takeaways:</a:t>
            </a:r>
          </a:p>
          <a:p>
            <a:pPr marL="285750" indent="-285750">
              <a:spcAft>
                <a:spcPts val="1200"/>
              </a:spcAft>
            </a:pPr>
            <a:r>
              <a:rPr lang="en-US" sz="1400" dirty="0">
                <a:solidFill>
                  <a:srgbClr val="00313C"/>
                </a:solidFill>
              </a:rPr>
              <a:t>Parasitic heating through oven orifice causes instabilities; solved with a mesh cover</a:t>
            </a:r>
          </a:p>
        </p:txBody>
      </p:sp>
      <p:pic>
        <p:nvPicPr>
          <p:cNvPr id="25" name="Immagine 5">
            <a:extLst>
              <a:ext uri="{FF2B5EF4-FFF2-40B4-BE49-F238E27FC236}">
                <a16:creationId xmlns:a16="http://schemas.microsoft.com/office/drawing/2014/main" id="{4A3C8910-7DB7-C736-3EDD-D48B3CB3BA56}"/>
              </a:ext>
            </a:extLst>
          </p:cNvPr>
          <p:cNvPicPr>
            <a:picLocks noChangeAspect="1"/>
          </p:cNvPicPr>
          <p:nvPr/>
        </p:nvPicPr>
        <p:blipFill>
          <a:blip r:embed="rId7"/>
          <a:stretch>
            <a:fillRect/>
          </a:stretch>
        </p:blipFill>
        <p:spPr>
          <a:xfrm rot="16200000">
            <a:off x="790599" y="855758"/>
            <a:ext cx="1085274" cy="159462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9"/>
          <p:cNvSpPr/>
          <p:nvPr/>
        </p:nvSpPr>
        <p:spPr>
          <a:xfrm>
            <a:off x="0" y="0"/>
            <a:ext cx="9150000" cy="718800"/>
          </a:xfrm>
          <a:prstGeom prst="rect">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9" name="Google Shape;559;p29"/>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17</a:t>
            </a:fld>
            <a:endParaRPr sz="1200">
              <a:solidFill>
                <a:schemeClr val="lt1"/>
              </a:solidFill>
            </a:endParaRPr>
          </a:p>
        </p:txBody>
      </p:sp>
      <p:sp>
        <p:nvSpPr>
          <p:cNvPr id="560" name="Google Shape;560;p29"/>
          <p:cNvSpPr txBox="1">
            <a:spLocks noGrp="1"/>
          </p:cNvSpPr>
          <p:nvPr>
            <p:ph type="title"/>
          </p:nvPr>
        </p:nvSpPr>
        <p:spPr>
          <a:xfrm>
            <a:off x="1369225" y="73050"/>
            <a:ext cx="5629800" cy="572700"/>
          </a:xfrm>
          <a:prstGeom prst="rect">
            <a:avLst/>
          </a:prstGeom>
          <a:solidFill>
            <a:srgbClr val="A4C2F4"/>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IMP Lanzhou, China</a:t>
            </a:r>
            <a:endParaRPr sz="3020">
              <a:solidFill>
                <a:schemeClr val="lt1"/>
              </a:solidFill>
              <a:latin typeface="Calibri"/>
              <a:ea typeface="Calibri"/>
              <a:cs typeface="Calibri"/>
              <a:sym typeface="Calibri"/>
            </a:endParaRPr>
          </a:p>
        </p:txBody>
      </p:sp>
      <p:sp>
        <p:nvSpPr>
          <p:cNvPr id="561" name="Google Shape;561;p29"/>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17</a:t>
            </a:fld>
            <a:endParaRPr sz="900">
              <a:solidFill>
                <a:srgbClr val="00313C"/>
              </a:solidFill>
            </a:endParaRPr>
          </a:p>
        </p:txBody>
      </p:sp>
      <p:sp>
        <p:nvSpPr>
          <p:cNvPr id="562" name="Google Shape;562;p29"/>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pic>
        <p:nvPicPr>
          <p:cNvPr id="563" name="Google Shape;563;p29"/>
          <p:cNvPicPr preferRelativeResize="0"/>
          <p:nvPr/>
        </p:nvPicPr>
        <p:blipFill>
          <a:blip r:embed="rId3">
            <a:alphaModFix/>
          </a:blip>
          <a:stretch>
            <a:fillRect/>
          </a:stretch>
        </p:blipFill>
        <p:spPr>
          <a:xfrm>
            <a:off x="5751800" y="108187"/>
            <a:ext cx="3327849" cy="502425"/>
          </a:xfrm>
          <a:prstGeom prst="rect">
            <a:avLst/>
          </a:prstGeom>
          <a:noFill/>
          <a:ln>
            <a:noFill/>
          </a:ln>
        </p:spPr>
      </p:pic>
      <p:sp>
        <p:nvSpPr>
          <p:cNvPr id="564" name="Google Shape;564;p29"/>
          <p:cNvSpPr txBox="1">
            <a:spLocks noGrp="1"/>
          </p:cNvSpPr>
          <p:nvPr>
            <p:ph type="body" idx="1"/>
          </p:nvPr>
        </p:nvSpPr>
        <p:spPr>
          <a:xfrm>
            <a:off x="193975" y="808000"/>
            <a:ext cx="8885700" cy="234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rgbClr val="00313C"/>
                </a:solidFill>
              </a:rPr>
              <a:t>China Accelerator Facility for Superheavy Elements (CAFE2)                                    (18 GHz LECR5 , 28 GHz SECRAL-III + RFQ LINAC) </a:t>
            </a:r>
            <a:endParaRPr dirty="0">
              <a:solidFill>
                <a:srgbClr val="00313C"/>
              </a:solidFill>
            </a:endParaRPr>
          </a:p>
          <a:p>
            <a:pPr marL="0" lvl="0" indent="0" algn="l" rtl="0">
              <a:spcBef>
                <a:spcPts val="1200"/>
              </a:spcBef>
              <a:spcAft>
                <a:spcPts val="1200"/>
              </a:spcAft>
              <a:buNone/>
            </a:pPr>
            <a:r>
              <a:rPr lang="en" dirty="0">
                <a:solidFill>
                  <a:srgbClr val="00313C"/>
                </a:solidFill>
              </a:rPr>
              <a:t>Work towards synthesis of SHE 119 using </a:t>
            </a:r>
            <a:r>
              <a:rPr lang="en" baseline="30000" dirty="0">
                <a:solidFill>
                  <a:srgbClr val="00313C"/>
                </a:solidFill>
              </a:rPr>
              <a:t>55</a:t>
            </a:r>
            <a:r>
              <a:rPr lang="en" dirty="0">
                <a:solidFill>
                  <a:srgbClr val="00313C"/>
                </a:solidFill>
              </a:rPr>
              <a:t>Mn and </a:t>
            </a:r>
            <a:r>
              <a:rPr lang="en" baseline="30000" dirty="0">
                <a:solidFill>
                  <a:srgbClr val="00313C"/>
                </a:solidFill>
              </a:rPr>
              <a:t>54</a:t>
            </a:r>
            <a:r>
              <a:rPr lang="en" dirty="0">
                <a:solidFill>
                  <a:srgbClr val="00313C"/>
                </a:solidFill>
              </a:rPr>
              <a:t>Cr </a:t>
            </a:r>
            <a:endParaRPr dirty="0">
              <a:solidFill>
                <a:srgbClr val="00313C"/>
              </a:solidFill>
            </a:endParaRPr>
          </a:p>
        </p:txBody>
      </p:sp>
      <p:pic>
        <p:nvPicPr>
          <p:cNvPr id="565" name="Google Shape;565;p29"/>
          <p:cNvPicPr preferRelativeResize="0"/>
          <p:nvPr/>
        </p:nvPicPr>
        <p:blipFill>
          <a:blip r:embed="rId4">
            <a:alphaModFix/>
          </a:blip>
          <a:stretch>
            <a:fillRect/>
          </a:stretch>
        </p:blipFill>
        <p:spPr>
          <a:xfrm>
            <a:off x="431875" y="2020500"/>
            <a:ext cx="5338374" cy="2886551"/>
          </a:xfrm>
          <a:prstGeom prst="rect">
            <a:avLst/>
          </a:prstGeom>
          <a:noFill/>
          <a:ln w="38100" cap="flat" cmpd="sng">
            <a:solidFill>
              <a:srgbClr val="00313C"/>
            </a:solidFill>
            <a:prstDash val="solid"/>
            <a:round/>
            <a:headEnd type="none" w="sm" len="sm"/>
            <a:tailEnd type="none" w="sm" len="sm"/>
          </a:ln>
        </p:spPr>
      </p:pic>
      <p:pic>
        <p:nvPicPr>
          <p:cNvPr id="566" name="Google Shape;566;p29"/>
          <p:cNvPicPr preferRelativeResize="0"/>
          <p:nvPr/>
        </p:nvPicPr>
        <p:blipFill>
          <a:blip r:embed="rId5">
            <a:alphaModFix/>
          </a:blip>
          <a:stretch>
            <a:fillRect/>
          </a:stretch>
        </p:blipFill>
        <p:spPr>
          <a:xfrm>
            <a:off x="6432493" y="1234968"/>
            <a:ext cx="2313974" cy="1688175"/>
          </a:xfrm>
          <a:prstGeom prst="rect">
            <a:avLst/>
          </a:prstGeom>
          <a:noFill/>
          <a:ln w="38100" cap="flat" cmpd="sng">
            <a:solidFill>
              <a:srgbClr val="00313C"/>
            </a:solidFill>
            <a:prstDash val="solid"/>
            <a:round/>
            <a:headEnd type="none" w="sm" len="sm"/>
            <a:tailEnd type="none" w="sm" len="sm"/>
          </a:ln>
        </p:spPr>
      </p:pic>
      <p:pic>
        <p:nvPicPr>
          <p:cNvPr id="567" name="Google Shape;567;p29"/>
          <p:cNvPicPr preferRelativeResize="0"/>
          <p:nvPr/>
        </p:nvPicPr>
        <p:blipFill>
          <a:blip r:embed="rId6">
            <a:alphaModFix/>
          </a:blip>
          <a:stretch>
            <a:fillRect/>
          </a:stretch>
        </p:blipFill>
        <p:spPr>
          <a:xfrm>
            <a:off x="6021068" y="2994755"/>
            <a:ext cx="2370200" cy="1800425"/>
          </a:xfrm>
          <a:prstGeom prst="rect">
            <a:avLst/>
          </a:prstGeom>
          <a:noFill/>
          <a:ln w="38100" cap="flat" cmpd="sng">
            <a:solidFill>
              <a:srgbClr val="00313C"/>
            </a:solidFill>
            <a:prstDash val="solid"/>
            <a:round/>
            <a:headEnd type="none" w="sm" len="sm"/>
            <a:tailEnd type="none" w="sm" len="sm"/>
          </a:ln>
        </p:spPr>
      </p:pic>
      <p:sp>
        <p:nvSpPr>
          <p:cNvPr id="568" name="Google Shape;568;p29"/>
          <p:cNvSpPr txBox="1">
            <a:spLocks noGrp="1"/>
          </p:cNvSpPr>
          <p:nvPr>
            <p:ph type="body" idx="1"/>
          </p:nvPr>
        </p:nvSpPr>
        <p:spPr>
          <a:xfrm>
            <a:off x="7037138" y="869100"/>
            <a:ext cx="1675800" cy="443100"/>
          </a:xfrm>
          <a:prstGeom prst="rect">
            <a:avLst/>
          </a:prstGeom>
          <a:noFill/>
        </p:spPr>
        <p:txBody>
          <a:bodyPr spcFirstLastPara="1" wrap="square" lIns="91425" tIns="91425" rIns="91425" bIns="91425" anchor="t" anchorCtr="0">
            <a:normAutofit fontScale="325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18 GHz LECR5</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
        <p:nvSpPr>
          <p:cNvPr id="569" name="Google Shape;569;p29"/>
          <p:cNvSpPr txBox="1">
            <a:spLocks noGrp="1"/>
          </p:cNvSpPr>
          <p:nvPr>
            <p:ph type="body" idx="1"/>
          </p:nvPr>
        </p:nvSpPr>
        <p:spPr>
          <a:xfrm>
            <a:off x="6675000" y="4795175"/>
            <a:ext cx="1675800" cy="348300"/>
          </a:xfrm>
          <a:prstGeom prst="rect">
            <a:avLst/>
          </a:prstGeom>
          <a:noFill/>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28 GHz SECRAL-III</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0"/>
          <p:cNvSpPr/>
          <p:nvPr/>
        </p:nvSpPr>
        <p:spPr>
          <a:xfrm>
            <a:off x="0" y="0"/>
            <a:ext cx="9150000" cy="718800"/>
          </a:xfrm>
          <a:prstGeom prst="rect">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5" name="Google Shape;575;p30"/>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18</a:t>
            </a:fld>
            <a:endParaRPr sz="1200">
              <a:solidFill>
                <a:schemeClr val="lt1"/>
              </a:solidFill>
            </a:endParaRPr>
          </a:p>
        </p:txBody>
      </p:sp>
      <p:sp>
        <p:nvSpPr>
          <p:cNvPr id="576" name="Google Shape;576;p30"/>
          <p:cNvSpPr txBox="1">
            <a:spLocks noGrp="1"/>
          </p:cNvSpPr>
          <p:nvPr>
            <p:ph type="title"/>
          </p:nvPr>
        </p:nvSpPr>
        <p:spPr>
          <a:xfrm>
            <a:off x="1369225" y="73050"/>
            <a:ext cx="5629800" cy="572700"/>
          </a:xfrm>
          <a:prstGeom prst="rect">
            <a:avLst/>
          </a:prstGeom>
          <a:solidFill>
            <a:srgbClr val="A4C2F4"/>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IMP Lanzhou, China</a:t>
            </a:r>
            <a:endParaRPr sz="3020">
              <a:solidFill>
                <a:schemeClr val="lt1"/>
              </a:solidFill>
              <a:latin typeface="Calibri"/>
              <a:ea typeface="Calibri"/>
              <a:cs typeface="Calibri"/>
              <a:sym typeface="Calibri"/>
            </a:endParaRPr>
          </a:p>
        </p:txBody>
      </p:sp>
      <p:sp>
        <p:nvSpPr>
          <p:cNvPr id="577" name="Google Shape;577;p30"/>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18</a:t>
            </a:fld>
            <a:endParaRPr sz="900">
              <a:solidFill>
                <a:srgbClr val="00313C"/>
              </a:solidFill>
            </a:endParaRPr>
          </a:p>
        </p:txBody>
      </p:sp>
      <p:sp>
        <p:nvSpPr>
          <p:cNvPr id="578" name="Google Shape;578;p30"/>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579" name="Google Shape;579;p30"/>
          <p:cNvSpPr txBox="1">
            <a:spLocks noGrp="1"/>
          </p:cNvSpPr>
          <p:nvPr>
            <p:ph type="body" idx="1"/>
          </p:nvPr>
        </p:nvSpPr>
        <p:spPr>
          <a:xfrm>
            <a:off x="120100" y="5460625"/>
            <a:ext cx="8520600" cy="4437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0"/>
              </a:spcAft>
              <a:buNone/>
            </a:pPr>
            <a:r>
              <a:rPr lang="en" sz="4200">
                <a:solidFill>
                  <a:srgbClr val="00313C"/>
                </a:solidFill>
                <a:latin typeface="Calibri"/>
                <a:ea typeface="Calibri"/>
                <a:cs typeface="Calibri"/>
                <a:sym typeface="Calibri"/>
              </a:rPr>
              <a:t>High Intensity Heavy-ion Accelerator Facility (HIAF) will need 50+puA of U&gt;40+</a:t>
            </a:r>
            <a:endParaRPr sz="4200">
              <a:solidFill>
                <a:srgbClr val="00313C"/>
              </a:solidFill>
              <a:latin typeface="Calibri"/>
              <a:ea typeface="Calibri"/>
              <a:cs typeface="Calibri"/>
              <a:sym typeface="Calibri"/>
            </a:endParaRPr>
          </a:p>
          <a:p>
            <a:pPr marL="0" lvl="0" indent="0" algn="l" rtl="0">
              <a:spcBef>
                <a:spcPts val="1200"/>
              </a:spcBef>
              <a:spcAft>
                <a:spcPts val="1200"/>
              </a:spcAft>
              <a:buNone/>
            </a:pPr>
            <a:endParaRPr/>
          </a:p>
        </p:txBody>
      </p:sp>
      <p:pic>
        <p:nvPicPr>
          <p:cNvPr id="580" name="Google Shape;580;p30"/>
          <p:cNvPicPr preferRelativeResize="0"/>
          <p:nvPr/>
        </p:nvPicPr>
        <p:blipFill>
          <a:blip r:embed="rId3">
            <a:alphaModFix/>
          </a:blip>
          <a:stretch>
            <a:fillRect/>
          </a:stretch>
        </p:blipFill>
        <p:spPr>
          <a:xfrm>
            <a:off x="5751800" y="108187"/>
            <a:ext cx="3327849" cy="502425"/>
          </a:xfrm>
          <a:prstGeom prst="rect">
            <a:avLst/>
          </a:prstGeom>
          <a:noFill/>
          <a:ln>
            <a:noFill/>
          </a:ln>
        </p:spPr>
      </p:pic>
      <p:sp>
        <p:nvSpPr>
          <p:cNvPr id="581" name="Google Shape;581;p30"/>
          <p:cNvSpPr txBox="1">
            <a:spLocks noGrp="1"/>
          </p:cNvSpPr>
          <p:nvPr>
            <p:ph type="body" idx="1"/>
          </p:nvPr>
        </p:nvSpPr>
        <p:spPr>
          <a:xfrm>
            <a:off x="221725" y="808000"/>
            <a:ext cx="8885700" cy="409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solidFill>
                  <a:srgbClr val="00313C"/>
                </a:solidFill>
              </a:rPr>
              <a:t>Work towards synthesis of SHE 119 using </a:t>
            </a:r>
            <a:r>
              <a:rPr lang="en" baseline="30000" dirty="0">
                <a:solidFill>
                  <a:srgbClr val="00313C"/>
                </a:solidFill>
              </a:rPr>
              <a:t>55</a:t>
            </a:r>
            <a:r>
              <a:rPr lang="en" dirty="0">
                <a:solidFill>
                  <a:srgbClr val="00313C"/>
                </a:solidFill>
              </a:rPr>
              <a:t>Mn and </a:t>
            </a:r>
            <a:r>
              <a:rPr lang="en" baseline="30000" dirty="0">
                <a:solidFill>
                  <a:srgbClr val="00313C"/>
                </a:solidFill>
              </a:rPr>
              <a:t>54</a:t>
            </a:r>
            <a:r>
              <a:rPr lang="en" dirty="0">
                <a:solidFill>
                  <a:srgbClr val="00313C"/>
                </a:solidFill>
              </a:rPr>
              <a:t>Cr </a:t>
            </a:r>
            <a:endParaRPr dirty="0">
              <a:solidFill>
                <a:srgbClr val="00313C"/>
              </a:solidFill>
            </a:endParaRPr>
          </a:p>
        </p:txBody>
      </p:sp>
      <p:pic>
        <p:nvPicPr>
          <p:cNvPr id="582" name="Google Shape;582;p30"/>
          <p:cNvPicPr preferRelativeResize="0"/>
          <p:nvPr/>
        </p:nvPicPr>
        <p:blipFill>
          <a:blip r:embed="rId4">
            <a:alphaModFix/>
          </a:blip>
          <a:stretch>
            <a:fillRect/>
          </a:stretch>
        </p:blipFill>
        <p:spPr>
          <a:xfrm>
            <a:off x="192310" y="1536649"/>
            <a:ext cx="2026625" cy="1454600"/>
          </a:xfrm>
          <a:prstGeom prst="rect">
            <a:avLst/>
          </a:prstGeom>
          <a:noFill/>
          <a:ln>
            <a:noFill/>
          </a:ln>
        </p:spPr>
      </p:pic>
      <p:pic>
        <p:nvPicPr>
          <p:cNvPr id="583" name="Google Shape;583;p30"/>
          <p:cNvPicPr preferRelativeResize="0"/>
          <p:nvPr/>
        </p:nvPicPr>
        <p:blipFill>
          <a:blip r:embed="rId5">
            <a:alphaModFix/>
          </a:blip>
          <a:stretch>
            <a:fillRect/>
          </a:stretch>
        </p:blipFill>
        <p:spPr>
          <a:xfrm>
            <a:off x="2287296" y="1703869"/>
            <a:ext cx="2200154" cy="839729"/>
          </a:xfrm>
          <a:prstGeom prst="rect">
            <a:avLst/>
          </a:prstGeom>
          <a:noFill/>
          <a:ln>
            <a:noFill/>
          </a:ln>
        </p:spPr>
      </p:pic>
      <p:sp>
        <p:nvSpPr>
          <p:cNvPr id="584" name="Google Shape;584;p30"/>
          <p:cNvSpPr txBox="1">
            <a:spLocks noGrp="1"/>
          </p:cNvSpPr>
          <p:nvPr>
            <p:ph type="body" idx="1"/>
          </p:nvPr>
        </p:nvSpPr>
        <p:spPr>
          <a:xfrm>
            <a:off x="221725" y="1217050"/>
            <a:ext cx="1675800" cy="443100"/>
          </a:xfrm>
          <a:prstGeom prst="rect">
            <a:avLst/>
          </a:prstGeom>
          <a:noFill/>
        </p:spPr>
        <p:txBody>
          <a:bodyPr spcFirstLastPara="1" wrap="square" lIns="91425" tIns="91425" rIns="91425" bIns="91425" anchor="t" anchorCtr="0">
            <a:normAutofit fontScale="32500" lnSpcReduction="20000"/>
          </a:bodyPr>
          <a:lstStyle/>
          <a:p>
            <a:pPr marL="0" lvl="0" indent="0" algn="l" rtl="0">
              <a:lnSpc>
                <a:spcPct val="100000"/>
              </a:lnSpc>
              <a:spcBef>
                <a:spcPts val="0"/>
              </a:spcBef>
              <a:spcAft>
                <a:spcPts val="0"/>
              </a:spcAft>
              <a:buNone/>
            </a:pPr>
            <a:r>
              <a:rPr lang="en" sz="5473" b="1" dirty="0">
                <a:solidFill>
                  <a:schemeClr val="dk1"/>
                </a:solidFill>
                <a:latin typeface="Calibri"/>
                <a:ea typeface="Calibri"/>
                <a:cs typeface="Calibri"/>
                <a:sym typeface="Calibri"/>
              </a:rPr>
              <a:t>18 GHz LECR5</a:t>
            </a:r>
            <a:endParaRPr sz="5473"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dirty="0">
              <a:solidFill>
                <a:schemeClr val="dk1"/>
              </a:solidFill>
              <a:latin typeface="Calibri"/>
              <a:ea typeface="Calibri"/>
              <a:cs typeface="Calibri"/>
              <a:sym typeface="Calibri"/>
            </a:endParaRPr>
          </a:p>
          <a:p>
            <a:pPr marL="0" lvl="0" indent="0" algn="l" rtl="0">
              <a:spcBef>
                <a:spcPts val="0"/>
              </a:spcBef>
              <a:spcAft>
                <a:spcPts val="1200"/>
              </a:spcAft>
              <a:buNone/>
            </a:pPr>
            <a:endParaRPr b="1" dirty="0">
              <a:solidFill>
                <a:schemeClr val="dk1"/>
              </a:solidFill>
              <a:latin typeface="Calibri"/>
              <a:ea typeface="Calibri"/>
              <a:cs typeface="Calibri"/>
              <a:sym typeface="Calibri"/>
            </a:endParaRPr>
          </a:p>
        </p:txBody>
      </p:sp>
      <p:pic>
        <p:nvPicPr>
          <p:cNvPr id="585" name="Google Shape;585;p30"/>
          <p:cNvPicPr preferRelativeResize="0"/>
          <p:nvPr/>
        </p:nvPicPr>
        <p:blipFill>
          <a:blip r:embed="rId6">
            <a:alphaModFix/>
          </a:blip>
          <a:stretch>
            <a:fillRect/>
          </a:stretch>
        </p:blipFill>
        <p:spPr>
          <a:xfrm>
            <a:off x="2418585" y="1369612"/>
            <a:ext cx="2002000" cy="329625"/>
          </a:xfrm>
          <a:prstGeom prst="rect">
            <a:avLst/>
          </a:prstGeom>
          <a:noFill/>
          <a:ln>
            <a:noFill/>
          </a:ln>
        </p:spPr>
      </p:pic>
      <p:graphicFrame>
        <p:nvGraphicFramePr>
          <p:cNvPr id="586" name="Google Shape;586;p30"/>
          <p:cNvGraphicFramePr/>
          <p:nvPr/>
        </p:nvGraphicFramePr>
        <p:xfrm>
          <a:off x="5647300" y="2739238"/>
          <a:ext cx="2833600" cy="70098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54</a:t>
                      </a:r>
                      <a:r>
                        <a:rPr lang="en" sz="1100" b="1"/>
                        <a:t>Cr</a:t>
                      </a:r>
                      <a:r>
                        <a:rPr lang="en" sz="1100" b="1" baseline="30000"/>
                        <a:t>17+</a:t>
                      </a:r>
                      <a:r>
                        <a:rPr lang="en" sz="1100" b="1"/>
                        <a:t> in Inductive Oven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54</a:t>
                      </a:r>
                      <a:r>
                        <a:rPr lang="en" sz="1100"/>
                        <a:t>Cr</a:t>
                      </a:r>
                      <a:r>
                        <a:rPr lang="en" sz="1100" baseline="30000"/>
                        <a:t>17+</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40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587" name="Google Shape;587;p30"/>
          <p:cNvGraphicFramePr/>
          <p:nvPr/>
        </p:nvGraphicFramePr>
        <p:xfrm>
          <a:off x="5532900" y="1217050"/>
          <a:ext cx="3062400" cy="1401960"/>
        </p:xfrm>
        <a:graphic>
          <a:graphicData uri="http://schemas.openxmlformats.org/drawingml/2006/table">
            <a:tbl>
              <a:tblPr>
                <a:noFill/>
                <a:tableStyleId>{91C32976-D706-4065-A27E-27F65721627B}</a:tableStyleId>
              </a:tblPr>
              <a:tblGrid>
                <a:gridCol w="1633425">
                  <a:extLst>
                    <a:ext uri="{9D8B030D-6E8A-4147-A177-3AD203B41FA5}">
                      <a16:colId xmlns:a16="http://schemas.microsoft.com/office/drawing/2014/main" val="20000"/>
                    </a:ext>
                  </a:extLst>
                </a:gridCol>
                <a:gridCol w="142897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40</a:t>
                      </a:r>
                      <a:r>
                        <a:rPr lang="en" sz="1100" b="1"/>
                        <a:t>Ca</a:t>
                      </a:r>
                      <a:r>
                        <a:rPr lang="en" sz="1100" b="1" baseline="30000"/>
                        <a:t>13+</a:t>
                      </a:r>
                      <a:r>
                        <a:rPr lang="en" sz="1100" b="1"/>
                        <a:t> in Inductive Oven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40</a:t>
                      </a:r>
                      <a:r>
                        <a:rPr lang="en" sz="1100"/>
                        <a:t>Ca</a:t>
                      </a:r>
                      <a:r>
                        <a:rPr lang="en" sz="1100" baseline="30000"/>
                        <a:t>13+</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30-40 euA/</a:t>
                      </a:r>
                      <a:r>
                        <a:rPr lang="en" sz="1100">
                          <a:solidFill>
                            <a:srgbClr val="046DBE"/>
                          </a:solidFill>
                        </a:rPr>
                        <a:t>235 euA</a:t>
                      </a:r>
                      <a:endParaRPr sz="1100">
                        <a:solidFill>
                          <a:srgbClr val="046DBE"/>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100"/>
                        <a:t>Total Efficiency</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2.82%</a:t>
                      </a:r>
                      <a:endParaRPr sz="1100">
                        <a:solidFill>
                          <a:srgbClr val="046DBE"/>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0.86mg/hr</a:t>
                      </a:r>
                      <a:endParaRPr sz="1100">
                        <a:solidFill>
                          <a:srgbClr val="046DBE"/>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588" name="Google Shape;588;p30"/>
          <p:cNvPicPr preferRelativeResize="0"/>
          <p:nvPr/>
        </p:nvPicPr>
        <p:blipFill rotWithShape="1">
          <a:blip r:embed="rId7">
            <a:alphaModFix/>
          </a:blip>
          <a:srcRect b="26024"/>
          <a:stretch/>
        </p:blipFill>
        <p:spPr>
          <a:xfrm>
            <a:off x="6872425" y="924250"/>
            <a:ext cx="2018950" cy="243850"/>
          </a:xfrm>
          <a:prstGeom prst="rect">
            <a:avLst/>
          </a:prstGeom>
          <a:noFill/>
          <a:ln>
            <a:noFill/>
          </a:ln>
        </p:spPr>
      </p:pic>
      <p:sp>
        <p:nvSpPr>
          <p:cNvPr id="589" name="Google Shape;589;p30"/>
          <p:cNvSpPr/>
          <p:nvPr/>
        </p:nvSpPr>
        <p:spPr>
          <a:xfrm>
            <a:off x="7864738" y="2702260"/>
            <a:ext cx="6624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00313C"/>
                </a:solidFill>
              </a:rPr>
              <a:t>1100°C</a:t>
            </a:r>
            <a:endParaRPr sz="800">
              <a:solidFill>
                <a:srgbClr val="00313C"/>
              </a:solidFill>
            </a:endParaRPr>
          </a:p>
        </p:txBody>
      </p:sp>
      <p:sp>
        <p:nvSpPr>
          <p:cNvPr id="590" name="Google Shape;590;p30"/>
          <p:cNvSpPr/>
          <p:nvPr/>
        </p:nvSpPr>
        <p:spPr>
          <a:xfrm>
            <a:off x="7825275" y="1141125"/>
            <a:ext cx="6624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00313C"/>
                </a:solidFill>
              </a:rPr>
              <a:t>850°C</a:t>
            </a:r>
            <a:endParaRPr sz="800">
              <a:solidFill>
                <a:srgbClr val="00313C"/>
              </a:solidFill>
            </a:endParaRPr>
          </a:p>
        </p:txBody>
      </p:sp>
      <p:graphicFrame>
        <p:nvGraphicFramePr>
          <p:cNvPr id="591" name="Google Shape;591;p30"/>
          <p:cNvGraphicFramePr/>
          <p:nvPr/>
        </p:nvGraphicFramePr>
        <p:xfrm>
          <a:off x="5647300" y="3660525"/>
          <a:ext cx="2833600" cy="700980"/>
        </p:xfrm>
        <a:graphic>
          <a:graphicData uri="http://schemas.openxmlformats.org/drawingml/2006/table">
            <a:tbl>
              <a:tblPr>
                <a:noFill/>
                <a:tableStyleId>{91C32976-D706-4065-A27E-27F65721627B}</a:tableStyleId>
              </a:tblPr>
              <a:tblGrid>
                <a:gridCol w="1689275">
                  <a:extLst>
                    <a:ext uri="{9D8B030D-6E8A-4147-A177-3AD203B41FA5}">
                      <a16:colId xmlns:a16="http://schemas.microsoft.com/office/drawing/2014/main" val="20000"/>
                    </a:ext>
                  </a:extLst>
                </a:gridCol>
                <a:gridCol w="1144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100" b="1" baseline="30000"/>
                        <a:t>55</a:t>
                      </a:r>
                      <a:r>
                        <a:rPr lang="en" sz="1100" b="1"/>
                        <a:t>Mn</a:t>
                      </a:r>
                      <a:r>
                        <a:rPr lang="en" sz="1100" b="1" baseline="30000"/>
                        <a:t>15+</a:t>
                      </a:r>
                      <a:r>
                        <a:rPr lang="en" sz="1100" b="1"/>
                        <a:t> in Inductive Oven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100"/>
                        <a:t>Production of </a:t>
                      </a:r>
                      <a:r>
                        <a:rPr lang="en" sz="1100" baseline="30000"/>
                        <a:t>55</a:t>
                      </a:r>
                      <a:r>
                        <a:rPr lang="en" sz="1100"/>
                        <a:t>Mn</a:t>
                      </a:r>
                      <a:r>
                        <a:rPr lang="en" sz="1100" baseline="30000"/>
                        <a:t>17+</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40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92" name="Google Shape;592;p30"/>
          <p:cNvSpPr/>
          <p:nvPr/>
        </p:nvSpPr>
        <p:spPr>
          <a:xfrm>
            <a:off x="7892481" y="3586544"/>
            <a:ext cx="6624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00313C"/>
                </a:solidFill>
              </a:rPr>
              <a:t>650°C</a:t>
            </a:r>
            <a:endParaRPr sz="900">
              <a:solidFill>
                <a:srgbClr val="00313C"/>
              </a:solidFill>
            </a:endParaRPr>
          </a:p>
        </p:txBody>
      </p:sp>
      <p:sp>
        <p:nvSpPr>
          <p:cNvPr id="21" name="Google Shape;581;p30">
            <a:extLst>
              <a:ext uri="{FF2B5EF4-FFF2-40B4-BE49-F238E27FC236}">
                <a16:creationId xmlns:a16="http://schemas.microsoft.com/office/drawing/2014/main" id="{E637F5F9-16DA-409F-88B1-AE9394A04AB8}"/>
              </a:ext>
            </a:extLst>
          </p:cNvPr>
          <p:cNvSpPr txBox="1">
            <a:spLocks/>
          </p:cNvSpPr>
          <p:nvPr/>
        </p:nvSpPr>
        <p:spPr>
          <a:xfrm>
            <a:off x="120100" y="3066657"/>
            <a:ext cx="3216058" cy="40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Font typeface="Arial"/>
              <a:buNone/>
            </a:pPr>
            <a:r>
              <a:rPr lang="en-US" sz="1400" b="1" dirty="0">
                <a:solidFill>
                  <a:srgbClr val="00313C"/>
                </a:solidFill>
              </a:rPr>
              <a:t>Key Takeaways:</a:t>
            </a:r>
          </a:p>
          <a:p>
            <a:pPr marL="285750" indent="-285750">
              <a:spcAft>
                <a:spcPts val="1200"/>
              </a:spcAft>
            </a:pPr>
            <a:r>
              <a:rPr lang="en-US" sz="1400" dirty="0">
                <a:solidFill>
                  <a:srgbClr val="00313C"/>
                </a:solidFill>
              </a:rPr>
              <a:t>Mixing gas very important</a:t>
            </a:r>
          </a:p>
          <a:p>
            <a:pPr marL="285750" indent="-285750">
              <a:spcAft>
                <a:spcPts val="1200"/>
              </a:spcAft>
            </a:pPr>
            <a:r>
              <a:rPr lang="en-US" sz="1400" dirty="0">
                <a:solidFill>
                  <a:srgbClr val="00313C"/>
                </a:solidFill>
              </a:rPr>
              <a:t>Used N</a:t>
            </a:r>
            <a:r>
              <a:rPr lang="en-US" sz="1400" baseline="-25000" dirty="0">
                <a:solidFill>
                  <a:srgbClr val="00313C"/>
                </a:solidFill>
              </a:rPr>
              <a:t>2</a:t>
            </a:r>
            <a:r>
              <a:rPr lang="en-US" sz="1400" dirty="0">
                <a:solidFill>
                  <a:srgbClr val="00313C"/>
                </a:solidFill>
              </a:rPr>
              <a:t> for Cr and Mn </a:t>
            </a:r>
          </a:p>
        </p:txBody>
      </p:sp>
      <p:sp>
        <p:nvSpPr>
          <p:cNvPr id="22" name="Google Shape;298;p20">
            <a:extLst>
              <a:ext uri="{FF2B5EF4-FFF2-40B4-BE49-F238E27FC236}">
                <a16:creationId xmlns:a16="http://schemas.microsoft.com/office/drawing/2014/main" id="{265BDEAF-9D1F-4713-AA9F-98DCCE554E32}"/>
              </a:ext>
            </a:extLst>
          </p:cNvPr>
          <p:cNvSpPr txBox="1"/>
          <p:nvPr/>
        </p:nvSpPr>
        <p:spPr>
          <a:xfrm>
            <a:off x="5551734" y="4407752"/>
            <a:ext cx="3460787" cy="122338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dirty="0">
                <a:solidFill>
                  <a:srgbClr val="1A1A1A"/>
                </a:solidFill>
                <a:highlight>
                  <a:srgbClr val="FFFFFF"/>
                </a:highlight>
              </a:rPr>
              <a:t>Source</a:t>
            </a:r>
            <a:r>
              <a:rPr lang="en-US" sz="900" dirty="0">
                <a:solidFill>
                  <a:srgbClr val="1A1A1A"/>
                </a:solidFill>
                <a:highlight>
                  <a:srgbClr val="FFFFFF"/>
                </a:highlight>
              </a:rPr>
              <a:t>s</a:t>
            </a:r>
            <a:r>
              <a:rPr lang="en" sz="900" dirty="0">
                <a:solidFill>
                  <a:srgbClr val="1A1A1A"/>
                </a:solidFill>
                <a:highlight>
                  <a:srgbClr val="FFFFFF"/>
                </a:highlight>
              </a:rPr>
              <a:t>: </a:t>
            </a:r>
            <a:r>
              <a:rPr lang="en-US" sz="900" dirty="0">
                <a:solidFill>
                  <a:srgbClr val="1A1A1A"/>
                </a:solidFill>
                <a:highlight>
                  <a:srgbClr val="FFFFFF"/>
                </a:highlight>
              </a:rPr>
              <a:t>personal communication,</a:t>
            </a:r>
          </a:p>
          <a:p>
            <a:pPr lvl="0">
              <a:lnSpc>
                <a:spcPct val="115000"/>
              </a:lnSpc>
            </a:pPr>
            <a:r>
              <a:rPr lang="en-US" sz="900" dirty="0">
                <a:solidFill>
                  <a:srgbClr val="1A1A1A"/>
                </a:solidFill>
                <a:highlight>
                  <a:srgbClr val="FFFFFF"/>
                </a:highlight>
              </a:rPr>
              <a:t>W. Lu</a:t>
            </a:r>
            <a:r>
              <a:rPr lang="en" sz="900" dirty="0">
                <a:solidFill>
                  <a:schemeClr val="dk1"/>
                </a:solidFill>
                <a:highlight>
                  <a:srgbClr val="FFFFFF"/>
                </a:highlight>
              </a:rPr>
              <a:t>, et. al, Nuclear Instruments and Methods in Physics Research A 1062 (2024) </a:t>
            </a:r>
            <a:endParaRPr sz="900" dirty="0">
              <a:solidFill>
                <a:srgbClr val="1A1A1A"/>
              </a:solidFill>
              <a:highlight>
                <a:srgbClr val="FFFFFF"/>
              </a:highlight>
            </a:endParaRPr>
          </a:p>
          <a:p>
            <a:pPr marL="0" lvl="0" indent="0" algn="l" rtl="0">
              <a:lnSpc>
                <a:spcPct val="115000"/>
              </a:lnSpc>
              <a:spcBef>
                <a:spcPts val="0"/>
              </a:spcBef>
              <a:spcAft>
                <a:spcPts val="0"/>
              </a:spcAft>
              <a:buNone/>
            </a:pPr>
            <a:endParaRPr sz="900" dirty="0">
              <a:solidFill>
                <a:srgbClr val="222222"/>
              </a:solidFill>
              <a:highlight>
                <a:schemeClr val="lt1"/>
              </a:highlight>
            </a:endParaRPr>
          </a:p>
          <a:p>
            <a:pPr marL="0" lvl="0" indent="0" algn="l" rtl="0">
              <a:lnSpc>
                <a:spcPct val="115000"/>
              </a:lnSpc>
              <a:spcBef>
                <a:spcPts val="0"/>
              </a:spcBef>
              <a:spcAft>
                <a:spcPts val="1200"/>
              </a:spcAft>
              <a:buNone/>
            </a:pPr>
            <a:endParaRPr dirty="0">
              <a:solidFill>
                <a:srgbClr val="222222"/>
              </a:solidFill>
              <a:highlight>
                <a:schemeClr val="lt1"/>
              </a:highlight>
            </a:endParaRPr>
          </a:p>
        </p:txBody>
      </p:sp>
      <p:pic>
        <p:nvPicPr>
          <p:cNvPr id="2" name="Picture 1">
            <a:extLst>
              <a:ext uri="{FF2B5EF4-FFF2-40B4-BE49-F238E27FC236}">
                <a16:creationId xmlns:a16="http://schemas.microsoft.com/office/drawing/2014/main" id="{F91603AC-96B5-468B-ACB8-AAD3B366B8AC}"/>
              </a:ext>
            </a:extLst>
          </p:cNvPr>
          <p:cNvPicPr>
            <a:picLocks noChangeAspect="1"/>
          </p:cNvPicPr>
          <p:nvPr/>
        </p:nvPicPr>
        <p:blipFill rotWithShape="1">
          <a:blip r:embed="rId8"/>
          <a:srcRect r="49611"/>
          <a:stretch/>
        </p:blipFill>
        <p:spPr>
          <a:xfrm>
            <a:off x="2695125" y="2919556"/>
            <a:ext cx="2615911" cy="17886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1"/>
          <p:cNvSpPr/>
          <p:nvPr/>
        </p:nvSpPr>
        <p:spPr>
          <a:xfrm>
            <a:off x="0" y="0"/>
            <a:ext cx="9150000" cy="718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8" name="Google Shape;598;p31"/>
          <p:cNvSpPr txBox="1">
            <a:spLocks noGrp="1"/>
          </p:cNvSpPr>
          <p:nvPr>
            <p:ph type="title"/>
          </p:nvPr>
        </p:nvSpPr>
        <p:spPr>
          <a:xfrm>
            <a:off x="1369225" y="73050"/>
            <a:ext cx="5629800" cy="572700"/>
          </a:xfrm>
          <a:prstGeom prst="rect">
            <a:avLst/>
          </a:prstGeom>
          <a:solidFill>
            <a:srgbClr val="999999"/>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RIKEN, Japan</a:t>
            </a:r>
            <a:endParaRPr sz="3000">
              <a:solidFill>
                <a:schemeClr val="lt1"/>
              </a:solidFill>
              <a:latin typeface="Calibri"/>
              <a:ea typeface="Calibri"/>
              <a:cs typeface="Calibri"/>
              <a:sym typeface="Calibri"/>
            </a:endParaRPr>
          </a:p>
        </p:txBody>
      </p:sp>
      <p:sp>
        <p:nvSpPr>
          <p:cNvPr id="599" name="Google Shape;599;p31"/>
          <p:cNvSpPr/>
          <p:nvPr/>
        </p:nvSpPr>
        <p:spPr>
          <a:xfrm>
            <a:off x="7715000" y="36450"/>
            <a:ext cx="1267500" cy="64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0" name="Google Shape;600;p31"/>
          <p:cNvPicPr preferRelativeResize="0"/>
          <p:nvPr/>
        </p:nvPicPr>
        <p:blipFill>
          <a:blip r:embed="rId3">
            <a:alphaModFix/>
          </a:blip>
          <a:stretch>
            <a:fillRect/>
          </a:stretch>
        </p:blipFill>
        <p:spPr>
          <a:xfrm>
            <a:off x="7813463" y="129388"/>
            <a:ext cx="1070575" cy="431825"/>
          </a:xfrm>
          <a:prstGeom prst="rect">
            <a:avLst/>
          </a:prstGeom>
          <a:noFill/>
          <a:ln>
            <a:noFill/>
          </a:ln>
        </p:spPr>
      </p:pic>
      <p:sp>
        <p:nvSpPr>
          <p:cNvPr id="601" name="Google Shape;601;p31"/>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19</a:t>
            </a:fld>
            <a:endParaRPr sz="1200">
              <a:solidFill>
                <a:schemeClr val="lt1"/>
              </a:solidFill>
            </a:endParaRPr>
          </a:p>
        </p:txBody>
      </p:sp>
      <p:sp>
        <p:nvSpPr>
          <p:cNvPr id="602" name="Google Shape;602;p31"/>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603" name="Google Shape;603;p31"/>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19</a:t>
            </a:fld>
            <a:endParaRPr sz="900">
              <a:solidFill>
                <a:srgbClr val="00313C"/>
              </a:solidFill>
            </a:endParaRPr>
          </a:p>
        </p:txBody>
      </p:sp>
      <p:pic>
        <p:nvPicPr>
          <p:cNvPr id="604" name="Google Shape;604;p31"/>
          <p:cNvPicPr preferRelativeResize="0"/>
          <p:nvPr/>
        </p:nvPicPr>
        <p:blipFill>
          <a:blip r:embed="rId4">
            <a:alphaModFix/>
          </a:blip>
          <a:stretch>
            <a:fillRect/>
          </a:stretch>
        </p:blipFill>
        <p:spPr>
          <a:xfrm>
            <a:off x="76175" y="2571750"/>
            <a:ext cx="3614352" cy="2177649"/>
          </a:xfrm>
          <a:prstGeom prst="rect">
            <a:avLst/>
          </a:prstGeom>
          <a:noFill/>
          <a:ln>
            <a:noFill/>
          </a:ln>
        </p:spPr>
      </p:pic>
      <p:pic>
        <p:nvPicPr>
          <p:cNvPr id="605" name="Google Shape;605;p31"/>
          <p:cNvPicPr preferRelativeResize="0"/>
          <p:nvPr/>
        </p:nvPicPr>
        <p:blipFill>
          <a:blip r:embed="rId5">
            <a:alphaModFix/>
          </a:blip>
          <a:stretch>
            <a:fillRect/>
          </a:stretch>
        </p:blipFill>
        <p:spPr>
          <a:xfrm>
            <a:off x="5930962" y="2415374"/>
            <a:ext cx="2996874" cy="2177650"/>
          </a:xfrm>
          <a:prstGeom prst="rect">
            <a:avLst/>
          </a:prstGeom>
          <a:noFill/>
          <a:ln>
            <a:noFill/>
          </a:ln>
        </p:spPr>
      </p:pic>
      <p:sp>
        <p:nvSpPr>
          <p:cNvPr id="606" name="Google Shape;606;p31"/>
          <p:cNvSpPr txBox="1">
            <a:spLocks noGrp="1"/>
          </p:cNvSpPr>
          <p:nvPr>
            <p:ph type="body" idx="1"/>
          </p:nvPr>
        </p:nvSpPr>
        <p:spPr>
          <a:xfrm>
            <a:off x="132150" y="742948"/>
            <a:ext cx="8885700" cy="1421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solidFill>
                  <a:srgbClr val="00313C"/>
                </a:solidFill>
              </a:rPr>
              <a:t>RIKEN </a:t>
            </a:r>
            <a:r>
              <a:rPr lang="en-US" dirty="0" err="1">
                <a:solidFill>
                  <a:srgbClr val="00313C"/>
                </a:solidFill>
              </a:rPr>
              <a:t>Nishina</a:t>
            </a:r>
            <a:r>
              <a:rPr lang="en-US" dirty="0">
                <a:solidFill>
                  <a:srgbClr val="00313C"/>
                </a:solidFill>
              </a:rPr>
              <a:t> Center for Accelerator-based Science</a:t>
            </a:r>
            <a:r>
              <a:rPr lang="en" dirty="0">
                <a:solidFill>
                  <a:srgbClr val="00313C"/>
                </a:solidFill>
              </a:rPr>
              <a:t>             </a:t>
            </a:r>
            <a:endParaRPr dirty="0">
              <a:solidFill>
                <a:srgbClr val="00313C"/>
              </a:solidFill>
            </a:endParaRPr>
          </a:p>
          <a:p>
            <a:pPr marL="0" lvl="0" indent="0" algn="l" rtl="0">
              <a:spcBef>
                <a:spcPts val="1200"/>
              </a:spcBef>
              <a:spcAft>
                <a:spcPts val="0"/>
              </a:spcAft>
              <a:buNone/>
            </a:pPr>
            <a:r>
              <a:rPr lang="en" dirty="0">
                <a:solidFill>
                  <a:srgbClr val="00313C"/>
                </a:solidFill>
              </a:rPr>
              <a:t>(28 GHz R28G-K + SRILAC) </a:t>
            </a:r>
            <a:endParaRPr dirty="0">
              <a:solidFill>
                <a:srgbClr val="00313C"/>
              </a:solidFill>
            </a:endParaRPr>
          </a:p>
          <a:p>
            <a:pPr marL="0" lvl="0" indent="0" algn="l" rtl="0">
              <a:spcBef>
                <a:spcPts val="1200"/>
              </a:spcBef>
              <a:spcAft>
                <a:spcPts val="1200"/>
              </a:spcAft>
              <a:buNone/>
            </a:pPr>
            <a:r>
              <a:rPr lang="en" dirty="0">
                <a:solidFill>
                  <a:srgbClr val="00313C"/>
                </a:solidFill>
              </a:rPr>
              <a:t>Work towards synthesis of SHE 119 using </a:t>
            </a:r>
            <a:r>
              <a:rPr lang="en" baseline="30000" dirty="0">
                <a:solidFill>
                  <a:srgbClr val="00313C"/>
                </a:solidFill>
              </a:rPr>
              <a:t>51</a:t>
            </a:r>
            <a:r>
              <a:rPr lang="en" dirty="0">
                <a:solidFill>
                  <a:srgbClr val="00313C"/>
                </a:solidFill>
              </a:rPr>
              <a:t>V </a:t>
            </a:r>
            <a:endParaRPr dirty="0">
              <a:solidFill>
                <a:srgbClr val="00313C"/>
              </a:solidFill>
            </a:endParaRPr>
          </a:p>
        </p:txBody>
      </p:sp>
      <p:sp>
        <p:nvSpPr>
          <p:cNvPr id="607" name="Google Shape;607;p31"/>
          <p:cNvSpPr/>
          <p:nvPr/>
        </p:nvSpPr>
        <p:spPr>
          <a:xfrm>
            <a:off x="5722100" y="2376150"/>
            <a:ext cx="3260400" cy="23889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8" name="Google Shape;608;p31"/>
          <p:cNvSpPr/>
          <p:nvPr/>
        </p:nvSpPr>
        <p:spPr>
          <a:xfrm>
            <a:off x="76175" y="2478050"/>
            <a:ext cx="3670200" cy="23889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9" name="Google Shape;609;p31"/>
          <p:cNvSpPr/>
          <p:nvPr/>
        </p:nvSpPr>
        <p:spPr>
          <a:xfrm>
            <a:off x="3249875" y="2062325"/>
            <a:ext cx="2857800" cy="924000"/>
          </a:xfrm>
          <a:prstGeom prst="rect">
            <a:avLst/>
          </a:prstGeom>
          <a:solidFill>
            <a:schemeClr val="lt1"/>
          </a:solidFill>
          <a:ln w="38100" cap="flat" cmpd="sng">
            <a:solidFill>
              <a:srgbClr val="AC11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0" name="Google Shape;610;p31"/>
          <p:cNvPicPr preferRelativeResize="0"/>
          <p:nvPr/>
        </p:nvPicPr>
        <p:blipFill>
          <a:blip r:embed="rId6">
            <a:alphaModFix/>
          </a:blip>
          <a:stretch>
            <a:fillRect/>
          </a:stretch>
        </p:blipFill>
        <p:spPr>
          <a:xfrm>
            <a:off x="3393300" y="2109750"/>
            <a:ext cx="2650901" cy="818425"/>
          </a:xfrm>
          <a:prstGeom prst="rect">
            <a:avLst/>
          </a:prstGeom>
          <a:noFill/>
          <a:ln>
            <a:noFill/>
          </a:ln>
        </p:spPr>
      </p:pic>
      <p:sp>
        <p:nvSpPr>
          <p:cNvPr id="611" name="Google Shape;611;p31"/>
          <p:cNvSpPr/>
          <p:nvPr/>
        </p:nvSpPr>
        <p:spPr>
          <a:xfrm rot="-1935885">
            <a:off x="1024433" y="2301448"/>
            <a:ext cx="1404936" cy="1129289"/>
          </a:xfrm>
          <a:prstGeom prst="ellipse">
            <a:avLst/>
          </a:prstGeom>
          <a:noFill/>
          <a:ln w="38100" cap="flat" cmpd="sng">
            <a:solidFill>
              <a:srgbClr val="AC11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12" name="Google Shape;612;p31"/>
          <p:cNvCxnSpPr>
            <a:stCxn id="611" idx="6"/>
          </p:cNvCxnSpPr>
          <p:nvPr/>
        </p:nvCxnSpPr>
        <p:spPr>
          <a:xfrm rot="10800000" flipH="1">
            <a:off x="2320900" y="2334193"/>
            <a:ext cx="914100" cy="156900"/>
          </a:xfrm>
          <a:prstGeom prst="straightConnector1">
            <a:avLst/>
          </a:prstGeom>
          <a:noFill/>
          <a:ln w="38100" cap="flat" cmpd="sng">
            <a:solidFill>
              <a:srgbClr val="AC1146"/>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body" idx="1"/>
          </p:nvPr>
        </p:nvSpPr>
        <p:spPr>
          <a:xfrm>
            <a:off x="286625" y="990175"/>
            <a:ext cx="45555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solidFill>
                  <a:srgbClr val="00313C"/>
                </a:solidFill>
                <a:latin typeface="Calibri"/>
                <a:ea typeface="Calibri"/>
                <a:cs typeface="Calibri"/>
                <a:sym typeface="Calibri"/>
              </a:rPr>
              <a:t>Superheavy element (SHE) → Z ≥ 104</a:t>
            </a:r>
            <a:endParaRPr dirty="0">
              <a:solidFill>
                <a:srgbClr val="00313C"/>
              </a:solidFill>
              <a:latin typeface="Calibri"/>
              <a:ea typeface="Calibri"/>
              <a:cs typeface="Calibri"/>
              <a:sym typeface="Calibri"/>
            </a:endParaRPr>
          </a:p>
          <a:p>
            <a:pPr marL="0" lvl="0" indent="0" algn="l" rtl="0">
              <a:spcBef>
                <a:spcPts val="1200"/>
              </a:spcBef>
              <a:spcAft>
                <a:spcPts val="0"/>
              </a:spcAft>
              <a:buNone/>
            </a:pPr>
            <a:r>
              <a:rPr lang="en" dirty="0">
                <a:solidFill>
                  <a:srgbClr val="00313C"/>
                </a:solidFill>
                <a:latin typeface="Calibri"/>
                <a:ea typeface="Calibri"/>
                <a:cs typeface="Calibri"/>
                <a:sym typeface="Calibri"/>
              </a:rPr>
              <a:t>Not found in nature</a:t>
            </a:r>
            <a:endParaRPr dirty="0">
              <a:solidFill>
                <a:srgbClr val="00313C"/>
              </a:solidFill>
              <a:latin typeface="Calibri"/>
              <a:ea typeface="Calibri"/>
              <a:cs typeface="Calibri"/>
              <a:sym typeface="Calibri"/>
            </a:endParaRPr>
          </a:p>
          <a:p>
            <a:pPr marL="457200" lvl="0" indent="-342900" algn="l" rtl="0">
              <a:spcBef>
                <a:spcPts val="1200"/>
              </a:spcBef>
              <a:spcAft>
                <a:spcPts val="0"/>
              </a:spcAft>
              <a:buClr>
                <a:srgbClr val="00313C"/>
              </a:buClr>
              <a:buSzPts val="1800"/>
              <a:buFont typeface="Calibri"/>
              <a:buChar char="●"/>
            </a:pPr>
            <a:r>
              <a:rPr lang="en" dirty="0">
                <a:solidFill>
                  <a:srgbClr val="00313C"/>
                </a:solidFill>
                <a:latin typeface="Calibri"/>
                <a:ea typeface="Calibri"/>
                <a:cs typeface="Calibri"/>
                <a:sym typeface="Calibri"/>
              </a:rPr>
              <a:t>National pride</a:t>
            </a:r>
            <a:endParaRPr dirty="0">
              <a:solidFill>
                <a:srgbClr val="00313C"/>
              </a:solidFill>
              <a:latin typeface="Calibri"/>
              <a:ea typeface="Calibri"/>
              <a:cs typeface="Calibri"/>
              <a:sym typeface="Calibri"/>
            </a:endParaRPr>
          </a:p>
          <a:p>
            <a:pPr marL="457200" lvl="0" indent="-342900" algn="l" rtl="0">
              <a:spcBef>
                <a:spcPts val="0"/>
              </a:spcBef>
              <a:spcAft>
                <a:spcPts val="0"/>
              </a:spcAft>
              <a:buClr>
                <a:srgbClr val="00313C"/>
              </a:buClr>
              <a:buSzPts val="1800"/>
              <a:buFont typeface="Calibri"/>
              <a:buChar char="●"/>
            </a:pPr>
            <a:r>
              <a:rPr lang="en" dirty="0">
                <a:solidFill>
                  <a:srgbClr val="00313C"/>
                </a:solidFill>
                <a:latin typeface="Calibri"/>
                <a:ea typeface="Calibri"/>
                <a:cs typeface="Calibri"/>
                <a:sym typeface="Calibri"/>
              </a:rPr>
              <a:t>Extend our understanding of nuclei and atoms with highest number of protons, neutrons, and electrons. </a:t>
            </a:r>
            <a:endParaRPr dirty="0">
              <a:solidFill>
                <a:srgbClr val="00313C"/>
              </a:solidFill>
              <a:latin typeface="Calibri"/>
              <a:ea typeface="Calibri"/>
              <a:cs typeface="Calibri"/>
              <a:sym typeface="Calibri"/>
            </a:endParaRPr>
          </a:p>
          <a:p>
            <a:pPr marL="457200" lvl="0" indent="-342900" algn="l" rtl="0">
              <a:spcBef>
                <a:spcPts val="0"/>
              </a:spcBef>
              <a:spcAft>
                <a:spcPts val="0"/>
              </a:spcAft>
              <a:buClr>
                <a:srgbClr val="00313C"/>
              </a:buClr>
              <a:buSzPts val="1800"/>
              <a:buFont typeface="Calibri"/>
              <a:buChar char="●"/>
            </a:pPr>
            <a:r>
              <a:rPr lang="en" dirty="0">
                <a:solidFill>
                  <a:srgbClr val="00313C"/>
                </a:solidFill>
                <a:latin typeface="Calibri"/>
                <a:ea typeface="Calibri"/>
                <a:cs typeface="Calibri"/>
                <a:sym typeface="Calibri"/>
              </a:rPr>
              <a:t>Synthesize new elements not previously observed and study their chemical properties</a:t>
            </a:r>
            <a:endParaRPr dirty="0">
              <a:solidFill>
                <a:srgbClr val="00313C"/>
              </a:solidFill>
              <a:latin typeface="Calibri"/>
              <a:ea typeface="Calibri"/>
              <a:cs typeface="Calibri"/>
              <a:sym typeface="Calibri"/>
            </a:endParaRPr>
          </a:p>
          <a:p>
            <a:pPr marL="457200" lvl="0" indent="-342900" algn="l" rtl="0">
              <a:spcBef>
                <a:spcPts val="0"/>
              </a:spcBef>
              <a:spcAft>
                <a:spcPts val="0"/>
              </a:spcAft>
              <a:buClr>
                <a:srgbClr val="00313C"/>
              </a:buClr>
              <a:buSzPts val="1800"/>
              <a:buFont typeface="Calibri"/>
              <a:buChar char="●"/>
            </a:pPr>
            <a:r>
              <a:rPr lang="en" dirty="0">
                <a:solidFill>
                  <a:srgbClr val="00313C"/>
                </a:solidFill>
                <a:latin typeface="Calibri"/>
                <a:ea typeface="Calibri"/>
                <a:cs typeface="Calibri"/>
                <a:sym typeface="Calibri"/>
              </a:rPr>
              <a:t>Stability and structure of nuclei at the limits of the periodic table</a:t>
            </a:r>
            <a:endParaRPr dirty="0">
              <a:solidFill>
                <a:srgbClr val="00313C"/>
              </a:solidFill>
              <a:latin typeface="Calibri"/>
              <a:ea typeface="Calibri"/>
              <a:cs typeface="Calibri"/>
              <a:sym typeface="Calibri"/>
            </a:endParaRPr>
          </a:p>
        </p:txBody>
      </p:sp>
      <p:sp>
        <p:nvSpPr>
          <p:cNvPr id="81" name="Google Shape;81;p14"/>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82" name="Google Shape;82;p14"/>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a:t>
            </a:fld>
            <a:endParaRPr sz="900">
              <a:solidFill>
                <a:srgbClr val="00313C"/>
              </a:solidFill>
            </a:endParaRPr>
          </a:p>
        </p:txBody>
      </p:sp>
      <p:sp>
        <p:nvSpPr>
          <p:cNvPr id="83" name="Google Shape;83;p14"/>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14"/>
          <p:cNvSpPr txBox="1">
            <a:spLocks noGrp="1"/>
          </p:cNvSpPr>
          <p:nvPr>
            <p:ph type="title"/>
          </p:nvPr>
        </p:nvSpPr>
        <p:spPr>
          <a:xfrm>
            <a:off x="1371175" y="73050"/>
            <a:ext cx="69417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Why look for Superheavy Elements?</a:t>
            </a:r>
            <a:endParaRPr sz="3020">
              <a:solidFill>
                <a:schemeClr val="lt1"/>
              </a:solidFill>
              <a:latin typeface="Calibri"/>
              <a:ea typeface="Calibri"/>
              <a:cs typeface="Calibri"/>
              <a:sym typeface="Calibri"/>
            </a:endParaRPr>
          </a:p>
        </p:txBody>
      </p:sp>
      <p:pic>
        <p:nvPicPr>
          <p:cNvPr id="85" name="Google Shape;85;p14"/>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86" name="Google Shape;86;p14"/>
          <p:cNvPicPr preferRelativeResize="0"/>
          <p:nvPr/>
        </p:nvPicPr>
        <p:blipFill>
          <a:blip r:embed="rId4">
            <a:alphaModFix/>
          </a:blip>
          <a:stretch>
            <a:fillRect/>
          </a:stretch>
        </p:blipFill>
        <p:spPr>
          <a:xfrm>
            <a:off x="76175" y="77898"/>
            <a:ext cx="991500" cy="534800"/>
          </a:xfrm>
          <a:prstGeom prst="rect">
            <a:avLst/>
          </a:prstGeom>
          <a:noFill/>
          <a:ln>
            <a:noFill/>
          </a:ln>
        </p:spPr>
      </p:pic>
      <p:pic>
        <p:nvPicPr>
          <p:cNvPr id="87" name="Google Shape;87;p14"/>
          <p:cNvPicPr preferRelativeResize="0"/>
          <p:nvPr/>
        </p:nvPicPr>
        <p:blipFill>
          <a:blip r:embed="rId5">
            <a:alphaModFix/>
          </a:blip>
          <a:stretch>
            <a:fillRect/>
          </a:stretch>
        </p:blipFill>
        <p:spPr>
          <a:xfrm>
            <a:off x="5001925" y="908893"/>
            <a:ext cx="3972000" cy="2664550"/>
          </a:xfrm>
          <a:prstGeom prst="rect">
            <a:avLst/>
          </a:prstGeom>
          <a:noFill/>
          <a:ln>
            <a:noFill/>
          </a:ln>
        </p:spPr>
      </p:pic>
      <p:sp>
        <p:nvSpPr>
          <p:cNvPr id="88" name="Google Shape;88;p14"/>
          <p:cNvSpPr/>
          <p:nvPr/>
        </p:nvSpPr>
        <p:spPr>
          <a:xfrm>
            <a:off x="6463911" y="675746"/>
            <a:ext cx="2876400" cy="36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500" dirty="0">
                <a:solidFill>
                  <a:srgbClr val="737373"/>
                </a:solidFill>
              </a:rPr>
              <a:t>https://cen.acs.org/physical-chemistry/periodic-table/Japan-took-lead-race-discover/103/i2</a:t>
            </a:r>
            <a:endParaRPr sz="200" dirty="0">
              <a:solidFill>
                <a:srgbClr val="737373"/>
              </a:solidFill>
            </a:endParaRPr>
          </a:p>
        </p:txBody>
      </p:sp>
      <p:sp>
        <p:nvSpPr>
          <p:cNvPr id="89" name="Google Shape;89;p14"/>
          <p:cNvSpPr/>
          <p:nvPr/>
        </p:nvSpPr>
        <p:spPr>
          <a:xfrm>
            <a:off x="5682850" y="2479301"/>
            <a:ext cx="3291000" cy="276600"/>
          </a:xfrm>
          <a:prstGeom prst="roundRect">
            <a:avLst>
              <a:gd name="adj" fmla="val 16667"/>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D966"/>
              </a:solidFill>
            </a:endParaRPr>
          </a:p>
        </p:txBody>
      </p:sp>
      <p:cxnSp>
        <p:nvCxnSpPr>
          <p:cNvPr id="90" name="Google Shape;90;p14"/>
          <p:cNvCxnSpPr/>
          <p:nvPr/>
        </p:nvCxnSpPr>
        <p:spPr>
          <a:xfrm rot="10800000" flipH="1">
            <a:off x="6049600" y="2844549"/>
            <a:ext cx="2557500" cy="15900"/>
          </a:xfrm>
          <a:prstGeom prst="straightConnector1">
            <a:avLst/>
          </a:prstGeom>
          <a:noFill/>
          <a:ln w="38100" cap="flat" cmpd="sng">
            <a:solidFill>
              <a:srgbClr val="F1C232"/>
            </a:solidFill>
            <a:prstDash val="solid"/>
            <a:round/>
            <a:headEnd type="none" w="med" len="med"/>
            <a:tailEnd type="triangle" w="med" len="med"/>
          </a:ln>
        </p:spPr>
      </p:cxnSp>
      <p:sp>
        <p:nvSpPr>
          <p:cNvPr id="2" name="Rectangle 1">
            <a:extLst>
              <a:ext uri="{FF2B5EF4-FFF2-40B4-BE49-F238E27FC236}">
                <a16:creationId xmlns:a16="http://schemas.microsoft.com/office/drawing/2014/main" id="{4F58AE32-BCD8-4030-A6C1-6F56A38DC438}"/>
              </a:ext>
            </a:extLst>
          </p:cNvPr>
          <p:cNvSpPr/>
          <p:nvPr/>
        </p:nvSpPr>
        <p:spPr>
          <a:xfrm>
            <a:off x="4675340" y="4030492"/>
            <a:ext cx="4375965" cy="36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dirty="0">
                <a:solidFill>
                  <a:srgbClr val="00313C"/>
                </a:solidFill>
                <a:latin typeface="Calibri" panose="020F0502020204030204" pitchFamily="34" charset="0"/>
                <a:cs typeface="Calibri" panose="020F0502020204030204" pitchFamily="34" charset="0"/>
              </a:rPr>
              <a:t>Generally, the half-lives of </a:t>
            </a:r>
            <a:r>
              <a:rPr lang="en-US" sz="1700" dirty="0" err="1">
                <a:solidFill>
                  <a:srgbClr val="00313C"/>
                </a:solidFill>
                <a:latin typeface="Calibri" panose="020F0502020204030204" pitchFamily="34" charset="0"/>
                <a:cs typeface="Calibri" panose="020F0502020204030204" pitchFamily="34" charset="0"/>
              </a:rPr>
              <a:t>transactinides</a:t>
            </a:r>
            <a:r>
              <a:rPr lang="en-US" sz="1700" dirty="0">
                <a:solidFill>
                  <a:srgbClr val="00313C"/>
                </a:solidFill>
                <a:latin typeface="Calibri" panose="020F0502020204030204" pitchFamily="34" charset="0"/>
                <a:cs typeface="Calibri" panose="020F0502020204030204" pitchFamily="34" charset="0"/>
              </a:rPr>
              <a:t> get progressively shorter as the z increases</a:t>
            </a:r>
          </a:p>
          <a:p>
            <a:pPr marL="285750" indent="-285750">
              <a:buFont typeface="Arial" panose="020B0604020202020204" pitchFamily="34" charset="0"/>
              <a:buChar char="•"/>
            </a:pPr>
            <a:r>
              <a:rPr lang="en-US" sz="1700" dirty="0">
                <a:solidFill>
                  <a:srgbClr val="00313C"/>
                </a:solidFill>
                <a:latin typeface="Calibri" panose="020F0502020204030204" pitchFamily="34" charset="0"/>
                <a:cs typeface="Calibri" panose="020F0502020204030204" pitchFamily="34" charset="0"/>
              </a:rPr>
              <a:t>mainly due to the increasing repulsion between the high number of protons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32"/>
          <p:cNvPicPr preferRelativeResize="0"/>
          <p:nvPr/>
        </p:nvPicPr>
        <p:blipFill>
          <a:blip r:embed="rId3">
            <a:alphaModFix/>
          </a:blip>
          <a:stretch>
            <a:fillRect/>
          </a:stretch>
        </p:blipFill>
        <p:spPr>
          <a:xfrm>
            <a:off x="2054169" y="782787"/>
            <a:ext cx="2293500" cy="2030875"/>
          </a:xfrm>
          <a:prstGeom prst="rect">
            <a:avLst/>
          </a:prstGeom>
          <a:noFill/>
          <a:ln>
            <a:noFill/>
          </a:ln>
        </p:spPr>
      </p:pic>
      <p:sp>
        <p:nvSpPr>
          <p:cNvPr id="618" name="Google Shape;618;p32"/>
          <p:cNvSpPr/>
          <p:nvPr/>
        </p:nvSpPr>
        <p:spPr>
          <a:xfrm>
            <a:off x="0" y="0"/>
            <a:ext cx="9150000" cy="718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9" name="Google Shape;619;p32"/>
          <p:cNvSpPr txBox="1">
            <a:spLocks noGrp="1"/>
          </p:cNvSpPr>
          <p:nvPr>
            <p:ph type="title"/>
          </p:nvPr>
        </p:nvSpPr>
        <p:spPr>
          <a:xfrm>
            <a:off x="1369225" y="73050"/>
            <a:ext cx="5629800" cy="572700"/>
          </a:xfrm>
          <a:prstGeom prst="rect">
            <a:avLst/>
          </a:prstGeom>
          <a:solidFill>
            <a:srgbClr val="999999"/>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RIKEN, Japan</a:t>
            </a:r>
            <a:endParaRPr sz="3000">
              <a:solidFill>
                <a:schemeClr val="lt1"/>
              </a:solidFill>
              <a:latin typeface="Calibri"/>
              <a:ea typeface="Calibri"/>
              <a:cs typeface="Calibri"/>
              <a:sym typeface="Calibri"/>
            </a:endParaRPr>
          </a:p>
        </p:txBody>
      </p:sp>
      <p:sp>
        <p:nvSpPr>
          <p:cNvPr id="620" name="Google Shape;620;p32"/>
          <p:cNvSpPr/>
          <p:nvPr/>
        </p:nvSpPr>
        <p:spPr>
          <a:xfrm>
            <a:off x="7715000" y="36450"/>
            <a:ext cx="1267500" cy="64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1" name="Google Shape;621;p32"/>
          <p:cNvPicPr preferRelativeResize="0"/>
          <p:nvPr/>
        </p:nvPicPr>
        <p:blipFill>
          <a:blip r:embed="rId4">
            <a:alphaModFix/>
          </a:blip>
          <a:stretch>
            <a:fillRect/>
          </a:stretch>
        </p:blipFill>
        <p:spPr>
          <a:xfrm>
            <a:off x="7813463" y="129388"/>
            <a:ext cx="1070575" cy="431825"/>
          </a:xfrm>
          <a:prstGeom prst="rect">
            <a:avLst/>
          </a:prstGeom>
          <a:noFill/>
          <a:ln>
            <a:noFill/>
          </a:ln>
        </p:spPr>
      </p:pic>
      <p:sp>
        <p:nvSpPr>
          <p:cNvPr id="622" name="Google Shape;622;p32"/>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20</a:t>
            </a:fld>
            <a:endParaRPr sz="1200">
              <a:solidFill>
                <a:schemeClr val="lt1"/>
              </a:solidFill>
            </a:endParaRPr>
          </a:p>
        </p:txBody>
      </p:sp>
      <p:sp>
        <p:nvSpPr>
          <p:cNvPr id="623" name="Google Shape;623;p32"/>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624" name="Google Shape;624;p32"/>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20</a:t>
            </a:fld>
            <a:endParaRPr sz="900">
              <a:solidFill>
                <a:srgbClr val="00313C"/>
              </a:solidFill>
            </a:endParaRPr>
          </a:p>
        </p:txBody>
      </p:sp>
      <p:graphicFrame>
        <p:nvGraphicFramePr>
          <p:cNvPr id="625" name="Google Shape;625;p32"/>
          <p:cNvGraphicFramePr/>
          <p:nvPr>
            <p:extLst>
              <p:ext uri="{D42A27DB-BD31-4B8C-83A1-F6EECF244321}">
                <p14:modId xmlns:p14="http://schemas.microsoft.com/office/powerpoint/2010/main" val="1333062362"/>
              </p:ext>
            </p:extLst>
          </p:nvPr>
        </p:nvGraphicFramePr>
        <p:xfrm>
          <a:off x="89397" y="2877651"/>
          <a:ext cx="2898350" cy="1462900"/>
        </p:xfrm>
        <a:graphic>
          <a:graphicData uri="http://schemas.openxmlformats.org/drawingml/2006/table">
            <a:tbl>
              <a:tblPr>
                <a:noFill/>
                <a:tableStyleId>{91C32976-D706-4065-A27E-27F65721627B}</a:tableStyleId>
              </a:tblPr>
              <a:tblGrid>
                <a:gridCol w="1568850">
                  <a:extLst>
                    <a:ext uri="{9D8B030D-6E8A-4147-A177-3AD203B41FA5}">
                      <a16:colId xmlns:a16="http://schemas.microsoft.com/office/drawing/2014/main" val="20000"/>
                    </a:ext>
                  </a:extLst>
                </a:gridCol>
                <a:gridCol w="1329500">
                  <a:extLst>
                    <a:ext uri="{9D8B030D-6E8A-4147-A177-3AD203B41FA5}">
                      <a16:colId xmlns:a16="http://schemas.microsoft.com/office/drawing/2014/main" val="20001"/>
                    </a:ext>
                  </a:extLst>
                </a:gridCol>
              </a:tblGrid>
              <a:tr h="365725">
                <a:tc gridSpan="2">
                  <a:txBody>
                    <a:bodyPr/>
                    <a:lstStyle/>
                    <a:p>
                      <a:pPr marL="0" lvl="0" indent="0" algn="ctr" rtl="0">
                        <a:spcBef>
                          <a:spcPts val="0"/>
                        </a:spcBef>
                        <a:spcAft>
                          <a:spcPts val="0"/>
                        </a:spcAft>
                        <a:buNone/>
                      </a:pPr>
                      <a:r>
                        <a:rPr lang="en" sz="1100" b="1" baseline="30000" dirty="0"/>
                        <a:t>51</a:t>
                      </a:r>
                      <a:r>
                        <a:rPr lang="en" sz="1100" b="1" dirty="0"/>
                        <a:t>V</a:t>
                      </a:r>
                      <a:r>
                        <a:rPr lang="en" sz="1100" b="1" baseline="30000" dirty="0"/>
                        <a:t>13+</a:t>
                      </a:r>
                      <a:r>
                        <a:rPr lang="en" sz="1100" b="1" dirty="0"/>
                        <a:t> in High Temperature Oven</a:t>
                      </a:r>
                      <a:endParaRPr sz="1100" b="1"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100"/>
                        <a:t>Production of </a:t>
                      </a:r>
                      <a:r>
                        <a:rPr lang="en" sz="1100" baseline="30000"/>
                        <a:t>51</a:t>
                      </a:r>
                      <a:r>
                        <a:rPr lang="en" sz="1100"/>
                        <a:t>V</a:t>
                      </a:r>
                      <a:r>
                        <a:rPr lang="en" sz="1100" baseline="30000"/>
                        <a:t>13+</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150*/~1000**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100"/>
                        <a:t>Efficiency into </a:t>
                      </a:r>
                      <a:r>
                        <a:rPr lang="en" sz="1100" baseline="30000">
                          <a:solidFill>
                            <a:schemeClr val="dk1"/>
                          </a:solidFill>
                        </a:rPr>
                        <a:t>51</a:t>
                      </a:r>
                      <a:r>
                        <a:rPr lang="en" sz="1100">
                          <a:solidFill>
                            <a:schemeClr val="dk1"/>
                          </a:solidFill>
                        </a:rPr>
                        <a:t>V</a:t>
                      </a:r>
                      <a:r>
                        <a:rPr lang="en" sz="1100" baseline="30000">
                          <a:solidFill>
                            <a:schemeClr val="dk1"/>
                          </a:solidFill>
                        </a:rPr>
                        <a:t>13+</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dirty="0"/>
                        <a:t>mg/h</a:t>
                      </a:r>
                      <a:endParaRPr sz="1100"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626" name="Google Shape;626;p32"/>
          <p:cNvPicPr preferRelativeResize="0"/>
          <p:nvPr/>
        </p:nvPicPr>
        <p:blipFill rotWithShape="1">
          <a:blip r:embed="rId5">
            <a:alphaModFix/>
          </a:blip>
          <a:srcRect l="4324"/>
          <a:stretch/>
        </p:blipFill>
        <p:spPr>
          <a:xfrm>
            <a:off x="813650" y="1078325"/>
            <a:ext cx="896576" cy="1598700"/>
          </a:xfrm>
          <a:prstGeom prst="rect">
            <a:avLst/>
          </a:prstGeom>
          <a:noFill/>
          <a:ln>
            <a:noFill/>
          </a:ln>
        </p:spPr>
      </p:pic>
      <p:sp>
        <p:nvSpPr>
          <p:cNvPr id="627" name="Google Shape;627;p32"/>
          <p:cNvSpPr/>
          <p:nvPr/>
        </p:nvSpPr>
        <p:spPr>
          <a:xfrm>
            <a:off x="1710226" y="4452248"/>
            <a:ext cx="2159400" cy="1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t>*average </a:t>
            </a:r>
            <a:endParaRPr sz="900" dirty="0"/>
          </a:p>
          <a:p>
            <a:pPr marL="0" lvl="0" indent="0" algn="l" rtl="0">
              <a:spcBef>
                <a:spcPts val="0"/>
              </a:spcBef>
              <a:spcAft>
                <a:spcPts val="0"/>
              </a:spcAft>
              <a:buNone/>
            </a:pPr>
            <a:r>
              <a:rPr lang="en" sz="900" dirty="0"/>
              <a:t>**peak</a:t>
            </a:r>
            <a:endParaRPr sz="900" dirty="0"/>
          </a:p>
        </p:txBody>
      </p:sp>
      <p:pic>
        <p:nvPicPr>
          <p:cNvPr id="628" name="Google Shape;628;p32"/>
          <p:cNvPicPr preferRelativeResize="0"/>
          <p:nvPr/>
        </p:nvPicPr>
        <p:blipFill>
          <a:blip r:embed="rId6">
            <a:alphaModFix/>
          </a:blip>
          <a:stretch>
            <a:fillRect/>
          </a:stretch>
        </p:blipFill>
        <p:spPr>
          <a:xfrm>
            <a:off x="3127515" y="2861118"/>
            <a:ext cx="1964520" cy="1958226"/>
          </a:xfrm>
          <a:prstGeom prst="rect">
            <a:avLst/>
          </a:prstGeom>
          <a:noFill/>
          <a:ln>
            <a:noFill/>
          </a:ln>
        </p:spPr>
      </p:pic>
      <p:cxnSp>
        <p:nvCxnSpPr>
          <p:cNvPr id="629" name="Google Shape;629;p32"/>
          <p:cNvCxnSpPr>
            <a:cxnSpLocks/>
          </p:cNvCxnSpPr>
          <p:nvPr/>
        </p:nvCxnSpPr>
        <p:spPr>
          <a:xfrm flipV="1">
            <a:off x="2595498" y="4052170"/>
            <a:ext cx="511279" cy="69997"/>
          </a:xfrm>
          <a:prstGeom prst="straightConnector1">
            <a:avLst/>
          </a:prstGeom>
          <a:noFill/>
          <a:ln w="9525" cap="flat" cmpd="sng">
            <a:solidFill>
              <a:schemeClr val="dk2"/>
            </a:solidFill>
            <a:prstDash val="solid"/>
            <a:round/>
            <a:headEnd type="none" w="med" len="med"/>
            <a:tailEnd type="triangle" w="med" len="med"/>
          </a:ln>
        </p:spPr>
      </p:cxnSp>
      <p:pic>
        <p:nvPicPr>
          <p:cNvPr id="630" name="Google Shape;630;p32"/>
          <p:cNvPicPr preferRelativeResize="0"/>
          <p:nvPr/>
        </p:nvPicPr>
        <p:blipFill rotWithShape="1">
          <a:blip r:embed="rId7">
            <a:alphaModFix/>
          </a:blip>
          <a:srcRect l="5350"/>
          <a:stretch/>
        </p:blipFill>
        <p:spPr>
          <a:xfrm>
            <a:off x="5034505" y="2857345"/>
            <a:ext cx="1964520" cy="2188374"/>
          </a:xfrm>
          <a:prstGeom prst="rect">
            <a:avLst/>
          </a:prstGeom>
          <a:noFill/>
          <a:ln>
            <a:noFill/>
          </a:ln>
        </p:spPr>
      </p:pic>
      <p:sp>
        <p:nvSpPr>
          <p:cNvPr id="631" name="Google Shape;631;p32"/>
          <p:cNvSpPr/>
          <p:nvPr/>
        </p:nvSpPr>
        <p:spPr>
          <a:xfrm>
            <a:off x="5550737" y="3220289"/>
            <a:ext cx="368400" cy="315900"/>
          </a:xfrm>
          <a:prstGeom prst="roundRect">
            <a:avLst>
              <a:gd name="adj" fmla="val 16667"/>
            </a:avLst>
          </a:prstGeom>
          <a:noFill/>
          <a:ln w="38100" cap="flat" cmpd="sng">
            <a:solidFill>
              <a:srgbClr val="AC11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2" name="Google Shape;632;p32"/>
          <p:cNvSpPr/>
          <p:nvPr/>
        </p:nvSpPr>
        <p:spPr>
          <a:xfrm>
            <a:off x="5395421" y="4864207"/>
            <a:ext cx="1321500" cy="174300"/>
          </a:xfrm>
          <a:prstGeom prst="roundRect">
            <a:avLst>
              <a:gd name="adj" fmla="val 16667"/>
            </a:avLst>
          </a:prstGeom>
          <a:noFill/>
          <a:ln w="38100" cap="flat" cmpd="sng">
            <a:solidFill>
              <a:srgbClr val="AC11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3" name="Google Shape;633;p32"/>
          <p:cNvSpPr/>
          <p:nvPr/>
        </p:nvSpPr>
        <p:spPr>
          <a:xfrm>
            <a:off x="110675" y="792025"/>
            <a:ext cx="1905000" cy="35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Stemmed Resistive HT Oven</a:t>
            </a:r>
            <a:endParaRPr/>
          </a:p>
        </p:txBody>
      </p:sp>
      <p:sp>
        <p:nvSpPr>
          <p:cNvPr id="19" name="Google Shape;298;p20">
            <a:extLst>
              <a:ext uri="{FF2B5EF4-FFF2-40B4-BE49-F238E27FC236}">
                <a16:creationId xmlns:a16="http://schemas.microsoft.com/office/drawing/2014/main" id="{ECA005FA-623D-4EB7-95B5-243489D388F4}"/>
              </a:ext>
            </a:extLst>
          </p:cNvPr>
          <p:cNvSpPr txBox="1"/>
          <p:nvPr/>
        </p:nvSpPr>
        <p:spPr>
          <a:xfrm>
            <a:off x="7051216" y="4087168"/>
            <a:ext cx="1929281" cy="13826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dirty="0">
                <a:solidFill>
                  <a:srgbClr val="1A1A1A"/>
                </a:solidFill>
                <a:highlight>
                  <a:srgbClr val="FFFFFF"/>
                </a:highlight>
              </a:rPr>
              <a:t>Source: </a:t>
            </a:r>
            <a:r>
              <a:rPr lang="en-US" sz="900" dirty="0">
                <a:solidFill>
                  <a:srgbClr val="1A1A1A"/>
                </a:solidFill>
                <a:highlight>
                  <a:srgbClr val="FFFFFF"/>
                </a:highlight>
              </a:rPr>
              <a:t>PIBHI, April 2025</a:t>
            </a:r>
          </a:p>
          <a:p>
            <a:pPr lvl="0">
              <a:lnSpc>
                <a:spcPct val="115000"/>
              </a:lnSpc>
            </a:pPr>
            <a:r>
              <a:rPr lang="en-US" sz="900" dirty="0">
                <a:solidFill>
                  <a:srgbClr val="1A1A1A"/>
                </a:solidFill>
              </a:rPr>
              <a:t>“Beam reliability, reproducibility and stability issues”</a:t>
            </a:r>
          </a:p>
          <a:p>
            <a:pPr lvl="0">
              <a:lnSpc>
                <a:spcPct val="115000"/>
              </a:lnSpc>
            </a:pPr>
            <a:r>
              <a:rPr lang="en-US" sz="900" dirty="0">
                <a:solidFill>
                  <a:srgbClr val="1A1A1A"/>
                </a:solidFill>
              </a:rPr>
              <a:t>T. </a:t>
            </a:r>
            <a:r>
              <a:rPr lang="en-US" sz="900" dirty="0" err="1">
                <a:solidFill>
                  <a:srgbClr val="1A1A1A"/>
                </a:solidFill>
              </a:rPr>
              <a:t>Nagatomo</a:t>
            </a:r>
            <a:endParaRPr sz="900" dirty="0">
              <a:solidFill>
                <a:srgbClr val="1A1A1A"/>
              </a:solidFill>
              <a:highlight>
                <a:srgbClr val="FFFFFF"/>
              </a:highlight>
            </a:endParaRPr>
          </a:p>
          <a:p>
            <a:pPr marL="0" lvl="0" indent="0" algn="l" rtl="0">
              <a:lnSpc>
                <a:spcPct val="115000"/>
              </a:lnSpc>
              <a:spcBef>
                <a:spcPts val="0"/>
              </a:spcBef>
              <a:spcAft>
                <a:spcPts val="0"/>
              </a:spcAft>
              <a:buNone/>
            </a:pPr>
            <a:endParaRPr sz="900" dirty="0">
              <a:solidFill>
                <a:srgbClr val="222222"/>
              </a:solidFill>
              <a:highlight>
                <a:schemeClr val="lt1"/>
              </a:highlight>
            </a:endParaRPr>
          </a:p>
          <a:p>
            <a:pPr marL="0" lvl="0" indent="0" algn="l" rtl="0">
              <a:lnSpc>
                <a:spcPct val="115000"/>
              </a:lnSpc>
              <a:spcBef>
                <a:spcPts val="0"/>
              </a:spcBef>
              <a:spcAft>
                <a:spcPts val="1200"/>
              </a:spcAft>
              <a:buNone/>
            </a:pPr>
            <a:endParaRPr dirty="0">
              <a:solidFill>
                <a:srgbClr val="222222"/>
              </a:solidFill>
              <a:highlight>
                <a:schemeClr val="lt1"/>
              </a:highlight>
            </a:endParaRPr>
          </a:p>
        </p:txBody>
      </p:sp>
      <p:sp>
        <p:nvSpPr>
          <p:cNvPr id="22" name="Google Shape;581;p30">
            <a:extLst>
              <a:ext uri="{FF2B5EF4-FFF2-40B4-BE49-F238E27FC236}">
                <a16:creationId xmlns:a16="http://schemas.microsoft.com/office/drawing/2014/main" id="{2045292A-D219-414E-B55F-12FB65925CF2}"/>
              </a:ext>
            </a:extLst>
          </p:cNvPr>
          <p:cNvSpPr txBox="1">
            <a:spLocks noGrp="1"/>
          </p:cNvSpPr>
          <p:nvPr>
            <p:ph type="body" idx="1"/>
          </p:nvPr>
        </p:nvSpPr>
        <p:spPr>
          <a:xfrm>
            <a:off x="6792238" y="914543"/>
            <a:ext cx="2351762" cy="409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400" b="1" dirty="0">
                <a:solidFill>
                  <a:srgbClr val="00313C"/>
                </a:solidFill>
              </a:rPr>
              <a:t>Key Takeaways:</a:t>
            </a:r>
          </a:p>
          <a:p>
            <a:pPr marL="285750" indent="-285750">
              <a:spcAft>
                <a:spcPts val="1200"/>
              </a:spcAft>
            </a:pPr>
            <a:r>
              <a:rPr lang="en-US" sz="1400" dirty="0">
                <a:solidFill>
                  <a:srgbClr val="00313C"/>
                </a:solidFill>
              </a:rPr>
              <a:t>Extensive development of HT oven</a:t>
            </a:r>
          </a:p>
          <a:p>
            <a:pPr marL="285750" indent="-285750">
              <a:spcAft>
                <a:spcPts val="1200"/>
              </a:spcAft>
            </a:pPr>
            <a:r>
              <a:rPr lang="en-US" sz="1400" dirty="0">
                <a:solidFill>
                  <a:srgbClr val="00313C"/>
                </a:solidFill>
              </a:rPr>
              <a:t>Flakes caused instabilities and beam reduction of 10%</a:t>
            </a:r>
          </a:p>
          <a:p>
            <a:pPr marL="285750" indent="-285750">
              <a:spcAft>
                <a:spcPts val="1200"/>
              </a:spcAft>
            </a:pPr>
            <a:r>
              <a:rPr lang="en-US" sz="1400" dirty="0">
                <a:solidFill>
                  <a:srgbClr val="00313C"/>
                </a:solidFill>
              </a:rPr>
              <a:t>Anti-deposition shield around oven helps with consumption and stability</a:t>
            </a:r>
            <a:endParaRPr sz="1400" dirty="0">
              <a:solidFill>
                <a:srgbClr val="00313C"/>
              </a:solidFill>
            </a:endParaRPr>
          </a:p>
        </p:txBody>
      </p:sp>
      <p:pic>
        <p:nvPicPr>
          <p:cNvPr id="5" name="Picture 4">
            <a:extLst>
              <a:ext uri="{FF2B5EF4-FFF2-40B4-BE49-F238E27FC236}">
                <a16:creationId xmlns:a16="http://schemas.microsoft.com/office/drawing/2014/main" id="{64B94063-F9AB-44A8-93A7-D4BCFE1B39B5}"/>
              </a:ext>
            </a:extLst>
          </p:cNvPr>
          <p:cNvPicPr>
            <a:picLocks noChangeAspect="1"/>
          </p:cNvPicPr>
          <p:nvPr/>
        </p:nvPicPr>
        <p:blipFill>
          <a:blip r:embed="rId8"/>
          <a:stretch>
            <a:fillRect/>
          </a:stretch>
        </p:blipFill>
        <p:spPr>
          <a:xfrm>
            <a:off x="4433077" y="804365"/>
            <a:ext cx="2440866" cy="19472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3"/>
          <p:cNvSpPr/>
          <p:nvPr/>
        </p:nvSpPr>
        <p:spPr>
          <a:xfrm>
            <a:off x="0" y="0"/>
            <a:ext cx="9150000" cy="718800"/>
          </a:xfrm>
          <a:prstGeom prst="rect">
            <a:avLst/>
          </a:prstGeom>
          <a:solidFill>
            <a:srgbClr val="F9CB9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9" name="Google Shape;639;p33"/>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21</a:t>
            </a:fld>
            <a:endParaRPr sz="1200">
              <a:solidFill>
                <a:schemeClr val="lt1"/>
              </a:solidFill>
            </a:endParaRPr>
          </a:p>
        </p:txBody>
      </p:sp>
      <p:sp>
        <p:nvSpPr>
          <p:cNvPr id="640" name="Google Shape;640;p33"/>
          <p:cNvSpPr txBox="1">
            <a:spLocks noGrp="1"/>
          </p:cNvSpPr>
          <p:nvPr>
            <p:ph type="title"/>
          </p:nvPr>
        </p:nvSpPr>
        <p:spPr>
          <a:xfrm>
            <a:off x="1376650" y="73050"/>
            <a:ext cx="5622600" cy="572700"/>
          </a:xfrm>
          <a:prstGeom prst="rect">
            <a:avLst/>
          </a:prstGeom>
          <a:solidFill>
            <a:srgbClr val="F9CB9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LBNL Berkeley, USA</a:t>
            </a:r>
            <a:endParaRPr sz="3020">
              <a:solidFill>
                <a:schemeClr val="lt1"/>
              </a:solidFill>
              <a:latin typeface="Calibri"/>
              <a:ea typeface="Calibri"/>
              <a:cs typeface="Calibri"/>
              <a:sym typeface="Calibri"/>
            </a:endParaRPr>
          </a:p>
        </p:txBody>
      </p:sp>
      <p:pic>
        <p:nvPicPr>
          <p:cNvPr id="641" name="Google Shape;641;p33"/>
          <p:cNvPicPr preferRelativeResize="0"/>
          <p:nvPr/>
        </p:nvPicPr>
        <p:blipFill>
          <a:blip r:embed="rId3">
            <a:alphaModFix/>
          </a:blip>
          <a:stretch>
            <a:fillRect/>
          </a:stretch>
        </p:blipFill>
        <p:spPr>
          <a:xfrm>
            <a:off x="76175" y="77898"/>
            <a:ext cx="991500" cy="534800"/>
          </a:xfrm>
          <a:prstGeom prst="rect">
            <a:avLst/>
          </a:prstGeom>
          <a:noFill/>
          <a:ln>
            <a:noFill/>
          </a:ln>
        </p:spPr>
      </p:pic>
      <p:pic>
        <p:nvPicPr>
          <p:cNvPr id="642" name="Google Shape;642;p33"/>
          <p:cNvPicPr preferRelativeResize="0"/>
          <p:nvPr/>
        </p:nvPicPr>
        <p:blipFill>
          <a:blip r:embed="rId4">
            <a:alphaModFix/>
          </a:blip>
          <a:stretch>
            <a:fillRect/>
          </a:stretch>
        </p:blipFill>
        <p:spPr>
          <a:xfrm>
            <a:off x="7818825" y="0"/>
            <a:ext cx="1325173" cy="718800"/>
          </a:xfrm>
          <a:prstGeom prst="rect">
            <a:avLst/>
          </a:prstGeom>
          <a:noFill/>
          <a:ln>
            <a:noFill/>
          </a:ln>
        </p:spPr>
      </p:pic>
      <p:sp>
        <p:nvSpPr>
          <p:cNvPr id="643" name="Google Shape;643;p33"/>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644" name="Google Shape;644;p33"/>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21</a:t>
            </a:fld>
            <a:endParaRPr sz="900">
              <a:solidFill>
                <a:srgbClr val="00313C"/>
              </a:solidFill>
            </a:endParaRPr>
          </a:p>
        </p:txBody>
      </p:sp>
      <p:pic>
        <p:nvPicPr>
          <p:cNvPr id="645" name="Google Shape;645;p33"/>
          <p:cNvPicPr preferRelativeResize="0"/>
          <p:nvPr/>
        </p:nvPicPr>
        <p:blipFill rotWithShape="1">
          <a:blip r:embed="rId5">
            <a:alphaModFix/>
          </a:blip>
          <a:srcRect l="36273"/>
          <a:stretch/>
        </p:blipFill>
        <p:spPr>
          <a:xfrm>
            <a:off x="-53279" y="871200"/>
            <a:ext cx="4647776" cy="3843199"/>
          </a:xfrm>
          <a:prstGeom prst="rect">
            <a:avLst/>
          </a:prstGeom>
          <a:noFill/>
          <a:ln>
            <a:noFill/>
          </a:ln>
        </p:spPr>
      </p:pic>
      <p:sp>
        <p:nvSpPr>
          <p:cNvPr id="646" name="Google Shape;646;p33"/>
          <p:cNvSpPr txBox="1">
            <a:spLocks noGrp="1"/>
          </p:cNvSpPr>
          <p:nvPr>
            <p:ph type="body" idx="1"/>
          </p:nvPr>
        </p:nvSpPr>
        <p:spPr>
          <a:xfrm>
            <a:off x="2185775" y="771700"/>
            <a:ext cx="6798600" cy="1497900"/>
          </a:xfrm>
          <a:prstGeom prst="rect">
            <a:avLst/>
          </a:prstGeom>
          <a:solidFill>
            <a:schemeClr val="lt1"/>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solidFill>
                  <a:srgbClr val="00313C"/>
                </a:solidFill>
              </a:rPr>
              <a:t>Berkeley Gas Filled Separator (28 GHz VENUS + 88-Inch Cyclotron)</a:t>
            </a:r>
            <a:endParaRPr>
              <a:solidFill>
                <a:srgbClr val="00313C"/>
              </a:solidFill>
            </a:endParaRPr>
          </a:p>
          <a:p>
            <a:pPr marL="0" lvl="0" indent="0" algn="l" rtl="0">
              <a:spcBef>
                <a:spcPts val="1200"/>
              </a:spcBef>
              <a:spcAft>
                <a:spcPts val="0"/>
              </a:spcAft>
              <a:buNone/>
            </a:pPr>
            <a:r>
              <a:rPr lang="en">
                <a:solidFill>
                  <a:srgbClr val="00313C"/>
                </a:solidFill>
              </a:rPr>
              <a:t>Made 116 using </a:t>
            </a:r>
            <a:r>
              <a:rPr lang="en" baseline="30000">
                <a:solidFill>
                  <a:srgbClr val="00313C"/>
                </a:solidFill>
              </a:rPr>
              <a:t>50</a:t>
            </a:r>
            <a:r>
              <a:rPr lang="en">
                <a:solidFill>
                  <a:srgbClr val="00313C"/>
                </a:solidFill>
              </a:rPr>
              <a:t>Ti</a:t>
            </a:r>
            <a:endParaRPr>
              <a:solidFill>
                <a:srgbClr val="00313C"/>
              </a:solidFill>
            </a:endParaRPr>
          </a:p>
          <a:p>
            <a:pPr marL="0" lvl="0" indent="0" algn="l" rtl="0">
              <a:spcBef>
                <a:spcPts val="1200"/>
              </a:spcBef>
              <a:spcAft>
                <a:spcPts val="1200"/>
              </a:spcAft>
              <a:buNone/>
            </a:pPr>
            <a:r>
              <a:rPr lang="en">
                <a:solidFill>
                  <a:srgbClr val="00313C"/>
                </a:solidFill>
              </a:rPr>
              <a:t>Work towards synthesis of SHE 120 using </a:t>
            </a:r>
            <a:r>
              <a:rPr lang="en" baseline="30000">
                <a:solidFill>
                  <a:srgbClr val="00313C"/>
                </a:solidFill>
              </a:rPr>
              <a:t>50</a:t>
            </a:r>
            <a:r>
              <a:rPr lang="en">
                <a:solidFill>
                  <a:srgbClr val="00313C"/>
                </a:solidFill>
              </a:rPr>
              <a:t>Ti </a:t>
            </a:r>
            <a:endParaRPr>
              <a:solidFill>
                <a:srgbClr val="00313C"/>
              </a:solidFill>
            </a:endParaRPr>
          </a:p>
        </p:txBody>
      </p:sp>
      <p:pic>
        <p:nvPicPr>
          <p:cNvPr id="647" name="Google Shape;647;p33"/>
          <p:cNvPicPr preferRelativeResize="0"/>
          <p:nvPr/>
        </p:nvPicPr>
        <p:blipFill>
          <a:blip r:embed="rId6">
            <a:alphaModFix/>
          </a:blip>
          <a:stretch>
            <a:fillRect/>
          </a:stretch>
        </p:blipFill>
        <p:spPr>
          <a:xfrm>
            <a:off x="4964390" y="2422000"/>
            <a:ext cx="3405852" cy="2292400"/>
          </a:xfrm>
          <a:prstGeom prst="rect">
            <a:avLst/>
          </a:prstGeom>
          <a:noFill/>
          <a:ln>
            <a:noFill/>
          </a:ln>
        </p:spPr>
      </p:pic>
      <p:sp>
        <p:nvSpPr>
          <p:cNvPr id="648" name="Google Shape;648;p33"/>
          <p:cNvSpPr txBox="1">
            <a:spLocks noGrp="1"/>
          </p:cNvSpPr>
          <p:nvPr>
            <p:ph type="body" idx="1"/>
          </p:nvPr>
        </p:nvSpPr>
        <p:spPr>
          <a:xfrm>
            <a:off x="5448338" y="2128650"/>
            <a:ext cx="1675800" cy="443100"/>
          </a:xfrm>
          <a:prstGeom prst="rect">
            <a:avLst/>
          </a:prstGeom>
          <a:noFill/>
        </p:spPr>
        <p:txBody>
          <a:bodyPr spcFirstLastPara="1" wrap="square" lIns="91425" tIns="91425" rIns="91425" bIns="91425" anchor="t" anchorCtr="0">
            <a:normAutofit fontScale="32500" lnSpcReduction="20000"/>
          </a:bodyPr>
          <a:lstStyle/>
          <a:p>
            <a:pPr marL="0" lvl="0" indent="0" algn="l" rtl="0">
              <a:lnSpc>
                <a:spcPct val="100000"/>
              </a:lnSpc>
              <a:spcBef>
                <a:spcPts val="0"/>
              </a:spcBef>
              <a:spcAft>
                <a:spcPts val="0"/>
              </a:spcAft>
              <a:buNone/>
            </a:pPr>
            <a:r>
              <a:rPr lang="en" sz="5473" b="1">
                <a:solidFill>
                  <a:schemeClr val="dk1"/>
                </a:solidFill>
                <a:latin typeface="Calibri"/>
                <a:ea typeface="Calibri"/>
                <a:cs typeface="Calibri"/>
                <a:sym typeface="Calibri"/>
              </a:rPr>
              <a:t>28 GHz VENUS</a:t>
            </a:r>
            <a:endParaRPr sz="5473"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473" b="1">
              <a:solidFill>
                <a:schemeClr val="dk1"/>
              </a:solidFill>
              <a:latin typeface="Calibri"/>
              <a:ea typeface="Calibri"/>
              <a:cs typeface="Calibri"/>
              <a:sym typeface="Calibri"/>
            </a:endParaRPr>
          </a:p>
          <a:p>
            <a:pPr marL="0" lvl="0" indent="0" algn="l" rtl="0">
              <a:spcBef>
                <a:spcPts val="0"/>
              </a:spcBef>
              <a:spcAft>
                <a:spcPts val="1200"/>
              </a:spcAft>
              <a:buNone/>
            </a:pPr>
            <a:endParaRPr b="1">
              <a:solidFill>
                <a:schemeClr val="dk1"/>
              </a:solidFill>
              <a:latin typeface="Calibri"/>
              <a:ea typeface="Calibri"/>
              <a:cs typeface="Calibri"/>
              <a:sym typeface="Calibri"/>
            </a:endParaRPr>
          </a:p>
        </p:txBody>
      </p:sp>
      <p:sp>
        <p:nvSpPr>
          <p:cNvPr id="649" name="Google Shape;649;p33"/>
          <p:cNvSpPr/>
          <p:nvPr/>
        </p:nvSpPr>
        <p:spPr>
          <a:xfrm>
            <a:off x="4865750" y="2193000"/>
            <a:ext cx="3602100" cy="2600100"/>
          </a:xfrm>
          <a:prstGeom prst="rect">
            <a:avLst/>
          </a:prstGeom>
          <a:noFill/>
          <a:ln w="38100" cap="flat" cmpd="sng">
            <a:solidFill>
              <a:srgbClr val="1430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4"/>
          <p:cNvSpPr/>
          <p:nvPr/>
        </p:nvSpPr>
        <p:spPr>
          <a:xfrm>
            <a:off x="0" y="0"/>
            <a:ext cx="9150000" cy="718800"/>
          </a:xfrm>
          <a:prstGeom prst="rect">
            <a:avLst/>
          </a:prstGeom>
          <a:solidFill>
            <a:srgbClr val="F9CB9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5" name="Google Shape;655;p34"/>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22</a:t>
            </a:fld>
            <a:endParaRPr sz="1200">
              <a:solidFill>
                <a:schemeClr val="lt1"/>
              </a:solidFill>
            </a:endParaRPr>
          </a:p>
        </p:txBody>
      </p:sp>
      <p:sp>
        <p:nvSpPr>
          <p:cNvPr id="656" name="Google Shape;656;p34"/>
          <p:cNvSpPr txBox="1">
            <a:spLocks noGrp="1"/>
          </p:cNvSpPr>
          <p:nvPr>
            <p:ph type="title"/>
          </p:nvPr>
        </p:nvSpPr>
        <p:spPr>
          <a:xfrm>
            <a:off x="1376650" y="73050"/>
            <a:ext cx="5622600" cy="572700"/>
          </a:xfrm>
          <a:prstGeom prst="rect">
            <a:avLst/>
          </a:prstGeom>
          <a:solidFill>
            <a:srgbClr val="F9CB9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LBNL Berkeley, USA</a:t>
            </a:r>
            <a:endParaRPr sz="3020">
              <a:solidFill>
                <a:schemeClr val="lt1"/>
              </a:solidFill>
              <a:latin typeface="Calibri"/>
              <a:ea typeface="Calibri"/>
              <a:cs typeface="Calibri"/>
              <a:sym typeface="Calibri"/>
            </a:endParaRPr>
          </a:p>
        </p:txBody>
      </p:sp>
      <p:pic>
        <p:nvPicPr>
          <p:cNvPr id="657" name="Google Shape;657;p34"/>
          <p:cNvPicPr preferRelativeResize="0"/>
          <p:nvPr/>
        </p:nvPicPr>
        <p:blipFill>
          <a:blip r:embed="rId3">
            <a:alphaModFix/>
          </a:blip>
          <a:stretch>
            <a:fillRect/>
          </a:stretch>
        </p:blipFill>
        <p:spPr>
          <a:xfrm>
            <a:off x="76175" y="77898"/>
            <a:ext cx="991500" cy="534800"/>
          </a:xfrm>
          <a:prstGeom prst="rect">
            <a:avLst/>
          </a:prstGeom>
          <a:noFill/>
          <a:ln>
            <a:noFill/>
          </a:ln>
        </p:spPr>
      </p:pic>
      <p:pic>
        <p:nvPicPr>
          <p:cNvPr id="658" name="Google Shape;658;p34"/>
          <p:cNvPicPr preferRelativeResize="0"/>
          <p:nvPr/>
        </p:nvPicPr>
        <p:blipFill>
          <a:blip r:embed="rId4">
            <a:alphaModFix/>
          </a:blip>
          <a:stretch>
            <a:fillRect/>
          </a:stretch>
        </p:blipFill>
        <p:spPr>
          <a:xfrm>
            <a:off x="7818825" y="0"/>
            <a:ext cx="1325173" cy="718800"/>
          </a:xfrm>
          <a:prstGeom prst="rect">
            <a:avLst/>
          </a:prstGeom>
          <a:noFill/>
          <a:ln>
            <a:noFill/>
          </a:ln>
        </p:spPr>
      </p:pic>
      <p:sp>
        <p:nvSpPr>
          <p:cNvPr id="659" name="Google Shape;659;p34"/>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660" name="Google Shape;660;p34"/>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22</a:t>
            </a:fld>
            <a:endParaRPr sz="900">
              <a:solidFill>
                <a:srgbClr val="00313C"/>
              </a:solidFill>
            </a:endParaRPr>
          </a:p>
        </p:txBody>
      </p:sp>
      <p:graphicFrame>
        <p:nvGraphicFramePr>
          <p:cNvPr id="661" name="Google Shape;661;p34"/>
          <p:cNvGraphicFramePr/>
          <p:nvPr>
            <p:extLst>
              <p:ext uri="{D42A27DB-BD31-4B8C-83A1-F6EECF244321}">
                <p14:modId xmlns:p14="http://schemas.microsoft.com/office/powerpoint/2010/main" val="4076619596"/>
              </p:ext>
            </p:extLst>
          </p:nvPr>
        </p:nvGraphicFramePr>
        <p:xfrm>
          <a:off x="3071139" y="2254504"/>
          <a:ext cx="3109250" cy="1828650"/>
        </p:xfrm>
        <a:graphic>
          <a:graphicData uri="http://schemas.openxmlformats.org/drawingml/2006/table">
            <a:tbl>
              <a:tblPr>
                <a:noFill/>
                <a:tableStyleId>{91C32976-D706-4065-A27E-27F65721627B}</a:tableStyleId>
              </a:tblPr>
              <a:tblGrid>
                <a:gridCol w="1652725">
                  <a:extLst>
                    <a:ext uri="{9D8B030D-6E8A-4147-A177-3AD203B41FA5}">
                      <a16:colId xmlns:a16="http://schemas.microsoft.com/office/drawing/2014/main" val="20000"/>
                    </a:ext>
                  </a:extLst>
                </a:gridCol>
                <a:gridCol w="14565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200" b="1" baseline="30000" dirty="0"/>
                        <a:t>48</a:t>
                      </a:r>
                      <a:r>
                        <a:rPr lang="en" sz="1200" b="1" dirty="0"/>
                        <a:t>Ca</a:t>
                      </a:r>
                      <a:r>
                        <a:rPr lang="en" sz="1200" b="1" baseline="30000" dirty="0"/>
                        <a:t>11+</a:t>
                      </a:r>
                      <a:r>
                        <a:rPr lang="en" sz="1200" b="1" dirty="0"/>
                        <a:t> in Low Temp oven </a:t>
                      </a:r>
                      <a:endParaRPr sz="1200" b="1"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200"/>
                        <a:t>Production of </a:t>
                      </a:r>
                      <a:r>
                        <a:rPr lang="en" sz="1200" baseline="30000"/>
                        <a:t>48</a:t>
                      </a:r>
                      <a:r>
                        <a:rPr lang="en" sz="1200"/>
                        <a:t>Ca</a:t>
                      </a:r>
                      <a:r>
                        <a:rPr lang="en" sz="1200" baseline="30000"/>
                        <a:t>11+</a:t>
                      </a:r>
                      <a:endParaRPr sz="12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222222"/>
                          </a:solidFill>
                        </a:rPr>
                        <a:t> 75-100 euA</a:t>
                      </a:r>
                      <a:endParaRPr sz="12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200"/>
                        <a:t>Total Efficiency</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t>16%</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200"/>
                        <a:t>Efficiency into </a:t>
                      </a:r>
                      <a:r>
                        <a:rPr lang="en" sz="1200" baseline="30000">
                          <a:solidFill>
                            <a:schemeClr val="dk1"/>
                          </a:solidFill>
                        </a:rPr>
                        <a:t>48</a:t>
                      </a:r>
                      <a:r>
                        <a:rPr lang="en" sz="1200">
                          <a:solidFill>
                            <a:schemeClr val="dk1"/>
                          </a:solidFill>
                        </a:rPr>
                        <a:t>Ca</a:t>
                      </a:r>
                      <a:r>
                        <a:rPr lang="en" sz="1200" baseline="30000">
                          <a:solidFill>
                            <a:schemeClr val="dk1"/>
                          </a:solidFill>
                        </a:rPr>
                        <a:t>11+</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t>5%</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825">
                <a:tc>
                  <a:txBody>
                    <a:bodyPr/>
                    <a:lstStyle/>
                    <a:p>
                      <a:pPr marL="0" lvl="0" indent="0" algn="l" rtl="0">
                        <a:spcBef>
                          <a:spcPts val="0"/>
                        </a:spcBef>
                        <a:spcAft>
                          <a:spcPts val="0"/>
                        </a:spcAft>
                        <a:buNone/>
                      </a:pPr>
                      <a:r>
                        <a:rPr lang="en" sz="1200"/>
                        <a:t>Consumption</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dirty="0"/>
                        <a:t>0.27 mg/h</a:t>
                      </a:r>
                      <a:endParaRPr sz="1200"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662" name="Google Shape;662;p34"/>
          <p:cNvPicPr preferRelativeResize="0"/>
          <p:nvPr/>
        </p:nvPicPr>
        <p:blipFill>
          <a:blip r:embed="rId5">
            <a:alphaModFix/>
          </a:blip>
          <a:stretch>
            <a:fillRect/>
          </a:stretch>
        </p:blipFill>
        <p:spPr>
          <a:xfrm>
            <a:off x="76175" y="830022"/>
            <a:ext cx="1981225" cy="1030093"/>
          </a:xfrm>
          <a:prstGeom prst="rect">
            <a:avLst/>
          </a:prstGeom>
          <a:noFill/>
          <a:ln>
            <a:noFill/>
          </a:ln>
        </p:spPr>
      </p:pic>
      <p:pic>
        <p:nvPicPr>
          <p:cNvPr id="663" name="Google Shape;663;p34"/>
          <p:cNvPicPr preferRelativeResize="0"/>
          <p:nvPr/>
        </p:nvPicPr>
        <p:blipFill rotWithShape="1">
          <a:blip r:embed="rId6">
            <a:alphaModFix/>
          </a:blip>
          <a:srcRect t="8547" b="21508"/>
          <a:stretch/>
        </p:blipFill>
        <p:spPr>
          <a:xfrm>
            <a:off x="2032687" y="879350"/>
            <a:ext cx="1283750" cy="1181100"/>
          </a:xfrm>
          <a:prstGeom prst="rect">
            <a:avLst/>
          </a:prstGeom>
          <a:noFill/>
          <a:ln>
            <a:noFill/>
          </a:ln>
        </p:spPr>
      </p:pic>
      <p:graphicFrame>
        <p:nvGraphicFramePr>
          <p:cNvPr id="664" name="Google Shape;664;p34"/>
          <p:cNvGraphicFramePr/>
          <p:nvPr>
            <p:extLst>
              <p:ext uri="{D42A27DB-BD31-4B8C-83A1-F6EECF244321}">
                <p14:modId xmlns:p14="http://schemas.microsoft.com/office/powerpoint/2010/main" val="2787257801"/>
              </p:ext>
            </p:extLst>
          </p:nvPr>
        </p:nvGraphicFramePr>
        <p:xfrm>
          <a:off x="134535" y="2148018"/>
          <a:ext cx="2759925" cy="1462920"/>
        </p:xfrm>
        <a:graphic>
          <a:graphicData uri="http://schemas.openxmlformats.org/drawingml/2006/table">
            <a:tbl>
              <a:tblPr>
                <a:noFill/>
                <a:tableStyleId>{91C32976-D706-4065-A27E-27F65721627B}</a:tableStyleId>
              </a:tblPr>
              <a:tblGrid>
                <a:gridCol w="1697600">
                  <a:extLst>
                    <a:ext uri="{9D8B030D-6E8A-4147-A177-3AD203B41FA5}">
                      <a16:colId xmlns:a16="http://schemas.microsoft.com/office/drawing/2014/main" val="20000"/>
                    </a:ext>
                  </a:extLst>
                </a:gridCol>
                <a:gridCol w="1062325">
                  <a:extLst>
                    <a:ext uri="{9D8B030D-6E8A-4147-A177-3AD203B41FA5}">
                      <a16:colId xmlns:a16="http://schemas.microsoft.com/office/drawing/2014/main" val="20001"/>
                    </a:ext>
                  </a:extLst>
                </a:gridCol>
              </a:tblGrid>
              <a:tr h="276825">
                <a:tc gridSpan="2">
                  <a:txBody>
                    <a:bodyPr/>
                    <a:lstStyle/>
                    <a:p>
                      <a:pPr marL="0" lvl="0" indent="0" algn="ctr" rtl="0">
                        <a:spcBef>
                          <a:spcPts val="0"/>
                        </a:spcBef>
                        <a:spcAft>
                          <a:spcPts val="0"/>
                        </a:spcAft>
                        <a:buNone/>
                      </a:pPr>
                      <a:r>
                        <a:rPr lang="en" sz="1200" b="1" baseline="30000" dirty="0"/>
                        <a:t>50</a:t>
                      </a:r>
                      <a:r>
                        <a:rPr lang="en" sz="1200" b="1" dirty="0"/>
                        <a:t>Ti</a:t>
                      </a:r>
                      <a:r>
                        <a:rPr lang="en" sz="1200" b="1" baseline="30000" dirty="0"/>
                        <a:t>12+</a:t>
                      </a:r>
                      <a:r>
                        <a:rPr lang="en" sz="1200" b="1" dirty="0"/>
                        <a:t> in Inductive oven </a:t>
                      </a:r>
                      <a:endParaRPr sz="1200" b="1"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76825">
                <a:tc>
                  <a:txBody>
                    <a:bodyPr/>
                    <a:lstStyle/>
                    <a:p>
                      <a:pPr marL="0" lvl="0" indent="0" algn="l" rtl="0">
                        <a:spcBef>
                          <a:spcPts val="0"/>
                        </a:spcBef>
                        <a:spcAft>
                          <a:spcPts val="0"/>
                        </a:spcAft>
                        <a:buNone/>
                      </a:pPr>
                      <a:r>
                        <a:rPr lang="en" sz="1200"/>
                        <a:t>Production of </a:t>
                      </a:r>
                      <a:r>
                        <a:rPr lang="en" sz="1200" baseline="30000"/>
                        <a:t>50</a:t>
                      </a:r>
                      <a:r>
                        <a:rPr lang="en" sz="1200"/>
                        <a:t>Ti</a:t>
                      </a:r>
                      <a:r>
                        <a:rPr lang="en" sz="1200" baseline="30000"/>
                        <a:t>12+</a:t>
                      </a:r>
                      <a:endParaRPr sz="12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222222"/>
                          </a:solidFill>
                        </a:rPr>
                        <a:t>100-150 euA</a:t>
                      </a:r>
                      <a:endParaRPr sz="12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825">
                <a:tc>
                  <a:txBody>
                    <a:bodyPr/>
                    <a:lstStyle/>
                    <a:p>
                      <a:pPr marL="0" lvl="0" indent="0" algn="l" rtl="0">
                        <a:spcBef>
                          <a:spcPts val="0"/>
                        </a:spcBef>
                        <a:spcAft>
                          <a:spcPts val="0"/>
                        </a:spcAft>
                        <a:buNone/>
                      </a:pPr>
                      <a:r>
                        <a:rPr lang="en" sz="1200"/>
                        <a:t>Efficiency into </a:t>
                      </a:r>
                      <a:r>
                        <a:rPr lang="en" sz="1200" baseline="30000">
                          <a:solidFill>
                            <a:schemeClr val="dk1"/>
                          </a:solidFill>
                        </a:rPr>
                        <a:t>50</a:t>
                      </a:r>
                      <a:r>
                        <a:rPr lang="en" sz="1200">
                          <a:solidFill>
                            <a:schemeClr val="dk1"/>
                          </a:solidFill>
                        </a:rPr>
                        <a:t>Ti</a:t>
                      </a:r>
                      <a:r>
                        <a:rPr lang="en" sz="1200" baseline="30000">
                          <a:solidFill>
                            <a:schemeClr val="dk1"/>
                          </a:solidFill>
                        </a:rPr>
                        <a:t>12+</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t>0.58 %</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825">
                <a:tc>
                  <a:txBody>
                    <a:bodyPr/>
                    <a:lstStyle/>
                    <a:p>
                      <a:pPr marL="0" lvl="0" indent="0" algn="l" rtl="0">
                        <a:spcBef>
                          <a:spcPts val="0"/>
                        </a:spcBef>
                        <a:spcAft>
                          <a:spcPts val="0"/>
                        </a:spcAft>
                        <a:buNone/>
                      </a:pPr>
                      <a:r>
                        <a:rPr lang="en" sz="1200"/>
                        <a:t>Consumption</a:t>
                      </a:r>
                      <a:endParaRPr sz="12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dirty="0"/>
                        <a:t>2.5-5 mg/h</a:t>
                      </a:r>
                      <a:endParaRPr sz="1200" dirty="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665" name="Google Shape;665;p34"/>
          <p:cNvPicPr preferRelativeResize="0"/>
          <p:nvPr/>
        </p:nvPicPr>
        <p:blipFill>
          <a:blip r:embed="rId7">
            <a:alphaModFix/>
          </a:blip>
          <a:stretch>
            <a:fillRect/>
          </a:stretch>
        </p:blipFill>
        <p:spPr>
          <a:xfrm>
            <a:off x="3862178" y="947600"/>
            <a:ext cx="1524000" cy="1181100"/>
          </a:xfrm>
          <a:prstGeom prst="rect">
            <a:avLst/>
          </a:prstGeom>
          <a:noFill/>
          <a:ln>
            <a:noFill/>
          </a:ln>
        </p:spPr>
      </p:pic>
      <p:graphicFrame>
        <p:nvGraphicFramePr>
          <p:cNvPr id="666" name="Google Shape;666;p34"/>
          <p:cNvGraphicFramePr/>
          <p:nvPr/>
        </p:nvGraphicFramePr>
        <p:xfrm>
          <a:off x="6305515" y="2952850"/>
          <a:ext cx="2665250" cy="1462900"/>
        </p:xfrm>
        <a:graphic>
          <a:graphicData uri="http://schemas.openxmlformats.org/drawingml/2006/table">
            <a:tbl>
              <a:tblPr>
                <a:noFill/>
                <a:tableStyleId>{91C32976-D706-4065-A27E-27F65721627B}</a:tableStyleId>
              </a:tblPr>
              <a:tblGrid>
                <a:gridCol w="1442675">
                  <a:extLst>
                    <a:ext uri="{9D8B030D-6E8A-4147-A177-3AD203B41FA5}">
                      <a16:colId xmlns:a16="http://schemas.microsoft.com/office/drawing/2014/main" val="20000"/>
                    </a:ext>
                  </a:extLst>
                </a:gridCol>
                <a:gridCol w="1222575">
                  <a:extLst>
                    <a:ext uri="{9D8B030D-6E8A-4147-A177-3AD203B41FA5}">
                      <a16:colId xmlns:a16="http://schemas.microsoft.com/office/drawing/2014/main" val="20001"/>
                    </a:ext>
                  </a:extLst>
                </a:gridCol>
              </a:tblGrid>
              <a:tr h="365725">
                <a:tc gridSpan="2">
                  <a:txBody>
                    <a:bodyPr/>
                    <a:lstStyle/>
                    <a:p>
                      <a:pPr marL="0" lvl="0" indent="0" algn="ctr" rtl="0">
                        <a:spcBef>
                          <a:spcPts val="0"/>
                        </a:spcBef>
                        <a:spcAft>
                          <a:spcPts val="0"/>
                        </a:spcAft>
                        <a:buNone/>
                      </a:pPr>
                      <a:r>
                        <a:rPr lang="en" sz="1100" b="1" baseline="30000"/>
                        <a:t>51</a:t>
                      </a:r>
                      <a:r>
                        <a:rPr lang="en" sz="1100" b="1"/>
                        <a:t>V</a:t>
                      </a:r>
                      <a:r>
                        <a:rPr lang="en" sz="1100" b="1" baseline="30000"/>
                        <a:t>13+</a:t>
                      </a:r>
                      <a:r>
                        <a:rPr lang="en" sz="1100" b="1"/>
                        <a:t> in Boat Oven</a:t>
                      </a:r>
                      <a:endParaRPr sz="1100" b="1"/>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100"/>
                        <a:t>Production of </a:t>
                      </a:r>
                      <a:r>
                        <a:rPr lang="en" sz="1100" baseline="30000"/>
                        <a:t>51</a:t>
                      </a:r>
                      <a:r>
                        <a:rPr lang="en" sz="1100"/>
                        <a:t>V</a:t>
                      </a:r>
                      <a:r>
                        <a:rPr lang="en" sz="1100" baseline="30000"/>
                        <a:t>13+</a:t>
                      </a:r>
                      <a:endParaRPr sz="1100" baseline="300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rgbClr val="222222"/>
                          </a:solidFill>
                        </a:rPr>
                        <a:t>~230 euA</a:t>
                      </a:r>
                      <a:endParaRPr sz="1100">
                        <a:solidFill>
                          <a:srgbClr val="222222"/>
                        </a:solidFill>
                      </a:endParaRPr>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100"/>
                        <a:t>Efficiency into </a:t>
                      </a:r>
                      <a:r>
                        <a:rPr lang="en" sz="1100" baseline="30000">
                          <a:solidFill>
                            <a:schemeClr val="dk1"/>
                          </a:solidFill>
                        </a:rPr>
                        <a:t>51</a:t>
                      </a:r>
                      <a:r>
                        <a:rPr lang="en" sz="1100">
                          <a:solidFill>
                            <a:schemeClr val="dk1"/>
                          </a:solidFill>
                        </a:rPr>
                        <a:t>V</a:t>
                      </a:r>
                      <a:r>
                        <a:rPr lang="en" sz="1100" baseline="30000">
                          <a:solidFill>
                            <a:schemeClr val="dk1"/>
                          </a:solidFill>
                        </a:rPr>
                        <a:t>13+</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1 %</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100"/>
                        <a:t>Consumption</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t>1.7 mg/h</a:t>
                      </a:r>
                      <a:endParaRPr sz="1100"/>
                    </a:p>
                  </a:txBody>
                  <a:tcPr marL="91425" marR="91425" marT="91425" marB="91425">
                    <a:lnL w="28575" cap="flat" cmpd="sng">
                      <a:solidFill>
                        <a:srgbClr val="00313C"/>
                      </a:solidFill>
                      <a:prstDash val="solid"/>
                      <a:round/>
                      <a:headEnd type="none" w="sm" len="sm"/>
                      <a:tailEnd type="none" w="sm" len="sm"/>
                    </a:lnL>
                    <a:lnR w="28575" cap="flat" cmpd="sng">
                      <a:solidFill>
                        <a:srgbClr val="00313C"/>
                      </a:solidFill>
                      <a:prstDash val="solid"/>
                      <a:round/>
                      <a:headEnd type="none" w="sm" len="sm"/>
                      <a:tailEnd type="none" w="sm" len="sm"/>
                    </a:lnR>
                    <a:lnT w="28575" cap="flat" cmpd="sng">
                      <a:solidFill>
                        <a:srgbClr val="00313C"/>
                      </a:solidFill>
                      <a:prstDash val="solid"/>
                      <a:round/>
                      <a:headEnd type="none" w="sm" len="sm"/>
                      <a:tailEnd type="none" w="sm" len="sm"/>
                    </a:lnT>
                    <a:lnB w="28575" cap="flat" cmpd="sng">
                      <a:solidFill>
                        <a:srgbClr val="00313C"/>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667" name="Google Shape;667;p34"/>
          <p:cNvPicPr preferRelativeResize="0"/>
          <p:nvPr/>
        </p:nvPicPr>
        <p:blipFill rotWithShape="1">
          <a:blip r:embed="rId8">
            <a:alphaModFix/>
          </a:blip>
          <a:srcRect l="35416" r="22421" b="36273"/>
          <a:stretch/>
        </p:blipFill>
        <p:spPr>
          <a:xfrm>
            <a:off x="6357100" y="1235288"/>
            <a:ext cx="1219150" cy="1374075"/>
          </a:xfrm>
          <a:prstGeom prst="rect">
            <a:avLst/>
          </a:prstGeom>
          <a:noFill/>
          <a:ln>
            <a:noFill/>
          </a:ln>
        </p:spPr>
      </p:pic>
      <p:pic>
        <p:nvPicPr>
          <p:cNvPr id="668" name="Google Shape;668;p34"/>
          <p:cNvPicPr preferRelativeResize="0"/>
          <p:nvPr/>
        </p:nvPicPr>
        <p:blipFill rotWithShape="1">
          <a:blip r:embed="rId9">
            <a:alphaModFix/>
          </a:blip>
          <a:srcRect r="13934"/>
          <a:stretch/>
        </p:blipFill>
        <p:spPr>
          <a:xfrm>
            <a:off x="7994095" y="1346025"/>
            <a:ext cx="1045100" cy="1225725"/>
          </a:xfrm>
          <a:prstGeom prst="rect">
            <a:avLst/>
          </a:prstGeom>
          <a:noFill/>
          <a:ln w="38100" cap="flat" cmpd="sng">
            <a:solidFill>
              <a:srgbClr val="E06666"/>
            </a:solidFill>
            <a:prstDash val="solid"/>
            <a:round/>
            <a:headEnd type="none" w="sm" len="sm"/>
            <a:tailEnd type="none" w="sm" len="sm"/>
          </a:ln>
        </p:spPr>
      </p:pic>
      <p:cxnSp>
        <p:nvCxnSpPr>
          <p:cNvPr id="669" name="Google Shape;669;p34"/>
          <p:cNvCxnSpPr/>
          <p:nvPr/>
        </p:nvCxnSpPr>
        <p:spPr>
          <a:xfrm rot="10800000" flipH="1">
            <a:off x="7508695" y="1958888"/>
            <a:ext cx="485400" cy="6300"/>
          </a:xfrm>
          <a:prstGeom prst="straightConnector1">
            <a:avLst/>
          </a:prstGeom>
          <a:noFill/>
          <a:ln w="38100" cap="flat" cmpd="sng">
            <a:solidFill>
              <a:srgbClr val="E06666"/>
            </a:solidFill>
            <a:prstDash val="solid"/>
            <a:round/>
            <a:headEnd type="none" w="med" len="med"/>
            <a:tailEnd type="triangle" w="med" len="med"/>
          </a:ln>
        </p:spPr>
      </p:cxnSp>
      <p:sp>
        <p:nvSpPr>
          <p:cNvPr id="670" name="Google Shape;670;p34"/>
          <p:cNvSpPr/>
          <p:nvPr/>
        </p:nvSpPr>
        <p:spPr>
          <a:xfrm>
            <a:off x="5859225" y="769150"/>
            <a:ext cx="3351600" cy="415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E06666"/>
                </a:solidFill>
              </a:rPr>
              <a:t>Subject to Lorentz forces at high magnetic fields! Similar to stemmed oven.</a:t>
            </a:r>
            <a:endParaRPr sz="1200" b="1">
              <a:solidFill>
                <a:srgbClr val="E06666"/>
              </a:solidFill>
            </a:endParaRPr>
          </a:p>
        </p:txBody>
      </p:sp>
      <p:sp>
        <p:nvSpPr>
          <p:cNvPr id="20" name="Google Shape;581;p30">
            <a:extLst>
              <a:ext uri="{FF2B5EF4-FFF2-40B4-BE49-F238E27FC236}">
                <a16:creationId xmlns:a16="http://schemas.microsoft.com/office/drawing/2014/main" id="{B9EA799E-CBFF-4EA5-9CA5-6927D63558E4}"/>
              </a:ext>
            </a:extLst>
          </p:cNvPr>
          <p:cNvSpPr txBox="1">
            <a:spLocks noGrp="1"/>
          </p:cNvSpPr>
          <p:nvPr>
            <p:ph type="body" idx="1"/>
          </p:nvPr>
        </p:nvSpPr>
        <p:spPr>
          <a:xfrm>
            <a:off x="76175" y="3652222"/>
            <a:ext cx="3615871" cy="430932"/>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400" b="1" dirty="0">
                <a:solidFill>
                  <a:srgbClr val="00313C"/>
                </a:solidFill>
              </a:rPr>
              <a:t>Key Takeaways:</a:t>
            </a:r>
          </a:p>
          <a:p>
            <a:pPr marL="285750" indent="-285750">
              <a:spcAft>
                <a:spcPts val="1200"/>
              </a:spcAft>
            </a:pPr>
            <a:r>
              <a:rPr lang="en-US" sz="1400" dirty="0">
                <a:solidFill>
                  <a:srgbClr val="00313C"/>
                </a:solidFill>
              </a:rPr>
              <a:t>Vertical, aiming oven inductive oven</a:t>
            </a:r>
          </a:p>
          <a:p>
            <a:pPr marL="285750" indent="-285750">
              <a:spcAft>
                <a:spcPts val="1200"/>
              </a:spcAft>
            </a:pPr>
            <a:r>
              <a:rPr lang="en-US" sz="1400" dirty="0">
                <a:solidFill>
                  <a:srgbClr val="00313C"/>
                </a:solidFill>
              </a:rPr>
              <a:t>Liner in VENUS did not help; why?</a:t>
            </a:r>
            <a:endParaRPr sz="1400" dirty="0">
              <a:solidFill>
                <a:srgbClr val="00313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5"/>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6" name="Google Shape;676;p35"/>
          <p:cNvSpPr txBox="1">
            <a:spLocks noGrp="1"/>
          </p:cNvSpPr>
          <p:nvPr>
            <p:ph type="title"/>
          </p:nvPr>
        </p:nvSpPr>
        <p:spPr>
          <a:xfrm>
            <a:off x="1376650" y="-2550"/>
            <a:ext cx="6438300" cy="5349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Summary of Current ECR Effort for SHE </a:t>
            </a:r>
            <a:endParaRPr sz="3020">
              <a:solidFill>
                <a:schemeClr val="lt1"/>
              </a:solidFill>
              <a:latin typeface="Calibri"/>
              <a:ea typeface="Calibri"/>
              <a:cs typeface="Calibri"/>
              <a:sym typeface="Calibri"/>
            </a:endParaRPr>
          </a:p>
        </p:txBody>
      </p:sp>
      <p:sp>
        <p:nvSpPr>
          <p:cNvPr id="677" name="Google Shape;677;p35"/>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23</a:t>
            </a:fld>
            <a:endParaRPr sz="1200">
              <a:solidFill>
                <a:schemeClr val="lt1"/>
              </a:solidFill>
            </a:endParaRPr>
          </a:p>
        </p:txBody>
      </p:sp>
      <p:graphicFrame>
        <p:nvGraphicFramePr>
          <p:cNvPr id="678" name="Google Shape;678;p35"/>
          <p:cNvGraphicFramePr/>
          <p:nvPr>
            <p:extLst>
              <p:ext uri="{D42A27DB-BD31-4B8C-83A1-F6EECF244321}">
                <p14:modId xmlns:p14="http://schemas.microsoft.com/office/powerpoint/2010/main" val="2753183870"/>
              </p:ext>
            </p:extLst>
          </p:nvPr>
        </p:nvGraphicFramePr>
        <p:xfrm>
          <a:off x="69700" y="1446064"/>
          <a:ext cx="9011625" cy="3659505"/>
        </p:xfrm>
        <a:graphic>
          <a:graphicData uri="http://schemas.openxmlformats.org/drawingml/2006/table">
            <a:tbl>
              <a:tblPr>
                <a:noFill/>
                <a:tableStyleId>{B078E2FF-60D3-44B0-8077-1C1FF3C68102}</a:tableStyleId>
              </a:tblPr>
              <a:tblGrid>
                <a:gridCol w="1115125">
                  <a:extLst>
                    <a:ext uri="{9D8B030D-6E8A-4147-A177-3AD203B41FA5}">
                      <a16:colId xmlns:a16="http://schemas.microsoft.com/office/drawing/2014/main" val="20000"/>
                    </a:ext>
                  </a:extLst>
                </a:gridCol>
                <a:gridCol w="1649800">
                  <a:extLst>
                    <a:ext uri="{9D8B030D-6E8A-4147-A177-3AD203B41FA5}">
                      <a16:colId xmlns:a16="http://schemas.microsoft.com/office/drawing/2014/main" val="20001"/>
                    </a:ext>
                  </a:extLst>
                </a:gridCol>
                <a:gridCol w="1185125">
                  <a:extLst>
                    <a:ext uri="{9D8B030D-6E8A-4147-A177-3AD203B41FA5}">
                      <a16:colId xmlns:a16="http://schemas.microsoft.com/office/drawing/2014/main" val="20002"/>
                    </a:ext>
                  </a:extLst>
                </a:gridCol>
                <a:gridCol w="1466650">
                  <a:extLst>
                    <a:ext uri="{9D8B030D-6E8A-4147-A177-3AD203B41FA5}">
                      <a16:colId xmlns:a16="http://schemas.microsoft.com/office/drawing/2014/main" val="20003"/>
                    </a:ext>
                  </a:extLst>
                </a:gridCol>
                <a:gridCol w="1952675">
                  <a:extLst>
                    <a:ext uri="{9D8B030D-6E8A-4147-A177-3AD203B41FA5}">
                      <a16:colId xmlns:a16="http://schemas.microsoft.com/office/drawing/2014/main" val="20004"/>
                    </a:ext>
                  </a:extLst>
                </a:gridCol>
                <a:gridCol w="1642250">
                  <a:extLst>
                    <a:ext uri="{9D8B030D-6E8A-4147-A177-3AD203B41FA5}">
                      <a16:colId xmlns:a16="http://schemas.microsoft.com/office/drawing/2014/main" val="20005"/>
                    </a:ext>
                  </a:extLst>
                </a:gridCol>
              </a:tblGrid>
              <a:tr h="200025">
                <a:tc>
                  <a:txBody>
                    <a:bodyPr/>
                    <a:lstStyle/>
                    <a:p>
                      <a:pPr marL="0" lvl="0" indent="0" algn="l" rtl="0">
                        <a:lnSpc>
                          <a:spcPct val="115000"/>
                        </a:lnSpc>
                        <a:spcBef>
                          <a:spcPts val="0"/>
                        </a:spcBef>
                        <a:spcAft>
                          <a:spcPts val="0"/>
                        </a:spcAft>
                        <a:buNone/>
                      </a:pPr>
                      <a:r>
                        <a:rPr lang="en" sz="1000" b="1"/>
                        <a:t>Facility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Current Needed at Target</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dirty="0"/>
                        <a:t>ECR</a:t>
                      </a:r>
                      <a:endParaRPr sz="10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dirty="0"/>
                        <a:t>Method</a:t>
                      </a:r>
                      <a:endParaRPr sz="10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Production at source To-Date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Beam on target</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80975">
                <a:tc rowSpan="3">
                  <a:txBody>
                    <a:bodyPr/>
                    <a:lstStyle/>
                    <a:p>
                      <a:pPr marL="0" lvl="0" indent="0" algn="l" rtl="0">
                        <a:lnSpc>
                          <a:spcPct val="115000"/>
                        </a:lnSpc>
                        <a:spcBef>
                          <a:spcPts val="0"/>
                        </a:spcBef>
                        <a:spcAft>
                          <a:spcPts val="0"/>
                        </a:spcAft>
                        <a:buNone/>
                      </a:pPr>
                      <a:r>
                        <a:rPr lang="en" sz="800" b="1"/>
                        <a:t>Dubna,</a:t>
                      </a:r>
                      <a:endParaRPr sz="800" b="1"/>
                    </a:p>
                    <a:p>
                      <a:pPr marL="0" lvl="0" indent="0" algn="l" rtl="0">
                        <a:lnSpc>
                          <a:spcPct val="115000"/>
                        </a:lnSpc>
                        <a:spcBef>
                          <a:spcPts val="0"/>
                        </a:spcBef>
                        <a:spcAft>
                          <a:spcPts val="0"/>
                        </a:spcAft>
                        <a:buNone/>
                      </a:pPr>
                      <a:r>
                        <a:rPr lang="en" sz="800" b="1"/>
                        <a:t>Russia</a:t>
                      </a:r>
                      <a:endParaRPr sz="8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baseline="30000"/>
                        <a:t>48</a:t>
                      </a:r>
                      <a:r>
                        <a:rPr lang="en" sz="800"/>
                        <a:t>Ca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DECRIS-PM (14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Micro-oven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baseline="30000"/>
                        <a:t>48</a:t>
                      </a:r>
                      <a:r>
                        <a:rPr lang="en" sz="800"/>
                        <a:t>Ca</a:t>
                      </a:r>
                      <a:r>
                        <a:rPr lang="en" sz="800" baseline="30000"/>
                        <a:t>10+</a:t>
                      </a:r>
                      <a:r>
                        <a:rPr lang="en" sz="800"/>
                        <a:t> ~230euA** </a:t>
                      </a:r>
                      <a:r>
                        <a:rPr lang="en" sz="800" baseline="30000"/>
                        <a:t>@</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source to target ~50%</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baseline="30000"/>
                        <a:t>50</a:t>
                      </a:r>
                      <a:r>
                        <a:rPr lang="en" sz="800"/>
                        <a:t>Ti</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DECRIS-PM (14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MIVOC</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baseline="30000"/>
                        <a:t>48</a:t>
                      </a:r>
                      <a:r>
                        <a:rPr lang="en" sz="800"/>
                        <a:t>Ti</a:t>
                      </a:r>
                      <a:r>
                        <a:rPr lang="en" sz="800" baseline="30000"/>
                        <a:t>10+</a:t>
                      </a:r>
                      <a:r>
                        <a:rPr lang="en" sz="800"/>
                        <a:t>/</a:t>
                      </a:r>
                      <a:r>
                        <a:rPr lang="en" sz="800" baseline="30000"/>
                        <a:t>48</a:t>
                      </a:r>
                      <a:r>
                        <a:rPr lang="en" sz="800"/>
                        <a:t>Ti</a:t>
                      </a:r>
                      <a:r>
                        <a:rPr lang="en" sz="800" baseline="30000"/>
                        <a:t>7+</a:t>
                      </a:r>
                      <a:r>
                        <a:rPr lang="en" sz="800"/>
                        <a:t> ~30 euA/115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baseline="30000"/>
                        <a:t>52</a:t>
                      </a:r>
                      <a:r>
                        <a:rPr lang="en" sz="800"/>
                        <a:t>Cr</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DECRIS-PM (14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a:t>MIVOC</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r>
                        <a:rPr lang="en" sz="800" baseline="30000"/>
                        <a:t>52</a:t>
                      </a:r>
                      <a:r>
                        <a:rPr lang="en" sz="800"/>
                        <a:t>Cr</a:t>
                      </a:r>
                      <a:r>
                        <a:rPr lang="en" sz="800" baseline="30000"/>
                        <a:t>10+</a:t>
                      </a:r>
                      <a:r>
                        <a:rPr lang="en" sz="800"/>
                        <a:t> ~80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115000"/>
                        </a:lnSpc>
                        <a:spcBef>
                          <a:spcPts val="0"/>
                        </a:spcBef>
                        <a:spcAft>
                          <a:spcPts val="0"/>
                        </a:spcAft>
                        <a:buNone/>
                      </a:pP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180975">
                <a:tc rowSpan="4">
                  <a:txBody>
                    <a:bodyPr/>
                    <a:lstStyle/>
                    <a:p>
                      <a:pPr marL="0" lvl="0" indent="0" algn="l" rtl="0">
                        <a:lnSpc>
                          <a:spcPct val="115000"/>
                        </a:lnSpc>
                        <a:spcBef>
                          <a:spcPts val="0"/>
                        </a:spcBef>
                        <a:spcAft>
                          <a:spcPts val="0"/>
                        </a:spcAft>
                        <a:buNone/>
                      </a:pPr>
                      <a:r>
                        <a:rPr lang="en" sz="800" b="1"/>
                        <a:t>GSI,</a:t>
                      </a:r>
                      <a:endParaRPr sz="800" b="1"/>
                    </a:p>
                    <a:p>
                      <a:pPr marL="0" lvl="0" indent="0" algn="l" rtl="0">
                        <a:lnSpc>
                          <a:spcPct val="115000"/>
                        </a:lnSpc>
                        <a:spcBef>
                          <a:spcPts val="0"/>
                        </a:spcBef>
                        <a:spcAft>
                          <a:spcPts val="0"/>
                        </a:spcAft>
                        <a:buNone/>
                      </a:pPr>
                      <a:r>
                        <a:rPr lang="en" sz="800" b="1"/>
                        <a:t>Germany</a:t>
                      </a:r>
                      <a:endParaRPr sz="8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baseline="30000"/>
                        <a:t>54</a:t>
                      </a:r>
                      <a:r>
                        <a:rPr lang="en" sz="800"/>
                        <a:t>Cr</a:t>
                      </a:r>
                      <a:r>
                        <a:rPr lang="en" sz="800" baseline="30000"/>
                        <a:t>10+</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CAPRICE (14.5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Standard Temperature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baseline="30000" dirty="0"/>
                        <a:t>54</a:t>
                      </a:r>
                      <a:r>
                        <a:rPr lang="en" sz="800" dirty="0"/>
                        <a:t>Cr</a:t>
                      </a:r>
                      <a:r>
                        <a:rPr lang="en" sz="800" baseline="30000" dirty="0"/>
                        <a:t>10+</a:t>
                      </a:r>
                      <a:r>
                        <a:rPr lang="en" sz="800" dirty="0"/>
                        <a:t> 40 euA , 50*euA </a:t>
                      </a:r>
                      <a:r>
                        <a:rPr lang="en" sz="800" baseline="30000" dirty="0"/>
                        <a:t>@</a:t>
                      </a:r>
                      <a:endParaRPr sz="800" baseline="300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baseline="30000"/>
                        <a:t>55</a:t>
                      </a:r>
                      <a:r>
                        <a:rPr lang="en" sz="800"/>
                        <a:t>Mn</a:t>
                      </a:r>
                      <a:r>
                        <a:rPr lang="en" sz="800" baseline="30000"/>
                        <a:t>9+</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CAPRICE (14.5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Standard Temperature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baseline="30000"/>
                        <a:t>55</a:t>
                      </a:r>
                      <a:r>
                        <a:rPr lang="en" sz="800"/>
                        <a:t>Mn</a:t>
                      </a:r>
                      <a:r>
                        <a:rPr lang="en" sz="800" baseline="30000"/>
                        <a:t>9+</a:t>
                      </a:r>
                      <a:r>
                        <a:rPr lang="en" sz="800"/>
                        <a:t> 70 euA, 80*euA </a:t>
                      </a:r>
                      <a:r>
                        <a:rPr lang="en" sz="800" baseline="30000"/>
                        <a:t>@</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baseline="30000"/>
                        <a:t>50</a:t>
                      </a:r>
                      <a:r>
                        <a:rPr lang="en" sz="800"/>
                        <a:t>Ti</a:t>
                      </a:r>
                      <a:r>
                        <a:rPr lang="en" sz="800" baseline="30000"/>
                        <a:t>8+</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CAPRICE (14.5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High Temperature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baseline="30000"/>
                        <a:t>50</a:t>
                      </a:r>
                      <a:r>
                        <a:rPr lang="en" sz="800"/>
                        <a:t>Ti</a:t>
                      </a:r>
                      <a:r>
                        <a:rPr lang="en" sz="800" baseline="30000"/>
                        <a:t>8+</a:t>
                      </a:r>
                      <a:r>
                        <a:rPr lang="en" sz="800"/>
                        <a:t> 70 euA, 90*euA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6"/>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baseline="30000"/>
                        <a:t>48</a:t>
                      </a:r>
                      <a:r>
                        <a:rPr lang="en" sz="800"/>
                        <a:t>Ca</a:t>
                      </a:r>
                      <a:r>
                        <a:rPr lang="en" sz="800" baseline="30000"/>
                        <a:t>10+</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CAPRICE (14.5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a:t>Standard Temperature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800" baseline="30000"/>
                        <a:t>48</a:t>
                      </a:r>
                      <a:r>
                        <a:rPr lang="en" sz="800"/>
                        <a:t>Ca</a:t>
                      </a:r>
                      <a:r>
                        <a:rPr lang="en" sz="800" baseline="30000"/>
                        <a:t>10+</a:t>
                      </a:r>
                      <a:r>
                        <a:rPr lang="en" sz="800"/>
                        <a:t> 80 euA, 140*euA </a:t>
                      </a:r>
                      <a:r>
                        <a:rPr lang="en" sz="800" baseline="30000"/>
                        <a:t>@</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180975">
                <a:tc rowSpan="3">
                  <a:txBody>
                    <a:bodyPr/>
                    <a:lstStyle/>
                    <a:p>
                      <a:pPr marL="0" lvl="0" indent="0" algn="l" rtl="0">
                        <a:lnSpc>
                          <a:spcPct val="115000"/>
                        </a:lnSpc>
                        <a:spcBef>
                          <a:spcPts val="0"/>
                        </a:spcBef>
                        <a:spcAft>
                          <a:spcPts val="0"/>
                        </a:spcAft>
                        <a:buNone/>
                      </a:pPr>
                      <a:r>
                        <a:rPr lang="en" sz="800" b="1"/>
                        <a:t>IMP CAFE2</a:t>
                      </a:r>
                      <a:endParaRPr sz="800" b="1"/>
                    </a:p>
                    <a:p>
                      <a:pPr marL="0" lvl="0" indent="0" algn="l" rtl="0">
                        <a:lnSpc>
                          <a:spcPct val="115000"/>
                        </a:lnSpc>
                        <a:spcBef>
                          <a:spcPts val="0"/>
                        </a:spcBef>
                        <a:spcAft>
                          <a:spcPts val="0"/>
                        </a:spcAft>
                        <a:buNone/>
                      </a:pPr>
                      <a:r>
                        <a:rPr lang="en" sz="800" b="1"/>
                        <a:t>(RFQ/linac),</a:t>
                      </a:r>
                      <a:endParaRPr sz="800" b="1"/>
                    </a:p>
                    <a:p>
                      <a:pPr marL="0" lvl="0" indent="0" algn="l" rtl="0">
                        <a:lnSpc>
                          <a:spcPct val="115000"/>
                        </a:lnSpc>
                        <a:spcBef>
                          <a:spcPts val="0"/>
                        </a:spcBef>
                        <a:spcAft>
                          <a:spcPts val="0"/>
                        </a:spcAft>
                        <a:buNone/>
                      </a:pPr>
                      <a:r>
                        <a:rPr lang="en" sz="800" b="1"/>
                        <a:t>China</a:t>
                      </a:r>
                      <a:endParaRPr sz="8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1-5 puA </a:t>
                      </a:r>
                      <a:r>
                        <a:rPr lang="en" sz="800" baseline="30000"/>
                        <a:t>54</a:t>
                      </a:r>
                      <a:r>
                        <a:rPr lang="en" sz="800"/>
                        <a:t>Cr17+</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LECR5 (18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Inductive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baseline="30000"/>
                        <a:t>54</a:t>
                      </a:r>
                      <a:r>
                        <a:rPr lang="en" sz="800"/>
                        <a:t>Cr</a:t>
                      </a:r>
                      <a:r>
                        <a:rPr lang="en" sz="800" baseline="30000"/>
                        <a:t>17+</a:t>
                      </a:r>
                      <a:r>
                        <a:rPr lang="en" sz="800"/>
                        <a:t> 40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8"/>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a:t>1-5puA 48Ca</a:t>
                      </a:r>
                      <a:r>
                        <a:rPr lang="en" sz="800" baseline="30000"/>
                        <a:t>14+</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LECR5 (18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Inductive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baseline="30000"/>
                        <a:t>40</a:t>
                      </a:r>
                      <a:r>
                        <a:rPr lang="en" sz="800"/>
                        <a:t>Ca</a:t>
                      </a:r>
                      <a:r>
                        <a:rPr lang="en" sz="800" baseline="30000"/>
                        <a:t>11+</a:t>
                      </a:r>
                      <a:r>
                        <a:rPr lang="en" sz="800"/>
                        <a:t> 235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9"/>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a:t>1-5puA </a:t>
                      </a:r>
                      <a:r>
                        <a:rPr lang="en" sz="800" baseline="30000"/>
                        <a:t>55</a:t>
                      </a:r>
                      <a:r>
                        <a:rPr lang="en" sz="800"/>
                        <a:t>Mn</a:t>
                      </a:r>
                      <a:r>
                        <a:rPr lang="en" sz="800" baseline="30000"/>
                        <a:t>17+</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LECR5 (18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a:t>Inductive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800" baseline="30000"/>
                        <a:t>55</a:t>
                      </a:r>
                      <a:r>
                        <a:rPr lang="en" sz="800"/>
                        <a:t>Mn</a:t>
                      </a:r>
                      <a:r>
                        <a:rPr lang="en" sz="800" baseline="30000"/>
                        <a:t>15+</a:t>
                      </a:r>
                      <a:r>
                        <a:rPr lang="en" sz="800"/>
                        <a:t> 105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10"/>
                  </a:ext>
                </a:extLst>
              </a:tr>
              <a:tr h="180975">
                <a:tc rowSpan="3">
                  <a:txBody>
                    <a:bodyPr/>
                    <a:lstStyle/>
                    <a:p>
                      <a:pPr marL="0" lvl="0" indent="0" algn="l" rtl="0">
                        <a:lnSpc>
                          <a:spcPct val="115000"/>
                        </a:lnSpc>
                        <a:spcBef>
                          <a:spcPts val="0"/>
                        </a:spcBef>
                        <a:spcAft>
                          <a:spcPts val="0"/>
                        </a:spcAft>
                        <a:buNone/>
                      </a:pPr>
                      <a:r>
                        <a:rPr lang="en" sz="800" b="1"/>
                        <a:t>LBL 88” Cyclotron,</a:t>
                      </a:r>
                      <a:endParaRPr sz="800" b="1"/>
                    </a:p>
                    <a:p>
                      <a:pPr marL="0" lvl="0" indent="0" algn="l" rtl="0">
                        <a:lnSpc>
                          <a:spcPct val="115000"/>
                        </a:lnSpc>
                        <a:spcBef>
                          <a:spcPts val="0"/>
                        </a:spcBef>
                        <a:spcAft>
                          <a:spcPts val="0"/>
                        </a:spcAft>
                        <a:buNone/>
                      </a:pPr>
                      <a:r>
                        <a:rPr lang="en" sz="800" b="1"/>
                        <a:t>USA</a:t>
                      </a:r>
                      <a:endParaRPr sz="8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2 puA V</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VENUS (28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Boat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dirty="0"/>
                        <a:t>51</a:t>
                      </a:r>
                      <a:r>
                        <a:rPr lang="en" sz="800" dirty="0"/>
                        <a:t>V</a:t>
                      </a:r>
                      <a:r>
                        <a:rPr lang="en" sz="800" baseline="30000" dirty="0"/>
                        <a:t>13+ </a:t>
                      </a:r>
                      <a:r>
                        <a:rPr lang="en" sz="800" dirty="0"/>
                        <a:t>231 euA</a:t>
                      </a:r>
                      <a:endParaRPr sz="8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a:t>51</a:t>
                      </a:r>
                      <a:r>
                        <a:rPr lang="en" sz="800"/>
                        <a:t>V</a:t>
                      </a:r>
                      <a:r>
                        <a:rPr lang="en" sz="800" baseline="30000"/>
                        <a:t>12+</a:t>
                      </a:r>
                      <a:r>
                        <a:rPr lang="en" sz="800"/>
                        <a:t> 20 euA out of 119 euA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11"/>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a:t>2 puA Ca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VENUS (28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Low Temperature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dirty="0"/>
                        <a:t>40</a:t>
                      </a:r>
                      <a:r>
                        <a:rPr lang="en" sz="800" dirty="0"/>
                        <a:t>Ca</a:t>
                      </a:r>
                      <a:r>
                        <a:rPr lang="en" sz="800" baseline="30000" dirty="0"/>
                        <a:t>11+ </a:t>
                      </a:r>
                      <a:r>
                        <a:rPr lang="en" sz="800" dirty="0"/>
                        <a:t>854 euA</a:t>
                      </a:r>
                      <a:endParaRPr sz="8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dirty="0"/>
                        <a:t>48</a:t>
                      </a:r>
                      <a:r>
                        <a:rPr lang="en" sz="800" dirty="0"/>
                        <a:t>Ca</a:t>
                      </a:r>
                      <a:r>
                        <a:rPr lang="en" sz="800" baseline="30000" dirty="0"/>
                        <a:t>11+ </a:t>
                      </a:r>
                      <a:r>
                        <a:rPr lang="en" sz="800" dirty="0"/>
                        <a:t>23 euA out of 132 euA</a:t>
                      </a:r>
                      <a:endParaRPr sz="8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12"/>
                  </a:ext>
                </a:extLst>
              </a:tr>
              <a:tr h="180975">
                <a:tc vMerge="1">
                  <a:txBody>
                    <a:bodyPr/>
                    <a:lstStyle/>
                    <a:p>
                      <a:endParaRPr lang="en-US"/>
                    </a:p>
                  </a:txBody>
                  <a:tcPr/>
                </a:tc>
                <a:tc>
                  <a:txBody>
                    <a:bodyPr/>
                    <a:lstStyle/>
                    <a:p>
                      <a:pPr marL="0" lvl="0" indent="0" algn="l" rtl="0">
                        <a:lnSpc>
                          <a:spcPct val="115000"/>
                        </a:lnSpc>
                        <a:spcBef>
                          <a:spcPts val="0"/>
                        </a:spcBef>
                        <a:spcAft>
                          <a:spcPts val="0"/>
                        </a:spcAft>
                        <a:buNone/>
                      </a:pPr>
                      <a:r>
                        <a:rPr lang="en" sz="800"/>
                        <a:t>2 puA Ti</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VENUS (28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a:t>Inductive Oven</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dirty="0"/>
                        <a:t>51</a:t>
                      </a:r>
                      <a:r>
                        <a:rPr lang="en" sz="800" dirty="0"/>
                        <a:t>Ti</a:t>
                      </a:r>
                      <a:r>
                        <a:rPr lang="en" sz="800" baseline="30000" dirty="0"/>
                        <a:t>12+ </a:t>
                      </a:r>
                      <a:r>
                        <a:rPr lang="en" sz="800" dirty="0"/>
                        <a:t>200euA</a:t>
                      </a:r>
                      <a:endParaRPr sz="8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lnSpc>
                          <a:spcPct val="115000"/>
                        </a:lnSpc>
                        <a:spcBef>
                          <a:spcPts val="0"/>
                        </a:spcBef>
                        <a:spcAft>
                          <a:spcPts val="0"/>
                        </a:spcAft>
                        <a:buNone/>
                      </a:pPr>
                      <a:r>
                        <a:rPr lang="en" sz="800" baseline="30000" dirty="0"/>
                        <a:t>50</a:t>
                      </a:r>
                      <a:r>
                        <a:rPr lang="en" sz="800" dirty="0"/>
                        <a:t>Ti</a:t>
                      </a:r>
                      <a:r>
                        <a:rPr lang="en" sz="800" baseline="30000" dirty="0"/>
                        <a:t>12+ </a:t>
                      </a:r>
                      <a:r>
                        <a:rPr lang="en" sz="800" dirty="0"/>
                        <a:t>23.5 euA out of 178 euA</a:t>
                      </a:r>
                      <a:endParaRPr sz="800" dirty="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13"/>
                  </a:ext>
                </a:extLst>
              </a:tr>
              <a:tr h="180975">
                <a:tc>
                  <a:txBody>
                    <a:bodyPr/>
                    <a:lstStyle/>
                    <a:p>
                      <a:pPr marL="0" lvl="0" indent="0" algn="l" rtl="0">
                        <a:lnSpc>
                          <a:spcPct val="115000"/>
                        </a:lnSpc>
                        <a:spcBef>
                          <a:spcPts val="0"/>
                        </a:spcBef>
                        <a:spcAft>
                          <a:spcPts val="0"/>
                        </a:spcAft>
                        <a:buNone/>
                      </a:pPr>
                      <a:r>
                        <a:rPr lang="en" sz="800" b="1"/>
                        <a:t>RIKEN, Japan</a:t>
                      </a:r>
                      <a:endParaRPr sz="800" b="1"/>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800"/>
                        <a:t>11 puA </a:t>
                      </a:r>
                      <a:r>
                        <a:rPr lang="en" sz="800" baseline="30000"/>
                        <a:t>51</a:t>
                      </a:r>
                      <a:r>
                        <a:rPr lang="en" sz="800"/>
                        <a:t>V</a:t>
                      </a:r>
                      <a:r>
                        <a:rPr lang="en" sz="800" baseline="30000"/>
                        <a:t>13+</a:t>
                      </a:r>
                      <a:endParaRPr sz="800" baseline="30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800"/>
                        <a:t>R28G-K (28 GHz)</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800"/>
                        <a:t>Resistive Stemmed HTO</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800" baseline="30000"/>
                        <a:t>51</a:t>
                      </a:r>
                      <a:r>
                        <a:rPr lang="en" sz="800"/>
                        <a:t>V</a:t>
                      </a:r>
                      <a:r>
                        <a:rPr lang="en" sz="800" baseline="30000"/>
                        <a:t>13+</a:t>
                      </a:r>
                      <a:r>
                        <a:rPr lang="en" sz="800"/>
                        <a:t> 150 euA--&gt;1 mA</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4"/>
                  </a:ext>
                </a:extLst>
              </a:tr>
              <a:tr h="180975">
                <a:tc>
                  <a:txBody>
                    <a:bodyPr/>
                    <a:lstStyle/>
                    <a:p>
                      <a:pPr marL="0" lvl="0" indent="0" algn="l" rtl="0">
                        <a:lnSpc>
                          <a:spcPct val="115000"/>
                        </a:lnSpc>
                        <a:spcBef>
                          <a:spcPts val="0"/>
                        </a:spcBef>
                        <a:spcAft>
                          <a:spcPts val="0"/>
                        </a:spcAft>
                        <a:buNone/>
                      </a:pPr>
                      <a:r>
                        <a:rPr lang="en" sz="800"/>
                        <a:t>*max</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aseline="30000"/>
                        <a:t>@</a:t>
                      </a:r>
                      <a:r>
                        <a:rPr lang="en" sz="800"/>
                        <a:t>hot liner</a:t>
                      </a:r>
                      <a:endParaRPr sz="8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 sz="800"/>
                        <a:t>**3CaO + 2Al →3Ca + Al</a:t>
                      </a:r>
                      <a:r>
                        <a:rPr lang="en" sz="800" baseline="-25000"/>
                        <a:t>2</a:t>
                      </a:r>
                      <a:r>
                        <a:rPr lang="en" sz="800"/>
                        <a:t>O</a:t>
                      </a:r>
                      <a:r>
                        <a:rPr lang="en" sz="800" baseline="-25000"/>
                        <a:t>3</a:t>
                      </a:r>
                      <a:endParaRPr sz="800" baseline="-25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00025">
                <a:tc>
                  <a:txBody>
                    <a:bodyPr/>
                    <a:lstStyle/>
                    <a:p>
                      <a:pPr marL="0" lvl="0" indent="0" algn="l" rtl="0">
                        <a:spcBef>
                          <a:spcPts val="0"/>
                        </a:spcBef>
                        <a:spcAft>
                          <a:spcPts val="0"/>
                        </a:spcAft>
                        <a:buNone/>
                      </a:pPr>
                      <a:endParaRPr/>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28575" marR="28575" marT="19050" marB="19050" anchor="b">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8475" cap="flat" cmpd="sng">
                      <a:solidFill>
                        <a:srgbClr val="FFFFFF"/>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pic>
        <p:nvPicPr>
          <p:cNvPr id="679" name="Google Shape;679;p35"/>
          <p:cNvPicPr preferRelativeResize="0"/>
          <p:nvPr/>
        </p:nvPicPr>
        <p:blipFill>
          <a:blip r:embed="rId3">
            <a:alphaModFix/>
          </a:blip>
          <a:stretch>
            <a:fillRect/>
          </a:stretch>
        </p:blipFill>
        <p:spPr>
          <a:xfrm>
            <a:off x="76175" y="77898"/>
            <a:ext cx="991500" cy="534800"/>
          </a:xfrm>
          <a:prstGeom prst="rect">
            <a:avLst/>
          </a:prstGeom>
          <a:noFill/>
          <a:ln>
            <a:noFill/>
          </a:ln>
        </p:spPr>
      </p:pic>
      <p:pic>
        <p:nvPicPr>
          <p:cNvPr id="680" name="Google Shape;680;p35"/>
          <p:cNvPicPr preferRelativeResize="0"/>
          <p:nvPr/>
        </p:nvPicPr>
        <p:blipFill>
          <a:blip r:embed="rId4">
            <a:alphaModFix/>
          </a:blip>
          <a:stretch>
            <a:fillRect/>
          </a:stretch>
        </p:blipFill>
        <p:spPr>
          <a:xfrm>
            <a:off x="7818825" y="0"/>
            <a:ext cx="1325173" cy="718800"/>
          </a:xfrm>
          <a:prstGeom prst="rect">
            <a:avLst/>
          </a:prstGeom>
          <a:noFill/>
          <a:ln>
            <a:noFill/>
          </a:ln>
        </p:spPr>
      </p:pic>
      <p:sp>
        <p:nvSpPr>
          <p:cNvPr id="8" name="Google Shape;706;p37">
            <a:extLst>
              <a:ext uri="{FF2B5EF4-FFF2-40B4-BE49-F238E27FC236}">
                <a16:creationId xmlns:a16="http://schemas.microsoft.com/office/drawing/2014/main" id="{9E78D940-F525-4EA4-93EB-77F88FCDBD64}"/>
              </a:ext>
            </a:extLst>
          </p:cNvPr>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9" name="Google Shape;691;p36">
            <a:extLst>
              <a:ext uri="{FF2B5EF4-FFF2-40B4-BE49-F238E27FC236}">
                <a16:creationId xmlns:a16="http://schemas.microsoft.com/office/drawing/2014/main" id="{82B2AE93-00BC-4621-B636-536EAA24C510}"/>
              </a:ext>
            </a:extLst>
          </p:cNvPr>
          <p:cNvSpPr txBox="1">
            <a:spLocks/>
          </p:cNvSpPr>
          <p:nvPr/>
        </p:nvSpPr>
        <p:spPr>
          <a:xfrm>
            <a:off x="8595300" y="4893938"/>
            <a:ext cx="548700" cy="27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nSpc>
                <a:spcPct val="80000"/>
              </a:lnSpc>
              <a:buSzPts val="770"/>
            </a:pPr>
            <a:fld id="{00000000-1234-1234-1234-123412341234}" type="slidenum">
              <a:rPr lang="en" sz="900" smtClean="0">
                <a:solidFill>
                  <a:srgbClr val="00313C"/>
                </a:solidFill>
              </a:rPr>
              <a:pPr>
                <a:lnSpc>
                  <a:spcPct val="80000"/>
                </a:lnSpc>
                <a:buSzPts val="770"/>
              </a:pPr>
              <a:t>23</a:t>
            </a:fld>
            <a:endParaRPr lang="en" sz="900" dirty="0">
              <a:solidFill>
                <a:srgbClr val="00313C"/>
              </a:solidFill>
            </a:endParaRPr>
          </a:p>
        </p:txBody>
      </p:sp>
      <p:sp>
        <p:nvSpPr>
          <p:cNvPr id="10" name="Google Shape;581;p30">
            <a:extLst>
              <a:ext uri="{FF2B5EF4-FFF2-40B4-BE49-F238E27FC236}">
                <a16:creationId xmlns:a16="http://schemas.microsoft.com/office/drawing/2014/main" id="{C102E648-CD43-4130-90F1-93C2F1CBFF2C}"/>
              </a:ext>
            </a:extLst>
          </p:cNvPr>
          <p:cNvSpPr txBox="1">
            <a:spLocks noGrp="1"/>
          </p:cNvSpPr>
          <p:nvPr>
            <p:ph type="body" idx="1"/>
          </p:nvPr>
        </p:nvSpPr>
        <p:spPr>
          <a:xfrm>
            <a:off x="76175" y="690596"/>
            <a:ext cx="4358038" cy="43093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US" sz="1400" b="1" dirty="0">
                <a:solidFill>
                  <a:srgbClr val="00313C"/>
                </a:solidFill>
              </a:rPr>
              <a:t>There are several ways to produce same beam.</a:t>
            </a:r>
          </a:p>
          <a:p>
            <a:pPr marL="0" lvl="0" indent="0" algn="l" rtl="0">
              <a:lnSpc>
                <a:spcPct val="100000"/>
              </a:lnSpc>
              <a:spcBef>
                <a:spcPts val="0"/>
              </a:spcBef>
              <a:spcAft>
                <a:spcPts val="1200"/>
              </a:spcAft>
              <a:buNone/>
            </a:pPr>
            <a:r>
              <a:rPr lang="en-US" sz="1400" b="1" dirty="0">
                <a:solidFill>
                  <a:srgbClr val="00313C"/>
                </a:solidFill>
              </a:rPr>
              <a:t>We can learn from our ECR colleagues. </a:t>
            </a:r>
            <a:endParaRPr sz="1400" dirty="0">
              <a:solidFill>
                <a:srgbClr val="00313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6"/>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6" name="Google Shape;686;p36"/>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24</a:t>
            </a:fld>
            <a:endParaRPr sz="1200">
              <a:solidFill>
                <a:schemeClr val="lt1"/>
              </a:solidFill>
            </a:endParaRPr>
          </a:p>
        </p:txBody>
      </p:sp>
      <p:sp>
        <p:nvSpPr>
          <p:cNvPr id="687" name="Google Shape;687;p36"/>
          <p:cNvSpPr txBox="1">
            <a:spLocks noGrp="1"/>
          </p:cNvSpPr>
          <p:nvPr>
            <p:ph type="title"/>
          </p:nvPr>
        </p:nvSpPr>
        <p:spPr>
          <a:xfrm>
            <a:off x="1370363" y="7614"/>
            <a:ext cx="56226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dirty="0">
                <a:solidFill>
                  <a:schemeClr val="lt1"/>
                </a:solidFill>
                <a:latin typeface="Calibri"/>
                <a:ea typeface="Calibri"/>
                <a:cs typeface="Calibri"/>
                <a:sym typeface="Calibri"/>
              </a:rPr>
              <a:t>Summary</a:t>
            </a:r>
            <a:endParaRPr sz="3020" dirty="0">
              <a:solidFill>
                <a:schemeClr val="lt1"/>
              </a:solidFill>
              <a:latin typeface="Calibri"/>
              <a:ea typeface="Calibri"/>
              <a:cs typeface="Calibri"/>
              <a:sym typeface="Calibri"/>
            </a:endParaRPr>
          </a:p>
        </p:txBody>
      </p:sp>
      <p:pic>
        <p:nvPicPr>
          <p:cNvPr id="688" name="Google Shape;688;p36"/>
          <p:cNvPicPr preferRelativeResize="0"/>
          <p:nvPr/>
        </p:nvPicPr>
        <p:blipFill>
          <a:blip r:embed="rId3">
            <a:alphaModFix/>
          </a:blip>
          <a:stretch>
            <a:fillRect/>
          </a:stretch>
        </p:blipFill>
        <p:spPr>
          <a:xfrm>
            <a:off x="76175" y="77898"/>
            <a:ext cx="991500" cy="534800"/>
          </a:xfrm>
          <a:prstGeom prst="rect">
            <a:avLst/>
          </a:prstGeom>
          <a:noFill/>
          <a:ln>
            <a:noFill/>
          </a:ln>
        </p:spPr>
      </p:pic>
      <p:pic>
        <p:nvPicPr>
          <p:cNvPr id="689" name="Google Shape;689;p36"/>
          <p:cNvPicPr preferRelativeResize="0"/>
          <p:nvPr/>
        </p:nvPicPr>
        <p:blipFill>
          <a:blip r:embed="rId4">
            <a:alphaModFix/>
          </a:blip>
          <a:stretch>
            <a:fillRect/>
          </a:stretch>
        </p:blipFill>
        <p:spPr>
          <a:xfrm>
            <a:off x="7818825" y="0"/>
            <a:ext cx="1325173" cy="718800"/>
          </a:xfrm>
          <a:prstGeom prst="rect">
            <a:avLst/>
          </a:prstGeom>
          <a:noFill/>
          <a:ln>
            <a:noFill/>
          </a:ln>
        </p:spPr>
      </p:pic>
      <p:sp>
        <p:nvSpPr>
          <p:cNvPr id="690" name="Google Shape;690;p36"/>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691" name="Google Shape;691;p36"/>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24</a:t>
            </a:fld>
            <a:endParaRPr sz="900" dirty="0">
              <a:solidFill>
                <a:srgbClr val="00313C"/>
              </a:solidFill>
            </a:endParaRPr>
          </a:p>
        </p:txBody>
      </p:sp>
      <p:pic>
        <p:nvPicPr>
          <p:cNvPr id="692" name="Google Shape;692;p36"/>
          <p:cNvPicPr preferRelativeResize="0"/>
          <p:nvPr/>
        </p:nvPicPr>
        <p:blipFill>
          <a:blip r:embed="rId5">
            <a:alphaModFix/>
          </a:blip>
          <a:stretch>
            <a:fillRect/>
          </a:stretch>
        </p:blipFill>
        <p:spPr>
          <a:xfrm>
            <a:off x="6424525" y="808560"/>
            <a:ext cx="2562132" cy="3843199"/>
          </a:xfrm>
          <a:prstGeom prst="rect">
            <a:avLst/>
          </a:prstGeom>
          <a:noFill/>
          <a:ln>
            <a:noFill/>
          </a:ln>
        </p:spPr>
      </p:pic>
      <p:sp>
        <p:nvSpPr>
          <p:cNvPr id="693" name="Google Shape;693;p36"/>
          <p:cNvSpPr/>
          <p:nvPr/>
        </p:nvSpPr>
        <p:spPr>
          <a:xfrm>
            <a:off x="126600" y="541350"/>
            <a:ext cx="6040500" cy="2595000"/>
          </a:xfrm>
          <a:prstGeom prst="rect">
            <a:avLst/>
          </a:prstGeom>
          <a:noFill/>
          <a:ln>
            <a:noFill/>
          </a:ln>
        </p:spPr>
        <p:txBody>
          <a:bodyPr spcFirstLastPara="1" wrap="square" lIns="91425" tIns="91425" rIns="91425" bIns="91425" anchor="ctr" anchorCtr="0">
            <a:noAutofit/>
          </a:bodyPr>
          <a:lstStyle/>
          <a:p>
            <a:pPr marL="371475" lvl="0" indent="-203200" algn="l" rtl="0">
              <a:spcBef>
                <a:spcPts val="0"/>
              </a:spcBef>
              <a:spcAft>
                <a:spcPts val="0"/>
              </a:spcAft>
              <a:buClr>
                <a:srgbClr val="00313C"/>
              </a:buClr>
              <a:buSzPts val="1400"/>
              <a:buChar char="●"/>
            </a:pPr>
            <a:r>
              <a:rPr lang="en" dirty="0">
                <a:solidFill>
                  <a:srgbClr val="00313C"/>
                </a:solidFill>
              </a:rPr>
              <a:t>ECRs are reliable and provide advantages</a:t>
            </a:r>
            <a:endParaRPr dirty="0">
              <a:solidFill>
                <a:srgbClr val="00313C"/>
              </a:solidFill>
            </a:endParaRPr>
          </a:p>
          <a:p>
            <a:pPr marL="0" lvl="0" indent="0" algn="l" rtl="0">
              <a:spcBef>
                <a:spcPts val="0"/>
              </a:spcBef>
              <a:spcAft>
                <a:spcPts val="0"/>
              </a:spcAft>
              <a:buNone/>
            </a:pPr>
            <a:endParaRPr dirty="0">
              <a:solidFill>
                <a:srgbClr val="00313C"/>
              </a:solidFill>
            </a:endParaRPr>
          </a:p>
          <a:p>
            <a:pPr marL="371475" lvl="0" indent="-203200" algn="l" rtl="0">
              <a:spcBef>
                <a:spcPts val="0"/>
              </a:spcBef>
              <a:spcAft>
                <a:spcPts val="0"/>
              </a:spcAft>
              <a:buClr>
                <a:srgbClr val="00313C"/>
              </a:buClr>
              <a:buSzPts val="1400"/>
              <a:buChar char="●"/>
            </a:pPr>
            <a:r>
              <a:rPr lang="en" dirty="0">
                <a:solidFill>
                  <a:srgbClr val="00313C"/>
                </a:solidFill>
              </a:rPr>
              <a:t>Many facilities are working on production techniques and we can learn from each other!</a:t>
            </a:r>
            <a:endParaRPr dirty="0">
              <a:solidFill>
                <a:srgbClr val="00313C"/>
              </a:solidFill>
            </a:endParaRPr>
          </a:p>
          <a:p>
            <a:pPr marL="457200" lvl="0" indent="0" algn="l" rtl="0">
              <a:spcBef>
                <a:spcPts val="0"/>
              </a:spcBef>
              <a:spcAft>
                <a:spcPts val="0"/>
              </a:spcAft>
              <a:buNone/>
            </a:pPr>
            <a:endParaRPr dirty="0">
              <a:solidFill>
                <a:srgbClr val="00313C"/>
              </a:solidFill>
            </a:endParaRPr>
          </a:p>
          <a:p>
            <a:pPr marL="371475" lvl="0" indent="-203200" algn="l" rtl="0">
              <a:spcBef>
                <a:spcPts val="0"/>
              </a:spcBef>
              <a:spcAft>
                <a:spcPts val="0"/>
              </a:spcAft>
              <a:buClr>
                <a:srgbClr val="00313C"/>
              </a:buClr>
              <a:buSzPts val="1400"/>
              <a:buChar char="●"/>
            </a:pPr>
            <a:r>
              <a:rPr lang="en" dirty="0">
                <a:solidFill>
                  <a:srgbClr val="00313C"/>
                </a:solidFill>
              </a:rPr>
              <a:t>Older facilities place a lot of weight on improvements at the ECR source</a:t>
            </a:r>
            <a:endParaRPr dirty="0">
              <a:solidFill>
                <a:srgbClr val="00313C"/>
              </a:solidFill>
            </a:endParaRPr>
          </a:p>
          <a:p>
            <a:pPr marL="457200" lvl="0" indent="0" algn="l" rtl="0">
              <a:spcBef>
                <a:spcPts val="0"/>
              </a:spcBef>
              <a:spcAft>
                <a:spcPts val="0"/>
              </a:spcAft>
              <a:buNone/>
            </a:pPr>
            <a:endParaRPr dirty="0">
              <a:solidFill>
                <a:srgbClr val="00313C"/>
              </a:solidFill>
            </a:endParaRPr>
          </a:p>
          <a:p>
            <a:pPr marL="371475" lvl="0" indent="-203200" algn="l" rtl="0">
              <a:spcBef>
                <a:spcPts val="0"/>
              </a:spcBef>
              <a:spcAft>
                <a:spcPts val="0"/>
              </a:spcAft>
              <a:buClr>
                <a:srgbClr val="00313C"/>
              </a:buClr>
              <a:buSzPts val="1400"/>
              <a:buChar char="●"/>
            </a:pPr>
            <a:r>
              <a:rPr lang="en" dirty="0">
                <a:solidFill>
                  <a:srgbClr val="00313C"/>
                </a:solidFill>
              </a:rPr>
              <a:t>ECR development has </a:t>
            </a:r>
            <a:r>
              <a:rPr lang="en-US" dirty="0">
                <a:solidFill>
                  <a:srgbClr val="00313C"/>
                </a:solidFill>
              </a:rPr>
              <a:t>and will continue to </a:t>
            </a:r>
            <a:r>
              <a:rPr lang="en" dirty="0">
                <a:solidFill>
                  <a:srgbClr val="00313C"/>
                </a:solidFill>
              </a:rPr>
              <a:t>play an important role in SHE discovery</a:t>
            </a:r>
            <a:endParaRPr dirty="0">
              <a:solidFill>
                <a:srgbClr val="00313C"/>
              </a:solidFill>
            </a:endParaRPr>
          </a:p>
        </p:txBody>
      </p:sp>
      <p:sp>
        <p:nvSpPr>
          <p:cNvPr id="694" name="Google Shape;694;p36"/>
          <p:cNvSpPr txBox="1">
            <a:spLocks noGrp="1"/>
          </p:cNvSpPr>
          <p:nvPr>
            <p:ph type="title"/>
          </p:nvPr>
        </p:nvSpPr>
        <p:spPr>
          <a:xfrm>
            <a:off x="914400" y="2828575"/>
            <a:ext cx="3080400" cy="5727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520">
                <a:solidFill>
                  <a:srgbClr val="1A1A1A"/>
                </a:solidFill>
                <a:latin typeface="Calibri"/>
                <a:ea typeface="Calibri"/>
                <a:cs typeface="Calibri"/>
                <a:sym typeface="Calibri"/>
              </a:rPr>
              <a:t>Thank you!</a:t>
            </a:r>
            <a:endParaRPr sz="4520">
              <a:solidFill>
                <a:srgbClr val="1A1A1A"/>
              </a:solidFill>
              <a:latin typeface="Calibri"/>
              <a:ea typeface="Calibri"/>
              <a:cs typeface="Calibri"/>
              <a:sym typeface="Calibri"/>
            </a:endParaRPr>
          </a:p>
        </p:txBody>
      </p:sp>
      <p:sp>
        <p:nvSpPr>
          <p:cNvPr id="695" name="Google Shape;695;p36"/>
          <p:cNvSpPr txBox="1">
            <a:spLocks noGrp="1"/>
          </p:cNvSpPr>
          <p:nvPr>
            <p:ph type="body" idx="1"/>
          </p:nvPr>
        </p:nvSpPr>
        <p:spPr>
          <a:xfrm>
            <a:off x="126592" y="3772500"/>
            <a:ext cx="7395900" cy="177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rgbClr val="AC1146"/>
                </a:solidFill>
              </a:rPr>
              <a:t>Acknowledgements for Material Included in Talk: </a:t>
            </a:r>
            <a:endParaRPr b="1" dirty="0">
              <a:solidFill>
                <a:srgbClr val="AC1146"/>
              </a:solidFill>
            </a:endParaRPr>
          </a:p>
          <a:p>
            <a:pPr marL="0" lvl="0" indent="0" algn="l" rtl="0">
              <a:spcBef>
                <a:spcPts val="1200"/>
              </a:spcBef>
              <a:spcAft>
                <a:spcPts val="0"/>
              </a:spcAft>
              <a:buNone/>
            </a:pPr>
            <a:r>
              <a:rPr lang="en" dirty="0">
                <a:solidFill>
                  <a:srgbClr val="AC1146"/>
                </a:solidFill>
              </a:rPr>
              <a:t>Rustam Berezov, Ralph Hollinger, Fabio Maimone,                     Takashi Nagatomo, Lianting Sun, Dmitriy Pugachev, Damon Todd</a:t>
            </a:r>
            <a:endParaRPr dirty="0">
              <a:solidFill>
                <a:srgbClr val="AC1146"/>
              </a:solidFill>
            </a:endParaRPr>
          </a:p>
          <a:p>
            <a:pPr marL="0" lvl="0" indent="0" algn="l" rtl="0">
              <a:spcBef>
                <a:spcPts val="1200"/>
              </a:spcBef>
              <a:spcAft>
                <a:spcPts val="0"/>
              </a:spcAft>
              <a:buNone/>
            </a:pPr>
            <a:endParaRPr dirty="0">
              <a:solidFill>
                <a:srgbClr val="AC1146"/>
              </a:solidFill>
            </a:endParaRPr>
          </a:p>
          <a:p>
            <a:pPr marL="0" lvl="0" indent="0" algn="l" rtl="0">
              <a:spcBef>
                <a:spcPts val="1200"/>
              </a:spcBef>
              <a:spcAft>
                <a:spcPts val="120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7"/>
          <p:cNvSpPr txBox="1">
            <a:spLocks noGrp="1"/>
          </p:cNvSpPr>
          <p:nvPr>
            <p:ph type="body" idx="1"/>
          </p:nvPr>
        </p:nvSpPr>
        <p:spPr>
          <a:xfrm>
            <a:off x="-102636" y="754839"/>
            <a:ext cx="9150000" cy="3933600"/>
          </a:xfrm>
          <a:prstGeom prst="rect">
            <a:avLst/>
          </a:prstGeom>
        </p:spPr>
        <p:txBody>
          <a:bodyPr spcFirstLastPara="1" wrap="square" lIns="91425" tIns="91425" rIns="91425" bIns="91425" anchor="t" anchorCtr="0">
            <a:noAutofit/>
          </a:bodyPr>
          <a:lstStyle/>
          <a:p>
            <a:pPr marL="457200" lvl="0" indent="-285750" algn="l" rtl="0">
              <a:spcBef>
                <a:spcPts val="0"/>
              </a:spcBef>
              <a:spcAft>
                <a:spcPts val="0"/>
              </a:spcAft>
              <a:buClr>
                <a:schemeClr val="dk1"/>
              </a:buClr>
              <a:buSzPts val="900"/>
              <a:buAutoNum type="arabicPeriod"/>
            </a:pPr>
            <a:r>
              <a:rPr lang="en" sz="800" dirty="0">
                <a:solidFill>
                  <a:schemeClr val="accent2"/>
                </a:solidFill>
                <a:highlight>
                  <a:srgbClr val="FFFFFF"/>
                </a:highlight>
              </a:rPr>
              <a:t>A. Efremov, S. Bogomolov, V. Mironov, “The role of ion sources in synthesis of the super-heavy elements.” </a:t>
            </a:r>
            <a:r>
              <a:rPr lang="en" sz="800" i="1" dirty="0">
                <a:solidFill>
                  <a:schemeClr val="accent2"/>
                </a:solidFill>
                <a:highlight>
                  <a:srgbClr val="FFFFFF"/>
                </a:highlight>
              </a:rPr>
              <a:t>Rev. Sci. Instrum.</a:t>
            </a:r>
            <a:r>
              <a:rPr lang="en" sz="800" dirty="0">
                <a:solidFill>
                  <a:schemeClr val="accent2"/>
                </a:solidFill>
                <a:highlight>
                  <a:srgbClr val="FFFFFF"/>
                </a:highlight>
              </a:rPr>
              <a:t>, 91 (1), 013314 (2020). DOI: 10.1063/1.5128172 </a:t>
            </a:r>
            <a:endParaRPr sz="800" dirty="0">
              <a:solidFill>
                <a:schemeClr val="accent2"/>
              </a:solidFill>
              <a:highlight>
                <a:srgbClr val="FFFFFF"/>
              </a:highlight>
            </a:endParaRPr>
          </a:p>
          <a:p>
            <a:pPr marL="457200" lvl="0" indent="-285750" algn="l" rtl="0">
              <a:spcBef>
                <a:spcPts val="0"/>
              </a:spcBef>
              <a:spcAft>
                <a:spcPts val="0"/>
              </a:spcAft>
              <a:buClr>
                <a:schemeClr val="dk1"/>
              </a:buClr>
              <a:buSzPts val="900"/>
              <a:buAutoNum type="arabicPeriod"/>
            </a:pPr>
            <a:r>
              <a:rPr lang="en" sz="800" dirty="0">
                <a:solidFill>
                  <a:schemeClr val="accent2"/>
                </a:solidFill>
                <a:highlight>
                  <a:srgbClr val="FFFFFF"/>
                </a:highlight>
              </a:rPr>
              <a:t>V. B. Kutner et al. </a:t>
            </a:r>
            <a:r>
              <a:rPr lang="en" sz="800" i="1" dirty="0">
                <a:solidFill>
                  <a:schemeClr val="accent2"/>
                </a:solidFill>
                <a:highlight>
                  <a:srgbClr val="FFFFFF"/>
                </a:highlight>
              </a:rPr>
              <a:t>Review of Scientific Instruments</a:t>
            </a:r>
            <a:r>
              <a:rPr lang="en" sz="800" dirty="0">
                <a:solidFill>
                  <a:schemeClr val="accent2"/>
                </a:solidFill>
                <a:highlight>
                  <a:srgbClr val="FFFFFF"/>
                </a:highlight>
              </a:rPr>
              <a:t>, Vol. 71, No. 2, February 2000, pp. 860–862</a:t>
            </a:r>
            <a:endParaRPr sz="800" dirty="0">
              <a:solidFill>
                <a:schemeClr val="accent2"/>
              </a:solidFill>
              <a:highlight>
                <a:srgbClr val="FFFFFF"/>
              </a:highlight>
            </a:endParaRPr>
          </a:p>
          <a:p>
            <a:pPr marL="457200" lvl="0" indent="-285750" algn="l" rtl="0">
              <a:spcBef>
                <a:spcPts val="0"/>
              </a:spcBef>
              <a:spcAft>
                <a:spcPts val="0"/>
              </a:spcAft>
              <a:buClr>
                <a:schemeClr val="dk1"/>
              </a:buClr>
              <a:buSzPts val="900"/>
              <a:buAutoNum type="arabicPeriod"/>
            </a:pPr>
            <a:r>
              <a:rPr lang="en" sz="800" dirty="0">
                <a:solidFill>
                  <a:schemeClr val="accent2"/>
                </a:solidFill>
                <a:highlight>
                  <a:srgbClr val="FFFFFF"/>
                </a:highlight>
              </a:rPr>
              <a:t>“High Intensity Calcium, Chromium and Titanium Ion Beams from the Permanent Magnet ECR Ion Source DECRIS-PM.” </a:t>
            </a:r>
            <a:r>
              <a:rPr lang="en" sz="800" i="1" dirty="0">
                <a:solidFill>
                  <a:schemeClr val="accent2"/>
                </a:solidFill>
                <a:highlight>
                  <a:srgbClr val="FFFFFF"/>
                </a:highlight>
              </a:rPr>
              <a:t>RuPAC2021 Proceedings</a:t>
            </a:r>
            <a:r>
              <a:rPr lang="en" sz="800" dirty="0">
                <a:solidFill>
                  <a:schemeClr val="accent2"/>
                </a:solidFill>
                <a:highlight>
                  <a:srgbClr val="FFFFFF"/>
                </a:highlight>
              </a:rPr>
              <a:t>, November 2021. DOI: 10.18429/JACoW-RuPAC2021-TUPSB36</a:t>
            </a:r>
            <a:endParaRPr sz="800" dirty="0">
              <a:solidFill>
                <a:schemeClr val="accent2"/>
              </a:solidFill>
              <a:highlight>
                <a:srgbClr val="FFFFFF"/>
              </a:highlight>
            </a:endParaRPr>
          </a:p>
          <a:p>
            <a:pPr marL="457200" lvl="0" indent="-285750" algn="l" rtl="0">
              <a:spcBef>
                <a:spcPts val="0"/>
              </a:spcBef>
              <a:spcAft>
                <a:spcPts val="0"/>
              </a:spcAft>
              <a:buClr>
                <a:schemeClr val="dk1"/>
              </a:buClr>
              <a:buSzPts val="900"/>
              <a:buAutoNum type="arabicPeriod"/>
            </a:pPr>
            <a:r>
              <a:rPr lang="en" sz="800" dirty="0">
                <a:solidFill>
                  <a:schemeClr val="accent2"/>
                </a:solidFill>
                <a:highlight>
                  <a:srgbClr val="FFFFFF"/>
                </a:highlight>
              </a:rPr>
              <a:t>PRODUCTION OF 48Ca AND 48Ti ION BEAMS AT THE DC-280 CYCLOTRON. S. L. Bogomolov, D. K. Pugachev† , V. E. Mironov, A. A. Efremov, V. N. Loginov, A. N. Lebedev, A. E. Bondarchenko, K. I. Kuzmenkov</a:t>
            </a:r>
            <a:endParaRPr sz="800" dirty="0">
              <a:solidFill>
                <a:schemeClr val="accent2"/>
              </a:solidFill>
              <a:highlight>
                <a:srgbClr val="FFFFFF"/>
              </a:highlight>
            </a:endParaRPr>
          </a:p>
          <a:p>
            <a:pPr marL="457200" lvl="0" indent="-285750" algn="l" rtl="0">
              <a:lnSpc>
                <a:spcPct val="100000"/>
              </a:lnSpc>
              <a:spcBef>
                <a:spcPts val="0"/>
              </a:spcBef>
              <a:spcAft>
                <a:spcPts val="0"/>
              </a:spcAft>
              <a:buClr>
                <a:schemeClr val="dk1"/>
              </a:buClr>
              <a:buSzPts val="900"/>
              <a:buAutoNum type="arabicPeriod"/>
            </a:pPr>
            <a:r>
              <a:rPr lang="en" sz="800" u="sng" dirty="0">
                <a:solidFill>
                  <a:schemeClr val="accent2"/>
                </a:solidFill>
                <a:hlinkClick r:id="rId3">
                  <a:extLst>
                    <a:ext uri="{A12FA001-AC4F-418D-AE19-62706E023703}">
                      <ahyp:hlinkClr xmlns:ahyp="http://schemas.microsoft.com/office/drawing/2018/hyperlinkcolor" val="tx"/>
                    </a:ext>
                  </a:extLst>
                </a:hlinkClick>
              </a:rPr>
              <a:t>https://cen.acs.org/physical-chemistry/periodic-table/Japan-took-lead-race-discover/103/i2</a:t>
            </a:r>
            <a:endParaRPr sz="800" dirty="0">
              <a:solidFill>
                <a:schemeClr val="accent2"/>
              </a:solidFill>
              <a:highlight>
                <a:srgbClr val="FFFFFF"/>
              </a:highlight>
            </a:endParaRPr>
          </a:p>
          <a:p>
            <a:pPr marL="457200" lvl="0" indent="-285750" algn="l" rtl="0">
              <a:lnSpc>
                <a:spcPct val="100000"/>
              </a:lnSpc>
              <a:spcBef>
                <a:spcPts val="0"/>
              </a:spcBef>
              <a:spcAft>
                <a:spcPts val="0"/>
              </a:spcAft>
              <a:buClr>
                <a:schemeClr val="dk1"/>
              </a:buClr>
              <a:buSzPts val="900"/>
              <a:buAutoNum type="arabicPeriod"/>
            </a:pPr>
            <a:r>
              <a:rPr lang="en" sz="800" u="sng" dirty="0">
                <a:solidFill>
                  <a:schemeClr val="accent2"/>
                </a:solidFill>
                <a:highlight>
                  <a:srgbClr val="FFFFFF"/>
                </a:highlight>
                <a:hlinkClick r:id="rId4">
                  <a:extLst>
                    <a:ext uri="{A12FA001-AC4F-418D-AE19-62706E023703}">
                      <ahyp:hlinkClr xmlns:ahyp="http://schemas.microsoft.com/office/drawing/2018/hyperlinkcolor" val="tx"/>
                    </a:ext>
                  </a:extLst>
                </a:hlinkClick>
              </a:rPr>
              <a:t>https://www.nndc.bnl.gov/nudat3/</a:t>
            </a:r>
            <a:endParaRPr sz="800" dirty="0">
              <a:solidFill>
                <a:schemeClr val="accent2"/>
              </a:solidFill>
              <a:highlight>
                <a:srgbClr val="FFFFFF"/>
              </a:highlight>
            </a:endParaRPr>
          </a:p>
          <a:p>
            <a:pPr marL="457200" lvl="0" indent="-285750" algn="l" rtl="0">
              <a:lnSpc>
                <a:spcPct val="100000"/>
              </a:lnSpc>
              <a:spcBef>
                <a:spcPts val="0"/>
              </a:spcBef>
              <a:spcAft>
                <a:spcPts val="0"/>
              </a:spcAft>
              <a:buClr>
                <a:schemeClr val="dk1"/>
              </a:buClr>
              <a:buSzPts val="900"/>
              <a:buAutoNum type="arabicPeriod"/>
            </a:pPr>
            <a:r>
              <a:rPr lang="en" sz="800" dirty="0">
                <a:solidFill>
                  <a:schemeClr val="accent2"/>
                </a:solidFill>
                <a:highlight>
                  <a:srgbClr val="FFFFFF"/>
                </a:highlight>
              </a:rPr>
              <a:t>Rev. Sci. Instrum. 85, 02A961 (2014)</a:t>
            </a:r>
            <a:endParaRPr sz="800" dirty="0">
              <a:solidFill>
                <a:schemeClr val="accent2"/>
              </a:solidFill>
              <a:highlight>
                <a:srgbClr val="FFFFFF"/>
              </a:highlight>
            </a:endParaRPr>
          </a:p>
          <a:p>
            <a:pPr marL="457200" lvl="0" indent="-285750" algn="l" rtl="0">
              <a:spcBef>
                <a:spcPts val="0"/>
              </a:spcBef>
              <a:spcAft>
                <a:spcPts val="0"/>
              </a:spcAft>
              <a:buClr>
                <a:schemeClr val="dk1"/>
              </a:buClr>
              <a:buSzPts val="900"/>
              <a:buAutoNum type="arabicPeriod"/>
            </a:pPr>
            <a:r>
              <a:rPr lang="en" sz="800" dirty="0">
                <a:solidFill>
                  <a:schemeClr val="accent2"/>
                </a:solidFill>
              </a:rPr>
              <a:t>W. Lu, et. al, Nuclear Instruments and Methods in Physics Research A 1062 (2024) 169207</a:t>
            </a:r>
            <a:endParaRPr sz="800" dirty="0">
              <a:solidFill>
                <a:schemeClr val="accent2"/>
              </a:solidFill>
            </a:endParaRPr>
          </a:p>
          <a:p>
            <a:pPr marL="457200" lvl="0" indent="-285750" algn="l" rtl="0">
              <a:lnSpc>
                <a:spcPct val="157142"/>
              </a:lnSpc>
              <a:spcBef>
                <a:spcPts val="0"/>
              </a:spcBef>
              <a:spcAft>
                <a:spcPts val="0"/>
              </a:spcAft>
              <a:buClr>
                <a:schemeClr val="dk1"/>
              </a:buClr>
              <a:buSzPts val="900"/>
              <a:buAutoNum type="arabicPeriod"/>
            </a:pPr>
            <a:r>
              <a:rPr lang="en" sz="800" dirty="0">
                <a:solidFill>
                  <a:schemeClr val="accent2"/>
                </a:solidFill>
                <a:uFill>
                  <a:noFill/>
                </a:uFill>
                <a:hlinkClick r:id="rId5">
                  <a:extLst>
                    <a:ext uri="{A12FA001-AC4F-418D-AE19-62706E023703}">
                      <ahyp:hlinkClr xmlns:ahyp="http://schemas.microsoft.com/office/drawing/2018/hyperlinkcolor" val="tx"/>
                    </a:ext>
                  </a:extLst>
                </a:hlinkClick>
              </a:rPr>
              <a:t>https://doi.org/10.1016/j.nima.2024.169207</a:t>
            </a:r>
            <a:endParaRPr sz="800" dirty="0">
              <a:solidFill>
                <a:schemeClr val="accent2"/>
              </a:solidFill>
            </a:endParaRPr>
          </a:p>
          <a:p>
            <a:pPr marL="457200" lvl="0" indent="-285750" algn="l" rtl="0">
              <a:lnSpc>
                <a:spcPct val="125000"/>
              </a:lnSpc>
              <a:spcBef>
                <a:spcPts val="0"/>
              </a:spcBef>
              <a:spcAft>
                <a:spcPts val="0"/>
              </a:spcAft>
              <a:buClr>
                <a:schemeClr val="dk1"/>
              </a:buClr>
              <a:buSzPts val="900"/>
              <a:buAutoNum type="arabicPeriod"/>
            </a:pPr>
            <a:r>
              <a:rPr lang="en" sz="800" i="1" dirty="0">
                <a:solidFill>
                  <a:schemeClr val="accent2"/>
                </a:solidFill>
                <a:highlight>
                  <a:srgbClr val="FFFFFF"/>
                </a:highlight>
              </a:rPr>
              <a:t>Rev. Sci. Instrum.</a:t>
            </a:r>
            <a:r>
              <a:rPr lang="en" sz="800" dirty="0">
                <a:solidFill>
                  <a:schemeClr val="accent2"/>
                </a:solidFill>
                <a:highlight>
                  <a:srgbClr val="FFFFFF"/>
                </a:highlight>
              </a:rPr>
              <a:t> 70, 4737–4738 (1999) </a:t>
            </a:r>
            <a:r>
              <a:rPr lang="en" sz="800" u="sng" dirty="0">
                <a:solidFill>
                  <a:schemeClr val="accent2"/>
                </a:solidFill>
                <a:highlight>
                  <a:srgbClr val="FFFFFF"/>
                </a:highlight>
                <a:hlinkClick r:id="rId6">
                  <a:extLst>
                    <a:ext uri="{A12FA001-AC4F-418D-AE19-62706E023703}">
                      <ahyp:hlinkClr xmlns:ahyp="http://schemas.microsoft.com/office/drawing/2018/hyperlinkcolor" val="tx"/>
                    </a:ext>
                  </a:extLst>
                </a:hlinkClick>
              </a:rPr>
              <a:t>https://doi.org/10.1063/1.1150140</a:t>
            </a:r>
            <a:endParaRPr sz="800" u="sng" dirty="0">
              <a:solidFill>
                <a:schemeClr val="accent2"/>
              </a:solidFill>
              <a:highlight>
                <a:srgbClr val="FFFFFF"/>
              </a:highlight>
            </a:endParaRPr>
          </a:p>
          <a:p>
            <a:pPr marL="457200" lvl="0" indent="-285750" algn="l" rtl="0">
              <a:lnSpc>
                <a:spcPct val="125000"/>
              </a:lnSpc>
              <a:spcBef>
                <a:spcPts val="0"/>
              </a:spcBef>
              <a:spcAft>
                <a:spcPts val="0"/>
              </a:spcAft>
              <a:buClr>
                <a:schemeClr val="dk1"/>
              </a:buClr>
              <a:buSzPts val="900"/>
              <a:buAutoNum type="arabicPeriod"/>
            </a:pPr>
            <a:r>
              <a:rPr lang="en" sz="800" dirty="0">
                <a:solidFill>
                  <a:schemeClr val="accent2"/>
                </a:solidFill>
                <a:highlight>
                  <a:srgbClr val="FFFFFF"/>
                </a:highlight>
              </a:rPr>
              <a:t>T. Nagatomo “28 GHz ECRIS results and development at RIKEN”PIBHI, Acitrezza, Italy April 2025</a:t>
            </a:r>
            <a:endParaRPr sz="800" dirty="0">
              <a:solidFill>
                <a:schemeClr val="accent2"/>
              </a:solidFill>
              <a:highlight>
                <a:srgbClr val="FFFFFF"/>
              </a:highlight>
            </a:endParaRPr>
          </a:p>
          <a:p>
            <a:pPr marL="457200" lvl="0" indent="-285750" algn="l" rtl="0">
              <a:lnSpc>
                <a:spcPct val="125000"/>
              </a:lnSpc>
              <a:spcBef>
                <a:spcPts val="0"/>
              </a:spcBef>
              <a:spcAft>
                <a:spcPts val="0"/>
              </a:spcAft>
              <a:buClr>
                <a:schemeClr val="dk1"/>
              </a:buClr>
              <a:buSzPts val="900"/>
              <a:buAutoNum type="arabicPeriod"/>
            </a:pPr>
            <a:r>
              <a:rPr lang="en" sz="800" dirty="0">
                <a:solidFill>
                  <a:schemeClr val="accent2"/>
                </a:solidFill>
                <a:highlight>
                  <a:srgbClr val="FFFFFF"/>
                </a:highlight>
              </a:rPr>
              <a:t>H. Koivisto, J. Arje, M. Nurmia “Metal ion beams from an ECR ion compounds“ Nuclear Instruments and Methods in Physics Research B 94 (1994) 291-296</a:t>
            </a:r>
            <a:endParaRPr sz="800" dirty="0">
              <a:solidFill>
                <a:schemeClr val="accent2"/>
              </a:solidFill>
              <a:highlight>
                <a:srgbClr val="FFFFFF"/>
              </a:highlight>
            </a:endParaRPr>
          </a:p>
          <a:p>
            <a:pPr lvl="0" indent="-285750">
              <a:lnSpc>
                <a:spcPct val="125000"/>
              </a:lnSpc>
              <a:buClr>
                <a:schemeClr val="dk1"/>
              </a:buClr>
              <a:buSzPts val="900"/>
              <a:buAutoNum type="arabicPeriod"/>
            </a:pPr>
            <a:r>
              <a:rPr lang="en-US" sz="800" dirty="0">
                <a:solidFill>
                  <a:schemeClr val="accent2"/>
                </a:solidFill>
                <a:highlight>
                  <a:srgbClr val="FFFFFF"/>
                </a:highlight>
              </a:rPr>
              <a:t>Tinschert, K., </a:t>
            </a:r>
            <a:r>
              <a:rPr lang="en-US" sz="800" dirty="0" err="1">
                <a:solidFill>
                  <a:schemeClr val="accent2"/>
                </a:solidFill>
                <a:highlight>
                  <a:srgbClr val="FFFFFF"/>
                </a:highlight>
              </a:rPr>
              <a:t>Stöckli</a:t>
            </a:r>
            <a:r>
              <a:rPr lang="en-US" sz="800" dirty="0">
                <a:solidFill>
                  <a:schemeClr val="accent2"/>
                </a:solidFill>
                <a:highlight>
                  <a:srgbClr val="FFFFFF"/>
                </a:highlight>
              </a:rPr>
              <a:t>, M., </a:t>
            </a:r>
            <a:r>
              <a:rPr lang="en-US" sz="800" dirty="0" err="1">
                <a:solidFill>
                  <a:schemeClr val="accent2"/>
                </a:solidFill>
                <a:highlight>
                  <a:srgbClr val="FFFFFF"/>
                </a:highlight>
              </a:rPr>
              <a:t>Spädtke</a:t>
            </a:r>
            <a:r>
              <a:rPr lang="en-US" sz="800" dirty="0">
                <a:solidFill>
                  <a:schemeClr val="accent2"/>
                </a:solidFill>
                <a:highlight>
                  <a:srgbClr val="FFFFFF"/>
                </a:highlight>
              </a:rPr>
              <a:t>, P., &amp; Lang, R. (2012). The CAPRICE ECR ion source at GSI: Status and development. </a:t>
            </a:r>
            <a:r>
              <a:rPr lang="en-US" sz="800" i="1" dirty="0">
                <a:solidFill>
                  <a:schemeClr val="accent2"/>
                </a:solidFill>
                <a:highlight>
                  <a:srgbClr val="FFFFFF"/>
                </a:highlight>
              </a:rPr>
              <a:t>Review of Scientific Instruments, 83</a:t>
            </a:r>
            <a:r>
              <a:rPr lang="en-US" sz="800" dirty="0">
                <a:solidFill>
                  <a:schemeClr val="accent2"/>
                </a:solidFill>
                <a:highlight>
                  <a:srgbClr val="FFFFFF"/>
                </a:highlight>
              </a:rPr>
              <a:t>(2), 02A333. https://doi.org/10.1063/1.3671737</a:t>
            </a:r>
            <a:endParaRPr lang="en" sz="800" dirty="0">
              <a:solidFill>
                <a:schemeClr val="accent2"/>
              </a:solidFill>
              <a:highlight>
                <a:srgbClr val="FFFFFF"/>
              </a:highlight>
            </a:endParaRPr>
          </a:p>
          <a:p>
            <a:pPr marL="457200" lvl="0" indent="-285750" algn="l" rtl="0">
              <a:lnSpc>
                <a:spcPct val="125000"/>
              </a:lnSpc>
              <a:spcBef>
                <a:spcPts val="0"/>
              </a:spcBef>
              <a:spcAft>
                <a:spcPts val="0"/>
              </a:spcAft>
              <a:buClr>
                <a:schemeClr val="dk1"/>
              </a:buClr>
              <a:buSzPts val="900"/>
              <a:buAutoNum type="arabicPeriod"/>
            </a:pPr>
            <a:r>
              <a:rPr lang="en" sz="800" dirty="0">
                <a:solidFill>
                  <a:schemeClr val="accent2"/>
                </a:solidFill>
                <a:highlight>
                  <a:srgbClr val="FFFFFF"/>
                </a:highlight>
              </a:rPr>
              <a:t>ECRIS 2008 proceedings (</a:t>
            </a:r>
            <a:r>
              <a:rPr lang="en" sz="800" u="sng" dirty="0">
                <a:solidFill>
                  <a:schemeClr val="accent2"/>
                </a:solidFill>
                <a:highlight>
                  <a:srgbClr val="FFFFFF"/>
                </a:highlight>
                <a:hlinkClick r:id="rId7">
                  <a:extLst>
                    <a:ext uri="{A12FA001-AC4F-418D-AE19-62706E023703}">
                      <ahyp:hlinkClr xmlns:ahyp="http://schemas.microsoft.com/office/drawing/2018/hyperlinkcolor" val="tx"/>
                    </a:ext>
                  </a:extLst>
                </a:hlinkClick>
              </a:rPr>
              <a:t>https://proceedings.jacow.org/ecris08/papers/proceedings.pdf</a:t>
            </a:r>
            <a:r>
              <a:rPr lang="en" sz="800" dirty="0">
                <a:solidFill>
                  <a:schemeClr val="accent2"/>
                </a:solidFill>
                <a:highlight>
                  <a:srgbClr val="FFFFFF"/>
                </a:highlight>
              </a:rPr>
              <a:t>)</a:t>
            </a:r>
            <a:endParaRPr sz="800" dirty="0">
              <a:solidFill>
                <a:schemeClr val="accent2"/>
              </a:solidFill>
              <a:highlight>
                <a:srgbClr val="FFFFFF"/>
              </a:highlight>
            </a:endParaRPr>
          </a:p>
          <a:p>
            <a:pPr lvl="0" indent="-285750">
              <a:lnSpc>
                <a:spcPct val="125000"/>
              </a:lnSpc>
              <a:buClr>
                <a:schemeClr val="dk1"/>
              </a:buClr>
              <a:buSzPts val="900"/>
              <a:buAutoNum type="arabicPeriod"/>
            </a:pPr>
            <a:r>
              <a:rPr lang="en-US" sz="800" dirty="0">
                <a:solidFill>
                  <a:schemeClr val="accent2"/>
                </a:solidFill>
                <a:highlight>
                  <a:srgbClr val="FFFFFF"/>
                </a:highlight>
              </a:rPr>
              <a:t>Tinschert, K., et al. (1998). </a:t>
            </a:r>
            <a:r>
              <a:rPr lang="en-US" sz="800" i="1" dirty="0">
                <a:solidFill>
                  <a:schemeClr val="accent2"/>
                </a:solidFill>
                <a:highlight>
                  <a:srgbClr val="FFFFFF"/>
                </a:highlight>
              </a:rPr>
              <a:t>Status report on ECR ion source operation at the GSI accelerator facilities</a:t>
            </a:r>
            <a:r>
              <a:rPr lang="en-US" sz="800" dirty="0">
                <a:solidFill>
                  <a:schemeClr val="accent2"/>
                </a:solidFill>
                <a:highlight>
                  <a:srgbClr val="FFFFFF"/>
                </a:highlight>
              </a:rPr>
              <a:t>. </a:t>
            </a:r>
            <a:r>
              <a:rPr lang="en-US" sz="800" b="1" dirty="0">
                <a:solidFill>
                  <a:schemeClr val="accent2"/>
                </a:solidFill>
                <a:highlight>
                  <a:srgbClr val="FFFFFF"/>
                </a:highlight>
              </a:rPr>
              <a:t>Review of Scientific Instruments, 69</a:t>
            </a:r>
            <a:r>
              <a:rPr lang="en-US" sz="800" dirty="0">
                <a:solidFill>
                  <a:schemeClr val="accent2"/>
                </a:solidFill>
                <a:highlight>
                  <a:srgbClr val="FFFFFF"/>
                </a:highlight>
              </a:rPr>
              <a:t>(2), 709. </a:t>
            </a:r>
            <a:r>
              <a:rPr lang="en-US" sz="800" dirty="0">
                <a:solidFill>
                  <a:schemeClr val="accent2"/>
                </a:solidFill>
                <a:highlight>
                  <a:srgbClr val="FFFFFF"/>
                </a:highlight>
                <a:hlinkClick r:id="rId8">
                  <a:extLst>
                    <a:ext uri="{A12FA001-AC4F-418D-AE19-62706E023703}">
                      <ahyp:hlinkClr xmlns:ahyp="http://schemas.microsoft.com/office/drawing/2018/hyperlinkcolor" val="tx"/>
                    </a:ext>
                  </a:extLst>
                </a:hlinkClick>
              </a:rPr>
              <a:t>https://doi.org/10.1063/1.1148558</a:t>
            </a:r>
            <a:endParaRPr sz="800" dirty="0">
              <a:solidFill>
                <a:schemeClr val="accent2"/>
              </a:solidFill>
              <a:highlight>
                <a:srgbClr val="FFFFFF"/>
              </a:highlight>
            </a:endParaRPr>
          </a:p>
          <a:p>
            <a:pPr marL="457200" lvl="0" indent="-285750" algn="l" rtl="0">
              <a:spcBef>
                <a:spcPts val="0"/>
              </a:spcBef>
              <a:spcAft>
                <a:spcPts val="0"/>
              </a:spcAft>
              <a:buClr>
                <a:schemeClr val="dk1"/>
              </a:buClr>
              <a:buSzPts val="900"/>
              <a:buAutoNum type="arabicPeriod"/>
            </a:pPr>
            <a:r>
              <a:rPr lang="en" sz="800" dirty="0">
                <a:solidFill>
                  <a:schemeClr val="accent2"/>
                </a:solidFill>
                <a:highlight>
                  <a:srgbClr val="FFFFFF"/>
                </a:highlight>
              </a:rPr>
              <a:t>J.M. Gates et al., </a:t>
            </a:r>
            <a:r>
              <a:rPr lang="en" sz="800" i="1" dirty="0">
                <a:solidFill>
                  <a:schemeClr val="accent2"/>
                </a:solidFill>
                <a:highlight>
                  <a:srgbClr val="FFFFFF"/>
                </a:highlight>
              </a:rPr>
              <a:t>Towards the Discovery of New Elements: Production of Livermorium 9Z=116) with 50Ti.</a:t>
            </a:r>
            <a:r>
              <a:rPr lang="en" sz="800" dirty="0">
                <a:solidFill>
                  <a:schemeClr val="accent2"/>
                </a:solidFill>
                <a:highlight>
                  <a:srgbClr val="FFFFFF"/>
                </a:highlight>
              </a:rPr>
              <a:t> Phys. Rev. Lett. 133, 172502 (2024) DOI: </a:t>
            </a:r>
            <a:r>
              <a:rPr lang="en" sz="800" u="sng" dirty="0">
                <a:solidFill>
                  <a:schemeClr val="accent2"/>
                </a:solidFill>
                <a:highlight>
                  <a:srgbClr val="FFFFFF"/>
                </a:highlight>
                <a:hlinkClick r:id="rId9">
                  <a:extLst>
                    <a:ext uri="{A12FA001-AC4F-418D-AE19-62706E023703}">
                      <ahyp:hlinkClr xmlns:ahyp="http://schemas.microsoft.com/office/drawing/2018/hyperlinkcolor" val="tx"/>
                    </a:ext>
                  </a:extLst>
                </a:hlinkClick>
              </a:rPr>
              <a:t>https://doi.org/10.1103/PhysRevLett.133.172502</a:t>
            </a:r>
            <a:endParaRPr sz="800" dirty="0">
              <a:solidFill>
                <a:schemeClr val="accent2"/>
              </a:solidFill>
              <a:highlight>
                <a:srgbClr val="FFFFFF"/>
              </a:highlight>
            </a:endParaRPr>
          </a:p>
          <a:p>
            <a:pPr lvl="0" indent="-285750">
              <a:buClr>
                <a:schemeClr val="dk1"/>
              </a:buClr>
              <a:buSzPts val="900"/>
              <a:buAutoNum type="arabicPeriod"/>
            </a:pPr>
            <a:r>
              <a:rPr lang="en-US" sz="800" dirty="0">
                <a:solidFill>
                  <a:schemeClr val="accent2"/>
                </a:solidFill>
                <a:highlight>
                  <a:srgbClr val="FFFFFF"/>
                </a:highlight>
              </a:rPr>
              <a:t>RIKEN </a:t>
            </a:r>
            <a:r>
              <a:rPr lang="en-US" sz="800" dirty="0" err="1">
                <a:solidFill>
                  <a:schemeClr val="accent2"/>
                </a:solidFill>
                <a:highlight>
                  <a:srgbClr val="FFFFFF"/>
                </a:highlight>
              </a:rPr>
              <a:t>Nishina</a:t>
            </a:r>
            <a:r>
              <a:rPr lang="en-US" sz="800" dirty="0">
                <a:solidFill>
                  <a:schemeClr val="accent2"/>
                </a:solidFill>
                <a:highlight>
                  <a:srgbClr val="FFFFFF"/>
                </a:highlight>
              </a:rPr>
              <a:t> Center for Accelerator-Based Science. (n.d.). </a:t>
            </a:r>
            <a:r>
              <a:rPr lang="en-US" sz="800" i="1" dirty="0">
                <a:solidFill>
                  <a:schemeClr val="accent2"/>
                </a:solidFill>
                <a:highlight>
                  <a:srgbClr val="FFFFFF"/>
                </a:highlight>
              </a:rPr>
              <a:t>The 113th element: </a:t>
            </a:r>
            <a:r>
              <a:rPr lang="en-US" sz="800" i="1" dirty="0" err="1">
                <a:solidFill>
                  <a:schemeClr val="accent2"/>
                </a:solidFill>
                <a:highlight>
                  <a:srgbClr val="FFFFFF"/>
                </a:highlight>
              </a:rPr>
              <a:t>Nihonium</a:t>
            </a:r>
            <a:r>
              <a:rPr lang="en-US" sz="800" dirty="0">
                <a:solidFill>
                  <a:schemeClr val="accent2"/>
                </a:solidFill>
                <a:highlight>
                  <a:srgbClr val="FFFFFF"/>
                </a:highlight>
              </a:rPr>
              <a:t>. RIKEN. Retrieved [Month Day, Year], </a:t>
            </a:r>
            <a:r>
              <a:rPr lang="en" sz="800" dirty="0">
                <a:solidFill>
                  <a:schemeClr val="accent2"/>
                </a:solidFill>
                <a:highlight>
                  <a:srgbClr val="FFFFFF"/>
                </a:highlight>
              </a:rPr>
              <a:t>https://www.nishina.riken.jp/research/113_e.html</a:t>
            </a:r>
            <a:endParaRPr sz="800" dirty="0">
              <a:solidFill>
                <a:schemeClr val="accent2"/>
              </a:solidFill>
              <a:highlight>
                <a:srgbClr val="FFFFFF"/>
              </a:highlight>
            </a:endParaRPr>
          </a:p>
          <a:p>
            <a:pPr marL="457200" lvl="0" indent="-285750" algn="l" rtl="0">
              <a:lnSpc>
                <a:spcPct val="125000"/>
              </a:lnSpc>
              <a:spcBef>
                <a:spcPts val="0"/>
              </a:spcBef>
              <a:spcAft>
                <a:spcPts val="0"/>
              </a:spcAft>
              <a:buClr>
                <a:schemeClr val="dk1"/>
              </a:buClr>
              <a:buSzPts val="900"/>
              <a:buAutoNum type="arabicPeriod"/>
            </a:pPr>
            <a:r>
              <a:rPr lang="en" sz="800" dirty="0">
                <a:solidFill>
                  <a:schemeClr val="accent2"/>
                </a:solidFill>
                <a:highlight>
                  <a:srgbClr val="FFFFFF"/>
                </a:highlight>
              </a:rPr>
              <a:t>T. Nakagawa, </a:t>
            </a:r>
            <a:r>
              <a:rPr lang="en" sz="800" i="1" dirty="0">
                <a:solidFill>
                  <a:schemeClr val="accent2"/>
                </a:solidFill>
                <a:highlight>
                  <a:srgbClr val="FFFFFF"/>
                </a:highlight>
              </a:rPr>
              <a:t>Development of ECR ion sources at Riken.</a:t>
            </a:r>
            <a:r>
              <a:rPr lang="en" sz="800" dirty="0">
                <a:solidFill>
                  <a:schemeClr val="accent2"/>
                </a:solidFill>
                <a:highlight>
                  <a:srgbClr val="FFFFFF"/>
                </a:highlight>
              </a:rPr>
              <a:t> RIKEN Accel. Prog. Rep. 50 (2017)</a:t>
            </a:r>
            <a:endParaRPr sz="800" dirty="0">
              <a:solidFill>
                <a:schemeClr val="accent2"/>
              </a:solidFill>
              <a:highlight>
                <a:srgbClr val="FFFFFF"/>
              </a:highlight>
            </a:endParaRPr>
          </a:p>
          <a:p>
            <a:pPr lvl="0" indent="-285750">
              <a:lnSpc>
                <a:spcPct val="100000"/>
              </a:lnSpc>
              <a:buClr>
                <a:schemeClr val="dk1"/>
              </a:buClr>
              <a:buSzPts val="900"/>
              <a:buAutoNum type="arabicPeriod"/>
            </a:pPr>
            <a:r>
              <a:rPr lang="en-US" sz="800" dirty="0">
                <a:solidFill>
                  <a:schemeClr val="accent2"/>
                </a:solidFill>
              </a:rPr>
              <a:t>Heinz, S. (2024, October 21). </a:t>
            </a:r>
            <a:r>
              <a:rPr lang="en-US" sz="800" i="1" dirty="0">
                <a:solidFill>
                  <a:schemeClr val="accent2"/>
                </a:solidFill>
              </a:rPr>
              <a:t>A route toward the island of stability</a:t>
            </a:r>
            <a:r>
              <a:rPr lang="en-US" sz="800" dirty="0">
                <a:solidFill>
                  <a:schemeClr val="accent2"/>
                </a:solidFill>
              </a:rPr>
              <a:t>. </a:t>
            </a:r>
            <a:r>
              <a:rPr lang="en-US" sz="800" b="1" dirty="0">
                <a:solidFill>
                  <a:schemeClr val="accent2"/>
                </a:solidFill>
              </a:rPr>
              <a:t>Physics</a:t>
            </a:r>
            <a:r>
              <a:rPr lang="en-US" sz="800" dirty="0">
                <a:solidFill>
                  <a:schemeClr val="accent2"/>
                </a:solidFill>
              </a:rPr>
              <a:t>, </a:t>
            </a:r>
            <a:r>
              <a:rPr lang="en-US" sz="800" b="1" dirty="0">
                <a:solidFill>
                  <a:schemeClr val="accent2"/>
                </a:solidFill>
              </a:rPr>
              <a:t>17</a:t>
            </a:r>
            <a:r>
              <a:rPr lang="en-US" sz="800" dirty="0">
                <a:solidFill>
                  <a:schemeClr val="accent2"/>
                </a:solidFill>
              </a:rPr>
              <a:t>, Article 150. https://doi.org/10.1103/Physics.17.150</a:t>
            </a:r>
            <a:endParaRPr sz="800" dirty="0">
              <a:solidFill>
                <a:schemeClr val="accent2"/>
              </a:solidFill>
            </a:endParaRPr>
          </a:p>
        </p:txBody>
      </p:sp>
      <p:sp>
        <p:nvSpPr>
          <p:cNvPr id="701" name="Google Shape;701;p37"/>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2" name="Google Shape;702;p37"/>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25</a:t>
            </a:fld>
            <a:endParaRPr sz="1200">
              <a:solidFill>
                <a:schemeClr val="lt1"/>
              </a:solidFill>
            </a:endParaRPr>
          </a:p>
        </p:txBody>
      </p:sp>
      <p:sp>
        <p:nvSpPr>
          <p:cNvPr id="703" name="Google Shape;703;p37"/>
          <p:cNvSpPr txBox="1">
            <a:spLocks noGrp="1"/>
          </p:cNvSpPr>
          <p:nvPr>
            <p:ph type="title"/>
          </p:nvPr>
        </p:nvSpPr>
        <p:spPr>
          <a:xfrm>
            <a:off x="1376650" y="73050"/>
            <a:ext cx="56226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dirty="0">
                <a:solidFill>
                  <a:schemeClr val="lt1"/>
                </a:solidFill>
                <a:latin typeface="Calibri"/>
                <a:ea typeface="Calibri"/>
                <a:cs typeface="Calibri"/>
                <a:sym typeface="Calibri"/>
              </a:rPr>
              <a:t>References</a:t>
            </a:r>
            <a:endParaRPr sz="3020" dirty="0">
              <a:solidFill>
                <a:schemeClr val="lt1"/>
              </a:solidFill>
              <a:latin typeface="Calibri"/>
              <a:ea typeface="Calibri"/>
              <a:cs typeface="Calibri"/>
              <a:sym typeface="Calibri"/>
            </a:endParaRPr>
          </a:p>
        </p:txBody>
      </p:sp>
      <p:pic>
        <p:nvPicPr>
          <p:cNvPr id="704" name="Google Shape;704;p37"/>
          <p:cNvPicPr preferRelativeResize="0"/>
          <p:nvPr/>
        </p:nvPicPr>
        <p:blipFill>
          <a:blip r:embed="rId10">
            <a:alphaModFix/>
          </a:blip>
          <a:stretch>
            <a:fillRect/>
          </a:stretch>
        </p:blipFill>
        <p:spPr>
          <a:xfrm>
            <a:off x="76175" y="77898"/>
            <a:ext cx="991500" cy="534800"/>
          </a:xfrm>
          <a:prstGeom prst="rect">
            <a:avLst/>
          </a:prstGeom>
          <a:noFill/>
          <a:ln>
            <a:noFill/>
          </a:ln>
        </p:spPr>
      </p:pic>
      <p:pic>
        <p:nvPicPr>
          <p:cNvPr id="705" name="Google Shape;705;p37"/>
          <p:cNvPicPr preferRelativeResize="0"/>
          <p:nvPr/>
        </p:nvPicPr>
        <p:blipFill>
          <a:blip r:embed="rId11">
            <a:alphaModFix/>
          </a:blip>
          <a:stretch>
            <a:fillRect/>
          </a:stretch>
        </p:blipFill>
        <p:spPr>
          <a:xfrm>
            <a:off x="7818825" y="0"/>
            <a:ext cx="1325173" cy="718800"/>
          </a:xfrm>
          <a:prstGeom prst="rect">
            <a:avLst/>
          </a:prstGeom>
          <a:noFill/>
          <a:ln>
            <a:noFill/>
          </a:ln>
        </p:spPr>
      </p:pic>
      <p:sp>
        <p:nvSpPr>
          <p:cNvPr id="706" name="Google Shape;706;p37"/>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707" name="Google Shape;707;p37"/>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25</a:t>
            </a:fld>
            <a:endParaRPr sz="900">
              <a:solidFill>
                <a:srgbClr val="00313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711"/>
        <p:cNvGrpSpPr/>
        <p:nvPr/>
      </p:nvGrpSpPr>
      <p:grpSpPr>
        <a:xfrm>
          <a:off x="0" y="0"/>
          <a:ext cx="0" cy="0"/>
          <a:chOff x="0" y="0"/>
          <a:chExt cx="0" cy="0"/>
        </a:xfrm>
      </p:grpSpPr>
      <p:sp>
        <p:nvSpPr>
          <p:cNvPr id="712" name="Google Shape;71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Abstract: </a:t>
            </a:r>
            <a:r>
              <a:rPr lang="en" sz="2111">
                <a:solidFill>
                  <a:srgbClr val="222222"/>
                </a:solidFill>
                <a:highlight>
                  <a:schemeClr val="lt1"/>
                </a:highlight>
                <a:latin typeface="Calibri"/>
                <a:ea typeface="Calibri"/>
                <a:cs typeface="Calibri"/>
                <a:sym typeface="Calibri"/>
              </a:rPr>
              <a:t>The role of ECR ion sources in superheavy element synthesis</a:t>
            </a:r>
            <a:endParaRPr sz="6211">
              <a:latin typeface="Calibri"/>
              <a:ea typeface="Calibri"/>
              <a:cs typeface="Calibri"/>
              <a:sym typeface="Calibri"/>
            </a:endParaRPr>
          </a:p>
          <a:p>
            <a:pPr marL="0" lvl="0" indent="0" algn="l" rtl="0">
              <a:spcBef>
                <a:spcPts val="0"/>
              </a:spcBef>
              <a:spcAft>
                <a:spcPts val="0"/>
              </a:spcAft>
              <a:buNone/>
            </a:pPr>
            <a:endParaRPr/>
          </a:p>
        </p:txBody>
      </p:sp>
      <p:sp>
        <p:nvSpPr>
          <p:cNvPr id="713" name="Google Shape;71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None/>
            </a:pPr>
            <a:r>
              <a:rPr lang="en">
                <a:solidFill>
                  <a:schemeClr val="dk1"/>
                </a:solidFill>
                <a:latin typeface="Calibri"/>
                <a:ea typeface="Calibri"/>
                <a:cs typeface="Calibri"/>
                <a:sym typeface="Calibri"/>
              </a:rPr>
              <a:t>Superheavy  element (SHE) research focuses on understanding the structure of the heaviest nuclei at the edges of the Island of Stability as well as the synthesis of new elements. Electron Cyclotron Resonance (ECR) ion sources are pivotal in this endeavor since superheavy elements (z&gt;104) are produced by bombarding a target with an ion beam that is often produced by an  ECR. The synthesis of these elements, their low lifetimes, and the low reaction cross-sections require intense ion beams of </a:t>
            </a:r>
            <a:r>
              <a:rPr lang="en" baseline="30000">
                <a:solidFill>
                  <a:schemeClr val="dk1"/>
                </a:solidFill>
                <a:latin typeface="Calibri"/>
                <a:ea typeface="Calibri"/>
                <a:cs typeface="Calibri"/>
                <a:sym typeface="Calibri"/>
              </a:rPr>
              <a:t>48</a:t>
            </a:r>
            <a:r>
              <a:rPr lang="en">
                <a:solidFill>
                  <a:schemeClr val="dk1"/>
                </a:solidFill>
                <a:latin typeface="Calibri"/>
                <a:ea typeface="Calibri"/>
                <a:cs typeface="Calibri"/>
                <a:sym typeface="Calibri"/>
              </a:rPr>
              <a:t>Ca, </a:t>
            </a:r>
            <a:r>
              <a:rPr lang="en" baseline="30000">
                <a:solidFill>
                  <a:schemeClr val="dk1"/>
                </a:solidFill>
                <a:latin typeface="Calibri"/>
                <a:ea typeface="Calibri"/>
                <a:cs typeface="Calibri"/>
                <a:sym typeface="Calibri"/>
              </a:rPr>
              <a:t>50</a:t>
            </a:r>
            <a:r>
              <a:rPr lang="en">
                <a:solidFill>
                  <a:schemeClr val="dk1"/>
                </a:solidFill>
                <a:latin typeface="Calibri"/>
                <a:ea typeface="Calibri"/>
                <a:cs typeface="Calibri"/>
                <a:sym typeface="Calibri"/>
              </a:rPr>
              <a:t>Ti, </a:t>
            </a:r>
            <a:r>
              <a:rPr lang="en" baseline="30000">
                <a:solidFill>
                  <a:schemeClr val="dk1"/>
                </a:solidFill>
                <a:latin typeface="Calibri"/>
                <a:ea typeface="Calibri"/>
                <a:cs typeface="Calibri"/>
                <a:sym typeface="Calibri"/>
              </a:rPr>
              <a:t>51</a:t>
            </a:r>
            <a:r>
              <a:rPr lang="en">
                <a:solidFill>
                  <a:schemeClr val="dk1"/>
                </a:solidFill>
                <a:latin typeface="Calibri"/>
                <a:ea typeface="Calibri"/>
                <a:cs typeface="Calibri"/>
                <a:sym typeface="Calibri"/>
              </a:rPr>
              <a:t>V, </a:t>
            </a:r>
            <a:r>
              <a:rPr lang="en" baseline="30000">
                <a:solidFill>
                  <a:schemeClr val="dk1"/>
                </a:solidFill>
                <a:latin typeface="Calibri"/>
                <a:ea typeface="Calibri"/>
                <a:cs typeface="Calibri"/>
                <a:sym typeface="Calibri"/>
              </a:rPr>
              <a:t>54</a:t>
            </a:r>
            <a:r>
              <a:rPr lang="en">
                <a:solidFill>
                  <a:schemeClr val="dk1"/>
                </a:solidFill>
                <a:latin typeface="Calibri"/>
                <a:ea typeface="Calibri"/>
                <a:cs typeface="Calibri"/>
                <a:sym typeface="Calibri"/>
              </a:rPr>
              <a:t>Cr, and </a:t>
            </a:r>
            <a:r>
              <a:rPr lang="en" baseline="30000">
                <a:solidFill>
                  <a:schemeClr val="dk1"/>
                </a:solidFill>
                <a:latin typeface="Calibri"/>
                <a:ea typeface="Calibri"/>
                <a:cs typeface="Calibri"/>
                <a:sym typeface="Calibri"/>
              </a:rPr>
              <a:t>55</a:t>
            </a:r>
            <a:r>
              <a:rPr lang="en">
                <a:solidFill>
                  <a:schemeClr val="dk1"/>
                </a:solidFill>
                <a:latin typeface="Calibri"/>
                <a:ea typeface="Calibri"/>
                <a:cs typeface="Calibri"/>
                <a:sym typeface="Calibri"/>
              </a:rPr>
              <a:t>Mn, for example. The need for high intensities, coupled with the low isotopic abundance of some of these metals, and thus low availability, requires efficient production methods and careful tuning. These beams are produced by an ECR using various methods that include low temperature ovens, resistively heated high temperature ovens, inductive ovens, sputter probes, and MIVOC. I will summarize the production methods and the results achieved by ECR ion sources around the world.  </a:t>
            </a:r>
            <a:endParaRPr>
              <a:solidFill>
                <a:schemeClr val="dk1"/>
              </a:solidFill>
              <a:latin typeface="Calibri"/>
              <a:ea typeface="Calibri"/>
              <a:cs typeface="Calibri"/>
              <a:sym typeface="Calibri"/>
            </a:endParaRPr>
          </a:p>
          <a:p>
            <a:pPr marL="0" lvl="0" indent="0" algn="l" rtl="0">
              <a:spcBef>
                <a:spcPts val="1200"/>
              </a:spcBef>
              <a:spcAft>
                <a:spcPts val="1200"/>
              </a:spcAft>
              <a:buNone/>
            </a:pPr>
            <a:endParaRPr>
              <a:solidFill>
                <a:schemeClr val="dk1"/>
              </a:solidFill>
              <a:latin typeface="Georgia"/>
              <a:ea typeface="Georgia"/>
              <a:cs typeface="Georgia"/>
              <a:sym typeface="Georgia"/>
            </a:endParaRPr>
          </a:p>
        </p:txBody>
      </p:sp>
      <p:sp>
        <p:nvSpPr>
          <p:cNvPr id="714" name="Google Shape;714;p38"/>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715" name="Google Shape;715;p38"/>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26</a:t>
            </a:fld>
            <a:endParaRPr sz="900">
              <a:solidFill>
                <a:srgbClr val="00313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96" name="Google Shape;96;p15"/>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3</a:t>
            </a:fld>
            <a:endParaRPr sz="900">
              <a:solidFill>
                <a:srgbClr val="00313C"/>
              </a:solidFill>
            </a:endParaRPr>
          </a:p>
        </p:txBody>
      </p:sp>
      <p:sp>
        <p:nvSpPr>
          <p:cNvPr id="97" name="Google Shape;97;p15"/>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p15"/>
          <p:cNvSpPr txBox="1">
            <a:spLocks noGrp="1"/>
          </p:cNvSpPr>
          <p:nvPr>
            <p:ph type="title"/>
          </p:nvPr>
        </p:nvSpPr>
        <p:spPr>
          <a:xfrm>
            <a:off x="1371175" y="73050"/>
            <a:ext cx="69417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Why look for Superheavy Elements?</a:t>
            </a:r>
            <a:endParaRPr sz="3020">
              <a:solidFill>
                <a:schemeClr val="lt1"/>
              </a:solidFill>
              <a:latin typeface="Calibri"/>
              <a:ea typeface="Calibri"/>
              <a:cs typeface="Calibri"/>
              <a:sym typeface="Calibri"/>
            </a:endParaRPr>
          </a:p>
        </p:txBody>
      </p:sp>
      <p:pic>
        <p:nvPicPr>
          <p:cNvPr id="99" name="Google Shape;99;p15"/>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100" name="Google Shape;100;p15"/>
          <p:cNvPicPr preferRelativeResize="0"/>
          <p:nvPr/>
        </p:nvPicPr>
        <p:blipFill>
          <a:blip r:embed="rId4">
            <a:alphaModFix/>
          </a:blip>
          <a:stretch>
            <a:fillRect/>
          </a:stretch>
        </p:blipFill>
        <p:spPr>
          <a:xfrm>
            <a:off x="76175" y="77898"/>
            <a:ext cx="991500" cy="534800"/>
          </a:xfrm>
          <a:prstGeom prst="rect">
            <a:avLst/>
          </a:prstGeom>
          <a:noFill/>
          <a:ln>
            <a:noFill/>
          </a:ln>
        </p:spPr>
      </p:pic>
      <p:sp>
        <p:nvSpPr>
          <p:cNvPr id="101" name="Google Shape;101;p15"/>
          <p:cNvSpPr/>
          <p:nvPr/>
        </p:nvSpPr>
        <p:spPr>
          <a:xfrm>
            <a:off x="5546225" y="3866750"/>
            <a:ext cx="2876400" cy="36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500">
                <a:solidFill>
                  <a:schemeClr val="dk1"/>
                </a:solidFill>
              </a:rPr>
              <a:t>Source: https://en.wikipedia.org/wiki/Island_of_stability</a:t>
            </a:r>
            <a:endParaRPr sz="200"/>
          </a:p>
        </p:txBody>
      </p:sp>
      <p:pic>
        <p:nvPicPr>
          <p:cNvPr id="102" name="Google Shape;102;p15"/>
          <p:cNvPicPr preferRelativeResize="0"/>
          <p:nvPr/>
        </p:nvPicPr>
        <p:blipFill>
          <a:blip r:embed="rId5">
            <a:alphaModFix/>
          </a:blip>
          <a:stretch>
            <a:fillRect/>
          </a:stretch>
        </p:blipFill>
        <p:spPr>
          <a:xfrm>
            <a:off x="9364500" y="1446225"/>
            <a:ext cx="4405775" cy="2956374"/>
          </a:xfrm>
          <a:prstGeom prst="rect">
            <a:avLst/>
          </a:prstGeom>
          <a:noFill/>
          <a:ln>
            <a:noFill/>
          </a:ln>
        </p:spPr>
      </p:pic>
      <p:sp>
        <p:nvSpPr>
          <p:cNvPr id="103" name="Google Shape;103;p15"/>
          <p:cNvSpPr/>
          <p:nvPr/>
        </p:nvSpPr>
        <p:spPr>
          <a:xfrm>
            <a:off x="9645475" y="4640600"/>
            <a:ext cx="2031300" cy="22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Neutron # </a:t>
            </a:r>
            <a:endParaRPr/>
          </a:p>
        </p:txBody>
      </p:sp>
      <p:cxnSp>
        <p:nvCxnSpPr>
          <p:cNvPr id="104" name="Google Shape;104;p15"/>
          <p:cNvCxnSpPr/>
          <p:nvPr/>
        </p:nvCxnSpPr>
        <p:spPr>
          <a:xfrm rot="10800000" flipH="1">
            <a:off x="9989025" y="4519050"/>
            <a:ext cx="373500" cy="5100"/>
          </a:xfrm>
          <a:prstGeom prst="straightConnector1">
            <a:avLst/>
          </a:prstGeom>
          <a:noFill/>
          <a:ln w="9525" cap="flat" cmpd="sng">
            <a:solidFill>
              <a:schemeClr val="dk1"/>
            </a:solidFill>
            <a:prstDash val="solid"/>
            <a:round/>
            <a:headEnd type="none" w="med" len="med"/>
            <a:tailEnd type="triangle" w="med" len="med"/>
          </a:ln>
        </p:spPr>
      </p:cxnSp>
      <p:sp>
        <p:nvSpPr>
          <p:cNvPr id="105" name="Google Shape;105;p15"/>
          <p:cNvSpPr/>
          <p:nvPr/>
        </p:nvSpPr>
        <p:spPr>
          <a:xfrm rot="-5400000">
            <a:off x="10196116" y="2325513"/>
            <a:ext cx="2031300" cy="226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Proton # </a:t>
            </a:r>
            <a:endParaRPr/>
          </a:p>
        </p:txBody>
      </p:sp>
      <p:sp>
        <p:nvSpPr>
          <p:cNvPr id="106" name="Google Shape;106;p15"/>
          <p:cNvSpPr/>
          <p:nvPr/>
        </p:nvSpPr>
        <p:spPr>
          <a:xfrm>
            <a:off x="4878125" y="1266200"/>
            <a:ext cx="668100" cy="84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07" name="Google Shape;107;p15"/>
          <p:cNvCxnSpPr>
            <a:endCxn id="105" idx="3"/>
          </p:cNvCxnSpPr>
          <p:nvPr/>
        </p:nvCxnSpPr>
        <p:spPr>
          <a:xfrm rot="10800000" flipH="1">
            <a:off x="11203066" y="1422963"/>
            <a:ext cx="8700" cy="531300"/>
          </a:xfrm>
          <a:prstGeom prst="straightConnector1">
            <a:avLst/>
          </a:prstGeom>
          <a:noFill/>
          <a:ln w="9525" cap="flat" cmpd="sng">
            <a:solidFill>
              <a:schemeClr val="dk1"/>
            </a:solidFill>
            <a:prstDash val="solid"/>
            <a:round/>
            <a:headEnd type="none" w="med" len="med"/>
            <a:tailEnd type="triangle" w="med" len="med"/>
          </a:ln>
        </p:spPr>
      </p:cxnSp>
      <p:sp>
        <p:nvSpPr>
          <p:cNvPr id="108" name="Google Shape;108;p15"/>
          <p:cNvSpPr/>
          <p:nvPr/>
        </p:nvSpPr>
        <p:spPr>
          <a:xfrm>
            <a:off x="9574300" y="4390963"/>
            <a:ext cx="2876400" cy="36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
                <a:solidFill>
                  <a:srgbClr val="737373"/>
                </a:solidFill>
                <a:highlight>
                  <a:srgbClr val="FFFFFF"/>
                </a:highlight>
              </a:rPr>
              <a:t>Source: </a:t>
            </a:r>
            <a:r>
              <a:rPr lang="en" sz="450">
                <a:solidFill>
                  <a:srgbClr val="737373"/>
                </a:solidFill>
              </a:rPr>
              <a:t>https://www.nndc.bnl.gov/nudat3/</a:t>
            </a:r>
            <a:endParaRPr sz="450">
              <a:solidFill>
                <a:srgbClr val="737373"/>
              </a:solidFill>
              <a:highlight>
                <a:srgbClr val="FFFFFF"/>
              </a:highlight>
            </a:endParaRPr>
          </a:p>
        </p:txBody>
      </p:sp>
      <p:sp>
        <p:nvSpPr>
          <p:cNvPr id="109" name="Google Shape;109;p15"/>
          <p:cNvSpPr/>
          <p:nvPr/>
        </p:nvSpPr>
        <p:spPr>
          <a:xfrm>
            <a:off x="5063325" y="1196775"/>
            <a:ext cx="2031300" cy="22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Chart of the Nuclides</a:t>
            </a:r>
            <a:endParaRPr/>
          </a:p>
        </p:txBody>
      </p:sp>
      <p:sp>
        <p:nvSpPr>
          <p:cNvPr id="110" name="Google Shape;110;p15"/>
          <p:cNvSpPr/>
          <p:nvPr/>
        </p:nvSpPr>
        <p:spPr>
          <a:xfrm>
            <a:off x="10110400" y="1103575"/>
            <a:ext cx="2031300" cy="22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Og (118)</a:t>
            </a:r>
            <a:endParaRPr/>
          </a:p>
        </p:txBody>
      </p:sp>
      <p:sp>
        <p:nvSpPr>
          <p:cNvPr id="111" name="Google Shape;111;p15"/>
          <p:cNvSpPr/>
          <p:nvPr/>
        </p:nvSpPr>
        <p:spPr>
          <a:xfrm>
            <a:off x="7551488" y="1268125"/>
            <a:ext cx="1569300" cy="22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Island of Stability?</a:t>
            </a:r>
            <a:endParaRPr/>
          </a:p>
        </p:txBody>
      </p:sp>
      <p:cxnSp>
        <p:nvCxnSpPr>
          <p:cNvPr id="112" name="Google Shape;112;p15"/>
          <p:cNvCxnSpPr/>
          <p:nvPr/>
        </p:nvCxnSpPr>
        <p:spPr>
          <a:xfrm rot="10800000" flipH="1">
            <a:off x="11859475" y="848025"/>
            <a:ext cx="512400" cy="923700"/>
          </a:xfrm>
          <a:prstGeom prst="straightConnector1">
            <a:avLst/>
          </a:prstGeom>
          <a:noFill/>
          <a:ln w="9525" cap="flat" cmpd="sng">
            <a:solidFill>
              <a:schemeClr val="dk2"/>
            </a:solidFill>
            <a:prstDash val="solid"/>
            <a:round/>
            <a:headEnd type="none" w="med" len="med"/>
            <a:tailEnd type="triangle" w="med" len="med"/>
          </a:ln>
        </p:spPr>
      </p:cxnSp>
      <p:sp>
        <p:nvSpPr>
          <p:cNvPr id="113" name="Google Shape;113;p15"/>
          <p:cNvSpPr/>
          <p:nvPr/>
        </p:nvSpPr>
        <p:spPr>
          <a:xfrm>
            <a:off x="4572000" y="4225800"/>
            <a:ext cx="226200" cy="36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4" name="Google Shape;114;p15"/>
          <p:cNvPicPr preferRelativeResize="0"/>
          <p:nvPr/>
        </p:nvPicPr>
        <p:blipFill>
          <a:blip r:embed="rId6">
            <a:alphaModFix/>
          </a:blip>
          <a:stretch>
            <a:fillRect/>
          </a:stretch>
        </p:blipFill>
        <p:spPr>
          <a:xfrm>
            <a:off x="4719150" y="1718838"/>
            <a:ext cx="4424858" cy="2147900"/>
          </a:xfrm>
          <a:prstGeom prst="rect">
            <a:avLst/>
          </a:prstGeom>
          <a:noFill/>
          <a:ln>
            <a:noFill/>
          </a:ln>
        </p:spPr>
      </p:pic>
      <p:cxnSp>
        <p:nvCxnSpPr>
          <p:cNvPr id="115" name="Google Shape;115;p15"/>
          <p:cNvCxnSpPr/>
          <p:nvPr/>
        </p:nvCxnSpPr>
        <p:spPr>
          <a:xfrm flipH="1">
            <a:off x="7510500" y="1637175"/>
            <a:ext cx="447600" cy="549900"/>
          </a:xfrm>
          <a:prstGeom prst="straightConnector1">
            <a:avLst/>
          </a:prstGeom>
          <a:noFill/>
          <a:ln w="28575" cap="flat" cmpd="sng">
            <a:solidFill>
              <a:srgbClr val="AC1146"/>
            </a:solidFill>
            <a:prstDash val="solid"/>
            <a:round/>
            <a:headEnd type="none" w="med" len="med"/>
            <a:tailEnd type="triangle" w="med" len="med"/>
          </a:ln>
        </p:spPr>
      </p:cxnSp>
      <p:pic>
        <p:nvPicPr>
          <p:cNvPr id="116" name="Google Shape;116;p15"/>
          <p:cNvPicPr preferRelativeResize="0"/>
          <p:nvPr/>
        </p:nvPicPr>
        <p:blipFill>
          <a:blip r:embed="rId7">
            <a:alphaModFix/>
          </a:blip>
          <a:stretch>
            <a:fillRect/>
          </a:stretch>
        </p:blipFill>
        <p:spPr>
          <a:xfrm>
            <a:off x="12496900" y="-75562"/>
            <a:ext cx="4095750" cy="4200525"/>
          </a:xfrm>
          <a:prstGeom prst="rect">
            <a:avLst/>
          </a:prstGeom>
          <a:noFill/>
          <a:ln>
            <a:noFill/>
          </a:ln>
        </p:spPr>
      </p:pic>
      <p:sp>
        <p:nvSpPr>
          <p:cNvPr id="117" name="Google Shape;117;p15"/>
          <p:cNvSpPr txBox="1">
            <a:spLocks noGrp="1"/>
          </p:cNvSpPr>
          <p:nvPr>
            <p:ph type="body" idx="1"/>
          </p:nvPr>
        </p:nvSpPr>
        <p:spPr>
          <a:xfrm>
            <a:off x="286625" y="990175"/>
            <a:ext cx="4555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solidFill>
                  <a:srgbClr val="00313C"/>
                </a:solidFill>
                <a:latin typeface="Calibri"/>
                <a:ea typeface="Calibri"/>
                <a:cs typeface="Calibri"/>
                <a:sym typeface="Calibri"/>
              </a:rPr>
              <a:t>Island of Stability</a:t>
            </a:r>
            <a:endParaRPr dirty="0">
              <a:solidFill>
                <a:srgbClr val="00313C"/>
              </a:solidFill>
              <a:latin typeface="Calibri"/>
              <a:ea typeface="Calibri"/>
              <a:cs typeface="Calibri"/>
              <a:sym typeface="Calibri"/>
            </a:endParaRPr>
          </a:p>
          <a:p>
            <a:pPr marL="457200" lvl="0" indent="-342900" algn="l" rtl="0">
              <a:spcBef>
                <a:spcPts val="1200"/>
              </a:spcBef>
              <a:spcAft>
                <a:spcPts val="0"/>
              </a:spcAft>
              <a:buClr>
                <a:srgbClr val="00313C"/>
              </a:buClr>
              <a:buSzPts val="1800"/>
              <a:buFont typeface="Calibri"/>
              <a:buChar char="●"/>
            </a:pPr>
            <a:r>
              <a:rPr lang="en-US" dirty="0">
                <a:solidFill>
                  <a:srgbClr val="00313C"/>
                </a:solidFill>
                <a:latin typeface="Calibri"/>
                <a:ea typeface="Calibri"/>
                <a:cs typeface="Calibri"/>
                <a:sym typeface="Calibri"/>
              </a:rPr>
              <a:t>Heavy isotopes with near magic number (closed shell) will reverse the decrease in stability</a:t>
            </a:r>
            <a:endParaRPr dirty="0">
              <a:solidFill>
                <a:srgbClr val="00313C"/>
              </a:solidFill>
              <a:latin typeface="Calibri"/>
              <a:ea typeface="Calibri"/>
              <a:cs typeface="Calibri"/>
              <a:sym typeface="Calibri"/>
            </a:endParaRPr>
          </a:p>
          <a:p>
            <a:pPr marL="457200" lvl="0" indent="-342900" algn="l" rtl="0">
              <a:spcBef>
                <a:spcPts val="0"/>
              </a:spcBef>
              <a:spcAft>
                <a:spcPts val="0"/>
              </a:spcAft>
              <a:buClr>
                <a:srgbClr val="00313C"/>
              </a:buClr>
              <a:buSzPts val="1800"/>
              <a:buFont typeface="Calibri"/>
              <a:buChar char="●"/>
            </a:pPr>
            <a:r>
              <a:rPr lang="en-US" dirty="0">
                <a:solidFill>
                  <a:srgbClr val="00313C"/>
                </a:solidFill>
                <a:latin typeface="Calibri"/>
                <a:ea typeface="Calibri"/>
                <a:cs typeface="Calibri"/>
                <a:sym typeface="Calibri"/>
              </a:rPr>
              <a:t>Theory that as you increase the mass towards these magic numbers, they will become more stable</a:t>
            </a:r>
            <a:endParaRPr dirty="0">
              <a:solidFill>
                <a:srgbClr val="00313C"/>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123" name="Google Shape;123;p16"/>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4</a:t>
            </a:fld>
            <a:endParaRPr sz="900">
              <a:solidFill>
                <a:srgbClr val="00313C"/>
              </a:solidFill>
            </a:endParaRPr>
          </a:p>
        </p:txBody>
      </p:sp>
      <p:sp>
        <p:nvSpPr>
          <p:cNvPr id="124" name="Google Shape;124;p16"/>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16"/>
          <p:cNvSpPr txBox="1">
            <a:spLocks noGrp="1"/>
          </p:cNvSpPr>
          <p:nvPr>
            <p:ph type="title"/>
          </p:nvPr>
        </p:nvSpPr>
        <p:spPr>
          <a:xfrm>
            <a:off x="1371175" y="73050"/>
            <a:ext cx="69417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Making Superheavy Elements</a:t>
            </a:r>
            <a:endParaRPr sz="3020">
              <a:solidFill>
                <a:schemeClr val="lt1"/>
              </a:solidFill>
              <a:latin typeface="Calibri"/>
              <a:ea typeface="Calibri"/>
              <a:cs typeface="Calibri"/>
              <a:sym typeface="Calibri"/>
            </a:endParaRPr>
          </a:p>
        </p:txBody>
      </p:sp>
      <p:pic>
        <p:nvPicPr>
          <p:cNvPr id="126" name="Google Shape;126;p16"/>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127" name="Google Shape;127;p16"/>
          <p:cNvPicPr preferRelativeResize="0"/>
          <p:nvPr/>
        </p:nvPicPr>
        <p:blipFill>
          <a:blip r:embed="rId4">
            <a:alphaModFix/>
          </a:blip>
          <a:stretch>
            <a:fillRect/>
          </a:stretch>
        </p:blipFill>
        <p:spPr>
          <a:xfrm>
            <a:off x="76175" y="77898"/>
            <a:ext cx="991500" cy="534800"/>
          </a:xfrm>
          <a:prstGeom prst="rect">
            <a:avLst/>
          </a:prstGeom>
          <a:noFill/>
          <a:ln>
            <a:noFill/>
          </a:ln>
        </p:spPr>
      </p:pic>
      <p:pic>
        <p:nvPicPr>
          <p:cNvPr id="128" name="Google Shape;128;p16"/>
          <p:cNvPicPr preferRelativeResize="0"/>
          <p:nvPr/>
        </p:nvPicPr>
        <p:blipFill>
          <a:blip r:embed="rId5">
            <a:alphaModFix/>
          </a:blip>
          <a:stretch>
            <a:fillRect/>
          </a:stretch>
        </p:blipFill>
        <p:spPr>
          <a:xfrm>
            <a:off x="2805900" y="769414"/>
            <a:ext cx="3683727" cy="1492925"/>
          </a:xfrm>
          <a:prstGeom prst="rect">
            <a:avLst/>
          </a:prstGeom>
          <a:noFill/>
          <a:ln>
            <a:noFill/>
          </a:ln>
        </p:spPr>
      </p:pic>
      <p:pic>
        <p:nvPicPr>
          <p:cNvPr id="129" name="Google Shape;129;p16"/>
          <p:cNvPicPr preferRelativeResize="0"/>
          <p:nvPr/>
        </p:nvPicPr>
        <p:blipFill>
          <a:blip r:embed="rId6">
            <a:alphaModFix/>
          </a:blip>
          <a:stretch>
            <a:fillRect/>
          </a:stretch>
        </p:blipFill>
        <p:spPr>
          <a:xfrm>
            <a:off x="4867200" y="2563163"/>
            <a:ext cx="3557467" cy="2248175"/>
          </a:xfrm>
          <a:prstGeom prst="rect">
            <a:avLst/>
          </a:prstGeom>
          <a:noFill/>
          <a:ln>
            <a:noFill/>
          </a:ln>
        </p:spPr>
      </p:pic>
      <p:sp>
        <p:nvSpPr>
          <p:cNvPr id="130" name="Google Shape;130;p16"/>
          <p:cNvSpPr txBox="1">
            <a:spLocks noGrp="1"/>
          </p:cNvSpPr>
          <p:nvPr>
            <p:ph type="body" idx="1"/>
          </p:nvPr>
        </p:nvSpPr>
        <p:spPr>
          <a:xfrm>
            <a:off x="131497" y="2089958"/>
            <a:ext cx="4555500" cy="1763700"/>
          </a:xfrm>
          <a:prstGeom prst="rect">
            <a:avLst/>
          </a:prstGeom>
        </p:spPr>
        <p:txBody>
          <a:bodyPr spcFirstLastPara="1" wrap="square" lIns="91425" tIns="91425" rIns="91425" bIns="91425" anchor="t" anchorCtr="0">
            <a:normAutofit fontScale="47500" lnSpcReduction="20000"/>
          </a:bodyPr>
          <a:lstStyle/>
          <a:p>
            <a:pPr marL="0" lvl="0" indent="0" algn="l" rtl="0">
              <a:lnSpc>
                <a:spcPct val="100000"/>
              </a:lnSpc>
              <a:spcBef>
                <a:spcPts val="0"/>
              </a:spcBef>
              <a:spcAft>
                <a:spcPts val="0"/>
              </a:spcAft>
              <a:buNone/>
            </a:pPr>
            <a:r>
              <a:rPr lang="en" sz="3750" b="1" dirty="0">
                <a:solidFill>
                  <a:srgbClr val="14303B"/>
                </a:solidFill>
                <a:latin typeface="Calibri"/>
                <a:ea typeface="Calibri"/>
                <a:cs typeface="Calibri"/>
                <a:sym typeface="Calibri"/>
              </a:rPr>
              <a:t>Detection (ex: Berkeley Gas-Filled Separator)</a:t>
            </a:r>
            <a:endParaRPr sz="3750" b="1" dirty="0">
              <a:solidFill>
                <a:srgbClr val="14303B"/>
              </a:solidFill>
              <a:latin typeface="Calibri"/>
              <a:ea typeface="Calibri"/>
              <a:cs typeface="Calibri"/>
              <a:sym typeface="Calibri"/>
            </a:endParaRPr>
          </a:p>
          <a:p>
            <a:pPr marL="457200" lvl="0" indent="-323850" algn="l" rtl="0">
              <a:lnSpc>
                <a:spcPct val="100000"/>
              </a:lnSpc>
              <a:spcBef>
                <a:spcPts val="1200"/>
              </a:spcBef>
              <a:spcAft>
                <a:spcPts val="0"/>
              </a:spcAft>
              <a:buClr>
                <a:srgbClr val="14303B"/>
              </a:buClr>
              <a:buSzPct val="100000"/>
              <a:buFont typeface="Calibri"/>
              <a:buChar char="●"/>
            </a:pPr>
            <a:r>
              <a:rPr lang="en" sz="3300" dirty="0">
                <a:solidFill>
                  <a:srgbClr val="14303B"/>
                </a:solidFill>
                <a:latin typeface="Calibri"/>
                <a:ea typeface="Calibri"/>
                <a:cs typeface="Calibri"/>
                <a:sym typeface="Calibri"/>
              </a:rPr>
              <a:t>Everything recoils into the BGS</a:t>
            </a:r>
            <a:endParaRPr sz="3300" dirty="0">
              <a:solidFill>
                <a:srgbClr val="14303B"/>
              </a:solidFill>
              <a:latin typeface="Calibri"/>
              <a:ea typeface="Calibri"/>
              <a:cs typeface="Calibri"/>
              <a:sym typeface="Calibri"/>
            </a:endParaRPr>
          </a:p>
          <a:p>
            <a:pPr marL="457200" lvl="0" indent="-323850" algn="l" rtl="0">
              <a:spcBef>
                <a:spcPts val="0"/>
              </a:spcBef>
              <a:spcAft>
                <a:spcPts val="0"/>
              </a:spcAft>
              <a:buClr>
                <a:srgbClr val="14303B"/>
              </a:buClr>
              <a:buSzPct val="100000"/>
              <a:buFont typeface="Calibri"/>
              <a:buChar char="●"/>
            </a:pPr>
            <a:r>
              <a:rPr lang="en" sz="3300" dirty="0">
                <a:solidFill>
                  <a:srgbClr val="14303B"/>
                </a:solidFill>
                <a:latin typeface="Calibri"/>
                <a:ea typeface="Calibri"/>
                <a:cs typeface="Calibri"/>
                <a:sym typeface="Calibri"/>
              </a:rPr>
              <a:t>Beam and unwanted reaction products bend more </a:t>
            </a:r>
            <a:r>
              <a:rPr lang="en-US" sz="3300" dirty="0">
                <a:solidFill>
                  <a:srgbClr val="14303B"/>
                </a:solidFill>
                <a:latin typeface="Calibri"/>
                <a:ea typeface="Calibri"/>
                <a:cs typeface="Calibri"/>
                <a:sym typeface="Calibri"/>
              </a:rPr>
              <a:t>and</a:t>
            </a:r>
            <a:r>
              <a:rPr lang="en" sz="3300" dirty="0">
                <a:solidFill>
                  <a:srgbClr val="14303B"/>
                </a:solidFill>
                <a:latin typeface="Calibri"/>
                <a:ea typeface="Calibri"/>
                <a:cs typeface="Calibri"/>
                <a:sym typeface="Calibri"/>
              </a:rPr>
              <a:t> then crash into walls</a:t>
            </a:r>
            <a:endParaRPr sz="3300" dirty="0">
              <a:solidFill>
                <a:srgbClr val="14303B"/>
              </a:solidFill>
              <a:latin typeface="Calibri"/>
              <a:ea typeface="Calibri"/>
              <a:cs typeface="Calibri"/>
              <a:sym typeface="Calibri"/>
            </a:endParaRPr>
          </a:p>
          <a:p>
            <a:pPr marL="457200" lvl="0" indent="-323850" algn="l" rtl="0">
              <a:spcBef>
                <a:spcPts val="0"/>
              </a:spcBef>
              <a:spcAft>
                <a:spcPts val="0"/>
              </a:spcAft>
              <a:buClr>
                <a:srgbClr val="14303B"/>
              </a:buClr>
              <a:buSzPct val="100000"/>
              <a:buFont typeface="Calibri"/>
              <a:buChar char="●"/>
            </a:pPr>
            <a:r>
              <a:rPr lang="en" sz="3300" dirty="0">
                <a:solidFill>
                  <a:srgbClr val="14303B"/>
                </a:solidFill>
                <a:latin typeface="Calibri"/>
                <a:ea typeface="Calibri"/>
                <a:cs typeface="Calibri"/>
                <a:sym typeface="Calibri"/>
              </a:rPr>
              <a:t>Superheavy elements directed to a detector</a:t>
            </a:r>
            <a:endParaRPr sz="3300" dirty="0">
              <a:solidFill>
                <a:srgbClr val="14303B"/>
              </a:solidFill>
              <a:latin typeface="Calibri"/>
              <a:ea typeface="Calibri"/>
              <a:cs typeface="Calibri"/>
              <a:sym typeface="Calibri"/>
            </a:endParaRPr>
          </a:p>
          <a:p>
            <a:pPr marL="0" lvl="0" indent="0" algn="l" rtl="0">
              <a:spcBef>
                <a:spcPts val="0"/>
              </a:spcBef>
              <a:spcAft>
                <a:spcPts val="1200"/>
              </a:spcAft>
              <a:buNone/>
            </a:pPr>
            <a:endParaRPr dirty="0">
              <a:solidFill>
                <a:srgbClr val="00313C"/>
              </a:solidFill>
              <a:latin typeface="Calibri"/>
              <a:ea typeface="Calibri"/>
              <a:cs typeface="Calibri"/>
              <a:sym typeface="Calibri"/>
            </a:endParaRPr>
          </a:p>
        </p:txBody>
      </p:sp>
      <p:sp>
        <p:nvSpPr>
          <p:cNvPr id="131" name="Google Shape;131;p16"/>
          <p:cNvSpPr/>
          <p:nvPr/>
        </p:nvSpPr>
        <p:spPr>
          <a:xfrm>
            <a:off x="5283200" y="3130748"/>
            <a:ext cx="3003231" cy="572716"/>
          </a:xfrm>
          <a:custGeom>
            <a:avLst/>
            <a:gdLst/>
            <a:ahLst/>
            <a:cxnLst/>
            <a:rect l="l" t="t" r="r" b="b"/>
            <a:pathLst>
              <a:path w="115698" h="32398" extrusionOk="0">
                <a:moveTo>
                  <a:pt x="0" y="0"/>
                </a:moveTo>
                <a:cubicBezTo>
                  <a:pt x="5701" y="4024"/>
                  <a:pt x="21631" y="18863"/>
                  <a:pt x="34207" y="24145"/>
                </a:cubicBezTo>
                <a:cubicBezTo>
                  <a:pt x="46783" y="29427"/>
                  <a:pt x="61873" y="33955"/>
                  <a:pt x="75455" y="31691"/>
                </a:cubicBezTo>
                <a:cubicBezTo>
                  <a:pt x="89037" y="29427"/>
                  <a:pt x="108991" y="14084"/>
                  <a:pt x="115698" y="10563"/>
                </a:cubicBezTo>
              </a:path>
            </a:pathLst>
          </a:custGeom>
          <a:noFill/>
          <a:ln w="38100" cap="flat" cmpd="sng">
            <a:solidFill>
              <a:schemeClr val="accent6"/>
            </a:solidFill>
            <a:prstDash val="solid"/>
            <a:round/>
            <a:headEnd type="none" w="med" len="med"/>
            <a:tailEnd type="stealth" w="med" len="med"/>
          </a:ln>
        </p:spPr>
      </p:sp>
      <p:sp>
        <p:nvSpPr>
          <p:cNvPr id="132" name="Google Shape;132;p16"/>
          <p:cNvSpPr/>
          <p:nvPr/>
        </p:nvSpPr>
        <p:spPr>
          <a:xfrm>
            <a:off x="5283200" y="3177700"/>
            <a:ext cx="1464158" cy="276598"/>
          </a:xfrm>
          <a:custGeom>
            <a:avLst/>
            <a:gdLst/>
            <a:ahLst/>
            <a:cxnLst/>
            <a:rect l="l" t="t" r="r" b="b"/>
            <a:pathLst>
              <a:path w="115698" h="32398" extrusionOk="0">
                <a:moveTo>
                  <a:pt x="0" y="0"/>
                </a:moveTo>
                <a:cubicBezTo>
                  <a:pt x="5701" y="4024"/>
                  <a:pt x="21631" y="18863"/>
                  <a:pt x="34207" y="24145"/>
                </a:cubicBezTo>
                <a:cubicBezTo>
                  <a:pt x="46783" y="29427"/>
                  <a:pt x="61873" y="33955"/>
                  <a:pt x="75455" y="31691"/>
                </a:cubicBezTo>
                <a:cubicBezTo>
                  <a:pt x="89037" y="29427"/>
                  <a:pt x="108991" y="14084"/>
                  <a:pt x="115698" y="10563"/>
                </a:cubicBezTo>
              </a:path>
            </a:pathLst>
          </a:custGeom>
          <a:noFill/>
          <a:ln w="38100" cap="flat" cmpd="sng">
            <a:solidFill>
              <a:srgbClr val="00FFFF"/>
            </a:solidFill>
            <a:prstDash val="solid"/>
            <a:round/>
            <a:headEnd type="none" w="med" len="med"/>
            <a:tailEnd type="stealth" w="med" len="med"/>
          </a:ln>
        </p:spPr>
      </p:sp>
      <p:sp>
        <p:nvSpPr>
          <p:cNvPr id="133" name="Google Shape;133;p16"/>
          <p:cNvSpPr/>
          <p:nvPr/>
        </p:nvSpPr>
        <p:spPr>
          <a:xfrm rot="-3184671">
            <a:off x="4959386" y="2961922"/>
            <a:ext cx="789540" cy="294420"/>
          </a:xfrm>
          <a:prstGeom prst="rect">
            <a:avLst/>
          </a:prstGeom>
          <a:solidFill>
            <a:srgbClr val="EAE9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target</a:t>
            </a:r>
            <a:endParaRPr/>
          </a:p>
        </p:txBody>
      </p:sp>
      <p:cxnSp>
        <p:nvCxnSpPr>
          <p:cNvPr id="134" name="Google Shape;134;p16"/>
          <p:cNvCxnSpPr/>
          <p:nvPr/>
        </p:nvCxnSpPr>
        <p:spPr>
          <a:xfrm>
            <a:off x="4577100" y="2556875"/>
            <a:ext cx="453000" cy="406500"/>
          </a:xfrm>
          <a:prstGeom prst="straightConnector1">
            <a:avLst/>
          </a:prstGeom>
          <a:noFill/>
          <a:ln w="38100" cap="flat" cmpd="sng">
            <a:solidFill>
              <a:schemeClr val="dk2"/>
            </a:solidFill>
            <a:prstDash val="solid"/>
            <a:round/>
            <a:headEnd type="none" w="med" len="med"/>
            <a:tailEnd type="triangle" w="med" len="med"/>
          </a:ln>
        </p:spPr>
      </p:cxnSp>
      <p:sp>
        <p:nvSpPr>
          <p:cNvPr id="135" name="Google Shape;135;p16"/>
          <p:cNvSpPr/>
          <p:nvPr/>
        </p:nvSpPr>
        <p:spPr>
          <a:xfrm>
            <a:off x="2775450" y="730810"/>
            <a:ext cx="3739800" cy="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6"/>
          <p:cNvSpPr txBox="1">
            <a:spLocks noGrp="1"/>
          </p:cNvSpPr>
          <p:nvPr>
            <p:ph type="body" idx="1"/>
          </p:nvPr>
        </p:nvSpPr>
        <p:spPr>
          <a:xfrm>
            <a:off x="131500" y="3766700"/>
            <a:ext cx="46497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00313C"/>
              </a:buClr>
              <a:buSzPts val="1500"/>
              <a:buFont typeface="Calibri"/>
              <a:buChar char="●"/>
            </a:pPr>
            <a:r>
              <a:rPr lang="en" sz="1500" dirty="0">
                <a:solidFill>
                  <a:srgbClr val="00313C"/>
                </a:solidFill>
                <a:highlight>
                  <a:srgbClr val="FFFFFF"/>
                </a:highlight>
                <a:latin typeface="Calibri"/>
                <a:ea typeface="Calibri"/>
                <a:cs typeface="Calibri"/>
                <a:sym typeface="Calibri"/>
              </a:rPr>
              <a:t>They are radioactive with short half-lives</a:t>
            </a:r>
            <a:endParaRPr sz="1500" dirty="0">
              <a:solidFill>
                <a:srgbClr val="00313C"/>
              </a:solidFill>
              <a:highlight>
                <a:srgbClr val="FFFFFF"/>
              </a:highlight>
              <a:latin typeface="Calibri"/>
              <a:ea typeface="Calibri"/>
              <a:cs typeface="Calibri"/>
              <a:sym typeface="Calibri"/>
            </a:endParaRPr>
          </a:p>
          <a:p>
            <a:pPr marL="457200" lvl="0" indent="-323850" algn="l" rtl="0">
              <a:spcBef>
                <a:spcPts val="0"/>
              </a:spcBef>
              <a:spcAft>
                <a:spcPts val="0"/>
              </a:spcAft>
              <a:buClr>
                <a:srgbClr val="00313C"/>
              </a:buClr>
              <a:buSzPts val="1500"/>
              <a:buFont typeface="Calibri"/>
              <a:buChar char="●"/>
            </a:pPr>
            <a:r>
              <a:rPr lang="en" sz="1500" dirty="0">
                <a:solidFill>
                  <a:srgbClr val="00313C"/>
                </a:solidFill>
                <a:highlight>
                  <a:schemeClr val="lt1"/>
                </a:highlight>
                <a:latin typeface="Calibri"/>
                <a:ea typeface="Calibri"/>
                <a:cs typeface="Calibri"/>
                <a:sym typeface="Calibri"/>
              </a:rPr>
              <a:t>To produce one nucleus of </a:t>
            </a:r>
            <a:r>
              <a:rPr lang="en-US" sz="1500" dirty="0">
                <a:solidFill>
                  <a:srgbClr val="00313C"/>
                </a:solidFill>
                <a:highlight>
                  <a:schemeClr val="lt1"/>
                </a:highlight>
                <a:latin typeface="Calibri"/>
                <a:ea typeface="Calibri"/>
                <a:cs typeface="Calibri"/>
                <a:sym typeface="Calibri"/>
              </a:rPr>
              <a:t>a SHE </a:t>
            </a:r>
            <a:r>
              <a:rPr lang="en" sz="1500" dirty="0">
                <a:solidFill>
                  <a:srgbClr val="00313C"/>
                </a:solidFill>
                <a:highlight>
                  <a:schemeClr val="lt1"/>
                </a:highlight>
                <a:latin typeface="Calibri"/>
                <a:ea typeface="Calibri"/>
                <a:cs typeface="Calibri"/>
                <a:sym typeface="Calibri"/>
              </a:rPr>
              <a:t>the target foil typically must be bombarded with a billion billion projectiles</a:t>
            </a:r>
            <a:endParaRPr sz="1500" dirty="0">
              <a:solidFill>
                <a:srgbClr val="00313C"/>
              </a:solidFill>
              <a:highlight>
                <a:srgbClr val="FFFFFF"/>
              </a:highlight>
              <a:latin typeface="Calibri"/>
              <a:ea typeface="Calibri"/>
              <a:cs typeface="Calibri"/>
              <a:sym typeface="Calibri"/>
            </a:endParaRPr>
          </a:p>
        </p:txBody>
      </p:sp>
      <p:sp>
        <p:nvSpPr>
          <p:cNvPr id="137" name="Google Shape;137;p16"/>
          <p:cNvSpPr txBox="1">
            <a:spLocks noGrp="1"/>
          </p:cNvSpPr>
          <p:nvPr>
            <p:ph type="body" idx="1"/>
          </p:nvPr>
        </p:nvSpPr>
        <p:spPr>
          <a:xfrm>
            <a:off x="160374" y="784205"/>
            <a:ext cx="3420000" cy="6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solidFill>
                  <a:srgbClr val="14303B"/>
                </a:solidFill>
                <a:latin typeface="Calibri"/>
                <a:ea typeface="Calibri"/>
                <a:cs typeface="Calibri"/>
                <a:sym typeface="Calibri"/>
              </a:rPr>
              <a:t>Production</a:t>
            </a:r>
            <a:endParaRPr b="1" dirty="0">
              <a:solidFill>
                <a:srgbClr val="14303B"/>
              </a:solidFill>
              <a:latin typeface="Calibri"/>
              <a:ea typeface="Calibri"/>
              <a:cs typeface="Calibri"/>
              <a:sym typeface="Calibri"/>
            </a:endParaRPr>
          </a:p>
          <a:p>
            <a:pPr marL="457200" lvl="0" indent="0" algn="l" rtl="0">
              <a:spcBef>
                <a:spcPts val="1200"/>
              </a:spcBef>
              <a:spcAft>
                <a:spcPts val="0"/>
              </a:spcAft>
              <a:buNone/>
            </a:pPr>
            <a:endParaRPr sz="3750" dirty="0">
              <a:solidFill>
                <a:srgbClr val="14303B"/>
              </a:solidFill>
              <a:latin typeface="Calibri"/>
              <a:ea typeface="Calibri"/>
              <a:cs typeface="Calibri"/>
              <a:sym typeface="Calibri"/>
            </a:endParaRPr>
          </a:p>
          <a:p>
            <a:pPr marL="0" lvl="0" indent="0" algn="l" rtl="0">
              <a:spcBef>
                <a:spcPts val="0"/>
              </a:spcBef>
              <a:spcAft>
                <a:spcPts val="1200"/>
              </a:spcAft>
              <a:buNone/>
            </a:pPr>
            <a:endParaRPr dirty="0">
              <a:solidFill>
                <a:srgbClr val="00313C"/>
              </a:solidFill>
              <a:latin typeface="Calibri"/>
              <a:ea typeface="Calibri"/>
              <a:cs typeface="Calibri"/>
              <a:sym typeface="Calibri"/>
            </a:endParaRPr>
          </a:p>
        </p:txBody>
      </p:sp>
      <p:sp>
        <p:nvSpPr>
          <p:cNvPr id="138" name="Google Shape;138;p16"/>
          <p:cNvSpPr txBox="1">
            <a:spLocks noGrp="1"/>
          </p:cNvSpPr>
          <p:nvPr>
            <p:ph type="body" idx="1"/>
          </p:nvPr>
        </p:nvSpPr>
        <p:spPr>
          <a:xfrm>
            <a:off x="131497" y="3447397"/>
            <a:ext cx="3420000" cy="6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solidFill>
                  <a:srgbClr val="14303B"/>
                </a:solidFill>
                <a:latin typeface="Calibri"/>
                <a:ea typeface="Calibri"/>
                <a:cs typeface="Calibri"/>
                <a:sym typeface="Calibri"/>
              </a:rPr>
              <a:t>Challenges</a:t>
            </a:r>
            <a:endParaRPr sz="1600" b="1" dirty="0">
              <a:solidFill>
                <a:srgbClr val="14303B"/>
              </a:solidFill>
              <a:latin typeface="Calibri"/>
              <a:ea typeface="Calibri"/>
              <a:cs typeface="Calibri"/>
              <a:sym typeface="Calibri"/>
            </a:endParaRPr>
          </a:p>
          <a:p>
            <a:pPr marL="457200" lvl="0" indent="0" algn="l" rtl="0">
              <a:spcBef>
                <a:spcPts val="1200"/>
              </a:spcBef>
              <a:spcAft>
                <a:spcPts val="0"/>
              </a:spcAft>
              <a:buNone/>
            </a:pPr>
            <a:endParaRPr sz="3750" dirty="0">
              <a:solidFill>
                <a:srgbClr val="14303B"/>
              </a:solidFill>
              <a:latin typeface="Calibri"/>
              <a:ea typeface="Calibri"/>
              <a:cs typeface="Calibri"/>
              <a:sym typeface="Calibri"/>
            </a:endParaRPr>
          </a:p>
          <a:p>
            <a:pPr marL="0" lvl="0" indent="0" algn="l" rtl="0">
              <a:spcBef>
                <a:spcPts val="0"/>
              </a:spcBef>
              <a:spcAft>
                <a:spcPts val="1200"/>
              </a:spcAft>
              <a:buNone/>
            </a:pPr>
            <a:endParaRPr dirty="0">
              <a:solidFill>
                <a:srgbClr val="00313C"/>
              </a:solidFill>
              <a:latin typeface="Calibri"/>
              <a:ea typeface="Calibri"/>
              <a:cs typeface="Calibri"/>
              <a:sym typeface="Calibri"/>
            </a:endParaRPr>
          </a:p>
        </p:txBody>
      </p:sp>
      <p:pic>
        <p:nvPicPr>
          <p:cNvPr id="139" name="Google Shape;139;p16"/>
          <p:cNvPicPr preferRelativeResize="0"/>
          <p:nvPr/>
        </p:nvPicPr>
        <p:blipFill>
          <a:blip r:embed="rId7">
            <a:alphaModFix/>
          </a:blip>
          <a:stretch>
            <a:fillRect/>
          </a:stretch>
        </p:blipFill>
        <p:spPr>
          <a:xfrm>
            <a:off x="7143150" y="1039831"/>
            <a:ext cx="1693882" cy="11292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7"/>
          <p:cNvPicPr preferRelativeResize="0"/>
          <p:nvPr/>
        </p:nvPicPr>
        <p:blipFill rotWithShape="1">
          <a:blip r:embed="rId3">
            <a:alphaModFix/>
          </a:blip>
          <a:srcRect l="3374" r="77076"/>
          <a:stretch/>
        </p:blipFill>
        <p:spPr>
          <a:xfrm rot="-270">
            <a:off x="5781350" y="3796338"/>
            <a:ext cx="335475" cy="387259"/>
          </a:xfrm>
          <a:prstGeom prst="rect">
            <a:avLst/>
          </a:prstGeom>
          <a:noFill/>
          <a:ln>
            <a:noFill/>
          </a:ln>
        </p:spPr>
      </p:pic>
      <p:pic>
        <p:nvPicPr>
          <p:cNvPr id="145" name="Google Shape;145;p17"/>
          <p:cNvPicPr preferRelativeResize="0"/>
          <p:nvPr/>
        </p:nvPicPr>
        <p:blipFill rotWithShape="1">
          <a:blip r:embed="rId4">
            <a:alphaModFix/>
          </a:blip>
          <a:srcRect t="19161" r="75080" b="15196"/>
          <a:stretch/>
        </p:blipFill>
        <p:spPr>
          <a:xfrm rot="7">
            <a:off x="6487329" y="1601281"/>
            <a:ext cx="364466" cy="238362"/>
          </a:xfrm>
          <a:prstGeom prst="rect">
            <a:avLst/>
          </a:prstGeom>
          <a:noFill/>
          <a:ln>
            <a:noFill/>
          </a:ln>
        </p:spPr>
      </p:pic>
      <p:pic>
        <p:nvPicPr>
          <p:cNvPr id="146" name="Google Shape;146;p17"/>
          <p:cNvPicPr preferRelativeResize="0"/>
          <p:nvPr/>
        </p:nvPicPr>
        <p:blipFill rotWithShape="1">
          <a:blip r:embed="rId5">
            <a:alphaModFix/>
          </a:blip>
          <a:srcRect r="74585"/>
          <a:stretch/>
        </p:blipFill>
        <p:spPr>
          <a:xfrm rot="105">
            <a:off x="5433025" y="1434999"/>
            <a:ext cx="364475" cy="377694"/>
          </a:xfrm>
          <a:prstGeom prst="rect">
            <a:avLst/>
          </a:prstGeom>
          <a:noFill/>
          <a:ln>
            <a:noFill/>
          </a:ln>
        </p:spPr>
      </p:pic>
      <p:sp>
        <p:nvSpPr>
          <p:cNvPr id="147" name="Google Shape;147;p17"/>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7"/>
          <p:cNvSpPr txBox="1">
            <a:spLocks noGrp="1"/>
          </p:cNvSpPr>
          <p:nvPr>
            <p:ph type="title"/>
          </p:nvPr>
        </p:nvSpPr>
        <p:spPr>
          <a:xfrm>
            <a:off x="1371175" y="73050"/>
            <a:ext cx="69417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Some History: SHE Discovery</a:t>
            </a:r>
            <a:endParaRPr sz="3020">
              <a:solidFill>
                <a:schemeClr val="lt1"/>
              </a:solidFill>
              <a:latin typeface="Calibri"/>
              <a:ea typeface="Calibri"/>
              <a:cs typeface="Calibri"/>
              <a:sym typeface="Calibri"/>
            </a:endParaRPr>
          </a:p>
        </p:txBody>
      </p:sp>
      <p:pic>
        <p:nvPicPr>
          <p:cNvPr id="149" name="Google Shape;149;p17"/>
          <p:cNvPicPr preferRelativeResize="0"/>
          <p:nvPr/>
        </p:nvPicPr>
        <p:blipFill>
          <a:blip r:embed="rId6">
            <a:alphaModFix/>
          </a:blip>
          <a:stretch>
            <a:fillRect/>
          </a:stretch>
        </p:blipFill>
        <p:spPr>
          <a:xfrm>
            <a:off x="7818825" y="0"/>
            <a:ext cx="1325173" cy="718800"/>
          </a:xfrm>
          <a:prstGeom prst="rect">
            <a:avLst/>
          </a:prstGeom>
          <a:noFill/>
          <a:ln>
            <a:noFill/>
          </a:ln>
        </p:spPr>
      </p:pic>
      <p:pic>
        <p:nvPicPr>
          <p:cNvPr id="150" name="Google Shape;150;p17"/>
          <p:cNvPicPr preferRelativeResize="0"/>
          <p:nvPr/>
        </p:nvPicPr>
        <p:blipFill>
          <a:blip r:embed="rId7">
            <a:alphaModFix/>
          </a:blip>
          <a:stretch>
            <a:fillRect/>
          </a:stretch>
        </p:blipFill>
        <p:spPr>
          <a:xfrm>
            <a:off x="76175" y="77898"/>
            <a:ext cx="991500" cy="534800"/>
          </a:xfrm>
          <a:prstGeom prst="rect">
            <a:avLst/>
          </a:prstGeom>
          <a:noFill/>
          <a:ln>
            <a:noFill/>
          </a:ln>
        </p:spPr>
      </p:pic>
      <p:sp>
        <p:nvSpPr>
          <p:cNvPr id="151" name="Google Shape;151;p17"/>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152" name="Google Shape;152;p17"/>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5</a:t>
            </a:fld>
            <a:endParaRPr sz="900">
              <a:solidFill>
                <a:srgbClr val="00313C"/>
              </a:solidFill>
            </a:endParaRPr>
          </a:p>
        </p:txBody>
      </p:sp>
      <p:pic>
        <p:nvPicPr>
          <p:cNvPr id="153" name="Google Shape;153;p17"/>
          <p:cNvPicPr preferRelativeResize="0"/>
          <p:nvPr/>
        </p:nvPicPr>
        <p:blipFill>
          <a:blip r:embed="rId8">
            <a:alphaModFix/>
          </a:blip>
          <a:stretch>
            <a:fillRect/>
          </a:stretch>
        </p:blipFill>
        <p:spPr>
          <a:xfrm>
            <a:off x="7025616" y="2066003"/>
            <a:ext cx="502000" cy="569800"/>
          </a:xfrm>
          <a:prstGeom prst="rect">
            <a:avLst/>
          </a:prstGeom>
          <a:noFill/>
          <a:ln>
            <a:noFill/>
          </a:ln>
        </p:spPr>
      </p:pic>
      <p:pic>
        <p:nvPicPr>
          <p:cNvPr id="154" name="Google Shape;154;p17"/>
          <p:cNvPicPr preferRelativeResize="0"/>
          <p:nvPr/>
        </p:nvPicPr>
        <p:blipFill rotWithShape="1">
          <a:blip r:embed="rId9">
            <a:alphaModFix/>
          </a:blip>
          <a:srcRect r="1545" b="2524"/>
          <a:stretch/>
        </p:blipFill>
        <p:spPr>
          <a:xfrm>
            <a:off x="5290122" y="1754958"/>
            <a:ext cx="502000" cy="568550"/>
          </a:xfrm>
          <a:prstGeom prst="rect">
            <a:avLst/>
          </a:prstGeom>
          <a:noFill/>
          <a:ln>
            <a:noFill/>
          </a:ln>
        </p:spPr>
      </p:pic>
      <p:pic>
        <p:nvPicPr>
          <p:cNvPr id="155" name="Google Shape;155;p17"/>
          <p:cNvPicPr preferRelativeResize="0"/>
          <p:nvPr/>
        </p:nvPicPr>
        <p:blipFill rotWithShape="1">
          <a:blip r:embed="rId10">
            <a:alphaModFix/>
          </a:blip>
          <a:srcRect l="2688" t="724" r="1305"/>
          <a:stretch/>
        </p:blipFill>
        <p:spPr>
          <a:xfrm>
            <a:off x="5817556" y="1921643"/>
            <a:ext cx="495925" cy="568550"/>
          </a:xfrm>
          <a:prstGeom prst="rect">
            <a:avLst/>
          </a:prstGeom>
          <a:noFill/>
          <a:ln>
            <a:noFill/>
          </a:ln>
        </p:spPr>
      </p:pic>
      <p:pic>
        <p:nvPicPr>
          <p:cNvPr id="156" name="Google Shape;156;p17"/>
          <p:cNvPicPr preferRelativeResize="0"/>
          <p:nvPr/>
        </p:nvPicPr>
        <p:blipFill>
          <a:blip r:embed="rId11">
            <a:alphaModFix/>
          </a:blip>
          <a:stretch>
            <a:fillRect/>
          </a:stretch>
        </p:blipFill>
        <p:spPr>
          <a:xfrm>
            <a:off x="5810051" y="3171934"/>
            <a:ext cx="501996" cy="572700"/>
          </a:xfrm>
          <a:prstGeom prst="rect">
            <a:avLst/>
          </a:prstGeom>
          <a:noFill/>
          <a:ln>
            <a:noFill/>
          </a:ln>
        </p:spPr>
      </p:pic>
      <p:pic>
        <p:nvPicPr>
          <p:cNvPr id="157" name="Google Shape;157;p17"/>
          <p:cNvPicPr preferRelativeResize="0"/>
          <p:nvPr/>
        </p:nvPicPr>
        <p:blipFill>
          <a:blip r:embed="rId12">
            <a:alphaModFix/>
          </a:blip>
          <a:stretch>
            <a:fillRect/>
          </a:stretch>
        </p:blipFill>
        <p:spPr>
          <a:xfrm>
            <a:off x="4769691" y="1893766"/>
            <a:ext cx="489875" cy="572700"/>
          </a:xfrm>
          <a:prstGeom prst="rect">
            <a:avLst/>
          </a:prstGeom>
          <a:noFill/>
          <a:ln>
            <a:noFill/>
          </a:ln>
        </p:spPr>
      </p:pic>
      <p:pic>
        <p:nvPicPr>
          <p:cNvPr id="158" name="Google Shape;158;p17"/>
          <p:cNvPicPr preferRelativeResize="0"/>
          <p:nvPr/>
        </p:nvPicPr>
        <p:blipFill>
          <a:blip r:embed="rId13">
            <a:alphaModFix/>
          </a:blip>
          <a:stretch>
            <a:fillRect/>
          </a:stretch>
        </p:blipFill>
        <p:spPr>
          <a:xfrm>
            <a:off x="6419216" y="1869690"/>
            <a:ext cx="500675" cy="572700"/>
          </a:xfrm>
          <a:prstGeom prst="rect">
            <a:avLst/>
          </a:prstGeom>
          <a:noFill/>
          <a:ln>
            <a:noFill/>
          </a:ln>
        </p:spPr>
      </p:pic>
      <p:sp>
        <p:nvSpPr>
          <p:cNvPr id="159" name="Google Shape;159;p17"/>
          <p:cNvSpPr/>
          <p:nvPr/>
        </p:nvSpPr>
        <p:spPr>
          <a:xfrm>
            <a:off x="9447950" y="2176475"/>
            <a:ext cx="3047100" cy="4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rPr>
              <a:t>LBL created 116 using </a:t>
            </a:r>
            <a:r>
              <a:rPr lang="en" baseline="30000">
                <a:solidFill>
                  <a:srgbClr val="FF9900"/>
                </a:solidFill>
              </a:rPr>
              <a:t>50</a:t>
            </a:r>
            <a:r>
              <a:rPr lang="en">
                <a:solidFill>
                  <a:srgbClr val="FF9900"/>
                </a:solidFill>
              </a:rPr>
              <a:t>Ti, precursor to 120; estimate creating an atom in 220 days</a:t>
            </a:r>
            <a:endParaRPr>
              <a:solidFill>
                <a:srgbClr val="FF9900"/>
              </a:solidFill>
            </a:endParaRPr>
          </a:p>
        </p:txBody>
      </p:sp>
      <p:pic>
        <p:nvPicPr>
          <p:cNvPr id="160" name="Google Shape;160;p17"/>
          <p:cNvPicPr preferRelativeResize="0"/>
          <p:nvPr/>
        </p:nvPicPr>
        <p:blipFill rotWithShape="1">
          <a:blip r:embed="rId14">
            <a:alphaModFix/>
          </a:blip>
          <a:srcRect l="2419" t="1934" r="9" b="2317"/>
          <a:stretch/>
        </p:blipFill>
        <p:spPr>
          <a:xfrm>
            <a:off x="76175" y="1998382"/>
            <a:ext cx="501975" cy="569800"/>
          </a:xfrm>
          <a:prstGeom prst="rect">
            <a:avLst/>
          </a:prstGeom>
          <a:noFill/>
          <a:ln>
            <a:noFill/>
          </a:ln>
        </p:spPr>
      </p:pic>
      <p:sp>
        <p:nvSpPr>
          <p:cNvPr id="161" name="Google Shape;161;p17"/>
          <p:cNvSpPr/>
          <p:nvPr/>
        </p:nvSpPr>
        <p:spPr>
          <a:xfrm>
            <a:off x="5694750" y="3571094"/>
            <a:ext cx="701400" cy="16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chemeClr val="lt1"/>
                </a:solidFill>
              </a:rPr>
              <a:t>Nihonium</a:t>
            </a:r>
            <a:endParaRPr sz="600">
              <a:solidFill>
                <a:schemeClr val="lt1"/>
              </a:solidFill>
            </a:endParaRPr>
          </a:p>
        </p:txBody>
      </p:sp>
      <p:sp>
        <p:nvSpPr>
          <p:cNvPr id="162" name="Google Shape;162;p17"/>
          <p:cNvSpPr/>
          <p:nvPr/>
        </p:nvSpPr>
        <p:spPr>
          <a:xfrm>
            <a:off x="4704346" y="2280185"/>
            <a:ext cx="644100" cy="16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chemeClr val="lt1"/>
                </a:solidFill>
              </a:rPr>
              <a:t>Flerovium</a:t>
            </a:r>
            <a:endParaRPr sz="600">
              <a:solidFill>
                <a:schemeClr val="lt1"/>
              </a:solidFill>
            </a:endParaRPr>
          </a:p>
        </p:txBody>
      </p:sp>
      <p:sp>
        <p:nvSpPr>
          <p:cNvPr id="163" name="Google Shape;163;p17"/>
          <p:cNvSpPr/>
          <p:nvPr/>
        </p:nvSpPr>
        <p:spPr>
          <a:xfrm>
            <a:off x="5769791" y="2322144"/>
            <a:ext cx="613800" cy="16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chemeClr val="lt1"/>
                </a:solidFill>
              </a:rPr>
              <a:t>Moscovium</a:t>
            </a:r>
            <a:endParaRPr sz="600">
              <a:solidFill>
                <a:schemeClr val="lt1"/>
              </a:solidFill>
            </a:endParaRPr>
          </a:p>
        </p:txBody>
      </p:sp>
      <p:pic>
        <p:nvPicPr>
          <p:cNvPr id="164" name="Google Shape;164;p17"/>
          <p:cNvPicPr preferRelativeResize="0"/>
          <p:nvPr/>
        </p:nvPicPr>
        <p:blipFill rotWithShape="1">
          <a:blip r:embed="rId15">
            <a:alphaModFix/>
          </a:blip>
          <a:srcRect l="8717" b="2534"/>
          <a:stretch/>
        </p:blipFill>
        <p:spPr>
          <a:xfrm>
            <a:off x="-3575" y="3631025"/>
            <a:ext cx="2903126" cy="1331300"/>
          </a:xfrm>
          <a:prstGeom prst="rect">
            <a:avLst/>
          </a:prstGeom>
          <a:noFill/>
          <a:ln>
            <a:noFill/>
          </a:ln>
        </p:spPr>
      </p:pic>
      <p:sp>
        <p:nvSpPr>
          <p:cNvPr id="165" name="Google Shape;165;p17"/>
          <p:cNvSpPr/>
          <p:nvPr/>
        </p:nvSpPr>
        <p:spPr>
          <a:xfrm rot="-971">
            <a:off x="-104161" y="1359195"/>
            <a:ext cx="1062600" cy="40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dirty="0">
                <a:solidFill>
                  <a:schemeClr val="dk1"/>
                </a:solidFill>
              </a:rPr>
              <a:t>First artificially created element</a:t>
            </a:r>
            <a:endParaRPr sz="900" dirty="0">
              <a:solidFill>
                <a:schemeClr val="dk1"/>
              </a:solidFill>
            </a:endParaRPr>
          </a:p>
        </p:txBody>
      </p:sp>
      <p:pic>
        <p:nvPicPr>
          <p:cNvPr id="166" name="Google Shape;166;p17"/>
          <p:cNvPicPr preferRelativeResize="0"/>
          <p:nvPr/>
        </p:nvPicPr>
        <p:blipFill rotWithShape="1">
          <a:blip r:embed="rId16">
            <a:alphaModFix/>
          </a:blip>
          <a:srcRect t="-9" r="86583" b="1107"/>
          <a:stretch/>
        </p:blipFill>
        <p:spPr>
          <a:xfrm rot="-474">
            <a:off x="199799" y="1733714"/>
            <a:ext cx="202200" cy="225998"/>
          </a:xfrm>
          <a:prstGeom prst="rect">
            <a:avLst/>
          </a:prstGeom>
          <a:noFill/>
          <a:ln>
            <a:noFill/>
          </a:ln>
        </p:spPr>
      </p:pic>
      <p:pic>
        <p:nvPicPr>
          <p:cNvPr id="167" name="Google Shape;167;p17"/>
          <p:cNvPicPr preferRelativeResize="0"/>
          <p:nvPr/>
        </p:nvPicPr>
        <p:blipFill rotWithShape="1">
          <a:blip r:embed="rId17">
            <a:alphaModFix/>
          </a:blip>
          <a:srcRect r="76497"/>
          <a:stretch/>
        </p:blipFill>
        <p:spPr>
          <a:xfrm rot="-261">
            <a:off x="4860007" y="1479277"/>
            <a:ext cx="335480" cy="307876"/>
          </a:xfrm>
          <a:prstGeom prst="rect">
            <a:avLst/>
          </a:prstGeom>
          <a:noFill/>
          <a:ln>
            <a:noFill/>
          </a:ln>
        </p:spPr>
      </p:pic>
      <p:pic>
        <p:nvPicPr>
          <p:cNvPr id="168" name="Google Shape;168;p17"/>
          <p:cNvPicPr preferRelativeResize="0"/>
          <p:nvPr/>
        </p:nvPicPr>
        <p:blipFill rotWithShape="1">
          <a:blip r:embed="rId18">
            <a:alphaModFix/>
          </a:blip>
          <a:srcRect t="-9" r="73388" b="6551"/>
          <a:stretch/>
        </p:blipFill>
        <p:spPr>
          <a:xfrm rot="27">
            <a:off x="7105529" y="1712097"/>
            <a:ext cx="381642" cy="269855"/>
          </a:xfrm>
          <a:prstGeom prst="rect">
            <a:avLst/>
          </a:prstGeom>
          <a:noFill/>
          <a:ln>
            <a:noFill/>
          </a:ln>
        </p:spPr>
      </p:pic>
      <p:cxnSp>
        <p:nvCxnSpPr>
          <p:cNvPr id="169" name="Google Shape;169;p17"/>
          <p:cNvCxnSpPr/>
          <p:nvPr/>
        </p:nvCxnSpPr>
        <p:spPr>
          <a:xfrm rot="10800000" flipH="1">
            <a:off x="293075" y="2795169"/>
            <a:ext cx="8781900" cy="35100"/>
          </a:xfrm>
          <a:prstGeom prst="straightConnector1">
            <a:avLst/>
          </a:prstGeom>
          <a:noFill/>
          <a:ln w="38100" cap="flat" cmpd="sng">
            <a:solidFill>
              <a:schemeClr val="dk2"/>
            </a:solidFill>
            <a:prstDash val="solid"/>
            <a:round/>
            <a:headEnd type="none" w="med" len="med"/>
            <a:tailEnd type="triangle" w="med" len="med"/>
          </a:ln>
        </p:spPr>
      </p:cxnSp>
      <p:cxnSp>
        <p:nvCxnSpPr>
          <p:cNvPr id="170" name="Google Shape;170;p17"/>
          <p:cNvCxnSpPr/>
          <p:nvPr/>
        </p:nvCxnSpPr>
        <p:spPr>
          <a:xfrm>
            <a:off x="293075" y="2678369"/>
            <a:ext cx="3300" cy="275700"/>
          </a:xfrm>
          <a:prstGeom prst="straightConnector1">
            <a:avLst/>
          </a:prstGeom>
          <a:noFill/>
          <a:ln w="9525" cap="flat" cmpd="sng">
            <a:solidFill>
              <a:schemeClr val="dk2"/>
            </a:solidFill>
            <a:prstDash val="solid"/>
            <a:round/>
            <a:headEnd type="none" w="med" len="med"/>
            <a:tailEnd type="none" w="med" len="med"/>
          </a:ln>
        </p:spPr>
      </p:cxnSp>
      <p:sp>
        <p:nvSpPr>
          <p:cNvPr id="171" name="Google Shape;171;p17"/>
          <p:cNvSpPr/>
          <p:nvPr/>
        </p:nvSpPr>
        <p:spPr>
          <a:xfrm>
            <a:off x="-58675" y="2954094"/>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1937</a:t>
            </a:r>
            <a:endParaRPr sz="1000">
              <a:solidFill>
                <a:srgbClr val="00313C"/>
              </a:solidFill>
            </a:endParaRPr>
          </a:p>
        </p:txBody>
      </p:sp>
      <p:cxnSp>
        <p:nvCxnSpPr>
          <p:cNvPr id="172" name="Google Shape;172;p17"/>
          <p:cNvCxnSpPr/>
          <p:nvPr/>
        </p:nvCxnSpPr>
        <p:spPr>
          <a:xfrm>
            <a:off x="3175401" y="2678369"/>
            <a:ext cx="3300" cy="275700"/>
          </a:xfrm>
          <a:prstGeom prst="straightConnector1">
            <a:avLst/>
          </a:prstGeom>
          <a:noFill/>
          <a:ln w="9525" cap="flat" cmpd="sng">
            <a:solidFill>
              <a:schemeClr val="dk2"/>
            </a:solidFill>
            <a:prstDash val="solid"/>
            <a:round/>
            <a:headEnd type="none" w="med" len="med"/>
            <a:tailEnd type="none" w="med" len="med"/>
          </a:ln>
        </p:spPr>
      </p:cxnSp>
      <p:sp>
        <p:nvSpPr>
          <p:cNvPr id="173" name="Google Shape;173;p17"/>
          <p:cNvSpPr/>
          <p:nvPr/>
        </p:nvSpPr>
        <p:spPr>
          <a:xfrm>
            <a:off x="2844452" y="2466819"/>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1974</a:t>
            </a:r>
            <a:endParaRPr sz="1000">
              <a:solidFill>
                <a:srgbClr val="00313C"/>
              </a:solidFill>
            </a:endParaRPr>
          </a:p>
        </p:txBody>
      </p:sp>
      <p:cxnSp>
        <p:nvCxnSpPr>
          <p:cNvPr id="174" name="Google Shape;174;p17"/>
          <p:cNvCxnSpPr/>
          <p:nvPr/>
        </p:nvCxnSpPr>
        <p:spPr>
          <a:xfrm>
            <a:off x="3703028" y="2672019"/>
            <a:ext cx="3300" cy="275700"/>
          </a:xfrm>
          <a:prstGeom prst="straightConnector1">
            <a:avLst/>
          </a:prstGeom>
          <a:noFill/>
          <a:ln w="9525" cap="flat" cmpd="sng">
            <a:solidFill>
              <a:schemeClr val="dk2"/>
            </a:solidFill>
            <a:prstDash val="solid"/>
            <a:round/>
            <a:headEnd type="none" w="med" len="med"/>
            <a:tailEnd type="none" w="med" len="med"/>
          </a:ln>
        </p:spPr>
      </p:cxnSp>
      <p:sp>
        <p:nvSpPr>
          <p:cNvPr id="175" name="Google Shape;175;p17"/>
          <p:cNvSpPr/>
          <p:nvPr/>
        </p:nvSpPr>
        <p:spPr>
          <a:xfrm>
            <a:off x="3185134" y="2951777"/>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1981</a:t>
            </a:r>
            <a:endParaRPr sz="1000">
              <a:solidFill>
                <a:srgbClr val="00313C"/>
              </a:solidFill>
            </a:endParaRPr>
          </a:p>
        </p:txBody>
      </p:sp>
      <p:sp>
        <p:nvSpPr>
          <p:cNvPr id="176" name="Google Shape;176;p17"/>
          <p:cNvSpPr/>
          <p:nvPr/>
        </p:nvSpPr>
        <p:spPr>
          <a:xfrm>
            <a:off x="3489272" y="2911898"/>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1982</a:t>
            </a:r>
            <a:endParaRPr sz="1000">
              <a:solidFill>
                <a:srgbClr val="00313C"/>
              </a:solidFill>
            </a:endParaRPr>
          </a:p>
        </p:txBody>
      </p:sp>
      <p:cxnSp>
        <p:nvCxnSpPr>
          <p:cNvPr id="177" name="Google Shape;177;p17"/>
          <p:cNvCxnSpPr/>
          <p:nvPr/>
        </p:nvCxnSpPr>
        <p:spPr>
          <a:xfrm>
            <a:off x="3797701" y="2675696"/>
            <a:ext cx="3300" cy="27570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17"/>
          <p:cNvCxnSpPr/>
          <p:nvPr/>
        </p:nvCxnSpPr>
        <p:spPr>
          <a:xfrm>
            <a:off x="4007828" y="2673751"/>
            <a:ext cx="3300" cy="275700"/>
          </a:xfrm>
          <a:prstGeom prst="straightConnector1">
            <a:avLst/>
          </a:prstGeom>
          <a:noFill/>
          <a:ln w="9525" cap="flat" cmpd="sng">
            <a:solidFill>
              <a:schemeClr val="dk2"/>
            </a:solidFill>
            <a:prstDash val="solid"/>
            <a:round/>
            <a:headEnd type="none" w="med" len="med"/>
            <a:tailEnd type="none" w="med" len="med"/>
          </a:ln>
        </p:spPr>
      </p:cxnSp>
      <p:sp>
        <p:nvSpPr>
          <p:cNvPr id="179" name="Google Shape;179;p17"/>
          <p:cNvSpPr/>
          <p:nvPr/>
        </p:nvSpPr>
        <p:spPr>
          <a:xfrm>
            <a:off x="3841104" y="2970046"/>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1984</a:t>
            </a:r>
            <a:endParaRPr sz="1000">
              <a:solidFill>
                <a:srgbClr val="00313C"/>
              </a:solidFill>
            </a:endParaRPr>
          </a:p>
        </p:txBody>
      </p:sp>
      <p:sp>
        <p:nvSpPr>
          <p:cNvPr id="180" name="Google Shape;180;p17"/>
          <p:cNvSpPr/>
          <p:nvPr/>
        </p:nvSpPr>
        <p:spPr>
          <a:xfrm>
            <a:off x="4516768" y="2918831"/>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1994</a:t>
            </a:r>
            <a:endParaRPr sz="1000">
              <a:solidFill>
                <a:srgbClr val="00313C"/>
              </a:solidFill>
            </a:endParaRPr>
          </a:p>
        </p:txBody>
      </p:sp>
      <p:cxnSp>
        <p:nvCxnSpPr>
          <p:cNvPr id="181" name="Google Shape;181;p17"/>
          <p:cNvCxnSpPr/>
          <p:nvPr/>
        </p:nvCxnSpPr>
        <p:spPr>
          <a:xfrm>
            <a:off x="4953978" y="2681833"/>
            <a:ext cx="3300" cy="27570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17"/>
          <p:cNvCxnSpPr/>
          <p:nvPr/>
        </p:nvCxnSpPr>
        <p:spPr>
          <a:xfrm>
            <a:off x="5110562" y="2675483"/>
            <a:ext cx="3300" cy="275700"/>
          </a:xfrm>
          <a:prstGeom prst="straightConnector1">
            <a:avLst/>
          </a:prstGeom>
          <a:noFill/>
          <a:ln w="9525" cap="flat" cmpd="sng">
            <a:solidFill>
              <a:schemeClr val="dk2"/>
            </a:solidFill>
            <a:prstDash val="solid"/>
            <a:round/>
            <a:headEnd type="none" w="med" len="med"/>
            <a:tailEnd type="none" w="med" len="med"/>
          </a:ln>
        </p:spPr>
      </p:cxnSp>
      <p:sp>
        <p:nvSpPr>
          <p:cNvPr id="183" name="Google Shape;183;p17"/>
          <p:cNvSpPr/>
          <p:nvPr/>
        </p:nvSpPr>
        <p:spPr>
          <a:xfrm>
            <a:off x="4821691" y="2916474"/>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1996</a:t>
            </a:r>
            <a:endParaRPr sz="1000">
              <a:solidFill>
                <a:srgbClr val="00313C"/>
              </a:solidFill>
            </a:endParaRPr>
          </a:p>
        </p:txBody>
      </p:sp>
      <p:pic>
        <p:nvPicPr>
          <p:cNvPr id="184" name="Google Shape;184;p17"/>
          <p:cNvPicPr preferRelativeResize="0"/>
          <p:nvPr/>
        </p:nvPicPr>
        <p:blipFill>
          <a:blip r:embed="rId19">
            <a:alphaModFix/>
          </a:blip>
          <a:stretch>
            <a:fillRect/>
          </a:stretch>
        </p:blipFill>
        <p:spPr>
          <a:xfrm>
            <a:off x="4106225" y="4489407"/>
            <a:ext cx="489875" cy="291519"/>
          </a:xfrm>
          <a:prstGeom prst="rect">
            <a:avLst/>
          </a:prstGeom>
          <a:noFill/>
          <a:ln>
            <a:noFill/>
          </a:ln>
        </p:spPr>
      </p:pic>
      <p:sp>
        <p:nvSpPr>
          <p:cNvPr id="185" name="Google Shape;185;p17"/>
          <p:cNvSpPr/>
          <p:nvPr/>
        </p:nvSpPr>
        <p:spPr>
          <a:xfrm>
            <a:off x="5570548" y="2932085"/>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2004</a:t>
            </a:r>
            <a:endParaRPr sz="1000">
              <a:solidFill>
                <a:srgbClr val="00313C"/>
              </a:solidFill>
            </a:endParaRPr>
          </a:p>
        </p:txBody>
      </p:sp>
      <p:cxnSp>
        <p:nvCxnSpPr>
          <p:cNvPr id="186" name="Google Shape;186;p17"/>
          <p:cNvCxnSpPr/>
          <p:nvPr/>
        </p:nvCxnSpPr>
        <p:spPr>
          <a:xfrm>
            <a:off x="5841961" y="2679441"/>
            <a:ext cx="3300" cy="275700"/>
          </a:xfrm>
          <a:prstGeom prst="straightConnector1">
            <a:avLst/>
          </a:prstGeom>
          <a:noFill/>
          <a:ln w="9525" cap="flat" cmpd="sng">
            <a:solidFill>
              <a:schemeClr val="dk2"/>
            </a:solidFill>
            <a:prstDash val="solid"/>
            <a:round/>
            <a:headEnd type="none" w="med" len="med"/>
            <a:tailEnd type="none" w="med" len="med"/>
          </a:ln>
        </p:spPr>
      </p:cxnSp>
      <p:pic>
        <p:nvPicPr>
          <p:cNvPr id="187" name="Google Shape;187;p17"/>
          <p:cNvPicPr preferRelativeResize="0"/>
          <p:nvPr/>
        </p:nvPicPr>
        <p:blipFill>
          <a:blip r:embed="rId20">
            <a:alphaModFix/>
          </a:blip>
          <a:stretch>
            <a:fillRect/>
          </a:stretch>
        </p:blipFill>
        <p:spPr>
          <a:xfrm flipH="1">
            <a:off x="6148761" y="3924428"/>
            <a:ext cx="489876" cy="320518"/>
          </a:xfrm>
          <a:prstGeom prst="rect">
            <a:avLst/>
          </a:prstGeom>
          <a:noFill/>
          <a:ln>
            <a:noFill/>
          </a:ln>
        </p:spPr>
      </p:pic>
      <p:cxnSp>
        <p:nvCxnSpPr>
          <p:cNvPr id="188" name="Google Shape;188;p17"/>
          <p:cNvCxnSpPr>
            <a:stCxn id="189" idx="0"/>
          </p:cNvCxnSpPr>
          <p:nvPr/>
        </p:nvCxnSpPr>
        <p:spPr>
          <a:xfrm rot="10800000">
            <a:off x="5207350" y="3164085"/>
            <a:ext cx="92100" cy="984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17"/>
          <p:cNvCxnSpPr/>
          <p:nvPr/>
        </p:nvCxnSpPr>
        <p:spPr>
          <a:xfrm>
            <a:off x="5376361" y="2680208"/>
            <a:ext cx="3300" cy="275700"/>
          </a:xfrm>
          <a:prstGeom prst="straightConnector1">
            <a:avLst/>
          </a:prstGeom>
          <a:noFill/>
          <a:ln w="9525" cap="flat" cmpd="sng">
            <a:solidFill>
              <a:schemeClr val="dk2"/>
            </a:solidFill>
            <a:prstDash val="solid"/>
            <a:round/>
            <a:headEnd type="none" w="med" len="med"/>
            <a:tailEnd type="none" w="med" len="med"/>
          </a:ln>
        </p:spPr>
      </p:cxnSp>
      <p:sp>
        <p:nvSpPr>
          <p:cNvPr id="191" name="Google Shape;191;p17"/>
          <p:cNvSpPr/>
          <p:nvPr/>
        </p:nvSpPr>
        <p:spPr>
          <a:xfrm>
            <a:off x="5022783" y="2440235"/>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1999</a:t>
            </a:r>
            <a:endParaRPr sz="1000">
              <a:solidFill>
                <a:srgbClr val="00313C"/>
              </a:solidFill>
            </a:endParaRPr>
          </a:p>
        </p:txBody>
      </p:sp>
      <p:pic>
        <p:nvPicPr>
          <p:cNvPr id="192" name="Google Shape;192;p17"/>
          <p:cNvPicPr preferRelativeResize="0"/>
          <p:nvPr/>
        </p:nvPicPr>
        <p:blipFill rotWithShape="1">
          <a:blip r:embed="rId21">
            <a:alphaModFix/>
          </a:blip>
          <a:srcRect r="78203" b="27818"/>
          <a:stretch/>
        </p:blipFill>
        <p:spPr>
          <a:xfrm rot="-130">
            <a:off x="5886775" y="1564837"/>
            <a:ext cx="335475" cy="279920"/>
          </a:xfrm>
          <a:prstGeom prst="rect">
            <a:avLst/>
          </a:prstGeom>
          <a:noFill/>
          <a:ln>
            <a:noFill/>
          </a:ln>
        </p:spPr>
      </p:pic>
      <p:cxnSp>
        <p:nvCxnSpPr>
          <p:cNvPr id="193" name="Google Shape;193;p17"/>
          <p:cNvCxnSpPr>
            <a:endCxn id="155" idx="2"/>
          </p:cNvCxnSpPr>
          <p:nvPr/>
        </p:nvCxnSpPr>
        <p:spPr>
          <a:xfrm rot="10800000" flipH="1">
            <a:off x="5863318" y="2490193"/>
            <a:ext cx="202200" cy="15870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17"/>
          <p:cNvCxnSpPr/>
          <p:nvPr/>
        </p:nvCxnSpPr>
        <p:spPr>
          <a:xfrm>
            <a:off x="5884273" y="2943798"/>
            <a:ext cx="67800" cy="74700"/>
          </a:xfrm>
          <a:prstGeom prst="straightConnector1">
            <a:avLst/>
          </a:prstGeom>
          <a:noFill/>
          <a:ln w="9525" cap="flat" cmpd="sng">
            <a:solidFill>
              <a:schemeClr val="dk2"/>
            </a:solidFill>
            <a:prstDash val="solid"/>
            <a:round/>
            <a:headEnd type="none" w="med" len="med"/>
            <a:tailEnd type="none" w="med" len="med"/>
          </a:ln>
        </p:spPr>
      </p:cxnSp>
      <p:pic>
        <p:nvPicPr>
          <p:cNvPr id="195" name="Google Shape;195;p17"/>
          <p:cNvPicPr preferRelativeResize="0"/>
          <p:nvPr/>
        </p:nvPicPr>
        <p:blipFill>
          <a:blip r:embed="rId22">
            <a:alphaModFix/>
          </a:blip>
          <a:stretch>
            <a:fillRect/>
          </a:stretch>
        </p:blipFill>
        <p:spPr>
          <a:xfrm>
            <a:off x="6065533" y="823557"/>
            <a:ext cx="489874" cy="317609"/>
          </a:xfrm>
          <a:prstGeom prst="rect">
            <a:avLst/>
          </a:prstGeom>
          <a:noFill/>
          <a:ln>
            <a:noFill/>
          </a:ln>
        </p:spPr>
      </p:pic>
      <p:pic>
        <p:nvPicPr>
          <p:cNvPr id="196" name="Google Shape;196;p17"/>
          <p:cNvPicPr preferRelativeResize="0"/>
          <p:nvPr/>
        </p:nvPicPr>
        <p:blipFill>
          <a:blip r:embed="rId23">
            <a:alphaModFix/>
          </a:blip>
          <a:stretch>
            <a:fillRect/>
          </a:stretch>
        </p:blipFill>
        <p:spPr>
          <a:xfrm>
            <a:off x="5679009" y="1037972"/>
            <a:ext cx="489876" cy="324758"/>
          </a:xfrm>
          <a:prstGeom prst="rect">
            <a:avLst/>
          </a:prstGeom>
          <a:noFill/>
          <a:ln>
            <a:noFill/>
          </a:ln>
        </p:spPr>
      </p:pic>
      <p:cxnSp>
        <p:nvCxnSpPr>
          <p:cNvPr id="197" name="Google Shape;197;p17"/>
          <p:cNvCxnSpPr/>
          <p:nvPr/>
        </p:nvCxnSpPr>
        <p:spPr>
          <a:xfrm>
            <a:off x="5547877" y="2692935"/>
            <a:ext cx="3300" cy="275700"/>
          </a:xfrm>
          <a:prstGeom prst="straightConnector1">
            <a:avLst/>
          </a:prstGeom>
          <a:noFill/>
          <a:ln w="9525" cap="flat" cmpd="sng">
            <a:solidFill>
              <a:schemeClr val="dk2"/>
            </a:solidFill>
            <a:prstDash val="solid"/>
            <a:round/>
            <a:headEnd type="none" w="med" len="med"/>
            <a:tailEnd type="none" w="med" len="med"/>
          </a:ln>
        </p:spPr>
      </p:cxnSp>
      <p:sp>
        <p:nvSpPr>
          <p:cNvPr id="198" name="Google Shape;198;p17"/>
          <p:cNvSpPr/>
          <p:nvPr/>
        </p:nvSpPr>
        <p:spPr>
          <a:xfrm>
            <a:off x="5196123" y="2900868"/>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2001</a:t>
            </a:r>
            <a:endParaRPr sz="1000">
              <a:solidFill>
                <a:srgbClr val="00313C"/>
              </a:solidFill>
            </a:endParaRPr>
          </a:p>
        </p:txBody>
      </p:sp>
      <p:cxnSp>
        <p:nvCxnSpPr>
          <p:cNvPr id="199" name="Google Shape;199;p17"/>
          <p:cNvCxnSpPr>
            <a:endCxn id="154" idx="2"/>
          </p:cNvCxnSpPr>
          <p:nvPr/>
        </p:nvCxnSpPr>
        <p:spPr>
          <a:xfrm rot="10800000">
            <a:off x="5541122" y="2323508"/>
            <a:ext cx="36000" cy="31080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17"/>
          <p:cNvCxnSpPr/>
          <p:nvPr/>
        </p:nvCxnSpPr>
        <p:spPr>
          <a:xfrm rot="10800000">
            <a:off x="5148875" y="2423244"/>
            <a:ext cx="89400" cy="125400"/>
          </a:xfrm>
          <a:prstGeom prst="straightConnector1">
            <a:avLst/>
          </a:prstGeom>
          <a:noFill/>
          <a:ln w="9525" cap="flat" cmpd="sng">
            <a:solidFill>
              <a:schemeClr val="dk2"/>
            </a:solidFill>
            <a:prstDash val="solid"/>
            <a:round/>
            <a:headEnd type="none" w="med" len="med"/>
            <a:tailEnd type="none" w="med" len="med"/>
          </a:ln>
        </p:spPr>
      </p:cxnSp>
      <p:sp>
        <p:nvSpPr>
          <p:cNvPr id="201" name="Google Shape;201;p17"/>
          <p:cNvSpPr/>
          <p:nvPr/>
        </p:nvSpPr>
        <p:spPr>
          <a:xfrm>
            <a:off x="5227471" y="2124672"/>
            <a:ext cx="644100" cy="16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chemeClr val="lt1"/>
                </a:solidFill>
              </a:rPr>
              <a:t>Livermorium</a:t>
            </a:r>
            <a:endParaRPr sz="600">
              <a:solidFill>
                <a:schemeClr val="lt1"/>
              </a:solidFill>
            </a:endParaRPr>
          </a:p>
        </p:txBody>
      </p:sp>
      <p:cxnSp>
        <p:nvCxnSpPr>
          <p:cNvPr id="202" name="Google Shape;202;p17"/>
          <p:cNvCxnSpPr/>
          <p:nvPr/>
        </p:nvCxnSpPr>
        <p:spPr>
          <a:xfrm rot="10800000" flipH="1">
            <a:off x="4709208" y="3127748"/>
            <a:ext cx="30300" cy="12330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17"/>
          <p:cNvCxnSpPr/>
          <p:nvPr/>
        </p:nvCxnSpPr>
        <p:spPr>
          <a:xfrm>
            <a:off x="6141786" y="2690791"/>
            <a:ext cx="3300" cy="27570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17"/>
          <p:cNvCxnSpPr/>
          <p:nvPr/>
        </p:nvCxnSpPr>
        <p:spPr>
          <a:xfrm>
            <a:off x="6392200" y="2687344"/>
            <a:ext cx="3000" cy="287400"/>
          </a:xfrm>
          <a:prstGeom prst="straightConnector1">
            <a:avLst/>
          </a:prstGeom>
          <a:noFill/>
          <a:ln w="9525" cap="flat" cmpd="sng">
            <a:solidFill>
              <a:schemeClr val="dk2"/>
            </a:solidFill>
            <a:prstDash val="solid"/>
            <a:round/>
            <a:headEnd type="none" w="med" len="med"/>
            <a:tailEnd type="none" w="med" len="med"/>
          </a:ln>
        </p:spPr>
      </p:cxnSp>
      <p:sp>
        <p:nvSpPr>
          <p:cNvPr id="205" name="Google Shape;205;p17"/>
          <p:cNvSpPr/>
          <p:nvPr/>
        </p:nvSpPr>
        <p:spPr>
          <a:xfrm>
            <a:off x="5858044" y="2461116"/>
            <a:ext cx="5487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2006</a:t>
            </a:r>
            <a:endParaRPr sz="1000">
              <a:solidFill>
                <a:srgbClr val="00313C"/>
              </a:solidFill>
            </a:endParaRPr>
          </a:p>
        </p:txBody>
      </p:sp>
      <p:sp>
        <p:nvSpPr>
          <p:cNvPr id="206" name="Google Shape;206;p17"/>
          <p:cNvSpPr/>
          <p:nvPr/>
        </p:nvSpPr>
        <p:spPr>
          <a:xfrm>
            <a:off x="6168124" y="2463186"/>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2010</a:t>
            </a:r>
            <a:endParaRPr sz="1000">
              <a:solidFill>
                <a:srgbClr val="00313C"/>
              </a:solidFill>
            </a:endParaRPr>
          </a:p>
        </p:txBody>
      </p:sp>
      <p:cxnSp>
        <p:nvCxnSpPr>
          <p:cNvPr id="207" name="Google Shape;207;p17"/>
          <p:cNvCxnSpPr/>
          <p:nvPr/>
        </p:nvCxnSpPr>
        <p:spPr>
          <a:xfrm rot="10800000" flipH="1">
            <a:off x="6286429" y="2453983"/>
            <a:ext cx="253500" cy="9840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17"/>
          <p:cNvCxnSpPr/>
          <p:nvPr/>
        </p:nvCxnSpPr>
        <p:spPr>
          <a:xfrm rot="10800000" flipH="1">
            <a:off x="6677625" y="2469794"/>
            <a:ext cx="349800" cy="105600"/>
          </a:xfrm>
          <a:prstGeom prst="straightConnector1">
            <a:avLst/>
          </a:prstGeom>
          <a:noFill/>
          <a:ln w="9525" cap="flat" cmpd="sng">
            <a:solidFill>
              <a:schemeClr val="dk2"/>
            </a:solidFill>
            <a:prstDash val="solid"/>
            <a:round/>
            <a:headEnd type="none" w="med" len="med"/>
            <a:tailEnd type="none" w="med" len="med"/>
          </a:ln>
        </p:spPr>
      </p:cxnSp>
      <p:cxnSp>
        <p:nvCxnSpPr>
          <p:cNvPr id="209" name="Google Shape;209;p17"/>
          <p:cNvCxnSpPr/>
          <p:nvPr/>
        </p:nvCxnSpPr>
        <p:spPr>
          <a:xfrm rot="10800000" flipH="1">
            <a:off x="3451760" y="3184583"/>
            <a:ext cx="16200" cy="90300"/>
          </a:xfrm>
          <a:prstGeom prst="straightConnector1">
            <a:avLst/>
          </a:prstGeom>
          <a:noFill/>
          <a:ln w="9525" cap="flat" cmpd="sng">
            <a:solidFill>
              <a:schemeClr val="dk2"/>
            </a:solidFill>
            <a:prstDash val="solid"/>
            <a:round/>
            <a:headEnd type="none" w="med" len="med"/>
            <a:tailEnd type="none" w="med" len="med"/>
          </a:ln>
        </p:spPr>
      </p:cxnSp>
      <p:cxnSp>
        <p:nvCxnSpPr>
          <p:cNvPr id="210" name="Google Shape;210;p17"/>
          <p:cNvCxnSpPr>
            <a:stCxn id="211" idx="0"/>
            <a:endCxn id="179" idx="2"/>
          </p:cNvCxnSpPr>
          <p:nvPr/>
        </p:nvCxnSpPr>
        <p:spPr>
          <a:xfrm rot="10800000" flipH="1">
            <a:off x="4106304" y="3261046"/>
            <a:ext cx="88200" cy="21180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p17"/>
          <p:cNvCxnSpPr>
            <a:endCxn id="179" idx="1"/>
          </p:cNvCxnSpPr>
          <p:nvPr/>
        </p:nvCxnSpPr>
        <p:spPr>
          <a:xfrm rot="10800000" flipH="1">
            <a:off x="3660504" y="3115546"/>
            <a:ext cx="180600" cy="995400"/>
          </a:xfrm>
          <a:prstGeom prst="straightConnector1">
            <a:avLst/>
          </a:prstGeom>
          <a:noFill/>
          <a:ln w="9525" cap="flat" cmpd="sng">
            <a:solidFill>
              <a:schemeClr val="dk2"/>
            </a:solidFill>
            <a:prstDash val="solid"/>
            <a:round/>
            <a:headEnd type="none" w="med" len="med"/>
            <a:tailEnd type="none" w="med" len="med"/>
          </a:ln>
        </p:spPr>
      </p:cxnSp>
      <p:pic>
        <p:nvPicPr>
          <p:cNvPr id="213" name="Google Shape;213;p17"/>
          <p:cNvPicPr preferRelativeResize="0"/>
          <p:nvPr/>
        </p:nvPicPr>
        <p:blipFill>
          <a:blip r:embed="rId24">
            <a:alphaModFix/>
          </a:blip>
          <a:stretch>
            <a:fillRect/>
          </a:stretch>
        </p:blipFill>
        <p:spPr>
          <a:xfrm>
            <a:off x="3049249" y="3284536"/>
            <a:ext cx="502000" cy="581120"/>
          </a:xfrm>
          <a:prstGeom prst="rect">
            <a:avLst/>
          </a:prstGeom>
          <a:noFill/>
          <a:ln>
            <a:noFill/>
          </a:ln>
        </p:spPr>
      </p:pic>
      <p:pic>
        <p:nvPicPr>
          <p:cNvPr id="214" name="Google Shape;214;p17"/>
          <p:cNvPicPr preferRelativeResize="0"/>
          <p:nvPr/>
        </p:nvPicPr>
        <p:blipFill>
          <a:blip r:embed="rId25">
            <a:alphaModFix/>
          </a:blip>
          <a:stretch>
            <a:fillRect/>
          </a:stretch>
        </p:blipFill>
        <p:spPr>
          <a:xfrm>
            <a:off x="3861287" y="3472693"/>
            <a:ext cx="489875" cy="558132"/>
          </a:xfrm>
          <a:prstGeom prst="rect">
            <a:avLst/>
          </a:prstGeom>
          <a:noFill/>
          <a:ln>
            <a:noFill/>
          </a:ln>
        </p:spPr>
      </p:pic>
      <p:pic>
        <p:nvPicPr>
          <p:cNvPr id="215" name="Google Shape;215;p17"/>
          <p:cNvPicPr preferRelativeResize="0"/>
          <p:nvPr/>
        </p:nvPicPr>
        <p:blipFill>
          <a:blip r:embed="rId26">
            <a:alphaModFix/>
          </a:blip>
          <a:stretch>
            <a:fillRect/>
          </a:stretch>
        </p:blipFill>
        <p:spPr>
          <a:xfrm>
            <a:off x="3257950" y="4081486"/>
            <a:ext cx="489875" cy="569476"/>
          </a:xfrm>
          <a:prstGeom prst="rect">
            <a:avLst/>
          </a:prstGeom>
          <a:noFill/>
          <a:ln>
            <a:noFill/>
          </a:ln>
        </p:spPr>
      </p:pic>
      <p:pic>
        <p:nvPicPr>
          <p:cNvPr id="216" name="Google Shape;216;p17"/>
          <p:cNvPicPr preferRelativeResize="0"/>
          <p:nvPr/>
        </p:nvPicPr>
        <p:blipFill>
          <a:blip r:embed="rId27">
            <a:alphaModFix/>
          </a:blip>
          <a:stretch>
            <a:fillRect/>
          </a:stretch>
        </p:blipFill>
        <p:spPr>
          <a:xfrm>
            <a:off x="4414263" y="3258538"/>
            <a:ext cx="489875" cy="572020"/>
          </a:xfrm>
          <a:prstGeom prst="rect">
            <a:avLst/>
          </a:prstGeom>
          <a:noFill/>
          <a:ln>
            <a:noFill/>
          </a:ln>
        </p:spPr>
      </p:pic>
      <p:pic>
        <p:nvPicPr>
          <p:cNvPr id="217" name="Google Shape;217;p17"/>
          <p:cNvPicPr preferRelativeResize="0"/>
          <p:nvPr/>
        </p:nvPicPr>
        <p:blipFill>
          <a:blip r:embed="rId28">
            <a:alphaModFix/>
          </a:blip>
          <a:stretch>
            <a:fillRect/>
          </a:stretch>
        </p:blipFill>
        <p:spPr>
          <a:xfrm>
            <a:off x="4440500" y="3838055"/>
            <a:ext cx="502000" cy="565471"/>
          </a:xfrm>
          <a:prstGeom prst="rect">
            <a:avLst/>
          </a:prstGeom>
          <a:noFill/>
          <a:ln>
            <a:noFill/>
          </a:ln>
        </p:spPr>
      </p:pic>
      <p:pic>
        <p:nvPicPr>
          <p:cNvPr id="189" name="Google Shape;189;p17"/>
          <p:cNvPicPr preferRelativeResize="0"/>
          <p:nvPr/>
        </p:nvPicPr>
        <p:blipFill>
          <a:blip r:embed="rId29">
            <a:alphaModFix/>
          </a:blip>
          <a:stretch>
            <a:fillRect/>
          </a:stretch>
        </p:blipFill>
        <p:spPr>
          <a:xfrm>
            <a:off x="5048450" y="3262485"/>
            <a:ext cx="502000" cy="561765"/>
          </a:xfrm>
          <a:prstGeom prst="rect">
            <a:avLst/>
          </a:prstGeom>
          <a:noFill/>
          <a:ln>
            <a:noFill/>
          </a:ln>
        </p:spPr>
      </p:pic>
      <p:pic>
        <p:nvPicPr>
          <p:cNvPr id="218" name="Google Shape;218;p17"/>
          <p:cNvPicPr preferRelativeResize="0"/>
          <p:nvPr/>
        </p:nvPicPr>
        <p:blipFill>
          <a:blip r:embed="rId30">
            <a:alphaModFix/>
          </a:blip>
          <a:stretch>
            <a:fillRect/>
          </a:stretch>
        </p:blipFill>
        <p:spPr>
          <a:xfrm>
            <a:off x="2689212" y="1808828"/>
            <a:ext cx="489875" cy="567547"/>
          </a:xfrm>
          <a:prstGeom prst="rect">
            <a:avLst/>
          </a:prstGeom>
          <a:noFill/>
          <a:ln>
            <a:noFill/>
          </a:ln>
        </p:spPr>
      </p:pic>
      <p:cxnSp>
        <p:nvCxnSpPr>
          <p:cNvPr id="219" name="Google Shape;219;p17"/>
          <p:cNvCxnSpPr>
            <a:endCxn id="218" idx="2"/>
          </p:cNvCxnSpPr>
          <p:nvPr/>
        </p:nvCxnSpPr>
        <p:spPr>
          <a:xfrm rot="10800000">
            <a:off x="2934149" y="2376375"/>
            <a:ext cx="195600" cy="133200"/>
          </a:xfrm>
          <a:prstGeom prst="straightConnector1">
            <a:avLst/>
          </a:prstGeom>
          <a:noFill/>
          <a:ln w="9525" cap="flat" cmpd="sng">
            <a:solidFill>
              <a:schemeClr val="dk2"/>
            </a:solidFill>
            <a:prstDash val="solid"/>
            <a:round/>
            <a:headEnd type="none" w="med" len="med"/>
            <a:tailEnd type="none" w="med" len="med"/>
          </a:ln>
        </p:spPr>
      </p:cxnSp>
      <p:pic>
        <p:nvPicPr>
          <p:cNvPr id="220" name="Google Shape;220;p17"/>
          <p:cNvPicPr preferRelativeResize="0"/>
          <p:nvPr/>
        </p:nvPicPr>
        <p:blipFill>
          <a:blip r:embed="rId31">
            <a:alphaModFix/>
          </a:blip>
          <a:stretch>
            <a:fillRect/>
          </a:stretch>
        </p:blipFill>
        <p:spPr>
          <a:xfrm>
            <a:off x="3183313" y="1754940"/>
            <a:ext cx="253500" cy="229585"/>
          </a:xfrm>
          <a:prstGeom prst="rect">
            <a:avLst/>
          </a:prstGeom>
          <a:noFill/>
          <a:ln>
            <a:noFill/>
          </a:ln>
        </p:spPr>
      </p:pic>
      <p:pic>
        <p:nvPicPr>
          <p:cNvPr id="221" name="Google Shape;221;p17"/>
          <p:cNvPicPr preferRelativeResize="0"/>
          <p:nvPr/>
        </p:nvPicPr>
        <p:blipFill rotWithShape="1">
          <a:blip r:embed="rId32">
            <a:alphaModFix/>
          </a:blip>
          <a:srcRect l="4087" r="3439"/>
          <a:stretch/>
        </p:blipFill>
        <p:spPr>
          <a:xfrm>
            <a:off x="3179075" y="1973400"/>
            <a:ext cx="263825" cy="238375"/>
          </a:xfrm>
          <a:prstGeom prst="rect">
            <a:avLst/>
          </a:prstGeom>
          <a:noFill/>
          <a:ln>
            <a:noFill/>
          </a:ln>
        </p:spPr>
      </p:pic>
      <p:pic>
        <p:nvPicPr>
          <p:cNvPr id="222" name="Google Shape;222;p17"/>
          <p:cNvPicPr preferRelativeResize="0"/>
          <p:nvPr/>
        </p:nvPicPr>
        <p:blipFill>
          <a:blip r:embed="rId23">
            <a:alphaModFix/>
          </a:blip>
          <a:stretch>
            <a:fillRect/>
          </a:stretch>
        </p:blipFill>
        <p:spPr>
          <a:xfrm>
            <a:off x="2333933" y="1223709"/>
            <a:ext cx="489876" cy="324758"/>
          </a:xfrm>
          <a:prstGeom prst="rect">
            <a:avLst/>
          </a:prstGeom>
          <a:noFill/>
          <a:ln>
            <a:noFill/>
          </a:ln>
        </p:spPr>
      </p:pic>
      <p:sp>
        <p:nvSpPr>
          <p:cNvPr id="223" name="Google Shape;223;p17"/>
          <p:cNvSpPr/>
          <p:nvPr/>
        </p:nvSpPr>
        <p:spPr>
          <a:xfrm>
            <a:off x="5712750" y="3994725"/>
            <a:ext cx="202200" cy="123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17"/>
          <p:cNvSpPr/>
          <p:nvPr/>
        </p:nvSpPr>
        <p:spPr>
          <a:xfrm>
            <a:off x="1919477" y="2911894"/>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1964</a:t>
            </a:r>
            <a:endParaRPr sz="1000">
              <a:solidFill>
                <a:srgbClr val="00313C"/>
              </a:solidFill>
            </a:endParaRPr>
          </a:p>
        </p:txBody>
      </p:sp>
      <p:cxnSp>
        <p:nvCxnSpPr>
          <p:cNvPr id="225" name="Google Shape;225;p17"/>
          <p:cNvCxnSpPr/>
          <p:nvPr/>
        </p:nvCxnSpPr>
        <p:spPr>
          <a:xfrm>
            <a:off x="2384576" y="2693194"/>
            <a:ext cx="3300" cy="27570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17"/>
          <p:cNvCxnSpPr/>
          <p:nvPr/>
        </p:nvCxnSpPr>
        <p:spPr>
          <a:xfrm>
            <a:off x="2657926" y="2690794"/>
            <a:ext cx="3300" cy="275700"/>
          </a:xfrm>
          <a:prstGeom prst="straightConnector1">
            <a:avLst/>
          </a:prstGeom>
          <a:noFill/>
          <a:ln w="9525" cap="flat" cmpd="sng">
            <a:solidFill>
              <a:schemeClr val="dk2"/>
            </a:solidFill>
            <a:prstDash val="solid"/>
            <a:round/>
            <a:headEnd type="none" w="med" len="med"/>
            <a:tailEnd type="none" w="med" len="med"/>
          </a:ln>
        </p:spPr>
      </p:cxnSp>
      <p:sp>
        <p:nvSpPr>
          <p:cNvPr id="227" name="Google Shape;227;p17"/>
          <p:cNvSpPr/>
          <p:nvPr/>
        </p:nvSpPr>
        <p:spPr>
          <a:xfrm>
            <a:off x="2381514" y="2911894"/>
            <a:ext cx="7068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00313C"/>
                </a:solidFill>
              </a:rPr>
              <a:t>1968</a:t>
            </a:r>
            <a:endParaRPr sz="1000">
              <a:solidFill>
                <a:srgbClr val="00313C"/>
              </a:solidFill>
            </a:endParaRPr>
          </a:p>
        </p:txBody>
      </p:sp>
      <p:pic>
        <p:nvPicPr>
          <p:cNvPr id="228" name="Google Shape;228;p17"/>
          <p:cNvPicPr preferRelativeResize="0"/>
          <p:nvPr/>
        </p:nvPicPr>
        <p:blipFill>
          <a:blip r:embed="rId33">
            <a:alphaModFix/>
          </a:blip>
          <a:stretch>
            <a:fillRect/>
          </a:stretch>
        </p:blipFill>
        <p:spPr>
          <a:xfrm>
            <a:off x="1737014" y="2006977"/>
            <a:ext cx="489875" cy="552606"/>
          </a:xfrm>
          <a:prstGeom prst="rect">
            <a:avLst/>
          </a:prstGeom>
          <a:noFill/>
          <a:ln>
            <a:noFill/>
          </a:ln>
        </p:spPr>
      </p:pic>
      <p:pic>
        <p:nvPicPr>
          <p:cNvPr id="229" name="Google Shape;229;p17"/>
          <p:cNvPicPr preferRelativeResize="0"/>
          <p:nvPr/>
        </p:nvPicPr>
        <p:blipFill>
          <a:blip r:embed="rId34">
            <a:alphaModFix/>
          </a:blip>
          <a:stretch>
            <a:fillRect/>
          </a:stretch>
        </p:blipFill>
        <p:spPr>
          <a:xfrm>
            <a:off x="2211325" y="1921524"/>
            <a:ext cx="494133" cy="568550"/>
          </a:xfrm>
          <a:prstGeom prst="rect">
            <a:avLst/>
          </a:prstGeom>
          <a:noFill/>
          <a:ln>
            <a:noFill/>
          </a:ln>
        </p:spPr>
      </p:pic>
      <p:cxnSp>
        <p:nvCxnSpPr>
          <p:cNvPr id="230" name="Google Shape;230;p17"/>
          <p:cNvCxnSpPr/>
          <p:nvPr/>
        </p:nvCxnSpPr>
        <p:spPr>
          <a:xfrm rot="10800000">
            <a:off x="2482737" y="2502950"/>
            <a:ext cx="195600" cy="1332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17"/>
          <p:cNvCxnSpPr/>
          <p:nvPr/>
        </p:nvCxnSpPr>
        <p:spPr>
          <a:xfrm rot="10800000">
            <a:off x="2150687" y="2610775"/>
            <a:ext cx="195600" cy="133200"/>
          </a:xfrm>
          <a:prstGeom prst="straightConnector1">
            <a:avLst/>
          </a:prstGeom>
          <a:noFill/>
          <a:ln w="9525" cap="flat" cmpd="sng">
            <a:solidFill>
              <a:schemeClr val="dk2"/>
            </a:solidFill>
            <a:prstDash val="solid"/>
            <a:round/>
            <a:headEnd type="none" w="med" len="med"/>
            <a:tailEnd type="none" w="med" len="med"/>
          </a:ln>
        </p:spPr>
      </p:cxnSp>
      <p:pic>
        <p:nvPicPr>
          <p:cNvPr id="232" name="Google Shape;232;p17"/>
          <p:cNvPicPr preferRelativeResize="0"/>
          <p:nvPr/>
        </p:nvPicPr>
        <p:blipFill rotWithShape="1">
          <a:blip r:embed="rId35">
            <a:alphaModFix/>
          </a:blip>
          <a:srcRect t="-10" r="3651" b="10"/>
          <a:stretch/>
        </p:blipFill>
        <p:spPr>
          <a:xfrm>
            <a:off x="1371175" y="1986675"/>
            <a:ext cx="328500" cy="211800"/>
          </a:xfrm>
          <a:prstGeom prst="rect">
            <a:avLst/>
          </a:prstGeom>
          <a:noFill/>
          <a:ln>
            <a:noFill/>
          </a:ln>
        </p:spPr>
      </p:pic>
      <p:pic>
        <p:nvPicPr>
          <p:cNvPr id="233" name="Google Shape;233;p17"/>
          <p:cNvPicPr preferRelativeResize="0"/>
          <p:nvPr/>
        </p:nvPicPr>
        <p:blipFill>
          <a:blip r:embed="rId36">
            <a:alphaModFix/>
          </a:blip>
          <a:stretch>
            <a:fillRect/>
          </a:stretch>
        </p:blipFill>
        <p:spPr>
          <a:xfrm>
            <a:off x="1406475" y="2211775"/>
            <a:ext cx="291356" cy="238375"/>
          </a:xfrm>
          <a:prstGeom prst="rect">
            <a:avLst/>
          </a:prstGeom>
          <a:noFill/>
          <a:ln>
            <a:noFill/>
          </a:ln>
        </p:spPr>
      </p:pic>
      <p:pic>
        <p:nvPicPr>
          <p:cNvPr id="234" name="Google Shape;234;p17"/>
          <p:cNvPicPr preferRelativeResize="0"/>
          <p:nvPr/>
        </p:nvPicPr>
        <p:blipFill>
          <a:blip r:embed="rId22">
            <a:alphaModFix/>
          </a:blip>
          <a:stretch>
            <a:fillRect/>
          </a:stretch>
        </p:blipFill>
        <p:spPr>
          <a:xfrm>
            <a:off x="1979326" y="1356590"/>
            <a:ext cx="489874" cy="317609"/>
          </a:xfrm>
          <a:prstGeom prst="rect">
            <a:avLst/>
          </a:prstGeom>
          <a:noFill/>
          <a:ln>
            <a:noFill/>
          </a:ln>
        </p:spPr>
      </p:pic>
      <p:pic>
        <p:nvPicPr>
          <p:cNvPr id="235" name="Google Shape;235;p17"/>
          <p:cNvPicPr preferRelativeResize="0"/>
          <p:nvPr/>
        </p:nvPicPr>
        <p:blipFill>
          <a:blip r:embed="rId37">
            <a:alphaModFix/>
          </a:blip>
          <a:stretch>
            <a:fillRect/>
          </a:stretch>
        </p:blipFill>
        <p:spPr>
          <a:xfrm>
            <a:off x="2322450" y="1759099"/>
            <a:ext cx="335475" cy="175228"/>
          </a:xfrm>
          <a:prstGeom prst="rect">
            <a:avLst/>
          </a:prstGeom>
          <a:noFill/>
          <a:ln>
            <a:noFill/>
          </a:ln>
        </p:spPr>
      </p:pic>
      <p:pic>
        <p:nvPicPr>
          <p:cNvPr id="236" name="Google Shape;236;p17"/>
          <p:cNvPicPr preferRelativeResize="0"/>
          <p:nvPr/>
        </p:nvPicPr>
        <p:blipFill>
          <a:blip r:embed="rId38">
            <a:alphaModFix/>
          </a:blip>
          <a:stretch>
            <a:fillRect/>
          </a:stretch>
        </p:blipFill>
        <p:spPr>
          <a:xfrm>
            <a:off x="2553095" y="1603722"/>
            <a:ext cx="291350" cy="202161"/>
          </a:xfrm>
          <a:prstGeom prst="rect">
            <a:avLst/>
          </a:prstGeom>
          <a:noFill/>
          <a:ln>
            <a:noFill/>
          </a:ln>
        </p:spPr>
      </p:pic>
      <p:sp>
        <p:nvSpPr>
          <p:cNvPr id="94" name="Google Shape;165;p17">
            <a:extLst>
              <a:ext uri="{FF2B5EF4-FFF2-40B4-BE49-F238E27FC236}">
                <a16:creationId xmlns:a16="http://schemas.microsoft.com/office/drawing/2014/main" id="{9E37BB20-7C4E-4544-A9DD-E6A14380D282}"/>
              </a:ext>
            </a:extLst>
          </p:cNvPr>
          <p:cNvSpPr/>
          <p:nvPr/>
        </p:nvSpPr>
        <p:spPr>
          <a:xfrm rot="-971">
            <a:off x="7565955" y="1175617"/>
            <a:ext cx="1458039" cy="64775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baseline="30000" dirty="0">
                <a:solidFill>
                  <a:schemeClr val="dk1"/>
                </a:solidFill>
              </a:rPr>
              <a:t>48</a:t>
            </a:r>
            <a:r>
              <a:rPr lang="en-US" sz="1100" dirty="0">
                <a:solidFill>
                  <a:schemeClr val="dk1"/>
                </a:solidFill>
              </a:rPr>
              <a:t>Ca:</a:t>
            </a:r>
          </a:p>
          <a:p>
            <a:pPr marL="0" lvl="0" indent="0" rtl="0">
              <a:spcBef>
                <a:spcPts val="0"/>
              </a:spcBef>
              <a:spcAft>
                <a:spcPts val="0"/>
              </a:spcAft>
              <a:buNone/>
            </a:pPr>
            <a:endParaRPr lang="en-US" sz="1100" dirty="0">
              <a:solidFill>
                <a:schemeClr val="dk1"/>
              </a:solidFill>
            </a:endParaRPr>
          </a:p>
          <a:p>
            <a:pPr marL="171450" lvl="0" indent="-171450" rtl="0">
              <a:spcBef>
                <a:spcPts val="0"/>
              </a:spcBef>
              <a:spcAft>
                <a:spcPts val="0"/>
              </a:spcAft>
              <a:buFont typeface="Arial" panose="020B0604020202020204" pitchFamily="34" charset="0"/>
              <a:buChar char="•"/>
            </a:pPr>
            <a:r>
              <a:rPr lang="en-US" sz="1100" dirty="0">
                <a:solidFill>
                  <a:schemeClr val="dk1"/>
                </a:solidFill>
              </a:rPr>
              <a:t>doubly magic with 20 protons and 28 neutrons</a:t>
            </a:r>
          </a:p>
          <a:p>
            <a:pPr marL="171450" lvl="0" indent="-171450" rtl="0">
              <a:spcBef>
                <a:spcPts val="0"/>
              </a:spcBef>
              <a:spcAft>
                <a:spcPts val="0"/>
              </a:spcAft>
              <a:buFont typeface="Arial" panose="020B0604020202020204" pitchFamily="34" charset="0"/>
              <a:buChar char="•"/>
            </a:pPr>
            <a:r>
              <a:rPr lang="en-US" sz="1100" dirty="0">
                <a:solidFill>
                  <a:schemeClr val="dk1"/>
                </a:solidFill>
              </a:rPr>
              <a:t>Neutron rich makes elements more stable</a:t>
            </a:r>
            <a:endParaRPr sz="11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4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8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5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5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5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5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6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6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9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9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9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9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9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9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0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99"/>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0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93"/>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07"/>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20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0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8"/>
          <p:cNvPicPr preferRelativeResize="0"/>
          <p:nvPr/>
        </p:nvPicPr>
        <p:blipFill>
          <a:blip r:embed="rId3">
            <a:alphaModFix/>
          </a:blip>
          <a:stretch>
            <a:fillRect/>
          </a:stretch>
        </p:blipFill>
        <p:spPr>
          <a:xfrm>
            <a:off x="689050" y="3051000"/>
            <a:ext cx="2182800" cy="524715"/>
          </a:xfrm>
          <a:prstGeom prst="rect">
            <a:avLst/>
          </a:prstGeom>
          <a:noFill/>
          <a:ln>
            <a:noFill/>
          </a:ln>
        </p:spPr>
      </p:pic>
      <p:sp>
        <p:nvSpPr>
          <p:cNvPr id="242" name="Google Shape;242;p18"/>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 name="Google Shape;243;p18"/>
          <p:cNvSpPr txBox="1">
            <a:spLocks noGrp="1"/>
          </p:cNvSpPr>
          <p:nvPr>
            <p:ph type="title"/>
          </p:nvPr>
        </p:nvSpPr>
        <p:spPr>
          <a:xfrm>
            <a:off x="1371175" y="58950"/>
            <a:ext cx="69417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Looking for 119 and 120</a:t>
            </a:r>
            <a:endParaRPr sz="3020">
              <a:solidFill>
                <a:schemeClr val="lt1"/>
              </a:solidFill>
              <a:latin typeface="Calibri"/>
              <a:ea typeface="Calibri"/>
              <a:cs typeface="Calibri"/>
              <a:sym typeface="Calibri"/>
            </a:endParaRPr>
          </a:p>
        </p:txBody>
      </p:sp>
      <p:pic>
        <p:nvPicPr>
          <p:cNvPr id="244" name="Google Shape;244;p18"/>
          <p:cNvPicPr preferRelativeResize="0"/>
          <p:nvPr/>
        </p:nvPicPr>
        <p:blipFill>
          <a:blip r:embed="rId4">
            <a:alphaModFix/>
          </a:blip>
          <a:stretch>
            <a:fillRect/>
          </a:stretch>
        </p:blipFill>
        <p:spPr>
          <a:xfrm>
            <a:off x="7818825" y="0"/>
            <a:ext cx="1325173" cy="718800"/>
          </a:xfrm>
          <a:prstGeom prst="rect">
            <a:avLst/>
          </a:prstGeom>
          <a:noFill/>
          <a:ln>
            <a:noFill/>
          </a:ln>
        </p:spPr>
      </p:pic>
      <p:pic>
        <p:nvPicPr>
          <p:cNvPr id="245" name="Google Shape;245;p18"/>
          <p:cNvPicPr preferRelativeResize="0"/>
          <p:nvPr/>
        </p:nvPicPr>
        <p:blipFill>
          <a:blip r:embed="rId5">
            <a:alphaModFix/>
          </a:blip>
          <a:stretch>
            <a:fillRect/>
          </a:stretch>
        </p:blipFill>
        <p:spPr>
          <a:xfrm>
            <a:off x="76175" y="77898"/>
            <a:ext cx="991500" cy="534800"/>
          </a:xfrm>
          <a:prstGeom prst="rect">
            <a:avLst/>
          </a:prstGeom>
          <a:noFill/>
          <a:ln>
            <a:noFill/>
          </a:ln>
        </p:spPr>
      </p:pic>
      <p:sp>
        <p:nvSpPr>
          <p:cNvPr id="246" name="Google Shape;246;p18"/>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247" name="Google Shape;247;p18"/>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6</a:t>
            </a:fld>
            <a:endParaRPr sz="900">
              <a:solidFill>
                <a:srgbClr val="00313C"/>
              </a:solidFill>
            </a:endParaRPr>
          </a:p>
        </p:txBody>
      </p:sp>
      <p:pic>
        <p:nvPicPr>
          <p:cNvPr id="248" name="Google Shape;248;p18"/>
          <p:cNvPicPr preferRelativeResize="0"/>
          <p:nvPr/>
        </p:nvPicPr>
        <p:blipFill>
          <a:blip r:embed="rId6">
            <a:alphaModFix/>
          </a:blip>
          <a:stretch>
            <a:fillRect/>
          </a:stretch>
        </p:blipFill>
        <p:spPr>
          <a:xfrm>
            <a:off x="5453925" y="1309797"/>
            <a:ext cx="3608376" cy="2706275"/>
          </a:xfrm>
          <a:prstGeom prst="rect">
            <a:avLst/>
          </a:prstGeom>
          <a:noFill/>
          <a:ln>
            <a:noFill/>
          </a:ln>
        </p:spPr>
      </p:pic>
      <p:sp>
        <p:nvSpPr>
          <p:cNvPr id="249" name="Google Shape;249;p18"/>
          <p:cNvSpPr/>
          <p:nvPr/>
        </p:nvSpPr>
        <p:spPr>
          <a:xfrm>
            <a:off x="6558889" y="1308896"/>
            <a:ext cx="2509800" cy="365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50">
                <a:solidFill>
                  <a:srgbClr val="737373"/>
                </a:solidFill>
                <a:highlight>
                  <a:srgbClr val="FFFFFF"/>
                </a:highlight>
              </a:rPr>
              <a:t>Riken’s aluminum target wheel with 16 curium oxide target samples</a:t>
            </a:r>
            <a:endParaRPr/>
          </a:p>
        </p:txBody>
      </p:sp>
      <p:sp>
        <p:nvSpPr>
          <p:cNvPr id="250" name="Google Shape;250;p18"/>
          <p:cNvSpPr/>
          <p:nvPr/>
        </p:nvSpPr>
        <p:spPr>
          <a:xfrm>
            <a:off x="5968100" y="4124163"/>
            <a:ext cx="2876400" cy="36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
                <a:solidFill>
                  <a:srgbClr val="737373"/>
                </a:solidFill>
                <a:highlight>
                  <a:srgbClr val="FFFFFF"/>
                </a:highlight>
              </a:rPr>
              <a:t>Source: https://cen.acs.org/physical-chemistry/periodic-table/Japan-took-lead-race-discover/103/i2</a:t>
            </a:r>
            <a:endParaRPr sz="800"/>
          </a:p>
        </p:txBody>
      </p:sp>
      <p:sp>
        <p:nvSpPr>
          <p:cNvPr id="251" name="Google Shape;251;p18"/>
          <p:cNvSpPr/>
          <p:nvPr/>
        </p:nvSpPr>
        <p:spPr>
          <a:xfrm>
            <a:off x="2785288" y="3497092"/>
            <a:ext cx="2147400" cy="4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6AA84F"/>
                </a:solidFill>
              </a:rPr>
              <a:t>cannot make Fm target → cannot use Ca</a:t>
            </a:r>
            <a:endParaRPr>
              <a:solidFill>
                <a:srgbClr val="6AA84F"/>
              </a:solidFill>
            </a:endParaRPr>
          </a:p>
          <a:p>
            <a:pPr marL="0" lvl="0" indent="0" algn="ctr" rtl="0">
              <a:spcBef>
                <a:spcPts val="0"/>
              </a:spcBef>
              <a:spcAft>
                <a:spcPts val="0"/>
              </a:spcAft>
              <a:buNone/>
            </a:pPr>
            <a:endParaRPr>
              <a:solidFill>
                <a:srgbClr val="6AA84F"/>
              </a:solidFill>
            </a:endParaRPr>
          </a:p>
          <a:p>
            <a:pPr marL="0" lvl="0" indent="0" algn="ctr" rtl="0">
              <a:spcBef>
                <a:spcPts val="0"/>
              </a:spcBef>
              <a:spcAft>
                <a:spcPts val="0"/>
              </a:spcAft>
              <a:buNone/>
            </a:pPr>
            <a:r>
              <a:rPr lang="en">
                <a:solidFill>
                  <a:srgbClr val="6AA84F"/>
                </a:solidFill>
              </a:rPr>
              <a:t>LBL and JINR will use </a:t>
            </a:r>
            <a:r>
              <a:rPr lang="en" baseline="30000">
                <a:solidFill>
                  <a:srgbClr val="6AA84F"/>
                </a:solidFill>
              </a:rPr>
              <a:t>50</a:t>
            </a:r>
            <a:r>
              <a:rPr lang="en">
                <a:solidFill>
                  <a:srgbClr val="6AA84F"/>
                </a:solidFill>
              </a:rPr>
              <a:t>Ti</a:t>
            </a:r>
            <a:endParaRPr>
              <a:solidFill>
                <a:srgbClr val="6AA84F"/>
              </a:solidFill>
            </a:endParaRPr>
          </a:p>
        </p:txBody>
      </p:sp>
      <p:pic>
        <p:nvPicPr>
          <p:cNvPr id="252" name="Google Shape;252;p18"/>
          <p:cNvPicPr preferRelativeResize="0"/>
          <p:nvPr/>
        </p:nvPicPr>
        <p:blipFill>
          <a:blip r:embed="rId7">
            <a:alphaModFix/>
          </a:blip>
          <a:stretch>
            <a:fillRect/>
          </a:stretch>
        </p:blipFill>
        <p:spPr>
          <a:xfrm>
            <a:off x="84888" y="2994742"/>
            <a:ext cx="489898" cy="572700"/>
          </a:xfrm>
          <a:prstGeom prst="rect">
            <a:avLst/>
          </a:prstGeom>
          <a:noFill/>
          <a:ln>
            <a:noFill/>
          </a:ln>
        </p:spPr>
      </p:pic>
      <p:pic>
        <p:nvPicPr>
          <p:cNvPr id="253" name="Google Shape;253;p18"/>
          <p:cNvPicPr preferRelativeResize="0"/>
          <p:nvPr/>
        </p:nvPicPr>
        <p:blipFill>
          <a:blip r:embed="rId8">
            <a:alphaModFix/>
          </a:blip>
          <a:stretch>
            <a:fillRect/>
          </a:stretch>
        </p:blipFill>
        <p:spPr>
          <a:xfrm>
            <a:off x="79500" y="926288"/>
            <a:ext cx="500675" cy="580644"/>
          </a:xfrm>
          <a:prstGeom prst="rect">
            <a:avLst/>
          </a:prstGeom>
          <a:noFill/>
          <a:ln>
            <a:noFill/>
          </a:ln>
        </p:spPr>
      </p:pic>
      <p:sp>
        <p:nvSpPr>
          <p:cNvPr id="254" name="Google Shape;254;p18"/>
          <p:cNvSpPr/>
          <p:nvPr/>
        </p:nvSpPr>
        <p:spPr>
          <a:xfrm>
            <a:off x="5309025" y="3684773"/>
            <a:ext cx="2509800" cy="365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50">
                <a:solidFill>
                  <a:srgbClr val="737373"/>
                </a:solidFill>
                <a:highlight>
                  <a:srgbClr val="FFFFFF"/>
                </a:highlight>
              </a:rPr>
              <a:t>Rotates ~ 2,000 times per minute</a:t>
            </a:r>
            <a:endParaRPr sz="1050">
              <a:solidFill>
                <a:srgbClr val="737373"/>
              </a:solidFill>
              <a:highlight>
                <a:srgbClr val="FFFFFF"/>
              </a:highlight>
            </a:endParaRPr>
          </a:p>
          <a:p>
            <a:pPr marL="0" lvl="0" indent="0" algn="ctr" rtl="0">
              <a:spcBef>
                <a:spcPts val="0"/>
              </a:spcBef>
              <a:spcAft>
                <a:spcPts val="0"/>
              </a:spcAft>
              <a:buNone/>
            </a:pPr>
            <a:r>
              <a:rPr lang="en" sz="1050">
                <a:solidFill>
                  <a:srgbClr val="737373"/>
                </a:solidFill>
                <a:highlight>
                  <a:srgbClr val="FFFFFF"/>
                </a:highlight>
              </a:rPr>
              <a:t>Reaches temperatures 500-1000°C</a:t>
            </a:r>
            <a:endParaRPr sz="1050">
              <a:solidFill>
                <a:srgbClr val="737373"/>
              </a:solidFill>
              <a:highlight>
                <a:srgbClr val="FFFFFF"/>
              </a:highlight>
            </a:endParaRPr>
          </a:p>
        </p:txBody>
      </p:sp>
      <p:pic>
        <p:nvPicPr>
          <p:cNvPr id="255" name="Google Shape;255;p18"/>
          <p:cNvPicPr preferRelativeResize="0"/>
          <p:nvPr/>
        </p:nvPicPr>
        <p:blipFill>
          <a:blip r:embed="rId9">
            <a:alphaModFix/>
          </a:blip>
          <a:stretch>
            <a:fillRect/>
          </a:stretch>
        </p:blipFill>
        <p:spPr>
          <a:xfrm>
            <a:off x="703712" y="919838"/>
            <a:ext cx="2081600" cy="401848"/>
          </a:xfrm>
          <a:prstGeom prst="rect">
            <a:avLst/>
          </a:prstGeom>
          <a:noFill/>
          <a:ln>
            <a:noFill/>
          </a:ln>
        </p:spPr>
      </p:pic>
      <p:sp>
        <p:nvSpPr>
          <p:cNvPr id="256" name="Google Shape;256;p18"/>
          <p:cNvSpPr/>
          <p:nvPr/>
        </p:nvSpPr>
        <p:spPr>
          <a:xfrm>
            <a:off x="2907238" y="1372305"/>
            <a:ext cx="2147400" cy="4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6AA84F"/>
                </a:solidFill>
              </a:rPr>
              <a:t>Es production very slow → cannot use </a:t>
            </a:r>
            <a:r>
              <a:rPr lang="en" baseline="30000">
                <a:solidFill>
                  <a:srgbClr val="6AA84F"/>
                </a:solidFill>
              </a:rPr>
              <a:t>48</a:t>
            </a:r>
            <a:r>
              <a:rPr lang="en">
                <a:solidFill>
                  <a:srgbClr val="6AA84F"/>
                </a:solidFill>
              </a:rPr>
              <a:t>Ca</a:t>
            </a:r>
            <a:endParaRPr>
              <a:solidFill>
                <a:srgbClr val="6AA84F"/>
              </a:solidFill>
            </a:endParaRPr>
          </a:p>
          <a:p>
            <a:pPr marL="0" lvl="0" indent="0" algn="ctr" rtl="0">
              <a:spcBef>
                <a:spcPts val="0"/>
              </a:spcBef>
              <a:spcAft>
                <a:spcPts val="0"/>
              </a:spcAft>
              <a:buNone/>
            </a:pPr>
            <a:endParaRPr>
              <a:solidFill>
                <a:srgbClr val="6AA84F"/>
              </a:solidFill>
            </a:endParaRPr>
          </a:p>
          <a:p>
            <a:pPr marL="0" lvl="0" indent="0" algn="ctr" rtl="0">
              <a:spcBef>
                <a:spcPts val="0"/>
              </a:spcBef>
              <a:spcAft>
                <a:spcPts val="0"/>
              </a:spcAft>
              <a:buNone/>
            </a:pPr>
            <a:r>
              <a:rPr lang="en">
                <a:solidFill>
                  <a:srgbClr val="6AA84F"/>
                </a:solidFill>
              </a:rPr>
              <a:t>Riken using </a:t>
            </a:r>
            <a:r>
              <a:rPr lang="en" baseline="30000">
                <a:solidFill>
                  <a:srgbClr val="6AA84F"/>
                </a:solidFill>
              </a:rPr>
              <a:t>51</a:t>
            </a:r>
            <a:r>
              <a:rPr lang="en">
                <a:solidFill>
                  <a:srgbClr val="6AA84F"/>
                </a:solidFill>
              </a:rPr>
              <a:t>V</a:t>
            </a:r>
            <a:endParaRPr>
              <a:solidFill>
                <a:srgbClr val="6AA84F"/>
              </a:solidFill>
            </a:endParaRPr>
          </a:p>
          <a:p>
            <a:pPr marL="0" lvl="0" indent="0" algn="ctr" rtl="0">
              <a:spcBef>
                <a:spcPts val="0"/>
              </a:spcBef>
              <a:spcAft>
                <a:spcPts val="0"/>
              </a:spcAft>
              <a:buNone/>
            </a:pPr>
            <a:endParaRPr>
              <a:solidFill>
                <a:srgbClr val="6AA84F"/>
              </a:solidFill>
            </a:endParaRPr>
          </a:p>
          <a:p>
            <a:pPr marL="0" lvl="0" indent="0" algn="ctr" rtl="0">
              <a:spcBef>
                <a:spcPts val="0"/>
              </a:spcBef>
              <a:spcAft>
                <a:spcPts val="0"/>
              </a:spcAft>
              <a:buNone/>
            </a:pPr>
            <a:r>
              <a:rPr lang="en">
                <a:solidFill>
                  <a:srgbClr val="6AA84F"/>
                </a:solidFill>
              </a:rPr>
              <a:t>IMP and JINR will use several combinations</a:t>
            </a:r>
            <a:endParaRPr>
              <a:solidFill>
                <a:srgbClr val="6AA84F"/>
              </a:solidFill>
            </a:endParaRPr>
          </a:p>
        </p:txBody>
      </p:sp>
      <p:pic>
        <p:nvPicPr>
          <p:cNvPr id="257" name="Google Shape;257;p18"/>
          <p:cNvPicPr preferRelativeResize="0"/>
          <p:nvPr/>
        </p:nvPicPr>
        <p:blipFill>
          <a:blip r:embed="rId10">
            <a:alphaModFix/>
          </a:blip>
          <a:stretch>
            <a:fillRect/>
          </a:stretch>
        </p:blipFill>
        <p:spPr>
          <a:xfrm>
            <a:off x="762225" y="1944775"/>
            <a:ext cx="2109625" cy="443550"/>
          </a:xfrm>
          <a:prstGeom prst="rect">
            <a:avLst/>
          </a:prstGeom>
          <a:noFill/>
          <a:ln>
            <a:noFill/>
          </a:ln>
        </p:spPr>
      </p:pic>
      <p:pic>
        <p:nvPicPr>
          <p:cNvPr id="258" name="Google Shape;258;p18"/>
          <p:cNvPicPr preferRelativeResize="0"/>
          <p:nvPr/>
        </p:nvPicPr>
        <p:blipFill rotWithShape="1">
          <a:blip r:embed="rId11">
            <a:alphaModFix/>
          </a:blip>
          <a:srcRect b="27256"/>
          <a:stretch/>
        </p:blipFill>
        <p:spPr>
          <a:xfrm>
            <a:off x="689050" y="1608047"/>
            <a:ext cx="2218200" cy="336725"/>
          </a:xfrm>
          <a:prstGeom prst="rect">
            <a:avLst/>
          </a:prstGeom>
          <a:noFill/>
          <a:ln>
            <a:noFill/>
          </a:ln>
        </p:spPr>
      </p:pic>
      <p:pic>
        <p:nvPicPr>
          <p:cNvPr id="259" name="Google Shape;259;p18"/>
          <p:cNvPicPr preferRelativeResize="0"/>
          <p:nvPr/>
        </p:nvPicPr>
        <p:blipFill rotWithShape="1">
          <a:blip r:embed="rId12">
            <a:alphaModFix/>
          </a:blip>
          <a:srcRect b="24789"/>
          <a:stretch/>
        </p:blipFill>
        <p:spPr>
          <a:xfrm>
            <a:off x="724450" y="1281625"/>
            <a:ext cx="2147400" cy="336725"/>
          </a:xfrm>
          <a:prstGeom prst="rect">
            <a:avLst/>
          </a:prstGeom>
          <a:noFill/>
          <a:ln>
            <a:noFill/>
          </a:ln>
        </p:spPr>
      </p:pic>
      <p:cxnSp>
        <p:nvCxnSpPr>
          <p:cNvPr id="260" name="Google Shape;260;p18"/>
          <p:cNvCxnSpPr/>
          <p:nvPr/>
        </p:nvCxnSpPr>
        <p:spPr>
          <a:xfrm rot="10800000" flipH="1">
            <a:off x="769312" y="991761"/>
            <a:ext cx="2004300" cy="213900"/>
          </a:xfrm>
          <a:prstGeom prst="straightConnector1">
            <a:avLst/>
          </a:prstGeom>
          <a:noFill/>
          <a:ln w="9525" cap="flat" cmpd="sng">
            <a:solidFill>
              <a:srgbClr val="00313C"/>
            </a:solidFill>
            <a:prstDash val="solid"/>
            <a:round/>
            <a:headEnd type="none" w="med" len="med"/>
            <a:tailEnd type="triangle" w="med" len="med"/>
          </a:ln>
        </p:spPr>
      </p:cxnSp>
      <p:cxnSp>
        <p:nvCxnSpPr>
          <p:cNvPr id="261" name="Google Shape;261;p18"/>
          <p:cNvCxnSpPr>
            <a:stCxn id="241" idx="1"/>
          </p:cNvCxnSpPr>
          <p:nvPr/>
        </p:nvCxnSpPr>
        <p:spPr>
          <a:xfrm rot="10800000" flipH="1">
            <a:off x="689050" y="3151358"/>
            <a:ext cx="2148600" cy="162000"/>
          </a:xfrm>
          <a:prstGeom prst="straightConnector1">
            <a:avLst/>
          </a:prstGeom>
          <a:noFill/>
          <a:ln w="9525" cap="flat" cmpd="sng">
            <a:solidFill>
              <a:srgbClr val="00313C"/>
            </a:solidFill>
            <a:prstDash val="solid"/>
            <a:round/>
            <a:headEnd type="none" w="med" len="med"/>
            <a:tailEnd type="triangle" w="med" len="med"/>
          </a:ln>
        </p:spPr>
      </p:cxnSp>
      <p:pic>
        <p:nvPicPr>
          <p:cNvPr id="262" name="Google Shape;262;p18"/>
          <p:cNvPicPr preferRelativeResize="0"/>
          <p:nvPr/>
        </p:nvPicPr>
        <p:blipFill>
          <a:blip r:embed="rId13">
            <a:alphaModFix/>
          </a:blip>
          <a:stretch>
            <a:fillRect/>
          </a:stretch>
        </p:blipFill>
        <p:spPr>
          <a:xfrm>
            <a:off x="725638" y="2331700"/>
            <a:ext cx="2182800" cy="446900"/>
          </a:xfrm>
          <a:prstGeom prst="rect">
            <a:avLst/>
          </a:prstGeom>
          <a:noFill/>
          <a:ln>
            <a:noFill/>
          </a:ln>
        </p:spPr>
      </p:pic>
      <p:pic>
        <p:nvPicPr>
          <p:cNvPr id="263" name="Google Shape;263;p18"/>
          <p:cNvPicPr preferRelativeResize="0"/>
          <p:nvPr/>
        </p:nvPicPr>
        <p:blipFill>
          <a:blip r:embed="rId14">
            <a:alphaModFix/>
          </a:blip>
          <a:stretch>
            <a:fillRect/>
          </a:stretch>
        </p:blipFill>
        <p:spPr>
          <a:xfrm>
            <a:off x="724450" y="3529450"/>
            <a:ext cx="2075366" cy="365400"/>
          </a:xfrm>
          <a:prstGeom prst="rect">
            <a:avLst/>
          </a:prstGeom>
          <a:noFill/>
          <a:ln>
            <a:noFill/>
          </a:ln>
        </p:spPr>
      </p:pic>
      <p:pic>
        <p:nvPicPr>
          <p:cNvPr id="264" name="Google Shape;264;p18"/>
          <p:cNvPicPr preferRelativeResize="0"/>
          <p:nvPr/>
        </p:nvPicPr>
        <p:blipFill>
          <a:blip r:embed="rId15">
            <a:alphaModFix/>
          </a:blip>
          <a:stretch>
            <a:fillRect/>
          </a:stretch>
        </p:blipFill>
        <p:spPr>
          <a:xfrm>
            <a:off x="725638" y="3952952"/>
            <a:ext cx="2182800" cy="536634"/>
          </a:xfrm>
          <a:prstGeom prst="rect">
            <a:avLst/>
          </a:prstGeom>
          <a:noFill/>
          <a:ln>
            <a:noFill/>
          </a:ln>
        </p:spPr>
      </p:pic>
      <p:cxnSp>
        <p:nvCxnSpPr>
          <p:cNvPr id="265" name="Google Shape;265;p18"/>
          <p:cNvCxnSpPr/>
          <p:nvPr/>
        </p:nvCxnSpPr>
        <p:spPr>
          <a:xfrm>
            <a:off x="686262" y="893203"/>
            <a:ext cx="12300" cy="3920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p:cNvSpPr/>
          <p:nvPr/>
        </p:nvSpPr>
        <p:spPr>
          <a:xfrm>
            <a:off x="1291325" y="2386401"/>
            <a:ext cx="587700" cy="1726920"/>
          </a:xfrm>
          <a:prstGeom prst="bracePair">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AA84F"/>
              </a:solidFill>
            </a:endParaRPr>
          </a:p>
        </p:txBody>
      </p:sp>
      <p:sp>
        <p:nvSpPr>
          <p:cNvPr id="271" name="Google Shape;271;p19"/>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19"/>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1200">
                <a:solidFill>
                  <a:schemeClr val="lt1"/>
                </a:solidFill>
              </a:rPr>
              <a:t>7</a:t>
            </a:fld>
            <a:endParaRPr sz="1200">
              <a:solidFill>
                <a:schemeClr val="lt1"/>
              </a:solidFill>
            </a:endParaRPr>
          </a:p>
        </p:txBody>
      </p:sp>
      <p:sp>
        <p:nvSpPr>
          <p:cNvPr id="273" name="Google Shape;273;p19"/>
          <p:cNvSpPr txBox="1">
            <a:spLocks noGrp="1"/>
          </p:cNvSpPr>
          <p:nvPr>
            <p:ph type="title"/>
          </p:nvPr>
        </p:nvSpPr>
        <p:spPr>
          <a:xfrm>
            <a:off x="1369225" y="73050"/>
            <a:ext cx="76992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Calibri"/>
                <a:ea typeface="Calibri"/>
                <a:cs typeface="Calibri"/>
                <a:sym typeface="Calibri"/>
              </a:rPr>
              <a:t>Summary of SHE Production</a:t>
            </a:r>
            <a:endParaRPr sz="3000">
              <a:solidFill>
                <a:schemeClr val="lt1"/>
              </a:solidFill>
              <a:latin typeface="Calibri"/>
              <a:ea typeface="Calibri"/>
              <a:cs typeface="Calibri"/>
              <a:sym typeface="Calibri"/>
            </a:endParaRPr>
          </a:p>
        </p:txBody>
      </p:sp>
      <p:pic>
        <p:nvPicPr>
          <p:cNvPr id="274" name="Google Shape;274;p19"/>
          <p:cNvPicPr preferRelativeResize="0"/>
          <p:nvPr/>
        </p:nvPicPr>
        <p:blipFill>
          <a:blip r:embed="rId3">
            <a:alphaModFix/>
          </a:blip>
          <a:stretch>
            <a:fillRect/>
          </a:stretch>
        </p:blipFill>
        <p:spPr>
          <a:xfrm>
            <a:off x="76175" y="77898"/>
            <a:ext cx="991500" cy="534800"/>
          </a:xfrm>
          <a:prstGeom prst="rect">
            <a:avLst/>
          </a:prstGeom>
          <a:noFill/>
          <a:ln>
            <a:noFill/>
          </a:ln>
        </p:spPr>
      </p:pic>
      <p:sp>
        <p:nvSpPr>
          <p:cNvPr id="275" name="Google Shape;275;p19"/>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7</a:t>
            </a:fld>
            <a:endParaRPr sz="900">
              <a:solidFill>
                <a:srgbClr val="00313C"/>
              </a:solidFill>
            </a:endParaRPr>
          </a:p>
        </p:txBody>
      </p:sp>
      <p:sp>
        <p:nvSpPr>
          <p:cNvPr id="276" name="Google Shape;276;p19"/>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graphicFrame>
        <p:nvGraphicFramePr>
          <p:cNvPr id="277" name="Google Shape;277;p19"/>
          <p:cNvGraphicFramePr/>
          <p:nvPr/>
        </p:nvGraphicFramePr>
        <p:xfrm>
          <a:off x="1468025" y="871306"/>
          <a:ext cx="6207925" cy="3666173"/>
        </p:xfrm>
        <a:graphic>
          <a:graphicData uri="http://schemas.openxmlformats.org/drawingml/2006/table">
            <a:tbl>
              <a:tblPr>
                <a:noFill/>
                <a:tableStyleId>{B078E2FF-60D3-44B0-8077-1C1FF3C68102}</a:tableStyleId>
              </a:tblPr>
              <a:tblGrid>
                <a:gridCol w="580450">
                  <a:extLst>
                    <a:ext uri="{9D8B030D-6E8A-4147-A177-3AD203B41FA5}">
                      <a16:colId xmlns:a16="http://schemas.microsoft.com/office/drawing/2014/main" val="20000"/>
                    </a:ext>
                  </a:extLst>
                </a:gridCol>
                <a:gridCol w="1249450">
                  <a:extLst>
                    <a:ext uri="{9D8B030D-6E8A-4147-A177-3AD203B41FA5}">
                      <a16:colId xmlns:a16="http://schemas.microsoft.com/office/drawing/2014/main" val="20001"/>
                    </a:ext>
                  </a:extLst>
                </a:gridCol>
                <a:gridCol w="1060725">
                  <a:extLst>
                    <a:ext uri="{9D8B030D-6E8A-4147-A177-3AD203B41FA5}">
                      <a16:colId xmlns:a16="http://schemas.microsoft.com/office/drawing/2014/main" val="20002"/>
                    </a:ext>
                  </a:extLst>
                </a:gridCol>
                <a:gridCol w="1086150">
                  <a:extLst>
                    <a:ext uri="{9D8B030D-6E8A-4147-A177-3AD203B41FA5}">
                      <a16:colId xmlns:a16="http://schemas.microsoft.com/office/drawing/2014/main" val="20003"/>
                    </a:ext>
                  </a:extLst>
                </a:gridCol>
                <a:gridCol w="837900">
                  <a:extLst>
                    <a:ext uri="{9D8B030D-6E8A-4147-A177-3AD203B41FA5}">
                      <a16:colId xmlns:a16="http://schemas.microsoft.com/office/drawing/2014/main" val="20004"/>
                    </a:ext>
                  </a:extLst>
                </a:gridCol>
                <a:gridCol w="1029225">
                  <a:extLst>
                    <a:ext uri="{9D8B030D-6E8A-4147-A177-3AD203B41FA5}">
                      <a16:colId xmlns:a16="http://schemas.microsoft.com/office/drawing/2014/main" val="20005"/>
                    </a:ext>
                  </a:extLst>
                </a:gridCol>
                <a:gridCol w="364025">
                  <a:extLst>
                    <a:ext uri="{9D8B030D-6E8A-4147-A177-3AD203B41FA5}">
                      <a16:colId xmlns:a16="http://schemas.microsoft.com/office/drawing/2014/main" val="20006"/>
                    </a:ext>
                  </a:extLst>
                </a:gridCol>
              </a:tblGrid>
              <a:tr h="200025">
                <a:tc>
                  <a:txBody>
                    <a:bodyPr/>
                    <a:lstStyle/>
                    <a:p>
                      <a:pPr marL="0" lvl="0" indent="0" algn="l" rtl="0">
                        <a:lnSpc>
                          <a:spcPct val="115000"/>
                        </a:lnSpc>
                        <a:spcBef>
                          <a:spcPts val="0"/>
                        </a:spcBef>
                        <a:spcAft>
                          <a:spcPts val="0"/>
                        </a:spcAft>
                        <a:buNone/>
                      </a:pPr>
                      <a:r>
                        <a:rPr lang="en" sz="1000" b="1"/>
                        <a:t>Element</a:t>
                      </a:r>
                      <a:endParaRPr sz="1000" b="1"/>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Facility</a:t>
                      </a:r>
                      <a:endParaRPr sz="1000" b="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Source</a:t>
                      </a:r>
                      <a:endParaRPr sz="1000" b="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Beam</a:t>
                      </a:r>
                      <a:endParaRPr sz="1000" b="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Target</a:t>
                      </a:r>
                      <a:endParaRPr sz="1000" b="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Year</a:t>
                      </a:r>
                      <a:endParaRPr sz="1000" b="1"/>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25975"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t>104</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Rutherfordium (Rf)</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JINR, LBNL</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aseline="30000"/>
                        <a:t>22</a:t>
                      </a:r>
                      <a:r>
                        <a:rPr lang="en" sz="1000"/>
                        <a:t>Ne, </a:t>
                      </a:r>
                      <a:r>
                        <a:rPr lang="en" sz="1000" baseline="30000"/>
                        <a:t>12</a:t>
                      </a:r>
                      <a:r>
                        <a:rPr lang="en" sz="1000"/>
                        <a:t>C</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aseline="30000"/>
                        <a:t>242</a:t>
                      </a:r>
                      <a:r>
                        <a:rPr lang="en" sz="1000"/>
                        <a:t>Pu, </a:t>
                      </a:r>
                      <a:r>
                        <a:rPr lang="en" sz="1000" baseline="30000"/>
                        <a:t>249</a:t>
                      </a:r>
                      <a:r>
                        <a:rPr lang="en" sz="1000"/>
                        <a:t>Cf</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1964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215900">
                <a:tc>
                  <a:txBody>
                    <a:bodyPr/>
                    <a:lstStyle/>
                    <a:p>
                      <a:pPr marL="0" lvl="0" indent="0" algn="r" rtl="0">
                        <a:lnSpc>
                          <a:spcPct val="115000"/>
                        </a:lnSpc>
                        <a:spcBef>
                          <a:spcPts val="0"/>
                        </a:spcBef>
                        <a:spcAft>
                          <a:spcPts val="0"/>
                        </a:spcAft>
                        <a:buNone/>
                      </a:pPr>
                      <a:r>
                        <a:rPr lang="en" sz="1000"/>
                        <a:t>105</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Dubnium (Db)</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JINR, LBNL</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aseline="30000">
                          <a:solidFill>
                            <a:schemeClr val="dk1"/>
                          </a:solidFill>
                        </a:rPr>
                        <a:t>22</a:t>
                      </a:r>
                      <a:r>
                        <a:rPr lang="en" sz="1000">
                          <a:solidFill>
                            <a:schemeClr val="dk1"/>
                          </a:solidFill>
                        </a:rPr>
                        <a:t>Ne, </a:t>
                      </a:r>
                      <a:r>
                        <a:rPr lang="en" sz="1000" baseline="30000"/>
                        <a:t>15</a:t>
                      </a:r>
                      <a:r>
                        <a:rPr lang="en" sz="1000"/>
                        <a:t>N </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aseline="30000">
                          <a:solidFill>
                            <a:schemeClr val="dk1"/>
                          </a:solidFill>
                        </a:rPr>
                        <a:t>243</a:t>
                      </a:r>
                      <a:r>
                        <a:rPr lang="en" sz="1000">
                          <a:solidFill>
                            <a:schemeClr val="dk1"/>
                          </a:solidFill>
                        </a:rPr>
                        <a:t>Am, </a:t>
                      </a:r>
                      <a:r>
                        <a:rPr lang="en" sz="1000" baseline="30000"/>
                        <a:t>249</a:t>
                      </a:r>
                      <a:r>
                        <a:rPr lang="en" sz="1000"/>
                        <a:t>Cf</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1968</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63000">
                <a:tc>
                  <a:txBody>
                    <a:bodyPr/>
                    <a:lstStyle/>
                    <a:p>
                      <a:pPr marL="0" lvl="0" indent="0" algn="r" rtl="0">
                        <a:lnSpc>
                          <a:spcPct val="115000"/>
                        </a:lnSpc>
                        <a:spcBef>
                          <a:spcPts val="0"/>
                        </a:spcBef>
                        <a:spcAft>
                          <a:spcPts val="0"/>
                        </a:spcAft>
                        <a:buNone/>
                      </a:pPr>
                      <a:r>
                        <a:rPr lang="en" sz="1000"/>
                        <a:t>106</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Seaborgium (Sg)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LBNL ,JINR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18</a:t>
                      </a:r>
                      <a:r>
                        <a:rPr lang="en" sz="1000"/>
                        <a:t>O (</a:t>
                      </a:r>
                      <a:r>
                        <a:rPr lang="en" sz="1000" baseline="30000"/>
                        <a:t>54</a:t>
                      </a:r>
                      <a:r>
                        <a:rPr lang="en" sz="1000"/>
                        <a:t>Cr)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249</a:t>
                      </a:r>
                      <a:r>
                        <a:rPr lang="en" sz="1000"/>
                        <a:t>Cf (Pb)</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000"/>
                        <a:t>1974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t>107</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Bohrium (Bh)</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54</a:t>
                      </a:r>
                      <a:r>
                        <a:rPr lang="en" sz="1000"/>
                        <a:t>Cr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209</a:t>
                      </a:r>
                      <a:r>
                        <a:rPr lang="en" sz="1000"/>
                        <a:t>Bi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r" rtl="0">
                        <a:lnSpc>
                          <a:spcPct val="115000"/>
                        </a:lnSpc>
                        <a:spcBef>
                          <a:spcPts val="0"/>
                        </a:spcBef>
                        <a:spcAft>
                          <a:spcPts val="0"/>
                        </a:spcAft>
                        <a:buNone/>
                      </a:pPr>
                      <a:r>
                        <a:rPr lang="en" sz="1000"/>
                        <a:t>1981</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t>108</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Hassium (Hs)</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58</a:t>
                      </a:r>
                      <a:r>
                        <a:rPr lang="en" sz="1000"/>
                        <a:t>Fe</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208</a:t>
                      </a:r>
                      <a:r>
                        <a:rPr lang="en" sz="1000"/>
                        <a:t>Pb</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r" rtl="0">
                        <a:lnSpc>
                          <a:spcPct val="115000"/>
                        </a:lnSpc>
                        <a:spcBef>
                          <a:spcPts val="0"/>
                        </a:spcBef>
                        <a:spcAft>
                          <a:spcPts val="0"/>
                        </a:spcAft>
                        <a:buNone/>
                      </a:pPr>
                      <a:r>
                        <a:rPr lang="en" sz="1000"/>
                        <a:t>1984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t>109</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Meitnerium (Mt)</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a:t>PIG</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58</a:t>
                      </a:r>
                      <a:r>
                        <a:rPr lang="en" sz="1000"/>
                        <a:t>Fe</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1000" baseline="30000"/>
                        <a:t>209</a:t>
                      </a:r>
                      <a:r>
                        <a:rPr lang="en" sz="1000"/>
                        <a:t>Bi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tc>
                  <a:txBody>
                    <a:bodyPr/>
                    <a:lstStyle/>
                    <a:p>
                      <a:pPr marL="0" lvl="0" indent="0" algn="r" rtl="0">
                        <a:lnSpc>
                          <a:spcPct val="115000"/>
                        </a:lnSpc>
                        <a:spcBef>
                          <a:spcPts val="0"/>
                        </a:spcBef>
                        <a:spcAft>
                          <a:spcPts val="0"/>
                        </a:spcAft>
                        <a:buNone/>
                      </a:pPr>
                      <a:r>
                        <a:rPr lang="en" sz="1000"/>
                        <a:t>1982</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t>110</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solidFill>
                            <a:srgbClr val="0A0A0A"/>
                          </a:solidFill>
                        </a:rPr>
                        <a:t>Darmstadtium (Ds)</a:t>
                      </a:r>
                      <a:endParaRPr sz="1000">
                        <a:solidFill>
                          <a:srgbClr val="0A0A0A"/>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CAPRICE ECR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62</a:t>
                      </a:r>
                      <a:r>
                        <a:rPr lang="en" sz="1000"/>
                        <a:t>Ni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208</a:t>
                      </a:r>
                      <a:r>
                        <a:rPr lang="en" sz="1000"/>
                        <a:t>Pb</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1994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 sz="1000"/>
                        <a:t>111</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solidFill>
                            <a:srgbClr val="0A0A0A"/>
                          </a:solidFill>
                        </a:rPr>
                        <a:t>Roentgenium (Rg)</a:t>
                      </a:r>
                      <a:endParaRPr sz="1000">
                        <a:solidFill>
                          <a:srgbClr val="0A0A0A"/>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CAPRICE ECR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64</a:t>
                      </a:r>
                      <a:r>
                        <a:rPr lang="en" sz="1000"/>
                        <a:t>Ni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209</a:t>
                      </a:r>
                      <a:r>
                        <a:rPr lang="en" sz="1000"/>
                        <a:t>Bi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1994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t>112</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solidFill>
                            <a:srgbClr val="0A0A0A"/>
                          </a:solidFill>
                        </a:rPr>
                        <a:t>Copernicium (Cn)</a:t>
                      </a:r>
                      <a:endParaRPr sz="1000">
                        <a:solidFill>
                          <a:srgbClr val="0A0A0A"/>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GSI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CAPRICE ECR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70</a:t>
                      </a:r>
                      <a:r>
                        <a:rPr lang="en" sz="1000"/>
                        <a:t>Zn</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208</a:t>
                      </a:r>
                      <a:r>
                        <a:rPr lang="en" sz="1000"/>
                        <a:t>Pb</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1996</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r h="200025">
                <a:tc>
                  <a:txBody>
                    <a:bodyPr/>
                    <a:lstStyle/>
                    <a:p>
                      <a:pPr marL="0" lvl="0" indent="0" algn="r" rtl="0">
                        <a:lnSpc>
                          <a:spcPct val="115000"/>
                        </a:lnSpc>
                        <a:spcBef>
                          <a:spcPts val="0"/>
                        </a:spcBef>
                        <a:spcAft>
                          <a:spcPts val="0"/>
                        </a:spcAft>
                        <a:buNone/>
                      </a:pPr>
                      <a:r>
                        <a:rPr lang="en" sz="1000"/>
                        <a:t>113</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Nihonium (Nh)</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Riken</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000"/>
                        <a:t>18 GHz ECRIS</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70</a:t>
                      </a:r>
                      <a:r>
                        <a:rPr lang="en" sz="1000"/>
                        <a:t>Zn</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209</a:t>
                      </a:r>
                      <a:r>
                        <a:rPr lang="en" sz="1000"/>
                        <a:t>Bi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2004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0"/>
                  </a:ext>
                </a:extLst>
              </a:tr>
              <a:tr h="200025">
                <a:tc>
                  <a:txBody>
                    <a:bodyPr/>
                    <a:lstStyle/>
                    <a:p>
                      <a:pPr marL="0" lvl="0" indent="0" algn="r" rtl="0">
                        <a:lnSpc>
                          <a:spcPct val="115000"/>
                        </a:lnSpc>
                        <a:spcBef>
                          <a:spcPts val="0"/>
                        </a:spcBef>
                        <a:spcAft>
                          <a:spcPts val="0"/>
                        </a:spcAft>
                        <a:buNone/>
                      </a:pPr>
                      <a:r>
                        <a:rPr lang="en" sz="1000"/>
                        <a:t>114</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Flerovium (Fl)</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JINR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ECR4M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48</a:t>
                      </a:r>
                      <a:r>
                        <a:rPr lang="en" sz="1000"/>
                        <a:t>Ca</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244</a:t>
                      </a:r>
                      <a:r>
                        <a:rPr lang="en" sz="1000"/>
                        <a:t>Pu</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1999</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1"/>
                  </a:ext>
                </a:extLst>
              </a:tr>
              <a:tr h="200025">
                <a:tc>
                  <a:txBody>
                    <a:bodyPr/>
                    <a:lstStyle/>
                    <a:p>
                      <a:pPr marL="0" lvl="0" indent="0" algn="r" rtl="0">
                        <a:lnSpc>
                          <a:spcPct val="115000"/>
                        </a:lnSpc>
                        <a:spcBef>
                          <a:spcPts val="0"/>
                        </a:spcBef>
                        <a:spcAft>
                          <a:spcPts val="0"/>
                        </a:spcAft>
                        <a:buNone/>
                      </a:pPr>
                      <a:r>
                        <a:rPr lang="en" sz="1000"/>
                        <a:t>115</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Moscovium (Mc)</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JINR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ECR4M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48</a:t>
                      </a:r>
                      <a:r>
                        <a:rPr lang="en" sz="1000"/>
                        <a:t>Ca</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243</a:t>
                      </a:r>
                      <a:r>
                        <a:rPr lang="en" sz="1000"/>
                        <a:t>Am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2004</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2"/>
                  </a:ext>
                </a:extLst>
              </a:tr>
              <a:tr h="200025">
                <a:tc>
                  <a:txBody>
                    <a:bodyPr/>
                    <a:lstStyle/>
                    <a:p>
                      <a:pPr marL="0" lvl="0" indent="0" algn="r" rtl="0">
                        <a:lnSpc>
                          <a:spcPct val="115000"/>
                        </a:lnSpc>
                        <a:spcBef>
                          <a:spcPts val="0"/>
                        </a:spcBef>
                        <a:spcAft>
                          <a:spcPts val="0"/>
                        </a:spcAft>
                        <a:buNone/>
                      </a:pPr>
                      <a:r>
                        <a:rPr lang="en" sz="1000"/>
                        <a:t>116</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Livermorium (Lv)</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JINR (LBNL*)</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ECR4M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48</a:t>
                      </a:r>
                      <a:r>
                        <a:rPr lang="en" sz="1000"/>
                        <a:t>Ca (</a:t>
                      </a:r>
                      <a:r>
                        <a:rPr lang="en" sz="1000" baseline="30000"/>
                        <a:t>50</a:t>
                      </a:r>
                      <a:r>
                        <a:rPr lang="en" sz="1000"/>
                        <a:t>Ti)</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248</a:t>
                      </a:r>
                      <a:r>
                        <a:rPr lang="en" sz="1000"/>
                        <a:t>Cm (</a:t>
                      </a:r>
                      <a:r>
                        <a:rPr lang="en" sz="1000" baseline="30000"/>
                        <a:t>244</a:t>
                      </a:r>
                      <a:r>
                        <a:rPr lang="en" sz="1000"/>
                        <a:t>Pu)</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2001</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3"/>
                  </a:ext>
                </a:extLst>
              </a:tr>
              <a:tr h="200025">
                <a:tc>
                  <a:txBody>
                    <a:bodyPr/>
                    <a:lstStyle/>
                    <a:p>
                      <a:pPr marL="0" lvl="0" indent="0" algn="r" rtl="0">
                        <a:lnSpc>
                          <a:spcPct val="115000"/>
                        </a:lnSpc>
                        <a:spcBef>
                          <a:spcPts val="0"/>
                        </a:spcBef>
                        <a:spcAft>
                          <a:spcPts val="0"/>
                        </a:spcAft>
                        <a:buNone/>
                      </a:pPr>
                      <a:r>
                        <a:rPr lang="en" sz="1000"/>
                        <a:t>117</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Tennessine (117)</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JINR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ECR4M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48</a:t>
                      </a:r>
                      <a:r>
                        <a:rPr lang="en" sz="1000"/>
                        <a:t>Ca</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249</a:t>
                      </a:r>
                      <a:r>
                        <a:rPr lang="en" sz="1000"/>
                        <a:t>Bk</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2010</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4"/>
                  </a:ext>
                </a:extLst>
              </a:tr>
              <a:tr h="200025">
                <a:tc>
                  <a:txBody>
                    <a:bodyPr/>
                    <a:lstStyle/>
                    <a:p>
                      <a:pPr marL="0" lvl="0" indent="0" algn="r" rtl="0">
                        <a:lnSpc>
                          <a:spcPct val="115000"/>
                        </a:lnSpc>
                        <a:spcBef>
                          <a:spcPts val="0"/>
                        </a:spcBef>
                        <a:spcAft>
                          <a:spcPts val="0"/>
                        </a:spcAft>
                        <a:buNone/>
                      </a:pPr>
                      <a:r>
                        <a:rPr lang="en" sz="1000"/>
                        <a:t>118</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Oganesson (118)</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JINR</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a:t>ECR4M</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48</a:t>
                      </a:r>
                      <a:r>
                        <a:rPr lang="en" sz="1000"/>
                        <a:t>Ca</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 sz="1000" baseline="30000"/>
                        <a:t>249</a:t>
                      </a:r>
                      <a:r>
                        <a:rPr lang="en" sz="1000"/>
                        <a:t>Cf</a:t>
                      </a: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2006</a:t>
                      </a: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5"/>
                  </a:ext>
                </a:extLst>
              </a:tr>
              <a:tr h="200025">
                <a:tc>
                  <a:txBody>
                    <a:bodyPr/>
                    <a:lstStyle/>
                    <a:p>
                      <a:pPr marL="0" lvl="0" indent="0" algn="r" rtl="0">
                        <a:lnSpc>
                          <a:spcPct val="115000"/>
                        </a:lnSpc>
                        <a:spcBef>
                          <a:spcPts val="0"/>
                        </a:spcBef>
                        <a:spcAft>
                          <a:spcPts val="0"/>
                        </a:spcAft>
                        <a:buNone/>
                      </a:pPr>
                      <a:r>
                        <a:rPr lang="en" sz="1000"/>
                        <a:t>119</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i="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i="1"/>
                        <a:t>AN ECR</a:t>
                      </a:r>
                      <a:endParaRPr sz="1000" i="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baseline="30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baseline="30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6"/>
                  </a:ext>
                </a:extLst>
              </a:tr>
              <a:tr h="200025">
                <a:tc>
                  <a:txBody>
                    <a:bodyPr/>
                    <a:lstStyle/>
                    <a:p>
                      <a:pPr marL="0" lvl="0" indent="0" algn="r" rtl="0">
                        <a:lnSpc>
                          <a:spcPct val="115000"/>
                        </a:lnSpc>
                        <a:spcBef>
                          <a:spcPts val="0"/>
                        </a:spcBef>
                        <a:spcAft>
                          <a:spcPts val="0"/>
                        </a:spcAft>
                        <a:buNone/>
                      </a:pPr>
                      <a:r>
                        <a:rPr lang="en" sz="1000"/>
                        <a:t>120</a:t>
                      </a:r>
                      <a:endParaRPr sz="1000"/>
                    </a:p>
                  </a:txBody>
                  <a:tcPr marL="28575" marR="28575" marT="19050" marB="19050" anchor="b">
                    <a:lnL w="25975"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i="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i="1"/>
                        <a:t>AN ECR</a:t>
                      </a:r>
                      <a:endParaRPr sz="1000" i="1"/>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baseline="30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endParaRPr sz="1000" baseline="30000"/>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endParaRPr sz="1000"/>
                    </a:p>
                  </a:txBody>
                  <a:tcPr marL="28575" marR="28575" marT="19050" marB="19050" anchor="b">
                    <a:lnL w="8650" cap="flat" cmpd="sng">
                      <a:solidFill>
                        <a:srgbClr val="000000"/>
                      </a:solidFill>
                      <a:prstDash val="solid"/>
                      <a:round/>
                      <a:headEnd type="none" w="sm" len="sm"/>
                      <a:tailEnd type="none" w="sm" len="sm"/>
                    </a:lnL>
                    <a:lnR w="25975"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2597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7"/>
                  </a:ext>
                </a:extLst>
              </a:tr>
            </a:tbl>
          </a:graphicData>
        </a:graphic>
      </p:graphicFrame>
      <p:sp>
        <p:nvSpPr>
          <p:cNvPr id="278" name="Google Shape;278;p19"/>
          <p:cNvSpPr/>
          <p:nvPr/>
        </p:nvSpPr>
        <p:spPr>
          <a:xfrm>
            <a:off x="7228675" y="3562750"/>
            <a:ext cx="2876400" cy="365400"/>
          </a:xfrm>
          <a:prstGeom prst="rect">
            <a:avLst/>
          </a:prstGeom>
          <a:no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700">
                <a:solidFill>
                  <a:schemeClr val="dk1"/>
                </a:solidFill>
              </a:rPr>
              <a:t>*later production date</a:t>
            </a:r>
            <a:endParaRPr sz="400">
              <a:solidFill>
                <a:schemeClr val="dk1"/>
              </a:solidFill>
            </a:endParaRPr>
          </a:p>
        </p:txBody>
      </p:sp>
      <p:sp>
        <p:nvSpPr>
          <p:cNvPr id="279" name="Google Shape;279;p19"/>
          <p:cNvSpPr/>
          <p:nvPr/>
        </p:nvSpPr>
        <p:spPr>
          <a:xfrm>
            <a:off x="1335950" y="4150025"/>
            <a:ext cx="6414900" cy="466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19"/>
          <p:cNvSpPr/>
          <p:nvPr/>
        </p:nvSpPr>
        <p:spPr>
          <a:xfrm rot="-1923191">
            <a:off x="-52356" y="2325653"/>
            <a:ext cx="1753513" cy="57268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6AA84F"/>
                </a:solidFill>
              </a:rPr>
              <a:t>Electron Cyclotron Resonance Ion Sources</a:t>
            </a:r>
            <a:endParaRPr>
              <a:solidFill>
                <a:srgbClr val="6AA84F"/>
              </a:solidFill>
            </a:endParaRPr>
          </a:p>
          <a:p>
            <a:pPr marL="0" lvl="0" indent="0" algn="ctr" rtl="0">
              <a:spcBef>
                <a:spcPts val="0"/>
              </a:spcBef>
              <a:spcAft>
                <a:spcPts val="0"/>
              </a:spcAft>
              <a:buNone/>
            </a:pPr>
            <a:r>
              <a:rPr lang="en">
                <a:solidFill>
                  <a:srgbClr val="6AA84F"/>
                </a:solidFill>
              </a:rPr>
              <a:t>(ECRs)</a:t>
            </a:r>
            <a:endParaRPr>
              <a:solidFill>
                <a:srgbClr val="6AA84F"/>
              </a:solidFill>
            </a:endParaRPr>
          </a:p>
        </p:txBody>
      </p:sp>
      <p:pic>
        <p:nvPicPr>
          <p:cNvPr id="281" name="Google Shape;281;p19"/>
          <p:cNvPicPr preferRelativeResize="0"/>
          <p:nvPr/>
        </p:nvPicPr>
        <p:blipFill>
          <a:blip r:embed="rId4">
            <a:alphaModFix/>
          </a:blip>
          <a:stretch>
            <a:fillRect/>
          </a:stretch>
        </p:blipFill>
        <p:spPr>
          <a:xfrm>
            <a:off x="7818825" y="0"/>
            <a:ext cx="1325173" cy="71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0"/>
          <p:cNvSpPr/>
          <p:nvPr/>
        </p:nvSpPr>
        <p:spPr>
          <a:xfrm>
            <a:off x="2876964" y="758225"/>
            <a:ext cx="3990900" cy="1905000"/>
          </a:xfrm>
          <a:prstGeom prst="rect">
            <a:avLst/>
          </a:prstGeom>
          <a:noFill/>
          <a:ln>
            <a:noFill/>
          </a:ln>
        </p:spPr>
        <p:txBody>
          <a:bodyPr spcFirstLastPara="1" wrap="square" lIns="91425" tIns="91425" rIns="91425" bIns="91425" anchor="ctr" anchorCtr="0">
            <a:noAutofit/>
          </a:bodyPr>
          <a:lstStyle/>
          <a:p>
            <a:pPr marL="371475" lvl="0" indent="-203200" algn="l" rtl="0">
              <a:spcBef>
                <a:spcPts val="0"/>
              </a:spcBef>
              <a:spcAft>
                <a:spcPts val="0"/>
              </a:spcAft>
              <a:buClr>
                <a:srgbClr val="00313C"/>
              </a:buClr>
              <a:buSzPts val="1400"/>
              <a:buChar char="●"/>
            </a:pPr>
            <a:r>
              <a:rPr lang="en">
                <a:solidFill>
                  <a:srgbClr val="00313C"/>
                </a:solidFill>
              </a:rPr>
              <a:t>Production from gas or solid material</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Long term performance</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High charge states (E</a:t>
            </a:r>
            <a:r>
              <a:rPr lang="en" baseline="-25000">
                <a:solidFill>
                  <a:srgbClr val="00313C"/>
                </a:solidFill>
              </a:rPr>
              <a:t>cyc</a:t>
            </a:r>
            <a:r>
              <a:rPr lang="en">
                <a:solidFill>
                  <a:srgbClr val="00313C"/>
                </a:solidFill>
              </a:rPr>
              <a:t>∝ Q</a:t>
            </a:r>
            <a:r>
              <a:rPr lang="en" baseline="30000">
                <a:solidFill>
                  <a:srgbClr val="00313C"/>
                </a:solidFill>
              </a:rPr>
              <a:t>2</a:t>
            </a:r>
            <a:r>
              <a:rPr lang="en">
                <a:solidFill>
                  <a:srgbClr val="00313C"/>
                </a:solidFill>
              </a:rPr>
              <a:t>)</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Low consumption rates as isotopes are expensive, need neutron rich isotopes                        (1g of 48Ca is $250k  $450k)</a:t>
            </a:r>
            <a:endParaRPr>
              <a:solidFill>
                <a:srgbClr val="00313C"/>
              </a:solidFill>
            </a:endParaRPr>
          </a:p>
        </p:txBody>
      </p:sp>
      <p:sp>
        <p:nvSpPr>
          <p:cNvPr id="287" name="Google Shape;287;p20"/>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20"/>
          <p:cNvSpPr txBox="1">
            <a:spLocks noGrp="1"/>
          </p:cNvSpPr>
          <p:nvPr>
            <p:ph type="title"/>
          </p:nvPr>
        </p:nvSpPr>
        <p:spPr>
          <a:xfrm>
            <a:off x="1369225" y="73050"/>
            <a:ext cx="69435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ECR Advantages &amp; Challenges</a:t>
            </a:r>
            <a:endParaRPr sz="3020">
              <a:solidFill>
                <a:schemeClr val="lt1"/>
              </a:solidFill>
              <a:latin typeface="Calibri"/>
              <a:ea typeface="Calibri"/>
              <a:cs typeface="Calibri"/>
              <a:sym typeface="Calibri"/>
            </a:endParaRPr>
          </a:p>
        </p:txBody>
      </p:sp>
      <p:pic>
        <p:nvPicPr>
          <p:cNvPr id="289" name="Google Shape;289;p20"/>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290" name="Google Shape;290;p20"/>
          <p:cNvPicPr preferRelativeResize="0"/>
          <p:nvPr/>
        </p:nvPicPr>
        <p:blipFill>
          <a:blip r:embed="rId4">
            <a:alphaModFix/>
          </a:blip>
          <a:stretch>
            <a:fillRect/>
          </a:stretch>
        </p:blipFill>
        <p:spPr>
          <a:xfrm>
            <a:off x="76175" y="77898"/>
            <a:ext cx="991500" cy="534800"/>
          </a:xfrm>
          <a:prstGeom prst="rect">
            <a:avLst/>
          </a:prstGeom>
          <a:noFill/>
          <a:ln>
            <a:noFill/>
          </a:ln>
        </p:spPr>
      </p:pic>
      <p:sp>
        <p:nvSpPr>
          <p:cNvPr id="291" name="Google Shape;291;p20"/>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292" name="Google Shape;292;p20"/>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8</a:t>
            </a:fld>
            <a:endParaRPr sz="900">
              <a:solidFill>
                <a:srgbClr val="00313C"/>
              </a:solidFill>
            </a:endParaRPr>
          </a:p>
        </p:txBody>
      </p:sp>
      <p:pic>
        <p:nvPicPr>
          <p:cNvPr id="293" name="Google Shape;293;p20"/>
          <p:cNvPicPr preferRelativeResize="0"/>
          <p:nvPr/>
        </p:nvPicPr>
        <p:blipFill rotWithShape="1">
          <a:blip r:embed="rId5">
            <a:alphaModFix/>
          </a:blip>
          <a:srcRect r="12800"/>
          <a:stretch/>
        </p:blipFill>
        <p:spPr>
          <a:xfrm>
            <a:off x="-175600" y="1991002"/>
            <a:ext cx="2309883" cy="1765901"/>
          </a:xfrm>
          <a:prstGeom prst="rect">
            <a:avLst/>
          </a:prstGeom>
          <a:noFill/>
          <a:ln>
            <a:noFill/>
          </a:ln>
        </p:spPr>
      </p:pic>
      <p:cxnSp>
        <p:nvCxnSpPr>
          <p:cNvPr id="294" name="Google Shape;294;p20"/>
          <p:cNvCxnSpPr/>
          <p:nvPr/>
        </p:nvCxnSpPr>
        <p:spPr>
          <a:xfrm rot="10800000" flipH="1">
            <a:off x="4550989" y="2438550"/>
            <a:ext cx="333000" cy="266400"/>
          </a:xfrm>
          <a:prstGeom prst="straightConnector1">
            <a:avLst/>
          </a:prstGeom>
          <a:noFill/>
          <a:ln w="19050" cap="flat" cmpd="sng">
            <a:solidFill>
              <a:srgbClr val="AC1146"/>
            </a:solidFill>
            <a:prstDash val="solid"/>
            <a:round/>
            <a:headEnd type="none" w="med" len="med"/>
            <a:tailEnd type="none" w="med" len="med"/>
          </a:ln>
        </p:spPr>
      </p:cxnSp>
      <p:cxnSp>
        <p:nvCxnSpPr>
          <p:cNvPr id="295" name="Google Shape;295;p20"/>
          <p:cNvCxnSpPr/>
          <p:nvPr/>
        </p:nvCxnSpPr>
        <p:spPr>
          <a:xfrm rot="10800000">
            <a:off x="4534339" y="2440800"/>
            <a:ext cx="366300" cy="261900"/>
          </a:xfrm>
          <a:prstGeom prst="straightConnector1">
            <a:avLst/>
          </a:prstGeom>
          <a:noFill/>
          <a:ln w="19050" cap="flat" cmpd="sng">
            <a:solidFill>
              <a:srgbClr val="AC1146"/>
            </a:solidFill>
            <a:prstDash val="solid"/>
            <a:round/>
            <a:headEnd type="none" w="med" len="med"/>
            <a:tailEnd type="none" w="med" len="med"/>
          </a:ln>
        </p:spPr>
      </p:cxnSp>
      <p:sp>
        <p:nvSpPr>
          <p:cNvPr id="296" name="Google Shape;296;p20"/>
          <p:cNvSpPr/>
          <p:nvPr/>
        </p:nvSpPr>
        <p:spPr>
          <a:xfrm>
            <a:off x="672455" y="758225"/>
            <a:ext cx="3000000" cy="27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6AA84F"/>
                </a:solidFill>
              </a:rPr>
              <a:t>Advantages</a:t>
            </a:r>
            <a:endParaRPr b="1">
              <a:solidFill>
                <a:srgbClr val="6AA84F"/>
              </a:solidFill>
            </a:endParaRPr>
          </a:p>
        </p:txBody>
      </p:sp>
      <p:pic>
        <p:nvPicPr>
          <p:cNvPr id="297" name="Google Shape;297;p20"/>
          <p:cNvPicPr preferRelativeResize="0"/>
          <p:nvPr/>
        </p:nvPicPr>
        <p:blipFill rotWithShape="1">
          <a:blip r:embed="rId6">
            <a:alphaModFix/>
          </a:blip>
          <a:srcRect b="4789"/>
          <a:stretch/>
        </p:blipFill>
        <p:spPr>
          <a:xfrm>
            <a:off x="7069000" y="758225"/>
            <a:ext cx="2075000" cy="2676183"/>
          </a:xfrm>
          <a:prstGeom prst="rect">
            <a:avLst/>
          </a:prstGeom>
          <a:noFill/>
          <a:ln>
            <a:noFill/>
          </a:ln>
        </p:spPr>
      </p:pic>
      <p:sp>
        <p:nvSpPr>
          <p:cNvPr id="298" name="Google Shape;298;p20"/>
          <p:cNvSpPr txBox="1"/>
          <p:nvPr/>
        </p:nvSpPr>
        <p:spPr>
          <a:xfrm>
            <a:off x="7178398" y="3376875"/>
            <a:ext cx="3000000" cy="56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00" dirty="0">
                <a:solidFill>
                  <a:srgbClr val="1A1A1A"/>
                </a:solidFill>
                <a:highlight>
                  <a:srgbClr val="FFFFFF"/>
                </a:highlight>
              </a:rPr>
              <a:t>Source: Rev. Sci. Instrum. 70 4737–4738 (1999)</a:t>
            </a:r>
            <a:endParaRPr sz="500" dirty="0">
              <a:solidFill>
                <a:srgbClr val="1A1A1A"/>
              </a:solidFill>
              <a:highlight>
                <a:srgbClr val="FFFFFF"/>
              </a:highlight>
            </a:endParaRPr>
          </a:p>
          <a:p>
            <a:pPr marL="0" lvl="0" indent="0" algn="l" rtl="0">
              <a:lnSpc>
                <a:spcPct val="115000"/>
              </a:lnSpc>
              <a:spcBef>
                <a:spcPts val="0"/>
              </a:spcBef>
              <a:spcAft>
                <a:spcPts val="0"/>
              </a:spcAft>
              <a:buNone/>
            </a:pPr>
            <a:endParaRPr sz="700" dirty="0">
              <a:solidFill>
                <a:srgbClr val="222222"/>
              </a:solidFill>
              <a:highlight>
                <a:schemeClr val="lt1"/>
              </a:highlight>
            </a:endParaRPr>
          </a:p>
          <a:p>
            <a:pPr marL="0" lvl="0" indent="0" algn="l" rtl="0">
              <a:lnSpc>
                <a:spcPct val="115000"/>
              </a:lnSpc>
              <a:spcBef>
                <a:spcPts val="0"/>
              </a:spcBef>
              <a:spcAft>
                <a:spcPts val="1200"/>
              </a:spcAft>
              <a:buNone/>
            </a:pPr>
            <a:endParaRPr sz="1100" dirty="0">
              <a:solidFill>
                <a:srgbClr val="222222"/>
              </a:solidFill>
              <a:highlight>
                <a:schemeClr val="lt1"/>
              </a:highlight>
            </a:endParaRPr>
          </a:p>
        </p:txBody>
      </p:sp>
      <p:sp>
        <p:nvSpPr>
          <p:cNvPr id="299" name="Google Shape;299;p20"/>
          <p:cNvSpPr/>
          <p:nvPr/>
        </p:nvSpPr>
        <p:spPr>
          <a:xfrm>
            <a:off x="2920507" y="3415325"/>
            <a:ext cx="5457600" cy="1528200"/>
          </a:xfrm>
          <a:prstGeom prst="rect">
            <a:avLst/>
          </a:prstGeom>
          <a:noFill/>
          <a:ln>
            <a:noFill/>
          </a:ln>
        </p:spPr>
        <p:txBody>
          <a:bodyPr spcFirstLastPara="1" wrap="square" lIns="91425" tIns="91425" rIns="91425" bIns="91425" anchor="ctr" anchorCtr="0">
            <a:noAutofit/>
          </a:bodyPr>
          <a:lstStyle/>
          <a:p>
            <a:pPr marL="371475" lvl="0" indent="-203200" algn="l" rtl="0">
              <a:spcBef>
                <a:spcPts val="0"/>
              </a:spcBef>
              <a:spcAft>
                <a:spcPts val="0"/>
              </a:spcAft>
              <a:buClr>
                <a:srgbClr val="00313C"/>
              </a:buClr>
              <a:buSzPts val="1400"/>
              <a:buChar char="●"/>
            </a:pPr>
            <a:r>
              <a:rPr lang="en">
                <a:solidFill>
                  <a:srgbClr val="00313C"/>
                </a:solidFill>
              </a:rPr>
              <a:t>Production from gas or solid material</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Long term </a:t>
            </a:r>
            <a:r>
              <a:rPr lang="en" i="1">
                <a:solidFill>
                  <a:srgbClr val="00313C"/>
                </a:solidFill>
              </a:rPr>
              <a:t>stable</a:t>
            </a:r>
            <a:r>
              <a:rPr lang="en">
                <a:solidFill>
                  <a:srgbClr val="00313C"/>
                </a:solidFill>
              </a:rPr>
              <a:t> performance</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Appropriate, working production method</a:t>
            </a:r>
            <a:endParaRPr>
              <a:solidFill>
                <a:srgbClr val="00313C"/>
              </a:solidFill>
            </a:endParaRPr>
          </a:p>
          <a:p>
            <a:pPr marL="457200" lvl="0" indent="0" algn="l" rtl="0">
              <a:spcBef>
                <a:spcPts val="0"/>
              </a:spcBef>
              <a:spcAft>
                <a:spcPts val="0"/>
              </a:spcAft>
              <a:buNone/>
            </a:pPr>
            <a:endParaRPr>
              <a:solidFill>
                <a:srgbClr val="00313C"/>
              </a:solidFill>
            </a:endParaRPr>
          </a:p>
          <a:p>
            <a:pPr marL="371475" lvl="0" indent="-203200" algn="l" rtl="0">
              <a:spcBef>
                <a:spcPts val="0"/>
              </a:spcBef>
              <a:spcAft>
                <a:spcPts val="0"/>
              </a:spcAft>
              <a:buClr>
                <a:srgbClr val="00313C"/>
              </a:buClr>
              <a:buSzPts val="1400"/>
              <a:buChar char="●"/>
            </a:pPr>
            <a:r>
              <a:rPr lang="en">
                <a:solidFill>
                  <a:srgbClr val="00313C"/>
                </a:solidFill>
              </a:rPr>
              <a:t>Limited accelerator and development time</a:t>
            </a:r>
            <a:endParaRPr>
              <a:solidFill>
                <a:srgbClr val="00313C"/>
              </a:solidFill>
            </a:endParaRPr>
          </a:p>
        </p:txBody>
      </p:sp>
      <p:sp>
        <p:nvSpPr>
          <p:cNvPr id="300" name="Google Shape;300;p20"/>
          <p:cNvSpPr/>
          <p:nvPr/>
        </p:nvSpPr>
        <p:spPr>
          <a:xfrm>
            <a:off x="631920" y="3324500"/>
            <a:ext cx="3000000" cy="27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CC0000"/>
                </a:solidFill>
              </a:rPr>
              <a:t>Challenges</a:t>
            </a:r>
            <a:endParaRPr b="1">
              <a:solidFill>
                <a:srgbClr val="CC0000"/>
              </a:solidFill>
            </a:endParaRPr>
          </a:p>
        </p:txBody>
      </p:sp>
      <p:cxnSp>
        <p:nvCxnSpPr>
          <p:cNvPr id="301" name="Google Shape;301;p20"/>
          <p:cNvCxnSpPr/>
          <p:nvPr/>
        </p:nvCxnSpPr>
        <p:spPr>
          <a:xfrm rot="5400000">
            <a:off x="1627800" y="2171913"/>
            <a:ext cx="2732400" cy="121200"/>
          </a:xfrm>
          <a:prstGeom prst="bentConnector3">
            <a:avLst>
              <a:gd name="adj1" fmla="val -113"/>
            </a:avLst>
          </a:prstGeom>
          <a:noFill/>
          <a:ln w="28575" cap="flat" cmpd="sng">
            <a:solidFill>
              <a:srgbClr val="660000"/>
            </a:solidFill>
            <a:prstDash val="solid"/>
            <a:round/>
            <a:headEnd type="none" w="med" len="med"/>
            <a:tailEnd type="none" w="med" len="med"/>
          </a:ln>
        </p:spPr>
      </p:cxnSp>
      <p:cxnSp>
        <p:nvCxnSpPr>
          <p:cNvPr id="302" name="Google Shape;302;p20"/>
          <p:cNvCxnSpPr/>
          <p:nvPr/>
        </p:nvCxnSpPr>
        <p:spPr>
          <a:xfrm>
            <a:off x="2930550" y="3584346"/>
            <a:ext cx="214200" cy="1200"/>
          </a:xfrm>
          <a:prstGeom prst="straightConnector1">
            <a:avLst/>
          </a:prstGeom>
          <a:noFill/>
          <a:ln w="28575" cap="flat" cmpd="sng">
            <a:solidFill>
              <a:srgbClr val="660000"/>
            </a:solidFill>
            <a:prstDash val="solid"/>
            <a:round/>
            <a:headEnd type="none" w="med" len="med"/>
            <a:tailEnd type="stealth" w="med" len="med"/>
          </a:ln>
        </p:spPr>
      </p:cxnSp>
      <p:cxnSp>
        <p:nvCxnSpPr>
          <p:cNvPr id="303" name="Google Shape;303;p20"/>
          <p:cNvCxnSpPr/>
          <p:nvPr/>
        </p:nvCxnSpPr>
        <p:spPr>
          <a:xfrm rot="5400000">
            <a:off x="1607525" y="2524475"/>
            <a:ext cx="2695200" cy="245400"/>
          </a:xfrm>
          <a:prstGeom prst="bentConnector3">
            <a:avLst>
              <a:gd name="adj1" fmla="val -22"/>
            </a:avLst>
          </a:prstGeom>
          <a:noFill/>
          <a:ln w="28575" cap="flat" cmpd="sng">
            <a:solidFill>
              <a:srgbClr val="990000"/>
            </a:solidFill>
            <a:prstDash val="solid"/>
            <a:round/>
            <a:headEnd type="none" w="med" len="med"/>
            <a:tailEnd type="none" w="med" len="med"/>
          </a:ln>
        </p:spPr>
      </p:cxnSp>
      <p:cxnSp>
        <p:nvCxnSpPr>
          <p:cNvPr id="304" name="Google Shape;304;p20"/>
          <p:cNvCxnSpPr/>
          <p:nvPr/>
        </p:nvCxnSpPr>
        <p:spPr>
          <a:xfrm rot="10800000" flipH="1">
            <a:off x="2818559" y="3990700"/>
            <a:ext cx="338400" cy="4200"/>
          </a:xfrm>
          <a:prstGeom prst="straightConnector1">
            <a:avLst/>
          </a:prstGeom>
          <a:noFill/>
          <a:ln w="28575" cap="flat" cmpd="sng">
            <a:solidFill>
              <a:srgbClr val="990000"/>
            </a:solidFill>
            <a:prstDash val="solid"/>
            <a:round/>
            <a:headEnd type="none" w="med" len="med"/>
            <a:tailEnd type="stealth" w="med" len="med"/>
          </a:ln>
        </p:spPr>
      </p:cxnSp>
      <p:cxnSp>
        <p:nvCxnSpPr>
          <p:cNvPr id="305" name="Google Shape;305;p20"/>
          <p:cNvCxnSpPr/>
          <p:nvPr/>
        </p:nvCxnSpPr>
        <p:spPr>
          <a:xfrm rot="5400000">
            <a:off x="1770375" y="3077625"/>
            <a:ext cx="2246100" cy="392700"/>
          </a:xfrm>
          <a:prstGeom prst="bentConnector3">
            <a:avLst>
              <a:gd name="adj1" fmla="val 0"/>
            </a:avLst>
          </a:prstGeom>
          <a:noFill/>
          <a:ln w="28575" cap="flat" cmpd="sng">
            <a:solidFill>
              <a:srgbClr val="E06666"/>
            </a:solidFill>
            <a:prstDash val="solid"/>
            <a:round/>
            <a:headEnd type="none" w="med" len="med"/>
            <a:tailEnd type="none" w="med" len="med"/>
          </a:ln>
        </p:spPr>
      </p:cxnSp>
      <p:cxnSp>
        <p:nvCxnSpPr>
          <p:cNvPr id="306" name="Google Shape;306;p20"/>
          <p:cNvCxnSpPr/>
          <p:nvPr/>
        </p:nvCxnSpPr>
        <p:spPr>
          <a:xfrm rot="10800000" flipH="1">
            <a:off x="2684750" y="4384425"/>
            <a:ext cx="438300" cy="2700"/>
          </a:xfrm>
          <a:prstGeom prst="straightConnector1">
            <a:avLst/>
          </a:prstGeom>
          <a:noFill/>
          <a:ln w="28575" cap="flat" cmpd="sng">
            <a:solidFill>
              <a:srgbClr val="E06666"/>
            </a:solidFill>
            <a:prstDash val="solid"/>
            <a:round/>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cxnSp>
        <p:nvCxnSpPr>
          <p:cNvPr id="311" name="Google Shape;311;p21"/>
          <p:cNvCxnSpPr/>
          <p:nvPr/>
        </p:nvCxnSpPr>
        <p:spPr>
          <a:xfrm flipH="1">
            <a:off x="1006550" y="2212325"/>
            <a:ext cx="1200" cy="181800"/>
          </a:xfrm>
          <a:prstGeom prst="straightConnector1">
            <a:avLst/>
          </a:prstGeom>
          <a:noFill/>
          <a:ln w="9525" cap="flat" cmpd="sng">
            <a:solidFill>
              <a:srgbClr val="CCCCCC"/>
            </a:solidFill>
            <a:prstDash val="solid"/>
            <a:round/>
            <a:headEnd type="none" w="med" len="med"/>
            <a:tailEnd type="none" w="med" len="med"/>
          </a:ln>
        </p:spPr>
      </p:cxnSp>
      <p:cxnSp>
        <p:nvCxnSpPr>
          <p:cNvPr id="312" name="Google Shape;312;p21"/>
          <p:cNvCxnSpPr/>
          <p:nvPr/>
        </p:nvCxnSpPr>
        <p:spPr>
          <a:xfrm flipH="1">
            <a:off x="4047800" y="22114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313" name="Google Shape;313;p21"/>
          <p:cNvCxnSpPr/>
          <p:nvPr/>
        </p:nvCxnSpPr>
        <p:spPr>
          <a:xfrm flipH="1">
            <a:off x="2447775" y="2224875"/>
            <a:ext cx="1500" cy="159000"/>
          </a:xfrm>
          <a:prstGeom prst="straightConnector1">
            <a:avLst/>
          </a:prstGeom>
          <a:noFill/>
          <a:ln w="9525" cap="flat" cmpd="sng">
            <a:solidFill>
              <a:srgbClr val="CCCCCC"/>
            </a:solidFill>
            <a:prstDash val="solid"/>
            <a:round/>
            <a:headEnd type="none" w="med" len="med"/>
            <a:tailEnd type="none" w="med" len="med"/>
          </a:ln>
        </p:spPr>
      </p:cxnSp>
      <p:cxnSp>
        <p:nvCxnSpPr>
          <p:cNvPr id="314" name="Google Shape;314;p21"/>
          <p:cNvCxnSpPr/>
          <p:nvPr/>
        </p:nvCxnSpPr>
        <p:spPr>
          <a:xfrm flipH="1">
            <a:off x="3843591" y="2866025"/>
            <a:ext cx="192000" cy="438300"/>
          </a:xfrm>
          <a:prstGeom prst="straightConnector1">
            <a:avLst/>
          </a:prstGeom>
          <a:noFill/>
          <a:ln w="9525" cap="flat" cmpd="sng">
            <a:solidFill>
              <a:srgbClr val="CCCCCC"/>
            </a:solidFill>
            <a:prstDash val="solid"/>
            <a:round/>
            <a:headEnd type="none" w="med" len="med"/>
            <a:tailEnd type="none" w="med" len="med"/>
          </a:ln>
        </p:spPr>
      </p:cxnSp>
      <p:cxnSp>
        <p:nvCxnSpPr>
          <p:cNvPr id="315" name="Google Shape;315;p21"/>
          <p:cNvCxnSpPr/>
          <p:nvPr/>
        </p:nvCxnSpPr>
        <p:spPr>
          <a:xfrm flipH="1">
            <a:off x="8136275" y="2871950"/>
            <a:ext cx="169200" cy="309900"/>
          </a:xfrm>
          <a:prstGeom prst="straightConnector1">
            <a:avLst/>
          </a:prstGeom>
          <a:noFill/>
          <a:ln w="9525" cap="flat" cmpd="sng">
            <a:solidFill>
              <a:srgbClr val="CCCCCC"/>
            </a:solidFill>
            <a:prstDash val="solid"/>
            <a:round/>
            <a:headEnd type="none" w="med" len="med"/>
            <a:tailEnd type="none" w="med" len="med"/>
          </a:ln>
        </p:spPr>
      </p:cxnSp>
      <p:cxnSp>
        <p:nvCxnSpPr>
          <p:cNvPr id="316" name="Google Shape;316;p21"/>
          <p:cNvCxnSpPr>
            <a:endCxn id="317" idx="0"/>
          </p:cNvCxnSpPr>
          <p:nvPr/>
        </p:nvCxnSpPr>
        <p:spPr>
          <a:xfrm flipH="1">
            <a:off x="5053620" y="3680562"/>
            <a:ext cx="255600" cy="316200"/>
          </a:xfrm>
          <a:prstGeom prst="straightConnector1">
            <a:avLst/>
          </a:prstGeom>
          <a:noFill/>
          <a:ln w="9525" cap="flat" cmpd="sng">
            <a:solidFill>
              <a:srgbClr val="CCCCCC"/>
            </a:solidFill>
            <a:prstDash val="solid"/>
            <a:round/>
            <a:headEnd type="none" w="med" len="med"/>
            <a:tailEnd type="none" w="med" len="med"/>
          </a:ln>
        </p:spPr>
      </p:cxnSp>
      <p:sp>
        <p:nvSpPr>
          <p:cNvPr id="318" name="Google Shape;318;p21"/>
          <p:cNvSpPr/>
          <p:nvPr/>
        </p:nvSpPr>
        <p:spPr>
          <a:xfrm>
            <a:off x="0" y="0"/>
            <a:ext cx="9150000" cy="718800"/>
          </a:xfrm>
          <a:prstGeom prst="rect">
            <a:avLst/>
          </a:prstGeom>
          <a:solidFill>
            <a:srgbClr val="003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p21"/>
          <p:cNvSpPr txBox="1">
            <a:spLocks noGrp="1"/>
          </p:cNvSpPr>
          <p:nvPr>
            <p:ph type="title"/>
          </p:nvPr>
        </p:nvSpPr>
        <p:spPr>
          <a:xfrm>
            <a:off x="1369225" y="73050"/>
            <a:ext cx="6943500" cy="572700"/>
          </a:xfrm>
          <a:prstGeom prst="rect">
            <a:avLst/>
          </a:prstGeom>
          <a:solidFill>
            <a:srgbClr val="00313C"/>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latin typeface="Calibri"/>
                <a:ea typeface="Calibri"/>
                <a:cs typeface="Calibri"/>
                <a:sym typeface="Calibri"/>
              </a:rPr>
              <a:t>Metal Beam Production by an ECR</a:t>
            </a:r>
            <a:endParaRPr sz="3020">
              <a:solidFill>
                <a:schemeClr val="lt1"/>
              </a:solidFill>
              <a:latin typeface="Calibri"/>
              <a:ea typeface="Calibri"/>
              <a:cs typeface="Calibri"/>
              <a:sym typeface="Calibri"/>
            </a:endParaRPr>
          </a:p>
        </p:txBody>
      </p:sp>
      <p:pic>
        <p:nvPicPr>
          <p:cNvPr id="320" name="Google Shape;320;p21"/>
          <p:cNvPicPr preferRelativeResize="0"/>
          <p:nvPr/>
        </p:nvPicPr>
        <p:blipFill>
          <a:blip r:embed="rId3">
            <a:alphaModFix/>
          </a:blip>
          <a:stretch>
            <a:fillRect/>
          </a:stretch>
        </p:blipFill>
        <p:spPr>
          <a:xfrm>
            <a:off x="7818825" y="0"/>
            <a:ext cx="1325173" cy="718800"/>
          </a:xfrm>
          <a:prstGeom prst="rect">
            <a:avLst/>
          </a:prstGeom>
          <a:noFill/>
          <a:ln>
            <a:noFill/>
          </a:ln>
        </p:spPr>
      </p:pic>
      <p:pic>
        <p:nvPicPr>
          <p:cNvPr id="321" name="Google Shape;321;p21"/>
          <p:cNvPicPr preferRelativeResize="0"/>
          <p:nvPr/>
        </p:nvPicPr>
        <p:blipFill>
          <a:blip r:embed="rId4">
            <a:alphaModFix/>
          </a:blip>
          <a:stretch>
            <a:fillRect/>
          </a:stretch>
        </p:blipFill>
        <p:spPr>
          <a:xfrm>
            <a:off x="76175" y="77898"/>
            <a:ext cx="991500" cy="534800"/>
          </a:xfrm>
          <a:prstGeom prst="rect">
            <a:avLst/>
          </a:prstGeom>
          <a:noFill/>
          <a:ln>
            <a:noFill/>
          </a:ln>
        </p:spPr>
      </p:pic>
      <p:sp>
        <p:nvSpPr>
          <p:cNvPr id="322" name="Google Shape;322;p21"/>
          <p:cNvSpPr/>
          <p:nvPr/>
        </p:nvSpPr>
        <p:spPr>
          <a:xfrm>
            <a:off x="-3000" y="4866800"/>
            <a:ext cx="9150000" cy="27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313C"/>
                </a:solidFill>
                <a:latin typeface="Calibri"/>
                <a:ea typeface="Calibri"/>
                <a:cs typeface="Calibri"/>
                <a:sym typeface="Calibri"/>
              </a:rPr>
              <a:t>ICIS 2025 - Oxford, UK                                                                                                                        Janilee Benitez</a:t>
            </a:r>
            <a:endParaRPr sz="900">
              <a:solidFill>
                <a:srgbClr val="00313C"/>
              </a:solidFill>
              <a:latin typeface="Calibri"/>
              <a:ea typeface="Calibri"/>
              <a:cs typeface="Calibri"/>
              <a:sym typeface="Calibri"/>
            </a:endParaRPr>
          </a:p>
        </p:txBody>
      </p:sp>
      <p:sp>
        <p:nvSpPr>
          <p:cNvPr id="323" name="Google Shape;323;p21"/>
          <p:cNvSpPr txBox="1">
            <a:spLocks noGrp="1"/>
          </p:cNvSpPr>
          <p:nvPr>
            <p:ph type="sldNum" idx="12"/>
          </p:nvPr>
        </p:nvSpPr>
        <p:spPr>
          <a:xfrm>
            <a:off x="8595300" y="4866798"/>
            <a:ext cx="548700" cy="276600"/>
          </a:xfrm>
          <a:prstGeom prst="rect">
            <a:avLst/>
          </a:prstGeom>
        </p:spPr>
        <p:txBody>
          <a:bodyPr spcFirstLastPara="1" wrap="square" lIns="91425" tIns="91425" rIns="91425" bIns="91425" anchor="ctr" anchorCtr="0">
            <a:noAutofit/>
          </a:bodyPr>
          <a:lstStyle/>
          <a:p>
            <a:pPr marL="0" lvl="0" indent="0" algn="r" rtl="0">
              <a:lnSpc>
                <a:spcPct val="80000"/>
              </a:lnSpc>
              <a:spcBef>
                <a:spcPts val="0"/>
              </a:spcBef>
              <a:spcAft>
                <a:spcPts val="0"/>
              </a:spcAft>
              <a:buSzPts val="770"/>
              <a:buNone/>
            </a:pPr>
            <a:fld id="{00000000-1234-1234-1234-123412341234}" type="slidenum">
              <a:rPr lang="en" sz="900">
                <a:solidFill>
                  <a:srgbClr val="00313C"/>
                </a:solidFill>
              </a:rPr>
              <a:t>9</a:t>
            </a:fld>
            <a:endParaRPr sz="900">
              <a:solidFill>
                <a:srgbClr val="00313C"/>
              </a:solidFill>
            </a:endParaRPr>
          </a:p>
        </p:txBody>
      </p:sp>
      <p:pic>
        <p:nvPicPr>
          <p:cNvPr id="317" name="Google Shape;317;p21"/>
          <p:cNvPicPr preferRelativeResize="0"/>
          <p:nvPr/>
        </p:nvPicPr>
        <p:blipFill rotWithShape="1">
          <a:blip r:embed="rId5">
            <a:alphaModFix/>
          </a:blip>
          <a:srcRect r="18725"/>
          <a:stretch/>
        </p:blipFill>
        <p:spPr>
          <a:xfrm>
            <a:off x="4823213" y="3996762"/>
            <a:ext cx="460815" cy="572699"/>
          </a:xfrm>
          <a:prstGeom prst="rect">
            <a:avLst/>
          </a:prstGeom>
          <a:noFill/>
          <a:ln>
            <a:noFill/>
          </a:ln>
        </p:spPr>
      </p:pic>
      <p:pic>
        <p:nvPicPr>
          <p:cNvPr id="324" name="Google Shape;324;p21"/>
          <p:cNvPicPr preferRelativeResize="0"/>
          <p:nvPr/>
        </p:nvPicPr>
        <p:blipFill rotWithShape="1">
          <a:blip r:embed="rId6">
            <a:alphaModFix/>
          </a:blip>
          <a:srcRect l="41467" t="12084" r="30913" b="39963"/>
          <a:stretch/>
        </p:blipFill>
        <p:spPr>
          <a:xfrm>
            <a:off x="6394438" y="4004925"/>
            <a:ext cx="700200" cy="906500"/>
          </a:xfrm>
          <a:prstGeom prst="rect">
            <a:avLst/>
          </a:prstGeom>
          <a:noFill/>
          <a:ln>
            <a:noFill/>
          </a:ln>
        </p:spPr>
      </p:pic>
      <p:sp>
        <p:nvSpPr>
          <p:cNvPr id="325" name="Google Shape;325;p21"/>
          <p:cNvSpPr/>
          <p:nvPr/>
        </p:nvSpPr>
        <p:spPr>
          <a:xfrm>
            <a:off x="3457238" y="1051672"/>
            <a:ext cx="1600800" cy="525300"/>
          </a:xfrm>
          <a:prstGeom prst="rect">
            <a:avLst/>
          </a:prstGeom>
          <a:solidFill>
            <a:srgbClr val="AC11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ECR</a:t>
            </a:r>
            <a:endParaRPr>
              <a:solidFill>
                <a:srgbClr val="FFFFFF"/>
              </a:solidFill>
            </a:endParaRPr>
          </a:p>
        </p:txBody>
      </p:sp>
      <p:sp>
        <p:nvSpPr>
          <p:cNvPr id="326" name="Google Shape;326;p21"/>
          <p:cNvSpPr/>
          <p:nvPr/>
        </p:nvSpPr>
        <p:spPr>
          <a:xfrm>
            <a:off x="6272719" y="3174178"/>
            <a:ext cx="812100" cy="5253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Boat</a:t>
            </a:r>
            <a:endParaRPr>
              <a:solidFill>
                <a:srgbClr val="FFFFFF"/>
              </a:solidFill>
            </a:endParaRPr>
          </a:p>
        </p:txBody>
      </p:sp>
      <p:sp>
        <p:nvSpPr>
          <p:cNvPr id="327" name="Google Shape;327;p21"/>
          <p:cNvSpPr/>
          <p:nvPr/>
        </p:nvSpPr>
        <p:spPr>
          <a:xfrm>
            <a:off x="4979669" y="3174103"/>
            <a:ext cx="920700" cy="5253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Stemmed Oven</a:t>
            </a:r>
            <a:endParaRPr>
              <a:solidFill>
                <a:srgbClr val="FFFFFF"/>
              </a:solidFill>
            </a:endParaRPr>
          </a:p>
        </p:txBody>
      </p:sp>
      <p:cxnSp>
        <p:nvCxnSpPr>
          <p:cNvPr id="328" name="Google Shape;328;p21"/>
          <p:cNvCxnSpPr>
            <a:stCxn id="327" idx="0"/>
            <a:endCxn id="329" idx="2"/>
          </p:cNvCxnSpPr>
          <p:nvPr/>
        </p:nvCxnSpPr>
        <p:spPr>
          <a:xfrm rot="-5400000">
            <a:off x="5649419" y="2683303"/>
            <a:ext cx="281400" cy="700200"/>
          </a:xfrm>
          <a:prstGeom prst="bentConnector3">
            <a:avLst>
              <a:gd name="adj1" fmla="val 49998"/>
            </a:avLst>
          </a:prstGeom>
          <a:noFill/>
          <a:ln w="9525" cap="flat" cmpd="sng">
            <a:solidFill>
              <a:srgbClr val="C2C2C2"/>
            </a:solidFill>
            <a:prstDash val="solid"/>
            <a:round/>
            <a:headEnd type="none" w="sm" len="sm"/>
            <a:tailEnd type="none" w="sm" len="sm"/>
          </a:ln>
        </p:spPr>
      </p:cxnSp>
      <p:cxnSp>
        <p:nvCxnSpPr>
          <p:cNvPr id="330" name="Google Shape;330;p21"/>
          <p:cNvCxnSpPr>
            <a:stCxn id="326" idx="0"/>
            <a:endCxn id="329" idx="2"/>
          </p:cNvCxnSpPr>
          <p:nvPr/>
        </p:nvCxnSpPr>
        <p:spPr>
          <a:xfrm rot="5400000" flipH="1">
            <a:off x="6268819" y="2764228"/>
            <a:ext cx="281400" cy="538500"/>
          </a:xfrm>
          <a:prstGeom prst="bentConnector3">
            <a:avLst>
              <a:gd name="adj1" fmla="val 50006"/>
            </a:avLst>
          </a:prstGeom>
          <a:noFill/>
          <a:ln w="9525" cap="flat" cmpd="sng">
            <a:solidFill>
              <a:srgbClr val="C2C2C2"/>
            </a:solidFill>
            <a:prstDash val="solid"/>
            <a:round/>
            <a:headEnd type="none" w="sm" len="sm"/>
            <a:tailEnd type="none" w="sm" len="sm"/>
          </a:ln>
        </p:spPr>
      </p:cxnSp>
      <p:sp>
        <p:nvSpPr>
          <p:cNvPr id="331" name="Google Shape;331;p21"/>
          <p:cNvSpPr/>
          <p:nvPr/>
        </p:nvSpPr>
        <p:spPr>
          <a:xfrm>
            <a:off x="768860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Inductive Oven</a:t>
            </a:r>
            <a:endParaRPr>
              <a:solidFill>
                <a:srgbClr val="FFFFFF"/>
              </a:solidFill>
            </a:endParaRPr>
          </a:p>
        </p:txBody>
      </p:sp>
      <p:pic>
        <p:nvPicPr>
          <p:cNvPr id="332" name="Google Shape;332;p21"/>
          <p:cNvPicPr preferRelativeResize="0"/>
          <p:nvPr/>
        </p:nvPicPr>
        <p:blipFill>
          <a:blip r:embed="rId7">
            <a:alphaModFix/>
          </a:blip>
          <a:stretch>
            <a:fillRect/>
          </a:stretch>
        </p:blipFill>
        <p:spPr>
          <a:xfrm>
            <a:off x="5243390" y="4201161"/>
            <a:ext cx="647025" cy="647025"/>
          </a:xfrm>
          <a:prstGeom prst="rect">
            <a:avLst/>
          </a:prstGeom>
          <a:noFill/>
          <a:ln>
            <a:noFill/>
          </a:ln>
        </p:spPr>
      </p:pic>
      <p:cxnSp>
        <p:nvCxnSpPr>
          <p:cNvPr id="333" name="Google Shape;333;p21"/>
          <p:cNvCxnSpPr>
            <a:stCxn id="327" idx="2"/>
            <a:endCxn id="332" idx="0"/>
          </p:cNvCxnSpPr>
          <p:nvPr/>
        </p:nvCxnSpPr>
        <p:spPr>
          <a:xfrm>
            <a:off x="5440019" y="3699403"/>
            <a:ext cx="126900" cy="501900"/>
          </a:xfrm>
          <a:prstGeom prst="straightConnector1">
            <a:avLst/>
          </a:prstGeom>
          <a:noFill/>
          <a:ln w="9525" cap="flat" cmpd="sng">
            <a:solidFill>
              <a:srgbClr val="CCCCCC"/>
            </a:solidFill>
            <a:prstDash val="solid"/>
            <a:round/>
            <a:headEnd type="none" w="med" len="med"/>
            <a:tailEnd type="none" w="med" len="med"/>
          </a:ln>
        </p:spPr>
      </p:cxnSp>
      <p:cxnSp>
        <p:nvCxnSpPr>
          <p:cNvPr id="334" name="Google Shape;334;p21"/>
          <p:cNvCxnSpPr>
            <a:stCxn id="326" idx="2"/>
          </p:cNvCxnSpPr>
          <p:nvPr/>
        </p:nvCxnSpPr>
        <p:spPr>
          <a:xfrm>
            <a:off x="6678769" y="3699478"/>
            <a:ext cx="0" cy="305400"/>
          </a:xfrm>
          <a:prstGeom prst="straightConnector1">
            <a:avLst/>
          </a:prstGeom>
          <a:noFill/>
          <a:ln w="9525" cap="flat" cmpd="sng">
            <a:solidFill>
              <a:srgbClr val="CCCCCC"/>
            </a:solidFill>
            <a:prstDash val="solid"/>
            <a:round/>
            <a:headEnd type="none" w="med" len="med"/>
            <a:tailEnd type="none" w="med" len="med"/>
          </a:ln>
        </p:spPr>
      </p:cxnSp>
      <p:pic>
        <p:nvPicPr>
          <p:cNvPr id="335" name="Google Shape;335;p21"/>
          <p:cNvPicPr preferRelativeResize="0"/>
          <p:nvPr/>
        </p:nvPicPr>
        <p:blipFill>
          <a:blip r:embed="rId8">
            <a:alphaModFix/>
          </a:blip>
          <a:stretch>
            <a:fillRect/>
          </a:stretch>
        </p:blipFill>
        <p:spPr>
          <a:xfrm>
            <a:off x="7667538" y="3153766"/>
            <a:ext cx="700200" cy="921005"/>
          </a:xfrm>
          <a:prstGeom prst="rect">
            <a:avLst/>
          </a:prstGeom>
          <a:noFill/>
          <a:ln>
            <a:noFill/>
          </a:ln>
        </p:spPr>
      </p:pic>
      <p:pic>
        <p:nvPicPr>
          <p:cNvPr id="336" name="Google Shape;336;p21"/>
          <p:cNvPicPr preferRelativeResize="0"/>
          <p:nvPr/>
        </p:nvPicPr>
        <p:blipFill rotWithShape="1">
          <a:blip r:embed="rId9">
            <a:alphaModFix/>
          </a:blip>
          <a:srcRect l="49636" r="11243" b="14893"/>
          <a:stretch/>
        </p:blipFill>
        <p:spPr>
          <a:xfrm>
            <a:off x="2585475" y="3425113"/>
            <a:ext cx="574579" cy="921000"/>
          </a:xfrm>
          <a:prstGeom prst="rect">
            <a:avLst/>
          </a:prstGeom>
          <a:noFill/>
          <a:ln>
            <a:noFill/>
          </a:ln>
        </p:spPr>
      </p:pic>
      <p:cxnSp>
        <p:nvCxnSpPr>
          <p:cNvPr id="337" name="Google Shape;337;p21"/>
          <p:cNvCxnSpPr>
            <a:endCxn id="336" idx="0"/>
          </p:cNvCxnSpPr>
          <p:nvPr/>
        </p:nvCxnSpPr>
        <p:spPr>
          <a:xfrm>
            <a:off x="2643565" y="2871613"/>
            <a:ext cx="229200" cy="553500"/>
          </a:xfrm>
          <a:prstGeom prst="straightConnector1">
            <a:avLst/>
          </a:prstGeom>
          <a:noFill/>
          <a:ln w="9525" cap="flat" cmpd="sng">
            <a:solidFill>
              <a:srgbClr val="CCCCCC"/>
            </a:solidFill>
            <a:prstDash val="solid"/>
            <a:round/>
            <a:headEnd type="none" w="med" len="med"/>
            <a:tailEnd type="none" w="med" len="med"/>
          </a:ln>
        </p:spPr>
      </p:cxnSp>
      <p:pic>
        <p:nvPicPr>
          <p:cNvPr id="338" name="Google Shape;338;p21"/>
          <p:cNvPicPr preferRelativeResize="0"/>
          <p:nvPr/>
        </p:nvPicPr>
        <p:blipFill rotWithShape="1">
          <a:blip r:embed="rId9">
            <a:alphaModFix/>
          </a:blip>
          <a:srcRect l="13702" t="4244" r="51792" b="18164"/>
          <a:stretch/>
        </p:blipFill>
        <p:spPr>
          <a:xfrm>
            <a:off x="1704275" y="3189588"/>
            <a:ext cx="623897" cy="1033625"/>
          </a:xfrm>
          <a:prstGeom prst="rect">
            <a:avLst/>
          </a:prstGeom>
          <a:noFill/>
          <a:ln>
            <a:noFill/>
          </a:ln>
        </p:spPr>
      </p:pic>
      <p:sp>
        <p:nvSpPr>
          <p:cNvPr id="339" name="Google Shape;339;p21"/>
          <p:cNvSpPr/>
          <p:nvPr/>
        </p:nvSpPr>
        <p:spPr>
          <a:xfrm>
            <a:off x="1934031" y="2379116"/>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MIVOC</a:t>
            </a:r>
            <a:endParaRPr>
              <a:solidFill>
                <a:srgbClr val="FFFFFF"/>
              </a:solidFill>
            </a:endParaRPr>
          </a:p>
        </p:txBody>
      </p:sp>
      <p:pic>
        <p:nvPicPr>
          <p:cNvPr id="340" name="Google Shape;340;p21"/>
          <p:cNvPicPr preferRelativeResize="0"/>
          <p:nvPr/>
        </p:nvPicPr>
        <p:blipFill rotWithShape="1">
          <a:blip r:embed="rId10">
            <a:alphaModFix/>
          </a:blip>
          <a:srcRect l="49932" b="37284"/>
          <a:stretch/>
        </p:blipFill>
        <p:spPr>
          <a:xfrm>
            <a:off x="7173550" y="4160945"/>
            <a:ext cx="1600800" cy="727430"/>
          </a:xfrm>
          <a:prstGeom prst="rect">
            <a:avLst/>
          </a:prstGeom>
          <a:noFill/>
          <a:ln>
            <a:noFill/>
          </a:ln>
        </p:spPr>
      </p:pic>
      <p:cxnSp>
        <p:nvCxnSpPr>
          <p:cNvPr id="341" name="Google Shape;341;p21"/>
          <p:cNvCxnSpPr>
            <a:endCxn id="342" idx="0"/>
          </p:cNvCxnSpPr>
          <p:nvPr/>
        </p:nvCxnSpPr>
        <p:spPr>
          <a:xfrm flipH="1">
            <a:off x="842613" y="2871325"/>
            <a:ext cx="44700" cy="343200"/>
          </a:xfrm>
          <a:prstGeom prst="straightConnector1">
            <a:avLst/>
          </a:prstGeom>
          <a:noFill/>
          <a:ln w="9525" cap="flat" cmpd="sng">
            <a:solidFill>
              <a:srgbClr val="CCCCCC"/>
            </a:solidFill>
            <a:prstDash val="solid"/>
            <a:round/>
            <a:headEnd type="none" w="med" len="med"/>
            <a:tailEnd type="none" w="med" len="med"/>
          </a:ln>
        </p:spPr>
      </p:cxnSp>
      <p:sp>
        <p:nvSpPr>
          <p:cNvPr id="343" name="Google Shape;343;p21"/>
          <p:cNvSpPr/>
          <p:nvPr/>
        </p:nvSpPr>
        <p:spPr>
          <a:xfrm>
            <a:off x="427681"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Sputter Probe or         Insertion Rod</a:t>
            </a:r>
            <a:endParaRPr>
              <a:solidFill>
                <a:srgbClr val="FFFFFF"/>
              </a:solidFill>
            </a:endParaRPr>
          </a:p>
        </p:txBody>
      </p:sp>
      <p:pic>
        <p:nvPicPr>
          <p:cNvPr id="344" name="Google Shape;344;p21"/>
          <p:cNvPicPr preferRelativeResize="0"/>
          <p:nvPr/>
        </p:nvPicPr>
        <p:blipFill rotWithShape="1">
          <a:blip r:embed="rId11">
            <a:alphaModFix/>
          </a:blip>
          <a:srcRect l="4702" t="2993" r="20892" b="53496"/>
          <a:stretch/>
        </p:blipFill>
        <p:spPr>
          <a:xfrm>
            <a:off x="3458525" y="4014925"/>
            <a:ext cx="1208700" cy="617500"/>
          </a:xfrm>
          <a:prstGeom prst="rect">
            <a:avLst/>
          </a:prstGeom>
          <a:noFill/>
          <a:ln>
            <a:noFill/>
          </a:ln>
        </p:spPr>
      </p:pic>
      <p:cxnSp>
        <p:nvCxnSpPr>
          <p:cNvPr id="345" name="Google Shape;345;p21"/>
          <p:cNvCxnSpPr/>
          <p:nvPr/>
        </p:nvCxnSpPr>
        <p:spPr>
          <a:xfrm>
            <a:off x="4444760" y="2866028"/>
            <a:ext cx="134100" cy="1152900"/>
          </a:xfrm>
          <a:prstGeom prst="straightConnector1">
            <a:avLst/>
          </a:prstGeom>
          <a:noFill/>
          <a:ln w="9525" cap="flat" cmpd="sng">
            <a:solidFill>
              <a:srgbClr val="CCCCCC"/>
            </a:solidFill>
            <a:prstDash val="solid"/>
            <a:round/>
            <a:headEnd type="none" w="med" len="med"/>
            <a:tailEnd type="none" w="med" len="med"/>
          </a:ln>
        </p:spPr>
      </p:cxnSp>
      <p:pic>
        <p:nvPicPr>
          <p:cNvPr id="346" name="Google Shape;346;p21"/>
          <p:cNvPicPr preferRelativeResize="0"/>
          <p:nvPr/>
        </p:nvPicPr>
        <p:blipFill rotWithShape="1">
          <a:blip r:embed="rId12">
            <a:alphaModFix/>
          </a:blip>
          <a:srcRect l="12457" t="23249" r="13038" b="21967"/>
          <a:stretch/>
        </p:blipFill>
        <p:spPr>
          <a:xfrm>
            <a:off x="3396350" y="3317786"/>
            <a:ext cx="812100" cy="462780"/>
          </a:xfrm>
          <a:prstGeom prst="rect">
            <a:avLst/>
          </a:prstGeom>
          <a:noFill/>
          <a:ln>
            <a:noFill/>
          </a:ln>
        </p:spPr>
      </p:pic>
      <p:cxnSp>
        <p:nvCxnSpPr>
          <p:cNvPr id="347" name="Google Shape;347;p21"/>
          <p:cNvCxnSpPr/>
          <p:nvPr/>
        </p:nvCxnSpPr>
        <p:spPr>
          <a:xfrm flipH="1">
            <a:off x="6060413" y="3033575"/>
            <a:ext cx="3600" cy="711600"/>
          </a:xfrm>
          <a:prstGeom prst="straightConnector1">
            <a:avLst/>
          </a:prstGeom>
          <a:noFill/>
          <a:ln w="9525" cap="flat" cmpd="sng">
            <a:solidFill>
              <a:srgbClr val="CCCCCC"/>
            </a:solidFill>
            <a:prstDash val="solid"/>
            <a:round/>
            <a:headEnd type="none" w="med" len="med"/>
            <a:tailEnd type="none" w="med" len="med"/>
          </a:ln>
        </p:spPr>
      </p:cxnSp>
      <p:pic>
        <p:nvPicPr>
          <p:cNvPr id="348" name="Google Shape;348;p21"/>
          <p:cNvPicPr preferRelativeResize="0"/>
          <p:nvPr/>
        </p:nvPicPr>
        <p:blipFill>
          <a:blip r:embed="rId13">
            <a:alphaModFix/>
          </a:blip>
          <a:stretch>
            <a:fillRect/>
          </a:stretch>
        </p:blipFill>
        <p:spPr>
          <a:xfrm>
            <a:off x="5691637" y="3737050"/>
            <a:ext cx="623901" cy="473374"/>
          </a:xfrm>
          <a:prstGeom prst="rect">
            <a:avLst/>
          </a:prstGeom>
          <a:noFill/>
          <a:ln>
            <a:noFill/>
          </a:ln>
        </p:spPr>
      </p:pic>
      <p:pic>
        <p:nvPicPr>
          <p:cNvPr id="342" name="Google Shape;342;p21"/>
          <p:cNvPicPr preferRelativeResize="0"/>
          <p:nvPr/>
        </p:nvPicPr>
        <p:blipFill>
          <a:blip r:embed="rId14">
            <a:alphaModFix/>
          </a:blip>
          <a:stretch>
            <a:fillRect/>
          </a:stretch>
        </p:blipFill>
        <p:spPr>
          <a:xfrm>
            <a:off x="238251" y="3214525"/>
            <a:ext cx="1208725" cy="983754"/>
          </a:xfrm>
          <a:prstGeom prst="rect">
            <a:avLst/>
          </a:prstGeom>
          <a:noFill/>
          <a:ln>
            <a:noFill/>
          </a:ln>
        </p:spPr>
      </p:pic>
      <p:sp>
        <p:nvSpPr>
          <p:cNvPr id="349" name="Google Shape;349;p21"/>
          <p:cNvSpPr/>
          <p:nvPr/>
        </p:nvSpPr>
        <p:spPr>
          <a:xfrm>
            <a:off x="3524555" y="2361741"/>
            <a:ext cx="10689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Low Temp Oven</a:t>
            </a:r>
            <a:endParaRPr>
              <a:solidFill>
                <a:srgbClr val="FFFFFF"/>
              </a:solidFill>
            </a:endParaRPr>
          </a:p>
        </p:txBody>
      </p:sp>
      <p:cxnSp>
        <p:nvCxnSpPr>
          <p:cNvPr id="350" name="Google Shape;350;p21"/>
          <p:cNvCxnSpPr/>
          <p:nvPr/>
        </p:nvCxnSpPr>
        <p:spPr>
          <a:xfrm>
            <a:off x="8493562" y="2882883"/>
            <a:ext cx="67200" cy="1413900"/>
          </a:xfrm>
          <a:prstGeom prst="straightConnector1">
            <a:avLst/>
          </a:prstGeom>
          <a:noFill/>
          <a:ln w="9525" cap="flat" cmpd="sng">
            <a:solidFill>
              <a:srgbClr val="CCCCCC"/>
            </a:solidFill>
            <a:prstDash val="solid"/>
            <a:round/>
            <a:headEnd type="none" w="med" len="med"/>
            <a:tailEnd type="none" w="med" len="med"/>
          </a:ln>
        </p:spPr>
      </p:cxnSp>
      <p:cxnSp>
        <p:nvCxnSpPr>
          <p:cNvPr id="351" name="Google Shape;351;p21"/>
          <p:cNvCxnSpPr/>
          <p:nvPr/>
        </p:nvCxnSpPr>
        <p:spPr>
          <a:xfrm flipH="1">
            <a:off x="2016081" y="2904416"/>
            <a:ext cx="452400" cy="285300"/>
          </a:xfrm>
          <a:prstGeom prst="straightConnector1">
            <a:avLst/>
          </a:prstGeom>
          <a:noFill/>
          <a:ln w="9525" cap="flat" cmpd="sng">
            <a:solidFill>
              <a:srgbClr val="CCCCCC"/>
            </a:solidFill>
            <a:prstDash val="solid"/>
            <a:round/>
            <a:headEnd type="none" w="med" len="med"/>
            <a:tailEnd type="none" w="med" len="med"/>
          </a:ln>
        </p:spPr>
      </p:cxnSp>
      <p:cxnSp>
        <p:nvCxnSpPr>
          <p:cNvPr id="352" name="Google Shape;352;p21"/>
          <p:cNvCxnSpPr/>
          <p:nvPr/>
        </p:nvCxnSpPr>
        <p:spPr>
          <a:xfrm>
            <a:off x="4258850" y="1576975"/>
            <a:ext cx="8400" cy="637500"/>
          </a:xfrm>
          <a:prstGeom prst="straightConnector1">
            <a:avLst/>
          </a:prstGeom>
          <a:noFill/>
          <a:ln w="9525" cap="flat" cmpd="sng">
            <a:solidFill>
              <a:srgbClr val="CCCCCC"/>
            </a:solidFill>
            <a:prstDash val="solid"/>
            <a:round/>
            <a:headEnd type="none" w="med" len="med"/>
            <a:tailEnd type="none" w="med" len="med"/>
          </a:ln>
        </p:spPr>
      </p:cxnSp>
      <p:sp>
        <p:nvSpPr>
          <p:cNvPr id="329" name="Google Shape;329;p21"/>
          <p:cNvSpPr/>
          <p:nvPr/>
        </p:nvSpPr>
        <p:spPr>
          <a:xfrm>
            <a:off x="5339796" y="2367391"/>
            <a:ext cx="1600800" cy="5253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High Temp Oven</a:t>
            </a:r>
            <a:endParaRPr>
              <a:solidFill>
                <a:srgbClr val="FFFFFF"/>
              </a:solidFill>
            </a:endParaRPr>
          </a:p>
        </p:txBody>
      </p:sp>
      <p:cxnSp>
        <p:nvCxnSpPr>
          <p:cNvPr id="353" name="Google Shape;353;p21"/>
          <p:cNvCxnSpPr/>
          <p:nvPr/>
        </p:nvCxnSpPr>
        <p:spPr>
          <a:xfrm flipH="1">
            <a:off x="8057143" y="21958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354" name="Google Shape;354;p21"/>
          <p:cNvCxnSpPr/>
          <p:nvPr/>
        </p:nvCxnSpPr>
        <p:spPr>
          <a:xfrm flipH="1">
            <a:off x="6139818" y="2211450"/>
            <a:ext cx="2400" cy="165900"/>
          </a:xfrm>
          <a:prstGeom prst="straightConnector1">
            <a:avLst/>
          </a:prstGeom>
          <a:noFill/>
          <a:ln w="9525" cap="flat" cmpd="sng">
            <a:solidFill>
              <a:srgbClr val="CCCCCC"/>
            </a:solidFill>
            <a:prstDash val="solid"/>
            <a:round/>
            <a:headEnd type="none" w="med" len="med"/>
            <a:tailEnd type="none" w="med" len="med"/>
          </a:ln>
        </p:spPr>
      </p:cxnSp>
      <p:cxnSp>
        <p:nvCxnSpPr>
          <p:cNvPr id="355" name="Google Shape;355;p21"/>
          <p:cNvCxnSpPr/>
          <p:nvPr/>
        </p:nvCxnSpPr>
        <p:spPr>
          <a:xfrm flipH="1">
            <a:off x="1002075" y="2202875"/>
            <a:ext cx="7057800" cy="870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TotalTime>
  <Words>3196</Words>
  <Application>Microsoft Office PowerPoint</Application>
  <PresentationFormat>On-screen Show (16:9)</PresentationFormat>
  <Paragraphs>619</Paragraphs>
  <Slides>26</Slides>
  <Notes>26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Roboto</vt:lpstr>
      <vt:lpstr>Simple Light</vt:lpstr>
      <vt:lpstr>The role of ECR ion sources in superheavy element synthesis</vt:lpstr>
      <vt:lpstr>Why look for Superheavy Elements?</vt:lpstr>
      <vt:lpstr>Why look for Superheavy Elements?</vt:lpstr>
      <vt:lpstr>Making Superheavy Elements</vt:lpstr>
      <vt:lpstr>Some History: SHE Discovery</vt:lpstr>
      <vt:lpstr>Looking for 119 and 120</vt:lpstr>
      <vt:lpstr>Summary of SHE Production</vt:lpstr>
      <vt:lpstr>ECR Advantages &amp; Challenges</vt:lpstr>
      <vt:lpstr>Metal Beam Production by an ECR</vt:lpstr>
      <vt:lpstr>Metal Beam Production by an ECR</vt:lpstr>
      <vt:lpstr>Beams for SHE</vt:lpstr>
      <vt:lpstr>Current Efforts Towards Beam Production for SHE Searches  Ca, Cr, Mn, Ti</vt:lpstr>
      <vt:lpstr>JINR Dubna, Russia</vt:lpstr>
      <vt:lpstr>JINR Dubna, Russia</vt:lpstr>
      <vt:lpstr>GSI Darmstadt, Germany</vt:lpstr>
      <vt:lpstr>GSI Darmstadt, Germany</vt:lpstr>
      <vt:lpstr>IMP Lanzhou, China</vt:lpstr>
      <vt:lpstr>IMP Lanzhou, China</vt:lpstr>
      <vt:lpstr>RIKEN, Japan</vt:lpstr>
      <vt:lpstr>RIKEN, Japan</vt:lpstr>
      <vt:lpstr>LBNL Berkeley, USA</vt:lpstr>
      <vt:lpstr>LBNL Berkeley, USA</vt:lpstr>
      <vt:lpstr>Summary of Current ECR Effort for SHE </vt:lpstr>
      <vt:lpstr>Summary</vt:lpstr>
      <vt:lpstr>References</vt:lpstr>
      <vt:lpstr>Abstract: The role of ECR ion sources in superheavy element synthesis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ECR ion sources in superheavy element synthesis</dc:title>
  <dc:creator>Janilee Benitiez</dc:creator>
  <cp:lastModifiedBy>Janilee  Benitez</cp:lastModifiedBy>
  <cp:revision>20</cp:revision>
  <dcterms:modified xsi:type="dcterms:W3CDTF">2025-09-07T17:22:49Z</dcterms:modified>
</cp:coreProperties>
</file>