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6" r:id="rId1"/>
  </p:sldMasterIdLst>
  <p:notesMasterIdLst>
    <p:notesMasterId r:id="rId32"/>
  </p:notesMasterIdLst>
  <p:handoutMasterIdLst>
    <p:handoutMasterId r:id="rId33"/>
  </p:handoutMasterIdLst>
  <p:sldIdLst>
    <p:sldId id="277" r:id="rId2"/>
    <p:sldId id="291" r:id="rId3"/>
    <p:sldId id="518" r:id="rId4"/>
    <p:sldId id="352" r:id="rId5"/>
    <p:sldId id="584" r:id="rId6"/>
    <p:sldId id="566" r:id="rId7"/>
    <p:sldId id="578" r:id="rId8"/>
    <p:sldId id="567" r:id="rId9"/>
    <p:sldId id="568" r:id="rId10"/>
    <p:sldId id="569" r:id="rId11"/>
    <p:sldId id="570" r:id="rId12"/>
    <p:sldId id="571" r:id="rId13"/>
    <p:sldId id="572" r:id="rId14"/>
    <p:sldId id="573" r:id="rId15"/>
    <p:sldId id="574" r:id="rId16"/>
    <p:sldId id="575" r:id="rId17"/>
    <p:sldId id="583" r:id="rId18"/>
    <p:sldId id="580" r:id="rId19"/>
    <p:sldId id="581" r:id="rId20"/>
    <p:sldId id="582" r:id="rId21"/>
    <p:sldId id="577" r:id="rId22"/>
    <p:sldId id="550" r:id="rId23"/>
    <p:sldId id="589" r:id="rId24"/>
    <p:sldId id="590" r:id="rId25"/>
    <p:sldId id="585" r:id="rId26"/>
    <p:sldId id="576" r:id="rId27"/>
    <p:sldId id="587" r:id="rId28"/>
    <p:sldId id="586" r:id="rId29"/>
    <p:sldId id="588" r:id="rId30"/>
    <p:sldId id="302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A9FF"/>
    <a:srgbClr val="009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987"/>
    <p:restoredTop sz="94675"/>
  </p:normalViewPr>
  <p:slideViewPr>
    <p:cSldViewPr snapToGrid="0" snapToObjects="1">
      <p:cViewPr varScale="1">
        <p:scale>
          <a:sx n="105" d="100"/>
          <a:sy n="105" d="100"/>
        </p:scale>
        <p:origin x="156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37" d="100"/>
          <a:sy n="137" d="100"/>
        </p:scale>
        <p:origin x="178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Annual_WS!$A$3</c:f>
              <c:strCache>
                <c:ptCount val="1"/>
                <c:pt idx="0">
                  <c:v>RIB delivered to experiments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50800" dist="25400" dir="6000000" algn="ctr" rotWithShape="0">
                <a:srgbClr val="000000">
                  <a:alpha val="43137"/>
                </a:srgbClr>
              </a:outerShdw>
            </a:effectLst>
          </c:spPr>
          <c:invertIfNegative val="0"/>
          <c:cat>
            <c:numRef>
              <c:f>Annual_WS!$B$2:$V$2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Annual_WS!$B$3:$U$3</c:f>
              <c:numCache>
                <c:formatCode>General</c:formatCode>
                <c:ptCount val="20"/>
                <c:pt idx="0">
                  <c:v>2711.4</c:v>
                </c:pt>
                <c:pt idx="1">
                  <c:v>2689.7</c:v>
                </c:pt>
                <c:pt idx="2">
                  <c:v>2231.6999999999998</c:v>
                </c:pt>
                <c:pt idx="3">
                  <c:v>2090.1999999999998</c:v>
                </c:pt>
                <c:pt idx="4">
                  <c:v>2687.8</c:v>
                </c:pt>
                <c:pt idx="5">
                  <c:v>2627.6</c:v>
                </c:pt>
                <c:pt idx="6">
                  <c:v>2443</c:v>
                </c:pt>
                <c:pt idx="7">
                  <c:v>2745</c:v>
                </c:pt>
                <c:pt idx="8">
                  <c:v>2606.9</c:v>
                </c:pt>
                <c:pt idx="9">
                  <c:v>3142.9</c:v>
                </c:pt>
                <c:pt idx="10">
                  <c:v>2847.5</c:v>
                </c:pt>
                <c:pt idx="11">
                  <c:v>2852.3</c:v>
                </c:pt>
                <c:pt idx="12">
                  <c:v>2852.3</c:v>
                </c:pt>
                <c:pt idx="13">
                  <c:v>2225.8000000000002</c:v>
                </c:pt>
                <c:pt idx="14">
                  <c:v>2461.4</c:v>
                </c:pt>
                <c:pt idx="15">
                  <c:v>1164.3</c:v>
                </c:pt>
                <c:pt idx="16">
                  <c:v>2079.1999999999998</c:v>
                </c:pt>
                <c:pt idx="17">
                  <c:v>1794.7</c:v>
                </c:pt>
                <c:pt idx="18" formatCode="0.0">
                  <c:v>2477.1</c:v>
                </c:pt>
                <c:pt idx="19" formatCode="0.0">
                  <c:v>2210.3000000000002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58-4E5A-A88A-F18E425B0A4B}"/>
            </c:ext>
          </c:extLst>
        </c:ser>
        <c:ser>
          <c:idx val="1"/>
          <c:order val="1"/>
          <c:tx>
            <c:strRef>
              <c:f>Annual_WS!$A$4</c:f>
              <c:strCache>
                <c:ptCount val="1"/>
                <c:pt idx="0">
                  <c:v>RIB development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Annual_WS!$B$2:$V$2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Annual_WS!$B$4:$U$4</c:f>
              <c:numCache>
                <c:formatCode>General</c:formatCode>
                <c:ptCount val="20"/>
                <c:pt idx="0">
                  <c:v>263.39999999999998</c:v>
                </c:pt>
                <c:pt idx="1">
                  <c:v>187.7</c:v>
                </c:pt>
                <c:pt idx="2">
                  <c:v>303.89999999999998</c:v>
                </c:pt>
                <c:pt idx="3">
                  <c:v>470.5</c:v>
                </c:pt>
                <c:pt idx="4">
                  <c:v>38.799999999999997</c:v>
                </c:pt>
                <c:pt idx="5">
                  <c:v>104.1</c:v>
                </c:pt>
                <c:pt idx="6">
                  <c:v>482.8</c:v>
                </c:pt>
                <c:pt idx="7">
                  <c:v>734.3</c:v>
                </c:pt>
                <c:pt idx="8">
                  <c:v>457.2</c:v>
                </c:pt>
                <c:pt idx="9">
                  <c:v>229.8</c:v>
                </c:pt>
                <c:pt idx="10">
                  <c:v>550.29999999999995</c:v>
                </c:pt>
                <c:pt idx="11">
                  <c:v>813.6</c:v>
                </c:pt>
                <c:pt idx="12">
                  <c:v>437.7</c:v>
                </c:pt>
                <c:pt idx="13">
                  <c:v>246.2</c:v>
                </c:pt>
                <c:pt idx="14">
                  <c:v>161.4</c:v>
                </c:pt>
                <c:pt idx="15">
                  <c:v>441.3</c:v>
                </c:pt>
                <c:pt idx="16">
                  <c:v>248</c:v>
                </c:pt>
                <c:pt idx="17">
                  <c:v>258.5</c:v>
                </c:pt>
                <c:pt idx="18">
                  <c:v>324.39999999999998</c:v>
                </c:pt>
                <c:pt idx="19">
                  <c:v>151.6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458-4E5A-A88A-F18E425B0A4B}"/>
            </c:ext>
          </c:extLst>
        </c:ser>
        <c:ser>
          <c:idx val="2"/>
          <c:order val="2"/>
          <c:tx>
            <c:strRef>
              <c:f>Annual_WS!$A$5</c:f>
              <c:strCache>
                <c:ptCount val="1"/>
                <c:pt idx="0">
                  <c:v>RIB on Standby (SIB in use)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Annual_WS!$B$2:$V$2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Annual_WS!$B$5:$U$5</c:f>
              <c:numCache>
                <c:formatCode>General</c:formatCode>
                <c:ptCount val="20"/>
                <c:pt idx="0">
                  <c:v>157.4</c:v>
                </c:pt>
                <c:pt idx="1">
                  <c:v>657.3</c:v>
                </c:pt>
                <c:pt idx="2">
                  <c:v>209.3</c:v>
                </c:pt>
                <c:pt idx="3">
                  <c:v>204.1</c:v>
                </c:pt>
                <c:pt idx="4">
                  <c:v>224.2</c:v>
                </c:pt>
                <c:pt idx="5">
                  <c:v>105.5</c:v>
                </c:pt>
                <c:pt idx="6">
                  <c:v>195.7</c:v>
                </c:pt>
                <c:pt idx="7">
                  <c:v>191</c:v>
                </c:pt>
                <c:pt idx="8">
                  <c:v>4.9000000000000004</c:v>
                </c:pt>
                <c:pt idx="9">
                  <c:v>22.6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 formatCode="0.0">
                  <c:v>16</c:v>
                </c:pt>
                <c:pt idx="19" formatCode="0.0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458-4E5A-A88A-F18E425B0A4B}"/>
            </c:ext>
          </c:extLst>
        </c:ser>
        <c:ser>
          <c:idx val="3"/>
          <c:order val="3"/>
          <c:tx>
            <c:strRef>
              <c:f>Annual_WS!$A$7</c:f>
              <c:strCache>
                <c:ptCount val="1"/>
                <c:pt idx="0">
                  <c:v>Tuning procedures (overhead)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Annual_WS!$B$2:$V$2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Annual_WS!$B$7:$U$7</c:f>
              <c:numCache>
                <c:formatCode>General</c:formatCode>
                <c:ptCount val="20"/>
                <c:pt idx="0">
                  <c:v>569.79999999999995</c:v>
                </c:pt>
                <c:pt idx="1">
                  <c:v>765.4</c:v>
                </c:pt>
                <c:pt idx="2">
                  <c:v>489.9</c:v>
                </c:pt>
                <c:pt idx="3">
                  <c:v>511.8</c:v>
                </c:pt>
                <c:pt idx="4">
                  <c:v>494.3</c:v>
                </c:pt>
                <c:pt idx="5">
                  <c:v>754.9</c:v>
                </c:pt>
                <c:pt idx="6">
                  <c:v>713.4</c:v>
                </c:pt>
                <c:pt idx="7">
                  <c:v>672</c:v>
                </c:pt>
                <c:pt idx="8">
                  <c:v>758.9</c:v>
                </c:pt>
                <c:pt idx="9">
                  <c:v>878.2</c:v>
                </c:pt>
                <c:pt idx="10">
                  <c:v>955.7</c:v>
                </c:pt>
                <c:pt idx="11">
                  <c:v>943.3</c:v>
                </c:pt>
                <c:pt idx="12">
                  <c:v>839.4</c:v>
                </c:pt>
                <c:pt idx="13">
                  <c:v>782.5</c:v>
                </c:pt>
                <c:pt idx="14">
                  <c:v>693.1</c:v>
                </c:pt>
                <c:pt idx="15">
                  <c:v>375.7</c:v>
                </c:pt>
                <c:pt idx="16">
                  <c:v>690.7</c:v>
                </c:pt>
                <c:pt idx="17">
                  <c:v>768.3</c:v>
                </c:pt>
                <c:pt idx="18" formatCode="0.0">
                  <c:v>743.9</c:v>
                </c:pt>
                <c:pt idx="19" formatCode="0.0">
                  <c:v>587.59999999999991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458-4E5A-A88A-F18E425B0A4B}"/>
            </c:ext>
          </c:extLst>
        </c:ser>
        <c:ser>
          <c:idx val="4"/>
          <c:order val="4"/>
          <c:tx>
            <c:strRef>
              <c:f>Annual_WS!$A$8</c:f>
              <c:strCache>
                <c:ptCount val="1"/>
                <c:pt idx="0">
                  <c:v>Cyclotron downtime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Annual_WS!$B$2:$V$2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Annual_WS!$B$8:$U$8</c:f>
              <c:numCache>
                <c:formatCode>General</c:formatCode>
                <c:ptCount val="20"/>
                <c:pt idx="0">
                  <c:v>558</c:v>
                </c:pt>
                <c:pt idx="1">
                  <c:v>544.79999999999995</c:v>
                </c:pt>
                <c:pt idx="2">
                  <c:v>431.7</c:v>
                </c:pt>
                <c:pt idx="3">
                  <c:v>391.9</c:v>
                </c:pt>
                <c:pt idx="4">
                  <c:v>694.4</c:v>
                </c:pt>
                <c:pt idx="5">
                  <c:v>460.9</c:v>
                </c:pt>
                <c:pt idx="6">
                  <c:v>343.5</c:v>
                </c:pt>
                <c:pt idx="7">
                  <c:v>254</c:v>
                </c:pt>
                <c:pt idx="8">
                  <c:v>254.5</c:v>
                </c:pt>
                <c:pt idx="9">
                  <c:v>469.5</c:v>
                </c:pt>
                <c:pt idx="10">
                  <c:v>622.20000000000005</c:v>
                </c:pt>
                <c:pt idx="11">
                  <c:v>416</c:v>
                </c:pt>
                <c:pt idx="12">
                  <c:v>648.4</c:v>
                </c:pt>
                <c:pt idx="13">
                  <c:v>527.4</c:v>
                </c:pt>
                <c:pt idx="14">
                  <c:v>181.6</c:v>
                </c:pt>
                <c:pt idx="15">
                  <c:v>622.1</c:v>
                </c:pt>
                <c:pt idx="16">
                  <c:v>401.8</c:v>
                </c:pt>
                <c:pt idx="17">
                  <c:v>448.8</c:v>
                </c:pt>
                <c:pt idx="18" formatCode="0.0">
                  <c:v>487.3</c:v>
                </c:pt>
                <c:pt idx="19" formatCode="0.0">
                  <c:v>921.2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458-4E5A-A88A-F18E425B0A4B}"/>
            </c:ext>
          </c:extLst>
        </c:ser>
        <c:ser>
          <c:idx val="5"/>
          <c:order val="5"/>
          <c:tx>
            <c:strRef>
              <c:f>Annual_WS!$A$9</c:f>
              <c:strCache>
                <c:ptCount val="1"/>
                <c:pt idx="0">
                  <c:v>ISAC facility downtime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Annual_WS!$B$2:$V$2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Annual_WS!$B$9:$U$9</c:f>
              <c:numCache>
                <c:formatCode>General</c:formatCode>
                <c:ptCount val="20"/>
                <c:pt idx="0">
                  <c:v>130.30000000000001</c:v>
                </c:pt>
                <c:pt idx="1">
                  <c:v>154.6</c:v>
                </c:pt>
                <c:pt idx="2">
                  <c:v>130.6</c:v>
                </c:pt>
                <c:pt idx="3">
                  <c:v>148.9</c:v>
                </c:pt>
                <c:pt idx="4">
                  <c:v>150.6</c:v>
                </c:pt>
                <c:pt idx="5">
                  <c:v>196.3</c:v>
                </c:pt>
                <c:pt idx="6">
                  <c:v>159.80000000000001</c:v>
                </c:pt>
                <c:pt idx="7">
                  <c:v>418</c:v>
                </c:pt>
                <c:pt idx="8">
                  <c:v>453.8</c:v>
                </c:pt>
                <c:pt idx="9">
                  <c:v>180.1</c:v>
                </c:pt>
                <c:pt idx="10">
                  <c:v>230.2</c:v>
                </c:pt>
                <c:pt idx="11">
                  <c:v>240.5</c:v>
                </c:pt>
                <c:pt idx="12">
                  <c:v>317.89999999999998</c:v>
                </c:pt>
                <c:pt idx="13">
                  <c:v>275.39999999999998</c:v>
                </c:pt>
                <c:pt idx="14">
                  <c:v>154.6</c:v>
                </c:pt>
                <c:pt idx="15">
                  <c:v>466</c:v>
                </c:pt>
                <c:pt idx="16">
                  <c:v>143.5</c:v>
                </c:pt>
                <c:pt idx="17">
                  <c:v>96.9</c:v>
                </c:pt>
                <c:pt idx="18">
                  <c:v>247.35</c:v>
                </c:pt>
                <c:pt idx="19">
                  <c:v>152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458-4E5A-A88A-F18E425B0A4B}"/>
            </c:ext>
          </c:extLst>
        </c:ser>
        <c:ser>
          <c:idx val="6"/>
          <c:order val="6"/>
          <c:tx>
            <c:strRef>
              <c:f>Annual_WS!$A$10</c:f>
              <c:strCache>
                <c:ptCount val="1"/>
                <c:pt idx="0">
                  <c:v>Target/ion source downtime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Annual_WS!$B$2:$V$2</c:f>
              <c:numCache>
                <c:formatCode>General</c:formatCode>
                <c:ptCount val="21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</c:numCache>
            </c:numRef>
          </c:cat>
          <c:val>
            <c:numRef>
              <c:f>Annual_WS!$B$10:$U$10</c:f>
              <c:numCache>
                <c:formatCode>General</c:formatCode>
                <c:ptCount val="20"/>
                <c:pt idx="0">
                  <c:v>80.5</c:v>
                </c:pt>
                <c:pt idx="1">
                  <c:v>0.5</c:v>
                </c:pt>
                <c:pt idx="2">
                  <c:v>143.69999999999999</c:v>
                </c:pt>
                <c:pt idx="3">
                  <c:v>600.9</c:v>
                </c:pt>
                <c:pt idx="4">
                  <c:v>810.6</c:v>
                </c:pt>
                <c:pt idx="5">
                  <c:v>1368.5</c:v>
                </c:pt>
                <c:pt idx="6">
                  <c:v>292.39999999999998</c:v>
                </c:pt>
                <c:pt idx="7">
                  <c:v>86.4</c:v>
                </c:pt>
                <c:pt idx="8">
                  <c:v>569</c:v>
                </c:pt>
                <c:pt idx="9">
                  <c:v>239.4</c:v>
                </c:pt>
                <c:pt idx="10">
                  <c:v>557.20000000000005</c:v>
                </c:pt>
                <c:pt idx="11">
                  <c:v>22.6</c:v>
                </c:pt>
                <c:pt idx="12">
                  <c:v>121.7</c:v>
                </c:pt>
                <c:pt idx="13">
                  <c:v>75.099999999999994</c:v>
                </c:pt>
                <c:pt idx="14">
                  <c:v>388.9</c:v>
                </c:pt>
                <c:pt idx="15">
                  <c:v>273.5</c:v>
                </c:pt>
                <c:pt idx="16">
                  <c:v>325.60000000000002</c:v>
                </c:pt>
                <c:pt idx="17">
                  <c:v>701.2</c:v>
                </c:pt>
                <c:pt idx="18" formatCode="0.0">
                  <c:v>177.3</c:v>
                </c:pt>
                <c:pt idx="19" formatCode="0.0">
                  <c:v>514.09999999999991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458-4E5A-A88A-F18E425B0A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537742216"/>
        <c:axId val="303876696"/>
      </c:barChart>
      <c:dateAx>
        <c:axId val="5377422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3876696"/>
        <c:crosses val="autoZero"/>
        <c:auto val="0"/>
        <c:lblOffset val="100"/>
        <c:baseTimeUnit val="days"/>
      </c:dateAx>
      <c:valAx>
        <c:axId val="303876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Hours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7742216"/>
        <c:crosses val="autoZero"/>
        <c:crossBetween val="midCat"/>
      </c:valAx>
      <c:spPr>
        <a:noFill/>
        <a:ln>
          <a:solidFill>
            <a:srgbClr val="000000"/>
          </a:solidFill>
        </a:ln>
        <a:effectLst/>
      </c:spPr>
    </c:plotArea>
    <c:legend>
      <c:legendPos val="l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target ion source downtime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Annual_WS!$B$2:$U$2</c:f>
              <c:numCache>
                <c:formatCode>General</c:formatCode>
                <c:ptCount val="2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</c:numCache>
            </c:numRef>
          </c:xVal>
          <c:yVal>
            <c:numRef>
              <c:f>Annual_WS!$B$12:$U$12</c:f>
              <c:numCache>
                <c:formatCode>General</c:formatCode>
                <c:ptCount val="20"/>
                <c:pt idx="0">
                  <c:v>1.8005726044555782E-2</c:v>
                </c:pt>
                <c:pt idx="1">
                  <c:v>1E-4</c:v>
                </c:pt>
                <c:pt idx="2">
                  <c:v>3.6464677222898902E-2</c:v>
                </c:pt>
                <c:pt idx="3">
                  <c:v>0.12749299838750744</c:v>
                </c:pt>
                <c:pt idx="4">
                  <c:v>0.1589193640088615</c:v>
                </c:pt>
                <c:pt idx="5">
                  <c:v>0.2436006977820499</c:v>
                </c:pt>
                <c:pt idx="6">
                  <c:v>6.3145164773463491E-2</c:v>
                </c:pt>
                <c:pt idx="7">
                  <c:v>1.6938851530182132E-2</c:v>
                </c:pt>
                <c:pt idx="8">
                  <c:v>0.11145498707200502</c:v>
                </c:pt>
                <c:pt idx="9">
                  <c:v>4.6372881355932205E-2</c:v>
                </c:pt>
                <c:pt idx="10">
                  <c:v>9.6684076278391859E-2</c:v>
                </c:pt>
                <c:pt idx="11">
                  <c:v>4.2735850840534767E-3</c:v>
                </c:pt>
                <c:pt idx="12">
                  <c:v>2.3325794457009243E-2</c:v>
                </c:pt>
                <c:pt idx="13">
                  <c:v>1.8173458522892261E-2</c:v>
                </c:pt>
                <c:pt idx="14">
                  <c:v>9.6238554813165053E-2</c:v>
                </c:pt>
                <c:pt idx="15">
                  <c:v>8.1815190403541835E-2</c:v>
                </c:pt>
                <c:pt idx="16">
                  <c:v>8.3727628060069961E-2</c:v>
                </c:pt>
                <c:pt idx="17">
                  <c:v>0.1723527676727952</c:v>
                </c:pt>
                <c:pt idx="18">
                  <c:v>3.9634725653034081E-2</c:v>
                </c:pt>
                <c:pt idx="19">
                  <c:v>0.11291952205236337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E1E-4208-A975-1692EFFA74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99106936"/>
        <c:axId val="699107296"/>
      </c:scatterChart>
      <c:valAx>
        <c:axId val="699106936"/>
        <c:scaling>
          <c:orientation val="minMax"/>
          <c:min val="200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9107296"/>
        <c:crosses val="autoZero"/>
        <c:crossBetween val="midCat"/>
      </c:valAx>
      <c:valAx>
        <c:axId val="699107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percent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91069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9C03A-79D8-174C-8A65-8B724BE9D7B5}" type="datetimeFigureOut">
              <a:rPr lang="en-US" smtClean="0"/>
              <a:t>9/9/2025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D49E93-5542-D14B-A07B-05AD65D6EB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204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03967B-E13D-644C-B749-25F5E6C5117C}" type="datetimeFigureOut">
              <a:rPr lang="en-US" smtClean="0"/>
              <a:t>9/9/2025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FA6A82-C43D-0E45-8BBC-3BA89641B4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460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2025-09-09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2534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73411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773410" y="3337854"/>
            <a:ext cx="4869744" cy="30402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2"/>
          </p:nvPr>
        </p:nvSpPr>
        <p:spPr>
          <a:xfrm>
            <a:off x="5968074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3337854"/>
            <a:ext cx="4869744" cy="30402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73410" y="979687"/>
            <a:ext cx="10064407" cy="63707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3464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075864" y="2032776"/>
            <a:ext cx="5446278" cy="3931442"/>
          </a:xfrm>
          <a:prstGeom prst="rect">
            <a:avLst/>
          </a:prstGeom>
        </p:spPr>
        <p:txBody>
          <a:bodyPr anchor="ctr"/>
          <a:lstStyle>
            <a:lvl1pPr marL="2286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6365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979688"/>
            <a:ext cx="4182876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787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7687507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947791" y="979688"/>
            <a:ext cx="7687507" cy="6635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2065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6921889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7116880" y="3953881"/>
            <a:ext cx="4439522" cy="59731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0668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0185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5462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4176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5934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2025-09-09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668115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613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5128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I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343981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on Ha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896059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o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921574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 Grou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394195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e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2979259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959840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37673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06589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2025-09-09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403212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124815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701012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17789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F NI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597145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099446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PH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738488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AG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852085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SI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392674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ium Recycl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131516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2232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2025-09-09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3669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326409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350479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er Tap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36687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Draf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982826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bbit 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76498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hine Sh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18993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8286531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520384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67404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2025-09-09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206242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per Clip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56314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1471" y="979687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81471" y="2032777"/>
            <a:ext cx="8953827" cy="393939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7523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8269" y="979688"/>
            <a:ext cx="10231669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574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773410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06616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102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86" r:id="rId4"/>
    <p:sldLayoutId id="2147483817" r:id="rId5"/>
    <p:sldLayoutId id="2147483770" r:id="rId6"/>
    <p:sldLayoutId id="2147483784" r:id="rId7"/>
    <p:sldLayoutId id="2147483771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8" r:id="rId18"/>
    <p:sldLayoutId id="2147483818" r:id="rId19"/>
    <p:sldLayoutId id="2147483785" r:id="rId20"/>
    <p:sldLayoutId id="2147483790" r:id="rId21"/>
    <p:sldLayoutId id="2147483791" r:id="rId22"/>
    <p:sldLayoutId id="2147483793" r:id="rId23"/>
    <p:sldLayoutId id="2147483794" r:id="rId24"/>
    <p:sldLayoutId id="2147483795" r:id="rId25"/>
    <p:sldLayoutId id="2147483798" r:id="rId26"/>
    <p:sldLayoutId id="2147483799" r:id="rId27"/>
    <p:sldLayoutId id="2147483800" r:id="rId28"/>
    <p:sldLayoutId id="2147483801" r:id="rId29"/>
    <p:sldLayoutId id="2147483802" r:id="rId30"/>
    <p:sldLayoutId id="2147483803" r:id="rId31"/>
    <p:sldLayoutId id="2147483804" r:id="rId32"/>
    <p:sldLayoutId id="2147483805" r:id="rId33"/>
    <p:sldLayoutId id="2147483806" r:id="rId34"/>
    <p:sldLayoutId id="2147483807" r:id="rId35"/>
    <p:sldLayoutId id="2147483808" r:id="rId36"/>
    <p:sldLayoutId id="2147483809" r:id="rId37"/>
    <p:sldLayoutId id="2147483810" r:id="rId38"/>
    <p:sldLayoutId id="2147483811" r:id="rId39"/>
    <p:sldLayoutId id="2147483812" r:id="rId40"/>
    <p:sldLayoutId id="2147483813" r:id="rId41"/>
    <p:sldLayoutId id="2147483796" r:id="rId42"/>
    <p:sldLayoutId id="2147483821" r:id="rId43"/>
    <p:sldLayoutId id="2147483823" r:id="rId44"/>
    <p:sldLayoutId id="2147483819" r:id="rId45"/>
    <p:sldLayoutId id="2147483820" r:id="rId46"/>
    <p:sldLayoutId id="2147483814" r:id="rId47"/>
    <p:sldLayoutId id="2147483815" r:id="rId48"/>
    <p:sldLayoutId id="2147483816" r:id="rId49"/>
    <p:sldLayoutId id="2147483824" r:id="rId5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751" y="1529857"/>
            <a:ext cx="4357331" cy="2082023"/>
          </a:xfrm>
        </p:spPr>
        <p:txBody>
          <a:bodyPr>
            <a:normAutofit fontScale="90000"/>
          </a:bodyPr>
          <a:lstStyle/>
          <a:p>
            <a:r>
              <a:rPr lang="en-US" dirty="0"/>
              <a:t>Developments for Target-Ion Sources </a:t>
            </a:r>
            <a:br>
              <a:rPr lang="en-US" dirty="0"/>
            </a:br>
            <a:r>
              <a:rPr lang="en-US" dirty="0"/>
              <a:t>at TRIUMF towards the ARIEL era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4751" y="4114800"/>
            <a:ext cx="4506473" cy="90034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Friedhelm Ames, Carla Babcock, Luca Egoriti, Alexander Gottberg, Oliver Kester, Jens Lassen, Fernando Maldonado Millan, Navid Moori</a:t>
            </a:r>
            <a:endParaRPr lang="en-US" sz="14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D2E1375-AD83-EC8A-5032-609A965CC6B8}"/>
              </a:ext>
            </a:extLst>
          </p:cNvPr>
          <p:cNvSpPr txBox="1">
            <a:spLocks/>
          </p:cNvSpPr>
          <p:nvPr/>
        </p:nvSpPr>
        <p:spPr>
          <a:xfrm>
            <a:off x="714751" y="5227320"/>
            <a:ext cx="4095787" cy="900340"/>
          </a:xfrm>
          <a:prstGeom prst="rect">
            <a:avLst/>
          </a:prstGeom>
        </p:spPr>
        <p:txBody>
          <a:bodyPr tIns="0" anchor="b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ICIS 2025</a:t>
            </a:r>
          </a:p>
          <a:p>
            <a:r>
              <a:rPr lang="en-US" sz="1400" dirty="0"/>
              <a:t>Oxford</a:t>
            </a:r>
          </a:p>
          <a:p>
            <a:r>
              <a:rPr lang="en-US" sz="1400" dirty="0"/>
              <a:t>September 8-12, 2025</a:t>
            </a:r>
          </a:p>
        </p:txBody>
      </p:sp>
    </p:spTree>
    <p:extLst>
      <p:ext uri="{BB962C8B-B14F-4D97-AF65-F5344CB8AC3E}">
        <p14:creationId xmlns:p14="http://schemas.microsoft.com/office/powerpoint/2010/main" val="242708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4">
            <a:extLst>
              <a:ext uri="{FF2B5EF4-FFF2-40B4-BE49-F238E27FC236}">
                <a16:creationId xmlns:a16="http://schemas.microsoft.com/office/drawing/2014/main" id="{FA145E43-A45C-879D-A8EB-01DA2DB98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199" y="624685"/>
            <a:ext cx="42498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Ion sources for rare isotopes at ISAC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147FDA99-C91A-F3A1-07C3-29EE808F0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2100" y="1225689"/>
            <a:ext cx="9067800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Surface ion source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Mainly used for elements with E</a:t>
            </a:r>
            <a:r>
              <a:rPr lang="en-US" baseline="-25000" dirty="0"/>
              <a:t>i</a:t>
            </a:r>
            <a:r>
              <a:rPr lang="en-US" dirty="0"/>
              <a:t> &lt; ~ 6 eV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aseline="-25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Resonant Laser Ion Source (RILIS)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Element selective ionization 5 eV &lt;E</a:t>
            </a:r>
            <a:r>
              <a:rPr lang="en-US" baseline="-25000" dirty="0"/>
              <a:t>i</a:t>
            </a:r>
            <a:r>
              <a:rPr lang="en-US" dirty="0"/>
              <a:t> &lt; 10 eV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Ion Guide Laser Ion Source (IGLIS) suppression of surface 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Forced Electron Beam Induced Discharge ion source (FEBIAD)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Mainly used for Gaseous elements, molecules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594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4">
            <a:extLst>
              <a:ext uri="{FF2B5EF4-FFF2-40B4-BE49-F238E27FC236}">
                <a16:creationId xmlns:a16="http://schemas.microsoft.com/office/drawing/2014/main" id="{ED495F1E-8003-5D54-951D-F8B3F0EC87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199" y="540603"/>
            <a:ext cx="34676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ISAC target station at TRIUMF</a:t>
            </a: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4C05C9CB-2828-E8BB-855D-B099D3F44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675" y="1106511"/>
            <a:ext cx="3990975" cy="54057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" name="Picture 34">
            <a:extLst>
              <a:ext uri="{FF2B5EF4-FFF2-40B4-BE49-F238E27FC236}">
                <a16:creationId xmlns:a16="http://schemas.microsoft.com/office/drawing/2014/main" id="{9630AB99-2E0C-BA27-58CF-D6ACD1745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39720" y="4540270"/>
            <a:ext cx="1706880" cy="112776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7" name="Rectangle 8">
            <a:extLst>
              <a:ext uri="{FF2B5EF4-FFF2-40B4-BE49-F238E27FC236}">
                <a16:creationId xmlns:a16="http://schemas.microsoft.com/office/drawing/2014/main" id="{9A256429-FFDE-D504-6D8A-B977C45779C4}"/>
              </a:ext>
            </a:extLst>
          </p:cNvPr>
          <p:cNvSpPr txBox="1">
            <a:spLocks noChangeArrowheads="1"/>
          </p:cNvSpPr>
          <p:nvPr/>
        </p:nvSpPr>
        <p:spPr>
          <a:xfrm>
            <a:off x="6228080" y="1371600"/>
            <a:ext cx="3596639" cy="415137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/>
          <a:p>
            <a:pPr marL="285750" indent="-2857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kern="0" dirty="0">
                <a:solidFill>
                  <a:srgbClr val="00B0F0"/>
                </a:solidFill>
                <a:ea typeface="ＭＳ Ｐゴシック" pitchFamily="-84" charset="-128"/>
                <a:cs typeface="Myriad Pro"/>
              </a:rPr>
              <a:t>target at bottom of shield plug</a:t>
            </a:r>
          </a:p>
          <a:p>
            <a:pPr marL="285750" indent="-2857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kern="0" dirty="0">
                <a:solidFill>
                  <a:srgbClr val="00B0F0"/>
                </a:solidFill>
                <a:ea typeface="ＭＳ Ｐゴシック" pitchFamily="-84" charset="-128"/>
                <a:cs typeface="Myriad Pro"/>
              </a:rPr>
              <a:t>no rad. sensitive components near to target</a:t>
            </a:r>
          </a:p>
          <a:p>
            <a:pPr marL="285750" indent="-2857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kern="0" dirty="0">
                <a:solidFill>
                  <a:srgbClr val="00B0F0"/>
                </a:solidFill>
                <a:ea typeface="ＭＳ Ｐゴシック" pitchFamily="-84" charset="-128"/>
                <a:cs typeface="Myriad Pro"/>
              </a:rPr>
              <a:t>remote manipulations with crane and in hot-cell</a:t>
            </a:r>
          </a:p>
          <a:p>
            <a:pPr marL="285750" indent="-2857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b="1" kern="0" dirty="0">
              <a:solidFill>
                <a:srgbClr val="00B0F0"/>
              </a:solidFill>
              <a:ea typeface="ＭＳ Ｐゴシック" pitchFamily="-84" charset="-128"/>
              <a:cs typeface="Myriad Pro"/>
            </a:endParaRPr>
          </a:p>
          <a:p>
            <a:pPr marL="285750" indent="-2857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kern="0" dirty="0">
                <a:solidFill>
                  <a:srgbClr val="00B0F0"/>
                </a:solidFill>
                <a:ea typeface="ＭＳ Ｐゴシック" pitchFamily="-84" charset="-128"/>
                <a:cs typeface="Myriad Pro"/>
              </a:rPr>
              <a:t>2 target stations</a:t>
            </a:r>
          </a:p>
          <a:p>
            <a:pPr lvl="1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b="1" kern="0" dirty="0">
                <a:solidFill>
                  <a:srgbClr val="00B0F0"/>
                </a:solidFill>
                <a:ea typeface="ＭＳ Ｐゴシック" pitchFamily="-84" charset="-128"/>
                <a:cs typeface="Myriad Pro"/>
              </a:rPr>
              <a:t>one operating while target exchange on other one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b="1" kern="0" dirty="0">
              <a:solidFill>
                <a:srgbClr val="00B0F0"/>
              </a:solidFill>
              <a:ea typeface="ＭＳ Ｐゴシック" pitchFamily="-84" charset="-128"/>
              <a:cs typeface="Myriad Pro"/>
            </a:endParaRPr>
          </a:p>
          <a:p>
            <a:pPr marL="285750" indent="-2857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b="1" kern="0" dirty="0">
                <a:solidFill>
                  <a:srgbClr val="00B0F0"/>
                </a:solidFill>
                <a:ea typeface="ＭＳ Ｐゴシック" pitchFamily="-84" charset="-128"/>
                <a:cs typeface="Myriad Pro"/>
              </a:rPr>
              <a:t>maximum proton current</a:t>
            </a:r>
          </a:p>
          <a:p>
            <a:pPr lvl="1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b="1" kern="0" dirty="0">
                <a:solidFill>
                  <a:srgbClr val="00B0F0"/>
                </a:solidFill>
                <a:ea typeface="ＭＳ Ｐゴシック" pitchFamily="-84" charset="-128"/>
                <a:cs typeface="Myriad Pro"/>
              </a:rPr>
              <a:t>100 µA @ 480 MeV</a:t>
            </a:r>
          </a:p>
        </p:txBody>
      </p:sp>
    </p:spTree>
    <p:extLst>
      <p:ext uri="{BB962C8B-B14F-4D97-AF65-F5344CB8AC3E}">
        <p14:creationId xmlns:p14="http://schemas.microsoft.com/office/powerpoint/2010/main" val="2712592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TD0383 SIS-LP.png">
            <a:extLst>
              <a:ext uri="{FF2B5EF4-FFF2-40B4-BE49-F238E27FC236}">
                <a16:creationId xmlns:a16="http://schemas.microsoft.com/office/drawing/2014/main" id="{5B3C7004-2177-F15C-6863-80BD49134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186" y="1346354"/>
            <a:ext cx="7115175" cy="45319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B2CD71-A4CE-CFA8-88FC-9FE54F93F9B8}"/>
              </a:ext>
            </a:extLst>
          </p:cNvPr>
          <p:cNvSpPr txBox="1"/>
          <p:nvPr/>
        </p:nvSpPr>
        <p:spPr>
          <a:xfrm>
            <a:off x="9093200" y="2014568"/>
            <a:ext cx="11063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ea typeface="ヒラギノ角ゴ Pro W3" pitchFamily="-111" charset="-128"/>
              </a:rPr>
              <a:t>low power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  <a:ea typeface="ヒラギノ角ゴ Pro W3" pitchFamily="-111" charset="-128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ea typeface="ヒラギノ角ゴ Pro W3" pitchFamily="-111" charset="-128"/>
              </a:rPr>
              <a:t>0-50 µ 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58383A-CF47-8F20-D9A7-632DD2538710}"/>
              </a:ext>
            </a:extLst>
          </p:cNvPr>
          <p:cNvSpPr txBox="1">
            <a:spLocks/>
          </p:cNvSpPr>
          <p:nvPr/>
        </p:nvSpPr>
        <p:spPr>
          <a:xfrm>
            <a:off x="3352800" y="304800"/>
            <a:ext cx="5429176" cy="605977"/>
          </a:xfrm>
          <a:prstGeom prst="rect">
            <a:avLst/>
          </a:prstGeom>
        </p:spPr>
        <p:txBody>
          <a:bodyPr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ISAC target assembly</a:t>
            </a:r>
          </a:p>
        </p:txBody>
      </p:sp>
    </p:spTree>
    <p:extLst>
      <p:ext uri="{BB962C8B-B14F-4D97-AF65-F5344CB8AC3E}">
        <p14:creationId xmlns:p14="http://schemas.microsoft.com/office/powerpoint/2010/main" val="1491862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DBB2F06-B5E7-A950-FAB2-FEF0FB161366}"/>
              </a:ext>
            </a:extLst>
          </p:cNvPr>
          <p:cNvSpPr txBox="1"/>
          <p:nvPr/>
        </p:nvSpPr>
        <p:spPr>
          <a:xfrm>
            <a:off x="9093200" y="2014568"/>
            <a:ext cx="11865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ea typeface="ヒラギノ角ゴ Pro W3" pitchFamily="-111" charset="-128"/>
              </a:rPr>
              <a:t>high power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  <a:ea typeface="ヒラギノ角ゴ Pro W3" pitchFamily="-111" charset="-128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ea typeface="ヒラギノ角ゴ Pro W3" pitchFamily="-111" charset="-128"/>
              </a:rPr>
              <a:t>0-100 µ A</a:t>
            </a:r>
          </a:p>
        </p:txBody>
      </p:sp>
      <p:pic>
        <p:nvPicPr>
          <p:cNvPr id="5" name="Picture 4" descr="ITD0383 SIS-HP.png">
            <a:extLst>
              <a:ext uri="{FF2B5EF4-FFF2-40B4-BE49-F238E27FC236}">
                <a16:creationId xmlns:a16="http://schemas.microsoft.com/office/drawing/2014/main" id="{3959F527-604B-6E69-1476-60CD394C6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186" y="1346354"/>
            <a:ext cx="7115175" cy="453199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7799D80-54BD-A2C3-3F4F-33B43E62AE19}"/>
              </a:ext>
            </a:extLst>
          </p:cNvPr>
          <p:cNvSpPr txBox="1">
            <a:spLocks/>
          </p:cNvSpPr>
          <p:nvPr/>
        </p:nvSpPr>
        <p:spPr>
          <a:xfrm>
            <a:off x="3352800" y="304800"/>
            <a:ext cx="5429176" cy="605977"/>
          </a:xfrm>
          <a:prstGeom prst="rect">
            <a:avLst/>
          </a:prstGeom>
        </p:spPr>
        <p:txBody>
          <a:bodyPr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ISAC target assembly</a:t>
            </a:r>
          </a:p>
        </p:txBody>
      </p:sp>
    </p:spTree>
    <p:extLst>
      <p:ext uri="{BB962C8B-B14F-4D97-AF65-F5344CB8AC3E}">
        <p14:creationId xmlns:p14="http://schemas.microsoft.com/office/powerpoint/2010/main" val="1291731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78A8BAAF-8C13-4629-BB21-7B575B9A7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405907"/>
            <a:ext cx="35814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Surface ion 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ionization of elements with ionization energy </a:t>
            </a:r>
            <a:r>
              <a:rPr lang="el-GR" dirty="0"/>
              <a:t>ε</a:t>
            </a:r>
            <a:r>
              <a:rPr lang="en-US" baseline="-25000" dirty="0" err="1"/>
              <a:t>i</a:t>
            </a:r>
            <a:r>
              <a:rPr lang="en-US" dirty="0"/>
              <a:t> ~&lt; 6 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ionizer: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Ta tube with Re insert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Operated at 2300 K</a:t>
            </a:r>
          </a:p>
          <a:p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39B6464-CA55-E653-92F9-B9E6FD9B35CF}"/>
              </a:ext>
            </a:extLst>
          </p:cNvPr>
          <p:cNvGrpSpPr/>
          <p:nvPr/>
        </p:nvGrpSpPr>
        <p:grpSpPr>
          <a:xfrm>
            <a:off x="4340441" y="726761"/>
            <a:ext cx="5080000" cy="5629590"/>
            <a:chOff x="3657600" y="836724"/>
            <a:chExt cx="4252954" cy="4531995"/>
          </a:xfrm>
        </p:grpSpPr>
        <p:pic>
          <p:nvPicPr>
            <p:cNvPr id="6" name="Picture 5" descr="ITD0383 SIS-sect.png">
              <a:extLst>
                <a:ext uri="{FF2B5EF4-FFF2-40B4-BE49-F238E27FC236}">
                  <a16:creationId xmlns:a16="http://schemas.microsoft.com/office/drawing/2014/main" id="{F0EEC386-A8DF-FA81-A342-5F0D77E83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5963" r="22254"/>
            <a:stretch>
              <a:fillRect/>
            </a:stretch>
          </p:blipFill>
          <p:spPr>
            <a:xfrm>
              <a:off x="3657600" y="836724"/>
              <a:ext cx="3015564" cy="453199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5BCE6A1-BE99-E886-1927-C011FF5E2475}"/>
                </a:ext>
              </a:extLst>
            </p:cNvPr>
            <p:cNvSpPr txBox="1"/>
            <p:nvPr/>
          </p:nvSpPr>
          <p:spPr>
            <a:xfrm>
              <a:off x="5935333" y="1905310"/>
              <a:ext cx="1975221" cy="338554"/>
            </a:xfrm>
            <a:prstGeom prst="rect">
              <a:avLst/>
            </a:prstGeom>
            <a:solidFill>
              <a:srgbClr val="005BA8"/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ヒラギノ角ゴ Pro W3" pitchFamily="-111" charset="-128"/>
                </a:rPr>
                <a:t>extraction electrode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781DFDA-A37C-D2FD-2818-1D6EABD215E9}"/>
                </a:ext>
              </a:extLst>
            </p:cNvPr>
            <p:cNvSpPr txBox="1"/>
            <p:nvPr/>
          </p:nvSpPr>
          <p:spPr>
            <a:xfrm>
              <a:off x="6377317" y="4062414"/>
              <a:ext cx="787395" cy="338554"/>
            </a:xfrm>
            <a:prstGeom prst="rect">
              <a:avLst/>
            </a:prstGeom>
            <a:solidFill>
              <a:srgbClr val="005BA8"/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ヒラギノ角ゴ Pro W3" pitchFamily="-111" charset="-128"/>
                </a:rPr>
                <a:t>ionizer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20874E0-DFF5-AD09-B629-5EE5A02D0951}"/>
                </a:ext>
              </a:extLst>
            </p:cNvPr>
            <p:cNvCxnSpPr>
              <a:stCxn id="7" idx="2"/>
            </p:cNvCxnSpPr>
            <p:nvPr/>
          </p:nvCxnSpPr>
          <p:spPr>
            <a:xfrm flipH="1">
              <a:off x="6538463" y="2243864"/>
              <a:ext cx="384481" cy="975711"/>
            </a:xfrm>
            <a:prstGeom prst="straightConnector1">
              <a:avLst/>
            </a:prstGeom>
            <a:noFill/>
            <a:ln w="25400" cap="flat" cmpd="sng" algn="ctr">
              <a:solidFill>
                <a:srgbClr val="005BA8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284EBA42-DCBE-1EBF-B829-92BBD7A9ECE5}"/>
                </a:ext>
              </a:extLst>
            </p:cNvPr>
            <p:cNvCxnSpPr>
              <a:stCxn id="8" idx="0"/>
            </p:cNvCxnSpPr>
            <p:nvPr/>
          </p:nvCxnSpPr>
          <p:spPr>
            <a:xfrm flipH="1" flipV="1">
              <a:off x="6204508" y="3442212"/>
              <a:ext cx="566507" cy="620202"/>
            </a:xfrm>
            <a:prstGeom prst="straightConnector1">
              <a:avLst/>
            </a:prstGeom>
            <a:noFill/>
            <a:ln w="25400" cap="flat" cmpd="sng" algn="ctr">
              <a:solidFill>
                <a:srgbClr val="005BA8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6F528B5-3A47-544A-4E31-67E1B9AC380B}"/>
              </a:ext>
            </a:extLst>
          </p:cNvPr>
          <p:cNvSpPr txBox="1"/>
          <p:nvPr/>
        </p:nvSpPr>
        <p:spPr>
          <a:xfrm>
            <a:off x="4800600" y="5597107"/>
            <a:ext cx="710451" cy="338554"/>
          </a:xfrm>
          <a:prstGeom prst="rect">
            <a:avLst/>
          </a:prstGeom>
          <a:solidFill>
            <a:srgbClr val="005BA8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ヒラギノ角ゴ Pro W3" pitchFamily="-111" charset="-128"/>
              </a:rPr>
              <a:t>target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5F08FB7-0F7C-70BB-0C06-BB30479A1F43}"/>
              </a:ext>
            </a:extLst>
          </p:cNvPr>
          <p:cNvCxnSpPr>
            <a:cxnSpLocks/>
          </p:cNvCxnSpPr>
          <p:nvPr/>
        </p:nvCxnSpPr>
        <p:spPr>
          <a:xfrm flipV="1">
            <a:off x="5245031" y="4267200"/>
            <a:ext cx="1079569" cy="1329907"/>
          </a:xfrm>
          <a:prstGeom prst="straightConnector1">
            <a:avLst/>
          </a:prstGeom>
          <a:noFill/>
          <a:ln w="25400" cap="flat" cmpd="sng" algn="ctr">
            <a:solidFill>
              <a:srgbClr val="005BA8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0C26310-21CB-0226-10C3-B5F3B582D1B1}"/>
              </a:ext>
            </a:extLst>
          </p:cNvPr>
          <p:cNvCxnSpPr>
            <a:cxnSpLocks/>
          </p:cNvCxnSpPr>
          <p:nvPr/>
        </p:nvCxnSpPr>
        <p:spPr>
          <a:xfrm>
            <a:off x="1680475" y="4871873"/>
            <a:ext cx="9088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D81FC32-7C43-DABF-E972-56ABF063F441}"/>
              </a:ext>
            </a:extLst>
          </p:cNvPr>
          <p:cNvCxnSpPr/>
          <p:nvPr/>
        </p:nvCxnSpPr>
        <p:spPr>
          <a:xfrm flipV="1">
            <a:off x="2594276" y="4723956"/>
            <a:ext cx="0" cy="152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23FC1F4-54B2-4A3F-F468-1A13CB2DF9BD}"/>
              </a:ext>
            </a:extLst>
          </p:cNvPr>
          <p:cNvCxnSpPr/>
          <p:nvPr/>
        </p:nvCxnSpPr>
        <p:spPr>
          <a:xfrm>
            <a:off x="1125244" y="4953000"/>
            <a:ext cx="2844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3CA7722-64B1-C5D8-F24C-9B7DE76D6365}"/>
              </a:ext>
            </a:extLst>
          </p:cNvPr>
          <p:cNvCxnSpPr>
            <a:cxnSpLocks/>
          </p:cNvCxnSpPr>
          <p:nvPr/>
        </p:nvCxnSpPr>
        <p:spPr>
          <a:xfrm>
            <a:off x="1680475" y="5024273"/>
            <a:ext cx="9088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A404060-7624-5F65-B8EA-3194A4ECE60B}"/>
              </a:ext>
            </a:extLst>
          </p:cNvPr>
          <p:cNvCxnSpPr/>
          <p:nvPr/>
        </p:nvCxnSpPr>
        <p:spPr>
          <a:xfrm flipV="1">
            <a:off x="2589312" y="5024273"/>
            <a:ext cx="0" cy="152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5F6B525-2B95-B329-6982-A496C7556C74}"/>
              </a:ext>
            </a:extLst>
          </p:cNvPr>
          <p:cNvCxnSpPr/>
          <p:nvPr/>
        </p:nvCxnSpPr>
        <p:spPr>
          <a:xfrm flipV="1">
            <a:off x="2747275" y="4719473"/>
            <a:ext cx="152400" cy="152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8806CB2-4450-FA6E-7E9C-390B75873092}"/>
              </a:ext>
            </a:extLst>
          </p:cNvPr>
          <p:cNvCxnSpPr/>
          <p:nvPr/>
        </p:nvCxnSpPr>
        <p:spPr>
          <a:xfrm>
            <a:off x="2747275" y="5024273"/>
            <a:ext cx="152400" cy="152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89A64B8-1548-C7CD-527E-3B1D7BFCAE50}"/>
              </a:ext>
            </a:extLst>
          </p:cNvPr>
          <p:cNvCxnSpPr>
            <a:cxnSpLocks/>
            <a:stCxn id="23" idx="0"/>
          </p:cNvCxnSpPr>
          <p:nvPr/>
        </p:nvCxnSpPr>
        <p:spPr>
          <a:xfrm flipV="1">
            <a:off x="1266347" y="5049506"/>
            <a:ext cx="694606" cy="3601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BD9657D-F946-23E2-E142-5E15CE27DA88}"/>
              </a:ext>
            </a:extLst>
          </p:cNvPr>
          <p:cNvCxnSpPr/>
          <p:nvPr/>
        </p:nvCxnSpPr>
        <p:spPr>
          <a:xfrm flipH="1" flipV="1">
            <a:off x="2899675" y="5183083"/>
            <a:ext cx="228600" cy="4531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B8D8802-4753-EC08-6A14-CBA9C784D24D}"/>
              </a:ext>
            </a:extLst>
          </p:cNvPr>
          <p:cNvSpPr txBox="1"/>
          <p:nvPr/>
        </p:nvSpPr>
        <p:spPr>
          <a:xfrm>
            <a:off x="492225" y="5409674"/>
            <a:ext cx="1548244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Transfer tube</a:t>
            </a:r>
            <a:endParaRPr lang="en-CA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E0D5AFD-B9B6-747E-4A21-2A5A1EA74554}"/>
              </a:ext>
            </a:extLst>
          </p:cNvPr>
          <p:cNvSpPr txBox="1"/>
          <p:nvPr/>
        </p:nvSpPr>
        <p:spPr>
          <a:xfrm>
            <a:off x="3026126" y="5468613"/>
            <a:ext cx="1184940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extraction</a:t>
            </a:r>
            <a:endParaRPr lang="en-CA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1C3905D-E6DF-C468-6CCB-D88C8BC03CC6}"/>
              </a:ext>
            </a:extLst>
          </p:cNvPr>
          <p:cNvSpPr/>
          <p:nvPr/>
        </p:nvSpPr>
        <p:spPr>
          <a:xfrm>
            <a:off x="1327553" y="4735808"/>
            <a:ext cx="352917" cy="39164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C2C9498-4FAF-BA94-10F4-A64DECD2EDC3}"/>
              </a:ext>
            </a:extLst>
          </p:cNvPr>
          <p:cNvCxnSpPr>
            <a:cxnSpLocks/>
          </p:cNvCxnSpPr>
          <p:nvPr/>
        </p:nvCxnSpPr>
        <p:spPr>
          <a:xfrm>
            <a:off x="1245970" y="4597667"/>
            <a:ext cx="114521" cy="2122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CBBDC69-72B0-1A41-B532-78FCEC2D9EBE}"/>
              </a:ext>
            </a:extLst>
          </p:cNvPr>
          <p:cNvSpPr txBox="1"/>
          <p:nvPr/>
        </p:nvSpPr>
        <p:spPr>
          <a:xfrm>
            <a:off x="933661" y="4218610"/>
            <a:ext cx="774571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target</a:t>
            </a:r>
            <a:endParaRPr lang="en-CA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D39032B-CBCE-CD6E-5397-D044DD0EC3DD}"/>
              </a:ext>
            </a:extLst>
          </p:cNvPr>
          <p:cNvCxnSpPr/>
          <p:nvPr/>
        </p:nvCxnSpPr>
        <p:spPr>
          <a:xfrm>
            <a:off x="2594276" y="3929736"/>
            <a:ext cx="0" cy="79422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97AF24D-B90B-5EA6-87C7-BB5288F99DBD}"/>
              </a:ext>
            </a:extLst>
          </p:cNvPr>
          <p:cNvSpPr txBox="1"/>
          <p:nvPr/>
        </p:nvSpPr>
        <p:spPr>
          <a:xfrm>
            <a:off x="2340369" y="3727769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  <a:endParaRPr lang="en-CA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D60B186-1B95-CAF2-76A2-796C83BA7FB5}"/>
              </a:ext>
            </a:extLst>
          </p:cNvPr>
          <p:cNvCxnSpPr/>
          <p:nvPr/>
        </p:nvCxnSpPr>
        <p:spPr>
          <a:xfrm>
            <a:off x="2386472" y="4866946"/>
            <a:ext cx="22711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E541E5B-9145-EB45-58E7-F7D5F4B8E077}"/>
              </a:ext>
            </a:extLst>
          </p:cNvPr>
          <p:cNvSpPr txBox="1"/>
          <p:nvPr/>
        </p:nvSpPr>
        <p:spPr>
          <a:xfrm>
            <a:off x="1063475" y="3648941"/>
            <a:ext cx="1223412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Re ionizer</a:t>
            </a:r>
            <a:endParaRPr lang="en-CA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744D51C-4240-3C9E-22FD-282629813F9C}"/>
              </a:ext>
            </a:extLst>
          </p:cNvPr>
          <p:cNvCxnSpPr/>
          <p:nvPr/>
        </p:nvCxnSpPr>
        <p:spPr>
          <a:xfrm>
            <a:off x="2386472" y="5020766"/>
            <a:ext cx="22711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0BF737E-E77F-E0CE-8CE4-48C62D07C3F8}"/>
              </a:ext>
            </a:extLst>
          </p:cNvPr>
          <p:cNvCxnSpPr>
            <a:cxnSpLocks/>
          </p:cNvCxnSpPr>
          <p:nvPr/>
        </p:nvCxnSpPr>
        <p:spPr>
          <a:xfrm>
            <a:off x="1659836" y="4022855"/>
            <a:ext cx="850463" cy="8336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407059A-2E98-E03C-85F3-6CE7A5FC0220}"/>
              </a:ext>
            </a:extLst>
          </p:cNvPr>
          <p:cNvCxnSpPr>
            <a:cxnSpLocks/>
          </p:cNvCxnSpPr>
          <p:nvPr/>
        </p:nvCxnSpPr>
        <p:spPr>
          <a:xfrm flipV="1">
            <a:off x="3029889" y="4721195"/>
            <a:ext cx="152400" cy="152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ADB0D32-EFC8-E2EF-6B96-D4EC396B64E8}"/>
              </a:ext>
            </a:extLst>
          </p:cNvPr>
          <p:cNvCxnSpPr/>
          <p:nvPr/>
        </p:nvCxnSpPr>
        <p:spPr>
          <a:xfrm>
            <a:off x="3017206" y="5025331"/>
            <a:ext cx="152400" cy="152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64D48BA-E35E-54E4-92BB-3CDF3A2D986A}"/>
              </a:ext>
            </a:extLst>
          </p:cNvPr>
          <p:cNvCxnSpPr/>
          <p:nvPr/>
        </p:nvCxnSpPr>
        <p:spPr>
          <a:xfrm>
            <a:off x="3173082" y="3963267"/>
            <a:ext cx="0" cy="79422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A291A4D-268F-7D6A-1D76-F18253CBEC58}"/>
              </a:ext>
            </a:extLst>
          </p:cNvPr>
          <p:cNvSpPr txBox="1"/>
          <p:nvPr/>
        </p:nvSpPr>
        <p:spPr>
          <a:xfrm>
            <a:off x="3279383" y="3795721"/>
            <a:ext cx="902811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ground</a:t>
            </a:r>
            <a:endParaRPr lang="en-CA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3A2F99B-640A-69D3-E42B-F2C4007970C1}"/>
              </a:ext>
            </a:extLst>
          </p:cNvPr>
          <p:cNvSpPr txBox="1"/>
          <p:nvPr/>
        </p:nvSpPr>
        <p:spPr>
          <a:xfrm>
            <a:off x="2929990" y="3727769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  <a:endParaRPr lang="en-CA" dirty="0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0AB3E56-2BA3-9B55-4224-8DDBD444F663}"/>
              </a:ext>
            </a:extLst>
          </p:cNvPr>
          <p:cNvCxnSpPr>
            <a:cxnSpLocks/>
          </p:cNvCxnSpPr>
          <p:nvPr/>
        </p:nvCxnSpPr>
        <p:spPr>
          <a:xfrm flipH="1">
            <a:off x="3169788" y="4165053"/>
            <a:ext cx="370215" cy="5589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1684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41E6F9FA-B963-2CC7-F487-9B925FDD2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918" y="929385"/>
            <a:ext cx="625914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FEBIAD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(forced electron beam induced arc discharge) ion source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C633304-C47A-37F2-4235-8CD1B3392AA9}"/>
              </a:ext>
            </a:extLst>
          </p:cNvPr>
          <p:cNvGrpSpPr/>
          <p:nvPr/>
        </p:nvGrpSpPr>
        <p:grpSpPr>
          <a:xfrm>
            <a:off x="6764718" y="496685"/>
            <a:ext cx="4832054" cy="5254978"/>
            <a:chOff x="5797846" y="1163002"/>
            <a:chExt cx="4248144" cy="4531995"/>
          </a:xfrm>
        </p:grpSpPr>
        <p:pic>
          <p:nvPicPr>
            <p:cNvPr id="6" name="Picture 5" descr="ITD0380 FEBIAD-sect.png">
              <a:extLst>
                <a:ext uri="{FF2B5EF4-FFF2-40B4-BE49-F238E27FC236}">
                  <a16:creationId xmlns:a16="http://schemas.microsoft.com/office/drawing/2014/main" id="{EFCB88BC-34AD-74C8-7DF5-E44F85B94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5963" r="22254"/>
            <a:stretch>
              <a:fillRect/>
            </a:stretch>
          </p:blipFill>
          <p:spPr>
            <a:xfrm>
              <a:off x="5797846" y="1163002"/>
              <a:ext cx="3015592" cy="453199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3A43857-6D74-0EC1-0159-466980AAF160}"/>
                </a:ext>
              </a:extLst>
            </p:cNvPr>
            <p:cNvSpPr txBox="1"/>
            <p:nvPr/>
          </p:nvSpPr>
          <p:spPr>
            <a:xfrm>
              <a:off x="8344883" y="2739419"/>
              <a:ext cx="1701107" cy="338554"/>
            </a:xfrm>
            <a:prstGeom prst="rect">
              <a:avLst/>
            </a:prstGeom>
            <a:solidFill>
              <a:srgbClr val="005BA8"/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ヒラギノ角ゴ Pro W3" pitchFamily="-111" charset="-128"/>
                </a:rPr>
                <a:t>plasma chamber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392F364-859B-29FC-EE15-48E082806964}"/>
                </a:ext>
              </a:extLst>
            </p:cNvPr>
            <p:cNvCxnSpPr>
              <a:stCxn id="7" idx="2"/>
            </p:cNvCxnSpPr>
            <p:nvPr/>
          </p:nvCxnSpPr>
          <p:spPr>
            <a:xfrm flipH="1">
              <a:off x="8344883" y="3077973"/>
              <a:ext cx="850554" cy="690517"/>
            </a:xfrm>
            <a:prstGeom prst="straightConnector1">
              <a:avLst/>
            </a:prstGeom>
            <a:noFill/>
            <a:ln w="25400" cap="flat" cmpd="sng" algn="ctr">
              <a:solidFill>
                <a:srgbClr val="005BA8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4D8C587-5ED8-83CF-A286-804C4F6D6350}"/>
                </a:ext>
              </a:extLst>
            </p:cNvPr>
            <p:cNvSpPr txBox="1"/>
            <p:nvPr/>
          </p:nvSpPr>
          <p:spPr>
            <a:xfrm>
              <a:off x="8099463" y="2062311"/>
              <a:ext cx="490840" cy="338554"/>
            </a:xfrm>
            <a:prstGeom prst="rect">
              <a:avLst/>
            </a:prstGeom>
            <a:solidFill>
              <a:srgbClr val="005BA8"/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ヒラギノ角ゴ Pro W3" pitchFamily="-111" charset="-128"/>
                </a:rPr>
                <a:t>coil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9682678-D17F-3718-38E5-7EFB458C7A0F}"/>
                </a:ext>
              </a:extLst>
            </p:cNvPr>
            <p:cNvCxnSpPr>
              <a:stCxn id="9" idx="2"/>
            </p:cNvCxnSpPr>
            <p:nvPr/>
          </p:nvCxnSpPr>
          <p:spPr>
            <a:xfrm flipH="1">
              <a:off x="8099463" y="2400865"/>
              <a:ext cx="245420" cy="1041621"/>
            </a:xfrm>
            <a:prstGeom prst="straightConnector1">
              <a:avLst/>
            </a:prstGeom>
            <a:noFill/>
            <a:ln w="25400" cap="flat" cmpd="sng" algn="ctr">
              <a:solidFill>
                <a:srgbClr val="005BA8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67F0513-7629-8257-4F0E-8ADB37024D39}"/>
                </a:ext>
              </a:extLst>
            </p:cNvPr>
            <p:cNvSpPr txBox="1"/>
            <p:nvPr/>
          </p:nvSpPr>
          <p:spPr>
            <a:xfrm>
              <a:off x="8666695" y="4557969"/>
              <a:ext cx="914033" cy="338554"/>
            </a:xfrm>
            <a:prstGeom prst="rect">
              <a:avLst/>
            </a:prstGeom>
            <a:solidFill>
              <a:srgbClr val="005BA8"/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ヒラギノ角ゴ Pro W3" pitchFamily="-111" charset="-128"/>
                </a:rPr>
                <a:t>cathode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B9FBDC4-F231-D029-2ED2-FF6E96085C99}"/>
                </a:ext>
              </a:extLst>
            </p:cNvPr>
            <p:cNvCxnSpPr>
              <a:stCxn id="11" idx="0"/>
            </p:cNvCxnSpPr>
            <p:nvPr/>
          </p:nvCxnSpPr>
          <p:spPr>
            <a:xfrm flipH="1" flipV="1">
              <a:off x="8099463" y="3768490"/>
              <a:ext cx="1024249" cy="789479"/>
            </a:xfrm>
            <a:prstGeom prst="straightConnector1">
              <a:avLst/>
            </a:prstGeom>
            <a:noFill/>
            <a:ln w="25400" cap="flat" cmpd="sng" algn="ctr">
              <a:solidFill>
                <a:srgbClr val="005BA8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7A49586-6175-DD4E-3F64-486B4214FC23}"/>
              </a:ext>
            </a:extLst>
          </p:cNvPr>
          <p:cNvGrpSpPr/>
          <p:nvPr/>
        </p:nvGrpSpPr>
        <p:grpSpPr>
          <a:xfrm>
            <a:off x="796689" y="1651182"/>
            <a:ext cx="3499112" cy="2465606"/>
            <a:chOff x="881781" y="2210729"/>
            <a:chExt cx="3499112" cy="246560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0D30E41-EE95-E5DE-DC5F-C08B0F7369E4}"/>
                </a:ext>
              </a:extLst>
            </p:cNvPr>
            <p:cNvCxnSpPr/>
            <p:nvPr/>
          </p:nvCxnSpPr>
          <p:spPr>
            <a:xfrm>
              <a:off x="1850302" y="3359316"/>
              <a:ext cx="3048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7FD463A-ACB7-1331-5F96-D9A9E635949E}"/>
                </a:ext>
              </a:extLst>
            </p:cNvPr>
            <p:cNvCxnSpPr/>
            <p:nvPr/>
          </p:nvCxnSpPr>
          <p:spPr>
            <a:xfrm flipV="1">
              <a:off x="2155102" y="3206916"/>
              <a:ext cx="0" cy="1524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49E3B79-A88D-BDCC-D7F1-AE2D1C58FA85}"/>
                </a:ext>
              </a:extLst>
            </p:cNvPr>
            <p:cNvCxnSpPr/>
            <p:nvPr/>
          </p:nvCxnSpPr>
          <p:spPr>
            <a:xfrm>
              <a:off x="1316902" y="3429000"/>
              <a:ext cx="2844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6546BC3-3534-7FF9-3BB3-4CB60B6991FA}"/>
                </a:ext>
              </a:extLst>
            </p:cNvPr>
            <p:cNvCxnSpPr/>
            <p:nvPr/>
          </p:nvCxnSpPr>
          <p:spPr>
            <a:xfrm>
              <a:off x="1850302" y="3511716"/>
              <a:ext cx="3048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DE121BE-163D-0B4D-87F4-E597F1A94196}"/>
                </a:ext>
              </a:extLst>
            </p:cNvPr>
            <p:cNvCxnSpPr/>
            <p:nvPr/>
          </p:nvCxnSpPr>
          <p:spPr>
            <a:xfrm flipV="1">
              <a:off x="2155102" y="3511716"/>
              <a:ext cx="0" cy="1524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53455E6-0CCC-4EAB-C557-373B3E3D8AC2}"/>
                </a:ext>
              </a:extLst>
            </p:cNvPr>
            <p:cNvCxnSpPr/>
            <p:nvPr/>
          </p:nvCxnSpPr>
          <p:spPr>
            <a:xfrm>
              <a:off x="2269402" y="3206916"/>
              <a:ext cx="0" cy="457200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30F88B6-88D2-7E10-936D-7F7E5716D97C}"/>
                </a:ext>
              </a:extLst>
            </p:cNvPr>
            <p:cNvCxnSpPr>
              <a:cxnSpLocks/>
            </p:cNvCxnSpPr>
            <p:nvPr/>
          </p:nvCxnSpPr>
          <p:spPr>
            <a:xfrm>
              <a:off x="2269402" y="3206916"/>
              <a:ext cx="4953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12C1C7C-E9AF-A468-6C43-5E2E3A0F5521}"/>
                </a:ext>
              </a:extLst>
            </p:cNvPr>
            <p:cNvCxnSpPr/>
            <p:nvPr/>
          </p:nvCxnSpPr>
          <p:spPr>
            <a:xfrm>
              <a:off x="2764702" y="3206916"/>
              <a:ext cx="0" cy="1524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B482123-A3C0-23A2-2721-3E278A96730B}"/>
                </a:ext>
              </a:extLst>
            </p:cNvPr>
            <p:cNvCxnSpPr>
              <a:cxnSpLocks/>
            </p:cNvCxnSpPr>
            <p:nvPr/>
          </p:nvCxnSpPr>
          <p:spPr>
            <a:xfrm>
              <a:off x="2269402" y="3664116"/>
              <a:ext cx="4953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BB258ED-DB53-D1B1-FFD8-97C10494E359}"/>
                </a:ext>
              </a:extLst>
            </p:cNvPr>
            <p:cNvCxnSpPr/>
            <p:nvPr/>
          </p:nvCxnSpPr>
          <p:spPr>
            <a:xfrm>
              <a:off x="2764702" y="3511716"/>
              <a:ext cx="0" cy="1524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3AC31A-40A1-B743-1A86-937849746E24}"/>
                </a:ext>
              </a:extLst>
            </p:cNvPr>
            <p:cNvCxnSpPr/>
            <p:nvPr/>
          </p:nvCxnSpPr>
          <p:spPr>
            <a:xfrm flipV="1">
              <a:off x="2917102" y="3206916"/>
              <a:ext cx="152400" cy="1524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CF37721-DB8F-C19C-1A74-82D315F728C6}"/>
                </a:ext>
              </a:extLst>
            </p:cNvPr>
            <p:cNvCxnSpPr/>
            <p:nvPr/>
          </p:nvCxnSpPr>
          <p:spPr>
            <a:xfrm>
              <a:off x="2917102" y="3511716"/>
              <a:ext cx="152400" cy="1524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5FC66D1-306C-2A88-1386-3F635E2F1C0B}"/>
                </a:ext>
              </a:extLst>
            </p:cNvPr>
            <p:cNvSpPr/>
            <p:nvPr/>
          </p:nvSpPr>
          <p:spPr>
            <a:xfrm>
              <a:off x="2269402" y="2902116"/>
              <a:ext cx="495299" cy="222058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9867E55-FABB-94B3-C058-24EB64E197A5}"/>
                </a:ext>
              </a:extLst>
            </p:cNvPr>
            <p:cNvSpPr/>
            <p:nvPr/>
          </p:nvSpPr>
          <p:spPr>
            <a:xfrm>
              <a:off x="2269402" y="3751645"/>
              <a:ext cx="495299" cy="222058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6AF09942-12E1-C1F1-52DC-CD84BE8D87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15135" y="3602100"/>
              <a:ext cx="672684" cy="1858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344A8A16-E9DF-57B5-45CA-85C38C3119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97231" y="3664116"/>
              <a:ext cx="372171" cy="6338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713CE841-71D3-A06F-9504-6C48A039CE6C}"/>
                </a:ext>
              </a:extLst>
            </p:cNvPr>
            <p:cNvCxnSpPr>
              <a:cxnSpLocks/>
              <a:endCxn id="27" idx="2"/>
            </p:cNvCxnSpPr>
            <p:nvPr/>
          </p:nvCxnSpPr>
          <p:spPr>
            <a:xfrm flipH="1" flipV="1">
              <a:off x="2517052" y="3973703"/>
              <a:ext cx="199528" cy="3340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6869994-1056-5C3C-BAFD-F8B247305E25}"/>
                </a:ext>
              </a:extLst>
            </p:cNvPr>
            <p:cNvCxnSpPr/>
            <p:nvPr/>
          </p:nvCxnSpPr>
          <p:spPr>
            <a:xfrm flipH="1" flipV="1">
              <a:off x="3069502" y="3670526"/>
              <a:ext cx="228600" cy="45318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631F292-EB9E-FB83-1792-C3FCF8012C18}"/>
                </a:ext>
              </a:extLst>
            </p:cNvPr>
            <p:cNvSpPr txBox="1"/>
            <p:nvPr/>
          </p:nvSpPr>
          <p:spPr>
            <a:xfrm>
              <a:off x="881781" y="3787998"/>
              <a:ext cx="1005403" cy="369332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cathode</a:t>
              </a:r>
              <a:endParaRPr lang="en-CA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3D75321-C8B0-0902-FB1C-0ACFB44853F1}"/>
                </a:ext>
              </a:extLst>
            </p:cNvPr>
            <p:cNvSpPr txBox="1"/>
            <p:nvPr/>
          </p:nvSpPr>
          <p:spPr>
            <a:xfrm>
              <a:off x="1041607" y="4293261"/>
              <a:ext cx="1390124" cy="369332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grid, anode</a:t>
              </a:r>
              <a:endParaRPr lang="en-CA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66462EE-B844-6478-2609-C1F85CA7A140}"/>
                </a:ext>
              </a:extLst>
            </p:cNvPr>
            <p:cNvSpPr txBox="1"/>
            <p:nvPr/>
          </p:nvSpPr>
          <p:spPr>
            <a:xfrm>
              <a:off x="2616816" y="4307003"/>
              <a:ext cx="530915" cy="369332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coil</a:t>
              </a:r>
              <a:endParaRPr lang="en-CA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0325965-421C-9610-EC20-D07DB21C8358}"/>
                </a:ext>
              </a:extLst>
            </p:cNvPr>
            <p:cNvSpPr txBox="1"/>
            <p:nvPr/>
          </p:nvSpPr>
          <p:spPr>
            <a:xfrm>
              <a:off x="3195953" y="3956056"/>
              <a:ext cx="1184940" cy="369332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extraction</a:t>
              </a:r>
              <a:endParaRPr lang="en-CA" dirty="0"/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D08DE950-B35C-0483-E72A-D9053A9EB743}"/>
                </a:ext>
              </a:extLst>
            </p:cNvPr>
            <p:cNvCxnSpPr/>
            <p:nvPr/>
          </p:nvCxnSpPr>
          <p:spPr>
            <a:xfrm>
              <a:off x="2269402" y="2749716"/>
              <a:ext cx="612871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BE56E19-8F83-BC70-4E9A-F97431787E8E}"/>
                </a:ext>
              </a:extLst>
            </p:cNvPr>
            <p:cNvSpPr txBox="1"/>
            <p:nvPr/>
          </p:nvSpPr>
          <p:spPr>
            <a:xfrm>
              <a:off x="2447539" y="2412696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</a:t>
              </a:r>
              <a:endParaRPr lang="en-CA" dirty="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1248F15-7B80-D49A-8663-F695D90AA74D}"/>
                </a:ext>
              </a:extLst>
            </p:cNvPr>
            <p:cNvSpPr/>
            <p:nvPr/>
          </p:nvSpPr>
          <p:spPr>
            <a:xfrm>
              <a:off x="1497380" y="3223251"/>
              <a:ext cx="352917" cy="391648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C3AC0B34-7F91-11A6-2194-6D45DAD3BF13}"/>
                </a:ext>
              </a:extLst>
            </p:cNvPr>
            <p:cNvCxnSpPr>
              <a:cxnSpLocks/>
            </p:cNvCxnSpPr>
            <p:nvPr/>
          </p:nvCxnSpPr>
          <p:spPr>
            <a:xfrm>
              <a:off x="1415797" y="3085110"/>
              <a:ext cx="114521" cy="21226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C6275F9-24F1-7107-6D8E-79A059B13230}"/>
                </a:ext>
              </a:extLst>
            </p:cNvPr>
            <p:cNvSpPr txBox="1"/>
            <p:nvPr/>
          </p:nvSpPr>
          <p:spPr>
            <a:xfrm>
              <a:off x="1103488" y="2706053"/>
              <a:ext cx="774571" cy="369332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target</a:t>
              </a:r>
              <a:endParaRPr lang="en-CA" dirty="0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5B1F916-4175-5BFE-A353-8F25B46DD060}"/>
                </a:ext>
              </a:extLst>
            </p:cNvPr>
            <p:cNvCxnSpPr/>
            <p:nvPr/>
          </p:nvCxnSpPr>
          <p:spPr>
            <a:xfrm>
              <a:off x="2155102" y="2412696"/>
              <a:ext cx="0" cy="794220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21BEF43-5589-F35F-4B97-357B43DF051C}"/>
                </a:ext>
              </a:extLst>
            </p:cNvPr>
            <p:cNvCxnSpPr/>
            <p:nvPr/>
          </p:nvCxnSpPr>
          <p:spPr>
            <a:xfrm>
              <a:off x="2269402" y="2412696"/>
              <a:ext cx="0" cy="810555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C9D7A76-419B-6194-DBB1-EBE97BB1A329}"/>
                </a:ext>
              </a:extLst>
            </p:cNvPr>
            <p:cNvSpPr txBox="1"/>
            <p:nvPr/>
          </p:nvSpPr>
          <p:spPr>
            <a:xfrm>
              <a:off x="1901195" y="2210729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</a:t>
              </a:r>
              <a:endParaRPr lang="en-CA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BAAEEAF-AD5B-ABEE-42F6-6454E44A5884}"/>
                </a:ext>
              </a:extLst>
            </p:cNvPr>
            <p:cNvSpPr txBox="1"/>
            <p:nvPr/>
          </p:nvSpPr>
          <p:spPr>
            <a:xfrm>
              <a:off x="2238921" y="2226798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+</a:t>
              </a:r>
              <a:endParaRPr lang="en-CA" dirty="0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9D90D2ED-6DA5-84BF-83D2-5B450583624D}"/>
              </a:ext>
            </a:extLst>
          </p:cNvPr>
          <p:cNvSpPr txBox="1"/>
          <p:nvPr/>
        </p:nvSpPr>
        <p:spPr>
          <a:xfrm>
            <a:off x="67343" y="4411375"/>
            <a:ext cx="827662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Voltage difference between cathode and anode : 100-200 V</a:t>
            </a:r>
          </a:p>
          <a:p>
            <a:r>
              <a:rPr lang="en-US" dirty="0"/>
              <a:t>Electron current 0.1-0.5 A</a:t>
            </a:r>
          </a:p>
          <a:p>
            <a:r>
              <a:rPr lang="en-US" dirty="0"/>
              <a:t>Mainly used for gaseous elements</a:t>
            </a:r>
          </a:p>
          <a:p>
            <a:endParaRPr lang="en-US" dirty="0"/>
          </a:p>
          <a:p>
            <a:r>
              <a:rPr lang="en-US" dirty="0"/>
              <a:t>Based on a design by R. Kirchner, GSI (1976)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More details in presentation by Fernando Maldonado Millan later in this session</a:t>
            </a:r>
            <a:endParaRPr lang="en-C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861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0F276D6E-C8BE-6426-CD37-CA320CF3C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589" y="830794"/>
            <a:ext cx="9067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Resonant laser ion source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9BFD873C-DF0D-4632-C70E-F8447CA6F8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331" y="2703207"/>
            <a:ext cx="588653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Resonant laser ionization in a hot cavity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 or 3 steps → </a:t>
            </a:r>
            <a:r>
              <a:rPr lang="el-GR" dirty="0"/>
              <a:t>ε</a:t>
            </a:r>
            <a:r>
              <a:rPr lang="en-US" baseline="-25000" dirty="0" err="1"/>
              <a:t>i</a:t>
            </a:r>
            <a:r>
              <a:rPr lang="en-US" dirty="0"/>
              <a:t> ~&lt; 7-8 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Pulsed lasers needed to saturate transitions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Element selective, Isotope/isomer selectivity 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>
                <a:solidFill>
                  <a:srgbClr val="00B0F0"/>
                </a:solidFill>
              </a:rPr>
              <a:t>Efficiency depends 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pulse repetition frequency and geometry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Laser power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thermal ground state population in the atom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>
                <a:solidFill>
                  <a:srgbClr val="00B0F0"/>
                </a:solidFill>
              </a:rPr>
              <a:t>Beam purity is limited by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Ions from surface ionization in the hot cavity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Non resonant laser ionization (molecules)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FE95CC0-3590-241F-1792-7921404071D0}"/>
              </a:ext>
            </a:extLst>
          </p:cNvPr>
          <p:cNvCxnSpPr/>
          <p:nvPr/>
        </p:nvCxnSpPr>
        <p:spPr>
          <a:xfrm>
            <a:off x="1172376" y="1557567"/>
            <a:ext cx="1066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994061A-3E3A-9D97-3E6E-341E641B29EE}"/>
              </a:ext>
            </a:extLst>
          </p:cNvPr>
          <p:cNvCxnSpPr/>
          <p:nvPr/>
        </p:nvCxnSpPr>
        <p:spPr>
          <a:xfrm>
            <a:off x="1172376" y="2236701"/>
            <a:ext cx="1066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FD7C989-E820-ACB3-4367-003338260FDE}"/>
              </a:ext>
            </a:extLst>
          </p:cNvPr>
          <p:cNvCxnSpPr>
            <a:cxnSpLocks/>
          </p:cNvCxnSpPr>
          <p:nvPr/>
        </p:nvCxnSpPr>
        <p:spPr>
          <a:xfrm>
            <a:off x="1193891" y="1550901"/>
            <a:ext cx="0" cy="685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14B30C6-0085-AA9C-17FB-FBCA368E0C5E}"/>
              </a:ext>
            </a:extLst>
          </p:cNvPr>
          <p:cNvCxnSpPr>
            <a:cxnSpLocks/>
          </p:cNvCxnSpPr>
          <p:nvPr/>
        </p:nvCxnSpPr>
        <p:spPr>
          <a:xfrm>
            <a:off x="2232900" y="1544683"/>
            <a:ext cx="0" cy="24148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1885C82-CC98-BEBD-6930-9CBB8A476C61}"/>
              </a:ext>
            </a:extLst>
          </p:cNvPr>
          <p:cNvCxnSpPr>
            <a:cxnSpLocks/>
          </p:cNvCxnSpPr>
          <p:nvPr/>
        </p:nvCxnSpPr>
        <p:spPr>
          <a:xfrm>
            <a:off x="2232899" y="1995217"/>
            <a:ext cx="0" cy="24148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BD4BC85-B712-51E7-63BC-6D9AF0FA748A}"/>
              </a:ext>
            </a:extLst>
          </p:cNvPr>
          <p:cNvCxnSpPr>
            <a:cxnSpLocks/>
          </p:cNvCxnSpPr>
          <p:nvPr/>
        </p:nvCxnSpPr>
        <p:spPr>
          <a:xfrm flipH="1" flipV="1">
            <a:off x="1400976" y="1893801"/>
            <a:ext cx="2082800" cy="1014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7F3914D-9F92-7545-C409-40FE48D2D3F5}"/>
              </a:ext>
            </a:extLst>
          </p:cNvPr>
          <p:cNvCxnSpPr/>
          <p:nvPr/>
        </p:nvCxnSpPr>
        <p:spPr>
          <a:xfrm flipV="1">
            <a:off x="2467776" y="1544683"/>
            <a:ext cx="304800" cy="24148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F83FD0B-73D9-B249-A9F6-84F44EC2D330}"/>
              </a:ext>
            </a:extLst>
          </p:cNvPr>
          <p:cNvCxnSpPr>
            <a:cxnSpLocks/>
          </p:cNvCxnSpPr>
          <p:nvPr/>
        </p:nvCxnSpPr>
        <p:spPr>
          <a:xfrm>
            <a:off x="2515368" y="2004991"/>
            <a:ext cx="257208" cy="23481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4358B14-1D7F-8434-1B8B-7F8A1BF59C59}"/>
              </a:ext>
            </a:extLst>
          </p:cNvPr>
          <p:cNvSpPr txBox="1"/>
          <p:nvPr/>
        </p:nvSpPr>
        <p:spPr>
          <a:xfrm>
            <a:off x="3116122" y="2029734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Laser(s)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875C877-546D-C482-6F7D-FE4B590423CD}"/>
              </a:ext>
            </a:extLst>
          </p:cNvPr>
          <p:cNvSpPr txBox="1"/>
          <p:nvPr/>
        </p:nvSpPr>
        <p:spPr>
          <a:xfrm>
            <a:off x="3120650" y="1579338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ions</a:t>
            </a:r>
            <a:endParaRPr lang="en-CA" dirty="0">
              <a:solidFill>
                <a:srgbClr val="00B050"/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1202917-F36E-BBDB-3DA9-C3658A00A81D}"/>
              </a:ext>
            </a:extLst>
          </p:cNvPr>
          <p:cNvCxnSpPr/>
          <p:nvPr/>
        </p:nvCxnSpPr>
        <p:spPr>
          <a:xfrm>
            <a:off x="1705776" y="2236701"/>
            <a:ext cx="0" cy="16236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F50AD6E-3224-94F9-649A-A16011B5E571}"/>
              </a:ext>
            </a:extLst>
          </p:cNvPr>
          <p:cNvCxnSpPr/>
          <p:nvPr/>
        </p:nvCxnSpPr>
        <p:spPr>
          <a:xfrm>
            <a:off x="2763245" y="2225686"/>
            <a:ext cx="0" cy="162365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9AEFED8-4835-BB34-2023-EC49D466EEB8}"/>
              </a:ext>
            </a:extLst>
          </p:cNvPr>
          <p:cNvSpPr txBox="1"/>
          <p:nvPr/>
        </p:nvSpPr>
        <p:spPr>
          <a:xfrm>
            <a:off x="1534406" y="2397045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endParaRPr lang="en-CA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49D862-B4FF-CC2E-B759-E9AEF69E30C4}"/>
              </a:ext>
            </a:extLst>
          </p:cNvPr>
          <p:cNvSpPr txBox="1"/>
          <p:nvPr/>
        </p:nvSpPr>
        <p:spPr>
          <a:xfrm>
            <a:off x="2583373" y="239730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  <a:endParaRPr lang="en-CA" dirty="0"/>
          </a:p>
        </p:txBody>
      </p:sp>
      <p:sp>
        <p:nvSpPr>
          <p:cNvPr id="36" name="Text Box 4">
            <a:extLst>
              <a:ext uri="{FF2B5EF4-FFF2-40B4-BE49-F238E27FC236}">
                <a16:creationId xmlns:a16="http://schemas.microsoft.com/office/drawing/2014/main" id="{216C0EAE-9BF8-F863-0A18-CBEFB8F09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8982" y="4055701"/>
            <a:ext cx="318036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ICIS 2023, Brightness award </a:t>
            </a:r>
          </a:p>
          <a:p>
            <a:r>
              <a:rPr lang="en-US" dirty="0"/>
              <a:t>for Valentin </a:t>
            </a:r>
            <a:r>
              <a:rPr lang="en-US" dirty="0" err="1"/>
              <a:t>Fedosseev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1026" name="Picture 2" descr="A person holding a picture frame&#10;&#10;Description automatically generated">
            <a:extLst>
              <a:ext uri="{FF2B5EF4-FFF2-40B4-BE49-F238E27FC236}">
                <a16:creationId xmlns:a16="http://schemas.microsoft.com/office/drawing/2014/main" id="{0CBEC628-1777-0556-183B-5BE1C664B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8207" y="645917"/>
            <a:ext cx="2458773" cy="334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CF0F64A-E3D6-E703-3212-6A4D06322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7518" y="217753"/>
            <a:ext cx="3498448" cy="3224907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B5BBB3B1-A688-EDAD-2C22-8B41F3B0CEA7}"/>
              </a:ext>
            </a:extLst>
          </p:cNvPr>
          <p:cNvCxnSpPr>
            <a:cxnSpLocks/>
          </p:cNvCxnSpPr>
          <p:nvPr/>
        </p:nvCxnSpPr>
        <p:spPr>
          <a:xfrm>
            <a:off x="1763413" y="1893801"/>
            <a:ext cx="1519283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02080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9AE3D-9C03-1092-283C-C7758E8A9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TD0383 SIS-sect.png">
            <a:extLst>
              <a:ext uri="{FF2B5EF4-FFF2-40B4-BE49-F238E27FC236}">
                <a16:creationId xmlns:a16="http://schemas.microsoft.com/office/drawing/2014/main" id="{F84C6CD4-EDC3-69BA-3107-895C080C45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963" r="22254"/>
          <a:stretch>
            <a:fillRect/>
          </a:stretch>
        </p:blipFill>
        <p:spPr>
          <a:xfrm>
            <a:off x="838199" y="1175066"/>
            <a:ext cx="3015564" cy="45319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F4173F-BBDA-11A3-1691-250A85A7B8BD}"/>
              </a:ext>
            </a:extLst>
          </p:cNvPr>
          <p:cNvSpPr txBox="1"/>
          <p:nvPr/>
        </p:nvSpPr>
        <p:spPr>
          <a:xfrm>
            <a:off x="3115932" y="2243652"/>
            <a:ext cx="1975221" cy="338554"/>
          </a:xfrm>
          <a:prstGeom prst="rect">
            <a:avLst/>
          </a:prstGeom>
          <a:solidFill>
            <a:srgbClr val="005BA8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ヒラギノ角ゴ Pro W3" pitchFamily="-111" charset="-128"/>
              </a:rPr>
              <a:t>extraction electrode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D15AA0-D51A-60B0-00BE-A91FC81D02D1}"/>
              </a:ext>
            </a:extLst>
          </p:cNvPr>
          <p:cNvSpPr txBox="1"/>
          <p:nvPr/>
        </p:nvSpPr>
        <p:spPr>
          <a:xfrm>
            <a:off x="3557916" y="4400756"/>
            <a:ext cx="787395" cy="338554"/>
          </a:xfrm>
          <a:prstGeom prst="rect">
            <a:avLst/>
          </a:prstGeom>
          <a:solidFill>
            <a:srgbClr val="005BA8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ヒラギノ角ゴ Pro W3" pitchFamily="-111" charset="-128"/>
              </a:rPr>
              <a:t>ionizer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9FD970B-AF80-782F-394A-98E6A138AD6F}"/>
              </a:ext>
            </a:extLst>
          </p:cNvPr>
          <p:cNvCxnSpPr>
            <a:stCxn id="5" idx="2"/>
          </p:cNvCxnSpPr>
          <p:nvPr/>
        </p:nvCxnSpPr>
        <p:spPr>
          <a:xfrm flipH="1">
            <a:off x="3719062" y="2582206"/>
            <a:ext cx="384481" cy="975711"/>
          </a:xfrm>
          <a:prstGeom prst="straightConnector1">
            <a:avLst/>
          </a:prstGeom>
          <a:noFill/>
          <a:ln w="25400" cap="flat" cmpd="sng" algn="ctr">
            <a:solidFill>
              <a:srgbClr val="005BA8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774A626-D624-25C0-C604-6D27D9B8932B}"/>
              </a:ext>
            </a:extLst>
          </p:cNvPr>
          <p:cNvCxnSpPr>
            <a:stCxn id="6" idx="0"/>
          </p:cNvCxnSpPr>
          <p:nvPr/>
        </p:nvCxnSpPr>
        <p:spPr>
          <a:xfrm flipH="1" flipV="1">
            <a:off x="3385107" y="3780554"/>
            <a:ext cx="566507" cy="620202"/>
          </a:xfrm>
          <a:prstGeom prst="straightConnector1">
            <a:avLst/>
          </a:prstGeom>
          <a:noFill/>
          <a:ln w="25400" cap="flat" cmpd="sng" algn="ctr">
            <a:solidFill>
              <a:srgbClr val="005BA8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E0D6069-2CED-EA49-B259-6E812B745888}"/>
              </a:ext>
            </a:extLst>
          </p:cNvPr>
          <p:cNvCxnSpPr/>
          <p:nvPr/>
        </p:nvCxnSpPr>
        <p:spPr>
          <a:xfrm flipH="1">
            <a:off x="3259055" y="3745909"/>
            <a:ext cx="1242027" cy="0"/>
          </a:xfrm>
          <a:prstGeom prst="straightConnector1">
            <a:avLst/>
          </a:prstGeom>
          <a:noFill/>
          <a:ln w="41275" cap="flat" cmpd="sng" algn="ctr">
            <a:solidFill>
              <a:srgbClr val="00B050"/>
            </a:solidFill>
            <a:prstDash val="solid"/>
            <a:headEnd type="none"/>
            <a:tailEnd type="triangle" w="sm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EDEF5D5-6B13-F124-CCF3-2574C94DAC1D}"/>
              </a:ext>
            </a:extLst>
          </p:cNvPr>
          <p:cNvSpPr txBox="1"/>
          <p:nvPr/>
        </p:nvSpPr>
        <p:spPr>
          <a:xfrm>
            <a:off x="3889930" y="3332252"/>
            <a:ext cx="628698" cy="338554"/>
          </a:xfrm>
          <a:prstGeom prst="rect">
            <a:avLst/>
          </a:prstGeom>
          <a:solidFill>
            <a:srgbClr val="005BA8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ヒラギノ角ゴ Pro W3" pitchFamily="-111" charset="-128"/>
              </a:rPr>
              <a:t>laser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C9E22A-D959-11C2-6B92-18E9699C3D89}"/>
              </a:ext>
            </a:extLst>
          </p:cNvPr>
          <p:cNvSpPr txBox="1"/>
          <p:nvPr/>
        </p:nvSpPr>
        <p:spPr>
          <a:xfrm>
            <a:off x="10767743" y="4830720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J. Lassen</a:t>
            </a:r>
            <a:endParaRPr lang="en-CA" dirty="0"/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2DD8A478-449E-6088-3F41-EB9F8C283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589" y="830794"/>
            <a:ext cx="9067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Resonant laser ion source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 descr="A table of elements with different colors and letters&#10;&#10;AI-generated content may be incorrect.">
            <a:extLst>
              <a:ext uri="{FF2B5EF4-FFF2-40B4-BE49-F238E27FC236}">
                <a16:creationId xmlns:a16="http://schemas.microsoft.com/office/drawing/2014/main" id="{E69CBFAF-F014-C523-977F-40ECF8C44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520" y="830794"/>
            <a:ext cx="6839362" cy="4073513"/>
          </a:xfrm>
          <a:prstGeom prst="rect">
            <a:avLst/>
          </a:prstGeom>
        </p:spPr>
      </p:pic>
      <p:sp>
        <p:nvSpPr>
          <p:cNvPr id="2" name="Text Box 4">
            <a:extLst>
              <a:ext uri="{FF2B5EF4-FFF2-40B4-BE49-F238E27FC236}">
                <a16:creationId xmlns:a16="http://schemas.microsoft.com/office/drawing/2014/main" id="{1AC77E74-9DE7-4FD6-7226-3E887CE06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9320" y="5027218"/>
            <a:ext cx="588653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Titanium Sapphire based laser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frequency doubling and tripling up to 3 steps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some elements two lasers for ground state transition to cover fine/hyperfine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Ionizing 2 elements simultaneously (ex: Ac Ra </a:t>
            </a:r>
          </a:p>
          <a:p>
            <a:pPr lvl="1"/>
            <a:r>
              <a:rPr lang="en-US" dirty="0"/>
              <a:t>or Ho Tb for </a:t>
            </a:r>
            <a:r>
              <a:rPr lang="en-US" baseline="30000" dirty="0"/>
              <a:t>155</a:t>
            </a:r>
            <a:r>
              <a:rPr lang="en-US" dirty="0"/>
              <a:t>Tb collection )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7180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4">
            <a:extLst>
              <a:ext uri="{FF2B5EF4-FFF2-40B4-BE49-F238E27FC236}">
                <a16:creationId xmlns:a16="http://schemas.microsoft.com/office/drawing/2014/main" id="{422B3523-2CF3-E76F-3964-790EC2F85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87" y="618471"/>
            <a:ext cx="6632685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IGLIS (Ion Guide Laser Ion Source)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Blocking of surface ions from the hot target and transfer line by a “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repeller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” electrode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Only neutrals (atoms can reach the ionization zone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Containment and guiding of the ions by a radiofrequency quadrupole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→High purity beams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Recent examples from UC target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7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Be versus </a:t>
            </a:r>
            <a:r>
              <a:rPr kumimoji="0" lang="en-US" sz="18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7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Li and </a:t>
            </a:r>
            <a:r>
              <a:rPr kumimoji="0" lang="en-US" sz="18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137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Sb versus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Cs,Ba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BB9E9E18-1BD7-71FE-C749-F7C35E3B8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7828" y="338666"/>
            <a:ext cx="5344726" cy="5028737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07C78882-8E5C-3D79-F770-AE8DF16C5FCB}"/>
              </a:ext>
            </a:extLst>
          </p:cNvPr>
          <p:cNvSpPr txBox="1"/>
          <p:nvPr/>
        </p:nvSpPr>
        <p:spPr>
          <a:xfrm>
            <a:off x="5792755" y="5638800"/>
            <a:ext cx="56092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M. Mostamand, et al., Hyperfine Interactions (2020) 241: 36</a:t>
            </a:r>
            <a:endParaRPr kumimoji="0" lang="en-CA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1CA422E-87F5-9217-DB92-6DF1D1EB706B}"/>
              </a:ext>
            </a:extLst>
          </p:cNvPr>
          <p:cNvGrpSpPr/>
          <p:nvPr/>
        </p:nvGrpSpPr>
        <p:grpSpPr>
          <a:xfrm>
            <a:off x="666488" y="3599069"/>
            <a:ext cx="4054978" cy="2720327"/>
            <a:chOff x="666488" y="3599069"/>
            <a:chExt cx="4054978" cy="2720327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5DC6BC7-4DB5-E42D-F071-5EEB5E653709}"/>
                </a:ext>
              </a:extLst>
            </p:cNvPr>
            <p:cNvCxnSpPr/>
            <p:nvPr/>
          </p:nvCxnSpPr>
          <p:spPr>
            <a:xfrm>
              <a:off x="1635009" y="4806187"/>
              <a:ext cx="304800" cy="0"/>
            </a:xfrm>
            <a:prstGeom prst="line">
              <a:avLst/>
            </a:prstGeom>
            <a:noFill/>
            <a:ln w="381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DB3CE52-2C6B-470F-6C43-1938AA1AE9FE}"/>
                </a:ext>
              </a:extLst>
            </p:cNvPr>
            <p:cNvCxnSpPr/>
            <p:nvPr/>
          </p:nvCxnSpPr>
          <p:spPr>
            <a:xfrm flipV="1">
              <a:off x="1939809" y="4653787"/>
              <a:ext cx="0" cy="152400"/>
            </a:xfrm>
            <a:prstGeom prst="line">
              <a:avLst/>
            </a:prstGeom>
            <a:noFill/>
            <a:ln w="381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B0198C37-9618-6DCB-BA94-9EE5F3CCD4EA}"/>
                </a:ext>
              </a:extLst>
            </p:cNvPr>
            <p:cNvCxnSpPr/>
            <p:nvPr/>
          </p:nvCxnSpPr>
          <p:spPr>
            <a:xfrm>
              <a:off x="1101609" y="4875871"/>
              <a:ext cx="2844800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71F8047-1252-1350-7304-1FAFFC3AB186}"/>
                </a:ext>
              </a:extLst>
            </p:cNvPr>
            <p:cNvCxnSpPr/>
            <p:nvPr/>
          </p:nvCxnSpPr>
          <p:spPr>
            <a:xfrm>
              <a:off x="1635009" y="4958587"/>
              <a:ext cx="304800" cy="0"/>
            </a:xfrm>
            <a:prstGeom prst="line">
              <a:avLst/>
            </a:prstGeom>
            <a:noFill/>
            <a:ln w="381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99496C5-28B3-5803-5F4A-10ED1C49C1AD}"/>
                </a:ext>
              </a:extLst>
            </p:cNvPr>
            <p:cNvCxnSpPr/>
            <p:nvPr/>
          </p:nvCxnSpPr>
          <p:spPr>
            <a:xfrm flipV="1">
              <a:off x="1939809" y="4958587"/>
              <a:ext cx="0" cy="152400"/>
            </a:xfrm>
            <a:prstGeom prst="line">
              <a:avLst/>
            </a:prstGeom>
            <a:noFill/>
            <a:ln w="381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DEA311C-2097-46A7-0231-2F85E90FEEB2}"/>
                </a:ext>
              </a:extLst>
            </p:cNvPr>
            <p:cNvCxnSpPr/>
            <p:nvPr/>
          </p:nvCxnSpPr>
          <p:spPr>
            <a:xfrm>
              <a:off x="2620226" y="4659513"/>
              <a:ext cx="0" cy="152400"/>
            </a:xfrm>
            <a:prstGeom prst="line">
              <a:avLst/>
            </a:prstGeom>
            <a:noFill/>
            <a:ln w="381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BB31F84-BB44-47E7-EDAE-5D500BBE67A6}"/>
                </a:ext>
              </a:extLst>
            </p:cNvPr>
            <p:cNvCxnSpPr/>
            <p:nvPr/>
          </p:nvCxnSpPr>
          <p:spPr>
            <a:xfrm>
              <a:off x="2620226" y="4964313"/>
              <a:ext cx="0" cy="152400"/>
            </a:xfrm>
            <a:prstGeom prst="line">
              <a:avLst/>
            </a:prstGeom>
            <a:noFill/>
            <a:ln w="381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094FF17-FCC7-7A49-281A-9480859994EE}"/>
                </a:ext>
              </a:extLst>
            </p:cNvPr>
            <p:cNvCxnSpPr/>
            <p:nvPr/>
          </p:nvCxnSpPr>
          <p:spPr>
            <a:xfrm flipV="1">
              <a:off x="2701809" y="4653787"/>
              <a:ext cx="152400" cy="152400"/>
            </a:xfrm>
            <a:prstGeom prst="line">
              <a:avLst/>
            </a:prstGeom>
            <a:noFill/>
            <a:ln w="381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E330F74-3E6A-E90A-4F76-46D080855F9E}"/>
                </a:ext>
              </a:extLst>
            </p:cNvPr>
            <p:cNvCxnSpPr/>
            <p:nvPr/>
          </p:nvCxnSpPr>
          <p:spPr>
            <a:xfrm>
              <a:off x="2701809" y="4958587"/>
              <a:ext cx="152400" cy="152400"/>
            </a:xfrm>
            <a:prstGeom prst="line">
              <a:avLst/>
            </a:prstGeom>
            <a:noFill/>
            <a:ln w="381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9DDA569-AD24-92BE-8BAF-6ABDD0805862}"/>
                </a:ext>
              </a:extLst>
            </p:cNvPr>
            <p:cNvSpPr/>
            <p:nvPr/>
          </p:nvSpPr>
          <p:spPr>
            <a:xfrm>
              <a:off x="2122304" y="4495456"/>
              <a:ext cx="495299" cy="222058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92CAB00-C3B1-DA8E-5E20-6040A0FD5C79}"/>
                </a:ext>
              </a:extLst>
            </p:cNvPr>
            <p:cNvSpPr/>
            <p:nvPr/>
          </p:nvSpPr>
          <p:spPr>
            <a:xfrm>
              <a:off x="2124927" y="5064688"/>
              <a:ext cx="495299" cy="222058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1D0529E3-2FA7-0AF0-8A06-170A376549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9842" y="5048971"/>
              <a:ext cx="672684" cy="185897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4DCD1E46-39D9-710A-B64B-666AF7812BA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23515" y="5116713"/>
              <a:ext cx="182993" cy="825875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9F1BFCB9-F1B9-C50C-8D09-676B01236FEF}"/>
                </a:ext>
              </a:extLst>
            </p:cNvPr>
            <p:cNvCxnSpPr>
              <a:cxnSpLocks/>
              <a:endCxn id="54" idx="0"/>
            </p:cNvCxnSpPr>
            <p:nvPr/>
          </p:nvCxnSpPr>
          <p:spPr>
            <a:xfrm flipH="1">
              <a:off x="2369954" y="4113725"/>
              <a:ext cx="904889" cy="381731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A180D93A-3428-3BC2-E51E-76507BC2D7D5}"/>
                </a:ext>
              </a:extLst>
            </p:cNvPr>
            <p:cNvCxnSpPr/>
            <p:nvPr/>
          </p:nvCxnSpPr>
          <p:spPr>
            <a:xfrm flipH="1" flipV="1">
              <a:off x="2854209" y="5117397"/>
              <a:ext cx="228600" cy="453183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FE83DAF-4573-A1C4-66C8-A4F08AD6269F}"/>
                </a:ext>
              </a:extLst>
            </p:cNvPr>
            <p:cNvSpPr txBox="1"/>
            <p:nvPr/>
          </p:nvSpPr>
          <p:spPr>
            <a:xfrm>
              <a:off x="666488" y="5234869"/>
              <a:ext cx="1031051" cy="646331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transfer 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tube</a:t>
              </a:r>
              <a:endParaRPr kumimoji="0" lang="en-CA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14BF493-819C-EA0F-27F6-E3ED099158E0}"/>
                </a:ext>
              </a:extLst>
            </p:cNvPr>
            <p:cNvSpPr txBox="1"/>
            <p:nvPr/>
          </p:nvSpPr>
          <p:spPr>
            <a:xfrm>
              <a:off x="1972526" y="5950064"/>
              <a:ext cx="954107" cy="369332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repeller</a:t>
              </a:r>
              <a:endParaRPr kumimoji="0" lang="en-CA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0EE256B-BED2-E604-30F7-0380749EF06D}"/>
                </a:ext>
              </a:extLst>
            </p:cNvPr>
            <p:cNvSpPr txBox="1"/>
            <p:nvPr/>
          </p:nvSpPr>
          <p:spPr>
            <a:xfrm>
              <a:off x="2980660" y="5402927"/>
              <a:ext cx="1184940" cy="369332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extraction</a:t>
              </a:r>
              <a:endParaRPr kumimoji="0" lang="en-CA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01E6FD59-7277-6FCA-B452-099219822013}"/>
                </a:ext>
              </a:extLst>
            </p:cNvPr>
            <p:cNvSpPr/>
            <p:nvPr/>
          </p:nvSpPr>
          <p:spPr>
            <a:xfrm>
              <a:off x="1282087" y="4670122"/>
              <a:ext cx="352917" cy="391648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F08961C8-8046-D00A-DE29-9813754986E5}"/>
                </a:ext>
              </a:extLst>
            </p:cNvPr>
            <p:cNvCxnSpPr>
              <a:cxnSpLocks/>
            </p:cNvCxnSpPr>
            <p:nvPr/>
          </p:nvCxnSpPr>
          <p:spPr>
            <a:xfrm>
              <a:off x="1200504" y="4531981"/>
              <a:ext cx="114521" cy="212265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8609E27-52E6-CF38-3F0C-91B9B03309C1}"/>
                </a:ext>
              </a:extLst>
            </p:cNvPr>
            <p:cNvSpPr txBox="1"/>
            <p:nvPr/>
          </p:nvSpPr>
          <p:spPr>
            <a:xfrm>
              <a:off x="888195" y="4152924"/>
              <a:ext cx="774571" cy="369332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target</a:t>
              </a:r>
              <a:endParaRPr kumimoji="0" lang="en-CA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69E9025-8015-B0E3-A632-802D7D6463FC}"/>
                </a:ext>
              </a:extLst>
            </p:cNvPr>
            <p:cNvCxnSpPr/>
            <p:nvPr/>
          </p:nvCxnSpPr>
          <p:spPr>
            <a:xfrm>
              <a:off x="1939809" y="3859567"/>
              <a:ext cx="0" cy="794220"/>
            </a:xfrm>
            <a:prstGeom prst="line">
              <a:avLst/>
            </a:prstGeom>
            <a:noFill/>
            <a:ln w="127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ysDash"/>
            </a:ln>
            <a:effectLst/>
          </p:spPr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D95CBE96-C0AA-C4C8-8700-0A0657C54528}"/>
                </a:ext>
              </a:extLst>
            </p:cNvPr>
            <p:cNvCxnSpPr/>
            <p:nvPr/>
          </p:nvCxnSpPr>
          <p:spPr>
            <a:xfrm>
              <a:off x="2023628" y="3859567"/>
              <a:ext cx="0" cy="810555"/>
            </a:xfrm>
            <a:prstGeom prst="line">
              <a:avLst/>
            </a:prstGeom>
            <a:noFill/>
            <a:ln w="127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ysDash"/>
            </a:ln>
            <a:effectLst/>
          </p:spPr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77989453-1ABE-D896-A9BC-A655B6D4CB24}"/>
                </a:ext>
              </a:extLst>
            </p:cNvPr>
            <p:cNvSpPr txBox="1"/>
            <p:nvPr/>
          </p:nvSpPr>
          <p:spPr>
            <a:xfrm>
              <a:off x="1685902" y="3657600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-</a:t>
              </a:r>
              <a:endParaRPr kumimoji="0" lang="en-CA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BB3FBD35-2905-0302-CA2E-6FA0E123B561}"/>
                </a:ext>
              </a:extLst>
            </p:cNvPr>
            <p:cNvSpPr txBox="1"/>
            <p:nvPr/>
          </p:nvSpPr>
          <p:spPr>
            <a:xfrm>
              <a:off x="1872341" y="3599069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+</a:t>
              </a:r>
              <a:endParaRPr kumimoji="0" lang="en-CA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FBEF6DE4-13CE-265A-B14C-6F6647AC290E}"/>
                </a:ext>
              </a:extLst>
            </p:cNvPr>
            <p:cNvCxnSpPr/>
            <p:nvPr/>
          </p:nvCxnSpPr>
          <p:spPr>
            <a:xfrm>
              <a:off x="2038317" y="4652037"/>
              <a:ext cx="0" cy="152400"/>
            </a:xfrm>
            <a:prstGeom prst="line">
              <a:avLst/>
            </a:prstGeom>
            <a:noFill/>
            <a:ln w="381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56617D23-C7DC-0CFB-5EBC-ACB049528051}"/>
                </a:ext>
              </a:extLst>
            </p:cNvPr>
            <p:cNvCxnSpPr/>
            <p:nvPr/>
          </p:nvCxnSpPr>
          <p:spPr>
            <a:xfrm>
              <a:off x="2038317" y="4956837"/>
              <a:ext cx="0" cy="152400"/>
            </a:xfrm>
            <a:prstGeom prst="line">
              <a:avLst/>
            </a:prstGeom>
            <a:noFill/>
            <a:ln w="381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2C2DADE-5B05-2E9F-5A8F-C1F0F30AAFE0}"/>
                </a:ext>
              </a:extLst>
            </p:cNvPr>
            <p:cNvCxnSpPr/>
            <p:nvPr/>
          </p:nvCxnSpPr>
          <p:spPr>
            <a:xfrm>
              <a:off x="2122304" y="3859567"/>
              <a:ext cx="0" cy="810555"/>
            </a:xfrm>
            <a:prstGeom prst="line">
              <a:avLst/>
            </a:prstGeom>
            <a:noFill/>
            <a:ln w="127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ysDash"/>
            </a:ln>
            <a:effectLst/>
          </p:spPr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EA1D0E08-1567-18FA-A505-883C43288855}"/>
                </a:ext>
              </a:extLst>
            </p:cNvPr>
            <p:cNvSpPr txBox="1"/>
            <p:nvPr/>
          </p:nvSpPr>
          <p:spPr>
            <a:xfrm>
              <a:off x="2086048" y="3658829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-</a:t>
              </a:r>
              <a:endParaRPr kumimoji="0" lang="en-CA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8132F35-8D1E-5D04-511F-D79DD7B86EC9}"/>
                </a:ext>
              </a:extLst>
            </p:cNvPr>
            <p:cNvSpPr txBox="1"/>
            <p:nvPr/>
          </p:nvSpPr>
          <p:spPr>
            <a:xfrm>
              <a:off x="2454875" y="3723513"/>
              <a:ext cx="1710725" cy="369332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RF quadrupole</a:t>
              </a:r>
              <a:endParaRPr kumimoji="0" lang="en-CA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4093D8E5-2630-53CB-023D-B22DAA543388}"/>
                </a:ext>
              </a:extLst>
            </p:cNvPr>
            <p:cNvCxnSpPr/>
            <p:nvPr/>
          </p:nvCxnSpPr>
          <p:spPr>
            <a:xfrm flipH="1" flipV="1">
              <a:off x="2347658" y="4865946"/>
              <a:ext cx="2148142" cy="9925"/>
            </a:xfrm>
            <a:prstGeom prst="straightConnector1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8AA041FF-DA26-DC82-CD3F-C8D28F0CCEF8}"/>
                </a:ext>
              </a:extLst>
            </p:cNvPr>
            <p:cNvSpPr txBox="1"/>
            <p:nvPr/>
          </p:nvSpPr>
          <p:spPr>
            <a:xfrm>
              <a:off x="3767359" y="4427361"/>
              <a:ext cx="954107" cy="369332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laser(s)</a:t>
              </a:r>
              <a:endParaRPr kumimoji="0" lang="en-CA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B61B8174-F4F1-FE4F-59B6-0CB7CA13252C}"/>
                </a:ext>
              </a:extLst>
            </p:cNvPr>
            <p:cNvCxnSpPr>
              <a:cxnSpLocks/>
              <a:stCxn id="76" idx="1"/>
            </p:cNvCxnSpPr>
            <p:nvPr/>
          </p:nvCxnSpPr>
          <p:spPr>
            <a:xfrm flipH="1">
              <a:off x="2932599" y="4612027"/>
              <a:ext cx="834760" cy="262913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870123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47B247C1-07AB-51C4-6E76-E43A79825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87" y="618471"/>
            <a:ext cx="663268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Proton to neutron converter target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Neutron induced fission in Uranium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→High purity beams of neutron rich isotopes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E8A34623-18FD-87D5-60E0-77AF647FF7E3}"/>
              </a:ext>
            </a:extLst>
          </p:cNvPr>
          <p:cNvGrpSpPr/>
          <p:nvPr/>
        </p:nvGrpSpPr>
        <p:grpSpPr>
          <a:xfrm>
            <a:off x="5366735" y="1577248"/>
            <a:ext cx="5663635" cy="4131873"/>
            <a:chOff x="6327769" y="2726127"/>
            <a:chExt cx="5663635" cy="4131873"/>
          </a:xfrm>
        </p:grpSpPr>
        <p:pic>
          <p:nvPicPr>
            <p:cNvPr id="102" name="Picture 101" descr="Diagram&#10;&#10;Description automatically generated">
              <a:extLst>
                <a:ext uri="{FF2B5EF4-FFF2-40B4-BE49-F238E27FC236}">
                  <a16:creationId xmlns:a16="http://schemas.microsoft.com/office/drawing/2014/main" id="{4E5EC478-231E-7D21-D63B-2948E5ACD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73725" y="4728886"/>
              <a:ext cx="2335241" cy="2129114"/>
            </a:xfrm>
            <a:prstGeom prst="rect">
              <a:avLst/>
            </a:prstGeom>
          </p:spPr>
        </p:pic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F7DC3370-B90C-4148-5536-851667F123A6}"/>
                </a:ext>
              </a:extLst>
            </p:cNvPr>
            <p:cNvSpPr/>
            <p:nvPr/>
          </p:nvSpPr>
          <p:spPr>
            <a:xfrm>
              <a:off x="6327769" y="3497652"/>
              <a:ext cx="116730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sz="2000" dirty="0">
                  <a:solidFill>
                    <a:srgbClr val="0096FF"/>
                  </a:solidFill>
                </a:rPr>
                <a:t>P</a:t>
              </a:r>
              <a:r>
                <a:rPr lang="en-CA" sz="2000" baseline="30000" dirty="0">
                  <a:solidFill>
                    <a:srgbClr val="0096FF"/>
                  </a:solidFill>
                </a:rPr>
                <a:t>+</a:t>
              </a:r>
              <a:r>
                <a:rPr lang="en-CA" sz="2000" dirty="0">
                  <a:solidFill>
                    <a:srgbClr val="0096FF"/>
                  </a:solidFill>
                </a:rPr>
                <a:t> beam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A33B3059-6643-8AB8-EA46-F1965A34C513}"/>
                </a:ext>
              </a:extLst>
            </p:cNvPr>
            <p:cNvSpPr/>
            <p:nvPr/>
          </p:nvSpPr>
          <p:spPr>
            <a:xfrm>
              <a:off x="9137399" y="3543662"/>
              <a:ext cx="1058801" cy="6205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400">
                <a:solidFill>
                  <a:schemeClr val="tx1"/>
                </a:solidFill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BC7C9D42-0CAD-63AC-B61D-301C21D29F22}"/>
                </a:ext>
              </a:extLst>
            </p:cNvPr>
            <p:cNvSpPr/>
            <p:nvPr/>
          </p:nvSpPr>
          <p:spPr>
            <a:xfrm>
              <a:off x="7539477" y="4032179"/>
              <a:ext cx="1241524" cy="50662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400">
                <a:solidFill>
                  <a:schemeClr val="tx1"/>
                </a:solidFill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C8BB3D4D-BB79-9369-1FF1-596FE0CE7671}"/>
                </a:ext>
              </a:extLst>
            </p:cNvPr>
            <p:cNvSpPr/>
            <p:nvPr/>
          </p:nvSpPr>
          <p:spPr>
            <a:xfrm>
              <a:off x="7601402" y="4082434"/>
              <a:ext cx="1137997" cy="412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25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3F114F73-B43D-1890-4EE7-FE2FD3EBEBFA}"/>
                </a:ext>
              </a:extLst>
            </p:cNvPr>
            <p:cNvSpPr/>
            <p:nvPr/>
          </p:nvSpPr>
          <p:spPr>
            <a:xfrm>
              <a:off x="7599363" y="3214469"/>
              <a:ext cx="1137997" cy="412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25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6E281E1B-6BC2-90A7-1BD7-F0FAC8433A17}"/>
                </a:ext>
              </a:extLst>
            </p:cNvPr>
            <p:cNvCxnSpPr>
              <a:cxnSpLocks/>
            </p:cNvCxnSpPr>
            <p:nvPr/>
          </p:nvCxnSpPr>
          <p:spPr>
            <a:xfrm>
              <a:off x="7015222" y="3862467"/>
              <a:ext cx="4011088" cy="6711"/>
            </a:xfrm>
            <a:prstGeom prst="straightConnector1">
              <a:avLst/>
            </a:prstGeom>
            <a:ln w="19050">
              <a:solidFill>
                <a:srgbClr val="009FE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55D29B10-99C6-8D6D-B726-2CC7AA7441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38676" y="4164053"/>
              <a:ext cx="551573" cy="216488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5B990E46-EFAD-913C-5FA8-BBE26AE8C4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61953" y="3116113"/>
              <a:ext cx="0" cy="438494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FD090CCB-FCE2-5319-6F09-09F23F513BA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621938" y="3320584"/>
              <a:ext cx="525732" cy="249047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640BCEEF-3F7D-8E40-D2E3-016B3A31C8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12352" y="3103377"/>
              <a:ext cx="0" cy="449932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0624560D-5AB4-01E7-CAD0-15A126D30A19}"/>
                </a:ext>
              </a:extLst>
            </p:cNvPr>
            <p:cNvCxnSpPr>
              <a:cxnSpLocks/>
            </p:cNvCxnSpPr>
            <p:nvPr/>
          </p:nvCxnSpPr>
          <p:spPr>
            <a:xfrm>
              <a:off x="9480425" y="4152135"/>
              <a:ext cx="0" cy="483709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B64A5913-EB67-D109-C2B9-CBD7ACFD545C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544" y="4138048"/>
              <a:ext cx="523556" cy="318968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FD80BCC7-F8C5-6CB0-6EF8-069E7D8FB7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74890" y="3346427"/>
              <a:ext cx="566135" cy="237746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Content Placeholder 4">
              <a:extLst>
                <a:ext uri="{FF2B5EF4-FFF2-40B4-BE49-F238E27FC236}">
                  <a16:creationId xmlns:a16="http://schemas.microsoft.com/office/drawing/2014/main" id="{CE7C11BC-6437-6E91-C9CB-E42814709249}"/>
                </a:ext>
              </a:extLst>
            </p:cNvPr>
            <p:cNvSpPr txBox="1">
              <a:spLocks/>
            </p:cNvSpPr>
            <p:nvPr/>
          </p:nvSpPr>
          <p:spPr>
            <a:xfrm>
              <a:off x="9784644" y="2860160"/>
              <a:ext cx="1108337" cy="542122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400" b="0" i="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Spallation neutrons</a:t>
              </a:r>
              <a:endParaRPr lang="en-CA" sz="16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8DB5EE4A-8B31-E778-7DCB-F07A401BB505}"/>
                </a:ext>
              </a:extLst>
            </p:cNvPr>
            <p:cNvCxnSpPr>
              <a:cxnSpLocks/>
            </p:cNvCxnSpPr>
            <p:nvPr/>
          </p:nvCxnSpPr>
          <p:spPr>
            <a:xfrm>
              <a:off x="9821592" y="4164313"/>
              <a:ext cx="0" cy="483709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EF908218-40B2-C181-10E3-97D25712F5B4}"/>
                </a:ext>
              </a:extLst>
            </p:cNvPr>
            <p:cNvCxnSpPr>
              <a:cxnSpLocks/>
            </p:cNvCxnSpPr>
            <p:nvPr/>
          </p:nvCxnSpPr>
          <p:spPr>
            <a:xfrm>
              <a:off x="7539477" y="3146274"/>
              <a:ext cx="0" cy="53348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1276224C-AB3B-B2EC-16C2-142C64239682}"/>
                </a:ext>
              </a:extLst>
            </p:cNvPr>
            <p:cNvCxnSpPr>
              <a:cxnSpLocks/>
            </p:cNvCxnSpPr>
            <p:nvPr/>
          </p:nvCxnSpPr>
          <p:spPr>
            <a:xfrm>
              <a:off x="8781001" y="3146274"/>
              <a:ext cx="0" cy="53348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491531AA-731D-0835-48AD-DFD97D1D6741}"/>
                </a:ext>
              </a:extLst>
            </p:cNvPr>
            <p:cNvCxnSpPr>
              <a:cxnSpLocks/>
            </p:cNvCxnSpPr>
            <p:nvPr/>
          </p:nvCxnSpPr>
          <p:spPr>
            <a:xfrm>
              <a:off x="7539477" y="3666092"/>
              <a:ext cx="124152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E5B8F8F7-B79C-C0EE-2D50-45D118D60F8F}"/>
                </a:ext>
              </a:extLst>
            </p:cNvPr>
            <p:cNvCxnSpPr>
              <a:cxnSpLocks/>
            </p:cNvCxnSpPr>
            <p:nvPr/>
          </p:nvCxnSpPr>
          <p:spPr>
            <a:xfrm>
              <a:off x="7537096" y="3157634"/>
              <a:ext cx="54711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FD4573CB-8D3B-E053-8408-A1E6BDDAD1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24704" y="3157386"/>
              <a:ext cx="556297" cy="24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9BBA4190-27FD-AFC3-A21B-5163F5863251}"/>
                </a:ext>
              </a:extLst>
            </p:cNvPr>
            <p:cNvCxnSpPr>
              <a:cxnSpLocks/>
            </p:cNvCxnSpPr>
            <p:nvPr/>
          </p:nvCxnSpPr>
          <p:spPr>
            <a:xfrm>
              <a:off x="8079448" y="2790219"/>
              <a:ext cx="0" cy="36929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873F606B-85D5-0035-E11D-C8D1416651CF}"/>
                </a:ext>
              </a:extLst>
            </p:cNvPr>
            <p:cNvCxnSpPr>
              <a:cxnSpLocks/>
            </p:cNvCxnSpPr>
            <p:nvPr/>
          </p:nvCxnSpPr>
          <p:spPr>
            <a:xfrm>
              <a:off x="8231847" y="2790219"/>
              <a:ext cx="0" cy="36929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5BCBAEC1-2FE0-F3BA-1EFA-3EA434258E45}"/>
                </a:ext>
              </a:extLst>
            </p:cNvPr>
            <p:cNvGrpSpPr/>
            <p:nvPr/>
          </p:nvGrpSpPr>
          <p:grpSpPr>
            <a:xfrm>
              <a:off x="7666252" y="2822874"/>
              <a:ext cx="1038812" cy="1634489"/>
              <a:chOff x="7838124" y="391413"/>
              <a:chExt cx="1038812" cy="1634489"/>
            </a:xfrm>
          </p:grpSpPr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3C465CE9-9081-6083-FFD7-4D5B88495823}"/>
                  </a:ext>
                </a:extLst>
              </p:cNvPr>
              <p:cNvSpPr/>
              <p:nvPr/>
            </p:nvSpPr>
            <p:spPr>
              <a:xfrm flipV="1">
                <a:off x="8352381" y="1977526"/>
                <a:ext cx="54970" cy="48376"/>
              </a:xfrm>
              <a:prstGeom prst="ellipse">
                <a:avLst/>
              </a:prstGeom>
              <a:solidFill>
                <a:srgbClr val="52B5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25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C4E6B43A-9459-F964-36A8-338EA5A4D509}"/>
                  </a:ext>
                </a:extLst>
              </p:cNvPr>
              <p:cNvSpPr/>
              <p:nvPr/>
            </p:nvSpPr>
            <p:spPr>
              <a:xfrm flipV="1">
                <a:off x="8821966" y="1113760"/>
                <a:ext cx="54970" cy="48376"/>
              </a:xfrm>
              <a:prstGeom prst="ellipse">
                <a:avLst/>
              </a:prstGeom>
              <a:solidFill>
                <a:srgbClr val="52B5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25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07457C78-8E51-453C-4A22-F45BC27D25C8}"/>
                  </a:ext>
                </a:extLst>
              </p:cNvPr>
              <p:cNvSpPr/>
              <p:nvPr/>
            </p:nvSpPr>
            <p:spPr>
              <a:xfrm flipV="1">
                <a:off x="8310376" y="538308"/>
                <a:ext cx="54970" cy="4837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25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5A972235-43EA-B5E6-46F9-2C96B2E0F0D2}"/>
                  </a:ext>
                </a:extLst>
              </p:cNvPr>
              <p:cNvSpPr/>
              <p:nvPr/>
            </p:nvSpPr>
            <p:spPr>
              <a:xfrm flipV="1">
                <a:off x="8689921" y="1693613"/>
                <a:ext cx="54970" cy="48376"/>
              </a:xfrm>
              <a:prstGeom prst="ellipse">
                <a:avLst/>
              </a:prstGeom>
              <a:solidFill>
                <a:srgbClr val="52B5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25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5C40AC95-E101-FD86-5DCF-D44CBCA71AB6}"/>
                  </a:ext>
                </a:extLst>
              </p:cNvPr>
              <p:cNvSpPr/>
              <p:nvPr/>
            </p:nvSpPr>
            <p:spPr>
              <a:xfrm flipV="1">
                <a:off x="8755578" y="1929514"/>
                <a:ext cx="54970" cy="48376"/>
              </a:xfrm>
              <a:prstGeom prst="ellipse">
                <a:avLst/>
              </a:prstGeom>
              <a:solidFill>
                <a:srgbClr val="52B5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25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5F89A594-EA52-5C0E-9D16-0FF8F8BAA534}"/>
                  </a:ext>
                </a:extLst>
              </p:cNvPr>
              <p:cNvSpPr/>
              <p:nvPr/>
            </p:nvSpPr>
            <p:spPr>
              <a:xfrm flipV="1">
                <a:off x="8501649" y="1824696"/>
                <a:ext cx="54970" cy="48376"/>
              </a:xfrm>
              <a:prstGeom prst="ellipse">
                <a:avLst/>
              </a:prstGeom>
              <a:solidFill>
                <a:srgbClr val="52B5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25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F585B1C2-11CC-3A7F-F1D0-2D9B0FBB3F23}"/>
                  </a:ext>
                </a:extLst>
              </p:cNvPr>
              <p:cNvSpPr/>
              <p:nvPr/>
            </p:nvSpPr>
            <p:spPr>
              <a:xfrm flipV="1">
                <a:off x="7926692" y="1691823"/>
                <a:ext cx="54970" cy="48376"/>
              </a:xfrm>
              <a:prstGeom prst="ellipse">
                <a:avLst/>
              </a:prstGeom>
              <a:solidFill>
                <a:srgbClr val="52B5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25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42E29693-6F81-4D7D-2DB6-A4B5D74594E3}"/>
                  </a:ext>
                </a:extLst>
              </p:cNvPr>
              <p:cNvSpPr/>
              <p:nvPr/>
            </p:nvSpPr>
            <p:spPr>
              <a:xfrm flipV="1">
                <a:off x="7888752" y="1903200"/>
                <a:ext cx="54970" cy="48376"/>
              </a:xfrm>
              <a:prstGeom prst="ellipse">
                <a:avLst/>
              </a:prstGeom>
              <a:solidFill>
                <a:srgbClr val="52B5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25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8B2F1DE2-722A-16E2-D158-12759D3F48D0}"/>
                  </a:ext>
                </a:extLst>
              </p:cNvPr>
              <p:cNvSpPr/>
              <p:nvPr/>
            </p:nvSpPr>
            <p:spPr>
              <a:xfrm flipV="1">
                <a:off x="8116620" y="1949080"/>
                <a:ext cx="54970" cy="48376"/>
              </a:xfrm>
              <a:prstGeom prst="ellipse">
                <a:avLst/>
              </a:prstGeom>
              <a:solidFill>
                <a:srgbClr val="52B5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25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9BC514B2-46A7-4CFE-9E20-4050E697B4A4}"/>
                  </a:ext>
                </a:extLst>
              </p:cNvPr>
              <p:cNvSpPr/>
              <p:nvPr/>
            </p:nvSpPr>
            <p:spPr>
              <a:xfrm flipV="1">
                <a:off x="8275196" y="1656318"/>
                <a:ext cx="54970" cy="48376"/>
              </a:xfrm>
              <a:prstGeom prst="ellipse">
                <a:avLst/>
              </a:prstGeom>
              <a:solidFill>
                <a:srgbClr val="52B5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25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F0EECEB6-9F02-CE81-BF86-7FDD1C110FA2}"/>
                  </a:ext>
                </a:extLst>
              </p:cNvPr>
              <p:cNvSpPr/>
              <p:nvPr/>
            </p:nvSpPr>
            <p:spPr>
              <a:xfrm flipV="1">
                <a:off x="8315455" y="1818406"/>
                <a:ext cx="54970" cy="48376"/>
              </a:xfrm>
              <a:prstGeom prst="ellipse">
                <a:avLst/>
              </a:prstGeom>
              <a:solidFill>
                <a:srgbClr val="52B5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25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EA07497B-E073-8EB5-3DF7-20129A56E922}"/>
                  </a:ext>
                </a:extLst>
              </p:cNvPr>
              <p:cNvSpPr/>
              <p:nvPr/>
            </p:nvSpPr>
            <p:spPr>
              <a:xfrm flipV="1">
                <a:off x="8744891" y="859327"/>
                <a:ext cx="54970" cy="48376"/>
              </a:xfrm>
              <a:prstGeom prst="ellipse">
                <a:avLst/>
              </a:prstGeom>
              <a:solidFill>
                <a:srgbClr val="52B5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25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AC51AC65-1FBC-EB80-DFBA-4C00C6EF905A}"/>
                  </a:ext>
                </a:extLst>
              </p:cNvPr>
              <p:cNvSpPr/>
              <p:nvPr/>
            </p:nvSpPr>
            <p:spPr>
              <a:xfrm flipV="1">
                <a:off x="8459410" y="840747"/>
                <a:ext cx="54970" cy="48376"/>
              </a:xfrm>
              <a:prstGeom prst="ellipse">
                <a:avLst/>
              </a:prstGeom>
              <a:solidFill>
                <a:srgbClr val="52B5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25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11AFAFB5-2E8A-AB80-03A0-16F19484AD4D}"/>
                  </a:ext>
                </a:extLst>
              </p:cNvPr>
              <p:cNvSpPr/>
              <p:nvPr/>
            </p:nvSpPr>
            <p:spPr>
              <a:xfrm flipV="1">
                <a:off x="8301753" y="1010355"/>
                <a:ext cx="54970" cy="48376"/>
              </a:xfrm>
              <a:prstGeom prst="ellipse">
                <a:avLst/>
              </a:prstGeom>
              <a:solidFill>
                <a:srgbClr val="52B5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25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87CEF94-31BF-47D0-9B8D-7BC2B55CC6F4}"/>
                  </a:ext>
                </a:extLst>
              </p:cNvPr>
              <p:cNvSpPr/>
              <p:nvPr/>
            </p:nvSpPr>
            <p:spPr>
              <a:xfrm flipV="1">
                <a:off x="7838124" y="936029"/>
                <a:ext cx="54970" cy="48376"/>
              </a:xfrm>
              <a:prstGeom prst="ellipse">
                <a:avLst/>
              </a:prstGeom>
              <a:solidFill>
                <a:srgbClr val="52B5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25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7F680896-F1A3-C167-8338-A6BF3C80B8E8}"/>
                  </a:ext>
                </a:extLst>
              </p:cNvPr>
              <p:cNvSpPr/>
              <p:nvPr/>
            </p:nvSpPr>
            <p:spPr>
              <a:xfrm flipV="1">
                <a:off x="8065992" y="981909"/>
                <a:ext cx="54970" cy="48376"/>
              </a:xfrm>
              <a:prstGeom prst="ellipse">
                <a:avLst/>
              </a:prstGeom>
              <a:solidFill>
                <a:srgbClr val="52B5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25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2CCF5DE3-01B4-C2A3-A4C2-E31146ABC87B}"/>
                  </a:ext>
                </a:extLst>
              </p:cNvPr>
              <p:cNvSpPr/>
              <p:nvPr/>
            </p:nvSpPr>
            <p:spPr>
              <a:xfrm flipV="1">
                <a:off x="8186628" y="900524"/>
                <a:ext cx="54970" cy="48376"/>
              </a:xfrm>
              <a:prstGeom prst="ellipse">
                <a:avLst/>
              </a:prstGeom>
              <a:solidFill>
                <a:srgbClr val="52B5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25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DD395EE0-342C-7F65-0C79-FE033A122E17}"/>
                  </a:ext>
                </a:extLst>
              </p:cNvPr>
              <p:cNvSpPr/>
              <p:nvPr/>
            </p:nvSpPr>
            <p:spPr>
              <a:xfrm flipV="1">
                <a:off x="8602254" y="1054461"/>
                <a:ext cx="54970" cy="48376"/>
              </a:xfrm>
              <a:prstGeom prst="ellipse">
                <a:avLst/>
              </a:prstGeom>
              <a:solidFill>
                <a:srgbClr val="52B5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25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D3025CA4-80FB-9BB6-419E-D910506B4DA6}"/>
                  </a:ext>
                </a:extLst>
              </p:cNvPr>
              <p:cNvSpPr/>
              <p:nvPr/>
            </p:nvSpPr>
            <p:spPr>
              <a:xfrm flipV="1">
                <a:off x="7989357" y="1132965"/>
                <a:ext cx="54970" cy="48376"/>
              </a:xfrm>
              <a:prstGeom prst="ellipse">
                <a:avLst/>
              </a:prstGeom>
              <a:solidFill>
                <a:srgbClr val="52B5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25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C82F334D-C633-1557-1E7C-D50A07DF0686}"/>
                  </a:ext>
                </a:extLst>
              </p:cNvPr>
              <p:cNvSpPr/>
              <p:nvPr/>
            </p:nvSpPr>
            <p:spPr>
              <a:xfrm flipV="1">
                <a:off x="8337861" y="1097460"/>
                <a:ext cx="54970" cy="48376"/>
              </a:xfrm>
              <a:prstGeom prst="ellipse">
                <a:avLst/>
              </a:prstGeom>
              <a:solidFill>
                <a:srgbClr val="52B5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25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D3FB1686-8BBD-60C8-3DED-E6AE710E9168}"/>
                  </a:ext>
                </a:extLst>
              </p:cNvPr>
              <p:cNvSpPr/>
              <p:nvPr/>
            </p:nvSpPr>
            <p:spPr>
              <a:xfrm flipV="1">
                <a:off x="8279347" y="635681"/>
                <a:ext cx="54970" cy="48376"/>
              </a:xfrm>
              <a:prstGeom prst="ellipse">
                <a:avLst/>
              </a:prstGeom>
              <a:solidFill>
                <a:srgbClr val="52B5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25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505A80A0-8584-759F-A234-D956FB1F6612}"/>
                  </a:ext>
                </a:extLst>
              </p:cNvPr>
              <p:cNvSpPr/>
              <p:nvPr/>
            </p:nvSpPr>
            <p:spPr>
              <a:xfrm flipV="1">
                <a:off x="8315455" y="722786"/>
                <a:ext cx="54970" cy="48376"/>
              </a:xfrm>
              <a:prstGeom prst="ellipse">
                <a:avLst/>
              </a:prstGeom>
              <a:solidFill>
                <a:srgbClr val="52B5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25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D2C65DEF-F6EB-0563-0900-10132691BA8C}"/>
                  </a:ext>
                </a:extLst>
              </p:cNvPr>
              <p:cNvSpPr/>
              <p:nvPr/>
            </p:nvSpPr>
            <p:spPr>
              <a:xfrm flipV="1">
                <a:off x="8281382" y="464981"/>
                <a:ext cx="54970" cy="4837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25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DD1BFA30-A79E-2A8F-0DF1-E9B0FB3BDCE7}"/>
                  </a:ext>
                </a:extLst>
              </p:cNvPr>
              <p:cNvSpPr/>
              <p:nvPr/>
            </p:nvSpPr>
            <p:spPr>
              <a:xfrm flipV="1">
                <a:off x="8329238" y="391413"/>
                <a:ext cx="54970" cy="48376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25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F88F915F-481B-7A4C-135D-F99D23008211}"/>
                </a:ext>
              </a:extLst>
            </p:cNvPr>
            <p:cNvSpPr txBox="1"/>
            <p:nvPr/>
          </p:nvSpPr>
          <p:spPr>
            <a:xfrm>
              <a:off x="6486735" y="3061716"/>
              <a:ext cx="116730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sz="2400"/>
                <a:t>Target</a:t>
              </a:r>
              <a:endParaRPr lang="en-CA" sz="2800" baseline="-25000"/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E3C88A8A-528D-EDBC-8295-A5B6257E9400}"/>
                </a:ext>
              </a:extLst>
            </p:cNvPr>
            <p:cNvSpPr txBox="1"/>
            <p:nvPr/>
          </p:nvSpPr>
          <p:spPr>
            <a:xfrm>
              <a:off x="10282377" y="2726127"/>
              <a:ext cx="1635623" cy="3795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en-CA" sz="2800" baseline="-25000"/>
            </a:p>
          </p:txBody>
        </p: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66DBF32D-4B8C-DB0A-E138-95DA001C94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73427" y="5512749"/>
              <a:ext cx="2800798" cy="714008"/>
            </a:xfrm>
            <a:prstGeom prst="straightConnector1">
              <a:avLst/>
            </a:prstGeom>
            <a:ln w="19050">
              <a:solidFill>
                <a:srgbClr val="009FE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858C9AF6-1DC2-0E9C-F5D1-EBD8659837B2}"/>
                </a:ext>
              </a:extLst>
            </p:cNvPr>
            <p:cNvSpPr txBox="1"/>
            <p:nvPr/>
          </p:nvSpPr>
          <p:spPr>
            <a:xfrm>
              <a:off x="6785228" y="4656389"/>
              <a:ext cx="75119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sz="2400"/>
                <a:t>UC</a:t>
              </a:r>
              <a:r>
                <a:rPr lang="en-CA" sz="2400" baseline="-25000"/>
                <a:t>x</a:t>
              </a:r>
              <a:endParaRPr lang="en-CA" sz="2800" baseline="-25000"/>
            </a:p>
          </p:txBody>
        </p: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B01376ED-B9C3-70F9-07DC-9AE1B14520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76424" y="4441015"/>
              <a:ext cx="433366" cy="42862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6A019A01-2D72-4424-44C8-688A4E380DD1}"/>
                </a:ext>
              </a:extLst>
            </p:cNvPr>
            <p:cNvCxnSpPr>
              <a:cxnSpLocks/>
            </p:cNvCxnSpPr>
            <p:nvPr/>
          </p:nvCxnSpPr>
          <p:spPr>
            <a:xfrm>
              <a:off x="7479516" y="5012182"/>
              <a:ext cx="1224469" cy="74898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7D3A4473-8AE9-A951-2194-09ED9CC5C3AD}"/>
                </a:ext>
              </a:extLst>
            </p:cNvPr>
            <p:cNvSpPr txBox="1"/>
            <p:nvPr/>
          </p:nvSpPr>
          <p:spPr>
            <a:xfrm>
              <a:off x="10464545" y="4705818"/>
              <a:ext cx="1526859" cy="11182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sz="2400"/>
                <a:t>Tungsten</a:t>
              </a:r>
            </a:p>
            <a:p>
              <a:r>
                <a:rPr lang="en-CA" sz="2400"/>
                <a:t>Converter</a:t>
              </a:r>
              <a:endParaRPr lang="en-CA" sz="3200" baseline="-25000"/>
            </a:p>
            <a:p>
              <a:endParaRPr lang="en-CA" sz="2800" baseline="-25000"/>
            </a:p>
          </p:txBody>
        </p: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276ECF53-25A5-4AFB-E1FF-A9795232ABD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108009" y="4171660"/>
              <a:ext cx="550508" cy="56722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AD0B5F2D-F767-A7EB-918F-821C5EF002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08868" y="5118054"/>
              <a:ext cx="937404" cy="59106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74C6DC16-2762-C521-C8B6-9525963D0901}"/>
                </a:ext>
              </a:extLst>
            </p:cNvPr>
            <p:cNvSpPr/>
            <p:nvPr/>
          </p:nvSpPr>
          <p:spPr>
            <a:xfrm>
              <a:off x="6847449" y="5813843"/>
              <a:ext cx="116730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sz="2000">
                  <a:solidFill>
                    <a:srgbClr val="0096FF"/>
                  </a:solidFill>
                </a:rPr>
                <a:t>P</a:t>
              </a:r>
              <a:r>
                <a:rPr lang="en-CA" sz="2000" baseline="30000">
                  <a:solidFill>
                    <a:srgbClr val="0096FF"/>
                  </a:solidFill>
                </a:rPr>
                <a:t>+</a:t>
              </a:r>
              <a:r>
                <a:rPr lang="en-CA" sz="2000">
                  <a:solidFill>
                    <a:srgbClr val="0096FF"/>
                  </a:solidFill>
                </a:rPr>
                <a:t> beam</a:t>
              </a: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6AB1821B-6806-8B4A-7401-AA1357C35879}"/>
              </a:ext>
            </a:extLst>
          </p:cNvPr>
          <p:cNvGrpSpPr/>
          <p:nvPr/>
        </p:nvGrpSpPr>
        <p:grpSpPr>
          <a:xfrm>
            <a:off x="289089" y="2050241"/>
            <a:ext cx="4729419" cy="3445303"/>
            <a:chOff x="3193933" y="2500457"/>
            <a:chExt cx="6588534" cy="4313405"/>
          </a:xfrm>
        </p:grpSpPr>
        <p:pic>
          <p:nvPicPr>
            <p:cNvPr id="161" name="Picture 160" descr="Chart&#10;&#10;Description automatically generated">
              <a:extLst>
                <a:ext uri="{FF2B5EF4-FFF2-40B4-BE49-F238E27FC236}">
                  <a16:creationId xmlns:a16="http://schemas.microsoft.com/office/drawing/2014/main" id="{A14DDEE5-9743-6EB0-00C6-2CB65EEAAB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703"/>
            <a:stretch/>
          </p:blipFill>
          <p:spPr>
            <a:xfrm>
              <a:off x="3193933" y="2803824"/>
              <a:ext cx="6588534" cy="4010038"/>
            </a:xfrm>
            <a:prstGeom prst="rect">
              <a:avLst/>
            </a:prstGeom>
          </p:spPr>
        </p:pic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8F982EB5-A1B6-194B-8DAE-47F6438338D3}"/>
                </a:ext>
              </a:extLst>
            </p:cNvPr>
            <p:cNvSpPr txBox="1"/>
            <p:nvPr/>
          </p:nvSpPr>
          <p:spPr>
            <a:xfrm>
              <a:off x="5114225" y="2500457"/>
              <a:ext cx="3840843" cy="4238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sz="1600" dirty="0"/>
                <a:t>Converter / conventional</a:t>
              </a:r>
            </a:p>
          </p:txBody>
        </p: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72B74785-818E-4A5B-8695-93E42EB01A1E}"/>
                </a:ext>
              </a:extLst>
            </p:cNvPr>
            <p:cNvCxnSpPr>
              <a:cxnSpLocks/>
            </p:cNvCxnSpPr>
            <p:nvPr/>
          </p:nvCxnSpPr>
          <p:spPr>
            <a:xfrm>
              <a:off x="6261761" y="3626407"/>
              <a:ext cx="1026319" cy="1023042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16975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>
            <a:extLst>
              <a:ext uri="{FF2B5EF4-FFF2-40B4-BE49-F238E27FC236}">
                <a16:creationId xmlns:a16="http://schemas.microsoft.com/office/drawing/2014/main" id="{4F19A0B5-61DF-4A60-BC0B-10B7CA9AFE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7"/>
          <a:stretch/>
        </p:blipFill>
        <p:spPr bwMode="auto">
          <a:xfrm>
            <a:off x="1901463" y="132743"/>
            <a:ext cx="6644641" cy="574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CA4483-DB7A-45C4-8DE6-47F8A49C7E58}"/>
              </a:ext>
            </a:extLst>
          </p:cNvPr>
          <p:cNvSpPr txBox="1"/>
          <p:nvPr/>
        </p:nvSpPr>
        <p:spPr>
          <a:xfrm>
            <a:off x="3125966" y="5215590"/>
            <a:ext cx="2688300" cy="1323439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/>
              <a:t>500 </a:t>
            </a:r>
            <a:r>
              <a:rPr lang="en-US" sz="1600" b="1" dirty="0" err="1"/>
              <a:t>MeV</a:t>
            </a:r>
            <a:r>
              <a:rPr lang="en-US" sz="1600" b="1" dirty="0"/>
              <a:t> H</a:t>
            </a:r>
            <a:r>
              <a:rPr lang="en-US" sz="1600" b="1" baseline="30000" dirty="0"/>
              <a:t>-</a:t>
            </a:r>
            <a:r>
              <a:rPr lang="en-US" sz="1600" b="1" dirty="0"/>
              <a:t> cyclotron</a:t>
            </a:r>
          </a:p>
          <a:p>
            <a:r>
              <a:rPr lang="en-US" sz="1600" dirty="0"/>
              <a:t>up to 4 simultaneously </a:t>
            </a:r>
          </a:p>
          <a:p>
            <a:r>
              <a:rPr lang="en-US" sz="1600" dirty="0"/>
              <a:t>extracted p</a:t>
            </a:r>
            <a:r>
              <a:rPr lang="en-US" sz="1600" baseline="30000" dirty="0"/>
              <a:t>+</a:t>
            </a:r>
            <a:r>
              <a:rPr lang="en-US" sz="1600" dirty="0"/>
              <a:t> beams</a:t>
            </a:r>
          </a:p>
          <a:p>
            <a:r>
              <a:rPr lang="en-US" sz="1600" dirty="0"/>
              <a:t>individually variable energy</a:t>
            </a:r>
          </a:p>
          <a:p>
            <a:r>
              <a:rPr lang="en-US" sz="1600" dirty="0"/>
              <a:t>up to 120 </a:t>
            </a:r>
            <a:r>
              <a:rPr lang="el-GR" sz="1600" dirty="0"/>
              <a:t>μ</a:t>
            </a:r>
            <a:r>
              <a:rPr lang="en-US" sz="1600" dirty="0"/>
              <a:t> A per beam line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17C6DB-CEE4-4C10-949C-C21E3245C4A9}"/>
              </a:ext>
            </a:extLst>
          </p:cNvPr>
          <p:cNvSpPr txBox="1"/>
          <p:nvPr/>
        </p:nvSpPr>
        <p:spPr>
          <a:xfrm>
            <a:off x="7361850" y="5115381"/>
            <a:ext cx="2443298" cy="1569660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/>
              <a:t>Beam line 1</a:t>
            </a:r>
          </a:p>
          <a:p>
            <a:r>
              <a:rPr lang="en-US" sz="1600" dirty="0"/>
              <a:t>µSR experiments</a:t>
            </a:r>
          </a:p>
          <a:p>
            <a:r>
              <a:rPr lang="en-US" sz="1600" dirty="0"/>
              <a:t>isotope production</a:t>
            </a:r>
          </a:p>
          <a:p>
            <a:r>
              <a:rPr lang="en-US" sz="1600" dirty="0"/>
              <a:t>ultra cold neutron source</a:t>
            </a:r>
          </a:p>
          <a:p>
            <a:r>
              <a:rPr lang="en-US" sz="1600" dirty="0"/>
              <a:t>p and n irradiation</a:t>
            </a:r>
          </a:p>
          <a:p>
            <a:r>
              <a:rPr lang="en-US" sz="1600" dirty="0"/>
              <a:t>(p therapy)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881D1D-ECA2-4443-BF99-DE85EACC74BE}"/>
              </a:ext>
            </a:extLst>
          </p:cNvPr>
          <p:cNvSpPr txBox="1"/>
          <p:nvPr/>
        </p:nvSpPr>
        <p:spPr>
          <a:xfrm>
            <a:off x="8546104" y="2343306"/>
            <a:ext cx="3093989" cy="1323439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5 cyclotrons 13-30 MeV</a:t>
            </a:r>
          </a:p>
          <a:p>
            <a:r>
              <a:rPr lang="en-US" sz="1600" dirty="0"/>
              <a:t>for medical isotope production</a:t>
            </a:r>
          </a:p>
          <a:p>
            <a:r>
              <a:rPr lang="en-US" sz="1600" dirty="0"/>
              <a:t>For BWTX and IAMI</a:t>
            </a:r>
          </a:p>
          <a:p>
            <a:r>
              <a:rPr lang="en-US" sz="1600" dirty="0"/>
              <a:t>(Institute foe Advanced Medical </a:t>
            </a:r>
          </a:p>
          <a:p>
            <a:r>
              <a:rPr lang="en-US" sz="1600" dirty="0"/>
              <a:t>Isotopes)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05F8C6-994F-448A-BEFF-FE627A4CF740}"/>
              </a:ext>
            </a:extLst>
          </p:cNvPr>
          <p:cNvSpPr txBox="1"/>
          <p:nvPr/>
        </p:nvSpPr>
        <p:spPr>
          <a:xfrm>
            <a:off x="7859400" y="442142"/>
            <a:ext cx="3631507" cy="1569660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/>
              <a:t>ISAC I and II</a:t>
            </a:r>
          </a:p>
          <a:p>
            <a:r>
              <a:rPr lang="en-US" sz="1600" b="1" dirty="0"/>
              <a:t>Isotope Separator and </a:t>
            </a:r>
            <a:r>
              <a:rPr lang="en-US" sz="1600" b="1" dirty="0" err="1"/>
              <a:t>Acceleartor</a:t>
            </a:r>
            <a:r>
              <a:rPr lang="en-US" sz="1600" b="1" dirty="0"/>
              <a:t>)</a:t>
            </a:r>
          </a:p>
          <a:p>
            <a:r>
              <a:rPr lang="en-US" sz="1600" dirty="0"/>
              <a:t>rare isotope beams up to 15 MeV/u</a:t>
            </a:r>
          </a:p>
          <a:p>
            <a:r>
              <a:rPr lang="en-US" sz="1600" dirty="0">
                <a:solidFill>
                  <a:srgbClr val="FF0000"/>
                </a:solidFill>
              </a:rPr>
              <a:t>2 target stations for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up to 100 µA p beam @ 480 MeV</a:t>
            </a:r>
          </a:p>
          <a:p>
            <a:r>
              <a:rPr lang="en-US" sz="1600" dirty="0"/>
              <a:t>ECRIS charge state breeding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4C16DA-BB47-45C4-9492-E9BDBD57F819}"/>
              </a:ext>
            </a:extLst>
          </p:cNvPr>
          <p:cNvSpPr txBox="1"/>
          <p:nvPr/>
        </p:nvSpPr>
        <p:spPr>
          <a:xfrm>
            <a:off x="445424" y="3279448"/>
            <a:ext cx="2680542" cy="2062103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/>
              <a:t>ARIEL</a:t>
            </a:r>
          </a:p>
          <a:p>
            <a:r>
              <a:rPr lang="en-US" sz="1600" b="1" dirty="0"/>
              <a:t>(</a:t>
            </a:r>
            <a:r>
              <a:rPr lang="en-US" sz="1600" b="1" dirty="0" err="1"/>
              <a:t>Advansed</a:t>
            </a:r>
            <a:r>
              <a:rPr lang="en-US" sz="1600" b="1" dirty="0"/>
              <a:t> Rare </a:t>
            </a:r>
            <a:r>
              <a:rPr lang="en-US" sz="1600" b="1" dirty="0" err="1"/>
              <a:t>IsotopE</a:t>
            </a:r>
            <a:r>
              <a:rPr lang="en-US" sz="1600" b="1" dirty="0"/>
              <a:t> </a:t>
            </a:r>
          </a:p>
          <a:p>
            <a:r>
              <a:rPr lang="en-US" sz="1600" b="1" dirty="0"/>
              <a:t>Laboratory)</a:t>
            </a:r>
          </a:p>
          <a:p>
            <a:r>
              <a:rPr lang="en-US" sz="1600" dirty="0"/>
              <a:t>e-</a:t>
            </a:r>
            <a:r>
              <a:rPr lang="en-US" sz="1600" dirty="0" err="1"/>
              <a:t>linac</a:t>
            </a:r>
            <a:r>
              <a:rPr lang="en-US" sz="1600" dirty="0"/>
              <a:t> 30 MeV 10 mA</a:t>
            </a:r>
          </a:p>
          <a:p>
            <a:r>
              <a:rPr lang="en-US" sz="1600" dirty="0"/>
              <a:t>e</a:t>
            </a:r>
            <a:r>
              <a:rPr lang="en-US" sz="1600" baseline="30000" dirty="0"/>
              <a:t>-</a:t>
            </a:r>
            <a:r>
              <a:rPr lang="en-US" sz="1600" dirty="0"/>
              <a:t> and p</a:t>
            </a:r>
            <a:r>
              <a:rPr lang="en-US" sz="1600" baseline="30000" dirty="0"/>
              <a:t>+</a:t>
            </a:r>
            <a:r>
              <a:rPr lang="en-US" sz="1600" dirty="0"/>
              <a:t> target station</a:t>
            </a:r>
          </a:p>
          <a:p>
            <a:r>
              <a:rPr lang="en-US" sz="1600" dirty="0"/>
              <a:t>for rare isotope </a:t>
            </a:r>
          </a:p>
          <a:p>
            <a:r>
              <a:rPr lang="en-US" sz="1600" dirty="0"/>
              <a:t>beam production</a:t>
            </a:r>
          </a:p>
          <a:p>
            <a:endParaRPr lang="en-US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ADEF4C-2F24-4348-B306-395127408C6F}"/>
              </a:ext>
            </a:extLst>
          </p:cNvPr>
          <p:cNvSpPr txBox="1"/>
          <p:nvPr/>
        </p:nvSpPr>
        <p:spPr>
          <a:xfrm>
            <a:off x="551907" y="1231958"/>
            <a:ext cx="2693366" cy="1323439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/>
              <a:t>CANREB</a:t>
            </a:r>
          </a:p>
          <a:p>
            <a:r>
              <a:rPr lang="en-US" sz="1600" dirty="0"/>
              <a:t>high resolution </a:t>
            </a:r>
          </a:p>
          <a:p>
            <a:r>
              <a:rPr lang="en-US" sz="1600" dirty="0"/>
              <a:t>    mass separation </a:t>
            </a:r>
          </a:p>
          <a:p>
            <a:r>
              <a:rPr lang="en-US" sz="1600" dirty="0"/>
              <a:t>EBIS charge state breeding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578636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12DC881-D235-E5E7-B476-B525BEB71A03}"/>
              </a:ext>
            </a:extLst>
          </p:cNvPr>
          <p:cNvGrpSpPr/>
          <p:nvPr/>
        </p:nvGrpSpPr>
        <p:grpSpPr>
          <a:xfrm>
            <a:off x="1024128" y="2306736"/>
            <a:ext cx="5239498" cy="3932793"/>
            <a:chOff x="393206" y="849519"/>
            <a:chExt cx="6246772" cy="453904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0A805EF-FEDA-5EC5-3EFF-518D8E5110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0044"/>
            <a:stretch/>
          </p:blipFill>
          <p:spPr>
            <a:xfrm>
              <a:off x="393206" y="849519"/>
              <a:ext cx="6246772" cy="453904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42DEF09-7772-9AA5-8A34-AE67E6118B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0865" t="11918" b="49933"/>
            <a:stretch/>
          </p:blipFill>
          <p:spPr>
            <a:xfrm>
              <a:off x="3516592" y="3000167"/>
              <a:ext cx="1412020" cy="1640680"/>
            </a:xfrm>
            <a:prstGeom prst="rect">
              <a:avLst/>
            </a:prstGeom>
          </p:spPr>
        </p:pic>
      </p:grpSp>
      <p:sp>
        <p:nvSpPr>
          <p:cNvPr id="10" name="Text Box 4">
            <a:extLst>
              <a:ext uri="{FF2B5EF4-FFF2-40B4-BE49-F238E27FC236}">
                <a16:creationId xmlns:a16="http://schemas.microsoft.com/office/drawing/2014/main" id="{FE2B371E-82A5-5071-CD50-5C171C130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368" y="1080136"/>
            <a:ext cx="6632685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Proton to neutron converter target results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lvl="0" indent="-285750" defTabSz="91440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prstClr val="black"/>
                </a:solidFill>
              </a:rPr>
              <a:t>Measured release efficiency of Cs isotopes as function of half lives compared to FLUKA simulation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9D06AD-FB0D-A4F0-DB00-366609D6DD65}"/>
              </a:ext>
            </a:extLst>
          </p:cNvPr>
          <p:cNvSpPr txBox="1"/>
          <p:nvPr/>
        </p:nvSpPr>
        <p:spPr>
          <a:xfrm>
            <a:off x="6924313" y="2243950"/>
            <a:ext cx="5059816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Trend comparable with ISAC-UC</a:t>
            </a:r>
            <a:r>
              <a:rPr lang="en-US" sz="2000" baseline="-25000" dirty="0"/>
              <a:t>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P2N release efficiency higher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Temperature homogeneity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N-deficient efficiency &gt; 100%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P-beam mis-steered or scattered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Cs yields at lower temperature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Temperature-controlled mode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Enables cleaner Cs, Rb beams by suppressing n-deficient lanthanides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117D4F-BB75-D418-85C7-CF3B22387453}"/>
              </a:ext>
            </a:extLst>
          </p:cNvPr>
          <p:cNvSpPr txBox="1"/>
          <p:nvPr/>
        </p:nvSpPr>
        <p:spPr>
          <a:xfrm>
            <a:off x="7105501" y="5638800"/>
            <a:ext cx="24176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PHD </a:t>
            </a:r>
            <a:r>
              <a:rPr kumimoji="0" lang="en-CA" sz="16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thesis </a:t>
            </a: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Luca </a:t>
            </a:r>
            <a:r>
              <a:rPr kumimoji="0" lang="fr-FR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Ergoriti</a:t>
            </a:r>
            <a:endParaRPr kumimoji="0" lang="en-CA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0363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025C901-8C15-E9C4-EB4E-9A837388DC5F}"/>
              </a:ext>
            </a:extLst>
          </p:cNvPr>
          <p:cNvSpPr txBox="1">
            <a:spLocks/>
          </p:cNvSpPr>
          <p:nvPr/>
        </p:nvSpPr>
        <p:spPr>
          <a:xfrm>
            <a:off x="3592922" y="283728"/>
            <a:ext cx="6077290" cy="60597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Target materials and Ion Sources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59A8D2-63B9-CF63-8E0C-65EB8F59B7D2}"/>
              </a:ext>
            </a:extLst>
          </p:cNvPr>
          <p:cNvSpPr txBox="1"/>
          <p:nvPr/>
        </p:nvSpPr>
        <p:spPr>
          <a:xfrm>
            <a:off x="9798785" y="1017877"/>
            <a:ext cx="2403222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ISAC targets for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experiments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1998-2024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Total 197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/>
              </a:rPr>
              <a:t>Since 2004 with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/>
              </a:rPr>
              <a:t>both target stations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/>
              </a:rPr>
              <a:t>in operation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~10 targets/year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000000"/>
              </a:solidFill>
              <a:latin typeface="Arial" panose="020B060402020202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Additional target tests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00B050"/>
                </a:solidFill>
                <a:latin typeface="Arial" panose="020B0604020202020204"/>
              </a:rPr>
              <a:t>ThO</a:t>
            </a:r>
            <a:endParaRPr lang="en-US" dirty="0">
              <a:solidFill>
                <a:srgbClr val="00B050"/>
              </a:solidFill>
              <a:latin typeface="Arial" panose="020B060402020202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fiber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719258DB-CCA6-D32F-BC3E-FE31E027F8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6485411"/>
              </p:ext>
            </p:extLst>
          </p:nvPr>
        </p:nvGraphicFramePr>
        <p:xfrm>
          <a:off x="759524" y="889705"/>
          <a:ext cx="8734425" cy="550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734443" imgH="5505319" progId="Excel.Sheet.12">
                  <p:embed/>
                </p:oleObj>
              </mc:Choice>
              <mc:Fallback>
                <p:oleObj name="Worksheet" r:id="rId2" imgW="8734443" imgH="550531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59524" y="889705"/>
                        <a:ext cx="8734425" cy="5505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920443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5D35BB-2BDF-5DE5-CC9A-9DE9910894F5}"/>
              </a:ext>
            </a:extLst>
          </p:cNvPr>
          <p:cNvSpPr txBox="1"/>
          <p:nvPr/>
        </p:nvSpPr>
        <p:spPr>
          <a:xfrm>
            <a:off x="978408" y="1508760"/>
            <a:ext cx="747518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Up to 2017 (9 month /year)</a:t>
            </a:r>
          </a:p>
          <a:p>
            <a:endParaRPr lang="en-US" dirty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Scheduled operation of ISAC			5000 hours/ year</a:t>
            </a:r>
          </a:p>
          <a:p>
            <a:r>
              <a:rPr lang="en-US" dirty="0">
                <a:solidFill>
                  <a:srgbClr val="00B050"/>
                </a:solidFill>
              </a:rPr>
              <a:t>Overhead and downtime				2000 hours/ year</a:t>
            </a:r>
          </a:p>
          <a:p>
            <a:endParaRPr lang="en-US" dirty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Beam to experiments and development	3000 hours/ year</a:t>
            </a:r>
          </a:p>
          <a:p>
            <a:r>
              <a:rPr lang="en-US" dirty="0">
                <a:solidFill>
                  <a:srgbClr val="00B050"/>
                </a:solidFill>
              </a:rPr>
              <a:t>Typical duration of an experiment 2 days to 3 weeks (average ~1 week)</a:t>
            </a:r>
          </a:p>
          <a:p>
            <a:r>
              <a:rPr lang="en-US" dirty="0">
                <a:solidFill>
                  <a:srgbClr val="00B050"/>
                </a:solidFill>
              </a:rPr>
              <a:t>Ratio accelerated to non accelerated beams 30-40%</a:t>
            </a:r>
          </a:p>
          <a:p>
            <a:endParaRPr lang="en-US" dirty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In 2025: 10 targets </a:t>
            </a:r>
          </a:p>
          <a:p>
            <a:r>
              <a:rPr lang="en-US" dirty="0">
                <a:solidFill>
                  <a:srgbClr val="00B050"/>
                </a:solidFill>
              </a:rPr>
              <a:t>29 scheduled experiments, 16 experiments use laser ionization</a:t>
            </a:r>
            <a:endParaRPr lang="en-US" dirty="0"/>
          </a:p>
          <a:p>
            <a:endParaRPr lang="en-US" dirty="0"/>
          </a:p>
          <a:p>
            <a:r>
              <a:rPr lang="en-CA" dirty="0"/>
              <a:t>Since 2018</a:t>
            </a:r>
          </a:p>
          <a:p>
            <a:r>
              <a:rPr lang="en-US" dirty="0"/>
              <a:t>7-8 months per year reduced schedule for ARIEL installation</a:t>
            </a:r>
          </a:p>
          <a:p>
            <a:r>
              <a:rPr lang="en-US" dirty="0"/>
              <a:t>2020-22 further reduction due to COVID</a:t>
            </a:r>
          </a:p>
          <a:p>
            <a:endParaRPr lang="en-US" dirty="0"/>
          </a:p>
          <a:p>
            <a:r>
              <a:rPr lang="en-CA" dirty="0">
                <a:solidFill>
                  <a:srgbClr val="FF0000"/>
                </a:solidFill>
              </a:rPr>
              <a:t>2026 planned complete shutdown to finish ARIEL installation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3866B3-C06D-1C9D-6FE8-439EBCD6D116}"/>
              </a:ext>
            </a:extLst>
          </p:cNvPr>
          <p:cNvSpPr txBox="1">
            <a:spLocks/>
          </p:cNvSpPr>
          <p:nvPr/>
        </p:nvSpPr>
        <p:spPr>
          <a:xfrm>
            <a:off x="2094807" y="698270"/>
            <a:ext cx="9258993" cy="67610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RIB operation at TRIUMF</a:t>
            </a:r>
          </a:p>
        </p:txBody>
      </p:sp>
    </p:spTree>
    <p:extLst>
      <p:ext uri="{BB962C8B-B14F-4D97-AF65-F5344CB8AC3E}">
        <p14:creationId xmlns:p14="http://schemas.microsoft.com/office/powerpoint/2010/main" val="16724267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A81D304D-6067-6EB2-BFD8-C2ACF59CD8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9896792"/>
              </p:ext>
            </p:extLst>
          </p:nvPr>
        </p:nvGraphicFramePr>
        <p:xfrm>
          <a:off x="1652867" y="329273"/>
          <a:ext cx="8886266" cy="4352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 Box 4">
            <a:extLst>
              <a:ext uri="{FF2B5EF4-FFF2-40B4-BE49-F238E27FC236}">
                <a16:creationId xmlns:a16="http://schemas.microsoft.com/office/drawing/2014/main" id="{E83C236E-6708-5D19-8BC3-B417F7877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87" y="618471"/>
            <a:ext cx="663268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RIB operation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71F85BF-1052-2CE1-1F66-C4339777A1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5347073"/>
              </p:ext>
            </p:extLst>
          </p:nvPr>
        </p:nvGraphicFramePr>
        <p:xfrm>
          <a:off x="646176" y="377638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A8E84F0-4BB4-57EA-AA79-39F27A6D62C3}"/>
              </a:ext>
            </a:extLst>
          </p:cNvPr>
          <p:cNvSpPr txBox="1"/>
          <p:nvPr/>
        </p:nvSpPr>
        <p:spPr>
          <a:xfrm>
            <a:off x="5833872" y="4681639"/>
            <a:ext cx="583364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One target complete failure ~ 10% downtime/year</a:t>
            </a:r>
          </a:p>
          <a:p>
            <a:endParaRPr lang="en-US" dirty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Recent improvements: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Redesign of high voltage chase through shield plug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IGLIS and FEBIAD connections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199C7C-ECAE-2AB7-4AD8-3EFB5AEA6B19}"/>
              </a:ext>
            </a:extLst>
          </p:cNvPr>
          <p:cNvSpPr txBox="1"/>
          <p:nvPr/>
        </p:nvSpPr>
        <p:spPr>
          <a:xfrm>
            <a:off x="6540844" y="144607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RIB downtime</a:t>
            </a:r>
          </a:p>
        </p:txBody>
      </p:sp>
    </p:spTree>
    <p:extLst>
      <p:ext uri="{BB962C8B-B14F-4D97-AF65-F5344CB8AC3E}">
        <p14:creationId xmlns:p14="http://schemas.microsoft.com/office/powerpoint/2010/main" val="661401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9E6D6B-E72B-4FC3-2F6F-CFD5C55AD174}"/>
              </a:ext>
            </a:extLst>
          </p:cNvPr>
          <p:cNvSpPr txBox="1"/>
          <p:nvPr/>
        </p:nvSpPr>
        <p:spPr>
          <a:xfrm>
            <a:off x="585216" y="969175"/>
            <a:ext cx="1101025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Recent improvements and developments: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Redesign of high voltage chase through shield plug to increase high voltage stability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Tested off-line up to 75 KV, on-line operated at 53 kV for the acceleration of </a:t>
            </a:r>
            <a:r>
              <a:rPr lang="en-US" baseline="30000" dirty="0">
                <a:solidFill>
                  <a:srgbClr val="00B050"/>
                </a:solidFill>
              </a:rPr>
              <a:t>26</a:t>
            </a:r>
            <a:r>
              <a:rPr lang="en-US" dirty="0">
                <a:solidFill>
                  <a:srgbClr val="00B050"/>
                </a:solidFill>
              </a:rPr>
              <a:t>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IGLIS and FEBIAD connections redesigned for better stability.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Thin foil Ta target (10 µm) for better release of short-lived isotopes (</a:t>
            </a:r>
            <a:r>
              <a:rPr lang="en-US" baseline="30000" dirty="0">
                <a:solidFill>
                  <a:srgbClr val="00B050"/>
                </a:solidFill>
              </a:rPr>
              <a:t>11</a:t>
            </a:r>
            <a:r>
              <a:rPr lang="en-US" dirty="0">
                <a:solidFill>
                  <a:srgbClr val="00B050"/>
                </a:solidFill>
              </a:rPr>
              <a:t>Li (8.8 </a:t>
            </a:r>
            <a:r>
              <a:rPr lang="en-US" dirty="0" err="1">
                <a:solidFill>
                  <a:srgbClr val="00B050"/>
                </a:solidFill>
              </a:rPr>
              <a:t>ms</a:t>
            </a:r>
            <a:r>
              <a:rPr lang="en-US" dirty="0">
                <a:solidFill>
                  <a:srgbClr val="00B050"/>
                </a:solidFill>
              </a:rPr>
              <a:t>) and </a:t>
            </a:r>
            <a:r>
              <a:rPr lang="en-US" baseline="30000" dirty="0">
                <a:solidFill>
                  <a:srgbClr val="00B050"/>
                </a:solidFill>
              </a:rPr>
              <a:t>12</a:t>
            </a:r>
            <a:r>
              <a:rPr lang="en-US" dirty="0">
                <a:solidFill>
                  <a:srgbClr val="00B050"/>
                </a:solidFill>
              </a:rPr>
              <a:t>Be (21.5 </a:t>
            </a:r>
            <a:r>
              <a:rPr lang="en-US" dirty="0" err="1">
                <a:solidFill>
                  <a:srgbClr val="00B050"/>
                </a:solidFill>
              </a:rPr>
              <a:t>ms</a:t>
            </a:r>
            <a:r>
              <a:rPr lang="en-US" dirty="0">
                <a:solidFill>
                  <a:srgbClr val="00B05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08152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CA5455F-D958-762A-963A-8468EB8003CD}"/>
              </a:ext>
            </a:extLst>
          </p:cNvPr>
          <p:cNvGrpSpPr/>
          <p:nvPr/>
        </p:nvGrpSpPr>
        <p:grpSpPr>
          <a:xfrm>
            <a:off x="783302" y="553831"/>
            <a:ext cx="2897725" cy="5750338"/>
            <a:chOff x="783302" y="553831"/>
            <a:chExt cx="2897725" cy="5750338"/>
          </a:xfrm>
        </p:grpSpPr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25DE8D18-7EC0-B7B3-B6EA-D82D12AFC5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60084"/>
            <a:stretch/>
          </p:blipFill>
          <p:spPr bwMode="auto">
            <a:xfrm>
              <a:off x="783302" y="553831"/>
              <a:ext cx="2897725" cy="5750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A605E87-9B00-5CC4-0E42-78360EDDCB84}"/>
                </a:ext>
              </a:extLst>
            </p:cNvPr>
            <p:cNvSpPr/>
            <p:nvPr/>
          </p:nvSpPr>
          <p:spPr>
            <a:xfrm>
              <a:off x="884231" y="656216"/>
              <a:ext cx="1452283" cy="77974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rgbClr val="FFFFFF"/>
                </a:solidFill>
              </a:endParaRPr>
            </a:p>
          </p:txBody>
        </p:sp>
      </p:grpSp>
      <p:sp>
        <p:nvSpPr>
          <p:cNvPr id="9" name="Text Box 4">
            <a:extLst>
              <a:ext uri="{FF2B5EF4-FFF2-40B4-BE49-F238E27FC236}">
                <a16:creationId xmlns:a16="http://schemas.microsoft.com/office/drawing/2014/main" id="{8C15C43C-9A56-224C-F4DE-9638B2F4E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6003" y="1437630"/>
            <a:ext cx="8018629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ARIEL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Two target stations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ATP: up to 100 µA p</a:t>
            </a:r>
            <a:r>
              <a:rPr lang="en-US" baseline="30000" dirty="0"/>
              <a:t>+</a:t>
            </a:r>
            <a:r>
              <a:rPr lang="en-US" dirty="0"/>
              <a:t> @ 480 MeV from main cyclotron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ATE: up to 100 kW e</a:t>
            </a:r>
            <a:r>
              <a:rPr lang="en-US" baseline="30000" dirty="0"/>
              <a:t>-</a:t>
            </a:r>
            <a:r>
              <a:rPr lang="en-US" dirty="0"/>
              <a:t> @ 30 MeV from e- linac (50 Mev upgrade possible)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design for target stations with hermetically sealed targets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Allows use of more chemically reactive target materials (</a:t>
            </a:r>
            <a:r>
              <a:rPr lang="en-US" dirty="0" err="1"/>
              <a:t>ThC</a:t>
            </a:r>
            <a:r>
              <a:rPr lang="en-US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Faster turn around (reduced pump down time and conditioning)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2519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40AF4D6B-C3F2-2878-7AB4-4AD5CC224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589" y="830794"/>
            <a:ext cx="9067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Electron beam target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B2ABF3-2F93-AA19-6BF4-3059F63A01B0}"/>
              </a:ext>
            </a:extLst>
          </p:cNvPr>
          <p:cNvSpPr/>
          <p:nvPr/>
        </p:nvSpPr>
        <p:spPr>
          <a:xfrm>
            <a:off x="561298" y="1393825"/>
            <a:ext cx="5262410" cy="513986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55600" indent="-342900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ym typeface="Wingdings"/>
              </a:rPr>
              <a:t>Converter made of high Z material, Au, 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W</a:t>
            </a:r>
            <a:r>
              <a:rPr lang="en-US" dirty="0">
                <a:sym typeface="Wingdings"/>
              </a:rPr>
              <a:t>, Ta. Thickness  ~ 3.5 mm.</a:t>
            </a:r>
          </a:p>
          <a:p>
            <a:pPr marL="355600" indent="-342900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ym typeface="Wingdings"/>
              </a:rPr>
              <a:t>Electrons MUST be stopped in a low Z material like Al.</a:t>
            </a:r>
            <a:endParaRPr lang="en-CA" dirty="0">
              <a:sym typeface="Wingdings"/>
            </a:endParaRPr>
          </a:p>
          <a:p>
            <a:pPr marL="355600" indent="-342900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CA" dirty="0">
                <a:sym typeface="Wingdings"/>
              </a:rPr>
              <a:t>The TRIUMF e-linac delivers 100 kW electron beam with FWHM ≈ 1 mm  1 MW/cm</a:t>
            </a:r>
            <a:r>
              <a:rPr lang="en-CA" baseline="30000" dirty="0">
                <a:sym typeface="Wingdings"/>
              </a:rPr>
              <a:t>3</a:t>
            </a:r>
            <a:r>
              <a:rPr lang="en-CA" dirty="0">
                <a:sym typeface="Wingdings"/>
              </a:rPr>
              <a:t> power density inside of the converter</a:t>
            </a:r>
          </a:p>
          <a:p>
            <a:pPr marL="355600" indent="-342900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CA" dirty="0">
              <a:solidFill>
                <a:srgbClr val="00B0F0"/>
              </a:solidFill>
              <a:sym typeface="Wingdings"/>
            </a:endParaRPr>
          </a:p>
          <a:p>
            <a:pPr marL="355600" indent="-342900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CA" dirty="0">
                <a:solidFill>
                  <a:srgbClr val="00B0F0"/>
                </a:solidFill>
                <a:sym typeface="Wingdings"/>
              </a:rPr>
              <a:t>The electron beam will be scanned over a larger area to dissipate the beam power.</a:t>
            </a:r>
          </a:p>
          <a:p>
            <a:pPr marL="355600" indent="-342900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CA" dirty="0">
              <a:solidFill>
                <a:srgbClr val="00B0F0"/>
              </a:solidFill>
              <a:sym typeface="Wingdings"/>
            </a:endParaRPr>
          </a:p>
          <a:p>
            <a:pPr marL="355600" indent="-342900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CA" dirty="0">
                <a:sym typeface="Wingdings"/>
              </a:rPr>
              <a:t>Penetration depth of 30 MeV gamma photons in U ~20 mm</a:t>
            </a:r>
            <a:endParaRPr lang="en-CA" dirty="0">
              <a:solidFill>
                <a:srgbClr val="00B0F0"/>
              </a:solidFill>
              <a:sym typeface="Wingdings"/>
            </a:endParaRPr>
          </a:p>
          <a:p>
            <a:pPr marL="355600" indent="-342900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CA" dirty="0">
                <a:solidFill>
                  <a:srgbClr val="00B0F0"/>
                </a:solidFill>
                <a:sym typeface="Wingdings"/>
              </a:rPr>
              <a:t>Target geometry has to be changed compared to p target</a:t>
            </a:r>
          </a:p>
          <a:p>
            <a:pPr marL="355600" indent="-342900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CA" dirty="0">
              <a:solidFill>
                <a:srgbClr val="00B0F0"/>
              </a:solidFill>
              <a:sym typeface="Wingdings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9698BB9-7FD6-9DA1-236C-1872B724E291}"/>
              </a:ext>
            </a:extLst>
          </p:cNvPr>
          <p:cNvGrpSpPr/>
          <p:nvPr/>
        </p:nvGrpSpPr>
        <p:grpSpPr>
          <a:xfrm>
            <a:off x="6368293" y="1466544"/>
            <a:ext cx="3635119" cy="3476947"/>
            <a:chOff x="7074389" y="3289300"/>
            <a:chExt cx="3635119" cy="3476947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098EA81E-450E-2BFB-CB20-38FE9A462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3097" y="3289300"/>
              <a:ext cx="3046411" cy="3476947"/>
            </a:xfrm>
            <a:prstGeom prst="rect">
              <a:avLst/>
            </a:prstGeom>
          </p:spPr>
        </p:pic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3FC94B9E-E842-0578-152A-EF27D6083EDF}"/>
                </a:ext>
              </a:extLst>
            </p:cNvPr>
            <p:cNvCxnSpPr/>
            <p:nvPr/>
          </p:nvCxnSpPr>
          <p:spPr>
            <a:xfrm flipV="1">
              <a:off x="7267737" y="4953000"/>
              <a:ext cx="923763" cy="266700"/>
            </a:xfrm>
            <a:prstGeom prst="straightConnector1">
              <a:avLst/>
            </a:prstGeom>
            <a:noFill/>
            <a:ln w="57150" cap="flat" cmpd="sng" algn="ctr">
              <a:solidFill>
                <a:srgbClr val="00AAFF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35944A17-D2E3-4715-389E-B4874BDDC9C6}"/>
                </a:ext>
              </a:extLst>
            </p:cNvPr>
            <p:cNvSpPr txBox="1"/>
            <p:nvPr/>
          </p:nvSpPr>
          <p:spPr>
            <a:xfrm>
              <a:off x="7074389" y="4406842"/>
              <a:ext cx="9829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96FF"/>
                  </a:solidFill>
                  <a:effectLst/>
                  <a:uLnTx/>
                  <a:uFillTx/>
                  <a:latin typeface="Calibri" panose="020F0502020204030204"/>
                </a:rPr>
                <a:t>electron-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96FF"/>
                  </a:solidFill>
                  <a:effectLst/>
                  <a:uLnTx/>
                  <a:uFillTx/>
                  <a:latin typeface="Calibri" panose="020F0502020204030204"/>
                </a:rPr>
                <a:t>beam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2058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D18C3-F577-18BF-0287-00EBF3577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6B70FC94-06D0-8740-66E2-259582B95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3" y="758177"/>
            <a:ext cx="9067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Electron beam target hermetic vessel </a:t>
            </a:r>
            <a:r>
              <a:rPr lang="en-US" dirty="0" err="1"/>
              <a:t>assemly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41531708-B90B-0D7E-8036-E4C5B81FF345}"/>
              </a:ext>
            </a:extLst>
          </p:cNvPr>
          <p:cNvSpPr txBox="1">
            <a:spLocks/>
          </p:cNvSpPr>
          <p:nvPr/>
        </p:nvSpPr>
        <p:spPr>
          <a:xfrm>
            <a:off x="6796088" y="1376968"/>
            <a:ext cx="5395912" cy="3065463"/>
          </a:xfr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marR="0" lvl="0" indent="-228594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721766" algn="l"/>
                <a:tab pos="2027716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Increased development space for new ion source and transfer line concepts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cold transfer line, variable temperature transfer line, quartz transfer line, improved FEBIAD or IGLIS, low work function cavity for laser ionization)</a:t>
            </a:r>
          </a:p>
          <a:p>
            <a:pPr marL="228594" marR="0" lvl="0" indent="-228594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721766" algn="l"/>
                <a:tab pos="2027716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Service connections with provisions for future ion source and target concepts </a:t>
            </a:r>
          </a:p>
          <a:p>
            <a:pPr marL="228594" marR="0" lvl="0" indent="-228594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721766" algn="l"/>
                <a:tab pos="2027716" algn="l"/>
              </a:tabLst>
              <a:defRPr/>
            </a:pPr>
            <a:r>
              <a:rPr lang="en-US" sz="1600" dirty="0">
                <a:solidFill>
                  <a:srgbClr val="44546A">
                    <a:lumMod val="75000"/>
                  </a:srgbClr>
                </a:solidFill>
                <a:latin typeface="Arial" panose="020B0604020202020204"/>
                <a:cs typeface="Times New Roman" panose="02020603050405020304" pitchFamily="18" charset="0"/>
              </a:rPr>
              <a:t>Allows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for routing additional cooling for high power target operation</a:t>
            </a:r>
          </a:p>
          <a:p>
            <a:pPr marL="228594" marR="0" lvl="0" indent="-228594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721766" algn="l"/>
                <a:tab pos="2027716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Vessel volume increased for new target concepts (liquid targets, new converters, etc.)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0A4823-339A-E30C-174A-A0FBA3120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31" y="1062715"/>
            <a:ext cx="6647152" cy="499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4758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557504-3551-119D-1C08-0BA5BB39B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FFC13D51-7E8E-F5B6-643C-097DC85E5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982" y="699493"/>
            <a:ext cx="9067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ARIEL target station.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050" name="Picture 2" descr="APTW HTV with TIS test(target at 1800C) at TISA- May2nd 2025, Picture">
            <a:extLst>
              <a:ext uri="{FF2B5EF4-FFF2-40B4-BE49-F238E27FC236}">
                <a16:creationId xmlns:a16="http://schemas.microsoft.com/office/drawing/2014/main" id="{1FCFDEC4-B2B5-4A79-8F0E-D964E61CD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072" y="1408927"/>
            <a:ext cx="6019800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4BB7C004-11DE-07D0-E108-51806617B9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268" y="1408927"/>
            <a:ext cx="3241273" cy="4361293"/>
          </a:xfrm>
          <a:prstGeom prst="rect">
            <a:avLst/>
          </a:prstGeom>
        </p:spPr>
      </p:pic>
      <p:pic>
        <p:nvPicPr>
          <p:cNvPr id="3" name="Picture 2" descr="A picture containing toy&#10;&#10;Description automatically generated">
            <a:extLst>
              <a:ext uri="{FF2B5EF4-FFF2-40B4-BE49-F238E27FC236}">
                <a16:creationId xmlns:a16="http://schemas.microsoft.com/office/drawing/2014/main" id="{1CAA25CC-CFC0-1E47-0708-A3B257ED1A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28" y="1161158"/>
            <a:ext cx="2304020" cy="48568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95ADCE-BA42-8C78-CD5F-42D94BC61F14}"/>
              </a:ext>
            </a:extLst>
          </p:cNvPr>
          <p:cNvSpPr txBox="1"/>
          <p:nvPr/>
        </p:nvSpPr>
        <p:spPr>
          <a:xfrm>
            <a:off x="704702" y="2506532"/>
            <a:ext cx="132600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Shield plug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38BE7D-2A6F-BC34-C7E5-9B007FA87235}"/>
              </a:ext>
            </a:extLst>
          </p:cNvPr>
          <p:cNvSpPr txBox="1"/>
          <p:nvPr/>
        </p:nvSpPr>
        <p:spPr>
          <a:xfrm>
            <a:off x="6245036" y="5032793"/>
            <a:ext cx="53656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Target ion source front end assembly at test facility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voltage tested up to 75 kV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Heaters tested </a:t>
            </a:r>
            <a:r>
              <a:rPr lang="en-US" dirty="0" err="1"/>
              <a:t>o.k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First beam extracted beginning of August 2025</a:t>
            </a:r>
            <a:endParaRPr lang="en-C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8457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8E618685-AD01-02FF-3D02-B15D72932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87" y="618471"/>
            <a:ext cx="8027677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Summary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kern="0" dirty="0">
              <a:solidFill>
                <a:prstClr val="black"/>
              </a:solidFill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ISAC has been operated for more than 2 decades using several combinations of targets and ion sources to deliver radioactive ion beams to experiments.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0" dirty="0">
                <a:solidFill>
                  <a:prstClr val="black"/>
                </a:solidFill>
              </a:rPr>
              <a:t>Constant improvements have been implemented for </a:t>
            </a:r>
          </a:p>
          <a:p>
            <a:pPr marL="742950" lvl="1" indent="-285750" defTabSz="914400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prstClr val="black"/>
                </a:solidFill>
              </a:rPr>
              <a:t>Delivering new ion beams</a:t>
            </a:r>
          </a:p>
          <a:p>
            <a:pPr marL="742950" lvl="1" indent="-285750" defTabSz="914400">
              <a:buFont typeface="Arial" panose="020B0604020202020204" pitchFamily="34" charset="0"/>
              <a:buChar char="•"/>
              <a:defRPr/>
            </a:pPr>
            <a:r>
              <a:rPr kumimoji="0" lang="en-US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Improving the efficiency and purity of the ion beams</a:t>
            </a:r>
          </a:p>
          <a:p>
            <a:pPr marL="742950" lvl="1" indent="-285750" defTabSz="914400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prstClr val="black"/>
                </a:solidFill>
              </a:rPr>
              <a:t>Improving the reliability </a:t>
            </a:r>
          </a:p>
          <a:p>
            <a:pPr marL="742950" lvl="1" indent="-285750" defTabSz="914400">
              <a:buFont typeface="Arial" panose="020B0604020202020204" pitchFamily="34" charset="0"/>
              <a:buChar char="•"/>
              <a:defRPr/>
            </a:pPr>
            <a:endParaRPr kumimoji="0" lang="en-US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prstClr val="black"/>
                </a:solidFill>
              </a:rPr>
              <a:t>Additionally, to a new proton </a:t>
            </a:r>
            <a:r>
              <a:rPr lang="en-US" kern="0" dirty="0" err="1">
                <a:solidFill>
                  <a:prstClr val="black"/>
                </a:solidFill>
              </a:rPr>
              <a:t>tatget</a:t>
            </a:r>
            <a:r>
              <a:rPr lang="en-US" kern="0" dirty="0">
                <a:solidFill>
                  <a:prstClr val="black"/>
                </a:solidFill>
              </a:rPr>
              <a:t>  ARIEL will use photo fission for the production of radioactive isotopes </a:t>
            </a: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prstClr val="black"/>
                </a:solidFill>
              </a:rPr>
              <a:t>A newly designed target ion source system will be installed</a:t>
            </a: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prstClr val="black"/>
                </a:solidFill>
              </a:rPr>
              <a:t>the same type of ion sources as in ISAC will be used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66406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1B525C3-8CAC-4926-BEA0-A92615FF87A3}"/>
              </a:ext>
            </a:extLst>
          </p:cNvPr>
          <p:cNvSpPr txBox="1"/>
          <p:nvPr/>
        </p:nvSpPr>
        <p:spPr>
          <a:xfrm>
            <a:off x="91151" y="950968"/>
            <a:ext cx="5528116" cy="59093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CA" sz="1800" b="1" dirty="0">
                <a:solidFill>
                  <a:schemeClr val="accent2"/>
                </a:solidFill>
              </a:rPr>
              <a:t>ISAC accelerator chain</a:t>
            </a:r>
          </a:p>
          <a:p>
            <a:endParaRPr lang="en-CA" sz="1800" dirty="0"/>
          </a:p>
          <a:p>
            <a:pPr>
              <a:buFont typeface="Arial" pitchFamily="34" charset="0"/>
              <a:buChar char="•"/>
            </a:pPr>
            <a:r>
              <a:rPr lang="en-CA" sz="1800" dirty="0"/>
              <a:t> </a:t>
            </a:r>
            <a:r>
              <a:rPr lang="en-CA" sz="1800" b="1" dirty="0">
                <a:solidFill>
                  <a:srgbClr val="002060"/>
                </a:solidFill>
              </a:rPr>
              <a:t>RFQ: (radiofrequency quadrupole accelerator)</a:t>
            </a:r>
          </a:p>
          <a:p>
            <a:r>
              <a:rPr lang="en-CA" sz="1800" dirty="0"/>
              <a:t>acceptance : A/q &lt; 30 @ 2.04 </a:t>
            </a:r>
            <a:r>
              <a:rPr lang="en-CA" sz="1800" dirty="0" err="1"/>
              <a:t>keV</a:t>
            </a:r>
            <a:r>
              <a:rPr lang="en-CA" sz="1800" dirty="0"/>
              <a:t>/u</a:t>
            </a:r>
          </a:p>
          <a:p>
            <a:r>
              <a:rPr lang="en-CA" sz="1800" dirty="0"/>
              <a:t>final energy: 150 </a:t>
            </a:r>
            <a:r>
              <a:rPr lang="en-CA" sz="1800" dirty="0" err="1"/>
              <a:t>keV</a:t>
            </a:r>
            <a:r>
              <a:rPr lang="en-CA" sz="1800" dirty="0"/>
              <a:t>/u</a:t>
            </a:r>
          </a:p>
          <a:p>
            <a:endParaRPr lang="en-CA" sz="1800" dirty="0"/>
          </a:p>
          <a:p>
            <a:pPr>
              <a:buFont typeface="Arial" pitchFamily="34" charset="0"/>
              <a:buChar char="•"/>
            </a:pPr>
            <a:r>
              <a:rPr lang="en-CA" sz="1800" dirty="0"/>
              <a:t> </a:t>
            </a:r>
            <a:r>
              <a:rPr lang="en-CA" sz="1800" b="1" dirty="0">
                <a:solidFill>
                  <a:srgbClr val="002060"/>
                </a:solidFill>
              </a:rPr>
              <a:t>DTL: (drift tube linear accelerator)</a:t>
            </a:r>
          </a:p>
          <a:p>
            <a:r>
              <a:rPr lang="en-CA" sz="1800" dirty="0"/>
              <a:t>acceptance A/q &lt;7</a:t>
            </a:r>
          </a:p>
          <a:p>
            <a:r>
              <a:rPr lang="en-CA" sz="1800" dirty="0"/>
              <a:t>final energy 1.5 MeV/u</a:t>
            </a:r>
          </a:p>
          <a:p>
            <a:endParaRPr lang="en-CA" sz="1800" dirty="0"/>
          </a:p>
          <a:p>
            <a:pPr>
              <a:buFont typeface="Arial" pitchFamily="34" charset="0"/>
              <a:buChar char="•"/>
            </a:pPr>
            <a:r>
              <a:rPr lang="en-CA" sz="1800" dirty="0"/>
              <a:t> </a:t>
            </a:r>
            <a:r>
              <a:rPr lang="en-CA" sz="1800" b="1" dirty="0">
                <a:solidFill>
                  <a:srgbClr val="002060"/>
                </a:solidFill>
              </a:rPr>
              <a:t>superconducting LINAC:</a:t>
            </a:r>
          </a:p>
          <a:p>
            <a:r>
              <a:rPr lang="en-CA" sz="1800" dirty="0"/>
              <a:t>acceptance A/q &lt;7</a:t>
            </a:r>
          </a:p>
          <a:p>
            <a:r>
              <a:rPr lang="en-CA" sz="1800" dirty="0"/>
              <a:t>final energy 15 MeV/u for A/q=3</a:t>
            </a:r>
          </a:p>
          <a:p>
            <a:endParaRPr lang="en-CA" sz="1800" dirty="0"/>
          </a:p>
          <a:p>
            <a:r>
              <a:rPr lang="en-CA" sz="1800" dirty="0"/>
              <a:t>A/q &lt; 30 injection of 1+ ions &lt; 60keV, </a:t>
            </a:r>
          </a:p>
          <a:p>
            <a:r>
              <a:rPr lang="en-CA" dirty="0"/>
              <a:t>          </a:t>
            </a:r>
            <a:r>
              <a:rPr lang="en-CA" sz="1800" dirty="0"/>
              <a:t>stripping after RFQ</a:t>
            </a:r>
          </a:p>
          <a:p>
            <a:r>
              <a:rPr lang="en-CA" sz="1800" dirty="0"/>
              <a:t>A/q &gt; 30 charge state breeding with ECRIS to A/q &lt;7</a:t>
            </a:r>
          </a:p>
          <a:p>
            <a:r>
              <a:rPr lang="en-US" sz="1800" dirty="0"/>
              <a:t>stripping after DTL for higher energy or purification</a:t>
            </a:r>
          </a:p>
          <a:p>
            <a:endParaRPr lang="en-US" sz="1800" dirty="0"/>
          </a:p>
          <a:p>
            <a:r>
              <a:rPr lang="en-US" dirty="0"/>
              <a:t>Off-line ion source (OLIS) for setup and experiments</a:t>
            </a:r>
            <a:endParaRPr lang="en-CA" sz="1800" dirty="0"/>
          </a:p>
          <a:p>
            <a:endParaRPr lang="en-CA" sz="1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C96F2CF-B46E-4689-8912-1726E7E832F6}"/>
              </a:ext>
            </a:extLst>
          </p:cNvPr>
          <p:cNvSpPr txBox="1">
            <a:spLocks/>
          </p:cNvSpPr>
          <p:nvPr/>
        </p:nvSpPr>
        <p:spPr>
          <a:xfrm>
            <a:off x="4309110" y="376999"/>
            <a:ext cx="6880860" cy="605977"/>
          </a:xfrm>
          <a:prstGeom prst="rect">
            <a:avLst/>
          </a:prstGeom>
        </p:spPr>
        <p:txBody>
          <a:bodyPr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post acceleration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6450E31-BFE7-4078-887C-CD278E3F72B9}"/>
              </a:ext>
            </a:extLst>
          </p:cNvPr>
          <p:cNvSpPr/>
          <p:nvPr/>
        </p:nvSpPr>
        <p:spPr>
          <a:xfrm>
            <a:off x="6503306" y="3749040"/>
            <a:ext cx="640444" cy="117729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D224F1C-D576-4461-974F-275A8B7F1DC2}"/>
              </a:ext>
            </a:extLst>
          </p:cNvPr>
          <p:cNvSpPr/>
          <p:nvPr/>
        </p:nvSpPr>
        <p:spPr>
          <a:xfrm>
            <a:off x="8332106" y="1066587"/>
            <a:ext cx="2092054" cy="69170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320867-913A-4E8C-9B82-0B322C94EECC}"/>
              </a:ext>
            </a:extLst>
          </p:cNvPr>
          <p:cNvSpPr/>
          <p:nvPr/>
        </p:nvSpPr>
        <p:spPr>
          <a:xfrm>
            <a:off x="7261496" y="2937509"/>
            <a:ext cx="640444" cy="49149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CC30488-8698-7302-7BF7-465B18987D56}"/>
              </a:ext>
            </a:extLst>
          </p:cNvPr>
          <p:cNvGrpSpPr/>
          <p:nvPr/>
        </p:nvGrpSpPr>
        <p:grpSpPr>
          <a:xfrm>
            <a:off x="5754626" y="949391"/>
            <a:ext cx="5838523" cy="4728233"/>
            <a:chOff x="5827778" y="949391"/>
            <a:chExt cx="5838523" cy="4728233"/>
          </a:xfrm>
        </p:grpSpPr>
        <p:pic>
          <p:nvPicPr>
            <p:cNvPr id="5" name="Picture 4" descr="ISACIIOVERIVIEW-MARCOmarch2011.png">
              <a:extLst>
                <a:ext uri="{FF2B5EF4-FFF2-40B4-BE49-F238E27FC236}">
                  <a16:creationId xmlns:a16="http://schemas.microsoft.com/office/drawing/2014/main" id="{F4215671-AFF3-4AFF-A2BF-A71AA73876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5" t="25632" r="35947" b="20505"/>
            <a:stretch/>
          </p:blipFill>
          <p:spPr>
            <a:xfrm>
              <a:off x="6503306" y="949391"/>
              <a:ext cx="5162995" cy="4728233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3FCC9C2B-A242-8349-C1A9-0CBAFF21331B}"/>
                </a:ext>
              </a:extLst>
            </p:cNvPr>
            <p:cNvCxnSpPr/>
            <p:nvPr/>
          </p:nvCxnSpPr>
          <p:spPr>
            <a:xfrm>
              <a:off x="6221094" y="4992624"/>
              <a:ext cx="60243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ADFD616-647C-1714-07A1-2F2DD60C78EF}"/>
                </a:ext>
              </a:extLst>
            </p:cNvPr>
            <p:cNvSpPr txBox="1"/>
            <p:nvPr/>
          </p:nvSpPr>
          <p:spPr>
            <a:xfrm>
              <a:off x="5827778" y="4787830"/>
              <a:ext cx="10225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From ARIEL</a:t>
              </a:r>
              <a:endParaRPr lang="en-CA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036647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61988" y="4493174"/>
            <a:ext cx="3938587" cy="304113"/>
          </a:xfrm>
        </p:spPr>
        <p:txBody>
          <a:bodyPr/>
          <a:lstStyle/>
          <a:p>
            <a:r>
              <a:rPr lang="en-US" dirty="0"/>
              <a:t>Follow us </a:t>
            </a:r>
            <a:r>
              <a:rPr lang="en-US" b="1" dirty="0"/>
              <a:t>@TRIUMFLab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</p:spPr>
        <p:txBody>
          <a:bodyPr/>
          <a:lstStyle/>
          <a:p>
            <a:r>
              <a:rPr lang="en-US" dirty="0"/>
              <a:t>www.triumf.ca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96" y="4932943"/>
            <a:ext cx="411480" cy="411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549" y="4935991"/>
            <a:ext cx="408432" cy="4084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54" y="4932943"/>
            <a:ext cx="411480" cy="411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159" y="4932943"/>
            <a:ext cx="411480" cy="41148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</p:spPr>
        <p:txBody>
          <a:bodyPr/>
          <a:lstStyle/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359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5894F-8210-F106-3F09-28D23209FEE8}"/>
              </a:ext>
            </a:extLst>
          </p:cNvPr>
          <p:cNvSpPr txBox="1">
            <a:spLocks/>
          </p:cNvSpPr>
          <p:nvPr/>
        </p:nvSpPr>
        <p:spPr>
          <a:xfrm>
            <a:off x="2519590" y="597122"/>
            <a:ext cx="7291922" cy="60597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600" dirty="0">
                <a:solidFill>
                  <a:srgbClr val="00A9FF"/>
                </a:solidFill>
              </a:rPr>
              <a:t>Rare Isotope production (ISOL)</a:t>
            </a:r>
            <a:endParaRPr lang="en-CA" sz="3600" dirty="0">
              <a:solidFill>
                <a:srgbClr val="00A9FF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DF648F7-F9B1-836E-1BA4-8E3DEB120A12}"/>
              </a:ext>
            </a:extLst>
          </p:cNvPr>
          <p:cNvGrpSpPr/>
          <p:nvPr/>
        </p:nvGrpSpPr>
        <p:grpSpPr>
          <a:xfrm>
            <a:off x="1508178" y="1374755"/>
            <a:ext cx="8531933" cy="4886123"/>
            <a:chOff x="1755066" y="1181610"/>
            <a:chExt cx="8531933" cy="4886123"/>
          </a:xfrm>
        </p:grpSpPr>
        <p:sp>
          <p:nvSpPr>
            <p:cNvPr id="6" name="Block Arc 5">
              <a:extLst>
                <a:ext uri="{FF2B5EF4-FFF2-40B4-BE49-F238E27FC236}">
                  <a16:creationId xmlns:a16="http://schemas.microsoft.com/office/drawing/2014/main" id="{A13608F4-2C53-F994-CB3D-28920B975F04}"/>
                </a:ext>
              </a:extLst>
            </p:cNvPr>
            <p:cNvSpPr/>
            <p:nvPr/>
          </p:nvSpPr>
          <p:spPr>
            <a:xfrm>
              <a:off x="5448467" y="1760109"/>
              <a:ext cx="2445127" cy="2445127"/>
            </a:xfrm>
            <a:prstGeom prst="blockArc">
              <a:avLst>
                <a:gd name="adj1" fmla="val 10800000"/>
                <a:gd name="adj2" fmla="val 18958516"/>
                <a:gd name="adj3" fmla="val 38384"/>
              </a:avLst>
            </a:prstGeom>
            <a:gradFill rotWithShape="1">
              <a:gsLst>
                <a:gs pos="0">
                  <a:srgbClr val="AFA9A6">
                    <a:tint val="100000"/>
                    <a:shade val="100000"/>
                    <a:satMod val="130000"/>
                  </a:srgbClr>
                </a:gs>
                <a:gs pos="100000">
                  <a:srgbClr val="AFA9A6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25400" cap="flat" cmpd="sng" algn="ctr">
              <a:solidFill>
                <a:srgbClr val="AFA9A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 w="38100" cmpd="sng"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7" name="Block Arc 6">
              <a:extLst>
                <a:ext uri="{FF2B5EF4-FFF2-40B4-BE49-F238E27FC236}">
                  <a16:creationId xmlns:a16="http://schemas.microsoft.com/office/drawing/2014/main" id="{3EA4720A-EAB4-59EF-884D-FE3C293DB223}"/>
                </a:ext>
              </a:extLst>
            </p:cNvPr>
            <p:cNvSpPr/>
            <p:nvPr/>
          </p:nvSpPr>
          <p:spPr>
            <a:xfrm>
              <a:off x="5931125" y="2085210"/>
              <a:ext cx="1802350" cy="1802350"/>
            </a:xfrm>
            <a:prstGeom prst="blockArc">
              <a:avLst>
                <a:gd name="adj1" fmla="val 10800000"/>
                <a:gd name="adj2" fmla="val 18995492"/>
                <a:gd name="adj3" fmla="val 0"/>
              </a:avLst>
            </a:prstGeom>
            <a:noFill/>
            <a:ln w="25400" cap="flat" cmpd="sng" algn="ctr">
              <a:solidFill>
                <a:srgbClr val="689550">
                  <a:alpha val="60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8" name="Block Arc 7">
              <a:extLst>
                <a:ext uri="{FF2B5EF4-FFF2-40B4-BE49-F238E27FC236}">
                  <a16:creationId xmlns:a16="http://schemas.microsoft.com/office/drawing/2014/main" id="{B33C3B20-27BB-6FDA-398A-28AC40F57BF0}"/>
                </a:ext>
              </a:extLst>
            </p:cNvPr>
            <p:cNvSpPr/>
            <p:nvPr/>
          </p:nvSpPr>
          <p:spPr>
            <a:xfrm>
              <a:off x="5931126" y="2383009"/>
              <a:ext cx="1218731" cy="1218731"/>
            </a:xfrm>
            <a:prstGeom prst="blockArc">
              <a:avLst>
                <a:gd name="adj1" fmla="val 10800000"/>
                <a:gd name="adj2" fmla="val 20245906"/>
                <a:gd name="adj3" fmla="val 0"/>
              </a:avLst>
            </a:prstGeom>
            <a:noFill/>
            <a:ln w="25400" cap="flat" cmpd="sng" algn="ctr">
              <a:solidFill>
                <a:srgbClr val="689550">
                  <a:alpha val="60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9" name="Block Arc 8">
              <a:extLst>
                <a:ext uri="{FF2B5EF4-FFF2-40B4-BE49-F238E27FC236}">
                  <a16:creationId xmlns:a16="http://schemas.microsoft.com/office/drawing/2014/main" id="{A15BB6EE-E2A6-712C-1960-CB5DDFF96609}"/>
                </a:ext>
              </a:extLst>
            </p:cNvPr>
            <p:cNvSpPr/>
            <p:nvPr/>
          </p:nvSpPr>
          <p:spPr>
            <a:xfrm>
              <a:off x="5930891" y="2246074"/>
              <a:ext cx="1498366" cy="1498366"/>
            </a:xfrm>
            <a:prstGeom prst="blockArc">
              <a:avLst>
                <a:gd name="adj1" fmla="val 10800000"/>
                <a:gd name="adj2" fmla="val 19010390"/>
                <a:gd name="adj3" fmla="val 0"/>
              </a:avLst>
            </a:prstGeom>
            <a:gradFill rotWithShape="1">
              <a:gsLst>
                <a:gs pos="0">
                  <a:srgbClr val="005BA8">
                    <a:tint val="100000"/>
                    <a:shade val="100000"/>
                    <a:satMod val="130000"/>
                  </a:srgbClr>
                </a:gs>
                <a:gs pos="100000">
                  <a:srgbClr val="005BA8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25400" cap="flat" cmpd="sng" algn="ctr">
              <a:solidFill>
                <a:srgbClr val="F47B29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49B7295-2947-D29E-D297-6D5C975560B4}"/>
                </a:ext>
              </a:extLst>
            </p:cNvPr>
            <p:cNvCxnSpPr>
              <a:endCxn id="9" idx="0"/>
            </p:cNvCxnSpPr>
            <p:nvPr/>
          </p:nvCxnSpPr>
          <p:spPr>
            <a:xfrm flipH="1" flipV="1">
              <a:off x="5930891" y="2995257"/>
              <a:ext cx="1" cy="1788013"/>
            </a:xfrm>
            <a:prstGeom prst="line">
              <a:avLst/>
            </a:prstGeom>
            <a:noFill/>
            <a:ln w="25400" cap="flat" cmpd="sng" algn="ctr">
              <a:solidFill>
                <a:srgbClr val="F47B29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B64E2B1-E76C-B6DF-41A6-4E6099054D8C}"/>
                </a:ext>
              </a:extLst>
            </p:cNvPr>
            <p:cNvSpPr/>
            <p:nvPr/>
          </p:nvSpPr>
          <p:spPr>
            <a:xfrm>
              <a:off x="5052068" y="5115634"/>
              <a:ext cx="1756693" cy="332365"/>
            </a:xfrm>
            <a:prstGeom prst="rect">
              <a:avLst/>
            </a:prstGeom>
            <a:pattFill prst="ltVert">
              <a:fgClr>
                <a:srgbClr val="A02A17"/>
              </a:fgClr>
              <a:bgClr>
                <a:srgbClr val="A02A17">
                  <a:lumMod val="20000"/>
                  <a:lumOff val="80000"/>
                </a:srgbClr>
              </a:bgClr>
            </a:pattFill>
            <a:ln w="25400" cap="flat" cmpd="sng" algn="ctr">
              <a:solidFill>
                <a:srgbClr val="A02A17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EC80CF8-3E79-D1BA-E295-A26E30B45272}"/>
                </a:ext>
              </a:extLst>
            </p:cNvPr>
            <p:cNvCxnSpPr>
              <a:endCxn id="9" idx="1"/>
            </p:cNvCxnSpPr>
            <p:nvPr/>
          </p:nvCxnSpPr>
          <p:spPr>
            <a:xfrm flipH="1" flipV="1">
              <a:off x="7226561" y="2482786"/>
              <a:ext cx="1139516" cy="1139980"/>
            </a:xfrm>
            <a:prstGeom prst="line">
              <a:avLst/>
            </a:prstGeom>
            <a:noFill/>
            <a:ln w="25400" cap="flat" cmpd="sng" algn="ctr">
              <a:solidFill>
                <a:srgbClr val="F47B29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40F019E-602E-A28F-FE91-531C9FE6F919}"/>
                </a:ext>
              </a:extLst>
            </p:cNvPr>
            <p:cNvGrpSpPr/>
            <p:nvPr/>
          </p:nvGrpSpPr>
          <p:grpSpPr>
            <a:xfrm rot="18900000">
              <a:off x="6763009" y="2558291"/>
              <a:ext cx="1080000" cy="0"/>
              <a:chOff x="6773834" y="2125120"/>
              <a:chExt cx="693766" cy="0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826DD4D5-210E-460E-2796-90CE9AC39EEE}"/>
                  </a:ext>
                </a:extLst>
              </p:cNvPr>
              <p:cNvCxnSpPr/>
              <p:nvPr/>
            </p:nvCxnSpPr>
            <p:spPr>
              <a:xfrm>
                <a:off x="6773834" y="2125120"/>
                <a:ext cx="31276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AFA9A6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838844FC-1B0B-C0AF-2BB3-00ECA0AB15C6}"/>
                  </a:ext>
                </a:extLst>
              </p:cNvPr>
              <p:cNvCxnSpPr/>
              <p:nvPr/>
            </p:nvCxnSpPr>
            <p:spPr>
              <a:xfrm>
                <a:off x="7154834" y="2125120"/>
                <a:ext cx="312766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AFA9A6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5031B0B-FB0F-9F4F-DF16-1E0A16A40893}"/>
                </a:ext>
              </a:extLst>
            </p:cNvPr>
            <p:cNvCxnSpPr/>
            <p:nvPr/>
          </p:nvCxnSpPr>
          <p:spPr>
            <a:xfrm flipH="1">
              <a:off x="3588544" y="5281817"/>
              <a:ext cx="2342348" cy="0"/>
            </a:xfrm>
            <a:prstGeom prst="line">
              <a:avLst/>
            </a:prstGeom>
            <a:noFill/>
            <a:ln w="19050" cap="flat" cmpd="sng" algn="ctr">
              <a:gradFill flip="none" rotWithShape="1">
                <a:gsLst>
                  <a:gs pos="0">
                    <a:srgbClr val="EAE6E3">
                      <a:alpha val="0"/>
                    </a:srgbClr>
                  </a:gs>
                  <a:gs pos="30000">
                    <a:srgbClr val="005BA8"/>
                  </a:gs>
                </a:gsLst>
                <a:lin ang="0" scaled="1"/>
                <a:tileRect/>
              </a:gradFill>
              <a:prstDash val="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pic>
          <p:nvPicPr>
            <p:cNvPr id="15" name="Picture 14" descr="TRIUMF_logo_blue.png">
              <a:extLst>
                <a:ext uri="{FF2B5EF4-FFF2-40B4-BE49-F238E27FC236}">
                  <a16:creationId xmlns:a16="http://schemas.microsoft.com/office/drawing/2014/main" id="{C0EB0F5E-24E8-4D2E-3D3B-3C1689C0CB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" r="72607"/>
            <a:stretch/>
          </p:blipFill>
          <p:spPr>
            <a:xfrm rot="345661">
              <a:off x="1755066" y="3495391"/>
              <a:ext cx="2023200" cy="2029731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6" name="Rounded Rectangular Callout 84">
              <a:extLst>
                <a:ext uri="{FF2B5EF4-FFF2-40B4-BE49-F238E27FC236}">
                  <a16:creationId xmlns:a16="http://schemas.microsoft.com/office/drawing/2014/main" id="{E1220E2F-AB88-DBD4-9B3A-5E26735478DC}"/>
                </a:ext>
              </a:extLst>
            </p:cNvPr>
            <p:cNvSpPr/>
            <p:nvPr/>
          </p:nvSpPr>
          <p:spPr>
            <a:xfrm>
              <a:off x="7429257" y="5524133"/>
              <a:ext cx="1282855" cy="543600"/>
            </a:xfrm>
            <a:prstGeom prst="wedgeRoundRectCallout">
              <a:avLst>
                <a:gd name="adj1" fmla="val -100037"/>
                <a:gd name="adj2" fmla="val -62836"/>
                <a:gd name="adj3" fmla="val 16667"/>
              </a:avLst>
            </a:prstGeom>
            <a:gradFill rotWithShape="1">
              <a:gsLst>
                <a:gs pos="0">
                  <a:srgbClr val="005BA8">
                    <a:tint val="100000"/>
                    <a:shade val="100000"/>
                    <a:satMod val="130000"/>
                  </a:srgbClr>
                </a:gs>
                <a:gs pos="100000">
                  <a:srgbClr val="005BA8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005BA8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t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yriad Pro"/>
                  <a:ea typeface="+mn-ea"/>
                  <a:cs typeface="+mn-cs"/>
                </a:rPr>
                <a:t>Target</a:t>
              </a:r>
            </a:p>
          </p:txBody>
        </p:sp>
        <p:sp>
          <p:nvSpPr>
            <p:cNvPr id="17" name="Rounded Rectangular Callout 87">
              <a:extLst>
                <a:ext uri="{FF2B5EF4-FFF2-40B4-BE49-F238E27FC236}">
                  <a16:creationId xmlns:a16="http://schemas.microsoft.com/office/drawing/2014/main" id="{7D1FCB85-7014-3B5C-D0A5-D47BD5951A18}"/>
                </a:ext>
              </a:extLst>
            </p:cNvPr>
            <p:cNvSpPr/>
            <p:nvPr/>
          </p:nvSpPr>
          <p:spPr>
            <a:xfrm>
              <a:off x="6584215" y="4241381"/>
              <a:ext cx="1284691" cy="543600"/>
            </a:xfrm>
            <a:prstGeom prst="wedgeRoundRectCallout">
              <a:avLst>
                <a:gd name="adj1" fmla="val -94648"/>
                <a:gd name="adj2" fmla="val 82665"/>
                <a:gd name="adj3" fmla="val 16667"/>
              </a:avLst>
            </a:prstGeom>
            <a:gradFill rotWithShape="1">
              <a:gsLst>
                <a:gs pos="0">
                  <a:srgbClr val="005BA8">
                    <a:tint val="100000"/>
                    <a:shade val="100000"/>
                    <a:satMod val="130000"/>
                  </a:srgbClr>
                </a:gs>
                <a:gs pos="100000">
                  <a:srgbClr val="005BA8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005BA8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t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yriad Pro"/>
                  <a:ea typeface="+mn-ea"/>
                  <a:cs typeface="+mn-cs"/>
                </a:rPr>
                <a:t>Ion Source</a:t>
              </a:r>
            </a:p>
          </p:txBody>
        </p:sp>
        <p:sp>
          <p:nvSpPr>
            <p:cNvPr id="18" name="Rounded Rectangular Callout 88">
              <a:extLst>
                <a:ext uri="{FF2B5EF4-FFF2-40B4-BE49-F238E27FC236}">
                  <a16:creationId xmlns:a16="http://schemas.microsoft.com/office/drawing/2014/main" id="{448EDA7A-1349-C563-14D2-6F90CD66A28F}"/>
                </a:ext>
              </a:extLst>
            </p:cNvPr>
            <p:cNvSpPr/>
            <p:nvPr/>
          </p:nvSpPr>
          <p:spPr>
            <a:xfrm>
              <a:off x="3233957" y="2993076"/>
              <a:ext cx="1666643" cy="543600"/>
            </a:xfrm>
            <a:prstGeom prst="wedgeRoundRectCallout">
              <a:avLst>
                <a:gd name="adj1" fmla="val -47717"/>
                <a:gd name="adj2" fmla="val 127435"/>
                <a:gd name="adj3" fmla="val 16667"/>
              </a:avLst>
            </a:prstGeom>
            <a:gradFill rotWithShape="1">
              <a:gsLst>
                <a:gs pos="0">
                  <a:srgbClr val="005BA8">
                    <a:tint val="100000"/>
                    <a:shade val="100000"/>
                    <a:satMod val="130000"/>
                  </a:srgbClr>
                </a:gs>
                <a:gs pos="100000">
                  <a:srgbClr val="005BA8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005BA8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t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yriad Pro"/>
                  <a:ea typeface="+mn-ea"/>
                  <a:cs typeface="+mn-cs"/>
                </a:rPr>
                <a:t>Cyclotron</a:t>
              </a:r>
            </a:p>
          </p:txBody>
        </p:sp>
        <p:sp>
          <p:nvSpPr>
            <p:cNvPr id="19" name="Rounded Rectangular Callout 89">
              <a:extLst>
                <a:ext uri="{FF2B5EF4-FFF2-40B4-BE49-F238E27FC236}">
                  <a16:creationId xmlns:a16="http://schemas.microsoft.com/office/drawing/2014/main" id="{D593DA68-AA03-2489-E374-1C565C0B9709}"/>
                </a:ext>
              </a:extLst>
            </p:cNvPr>
            <p:cNvSpPr/>
            <p:nvPr/>
          </p:nvSpPr>
          <p:spPr>
            <a:xfrm>
              <a:off x="4067279" y="1181610"/>
              <a:ext cx="1284691" cy="903600"/>
            </a:xfrm>
            <a:prstGeom prst="wedgeRoundRectCallout">
              <a:avLst>
                <a:gd name="adj1" fmla="val 66959"/>
                <a:gd name="adj2" fmla="val 85190"/>
                <a:gd name="adj3" fmla="val 16667"/>
              </a:avLst>
            </a:prstGeom>
            <a:gradFill rotWithShape="1">
              <a:gsLst>
                <a:gs pos="0">
                  <a:srgbClr val="005BA8">
                    <a:tint val="100000"/>
                    <a:shade val="100000"/>
                    <a:satMod val="130000"/>
                  </a:srgbClr>
                </a:gs>
                <a:gs pos="100000">
                  <a:srgbClr val="005BA8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005BA8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t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yriad Pro"/>
                  <a:ea typeface="+mn-ea"/>
                  <a:cs typeface="+mn-cs"/>
                </a:rPr>
                <a:t>Dipole</a:t>
              </a:r>
            </a:p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yriad Pro"/>
                  <a:ea typeface="+mn-ea"/>
                  <a:cs typeface="+mn-cs"/>
                </a:rPr>
                <a:t>magnet</a:t>
              </a:r>
            </a:p>
          </p:txBody>
        </p:sp>
        <p:sp>
          <p:nvSpPr>
            <p:cNvPr id="20" name="Rounded Rectangle 90">
              <a:extLst>
                <a:ext uri="{FF2B5EF4-FFF2-40B4-BE49-F238E27FC236}">
                  <a16:creationId xmlns:a16="http://schemas.microsoft.com/office/drawing/2014/main" id="{32F2050F-0D7E-9B25-D774-492685F90BB9}"/>
                </a:ext>
              </a:extLst>
            </p:cNvPr>
            <p:cNvSpPr/>
            <p:nvPr/>
          </p:nvSpPr>
          <p:spPr>
            <a:xfrm>
              <a:off x="8223040" y="3478364"/>
              <a:ext cx="2063959" cy="907200"/>
            </a:xfrm>
            <a:prstGeom prst="roundRect">
              <a:avLst/>
            </a:prstGeom>
            <a:gradFill rotWithShape="1">
              <a:gsLst>
                <a:gs pos="0">
                  <a:srgbClr val="F47B29">
                    <a:tint val="100000"/>
                    <a:shade val="100000"/>
                    <a:satMod val="130000"/>
                  </a:srgbClr>
                </a:gs>
                <a:gs pos="100000">
                  <a:srgbClr val="F47B29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47B2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t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yriad Pro"/>
                  <a:ea typeface="+mn-ea"/>
                  <a:cs typeface="+mn-cs"/>
                </a:rPr>
                <a:t>To</a:t>
              </a:r>
            </a:p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 err="1">
                  <a:solidFill>
                    <a:prstClr val="white"/>
                  </a:solidFill>
                  <a:latin typeface="Myriad Pro"/>
                </a:rPr>
                <a:t>potacceleration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yriad Pro"/>
                  <a:ea typeface="+mn-ea"/>
                  <a:cs typeface="+mn-cs"/>
                </a:rPr>
                <a:t> or experiments</a:t>
              </a:r>
            </a:p>
          </p:txBody>
        </p:sp>
        <p:sp>
          <p:nvSpPr>
            <p:cNvPr id="21" name="Right Arrow 97">
              <a:extLst>
                <a:ext uri="{FF2B5EF4-FFF2-40B4-BE49-F238E27FC236}">
                  <a16:creationId xmlns:a16="http://schemas.microsoft.com/office/drawing/2014/main" id="{4D0C2AC8-8DAD-FDDA-949D-EBB33B77B6DC}"/>
                </a:ext>
              </a:extLst>
            </p:cNvPr>
            <p:cNvSpPr/>
            <p:nvPr/>
          </p:nvSpPr>
          <p:spPr>
            <a:xfrm>
              <a:off x="3852214" y="5039501"/>
              <a:ext cx="978408" cy="484632"/>
            </a:xfrm>
            <a:prstGeom prst="rightArrow">
              <a:avLst/>
            </a:prstGeom>
            <a:gradFill rotWithShape="1">
              <a:gsLst>
                <a:gs pos="0">
                  <a:srgbClr val="005BA8">
                    <a:tint val="100000"/>
                    <a:shade val="100000"/>
                    <a:satMod val="130000"/>
                  </a:srgbClr>
                </a:gs>
                <a:gs pos="100000">
                  <a:srgbClr val="005BA8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005BA8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22" name="Up Arrow 98">
              <a:extLst>
                <a:ext uri="{FF2B5EF4-FFF2-40B4-BE49-F238E27FC236}">
                  <a16:creationId xmlns:a16="http://schemas.microsoft.com/office/drawing/2014/main" id="{212966BE-6CFC-FEF2-8F81-2B044502BDF3}"/>
                </a:ext>
              </a:extLst>
            </p:cNvPr>
            <p:cNvSpPr/>
            <p:nvPr/>
          </p:nvSpPr>
          <p:spPr>
            <a:xfrm>
              <a:off x="5688810" y="3418413"/>
              <a:ext cx="484632" cy="978408"/>
            </a:xfrm>
            <a:prstGeom prst="upArrow">
              <a:avLst/>
            </a:prstGeom>
            <a:gradFill rotWithShape="1">
              <a:gsLst>
                <a:gs pos="0">
                  <a:srgbClr val="F47B29">
                    <a:tint val="100000"/>
                    <a:shade val="100000"/>
                    <a:satMod val="130000"/>
                  </a:srgbClr>
                </a:gs>
                <a:gs pos="100000">
                  <a:srgbClr val="F47B29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F47B2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23" name="Right Arrow 99">
              <a:extLst>
                <a:ext uri="{FF2B5EF4-FFF2-40B4-BE49-F238E27FC236}">
                  <a16:creationId xmlns:a16="http://schemas.microsoft.com/office/drawing/2014/main" id="{D3BC60B6-1373-660C-E857-3B6E50023193}"/>
                </a:ext>
              </a:extLst>
            </p:cNvPr>
            <p:cNvSpPr/>
            <p:nvPr/>
          </p:nvSpPr>
          <p:spPr>
            <a:xfrm rot="2700000">
              <a:off x="7305111" y="2787490"/>
              <a:ext cx="978408" cy="484632"/>
            </a:xfrm>
            <a:prstGeom prst="rightArrow">
              <a:avLst/>
            </a:prstGeom>
            <a:gradFill rotWithShape="1">
              <a:gsLst>
                <a:gs pos="0">
                  <a:srgbClr val="F47B29">
                    <a:tint val="100000"/>
                    <a:shade val="100000"/>
                    <a:satMod val="130000"/>
                  </a:srgbClr>
                </a:gs>
                <a:gs pos="100000">
                  <a:srgbClr val="F47B29">
                    <a:tint val="50000"/>
                    <a:shade val="100000"/>
                    <a:satMod val="350000"/>
                  </a:srgbClr>
                </a:gs>
              </a:gsLst>
              <a:lin ang="13500000" scaled="0"/>
            </a:gradFill>
            <a:ln w="9525" cap="flat" cmpd="sng" algn="ctr">
              <a:solidFill>
                <a:srgbClr val="F47B2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2D5BD84-A5DB-6793-988C-04B4FD39E87A}"/>
                </a:ext>
              </a:extLst>
            </p:cNvPr>
            <p:cNvSpPr txBox="1"/>
            <p:nvPr/>
          </p:nvSpPr>
          <p:spPr>
            <a:xfrm>
              <a:off x="3208831" y="5518052"/>
              <a:ext cx="1794082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6E615D"/>
                  </a:solidFill>
                  <a:latin typeface="Myriad Pro"/>
                  <a:ea typeface="ヒラギノ角ゴ Pro W3" pitchFamily="-111" charset="-128"/>
                </a:rPr>
                <a:t>480 MeV p</a:t>
              </a:r>
              <a:r>
                <a:rPr lang="en-US" sz="2400" baseline="30000" dirty="0">
                  <a:solidFill>
                    <a:srgbClr val="6E615D"/>
                  </a:solidFill>
                  <a:latin typeface="Myriad Pro"/>
                  <a:ea typeface="ヒラギノ角ゴ Pro W3" pitchFamily="-111" charset="-128"/>
                </a:rPr>
                <a:t>+</a:t>
              </a:r>
              <a:endParaRPr lang="en-US" sz="2400" dirty="0">
                <a:solidFill>
                  <a:srgbClr val="6E615D"/>
                </a:solidFill>
                <a:latin typeface="Myriad Pro"/>
                <a:ea typeface="ヒラギノ角ゴ Pro W3" pitchFamily="-111" charset="-128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28859AC-FA84-ECB7-866D-76078B87C909}"/>
                </a:ext>
              </a:extLst>
            </p:cNvPr>
            <p:cNvSpPr txBox="1"/>
            <p:nvPr/>
          </p:nvSpPr>
          <p:spPr>
            <a:xfrm>
              <a:off x="4089061" y="3705546"/>
              <a:ext cx="16379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6E615D"/>
                  </a:solidFill>
                  <a:latin typeface="Myriad Pro"/>
                  <a:ea typeface="ヒラギノ角ゴ Pro W3" pitchFamily="-111" charset="-128"/>
                </a:rPr>
                <a:t>RIB cocktail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73FA3E0-9A95-4E54-39E2-185BE73AF835}"/>
                </a:ext>
              </a:extLst>
            </p:cNvPr>
            <p:cNvSpPr txBox="1"/>
            <p:nvPr/>
          </p:nvSpPr>
          <p:spPr>
            <a:xfrm>
              <a:off x="7608797" y="2274173"/>
              <a:ext cx="219413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6E615D"/>
                  </a:solidFill>
                  <a:latin typeface="Myriad Pro"/>
                  <a:ea typeface="ヒラギノ角ゴ Pro W3" pitchFamily="-111" charset="-128"/>
                </a:rPr>
                <a:t>Mass-separated</a:t>
              </a:r>
            </a:p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6E615D"/>
                  </a:solidFill>
                  <a:latin typeface="Myriad Pro"/>
                  <a:ea typeface="ヒラギノ角ゴ Pro W3" pitchFamily="-111" charset="-128"/>
                </a:rPr>
                <a:t>RIB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D5D7144-7A9C-B1EE-69BE-CB04B6E4405E}"/>
                </a:ext>
              </a:extLst>
            </p:cNvPr>
            <p:cNvSpPr/>
            <p:nvPr/>
          </p:nvSpPr>
          <p:spPr>
            <a:xfrm>
              <a:off x="5865843" y="4783270"/>
              <a:ext cx="130565" cy="332364"/>
            </a:xfrm>
            <a:prstGeom prst="rect">
              <a:avLst/>
            </a:prstGeom>
            <a:gradFill flip="none" rotWithShape="1">
              <a:gsLst>
                <a:gs pos="0">
                  <a:srgbClr val="EAE6E3">
                    <a:alpha val="0"/>
                  </a:srgbClr>
                </a:gs>
                <a:gs pos="100000">
                  <a:srgbClr val="EAE6E3">
                    <a:alpha val="0"/>
                  </a:srgbClr>
                </a:gs>
                <a:gs pos="50000">
                  <a:srgbClr val="F47B29"/>
                </a:gs>
              </a:gsLst>
              <a:lin ang="0" scaled="1"/>
              <a:tileRect/>
            </a:gradFill>
            <a:ln w="25400" cap="flat" cmpd="sng" algn="ctr">
              <a:solidFill>
                <a:srgbClr val="A02A17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59DA408-F955-31A2-B368-66C528AE0455}"/>
                </a:ext>
              </a:extLst>
            </p:cNvPr>
            <p:cNvSpPr/>
            <p:nvPr/>
          </p:nvSpPr>
          <p:spPr>
            <a:xfrm>
              <a:off x="5052779" y="5115634"/>
              <a:ext cx="1756693" cy="332365"/>
            </a:xfrm>
            <a:prstGeom prst="rect">
              <a:avLst/>
            </a:prstGeom>
            <a:gradFill flip="none" rotWithShape="1">
              <a:gsLst>
                <a:gs pos="80000">
                  <a:srgbClr val="EAE6E3">
                    <a:alpha val="0"/>
                  </a:srgbClr>
                </a:gs>
                <a:gs pos="0">
                  <a:srgbClr val="F47B29"/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solidFill>
                <a:srgbClr val="A02A1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2464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BC64B5-9DE3-1623-C11C-022491B74B5A}"/>
              </a:ext>
            </a:extLst>
          </p:cNvPr>
          <p:cNvSpPr txBox="1"/>
          <p:nvPr/>
        </p:nvSpPr>
        <p:spPr>
          <a:xfrm>
            <a:off x="1447800" y="951361"/>
            <a:ext cx="8021748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rare isotope beam (RIB) rate at experiment</a:t>
            </a:r>
          </a:p>
          <a:p>
            <a:endParaRPr lang="en-US" sz="2400" dirty="0"/>
          </a:p>
          <a:p>
            <a:r>
              <a:rPr lang="en-US" sz="2400" dirty="0"/>
              <a:t>R = </a:t>
            </a:r>
            <a:r>
              <a:rPr lang="en-US" sz="2400" dirty="0">
                <a:solidFill>
                  <a:srgbClr val="00B050"/>
                </a:solidFill>
              </a:rPr>
              <a:t>N ∙ x ∙ σ ∙ I</a:t>
            </a:r>
            <a:r>
              <a:rPr lang="en-US" sz="2400" baseline="-25000" dirty="0">
                <a:solidFill>
                  <a:srgbClr val="00B050"/>
                </a:solidFill>
              </a:rPr>
              <a:t>p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/>
              <a:t>∙ </a:t>
            </a:r>
            <a:r>
              <a:rPr lang="el-GR" sz="2400" dirty="0"/>
              <a:t>ε</a:t>
            </a:r>
            <a:r>
              <a:rPr lang="en-US" sz="2400" baseline="-25000" dirty="0"/>
              <a:t>R</a:t>
            </a:r>
            <a:r>
              <a:rPr lang="en-US" sz="2400" dirty="0"/>
              <a:t> ∙ </a:t>
            </a:r>
            <a:r>
              <a:rPr lang="el-GR" sz="2400" dirty="0"/>
              <a:t>ε</a:t>
            </a:r>
            <a:r>
              <a:rPr lang="en-US" sz="2400" baseline="-25000" dirty="0"/>
              <a:t>I</a:t>
            </a:r>
            <a:r>
              <a:rPr lang="en-US" sz="2400" dirty="0"/>
              <a:t> ∙ </a:t>
            </a:r>
            <a:r>
              <a:rPr lang="el-GR" sz="2400" dirty="0"/>
              <a:t>ε</a:t>
            </a:r>
            <a:r>
              <a:rPr lang="en-US" sz="2400" baseline="-25000" dirty="0"/>
              <a:t>T</a:t>
            </a:r>
            <a:r>
              <a:rPr lang="en-US" sz="2400" dirty="0"/>
              <a:t> ∙ </a:t>
            </a:r>
            <a:r>
              <a:rPr lang="el-GR" sz="2400" dirty="0"/>
              <a:t>ε</a:t>
            </a:r>
            <a:r>
              <a:rPr lang="en-US" sz="2400" baseline="-25000" dirty="0"/>
              <a:t>A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	</a:t>
            </a:r>
            <a:r>
              <a:rPr lang="en-US" sz="2400" dirty="0">
                <a:solidFill>
                  <a:srgbClr val="00B050"/>
                </a:solidFill>
              </a:rPr>
              <a:t>N:  target density</a:t>
            </a:r>
          </a:p>
          <a:p>
            <a:r>
              <a:rPr lang="en-US" sz="2400" dirty="0">
                <a:solidFill>
                  <a:srgbClr val="00B050"/>
                </a:solidFill>
              </a:rPr>
              <a:t>	 x:  target length</a:t>
            </a:r>
          </a:p>
          <a:p>
            <a:r>
              <a:rPr lang="en-US" sz="2400" dirty="0">
                <a:solidFill>
                  <a:srgbClr val="00B050"/>
                </a:solidFill>
              </a:rPr>
              <a:t>	 σ:  production cross section</a:t>
            </a:r>
          </a:p>
          <a:p>
            <a:r>
              <a:rPr lang="en-US" sz="2400" dirty="0"/>
              <a:t>	 </a:t>
            </a:r>
            <a:r>
              <a:rPr lang="en-US" sz="2400" dirty="0">
                <a:solidFill>
                  <a:srgbClr val="00B050"/>
                </a:solidFill>
              </a:rPr>
              <a:t>I</a:t>
            </a:r>
            <a:r>
              <a:rPr lang="en-US" sz="2400" baseline="-25000" dirty="0">
                <a:solidFill>
                  <a:srgbClr val="00B050"/>
                </a:solidFill>
              </a:rPr>
              <a:t>p</a:t>
            </a:r>
            <a:r>
              <a:rPr lang="en-US" sz="2400" dirty="0">
                <a:solidFill>
                  <a:srgbClr val="00B050"/>
                </a:solidFill>
              </a:rPr>
              <a:t>:  primary beam current</a:t>
            </a:r>
          </a:p>
          <a:p>
            <a:r>
              <a:rPr lang="en-US" sz="2400" dirty="0"/>
              <a:t>	</a:t>
            </a:r>
            <a:r>
              <a:rPr lang="el-GR" sz="2400" dirty="0"/>
              <a:t> ε</a:t>
            </a:r>
            <a:r>
              <a:rPr lang="en-US" sz="2400" baseline="-25000" dirty="0"/>
              <a:t>R</a:t>
            </a:r>
            <a:r>
              <a:rPr lang="en-US" sz="2400" dirty="0"/>
              <a:t>: release efficiency </a:t>
            </a:r>
            <a:r>
              <a:rPr lang="el-GR" sz="2400" dirty="0"/>
              <a:t>ε</a:t>
            </a:r>
            <a:r>
              <a:rPr lang="en-US" sz="2400" baseline="-25000" dirty="0"/>
              <a:t>R </a:t>
            </a:r>
            <a:r>
              <a:rPr lang="en-US" sz="2400" dirty="0"/>
              <a:t>= </a:t>
            </a:r>
            <a:r>
              <a:rPr lang="el-GR" sz="2400" dirty="0"/>
              <a:t>ε</a:t>
            </a:r>
            <a:r>
              <a:rPr lang="en-US" sz="2400" baseline="-25000" dirty="0"/>
              <a:t>D</a:t>
            </a:r>
            <a:r>
              <a:rPr lang="en-US" sz="2400" dirty="0"/>
              <a:t> </a:t>
            </a:r>
            <a:r>
              <a:rPr lang="el-GR" sz="2400" dirty="0"/>
              <a:t>ε</a:t>
            </a:r>
            <a:r>
              <a:rPr lang="en-US" sz="2400" baseline="-25000" dirty="0"/>
              <a:t>E</a:t>
            </a:r>
            <a:r>
              <a:rPr lang="en-US" sz="2400" dirty="0"/>
              <a:t> ( half life dependent)</a:t>
            </a:r>
          </a:p>
          <a:p>
            <a:r>
              <a:rPr lang="en-US" sz="2400" dirty="0"/>
              <a:t>		</a:t>
            </a:r>
            <a:r>
              <a:rPr lang="el-GR" sz="2400" dirty="0"/>
              <a:t>ε</a:t>
            </a:r>
            <a:r>
              <a:rPr lang="en-US" sz="2400" baseline="-25000" dirty="0"/>
              <a:t>D</a:t>
            </a:r>
            <a:r>
              <a:rPr lang="en-US" sz="2400" dirty="0"/>
              <a:t>: diffusion efficiency </a:t>
            </a:r>
          </a:p>
          <a:p>
            <a:r>
              <a:rPr lang="en-US" sz="2400" dirty="0"/>
              <a:t>		</a:t>
            </a:r>
            <a:r>
              <a:rPr lang="el-GR" sz="2400" dirty="0"/>
              <a:t>ε</a:t>
            </a:r>
            <a:r>
              <a:rPr lang="en-US" sz="2400" baseline="-25000" dirty="0"/>
              <a:t>E</a:t>
            </a:r>
            <a:r>
              <a:rPr lang="en-US" sz="2400" dirty="0"/>
              <a:t>: effusion efficiency </a:t>
            </a:r>
          </a:p>
          <a:p>
            <a:r>
              <a:rPr lang="en-US" sz="2400" dirty="0"/>
              <a:t>	</a:t>
            </a:r>
            <a:r>
              <a:rPr lang="el-GR" sz="2400" dirty="0"/>
              <a:t> </a:t>
            </a:r>
            <a:r>
              <a:rPr lang="el-GR" sz="2400" dirty="0">
                <a:solidFill>
                  <a:srgbClr val="FF0000"/>
                </a:solidFill>
              </a:rPr>
              <a:t>ε</a:t>
            </a:r>
            <a:r>
              <a:rPr lang="en-US" sz="2400" baseline="-25000" dirty="0">
                <a:solidFill>
                  <a:srgbClr val="FF0000"/>
                </a:solidFill>
              </a:rPr>
              <a:t>I</a:t>
            </a:r>
            <a:r>
              <a:rPr lang="en-US" sz="2400" dirty="0">
                <a:solidFill>
                  <a:srgbClr val="FF0000"/>
                </a:solidFill>
              </a:rPr>
              <a:t>:  ionization efficiency </a:t>
            </a:r>
          </a:p>
          <a:p>
            <a:r>
              <a:rPr lang="en-US" sz="2400" dirty="0"/>
              <a:t>	</a:t>
            </a:r>
            <a:r>
              <a:rPr lang="el-GR" sz="2400" dirty="0"/>
              <a:t> ε</a:t>
            </a:r>
            <a:r>
              <a:rPr lang="en-US" sz="2400" baseline="-25000" dirty="0"/>
              <a:t>T</a:t>
            </a:r>
            <a:r>
              <a:rPr lang="en-US" sz="2400" dirty="0"/>
              <a:t>:  beam transport efficiency </a:t>
            </a:r>
          </a:p>
          <a:p>
            <a:r>
              <a:rPr lang="en-US" sz="2400" dirty="0"/>
              <a:t>	</a:t>
            </a:r>
            <a:r>
              <a:rPr lang="el-GR" sz="2400" dirty="0"/>
              <a:t> ε</a:t>
            </a:r>
            <a:r>
              <a:rPr lang="en-US" sz="2400" baseline="-25000" dirty="0"/>
              <a:t>A</a:t>
            </a:r>
            <a:r>
              <a:rPr lang="en-US" sz="2400" dirty="0"/>
              <a:t>:  acceleration efficiency	and charge state breeding</a:t>
            </a:r>
          </a:p>
        </p:txBody>
      </p:sp>
    </p:spTree>
    <p:extLst>
      <p:ext uri="{BB962C8B-B14F-4D97-AF65-F5344CB8AC3E}">
        <p14:creationId xmlns:p14="http://schemas.microsoft.com/office/powerpoint/2010/main" val="2933064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4">
            <a:extLst>
              <a:ext uri="{FF2B5EF4-FFF2-40B4-BE49-F238E27FC236}">
                <a16:creationId xmlns:a16="http://schemas.microsoft.com/office/drawing/2014/main" id="{83D0AF36-096B-6E4B-9DC5-C2F490E688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015" y="809351"/>
            <a:ext cx="68659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Production of radioactive isotopes with a proton beam driver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E7E9982-F6F0-CAE4-EE59-6FFD6377157D}"/>
              </a:ext>
            </a:extLst>
          </p:cNvPr>
          <p:cNvGrpSpPr/>
          <p:nvPr/>
        </p:nvGrpSpPr>
        <p:grpSpPr>
          <a:xfrm>
            <a:off x="481104" y="1420164"/>
            <a:ext cx="4490456" cy="4206240"/>
            <a:chOff x="2586220" y="674998"/>
            <a:chExt cx="4490456" cy="420624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C30AF40-7137-BD78-6F90-CA66AEB540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" b="30391"/>
            <a:stretch/>
          </p:blipFill>
          <p:spPr>
            <a:xfrm>
              <a:off x="2586220" y="674998"/>
              <a:ext cx="4490456" cy="420624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BF9CCFE-EB6C-EDF1-D185-ABC9D1BF3D3A}"/>
                </a:ext>
              </a:extLst>
            </p:cNvPr>
            <p:cNvSpPr/>
            <p:nvPr/>
          </p:nvSpPr>
          <p:spPr>
            <a:xfrm>
              <a:off x="2586220" y="4562038"/>
              <a:ext cx="1967346" cy="3191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78AE759-0506-0332-A929-2497CB26C5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8616" y="2092667"/>
            <a:ext cx="5989320" cy="33741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0B492A-0481-6204-DFC9-A9FCF4D5998A}"/>
              </a:ext>
            </a:extLst>
          </p:cNvPr>
          <p:cNvSpPr txBox="1"/>
          <p:nvPr/>
        </p:nvSpPr>
        <p:spPr>
          <a:xfrm>
            <a:off x="6297906" y="1890630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+mj-lt"/>
                <a:cs typeface="Arial Rounded MT Bold"/>
              </a:rPr>
              <a:t>500 MeV Protons on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+mj-lt"/>
                <a:cs typeface="Arial Rounded MT Bold"/>
              </a:rPr>
              <a:t>UC</a:t>
            </a:r>
            <a:r>
              <a:rPr lang="en-US" b="1" baseline="-25000" dirty="0" err="1">
                <a:solidFill>
                  <a:schemeClr val="tx2">
                    <a:lumMod val="75000"/>
                  </a:schemeClr>
                </a:solidFill>
                <a:latin typeface="+mj-lt"/>
                <a:cs typeface="Arial Rounded MT Bold"/>
              </a:rPr>
              <a:t>x</a:t>
            </a:r>
            <a:endParaRPr lang="en-US" b="1" baseline="-25000" dirty="0">
              <a:solidFill>
                <a:schemeClr val="tx2">
                  <a:lumMod val="75000"/>
                </a:schemeClr>
              </a:solidFill>
              <a:latin typeface="+mj-lt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898335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CA12AAC-C15C-EB26-54D1-1D3AF623774A}"/>
              </a:ext>
            </a:extLst>
          </p:cNvPr>
          <p:cNvGrpSpPr>
            <a:grpSpLocks noChangeAspect="1"/>
          </p:cNvGrpSpPr>
          <p:nvPr/>
        </p:nvGrpSpPr>
        <p:grpSpPr>
          <a:xfrm>
            <a:off x="6084866" y="2857692"/>
            <a:ext cx="4955476" cy="3059132"/>
            <a:chOff x="1152045" y="4846131"/>
            <a:chExt cx="3110592" cy="1920240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31B0F0BE-66BA-788B-F1C5-CFA3BD3B27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45" y="4846131"/>
              <a:ext cx="3110592" cy="19202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03C64C6-C74B-5B08-5914-0A51433E025F}"/>
                </a:ext>
              </a:extLst>
            </p:cNvPr>
            <p:cNvSpPr txBox="1"/>
            <p:nvPr/>
          </p:nvSpPr>
          <p:spPr>
            <a:xfrm>
              <a:off x="1152046" y="4846131"/>
              <a:ext cx="1866355" cy="18541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CA" sz="1600" dirty="0">
                  <a:solidFill>
                    <a:srgbClr val="FF0000"/>
                  </a:solidFill>
                </a:rPr>
                <a:t>50MeV electrons</a:t>
              </a:r>
            </a:p>
          </p:txBody>
        </p:sp>
      </p:grpSp>
      <p:sp>
        <p:nvSpPr>
          <p:cNvPr id="7" name="Text Box 24">
            <a:extLst>
              <a:ext uri="{FF2B5EF4-FFF2-40B4-BE49-F238E27FC236}">
                <a16:creationId xmlns:a16="http://schemas.microsoft.com/office/drawing/2014/main" id="{485FF3F8-7DE0-F243-5852-17EE0BCB1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015" y="809351"/>
            <a:ext cx="71737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Production of radioactive isotopes with an electron beam driver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852CD1-A58B-B87E-9CC5-C2278B8C0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842" y="3439402"/>
            <a:ext cx="4632820" cy="2015317"/>
          </a:xfrm>
          <a:prstGeom prst="rect">
            <a:avLst/>
          </a:prstGeom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18B88878-698E-00E6-7119-0074487448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274" y="1403281"/>
            <a:ext cx="90678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Photo fission of 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Maximum in cross section at </a:t>
            </a:r>
            <a:r>
              <a:rPr lang="el-GR" dirty="0"/>
              <a:t>γ</a:t>
            </a:r>
            <a:r>
              <a:rPr lang="en-US" dirty="0"/>
              <a:t> energy ~10-15 Mev (giant dipole resonance)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γ</a:t>
            </a:r>
            <a:r>
              <a:rPr lang="en-US" dirty="0"/>
              <a:t> photons produced from Bremsstrahlung of e beam impact on high Z material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Higher production for neutron rich isotopes, less for neutron deficient</a:t>
            </a:r>
          </a:p>
          <a:p>
            <a:pPr lvl="1"/>
            <a:r>
              <a:rPr lang="en-US" dirty="0"/>
              <a:t>→ higher purity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128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4">
            <a:extLst>
              <a:ext uri="{FF2B5EF4-FFF2-40B4-BE49-F238E27FC236}">
                <a16:creationId xmlns:a16="http://schemas.microsoft.com/office/drawing/2014/main" id="{BD041101-CD1D-9EED-73AE-3A8816E66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199" y="624685"/>
            <a:ext cx="19500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Target materials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5D62AFD2-62C1-2F9A-C513-3EF5E3F1F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2100" y="1225689"/>
            <a:ext cx="90678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Requirements for target materials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High cross section to produce the desired isotope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Chemically compatible with fast release of desired products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Can be operated at high temperature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High heat conductance to manage high power deposition</a:t>
            </a:r>
          </a:p>
          <a:p>
            <a:pPr lvl="1"/>
            <a:r>
              <a:rPr lang="en-US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Target materials used at ISAC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Refractory elements, metals (C, Nb, Ta, …)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/>
              <a:t>easy to handle, susceptible to radiation damage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Carbides / Oxides (</a:t>
            </a:r>
            <a:r>
              <a:rPr lang="en-US" dirty="0" err="1"/>
              <a:t>SiC</a:t>
            </a:r>
            <a:r>
              <a:rPr lang="en-US" dirty="0"/>
              <a:t>, </a:t>
            </a:r>
            <a:r>
              <a:rPr lang="en-US" dirty="0" err="1"/>
              <a:t>ZrC</a:t>
            </a:r>
            <a:r>
              <a:rPr lang="en-US" dirty="0"/>
              <a:t>, </a:t>
            </a:r>
            <a:r>
              <a:rPr lang="en-US" dirty="0" err="1"/>
              <a:t>TaC</a:t>
            </a:r>
            <a:r>
              <a:rPr lang="en-US" dirty="0"/>
              <a:t>, UC, </a:t>
            </a:r>
            <a:r>
              <a:rPr lang="en-US" dirty="0" err="1"/>
              <a:t>NiO</a:t>
            </a:r>
            <a:r>
              <a:rPr lang="en-US" dirty="0"/>
              <a:t>, UO…)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/>
              <a:t>Stable during operation, chemically unstable in air, not compatible with all products or target container material (Ta)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New developments 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/>
              <a:t>(nanofiber materials)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en-US" dirty="0"/>
              <a:t>Potentially fast release due to reduced diffusion length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/>
              <a:t>p to n converter ( W rod ) 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en-US" dirty="0"/>
              <a:t>n induced fission in 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202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4">
            <a:extLst>
              <a:ext uri="{FF2B5EF4-FFF2-40B4-BE49-F238E27FC236}">
                <a16:creationId xmlns:a16="http://schemas.microsoft.com/office/drawing/2014/main" id="{1091C7F5-79F7-0F9E-B85B-46575C331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199" y="624685"/>
            <a:ext cx="62247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Requirements for ion sources for rare isotopes at ISAC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5297F12A-A61C-3CB4-7802-674D25789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2100" y="1225689"/>
            <a:ext cx="90678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ionization efficiency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Only small amounts of desired isotopes are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Fast ionization process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For short lived isotopes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reliability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No or only limited maintenance is possible in high radiation areas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Source cannot be repaired due to high contamination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Radiation hard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Very high radiation fields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Operation at high temperature and on high voltage (up to 60 kV)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Element selectivity and purity of beams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Production process is often not selective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→ isobar (chemical) selective processes are needed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07842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TRIUMF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UMF_Light_03" id="{4D894E19-41A3-8842-A464-3F12065EEF05}" vid="{B960C763-9EE8-8C4A-B0B5-CE3D986AFAE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6088</TotalTime>
  <Words>1912</Words>
  <Application>Microsoft Office PowerPoint</Application>
  <PresentationFormat>Widescreen</PresentationFormat>
  <Paragraphs>369</Paragraphs>
  <Slides>30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ＭＳ Ｐゴシック</vt:lpstr>
      <vt:lpstr>Arial</vt:lpstr>
      <vt:lpstr>Calibri</vt:lpstr>
      <vt:lpstr>Garamond</vt:lpstr>
      <vt:lpstr>Myriad Pro</vt:lpstr>
      <vt:lpstr>Times New Roman</vt:lpstr>
      <vt:lpstr>Wingdings</vt:lpstr>
      <vt:lpstr>ヒラギノ角ゴ Pro W3</vt:lpstr>
      <vt:lpstr>Custom Design</vt:lpstr>
      <vt:lpstr>Worksheet</vt:lpstr>
      <vt:lpstr>Developments for Target-Ion Sources  at TRIUMF towards the ARIEL era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Merci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Diana Castaneda</dc:creator>
  <cp:lastModifiedBy>Friedhelm Ames</cp:lastModifiedBy>
  <cp:revision>55</cp:revision>
  <dcterms:created xsi:type="dcterms:W3CDTF">2019-03-27T18:02:40Z</dcterms:created>
  <dcterms:modified xsi:type="dcterms:W3CDTF">2025-09-09T17:54:06Z</dcterms:modified>
</cp:coreProperties>
</file>