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256" r:id="rId2"/>
    <p:sldId id="1881" r:id="rId3"/>
    <p:sldId id="2176" r:id="rId4"/>
    <p:sldId id="2111" r:id="rId5"/>
    <p:sldId id="2120" r:id="rId6"/>
    <p:sldId id="2208" r:id="rId7"/>
    <p:sldId id="2223" r:id="rId8"/>
    <p:sldId id="2170" r:id="rId9"/>
    <p:sldId id="2171" r:id="rId10"/>
    <p:sldId id="2172" r:id="rId11"/>
    <p:sldId id="2173" r:id="rId12"/>
    <p:sldId id="2122" r:id="rId13"/>
    <p:sldId id="2121" r:id="rId14"/>
    <p:sldId id="2174" r:id="rId15"/>
    <p:sldId id="2123" r:id="rId16"/>
    <p:sldId id="1951" r:id="rId17"/>
    <p:sldId id="2224" r:id="rId18"/>
    <p:sldId id="2211" r:id="rId19"/>
    <p:sldId id="2209" r:id="rId20"/>
    <p:sldId id="2225" r:id="rId21"/>
    <p:sldId id="2213" r:id="rId22"/>
    <p:sldId id="2214" r:id="rId23"/>
    <p:sldId id="2212" r:id="rId24"/>
    <p:sldId id="2215" r:id="rId25"/>
    <p:sldId id="2216" r:id="rId26"/>
    <p:sldId id="2226" r:id="rId27"/>
    <p:sldId id="2184" r:id="rId28"/>
    <p:sldId id="2181" r:id="rId29"/>
    <p:sldId id="2186" r:id="rId30"/>
    <p:sldId id="2218" r:id="rId31"/>
    <p:sldId id="2194" r:id="rId32"/>
    <p:sldId id="2227" r:id="rId33"/>
    <p:sldId id="2219" r:id="rId34"/>
    <p:sldId id="2197" r:id="rId35"/>
    <p:sldId id="2217" r:id="rId36"/>
    <p:sldId id="2189" r:id="rId37"/>
    <p:sldId id="2200" r:id="rId38"/>
    <p:sldId id="2193" r:id="rId39"/>
    <p:sldId id="2220" r:id="rId40"/>
    <p:sldId id="2222" r:id="rId41"/>
    <p:sldId id="2228" r:id="rId4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95A"/>
    <a:srgbClr val="AEDDF7"/>
    <a:srgbClr val="CFD5EA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7449" autoAdjust="0"/>
  </p:normalViewPr>
  <p:slideViewPr>
    <p:cSldViewPr>
      <p:cViewPr varScale="1">
        <p:scale>
          <a:sx n="113" d="100"/>
          <a:sy n="113" d="100"/>
        </p:scale>
        <p:origin x="168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50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9" d="100"/>
          <a:sy n="119" d="100"/>
        </p:scale>
        <p:origin x="671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"Superconducting magnet structures and developments for 4th Generation ECR ion sources"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323774"/>
          </a:xfrm>
          <a:prstGeom prst="rect">
            <a:avLst/>
          </a:prstGeom>
          <a:solidFill>
            <a:srgbClr val="01395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92012"/>
            <a:ext cx="10363200" cy="1753012"/>
          </a:xfrm>
          <a:noFill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rgbClr val="0139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409CC1D-D218-4BEA-BFB2-CADF24D1CAA5}"/>
              </a:ext>
            </a:extLst>
          </p:cNvPr>
          <p:cNvSpPr txBox="1">
            <a:spLocks/>
          </p:cNvSpPr>
          <p:nvPr userDrawn="1"/>
        </p:nvSpPr>
        <p:spPr>
          <a:xfrm>
            <a:off x="914400" y="4149080"/>
            <a:ext cx="10363200" cy="4548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7066010-1DAE-400E-B0DB-578D9C5C0F6F}"/>
              </a:ext>
            </a:extLst>
          </p:cNvPr>
          <p:cNvSpPr txBox="1">
            <a:spLocks/>
          </p:cNvSpPr>
          <p:nvPr userDrawn="1"/>
        </p:nvSpPr>
        <p:spPr>
          <a:xfrm>
            <a:off x="917376" y="5132452"/>
            <a:ext cx="10363200" cy="9856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000" dirty="0"/>
          </a:p>
        </p:txBody>
      </p:sp>
      <p:pic>
        <p:nvPicPr>
          <p:cNvPr id="13" name="Picture 2" descr="Lawrence Berkeley National Laboratory Logo">
            <a:extLst>
              <a:ext uri="{FF2B5EF4-FFF2-40B4-BE49-F238E27FC236}">
                <a16:creationId xmlns:a16="http://schemas.microsoft.com/office/drawing/2014/main" id="{D5943F1A-E28E-42FB-9A97-874C9D5E508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7" b="8636"/>
          <a:stretch/>
        </p:blipFill>
        <p:spPr bwMode="auto">
          <a:xfrm>
            <a:off x="0" y="8030"/>
            <a:ext cx="1300697" cy="1063940"/>
          </a:xfrm>
          <a:prstGeom prst="rect">
            <a:avLst/>
          </a:prstGeom>
          <a:noFill/>
          <a:ln>
            <a:solidFill>
              <a:srgbClr val="01395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56;p1">
            <a:extLst>
              <a:ext uri="{FF2B5EF4-FFF2-40B4-BE49-F238E27FC236}">
                <a16:creationId xmlns:a16="http://schemas.microsoft.com/office/drawing/2014/main" id="{61FECEBA-B570-4ABA-B4A6-C0DE5A3E3C83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11277600" y="31010"/>
            <a:ext cx="880637" cy="117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740" y="0"/>
            <a:ext cx="10095510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65688" y="6429960"/>
            <a:ext cx="756084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536" y="6430322"/>
            <a:ext cx="877888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2" descr="Lawrence Berkeley National Laboratory Logo">
            <a:extLst>
              <a:ext uri="{FF2B5EF4-FFF2-40B4-BE49-F238E27FC236}">
                <a16:creationId xmlns:a16="http://schemas.microsoft.com/office/drawing/2014/main" id="{201D5BFB-2030-443A-8547-740660EFEE5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7" b="8636"/>
          <a:stretch/>
        </p:blipFill>
        <p:spPr bwMode="auto">
          <a:xfrm>
            <a:off x="0" y="9648"/>
            <a:ext cx="1296741" cy="1060704"/>
          </a:xfrm>
          <a:prstGeom prst="rect">
            <a:avLst/>
          </a:prstGeom>
          <a:noFill/>
          <a:ln>
            <a:solidFill>
              <a:srgbClr val="01395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56;p1">
            <a:extLst>
              <a:ext uri="{FF2B5EF4-FFF2-40B4-BE49-F238E27FC236}">
                <a16:creationId xmlns:a16="http://schemas.microsoft.com/office/drawing/2014/main" id="{5BC5A896-CA3B-447D-B08D-C3C8E67FACE6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1402074" y="37964"/>
            <a:ext cx="756163" cy="1008555"/>
          </a:xfrm>
          <a:prstGeom prst="rect">
            <a:avLst/>
          </a:prstGeom>
          <a:noFill/>
          <a:ln w="38100">
            <a:solidFill>
              <a:srgbClr val="01395A"/>
            </a:solidFill>
          </a:ln>
        </p:spPr>
      </p:pic>
    </p:spTree>
    <p:extLst>
      <p:ext uri="{BB962C8B-B14F-4D97-AF65-F5344CB8AC3E}">
        <p14:creationId xmlns:p14="http://schemas.microsoft.com/office/powerpoint/2010/main" val="6541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65688" y="6429960"/>
            <a:ext cx="756084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536" y="6430322"/>
            <a:ext cx="877888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B7F557D-37E4-49AF-AA00-2D40D259B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740" y="0"/>
            <a:ext cx="10100115" cy="1080000"/>
          </a:xfrm>
          <a:prstGeom prst="rect">
            <a:avLst/>
          </a:prstGeom>
          <a:solidFill>
            <a:srgbClr val="01395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0" name="Google Shape;56;p1">
            <a:extLst>
              <a:ext uri="{FF2B5EF4-FFF2-40B4-BE49-F238E27FC236}">
                <a16:creationId xmlns:a16="http://schemas.microsoft.com/office/drawing/2014/main" id="{0B05C26B-90D9-4EEF-8BD4-056C2D7A2A1C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1396855" y="29171"/>
            <a:ext cx="765987" cy="1021658"/>
          </a:xfrm>
          <a:prstGeom prst="rect">
            <a:avLst/>
          </a:prstGeom>
          <a:noFill/>
          <a:ln w="38100">
            <a:solidFill>
              <a:srgbClr val="01395A"/>
            </a:solidFill>
          </a:ln>
        </p:spPr>
      </p:pic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"Superconducting magnet structures and developments for 4th Generation ECR ion sources"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"Superconducting magnet structures and developments for 4th Generation ECR ion sources"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6741" y="0"/>
            <a:ext cx="10095510" cy="1080000"/>
          </a:xfrm>
          <a:prstGeom prst="rect">
            <a:avLst/>
          </a:prstGeom>
          <a:solidFill>
            <a:srgbClr val="01395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P. Ferracin, "Superconducting magnet structures and developments for 4th Generation ECR ion sources"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rgbClr val="0139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  <p:pic>
        <p:nvPicPr>
          <p:cNvPr id="11" name="Picture 2" descr="Lawrence Berkeley National Laboratory Logo">
            <a:extLst>
              <a:ext uri="{FF2B5EF4-FFF2-40B4-BE49-F238E27FC236}">
                <a16:creationId xmlns:a16="http://schemas.microsoft.com/office/drawing/2014/main" id="{61BC82BD-E158-48EA-AEF7-359F4219E36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7" b="8636"/>
          <a:stretch/>
        </p:blipFill>
        <p:spPr bwMode="auto">
          <a:xfrm>
            <a:off x="0" y="8030"/>
            <a:ext cx="1300697" cy="1063940"/>
          </a:xfrm>
          <a:prstGeom prst="rect">
            <a:avLst/>
          </a:prstGeom>
          <a:noFill/>
          <a:ln>
            <a:solidFill>
              <a:srgbClr val="01395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56;p1">
            <a:extLst>
              <a:ext uri="{FF2B5EF4-FFF2-40B4-BE49-F238E27FC236}">
                <a16:creationId xmlns:a16="http://schemas.microsoft.com/office/drawing/2014/main" id="{06E08EB5-BFFA-4581-A8DA-DD2A2D6F070A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10">
            <a:alphaModFix/>
          </a:blip>
          <a:srcRect/>
          <a:stretch/>
        </p:blipFill>
        <p:spPr>
          <a:xfrm>
            <a:off x="11392250" y="31010"/>
            <a:ext cx="765987" cy="1021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50" r:id="rId3"/>
    <p:sldLayoutId id="2147483651" r:id="rId4"/>
    <p:sldLayoutId id="2147483652" r:id="rId5"/>
    <p:sldLayoutId id="2147483653" r:id="rId6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3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emf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48880"/>
            <a:ext cx="10363200" cy="194664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GB" b="1" dirty="0"/>
              <a:t> </a:t>
            </a:r>
            <a:r>
              <a:rPr lang="en-US" b="1" dirty="0"/>
              <a:t>Superconducting magnet structures and developments for 4th Generation ECR ion sources</a:t>
            </a:r>
            <a:br>
              <a:rPr lang="en-GB" b="1" dirty="0"/>
            </a:br>
            <a:br>
              <a:rPr lang="en-GB" b="1" dirty="0"/>
            </a:br>
            <a:r>
              <a:rPr lang="en-US" dirty="0"/>
              <a:t>P. Ferracin</a:t>
            </a:r>
            <a:br>
              <a:rPr lang="en-US" dirty="0"/>
            </a:br>
            <a:br>
              <a:rPr lang="en-US" dirty="0"/>
            </a:br>
            <a:r>
              <a:rPr lang="en-US" sz="2700" dirty="0"/>
              <a:t>Lawrence Berkeley National Laboratory</a:t>
            </a:r>
            <a:endParaRPr lang="en-GB" sz="27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25ACD86-5965-4808-AA72-819A8A908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9536" y="5229200"/>
            <a:ext cx="8534400" cy="985664"/>
          </a:xfrm>
        </p:spPr>
        <p:txBody>
          <a:bodyPr>
            <a:normAutofit/>
          </a:bodyPr>
          <a:lstStyle/>
          <a:p>
            <a:r>
              <a:rPr lang="en-US" sz="2000" dirty="0"/>
              <a:t>21</a:t>
            </a:r>
            <a:r>
              <a:rPr lang="en-US" sz="2000" baseline="30000" dirty="0"/>
              <a:t>st</a:t>
            </a:r>
            <a:r>
              <a:rPr lang="en-US" sz="2000" dirty="0"/>
              <a:t> International Conference on Ion Sources (ICIS)</a:t>
            </a:r>
          </a:p>
          <a:p>
            <a:r>
              <a:rPr lang="en-US" sz="2000" dirty="0"/>
              <a:t>September 11</a:t>
            </a:r>
            <a:r>
              <a:rPr lang="en-US" sz="2000" baseline="30000" dirty="0"/>
              <a:t>th</a:t>
            </a:r>
            <a:r>
              <a:rPr lang="en-US" sz="2000" dirty="0"/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0004F-4FD4-40EA-81F8-B6F63359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Superconducting materials: two families</a:t>
            </a:r>
            <a:br>
              <a:rPr lang="en-US" dirty="0"/>
            </a:br>
            <a:r>
              <a:rPr lang="en-US" dirty="0"/>
              <a:t>1) Low temperature superconductors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88212-3349-4AE7-9816-8972FE9AB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3" y="1368000"/>
            <a:ext cx="8196721" cy="486931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Nb-Ti</a:t>
            </a:r>
            <a:r>
              <a:rPr lang="en-US" dirty="0"/>
              <a:t> (the workhorse)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5-9 T</a:t>
            </a:r>
            <a:r>
              <a:rPr lang="en-US" dirty="0"/>
              <a:t> field level</a:t>
            </a:r>
          </a:p>
          <a:p>
            <a:pPr lvl="1"/>
            <a:r>
              <a:rPr lang="en-US" dirty="0"/>
              <a:t>Multi-filamentary round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wires</a:t>
            </a:r>
            <a:r>
              <a:rPr lang="en-US" dirty="0"/>
              <a:t> in multi-wire cables</a:t>
            </a:r>
          </a:p>
          <a:p>
            <a:pPr lvl="1"/>
            <a:r>
              <a:rPr lang="en-US" dirty="0" err="1"/>
              <a:t>Tevatron</a:t>
            </a:r>
            <a:r>
              <a:rPr lang="en-US" dirty="0"/>
              <a:t>, HERA, RHIC,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LHC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</a:t>
            </a:r>
            <a:r>
              <a:rPr lang="en-US" dirty="0"/>
              <a:t> (the next step)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11-15 T</a:t>
            </a:r>
            <a:r>
              <a:rPr lang="en-US" dirty="0"/>
              <a:t> field level</a:t>
            </a:r>
          </a:p>
          <a:p>
            <a:pPr lvl="1"/>
            <a:r>
              <a:rPr lang="en-US" dirty="0"/>
              <a:t>Multi-filamentary round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wires</a:t>
            </a:r>
            <a:r>
              <a:rPr lang="en-US" dirty="0"/>
              <a:t> in multi-wire cables</a:t>
            </a:r>
          </a:p>
          <a:p>
            <a:pPr lvl="1"/>
            <a:r>
              <a:rPr lang="en-US" dirty="0"/>
              <a:t>Accelerator quality magnets fabricated: field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~12 T 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HL-LHC Project: </a:t>
            </a:r>
            <a:r>
              <a:rPr lang="en-US" dirty="0"/>
              <a:t>to be installed in 2026-2028</a:t>
            </a:r>
          </a:p>
          <a:p>
            <a:pPr lvl="3"/>
            <a:r>
              <a:rPr lang="en-US" dirty="0"/>
              <a:t>First time for Nb</a:t>
            </a:r>
            <a:r>
              <a:rPr lang="en-US" baseline="-25000" dirty="0"/>
              <a:t>3</a:t>
            </a:r>
            <a:r>
              <a:rPr lang="en-US" dirty="0"/>
              <a:t>Sn 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4FBBF-4A3F-49BF-976F-EB2E4E7C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6B6F12-D8A5-4CB1-8592-3BD458BA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ECE2A0-CF88-418A-88BD-B58A771C46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t="27069" r="33064" b="21042"/>
          <a:stretch/>
        </p:blipFill>
        <p:spPr bwMode="auto">
          <a:xfrm>
            <a:off x="9264352" y="1170697"/>
            <a:ext cx="1920240" cy="1854743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C6B0B-6ECA-4CCB-A6E3-811FE025BE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2" t="27569" r="-1061" b="20900"/>
          <a:stretch/>
        </p:blipFill>
        <p:spPr bwMode="auto">
          <a:xfrm>
            <a:off x="9264352" y="4172726"/>
            <a:ext cx="1920240" cy="1907006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DF4FC1D-C7A7-41DC-A66F-9621DE4B0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17461" r="18668" b="68755"/>
          <a:stretch>
            <a:fillRect/>
          </a:stretch>
        </p:blipFill>
        <p:spPr bwMode="auto">
          <a:xfrm>
            <a:off x="9264352" y="3873687"/>
            <a:ext cx="1920240" cy="20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DBED8C-0B1D-427F-8A0D-92658A9FE9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79" t="3581" r="5535" b="25835"/>
          <a:stretch/>
        </p:blipFill>
        <p:spPr>
          <a:xfrm>
            <a:off x="9264352" y="3097036"/>
            <a:ext cx="1920240" cy="709654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D5F8C94-C80D-4ABC-97AA-6EC4943E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5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A09D9-ABBE-4251-A9BC-455FF4E37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accelerator quadrupole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63ACE-413B-411E-9574-B60978681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8800"/>
            <a:ext cx="10972800" cy="4790580"/>
          </a:xfrm>
        </p:spPr>
        <p:txBody>
          <a:bodyPr/>
          <a:lstStyle/>
          <a:p>
            <a:r>
              <a:rPr lang="en-US" dirty="0"/>
              <a:t>Quadrupole magnets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focusing the beam</a:t>
            </a:r>
            <a:r>
              <a:rPr lang="en-US" dirty="0"/>
              <a:t>) for the LHC Interaction Region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HL-LHC</a:t>
            </a:r>
            <a:r>
              <a:rPr lang="en-US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D89E43-229F-4767-A966-2E8ED4E1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98A0E4-1CF4-4680-964D-C0B73E741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9B61F2-CA84-422C-BD5A-D415E5030199}"/>
              </a:ext>
            </a:extLst>
          </p:cNvPr>
          <p:cNvSpPr txBox="1"/>
          <p:nvPr/>
        </p:nvSpPr>
        <p:spPr>
          <a:xfrm>
            <a:off x="1637230" y="3513827"/>
            <a:ext cx="3815995" cy="3385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US AUP MQXFA, </a:t>
            </a:r>
            <a:r>
              <a:rPr lang="en-US" sz="1600" dirty="0">
                <a:solidFill>
                  <a:schemeClr val="tx2"/>
                </a:solidFill>
              </a:rPr>
              <a:t>150 mm </a:t>
            </a:r>
            <a:r>
              <a:rPr lang="en-US" sz="1600" dirty="0">
                <a:solidFill>
                  <a:schemeClr val="tx2"/>
                </a:solidFill>
                <a:sym typeface="Symbol" panose="05050102010706020507" pitchFamily="18" charset="2"/>
              </a:rPr>
              <a:t>, 11.3 T, 4.2 m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B7BFD727-4AD6-4FF3-AA62-6CD8C9F2A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"/>
          <a:stretch>
            <a:fillRect/>
          </a:stretch>
        </p:blipFill>
        <p:spPr bwMode="auto">
          <a:xfrm>
            <a:off x="6669183" y="2412576"/>
            <a:ext cx="3815996" cy="378654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21" descr="A picture containing text, building, miller&#10;&#10;Description automatically generated">
            <a:extLst>
              <a:ext uri="{FF2B5EF4-FFF2-40B4-BE49-F238E27FC236}">
                <a16:creationId xmlns:a16="http://schemas.microsoft.com/office/drawing/2014/main" id="{93130017-BAB2-4BFF-91F2-A5E210419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70" b="16033"/>
          <a:stretch/>
        </p:blipFill>
        <p:spPr>
          <a:xfrm>
            <a:off x="1637231" y="4077072"/>
            <a:ext cx="3821923" cy="1802929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24" name="Picture 23" descr="A large machine in a room&#10;&#10;Description automatically generated">
            <a:extLst>
              <a:ext uri="{FF2B5EF4-FFF2-40B4-BE49-F238E27FC236}">
                <a16:creationId xmlns:a16="http://schemas.microsoft.com/office/drawing/2014/main" id="{C5795C7A-298C-4186-BE07-E6E5D2025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2" t="25200" r="1797" b="39101"/>
          <a:stretch/>
        </p:blipFill>
        <p:spPr>
          <a:xfrm>
            <a:off x="1643157" y="2412576"/>
            <a:ext cx="3815997" cy="1083692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88D7CC6-5C4C-4863-A27B-F2270E7E722A}"/>
              </a:ext>
            </a:extLst>
          </p:cNvPr>
          <p:cNvSpPr txBox="1"/>
          <p:nvPr/>
        </p:nvSpPr>
        <p:spPr>
          <a:xfrm>
            <a:off x="1637230" y="5895517"/>
            <a:ext cx="3815995" cy="3385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CERN MQXFA, </a:t>
            </a:r>
            <a:r>
              <a:rPr lang="en-US" sz="1600" dirty="0">
                <a:solidFill>
                  <a:schemeClr val="tx2"/>
                </a:solidFill>
              </a:rPr>
              <a:t>150 mm </a:t>
            </a:r>
            <a:r>
              <a:rPr lang="en-US" sz="1600" dirty="0">
                <a:solidFill>
                  <a:schemeClr val="tx2"/>
                </a:solidFill>
                <a:sym typeface="Symbol" panose="05050102010706020507" pitchFamily="18" charset="2"/>
              </a:rPr>
              <a:t>, 11.3 T, 7.2 m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43F5365-B206-4065-988C-7AFD74E3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702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ADCF9-B2A9-429B-9AAD-8842DBB97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Status of magnets </a:t>
            </a:r>
            <a:br>
              <a:rPr lang="en-US" dirty="0"/>
            </a:br>
            <a:r>
              <a:rPr lang="en-US" dirty="0"/>
              <a:t>with low temperature superconductors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D1F85-0D4D-4806-8239-4BE631CED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201042"/>
            <a:ext cx="10972800" cy="85333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accelerator magnets up 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11-12 T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14-16 T </a:t>
            </a:r>
            <a:r>
              <a:rPr lang="en-US" dirty="0"/>
              <a:t>reached on short R&amp;D magnets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E29EB-5FCE-4E53-9D91-D8CC8756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21DE9-2449-4F3E-A006-A2E52277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EA378-744D-454C-A606-D5C51D894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43" r="1932" b="5364"/>
          <a:stretch/>
        </p:blipFill>
        <p:spPr>
          <a:xfrm>
            <a:off x="1559663" y="1138376"/>
            <a:ext cx="6286221" cy="394274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3919B4-F434-4C45-AD6F-5B9855562B15}"/>
              </a:ext>
            </a:extLst>
          </p:cNvPr>
          <p:cNvSpPr txBox="1">
            <a:spLocks/>
          </p:cNvSpPr>
          <p:nvPr/>
        </p:nvSpPr>
        <p:spPr>
          <a:xfrm>
            <a:off x="8472264" y="2607741"/>
            <a:ext cx="4320480" cy="1080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Long accelerator magnets</a:t>
            </a:r>
          </a:p>
          <a:p>
            <a:pPr marL="0" indent="0">
              <a:buNone/>
            </a:pPr>
            <a:r>
              <a:rPr lang="en-US" dirty="0"/>
              <a:t>Short or R&amp;D magnets </a:t>
            </a:r>
          </a:p>
          <a:p>
            <a:pPr marL="0" indent="0">
              <a:buNone/>
            </a:pPr>
            <a:r>
              <a:rPr lang="en-US" sz="1900" dirty="0"/>
              <a:t>(with/without aperture)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62293BCF-B497-432E-9640-F26DED64B5A0}"/>
              </a:ext>
            </a:extLst>
          </p:cNvPr>
          <p:cNvSpPr/>
          <p:nvPr/>
        </p:nvSpPr>
        <p:spPr>
          <a:xfrm>
            <a:off x="8179620" y="2719127"/>
            <a:ext cx="176445" cy="178126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016A4E-17E6-427C-B075-B3B353CD5B9A}"/>
              </a:ext>
            </a:extLst>
          </p:cNvPr>
          <p:cNvSpPr/>
          <p:nvPr/>
        </p:nvSpPr>
        <p:spPr>
          <a:xfrm>
            <a:off x="8067080" y="3134662"/>
            <a:ext cx="178126" cy="1781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3DDB84-5838-43A0-BE89-AE652E2F709F}"/>
              </a:ext>
            </a:extLst>
          </p:cNvPr>
          <p:cNvSpPr txBox="1"/>
          <p:nvPr/>
        </p:nvSpPr>
        <p:spPr>
          <a:xfrm rot="16200000">
            <a:off x="7794005" y="213181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1.9 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A3B87B-CF0D-4492-AF17-0DF138D2A165}"/>
              </a:ext>
            </a:extLst>
          </p:cNvPr>
          <p:cNvSpPr txBox="1"/>
          <p:nvPr/>
        </p:nvSpPr>
        <p:spPr>
          <a:xfrm rot="16200000">
            <a:off x="8056171" y="2151316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4.2 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40AFAC-8FED-46A0-AE3A-15345A984234}"/>
              </a:ext>
            </a:extLst>
          </p:cNvPr>
          <p:cNvSpPr txBox="1"/>
          <p:nvPr/>
        </p:nvSpPr>
        <p:spPr>
          <a:xfrm>
            <a:off x="2567608" y="1340768"/>
            <a:ext cx="1083951" cy="26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</a:rPr>
              <a:t>By Luca </a:t>
            </a:r>
            <a:r>
              <a:rPr lang="en-US" sz="1100" dirty="0" err="1">
                <a:solidFill>
                  <a:schemeClr val="tx2"/>
                </a:solidFill>
              </a:rPr>
              <a:t>Bottura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846595-C541-4696-ACB2-2E3E2908D3FA}"/>
              </a:ext>
            </a:extLst>
          </p:cNvPr>
          <p:cNvSpPr/>
          <p:nvPr/>
        </p:nvSpPr>
        <p:spPr>
          <a:xfrm>
            <a:off x="8313204" y="3134662"/>
            <a:ext cx="178126" cy="17812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0960137-FD6F-4F75-B82B-87134B64C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59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F838B-ABC8-4593-9048-730494D1D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Superconducting materials: two families</a:t>
            </a:r>
            <a:br>
              <a:rPr lang="en-US" dirty="0"/>
            </a:br>
            <a:r>
              <a:rPr lang="en-US" dirty="0"/>
              <a:t>2) High temperature superconductors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2563E-0D64-4B70-9980-5C6E8FFD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368000"/>
            <a:ext cx="8208912" cy="4641379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Beyond field limits of 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16-20 T </a:t>
            </a:r>
            <a:r>
              <a:rPr lang="en-US" dirty="0"/>
              <a:t>range (and above)</a:t>
            </a:r>
          </a:p>
          <a:p>
            <a:pPr lvl="1"/>
            <a:r>
              <a:rPr lang="en-US" dirty="0"/>
              <a:t>Multi-filamentary round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wires</a:t>
            </a:r>
            <a:r>
              <a:rPr lang="en-US" dirty="0"/>
              <a:t> in multi-wire cables</a:t>
            </a:r>
          </a:p>
          <a:p>
            <a:pPr lvl="1"/>
            <a:r>
              <a:rPr lang="en-US" dirty="0"/>
              <a:t>50 bar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overpressure</a:t>
            </a:r>
            <a:r>
              <a:rPr lang="en-US" dirty="0"/>
              <a:t> heat treatment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OPHT</a:t>
            </a:r>
            <a:r>
              <a:rPr lang="en-US" dirty="0"/>
              <a:t>) in Ar-O</a:t>
            </a:r>
            <a:r>
              <a:rPr lang="en-US" baseline="-25000" dirty="0"/>
              <a:t>2</a:t>
            </a:r>
            <a:r>
              <a:rPr lang="en-US" dirty="0"/>
              <a:t> or O</a:t>
            </a:r>
            <a:r>
              <a:rPr lang="en-US" baseline="-25000" dirty="0"/>
              <a:t>2 </a:t>
            </a:r>
            <a:r>
              <a:rPr lang="en-US" dirty="0"/>
              <a:t>at 885-900 </a:t>
            </a:r>
            <a:r>
              <a:rPr lang="en-US" dirty="0">
                <a:sym typeface="Symbol" panose="05050102010706020507" pitchFamily="18" charset="2"/>
              </a:rPr>
              <a:t>C</a:t>
            </a:r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</a:t>
            </a:r>
            <a:endParaRPr lang="en-US" dirty="0"/>
          </a:p>
          <a:p>
            <a:pPr lvl="1"/>
            <a:r>
              <a:rPr lang="en-US" dirty="0"/>
              <a:t>Beyond field limits of 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16-20 T </a:t>
            </a:r>
            <a:r>
              <a:rPr lang="en-US" dirty="0"/>
              <a:t>range (and above)</a:t>
            </a:r>
          </a:p>
          <a:p>
            <a:pPr lvl="2"/>
            <a:r>
              <a:rPr lang="en-US" dirty="0"/>
              <a:t>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K </a:t>
            </a:r>
            <a:r>
              <a:rPr lang="en-US" dirty="0"/>
              <a:t>operation </a:t>
            </a:r>
          </a:p>
          <a:p>
            <a:pPr lvl="1"/>
            <a:r>
              <a:rPr lang="en-US" dirty="0"/>
              <a:t>Available only 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tapes</a:t>
            </a:r>
          </a:p>
          <a:p>
            <a:pPr lvl="1"/>
            <a:r>
              <a:rPr lang="en-US" dirty="0"/>
              <a:t>Several cable geometries considered</a:t>
            </a:r>
          </a:p>
          <a:p>
            <a:pPr lvl="2"/>
            <a:r>
              <a:rPr lang="en-US" dirty="0"/>
              <a:t>Twisted stack, CORC/STAR, </a:t>
            </a:r>
            <a:r>
              <a:rPr lang="en-US" dirty="0" err="1"/>
              <a:t>Roeble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E78B49-3084-492F-975F-3F5A498EC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81E61-F392-4C8B-B8C7-5DCE8C69C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B9DBB2-E413-4440-ACF5-13EEDBE07B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9" r="3566"/>
          <a:stretch/>
        </p:blipFill>
        <p:spPr>
          <a:xfrm>
            <a:off x="8684748" y="2639313"/>
            <a:ext cx="2834640" cy="1023979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C9796D-4DD9-4EE7-B725-5A942190DC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81" t="32232" r="15605" b="19137"/>
          <a:stretch/>
        </p:blipFill>
        <p:spPr>
          <a:xfrm>
            <a:off x="8684748" y="1181389"/>
            <a:ext cx="2834640" cy="141732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205F30-777D-4F72-989C-43F9D6C5F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711" y="5012558"/>
            <a:ext cx="2834640" cy="814182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2247C2-C206-4366-A387-5C389F1236F8}"/>
              </a:ext>
            </a:extLst>
          </p:cNvPr>
          <p:cNvSpPr txBox="1"/>
          <p:nvPr/>
        </p:nvSpPr>
        <p:spPr>
          <a:xfrm>
            <a:off x="8684748" y="5861697"/>
            <a:ext cx="2834640" cy="215444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242852"/>
                </a:solidFill>
              </a:rPr>
              <a:t>L. Rossi and C. </a:t>
            </a:r>
            <a:r>
              <a:rPr lang="en-US" sz="800" dirty="0" err="1">
                <a:solidFill>
                  <a:srgbClr val="242852"/>
                </a:solidFill>
              </a:rPr>
              <a:t>Senatore</a:t>
            </a:r>
            <a:r>
              <a:rPr lang="en-US" sz="800" dirty="0">
                <a:solidFill>
                  <a:srgbClr val="242852"/>
                </a:solidFill>
              </a:rPr>
              <a:t>, Instruments 2021, 5, 8.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8BD5B4-2A31-4AE7-9F30-125756DBC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4748" y="3828662"/>
            <a:ext cx="2834640" cy="1152115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3F908F4-23B6-44A7-A112-475DCA930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73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F92262-7B2F-4A22-81E4-2E355CD58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</a:t>
            </a:r>
            <a:r>
              <a:rPr lang="en-US" dirty="0"/>
              <a:t> 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2A0186-36DC-429F-8AB5-32CFC13DC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BBD277-FFDC-4737-9848-9107F18D2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5FC1A3-4E5F-4D79-B8BB-C29ACD52D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44A833-5F79-4BD9-92A9-41A762BDE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Superconducting materials: two families</a:t>
            </a:r>
            <a:br>
              <a:rPr lang="en-US" dirty="0"/>
            </a:br>
            <a:r>
              <a:rPr lang="en-US" dirty="0"/>
              <a:t>2) High temperature superconductors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88236-FB5D-426D-96E4-7EDF8B86D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3" b="29252"/>
          <a:stretch/>
        </p:blipFill>
        <p:spPr>
          <a:xfrm>
            <a:off x="623392" y="2067345"/>
            <a:ext cx="3660732" cy="145308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47D1DA-E80B-42AC-A96C-0CABFCFFA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21" t="37260" r="47911" b="48311"/>
          <a:stretch/>
        </p:blipFill>
        <p:spPr>
          <a:xfrm>
            <a:off x="4413601" y="2067344"/>
            <a:ext cx="5830737" cy="1453085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CCE86D-F3F3-405E-964E-E19D6EEB0F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84"/>
          <a:stretch/>
        </p:blipFill>
        <p:spPr>
          <a:xfrm>
            <a:off x="10341561" y="2067344"/>
            <a:ext cx="1707520" cy="1448304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F1E351D-FE4C-4B6B-9400-A92BE0430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7" t="23217" r="20613" b="9528"/>
          <a:stretch/>
        </p:blipFill>
        <p:spPr bwMode="auto">
          <a:xfrm>
            <a:off x="599452" y="4396805"/>
            <a:ext cx="1968853" cy="1630543"/>
          </a:xfrm>
          <a:prstGeom prst="rect">
            <a:avLst/>
          </a:prstGeom>
          <a:noFill/>
          <a:ln w="317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D88875-3A87-4E5B-98ED-02F66574B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9371" y="4388074"/>
            <a:ext cx="1998673" cy="163029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0AE6DA-33BF-43B4-9DB0-5AF06F636C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5729"/>
          <a:stretch/>
        </p:blipFill>
        <p:spPr>
          <a:xfrm>
            <a:off x="5015880" y="4363795"/>
            <a:ext cx="2603639" cy="16455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D96D4F-4195-401D-B5CA-24E76DC03A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7355" y="4372716"/>
            <a:ext cx="4291726" cy="1606346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E5367A-6A78-4525-B40A-8B5408CD51D0}"/>
              </a:ext>
            </a:extLst>
          </p:cNvPr>
          <p:cNvSpPr txBox="1"/>
          <p:nvPr/>
        </p:nvSpPr>
        <p:spPr>
          <a:xfrm>
            <a:off x="5034157" y="5717452"/>
            <a:ext cx="837089" cy="26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</a:rPr>
              <a:t>HFM, CERN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14F7A4-A7C9-4B3D-B60C-478AAE54B308}"/>
              </a:ext>
            </a:extLst>
          </p:cNvPr>
          <p:cNvSpPr txBox="1"/>
          <p:nvPr/>
        </p:nvSpPr>
        <p:spPr>
          <a:xfrm>
            <a:off x="11275273" y="4400985"/>
            <a:ext cx="750526" cy="26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</a:rPr>
              <a:t>HFM, CEA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85F58E-5D13-41B4-AFC9-7DB5592B9A4C}"/>
              </a:ext>
            </a:extLst>
          </p:cNvPr>
          <p:cNvSpPr txBox="1"/>
          <p:nvPr/>
        </p:nvSpPr>
        <p:spPr>
          <a:xfrm>
            <a:off x="11325767" y="1724207"/>
            <a:ext cx="649537" cy="26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</a:rPr>
              <a:t>US MDP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0455BC-8D95-4332-8288-C9CCE54076E4}"/>
              </a:ext>
            </a:extLst>
          </p:cNvPr>
          <p:cNvSpPr txBox="1"/>
          <p:nvPr/>
        </p:nvSpPr>
        <p:spPr>
          <a:xfrm>
            <a:off x="4218527" y="4061023"/>
            <a:ext cx="649537" cy="26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</a:rPr>
              <a:t>US MDP</a:t>
            </a:r>
          </a:p>
        </p:txBody>
      </p:sp>
    </p:spTree>
    <p:extLst>
      <p:ext uri="{BB962C8B-B14F-4D97-AF65-F5344CB8AC3E}">
        <p14:creationId xmlns:p14="http://schemas.microsoft.com/office/powerpoint/2010/main" val="397198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3ECC39-CC59-4CB7-8AA0-9EB577C354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08" t="17734" r="959" b="5365"/>
          <a:stretch/>
        </p:blipFill>
        <p:spPr>
          <a:xfrm>
            <a:off x="1703512" y="1268760"/>
            <a:ext cx="5177270" cy="3700743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ADCF9-B2A9-429B-9AAD-8842DBB97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Status of magnets </a:t>
            </a:r>
            <a:br>
              <a:rPr lang="en-US" dirty="0"/>
            </a:br>
            <a:r>
              <a:rPr lang="en-US" dirty="0"/>
              <a:t>with high temperature superconductors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D1F85-0D4D-4806-8239-4BE631CED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916662"/>
            <a:ext cx="10972800" cy="1248522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 T</a:t>
            </a:r>
            <a:r>
              <a:rPr lang="en-US" dirty="0"/>
              <a:t> </a:t>
            </a:r>
            <a:r>
              <a:rPr lang="en-US" sz="2400" dirty="0"/>
              <a:t>with aperture </a:t>
            </a:r>
            <a:r>
              <a:rPr lang="en-US" dirty="0"/>
              <a:t>reached in stand-alone test</a:t>
            </a:r>
          </a:p>
          <a:p>
            <a:r>
              <a:rPr lang="en-US" dirty="0">
                <a:sym typeface="Wingdings" panose="05000000000000000000" pitchFamily="2" charset="2"/>
              </a:rPr>
              <a:t>Relatively low, however possibility to push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beyond the 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Sn limits</a:t>
            </a: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E29EB-5FCE-4E53-9D91-D8CC8756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21DE9-2449-4F3E-A006-A2E52277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16B31C-7DA0-4A97-A7E8-FA5794BD404D}"/>
              </a:ext>
            </a:extLst>
          </p:cNvPr>
          <p:cNvSpPr txBox="1">
            <a:spLocks/>
          </p:cNvSpPr>
          <p:nvPr/>
        </p:nvSpPr>
        <p:spPr>
          <a:xfrm>
            <a:off x="8112224" y="2623705"/>
            <a:ext cx="3240360" cy="869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Bi2212 </a:t>
            </a:r>
            <a:r>
              <a:rPr lang="en-US" sz="1900" dirty="0"/>
              <a:t>(with/without aperture)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REBCO </a:t>
            </a:r>
            <a:r>
              <a:rPr lang="en-US" sz="1900" dirty="0"/>
              <a:t>(with/without aperture)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D2D53A-6CE6-4E42-BEAD-538DA33C3714}"/>
              </a:ext>
            </a:extLst>
          </p:cNvPr>
          <p:cNvSpPr/>
          <p:nvPr/>
        </p:nvSpPr>
        <p:spPr>
          <a:xfrm>
            <a:off x="7492830" y="3155793"/>
            <a:ext cx="178126" cy="1781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2A100C-92FF-447E-9B6C-ED8F78AAC630}"/>
              </a:ext>
            </a:extLst>
          </p:cNvPr>
          <p:cNvSpPr txBox="1"/>
          <p:nvPr/>
        </p:nvSpPr>
        <p:spPr>
          <a:xfrm rot="16200000">
            <a:off x="7322160" y="210215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4.2 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E83492-36A1-4D88-9985-2241BBA34438}"/>
              </a:ext>
            </a:extLst>
          </p:cNvPr>
          <p:cNvSpPr/>
          <p:nvPr/>
        </p:nvSpPr>
        <p:spPr>
          <a:xfrm>
            <a:off x="7512209" y="2766876"/>
            <a:ext cx="139369" cy="13936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44CE6D-A81F-4105-8256-90AF054E0E1C}"/>
              </a:ext>
            </a:extLst>
          </p:cNvPr>
          <p:cNvSpPr/>
          <p:nvPr/>
        </p:nvSpPr>
        <p:spPr>
          <a:xfrm>
            <a:off x="7761910" y="2766876"/>
            <a:ext cx="139369" cy="13936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E4CA268-AF57-4ACA-B367-980AEB09D665}"/>
              </a:ext>
            </a:extLst>
          </p:cNvPr>
          <p:cNvSpPr/>
          <p:nvPr/>
        </p:nvSpPr>
        <p:spPr>
          <a:xfrm>
            <a:off x="7742533" y="3155793"/>
            <a:ext cx="178126" cy="17812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E41E25-51E5-44B7-915E-B6F690788431}"/>
              </a:ext>
            </a:extLst>
          </p:cNvPr>
          <p:cNvSpPr txBox="1"/>
          <p:nvPr/>
        </p:nvSpPr>
        <p:spPr>
          <a:xfrm>
            <a:off x="5803078" y="1137358"/>
            <a:ext cx="1083951" cy="26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</a:rPr>
              <a:t>By Luca </a:t>
            </a:r>
            <a:r>
              <a:rPr lang="en-US" sz="1100" dirty="0" err="1">
                <a:solidFill>
                  <a:schemeClr val="tx2"/>
                </a:solidFill>
              </a:rPr>
              <a:t>Bottura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E20B49B-B25D-40AF-8F2F-515BF247B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49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74CC-4E32-4A19-B60D-03563A90C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materials: 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BCF19-EE66-473B-80FC-2FF9D560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472CA-7EAA-4299-841D-BADFC9AFB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721C9-683A-41B7-A1EA-2308F07E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1026" name="Picture 2" descr="Figure">
            <a:extLst>
              <a:ext uri="{FF2B5EF4-FFF2-40B4-BE49-F238E27FC236}">
                <a16:creationId xmlns:a16="http://schemas.microsoft.com/office/drawing/2014/main" id="{AFF5E5AD-E3F3-4970-AB4B-25347EEA7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1343511"/>
            <a:ext cx="6310164" cy="457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D603762-85C5-40CD-A444-82D3FFC9985E}"/>
              </a:ext>
            </a:extLst>
          </p:cNvPr>
          <p:cNvSpPr/>
          <p:nvPr/>
        </p:nvSpPr>
        <p:spPr>
          <a:xfrm>
            <a:off x="5047735" y="2440459"/>
            <a:ext cx="1532238" cy="2431399"/>
          </a:xfrm>
          <a:custGeom>
            <a:avLst/>
            <a:gdLst>
              <a:gd name="connsiteX0" fmla="*/ 0 w 1532238"/>
              <a:gd name="connsiteY0" fmla="*/ 0 h 2431399"/>
              <a:gd name="connsiteX1" fmla="*/ 556054 w 1532238"/>
              <a:gd name="connsiteY1" fmla="*/ 512806 h 2431399"/>
              <a:gd name="connsiteX2" fmla="*/ 1007076 w 1532238"/>
              <a:gd name="connsiteY2" fmla="*/ 1075038 h 2431399"/>
              <a:gd name="connsiteX3" fmla="*/ 1272746 w 1532238"/>
              <a:gd name="connsiteY3" fmla="*/ 1569309 h 2431399"/>
              <a:gd name="connsiteX4" fmla="*/ 1396314 w 1532238"/>
              <a:gd name="connsiteY4" fmla="*/ 1915298 h 2431399"/>
              <a:gd name="connsiteX5" fmla="*/ 1513703 w 1532238"/>
              <a:gd name="connsiteY5" fmla="*/ 2403390 h 2431399"/>
              <a:gd name="connsiteX6" fmla="*/ 1519881 w 1532238"/>
              <a:gd name="connsiteY6" fmla="*/ 2372498 h 2431399"/>
              <a:gd name="connsiteX7" fmla="*/ 1532238 w 1532238"/>
              <a:gd name="connsiteY7" fmla="*/ 2378676 h 243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2238" h="2431399">
                <a:moveTo>
                  <a:pt x="0" y="0"/>
                </a:moveTo>
                <a:cubicBezTo>
                  <a:pt x="194104" y="166816"/>
                  <a:pt x="388208" y="333633"/>
                  <a:pt x="556054" y="512806"/>
                </a:cubicBezTo>
                <a:cubicBezTo>
                  <a:pt x="723900" y="691979"/>
                  <a:pt x="887627" y="898954"/>
                  <a:pt x="1007076" y="1075038"/>
                </a:cubicBezTo>
                <a:cubicBezTo>
                  <a:pt x="1126525" y="1251122"/>
                  <a:pt x="1207873" y="1429266"/>
                  <a:pt x="1272746" y="1569309"/>
                </a:cubicBezTo>
                <a:cubicBezTo>
                  <a:pt x="1337619" y="1709352"/>
                  <a:pt x="1356155" y="1776285"/>
                  <a:pt x="1396314" y="1915298"/>
                </a:cubicBezTo>
                <a:cubicBezTo>
                  <a:pt x="1436473" y="2054311"/>
                  <a:pt x="1493108" y="2327190"/>
                  <a:pt x="1513703" y="2403390"/>
                </a:cubicBezTo>
                <a:cubicBezTo>
                  <a:pt x="1534298" y="2479590"/>
                  <a:pt x="1516792" y="2376617"/>
                  <a:pt x="1519881" y="2372498"/>
                </a:cubicBezTo>
                <a:cubicBezTo>
                  <a:pt x="1522970" y="2368379"/>
                  <a:pt x="1527604" y="2373527"/>
                  <a:pt x="1532238" y="2378676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09BA454-B13A-41A2-A8E4-B2129DFA3C1A}"/>
              </a:ext>
            </a:extLst>
          </p:cNvPr>
          <p:cNvSpPr/>
          <p:nvPr/>
        </p:nvSpPr>
        <p:spPr>
          <a:xfrm>
            <a:off x="4442254" y="2551670"/>
            <a:ext cx="519706" cy="705983"/>
          </a:xfrm>
          <a:custGeom>
            <a:avLst/>
            <a:gdLst>
              <a:gd name="connsiteX0" fmla="*/ 0 w 519706"/>
              <a:gd name="connsiteY0" fmla="*/ 0 h 705983"/>
              <a:gd name="connsiteX1" fmla="*/ 142103 w 519706"/>
              <a:gd name="connsiteY1" fmla="*/ 135925 h 705983"/>
              <a:gd name="connsiteX2" fmla="*/ 265670 w 519706"/>
              <a:gd name="connsiteY2" fmla="*/ 265671 h 705983"/>
              <a:gd name="connsiteX3" fmla="*/ 370703 w 519706"/>
              <a:gd name="connsiteY3" fmla="*/ 420130 h 705983"/>
              <a:gd name="connsiteX4" fmla="*/ 506627 w 519706"/>
              <a:gd name="connsiteY4" fmla="*/ 685800 h 705983"/>
              <a:gd name="connsiteX5" fmla="*/ 506627 w 519706"/>
              <a:gd name="connsiteY5" fmla="*/ 667265 h 70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706" h="705983">
                <a:moveTo>
                  <a:pt x="0" y="0"/>
                </a:moveTo>
                <a:cubicBezTo>
                  <a:pt x="48912" y="45823"/>
                  <a:pt x="97825" y="91647"/>
                  <a:pt x="142103" y="135925"/>
                </a:cubicBezTo>
                <a:cubicBezTo>
                  <a:pt x="186381" y="180204"/>
                  <a:pt x="227570" y="218304"/>
                  <a:pt x="265670" y="265671"/>
                </a:cubicBezTo>
                <a:cubicBezTo>
                  <a:pt x="303770" y="313039"/>
                  <a:pt x="330544" y="350109"/>
                  <a:pt x="370703" y="420130"/>
                </a:cubicBezTo>
                <a:cubicBezTo>
                  <a:pt x="410863" y="490152"/>
                  <a:pt x="506627" y="685800"/>
                  <a:pt x="506627" y="685800"/>
                </a:cubicBezTo>
                <a:cubicBezTo>
                  <a:pt x="529281" y="726989"/>
                  <a:pt x="517954" y="697127"/>
                  <a:pt x="506627" y="667265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C81A008-43B0-4905-9581-C81B5B1DCC84}"/>
              </a:ext>
            </a:extLst>
          </p:cNvPr>
          <p:cNvSpPr/>
          <p:nvPr/>
        </p:nvSpPr>
        <p:spPr>
          <a:xfrm>
            <a:off x="3941805" y="2316892"/>
            <a:ext cx="4705441" cy="542635"/>
          </a:xfrm>
          <a:custGeom>
            <a:avLst/>
            <a:gdLst>
              <a:gd name="connsiteX0" fmla="*/ 0 w 4705441"/>
              <a:gd name="connsiteY0" fmla="*/ 0 h 542635"/>
              <a:gd name="connsiteX1" fmla="*/ 135925 w 4705441"/>
              <a:gd name="connsiteY1" fmla="*/ 55605 h 542635"/>
              <a:gd name="connsiteX2" fmla="*/ 488092 w 4705441"/>
              <a:gd name="connsiteY2" fmla="*/ 135924 h 542635"/>
              <a:gd name="connsiteX3" fmla="*/ 1112109 w 4705441"/>
              <a:gd name="connsiteY3" fmla="*/ 234778 h 542635"/>
              <a:gd name="connsiteX4" fmla="*/ 1507525 w 4705441"/>
              <a:gd name="connsiteY4" fmla="*/ 278027 h 542635"/>
              <a:gd name="connsiteX5" fmla="*/ 2953265 w 4705441"/>
              <a:gd name="connsiteY5" fmla="*/ 413951 h 542635"/>
              <a:gd name="connsiteX6" fmla="*/ 4553465 w 4705441"/>
              <a:gd name="connsiteY6" fmla="*/ 531340 h 542635"/>
              <a:gd name="connsiteX7" fmla="*/ 4547287 w 4705441"/>
              <a:gd name="connsiteY7" fmla="*/ 531340 h 54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5441" h="542635">
                <a:moveTo>
                  <a:pt x="0" y="0"/>
                </a:moveTo>
                <a:cubicBezTo>
                  <a:pt x="27288" y="16475"/>
                  <a:pt x="54576" y="32951"/>
                  <a:pt x="135925" y="55605"/>
                </a:cubicBezTo>
                <a:cubicBezTo>
                  <a:pt x="217274" y="78259"/>
                  <a:pt x="325395" y="106062"/>
                  <a:pt x="488092" y="135924"/>
                </a:cubicBezTo>
                <a:cubicBezTo>
                  <a:pt x="650789" y="165786"/>
                  <a:pt x="942204" y="211094"/>
                  <a:pt x="1112109" y="234778"/>
                </a:cubicBezTo>
                <a:cubicBezTo>
                  <a:pt x="1282015" y="258462"/>
                  <a:pt x="1507525" y="278027"/>
                  <a:pt x="1507525" y="278027"/>
                </a:cubicBezTo>
                <a:lnTo>
                  <a:pt x="2953265" y="413951"/>
                </a:lnTo>
                <a:lnTo>
                  <a:pt x="4553465" y="531340"/>
                </a:lnTo>
                <a:cubicBezTo>
                  <a:pt x="4819135" y="550905"/>
                  <a:pt x="4683211" y="541122"/>
                  <a:pt x="4547287" y="531340"/>
                </a:cubicBezTo>
              </a:path>
            </a:pathLst>
          </a:cu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200F63E-F0D9-43B2-BD23-587D6DD3EA10}"/>
              </a:ext>
            </a:extLst>
          </p:cNvPr>
          <p:cNvSpPr/>
          <p:nvPr/>
        </p:nvSpPr>
        <p:spPr>
          <a:xfrm>
            <a:off x="4318686" y="2743200"/>
            <a:ext cx="4231239" cy="782459"/>
          </a:xfrm>
          <a:custGeom>
            <a:avLst/>
            <a:gdLst>
              <a:gd name="connsiteX0" fmla="*/ 0 w 4231239"/>
              <a:gd name="connsiteY0" fmla="*/ 0 h 782459"/>
              <a:gd name="connsiteX1" fmla="*/ 401595 w 4231239"/>
              <a:gd name="connsiteY1" fmla="*/ 179173 h 782459"/>
              <a:gd name="connsiteX2" fmla="*/ 883509 w 4231239"/>
              <a:gd name="connsiteY2" fmla="*/ 333632 h 782459"/>
              <a:gd name="connsiteX3" fmla="*/ 1767017 w 4231239"/>
              <a:gd name="connsiteY3" fmla="*/ 500449 h 782459"/>
              <a:gd name="connsiteX4" fmla="*/ 3138617 w 4231239"/>
              <a:gd name="connsiteY4" fmla="*/ 691978 h 782459"/>
              <a:gd name="connsiteX5" fmla="*/ 4145692 w 4231239"/>
              <a:gd name="connsiteY5" fmla="*/ 778476 h 782459"/>
              <a:gd name="connsiteX6" fmla="*/ 4108622 w 4231239"/>
              <a:gd name="connsiteY6" fmla="*/ 759941 h 782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1239" h="782459">
                <a:moveTo>
                  <a:pt x="0" y="0"/>
                </a:moveTo>
                <a:cubicBezTo>
                  <a:pt x="127172" y="61784"/>
                  <a:pt x="254344" y="123568"/>
                  <a:pt x="401595" y="179173"/>
                </a:cubicBezTo>
                <a:cubicBezTo>
                  <a:pt x="548846" y="234778"/>
                  <a:pt x="655939" y="280086"/>
                  <a:pt x="883509" y="333632"/>
                </a:cubicBezTo>
                <a:cubicBezTo>
                  <a:pt x="1111079" y="387178"/>
                  <a:pt x="1391166" y="440725"/>
                  <a:pt x="1767017" y="500449"/>
                </a:cubicBezTo>
                <a:cubicBezTo>
                  <a:pt x="2142868" y="560173"/>
                  <a:pt x="2742171" y="645640"/>
                  <a:pt x="3138617" y="691978"/>
                </a:cubicBezTo>
                <a:cubicBezTo>
                  <a:pt x="3535063" y="738316"/>
                  <a:pt x="3984025" y="767149"/>
                  <a:pt x="4145692" y="778476"/>
                </a:cubicBezTo>
                <a:cubicBezTo>
                  <a:pt x="4307359" y="789803"/>
                  <a:pt x="4207990" y="774872"/>
                  <a:pt x="4108622" y="759941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525B19-4518-47CA-AE58-C9F34AA4C75F}"/>
              </a:ext>
            </a:extLst>
          </p:cNvPr>
          <p:cNvSpPr/>
          <p:nvPr/>
        </p:nvSpPr>
        <p:spPr>
          <a:xfrm>
            <a:off x="4201297" y="1890584"/>
            <a:ext cx="4244546" cy="358346"/>
          </a:xfrm>
          <a:custGeom>
            <a:avLst/>
            <a:gdLst>
              <a:gd name="connsiteX0" fmla="*/ 0 w 4244546"/>
              <a:gd name="connsiteY0" fmla="*/ 0 h 358346"/>
              <a:gd name="connsiteX1" fmla="*/ 1853514 w 4244546"/>
              <a:gd name="connsiteY1" fmla="*/ 240957 h 358346"/>
              <a:gd name="connsiteX2" fmla="*/ 4244546 w 4244546"/>
              <a:gd name="connsiteY2" fmla="*/ 358346 h 358346"/>
              <a:gd name="connsiteX3" fmla="*/ 4244546 w 4244546"/>
              <a:gd name="connsiteY3" fmla="*/ 358346 h 358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546" h="358346">
                <a:moveTo>
                  <a:pt x="0" y="0"/>
                </a:moveTo>
                <a:cubicBezTo>
                  <a:pt x="573045" y="90616"/>
                  <a:pt x="1146090" y="181233"/>
                  <a:pt x="1853514" y="240957"/>
                </a:cubicBezTo>
                <a:cubicBezTo>
                  <a:pt x="2560938" y="300681"/>
                  <a:pt x="4244546" y="358346"/>
                  <a:pt x="4244546" y="358346"/>
                </a:cubicBezTo>
                <a:lnTo>
                  <a:pt x="4244546" y="358346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6B6C15-4A6B-4926-BB5D-EA656A5CEB2F}"/>
              </a:ext>
            </a:extLst>
          </p:cNvPr>
          <p:cNvSpPr txBox="1"/>
          <p:nvPr/>
        </p:nvSpPr>
        <p:spPr>
          <a:xfrm>
            <a:off x="3862305" y="3139370"/>
            <a:ext cx="912762" cy="400110"/>
          </a:xfrm>
          <a:prstGeom prst="rect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Nb-Ti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4E9C8D-1CFE-4A84-8723-B7A18A43060A}"/>
              </a:ext>
            </a:extLst>
          </p:cNvPr>
          <p:cNvSpPr txBox="1"/>
          <p:nvPr/>
        </p:nvSpPr>
        <p:spPr>
          <a:xfrm>
            <a:off x="5440158" y="4273385"/>
            <a:ext cx="912762" cy="40011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Nb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Sn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7CA095-64B4-4E9B-8669-12A569B3DF41}"/>
              </a:ext>
            </a:extLst>
          </p:cNvPr>
          <p:cNvSpPr txBox="1"/>
          <p:nvPr/>
        </p:nvSpPr>
        <p:spPr>
          <a:xfrm>
            <a:off x="8749225" y="2659472"/>
            <a:ext cx="912762" cy="400110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Bi2212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5CA26A-228F-484C-9BF6-6EDAC1E753B9}"/>
              </a:ext>
            </a:extLst>
          </p:cNvPr>
          <p:cNvSpPr txBox="1"/>
          <p:nvPr/>
        </p:nvSpPr>
        <p:spPr>
          <a:xfrm>
            <a:off x="8635700" y="3347582"/>
            <a:ext cx="1350344" cy="400110"/>
          </a:xfrm>
          <a:prstGeom prst="rect">
            <a:avLst/>
          </a:prstGeom>
          <a:solidFill>
            <a:srgbClr val="FFC000"/>
          </a:solidFill>
          <a:ln w="31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REBCO </a:t>
            </a:r>
            <a:r>
              <a:rPr lang="en-US" sz="1100" dirty="0">
                <a:solidFill>
                  <a:schemeClr val="bg1"/>
                </a:solidFill>
              </a:rPr>
              <a:t>perp.</a:t>
            </a:r>
            <a:r>
              <a:rPr lang="en-US" sz="2000" dirty="0">
                <a:solidFill>
                  <a:schemeClr val="bg1"/>
                </a:solidFill>
                <a:latin typeface="Matura MT Script Capitals" panose="03020802060602070202" pitchFamily="66" charset="0"/>
                <a:sym typeface="Symbol" panose="05050102010706020507" pitchFamily="18" charset="2"/>
              </a:rPr>
              <a:t>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04E4CF-FDDE-4FF3-9899-54597827ABBB}"/>
              </a:ext>
            </a:extLst>
          </p:cNvPr>
          <p:cNvSpPr txBox="1"/>
          <p:nvPr/>
        </p:nvSpPr>
        <p:spPr>
          <a:xfrm>
            <a:off x="8531618" y="2055090"/>
            <a:ext cx="1454426" cy="400110"/>
          </a:xfrm>
          <a:prstGeom prst="rect">
            <a:avLst/>
          </a:prstGeom>
          <a:solidFill>
            <a:srgbClr val="FFC000"/>
          </a:solidFill>
          <a:ln w="31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REBCO </a:t>
            </a:r>
            <a:r>
              <a:rPr lang="en-US" sz="1100" dirty="0">
                <a:solidFill>
                  <a:schemeClr val="bg1"/>
                </a:solidFill>
              </a:rPr>
              <a:t>parallel</a:t>
            </a:r>
            <a:r>
              <a:rPr lang="en-US" sz="2000" dirty="0">
                <a:solidFill>
                  <a:schemeClr val="bg1"/>
                </a:solidFill>
                <a:latin typeface="Matura MT Script Capitals" panose="03020802060602070202" pitchFamily="66" charset="0"/>
                <a:sym typeface="Symbol" panose="05050102010706020507" pitchFamily="18" charset="2"/>
              </a:rPr>
              <a:t>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D91A1E5-0678-4766-AED4-0528EDE44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939921"/>
            <a:ext cx="10972800" cy="40831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 addition, R&amp;D on going in EU and China 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Iron-based HTS conductor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5272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3F8EA-EDAD-4110-BC18-B25DD0FDB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BF46C-AF18-420B-AC0B-A60CFFA1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Superconducting magnets for particle accelerator: why?</a:t>
            </a:r>
          </a:p>
          <a:p>
            <a:endParaRPr lang="en-US" dirty="0"/>
          </a:p>
          <a:p>
            <a:r>
              <a:rPr lang="en-US" dirty="0"/>
              <a:t>Superconducting materials for high field: two families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From third to fourth generation ECR ion sources</a:t>
            </a:r>
          </a:p>
          <a:p>
            <a:pPr lvl="1"/>
            <a:r>
              <a:rPr lang="en-US" dirty="0"/>
              <a:t>MARS (</a:t>
            </a:r>
            <a:r>
              <a:rPr lang="en-US" dirty="0" err="1"/>
              <a:t>Nb-Ti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Nb</a:t>
            </a:r>
            <a:r>
              <a:rPr lang="en-US" baseline="-25000" dirty="0"/>
              <a:t>3</a:t>
            </a:r>
            <a:r>
              <a:rPr lang="en-US" dirty="0"/>
              <a:t>Sn and HTS option</a:t>
            </a:r>
          </a:p>
          <a:p>
            <a:endParaRPr lang="en-US" dirty="0"/>
          </a:p>
          <a:p>
            <a:r>
              <a:rPr lang="en-US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5E99B-FB4E-4E3A-9E8F-2F6A6BC30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F0BA9-76A1-4799-A845-6A1C03A16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4417A-A3DE-4114-A084-D6F48FC0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971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BCBEA-2CB6-46B6-9317-B7A7B250F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Superconducting magnets for ECRIS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6E13E4-660F-4633-870D-C3A4940D70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3352" y="1368000"/>
                <a:ext cx="8928992" cy="4641379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ECR ion source</a:t>
                </a:r>
              </a:p>
              <a:p>
                <a:pPr lvl="1"/>
                <a:r>
                  <a:rPr lang="en-US" dirty="0"/>
                  <a:t>Produce a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plasma </a:t>
                </a:r>
                <a:r>
                  <a:rPr lang="en-US" dirty="0"/>
                  <a:t>from which we extract an ion beam</a:t>
                </a:r>
              </a:p>
              <a:p>
                <a:pPr lvl="1"/>
                <a:r>
                  <a:rPr lang="en-US" dirty="0"/>
                  <a:t>Plasma is confined using </a:t>
                </a:r>
                <a:r>
                  <a:rPr lang="en-US" dirty="0" err="1">
                    <a:solidFill>
                      <a:schemeClr val="accent6">
                        <a:lumMod val="75000"/>
                      </a:schemeClr>
                    </a:solidFill>
                  </a:rPr>
                  <a:t>sextupole</a:t>
                </a:r>
                <a:r>
                  <a:rPr lang="en-US" dirty="0"/>
                  <a:t> and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solenoid </a:t>
                </a:r>
                <a:r>
                  <a:rPr lang="en-US" dirty="0"/>
                  <a:t>magnets</a:t>
                </a:r>
              </a:p>
              <a:p>
                <a:r>
                  <a:rPr lang="en-US" dirty="0"/>
                  <a:t>Currently,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3</a:t>
                </a:r>
                <a:r>
                  <a:rPr lang="en-US" baseline="30000" dirty="0">
                    <a:solidFill>
                      <a:schemeClr val="accent6">
                        <a:lumMod val="75000"/>
                      </a:schemeClr>
                    </a:solidFill>
                  </a:rPr>
                  <a:t>rd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 generation </a:t>
                </a:r>
                <a:r>
                  <a:rPr lang="en-US" dirty="0"/>
                  <a:t>sources use superconducting magnets</a:t>
                </a:r>
              </a:p>
              <a:p>
                <a:pPr lvl="1"/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Frequency</a:t>
                </a:r>
                <a:r>
                  <a:rPr lang="en-US" dirty="0"/>
                  <a:t> of 28 GHz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𝑒𝑐𝑟</m:t>
                        </m:r>
                      </m:sub>
                    </m:sSub>
                  </m:oMath>
                </a14:m>
                <a:r>
                  <a:rPr lang="en-US" dirty="0"/>
                  <a:t>=1 T</a:t>
                </a:r>
              </a:p>
              <a:p>
                <a:pPr lvl="1"/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Solenoid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field </a:t>
                </a:r>
                <a:r>
                  <a:rPr lang="en-US" dirty="0"/>
                  <a:t>up to ~4 T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𝑒𝑐𝑟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≈0.4−0.8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𝑒𝑐𝑟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𝑒𝑐𝑟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Sextupole field </a:t>
                </a:r>
                <a:r>
                  <a:rPr lang="en-US" dirty="0"/>
                  <a:t>up to ~2 T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𝑒𝑐𝑟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Traditionally, two types of magnet designs</a:t>
                </a:r>
              </a:p>
              <a:p>
                <a:pPr lvl="1"/>
                <a:r>
                  <a:rPr lang="en-US" dirty="0" err="1"/>
                  <a:t>Sextupole</a:t>
                </a:r>
                <a:r>
                  <a:rPr lang="en-US" dirty="0"/>
                  <a:t>-in-solenoid and solenoid in </a:t>
                </a:r>
                <a:r>
                  <a:rPr lang="en-US" dirty="0" err="1"/>
                  <a:t>sextupole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6E13E4-660F-4633-870D-C3A4940D70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3352" y="1368000"/>
                <a:ext cx="8928992" cy="4641379"/>
              </a:xfrm>
              <a:blipFill>
                <a:blip r:embed="rId2"/>
                <a:stretch>
                  <a:fillRect l="-1160" t="-2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54921-76A6-4DC5-8AE0-1880268A9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ACC6E-D505-4F47-8664-801AEF37F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FBCCE-CCEC-40B0-86FC-90F9B10E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5FACB-03E0-4D2C-A865-BF2151798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163" y="1147944"/>
            <a:ext cx="2560485" cy="1750315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71C79F-7DBE-4692-B9E0-5E36F5DB2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163" y="5070968"/>
            <a:ext cx="2560485" cy="1094336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472559-B15A-4F48-A1C3-2D7400F6C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8163" y="2948227"/>
            <a:ext cx="2560485" cy="2060064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E4927A-6819-4B0A-B7E0-75355A6BD7F8}"/>
              </a:ext>
            </a:extLst>
          </p:cNvPr>
          <p:cNvSpPr txBox="1"/>
          <p:nvPr/>
        </p:nvSpPr>
        <p:spPr>
          <a:xfrm>
            <a:off x="9912424" y="1214111"/>
            <a:ext cx="190629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Sextupole-in-solenoid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AF54B0-A855-4D08-AEFA-572B9EAD3BB0}"/>
              </a:ext>
            </a:extLst>
          </p:cNvPr>
          <p:cNvSpPr txBox="1"/>
          <p:nvPr/>
        </p:nvSpPr>
        <p:spPr>
          <a:xfrm>
            <a:off x="10004125" y="3024135"/>
            <a:ext cx="190629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Solenoid-in-sextupole</a:t>
            </a:r>
          </a:p>
        </p:txBody>
      </p:sp>
    </p:spTree>
    <p:extLst>
      <p:ext uri="{BB962C8B-B14F-4D97-AF65-F5344CB8AC3E}">
        <p14:creationId xmlns:p14="http://schemas.microsoft.com/office/powerpoint/2010/main" val="298338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12692CD-E86C-44A3-B871-02A0660A2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640780"/>
              </p:ext>
            </p:extLst>
          </p:nvPr>
        </p:nvGraphicFramePr>
        <p:xfrm>
          <a:off x="635244" y="3163569"/>
          <a:ext cx="10849546" cy="6705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5109">
                  <a:extLst>
                    <a:ext uri="{9D8B030D-6E8A-4147-A177-3AD203B41FA5}">
                      <a16:colId xmlns:a16="http://schemas.microsoft.com/office/drawing/2014/main" val="869021937"/>
                    </a:ext>
                  </a:extLst>
                </a:gridCol>
                <a:gridCol w="1265555">
                  <a:extLst>
                    <a:ext uri="{9D8B030D-6E8A-4147-A177-3AD203B41FA5}">
                      <a16:colId xmlns:a16="http://schemas.microsoft.com/office/drawing/2014/main" val="2304864565"/>
                    </a:ext>
                  </a:extLst>
                </a:gridCol>
                <a:gridCol w="1265555">
                  <a:extLst>
                    <a:ext uri="{9D8B030D-6E8A-4147-A177-3AD203B41FA5}">
                      <a16:colId xmlns:a16="http://schemas.microsoft.com/office/drawing/2014/main" val="543689016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563821356"/>
                    </a:ext>
                  </a:extLst>
                </a:gridCol>
                <a:gridCol w="1922780">
                  <a:extLst>
                    <a:ext uri="{9D8B030D-6E8A-4147-A177-3AD203B41FA5}">
                      <a16:colId xmlns:a16="http://schemas.microsoft.com/office/drawing/2014/main" val="303718731"/>
                    </a:ext>
                  </a:extLst>
                </a:gridCol>
                <a:gridCol w="2368867">
                  <a:extLst>
                    <a:ext uri="{9D8B030D-6E8A-4147-A177-3AD203B41FA5}">
                      <a16:colId xmlns:a16="http://schemas.microsoft.com/office/drawing/2014/main" val="425601385"/>
                    </a:ext>
                  </a:extLst>
                </a:gridCol>
              </a:tblGrid>
              <a:tr h="1825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GANIL / ASTERICS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NbTi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Under development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6.5T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Sextupole</a:t>
                      </a:r>
                      <a:r>
                        <a:rPr lang="en-US" sz="1600" dirty="0"/>
                        <a:t>-in-solenoid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6803045"/>
                  </a:ext>
                </a:extLst>
              </a:tr>
              <a:tr h="1825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LBNL / MARS-D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NbTi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45GHz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Under development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8.2T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Closed-loop-in-solenoid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751383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1EB8A50-AF10-457C-90E0-52B31253C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magnets for ECRIS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29443-9362-40F0-B621-CD9EFACF1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3997699"/>
            <a:ext cx="11665296" cy="20116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MARS</a:t>
            </a:r>
            <a:r>
              <a:rPr lang="en-US" dirty="0"/>
              <a:t> (Mixed Axial and Radial field System)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New coil configuration </a:t>
            </a:r>
            <a:r>
              <a:rPr lang="en-US" dirty="0"/>
              <a:t>with the goal of achieving a frequency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~45 GHz</a:t>
            </a:r>
            <a:r>
              <a:rPr lang="en-US" dirty="0"/>
              <a:t>, still with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Nb-Ti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superconductor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EF74B-F7F7-41D3-A40A-266C21F06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948F7-3285-4DFA-B84C-E8D4B56D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73F16-F5B0-4FCE-B73D-ACE035EB9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19</a:t>
            </a:fld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1BA05FC-8275-49A0-A295-CACA6CCCA7E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5244" y="1163319"/>
          <a:ext cx="10849546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5109">
                  <a:extLst>
                    <a:ext uri="{9D8B030D-6E8A-4147-A177-3AD203B41FA5}">
                      <a16:colId xmlns:a16="http://schemas.microsoft.com/office/drawing/2014/main" val="3164111580"/>
                    </a:ext>
                  </a:extLst>
                </a:gridCol>
                <a:gridCol w="1265555">
                  <a:extLst>
                    <a:ext uri="{9D8B030D-6E8A-4147-A177-3AD203B41FA5}">
                      <a16:colId xmlns:a16="http://schemas.microsoft.com/office/drawing/2014/main" val="37016700"/>
                    </a:ext>
                  </a:extLst>
                </a:gridCol>
                <a:gridCol w="1265555">
                  <a:extLst>
                    <a:ext uri="{9D8B030D-6E8A-4147-A177-3AD203B41FA5}">
                      <a16:colId xmlns:a16="http://schemas.microsoft.com/office/drawing/2014/main" val="1506376853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929890048"/>
                    </a:ext>
                  </a:extLst>
                </a:gridCol>
                <a:gridCol w="1922780">
                  <a:extLst>
                    <a:ext uri="{9D8B030D-6E8A-4147-A177-3AD203B41FA5}">
                      <a16:colId xmlns:a16="http://schemas.microsoft.com/office/drawing/2014/main" val="1012715810"/>
                    </a:ext>
                  </a:extLst>
                </a:gridCol>
                <a:gridCol w="2368867">
                  <a:extLst>
                    <a:ext uri="{9D8B030D-6E8A-4147-A177-3AD203B41FA5}">
                      <a16:colId xmlns:a16="http://schemas.microsoft.com/office/drawing/2014/main" val="1068884979"/>
                    </a:ext>
                  </a:extLst>
                </a:gridCol>
              </a:tblGrid>
              <a:tr h="1825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Facility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Conductor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Bmax</a:t>
                      </a:r>
                      <a:r>
                        <a:rPr lang="en-US" sz="1600" dirty="0"/>
                        <a:t> on winding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Design concept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4033465"/>
                  </a:ext>
                </a:extLst>
              </a:tr>
              <a:tr h="1825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LBNL / VENUS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NbTi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Under operation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6.5T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Sextupole-in-solenoid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3650734"/>
                  </a:ext>
                </a:extLst>
              </a:tr>
              <a:tr h="1825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RIKEN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NbTi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Under operation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7.4T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Sextupole-in-solenoid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8291822"/>
                  </a:ext>
                </a:extLst>
              </a:tr>
              <a:tr h="1825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IMP / SECRAL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NbTi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Under operation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7.9T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Solenoid-in-sextupole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8401821"/>
                  </a:ext>
                </a:extLst>
              </a:tr>
              <a:tr h="1825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FRIB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NbTi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Under operation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6.5T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Sextupole-in-solenoid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2350854"/>
                  </a:ext>
                </a:extLst>
              </a:tr>
              <a:tr h="1825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NbTi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Under operation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6.8T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Sextupole-in-solenoid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0374887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AF651A0E-448F-4492-A6B9-73B5A3CC6582}"/>
              </a:ext>
            </a:extLst>
          </p:cNvPr>
          <p:cNvSpPr/>
          <p:nvPr/>
        </p:nvSpPr>
        <p:spPr>
          <a:xfrm>
            <a:off x="635244" y="3501008"/>
            <a:ext cx="10849546" cy="33312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9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3BC36-10BE-469A-96C7-F5AFFDF5A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ED6B-E7F9-4FD7-83DF-A3CC28321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88-inch Cyclotron, NS Division, LBNL</a:t>
            </a:r>
          </a:p>
          <a:p>
            <a:pPr lvl="1"/>
            <a:r>
              <a:rPr lang="en-US" dirty="0"/>
              <a:t>Brian Bell, </a:t>
            </a:r>
            <a:r>
              <a:rPr lang="en-US" dirty="0" err="1"/>
              <a:t>Janilee</a:t>
            </a:r>
            <a:r>
              <a:rPr lang="en-US" dirty="0"/>
              <a:t> Benitez, Patrick Coleman, Jaime Cruz Duran, Jeff Hansen, Rae de Leon, Jacob </a:t>
            </a:r>
            <a:r>
              <a:rPr lang="en-US" dirty="0" err="1"/>
              <a:t>Melendrez</a:t>
            </a:r>
            <a:r>
              <a:rPr lang="en-US" dirty="0"/>
              <a:t>, Roman Nieto, Larry </a:t>
            </a:r>
            <a:r>
              <a:rPr lang="en-US" dirty="0" err="1"/>
              <a:t>Phair</a:t>
            </a:r>
            <a:r>
              <a:rPr lang="en-US" dirty="0"/>
              <a:t>, Chris Reardon, Nathan Seidman, Damon Todd, Daniel </a:t>
            </a:r>
            <a:r>
              <a:rPr lang="en-US" dirty="0" err="1"/>
              <a:t>Xie</a:t>
            </a:r>
            <a:r>
              <a:rPr lang="en-US" dirty="0"/>
              <a:t>, </a:t>
            </a:r>
            <a:r>
              <a:rPr lang="en-US" dirty="0" err="1"/>
              <a:t>Lianrong</a:t>
            </a:r>
            <a:r>
              <a:rPr lang="en-US" dirty="0"/>
              <a:t> Xu, and Sean Zhong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Superconducting Magnet Program, ATAP Division, LBNL</a:t>
            </a:r>
          </a:p>
          <a:p>
            <a:pPr lvl="1"/>
            <a:r>
              <a:rPr lang="en-US" dirty="0"/>
              <a:t>Philip Mallon, Simone Johnson, Mariusz Juchno, Soren Prestemon, Matt Reynolds, Jose Luis Rudeiros Fernandez, James Swanson, Chet Spencer, </a:t>
            </a:r>
            <a:r>
              <a:rPr lang="en-US" dirty="0" err="1"/>
              <a:t>Tengming</a:t>
            </a:r>
            <a:r>
              <a:rPr lang="en-US" dirty="0"/>
              <a:t> Shen, Ye Yang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46C31-48E6-4AD7-9BEE-7F6EB1739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B8F5F-0F52-4DD3-9E18-706238E87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1F584-757E-4501-A3B8-A0FD5184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703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3F8EA-EDAD-4110-BC18-B25DD0FDB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BF46C-AF18-420B-AC0B-A60CFFA1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Superconducting magnets for particle accelerator: why?</a:t>
            </a:r>
          </a:p>
          <a:p>
            <a:endParaRPr lang="en-US" dirty="0"/>
          </a:p>
          <a:p>
            <a:r>
              <a:rPr lang="en-US" dirty="0"/>
              <a:t>Superconducting materials for high field: two families</a:t>
            </a:r>
          </a:p>
          <a:p>
            <a:endParaRPr lang="en-US" dirty="0"/>
          </a:p>
          <a:p>
            <a:r>
              <a:rPr lang="en-US" dirty="0"/>
              <a:t>From third to fourth generation ECR ion sources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MARS 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Nb-Ti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/>
              <a:t>The Nb</a:t>
            </a:r>
            <a:r>
              <a:rPr lang="en-US" baseline="-25000" dirty="0"/>
              <a:t>3</a:t>
            </a:r>
            <a:r>
              <a:rPr lang="en-US" dirty="0"/>
              <a:t>Sn and HTS option</a:t>
            </a:r>
          </a:p>
          <a:p>
            <a:endParaRPr lang="en-US" dirty="0"/>
          </a:p>
          <a:p>
            <a:r>
              <a:rPr lang="en-US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5E99B-FB4E-4E3A-9E8F-2F6A6BC30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F0BA9-76A1-4799-A845-6A1C03A16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4417A-A3DE-4114-A084-D6F48FC0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356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DCFAF-12CE-43C1-841D-6B50F551C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magnet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753FC-7B27-4470-A53D-2AC9189DA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8" y="1368000"/>
            <a:ext cx="8784975" cy="4641379"/>
          </a:xfrm>
        </p:spPr>
        <p:txBody>
          <a:bodyPr>
            <a:normAutofit fontScale="92500"/>
          </a:bodyPr>
          <a:lstStyle/>
          <a:p>
            <a:r>
              <a:rPr lang="en-US" dirty="0"/>
              <a:t>28 GHz ECRISs use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six-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sextupole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coils </a:t>
            </a:r>
            <a:r>
              <a:rPr lang="en-US" dirty="0"/>
              <a:t>configuration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en-US" dirty="0"/>
              <a:t>MARS uses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close-loop</a:t>
            </a:r>
            <a:r>
              <a:rPr lang="en-US" dirty="0"/>
              <a:t> or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serpentine</a:t>
            </a:r>
            <a:r>
              <a:rPr lang="en-US" dirty="0"/>
              <a:t> coil design</a:t>
            </a:r>
          </a:p>
          <a:p>
            <a:pPr lvl="1"/>
            <a:r>
              <a:rPr lang="en-US" dirty="0"/>
              <a:t>Conductor goes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back and forth </a:t>
            </a:r>
            <a:r>
              <a:rPr lang="en-US" dirty="0"/>
              <a:t>on a mandrel generating at the same time a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sextupole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field </a:t>
            </a:r>
            <a:r>
              <a:rPr lang="en-US" dirty="0"/>
              <a:t>in the straight section and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solenoidal field  </a:t>
            </a:r>
            <a:r>
              <a:rPr lang="en-US" dirty="0"/>
              <a:t>in the ends</a:t>
            </a:r>
          </a:p>
          <a:p>
            <a:pPr lvl="1"/>
            <a:r>
              <a:rPr lang="en-US" dirty="0"/>
              <a:t>The end configuration naturally produces two peaks of </a:t>
            </a:r>
            <a:r>
              <a:rPr lang="en-US" i="1" dirty="0" err="1"/>
              <a:t>B</a:t>
            </a:r>
            <a:r>
              <a:rPr lang="en-US" i="1" baseline="-25000" dirty="0" err="1"/>
              <a:t>z</a:t>
            </a:r>
            <a:endParaRPr lang="en-US" baseline="-25000" dirty="0"/>
          </a:p>
          <a:p>
            <a:pPr lvl="2"/>
            <a:r>
              <a:rPr lang="en-US" dirty="0"/>
              <a:t>With traditional </a:t>
            </a:r>
            <a:r>
              <a:rPr lang="en-US" dirty="0" err="1"/>
              <a:t>sextupole</a:t>
            </a:r>
            <a:r>
              <a:rPr lang="en-US" dirty="0"/>
              <a:t> coils, no axial field is generated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Additional solenoids </a:t>
            </a:r>
            <a:r>
              <a:rPr lang="en-US" dirty="0"/>
              <a:t>are then added only for “</a:t>
            </a:r>
            <a:r>
              <a:rPr lang="en-US" i="1" dirty="0"/>
              <a:t>fine tuning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As a result, a significant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increased efficiency </a:t>
            </a:r>
            <a:r>
              <a:rPr lang="en-US" dirty="0"/>
              <a:t>is achieved</a:t>
            </a:r>
          </a:p>
          <a:p>
            <a:pPr lvl="2"/>
            <a:r>
              <a:rPr lang="en-US" dirty="0"/>
              <a:t>Less conductor for the same frequency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8CA2C-5587-4BB6-9E94-63169CDC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D331F-D94F-49B9-9B49-D5C71E3B1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6B394-2347-46D7-9C2D-01B327814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BFD4EA-705D-4B71-BA1A-CD51A4A2F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327" y="5389214"/>
            <a:ext cx="2927177" cy="846453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9C94BF-106E-410A-830E-74F2F292E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328" y="1451747"/>
            <a:ext cx="2903507" cy="1700808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ABCF00-F4ED-4F7A-8779-2F26002D3046}"/>
              </a:ext>
            </a:extLst>
          </p:cNvPr>
          <p:cNvSpPr txBox="1"/>
          <p:nvPr/>
        </p:nvSpPr>
        <p:spPr>
          <a:xfrm>
            <a:off x="9048328" y="1124744"/>
            <a:ext cx="2903507" cy="261610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/>
                </a:solidFill>
              </a:rPr>
              <a:t>“Traditional” </a:t>
            </a:r>
            <a:r>
              <a:rPr lang="en-US" sz="1100" dirty="0" err="1">
                <a:solidFill>
                  <a:schemeClr val="tx2"/>
                </a:solidFill>
              </a:rPr>
              <a:t>sextupole</a:t>
            </a:r>
            <a:r>
              <a:rPr lang="en-US" sz="1100" dirty="0">
                <a:solidFill>
                  <a:schemeClr val="tx2"/>
                </a:solidFill>
              </a:rPr>
              <a:t> coils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5D4EA7-070D-414C-826D-0ED52D6B1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328" y="3667023"/>
            <a:ext cx="2870140" cy="1634185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8F3959-4400-4C51-9897-5A5BA05F1F6B}"/>
              </a:ext>
            </a:extLst>
          </p:cNvPr>
          <p:cNvSpPr txBox="1"/>
          <p:nvPr/>
        </p:nvSpPr>
        <p:spPr>
          <a:xfrm>
            <a:off x="9048327" y="3340020"/>
            <a:ext cx="2903507" cy="261610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/>
                </a:solidFill>
              </a:rPr>
              <a:t>MARS closed-loop coil</a:t>
            </a:r>
          </a:p>
        </p:txBody>
      </p:sp>
    </p:spTree>
    <p:extLst>
      <p:ext uri="{BB962C8B-B14F-4D97-AF65-F5344CB8AC3E}">
        <p14:creationId xmlns:p14="http://schemas.microsoft.com/office/powerpoint/2010/main" val="274640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B4D68-0C3A-4A40-AB0D-B31C53223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magnet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53453-07E3-4692-9D0B-780A88B72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760"/>
            <a:ext cx="7790656" cy="501517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Electro-magnetic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forces </a:t>
            </a:r>
            <a:r>
              <a:rPr lang="en-US" dirty="0"/>
              <a:t>on the </a:t>
            </a:r>
            <a:r>
              <a:rPr lang="en-US" dirty="0" err="1"/>
              <a:t>sextupole</a:t>
            </a:r>
            <a:r>
              <a:rPr lang="en-US" dirty="0"/>
              <a:t> coil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ends</a:t>
            </a:r>
            <a:r>
              <a:rPr lang="en-US" dirty="0"/>
              <a:t> face outwards, both axially and radially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In VENUS/FRIB alternating end forces between coils</a:t>
            </a:r>
          </a:p>
          <a:p>
            <a:r>
              <a:rPr lang="en-US" dirty="0"/>
              <a:t>Higher frequency / field is then achieved by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More superconductor </a:t>
            </a:r>
            <a:r>
              <a:rPr lang="en-US" dirty="0"/>
              <a:t>in the strand</a:t>
            </a:r>
          </a:p>
          <a:p>
            <a:pPr lvl="2"/>
            <a:r>
              <a:rPr lang="en-US" dirty="0"/>
              <a:t>1.3-1.4 Cu/SC instead of 3-4 for VENUS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Hexagonal plasma chamber </a:t>
            </a:r>
            <a:r>
              <a:rPr lang="en-US" dirty="0"/>
              <a:t>and coil mandrel</a:t>
            </a:r>
          </a:p>
          <a:p>
            <a:pPr lvl="2"/>
            <a:r>
              <a:rPr lang="en-US" dirty="0"/>
              <a:t>Chamber IR from from 72 mm to 94 mm </a:t>
            </a:r>
            <a:r>
              <a:rPr lang="en-US" dirty="0">
                <a:sym typeface="Wingdings" panose="05000000000000000000" pitchFamily="2" charset="2"/>
              </a:rPr>
              <a:t> higher </a:t>
            </a:r>
            <a:r>
              <a:rPr lang="en-US" i="1" dirty="0">
                <a:sym typeface="Wingdings" panose="05000000000000000000" pitchFamily="2" charset="2"/>
              </a:rPr>
              <a:t>B</a:t>
            </a:r>
            <a:r>
              <a:rPr lang="en-US" i="1" baseline="-25000" dirty="0">
                <a:sym typeface="Wingdings" panose="05000000000000000000" pitchFamily="2" charset="2"/>
              </a:rPr>
              <a:t>r</a:t>
            </a:r>
            <a:r>
              <a:rPr lang="en-US" i="1" baseline="-25000" dirty="0"/>
              <a:t> </a:t>
            </a:r>
          </a:p>
          <a:p>
            <a:r>
              <a:rPr lang="en-US" dirty="0"/>
              <a:t>Important: ~ same frequency achievable also 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VENUS-type</a:t>
            </a:r>
            <a:r>
              <a:rPr lang="en-US" dirty="0"/>
              <a:t> design, but 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larger coils </a:t>
            </a:r>
            <a:r>
              <a:rPr lang="en-US" dirty="0"/>
              <a:t>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more conductor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A187F-D7E3-4805-89AE-0C94E5ED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1E1E5-699A-4E22-B0E5-44D39AF24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05609-D545-469A-AE4D-6C34639D0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B89CF2B6-7AAC-4711-BAA7-26CC7A41DC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918" y="2861498"/>
            <a:ext cx="2751169" cy="1846441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979244-9280-4655-AB8E-0A56F52C5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918" y="4787780"/>
            <a:ext cx="2751169" cy="1484444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CA0FAE-3CCA-432B-8AEF-B40DA2EDE4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55" r="50408" b="11240"/>
          <a:stretch/>
        </p:blipFill>
        <p:spPr>
          <a:xfrm>
            <a:off x="8983918" y="1129439"/>
            <a:ext cx="2751169" cy="1686759"/>
          </a:xfrm>
          <a:prstGeom prst="rect">
            <a:avLst/>
          </a:prstGeom>
          <a:ln w="31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70616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D502A-BFB0-490B-AA46-D5C4CA1D4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25A71-7313-4ACE-A173-FE6B86E0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2061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Challenge: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continuous coil winding </a:t>
            </a:r>
            <a:r>
              <a:rPr lang="en-US" dirty="0"/>
              <a:t>(back-and-forth) with pre-overbending operation</a:t>
            </a:r>
          </a:p>
          <a:p>
            <a:r>
              <a:rPr lang="en-US" dirty="0"/>
              <a:t>Each turn about 1 h, each layer 2.5 weeks,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 layers in total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22 layers done</a:t>
            </a:r>
            <a:r>
              <a:rPr lang="en-US" dirty="0"/>
              <a:t>, two more to go (end by October 2025)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779BD-04B0-441E-B2B6-62CC81664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F7652-A784-44D4-8140-49F2719DE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7D7EB-48F8-4B56-B406-A5BB3A5D3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505ADC-ECC0-4B80-BC58-A3238BF09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900"/>
          <a:stretch/>
        </p:blipFill>
        <p:spPr>
          <a:xfrm>
            <a:off x="2855640" y="3552391"/>
            <a:ext cx="5904656" cy="2707994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191419-782F-4A77-BF68-0DAE2CA8C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089" y="3552391"/>
            <a:ext cx="2994933" cy="1317971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ECC3BD-B1E0-47D0-A400-A09DB6F1B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089" y="4957206"/>
            <a:ext cx="3005909" cy="1294192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2C7F16-3113-4378-88A8-EAAA037A7F0F}"/>
              </a:ext>
            </a:extLst>
          </p:cNvPr>
          <p:cNvSpPr txBox="1"/>
          <p:nvPr/>
        </p:nvSpPr>
        <p:spPr>
          <a:xfrm>
            <a:off x="8989752" y="4548099"/>
            <a:ext cx="995772" cy="26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/>
                </a:solidFill>
              </a:rPr>
              <a:t>Layer 1 of 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E15F6F-E020-4180-9CA7-64FC348C11E9}"/>
              </a:ext>
            </a:extLst>
          </p:cNvPr>
          <p:cNvSpPr txBox="1"/>
          <p:nvPr/>
        </p:nvSpPr>
        <p:spPr>
          <a:xfrm>
            <a:off x="9006861" y="5964421"/>
            <a:ext cx="978663" cy="26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/>
                </a:solidFill>
              </a:rPr>
              <a:t>Layer 4 of 24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881C7B-0C3B-46BF-BC0D-234B5331A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90" y="3552391"/>
            <a:ext cx="2261047" cy="962964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3" name="Google Shape;273;p28">
            <a:extLst>
              <a:ext uri="{FF2B5EF4-FFF2-40B4-BE49-F238E27FC236}">
                <a16:creationId xmlns:a16="http://schemas.microsoft.com/office/drawing/2014/main" id="{85EDC689-4990-4374-985B-13BF9CD9938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6200000">
            <a:off x="700432" y="4281970"/>
            <a:ext cx="1695784" cy="2261045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86052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51F8D-3CBA-44B4-A734-ECB4F34FC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magnet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B17EF-6C43-4EE2-8AC6-9CE20C1CC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23495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order to ensure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good contact </a:t>
            </a:r>
            <a:r>
              <a:rPr lang="en-US" dirty="0"/>
              <a:t>between solenoid mandrel and closed-loop coil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New solenoid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mandrel design </a:t>
            </a:r>
            <a:r>
              <a:rPr lang="en-US" dirty="0"/>
              <a:t>and new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assembly procedure </a:t>
            </a:r>
            <a:r>
              <a:rPr lang="en-US" dirty="0"/>
              <a:t>defined</a:t>
            </a:r>
          </a:p>
          <a:p>
            <a:pPr lvl="2"/>
            <a:r>
              <a:rPr lang="en-US" dirty="0"/>
              <a:t>Mandrel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split</a:t>
            </a:r>
            <a:r>
              <a:rPr lang="en-US" dirty="0"/>
              <a:t> in 3 parts, assembled around </a:t>
            </a:r>
            <a:r>
              <a:rPr lang="en-US" dirty="0" err="1"/>
              <a:t>sextupole</a:t>
            </a:r>
            <a:r>
              <a:rPr lang="en-US" dirty="0"/>
              <a:t> coils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Shrink-fit </a:t>
            </a:r>
            <a:r>
              <a:rPr lang="en-US" dirty="0"/>
              <a:t>with external rings successfully tested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3516D-3986-4E07-96B2-9DA8F7078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AE4B5-A293-4790-BD65-64B7730E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BBEB6-6B8E-4E5F-9163-A4AA40F28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7" name="Google Shape;337;p28">
            <a:extLst>
              <a:ext uri="{FF2B5EF4-FFF2-40B4-BE49-F238E27FC236}">
                <a16:creationId xmlns:a16="http://schemas.microsoft.com/office/drawing/2014/main" id="{35013613-3C98-4B26-829F-0AB57AF9F3C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74864" y="5119726"/>
            <a:ext cx="1121010" cy="1055873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8" name="Google Shape;359;p30">
            <a:extLst>
              <a:ext uri="{FF2B5EF4-FFF2-40B4-BE49-F238E27FC236}">
                <a16:creationId xmlns:a16="http://schemas.microsoft.com/office/drawing/2014/main" id="{CD016EA5-492B-479A-84EA-E9B6EFFD53D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9863" y="5119727"/>
            <a:ext cx="1074871" cy="1039706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9" name="Google Shape;207;p21">
            <a:extLst>
              <a:ext uri="{FF2B5EF4-FFF2-40B4-BE49-F238E27FC236}">
                <a16:creationId xmlns:a16="http://schemas.microsoft.com/office/drawing/2014/main" id="{E9ADF576-60CB-4B47-9490-5311D27DFD9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2581" r="22581"/>
          <a:stretch/>
        </p:blipFill>
        <p:spPr>
          <a:xfrm>
            <a:off x="431604" y="3809867"/>
            <a:ext cx="3336012" cy="2349566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B26B1A-41B9-4E5C-8D72-416896F7E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493" y="3809867"/>
            <a:ext cx="3534636" cy="2349566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1" name="Google Shape;321;p27">
            <a:extLst>
              <a:ext uri="{FF2B5EF4-FFF2-40B4-BE49-F238E27FC236}">
                <a16:creationId xmlns:a16="http://schemas.microsoft.com/office/drawing/2014/main" id="{4995D4FD-C7D0-413C-AB1F-9871D12B276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43793" y="3805243"/>
            <a:ext cx="1062047" cy="1134217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12" name="Google Shape;322;p27">
            <a:extLst>
              <a:ext uri="{FF2B5EF4-FFF2-40B4-BE49-F238E27FC236}">
                <a16:creationId xmlns:a16="http://schemas.microsoft.com/office/drawing/2014/main" id="{2208AE55-C46C-4B8B-9BB3-B9BE63E35CC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28956" y="3800900"/>
            <a:ext cx="1245779" cy="1134217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13" name="Google Shape;323;p27">
            <a:extLst>
              <a:ext uri="{FF2B5EF4-FFF2-40B4-BE49-F238E27FC236}">
                <a16:creationId xmlns:a16="http://schemas.microsoft.com/office/drawing/2014/main" id="{804234FA-70DE-44CB-9A48-EBF572B9890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74866" y="3815703"/>
            <a:ext cx="1121009" cy="1134217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14" name="Google Shape;336;p28">
            <a:extLst>
              <a:ext uri="{FF2B5EF4-FFF2-40B4-BE49-F238E27FC236}">
                <a16:creationId xmlns:a16="http://schemas.microsoft.com/office/drawing/2014/main" id="{8B1DED41-FBF1-4E88-9E35-3E631E12305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9028908" y="5072751"/>
            <a:ext cx="1037923" cy="1131874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26029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1E1D8-2959-436B-8418-DA2BD644D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magnet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5870F-1530-488F-AFB5-B9A00ED37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29971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Coming up</a:t>
            </a:r>
          </a:p>
          <a:p>
            <a:pPr lvl="1"/>
            <a:r>
              <a:rPr lang="en-US" dirty="0"/>
              <a:t>Solenoid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winding</a:t>
            </a:r>
          </a:p>
          <a:p>
            <a:pPr lvl="1"/>
            <a:r>
              <a:rPr lang="en-US" dirty="0"/>
              <a:t>Full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impregnation</a:t>
            </a:r>
          </a:p>
          <a:p>
            <a:pPr lvl="1"/>
            <a:r>
              <a:rPr lang="en-US" dirty="0"/>
              <a:t>Assembly and pre-load </a:t>
            </a:r>
          </a:p>
          <a:p>
            <a:pPr lvl="2"/>
            <a:r>
              <a:rPr lang="en-US" dirty="0"/>
              <a:t>Shell-based structure 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keys and bladders </a:t>
            </a:r>
          </a:p>
          <a:p>
            <a:pPr lvl="2"/>
            <a:r>
              <a:rPr lang="en-US" dirty="0"/>
              <a:t>Pre-load provided 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water-pressurized bladders + </a:t>
            </a:r>
            <a:r>
              <a:rPr lang="en-US" dirty="0"/>
              <a:t>during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cool-down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Test</a:t>
            </a:r>
            <a:r>
              <a:rPr lang="en-US" dirty="0"/>
              <a:t> expected in 2026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D5D97-7809-48F3-9442-D29F5919D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D0003-6C21-4717-AFD4-4572E6528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10307-04EA-4AC7-A286-94B3281E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7" name="Google Shape;359;p30">
            <a:extLst>
              <a:ext uri="{FF2B5EF4-FFF2-40B4-BE49-F238E27FC236}">
                <a16:creationId xmlns:a16="http://schemas.microsoft.com/office/drawing/2014/main" id="{CA5D764F-D613-4800-82E6-DBB40C55557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94842" y="1162024"/>
            <a:ext cx="2513346" cy="1739372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8" name="Google Shape;437;p37">
            <a:extLst>
              <a:ext uri="{FF2B5EF4-FFF2-40B4-BE49-F238E27FC236}">
                <a16:creationId xmlns:a16="http://schemas.microsoft.com/office/drawing/2014/main" id="{8A0DA51B-05F6-4321-9A75-D6CBFFF5429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6919" y="1150547"/>
            <a:ext cx="2104276" cy="1739372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9" name="Google Shape;448;p38">
            <a:extLst>
              <a:ext uri="{FF2B5EF4-FFF2-40B4-BE49-F238E27FC236}">
                <a16:creationId xmlns:a16="http://schemas.microsoft.com/office/drawing/2014/main" id="{FE7E120B-DE32-400F-9C0C-D526E53B666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09926" y="1146101"/>
            <a:ext cx="2320785" cy="1739373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0C7A78-7423-4645-9F85-D3C8BF46887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4258908"/>
            <a:ext cx="10587251" cy="200961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611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3F8EA-EDAD-4110-BC18-B25DD0FDB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BF46C-AF18-420B-AC0B-A60CFFA1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Superconducting magnets for particle accelerator: why?</a:t>
            </a:r>
          </a:p>
          <a:p>
            <a:endParaRPr lang="en-US" dirty="0"/>
          </a:p>
          <a:p>
            <a:r>
              <a:rPr lang="en-US" dirty="0"/>
              <a:t>Superconducting materials for high field: two families</a:t>
            </a:r>
          </a:p>
          <a:p>
            <a:endParaRPr lang="en-US" dirty="0"/>
          </a:p>
          <a:p>
            <a:r>
              <a:rPr lang="en-US" dirty="0"/>
              <a:t>From third to fourth generation ECR ion sources</a:t>
            </a:r>
          </a:p>
          <a:p>
            <a:pPr lvl="1"/>
            <a:r>
              <a:rPr lang="en-US" dirty="0"/>
              <a:t>MARS (</a:t>
            </a:r>
            <a:r>
              <a:rPr lang="en-US" dirty="0" err="1"/>
              <a:t>Nb-Ti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and HTS option</a:t>
            </a:r>
          </a:p>
          <a:p>
            <a:endParaRPr lang="en-US" dirty="0"/>
          </a:p>
          <a:p>
            <a:r>
              <a:rPr lang="en-US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5E99B-FB4E-4E3A-9E8F-2F6A6BC30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F0BA9-76A1-4799-A845-6A1C03A16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4417A-A3DE-4114-A084-D6F48FC0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2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862A2-102E-43D6-9A0B-4BFCD3563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study (2010)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CE075-366A-4300-94F9-5F5FA0546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199" y="1318633"/>
            <a:ext cx="6130917" cy="486931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Experience from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particle accelerator 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magnets </a:t>
            </a:r>
            <a:r>
              <a:rPr lang="en-US" dirty="0"/>
              <a:t>applied to ECR ion sources </a:t>
            </a:r>
          </a:p>
          <a:p>
            <a:endParaRPr lang="en-US" dirty="0"/>
          </a:p>
          <a:p>
            <a:r>
              <a:rPr lang="en-US" dirty="0"/>
              <a:t>Comments from that analysis</a:t>
            </a:r>
          </a:p>
          <a:p>
            <a:pPr lvl="1"/>
            <a:r>
              <a:rPr lang="en-US" i="1" dirty="0"/>
              <a:t>The use of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i="1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Sn</a:t>
            </a:r>
            <a:r>
              <a:rPr lang="en-US" i="1" dirty="0"/>
              <a:t> superconductor makes possible the design of a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fourth generation ECR </a:t>
            </a:r>
            <a:r>
              <a:rPr lang="en-US" i="1" dirty="0"/>
              <a:t>ion source. </a:t>
            </a:r>
          </a:p>
          <a:p>
            <a:pPr lvl="1"/>
            <a:r>
              <a:rPr lang="en-US" i="1" dirty="0"/>
              <a:t>Nevertheless, because of its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brittleness and strain dependence</a:t>
            </a:r>
            <a:r>
              <a:rPr lang="en-US" i="1" dirty="0"/>
              <a:t>, extreme care must be paid in order to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minimize coil stresses</a:t>
            </a:r>
            <a:r>
              <a:rPr lang="en-US" i="1" dirty="0"/>
              <a:t>. </a:t>
            </a:r>
          </a:p>
          <a:p>
            <a:pPr lvl="1"/>
            <a:r>
              <a:rPr lang="en-US" i="1" dirty="0"/>
              <a:t>The magnetic system operates at high field and stored energy, with a low copper to superconductor ratio. This requires the design of a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sophisticated quench protection system </a:t>
            </a:r>
            <a:r>
              <a:rPr lang="en-US" i="1" dirty="0"/>
              <a:t>capable of protecting the coil from high temperatures. </a:t>
            </a:r>
          </a:p>
          <a:p>
            <a:pPr lvl="1"/>
            <a:r>
              <a:rPr lang="en-US" i="1" dirty="0"/>
              <a:t>Unlike current third generation sources, the magnet will most likely implement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Rutherford cables operating at high current </a:t>
            </a:r>
            <a:r>
              <a:rPr lang="en-US" i="1" dirty="0"/>
              <a:t>(&gt;10 kA). The operational current will strongly affect cryogenic system, current leads, and test set-up.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FCF78-CB95-48EA-B0C0-CCCA88D1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A747C-5356-41D2-B685-7261A198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560C5-81B5-46DF-B95F-02A9B7AB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8" name="Picture 5" descr="venus_center_cross-section_labels">
            <a:extLst>
              <a:ext uri="{FF2B5EF4-FFF2-40B4-BE49-F238E27FC236}">
                <a16:creationId xmlns:a16="http://schemas.microsoft.com/office/drawing/2014/main" id="{90591A17-CD97-4C00-A445-28CBACF9C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79"/>
          <a:stretch>
            <a:fillRect/>
          </a:stretch>
        </p:blipFill>
        <p:spPr bwMode="auto">
          <a:xfrm>
            <a:off x="10335039" y="1772816"/>
            <a:ext cx="1734898" cy="1507157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CA85A5-64D9-4BF3-B2C2-D5BDA8C57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69"/>
          <a:stretch/>
        </p:blipFill>
        <p:spPr>
          <a:xfrm>
            <a:off x="8916005" y="3501008"/>
            <a:ext cx="3162997" cy="2296059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1" name="Picture 1420" descr="ecr_4-layers">
            <a:extLst>
              <a:ext uri="{FF2B5EF4-FFF2-40B4-BE49-F238E27FC236}">
                <a16:creationId xmlns:a16="http://schemas.microsoft.com/office/drawing/2014/main" id="{5B3EAB84-5FF3-4DD4-B36A-40931CF7A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8" t="15170" r="9428" b="15170"/>
          <a:stretch>
            <a:fillRect/>
          </a:stretch>
        </p:blipFill>
        <p:spPr bwMode="auto">
          <a:xfrm>
            <a:off x="6465710" y="1772817"/>
            <a:ext cx="3782322" cy="1507158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ross-section_roxie_4.tif">
            <a:extLst>
              <a:ext uri="{FF2B5EF4-FFF2-40B4-BE49-F238E27FC236}">
                <a16:creationId xmlns:a16="http://schemas.microsoft.com/office/drawing/2014/main" id="{ED87002D-CA57-4244-8B9B-EBA3A6847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4411" r="4640" b="3819"/>
          <a:stretch>
            <a:fillRect/>
          </a:stretch>
        </p:blipFill>
        <p:spPr bwMode="auto">
          <a:xfrm>
            <a:off x="6465710" y="3501008"/>
            <a:ext cx="2318570" cy="2296059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59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2FE-3C4B-4372-A454-5C8151A3D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FECR (IMP, China)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2A62F-E347-4CB7-BB2F-EB7D67DE2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2003"/>
            <a:ext cx="7560840" cy="255506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First 4</a:t>
            </a:r>
            <a:r>
              <a:rPr lang="en-US" baseline="30000" dirty="0"/>
              <a:t>th</a:t>
            </a:r>
            <a:r>
              <a:rPr lang="en-US" dirty="0"/>
              <a:t> generation ECR ion source </a:t>
            </a:r>
          </a:p>
          <a:p>
            <a:pPr lvl="1"/>
            <a:r>
              <a:rPr lang="en-US" dirty="0"/>
              <a:t>Target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45 GHz </a:t>
            </a:r>
            <a:r>
              <a:rPr lang="en-US" dirty="0"/>
              <a:t>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11.8 T maximum peak field</a:t>
            </a:r>
          </a:p>
          <a:p>
            <a:r>
              <a:rPr lang="en-US" dirty="0"/>
              <a:t>Support structure based 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aluminum shell </a:t>
            </a:r>
            <a:r>
              <a:rPr lang="en-US" dirty="0"/>
              <a:t>pre-loaded 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bladders</a:t>
            </a:r>
          </a:p>
          <a:p>
            <a:r>
              <a:rPr lang="en-US" dirty="0" err="1"/>
              <a:t>Sextupole</a:t>
            </a:r>
            <a:r>
              <a:rPr lang="en-US" dirty="0"/>
              <a:t> coils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successfully tested </a:t>
            </a:r>
            <a:r>
              <a:rPr lang="en-US" dirty="0"/>
              <a:t>in hybrid configuration</a:t>
            </a:r>
          </a:p>
          <a:p>
            <a:pPr lvl="1"/>
            <a:r>
              <a:rPr lang="en-US" dirty="0"/>
              <a:t>See talk from L. Sun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CA3E8-EDBE-44E9-9616-FE4FBC7B5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BCBFB-AECE-4204-887E-B866C8C82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9FD3B-107A-445D-8710-0D25BDFC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03E0F8-D3B6-417E-84AD-FCAC05C6F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208" y="1210014"/>
            <a:ext cx="4123409" cy="2655073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D8BCE0-41F6-41D6-B04C-6D34A9522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440" y="4023072"/>
            <a:ext cx="2390159" cy="2247547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13BB84-CA0F-451F-A8D6-698F19C214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656" t="7795" r="5049" b="50372"/>
          <a:stretch/>
        </p:blipFill>
        <p:spPr>
          <a:xfrm>
            <a:off x="3089193" y="4031931"/>
            <a:ext cx="2796112" cy="2261039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7D831F-159C-4B4B-875A-B234D3AEE3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0" t="12774" r="39439" b="8302"/>
          <a:stretch/>
        </p:blipFill>
        <p:spPr>
          <a:xfrm>
            <a:off x="8860557" y="4015569"/>
            <a:ext cx="3231060" cy="2194627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7416A3-DFC7-49FE-AD39-B846E3F14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355" y="4045423"/>
            <a:ext cx="1712703" cy="2247547"/>
          </a:xfrm>
          <a:prstGeom prst="rect">
            <a:avLst/>
          </a:prstGeom>
          <a:ln w="31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14477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4CF6-8167-40B0-82A2-7EB3800EC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FRIB_II (LBNL)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8567C-D809-4C7B-9BDC-DA4BF6C30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95" y="1293133"/>
            <a:ext cx="5542565" cy="2616059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Second FRIB</a:t>
            </a:r>
            <a:r>
              <a:rPr lang="en-US" dirty="0"/>
              <a:t>, identical to the first one, but 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sextupole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coils </a:t>
            </a:r>
            <a:r>
              <a:rPr lang="en-US" dirty="0"/>
              <a:t>and </a:t>
            </a:r>
            <a:r>
              <a:rPr lang="en-US" dirty="0" err="1"/>
              <a:t>Nb-Ti</a:t>
            </a:r>
            <a:r>
              <a:rPr lang="en-US" dirty="0"/>
              <a:t> solenoid coils</a:t>
            </a:r>
          </a:p>
          <a:p>
            <a:pPr lvl="1"/>
            <a:r>
              <a:rPr lang="en-US" dirty="0"/>
              <a:t>It will operate at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28 GHz</a:t>
            </a:r>
            <a:r>
              <a:rPr lang="en-US" dirty="0"/>
              <a:t>, so with significant margin, but it will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qualify most of the steps </a:t>
            </a:r>
            <a:r>
              <a:rPr lang="en-US" dirty="0"/>
              <a:t>toward a “beyond 45 GHz”</a:t>
            </a:r>
          </a:p>
          <a:p>
            <a:r>
              <a:rPr lang="en-US" dirty="0"/>
              <a:t>Coil for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mirror test </a:t>
            </a:r>
            <a:r>
              <a:rPr lang="en-US" dirty="0"/>
              <a:t>fabricated and ready for test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E1C5C-B5C2-497B-BBA1-A5A06D8EA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5CF9F-134A-45E3-AF3B-AFC037779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62DB6-37E8-41CC-8284-2D0BB2563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869FDD-741E-4353-94B3-E6D54A01D1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87" y="3912575"/>
            <a:ext cx="3427383" cy="2284922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2BBCA1-5786-4B9D-B159-87C0E2FB8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/>
          <a:stretch/>
        </p:blipFill>
        <p:spPr>
          <a:xfrm rot="5400000">
            <a:off x="3802953" y="4210284"/>
            <a:ext cx="2284924" cy="1689509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135C52-42E4-4F4F-A427-E80A7BBF27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05" t="2823" r="37419" b="6314"/>
          <a:stretch/>
        </p:blipFill>
        <p:spPr>
          <a:xfrm>
            <a:off x="6028060" y="3922066"/>
            <a:ext cx="1518408" cy="2284925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05FCEA-0372-47D4-988C-6A7D4E96CB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08" t="3303" r="37273" b="5718"/>
          <a:stretch/>
        </p:blipFill>
        <p:spPr>
          <a:xfrm>
            <a:off x="7758787" y="3922066"/>
            <a:ext cx="1531075" cy="2284925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423513-D9E9-478F-84E3-E110B51448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6800" y="3912575"/>
            <a:ext cx="2283124" cy="2284925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49AF81-11FB-4EA6-AECE-821D601957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0973" y="1345554"/>
            <a:ext cx="2468951" cy="2005239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186E48-872A-49FA-96CB-C87DC9847CE8}"/>
              </a:ext>
            </a:extLst>
          </p:cNvPr>
          <p:cNvSpPr txBox="1"/>
          <p:nvPr/>
        </p:nvSpPr>
        <p:spPr>
          <a:xfrm>
            <a:off x="435387" y="3922064"/>
            <a:ext cx="724878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Winding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119BF4-4358-498F-A9B2-8A6BACCA043D}"/>
              </a:ext>
            </a:extLst>
          </p:cNvPr>
          <p:cNvSpPr txBox="1"/>
          <p:nvPr/>
        </p:nvSpPr>
        <p:spPr>
          <a:xfrm>
            <a:off x="4127121" y="3922065"/>
            <a:ext cx="743473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Reaction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92FFED-B58C-47DC-8A7A-11366E0D9025}"/>
              </a:ext>
            </a:extLst>
          </p:cNvPr>
          <p:cNvSpPr txBox="1"/>
          <p:nvPr/>
        </p:nvSpPr>
        <p:spPr>
          <a:xfrm>
            <a:off x="6053070" y="3931902"/>
            <a:ext cx="1053558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Impregnation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CB1535-2C49-4073-80BA-36FF78CB7C0C}"/>
              </a:ext>
            </a:extLst>
          </p:cNvPr>
          <p:cNvSpPr txBox="1"/>
          <p:nvPr/>
        </p:nvSpPr>
        <p:spPr>
          <a:xfrm>
            <a:off x="7784358" y="3931902"/>
            <a:ext cx="1371529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Post-impregnation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3673FD-2654-4158-8070-9E34A17ED836}"/>
              </a:ext>
            </a:extLst>
          </p:cNvPr>
          <p:cNvSpPr txBox="1"/>
          <p:nvPr/>
        </p:nvSpPr>
        <p:spPr>
          <a:xfrm>
            <a:off x="9527309" y="3922066"/>
            <a:ext cx="1124347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Mirror magnet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0A5307-78AD-4A96-AC74-DE0212492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5939" y="1345554"/>
            <a:ext cx="3581020" cy="2005239"/>
          </a:xfrm>
          <a:prstGeom prst="rect">
            <a:avLst/>
          </a:prstGeom>
          <a:ln w="31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5600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3F8EA-EDAD-4110-BC18-B25DD0FDB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BF46C-AF18-420B-AC0B-A60CFFA1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Superconducting magnets for particle accelerator: why?</a:t>
            </a:r>
          </a:p>
          <a:p>
            <a:endParaRPr lang="en-US" dirty="0"/>
          </a:p>
          <a:p>
            <a:r>
              <a:rPr lang="en-US" dirty="0"/>
              <a:t>Superconducting materials for high field: two families</a:t>
            </a:r>
          </a:p>
          <a:p>
            <a:endParaRPr lang="en-US" dirty="0"/>
          </a:p>
          <a:p>
            <a:r>
              <a:rPr lang="en-US" dirty="0"/>
              <a:t>From third to fourth generation ECR ion sources</a:t>
            </a:r>
          </a:p>
          <a:p>
            <a:pPr lvl="1"/>
            <a:r>
              <a:rPr lang="en-US" dirty="0"/>
              <a:t>MARS (</a:t>
            </a:r>
            <a:r>
              <a:rPr lang="en-US" dirty="0" err="1"/>
              <a:t>Nb-Ti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Nb</a:t>
            </a:r>
            <a:r>
              <a:rPr lang="en-US" baseline="-25000" dirty="0"/>
              <a:t>3</a:t>
            </a:r>
            <a:r>
              <a:rPr lang="en-US" dirty="0"/>
              <a:t>Sn and HTS option</a:t>
            </a:r>
          </a:p>
          <a:p>
            <a:endParaRPr lang="en-US" dirty="0"/>
          </a:p>
          <a:p>
            <a:r>
              <a:rPr lang="en-US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5E99B-FB4E-4E3A-9E8F-2F6A6BC30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F0BA9-76A1-4799-A845-6A1C03A16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4417A-A3DE-4114-A084-D6F48FC0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081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1BDA2-D8EB-4238-9DB0-0882DCAD0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possible additional Nb</a:t>
            </a:r>
            <a:r>
              <a:rPr lang="en-US" baseline="-25000" dirty="0"/>
              <a:t>3</a:t>
            </a:r>
            <a:r>
              <a:rPr lang="en-US" dirty="0"/>
              <a:t>Sn option: </a:t>
            </a:r>
            <a:r>
              <a:rPr lang="en-US" dirty="0" err="1"/>
              <a:t>uni</a:t>
            </a:r>
            <a:r>
              <a:rPr lang="en-US" dirty="0"/>
              <a:t>-layer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11251-D7A4-4348-BE69-A935AC0BC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286600" cy="464137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Cable-in-groove</a:t>
            </a:r>
            <a:r>
              <a:rPr lang="en-US" dirty="0"/>
              <a:t> design </a:t>
            </a:r>
          </a:p>
          <a:p>
            <a:pPr lvl="1"/>
            <a:r>
              <a:rPr lang="en-US" dirty="0"/>
              <a:t>Mechanical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support</a:t>
            </a:r>
            <a:r>
              <a:rPr lang="en-US" dirty="0"/>
              <a:t> provided 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every turn</a:t>
            </a:r>
          </a:p>
          <a:p>
            <a:pPr lvl="1"/>
            <a:r>
              <a:rPr lang="en-US" dirty="0"/>
              <a:t>Tested 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canted cos-theta </a:t>
            </a:r>
            <a:r>
              <a:rPr lang="en-US" dirty="0"/>
              <a:t>dipole design, Impregnation 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filled wax</a:t>
            </a:r>
          </a:p>
          <a:p>
            <a:pPr lvl="2"/>
            <a:r>
              <a:rPr lang="en-US" dirty="0"/>
              <a:t>Reached 10 T bore field with minimum quenches</a:t>
            </a:r>
          </a:p>
          <a:p>
            <a:r>
              <a:rPr lang="en-US" dirty="0"/>
              <a:t>Possibility to apply the same concept to a closed-loop type design 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uni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-layer</a:t>
            </a:r>
            <a:r>
              <a:rPr lang="en-US" dirty="0"/>
              <a:t>) , with Nb</a:t>
            </a:r>
            <a:r>
              <a:rPr lang="en-US" baseline="-25000" dirty="0"/>
              <a:t>3</a:t>
            </a:r>
            <a:r>
              <a:rPr lang="en-US" dirty="0"/>
              <a:t>Sn cable</a:t>
            </a:r>
          </a:p>
          <a:p>
            <a:pPr lvl="1"/>
            <a:r>
              <a:rPr lang="en-US" dirty="0"/>
              <a:t>Preliminary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conceptual design </a:t>
            </a:r>
            <a:r>
              <a:rPr lang="en-US" dirty="0"/>
              <a:t>in progress</a:t>
            </a:r>
          </a:p>
          <a:p>
            <a:pPr lvl="1"/>
            <a:r>
              <a:rPr lang="en-US" dirty="0"/>
              <a:t>3D printed plastic parts fabricated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499B4-120E-4825-B5B1-A80E0AFE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3C4BF-7E4D-47A8-B378-04583EBC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D3066-6CEE-4C44-AEFA-46F84C15A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30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F50427-45E9-4F29-8891-3B2FF6B51EB4}"/>
              </a:ext>
            </a:extLst>
          </p:cNvPr>
          <p:cNvGrpSpPr>
            <a:grpSpLocks noChangeAspect="1"/>
          </p:cNvGrpSpPr>
          <p:nvPr/>
        </p:nvGrpSpPr>
        <p:grpSpPr>
          <a:xfrm>
            <a:off x="8400256" y="4189200"/>
            <a:ext cx="3591018" cy="2030470"/>
            <a:chOff x="1156956" y="1313367"/>
            <a:chExt cx="8747489" cy="4946094"/>
          </a:xfrm>
        </p:grpSpPr>
        <p:pic>
          <p:nvPicPr>
            <p:cNvPr id="8" name="Picture 7" descr="A green circular object on a white surface&#10;&#10;AI-generated content may be incorrect.">
              <a:extLst>
                <a:ext uri="{FF2B5EF4-FFF2-40B4-BE49-F238E27FC236}">
                  <a16:creationId xmlns:a16="http://schemas.microsoft.com/office/drawing/2014/main" id="{411957CB-80BC-4FA2-842D-A620671C8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56957" y="1313369"/>
              <a:ext cx="2475853" cy="264329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Picture 8" descr="A green plastic ring with a white background&#10;&#10;AI-generated content may be incorrect.">
              <a:extLst>
                <a:ext uri="{FF2B5EF4-FFF2-40B4-BE49-F238E27FC236}">
                  <a16:creationId xmlns:a16="http://schemas.microsoft.com/office/drawing/2014/main" id="{E2EC99D4-3199-4318-B97D-7A25FF426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6956" y="4025542"/>
              <a:ext cx="2475853" cy="223391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0" name="Picture 9" descr="A green cylinder with a curved pattern&#10;&#10;AI-generated content may be incorrect.">
              <a:extLst>
                <a:ext uri="{FF2B5EF4-FFF2-40B4-BE49-F238E27FC236}">
                  <a16:creationId xmlns:a16="http://schemas.microsoft.com/office/drawing/2014/main" id="{9C8D8AD9-4C09-4F44-A3E8-DCE497A19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2780312" y="2226491"/>
              <a:ext cx="4946094" cy="311984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1" name="Picture 10" descr="A green cylinder with lines&#10;&#10;AI-generated content may be incorrect.">
              <a:extLst>
                <a:ext uri="{FF2B5EF4-FFF2-40B4-BE49-F238E27FC236}">
                  <a16:creationId xmlns:a16="http://schemas.microsoft.com/office/drawing/2014/main" id="{080A2FEC-75DF-43A2-88D4-F338B6927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916130" y="2271145"/>
              <a:ext cx="4946093" cy="303053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pic>
        <p:nvPicPr>
          <p:cNvPr id="12" name="Picture 11" descr="A close-up of a machine&#10;&#10;AI-generated content may be incorrect.">
            <a:extLst>
              <a:ext uri="{FF2B5EF4-FFF2-40B4-BE49-F238E27FC236}">
                <a16:creationId xmlns:a16="http://schemas.microsoft.com/office/drawing/2014/main" id="{9BD27F2A-9A7F-4C62-A184-B06C6E62E58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35089" y="1169974"/>
            <a:ext cx="1656185" cy="1798457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3" name="Picture 12" descr="A metal piece on a table&#10;&#10;AI-generated content may be incorrect.">
            <a:extLst>
              <a:ext uri="{FF2B5EF4-FFF2-40B4-BE49-F238E27FC236}">
                <a16:creationId xmlns:a16="http://schemas.microsoft.com/office/drawing/2014/main" id="{6D5AAC84-289D-4C36-8670-B29F42C7877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00256" y="3076616"/>
            <a:ext cx="3591018" cy="9967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FEBBBA-C90E-4E06-8F40-8D78E25B8F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9632"/>
          <a:stretch/>
        </p:blipFill>
        <p:spPr>
          <a:xfrm>
            <a:off x="8385745" y="1243127"/>
            <a:ext cx="1742703" cy="168922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895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95DC6-9490-4C15-976C-AAFD1FAF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HTS 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CA847-D8B5-4073-A6DD-B8087C0EC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6752"/>
            <a:ext cx="8871036" cy="50405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REBCO seems to be the most practical option</a:t>
            </a:r>
          </a:p>
          <a:p>
            <a:pPr lvl="1"/>
            <a:r>
              <a:rPr lang="en-US" dirty="0"/>
              <a:t>“</a:t>
            </a:r>
            <a:r>
              <a:rPr lang="en-US" i="1" dirty="0"/>
              <a:t>Magnetic fields for frequencies up to 80 GHz are in principle within the reach of this technology</a:t>
            </a:r>
            <a:r>
              <a:rPr lang="en-US" dirty="0"/>
              <a:t>”</a:t>
            </a:r>
          </a:p>
          <a:p>
            <a:pPr lvl="2"/>
            <a:r>
              <a:rPr lang="en-US" sz="1400" dirty="0"/>
              <a:t>T. Shen, </a:t>
            </a:r>
            <a:r>
              <a:rPr lang="en-US" sz="1400" i="1" dirty="0"/>
              <a:t>et al. </a:t>
            </a:r>
            <a:r>
              <a:rPr lang="en-US" sz="1400" dirty="0"/>
              <a:t>ECRIS2018, Catania, Italy</a:t>
            </a:r>
          </a:p>
          <a:p>
            <a:r>
              <a:rPr lang="en-US" dirty="0"/>
              <a:t>Issues to be addressed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Cost</a:t>
            </a:r>
            <a:r>
              <a:rPr lang="en-US" dirty="0"/>
              <a:t> of the conductor,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protection, </a:t>
            </a:r>
            <a:r>
              <a:rPr lang="en-US" dirty="0"/>
              <a:t>coil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fabrication </a:t>
            </a:r>
            <a:r>
              <a:rPr lang="en-US" dirty="0"/>
              <a:t>with tape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10 GHz ECRIS </a:t>
            </a:r>
            <a:r>
              <a:rPr lang="en-US" dirty="0"/>
              <a:t>fabricated and tested (RCNP, Osaka University)</a:t>
            </a:r>
          </a:p>
          <a:p>
            <a:r>
              <a:rPr lang="en-US" dirty="0"/>
              <a:t>Preliminary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conceptual design </a:t>
            </a:r>
            <a:r>
              <a:rPr lang="en-US" dirty="0"/>
              <a:t>with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uni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-layer</a:t>
            </a:r>
            <a:r>
              <a:rPr lang="en-US" dirty="0"/>
              <a:t> option with stack of 20 tape per groove </a:t>
            </a:r>
            <a:r>
              <a:rPr lang="en-US" dirty="0">
                <a:sym typeface="Wingdings" panose="05000000000000000000" pitchFamily="2" charset="2"/>
              </a:rPr>
              <a:t> ~60 GHz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6FE79-351E-4E25-AF30-509B66C83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982B1-389B-477C-9E82-0A658350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0552F-150E-40C3-BA5A-7AFFF813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A8E083-F80B-40B3-9F13-D1C1A0A24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831" y="1196753"/>
            <a:ext cx="2853586" cy="1159816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708D71-B84A-410A-BBB6-29425B70C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790" y="2425788"/>
            <a:ext cx="2847574" cy="200323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2400E2-5FEF-422C-A342-02F64B9528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44" b="18267"/>
          <a:stretch/>
        </p:blipFill>
        <p:spPr>
          <a:xfrm>
            <a:off x="9069445" y="4494882"/>
            <a:ext cx="2817971" cy="174289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15600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3F8EA-EDAD-4110-BC18-B25DD0FDB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BF46C-AF18-420B-AC0B-A60CFFA1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Superconducting magnets for particle accelerator: why?</a:t>
            </a:r>
          </a:p>
          <a:p>
            <a:endParaRPr lang="en-US" dirty="0"/>
          </a:p>
          <a:p>
            <a:r>
              <a:rPr lang="en-US" dirty="0"/>
              <a:t>Superconducting materials for high field: two families</a:t>
            </a:r>
          </a:p>
          <a:p>
            <a:endParaRPr lang="en-US" dirty="0"/>
          </a:p>
          <a:p>
            <a:r>
              <a:rPr lang="en-US" dirty="0"/>
              <a:t>From third to fourth generation ECR ion sources</a:t>
            </a:r>
          </a:p>
          <a:p>
            <a:pPr lvl="1"/>
            <a:r>
              <a:rPr lang="en-US" dirty="0"/>
              <a:t>MARS (</a:t>
            </a:r>
            <a:r>
              <a:rPr lang="en-US" dirty="0" err="1"/>
              <a:t>Nb-Ti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Nb</a:t>
            </a:r>
            <a:r>
              <a:rPr lang="en-US" baseline="-25000" dirty="0"/>
              <a:t>3</a:t>
            </a:r>
            <a:r>
              <a:rPr lang="en-US" dirty="0"/>
              <a:t>Sn and HTS option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5E99B-FB4E-4E3A-9E8F-2F6A6BC30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F0BA9-76A1-4799-A845-6A1C03A16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4417A-A3DE-4114-A084-D6F48FC0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299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F3DE0-09D6-4D2F-8414-24EE814E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84112-EBCC-466C-BAA2-D7541B3EE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Clear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synergy</a:t>
            </a:r>
            <a:r>
              <a:rPr lang="en-US" dirty="0"/>
              <a:t> between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HEP</a:t>
            </a:r>
            <a:r>
              <a:rPr lang="en-US" dirty="0"/>
              <a:t>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NS</a:t>
            </a:r>
            <a:r>
              <a:rPr lang="en-US" dirty="0"/>
              <a:t> towards very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high field magnets </a:t>
            </a:r>
            <a:r>
              <a:rPr lang="en-US" dirty="0"/>
              <a:t>for the next generation of particle colliders and ECR ion sources</a:t>
            </a:r>
          </a:p>
          <a:p>
            <a:r>
              <a:rPr lang="en-US" dirty="0"/>
              <a:t>Several options under investigation to move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beyond the 28 GHz level</a:t>
            </a:r>
          </a:p>
          <a:p>
            <a:r>
              <a:rPr lang="en-US" dirty="0"/>
              <a:t>In general, all adopt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shell-based structure</a:t>
            </a:r>
            <a:r>
              <a:rPr lang="en-US" dirty="0"/>
              <a:t> pre-loaded 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bladders</a:t>
            </a:r>
            <a:r>
              <a:rPr lang="en-US" dirty="0"/>
              <a:t> to cope with the high electromagnetic forces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MARS</a:t>
            </a:r>
            <a:r>
              <a:rPr lang="en-US" dirty="0"/>
              <a:t> is a very efficient design which attempts to push </a:t>
            </a:r>
            <a:r>
              <a:rPr lang="en-US" dirty="0" err="1"/>
              <a:t>Nb-Ti</a:t>
            </a:r>
            <a:r>
              <a:rPr lang="en-US" dirty="0"/>
              <a:t> technology towards ~45 GHz</a:t>
            </a:r>
          </a:p>
          <a:p>
            <a:pPr lvl="1"/>
            <a:r>
              <a:rPr lang="en-US" dirty="0"/>
              <a:t>Close loop coil fabrication almost completed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</a:t>
            </a:r>
            <a:r>
              <a:rPr lang="en-US" dirty="0"/>
              <a:t> is the natural next step, pursued with “traditional” coil fabrication techniques (FRIB-II, FECR)</a:t>
            </a:r>
          </a:p>
          <a:p>
            <a:r>
              <a:rPr lang="en-US" dirty="0"/>
              <a:t>Alternatively,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cable-in-groove</a:t>
            </a:r>
            <a:r>
              <a:rPr lang="en-US" dirty="0"/>
              <a:t> close-loop coil seems extremely promising</a:t>
            </a:r>
          </a:p>
          <a:p>
            <a:r>
              <a:rPr lang="en-US" dirty="0"/>
              <a:t>Times are mature to expand R&amp;D towards 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HTS option </a:t>
            </a:r>
            <a:r>
              <a:rPr lang="en-US" dirty="0"/>
              <a:t>(synergy with HEP and Fusion applications)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1C906-E848-4294-9F3E-3535A835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0EAF5-0E31-45D6-AAA0-319D2919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21221-E6CE-49EC-A44A-D854D6710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59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450C1-7510-41B9-934D-1E241794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B97B6-2D55-4E31-B91F-A9C7FE563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Thank you for your attention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69C7F-9C0D-469F-ABA4-42B7DAB0F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893FA-A1F1-480E-B72C-50FCD0488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3DC12-D2FF-4466-8D01-F816A5CD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037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D4DD6-3A9D-4DF0-B6FC-93EB6407A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B0879-C59F-4549-89C1-19616CBF2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1386C-204E-40EF-BA34-2D92C3667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FA86A-3CDC-40DF-895C-5210CEBC7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6B9DA-EEED-4E2E-9E5F-5A92317CA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129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C28C9-95DD-46A4-B20D-F8DC515B9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Venus/FRIB vs MARS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81A15-7F64-4EFC-8BC8-617069CCD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4271"/>
            <a:ext cx="10972800" cy="110174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 summary 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MARS</a:t>
            </a:r>
            <a:r>
              <a:rPr lang="en-US" dirty="0"/>
              <a:t> we can explore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45 GHz level </a:t>
            </a:r>
            <a:r>
              <a:rPr lang="en-US" dirty="0"/>
              <a:t>still using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Nb-Ti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Optimization of the conductor architecture, coil design, and plasma chamber shape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99603-8EEF-4373-8961-7190A4966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6A7D9-BFA6-4E12-A499-D7249A4B0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7E74B-A71E-4497-B606-D2DA2AA5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BE2E48-CF28-4C44-AEE4-27636BE58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780928"/>
            <a:ext cx="4069259" cy="3068796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D22290-9C35-4206-8DC8-944457B0AB32}"/>
              </a:ext>
            </a:extLst>
          </p:cNvPr>
          <p:cNvSpPr txBox="1"/>
          <p:nvPr/>
        </p:nvSpPr>
        <p:spPr>
          <a:xfrm>
            <a:off x="379594" y="2473124"/>
            <a:ext cx="2441630" cy="4001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tx2"/>
                </a:solidFill>
              </a:rPr>
              <a:t>FRIB, VENUS – 28GHz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7C2C52-823B-419C-9D2B-6F634BA4C9A9}"/>
              </a:ext>
            </a:extLst>
          </p:cNvPr>
          <p:cNvSpPr txBox="1"/>
          <p:nvPr/>
        </p:nvSpPr>
        <p:spPr>
          <a:xfrm>
            <a:off x="401352" y="4236873"/>
            <a:ext cx="1996637" cy="4001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tx2"/>
                </a:solidFill>
              </a:rPr>
              <a:t>MARS-D – 45GHz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F99580-C18B-47ED-BBD2-323E9943328A}"/>
              </a:ext>
            </a:extLst>
          </p:cNvPr>
          <p:cNvSpPr txBox="1"/>
          <p:nvPr/>
        </p:nvSpPr>
        <p:spPr>
          <a:xfrm>
            <a:off x="4348501" y="2767376"/>
            <a:ext cx="3353542" cy="1354217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Sextupole-in-solenoid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Circular plasma chamber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Inner</a:t>
            </a:r>
            <a:r>
              <a:rPr lang="en-US" sz="1600" dirty="0">
                <a:solidFill>
                  <a:schemeClr val="tx2"/>
                </a:solidFill>
              </a:rPr>
              <a:t> wall radius, 71.85mm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Coil outer diameter, 0.47m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Coil length, 0.85m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1DC8D3-8272-4DC0-98CD-DB6B3906E8BC}"/>
              </a:ext>
            </a:extLst>
          </p:cNvPr>
          <p:cNvSpPr txBox="1"/>
          <p:nvPr/>
        </p:nvSpPr>
        <p:spPr>
          <a:xfrm>
            <a:off x="4370368" y="4280064"/>
            <a:ext cx="3331675" cy="1569660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Closed-loop coil-in-solenoid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Hexagonal plasma chamber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Inner wall height, 82mm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Inner wall corner, 94mm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Coil outer diameter, 0.40m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Coil length, 0.64m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D45B1B-819D-466E-83CB-03C61FFB70D8}"/>
                  </a:ext>
                </a:extLst>
              </p:cNvPr>
              <p:cNvSpPr txBox="1"/>
              <p:nvPr/>
            </p:nvSpPr>
            <p:spPr>
              <a:xfrm>
                <a:off x="7789941" y="2760372"/>
                <a:ext cx="4197426" cy="325089"/>
              </a:xfrm>
              <a:prstGeom prst="rect">
                <a:avLst/>
              </a:prstGeom>
              <a:noFill/>
              <a:ln w="3175">
                <a:solidFill>
                  <a:schemeClr val="tx2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𝑚𝑖𝑑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𝑒𝑥𝑡𝑟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2"/>
                    </a:solidFill>
                  </a:rPr>
                  <a:t>, 3.9 / 0.6 / 2.0 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2"/>
                    </a:solidFill>
                  </a:rPr>
                  <a:t>, 2.0 T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D45B1B-819D-466E-83CB-03C61FFB7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941" y="2760372"/>
                <a:ext cx="4197426" cy="325089"/>
              </a:xfrm>
              <a:prstGeom prst="rect">
                <a:avLst/>
              </a:prstGeom>
              <a:blipFill>
                <a:blip r:embed="rId3"/>
                <a:stretch>
                  <a:fillRect l="-435" t="-3704" b="-12963"/>
                </a:stretch>
              </a:blipFill>
              <a:ln w="3175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EB5C82-D2E8-4D24-9EB6-36703BF9AA5B}"/>
                  </a:ext>
                </a:extLst>
              </p:cNvPr>
              <p:cNvSpPr txBox="1"/>
              <p:nvPr/>
            </p:nvSpPr>
            <p:spPr>
              <a:xfrm>
                <a:off x="7789941" y="5524635"/>
                <a:ext cx="4197426" cy="540533"/>
              </a:xfrm>
              <a:prstGeom prst="rect">
                <a:avLst/>
              </a:prstGeom>
              <a:noFill/>
              <a:ln w="3175">
                <a:solidFill>
                  <a:schemeClr val="tx2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𝑚𝑖𝑑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𝑒𝑥𝑡𝑟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2"/>
                    </a:solidFill>
                  </a:rPr>
                  <a:t>, 5.7 / 1.2 / 2.9 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2"/>
                    </a:solidFill>
                  </a:rPr>
                  <a:t>, 3.0 T (corner)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EB5C82-D2E8-4D24-9EB6-36703BF9A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941" y="5524635"/>
                <a:ext cx="4197426" cy="540533"/>
              </a:xfrm>
              <a:prstGeom prst="rect">
                <a:avLst/>
              </a:prstGeom>
              <a:blipFill>
                <a:blip r:embed="rId4"/>
                <a:stretch>
                  <a:fillRect l="-435" t="-1111" b="-10000"/>
                </a:stretch>
              </a:blipFill>
              <a:ln w="3175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667EEBA2-771F-4137-81E4-FD6307040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941" y="3185681"/>
            <a:ext cx="4197426" cy="2208147"/>
          </a:xfrm>
          <a:prstGeom prst="rect">
            <a:avLst/>
          </a:prstGeom>
          <a:ln w="31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60406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C28C9-95DD-46A4-B20D-F8DC515B9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Venus/FRIB vs MARS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81A15-7F64-4EFC-8BC8-617069CCD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4271"/>
            <a:ext cx="10972800" cy="110174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MARS</a:t>
            </a:r>
            <a:r>
              <a:rPr lang="en-US" dirty="0"/>
              <a:t> we can explore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45 GHz level </a:t>
            </a:r>
            <a:r>
              <a:rPr lang="en-US" dirty="0"/>
              <a:t>still using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Nb-Ti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Optimization of the conductor architecture, coil design, and plasma chamber shape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99603-8EEF-4373-8961-7190A4966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6A7D9-BFA6-4E12-A499-D7249A4B0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7E74B-A71E-4497-B606-D2DA2AA5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BE2E48-CF28-4C44-AEE4-27636BE58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780928"/>
            <a:ext cx="4069259" cy="3068796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D22290-9C35-4206-8DC8-944457B0AB32}"/>
              </a:ext>
            </a:extLst>
          </p:cNvPr>
          <p:cNvSpPr txBox="1"/>
          <p:nvPr/>
        </p:nvSpPr>
        <p:spPr>
          <a:xfrm>
            <a:off x="379594" y="2473124"/>
            <a:ext cx="2441630" cy="4001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tx2"/>
                </a:solidFill>
              </a:rPr>
              <a:t>FRIB, VENUS – 28GHz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7C2C52-823B-419C-9D2B-6F634BA4C9A9}"/>
              </a:ext>
            </a:extLst>
          </p:cNvPr>
          <p:cNvSpPr txBox="1"/>
          <p:nvPr/>
        </p:nvSpPr>
        <p:spPr>
          <a:xfrm>
            <a:off x="401352" y="4236873"/>
            <a:ext cx="1996637" cy="4001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tx2"/>
                </a:solidFill>
              </a:rPr>
              <a:t>MARS-D – 45GHz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F99580-C18B-47ED-BBD2-323E9943328A}"/>
              </a:ext>
            </a:extLst>
          </p:cNvPr>
          <p:cNvSpPr txBox="1"/>
          <p:nvPr/>
        </p:nvSpPr>
        <p:spPr>
          <a:xfrm>
            <a:off x="4348501" y="2767376"/>
            <a:ext cx="3353542" cy="1354217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Sextupole-in-solenoid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Circular plasma chamber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Inner</a:t>
            </a:r>
            <a:r>
              <a:rPr lang="en-US" sz="1600" dirty="0">
                <a:solidFill>
                  <a:schemeClr val="tx2"/>
                </a:solidFill>
              </a:rPr>
              <a:t> wall radius, 71.85mm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Coil outer diameter, 0.47m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Coil length, 0.85m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1DC8D3-8272-4DC0-98CD-DB6B3906E8BC}"/>
              </a:ext>
            </a:extLst>
          </p:cNvPr>
          <p:cNvSpPr txBox="1"/>
          <p:nvPr/>
        </p:nvSpPr>
        <p:spPr>
          <a:xfrm>
            <a:off x="4370368" y="4280064"/>
            <a:ext cx="3331675" cy="1569660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Closed-loop coil-in-solenoid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Hexagonal plasma chamber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Inner wall height, 82mm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Inner wall corner, 94mm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Coil outer diameter, 0.40m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Coil length, 0.64m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2CE3D2-8A65-4843-845D-04C808A8B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412" y="2780928"/>
            <a:ext cx="3905740" cy="3068796"/>
          </a:xfrm>
          <a:prstGeom prst="rect">
            <a:avLst/>
          </a:prstGeom>
          <a:ln w="31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614224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76D10-01F3-4735-B73C-67A7FB6EA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Nb</a:t>
            </a:r>
            <a:r>
              <a:rPr lang="en-US" baseline="-25000" dirty="0"/>
              <a:t>3</a:t>
            </a:r>
            <a:r>
              <a:rPr lang="en-US" dirty="0"/>
              <a:t>Sn 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FB2DB-B728-41F6-9134-2EDA27646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7999"/>
            <a:ext cx="7142584" cy="4941321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</a:t>
            </a:r>
            <a:r>
              <a:rPr lang="en-US" dirty="0"/>
              <a:t> could bring us beyond 45 GHz</a:t>
            </a:r>
          </a:p>
          <a:p>
            <a:pPr lvl="1"/>
            <a:r>
              <a:rPr lang="en-US" dirty="0"/>
              <a:t>Still, we are just looking at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magnetics</a:t>
            </a:r>
            <a:r>
              <a:rPr lang="en-US" dirty="0"/>
              <a:t>…..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Mechanics</a:t>
            </a:r>
            <a:r>
              <a:rPr lang="en-US" dirty="0"/>
              <a:t> (brittle material)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coil fabrication</a:t>
            </a:r>
            <a:r>
              <a:rPr lang="en-US" dirty="0"/>
              <a:t> (heat treatment and impregnation) are challenging</a:t>
            </a:r>
          </a:p>
          <a:p>
            <a:endParaRPr lang="en-US" dirty="0"/>
          </a:p>
          <a:p>
            <a:r>
              <a:rPr lang="en-US" dirty="0"/>
              <a:t>Past and current work towards a Nb</a:t>
            </a:r>
            <a:r>
              <a:rPr lang="en-US" baseline="-25000" dirty="0"/>
              <a:t>3</a:t>
            </a:r>
            <a:r>
              <a:rPr lang="en-US" dirty="0"/>
              <a:t>Sn ECR Ion source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Design study </a:t>
            </a:r>
            <a:r>
              <a:rPr lang="en-US" dirty="0"/>
              <a:t>of a Nb</a:t>
            </a:r>
            <a:r>
              <a:rPr lang="en-US" baseline="-25000" dirty="0"/>
              <a:t>3</a:t>
            </a:r>
            <a:r>
              <a:rPr lang="en-US" dirty="0"/>
              <a:t>Sn magnet (2010)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FECR</a:t>
            </a:r>
            <a:r>
              <a:rPr lang="en-US" dirty="0"/>
              <a:t> (see previous talk)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FRIB_II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Uni-layer</a:t>
            </a:r>
            <a:r>
              <a:rPr lang="en-US" dirty="0"/>
              <a:t> (MARS-like design)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HTS option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D3FCD-CAB9-41A9-AB7F-710E639E3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6F2EF-25EC-4268-B2BE-FEBD66BAB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070AB-3FDC-4FE8-8DE9-454BB3F2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441FD0-8B01-45FB-9F63-9E0D427F2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2306491"/>
            <a:ext cx="4290071" cy="306433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B5D0FB-27F7-43D9-A54F-CFC578509D6F}"/>
              </a:ext>
            </a:extLst>
          </p:cNvPr>
          <p:cNvSpPr txBox="1">
            <a:spLocks/>
          </p:cNvSpPr>
          <p:nvPr/>
        </p:nvSpPr>
        <p:spPr>
          <a:xfrm>
            <a:off x="695400" y="5013176"/>
            <a:ext cx="10972800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36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94D95-6E03-4E88-B5E1-1A79D074B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Superconducting magnet for ECR ion source based on the Uni-layer concept - Nb3Sn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1B960-2EE4-4FCA-950B-A2D0AF68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A9F52-0305-4ABD-908A-45B69A95F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B4261-0A6D-4CC6-B5ED-99A63719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D3113-8D2C-4D5A-91F6-43FBC2F8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234D3-D6BE-4AAA-AAC0-5F70B6217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1772816"/>
            <a:ext cx="5209511" cy="3914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72EAC1-86F8-4B74-B18F-A6209698B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8" y="1234310"/>
            <a:ext cx="1910285" cy="2062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BE5C0A-4664-4583-9DAE-1A696EF56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08" y="3324755"/>
            <a:ext cx="5735153" cy="29726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710CDB-06BE-4BCB-BF89-EC00F074E9A6}"/>
              </a:ext>
            </a:extLst>
          </p:cNvPr>
          <p:cNvSpPr txBox="1"/>
          <p:nvPr/>
        </p:nvSpPr>
        <p:spPr>
          <a:xfrm>
            <a:off x="8396231" y="1510390"/>
            <a:ext cx="5034133" cy="1543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25"/>
              </a:lnSpc>
              <a:buNone/>
            </a:pPr>
            <a:r>
              <a:rPr lang="en-US" sz="1200" b="1" dirty="0">
                <a:effectLst/>
                <a:latin typeface="Consolas" panose="020B0609020204030204" pitchFamily="49" charset="0"/>
              </a:rPr>
              <a:t>Parameter         | Unit | Value</a:t>
            </a:r>
          </a:p>
          <a:p>
            <a:pPr>
              <a:lnSpc>
                <a:spcPts val="1425"/>
              </a:lnSpc>
              <a:buNone/>
            </a:pPr>
            <a:r>
              <a:rPr lang="en-US" sz="1200" b="1" dirty="0">
                <a:effectLst/>
                <a:latin typeface="Consolas" panose="020B0609020204030204" pitchFamily="49" charset="0"/>
              </a:rPr>
              <a:t>------------------+------+-------------</a:t>
            </a:r>
          </a:p>
          <a:p>
            <a:pPr>
              <a:lnSpc>
                <a:spcPts val="1425"/>
              </a:lnSpc>
              <a:buNone/>
            </a:pPr>
            <a:r>
              <a:rPr lang="en-US" sz="1200" b="1" dirty="0">
                <a:effectLst/>
                <a:latin typeface="Consolas" panose="020B0609020204030204" pitchFamily="49" charset="0"/>
              </a:rPr>
              <a:t>Conductor Type    | -    | Nb</a:t>
            </a:r>
            <a:r>
              <a:rPr lang="en-US" sz="1200" b="1" baseline="-25000" dirty="0">
                <a:effectLst/>
                <a:latin typeface="Consolas" panose="020B0609020204030204" pitchFamily="49" charset="0"/>
              </a:rPr>
              <a:t>3</a:t>
            </a:r>
            <a:r>
              <a:rPr lang="en-US" sz="1200" b="1" dirty="0">
                <a:effectLst/>
                <a:latin typeface="Consolas" panose="020B0609020204030204" pitchFamily="49" charset="0"/>
              </a:rPr>
              <a:t>Sn RRP 132/169</a:t>
            </a:r>
          </a:p>
          <a:p>
            <a:pPr>
              <a:lnSpc>
                <a:spcPts val="1425"/>
              </a:lnSpc>
              <a:buNone/>
            </a:pPr>
            <a:r>
              <a:rPr lang="en-US" sz="1200" b="1" dirty="0">
                <a:effectLst/>
                <a:latin typeface="Consolas" panose="020B0609020204030204" pitchFamily="49" charset="0"/>
              </a:rPr>
              <a:t>Strand Diameter   | mm   | 0.60</a:t>
            </a:r>
          </a:p>
          <a:p>
            <a:pPr>
              <a:lnSpc>
                <a:spcPts val="1425"/>
              </a:lnSpc>
              <a:buNone/>
            </a:pPr>
            <a:r>
              <a:rPr lang="en-US" sz="1200" b="1" dirty="0" err="1">
                <a:effectLst/>
                <a:latin typeface="Consolas" panose="020B0609020204030204" pitchFamily="49" charset="0"/>
              </a:rPr>
              <a:t>Cu:non-Cu</a:t>
            </a:r>
            <a:r>
              <a:rPr lang="en-US" sz="1200" b="1" dirty="0">
                <a:effectLst/>
                <a:latin typeface="Consolas" panose="020B0609020204030204" pitchFamily="49" charset="0"/>
              </a:rPr>
              <a:t> ratio   | -    | 1.17</a:t>
            </a:r>
          </a:p>
          <a:p>
            <a:pPr>
              <a:lnSpc>
                <a:spcPts val="1425"/>
              </a:lnSpc>
              <a:buNone/>
            </a:pPr>
            <a:r>
              <a:rPr lang="en-US" sz="1200" b="1" dirty="0">
                <a:effectLst/>
                <a:latin typeface="Consolas" panose="020B0609020204030204" pitchFamily="49" charset="0"/>
              </a:rPr>
              <a:t>Cable Width       | mm   | 4.0</a:t>
            </a:r>
          </a:p>
          <a:p>
            <a:pPr>
              <a:lnSpc>
                <a:spcPts val="1425"/>
              </a:lnSpc>
              <a:buNone/>
            </a:pPr>
            <a:r>
              <a:rPr lang="en-US" sz="1200" b="1" dirty="0">
                <a:effectLst/>
                <a:latin typeface="Consolas" panose="020B0609020204030204" pitchFamily="49" charset="0"/>
              </a:rPr>
              <a:t>Cable Thickness   | mm   | 1.1</a:t>
            </a:r>
          </a:p>
          <a:p>
            <a:pPr>
              <a:lnSpc>
                <a:spcPts val="1425"/>
              </a:lnSpc>
              <a:buNone/>
            </a:pPr>
            <a:r>
              <a:rPr lang="en-US" sz="1200" b="1" dirty="0">
                <a:effectLst/>
                <a:latin typeface="Consolas" panose="020B0609020204030204" pitchFamily="49" charset="0"/>
              </a:rPr>
              <a:t>Number of Strands | -    | 11</a:t>
            </a:r>
          </a:p>
        </p:txBody>
      </p:sp>
    </p:spTree>
    <p:extLst>
      <p:ext uri="{BB962C8B-B14F-4D97-AF65-F5344CB8AC3E}">
        <p14:creationId xmlns:p14="http://schemas.microsoft.com/office/powerpoint/2010/main" val="2204131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B412C-F6A8-42A1-B51D-0A5F85317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740" y="0"/>
            <a:ext cx="10895259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Superconducting magnets </a:t>
            </a:r>
            <a:br>
              <a:rPr lang="en-US" dirty="0"/>
            </a:br>
            <a:r>
              <a:rPr lang="en-US" dirty="0"/>
              <a:t>for particle accelerator: why?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C930E7-2A3D-4079-873D-80888C8064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29385"/>
                <a:ext cx="5918448" cy="464137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Energy</a:t>
                </a:r>
                <a:r>
                  <a:rPr lang="en-US" dirty="0"/>
                  <a:t> of a circular particle accelerator (a synchrotron, like the LHC)  is given by </a:t>
                </a:r>
              </a:p>
              <a:p>
                <a:pPr lvl="1"/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Magnetic field </a:t>
                </a:r>
                <a:r>
                  <a:rPr lang="en-US" dirty="0"/>
                  <a:t>and the bending dipoles and accelerator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radius</a:t>
                </a:r>
              </a:p>
              <a:p>
                <a:pPr lvl="2"/>
                <a:r>
                  <a:rPr lang="en-US" dirty="0"/>
                  <a:t>Push to increase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dirty="0"/>
                  <a:t> to reduce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Field of a dipole magnet is given by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current density </a:t>
                </a:r>
                <a:r>
                  <a:rPr lang="en-US" dirty="0"/>
                  <a:t>and coil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width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C930E7-2A3D-4079-873D-80888C8064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29385"/>
                <a:ext cx="5918448" cy="4641379"/>
              </a:xfrm>
              <a:blipFill>
                <a:blip r:embed="rId2"/>
                <a:stretch>
                  <a:fillRect l="-2369" t="-2760" r="-2575" b="-3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CF482-9F86-4BC8-8623-0C8CBC6FD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6A5E3F-9B97-4057-92C3-D84403155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36823A-16EA-4542-A656-D9A9F971B4E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277069"/>
            <a:ext cx="1923415" cy="1737360"/>
          </a:xfrm>
          <a:prstGeom prst="rect">
            <a:avLst/>
          </a:prstGeom>
          <a:noFill/>
          <a:ln w="3175">
            <a:solidFill>
              <a:schemeClr val="tx2"/>
            </a:solidFill>
          </a:ln>
          <a:extLst>
            <a:ext uri="{909E8E84-426E-40dd-AFC4-6F175D3DCCD1}">
              <a14:hiddenFill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29B706-368D-427E-9F92-961F3AEBF98E}"/>
                  </a:ext>
                </a:extLst>
              </p:cNvPr>
              <p:cNvSpPr txBox="1"/>
              <p:nvPr/>
            </p:nvSpPr>
            <p:spPr>
              <a:xfrm>
                <a:off x="7032104" y="3146601"/>
                <a:ext cx="4159408" cy="369332"/>
              </a:xfrm>
              <a:prstGeom prst="rect">
                <a:avLst/>
              </a:prstGeom>
              <a:noFill/>
              <a:ln w="3175">
                <a:solidFill>
                  <a:schemeClr val="tx2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0.3 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a:rPr lang="en-US" sz="2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29B706-368D-427E-9F92-961F3AEBF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104" y="3146601"/>
                <a:ext cx="4159408" cy="369332"/>
              </a:xfrm>
              <a:prstGeom prst="rect">
                <a:avLst/>
              </a:prstGeom>
              <a:blipFill>
                <a:blip r:embed="rId4"/>
                <a:stretch>
                  <a:fillRect l="-1611" r="-2343" b="-32258"/>
                </a:stretch>
              </a:blipFill>
              <a:ln w="3175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8CD111B-E61C-42A5-AE7B-30517BE0CD60}"/>
                  </a:ext>
                </a:extLst>
              </p:cNvPr>
              <p:cNvSpPr txBox="1"/>
              <p:nvPr/>
            </p:nvSpPr>
            <p:spPr>
              <a:xfrm>
                <a:off x="6528048" y="5490000"/>
                <a:ext cx="5364033" cy="693908"/>
              </a:xfrm>
              <a:prstGeom prst="rect">
                <a:avLst/>
              </a:prstGeom>
              <a:noFill/>
              <a:ln w="3175">
                <a:solidFill>
                  <a:schemeClr val="tx2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6.3 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𝑚𝑚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]×</m:t>
                      </m:r>
                      <m:r>
                        <a:rPr lang="en-US" sz="2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𝒘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8CD111B-E61C-42A5-AE7B-30517BE0C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048" y="5490000"/>
                <a:ext cx="5364033" cy="6939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175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4A1582B-6F8D-4A62-B3E8-83480EB27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4A003E60-A803-46AE-97D4-6962E07C7E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3" t="15340" r="28936" b="22986"/>
          <a:stretch/>
        </p:blipFill>
        <p:spPr bwMode="auto">
          <a:xfrm>
            <a:off x="9147431" y="1266144"/>
            <a:ext cx="1915985" cy="176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5B4B7C-3147-4F19-B6CA-39F5A6B62EE3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90"/>
          <a:stretch/>
        </p:blipFill>
        <p:spPr bwMode="auto">
          <a:xfrm>
            <a:off x="7208198" y="3816059"/>
            <a:ext cx="1904884" cy="1550733"/>
          </a:xfrm>
          <a:prstGeom prst="rect">
            <a:avLst/>
          </a:prstGeom>
          <a:noFill/>
        </p:spPr>
      </p:pic>
      <p:pic>
        <p:nvPicPr>
          <p:cNvPr id="18" name="Picture 17" descr="D:\Work\Courses_Schools\2014_02_JUAS_Archamps\Mini-workshop\sector-coil_current.tif">
            <a:extLst>
              <a:ext uri="{FF2B5EF4-FFF2-40B4-BE49-F238E27FC236}">
                <a16:creationId xmlns:a16="http://schemas.microsoft.com/office/drawing/2014/main" id="{2F354A0F-9E81-4ACD-AE58-6095CCEBA1D1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059" y="3816058"/>
            <a:ext cx="1736720" cy="15035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D5839FC-98C0-473A-9A08-D6C4DE2FCE91}"/>
              </a:ext>
            </a:extLst>
          </p:cNvPr>
          <p:cNvSpPr txBox="1"/>
          <p:nvPr/>
        </p:nvSpPr>
        <p:spPr>
          <a:xfrm>
            <a:off x="10857094" y="4674563"/>
            <a:ext cx="19566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i="1" dirty="0"/>
              <a:t>w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2B54A2-7FA4-4640-AB31-DFC0BDEF271C}"/>
              </a:ext>
            </a:extLst>
          </p:cNvPr>
          <p:cNvCxnSpPr>
            <a:cxnSpLocks/>
            <a:endCxn id="18" idx="3"/>
          </p:cNvCxnSpPr>
          <p:nvPr/>
        </p:nvCxnSpPr>
        <p:spPr>
          <a:xfrm>
            <a:off x="10803815" y="4567825"/>
            <a:ext cx="392964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9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14E91-A987-46C3-803B-DDDFD284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generation of superconducting magnet for ECR ion source based on the Uni-layer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D73F6-FCA4-4A49-B900-8628B4B0F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9650A-2D2F-4D71-BD39-A02B71FD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7456C-D486-4F0A-8B02-638241097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1E1A4-5D4B-4749-AB24-7B038223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96532-4EA1-4009-BC69-41A1C7FA5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2348880"/>
            <a:ext cx="6655225" cy="3462587"/>
          </a:xfrm>
          <a:prstGeom prst="rect">
            <a:avLst/>
          </a:prstGeom>
        </p:spPr>
      </p:pic>
      <p:pic>
        <p:nvPicPr>
          <p:cNvPr id="8" name="Picture 7" descr="A diagram of a circular pattern with lines and dots&#10;&#10;AI-generated content may be incorrect.">
            <a:extLst>
              <a:ext uri="{FF2B5EF4-FFF2-40B4-BE49-F238E27FC236}">
                <a16:creationId xmlns:a16="http://schemas.microsoft.com/office/drawing/2014/main" id="{7566A536-32C6-46F8-A265-98A5CD4F71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45"/>
          <a:stretch>
            <a:fillRect/>
          </a:stretch>
        </p:blipFill>
        <p:spPr>
          <a:xfrm>
            <a:off x="8357282" y="3471433"/>
            <a:ext cx="2691718" cy="2843007"/>
          </a:xfrm>
          <a:prstGeom prst="rect">
            <a:avLst/>
          </a:prstGeom>
        </p:spPr>
      </p:pic>
      <p:pic>
        <p:nvPicPr>
          <p:cNvPr id="9" name="Picture 8" descr="A diagram of a circular object with lines and arrows&#10;&#10;AI-generated content may be incorrect.">
            <a:extLst>
              <a:ext uri="{FF2B5EF4-FFF2-40B4-BE49-F238E27FC236}">
                <a16:creationId xmlns:a16="http://schemas.microsoft.com/office/drawing/2014/main" id="{16FB37CE-F1C6-44BF-9CF8-FE8A6D2246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96"/>
          <a:stretch>
            <a:fillRect/>
          </a:stretch>
        </p:blipFill>
        <p:spPr>
          <a:xfrm>
            <a:off x="8297333" y="688683"/>
            <a:ext cx="2751667" cy="296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68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BF362-57A6-4831-A44F-DFFB81C3D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3A89B-1C8C-4EBE-AC01-198D0E8B6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44702-D3DB-4FE5-A604-AF5B51A0E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08941-E214-4776-B4C5-5BF26511B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41</a:t>
            </a:fld>
            <a:endParaRPr lang="en-GB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5AFFDBA-CF3F-4231-A5B5-E9933CB7C5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3899103"/>
              </p:ext>
            </p:extLst>
          </p:nvPr>
        </p:nvGraphicFramePr>
        <p:xfrm>
          <a:off x="609600" y="1368425"/>
          <a:ext cx="10972797" cy="3731712"/>
        </p:xfrm>
        <a:graphic>
          <a:graphicData uri="http://schemas.openxmlformats.org/drawingml/2006/table">
            <a:tbl>
              <a:tblPr/>
              <a:tblGrid>
                <a:gridCol w="1433330">
                  <a:extLst>
                    <a:ext uri="{9D8B030D-6E8A-4147-A177-3AD203B41FA5}">
                      <a16:colId xmlns:a16="http://schemas.microsoft.com/office/drawing/2014/main" val="3208602006"/>
                    </a:ext>
                  </a:extLst>
                </a:gridCol>
                <a:gridCol w="578149">
                  <a:extLst>
                    <a:ext uri="{9D8B030D-6E8A-4147-A177-3AD203B41FA5}">
                      <a16:colId xmlns:a16="http://schemas.microsoft.com/office/drawing/2014/main" val="384300725"/>
                    </a:ext>
                  </a:extLst>
                </a:gridCol>
                <a:gridCol w="632352">
                  <a:extLst>
                    <a:ext uri="{9D8B030D-6E8A-4147-A177-3AD203B41FA5}">
                      <a16:colId xmlns:a16="http://schemas.microsoft.com/office/drawing/2014/main" val="945196385"/>
                    </a:ext>
                  </a:extLst>
                </a:gridCol>
                <a:gridCol w="560082">
                  <a:extLst>
                    <a:ext uri="{9D8B030D-6E8A-4147-A177-3AD203B41FA5}">
                      <a16:colId xmlns:a16="http://schemas.microsoft.com/office/drawing/2014/main" val="1620382346"/>
                    </a:ext>
                  </a:extLst>
                </a:gridCol>
                <a:gridCol w="578149">
                  <a:extLst>
                    <a:ext uri="{9D8B030D-6E8A-4147-A177-3AD203B41FA5}">
                      <a16:colId xmlns:a16="http://schemas.microsoft.com/office/drawing/2014/main" val="1962008218"/>
                    </a:ext>
                  </a:extLst>
                </a:gridCol>
                <a:gridCol w="641385">
                  <a:extLst>
                    <a:ext uri="{9D8B030D-6E8A-4147-A177-3AD203B41FA5}">
                      <a16:colId xmlns:a16="http://schemas.microsoft.com/office/drawing/2014/main" val="1793906123"/>
                    </a:ext>
                  </a:extLst>
                </a:gridCol>
                <a:gridCol w="605250">
                  <a:extLst>
                    <a:ext uri="{9D8B030D-6E8A-4147-A177-3AD203B41FA5}">
                      <a16:colId xmlns:a16="http://schemas.microsoft.com/office/drawing/2014/main" val="2876882279"/>
                    </a:ext>
                  </a:extLst>
                </a:gridCol>
                <a:gridCol w="605250">
                  <a:extLst>
                    <a:ext uri="{9D8B030D-6E8A-4147-A177-3AD203B41FA5}">
                      <a16:colId xmlns:a16="http://schemas.microsoft.com/office/drawing/2014/main" val="3012161408"/>
                    </a:ext>
                  </a:extLst>
                </a:gridCol>
                <a:gridCol w="641385">
                  <a:extLst>
                    <a:ext uri="{9D8B030D-6E8A-4147-A177-3AD203B41FA5}">
                      <a16:colId xmlns:a16="http://schemas.microsoft.com/office/drawing/2014/main" val="1008093304"/>
                    </a:ext>
                  </a:extLst>
                </a:gridCol>
                <a:gridCol w="587183">
                  <a:extLst>
                    <a:ext uri="{9D8B030D-6E8A-4147-A177-3AD203B41FA5}">
                      <a16:colId xmlns:a16="http://schemas.microsoft.com/office/drawing/2014/main" val="3481524752"/>
                    </a:ext>
                  </a:extLst>
                </a:gridCol>
                <a:gridCol w="605250">
                  <a:extLst>
                    <a:ext uri="{9D8B030D-6E8A-4147-A177-3AD203B41FA5}">
                      <a16:colId xmlns:a16="http://schemas.microsoft.com/office/drawing/2014/main" val="2288672449"/>
                    </a:ext>
                  </a:extLst>
                </a:gridCol>
                <a:gridCol w="632352">
                  <a:extLst>
                    <a:ext uri="{9D8B030D-6E8A-4147-A177-3AD203B41FA5}">
                      <a16:colId xmlns:a16="http://schemas.microsoft.com/office/drawing/2014/main" val="3117014854"/>
                    </a:ext>
                  </a:extLst>
                </a:gridCol>
                <a:gridCol w="578149">
                  <a:extLst>
                    <a:ext uri="{9D8B030D-6E8A-4147-A177-3AD203B41FA5}">
                      <a16:colId xmlns:a16="http://schemas.microsoft.com/office/drawing/2014/main" val="3107339379"/>
                    </a:ext>
                  </a:extLst>
                </a:gridCol>
                <a:gridCol w="523948">
                  <a:extLst>
                    <a:ext uri="{9D8B030D-6E8A-4147-A177-3AD203B41FA5}">
                      <a16:colId xmlns:a16="http://schemas.microsoft.com/office/drawing/2014/main" val="1839701470"/>
                    </a:ext>
                  </a:extLst>
                </a:gridCol>
                <a:gridCol w="632352">
                  <a:extLst>
                    <a:ext uri="{9D8B030D-6E8A-4147-A177-3AD203B41FA5}">
                      <a16:colId xmlns:a16="http://schemas.microsoft.com/office/drawing/2014/main" val="2306979369"/>
                    </a:ext>
                  </a:extLst>
                </a:gridCol>
                <a:gridCol w="560082">
                  <a:extLst>
                    <a:ext uri="{9D8B030D-6E8A-4147-A177-3AD203B41FA5}">
                      <a16:colId xmlns:a16="http://schemas.microsoft.com/office/drawing/2014/main" val="1417288365"/>
                    </a:ext>
                  </a:extLst>
                </a:gridCol>
                <a:gridCol w="578149">
                  <a:extLst>
                    <a:ext uri="{9D8B030D-6E8A-4147-A177-3AD203B41FA5}">
                      <a16:colId xmlns:a16="http://schemas.microsoft.com/office/drawing/2014/main" val="3820726409"/>
                    </a:ext>
                  </a:extLst>
                </a:gridCol>
              </a:tblGrid>
              <a:tr h="1892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MARS-D 45GHz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 design w. FRIB cond.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FRIB 28GHz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FRIB design w. MARS cond.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circular MARS (72mm)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48575"/>
                  </a:ext>
                </a:extLst>
              </a:tr>
              <a:tr h="180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Sextupole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Solenoid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Sextupole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Solenoid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Sextupole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Solenoid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Sextupole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Solenoid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Solenoid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Sextupole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4462621"/>
                  </a:ext>
                </a:extLst>
              </a:tr>
              <a:tr h="180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Wire specification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 NbTi wire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FRIB NbTi wire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FRIB NbTi wire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 NbTi wire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 NbTi wire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882290"/>
                  </a:ext>
                </a:extLst>
              </a:tr>
              <a:tr h="2073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Wire cross section (ins)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  <a:r>
                        <a:rPr lang="en-US" sz="1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1.45x0.71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1.91x1.23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1.65x0.96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1.90x1.00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1.65x0.96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1.90x1.00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1.45x0.71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1.91x1.23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1.45x0.71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1.91x1.23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942318"/>
                  </a:ext>
                </a:extLst>
              </a:tr>
              <a:tr h="180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Copper ratio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8445665"/>
                  </a:ext>
                </a:extLst>
              </a:tr>
              <a:tr h="180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RRR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905697"/>
                  </a:ext>
                </a:extLst>
              </a:tr>
              <a:tr h="2073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volume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en-US" sz="1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1.48E-02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1.25E-02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2.73E-02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1.48E-02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1.25E-02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2.73E-02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1.51E-02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2.87E-02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4.38E-02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1.51E-02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2.87E-02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4.38E-02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1.19E-02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1.25E-02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2.44E-02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748560"/>
                  </a:ext>
                </a:extLst>
              </a:tr>
              <a:tr h="2073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Superconductor volume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en-US" sz="1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7.98E-03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6.74E-03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1.47E-02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5.30E-03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3.26E-03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8.56E-03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5.33E-03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7.46E-03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1.28E-02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8.27E-03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1.59E-02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2.42E-02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4.18E-03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6.74E-03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1.09E-02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5908024"/>
                  </a:ext>
                </a:extLst>
              </a:tr>
              <a:tr h="180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turns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1536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9962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11498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1752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6324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8076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3876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12960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16836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3300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19808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23108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1632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9962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11594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5963303"/>
                  </a:ext>
                </a:extLst>
              </a:tr>
              <a:tr h="180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Wire length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30.1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15.4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321871"/>
                  </a:ext>
                </a:extLst>
              </a:tr>
              <a:tr h="180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Max. field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8.26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7.93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7.18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7.39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6.54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6.12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7.33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6.95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5.87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7.74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210353"/>
                  </a:ext>
                </a:extLst>
              </a:tr>
              <a:tr h="2073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Max. current density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A/mm</a:t>
                      </a:r>
                      <a:r>
                        <a:rPr lang="en-US" sz="1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193.2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218.1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170.0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193.1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129.9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196.0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224.4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147.5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157.0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219.8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532402"/>
                  </a:ext>
                </a:extLst>
              </a:tr>
              <a:tr h="180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Load line margin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88.6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83.8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87.1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86.0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87.2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77.6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85.3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78.0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62.0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88.9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4813358"/>
                  </a:ext>
                </a:extLst>
              </a:tr>
              <a:tr h="180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Tcs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5.07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5.41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5.05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5.09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5.07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5.64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5.20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5.65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6.04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4.75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0729752"/>
                  </a:ext>
                </a:extLst>
              </a:tr>
              <a:tr h="180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MQE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10.44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5.04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6.24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4.75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6.08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9.41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11.06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6.78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8.92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629253"/>
                  </a:ext>
                </a:extLst>
              </a:tr>
              <a:tr h="180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Integral heat capacity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J/kg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0.65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0.29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0.29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0.51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0.47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4" marR="9014" marT="9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903488"/>
                  </a:ext>
                </a:extLst>
              </a:tr>
              <a:tr h="180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Stored energy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kJ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707.3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568.7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658.1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892.4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454.2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038210"/>
                  </a:ext>
                </a:extLst>
              </a:tr>
              <a:tr h="180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Binj / Bmid / Bext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5.70 / 1.22 / 2.92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5.15 / 1.08 / 2.60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3.93 / 0.59 / 1.95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 / 0.72 / 2.21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4.47 / 0.86 / 2.50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118947"/>
                  </a:ext>
                </a:extLst>
              </a:tr>
              <a:tr h="180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3.01 (at 94 mm)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2.72 (at 94 mm)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1.96  (at 72 mm)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2.23  (at 72 mm)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 (at 72 mm)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879149"/>
                  </a:ext>
                </a:extLst>
              </a:tr>
              <a:tr h="1892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Frequency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GHz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014" marR="9014" marT="90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271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36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B412C-F6A8-42A1-B51D-0A5F85317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Superconducting magnets </a:t>
            </a:r>
            <a:br>
              <a:rPr lang="en-US" dirty="0"/>
            </a:br>
            <a:r>
              <a:rPr lang="en-US" dirty="0"/>
              <a:t>for particle accelerator: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930E7-2A3D-4079-873D-80888C806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68000"/>
            <a:ext cx="6250348" cy="481590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Resistive</a:t>
            </a:r>
            <a:r>
              <a:rPr lang="en-US" dirty="0"/>
              <a:t> magnets  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i="1" dirty="0">
                <a:sym typeface="Wingdings" panose="05000000000000000000" pitchFamily="2" charset="2"/>
              </a:rPr>
              <a:t>j</a:t>
            </a:r>
            <a:r>
              <a:rPr lang="en-US" dirty="0">
                <a:sym typeface="Wingdings" panose="05000000000000000000" pitchFamily="2" charset="2"/>
              </a:rPr>
              <a:t> of </a:t>
            </a:r>
            <a:r>
              <a:rPr lang="en-US" dirty="0"/>
              <a:t>~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Superconducting</a:t>
            </a:r>
            <a:r>
              <a:rPr lang="en-US" dirty="0"/>
              <a:t> magnets 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i="1" dirty="0">
                <a:sym typeface="Wingdings" panose="05000000000000000000" pitchFamily="2" charset="2"/>
              </a:rPr>
              <a:t>j</a:t>
            </a:r>
            <a:r>
              <a:rPr lang="en-US" dirty="0">
                <a:sym typeface="Wingdings" panose="05000000000000000000" pitchFamily="2" charset="2"/>
              </a:rPr>
              <a:t> of </a:t>
            </a:r>
            <a:r>
              <a:rPr lang="en-US" dirty="0"/>
              <a:t>~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500 A/ 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2"/>
            <a:r>
              <a:rPr lang="en-US" dirty="0"/>
              <a:t>Two order of magnitude increase</a:t>
            </a:r>
          </a:p>
          <a:p>
            <a:r>
              <a:rPr lang="en-US" dirty="0"/>
              <a:t>SC magnets are extremely effective for colliders</a:t>
            </a:r>
          </a:p>
          <a:p>
            <a:pPr lvl="1"/>
            <a:r>
              <a:rPr lang="en-US" dirty="0"/>
              <a:t>Zero electrical resistance </a:t>
            </a:r>
            <a:r>
              <a:rPr lang="en-US" dirty="0">
                <a:sym typeface="Wingdings" panose="05000000000000000000" pitchFamily="2" charset="2"/>
              </a:rPr>
              <a:t> no consumption </a:t>
            </a:r>
            <a:endParaRPr lang="en-US" dirty="0"/>
          </a:p>
          <a:p>
            <a:pPr lvl="2"/>
            <a:r>
              <a:rPr lang="en-US" dirty="0"/>
              <a:t>Except for cryogenics (1.9-4.5 K operations)</a:t>
            </a:r>
          </a:p>
          <a:p>
            <a:pPr lvl="1"/>
            <a:r>
              <a:rPr lang="en-US" dirty="0"/>
              <a:t>Very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compact </a:t>
            </a:r>
            <a:r>
              <a:rPr lang="en-US" dirty="0"/>
              <a:t>colliders</a:t>
            </a:r>
          </a:p>
          <a:p>
            <a:pPr lvl="1"/>
            <a:r>
              <a:rPr lang="en-US" dirty="0"/>
              <a:t>Therefore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CF482-9F86-4BC8-8623-0C8CBC6FD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6A5E3F-9B97-4057-92C3-D84403155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58A864-9960-4A97-A5AC-C075A81A113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90"/>
          <a:stretch/>
        </p:blipFill>
        <p:spPr bwMode="auto">
          <a:xfrm>
            <a:off x="7208198" y="3816059"/>
            <a:ext cx="1904884" cy="1550733"/>
          </a:xfrm>
          <a:prstGeom prst="rect">
            <a:avLst/>
          </a:prstGeom>
          <a:noFill/>
        </p:spPr>
      </p:pic>
      <p:pic>
        <p:nvPicPr>
          <p:cNvPr id="12" name="Picture 11" descr="D:\Work\Courses_Schools\2014_02_JUAS_Archamps\Mini-workshop\sector-coil_current.tif">
            <a:extLst>
              <a:ext uri="{FF2B5EF4-FFF2-40B4-BE49-F238E27FC236}">
                <a16:creationId xmlns:a16="http://schemas.microsoft.com/office/drawing/2014/main" id="{D0F29435-DAC6-444B-AEC0-7DBB0E8D985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059" y="3816058"/>
            <a:ext cx="1736720" cy="15035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4924B9-3946-403D-94D9-A0342EFCD399}"/>
              </a:ext>
            </a:extLst>
          </p:cNvPr>
          <p:cNvSpPr txBox="1"/>
          <p:nvPr/>
        </p:nvSpPr>
        <p:spPr>
          <a:xfrm>
            <a:off x="10857094" y="4674563"/>
            <a:ext cx="19566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i="1" dirty="0"/>
              <a:t>w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99812C-64AD-4930-8063-DEC77B3A0A25}"/>
              </a:ext>
            </a:extLst>
          </p:cNvPr>
          <p:cNvCxnSpPr>
            <a:cxnSpLocks/>
            <a:endCxn id="12" idx="3"/>
          </p:cNvCxnSpPr>
          <p:nvPr/>
        </p:nvCxnSpPr>
        <p:spPr>
          <a:xfrm>
            <a:off x="10803815" y="4567825"/>
            <a:ext cx="392964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88D7E3C-40BD-42F7-8952-6B635DC4A7AC}"/>
                  </a:ext>
                </a:extLst>
              </p:cNvPr>
              <p:cNvSpPr txBox="1"/>
              <p:nvPr/>
            </p:nvSpPr>
            <p:spPr>
              <a:xfrm>
                <a:off x="7032104" y="3146601"/>
                <a:ext cx="4159408" cy="369332"/>
              </a:xfrm>
              <a:prstGeom prst="rect">
                <a:avLst/>
              </a:prstGeom>
              <a:noFill/>
              <a:ln w="3175">
                <a:solidFill>
                  <a:schemeClr val="tx2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0.3 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a:rPr lang="en-US" sz="2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88D7E3C-40BD-42F7-8952-6B635DC4A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104" y="3146601"/>
                <a:ext cx="4159408" cy="369332"/>
              </a:xfrm>
              <a:prstGeom prst="rect">
                <a:avLst/>
              </a:prstGeom>
              <a:blipFill>
                <a:blip r:embed="rId5"/>
                <a:stretch>
                  <a:fillRect l="-1611" r="-2343" b="-32258"/>
                </a:stretch>
              </a:blipFill>
              <a:ln w="3175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AE2394B-8F5A-484C-BF03-DE68D39DC35D}"/>
                  </a:ext>
                </a:extLst>
              </p:cNvPr>
              <p:cNvSpPr txBox="1"/>
              <p:nvPr/>
            </p:nvSpPr>
            <p:spPr>
              <a:xfrm>
                <a:off x="6528048" y="5490000"/>
                <a:ext cx="5364033" cy="693908"/>
              </a:xfrm>
              <a:prstGeom prst="rect">
                <a:avLst/>
              </a:prstGeom>
              <a:noFill/>
              <a:ln w="3175">
                <a:solidFill>
                  <a:schemeClr val="tx2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6.3 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𝑚𝑚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]×</m:t>
                      </m:r>
                      <m:r>
                        <a:rPr lang="en-US" sz="2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𝒘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AE2394B-8F5A-484C-BF03-DE68D39D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048" y="5490000"/>
                <a:ext cx="5364033" cy="6939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175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AF711ED-FCA3-46D1-86A6-67782573D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0590B3-9FC1-419E-B9A7-6444A2AEC86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277069"/>
            <a:ext cx="1923415" cy="1737360"/>
          </a:xfrm>
          <a:prstGeom prst="rect">
            <a:avLst/>
          </a:prstGeom>
          <a:noFill/>
          <a:ln w="3175">
            <a:solidFill>
              <a:schemeClr val="tx2"/>
            </a:solidFill>
          </a:ln>
          <a:extLst>
            <a:ext uri="{909E8E84-426E-40dd-AFC4-6F175D3DCCD1}">
              <a14:hiddenFill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5CDC1A9B-2CE7-4628-8783-1F9398A286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3" t="15340" r="28936" b="22986"/>
          <a:stretch/>
        </p:blipFill>
        <p:spPr bwMode="auto">
          <a:xfrm>
            <a:off x="9147431" y="1266144"/>
            <a:ext cx="1915985" cy="176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60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6E1CE7-734A-4891-AB1F-C5C01E942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7358608" cy="4882902"/>
          </a:xfrm>
        </p:spPr>
        <p:txBody>
          <a:bodyPr>
            <a:normAutofit/>
          </a:bodyPr>
          <a:lstStyle/>
          <a:p>
            <a:r>
              <a:rPr lang="en-US" dirty="0"/>
              <a:t>To achieve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high charge state </a:t>
            </a:r>
            <a:r>
              <a:rPr lang="en-US" dirty="0"/>
              <a:t>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high intensity </a:t>
            </a:r>
            <a:r>
              <a:rPr lang="en-US" dirty="0"/>
              <a:t>we need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high frequency </a:t>
            </a:r>
            <a:r>
              <a:rPr lang="en-US" b="1" dirty="0"/>
              <a:t>E</a:t>
            </a:r>
            <a:r>
              <a:rPr lang="en-US" dirty="0"/>
              <a:t>lectron </a:t>
            </a:r>
            <a:r>
              <a:rPr lang="en-US" b="1" dirty="0"/>
              <a:t>C</a:t>
            </a:r>
            <a:r>
              <a:rPr lang="en-US" dirty="0"/>
              <a:t>yclotron </a:t>
            </a:r>
            <a:r>
              <a:rPr lang="en-US" b="1" dirty="0"/>
              <a:t>R</a:t>
            </a:r>
            <a:r>
              <a:rPr lang="en-US" dirty="0"/>
              <a:t>esonance </a:t>
            </a:r>
            <a:r>
              <a:rPr lang="en-US" b="1" dirty="0"/>
              <a:t>I</a:t>
            </a:r>
            <a:r>
              <a:rPr lang="en-US" dirty="0"/>
              <a:t>on </a:t>
            </a:r>
            <a:r>
              <a:rPr lang="en-US" b="1" dirty="0"/>
              <a:t>S</a:t>
            </a:r>
            <a:r>
              <a:rPr lang="en-US" dirty="0"/>
              <a:t>ource (ECRIS)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This translate 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high magnetic field </a:t>
            </a:r>
          </a:p>
          <a:p>
            <a:pPr marL="457200" lvl="1" indent="0">
              <a:buNone/>
            </a:pPr>
            <a:r>
              <a:rPr lang="en-US" dirty="0"/>
              <a:t>𝐵_𝑒𝑐𝑟=𝑓/28[GHz]</a:t>
            </a:r>
          </a:p>
          <a:p>
            <a:r>
              <a:rPr lang="en-US" dirty="0"/>
              <a:t>Similar request, as for HEP, to maximize the magnetic field 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ECRIS </a:t>
            </a:r>
            <a:r>
              <a:rPr lang="en-US" dirty="0">
                <a:sym typeface="Wingdings" panose="05000000000000000000" pitchFamily="2" charset="2"/>
              </a:rPr>
              <a:t>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superconducting magnets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B2A4C-5CF7-4F67-877E-C51F87FD4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99A0E-E5C8-4281-BE31-068C8B575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016D2-5F62-4214-B244-BCE956372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5D28E7-5718-42D2-9E8A-0E327BC66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Superconducting magnets </a:t>
            </a:r>
            <a:br>
              <a:rPr lang="en-US" dirty="0"/>
            </a:br>
            <a:r>
              <a:rPr lang="en-US" dirty="0"/>
              <a:t>for particle accelerator: why?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BA4F67D-610C-45AF-A983-04B1E62EA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476" y="1139860"/>
            <a:ext cx="3145208" cy="2054432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35AA00-1899-422D-BB57-0D112B6D3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476" y="3132126"/>
            <a:ext cx="3145208" cy="311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9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3F8EA-EDAD-4110-BC18-B25DD0FDB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BF46C-AF18-420B-AC0B-A60CFFA1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Superconducting magnets for particle accelerator: why?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Superconducting materials for high field: two families</a:t>
            </a:r>
          </a:p>
          <a:p>
            <a:endParaRPr lang="en-US" dirty="0"/>
          </a:p>
          <a:p>
            <a:r>
              <a:rPr lang="en-US" dirty="0"/>
              <a:t>From third to fourth generation ECR ion sources</a:t>
            </a:r>
          </a:p>
          <a:p>
            <a:pPr lvl="1"/>
            <a:r>
              <a:rPr lang="en-US" dirty="0"/>
              <a:t>MARS (</a:t>
            </a:r>
            <a:r>
              <a:rPr lang="en-US" dirty="0" err="1"/>
              <a:t>Nb-Ti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Nb</a:t>
            </a:r>
            <a:r>
              <a:rPr lang="en-US" baseline="-25000" dirty="0"/>
              <a:t>3</a:t>
            </a:r>
            <a:r>
              <a:rPr lang="en-US" dirty="0"/>
              <a:t>Sn and HTS option</a:t>
            </a:r>
          </a:p>
          <a:p>
            <a:endParaRPr lang="en-US" dirty="0"/>
          </a:p>
          <a:p>
            <a:r>
              <a:rPr lang="en-US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5E99B-FB4E-4E3A-9E8F-2F6A6BC30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F0BA9-76A1-4799-A845-6A1C03A16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4417A-A3DE-4114-A084-D6F48FC0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240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0004F-4FD4-40EA-81F8-B6F63359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Superconducting materials: two families</a:t>
            </a:r>
            <a:br>
              <a:rPr lang="en-US" dirty="0"/>
            </a:br>
            <a:r>
              <a:rPr lang="en-US" dirty="0"/>
              <a:t>1) Low temperature superconductors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88212-3349-4AE7-9816-8972FE9AB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3" y="1368000"/>
            <a:ext cx="8196721" cy="486931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Nb-Ti</a:t>
            </a:r>
            <a:r>
              <a:rPr lang="en-US" dirty="0"/>
              <a:t> (the workhorse)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5-9 T</a:t>
            </a:r>
            <a:r>
              <a:rPr lang="en-US" dirty="0"/>
              <a:t> field level</a:t>
            </a:r>
          </a:p>
          <a:p>
            <a:pPr lvl="1"/>
            <a:r>
              <a:rPr lang="en-US" dirty="0"/>
              <a:t>Multi-filamentary round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wires</a:t>
            </a:r>
            <a:r>
              <a:rPr lang="en-US" dirty="0"/>
              <a:t> in multi-wire cables</a:t>
            </a:r>
          </a:p>
          <a:p>
            <a:pPr lvl="1"/>
            <a:r>
              <a:rPr lang="en-US" dirty="0" err="1"/>
              <a:t>Tevatron</a:t>
            </a:r>
            <a:r>
              <a:rPr lang="en-US" dirty="0"/>
              <a:t>, HERA, RHIC,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LHC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4FBBF-4A3F-49BF-976F-EB2E4E7C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6B6F12-D8A5-4CB1-8592-3BD458BA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ECE2A0-CF88-418A-88BD-B58A771C46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t="27069" r="33064" b="21042"/>
          <a:stretch/>
        </p:blipFill>
        <p:spPr bwMode="auto">
          <a:xfrm>
            <a:off x="9264352" y="1170697"/>
            <a:ext cx="1920240" cy="1854743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DF4FC1D-C7A7-41DC-A66F-9621DE4B0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17461" r="18668" b="68755"/>
          <a:stretch>
            <a:fillRect/>
          </a:stretch>
        </p:blipFill>
        <p:spPr bwMode="auto">
          <a:xfrm>
            <a:off x="9264352" y="3873687"/>
            <a:ext cx="1920240" cy="20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DBED8C-0B1D-427F-8A0D-92658A9FE9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79" t="3581" r="5535" b="25835"/>
          <a:stretch/>
        </p:blipFill>
        <p:spPr>
          <a:xfrm>
            <a:off x="9264352" y="3097036"/>
            <a:ext cx="1920240" cy="709654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9993B6-ACB0-42F5-B38C-7F50C0F91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45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A09D9-ABBE-4251-A9BC-455FF4E37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Nb-Ti</a:t>
            </a:r>
            <a:r>
              <a:rPr lang="en-US" dirty="0"/>
              <a:t> accelerator dipole magnets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63ACE-413B-411E-9574-B60978681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D89E43-229F-4767-A966-2E8ED4E1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"Superconducting magnet structures and developments for 4th Generation ECR ion sources"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98A0E4-1CF4-4680-964D-C0B73E741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FAD20C-2D18-4FC0-B737-4F71BDB4B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241176"/>
            <a:ext cx="5224784" cy="501512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5CE169-884B-43C5-A1B0-D4F38089B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101" r="-12655"/>
          <a:stretch/>
        </p:blipFill>
        <p:spPr>
          <a:xfrm>
            <a:off x="6096001" y="1226942"/>
            <a:ext cx="4968552" cy="501689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9B61F2-CA84-422C-BD5A-D415E5030199}"/>
              </a:ext>
            </a:extLst>
          </p:cNvPr>
          <p:cNvSpPr txBox="1"/>
          <p:nvPr/>
        </p:nvSpPr>
        <p:spPr>
          <a:xfrm>
            <a:off x="479376" y="3244334"/>
            <a:ext cx="2059731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Tevatron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>
                <a:solidFill>
                  <a:schemeClr val="tx2"/>
                </a:solidFill>
              </a:rPr>
              <a:t>76 mm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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EFB89-F51B-4379-92AA-F0240FC2D712}"/>
              </a:ext>
            </a:extLst>
          </p:cNvPr>
          <p:cNvSpPr txBox="1"/>
          <p:nvPr/>
        </p:nvSpPr>
        <p:spPr>
          <a:xfrm>
            <a:off x="3071664" y="3244334"/>
            <a:ext cx="1710789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HERA, </a:t>
            </a:r>
            <a:r>
              <a:rPr lang="en-US" dirty="0">
                <a:solidFill>
                  <a:schemeClr val="tx2"/>
                </a:solidFill>
              </a:rPr>
              <a:t>75 mm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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B07461-8F7A-4410-9F3E-1451B70E266F}"/>
              </a:ext>
            </a:extLst>
          </p:cNvPr>
          <p:cNvSpPr txBox="1"/>
          <p:nvPr/>
        </p:nvSpPr>
        <p:spPr>
          <a:xfrm>
            <a:off x="479375" y="5875206"/>
            <a:ext cx="1696875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RHIC, </a:t>
            </a:r>
            <a:r>
              <a:rPr lang="en-US" dirty="0">
                <a:solidFill>
                  <a:schemeClr val="tx2"/>
                </a:solidFill>
              </a:rPr>
              <a:t>80 mm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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066500-B9ED-4271-AD15-6C42841AF4C9}"/>
              </a:ext>
            </a:extLst>
          </p:cNvPr>
          <p:cNvSpPr txBox="1"/>
          <p:nvPr/>
        </p:nvSpPr>
        <p:spPr>
          <a:xfrm>
            <a:off x="3359696" y="5875206"/>
            <a:ext cx="1315360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LHC, </a:t>
            </a:r>
            <a:r>
              <a:rPr lang="en-US" dirty="0">
                <a:solidFill>
                  <a:schemeClr val="tx2"/>
                </a:solidFill>
              </a:rPr>
              <a:t>56 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C419D8-6BA1-4136-B25C-655B10563981}"/>
              </a:ext>
            </a:extLst>
          </p:cNvPr>
          <p:cNvSpPr txBox="1"/>
          <p:nvPr/>
        </p:nvSpPr>
        <p:spPr>
          <a:xfrm>
            <a:off x="6236075" y="2928206"/>
            <a:ext cx="2180340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Tevatron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>
                <a:solidFill>
                  <a:schemeClr val="tx2"/>
                </a:solidFill>
              </a:rPr>
              <a:t>4.3 T, 6.1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5675FE-6882-4F39-8D00-ACC0D9EC5AF1}"/>
              </a:ext>
            </a:extLst>
          </p:cNvPr>
          <p:cNvSpPr txBox="1"/>
          <p:nvPr/>
        </p:nvSpPr>
        <p:spPr>
          <a:xfrm>
            <a:off x="8639793" y="2928206"/>
            <a:ext cx="1884298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HERA, </a:t>
            </a:r>
            <a:r>
              <a:rPr lang="en-US" dirty="0">
                <a:solidFill>
                  <a:schemeClr val="tx2"/>
                </a:solidFill>
              </a:rPr>
              <a:t>5.3 T, 8.8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28A943-336E-4C6C-B955-FD6BBBC4C33A}"/>
              </a:ext>
            </a:extLst>
          </p:cNvPr>
          <p:cNvSpPr txBox="1"/>
          <p:nvPr/>
        </p:nvSpPr>
        <p:spPr>
          <a:xfrm>
            <a:off x="6417502" y="5871659"/>
            <a:ext cx="1817485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RHIC, </a:t>
            </a:r>
            <a:r>
              <a:rPr lang="en-US" dirty="0">
                <a:solidFill>
                  <a:schemeClr val="tx2"/>
                </a:solidFill>
              </a:rPr>
              <a:t>3.5 T, 9.5 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A481D4-855C-4FD1-B59B-50EAC8482670}"/>
              </a:ext>
            </a:extLst>
          </p:cNvPr>
          <p:cNvSpPr txBox="1"/>
          <p:nvPr/>
        </p:nvSpPr>
        <p:spPr>
          <a:xfrm>
            <a:off x="8657169" y="5885705"/>
            <a:ext cx="1849545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LHC, </a:t>
            </a:r>
            <a:r>
              <a:rPr lang="en-US" dirty="0">
                <a:solidFill>
                  <a:schemeClr val="tx2"/>
                </a:solidFill>
              </a:rPr>
              <a:t>8.3 T, 14.3 m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028262A-90C5-4E22-8656-BA5FF7A7A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09/11/2025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599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135160</TotalTime>
  <Words>3559</Words>
  <Application>Microsoft Office PowerPoint</Application>
  <PresentationFormat>Widescreen</PresentationFormat>
  <Paragraphs>791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ＭＳ Ｐゴシック</vt:lpstr>
      <vt:lpstr>Arial</vt:lpstr>
      <vt:lpstr>Calibri</vt:lpstr>
      <vt:lpstr>Cambria Math</vt:lpstr>
      <vt:lpstr>Consolas</vt:lpstr>
      <vt:lpstr>Matura MT Script Capitals</vt:lpstr>
      <vt:lpstr>Symbol</vt:lpstr>
      <vt:lpstr>Wingdings</vt:lpstr>
      <vt:lpstr>Office Theme</vt:lpstr>
      <vt:lpstr> Superconducting magnet structures and developments for 4th Generation ECR ion sources  P. Ferracin  Lawrence Berkeley National Laboratory</vt:lpstr>
      <vt:lpstr>Acknowledgements</vt:lpstr>
      <vt:lpstr>Outline</vt:lpstr>
      <vt:lpstr>Superconducting magnets  for particle accelerator: why?</vt:lpstr>
      <vt:lpstr>Superconducting magnets  for particle accelerator: why?</vt:lpstr>
      <vt:lpstr>Superconducting magnets  for particle accelerator: why?</vt:lpstr>
      <vt:lpstr>Outline</vt:lpstr>
      <vt:lpstr>Superconducting materials: two families 1) Low temperature superconductors</vt:lpstr>
      <vt:lpstr>Nb-Ti accelerator dipole magnets </vt:lpstr>
      <vt:lpstr>Superconducting materials: two families 1) Low temperature superconductors</vt:lpstr>
      <vt:lpstr>Nb3Sn accelerator quadrupole magnet </vt:lpstr>
      <vt:lpstr>Status of magnets  with low temperature superconductors</vt:lpstr>
      <vt:lpstr>Superconducting materials: two families 2) High temperature superconductors</vt:lpstr>
      <vt:lpstr>Superconducting materials: two families 2) High temperature superconductors</vt:lpstr>
      <vt:lpstr>Status of magnets  with high temperature superconductors</vt:lpstr>
      <vt:lpstr>Superconducting materials: summary</vt:lpstr>
      <vt:lpstr>Outline</vt:lpstr>
      <vt:lpstr>Superconducting magnets for ECRIS</vt:lpstr>
      <vt:lpstr>Superconducting magnets for ECRIS</vt:lpstr>
      <vt:lpstr>Outline</vt:lpstr>
      <vt:lpstr>MARS magnet design</vt:lpstr>
      <vt:lpstr>MARS magnet design</vt:lpstr>
      <vt:lpstr>MARS design</vt:lpstr>
      <vt:lpstr>MARS magnet design</vt:lpstr>
      <vt:lpstr>MARS magnet design</vt:lpstr>
      <vt:lpstr>Outline</vt:lpstr>
      <vt:lpstr>Preliminary study (2010) </vt:lpstr>
      <vt:lpstr>FECR (IMP, China)</vt:lpstr>
      <vt:lpstr>FRIB_II (LBNL)</vt:lpstr>
      <vt:lpstr>A possible additional Nb3Sn option: uni-layer</vt:lpstr>
      <vt:lpstr>The HTS option</vt:lpstr>
      <vt:lpstr>Outline</vt:lpstr>
      <vt:lpstr>Conclusions</vt:lpstr>
      <vt:lpstr>PowerPoint Presentation</vt:lpstr>
      <vt:lpstr>Appendix</vt:lpstr>
      <vt:lpstr>Venus/FRIB vs MARS</vt:lpstr>
      <vt:lpstr>Venus/FRIB vs MARS</vt:lpstr>
      <vt:lpstr>The Nb3Sn option</vt:lpstr>
      <vt:lpstr>Superconducting magnet for ECR ion source based on the Uni-layer concept - Nb3Sn</vt:lpstr>
      <vt:lpstr>Next generation of superconducting magnet for ECR ion source based on the Uni-layer concept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LBNL LARP Effort – Ian Pong</dc:title>
  <dc:creator>Ian Pong</dc:creator>
  <cp:lastModifiedBy>Paolo Ferracin</cp:lastModifiedBy>
  <cp:revision>2442</cp:revision>
  <cp:lastPrinted>2023-09-05T23:33:26Z</cp:lastPrinted>
  <dcterms:created xsi:type="dcterms:W3CDTF">2013-02-14T18:56:39Z</dcterms:created>
  <dcterms:modified xsi:type="dcterms:W3CDTF">2025-09-10T18:40:07Z</dcterms:modified>
</cp:coreProperties>
</file>