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147475931" r:id="rId6"/>
    <p:sldId id="2147475933" r:id="rId7"/>
    <p:sldId id="793" r:id="rId8"/>
    <p:sldId id="2147376976" r:id="rId9"/>
    <p:sldId id="2147376982" r:id="rId10"/>
    <p:sldId id="2147475928" r:id="rId11"/>
    <p:sldId id="2147376983" r:id="rId12"/>
    <p:sldId id="2145706288" r:id="rId13"/>
    <p:sldId id="2145706159" r:id="rId14"/>
    <p:sldId id="775" r:id="rId15"/>
    <p:sldId id="2147376987" r:id="rId16"/>
    <p:sldId id="2147475923" r:id="rId17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965939-DBD9-2D69-9DA6-1AC22F8A1E63}" name="Lewis, Sarah" initials="LS" userId="S::sarah.lewis@ukaea.uk::b3763fef-8555-42be-bcb6-22f48f207b2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on" initials="L" lastIdx="2" clrIdx="0">
    <p:extLst>
      <p:ext uri="{19B8F6BF-5375-455C-9EA6-DF929625EA0E}">
        <p15:presenceInfo xmlns:p15="http://schemas.microsoft.com/office/powerpoint/2012/main" userId="S::leon.flexman@ukaea.uk::875f3612-988a-4717-9df6-216f038820bd" providerId="AD"/>
      </p:ext>
    </p:extLst>
  </p:cmAuthor>
  <p:cmAuthor id="2" name="Ella Ashdown" initials="EA" lastIdx="2" clrIdx="1">
    <p:extLst>
      <p:ext uri="{19B8F6BF-5375-455C-9EA6-DF929625EA0E}">
        <p15:presenceInfo xmlns:p15="http://schemas.microsoft.com/office/powerpoint/2012/main" userId="Ella Ashdow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1313"/>
    <a:srgbClr val="132B4E"/>
    <a:srgbClr val="008FBC"/>
    <a:srgbClr val="329EC4"/>
    <a:srgbClr val="CC66FF"/>
    <a:srgbClr val="FFCC00"/>
    <a:srgbClr val="212121"/>
    <a:srgbClr val="0F0F0F"/>
    <a:srgbClr val="9999FF"/>
    <a:srgbClr val="D9D9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B1B073-0D36-3449-9FF7-131C4DEF6407}" v="1" dt="2025-09-08T07:36:03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6233" autoAdjust="0"/>
  </p:normalViewPr>
  <p:slideViewPr>
    <p:cSldViewPr snapToGrid="0">
      <p:cViewPr varScale="1">
        <p:scale>
          <a:sx n="109" d="100"/>
          <a:sy n="109" d="100"/>
        </p:scale>
        <p:origin x="1224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70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83EFD4-6C01-453C-98C4-C127F6F4EF48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845A690-5C44-4B76-AA32-8406BEB7DD66}">
      <dgm:prSet phldrT="[Text]" custT="1"/>
      <dgm:spPr/>
      <dgm:t>
        <a:bodyPr/>
        <a:lstStyle/>
        <a:p>
          <a:r>
            <a:rPr lang="en-GB" sz="1800" b="1">
              <a:solidFill>
                <a:schemeClr val="tx1">
                  <a:lumMod val="50000"/>
                  <a:lumOff val="50000"/>
                </a:schemeClr>
              </a:solidFill>
            </a:rPr>
            <a:t>Neutron irradiations</a:t>
          </a:r>
        </a:p>
      </dgm:t>
    </dgm:pt>
    <dgm:pt modelId="{813C988F-757F-46DD-8AFC-83D82156A196}" type="parTrans" cxnId="{B2DEA354-DEAA-430D-96B5-C83E482C73DD}">
      <dgm:prSet/>
      <dgm:spPr/>
      <dgm:t>
        <a:bodyPr/>
        <a:lstStyle/>
        <a:p>
          <a:endParaRPr lang="en-GB"/>
        </a:p>
      </dgm:t>
    </dgm:pt>
    <dgm:pt modelId="{DF665324-6E9B-4C4F-B26E-4D8477A0A0A3}" type="sibTrans" cxnId="{B2DEA354-DEAA-430D-96B5-C83E482C73DD}">
      <dgm:prSet/>
      <dgm:spPr/>
      <dgm:t>
        <a:bodyPr/>
        <a:lstStyle/>
        <a:p>
          <a:endParaRPr lang="en-GB"/>
        </a:p>
      </dgm:t>
    </dgm:pt>
    <dgm:pt modelId="{803B33FF-63F1-4386-8BD4-8755ED2A9A72}">
      <dgm:prSet phldrT="[Text]"/>
      <dgm:spPr/>
      <dgm:t>
        <a:bodyPr/>
        <a:lstStyle/>
        <a:p>
          <a:r>
            <a:rPr lang="en-GB" b="1">
              <a:solidFill>
                <a:schemeClr val="tx1"/>
              </a:solidFill>
            </a:rPr>
            <a:t>Novel fabrication at scale</a:t>
          </a:r>
        </a:p>
      </dgm:t>
    </dgm:pt>
    <dgm:pt modelId="{29C2B9E3-2C56-4D33-910C-A52E8B1F2DB5}" type="parTrans" cxnId="{FB28E567-2A37-421D-90B1-8575E712C221}">
      <dgm:prSet/>
      <dgm:spPr/>
      <dgm:t>
        <a:bodyPr/>
        <a:lstStyle/>
        <a:p>
          <a:endParaRPr lang="en-GB"/>
        </a:p>
      </dgm:t>
    </dgm:pt>
    <dgm:pt modelId="{9BD096E1-6881-45E0-AC47-F647FF93B937}" type="sibTrans" cxnId="{FB28E567-2A37-421D-90B1-8575E712C221}">
      <dgm:prSet/>
      <dgm:spPr/>
      <dgm:t>
        <a:bodyPr/>
        <a:lstStyle/>
        <a:p>
          <a:endParaRPr lang="en-GB"/>
        </a:p>
      </dgm:t>
    </dgm:pt>
    <dgm:pt modelId="{A7F97C96-6070-4C96-8250-1B81E94B79DE}">
      <dgm:prSet phldrT="[Text]" custT="1"/>
      <dgm:spPr/>
      <dgm:t>
        <a:bodyPr/>
        <a:lstStyle/>
        <a:p>
          <a:r>
            <a:rPr lang="en-GB" sz="1800" b="1">
              <a:solidFill>
                <a:srgbClr val="C00000"/>
              </a:solidFill>
            </a:rPr>
            <a:t>Better structural design</a:t>
          </a:r>
        </a:p>
      </dgm:t>
    </dgm:pt>
    <dgm:pt modelId="{60834B54-E0A8-43F9-804B-907CD67CEBA0}" type="parTrans" cxnId="{961824A1-3D38-4930-9894-95391BBB5AFA}">
      <dgm:prSet/>
      <dgm:spPr/>
      <dgm:t>
        <a:bodyPr/>
        <a:lstStyle/>
        <a:p>
          <a:endParaRPr lang="en-GB"/>
        </a:p>
      </dgm:t>
    </dgm:pt>
    <dgm:pt modelId="{CB71A19E-DE61-48B0-A42A-286CE6CC75F6}" type="sibTrans" cxnId="{961824A1-3D38-4930-9894-95391BBB5AFA}">
      <dgm:prSet/>
      <dgm:spPr/>
      <dgm:t>
        <a:bodyPr/>
        <a:lstStyle/>
        <a:p>
          <a:endParaRPr lang="en-GB"/>
        </a:p>
      </dgm:t>
    </dgm:pt>
    <dgm:pt modelId="{032A76ED-6B19-494D-8EBC-D9D738CE737C}">
      <dgm:prSet phldrT="[Text]" custT="1"/>
      <dgm:spPr/>
      <dgm:t>
        <a:bodyPr/>
        <a:lstStyle/>
        <a:p>
          <a:r>
            <a:rPr lang="en-GB" sz="1800" b="1">
              <a:solidFill>
                <a:srgbClr val="00B050"/>
              </a:solidFill>
            </a:rPr>
            <a:t>Damage determination</a:t>
          </a:r>
          <a:endParaRPr lang="en-GB" sz="1800" b="1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4FB91558-A4A8-40A5-91B7-2C611277E58F}" type="parTrans" cxnId="{61D19F3D-B354-404C-B7B3-411A1B605563}">
      <dgm:prSet/>
      <dgm:spPr/>
      <dgm:t>
        <a:bodyPr/>
        <a:lstStyle/>
        <a:p>
          <a:endParaRPr lang="en-GB"/>
        </a:p>
      </dgm:t>
    </dgm:pt>
    <dgm:pt modelId="{FA847E90-B90B-41C5-9066-6C072096A760}" type="sibTrans" cxnId="{61D19F3D-B354-404C-B7B3-411A1B605563}">
      <dgm:prSet/>
      <dgm:spPr/>
      <dgm:t>
        <a:bodyPr/>
        <a:lstStyle/>
        <a:p>
          <a:endParaRPr lang="en-GB"/>
        </a:p>
      </dgm:t>
    </dgm:pt>
    <dgm:pt modelId="{589E0C98-560C-4319-BC62-3ABB328C6534}" type="pres">
      <dgm:prSet presAssocID="{1583EFD4-6C01-453C-98C4-C127F6F4EF48}" presName="cycle" presStyleCnt="0">
        <dgm:presLayoutVars>
          <dgm:dir/>
          <dgm:resizeHandles val="exact"/>
        </dgm:presLayoutVars>
      </dgm:prSet>
      <dgm:spPr/>
    </dgm:pt>
    <dgm:pt modelId="{FBDBD0BB-5A99-4CFC-B163-8DC836337AFB}" type="pres">
      <dgm:prSet presAssocID="{032A76ED-6B19-494D-8EBC-D9D738CE737C}" presName="dummy" presStyleCnt="0"/>
      <dgm:spPr/>
    </dgm:pt>
    <dgm:pt modelId="{C04D11A1-C6A3-403B-9E16-506F9154671B}" type="pres">
      <dgm:prSet presAssocID="{032A76ED-6B19-494D-8EBC-D9D738CE737C}" presName="node" presStyleLbl="revTx" presStyleIdx="0" presStyleCnt="4" custScaleX="125606">
        <dgm:presLayoutVars>
          <dgm:bulletEnabled val="1"/>
        </dgm:presLayoutVars>
      </dgm:prSet>
      <dgm:spPr/>
    </dgm:pt>
    <dgm:pt modelId="{8BBAB9E0-69A3-4B75-AE3A-C527FD935DEB}" type="pres">
      <dgm:prSet presAssocID="{FA847E90-B90B-41C5-9066-6C072096A760}" presName="sibTrans" presStyleLbl="node1" presStyleIdx="0" presStyleCnt="4"/>
      <dgm:spPr/>
    </dgm:pt>
    <dgm:pt modelId="{46D3A77D-8E74-4253-AC6D-183C51BBECFF}" type="pres">
      <dgm:prSet presAssocID="{A7F97C96-6070-4C96-8250-1B81E94B79DE}" presName="dummy" presStyleCnt="0"/>
      <dgm:spPr/>
    </dgm:pt>
    <dgm:pt modelId="{10994D2A-6EF9-49C8-8F2A-1EFED848D7BF}" type="pres">
      <dgm:prSet presAssocID="{A7F97C96-6070-4C96-8250-1B81E94B79DE}" presName="node" presStyleLbl="revTx" presStyleIdx="1" presStyleCnt="4">
        <dgm:presLayoutVars>
          <dgm:bulletEnabled val="1"/>
        </dgm:presLayoutVars>
      </dgm:prSet>
      <dgm:spPr/>
    </dgm:pt>
    <dgm:pt modelId="{7F8DC69E-FF34-4544-BBEE-BA6C7520C657}" type="pres">
      <dgm:prSet presAssocID="{CB71A19E-DE61-48B0-A42A-286CE6CC75F6}" presName="sibTrans" presStyleLbl="node1" presStyleIdx="1" presStyleCnt="4"/>
      <dgm:spPr/>
    </dgm:pt>
    <dgm:pt modelId="{16E5A1C0-CE81-4C2D-9AC0-76CBBDAFCF71}" type="pres">
      <dgm:prSet presAssocID="{803B33FF-63F1-4386-8BD4-8755ED2A9A72}" presName="dummy" presStyleCnt="0"/>
      <dgm:spPr/>
    </dgm:pt>
    <dgm:pt modelId="{F7FB8BF7-1FAB-41CD-9E77-E310CEF87E2C}" type="pres">
      <dgm:prSet presAssocID="{803B33FF-63F1-4386-8BD4-8755ED2A9A72}" presName="node" presStyleLbl="revTx" presStyleIdx="2" presStyleCnt="4">
        <dgm:presLayoutVars>
          <dgm:bulletEnabled val="1"/>
        </dgm:presLayoutVars>
      </dgm:prSet>
      <dgm:spPr/>
    </dgm:pt>
    <dgm:pt modelId="{63B57979-4B11-46F5-A8C7-90F1B3C1425D}" type="pres">
      <dgm:prSet presAssocID="{9BD096E1-6881-45E0-AC47-F647FF93B937}" presName="sibTrans" presStyleLbl="node1" presStyleIdx="2" presStyleCnt="4"/>
      <dgm:spPr/>
    </dgm:pt>
    <dgm:pt modelId="{988DF696-A1C5-4C76-AB86-7EDCC3C6AEBF}" type="pres">
      <dgm:prSet presAssocID="{3845A690-5C44-4B76-AA32-8406BEB7DD66}" presName="dummy" presStyleCnt="0"/>
      <dgm:spPr/>
    </dgm:pt>
    <dgm:pt modelId="{62EBF4CB-98EB-4AF9-9599-3DB02CDD7A5D}" type="pres">
      <dgm:prSet presAssocID="{3845A690-5C44-4B76-AA32-8406BEB7DD66}" presName="node" presStyleLbl="revTx" presStyleIdx="3" presStyleCnt="4" custScaleY="87143" custRadScaleRad="96120" custRadScaleInc="7875">
        <dgm:presLayoutVars>
          <dgm:bulletEnabled val="1"/>
        </dgm:presLayoutVars>
      </dgm:prSet>
      <dgm:spPr/>
    </dgm:pt>
    <dgm:pt modelId="{CDB2A0DB-03A8-4739-9E8C-9F112C7A9E8F}" type="pres">
      <dgm:prSet presAssocID="{DF665324-6E9B-4C4F-B26E-4D8477A0A0A3}" presName="sibTrans" presStyleLbl="node1" presStyleIdx="3" presStyleCnt="4"/>
      <dgm:spPr/>
    </dgm:pt>
  </dgm:ptLst>
  <dgm:cxnLst>
    <dgm:cxn modelId="{71908014-799F-4136-B37C-1511F81FB016}" type="presOf" srcId="{1583EFD4-6C01-453C-98C4-C127F6F4EF48}" destId="{589E0C98-560C-4319-BC62-3ABB328C6534}" srcOrd="0" destOrd="0" presId="urn:microsoft.com/office/officeart/2005/8/layout/cycle1"/>
    <dgm:cxn modelId="{B47BDF27-1300-4A53-B8D5-918A5990DD3F}" type="presOf" srcId="{FA847E90-B90B-41C5-9066-6C072096A760}" destId="{8BBAB9E0-69A3-4B75-AE3A-C527FD935DEB}" srcOrd="0" destOrd="0" presId="urn:microsoft.com/office/officeart/2005/8/layout/cycle1"/>
    <dgm:cxn modelId="{3AF11634-1405-4074-B623-7A90CFCB2262}" type="presOf" srcId="{3845A690-5C44-4B76-AA32-8406BEB7DD66}" destId="{62EBF4CB-98EB-4AF9-9599-3DB02CDD7A5D}" srcOrd="0" destOrd="0" presId="urn:microsoft.com/office/officeart/2005/8/layout/cycle1"/>
    <dgm:cxn modelId="{61D19F3D-B354-404C-B7B3-411A1B605563}" srcId="{1583EFD4-6C01-453C-98C4-C127F6F4EF48}" destId="{032A76ED-6B19-494D-8EBC-D9D738CE737C}" srcOrd="0" destOrd="0" parTransId="{4FB91558-A4A8-40A5-91B7-2C611277E58F}" sibTransId="{FA847E90-B90B-41C5-9066-6C072096A760}"/>
    <dgm:cxn modelId="{C7807A48-2779-475E-901A-EAE2D1164B8E}" type="presOf" srcId="{DF665324-6E9B-4C4F-B26E-4D8477A0A0A3}" destId="{CDB2A0DB-03A8-4739-9E8C-9F112C7A9E8F}" srcOrd="0" destOrd="0" presId="urn:microsoft.com/office/officeart/2005/8/layout/cycle1"/>
    <dgm:cxn modelId="{B2DEA354-DEAA-430D-96B5-C83E482C73DD}" srcId="{1583EFD4-6C01-453C-98C4-C127F6F4EF48}" destId="{3845A690-5C44-4B76-AA32-8406BEB7DD66}" srcOrd="3" destOrd="0" parTransId="{813C988F-757F-46DD-8AFC-83D82156A196}" sibTransId="{DF665324-6E9B-4C4F-B26E-4D8477A0A0A3}"/>
    <dgm:cxn modelId="{FB28E567-2A37-421D-90B1-8575E712C221}" srcId="{1583EFD4-6C01-453C-98C4-C127F6F4EF48}" destId="{803B33FF-63F1-4386-8BD4-8755ED2A9A72}" srcOrd="2" destOrd="0" parTransId="{29C2B9E3-2C56-4D33-910C-A52E8B1F2DB5}" sibTransId="{9BD096E1-6881-45E0-AC47-F647FF93B937}"/>
    <dgm:cxn modelId="{3C05B06F-20DD-47F6-A97E-EEAED44444E5}" type="presOf" srcId="{032A76ED-6B19-494D-8EBC-D9D738CE737C}" destId="{C04D11A1-C6A3-403B-9E16-506F9154671B}" srcOrd="0" destOrd="0" presId="urn:microsoft.com/office/officeart/2005/8/layout/cycle1"/>
    <dgm:cxn modelId="{3B4B589B-3C3A-4B55-88E3-B3B75EF9DA4A}" type="presOf" srcId="{9BD096E1-6881-45E0-AC47-F647FF93B937}" destId="{63B57979-4B11-46F5-A8C7-90F1B3C1425D}" srcOrd="0" destOrd="0" presId="urn:microsoft.com/office/officeart/2005/8/layout/cycle1"/>
    <dgm:cxn modelId="{961824A1-3D38-4930-9894-95391BBB5AFA}" srcId="{1583EFD4-6C01-453C-98C4-C127F6F4EF48}" destId="{A7F97C96-6070-4C96-8250-1B81E94B79DE}" srcOrd="1" destOrd="0" parTransId="{60834B54-E0A8-43F9-804B-907CD67CEBA0}" sibTransId="{CB71A19E-DE61-48B0-A42A-286CE6CC75F6}"/>
    <dgm:cxn modelId="{678837DF-DD82-4BE2-93AF-660DA6981E6B}" type="presOf" srcId="{A7F97C96-6070-4C96-8250-1B81E94B79DE}" destId="{10994D2A-6EF9-49C8-8F2A-1EFED848D7BF}" srcOrd="0" destOrd="0" presId="urn:microsoft.com/office/officeart/2005/8/layout/cycle1"/>
    <dgm:cxn modelId="{B04F79FA-C00D-4EB5-B549-50620944A797}" type="presOf" srcId="{803B33FF-63F1-4386-8BD4-8755ED2A9A72}" destId="{F7FB8BF7-1FAB-41CD-9E77-E310CEF87E2C}" srcOrd="0" destOrd="0" presId="urn:microsoft.com/office/officeart/2005/8/layout/cycle1"/>
    <dgm:cxn modelId="{39B8FCFE-EC39-4349-9E49-4EB52AAAC804}" type="presOf" srcId="{CB71A19E-DE61-48B0-A42A-286CE6CC75F6}" destId="{7F8DC69E-FF34-4544-BBEE-BA6C7520C657}" srcOrd="0" destOrd="0" presId="urn:microsoft.com/office/officeart/2005/8/layout/cycle1"/>
    <dgm:cxn modelId="{8DECDCC2-1DF3-4BB1-B40E-81B6CEB4FC6F}" type="presParOf" srcId="{589E0C98-560C-4319-BC62-3ABB328C6534}" destId="{FBDBD0BB-5A99-4CFC-B163-8DC836337AFB}" srcOrd="0" destOrd="0" presId="urn:microsoft.com/office/officeart/2005/8/layout/cycle1"/>
    <dgm:cxn modelId="{97220F48-B028-4982-ADDB-B3B49035FBCF}" type="presParOf" srcId="{589E0C98-560C-4319-BC62-3ABB328C6534}" destId="{C04D11A1-C6A3-403B-9E16-506F9154671B}" srcOrd="1" destOrd="0" presId="urn:microsoft.com/office/officeart/2005/8/layout/cycle1"/>
    <dgm:cxn modelId="{4D447604-AE75-4C57-95FB-FD9C2C1B1AE8}" type="presParOf" srcId="{589E0C98-560C-4319-BC62-3ABB328C6534}" destId="{8BBAB9E0-69A3-4B75-AE3A-C527FD935DEB}" srcOrd="2" destOrd="0" presId="urn:microsoft.com/office/officeart/2005/8/layout/cycle1"/>
    <dgm:cxn modelId="{AF68FCAD-485B-41FC-9B6E-DC56A121C6E9}" type="presParOf" srcId="{589E0C98-560C-4319-BC62-3ABB328C6534}" destId="{46D3A77D-8E74-4253-AC6D-183C51BBECFF}" srcOrd="3" destOrd="0" presId="urn:microsoft.com/office/officeart/2005/8/layout/cycle1"/>
    <dgm:cxn modelId="{334ECBB1-7E65-4491-A882-F891C8A1DFD4}" type="presParOf" srcId="{589E0C98-560C-4319-BC62-3ABB328C6534}" destId="{10994D2A-6EF9-49C8-8F2A-1EFED848D7BF}" srcOrd="4" destOrd="0" presId="urn:microsoft.com/office/officeart/2005/8/layout/cycle1"/>
    <dgm:cxn modelId="{15D665D8-1B7C-44C4-80BA-7565E01AFDE5}" type="presParOf" srcId="{589E0C98-560C-4319-BC62-3ABB328C6534}" destId="{7F8DC69E-FF34-4544-BBEE-BA6C7520C657}" srcOrd="5" destOrd="0" presId="urn:microsoft.com/office/officeart/2005/8/layout/cycle1"/>
    <dgm:cxn modelId="{ECAF9E32-D77A-4228-AC23-DF18941B052D}" type="presParOf" srcId="{589E0C98-560C-4319-BC62-3ABB328C6534}" destId="{16E5A1C0-CE81-4C2D-9AC0-76CBBDAFCF71}" srcOrd="6" destOrd="0" presId="urn:microsoft.com/office/officeart/2005/8/layout/cycle1"/>
    <dgm:cxn modelId="{3D1714C2-5D9E-4BA6-8215-BE9D006417C6}" type="presParOf" srcId="{589E0C98-560C-4319-BC62-3ABB328C6534}" destId="{F7FB8BF7-1FAB-41CD-9E77-E310CEF87E2C}" srcOrd="7" destOrd="0" presId="urn:microsoft.com/office/officeart/2005/8/layout/cycle1"/>
    <dgm:cxn modelId="{4D6E4D12-6E9D-4999-A948-8DB6DC05199A}" type="presParOf" srcId="{589E0C98-560C-4319-BC62-3ABB328C6534}" destId="{63B57979-4B11-46F5-A8C7-90F1B3C1425D}" srcOrd="8" destOrd="0" presId="urn:microsoft.com/office/officeart/2005/8/layout/cycle1"/>
    <dgm:cxn modelId="{7C500927-E44B-4B99-A055-3088EF8FE385}" type="presParOf" srcId="{589E0C98-560C-4319-BC62-3ABB328C6534}" destId="{988DF696-A1C5-4C76-AB86-7EDCC3C6AEBF}" srcOrd="9" destOrd="0" presId="urn:microsoft.com/office/officeart/2005/8/layout/cycle1"/>
    <dgm:cxn modelId="{2B227B69-BCD4-4F78-9BF3-F81F3E35FD63}" type="presParOf" srcId="{589E0C98-560C-4319-BC62-3ABB328C6534}" destId="{62EBF4CB-98EB-4AF9-9599-3DB02CDD7A5D}" srcOrd="10" destOrd="0" presId="urn:microsoft.com/office/officeart/2005/8/layout/cycle1"/>
    <dgm:cxn modelId="{F4D769A3-AA14-46CC-84EE-70E940935945}" type="presParOf" srcId="{589E0C98-560C-4319-BC62-3ABB328C6534}" destId="{CDB2A0DB-03A8-4739-9E8C-9F112C7A9E8F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D11A1-C6A3-403B-9E16-506F9154671B}">
      <dsp:nvSpPr>
        <dsp:cNvPr id="0" name=""/>
        <dsp:cNvSpPr/>
      </dsp:nvSpPr>
      <dsp:spPr>
        <a:xfrm>
          <a:off x="2764803" y="75532"/>
          <a:ext cx="1510055" cy="1202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solidFill>
                <a:srgbClr val="00B050"/>
              </a:solidFill>
            </a:rPr>
            <a:t>Damage determination</a:t>
          </a:r>
          <a:endParaRPr lang="en-GB" sz="1800" b="1" kern="120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2764803" y="75532"/>
        <a:ext cx="1510055" cy="1202216"/>
      </dsp:txXfrm>
    </dsp:sp>
    <dsp:sp modelId="{8BBAB9E0-69A3-4B75-AE3A-C527FD935DEB}">
      <dsp:nvSpPr>
        <dsp:cNvPr id="0" name=""/>
        <dsp:cNvSpPr/>
      </dsp:nvSpPr>
      <dsp:spPr>
        <a:xfrm>
          <a:off x="800212" y="-366"/>
          <a:ext cx="3396625" cy="3396625"/>
        </a:xfrm>
        <a:prstGeom prst="circularArrow">
          <a:avLst>
            <a:gd name="adj1" fmla="val 6902"/>
            <a:gd name="adj2" fmla="val 465340"/>
            <a:gd name="adj3" fmla="val 549465"/>
            <a:gd name="adj4" fmla="val 20585195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94D2A-6EF9-49C8-8F2A-1EFED848D7BF}">
      <dsp:nvSpPr>
        <dsp:cNvPr id="0" name=""/>
        <dsp:cNvSpPr/>
      </dsp:nvSpPr>
      <dsp:spPr>
        <a:xfrm>
          <a:off x="2918723" y="2118144"/>
          <a:ext cx="1202216" cy="1202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solidFill>
                <a:srgbClr val="C00000"/>
              </a:solidFill>
            </a:rPr>
            <a:t>Better structural design</a:t>
          </a:r>
        </a:p>
      </dsp:txBody>
      <dsp:txXfrm>
        <a:off x="2918723" y="2118144"/>
        <a:ext cx="1202216" cy="1202216"/>
      </dsp:txXfrm>
    </dsp:sp>
    <dsp:sp modelId="{7F8DC69E-FF34-4544-BBEE-BA6C7520C657}">
      <dsp:nvSpPr>
        <dsp:cNvPr id="0" name=""/>
        <dsp:cNvSpPr/>
      </dsp:nvSpPr>
      <dsp:spPr>
        <a:xfrm>
          <a:off x="800212" y="-366"/>
          <a:ext cx="3396625" cy="3396625"/>
        </a:xfrm>
        <a:prstGeom prst="circularArrow">
          <a:avLst>
            <a:gd name="adj1" fmla="val 6902"/>
            <a:gd name="adj2" fmla="val 465340"/>
            <a:gd name="adj3" fmla="val 5949465"/>
            <a:gd name="adj4" fmla="val 4385195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FB8BF7-1FAB-41CD-9E77-E310CEF87E2C}">
      <dsp:nvSpPr>
        <dsp:cNvPr id="0" name=""/>
        <dsp:cNvSpPr/>
      </dsp:nvSpPr>
      <dsp:spPr>
        <a:xfrm>
          <a:off x="876111" y="2118144"/>
          <a:ext cx="1202216" cy="1202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chemeClr val="tx1"/>
              </a:solidFill>
            </a:rPr>
            <a:t>Novel fabrication at scale</a:t>
          </a:r>
        </a:p>
      </dsp:txBody>
      <dsp:txXfrm>
        <a:off x="876111" y="2118144"/>
        <a:ext cx="1202216" cy="1202216"/>
      </dsp:txXfrm>
    </dsp:sp>
    <dsp:sp modelId="{63B57979-4B11-46F5-A8C7-90F1B3C1425D}">
      <dsp:nvSpPr>
        <dsp:cNvPr id="0" name=""/>
        <dsp:cNvSpPr/>
      </dsp:nvSpPr>
      <dsp:spPr>
        <a:xfrm>
          <a:off x="824137" y="88360"/>
          <a:ext cx="3396625" cy="3396625"/>
        </a:xfrm>
        <a:prstGeom prst="circularArrow">
          <a:avLst>
            <a:gd name="adj1" fmla="val 6902"/>
            <a:gd name="adj2" fmla="val 465340"/>
            <a:gd name="adj3" fmla="val 11771395"/>
            <a:gd name="adj4" fmla="val 10003957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BF4CB-98EB-4AF9-9599-3DB02CDD7A5D}">
      <dsp:nvSpPr>
        <dsp:cNvPr id="0" name=""/>
        <dsp:cNvSpPr/>
      </dsp:nvSpPr>
      <dsp:spPr>
        <a:xfrm>
          <a:off x="957039" y="152811"/>
          <a:ext cx="1202216" cy="1047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solidFill>
                <a:schemeClr val="tx1">
                  <a:lumMod val="50000"/>
                  <a:lumOff val="50000"/>
                </a:schemeClr>
              </a:solidFill>
            </a:rPr>
            <a:t>Neutron irradiations</a:t>
          </a:r>
        </a:p>
      </dsp:txBody>
      <dsp:txXfrm>
        <a:off x="957039" y="152811"/>
        <a:ext cx="1202216" cy="1047647"/>
      </dsp:txXfrm>
    </dsp:sp>
    <dsp:sp modelId="{CDB2A0DB-03A8-4739-9E8C-9F112C7A9E8F}">
      <dsp:nvSpPr>
        <dsp:cNvPr id="0" name=""/>
        <dsp:cNvSpPr/>
      </dsp:nvSpPr>
      <dsp:spPr>
        <a:xfrm>
          <a:off x="933543" y="18259"/>
          <a:ext cx="3396625" cy="3396625"/>
        </a:xfrm>
        <a:prstGeom prst="circularArrow">
          <a:avLst>
            <a:gd name="adj1" fmla="val 6902"/>
            <a:gd name="adj2" fmla="val 465340"/>
            <a:gd name="adj3" fmla="val 16051541"/>
            <a:gd name="adj4" fmla="val 15054036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E582A00-4DA6-5142-8D52-2656E33AA314}" type="datetimeFigureOut">
              <a:rPr lang="en-US" smtClean="0"/>
              <a:t>9/8/25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38C494B7-3010-C04A-A8D2-3A67F5B3F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4C9CD0D-D0C5-DD4D-B44E-98E59B6DF763}" type="datetimeFigureOut">
              <a:rPr lang="en-US" smtClean="0"/>
              <a:t>9/8/25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3C2E606-7E0B-0B4A-8955-4487729DC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2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Operating JET on behalf of the whole EUROfusion community</a:t>
            </a:r>
          </a:p>
          <a:p>
            <a:r>
              <a:rPr lang="en-GB"/>
              <a:t>Teams from all over EU set a new world record for fusion energy released in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85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99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We’re irradiating new fusion materials across the globe (Oak Ridge in USA,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Ansto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 Australia)</a:t>
            </a: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Our expanding MRF is used to analyse the damage from those irradiations</a:t>
            </a: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Damage teaches us how to model material performance in service</a:t>
            </a: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Damage also teaches us how to design better materials</a:t>
            </a: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…through better fabrication processes.</a:t>
            </a: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23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72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3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6" b="11987"/>
          <a:stretch/>
        </p:blipFill>
        <p:spPr>
          <a:xfrm>
            <a:off x="-8296" y="0"/>
            <a:ext cx="12205524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8296" y="2355204"/>
            <a:ext cx="12205524" cy="4511047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523" h="4511047">
                <a:moveTo>
                  <a:pt x="0" y="0"/>
                </a:moveTo>
                <a:lnTo>
                  <a:pt x="12205523" y="3470299"/>
                </a:lnTo>
                <a:cubicBezTo>
                  <a:pt x="12202292" y="3812982"/>
                  <a:pt x="12205410" y="4168364"/>
                  <a:pt x="12202179" y="4511047"/>
                </a:cubicBezTo>
                <a:lnTo>
                  <a:pt x="6841" y="4506836"/>
                </a:lnTo>
                <a:cubicBezTo>
                  <a:pt x="4139" y="2751922"/>
                  <a:pt x="2702" y="1754914"/>
                  <a:pt x="0" y="0"/>
                </a:cubicBez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800" b="1" i="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662" y="4594103"/>
            <a:ext cx="7539971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ts val="48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321244"/>
          </a:xfrm>
        </p:spPr>
        <p:txBody>
          <a:bodyPr lIns="0" tIns="0" rIns="0" bIns="0">
            <a:normAutofit/>
          </a:bodyPr>
          <a:lstStyle>
            <a:lvl1pPr>
              <a:defRPr sz="2400" b="1" i="0" baseline="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DD/MM/YYYY - Name</a:t>
            </a:r>
          </a:p>
        </p:txBody>
      </p:sp>
      <p:sp>
        <p:nvSpPr>
          <p:cNvPr id="1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 spc="-1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10 July 2023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10 July 2023</a:t>
            </a: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 flipH="1">
            <a:off x="765051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 spc="-15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66479" y="1308009"/>
            <a:ext cx="8853467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GB"/>
              <a:t>INSERT QUOTE HERE</a:t>
            </a:r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86674" y="5564305"/>
            <a:ext cx="8413078" cy="487362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90919C"/>
                </a:solidFill>
              </a:defRPr>
            </a:lvl1pPr>
          </a:lstStyle>
          <a:p>
            <a:pPr lvl="0"/>
            <a:r>
              <a:rPr lang="en-US"/>
              <a:t>NAME /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31458" y="1034180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73850" y="4825641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10 July 2023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 flipH="1">
            <a:off x="765051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F0DED-0301-7B3A-0E35-82ED17EAA6CE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79271"/>
            <a:ext cx="10515600" cy="4197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76222" y="63877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/>
              <a:t>10 July 2023</a:t>
            </a:r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765051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70" r:id="rId3"/>
    <p:sldLayoutId id="2147483660" r:id="rId4"/>
    <p:sldLayoutId id="2147483655" r:id="rId5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32B4E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diagramData" Target="../diagrams/data1.xml"/><Relationship Id="rId11" Type="http://schemas.openxmlformats.org/officeDocument/2006/relationships/image" Target="../media/image19.png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5.xml"/><Relationship Id="rId9" Type="http://schemas.openxmlformats.org/officeDocument/2006/relationships/diagramColors" Target="../diagrams/colors1.xml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D5A71EDF-6999-BFED-0658-0C92399DF7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UKAEA overview </a:t>
            </a:r>
            <a:r>
              <a:rPr lang="en-GB" sz="2400" dirty="0"/>
              <a:t>(shameless plug!)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A7EB7E-599B-A38F-C555-6705C72682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ICIS25, 8</a:t>
            </a:r>
            <a:r>
              <a:rPr lang="en-GB" baseline="30000" dirty="0"/>
              <a:t>th</a:t>
            </a:r>
            <a:r>
              <a:rPr lang="en-GB" dirty="0"/>
              <a:t> Sept 2025</a:t>
            </a:r>
          </a:p>
        </p:txBody>
      </p:sp>
    </p:spTree>
    <p:extLst>
      <p:ext uri="{BB962C8B-B14F-4D97-AF65-F5344CB8AC3E}">
        <p14:creationId xmlns:p14="http://schemas.microsoft.com/office/powerpoint/2010/main" val="2954131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A519D795-A241-4C3C-9AB6-2E59A8586413}"/>
              </a:ext>
            </a:extLst>
          </p:cNvPr>
          <p:cNvSpPr/>
          <p:nvPr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D7F628-9826-440C-B8A1-EE9F2284D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5BA8FC-7788-8CCA-A4C1-0967B56DA1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77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8150A9F-ED28-80A7-4D4F-2DFFBC713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PS20-315 - RACE overview (small)">
            <a:hlinkClick r:id="" action="ppaction://media"/>
            <a:extLst>
              <a:ext uri="{FF2B5EF4-FFF2-40B4-BE49-F238E27FC236}">
                <a16:creationId xmlns:a16="http://schemas.microsoft.com/office/drawing/2014/main" id="{E58C47A6-B849-7D1D-819E-41DDC47909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87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7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4613D07-6C91-32A2-D6DC-69673E2C61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9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69960B-E070-ABEA-A144-31131C533D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19 April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8857BC-182E-5CE1-A9C4-F0645E54C8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 descr="A purple light on a building&#10;&#10;Description automatically generated">
            <a:extLst>
              <a:ext uri="{FF2B5EF4-FFF2-40B4-BE49-F238E27FC236}">
                <a16:creationId xmlns:a16="http://schemas.microsoft.com/office/drawing/2014/main" id="{53FB11B9-C382-4976-BCCA-62417035A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634C3-8962-F351-2A3B-E3694E70E6EA}"/>
              </a:ext>
            </a:extLst>
          </p:cNvPr>
          <p:cNvSpPr txBox="1"/>
          <p:nvPr/>
        </p:nvSpPr>
        <p:spPr>
          <a:xfrm>
            <a:off x="300789" y="2141621"/>
            <a:ext cx="6352674" cy="2031325"/>
          </a:xfrm>
          <a:prstGeom prst="rect">
            <a:avLst/>
          </a:prstGeom>
          <a:solidFill>
            <a:srgbClr val="131313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C66FF"/>
              </a:buCl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bg1"/>
                </a:solidFill>
              </a:rPr>
              <a:t>Predictable net energy production</a:t>
            </a:r>
          </a:p>
          <a:p>
            <a:pPr marL="285750" indent="-285750">
              <a:spcAft>
                <a:spcPts val="1200"/>
              </a:spcAft>
              <a:buClr>
                <a:srgbClr val="CC66FF"/>
              </a:buCl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bg1"/>
                </a:solidFill>
              </a:rPr>
              <a:t>Aim to minimise capital cost</a:t>
            </a:r>
          </a:p>
          <a:p>
            <a:pPr marL="285750" indent="-285750">
              <a:spcAft>
                <a:spcPts val="1200"/>
              </a:spcAft>
              <a:buClr>
                <a:srgbClr val="CC66FF"/>
              </a:buCl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bg1"/>
                </a:solidFill>
              </a:rPr>
              <a:t>£290M investment for concept design by 2024</a:t>
            </a:r>
          </a:p>
          <a:p>
            <a:pPr marL="285750" indent="-285750">
              <a:spcAft>
                <a:spcPts val="1200"/>
              </a:spcAft>
              <a:buClr>
                <a:srgbClr val="CC66FF"/>
              </a:buCl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bg1"/>
                </a:solidFill>
              </a:rPr>
              <a:t>£800M for detailed design by 2028</a:t>
            </a:r>
          </a:p>
        </p:txBody>
      </p:sp>
    </p:spTree>
    <p:extLst>
      <p:ext uri="{BB962C8B-B14F-4D97-AF65-F5344CB8AC3E}">
        <p14:creationId xmlns:p14="http://schemas.microsoft.com/office/powerpoint/2010/main" val="1478505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6CF1AE3-0381-01F2-9764-B543470AFE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8778" b="8778"/>
          <a:stretch>
            <a:fillRect/>
          </a:stretch>
        </p:blipFill>
        <p:spPr>
          <a:xfrm>
            <a:off x="2785110" y="1383030"/>
            <a:ext cx="8493760" cy="477774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D03A3-487D-0035-B842-53819E731D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10 July 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D107B-2D13-F688-C140-A64A9FABCDA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CAA05C-1EC6-4D3D-ACE0-A3C15D61B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657342" cy="1325564"/>
          </a:xfrm>
        </p:spPr>
        <p:txBody>
          <a:bodyPr/>
          <a:lstStyle/>
          <a:p>
            <a:r>
              <a:rPr lang="en-GB" dirty="0"/>
              <a:t>My first experience of ion sources…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22B72D-F292-0309-30B1-AE96E8CF3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4279280"/>
            <a:ext cx="2618242" cy="17443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85B05B-680F-6DAF-65CD-23CD58417355}"/>
              </a:ext>
            </a:extLst>
          </p:cNvPr>
          <p:cNvSpPr/>
          <p:nvPr/>
        </p:nvSpPr>
        <p:spPr>
          <a:xfrm>
            <a:off x="2819400" y="2548890"/>
            <a:ext cx="3124200" cy="21145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56B9A1-53C7-5F1C-A5E6-FF12BC62A487}"/>
              </a:ext>
            </a:extLst>
          </p:cNvPr>
          <p:cNvSpPr/>
          <p:nvPr/>
        </p:nvSpPr>
        <p:spPr>
          <a:xfrm>
            <a:off x="101600" y="4279280"/>
            <a:ext cx="2618242" cy="17443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28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DC1E5-B68B-4297-BF29-736866503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71525D-537F-5CF9-D3D3-5F452D9A7E8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10 July 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4791D-88CC-B9DD-4255-9B3FE6FFDE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BA59DC-AD95-4BC0-686A-486B476A3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657342" cy="1325564"/>
          </a:xfrm>
        </p:spPr>
        <p:txBody>
          <a:bodyPr/>
          <a:lstStyle/>
          <a:p>
            <a:r>
              <a:rPr lang="en-GB" dirty="0"/>
              <a:t>My first experience of ion sources…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5066E42-454D-FF26-BAAD-E222559DBA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5529" r="5529"/>
          <a:stretch>
            <a:fillRect/>
          </a:stretch>
        </p:blipFill>
        <p:spPr>
          <a:xfrm>
            <a:off x="2484120" y="2029275"/>
            <a:ext cx="5633221" cy="3168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B1724-D6B9-9EF3-C1F3-6FDDD9F8F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68" y="2885955"/>
            <a:ext cx="2182988" cy="1455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804FCD-DC91-CF82-B932-C0D47D207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605" y="1367885"/>
            <a:ext cx="3278624" cy="449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18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FE3DF-8692-4524-A34A-A886ED83A1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22 April 2024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C3480-4846-438B-A939-547FB41D4D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1602" y="6387726"/>
            <a:ext cx="738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100" b="1" i="0" kern="120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2B25-261F-464E-BDD8-63296DE4D8A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D6BBAD-6946-A41B-1A90-63E0427A3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4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7CE53C-2530-944D-1550-23C704D0F2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10 July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BA3F1-316C-44E6-B1E4-CACC556021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10FB01-425F-6BEB-17E8-309AAE6B88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16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58F68-F30C-5FE6-3407-15C03F5747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ACC03-E23F-5D2F-959C-1956692E65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10 July 2023</a:t>
            </a:r>
            <a:endParaRPr lang="en-US"/>
          </a:p>
        </p:txBody>
      </p:sp>
      <p:pic>
        <p:nvPicPr>
          <p:cNvPr id="6" name="Shortened Videos">
            <a:hlinkClick r:id="" action="ppaction://media"/>
            <a:extLst>
              <a:ext uri="{FF2B5EF4-FFF2-40B4-BE49-F238E27FC236}">
                <a16:creationId xmlns:a16="http://schemas.microsoft.com/office/drawing/2014/main" id="{9C4A525C-1A64-F529-FB51-E09C8D292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406" r="12531"/>
          <a:stretch/>
        </p:blipFill>
        <p:spPr>
          <a:xfrm>
            <a:off x="313831" y="1285924"/>
            <a:ext cx="6664077" cy="4994013"/>
          </a:xfrm>
          <a:prstGeom prst="rect">
            <a:avLst/>
          </a:prstGeom>
        </p:spPr>
      </p:pic>
      <p:pic>
        <p:nvPicPr>
          <p:cNvPr id="2" name="Picture 2" descr="EUROfusion Users&amp;#39; pages: Log In">
            <a:extLst>
              <a:ext uri="{FF2B5EF4-FFF2-40B4-BE49-F238E27FC236}">
                <a16:creationId xmlns:a16="http://schemas.microsoft.com/office/drawing/2014/main" id="{2115D518-54BB-DEC0-9387-F6A50348E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30" y="5522918"/>
            <a:ext cx="2086484" cy="63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99C9E53-608C-51C6-29C8-473D8D533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908" y="1824084"/>
            <a:ext cx="5214092" cy="347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A65850B-E64A-9C26-33B3-FE5FB84FCE47}"/>
              </a:ext>
            </a:extLst>
          </p:cNvPr>
          <p:cNvSpPr/>
          <p:nvPr/>
        </p:nvSpPr>
        <p:spPr>
          <a:xfrm rot="16200000">
            <a:off x="9216530" y="3550515"/>
            <a:ext cx="617023" cy="1958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D30BE15-32CF-983C-44C2-21C2BDBC14D3}"/>
              </a:ext>
            </a:extLst>
          </p:cNvPr>
          <p:cNvSpPr/>
          <p:nvPr/>
        </p:nvSpPr>
        <p:spPr>
          <a:xfrm rot="16200000">
            <a:off x="9349680" y="2850908"/>
            <a:ext cx="328953" cy="1958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50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6">
            <a:extLst>
              <a:ext uri="{FF2B5EF4-FFF2-40B4-BE49-F238E27FC236}">
                <a16:creationId xmlns:a16="http://schemas.microsoft.com/office/drawing/2014/main" id="{10AC4B9F-7DC0-4659-B21B-6E8440B84D10}"/>
              </a:ext>
            </a:extLst>
          </p:cNvPr>
          <p:cNvSpPr/>
          <p:nvPr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16DA11-08AC-414A-ADE2-ECC4B04B4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pic>
        <p:nvPicPr>
          <p:cNvPr id="2" name="Picture 2" descr="\\fusnts5\users\jrh\My Documents\My Pictures\MUG.png">
            <a:extLst>
              <a:ext uri="{FF2B5EF4-FFF2-40B4-BE49-F238E27FC236}">
                <a16:creationId xmlns:a16="http://schemas.microsoft.com/office/drawing/2014/main" id="{BE60CBB0-0E09-B02F-5D0B-CDDACCA70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4115" y="1120140"/>
            <a:ext cx="5408444" cy="57378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C3DB5E27-C977-39F0-942B-5A59107F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16"/>
            <a:ext cx="11366001" cy="1325564"/>
          </a:xfrm>
        </p:spPr>
        <p:txBody>
          <a:bodyPr>
            <a:normAutofit/>
          </a:bodyPr>
          <a:lstStyle/>
          <a:p>
            <a:r>
              <a:rPr lang="en-GB" sz="3600" dirty="0"/>
              <a:t>MAST Upgrade – A Spherical Tokamak</a:t>
            </a:r>
          </a:p>
        </p:txBody>
      </p:sp>
    </p:spTree>
    <p:extLst>
      <p:ext uri="{BB962C8B-B14F-4D97-AF65-F5344CB8AC3E}">
        <p14:creationId xmlns:p14="http://schemas.microsoft.com/office/powerpoint/2010/main" val="128922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C933A4-7633-53FC-4677-0530F4348D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D7A1D20-9B8A-4EF0-85A3-E43786D4E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221" y="2181346"/>
            <a:ext cx="3964020" cy="3163174"/>
          </a:xfrm>
          <a:prstGeom prst="rect">
            <a:avLst/>
          </a:prstGeom>
        </p:spPr>
      </p:pic>
      <p:pic>
        <p:nvPicPr>
          <p:cNvPr id="12" name="Picture 11" descr="Chart, line chart, histogram&#10;&#10;Description automatically generated">
            <a:extLst>
              <a:ext uri="{FF2B5EF4-FFF2-40B4-BE49-F238E27FC236}">
                <a16:creationId xmlns:a16="http://schemas.microsoft.com/office/drawing/2014/main" id="{1A1CC376-B3D5-4654-A849-9842DB104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241" y="2153662"/>
            <a:ext cx="3964020" cy="31631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2C9CB1-3E5F-4F97-A918-42F0D5859A11}"/>
              </a:ext>
            </a:extLst>
          </p:cNvPr>
          <p:cNvSpPr txBox="1"/>
          <p:nvPr/>
        </p:nvSpPr>
        <p:spPr>
          <a:xfrm>
            <a:off x="3745631" y="1776276"/>
            <a:ext cx="1079694" cy="377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/>
              <a:t>Modelling</a:t>
            </a:r>
            <a:r>
              <a:rPr lang="en-GB" sz="140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0865E8-74C1-44F7-A567-4E347F98C731}"/>
              </a:ext>
            </a:extLst>
          </p:cNvPr>
          <p:cNvSpPr txBox="1"/>
          <p:nvPr/>
        </p:nvSpPr>
        <p:spPr>
          <a:xfrm>
            <a:off x="7864335" y="1735899"/>
            <a:ext cx="1172728" cy="377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/>
              <a:t>Experiment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415418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5AF15-8DE6-3022-9117-9103D3411B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29980" y="-14991"/>
            <a:ext cx="12336904" cy="6939509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41AFF4D-CC30-C7FA-2091-E66D2F8F0A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2817086"/>
              </p:ext>
            </p:extLst>
          </p:nvPr>
        </p:nvGraphicFramePr>
        <p:xfrm>
          <a:off x="1350829" y="1846278"/>
          <a:ext cx="5076575" cy="3395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3EB7B461-49EB-D865-0896-96B248B5E4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038" y="1347238"/>
            <a:ext cx="1732918" cy="13789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EC0C40-3D2B-807B-4BF8-5BB9368F57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4730" y="4166209"/>
            <a:ext cx="5714598" cy="25481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DE07BA2-46B0-0B01-B192-CADF0309CE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673" y="2819425"/>
            <a:ext cx="1692357" cy="1280703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2FAEACC-14EA-6DDC-0145-5435E81095DE}"/>
              </a:ext>
            </a:extLst>
          </p:cNvPr>
          <p:cNvSpPr txBox="1"/>
          <p:nvPr/>
        </p:nvSpPr>
        <p:spPr>
          <a:xfrm>
            <a:off x="355701" y="2533795"/>
            <a:ext cx="1486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>
                <a:solidFill>
                  <a:schemeClr val="bg1"/>
                </a:solidFill>
              </a:rPr>
              <a:t>OPAL at ANSTO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17689B9E-3AAD-C435-B300-76AB50C82AF4}"/>
              </a:ext>
            </a:extLst>
          </p:cNvPr>
          <p:cNvSpPr txBox="1"/>
          <p:nvPr/>
        </p:nvSpPr>
        <p:spPr>
          <a:xfrm>
            <a:off x="3202159" y="2970012"/>
            <a:ext cx="1465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132B4E"/>
                </a:solidFill>
              </a:rPr>
              <a:t>Metals, ceramics, composites and coatings</a:t>
            </a:r>
          </a:p>
        </p:txBody>
      </p:sp>
      <p:pic>
        <p:nvPicPr>
          <p:cNvPr id="2" name="finished video">
            <a:hlinkClick r:id="" action="ppaction://media"/>
            <a:extLst>
              <a:ext uri="{FF2B5EF4-FFF2-40B4-BE49-F238E27FC236}">
                <a16:creationId xmlns:a16="http://schemas.microsoft.com/office/drawing/2014/main" id="{31B63D72-D5AB-EF60-A167-5C937BAD32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84.958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63425" y="0"/>
            <a:ext cx="6328575" cy="3559824"/>
          </a:xfrm>
          <a:prstGeom prst="rect">
            <a:avLst/>
          </a:prstGeom>
        </p:spPr>
      </p:pic>
      <p:pic>
        <p:nvPicPr>
          <p:cNvPr id="3" name="Picture 2" descr="A person in a hard hat looking at a large metal plant&#10;&#10;Description automatically generated">
            <a:extLst>
              <a:ext uri="{FF2B5EF4-FFF2-40B4-BE49-F238E27FC236}">
                <a16:creationId xmlns:a16="http://schemas.microsoft.com/office/drawing/2014/main" id="{35E1E2A0-F066-9C2F-479C-B7E74EAE4F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" y="5048370"/>
            <a:ext cx="2722984" cy="1811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3FE9BC-56CB-230D-0066-F150AD967BCA}"/>
              </a:ext>
            </a:extLst>
          </p:cNvPr>
          <p:cNvSpPr txBox="1"/>
          <p:nvPr/>
        </p:nvSpPr>
        <p:spPr>
          <a:xfrm>
            <a:off x="0" y="5026226"/>
            <a:ext cx="2823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1" i="1">
                <a:solidFill>
                  <a:schemeClr val="bg1"/>
                </a:solidFill>
              </a:rPr>
              <a:t>Image: Materials Processing Institute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13ED96-BD73-2E91-428D-EC1ABF61E6CE}"/>
              </a:ext>
            </a:extLst>
          </p:cNvPr>
          <p:cNvSpPr txBox="1"/>
          <p:nvPr/>
        </p:nvSpPr>
        <p:spPr>
          <a:xfrm>
            <a:off x="355701" y="2790405"/>
            <a:ext cx="1486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>
                <a:solidFill>
                  <a:schemeClr val="bg1"/>
                </a:solidFill>
              </a:rPr>
              <a:t>HFIR at ORNL</a:t>
            </a:r>
          </a:p>
        </p:txBody>
      </p:sp>
    </p:spTree>
    <p:extLst>
      <p:ext uri="{BB962C8B-B14F-4D97-AF65-F5344CB8AC3E}">
        <p14:creationId xmlns:p14="http://schemas.microsoft.com/office/powerpoint/2010/main" val="401379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9351F2DD9FBF4EBC4807659E520AA0" ma:contentTypeVersion="10" ma:contentTypeDescription="Create a new document." ma:contentTypeScope="" ma:versionID="8187e90570f165914620163e0f58189e">
  <xsd:schema xmlns:xsd="http://www.w3.org/2001/XMLSchema" xmlns:xs="http://www.w3.org/2001/XMLSchema" xmlns:p="http://schemas.microsoft.com/office/2006/metadata/properties" xmlns:ns3="deb48879-8a29-4598-8524-1e0d200a5988" targetNamespace="http://schemas.microsoft.com/office/2006/metadata/properties" ma:root="true" ma:fieldsID="0e2a830a10c74893a73ee445b743d05b" ns3:_="">
    <xsd:import namespace="deb48879-8a29-4598-8524-1e0d200a598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b48879-8a29-4598-8524-1e0d200a59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18724D-C047-4C34-9616-C60BB411B0DC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deb48879-8a29-4598-8524-1e0d200a5988"/>
  </ds:schemaRefs>
</ds:datastoreItem>
</file>

<file path=customXml/itemProps2.xml><?xml version="1.0" encoding="utf-8"?>
<ds:datastoreItem xmlns:ds="http://schemas.openxmlformats.org/officeDocument/2006/customXml" ds:itemID="{CFDD6FD2-086A-4C78-A64B-2ECA249DD7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99C421-9739-4756-B731-E292F87A5C55}">
  <ds:schemaRefs>
    <ds:schemaRef ds:uri="deb48879-8a29-4598-8524-1e0d200a598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6136</TotalTime>
  <Words>196</Words>
  <Application>Microsoft Macintosh PowerPoint</Application>
  <PresentationFormat>Widescreen</PresentationFormat>
  <Paragraphs>44</Paragraphs>
  <Slides>13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Symbol</vt:lpstr>
      <vt:lpstr>Wingdings</vt:lpstr>
      <vt:lpstr>Office Theme</vt:lpstr>
      <vt:lpstr>PowerPoint Presentation</vt:lpstr>
      <vt:lpstr>My first experience of ion sources…</vt:lpstr>
      <vt:lpstr>My first experience of ion sources…</vt:lpstr>
      <vt:lpstr>PowerPoint Presentation</vt:lpstr>
      <vt:lpstr>PowerPoint Presentation</vt:lpstr>
      <vt:lpstr>PowerPoint Presentation</vt:lpstr>
      <vt:lpstr>MAST Upgrade – A Spherical Tokamak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Woodley, Curtis</dc:creator>
  <cp:lastModifiedBy>King, Damian</cp:lastModifiedBy>
  <cp:revision>8</cp:revision>
  <cp:lastPrinted>2019-09-23T15:00:01Z</cp:lastPrinted>
  <dcterms:created xsi:type="dcterms:W3CDTF">2017-03-08T10:43:40Z</dcterms:created>
  <dcterms:modified xsi:type="dcterms:W3CDTF">2025-09-08T07:36:03Z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0x010100939351F2DD9FBF4EBC4807659E520AA0</vt:lpwstr>
  </property>
  <property fmtid="{D5CDD505-2E9C-101B-9397-08002B2CF9AE}" pid="3" name="MSIP_Label_c6db8f71-287c-4330-9f31-02976469423c_Enabled">
    <vt:lpwstr>True</vt:lpwstr>
  </property>
  <property fmtid="{D5CDD505-2E9C-101B-9397-08002B2CF9AE}" pid="4" name="MSIP_Label_c6db8f71-287c-4330-9f31-02976469423c_SiteId">
    <vt:lpwstr>2bede252-cf7b-4ef3-889c-abe547987274</vt:lpwstr>
  </property>
  <property fmtid="{D5CDD505-2E9C-101B-9397-08002B2CF9AE}" pid="5" name="MSIP_Label_c6db8f71-287c-4330-9f31-02976469423c_Owner">
    <vt:lpwstr>op6014@electricity.gg</vt:lpwstr>
  </property>
  <property fmtid="{D5CDD505-2E9C-101B-9397-08002B2CF9AE}" pid="6" name="MSIP_Label_c6db8f71-287c-4330-9f31-02976469423c_SetDate">
    <vt:lpwstr>2021-11-08T17:22:11.5254464Z</vt:lpwstr>
  </property>
  <property fmtid="{D5CDD505-2E9C-101B-9397-08002B2CF9AE}" pid="7" name="MSIP_Label_c6db8f71-287c-4330-9f31-02976469423c_Name">
    <vt:lpwstr>Not Protectively Marked</vt:lpwstr>
  </property>
  <property fmtid="{D5CDD505-2E9C-101B-9397-08002B2CF9AE}" pid="8" name="MSIP_Label_c6db8f71-287c-4330-9f31-02976469423c_Application">
    <vt:lpwstr>Microsoft Azure Information Protection</vt:lpwstr>
  </property>
  <property fmtid="{D5CDD505-2E9C-101B-9397-08002B2CF9AE}" pid="9" name="MSIP_Label_c6db8f71-287c-4330-9f31-02976469423c_ActionId">
    <vt:lpwstr>af671144-9633-421f-a832-d9d0242bca71</vt:lpwstr>
  </property>
  <property fmtid="{D5CDD505-2E9C-101B-9397-08002B2CF9AE}" pid="10" name="MSIP_Label_c6db8f71-287c-4330-9f31-02976469423c_Extended_MSFT_Method">
    <vt:lpwstr>Automatic</vt:lpwstr>
  </property>
  <property fmtid="{D5CDD505-2E9C-101B-9397-08002B2CF9AE}" pid="11" name="MSIP_Label_0dcb255a-fd3f-4c0f-857e-201fa46304da_Enabled">
    <vt:lpwstr>True</vt:lpwstr>
  </property>
  <property fmtid="{D5CDD505-2E9C-101B-9397-08002B2CF9AE}" pid="12" name="MSIP_Label_0dcb255a-fd3f-4c0f-857e-201fa46304da_SiteId">
    <vt:lpwstr>c6ac664b-ae27-4d5d-b4e6-bb5717196fc7</vt:lpwstr>
  </property>
  <property fmtid="{D5CDD505-2E9C-101B-9397-08002B2CF9AE}" pid="13" name="MSIP_Label_0dcb255a-fd3f-4c0f-857e-201fa46304da_Owner">
    <vt:lpwstr>ian.chapman@ukaea.uk</vt:lpwstr>
  </property>
  <property fmtid="{D5CDD505-2E9C-101B-9397-08002B2CF9AE}" pid="14" name="MSIP_Label_0dcb255a-fd3f-4c0f-857e-201fa46304da_SetDate">
    <vt:lpwstr>2019-09-27T14:28:10.3635246Z</vt:lpwstr>
  </property>
  <property fmtid="{D5CDD505-2E9C-101B-9397-08002B2CF9AE}" pid="15" name="MSIP_Label_0dcb255a-fd3f-4c0f-857e-201fa46304da_Name">
    <vt:lpwstr>Official</vt:lpwstr>
  </property>
  <property fmtid="{D5CDD505-2E9C-101B-9397-08002B2CF9AE}" pid="16" name="MSIP_Label_0dcb255a-fd3f-4c0f-857e-201fa46304da_Application">
    <vt:lpwstr>Microsoft Azure Information Protection</vt:lpwstr>
  </property>
  <property fmtid="{D5CDD505-2E9C-101B-9397-08002B2CF9AE}" pid="17" name="MSIP_Label_0dcb255a-fd3f-4c0f-857e-201fa46304da_ActionId">
    <vt:lpwstr>ada6aaaf-6924-4ce5-845f-95b2bb9ae520</vt:lpwstr>
  </property>
  <property fmtid="{D5CDD505-2E9C-101B-9397-08002B2CF9AE}" pid="18" name="MSIP_Label_0dcb255a-fd3f-4c0f-857e-201fa46304da_Extended_MSFT_Method">
    <vt:lpwstr>Automatic</vt:lpwstr>
  </property>
  <property fmtid="{D5CDD505-2E9C-101B-9397-08002B2CF9AE}" pid="19" name="MSIP_Label_22759de7-3255-46b5-8dfe-736652f9c6c1_Enabled">
    <vt:lpwstr>True</vt:lpwstr>
  </property>
  <property fmtid="{D5CDD505-2E9C-101B-9397-08002B2CF9AE}" pid="20" name="MSIP_Label_22759de7-3255-46b5-8dfe-736652f9c6c1_SiteId">
    <vt:lpwstr>c6ac664b-ae27-4d5d-b4e6-bb5717196fc7</vt:lpwstr>
  </property>
  <property fmtid="{D5CDD505-2E9C-101B-9397-08002B2CF9AE}" pid="21" name="MSIP_Label_22759de7-3255-46b5-8dfe-736652f9c6c1_Owner">
    <vt:lpwstr>ian.chapman@ukaea.uk</vt:lpwstr>
  </property>
  <property fmtid="{D5CDD505-2E9C-101B-9397-08002B2CF9AE}" pid="22" name="MSIP_Label_22759de7-3255-46b5-8dfe-736652f9c6c1_SetDate">
    <vt:lpwstr>2019-09-27T14:28:10.3635246Z</vt:lpwstr>
  </property>
  <property fmtid="{D5CDD505-2E9C-101B-9397-08002B2CF9AE}" pid="23" name="MSIP_Label_22759de7-3255-46b5-8dfe-736652f9c6c1_Name">
    <vt:lpwstr>Public</vt:lpwstr>
  </property>
  <property fmtid="{D5CDD505-2E9C-101B-9397-08002B2CF9AE}" pid="24" name="MSIP_Label_22759de7-3255-46b5-8dfe-736652f9c6c1_Application">
    <vt:lpwstr>Microsoft Azure Information Protection</vt:lpwstr>
  </property>
  <property fmtid="{D5CDD505-2E9C-101B-9397-08002B2CF9AE}" pid="25" name="MSIP_Label_22759de7-3255-46b5-8dfe-736652f9c6c1_ActionId">
    <vt:lpwstr>ada6aaaf-6924-4ce5-845f-95b2bb9ae520</vt:lpwstr>
  </property>
  <property fmtid="{D5CDD505-2E9C-101B-9397-08002B2CF9AE}" pid="26" name="MSIP_Label_22759de7-3255-46b5-8dfe-736652f9c6c1_Parent">
    <vt:lpwstr>0dcb255a-fd3f-4c0f-857e-201fa46304da</vt:lpwstr>
  </property>
  <property fmtid="{D5CDD505-2E9C-101B-9397-08002B2CF9AE}" pid="27" name="MSIP_Label_22759de7-3255-46b5-8dfe-736652f9c6c1_Extended_MSFT_Method">
    <vt:lpwstr>Automatic</vt:lpwstr>
  </property>
  <property fmtid="{D5CDD505-2E9C-101B-9397-08002B2CF9AE}" pid="28" name="Sensitivity">
    <vt:lpwstr>Not Protectively Marked Official Public</vt:lpwstr>
  </property>
</Properties>
</file>