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28"/>
  </p:notesMasterIdLst>
  <p:sldIdLst>
    <p:sldId id="256" r:id="rId2"/>
    <p:sldId id="264" r:id="rId3"/>
    <p:sldId id="262" r:id="rId4"/>
    <p:sldId id="258" r:id="rId5"/>
    <p:sldId id="268" r:id="rId6"/>
    <p:sldId id="263" r:id="rId7"/>
    <p:sldId id="267" r:id="rId8"/>
    <p:sldId id="259" r:id="rId9"/>
    <p:sldId id="265" r:id="rId10"/>
    <p:sldId id="260" r:id="rId11"/>
    <p:sldId id="266" r:id="rId12"/>
    <p:sldId id="269" r:id="rId13"/>
    <p:sldId id="278" r:id="rId14"/>
    <p:sldId id="270" r:id="rId15"/>
    <p:sldId id="289" r:id="rId16"/>
    <p:sldId id="272" r:id="rId17"/>
    <p:sldId id="271" r:id="rId18"/>
    <p:sldId id="273" r:id="rId19"/>
    <p:sldId id="290" r:id="rId20"/>
    <p:sldId id="291" r:id="rId21"/>
    <p:sldId id="274" r:id="rId22"/>
    <p:sldId id="292" r:id="rId23"/>
    <p:sldId id="276" r:id="rId24"/>
    <p:sldId id="277" r:id="rId25"/>
    <p:sldId id="286" r:id="rId26"/>
    <p:sldId id="287" r:id="rId27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9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5A0"/>
    <a:srgbClr val="76D6FF"/>
    <a:srgbClr val="104282"/>
    <a:srgbClr val="0B387C"/>
    <a:srgbClr val="0C37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987"/>
    <p:restoredTop sz="94681"/>
  </p:normalViewPr>
  <p:slideViewPr>
    <p:cSldViewPr snapToGrid="0" snapToObjects="1">
      <p:cViewPr varScale="1">
        <p:scale>
          <a:sx n="148" d="100"/>
          <a:sy n="148" d="100"/>
        </p:scale>
        <p:origin x="888" y="184"/>
      </p:cViewPr>
      <p:guideLst>
        <p:guide orient="horz" pos="1620"/>
        <p:guide pos="289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AB34C6-BF53-2D4E-BDFA-290FF9F7E345}" type="datetimeFigureOut">
              <a:rPr lang="en-GB" smtClean="0"/>
              <a:t>05/09/2025</a:t>
            </a:fld>
            <a:endParaRPr lang="en-GB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AEEEAC-0865-1A48-BD9B-2C1FA432A61A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16064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AEEEAC-0865-1A48-BD9B-2C1FA432A61A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69728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logooutline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9355" y="1327799"/>
            <a:ext cx="2520000" cy="2494674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4767263"/>
            <a:ext cx="50142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B35865-E374-4E4E-8623-706411C5F2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87620" y="4767263"/>
            <a:ext cx="1106906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08.09.2025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4E6B565-EBC5-8F81-21EA-107110C29D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31335" y="4767263"/>
            <a:ext cx="524702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b="1" noProof="0" dirty="0"/>
              <a:t>Overview of the Heavy Ion Physics Programme at CERN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889146"/>
            <a:ext cx="3200400" cy="547688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tx1"/>
                </a:solidFill>
              </a:defRPr>
            </a:lvl1pPr>
          </a:lstStyle>
          <a:p>
            <a:r>
              <a:rPr kumimoji="0" lang="de-DE"/>
              <a:t>Mastertitelformat bearbeiten</a:t>
            </a:r>
            <a:endParaRPr kumimoji="0"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457200" y="160818"/>
            <a:ext cx="2743200" cy="6858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de-DE"/>
              <a:t>Mastertextformat bearbeiten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457200" y="1485900"/>
            <a:ext cx="7086600" cy="2762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de-DE"/>
              <a:t>Mastertextformat bearbeiten</a:t>
            </a:r>
          </a:p>
          <a:p>
            <a:pPr lvl="1" eaLnBrk="1" latinLnBrk="0" hangingPunct="1"/>
            <a:r>
              <a:rPr lang="de-DE"/>
              <a:t>Zweite Ebene</a:t>
            </a:r>
          </a:p>
          <a:p>
            <a:pPr lvl="2" eaLnBrk="1" latinLnBrk="0" hangingPunct="1"/>
            <a:r>
              <a:rPr lang="de-DE"/>
              <a:t>Dritte Ebene</a:t>
            </a:r>
          </a:p>
          <a:p>
            <a:pPr lvl="3" eaLnBrk="1" latinLnBrk="0" hangingPunct="1"/>
            <a:r>
              <a:rPr lang="de-DE"/>
              <a:t>Vierte Ebene</a:t>
            </a:r>
          </a:p>
          <a:p>
            <a:pPr lvl="4" eaLnBrk="1" latinLnBrk="0" hangingPunct="1"/>
            <a:r>
              <a:rPr lang="de-DE"/>
              <a:t>Fünfte Ebene</a:t>
            </a:r>
            <a:endParaRPr kumimoji="0" lang="en-US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4767263"/>
            <a:ext cx="50142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5" name="Date Placeholder 1">
            <a:extLst>
              <a:ext uri="{FF2B5EF4-FFF2-40B4-BE49-F238E27FC236}">
                <a16:creationId xmlns:a16="http://schemas.microsoft.com/office/drawing/2014/main" id="{891B38BE-F963-2661-9B1F-F5546A826F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87620" y="4767263"/>
            <a:ext cx="1106906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08.09.2025</a:t>
            </a:r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0607C110-B3D0-9C7B-F468-6E0A19E77B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31335" y="4767263"/>
            <a:ext cx="524702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b="1" noProof="0" dirty="0"/>
              <a:t>Overview of the Heavy Ion Physics Programme at CERN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556732" y="1279282"/>
            <a:ext cx="3053868" cy="940356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tx1"/>
                </a:solidFill>
              </a:defRPr>
            </a:lvl1pPr>
          </a:lstStyle>
          <a:p>
            <a:r>
              <a:rPr kumimoji="0" lang="de-DE"/>
              <a:t>Mastertitelformat bearbeiten</a:t>
            </a:r>
            <a:endParaRPr kumimoji="0" lang="en-US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558797" y="601648"/>
            <a:ext cx="4759514" cy="3569636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none"/>
        </p:style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de-DE"/>
              <a:t>Bild durch Klicken auf Symbol hinzufügen</a:t>
            </a:r>
            <a:endParaRPr kumimoji="0"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5556734" y="2249074"/>
            <a:ext cx="3053866" cy="199761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de-DE"/>
              <a:t>Mastertextformat bearbeiten</a:t>
            </a:r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4767263"/>
            <a:ext cx="50142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5" name="Date Placeholder 1">
            <a:extLst>
              <a:ext uri="{FF2B5EF4-FFF2-40B4-BE49-F238E27FC236}">
                <a16:creationId xmlns:a16="http://schemas.microsoft.com/office/drawing/2014/main" id="{9362AB4B-85EA-4A49-DA4B-BEBB8C7B41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87620" y="4767263"/>
            <a:ext cx="1106906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08.09.2025</a:t>
            </a:r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7B29EC9D-4783-B154-447A-898D139C3D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31335" y="4767263"/>
            <a:ext cx="524702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b="1" noProof="0" dirty="0"/>
              <a:t>Overview of the Heavy Ion Physics Programme at CERN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LOGOfin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267" y="1833334"/>
            <a:ext cx="1172455" cy="1467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8497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172" y="205067"/>
            <a:ext cx="8228763" cy="858473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GB" sz="2721" b="1" strike="noStrike" spc="-1">
              <a:solidFill>
                <a:srgbClr val="0033A0"/>
              </a:solidFill>
              <a:latin typeface="Source Sans Pro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457172" y="1203299"/>
            <a:ext cx="8228763" cy="3368258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905" b="1" strike="noStrike" spc="-1">
              <a:latin typeface="Source Sans Pro"/>
            </a:endParaRPr>
          </a:p>
        </p:txBody>
      </p:sp>
    </p:spTree>
    <p:extLst>
      <p:ext uri="{BB962C8B-B14F-4D97-AF65-F5344CB8AC3E}">
        <p14:creationId xmlns:p14="http://schemas.microsoft.com/office/powerpoint/2010/main" val="24239020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LOGOfin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267" y="1833334"/>
            <a:ext cx="1172455" cy="1467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4612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LogoOutline.ai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2000" y="1315400"/>
            <a:ext cx="2520000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9186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logoBadgeWeb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9440" y="1805119"/>
            <a:ext cx="1221946" cy="1535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3250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833611"/>
            <a:ext cx="8226854" cy="705332"/>
          </a:xfrm>
        </p:spPr>
        <p:txBody>
          <a:bodyPr/>
          <a:lstStyle>
            <a:lvl1pPr algn="l">
              <a:defRPr/>
            </a:lvl1pPr>
          </a:lstStyle>
          <a:p>
            <a:r>
              <a:rPr kumimoji="0" lang="de-DE"/>
              <a:t>Mastertitelformat bearbeiten</a:t>
            </a:r>
            <a:endParaRPr kumimoji="0" lang="en-US"/>
          </a:p>
        </p:txBody>
      </p:sp>
      <p:sp>
        <p:nvSpPr>
          <p:cNvPr id="7" name="Date Placeholder 1"/>
          <p:cNvSpPr>
            <a:spLocks noGrp="1"/>
          </p:cNvSpPr>
          <p:nvPr>
            <p:ph type="dt" sz="half" idx="2"/>
          </p:nvPr>
        </p:nvSpPr>
        <p:spPr>
          <a:xfrm>
            <a:off x="1306811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08.09.2025</a:t>
            </a: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547431" y="4767263"/>
            <a:ext cx="453092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b="1" noProof="0" dirty="0"/>
              <a:t>Overview of the Heavy Ion Physics Programme at CERN</a:t>
            </a: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4767263"/>
            <a:ext cx="50142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1" name="Espace réservé du texte 2"/>
          <p:cNvSpPr>
            <a:spLocks noGrp="1"/>
          </p:cNvSpPr>
          <p:nvPr>
            <p:ph type="body" idx="10"/>
          </p:nvPr>
        </p:nvSpPr>
        <p:spPr>
          <a:xfrm>
            <a:off x="457200" y="2543343"/>
            <a:ext cx="2743200" cy="31474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3702255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833611"/>
            <a:ext cx="8226854" cy="705332"/>
          </a:xfrm>
        </p:spPr>
        <p:txBody>
          <a:bodyPr/>
          <a:lstStyle>
            <a:lvl1pPr algn="l">
              <a:defRPr/>
            </a:lvl1pPr>
          </a:lstStyle>
          <a:p>
            <a:r>
              <a:rPr kumimoji="0" lang="de-DE"/>
              <a:t>Mastertitelformat bearbeiten</a:t>
            </a:r>
            <a:endParaRPr kumimoji="0" lang="en-US"/>
          </a:p>
        </p:txBody>
      </p:sp>
      <p:sp>
        <p:nvSpPr>
          <p:cNvPr id="11" name="Espace réservé du texte 2"/>
          <p:cNvSpPr>
            <a:spLocks noGrp="1"/>
          </p:cNvSpPr>
          <p:nvPr>
            <p:ph type="body" idx="10"/>
          </p:nvPr>
        </p:nvSpPr>
        <p:spPr>
          <a:xfrm>
            <a:off x="457200" y="2543343"/>
            <a:ext cx="2743200" cy="31474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0576372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de-DE"/>
              <a:t>Mastertitelformat bearbeiten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de-DE"/>
              <a:t>Mastertextformat bearbeiten</a:t>
            </a:r>
          </a:p>
          <a:p>
            <a:pPr lvl="1" eaLnBrk="1" latinLnBrk="0" hangingPunct="1"/>
            <a:r>
              <a:rPr lang="de-DE"/>
              <a:t>Zweite Ebene</a:t>
            </a:r>
          </a:p>
          <a:p>
            <a:pPr lvl="2" eaLnBrk="1" latinLnBrk="0" hangingPunct="1"/>
            <a:r>
              <a:rPr lang="de-DE"/>
              <a:t>Dritte Ebene</a:t>
            </a:r>
          </a:p>
          <a:p>
            <a:pPr lvl="3" eaLnBrk="1" latinLnBrk="0" hangingPunct="1"/>
            <a:r>
              <a:rPr lang="de-DE"/>
              <a:t>Vierte Ebene</a:t>
            </a:r>
          </a:p>
          <a:p>
            <a:pPr lvl="4" eaLnBrk="1" latinLnBrk="0" hangingPunct="1"/>
            <a:r>
              <a:rPr lang="de-DE"/>
              <a:t>Fünfte Ebene</a:t>
            </a:r>
            <a:endParaRPr kumimoji="0" lang="en-US" dirty="0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4767263"/>
            <a:ext cx="50142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6" name="Date Placeholder 1">
            <a:extLst>
              <a:ext uri="{FF2B5EF4-FFF2-40B4-BE49-F238E27FC236}">
                <a16:creationId xmlns:a16="http://schemas.microsoft.com/office/drawing/2014/main" id="{ECA6191E-4A63-2804-05BE-14FB72807B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87620" y="4767263"/>
            <a:ext cx="1106906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08.09.2025</a:t>
            </a:r>
          </a:p>
        </p:txBody>
      </p: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7530E090-3DF5-3854-D3F2-552EF8FC1B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31335" y="4767263"/>
            <a:ext cx="524702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b="1" noProof="0" dirty="0"/>
              <a:t>Overview of the Heavy Ion Physics Programme at CERN</a:t>
            </a:r>
          </a:p>
        </p:txBody>
      </p:sp>
    </p:spTree>
    <p:extLst>
      <p:ext uri="{BB962C8B-B14F-4D97-AF65-F5344CB8AC3E}">
        <p14:creationId xmlns:p14="http://schemas.microsoft.com/office/powerpoint/2010/main" val="2897132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7467600" cy="857250"/>
          </a:xfrm>
        </p:spPr>
        <p:txBody>
          <a:bodyPr/>
          <a:lstStyle/>
          <a:p>
            <a:r>
              <a:rPr kumimoji="0" lang="de-DE"/>
              <a:t>Mastertitelformat bearbeiten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3657600" cy="3262788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de-DE"/>
              <a:t>Mastertextformat bearbeiten</a:t>
            </a:r>
          </a:p>
          <a:p>
            <a:pPr lvl="1" eaLnBrk="1" latinLnBrk="0" hangingPunct="1"/>
            <a:r>
              <a:rPr lang="de-DE"/>
              <a:t>Zweite Ebene</a:t>
            </a:r>
          </a:p>
          <a:p>
            <a:pPr lvl="2" eaLnBrk="1" latinLnBrk="0" hangingPunct="1"/>
            <a:r>
              <a:rPr lang="de-DE"/>
              <a:t>Dritte Ebene</a:t>
            </a:r>
          </a:p>
          <a:p>
            <a:pPr lvl="3" eaLnBrk="1" latinLnBrk="0" hangingPunct="1"/>
            <a:r>
              <a:rPr lang="de-DE"/>
              <a:t>Vierte Ebene</a:t>
            </a:r>
          </a:p>
          <a:p>
            <a:pPr lvl="4" eaLnBrk="1" latinLnBrk="0" hangingPunct="1"/>
            <a:r>
              <a:rPr lang="de-DE"/>
              <a:t>Fünfte Ebene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267200" y="1200150"/>
            <a:ext cx="3657600" cy="3262789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de-DE"/>
              <a:t>Mastertextformat bearbeiten</a:t>
            </a:r>
          </a:p>
          <a:p>
            <a:pPr lvl="1" eaLnBrk="1" latinLnBrk="0" hangingPunct="1"/>
            <a:r>
              <a:rPr lang="de-DE"/>
              <a:t>Zweite Ebene</a:t>
            </a:r>
          </a:p>
          <a:p>
            <a:pPr lvl="2" eaLnBrk="1" latinLnBrk="0" hangingPunct="1"/>
            <a:r>
              <a:rPr lang="de-DE"/>
              <a:t>Dritte Ebene</a:t>
            </a:r>
          </a:p>
          <a:p>
            <a:pPr lvl="3" eaLnBrk="1" latinLnBrk="0" hangingPunct="1"/>
            <a:r>
              <a:rPr lang="de-DE"/>
              <a:t>Vierte Ebene</a:t>
            </a:r>
          </a:p>
          <a:p>
            <a:pPr lvl="4" eaLnBrk="1" latinLnBrk="0" hangingPunct="1"/>
            <a:r>
              <a:rPr lang="de-DE"/>
              <a:t>Fünfte Ebene</a:t>
            </a:r>
            <a:endParaRPr kumimoji="0" lang="en-US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4767263"/>
            <a:ext cx="50142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5" name="Date Placeholder 1">
            <a:extLst>
              <a:ext uri="{FF2B5EF4-FFF2-40B4-BE49-F238E27FC236}">
                <a16:creationId xmlns:a16="http://schemas.microsoft.com/office/drawing/2014/main" id="{3771BC95-73B7-7AB6-BEF8-1FF421B93C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87620" y="4767263"/>
            <a:ext cx="1106906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08.09.2025</a:t>
            </a:r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8F0AF0B2-46CC-CFA4-D83E-4D63DAC18B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31335" y="4767263"/>
            <a:ext cx="524702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b="1" noProof="0" dirty="0"/>
              <a:t>Overview of the Heavy Ion Physics Programme at CERN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8229600" cy="670483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de-DE"/>
              <a:t>Mastertitelformat bearbeiten</a:t>
            </a:r>
            <a:endParaRPr kumimoji="0"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55613" y="3826475"/>
            <a:ext cx="8231187" cy="447075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de-DE"/>
              <a:t>Mastertextformat bearbeiten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0" y="952333"/>
            <a:ext cx="4040188" cy="276499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de-DE"/>
              <a:t>Mastertextformat bearbeiten</a:t>
            </a:r>
          </a:p>
          <a:p>
            <a:pPr lvl="1" eaLnBrk="1" latinLnBrk="0" hangingPunct="1"/>
            <a:r>
              <a:rPr lang="de-DE"/>
              <a:t>Zweite Ebene</a:t>
            </a:r>
          </a:p>
          <a:p>
            <a:pPr lvl="2" eaLnBrk="1" latinLnBrk="0" hangingPunct="1"/>
            <a:r>
              <a:rPr lang="de-DE"/>
              <a:t>Dritte Ebene</a:t>
            </a:r>
          </a:p>
          <a:p>
            <a:pPr lvl="3" eaLnBrk="1" latinLnBrk="0" hangingPunct="1"/>
            <a:r>
              <a:rPr lang="de-DE"/>
              <a:t>Vierte Ebene</a:t>
            </a:r>
          </a:p>
          <a:p>
            <a:pPr lvl="4" eaLnBrk="1" latinLnBrk="0" hangingPunct="1"/>
            <a:r>
              <a:rPr lang="de-DE"/>
              <a:t>Fünfte Ebene</a:t>
            </a:r>
            <a:endParaRPr kumimoji="0" lang="en-US" dirty="0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6" y="952333"/>
            <a:ext cx="4041775" cy="276499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de-DE"/>
              <a:t>Mastertextformat bearbeiten</a:t>
            </a:r>
          </a:p>
          <a:p>
            <a:pPr lvl="1" eaLnBrk="1" latinLnBrk="0" hangingPunct="1"/>
            <a:r>
              <a:rPr lang="de-DE"/>
              <a:t>Zweite Ebene</a:t>
            </a:r>
          </a:p>
          <a:p>
            <a:pPr lvl="2" eaLnBrk="1" latinLnBrk="0" hangingPunct="1"/>
            <a:r>
              <a:rPr lang="de-DE"/>
              <a:t>Dritte Ebene</a:t>
            </a:r>
          </a:p>
          <a:p>
            <a:pPr lvl="3" eaLnBrk="1" latinLnBrk="0" hangingPunct="1"/>
            <a:r>
              <a:rPr lang="de-DE"/>
              <a:t>Vierte Ebene</a:t>
            </a:r>
          </a:p>
          <a:p>
            <a:pPr lvl="4" eaLnBrk="1" latinLnBrk="0" hangingPunct="1"/>
            <a:r>
              <a:rPr lang="de-DE"/>
              <a:t>Fünfte Ebene</a:t>
            </a:r>
            <a:endParaRPr kumimoji="0" lang="en-US"/>
          </a:p>
        </p:txBody>
      </p:sp>
      <p:sp>
        <p:nvSpPr>
          <p:cNvPr id="1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185376" y="4767263"/>
            <a:ext cx="50142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3" name="Date Placeholder 1">
            <a:extLst>
              <a:ext uri="{FF2B5EF4-FFF2-40B4-BE49-F238E27FC236}">
                <a16:creationId xmlns:a16="http://schemas.microsoft.com/office/drawing/2014/main" id="{90919A34-234E-7CE3-4CF7-8DC78E4606D7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1287620" y="4767263"/>
            <a:ext cx="1106906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08.09.2025</a:t>
            </a:r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7385B755-A379-268C-081F-F8877824B622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2831335" y="4767263"/>
            <a:ext cx="524702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b="1" noProof="0" dirty="0"/>
              <a:t>Overview of the Heavy Ion Physics Programme at CERN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 descr="bande-02.eps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8" y="4527550"/>
            <a:ext cx="8243343" cy="615950"/>
          </a:xfrm>
          <a:prstGeom prst="rect">
            <a:avLst/>
          </a:prstGeom>
        </p:spPr>
      </p:pic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457200" y="175120"/>
            <a:ext cx="8226854" cy="705332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fr-CH" dirty="0"/>
              <a:t>Cliquez et modifiez le titre</a:t>
            </a:r>
            <a:endParaRPr kumimoji="0" lang="en-US" dirty="0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457200" y="994205"/>
            <a:ext cx="8229600" cy="3203145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CH" dirty="0"/>
              <a:t>Cliquez pour modifier les styles du texte du masque</a:t>
            </a:r>
          </a:p>
          <a:p>
            <a:pPr lvl="1" eaLnBrk="1" latinLnBrk="0" hangingPunct="1"/>
            <a:r>
              <a:rPr kumimoji="0" lang="fr-CH" dirty="0"/>
              <a:t>Deuxième niveau</a:t>
            </a:r>
          </a:p>
          <a:p>
            <a:pPr lvl="2" eaLnBrk="1" latinLnBrk="0" hangingPunct="1"/>
            <a:r>
              <a:rPr kumimoji="0" lang="fr-CH" dirty="0"/>
              <a:t>Troisième niveau</a:t>
            </a:r>
          </a:p>
          <a:p>
            <a:pPr lvl="3" eaLnBrk="1" latinLnBrk="0" hangingPunct="1"/>
            <a:r>
              <a:rPr kumimoji="0" lang="fr-CH" dirty="0"/>
              <a:t>Quatrième niveau</a:t>
            </a:r>
          </a:p>
          <a:p>
            <a:pPr lvl="4" eaLnBrk="1" latinLnBrk="0" hangingPunct="1"/>
            <a:r>
              <a:rPr kumimoji="0" lang="fr-CH" dirty="0"/>
              <a:t>Cinquième niveau</a:t>
            </a:r>
            <a:endParaRPr kumimoji="0"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1287620" y="4767263"/>
            <a:ext cx="1106906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08.09.2025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831335" y="4767263"/>
            <a:ext cx="524702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b="1" noProof="0" dirty="0"/>
              <a:t>Overview of the Heavy Ion Physics Programme at CERN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4767263"/>
            <a:ext cx="50142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‹Nr.›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6" r:id="rId2"/>
    <p:sldLayoutId id="2147483677" r:id="rId3"/>
    <p:sldLayoutId id="2147483678" r:id="rId4"/>
    <p:sldLayoutId id="2147483681" r:id="rId5"/>
    <p:sldLayoutId id="2147483680" r:id="rId6"/>
    <p:sldLayoutId id="2147483679" r:id="rId7"/>
    <p:sldLayoutId id="2147483664" r:id="rId8"/>
    <p:sldLayoutId id="2147483665" r:id="rId9"/>
    <p:sldLayoutId id="2147483667" r:id="rId10"/>
    <p:sldLayoutId id="2147483668" r:id="rId11"/>
    <p:sldLayoutId id="2147483669" r:id="rId12"/>
    <p:sldLayoutId id="2147483674" r:id="rId13"/>
    <p:sldLayoutId id="2147483682" r:id="rId14"/>
  </p:sldLayoutIdLst>
  <p:hf hdr="0"/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58775" indent="-322263" algn="l" rtl="0" eaLnBrk="1" latinLnBrk="0" hangingPunct="1">
        <a:spcBef>
          <a:spcPct val="20000"/>
        </a:spcBef>
        <a:buClr>
          <a:schemeClr val="tx1"/>
        </a:buClr>
        <a:buSzPct val="80000"/>
        <a:buFont typeface="Arial"/>
        <a:buChar char="•"/>
        <a:tabLst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04863" indent="-357188" algn="l" rtl="0" eaLnBrk="1" latinLnBrk="0" hangingPunct="1">
        <a:spcBef>
          <a:spcPct val="20000"/>
        </a:spcBef>
        <a:buClr>
          <a:schemeClr val="tx1"/>
        </a:buClr>
        <a:buSzPct val="90000"/>
        <a:buFont typeface="Arial"/>
        <a:buChar char="•"/>
        <a:tabLst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92708" indent="-342900" algn="l" rtl="0" eaLnBrk="1" latinLnBrk="0" hangingPunct="1">
        <a:spcBef>
          <a:spcPct val="20000"/>
        </a:spcBef>
        <a:buClr>
          <a:schemeClr val="tx1"/>
        </a:buClr>
        <a:buSzPct val="85000"/>
        <a:buFont typeface="Arial"/>
        <a:buChar char="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85316" indent="-342900" algn="l" rtl="0" eaLnBrk="1" latinLnBrk="0" hangingPunct="1">
        <a:spcBef>
          <a:spcPct val="20000"/>
        </a:spcBef>
        <a:buClr>
          <a:schemeClr val="tx1"/>
        </a:buClr>
        <a:buSzPct val="90000"/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50492" indent="-342900" algn="l" rtl="0" eaLnBrk="1" latinLnBrk="0" hangingPunct="1">
        <a:spcBef>
          <a:spcPct val="20000"/>
        </a:spcBef>
        <a:buClr>
          <a:schemeClr val="tx1"/>
        </a:buClr>
        <a:buSzPct val="100000"/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emf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48114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F1A1AE-ED9F-6A10-9469-7A95AEC521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>
            <a:extLst>
              <a:ext uri="{FF2B5EF4-FFF2-40B4-BE49-F238E27FC236}">
                <a16:creationId xmlns:a16="http://schemas.microsoft.com/office/drawing/2014/main" id="{25356BE4-7A95-D7A4-88C6-E0B5B71668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75120"/>
            <a:ext cx="8226854" cy="405471"/>
          </a:xfrm>
        </p:spPr>
        <p:txBody>
          <a:bodyPr>
            <a:noAutofit/>
          </a:bodyPr>
          <a:lstStyle/>
          <a:p>
            <a:r>
              <a:rPr lang="en-GB" sz="2800" dirty="0"/>
              <a:t>Fixed target experiments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34A914E-A204-502F-CBA6-D069B710F3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19678BE-63C1-74EF-A5AE-B156D415DE0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08.09.2025</a:t>
            </a:r>
            <a:endParaRPr lang="en-US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975ADD3-AA69-1D63-1433-B4FFAFEFF9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b="1" noProof="0"/>
              <a:t>Overview of the Heavy Ion Physics Programme at CERN</a:t>
            </a:r>
            <a:endParaRPr lang="en-GB" b="1" noProof="0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11BBB370-EC60-3E2B-9E17-FF8BCD1A0FD9}"/>
              </a:ext>
            </a:extLst>
          </p:cNvPr>
          <p:cNvPicPr/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715198" y="822910"/>
            <a:ext cx="5713603" cy="349768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895975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FD9F6FE-6050-A9E1-A92B-DC51D59513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871A19CD-4FFE-E72A-128F-006ACAD6016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08.09.2025</a:t>
            </a:r>
            <a:endParaRPr lang="en-US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0779E149-C0C0-4D84-69F8-28430321B8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b="1" noProof="0"/>
              <a:t>Overview of the Heavy Ion Physics Programme at CERN</a:t>
            </a:r>
            <a:endParaRPr lang="en-GB" b="1" noProof="0" dirty="0"/>
          </a:p>
        </p:txBody>
      </p:sp>
      <p:pic>
        <p:nvPicPr>
          <p:cNvPr id="8" name="Grafik 7" descr="Ein Bild, das Maschine, Bautechnik, Stahl, Pfeife Flöte Rohr enthält.&#10;&#10;KI-generierte Inhalte können fehlerhaft sein.">
            <a:extLst>
              <a:ext uri="{FF2B5EF4-FFF2-40B4-BE49-F238E27FC236}">
                <a16:creationId xmlns:a16="http://schemas.microsoft.com/office/drawing/2014/main" id="{BCB95CCE-3D60-45C0-3EE2-68A35478C5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2552" y="1058086"/>
            <a:ext cx="3272117" cy="2454088"/>
          </a:xfrm>
          <a:prstGeom prst="rect">
            <a:avLst/>
          </a:prstGeom>
        </p:spPr>
      </p:pic>
      <p:pic>
        <p:nvPicPr>
          <p:cNvPr id="16" name="Grafik 15" descr="Ein Bild, das Bautechnik, Maschine, Stahl, Industrie enthält.&#10;&#10;KI-generierte Inhalte können fehlerhaft sein.">
            <a:extLst>
              <a:ext uri="{FF2B5EF4-FFF2-40B4-BE49-F238E27FC236}">
                <a16:creationId xmlns:a16="http://schemas.microsoft.com/office/drawing/2014/main" id="{53E1D6FE-9603-3A44-8CDF-2BA01FB287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786792"/>
            <a:ext cx="3681134" cy="2454089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844000E3-9E51-9ED3-E028-9A2E01E032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5389" y="3085817"/>
            <a:ext cx="3025036" cy="1527644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E62DA3C4-BD91-572E-1976-A0A9767825BB}"/>
              </a:ext>
            </a:extLst>
          </p:cNvPr>
          <p:cNvSpPr txBox="1"/>
          <p:nvPr/>
        </p:nvSpPr>
        <p:spPr>
          <a:xfrm>
            <a:off x="569934" y="175364"/>
            <a:ext cx="60563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Fixed target experiments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4EFF4CFB-4D89-BA19-5801-48698C8AB7EC}"/>
              </a:ext>
            </a:extLst>
          </p:cNvPr>
          <p:cNvSpPr txBox="1"/>
          <p:nvPr/>
        </p:nvSpPr>
        <p:spPr>
          <a:xfrm>
            <a:off x="117279" y="3512174"/>
            <a:ext cx="20981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NA61/Shine in the North Area of SPS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D6720B4E-33D7-1A5D-BD69-106B5E560937}"/>
              </a:ext>
            </a:extLst>
          </p:cNvPr>
          <p:cNvSpPr txBox="1"/>
          <p:nvPr/>
        </p:nvSpPr>
        <p:spPr>
          <a:xfrm>
            <a:off x="5685422" y="3654295"/>
            <a:ext cx="29237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HEARTS in the East Area of PS</a:t>
            </a:r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F4BE3C37-8914-D7E2-67B9-291535E257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85423" y="544696"/>
            <a:ext cx="3001377" cy="1134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3441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B2B0735-1977-1A3A-6684-286CB7695C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600" dirty="0"/>
              <a:t>The GTS-LHC ion source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CA310F7-87E9-3EBD-1080-113ECEDA29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76367315-FF77-4CB2-6B66-8726DAE9569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08.09.2025</a:t>
            </a:r>
            <a:endParaRPr lang="en-US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2536655-1A1E-B51E-D692-CED7BA4C92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b="1" noProof="0"/>
              <a:t>Overview of the Heavy Ion Physics Programme at CERN</a:t>
            </a:r>
            <a:endParaRPr lang="en-GB" b="1" noProof="0" dirty="0"/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92F19686-1460-4E8B-13D3-C863585A2C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32043"/>
            <a:ext cx="4546121" cy="3465196"/>
          </a:xfrm>
        </p:spPr>
        <p:txBody>
          <a:bodyPr>
            <a:normAutofit lnSpcReduction="10000"/>
          </a:bodyPr>
          <a:lstStyle/>
          <a:p>
            <a:r>
              <a:rPr lang="en-GB" sz="1600" dirty="0"/>
              <a:t>GTS-LHC ion source is an </a:t>
            </a:r>
            <a:r>
              <a:rPr lang="en-GB" sz="1600" b="1" dirty="0"/>
              <a:t>ECR</a:t>
            </a:r>
            <a:r>
              <a:rPr lang="en-GB" sz="1600" dirty="0"/>
              <a:t> type ion source based on the Grenoble Test Source, installed at Linac3 in 2005</a:t>
            </a:r>
          </a:p>
          <a:p>
            <a:r>
              <a:rPr lang="en-GB" sz="1600" dirty="0"/>
              <a:t>14.5 GHz up to 2.2 kW, 10 Hz repetition rate, 50 </a:t>
            </a:r>
            <a:r>
              <a:rPr lang="en-GB" sz="1600" dirty="0" err="1"/>
              <a:t>ms</a:t>
            </a:r>
            <a:r>
              <a:rPr lang="en-GB" sz="1600" dirty="0"/>
              <a:t> microwave pulse</a:t>
            </a:r>
          </a:p>
          <a:p>
            <a:r>
              <a:rPr lang="en-GB" sz="1600" dirty="0"/>
              <a:t>Operation in </a:t>
            </a:r>
            <a:r>
              <a:rPr lang="en-GB" sz="1600" b="1" dirty="0"/>
              <a:t>afterglow</a:t>
            </a:r>
            <a:r>
              <a:rPr lang="en-GB" sz="1600" dirty="0"/>
              <a:t> mode</a:t>
            </a:r>
          </a:p>
          <a:p>
            <a:r>
              <a:rPr lang="en-GB" sz="1600" dirty="0"/>
              <a:t>Two operational </a:t>
            </a:r>
            <a:r>
              <a:rPr lang="en-GB" sz="1600" b="1" dirty="0"/>
              <a:t>micro-ovens</a:t>
            </a:r>
          </a:p>
          <a:p>
            <a:r>
              <a:rPr lang="en-GB" sz="1600" b="1" dirty="0"/>
              <a:t>Pulsed bias disk </a:t>
            </a:r>
            <a:r>
              <a:rPr lang="en-GB" sz="1600" dirty="0"/>
              <a:t>up to 800 V</a:t>
            </a:r>
          </a:p>
          <a:p>
            <a:r>
              <a:rPr lang="en-GB" sz="1600" b="1" dirty="0"/>
              <a:t>Three electrode extraction </a:t>
            </a:r>
            <a:r>
              <a:rPr lang="en-GB" sz="1600" dirty="0"/>
              <a:t>system with voltage up to 25 kV</a:t>
            </a:r>
          </a:p>
          <a:p>
            <a:r>
              <a:rPr lang="en-GB" sz="1600" b="1" dirty="0"/>
              <a:t>PLC based controls </a:t>
            </a:r>
            <a:r>
              <a:rPr lang="en-GB" sz="1600" dirty="0"/>
              <a:t>integrated in the CERN controls network</a:t>
            </a:r>
          </a:p>
          <a:p>
            <a:r>
              <a:rPr lang="en-GB" sz="1600" dirty="0"/>
              <a:t>Main ion type: </a:t>
            </a:r>
            <a:r>
              <a:rPr lang="en-GB" sz="1600" baseline="30000" dirty="0"/>
              <a:t>208</a:t>
            </a:r>
            <a:r>
              <a:rPr lang="en-GB" sz="1600" dirty="0"/>
              <a:t>Pb</a:t>
            </a:r>
            <a:r>
              <a:rPr lang="en-GB" sz="1600" baseline="30000" dirty="0"/>
              <a:t>29+</a:t>
            </a:r>
          </a:p>
        </p:txBody>
      </p:sp>
      <p:pic>
        <p:nvPicPr>
          <p:cNvPr id="9" name="Grafik 8" descr="Ein Bild, das Screenshot enthält.&#10;&#10;KI-generierte Inhalte können fehlerhaft sein.">
            <a:extLst>
              <a:ext uri="{FF2B5EF4-FFF2-40B4-BE49-F238E27FC236}">
                <a16:creationId xmlns:a16="http://schemas.microsoft.com/office/drawing/2014/main" id="{71A5C358-469D-C6F6-BFB5-408E6A8471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8553" y="1275143"/>
            <a:ext cx="4019357" cy="2593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713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B8D00E0-EF42-5BF4-D2DC-6868AC774D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200" dirty="0"/>
              <a:t>Source operation and beam performance</a:t>
            </a:r>
          </a:p>
        </p:txBody>
      </p:sp>
      <p:graphicFrame>
        <p:nvGraphicFramePr>
          <p:cNvPr id="7" name="Inhaltsplatzhalter 6">
            <a:extLst>
              <a:ext uri="{FF2B5EF4-FFF2-40B4-BE49-F238E27FC236}">
                <a16:creationId xmlns:a16="http://schemas.microsoft.com/office/drawing/2014/main" id="{8CB04659-4938-85EA-F80F-960E1F1C375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61971966"/>
              </p:ext>
            </p:extLst>
          </p:nvPr>
        </p:nvGraphicFramePr>
        <p:xfrm>
          <a:off x="5119255" y="1079246"/>
          <a:ext cx="3564799" cy="2387272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67926">
                  <a:extLst>
                    <a:ext uri="{9D8B030D-6E8A-4147-A177-3AD203B41FA5}">
                      <a16:colId xmlns:a16="http://schemas.microsoft.com/office/drawing/2014/main" val="3051758168"/>
                    </a:ext>
                  </a:extLst>
                </a:gridCol>
                <a:gridCol w="700368">
                  <a:extLst>
                    <a:ext uri="{9D8B030D-6E8A-4147-A177-3AD203B41FA5}">
                      <a16:colId xmlns:a16="http://schemas.microsoft.com/office/drawing/2014/main" val="269955984"/>
                    </a:ext>
                  </a:extLst>
                </a:gridCol>
                <a:gridCol w="1196135">
                  <a:extLst>
                    <a:ext uri="{9D8B030D-6E8A-4147-A177-3AD203B41FA5}">
                      <a16:colId xmlns:a16="http://schemas.microsoft.com/office/drawing/2014/main" val="2897814162"/>
                    </a:ext>
                  </a:extLst>
                </a:gridCol>
                <a:gridCol w="700370">
                  <a:extLst>
                    <a:ext uri="{9D8B030D-6E8A-4147-A177-3AD203B41FA5}">
                      <a16:colId xmlns:a16="http://schemas.microsoft.com/office/drawing/2014/main" val="3348633869"/>
                    </a:ext>
                  </a:extLst>
                </a:gridCol>
              </a:tblGrid>
              <a:tr h="331076">
                <a:tc>
                  <a:txBody>
                    <a:bodyPr/>
                    <a:lstStyle/>
                    <a:p>
                      <a:r>
                        <a:rPr lang="en-GB" sz="1200" dirty="0"/>
                        <a:t>Ion @ </a:t>
                      </a:r>
                      <a:r>
                        <a:rPr lang="en-GB" sz="1200" dirty="0" err="1"/>
                        <a:t>Src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I / eµA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Ion @ Linac3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I / eµA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9584365"/>
                  </a:ext>
                </a:extLst>
              </a:tr>
              <a:tr h="289302">
                <a:tc>
                  <a:txBody>
                    <a:bodyPr/>
                    <a:lstStyle/>
                    <a:p>
                      <a:r>
                        <a:rPr lang="en-GB" sz="1200" baseline="30000" dirty="0"/>
                        <a:t>40</a:t>
                      </a:r>
                      <a:r>
                        <a:rPr lang="en-GB" sz="1200" dirty="0"/>
                        <a:t>Ar</a:t>
                      </a:r>
                      <a:r>
                        <a:rPr lang="en-GB" sz="1200" baseline="30000" dirty="0"/>
                        <a:t>11+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140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baseline="30000" dirty="0"/>
                        <a:t>40</a:t>
                      </a:r>
                      <a:r>
                        <a:rPr lang="en-GB" sz="1200" dirty="0"/>
                        <a:t>Ar</a:t>
                      </a:r>
                      <a:r>
                        <a:rPr lang="en-GB" sz="1200" baseline="30000" dirty="0"/>
                        <a:t>11+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60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3660549"/>
                  </a:ext>
                </a:extLst>
              </a:tr>
              <a:tr h="289302">
                <a:tc>
                  <a:txBody>
                    <a:bodyPr/>
                    <a:lstStyle/>
                    <a:p>
                      <a:r>
                        <a:rPr lang="en-GB" sz="1200" baseline="30000" dirty="0"/>
                        <a:t>129</a:t>
                      </a:r>
                      <a:r>
                        <a:rPr lang="en-GB" sz="1200" dirty="0"/>
                        <a:t>Xe</a:t>
                      </a:r>
                      <a:r>
                        <a:rPr lang="en-GB" sz="1200" baseline="30000" dirty="0"/>
                        <a:t>22+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175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baseline="30000" dirty="0"/>
                        <a:t>129</a:t>
                      </a:r>
                      <a:r>
                        <a:rPr lang="en-GB" sz="1200" dirty="0"/>
                        <a:t>Xe</a:t>
                      </a:r>
                      <a:r>
                        <a:rPr lang="en-GB" sz="1200" baseline="30000" dirty="0"/>
                        <a:t>39+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34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9066376"/>
                  </a:ext>
                </a:extLst>
              </a:tr>
              <a:tr h="289302">
                <a:tc>
                  <a:txBody>
                    <a:bodyPr/>
                    <a:lstStyle/>
                    <a:p>
                      <a:r>
                        <a:rPr lang="en-GB" sz="1200" baseline="30000" dirty="0"/>
                        <a:t>86</a:t>
                      </a:r>
                      <a:r>
                        <a:rPr lang="en-GB" sz="1200" dirty="0"/>
                        <a:t>Kr</a:t>
                      </a:r>
                      <a:r>
                        <a:rPr lang="en-GB" sz="1200" baseline="30000" dirty="0"/>
                        <a:t>22+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130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8876293"/>
                  </a:ext>
                </a:extLst>
              </a:tr>
              <a:tr h="289302">
                <a:tc>
                  <a:txBody>
                    <a:bodyPr/>
                    <a:lstStyle/>
                    <a:p>
                      <a:r>
                        <a:rPr lang="en-GB" sz="1200" baseline="30000" dirty="0"/>
                        <a:t>24</a:t>
                      </a:r>
                      <a:r>
                        <a:rPr lang="en-GB" sz="1200" dirty="0"/>
                        <a:t>Mg</a:t>
                      </a:r>
                      <a:r>
                        <a:rPr lang="en-GB" sz="1200" baseline="30000" dirty="0"/>
                        <a:t>7+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baseline="30000" dirty="0"/>
                        <a:t>24</a:t>
                      </a:r>
                      <a:r>
                        <a:rPr lang="en-GB" sz="1200" dirty="0"/>
                        <a:t>Mg</a:t>
                      </a:r>
                      <a:r>
                        <a:rPr lang="en-GB" sz="1200" baseline="30000" dirty="0"/>
                        <a:t>7+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19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9564752"/>
                  </a:ext>
                </a:extLst>
              </a:tr>
              <a:tr h="289302">
                <a:tc>
                  <a:txBody>
                    <a:bodyPr/>
                    <a:lstStyle/>
                    <a:p>
                      <a:r>
                        <a:rPr lang="en-GB" sz="1200" baseline="30000" dirty="0"/>
                        <a:t>16</a:t>
                      </a:r>
                      <a:r>
                        <a:rPr lang="en-GB" sz="1200" dirty="0"/>
                        <a:t>O</a:t>
                      </a:r>
                      <a:r>
                        <a:rPr lang="en-GB" sz="1200" baseline="30000" dirty="0"/>
                        <a:t>4+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239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baseline="30000" dirty="0"/>
                        <a:t>16</a:t>
                      </a:r>
                      <a:r>
                        <a:rPr lang="en-GB" sz="1200" dirty="0"/>
                        <a:t>O</a:t>
                      </a:r>
                      <a:r>
                        <a:rPr lang="en-GB" sz="1200" baseline="30000" dirty="0"/>
                        <a:t>4+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93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1114368"/>
                  </a:ext>
                </a:extLst>
              </a:tr>
              <a:tr h="289302">
                <a:tc>
                  <a:txBody>
                    <a:bodyPr/>
                    <a:lstStyle/>
                    <a:p>
                      <a:r>
                        <a:rPr lang="en-GB" sz="1200" baseline="30000" dirty="0"/>
                        <a:t>20</a:t>
                      </a:r>
                      <a:r>
                        <a:rPr lang="en-GB" sz="1200" dirty="0"/>
                        <a:t>Ne</a:t>
                      </a:r>
                      <a:r>
                        <a:rPr lang="en-GB" sz="1200" baseline="30000" dirty="0"/>
                        <a:t>5+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181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baseline="30000" dirty="0"/>
                        <a:t>20</a:t>
                      </a:r>
                      <a:r>
                        <a:rPr lang="en-GB" sz="1200" dirty="0"/>
                        <a:t>Ne</a:t>
                      </a:r>
                      <a:r>
                        <a:rPr lang="en-GB" sz="1200" baseline="30000" dirty="0"/>
                        <a:t>5+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59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7566741"/>
                  </a:ext>
                </a:extLst>
              </a:tr>
              <a:tr h="320384">
                <a:tc>
                  <a:txBody>
                    <a:bodyPr/>
                    <a:lstStyle/>
                    <a:p>
                      <a:r>
                        <a:rPr lang="en-GB" sz="1200" baseline="30000" dirty="0"/>
                        <a:t>208</a:t>
                      </a:r>
                      <a:r>
                        <a:rPr lang="en-GB" sz="1200" dirty="0"/>
                        <a:t>Pb</a:t>
                      </a:r>
                      <a:r>
                        <a:rPr lang="en-GB" sz="1200" baseline="30000" dirty="0"/>
                        <a:t>29+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182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baseline="30000" dirty="0"/>
                        <a:t>208</a:t>
                      </a:r>
                      <a:r>
                        <a:rPr lang="en-GB" sz="1200" dirty="0"/>
                        <a:t>Pb</a:t>
                      </a:r>
                      <a:r>
                        <a:rPr lang="en-GB" sz="1200" baseline="30000" dirty="0"/>
                        <a:t>54+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31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2404907"/>
                  </a:ext>
                </a:extLst>
              </a:tr>
            </a:tbl>
          </a:graphicData>
        </a:graphic>
      </p:graphicFrame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3D13377-EB8B-CC50-C786-B6A7E47C58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125C596D-6B2E-CD44-B821-A3C621B4132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08.09.2025</a:t>
            </a:r>
            <a:endParaRPr lang="en-US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D56E17AD-861F-FB2A-1C1F-C10FBFE361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b="1" noProof="0" dirty="0"/>
              <a:t>Overview of the Heavy Ion Physics Programme at CERN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C650E130-544A-74CD-3422-9549B017A6CD}"/>
              </a:ext>
            </a:extLst>
          </p:cNvPr>
          <p:cNvSpPr txBox="1"/>
          <p:nvPr/>
        </p:nvSpPr>
        <p:spPr>
          <a:xfrm>
            <a:off x="4885509" y="3656040"/>
            <a:ext cx="4042463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buFont typeface="Arial" panose="020B0604020202020204" pitchFamily="34" charset="0"/>
              <a:buChar char="•"/>
            </a:pPr>
            <a:r>
              <a:rPr lang="en-GB" sz="1100" dirty="0"/>
              <a:t>Source extraction matched to 2.5 keV/u for RFQ injection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en-GB" sz="1100" dirty="0"/>
              <a:t>Stable part of the source pulse ~ 300 µs for LEIR injection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en-GB" sz="1100" dirty="0"/>
              <a:t>Some for the beams are stripped at the end of the linac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en-GB" sz="1100" dirty="0"/>
              <a:t>Transmission in the linac and stripper efficiency vary for the different ion types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7CD144A9-0C89-44BB-073E-A53EA62A14CD}"/>
              </a:ext>
            </a:extLst>
          </p:cNvPr>
          <p:cNvSpPr txBox="1"/>
          <p:nvPr/>
        </p:nvSpPr>
        <p:spPr>
          <a:xfrm>
            <a:off x="561109" y="1069975"/>
            <a:ext cx="4558146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/>
              <a:t>Past short ion runs or tests</a:t>
            </a:r>
          </a:p>
          <a:p>
            <a:endParaRPr lang="en-GB" sz="1200" dirty="0"/>
          </a:p>
          <a:p>
            <a:pPr marL="171450" indent="-1714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sz="1200" dirty="0"/>
              <a:t>2015: </a:t>
            </a:r>
            <a:r>
              <a:rPr lang="en-GB" sz="1200" dirty="0">
                <a:solidFill>
                  <a:srgbClr val="00B050"/>
                </a:solidFill>
              </a:rPr>
              <a:t>Argon run </a:t>
            </a:r>
            <a:r>
              <a:rPr lang="en-GB" sz="1200" dirty="0"/>
              <a:t>up to SPS</a:t>
            </a:r>
            <a:br>
              <a:rPr lang="en-GB" sz="1200" dirty="0"/>
            </a:br>
            <a:r>
              <a:rPr lang="en-GB" sz="1200" dirty="0"/>
              <a:t>→ for NA61</a:t>
            </a:r>
          </a:p>
          <a:p>
            <a:pPr marL="171450" indent="-1714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sz="1200" dirty="0"/>
              <a:t>2017: </a:t>
            </a:r>
            <a:r>
              <a:rPr lang="en-GB" sz="1200" dirty="0">
                <a:solidFill>
                  <a:srgbClr val="00B050"/>
                </a:solidFill>
              </a:rPr>
              <a:t>Xenon run</a:t>
            </a:r>
            <a:br>
              <a:rPr lang="en-GB" sz="1200" dirty="0"/>
            </a:br>
            <a:r>
              <a:rPr lang="en-GB" sz="1200" dirty="0"/>
              <a:t>→ for NA61 &amp; LHC</a:t>
            </a:r>
          </a:p>
          <a:p>
            <a:pPr marL="171450" indent="-1714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sz="1200" dirty="0"/>
              <a:t>2023</a:t>
            </a:r>
            <a:r>
              <a:rPr lang="en-GB" sz="1200" dirty="0">
                <a:solidFill>
                  <a:srgbClr val="FFC000"/>
                </a:solidFill>
              </a:rPr>
              <a:t>: Krypton test</a:t>
            </a:r>
            <a:br>
              <a:rPr lang="en-GB" sz="1200" dirty="0"/>
            </a:br>
            <a:r>
              <a:rPr lang="en-GB" sz="1200" dirty="0"/>
              <a:t>→ input for injector model &amp; LHC Run 5</a:t>
            </a:r>
          </a:p>
          <a:p>
            <a:pPr marL="171450" indent="-1714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sz="1200" dirty="0"/>
              <a:t>2023: </a:t>
            </a:r>
            <a:r>
              <a:rPr lang="en-GB" sz="1200" dirty="0">
                <a:solidFill>
                  <a:srgbClr val="FFC000"/>
                </a:solidFill>
              </a:rPr>
              <a:t>Oxygen test</a:t>
            </a:r>
            <a:br>
              <a:rPr lang="en-GB" sz="1200" dirty="0"/>
            </a:br>
            <a:r>
              <a:rPr lang="en-GB" sz="1200" dirty="0"/>
              <a:t>→ validation of LHC oxygen run in 2025</a:t>
            </a:r>
          </a:p>
          <a:p>
            <a:pPr marL="171450" indent="-1714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sz="1200" dirty="0"/>
              <a:t>2024: </a:t>
            </a:r>
            <a:r>
              <a:rPr lang="en-GB" sz="1200" dirty="0">
                <a:solidFill>
                  <a:srgbClr val="FFC000"/>
                </a:solidFill>
              </a:rPr>
              <a:t>Magnesium test</a:t>
            </a:r>
            <a:br>
              <a:rPr lang="en-GB" sz="1200" dirty="0"/>
            </a:br>
            <a:r>
              <a:rPr lang="en-GB" sz="1200" dirty="0"/>
              <a:t>→ validation for NA61++ (Run 4, 2030+)</a:t>
            </a:r>
          </a:p>
          <a:p>
            <a:pPr marL="171450" indent="-1714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sz="1200" dirty="0"/>
              <a:t>2025: </a:t>
            </a:r>
            <a:r>
              <a:rPr lang="en-GB" sz="1200" dirty="0">
                <a:solidFill>
                  <a:srgbClr val="00B050"/>
                </a:solidFill>
              </a:rPr>
              <a:t>Oxygen run</a:t>
            </a:r>
            <a:br>
              <a:rPr lang="en-GB" sz="1200" dirty="0"/>
            </a:br>
            <a:r>
              <a:rPr lang="en-GB" sz="1200" dirty="0"/>
              <a:t>→ for LHC &amp; NA61</a:t>
            </a:r>
          </a:p>
          <a:p>
            <a:pPr marL="171450" indent="-1714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sz="1200" dirty="0"/>
              <a:t>2025: one day </a:t>
            </a:r>
            <a:r>
              <a:rPr lang="en-GB" sz="1200" dirty="0">
                <a:solidFill>
                  <a:srgbClr val="00B050"/>
                </a:solidFill>
              </a:rPr>
              <a:t>Neon run</a:t>
            </a:r>
            <a:br>
              <a:rPr lang="en-GB" sz="1200" dirty="0"/>
            </a:br>
            <a:r>
              <a:rPr lang="en-GB" sz="1200" dirty="0"/>
              <a:t>→ for LHC (Nuclear imaging)</a:t>
            </a:r>
          </a:p>
          <a:p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3143158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91BA701-EB5F-B6A4-1C48-B0E3CFE819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600" dirty="0"/>
              <a:t>Ion beam operation in the complex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9C9D83F-792C-338C-53CD-35B5817AD6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85891"/>
            <a:ext cx="5954294" cy="2819627"/>
          </a:xfrm>
        </p:spPr>
        <p:txBody>
          <a:bodyPr>
            <a:normAutofit/>
          </a:bodyPr>
          <a:lstStyle/>
          <a:p>
            <a:pPr marL="314325" indent="-277813"/>
            <a:r>
              <a:rPr lang="en-GB" sz="1600" dirty="0"/>
              <a:t>300 µs of flat beam pulse from the linac with up to 5 Hz repetition rate</a:t>
            </a:r>
          </a:p>
          <a:p>
            <a:pPr marL="314325" indent="-277813"/>
            <a:r>
              <a:rPr lang="en-GB" sz="1600" dirty="0"/>
              <a:t>High pulse and pulse-to-pulse </a:t>
            </a:r>
            <a:r>
              <a:rPr lang="en-GB" sz="1600" b="1" dirty="0"/>
              <a:t>stability</a:t>
            </a:r>
            <a:r>
              <a:rPr lang="en-GB" sz="1600" dirty="0"/>
              <a:t> required (~ 5%)</a:t>
            </a:r>
          </a:p>
          <a:p>
            <a:pPr marL="314325" indent="-277813"/>
            <a:r>
              <a:rPr lang="en-GB" sz="1600" b="1" dirty="0"/>
              <a:t>Beam delivery </a:t>
            </a:r>
            <a:r>
              <a:rPr lang="en-GB" sz="1600" dirty="0"/>
              <a:t>during working hours from the source for the setup of all the machines in the ion accelerator chain followed by beam delivery 24/7 during the physics period of the different users </a:t>
            </a:r>
          </a:p>
          <a:p>
            <a:pPr marL="314325" indent="-277813"/>
            <a:r>
              <a:rPr lang="en-GB" sz="1600" dirty="0"/>
              <a:t>Operation periods of </a:t>
            </a:r>
            <a:r>
              <a:rPr lang="en-GB" sz="1600" b="1" dirty="0"/>
              <a:t>several weeks up to several months </a:t>
            </a:r>
          </a:p>
          <a:p>
            <a:pPr marL="314325" indent="-277813"/>
            <a:r>
              <a:rPr lang="en-GB" sz="1600" dirty="0"/>
              <a:t>Due to the long setup periods only </a:t>
            </a:r>
            <a:r>
              <a:rPr lang="en-GB" sz="1600" b="1" dirty="0"/>
              <a:t>two ion types per year </a:t>
            </a:r>
            <a:r>
              <a:rPr lang="en-GB" sz="1600" dirty="0"/>
              <a:t>possible</a:t>
            </a:r>
          </a:p>
          <a:p>
            <a:endParaRPr lang="en-GB" sz="160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0B8058F-999C-9E1D-C717-2F05322668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74F5777D-FE70-3452-310C-5A005446EEB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08.09.2025</a:t>
            </a:r>
            <a:endParaRPr lang="en-US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5B85DA85-3C53-338A-B137-53C64C991D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b="1" noProof="0"/>
              <a:t>Overview of the Heavy Ion Physics Programme at CERN</a:t>
            </a:r>
            <a:endParaRPr lang="en-GB" b="1" noProof="0" dirty="0"/>
          </a:p>
        </p:txBody>
      </p:sp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C9A53D50-491A-6D4A-4001-F47D7DE683FA}"/>
              </a:ext>
            </a:extLst>
          </p:cNvPr>
          <p:cNvGrpSpPr/>
          <p:nvPr/>
        </p:nvGrpSpPr>
        <p:grpSpPr>
          <a:xfrm>
            <a:off x="6353616" y="837982"/>
            <a:ext cx="2699485" cy="3820111"/>
            <a:chOff x="6353616" y="837982"/>
            <a:chExt cx="2699485" cy="3820111"/>
          </a:xfrm>
        </p:grpSpPr>
        <p:grpSp>
          <p:nvGrpSpPr>
            <p:cNvPr id="19" name="Gruppieren 18">
              <a:extLst>
                <a:ext uri="{FF2B5EF4-FFF2-40B4-BE49-F238E27FC236}">
                  <a16:creationId xmlns:a16="http://schemas.microsoft.com/office/drawing/2014/main" id="{D530FEB4-7ABB-D450-2897-53B68B52E7A5}"/>
                </a:ext>
              </a:extLst>
            </p:cNvPr>
            <p:cNvGrpSpPr/>
            <p:nvPr/>
          </p:nvGrpSpPr>
          <p:grpSpPr>
            <a:xfrm>
              <a:off x="6353616" y="837982"/>
              <a:ext cx="2699485" cy="3820111"/>
              <a:chOff x="6353616" y="837982"/>
              <a:chExt cx="2699485" cy="3820111"/>
            </a:xfrm>
          </p:grpSpPr>
          <p:grpSp>
            <p:nvGrpSpPr>
              <p:cNvPr id="11" name="Gruppieren 10">
                <a:extLst>
                  <a:ext uri="{FF2B5EF4-FFF2-40B4-BE49-F238E27FC236}">
                    <a16:creationId xmlns:a16="http://schemas.microsoft.com/office/drawing/2014/main" id="{F971919C-F57C-001F-773C-F738C0C51DA4}"/>
                  </a:ext>
                </a:extLst>
              </p:cNvPr>
              <p:cNvGrpSpPr/>
              <p:nvPr/>
            </p:nvGrpSpPr>
            <p:grpSpPr>
              <a:xfrm>
                <a:off x="6353616" y="837982"/>
                <a:ext cx="2699485" cy="3820111"/>
                <a:chOff x="6353616" y="837982"/>
                <a:chExt cx="2699485" cy="3820111"/>
              </a:xfrm>
            </p:grpSpPr>
            <p:pic>
              <p:nvPicPr>
                <p:cNvPr id="8" name="Grafik 7">
                  <a:extLst>
                    <a:ext uri="{FF2B5EF4-FFF2-40B4-BE49-F238E27FC236}">
                      <a16:creationId xmlns:a16="http://schemas.microsoft.com/office/drawing/2014/main" id="{5F184376-DC10-EDED-608F-A3EF86090B7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6353616" y="837982"/>
                  <a:ext cx="2699485" cy="3820111"/>
                </a:xfrm>
                <a:prstGeom prst="rect">
                  <a:avLst/>
                </a:prstGeom>
              </p:spPr>
            </p:pic>
            <p:sp>
              <p:nvSpPr>
                <p:cNvPr id="7" name="Rechteck 6">
                  <a:extLst>
                    <a:ext uri="{FF2B5EF4-FFF2-40B4-BE49-F238E27FC236}">
                      <a16:creationId xmlns:a16="http://schemas.microsoft.com/office/drawing/2014/main" id="{885CDE99-27FB-FB10-F029-E14CE1427038}"/>
                    </a:ext>
                  </a:extLst>
                </p:cNvPr>
                <p:cNvSpPr/>
                <p:nvPr/>
              </p:nvSpPr>
              <p:spPr>
                <a:xfrm>
                  <a:off x="8747125" y="2374900"/>
                  <a:ext cx="168275" cy="247650"/>
                </a:xfrm>
                <a:prstGeom prst="rect">
                  <a:avLst/>
                </a:prstGeom>
                <a:solidFill>
                  <a:srgbClr val="0055A0"/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GB" sz="900" dirty="0"/>
                    <a:t>O</a:t>
                  </a:r>
                </a:p>
              </p:txBody>
            </p:sp>
            <p:sp>
              <p:nvSpPr>
                <p:cNvPr id="9" name="Rechteck 8">
                  <a:extLst>
                    <a:ext uri="{FF2B5EF4-FFF2-40B4-BE49-F238E27FC236}">
                      <a16:creationId xmlns:a16="http://schemas.microsoft.com/office/drawing/2014/main" id="{06D079F1-ABA9-6AB0-13FE-C7A09984EAD5}"/>
                    </a:ext>
                  </a:extLst>
                </p:cNvPr>
                <p:cNvSpPr/>
                <p:nvPr/>
              </p:nvSpPr>
              <p:spPr>
                <a:xfrm>
                  <a:off x="6655276" y="2905125"/>
                  <a:ext cx="199073" cy="431800"/>
                </a:xfrm>
                <a:prstGeom prst="rect">
                  <a:avLst/>
                </a:prstGeom>
                <a:solidFill>
                  <a:srgbClr val="0055A0"/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GB" sz="900" dirty="0"/>
                    <a:t>O</a:t>
                  </a:r>
                  <a:endParaRPr lang="en-GB" dirty="0"/>
                </a:p>
              </p:txBody>
            </p:sp>
            <p:sp>
              <p:nvSpPr>
                <p:cNvPr id="10" name="Rechteck 9">
                  <a:extLst>
                    <a:ext uri="{FF2B5EF4-FFF2-40B4-BE49-F238E27FC236}">
                      <a16:creationId xmlns:a16="http://schemas.microsoft.com/office/drawing/2014/main" id="{E9BFBB05-9637-4A41-178B-EF125BFDEB2F}"/>
                    </a:ext>
                  </a:extLst>
                </p:cNvPr>
                <p:cNvSpPr/>
                <p:nvPr/>
              </p:nvSpPr>
              <p:spPr>
                <a:xfrm>
                  <a:off x="8049101" y="3629025"/>
                  <a:ext cx="345599" cy="431800"/>
                </a:xfrm>
                <a:prstGeom prst="rect">
                  <a:avLst/>
                </a:prstGeom>
                <a:solidFill>
                  <a:srgbClr val="0055A0"/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GB" sz="900" dirty="0"/>
                    <a:t>Pb</a:t>
                  </a:r>
                  <a:endParaRPr lang="en-GB" dirty="0"/>
                </a:p>
              </p:txBody>
            </p:sp>
          </p:grpSp>
          <p:sp>
            <p:nvSpPr>
              <p:cNvPr id="14" name="Rechteck 13">
                <a:extLst>
                  <a:ext uri="{FF2B5EF4-FFF2-40B4-BE49-F238E27FC236}">
                    <a16:creationId xmlns:a16="http://schemas.microsoft.com/office/drawing/2014/main" id="{BB180456-834A-6BCB-BC3E-A70B49D9788F}"/>
                  </a:ext>
                </a:extLst>
              </p:cNvPr>
              <p:cNvSpPr/>
              <p:nvPr/>
            </p:nvSpPr>
            <p:spPr>
              <a:xfrm>
                <a:off x="8517426" y="930307"/>
                <a:ext cx="459398" cy="252864"/>
              </a:xfrm>
              <a:prstGeom prst="rect">
                <a:avLst/>
              </a:prstGeom>
              <a:solidFill>
                <a:srgbClr val="0055A0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900" dirty="0"/>
                  <a:t>2025</a:t>
                </a:r>
                <a:endParaRPr lang="en-GB" dirty="0"/>
              </a:p>
            </p:txBody>
          </p:sp>
        </p:grpSp>
        <p:cxnSp>
          <p:nvCxnSpPr>
            <p:cNvPr id="13" name="Gerade Verbindung 12">
              <a:extLst>
                <a:ext uri="{FF2B5EF4-FFF2-40B4-BE49-F238E27FC236}">
                  <a16:creationId xmlns:a16="http://schemas.microsoft.com/office/drawing/2014/main" id="{13C0CCCA-2463-DF12-52BF-1FD71C6E7037}"/>
                </a:ext>
              </a:extLst>
            </p:cNvPr>
            <p:cNvCxnSpPr/>
            <p:nvPr/>
          </p:nvCxnSpPr>
          <p:spPr>
            <a:xfrm>
              <a:off x="6677501" y="2184400"/>
              <a:ext cx="0" cy="43815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6" name="Pfeil nach rechts 15">
              <a:extLst>
                <a:ext uri="{FF2B5EF4-FFF2-40B4-BE49-F238E27FC236}">
                  <a16:creationId xmlns:a16="http://schemas.microsoft.com/office/drawing/2014/main" id="{98F23A2E-7C94-5618-2391-86DA8DD3B147}"/>
                </a:ext>
              </a:extLst>
            </p:cNvPr>
            <p:cNvSpPr/>
            <p:nvPr/>
          </p:nvSpPr>
          <p:spPr>
            <a:xfrm>
              <a:off x="6689725" y="2308226"/>
              <a:ext cx="164621" cy="142874"/>
            </a:xfrm>
            <a:prstGeom prst="rightArrow">
              <a:avLst/>
            </a:prstGeom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cxnSp>
          <p:nvCxnSpPr>
            <p:cNvPr id="17" name="Gerade Verbindung 16">
              <a:extLst>
                <a:ext uri="{FF2B5EF4-FFF2-40B4-BE49-F238E27FC236}">
                  <a16:creationId xmlns:a16="http://schemas.microsoft.com/office/drawing/2014/main" id="{DD29E52E-89CE-14DA-8971-4D4825CE87EF}"/>
                </a:ext>
              </a:extLst>
            </p:cNvPr>
            <p:cNvCxnSpPr/>
            <p:nvPr/>
          </p:nvCxnSpPr>
          <p:spPr>
            <a:xfrm>
              <a:off x="7210901" y="2898775"/>
              <a:ext cx="0" cy="43815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8" name="Pfeil nach rechts 17">
              <a:extLst>
                <a:ext uri="{FF2B5EF4-FFF2-40B4-BE49-F238E27FC236}">
                  <a16:creationId xmlns:a16="http://schemas.microsoft.com/office/drawing/2014/main" id="{B5D81230-1969-7DBB-92DA-82C019B4A914}"/>
                </a:ext>
              </a:extLst>
            </p:cNvPr>
            <p:cNvSpPr/>
            <p:nvPr/>
          </p:nvSpPr>
          <p:spPr>
            <a:xfrm>
              <a:off x="7223125" y="3022601"/>
              <a:ext cx="158749" cy="142874"/>
            </a:xfrm>
            <a:prstGeom prst="rightArrow">
              <a:avLst/>
            </a:prstGeom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599273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085F910-BA72-934A-3014-647A494830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75120"/>
            <a:ext cx="8226854" cy="600248"/>
          </a:xfrm>
        </p:spPr>
        <p:txBody>
          <a:bodyPr>
            <a:noAutofit/>
          </a:bodyPr>
          <a:lstStyle/>
          <a:p>
            <a:r>
              <a:rPr lang="en-GB" sz="3600" dirty="0"/>
              <a:t>LHC Long-term schedule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4F2CD71-442A-F4E0-C8F3-8F93194E2E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C3E1D96-62FB-744F-BA1E-6D1169EEFB9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08.09.2025</a:t>
            </a:r>
            <a:endParaRPr lang="en-US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ED0BBC33-67A9-43B4-49F1-646CE74C01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b="1" noProof="0"/>
              <a:t>Overview of the Heavy Ion Physics Programme at CERN</a:t>
            </a:r>
            <a:endParaRPr lang="en-GB" b="1" noProof="0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51B3E1FB-996A-1F26-C7F7-965D83A5B48A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320875" y="880452"/>
            <a:ext cx="8499503" cy="363602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683003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0F08DF-6C5B-0D05-B182-8F546A07E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2800" dirty="0"/>
              <a:t>Motivation for new ion types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D77340A-58DC-1669-40BC-02F378ADEA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26840418-2626-6A66-D5F9-2C8700A01D2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08.09.2025</a:t>
            </a:r>
            <a:endParaRPr lang="en-US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2C4862E5-4244-7E0D-AA8B-FC5CB8AFFD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b="1" noProof="0"/>
              <a:t>Overview of the Heavy Ion Physics Programme at CERN</a:t>
            </a:r>
            <a:endParaRPr lang="en-GB" b="1" noProof="0" dirty="0"/>
          </a:p>
        </p:txBody>
      </p:sp>
      <p:sp>
        <p:nvSpPr>
          <p:cNvPr id="7" name="TextShape 2">
            <a:extLst>
              <a:ext uri="{FF2B5EF4-FFF2-40B4-BE49-F238E27FC236}">
                <a16:creationId xmlns:a16="http://schemas.microsoft.com/office/drawing/2014/main" id="{09AE5EF7-839B-1C9D-22C7-4B79DFB0EF1A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79462" y="885690"/>
            <a:ext cx="4868779" cy="374669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rmAutofit fontScale="92500" lnSpcReduction="10000"/>
          </a:bodyPr>
          <a:lstStyle/>
          <a:p>
            <a:pPr marL="36512" indent="0">
              <a:spcBef>
                <a:spcPts val="720"/>
              </a:spcBef>
              <a:buNone/>
            </a:pPr>
            <a:r>
              <a:rPr lang="en-GB" sz="2200" dirty="0"/>
              <a:t>Physics</a:t>
            </a:r>
          </a:p>
          <a:p>
            <a:pPr marL="180975" lvl="1" indent="-180975">
              <a:spcBef>
                <a:spcPts val="720"/>
              </a:spcBef>
              <a:buSzPct val="100000"/>
            </a:pPr>
            <a:r>
              <a:rPr lang="en-GB" sz="1300" b="0" strike="noStrike" spc="-1" dirty="0">
                <a:latin typeface="Source Sans Pro"/>
              </a:rPr>
              <a:t>Explore different regions of the phase diagram </a:t>
            </a:r>
            <a:br>
              <a:rPr dirty="0"/>
            </a:br>
            <a:r>
              <a:rPr lang="en-GB" sz="1300" b="0" strike="noStrike" spc="-1" dirty="0">
                <a:latin typeface="Source Sans Pro"/>
              </a:rPr>
              <a:t>of </a:t>
            </a:r>
            <a:r>
              <a:rPr lang="en-GB" sz="1300" b="1" strike="noStrike" spc="-1" dirty="0">
                <a:latin typeface="Source Sans Pro"/>
              </a:rPr>
              <a:t>quark-gluon plasma </a:t>
            </a:r>
            <a:r>
              <a:rPr lang="en-GB" sz="1300" b="0" strike="noStrike" spc="-1" dirty="0">
                <a:latin typeface="Source Sans Pro"/>
              </a:rPr>
              <a:t>→ ALICE, NA61/SHINE, NA60+</a:t>
            </a:r>
          </a:p>
          <a:p>
            <a:pPr marL="180975" lvl="1" indent="-180975">
              <a:spcBef>
                <a:spcPts val="720"/>
              </a:spcBef>
              <a:buSzPct val="100000"/>
            </a:pPr>
            <a:r>
              <a:rPr lang="en-GB" sz="1300" spc="-1" dirty="0">
                <a:latin typeface="Source Sans Pro"/>
              </a:rPr>
              <a:t>Measure</a:t>
            </a:r>
            <a:r>
              <a:rPr lang="en-GB" sz="1300" b="0" strike="noStrike" spc="-1" dirty="0">
                <a:latin typeface="Source Sans Pro"/>
              </a:rPr>
              <a:t> </a:t>
            </a:r>
            <a:r>
              <a:rPr lang="en-GB" sz="1300" b="1" strike="noStrike" spc="-1" dirty="0">
                <a:latin typeface="Source Sans Pro"/>
              </a:rPr>
              <a:t>high-energy cross-sections </a:t>
            </a:r>
            <a:r>
              <a:rPr lang="en-GB" sz="1300" spc="-1" dirty="0">
                <a:latin typeface="Source Sans Pro"/>
              </a:rPr>
              <a:t>for</a:t>
            </a:r>
            <a:r>
              <a:rPr lang="en-GB" sz="1300" b="0" strike="noStrike" spc="-1" dirty="0">
                <a:latin typeface="Source Sans Pro"/>
              </a:rPr>
              <a:t> astroparticle physics models</a:t>
            </a:r>
          </a:p>
          <a:p>
            <a:pPr marL="180975" lvl="1" indent="-180975">
              <a:spcBef>
                <a:spcPts val="720"/>
              </a:spcBef>
              <a:buSzPct val="100000"/>
            </a:pPr>
            <a:r>
              <a:rPr lang="en-GB" sz="1300" b="0" strike="noStrike" spc="-1" dirty="0">
                <a:latin typeface="Source Sans Pro"/>
              </a:rPr>
              <a:t>Enrich </a:t>
            </a:r>
            <a:r>
              <a:rPr lang="en-GB" sz="1300" b="1" strike="noStrike" spc="-1" dirty="0">
                <a:latin typeface="Source Sans Pro"/>
              </a:rPr>
              <a:t>nuclear shape models </a:t>
            </a:r>
            <a:r>
              <a:rPr lang="en-GB" sz="1300" b="0" strike="noStrike" spc="-1" dirty="0">
                <a:latin typeface="Source Sans Pro"/>
              </a:rPr>
              <a:t>(traditionally based on low-energy measurements)</a:t>
            </a:r>
          </a:p>
          <a:p>
            <a:pPr marL="36512" indent="0">
              <a:spcBef>
                <a:spcPts val="1440"/>
              </a:spcBef>
              <a:buNone/>
            </a:pPr>
            <a:r>
              <a:rPr lang="en-GB" sz="2200" dirty="0"/>
              <a:t>Facilities</a:t>
            </a:r>
          </a:p>
          <a:p>
            <a:pPr marL="180975" lvl="1" indent="-180975">
              <a:spcBef>
                <a:spcPts val="720"/>
              </a:spcBef>
              <a:buSzPct val="100000"/>
            </a:pPr>
            <a:r>
              <a:rPr lang="en-GB" sz="1300" b="1" strike="noStrike" spc="-1" dirty="0">
                <a:latin typeface="Source Sans Pro"/>
              </a:rPr>
              <a:t>Irradiation</a:t>
            </a:r>
            <a:r>
              <a:rPr lang="en-GB" sz="1300" b="0" strike="noStrike" spc="-1" dirty="0">
                <a:latin typeface="Source Sans Pro"/>
              </a:rPr>
              <a:t> using wide range of linear energy transfer (LET) beams</a:t>
            </a:r>
            <a:br>
              <a:rPr dirty="0"/>
            </a:br>
            <a:r>
              <a:rPr lang="en-GB" sz="1300" b="0" strike="noStrike" spc="-1" dirty="0">
                <a:latin typeface="Source Sans Pro"/>
              </a:rPr>
              <a:t>→ HEARTS </a:t>
            </a:r>
            <a:r>
              <a:rPr lang="en-GB" sz="1300" spc="-1" dirty="0">
                <a:latin typeface="Source Sans Pro"/>
              </a:rPr>
              <a:t>– facility for irradiation of space and accelerator electronic components and boards</a:t>
            </a:r>
            <a:endParaRPr lang="en-GB" sz="1300" b="0" strike="noStrike" spc="-1" dirty="0">
              <a:latin typeface="Source Sans Pro"/>
            </a:endParaRPr>
          </a:p>
          <a:p>
            <a:pPr marL="180975" lvl="1" indent="-180975">
              <a:spcBef>
                <a:spcPts val="720"/>
              </a:spcBef>
              <a:buSzPct val="100000"/>
            </a:pPr>
            <a:r>
              <a:rPr lang="en-GB" sz="1300" b="0" strike="noStrike" spc="-1" dirty="0">
                <a:latin typeface="Source Sans Pro"/>
              </a:rPr>
              <a:t>Gamma factory</a:t>
            </a:r>
          </a:p>
          <a:p>
            <a:pPr marL="468820" lvl="2" indent="-180975">
              <a:spcBef>
                <a:spcPts val="720"/>
              </a:spcBef>
              <a:buSzPct val="100000"/>
            </a:pPr>
            <a:r>
              <a:rPr lang="en-GB" sz="1100" b="0" strike="noStrike" spc="-1" dirty="0">
                <a:latin typeface="Source Sans Pro"/>
              </a:rPr>
              <a:t>Using principle of resonant absorption and gamma boosted emission of photons</a:t>
            </a:r>
          </a:p>
          <a:p>
            <a:pPr marL="468820" lvl="2" indent="-180975">
              <a:spcBef>
                <a:spcPts val="720"/>
              </a:spcBef>
              <a:buSzPct val="100000"/>
            </a:pPr>
            <a:r>
              <a:rPr lang="en-GB" sz="1100" b="0" strike="noStrike" spc="-1" dirty="0">
                <a:latin typeface="Source Sans Pro"/>
                <a:ea typeface="PingFang SC"/>
              </a:rPr>
              <a:t>Better intensity and higher energy of photons than traditionally used methods (inverse </a:t>
            </a:r>
            <a:r>
              <a:rPr lang="en-GB" sz="1100" spc="-1" dirty="0">
                <a:latin typeface="Source Sans Pro"/>
                <a:ea typeface="PingFang SC"/>
              </a:rPr>
              <a:t>C</a:t>
            </a:r>
            <a:r>
              <a:rPr lang="en-GB" sz="1100" b="0" strike="noStrike" spc="-1" dirty="0">
                <a:latin typeface="Source Sans Pro"/>
                <a:ea typeface="PingFang SC"/>
              </a:rPr>
              <a:t>ompton scattering)</a:t>
            </a:r>
          </a:p>
          <a:p>
            <a:pPr marL="468820" lvl="2" indent="-180975">
              <a:spcBef>
                <a:spcPts val="720"/>
              </a:spcBef>
              <a:buSzPct val="100000"/>
            </a:pPr>
            <a:r>
              <a:rPr lang="en-GB" sz="1200" spc="-1" dirty="0">
                <a:latin typeface="Source Sans Pro"/>
              </a:rPr>
              <a:t>Spin-off: possibly e</a:t>
            </a:r>
            <a:r>
              <a:rPr lang="en-GB" sz="1100" spc="-1" dirty="0">
                <a:latin typeface="Source Sans Pro"/>
              </a:rPr>
              <a:t>nable high-brilliance Ca beams and high-rate collisions </a:t>
            </a:r>
            <a:br>
              <a:rPr lang="en-GB" sz="1100" spc="-1" dirty="0">
                <a:latin typeface="Source Sans Pro"/>
              </a:rPr>
            </a:br>
            <a:r>
              <a:rPr lang="en-GB" sz="1100" spc="-1" dirty="0">
                <a:latin typeface="Source Sans Pro"/>
              </a:rPr>
              <a:t>(Use the same principle to cool the beam by emitting gammas)</a:t>
            </a:r>
          </a:p>
          <a:p>
            <a:pPr marL="468820" lvl="2" indent="-180975">
              <a:spcBef>
                <a:spcPts val="720"/>
              </a:spcBef>
              <a:buSzPct val="100000"/>
            </a:pPr>
            <a:endParaRPr lang="en-GB" sz="1100" b="0" strike="noStrike" spc="-1" dirty="0">
              <a:latin typeface="Source Sans Pro"/>
              <a:ea typeface="PingFang SC"/>
            </a:endParaRPr>
          </a:p>
          <a:p>
            <a:pPr marL="36512" indent="0">
              <a:spcBef>
                <a:spcPts val="720"/>
              </a:spcBef>
              <a:buNone/>
            </a:pPr>
            <a:endParaRPr lang="en-GB" sz="2100" b="1" strike="noStrike" spc="-1" dirty="0">
              <a:latin typeface="Source Sans Pro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AF15F707-EB7C-E5DF-0A81-1A1E3D303D25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5903495" y="589408"/>
            <a:ext cx="2954526" cy="1730988"/>
          </a:xfrm>
          <a:prstGeom prst="rect">
            <a:avLst/>
          </a:prstGeom>
          <a:ln>
            <a:noFill/>
          </a:ln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7A46D001-A0E0-D71F-3020-278065A498EC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5831038" y="2470891"/>
            <a:ext cx="3026983" cy="2069374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95787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44AA3F6-E18F-9BBE-F669-860C6C1168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600" dirty="0"/>
              <a:t>Future ion beam requests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0BBA2D8-7A7B-9253-3D46-DBE92E27EE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002D33A-69F4-A8D8-0B61-D1F21616000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08.09.2025</a:t>
            </a:r>
            <a:endParaRPr lang="en-US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069D71EB-7421-0827-BCA5-EFCA312B74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b="1" noProof="0"/>
              <a:t>Overview of the Heavy Ion Physics Programme at CERN</a:t>
            </a:r>
            <a:endParaRPr lang="en-GB" b="1" noProof="0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81E318BD-1633-D59E-DD0D-654371E343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4232" y="1089645"/>
            <a:ext cx="6872789" cy="3468424"/>
          </a:xfrm>
          <a:prstGeom prst="rect">
            <a:avLst/>
          </a:prstGeom>
        </p:spPr>
      </p:pic>
      <p:sp>
        <p:nvSpPr>
          <p:cNvPr id="11" name="CustomShape 2">
            <a:extLst>
              <a:ext uri="{FF2B5EF4-FFF2-40B4-BE49-F238E27FC236}">
                <a16:creationId xmlns:a16="http://schemas.microsoft.com/office/drawing/2014/main" id="{A23554A0-43E2-7E0E-FDFB-D8F8EFD97DC4}"/>
              </a:ext>
            </a:extLst>
          </p:cNvPr>
          <p:cNvSpPr/>
          <p:nvPr/>
        </p:nvSpPr>
        <p:spPr>
          <a:xfrm rot="16800000">
            <a:off x="342078" y="2537138"/>
            <a:ext cx="3672000" cy="366480"/>
          </a:xfrm>
          <a:prstGeom prst="rect">
            <a:avLst/>
          </a:prstGeom>
          <a:solidFill>
            <a:srgbClr val="FFFFFF">
              <a:alpha val="70000"/>
            </a:srgbClr>
          </a:solidFill>
          <a:ln w="19080">
            <a:solidFill>
              <a:srgbClr val="FF6D6D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9360" tIns="54360" rIns="99360" bIns="54360" anchor="ctr">
            <a:noAutofit/>
          </a:bodyPr>
          <a:lstStyle/>
          <a:p>
            <a:pPr algn="ctr"/>
            <a:r>
              <a:rPr lang="en-GB" sz="1600" b="1" strike="noStrike" spc="-1" dirty="0">
                <a:solidFill>
                  <a:srgbClr val="FF6D6D"/>
                </a:solidFill>
                <a:latin typeface="Arial"/>
              </a:rPr>
              <a:t>These projects are not approved yet</a:t>
            </a:r>
          </a:p>
        </p:txBody>
      </p:sp>
    </p:spTree>
    <p:extLst>
      <p:ext uri="{BB962C8B-B14F-4D97-AF65-F5344CB8AC3E}">
        <p14:creationId xmlns:p14="http://schemas.microsoft.com/office/powerpoint/2010/main" val="4217139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20E1C9A-DA30-C474-FCA9-512D1272D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600" dirty="0"/>
              <a:t>Status and Challenges</a:t>
            </a:r>
            <a:br>
              <a:rPr lang="en-GB" sz="3600" dirty="0"/>
            </a:br>
            <a:r>
              <a:rPr lang="en-GB" sz="2000" dirty="0"/>
              <a:t>Fixed target SPS North Area</a:t>
            </a:r>
            <a:endParaRPr lang="en-GB" sz="3600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4E99626-1ED4-EA02-A802-86E92BF6E7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3782" y="1233189"/>
            <a:ext cx="4371587" cy="3321170"/>
          </a:xfrm>
        </p:spPr>
        <p:txBody>
          <a:bodyPr>
            <a:normAutofit fontScale="47500" lnSpcReduction="20000"/>
          </a:bodyPr>
          <a:lstStyle/>
          <a:p>
            <a:pPr marL="0" indent="7938">
              <a:spcAft>
                <a:spcPts val="300"/>
              </a:spcAft>
              <a:buSzPct val="100000"/>
              <a:buNone/>
            </a:pPr>
            <a:r>
              <a:rPr lang="en-GB" dirty="0"/>
              <a:t>NA61++ / SHINE (Run 4, 2030+)</a:t>
            </a:r>
          </a:p>
          <a:p>
            <a:pPr marL="357188" lvl="1" indent="-223838">
              <a:buSzPct val="100000"/>
            </a:pPr>
            <a:r>
              <a:rPr lang="en-GB" sz="2900" dirty="0"/>
              <a:t>Beam test with </a:t>
            </a:r>
            <a:r>
              <a:rPr lang="en-GB" sz="2900" b="1" dirty="0"/>
              <a:t>magnesium</a:t>
            </a:r>
            <a:r>
              <a:rPr lang="en-GB" sz="2900" dirty="0"/>
              <a:t> done in 2024</a:t>
            </a:r>
          </a:p>
          <a:p>
            <a:pPr marL="645033" lvl="2" indent="-223838">
              <a:buSzPct val="100000"/>
            </a:pPr>
            <a:r>
              <a:rPr lang="en-GB" sz="2700" dirty="0"/>
              <a:t>Sufficient intensity for LEIR injection</a:t>
            </a:r>
          </a:p>
          <a:p>
            <a:pPr marL="645033" lvl="2" indent="-223838">
              <a:buSzPct val="100000"/>
            </a:pPr>
            <a:r>
              <a:rPr lang="en-GB" sz="2500" dirty="0"/>
              <a:t>Bottleneck found, to be retested</a:t>
            </a:r>
          </a:p>
          <a:p>
            <a:pPr marL="357188" lvl="1" indent="-223838">
              <a:buSzPct val="100000"/>
            </a:pPr>
            <a:r>
              <a:rPr lang="en-GB" sz="2900" dirty="0"/>
              <a:t>2</a:t>
            </a:r>
            <a:r>
              <a:rPr lang="en-GB" sz="2900" baseline="30000" dirty="0"/>
              <a:t>nd</a:t>
            </a:r>
            <a:r>
              <a:rPr lang="en-GB" sz="2900" dirty="0"/>
              <a:t> magnesium test planned for 2026</a:t>
            </a:r>
          </a:p>
          <a:p>
            <a:pPr marL="645033" lvl="2" indent="-223838">
              <a:buSzPct val="100000"/>
            </a:pPr>
            <a:r>
              <a:rPr lang="en-GB" sz="2500" dirty="0"/>
              <a:t>Validation of mitigation against short oven lifetime Reduction of magnesium consumption by adding a tantalum hot screen in the plasma chamber</a:t>
            </a:r>
          </a:p>
          <a:p>
            <a:pPr indent="-222250"/>
            <a:endParaRPr lang="en-GB" dirty="0"/>
          </a:p>
          <a:p>
            <a:pPr indent="-222250">
              <a:buSzPct val="100000"/>
            </a:pPr>
            <a:r>
              <a:rPr lang="en-GB" dirty="0"/>
              <a:t>Beam test with </a:t>
            </a:r>
            <a:r>
              <a:rPr lang="en-GB" b="1" dirty="0"/>
              <a:t>boron</a:t>
            </a:r>
            <a:r>
              <a:rPr lang="en-GB" dirty="0"/>
              <a:t> planned for 2027</a:t>
            </a:r>
            <a:endParaRPr lang="de-DE" dirty="0"/>
          </a:p>
          <a:p>
            <a:pPr marL="668338" lvl="1" indent="-220663"/>
            <a:r>
              <a:rPr lang="en-GB" dirty="0"/>
              <a:t>At the source and Linac3</a:t>
            </a:r>
          </a:p>
          <a:p>
            <a:pPr marL="668338" lvl="1" indent="-220663"/>
            <a:r>
              <a:rPr lang="en-GB" dirty="0"/>
              <a:t>Validation of </a:t>
            </a:r>
            <a:r>
              <a:rPr lang="en-GB" dirty="0" err="1"/>
              <a:t>decaborane</a:t>
            </a:r>
            <a:r>
              <a:rPr lang="en-GB" dirty="0"/>
              <a:t> (B</a:t>
            </a:r>
            <a:r>
              <a:rPr lang="en-GB" baseline="-25000" dirty="0"/>
              <a:t>10</a:t>
            </a:r>
            <a:r>
              <a:rPr lang="en-GB" dirty="0"/>
              <a:t>H</a:t>
            </a:r>
            <a:r>
              <a:rPr lang="en-GB" baseline="-25000" dirty="0"/>
              <a:t>14</a:t>
            </a:r>
            <a:r>
              <a:rPr lang="en-GB" dirty="0"/>
              <a:t>) delivered with the MIVOC setup</a:t>
            </a:r>
          </a:p>
          <a:p>
            <a:pPr marL="668338" lvl="1" indent="-220663"/>
            <a:r>
              <a:rPr lang="en-GB" dirty="0"/>
              <a:t>Goal: Stability and beam intensity reach</a:t>
            </a:r>
          </a:p>
          <a:p>
            <a:pPr marL="0" indent="0">
              <a:spcBef>
                <a:spcPts val="800"/>
              </a:spcBef>
              <a:spcAft>
                <a:spcPts val="300"/>
              </a:spcAft>
              <a:buSzPct val="100000"/>
              <a:buNone/>
            </a:pPr>
            <a:r>
              <a:rPr lang="en-GB" dirty="0"/>
              <a:t>NA60+</a:t>
            </a:r>
          </a:p>
          <a:p>
            <a:pPr marL="357188" lvl="1" indent="-223838">
              <a:buSzPct val="100000"/>
            </a:pPr>
            <a:r>
              <a:rPr lang="en-GB" sz="2900" dirty="0"/>
              <a:t>Ongoing</a:t>
            </a:r>
            <a:r>
              <a:rPr lang="en-GB" dirty="0"/>
              <a:t> </a:t>
            </a:r>
            <a:r>
              <a:rPr lang="en-GB" sz="2900" dirty="0"/>
              <a:t>beam tests with </a:t>
            </a:r>
            <a:r>
              <a:rPr lang="en-GB" sz="2900" b="1" dirty="0"/>
              <a:t>lead</a:t>
            </a:r>
            <a:endParaRPr lang="en-GB" b="1" dirty="0"/>
          </a:p>
          <a:p>
            <a:endParaRPr lang="en-GB" sz="160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40DFD5D-878E-272A-3B78-7148A49DCE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E6E37B6F-7247-1C94-C953-14843666AF4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08.09.2025</a:t>
            </a:r>
            <a:endParaRPr lang="en-US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1356711-5436-632B-2FD4-890375388B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b="1" noProof="0"/>
              <a:t>Overview of the Heavy Ion Physics Programme at CERN</a:t>
            </a:r>
            <a:endParaRPr lang="en-GB" b="1" noProof="0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231DF5E3-3F18-2A18-694E-91447F9D22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5369" y="1233189"/>
            <a:ext cx="4371588" cy="2916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993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1505A9-4358-F630-65D0-29961A41F3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3A2439E-DCBE-BFC2-D372-86686867A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600" dirty="0"/>
              <a:t>Status and Challenges</a:t>
            </a:r>
            <a:br>
              <a:rPr lang="en-GB" sz="3600" dirty="0"/>
            </a:br>
            <a:r>
              <a:rPr lang="en-GB" sz="2000" dirty="0"/>
              <a:t>Fixed target PS East Area</a:t>
            </a:r>
            <a:endParaRPr lang="en-GB" sz="360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FE9E07A-DC8F-6372-E333-4EE8B1897C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B4FE537B-748E-DDD2-21DA-0AC53A68C57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08.09.2025</a:t>
            </a:r>
            <a:endParaRPr lang="en-US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D685C0C9-DA80-A28F-D963-D69AD523B9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b="1" noProof="0"/>
              <a:t>Overview of the Heavy Ion Physics Programme at CERN</a:t>
            </a:r>
            <a:endParaRPr lang="en-GB" b="1" noProof="0" dirty="0"/>
          </a:p>
        </p:txBody>
      </p:sp>
      <p:sp>
        <p:nvSpPr>
          <p:cNvPr id="7" name="TextShape 2">
            <a:extLst>
              <a:ext uri="{FF2B5EF4-FFF2-40B4-BE49-F238E27FC236}">
                <a16:creationId xmlns:a16="http://schemas.microsoft.com/office/drawing/2014/main" id="{961B2E89-B64A-92BB-3E62-C7A3F7B936F8}"/>
              </a:ext>
            </a:extLst>
          </p:cNvPr>
          <p:cNvSpPr txBox="1"/>
          <p:nvPr/>
        </p:nvSpPr>
        <p:spPr>
          <a:xfrm>
            <a:off x="965331" y="1187069"/>
            <a:ext cx="7210592" cy="321240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rmAutofit fontScale="96000"/>
          </a:bodyPr>
          <a:lstStyle/>
          <a:p>
            <a:pPr marL="0" lvl="1">
              <a:spcBef>
                <a:spcPts val="720"/>
              </a:spcBef>
              <a:buClr>
                <a:schemeClr val="tx1"/>
              </a:buClr>
              <a:buSzPct val="100000"/>
            </a:pPr>
            <a:r>
              <a:rPr lang="en-GB" b="1" dirty="0"/>
              <a:t>HEARTS</a:t>
            </a:r>
            <a:r>
              <a:rPr lang="en-GB" dirty="0"/>
              <a:t> – most demanding request for Run 4 (2031+)</a:t>
            </a:r>
          </a:p>
          <a:p>
            <a:pPr marL="447675" lvl="2" indent="-223838">
              <a:spcBef>
                <a:spcPts val="20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GB" dirty="0"/>
              <a:t>Provide: O, </a:t>
            </a:r>
            <a:r>
              <a:rPr lang="en-GB" dirty="0" err="1"/>
              <a:t>Ar</a:t>
            </a:r>
            <a:r>
              <a:rPr lang="en-GB" dirty="0"/>
              <a:t>, Kr, Xe, Pb </a:t>
            </a:r>
          </a:p>
          <a:p>
            <a:pPr marL="904875" lvl="3" indent="-223838">
              <a:spcBef>
                <a:spcPts val="20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GB" dirty="0"/>
              <a:t>No specific ions required, but rather a menu consisting of ions covering a </a:t>
            </a:r>
            <a:r>
              <a:rPr lang="en-GB" b="1" dirty="0"/>
              <a:t>wide mass range</a:t>
            </a:r>
          </a:p>
          <a:p>
            <a:pPr marL="447675" lvl="2" indent="-223838">
              <a:spcBef>
                <a:spcPts val="20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GB" dirty="0"/>
              <a:t>Every operational day, with </a:t>
            </a:r>
            <a:r>
              <a:rPr lang="en-GB" b="1" dirty="0"/>
              <a:t>switching times </a:t>
            </a:r>
            <a:r>
              <a:rPr lang="en-GB" dirty="0"/>
              <a:t>between species of maximum 15 minutes</a:t>
            </a:r>
          </a:p>
          <a:p>
            <a:pPr marL="447675" lvl="2" indent="-223838">
              <a:spcBef>
                <a:spcPts val="20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GB" dirty="0"/>
              <a:t>The experiment decides the order in which the species are delivered</a:t>
            </a:r>
          </a:p>
          <a:p>
            <a:pPr marL="447675" lvl="2" indent="-223838">
              <a:spcBef>
                <a:spcPts val="20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GB" dirty="0"/>
              <a:t>Switch between ions at will</a:t>
            </a:r>
          </a:p>
          <a:p>
            <a:pPr marL="447675" lvl="2" indent="-223838">
              <a:spcBef>
                <a:spcPts val="20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GB" b="1" dirty="0"/>
              <a:t>Impossible with present injectors</a:t>
            </a:r>
            <a:r>
              <a:rPr lang="en-GB" dirty="0"/>
              <a:t>: switching between ions takes days to weeks</a:t>
            </a:r>
          </a:p>
          <a:p>
            <a:pPr marL="447675" lvl="2" indent="-223838">
              <a:spcBef>
                <a:spcPts val="20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GB" b="1" dirty="0"/>
              <a:t>Cocktail beams </a:t>
            </a:r>
            <a:r>
              <a:rPr lang="en-GB" dirty="0"/>
              <a:t>to be tested at the source (not scheduled yet)</a:t>
            </a:r>
          </a:p>
        </p:txBody>
      </p:sp>
    </p:spTree>
    <p:extLst>
      <p:ext uri="{BB962C8B-B14F-4D97-AF65-F5344CB8AC3E}">
        <p14:creationId xmlns:p14="http://schemas.microsoft.com/office/powerpoint/2010/main" val="4110763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68C8B4C-630B-A7BD-089F-9568DE67657D}"/>
              </a:ext>
            </a:extLst>
          </p:cNvPr>
          <p:cNvSpPr txBox="1">
            <a:spLocks/>
          </p:cNvSpPr>
          <p:nvPr/>
        </p:nvSpPr>
        <p:spPr>
          <a:xfrm>
            <a:off x="762000" y="1210235"/>
            <a:ext cx="8226854" cy="1927412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b="1" dirty="0"/>
              <a:t>Overview of the Heavy Ion Physics Programme at CERN</a:t>
            </a:r>
            <a:br>
              <a:rPr lang="en-GB" sz="3200" b="1" dirty="0"/>
            </a:br>
            <a:r>
              <a:rPr lang="en-GB" sz="2000" b="1" dirty="0"/>
              <a:t>Current and Future Ion Source Requirements and Challenges</a:t>
            </a:r>
            <a:endParaRPr lang="en-GB" sz="3200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25F825B-83FA-61C9-5F52-6744B72B811E}"/>
              </a:ext>
            </a:extLst>
          </p:cNvPr>
          <p:cNvSpPr txBox="1">
            <a:spLocks/>
          </p:cNvSpPr>
          <p:nvPr/>
        </p:nvSpPr>
        <p:spPr>
          <a:xfrm>
            <a:off x="762000" y="3246134"/>
            <a:ext cx="7670800" cy="732308"/>
          </a:xfrm>
          <a:prstGeom prst="rect">
            <a:avLst/>
          </a:prstGeom>
        </p:spPr>
        <p:txBody>
          <a:bodyPr/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Arial"/>
              <a:buChar char="•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85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" indent="0">
              <a:buNone/>
            </a:pPr>
            <a:r>
              <a:rPr lang="en-GB" sz="1800" u="sng" dirty="0"/>
              <a:t>D. Küchler</a:t>
            </a:r>
            <a:r>
              <a:rPr lang="en-GB" sz="1800" dirty="0"/>
              <a:t>, R. Alemany Fernández, G. </a:t>
            </a:r>
            <a:r>
              <a:rPr lang="en-GB" sz="1800" dirty="0" err="1"/>
              <a:t>Bellodi</a:t>
            </a:r>
            <a:r>
              <a:rPr lang="en-GB" sz="1800" dirty="0"/>
              <a:t>, B.S. Bhaskar, </a:t>
            </a:r>
            <a:br>
              <a:rPr lang="en-GB" sz="1800" dirty="0"/>
            </a:br>
            <a:r>
              <a:rPr lang="en-GB" sz="1800" dirty="0"/>
              <a:t>E. Mahner, R. Scrivens, M. </a:t>
            </a:r>
            <a:r>
              <a:rPr lang="en-GB" sz="1800" dirty="0" err="1"/>
              <a:t>Slupecki</a:t>
            </a:r>
            <a:r>
              <a:rPr lang="en-GB" sz="1800" dirty="0"/>
              <a:t>  (CERN)</a:t>
            </a:r>
          </a:p>
        </p:txBody>
      </p:sp>
    </p:spTree>
    <p:extLst>
      <p:ext uri="{BB962C8B-B14F-4D97-AF65-F5344CB8AC3E}">
        <p14:creationId xmlns:p14="http://schemas.microsoft.com/office/powerpoint/2010/main" val="15507108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57F257-B207-7E95-5945-CB14AFD47F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1445F90-C9E5-05BB-E6B9-9A5CABD018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467" y="1218218"/>
            <a:ext cx="3645142" cy="3273571"/>
          </a:xfrm>
        </p:spPr>
        <p:txBody>
          <a:bodyPr>
            <a:normAutofit fontScale="92500" lnSpcReduction="20000"/>
          </a:bodyPr>
          <a:lstStyle/>
          <a:p>
            <a:pPr marL="273050" indent="-273050">
              <a:spcBef>
                <a:spcPts val="800"/>
              </a:spcBef>
              <a:spcAft>
                <a:spcPts val="300"/>
              </a:spcAft>
              <a:buSzPct val="100000"/>
            </a:pPr>
            <a:r>
              <a:rPr lang="en-GB" sz="1600" dirty="0"/>
              <a:t>LHC experiments in Run 5</a:t>
            </a:r>
          </a:p>
          <a:p>
            <a:pPr marL="357188" lvl="1" indent="-223838">
              <a:buSzPct val="100000"/>
            </a:pPr>
            <a:r>
              <a:rPr lang="en-GB" sz="1400" dirty="0"/>
              <a:t>One ion species to be selected to maximize </a:t>
            </a:r>
            <a:r>
              <a:rPr lang="en-GB" sz="1400" b="1" dirty="0"/>
              <a:t>nucleon-nucleon luminosity</a:t>
            </a:r>
          </a:p>
          <a:p>
            <a:pPr marL="357188" lvl="1" indent="-223838">
              <a:buSzPct val="100000"/>
            </a:pPr>
            <a:r>
              <a:rPr lang="en-GB" sz="1400" dirty="0"/>
              <a:t>Need inputs from source operational tests with new ions for beam transport simulations along the accelerator chain</a:t>
            </a:r>
          </a:p>
          <a:p>
            <a:pPr marL="357188" lvl="1" indent="-223838">
              <a:buSzPct val="100000"/>
            </a:pPr>
            <a:r>
              <a:rPr lang="en-GB" sz="1400" dirty="0"/>
              <a:t>Beam tests with </a:t>
            </a:r>
            <a:r>
              <a:rPr lang="en-GB" sz="1400" b="1" dirty="0"/>
              <a:t>krypton</a:t>
            </a:r>
            <a:r>
              <a:rPr lang="en-GB" sz="1400" dirty="0"/>
              <a:t> up to Linac3 done in 2023</a:t>
            </a:r>
          </a:p>
          <a:p>
            <a:pPr marL="357188" lvl="1" indent="-223838">
              <a:buSzPct val="100000"/>
            </a:pPr>
            <a:r>
              <a:rPr lang="en-GB" sz="1400" dirty="0"/>
              <a:t>2</a:t>
            </a:r>
            <a:r>
              <a:rPr lang="en-GB" sz="1400" baseline="30000" dirty="0"/>
              <a:t>nd</a:t>
            </a:r>
            <a:r>
              <a:rPr lang="en-GB" sz="1400" dirty="0"/>
              <a:t> krypton test possibly in Run 4</a:t>
            </a:r>
          </a:p>
          <a:p>
            <a:pPr marL="273050" indent="-273050">
              <a:spcBef>
                <a:spcPts val="800"/>
              </a:spcBef>
              <a:spcAft>
                <a:spcPts val="300"/>
              </a:spcAft>
              <a:buSzPct val="100000"/>
            </a:pPr>
            <a:r>
              <a:rPr lang="en-GB" sz="1600" dirty="0"/>
              <a:t>Nuclear physics at the LHC</a:t>
            </a:r>
          </a:p>
          <a:p>
            <a:pPr marL="357188" lvl="1" indent="-223838">
              <a:buSzPct val="100000"/>
            </a:pPr>
            <a:r>
              <a:rPr lang="en-GB" sz="1400" dirty="0"/>
              <a:t>Many ideas, e.g. this years short LHC </a:t>
            </a:r>
            <a:r>
              <a:rPr lang="en-GB" sz="1400" b="1" dirty="0"/>
              <a:t>neon</a:t>
            </a:r>
            <a:r>
              <a:rPr lang="en-GB" sz="1400" dirty="0"/>
              <a:t> run</a:t>
            </a:r>
          </a:p>
          <a:p>
            <a:pPr marL="273050" indent="-265113">
              <a:buSzPct val="100000"/>
            </a:pPr>
            <a:r>
              <a:rPr lang="en-GB" sz="1600" dirty="0"/>
              <a:t>Gamma factory</a:t>
            </a:r>
          </a:p>
          <a:p>
            <a:pPr marL="360363" lvl="1" indent="-223838">
              <a:buSzPct val="100000"/>
            </a:pPr>
            <a:r>
              <a:rPr lang="en-GB" sz="1400" b="1" dirty="0"/>
              <a:t>Proof of principle </a:t>
            </a:r>
            <a:r>
              <a:rPr lang="en-GB" sz="1400" dirty="0"/>
              <a:t>in the SPS is being prepared</a:t>
            </a:r>
          </a:p>
          <a:p>
            <a:endParaRPr lang="en-GB" sz="600" dirty="0"/>
          </a:p>
          <a:p>
            <a:endParaRPr lang="en-GB" sz="50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49953ED-D5F5-CB18-A379-215D9C38B1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BA1640BA-87C0-6F22-D3B8-46B88E880B4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08.09.2025</a:t>
            </a:r>
            <a:endParaRPr lang="en-US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858C7117-A350-13B3-B6E7-BDC6A33107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b="1" noProof="0"/>
              <a:t>Overview of the Heavy Ion Physics Programme at CERN</a:t>
            </a:r>
            <a:endParaRPr lang="en-GB" b="1" noProof="0" dirty="0"/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6CDB38D5-5AD4-7525-9377-D0B8A4042C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75120"/>
            <a:ext cx="8226854" cy="705332"/>
          </a:xfrm>
        </p:spPr>
        <p:txBody>
          <a:bodyPr>
            <a:noAutofit/>
          </a:bodyPr>
          <a:lstStyle/>
          <a:p>
            <a:r>
              <a:rPr lang="en-GB" sz="3600" dirty="0"/>
              <a:t>Status and Challenges</a:t>
            </a:r>
            <a:br>
              <a:rPr lang="en-GB" sz="3600" dirty="0"/>
            </a:br>
            <a:r>
              <a:rPr lang="en-GB" sz="2000" dirty="0"/>
              <a:t>LHC</a:t>
            </a:r>
            <a:endParaRPr lang="en-GB" sz="3600" dirty="0"/>
          </a:p>
        </p:txBody>
      </p:sp>
      <p:sp>
        <p:nvSpPr>
          <p:cNvPr id="12" name="TextShape 2">
            <a:extLst>
              <a:ext uri="{FF2B5EF4-FFF2-40B4-BE49-F238E27FC236}">
                <a16:creationId xmlns:a16="http://schemas.microsoft.com/office/drawing/2014/main" id="{7FBE7DAD-8FF7-52BB-DA9E-9A4841397DE5}"/>
              </a:ext>
            </a:extLst>
          </p:cNvPr>
          <p:cNvSpPr txBox="1"/>
          <p:nvPr/>
        </p:nvSpPr>
        <p:spPr>
          <a:xfrm>
            <a:off x="4080053" y="1509554"/>
            <a:ext cx="2639508" cy="3265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rmAutofit/>
          </a:bodyPr>
          <a:lstStyle/>
          <a:p>
            <a:pPr>
              <a:spcBef>
                <a:spcPts val="1283"/>
              </a:spcBef>
            </a:pPr>
            <a:r>
              <a:rPr lang="en-GB" sz="1400" b="1" spc="-1" dirty="0">
                <a:latin typeface="Source Sans Pro"/>
              </a:rPr>
              <a:t>Possible ions for LHC Run 5 and 6</a:t>
            </a:r>
          </a:p>
        </p:txBody>
      </p:sp>
      <p:sp>
        <p:nvSpPr>
          <p:cNvPr id="13" name="CustomShape 4">
            <a:extLst>
              <a:ext uri="{FF2B5EF4-FFF2-40B4-BE49-F238E27FC236}">
                <a16:creationId xmlns:a16="http://schemas.microsoft.com/office/drawing/2014/main" id="{C3F4135E-AE42-D8B8-32BB-42DD58DF0503}"/>
              </a:ext>
            </a:extLst>
          </p:cNvPr>
          <p:cNvSpPr/>
          <p:nvPr/>
        </p:nvSpPr>
        <p:spPr>
          <a:xfrm>
            <a:off x="3937840" y="3509762"/>
            <a:ext cx="2923935" cy="359194"/>
          </a:xfrm>
          <a:prstGeom prst="rect">
            <a:avLst/>
          </a:prstGeom>
          <a:noFill/>
          <a:ln w="126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87186" tIns="46369" rIns="87186" bIns="46369" anchor="ctr">
            <a:noAutofit/>
          </a:bodyPr>
          <a:lstStyle/>
          <a:p>
            <a:pPr algn="ctr"/>
            <a:r>
              <a:rPr lang="en-GB" sz="952" spc="-1" dirty="0">
                <a:latin typeface="Arial"/>
              </a:rPr>
              <a:t>All Linac3 currents are experimental values as known </a:t>
            </a:r>
          </a:p>
          <a:p>
            <a:pPr algn="ctr"/>
            <a:r>
              <a:rPr lang="en-GB" sz="952" spc="-1" dirty="0">
                <a:latin typeface="Arial"/>
              </a:rPr>
              <a:t>in 2024, except for Ca, which has never been tested</a:t>
            </a:r>
          </a:p>
        </p:txBody>
      </p:sp>
      <p:grpSp>
        <p:nvGrpSpPr>
          <p:cNvPr id="14" name="Group 5">
            <a:extLst>
              <a:ext uri="{FF2B5EF4-FFF2-40B4-BE49-F238E27FC236}">
                <a16:creationId xmlns:a16="http://schemas.microsoft.com/office/drawing/2014/main" id="{23B65B64-0476-196E-3E15-851B46F89822}"/>
              </a:ext>
            </a:extLst>
          </p:cNvPr>
          <p:cNvGrpSpPr/>
          <p:nvPr/>
        </p:nvGrpSpPr>
        <p:grpSpPr>
          <a:xfrm>
            <a:off x="3837208" y="1814382"/>
            <a:ext cx="3128349" cy="1659513"/>
            <a:chOff x="360000" y="2802960"/>
            <a:chExt cx="3543840" cy="1879920"/>
          </a:xfrm>
        </p:grpSpPr>
        <p:pic>
          <p:nvPicPr>
            <p:cNvPr id="15" name="Picture 2">
              <a:extLst>
                <a:ext uri="{FF2B5EF4-FFF2-40B4-BE49-F238E27FC236}">
                  <a16:creationId xmlns:a16="http://schemas.microsoft.com/office/drawing/2014/main" id="{1B5FB7D0-B7D2-1AB2-5332-0FA5EFB770B8}"/>
                </a:ext>
              </a:extLst>
            </p:cNvPr>
            <p:cNvPicPr/>
            <p:nvPr/>
          </p:nvPicPr>
          <p:blipFill>
            <a:blip r:embed="rId2"/>
            <a:srcRect t="20961"/>
            <a:stretch/>
          </p:blipFill>
          <p:spPr>
            <a:xfrm>
              <a:off x="360000" y="2802960"/>
              <a:ext cx="3543840" cy="1879920"/>
            </a:xfrm>
            <a:prstGeom prst="rect">
              <a:avLst/>
            </a:prstGeom>
            <a:ln>
              <a:noFill/>
            </a:ln>
          </p:spPr>
        </p:pic>
        <p:sp>
          <p:nvSpPr>
            <p:cNvPr id="16" name="CustomShape 6">
              <a:extLst>
                <a:ext uri="{FF2B5EF4-FFF2-40B4-BE49-F238E27FC236}">
                  <a16:creationId xmlns:a16="http://schemas.microsoft.com/office/drawing/2014/main" id="{9AD63933-974D-6AA7-F47A-BE4F929CADDB}"/>
                </a:ext>
              </a:extLst>
            </p:cNvPr>
            <p:cNvSpPr/>
            <p:nvPr/>
          </p:nvSpPr>
          <p:spPr>
            <a:xfrm>
              <a:off x="3420000" y="3792960"/>
              <a:ext cx="216000" cy="144000"/>
            </a:xfrm>
            <a:prstGeom prst="rect">
              <a:avLst/>
            </a:prstGeom>
            <a:solidFill>
              <a:srgbClr val="FFFFFF">
                <a:alpha val="60000"/>
              </a:srgb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n-GB" sz="1633"/>
            </a:p>
          </p:txBody>
        </p:sp>
      </p:grpSp>
      <p:pic>
        <p:nvPicPr>
          <p:cNvPr id="18" name="Picture 33_0">
            <a:extLst>
              <a:ext uri="{FF2B5EF4-FFF2-40B4-BE49-F238E27FC236}">
                <a16:creationId xmlns:a16="http://schemas.microsoft.com/office/drawing/2014/main" id="{4489FD4E-DDCD-6452-C515-81197C4E0FE9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6976006" y="805683"/>
            <a:ext cx="1991241" cy="1659513"/>
          </a:xfrm>
          <a:prstGeom prst="rect">
            <a:avLst/>
          </a:prstGeom>
          <a:ln>
            <a:noFill/>
          </a:ln>
        </p:spPr>
      </p:pic>
      <p:pic>
        <p:nvPicPr>
          <p:cNvPr id="19" name="Picture 17">
            <a:extLst>
              <a:ext uri="{FF2B5EF4-FFF2-40B4-BE49-F238E27FC236}">
                <a16:creationId xmlns:a16="http://schemas.microsoft.com/office/drawing/2014/main" id="{33DBEECA-E76C-E8F4-258E-36FE85C1A88D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7011105" y="3001296"/>
            <a:ext cx="1991474" cy="1659513"/>
          </a:xfrm>
          <a:prstGeom prst="rect">
            <a:avLst/>
          </a:prstGeom>
          <a:ln>
            <a:noFill/>
          </a:ln>
        </p:spPr>
      </p:pic>
      <p:sp>
        <p:nvSpPr>
          <p:cNvPr id="20" name="CustomShape 7">
            <a:extLst>
              <a:ext uri="{FF2B5EF4-FFF2-40B4-BE49-F238E27FC236}">
                <a16:creationId xmlns:a16="http://schemas.microsoft.com/office/drawing/2014/main" id="{BACCD92A-9598-5A5B-8616-5708777D4B11}"/>
              </a:ext>
            </a:extLst>
          </p:cNvPr>
          <p:cNvSpPr/>
          <p:nvPr/>
        </p:nvSpPr>
        <p:spPr>
          <a:xfrm>
            <a:off x="7186817" y="442151"/>
            <a:ext cx="1997117" cy="391848"/>
          </a:xfrm>
          <a:prstGeom prst="rect">
            <a:avLst/>
          </a:prstGeom>
          <a:noFill/>
          <a:ln w="648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84574" tIns="43756" rIns="84574" bIns="43756" anchor="ctr">
            <a:noAutofit/>
          </a:bodyPr>
          <a:lstStyle/>
          <a:p>
            <a:pPr algn="ctr"/>
            <a:r>
              <a:rPr lang="en-GB" sz="1043" spc="-1" dirty="0">
                <a:latin typeface="Arial"/>
              </a:rPr>
              <a:t>One month integrated</a:t>
            </a:r>
            <a:br>
              <a:rPr sz="1633" dirty="0"/>
            </a:br>
            <a:r>
              <a:rPr lang="en-GB" sz="1043" spc="-1" dirty="0">
                <a:latin typeface="Arial"/>
              </a:rPr>
              <a:t>ion-ion luminosity</a:t>
            </a:r>
          </a:p>
        </p:txBody>
      </p:sp>
      <p:sp>
        <p:nvSpPr>
          <p:cNvPr id="21" name="CustomShape 8">
            <a:extLst>
              <a:ext uri="{FF2B5EF4-FFF2-40B4-BE49-F238E27FC236}">
                <a16:creationId xmlns:a16="http://schemas.microsoft.com/office/drawing/2014/main" id="{12FEC355-8492-009B-394B-1D9E3433A2ED}"/>
              </a:ext>
            </a:extLst>
          </p:cNvPr>
          <p:cNvSpPr/>
          <p:nvPr/>
        </p:nvSpPr>
        <p:spPr>
          <a:xfrm>
            <a:off x="7144271" y="2609448"/>
            <a:ext cx="1999729" cy="391848"/>
          </a:xfrm>
          <a:prstGeom prst="rect">
            <a:avLst/>
          </a:prstGeom>
          <a:noFill/>
          <a:ln w="648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84574" tIns="43756" rIns="84574" bIns="43756" anchor="ctr">
            <a:noAutofit/>
          </a:bodyPr>
          <a:lstStyle/>
          <a:p>
            <a:pPr algn="ctr"/>
            <a:r>
              <a:rPr lang="en-GB" sz="1043" spc="-1" dirty="0">
                <a:latin typeface="Arial"/>
              </a:rPr>
              <a:t>One month integrated</a:t>
            </a:r>
            <a:br>
              <a:rPr sz="1633" dirty="0"/>
            </a:br>
            <a:r>
              <a:rPr lang="en-GB" sz="1043" spc="-1" dirty="0">
                <a:latin typeface="Arial"/>
              </a:rPr>
              <a:t>nucleon-nucleon luminosity</a:t>
            </a:r>
          </a:p>
        </p:txBody>
      </p:sp>
    </p:spTree>
    <p:extLst>
      <p:ext uri="{BB962C8B-B14F-4D97-AF65-F5344CB8AC3E}">
        <p14:creationId xmlns:p14="http://schemas.microsoft.com/office/powerpoint/2010/main" val="2966452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2" grpId="0"/>
      <p:bldP spid="13" grpId="0" animBg="1"/>
      <p:bldP spid="20" grpId="0"/>
      <p:bldP spid="2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DAE787F-1195-7DF8-5BD0-6CB1A0E9D7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B2F1F5B-D164-94FC-3AAC-1B21B605AAC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08.09.2025</a:t>
            </a:r>
            <a:endParaRPr lang="en-US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2F88A4B-D916-BE10-F583-9A4D02DEAD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b="1" noProof="0"/>
              <a:t>Overview of the Heavy Ion Physics Programme at CERN</a:t>
            </a:r>
            <a:endParaRPr lang="en-GB" b="1" noProof="0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DB2D8F35-5FAD-3FCE-8660-1CDFA9B91191}"/>
              </a:ext>
            </a:extLst>
          </p:cNvPr>
          <p:cNvPicPr/>
          <p:nvPr/>
        </p:nvPicPr>
        <p:blipFill>
          <a:blip r:embed="rId2"/>
          <a:stretch/>
        </p:blipFill>
        <p:spPr>
          <a:xfrm rot="16200000">
            <a:off x="5928816" y="1571962"/>
            <a:ext cx="3265398" cy="2248553"/>
          </a:xfrm>
          <a:prstGeom prst="rect">
            <a:avLst/>
          </a:prstGeom>
          <a:ln>
            <a:noFill/>
          </a:ln>
        </p:spPr>
      </p:pic>
      <p:sp>
        <p:nvSpPr>
          <p:cNvPr id="8" name="TextShape 1">
            <a:extLst>
              <a:ext uri="{FF2B5EF4-FFF2-40B4-BE49-F238E27FC236}">
                <a16:creationId xmlns:a16="http://schemas.microsoft.com/office/drawing/2014/main" id="{D458A88B-B839-B493-2BB4-F135AC802D0A}"/>
              </a:ext>
            </a:extLst>
          </p:cNvPr>
          <p:cNvSpPr txBox="1"/>
          <p:nvPr/>
        </p:nvSpPr>
        <p:spPr>
          <a:xfrm>
            <a:off x="457316" y="205067"/>
            <a:ext cx="8228475" cy="85847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Autofit/>
          </a:bodyPr>
          <a:lstStyle/>
          <a:p>
            <a:r>
              <a:rPr lang="en-GB" sz="3200" dirty="0"/>
              <a:t>Ion Complex Upgrade study (ICU)</a:t>
            </a:r>
            <a:br>
              <a:rPr dirty="0"/>
            </a:br>
            <a:r>
              <a:rPr lang="en-GB" sz="2000" dirty="0"/>
              <a:t>Low-energy region of Linac3 – present limitations </a:t>
            </a:r>
            <a:endParaRPr lang="en-GB" dirty="0"/>
          </a:p>
        </p:txBody>
      </p:sp>
      <p:sp>
        <p:nvSpPr>
          <p:cNvPr id="9" name="TextShape 2">
            <a:extLst>
              <a:ext uri="{FF2B5EF4-FFF2-40B4-BE49-F238E27FC236}">
                <a16:creationId xmlns:a16="http://schemas.microsoft.com/office/drawing/2014/main" id="{01D45E8B-A5C9-2E39-D05C-F71834535F8E}"/>
              </a:ext>
            </a:extLst>
          </p:cNvPr>
          <p:cNvSpPr txBox="1"/>
          <p:nvPr/>
        </p:nvSpPr>
        <p:spPr>
          <a:xfrm>
            <a:off x="457315" y="1202647"/>
            <a:ext cx="5979923" cy="334796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rmAutofit/>
          </a:bodyPr>
          <a:lstStyle/>
          <a:p>
            <a:pPr marL="285750" lvl="1" indent="-285750">
              <a:spcBef>
                <a:spcPts val="522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GB" sz="1400" b="1" dirty="0"/>
              <a:t>One</a:t>
            </a:r>
            <a:r>
              <a:rPr lang="en-GB" sz="1400" dirty="0"/>
              <a:t> ion source, fully committed to operation from Run 4</a:t>
            </a:r>
          </a:p>
          <a:p>
            <a:pPr marL="742950" lvl="2" indent="-285750">
              <a:spcBef>
                <a:spcPts val="522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GB" sz="1400" b="1" dirty="0"/>
              <a:t>Limited time </a:t>
            </a:r>
            <a:r>
              <a:rPr lang="en-GB" sz="1400" dirty="0"/>
              <a:t>for any tests (new ions, automation)</a:t>
            </a:r>
          </a:p>
          <a:p>
            <a:pPr marL="742950" lvl="2" indent="-285750">
              <a:spcBef>
                <a:spcPts val="522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GB" sz="1400" dirty="0"/>
              <a:t>Only up to </a:t>
            </a:r>
            <a:r>
              <a:rPr lang="en-GB" sz="1400" b="1" dirty="0"/>
              <a:t>two</a:t>
            </a:r>
            <a:r>
              <a:rPr lang="en-GB" sz="1400" dirty="0"/>
              <a:t> ion species (mixtures) can be operated per year</a:t>
            </a:r>
          </a:p>
          <a:p>
            <a:pPr marL="285750" lvl="1" indent="-285750">
              <a:spcBef>
                <a:spcPts val="522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GB" sz="1400" dirty="0"/>
              <a:t>Beam-destructive </a:t>
            </a:r>
            <a:r>
              <a:rPr lang="en-GB" sz="1400" b="1" dirty="0"/>
              <a:t>instrumentation</a:t>
            </a:r>
            <a:r>
              <a:rPr lang="en-GB" sz="1400" dirty="0"/>
              <a:t> located far away from the source extraction</a:t>
            </a:r>
          </a:p>
          <a:p>
            <a:pPr marL="742950" lvl="2" indent="-285750">
              <a:spcBef>
                <a:spcPts val="522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GB" sz="1400" dirty="0"/>
              <a:t>Minimal feedback while tuning parameters, especially when the source is unstable</a:t>
            </a:r>
          </a:p>
          <a:p>
            <a:pPr marL="742950" lvl="2" indent="-285750">
              <a:spcBef>
                <a:spcPts val="522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GB" sz="1400" dirty="0"/>
              <a:t>Source tuning based </a:t>
            </a:r>
            <a:r>
              <a:rPr lang="en-GB" sz="1400" b="1" dirty="0"/>
              <a:t>more on experience than measurements</a:t>
            </a:r>
          </a:p>
          <a:p>
            <a:pPr marL="742950" lvl="2" indent="-285750">
              <a:spcBef>
                <a:spcPts val="522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GB" sz="1400" b="1" dirty="0"/>
              <a:t>Time-consuming</a:t>
            </a:r>
            <a:r>
              <a:rPr lang="en-GB" sz="1400" dirty="0"/>
              <a:t> new beam development with trial-and-error</a:t>
            </a:r>
          </a:p>
          <a:p>
            <a:pPr marL="742950" lvl="2" indent="-285750">
              <a:spcBef>
                <a:spcPts val="522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GB" sz="1400" b="1" dirty="0"/>
              <a:t>Limited feedback </a:t>
            </a:r>
            <a:r>
              <a:rPr lang="en-GB" sz="1400" dirty="0"/>
              <a:t>for automation</a:t>
            </a:r>
          </a:p>
          <a:p>
            <a:pPr marL="742950" lvl="2" indent="-285750">
              <a:spcBef>
                <a:spcPts val="522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GB" sz="1400" dirty="0"/>
              <a:t>Beam dynamics model improvements limited</a:t>
            </a:r>
          </a:p>
          <a:p>
            <a:pPr marL="285750" lvl="1" indent="-285750">
              <a:spcBef>
                <a:spcPts val="522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GB" sz="1400" dirty="0"/>
              <a:t>CSD scans time consuming</a:t>
            </a:r>
          </a:p>
        </p:txBody>
      </p:sp>
    </p:spTree>
    <p:extLst>
      <p:ext uri="{BB962C8B-B14F-4D97-AF65-F5344CB8AC3E}">
        <p14:creationId xmlns:p14="http://schemas.microsoft.com/office/powerpoint/2010/main" val="2605574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D17E442B-6462-274D-36DC-F007C92145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4EAE1252-3E11-3709-9A72-FEE45186A0A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08.09.2025</a:t>
            </a:r>
            <a:endParaRPr lang="en-US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48899E7-60E9-CBAF-7266-C47E627019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b="1" noProof="0"/>
              <a:t>Overview of the Heavy Ion Physics Programme at CERN</a:t>
            </a:r>
            <a:endParaRPr lang="en-GB" b="1" noProof="0" dirty="0"/>
          </a:p>
        </p:txBody>
      </p:sp>
      <p:grpSp>
        <p:nvGrpSpPr>
          <p:cNvPr id="5" name="Group 1">
            <a:extLst>
              <a:ext uri="{FF2B5EF4-FFF2-40B4-BE49-F238E27FC236}">
                <a16:creationId xmlns:a16="http://schemas.microsoft.com/office/drawing/2014/main" id="{61431B72-CF71-901E-8B31-07720701818D}"/>
              </a:ext>
            </a:extLst>
          </p:cNvPr>
          <p:cNvGrpSpPr/>
          <p:nvPr/>
        </p:nvGrpSpPr>
        <p:grpSpPr>
          <a:xfrm>
            <a:off x="5216559" y="1175832"/>
            <a:ext cx="3650388" cy="3657245"/>
            <a:chOff x="3888000" y="1128960"/>
            <a:chExt cx="4024440" cy="4032000"/>
          </a:xfrm>
        </p:grpSpPr>
        <p:pic>
          <p:nvPicPr>
            <p:cNvPr id="6" name="Grafik 5">
              <a:extLst>
                <a:ext uri="{FF2B5EF4-FFF2-40B4-BE49-F238E27FC236}">
                  <a16:creationId xmlns:a16="http://schemas.microsoft.com/office/drawing/2014/main" id="{6620CCF9-4577-9E48-3D96-56AAC9871A0A}"/>
                </a:ext>
              </a:extLst>
            </p:cNvPr>
            <p:cNvPicPr/>
            <p:nvPr/>
          </p:nvPicPr>
          <p:blipFill>
            <a:blip r:embed="rId2"/>
            <a:stretch/>
          </p:blipFill>
          <p:spPr>
            <a:xfrm rot="16200000">
              <a:off x="3960000" y="1208520"/>
              <a:ext cx="4032000" cy="3872520"/>
            </a:xfrm>
            <a:prstGeom prst="rect">
              <a:avLst/>
            </a:prstGeom>
            <a:ln>
              <a:noFill/>
            </a:ln>
          </p:spPr>
        </p:pic>
        <p:sp>
          <p:nvSpPr>
            <p:cNvPr id="7" name="CustomShape 2">
              <a:extLst>
                <a:ext uri="{FF2B5EF4-FFF2-40B4-BE49-F238E27FC236}">
                  <a16:creationId xmlns:a16="http://schemas.microsoft.com/office/drawing/2014/main" id="{876AA4C4-AD2B-DD47-818E-B09B00983B51}"/>
                </a:ext>
              </a:extLst>
            </p:cNvPr>
            <p:cNvSpPr/>
            <p:nvPr/>
          </p:nvSpPr>
          <p:spPr>
            <a:xfrm>
              <a:off x="3888000" y="4320000"/>
              <a:ext cx="1872000" cy="720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n-GB" sz="1633"/>
            </a:p>
          </p:txBody>
        </p:sp>
      </p:grpSp>
      <p:sp>
        <p:nvSpPr>
          <p:cNvPr id="8" name="TextShape 3">
            <a:extLst>
              <a:ext uri="{FF2B5EF4-FFF2-40B4-BE49-F238E27FC236}">
                <a16:creationId xmlns:a16="http://schemas.microsoft.com/office/drawing/2014/main" id="{502737E5-8DB8-A7B3-AB52-CE7510F2AAF9}"/>
              </a:ext>
            </a:extLst>
          </p:cNvPr>
          <p:cNvSpPr txBox="1"/>
          <p:nvPr/>
        </p:nvSpPr>
        <p:spPr>
          <a:xfrm>
            <a:off x="457316" y="205067"/>
            <a:ext cx="8228475" cy="85847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Autofit/>
          </a:bodyPr>
          <a:lstStyle/>
          <a:p>
            <a:r>
              <a:rPr lang="en-GB" sz="3200" dirty="0"/>
              <a:t>Ion Complex Upgrade study (ICU)</a:t>
            </a:r>
            <a:br>
              <a:rPr dirty="0"/>
            </a:br>
            <a:r>
              <a:rPr lang="en-GB" sz="2000" dirty="0"/>
              <a:t>2nd source &amp; new low-energy beam diagnostics</a:t>
            </a:r>
            <a:endParaRPr lang="en-GB" dirty="0"/>
          </a:p>
        </p:txBody>
      </p:sp>
      <p:sp>
        <p:nvSpPr>
          <p:cNvPr id="9" name="TextShape 4">
            <a:extLst>
              <a:ext uri="{FF2B5EF4-FFF2-40B4-BE49-F238E27FC236}">
                <a16:creationId xmlns:a16="http://schemas.microsoft.com/office/drawing/2014/main" id="{85BC61A8-2EDA-B3F7-5463-2AD59DFF8DA2}"/>
              </a:ext>
            </a:extLst>
          </p:cNvPr>
          <p:cNvSpPr txBox="1"/>
          <p:nvPr/>
        </p:nvSpPr>
        <p:spPr>
          <a:xfrm>
            <a:off x="457316" y="1202647"/>
            <a:ext cx="4382103" cy="333727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rmAutofit fontScale="70000" lnSpcReduction="20000"/>
          </a:bodyPr>
          <a:lstStyle/>
          <a:p>
            <a:pPr>
              <a:spcBef>
                <a:spcPts val="522"/>
              </a:spcBef>
            </a:pPr>
            <a:r>
              <a:rPr lang="en-GB" dirty="0"/>
              <a:t>Specifications and caveats</a:t>
            </a:r>
          </a:p>
          <a:p>
            <a:pPr marL="285750" lvl="1" indent="-285750">
              <a:spcBef>
                <a:spcPts val="522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GB" dirty="0"/>
              <a:t>Position and connection of the new source is under discussion</a:t>
            </a:r>
          </a:p>
          <a:p>
            <a:pPr marL="742950" lvl="2" indent="-285750">
              <a:spcBef>
                <a:spcPts val="522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GB" dirty="0"/>
              <a:t>Need thorough study to select an </a:t>
            </a:r>
            <a:r>
              <a:rPr lang="en-GB" b="1" dirty="0"/>
              <a:t>optimal source </a:t>
            </a:r>
            <a:r>
              <a:rPr lang="en-GB" dirty="0"/>
              <a:t>type to fulfil the requests</a:t>
            </a:r>
          </a:p>
          <a:p>
            <a:pPr marL="742950" lvl="2" indent="-285750">
              <a:spcBef>
                <a:spcPts val="522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GB" dirty="0"/>
              <a:t>Need extensive beam dynamics study to select an </a:t>
            </a:r>
            <a:r>
              <a:rPr lang="en-GB" b="1" dirty="0"/>
              <a:t>optimal LEBT</a:t>
            </a:r>
          </a:p>
          <a:p>
            <a:pPr marL="742950" lvl="2" indent="-285750">
              <a:spcBef>
                <a:spcPts val="522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GB" dirty="0"/>
              <a:t>Most LEBT components need to be </a:t>
            </a:r>
            <a:r>
              <a:rPr lang="en-GB" b="1" dirty="0"/>
              <a:t>pulsed</a:t>
            </a:r>
            <a:r>
              <a:rPr lang="en-GB" dirty="0"/>
              <a:t> to monitor and optimize the performance of both sources when coupled with the RFQ concurrently</a:t>
            </a:r>
          </a:p>
          <a:p>
            <a:pPr marL="285750" lvl="1" indent="-285750">
              <a:spcBef>
                <a:spcPts val="522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GB" dirty="0"/>
              <a:t>Every beam pulse unused by downstream accelerators could be redirected to the beam diagnostic line</a:t>
            </a:r>
          </a:p>
          <a:p>
            <a:pPr marL="742950" lvl="2" indent="-285750">
              <a:spcBef>
                <a:spcPts val="522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GB" dirty="0"/>
              <a:t>Continuously measure charge-state distribution (2 min per full scan)</a:t>
            </a:r>
          </a:p>
          <a:p>
            <a:pPr marL="742950" lvl="2" indent="-285750">
              <a:spcBef>
                <a:spcPts val="522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GB" dirty="0"/>
              <a:t>On demand 2D beam profile measurement, emittance and energy distribution</a:t>
            </a:r>
          </a:p>
        </p:txBody>
      </p:sp>
    </p:spTree>
    <p:extLst>
      <p:ext uri="{BB962C8B-B14F-4D97-AF65-F5344CB8AC3E}">
        <p14:creationId xmlns:p14="http://schemas.microsoft.com/office/powerpoint/2010/main" val="2745438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9A8E132-4455-6605-AEF2-5248D0EC00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600" dirty="0"/>
              <a:t>Summary and outlook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01EADD2-7669-B74E-AA3C-AD9D312C85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94205"/>
            <a:ext cx="8229600" cy="3374595"/>
          </a:xfrm>
        </p:spPr>
        <p:txBody>
          <a:bodyPr>
            <a:normAutofit/>
          </a:bodyPr>
          <a:lstStyle/>
          <a:p>
            <a:pPr marL="223838" indent="-187325"/>
            <a:r>
              <a:rPr lang="en-GB" sz="1600" dirty="0"/>
              <a:t>CERN has a </a:t>
            </a:r>
            <a:r>
              <a:rPr lang="en-GB" sz="1600" b="1" dirty="0"/>
              <a:t>long and rich history </a:t>
            </a:r>
            <a:r>
              <a:rPr lang="en-GB" sz="1600" dirty="0"/>
              <a:t>of ion beam acceleration and ion physics</a:t>
            </a:r>
          </a:p>
          <a:p>
            <a:pPr marL="223838" indent="-187325"/>
            <a:r>
              <a:rPr lang="en-GB" sz="1600" dirty="0"/>
              <a:t>Until the end of Run4 (2033) mainly </a:t>
            </a:r>
            <a:r>
              <a:rPr lang="en-GB" sz="1600" b="1" dirty="0"/>
              <a:t>lead</a:t>
            </a:r>
            <a:r>
              <a:rPr lang="en-GB" sz="1600" dirty="0"/>
              <a:t> will be operated for the collider physics at the LHC</a:t>
            </a:r>
          </a:p>
          <a:p>
            <a:pPr marL="511683" lvl="2" indent="-187325"/>
            <a:r>
              <a:rPr lang="en-GB" sz="1200" dirty="0"/>
              <a:t>Ongoing studies to identify the optimal ion species for </a:t>
            </a:r>
            <a:r>
              <a:rPr lang="en-GB" sz="1200" b="1" dirty="0"/>
              <a:t>maximizing nucleon-nucleon luminosity </a:t>
            </a:r>
            <a:r>
              <a:rPr lang="en-GB" sz="1200" dirty="0"/>
              <a:t>in Run 5</a:t>
            </a:r>
            <a:br>
              <a:rPr lang="en-GB" sz="1200" dirty="0"/>
            </a:br>
            <a:r>
              <a:rPr lang="en-GB" sz="1200" dirty="0"/>
              <a:t>Krypton is one candidate and a first test at the source was done</a:t>
            </a:r>
          </a:p>
          <a:p>
            <a:pPr marL="511683" lvl="2" indent="-187325"/>
            <a:r>
              <a:rPr lang="en-GB" sz="1200" dirty="0"/>
              <a:t>There is growing interest in short LHC runs with </a:t>
            </a:r>
            <a:r>
              <a:rPr lang="en-GB" sz="1200" b="1" dirty="0"/>
              <a:t>lighter ions</a:t>
            </a:r>
          </a:p>
          <a:p>
            <a:pPr marL="223838" indent="-187325"/>
            <a:r>
              <a:rPr lang="en-GB" sz="1600" dirty="0"/>
              <a:t>Several </a:t>
            </a:r>
            <a:r>
              <a:rPr lang="en-GB" sz="1600" b="1" dirty="0"/>
              <a:t>new ion species </a:t>
            </a:r>
            <a:r>
              <a:rPr lang="en-GB" sz="1600" dirty="0"/>
              <a:t>have recently been tested (Kr, Mg) and operated (O, Ne)</a:t>
            </a:r>
          </a:p>
          <a:p>
            <a:pPr marL="511683" lvl="2" indent="-187325"/>
            <a:r>
              <a:rPr lang="en-GB" sz="1200" dirty="0"/>
              <a:t>More tests have to be performed for validation and tests of the accelerator chain with these ions</a:t>
            </a:r>
          </a:p>
          <a:p>
            <a:pPr marL="511683" lvl="2" indent="-187325"/>
            <a:r>
              <a:rPr lang="en-GB" sz="1200" dirty="0"/>
              <a:t>2</a:t>
            </a:r>
            <a:r>
              <a:rPr lang="en-GB" sz="1200" baseline="30000" dirty="0"/>
              <a:t>nd</a:t>
            </a:r>
            <a:r>
              <a:rPr lang="en-GB" sz="1200" dirty="0"/>
              <a:t> magnesium test, boron, cocktail beams for HEARTS</a:t>
            </a:r>
          </a:p>
          <a:p>
            <a:pPr marL="223838" indent="-187325"/>
            <a:r>
              <a:rPr lang="en-GB" sz="1600" dirty="0"/>
              <a:t>A </a:t>
            </a:r>
            <a:r>
              <a:rPr lang="en-GB" sz="1600" b="1" dirty="0"/>
              <a:t>second source </a:t>
            </a:r>
            <a:r>
              <a:rPr lang="en-GB" sz="1600" dirty="0"/>
              <a:t>and an </a:t>
            </a:r>
            <a:r>
              <a:rPr lang="en-GB" sz="1600" b="1" dirty="0"/>
              <a:t>upgrade of the Linac3 front-end </a:t>
            </a:r>
            <a:r>
              <a:rPr lang="en-GB" sz="1600" dirty="0"/>
              <a:t>will be needed if some of the proposed projects would be approved and funded</a:t>
            </a:r>
          </a:p>
          <a:p>
            <a:pPr marL="223838" indent="-187325"/>
            <a:r>
              <a:rPr lang="en-GB" sz="1600" dirty="0"/>
              <a:t>A </a:t>
            </a:r>
            <a:r>
              <a:rPr lang="en-GB" sz="1600" b="1" dirty="0"/>
              <a:t>schedule</a:t>
            </a:r>
            <a:r>
              <a:rPr lang="en-GB" sz="1600" dirty="0"/>
              <a:t> cannot be given as it depends on the approval of the related projects and the availability of resources</a:t>
            </a:r>
          </a:p>
          <a:p>
            <a:pPr marL="223838" indent="-187325"/>
            <a:endParaRPr lang="en-GB" sz="1600" dirty="0"/>
          </a:p>
          <a:p>
            <a:endParaRPr lang="en-GB" sz="160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DDC060D-7C1C-3449-72B4-1AD34B0FC7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FE251D65-1069-6745-3CAB-8FC97A24D8C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08.09.2025</a:t>
            </a:r>
            <a:endParaRPr lang="en-US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EBEB6DC-18C6-DD5C-FB82-77A0AA1220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b="1" noProof="0"/>
              <a:t>Overview of the Heavy Ion Physics Programme at CERN</a:t>
            </a:r>
            <a:endParaRPr lang="en-GB" b="1" noProof="0" dirty="0"/>
          </a:p>
        </p:txBody>
      </p:sp>
    </p:spTree>
    <p:extLst>
      <p:ext uri="{BB962C8B-B14F-4D97-AF65-F5344CB8AC3E}">
        <p14:creationId xmlns:p14="http://schemas.microsoft.com/office/powerpoint/2010/main" val="276097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16240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TextShape 1"/>
          <p:cNvSpPr txBox="1"/>
          <p:nvPr/>
        </p:nvSpPr>
        <p:spPr>
          <a:xfrm>
            <a:off x="457316" y="205067"/>
            <a:ext cx="8228475" cy="85847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Autofit/>
          </a:bodyPr>
          <a:lstStyle/>
          <a:p>
            <a:r>
              <a:rPr lang="en-GB" sz="2721" b="1" spc="-1">
                <a:solidFill>
                  <a:srgbClr val="0033A0"/>
                </a:solidFill>
                <a:latin typeface="Source Sans Pro"/>
              </a:rPr>
              <a:t>Operation with ions at CERN</a:t>
            </a:r>
            <a:br>
              <a:rPr sz="1633"/>
            </a:br>
            <a:r>
              <a:rPr lang="en-GB" sz="2177" b="1" spc="-1">
                <a:solidFill>
                  <a:srgbClr val="0033A0"/>
                </a:solidFill>
                <a:latin typeface="Source Sans Pro"/>
              </a:rPr>
              <a:t>Past experience</a:t>
            </a:r>
          </a:p>
        </p:txBody>
      </p:sp>
      <p:pic>
        <p:nvPicPr>
          <p:cNvPr id="373" name="Picture 11"/>
          <p:cNvPicPr/>
          <p:nvPr/>
        </p:nvPicPr>
        <p:blipFill>
          <a:blip r:embed="rId2"/>
          <a:stretch/>
        </p:blipFill>
        <p:spPr>
          <a:xfrm>
            <a:off x="121413" y="1254878"/>
            <a:ext cx="2855590" cy="2080058"/>
          </a:xfrm>
          <a:prstGeom prst="rect">
            <a:avLst/>
          </a:prstGeom>
          <a:ln>
            <a:noFill/>
          </a:ln>
        </p:spPr>
      </p:pic>
      <p:sp>
        <p:nvSpPr>
          <p:cNvPr id="374" name="CustomShape 2"/>
          <p:cNvSpPr/>
          <p:nvPr/>
        </p:nvSpPr>
        <p:spPr>
          <a:xfrm>
            <a:off x="1563412" y="2277197"/>
            <a:ext cx="1077908" cy="41765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635" tIns="40817" rIns="81635" bIns="40817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GB" sz="1089" spc="-1">
                <a:solidFill>
                  <a:srgbClr val="000000"/>
                </a:solidFill>
                <a:latin typeface="Calibri"/>
              </a:rPr>
              <a:t>In</a:t>
            </a:r>
            <a:r>
              <a:rPr lang="en-GB" sz="1089" spc="-1" baseline="30000">
                <a:solidFill>
                  <a:srgbClr val="000000"/>
                </a:solidFill>
                <a:latin typeface="Calibri"/>
              </a:rPr>
              <a:t>21+</a:t>
            </a:r>
            <a:r>
              <a:rPr lang="en-GB" sz="1089" spc="-1">
                <a:solidFill>
                  <a:srgbClr val="000000"/>
                </a:solidFill>
                <a:latin typeface="Calibri"/>
              </a:rPr>
              <a:t> from source &gt;70 𝛍A</a:t>
            </a:r>
            <a:endParaRPr lang="en-GB" sz="1089" spc="-1">
              <a:latin typeface="Arial"/>
            </a:endParaRPr>
          </a:p>
        </p:txBody>
      </p:sp>
      <p:sp>
        <p:nvSpPr>
          <p:cNvPr id="375" name="CustomShape 3"/>
          <p:cNvSpPr/>
          <p:nvPr/>
        </p:nvSpPr>
        <p:spPr>
          <a:xfrm>
            <a:off x="251376" y="3296732"/>
            <a:ext cx="2771797" cy="75287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81635" tIns="40817" rIns="81635" bIns="40817">
            <a:spAutoFit/>
          </a:bodyPr>
          <a:lstStyle/>
          <a:p>
            <a:pPr>
              <a:lnSpc>
                <a:spcPct val="100000"/>
              </a:lnSpc>
            </a:pPr>
            <a:r>
              <a:rPr lang="en-GB" sz="1089" spc="-1" dirty="0">
                <a:solidFill>
                  <a:srgbClr val="000000"/>
                </a:solidFill>
                <a:latin typeface="Calibri"/>
              </a:rPr>
              <a:t>Stripped at the end of Linac3 to In</a:t>
            </a:r>
            <a:r>
              <a:rPr lang="en-GB" sz="1089" spc="-1" baseline="30000" dirty="0">
                <a:solidFill>
                  <a:srgbClr val="000000"/>
                </a:solidFill>
                <a:latin typeface="Calibri"/>
              </a:rPr>
              <a:t>37+</a:t>
            </a:r>
            <a:r>
              <a:rPr lang="en-GB" sz="1089" spc="-1" dirty="0">
                <a:solidFill>
                  <a:srgbClr val="000000"/>
                </a:solidFill>
                <a:latin typeface="Calibri"/>
              </a:rPr>
              <a:t>, ~ 25 𝛍A </a:t>
            </a:r>
            <a:endParaRPr lang="en-GB" sz="1089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1089" spc="-1" dirty="0">
                <a:solidFill>
                  <a:srgbClr val="000000"/>
                </a:solidFill>
                <a:latin typeface="Calibri"/>
              </a:rPr>
              <a:t>Stripped to In</a:t>
            </a:r>
            <a:r>
              <a:rPr lang="en-GB" sz="1089" spc="-1" baseline="30000" dirty="0">
                <a:solidFill>
                  <a:srgbClr val="000000"/>
                </a:solidFill>
                <a:latin typeface="Calibri"/>
              </a:rPr>
              <a:t>49+</a:t>
            </a:r>
            <a:r>
              <a:rPr lang="en-GB" sz="1089" spc="-1" dirty="0">
                <a:solidFill>
                  <a:srgbClr val="000000"/>
                </a:solidFill>
                <a:latin typeface="Calibri"/>
              </a:rPr>
              <a:t> before SPS</a:t>
            </a:r>
            <a:endParaRPr lang="en-GB" sz="1089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1089" spc="-1" dirty="0">
                <a:solidFill>
                  <a:srgbClr val="000000"/>
                </a:solidFill>
                <a:latin typeface="Calibri"/>
              </a:rPr>
              <a:t>No attempt at LEIR NOMINAL beam</a:t>
            </a:r>
            <a:endParaRPr lang="en-GB" sz="1089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1089" spc="-1" dirty="0" err="1">
                <a:solidFill>
                  <a:srgbClr val="000000"/>
                </a:solidFill>
                <a:latin typeface="Calibri"/>
              </a:rPr>
              <a:t>Ref</a:t>
            </a:r>
            <a:r>
              <a:rPr lang="pt-BR" sz="1089" spc="-1" dirty="0">
                <a:solidFill>
                  <a:srgbClr val="000000"/>
                </a:solidFill>
                <a:latin typeface="Calibri"/>
              </a:rPr>
              <a:t>: CERN-PS-2002-058-PP</a:t>
            </a:r>
            <a:endParaRPr lang="en-GB" sz="1089" spc="-1" dirty="0">
              <a:latin typeface="Arial"/>
            </a:endParaRPr>
          </a:p>
        </p:txBody>
      </p:sp>
      <p:sp>
        <p:nvSpPr>
          <p:cNvPr id="376" name="CustomShape 4"/>
          <p:cNvSpPr/>
          <p:nvPr/>
        </p:nvSpPr>
        <p:spPr>
          <a:xfrm>
            <a:off x="1071644" y="1639791"/>
            <a:ext cx="1927270" cy="30569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81635" tIns="40817" rIns="81635" bIns="40817">
            <a:spAutoFit/>
          </a:bodyPr>
          <a:lstStyle/>
          <a:p>
            <a:pPr>
              <a:lnSpc>
                <a:spcPct val="100000"/>
              </a:lnSpc>
            </a:pPr>
            <a:r>
              <a:rPr lang="en-GB" sz="1451" spc="-1" baseline="33000">
                <a:solidFill>
                  <a:srgbClr val="000000"/>
                </a:solidFill>
                <a:latin typeface="Calibri"/>
              </a:rPr>
              <a:t>115</a:t>
            </a:r>
            <a:r>
              <a:rPr lang="en-GB" sz="1451" spc="-1">
                <a:solidFill>
                  <a:srgbClr val="000000"/>
                </a:solidFill>
                <a:latin typeface="Calibri"/>
              </a:rPr>
              <a:t>In 2003 (fixed target)</a:t>
            </a:r>
            <a:endParaRPr lang="en-GB" sz="1451" spc="-1">
              <a:latin typeface="Arial"/>
            </a:endParaRPr>
          </a:p>
        </p:txBody>
      </p:sp>
      <p:pic>
        <p:nvPicPr>
          <p:cNvPr id="379" name="Picture 22_0"/>
          <p:cNvPicPr/>
          <p:nvPr/>
        </p:nvPicPr>
        <p:blipFill>
          <a:blip r:embed="rId3"/>
          <a:stretch/>
        </p:blipFill>
        <p:spPr>
          <a:xfrm>
            <a:off x="3070067" y="1456602"/>
            <a:ext cx="2596971" cy="1709109"/>
          </a:xfrm>
          <a:prstGeom prst="rect">
            <a:avLst/>
          </a:prstGeom>
          <a:ln>
            <a:noFill/>
          </a:ln>
        </p:spPr>
      </p:pic>
      <p:sp>
        <p:nvSpPr>
          <p:cNvPr id="385" name="CustomShape 11"/>
          <p:cNvSpPr/>
          <p:nvPr/>
        </p:nvSpPr>
        <p:spPr>
          <a:xfrm>
            <a:off x="3529182" y="1231943"/>
            <a:ext cx="1892069" cy="30569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81635" tIns="40817" rIns="81635" bIns="40817">
            <a:spAutoFit/>
          </a:bodyPr>
          <a:lstStyle/>
          <a:p>
            <a:pPr>
              <a:lnSpc>
                <a:spcPct val="100000"/>
              </a:lnSpc>
            </a:pPr>
            <a:r>
              <a:rPr lang="en-GB" sz="1451" spc="-1" baseline="33000">
                <a:solidFill>
                  <a:srgbClr val="000000"/>
                </a:solidFill>
                <a:latin typeface="Calibri"/>
              </a:rPr>
              <a:t>40</a:t>
            </a:r>
            <a:r>
              <a:rPr lang="en-GB" sz="1451" spc="-1">
                <a:solidFill>
                  <a:srgbClr val="000000"/>
                </a:solidFill>
                <a:latin typeface="Calibri"/>
              </a:rPr>
              <a:t>Ar 2015 (fixed target)</a:t>
            </a:r>
            <a:endParaRPr lang="en-GB" sz="1451" spc="-1">
              <a:latin typeface="Arial"/>
            </a:endParaRPr>
          </a:p>
        </p:txBody>
      </p:sp>
      <p:pic>
        <p:nvPicPr>
          <p:cNvPr id="387" name="Picture 35_1"/>
          <p:cNvPicPr/>
          <p:nvPr/>
        </p:nvPicPr>
        <p:blipFill>
          <a:blip r:embed="rId4"/>
          <a:stretch/>
        </p:blipFill>
        <p:spPr>
          <a:xfrm>
            <a:off x="6065416" y="1491868"/>
            <a:ext cx="2911428" cy="1653271"/>
          </a:xfrm>
          <a:prstGeom prst="rect">
            <a:avLst/>
          </a:prstGeom>
          <a:ln>
            <a:noFill/>
          </a:ln>
        </p:spPr>
      </p:pic>
      <p:sp>
        <p:nvSpPr>
          <p:cNvPr id="388" name="CustomShape 13"/>
          <p:cNvSpPr/>
          <p:nvPr/>
        </p:nvSpPr>
        <p:spPr>
          <a:xfrm>
            <a:off x="5986393" y="1232596"/>
            <a:ext cx="3157607" cy="30569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81635" tIns="40817" rIns="81635" bIns="40817">
            <a:spAutoFit/>
          </a:bodyPr>
          <a:lstStyle/>
          <a:p>
            <a:pPr>
              <a:lnSpc>
                <a:spcPct val="100000"/>
              </a:lnSpc>
            </a:pPr>
            <a:r>
              <a:rPr lang="en-GB" sz="1451" spc="-1" baseline="33000">
                <a:solidFill>
                  <a:srgbClr val="000000"/>
                </a:solidFill>
                <a:latin typeface="Calibri"/>
              </a:rPr>
              <a:t>129</a:t>
            </a:r>
            <a:r>
              <a:rPr lang="en-GB" sz="1451" spc="-1">
                <a:solidFill>
                  <a:srgbClr val="000000"/>
                </a:solidFill>
                <a:latin typeface="Calibri"/>
              </a:rPr>
              <a:t>Xe 2017 (fixed target &amp; LHC pilot run)</a:t>
            </a:r>
            <a:endParaRPr lang="en-GB" sz="1451" spc="-1">
              <a:latin typeface="Arial"/>
            </a:endParaRPr>
          </a:p>
        </p:txBody>
      </p:sp>
      <p:sp>
        <p:nvSpPr>
          <p:cNvPr id="389" name="CustomShape 14"/>
          <p:cNvSpPr/>
          <p:nvPr/>
        </p:nvSpPr>
        <p:spPr>
          <a:xfrm>
            <a:off x="8167352" y="1522237"/>
            <a:ext cx="831044" cy="58526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635" tIns="40817" rIns="81635" bIns="40817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GB" sz="1089" spc="-1">
                <a:solidFill>
                  <a:srgbClr val="000000"/>
                </a:solidFill>
                <a:latin typeface="Calibri"/>
              </a:rPr>
              <a:t>Xe</a:t>
            </a:r>
            <a:r>
              <a:rPr lang="en-GB" sz="1089" spc="-1" baseline="30000">
                <a:solidFill>
                  <a:srgbClr val="000000"/>
                </a:solidFill>
                <a:latin typeface="Calibri"/>
              </a:rPr>
              <a:t>22+</a:t>
            </a:r>
            <a:r>
              <a:rPr lang="en-GB" sz="1089" spc="-1">
                <a:solidFill>
                  <a:srgbClr val="000000"/>
                </a:solidFill>
                <a:latin typeface="Calibri"/>
              </a:rPr>
              <a:t> from source ~160 𝛍A</a:t>
            </a:r>
            <a:endParaRPr lang="en-GB" sz="1089" spc="-1">
              <a:latin typeface="Arial"/>
            </a:endParaRPr>
          </a:p>
        </p:txBody>
      </p:sp>
      <p:sp>
        <p:nvSpPr>
          <p:cNvPr id="390" name="CustomShape 15"/>
          <p:cNvSpPr/>
          <p:nvPr/>
        </p:nvSpPr>
        <p:spPr>
          <a:xfrm>
            <a:off x="6124846" y="3119343"/>
            <a:ext cx="2717423" cy="58526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81635" tIns="40817" rIns="81635" bIns="40817">
            <a:spAutoFit/>
          </a:bodyPr>
          <a:lstStyle/>
          <a:p>
            <a:pPr>
              <a:lnSpc>
                <a:spcPct val="100000"/>
              </a:lnSpc>
            </a:pPr>
            <a:r>
              <a:rPr lang="en-GB" sz="1089" spc="-1">
                <a:solidFill>
                  <a:srgbClr val="000000"/>
                </a:solidFill>
                <a:latin typeface="Calibri"/>
              </a:rPr>
              <a:t>Stripped to Xe</a:t>
            </a:r>
            <a:r>
              <a:rPr lang="en-GB" sz="1089" spc="-1" baseline="30000">
                <a:solidFill>
                  <a:srgbClr val="000000"/>
                </a:solidFill>
                <a:latin typeface="Calibri"/>
              </a:rPr>
              <a:t>39+</a:t>
            </a:r>
            <a:r>
              <a:rPr lang="en-GB" sz="1089" spc="-1">
                <a:solidFill>
                  <a:srgbClr val="000000"/>
                </a:solidFill>
                <a:latin typeface="Calibri"/>
              </a:rPr>
              <a:t> at the end of Linac3, ~ 30 A </a:t>
            </a:r>
            <a:endParaRPr lang="en-GB" sz="1089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1089" spc="-1">
                <a:solidFill>
                  <a:srgbClr val="000000"/>
                </a:solidFill>
                <a:latin typeface="Calibri"/>
              </a:rPr>
              <a:t>Stripped to Xe</a:t>
            </a:r>
            <a:r>
              <a:rPr lang="en-GB" sz="1089" spc="-1" baseline="30000">
                <a:solidFill>
                  <a:srgbClr val="000000"/>
                </a:solidFill>
                <a:latin typeface="Calibri"/>
              </a:rPr>
              <a:t>54+</a:t>
            </a:r>
            <a:r>
              <a:rPr lang="en-GB" sz="1089" spc="-1">
                <a:solidFill>
                  <a:srgbClr val="000000"/>
                </a:solidFill>
                <a:latin typeface="Calibri"/>
              </a:rPr>
              <a:t> before SPS</a:t>
            </a:r>
            <a:endParaRPr lang="en-GB" sz="1089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1089" spc="-1">
                <a:solidFill>
                  <a:srgbClr val="000000"/>
                </a:solidFill>
                <a:latin typeface="Calibri"/>
              </a:rPr>
              <a:t>Attempted LEIR NOMINAL beam</a:t>
            </a:r>
            <a:endParaRPr lang="en-GB" sz="1089" spc="-1">
              <a:latin typeface="Arial"/>
            </a:endParaRPr>
          </a:p>
        </p:txBody>
      </p:sp>
      <p:sp>
        <p:nvSpPr>
          <p:cNvPr id="399" name="CustomShape 23"/>
          <p:cNvSpPr/>
          <p:nvPr/>
        </p:nvSpPr>
        <p:spPr>
          <a:xfrm>
            <a:off x="3239215" y="3109547"/>
            <a:ext cx="2772245" cy="62681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81635" tIns="40817" rIns="81635" bIns="40817">
            <a:spAutoFit/>
          </a:bodyPr>
          <a:lstStyle/>
          <a:p>
            <a:pPr>
              <a:lnSpc>
                <a:spcPct val="100000"/>
              </a:lnSpc>
            </a:pPr>
            <a:r>
              <a:rPr lang="en-GB" sz="1179" spc="-1">
                <a:solidFill>
                  <a:srgbClr val="000000"/>
                </a:solidFill>
                <a:latin typeface="Calibri"/>
              </a:rPr>
              <a:t>Not stripped; at the end of Linac3: ~60 µA </a:t>
            </a:r>
            <a:endParaRPr lang="en-GB" sz="1179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1179" spc="-1">
                <a:solidFill>
                  <a:srgbClr val="000000"/>
                </a:solidFill>
                <a:latin typeface="Calibri"/>
              </a:rPr>
              <a:t>Stripped to Ar</a:t>
            </a:r>
            <a:r>
              <a:rPr lang="en-GB" sz="1179" spc="-1" baseline="30000">
                <a:solidFill>
                  <a:srgbClr val="000000"/>
                </a:solidFill>
                <a:latin typeface="Calibri"/>
              </a:rPr>
              <a:t>18+</a:t>
            </a:r>
            <a:r>
              <a:rPr lang="en-GB" sz="1179" spc="-1">
                <a:solidFill>
                  <a:srgbClr val="000000"/>
                </a:solidFill>
                <a:latin typeface="Calibri"/>
              </a:rPr>
              <a:t> before SPS</a:t>
            </a:r>
            <a:endParaRPr lang="en-GB" sz="1179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1179" spc="-1">
                <a:solidFill>
                  <a:srgbClr val="000000"/>
                </a:solidFill>
                <a:latin typeface="Calibri"/>
              </a:rPr>
              <a:t>No attempt at LEIR NOMINAL beam</a:t>
            </a:r>
            <a:endParaRPr lang="en-GB" sz="1179" spc="-1">
              <a:latin typeface="Arial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TextShape 1"/>
          <p:cNvSpPr txBox="1"/>
          <p:nvPr/>
        </p:nvSpPr>
        <p:spPr>
          <a:xfrm>
            <a:off x="457316" y="205067"/>
            <a:ext cx="8228475" cy="85847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Autofit/>
          </a:bodyPr>
          <a:lstStyle/>
          <a:p>
            <a:r>
              <a:rPr lang="en-GB" sz="2721" b="1" spc="-1">
                <a:solidFill>
                  <a:srgbClr val="0033A0"/>
                </a:solidFill>
                <a:latin typeface="Source Sans Pro"/>
              </a:rPr>
              <a:t>Operation with ions at CERN</a:t>
            </a:r>
            <a:br>
              <a:rPr sz="1633"/>
            </a:br>
            <a:r>
              <a:rPr lang="en-GB" sz="2177" b="1" spc="-1">
                <a:solidFill>
                  <a:srgbClr val="0033A0"/>
                </a:solidFill>
                <a:latin typeface="Source Sans Pro"/>
              </a:rPr>
              <a:t>2023: Pb, O, Kr</a:t>
            </a:r>
          </a:p>
        </p:txBody>
      </p:sp>
      <p:pic>
        <p:nvPicPr>
          <p:cNvPr id="402" name="Picture 6_0" descr="A graph of a graph of a graph&#10;&#10;Description automatically generated with medium confidence"/>
          <p:cNvPicPr/>
          <p:nvPr/>
        </p:nvPicPr>
        <p:blipFill>
          <a:blip r:embed="rId2"/>
          <a:stretch/>
        </p:blipFill>
        <p:spPr>
          <a:xfrm>
            <a:off x="60382" y="1828667"/>
            <a:ext cx="3003839" cy="1978504"/>
          </a:xfrm>
          <a:prstGeom prst="rect">
            <a:avLst/>
          </a:prstGeom>
          <a:ln>
            <a:noFill/>
          </a:ln>
        </p:spPr>
      </p:pic>
      <p:pic>
        <p:nvPicPr>
          <p:cNvPr id="403" name="Picture 7_2" descr="A graph showing a graph of oxygen&#10;&#10;Description automatically generated with medium confidence"/>
          <p:cNvPicPr/>
          <p:nvPr/>
        </p:nvPicPr>
        <p:blipFill>
          <a:blip r:embed="rId3"/>
          <a:stretch/>
        </p:blipFill>
        <p:spPr>
          <a:xfrm>
            <a:off x="3064875" y="1821157"/>
            <a:ext cx="3003839" cy="1943238"/>
          </a:xfrm>
          <a:prstGeom prst="rect">
            <a:avLst/>
          </a:prstGeom>
          <a:ln>
            <a:noFill/>
          </a:ln>
        </p:spPr>
      </p:pic>
      <p:pic>
        <p:nvPicPr>
          <p:cNvPr id="404" name="Picture 5_2" descr="A graph of a graph showing a number of particles&#10;&#10;Description automatically generated with medium confidence"/>
          <p:cNvPicPr/>
          <p:nvPr/>
        </p:nvPicPr>
        <p:blipFill>
          <a:blip r:embed="rId4"/>
          <a:stretch/>
        </p:blipFill>
        <p:spPr>
          <a:xfrm>
            <a:off x="6069041" y="1820830"/>
            <a:ext cx="3003839" cy="1984056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7C2FC721-2F93-FE4A-B6FB-70F572239E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600" dirty="0"/>
              <a:t>Contents</a:t>
            </a:r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B4197A16-0355-8EEB-0488-49E60C50E2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7238" y="994205"/>
            <a:ext cx="7609562" cy="3371116"/>
          </a:xfrm>
        </p:spPr>
        <p:txBody>
          <a:bodyPr>
            <a:normAutofit/>
          </a:bodyPr>
          <a:lstStyle/>
          <a:p>
            <a:pPr marL="36576" indent="0">
              <a:buNone/>
            </a:pPr>
            <a:r>
              <a:rPr lang="en-GB" sz="2000" dirty="0"/>
              <a:t>Ion injector complex at CERN</a:t>
            </a:r>
          </a:p>
          <a:p>
            <a:pPr marL="36576" indent="0">
              <a:buNone/>
            </a:pPr>
            <a:r>
              <a:rPr lang="en-GB" sz="2000" dirty="0"/>
              <a:t>	Accelerators and users</a:t>
            </a:r>
          </a:p>
          <a:p>
            <a:pPr marL="36576" indent="0">
              <a:buNone/>
            </a:pPr>
            <a:r>
              <a:rPr lang="en-GB" sz="2000" dirty="0"/>
              <a:t>	GTS-LHC ion source</a:t>
            </a:r>
          </a:p>
          <a:p>
            <a:pPr marL="36576" indent="0">
              <a:buNone/>
            </a:pPr>
            <a:r>
              <a:rPr lang="en-GB" sz="2000" dirty="0"/>
              <a:t>	Operation</a:t>
            </a:r>
          </a:p>
          <a:p>
            <a:pPr marL="36576" indent="0">
              <a:buNone/>
            </a:pPr>
            <a:r>
              <a:rPr lang="en-GB" sz="2000" dirty="0"/>
              <a:t>New Ion types</a:t>
            </a:r>
          </a:p>
          <a:p>
            <a:pPr marL="36576" indent="0">
              <a:buNone/>
            </a:pPr>
            <a:r>
              <a:rPr lang="en-GB" sz="2000" dirty="0"/>
              <a:t>	Requests from the users</a:t>
            </a:r>
          </a:p>
          <a:p>
            <a:pPr marL="36576" indent="0">
              <a:buNone/>
            </a:pPr>
            <a:r>
              <a:rPr lang="en-GB" sz="2000" dirty="0"/>
              <a:t>	Challenges and upgrade proposals</a:t>
            </a:r>
          </a:p>
          <a:p>
            <a:pPr marL="36576" indent="0">
              <a:buNone/>
            </a:pPr>
            <a:r>
              <a:rPr lang="en-GB" sz="2000" dirty="0"/>
              <a:t>Summary and Outlook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24004F2-0A71-9A12-A177-F5ACD21EDA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8325B28-9426-C1FE-3664-F73BBC6FAF6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08.09.2025</a:t>
            </a:r>
            <a:endParaRPr lang="en-US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FBAB188-2DB9-CC75-9083-A676FDF907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b="1" noProof="0"/>
              <a:t>Overview of the Heavy Ion Physics Programme at CERN</a:t>
            </a:r>
            <a:endParaRPr lang="en-GB" b="1" noProof="0" dirty="0"/>
          </a:p>
        </p:txBody>
      </p:sp>
    </p:spTree>
    <p:extLst>
      <p:ext uri="{BB962C8B-B14F-4D97-AF65-F5344CB8AC3E}">
        <p14:creationId xmlns:p14="http://schemas.microsoft.com/office/powerpoint/2010/main" val="18845503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>
            <a:extLst>
              <a:ext uri="{FF2B5EF4-FFF2-40B4-BE49-F238E27FC236}">
                <a16:creationId xmlns:a16="http://schemas.microsoft.com/office/drawing/2014/main" id="{55C58011-52B1-48FA-5F7C-FC68BB6162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75120"/>
            <a:ext cx="8226854" cy="405471"/>
          </a:xfrm>
        </p:spPr>
        <p:txBody>
          <a:bodyPr>
            <a:noAutofit/>
          </a:bodyPr>
          <a:lstStyle/>
          <a:p>
            <a:r>
              <a:rPr lang="en-GB" sz="2800" dirty="0"/>
              <a:t>Accelerator complex at CERN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CE31C8D-335D-D6A2-6E1E-F4A01C8490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21F6D48F-82D4-185E-2443-2DC9CB7120A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08.09.2025</a:t>
            </a:r>
            <a:endParaRPr lang="en-US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B7CDD4A-2CFF-6D18-F53F-0DF8084EA0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b="1" noProof="0"/>
              <a:t>Overview of the Heavy Ion Physics Programme at CERN</a:t>
            </a:r>
            <a:endParaRPr lang="en-GB" b="1" noProof="0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6B7B5ACF-5247-2ED5-70C7-96BC7113AF42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34" b="17971"/>
          <a:stretch>
            <a:fillRect/>
          </a:stretch>
        </p:blipFill>
        <p:spPr>
          <a:xfrm>
            <a:off x="1141761" y="605794"/>
            <a:ext cx="6857731" cy="3931911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713087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4047C6B-2C61-23CB-8F3B-DEB0491FB4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600" dirty="0"/>
              <a:t>A long history with ions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71042FF-7622-2A10-6E6D-DE6FB2B18F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2459" y="994204"/>
            <a:ext cx="4728577" cy="3545711"/>
          </a:xfrm>
        </p:spPr>
        <p:txBody>
          <a:bodyPr>
            <a:normAutofit lnSpcReduction="10000"/>
          </a:bodyPr>
          <a:lstStyle/>
          <a:p>
            <a:r>
              <a:rPr lang="en-GB" sz="1600" b="1" dirty="0"/>
              <a:t>Ion front end </a:t>
            </a:r>
            <a:r>
              <a:rPr lang="en-GB" sz="1600" dirty="0"/>
              <a:t>with a duoplasmatron and an ECR type ion source on the </a:t>
            </a:r>
            <a:r>
              <a:rPr lang="en-GB" sz="1600" b="1" dirty="0"/>
              <a:t>Linac1</a:t>
            </a:r>
            <a:r>
              <a:rPr lang="en-GB" sz="1600" dirty="0"/>
              <a:t> linear accelerator in the 80s</a:t>
            </a:r>
          </a:p>
          <a:p>
            <a:r>
              <a:rPr lang="en-GB" sz="1600" dirty="0"/>
              <a:t>Study of ion beam transport through the CERN accelerator chain and first ion experiments using </a:t>
            </a:r>
            <a:r>
              <a:rPr lang="en-GB" sz="1600" b="1" dirty="0"/>
              <a:t>oxygen </a:t>
            </a:r>
            <a:r>
              <a:rPr lang="en-GB" sz="1600" dirty="0"/>
              <a:t>and</a:t>
            </a:r>
            <a:r>
              <a:rPr lang="en-GB" sz="1600" b="1" dirty="0"/>
              <a:t> sulphur </a:t>
            </a:r>
            <a:r>
              <a:rPr lang="en-GB" sz="1600" dirty="0"/>
              <a:t>ion beams</a:t>
            </a:r>
          </a:p>
          <a:p>
            <a:r>
              <a:rPr lang="en-GB" sz="1600" dirty="0"/>
              <a:t>Design and construction of </a:t>
            </a:r>
            <a:r>
              <a:rPr lang="en-GB" sz="1600" b="1" dirty="0"/>
              <a:t>Linac3</a:t>
            </a:r>
            <a:r>
              <a:rPr lang="en-GB" sz="1600" dirty="0"/>
              <a:t> (dedicated linear accelerator for ions with an ECR4 type ion source) at the beginning of the 90s</a:t>
            </a:r>
          </a:p>
          <a:p>
            <a:r>
              <a:rPr lang="en-GB" sz="1600" dirty="0"/>
              <a:t>A new ion source (</a:t>
            </a:r>
            <a:r>
              <a:rPr lang="en-GB" sz="1600" b="1" dirty="0"/>
              <a:t>GTS-LHC</a:t>
            </a:r>
            <a:r>
              <a:rPr lang="en-GB" sz="1600" dirty="0"/>
              <a:t>) and the Low Energy Ion Ring (LEIR) designed and constructed at the beginning of the 2000s as part of the LHC ion injector complex upgrade to overcome brightness limitations</a:t>
            </a:r>
          </a:p>
          <a:p>
            <a:endParaRPr lang="en-GB" sz="160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70099F8-96A3-1CD1-C369-B7A14B7DFF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070984D-A845-3487-8688-B4C81FC0E37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08.09.2025</a:t>
            </a:r>
            <a:endParaRPr lang="en-US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B2C1598-8CAD-BB7D-AB18-7FA9E25593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b="1" noProof="0"/>
              <a:t>Overview of the Heavy Ion Physics Programme at CERN</a:t>
            </a:r>
            <a:endParaRPr lang="en-GB" b="1" noProof="0" dirty="0"/>
          </a:p>
        </p:txBody>
      </p:sp>
      <p:pic>
        <p:nvPicPr>
          <p:cNvPr id="8" name="Grafik 7" descr="Ein Bild, das Rad, Maschine, Reifen, Autoteile enthält.&#10;&#10;KI-generierte Inhalte können fehlerhaft sein.">
            <a:extLst>
              <a:ext uri="{FF2B5EF4-FFF2-40B4-BE49-F238E27FC236}">
                <a16:creationId xmlns:a16="http://schemas.microsoft.com/office/drawing/2014/main" id="{E501CF52-1FDF-4784-E007-DDF9791770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0584" y="1045899"/>
            <a:ext cx="3051702" cy="3051702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AFD958A4-BE91-7636-7502-5DB9530CAD70}"/>
              </a:ext>
            </a:extLst>
          </p:cNvPr>
          <p:cNvSpPr txBox="1"/>
          <p:nvPr/>
        </p:nvSpPr>
        <p:spPr>
          <a:xfrm>
            <a:off x="5770584" y="4185339"/>
            <a:ext cx="305170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/>
              <a:t>Linac1 front end with two sources</a:t>
            </a:r>
          </a:p>
        </p:txBody>
      </p:sp>
    </p:spTree>
    <p:extLst>
      <p:ext uri="{BB962C8B-B14F-4D97-AF65-F5344CB8AC3E}">
        <p14:creationId xmlns:p14="http://schemas.microsoft.com/office/powerpoint/2010/main" val="856484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A7D062-6E29-45CD-BB7E-502FD827D0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>
            <a:extLst>
              <a:ext uri="{FF2B5EF4-FFF2-40B4-BE49-F238E27FC236}">
                <a16:creationId xmlns:a16="http://schemas.microsoft.com/office/drawing/2014/main" id="{5E2AF34E-0B00-1D92-DF26-0497E142E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75120"/>
            <a:ext cx="8226854" cy="405471"/>
          </a:xfrm>
        </p:spPr>
        <p:txBody>
          <a:bodyPr>
            <a:noAutofit/>
          </a:bodyPr>
          <a:lstStyle/>
          <a:p>
            <a:r>
              <a:rPr lang="en-GB" sz="2800" dirty="0"/>
              <a:t>Ion injector complex at CERN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A3CF4E9-2AD6-151A-440F-87C81FDAFD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1849669A-FD6F-EC93-CFEE-F866746D3B8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08.09.2025</a:t>
            </a:r>
            <a:endParaRPr lang="en-US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42BFCB1-FD76-BFF8-8C7B-1615DAC8A3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b="1" noProof="0"/>
              <a:t>Overview of the Heavy Ion Physics Programme at CERN</a:t>
            </a:r>
            <a:endParaRPr lang="en-GB" b="1" noProof="0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47987C60-93E6-F9D7-3134-A4E2BE5FF657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473421" y="820683"/>
            <a:ext cx="5713603" cy="3502134"/>
          </a:xfrm>
          <a:prstGeom prst="rect">
            <a:avLst/>
          </a:prstGeom>
          <a:ln>
            <a:noFill/>
          </a:ln>
        </p:spPr>
      </p:pic>
      <p:sp>
        <p:nvSpPr>
          <p:cNvPr id="2" name="CustomShape 2">
            <a:extLst>
              <a:ext uri="{FF2B5EF4-FFF2-40B4-BE49-F238E27FC236}">
                <a16:creationId xmlns:a16="http://schemas.microsoft.com/office/drawing/2014/main" id="{C12E137F-DFDD-0F49-0263-1594B14794DE}"/>
              </a:ext>
            </a:extLst>
          </p:cNvPr>
          <p:cNvSpPr/>
          <p:nvPr/>
        </p:nvSpPr>
        <p:spPr>
          <a:xfrm>
            <a:off x="6826120" y="855927"/>
            <a:ext cx="1512000" cy="3672000"/>
          </a:xfrm>
          <a:prstGeom prst="rect">
            <a:avLst/>
          </a:prstGeom>
          <a:solidFill>
            <a:srgbClr val="B2B2B2"/>
          </a:solidFill>
          <a:ln w="12600">
            <a:solidFill>
              <a:srgbClr val="DDDDDD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GB"/>
          </a:p>
        </p:txBody>
      </p:sp>
      <p:sp>
        <p:nvSpPr>
          <p:cNvPr id="6" name="CustomShape 3">
            <a:extLst>
              <a:ext uri="{FF2B5EF4-FFF2-40B4-BE49-F238E27FC236}">
                <a16:creationId xmlns:a16="http://schemas.microsoft.com/office/drawing/2014/main" id="{D99C2AC8-B767-08DC-6799-EB836BFDA93E}"/>
              </a:ext>
            </a:extLst>
          </p:cNvPr>
          <p:cNvSpPr/>
          <p:nvPr/>
        </p:nvSpPr>
        <p:spPr>
          <a:xfrm>
            <a:off x="6790120" y="819927"/>
            <a:ext cx="1512000" cy="3672000"/>
          </a:xfrm>
          <a:prstGeom prst="rect">
            <a:avLst/>
          </a:prstGeom>
          <a:solidFill>
            <a:srgbClr val="FFFFFF"/>
          </a:solidFill>
          <a:ln w="126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GB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BA470B2C-737E-2EA4-F8DA-EC3C86C959C0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6866800" y="960687"/>
            <a:ext cx="1329840" cy="3346200"/>
          </a:xfrm>
          <a:prstGeom prst="rect">
            <a:avLst/>
          </a:prstGeom>
          <a:ln>
            <a:noFill/>
          </a:ln>
        </p:spPr>
      </p:pic>
      <p:sp>
        <p:nvSpPr>
          <p:cNvPr id="8" name="Line 4">
            <a:extLst>
              <a:ext uri="{FF2B5EF4-FFF2-40B4-BE49-F238E27FC236}">
                <a16:creationId xmlns:a16="http://schemas.microsoft.com/office/drawing/2014/main" id="{3B4B4E6A-DA7A-C196-279A-CEC689E23C94}"/>
              </a:ext>
            </a:extLst>
          </p:cNvPr>
          <p:cNvSpPr/>
          <p:nvPr/>
        </p:nvSpPr>
        <p:spPr>
          <a:xfrm>
            <a:off x="7510120" y="1444527"/>
            <a:ext cx="360000" cy="0"/>
          </a:xfrm>
          <a:prstGeom prst="line">
            <a:avLst/>
          </a:prstGeom>
          <a:ln w="12600">
            <a:solidFill>
              <a:srgbClr val="11111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GB"/>
          </a:p>
        </p:txBody>
      </p:sp>
      <p:sp>
        <p:nvSpPr>
          <p:cNvPr id="11" name="Line 5">
            <a:extLst>
              <a:ext uri="{FF2B5EF4-FFF2-40B4-BE49-F238E27FC236}">
                <a16:creationId xmlns:a16="http://schemas.microsoft.com/office/drawing/2014/main" id="{E8308412-2A2C-845E-5716-B489AE6C219A}"/>
              </a:ext>
            </a:extLst>
          </p:cNvPr>
          <p:cNvSpPr/>
          <p:nvPr/>
        </p:nvSpPr>
        <p:spPr>
          <a:xfrm>
            <a:off x="7510120" y="3604527"/>
            <a:ext cx="457200" cy="0"/>
          </a:xfrm>
          <a:prstGeom prst="line">
            <a:avLst/>
          </a:prstGeom>
          <a:ln w="12600">
            <a:solidFill>
              <a:srgbClr val="11111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GB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DA955876-35CA-AE27-B950-341ED1F57839}"/>
              </a:ext>
            </a:extLst>
          </p:cNvPr>
          <p:cNvSpPr txBox="1"/>
          <p:nvPr/>
        </p:nvSpPr>
        <p:spPr>
          <a:xfrm>
            <a:off x="8370201" y="855927"/>
            <a:ext cx="70036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dirty="0"/>
              <a:t>2.5 keV/u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F8D797E6-35B1-1744-6819-60CB2161FB3D}"/>
              </a:ext>
            </a:extLst>
          </p:cNvPr>
          <p:cNvSpPr txBox="1"/>
          <p:nvPr/>
        </p:nvSpPr>
        <p:spPr>
          <a:xfrm>
            <a:off x="8370201" y="1179733"/>
            <a:ext cx="76988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dirty="0"/>
              <a:t>4.2 MeV/u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4A1D81CD-1C3B-9073-3B04-C525E1BA80DF}"/>
              </a:ext>
            </a:extLst>
          </p:cNvPr>
          <p:cNvSpPr txBox="1"/>
          <p:nvPr/>
        </p:nvSpPr>
        <p:spPr>
          <a:xfrm>
            <a:off x="8370201" y="2327679"/>
            <a:ext cx="81800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dirty="0"/>
              <a:t>72.2 MeV/u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8394CAD0-5214-B545-29A7-9B199761742D}"/>
              </a:ext>
            </a:extLst>
          </p:cNvPr>
          <p:cNvSpPr txBox="1"/>
          <p:nvPr/>
        </p:nvSpPr>
        <p:spPr>
          <a:xfrm>
            <a:off x="8370201" y="3008243"/>
            <a:ext cx="73636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dirty="0"/>
              <a:t>5.9 GeV/u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1854C30A-846D-86A7-A672-1F9CBEACFEAC}"/>
              </a:ext>
            </a:extLst>
          </p:cNvPr>
          <p:cNvSpPr txBox="1"/>
          <p:nvPr/>
        </p:nvSpPr>
        <p:spPr>
          <a:xfrm>
            <a:off x="1568351" y="1329111"/>
            <a:ext cx="77804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dirty="0"/>
              <a:t>5.36 TeV/u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40B65CB6-48D8-7388-B1F8-AB92C564BF7F}"/>
              </a:ext>
            </a:extLst>
          </p:cNvPr>
          <p:cNvSpPr txBox="1"/>
          <p:nvPr/>
        </p:nvSpPr>
        <p:spPr>
          <a:xfrm>
            <a:off x="8370201" y="4020395"/>
            <a:ext cx="80588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dirty="0"/>
              <a:t>177 GeV/u</a:t>
            </a:r>
          </a:p>
        </p:txBody>
      </p:sp>
    </p:spTree>
    <p:extLst>
      <p:ext uri="{BB962C8B-B14F-4D97-AF65-F5344CB8AC3E}">
        <p14:creationId xmlns:p14="http://schemas.microsoft.com/office/powerpoint/2010/main" val="35310472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77A5910-3254-D93F-166A-89B80528F2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51E5DE8-6227-D256-F9C9-8FF00349C53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08.09.2025</a:t>
            </a:r>
            <a:endParaRPr lang="en-US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826D2601-3ABD-E6BD-D399-E3DE9CC001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b="1" noProof="0"/>
              <a:t>Overview of the Heavy Ion Physics Programme at CERN</a:t>
            </a:r>
            <a:endParaRPr lang="en-GB" b="1" noProof="0" dirty="0"/>
          </a:p>
        </p:txBody>
      </p:sp>
      <p:pic>
        <p:nvPicPr>
          <p:cNvPr id="8" name="Grafik 7" descr="Ein Bild, das Maschine, Bautechnik, Industrie, Im Haus enthält.&#10;&#10;KI-generierte Inhalte können fehlerhaft sein.">
            <a:extLst>
              <a:ext uri="{FF2B5EF4-FFF2-40B4-BE49-F238E27FC236}">
                <a16:creationId xmlns:a16="http://schemas.microsoft.com/office/drawing/2014/main" id="{A7237381-D004-56C1-B0AE-7737F95622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696" y="907035"/>
            <a:ext cx="5247021" cy="3081892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660CCDFD-CCCF-0696-C809-E7C25AA681AB}"/>
              </a:ext>
            </a:extLst>
          </p:cNvPr>
          <p:cNvSpPr txBox="1"/>
          <p:nvPr/>
        </p:nvSpPr>
        <p:spPr>
          <a:xfrm>
            <a:off x="607512" y="231732"/>
            <a:ext cx="61314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Linac3 linear accelerator and GTS-LHC ion source</a:t>
            </a:r>
          </a:p>
        </p:txBody>
      </p:sp>
      <p:pic>
        <p:nvPicPr>
          <p:cNvPr id="3" name="Grafik 2" descr="Ein Bild, das Bautechnik, Maschine, Elektrische Leitungen, Stahl enthält.&#10;&#10;KI-generierte Inhalte können fehlerhaft sein.">
            <a:extLst>
              <a:ext uri="{FF2B5EF4-FFF2-40B4-BE49-F238E27FC236}">
                <a16:creationId xmlns:a16="http://schemas.microsoft.com/office/drawing/2014/main" id="{BF66B807-3805-07DF-797D-00DE2B5FFE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77" t="3531" r="6590" b="15870"/>
          <a:stretch>
            <a:fillRect/>
          </a:stretch>
        </p:blipFill>
        <p:spPr>
          <a:xfrm>
            <a:off x="5086676" y="1713846"/>
            <a:ext cx="3600124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7337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C9F1D4-8C9F-DCE2-9522-473ADC4E6B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>
            <a:extLst>
              <a:ext uri="{FF2B5EF4-FFF2-40B4-BE49-F238E27FC236}">
                <a16:creationId xmlns:a16="http://schemas.microsoft.com/office/drawing/2014/main" id="{D69A857E-A7CD-2224-7AAE-B026078A22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75120"/>
            <a:ext cx="8226854" cy="405471"/>
          </a:xfrm>
        </p:spPr>
        <p:txBody>
          <a:bodyPr>
            <a:noAutofit/>
          </a:bodyPr>
          <a:lstStyle/>
          <a:p>
            <a:r>
              <a:rPr lang="en-GB" sz="2800" dirty="0"/>
              <a:t>Collider experiments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925BAFA-AA59-5BA6-9CC0-5ECD02AC96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9EEB311-AD2C-BB4A-8625-273702FBF33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08.09.2025</a:t>
            </a:r>
            <a:endParaRPr lang="en-US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1D2F593-BA9A-1F0E-3329-C1D367B8AA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b="1" noProof="0"/>
              <a:t>Overview of the Heavy Ion Physics Programme at CERN</a:t>
            </a:r>
            <a:endParaRPr lang="en-GB" b="1" noProof="0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AF8CA729-6C9C-5CAF-B488-DE4C2F249888}"/>
              </a:ext>
            </a:extLst>
          </p:cNvPr>
          <p:cNvPicPr/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713825" y="822910"/>
            <a:ext cx="5713603" cy="349768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799266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365EC0C-636B-6841-41E8-D9069C4F0B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648F5BD8-499E-9D4A-A85D-B7B359CDD20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08.09.2025</a:t>
            </a:r>
            <a:endParaRPr lang="en-US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2BD5097C-6B5D-BF53-F0F6-3FC583C2F9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b="1" noProof="0"/>
              <a:t>Overview of the Heavy Ion Physics Programme at CERN</a:t>
            </a:r>
            <a:endParaRPr lang="en-GB" b="1" noProof="0" dirty="0"/>
          </a:p>
        </p:txBody>
      </p:sp>
      <p:pic>
        <p:nvPicPr>
          <p:cNvPr id="8" name="Grafik 7" descr="Ein Bild, das Screenshot enthält.&#10;&#10;KI-generierte Inhalte können fehlerhaft sein.">
            <a:extLst>
              <a:ext uri="{FF2B5EF4-FFF2-40B4-BE49-F238E27FC236}">
                <a16:creationId xmlns:a16="http://schemas.microsoft.com/office/drawing/2014/main" id="{634A4FD5-6E4B-FA6C-B774-CA7017E2C7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907" y="244706"/>
            <a:ext cx="3111237" cy="2264289"/>
          </a:xfrm>
          <a:prstGeom prst="rect">
            <a:avLst/>
          </a:prstGeom>
        </p:spPr>
      </p:pic>
      <p:pic>
        <p:nvPicPr>
          <p:cNvPr id="10" name="Grafik 9" descr="Ein Bild, das Screenshot, Grafikdesign enthält.&#10;&#10;KI-generierte Inhalte können fehlerhaft sein.">
            <a:extLst>
              <a:ext uri="{FF2B5EF4-FFF2-40B4-BE49-F238E27FC236}">
                <a16:creationId xmlns:a16="http://schemas.microsoft.com/office/drawing/2014/main" id="{19650EEB-563F-D3E7-8A38-BA77376713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7092" y="244706"/>
            <a:ext cx="3429779" cy="2264289"/>
          </a:xfrm>
          <a:prstGeom prst="rect">
            <a:avLst/>
          </a:prstGeom>
        </p:spPr>
      </p:pic>
      <p:pic>
        <p:nvPicPr>
          <p:cNvPr id="12" name="Grafik 11" descr="Ein Bild, das Screenshot, Laser enthält.&#10;&#10;KI-generierte Inhalte können fehlerhaft sein.">
            <a:extLst>
              <a:ext uri="{FF2B5EF4-FFF2-40B4-BE49-F238E27FC236}">
                <a16:creationId xmlns:a16="http://schemas.microsoft.com/office/drawing/2014/main" id="{CACC9AB5-9059-BC3A-6006-8C5BEBE06E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568" y="2752874"/>
            <a:ext cx="2588596" cy="1707754"/>
          </a:xfrm>
          <a:prstGeom prst="rect">
            <a:avLst/>
          </a:prstGeom>
        </p:spPr>
      </p:pic>
      <p:pic>
        <p:nvPicPr>
          <p:cNvPr id="14" name="Grafik 13" descr="Ein Bild, das Screenshot, Grafikdesign enthält.&#10;&#10;KI-generierte Inhalte können fehlerhaft sein.">
            <a:extLst>
              <a:ext uri="{FF2B5EF4-FFF2-40B4-BE49-F238E27FC236}">
                <a16:creationId xmlns:a16="http://schemas.microsoft.com/office/drawing/2014/main" id="{6417C3C0-4B6D-3E5D-86C0-771216100F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805" y="2752874"/>
            <a:ext cx="3036007" cy="1707754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C50F7E73-51D7-4807-2F4A-E771BE21AB16}"/>
              </a:ext>
            </a:extLst>
          </p:cNvPr>
          <p:cNvSpPr txBox="1"/>
          <p:nvPr/>
        </p:nvSpPr>
        <p:spPr>
          <a:xfrm>
            <a:off x="7037295" y="2868087"/>
            <a:ext cx="173915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Event displays of the collider experiments during lead-lead collisions</a:t>
            </a:r>
          </a:p>
        </p:txBody>
      </p:sp>
    </p:spTree>
    <p:extLst>
      <p:ext uri="{BB962C8B-B14F-4D97-AF65-F5344CB8AC3E}">
        <p14:creationId xmlns:p14="http://schemas.microsoft.com/office/powerpoint/2010/main" val="3721100309"/>
      </p:ext>
    </p:extLst>
  </p:cSld>
  <p:clrMapOvr>
    <a:masterClrMapping/>
  </p:clrMapOvr>
</p:sld>
</file>

<file path=ppt/theme/theme1.xml><?xml version="1.0" encoding="utf-8"?>
<a:theme xmlns:a="http://schemas.openxmlformats.org/drawingml/2006/main" name="CERN2Corporate16-9">
  <a:themeElements>
    <a:clrScheme name="CERN 1">
      <a:dk1>
        <a:srgbClr val="0055A0"/>
      </a:dk1>
      <a:lt1>
        <a:sysClr val="window" lastClr="FFFFFF"/>
      </a:lt1>
      <a:dk2>
        <a:srgbClr val="0055A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CERN2Corporate16-9</Template>
  <TotalTime>0</TotalTime>
  <Words>1847</Words>
  <Application>Microsoft Macintosh PowerPoint</Application>
  <PresentationFormat>Bildschirmpräsentation (16:9)</PresentationFormat>
  <Paragraphs>260</Paragraphs>
  <Slides>26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26</vt:i4>
      </vt:variant>
    </vt:vector>
  </HeadingPairs>
  <TitlesOfParts>
    <vt:vector size="31" baseType="lpstr">
      <vt:lpstr>Aptos</vt:lpstr>
      <vt:lpstr>Arial</vt:lpstr>
      <vt:lpstr>Calibri</vt:lpstr>
      <vt:lpstr>Source Sans Pro</vt:lpstr>
      <vt:lpstr>CERN2Corporate16-9</vt:lpstr>
      <vt:lpstr>PowerPoint-Präsentation</vt:lpstr>
      <vt:lpstr>PowerPoint-Präsentation</vt:lpstr>
      <vt:lpstr>Contents</vt:lpstr>
      <vt:lpstr>Accelerator complex at CERN</vt:lpstr>
      <vt:lpstr>A long history with ions</vt:lpstr>
      <vt:lpstr>Ion injector complex at CERN</vt:lpstr>
      <vt:lpstr>PowerPoint-Präsentation</vt:lpstr>
      <vt:lpstr>Collider experiments</vt:lpstr>
      <vt:lpstr>PowerPoint-Präsentation</vt:lpstr>
      <vt:lpstr>Fixed target experiments</vt:lpstr>
      <vt:lpstr>PowerPoint-Präsentation</vt:lpstr>
      <vt:lpstr>The GTS-LHC ion source</vt:lpstr>
      <vt:lpstr>Source operation and beam performance</vt:lpstr>
      <vt:lpstr>Ion beam operation in the complex</vt:lpstr>
      <vt:lpstr>LHC Long-term schedule</vt:lpstr>
      <vt:lpstr>Motivation for new ion types</vt:lpstr>
      <vt:lpstr>Future ion beam requests</vt:lpstr>
      <vt:lpstr>Status and Challenges Fixed target SPS North Area</vt:lpstr>
      <vt:lpstr>Status and Challenges Fixed target PS East Area</vt:lpstr>
      <vt:lpstr>Status and Challenges LHC</vt:lpstr>
      <vt:lpstr>PowerPoint-Präsentation</vt:lpstr>
      <vt:lpstr>PowerPoint-Präsentation</vt:lpstr>
      <vt:lpstr>Summary and outlook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Detlef Kuchler</dc:creator>
  <cp:lastModifiedBy>Detlef Kuchler</cp:lastModifiedBy>
  <cp:revision>110</cp:revision>
  <dcterms:created xsi:type="dcterms:W3CDTF">2025-08-04T12:05:50Z</dcterms:created>
  <dcterms:modified xsi:type="dcterms:W3CDTF">2025-09-05T07:43:56Z</dcterms:modified>
</cp:coreProperties>
</file>