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3780" r:id="rId2"/>
    <p:sldMasterId id="2147483808" r:id="rId3"/>
  </p:sldMasterIdLst>
  <p:notesMasterIdLst>
    <p:notesMasterId r:id="rId25"/>
  </p:notesMasterIdLst>
  <p:sldIdLst>
    <p:sldId id="1516" r:id="rId4"/>
    <p:sldId id="968" r:id="rId5"/>
    <p:sldId id="1446" r:id="rId6"/>
    <p:sldId id="1467" r:id="rId7"/>
    <p:sldId id="1360" r:id="rId8"/>
    <p:sldId id="1469" r:id="rId9"/>
    <p:sldId id="1504" r:id="rId10"/>
    <p:sldId id="1468" r:id="rId11"/>
    <p:sldId id="1402" r:id="rId12"/>
    <p:sldId id="1462" r:id="rId13"/>
    <p:sldId id="1459" r:id="rId14"/>
    <p:sldId id="1470" r:id="rId15"/>
    <p:sldId id="1439" r:id="rId16"/>
    <p:sldId id="1464" r:id="rId17"/>
    <p:sldId id="1517" r:id="rId18"/>
    <p:sldId id="1443" r:id="rId19"/>
    <p:sldId id="1511" r:id="rId20"/>
    <p:sldId id="1514" r:id="rId21"/>
    <p:sldId id="1515" r:id="rId22"/>
    <p:sldId id="1518" r:id="rId23"/>
    <p:sldId id="1423" r:id="rId24"/>
  </p:sldIdLst>
  <p:sldSz cx="9144000" cy="5143500" type="screen16x9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ECAC00"/>
    <a:srgbClr val="A12B2F"/>
    <a:srgbClr val="007836"/>
    <a:srgbClr val="ECAA00"/>
    <a:srgbClr val="76777B"/>
    <a:srgbClr val="00609C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049" autoAdjust="0"/>
  </p:normalViewPr>
  <p:slideViewPr>
    <p:cSldViewPr snapToGrid="0" showGuides="1">
      <p:cViewPr>
        <p:scale>
          <a:sx n="116" d="100"/>
          <a:sy n="116" d="100"/>
        </p:scale>
        <p:origin x="888" y="120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2850"/>
    </p:cViewPr>
  </p:sorterViewPr>
  <p:notesViewPr>
    <p:cSldViewPr snapToGrid="0">
      <p:cViewPr varScale="1">
        <p:scale>
          <a:sx n="83" d="100"/>
          <a:sy n="83" d="100"/>
        </p:scale>
        <p:origin x="383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92150"/>
            <a:ext cx="6156325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5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F4171-B0E2-9336-C332-696FAB2E8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F9453B-D410-41F2-381C-18AECF1A3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4FDAB-A5A1-DD48-19D5-A8324C4D4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89525-B43A-56DF-8FEE-D3A36D596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78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6C45D-A664-9084-D289-502C9A38B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3E994D-37BE-F6E4-FB5A-9E0F859F3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3BCE0A-6E05-2299-679D-66CD0FE3A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F3078-1344-7628-FFD1-30A9C04782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928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A54F9-CC96-8C87-69BA-03644D8A5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BDB2B2-A3CE-7898-D704-658D6D1E3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B27CB5-295E-66B3-B6FA-F0DEBDFA2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AD31B-8EF7-FD7F-9221-4732C7B27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358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78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056BD-0943-0798-93E8-0C465A11A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37ADE-6895-3207-EDFE-183BDC192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CBC9FF-6FE1-4DFA-40F1-13E493B49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E1F59-9906-0A40-742F-929BF2F4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176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4AB2B-1172-B785-3695-3F1A59EC2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42133-9248-1DAB-D4F2-292A0B93A1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074DCA-1382-39BF-CBA5-BF630CCC7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5CE52-5B7C-BD0A-359E-383011C14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09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38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48154-6ADE-A9E5-ECFF-21380AAE9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C3BF9B-9051-C9CF-921A-BD40AD364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A58BAC-6473-3BF8-3248-65B1DDF482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68344-F501-3053-704A-C10468A8D4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120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84F5B-6DE7-8C39-4ABC-2C8F64D4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9EE9F-A212-440C-02B4-47B0741CD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916E4-F113-B3E1-0755-B42E38EAC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10573-DE27-8A3E-C172-C78AD3F01F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806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F387A-958D-B646-9CEB-506525835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D75D5-478A-D142-AD46-F3E4C913E9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E6667A-665A-DE3F-1681-98883D11C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5F2DE-62B6-7F8E-5FEF-7339F5E05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169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AFEE2A-842B-4AFD-B00B-DE04A453D7CF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30006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F387A-958D-B646-9CEB-506525835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D75D5-478A-D142-AD46-F3E4C913E9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E6667A-665A-DE3F-1681-98883D11C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5F2DE-62B6-7F8E-5FEF-7339F5E05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56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59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05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A36A5-ABD0-981A-6D38-2D0972E48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1DCA3B-C33E-EF97-7099-07471D206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A24ACA-521E-3C57-47E7-2189D4149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2A7D5-2F9D-0400-A8DC-8BB307CE0E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202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437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5C1A5-94EB-138B-164D-6814D2BDE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A92F0-11E9-BE78-43AF-66CA976AE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9E7B5D-CF3F-0A20-9F49-4AC93F410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03854-C110-5AE8-954E-414A7FC951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910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1F804-F24E-7C38-4832-42E6F1638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5DFEEB-CF03-CFC0-6FF0-3614EB674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655BF5-C246-0D7B-9E72-9D372EFF2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CE2B9-8A83-3E06-73D0-5B7EFA100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54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5F8D4-9E10-C2C6-54FA-0469713E9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9A4571-1B16-1FE6-C7B8-575D3BA7A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5D5D3-150E-0E75-22A8-047559DAC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23439-7240-74E9-25CF-D4E92ACAC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95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A7A1A-8011-3A42-91B8-EE1BD44E4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423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0"/>
          <a:stretch/>
        </p:blipFill>
        <p:spPr>
          <a:xfrm>
            <a:off x="-21265" y="-10685"/>
            <a:ext cx="9243237" cy="45029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0684"/>
            <a:ext cx="9143999" cy="4499372"/>
          </a:xfrm>
          <a:noFill/>
        </p:spPr>
        <p:txBody>
          <a:bodyPr lIns="457200" tIns="0" bIns="457200" anchor="ctr"/>
          <a:lstStyle>
            <a:lvl1pPr marL="0" indent="0">
              <a:buNone/>
              <a:defRPr sz="2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9" y="4699591"/>
            <a:ext cx="3956282" cy="244550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4617661"/>
            <a:ext cx="1546678" cy="4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0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27499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 baseline="0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1" y="108417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74998"/>
            <a:ext cx="4023360" cy="3317081"/>
          </a:xfrm>
        </p:spPr>
        <p:txBody>
          <a:bodyPr/>
          <a:lstStyle>
            <a:lvl1pPr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264281"/>
            <a:ext cx="4023360" cy="3317081"/>
          </a:xfrm>
        </p:spPr>
        <p:txBody>
          <a:bodyPr/>
          <a:lstStyle>
            <a:lvl1pPr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7790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697827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350"/>
            </a:lvl1pPr>
            <a:lvl2pPr marL="342900" indent="-129779"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697827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350"/>
            </a:lvl1pPr>
            <a:lvl2pPr marL="342900" indent="-129779"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263172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350" b="1" cap="all" baseline="0">
                <a:solidFill>
                  <a:schemeClr val="bg1"/>
                </a:solidFill>
              </a:defRPr>
            </a:lvl1pPr>
            <a:lvl2pPr marL="342900" indent="-129779">
              <a:defRPr sz="1200"/>
            </a:lvl2pPr>
            <a:lvl3pPr marL="470297" indent="-96441">
              <a:defRPr sz="10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263172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350" b="1" cap="all" baseline="0">
                <a:solidFill>
                  <a:schemeClr val="bg1"/>
                </a:solidFill>
              </a:defRPr>
            </a:lvl1pPr>
            <a:lvl2pPr marL="342900" indent="-129779">
              <a:defRPr sz="1200"/>
            </a:lvl2pPr>
            <a:lvl3pPr marL="470297" indent="-96441">
              <a:defRPr sz="10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23188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6" y="1274996"/>
            <a:ext cx="4319750" cy="1687073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274996"/>
            <a:ext cx="3729481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060441"/>
            <a:ext cx="3729481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6" y="3050218"/>
            <a:ext cx="4319750" cy="1687073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298645"/>
            <a:ext cx="5814912" cy="110952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290311"/>
            <a:ext cx="2023746" cy="101029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467806"/>
            <a:ext cx="2028507" cy="101029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478576"/>
            <a:ext cx="5814912" cy="110952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3654736"/>
            <a:ext cx="2028507" cy="101029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642091"/>
            <a:ext cx="5814912" cy="110952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2998763"/>
            <a:ext cx="4114800" cy="1596872"/>
          </a:xfrm>
        </p:spPr>
        <p:txBody>
          <a:bodyPr tIns="9144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2998763"/>
            <a:ext cx="4097585" cy="1596872"/>
          </a:xfrm>
        </p:spPr>
        <p:txBody>
          <a:bodyPr tIns="9144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27499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27499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74998"/>
            <a:ext cx="4114800" cy="1287809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274998"/>
            <a:ext cx="4114800" cy="1287809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57798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57798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301319"/>
            <a:ext cx="3995723" cy="42632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301319"/>
            <a:ext cx="3995723" cy="42632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2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283697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12308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28311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122501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712085"/>
            <a:ext cx="2465584" cy="1609958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7" y="2712085"/>
            <a:ext cx="2465584" cy="1609958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272821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7" y="1272821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713959"/>
            <a:ext cx="2465584" cy="1609958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274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76105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76105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76105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76105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529645"/>
            <a:ext cx="8434552" cy="1314195"/>
          </a:xfrm>
          <a:noFill/>
        </p:spPr>
        <p:txBody>
          <a:bodyPr lIns="0" tIns="91440"/>
          <a:lstStyle>
            <a:lvl1pPr>
              <a:defRPr sz="1500">
                <a:solidFill>
                  <a:srgbClr val="000000"/>
                </a:solidFill>
              </a:defRPr>
            </a:lvl1pPr>
            <a:lvl2pPr>
              <a:defRPr sz="1500">
                <a:solidFill>
                  <a:srgbClr val="000000"/>
                </a:solidFill>
              </a:defRPr>
            </a:lvl2pPr>
            <a:lvl3pPr>
              <a:defRPr sz="1500">
                <a:solidFill>
                  <a:srgbClr val="000000"/>
                </a:solidFill>
              </a:defRPr>
            </a:lvl3pPr>
            <a:lvl4pPr>
              <a:defRPr sz="1500">
                <a:solidFill>
                  <a:srgbClr val="000000"/>
                </a:solidFill>
              </a:defRPr>
            </a:lvl4pPr>
            <a:lvl5pPr>
              <a:defRPr sz="15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1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9" y="2984297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84297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84297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84297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99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181001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582571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181001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582571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18865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423888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18865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426732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274704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6" y="4444410"/>
            <a:ext cx="3711039" cy="318977"/>
          </a:xfrm>
        </p:spPr>
        <p:txBody>
          <a:bodyPr bIns="0" anchor="t" anchorCtr="0"/>
          <a:lstStyle>
            <a:lvl1pPr marL="0" indent="0">
              <a:buNone/>
              <a:defRPr sz="788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8921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53" y="56"/>
            <a:ext cx="9193618" cy="4488632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2"/>
          </a:xfrm>
          <a:noFill/>
        </p:spPr>
        <p:txBody>
          <a:bodyPr lIns="457200" tIns="0" bIns="457200" anchor="ctr"/>
          <a:lstStyle>
            <a:lvl1pPr marL="0" indent="0">
              <a:buNone/>
              <a:defRPr sz="2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991004" y="-1361912"/>
            <a:ext cx="3782000" cy="122341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Suggested</a:t>
            </a:r>
            <a:r>
              <a:rPr lang="en-US" sz="105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050" b="1" baseline="0" dirty="0">
              <a:solidFill>
                <a:schemeClr val="bg1"/>
              </a:solidFill>
            </a:endParaRPr>
          </a:p>
          <a:p>
            <a:pPr lvl="0"/>
            <a:r>
              <a:rPr lang="en-US" sz="105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900"/>
              </a:spcAft>
            </a:pPr>
            <a:r>
              <a:rPr lang="en-US" sz="105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050" b="1" dirty="0">
                <a:solidFill>
                  <a:schemeClr val="bg1"/>
                </a:solidFill>
              </a:rPr>
              <a:t>DO YOU HAVE ANY BIG QUESTIONS?</a:t>
            </a:r>
            <a:endParaRPr lang="en-US" sz="105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2" y="4629925"/>
            <a:ext cx="1538608" cy="330188"/>
          </a:xfrm>
          <a:prstGeom prst="rect">
            <a:avLst/>
          </a:prstGeom>
        </p:spPr>
      </p:pic>
      <p:pic>
        <p:nvPicPr>
          <p:cNvPr id="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4617661"/>
            <a:ext cx="1546678" cy="4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6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80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41818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9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 with DO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2" y="470472"/>
            <a:ext cx="1859645" cy="50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rgbClr val="0082CA"/>
          </a:solidFill>
        </p:spPr>
        <p:txBody>
          <a:bodyPr lIns="457200" rIns="91440" anchor="ctr">
            <a:normAutofit/>
          </a:bodyPr>
          <a:lstStyle>
            <a:lvl1pPr>
              <a:defRPr sz="2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800" y="547688"/>
            <a:ext cx="6188075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3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931062"/>
            <a:ext cx="3876414" cy="7848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Suggested</a:t>
            </a:r>
            <a:r>
              <a:rPr lang="en-US" sz="105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050" b="1" baseline="0" dirty="0">
              <a:solidFill>
                <a:schemeClr val="bg1"/>
              </a:solidFill>
            </a:endParaRPr>
          </a:p>
          <a:p>
            <a:r>
              <a:rPr lang="en-US" sz="1050" b="1" baseline="0" dirty="0">
                <a:solidFill>
                  <a:schemeClr val="bg1"/>
                </a:solidFill>
              </a:rPr>
              <a:t>WE START WITH YES.</a:t>
            </a:r>
            <a:endParaRPr lang="en-US" sz="105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22574" y="4699799"/>
            <a:ext cx="3909145" cy="229612"/>
            <a:chOff x="322573" y="6252221"/>
            <a:chExt cx="3909145" cy="306149"/>
          </a:xfrm>
        </p:grpSpPr>
        <p:sp>
          <p:nvSpPr>
            <p:cNvPr id="16" name="TextBox 15"/>
            <p:cNvSpPr txBox="1"/>
            <p:nvPr userDrawn="1"/>
          </p:nvSpPr>
          <p:spPr>
            <a:xfrm>
              <a:off x="1553156" y="6270105"/>
              <a:ext cx="2678562" cy="261781"/>
            </a:xfrm>
            <a:prstGeom prst="rect">
              <a:avLst/>
            </a:prstGeom>
            <a:noFill/>
          </p:spPr>
          <p:txBody>
            <a:bodyPr wrap="square" lIns="45720" bIns="0" rtlCol="0" anchor="b">
              <a:spAutoFit/>
            </a:bodyPr>
            <a:lstStyle/>
            <a:p>
              <a:pPr marL="0" marR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8" dirty="0">
                  <a:latin typeface="+mj-lt"/>
                </a:rPr>
                <a:t>Argonne National Laboratory is a U.S. Department of Energy laboratory managed by UChicago Argonne, LLC.</a:t>
              </a:r>
            </a:p>
          </p:txBody>
        </p:sp>
        <p:pic>
          <p:nvPicPr>
            <p:cNvPr id="18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573" y="6252221"/>
              <a:ext cx="1228011" cy="30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6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 with DO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2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1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6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0082CA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9" y="274707"/>
            <a:ext cx="8484914" cy="248308"/>
          </a:xfrm>
        </p:spPr>
        <p:txBody>
          <a:bodyPr/>
          <a:lstStyle>
            <a:lvl1pPr marL="0" indent="0">
              <a:buNone/>
              <a:defRPr sz="75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750" b="0" cap="all" dirty="0">
                <a:solidFill>
                  <a:srgbClr val="000000"/>
                </a:solidFill>
              </a:rPr>
              <a:t>Type in name of </a:t>
            </a:r>
            <a:r>
              <a:rPr lang="en-US" sz="750" b="0" cap="all" dirty="0" err="1">
                <a:solidFill>
                  <a:srgbClr val="000000"/>
                </a:solidFill>
              </a:rPr>
              <a:t>fACILITY</a:t>
            </a:r>
            <a:r>
              <a:rPr lang="en-US" sz="75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750" dirty="0">
                <a:solidFill>
                  <a:srgbClr val="000000"/>
                </a:solidFill>
              </a:rPr>
              <a:t>www.anl.gov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322574" y="4699799"/>
            <a:ext cx="3909145" cy="229612"/>
            <a:chOff x="322573" y="6252221"/>
            <a:chExt cx="3909145" cy="306149"/>
          </a:xfrm>
        </p:grpSpPr>
        <p:sp>
          <p:nvSpPr>
            <p:cNvPr id="19" name="TextBox 18"/>
            <p:cNvSpPr txBox="1"/>
            <p:nvPr userDrawn="1"/>
          </p:nvSpPr>
          <p:spPr>
            <a:xfrm>
              <a:off x="1553156" y="6270105"/>
              <a:ext cx="2678562" cy="261781"/>
            </a:xfrm>
            <a:prstGeom prst="rect">
              <a:avLst/>
            </a:prstGeom>
            <a:noFill/>
          </p:spPr>
          <p:txBody>
            <a:bodyPr wrap="square" lIns="45720" bIns="0" rtlCol="0" anchor="b">
              <a:spAutoFit/>
            </a:bodyPr>
            <a:lstStyle/>
            <a:p>
              <a:pPr marL="0" marR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8" dirty="0">
                  <a:latin typeface="+mj-lt"/>
                </a:rPr>
                <a:t>Argonne National Laboratory is a U.S. Department of Energy laboratory managed by </a:t>
              </a:r>
              <a:r>
                <a:rPr lang="en-US" sz="488" dirty="0" err="1">
                  <a:latin typeface="+mj-lt"/>
                </a:rPr>
                <a:t>UChicago</a:t>
              </a:r>
              <a:r>
                <a:rPr lang="en-US" sz="488" dirty="0">
                  <a:latin typeface="+mj-lt"/>
                </a:rPr>
                <a:t> Argonne, LLC.</a:t>
              </a:r>
            </a:p>
          </p:txBody>
        </p:sp>
        <p:pic>
          <p:nvPicPr>
            <p:cNvPr id="2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573" y="6252221"/>
              <a:ext cx="1228011" cy="30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25711"/>
            <a:ext cx="1546986" cy="4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7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 with DO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6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2" y="87532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1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6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0082CA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22574" y="4699799"/>
            <a:ext cx="3909145" cy="229612"/>
            <a:chOff x="322573" y="6252221"/>
            <a:chExt cx="3909145" cy="306149"/>
          </a:xfrm>
        </p:grpSpPr>
        <p:sp>
          <p:nvSpPr>
            <p:cNvPr id="16" name="TextBox 15"/>
            <p:cNvSpPr txBox="1"/>
            <p:nvPr userDrawn="1"/>
          </p:nvSpPr>
          <p:spPr>
            <a:xfrm>
              <a:off x="1553156" y="6270105"/>
              <a:ext cx="2678562" cy="261781"/>
            </a:xfrm>
            <a:prstGeom prst="rect">
              <a:avLst/>
            </a:prstGeom>
            <a:noFill/>
          </p:spPr>
          <p:txBody>
            <a:bodyPr wrap="square" lIns="45720" bIns="0" rtlCol="0" anchor="b">
              <a:spAutoFit/>
            </a:bodyPr>
            <a:lstStyle/>
            <a:p>
              <a:pPr marL="0" marR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8" dirty="0">
                  <a:latin typeface="+mj-lt"/>
                </a:rPr>
                <a:t>Argonne National Laboratory is a U.S. Department of Energy laboratory managed by </a:t>
              </a:r>
              <a:r>
                <a:rPr lang="en-US" sz="488" dirty="0" err="1">
                  <a:latin typeface="+mj-lt"/>
                </a:rPr>
                <a:t>UChicago</a:t>
              </a:r>
              <a:r>
                <a:rPr lang="en-US" sz="488" dirty="0">
                  <a:latin typeface="+mj-lt"/>
                </a:rPr>
                <a:t> Argonne, LLC.</a:t>
              </a:r>
            </a:p>
          </p:txBody>
        </p:sp>
        <p:pic>
          <p:nvPicPr>
            <p:cNvPr id="18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573" y="6252221"/>
              <a:ext cx="1228011" cy="30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240159"/>
            <a:ext cx="1546986" cy="4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18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7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484065"/>
            <a:ext cx="8434552" cy="1359776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855463"/>
            <a:ext cx="8674100" cy="590324"/>
          </a:xfrm>
        </p:spPr>
        <p:txBody>
          <a:bodyPr lIns="0"/>
          <a:lstStyle>
            <a:lvl1pPr>
              <a:defRPr sz="21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855463"/>
            <a:ext cx="8674100" cy="590324"/>
          </a:xfrm>
        </p:spPr>
        <p:txBody>
          <a:bodyPr lIns="0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484065"/>
            <a:ext cx="8434552" cy="1359776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6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484065"/>
            <a:ext cx="8434552" cy="1359776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855463"/>
            <a:ext cx="8674100" cy="590324"/>
          </a:xfrm>
        </p:spPr>
        <p:txBody>
          <a:bodyPr lIns="0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1" y="3484065"/>
            <a:ext cx="8434552" cy="1359776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9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2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036F-11E0-4806-8CB7-C6D4034093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 dirty="0"/>
              <a:t>R. Vondrasek   May 11, 2015   EMIS2015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9786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036F-11E0-4806-8CB7-C6D4034093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1A377-A953-4E46-8022-089FABD2C7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8989" y="4906566"/>
            <a:ext cx="5900737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4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58752-BC80-4B34-85F4-CE029CF188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7512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512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D824-6743-434A-85A7-E722C67056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25B62-F152-48AF-A68C-7B4BD9E383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F1346-5A02-4FC4-BEA0-E28E6960C7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7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08453-220E-4472-B1E7-0BA94B2230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D07F2-132A-4A68-9C1C-03E36FE301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D3A83-1C49-4656-9598-5DF707F8EB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D17C-052A-4171-AD5A-B8B18C0FD1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92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5263"/>
            <a:ext cx="2057400" cy="41743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5263"/>
            <a:ext cx="6019800" cy="41743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C7CA4-E7BB-407C-90A7-30E77DCF8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4827664"/>
            <a:ext cx="769422" cy="20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4998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rgbClr val="77B300"/>
          </a:solidFill>
          <a:ln>
            <a:noFill/>
          </a:ln>
        </p:spPr>
        <p:txBody>
          <a:bodyPr vert="horz" wrap="square" lIns="68580" tIns="34290" rIns="6858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57112"/>
            <a:ext cx="2217906" cy="1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7" r:id="rId26"/>
    <p:sldLayoutId id="2147483820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342900" rtl="0" eaLnBrk="1" latinLnBrk="0" hangingPunct="1">
        <a:lnSpc>
          <a:spcPct val="95000"/>
        </a:lnSpc>
        <a:spcBef>
          <a:spcPct val="0"/>
        </a:spcBef>
        <a:buNone/>
        <a:defRPr sz="21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29779" indent="-129779" algn="l" defTabSz="342900" rtl="0" eaLnBrk="1" latinLnBrk="0" hangingPunct="1">
        <a:spcBef>
          <a:spcPts val="450"/>
        </a:spcBef>
        <a:spcAft>
          <a:spcPts val="0"/>
        </a:spcAft>
        <a:buFont typeface="Wingdings" pitchFamily="2" charset="2"/>
        <a:buChar char="§"/>
        <a:defRPr sz="135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390525" indent="-177404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35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602456" indent="-140494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35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815579" indent="-128588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028700" indent="-128588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SlideFooterBlue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0594"/>
            <a:ext cx="9144000" cy="39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10" descr="SlideHeaderBlue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1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75122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9657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BFBFBF"/>
                </a:solidFill>
                <a:latin typeface="+mn-lt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699E75A6-7E3A-4A1E-B29A-280705B935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7539" y="4906566"/>
            <a:ext cx="5900737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+mn-lt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nn-NO"/>
              <a:t>R. Vondrasek   HIAT 2015   September 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45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+mj-lt"/>
          <a:ea typeface="+mj-ea"/>
          <a:cs typeface="ＭＳ Ｐゴシック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  <a:cs typeface="ＭＳ Ｐゴシック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  <a:cs typeface="ＭＳ Ｐゴシック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  <a:cs typeface="ＭＳ Ｐゴシック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  <a:cs typeface="ＭＳ Ｐゴシック"/>
        </a:defRPr>
      </a:lvl5pPr>
      <a:lvl6pPr marL="342900" algn="l" defTabSz="342900" rtl="0" fontAlgn="base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</a:defRPr>
      </a:lvl6pPr>
      <a:lvl7pPr marL="685800" algn="l" defTabSz="342900" rtl="0" fontAlgn="base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</a:defRPr>
      </a:lvl7pPr>
      <a:lvl8pPr marL="1028700" algn="l" defTabSz="342900" rtl="0" fontAlgn="base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</a:defRPr>
      </a:lvl8pPr>
      <a:lvl9pPr marL="1371600" algn="l" defTabSz="342900" rtl="0" fontAlgn="base">
        <a:spcBef>
          <a:spcPct val="0"/>
        </a:spcBef>
        <a:spcAft>
          <a:spcPct val="0"/>
        </a:spcAft>
        <a:defRPr sz="1950" b="1">
          <a:solidFill>
            <a:srgbClr val="1F497D"/>
          </a:solidFill>
          <a:latin typeface="Trebuchet MS" pitchFamily="34" charset="0"/>
          <a:ea typeface="ＭＳ Ｐゴシック" pitchFamily="-112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•"/>
        <a:defRPr sz="1650">
          <a:solidFill>
            <a:srgbClr val="7F7F7F"/>
          </a:solidFill>
          <a:latin typeface="+mn-lt"/>
          <a:ea typeface="+mn-ea"/>
          <a:cs typeface="ＭＳ Ｐゴシック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–"/>
        <a:defRPr>
          <a:solidFill>
            <a:srgbClr val="7F7F7F"/>
          </a:solidFill>
          <a:latin typeface="+mn-lt"/>
          <a:ea typeface="+mn-ea"/>
          <a:cs typeface="ＭＳ Ｐゴシック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•"/>
        <a:defRPr sz="1200">
          <a:solidFill>
            <a:srgbClr val="7F7F7F"/>
          </a:solidFill>
          <a:latin typeface="+mn-lt"/>
          <a:ea typeface="+mn-ea"/>
          <a:cs typeface="ＭＳ Ｐゴシック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–"/>
        <a:defRPr>
          <a:solidFill>
            <a:srgbClr val="7F7F7F"/>
          </a:solidFill>
          <a:latin typeface="+mn-lt"/>
          <a:ea typeface="+mn-ea"/>
          <a:cs typeface="ＭＳ Ｐゴシック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200">
          <a:solidFill>
            <a:srgbClr val="7F7F7F"/>
          </a:solidFill>
          <a:latin typeface="+mn-lt"/>
          <a:ea typeface="+mn-ea"/>
          <a:cs typeface="ＭＳ Ｐゴシック"/>
        </a:defRPr>
      </a:lvl5pPr>
      <a:lvl6pPr marL="1885950" indent="-171450" algn="l" defTabSz="342900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200">
          <a:solidFill>
            <a:srgbClr val="7F7F7F"/>
          </a:solidFill>
          <a:latin typeface="+mn-lt"/>
          <a:ea typeface="+mn-ea"/>
        </a:defRPr>
      </a:lvl6pPr>
      <a:lvl7pPr marL="2228850" indent="-171450" algn="l" defTabSz="342900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200">
          <a:solidFill>
            <a:srgbClr val="7F7F7F"/>
          </a:solidFill>
          <a:latin typeface="+mn-lt"/>
          <a:ea typeface="+mn-ea"/>
        </a:defRPr>
      </a:lvl7pPr>
      <a:lvl8pPr marL="2571750" indent="-171450" algn="l" defTabSz="342900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200">
          <a:solidFill>
            <a:srgbClr val="7F7F7F"/>
          </a:solidFill>
          <a:latin typeface="+mn-lt"/>
          <a:ea typeface="+mn-ea"/>
        </a:defRPr>
      </a:lvl8pPr>
      <a:lvl9pPr marL="2914650" indent="-171450" algn="l" defTabSz="342900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2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September 10, 2025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Closed Shell Charge Breeding of Radioactive Fission Products with an Electron Beam Ion Source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Richard </a:t>
            </a:r>
            <a:r>
              <a:rPr lang="en-US" dirty="0" err="1"/>
              <a:t>vondrasek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200" dirty="0"/>
              <a:t>ICIS 2025</a:t>
            </a:r>
          </a:p>
          <a:p>
            <a:r>
              <a:rPr lang="en-US" sz="1200" dirty="0"/>
              <a:t>Science and Technology Facilities Council (STFC)</a:t>
            </a:r>
          </a:p>
          <a:p>
            <a:r>
              <a:rPr lang="en-US" sz="1200" dirty="0"/>
              <a:t>Oxford, England</a:t>
            </a:r>
          </a:p>
          <a:p>
            <a:endParaRPr lang="en-US" sz="1200" dirty="0"/>
          </a:p>
        </p:txBody>
      </p:sp>
      <p:pic>
        <p:nvPicPr>
          <p:cNvPr id="14" name="Picture Placeholder 2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reeform 2"/>
          <p:cNvSpPr/>
          <p:nvPr/>
        </p:nvSpPr>
        <p:spPr>
          <a:xfrm>
            <a:off x="2037600" y="1994400"/>
            <a:ext cx="2426400" cy="237685"/>
          </a:xfrm>
          <a:custGeom>
            <a:avLst/>
            <a:gdLst>
              <a:gd name="connsiteX0" fmla="*/ 0 w 2426400"/>
              <a:gd name="connsiteY0" fmla="*/ 158400 h 237685"/>
              <a:gd name="connsiteX1" fmla="*/ 64800 w 2426400"/>
              <a:gd name="connsiteY1" fmla="*/ 129600 h 237685"/>
              <a:gd name="connsiteX2" fmla="*/ 115200 w 2426400"/>
              <a:gd name="connsiteY2" fmla="*/ 108000 h 237685"/>
              <a:gd name="connsiteX3" fmla="*/ 158400 w 2426400"/>
              <a:gd name="connsiteY3" fmla="*/ 136800 h 237685"/>
              <a:gd name="connsiteX4" fmla="*/ 144000 w 2426400"/>
              <a:gd name="connsiteY4" fmla="*/ 180000 h 237685"/>
              <a:gd name="connsiteX5" fmla="*/ 165600 w 2426400"/>
              <a:gd name="connsiteY5" fmla="*/ 194400 h 237685"/>
              <a:gd name="connsiteX6" fmla="*/ 230400 w 2426400"/>
              <a:gd name="connsiteY6" fmla="*/ 180000 h 237685"/>
              <a:gd name="connsiteX7" fmla="*/ 295200 w 2426400"/>
              <a:gd name="connsiteY7" fmla="*/ 151200 h 237685"/>
              <a:gd name="connsiteX8" fmla="*/ 338400 w 2426400"/>
              <a:gd name="connsiteY8" fmla="*/ 136800 h 237685"/>
              <a:gd name="connsiteX9" fmla="*/ 396000 w 2426400"/>
              <a:gd name="connsiteY9" fmla="*/ 115200 h 237685"/>
              <a:gd name="connsiteX10" fmla="*/ 468000 w 2426400"/>
              <a:gd name="connsiteY10" fmla="*/ 72000 h 237685"/>
              <a:gd name="connsiteX11" fmla="*/ 489600 w 2426400"/>
              <a:gd name="connsiteY11" fmla="*/ 57600 h 237685"/>
              <a:gd name="connsiteX12" fmla="*/ 511200 w 2426400"/>
              <a:gd name="connsiteY12" fmla="*/ 50400 h 237685"/>
              <a:gd name="connsiteX13" fmla="*/ 532800 w 2426400"/>
              <a:gd name="connsiteY13" fmla="*/ 36000 h 237685"/>
              <a:gd name="connsiteX14" fmla="*/ 576000 w 2426400"/>
              <a:gd name="connsiteY14" fmla="*/ 21600 h 237685"/>
              <a:gd name="connsiteX15" fmla="*/ 583200 w 2426400"/>
              <a:gd name="connsiteY15" fmla="*/ 43200 h 237685"/>
              <a:gd name="connsiteX16" fmla="*/ 568800 w 2426400"/>
              <a:gd name="connsiteY16" fmla="*/ 122400 h 237685"/>
              <a:gd name="connsiteX17" fmla="*/ 576000 w 2426400"/>
              <a:gd name="connsiteY17" fmla="*/ 151200 h 237685"/>
              <a:gd name="connsiteX18" fmla="*/ 604800 w 2426400"/>
              <a:gd name="connsiteY18" fmla="*/ 158400 h 237685"/>
              <a:gd name="connsiteX19" fmla="*/ 705600 w 2426400"/>
              <a:gd name="connsiteY19" fmla="*/ 144000 h 237685"/>
              <a:gd name="connsiteX20" fmla="*/ 734400 w 2426400"/>
              <a:gd name="connsiteY20" fmla="*/ 129600 h 237685"/>
              <a:gd name="connsiteX21" fmla="*/ 799200 w 2426400"/>
              <a:gd name="connsiteY21" fmla="*/ 115200 h 237685"/>
              <a:gd name="connsiteX22" fmla="*/ 835200 w 2426400"/>
              <a:gd name="connsiteY22" fmla="*/ 100800 h 237685"/>
              <a:gd name="connsiteX23" fmla="*/ 871200 w 2426400"/>
              <a:gd name="connsiteY23" fmla="*/ 93600 h 237685"/>
              <a:gd name="connsiteX24" fmla="*/ 892800 w 2426400"/>
              <a:gd name="connsiteY24" fmla="*/ 86400 h 237685"/>
              <a:gd name="connsiteX25" fmla="*/ 964800 w 2426400"/>
              <a:gd name="connsiteY25" fmla="*/ 72000 h 237685"/>
              <a:gd name="connsiteX26" fmla="*/ 1029600 w 2426400"/>
              <a:gd name="connsiteY26" fmla="*/ 43200 h 237685"/>
              <a:gd name="connsiteX27" fmla="*/ 1051200 w 2426400"/>
              <a:gd name="connsiteY27" fmla="*/ 36000 h 237685"/>
              <a:gd name="connsiteX28" fmla="*/ 1072800 w 2426400"/>
              <a:gd name="connsiteY28" fmla="*/ 28800 h 237685"/>
              <a:gd name="connsiteX29" fmla="*/ 1087200 w 2426400"/>
              <a:gd name="connsiteY29" fmla="*/ 50400 h 237685"/>
              <a:gd name="connsiteX30" fmla="*/ 1058400 w 2426400"/>
              <a:gd name="connsiteY30" fmla="*/ 93600 h 237685"/>
              <a:gd name="connsiteX31" fmla="*/ 1029600 w 2426400"/>
              <a:gd name="connsiteY31" fmla="*/ 136800 h 237685"/>
              <a:gd name="connsiteX32" fmla="*/ 1036800 w 2426400"/>
              <a:gd name="connsiteY32" fmla="*/ 194400 h 237685"/>
              <a:gd name="connsiteX33" fmla="*/ 1058400 w 2426400"/>
              <a:gd name="connsiteY33" fmla="*/ 208800 h 237685"/>
              <a:gd name="connsiteX34" fmla="*/ 1159200 w 2426400"/>
              <a:gd name="connsiteY34" fmla="*/ 201600 h 237685"/>
              <a:gd name="connsiteX35" fmla="*/ 1202400 w 2426400"/>
              <a:gd name="connsiteY35" fmla="*/ 187200 h 237685"/>
              <a:gd name="connsiteX36" fmla="*/ 1231200 w 2426400"/>
              <a:gd name="connsiteY36" fmla="*/ 180000 h 237685"/>
              <a:gd name="connsiteX37" fmla="*/ 1260000 w 2426400"/>
              <a:gd name="connsiteY37" fmla="*/ 165600 h 237685"/>
              <a:gd name="connsiteX38" fmla="*/ 1324800 w 2426400"/>
              <a:gd name="connsiteY38" fmla="*/ 144000 h 237685"/>
              <a:gd name="connsiteX39" fmla="*/ 1389600 w 2426400"/>
              <a:gd name="connsiteY39" fmla="*/ 100800 h 237685"/>
              <a:gd name="connsiteX40" fmla="*/ 1425600 w 2426400"/>
              <a:gd name="connsiteY40" fmla="*/ 86400 h 237685"/>
              <a:gd name="connsiteX41" fmla="*/ 1483200 w 2426400"/>
              <a:gd name="connsiteY41" fmla="*/ 72000 h 237685"/>
              <a:gd name="connsiteX42" fmla="*/ 1526400 w 2426400"/>
              <a:gd name="connsiteY42" fmla="*/ 57600 h 237685"/>
              <a:gd name="connsiteX43" fmla="*/ 1548000 w 2426400"/>
              <a:gd name="connsiteY43" fmla="*/ 50400 h 237685"/>
              <a:gd name="connsiteX44" fmla="*/ 1591200 w 2426400"/>
              <a:gd name="connsiteY44" fmla="*/ 43200 h 237685"/>
              <a:gd name="connsiteX45" fmla="*/ 1670400 w 2426400"/>
              <a:gd name="connsiteY45" fmla="*/ 21600 h 237685"/>
              <a:gd name="connsiteX46" fmla="*/ 1720800 w 2426400"/>
              <a:gd name="connsiteY46" fmla="*/ 0 h 237685"/>
              <a:gd name="connsiteX47" fmla="*/ 1735200 w 2426400"/>
              <a:gd name="connsiteY47" fmla="*/ 21600 h 237685"/>
              <a:gd name="connsiteX48" fmla="*/ 1728000 w 2426400"/>
              <a:gd name="connsiteY48" fmla="*/ 43200 h 237685"/>
              <a:gd name="connsiteX49" fmla="*/ 1692000 w 2426400"/>
              <a:gd name="connsiteY49" fmla="*/ 93600 h 237685"/>
              <a:gd name="connsiteX50" fmla="*/ 1677600 w 2426400"/>
              <a:gd name="connsiteY50" fmla="*/ 115200 h 237685"/>
              <a:gd name="connsiteX51" fmla="*/ 1648800 w 2426400"/>
              <a:gd name="connsiteY51" fmla="*/ 180000 h 237685"/>
              <a:gd name="connsiteX52" fmla="*/ 1656000 w 2426400"/>
              <a:gd name="connsiteY52" fmla="*/ 230400 h 237685"/>
              <a:gd name="connsiteX53" fmla="*/ 1713600 w 2426400"/>
              <a:gd name="connsiteY53" fmla="*/ 230400 h 237685"/>
              <a:gd name="connsiteX54" fmla="*/ 1771200 w 2426400"/>
              <a:gd name="connsiteY54" fmla="*/ 201600 h 237685"/>
              <a:gd name="connsiteX55" fmla="*/ 1800000 w 2426400"/>
              <a:gd name="connsiteY55" fmla="*/ 180000 h 237685"/>
              <a:gd name="connsiteX56" fmla="*/ 1864800 w 2426400"/>
              <a:gd name="connsiteY56" fmla="*/ 151200 h 237685"/>
              <a:gd name="connsiteX57" fmla="*/ 1893600 w 2426400"/>
              <a:gd name="connsiteY57" fmla="*/ 129600 h 237685"/>
              <a:gd name="connsiteX58" fmla="*/ 1951200 w 2426400"/>
              <a:gd name="connsiteY58" fmla="*/ 100800 h 237685"/>
              <a:gd name="connsiteX59" fmla="*/ 2016000 w 2426400"/>
              <a:gd name="connsiteY59" fmla="*/ 72000 h 237685"/>
              <a:gd name="connsiteX60" fmla="*/ 2030400 w 2426400"/>
              <a:gd name="connsiteY60" fmla="*/ 50400 h 237685"/>
              <a:gd name="connsiteX61" fmla="*/ 2080800 w 2426400"/>
              <a:gd name="connsiteY61" fmla="*/ 28800 h 237685"/>
              <a:gd name="connsiteX62" fmla="*/ 2152800 w 2426400"/>
              <a:gd name="connsiteY62" fmla="*/ 21600 h 237685"/>
              <a:gd name="connsiteX63" fmla="*/ 2167200 w 2426400"/>
              <a:gd name="connsiteY63" fmla="*/ 43200 h 237685"/>
              <a:gd name="connsiteX64" fmla="*/ 2188800 w 2426400"/>
              <a:gd name="connsiteY64" fmla="*/ 151200 h 237685"/>
              <a:gd name="connsiteX65" fmla="*/ 2210400 w 2426400"/>
              <a:gd name="connsiteY65" fmla="*/ 165600 h 237685"/>
              <a:gd name="connsiteX66" fmla="*/ 2275200 w 2426400"/>
              <a:gd name="connsiteY66" fmla="*/ 158400 h 237685"/>
              <a:gd name="connsiteX67" fmla="*/ 2325600 w 2426400"/>
              <a:gd name="connsiteY67" fmla="*/ 136800 h 237685"/>
              <a:gd name="connsiteX68" fmla="*/ 2368800 w 2426400"/>
              <a:gd name="connsiteY68" fmla="*/ 108000 h 237685"/>
              <a:gd name="connsiteX69" fmla="*/ 2404800 w 2426400"/>
              <a:gd name="connsiteY69" fmla="*/ 64800 h 237685"/>
              <a:gd name="connsiteX70" fmla="*/ 2426400 w 2426400"/>
              <a:gd name="connsiteY70" fmla="*/ 43200 h 23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426400" h="237685">
                <a:moveTo>
                  <a:pt x="0" y="158400"/>
                </a:moveTo>
                <a:cubicBezTo>
                  <a:pt x="106912" y="94253"/>
                  <a:pt x="-21719" y="166679"/>
                  <a:pt x="64800" y="129600"/>
                </a:cubicBezTo>
                <a:cubicBezTo>
                  <a:pt x="134412" y="99766"/>
                  <a:pt x="32517" y="128671"/>
                  <a:pt x="115200" y="108000"/>
                </a:cubicBezTo>
                <a:cubicBezTo>
                  <a:pt x="129651" y="111613"/>
                  <a:pt x="158400" y="111939"/>
                  <a:pt x="158400" y="136800"/>
                </a:cubicBezTo>
                <a:cubicBezTo>
                  <a:pt x="158400" y="151979"/>
                  <a:pt x="144000" y="180000"/>
                  <a:pt x="144000" y="180000"/>
                </a:cubicBezTo>
                <a:cubicBezTo>
                  <a:pt x="151200" y="184800"/>
                  <a:pt x="157013" y="193327"/>
                  <a:pt x="165600" y="194400"/>
                </a:cubicBezTo>
                <a:cubicBezTo>
                  <a:pt x="171694" y="195162"/>
                  <a:pt x="221756" y="182161"/>
                  <a:pt x="230400" y="180000"/>
                </a:cubicBezTo>
                <a:cubicBezTo>
                  <a:pt x="264630" y="157180"/>
                  <a:pt x="243791" y="168336"/>
                  <a:pt x="295200" y="151200"/>
                </a:cubicBezTo>
                <a:cubicBezTo>
                  <a:pt x="309600" y="146400"/>
                  <a:pt x="325770" y="145220"/>
                  <a:pt x="338400" y="136800"/>
                </a:cubicBezTo>
                <a:cubicBezTo>
                  <a:pt x="370182" y="115612"/>
                  <a:pt x="351515" y="124097"/>
                  <a:pt x="396000" y="115200"/>
                </a:cubicBezTo>
                <a:cubicBezTo>
                  <a:pt x="501679" y="44747"/>
                  <a:pt x="390511" y="116280"/>
                  <a:pt x="468000" y="72000"/>
                </a:cubicBezTo>
                <a:cubicBezTo>
                  <a:pt x="475513" y="67707"/>
                  <a:pt x="481860" y="61470"/>
                  <a:pt x="489600" y="57600"/>
                </a:cubicBezTo>
                <a:cubicBezTo>
                  <a:pt x="496388" y="54206"/>
                  <a:pt x="504412" y="53794"/>
                  <a:pt x="511200" y="50400"/>
                </a:cubicBezTo>
                <a:cubicBezTo>
                  <a:pt x="518940" y="46530"/>
                  <a:pt x="524892" y="39514"/>
                  <a:pt x="532800" y="36000"/>
                </a:cubicBezTo>
                <a:cubicBezTo>
                  <a:pt x="546671" y="29835"/>
                  <a:pt x="576000" y="21600"/>
                  <a:pt x="576000" y="21600"/>
                </a:cubicBezTo>
                <a:cubicBezTo>
                  <a:pt x="578400" y="28800"/>
                  <a:pt x="583200" y="35611"/>
                  <a:pt x="583200" y="43200"/>
                </a:cubicBezTo>
                <a:cubicBezTo>
                  <a:pt x="583200" y="83907"/>
                  <a:pt x="578926" y="92023"/>
                  <a:pt x="568800" y="122400"/>
                </a:cubicBezTo>
                <a:cubicBezTo>
                  <a:pt x="571200" y="132000"/>
                  <a:pt x="569003" y="144203"/>
                  <a:pt x="576000" y="151200"/>
                </a:cubicBezTo>
                <a:cubicBezTo>
                  <a:pt x="582997" y="158197"/>
                  <a:pt x="594905" y="158400"/>
                  <a:pt x="604800" y="158400"/>
                </a:cubicBezTo>
                <a:cubicBezTo>
                  <a:pt x="639006" y="158400"/>
                  <a:pt x="672365" y="150647"/>
                  <a:pt x="705600" y="144000"/>
                </a:cubicBezTo>
                <a:cubicBezTo>
                  <a:pt x="715200" y="139200"/>
                  <a:pt x="724350" y="133369"/>
                  <a:pt x="734400" y="129600"/>
                </a:cubicBezTo>
                <a:cubicBezTo>
                  <a:pt x="756560" y="121290"/>
                  <a:pt x="776391" y="122043"/>
                  <a:pt x="799200" y="115200"/>
                </a:cubicBezTo>
                <a:cubicBezTo>
                  <a:pt x="811579" y="111486"/>
                  <a:pt x="822821" y="104514"/>
                  <a:pt x="835200" y="100800"/>
                </a:cubicBezTo>
                <a:cubicBezTo>
                  <a:pt x="846922" y="97284"/>
                  <a:pt x="859328" y="96568"/>
                  <a:pt x="871200" y="93600"/>
                </a:cubicBezTo>
                <a:cubicBezTo>
                  <a:pt x="878563" y="91759"/>
                  <a:pt x="885405" y="88107"/>
                  <a:pt x="892800" y="86400"/>
                </a:cubicBezTo>
                <a:cubicBezTo>
                  <a:pt x="916649" y="80896"/>
                  <a:pt x="964800" y="72000"/>
                  <a:pt x="964800" y="72000"/>
                </a:cubicBezTo>
                <a:cubicBezTo>
                  <a:pt x="999030" y="49180"/>
                  <a:pt x="978191" y="60336"/>
                  <a:pt x="1029600" y="43200"/>
                </a:cubicBezTo>
                <a:lnTo>
                  <a:pt x="1051200" y="36000"/>
                </a:lnTo>
                <a:lnTo>
                  <a:pt x="1072800" y="28800"/>
                </a:lnTo>
                <a:cubicBezTo>
                  <a:pt x="1077600" y="36000"/>
                  <a:pt x="1085777" y="41864"/>
                  <a:pt x="1087200" y="50400"/>
                </a:cubicBezTo>
                <a:cubicBezTo>
                  <a:pt x="1090440" y="69840"/>
                  <a:pt x="1067040" y="82492"/>
                  <a:pt x="1058400" y="93600"/>
                </a:cubicBezTo>
                <a:cubicBezTo>
                  <a:pt x="1047775" y="107261"/>
                  <a:pt x="1029600" y="136800"/>
                  <a:pt x="1029600" y="136800"/>
                </a:cubicBezTo>
                <a:cubicBezTo>
                  <a:pt x="1032000" y="156000"/>
                  <a:pt x="1029614" y="176435"/>
                  <a:pt x="1036800" y="194400"/>
                </a:cubicBezTo>
                <a:cubicBezTo>
                  <a:pt x="1040014" y="202434"/>
                  <a:pt x="1049762" y="208292"/>
                  <a:pt x="1058400" y="208800"/>
                </a:cubicBezTo>
                <a:cubicBezTo>
                  <a:pt x="1092027" y="210778"/>
                  <a:pt x="1125600" y="204000"/>
                  <a:pt x="1159200" y="201600"/>
                </a:cubicBezTo>
                <a:cubicBezTo>
                  <a:pt x="1173600" y="196800"/>
                  <a:pt x="1187861" y="191562"/>
                  <a:pt x="1202400" y="187200"/>
                </a:cubicBezTo>
                <a:cubicBezTo>
                  <a:pt x="1211878" y="184357"/>
                  <a:pt x="1221935" y="183475"/>
                  <a:pt x="1231200" y="180000"/>
                </a:cubicBezTo>
                <a:cubicBezTo>
                  <a:pt x="1241250" y="176231"/>
                  <a:pt x="1249982" y="169453"/>
                  <a:pt x="1260000" y="165600"/>
                </a:cubicBezTo>
                <a:cubicBezTo>
                  <a:pt x="1281251" y="157427"/>
                  <a:pt x="1305856" y="156630"/>
                  <a:pt x="1324800" y="144000"/>
                </a:cubicBezTo>
                <a:cubicBezTo>
                  <a:pt x="1346400" y="129600"/>
                  <a:pt x="1365497" y="110441"/>
                  <a:pt x="1389600" y="100800"/>
                </a:cubicBezTo>
                <a:cubicBezTo>
                  <a:pt x="1401600" y="96000"/>
                  <a:pt x="1413247" y="90201"/>
                  <a:pt x="1425600" y="86400"/>
                </a:cubicBezTo>
                <a:cubicBezTo>
                  <a:pt x="1444516" y="80580"/>
                  <a:pt x="1464425" y="78258"/>
                  <a:pt x="1483200" y="72000"/>
                </a:cubicBezTo>
                <a:lnTo>
                  <a:pt x="1526400" y="57600"/>
                </a:lnTo>
                <a:cubicBezTo>
                  <a:pt x="1533600" y="55200"/>
                  <a:pt x="1540514" y="51648"/>
                  <a:pt x="1548000" y="50400"/>
                </a:cubicBezTo>
                <a:lnTo>
                  <a:pt x="1591200" y="43200"/>
                </a:lnTo>
                <a:cubicBezTo>
                  <a:pt x="1656233" y="17187"/>
                  <a:pt x="1596968" y="37918"/>
                  <a:pt x="1670400" y="21600"/>
                </a:cubicBezTo>
                <a:cubicBezTo>
                  <a:pt x="1689469" y="17362"/>
                  <a:pt x="1703191" y="8805"/>
                  <a:pt x="1720800" y="0"/>
                </a:cubicBezTo>
                <a:cubicBezTo>
                  <a:pt x="1725600" y="7200"/>
                  <a:pt x="1733777" y="13064"/>
                  <a:pt x="1735200" y="21600"/>
                </a:cubicBezTo>
                <a:cubicBezTo>
                  <a:pt x="1736448" y="29086"/>
                  <a:pt x="1731394" y="36412"/>
                  <a:pt x="1728000" y="43200"/>
                </a:cubicBezTo>
                <a:cubicBezTo>
                  <a:pt x="1722344" y="54512"/>
                  <a:pt x="1697436" y="85990"/>
                  <a:pt x="1692000" y="93600"/>
                </a:cubicBezTo>
                <a:cubicBezTo>
                  <a:pt x="1686970" y="100641"/>
                  <a:pt x="1681114" y="107292"/>
                  <a:pt x="1677600" y="115200"/>
                </a:cubicBezTo>
                <a:cubicBezTo>
                  <a:pt x="1643327" y="192314"/>
                  <a:pt x="1681389" y="131116"/>
                  <a:pt x="1648800" y="180000"/>
                </a:cubicBezTo>
                <a:cubicBezTo>
                  <a:pt x="1651200" y="196800"/>
                  <a:pt x="1648411" y="215221"/>
                  <a:pt x="1656000" y="230400"/>
                </a:cubicBezTo>
                <a:cubicBezTo>
                  <a:pt x="1664051" y="246502"/>
                  <a:pt x="1710725" y="230975"/>
                  <a:pt x="1713600" y="230400"/>
                </a:cubicBezTo>
                <a:cubicBezTo>
                  <a:pt x="1732800" y="220800"/>
                  <a:pt x="1754027" y="214480"/>
                  <a:pt x="1771200" y="201600"/>
                </a:cubicBezTo>
                <a:cubicBezTo>
                  <a:pt x="1780800" y="194400"/>
                  <a:pt x="1789824" y="186360"/>
                  <a:pt x="1800000" y="180000"/>
                </a:cubicBezTo>
                <a:cubicBezTo>
                  <a:pt x="1853218" y="146739"/>
                  <a:pt x="1803352" y="185338"/>
                  <a:pt x="1864800" y="151200"/>
                </a:cubicBezTo>
                <a:cubicBezTo>
                  <a:pt x="1875290" y="145372"/>
                  <a:pt x="1883235" y="135646"/>
                  <a:pt x="1893600" y="129600"/>
                </a:cubicBezTo>
                <a:cubicBezTo>
                  <a:pt x="1912142" y="118784"/>
                  <a:pt x="1932000" y="110400"/>
                  <a:pt x="1951200" y="100800"/>
                </a:cubicBezTo>
                <a:cubicBezTo>
                  <a:pt x="1991560" y="80620"/>
                  <a:pt x="1970035" y="90386"/>
                  <a:pt x="2016000" y="72000"/>
                </a:cubicBezTo>
                <a:cubicBezTo>
                  <a:pt x="2020800" y="64800"/>
                  <a:pt x="2024281" y="56519"/>
                  <a:pt x="2030400" y="50400"/>
                </a:cubicBezTo>
                <a:cubicBezTo>
                  <a:pt x="2046974" y="33826"/>
                  <a:pt x="2058768" y="34308"/>
                  <a:pt x="2080800" y="28800"/>
                </a:cubicBezTo>
                <a:cubicBezTo>
                  <a:pt x="2108359" y="10427"/>
                  <a:pt x="2109839" y="2506"/>
                  <a:pt x="2152800" y="21600"/>
                </a:cubicBezTo>
                <a:cubicBezTo>
                  <a:pt x="2160708" y="25114"/>
                  <a:pt x="2162400" y="36000"/>
                  <a:pt x="2167200" y="43200"/>
                </a:cubicBezTo>
                <a:cubicBezTo>
                  <a:pt x="2167548" y="46333"/>
                  <a:pt x="2173484" y="140989"/>
                  <a:pt x="2188800" y="151200"/>
                </a:cubicBezTo>
                <a:lnTo>
                  <a:pt x="2210400" y="165600"/>
                </a:lnTo>
                <a:cubicBezTo>
                  <a:pt x="2232000" y="163200"/>
                  <a:pt x="2253763" y="161973"/>
                  <a:pt x="2275200" y="158400"/>
                </a:cubicBezTo>
                <a:cubicBezTo>
                  <a:pt x="2288951" y="156108"/>
                  <a:pt x="2315512" y="142853"/>
                  <a:pt x="2325600" y="136800"/>
                </a:cubicBezTo>
                <a:cubicBezTo>
                  <a:pt x="2340440" y="127896"/>
                  <a:pt x="2368800" y="108000"/>
                  <a:pt x="2368800" y="108000"/>
                </a:cubicBezTo>
                <a:cubicBezTo>
                  <a:pt x="2404552" y="54371"/>
                  <a:pt x="2358602" y="120238"/>
                  <a:pt x="2404800" y="64800"/>
                </a:cubicBezTo>
                <a:cubicBezTo>
                  <a:pt x="2424464" y="41203"/>
                  <a:pt x="2409456" y="43200"/>
                  <a:pt x="2426400" y="43200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03137" y="2324990"/>
            <a:ext cx="2426400" cy="237685"/>
          </a:xfrm>
          <a:custGeom>
            <a:avLst/>
            <a:gdLst>
              <a:gd name="connsiteX0" fmla="*/ 0 w 2426400"/>
              <a:gd name="connsiteY0" fmla="*/ 158400 h 237685"/>
              <a:gd name="connsiteX1" fmla="*/ 64800 w 2426400"/>
              <a:gd name="connsiteY1" fmla="*/ 129600 h 237685"/>
              <a:gd name="connsiteX2" fmla="*/ 115200 w 2426400"/>
              <a:gd name="connsiteY2" fmla="*/ 108000 h 237685"/>
              <a:gd name="connsiteX3" fmla="*/ 158400 w 2426400"/>
              <a:gd name="connsiteY3" fmla="*/ 136800 h 237685"/>
              <a:gd name="connsiteX4" fmla="*/ 144000 w 2426400"/>
              <a:gd name="connsiteY4" fmla="*/ 180000 h 237685"/>
              <a:gd name="connsiteX5" fmla="*/ 165600 w 2426400"/>
              <a:gd name="connsiteY5" fmla="*/ 194400 h 237685"/>
              <a:gd name="connsiteX6" fmla="*/ 230400 w 2426400"/>
              <a:gd name="connsiteY6" fmla="*/ 180000 h 237685"/>
              <a:gd name="connsiteX7" fmla="*/ 295200 w 2426400"/>
              <a:gd name="connsiteY7" fmla="*/ 151200 h 237685"/>
              <a:gd name="connsiteX8" fmla="*/ 338400 w 2426400"/>
              <a:gd name="connsiteY8" fmla="*/ 136800 h 237685"/>
              <a:gd name="connsiteX9" fmla="*/ 396000 w 2426400"/>
              <a:gd name="connsiteY9" fmla="*/ 115200 h 237685"/>
              <a:gd name="connsiteX10" fmla="*/ 468000 w 2426400"/>
              <a:gd name="connsiteY10" fmla="*/ 72000 h 237685"/>
              <a:gd name="connsiteX11" fmla="*/ 489600 w 2426400"/>
              <a:gd name="connsiteY11" fmla="*/ 57600 h 237685"/>
              <a:gd name="connsiteX12" fmla="*/ 511200 w 2426400"/>
              <a:gd name="connsiteY12" fmla="*/ 50400 h 237685"/>
              <a:gd name="connsiteX13" fmla="*/ 532800 w 2426400"/>
              <a:gd name="connsiteY13" fmla="*/ 36000 h 237685"/>
              <a:gd name="connsiteX14" fmla="*/ 576000 w 2426400"/>
              <a:gd name="connsiteY14" fmla="*/ 21600 h 237685"/>
              <a:gd name="connsiteX15" fmla="*/ 583200 w 2426400"/>
              <a:gd name="connsiteY15" fmla="*/ 43200 h 237685"/>
              <a:gd name="connsiteX16" fmla="*/ 568800 w 2426400"/>
              <a:gd name="connsiteY16" fmla="*/ 122400 h 237685"/>
              <a:gd name="connsiteX17" fmla="*/ 576000 w 2426400"/>
              <a:gd name="connsiteY17" fmla="*/ 151200 h 237685"/>
              <a:gd name="connsiteX18" fmla="*/ 604800 w 2426400"/>
              <a:gd name="connsiteY18" fmla="*/ 158400 h 237685"/>
              <a:gd name="connsiteX19" fmla="*/ 705600 w 2426400"/>
              <a:gd name="connsiteY19" fmla="*/ 144000 h 237685"/>
              <a:gd name="connsiteX20" fmla="*/ 734400 w 2426400"/>
              <a:gd name="connsiteY20" fmla="*/ 129600 h 237685"/>
              <a:gd name="connsiteX21" fmla="*/ 799200 w 2426400"/>
              <a:gd name="connsiteY21" fmla="*/ 115200 h 237685"/>
              <a:gd name="connsiteX22" fmla="*/ 835200 w 2426400"/>
              <a:gd name="connsiteY22" fmla="*/ 100800 h 237685"/>
              <a:gd name="connsiteX23" fmla="*/ 871200 w 2426400"/>
              <a:gd name="connsiteY23" fmla="*/ 93600 h 237685"/>
              <a:gd name="connsiteX24" fmla="*/ 892800 w 2426400"/>
              <a:gd name="connsiteY24" fmla="*/ 86400 h 237685"/>
              <a:gd name="connsiteX25" fmla="*/ 964800 w 2426400"/>
              <a:gd name="connsiteY25" fmla="*/ 72000 h 237685"/>
              <a:gd name="connsiteX26" fmla="*/ 1029600 w 2426400"/>
              <a:gd name="connsiteY26" fmla="*/ 43200 h 237685"/>
              <a:gd name="connsiteX27" fmla="*/ 1051200 w 2426400"/>
              <a:gd name="connsiteY27" fmla="*/ 36000 h 237685"/>
              <a:gd name="connsiteX28" fmla="*/ 1072800 w 2426400"/>
              <a:gd name="connsiteY28" fmla="*/ 28800 h 237685"/>
              <a:gd name="connsiteX29" fmla="*/ 1087200 w 2426400"/>
              <a:gd name="connsiteY29" fmla="*/ 50400 h 237685"/>
              <a:gd name="connsiteX30" fmla="*/ 1058400 w 2426400"/>
              <a:gd name="connsiteY30" fmla="*/ 93600 h 237685"/>
              <a:gd name="connsiteX31" fmla="*/ 1029600 w 2426400"/>
              <a:gd name="connsiteY31" fmla="*/ 136800 h 237685"/>
              <a:gd name="connsiteX32" fmla="*/ 1036800 w 2426400"/>
              <a:gd name="connsiteY32" fmla="*/ 194400 h 237685"/>
              <a:gd name="connsiteX33" fmla="*/ 1058400 w 2426400"/>
              <a:gd name="connsiteY33" fmla="*/ 208800 h 237685"/>
              <a:gd name="connsiteX34" fmla="*/ 1159200 w 2426400"/>
              <a:gd name="connsiteY34" fmla="*/ 201600 h 237685"/>
              <a:gd name="connsiteX35" fmla="*/ 1202400 w 2426400"/>
              <a:gd name="connsiteY35" fmla="*/ 187200 h 237685"/>
              <a:gd name="connsiteX36" fmla="*/ 1231200 w 2426400"/>
              <a:gd name="connsiteY36" fmla="*/ 180000 h 237685"/>
              <a:gd name="connsiteX37" fmla="*/ 1260000 w 2426400"/>
              <a:gd name="connsiteY37" fmla="*/ 165600 h 237685"/>
              <a:gd name="connsiteX38" fmla="*/ 1324800 w 2426400"/>
              <a:gd name="connsiteY38" fmla="*/ 144000 h 237685"/>
              <a:gd name="connsiteX39" fmla="*/ 1389600 w 2426400"/>
              <a:gd name="connsiteY39" fmla="*/ 100800 h 237685"/>
              <a:gd name="connsiteX40" fmla="*/ 1425600 w 2426400"/>
              <a:gd name="connsiteY40" fmla="*/ 86400 h 237685"/>
              <a:gd name="connsiteX41" fmla="*/ 1483200 w 2426400"/>
              <a:gd name="connsiteY41" fmla="*/ 72000 h 237685"/>
              <a:gd name="connsiteX42" fmla="*/ 1526400 w 2426400"/>
              <a:gd name="connsiteY42" fmla="*/ 57600 h 237685"/>
              <a:gd name="connsiteX43" fmla="*/ 1548000 w 2426400"/>
              <a:gd name="connsiteY43" fmla="*/ 50400 h 237685"/>
              <a:gd name="connsiteX44" fmla="*/ 1591200 w 2426400"/>
              <a:gd name="connsiteY44" fmla="*/ 43200 h 237685"/>
              <a:gd name="connsiteX45" fmla="*/ 1670400 w 2426400"/>
              <a:gd name="connsiteY45" fmla="*/ 21600 h 237685"/>
              <a:gd name="connsiteX46" fmla="*/ 1720800 w 2426400"/>
              <a:gd name="connsiteY46" fmla="*/ 0 h 237685"/>
              <a:gd name="connsiteX47" fmla="*/ 1735200 w 2426400"/>
              <a:gd name="connsiteY47" fmla="*/ 21600 h 237685"/>
              <a:gd name="connsiteX48" fmla="*/ 1728000 w 2426400"/>
              <a:gd name="connsiteY48" fmla="*/ 43200 h 237685"/>
              <a:gd name="connsiteX49" fmla="*/ 1692000 w 2426400"/>
              <a:gd name="connsiteY49" fmla="*/ 93600 h 237685"/>
              <a:gd name="connsiteX50" fmla="*/ 1677600 w 2426400"/>
              <a:gd name="connsiteY50" fmla="*/ 115200 h 237685"/>
              <a:gd name="connsiteX51" fmla="*/ 1648800 w 2426400"/>
              <a:gd name="connsiteY51" fmla="*/ 180000 h 237685"/>
              <a:gd name="connsiteX52" fmla="*/ 1656000 w 2426400"/>
              <a:gd name="connsiteY52" fmla="*/ 230400 h 237685"/>
              <a:gd name="connsiteX53" fmla="*/ 1713600 w 2426400"/>
              <a:gd name="connsiteY53" fmla="*/ 230400 h 237685"/>
              <a:gd name="connsiteX54" fmla="*/ 1771200 w 2426400"/>
              <a:gd name="connsiteY54" fmla="*/ 201600 h 237685"/>
              <a:gd name="connsiteX55" fmla="*/ 1800000 w 2426400"/>
              <a:gd name="connsiteY55" fmla="*/ 180000 h 237685"/>
              <a:gd name="connsiteX56" fmla="*/ 1864800 w 2426400"/>
              <a:gd name="connsiteY56" fmla="*/ 151200 h 237685"/>
              <a:gd name="connsiteX57" fmla="*/ 1893600 w 2426400"/>
              <a:gd name="connsiteY57" fmla="*/ 129600 h 237685"/>
              <a:gd name="connsiteX58" fmla="*/ 1951200 w 2426400"/>
              <a:gd name="connsiteY58" fmla="*/ 100800 h 237685"/>
              <a:gd name="connsiteX59" fmla="*/ 2016000 w 2426400"/>
              <a:gd name="connsiteY59" fmla="*/ 72000 h 237685"/>
              <a:gd name="connsiteX60" fmla="*/ 2030400 w 2426400"/>
              <a:gd name="connsiteY60" fmla="*/ 50400 h 237685"/>
              <a:gd name="connsiteX61" fmla="*/ 2080800 w 2426400"/>
              <a:gd name="connsiteY61" fmla="*/ 28800 h 237685"/>
              <a:gd name="connsiteX62" fmla="*/ 2152800 w 2426400"/>
              <a:gd name="connsiteY62" fmla="*/ 21600 h 237685"/>
              <a:gd name="connsiteX63" fmla="*/ 2167200 w 2426400"/>
              <a:gd name="connsiteY63" fmla="*/ 43200 h 237685"/>
              <a:gd name="connsiteX64" fmla="*/ 2188800 w 2426400"/>
              <a:gd name="connsiteY64" fmla="*/ 151200 h 237685"/>
              <a:gd name="connsiteX65" fmla="*/ 2210400 w 2426400"/>
              <a:gd name="connsiteY65" fmla="*/ 165600 h 237685"/>
              <a:gd name="connsiteX66" fmla="*/ 2275200 w 2426400"/>
              <a:gd name="connsiteY66" fmla="*/ 158400 h 237685"/>
              <a:gd name="connsiteX67" fmla="*/ 2325600 w 2426400"/>
              <a:gd name="connsiteY67" fmla="*/ 136800 h 237685"/>
              <a:gd name="connsiteX68" fmla="*/ 2368800 w 2426400"/>
              <a:gd name="connsiteY68" fmla="*/ 108000 h 237685"/>
              <a:gd name="connsiteX69" fmla="*/ 2404800 w 2426400"/>
              <a:gd name="connsiteY69" fmla="*/ 64800 h 237685"/>
              <a:gd name="connsiteX70" fmla="*/ 2426400 w 2426400"/>
              <a:gd name="connsiteY70" fmla="*/ 43200 h 23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426400" h="237685">
                <a:moveTo>
                  <a:pt x="0" y="158400"/>
                </a:moveTo>
                <a:cubicBezTo>
                  <a:pt x="106912" y="94253"/>
                  <a:pt x="-21719" y="166679"/>
                  <a:pt x="64800" y="129600"/>
                </a:cubicBezTo>
                <a:cubicBezTo>
                  <a:pt x="134412" y="99766"/>
                  <a:pt x="32517" y="128671"/>
                  <a:pt x="115200" y="108000"/>
                </a:cubicBezTo>
                <a:cubicBezTo>
                  <a:pt x="129651" y="111613"/>
                  <a:pt x="158400" y="111939"/>
                  <a:pt x="158400" y="136800"/>
                </a:cubicBezTo>
                <a:cubicBezTo>
                  <a:pt x="158400" y="151979"/>
                  <a:pt x="144000" y="180000"/>
                  <a:pt x="144000" y="180000"/>
                </a:cubicBezTo>
                <a:cubicBezTo>
                  <a:pt x="151200" y="184800"/>
                  <a:pt x="157013" y="193327"/>
                  <a:pt x="165600" y="194400"/>
                </a:cubicBezTo>
                <a:cubicBezTo>
                  <a:pt x="171694" y="195162"/>
                  <a:pt x="221756" y="182161"/>
                  <a:pt x="230400" y="180000"/>
                </a:cubicBezTo>
                <a:cubicBezTo>
                  <a:pt x="264630" y="157180"/>
                  <a:pt x="243791" y="168336"/>
                  <a:pt x="295200" y="151200"/>
                </a:cubicBezTo>
                <a:cubicBezTo>
                  <a:pt x="309600" y="146400"/>
                  <a:pt x="325770" y="145220"/>
                  <a:pt x="338400" y="136800"/>
                </a:cubicBezTo>
                <a:cubicBezTo>
                  <a:pt x="370182" y="115612"/>
                  <a:pt x="351515" y="124097"/>
                  <a:pt x="396000" y="115200"/>
                </a:cubicBezTo>
                <a:cubicBezTo>
                  <a:pt x="501679" y="44747"/>
                  <a:pt x="390511" y="116280"/>
                  <a:pt x="468000" y="72000"/>
                </a:cubicBezTo>
                <a:cubicBezTo>
                  <a:pt x="475513" y="67707"/>
                  <a:pt x="481860" y="61470"/>
                  <a:pt x="489600" y="57600"/>
                </a:cubicBezTo>
                <a:cubicBezTo>
                  <a:pt x="496388" y="54206"/>
                  <a:pt x="504412" y="53794"/>
                  <a:pt x="511200" y="50400"/>
                </a:cubicBezTo>
                <a:cubicBezTo>
                  <a:pt x="518940" y="46530"/>
                  <a:pt x="524892" y="39514"/>
                  <a:pt x="532800" y="36000"/>
                </a:cubicBezTo>
                <a:cubicBezTo>
                  <a:pt x="546671" y="29835"/>
                  <a:pt x="576000" y="21600"/>
                  <a:pt x="576000" y="21600"/>
                </a:cubicBezTo>
                <a:cubicBezTo>
                  <a:pt x="578400" y="28800"/>
                  <a:pt x="583200" y="35611"/>
                  <a:pt x="583200" y="43200"/>
                </a:cubicBezTo>
                <a:cubicBezTo>
                  <a:pt x="583200" y="83907"/>
                  <a:pt x="578926" y="92023"/>
                  <a:pt x="568800" y="122400"/>
                </a:cubicBezTo>
                <a:cubicBezTo>
                  <a:pt x="571200" y="132000"/>
                  <a:pt x="569003" y="144203"/>
                  <a:pt x="576000" y="151200"/>
                </a:cubicBezTo>
                <a:cubicBezTo>
                  <a:pt x="582997" y="158197"/>
                  <a:pt x="594905" y="158400"/>
                  <a:pt x="604800" y="158400"/>
                </a:cubicBezTo>
                <a:cubicBezTo>
                  <a:pt x="639006" y="158400"/>
                  <a:pt x="672365" y="150647"/>
                  <a:pt x="705600" y="144000"/>
                </a:cubicBezTo>
                <a:cubicBezTo>
                  <a:pt x="715200" y="139200"/>
                  <a:pt x="724350" y="133369"/>
                  <a:pt x="734400" y="129600"/>
                </a:cubicBezTo>
                <a:cubicBezTo>
                  <a:pt x="756560" y="121290"/>
                  <a:pt x="776391" y="122043"/>
                  <a:pt x="799200" y="115200"/>
                </a:cubicBezTo>
                <a:cubicBezTo>
                  <a:pt x="811579" y="111486"/>
                  <a:pt x="822821" y="104514"/>
                  <a:pt x="835200" y="100800"/>
                </a:cubicBezTo>
                <a:cubicBezTo>
                  <a:pt x="846922" y="97284"/>
                  <a:pt x="859328" y="96568"/>
                  <a:pt x="871200" y="93600"/>
                </a:cubicBezTo>
                <a:cubicBezTo>
                  <a:pt x="878563" y="91759"/>
                  <a:pt x="885405" y="88107"/>
                  <a:pt x="892800" y="86400"/>
                </a:cubicBezTo>
                <a:cubicBezTo>
                  <a:pt x="916649" y="80896"/>
                  <a:pt x="964800" y="72000"/>
                  <a:pt x="964800" y="72000"/>
                </a:cubicBezTo>
                <a:cubicBezTo>
                  <a:pt x="999030" y="49180"/>
                  <a:pt x="978191" y="60336"/>
                  <a:pt x="1029600" y="43200"/>
                </a:cubicBezTo>
                <a:lnTo>
                  <a:pt x="1051200" y="36000"/>
                </a:lnTo>
                <a:lnTo>
                  <a:pt x="1072800" y="28800"/>
                </a:lnTo>
                <a:cubicBezTo>
                  <a:pt x="1077600" y="36000"/>
                  <a:pt x="1085777" y="41864"/>
                  <a:pt x="1087200" y="50400"/>
                </a:cubicBezTo>
                <a:cubicBezTo>
                  <a:pt x="1090440" y="69840"/>
                  <a:pt x="1067040" y="82492"/>
                  <a:pt x="1058400" y="93600"/>
                </a:cubicBezTo>
                <a:cubicBezTo>
                  <a:pt x="1047775" y="107261"/>
                  <a:pt x="1029600" y="136800"/>
                  <a:pt x="1029600" y="136800"/>
                </a:cubicBezTo>
                <a:cubicBezTo>
                  <a:pt x="1032000" y="156000"/>
                  <a:pt x="1029614" y="176435"/>
                  <a:pt x="1036800" y="194400"/>
                </a:cubicBezTo>
                <a:cubicBezTo>
                  <a:pt x="1040014" y="202434"/>
                  <a:pt x="1049762" y="208292"/>
                  <a:pt x="1058400" y="208800"/>
                </a:cubicBezTo>
                <a:cubicBezTo>
                  <a:pt x="1092027" y="210778"/>
                  <a:pt x="1125600" y="204000"/>
                  <a:pt x="1159200" y="201600"/>
                </a:cubicBezTo>
                <a:cubicBezTo>
                  <a:pt x="1173600" y="196800"/>
                  <a:pt x="1187861" y="191562"/>
                  <a:pt x="1202400" y="187200"/>
                </a:cubicBezTo>
                <a:cubicBezTo>
                  <a:pt x="1211878" y="184357"/>
                  <a:pt x="1221935" y="183475"/>
                  <a:pt x="1231200" y="180000"/>
                </a:cubicBezTo>
                <a:cubicBezTo>
                  <a:pt x="1241250" y="176231"/>
                  <a:pt x="1249982" y="169453"/>
                  <a:pt x="1260000" y="165600"/>
                </a:cubicBezTo>
                <a:cubicBezTo>
                  <a:pt x="1281251" y="157427"/>
                  <a:pt x="1305856" y="156630"/>
                  <a:pt x="1324800" y="144000"/>
                </a:cubicBezTo>
                <a:cubicBezTo>
                  <a:pt x="1346400" y="129600"/>
                  <a:pt x="1365497" y="110441"/>
                  <a:pt x="1389600" y="100800"/>
                </a:cubicBezTo>
                <a:cubicBezTo>
                  <a:pt x="1401600" y="96000"/>
                  <a:pt x="1413247" y="90201"/>
                  <a:pt x="1425600" y="86400"/>
                </a:cubicBezTo>
                <a:cubicBezTo>
                  <a:pt x="1444516" y="80580"/>
                  <a:pt x="1464425" y="78258"/>
                  <a:pt x="1483200" y="72000"/>
                </a:cubicBezTo>
                <a:lnTo>
                  <a:pt x="1526400" y="57600"/>
                </a:lnTo>
                <a:cubicBezTo>
                  <a:pt x="1533600" y="55200"/>
                  <a:pt x="1540514" y="51648"/>
                  <a:pt x="1548000" y="50400"/>
                </a:cubicBezTo>
                <a:lnTo>
                  <a:pt x="1591200" y="43200"/>
                </a:lnTo>
                <a:cubicBezTo>
                  <a:pt x="1656233" y="17187"/>
                  <a:pt x="1596968" y="37918"/>
                  <a:pt x="1670400" y="21600"/>
                </a:cubicBezTo>
                <a:cubicBezTo>
                  <a:pt x="1689469" y="17362"/>
                  <a:pt x="1703191" y="8805"/>
                  <a:pt x="1720800" y="0"/>
                </a:cubicBezTo>
                <a:cubicBezTo>
                  <a:pt x="1725600" y="7200"/>
                  <a:pt x="1733777" y="13064"/>
                  <a:pt x="1735200" y="21600"/>
                </a:cubicBezTo>
                <a:cubicBezTo>
                  <a:pt x="1736448" y="29086"/>
                  <a:pt x="1731394" y="36412"/>
                  <a:pt x="1728000" y="43200"/>
                </a:cubicBezTo>
                <a:cubicBezTo>
                  <a:pt x="1722344" y="54512"/>
                  <a:pt x="1697436" y="85990"/>
                  <a:pt x="1692000" y="93600"/>
                </a:cubicBezTo>
                <a:cubicBezTo>
                  <a:pt x="1686970" y="100641"/>
                  <a:pt x="1681114" y="107292"/>
                  <a:pt x="1677600" y="115200"/>
                </a:cubicBezTo>
                <a:cubicBezTo>
                  <a:pt x="1643327" y="192314"/>
                  <a:pt x="1681389" y="131116"/>
                  <a:pt x="1648800" y="180000"/>
                </a:cubicBezTo>
                <a:cubicBezTo>
                  <a:pt x="1651200" y="196800"/>
                  <a:pt x="1648411" y="215221"/>
                  <a:pt x="1656000" y="230400"/>
                </a:cubicBezTo>
                <a:cubicBezTo>
                  <a:pt x="1664051" y="246502"/>
                  <a:pt x="1710725" y="230975"/>
                  <a:pt x="1713600" y="230400"/>
                </a:cubicBezTo>
                <a:cubicBezTo>
                  <a:pt x="1732800" y="220800"/>
                  <a:pt x="1754027" y="214480"/>
                  <a:pt x="1771200" y="201600"/>
                </a:cubicBezTo>
                <a:cubicBezTo>
                  <a:pt x="1780800" y="194400"/>
                  <a:pt x="1789824" y="186360"/>
                  <a:pt x="1800000" y="180000"/>
                </a:cubicBezTo>
                <a:cubicBezTo>
                  <a:pt x="1853218" y="146739"/>
                  <a:pt x="1803352" y="185338"/>
                  <a:pt x="1864800" y="151200"/>
                </a:cubicBezTo>
                <a:cubicBezTo>
                  <a:pt x="1875290" y="145372"/>
                  <a:pt x="1883235" y="135646"/>
                  <a:pt x="1893600" y="129600"/>
                </a:cubicBezTo>
                <a:cubicBezTo>
                  <a:pt x="1912142" y="118784"/>
                  <a:pt x="1932000" y="110400"/>
                  <a:pt x="1951200" y="100800"/>
                </a:cubicBezTo>
                <a:cubicBezTo>
                  <a:pt x="1991560" y="80620"/>
                  <a:pt x="1970035" y="90386"/>
                  <a:pt x="2016000" y="72000"/>
                </a:cubicBezTo>
                <a:cubicBezTo>
                  <a:pt x="2020800" y="64800"/>
                  <a:pt x="2024281" y="56519"/>
                  <a:pt x="2030400" y="50400"/>
                </a:cubicBezTo>
                <a:cubicBezTo>
                  <a:pt x="2046974" y="33826"/>
                  <a:pt x="2058768" y="34308"/>
                  <a:pt x="2080800" y="28800"/>
                </a:cubicBezTo>
                <a:cubicBezTo>
                  <a:pt x="2108359" y="10427"/>
                  <a:pt x="2109839" y="2506"/>
                  <a:pt x="2152800" y="21600"/>
                </a:cubicBezTo>
                <a:cubicBezTo>
                  <a:pt x="2160708" y="25114"/>
                  <a:pt x="2162400" y="36000"/>
                  <a:pt x="2167200" y="43200"/>
                </a:cubicBezTo>
                <a:cubicBezTo>
                  <a:pt x="2167548" y="46333"/>
                  <a:pt x="2173484" y="140989"/>
                  <a:pt x="2188800" y="151200"/>
                </a:cubicBezTo>
                <a:lnTo>
                  <a:pt x="2210400" y="165600"/>
                </a:lnTo>
                <a:cubicBezTo>
                  <a:pt x="2232000" y="163200"/>
                  <a:pt x="2253763" y="161973"/>
                  <a:pt x="2275200" y="158400"/>
                </a:cubicBezTo>
                <a:cubicBezTo>
                  <a:pt x="2288951" y="156108"/>
                  <a:pt x="2315512" y="142853"/>
                  <a:pt x="2325600" y="136800"/>
                </a:cubicBezTo>
                <a:cubicBezTo>
                  <a:pt x="2340440" y="127896"/>
                  <a:pt x="2368800" y="108000"/>
                  <a:pt x="2368800" y="108000"/>
                </a:cubicBezTo>
                <a:cubicBezTo>
                  <a:pt x="2404552" y="54371"/>
                  <a:pt x="2358602" y="120238"/>
                  <a:pt x="2404800" y="64800"/>
                </a:cubicBezTo>
                <a:cubicBezTo>
                  <a:pt x="2424464" y="41203"/>
                  <a:pt x="2409456" y="43200"/>
                  <a:pt x="2426400" y="43200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8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208F1-5619-E6BF-4288-1D39CB78D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D46207-E5C5-2577-3064-06D384A7E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236" y="29101"/>
            <a:ext cx="4837764" cy="30821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B8E69-23C8-3697-71D1-57AF12AE83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685800"/>
            <a:fld id="{AEFAAC5A-9C4F-4278-920D-DF2BAB595749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 defTabSz="685800"/>
              <a:t>10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D2D9B3-D16A-7E05-8EF8-04A85A0FEFF1}"/>
              </a:ext>
            </a:extLst>
          </p:cNvPr>
          <p:cNvSpPr txBox="1">
            <a:spLocks/>
          </p:cNvSpPr>
          <p:nvPr/>
        </p:nvSpPr>
        <p:spPr>
          <a:xfrm>
            <a:off x="457202" y="69250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/>
            <a:r>
              <a:rPr lang="en-US" sz="2100" dirty="0" err="1">
                <a:solidFill>
                  <a:srgbClr val="47484A">
                    <a:lumMod val="50000"/>
                  </a:srgbClr>
                </a:solidFill>
                <a:latin typeface="Arial"/>
              </a:rPr>
              <a:t>Ebis</a:t>
            </a:r>
            <a:r>
              <a:rPr lang="en-US" sz="2100" dirty="0">
                <a:solidFill>
                  <a:srgbClr val="47484A">
                    <a:lumMod val="50000"/>
                  </a:srgbClr>
                </a:solidFill>
                <a:latin typeface="Arial"/>
              </a:rPr>
              <a:t> charge breeder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E1973D0-70DB-B720-8040-2984F62454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 smtClean="0"/>
              <a:t>Breeding efficiency, EBIS only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BE3C72-AD7D-2539-1648-EAB0C1BB7358}"/>
              </a:ext>
            </a:extLst>
          </p:cNvPr>
          <p:cNvGrpSpPr/>
          <p:nvPr/>
        </p:nvGrpSpPr>
        <p:grpSpPr>
          <a:xfrm>
            <a:off x="4769264" y="3141048"/>
            <a:ext cx="4129419" cy="1820269"/>
            <a:chOff x="4810402" y="218488"/>
            <a:chExt cx="4129419" cy="18202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BD3AF5-D225-9EFF-06A7-576597C33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206" t="67633" r="26232" b="7633"/>
            <a:stretch/>
          </p:blipFill>
          <p:spPr>
            <a:xfrm>
              <a:off x="4810402" y="218488"/>
              <a:ext cx="4129419" cy="18202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AD4B48-DF2E-9412-2B22-8BD41795951E}"/>
                </a:ext>
              </a:extLst>
            </p:cNvPr>
            <p:cNvSpPr txBox="1"/>
            <p:nvPr/>
          </p:nvSpPr>
          <p:spPr>
            <a:xfrm>
              <a:off x="4951760" y="483881"/>
              <a:ext cx="793471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600" dirty="0" err="1"/>
                <a:t>Gun+trap</a:t>
              </a:r>
              <a:r>
                <a:rPr lang="en-US" sz="600" dirty="0"/>
                <a:t>: 6265 V</a:t>
              </a:r>
            </a:p>
            <a:p>
              <a:r>
                <a:rPr lang="en-US" sz="600" dirty="0"/>
                <a:t>E-beam: 317 mA</a:t>
              </a:r>
            </a:p>
            <a:p>
              <a:r>
                <a:rPr lang="en-US" sz="600" dirty="0"/>
                <a:t>Time: 49 </a:t>
              </a:r>
              <a:r>
                <a:rPr lang="en-US" sz="600" dirty="0" err="1"/>
                <a:t>ms</a:t>
              </a:r>
              <a:endParaRPr lang="en-US" sz="600" dirty="0"/>
            </a:p>
            <a:p>
              <a:r>
                <a:rPr lang="en-US" sz="600" dirty="0"/>
                <a:t>Cs+: 13.5 </a:t>
              </a:r>
              <a:r>
                <a:rPr lang="en-US" sz="600" dirty="0" err="1"/>
                <a:t>pA</a:t>
              </a:r>
              <a:endParaRPr lang="en-US" sz="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D03F4E-0F77-D2EC-1838-09EEBBECB005}"/>
                </a:ext>
              </a:extLst>
            </p:cNvPr>
            <p:cNvSpPr txBox="1"/>
            <p:nvPr/>
          </p:nvSpPr>
          <p:spPr>
            <a:xfrm>
              <a:off x="8017387" y="848013"/>
              <a:ext cx="653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86 </a:t>
              </a:r>
              <a:r>
                <a:rPr lang="en-US" sz="800" dirty="0" err="1"/>
                <a:t>epA</a:t>
              </a:r>
              <a:endParaRPr lang="en-US" sz="800" dirty="0"/>
            </a:p>
            <a:p>
              <a:r>
                <a:rPr lang="en-US" sz="800" dirty="0"/>
                <a:t>23%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CE3D71-795C-3732-EFB8-32B00168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3" y="1119217"/>
            <a:ext cx="3876396" cy="1580440"/>
          </a:xfrm>
        </p:spPr>
        <p:txBody>
          <a:bodyPr/>
          <a:lstStyle/>
          <a:p>
            <a:r>
              <a:rPr lang="en-US" sz="1400" dirty="0" smtClean="0"/>
              <a:t>Absolute </a:t>
            </a:r>
            <a:r>
              <a:rPr lang="en-US" sz="1400" dirty="0" smtClean="0"/>
              <a:t>efficiency</a:t>
            </a:r>
          </a:p>
          <a:p>
            <a:pPr lvl="1"/>
            <a:r>
              <a:rPr lang="en-US" sz="1200" dirty="0" smtClean="0"/>
              <a:t>Ratio of n+ particles </a:t>
            </a:r>
            <a:r>
              <a:rPr lang="en-US" sz="1200" dirty="0"/>
              <a:t>out in </a:t>
            </a:r>
            <a:r>
              <a:rPr lang="en-US" sz="1200" dirty="0" smtClean="0"/>
              <a:t>a single </a:t>
            </a:r>
            <a:r>
              <a:rPr lang="en-US" sz="1200" dirty="0"/>
              <a:t>charge state </a:t>
            </a:r>
            <a:r>
              <a:rPr lang="en-US" sz="1200" dirty="0" smtClean="0"/>
              <a:t>(SCS) to </a:t>
            </a:r>
            <a:r>
              <a:rPr lang="en-US" sz="1200" dirty="0" smtClean="0"/>
              <a:t>1+ particles in</a:t>
            </a:r>
          </a:p>
          <a:p>
            <a:r>
              <a:rPr lang="en-US" sz="1400" dirty="0" smtClean="0"/>
              <a:t>Stable </a:t>
            </a:r>
            <a:r>
              <a:rPr lang="en-US" sz="1400" dirty="0"/>
              <a:t>Cs-133 from surface ionization source</a:t>
            </a:r>
            <a:endParaRPr lang="en-US" sz="1200" dirty="0"/>
          </a:p>
          <a:p>
            <a:pPr lvl="1"/>
            <a:r>
              <a:rPr lang="en-US" sz="1200" dirty="0"/>
              <a:t>Pulsed deflector</a:t>
            </a:r>
          </a:p>
          <a:p>
            <a:pPr lvl="2"/>
            <a:r>
              <a:rPr lang="en-US" sz="1200" dirty="0"/>
              <a:t>50 µs, ~10 </a:t>
            </a:r>
            <a:r>
              <a:rPr lang="en-US" sz="1200" dirty="0" err="1"/>
              <a:t>epA</a:t>
            </a:r>
            <a:endParaRPr lang="en-US" sz="1200" dirty="0"/>
          </a:p>
          <a:p>
            <a:r>
              <a:rPr lang="en-US" sz="1400" dirty="0">
                <a:solidFill>
                  <a:schemeClr val="tx1"/>
                </a:solidFill>
              </a:rPr>
              <a:t>Radioactive beams from CARIBU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All beams from Cf-252 (2017-2020)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High electron beam energies (&gt;3 keV)</a:t>
            </a:r>
          </a:p>
          <a:p>
            <a:r>
              <a:rPr lang="en-US" sz="1400" dirty="0"/>
              <a:t>Moderate breeding times (&lt;100 </a:t>
            </a:r>
            <a:r>
              <a:rPr lang="en-US" sz="1400" dirty="0" err="1"/>
              <a:t>ms</a:t>
            </a:r>
            <a:r>
              <a:rPr lang="en-US" sz="1400" dirty="0"/>
              <a:t>)</a:t>
            </a:r>
          </a:p>
          <a:p>
            <a:r>
              <a:rPr lang="en-US" sz="1400" dirty="0"/>
              <a:t>Broad charge state distributions (CSD) for the mid-mass species</a:t>
            </a:r>
          </a:p>
          <a:p>
            <a:r>
              <a:rPr lang="en-US" sz="1400" dirty="0"/>
              <a:t>Limits how many particles can populate a single charge state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033CC-7206-BB1A-AF97-1DBEA845C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E462-A605-94C8-C3EA-A0D1E722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Closed shell breeding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FBF76-E496-7427-91E0-CD9F9E42E7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F1B7CC-59BA-DF6B-3996-F94C9F659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3" y="1119217"/>
            <a:ext cx="3876396" cy="2945577"/>
          </a:xfrm>
        </p:spPr>
        <p:txBody>
          <a:bodyPr/>
          <a:lstStyle/>
          <a:p>
            <a:r>
              <a:rPr lang="en-US" sz="1400" dirty="0"/>
              <a:t>Target large gaps in ionization energy at shell closures</a:t>
            </a:r>
          </a:p>
          <a:p>
            <a:pPr lvl="1"/>
            <a:r>
              <a:rPr lang="en-US" sz="1200" dirty="0"/>
              <a:t>Narrow charge state distribution</a:t>
            </a:r>
          </a:p>
          <a:p>
            <a:pPr lvl="1"/>
            <a:r>
              <a:rPr lang="en-US" sz="1200" dirty="0"/>
              <a:t>Enhance single charge state abundance</a:t>
            </a:r>
          </a:p>
          <a:p>
            <a:r>
              <a:rPr lang="en-US" sz="1400" dirty="0"/>
              <a:t>Set electron beam energy slightly below ionization energy of last electron in a shell</a:t>
            </a:r>
          </a:p>
          <a:p>
            <a:pPr lvl="1"/>
            <a:r>
              <a:rPr lang="en-US" sz="1200" dirty="0"/>
              <a:t>Ionization of this charge state is inhibited</a:t>
            </a:r>
          </a:p>
          <a:p>
            <a:pPr lvl="1"/>
            <a:r>
              <a:rPr lang="en-US" sz="1200" dirty="0"/>
              <a:t>Its relative abundance is enhanced</a:t>
            </a:r>
            <a:endParaRPr lang="en-US" sz="1400" dirty="0"/>
          </a:p>
          <a:p>
            <a:pPr lvl="2"/>
            <a:r>
              <a:rPr lang="en-US" sz="800" dirty="0"/>
              <a:t>R. E. Marrs, M. A. Levine, D. A. Knapp, J. R. Henderson, Phys. Rev. Lett. </a:t>
            </a:r>
            <a:r>
              <a:rPr lang="en-US" sz="800" b="1" dirty="0"/>
              <a:t>60</a:t>
            </a:r>
            <a:r>
              <a:rPr lang="en-US" sz="800" dirty="0"/>
              <a:t>, 17, 1715-1718 (1988)</a:t>
            </a:r>
          </a:p>
          <a:p>
            <a:pPr lvl="2"/>
            <a:r>
              <a:rPr lang="en-US" sz="800" dirty="0"/>
              <a:t>R. Becker, "EBIS/EBIT: Electron Beam Ion Source/Trap," Handbook of Ion Sources, B. Wolf, Ed., Boca Raton, NY, London, Tokyo, CRC-Press, 157-182 (1995)</a:t>
            </a:r>
          </a:p>
          <a:p>
            <a:pPr lvl="1"/>
            <a:endParaRPr lang="en-US" sz="1200" dirty="0"/>
          </a:p>
          <a:p>
            <a:pPr lvl="1"/>
            <a:r>
              <a:rPr lang="en-US" sz="1200" dirty="0"/>
              <a:t>Ba</a:t>
            </a:r>
            <a:r>
              <a:rPr lang="en-US" sz="1200" baseline="30000" dirty="0"/>
              <a:t>46+</a:t>
            </a:r>
            <a:r>
              <a:rPr lang="en-US" sz="1200" dirty="0"/>
              <a:t>, 5.69-8.20 keV, continuous mode (EBIT)</a:t>
            </a:r>
          </a:p>
          <a:p>
            <a:pPr lvl="2"/>
            <a:r>
              <a:rPr lang="en-US" sz="800" dirty="0"/>
              <a:t>R. E. Marrs et al.</a:t>
            </a:r>
          </a:p>
          <a:p>
            <a:pPr lvl="1"/>
            <a:r>
              <a:rPr lang="en-US" sz="1200" dirty="0"/>
              <a:t>Na</a:t>
            </a:r>
            <a:r>
              <a:rPr lang="en-US" sz="1200" baseline="30000" dirty="0"/>
              <a:t>9+</a:t>
            </a:r>
            <a:r>
              <a:rPr lang="en-US" sz="1200" dirty="0"/>
              <a:t>, K</a:t>
            </a:r>
            <a:r>
              <a:rPr lang="en-US" sz="1200" baseline="30000" dirty="0"/>
              <a:t>9+,17+</a:t>
            </a:r>
            <a:r>
              <a:rPr lang="en-US" sz="1200" dirty="0"/>
              <a:t>, Cu</a:t>
            </a:r>
            <a:r>
              <a:rPr lang="en-US" sz="1200" baseline="30000" dirty="0"/>
              <a:t>19+</a:t>
            </a:r>
            <a:r>
              <a:rPr lang="en-US" sz="1200" dirty="0"/>
              <a:t>, 35-40% SCS efficiency</a:t>
            </a:r>
          </a:p>
          <a:p>
            <a:pPr lvl="2"/>
            <a:r>
              <a:rPr lang="en-US" sz="800" dirty="0"/>
              <a:t>F. </a:t>
            </a:r>
            <a:r>
              <a:rPr lang="en-US" sz="800" dirty="0" err="1"/>
              <a:t>Wenander</a:t>
            </a:r>
            <a:r>
              <a:rPr lang="en-US" sz="800" dirty="0"/>
              <a:t>, JINST 5, C10004 (2010)</a:t>
            </a:r>
          </a:p>
          <a:p>
            <a:pPr lvl="1"/>
            <a:r>
              <a:rPr lang="en-US" sz="1200" dirty="0"/>
              <a:t>Ar</a:t>
            </a:r>
            <a:r>
              <a:rPr lang="en-US" sz="1200" baseline="30000" dirty="0"/>
              <a:t>16+</a:t>
            </a:r>
            <a:r>
              <a:rPr lang="en-US" sz="1200" dirty="0"/>
              <a:t>, 4.95 keV and 1000 </a:t>
            </a:r>
            <a:r>
              <a:rPr lang="en-US" sz="1200" dirty="0" err="1"/>
              <a:t>ms</a:t>
            </a:r>
            <a:r>
              <a:rPr lang="en-US" sz="1200" dirty="0"/>
              <a:t> (EBIT)</a:t>
            </a:r>
          </a:p>
          <a:p>
            <a:pPr lvl="2"/>
            <a:r>
              <a:rPr lang="en-US" sz="800" dirty="0"/>
              <a:t>S. Geyer, A. Sokolov, A. Thorn, G. Vorobyev, h. </a:t>
            </a:r>
            <a:r>
              <a:rPr lang="en-US" sz="800" dirty="0" err="1"/>
              <a:t>Stohlker</a:t>
            </a:r>
            <a:r>
              <a:rPr lang="en-US" sz="800" dirty="0"/>
              <a:t>, O. Kester, JINST, vol. 5, no. C10003, (2010)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D340856-137A-64E5-9E59-62D4075ADB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Improve single charge state efficiency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0414E-FEEA-F380-D624-4FD2ABBBDFDB}"/>
              </a:ext>
            </a:extLst>
          </p:cNvPr>
          <p:cNvSpPr txBox="1"/>
          <p:nvPr/>
        </p:nvSpPr>
        <p:spPr>
          <a:xfrm>
            <a:off x="5075402" y="4306414"/>
            <a:ext cx="3754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Cesium i</a:t>
            </a:r>
            <a:r>
              <a:rPr lang="en-US" sz="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onization energies. A. </a:t>
            </a:r>
            <a:r>
              <a:rPr lang="en-US" sz="800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Kramida</a:t>
            </a:r>
            <a:r>
              <a:rPr lang="en-US" sz="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Y. </a:t>
            </a:r>
            <a:r>
              <a:rPr lang="en-US" sz="800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Ralchenko</a:t>
            </a:r>
            <a:r>
              <a:rPr lang="en-US" sz="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J. Reader and NIST ASD Team (2023), NIST Atomic Spectra Database (ver. 5.11)</a:t>
            </a:r>
            <a:endParaRPr lang="en-US" sz="800" i="1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1EA558F-7BB3-91FB-9761-68B503CCA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402" y="1119217"/>
            <a:ext cx="3754701" cy="31635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7760A4-A800-268F-5402-0E779C038116}"/>
              </a:ext>
            </a:extLst>
          </p:cNvPr>
          <p:cNvCxnSpPr/>
          <p:nvPr/>
        </p:nvCxnSpPr>
        <p:spPr>
          <a:xfrm>
            <a:off x="6950869" y="2650331"/>
            <a:ext cx="78581" cy="135732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614BAC-AA53-2C39-461E-C2218FFAC7BC}"/>
              </a:ext>
            </a:extLst>
          </p:cNvPr>
          <p:cNvCxnSpPr/>
          <p:nvPr/>
        </p:nvCxnSpPr>
        <p:spPr>
          <a:xfrm>
            <a:off x="6858000" y="2274094"/>
            <a:ext cx="78581" cy="135732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6EC84D-EB73-C0C1-BCCD-AD59BAF99C5E}"/>
              </a:ext>
            </a:extLst>
          </p:cNvPr>
          <p:cNvCxnSpPr/>
          <p:nvPr/>
        </p:nvCxnSpPr>
        <p:spPr>
          <a:xfrm>
            <a:off x="7817643" y="1776413"/>
            <a:ext cx="78581" cy="135732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DF3A2D-DE57-FD1E-B0EC-D44BA6205952}"/>
              </a:ext>
            </a:extLst>
          </p:cNvPr>
          <p:cNvCxnSpPr/>
          <p:nvPr/>
        </p:nvCxnSpPr>
        <p:spPr>
          <a:xfrm>
            <a:off x="7896224" y="2245518"/>
            <a:ext cx="78581" cy="135732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97B9882-B706-3DC9-4121-1C18230B1E53}"/>
              </a:ext>
            </a:extLst>
          </p:cNvPr>
          <p:cNvSpPr txBox="1"/>
          <p:nvPr/>
        </p:nvSpPr>
        <p:spPr>
          <a:xfrm>
            <a:off x="6122999" y="1947038"/>
            <a:ext cx="7350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[</a:t>
            </a:r>
            <a:r>
              <a:rPr lang="en-US" sz="1050" dirty="0" err="1"/>
              <a:t>Ar</a:t>
            </a:r>
            <a:r>
              <a:rPr lang="en-US" sz="1050" dirty="0"/>
              <a:t>]3d</a:t>
            </a:r>
            <a:r>
              <a:rPr lang="en-US" sz="1050" baseline="30000" dirty="0"/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01373-7EAC-97C4-1489-7D734D66912B}"/>
              </a:ext>
            </a:extLst>
          </p:cNvPr>
          <p:cNvSpPr txBox="1"/>
          <p:nvPr/>
        </p:nvSpPr>
        <p:spPr>
          <a:xfrm>
            <a:off x="6972991" y="2831832"/>
            <a:ext cx="11459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[</a:t>
            </a:r>
            <a:r>
              <a:rPr lang="en-US" sz="1050" dirty="0" err="1"/>
              <a:t>Ar</a:t>
            </a:r>
            <a:r>
              <a:rPr lang="en-US" sz="1050" dirty="0"/>
              <a:t>]3d</a:t>
            </a:r>
            <a:r>
              <a:rPr lang="en-US" sz="1050" baseline="30000" dirty="0"/>
              <a:t>10</a:t>
            </a:r>
            <a:r>
              <a:rPr lang="en-US" sz="1050" dirty="0"/>
              <a:t>4s</a:t>
            </a:r>
            <a:endParaRPr lang="en-US" sz="1050" baseline="30000" dirty="0"/>
          </a:p>
        </p:txBody>
      </p:sp>
    </p:spTree>
    <p:extLst>
      <p:ext uri="{BB962C8B-B14F-4D97-AF65-F5344CB8AC3E}">
        <p14:creationId xmlns:p14="http://schemas.microsoft.com/office/powerpoint/2010/main" val="16912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8A85F-C05D-1D1C-DBE1-625B7E658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F4CAE-3BB0-BC4E-69BE-A5F67932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Closed shell breeding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7A85A-82DF-A423-03F8-A180125C90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2437C16-027B-222A-5534-6075264EA6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Constraints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88CF4D-D921-0E31-73F1-24259E488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1119217"/>
            <a:ext cx="4343397" cy="1223413"/>
          </a:xfrm>
        </p:spPr>
        <p:txBody>
          <a:bodyPr/>
          <a:lstStyle/>
          <a:p>
            <a:r>
              <a:rPr lang="en-US" sz="1400" dirty="0"/>
              <a:t>Desired charge state dictates electron beam energy</a:t>
            </a:r>
          </a:p>
          <a:p>
            <a:pPr lvl="1"/>
            <a:r>
              <a:rPr lang="en-US" sz="1200" dirty="0"/>
              <a:t>Linac acceptance A/q &lt; 7</a:t>
            </a:r>
          </a:p>
          <a:p>
            <a:pPr lvl="1"/>
            <a:r>
              <a:rPr lang="en-US" sz="1200" dirty="0"/>
              <a:t>Ionization/radiative recombination &gt; 1</a:t>
            </a:r>
          </a:p>
          <a:p>
            <a:r>
              <a:rPr lang="en-US" sz="1400" dirty="0"/>
              <a:t>Beam energy affects electron beam intensity</a:t>
            </a:r>
          </a:p>
          <a:p>
            <a:pPr lvl="1"/>
            <a:r>
              <a:rPr lang="en-US" sz="1200" dirty="0"/>
              <a:t>Lower energy 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n-US" sz="1200" dirty="0" smtClean="0">
                <a:sym typeface="Wingdings" panose="05000000000000000000" pitchFamily="2" charset="2"/>
              </a:rPr>
              <a:t>less electron beam propagated</a:t>
            </a:r>
            <a:endParaRPr lang="en-US" sz="1200" dirty="0">
              <a:sym typeface="Wingdings" panose="05000000000000000000" pitchFamily="2" charset="2"/>
            </a:endParaRPr>
          </a:p>
          <a:p>
            <a:pPr lvl="1"/>
            <a:r>
              <a:rPr lang="en-US" sz="1200" dirty="0"/>
              <a:t>Lower current density 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n-US" sz="1200" dirty="0"/>
              <a:t>longer breeding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49710A-4DE0-9056-0E26-92868E713723}"/>
              </a:ext>
            </a:extLst>
          </p:cNvPr>
          <p:cNvSpPr txBox="1"/>
          <p:nvPr/>
        </p:nvSpPr>
        <p:spPr>
          <a:xfrm>
            <a:off x="5286791" y="690289"/>
            <a:ext cx="2809310" cy="1223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050" dirty="0"/>
              <a:t>          Shell	                Ionization Energy</a:t>
            </a:r>
          </a:p>
          <a:p>
            <a:r>
              <a:rPr lang="pt-BR" sz="1050" dirty="0"/>
              <a:t>+25    [Ar]3d104s2  	875 eV </a:t>
            </a:r>
          </a:p>
          <a:p>
            <a:r>
              <a:rPr lang="pt-BR" sz="1050" dirty="0"/>
              <a:t>+26    [Ar]3d104s  	916.1</a:t>
            </a:r>
          </a:p>
          <a:p>
            <a:r>
              <a:rPr lang="pt-BR" sz="1050" dirty="0"/>
              <a:t>+27    [Ar]3d10  	1592</a:t>
            </a:r>
          </a:p>
          <a:p>
            <a:r>
              <a:rPr lang="pt-BR" sz="1050" dirty="0"/>
              <a:t>+28    [Ar]3d9		1672</a:t>
            </a:r>
          </a:p>
          <a:p>
            <a:endParaRPr lang="pt-BR" sz="1050" i="1" dirty="0"/>
          </a:p>
          <a:p>
            <a:r>
              <a:rPr lang="pt-BR" sz="1050" i="1" dirty="0"/>
              <a:t>NIST Atomic Spectra Database (ver. 5.11</a:t>
            </a:r>
            <a:r>
              <a:rPr lang="pt-BR" sz="1050" dirty="0"/>
              <a:t>)</a:t>
            </a:r>
            <a:endParaRPr lang="en-US" sz="10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554D9F-EC79-9E88-86D0-7614FF9C0B1C}"/>
              </a:ext>
            </a:extLst>
          </p:cNvPr>
          <p:cNvSpPr txBox="1"/>
          <p:nvPr/>
        </p:nvSpPr>
        <p:spPr>
          <a:xfrm>
            <a:off x="6261996" y="1432010"/>
            <a:ext cx="8240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Cesium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A512E-9CBE-FCE7-4C2C-75D66CC9E9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12" r="13622"/>
          <a:stretch>
            <a:fillRect/>
          </a:stretch>
        </p:blipFill>
        <p:spPr>
          <a:xfrm>
            <a:off x="5228543" y="2326742"/>
            <a:ext cx="2867558" cy="2136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63D17A-4454-101F-7F50-71B599D8E6D8}"/>
              </a:ext>
            </a:extLst>
          </p:cNvPr>
          <p:cNvSpPr txBox="1"/>
          <p:nvPr/>
        </p:nvSpPr>
        <p:spPr>
          <a:xfrm>
            <a:off x="5117217" y="4572844"/>
            <a:ext cx="30997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R. Becker; O. </a:t>
            </a:r>
            <a:r>
              <a:rPr lang="en-US" sz="8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Brinzanescu</a:t>
            </a:r>
            <a:r>
              <a:rPr lang="en-US" sz="8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Th. </a:t>
            </a:r>
            <a:r>
              <a:rPr lang="en-US" sz="8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Stöhlker</a:t>
            </a:r>
            <a:r>
              <a:rPr lang="en-US" sz="800" i="1" dirty="0"/>
              <a:t>, </a:t>
            </a:r>
            <a:r>
              <a:rPr lang="pl-PL" sz="8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AIP Conf. Proc. 572, 119–125 (2001)</a:t>
            </a:r>
            <a:endParaRPr lang="en-US" sz="800" i="1" baseline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8818E6-1C25-B6E1-A5F4-8A8DB26D6386}"/>
              </a:ext>
            </a:extLst>
          </p:cNvPr>
          <p:cNvSpPr txBox="1">
            <a:spLocks/>
          </p:cNvSpPr>
          <p:nvPr/>
        </p:nvSpPr>
        <p:spPr>
          <a:xfrm>
            <a:off x="454621" y="2422917"/>
            <a:ext cx="3368441" cy="122341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Breeding window</a:t>
            </a:r>
          </a:p>
          <a:p>
            <a:pPr lvl="1"/>
            <a:r>
              <a:rPr lang="en-US" sz="1200" dirty="0"/>
              <a:t>RFQ-C/B 10 Hz rep rate 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n-US" sz="1200" dirty="0"/>
              <a:t>100 </a:t>
            </a:r>
            <a:r>
              <a:rPr lang="en-US" sz="1200" dirty="0" err="1"/>
              <a:t>ms</a:t>
            </a:r>
            <a:r>
              <a:rPr lang="en-US" sz="1200" dirty="0"/>
              <a:t> window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0BDA5E-ABEB-ED1D-CC89-A2E42DE5F3F0}"/>
              </a:ext>
            </a:extLst>
          </p:cNvPr>
          <p:cNvSpPr/>
          <p:nvPr/>
        </p:nvSpPr>
        <p:spPr>
          <a:xfrm>
            <a:off x="5887133" y="3154605"/>
            <a:ext cx="65575" cy="215443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B786A6-033E-35A8-21F3-0F20B18456BC}"/>
              </a:ext>
            </a:extLst>
          </p:cNvPr>
          <p:cNvSpPr/>
          <p:nvPr/>
        </p:nvSpPr>
        <p:spPr>
          <a:xfrm>
            <a:off x="6380652" y="3256133"/>
            <a:ext cx="97461" cy="113915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FEFB9-2485-F4E4-9ED8-FE9EE92B4E20}"/>
              </a:ext>
            </a:extLst>
          </p:cNvPr>
          <p:cNvSpPr/>
          <p:nvPr/>
        </p:nvSpPr>
        <p:spPr>
          <a:xfrm>
            <a:off x="7021192" y="3298483"/>
            <a:ext cx="97461" cy="71565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000F33-8AC8-2575-CA86-86659E3D7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98" y="2901679"/>
            <a:ext cx="3099786" cy="18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0D255F-8CA3-BE7E-AB23-1517A4D47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06" t="56147" r="22159" b="16611"/>
          <a:stretch/>
        </p:blipFill>
        <p:spPr>
          <a:xfrm>
            <a:off x="4930005" y="3451468"/>
            <a:ext cx="3049581" cy="1333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Closed shell breeding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CA7B076-092B-8767-85FF-FEFC91916A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1315"/>
            <a:ext cx="8372901" cy="374786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52367E6-FB6C-4684-BF0A-E718DC43A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3" y="1119217"/>
            <a:ext cx="4343397" cy="3376001"/>
          </a:xfrm>
        </p:spPr>
        <p:txBody>
          <a:bodyPr/>
          <a:lstStyle/>
          <a:p>
            <a:r>
              <a:rPr lang="en-US" sz="1400" dirty="0"/>
              <a:t>Selected </a:t>
            </a:r>
            <a:r>
              <a:rPr lang="en-US" sz="1400" baseline="30000" dirty="0"/>
              <a:t>133</a:t>
            </a:r>
            <a:r>
              <a:rPr lang="en-US" sz="1400" dirty="0"/>
              <a:t>Cs</a:t>
            </a:r>
            <a:r>
              <a:rPr lang="en-US" sz="1400" baseline="30000" dirty="0"/>
              <a:t>27+</a:t>
            </a:r>
          </a:p>
          <a:p>
            <a:pPr lvl="1"/>
            <a:r>
              <a:rPr lang="en-US" sz="1200" dirty="0"/>
              <a:t>Electron beam energy in trap &lt; 1592 eV</a:t>
            </a:r>
          </a:p>
          <a:p>
            <a:pPr lvl="1"/>
            <a:r>
              <a:rPr lang="en-US" sz="1200" dirty="0"/>
              <a:t>Electron current limited to &lt; 200 mA</a:t>
            </a:r>
          </a:p>
          <a:p>
            <a:pPr lvl="1"/>
            <a:r>
              <a:rPr lang="en-US" sz="1200" dirty="0"/>
              <a:t>Electron current density ~ 50 A/cm</a:t>
            </a:r>
            <a:r>
              <a:rPr lang="en-US" sz="1200" baseline="30000" dirty="0"/>
              <a:t>2</a:t>
            </a:r>
            <a:endParaRPr lang="en-US" sz="1200" dirty="0"/>
          </a:p>
          <a:p>
            <a:r>
              <a:rPr lang="en-US" sz="1400" dirty="0"/>
              <a:t>Slowly lowered electron gun and trap voltages</a:t>
            </a:r>
          </a:p>
          <a:p>
            <a:pPr lvl="1"/>
            <a:r>
              <a:rPr lang="en-US" sz="1200" dirty="0"/>
              <a:t>Lowered electron current to avoid virtual cathode</a:t>
            </a:r>
          </a:p>
          <a:p>
            <a:pPr lvl="1"/>
            <a:r>
              <a:rPr lang="en-US" sz="1200" dirty="0"/>
              <a:t>Increased breeding time to stay on 27+ peak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E112C56-C01D-16CF-E345-A3A7A259E6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06" t="67633" r="26232" b="7633"/>
          <a:stretch/>
        </p:blipFill>
        <p:spPr>
          <a:xfrm>
            <a:off x="4930005" y="144656"/>
            <a:ext cx="3078660" cy="1357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93E5098-D4A6-1BC5-6308-3B33555071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58" t="50000" r="25942" b="21907"/>
          <a:stretch/>
        </p:blipFill>
        <p:spPr>
          <a:xfrm>
            <a:off x="4930005" y="1778813"/>
            <a:ext cx="3078660" cy="1390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5ADECCF-1552-8594-34C0-4FB3469AAB2A}"/>
              </a:ext>
            </a:extLst>
          </p:cNvPr>
          <p:cNvSpPr txBox="1"/>
          <p:nvPr/>
        </p:nvSpPr>
        <p:spPr>
          <a:xfrm>
            <a:off x="5110103" y="338225"/>
            <a:ext cx="79347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" dirty="0" err="1"/>
              <a:t>Gun+trap</a:t>
            </a:r>
            <a:r>
              <a:rPr lang="en-US" sz="600" dirty="0"/>
              <a:t>: 6265 V</a:t>
            </a:r>
          </a:p>
          <a:p>
            <a:r>
              <a:rPr lang="en-US" sz="600" dirty="0"/>
              <a:t>E-beam: 317 mA</a:t>
            </a:r>
          </a:p>
          <a:p>
            <a:r>
              <a:rPr lang="en-US" sz="600" dirty="0"/>
              <a:t>Time: 49 </a:t>
            </a:r>
            <a:r>
              <a:rPr lang="en-US" sz="600" dirty="0" err="1"/>
              <a:t>ms</a:t>
            </a:r>
            <a:endParaRPr lang="en-US" sz="600" dirty="0"/>
          </a:p>
          <a:p>
            <a:r>
              <a:rPr lang="en-US" sz="600" dirty="0"/>
              <a:t>Cs+: 13.5 </a:t>
            </a:r>
            <a:r>
              <a:rPr lang="en-US" sz="600" dirty="0" err="1"/>
              <a:t>pA</a:t>
            </a:r>
            <a:endParaRPr lang="en-US" sz="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BDE313-3BCD-1D13-DFDB-4B6EEFA3D317}"/>
              </a:ext>
            </a:extLst>
          </p:cNvPr>
          <p:cNvSpPr txBox="1"/>
          <p:nvPr/>
        </p:nvSpPr>
        <p:spPr>
          <a:xfrm>
            <a:off x="5110103" y="2039649"/>
            <a:ext cx="79347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" dirty="0" err="1"/>
              <a:t>Gun+trap</a:t>
            </a:r>
            <a:r>
              <a:rPr lang="en-US" sz="600" dirty="0"/>
              <a:t>: 2736 V</a:t>
            </a:r>
          </a:p>
          <a:p>
            <a:r>
              <a:rPr lang="en-US" sz="600" dirty="0"/>
              <a:t>E-beam: 174 mA</a:t>
            </a:r>
          </a:p>
          <a:p>
            <a:r>
              <a:rPr lang="en-US" sz="600" dirty="0"/>
              <a:t>Time: 79 </a:t>
            </a:r>
            <a:r>
              <a:rPr lang="en-US" sz="600" dirty="0" err="1"/>
              <a:t>ms</a:t>
            </a:r>
            <a:endParaRPr lang="en-US" sz="600" dirty="0"/>
          </a:p>
          <a:p>
            <a:r>
              <a:rPr lang="en-US" sz="600" dirty="0"/>
              <a:t>Cs+: 10 </a:t>
            </a:r>
            <a:r>
              <a:rPr lang="en-US" sz="600" dirty="0" err="1"/>
              <a:t>pA</a:t>
            </a:r>
            <a:endParaRPr lang="en-US" sz="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3DE50B-B275-1EF1-4A63-D264A548E4D4}"/>
              </a:ext>
            </a:extLst>
          </p:cNvPr>
          <p:cNvSpPr txBox="1"/>
          <p:nvPr/>
        </p:nvSpPr>
        <p:spPr>
          <a:xfrm>
            <a:off x="5110103" y="3656281"/>
            <a:ext cx="79347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" dirty="0" err="1"/>
              <a:t>Gun+trap</a:t>
            </a:r>
            <a:r>
              <a:rPr lang="en-US" sz="600" dirty="0"/>
              <a:t>: 2033 V</a:t>
            </a:r>
          </a:p>
          <a:p>
            <a:r>
              <a:rPr lang="en-US" sz="600" dirty="0"/>
              <a:t>E-beam: 171 mA</a:t>
            </a:r>
          </a:p>
          <a:p>
            <a:r>
              <a:rPr lang="en-US" sz="600" dirty="0"/>
              <a:t>Time: 89 </a:t>
            </a:r>
            <a:r>
              <a:rPr lang="en-US" sz="600" dirty="0" err="1"/>
              <a:t>ms</a:t>
            </a:r>
            <a:endParaRPr lang="en-US" sz="600" dirty="0"/>
          </a:p>
          <a:p>
            <a:r>
              <a:rPr lang="en-US" sz="600" dirty="0"/>
              <a:t>Cs+: 5.2 </a:t>
            </a:r>
            <a:r>
              <a:rPr lang="en-US" sz="600" dirty="0" err="1"/>
              <a:t>pA</a:t>
            </a:r>
            <a:endParaRPr lang="en-US" sz="600" dirty="0"/>
          </a:p>
        </p:txBody>
      </p:sp>
      <p:sp>
        <p:nvSpPr>
          <p:cNvPr id="3" name="TextBox 2"/>
          <p:cNvSpPr txBox="1"/>
          <p:nvPr/>
        </p:nvSpPr>
        <p:spPr>
          <a:xfrm>
            <a:off x="7218446" y="3887113"/>
            <a:ext cx="653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87 </a:t>
            </a:r>
            <a:r>
              <a:rPr lang="en-US" sz="800" dirty="0" err="1"/>
              <a:t>epA</a:t>
            </a:r>
            <a:endParaRPr lang="en-US" sz="800" dirty="0"/>
          </a:p>
          <a:p>
            <a:r>
              <a:rPr lang="en-US" sz="800" dirty="0"/>
              <a:t>62%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09886" y="564793"/>
            <a:ext cx="653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86 </a:t>
            </a:r>
            <a:r>
              <a:rPr lang="en-US" sz="800" dirty="0" err="1"/>
              <a:t>epA</a:t>
            </a:r>
            <a:endParaRPr lang="en-US" sz="800" dirty="0"/>
          </a:p>
          <a:p>
            <a:r>
              <a:rPr lang="en-US" sz="800" dirty="0"/>
              <a:t>23%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DA1C1-02E5-1672-B3A2-561E64BE3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948" y="2635971"/>
            <a:ext cx="2447519" cy="21783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D0793-A6E6-87EA-58FE-D5DF7D7CA112}"/>
              </a:ext>
            </a:extLst>
          </p:cNvPr>
          <p:cNvSpPr txBox="1"/>
          <p:nvPr/>
        </p:nvSpPr>
        <p:spPr>
          <a:xfrm>
            <a:off x="8305585" y="564793"/>
            <a:ext cx="653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10 charge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392AA-6623-C132-E6BA-9CC299EC8E6E}"/>
              </a:ext>
            </a:extLst>
          </p:cNvPr>
          <p:cNvSpPr txBox="1"/>
          <p:nvPr/>
        </p:nvSpPr>
        <p:spPr>
          <a:xfrm>
            <a:off x="8305585" y="2150655"/>
            <a:ext cx="653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7 charge states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E5855-D922-874B-1A8F-FFE34F339A6B}"/>
              </a:ext>
            </a:extLst>
          </p:cNvPr>
          <p:cNvSpPr txBox="1"/>
          <p:nvPr/>
        </p:nvSpPr>
        <p:spPr>
          <a:xfrm>
            <a:off x="8305584" y="3794780"/>
            <a:ext cx="653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4 charge states</a:t>
            </a:r>
          </a:p>
        </p:txBody>
      </p:sp>
    </p:spTree>
    <p:extLst>
      <p:ext uri="{BB962C8B-B14F-4D97-AF65-F5344CB8AC3E}">
        <p14:creationId xmlns:p14="http://schemas.microsoft.com/office/powerpoint/2010/main" val="2989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91048-64FA-1B07-8300-43103E401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E000-68B4-1101-E7DE-DC7EF1613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Closed shell breeding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7C857-6EC6-9029-FAFF-1F0B43E345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269C01E5-FDAB-B909-667D-818BE9D0CD5D}"/>
              </a:ext>
            </a:extLst>
          </p:cNvPr>
          <p:cNvGraphicFramePr>
            <a:graphicFrameLocks noGrp="1"/>
          </p:cNvGraphicFramePr>
          <p:nvPr/>
        </p:nvGraphicFramePr>
        <p:xfrm>
          <a:off x="449620" y="1066090"/>
          <a:ext cx="2571768" cy="33910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8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5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u="none" dirty="0"/>
                        <a:t>EBIS</a:t>
                      </a:r>
                      <a:r>
                        <a:rPr lang="en-US" sz="1100" u="none" baseline="0" dirty="0"/>
                        <a:t> Operating Parameters</a:t>
                      </a:r>
                      <a:endParaRPr lang="en-US" sz="1100" b="0" u="none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Solenoid</a:t>
                      </a:r>
                      <a:r>
                        <a:rPr lang="en-US" sz="800" baseline="0" dirty="0"/>
                        <a:t> f</a:t>
                      </a:r>
                      <a:r>
                        <a:rPr lang="en-US" sz="800" dirty="0"/>
                        <a:t>ield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5.5 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6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Magnetic field on cathode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0.15 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Cathode diameter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4.2 mm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Drift tube diameter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20 mm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17453691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Electron energy (est.)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1610 eV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9914481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Electron</a:t>
                      </a:r>
                      <a:r>
                        <a:rPr lang="en-US" sz="800" baseline="0" dirty="0"/>
                        <a:t> current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0.172 A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6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Effective electron current density in trap (est.)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/>
                        <a:t>280 A/cm</a:t>
                      </a:r>
                      <a:r>
                        <a:rPr lang="en-US" sz="800" baseline="30000" dirty="0"/>
                        <a:t>2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Trap length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50 cm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Charge capacity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40404"/>
                          </a:solidFill>
                        </a:rPr>
                        <a:t>2.4</a:t>
                      </a:r>
                      <a:r>
                        <a:rPr lang="en-US" sz="800" dirty="0"/>
                        <a:t>x10</a:t>
                      </a:r>
                      <a:r>
                        <a:rPr lang="en-US" sz="800" baseline="30000" dirty="0"/>
                        <a:t>10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Injection time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50 µs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Repetition rate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 Hz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Duty cycle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90 %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EBIS bias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20 kV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Pressure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&lt;1x10</a:t>
                      </a:r>
                      <a:r>
                        <a:rPr lang="en-US" sz="800" baseline="30000" dirty="0"/>
                        <a:t>-10</a:t>
                      </a:r>
                      <a:r>
                        <a:rPr lang="en-US" sz="800" dirty="0"/>
                        <a:t> torr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459EECC-D513-CA26-451A-C45DF35539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Low-energy electron beam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5727E1-71B1-692F-D8C0-A994E935F027}"/>
              </a:ext>
            </a:extLst>
          </p:cNvPr>
          <p:cNvSpPr txBox="1"/>
          <p:nvPr/>
        </p:nvSpPr>
        <p:spPr>
          <a:xfrm>
            <a:off x="3113695" y="3468417"/>
            <a:ext cx="2786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Cesium - measured absolute efficiencies (EBIS only).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A31886-047E-F7FB-4578-1B45F6387765}"/>
              </a:ext>
            </a:extLst>
          </p:cNvPr>
          <p:cNvSpPr txBox="1"/>
          <p:nvPr/>
        </p:nvSpPr>
        <p:spPr>
          <a:xfrm>
            <a:off x="6110528" y="3468417"/>
            <a:ext cx="3008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Measured absolute efficiency and EBIS total efficiency versus breeding time. No tuning between data points.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03D858-BCAC-BA24-F63B-BB4CE83228D4}"/>
              </a:ext>
            </a:extLst>
          </p:cNvPr>
          <p:cNvSpPr txBox="1"/>
          <p:nvPr/>
        </p:nvSpPr>
        <p:spPr>
          <a:xfrm>
            <a:off x="3113695" y="4042748"/>
            <a:ext cx="571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V</a:t>
            </a:r>
            <a:r>
              <a:rPr lang="en-US" sz="1200" baseline="-25000" dirty="0" err="1"/>
              <a:t>gun</a:t>
            </a:r>
            <a:r>
              <a:rPr lang="en-US" sz="1200" dirty="0"/>
              <a:t>: -890 V, V</a:t>
            </a:r>
            <a:r>
              <a:rPr lang="en-US" sz="1200" baseline="-25000" dirty="0"/>
              <a:t>trap</a:t>
            </a:r>
            <a:r>
              <a:rPr lang="en-US" sz="1200" dirty="0"/>
              <a:t>: 1141 V (applied voltage: 2031 V)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Effective electron current density estimated with EBISIM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2E932-025B-9396-B598-2EFEF3B11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134" y="1070878"/>
            <a:ext cx="2959027" cy="2328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A833B-4643-EF91-1A6F-03BA4EBF1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188" y="1070878"/>
            <a:ext cx="2682201" cy="23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4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DE413-4BED-4068-06EB-5E50904C3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634AF-AA0B-76AB-AE83-AA146733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Closed shell breeding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D5B60-7D89-FB4D-2EA2-15239FA595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B7BBC04-2C04-3A9E-3956-BCA95A473F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sz="1600" dirty="0"/>
              <a:t>Current density discrepancy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A6E6A2-1082-399B-3E44-0906A4594580}"/>
              </a:ext>
            </a:extLst>
          </p:cNvPr>
          <p:cNvSpPr txBox="1">
            <a:spLocks/>
          </p:cNvSpPr>
          <p:nvPr/>
        </p:nvSpPr>
        <p:spPr>
          <a:xfrm>
            <a:off x="459653" y="3600001"/>
            <a:ext cx="4249395" cy="147424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EBISIM best CSD fit for 89 </a:t>
            </a:r>
            <a:r>
              <a:rPr lang="en-US" sz="1400" dirty="0" err="1"/>
              <a:t>ms</a:t>
            </a:r>
            <a:r>
              <a:rPr lang="en-US" sz="1400" dirty="0"/>
              <a:t> breeding time</a:t>
            </a:r>
          </a:p>
          <a:p>
            <a:pPr lvl="1"/>
            <a:r>
              <a:rPr lang="en-US" sz="1200" dirty="0"/>
              <a:t>Beam energy: 1610 eV</a:t>
            </a:r>
          </a:p>
          <a:p>
            <a:pPr lvl="1"/>
            <a:r>
              <a:rPr lang="en-US" sz="1200" dirty="0"/>
              <a:t>Effective current density: 280 A/cm</a:t>
            </a:r>
            <a:r>
              <a:rPr lang="en-US" sz="1200" baseline="30000" dirty="0"/>
              <a:t>2</a:t>
            </a:r>
            <a:endParaRPr lang="en-US" sz="1400" dirty="0"/>
          </a:p>
          <a:p>
            <a:r>
              <a:rPr lang="en-US" sz="1400" dirty="0"/>
              <a:t>Observed by MSU and REXEBIS groups as well</a:t>
            </a:r>
          </a:p>
          <a:p>
            <a:pPr lvl="1"/>
            <a:r>
              <a:rPr lang="en-US" sz="1200" i="1" dirty="0"/>
              <a:t>A. Gunnarsson et al., 2025, JINST 20 C03053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324A-FA62-6B0B-C87D-923C6DF54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30" y="1010749"/>
            <a:ext cx="4207253" cy="245502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E9A256D-34B3-0B22-8693-909E09A13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923357"/>
              </p:ext>
            </p:extLst>
          </p:nvPr>
        </p:nvGraphicFramePr>
        <p:xfrm>
          <a:off x="4763020" y="1023275"/>
          <a:ext cx="4343400" cy="2529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23380">
                  <a:extLst>
                    <a:ext uri="{9D8B030D-6E8A-4147-A177-3AD203B41FA5}">
                      <a16:colId xmlns:a16="http://schemas.microsoft.com/office/drawing/2014/main" val="936253831"/>
                    </a:ext>
                  </a:extLst>
                </a:gridCol>
                <a:gridCol w="676406">
                  <a:extLst>
                    <a:ext uri="{9D8B030D-6E8A-4147-A177-3AD203B41FA5}">
                      <a16:colId xmlns:a16="http://schemas.microsoft.com/office/drawing/2014/main" val="3661604281"/>
                    </a:ext>
                  </a:extLst>
                </a:gridCol>
                <a:gridCol w="771914">
                  <a:extLst>
                    <a:ext uri="{9D8B030D-6E8A-4147-A177-3AD203B41FA5}">
                      <a16:colId xmlns:a16="http://schemas.microsoft.com/office/drawing/2014/main" val="347135941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4583880"/>
                    </a:ext>
                  </a:extLst>
                </a:gridCol>
                <a:gridCol w="783923">
                  <a:extLst>
                    <a:ext uri="{9D8B030D-6E8A-4147-A177-3AD203B41FA5}">
                      <a16:colId xmlns:a16="http://schemas.microsoft.com/office/drawing/2014/main" val="1512187907"/>
                    </a:ext>
                  </a:extLst>
                </a:gridCol>
                <a:gridCol w="663877">
                  <a:extLst>
                    <a:ext uri="{9D8B030D-6E8A-4147-A177-3AD203B41FA5}">
                      <a16:colId xmlns:a16="http://schemas.microsoft.com/office/drawing/2014/main" val="2362747953"/>
                    </a:ext>
                  </a:extLst>
                </a:gridCol>
              </a:tblGrid>
              <a:tr h="52333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Mode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Beam energy (eV)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Expected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current </a:t>
                      </a:r>
                      <a:r>
                        <a:rPr lang="en-US" sz="1000" dirty="0"/>
                        <a:t>density (A/cm</a:t>
                      </a:r>
                      <a:r>
                        <a:rPr lang="en-US" sz="1000" baseline="30000" dirty="0"/>
                        <a:t>2</a:t>
                      </a:r>
                      <a:r>
                        <a:rPr lang="en-US" sz="1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Effective current density (A/cm</a:t>
                      </a:r>
                      <a:r>
                        <a:rPr lang="en-US" sz="1000" baseline="30000" dirty="0" smtClean="0"/>
                        <a:t>2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Breeding time (</a:t>
                      </a:r>
                      <a:r>
                        <a:rPr lang="en-US" sz="1000" dirty="0" err="1"/>
                        <a:t>ms</a:t>
                      </a:r>
                      <a:r>
                        <a:rPr lang="en-US" sz="1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SCS eff.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(%)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88762"/>
                  </a:ext>
                </a:extLst>
              </a:tr>
              <a:tr h="2768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High</a:t>
                      </a:r>
                      <a:r>
                        <a:rPr lang="en-US" sz="1200" baseline="0" dirty="0" smtClean="0"/>
                        <a:t> energy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190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45108"/>
                  </a:ext>
                </a:extLst>
              </a:tr>
              <a:tr h="2768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Medium</a:t>
                      </a:r>
                      <a:r>
                        <a:rPr lang="en-US" sz="1200" baseline="0" dirty="0" smtClean="0"/>
                        <a:t> energy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592491"/>
                  </a:ext>
                </a:extLst>
              </a:tr>
              <a:tr h="2768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Low</a:t>
                      </a:r>
                      <a:r>
                        <a:rPr lang="en-US" sz="1200" baseline="0" dirty="0" smtClean="0"/>
                        <a:t> energy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72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63079"/>
                  </a:ext>
                </a:extLst>
              </a:tr>
              <a:tr h="2768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Gas (xenon)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130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---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020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46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Closed shell breeding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15D557E-EAED-2F78-B516-6DE44335B9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sz="1600" dirty="0"/>
              <a:t>28+ presence</a:t>
            </a:r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52367E6-FB6C-4684-BF0A-E718DC43A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3" y="1119218"/>
            <a:ext cx="4343397" cy="1235856"/>
          </a:xfrm>
        </p:spPr>
        <p:txBody>
          <a:bodyPr/>
          <a:lstStyle/>
          <a:p>
            <a:r>
              <a:rPr lang="en-US" sz="1400" dirty="0"/>
              <a:t>Suspect portion of 28+ is created during trap emptying cycle</a:t>
            </a:r>
          </a:p>
          <a:p>
            <a:pPr lvl="1"/>
            <a:r>
              <a:rPr lang="en-US" sz="1200" dirty="0"/>
              <a:t>Breeding voltage: 1953 V</a:t>
            </a:r>
          </a:p>
          <a:p>
            <a:pPr lvl="1"/>
            <a:r>
              <a:rPr lang="en-US" sz="1200" dirty="0"/>
              <a:t>Emptying voltage: 2913 V</a:t>
            </a:r>
          </a:p>
          <a:p>
            <a:pPr lvl="1"/>
            <a:r>
              <a:rPr lang="en-US" sz="1200" dirty="0"/>
              <a:t>IE(27+): 1592 eV, IE(28+): 1672 eV</a:t>
            </a:r>
          </a:p>
          <a:p>
            <a:r>
              <a:rPr lang="en-US" sz="1400" dirty="0"/>
              <a:t>Trap cycle consists of two waveforms</a:t>
            </a:r>
          </a:p>
          <a:p>
            <a:pPr lvl="1"/>
            <a:r>
              <a:rPr lang="en-US" sz="1200" dirty="0" smtClean="0"/>
              <a:t>“C</a:t>
            </a:r>
            <a:r>
              <a:rPr lang="en-US" sz="1200" dirty="0" smtClean="0"/>
              <a:t>lose </a:t>
            </a:r>
            <a:r>
              <a:rPr lang="en-US" sz="1200" dirty="0"/>
              <a:t>to </a:t>
            </a:r>
            <a:r>
              <a:rPr lang="en-US" sz="1200" dirty="0" smtClean="0"/>
              <a:t>emptying” ramp</a:t>
            </a:r>
            <a:endParaRPr lang="en-US" sz="1200" dirty="0"/>
          </a:p>
          <a:p>
            <a:pPr lvl="1"/>
            <a:r>
              <a:rPr lang="en-US" sz="1200" dirty="0" smtClean="0"/>
              <a:t>“Emptying” </a:t>
            </a:r>
            <a:r>
              <a:rPr lang="en-US" sz="1200" dirty="0"/>
              <a:t>ramp</a:t>
            </a:r>
          </a:p>
          <a:p>
            <a:r>
              <a:rPr lang="en-US" sz="1400" dirty="0"/>
              <a:t>Extended </a:t>
            </a:r>
            <a:r>
              <a:rPr lang="en-US" sz="1400" dirty="0" smtClean="0"/>
              <a:t>duration of ramp cycle 1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4 </a:t>
            </a:r>
            <a:r>
              <a:rPr lang="en-US" sz="1400" dirty="0" err="1" smtClean="0"/>
              <a:t>ms</a:t>
            </a:r>
            <a:endParaRPr lang="en-US" sz="1400" dirty="0" smtClean="0"/>
          </a:p>
          <a:p>
            <a:pPr lvl="1"/>
            <a:r>
              <a:rPr lang="en-US" sz="1200" dirty="0" smtClean="0"/>
              <a:t>Held “emptying” ramp at 0.8 </a:t>
            </a:r>
            <a:r>
              <a:rPr lang="en-US" sz="1200" dirty="0" err="1" smtClean="0"/>
              <a:t>ms</a:t>
            </a:r>
            <a:endParaRPr lang="en-US" sz="1100" dirty="0"/>
          </a:p>
        </p:txBody>
      </p:sp>
      <p:pic>
        <p:nvPicPr>
          <p:cNvPr id="14" name="Picture 13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96D3A262-7E0D-EA03-7D5B-70DECB7616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33" t="38434" r="7274" b="48006"/>
          <a:stretch>
            <a:fillRect/>
          </a:stretch>
        </p:blipFill>
        <p:spPr>
          <a:xfrm>
            <a:off x="931809" y="3368191"/>
            <a:ext cx="3134179" cy="1300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B30AF5-69A0-93C9-B017-D53F837DF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095570"/>
            <a:ext cx="3960598" cy="31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CCE80-DF07-F1BF-7BE2-72CD90438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638CD-AFAA-4D6E-4CAD-A427F4CE4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Closed shell breeding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C7C64-F0B6-F0E9-A645-02D7DB34DA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741DCC1-27AA-DAA2-56F2-6D221B8CA0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sz="1600" dirty="0"/>
              <a:t>Operational space assuming 100 </a:t>
            </a:r>
            <a:r>
              <a:rPr lang="en-US" sz="1600" dirty="0" err="1"/>
              <a:t>ms</a:t>
            </a:r>
            <a:r>
              <a:rPr lang="en-US" sz="1600" dirty="0"/>
              <a:t> breeding window</a:t>
            </a:r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9C90627-5BAD-5AE1-3D3A-C9E5918BB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4" y="1119218"/>
            <a:ext cx="3060349" cy="3303498"/>
          </a:xfrm>
        </p:spPr>
        <p:txBody>
          <a:bodyPr/>
          <a:lstStyle/>
          <a:p>
            <a:r>
              <a:rPr lang="en-US" sz="1400" dirty="0"/>
              <a:t>2p/3s transition</a:t>
            </a:r>
          </a:p>
          <a:p>
            <a:pPr lvl="1"/>
            <a:r>
              <a:rPr lang="en-US" sz="1200" dirty="0"/>
              <a:t>Large energy differential</a:t>
            </a:r>
          </a:p>
          <a:p>
            <a:pPr lvl="1"/>
            <a:r>
              <a:rPr lang="en-US" sz="1200" dirty="0"/>
              <a:t>Unrealistic current density?</a:t>
            </a:r>
          </a:p>
          <a:p>
            <a:r>
              <a:rPr lang="en-US" sz="1400" dirty="0"/>
              <a:t>3p/3d transition</a:t>
            </a:r>
          </a:p>
          <a:p>
            <a:pPr lvl="1"/>
            <a:r>
              <a:rPr lang="en-US" sz="1200" dirty="0"/>
              <a:t>Realistic current density</a:t>
            </a:r>
          </a:p>
          <a:p>
            <a:pPr lvl="1"/>
            <a:r>
              <a:rPr lang="en-US" sz="1200" dirty="0"/>
              <a:t>Moderate energy differential</a:t>
            </a:r>
          </a:p>
          <a:p>
            <a:pPr lvl="2"/>
            <a:r>
              <a:rPr lang="en-US" sz="1200" dirty="0"/>
              <a:t>Limits effectiveness</a:t>
            </a:r>
          </a:p>
          <a:p>
            <a:r>
              <a:rPr lang="en-US" sz="1400" dirty="0"/>
              <a:t>3d/4s transition</a:t>
            </a:r>
          </a:p>
          <a:p>
            <a:pPr lvl="1"/>
            <a:r>
              <a:rPr lang="en-US" sz="1200" dirty="0"/>
              <a:t>Large energy differential</a:t>
            </a:r>
          </a:p>
          <a:p>
            <a:pPr lvl="1"/>
            <a:r>
              <a:rPr lang="en-US" sz="1200" dirty="0"/>
              <a:t>Realistic current </a:t>
            </a:r>
            <a:r>
              <a:rPr lang="en-US" sz="1200" dirty="0" smtClean="0"/>
              <a:t>density</a:t>
            </a:r>
            <a:endParaRPr lang="en-US" sz="1050" baseline="30000" dirty="0"/>
          </a:p>
          <a:p>
            <a:pPr lvl="2"/>
            <a:r>
              <a:rPr lang="en-US" sz="1200" dirty="0"/>
              <a:t>Need to explore lower Z region</a:t>
            </a:r>
          </a:p>
          <a:p>
            <a:pPr lvl="3"/>
            <a:r>
              <a:rPr lang="en-US" sz="1050" dirty="0"/>
              <a:t>Zirconium, Z=40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47F26-5774-1DA6-71BF-70AD416A2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730" y="1095570"/>
            <a:ext cx="5357141" cy="30454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6FC3F6-B055-ED84-C2C5-A1F0296262B9}"/>
              </a:ext>
            </a:extLst>
          </p:cNvPr>
          <p:cNvSpPr/>
          <p:nvPr/>
        </p:nvSpPr>
        <p:spPr>
          <a:xfrm>
            <a:off x="4528672" y="2438400"/>
            <a:ext cx="4095298" cy="69038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A4E03-2A75-0F51-51E9-53BC8324D325}"/>
              </a:ext>
            </a:extLst>
          </p:cNvPr>
          <p:cNvSpPr txBox="1"/>
          <p:nvPr/>
        </p:nvSpPr>
        <p:spPr>
          <a:xfrm>
            <a:off x="5172771" y="3107402"/>
            <a:ext cx="7300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60 A/cm</a:t>
            </a:r>
            <a:r>
              <a:rPr lang="en-US" sz="8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A741FD-F6BD-5F12-F220-2B470BD3042C}"/>
              </a:ext>
            </a:extLst>
          </p:cNvPr>
          <p:cNvSpPr txBox="1"/>
          <p:nvPr/>
        </p:nvSpPr>
        <p:spPr>
          <a:xfrm>
            <a:off x="6843258" y="2265976"/>
            <a:ext cx="7300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1000 A/cm</a:t>
            </a:r>
            <a:r>
              <a:rPr lang="en-US" sz="800" b="1" baseline="30000" dirty="0">
                <a:solidFill>
                  <a:srgbClr val="FF000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FC5837-E02B-20FB-B7D7-F54F82BA59B4}"/>
                  </a:ext>
                </a:extLst>
              </p:cNvPr>
              <p:cNvSpPr txBox="1"/>
              <p:nvPr/>
            </p:nvSpPr>
            <p:spPr>
              <a:xfrm>
                <a:off x="8675231" y="2180843"/>
                <a:ext cx="143949" cy="231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FC5837-E02B-20FB-B7D7-F54F82BA5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5231" y="2180843"/>
                <a:ext cx="143949" cy="231345"/>
              </a:xfrm>
              <a:prstGeom prst="rect">
                <a:avLst/>
              </a:prstGeom>
              <a:blipFill>
                <a:blip r:embed="rId4"/>
                <a:stretch>
                  <a:fillRect l="-25000" t="-5263" r="-16667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9088B6-E028-CFF2-EEEA-177907FC82BF}"/>
                  </a:ext>
                </a:extLst>
              </p:cNvPr>
              <p:cNvSpPr txBox="1"/>
              <p:nvPr/>
            </p:nvSpPr>
            <p:spPr>
              <a:xfrm>
                <a:off x="8842784" y="2442897"/>
                <a:ext cx="147540" cy="231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9088B6-E028-CFF2-EEEA-177907FC8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784" y="2442897"/>
                <a:ext cx="147540" cy="231282"/>
              </a:xfrm>
              <a:prstGeom prst="rect">
                <a:avLst/>
              </a:prstGeom>
              <a:blipFill>
                <a:blip r:embed="rId5"/>
                <a:stretch>
                  <a:fillRect l="-25000" t="-7895" r="-16667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0B25C3-1286-DCFE-F786-1F5BF0C3D218}"/>
                  </a:ext>
                </a:extLst>
              </p:cNvPr>
              <p:cNvSpPr txBox="1"/>
              <p:nvPr/>
            </p:nvSpPr>
            <p:spPr>
              <a:xfrm>
                <a:off x="8665262" y="2714506"/>
                <a:ext cx="147540" cy="2337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0B25C3-1286-DCFE-F786-1F5BF0C3D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262" y="2714506"/>
                <a:ext cx="147540" cy="233782"/>
              </a:xfrm>
              <a:prstGeom prst="rect">
                <a:avLst/>
              </a:prstGeom>
              <a:blipFill>
                <a:blip r:embed="rId6"/>
                <a:stretch>
                  <a:fillRect l="-16000" t="-2564" r="-12000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C1C9B-058F-B68A-B499-AE52267C1CE5}"/>
              </a:ext>
            </a:extLst>
          </p:cNvPr>
          <p:cNvCxnSpPr/>
          <p:nvPr/>
        </p:nvCxnSpPr>
        <p:spPr>
          <a:xfrm>
            <a:off x="8675231" y="2571750"/>
            <a:ext cx="1439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8A6163B-7B9D-83C8-D6A2-AFCCD80699DC}"/>
              </a:ext>
            </a:extLst>
          </p:cNvPr>
          <p:cNvSpPr txBox="1"/>
          <p:nvPr/>
        </p:nvSpPr>
        <p:spPr>
          <a:xfrm>
            <a:off x="3620730" y="4196256"/>
            <a:ext cx="3754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Compiled from NIST i</a:t>
            </a:r>
            <a:r>
              <a:rPr lang="en-US" sz="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onization energies. A. </a:t>
            </a:r>
            <a:r>
              <a:rPr lang="en-US" sz="800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Kramida</a:t>
            </a:r>
            <a:r>
              <a:rPr lang="en-US" sz="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Y. </a:t>
            </a:r>
            <a:r>
              <a:rPr lang="en-US" sz="800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Ralchenko</a:t>
            </a:r>
            <a:r>
              <a:rPr lang="en-US" sz="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J. Reader and NIST ASD Team (2023), NIST Atomic Spectra Database (ver. 5.11)</a:t>
            </a:r>
            <a:endParaRPr lang="en-US" sz="800" i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5B66D51-6B21-350F-ACDB-9FCEFB05354D}"/>
              </a:ext>
            </a:extLst>
          </p:cNvPr>
          <p:cNvSpPr/>
          <p:nvPr/>
        </p:nvSpPr>
        <p:spPr>
          <a:xfrm>
            <a:off x="8033909" y="2694696"/>
            <a:ext cx="213851" cy="168804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CAFA30-3213-70ED-A547-02F7B5FD6470}"/>
              </a:ext>
            </a:extLst>
          </p:cNvPr>
          <p:cNvSpPr txBox="1"/>
          <p:nvPr/>
        </p:nvSpPr>
        <p:spPr>
          <a:xfrm>
            <a:off x="4081389" y="3011540"/>
            <a:ext cx="4399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15+</a:t>
            </a:r>
            <a:endParaRPr lang="en-US" sz="800" baseline="300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865770-C053-9992-4E29-F6AB77C85694}"/>
              </a:ext>
            </a:extLst>
          </p:cNvPr>
          <p:cNvSpPr/>
          <p:nvPr/>
        </p:nvSpPr>
        <p:spPr>
          <a:xfrm>
            <a:off x="4427928" y="2355483"/>
            <a:ext cx="213851" cy="168804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2E7940-6E99-BD3D-168B-81E8AD3602C0}"/>
              </a:ext>
            </a:extLst>
          </p:cNvPr>
          <p:cNvSpPr txBox="1"/>
          <p:nvPr/>
        </p:nvSpPr>
        <p:spPr>
          <a:xfrm>
            <a:off x="4081389" y="2807642"/>
            <a:ext cx="4399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22+</a:t>
            </a:r>
            <a:endParaRPr lang="en-US" sz="800" baseline="30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E8188F-BA4B-7474-D329-2E1FC0850545}"/>
              </a:ext>
            </a:extLst>
          </p:cNvPr>
          <p:cNvSpPr txBox="1"/>
          <p:nvPr/>
        </p:nvSpPr>
        <p:spPr>
          <a:xfrm>
            <a:off x="4081389" y="2345648"/>
            <a:ext cx="4399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30+</a:t>
            </a:r>
            <a:endParaRPr lang="en-US" sz="800" baseline="300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CE0491-B7C6-7D04-1AC0-EA8C62DDBCB7}"/>
              </a:ext>
            </a:extLst>
          </p:cNvPr>
          <p:cNvSpPr/>
          <p:nvPr/>
        </p:nvSpPr>
        <p:spPr>
          <a:xfrm>
            <a:off x="4423542" y="2823588"/>
            <a:ext cx="213851" cy="168804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76512F3-5233-E337-6EA0-BE93E13CDD24}"/>
              </a:ext>
            </a:extLst>
          </p:cNvPr>
          <p:cNvSpPr/>
          <p:nvPr/>
        </p:nvSpPr>
        <p:spPr>
          <a:xfrm>
            <a:off x="4423541" y="3037816"/>
            <a:ext cx="213851" cy="168804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94D8D2-2674-311F-80BB-6891B5EC7D28}"/>
              </a:ext>
            </a:extLst>
          </p:cNvPr>
          <p:cNvSpPr txBox="1"/>
          <p:nvPr/>
        </p:nvSpPr>
        <p:spPr>
          <a:xfrm>
            <a:off x="8215881" y="2745087"/>
            <a:ext cx="4399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27+</a:t>
            </a:r>
            <a:endParaRPr lang="en-US" sz="800" baseline="30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F45E14-F4CB-722F-41C7-939EA27D6AAB}"/>
              </a:ext>
            </a:extLst>
          </p:cNvPr>
          <p:cNvSpPr txBox="1"/>
          <p:nvPr/>
        </p:nvSpPr>
        <p:spPr>
          <a:xfrm>
            <a:off x="4397501" y="3940208"/>
            <a:ext cx="4399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Zr</a:t>
            </a:r>
            <a:endParaRPr lang="en-US" sz="800" baseline="30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A452F2-920E-FC70-60D8-E9B45E613974}"/>
              </a:ext>
            </a:extLst>
          </p:cNvPr>
          <p:cNvSpPr txBox="1"/>
          <p:nvPr/>
        </p:nvSpPr>
        <p:spPr>
          <a:xfrm>
            <a:off x="8004413" y="3940208"/>
            <a:ext cx="4399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Cs</a:t>
            </a:r>
            <a:endParaRPr lang="en-US" sz="800" baseline="30000" dirty="0"/>
          </a:p>
        </p:txBody>
      </p:sp>
    </p:spTree>
    <p:extLst>
      <p:ext uri="{BB962C8B-B14F-4D97-AF65-F5344CB8AC3E}">
        <p14:creationId xmlns:p14="http://schemas.microsoft.com/office/powerpoint/2010/main" val="440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99BB8-AECC-1DE9-4B13-2DC86F856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16BF952-B080-B4D0-F98F-8FF78CA2D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50" r="21400"/>
          <a:stretch>
            <a:fillRect/>
          </a:stretch>
        </p:blipFill>
        <p:spPr>
          <a:xfrm>
            <a:off x="566432" y="2496286"/>
            <a:ext cx="2478133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9DD8DA-6BF5-2CA3-B1DA-C4F98EE91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Closed shell breeding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BC8E0-63E7-2831-C818-CFA0555082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430C109-0D21-59EE-6278-6D6072B994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sz="1600" dirty="0"/>
              <a:t>Zirconium</a:t>
            </a:r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D7F5FDF-7393-D61A-D7BE-A6BF29B12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4" y="1119218"/>
            <a:ext cx="3406584" cy="1338964"/>
          </a:xfrm>
        </p:spPr>
        <p:txBody>
          <a:bodyPr/>
          <a:lstStyle/>
          <a:p>
            <a:r>
              <a:rPr lang="en-US" sz="1400" dirty="0"/>
              <a:t>EBISIM</a:t>
            </a:r>
          </a:p>
          <a:p>
            <a:pPr lvl="1"/>
            <a:r>
              <a:rPr lang="en-US" sz="1200" dirty="0"/>
              <a:t>Determine optimum beam energy</a:t>
            </a:r>
          </a:p>
          <a:p>
            <a:pPr lvl="1"/>
            <a:r>
              <a:rPr lang="en-US" sz="1200" dirty="0"/>
              <a:t>Corresponding effective current </a:t>
            </a:r>
            <a:r>
              <a:rPr lang="en-US" sz="1200" dirty="0" smtClean="0"/>
              <a:t>density</a:t>
            </a:r>
          </a:p>
          <a:p>
            <a:pPr lvl="2"/>
            <a:r>
              <a:rPr lang="en-US" sz="1200" dirty="0" smtClean="0"/>
              <a:t>Constrained by </a:t>
            </a:r>
            <a:r>
              <a:rPr lang="en-US" sz="1200" dirty="0" err="1" smtClean="0"/>
              <a:t>Bursian</a:t>
            </a:r>
            <a:r>
              <a:rPr lang="en-US" sz="1200" dirty="0" smtClean="0"/>
              <a:t> limit</a:t>
            </a:r>
            <a:endParaRPr lang="en-US" sz="1200" dirty="0"/>
          </a:p>
          <a:p>
            <a:pPr lvl="1"/>
            <a:r>
              <a:rPr lang="en-US" sz="1200" dirty="0"/>
              <a:t>Assume 80% device efficiency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88EC86A-E0A8-779C-920F-12D938207C9C}"/>
              </a:ext>
            </a:extLst>
          </p:cNvPr>
          <p:cNvGrpSpPr>
            <a:grpSpLocks noChangeAspect="1"/>
          </p:cNvGrpSpPr>
          <p:nvPr/>
        </p:nvGrpSpPr>
        <p:grpSpPr>
          <a:xfrm>
            <a:off x="3324176" y="2496286"/>
            <a:ext cx="2505141" cy="2286000"/>
            <a:chOff x="4380222" y="471948"/>
            <a:chExt cx="3333184" cy="30416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52B937-D68B-0D6B-AB0D-C0D20FC6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729" r="21270"/>
            <a:stretch>
              <a:fillRect/>
            </a:stretch>
          </p:blipFill>
          <p:spPr>
            <a:xfrm>
              <a:off x="4380222" y="471948"/>
              <a:ext cx="3333184" cy="304160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6DA7BCF-B216-7C97-043C-43EFE2B92C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3839" y="1696065"/>
              <a:ext cx="2632587" cy="14084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6FC419-DA2E-C1A7-CC07-CDA007C07CD2}"/>
              </a:ext>
            </a:extLst>
          </p:cNvPr>
          <p:cNvGrpSpPr>
            <a:grpSpLocks noChangeAspect="1"/>
          </p:cNvGrpSpPr>
          <p:nvPr/>
        </p:nvGrpSpPr>
        <p:grpSpPr>
          <a:xfrm>
            <a:off x="6222855" y="2496286"/>
            <a:ext cx="2460238" cy="2286000"/>
            <a:chOff x="345603" y="1386347"/>
            <a:chExt cx="3297249" cy="30637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5A9942-B526-00A8-6BCC-AF5BF14A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887" r="21997"/>
            <a:stretch>
              <a:fillRect/>
            </a:stretch>
          </p:blipFill>
          <p:spPr>
            <a:xfrm>
              <a:off x="345603" y="1386347"/>
              <a:ext cx="3297249" cy="3063733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841B8C7-989B-DDC5-9099-EFBAC64C8D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4166" y="1639691"/>
              <a:ext cx="1408640" cy="24067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2E9A256D-34B3-0B22-8693-909E09A13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664889"/>
              </p:ext>
            </p:extLst>
          </p:nvPr>
        </p:nvGraphicFramePr>
        <p:xfrm>
          <a:off x="4328654" y="809272"/>
          <a:ext cx="4358220" cy="140962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26370">
                  <a:extLst>
                    <a:ext uri="{9D8B030D-6E8A-4147-A177-3AD203B41FA5}">
                      <a16:colId xmlns:a16="http://schemas.microsoft.com/office/drawing/2014/main" val="3309054728"/>
                    </a:ext>
                  </a:extLst>
                </a:gridCol>
                <a:gridCol w="726370">
                  <a:extLst>
                    <a:ext uri="{9D8B030D-6E8A-4147-A177-3AD203B41FA5}">
                      <a16:colId xmlns:a16="http://schemas.microsoft.com/office/drawing/2014/main" val="936253831"/>
                    </a:ext>
                  </a:extLst>
                </a:gridCol>
                <a:gridCol w="726370">
                  <a:extLst>
                    <a:ext uri="{9D8B030D-6E8A-4147-A177-3AD203B41FA5}">
                      <a16:colId xmlns:a16="http://schemas.microsoft.com/office/drawing/2014/main" val="3661604281"/>
                    </a:ext>
                  </a:extLst>
                </a:gridCol>
                <a:gridCol w="726370">
                  <a:extLst>
                    <a:ext uri="{9D8B030D-6E8A-4147-A177-3AD203B41FA5}">
                      <a16:colId xmlns:a16="http://schemas.microsoft.com/office/drawing/2014/main" val="3471359413"/>
                    </a:ext>
                  </a:extLst>
                </a:gridCol>
                <a:gridCol w="726370">
                  <a:extLst>
                    <a:ext uri="{9D8B030D-6E8A-4147-A177-3AD203B41FA5}">
                      <a16:colId xmlns:a16="http://schemas.microsoft.com/office/drawing/2014/main" val="1512187907"/>
                    </a:ext>
                  </a:extLst>
                </a:gridCol>
                <a:gridCol w="726370">
                  <a:extLst>
                    <a:ext uri="{9D8B030D-6E8A-4147-A177-3AD203B41FA5}">
                      <a16:colId xmlns:a16="http://schemas.microsoft.com/office/drawing/2014/main" val="2362747953"/>
                    </a:ext>
                  </a:extLst>
                </a:gridCol>
              </a:tblGrid>
              <a:tr h="52333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Charge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A/q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Beam energy (eV)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Effective current density (A/cm</a:t>
                      </a:r>
                      <a:r>
                        <a:rPr lang="en-US" sz="800" baseline="30000" dirty="0"/>
                        <a:t>2</a:t>
                      </a:r>
                      <a:r>
                        <a:rPr lang="en-US" sz="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Breeding time (</a:t>
                      </a:r>
                      <a:r>
                        <a:rPr lang="en-US" sz="800" dirty="0" err="1"/>
                        <a:t>ms</a:t>
                      </a:r>
                      <a:r>
                        <a:rPr lang="en-US" sz="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Absolute SCS efficiency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88762"/>
                  </a:ext>
                </a:extLst>
              </a:tr>
              <a:tr h="27683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15+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45108"/>
                  </a:ext>
                </a:extLst>
              </a:tr>
              <a:tr h="27683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592491"/>
                  </a:ext>
                </a:extLst>
              </a:tr>
              <a:tr h="27683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3788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6307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E98CDD1-108D-CA77-63BE-6473C441F2A0}"/>
              </a:ext>
            </a:extLst>
          </p:cNvPr>
          <p:cNvSpPr/>
          <p:nvPr/>
        </p:nvSpPr>
        <p:spPr>
          <a:xfrm>
            <a:off x="901400" y="2685318"/>
            <a:ext cx="1993479" cy="1392646"/>
          </a:xfrm>
          <a:custGeom>
            <a:avLst/>
            <a:gdLst>
              <a:gd name="connsiteX0" fmla="*/ 0 w 1993479"/>
              <a:gd name="connsiteY0" fmla="*/ 0 h 1392646"/>
              <a:gd name="connsiteX1" fmla="*/ 1993479 w 1993479"/>
              <a:gd name="connsiteY1" fmla="*/ 0 h 1392646"/>
              <a:gd name="connsiteX2" fmla="*/ 1993479 w 1993479"/>
              <a:gd name="connsiteY2" fmla="*/ 1392646 h 1392646"/>
              <a:gd name="connsiteX3" fmla="*/ 0 w 1993479"/>
              <a:gd name="connsiteY3" fmla="*/ 1392646 h 1392646"/>
              <a:gd name="connsiteX4" fmla="*/ 0 w 1993479"/>
              <a:gd name="connsiteY4" fmla="*/ 0 h 1392646"/>
              <a:gd name="connsiteX0" fmla="*/ 0 w 1993479"/>
              <a:gd name="connsiteY0" fmla="*/ 0 h 1392646"/>
              <a:gd name="connsiteX1" fmla="*/ 1993479 w 1993479"/>
              <a:gd name="connsiteY1" fmla="*/ 0 h 1392646"/>
              <a:gd name="connsiteX2" fmla="*/ 1993479 w 1993479"/>
              <a:gd name="connsiteY2" fmla="*/ 1149962 h 1392646"/>
              <a:gd name="connsiteX3" fmla="*/ 0 w 1993479"/>
              <a:gd name="connsiteY3" fmla="*/ 1392646 h 1392646"/>
              <a:gd name="connsiteX4" fmla="*/ 0 w 1993479"/>
              <a:gd name="connsiteY4" fmla="*/ 0 h 139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3479" h="1392646">
                <a:moveTo>
                  <a:pt x="0" y="0"/>
                </a:moveTo>
                <a:lnTo>
                  <a:pt x="1993479" y="0"/>
                </a:lnTo>
                <a:lnTo>
                  <a:pt x="1993479" y="1149962"/>
                </a:lnTo>
                <a:lnTo>
                  <a:pt x="0" y="13926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D8394B-E67A-4FB4-7C5B-0A093B8508D4}"/>
              </a:ext>
            </a:extLst>
          </p:cNvPr>
          <p:cNvCxnSpPr>
            <a:cxnSpLocks/>
          </p:cNvCxnSpPr>
          <p:nvPr/>
        </p:nvCxnSpPr>
        <p:spPr>
          <a:xfrm flipV="1">
            <a:off x="885134" y="3840309"/>
            <a:ext cx="2026011" cy="2414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id="{1581D1BC-8EA0-62F9-381B-737AED027B13}"/>
              </a:ext>
            </a:extLst>
          </p:cNvPr>
          <p:cNvSpPr/>
          <p:nvPr/>
        </p:nvSpPr>
        <p:spPr>
          <a:xfrm>
            <a:off x="3664248" y="2679149"/>
            <a:ext cx="1997813" cy="1813010"/>
          </a:xfrm>
          <a:custGeom>
            <a:avLst/>
            <a:gdLst>
              <a:gd name="connsiteX0" fmla="*/ 0 w 1993479"/>
              <a:gd name="connsiteY0" fmla="*/ 0 h 1392646"/>
              <a:gd name="connsiteX1" fmla="*/ 1993479 w 1993479"/>
              <a:gd name="connsiteY1" fmla="*/ 0 h 1392646"/>
              <a:gd name="connsiteX2" fmla="*/ 1993479 w 1993479"/>
              <a:gd name="connsiteY2" fmla="*/ 1392646 h 1392646"/>
              <a:gd name="connsiteX3" fmla="*/ 0 w 1993479"/>
              <a:gd name="connsiteY3" fmla="*/ 1392646 h 1392646"/>
              <a:gd name="connsiteX4" fmla="*/ 0 w 1993479"/>
              <a:gd name="connsiteY4" fmla="*/ 0 h 1392646"/>
              <a:gd name="connsiteX0" fmla="*/ 0 w 1993479"/>
              <a:gd name="connsiteY0" fmla="*/ 0 h 1392646"/>
              <a:gd name="connsiteX1" fmla="*/ 1993479 w 1993479"/>
              <a:gd name="connsiteY1" fmla="*/ 0 h 1392646"/>
              <a:gd name="connsiteX2" fmla="*/ 1993479 w 1993479"/>
              <a:gd name="connsiteY2" fmla="*/ 1149962 h 1392646"/>
              <a:gd name="connsiteX3" fmla="*/ 0 w 1993479"/>
              <a:gd name="connsiteY3" fmla="*/ 1392646 h 1392646"/>
              <a:gd name="connsiteX4" fmla="*/ 0 w 1993479"/>
              <a:gd name="connsiteY4" fmla="*/ 0 h 1392646"/>
              <a:gd name="connsiteX0" fmla="*/ 0 w 1997813"/>
              <a:gd name="connsiteY0" fmla="*/ 0 h 1392646"/>
              <a:gd name="connsiteX1" fmla="*/ 1993479 w 1997813"/>
              <a:gd name="connsiteY1" fmla="*/ 0 h 1392646"/>
              <a:gd name="connsiteX2" fmla="*/ 1997813 w 1997813"/>
              <a:gd name="connsiteY2" fmla="*/ 755600 h 1392646"/>
              <a:gd name="connsiteX3" fmla="*/ 0 w 1997813"/>
              <a:gd name="connsiteY3" fmla="*/ 1392646 h 1392646"/>
              <a:gd name="connsiteX4" fmla="*/ 0 w 1997813"/>
              <a:gd name="connsiteY4" fmla="*/ 0 h 1392646"/>
              <a:gd name="connsiteX0" fmla="*/ 0 w 1997813"/>
              <a:gd name="connsiteY0" fmla="*/ 0 h 1813010"/>
              <a:gd name="connsiteX1" fmla="*/ 1993479 w 1997813"/>
              <a:gd name="connsiteY1" fmla="*/ 0 h 1813010"/>
              <a:gd name="connsiteX2" fmla="*/ 1997813 w 1997813"/>
              <a:gd name="connsiteY2" fmla="*/ 755600 h 1813010"/>
              <a:gd name="connsiteX3" fmla="*/ 0 w 1997813"/>
              <a:gd name="connsiteY3" fmla="*/ 1813010 h 1813010"/>
              <a:gd name="connsiteX4" fmla="*/ 0 w 1997813"/>
              <a:gd name="connsiteY4" fmla="*/ 0 h 181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7813" h="1813010">
                <a:moveTo>
                  <a:pt x="0" y="0"/>
                </a:moveTo>
                <a:lnTo>
                  <a:pt x="1993479" y="0"/>
                </a:lnTo>
                <a:cubicBezTo>
                  <a:pt x="1994924" y="251867"/>
                  <a:pt x="1996368" y="503733"/>
                  <a:pt x="1997813" y="755600"/>
                </a:cubicBezTo>
                <a:lnTo>
                  <a:pt x="0" y="1813010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5B14C-99D2-96AD-9F7F-547AD239ECB7}"/>
              </a:ext>
            </a:extLst>
          </p:cNvPr>
          <p:cNvSpPr/>
          <p:nvPr/>
        </p:nvSpPr>
        <p:spPr>
          <a:xfrm>
            <a:off x="6582813" y="2687817"/>
            <a:ext cx="504502" cy="1795726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FD8576E-0A6A-E634-9E63-E742002574BA}"/>
              </a:ext>
            </a:extLst>
          </p:cNvPr>
          <p:cNvSpPr/>
          <p:nvPr/>
        </p:nvSpPr>
        <p:spPr>
          <a:xfrm rot="10800000">
            <a:off x="7087314" y="2687817"/>
            <a:ext cx="1051054" cy="1787058"/>
          </a:xfrm>
          <a:prstGeom prst="triangle">
            <a:avLst>
              <a:gd name="adj" fmla="val 100000"/>
            </a:avLst>
          </a:prstGeom>
          <a:solidFill>
            <a:srgbClr val="FF000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19269-F364-5383-75FD-AEAD57F12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70D7A-4794-A6FF-0303-412ECCB0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cap="none" dirty="0"/>
              <a:t>nu</a:t>
            </a:r>
            <a:r>
              <a:rPr lang="en-US" dirty="0"/>
              <a:t>CARIBU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B9E06-E8D8-2C37-B5B2-06AB8DC3821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12BC65F-C85A-7E3F-A991-428D773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4" y="1119217"/>
            <a:ext cx="4039981" cy="3376001"/>
          </a:xfrm>
        </p:spPr>
        <p:txBody>
          <a:bodyPr/>
          <a:lstStyle/>
          <a:p>
            <a:r>
              <a:rPr lang="en-US" sz="1400" dirty="0"/>
              <a:t>First RIB out of gas catcher– June 18, 2025</a:t>
            </a:r>
          </a:p>
          <a:p>
            <a:pPr lvl="1"/>
            <a:r>
              <a:rPr lang="en-US" sz="1200" dirty="0"/>
              <a:t>Proton current: 15 </a:t>
            </a:r>
            <a:r>
              <a:rPr lang="en-US" sz="1200" dirty="0">
                <a:latin typeface="Symbol" panose="05050102010706020507" pitchFamily="18" charset="2"/>
              </a:rPr>
              <a:t>m</a:t>
            </a:r>
            <a:r>
              <a:rPr lang="en-US" sz="1200" dirty="0"/>
              <a:t>A</a:t>
            </a:r>
          </a:p>
          <a:p>
            <a:pPr lvl="2"/>
            <a:r>
              <a:rPr lang="en-US" sz="1200" dirty="0"/>
              <a:t>Limited by radiation levels</a:t>
            </a:r>
          </a:p>
          <a:p>
            <a:pPr lvl="1"/>
            <a:r>
              <a:rPr lang="en-US" sz="1200" baseline="30000" dirty="0"/>
              <a:t>142</a:t>
            </a:r>
            <a:r>
              <a:rPr lang="en-US" sz="1200" dirty="0"/>
              <a:t>Cs</a:t>
            </a:r>
            <a:r>
              <a:rPr lang="en-US" sz="1200" baseline="30000" dirty="0"/>
              <a:t>1+</a:t>
            </a:r>
            <a:r>
              <a:rPr lang="en-US" sz="1200" dirty="0"/>
              <a:t>, T</a:t>
            </a:r>
            <a:r>
              <a:rPr lang="en-US" sz="1200" baseline="-25000" dirty="0"/>
              <a:t>1/2</a:t>
            </a:r>
            <a:r>
              <a:rPr lang="en-US" sz="1200" dirty="0"/>
              <a:t> = 1.687 s</a:t>
            </a:r>
          </a:p>
          <a:p>
            <a:r>
              <a:rPr lang="en-US" sz="1400" dirty="0">
                <a:solidFill>
                  <a:schemeClr val="tx1"/>
                </a:solidFill>
              </a:rPr>
              <a:t>First charge bred RIB – July 9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Normal mode</a:t>
            </a:r>
          </a:p>
          <a:p>
            <a:pPr lvl="1"/>
            <a:r>
              <a:rPr lang="en-US" sz="1200" dirty="0"/>
              <a:t>Proton current: 50 </a:t>
            </a:r>
            <a:r>
              <a:rPr lang="en-US" sz="1200" dirty="0">
                <a:latin typeface="Symbol" panose="05050102010706020507" pitchFamily="18" charset="2"/>
              </a:rPr>
              <a:t>m</a:t>
            </a:r>
            <a:r>
              <a:rPr lang="en-US" sz="1200" dirty="0"/>
              <a:t>A</a:t>
            </a:r>
          </a:p>
          <a:p>
            <a:pPr lvl="2"/>
            <a:r>
              <a:rPr lang="en-US" sz="1200" dirty="0"/>
              <a:t>More shielding but still limited by </a:t>
            </a:r>
            <a:r>
              <a:rPr lang="en-US" sz="1200" dirty="0" smtClean="0"/>
              <a:t>radiation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Worked on closed shell mode with RIB – July 14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Exceedingly difficult</a:t>
            </a:r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Shifted to </a:t>
            </a:r>
            <a:r>
              <a:rPr lang="en-US" sz="1400" baseline="30000" dirty="0" smtClean="0">
                <a:solidFill>
                  <a:schemeClr val="tx1"/>
                </a:solidFill>
              </a:rPr>
              <a:t>100</a:t>
            </a:r>
            <a:r>
              <a:rPr lang="en-US" sz="1400" dirty="0" smtClean="0">
                <a:solidFill>
                  <a:schemeClr val="tx1"/>
                </a:solidFill>
              </a:rPr>
              <a:t>Zr</a:t>
            </a:r>
            <a:r>
              <a:rPr lang="en-US" sz="1400" baseline="30000" dirty="0" smtClean="0">
                <a:solidFill>
                  <a:schemeClr val="tx1"/>
                </a:solidFill>
              </a:rPr>
              <a:t>2+</a:t>
            </a:r>
            <a:r>
              <a:rPr lang="en-US" sz="1400" dirty="0" smtClean="0">
                <a:solidFill>
                  <a:schemeClr val="tx1"/>
                </a:solidFill>
              </a:rPr>
              <a:t> high energy mode – July 16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Tested machine-learning-based tuning of injection line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Started tuning beam through linac to target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719C890-0F9B-3685-E418-9E4E9199F7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77AAD8-9E2A-6CD2-741B-850B9D06D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729"/>
          <a:stretch>
            <a:fillRect/>
          </a:stretch>
        </p:blipFill>
        <p:spPr>
          <a:xfrm>
            <a:off x="6851447" y="819510"/>
            <a:ext cx="2275869" cy="129606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1764A4E-62BA-14E8-EFA2-D63F76731D8D}"/>
              </a:ext>
            </a:extLst>
          </p:cNvPr>
          <p:cNvGrpSpPr>
            <a:grpSpLocks noChangeAspect="1"/>
          </p:cNvGrpSpPr>
          <p:nvPr/>
        </p:nvGrpSpPr>
        <p:grpSpPr>
          <a:xfrm>
            <a:off x="4151889" y="819511"/>
            <a:ext cx="2625154" cy="1424066"/>
            <a:chOff x="4239900" y="2453766"/>
            <a:chExt cx="4455136" cy="24167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58FEC5-5D04-E1F0-D631-ED6723E4C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5305"/>
            <a:stretch>
              <a:fillRect/>
            </a:stretch>
          </p:blipFill>
          <p:spPr>
            <a:xfrm>
              <a:off x="4239900" y="2453766"/>
              <a:ext cx="4455136" cy="24167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35AD7B-92BA-8D3D-534E-291B2245FBD6}"/>
                </a:ext>
              </a:extLst>
            </p:cNvPr>
            <p:cNvSpPr txBox="1"/>
            <p:nvPr/>
          </p:nvSpPr>
          <p:spPr>
            <a:xfrm>
              <a:off x="5274394" y="3435891"/>
              <a:ext cx="796584" cy="326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~10 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ymbol" panose="05050102010706020507" pitchFamily="18" charset="2"/>
                </a:rPr>
                <a:t>m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5E66E8-C66A-D877-DD68-CBF7B35D765B}"/>
                </a:ext>
              </a:extLst>
            </p:cNvPr>
            <p:cNvSpPr txBox="1"/>
            <p:nvPr/>
          </p:nvSpPr>
          <p:spPr>
            <a:xfrm>
              <a:off x="6987864" y="2945454"/>
              <a:ext cx="796584" cy="326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~15 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ymbol" panose="05050102010706020507" pitchFamily="18" charset="2"/>
                </a:rPr>
                <a:t>m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DE9AE2A-8BCF-CE6E-6905-7F2CB4CB47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6" t="5721" r="7074"/>
          <a:stretch/>
        </p:blipFill>
        <p:spPr>
          <a:xfrm>
            <a:off x="5195146" y="2600964"/>
            <a:ext cx="3122507" cy="201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89684" y="748250"/>
            <a:ext cx="5968407" cy="3065048"/>
          </a:xfrm>
        </p:spPr>
        <p:txBody>
          <a:bodyPr/>
          <a:lstStyle/>
          <a:p>
            <a:pPr eaLnBrk="1" hangingPunct="1"/>
            <a:r>
              <a:rPr lang="en-US" altLang="en-US" sz="1400" dirty="0">
                <a:solidFill>
                  <a:srgbClr val="040404"/>
                </a:solidFill>
              </a:rPr>
              <a:t>The work of many people made these results possible</a:t>
            </a:r>
          </a:p>
          <a:p>
            <a:pPr eaLnBrk="1" hangingPunct="1"/>
            <a:endParaRPr lang="en-US" altLang="en-US" sz="1400" dirty="0">
              <a:solidFill>
                <a:srgbClr val="040404"/>
              </a:solidFill>
            </a:endParaRPr>
          </a:p>
          <a:p>
            <a:r>
              <a:rPr lang="en-US" altLang="en-US" sz="1400" dirty="0">
                <a:solidFill>
                  <a:srgbClr val="040404"/>
                </a:solidFill>
              </a:rPr>
              <a:t>nuCARIBU</a:t>
            </a:r>
          </a:p>
          <a:p>
            <a:r>
              <a:rPr lang="en-US" altLang="en-US" sz="1400" dirty="0">
                <a:solidFill>
                  <a:srgbClr val="040404"/>
                </a:solidFill>
              </a:rPr>
              <a:t>G. Savard, R. Pardo, J. McLain, R. Scott, D. Santiago-Gonzalez, J. Nolen, J. Song, J. Clark</a:t>
            </a:r>
          </a:p>
          <a:p>
            <a:pPr eaLnBrk="1" hangingPunct="1"/>
            <a:endParaRPr lang="en-US" altLang="en-US" sz="1400" dirty="0">
              <a:solidFill>
                <a:srgbClr val="040404"/>
              </a:solidFill>
            </a:endParaRPr>
          </a:p>
          <a:p>
            <a:r>
              <a:rPr lang="en-US" altLang="en-US" sz="1400" dirty="0">
                <a:solidFill>
                  <a:srgbClr val="040404"/>
                </a:solidFill>
              </a:rPr>
              <a:t>EBIS development</a:t>
            </a:r>
          </a:p>
          <a:p>
            <a:pPr eaLnBrk="1" hangingPunct="1"/>
            <a:r>
              <a:rPr lang="en-US" altLang="en-US" sz="1400" dirty="0">
                <a:solidFill>
                  <a:srgbClr val="040404"/>
                </a:solidFill>
              </a:rPr>
              <a:t>P.N. Ostroumov, C. Dickerson, S.A. </a:t>
            </a:r>
            <a:r>
              <a:rPr lang="en-US" altLang="en-US" sz="1400" dirty="0" err="1">
                <a:solidFill>
                  <a:srgbClr val="040404"/>
                </a:solidFill>
              </a:rPr>
              <a:t>Kondrashev</a:t>
            </a:r>
            <a:r>
              <a:rPr lang="en-US" altLang="en-US" sz="1400" dirty="0">
                <a:solidFill>
                  <a:srgbClr val="040404"/>
                </a:solidFill>
              </a:rPr>
              <a:t>, G. </a:t>
            </a:r>
            <a:r>
              <a:rPr lang="en-US" altLang="en-US" sz="1400" dirty="0" err="1">
                <a:solidFill>
                  <a:srgbClr val="040404"/>
                </a:solidFill>
              </a:rPr>
              <a:t>Zinkann</a:t>
            </a:r>
            <a:r>
              <a:rPr lang="en-US" altLang="en-US" sz="1400" dirty="0">
                <a:solidFill>
                  <a:srgbClr val="040404"/>
                </a:solidFill>
              </a:rPr>
              <a:t>, A. Barcikowski, G. Cherry, S. Sharamentov, J. Alessi, E. Beebe, A. Pikin</a:t>
            </a:r>
          </a:p>
          <a:p>
            <a:pPr eaLnBrk="1" hangingPunct="1"/>
            <a:endParaRPr lang="en-US" altLang="en-US" sz="1400" dirty="0">
              <a:solidFill>
                <a:srgbClr val="040404"/>
              </a:solidFill>
            </a:endParaRPr>
          </a:p>
          <a:p>
            <a:r>
              <a:rPr lang="en-US" altLang="en-US" sz="1400" dirty="0">
                <a:solidFill>
                  <a:srgbClr val="040404"/>
                </a:solidFill>
              </a:rPr>
              <a:t>Helpful conversations</a:t>
            </a:r>
          </a:p>
          <a:p>
            <a:r>
              <a:rPr lang="en-US" altLang="en-US" sz="1400" dirty="0">
                <a:solidFill>
                  <a:srgbClr val="040404"/>
                </a:solidFill>
              </a:rPr>
              <a:t>E. Beebe, A. Lapierre, B. Schultz, F. </a:t>
            </a:r>
            <a:r>
              <a:rPr lang="en-US" altLang="en-US" sz="1400" dirty="0" err="1">
                <a:solidFill>
                  <a:srgbClr val="040404"/>
                </a:solidFill>
              </a:rPr>
              <a:t>Wenander</a:t>
            </a:r>
            <a:endParaRPr lang="en-US" altLang="en-US" sz="1400" dirty="0">
              <a:solidFill>
                <a:srgbClr val="040404"/>
              </a:solidFill>
            </a:endParaRPr>
          </a:p>
          <a:p>
            <a:endParaRPr lang="en-US" altLang="en-US" sz="1400" dirty="0">
              <a:solidFill>
                <a:srgbClr val="040404"/>
              </a:solidFill>
            </a:endParaRPr>
          </a:p>
          <a:p>
            <a:r>
              <a:rPr lang="en-US" sz="1200" dirty="0"/>
              <a:t>This work was supported by the U.S. Department of Energy, Office of Nuclear Physics, under Contract No. DE-AC02-06CH11357. This research used resources of ANL’s ATLAS facility, which is a DOE Office of Science User Facility.</a:t>
            </a:r>
          </a:p>
          <a:p>
            <a:endParaRPr lang="en-US" altLang="en-US" sz="1400" dirty="0">
              <a:solidFill>
                <a:srgbClr val="040404"/>
              </a:solidFill>
            </a:endParaRPr>
          </a:p>
          <a:p>
            <a:pPr eaLnBrk="1" hangingPunct="1"/>
            <a:endParaRPr lang="en-US" altLang="en-US" sz="1400" dirty="0">
              <a:solidFill>
                <a:srgbClr val="040404"/>
              </a:solidFill>
            </a:endParaRPr>
          </a:p>
          <a:p>
            <a:endParaRPr lang="en-US" altLang="en-US" sz="1400" dirty="0">
              <a:solidFill>
                <a:srgbClr val="040404"/>
              </a:solidFill>
            </a:endParaRPr>
          </a:p>
          <a:p>
            <a:pPr eaLnBrk="1" hangingPunct="1"/>
            <a:endParaRPr lang="en-US" altLang="en-US" sz="1400" dirty="0">
              <a:solidFill>
                <a:srgbClr val="040404"/>
              </a:solidFill>
            </a:endParaRPr>
          </a:p>
          <a:p>
            <a:pPr eaLnBrk="1" hangingPunct="1"/>
            <a:r>
              <a:rPr lang="en-US" altLang="en-US" sz="1400" dirty="0">
                <a:solidFill>
                  <a:srgbClr val="040404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E9036F-11E0-4806-8CB7-C6D4034093C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3343E-315C-B232-4DAF-94B9E9DE9860}"/>
              </a:ext>
            </a:extLst>
          </p:cNvPr>
          <p:cNvSpPr txBox="1">
            <a:spLocks/>
          </p:cNvSpPr>
          <p:nvPr/>
        </p:nvSpPr>
        <p:spPr>
          <a:xfrm>
            <a:off x="457202" y="69250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3429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1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119057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19269-F364-5383-75FD-AEAD57F12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70D7A-4794-A6FF-0303-412ECCB0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cap="none" dirty="0"/>
              <a:t>nu</a:t>
            </a:r>
            <a:r>
              <a:rPr lang="en-US" dirty="0"/>
              <a:t>CARIBU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B9E06-E8D8-2C37-B5B2-06AB8DC3821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12BC65F-C85A-7E3F-A991-428D773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4" y="1119217"/>
            <a:ext cx="3694685" cy="3376001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</a:rPr>
              <a:t>Lithium </a:t>
            </a:r>
            <a:r>
              <a:rPr lang="en-US" sz="1400" dirty="0">
                <a:solidFill>
                  <a:schemeClr val="tx1"/>
                </a:solidFill>
              </a:rPr>
              <a:t>target failure – July 18, 00:45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Breach between cooling circuit and vacuum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Only 135 hours of beam on target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Investigating failure mode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719C890-0F9B-3685-E418-9E4E9199F7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73" y="2045727"/>
            <a:ext cx="3413482" cy="2560111"/>
          </a:xfrm>
          <a:prstGeom prst="rect">
            <a:avLst/>
          </a:prstGeom>
          <a:solidFill>
            <a:srgbClr val="FFFFFF">
              <a:shade val="85000"/>
              <a:alpha val="7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2" y="2053039"/>
            <a:ext cx="3413482" cy="2560111"/>
          </a:xfrm>
          <a:prstGeom prst="rect">
            <a:avLst/>
          </a:prstGeom>
          <a:solidFill>
            <a:srgbClr val="FFFFFF">
              <a:shade val="85000"/>
              <a:alpha val="7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72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3A8F094-6997-C531-B233-478D42A290C8}"/>
              </a:ext>
            </a:extLst>
          </p:cNvPr>
          <p:cNvSpPr txBox="1">
            <a:spLocks/>
          </p:cNvSpPr>
          <p:nvPr/>
        </p:nvSpPr>
        <p:spPr>
          <a:xfrm>
            <a:off x="457202" y="1119216"/>
            <a:ext cx="8372900" cy="351915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nuCARIBU</a:t>
            </a:r>
          </a:p>
          <a:p>
            <a:pPr lvl="1"/>
            <a:r>
              <a:rPr lang="en-US" sz="1400" dirty="0"/>
              <a:t>First fission products (Cs-142, Ba-144, Zr-100) extracted from gas catcher</a:t>
            </a:r>
          </a:p>
          <a:p>
            <a:pPr lvl="1"/>
            <a:r>
              <a:rPr lang="en-US" sz="1400" dirty="0"/>
              <a:t>Failure analysis of lithium target underway</a:t>
            </a:r>
          </a:p>
          <a:p>
            <a:endParaRPr lang="en-US" sz="1400" dirty="0"/>
          </a:p>
          <a:p>
            <a:r>
              <a:rPr lang="en-US" sz="1400" dirty="0"/>
              <a:t>Closed shell breeding with Cs-133 has been very effective</a:t>
            </a:r>
          </a:p>
          <a:p>
            <a:pPr lvl="1"/>
            <a:r>
              <a:rPr lang="en-US" sz="1400" dirty="0"/>
              <a:t>72% single charge state efficiency</a:t>
            </a:r>
          </a:p>
          <a:p>
            <a:r>
              <a:rPr lang="en-US" sz="1400" dirty="0"/>
              <a:t>Need to establish closed shell breeding of RIBs</a:t>
            </a:r>
          </a:p>
          <a:p>
            <a:pPr lvl="1"/>
            <a:r>
              <a:rPr lang="en-US" sz="1400" dirty="0" smtClean="0"/>
              <a:t>Matching </a:t>
            </a:r>
            <a:r>
              <a:rPr lang="en-US" sz="1400" dirty="0" smtClean="0"/>
              <a:t>stable beam into EBIS </a:t>
            </a:r>
            <a:r>
              <a:rPr lang="en-US" sz="1400" dirty="0" smtClean="0"/>
              <a:t>is challenging in closed shell mode</a:t>
            </a:r>
          </a:p>
          <a:p>
            <a:pPr lvl="1"/>
            <a:r>
              <a:rPr lang="en-US" sz="1400" dirty="0" smtClean="0"/>
              <a:t>Doing this with RIBs is especially difficult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Investigating electron current density discrepancy</a:t>
            </a:r>
          </a:p>
        </p:txBody>
      </p:sp>
    </p:spTree>
    <p:extLst>
      <p:ext uri="{BB962C8B-B14F-4D97-AF65-F5344CB8AC3E}">
        <p14:creationId xmlns:p14="http://schemas.microsoft.com/office/powerpoint/2010/main" val="28363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3A8F094-6997-C531-B233-478D42A290C8}"/>
              </a:ext>
            </a:extLst>
          </p:cNvPr>
          <p:cNvSpPr txBox="1">
            <a:spLocks/>
          </p:cNvSpPr>
          <p:nvPr/>
        </p:nvSpPr>
        <p:spPr>
          <a:xfrm>
            <a:off x="457202" y="1119216"/>
            <a:ext cx="8372900" cy="351915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29779" indent="-129779" algn="l" defTabSz="342900" rtl="0" eaLnBrk="1" latinLnBrk="0" hangingPunct="1"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The ATLAS facility</a:t>
            </a:r>
          </a:p>
          <a:p>
            <a:endParaRPr lang="en-US" sz="1400" dirty="0"/>
          </a:p>
          <a:p>
            <a:r>
              <a:rPr lang="en-US" sz="1400" dirty="0" smtClean="0"/>
              <a:t>nuCARIBU</a:t>
            </a:r>
          </a:p>
          <a:p>
            <a:pPr lvl="1"/>
            <a:r>
              <a:rPr lang="sv-SE" sz="1400" dirty="0" smtClean="0"/>
              <a:t>Source of radioactive ion beams (1+ and 2+)</a:t>
            </a:r>
          </a:p>
          <a:p>
            <a:pPr lvl="1"/>
            <a:r>
              <a:rPr lang="en-US" sz="1400" dirty="0"/>
              <a:t>An upgrade of the </a:t>
            </a:r>
            <a:r>
              <a:rPr lang="sv-SE" sz="1400" dirty="0"/>
              <a:t>Californium Rare Ion Breeder </a:t>
            </a:r>
            <a:r>
              <a:rPr lang="sv-SE" sz="1400" dirty="0" smtClean="0"/>
              <a:t>Upgrade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EBIS charge </a:t>
            </a:r>
            <a:r>
              <a:rPr lang="en-US" sz="1400" dirty="0" smtClean="0"/>
              <a:t>breeder</a:t>
            </a:r>
          </a:p>
          <a:p>
            <a:pPr lvl="1"/>
            <a:r>
              <a:rPr lang="en-US" sz="1400" dirty="0" smtClean="0"/>
              <a:t>Raises 1+ and 2+ ions to n+</a:t>
            </a:r>
            <a:r>
              <a:rPr lang="en-US" sz="1400" dirty="0"/>
              <a:t> </a:t>
            </a:r>
            <a:r>
              <a:rPr lang="en-US" sz="1400" dirty="0" smtClean="0"/>
              <a:t>for post-acceleration</a:t>
            </a:r>
            <a:endParaRPr lang="en-US" sz="1400" dirty="0"/>
          </a:p>
          <a:p>
            <a:pPr lvl="1"/>
            <a:r>
              <a:rPr lang="en-US" sz="1400" dirty="0"/>
              <a:t>Past performance</a:t>
            </a:r>
          </a:p>
          <a:p>
            <a:pPr lvl="1"/>
            <a:r>
              <a:rPr lang="en-US" sz="1400" dirty="0"/>
              <a:t>Closed shell breeding</a:t>
            </a:r>
          </a:p>
          <a:p>
            <a:pPr lvl="1"/>
            <a:endParaRPr lang="en-US" sz="1400" dirty="0"/>
          </a:p>
          <a:p>
            <a:r>
              <a:rPr lang="en-US" sz="1400" dirty="0"/>
              <a:t>Current status</a:t>
            </a:r>
          </a:p>
        </p:txBody>
      </p:sp>
    </p:spTree>
    <p:extLst>
      <p:ext uri="{BB962C8B-B14F-4D97-AF65-F5344CB8AC3E}">
        <p14:creationId xmlns:p14="http://schemas.microsoft.com/office/powerpoint/2010/main" val="30297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F13CE-2F96-80C2-FEC5-97318A5D9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C86C0C-27C9-B533-72CE-E94E2C8405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8289" y="1898548"/>
            <a:ext cx="6410038" cy="2885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E56CB1-7EFE-5481-AA51-E17B9E212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atlas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A4172-D25B-D60E-8682-1049B8DC43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Argonne Tandem Linac Accelerator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CEB56-1830-A195-E550-20B6D64FC46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31656A4-761C-E1B2-BEF8-50142A879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1119217"/>
            <a:ext cx="8372901" cy="3376001"/>
          </a:xfrm>
        </p:spPr>
        <p:txBody>
          <a:bodyPr/>
          <a:lstStyle/>
          <a:p>
            <a:r>
              <a:rPr lang="en-US" sz="1400" dirty="0"/>
              <a:t>ATLAS is primarily a stable beam facility for nuclear physics</a:t>
            </a:r>
          </a:p>
          <a:p>
            <a:pPr lvl="1"/>
            <a:r>
              <a:rPr lang="en-US" sz="1200" dirty="0"/>
              <a:t>Beam current typically &lt;500 </a:t>
            </a:r>
            <a:r>
              <a:rPr lang="en-US" sz="1200" dirty="0" err="1"/>
              <a:t>pnA</a:t>
            </a:r>
            <a:r>
              <a:rPr lang="en-US" sz="1200" dirty="0"/>
              <a:t>, energy &lt;20 MeV/u</a:t>
            </a:r>
          </a:p>
          <a:p>
            <a:r>
              <a:rPr lang="en-US" sz="1400" dirty="0"/>
              <a:t>20-25% of beams are radioactive</a:t>
            </a:r>
          </a:p>
          <a:p>
            <a:pPr lvl="1"/>
            <a:r>
              <a:rPr lang="en-US" sz="1200" dirty="0"/>
              <a:t>nuCARIBU - Heavy neutron-rich beams</a:t>
            </a:r>
          </a:p>
          <a:p>
            <a:pPr lvl="1"/>
            <a:r>
              <a:rPr lang="en-US" sz="1200" dirty="0"/>
              <a:t>RAISOR - Light in-flight beams close to stability</a:t>
            </a:r>
          </a:p>
          <a:p>
            <a:r>
              <a:rPr lang="en-US" sz="1400" dirty="0"/>
              <a:t>Deliver ~6000 hours of accelerated beam each year</a:t>
            </a:r>
          </a:p>
          <a:p>
            <a:pPr lvl="1"/>
            <a:r>
              <a:rPr lang="en-US" sz="1200" dirty="0"/>
              <a:t>Plus 2000 </a:t>
            </a:r>
            <a:r>
              <a:rPr lang="en-US" sz="1200" dirty="0" err="1"/>
              <a:t>hrs</a:t>
            </a:r>
            <a:r>
              <a:rPr lang="en-US" sz="1200" dirty="0"/>
              <a:t>/yr of CARIBU stopped beam</a:t>
            </a:r>
          </a:p>
          <a:p>
            <a:pPr lvl="1"/>
            <a:r>
              <a:rPr lang="en-US" sz="1200" dirty="0"/>
              <a:t>24 hours a day / 7 days a week / 93% availability</a:t>
            </a:r>
          </a:p>
          <a:p>
            <a:pPr lvl="1"/>
            <a:r>
              <a:rPr lang="en-US" sz="1200" dirty="0"/>
              <a:t>300-400 users per year</a:t>
            </a:r>
          </a:p>
          <a:p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2D2E53-218E-4679-8300-5EB069733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535" y="159833"/>
            <a:ext cx="3246420" cy="1623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379258-DFB4-01E3-13A5-04B27F423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647" y="3188778"/>
            <a:ext cx="1899158" cy="1501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30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dirty="0"/>
              <a:t>Atlas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1138" y="1041706"/>
            <a:ext cx="1895452" cy="1421589"/>
          </a:xfrm>
          <a:prstGeom prst="rect">
            <a:avLst/>
          </a:prstGeom>
          <a:solidFill>
            <a:srgbClr val="FFFFFF">
              <a:shade val="85000"/>
              <a:alpha val="7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1079" y="1041706"/>
            <a:ext cx="2135431" cy="1421589"/>
          </a:xfrm>
          <a:prstGeom prst="rect">
            <a:avLst/>
          </a:prstGeom>
          <a:solidFill>
            <a:srgbClr val="FFFFFF">
              <a:shade val="85000"/>
              <a:alpha val="7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6080" y="2547208"/>
            <a:ext cx="21323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nuCARIBU – n-rich beams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87962" y="2547208"/>
            <a:ext cx="1765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EBIS – charge breeder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138" y="2990123"/>
            <a:ext cx="1881513" cy="1505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66714" y="4579247"/>
            <a:ext cx="17476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ECR2 – stable beams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8932" y="4579247"/>
            <a:ext cx="17476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ECR3 – C-14, stable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3927" y="2990123"/>
            <a:ext cx="2263839" cy="1505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459544" y="4579247"/>
            <a:ext cx="2260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Surface Ionization Source - lithium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BC9A0-D118-4DAD-BA49-3685AFE662C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8" r="158"/>
          <a:stretch/>
        </p:blipFill>
        <p:spPr>
          <a:xfrm>
            <a:off x="5543825" y="490947"/>
            <a:ext cx="2991528" cy="209456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0745" y="2990122"/>
            <a:ext cx="1290112" cy="1505212"/>
          </a:xfrm>
          <a:prstGeom prst="rect">
            <a:avLst/>
          </a:prstGeom>
          <a:solidFill>
            <a:srgbClr val="FFFFFF">
              <a:shade val="85000"/>
              <a:alpha val="7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4092E3D-8F00-E9A0-31DC-6493B2CD24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Ion sources</a:t>
            </a:r>
          </a:p>
        </p:txBody>
      </p:sp>
    </p:spTree>
    <p:extLst>
      <p:ext uri="{BB962C8B-B14F-4D97-AF65-F5344CB8AC3E}">
        <p14:creationId xmlns:p14="http://schemas.microsoft.com/office/powerpoint/2010/main" val="21310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2D61-3C48-12F8-AD6F-7B25F0172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0A3D-3810-0BB6-B725-2A4E2472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cap="none" dirty="0"/>
              <a:t>nu</a:t>
            </a:r>
            <a:r>
              <a:rPr lang="en-US" dirty="0"/>
              <a:t>CARIBU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81746-CDB5-B1BD-9A76-750EEC209A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C235FBB-146F-188B-F664-1B5289038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4" y="1119217"/>
            <a:ext cx="3273865" cy="3376001"/>
          </a:xfrm>
        </p:spPr>
        <p:txBody>
          <a:bodyPr/>
          <a:lstStyle/>
          <a:p>
            <a:r>
              <a:rPr lang="en-US" sz="1400" dirty="0"/>
              <a:t>Radioactive beams produced via neutron-induced fission </a:t>
            </a:r>
          </a:p>
          <a:p>
            <a:pPr lvl="1"/>
            <a:r>
              <a:rPr lang="en-US" sz="1200" dirty="0"/>
              <a:t>6 MeV, 0.5 mA protons</a:t>
            </a:r>
          </a:p>
          <a:p>
            <a:pPr lvl="1"/>
            <a:r>
              <a:rPr lang="en-US" sz="1200" dirty="0"/>
              <a:t>p-</a:t>
            </a:r>
            <a:r>
              <a:rPr lang="en-US" sz="1200" baseline="30000" dirty="0"/>
              <a:t>7</a:t>
            </a:r>
            <a:r>
              <a:rPr lang="en-US" sz="1200" dirty="0"/>
              <a:t>Li reaction for neutron </a:t>
            </a:r>
            <a:r>
              <a:rPr lang="en-US" sz="1200" dirty="0" smtClean="0"/>
              <a:t>production</a:t>
            </a:r>
          </a:p>
          <a:p>
            <a:pPr lvl="2"/>
            <a:r>
              <a:rPr lang="en-US" sz="1200" dirty="0" smtClean="0"/>
              <a:t>10</a:t>
            </a:r>
            <a:r>
              <a:rPr lang="en-US" sz="1200" baseline="30000" dirty="0" smtClean="0"/>
              <a:t>10</a:t>
            </a:r>
            <a:r>
              <a:rPr lang="en-US" sz="1200" dirty="0" smtClean="0"/>
              <a:t> n/cm</a:t>
            </a:r>
            <a:r>
              <a:rPr lang="en-US" sz="1200" baseline="30000" dirty="0" smtClean="0"/>
              <a:t>2</a:t>
            </a:r>
            <a:endParaRPr lang="en-US" sz="1200" baseline="30000" dirty="0"/>
          </a:p>
          <a:p>
            <a:pPr lvl="1"/>
            <a:r>
              <a:rPr lang="en-US" sz="1200" dirty="0"/>
              <a:t>Moderator</a:t>
            </a:r>
          </a:p>
          <a:p>
            <a:pPr lvl="1"/>
            <a:r>
              <a:rPr lang="en-US" sz="1200" dirty="0"/>
              <a:t>Actinide target – </a:t>
            </a:r>
            <a:r>
              <a:rPr lang="en-US" sz="1200" baseline="30000" dirty="0" smtClean="0"/>
              <a:t>235</a:t>
            </a:r>
            <a:r>
              <a:rPr lang="en-US" sz="1200" dirty="0" smtClean="0"/>
              <a:t>U</a:t>
            </a:r>
          </a:p>
          <a:p>
            <a:pPr lvl="2"/>
            <a:r>
              <a:rPr lang="en-US" sz="1200" dirty="0" smtClean="0"/>
              <a:t>10</a:t>
            </a:r>
            <a:r>
              <a:rPr lang="en-US" sz="1200" baseline="30000" dirty="0"/>
              <a:t>9</a:t>
            </a:r>
            <a:r>
              <a:rPr lang="en-US" sz="1200" dirty="0" smtClean="0"/>
              <a:t> fissions/s</a:t>
            </a:r>
            <a:endParaRPr lang="en-US" sz="1200" dirty="0" smtClean="0"/>
          </a:p>
          <a:p>
            <a:r>
              <a:rPr lang="en-US" sz="1400" dirty="0" smtClean="0"/>
              <a:t>Fission </a:t>
            </a:r>
            <a:r>
              <a:rPr lang="en-US" sz="1400" dirty="0"/>
              <a:t>fragments are thermalized in large volume helium gas catcher</a:t>
            </a:r>
          </a:p>
          <a:p>
            <a:r>
              <a:rPr lang="en-US" sz="1400" dirty="0">
                <a:solidFill>
                  <a:schemeClr val="tx1"/>
                </a:solidFill>
              </a:rPr>
              <a:t>Extracted as 1+ or 2+ ions</a:t>
            </a:r>
          </a:p>
          <a:p>
            <a:pPr lvl="1"/>
            <a:r>
              <a:rPr lang="en-US" sz="1200" dirty="0"/>
              <a:t>Energy spread - 1 eV</a:t>
            </a:r>
          </a:p>
          <a:p>
            <a:pPr lvl="1"/>
            <a:r>
              <a:rPr lang="en-US" sz="1200" dirty="0"/>
              <a:t>Emittance – 3 </a:t>
            </a:r>
            <a:r>
              <a:rPr lang="el-GR" sz="1200" dirty="0"/>
              <a:t>π·</a:t>
            </a:r>
            <a:r>
              <a:rPr lang="en-US" sz="1200" dirty="0" err="1"/>
              <a:t>mm·mrad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Isobar separator - 1:20,000 resolution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655D8B-1472-2974-56DD-76B3C5A92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248" y="654390"/>
            <a:ext cx="4070927" cy="1612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9748193-A0BD-D30B-03EB-51736E6E67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 smtClean="0"/>
              <a:t>Upgrade of CARIBU</a:t>
            </a:r>
            <a:r>
              <a:rPr lang="en-US" dirty="0" smtClean="0"/>
              <a:t> </a:t>
            </a:r>
            <a:r>
              <a:rPr lang="en-US" dirty="0"/>
              <a:t>(2025)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3A46E33-AA12-F8BB-C186-0A0216DF6C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2" t="13873"/>
          <a:stretch>
            <a:fillRect/>
          </a:stretch>
        </p:blipFill>
        <p:spPr>
          <a:xfrm>
            <a:off x="6636096" y="2820523"/>
            <a:ext cx="2325517" cy="1602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EBB0B55-64E4-F88C-D7B4-B0677C9CC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5" b="25"/>
          <a:stretch/>
        </p:blipFill>
        <p:spPr bwMode="auto">
          <a:xfrm>
            <a:off x="3607319" y="2610751"/>
            <a:ext cx="2845652" cy="187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89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D557-5BBD-9F59-CA66-A958F2648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10BDE-A68F-D550-F914-F7BDEEB7E5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0882B2-E1EE-75AE-683D-C4B86415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cap="none" dirty="0"/>
              <a:t>nu</a:t>
            </a:r>
            <a:r>
              <a:rPr lang="en-US" dirty="0"/>
              <a:t>CARIBU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FEC82B-FF2E-AE5E-7C94-0AB3C08A46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Lithium target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ACA77-3204-B266-4518-84AA59B9E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651" y="549084"/>
            <a:ext cx="2288486" cy="1716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29E87E-161D-1EB7-AF65-EAEFA1EB9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99"/>
          <a:stretch/>
        </p:blipFill>
        <p:spPr bwMode="auto">
          <a:xfrm>
            <a:off x="6701267" y="546667"/>
            <a:ext cx="2266633" cy="1711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8FA655-4202-D59B-A2BC-05CEB242E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776474" y="570793"/>
            <a:ext cx="1716365" cy="1668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5ABA48-C5C5-2B65-F5EC-D21E2E6CD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726" y="2822472"/>
            <a:ext cx="3295174" cy="1338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D463E42B-4667-DFA5-C3D1-D2AA077A14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4268604"/>
                  </p:ext>
                </p:extLst>
              </p:nvPr>
            </p:nvGraphicFramePr>
            <p:xfrm>
              <a:off x="404196" y="2588260"/>
              <a:ext cx="2571768" cy="201415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8588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858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1651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100" u="none" baseline="0" dirty="0"/>
                            <a:t>Design Parameters</a:t>
                          </a:r>
                          <a:endParaRPr lang="en-US" sz="1100" b="0" u="none" dirty="0">
                            <a:solidFill>
                              <a:srgbClr val="040404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 smtClean="0">
                              <a:solidFill>
                                <a:srgbClr val="040404"/>
                              </a:solidFill>
                            </a:rPr>
                            <a:t>Enriched</a:t>
                          </a:r>
                          <a:r>
                            <a:rPr lang="en-US" sz="800" baseline="0" dirty="0" smtClean="0">
                              <a:solidFill>
                                <a:srgbClr val="040404"/>
                              </a:solidFill>
                            </a:rPr>
                            <a:t> Li-7 target</a:t>
                          </a:r>
                          <a:endParaRPr lang="en-US" sz="800" dirty="0">
                            <a:solidFill>
                              <a:srgbClr val="040404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800" i="1" baseline="0" smtClean="0">
                                  <a:solidFill>
                                    <a:srgbClr val="04040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oMath>
                          </a14:m>
                          <a:r>
                            <a:rPr lang="en-US" sz="800" baseline="0" dirty="0">
                              <a:solidFill>
                                <a:srgbClr val="040404"/>
                              </a:solidFill>
                            </a:rPr>
                            <a:t> 4 cm x 0.1 cm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285531671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Beam power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3 kW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81272699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Peak flux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1 kW/cm</a:t>
                          </a:r>
                          <a:r>
                            <a:rPr lang="en-US" sz="800" baseline="30000" dirty="0">
                              <a:solidFill>
                                <a:srgbClr val="040404"/>
                              </a:solidFill>
                            </a:rPr>
                            <a:t>2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/>
                            <a:t>Target temp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170 °C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699144813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HX body temp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baseline="0" dirty="0">
                              <a:solidFill>
                                <a:srgbClr val="040404"/>
                              </a:solidFill>
                            </a:rPr>
                            <a:t>130 </a:t>
                          </a:r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°C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Water temp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81 °C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289244291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Water velocity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3 m/s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70557947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D463E42B-4667-DFA5-C3D1-D2AA077A14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4268604"/>
                  </p:ext>
                </p:extLst>
              </p:nvPr>
            </p:nvGraphicFramePr>
            <p:xfrm>
              <a:off x="404196" y="2588260"/>
              <a:ext cx="2571768" cy="201415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8588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858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3622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100" u="none" baseline="0" dirty="0"/>
                            <a:t>Design Parameters</a:t>
                          </a:r>
                          <a:endParaRPr lang="en-US" sz="1100" b="0" u="none" dirty="0">
                            <a:solidFill>
                              <a:srgbClr val="040404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 smtClean="0">
                              <a:solidFill>
                                <a:srgbClr val="040404"/>
                              </a:solidFill>
                            </a:rPr>
                            <a:t>Enriched</a:t>
                          </a:r>
                          <a:r>
                            <a:rPr lang="en-US" sz="800" baseline="0" dirty="0" smtClean="0">
                              <a:solidFill>
                                <a:srgbClr val="040404"/>
                              </a:solidFill>
                            </a:rPr>
                            <a:t> Li-7 target</a:t>
                          </a:r>
                          <a:endParaRPr lang="en-US" sz="800" dirty="0">
                            <a:solidFill>
                              <a:srgbClr val="040404"/>
                            </a:solidFill>
                          </a:endParaRP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7"/>
                          <a:stretch>
                            <a:fillRect l="-100474" t="-97619" r="-474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5531671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Beam power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3 kW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81272699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Peak flux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1 kW/cm</a:t>
                          </a:r>
                          <a:r>
                            <a:rPr lang="en-US" sz="800" baseline="30000" dirty="0">
                              <a:solidFill>
                                <a:srgbClr val="040404"/>
                              </a:solidFill>
                            </a:rPr>
                            <a:t>2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/>
                            <a:t>Target temp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170 °C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699144813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HX body temp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429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baseline="0" dirty="0">
                              <a:solidFill>
                                <a:srgbClr val="040404"/>
                              </a:solidFill>
                            </a:rPr>
                            <a:t>130 </a:t>
                          </a:r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°C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Water temp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81 °C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289244291"/>
                      </a:ext>
                    </a:extLst>
                  </a:tr>
                  <a:tr h="25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Water velocity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rgbClr val="040404"/>
                              </a:solidFill>
                            </a:rPr>
                            <a:t>3 m/s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7055794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CA1A7BE8-28B4-C517-EA24-D4C2EC99205F}"/>
              </a:ext>
            </a:extLst>
          </p:cNvPr>
          <p:cNvSpPr/>
          <p:nvPr/>
        </p:nvSpPr>
        <p:spPr>
          <a:xfrm>
            <a:off x="4339465" y="3153254"/>
            <a:ext cx="45719" cy="74785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27E61F-0C18-F41C-8872-150AF3762D87}"/>
              </a:ext>
            </a:extLst>
          </p:cNvPr>
          <p:cNvSpPr/>
          <p:nvPr/>
        </p:nvSpPr>
        <p:spPr>
          <a:xfrm>
            <a:off x="4151244" y="3153254"/>
            <a:ext cx="192973" cy="74785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46A1BE-99CF-59CB-AFC1-93A4543B8758}"/>
              </a:ext>
            </a:extLst>
          </p:cNvPr>
          <p:cNvSpPr/>
          <p:nvPr/>
        </p:nvSpPr>
        <p:spPr>
          <a:xfrm>
            <a:off x="3694058" y="3054510"/>
            <a:ext cx="457200" cy="9453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55CE15-05AF-6432-4C2E-64082210E9ED}"/>
              </a:ext>
            </a:extLst>
          </p:cNvPr>
          <p:cNvSpPr txBox="1"/>
          <p:nvPr/>
        </p:nvSpPr>
        <p:spPr>
          <a:xfrm>
            <a:off x="3275478" y="2793779"/>
            <a:ext cx="1039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Al6063 HX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723CF1-E95F-5E56-C08A-F6F58A55C9DA}"/>
              </a:ext>
            </a:extLst>
          </p:cNvPr>
          <p:cNvSpPr txBox="1"/>
          <p:nvPr/>
        </p:nvSpPr>
        <p:spPr>
          <a:xfrm>
            <a:off x="4605536" y="2785705"/>
            <a:ext cx="853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 µm Mo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37131C-D64E-A526-BEF8-46018BF20CB4}"/>
              </a:ext>
            </a:extLst>
          </p:cNvPr>
          <p:cNvSpPr txBox="1"/>
          <p:nvPr/>
        </p:nvSpPr>
        <p:spPr>
          <a:xfrm>
            <a:off x="3824368" y="4182953"/>
            <a:ext cx="853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 mm Li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ED8113-79C4-9E8B-253A-1DC07BABCFF3}"/>
              </a:ext>
            </a:extLst>
          </p:cNvPr>
          <p:cNvCxnSpPr>
            <a:cxnSpLocks/>
          </p:cNvCxnSpPr>
          <p:nvPr/>
        </p:nvCxnSpPr>
        <p:spPr>
          <a:xfrm flipH="1">
            <a:off x="4529544" y="3527182"/>
            <a:ext cx="49228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77ED7E3-6365-8444-D87C-6C79CB47C731}"/>
              </a:ext>
            </a:extLst>
          </p:cNvPr>
          <p:cNvSpPr txBox="1"/>
          <p:nvPr/>
        </p:nvSpPr>
        <p:spPr>
          <a:xfrm>
            <a:off x="4759203" y="3551551"/>
            <a:ext cx="336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p+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EADFFC-66B0-22E8-4F86-B14CA251547A}"/>
              </a:ext>
            </a:extLst>
          </p:cNvPr>
          <p:cNvSpPr/>
          <p:nvPr/>
        </p:nvSpPr>
        <p:spPr>
          <a:xfrm>
            <a:off x="4148488" y="3054510"/>
            <a:ext cx="457200" cy="987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976BC9-709E-7D7A-2FBB-23725AAA74B3}"/>
              </a:ext>
            </a:extLst>
          </p:cNvPr>
          <p:cNvSpPr/>
          <p:nvPr/>
        </p:nvSpPr>
        <p:spPr>
          <a:xfrm>
            <a:off x="4148488" y="3900330"/>
            <a:ext cx="457200" cy="987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CF4419-08E9-4DF4-79D3-FF3E5C8D3B49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4251200" y="3897770"/>
            <a:ext cx="0" cy="28518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26DB014-78AC-0521-2DB8-AAD1F1B11334}"/>
              </a:ext>
            </a:extLst>
          </p:cNvPr>
          <p:cNvCxnSpPr>
            <a:cxnSpLocks/>
          </p:cNvCxnSpPr>
          <p:nvPr/>
        </p:nvCxnSpPr>
        <p:spPr>
          <a:xfrm flipH="1">
            <a:off x="4392008" y="3054510"/>
            <a:ext cx="404952" cy="23171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211CEB8-BBAD-CA8C-3F18-CE2C6ED56845}"/>
              </a:ext>
            </a:extLst>
          </p:cNvPr>
          <p:cNvCxnSpPr>
            <a:cxnSpLocks/>
          </p:cNvCxnSpPr>
          <p:nvPr/>
        </p:nvCxnSpPr>
        <p:spPr>
          <a:xfrm>
            <a:off x="3230880" y="3223260"/>
            <a:ext cx="5934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88AB41F-F1AE-A788-E980-39E084DED442}"/>
              </a:ext>
            </a:extLst>
          </p:cNvPr>
          <p:cNvCxnSpPr>
            <a:cxnSpLocks/>
          </p:cNvCxnSpPr>
          <p:nvPr/>
        </p:nvCxnSpPr>
        <p:spPr>
          <a:xfrm flipH="1">
            <a:off x="3223260" y="3835872"/>
            <a:ext cx="5934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6D9A373-FFDE-75CD-BC4B-AC71F6D80D9D}"/>
              </a:ext>
            </a:extLst>
          </p:cNvPr>
          <p:cNvCxnSpPr>
            <a:cxnSpLocks/>
          </p:cNvCxnSpPr>
          <p:nvPr/>
        </p:nvCxnSpPr>
        <p:spPr>
          <a:xfrm>
            <a:off x="3934858" y="3188970"/>
            <a:ext cx="0" cy="713232"/>
          </a:xfrm>
          <a:prstGeom prst="straightConnector1">
            <a:avLst/>
          </a:prstGeom>
          <a:ln w="76200" cmpd="sng">
            <a:prstDash val="sysDot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4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1C41C-2EDF-C7E1-86F4-24EB9F24D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text&#10;&#10;AI-generated content may be incorrect.">
            <a:extLst>
              <a:ext uri="{FF2B5EF4-FFF2-40B4-BE49-F238E27FC236}">
                <a16:creationId xmlns:a16="http://schemas.microsoft.com/office/drawing/2014/main" id="{72796F0F-7CD7-0017-C453-E6C33C8C5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191" y="241935"/>
            <a:ext cx="5852126" cy="383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24CFE2-726B-D00C-17BA-BC77AF0E44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253D89-27F5-3CB0-C05E-B602A032083E}"/>
              </a:ext>
            </a:extLst>
          </p:cNvPr>
          <p:cNvSpPr txBox="1"/>
          <p:nvPr/>
        </p:nvSpPr>
        <p:spPr>
          <a:xfrm>
            <a:off x="4283226" y="1226331"/>
            <a:ext cx="19836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RFQ cooler/</a:t>
            </a:r>
            <a:r>
              <a:rPr lang="en-US" sz="900" u="sng" dirty="0" err="1">
                <a:solidFill>
                  <a:srgbClr val="040404"/>
                </a:solidFill>
              </a:rPr>
              <a:t>buncher</a:t>
            </a:r>
            <a:endParaRPr lang="en-US" sz="900" u="sng" dirty="0">
              <a:solidFill>
                <a:srgbClr val="040404"/>
              </a:solidFill>
            </a:endParaRP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Capacity: 10</a:t>
            </a:r>
            <a:r>
              <a:rPr lang="en-US" sz="900" baseline="30000" dirty="0">
                <a:solidFill>
                  <a:srgbClr val="040404"/>
                </a:solidFill>
              </a:rPr>
              <a:t>5</a:t>
            </a:r>
            <a:r>
              <a:rPr lang="en-US" sz="900" dirty="0">
                <a:solidFill>
                  <a:srgbClr val="040404"/>
                </a:solidFill>
              </a:rPr>
              <a:t> ions/bunch Accumulation: 30-100 </a:t>
            </a:r>
            <a:r>
              <a:rPr lang="en-US" sz="900" dirty="0" err="1">
                <a:solidFill>
                  <a:srgbClr val="040404"/>
                </a:solidFill>
              </a:rPr>
              <a:t>ms</a:t>
            </a:r>
            <a:endParaRPr lang="en-US" sz="900" dirty="0">
              <a:solidFill>
                <a:srgbClr val="040404"/>
              </a:solidFill>
            </a:endParaRP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Transmission: 70% (2+), 50% (1+)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Pulse width: 100 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52CA0A-926A-44AF-FE68-5D261B56C4FB}"/>
              </a:ext>
            </a:extLst>
          </p:cNvPr>
          <p:cNvCxnSpPr>
            <a:cxnSpLocks/>
            <a:endCxn id="18" idx="2"/>
          </p:cNvCxnSpPr>
          <p:nvPr/>
        </p:nvCxnSpPr>
        <p:spPr bwMode="auto">
          <a:xfrm flipV="1">
            <a:off x="4283226" y="2011161"/>
            <a:ext cx="991828" cy="34807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B70C5E7-D495-9CAA-9CED-A6710DA74AC1}"/>
              </a:ext>
            </a:extLst>
          </p:cNvPr>
          <p:cNvSpPr txBox="1"/>
          <p:nvPr/>
        </p:nvSpPr>
        <p:spPr>
          <a:xfrm>
            <a:off x="1251665" y="3885419"/>
            <a:ext cx="18445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MR-TOF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Capacity: 10</a:t>
            </a:r>
            <a:r>
              <a:rPr lang="en-US" sz="900" baseline="30000" dirty="0">
                <a:solidFill>
                  <a:srgbClr val="040404"/>
                </a:solidFill>
              </a:rPr>
              <a:t>4</a:t>
            </a:r>
            <a:r>
              <a:rPr lang="en-US" sz="900" dirty="0">
                <a:solidFill>
                  <a:srgbClr val="040404"/>
                </a:solidFill>
              </a:rPr>
              <a:t> ions/bunch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Resolution: 1:100,000 Transmission: &lt;50%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Hold-up time: 15 </a:t>
            </a:r>
            <a:r>
              <a:rPr lang="en-US" sz="900" dirty="0" err="1">
                <a:solidFill>
                  <a:srgbClr val="040404"/>
                </a:solidFill>
              </a:rPr>
              <a:t>ms</a:t>
            </a:r>
            <a:endParaRPr lang="en-US" sz="900" dirty="0">
              <a:solidFill>
                <a:srgbClr val="040404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69AAEB-F204-0C9D-665A-826176A80764}"/>
              </a:ext>
            </a:extLst>
          </p:cNvPr>
          <p:cNvCxnSpPr>
            <a:cxnSpLocks/>
            <a:endCxn id="20" idx="0"/>
          </p:cNvCxnSpPr>
          <p:nvPr/>
        </p:nvCxnSpPr>
        <p:spPr bwMode="auto">
          <a:xfrm flipH="1">
            <a:off x="2173948" y="2667164"/>
            <a:ext cx="1574775" cy="121825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37ABF98-F93B-0E1C-1F1A-1D6E37C64DFA}"/>
              </a:ext>
            </a:extLst>
          </p:cNvPr>
          <p:cNvSpPr txBox="1"/>
          <p:nvPr/>
        </p:nvSpPr>
        <p:spPr>
          <a:xfrm>
            <a:off x="7185112" y="1728365"/>
            <a:ext cx="151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EBIS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Frequency: 10 Hz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Breeding time: 30-90 </a:t>
            </a:r>
            <a:r>
              <a:rPr lang="en-US" sz="900" dirty="0" err="1">
                <a:solidFill>
                  <a:srgbClr val="040404"/>
                </a:solidFill>
              </a:rPr>
              <a:t>ms</a:t>
            </a:r>
            <a:endParaRPr lang="en-US" sz="900" dirty="0">
              <a:solidFill>
                <a:srgbClr val="040404"/>
              </a:solidFill>
            </a:endParaRP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Efficiency: 10-70%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44F98E-4B5E-A663-2CC8-8BAB667419B0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5831" y="2101517"/>
            <a:ext cx="299281" cy="349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B513862-89A3-10B7-15A2-EDCF4E36BE04}"/>
              </a:ext>
            </a:extLst>
          </p:cNvPr>
          <p:cNvSpPr txBox="1"/>
          <p:nvPr/>
        </p:nvSpPr>
        <p:spPr>
          <a:xfrm>
            <a:off x="5356361" y="332114"/>
            <a:ext cx="133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40404"/>
                </a:solidFill>
              </a:rPr>
              <a:t>Stopped beam experimental area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ABD511-4A34-7D4C-B713-5EC6C8BF0967}"/>
              </a:ext>
            </a:extLst>
          </p:cNvPr>
          <p:cNvSpPr txBox="1"/>
          <p:nvPr/>
        </p:nvSpPr>
        <p:spPr>
          <a:xfrm>
            <a:off x="982905" y="3229416"/>
            <a:ext cx="13018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Elevator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Beam energy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2 keV </a:t>
            </a:r>
            <a:r>
              <a:rPr lang="en-US" sz="900" dirty="0">
                <a:solidFill>
                  <a:srgbClr val="040404"/>
                </a:solidFill>
                <a:sym typeface="Wingdings" panose="05000000000000000000" pitchFamily="2" charset="2"/>
              </a:rPr>
              <a:t> 25 keV</a:t>
            </a:r>
            <a:endParaRPr lang="en-US" sz="900" dirty="0">
              <a:solidFill>
                <a:srgbClr val="040404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3F2B66-56BE-CE4E-01D8-9DAD22ED08FD}"/>
              </a:ext>
            </a:extLst>
          </p:cNvPr>
          <p:cNvCxnSpPr>
            <a:cxnSpLocks/>
          </p:cNvCxnSpPr>
          <p:nvPr/>
        </p:nvCxnSpPr>
        <p:spPr bwMode="auto">
          <a:xfrm flipH="1">
            <a:off x="2066398" y="2359238"/>
            <a:ext cx="1682325" cy="111426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1283C4-4841-CDAD-0B4E-ECE84BDFAB30}"/>
              </a:ext>
            </a:extLst>
          </p:cNvPr>
          <p:cNvSpPr txBox="1"/>
          <p:nvPr/>
        </p:nvSpPr>
        <p:spPr>
          <a:xfrm>
            <a:off x="2615759" y="736213"/>
            <a:ext cx="1844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Isobar Separator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Resolution: 1:14,000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Transmission: 100%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Resolution: 1:20,000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Transmission: 60%</a:t>
            </a:r>
          </a:p>
          <a:p>
            <a:pPr algn="ctr"/>
            <a:endParaRPr lang="en-US" sz="900" dirty="0">
              <a:solidFill>
                <a:srgbClr val="040404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8DA21C-E508-DB6C-75F6-FBC966A0E587}"/>
              </a:ext>
            </a:extLst>
          </p:cNvPr>
          <p:cNvSpPr txBox="1"/>
          <p:nvPr/>
        </p:nvSpPr>
        <p:spPr>
          <a:xfrm>
            <a:off x="5828396" y="4426299"/>
            <a:ext cx="1844566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40404"/>
                </a:solidFill>
              </a:rPr>
              <a:t>HIGH VOLTAGE PLATFORMS AND ECR3 ARE NOT SHOWN IN THIS VIEW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6296703-7E39-7D22-62D2-12C4735599D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85873" y="1530054"/>
            <a:ext cx="283075" cy="26693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2E4CBF-9ACA-70EB-2A97-5EBABEC323BB}"/>
              </a:ext>
            </a:extLst>
          </p:cNvPr>
          <p:cNvSpPr txBox="1"/>
          <p:nvPr/>
        </p:nvSpPr>
        <p:spPr>
          <a:xfrm>
            <a:off x="1864878" y="1283837"/>
            <a:ext cx="115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Gas catcher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1+ and 2+ 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892AC-CBD9-C49A-F48B-5689A3106B13}"/>
              </a:ext>
            </a:extLst>
          </p:cNvPr>
          <p:cNvSpPr txBox="1"/>
          <p:nvPr/>
        </p:nvSpPr>
        <p:spPr>
          <a:xfrm>
            <a:off x="6323165" y="3338401"/>
            <a:ext cx="128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RFQ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Room temperature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60.625 MHz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A/q &lt;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D7909-F037-45D8-6312-E13DEF34F6F8}"/>
              </a:ext>
            </a:extLst>
          </p:cNvPr>
          <p:cNvSpPr txBox="1"/>
          <p:nvPr/>
        </p:nvSpPr>
        <p:spPr>
          <a:xfrm>
            <a:off x="7243042" y="2907992"/>
            <a:ext cx="11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PII Linac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Superconducting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39B694-E884-5E50-202C-A8CEB63DF2C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50381" y="1653169"/>
            <a:ext cx="531092" cy="4529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DB3B45B-E2D1-0ADC-3DAD-2B0AD4B875A1}"/>
              </a:ext>
            </a:extLst>
          </p:cNvPr>
          <p:cNvSpPr txBox="1"/>
          <p:nvPr/>
        </p:nvSpPr>
        <p:spPr>
          <a:xfrm>
            <a:off x="967899" y="2011161"/>
            <a:ext cx="11502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Cyclotron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6 MeV, 0.5 mA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Protons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157FD1-1CC5-5C54-B5D1-865703A7BC67}"/>
              </a:ext>
            </a:extLst>
          </p:cNvPr>
          <p:cNvSpPr txBox="1"/>
          <p:nvPr/>
        </p:nvSpPr>
        <p:spPr>
          <a:xfrm>
            <a:off x="3376577" y="4034585"/>
            <a:ext cx="11954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>
                <a:solidFill>
                  <a:srgbClr val="040404"/>
                </a:solidFill>
              </a:rPr>
              <a:t>ECR2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AECR-U type</a:t>
            </a:r>
          </a:p>
          <a:p>
            <a:pPr algn="ctr"/>
            <a:r>
              <a:rPr lang="en-US" sz="900" dirty="0">
                <a:solidFill>
                  <a:srgbClr val="040404"/>
                </a:solidFill>
              </a:rPr>
              <a:t>14 GHz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6DDD21-8074-7C36-0020-CF70738C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69250"/>
            <a:ext cx="8372901" cy="621711"/>
          </a:xfrm>
        </p:spPr>
        <p:txBody>
          <a:bodyPr/>
          <a:lstStyle/>
          <a:p>
            <a:r>
              <a:rPr lang="en-US" cap="none" dirty="0"/>
              <a:t>nu</a:t>
            </a:r>
            <a:r>
              <a:rPr lang="en-US" dirty="0"/>
              <a:t>CARIBU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31009AF-6A43-2E14-00C8-CD3CB5CCDF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20784"/>
            <a:ext cx="8372901" cy="374786"/>
          </a:xfrm>
        </p:spPr>
        <p:txBody>
          <a:bodyPr/>
          <a:lstStyle/>
          <a:p>
            <a:r>
              <a:rPr lang="en-US" dirty="0"/>
              <a:t>Charge breeding cycle</a:t>
            </a:r>
          </a:p>
        </p:txBody>
      </p:sp>
    </p:spTree>
    <p:extLst>
      <p:ext uri="{BB962C8B-B14F-4D97-AF65-F5344CB8AC3E}">
        <p14:creationId xmlns:p14="http://schemas.microsoft.com/office/powerpoint/2010/main" val="11143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4333599" y="4855281"/>
            <a:ext cx="467001" cy="143157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8162E9-A929-2D46-075E-D986980E1F37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041923" y="466812"/>
            <a:ext cx="4915845" cy="2986325"/>
            <a:chOff x="1065754" y="184207"/>
            <a:chExt cx="7021989" cy="456380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C644F4-507E-FBE5-A270-271E5148BE68}"/>
                </a:ext>
              </a:extLst>
            </p:cNvPr>
            <p:cNvGrpSpPr/>
            <p:nvPr/>
          </p:nvGrpSpPr>
          <p:grpSpPr>
            <a:xfrm>
              <a:off x="1065754" y="184207"/>
              <a:ext cx="7021989" cy="4563807"/>
              <a:chOff x="-518620" y="245609"/>
              <a:chExt cx="9362652" cy="6085078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89EA078-2040-F8EA-8931-543C4B65D3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7" b="20621"/>
              <a:stretch/>
            </p:blipFill>
            <p:spPr>
              <a:xfrm>
                <a:off x="106829" y="914618"/>
                <a:ext cx="6311211" cy="3836192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EF07402-B300-805C-4128-F92173A13452}"/>
                  </a:ext>
                </a:extLst>
              </p:cNvPr>
              <p:cNvSpPr txBox="1"/>
              <p:nvPr/>
            </p:nvSpPr>
            <p:spPr>
              <a:xfrm>
                <a:off x="2988643" y="4011952"/>
                <a:ext cx="2822544" cy="1034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900" dirty="0">
                    <a:solidFill>
                      <a:srgbClr val="040404"/>
                    </a:solidFill>
                    <a:latin typeface="Arial"/>
                  </a:rPr>
                  <a:t>Warm bore</a:t>
                </a:r>
              </a:p>
              <a:p>
                <a:pPr algn="ctr" defTabSz="685800"/>
                <a:r>
                  <a:rPr lang="en-US" sz="900" dirty="0">
                    <a:solidFill>
                      <a:srgbClr val="040404"/>
                    </a:solidFill>
                    <a:latin typeface="Arial"/>
                  </a:rPr>
                  <a:t>11 drift tubes</a:t>
                </a:r>
              </a:p>
              <a:p>
                <a:pPr algn="ctr" defTabSz="685800"/>
                <a:r>
                  <a:rPr lang="en-US" sz="900" dirty="0">
                    <a:solidFill>
                      <a:srgbClr val="040404"/>
                    </a:solidFill>
                    <a:latin typeface="Arial"/>
                  </a:rPr>
                  <a:t>3 for trap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470079C-9A2C-2F52-D353-AB4D81A1D2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22195" y="2949777"/>
                <a:ext cx="1621447" cy="107974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040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3C091DF-61F3-E4CC-A0E8-4B121CF6D6B8}"/>
                  </a:ext>
                </a:extLst>
              </p:cNvPr>
              <p:cNvSpPr txBox="1"/>
              <p:nvPr/>
            </p:nvSpPr>
            <p:spPr>
              <a:xfrm>
                <a:off x="5757054" y="2568413"/>
                <a:ext cx="3086978" cy="620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900" dirty="0">
                    <a:solidFill>
                      <a:srgbClr val="040404"/>
                    </a:solidFill>
                    <a:latin typeface="Arial"/>
                  </a:rPr>
                  <a:t>Electrostatic transport line</a:t>
                </a:r>
              </a:p>
              <a:p>
                <a:pPr algn="ctr" defTabSz="685800"/>
                <a:r>
                  <a:rPr lang="en-US" sz="900" dirty="0">
                    <a:solidFill>
                      <a:srgbClr val="040404"/>
                    </a:solidFill>
                    <a:latin typeface="Arial"/>
                  </a:rPr>
                  <a:t>Injection/extraction cycle</a:t>
                </a: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80A6B1E-EA25-A167-D166-21EDA88A7824}"/>
                  </a:ext>
                </a:extLst>
              </p:cNvPr>
              <p:cNvCxnSpPr>
                <a:endCxn id="62" idx="0"/>
              </p:cNvCxnSpPr>
              <p:nvPr/>
            </p:nvCxnSpPr>
            <p:spPr bwMode="auto">
              <a:xfrm>
                <a:off x="5562599" y="1963393"/>
                <a:ext cx="994822" cy="60502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040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7A62AB9-00F5-7B7D-A9AF-F0C20B594C78}"/>
                  </a:ext>
                </a:extLst>
              </p:cNvPr>
              <p:cNvSpPr txBox="1"/>
              <p:nvPr/>
            </p:nvSpPr>
            <p:spPr>
              <a:xfrm>
                <a:off x="-518620" y="5578119"/>
                <a:ext cx="2517338" cy="75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900" dirty="0">
                    <a:solidFill>
                      <a:srgbClr val="040404"/>
                    </a:solidFill>
                    <a:latin typeface="Arial"/>
                  </a:rPr>
                  <a:t>Electron gun</a:t>
                </a:r>
              </a:p>
              <a:p>
                <a:pPr algn="ctr" defTabSz="685800"/>
                <a:r>
                  <a:rPr lang="en-US" sz="900" dirty="0">
                    <a:solidFill>
                      <a:srgbClr val="040404"/>
                    </a:solidFill>
                    <a:latin typeface="Arial"/>
                  </a:rPr>
                  <a:t>3.9E-10 torr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D4423A0-4BF0-8BDB-DEA9-54EA78BADD25}"/>
                  </a:ext>
                </a:extLst>
              </p:cNvPr>
              <p:cNvCxnSpPr>
                <a:cxnSpLocks/>
                <a:endCxn id="64" idx="0"/>
              </p:cNvCxnSpPr>
              <p:nvPr/>
            </p:nvCxnSpPr>
            <p:spPr bwMode="auto">
              <a:xfrm>
                <a:off x="567065" y="3833395"/>
                <a:ext cx="172984" cy="174472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040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FBDF1F-3A0C-2BE2-D19A-D79A5396B50C}"/>
                  </a:ext>
                </a:extLst>
              </p:cNvPr>
              <p:cNvSpPr txBox="1"/>
              <p:nvPr/>
            </p:nvSpPr>
            <p:spPr>
              <a:xfrm>
                <a:off x="3034908" y="245609"/>
                <a:ext cx="2517338" cy="75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900" dirty="0">
                    <a:solidFill>
                      <a:srgbClr val="040404"/>
                    </a:solidFill>
                    <a:latin typeface="Arial"/>
                  </a:rPr>
                  <a:t>20 kW Collector</a:t>
                </a:r>
              </a:p>
              <a:p>
                <a:pPr algn="ctr" defTabSz="685800"/>
                <a:r>
                  <a:rPr lang="en-US" sz="900" dirty="0">
                    <a:solidFill>
                      <a:srgbClr val="040404"/>
                    </a:solidFill>
                    <a:latin typeface="Arial"/>
                  </a:rPr>
                  <a:t>7.3E-10 torr 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A341F32-F9F2-5C1D-8717-BF6808FB0648}"/>
                  </a:ext>
                </a:extLst>
              </p:cNvPr>
              <p:cNvCxnSpPr>
                <a:stCxn id="66" idx="2"/>
              </p:cNvCxnSpPr>
              <p:nvPr/>
            </p:nvCxnSpPr>
            <p:spPr bwMode="auto">
              <a:xfrm>
                <a:off x="4293577" y="998177"/>
                <a:ext cx="68489" cy="79191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040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C148E04-2174-3806-CD0F-1E4C3AA89202}"/>
                </a:ext>
              </a:extLst>
            </p:cNvPr>
            <p:cNvSpPr txBox="1"/>
            <p:nvPr/>
          </p:nvSpPr>
          <p:spPr>
            <a:xfrm>
              <a:off x="6545702" y="396707"/>
              <a:ext cx="494086" cy="376284"/>
            </a:xfrm>
            <a:prstGeom prst="rect">
              <a:avLst/>
            </a:prstGeom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000" dirty="0">
                  <a:solidFill>
                    <a:srgbClr val="0B1F8F"/>
                  </a:solidFill>
                  <a:latin typeface="Arial"/>
                </a:rPr>
                <a:t>1</a:t>
              </a:r>
              <a:r>
                <a:rPr lang="en-US" sz="1000" baseline="30000" dirty="0">
                  <a:solidFill>
                    <a:srgbClr val="0B1F8F"/>
                  </a:solidFill>
                  <a:latin typeface="Arial"/>
                </a:rPr>
                <a:t>+</a:t>
              </a:r>
              <a:r>
                <a:rPr lang="en-US" sz="1000" dirty="0">
                  <a:solidFill>
                    <a:srgbClr val="0B1F8F"/>
                  </a:solidFill>
                  <a:latin typeface="Arial"/>
                </a:rPr>
                <a:t> </a:t>
              </a:r>
              <a:endParaRPr lang="en-US" sz="1000" baseline="30000" dirty="0">
                <a:solidFill>
                  <a:srgbClr val="0B1F8F"/>
                </a:solidFill>
                <a:latin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4A36602-B9D1-991C-4F12-D5C6D8BD0796}"/>
                </a:ext>
              </a:extLst>
            </p:cNvPr>
            <p:cNvSpPr txBox="1"/>
            <p:nvPr/>
          </p:nvSpPr>
          <p:spPr>
            <a:xfrm>
              <a:off x="6472856" y="930700"/>
              <a:ext cx="486149" cy="376284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000" dirty="0">
                  <a:solidFill>
                    <a:srgbClr val="040404"/>
                  </a:solidFill>
                  <a:latin typeface="Arial"/>
                </a:rPr>
                <a:t>n</a:t>
              </a:r>
              <a:r>
                <a:rPr lang="en-US" sz="1000" baseline="30000" dirty="0">
                  <a:solidFill>
                    <a:srgbClr val="040404"/>
                  </a:solidFill>
                  <a:latin typeface="Arial"/>
                </a:rPr>
                <a:t>+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4E5C329-8C93-12F2-B546-563C42BED1F0}"/>
                </a:ext>
              </a:extLst>
            </p:cNvPr>
            <p:cNvCxnSpPr/>
            <p:nvPr/>
          </p:nvCxnSpPr>
          <p:spPr bwMode="auto">
            <a:xfrm flipH="1">
              <a:off x="6308991" y="629442"/>
              <a:ext cx="235424" cy="92124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F053A26-AB72-FC48-A6F4-73831C3FCF6A}"/>
                </a:ext>
              </a:extLst>
            </p:cNvPr>
            <p:cNvCxnSpPr/>
            <p:nvPr/>
          </p:nvCxnSpPr>
          <p:spPr bwMode="auto">
            <a:xfrm flipV="1">
              <a:off x="6890026" y="779430"/>
              <a:ext cx="337783" cy="153539"/>
            </a:xfrm>
            <a:prstGeom prst="straightConnector1">
              <a:avLst/>
            </a:prstGeom>
            <a:ln w="19050"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EE00CCAC-255B-108A-5D29-39B92CBA6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653592"/>
              </p:ext>
            </p:extLst>
          </p:nvPr>
        </p:nvGraphicFramePr>
        <p:xfrm>
          <a:off x="449620" y="1018694"/>
          <a:ext cx="2571768" cy="33910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8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5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u="none" dirty="0"/>
                        <a:t>EBIS</a:t>
                      </a:r>
                      <a:r>
                        <a:rPr lang="en-US" sz="1100" u="none" baseline="0" dirty="0"/>
                        <a:t> Operating Parameters</a:t>
                      </a:r>
                      <a:endParaRPr lang="en-US" sz="1100" b="0" u="none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Solenoid</a:t>
                      </a:r>
                      <a:r>
                        <a:rPr lang="en-US" sz="800" baseline="0" dirty="0"/>
                        <a:t> f</a:t>
                      </a:r>
                      <a:r>
                        <a:rPr lang="en-US" sz="800" dirty="0"/>
                        <a:t>ield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5.5 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6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Magnetic field on cathode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0.15 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Cathode diameter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4.2 mm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Drift tube diameter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20 mm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17453691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Electron energy</a:t>
                      </a:r>
                      <a:r>
                        <a:rPr lang="en-US" sz="800" baseline="0" dirty="0"/>
                        <a:t> in trap</a:t>
                      </a:r>
                      <a:endParaRPr lang="en-US" sz="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6300 eV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9914481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Electron</a:t>
                      </a:r>
                      <a:r>
                        <a:rPr lang="en-US" sz="800" baseline="0" dirty="0"/>
                        <a:t> current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0.32 A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6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Effective electron current density in trap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/>
                        <a:t>190 A/cm</a:t>
                      </a:r>
                      <a:r>
                        <a:rPr lang="en-US" sz="800" baseline="30000" dirty="0"/>
                        <a:t>2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Trap length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50 cm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Charge capacity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040404"/>
                          </a:solidFill>
                        </a:rPr>
                        <a:t>2.2</a:t>
                      </a:r>
                      <a:r>
                        <a:rPr lang="en-US" sz="800" dirty="0"/>
                        <a:t>x10</a:t>
                      </a:r>
                      <a:r>
                        <a:rPr lang="en-US" sz="800" baseline="30000" dirty="0"/>
                        <a:t>10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Injection time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50 µs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Repetition rate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 Hz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Duty cycle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50 %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EBIS bias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20 kV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Pressure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1x10</a:t>
                      </a:r>
                      <a:r>
                        <a:rPr lang="en-US" sz="800" baseline="30000" dirty="0"/>
                        <a:t>-10</a:t>
                      </a:r>
                      <a:r>
                        <a:rPr lang="en-US" sz="800" dirty="0"/>
                        <a:t> torr</a:t>
                      </a:r>
                      <a:endParaRPr lang="en-US" sz="800" dirty="0">
                        <a:solidFill>
                          <a:srgbClr val="04040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338" y="3030607"/>
            <a:ext cx="2949517" cy="157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4403731" y="4586204"/>
            <a:ext cx="14953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Drift tube number</a:t>
            </a:r>
          </a:p>
        </p:txBody>
      </p:sp>
      <p:sp>
        <p:nvSpPr>
          <p:cNvPr id="72" name="TextBox 71"/>
          <p:cNvSpPr txBox="1"/>
          <p:nvPr/>
        </p:nvSpPr>
        <p:spPr>
          <a:xfrm rot="16200000">
            <a:off x="2804048" y="3726073"/>
            <a:ext cx="1333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Voltage (kV)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681200" y="3657346"/>
            <a:ext cx="215445" cy="8216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5985486" y="3846356"/>
            <a:ext cx="9865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Barrier drift tube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470079C-9A2C-2F52-D353-AB4D81A1D25A}"/>
              </a:ext>
            </a:extLst>
          </p:cNvPr>
          <p:cNvCxnSpPr>
            <a:cxnSpLocks/>
          </p:cNvCxnSpPr>
          <p:nvPr/>
        </p:nvCxnSpPr>
        <p:spPr bwMode="auto">
          <a:xfrm flipH="1">
            <a:off x="5632064" y="3958054"/>
            <a:ext cx="448855" cy="2193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5106466" y="3836484"/>
            <a:ext cx="1568654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382397" y="3718560"/>
            <a:ext cx="218303" cy="7618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/>
          <p:cNvGrpSpPr/>
          <p:nvPr/>
        </p:nvGrpSpPr>
        <p:grpSpPr>
          <a:xfrm>
            <a:off x="4736327" y="3700126"/>
            <a:ext cx="663158" cy="780164"/>
            <a:chOff x="4747688" y="3696424"/>
            <a:chExt cx="663158" cy="780164"/>
          </a:xfrm>
        </p:grpSpPr>
        <p:sp>
          <p:nvSpPr>
            <p:cNvPr id="80" name="Rectangle 79"/>
            <p:cNvSpPr/>
            <p:nvPr/>
          </p:nvSpPr>
          <p:spPr>
            <a:xfrm>
              <a:off x="4747688" y="3696424"/>
              <a:ext cx="224362" cy="7801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tx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tx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968161" y="3696424"/>
              <a:ext cx="221198" cy="7801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tx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tx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189648" y="3696424"/>
              <a:ext cx="221198" cy="7801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tx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tx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4225065" y="2870033"/>
            <a:ext cx="9865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Trap drift tubes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470079C-9A2C-2F52-D353-AB4D81A1D25A}"/>
              </a:ext>
            </a:extLst>
          </p:cNvPr>
          <p:cNvCxnSpPr>
            <a:cxnSpLocks/>
          </p:cNvCxnSpPr>
          <p:nvPr/>
        </p:nvCxnSpPr>
        <p:spPr bwMode="auto">
          <a:xfrm>
            <a:off x="4718318" y="3088396"/>
            <a:ext cx="263833" cy="55124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5088960" y="3689497"/>
            <a:ext cx="2029539" cy="5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6" name="Curved Connector 85"/>
          <p:cNvCxnSpPr/>
          <p:nvPr/>
        </p:nvCxnSpPr>
        <p:spPr>
          <a:xfrm flipV="1">
            <a:off x="5161897" y="3725805"/>
            <a:ext cx="123107" cy="115056"/>
          </a:xfrm>
          <a:prstGeom prst="curvedConnector3">
            <a:avLst>
              <a:gd name="adj1" fmla="val -314325"/>
            </a:avLst>
          </a:prstGeom>
          <a:ln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2B3CBE22-95AF-4434-919D-B950C0300B7A}"/>
              </a:ext>
            </a:extLst>
          </p:cNvPr>
          <p:cNvSpPr txBox="1">
            <a:spLocks/>
          </p:cNvSpPr>
          <p:nvPr/>
        </p:nvSpPr>
        <p:spPr>
          <a:xfrm>
            <a:off x="457202" y="69250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/>
            <a:r>
              <a:rPr lang="en-US" sz="2100" dirty="0">
                <a:solidFill>
                  <a:srgbClr val="47484A">
                    <a:lumMod val="50000"/>
                  </a:srgbClr>
                </a:solidFill>
                <a:latin typeface="Arial"/>
              </a:rPr>
              <a:t>EBIS Charge breeder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8842B3DE-89D3-3D5B-AEFC-D6DEF4B4811C}"/>
              </a:ext>
            </a:extLst>
          </p:cNvPr>
          <p:cNvSpPr txBox="1">
            <a:spLocks/>
          </p:cNvSpPr>
          <p:nvPr/>
        </p:nvSpPr>
        <p:spPr>
          <a:xfrm>
            <a:off x="457202" y="720784"/>
            <a:ext cx="8372901" cy="374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429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500" b="1" kern="1200" baseline="0">
                <a:solidFill>
                  <a:srgbClr val="0082CA"/>
                </a:solidFill>
                <a:latin typeface="+mn-lt"/>
                <a:ea typeface="+mn-ea"/>
                <a:cs typeface="+mn-cs"/>
              </a:defRPr>
            </a:lvl1pPr>
            <a:lvl2pPr marL="390525" indent="-17740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2456" indent="-140494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3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5579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8700" indent="-128588" algn="l" defTabSz="3429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High-energy electron beam</a:t>
            </a:r>
          </a:p>
        </p:txBody>
      </p:sp>
    </p:spTree>
    <p:extLst>
      <p:ext uri="{BB962C8B-B14F-4D97-AF65-F5344CB8AC3E}">
        <p14:creationId xmlns:p14="http://schemas.microsoft.com/office/powerpoint/2010/main" val="27046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2009_visual identity">
  <a:themeElements>
    <a:clrScheme name="4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4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60000"/>
            <a:lumOff val="40000"/>
          </a:schemeClr>
        </a:solidFill>
        <a:effectLst/>
        <a:scene3d>
          <a:camera prst="orthographicFront"/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3">
          <a:schemeClr val="accent4">
            <a:tint val="50000"/>
            <a:hueOff val="20965977"/>
            <a:satOff val="5482"/>
            <a:lumOff val="16556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2" charset="-128"/>
          </a:defRPr>
        </a:defPPr>
      </a:lstStyle>
    </a:lnDef>
  </a:objectDefaults>
  <a:extraClrSchemeLst>
    <a:extraClrScheme>
      <a:clrScheme name="4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82245</TotalTime>
  <Words>1988</Words>
  <Application>Microsoft Office PowerPoint</Application>
  <PresentationFormat>On-screen Show (16:9)</PresentationFormat>
  <Paragraphs>477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ＭＳ Ｐゴシック</vt:lpstr>
      <vt:lpstr>Arial</vt:lpstr>
      <vt:lpstr>Calibri</vt:lpstr>
      <vt:lpstr>Cambria Math</vt:lpstr>
      <vt:lpstr>Symbol</vt:lpstr>
      <vt:lpstr>Times New Roman</vt:lpstr>
      <vt:lpstr>Trebuchet MS</vt:lpstr>
      <vt:lpstr>Wingdings</vt:lpstr>
      <vt:lpstr>presentation_16x9</vt:lpstr>
      <vt:lpstr>presentation_4x3</vt:lpstr>
      <vt:lpstr>4_2009_visual identity</vt:lpstr>
      <vt:lpstr>Closed Shell Charge Breeding of Radioactive Fission Products with an Electron Beam Ion Source</vt:lpstr>
      <vt:lpstr>PowerPoint Presentation</vt:lpstr>
      <vt:lpstr>Outline</vt:lpstr>
      <vt:lpstr>atlas</vt:lpstr>
      <vt:lpstr>Atlas</vt:lpstr>
      <vt:lpstr>nuCARIBU</vt:lpstr>
      <vt:lpstr>nuCARIBU</vt:lpstr>
      <vt:lpstr>nuCARIBU</vt:lpstr>
      <vt:lpstr>PowerPoint Presentation</vt:lpstr>
      <vt:lpstr>PowerPoint Presentation</vt:lpstr>
      <vt:lpstr>Closed shell breeding</vt:lpstr>
      <vt:lpstr>Closed shell breeding</vt:lpstr>
      <vt:lpstr>Closed shell breeding</vt:lpstr>
      <vt:lpstr>Closed shell breeding</vt:lpstr>
      <vt:lpstr>Closed shell breeding</vt:lpstr>
      <vt:lpstr>Closed shell breeding</vt:lpstr>
      <vt:lpstr>Closed shell breeding</vt:lpstr>
      <vt:lpstr>Closed shell breeding</vt:lpstr>
      <vt:lpstr>nuCARIBU</vt:lpstr>
      <vt:lpstr>nuCARIBU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Vondrasek, Richard C.</cp:lastModifiedBy>
  <cp:revision>571</cp:revision>
  <cp:lastPrinted>2018-10-18T20:20:07Z</cp:lastPrinted>
  <dcterms:created xsi:type="dcterms:W3CDTF">2018-07-03T17:34:09Z</dcterms:created>
  <dcterms:modified xsi:type="dcterms:W3CDTF">2025-09-09T21:51:08Z</dcterms:modified>
</cp:coreProperties>
</file>