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8" r:id="rId2"/>
  </p:sldIdLst>
  <p:sldSz cx="30243463" cy="42773600"/>
  <p:notesSz cx="6718300" cy="9855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400">
          <p15:clr>
            <a:srgbClr val="A4A3A4"/>
          </p15:clr>
        </p15:guide>
        <p15:guide id="2" pos="9526">
          <p15:clr>
            <a:srgbClr val="A4A3A4"/>
          </p15:clr>
        </p15:guide>
        <p15:guide id="3" pos="453">
          <p15:clr>
            <a:srgbClr val="A4A3A4"/>
          </p15:clr>
        </p15:guide>
        <p15:guide id="4" pos="19050">
          <p15:clr>
            <a:srgbClr val="A4A3A4"/>
          </p15:clr>
        </p15:guide>
        <p15:guide id="5" pos="9979">
          <p15:clr>
            <a:srgbClr val="A4A3A4"/>
          </p15:clr>
        </p15:guide>
        <p15:guide id="6" pos="9071">
          <p15:clr>
            <a:srgbClr val="A4A3A4"/>
          </p15:clr>
        </p15:guide>
        <p15:guide id="7" pos="18597">
          <p15:clr>
            <a:srgbClr val="A4A3A4"/>
          </p15:clr>
        </p15:guide>
        <p15:guide id="8" pos="14288">
          <p15:clr>
            <a:srgbClr val="A4A3A4"/>
          </p15:clr>
        </p15:guide>
        <p15:guide id="9" pos="47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00"/>
    <a:srgbClr val="0000FF"/>
    <a:srgbClr val="C800C8"/>
    <a:srgbClr val="0000AC"/>
    <a:srgbClr val="C80000"/>
    <a:srgbClr val="FFC8FF"/>
    <a:srgbClr val="C8FFC8"/>
    <a:srgbClr val="009600"/>
    <a:srgbClr val="FF0000"/>
    <a:srgbClr val="FF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3" autoAdjust="0"/>
    <p:restoredTop sz="96301" autoAdjust="0"/>
  </p:normalViewPr>
  <p:slideViewPr>
    <p:cSldViewPr snapToObjects="1" showGuides="1">
      <p:cViewPr>
        <p:scale>
          <a:sx n="70" d="100"/>
          <a:sy n="70" d="100"/>
        </p:scale>
        <p:origin x="48" y="-13002"/>
      </p:cViewPr>
      <p:guideLst>
        <p:guide orient="horz" pos="26400"/>
        <p:guide pos="9526"/>
        <p:guide pos="453"/>
        <p:guide pos="19050"/>
        <p:guide pos="9979"/>
        <p:guide pos="9071"/>
        <p:guide pos="18597"/>
        <p:guide pos="14288"/>
        <p:guide pos="47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Objects="1">
      <p:cViewPr varScale="1">
        <p:scale>
          <a:sx n="71" d="100"/>
          <a:sy n="71" d="100"/>
        </p:scale>
        <p:origin x="362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05238" y="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9E6B9-3B9C-9144-AAAF-606C1BA22930}" type="datetimeFigureOut">
              <a:rPr lang="fr-FR" smtClean="0"/>
              <a:t>27/08/2025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1475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05238" y="9361488"/>
            <a:ext cx="2911475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200F8-A113-E948-99A3-6DDAC1A5693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14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05238" y="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D5352-EC13-46C7-96A4-55DC20B5EC85}" type="datetimeFigureOut">
              <a:rPr lang="en-US" smtClean="0"/>
              <a:t>2025-08-27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182813" y="1231900"/>
            <a:ext cx="2352675" cy="3325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1513" y="4743450"/>
            <a:ext cx="5375275" cy="38798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61488"/>
            <a:ext cx="2911475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05238" y="9361488"/>
            <a:ext cx="2911475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7B770-209E-4FF6-A8B8-13204FD74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32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7B770-209E-4FF6-A8B8-13204FD740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73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97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12888" y="38952488"/>
            <a:ext cx="7056437" cy="29702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0333038" y="38952488"/>
            <a:ext cx="9577387" cy="29702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1674138" y="38952488"/>
            <a:ext cx="7056437" cy="29702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59479-20CA-49E5-B958-A00599B075D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5394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8995011" y="831300"/>
            <a:ext cx="10600328" cy="2553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1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</p:sldLayoutIdLst>
  <p:txStyles>
    <p:titleStyle>
      <a:lvl1pPr algn="ctr" defTabSz="4171950" rtl="0" eaLnBrk="1" fontAlgn="base" hangingPunct="1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171950" rtl="0" eaLnBrk="1" fontAlgn="base" hangingPunct="1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</a:defRPr>
      </a:lvl2pPr>
      <a:lvl3pPr algn="ctr" defTabSz="4171950" rtl="0" eaLnBrk="1" fontAlgn="base" hangingPunct="1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</a:defRPr>
      </a:lvl3pPr>
      <a:lvl4pPr algn="ctr" defTabSz="4171950" rtl="0" eaLnBrk="1" fontAlgn="base" hangingPunct="1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</a:defRPr>
      </a:lvl4pPr>
      <a:lvl5pPr algn="ctr" defTabSz="4171950" rtl="0" eaLnBrk="1" fontAlgn="base" hangingPunct="1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</a:defRPr>
      </a:lvl5pPr>
      <a:lvl6pPr marL="457200" algn="ctr" defTabSz="4171950" rtl="0" eaLnBrk="1" fontAlgn="base" hangingPunct="1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</a:defRPr>
      </a:lvl6pPr>
      <a:lvl7pPr marL="914400" algn="ctr" defTabSz="4171950" rtl="0" eaLnBrk="1" fontAlgn="base" hangingPunct="1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</a:defRPr>
      </a:lvl7pPr>
      <a:lvl8pPr marL="1371600" algn="ctr" defTabSz="4171950" rtl="0" eaLnBrk="1" fontAlgn="base" hangingPunct="1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</a:defRPr>
      </a:lvl8pPr>
      <a:lvl9pPr marL="1828800" algn="ctr" defTabSz="4171950" rtl="0" eaLnBrk="1" fontAlgn="base" hangingPunct="1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</a:defRPr>
      </a:lvl9pPr>
    </p:titleStyle>
    <p:bodyStyle>
      <a:lvl1pPr marL="1565275" indent="-1565275" algn="l" defTabSz="4171950" rtl="0" eaLnBrk="1" fontAlgn="base" hangingPunct="1">
        <a:spcBef>
          <a:spcPct val="20000"/>
        </a:spcBef>
        <a:spcAft>
          <a:spcPct val="0"/>
        </a:spcAft>
        <a:buChar char="•"/>
        <a:defRPr sz="14600">
          <a:solidFill>
            <a:schemeClr val="tx1"/>
          </a:solidFill>
          <a:latin typeface="+mn-lt"/>
          <a:ea typeface="+mn-ea"/>
          <a:cs typeface="+mn-cs"/>
        </a:defRPr>
      </a:lvl1pPr>
      <a:lvl2pPr marL="3389313" indent="-1303338" algn="l" defTabSz="4171950" rtl="0" eaLnBrk="1" fontAlgn="base" hangingPunct="1">
        <a:spcBef>
          <a:spcPct val="20000"/>
        </a:spcBef>
        <a:spcAft>
          <a:spcPct val="0"/>
        </a:spcAft>
        <a:buChar char="–"/>
        <a:defRPr sz="12800">
          <a:solidFill>
            <a:schemeClr val="tx1"/>
          </a:solidFill>
          <a:latin typeface="+mn-lt"/>
        </a:defRPr>
      </a:lvl2pPr>
      <a:lvl3pPr marL="5214938" indent="-1042988" algn="l" defTabSz="4171950" rtl="0" eaLnBrk="1" fontAlgn="base" hangingPunct="1">
        <a:spcBef>
          <a:spcPct val="20000"/>
        </a:spcBef>
        <a:spcAft>
          <a:spcPct val="0"/>
        </a:spcAft>
        <a:buChar char="•"/>
        <a:defRPr sz="11000">
          <a:solidFill>
            <a:schemeClr val="tx1"/>
          </a:solidFill>
          <a:latin typeface="+mn-lt"/>
        </a:defRPr>
      </a:lvl3pPr>
      <a:lvl4pPr marL="7300913" indent="-1042988" algn="l" defTabSz="4171950" rtl="0" eaLnBrk="1" fontAlgn="base" hangingPunct="1">
        <a:spcBef>
          <a:spcPct val="20000"/>
        </a:spcBef>
        <a:spcAft>
          <a:spcPct val="0"/>
        </a:spcAft>
        <a:buChar char="–"/>
        <a:defRPr sz="9100">
          <a:solidFill>
            <a:schemeClr val="tx1"/>
          </a:solidFill>
          <a:latin typeface="+mn-lt"/>
        </a:defRPr>
      </a:lvl4pPr>
      <a:lvl5pPr marL="9388475" indent="-1044575" algn="l" defTabSz="4171950" rtl="0" eaLnBrk="1" fontAlgn="base" hangingPunct="1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</a:defRPr>
      </a:lvl5pPr>
      <a:lvl6pPr marL="9845675" indent="-1044575" algn="l" defTabSz="4171950" rtl="0" eaLnBrk="1" fontAlgn="base" hangingPunct="1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</a:defRPr>
      </a:lvl6pPr>
      <a:lvl7pPr marL="10302875" indent="-1044575" algn="l" defTabSz="4171950" rtl="0" eaLnBrk="1" fontAlgn="base" hangingPunct="1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</a:defRPr>
      </a:lvl7pPr>
      <a:lvl8pPr marL="10760075" indent="-1044575" algn="l" defTabSz="4171950" rtl="0" eaLnBrk="1" fontAlgn="base" hangingPunct="1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</a:defRPr>
      </a:lvl8pPr>
      <a:lvl9pPr marL="11217275" indent="-1044575" algn="l" defTabSz="4171950" rtl="0" eaLnBrk="1" fontAlgn="base" hangingPunct="1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emf"/><Relationship Id="rId3" Type="http://schemas.openxmlformats.org/officeDocument/2006/relationships/image" Target="../media/image1.png"/><Relationship Id="rId21" Type="http://schemas.openxmlformats.org/officeDocument/2006/relationships/image" Target="../media/image19.emf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17" Type="http://schemas.openxmlformats.org/officeDocument/2006/relationships/image" Target="../media/image15.png"/><Relationship Id="rId25" Type="http://schemas.openxmlformats.org/officeDocument/2006/relationships/image" Target="../media/image23.emf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emf"/><Relationship Id="rId29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emf"/><Relationship Id="rId24" Type="http://schemas.openxmlformats.org/officeDocument/2006/relationships/image" Target="../media/image22.emf"/><Relationship Id="rId32" Type="http://schemas.openxmlformats.org/officeDocument/2006/relationships/image" Target="../media/image30.emf"/><Relationship Id="rId5" Type="http://schemas.openxmlformats.org/officeDocument/2006/relationships/image" Target="../media/image3.jpg"/><Relationship Id="rId15" Type="http://schemas.openxmlformats.org/officeDocument/2006/relationships/image" Target="../media/image13.png"/><Relationship Id="rId23" Type="http://schemas.openxmlformats.org/officeDocument/2006/relationships/image" Target="../media/image21.emf"/><Relationship Id="rId28" Type="http://schemas.openxmlformats.org/officeDocument/2006/relationships/image" Target="../media/image26.emf"/><Relationship Id="rId10" Type="http://schemas.openxmlformats.org/officeDocument/2006/relationships/image" Target="../media/image8.jpeg"/><Relationship Id="rId19" Type="http://schemas.openxmlformats.org/officeDocument/2006/relationships/image" Target="../media/image17.emf"/><Relationship Id="rId31" Type="http://schemas.openxmlformats.org/officeDocument/2006/relationships/image" Target="../media/image29.emf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emf"/><Relationship Id="rId30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>
            <a:spLocks/>
          </p:cNvSpPr>
          <p:nvPr/>
        </p:nvSpPr>
        <p:spPr bwMode="auto">
          <a:xfrm>
            <a:off x="7992940" y="1080543"/>
            <a:ext cx="21105858" cy="2704393"/>
          </a:xfrm>
          <a:prstGeom prst="rect">
            <a:avLst/>
          </a:prstGeom>
          <a:solidFill>
            <a:srgbClr val="E3201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1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1960655" y="39892856"/>
            <a:ext cx="69866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  <a:ea typeface="Helvetica" charset="0"/>
                <a:cs typeface="Helvetica" charset="0"/>
              </a:rPr>
              <a:t>This work was supported in part by the Swiss National Science Foundation</a:t>
            </a:r>
          </a:p>
          <a:p>
            <a:pPr algn="r"/>
            <a:endParaRPr lang="en-GB" sz="1400" i="1" dirty="0">
              <a:solidFill>
                <a:srgbClr val="0000FF"/>
              </a:solidFill>
              <a:latin typeface="+mj-lt"/>
              <a:ea typeface="Helvetica" charset="0"/>
              <a:cs typeface="Helvetica" charset="0"/>
            </a:endParaRPr>
          </a:p>
          <a:p>
            <a:pPr algn="r"/>
            <a:r>
              <a:rPr lang="en-GB" sz="2000" i="1" dirty="0">
                <a:solidFill>
                  <a:srgbClr val="0000FF"/>
                </a:solidFill>
                <a:latin typeface="+mj-lt"/>
                <a:ea typeface="Helvetica" charset="0"/>
                <a:cs typeface="Helvetica" charset="0"/>
              </a:rPr>
              <a:t>E-mail: alexander.karpushov@epfl.ch  WWW: spc.epfl.ch</a:t>
            </a:r>
            <a:r>
              <a:rPr lang="en-GB" sz="2000" dirty="0">
                <a:latin typeface="+mj-lt"/>
                <a:ea typeface="Helvetica" charset="0"/>
                <a:cs typeface="Helvetica" charset="0"/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424987" y="1227049"/>
            <a:ext cx="204703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Diagnostics for characterization of neutral beams parameters at TCV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992940" y="4176888"/>
            <a:ext cx="21105857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b="1">
                <a:latin typeface="+mj-lt"/>
                <a:ea typeface="Helvetica" charset="0"/>
                <a:cs typeface="Helvetica" charset="0"/>
              </a:rPr>
              <a:t>A.N. Karpushov, Y. Andrebe, B.P. Duval, R. Jacquier, A. Listopad, D. Mykytchuk, H. Reimerdes, M. Toussaint, and TCV team</a:t>
            </a:r>
            <a:r>
              <a:rPr lang="en-GB" sz="3600" b="1" baseline="30000">
                <a:latin typeface="+mj-lt"/>
                <a:ea typeface="Helvetica" charset="0"/>
                <a:cs typeface="Helvetica" charset="0"/>
              </a:rPr>
              <a:t>a</a:t>
            </a:r>
            <a:endParaRPr lang="en-GB" sz="3600" b="1">
              <a:latin typeface="+mj-lt"/>
              <a:ea typeface="Helvetica" charset="0"/>
              <a:cs typeface="Helvetica" charset="0"/>
            </a:endParaRPr>
          </a:p>
          <a:p>
            <a:pPr algn="just">
              <a:spcBef>
                <a:spcPts val="1800"/>
              </a:spcBef>
            </a:pPr>
            <a:r>
              <a:rPr lang="en-GB" sz="3200" i="1">
                <a:latin typeface="+mj-lt"/>
                <a:ea typeface="Helvetica" charset="0"/>
                <a:cs typeface="Helvetica" charset="0"/>
              </a:rPr>
              <a:t>Ecole Polytechnique Federale de Lausanne (EPFL), Swiss Plasma Center (SPC), CH-1015 Lausanne, Switzerland</a:t>
            </a:r>
          </a:p>
          <a:p>
            <a:pPr algn="just">
              <a:spcBef>
                <a:spcPts val="0"/>
              </a:spcBef>
            </a:pPr>
            <a:r>
              <a:rPr lang="en-GB" sz="3200" i="1" baseline="30000">
                <a:latin typeface="+mj-lt"/>
                <a:ea typeface="Helvetica" charset="0"/>
                <a:cs typeface="Helvetica" charset="0"/>
              </a:rPr>
              <a:t>a</a:t>
            </a:r>
            <a:r>
              <a:rPr lang="en-GB" sz="3200" i="1">
                <a:latin typeface="+mj-lt"/>
                <a:ea typeface="Helvetica" charset="0"/>
                <a:cs typeface="Helvetica" charset="0"/>
              </a:rPr>
              <a:t>See author list of B.P. Duval et al 2024 Nucl. Fusion 64 112023, DOI:10.1088/1741-4326/ad8361</a:t>
            </a:r>
            <a:endParaRPr lang="en-GB" sz="3200" i="1" baseline="3000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141455" y="4106956"/>
            <a:ext cx="24194688" cy="2911568"/>
          </a:xfrm>
          <a:prstGeom prst="rect">
            <a:avLst/>
          </a:prstGeom>
          <a:noFill/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1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90" name="Rectangle 89"/>
          <p:cNvSpPr/>
          <p:nvPr/>
        </p:nvSpPr>
        <p:spPr bwMode="auto">
          <a:xfrm>
            <a:off x="2808363" y="39834037"/>
            <a:ext cx="26290436" cy="229106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1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20" y="1152552"/>
            <a:ext cx="5763135" cy="24961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9" y="40561142"/>
            <a:ext cx="2067046" cy="12961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B5B072-ABE3-4503-9B45-85F78649FC1C}"/>
              </a:ext>
            </a:extLst>
          </p:cNvPr>
          <p:cNvSpPr/>
          <p:nvPr/>
        </p:nvSpPr>
        <p:spPr>
          <a:xfrm>
            <a:off x="11970109" y="413308"/>
            <a:ext cx="17121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i="1" dirty="0"/>
              <a:t>21</a:t>
            </a:r>
            <a:r>
              <a:rPr lang="en-GB" sz="2800" i="1" baseline="30000" dirty="0"/>
              <a:t>st</a:t>
            </a:r>
            <a:r>
              <a:rPr lang="en-GB" sz="2800" i="1" dirty="0"/>
              <a:t> International Conference on Ion Sources, Oxford, UK, 8</a:t>
            </a:r>
            <a:r>
              <a:rPr lang="en-GB" sz="2800" i="1" baseline="30000" dirty="0"/>
              <a:t>th</a:t>
            </a:r>
            <a:r>
              <a:rPr lang="en-GB" sz="2800" i="1" dirty="0"/>
              <a:t>–12</a:t>
            </a:r>
            <a:r>
              <a:rPr lang="en-GB" sz="2800" i="1" baseline="30000" dirty="0"/>
              <a:t>th</a:t>
            </a:r>
            <a:r>
              <a:rPr lang="en-GB" sz="2800" i="1" dirty="0"/>
              <a:t> of September 2025		ID:#10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0962E4-14BC-4141-A25B-B541E7C37226}"/>
              </a:ext>
            </a:extLst>
          </p:cNvPr>
          <p:cNvGrpSpPr/>
          <p:nvPr/>
        </p:nvGrpSpPr>
        <p:grpSpPr>
          <a:xfrm>
            <a:off x="1008163" y="6913192"/>
            <a:ext cx="13931835" cy="8811930"/>
            <a:chOff x="1008163" y="6913192"/>
            <a:chExt cx="13931835" cy="8811930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BBBBC9A-B101-430A-906E-C63EFB5ED626}"/>
                </a:ext>
              </a:extLst>
            </p:cNvPr>
            <p:cNvSpPr/>
            <p:nvPr/>
          </p:nvSpPr>
          <p:spPr bwMode="auto">
            <a:xfrm>
              <a:off x="1079998" y="7185396"/>
              <a:ext cx="13860000" cy="8539726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98" name="ZoneTexte 61">
              <a:extLst>
                <a:ext uri="{FF2B5EF4-FFF2-40B4-BE49-F238E27FC236}">
                  <a16:creationId xmlns:a16="http://schemas.microsoft.com/office/drawing/2014/main" id="{6EEB1A10-7DD3-45C0-91C5-B96DE7FF33F8}"/>
                </a:ext>
              </a:extLst>
            </p:cNvPr>
            <p:cNvSpPr txBox="1"/>
            <p:nvPr/>
          </p:nvSpPr>
          <p:spPr>
            <a:xfrm>
              <a:off x="1008163" y="6913192"/>
              <a:ext cx="3647253" cy="62670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180000" bIns="72000" rtlCol="0">
              <a:spAutoFit/>
            </a:bodyPr>
            <a:lstStyle/>
            <a:p>
              <a:pPr marL="627063"/>
              <a:r>
                <a:rPr lang="en-GB" sz="3600" b="1" dirty="0">
                  <a:latin typeface="+mj-lt"/>
                  <a:ea typeface="Helvetica" charset="0"/>
                  <a:cs typeface="Helvetica" charset="0"/>
                </a:rPr>
                <a:t>NBIs on TCV</a:t>
              </a:r>
              <a:endParaRPr lang="en-GB" sz="3600" dirty="0">
                <a:latin typeface="+mj-lt"/>
                <a:ea typeface="Helvetica" charset="0"/>
                <a:cs typeface="Helvetica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F70F43F-FC98-4ECA-9940-7D3C5DF5BCF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73003" y="7070840"/>
              <a:ext cx="295200" cy="25302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6DDF5E3-D6C0-41F8-BF69-56A84A7699AC}"/>
              </a:ext>
            </a:extLst>
          </p:cNvPr>
          <p:cNvGrpSpPr/>
          <p:nvPr/>
        </p:nvGrpSpPr>
        <p:grpSpPr>
          <a:xfrm>
            <a:off x="15166964" y="6913192"/>
            <a:ext cx="13931835" cy="6768752"/>
            <a:chOff x="1008163" y="6913192"/>
            <a:chExt cx="13931835" cy="6768752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7D624F03-982C-4090-858D-88063E3AE7EE}"/>
                </a:ext>
              </a:extLst>
            </p:cNvPr>
            <p:cNvSpPr/>
            <p:nvPr/>
          </p:nvSpPr>
          <p:spPr bwMode="auto">
            <a:xfrm>
              <a:off x="1079998" y="7185396"/>
              <a:ext cx="13860000" cy="6496548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31" name="ZoneTexte 61">
              <a:extLst>
                <a:ext uri="{FF2B5EF4-FFF2-40B4-BE49-F238E27FC236}">
                  <a16:creationId xmlns:a16="http://schemas.microsoft.com/office/drawing/2014/main" id="{BE3AEF1D-65C6-44EE-869D-FA39A760E4E6}"/>
                </a:ext>
              </a:extLst>
            </p:cNvPr>
            <p:cNvSpPr txBox="1"/>
            <p:nvPr/>
          </p:nvSpPr>
          <p:spPr>
            <a:xfrm>
              <a:off x="1008163" y="6913192"/>
              <a:ext cx="6955851" cy="62670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180000" bIns="72000" rtlCol="0">
              <a:spAutoFit/>
            </a:bodyPr>
            <a:lstStyle/>
            <a:p>
              <a:pPr marL="627063"/>
              <a:r>
                <a:rPr lang="en-GB" sz="3600" b="1" dirty="0">
                  <a:latin typeface="+mj-lt"/>
                  <a:ea typeface="Helvetica" charset="0"/>
                  <a:cs typeface="Helvetica" charset="0"/>
                </a:rPr>
                <a:t>Multi-channel spectroscopy</a:t>
              </a:r>
              <a:endParaRPr lang="en-GB" sz="3600" dirty="0">
                <a:latin typeface="+mj-lt"/>
                <a:ea typeface="Helvetica" charset="0"/>
                <a:cs typeface="Helvetica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EBA1B5AE-446C-41D1-9737-33576398136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73003" y="7070840"/>
              <a:ext cx="295200" cy="25302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6E4A4FA-0780-4F3B-B917-BAB414CF5EE5}"/>
              </a:ext>
            </a:extLst>
          </p:cNvPr>
          <p:cNvGrpSpPr/>
          <p:nvPr/>
        </p:nvGrpSpPr>
        <p:grpSpPr>
          <a:xfrm>
            <a:off x="8064947" y="7345240"/>
            <a:ext cx="6792267" cy="4935951"/>
            <a:chOff x="8113440" y="7233825"/>
            <a:chExt cx="6792267" cy="49359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141129-5A0F-4597-8804-ABC140630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707" y="7233825"/>
              <a:ext cx="6480000" cy="4935951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277D2D8-8DAB-4E92-99E0-51E674E84EE3}"/>
                </a:ext>
              </a:extLst>
            </p:cNvPr>
            <p:cNvSpPr txBox="1"/>
            <p:nvPr/>
          </p:nvSpPr>
          <p:spPr>
            <a:xfrm>
              <a:off x="13753579" y="10634113"/>
              <a:ext cx="1141338" cy="27699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sz="1800" i="1" dirty="0">
                  <a:solidFill>
                    <a:srgbClr val="0000FF"/>
                  </a:solidFill>
                  <a:latin typeface="+mn-lt"/>
                  <a:ea typeface="Helvetica" charset="0"/>
                  <a:cs typeface="Helvetica" charset="0"/>
                </a:rPr>
                <a:t>calorimeter</a:t>
              </a:r>
              <a:endParaRPr lang="en-GB" sz="1800" i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93EB0B3D-1172-4DF2-A76C-5F8BD9CA55BD}"/>
                </a:ext>
              </a:extLst>
            </p:cNvPr>
            <p:cNvSpPr txBox="1"/>
            <p:nvPr/>
          </p:nvSpPr>
          <p:spPr>
            <a:xfrm>
              <a:off x="11404112" y="11861999"/>
              <a:ext cx="7850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72000" tIns="0" rIns="72000" bIns="0">
              <a:spAutoFit/>
            </a:bodyPr>
            <a:lstStyle/>
            <a:p>
              <a:pPr algn="ctr"/>
              <a:r>
                <a:rPr lang="en-GB" sz="2000" i="1">
                  <a:latin typeface="+mn-lt"/>
                  <a:ea typeface="Helvetica" charset="0"/>
                  <a:cs typeface="Helvetica" charset="0"/>
                </a:rPr>
                <a:t>3.2 m</a:t>
              </a:r>
              <a:endParaRPr lang="en-GB" sz="2000" i="1">
                <a:latin typeface="+mn-lt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D1196ED-17FD-428B-A3E0-ABFF3792DEE3}"/>
                </a:ext>
              </a:extLst>
            </p:cNvPr>
            <p:cNvSpPr txBox="1"/>
            <p:nvPr/>
          </p:nvSpPr>
          <p:spPr>
            <a:xfrm>
              <a:off x="13321531" y="11001240"/>
              <a:ext cx="1372171" cy="27699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sz="1800" i="1" dirty="0">
                  <a:solidFill>
                    <a:srgbClr val="0000FF"/>
                  </a:solidFill>
                  <a:latin typeface="+mn-lt"/>
                  <a:ea typeface="Helvetica" charset="0"/>
                  <a:cs typeface="Helvetica" charset="0"/>
                </a:rPr>
                <a:t>aiming CEMs</a:t>
              </a:r>
              <a:endParaRPr lang="en-GB" sz="1800" i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3544BA9A-1C0A-46C9-96D7-7174F1347930}"/>
                </a:ext>
              </a:extLst>
            </p:cNvPr>
            <p:cNvSpPr txBox="1"/>
            <p:nvPr/>
          </p:nvSpPr>
          <p:spPr>
            <a:xfrm>
              <a:off x="12025387" y="7705280"/>
              <a:ext cx="1128515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sz="1800" i="1" dirty="0">
                  <a:solidFill>
                    <a:srgbClr val="0000FF"/>
                  </a:solidFill>
                  <a:latin typeface="+mn-lt"/>
                  <a:ea typeface="Helvetica" charset="0"/>
                  <a:cs typeface="Helvetica" charset="0"/>
                </a:rPr>
                <a:t>optical port</a:t>
              </a:r>
              <a:endParaRPr lang="en-GB" sz="1800" i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7ABF8AA7-C3D4-4E03-BCF4-E3F8CDF6E0F8}"/>
                </a:ext>
              </a:extLst>
            </p:cNvPr>
            <p:cNvSpPr txBox="1"/>
            <p:nvPr/>
          </p:nvSpPr>
          <p:spPr>
            <a:xfrm>
              <a:off x="10945267" y="7345240"/>
              <a:ext cx="1256755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sz="1800" i="1" dirty="0">
                  <a:solidFill>
                    <a:srgbClr val="0000FF"/>
                  </a:solidFill>
                  <a:latin typeface="+mn-lt"/>
                  <a:ea typeface="Helvetica" charset="0"/>
                  <a:cs typeface="Helvetica" charset="0"/>
                </a:rPr>
                <a:t>cryo-panels </a:t>
              </a:r>
              <a:endParaRPr lang="en-GB" sz="1800" i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D1428228-72DD-4234-BEBB-3D5DEB88BDFF}"/>
                </a:ext>
              </a:extLst>
            </p:cNvPr>
            <p:cNvSpPr txBox="1"/>
            <p:nvPr/>
          </p:nvSpPr>
          <p:spPr>
            <a:xfrm>
              <a:off x="9599762" y="7860329"/>
              <a:ext cx="769441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sz="1800" i="1" dirty="0">
                  <a:solidFill>
                    <a:srgbClr val="0000FF"/>
                  </a:solidFill>
                  <a:latin typeface="+mn-lt"/>
                  <a:ea typeface="Helvetica" charset="0"/>
                  <a:cs typeface="Helvetica" charset="0"/>
                </a:rPr>
                <a:t>magnet</a:t>
              </a:r>
              <a:endParaRPr lang="en-GB" sz="1800" i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ACE3C40-199D-4028-BCC4-2A4546DC2EB2}"/>
                </a:ext>
              </a:extLst>
            </p:cNvPr>
            <p:cNvSpPr txBox="1"/>
            <p:nvPr/>
          </p:nvSpPr>
          <p:spPr>
            <a:xfrm>
              <a:off x="10012917" y="10781142"/>
              <a:ext cx="948979" cy="27699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sz="1800" i="1" dirty="0">
                  <a:solidFill>
                    <a:srgbClr val="0000FF"/>
                  </a:solidFill>
                  <a:latin typeface="+mn-lt"/>
                </a:rPr>
                <a:t>ion dump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340F2038-DBEA-47E0-9430-B88CEAF7E8D0}"/>
                </a:ext>
              </a:extLst>
            </p:cNvPr>
            <p:cNvSpPr txBox="1"/>
            <p:nvPr/>
          </p:nvSpPr>
          <p:spPr>
            <a:xfrm>
              <a:off x="8916815" y="8254546"/>
              <a:ext cx="1077219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sz="1800" i="1" dirty="0">
                  <a:solidFill>
                    <a:srgbClr val="0000FF"/>
                  </a:solidFill>
                  <a:latin typeface="+mn-lt"/>
                </a:rPr>
                <a:t>neutralizer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5A06C87E-1AF7-469A-BD75-94CC143BBB9E}"/>
                </a:ext>
              </a:extLst>
            </p:cNvPr>
            <p:cNvSpPr txBox="1"/>
            <p:nvPr/>
          </p:nvSpPr>
          <p:spPr>
            <a:xfrm>
              <a:off x="8113440" y="8591442"/>
              <a:ext cx="1175643" cy="5539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sz="1800" i="1" dirty="0">
                  <a:solidFill>
                    <a:srgbClr val="0000FF"/>
                  </a:solidFill>
                  <a:latin typeface="+mn-lt"/>
                  <a:ea typeface="Helvetica" charset="0"/>
                  <a:cs typeface="Helvetica" charset="0"/>
                </a:rPr>
                <a:t>RF plasma </a:t>
              </a:r>
            </a:p>
            <a:p>
              <a:pPr algn="ctr"/>
              <a:r>
                <a:rPr lang="en-GB" sz="1800" i="1" dirty="0">
                  <a:solidFill>
                    <a:srgbClr val="0000FF"/>
                  </a:solidFill>
                  <a:latin typeface="+mn-lt"/>
                  <a:ea typeface="Helvetica" charset="0"/>
                  <a:cs typeface="Helvetica" charset="0"/>
                </a:rPr>
                <a:t>source</a:t>
              </a:r>
              <a:endParaRPr lang="en-GB" sz="1800" i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8C94FFBD-0EB9-48A5-AF82-3445398B6F5A}"/>
                </a:ext>
              </a:extLst>
            </p:cNvPr>
            <p:cNvSpPr txBox="1"/>
            <p:nvPr/>
          </p:nvSpPr>
          <p:spPr>
            <a:xfrm>
              <a:off x="8126906" y="10447242"/>
              <a:ext cx="974626" cy="5539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sz="1800" i="1" dirty="0">
                  <a:solidFill>
                    <a:srgbClr val="0000FF"/>
                  </a:solidFill>
                  <a:latin typeface="+mn-lt"/>
                  <a:ea typeface="Helvetica" charset="0"/>
                  <a:cs typeface="Helvetica" charset="0"/>
                </a:rPr>
                <a:t>ion optics</a:t>
              </a:r>
            </a:p>
            <a:p>
              <a:pPr algn="ctr"/>
              <a:r>
                <a:rPr lang="en-GB" sz="1800" i="1" dirty="0">
                  <a:solidFill>
                    <a:srgbClr val="0000FF"/>
                  </a:solidFill>
                  <a:latin typeface="+mn-lt"/>
                  <a:ea typeface="Helvetica" charset="0"/>
                  <a:cs typeface="Helvetica" charset="0"/>
                </a:rPr>
                <a:t>(grids)</a:t>
              </a:r>
              <a:endParaRPr lang="en-GB" sz="1800" i="1" dirty="0">
                <a:solidFill>
                  <a:srgbClr val="0000FF"/>
                </a:solidFill>
                <a:latin typeface="+mn-lt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FE039F1-2088-4040-ACAF-D4544DE171F7}"/>
                </a:ext>
              </a:extLst>
            </p:cNvPr>
            <p:cNvCxnSpPr/>
            <p:nvPr/>
          </p:nvCxnSpPr>
          <p:spPr bwMode="auto">
            <a:xfrm>
              <a:off x="12817475" y="7982279"/>
              <a:ext cx="288032" cy="952565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00EC37C6-BC51-46EB-A262-E53EBF151B0E}"/>
                </a:ext>
              </a:extLst>
            </p:cNvPr>
            <p:cNvCxnSpPr/>
            <p:nvPr/>
          </p:nvCxnSpPr>
          <p:spPr bwMode="auto">
            <a:xfrm flipH="1" flipV="1">
              <a:off x="13681571" y="9817006"/>
              <a:ext cx="180020" cy="840602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AD9D511D-EFCD-4985-BC4E-746D1D6EA1C6}"/>
                </a:ext>
              </a:extLst>
            </p:cNvPr>
            <p:cNvCxnSpPr/>
            <p:nvPr/>
          </p:nvCxnSpPr>
          <p:spPr bwMode="auto">
            <a:xfrm flipH="1" flipV="1">
              <a:off x="13021210" y="9937528"/>
              <a:ext cx="450050" cy="1059744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4F540C1A-B7F4-4A6F-9D5F-0B58D52709E1}"/>
                </a:ext>
              </a:extLst>
            </p:cNvPr>
            <p:cNvCxnSpPr/>
            <p:nvPr/>
          </p:nvCxnSpPr>
          <p:spPr bwMode="auto">
            <a:xfrm flipV="1">
              <a:off x="10945267" y="10325942"/>
              <a:ext cx="928014" cy="45520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AA2D37DA-3947-435C-9BE3-44AE77B66BA5}"/>
                </a:ext>
              </a:extLst>
            </p:cNvPr>
            <p:cNvCxnSpPr/>
            <p:nvPr/>
          </p:nvCxnSpPr>
          <p:spPr bwMode="auto">
            <a:xfrm>
              <a:off x="11504991" y="7633272"/>
              <a:ext cx="607533" cy="1812585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10CBC436-DA78-4CC6-B4B3-1765F711E529}"/>
                </a:ext>
              </a:extLst>
            </p:cNvPr>
            <p:cNvCxnSpPr/>
            <p:nvPr/>
          </p:nvCxnSpPr>
          <p:spPr bwMode="auto">
            <a:xfrm flipH="1">
              <a:off x="11017275" y="7633272"/>
              <a:ext cx="487716" cy="1812585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70811FA8-C00E-4E3E-B718-D5446377BCFC}"/>
                </a:ext>
              </a:extLst>
            </p:cNvPr>
            <p:cNvCxnSpPr/>
            <p:nvPr/>
          </p:nvCxnSpPr>
          <p:spPr bwMode="auto">
            <a:xfrm>
              <a:off x="10306301" y="8209336"/>
              <a:ext cx="919122" cy="1707976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2126A30B-02DF-4D2F-AB67-740B25595CB1}"/>
                </a:ext>
              </a:extLst>
            </p:cNvPr>
            <p:cNvCxnSpPr/>
            <p:nvPr/>
          </p:nvCxnSpPr>
          <p:spPr bwMode="auto">
            <a:xfrm>
              <a:off x="9627233" y="8531545"/>
              <a:ext cx="730790" cy="1285461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EAA27569-0B7E-4CA8-9644-71F468A705E7}"/>
                </a:ext>
              </a:extLst>
            </p:cNvPr>
            <p:cNvCxnSpPr/>
            <p:nvPr/>
          </p:nvCxnSpPr>
          <p:spPr bwMode="auto">
            <a:xfrm>
              <a:off x="9134717" y="9063324"/>
              <a:ext cx="161361" cy="791163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25551E40-0CD0-484D-906C-69DF076444D7}"/>
                </a:ext>
              </a:extLst>
            </p:cNvPr>
            <p:cNvCxnSpPr/>
            <p:nvPr/>
          </p:nvCxnSpPr>
          <p:spPr bwMode="auto">
            <a:xfrm flipV="1">
              <a:off x="9154392" y="9770257"/>
              <a:ext cx="472841" cy="1002356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4" name="ZoneTexte 31">
            <a:extLst>
              <a:ext uri="{FF2B5EF4-FFF2-40B4-BE49-F238E27FC236}">
                <a16:creationId xmlns:a16="http://schemas.microsoft.com/office/drawing/2014/main" id="{ED68CFAF-2AF4-4D84-9B22-713DF999310D}"/>
              </a:ext>
            </a:extLst>
          </p:cNvPr>
          <p:cNvSpPr txBox="1"/>
          <p:nvPr/>
        </p:nvSpPr>
        <p:spPr>
          <a:xfrm>
            <a:off x="1319031" y="7787182"/>
            <a:ext cx="6656679" cy="5027906"/>
          </a:xfrm>
          <a:prstGeom prst="rect">
            <a:avLst/>
          </a:prstGeom>
          <a:noFill/>
        </p:spPr>
        <p:txBody>
          <a:bodyPr wrap="square" lIns="36000" tIns="36000" rIns="0" bIns="36000" rtlCol="0">
            <a:spAutoFit/>
          </a:bodyPr>
          <a:lstStyle/>
          <a:p>
            <a:r>
              <a:rPr lang="en-GB" sz="2800" dirty="0">
                <a:latin typeface="+mj-lt"/>
                <a:ea typeface="Helvetica" charset="0"/>
                <a:cs typeface="Helvetica" charset="0"/>
              </a:rPr>
              <a:t>TCV</a:t>
            </a:r>
            <a:r>
              <a:rPr lang="en-GB" sz="2800" baseline="30000" dirty="0">
                <a:latin typeface="+mj-lt"/>
                <a:ea typeface="Helvetica" charset="0"/>
                <a:cs typeface="Helvetica" charset="0"/>
              </a:rPr>
              <a:t>[1]</a:t>
            </a:r>
            <a:r>
              <a:rPr lang="en-GB" sz="2800" dirty="0">
                <a:latin typeface="+mj-lt"/>
                <a:ea typeface="Helvetica" charset="0"/>
                <a:cs typeface="Helvetica" charset="0"/>
              </a:rPr>
              <a:t>: R</a:t>
            </a:r>
            <a:r>
              <a:rPr lang="en-GB" sz="2800" baseline="-25000" dirty="0">
                <a:latin typeface="+mj-lt"/>
                <a:ea typeface="Helvetica" charset="0"/>
                <a:cs typeface="Helvetica" charset="0"/>
              </a:rPr>
              <a:t>O</a:t>
            </a:r>
            <a:r>
              <a:rPr lang="en-GB" sz="2800" dirty="0">
                <a:latin typeface="+mj-lt"/>
                <a:ea typeface="Helvetica" charset="0"/>
                <a:cs typeface="Helvetica" charset="0"/>
              </a:rPr>
              <a:t>/a 0.88/0.25m B</a:t>
            </a:r>
            <a:r>
              <a:rPr lang="en-GB" sz="2800" baseline="-25000" dirty="0">
                <a:latin typeface="+mj-lt"/>
                <a:ea typeface="Helvetica" charset="0"/>
                <a:cs typeface="Helvetica" charset="0"/>
              </a:rPr>
              <a:t>T</a:t>
            </a:r>
            <a:r>
              <a:rPr lang="en-GB" sz="2800" dirty="0">
                <a:latin typeface="+mj-lt"/>
                <a:ea typeface="Helvetica" charset="0"/>
                <a:cs typeface="Helvetica" charset="0"/>
              </a:rPr>
              <a:t>≤1.54T</a:t>
            </a:r>
          </a:p>
          <a:p>
            <a:endParaRPr lang="en-GB" sz="800" dirty="0">
              <a:latin typeface="+mj-lt"/>
              <a:ea typeface="Helvetica" charset="0"/>
              <a:cs typeface="Helvetica" charset="0"/>
            </a:endParaRPr>
          </a:p>
          <a:p>
            <a:pPr defTabSz="581025"/>
            <a:r>
              <a:rPr lang="en-GB" sz="2800" b="1" dirty="0">
                <a:latin typeface="+mj-lt"/>
                <a:ea typeface="Helvetica" charset="0"/>
                <a:cs typeface="Helvetica" charset="0"/>
              </a:rPr>
              <a:t>NBI-1</a:t>
            </a:r>
            <a:r>
              <a:rPr lang="en-GB" sz="2800" dirty="0">
                <a:latin typeface="+mj-lt"/>
                <a:ea typeface="Helvetica" charset="0"/>
                <a:cs typeface="Helvetica" charset="0"/>
              </a:rPr>
              <a:t> ≤1.3MW, ≤28keV (D/H) &amp;</a:t>
            </a:r>
          </a:p>
          <a:p>
            <a:pPr defTabSz="581025"/>
            <a:r>
              <a:rPr lang="en-GB" sz="2800" b="1" dirty="0">
                <a:latin typeface="+mj-lt"/>
                <a:ea typeface="Helvetica" charset="0"/>
                <a:cs typeface="Helvetica" charset="0"/>
              </a:rPr>
              <a:t>NBI-2</a:t>
            </a:r>
            <a:r>
              <a:rPr lang="en-GB" sz="2800" dirty="0">
                <a:latin typeface="+mj-lt"/>
                <a:ea typeface="Helvetica" charset="0"/>
                <a:cs typeface="Helvetica" charset="0"/>
              </a:rPr>
              <a:t> </a:t>
            </a:r>
            <a:r>
              <a:rPr lang="en-GB" sz="2800" dirty="0">
                <a:ea typeface="Helvetica" charset="0"/>
                <a:cs typeface="Helvetica" charset="0"/>
              </a:rPr>
              <a:t>≤1.1MW, ≤52keV (D/H)</a:t>
            </a:r>
          </a:p>
          <a:p>
            <a:pPr marL="457200" indent="-457200" defTabSz="581025">
              <a:buFont typeface="Wingdings" panose="05000000000000000000" pitchFamily="2" charset="2"/>
              <a:buChar char="ü"/>
            </a:pPr>
            <a:r>
              <a:rPr lang="en-GB" sz="2800" dirty="0">
                <a:latin typeface="+mj-lt"/>
                <a:ea typeface="Helvetica" charset="0"/>
                <a:cs typeface="Helvetica" charset="0"/>
              </a:rPr>
              <a:t>RF plasma source, triode IOS with slit beamlets, geometrical focusing</a:t>
            </a:r>
          </a:p>
          <a:p>
            <a:pPr marL="457200" indent="-457200" defTabSz="581025">
              <a:buFont typeface="Wingdings" panose="05000000000000000000" pitchFamily="2" charset="2"/>
              <a:buChar char="ü"/>
            </a:pPr>
            <a:r>
              <a:rPr lang="en-GB" sz="2800" dirty="0">
                <a:latin typeface="+mj-lt"/>
                <a:ea typeface="Helvetica" charset="0"/>
                <a:cs typeface="Helvetica" charset="0"/>
              </a:rPr>
              <a:t>“standard” set of diagnostics: grids U&amp;I, RF power, magnet I, TCs on calorimeter and ion dump, vacuum,  …</a:t>
            </a:r>
          </a:p>
          <a:p>
            <a:pPr defTabSz="581025"/>
            <a:endParaRPr lang="en-GB" sz="800" dirty="0">
              <a:latin typeface="+mj-lt"/>
              <a:ea typeface="Helvetica" charset="0"/>
              <a:cs typeface="Helvetica" charset="0"/>
            </a:endParaRPr>
          </a:p>
          <a:p>
            <a:pPr defTabSz="581025"/>
            <a:r>
              <a:rPr lang="en-GB" sz="2800" dirty="0">
                <a:latin typeface="+mj-lt"/>
                <a:ea typeface="Helvetica" charset="0"/>
                <a:cs typeface="Helvetica" charset="0"/>
              </a:rPr>
              <a:t> </a:t>
            </a:r>
            <a:r>
              <a:rPr lang="en-GB" sz="2800" b="1" dirty="0">
                <a:latin typeface="+mj-lt"/>
                <a:ea typeface="Helvetica" charset="0"/>
                <a:cs typeface="Helvetica" charset="0"/>
              </a:rPr>
              <a:t>DNBI</a:t>
            </a:r>
            <a:r>
              <a:rPr lang="en-GB" sz="2800" dirty="0">
                <a:latin typeface="+mj-lt"/>
                <a:ea typeface="Helvetica" charset="0"/>
                <a:cs typeface="Helvetica" charset="0"/>
              </a:rPr>
              <a:t> 80kW, 50keV (H)</a:t>
            </a:r>
          </a:p>
          <a:p>
            <a:pPr marL="457200" indent="-457200" defTabSz="581025">
              <a:buFont typeface="Wingdings" panose="05000000000000000000" pitchFamily="2" charset="2"/>
              <a:buChar char="ü"/>
            </a:pPr>
            <a:r>
              <a:rPr lang="en-GB" sz="2800" dirty="0">
                <a:latin typeface="+mj-lt"/>
                <a:ea typeface="Helvetica" charset="0"/>
                <a:cs typeface="Helvetica" charset="0"/>
              </a:rPr>
              <a:t>cold cathode arc-plasma source, tetrode IOS with circular beamlets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0DBF669-F4BB-4933-A5D4-3670B9AC2868}"/>
              </a:ext>
            </a:extLst>
          </p:cNvPr>
          <p:cNvSpPr txBox="1"/>
          <p:nvPr/>
        </p:nvSpPr>
        <p:spPr>
          <a:xfrm>
            <a:off x="8940791" y="12313792"/>
            <a:ext cx="4878506" cy="503590"/>
          </a:xfrm>
          <a:prstGeom prst="rect">
            <a:avLst/>
          </a:prstGeom>
          <a:noFill/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GB" sz="2800" i="1" dirty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</a:rPr>
              <a:t>NBI-2 layout (similar NBI-1) </a:t>
            </a:r>
            <a:r>
              <a:rPr lang="en-GB" sz="2800" i="1" baseline="30000" dirty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</a:rPr>
              <a:t>[2] </a:t>
            </a:r>
            <a:endParaRPr lang="en-GB" sz="2800" i="1" baseline="30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56" name="ZoneTexte 31">
            <a:extLst>
              <a:ext uri="{FF2B5EF4-FFF2-40B4-BE49-F238E27FC236}">
                <a16:creationId xmlns:a16="http://schemas.microsoft.com/office/drawing/2014/main" id="{D5BD2E2E-FBB9-455A-BF45-FFDBAE6B431F}"/>
              </a:ext>
            </a:extLst>
          </p:cNvPr>
          <p:cNvSpPr txBox="1"/>
          <p:nvPr/>
        </p:nvSpPr>
        <p:spPr>
          <a:xfrm>
            <a:off x="1319032" y="12817848"/>
            <a:ext cx="13527391" cy="2811915"/>
          </a:xfrm>
          <a:prstGeom prst="rect">
            <a:avLst/>
          </a:prstGeom>
          <a:noFill/>
        </p:spPr>
        <p:txBody>
          <a:bodyPr wrap="square" lIns="36000" tIns="36000" rIns="0" bIns="36000" rtlCol="0">
            <a:spAutoFit/>
          </a:bodyPr>
          <a:lstStyle/>
          <a:p>
            <a:r>
              <a:rPr lang="en-GB" sz="2800" dirty="0">
                <a:latin typeface="+mj-lt"/>
                <a:ea typeface="Helvetica" charset="0"/>
                <a:cs typeface="Helvetica" charset="0"/>
              </a:rPr>
              <a:t>Beam duct protection: NBI-2/1 max.280/150MW/m</a:t>
            </a:r>
            <a:r>
              <a:rPr lang="en-GB" sz="2800" baseline="30000" dirty="0">
                <a:latin typeface="+mj-lt"/>
                <a:ea typeface="Helvetica" charset="0"/>
                <a:cs typeface="Helvetica" charset="0"/>
              </a:rPr>
              <a:t>2</a:t>
            </a:r>
            <a:r>
              <a:rPr lang="en-GB" sz="2800" dirty="0">
                <a:latin typeface="+mj-lt"/>
                <a:ea typeface="Helvetica" charset="0"/>
                <a:cs typeface="Helvetica" charset="0"/>
              </a:rPr>
              <a:t> − 17×22cm</a:t>
            </a:r>
            <a:r>
              <a:rPr lang="en-GB" sz="2800" baseline="30000" dirty="0">
                <a:latin typeface="+mj-lt"/>
                <a:ea typeface="Helvetica" charset="0"/>
                <a:cs typeface="Helvetica" charset="0"/>
              </a:rPr>
              <a:t>2</a:t>
            </a:r>
            <a:r>
              <a:rPr lang="en-GB" sz="2800" dirty="0">
                <a:latin typeface="+mj-lt"/>
                <a:ea typeface="Helvetica" charset="0"/>
                <a:cs typeface="Helvetica" charset="0"/>
              </a:rPr>
              <a:t> ports</a:t>
            </a:r>
          </a:p>
          <a:p>
            <a:pPr>
              <a:spcBef>
                <a:spcPts val="600"/>
              </a:spcBef>
            </a:pPr>
            <a:r>
              <a:rPr lang="en-GB" sz="2800" dirty="0">
                <a:latin typeface="+mj-lt"/>
                <a:ea typeface="Helvetica" charset="0"/>
                <a:cs typeface="Helvetica" charset="0"/>
              </a:rPr>
              <a:t>Tokamak protection: shine-through on central column and beam dump</a:t>
            </a:r>
          </a:p>
          <a:p>
            <a:pPr>
              <a:spcBef>
                <a:spcPts val="600"/>
              </a:spcBef>
            </a:pPr>
            <a:r>
              <a:rPr lang="en-GB" sz="2800" dirty="0">
                <a:latin typeface="+mj-lt"/>
                <a:ea typeface="Helvetica" charset="0"/>
                <a:cs typeface="Helvetica" charset="0"/>
              </a:rPr>
              <a:t>NBI profiles (F(</a:t>
            </a:r>
            <a:r>
              <a:rPr lang="en-GB" sz="2800" b="1" dirty="0">
                <a:latin typeface="+mj-lt"/>
                <a:ea typeface="Helvetica" charset="0"/>
                <a:cs typeface="Helvetica" charset="0"/>
              </a:rPr>
              <a:t>r</a:t>
            </a:r>
            <a:r>
              <a:rPr lang="en-GB" sz="2800" b="1" baseline="30000" dirty="0">
                <a:latin typeface="+mj-lt"/>
                <a:ea typeface="Helvetica" charset="0"/>
                <a:cs typeface="Helvetica" charset="0"/>
              </a:rPr>
              <a:t>3</a:t>
            </a:r>
            <a:r>
              <a:rPr lang="en-GB" sz="2800" dirty="0">
                <a:latin typeface="+mj-lt"/>
                <a:ea typeface="Helvetica" charset="0"/>
                <a:cs typeface="Helvetica" charset="0"/>
              </a:rPr>
              <a:t>,</a:t>
            </a:r>
            <a:r>
              <a:rPr lang="en-GB" sz="2800" b="1" dirty="0">
                <a:latin typeface="+mj-lt"/>
                <a:ea typeface="Helvetica" charset="0"/>
                <a:cs typeface="Helvetica" charset="0"/>
              </a:rPr>
              <a:t>v</a:t>
            </a:r>
            <a:r>
              <a:rPr lang="en-GB" sz="2800" b="1" baseline="30000" dirty="0">
                <a:latin typeface="+mj-lt"/>
                <a:ea typeface="Helvetica" charset="0"/>
                <a:cs typeface="Helvetica" charset="0"/>
              </a:rPr>
              <a:t>3</a:t>
            </a:r>
            <a:r>
              <a:rPr lang="en-GB" sz="2800" dirty="0">
                <a:latin typeface="+mj-lt"/>
                <a:ea typeface="Helvetica" charset="0"/>
                <a:cs typeface="Helvetica" charset="0"/>
              </a:rPr>
              <a:t>)) essential for: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GB" sz="2800" dirty="0">
                <a:latin typeface="+mj-lt"/>
                <a:ea typeface="Helvetica" charset="0"/>
                <a:cs typeface="Helvetica" charset="0"/>
              </a:rPr>
              <a:t>Optimization of beam duct – min. losses, overheat, beam blocking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GB" sz="2800" dirty="0">
                <a:latin typeface="+mj-lt"/>
                <a:ea typeface="Helvetica" charset="0"/>
                <a:cs typeface="Helvetica" charset="0"/>
              </a:rPr>
              <a:t>Modelling of NBI deposition in plasma (fast ion birth rate)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GB" sz="2800" dirty="0">
                <a:latin typeface="+mj-lt"/>
                <a:ea typeface="Helvetica" charset="0"/>
                <a:cs typeface="Helvetica" charset="0"/>
              </a:rPr>
              <a:t>Interpretation of CXRS measurement – DNBI profiles in plasma</a:t>
            </a: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0B72D62F-F097-41B3-B3C3-A56F46426020}"/>
              </a:ext>
            </a:extLst>
          </p:cNvPr>
          <p:cNvGrpSpPr/>
          <p:nvPr/>
        </p:nvGrpSpPr>
        <p:grpSpPr>
          <a:xfrm>
            <a:off x="1008163" y="15770176"/>
            <a:ext cx="13931835" cy="7792371"/>
            <a:chOff x="1008163" y="6913192"/>
            <a:chExt cx="13931835" cy="9384361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48AE55D-CA39-4243-85F5-2AFC2BA4584A}"/>
                </a:ext>
              </a:extLst>
            </p:cNvPr>
            <p:cNvSpPr/>
            <p:nvPr/>
          </p:nvSpPr>
          <p:spPr bwMode="auto">
            <a:xfrm>
              <a:off x="1079998" y="7185397"/>
              <a:ext cx="13860000" cy="9112156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9" name="ZoneTexte 61">
              <a:extLst>
                <a:ext uri="{FF2B5EF4-FFF2-40B4-BE49-F238E27FC236}">
                  <a16:creationId xmlns:a16="http://schemas.microsoft.com/office/drawing/2014/main" id="{052D3D2E-87B6-4541-AC7D-3C0778818008}"/>
                </a:ext>
              </a:extLst>
            </p:cNvPr>
            <p:cNvSpPr txBox="1"/>
            <p:nvPr/>
          </p:nvSpPr>
          <p:spPr>
            <a:xfrm>
              <a:off x="1008163" y="6913192"/>
              <a:ext cx="3801142" cy="62670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180000" bIns="72000" rtlCol="0">
              <a:spAutoFit/>
            </a:bodyPr>
            <a:lstStyle/>
            <a:p>
              <a:pPr marL="627063"/>
              <a:r>
                <a:rPr lang="en-GB" sz="3600" b="1" dirty="0">
                  <a:latin typeface="+mj-lt"/>
                  <a:ea typeface="Helvetica" charset="0"/>
                  <a:cs typeface="Helvetica" charset="0"/>
                </a:rPr>
                <a:t>NBI-1/2 ducts</a:t>
              </a:r>
              <a:endParaRPr lang="en-GB" sz="3600" dirty="0">
                <a:latin typeface="+mj-lt"/>
                <a:ea typeface="Helvetica" charset="0"/>
                <a:cs typeface="Helvetica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06742997-F2FD-4F1F-9919-E5396E0446D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73003" y="7070840"/>
              <a:ext cx="295200" cy="25302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62" name="Picture 161">
            <a:extLst>
              <a:ext uri="{FF2B5EF4-FFF2-40B4-BE49-F238E27FC236}">
                <a16:creationId xmlns:a16="http://schemas.microsoft.com/office/drawing/2014/main" id="{E70D03F3-1121-47BF-836B-7DD6E22F1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07" y="19154552"/>
            <a:ext cx="6336000" cy="3768790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8A076248-C297-4F36-9C24-9543BC9F1F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140" y="20882744"/>
            <a:ext cx="4832398" cy="244982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ZoneTexte 31">
            <a:extLst>
              <a:ext uri="{FF2B5EF4-FFF2-40B4-BE49-F238E27FC236}">
                <a16:creationId xmlns:a16="http://schemas.microsoft.com/office/drawing/2014/main" id="{37428415-BA6C-4640-AA4B-945376FA7914}"/>
              </a:ext>
            </a:extLst>
          </p:cNvPr>
          <p:cNvSpPr txBox="1"/>
          <p:nvPr/>
        </p:nvSpPr>
        <p:spPr>
          <a:xfrm>
            <a:off x="1512219" y="16634272"/>
            <a:ext cx="6659155" cy="2227139"/>
          </a:xfrm>
          <a:prstGeom prst="rect">
            <a:avLst/>
          </a:prstGeom>
          <a:noFill/>
        </p:spPr>
        <p:txBody>
          <a:bodyPr wrap="square" lIns="36000" tIns="36000" rIns="0" bIns="36000" rtlCol="0">
            <a:spAutoFit/>
          </a:bodyPr>
          <a:lstStyle/>
          <a:p>
            <a:r>
              <a:rPr lang="en-GB" sz="2800" dirty="0">
                <a:latin typeface="+mj-lt"/>
                <a:ea typeface="Helvetica" charset="0"/>
                <a:cs typeface="Helvetica" charset="0"/>
              </a:rPr>
              <a:t>Design optimization: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GB" sz="2800" dirty="0">
                <a:latin typeface="+mj-lt"/>
                <a:ea typeface="Helvetica" charset="0"/>
                <a:cs typeface="Helvetica" charset="0"/>
              </a:rPr>
              <a:t>Minimal power density on walls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GB" sz="2800" dirty="0">
                <a:latin typeface="+mj-lt"/>
                <a:ea typeface="Helvetica" charset="0"/>
                <a:cs typeface="Helvetica" charset="0"/>
              </a:rPr>
              <a:t>Minimal surface temperature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GB" sz="2800" dirty="0">
                <a:latin typeface="+mj-lt"/>
                <a:ea typeface="Helvetica" charset="0"/>
                <a:cs typeface="Helvetica" charset="0"/>
              </a:rPr>
              <a:t>Surface material</a:t>
            </a:r>
            <a:r>
              <a:rPr lang="en-GB" sz="3200" dirty="0">
                <a:latin typeface="+mj-lt"/>
                <a:ea typeface="Helvetica" charset="0"/>
                <a:cs typeface="Helvetica" charset="0"/>
              </a:rPr>
              <a:t> </a:t>
            </a:r>
            <a:r>
              <a:rPr lang="en-GB" sz="2400" dirty="0">
                <a:latin typeface="+mj-lt"/>
                <a:ea typeface="Helvetica" charset="0"/>
                <a:cs typeface="Helvetica" charset="0"/>
              </a:rPr>
              <a:t>– heat remove &amp; low sputtering, release of gas/impurities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C37525-044D-48CA-90E1-B5AB9E33EB74}"/>
              </a:ext>
            </a:extLst>
          </p:cNvPr>
          <p:cNvGrpSpPr/>
          <p:nvPr/>
        </p:nvGrpSpPr>
        <p:grpSpPr>
          <a:xfrm>
            <a:off x="8785027" y="16130216"/>
            <a:ext cx="5976664" cy="3747570"/>
            <a:chOff x="1368203" y="19730625"/>
            <a:chExt cx="5976664" cy="3747570"/>
          </a:xfrm>
        </p:grpSpPr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D1C01880-59A9-4B97-979C-D49287851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8203" y="19730625"/>
              <a:ext cx="4752000" cy="3536922"/>
            </a:xfrm>
            <a:prstGeom prst="rect">
              <a:avLst/>
            </a:prstGeom>
          </p:spPr>
        </p:pic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D17E971E-0C3F-4565-912D-9C3F2E438D71}"/>
                </a:ext>
              </a:extLst>
            </p:cNvPr>
            <p:cNvSpPr txBox="1"/>
            <p:nvPr/>
          </p:nvSpPr>
          <p:spPr>
            <a:xfrm>
              <a:off x="2446135" y="23036160"/>
              <a:ext cx="3730756" cy="442035"/>
            </a:xfrm>
            <a:prstGeom prst="rect">
              <a:avLst/>
            </a:prstGeom>
            <a:noFill/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en-GB" sz="2400" i="1" dirty="0" err="1">
                  <a:solidFill>
                    <a:srgbClr val="0000FF"/>
                  </a:solidFill>
                  <a:latin typeface="+mn-lt"/>
                  <a:ea typeface="Helvetica" charset="0"/>
                  <a:cs typeface="Helvetica" charset="0"/>
                </a:rPr>
                <a:t>CuCrZr</a:t>
              </a:r>
              <a:r>
                <a:rPr lang="en-GB" sz="2400" i="1" dirty="0">
                  <a:solidFill>
                    <a:srgbClr val="0000FF"/>
                  </a:solidFill>
                  <a:latin typeface="+mn-lt"/>
                  <a:ea typeface="Helvetica" charset="0"/>
                  <a:cs typeface="Helvetica" charset="0"/>
                </a:rPr>
                <a:t> beam duct insert</a:t>
              </a:r>
              <a:r>
                <a:rPr lang="en-GB" sz="2400" i="1" baseline="30000" dirty="0">
                  <a:solidFill>
                    <a:srgbClr val="0000FF"/>
                  </a:solidFill>
                  <a:latin typeface="+mn-lt"/>
                  <a:ea typeface="Helvetica" charset="0"/>
                  <a:cs typeface="Helvetica" charset="0"/>
                </a:rPr>
                <a:t>[3] </a:t>
              </a:r>
              <a:endParaRPr lang="en-GB" sz="2400" i="1" baseline="3000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C8487BB5-6507-411F-93D4-F114719EB17B}"/>
                </a:ext>
              </a:extLst>
            </p:cNvPr>
            <p:cNvSpPr txBox="1"/>
            <p:nvPr/>
          </p:nvSpPr>
          <p:spPr>
            <a:xfrm>
              <a:off x="4727424" y="20046413"/>
              <a:ext cx="2617443" cy="811367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spAutoFit/>
            </a:bodyPr>
            <a:lstStyle/>
            <a:p>
              <a:r>
                <a:rPr lang="en-GB" sz="2400" i="1" dirty="0">
                  <a:solidFill>
                    <a:srgbClr val="0000FF"/>
                  </a:solidFill>
                  <a:latin typeface="+mn-lt"/>
                  <a:ea typeface="Helvetica" charset="0"/>
                  <a:cs typeface="Helvetica" charset="0"/>
                  <a:sym typeface="Symbol" panose="05050102010706020507" pitchFamily="18" charset="2"/>
                </a:rPr>
                <a:t>250  </a:t>
              </a:r>
            </a:p>
            <a:p>
              <a:pPr algn="r"/>
              <a:r>
                <a:rPr lang="en-GB" sz="2400" i="1" dirty="0">
                  <a:solidFill>
                    <a:srgbClr val="0000FF"/>
                  </a:solidFill>
                  <a:latin typeface="+mn-lt"/>
                  <a:ea typeface="Helvetica" charset="0"/>
                  <a:cs typeface="Helvetica" charset="0"/>
                  <a:sym typeface="Symbol" panose="05050102010706020507" pitchFamily="18" charset="2"/>
                </a:rPr>
                <a:t>156×206mm</a:t>
              </a:r>
              <a:r>
                <a:rPr lang="en-GB" sz="2400" i="1" baseline="30000" dirty="0">
                  <a:solidFill>
                    <a:srgbClr val="0000FF"/>
                  </a:solidFill>
                  <a:latin typeface="+mn-lt"/>
                  <a:ea typeface="Helvetica" charset="0"/>
                  <a:cs typeface="Helvetica" charset="0"/>
                  <a:sym typeface="Symbol" panose="05050102010706020507" pitchFamily="18" charset="2"/>
                </a:rPr>
                <a:t>2</a:t>
              </a:r>
              <a:r>
                <a:rPr lang="en-GB" sz="2400" i="1" baseline="30000" dirty="0">
                  <a:solidFill>
                    <a:srgbClr val="0000FF"/>
                  </a:solidFill>
                  <a:latin typeface="+mn-lt"/>
                  <a:ea typeface="Helvetica" charset="0"/>
                  <a:cs typeface="Helvetica" charset="0"/>
                </a:rPr>
                <a:t> </a:t>
              </a:r>
              <a:endParaRPr lang="en-GB" sz="2400" i="1" baseline="30000" dirty="0">
                <a:solidFill>
                  <a:srgbClr val="0000FF"/>
                </a:solidFill>
                <a:latin typeface="+mn-lt"/>
              </a:endParaRPr>
            </a:p>
          </p:txBody>
        </p:sp>
      </p:grpSp>
      <p:sp>
        <p:nvSpPr>
          <p:cNvPr id="167" name="ZoneTexte 31">
            <a:extLst>
              <a:ext uri="{FF2B5EF4-FFF2-40B4-BE49-F238E27FC236}">
                <a16:creationId xmlns:a16="http://schemas.microsoft.com/office/drawing/2014/main" id="{D99926D8-9ECF-4A0C-9C28-CD2417C3C185}"/>
              </a:ext>
            </a:extLst>
          </p:cNvPr>
          <p:cNvSpPr txBox="1"/>
          <p:nvPr/>
        </p:nvSpPr>
        <p:spPr>
          <a:xfrm>
            <a:off x="7776915" y="19946640"/>
            <a:ext cx="6696745" cy="934478"/>
          </a:xfrm>
          <a:prstGeom prst="rect">
            <a:avLst/>
          </a:prstGeom>
          <a:noFill/>
        </p:spPr>
        <p:txBody>
          <a:bodyPr wrap="square" lIns="36000" tIns="36000" rIns="0" bIns="36000" rtlCol="0">
            <a:spAutoFit/>
          </a:bodyPr>
          <a:lstStyle/>
          <a:p>
            <a:pPr algn="r"/>
            <a:r>
              <a:rPr lang="en-GB" sz="2800" dirty="0">
                <a:latin typeface="+mj-lt"/>
                <a:ea typeface="Helvetica" charset="0"/>
                <a:cs typeface="Helvetica" charset="0"/>
              </a:rPr>
              <a:t>Measurements: 19 thermocouples &amp; optical (350-1100 nm) detector</a:t>
            </a: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E5A4E004-DAA6-4925-9825-BCDE660C84C1}"/>
              </a:ext>
            </a:extLst>
          </p:cNvPr>
          <p:cNvGrpSpPr/>
          <p:nvPr/>
        </p:nvGrpSpPr>
        <p:grpSpPr>
          <a:xfrm>
            <a:off x="1008163" y="23699647"/>
            <a:ext cx="13931835" cy="15904416"/>
            <a:chOff x="1008163" y="6913192"/>
            <a:chExt cx="13931835" cy="17788729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07E2AD59-AA82-440A-9B5B-11CDAD0ABDB1}"/>
                </a:ext>
              </a:extLst>
            </p:cNvPr>
            <p:cNvSpPr/>
            <p:nvPr/>
          </p:nvSpPr>
          <p:spPr bwMode="auto">
            <a:xfrm>
              <a:off x="1079998" y="7185395"/>
              <a:ext cx="13860000" cy="17516526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0" name="ZoneTexte 61">
              <a:extLst>
                <a:ext uri="{FF2B5EF4-FFF2-40B4-BE49-F238E27FC236}">
                  <a16:creationId xmlns:a16="http://schemas.microsoft.com/office/drawing/2014/main" id="{6988A072-BD11-415F-84CE-9CF48B248353}"/>
                </a:ext>
              </a:extLst>
            </p:cNvPr>
            <p:cNvSpPr txBox="1"/>
            <p:nvPr/>
          </p:nvSpPr>
          <p:spPr>
            <a:xfrm>
              <a:off x="1008163" y="6913192"/>
              <a:ext cx="4305510" cy="75473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180000" bIns="72000" rtlCol="0">
              <a:spAutoFit/>
            </a:bodyPr>
            <a:lstStyle/>
            <a:p>
              <a:pPr marL="627063"/>
              <a:r>
                <a:rPr lang="en-GB" sz="3600" b="1" dirty="0">
                  <a:latin typeface="+mj-lt"/>
                  <a:ea typeface="Helvetica" charset="0"/>
                  <a:cs typeface="Helvetica" charset="0"/>
                </a:rPr>
                <a:t>Tungsten target</a:t>
              </a:r>
              <a:endParaRPr lang="en-GB" sz="3600" dirty="0">
                <a:latin typeface="+mj-lt"/>
                <a:ea typeface="Helvetica" charset="0"/>
                <a:cs typeface="Helvetica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5781FA1E-5556-488B-AA92-B9E9CEFCE45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73003" y="7070840"/>
              <a:ext cx="295200" cy="25302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72" name="Picture 171">
            <a:extLst>
              <a:ext uri="{FF2B5EF4-FFF2-40B4-BE49-F238E27FC236}">
                <a16:creationId xmlns:a16="http://schemas.microsoft.com/office/drawing/2014/main" id="{BEC2B57D-8DD5-4DB0-B793-0298EBC745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74" y="24059687"/>
            <a:ext cx="6662325" cy="3746672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EB279860-340A-41AC-9862-40CA896BB4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139" y="28083544"/>
            <a:ext cx="4968000" cy="3664035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D8DA8DF2-018C-43B8-8304-289B734297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51" y="28525796"/>
            <a:ext cx="4392000" cy="239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7338482C-166E-4A09-BEEC-3269EF5909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79" y="28525796"/>
            <a:ext cx="4392000" cy="239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76BC6C52-4F06-475F-9B27-1BCEB2712B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2739" y="32749480"/>
            <a:ext cx="4824000" cy="2442532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2320F271-78F5-4EAA-8D3B-C85AB7D325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89219" y="32743624"/>
            <a:ext cx="4824000" cy="2442531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2BA6834C-1791-4569-9653-C0AC412D97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81707" y="32766561"/>
            <a:ext cx="4824000" cy="2442531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030DC0B3-B3B9-48F3-995E-B7AF46346BB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2739" y="36128000"/>
            <a:ext cx="4824000" cy="2442531"/>
          </a:xfrm>
          <a:prstGeom prst="rect">
            <a:avLst/>
          </a:prstGeom>
        </p:spPr>
      </p:pic>
      <p:sp>
        <p:nvSpPr>
          <p:cNvPr id="181" name="ZoneTexte 31">
            <a:extLst>
              <a:ext uri="{FF2B5EF4-FFF2-40B4-BE49-F238E27FC236}">
                <a16:creationId xmlns:a16="http://schemas.microsoft.com/office/drawing/2014/main" id="{44BB592E-0157-439C-BE73-2CFC6B7E6CC6}"/>
              </a:ext>
            </a:extLst>
          </p:cNvPr>
          <p:cNvSpPr txBox="1"/>
          <p:nvPr/>
        </p:nvSpPr>
        <p:spPr>
          <a:xfrm>
            <a:off x="1368203" y="24367924"/>
            <a:ext cx="6659155" cy="3519801"/>
          </a:xfrm>
          <a:prstGeom prst="rect">
            <a:avLst/>
          </a:prstGeom>
          <a:noFill/>
        </p:spPr>
        <p:txBody>
          <a:bodyPr wrap="square" lIns="36000" tIns="36000" rIns="0" bIns="3600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>
                <a:latin typeface="+mj-lt"/>
                <a:ea typeface="Helvetica" charset="0"/>
                <a:cs typeface="Helvetica" charset="0"/>
              </a:rPr>
              <a:t>Measurement of 3-D NB power density distribution</a:t>
            </a:r>
          </a:p>
          <a:p>
            <a:pPr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ea typeface="Helvetica" charset="0"/>
                <a:cs typeface="Helvetica" charset="0"/>
              </a:rPr>
              <a:t>4mm actively cooled tungsten tile at 45° to beam axis</a:t>
            </a:r>
          </a:p>
          <a:p>
            <a:pPr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ea typeface="Helvetica" charset="0"/>
                <a:cs typeface="Helvetica" charset="0"/>
              </a:rPr>
              <a:t>“EQUUS 81k M“ IR camera 3.0‐5.0</a:t>
            </a:r>
            <a:r>
              <a:rPr lang="el-GR" sz="2800" dirty="0">
                <a:latin typeface="+mj-lt"/>
                <a:ea typeface="Helvetica" charset="0"/>
                <a:cs typeface="Helvetica" charset="0"/>
              </a:rPr>
              <a:t>μ</a:t>
            </a:r>
            <a:r>
              <a:rPr lang="en-US" sz="2800" dirty="0">
                <a:latin typeface="+mj-lt"/>
                <a:ea typeface="Helvetica" charset="0"/>
                <a:cs typeface="Helvetica" charset="0"/>
              </a:rPr>
              <a:t>m wave length</a:t>
            </a:r>
          </a:p>
          <a:p>
            <a:pPr lvl="1" indent="-457200">
              <a:buFont typeface="Wingdings" panose="05000000000000000000" pitchFamily="2" charset="2"/>
              <a:buChar char="ü"/>
            </a:pPr>
            <a:r>
              <a:rPr lang="pt-BR" sz="2800" dirty="0">
                <a:latin typeface="+mj-lt"/>
                <a:ea typeface="Helvetica" charset="0"/>
                <a:cs typeface="Helvetica" charset="0"/>
              </a:rPr>
              <a:t>DN320 25cm length aluminium extensions – shift alonng beam </a:t>
            </a:r>
            <a:endParaRPr lang="en-US" sz="2800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A7C9F67D-6CF2-418E-B34F-1C9115AD47AD}"/>
              </a:ext>
            </a:extLst>
          </p:cNvPr>
          <p:cNvSpPr txBox="1"/>
          <p:nvPr/>
        </p:nvSpPr>
        <p:spPr>
          <a:xfrm>
            <a:off x="1458299" y="31694148"/>
            <a:ext cx="8507273" cy="811367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marL="531813" indent="-531813"/>
            <a:r>
              <a:rPr lang="en-GB" sz="2400" i="1" dirty="0">
                <a:latin typeface="+mn-lt"/>
                <a:ea typeface="Helvetica" charset="0"/>
                <a:cs typeface="Helvetica" charset="0"/>
              </a:rPr>
              <a:t>Limitation: sputtering at high power density high surface temperature </a:t>
            </a:r>
            <a:r>
              <a:rPr lang="en-GB" sz="2400" i="1" dirty="0">
                <a:latin typeface="+mn-lt"/>
                <a:ea typeface="Helvetica" charset="0"/>
                <a:cs typeface="Helvetica" charset="0"/>
                <a:sym typeface="Symbol" panose="05050102010706020507" pitchFamily="18" charset="2"/>
              </a:rPr>
              <a:t> “cloud” between target and camera</a:t>
            </a:r>
            <a:endParaRPr lang="en-GB" sz="2400" i="1" dirty="0">
              <a:latin typeface="+mn-lt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380E7B78-37A3-4E9C-B64B-5EA69028558A}"/>
              </a:ext>
            </a:extLst>
          </p:cNvPr>
          <p:cNvSpPr txBox="1"/>
          <p:nvPr/>
        </p:nvSpPr>
        <p:spPr>
          <a:xfrm>
            <a:off x="9913135" y="31658117"/>
            <a:ext cx="4416507" cy="811367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GB" sz="2400" i="1" dirty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</a:rPr>
              <a:t>COMSOL thermo-mechanical simulation</a:t>
            </a:r>
            <a:r>
              <a:rPr lang="en-GB" sz="2400" i="1" baseline="30000" dirty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</a:rPr>
              <a:t> </a:t>
            </a:r>
            <a:endParaRPr lang="en-GB" sz="2400" i="1" baseline="30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25C3386B-14D5-4F5B-95DF-10653C6263FF}"/>
              </a:ext>
            </a:extLst>
          </p:cNvPr>
          <p:cNvSpPr txBox="1"/>
          <p:nvPr/>
        </p:nvSpPr>
        <p:spPr>
          <a:xfrm>
            <a:off x="1512219" y="30926582"/>
            <a:ext cx="4024105" cy="442035"/>
          </a:xfrm>
          <a:prstGeom prst="rect">
            <a:avLst/>
          </a:prstGeom>
          <a:noFill/>
        </p:spPr>
        <p:txBody>
          <a:bodyPr wrap="none" lIns="36000" tIns="36000" rIns="36000" bIns="36000">
            <a:spAutoFit/>
          </a:bodyPr>
          <a:lstStyle/>
          <a:p>
            <a:pPr marL="531813" indent="-531813" algn="ctr"/>
            <a:r>
              <a:rPr lang="en-GB" sz="2400" i="1" dirty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</a:rPr>
              <a:t>On-axis temperature vs time 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593957D8-6F0B-4978-ACEE-5382FD9AA975}"/>
              </a:ext>
            </a:extLst>
          </p:cNvPr>
          <p:cNvSpPr txBox="1"/>
          <p:nvPr/>
        </p:nvSpPr>
        <p:spPr>
          <a:xfrm>
            <a:off x="5688682" y="30902060"/>
            <a:ext cx="4224453" cy="811367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GB" sz="2400" i="1" dirty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</a:rPr>
              <a:t>Horizontal (-) and vertical (--) profiles after 200ms of NBI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A6B04A1B-83CE-4989-AE1B-A01645484794}"/>
              </a:ext>
            </a:extLst>
          </p:cNvPr>
          <p:cNvSpPr txBox="1"/>
          <p:nvPr/>
        </p:nvSpPr>
        <p:spPr>
          <a:xfrm>
            <a:off x="1458298" y="35151712"/>
            <a:ext cx="3942353" cy="688256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GB" sz="2000" i="1" dirty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</a:rPr>
              <a:t>NBI-1 (old IOS, 2017) 471kW 21keV (D) 200ms 3.30×14.63cm</a:t>
            </a:r>
            <a:endParaRPr lang="en-GB" sz="2000" i="1" baseline="30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742F0004-665E-42A1-828C-3684C7FF910D}"/>
              </a:ext>
            </a:extLst>
          </p:cNvPr>
          <p:cNvSpPr txBox="1"/>
          <p:nvPr/>
        </p:nvSpPr>
        <p:spPr>
          <a:xfrm>
            <a:off x="5970782" y="35151712"/>
            <a:ext cx="3942353" cy="688256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GB" sz="2000" i="1" dirty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</a:rPr>
              <a:t>NBI-1 (new IOS, 2019) 544kW 20keV (D) 100ms 4.12×7.80cm</a:t>
            </a:r>
            <a:endParaRPr lang="en-GB" sz="2000" i="1" baseline="30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1F4B89A3-7E3E-418C-B05E-965558D13D33}"/>
              </a:ext>
            </a:extLst>
          </p:cNvPr>
          <p:cNvSpPr txBox="1"/>
          <p:nvPr/>
        </p:nvSpPr>
        <p:spPr>
          <a:xfrm>
            <a:off x="10729243" y="35151712"/>
            <a:ext cx="3459621" cy="688256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pl-PL" sz="2000" i="1" dirty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</a:rPr>
              <a:t>NBI-2 (2021) 674kW </a:t>
            </a:r>
            <a:endParaRPr lang="en-US" sz="2000" i="1" dirty="0">
              <a:solidFill>
                <a:srgbClr val="0000FF"/>
              </a:solidFill>
              <a:latin typeface="+mn-lt"/>
              <a:ea typeface="Helvetica" charset="0"/>
              <a:cs typeface="Helvetica" charset="0"/>
            </a:endParaRPr>
          </a:p>
          <a:p>
            <a:pPr algn="ctr"/>
            <a:r>
              <a:rPr lang="pl-PL" sz="2000" i="1" dirty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</a:rPr>
              <a:t>41keV</a:t>
            </a:r>
            <a:r>
              <a:rPr lang="en-US" sz="2000" i="1" dirty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</a:rPr>
              <a:t> (D)</a:t>
            </a:r>
            <a:r>
              <a:rPr lang="pl-PL" sz="2000" i="1" dirty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</a:rPr>
              <a:t> 95ms 2.34×5.40cm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BCBA259B-476F-484F-89E5-2474C6F924AE}"/>
              </a:ext>
            </a:extLst>
          </p:cNvPr>
          <p:cNvSpPr txBox="1"/>
          <p:nvPr/>
        </p:nvSpPr>
        <p:spPr>
          <a:xfrm>
            <a:off x="1458299" y="38576272"/>
            <a:ext cx="3942353" cy="380480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GB" sz="2000" i="1" dirty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</a:rPr>
              <a:t>DNBI (2024) 67kW 49keV 330ms</a:t>
            </a:r>
            <a:endParaRPr lang="en-GB" sz="2000" i="1" baseline="30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8" name="ZoneTexte 31">
            <a:extLst>
              <a:ext uri="{FF2B5EF4-FFF2-40B4-BE49-F238E27FC236}">
                <a16:creationId xmlns:a16="http://schemas.microsoft.com/office/drawing/2014/main" id="{4B349364-23F9-4442-B5C2-98A32E42BF17}"/>
              </a:ext>
            </a:extLst>
          </p:cNvPr>
          <p:cNvSpPr txBox="1"/>
          <p:nvPr/>
        </p:nvSpPr>
        <p:spPr>
          <a:xfrm>
            <a:off x="6048574" y="35868999"/>
            <a:ext cx="8712565" cy="3519801"/>
          </a:xfrm>
          <a:prstGeom prst="rect">
            <a:avLst/>
          </a:prstGeom>
          <a:noFill/>
        </p:spPr>
        <p:txBody>
          <a:bodyPr wrap="square" lIns="36000" tIns="36000" rIns="0" bIns="36000" rtlCol="0">
            <a:spAutoFit/>
          </a:bodyPr>
          <a:lstStyle/>
          <a:p>
            <a:r>
              <a:rPr lang="en-US" sz="2800" dirty="0">
                <a:latin typeface="+mj-lt"/>
                <a:ea typeface="Helvetica" charset="0"/>
                <a:cs typeface="Helvetica" charset="0"/>
              </a:rPr>
              <a:t>Thermography measurement on W-Target</a:t>
            </a:r>
          </a:p>
          <a:p>
            <a:pPr marL="542925" indent="-373063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ea typeface="Helvetica" charset="0"/>
                <a:cs typeface="Helvetica" charset="0"/>
              </a:rPr>
              <a:t>NBI-1 “old” grids unacceptable divergency across slits (horizontal)</a:t>
            </a:r>
          </a:p>
          <a:p>
            <a:pPr marL="542925" indent="-373063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ea typeface="Helvetica" charset="0"/>
                <a:cs typeface="Helvetica" charset="0"/>
              </a:rPr>
              <a:t>Lower horizontal beam size and divergency with new grids</a:t>
            </a:r>
          </a:p>
          <a:p>
            <a:pPr marL="542925" indent="-373063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ea typeface="Helvetica" charset="0"/>
                <a:cs typeface="Helvetica" charset="0"/>
              </a:rPr>
              <a:t>Lower divergency and beam size for high energy NBI-2</a:t>
            </a:r>
          </a:p>
          <a:p>
            <a:pPr marL="542925" indent="-373063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ea typeface="Helvetica" charset="0"/>
                <a:cs typeface="Helvetica" charset="0"/>
              </a:rPr>
              <a:t>Circular beam profile for axisymmetric IOS of DNBI </a:t>
            </a:r>
          </a:p>
        </p:txBody>
      </p:sp>
      <p:sp>
        <p:nvSpPr>
          <p:cNvPr id="79" name="ZoneTexte 31">
            <a:extLst>
              <a:ext uri="{FF2B5EF4-FFF2-40B4-BE49-F238E27FC236}">
                <a16:creationId xmlns:a16="http://schemas.microsoft.com/office/drawing/2014/main" id="{28F2AF91-51C8-452D-B022-F1A341DFC555}"/>
              </a:ext>
            </a:extLst>
          </p:cNvPr>
          <p:cNvSpPr txBox="1"/>
          <p:nvPr/>
        </p:nvSpPr>
        <p:spPr>
          <a:xfrm>
            <a:off x="15505286" y="7717354"/>
            <a:ext cx="8833469" cy="4812462"/>
          </a:xfrm>
          <a:prstGeom prst="rect">
            <a:avLst/>
          </a:prstGeom>
          <a:noFill/>
        </p:spPr>
        <p:txBody>
          <a:bodyPr wrap="square" lIns="36000" tIns="36000" rIns="0" bIns="36000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ea typeface="Helvetica" charset="0"/>
                <a:cs typeface="Helvetica" charset="0"/>
              </a:rPr>
              <a:t>Collection optics: ×3 N-BK7 </a:t>
            </a:r>
            <a:r>
              <a:rPr lang="en-US" sz="2800" dirty="0">
                <a:latin typeface="+mj-lt"/>
                <a:ea typeface="Helvetica" charset="0"/>
                <a:cs typeface="Helvetica" charset="0"/>
                <a:sym typeface="Symbol" panose="05050102010706020507" pitchFamily="18" charset="2"/>
              </a:rPr>
              <a:t></a:t>
            </a:r>
            <a:r>
              <a:rPr lang="en-US" sz="2800" dirty="0">
                <a:latin typeface="+mj-lt"/>
                <a:ea typeface="Helvetica" charset="0"/>
                <a:cs typeface="Helvetica" charset="0"/>
              </a:rPr>
              <a:t> 1 inch lenses, f:30mm on NBI-1/2 optical ports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ea typeface="Helvetica" charset="0"/>
                <a:cs typeface="Helvetica" charset="0"/>
              </a:rPr>
              <a:t>View lines along (35-52 deg. to beam axis) or across (-12…+12 cm) beam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ea typeface="Helvetica" charset="0"/>
                <a:cs typeface="Helvetica" charset="0"/>
              </a:rPr>
              <a:t>Bundle of 20 fused silica fibers, </a:t>
            </a:r>
            <a:r>
              <a:rPr lang="en-US" sz="2800">
                <a:latin typeface="+mj-lt"/>
                <a:ea typeface="Helvetica" charset="0"/>
                <a:cs typeface="Helvetica" charset="0"/>
              </a:rPr>
              <a:t>NA:0.22</a:t>
            </a:r>
            <a:r>
              <a:rPr lang="en-US" sz="2800" dirty="0">
                <a:latin typeface="+mj-lt"/>
                <a:ea typeface="Helvetica" charset="0"/>
                <a:cs typeface="Helvetica" charset="0"/>
              </a:rPr>
              <a:t>, core </a:t>
            </a:r>
            <a:r>
              <a:rPr lang="en-US" sz="2800" dirty="0">
                <a:latin typeface="+mj-lt"/>
                <a:ea typeface="Helvetica" charset="0"/>
                <a:cs typeface="Helvetica" charset="0"/>
                <a:sym typeface="Symbol" panose="05050102010706020507" pitchFamily="18" charset="2"/>
              </a:rPr>
              <a:t>365n</a:t>
            </a:r>
            <a:r>
              <a:rPr lang="en-US" sz="2800" dirty="0">
                <a:latin typeface="+mj-lt"/>
                <a:ea typeface="Helvetica" charset="0"/>
                <a:cs typeface="Helvetica" charset="0"/>
              </a:rPr>
              <a:t> arranged on 8mm in line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ea typeface="Helvetica" charset="0"/>
                <a:cs typeface="Helvetica" charset="0"/>
              </a:rPr>
              <a:t>Czerny-Turner spectrometer – Acton Research SpectraPro-750, focal length 750 mm, aperture ratio f/9.7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kern="100" dirty="0" err="1">
                <a:effectLst/>
                <a:latin typeface="+mj-lt"/>
                <a:ea typeface="Aptos"/>
                <a:cs typeface="Arial" panose="020B0604020202020204" pitchFamily="34" charset="0"/>
              </a:rPr>
              <a:t>Andor</a:t>
            </a:r>
            <a:r>
              <a:rPr lang="en-US" sz="2800" kern="100" baseline="30000" dirty="0" err="1">
                <a:effectLst/>
                <a:latin typeface="+mj-lt"/>
                <a:ea typeface="Aptos"/>
                <a:cs typeface="Arial" panose="020B0604020202020204" pitchFamily="34" charset="0"/>
              </a:rPr>
              <a:t>TM</a:t>
            </a:r>
            <a:r>
              <a:rPr lang="en-US" sz="2800" kern="100" dirty="0">
                <a:effectLst/>
                <a:latin typeface="+mj-lt"/>
                <a:ea typeface="Aptos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+mj-lt"/>
                <a:ea typeface="Aptos"/>
                <a:cs typeface="Arial" panose="020B0604020202020204" pitchFamily="34" charset="0"/>
              </a:rPr>
              <a:t>iXon</a:t>
            </a:r>
            <a:r>
              <a:rPr lang="en-US" sz="2800" kern="100" baseline="30000" dirty="0" err="1">
                <a:effectLst/>
                <a:latin typeface="+mj-lt"/>
                <a:ea typeface="Aptos"/>
                <a:cs typeface="Arial" panose="020B0604020202020204" pitchFamily="34" charset="0"/>
              </a:rPr>
              <a:t>EM</a:t>
            </a:r>
            <a:r>
              <a:rPr lang="en-US" sz="2800" kern="100" baseline="30000" dirty="0">
                <a:effectLst/>
                <a:latin typeface="+mj-lt"/>
                <a:ea typeface="Aptos"/>
                <a:cs typeface="Arial" panose="020B0604020202020204" pitchFamily="34" charset="0"/>
              </a:rPr>
              <a:t>+</a:t>
            </a:r>
            <a:r>
              <a:rPr lang="en-US" sz="2800" kern="100" dirty="0">
                <a:effectLst/>
                <a:latin typeface="+mj-lt"/>
                <a:ea typeface="Aptos"/>
                <a:cs typeface="Arial" panose="020B0604020202020204" pitchFamily="34" charset="0"/>
              </a:rPr>
              <a:t> Ultra DU 897 BV BI CCD Camera, 512×512 pixels, 16×16</a:t>
            </a:r>
            <a:r>
              <a:rPr lang="en-US" sz="2800" kern="100" dirty="0">
                <a:effectLst/>
                <a:latin typeface="+mj-lt"/>
                <a:ea typeface="Aptos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sz="2800" kern="100" dirty="0">
                <a:effectLst/>
                <a:latin typeface="+mj-lt"/>
                <a:ea typeface="Aptos"/>
                <a:cs typeface="Arial" panose="020B0604020202020204" pitchFamily="34" charset="0"/>
              </a:rPr>
              <a:t>m pixels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58806F23-1057-475C-B18F-22FE1ABF39B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554779" y="9773533"/>
            <a:ext cx="4464000" cy="246825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D521B99-DD3C-4F8F-A771-54A08CDADC8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54779" y="7273229"/>
            <a:ext cx="4464000" cy="2468251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F73853D8-C7C0-49F8-A478-1E8450546F64}"/>
              </a:ext>
            </a:extLst>
          </p:cNvPr>
          <p:cNvSpPr txBox="1"/>
          <p:nvPr/>
        </p:nvSpPr>
        <p:spPr>
          <a:xfrm>
            <a:off x="24986827" y="12294513"/>
            <a:ext cx="3937604" cy="442035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GB" sz="2400" i="1" dirty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</a:rPr>
              <a:t>Layout on NBI-2 (&amp; NBI-1)</a:t>
            </a:r>
            <a:endParaRPr lang="en-GB" sz="2400" i="1" baseline="30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84" name="ZoneTexte 31">
            <a:extLst>
              <a:ext uri="{FF2B5EF4-FFF2-40B4-BE49-F238E27FC236}">
                <a16:creationId xmlns:a16="http://schemas.microsoft.com/office/drawing/2014/main" id="{115E9FC4-1F5B-4A6E-8C70-63EBD35719C8}"/>
              </a:ext>
            </a:extLst>
          </p:cNvPr>
          <p:cNvSpPr txBox="1"/>
          <p:nvPr/>
        </p:nvSpPr>
        <p:spPr>
          <a:xfrm>
            <a:off x="15621894" y="12601824"/>
            <a:ext cx="13109349" cy="934478"/>
          </a:xfrm>
          <a:prstGeom prst="rect">
            <a:avLst/>
          </a:prstGeom>
          <a:noFill/>
        </p:spPr>
        <p:txBody>
          <a:bodyPr wrap="square" lIns="36000" tIns="36000" rIns="0" bIns="36000" rtlCol="0">
            <a:spAutoFit/>
          </a:bodyPr>
          <a:lstStyle/>
          <a:p>
            <a:r>
              <a:rPr lang="en-US" sz="2800" dirty="0">
                <a:latin typeface="+mj-lt"/>
                <a:ea typeface="Helvetica" charset="0"/>
                <a:cs typeface="Helvetica" charset="0"/>
              </a:rPr>
              <a:t>Measurement of Doppler-shifted (Balmer-</a:t>
            </a:r>
            <a:r>
              <a:rPr lang="en-US" sz="2800" dirty="0">
                <a:latin typeface="+mj-lt"/>
                <a:ea typeface="Helvetica" charset="0"/>
                <a:cs typeface="Helvetica" charset="0"/>
                <a:sym typeface="Symbol" panose="05050102010706020507" pitchFamily="18" charset="2"/>
              </a:rPr>
              <a:t>, 656 nm</a:t>
            </a:r>
            <a:r>
              <a:rPr lang="en-US" sz="2800" dirty="0">
                <a:latin typeface="+mj-lt"/>
                <a:ea typeface="Helvetica" charset="0"/>
                <a:cs typeface="Helvetica" charset="0"/>
              </a:rPr>
              <a:t>) lines: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ea typeface="Helvetica" charset="0"/>
                <a:cs typeface="Helvetica" charset="0"/>
              </a:rPr>
              <a:t>WL range 6519…6564 A</a:t>
            </a:r>
            <a:r>
              <a:rPr lang="en-US" sz="2800" baseline="30000" dirty="0">
                <a:latin typeface="+mj-lt"/>
                <a:ea typeface="Helvetica" charset="0"/>
                <a:cs typeface="Helvetica" charset="0"/>
              </a:rPr>
              <a:t>O</a:t>
            </a:r>
            <a:r>
              <a:rPr lang="en-US" sz="2800" dirty="0">
                <a:latin typeface="+mj-lt"/>
                <a:ea typeface="Helvetica" charset="0"/>
                <a:cs typeface="Helvetica" charset="0"/>
              </a:rPr>
              <a:t>, 0.087 A</a:t>
            </a:r>
            <a:r>
              <a:rPr lang="en-US" sz="2800" baseline="30000" dirty="0">
                <a:latin typeface="+mj-lt"/>
                <a:ea typeface="Helvetica" charset="0"/>
                <a:cs typeface="Helvetica" charset="0"/>
              </a:rPr>
              <a:t>O</a:t>
            </a:r>
            <a:r>
              <a:rPr lang="en-US" sz="2800" dirty="0">
                <a:latin typeface="+mj-lt"/>
                <a:ea typeface="Helvetica" charset="0"/>
                <a:cs typeface="Helvetica" charset="0"/>
              </a:rPr>
              <a:t>/pixel, instrumental function ~0.25A</a:t>
            </a:r>
            <a:r>
              <a:rPr lang="en-US" sz="2800" baseline="30000" dirty="0">
                <a:latin typeface="+mj-lt"/>
                <a:ea typeface="Helvetica" charset="0"/>
                <a:cs typeface="Helvetica" charset="0"/>
              </a:rPr>
              <a:t>O</a:t>
            </a:r>
            <a:endParaRPr lang="en-US" sz="2800" kern="100" dirty="0">
              <a:effectLst/>
              <a:latin typeface="+mj-lt"/>
              <a:ea typeface="Aptos"/>
              <a:cs typeface="Arial" panose="020B0604020202020204" pitchFamily="34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C58ED18-11F8-4A45-8F6A-55B210E26222}"/>
              </a:ext>
            </a:extLst>
          </p:cNvPr>
          <p:cNvGrpSpPr/>
          <p:nvPr/>
        </p:nvGrpSpPr>
        <p:grpSpPr>
          <a:xfrm>
            <a:off x="15166964" y="13698028"/>
            <a:ext cx="13931835" cy="12129197"/>
            <a:chOff x="1008163" y="6913192"/>
            <a:chExt cx="13931835" cy="6103987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B333671-5FCE-40BD-8B1A-821987E11F3F}"/>
                </a:ext>
              </a:extLst>
            </p:cNvPr>
            <p:cNvSpPr/>
            <p:nvPr/>
          </p:nvSpPr>
          <p:spPr bwMode="auto">
            <a:xfrm>
              <a:off x="1079998" y="7185397"/>
              <a:ext cx="13860000" cy="5831782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87" name="ZoneTexte 61">
              <a:extLst>
                <a:ext uri="{FF2B5EF4-FFF2-40B4-BE49-F238E27FC236}">
                  <a16:creationId xmlns:a16="http://schemas.microsoft.com/office/drawing/2014/main" id="{ABA0E6E3-6894-4C25-B532-4AFA72EE00DB}"/>
                </a:ext>
              </a:extLst>
            </p:cNvPr>
            <p:cNvSpPr txBox="1"/>
            <p:nvPr/>
          </p:nvSpPr>
          <p:spPr>
            <a:xfrm>
              <a:off x="1008163" y="6913192"/>
              <a:ext cx="6725019" cy="3153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180000" bIns="72000" rtlCol="0">
              <a:spAutoFit/>
            </a:bodyPr>
            <a:lstStyle/>
            <a:p>
              <a:pPr marL="627063"/>
              <a:r>
                <a:rPr lang="en-GB" sz="3600" b="1" dirty="0">
                  <a:latin typeface="+mj-lt"/>
                  <a:ea typeface="Helvetica" charset="0"/>
                  <a:cs typeface="Helvetica" charset="0"/>
                </a:rPr>
                <a:t>NBI &amp; spectroscopy model</a:t>
              </a:r>
              <a:endParaRPr lang="en-GB" sz="3600" dirty="0">
                <a:latin typeface="+mj-lt"/>
                <a:ea typeface="Helvetica" charset="0"/>
                <a:cs typeface="Helvetica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6BBA887-A0F9-4315-A928-5576252685E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73003" y="7070840"/>
              <a:ext cx="295200" cy="25302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ABCB4C5-07AA-4303-AE93-2AAABA8E8291}"/>
              </a:ext>
            </a:extLst>
          </p:cNvPr>
          <p:cNvGrpSpPr/>
          <p:nvPr/>
        </p:nvGrpSpPr>
        <p:grpSpPr>
          <a:xfrm>
            <a:off x="15166964" y="25923304"/>
            <a:ext cx="13931835" cy="13680759"/>
            <a:chOff x="1008163" y="6913192"/>
            <a:chExt cx="13931835" cy="13680759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4E1CA8C-73A4-4B46-95C3-AB49450B445D}"/>
                </a:ext>
              </a:extLst>
            </p:cNvPr>
            <p:cNvSpPr/>
            <p:nvPr/>
          </p:nvSpPr>
          <p:spPr bwMode="auto">
            <a:xfrm>
              <a:off x="1079998" y="7185395"/>
              <a:ext cx="13860000" cy="13408556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92" name="ZoneTexte 61">
              <a:extLst>
                <a:ext uri="{FF2B5EF4-FFF2-40B4-BE49-F238E27FC236}">
                  <a16:creationId xmlns:a16="http://schemas.microsoft.com/office/drawing/2014/main" id="{BBFD13BB-BB71-4047-AEF3-F354A25DABDA}"/>
                </a:ext>
              </a:extLst>
            </p:cNvPr>
            <p:cNvSpPr txBox="1"/>
            <p:nvPr/>
          </p:nvSpPr>
          <p:spPr>
            <a:xfrm>
              <a:off x="1008163" y="6913192"/>
              <a:ext cx="7032795" cy="62670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180000" bIns="72000" rtlCol="0">
              <a:spAutoFit/>
            </a:bodyPr>
            <a:lstStyle/>
            <a:p>
              <a:pPr marL="627063"/>
              <a:r>
                <a:rPr lang="en-GB" sz="3600" b="1" dirty="0">
                  <a:latin typeface="+mj-lt"/>
                  <a:ea typeface="Helvetica" charset="0"/>
                  <a:cs typeface="Helvetica" charset="0"/>
                </a:rPr>
                <a:t>Spectroscopy measurement</a:t>
              </a:r>
              <a:endParaRPr lang="en-GB" sz="3600" dirty="0">
                <a:latin typeface="+mj-lt"/>
                <a:ea typeface="Helvetica" charset="0"/>
                <a:cs typeface="Helvetica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2FDBC0A-41D5-4AC5-A7ED-7A4D09AD384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73003" y="7070840"/>
              <a:ext cx="295200" cy="25302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5" name="ZoneTexte 31">
            <a:extLst>
              <a:ext uri="{FF2B5EF4-FFF2-40B4-BE49-F238E27FC236}">
                <a16:creationId xmlns:a16="http://schemas.microsoft.com/office/drawing/2014/main" id="{F46C2A56-0040-4DEC-9301-54F940494305}"/>
              </a:ext>
            </a:extLst>
          </p:cNvPr>
          <p:cNvSpPr txBox="1"/>
          <p:nvPr/>
        </p:nvSpPr>
        <p:spPr>
          <a:xfrm>
            <a:off x="15409763" y="14399524"/>
            <a:ext cx="7956867" cy="4381575"/>
          </a:xfrm>
          <a:prstGeom prst="rect">
            <a:avLst/>
          </a:prstGeom>
          <a:noFill/>
        </p:spPr>
        <p:txBody>
          <a:bodyPr wrap="square" lIns="36000" tIns="36000" rIns="0" bIns="3600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B0F0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Ballistic motion of beam particles </a:t>
            </a: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form 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emitter</a:t>
            </a: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(grids, </a:t>
            </a:r>
            <a:r>
              <a:rPr lang="en-US" sz="2800" dirty="0">
                <a:solidFill>
                  <a:srgbClr val="007800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G</a:t>
            </a: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) 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250mm = 2R</a:t>
            </a:r>
            <a:r>
              <a:rPr lang="en-US" sz="2800" baseline="-25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G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to </a:t>
            </a:r>
            <a:r>
              <a:rPr lang="en-US" sz="2800" dirty="0">
                <a:solidFill>
                  <a:srgbClr val="00B0F0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point O</a:t>
            </a: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7800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“Beamlet” axes to focal points (F</a:t>
            </a:r>
            <a:r>
              <a:rPr lang="en-US" sz="2800" baseline="-25000" dirty="0">
                <a:solidFill>
                  <a:srgbClr val="007800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X</a:t>
            </a:r>
            <a:r>
              <a:rPr lang="en-US" sz="2800" dirty="0">
                <a:solidFill>
                  <a:srgbClr val="007800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&amp; F</a:t>
            </a:r>
            <a:r>
              <a:rPr lang="en-US" sz="2800" baseline="-25000" dirty="0">
                <a:solidFill>
                  <a:srgbClr val="007800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Y </a:t>
            </a:r>
            <a:r>
              <a:rPr lang="en-US" sz="2800" dirty="0">
                <a:solidFill>
                  <a:srgbClr val="007800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~4m)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Velocity distribution from each point on emitter</a:t>
            </a:r>
          </a:p>
          <a:p>
            <a:pPr algn="ctr"/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f’(</a:t>
            </a:r>
            <a:r>
              <a:rPr lang="en-US" sz="2800" b="1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) = </a:t>
            </a:r>
            <a:r>
              <a:rPr lang="en-US" sz="2800" i="1" dirty="0" err="1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j</a:t>
            </a:r>
            <a:r>
              <a:rPr lang="en-US" sz="2800" i="1" baseline="-25000" dirty="0" err="1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G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× exp(– (’</a:t>
            </a:r>
            <a:r>
              <a:rPr lang="en-US" sz="2800" i="1" baseline="-25000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X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/</a:t>
            </a:r>
            <a:r>
              <a:rPr lang="en-US" sz="2800" i="1" baseline="-25000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X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)</a:t>
            </a:r>
            <a:r>
              <a:rPr lang="en-US" sz="2800" i="1" baseline="30000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– (’</a:t>
            </a:r>
            <a:r>
              <a:rPr lang="en-US" sz="2800" i="1" baseline="-25000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Y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/</a:t>
            </a:r>
            <a:r>
              <a:rPr lang="en-US" sz="2800" i="1" baseline="-25000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Y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)</a:t>
            </a:r>
            <a:r>
              <a:rPr lang="en-US" sz="2800" i="1" baseline="30000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Velocity distribution at </a:t>
            </a:r>
            <a:r>
              <a:rPr lang="en-US" sz="2800" dirty="0">
                <a:solidFill>
                  <a:srgbClr val="00B0F0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point (O) 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on view-line (OC)</a:t>
            </a:r>
            <a:r>
              <a:rPr lang="en-US" sz="2800" baseline="30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[</a:t>
            </a:r>
            <a:r>
              <a:rPr lang="en-US" sz="2800" baseline="300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5]</a:t>
            </a: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: 	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F’</a:t>
            </a:r>
            <a:r>
              <a:rPr lang="en-US" sz="2800" i="1" baseline="-25000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O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(</a:t>
            </a:r>
            <a:r>
              <a:rPr lang="en-US" sz="2800" b="1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) = </a:t>
            </a:r>
            <a:r>
              <a:rPr lang="en-US" sz="2800" i="1" baseline="-25000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G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f’ </a:t>
            </a:r>
            <a:r>
              <a:rPr lang="en-US" sz="2800" i="1" dirty="0" err="1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dG</a:t>
            </a:r>
            <a:endParaRPr lang="en-US" sz="2800" i="1" dirty="0">
              <a:solidFill>
                <a:srgbClr val="C800C8"/>
              </a:solidFill>
              <a:latin typeface="+mj-lt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Projection of velocity distribution on view-line  </a:t>
            </a:r>
          </a:p>
          <a:p>
            <a:pPr algn="ctr"/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F’’(</a:t>
            </a:r>
            <a:r>
              <a:rPr lang="en-US" sz="2800" i="1" dirty="0" err="1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US" sz="2800" i="1" baseline="-25000" dirty="0" err="1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Z</a:t>
            </a:r>
            <a:r>
              <a:rPr lang="en-US" sz="2800" i="1" baseline="-25000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’’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) =  </a:t>
            </a:r>
            <a:r>
              <a:rPr lang="en-US" sz="2800" i="1" baseline="-25000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Z’’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(</a:t>
            </a:r>
            <a:r>
              <a:rPr lang="en-US" sz="2800" i="1" dirty="0" err="1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n</a:t>
            </a:r>
            <a:r>
              <a:rPr lang="en-US" sz="2800" i="1" baseline="-25000" dirty="0" err="1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BG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(z’’) × F’</a:t>
            </a:r>
            <a:r>
              <a:rPr lang="en-US" sz="2800" i="1" baseline="-25000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O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(</a:t>
            </a:r>
            <a:r>
              <a:rPr lang="en-US" sz="2800" b="1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) </a:t>
            </a:r>
            <a:r>
              <a:rPr lang="en-US" sz="2800" i="1" dirty="0" err="1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dz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’’</a:t>
            </a:r>
            <a:r>
              <a:rPr lang="en-US" sz="2800" i="1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, </a:t>
            </a:r>
          </a:p>
          <a:p>
            <a:pPr algn="r"/>
            <a:r>
              <a:rPr lang="en-US" sz="2400" dirty="0" err="1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n</a:t>
            </a:r>
            <a:r>
              <a:rPr lang="en-US" sz="2400" baseline="-25000" dirty="0" err="1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BG</a:t>
            </a:r>
            <a:r>
              <a:rPr lang="en-US" sz="24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(z’’) – background density along view-line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02F2FF-3C17-4354-B595-181F109E09BD}"/>
              </a:ext>
            </a:extLst>
          </p:cNvPr>
          <p:cNvGrpSpPr/>
          <p:nvPr/>
        </p:nvGrpSpPr>
        <p:grpSpPr>
          <a:xfrm>
            <a:off x="23331275" y="14041984"/>
            <a:ext cx="5688000" cy="4646532"/>
            <a:chOff x="23331275" y="14041984"/>
            <a:chExt cx="5688000" cy="4646532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E9E0912-76C8-4E0F-AFE7-ABA2DB11D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1275" y="14041984"/>
              <a:ext cx="5688000" cy="464653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AEAF7B7-8630-4FE0-B690-8E5C10728F63}"/>
                </a:ext>
              </a:extLst>
            </p:cNvPr>
            <p:cNvCxnSpPr/>
            <p:nvPr/>
          </p:nvCxnSpPr>
          <p:spPr bwMode="auto">
            <a:xfrm>
              <a:off x="26715019" y="14978088"/>
              <a:ext cx="79003" cy="47459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stealth" w="med" len="lg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593119D-502D-4899-B3F1-647FEF712069}"/>
                </a:ext>
              </a:extLst>
            </p:cNvPr>
            <p:cNvSpPr txBox="1"/>
            <p:nvPr/>
          </p:nvSpPr>
          <p:spPr>
            <a:xfrm>
              <a:off x="26787027" y="14978088"/>
              <a:ext cx="365485" cy="369332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dirty="0">
                  <a:latin typeface="+mj-lt"/>
                  <a:cs typeface="Calibri" panose="020F0502020204030204" pitchFamily="34" charset="0"/>
                  <a:sym typeface="Symbol" panose="05050102010706020507" pitchFamily="18" charset="2"/>
                </a:rPr>
                <a:t>’</a:t>
              </a:r>
              <a:r>
                <a:rPr lang="en-US" sz="2400" baseline="-25000" dirty="0">
                  <a:latin typeface="+mj-lt"/>
                  <a:cs typeface="Calibri" panose="020F0502020204030204" pitchFamily="34" charset="0"/>
                  <a:sym typeface="Symbol" panose="05050102010706020507" pitchFamily="18" charset="2"/>
                </a:rPr>
                <a:t>X</a:t>
              </a:r>
              <a:endParaRPr lang="en-GB" sz="2400" baseline="30000" dirty="0">
                <a:solidFill>
                  <a:srgbClr val="0000FF"/>
                </a:solidFill>
                <a:latin typeface="+mn-lt"/>
              </a:endParaRP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E48BCB98-A355-4365-8BE0-1BE834543F87}"/>
                </a:ext>
              </a:extLst>
            </p:cNvPr>
            <p:cNvCxnSpPr/>
            <p:nvPr/>
          </p:nvCxnSpPr>
          <p:spPr bwMode="auto">
            <a:xfrm>
              <a:off x="26780032" y="17282344"/>
              <a:ext cx="79003" cy="37586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stealth" w="med" len="lg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1A2ECA3-DB7D-4842-8313-8D14379A2F1C}"/>
                </a:ext>
              </a:extLst>
            </p:cNvPr>
            <p:cNvSpPr txBox="1"/>
            <p:nvPr/>
          </p:nvSpPr>
          <p:spPr>
            <a:xfrm>
              <a:off x="26925598" y="17273052"/>
              <a:ext cx="365485" cy="369332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dirty="0">
                  <a:latin typeface="+mj-lt"/>
                  <a:cs typeface="Calibri" panose="020F0502020204030204" pitchFamily="34" charset="0"/>
                  <a:sym typeface="Symbol" panose="05050102010706020507" pitchFamily="18" charset="2"/>
                </a:rPr>
                <a:t>’</a:t>
              </a:r>
              <a:r>
                <a:rPr lang="en-US" sz="2400" baseline="-25000" dirty="0">
                  <a:latin typeface="+mj-lt"/>
                  <a:cs typeface="Calibri" panose="020F0502020204030204" pitchFamily="34" charset="0"/>
                  <a:sym typeface="Symbol" panose="05050102010706020507" pitchFamily="18" charset="2"/>
                </a:rPr>
                <a:t>Y</a:t>
              </a:r>
              <a:endParaRPr lang="en-GB" sz="2400" baseline="30000" dirty="0">
                <a:solidFill>
                  <a:srgbClr val="0000FF"/>
                </a:solidFill>
                <a:latin typeface="+mn-lt"/>
              </a:endParaRPr>
            </a:p>
          </p:txBody>
        </p:sp>
      </p:grpSp>
      <p:sp>
        <p:nvSpPr>
          <p:cNvPr id="103" name="ZoneTexte 31">
            <a:extLst>
              <a:ext uri="{FF2B5EF4-FFF2-40B4-BE49-F238E27FC236}">
                <a16:creationId xmlns:a16="http://schemas.microsoft.com/office/drawing/2014/main" id="{80080B52-686C-4294-8DA4-D45531E0A190}"/>
              </a:ext>
            </a:extLst>
          </p:cNvPr>
          <p:cNvSpPr txBox="1"/>
          <p:nvPr/>
        </p:nvSpPr>
        <p:spPr>
          <a:xfrm>
            <a:off x="15409763" y="18807836"/>
            <a:ext cx="13464793" cy="1365365"/>
          </a:xfrm>
          <a:prstGeom prst="rect">
            <a:avLst/>
          </a:prstGeom>
          <a:noFill/>
        </p:spPr>
        <p:txBody>
          <a:bodyPr wrap="square" lIns="36000" tIns="36000" rIns="0" bIns="3600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Spectral distribution of Doppler shifted line on 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observation chord (OC)</a:t>
            </a:r>
          </a:p>
          <a:p>
            <a:pPr algn="ctr"/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F’’() = const × F’’(</a:t>
            </a:r>
            <a:r>
              <a:rPr lang="en-US" sz="2800" i="1" dirty="0" err="1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US" sz="2800" i="1" baseline="-25000" dirty="0" err="1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Z</a:t>
            </a:r>
            <a:r>
              <a:rPr lang="en-US" sz="2800" i="1" baseline="-25000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’’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),  = </a:t>
            </a:r>
            <a:r>
              <a:rPr lang="en-US" sz="2800" i="1" baseline="-25000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O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(1 -(</a:t>
            </a:r>
            <a:r>
              <a:rPr lang="en-US" sz="2800" i="1" dirty="0" err="1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US" sz="2800" i="1" baseline="-25000" dirty="0" err="1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Z</a:t>
            </a:r>
            <a:r>
              <a:rPr lang="en-US" sz="2800" i="1" baseline="-25000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’’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/c)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Power density distribution 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P</a:t>
            </a:r>
            <a:r>
              <a:rPr lang="en-US" sz="2800" i="1" baseline="-25000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O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(</a:t>
            </a:r>
            <a:r>
              <a:rPr lang="en-US" sz="2800" b="1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r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) ≈ </a:t>
            </a:r>
            <a:r>
              <a:rPr lang="en-US" sz="2800" i="1" baseline="-25000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E(</a:t>
            </a:r>
            <a:r>
              <a:rPr lang="en-US" sz="2800" b="1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) F’</a:t>
            </a:r>
            <a:r>
              <a:rPr lang="en-US" sz="2800" i="1" baseline="-25000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O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(</a:t>
            </a:r>
            <a:r>
              <a:rPr lang="en-US" sz="2800" b="1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US" sz="28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) dv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A8FDBD78-EB5F-4762-97E0-6674B452106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373140" y="20489500"/>
            <a:ext cx="8496000" cy="2577761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A497CD1C-EE46-4A7B-9566-87FEA31288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73140" y="22985522"/>
            <a:ext cx="8496000" cy="2577742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6E4C7387-8FF3-44B5-BD84-BA21DA5C22A1}"/>
              </a:ext>
            </a:extLst>
          </p:cNvPr>
          <p:cNvSpPr txBox="1"/>
          <p:nvPr/>
        </p:nvSpPr>
        <p:spPr>
          <a:xfrm>
            <a:off x="18388388" y="20759680"/>
            <a:ext cx="4351299" cy="615553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measurement NBI-2 49keV 900kW deuterium, along beam</a:t>
            </a:r>
            <a:endParaRPr lang="en-GB" sz="2000" i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F153A84-F0A6-4599-AE9C-3EB961E0FD37}"/>
              </a:ext>
            </a:extLst>
          </p:cNvPr>
          <p:cNvSpPr txBox="1"/>
          <p:nvPr/>
        </p:nvSpPr>
        <p:spPr>
          <a:xfrm>
            <a:off x="19226187" y="23325817"/>
            <a:ext cx="3528466" cy="307777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model: </a:t>
            </a:r>
            <a:r>
              <a:rPr lang="en-US" sz="2000" i="1" baseline="-25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X</a:t>
            </a:r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&amp;</a:t>
            </a:r>
            <a:r>
              <a:rPr lang="en-US" sz="2000" i="1" baseline="-25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Y </a:t>
            </a:r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0.8&amp;0.3 deg</a:t>
            </a:r>
            <a:r>
              <a:rPr lang="en-US" sz="2000" i="1" baseline="-25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.</a:t>
            </a:r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  <a:endParaRPr lang="en-GB" sz="2000" i="1" baseline="300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03AE1888-98F1-48DF-9D6A-22E35FEFF69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122731" y="23187000"/>
            <a:ext cx="2880000" cy="1705263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5DCEDE9-2FDA-4151-8ED1-F62163F1989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069667" y="23042984"/>
            <a:ext cx="1825632" cy="176400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2B995B1D-862A-4CC4-BECB-3B6367CFFFA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865124" y="19874632"/>
            <a:ext cx="3999276" cy="2120322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F56FBA89-FD54-4DA8-8280-D73AC22BD076}"/>
              </a:ext>
            </a:extLst>
          </p:cNvPr>
          <p:cNvSpPr txBox="1"/>
          <p:nvPr/>
        </p:nvSpPr>
        <p:spPr>
          <a:xfrm>
            <a:off x="24231479" y="22034872"/>
            <a:ext cx="4692952" cy="1180699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r>
              <a:rPr lang="en-US" sz="2400" i="1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Background density (</a:t>
            </a:r>
            <a:r>
              <a:rPr lang="en-US" sz="2400" i="1" dirty="0" err="1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n</a:t>
            </a:r>
            <a:r>
              <a:rPr lang="en-US" sz="2400" i="1" baseline="-25000" dirty="0" err="1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BG</a:t>
            </a:r>
            <a:r>
              <a:rPr lang="en-US" sz="2400" i="1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) along beam axis – gas from neutralizer and calorimeter</a:t>
            </a:r>
            <a:endParaRPr lang="en-GB" sz="2400" i="1" baseline="30000" dirty="0">
              <a:latin typeface="+mn-lt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3578927-27EA-4ADF-BF62-8A9BDA533B91}"/>
              </a:ext>
            </a:extLst>
          </p:cNvPr>
          <p:cNvSpPr txBox="1"/>
          <p:nvPr/>
        </p:nvSpPr>
        <p:spPr>
          <a:xfrm>
            <a:off x="24338755" y="24843184"/>
            <a:ext cx="4692952" cy="811367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r>
              <a:rPr lang="en-US" sz="2400" i="1" dirty="0" err="1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j</a:t>
            </a:r>
            <a:r>
              <a:rPr lang="en-US" sz="2400" i="1" baseline="-25000" dirty="0" err="1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G</a:t>
            </a:r>
            <a:r>
              <a:rPr lang="en-US" sz="24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=0 </a:t>
            </a:r>
            <a:r>
              <a:rPr lang="en-US" sz="2400" i="1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on IOS axis </a:t>
            </a:r>
            <a:r>
              <a:rPr lang="en-US" sz="24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r15mm </a:t>
            </a:r>
            <a:r>
              <a:rPr lang="en-US" sz="2400" i="1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and cooling bar</a:t>
            </a:r>
            <a:r>
              <a:rPr lang="en-US" sz="2400" i="1" dirty="0">
                <a:solidFill>
                  <a:srgbClr val="C800C8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|z|5mm</a:t>
            </a:r>
            <a:r>
              <a:rPr lang="en-US" sz="2400" i="1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. </a:t>
            </a:r>
            <a:endParaRPr lang="en-GB" sz="2400" i="1" baseline="30000" dirty="0">
              <a:latin typeface="+mn-lt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F3B0D285-A0F7-4D27-96FE-7E33A3A3F6A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694" y="28731616"/>
            <a:ext cx="4320000" cy="255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636E849E-C915-4F3A-8C26-845BA4E8B4B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0243" y="28731617"/>
            <a:ext cx="4320000" cy="25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9D63AA3B-7267-4F4A-8D9E-0A08B863B11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235" y="33240128"/>
            <a:ext cx="4320000" cy="255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2683E5D2-FF80-4211-AAF6-874E7E566EA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751" y="33240128"/>
            <a:ext cx="4320000" cy="25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68764DF8-CE6B-43E2-B899-24E85874463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267" y="33240128"/>
            <a:ext cx="4320000" cy="25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F40F6415-49F9-4288-AC65-79056CAD53B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751" y="35857621"/>
            <a:ext cx="4320000" cy="25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E6197DDE-A52E-49EF-9B37-C3145592D2F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267" y="35857621"/>
            <a:ext cx="4320000" cy="25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3A5BE087-6D8F-4DF6-9B1D-4786D8815A1D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235" y="35857621"/>
            <a:ext cx="4320000" cy="25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8394CBD6-FE31-422F-BC60-EE826EAF738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0790017" y="26537556"/>
            <a:ext cx="8229258" cy="2266068"/>
          </a:xfrm>
          <a:prstGeom prst="rect">
            <a:avLst/>
          </a:prstGeom>
        </p:spPr>
      </p:pic>
      <p:sp>
        <p:nvSpPr>
          <p:cNvPr id="173" name="TextBox 172">
            <a:extLst>
              <a:ext uri="{FF2B5EF4-FFF2-40B4-BE49-F238E27FC236}">
                <a16:creationId xmlns:a16="http://schemas.microsoft.com/office/drawing/2014/main" id="{3EC44BE5-008F-400B-8EE9-D870A8165095}"/>
              </a:ext>
            </a:extLst>
          </p:cNvPr>
          <p:cNvSpPr txBox="1"/>
          <p:nvPr/>
        </p:nvSpPr>
        <p:spPr>
          <a:xfrm>
            <a:off x="22466547" y="27560985"/>
            <a:ext cx="1255719" cy="380480"/>
          </a:xfrm>
          <a:prstGeom prst="rect">
            <a:avLst/>
          </a:prstGeom>
          <a:noFill/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GB" sz="2000" i="1" dirty="0">
                <a:latin typeface="+mn-lt"/>
                <a:ea typeface="Helvetica" charset="0"/>
                <a:cs typeface="Helvetica" charset="0"/>
              </a:rPr>
              <a:t>full energy</a:t>
            </a:r>
            <a:endParaRPr lang="en-GB" sz="2000" i="1" baseline="30000" dirty="0">
              <a:latin typeface="+mn-lt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E5EB2347-BBAD-4E8C-A0C3-D85B3F4A8B2D}"/>
              </a:ext>
            </a:extLst>
          </p:cNvPr>
          <p:cNvSpPr txBox="1"/>
          <p:nvPr/>
        </p:nvSpPr>
        <p:spPr>
          <a:xfrm>
            <a:off x="25584919" y="26894021"/>
            <a:ext cx="1340679" cy="380480"/>
          </a:xfrm>
          <a:prstGeom prst="rect">
            <a:avLst/>
          </a:prstGeom>
          <a:noFill/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GB" sz="2000" i="1" dirty="0">
                <a:latin typeface="+mn-lt"/>
                <a:ea typeface="Helvetica" charset="0"/>
                <a:cs typeface="Helvetica" charset="0"/>
              </a:rPr>
              <a:t>half energy</a:t>
            </a:r>
            <a:endParaRPr lang="en-GB" sz="2000" i="1" baseline="30000" dirty="0">
              <a:latin typeface="+mn-lt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E378CB7A-B40E-4481-A4A4-5BFE93CE7583}"/>
              </a:ext>
            </a:extLst>
          </p:cNvPr>
          <p:cNvSpPr txBox="1"/>
          <p:nvPr/>
        </p:nvSpPr>
        <p:spPr>
          <a:xfrm>
            <a:off x="27507107" y="27765176"/>
            <a:ext cx="600092" cy="380480"/>
          </a:xfrm>
          <a:prstGeom prst="rect">
            <a:avLst/>
          </a:prstGeom>
          <a:noFill/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GB" sz="2000" i="1" dirty="0" err="1">
                <a:latin typeface="+mn-lt"/>
                <a:ea typeface="Helvetica" charset="0"/>
                <a:cs typeface="Helvetica" charset="0"/>
              </a:rPr>
              <a:t>Eo</a:t>
            </a:r>
            <a:r>
              <a:rPr lang="en-GB" sz="2000" i="1" dirty="0">
                <a:latin typeface="+mn-lt"/>
                <a:ea typeface="Helvetica" charset="0"/>
                <a:cs typeface="Helvetica" charset="0"/>
              </a:rPr>
              <a:t>/3</a:t>
            </a:r>
            <a:endParaRPr lang="en-GB" sz="2000" i="1" baseline="30000" dirty="0">
              <a:latin typeface="+mn-lt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FF9B430D-1745-4915-B833-3A5E0890F7E5}"/>
              </a:ext>
            </a:extLst>
          </p:cNvPr>
          <p:cNvSpPr txBox="1"/>
          <p:nvPr/>
        </p:nvSpPr>
        <p:spPr>
          <a:xfrm>
            <a:off x="21206947" y="26787400"/>
            <a:ext cx="3658178" cy="615553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measurement NBI-2 52keV 1.1MW deuterium, along beam</a:t>
            </a:r>
            <a:endParaRPr lang="en-GB" sz="2000" i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93" name="ZoneTexte 31">
            <a:extLst>
              <a:ext uri="{FF2B5EF4-FFF2-40B4-BE49-F238E27FC236}">
                <a16:creationId xmlns:a16="http://schemas.microsoft.com/office/drawing/2014/main" id="{2535FEAD-7F0C-4E1E-9B62-E5F42AD33F8D}"/>
              </a:ext>
            </a:extLst>
          </p:cNvPr>
          <p:cNvSpPr txBox="1"/>
          <p:nvPr/>
        </p:nvSpPr>
        <p:spPr>
          <a:xfrm>
            <a:off x="15409763" y="26427360"/>
            <a:ext cx="5472608" cy="2227139"/>
          </a:xfrm>
          <a:prstGeom prst="rect">
            <a:avLst/>
          </a:prstGeom>
          <a:noFill/>
        </p:spPr>
        <p:txBody>
          <a:bodyPr wrap="square" lIns="36000" tIns="36000" rIns="0" bIns="36000" rtlCol="0">
            <a:spAutoFit/>
          </a:bodyPr>
          <a:lstStyle/>
          <a:p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Vertical divergence (</a:t>
            </a:r>
            <a:r>
              <a:rPr lang="en-US" sz="28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</a:t>
            </a:r>
            <a:r>
              <a:rPr lang="en-US" sz="2800" i="1" baseline="-25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Y </a:t>
            </a: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) form measurement along beam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Larger line broadening for more perpendicular (to beam axis) view lines 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DA24BEF1-786D-4836-9E85-DD2BD4F68284}"/>
              </a:ext>
            </a:extLst>
          </p:cNvPr>
          <p:cNvSpPr txBox="1"/>
          <p:nvPr/>
        </p:nvSpPr>
        <p:spPr>
          <a:xfrm>
            <a:off x="15890847" y="28999903"/>
            <a:ext cx="3047308" cy="615553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magnet ON – only neutrals</a:t>
            </a:r>
          </a:p>
          <a:p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</a:t>
            </a:r>
            <a:r>
              <a:rPr lang="en-US" sz="2000" i="1" baseline="-25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Y</a:t>
            </a:r>
            <a:r>
              <a:rPr lang="en-GB" sz="2000" i="1" dirty="0">
                <a:solidFill>
                  <a:srgbClr val="0000FF"/>
                </a:solidFill>
                <a:latin typeface="+mn-lt"/>
              </a:rPr>
              <a:t> 0.28 deg.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0EA1089F-AC4D-4133-A9EA-70C7A52E2971}"/>
              </a:ext>
            </a:extLst>
          </p:cNvPr>
          <p:cNvSpPr txBox="1"/>
          <p:nvPr/>
        </p:nvSpPr>
        <p:spPr>
          <a:xfrm>
            <a:off x="20205688" y="28995521"/>
            <a:ext cx="3412986" cy="615553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magnet OFF – neutrals &amp; ions</a:t>
            </a:r>
          </a:p>
          <a:p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</a:t>
            </a:r>
            <a:r>
              <a:rPr lang="en-US" sz="2000" i="1" baseline="-25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Y</a:t>
            </a:r>
            <a:r>
              <a:rPr lang="en-GB" sz="2000" i="1" dirty="0">
                <a:solidFill>
                  <a:srgbClr val="0000FF"/>
                </a:solidFill>
                <a:latin typeface="+mn-lt"/>
              </a:rPr>
              <a:t> 0.32 deg.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B14F0294-2382-4A00-87AF-7B5BD9726736}"/>
              </a:ext>
            </a:extLst>
          </p:cNvPr>
          <p:cNvSpPr txBox="1"/>
          <p:nvPr/>
        </p:nvSpPr>
        <p:spPr>
          <a:xfrm>
            <a:off x="15373140" y="31251896"/>
            <a:ext cx="8677103" cy="442035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GB" sz="2400" i="1" dirty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</a:rPr>
              <a:t>Line broadening vs observation angle (full energy fraction)</a:t>
            </a:r>
            <a:endParaRPr lang="en-GB" sz="2400" i="1" baseline="30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97" name="ZoneTexte 31">
            <a:extLst>
              <a:ext uri="{FF2B5EF4-FFF2-40B4-BE49-F238E27FC236}">
                <a16:creationId xmlns:a16="http://schemas.microsoft.com/office/drawing/2014/main" id="{0451FE77-FEA2-4978-BC1B-BB742937425B}"/>
              </a:ext>
            </a:extLst>
          </p:cNvPr>
          <p:cNvSpPr txBox="1"/>
          <p:nvPr/>
        </p:nvSpPr>
        <p:spPr>
          <a:xfrm>
            <a:off x="24073559" y="28952749"/>
            <a:ext cx="4945716" cy="2227139"/>
          </a:xfrm>
          <a:prstGeom prst="rect">
            <a:avLst/>
          </a:prstGeom>
          <a:noFill/>
        </p:spPr>
        <p:txBody>
          <a:bodyPr wrap="square" lIns="36000" tIns="36000" rIns="0" bIns="3600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Vertical divergence from spectroscopy ~0.3 deg. is in good agreement with measurement on W-Target and calorimeter</a:t>
            </a:r>
          </a:p>
        </p:txBody>
      </p:sp>
      <p:sp>
        <p:nvSpPr>
          <p:cNvPr id="198" name="ZoneTexte 31">
            <a:extLst>
              <a:ext uri="{FF2B5EF4-FFF2-40B4-BE49-F238E27FC236}">
                <a16:creationId xmlns:a16="http://schemas.microsoft.com/office/drawing/2014/main" id="{60B1D3C7-A1D2-4E5E-BF3F-EBF389EF893F}"/>
              </a:ext>
            </a:extLst>
          </p:cNvPr>
          <p:cNvSpPr txBox="1"/>
          <p:nvPr/>
        </p:nvSpPr>
        <p:spPr>
          <a:xfrm>
            <a:off x="15409762" y="31827960"/>
            <a:ext cx="13621945" cy="1365365"/>
          </a:xfrm>
          <a:prstGeom prst="rect">
            <a:avLst/>
          </a:prstGeom>
          <a:noFill/>
        </p:spPr>
        <p:txBody>
          <a:bodyPr wrap="square" lIns="36000" tIns="36000" rIns="0" bIns="36000" rtlCol="0">
            <a:spAutoFit/>
          </a:bodyPr>
          <a:lstStyle/>
          <a:p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Optimization of NBI divergency with spectroscopy measurement across beam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Minimal beam size at the same perveance for 3 beam energy fractions and for measurement on the calorimeter</a:t>
            </a:r>
          </a:p>
        </p:txBody>
      </p:sp>
      <p:sp>
        <p:nvSpPr>
          <p:cNvPr id="199" name="ZoneTexte 31">
            <a:extLst>
              <a:ext uri="{FF2B5EF4-FFF2-40B4-BE49-F238E27FC236}">
                <a16:creationId xmlns:a16="http://schemas.microsoft.com/office/drawing/2014/main" id="{374382E4-704B-4B29-85B4-7030C95AD4FA}"/>
              </a:ext>
            </a:extLst>
          </p:cNvPr>
          <p:cNvSpPr txBox="1"/>
          <p:nvPr/>
        </p:nvSpPr>
        <p:spPr>
          <a:xfrm>
            <a:off x="15409762" y="38522383"/>
            <a:ext cx="13621945" cy="934478"/>
          </a:xfrm>
          <a:prstGeom prst="rect">
            <a:avLst/>
          </a:prstGeom>
          <a:noFill/>
        </p:spPr>
        <p:txBody>
          <a:bodyPr wrap="square" lIns="36000" tIns="36000" rIns="0" bIns="3600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I</a:t>
            </a:r>
            <a:r>
              <a:rPr lang="en-US" sz="2800" baseline="-250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B</a:t>
            </a: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&lt; I</a:t>
            </a:r>
            <a:r>
              <a:rPr lang="en-US" sz="2800" baseline="-250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OPT</a:t>
            </a: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: profile broadening; I</a:t>
            </a:r>
            <a:r>
              <a:rPr lang="en-US" sz="2800" baseline="-250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B</a:t>
            </a: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&gt; I</a:t>
            </a:r>
            <a:r>
              <a:rPr lang="en-US" sz="2800" baseline="-250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OPT</a:t>
            </a: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: redistribution form axis to 4-8cm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Beam halo, especially at low beam current 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377B6071-FACE-4E22-8DEB-4134AE1FCDE4}"/>
              </a:ext>
            </a:extLst>
          </p:cNvPr>
          <p:cNvSpPr txBox="1"/>
          <p:nvPr/>
        </p:nvSpPr>
        <p:spPr>
          <a:xfrm>
            <a:off x="17624577" y="33497432"/>
            <a:ext cx="1809791" cy="307777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perveance scan</a:t>
            </a:r>
            <a:endParaRPr lang="en-GB" sz="2000" i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13F839B1-7317-464D-956B-381649CE5A25}"/>
              </a:ext>
            </a:extLst>
          </p:cNvPr>
          <p:cNvSpPr txBox="1"/>
          <p:nvPr/>
        </p:nvSpPr>
        <p:spPr>
          <a:xfrm>
            <a:off x="16743220" y="34506305"/>
            <a:ext cx="1510029" cy="61555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75000"/>
                  </a:schemeClr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calorimeter</a:t>
            </a:r>
          </a:p>
          <a:p>
            <a:r>
              <a:rPr lang="en-GB" sz="2000" i="1" dirty="0" err="1">
                <a:solidFill>
                  <a:srgbClr val="FF0000"/>
                </a:solidFill>
                <a:latin typeface="+mn-lt"/>
              </a:rPr>
              <a:t>Eo</a:t>
            </a:r>
            <a:r>
              <a:rPr lang="en-GB" sz="2000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2000" i="1" dirty="0" err="1">
                <a:solidFill>
                  <a:srgbClr val="007800"/>
                </a:solidFill>
                <a:latin typeface="+mn-lt"/>
              </a:rPr>
              <a:t>Eo</a:t>
            </a:r>
            <a:r>
              <a:rPr lang="en-GB" sz="2000" i="1" dirty="0">
                <a:solidFill>
                  <a:srgbClr val="007800"/>
                </a:solidFill>
                <a:latin typeface="+mn-lt"/>
              </a:rPr>
              <a:t>/2</a:t>
            </a:r>
            <a:r>
              <a:rPr lang="en-GB" sz="2000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2000" i="1" dirty="0" err="1">
                <a:solidFill>
                  <a:srgbClr val="0000FF"/>
                </a:solidFill>
                <a:latin typeface="+mn-lt"/>
              </a:rPr>
              <a:t>Eo</a:t>
            </a:r>
            <a:r>
              <a:rPr lang="en-GB" sz="2000" i="1" dirty="0">
                <a:solidFill>
                  <a:srgbClr val="0000FF"/>
                </a:solidFill>
                <a:latin typeface="+mn-lt"/>
              </a:rPr>
              <a:t>/3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C2C9B24F-866D-48BD-893E-B65DC988D440}"/>
              </a:ext>
            </a:extLst>
          </p:cNvPr>
          <p:cNvSpPr txBox="1"/>
          <p:nvPr/>
        </p:nvSpPr>
        <p:spPr>
          <a:xfrm>
            <a:off x="17414501" y="33968554"/>
            <a:ext cx="421590" cy="307777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2000" i="1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I</a:t>
            </a:r>
            <a:r>
              <a:rPr lang="en-US" sz="2000" i="1" baseline="-2500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OPT</a:t>
            </a:r>
            <a:endParaRPr lang="en-GB" sz="2000" i="1" baseline="-25000" dirty="0">
              <a:latin typeface="+mn-lt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2EDF291-942E-4C90-A08E-3F3BB2DCACD2}"/>
              </a:ext>
            </a:extLst>
          </p:cNvPr>
          <p:cNvSpPr txBox="1"/>
          <p:nvPr/>
        </p:nvSpPr>
        <p:spPr>
          <a:xfrm>
            <a:off x="21626996" y="34973477"/>
            <a:ext cx="1409040" cy="307777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profiles vs I</a:t>
            </a:r>
            <a:r>
              <a:rPr lang="en-US" sz="2000" i="1" baseline="-25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B</a:t>
            </a:r>
            <a:endParaRPr lang="en-GB" sz="2000" i="1" baseline="-25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B7C4BF05-0407-4808-B65F-E6A7CC57858B}"/>
              </a:ext>
            </a:extLst>
          </p:cNvPr>
          <p:cNvSpPr txBox="1"/>
          <p:nvPr/>
        </p:nvSpPr>
        <p:spPr>
          <a:xfrm>
            <a:off x="25117090" y="34810020"/>
            <a:ext cx="1468351" cy="615553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profile </a:t>
            </a:r>
          </a:p>
          <a:p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redistribution</a:t>
            </a:r>
            <a:endParaRPr lang="en-GB" sz="2000" i="1" baseline="-25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F8E01BC0-1941-44EA-BEC0-B29AD568674F}"/>
              </a:ext>
            </a:extLst>
          </p:cNvPr>
          <p:cNvSpPr txBox="1"/>
          <p:nvPr/>
        </p:nvSpPr>
        <p:spPr>
          <a:xfrm>
            <a:off x="20587732" y="36232669"/>
            <a:ext cx="873637" cy="307777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I</a:t>
            </a:r>
            <a:r>
              <a:rPr lang="en-US" sz="2000" i="1" baseline="-25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B </a:t>
            </a:r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= I</a:t>
            </a:r>
            <a:r>
              <a:rPr lang="en-US" sz="2000" i="1" baseline="-25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OPT</a:t>
            </a:r>
            <a:endParaRPr lang="en-GB" sz="2000" i="1" baseline="-25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08686D78-3D88-47DF-9FAA-B5067D3B670D}"/>
              </a:ext>
            </a:extLst>
          </p:cNvPr>
          <p:cNvSpPr txBox="1"/>
          <p:nvPr/>
        </p:nvSpPr>
        <p:spPr>
          <a:xfrm>
            <a:off x="15968196" y="36232669"/>
            <a:ext cx="873637" cy="307777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I</a:t>
            </a:r>
            <a:r>
              <a:rPr lang="en-US" sz="2000" i="1" baseline="-25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B </a:t>
            </a:r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&lt; I</a:t>
            </a:r>
            <a:r>
              <a:rPr lang="en-US" sz="2000" i="1" baseline="-25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OPT</a:t>
            </a:r>
            <a:endParaRPr lang="en-GB" sz="2000" i="1" baseline="-25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839F75DF-5377-4BEB-A23C-ABE52048AFA5}"/>
              </a:ext>
            </a:extLst>
          </p:cNvPr>
          <p:cNvSpPr txBox="1"/>
          <p:nvPr/>
        </p:nvSpPr>
        <p:spPr>
          <a:xfrm>
            <a:off x="25265318" y="36287146"/>
            <a:ext cx="873637" cy="307777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I</a:t>
            </a:r>
            <a:r>
              <a:rPr lang="en-US" sz="2000" i="1" baseline="-25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B </a:t>
            </a:r>
            <a:r>
              <a:rPr lang="en-US" sz="2000" i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&gt; I</a:t>
            </a:r>
            <a:r>
              <a:rPr lang="en-US" sz="2000" i="1" baseline="-25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OPT</a:t>
            </a:r>
            <a:endParaRPr lang="en-GB" sz="2000" i="1" baseline="-25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09" name="ZoneTexte 61">
            <a:extLst>
              <a:ext uri="{FF2B5EF4-FFF2-40B4-BE49-F238E27FC236}">
                <a16:creationId xmlns:a16="http://schemas.microsoft.com/office/drawing/2014/main" id="{EF928828-1A86-4AC4-A7A7-5206C37E00BE}"/>
              </a:ext>
            </a:extLst>
          </p:cNvPr>
          <p:cNvSpPr txBox="1"/>
          <p:nvPr/>
        </p:nvSpPr>
        <p:spPr>
          <a:xfrm>
            <a:off x="2607621" y="39676832"/>
            <a:ext cx="2954756" cy="626701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180000" bIns="72000" rtlCol="0">
            <a:spAutoFit/>
          </a:bodyPr>
          <a:lstStyle/>
          <a:p>
            <a:pPr marL="627063"/>
            <a:r>
              <a:rPr lang="en-GB" sz="3600" b="1" dirty="0">
                <a:latin typeface="+mj-lt"/>
                <a:ea typeface="Helvetica" charset="0"/>
                <a:cs typeface="Helvetica" charset="0"/>
              </a:rPr>
              <a:t>Summary</a:t>
            </a:r>
            <a:endParaRPr lang="en-GB" sz="3600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08867E01-3928-4A84-A24F-0E9E575F49DF}"/>
              </a:ext>
            </a:extLst>
          </p:cNvPr>
          <p:cNvSpPr>
            <a:spLocks noChangeAspect="1"/>
          </p:cNvSpPr>
          <p:nvPr/>
        </p:nvSpPr>
        <p:spPr bwMode="auto">
          <a:xfrm>
            <a:off x="2792408" y="39815196"/>
            <a:ext cx="295200" cy="25302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1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3096395" y="40165206"/>
            <a:ext cx="193701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>
                <a:latin typeface="+mj-lt"/>
                <a:ea typeface="Helvetica" charset="0"/>
                <a:cs typeface="Helvetica" charset="0"/>
              </a:rPr>
              <a:t>Measurement of NBI profiles with 3 systems implemented for NBIs on TCV:</a:t>
            </a:r>
          </a:p>
          <a:p>
            <a:pPr marL="627063" lvl="1" indent="-449263" algn="just">
              <a:buFont typeface="Wingdings" panose="05000000000000000000" pitchFamily="2" charset="2"/>
              <a:buChar char="ü"/>
            </a:pPr>
            <a:r>
              <a:rPr lang="en-GB" sz="2800" dirty="0">
                <a:latin typeface="+mj-lt"/>
                <a:ea typeface="Helvetica" charset="0"/>
                <a:cs typeface="Helvetica" charset="0"/>
              </a:rPr>
              <a:t>Calorimeter: power profile 10 points 1-D horizontal, </a:t>
            </a:r>
            <a:r>
              <a:rPr lang="en-GB" sz="2800" dirty="0">
                <a:solidFill>
                  <a:srgbClr val="FF0000"/>
                </a:solidFill>
                <a:latin typeface="+mj-lt"/>
                <a:ea typeface="Helvetica" charset="0"/>
                <a:cs typeface="Helvetica" charset="0"/>
              </a:rPr>
              <a:t>max.500kJ (0.5s@1MW), fixed z</a:t>
            </a:r>
            <a:r>
              <a:rPr lang="en-GB" sz="2800" dirty="0">
                <a:latin typeface="+mj-lt"/>
                <a:ea typeface="Helvetica" charset="0"/>
                <a:cs typeface="Helvetica" charset="0"/>
              </a:rPr>
              <a:t>, NBI shots on calorimeter</a:t>
            </a:r>
          </a:p>
          <a:p>
            <a:pPr marL="627063" lvl="1" indent="-449263" algn="just">
              <a:buFont typeface="Wingdings" panose="05000000000000000000" pitchFamily="2" charset="2"/>
              <a:buChar char="ü"/>
            </a:pPr>
            <a:r>
              <a:rPr lang="en-GB" sz="2800" dirty="0">
                <a:latin typeface="+mj-lt"/>
                <a:ea typeface="Helvetica" charset="0"/>
                <a:cs typeface="Helvetica" charset="0"/>
              </a:rPr>
              <a:t>W-target thermography: </a:t>
            </a:r>
            <a:r>
              <a:rPr lang="en-GB" sz="2800" dirty="0">
                <a:solidFill>
                  <a:srgbClr val="007800"/>
                </a:solidFill>
                <a:latin typeface="+mj-lt"/>
                <a:ea typeface="Helvetica" charset="0"/>
                <a:cs typeface="Helvetica" charset="0"/>
              </a:rPr>
              <a:t>2-D power distribution, different z</a:t>
            </a:r>
            <a:r>
              <a:rPr lang="en-GB" sz="2800" dirty="0">
                <a:latin typeface="+mj-lt"/>
                <a:ea typeface="Helvetica" charset="0"/>
                <a:cs typeface="Helvetica" charset="0"/>
              </a:rPr>
              <a:t>, </a:t>
            </a:r>
            <a:r>
              <a:rPr lang="en-GB" sz="2800" dirty="0">
                <a:solidFill>
                  <a:srgbClr val="FF0000"/>
                </a:solidFill>
                <a:latin typeface="+mj-lt"/>
                <a:ea typeface="Helvetica" charset="0"/>
                <a:cs typeface="Helvetica" charset="0"/>
              </a:rPr>
              <a:t>max. 100-200kJ, NBI disconnected from tokamak</a:t>
            </a:r>
          </a:p>
          <a:p>
            <a:pPr marL="627063" lvl="1" indent="-449263" algn="just">
              <a:buFont typeface="Wingdings" panose="05000000000000000000" pitchFamily="2" charset="2"/>
              <a:buChar char="ü"/>
            </a:pPr>
            <a:r>
              <a:rPr lang="en-GB" sz="2800" dirty="0">
                <a:latin typeface="+mj-lt"/>
                <a:ea typeface="Helvetica" charset="0"/>
                <a:cs typeface="Helvetica" charset="0"/>
              </a:rPr>
              <a:t>Beam spectroscopy: </a:t>
            </a:r>
            <a:r>
              <a:rPr lang="en-GB" sz="2800" dirty="0">
                <a:solidFill>
                  <a:srgbClr val="007800"/>
                </a:solidFill>
                <a:latin typeface="+mj-lt"/>
                <a:ea typeface="Helvetica" charset="0"/>
                <a:cs typeface="Helvetica" charset="0"/>
              </a:rPr>
              <a:t>density of beam fractions, non-perturbative</a:t>
            </a:r>
            <a:r>
              <a:rPr lang="en-GB" sz="2800">
                <a:solidFill>
                  <a:srgbClr val="007800"/>
                </a:solidFill>
                <a:latin typeface="+mj-lt"/>
                <a:ea typeface="Helvetica" charset="0"/>
                <a:cs typeface="Helvetica" charset="0"/>
              </a:rPr>
              <a:t>, &gt; </a:t>
            </a:r>
            <a:r>
              <a:rPr lang="en-GB" sz="2800" dirty="0">
                <a:solidFill>
                  <a:srgbClr val="007800"/>
                </a:solidFill>
                <a:latin typeface="+mj-lt"/>
                <a:ea typeface="Helvetica" charset="0"/>
                <a:cs typeface="Helvetica" charset="0"/>
              </a:rPr>
              <a:t>2s@1.3MW, shots on calorimeter and in TCV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171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8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171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8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ésentation1" id="{9C2EB09F-FA9A-3F49-96E3-C9A77076DCD2}" vid="{1471F4B8-9F84-E74D-8728-3E8691FF63C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Poster_Template_2019_V2</Template>
  <TotalTime>1809</TotalTime>
  <Words>1157</Words>
  <Application>Microsoft Office PowerPoint</Application>
  <PresentationFormat>Custom</PresentationFormat>
  <Paragraphs>125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Wingdings</vt:lpstr>
      <vt:lpstr>Default Design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Alexander N. Karpushov</dc:creator>
  <cp:keywords/>
  <dc:description/>
  <cp:lastModifiedBy>Alexander Karpushov</cp:lastModifiedBy>
  <cp:revision>207</cp:revision>
  <cp:lastPrinted>2019-05-17T12:17:52Z</cp:lastPrinted>
  <dcterms:created xsi:type="dcterms:W3CDTF">2022-05-10T14:35:31Z</dcterms:created>
  <dcterms:modified xsi:type="dcterms:W3CDTF">2025-08-27T08:49:14Z</dcterms:modified>
  <cp:category/>
</cp:coreProperties>
</file>