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8288000" cy="10287000"/>
  <p:notesSz cx="6858000" cy="9144000"/>
  <p:embeddedFontLst>
    <p:embeddedFont>
      <p:font typeface="Gotham Bold" panose="020B0604020202020204" charset="0"/>
      <p:regular r:id="rId6"/>
    </p:embeddedFont>
    <p:embeddedFont>
      <p:font typeface="Moderat" panose="020B0604020202020204" charset="0"/>
      <p:regular r:id="rId7"/>
    </p:embeddedFont>
    <p:embeddedFont>
      <p:font typeface="Natalie Bold" panose="020B0604020202020204" charset="-78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0DDDD-2150-4A32-8F3D-4729EEAC4CFB}" v="4" dt="2025-09-03T13:52:37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32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vainen, Olli (STFC,RAL,ISIS)" userId="43d1d4ba-f603-4763-86b2-285d8ec31a82" providerId="ADAL" clId="{72F0DDDD-2150-4A32-8F3D-4729EEAC4CFB}"/>
    <pc:docChg chg="custSel modSld">
      <pc:chgData name="Tarvainen, Olli (STFC,RAL,ISIS)" userId="43d1d4ba-f603-4763-86b2-285d8ec31a82" providerId="ADAL" clId="{72F0DDDD-2150-4A32-8F3D-4729EEAC4CFB}" dt="2025-09-03T13:53:47.305" v="70" actId="113"/>
      <pc:docMkLst>
        <pc:docMk/>
      </pc:docMkLst>
      <pc:sldChg chg="modSp mod">
        <pc:chgData name="Tarvainen, Olli (STFC,RAL,ISIS)" userId="43d1d4ba-f603-4763-86b2-285d8ec31a82" providerId="ADAL" clId="{72F0DDDD-2150-4A32-8F3D-4729EEAC4CFB}" dt="2025-09-03T13:52:53.057" v="12" actId="113"/>
        <pc:sldMkLst>
          <pc:docMk/>
          <pc:sldMk cId="0" sldId="257"/>
        </pc:sldMkLst>
        <pc:spChg chg="mod">
          <ac:chgData name="Tarvainen, Olli (STFC,RAL,ISIS)" userId="43d1d4ba-f603-4763-86b2-285d8ec31a82" providerId="ADAL" clId="{72F0DDDD-2150-4A32-8F3D-4729EEAC4CFB}" dt="2025-09-03T13:52:53.057" v="12" actId="113"/>
          <ac:spMkLst>
            <pc:docMk/>
            <pc:sldMk cId="0" sldId="257"/>
            <ac:spMk id="11" creationId="{3BA9AA35-AFB1-2276-DA6F-4FE90B9DC345}"/>
          </ac:spMkLst>
        </pc:spChg>
      </pc:sldChg>
      <pc:sldChg chg="modSp mod">
        <pc:chgData name="Tarvainen, Olli (STFC,RAL,ISIS)" userId="43d1d4ba-f603-4763-86b2-285d8ec31a82" providerId="ADAL" clId="{72F0DDDD-2150-4A32-8F3D-4729EEAC4CFB}" dt="2025-09-03T13:52:48.592" v="11" actId="20577"/>
        <pc:sldMkLst>
          <pc:docMk/>
          <pc:sldMk cId="1956594091" sldId="260"/>
        </pc:sldMkLst>
        <pc:spChg chg="mod">
          <ac:chgData name="Tarvainen, Olli (STFC,RAL,ISIS)" userId="43d1d4ba-f603-4763-86b2-285d8ec31a82" providerId="ADAL" clId="{72F0DDDD-2150-4A32-8F3D-4729EEAC4CFB}" dt="2025-09-03T13:52:48.592" v="11" actId="20577"/>
          <ac:spMkLst>
            <pc:docMk/>
            <pc:sldMk cId="1956594091" sldId="260"/>
            <ac:spMk id="11" creationId="{47318B74-5212-586F-E729-F61D4C9568D4}"/>
          </ac:spMkLst>
        </pc:spChg>
      </pc:sldChg>
      <pc:sldChg chg="modSp mod">
        <pc:chgData name="Tarvainen, Olli (STFC,RAL,ISIS)" userId="43d1d4ba-f603-4763-86b2-285d8ec31a82" providerId="ADAL" clId="{72F0DDDD-2150-4A32-8F3D-4729EEAC4CFB}" dt="2025-09-03T13:53:47.305" v="70" actId="113"/>
        <pc:sldMkLst>
          <pc:docMk/>
          <pc:sldMk cId="3687579104" sldId="261"/>
        </pc:sldMkLst>
        <pc:spChg chg="mod">
          <ac:chgData name="Tarvainen, Olli (STFC,RAL,ISIS)" userId="43d1d4ba-f603-4763-86b2-285d8ec31a82" providerId="ADAL" clId="{72F0DDDD-2150-4A32-8F3D-4729EEAC4CFB}" dt="2025-09-03T13:53:47.305" v="70" actId="113"/>
          <ac:spMkLst>
            <pc:docMk/>
            <pc:sldMk cId="3687579104" sldId="261"/>
            <ac:spMk id="11" creationId="{28882B50-BA07-4610-3988-2E73A939AC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899830" y="-4249933"/>
            <a:ext cx="10453284" cy="18786865"/>
          </a:xfrm>
          <a:custGeom>
            <a:avLst/>
            <a:gdLst/>
            <a:ahLst/>
            <a:cxnLst/>
            <a:rect l="l" t="t" r="r" b="b"/>
            <a:pathLst>
              <a:path w="10453284" h="18786865">
                <a:moveTo>
                  <a:pt x="0" y="0"/>
                </a:moveTo>
                <a:lnTo>
                  <a:pt x="10453284" y="0"/>
                </a:lnTo>
                <a:lnTo>
                  <a:pt x="10453284" y="18786866"/>
                </a:lnTo>
                <a:lnTo>
                  <a:pt x="0" y="18786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85639" r="-856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736414" y="4223520"/>
            <a:ext cx="7551586" cy="6191134"/>
          </a:xfrm>
          <a:custGeom>
            <a:avLst/>
            <a:gdLst/>
            <a:ahLst/>
            <a:cxnLst/>
            <a:rect l="l" t="t" r="r" b="b"/>
            <a:pathLst>
              <a:path w="7551586" h="6191134">
                <a:moveTo>
                  <a:pt x="0" y="0"/>
                </a:moveTo>
                <a:lnTo>
                  <a:pt x="7551586" y="0"/>
                </a:lnTo>
                <a:lnTo>
                  <a:pt x="7551586" y="6191134"/>
                </a:lnTo>
                <a:lnTo>
                  <a:pt x="0" y="6191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67375" y="-338132"/>
            <a:ext cx="3371840" cy="3371840"/>
            <a:chOff x="0" y="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-2587239" y="102870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3948538" y="7171088"/>
            <a:ext cx="8419850" cy="14287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>
            <a:off x="14933561" y="5407308"/>
            <a:ext cx="3354439" cy="0"/>
          </a:xfrm>
          <a:prstGeom prst="line">
            <a:avLst/>
          </a:prstGeom>
          <a:ln w="38100" cap="flat">
            <a:solidFill>
              <a:srgbClr val="300F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>
            <a:off x="14987067" y="7585787"/>
            <a:ext cx="3354439" cy="0"/>
          </a:xfrm>
          <a:prstGeom prst="line">
            <a:avLst/>
          </a:prstGeom>
          <a:ln w="38100" cap="flat">
            <a:solidFill>
              <a:srgbClr val="300F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417361" y="546989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7259300" y="5674008"/>
            <a:ext cx="727220" cy="725813"/>
          </a:xfrm>
          <a:custGeom>
            <a:avLst/>
            <a:gdLst/>
            <a:ahLst/>
            <a:cxnLst/>
            <a:rect l="l" t="t" r="r" b="b"/>
            <a:pathLst>
              <a:path w="727220" h="725813">
                <a:moveTo>
                  <a:pt x="0" y="0"/>
                </a:moveTo>
                <a:lnTo>
                  <a:pt x="727220" y="0"/>
                </a:lnTo>
                <a:lnTo>
                  <a:pt x="727220" y="725813"/>
                </a:lnTo>
                <a:lnTo>
                  <a:pt x="0" y="7258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4933561" y="5664969"/>
            <a:ext cx="1506447" cy="734852"/>
          </a:xfrm>
          <a:custGeom>
            <a:avLst/>
            <a:gdLst/>
            <a:ahLst/>
            <a:cxnLst/>
            <a:rect l="l" t="t" r="r" b="b"/>
            <a:pathLst>
              <a:path w="1506447" h="734852">
                <a:moveTo>
                  <a:pt x="0" y="0"/>
                </a:moveTo>
                <a:lnTo>
                  <a:pt x="1506447" y="0"/>
                </a:lnTo>
                <a:lnTo>
                  <a:pt x="1506447" y="734852"/>
                </a:lnTo>
                <a:lnTo>
                  <a:pt x="0" y="7348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215390" y="8751067"/>
            <a:ext cx="1723629" cy="295171"/>
          </a:xfrm>
          <a:custGeom>
            <a:avLst/>
            <a:gdLst/>
            <a:ahLst/>
            <a:cxnLst/>
            <a:rect l="l" t="t" r="r" b="b"/>
            <a:pathLst>
              <a:path w="1723629" h="295171">
                <a:moveTo>
                  <a:pt x="0" y="0"/>
                </a:moveTo>
                <a:lnTo>
                  <a:pt x="1723629" y="0"/>
                </a:lnTo>
                <a:lnTo>
                  <a:pt x="1723629" y="295172"/>
                </a:lnTo>
                <a:lnTo>
                  <a:pt x="0" y="2951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4803895" y="7743688"/>
            <a:ext cx="1129181" cy="769255"/>
          </a:xfrm>
          <a:custGeom>
            <a:avLst/>
            <a:gdLst/>
            <a:ahLst/>
            <a:cxnLst/>
            <a:rect l="l" t="t" r="r" b="b"/>
            <a:pathLst>
              <a:path w="1129181" h="769255">
                <a:moveTo>
                  <a:pt x="0" y="0"/>
                </a:moveTo>
                <a:lnTo>
                  <a:pt x="1129182" y="0"/>
                </a:lnTo>
                <a:lnTo>
                  <a:pt x="1129182" y="769254"/>
                </a:lnTo>
                <a:lnTo>
                  <a:pt x="0" y="7692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2975942" y="9208317"/>
            <a:ext cx="1002502" cy="492479"/>
          </a:xfrm>
          <a:custGeom>
            <a:avLst/>
            <a:gdLst/>
            <a:ahLst/>
            <a:cxnLst/>
            <a:rect l="l" t="t" r="r" b="b"/>
            <a:pathLst>
              <a:path w="1002502" h="492479">
                <a:moveTo>
                  <a:pt x="0" y="0"/>
                </a:moveTo>
                <a:lnTo>
                  <a:pt x="1002502" y="0"/>
                </a:lnTo>
                <a:lnTo>
                  <a:pt x="1002502" y="492479"/>
                </a:lnTo>
                <a:lnTo>
                  <a:pt x="0" y="4924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6172242" y="9454556"/>
            <a:ext cx="1691865" cy="342005"/>
          </a:xfrm>
          <a:custGeom>
            <a:avLst/>
            <a:gdLst/>
            <a:ahLst/>
            <a:cxnLst/>
            <a:rect l="l" t="t" r="r" b="b"/>
            <a:pathLst>
              <a:path w="1691865" h="342005">
                <a:moveTo>
                  <a:pt x="0" y="0"/>
                </a:moveTo>
                <a:lnTo>
                  <a:pt x="1691864" y="0"/>
                </a:lnTo>
                <a:lnTo>
                  <a:pt x="1691864" y="342005"/>
                </a:lnTo>
                <a:lnTo>
                  <a:pt x="0" y="3420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4340394" y="9373201"/>
            <a:ext cx="1473621" cy="504715"/>
          </a:xfrm>
          <a:custGeom>
            <a:avLst/>
            <a:gdLst/>
            <a:ahLst/>
            <a:cxnLst/>
            <a:rect l="l" t="t" r="r" b="b"/>
            <a:pathLst>
              <a:path w="1473621" h="504715">
                <a:moveTo>
                  <a:pt x="0" y="0"/>
                </a:moveTo>
                <a:lnTo>
                  <a:pt x="1473621" y="0"/>
                </a:lnTo>
                <a:lnTo>
                  <a:pt x="1473621" y="504715"/>
                </a:lnTo>
                <a:lnTo>
                  <a:pt x="0" y="5047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6654494" y="8715267"/>
            <a:ext cx="1209613" cy="246459"/>
          </a:xfrm>
          <a:custGeom>
            <a:avLst/>
            <a:gdLst/>
            <a:ahLst/>
            <a:cxnLst/>
            <a:rect l="l" t="t" r="r" b="b"/>
            <a:pathLst>
              <a:path w="1209613" h="246459">
                <a:moveTo>
                  <a:pt x="0" y="0"/>
                </a:moveTo>
                <a:lnTo>
                  <a:pt x="1209612" y="0"/>
                </a:lnTo>
                <a:lnTo>
                  <a:pt x="1209612" y="246459"/>
                </a:lnTo>
                <a:lnTo>
                  <a:pt x="0" y="24645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6468423" y="7743688"/>
            <a:ext cx="1581753" cy="542954"/>
          </a:xfrm>
          <a:custGeom>
            <a:avLst/>
            <a:gdLst/>
            <a:ahLst/>
            <a:cxnLst/>
            <a:rect l="l" t="t" r="r" b="b"/>
            <a:pathLst>
              <a:path w="1581753" h="542954">
                <a:moveTo>
                  <a:pt x="0" y="0"/>
                </a:moveTo>
                <a:lnTo>
                  <a:pt x="1581754" y="0"/>
                </a:lnTo>
                <a:lnTo>
                  <a:pt x="1581754" y="542954"/>
                </a:lnTo>
                <a:lnTo>
                  <a:pt x="0" y="54295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2849" t="-4744" b="-94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3458925" y="1764691"/>
            <a:ext cx="9761220" cy="506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6511" y="2206453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939019" y="4799878"/>
            <a:ext cx="2348981" cy="3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4"/>
              </a:lnSpc>
            </a:pPr>
            <a:r>
              <a:rPr lang="en-US" sz="1945" b="1">
                <a:solidFill>
                  <a:srgbClr val="300F80"/>
                </a:solidFill>
                <a:latin typeface="Gotham Bold"/>
                <a:ea typeface="Gotham Bold"/>
                <a:cs typeface="Gotham Bold"/>
                <a:sym typeface="Gotham Bold"/>
              </a:rPr>
              <a:t>ORGANISERS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569166" y="6975464"/>
            <a:ext cx="2348981" cy="3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4"/>
              </a:lnSpc>
            </a:pPr>
            <a:r>
              <a:rPr lang="en-US" sz="1945" b="1">
                <a:solidFill>
                  <a:srgbClr val="300F80"/>
                </a:solidFill>
                <a:latin typeface="Gotham Bold"/>
                <a:ea typeface="Gotham Bold"/>
                <a:cs typeface="Gotham Bold"/>
                <a:sym typeface="Gotham Bold"/>
              </a:rPr>
              <a:t>OUR SPONSORS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72376" y="4769913"/>
            <a:ext cx="6762582" cy="5544273"/>
          </a:xfrm>
          <a:custGeom>
            <a:avLst/>
            <a:gdLst/>
            <a:ahLst/>
            <a:cxnLst/>
            <a:rect l="l" t="t" r="r" b="b"/>
            <a:pathLst>
              <a:path w="6762582" h="5544273">
                <a:moveTo>
                  <a:pt x="0" y="0"/>
                </a:moveTo>
                <a:lnTo>
                  <a:pt x="6762581" y="0"/>
                </a:lnTo>
                <a:lnTo>
                  <a:pt x="6762581" y="5544273"/>
                </a:lnTo>
                <a:lnTo>
                  <a:pt x="0" y="5544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877716" y="7542049"/>
            <a:ext cx="3371840" cy="3371840"/>
            <a:chOff x="0" y="0"/>
            <a:chExt cx="6355080" cy="6355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14563636" y="752248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27702" y="8427170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6857887" y="9190826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97914" y="1008216"/>
            <a:ext cx="9817" cy="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"/>
              </a:lnSpc>
            </a:pPr>
            <a:r>
              <a:rPr lang="en-US" sz="278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76493" y="880155"/>
            <a:ext cx="62476" cy="20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"/>
              </a:lnSpc>
            </a:pPr>
            <a:r>
              <a:rPr lang="en-US" sz="1206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46957" y="9643315"/>
            <a:ext cx="11986575" cy="49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 dirty="0">
                <a:solidFill>
                  <a:srgbClr val="2E2D62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9AA35-AFB1-2276-DA6F-4FE90B9DC345}"/>
              </a:ext>
            </a:extLst>
          </p:cNvPr>
          <p:cNvSpPr txBox="1"/>
          <p:nvPr/>
        </p:nvSpPr>
        <p:spPr>
          <a:xfrm>
            <a:off x="228600" y="419100"/>
            <a:ext cx="11816889" cy="7232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Conference excursion – Blenheim palace</a:t>
            </a:r>
          </a:p>
          <a:p>
            <a:endParaRPr lang="en-GB" sz="4000" b="1" dirty="0"/>
          </a:p>
          <a:p>
            <a:r>
              <a:rPr lang="en-GB" sz="4000" dirty="0"/>
              <a:t>Bus to Blenheim will depart from </a:t>
            </a:r>
          </a:p>
          <a:p>
            <a:r>
              <a:rPr lang="en-GB" sz="4000" b="1" dirty="0"/>
              <a:t>Manor Road at 14:05.</a:t>
            </a:r>
          </a:p>
          <a:p>
            <a:endParaRPr lang="en-GB" sz="4000" dirty="0"/>
          </a:p>
          <a:p>
            <a:r>
              <a:rPr lang="en-GB" sz="4000" b="1" dirty="0"/>
              <a:t>Please be there in time!</a:t>
            </a:r>
          </a:p>
          <a:p>
            <a:endParaRPr lang="en-GB" sz="4000" dirty="0"/>
          </a:p>
          <a:p>
            <a:r>
              <a:rPr lang="en-GB" sz="4000" dirty="0"/>
              <a:t>Water bottles handed out in the bus.</a:t>
            </a:r>
          </a:p>
          <a:p>
            <a:endParaRPr lang="en-GB" sz="4000" dirty="0"/>
          </a:p>
          <a:p>
            <a:r>
              <a:rPr lang="en-GB" sz="4000" dirty="0"/>
              <a:t>The excursion to Blenheim palace is led by Dan Faircloth</a:t>
            </a:r>
          </a:p>
          <a:p>
            <a:endParaRPr lang="en-GB" sz="4000" dirty="0"/>
          </a:p>
          <a:p>
            <a:r>
              <a:rPr lang="en-GB" sz="2400" dirty="0"/>
              <a:t>If you have any questions, concerns or would like to cancel, please talk to the organisers.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6BE302-C9DE-4E9D-EF93-D1283F38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432" y="-38100"/>
            <a:ext cx="7571568" cy="44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821A3-B292-30DF-8F71-581D74CEA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94FD358-332D-D673-8C73-07D200618AD6}"/>
              </a:ext>
            </a:extLst>
          </p:cNvPr>
          <p:cNvSpPr/>
          <p:nvPr/>
        </p:nvSpPr>
        <p:spPr>
          <a:xfrm>
            <a:off x="11672376" y="4769913"/>
            <a:ext cx="6762582" cy="5544273"/>
          </a:xfrm>
          <a:custGeom>
            <a:avLst/>
            <a:gdLst/>
            <a:ahLst/>
            <a:cxnLst/>
            <a:rect l="l" t="t" r="r" b="b"/>
            <a:pathLst>
              <a:path w="6762582" h="5544273">
                <a:moveTo>
                  <a:pt x="0" y="0"/>
                </a:moveTo>
                <a:lnTo>
                  <a:pt x="6762581" y="0"/>
                </a:lnTo>
                <a:lnTo>
                  <a:pt x="6762581" y="5544273"/>
                </a:lnTo>
                <a:lnTo>
                  <a:pt x="0" y="5544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278F955-F028-0A86-C6B4-38DA8680C963}"/>
              </a:ext>
            </a:extLst>
          </p:cNvPr>
          <p:cNvGrpSpPr>
            <a:grpSpLocks noChangeAspect="1"/>
          </p:cNvGrpSpPr>
          <p:nvPr/>
        </p:nvGrpSpPr>
        <p:grpSpPr>
          <a:xfrm>
            <a:off x="12877716" y="7542049"/>
            <a:ext cx="3371840" cy="3371840"/>
            <a:chOff x="0" y="0"/>
            <a:chExt cx="6355080" cy="635508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EB0975F-7930-FB64-01D7-BE82EA728295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2EF1979-FA85-0A1B-B5F0-FFBBD57072EE}"/>
              </a:ext>
            </a:extLst>
          </p:cNvPr>
          <p:cNvSpPr/>
          <p:nvPr/>
        </p:nvSpPr>
        <p:spPr>
          <a:xfrm rot="-10800000">
            <a:off x="14563636" y="752248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612734C-C1A3-B90B-D0E0-90A281189160}"/>
              </a:ext>
            </a:extLst>
          </p:cNvPr>
          <p:cNvSpPr/>
          <p:nvPr/>
        </p:nvSpPr>
        <p:spPr>
          <a:xfrm>
            <a:off x="13827702" y="8427170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0553504-E22E-547A-760B-AD175DEAF913}"/>
              </a:ext>
            </a:extLst>
          </p:cNvPr>
          <p:cNvSpPr txBox="1"/>
          <p:nvPr/>
        </p:nvSpPr>
        <p:spPr>
          <a:xfrm>
            <a:off x="16857887" y="9190826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B943D30-2B16-6A8E-E2AE-071FAE3053ED}"/>
              </a:ext>
            </a:extLst>
          </p:cNvPr>
          <p:cNvSpPr txBox="1"/>
          <p:nvPr/>
        </p:nvSpPr>
        <p:spPr>
          <a:xfrm>
            <a:off x="8897914" y="1008216"/>
            <a:ext cx="9817" cy="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"/>
              </a:lnSpc>
            </a:pPr>
            <a:r>
              <a:rPr lang="en-US" sz="278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2CA2C27-4F72-197C-0D92-741ACACE98F9}"/>
              </a:ext>
            </a:extLst>
          </p:cNvPr>
          <p:cNvSpPr txBox="1"/>
          <p:nvPr/>
        </p:nvSpPr>
        <p:spPr>
          <a:xfrm>
            <a:off x="8876493" y="880155"/>
            <a:ext cx="62476" cy="20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"/>
              </a:lnSpc>
            </a:pPr>
            <a:r>
              <a:rPr lang="en-US" sz="1206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D38F5FC-6C0C-02FE-B0F4-58F94170CB55}"/>
              </a:ext>
            </a:extLst>
          </p:cNvPr>
          <p:cNvSpPr txBox="1"/>
          <p:nvPr/>
        </p:nvSpPr>
        <p:spPr>
          <a:xfrm>
            <a:off x="-146957" y="9643315"/>
            <a:ext cx="11986575" cy="49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 dirty="0">
                <a:solidFill>
                  <a:srgbClr val="2E2D62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18B74-5212-586F-E729-F61D4C9568D4}"/>
              </a:ext>
            </a:extLst>
          </p:cNvPr>
          <p:cNvSpPr txBox="1"/>
          <p:nvPr/>
        </p:nvSpPr>
        <p:spPr>
          <a:xfrm>
            <a:off x="228600" y="419100"/>
            <a:ext cx="14092063" cy="9079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Conference excursion – BMW Mini Factory Tour</a:t>
            </a:r>
          </a:p>
          <a:p>
            <a:endParaRPr lang="en-GB" sz="4000" b="1" dirty="0"/>
          </a:p>
          <a:p>
            <a:r>
              <a:rPr lang="en-GB" sz="4000" dirty="0"/>
              <a:t>Bus to the Mini Plant will depart from</a:t>
            </a:r>
          </a:p>
          <a:p>
            <a:r>
              <a:rPr lang="en-GB" sz="4000" b="1" dirty="0"/>
              <a:t>Manor Road at 14:00.</a:t>
            </a:r>
          </a:p>
          <a:p>
            <a:endParaRPr lang="en-GB" sz="4000" dirty="0"/>
          </a:p>
          <a:p>
            <a:r>
              <a:rPr lang="en-GB" sz="4000" b="1" dirty="0"/>
              <a:t>Please be there in time!</a:t>
            </a:r>
          </a:p>
          <a:p>
            <a:endParaRPr lang="en-GB" sz="4000" dirty="0"/>
          </a:p>
          <a:p>
            <a:r>
              <a:rPr lang="en-GB" sz="4000" dirty="0"/>
              <a:t>Water bottles handed out in the bus.</a:t>
            </a:r>
          </a:p>
          <a:p>
            <a:endParaRPr lang="en-GB" sz="4000" dirty="0"/>
          </a:p>
          <a:p>
            <a:r>
              <a:rPr lang="en-GB" sz="4000" dirty="0"/>
              <a:t>No mobile phones or recording devices allowed – lockers provided.</a:t>
            </a:r>
          </a:p>
          <a:p>
            <a:endParaRPr lang="en-GB" sz="4000" dirty="0"/>
          </a:p>
          <a:p>
            <a:r>
              <a:rPr lang="en-GB" sz="4000" dirty="0"/>
              <a:t>The Mini Plant tour is led by Amanda Hoyland </a:t>
            </a:r>
          </a:p>
          <a:p>
            <a:r>
              <a:rPr lang="en-GB" sz="4000" dirty="0"/>
              <a:t>(+ expert guides in three groups of 15 visitors).</a:t>
            </a:r>
          </a:p>
          <a:p>
            <a:endParaRPr lang="en-GB" sz="4000" dirty="0"/>
          </a:p>
          <a:p>
            <a:r>
              <a:rPr lang="en-GB" sz="2400" dirty="0"/>
              <a:t>If you have any questions, concerns or would like to cancel, please talk to the organisers.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C8E22D-222D-D9BA-C767-13DFE3FD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172" y="1706"/>
            <a:ext cx="7578828" cy="42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59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BC947-E3FD-01F5-D5D9-F678B4254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7B924A-C32B-E960-1308-F333035A5746}"/>
              </a:ext>
            </a:extLst>
          </p:cNvPr>
          <p:cNvSpPr/>
          <p:nvPr/>
        </p:nvSpPr>
        <p:spPr>
          <a:xfrm>
            <a:off x="11672376" y="4769913"/>
            <a:ext cx="6762582" cy="5544273"/>
          </a:xfrm>
          <a:custGeom>
            <a:avLst/>
            <a:gdLst/>
            <a:ahLst/>
            <a:cxnLst/>
            <a:rect l="l" t="t" r="r" b="b"/>
            <a:pathLst>
              <a:path w="6762582" h="5544273">
                <a:moveTo>
                  <a:pt x="0" y="0"/>
                </a:moveTo>
                <a:lnTo>
                  <a:pt x="6762581" y="0"/>
                </a:lnTo>
                <a:lnTo>
                  <a:pt x="6762581" y="5544273"/>
                </a:lnTo>
                <a:lnTo>
                  <a:pt x="0" y="5544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2E7E0D0-4A07-3399-AA30-133047DC9997}"/>
              </a:ext>
            </a:extLst>
          </p:cNvPr>
          <p:cNvGrpSpPr>
            <a:grpSpLocks noChangeAspect="1"/>
          </p:cNvGrpSpPr>
          <p:nvPr/>
        </p:nvGrpSpPr>
        <p:grpSpPr>
          <a:xfrm>
            <a:off x="12877716" y="7542049"/>
            <a:ext cx="3371840" cy="3371840"/>
            <a:chOff x="0" y="0"/>
            <a:chExt cx="6355080" cy="635508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E232961-8D32-95BF-74BA-9FE6583FE822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063F3FF6-C535-E49A-FBCD-CB44A97D7CD6}"/>
              </a:ext>
            </a:extLst>
          </p:cNvPr>
          <p:cNvSpPr/>
          <p:nvPr/>
        </p:nvSpPr>
        <p:spPr>
          <a:xfrm rot="-10800000">
            <a:off x="14563636" y="752248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7DE1A86-93BE-C76F-6134-B8068B5BBAF1}"/>
              </a:ext>
            </a:extLst>
          </p:cNvPr>
          <p:cNvSpPr/>
          <p:nvPr/>
        </p:nvSpPr>
        <p:spPr>
          <a:xfrm>
            <a:off x="13827702" y="8427170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5E40922-F085-0799-096E-3E945D123EC9}"/>
              </a:ext>
            </a:extLst>
          </p:cNvPr>
          <p:cNvSpPr txBox="1"/>
          <p:nvPr/>
        </p:nvSpPr>
        <p:spPr>
          <a:xfrm>
            <a:off x="16857887" y="9190826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FBA1CA8-4600-8E78-01B5-53BDFE6F2A52}"/>
              </a:ext>
            </a:extLst>
          </p:cNvPr>
          <p:cNvSpPr txBox="1"/>
          <p:nvPr/>
        </p:nvSpPr>
        <p:spPr>
          <a:xfrm>
            <a:off x="8897914" y="1008216"/>
            <a:ext cx="9817" cy="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"/>
              </a:lnSpc>
            </a:pPr>
            <a:r>
              <a:rPr lang="en-US" sz="278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B718D4F-9B41-51BE-009B-98EDCFD464DB}"/>
              </a:ext>
            </a:extLst>
          </p:cNvPr>
          <p:cNvSpPr txBox="1"/>
          <p:nvPr/>
        </p:nvSpPr>
        <p:spPr>
          <a:xfrm>
            <a:off x="8876493" y="880155"/>
            <a:ext cx="62476" cy="20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"/>
              </a:lnSpc>
            </a:pPr>
            <a:r>
              <a:rPr lang="en-US" sz="1206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84FF23F-147E-7AD4-F81C-6553C0E89F90}"/>
              </a:ext>
            </a:extLst>
          </p:cNvPr>
          <p:cNvSpPr txBox="1"/>
          <p:nvPr/>
        </p:nvSpPr>
        <p:spPr>
          <a:xfrm>
            <a:off x="-146957" y="9643315"/>
            <a:ext cx="11986575" cy="49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 dirty="0">
                <a:solidFill>
                  <a:srgbClr val="2E2D62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82B50-BA07-4610-3988-2E73A939ACBF}"/>
              </a:ext>
            </a:extLst>
          </p:cNvPr>
          <p:cNvSpPr txBox="1"/>
          <p:nvPr/>
        </p:nvSpPr>
        <p:spPr>
          <a:xfrm>
            <a:off x="228600" y="419100"/>
            <a:ext cx="12892825" cy="9079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Conference excursion – river cruise</a:t>
            </a:r>
          </a:p>
          <a:p>
            <a:endParaRPr lang="en-GB" sz="4000" b="1" dirty="0"/>
          </a:p>
          <a:p>
            <a:r>
              <a:rPr lang="en-GB" sz="4000" dirty="0"/>
              <a:t>We will meet </a:t>
            </a:r>
            <a:r>
              <a:rPr lang="en-GB" sz="4000" b="1" dirty="0"/>
              <a:t>by the Porter’s lodge at </a:t>
            </a:r>
          </a:p>
          <a:p>
            <a:r>
              <a:rPr lang="en-GB" sz="4000" b="1" dirty="0"/>
              <a:t>14:00 </a:t>
            </a:r>
            <a:r>
              <a:rPr lang="en-GB" sz="4000" dirty="0"/>
              <a:t>and walk to the departure point</a:t>
            </a:r>
          </a:p>
          <a:p>
            <a:endParaRPr lang="en-GB" sz="4000" b="1" dirty="0"/>
          </a:p>
          <a:p>
            <a:r>
              <a:rPr lang="en-GB" sz="3200" dirty="0"/>
              <a:t>Salter’s Steamers</a:t>
            </a:r>
          </a:p>
          <a:p>
            <a:r>
              <a:rPr lang="en-GB" sz="3200" dirty="0"/>
              <a:t>Folly Bridge</a:t>
            </a:r>
          </a:p>
          <a:p>
            <a:r>
              <a:rPr lang="en-GB" sz="3200" dirty="0"/>
              <a:t>Oxford, OX1 4LA</a:t>
            </a:r>
          </a:p>
          <a:p>
            <a:endParaRPr lang="en-GB" sz="4000" b="1" dirty="0"/>
          </a:p>
          <a:p>
            <a:r>
              <a:rPr lang="en-GB" sz="4000" b="1" dirty="0"/>
              <a:t>The cruise will depart at 14:30</a:t>
            </a:r>
          </a:p>
          <a:p>
            <a:endParaRPr lang="en-GB" sz="4000" dirty="0"/>
          </a:p>
          <a:p>
            <a:r>
              <a:rPr lang="en-GB" sz="4000" dirty="0"/>
              <a:t>Drink and some food offered, the bar accepts card payments.</a:t>
            </a:r>
          </a:p>
          <a:p>
            <a:endParaRPr lang="en-GB" sz="4000" dirty="0"/>
          </a:p>
          <a:p>
            <a:r>
              <a:rPr lang="en-GB" sz="4000" dirty="0"/>
              <a:t>The river cruise excursion is led by Olli Tarvainen</a:t>
            </a:r>
          </a:p>
          <a:p>
            <a:endParaRPr lang="en-GB" sz="2400" dirty="0"/>
          </a:p>
          <a:p>
            <a:r>
              <a:rPr lang="en-GB" sz="2400" dirty="0"/>
              <a:t>If you have any questions, concerns or would like to cancel, please talk to the organisers.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F27D32-DC03-8846-5431-DC8986844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9152" y="145848"/>
            <a:ext cx="4994018" cy="6140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A57624-5B9C-22A5-8097-0556A2AAAA74}"/>
              </a:ext>
            </a:extLst>
          </p:cNvPr>
          <p:cNvSpPr txBox="1"/>
          <p:nvPr/>
        </p:nvSpPr>
        <p:spPr>
          <a:xfrm>
            <a:off x="14173200" y="715828"/>
            <a:ext cx="2839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25-minute walk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DEA124-FDBE-77E8-7241-C5E1E3A16DCC}"/>
              </a:ext>
            </a:extLst>
          </p:cNvPr>
          <p:cNvCxnSpPr/>
          <p:nvPr/>
        </p:nvCxnSpPr>
        <p:spPr>
          <a:xfrm flipH="1">
            <a:off x="10591800" y="419100"/>
            <a:ext cx="1447800" cy="4953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7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259</Words>
  <Application>Microsoft Office PowerPoint</Application>
  <PresentationFormat>Custom</PresentationFormat>
  <Paragraphs>64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Gotham Bold</vt:lpstr>
      <vt:lpstr>Arial</vt:lpstr>
      <vt:lpstr>Natalie Bold</vt:lpstr>
      <vt:lpstr>Calibri</vt:lpstr>
      <vt:lpstr>Moderat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Pop-up Banner (Presentation)</dc:title>
  <cp:lastModifiedBy>Tarvainen, Olli (STFC,RAL,ISIS)</cp:lastModifiedBy>
  <cp:revision>13</cp:revision>
  <dcterms:created xsi:type="dcterms:W3CDTF">2006-08-16T00:00:00Z</dcterms:created>
  <dcterms:modified xsi:type="dcterms:W3CDTF">2025-09-03T13:53:52Z</dcterms:modified>
  <dc:identifier>DAGxWj28XsY</dc:identifier>
</cp:coreProperties>
</file>