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Gotham Bold" panose="020B0604020202020204" charset="0"/>
      <p:regular r:id="rId6"/>
    </p:embeddedFont>
    <p:embeddedFont>
      <p:font typeface="Moderat" panose="020B0604020202020204" charset="0"/>
      <p:regular r:id="rId7"/>
    </p:embeddedFont>
    <p:embeddedFont>
      <p:font typeface="Natalie Bold" panose="020B0604020202020204" charset="-78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60" y="1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sv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899830" y="-4249933"/>
            <a:ext cx="10453284" cy="18786865"/>
          </a:xfrm>
          <a:custGeom>
            <a:avLst/>
            <a:gdLst/>
            <a:ahLst/>
            <a:cxnLst/>
            <a:rect l="l" t="t" r="r" b="b"/>
            <a:pathLst>
              <a:path w="10453284" h="18786865">
                <a:moveTo>
                  <a:pt x="0" y="0"/>
                </a:moveTo>
                <a:lnTo>
                  <a:pt x="10453284" y="0"/>
                </a:lnTo>
                <a:lnTo>
                  <a:pt x="10453284" y="18786866"/>
                </a:lnTo>
                <a:lnTo>
                  <a:pt x="0" y="187868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 l="-85639" r="-8563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0736414" y="4223520"/>
            <a:ext cx="7551586" cy="6191134"/>
          </a:xfrm>
          <a:custGeom>
            <a:avLst/>
            <a:gdLst/>
            <a:ahLst/>
            <a:cxnLst/>
            <a:rect l="l" t="t" r="r" b="b"/>
            <a:pathLst>
              <a:path w="7551586" h="6191134">
                <a:moveTo>
                  <a:pt x="0" y="0"/>
                </a:moveTo>
                <a:lnTo>
                  <a:pt x="7551586" y="0"/>
                </a:lnTo>
                <a:lnTo>
                  <a:pt x="7551586" y="6191134"/>
                </a:lnTo>
                <a:lnTo>
                  <a:pt x="0" y="61911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21974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467375" y="-338132"/>
            <a:ext cx="3371840" cy="3371840"/>
            <a:chOff x="0" y="0"/>
            <a:chExt cx="6355080" cy="63550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" name="Freeform 6"/>
          <p:cNvSpPr/>
          <p:nvPr/>
        </p:nvSpPr>
        <p:spPr>
          <a:xfrm>
            <a:off x="-2587239" y="1028700"/>
            <a:ext cx="5947500" cy="2973750"/>
          </a:xfrm>
          <a:custGeom>
            <a:avLst/>
            <a:gdLst/>
            <a:ahLst/>
            <a:cxnLst/>
            <a:rect l="l" t="t" r="r" b="b"/>
            <a:pathLst>
              <a:path w="5947500" h="2973750">
                <a:moveTo>
                  <a:pt x="0" y="0"/>
                </a:moveTo>
                <a:lnTo>
                  <a:pt x="5947500" y="0"/>
                </a:lnTo>
                <a:lnTo>
                  <a:pt x="5947500" y="2973750"/>
                </a:lnTo>
                <a:lnTo>
                  <a:pt x="0" y="29737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2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AutoShape 7"/>
          <p:cNvSpPr/>
          <p:nvPr/>
        </p:nvSpPr>
        <p:spPr>
          <a:xfrm>
            <a:off x="3948538" y="7171088"/>
            <a:ext cx="8419850" cy="14287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8" name="AutoShape 8"/>
          <p:cNvSpPr/>
          <p:nvPr/>
        </p:nvSpPr>
        <p:spPr>
          <a:xfrm>
            <a:off x="14933561" y="5407308"/>
            <a:ext cx="3354439" cy="0"/>
          </a:xfrm>
          <a:prstGeom prst="line">
            <a:avLst/>
          </a:prstGeom>
          <a:ln w="38100" cap="flat">
            <a:solidFill>
              <a:srgbClr val="300F8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9" name="AutoShape 9"/>
          <p:cNvSpPr/>
          <p:nvPr/>
        </p:nvSpPr>
        <p:spPr>
          <a:xfrm>
            <a:off x="14987067" y="7585787"/>
            <a:ext cx="3354439" cy="0"/>
          </a:xfrm>
          <a:prstGeom prst="line">
            <a:avLst/>
          </a:prstGeom>
          <a:ln w="38100" cap="flat">
            <a:solidFill>
              <a:srgbClr val="300F8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2417361" y="546989"/>
            <a:ext cx="1531177" cy="1493638"/>
          </a:xfrm>
          <a:custGeom>
            <a:avLst/>
            <a:gdLst/>
            <a:ahLst/>
            <a:cxnLst/>
            <a:rect l="l" t="t" r="r" b="b"/>
            <a:pathLst>
              <a:path w="1531177" h="1493638">
                <a:moveTo>
                  <a:pt x="0" y="0"/>
                </a:moveTo>
                <a:lnTo>
                  <a:pt x="1531177" y="0"/>
                </a:lnTo>
                <a:lnTo>
                  <a:pt x="1531177" y="1493638"/>
                </a:lnTo>
                <a:lnTo>
                  <a:pt x="0" y="149363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493" t="-1590" r="-2219" b="-178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17259300" y="5674008"/>
            <a:ext cx="727220" cy="725813"/>
          </a:xfrm>
          <a:custGeom>
            <a:avLst/>
            <a:gdLst/>
            <a:ahLst/>
            <a:cxnLst/>
            <a:rect l="l" t="t" r="r" b="b"/>
            <a:pathLst>
              <a:path w="727220" h="725813">
                <a:moveTo>
                  <a:pt x="0" y="0"/>
                </a:moveTo>
                <a:lnTo>
                  <a:pt x="727220" y="0"/>
                </a:lnTo>
                <a:lnTo>
                  <a:pt x="727220" y="725813"/>
                </a:lnTo>
                <a:lnTo>
                  <a:pt x="0" y="72581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14933561" y="5664969"/>
            <a:ext cx="1506447" cy="734852"/>
          </a:xfrm>
          <a:custGeom>
            <a:avLst/>
            <a:gdLst/>
            <a:ahLst/>
            <a:cxnLst/>
            <a:rect l="l" t="t" r="r" b="b"/>
            <a:pathLst>
              <a:path w="1506447" h="734852">
                <a:moveTo>
                  <a:pt x="0" y="0"/>
                </a:moveTo>
                <a:lnTo>
                  <a:pt x="1506447" y="0"/>
                </a:lnTo>
                <a:lnTo>
                  <a:pt x="1506447" y="734852"/>
                </a:lnTo>
                <a:lnTo>
                  <a:pt x="0" y="73485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14215390" y="8751067"/>
            <a:ext cx="1723629" cy="295171"/>
          </a:xfrm>
          <a:custGeom>
            <a:avLst/>
            <a:gdLst/>
            <a:ahLst/>
            <a:cxnLst/>
            <a:rect l="l" t="t" r="r" b="b"/>
            <a:pathLst>
              <a:path w="1723629" h="295171">
                <a:moveTo>
                  <a:pt x="0" y="0"/>
                </a:moveTo>
                <a:lnTo>
                  <a:pt x="1723629" y="0"/>
                </a:lnTo>
                <a:lnTo>
                  <a:pt x="1723629" y="295172"/>
                </a:lnTo>
                <a:lnTo>
                  <a:pt x="0" y="29517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>
            <a:off x="14803895" y="7743688"/>
            <a:ext cx="1129181" cy="769255"/>
          </a:xfrm>
          <a:custGeom>
            <a:avLst/>
            <a:gdLst/>
            <a:ahLst/>
            <a:cxnLst/>
            <a:rect l="l" t="t" r="r" b="b"/>
            <a:pathLst>
              <a:path w="1129181" h="769255">
                <a:moveTo>
                  <a:pt x="0" y="0"/>
                </a:moveTo>
                <a:lnTo>
                  <a:pt x="1129182" y="0"/>
                </a:lnTo>
                <a:lnTo>
                  <a:pt x="1129182" y="769254"/>
                </a:lnTo>
                <a:lnTo>
                  <a:pt x="0" y="76925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/>
          <p:cNvSpPr/>
          <p:nvPr/>
        </p:nvSpPr>
        <p:spPr>
          <a:xfrm>
            <a:off x="12975942" y="9208317"/>
            <a:ext cx="1002502" cy="492479"/>
          </a:xfrm>
          <a:custGeom>
            <a:avLst/>
            <a:gdLst/>
            <a:ahLst/>
            <a:cxnLst/>
            <a:rect l="l" t="t" r="r" b="b"/>
            <a:pathLst>
              <a:path w="1002502" h="492479">
                <a:moveTo>
                  <a:pt x="0" y="0"/>
                </a:moveTo>
                <a:lnTo>
                  <a:pt x="1002502" y="0"/>
                </a:lnTo>
                <a:lnTo>
                  <a:pt x="1002502" y="492479"/>
                </a:lnTo>
                <a:lnTo>
                  <a:pt x="0" y="49247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/>
          <p:cNvSpPr/>
          <p:nvPr/>
        </p:nvSpPr>
        <p:spPr>
          <a:xfrm>
            <a:off x="16172242" y="9454556"/>
            <a:ext cx="1691865" cy="342005"/>
          </a:xfrm>
          <a:custGeom>
            <a:avLst/>
            <a:gdLst/>
            <a:ahLst/>
            <a:cxnLst/>
            <a:rect l="l" t="t" r="r" b="b"/>
            <a:pathLst>
              <a:path w="1691865" h="342005">
                <a:moveTo>
                  <a:pt x="0" y="0"/>
                </a:moveTo>
                <a:lnTo>
                  <a:pt x="1691864" y="0"/>
                </a:lnTo>
                <a:lnTo>
                  <a:pt x="1691864" y="342005"/>
                </a:lnTo>
                <a:lnTo>
                  <a:pt x="0" y="34200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/>
          <p:cNvSpPr/>
          <p:nvPr/>
        </p:nvSpPr>
        <p:spPr>
          <a:xfrm>
            <a:off x="14340394" y="9373201"/>
            <a:ext cx="1473621" cy="504715"/>
          </a:xfrm>
          <a:custGeom>
            <a:avLst/>
            <a:gdLst/>
            <a:ahLst/>
            <a:cxnLst/>
            <a:rect l="l" t="t" r="r" b="b"/>
            <a:pathLst>
              <a:path w="1473621" h="504715">
                <a:moveTo>
                  <a:pt x="0" y="0"/>
                </a:moveTo>
                <a:lnTo>
                  <a:pt x="1473621" y="0"/>
                </a:lnTo>
                <a:lnTo>
                  <a:pt x="1473621" y="504715"/>
                </a:lnTo>
                <a:lnTo>
                  <a:pt x="0" y="50471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8"/>
          <p:cNvSpPr/>
          <p:nvPr/>
        </p:nvSpPr>
        <p:spPr>
          <a:xfrm>
            <a:off x="16654494" y="8715267"/>
            <a:ext cx="1209613" cy="246459"/>
          </a:xfrm>
          <a:custGeom>
            <a:avLst/>
            <a:gdLst/>
            <a:ahLst/>
            <a:cxnLst/>
            <a:rect l="l" t="t" r="r" b="b"/>
            <a:pathLst>
              <a:path w="1209613" h="246459">
                <a:moveTo>
                  <a:pt x="0" y="0"/>
                </a:moveTo>
                <a:lnTo>
                  <a:pt x="1209612" y="0"/>
                </a:lnTo>
                <a:lnTo>
                  <a:pt x="1209612" y="246459"/>
                </a:lnTo>
                <a:lnTo>
                  <a:pt x="0" y="24645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9"/>
          <p:cNvSpPr/>
          <p:nvPr/>
        </p:nvSpPr>
        <p:spPr>
          <a:xfrm>
            <a:off x="16468423" y="7743688"/>
            <a:ext cx="1581753" cy="542954"/>
          </a:xfrm>
          <a:custGeom>
            <a:avLst/>
            <a:gdLst/>
            <a:ahLst/>
            <a:cxnLst/>
            <a:rect l="l" t="t" r="r" b="b"/>
            <a:pathLst>
              <a:path w="1581753" h="542954">
                <a:moveTo>
                  <a:pt x="0" y="0"/>
                </a:moveTo>
                <a:lnTo>
                  <a:pt x="1581754" y="0"/>
                </a:lnTo>
                <a:lnTo>
                  <a:pt x="1581754" y="542954"/>
                </a:lnTo>
                <a:lnTo>
                  <a:pt x="0" y="542954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-2849" t="-4744" b="-948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TextBox 20"/>
          <p:cNvSpPr txBox="1"/>
          <p:nvPr/>
        </p:nvSpPr>
        <p:spPr>
          <a:xfrm>
            <a:off x="3458925" y="1764691"/>
            <a:ext cx="9761220" cy="5065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 b="1">
                <a:solidFill>
                  <a:srgbClr val="FFFFFF"/>
                </a:solidFill>
                <a:latin typeface="Natalie Bold"/>
                <a:ea typeface="Natalie Bold"/>
                <a:cs typeface="Natalie Bold"/>
                <a:sym typeface="Natalie Bold"/>
              </a:rPr>
              <a:t>21ST INTERNATIONAL CONFERENCE ON ION SOURCES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86511" y="2206453"/>
            <a:ext cx="1358998" cy="618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7"/>
              </a:lnSpc>
            </a:pPr>
            <a:r>
              <a:rPr lang="en-US" sz="2031" b="1">
                <a:solidFill>
                  <a:srgbClr val="FFFFFF"/>
                </a:solidFill>
                <a:latin typeface="Natalie Bold"/>
                <a:ea typeface="Natalie Bold"/>
                <a:cs typeface="Natalie Bold"/>
                <a:sym typeface="Natalie Bold"/>
              </a:rPr>
              <a:t>SEPT</a:t>
            </a:r>
          </a:p>
          <a:p>
            <a:pPr algn="l">
              <a:lnSpc>
                <a:spcPts val="2437"/>
              </a:lnSpc>
            </a:pPr>
            <a:r>
              <a:rPr lang="en-US" sz="2031" b="1">
                <a:solidFill>
                  <a:srgbClr val="FFFFFF"/>
                </a:solidFill>
                <a:latin typeface="Natalie Bold"/>
                <a:ea typeface="Natalie Bold"/>
                <a:cs typeface="Natalie Bold"/>
                <a:sym typeface="Natalie Bold"/>
              </a:rPr>
              <a:t>8-12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5939019" y="4799878"/>
            <a:ext cx="2348981" cy="343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24"/>
              </a:lnSpc>
            </a:pPr>
            <a:r>
              <a:rPr lang="en-US" sz="1945" b="1">
                <a:solidFill>
                  <a:srgbClr val="300F80"/>
                </a:solidFill>
                <a:latin typeface="Gotham Bold"/>
                <a:ea typeface="Gotham Bold"/>
                <a:cs typeface="Gotham Bold"/>
                <a:sym typeface="Gotham Bold"/>
              </a:rPr>
              <a:t>ORGANISERS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5569166" y="6975464"/>
            <a:ext cx="2348981" cy="343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24"/>
              </a:lnSpc>
            </a:pPr>
            <a:r>
              <a:rPr lang="en-US" sz="1945" b="1">
                <a:solidFill>
                  <a:srgbClr val="300F80"/>
                </a:solidFill>
                <a:latin typeface="Gotham Bold"/>
                <a:ea typeface="Gotham Bold"/>
                <a:cs typeface="Gotham Bold"/>
                <a:sym typeface="Gotham Bold"/>
              </a:rPr>
              <a:t>OUR SPONSORS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28866AC-D237-CBE1-2F62-C2B6E4136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92" y="1557902"/>
            <a:ext cx="11611185" cy="6884910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11672376" y="4769913"/>
            <a:ext cx="6762582" cy="5544273"/>
          </a:xfrm>
          <a:custGeom>
            <a:avLst/>
            <a:gdLst/>
            <a:ahLst/>
            <a:cxnLst/>
            <a:rect l="l" t="t" r="r" b="b"/>
            <a:pathLst>
              <a:path w="6762582" h="5544273">
                <a:moveTo>
                  <a:pt x="0" y="0"/>
                </a:moveTo>
                <a:lnTo>
                  <a:pt x="6762581" y="0"/>
                </a:lnTo>
                <a:lnTo>
                  <a:pt x="6762581" y="5544273"/>
                </a:lnTo>
                <a:lnTo>
                  <a:pt x="0" y="55442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21974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2877716" y="7542049"/>
            <a:ext cx="3371840" cy="3371840"/>
            <a:chOff x="0" y="0"/>
            <a:chExt cx="6355080" cy="635508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" name="Freeform 5"/>
          <p:cNvSpPr/>
          <p:nvPr/>
        </p:nvSpPr>
        <p:spPr>
          <a:xfrm rot="-10800000">
            <a:off x="14563636" y="7522480"/>
            <a:ext cx="5947500" cy="2973750"/>
          </a:xfrm>
          <a:custGeom>
            <a:avLst/>
            <a:gdLst/>
            <a:ahLst/>
            <a:cxnLst/>
            <a:rect l="l" t="t" r="r" b="b"/>
            <a:pathLst>
              <a:path w="5947500" h="2973750">
                <a:moveTo>
                  <a:pt x="0" y="0"/>
                </a:moveTo>
                <a:lnTo>
                  <a:pt x="5947500" y="0"/>
                </a:lnTo>
                <a:lnTo>
                  <a:pt x="5947500" y="2973750"/>
                </a:lnTo>
                <a:lnTo>
                  <a:pt x="0" y="29737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2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3827702" y="8427170"/>
            <a:ext cx="1531177" cy="1493638"/>
          </a:xfrm>
          <a:custGeom>
            <a:avLst/>
            <a:gdLst/>
            <a:ahLst/>
            <a:cxnLst/>
            <a:rect l="l" t="t" r="r" b="b"/>
            <a:pathLst>
              <a:path w="1531177" h="1493638">
                <a:moveTo>
                  <a:pt x="0" y="0"/>
                </a:moveTo>
                <a:lnTo>
                  <a:pt x="1531177" y="0"/>
                </a:lnTo>
                <a:lnTo>
                  <a:pt x="1531177" y="1493638"/>
                </a:lnTo>
                <a:lnTo>
                  <a:pt x="0" y="149363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493" t="-1590" r="-2219" b="-178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16857887" y="9190826"/>
            <a:ext cx="1358998" cy="618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7"/>
              </a:lnSpc>
            </a:pPr>
            <a:r>
              <a:rPr lang="en-US" sz="2031" b="1">
                <a:solidFill>
                  <a:srgbClr val="FFFFFF"/>
                </a:solidFill>
                <a:latin typeface="Natalie Bold"/>
                <a:ea typeface="Natalie Bold"/>
                <a:cs typeface="Natalie Bold"/>
                <a:sym typeface="Natalie Bold"/>
              </a:rPr>
              <a:t>SEPT</a:t>
            </a:r>
          </a:p>
          <a:p>
            <a:pPr algn="l">
              <a:lnSpc>
                <a:spcPts val="2437"/>
              </a:lnSpc>
            </a:pPr>
            <a:r>
              <a:rPr lang="en-US" sz="2031" b="1">
                <a:solidFill>
                  <a:srgbClr val="FFFFFF"/>
                </a:solidFill>
                <a:latin typeface="Natalie Bold"/>
                <a:ea typeface="Natalie Bold"/>
                <a:cs typeface="Natalie Bold"/>
                <a:sym typeface="Natalie Bold"/>
              </a:rPr>
              <a:t>8-12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897914" y="1008216"/>
            <a:ext cx="9817" cy="51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"/>
              </a:lnSpc>
            </a:pPr>
            <a:r>
              <a:rPr lang="en-US" sz="278">
                <a:solidFill>
                  <a:srgbClr val="F9F9F9"/>
                </a:solidFill>
                <a:latin typeface="Moderat"/>
                <a:ea typeface="Moderat"/>
                <a:cs typeface="Moderat"/>
                <a:sym typeface="Moderat"/>
              </a:rPr>
              <a:t>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876493" y="880155"/>
            <a:ext cx="62476" cy="202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9"/>
              </a:lnSpc>
            </a:pPr>
            <a:r>
              <a:rPr lang="en-US" sz="1206">
                <a:solidFill>
                  <a:srgbClr val="F9F9F9"/>
                </a:solidFill>
                <a:latin typeface="Moderat"/>
                <a:ea typeface="Moderat"/>
                <a:cs typeface="Moderat"/>
                <a:sym typeface="Moderat"/>
              </a:rPr>
              <a:t>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-146957" y="9643315"/>
            <a:ext cx="11986575" cy="497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 b="1">
                <a:solidFill>
                  <a:srgbClr val="2E2D62"/>
                </a:solidFill>
                <a:latin typeface="Natalie Bold"/>
                <a:ea typeface="Natalie Bold"/>
                <a:cs typeface="Natalie Bold"/>
                <a:sym typeface="Natalie Bold"/>
              </a:rPr>
              <a:t>21ST INTERNATIONAL CONFERENCE ON ION SOURCES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A9AA35-AFB1-2276-DA6F-4FE90B9DC345}"/>
              </a:ext>
            </a:extLst>
          </p:cNvPr>
          <p:cNvSpPr txBox="1"/>
          <p:nvPr/>
        </p:nvSpPr>
        <p:spPr>
          <a:xfrm>
            <a:off x="228600" y="419100"/>
            <a:ext cx="123252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/>
              <a:t>Conference banquet at 19:00 – 23:00 at Oxford Town Hall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BE55ED-FBB2-9EF7-9971-59EDEB7AF13E}"/>
              </a:ext>
            </a:extLst>
          </p:cNvPr>
          <p:cNvSpPr/>
          <p:nvPr/>
        </p:nvSpPr>
        <p:spPr>
          <a:xfrm>
            <a:off x="8305800" y="1557902"/>
            <a:ext cx="2057400" cy="1412192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EFD78B-240D-3232-862F-8552EF7145CD}"/>
              </a:ext>
            </a:extLst>
          </p:cNvPr>
          <p:cNvSpPr txBox="1"/>
          <p:nvPr/>
        </p:nvSpPr>
        <p:spPr>
          <a:xfrm>
            <a:off x="8305800" y="1750894"/>
            <a:ext cx="2052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You are here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0577EBD-910E-C2E4-D96F-0BEB2B374141}"/>
              </a:ext>
            </a:extLst>
          </p:cNvPr>
          <p:cNvSpPr/>
          <p:nvPr/>
        </p:nvSpPr>
        <p:spPr>
          <a:xfrm>
            <a:off x="838200" y="6819900"/>
            <a:ext cx="1080000" cy="10800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FB60EC-71C5-536E-5EFC-9F67E346723E}"/>
              </a:ext>
            </a:extLst>
          </p:cNvPr>
          <p:cNvSpPr txBox="1"/>
          <p:nvPr/>
        </p:nvSpPr>
        <p:spPr>
          <a:xfrm>
            <a:off x="3733800" y="4677191"/>
            <a:ext cx="3173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20-minute walk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64BF9-3BEB-774C-9902-A78064960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F60E4BF-61A4-85AF-16C6-BA4CB73F8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90" y="1210679"/>
            <a:ext cx="13004270" cy="6079919"/>
          </a:xfrm>
          <a:prstGeom prst="rect">
            <a:avLst/>
          </a:prstGeom>
        </p:spPr>
      </p:pic>
      <p:sp>
        <p:nvSpPr>
          <p:cNvPr id="2" name="Freeform 2">
            <a:extLst>
              <a:ext uri="{FF2B5EF4-FFF2-40B4-BE49-F238E27FC236}">
                <a16:creationId xmlns:a16="http://schemas.microsoft.com/office/drawing/2014/main" id="{F05B7D0E-C8AD-24C6-4A4F-05F25C61EDFB}"/>
              </a:ext>
            </a:extLst>
          </p:cNvPr>
          <p:cNvSpPr/>
          <p:nvPr/>
        </p:nvSpPr>
        <p:spPr>
          <a:xfrm>
            <a:off x="11672376" y="4769913"/>
            <a:ext cx="6762582" cy="5544273"/>
          </a:xfrm>
          <a:custGeom>
            <a:avLst/>
            <a:gdLst/>
            <a:ahLst/>
            <a:cxnLst/>
            <a:rect l="l" t="t" r="r" b="b"/>
            <a:pathLst>
              <a:path w="6762582" h="5544273">
                <a:moveTo>
                  <a:pt x="0" y="0"/>
                </a:moveTo>
                <a:lnTo>
                  <a:pt x="6762581" y="0"/>
                </a:lnTo>
                <a:lnTo>
                  <a:pt x="6762581" y="5544273"/>
                </a:lnTo>
                <a:lnTo>
                  <a:pt x="0" y="55442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21974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DDB17132-FCB5-A4E4-5420-363846245F23}"/>
              </a:ext>
            </a:extLst>
          </p:cNvPr>
          <p:cNvGrpSpPr>
            <a:grpSpLocks noChangeAspect="1"/>
          </p:cNvGrpSpPr>
          <p:nvPr/>
        </p:nvGrpSpPr>
        <p:grpSpPr>
          <a:xfrm>
            <a:off x="12877716" y="7542049"/>
            <a:ext cx="3371840" cy="3371840"/>
            <a:chOff x="0" y="0"/>
            <a:chExt cx="6355080" cy="635508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02E6A6D-3827-7773-88E7-DE42CEDF9F75}"/>
                </a:ext>
              </a:extLst>
            </p:cNvPr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BA292358-E89D-7AAF-AA14-398EF4D736F1}"/>
              </a:ext>
            </a:extLst>
          </p:cNvPr>
          <p:cNvSpPr/>
          <p:nvPr/>
        </p:nvSpPr>
        <p:spPr>
          <a:xfrm rot="-10800000">
            <a:off x="14563636" y="7522480"/>
            <a:ext cx="5947500" cy="2973750"/>
          </a:xfrm>
          <a:custGeom>
            <a:avLst/>
            <a:gdLst/>
            <a:ahLst/>
            <a:cxnLst/>
            <a:rect l="l" t="t" r="r" b="b"/>
            <a:pathLst>
              <a:path w="5947500" h="2973750">
                <a:moveTo>
                  <a:pt x="0" y="0"/>
                </a:moveTo>
                <a:lnTo>
                  <a:pt x="5947500" y="0"/>
                </a:lnTo>
                <a:lnTo>
                  <a:pt x="5947500" y="2973750"/>
                </a:lnTo>
                <a:lnTo>
                  <a:pt x="0" y="29737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2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BC658A4B-37B1-89A5-E868-89AC38A466AD}"/>
              </a:ext>
            </a:extLst>
          </p:cNvPr>
          <p:cNvSpPr/>
          <p:nvPr/>
        </p:nvSpPr>
        <p:spPr>
          <a:xfrm>
            <a:off x="13827702" y="8427170"/>
            <a:ext cx="1531177" cy="1493638"/>
          </a:xfrm>
          <a:custGeom>
            <a:avLst/>
            <a:gdLst/>
            <a:ahLst/>
            <a:cxnLst/>
            <a:rect l="l" t="t" r="r" b="b"/>
            <a:pathLst>
              <a:path w="1531177" h="1493638">
                <a:moveTo>
                  <a:pt x="0" y="0"/>
                </a:moveTo>
                <a:lnTo>
                  <a:pt x="1531177" y="0"/>
                </a:lnTo>
                <a:lnTo>
                  <a:pt x="1531177" y="1493638"/>
                </a:lnTo>
                <a:lnTo>
                  <a:pt x="0" y="149363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493" t="-1590" r="-2219" b="-178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594E7906-68B3-3290-5A35-0A4A7F7B6C5B}"/>
              </a:ext>
            </a:extLst>
          </p:cNvPr>
          <p:cNvSpPr txBox="1"/>
          <p:nvPr/>
        </p:nvSpPr>
        <p:spPr>
          <a:xfrm>
            <a:off x="16857887" y="9190826"/>
            <a:ext cx="1358998" cy="618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7"/>
              </a:lnSpc>
            </a:pPr>
            <a:r>
              <a:rPr lang="en-US" sz="2031" b="1">
                <a:solidFill>
                  <a:srgbClr val="FFFFFF"/>
                </a:solidFill>
                <a:latin typeface="Natalie Bold"/>
                <a:ea typeface="Natalie Bold"/>
                <a:cs typeface="Natalie Bold"/>
                <a:sym typeface="Natalie Bold"/>
              </a:rPr>
              <a:t>SEPT</a:t>
            </a:r>
          </a:p>
          <a:p>
            <a:pPr algn="l">
              <a:lnSpc>
                <a:spcPts val="2437"/>
              </a:lnSpc>
            </a:pPr>
            <a:r>
              <a:rPr lang="en-US" sz="2031" b="1">
                <a:solidFill>
                  <a:srgbClr val="FFFFFF"/>
                </a:solidFill>
                <a:latin typeface="Natalie Bold"/>
                <a:ea typeface="Natalie Bold"/>
                <a:cs typeface="Natalie Bold"/>
                <a:sym typeface="Natalie Bold"/>
              </a:rPr>
              <a:t>8-12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E554F537-47C8-38CD-91CD-79C92E60980F}"/>
              </a:ext>
            </a:extLst>
          </p:cNvPr>
          <p:cNvSpPr txBox="1"/>
          <p:nvPr/>
        </p:nvSpPr>
        <p:spPr>
          <a:xfrm>
            <a:off x="8897914" y="1008216"/>
            <a:ext cx="9817" cy="51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"/>
              </a:lnSpc>
            </a:pPr>
            <a:r>
              <a:rPr lang="en-US" sz="278">
                <a:solidFill>
                  <a:srgbClr val="F9F9F9"/>
                </a:solidFill>
                <a:latin typeface="Moderat"/>
                <a:ea typeface="Moderat"/>
                <a:cs typeface="Moderat"/>
                <a:sym typeface="Moderat"/>
              </a:rPr>
              <a:t>I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C3090A14-A157-9F3F-4F41-284898241EF1}"/>
              </a:ext>
            </a:extLst>
          </p:cNvPr>
          <p:cNvSpPr txBox="1"/>
          <p:nvPr/>
        </p:nvSpPr>
        <p:spPr>
          <a:xfrm>
            <a:off x="8876493" y="880155"/>
            <a:ext cx="62476" cy="202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9"/>
              </a:lnSpc>
            </a:pPr>
            <a:r>
              <a:rPr lang="en-US" sz="1206">
                <a:solidFill>
                  <a:srgbClr val="F9F9F9"/>
                </a:solidFill>
                <a:latin typeface="Moderat"/>
                <a:ea typeface="Moderat"/>
                <a:cs typeface="Moderat"/>
                <a:sym typeface="Moderat"/>
              </a:rPr>
              <a:t>I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19C51A6B-C9C9-3DA6-E631-5120707615AA}"/>
              </a:ext>
            </a:extLst>
          </p:cNvPr>
          <p:cNvSpPr txBox="1"/>
          <p:nvPr/>
        </p:nvSpPr>
        <p:spPr>
          <a:xfrm>
            <a:off x="-146957" y="9643315"/>
            <a:ext cx="11986575" cy="497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 b="1">
                <a:solidFill>
                  <a:srgbClr val="2E2D62"/>
                </a:solidFill>
                <a:latin typeface="Natalie Bold"/>
                <a:ea typeface="Natalie Bold"/>
                <a:cs typeface="Natalie Bold"/>
                <a:sym typeface="Natalie Bold"/>
              </a:rPr>
              <a:t>21ST INTERNATIONAL CONFERENCE ON ION SOURCES</a:t>
            </a: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681482EB-F243-4A62-18CF-1C8E42BEB2D3}"/>
              </a:ext>
            </a:extLst>
          </p:cNvPr>
          <p:cNvSpPr/>
          <p:nvPr/>
        </p:nvSpPr>
        <p:spPr>
          <a:xfrm rot="3631871" flipH="1">
            <a:off x="5631278" y="4959535"/>
            <a:ext cx="1447800" cy="3505200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0E7B5B-C410-13B3-C431-B240B02492FA}"/>
              </a:ext>
            </a:extLst>
          </p:cNvPr>
          <p:cNvSpPr txBox="1"/>
          <p:nvPr/>
        </p:nvSpPr>
        <p:spPr>
          <a:xfrm>
            <a:off x="228600" y="419100"/>
            <a:ext cx="123252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/>
              <a:t>Conference banquet at 19:00 – 23:00 at Oxford Town Hall</a:t>
            </a:r>
          </a:p>
        </p:txBody>
      </p:sp>
    </p:spTree>
    <p:extLst>
      <p:ext uri="{BB962C8B-B14F-4D97-AF65-F5344CB8AC3E}">
        <p14:creationId xmlns:p14="http://schemas.microsoft.com/office/powerpoint/2010/main" val="1178475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54E3A2-7730-2734-0A07-008A8F34D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742FD1D-ED76-BFB2-4A26-7524C256BD7E}"/>
              </a:ext>
            </a:extLst>
          </p:cNvPr>
          <p:cNvSpPr/>
          <p:nvPr/>
        </p:nvSpPr>
        <p:spPr>
          <a:xfrm>
            <a:off x="11672376" y="4769913"/>
            <a:ext cx="6762582" cy="5544273"/>
          </a:xfrm>
          <a:custGeom>
            <a:avLst/>
            <a:gdLst/>
            <a:ahLst/>
            <a:cxnLst/>
            <a:rect l="l" t="t" r="r" b="b"/>
            <a:pathLst>
              <a:path w="6762582" h="5544273">
                <a:moveTo>
                  <a:pt x="0" y="0"/>
                </a:moveTo>
                <a:lnTo>
                  <a:pt x="6762581" y="0"/>
                </a:lnTo>
                <a:lnTo>
                  <a:pt x="6762581" y="5544273"/>
                </a:lnTo>
                <a:lnTo>
                  <a:pt x="0" y="55442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21974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BA67D788-314C-C071-4A08-9A12B9A0763D}"/>
              </a:ext>
            </a:extLst>
          </p:cNvPr>
          <p:cNvGrpSpPr>
            <a:grpSpLocks noChangeAspect="1"/>
          </p:cNvGrpSpPr>
          <p:nvPr/>
        </p:nvGrpSpPr>
        <p:grpSpPr>
          <a:xfrm>
            <a:off x="12877716" y="7542049"/>
            <a:ext cx="3371840" cy="3371840"/>
            <a:chOff x="0" y="0"/>
            <a:chExt cx="6355080" cy="635508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8452F76A-3A54-F4C2-A1A6-257515E22BFF}"/>
                </a:ext>
              </a:extLst>
            </p:cNvPr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A1E1A9FE-F051-5604-8A32-40F19959FE0F}"/>
              </a:ext>
            </a:extLst>
          </p:cNvPr>
          <p:cNvSpPr/>
          <p:nvPr/>
        </p:nvSpPr>
        <p:spPr>
          <a:xfrm rot="-10800000">
            <a:off x="14563636" y="7522480"/>
            <a:ext cx="5947500" cy="2973750"/>
          </a:xfrm>
          <a:custGeom>
            <a:avLst/>
            <a:gdLst/>
            <a:ahLst/>
            <a:cxnLst/>
            <a:rect l="l" t="t" r="r" b="b"/>
            <a:pathLst>
              <a:path w="5947500" h="2973750">
                <a:moveTo>
                  <a:pt x="0" y="0"/>
                </a:moveTo>
                <a:lnTo>
                  <a:pt x="5947500" y="0"/>
                </a:lnTo>
                <a:lnTo>
                  <a:pt x="5947500" y="2973750"/>
                </a:lnTo>
                <a:lnTo>
                  <a:pt x="0" y="29737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9F90B8F7-E156-4142-305B-15450C0D227C}"/>
              </a:ext>
            </a:extLst>
          </p:cNvPr>
          <p:cNvSpPr/>
          <p:nvPr/>
        </p:nvSpPr>
        <p:spPr>
          <a:xfrm>
            <a:off x="13827702" y="8427170"/>
            <a:ext cx="1531177" cy="1493638"/>
          </a:xfrm>
          <a:custGeom>
            <a:avLst/>
            <a:gdLst/>
            <a:ahLst/>
            <a:cxnLst/>
            <a:rect l="l" t="t" r="r" b="b"/>
            <a:pathLst>
              <a:path w="1531177" h="1493638">
                <a:moveTo>
                  <a:pt x="0" y="0"/>
                </a:moveTo>
                <a:lnTo>
                  <a:pt x="1531177" y="0"/>
                </a:lnTo>
                <a:lnTo>
                  <a:pt x="1531177" y="1493638"/>
                </a:lnTo>
                <a:lnTo>
                  <a:pt x="0" y="149363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493" t="-1590" r="-2219" b="-178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62675158-7C32-8263-97F6-C2FCAC31D9DD}"/>
              </a:ext>
            </a:extLst>
          </p:cNvPr>
          <p:cNvSpPr txBox="1"/>
          <p:nvPr/>
        </p:nvSpPr>
        <p:spPr>
          <a:xfrm>
            <a:off x="16857887" y="9190826"/>
            <a:ext cx="1358998" cy="618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7"/>
              </a:lnSpc>
            </a:pPr>
            <a:r>
              <a:rPr lang="en-US" sz="2031" b="1">
                <a:solidFill>
                  <a:srgbClr val="FFFFFF"/>
                </a:solidFill>
                <a:latin typeface="Natalie Bold"/>
                <a:ea typeface="Natalie Bold"/>
                <a:cs typeface="Natalie Bold"/>
                <a:sym typeface="Natalie Bold"/>
              </a:rPr>
              <a:t>SEPT</a:t>
            </a:r>
          </a:p>
          <a:p>
            <a:pPr algn="l">
              <a:lnSpc>
                <a:spcPts val="2437"/>
              </a:lnSpc>
            </a:pPr>
            <a:r>
              <a:rPr lang="en-US" sz="2031" b="1">
                <a:solidFill>
                  <a:srgbClr val="FFFFFF"/>
                </a:solidFill>
                <a:latin typeface="Natalie Bold"/>
                <a:ea typeface="Natalie Bold"/>
                <a:cs typeface="Natalie Bold"/>
                <a:sym typeface="Natalie Bold"/>
              </a:rPr>
              <a:t>8-12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55D92F4E-799A-494A-1C8A-C6E819F11D4C}"/>
              </a:ext>
            </a:extLst>
          </p:cNvPr>
          <p:cNvSpPr txBox="1"/>
          <p:nvPr/>
        </p:nvSpPr>
        <p:spPr>
          <a:xfrm>
            <a:off x="8897914" y="1008216"/>
            <a:ext cx="9817" cy="51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"/>
              </a:lnSpc>
            </a:pPr>
            <a:r>
              <a:rPr lang="en-US" sz="278">
                <a:solidFill>
                  <a:srgbClr val="F9F9F9"/>
                </a:solidFill>
                <a:latin typeface="Moderat"/>
                <a:ea typeface="Moderat"/>
                <a:cs typeface="Moderat"/>
                <a:sym typeface="Moderat"/>
              </a:rPr>
              <a:t>I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EE1DEC81-471F-8015-0BD9-A572C68EB5AA}"/>
              </a:ext>
            </a:extLst>
          </p:cNvPr>
          <p:cNvSpPr txBox="1"/>
          <p:nvPr/>
        </p:nvSpPr>
        <p:spPr>
          <a:xfrm>
            <a:off x="8876493" y="880155"/>
            <a:ext cx="62476" cy="202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9"/>
              </a:lnSpc>
            </a:pPr>
            <a:r>
              <a:rPr lang="en-US" sz="1206">
                <a:solidFill>
                  <a:srgbClr val="F9F9F9"/>
                </a:solidFill>
                <a:latin typeface="Moderat"/>
                <a:ea typeface="Moderat"/>
                <a:cs typeface="Moderat"/>
                <a:sym typeface="Moderat"/>
              </a:rPr>
              <a:t>I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FA56DAA7-E541-1FF1-9548-8ACEDDB7F53F}"/>
              </a:ext>
            </a:extLst>
          </p:cNvPr>
          <p:cNvSpPr txBox="1"/>
          <p:nvPr/>
        </p:nvSpPr>
        <p:spPr>
          <a:xfrm>
            <a:off x="-146957" y="9643315"/>
            <a:ext cx="11986575" cy="497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 b="1">
                <a:solidFill>
                  <a:srgbClr val="2E2D62"/>
                </a:solidFill>
                <a:latin typeface="Natalie Bold"/>
                <a:ea typeface="Natalie Bold"/>
                <a:cs typeface="Natalie Bold"/>
                <a:sym typeface="Natalie Bold"/>
              </a:rPr>
              <a:t>21ST INTERNATIONAL CONFERENCE ON ION SOURCES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4A033C-6D31-1FD8-89C8-6E425D7043E4}"/>
              </a:ext>
            </a:extLst>
          </p:cNvPr>
          <p:cNvSpPr txBox="1"/>
          <p:nvPr/>
        </p:nvSpPr>
        <p:spPr>
          <a:xfrm>
            <a:off x="306679" y="2001990"/>
            <a:ext cx="1713962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b="1" dirty="0"/>
              <a:t>Conference photo to be taken just before the afternoon coffee break.</a:t>
            </a:r>
          </a:p>
          <a:p>
            <a:pPr algn="ctr"/>
            <a:endParaRPr lang="en-GB" sz="4000" b="1" dirty="0"/>
          </a:p>
          <a:p>
            <a:pPr algn="ctr"/>
            <a:r>
              <a:rPr lang="en-GB" sz="4000" b="1" dirty="0"/>
              <a:t>Those who wish to appear in the photo, please remain seated in the lecture hall.</a:t>
            </a:r>
          </a:p>
        </p:txBody>
      </p:sp>
    </p:spTree>
    <p:extLst>
      <p:ext uri="{BB962C8B-B14F-4D97-AF65-F5344CB8AC3E}">
        <p14:creationId xmlns:p14="http://schemas.microsoft.com/office/powerpoint/2010/main" val="1222388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95</Words>
  <Application>Microsoft Office PowerPoint</Application>
  <PresentationFormat>Custom</PresentationFormat>
  <Paragraphs>27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Natalie Bold</vt:lpstr>
      <vt:lpstr>Arial</vt:lpstr>
      <vt:lpstr>Gotham Bold</vt:lpstr>
      <vt:lpstr>Moderat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Pop-up Banner (Presentation)</dc:title>
  <cp:lastModifiedBy>Tarvainen, Olli (STFC,RAL,ISIS)</cp:lastModifiedBy>
  <cp:revision>7</cp:revision>
  <dcterms:created xsi:type="dcterms:W3CDTF">2006-08-16T00:00:00Z</dcterms:created>
  <dcterms:modified xsi:type="dcterms:W3CDTF">2025-09-02T19:31:42Z</dcterms:modified>
  <dc:identifier>DAGxWj28XsY</dc:identifier>
</cp:coreProperties>
</file>