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2" r:id="rId3"/>
  </p:sldMasterIdLst>
  <p:sldIdLst>
    <p:sldId id="256" r:id="rId4"/>
    <p:sldId id="263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D4BCF0-ED5B-4D9F-A7C6-59DCA970DB02}" v="1" dt="2025-01-08T11:45:00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71" d="100"/>
          <a:sy n="71" d="100"/>
        </p:scale>
        <p:origin x="486" y="-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row, Richard (STFC,DL,BID)" userId="a0889fc0-73f0-4dbf-aa5d-57c52b61a830" providerId="ADAL" clId="{D7D4BCF0-ED5B-4D9F-A7C6-59DCA970DB02}"/>
    <pc:docChg chg="undo custSel addSld delSld modSld">
      <pc:chgData name="Farrow, Richard (STFC,DL,BID)" userId="a0889fc0-73f0-4dbf-aa5d-57c52b61a830" providerId="ADAL" clId="{D7D4BCF0-ED5B-4D9F-A7C6-59DCA970DB02}" dt="2025-01-08T11:54:56.366" v="799" actId="20577"/>
      <pc:docMkLst>
        <pc:docMk/>
      </pc:docMkLst>
      <pc:sldChg chg="modSp modTransition">
        <pc:chgData name="Farrow, Richard (STFC,DL,BID)" userId="a0889fc0-73f0-4dbf-aa5d-57c52b61a830" providerId="ADAL" clId="{D7D4BCF0-ED5B-4D9F-A7C6-59DCA970DB02}" dt="2025-01-08T11:45:00.917" v="465"/>
        <pc:sldMkLst>
          <pc:docMk/>
          <pc:sldMk cId="1939394370" sldId="256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939394370" sldId="256"/>
            <ac:spMk id="2" creationId="{05289258-3F96-C53E-8088-1562250A2327}"/>
          </ac:spMkLst>
        </pc:spChg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939394370" sldId="256"/>
            <ac:spMk id="3" creationId="{A49FD711-F593-BC8E-2E95-B4C9C237EF3B}"/>
          </ac:spMkLst>
        </pc:spChg>
      </pc:sldChg>
      <pc:sldChg chg="modSp add del modTransition">
        <pc:chgData name="Farrow, Richard (STFC,DL,BID)" userId="a0889fc0-73f0-4dbf-aa5d-57c52b61a830" providerId="ADAL" clId="{D7D4BCF0-ED5B-4D9F-A7C6-59DCA970DB02}" dt="2025-01-08T11:50:02.373" v="668" actId="47"/>
        <pc:sldMkLst>
          <pc:docMk/>
          <pc:sldMk cId="4293650042" sldId="257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4293650042" sldId="257"/>
            <ac:spMk id="2" creationId="{52CDCE09-FCF5-0238-2B96-1DB2E5832447}"/>
          </ac:spMkLst>
        </pc:spChg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4293650042" sldId="257"/>
            <ac:spMk id="3" creationId="{CFA0F0AF-BAA6-64B6-7CB3-2E760EF1436F}"/>
          </ac:spMkLst>
        </pc:spChg>
      </pc:sldChg>
      <pc:sldChg chg="modSp mod modTransition">
        <pc:chgData name="Farrow, Richard (STFC,DL,BID)" userId="a0889fc0-73f0-4dbf-aa5d-57c52b61a830" providerId="ADAL" clId="{D7D4BCF0-ED5B-4D9F-A7C6-59DCA970DB02}" dt="2025-01-08T11:51:40.723" v="707" actId="113"/>
        <pc:sldMkLst>
          <pc:docMk/>
          <pc:sldMk cId="1697991192" sldId="258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697991192" sldId="258"/>
            <ac:spMk id="2" creationId="{4F38A6BE-2724-1EBD-E71E-47FA7ED402D3}"/>
          </ac:spMkLst>
        </pc:spChg>
        <pc:spChg chg="mod">
          <ac:chgData name="Farrow, Richard (STFC,DL,BID)" userId="a0889fc0-73f0-4dbf-aa5d-57c52b61a830" providerId="ADAL" clId="{D7D4BCF0-ED5B-4D9F-A7C6-59DCA970DB02}" dt="2025-01-08T11:51:40.723" v="707" actId="113"/>
          <ac:spMkLst>
            <pc:docMk/>
            <pc:sldMk cId="1697991192" sldId="258"/>
            <ac:spMk id="3" creationId="{0CD485E8-A8F6-D728-DD61-8BBFE83D92D9}"/>
          </ac:spMkLst>
        </pc:spChg>
      </pc:sldChg>
      <pc:sldChg chg="modSp mod modTransition">
        <pc:chgData name="Farrow, Richard (STFC,DL,BID)" userId="a0889fc0-73f0-4dbf-aa5d-57c52b61a830" providerId="ADAL" clId="{D7D4BCF0-ED5B-4D9F-A7C6-59DCA970DB02}" dt="2025-01-08T11:52:35.901" v="731" actId="113"/>
        <pc:sldMkLst>
          <pc:docMk/>
          <pc:sldMk cId="2751520254" sldId="259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2751520254" sldId="259"/>
            <ac:spMk id="2" creationId="{C5E3A77A-D39E-4FAB-06BE-DBF06A642C47}"/>
          </ac:spMkLst>
        </pc:spChg>
        <pc:spChg chg="mod">
          <ac:chgData name="Farrow, Richard (STFC,DL,BID)" userId="a0889fc0-73f0-4dbf-aa5d-57c52b61a830" providerId="ADAL" clId="{D7D4BCF0-ED5B-4D9F-A7C6-59DCA970DB02}" dt="2025-01-08T11:52:35.901" v="731" actId="113"/>
          <ac:spMkLst>
            <pc:docMk/>
            <pc:sldMk cId="2751520254" sldId="259"/>
            <ac:spMk id="3" creationId="{C5D4413D-62EB-C811-BCEF-3728FC79149A}"/>
          </ac:spMkLst>
        </pc:spChg>
      </pc:sldChg>
      <pc:sldChg chg="modSp mod modTransition">
        <pc:chgData name="Farrow, Richard (STFC,DL,BID)" userId="a0889fc0-73f0-4dbf-aa5d-57c52b61a830" providerId="ADAL" clId="{D7D4BCF0-ED5B-4D9F-A7C6-59DCA970DB02}" dt="2025-01-08T11:45:34.284" v="469" actId="1076"/>
        <pc:sldMkLst>
          <pc:docMk/>
          <pc:sldMk cId="1697237551" sldId="260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697237551" sldId="260"/>
            <ac:spMk id="2" creationId="{8017F757-6DD9-55F6-1F63-BEFD0378D24F}"/>
          </ac:spMkLst>
        </pc:spChg>
        <pc:spChg chg="mod">
          <ac:chgData name="Farrow, Richard (STFC,DL,BID)" userId="a0889fc0-73f0-4dbf-aa5d-57c52b61a830" providerId="ADAL" clId="{D7D4BCF0-ED5B-4D9F-A7C6-59DCA970DB02}" dt="2025-01-08T11:45:34.284" v="469" actId="1076"/>
          <ac:spMkLst>
            <pc:docMk/>
            <pc:sldMk cId="1697237551" sldId="260"/>
            <ac:spMk id="3" creationId="{E33E5EBA-75B3-9810-5C1A-3520739CA0AC}"/>
          </ac:spMkLst>
        </pc:spChg>
      </pc:sldChg>
      <pc:sldChg chg="modSp mod modTransition">
        <pc:chgData name="Farrow, Richard (STFC,DL,BID)" userId="a0889fc0-73f0-4dbf-aa5d-57c52b61a830" providerId="ADAL" clId="{D7D4BCF0-ED5B-4D9F-A7C6-59DCA970DB02}" dt="2025-01-08T11:54:56.366" v="799" actId="20577"/>
        <pc:sldMkLst>
          <pc:docMk/>
          <pc:sldMk cId="621700873" sldId="261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621700873" sldId="261"/>
            <ac:spMk id="2" creationId="{6DA2D9D5-1AAC-7B35-1B15-55BCF373A83F}"/>
          </ac:spMkLst>
        </pc:spChg>
        <pc:spChg chg="mod">
          <ac:chgData name="Farrow, Richard (STFC,DL,BID)" userId="a0889fc0-73f0-4dbf-aa5d-57c52b61a830" providerId="ADAL" clId="{D7D4BCF0-ED5B-4D9F-A7C6-59DCA970DB02}" dt="2025-01-08T11:54:56.366" v="799" actId="20577"/>
          <ac:spMkLst>
            <pc:docMk/>
            <pc:sldMk cId="621700873" sldId="261"/>
            <ac:spMk id="3" creationId="{FAEBFE8F-4182-B8D6-9121-3EDB21980486}"/>
          </ac:spMkLst>
        </pc:spChg>
      </pc:sldChg>
      <pc:sldChg chg="modSp del modTransition">
        <pc:chgData name="Farrow, Richard (STFC,DL,BID)" userId="a0889fc0-73f0-4dbf-aa5d-57c52b61a830" providerId="ADAL" clId="{D7D4BCF0-ED5B-4D9F-A7C6-59DCA970DB02}" dt="2025-01-08T11:53:53.023" v="742" actId="47"/>
        <pc:sldMkLst>
          <pc:docMk/>
          <pc:sldMk cId="1540265318" sldId="262"/>
        </pc:sldMkLst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540265318" sldId="262"/>
            <ac:spMk id="2" creationId="{5B5C5B69-AF97-9769-4C78-A8C09FE242AA}"/>
          </ac:spMkLst>
        </pc:spChg>
        <pc:spChg chg="mod">
          <ac:chgData name="Farrow, Richard (STFC,DL,BID)" userId="a0889fc0-73f0-4dbf-aa5d-57c52b61a830" providerId="ADAL" clId="{D7D4BCF0-ED5B-4D9F-A7C6-59DCA970DB02}" dt="2025-01-08T11:45:00.917" v="465"/>
          <ac:spMkLst>
            <pc:docMk/>
            <pc:sldMk cId="1540265318" sldId="262"/>
            <ac:spMk id="3" creationId="{A71FDA0A-83C6-01C8-157E-D059FFFABD8E}"/>
          </ac:spMkLst>
        </pc:spChg>
      </pc:sldChg>
      <pc:sldChg chg="modSp new mod modTransition">
        <pc:chgData name="Farrow, Richard (STFC,DL,BID)" userId="a0889fc0-73f0-4dbf-aa5d-57c52b61a830" providerId="ADAL" clId="{D7D4BCF0-ED5B-4D9F-A7C6-59DCA970DB02}" dt="2025-01-08T11:46:37.352" v="522" actId="20577"/>
        <pc:sldMkLst>
          <pc:docMk/>
          <pc:sldMk cId="3126300334" sldId="263"/>
        </pc:sldMkLst>
        <pc:spChg chg="mod">
          <ac:chgData name="Farrow, Richard (STFC,DL,BID)" userId="a0889fc0-73f0-4dbf-aa5d-57c52b61a830" providerId="ADAL" clId="{D7D4BCF0-ED5B-4D9F-A7C6-59DCA970DB02}" dt="2025-01-08T11:46:06.974" v="492" actId="20577"/>
          <ac:spMkLst>
            <pc:docMk/>
            <pc:sldMk cId="3126300334" sldId="263"/>
            <ac:spMk id="2" creationId="{080F5AB7-4620-95BE-F667-7F21CA4E56C0}"/>
          </ac:spMkLst>
        </pc:spChg>
        <pc:spChg chg="mod">
          <ac:chgData name="Farrow, Richard (STFC,DL,BID)" userId="a0889fc0-73f0-4dbf-aa5d-57c52b61a830" providerId="ADAL" clId="{D7D4BCF0-ED5B-4D9F-A7C6-59DCA970DB02}" dt="2025-01-08T11:46:37.352" v="522" actId="20577"/>
          <ac:spMkLst>
            <pc:docMk/>
            <pc:sldMk cId="3126300334" sldId="263"/>
            <ac:spMk id="3" creationId="{8DDE9C2A-2C44-DEE6-3B2A-E93E0D6EE097}"/>
          </ac:spMkLst>
        </pc:spChg>
      </pc:sldChg>
      <pc:sldChg chg="modSp new mod">
        <pc:chgData name="Farrow, Richard (STFC,DL,BID)" userId="a0889fc0-73f0-4dbf-aa5d-57c52b61a830" providerId="ADAL" clId="{D7D4BCF0-ED5B-4D9F-A7C6-59DCA970DB02}" dt="2025-01-08T11:53:30.016" v="740" actId="255"/>
        <pc:sldMkLst>
          <pc:docMk/>
          <pc:sldMk cId="2987412631" sldId="264"/>
        </pc:sldMkLst>
        <pc:spChg chg="mod">
          <ac:chgData name="Farrow, Richard (STFC,DL,BID)" userId="a0889fc0-73f0-4dbf-aa5d-57c52b61a830" providerId="ADAL" clId="{D7D4BCF0-ED5B-4D9F-A7C6-59DCA970DB02}" dt="2025-01-08T11:53:17.474" v="739" actId="20577"/>
          <ac:spMkLst>
            <pc:docMk/>
            <pc:sldMk cId="2987412631" sldId="264"/>
            <ac:spMk id="2" creationId="{2363993C-0EB1-20E1-9DFC-8F0AF7817571}"/>
          </ac:spMkLst>
        </pc:spChg>
        <pc:spChg chg="mod">
          <ac:chgData name="Farrow, Richard (STFC,DL,BID)" userId="a0889fc0-73f0-4dbf-aa5d-57c52b61a830" providerId="ADAL" clId="{D7D4BCF0-ED5B-4D9F-A7C6-59DCA970DB02}" dt="2025-01-08T11:53:30.016" v="740" actId="255"/>
          <ac:spMkLst>
            <pc:docMk/>
            <pc:sldMk cId="2987412631" sldId="264"/>
            <ac:spMk id="3" creationId="{B92C58C7-A514-6CDA-0754-A272147A0BB1}"/>
          </ac:spMkLst>
        </pc:spChg>
      </pc:sldChg>
      <pc:sldChg chg="modSp new del mod">
        <pc:chgData name="Farrow, Richard (STFC,DL,BID)" userId="a0889fc0-73f0-4dbf-aa5d-57c52b61a830" providerId="ADAL" clId="{D7D4BCF0-ED5B-4D9F-A7C6-59DCA970DB02}" dt="2025-01-08T11:53:48.068" v="741" actId="47"/>
        <pc:sldMkLst>
          <pc:docMk/>
          <pc:sldMk cId="3339078407" sldId="265"/>
        </pc:sldMkLst>
        <pc:spChg chg="mod">
          <ac:chgData name="Farrow, Richard (STFC,DL,BID)" userId="a0889fc0-73f0-4dbf-aa5d-57c52b61a830" providerId="ADAL" clId="{D7D4BCF0-ED5B-4D9F-A7C6-59DCA970DB02}" dt="2025-01-08T11:50:18.548" v="698" actId="20577"/>
          <ac:spMkLst>
            <pc:docMk/>
            <pc:sldMk cId="3339078407" sldId="265"/>
            <ac:spMk id="2" creationId="{B590154F-C64D-658C-9262-4A161B553C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139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4916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0352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84677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7821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69367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78617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22375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5088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8450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7050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81744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859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7808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153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0002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7183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3034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96290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434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848365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32857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5436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00267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6927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245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70730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35262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1319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9193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16953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2459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3223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402751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998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96388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90563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020309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5174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6786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7162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8195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1717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566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4322-7A35-4535-B983-D0848EB62F5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7A84-FBFE-4B42-9233-339CBE14BCA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51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3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4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9258-3F96-C53E-8088-1562250A2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Industry and the next generation of collider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FD711-F593-BC8E-2E95-B4C9C237E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dirty="0"/>
              <a:t>Points for consideration</a:t>
            </a:r>
          </a:p>
          <a:p>
            <a:r>
              <a:rPr lang="en-GB" dirty="0"/>
              <a:t>Richard Farrow : Head of UK Large Facility Industrial Liaison</a:t>
            </a:r>
          </a:p>
          <a:p>
            <a:r>
              <a:rPr lang="en-GB" dirty="0"/>
              <a:t>STFC/UKRI</a:t>
            </a:r>
          </a:p>
        </p:txBody>
      </p:sp>
    </p:spTree>
    <p:extLst>
      <p:ext uri="{BB962C8B-B14F-4D97-AF65-F5344CB8AC3E}">
        <p14:creationId xmlns:p14="http://schemas.microsoft.com/office/powerpoint/2010/main" val="193939437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F5AB7-4620-95BE-F667-7F21CA4E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9C2A-2C44-DEE6-3B2A-E93E0D6EE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37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Particle Physics community globally needs industry more than industry needs the Particle Physics community.</a:t>
            </a:r>
          </a:p>
          <a:p>
            <a:endParaRPr lang="en-GB" dirty="0"/>
          </a:p>
          <a:p>
            <a:r>
              <a:rPr lang="en-GB" dirty="0"/>
              <a:t>We want the lowest cost for the most advanced (and highest risk) of technologies. Why should industry want to play ball?</a:t>
            </a:r>
          </a:p>
          <a:p>
            <a:endParaRPr lang="en-GB" dirty="0"/>
          </a:p>
          <a:p>
            <a:r>
              <a:rPr lang="en-GB" dirty="0"/>
              <a:t>We are already seeing declining interest in certain areas.</a:t>
            </a:r>
          </a:p>
          <a:p>
            <a:endParaRPr lang="en-GB" dirty="0"/>
          </a:p>
          <a:p>
            <a:r>
              <a:rPr lang="en-GB" dirty="0"/>
              <a:t>We don’t work in true partnership with industry. Do we care?</a:t>
            </a:r>
          </a:p>
          <a:p>
            <a:endParaRPr lang="en-GB" dirty="0"/>
          </a:p>
          <a:p>
            <a:r>
              <a:rPr lang="en-GB" dirty="0"/>
              <a:t>Exploitation of technology is an afterthought.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3003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993C-0EB1-20E1-9DFC-8F0AF781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(Some) key problem areas for industry..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58C7-A514-6CDA-0754-A272147A0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Industrial returns.</a:t>
            </a:r>
          </a:p>
          <a:p>
            <a:r>
              <a:rPr lang="en-GB" sz="4000" dirty="0"/>
              <a:t>Technology and product R&amp;D.</a:t>
            </a:r>
          </a:p>
          <a:p>
            <a:r>
              <a:rPr lang="en-GB" sz="4000" dirty="0"/>
              <a:t>Volume manufacture.</a:t>
            </a:r>
          </a:p>
        </p:txBody>
      </p:sp>
    </p:spTree>
    <p:extLst>
      <p:ext uri="{BB962C8B-B14F-4D97-AF65-F5344CB8AC3E}">
        <p14:creationId xmlns:p14="http://schemas.microsoft.com/office/powerpoint/2010/main" val="29874126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A6BE-2724-1EBD-E71E-47FA7ED4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Industrial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485E8-A8F6-D728-DD61-8BBFE83D9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713" y="143601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Governments will not consider funding unless there is return. Fair and balanced commercial contracts return is one factor. It will, however, be important to consider/capture and develop other returns to industry in order to reassure Governments about the wider benefits of any major investments. Benefits may include…</a:t>
            </a:r>
          </a:p>
          <a:p>
            <a:pPr lvl="1"/>
            <a:r>
              <a:rPr lang="en-GB" dirty="0"/>
              <a:t>Headline industrial </a:t>
            </a:r>
            <a:r>
              <a:rPr lang="en-GB" b="1" dirty="0"/>
              <a:t>contract value </a:t>
            </a:r>
            <a:r>
              <a:rPr lang="en-GB" dirty="0"/>
              <a:t>/ industrial growth and activity.</a:t>
            </a:r>
          </a:p>
          <a:p>
            <a:pPr lvl="1"/>
            <a:r>
              <a:rPr lang="en-GB" dirty="0"/>
              <a:t>Promoting industrial</a:t>
            </a:r>
            <a:r>
              <a:rPr lang="en-GB" b="1" dirty="0"/>
              <a:t> innovation </a:t>
            </a:r>
            <a:r>
              <a:rPr lang="en-GB" dirty="0"/>
              <a:t>(technologies and processes)</a:t>
            </a:r>
          </a:p>
          <a:p>
            <a:pPr lvl="1"/>
            <a:r>
              <a:rPr lang="en-GB" dirty="0"/>
              <a:t>Developing international </a:t>
            </a:r>
            <a:r>
              <a:rPr lang="en-GB" b="1" dirty="0"/>
              <a:t>profile. </a:t>
            </a:r>
          </a:p>
          <a:p>
            <a:pPr lvl="1"/>
            <a:r>
              <a:rPr lang="en-GB" dirty="0"/>
              <a:t>Supporting new </a:t>
            </a:r>
            <a:r>
              <a:rPr lang="en-GB" b="1" dirty="0"/>
              <a:t>industrial skills.</a:t>
            </a:r>
          </a:p>
          <a:p>
            <a:pPr lvl="1"/>
            <a:r>
              <a:rPr lang="en-GB" dirty="0"/>
              <a:t>Increasing </a:t>
            </a:r>
            <a:r>
              <a:rPr lang="en-GB" b="1" dirty="0"/>
              <a:t>attractiveness as employers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Greater </a:t>
            </a:r>
            <a:r>
              <a:rPr lang="en-GB" b="1" dirty="0"/>
              <a:t>export</a:t>
            </a:r>
            <a:r>
              <a:rPr lang="en-GB" dirty="0"/>
              <a:t> capability.</a:t>
            </a:r>
          </a:p>
          <a:p>
            <a:pPr lvl="1"/>
            <a:r>
              <a:rPr lang="en-GB" dirty="0"/>
              <a:t>Forging sustained </a:t>
            </a:r>
            <a:r>
              <a:rPr lang="en-GB" b="1" dirty="0"/>
              <a:t>relationships with academic</a:t>
            </a:r>
            <a:r>
              <a:rPr lang="en-GB" dirty="0"/>
              <a:t> organisations.</a:t>
            </a:r>
          </a:p>
          <a:p>
            <a:pPr lvl="1"/>
            <a:r>
              <a:rPr lang="en-GB" dirty="0"/>
              <a:t>Prompting international </a:t>
            </a:r>
            <a:r>
              <a:rPr lang="en-GB" b="1" dirty="0"/>
              <a:t>commercial partnerships</a:t>
            </a:r>
            <a:r>
              <a:rPr lang="en-GB" dirty="0"/>
              <a:t>.</a:t>
            </a:r>
          </a:p>
          <a:p>
            <a:r>
              <a:rPr lang="en-GB" dirty="0"/>
              <a:t>Central to this is the procurement model that will be deployed.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9911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3A77A-D39E-4FAB-06BE-DBF06A64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4413D-62EB-C811-BCEF-3728FC79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174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Why bother?</a:t>
            </a:r>
            <a:r>
              <a:rPr lang="en-GB" dirty="0"/>
              <a:t> The technologies needed for the next generation of accelerator will stretch industry. Industry will need to make a choice whether or not to engage in the R&amp;D needed to develop the capability to manufacture. What questions will they ask?</a:t>
            </a:r>
          </a:p>
          <a:p>
            <a:pPr lvl="1"/>
            <a:r>
              <a:rPr lang="en-GB" dirty="0"/>
              <a:t>This business or other business? What is the risks and benefits?</a:t>
            </a:r>
          </a:p>
          <a:p>
            <a:pPr lvl="1"/>
            <a:r>
              <a:rPr lang="en-GB" dirty="0"/>
              <a:t>How far it is from my ‘bread and butter’ business. </a:t>
            </a:r>
          </a:p>
          <a:p>
            <a:pPr lvl="1"/>
            <a:r>
              <a:rPr lang="en-GB" dirty="0"/>
              <a:t>How sustained is the business?</a:t>
            </a:r>
          </a:p>
          <a:p>
            <a:pPr lvl="1"/>
            <a:r>
              <a:rPr lang="en-GB" dirty="0"/>
              <a:t>When will the ‘payback’ be? Will the payback be competitive…or risky?</a:t>
            </a:r>
          </a:p>
          <a:p>
            <a:r>
              <a:rPr lang="en-GB" dirty="0"/>
              <a:t>We are already seeing limited interest in areas. For example, Be processing and Al encapsulation of solenoids. Are there alternatives to developing specific solutions? Can we reuse/repurpose existing technology.</a:t>
            </a:r>
          </a:p>
          <a:p>
            <a:r>
              <a:rPr lang="en-GB" b="1" dirty="0"/>
              <a:t>Sustainability</a:t>
            </a:r>
            <a:r>
              <a:rPr lang="en-GB" dirty="0"/>
              <a:t> will need to be designed in from the start in all fields (materials, processing, use, energy, decommissioning, recycling)</a:t>
            </a:r>
          </a:p>
          <a:p>
            <a:r>
              <a:rPr lang="en-GB" dirty="0"/>
              <a:t>How (and when) will future colliders engage R&amp;D in industry. What will the R&amp;D model look like?</a:t>
            </a:r>
          </a:p>
        </p:txBody>
      </p:sp>
    </p:spTree>
    <p:extLst>
      <p:ext uri="{BB962C8B-B14F-4D97-AF65-F5344CB8AC3E}">
        <p14:creationId xmlns:p14="http://schemas.microsoft.com/office/powerpoint/2010/main" val="275152025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7F757-6DD9-55F6-1F63-BEFD0378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Volume manufacture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E5EBA-75B3-9810-5C1A-3520739C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427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GB" dirty="0"/>
              <a:t>The volumes and margins (cost) deployed need to be sufficient to interest multiple industrial suppliers. This means multiple contracts to develop (see above R&amp;D) technologies and capabilities. </a:t>
            </a:r>
          </a:p>
          <a:p>
            <a:r>
              <a:rPr lang="en-GB" dirty="0"/>
              <a:t>Single source technologies will carry both unmanageable financial risk and supply chain risk. </a:t>
            </a:r>
          </a:p>
          <a:p>
            <a:r>
              <a:rPr lang="en-GB" dirty="0"/>
              <a:t>Large volumes mean working with larger contractors (</a:t>
            </a:r>
            <a:r>
              <a:rPr lang="en-GB" dirty="0" err="1"/>
              <a:t>cf</a:t>
            </a:r>
            <a:r>
              <a:rPr lang="en-GB" dirty="0"/>
              <a:t> SMEs).</a:t>
            </a:r>
          </a:p>
          <a:p>
            <a:r>
              <a:rPr lang="en-GB" dirty="0"/>
              <a:t>Larger volumes mean much greater coherence in design / manufacturing process with different suppliers. </a:t>
            </a:r>
          </a:p>
          <a:p>
            <a:r>
              <a:rPr lang="en-GB" dirty="0"/>
              <a:t>Longer term visibility needed to engage manufacturing business. Manufacturing schedules will be less flexible.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23755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D9D5-1AAC-7B35-1B15-55BCF373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Comments / ideas.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BFE8F-4182-B8D6-9121-3EDB21980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33" y="158708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Return plan.</a:t>
            </a:r>
            <a:r>
              <a:rPr lang="en-GB" dirty="0"/>
              <a:t> A clear plan for how a wider range of returns will be realised, evidenced by reports from existing facilities would help funding from Governments.</a:t>
            </a:r>
          </a:p>
          <a:p>
            <a:r>
              <a:rPr lang="en-GB" b="1" dirty="0"/>
              <a:t>Roadmap.</a:t>
            </a:r>
            <a:r>
              <a:rPr lang="en-GB" dirty="0"/>
              <a:t> A full roadmap of the technologies required, coupled with options appraisal of ‘develop and exploit’ and ‘adopt and adapt’ for each technology will be necessary.</a:t>
            </a:r>
          </a:p>
          <a:p>
            <a:r>
              <a:rPr lang="en-GB" b="1" dirty="0"/>
              <a:t>Industry Board.</a:t>
            </a:r>
            <a:r>
              <a:rPr lang="en-GB" dirty="0"/>
              <a:t> Engaging a representative industrial advisory board would help the community clarify the direction and strategic interface with industry.</a:t>
            </a:r>
          </a:p>
          <a:p>
            <a:r>
              <a:rPr lang="en-GB" b="1" dirty="0"/>
              <a:t>Model.</a:t>
            </a:r>
            <a:r>
              <a:rPr lang="en-GB" dirty="0"/>
              <a:t> Early development of a funding / R&amp;D / procurement model which recognises the critical role of industry.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7008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R-ECFA Industrial Liaison Final</Template>
  <TotalTime>145</TotalTime>
  <Words>624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Font and logo master</vt:lpstr>
      <vt:lpstr>Font WITHOUT logo master</vt:lpstr>
      <vt:lpstr>1_Font WITHOUT logo master</vt:lpstr>
      <vt:lpstr>Industry and the next generation of collider</vt:lpstr>
      <vt:lpstr>Problems….</vt:lpstr>
      <vt:lpstr>(Some) key problem areas for industry..</vt:lpstr>
      <vt:lpstr>Industrial return</vt:lpstr>
      <vt:lpstr>Research and Development</vt:lpstr>
      <vt:lpstr>Volume manufacture</vt:lpstr>
      <vt:lpstr>Comments / ideas.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Farrow, Richard (STFC,DL,BID)</dc:creator>
  <cp:lastModifiedBy>Farrow, Richard (STFC,DL,BID)</cp:lastModifiedBy>
  <cp:revision>1</cp:revision>
  <dcterms:created xsi:type="dcterms:W3CDTF">2025-01-08T09:29:22Z</dcterms:created>
  <dcterms:modified xsi:type="dcterms:W3CDTF">2025-01-08T11:54:59Z</dcterms:modified>
</cp:coreProperties>
</file>