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2"/>
  </p:notesMasterIdLst>
  <p:sldIdLst>
    <p:sldId id="269" r:id="rId3"/>
    <p:sldId id="271" r:id="rId4"/>
    <p:sldId id="308" r:id="rId5"/>
    <p:sldId id="2231" r:id="rId6"/>
    <p:sldId id="2230" r:id="rId7"/>
    <p:sldId id="278" r:id="rId8"/>
    <p:sldId id="274" r:id="rId9"/>
    <p:sldId id="309" r:id="rId10"/>
    <p:sldId id="281" r:id="rId11"/>
    <p:sldId id="282" r:id="rId12"/>
    <p:sldId id="2232" r:id="rId13"/>
    <p:sldId id="285" r:id="rId14"/>
    <p:sldId id="288" r:id="rId15"/>
    <p:sldId id="289" r:id="rId16"/>
    <p:sldId id="312" r:id="rId17"/>
    <p:sldId id="313" r:id="rId18"/>
    <p:sldId id="296" r:id="rId19"/>
    <p:sldId id="298" r:id="rId20"/>
    <p:sldId id="2233" r:id="rId21"/>
    <p:sldId id="292" r:id="rId22"/>
    <p:sldId id="299" r:id="rId23"/>
    <p:sldId id="2234" r:id="rId24"/>
    <p:sldId id="306" r:id="rId25"/>
    <p:sldId id="305" r:id="rId26"/>
    <p:sldId id="310" r:id="rId27"/>
    <p:sldId id="2235" r:id="rId28"/>
    <p:sldId id="2238" r:id="rId29"/>
    <p:sldId id="302" r:id="rId30"/>
    <p:sldId id="314" r:id="rId31"/>
    <p:sldId id="2239" r:id="rId32"/>
    <p:sldId id="2240" r:id="rId33"/>
    <p:sldId id="2241" r:id="rId34"/>
    <p:sldId id="2229" r:id="rId35"/>
    <p:sldId id="303" r:id="rId36"/>
    <p:sldId id="311" r:id="rId37"/>
    <p:sldId id="272" r:id="rId38"/>
    <p:sldId id="275" r:id="rId39"/>
    <p:sldId id="290" r:id="rId40"/>
    <p:sldId id="262" r:id="rId41"/>
    <p:sldId id="304" r:id="rId42"/>
    <p:sldId id="320" r:id="rId43"/>
    <p:sldId id="315" r:id="rId44"/>
    <p:sldId id="293" r:id="rId45"/>
    <p:sldId id="316" r:id="rId46"/>
    <p:sldId id="2242" r:id="rId47"/>
    <p:sldId id="319" r:id="rId48"/>
    <p:sldId id="317" r:id="rId49"/>
    <p:sldId id="318" r:id="rId50"/>
    <p:sldId id="2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84830"/>
  </p:normalViewPr>
  <p:slideViewPr>
    <p:cSldViewPr snapToGrid="0">
      <p:cViewPr varScale="1">
        <p:scale>
          <a:sx n="107" d="100"/>
          <a:sy n="107" d="100"/>
        </p:scale>
        <p:origin x="7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6708A-E87C-F749-86A6-A02B964ED19C}" type="datetimeFigureOut">
              <a:rPr lang="en-US" smtClean="0"/>
              <a:t>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775E6-AF7D-8948-B52B-45EB460B81B6}" type="slidenum">
              <a:rPr lang="en-US" smtClean="0"/>
              <a:t>‹#›</a:t>
            </a:fld>
            <a:endParaRPr lang="en-US"/>
          </a:p>
        </p:txBody>
      </p:sp>
    </p:spTree>
    <p:extLst>
      <p:ext uri="{BB962C8B-B14F-4D97-AF65-F5344CB8AC3E}">
        <p14:creationId xmlns:p14="http://schemas.microsoft.com/office/powerpoint/2010/main" val="67900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“Situation Room” in preparation for Snowmass. </a:t>
            </a:r>
          </a:p>
        </p:txBody>
      </p:sp>
      <p:sp>
        <p:nvSpPr>
          <p:cNvPr id="4" name="Slide Number Placeholder 3"/>
          <p:cNvSpPr>
            <a:spLocks noGrp="1"/>
          </p:cNvSpPr>
          <p:nvPr>
            <p:ph type="sldNum" sz="quarter" idx="5"/>
          </p:nvPr>
        </p:nvSpPr>
        <p:spPr/>
        <p:txBody>
          <a:bodyPr/>
          <a:lstStyle/>
          <a:p>
            <a:fld id="{DC2775E6-AF7D-8948-B52B-45EB460B81B6}" type="slidenum">
              <a:rPr lang="en-US" smtClean="0"/>
              <a:t>15</a:t>
            </a:fld>
            <a:endParaRPr lang="en-US"/>
          </a:p>
        </p:txBody>
      </p:sp>
    </p:spTree>
    <p:extLst>
      <p:ext uri="{BB962C8B-B14F-4D97-AF65-F5344CB8AC3E}">
        <p14:creationId xmlns:p14="http://schemas.microsoft.com/office/powerpoint/2010/main" val="2877972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Ian turned off his implant during a discussion at the BRN and utterly confused Bonnie.</a:t>
            </a:r>
          </a:p>
        </p:txBody>
      </p:sp>
      <p:sp>
        <p:nvSpPr>
          <p:cNvPr id="4" name="Slide Number Placeholder 3"/>
          <p:cNvSpPr>
            <a:spLocks noGrp="1"/>
          </p:cNvSpPr>
          <p:nvPr>
            <p:ph type="sldNum" sz="quarter" idx="5"/>
          </p:nvPr>
        </p:nvSpPr>
        <p:spPr/>
        <p:txBody>
          <a:bodyPr/>
          <a:lstStyle/>
          <a:p>
            <a:fld id="{DC2775E6-AF7D-8948-B52B-45EB460B81B6}" type="slidenum">
              <a:rPr lang="en-US" smtClean="0"/>
              <a:t>39</a:t>
            </a:fld>
            <a:endParaRPr lang="en-US"/>
          </a:p>
        </p:txBody>
      </p:sp>
    </p:spTree>
    <p:extLst>
      <p:ext uri="{BB962C8B-B14F-4D97-AF65-F5344CB8AC3E}">
        <p14:creationId xmlns:p14="http://schemas.microsoft.com/office/powerpoint/2010/main" val="8000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D560-54C0-D268-3CCA-4AE1888AF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B6C2B-6A3C-75F9-1723-1B7A6F76C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F6EAC1-1479-91D3-61E9-E56ACBE0FBFE}"/>
              </a:ext>
            </a:extLst>
          </p:cNvPr>
          <p:cNvSpPr>
            <a:spLocks noGrp="1"/>
          </p:cNvSpPr>
          <p:nvPr>
            <p:ph type="body" idx="1"/>
          </p:nvPr>
        </p:nvSpPr>
        <p:spPr/>
        <p:txBody>
          <a:bodyPr/>
          <a:lstStyle/>
          <a:p>
            <a:r>
              <a:rPr lang="en-US" dirty="0"/>
              <a:t>Promoting the work of his students and the Department. </a:t>
            </a:r>
          </a:p>
        </p:txBody>
      </p:sp>
      <p:sp>
        <p:nvSpPr>
          <p:cNvPr id="4" name="Slide Number Placeholder 3">
            <a:extLst>
              <a:ext uri="{FF2B5EF4-FFF2-40B4-BE49-F238E27FC236}">
                <a16:creationId xmlns:a16="http://schemas.microsoft.com/office/drawing/2014/main" id="{E15C9444-4A33-928D-87FA-257217387D80}"/>
              </a:ext>
            </a:extLst>
          </p:cNvPr>
          <p:cNvSpPr>
            <a:spLocks noGrp="1"/>
          </p:cNvSpPr>
          <p:nvPr>
            <p:ph type="sldNum" sz="quarter" idx="5"/>
          </p:nvPr>
        </p:nvSpPr>
        <p:spPr/>
        <p:txBody>
          <a:bodyPr/>
          <a:lstStyle/>
          <a:p>
            <a:fld id="{DC2775E6-AF7D-8948-B52B-45EB460B81B6}" type="slidenum">
              <a:rPr lang="en-US" smtClean="0"/>
              <a:t>40</a:t>
            </a:fld>
            <a:endParaRPr lang="en-US"/>
          </a:p>
        </p:txBody>
      </p:sp>
    </p:spTree>
    <p:extLst>
      <p:ext uri="{BB962C8B-B14F-4D97-AF65-F5344CB8AC3E}">
        <p14:creationId xmlns:p14="http://schemas.microsoft.com/office/powerpoint/2010/main" val="2906043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Christmas cards; almost missed the Christmas carols </a:t>
            </a:r>
            <a:r>
              <a:rPr lang="en-US"/>
              <a:t>… Liliana </a:t>
            </a:r>
            <a:r>
              <a:rPr lang="en-US" dirty="0"/>
              <a:t>and Daniela had left already, still on a zoom call with me. </a:t>
            </a:r>
          </a:p>
        </p:txBody>
      </p:sp>
      <p:sp>
        <p:nvSpPr>
          <p:cNvPr id="4" name="Slide Number Placeholder 3"/>
          <p:cNvSpPr>
            <a:spLocks noGrp="1"/>
          </p:cNvSpPr>
          <p:nvPr>
            <p:ph type="sldNum" sz="quarter" idx="5"/>
          </p:nvPr>
        </p:nvSpPr>
        <p:spPr/>
        <p:txBody>
          <a:bodyPr/>
          <a:lstStyle/>
          <a:p>
            <a:fld id="{DC2775E6-AF7D-8948-B52B-45EB460B81B6}" type="slidenum">
              <a:rPr lang="en-US" smtClean="0"/>
              <a:t>41</a:t>
            </a:fld>
            <a:endParaRPr lang="en-US"/>
          </a:p>
        </p:txBody>
      </p:sp>
    </p:spTree>
    <p:extLst>
      <p:ext uri="{BB962C8B-B14F-4D97-AF65-F5344CB8AC3E}">
        <p14:creationId xmlns:p14="http://schemas.microsoft.com/office/powerpoint/2010/main" val="1070146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3F8D-8DE1-76B1-A0ED-4916D91D2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E0DB5-3199-516C-BBF2-354210F93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3E5F1-57B3-2C9F-7B04-75FD24A838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D6496-D0C7-E82D-0BA3-9E3CCA3DE77E}"/>
              </a:ext>
            </a:extLst>
          </p:cNvPr>
          <p:cNvSpPr>
            <a:spLocks noGrp="1"/>
          </p:cNvSpPr>
          <p:nvPr>
            <p:ph type="sldNum" sz="quarter" idx="5"/>
          </p:nvPr>
        </p:nvSpPr>
        <p:spPr/>
        <p:txBody>
          <a:bodyPr/>
          <a:lstStyle/>
          <a:p>
            <a:fld id="{DC2775E6-AF7D-8948-B52B-45EB460B81B6}" type="slidenum">
              <a:rPr lang="en-US" smtClean="0"/>
              <a:t>45</a:t>
            </a:fld>
            <a:endParaRPr lang="en-US"/>
          </a:p>
        </p:txBody>
      </p:sp>
    </p:spTree>
    <p:extLst>
      <p:ext uri="{BB962C8B-B14F-4D97-AF65-F5344CB8AC3E}">
        <p14:creationId xmlns:p14="http://schemas.microsoft.com/office/powerpoint/2010/main" val="260876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Asked me to present IID talk, given the time difference. 67 slides for 10 minutes! </a:t>
            </a:r>
          </a:p>
        </p:txBody>
      </p:sp>
      <p:sp>
        <p:nvSpPr>
          <p:cNvPr id="4" name="Slide Number Placeholder 3"/>
          <p:cNvSpPr>
            <a:spLocks noGrp="1"/>
          </p:cNvSpPr>
          <p:nvPr>
            <p:ph type="sldNum" sz="quarter" idx="5"/>
          </p:nvPr>
        </p:nvSpPr>
        <p:spPr/>
        <p:txBody>
          <a:bodyPr/>
          <a:lstStyle/>
          <a:p>
            <a:fld id="{DC2775E6-AF7D-8948-B52B-45EB460B81B6}" type="slidenum">
              <a:rPr lang="en-US" smtClean="0"/>
              <a:t>46</a:t>
            </a:fld>
            <a:endParaRPr lang="en-US"/>
          </a:p>
        </p:txBody>
      </p:sp>
    </p:spTree>
    <p:extLst>
      <p:ext uri="{BB962C8B-B14F-4D97-AF65-F5344CB8AC3E}">
        <p14:creationId xmlns:p14="http://schemas.microsoft.com/office/powerpoint/2010/main" val="1016003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2775E6-AF7D-8948-B52B-45EB460B81B6}" type="slidenum">
              <a:rPr lang="en-US" smtClean="0"/>
              <a:t>20</a:t>
            </a:fld>
            <a:endParaRPr lang="en-US"/>
          </a:p>
        </p:txBody>
      </p:sp>
    </p:spTree>
    <p:extLst>
      <p:ext uri="{BB962C8B-B14F-4D97-AF65-F5344CB8AC3E}">
        <p14:creationId xmlns:p14="http://schemas.microsoft.com/office/powerpoint/2010/main" val="417926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CF32A-CE9D-F3D6-850E-F1074A7C0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EDD6C-3538-FD4D-C8A1-F1C0B1603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47FCE-B48E-5CB0-97AE-8A3F2DFBB4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1A7777-BE50-C5E6-80DC-43A288ADC5FA}"/>
              </a:ext>
            </a:extLst>
          </p:cNvPr>
          <p:cNvSpPr>
            <a:spLocks noGrp="1"/>
          </p:cNvSpPr>
          <p:nvPr>
            <p:ph type="sldNum" sz="quarter" idx="5"/>
          </p:nvPr>
        </p:nvSpPr>
        <p:spPr/>
        <p:txBody>
          <a:bodyPr/>
          <a:lstStyle/>
          <a:p>
            <a:fld id="{DC2775E6-AF7D-8948-B52B-45EB460B81B6}" type="slidenum">
              <a:rPr lang="en-US" smtClean="0"/>
              <a:t>21</a:t>
            </a:fld>
            <a:endParaRPr lang="en-US"/>
          </a:p>
        </p:txBody>
      </p:sp>
    </p:spTree>
    <p:extLst>
      <p:ext uri="{BB962C8B-B14F-4D97-AF65-F5344CB8AC3E}">
        <p14:creationId xmlns:p14="http://schemas.microsoft.com/office/powerpoint/2010/main" val="414621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D2C2E-CAEF-7C07-5F70-F64FAC517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6F932-8DE9-1BCF-E93B-FD1E9CD45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FFEDD-587B-3B75-97FF-2D9979289B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F88733-1EDE-B56C-B5B5-7C98B6BAE1A6}"/>
              </a:ext>
            </a:extLst>
          </p:cNvPr>
          <p:cNvSpPr>
            <a:spLocks noGrp="1"/>
          </p:cNvSpPr>
          <p:nvPr>
            <p:ph type="sldNum" sz="quarter" idx="5"/>
          </p:nvPr>
        </p:nvSpPr>
        <p:spPr/>
        <p:txBody>
          <a:bodyPr/>
          <a:lstStyle/>
          <a:p>
            <a:fld id="{DC2775E6-AF7D-8948-B52B-45EB460B81B6}" type="slidenum">
              <a:rPr lang="en-US" smtClean="0"/>
              <a:t>22</a:t>
            </a:fld>
            <a:endParaRPr lang="en-US"/>
          </a:p>
        </p:txBody>
      </p:sp>
    </p:spTree>
    <p:extLst>
      <p:ext uri="{BB962C8B-B14F-4D97-AF65-F5344CB8AC3E}">
        <p14:creationId xmlns:p14="http://schemas.microsoft.com/office/powerpoint/2010/main" val="397945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C67B8-413C-C3FB-3C42-1284730F7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6521F-096D-91C0-8427-91B58B1D7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CE0D1-7EFD-BC86-215E-82595DD133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F2AF3A-B095-2749-67F3-28653645871A}"/>
              </a:ext>
            </a:extLst>
          </p:cNvPr>
          <p:cNvSpPr>
            <a:spLocks noGrp="1"/>
          </p:cNvSpPr>
          <p:nvPr>
            <p:ph type="sldNum" sz="quarter" idx="5"/>
          </p:nvPr>
        </p:nvSpPr>
        <p:spPr/>
        <p:txBody>
          <a:bodyPr/>
          <a:lstStyle/>
          <a:p>
            <a:fld id="{DC2775E6-AF7D-8948-B52B-45EB460B81B6}" type="slidenum">
              <a:rPr lang="en-US" smtClean="0"/>
              <a:t>23</a:t>
            </a:fld>
            <a:endParaRPr lang="en-US"/>
          </a:p>
        </p:txBody>
      </p:sp>
    </p:spTree>
    <p:extLst>
      <p:ext uri="{BB962C8B-B14F-4D97-AF65-F5344CB8AC3E}">
        <p14:creationId xmlns:p14="http://schemas.microsoft.com/office/powerpoint/2010/main" val="181768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8BAC7-617D-8D19-24CE-A96F32951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C34BF-4475-1A55-4A3F-ACFAD114F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1423F-4122-CF9B-59E6-76AB258C98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C934EA-5F98-532B-9779-200E1407244F}"/>
              </a:ext>
            </a:extLst>
          </p:cNvPr>
          <p:cNvSpPr>
            <a:spLocks noGrp="1"/>
          </p:cNvSpPr>
          <p:nvPr>
            <p:ph type="sldNum" sz="quarter" idx="5"/>
          </p:nvPr>
        </p:nvSpPr>
        <p:spPr/>
        <p:txBody>
          <a:bodyPr/>
          <a:lstStyle/>
          <a:p>
            <a:fld id="{DC2775E6-AF7D-8948-B52B-45EB460B81B6}" type="slidenum">
              <a:rPr lang="en-US" smtClean="0"/>
              <a:t>24</a:t>
            </a:fld>
            <a:endParaRPr lang="en-US"/>
          </a:p>
        </p:txBody>
      </p:sp>
    </p:spTree>
    <p:extLst>
      <p:ext uri="{BB962C8B-B14F-4D97-AF65-F5344CB8AC3E}">
        <p14:creationId xmlns:p14="http://schemas.microsoft.com/office/powerpoint/2010/main" val="127417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5A0FD-A78A-0BAC-EF7D-0E39DC68B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4F97A-997C-BE0F-A86D-7D873ABE4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C763D-FDAC-B8B5-5CA5-E85DD506DE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0DDDD8-EBB0-F40F-58DE-075086AE27DF}"/>
              </a:ext>
            </a:extLst>
          </p:cNvPr>
          <p:cNvSpPr>
            <a:spLocks noGrp="1"/>
          </p:cNvSpPr>
          <p:nvPr>
            <p:ph type="sldNum" sz="quarter" idx="5"/>
          </p:nvPr>
        </p:nvSpPr>
        <p:spPr/>
        <p:txBody>
          <a:bodyPr/>
          <a:lstStyle/>
          <a:p>
            <a:fld id="{DC2775E6-AF7D-8948-B52B-45EB460B81B6}" type="slidenum">
              <a:rPr lang="en-US" smtClean="0"/>
              <a:t>28</a:t>
            </a:fld>
            <a:endParaRPr lang="en-US"/>
          </a:p>
        </p:txBody>
      </p:sp>
    </p:spTree>
    <p:extLst>
      <p:ext uri="{BB962C8B-B14F-4D97-AF65-F5344CB8AC3E}">
        <p14:creationId xmlns:p14="http://schemas.microsoft.com/office/powerpoint/2010/main" val="3077890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A5A2-3DAA-BF8A-754C-549AF9832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E1B91-1331-F77D-6816-3A021C948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6C3B3-03FB-D2C1-51F6-8E9B22DD83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8DFB1A-7D55-C028-DA2D-E001086AD7B8}"/>
              </a:ext>
            </a:extLst>
          </p:cNvPr>
          <p:cNvSpPr>
            <a:spLocks noGrp="1"/>
          </p:cNvSpPr>
          <p:nvPr>
            <p:ph type="sldNum" sz="quarter" idx="5"/>
          </p:nvPr>
        </p:nvSpPr>
        <p:spPr/>
        <p:txBody>
          <a:bodyPr/>
          <a:lstStyle/>
          <a:p>
            <a:fld id="{DC2775E6-AF7D-8948-B52B-45EB460B81B6}" type="slidenum">
              <a:rPr lang="en-US" smtClean="0"/>
              <a:t>29</a:t>
            </a:fld>
            <a:endParaRPr lang="en-US"/>
          </a:p>
        </p:txBody>
      </p:sp>
    </p:spTree>
    <p:extLst>
      <p:ext uri="{BB962C8B-B14F-4D97-AF65-F5344CB8AC3E}">
        <p14:creationId xmlns:p14="http://schemas.microsoft.com/office/powerpoint/2010/main" val="706775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8EF4A-68E1-8848-3C8B-1C8033D91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02538-58E7-5B4E-14DC-F6DC4FBEE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B5D61-6ECF-FA47-5F36-721A68B77F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64BD1E-A1B9-EDF9-7AD8-684CEACCEE69}"/>
              </a:ext>
            </a:extLst>
          </p:cNvPr>
          <p:cNvSpPr>
            <a:spLocks noGrp="1"/>
          </p:cNvSpPr>
          <p:nvPr>
            <p:ph type="sldNum" sz="quarter" idx="5"/>
          </p:nvPr>
        </p:nvSpPr>
        <p:spPr/>
        <p:txBody>
          <a:bodyPr/>
          <a:lstStyle/>
          <a:p>
            <a:fld id="{DC2775E6-AF7D-8948-B52B-45EB460B81B6}" type="slidenum">
              <a:rPr lang="en-US" smtClean="0"/>
              <a:t>34</a:t>
            </a:fld>
            <a:endParaRPr lang="en-US"/>
          </a:p>
        </p:txBody>
      </p:sp>
    </p:spTree>
    <p:extLst>
      <p:ext uri="{BB962C8B-B14F-4D97-AF65-F5344CB8AC3E}">
        <p14:creationId xmlns:p14="http://schemas.microsoft.com/office/powerpoint/2010/main" val="76686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56CB1-0674-DF53-5E0E-9E27228B7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2FB1E0-9C54-D656-0387-DA70C0443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DADD03-9100-05B5-C424-448B4311E7ED}"/>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5" name="Footer Placeholder 4">
            <a:extLst>
              <a:ext uri="{FF2B5EF4-FFF2-40B4-BE49-F238E27FC236}">
                <a16:creationId xmlns:a16="http://schemas.microsoft.com/office/drawing/2014/main" id="{22EF687B-9FD9-D019-7ED6-6F66D44B5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A2C39-F670-E693-9589-77A2B8A80C3C}"/>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3827626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15835-89AF-7AF0-41B8-BC34F2E50F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CE9F62-16EA-EDF3-0CE1-77A72A8301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5AFF2-69A3-2AE7-7B57-DA64FF6BB0D6}"/>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5" name="Footer Placeholder 4">
            <a:extLst>
              <a:ext uri="{FF2B5EF4-FFF2-40B4-BE49-F238E27FC236}">
                <a16:creationId xmlns:a16="http://schemas.microsoft.com/office/drawing/2014/main" id="{60B83CF3-9C39-CE1D-8586-C136D39C9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AAD95-F2CC-C5D3-A51C-555E480D1B23}"/>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399179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C7E56F-DF95-9E80-AFFE-60EE0AE7D8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9DFBEE-DBD1-CFDD-0732-67C25D714D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24F52-0AA3-6F7D-F411-ABB7EDE3B427}"/>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5" name="Footer Placeholder 4">
            <a:extLst>
              <a:ext uri="{FF2B5EF4-FFF2-40B4-BE49-F238E27FC236}">
                <a16:creationId xmlns:a16="http://schemas.microsoft.com/office/drawing/2014/main" id="{9C62A146-5189-C315-8B25-8BD46F14F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F9FCC-9CE4-ED96-A1AB-E921F728E4A3}"/>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2080551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vert="horz" lIns="81043" tIns="40522" rIns="81043" bIns="4052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extLst>
      <p:ext uri="{BB962C8B-B14F-4D97-AF65-F5344CB8AC3E}">
        <p14:creationId xmlns:p14="http://schemas.microsoft.com/office/powerpoint/2010/main" val="108643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22"/>
            <a:ext cx="10363200" cy="1362076"/>
          </a:xfrm>
        </p:spPr>
        <p:txBody>
          <a:bodyPr anchor="t"/>
          <a:lstStyle>
            <a:lvl1pPr algn="l">
              <a:defRPr sz="3500" b="1" cap="all"/>
            </a:lvl1pPr>
          </a:lstStyle>
          <a:p>
            <a:r>
              <a:rPr lang="en-GB"/>
              <a:t>Click to edit Master title style</a:t>
            </a:r>
            <a:endParaRPr lang="en-US"/>
          </a:p>
        </p:txBody>
      </p:sp>
      <p:sp>
        <p:nvSpPr>
          <p:cNvPr id="3" name="Text Placeholder 2"/>
          <p:cNvSpPr>
            <a:spLocks noGrp="1"/>
          </p:cNvSpPr>
          <p:nvPr>
            <p:ph type="body" idx="1"/>
          </p:nvPr>
        </p:nvSpPr>
        <p:spPr>
          <a:xfrm>
            <a:off x="963247" y="2906713"/>
            <a:ext cx="10363200" cy="1500187"/>
          </a:xfrm>
          <a:prstGeom prst="rect">
            <a:avLst/>
          </a:prstGeom>
        </p:spPr>
        <p:txBody>
          <a:bodyPr vert="horz" lIns="81043" tIns="40522" rIns="81043" bIns="40522" anchor="b"/>
          <a:lstStyle>
            <a:lvl1pPr marL="0" indent="0">
              <a:buNone/>
              <a:defRPr sz="1800"/>
            </a:lvl1pPr>
            <a:lvl2pPr marL="405216" indent="0">
              <a:buNone/>
              <a:defRPr sz="1600"/>
            </a:lvl2pPr>
            <a:lvl3pPr marL="810433" indent="0">
              <a:buNone/>
              <a:defRPr sz="1400"/>
            </a:lvl3pPr>
            <a:lvl4pPr marL="1215649" indent="0">
              <a:buNone/>
              <a:defRPr sz="1200"/>
            </a:lvl4pPr>
            <a:lvl5pPr marL="1620865" indent="0">
              <a:buNone/>
              <a:defRPr sz="1200"/>
            </a:lvl5pPr>
            <a:lvl6pPr marL="2026082" indent="0">
              <a:buNone/>
              <a:defRPr sz="1200"/>
            </a:lvl6pPr>
            <a:lvl7pPr marL="2431298" indent="0">
              <a:buNone/>
              <a:defRPr sz="1200"/>
            </a:lvl7pPr>
            <a:lvl8pPr marL="2836515" indent="0">
              <a:buNone/>
              <a:defRPr sz="1200"/>
            </a:lvl8pPr>
            <a:lvl9pPr marL="3241731" indent="0">
              <a:buNone/>
              <a:defRPr sz="1200"/>
            </a:lvl9pPr>
          </a:lstStyle>
          <a:p>
            <a:pPr lvl="0"/>
            <a:r>
              <a:rPr lang="en-GB"/>
              <a:t>Click to edit Master text styles</a:t>
            </a:r>
          </a:p>
        </p:txBody>
      </p:sp>
      <p:sp>
        <p:nvSpPr>
          <p:cNvPr id="7"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extLst>
      <p:ext uri="{BB962C8B-B14F-4D97-AF65-F5344CB8AC3E}">
        <p14:creationId xmlns:p14="http://schemas.microsoft.com/office/powerpoint/2010/main" val="3062617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4" y="1600206"/>
            <a:ext cx="5392616" cy="4525963"/>
          </a:xfrm>
          <a:prstGeom prst="rect">
            <a:avLst/>
          </a:prstGeom>
        </p:spPr>
        <p:txBody>
          <a:bodyPr vert="horz" lIns="81043" tIns="40522" rIns="81043" bIns="40522"/>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89784" y="1600206"/>
            <a:ext cx="5392616" cy="4525963"/>
          </a:xfrm>
          <a:prstGeom prst="rect">
            <a:avLst/>
          </a:prstGeom>
        </p:spPr>
        <p:txBody>
          <a:bodyPr vert="horz" lIns="81043" tIns="40522" rIns="81043" bIns="40522"/>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extLst>
      <p:ext uri="{BB962C8B-B14F-4D97-AF65-F5344CB8AC3E}">
        <p14:creationId xmlns:p14="http://schemas.microsoft.com/office/powerpoint/2010/main" val="2737964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4"/>
            <a:ext cx="5386755" cy="639762"/>
          </a:xfrm>
          <a:prstGeom prst="rect">
            <a:avLst/>
          </a:prstGeom>
        </p:spPr>
        <p:txBody>
          <a:bodyPr vert="horz" lIns="81043" tIns="40522" rIns="81043" bIns="40522"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en-GB"/>
              <a:t>Click to edit Master text styles</a:t>
            </a:r>
          </a:p>
        </p:txBody>
      </p:sp>
      <p:sp>
        <p:nvSpPr>
          <p:cNvPr id="4" name="Content Placeholder 3"/>
          <p:cNvSpPr>
            <a:spLocks noGrp="1"/>
          </p:cNvSpPr>
          <p:nvPr>
            <p:ph sz="half" idx="2"/>
          </p:nvPr>
        </p:nvSpPr>
        <p:spPr>
          <a:xfrm>
            <a:off x="609600" y="2174875"/>
            <a:ext cx="5386755" cy="3951288"/>
          </a:xfrm>
          <a:prstGeom prst="rect">
            <a:avLst/>
          </a:prstGeom>
        </p:spPr>
        <p:txBody>
          <a:bodyPr vert="horz" lIns="81043" tIns="40522" rIns="81043" bIns="40522"/>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710" y="1535114"/>
            <a:ext cx="5388708" cy="639762"/>
          </a:xfrm>
          <a:prstGeom prst="rect">
            <a:avLst/>
          </a:prstGeom>
        </p:spPr>
        <p:txBody>
          <a:bodyPr vert="horz" lIns="81043" tIns="40522" rIns="81043" bIns="40522"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en-GB"/>
              <a:t>Click to edit Master text styles</a:t>
            </a:r>
          </a:p>
        </p:txBody>
      </p:sp>
      <p:sp>
        <p:nvSpPr>
          <p:cNvPr id="6" name="Content Placeholder 5"/>
          <p:cNvSpPr>
            <a:spLocks noGrp="1"/>
          </p:cNvSpPr>
          <p:nvPr>
            <p:ph sz="quarter" idx="4"/>
          </p:nvPr>
        </p:nvSpPr>
        <p:spPr>
          <a:xfrm>
            <a:off x="6193710" y="2174875"/>
            <a:ext cx="5388708" cy="3951288"/>
          </a:xfrm>
          <a:prstGeom prst="rect">
            <a:avLst/>
          </a:prstGeom>
        </p:spPr>
        <p:txBody>
          <a:bodyPr vert="horz" lIns="81043" tIns="40522" rIns="81043" bIns="40522"/>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extLst>
      <p:ext uri="{BB962C8B-B14F-4D97-AF65-F5344CB8AC3E}">
        <p14:creationId xmlns:p14="http://schemas.microsoft.com/office/powerpoint/2010/main" val="4132602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extLst>
      <p:ext uri="{BB962C8B-B14F-4D97-AF65-F5344CB8AC3E}">
        <p14:creationId xmlns:p14="http://schemas.microsoft.com/office/powerpoint/2010/main" val="7791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88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1"/>
            <a:ext cx="4011247" cy="1162050"/>
          </a:xfrm>
        </p:spPr>
        <p:txBody>
          <a:bodyPr anchor="b"/>
          <a:lstStyle>
            <a:lvl1pPr algn="l">
              <a:defRPr sz="1800" b="1"/>
            </a:lvl1pPr>
          </a:lstStyle>
          <a:p>
            <a:r>
              <a:rPr lang="en-GB"/>
              <a:t>Click to edit Master title style</a:t>
            </a:r>
            <a:endParaRPr lang="en-US"/>
          </a:p>
        </p:txBody>
      </p:sp>
      <p:sp>
        <p:nvSpPr>
          <p:cNvPr id="3" name="Content Placeholder 2"/>
          <p:cNvSpPr>
            <a:spLocks noGrp="1"/>
          </p:cNvSpPr>
          <p:nvPr>
            <p:ph idx="1"/>
          </p:nvPr>
        </p:nvSpPr>
        <p:spPr>
          <a:xfrm>
            <a:off x="4767384" y="273074"/>
            <a:ext cx="6815016" cy="5853113"/>
          </a:xfrm>
          <a:prstGeom prst="rect">
            <a:avLst/>
          </a:prstGeom>
        </p:spPr>
        <p:txBody>
          <a:bodyPr vert="horz" lIns="81043" tIns="40522" rIns="81043" bIns="40522"/>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11" y="1435104"/>
            <a:ext cx="4011247" cy="4691063"/>
          </a:xfrm>
          <a:prstGeom prst="rect">
            <a:avLst/>
          </a:prstGeom>
        </p:spPr>
        <p:txBody>
          <a:bodyPr vert="horz" lIns="81043" tIns="40522" rIns="81043" bIns="40522"/>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en-GB"/>
              <a:t>Click to edit Master text styles</a:t>
            </a:r>
          </a:p>
        </p:txBody>
      </p:sp>
    </p:spTree>
    <p:extLst>
      <p:ext uri="{BB962C8B-B14F-4D97-AF65-F5344CB8AC3E}">
        <p14:creationId xmlns:p14="http://schemas.microsoft.com/office/powerpoint/2010/main" val="3812615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5" y="4800600"/>
            <a:ext cx="7315200" cy="566738"/>
          </a:xfrm>
        </p:spPr>
        <p:txBody>
          <a:bodyPr anchor="b"/>
          <a:lstStyle>
            <a:lvl1pPr algn="l">
              <a:defRPr sz="1800" b="1"/>
            </a:lvl1pPr>
          </a:lstStyle>
          <a:p>
            <a:r>
              <a:rPr lang="en-GB"/>
              <a:t>Click to edit Master title style</a:t>
            </a:r>
            <a:endParaRPr lang="en-US"/>
          </a:p>
        </p:txBody>
      </p:sp>
      <p:sp>
        <p:nvSpPr>
          <p:cNvPr id="3" name="Picture Placeholder 2"/>
          <p:cNvSpPr>
            <a:spLocks noGrp="1"/>
          </p:cNvSpPr>
          <p:nvPr>
            <p:ph type="pic" idx="1"/>
          </p:nvPr>
        </p:nvSpPr>
        <p:spPr>
          <a:xfrm>
            <a:off x="2389555" y="612775"/>
            <a:ext cx="7315200" cy="4114800"/>
          </a:xfrm>
          <a:prstGeom prst="rect">
            <a:avLst/>
          </a:prstGeom>
        </p:spPr>
        <p:txBody>
          <a:bodyPr vert="horz" lIns="81043" tIns="40522" rIns="81043" bIns="40522"/>
          <a:lstStyle>
            <a:lvl1pPr marL="0" indent="0">
              <a:buNone/>
              <a:defRPr sz="2800"/>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pPr lvl="0"/>
            <a:endParaRPr lang="en-US" noProof="0"/>
          </a:p>
        </p:txBody>
      </p:sp>
      <p:sp>
        <p:nvSpPr>
          <p:cNvPr id="4" name="Text Placeholder 3"/>
          <p:cNvSpPr>
            <a:spLocks noGrp="1"/>
          </p:cNvSpPr>
          <p:nvPr>
            <p:ph type="body" sz="half" idx="2"/>
          </p:nvPr>
        </p:nvSpPr>
        <p:spPr>
          <a:xfrm>
            <a:off x="2389555" y="5367338"/>
            <a:ext cx="7315200" cy="804862"/>
          </a:xfrm>
          <a:prstGeom prst="rect">
            <a:avLst/>
          </a:prstGeom>
        </p:spPr>
        <p:txBody>
          <a:bodyPr vert="horz" lIns="81043" tIns="40522" rIns="81043" bIns="40522"/>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en-GB"/>
              <a:t>Click to edit Master text styles</a:t>
            </a:r>
          </a:p>
        </p:txBody>
      </p:sp>
    </p:spTree>
    <p:extLst>
      <p:ext uri="{BB962C8B-B14F-4D97-AF65-F5344CB8AC3E}">
        <p14:creationId xmlns:p14="http://schemas.microsoft.com/office/powerpoint/2010/main" val="289097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C6F13-3BE7-8332-9E68-590ABCA47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39A7C-B06E-9762-A3A0-77E4BBFBC4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472B1-66C7-D22F-6085-F7BF189896B1}"/>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5" name="Footer Placeholder 4">
            <a:extLst>
              <a:ext uri="{FF2B5EF4-FFF2-40B4-BE49-F238E27FC236}">
                <a16:creationId xmlns:a16="http://schemas.microsoft.com/office/drawing/2014/main" id="{5736A2E5-95BE-A3A1-7336-8F0AC5D7D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58845-242C-13CB-59AA-FEC7213095E5}"/>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316728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09600" y="1600206"/>
            <a:ext cx="10972800" cy="4525963"/>
          </a:xfrm>
          <a:prstGeom prst="rect">
            <a:avLst/>
          </a:prstGeom>
        </p:spPr>
        <p:txBody>
          <a:bodyPr vert="eaVert" lIns="81043" tIns="40522" rIns="81043" bIns="4052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23136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24"/>
            <a:ext cx="2743200" cy="574516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11" y="381024"/>
            <a:ext cx="8042031" cy="5745163"/>
          </a:xfrm>
          <a:prstGeom prst="rect">
            <a:avLst/>
          </a:prstGeom>
        </p:spPr>
        <p:txBody>
          <a:bodyPr vert="eaVert" lIns="81043" tIns="40522" rIns="81043" bIns="4052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312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56EB-D1DF-6108-8A9E-1F952F0600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6EA601-1AF5-A03D-49E3-F4ED363BEF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E76FB5-DD59-F1E2-840A-6CECA1ADA11A}"/>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5" name="Footer Placeholder 4">
            <a:extLst>
              <a:ext uri="{FF2B5EF4-FFF2-40B4-BE49-F238E27FC236}">
                <a16:creationId xmlns:a16="http://schemas.microsoft.com/office/drawing/2014/main" id="{2E6A3887-5913-5F12-7113-F6AD5D993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63233-C963-92C0-15DF-99508BAC1215}"/>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309110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AF27-CCC0-6A08-A9C4-B9A9B04B68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B4F2F-47BA-198F-3365-218A876BC4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132EC8-FCBF-8B2C-DE50-2C3823C85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6A1D6-B6F2-4154-FD0C-702C1D23D6C2}"/>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6" name="Footer Placeholder 5">
            <a:extLst>
              <a:ext uri="{FF2B5EF4-FFF2-40B4-BE49-F238E27FC236}">
                <a16:creationId xmlns:a16="http://schemas.microsoft.com/office/drawing/2014/main" id="{066926E8-9B00-F4CA-725B-377FE424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CB11D0-EB72-0006-C36F-C2DCA8D3230E}"/>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355739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BB0B-DF0D-B46E-2FB2-812B9137E4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FD97F-632E-26ED-02DE-3E14E23C7D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5C24-58C2-5991-E29F-206091F46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76076-745A-4EB2-A3BB-5D434DA2C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A66391-DCF6-C6EC-29D7-882435D67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64AE18-B729-FF65-AF52-08395CF5E05B}"/>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8" name="Footer Placeholder 7">
            <a:extLst>
              <a:ext uri="{FF2B5EF4-FFF2-40B4-BE49-F238E27FC236}">
                <a16:creationId xmlns:a16="http://schemas.microsoft.com/office/drawing/2014/main" id="{ED53F0CC-1C23-BC4F-5B42-49D342C556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AA5A5B-05DB-7596-EE1A-1AB626F97EFB}"/>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391911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14EE-CC21-227D-5510-864925CE9F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E1549C-77BF-01C9-457B-C29CCA78C622}"/>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4" name="Footer Placeholder 3">
            <a:extLst>
              <a:ext uri="{FF2B5EF4-FFF2-40B4-BE49-F238E27FC236}">
                <a16:creationId xmlns:a16="http://schemas.microsoft.com/office/drawing/2014/main" id="{8DE7BA91-13D8-F5B8-8EE0-AF60C4B33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704320-0151-1208-8400-E1708BCD7B3F}"/>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49741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380AFA-E949-5DA5-BD50-8B99B999D163}"/>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3" name="Footer Placeholder 2">
            <a:extLst>
              <a:ext uri="{FF2B5EF4-FFF2-40B4-BE49-F238E27FC236}">
                <a16:creationId xmlns:a16="http://schemas.microsoft.com/office/drawing/2014/main" id="{60855EF0-80C5-28DD-D707-FC8B5F774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C3136-B4F5-5655-D811-761192FBCD4C}"/>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132369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64E4-0A14-26B3-E7AB-DF096DB79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3B318-DD96-4E7F-97AE-5A878A956D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FDD913-0E76-898B-FA4E-0DC0AFE8D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C54E04-70D9-4459-67E6-69B628C12F08}"/>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6" name="Footer Placeholder 5">
            <a:extLst>
              <a:ext uri="{FF2B5EF4-FFF2-40B4-BE49-F238E27FC236}">
                <a16:creationId xmlns:a16="http://schemas.microsoft.com/office/drawing/2014/main" id="{7E9653C2-EACC-2F4C-FE0E-2202CBC56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0083D4-5820-A67B-68A3-303392EBC30C}"/>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312658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E093-A61B-4C0D-CF89-260D6478F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B09360-CE5D-6E6A-A7F9-CBE38032F8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25EDB2-0D4D-D865-4EC6-2E3AD309E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B5FF2-3978-90EC-4D21-452F06A010F1}"/>
              </a:ext>
            </a:extLst>
          </p:cNvPr>
          <p:cNvSpPr>
            <a:spLocks noGrp="1"/>
          </p:cNvSpPr>
          <p:nvPr>
            <p:ph type="dt" sz="half" idx="10"/>
          </p:nvPr>
        </p:nvSpPr>
        <p:spPr/>
        <p:txBody>
          <a:bodyPr/>
          <a:lstStyle/>
          <a:p>
            <a:fld id="{FF94322D-68A5-C143-A9AA-C64425565DD5}" type="datetimeFigureOut">
              <a:rPr lang="en-US" smtClean="0"/>
              <a:t>1/21/25</a:t>
            </a:fld>
            <a:endParaRPr lang="en-US"/>
          </a:p>
        </p:txBody>
      </p:sp>
      <p:sp>
        <p:nvSpPr>
          <p:cNvPr id="6" name="Footer Placeholder 5">
            <a:extLst>
              <a:ext uri="{FF2B5EF4-FFF2-40B4-BE49-F238E27FC236}">
                <a16:creationId xmlns:a16="http://schemas.microsoft.com/office/drawing/2014/main" id="{501936ED-5F4A-0EDF-32E2-28BC32581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BFF5F-0549-508A-0C68-2E6A0EEC03F7}"/>
              </a:ext>
            </a:extLst>
          </p:cNvPr>
          <p:cNvSpPr>
            <a:spLocks noGrp="1"/>
          </p:cNvSpPr>
          <p:nvPr>
            <p:ph type="sldNum" sz="quarter" idx="12"/>
          </p:nvPr>
        </p:nvSpPr>
        <p:spPr/>
        <p:txBody>
          <a:bodyPr/>
          <a:lstStyle/>
          <a:p>
            <a:fld id="{20DF6DFE-F615-7549-8D52-D901710FCD15}" type="slidenum">
              <a:rPr lang="en-US" smtClean="0"/>
              <a:t>‹#›</a:t>
            </a:fld>
            <a:endParaRPr lang="en-US"/>
          </a:p>
        </p:txBody>
      </p:sp>
    </p:spTree>
    <p:extLst>
      <p:ext uri="{BB962C8B-B14F-4D97-AF65-F5344CB8AC3E}">
        <p14:creationId xmlns:p14="http://schemas.microsoft.com/office/powerpoint/2010/main" val="401960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67FAC-133A-0FF9-1A39-0EBE65B96E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1D2F0A-53D3-7896-0253-B7BD9C8CC5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7F501-8FE4-F1B5-1CA1-9E1324FA8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94322D-68A5-C143-A9AA-C64425565DD5}" type="datetimeFigureOut">
              <a:rPr lang="en-US" smtClean="0"/>
              <a:t>1/21/25</a:t>
            </a:fld>
            <a:endParaRPr lang="en-US"/>
          </a:p>
        </p:txBody>
      </p:sp>
      <p:sp>
        <p:nvSpPr>
          <p:cNvPr id="5" name="Footer Placeholder 4">
            <a:extLst>
              <a:ext uri="{FF2B5EF4-FFF2-40B4-BE49-F238E27FC236}">
                <a16:creationId xmlns:a16="http://schemas.microsoft.com/office/drawing/2014/main" id="{F77555B3-8000-89F8-ACC3-2775576EF5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61473D7-853E-4EE3-E2D7-3CBE994A9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DF6DFE-F615-7549-8D52-D901710FCD15}" type="slidenum">
              <a:rPr lang="en-US" smtClean="0"/>
              <a:t>‹#›</a:t>
            </a:fld>
            <a:endParaRPr lang="en-US"/>
          </a:p>
        </p:txBody>
      </p:sp>
    </p:spTree>
    <p:extLst>
      <p:ext uri="{BB962C8B-B14F-4D97-AF65-F5344CB8AC3E}">
        <p14:creationId xmlns:p14="http://schemas.microsoft.com/office/powerpoint/2010/main" val="248868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p:nvSpPr>
        <p:spPr bwMode="auto">
          <a:xfrm>
            <a:off x="469908" y="304821"/>
            <a:ext cx="11252200" cy="619126"/>
          </a:xfrm>
          <a:prstGeom prst="rect">
            <a:avLst/>
          </a:prstGeom>
          <a:gradFill rotWithShape="0">
            <a:gsLst>
              <a:gs pos="0">
                <a:srgbClr val="FFFFFF"/>
              </a:gs>
              <a:gs pos="100000">
                <a:srgbClr val="97C1E1"/>
              </a:gs>
            </a:gsLst>
            <a:lin ang="0" scaled="1"/>
          </a:gradFill>
          <a:ln w="9525">
            <a:noFill/>
            <a:miter lim="800000"/>
            <a:headEnd/>
            <a:tailEnd/>
          </a:ln>
          <a:effectLst/>
        </p:spPr>
        <p:txBody>
          <a:bodyPr wrap="none" lIns="81043" tIns="40522" rIns="81043" bIns="40522" anchor="ctr">
            <a:prstTxWarp prst="textNoShape">
              <a:avLst/>
            </a:prstTxWarp>
          </a:bodyPr>
          <a:lstStyle/>
          <a:p>
            <a:pPr algn="ctr" eaLnBrk="0" hangingPunct="0">
              <a:defRPr/>
            </a:pPr>
            <a:endParaRPr lang="en-US" sz="1800"/>
          </a:p>
        </p:txBody>
      </p:sp>
      <p:sp>
        <p:nvSpPr>
          <p:cNvPr id="1035" name="Line 11"/>
          <p:cNvSpPr>
            <a:spLocks noChangeShapeType="1"/>
          </p:cNvSpPr>
          <p:nvPr/>
        </p:nvSpPr>
        <p:spPr bwMode="auto">
          <a:xfrm>
            <a:off x="812800" y="990600"/>
            <a:ext cx="10566400" cy="0"/>
          </a:xfrm>
          <a:prstGeom prst="line">
            <a:avLst/>
          </a:prstGeom>
          <a:noFill/>
          <a:ln w="3175">
            <a:solidFill>
              <a:schemeClr val="tx1"/>
            </a:solidFill>
            <a:round/>
            <a:headEnd/>
            <a:tailEnd/>
          </a:ln>
          <a:effectLst/>
        </p:spPr>
        <p:txBody>
          <a:bodyPr wrap="none" lIns="81043" tIns="40522" rIns="81043" bIns="40522" anchor="ctr">
            <a:prstTxWarp prst="textNoShape">
              <a:avLst/>
            </a:prstTxWarp>
          </a:bodyPr>
          <a:lstStyle/>
          <a:p>
            <a:pPr algn="ctr" eaLnBrk="0" hangingPunct="0">
              <a:defRPr/>
            </a:pPr>
            <a:endParaRPr lang="en-US" sz="1800">
              <a:latin typeface="Helvetica" charset="0"/>
              <a:ea typeface="+mn-ea"/>
              <a:cs typeface="+mn-cs"/>
            </a:endParaRPr>
          </a:p>
        </p:txBody>
      </p:sp>
      <p:sp>
        <p:nvSpPr>
          <p:cNvPr id="1030" name="Rectangle 18"/>
          <p:cNvSpPr>
            <a:spLocks noGrp="1" noChangeArrowheads="1"/>
          </p:cNvSpPr>
          <p:nvPr>
            <p:ph type="title"/>
          </p:nvPr>
        </p:nvSpPr>
        <p:spPr bwMode="auto">
          <a:xfrm>
            <a:off x="749300" y="381000"/>
            <a:ext cx="10693400" cy="457200"/>
          </a:xfrm>
          <a:prstGeom prst="rect">
            <a:avLst/>
          </a:prstGeom>
          <a:noFill/>
          <a:ln w="9525">
            <a:noFill/>
            <a:miter lim="800000"/>
            <a:headEnd/>
            <a:tailEnd/>
          </a:ln>
        </p:spPr>
        <p:txBody>
          <a:bodyPr vert="horz" wrap="square" lIns="81043" tIns="40522" rIns="81043" bIns="40522" numCol="1" anchor="ctr" anchorCtr="0" compatLnSpc="1">
            <a:prstTxWarp prst="textNoShape">
              <a:avLst/>
            </a:prstTxWarp>
          </a:bodyPr>
          <a:lstStyle/>
          <a:p>
            <a:pPr lvl="0"/>
            <a:r>
              <a:rPr lang="en-GB"/>
              <a:t>Click to edit Master title style</a:t>
            </a:r>
          </a:p>
        </p:txBody>
      </p:sp>
      <p:pic>
        <p:nvPicPr>
          <p:cNvPr id="1032" name="Picture 24"/>
          <p:cNvPicPr>
            <a:picLocks noChangeAspect="1"/>
          </p:cNvPicPr>
          <p:nvPr userDrawn="1"/>
        </p:nvPicPr>
        <p:blipFill>
          <a:blip r:embed="rId12"/>
          <a:srcRect/>
          <a:stretch>
            <a:fillRect/>
          </a:stretch>
        </p:blipFill>
        <p:spPr bwMode="auto">
          <a:xfrm>
            <a:off x="119336" y="44624"/>
            <a:ext cx="1127448" cy="338138"/>
          </a:xfrm>
          <a:prstGeom prst="rect">
            <a:avLst/>
          </a:prstGeom>
          <a:noFill/>
          <a:ln w="9525">
            <a:noFill/>
            <a:miter lim="800000"/>
            <a:headEnd/>
            <a:tailEnd/>
          </a:ln>
        </p:spPr>
      </p:pic>
      <p:sp>
        <p:nvSpPr>
          <p:cNvPr id="9"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pic>
        <p:nvPicPr>
          <p:cNvPr id="10" name="AIONLogo.png" descr="AIONLogo.png">
            <a:extLst>
              <a:ext uri="{FF2B5EF4-FFF2-40B4-BE49-F238E27FC236}">
                <a16:creationId xmlns:a16="http://schemas.microsoft.com/office/drawing/2014/main" id="{9ED995A0-2F6E-A84A-AB55-775AC4344ABD}"/>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1403571" y="65785"/>
            <a:ext cx="789272" cy="457200"/>
          </a:xfrm>
          <a:prstGeom prst="rect">
            <a:avLst/>
          </a:prstGeom>
          <a:gradFill>
            <a:gsLst>
              <a:gs pos="41000">
                <a:srgbClr val="FFFFFF"/>
              </a:gs>
              <a:gs pos="100000">
                <a:srgbClr val="97C1E1"/>
              </a:gs>
            </a:gsLst>
            <a:lin ang="0" scaled="1"/>
          </a:gradFill>
          <a:ln w="12700">
            <a:miter lim="400000"/>
          </a:ln>
        </p:spPr>
      </p:pic>
    </p:spTree>
    <p:extLst>
      <p:ext uri="{BB962C8B-B14F-4D97-AF65-F5344CB8AC3E}">
        <p14:creationId xmlns:p14="http://schemas.microsoft.com/office/powerpoint/2010/main" val="3072850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lvl1pPr algn="ctr" rtl="0" eaLnBrk="0" fontAlgn="base" hangingPunct="0">
        <a:spcBef>
          <a:spcPct val="0"/>
        </a:spcBef>
        <a:spcAft>
          <a:spcPct val="0"/>
        </a:spcAft>
        <a:defRPr sz="2500" b="1">
          <a:solidFill>
            <a:srgbClr val="006699"/>
          </a:solidFill>
          <a:latin typeface="+mj-lt"/>
          <a:ea typeface="ＭＳ Ｐゴシック" charset="-128"/>
          <a:cs typeface="ＭＳ Ｐゴシック" charset="-128"/>
        </a:defRPr>
      </a:lvl1pPr>
      <a:lvl2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5pPr>
      <a:lvl6pPr marL="405216" algn="ctr" rtl="0" eaLnBrk="0" fontAlgn="base" hangingPunct="0">
        <a:spcBef>
          <a:spcPct val="0"/>
        </a:spcBef>
        <a:spcAft>
          <a:spcPct val="0"/>
        </a:spcAft>
        <a:defRPr sz="2500" b="1">
          <a:solidFill>
            <a:srgbClr val="006699"/>
          </a:solidFill>
          <a:latin typeface="Helvetica" charset="0"/>
        </a:defRPr>
      </a:lvl6pPr>
      <a:lvl7pPr marL="810433" algn="ctr" rtl="0" eaLnBrk="0" fontAlgn="base" hangingPunct="0">
        <a:spcBef>
          <a:spcPct val="0"/>
        </a:spcBef>
        <a:spcAft>
          <a:spcPct val="0"/>
        </a:spcAft>
        <a:defRPr sz="2500" b="1">
          <a:solidFill>
            <a:srgbClr val="006699"/>
          </a:solidFill>
          <a:latin typeface="Helvetica" charset="0"/>
        </a:defRPr>
      </a:lvl7pPr>
      <a:lvl8pPr marL="1215649" algn="ctr" rtl="0" eaLnBrk="0" fontAlgn="base" hangingPunct="0">
        <a:spcBef>
          <a:spcPct val="0"/>
        </a:spcBef>
        <a:spcAft>
          <a:spcPct val="0"/>
        </a:spcAft>
        <a:defRPr sz="2500" b="1">
          <a:solidFill>
            <a:srgbClr val="006699"/>
          </a:solidFill>
          <a:latin typeface="Helvetica" charset="0"/>
        </a:defRPr>
      </a:lvl8pPr>
      <a:lvl9pPr marL="1620865" algn="ctr" rtl="0" eaLnBrk="0" fontAlgn="base" hangingPunct="0">
        <a:spcBef>
          <a:spcPct val="0"/>
        </a:spcBef>
        <a:spcAft>
          <a:spcPct val="0"/>
        </a:spcAft>
        <a:defRPr sz="2500" b="1">
          <a:solidFill>
            <a:srgbClr val="006699"/>
          </a:solidFill>
          <a:latin typeface="Helvetica" charset="0"/>
        </a:defRPr>
      </a:lvl9pPr>
    </p:titleStyle>
    <p:bodyStyle>
      <a:lvl1pPr marL="303912" indent="-303912"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658477" indent="-253260" algn="l" rtl="0" eaLnBrk="0" fontAlgn="base" hangingPunct="0">
        <a:spcBef>
          <a:spcPct val="20000"/>
        </a:spcBef>
        <a:spcAft>
          <a:spcPct val="0"/>
        </a:spcAft>
        <a:defRPr>
          <a:solidFill>
            <a:schemeClr val="tx1"/>
          </a:solidFill>
          <a:latin typeface="+mn-lt"/>
          <a:ea typeface="ＭＳ Ｐゴシック" charset="-128"/>
        </a:defRPr>
      </a:lvl2pPr>
      <a:lvl3pPr marL="1013041" indent="-202608" algn="l" rtl="0" eaLnBrk="0" fontAlgn="base" hangingPunct="0">
        <a:spcBef>
          <a:spcPct val="20000"/>
        </a:spcBef>
        <a:spcAft>
          <a:spcPct val="0"/>
        </a:spcAft>
        <a:defRPr>
          <a:solidFill>
            <a:schemeClr val="tx1"/>
          </a:solidFill>
          <a:latin typeface="+mn-lt"/>
          <a:ea typeface="ＭＳ Ｐゴシック" charset="-128"/>
        </a:defRPr>
      </a:lvl3pPr>
      <a:lvl4pPr marL="1418257" indent="-202608" algn="l" rtl="0" eaLnBrk="0" fontAlgn="base" hangingPunct="0">
        <a:spcBef>
          <a:spcPct val="20000"/>
        </a:spcBef>
        <a:spcAft>
          <a:spcPct val="0"/>
        </a:spcAft>
        <a:defRPr>
          <a:solidFill>
            <a:schemeClr val="tx1"/>
          </a:solidFill>
          <a:latin typeface="+mn-lt"/>
          <a:ea typeface="ＭＳ Ｐゴシック" charset="-128"/>
        </a:defRPr>
      </a:lvl4pPr>
      <a:lvl5pPr marL="1823474" indent="-202608" algn="l" rtl="0" eaLnBrk="0" fontAlgn="base" hangingPunct="0">
        <a:spcBef>
          <a:spcPct val="20000"/>
        </a:spcBef>
        <a:spcAft>
          <a:spcPct val="0"/>
        </a:spcAft>
        <a:defRPr>
          <a:solidFill>
            <a:schemeClr val="tx1"/>
          </a:solidFill>
          <a:latin typeface="+mn-lt"/>
          <a:ea typeface="ＭＳ Ｐゴシック" charset="-128"/>
        </a:defRPr>
      </a:lvl5pPr>
      <a:lvl6pPr marL="2228690" indent="-202608" algn="l" rtl="0" eaLnBrk="0" fontAlgn="base" hangingPunct="0">
        <a:spcBef>
          <a:spcPct val="20000"/>
        </a:spcBef>
        <a:spcAft>
          <a:spcPct val="0"/>
        </a:spcAft>
        <a:defRPr>
          <a:solidFill>
            <a:schemeClr val="tx1"/>
          </a:solidFill>
          <a:latin typeface="+mn-lt"/>
          <a:ea typeface="ＭＳ Ｐゴシック" charset="-128"/>
        </a:defRPr>
      </a:lvl6pPr>
      <a:lvl7pPr marL="2633906" indent="-202608" algn="l" rtl="0" eaLnBrk="0" fontAlgn="base" hangingPunct="0">
        <a:spcBef>
          <a:spcPct val="20000"/>
        </a:spcBef>
        <a:spcAft>
          <a:spcPct val="0"/>
        </a:spcAft>
        <a:defRPr>
          <a:solidFill>
            <a:schemeClr val="tx1"/>
          </a:solidFill>
          <a:latin typeface="+mn-lt"/>
          <a:ea typeface="ＭＳ Ｐゴシック" charset="-128"/>
        </a:defRPr>
      </a:lvl7pPr>
      <a:lvl8pPr marL="3039123" indent="-202608" algn="l" rtl="0" eaLnBrk="0" fontAlgn="base" hangingPunct="0">
        <a:spcBef>
          <a:spcPct val="20000"/>
        </a:spcBef>
        <a:spcAft>
          <a:spcPct val="0"/>
        </a:spcAft>
        <a:defRPr>
          <a:solidFill>
            <a:schemeClr val="tx1"/>
          </a:solidFill>
          <a:latin typeface="+mn-lt"/>
          <a:ea typeface="ＭＳ Ｐゴシック" charset="-128"/>
        </a:defRPr>
      </a:lvl8pPr>
      <a:lvl9pPr marL="3444339" indent="-202608" algn="l" rtl="0" eaLnBrk="0" fontAlgn="base" hangingPunct="0">
        <a:spcBef>
          <a:spcPct val="20000"/>
        </a:spcBef>
        <a:spcAft>
          <a:spcPct val="0"/>
        </a:spcAft>
        <a:defRPr>
          <a:solidFill>
            <a:schemeClr val="tx1"/>
          </a:solidFill>
          <a:latin typeface="+mn-lt"/>
          <a:ea typeface="ＭＳ Ｐゴシック" charset="-128"/>
        </a:defRPr>
      </a:lvl9pPr>
    </p:bodyStyle>
    <p:otherStyle>
      <a:defPPr>
        <a:defRPr lang="en-US"/>
      </a:defPPr>
      <a:lvl1pPr marL="0" algn="l" defTabSz="405216" rtl="0" eaLnBrk="1" latinLnBrk="0" hangingPunct="1">
        <a:defRPr sz="1600" kern="1200">
          <a:solidFill>
            <a:schemeClr val="tx1"/>
          </a:solidFill>
          <a:latin typeface="+mn-lt"/>
          <a:ea typeface="+mn-ea"/>
          <a:cs typeface="+mn-cs"/>
        </a:defRPr>
      </a:lvl1pPr>
      <a:lvl2pPr marL="405216" algn="l" defTabSz="405216" rtl="0" eaLnBrk="1" latinLnBrk="0" hangingPunct="1">
        <a:defRPr sz="1600" kern="1200">
          <a:solidFill>
            <a:schemeClr val="tx1"/>
          </a:solidFill>
          <a:latin typeface="+mn-lt"/>
          <a:ea typeface="+mn-ea"/>
          <a:cs typeface="+mn-cs"/>
        </a:defRPr>
      </a:lvl2pPr>
      <a:lvl3pPr marL="810433" algn="l" defTabSz="405216" rtl="0" eaLnBrk="1" latinLnBrk="0" hangingPunct="1">
        <a:defRPr sz="1600" kern="1200">
          <a:solidFill>
            <a:schemeClr val="tx1"/>
          </a:solidFill>
          <a:latin typeface="+mn-lt"/>
          <a:ea typeface="+mn-ea"/>
          <a:cs typeface="+mn-cs"/>
        </a:defRPr>
      </a:lvl3pPr>
      <a:lvl4pPr marL="1215649" algn="l" defTabSz="405216" rtl="0" eaLnBrk="1" latinLnBrk="0" hangingPunct="1">
        <a:defRPr sz="1600" kern="1200">
          <a:solidFill>
            <a:schemeClr val="tx1"/>
          </a:solidFill>
          <a:latin typeface="+mn-lt"/>
          <a:ea typeface="+mn-ea"/>
          <a:cs typeface="+mn-cs"/>
        </a:defRPr>
      </a:lvl4pPr>
      <a:lvl5pPr marL="1620865" algn="l" defTabSz="405216" rtl="0" eaLnBrk="1" latinLnBrk="0" hangingPunct="1">
        <a:defRPr sz="1600" kern="1200">
          <a:solidFill>
            <a:schemeClr val="tx1"/>
          </a:solidFill>
          <a:latin typeface="+mn-lt"/>
          <a:ea typeface="+mn-ea"/>
          <a:cs typeface="+mn-cs"/>
        </a:defRPr>
      </a:lvl5pPr>
      <a:lvl6pPr marL="2026082" algn="l" defTabSz="405216" rtl="0" eaLnBrk="1" latinLnBrk="0" hangingPunct="1">
        <a:defRPr sz="1600" kern="1200">
          <a:solidFill>
            <a:schemeClr val="tx1"/>
          </a:solidFill>
          <a:latin typeface="+mn-lt"/>
          <a:ea typeface="+mn-ea"/>
          <a:cs typeface="+mn-cs"/>
        </a:defRPr>
      </a:lvl6pPr>
      <a:lvl7pPr marL="2431298" algn="l" defTabSz="405216" rtl="0" eaLnBrk="1" latinLnBrk="0" hangingPunct="1">
        <a:defRPr sz="1600" kern="1200">
          <a:solidFill>
            <a:schemeClr val="tx1"/>
          </a:solidFill>
          <a:latin typeface="+mn-lt"/>
          <a:ea typeface="+mn-ea"/>
          <a:cs typeface="+mn-cs"/>
        </a:defRPr>
      </a:lvl7pPr>
      <a:lvl8pPr marL="2836515" algn="l" defTabSz="405216" rtl="0" eaLnBrk="1" latinLnBrk="0" hangingPunct="1">
        <a:defRPr sz="1600" kern="1200">
          <a:solidFill>
            <a:schemeClr val="tx1"/>
          </a:solidFill>
          <a:latin typeface="+mn-lt"/>
          <a:ea typeface="+mn-ea"/>
          <a:cs typeface="+mn-cs"/>
        </a:defRPr>
      </a:lvl8pPr>
      <a:lvl9pPr marL="3241731" algn="l" defTabSz="40521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gif"/><Relationship Id="rId7"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2.xml"/><Relationship Id="rId4" Type="http://schemas.openxmlformats.org/officeDocument/2006/relationships/hyperlink" Target="https://aion-project.web.cern.ch/"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s://www.youtube.com/watch?v=aecxK2gFBR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physics.ox.ac.uk/about-us/our-facilities-and-services/national-thin-film-cluster-facility" TargetMode="Externa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1A2423-7622-188A-F26D-BA8A6E01FEC7}"/>
              </a:ext>
            </a:extLst>
          </p:cNvPr>
          <p:cNvSpPr>
            <a:spLocks noGrp="1"/>
          </p:cNvSpPr>
          <p:nvPr>
            <p:ph type="title"/>
          </p:nvPr>
        </p:nvSpPr>
        <p:spPr>
          <a:xfrm>
            <a:off x="293241" y="377919"/>
            <a:ext cx="4368602" cy="1956841"/>
          </a:xfrm>
        </p:spPr>
        <p:txBody>
          <a:bodyPr anchor="b">
            <a:normAutofit/>
          </a:bodyPr>
          <a:lstStyle/>
          <a:p>
            <a:pPr algn="ctr"/>
            <a:r>
              <a:rPr lang="en-US" sz="4900" b="1" dirty="0"/>
              <a:t>Ian </a:t>
            </a:r>
            <a:r>
              <a:rPr lang="en-US" sz="4900" b="1" dirty="0" err="1"/>
              <a:t>Shipsey</a:t>
            </a:r>
            <a:br>
              <a:rPr lang="en-US" sz="4900" dirty="0"/>
            </a:br>
            <a:r>
              <a:rPr lang="en-US" sz="2700" dirty="0"/>
              <a:t>25 July 1959 – 7 October 2024</a:t>
            </a:r>
            <a:r>
              <a:rPr lang="en-US" sz="4000" dirty="0"/>
              <a:t> </a:t>
            </a:r>
            <a:endParaRPr lang="en-US"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A6C68C-AEB2-680A-C21A-7CA2FC9285BC}"/>
              </a:ext>
            </a:extLst>
          </p:cNvPr>
          <p:cNvSpPr>
            <a:spLocks noGrp="1"/>
          </p:cNvSpPr>
          <p:nvPr>
            <p:ph idx="1"/>
          </p:nvPr>
        </p:nvSpPr>
        <p:spPr>
          <a:xfrm>
            <a:off x="640080" y="2872899"/>
            <a:ext cx="4243589" cy="3320668"/>
          </a:xfrm>
        </p:spPr>
        <p:txBody>
          <a:bodyPr>
            <a:normAutofit lnSpcReduction="10000"/>
          </a:bodyPr>
          <a:lstStyle/>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A true friend, a wonderful colleague, an outstanding physicist and an amazing person, who will remain in our hearts forever. </a:t>
            </a:r>
          </a:p>
        </p:txBody>
      </p:sp>
      <p:pic>
        <p:nvPicPr>
          <p:cNvPr id="4" name="Picture 3" descr="A person with grey hair&#10;&#10;Description automatically generated with low confidence">
            <a:extLst>
              <a:ext uri="{FF2B5EF4-FFF2-40B4-BE49-F238E27FC236}">
                <a16:creationId xmlns:a16="http://schemas.microsoft.com/office/drawing/2014/main" id="{A035A358-BC0D-6C22-70A2-ED2D08D9C4D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278434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9113D2-94F7-00F3-4EC3-D52A7F10423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328E4-A059-67F7-544A-8EF3E7C42A7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DPF Taskforce </a:t>
            </a:r>
          </a:p>
        </p:txBody>
      </p:sp>
      <p:pic>
        <p:nvPicPr>
          <p:cNvPr id="7" name="Picture 6">
            <a:extLst>
              <a:ext uri="{FF2B5EF4-FFF2-40B4-BE49-F238E27FC236}">
                <a16:creationId xmlns:a16="http://schemas.microsoft.com/office/drawing/2014/main" id="{9A8E0916-6D42-B50D-4A04-EFD0CEEB2538}"/>
              </a:ext>
            </a:extLst>
          </p:cNvPr>
          <p:cNvPicPr>
            <a:picLocks noChangeAspect="1"/>
          </p:cNvPicPr>
          <p:nvPr/>
        </p:nvPicPr>
        <p:blipFill>
          <a:blip r:embed="rId2"/>
          <a:stretch>
            <a:fillRect/>
          </a:stretch>
        </p:blipFill>
        <p:spPr>
          <a:xfrm>
            <a:off x="3529067" y="299659"/>
            <a:ext cx="7990269" cy="6186665"/>
          </a:xfrm>
          <a:prstGeom prst="rect">
            <a:avLst/>
          </a:prstGeom>
        </p:spPr>
      </p:pic>
    </p:spTree>
    <p:extLst>
      <p:ext uri="{BB962C8B-B14F-4D97-AF65-F5344CB8AC3E}">
        <p14:creationId xmlns:p14="http://schemas.microsoft.com/office/powerpoint/2010/main" val="3254471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BAF1DF-E2BC-D6FE-257B-B655CC9F5C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86930F6-0022-55F7-A1D2-2C4ACF38F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E4AD54D-55EC-F673-EA4A-47ECA9B15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DB1EF2A-E941-9A46-015B-86D0586F1C4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DPF Taskforce </a:t>
            </a:r>
          </a:p>
        </p:txBody>
      </p:sp>
      <p:pic>
        <p:nvPicPr>
          <p:cNvPr id="3" name="Picture 2">
            <a:extLst>
              <a:ext uri="{FF2B5EF4-FFF2-40B4-BE49-F238E27FC236}">
                <a16:creationId xmlns:a16="http://schemas.microsoft.com/office/drawing/2014/main" id="{BA22A582-0ACC-24EA-7BF6-D8353C9E7C19}"/>
              </a:ext>
            </a:extLst>
          </p:cNvPr>
          <p:cNvPicPr>
            <a:picLocks noChangeAspect="1"/>
          </p:cNvPicPr>
          <p:nvPr/>
        </p:nvPicPr>
        <p:blipFill>
          <a:blip r:embed="rId2"/>
          <a:stretch>
            <a:fillRect/>
          </a:stretch>
        </p:blipFill>
        <p:spPr>
          <a:xfrm>
            <a:off x="3613260" y="112147"/>
            <a:ext cx="8245834" cy="6371780"/>
          </a:xfrm>
          <a:prstGeom prst="rect">
            <a:avLst/>
          </a:prstGeom>
        </p:spPr>
      </p:pic>
    </p:spTree>
    <p:extLst>
      <p:ext uri="{BB962C8B-B14F-4D97-AF65-F5344CB8AC3E}">
        <p14:creationId xmlns:p14="http://schemas.microsoft.com/office/powerpoint/2010/main" val="14601526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3A279-801F-42C7-DC79-DF15BEAE9F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989D1-5600-819B-70AB-3205B3C206A9}"/>
              </a:ext>
            </a:extLst>
          </p:cNvPr>
          <p:cNvSpPr>
            <a:spLocks noGrp="1"/>
          </p:cNvSpPr>
          <p:nvPr>
            <p:ph type="title"/>
          </p:nvPr>
        </p:nvSpPr>
        <p:spPr>
          <a:xfrm>
            <a:off x="838200" y="7776"/>
            <a:ext cx="10515600" cy="1325563"/>
          </a:xfrm>
        </p:spPr>
        <p:txBody>
          <a:bodyPr/>
          <a:lstStyle/>
          <a:p>
            <a:r>
              <a:rPr lang="en-US" dirty="0"/>
              <a:t>Recommendations of Taskforce</a:t>
            </a:r>
          </a:p>
        </p:txBody>
      </p:sp>
      <p:sp>
        <p:nvSpPr>
          <p:cNvPr id="3" name="Content Placeholder 2">
            <a:extLst>
              <a:ext uri="{FF2B5EF4-FFF2-40B4-BE49-F238E27FC236}">
                <a16:creationId xmlns:a16="http://schemas.microsoft.com/office/drawing/2014/main" id="{B9FBAFC8-B09F-0611-00F6-FE564F809334}"/>
              </a:ext>
            </a:extLst>
          </p:cNvPr>
          <p:cNvSpPr>
            <a:spLocks noGrp="1"/>
          </p:cNvSpPr>
          <p:nvPr>
            <p:ph idx="1"/>
          </p:nvPr>
        </p:nvSpPr>
        <p:spPr>
          <a:xfrm>
            <a:off x="838200" y="1405214"/>
            <a:ext cx="10807262" cy="4564662"/>
          </a:xfrm>
        </p:spPr>
        <p:txBody>
          <a:bodyPr>
            <a:normAutofit fontScale="92500" lnSpcReduction="10000"/>
          </a:bodyPr>
          <a:lstStyle/>
          <a:p>
            <a:pPr marL="0" indent="0">
              <a:buNone/>
            </a:pPr>
            <a:r>
              <a:rPr lang="en-US" sz="2000" b="1" i="1" dirty="0">
                <a:solidFill>
                  <a:srgbClr val="004479"/>
                </a:solidFill>
                <a:effectLst/>
                <a:latin typeface="Helvetica" pitchFamily="2" charset="0"/>
              </a:rPr>
              <a:t>The primary recommenda</a:t>
            </a:r>
            <a:r>
              <a:rPr lang="en-US" sz="2000" b="1" i="1" dirty="0">
                <a:solidFill>
                  <a:srgbClr val="004479"/>
                </a:solidFill>
                <a:latin typeface="Helvetica" pitchFamily="2" charset="0"/>
              </a:rPr>
              <a:t>ti</a:t>
            </a:r>
            <a:r>
              <a:rPr lang="en-US" sz="2000" b="1" i="1" dirty="0">
                <a:solidFill>
                  <a:srgbClr val="004479"/>
                </a:solidFill>
                <a:effectLst/>
                <a:latin typeface="Helvetica" pitchFamily="2" charset="0"/>
              </a:rPr>
              <a:t>on of</a:t>
            </a:r>
            <a:r>
              <a:rPr lang="en-US" sz="2000" b="1" dirty="0">
                <a:solidFill>
                  <a:srgbClr val="004479"/>
                </a:solidFill>
                <a:latin typeface="Helvetica" pitchFamily="2" charset="0"/>
              </a:rPr>
              <a:t> </a:t>
            </a:r>
            <a:r>
              <a:rPr lang="en-US" sz="2000" b="1" i="1" dirty="0">
                <a:solidFill>
                  <a:srgbClr val="004479"/>
                </a:solidFill>
                <a:effectLst/>
                <a:latin typeface="Helvetica" pitchFamily="2" charset="0"/>
              </a:rPr>
              <a:t>the</a:t>
            </a:r>
            <a:r>
              <a:rPr lang="en-US" sz="2000" b="1" dirty="0">
                <a:solidFill>
                  <a:srgbClr val="004479"/>
                </a:solidFill>
                <a:latin typeface="Helvetica" pitchFamily="2" charset="0"/>
              </a:rPr>
              <a:t> </a:t>
            </a:r>
            <a:r>
              <a:rPr lang="en-US" sz="2000" b="1" i="1" dirty="0">
                <a:solidFill>
                  <a:srgbClr val="004479"/>
                </a:solidFill>
                <a:effectLst/>
                <a:latin typeface="Helvetica" pitchFamily="2" charset="0"/>
              </a:rPr>
              <a:t>Taskforce report is that a standing Detector R&amp;D Coordina</a:t>
            </a:r>
            <a:r>
              <a:rPr lang="en-US" sz="2000" b="1" i="1" dirty="0">
                <a:solidFill>
                  <a:srgbClr val="004479"/>
                </a:solidFill>
                <a:latin typeface="Helvetica" pitchFamily="2" charset="0"/>
              </a:rPr>
              <a:t>ti</a:t>
            </a:r>
            <a:r>
              <a:rPr lang="en-US" sz="2000" b="1" i="1" dirty="0">
                <a:solidFill>
                  <a:srgbClr val="004479"/>
                </a:solidFill>
                <a:effectLst/>
                <a:latin typeface="Helvetica" pitchFamily="2" charset="0"/>
              </a:rPr>
              <a:t>ng Panel (DRDCP) be  formed, under the auspices of the DPF Execu</a:t>
            </a:r>
            <a:r>
              <a:rPr lang="en-US" sz="2000" b="1" i="1" dirty="0">
                <a:solidFill>
                  <a:srgbClr val="004479"/>
                </a:solidFill>
                <a:latin typeface="Helvetica" pitchFamily="2" charset="0"/>
              </a:rPr>
              <a:t>ti</a:t>
            </a:r>
            <a:r>
              <a:rPr lang="en-US" sz="2000" b="1" i="1" dirty="0">
                <a:solidFill>
                  <a:srgbClr val="004479"/>
                </a:solidFill>
                <a:effectLst/>
                <a:latin typeface="Helvetica" pitchFamily="2" charset="0"/>
              </a:rPr>
              <a:t>ve Committee.  </a:t>
            </a:r>
            <a:endParaRPr lang="en-US" sz="2000" b="1" i="1" dirty="0">
              <a:solidFill>
                <a:srgbClr val="004479"/>
              </a:solidFill>
              <a:latin typeface="Helvetica" pitchFamily="2" charset="0"/>
            </a:endParaRPr>
          </a:p>
          <a:p>
            <a:pPr marL="0" indent="0">
              <a:buNone/>
            </a:pPr>
            <a:endParaRPr lang="en-US" sz="2000" i="1" dirty="0">
              <a:effectLst/>
              <a:latin typeface="Helvetica" pitchFamily="2" charset="0"/>
            </a:endParaRPr>
          </a:p>
          <a:p>
            <a:pPr marL="0" indent="0">
              <a:buNone/>
            </a:pPr>
            <a:r>
              <a:rPr lang="en-US" sz="2000" i="1" dirty="0">
                <a:effectLst/>
                <a:latin typeface="Helvetica" pitchFamily="2" charset="0"/>
              </a:rPr>
              <a:t>Recommendations: </a:t>
            </a:r>
          </a:p>
          <a:p>
            <a:pPr marL="342900" indent="-342900">
              <a:buFont typeface="+mj-lt"/>
              <a:buAutoNum type="arabicPeriod"/>
            </a:pPr>
            <a:r>
              <a:rPr lang="en-US" sz="2000" i="1" dirty="0">
                <a:effectLst/>
                <a:latin typeface="Helvetica" pitchFamily="2" charset="0"/>
              </a:rPr>
              <a:t>A standing body – Detector R&amp;D Coordinating Panel – should should be formed to promote and stimulate the national instrumentation detector R&amp;D program. </a:t>
            </a:r>
            <a:endParaRPr lang="en-US" sz="2000" i="1" dirty="0">
              <a:latin typeface="Helvetica" pitchFamily="2" charset="0"/>
            </a:endParaRPr>
          </a:p>
          <a:p>
            <a:pPr marL="342900" indent="-342900">
              <a:buFont typeface="+mj-lt"/>
              <a:buAutoNum type="arabicPeriod"/>
            </a:pPr>
            <a:r>
              <a:rPr lang="en-US" sz="2000" i="1" dirty="0">
                <a:effectLst/>
                <a:latin typeface="Helvetica" pitchFamily="2" charset="0"/>
              </a:rPr>
              <a:t>The DRDCP should be largely self-organized and consist of representatives from the national HEP labs and  the university community to form a representative panel of outstanding capability in detector and instrumentation R&amp;D. </a:t>
            </a:r>
            <a:endParaRPr lang="en-US" sz="2000" i="1" dirty="0">
              <a:latin typeface="Helvetica" pitchFamily="2" charset="0"/>
            </a:endParaRPr>
          </a:p>
          <a:p>
            <a:pPr marL="342900" indent="-342900">
              <a:buFont typeface="+mj-lt"/>
              <a:buAutoNum type="arabicPeriod"/>
            </a:pPr>
            <a:r>
              <a:rPr lang="en-US" sz="2000" i="1" dirty="0">
                <a:effectLst/>
                <a:latin typeface="Helvetica" pitchFamily="2" charset="0"/>
              </a:rPr>
              <a:t>The primary role of the Detector R&amp;D Coordinating Panel should be to promote and assist in generic detector R&amp;D</a:t>
            </a:r>
          </a:p>
          <a:p>
            <a:pPr marL="0" indent="0">
              <a:buNone/>
            </a:pPr>
            <a:endParaRPr lang="en-US" sz="2000" i="1" dirty="0">
              <a:latin typeface="Helvetica" pitchFamily="2" charset="0"/>
            </a:endParaRPr>
          </a:p>
          <a:p>
            <a:pPr marL="0" indent="0">
              <a:buNone/>
            </a:pPr>
            <a:r>
              <a:rPr lang="en-US" sz="2200" b="1" dirty="0">
                <a:effectLst/>
                <a:latin typeface="Helvetica" pitchFamily="2" charset="0"/>
              </a:rPr>
              <a:t>Presented and endorsed at HEPAP meeting October 27 and 28, 2011</a:t>
            </a:r>
          </a:p>
        </p:txBody>
      </p:sp>
    </p:spTree>
    <p:extLst>
      <p:ext uri="{BB962C8B-B14F-4D97-AF65-F5344CB8AC3E}">
        <p14:creationId xmlns:p14="http://schemas.microsoft.com/office/powerpoint/2010/main" val="39344730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AAA9-4313-5AB6-EF8D-1FB750FF8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68302-DCA2-16D2-A091-714B3B71D437}"/>
              </a:ext>
            </a:extLst>
          </p:cNvPr>
          <p:cNvSpPr>
            <a:spLocks noGrp="1"/>
          </p:cNvSpPr>
          <p:nvPr>
            <p:ph type="title"/>
          </p:nvPr>
        </p:nvSpPr>
        <p:spPr>
          <a:xfrm>
            <a:off x="838200" y="7776"/>
            <a:ext cx="10515600" cy="1325563"/>
          </a:xfrm>
        </p:spPr>
        <p:txBody>
          <a:bodyPr/>
          <a:lstStyle/>
          <a:p>
            <a:r>
              <a:rPr lang="en-US" dirty="0"/>
              <a:t>CPAD Was Born (February 2012) </a:t>
            </a:r>
          </a:p>
        </p:txBody>
      </p:sp>
      <p:sp>
        <p:nvSpPr>
          <p:cNvPr id="3" name="Content Placeholder 2">
            <a:extLst>
              <a:ext uri="{FF2B5EF4-FFF2-40B4-BE49-F238E27FC236}">
                <a16:creationId xmlns:a16="http://schemas.microsoft.com/office/drawing/2014/main" id="{108D613E-AF5E-2846-A9F3-8197CA5963E9}"/>
              </a:ext>
            </a:extLst>
          </p:cNvPr>
          <p:cNvSpPr>
            <a:spLocks noGrp="1"/>
          </p:cNvSpPr>
          <p:nvPr>
            <p:ph idx="1"/>
          </p:nvPr>
        </p:nvSpPr>
        <p:spPr>
          <a:xfrm>
            <a:off x="838200" y="1405214"/>
            <a:ext cx="10807262" cy="4280882"/>
          </a:xfrm>
        </p:spPr>
        <p:txBody>
          <a:bodyPr>
            <a:normAutofit/>
          </a:bodyPr>
          <a:lstStyle/>
          <a:p>
            <a:r>
              <a:rPr lang="en-US" sz="2400" b="1" dirty="0">
                <a:latin typeface="Calibri" panose="020F0502020204030204" pitchFamily="34" charset="0"/>
                <a:cs typeface="Calibri" panose="020F0502020204030204" pitchFamily="34" charset="0"/>
              </a:rPr>
              <a:t>CPAD was formed by DPF early in February 2012 in response to the recommendations of the DPF Instrumentation Task Force (ITF). </a:t>
            </a:r>
          </a:p>
          <a:p>
            <a:endParaRPr lang="en-US" sz="2400" dirty="0">
              <a:solidFill>
                <a:srgbClr val="000000"/>
              </a:solidFill>
              <a:latin typeface="Calibri" panose="020F0502020204030204" pitchFamily="34" charset="0"/>
              <a:cs typeface="Calibri" panose="020F0502020204030204" pitchFamily="34" charset="0"/>
            </a:endParaRPr>
          </a:p>
          <a:p>
            <a:r>
              <a:rPr lang="en-US" sz="2400" dirty="0">
                <a:solidFill>
                  <a:srgbClr val="000000"/>
                </a:solidFill>
                <a:latin typeface="Calibri" panose="020F0502020204030204" pitchFamily="34" charset="0"/>
                <a:cs typeface="Calibri" panose="020F0502020204030204" pitchFamily="34" charset="0"/>
              </a:rPr>
              <a:t>Ian and I were appointed chairs of CPAD and the first thing we did was get rid of that awful acronym DRDCP and call it CPAD (prize challenge).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This was just weeks before the Snowmass process was set in motion. The DPF </a:t>
            </a:r>
            <a:r>
              <a:rPr lang="en-US" sz="2400" dirty="0" err="1">
                <a:latin typeface="Calibri" panose="020F0502020204030204" pitchFamily="34" charset="0"/>
                <a:cs typeface="Calibri" panose="020F0502020204030204" pitchFamily="34" charset="0"/>
              </a:rPr>
              <a:t>Chairline</a:t>
            </a:r>
            <a:r>
              <a:rPr lang="en-US" sz="2400" dirty="0">
                <a:latin typeface="Calibri" panose="020F0502020204030204" pitchFamily="34" charset="0"/>
                <a:cs typeface="Calibri" panose="020F0502020204030204" pitchFamily="34" charset="0"/>
              </a:rPr>
              <a:t> made the strategic decision to recognize the fundamental importance of instrumentation to particle physics by creating a </a:t>
            </a:r>
            <a:r>
              <a:rPr lang="en-US" sz="2400" b="1" dirty="0">
                <a:latin typeface="Calibri" panose="020F0502020204030204" pitchFamily="34" charset="0"/>
                <a:cs typeface="Calibri" panose="020F0502020204030204" pitchFamily="34" charset="0"/>
              </a:rPr>
              <a:t>Snowmass frontier devoted to instrumentation </a:t>
            </a:r>
            <a:r>
              <a:rPr lang="en-US" sz="2400" dirty="0">
                <a:latin typeface="Calibri" panose="020F0502020204030204" pitchFamily="34" charset="0"/>
                <a:cs typeface="Calibri" panose="020F0502020204030204" pitchFamily="34" charset="0"/>
              </a:rPr>
              <a:t>on the same footing as the energy, intensity and cosmic frontiers (Ian was member of the DPF </a:t>
            </a:r>
            <a:r>
              <a:rPr lang="en-US" sz="2400" dirty="0" err="1">
                <a:latin typeface="Calibri" panose="020F0502020204030204" pitchFamily="34" charset="0"/>
                <a:cs typeface="Calibri" panose="020F0502020204030204" pitchFamily="34" charset="0"/>
              </a:rPr>
              <a:t>chairline</a:t>
            </a:r>
            <a:r>
              <a:rPr lang="en-US" sz="2400" dirty="0">
                <a:latin typeface="Calibri" panose="020F0502020204030204" pitchFamily="34" charset="0"/>
                <a:cs typeface="Calibri" panose="020F0502020204030204" pitchFamily="34" charset="0"/>
              </a:rPr>
              <a:t> 2011 – 2014) . </a:t>
            </a:r>
          </a:p>
          <a:p>
            <a:pPr>
              <a:lnSpc>
                <a:spcPct val="110000"/>
              </a:lnSpc>
              <a:spcAft>
                <a:spcPts val="1500"/>
              </a:spcAft>
            </a:pPr>
            <a:endParaRPr lang="en-US" sz="36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54886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8040-6E20-212D-182F-B033803B5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B259E-15FD-EC13-93C2-6A14E009D6B3}"/>
              </a:ext>
            </a:extLst>
          </p:cNvPr>
          <p:cNvSpPr>
            <a:spLocks noGrp="1"/>
          </p:cNvSpPr>
          <p:nvPr>
            <p:ph type="title"/>
          </p:nvPr>
        </p:nvSpPr>
        <p:spPr>
          <a:xfrm>
            <a:off x="838200" y="7776"/>
            <a:ext cx="10515600" cy="1325563"/>
          </a:xfrm>
        </p:spPr>
        <p:txBody>
          <a:bodyPr/>
          <a:lstStyle/>
          <a:p>
            <a:r>
              <a:rPr lang="en-US" dirty="0"/>
              <a:t>Initial CPAD Working Groups</a:t>
            </a:r>
          </a:p>
        </p:txBody>
      </p:sp>
      <p:sp>
        <p:nvSpPr>
          <p:cNvPr id="3" name="Content Placeholder 2">
            <a:extLst>
              <a:ext uri="{FF2B5EF4-FFF2-40B4-BE49-F238E27FC236}">
                <a16:creationId xmlns:a16="http://schemas.microsoft.com/office/drawing/2014/main" id="{6CC379FC-6E64-9610-E493-E53BDFD4CF17}"/>
              </a:ext>
            </a:extLst>
          </p:cNvPr>
          <p:cNvSpPr>
            <a:spLocks noGrp="1"/>
          </p:cNvSpPr>
          <p:nvPr>
            <p:ph idx="1"/>
          </p:nvPr>
        </p:nvSpPr>
        <p:spPr>
          <a:xfrm>
            <a:off x="838200" y="1195014"/>
            <a:ext cx="10807262" cy="4280882"/>
          </a:xfrm>
        </p:spPr>
        <p:txBody>
          <a:bodyPr>
            <a:noAutofit/>
          </a:bodyPr>
          <a:lstStyle/>
          <a:p>
            <a:pPr marL="342900" indent="-342900">
              <a:buFont typeface="+mj-lt"/>
              <a:buAutoNum type="arabicPeriod"/>
            </a:pPr>
            <a:r>
              <a:rPr lang="en-US" sz="2000" dirty="0">
                <a:latin typeface="Calibri" panose="020F0502020204030204" pitchFamily="34" charset="0"/>
                <a:cs typeface="Calibri" panose="020F0502020204030204" pitchFamily="34" charset="0"/>
              </a:rPr>
              <a:t>Development and a solicitation of instrumentation grand challenges  (based on Snowmass)</a:t>
            </a:r>
          </a:p>
          <a:p>
            <a:pPr marL="342900" indent="-342900">
              <a:buFont typeface="+mj-lt"/>
              <a:buAutoNum type="arabicPeriod"/>
            </a:pPr>
            <a:r>
              <a:rPr lang="en-US" sz="2000" dirty="0">
                <a:latin typeface="Calibri" panose="020F0502020204030204" pitchFamily="34" charset="0"/>
                <a:cs typeface="Calibri" panose="020F0502020204030204" pitchFamily="34" charset="0"/>
              </a:rPr>
              <a:t>Coordination of instrumentation resources at National Labs for the HEP community</a:t>
            </a:r>
          </a:p>
          <a:p>
            <a:pPr marL="342900" indent="-342900">
              <a:buFont typeface="+mj-lt"/>
              <a:buAutoNum type="arabicPeriod"/>
            </a:pPr>
            <a:r>
              <a:rPr lang="en-US" sz="2000" dirty="0">
                <a:latin typeface="Calibri" panose="020F0502020204030204" pitchFamily="34" charset="0"/>
                <a:cs typeface="Calibri" panose="020F0502020204030204" pitchFamily="34" charset="0"/>
              </a:rPr>
              <a:t>Creation of a National Instrumentation Fellowship program for post docs &amp; grad. students </a:t>
            </a:r>
          </a:p>
          <a:p>
            <a:pPr marL="342900" indent="-342900">
              <a:buFont typeface="+mj-lt"/>
              <a:buAutoNum type="arabicPeriod"/>
            </a:pPr>
            <a:r>
              <a:rPr lang="en-US" sz="2000" dirty="0">
                <a:latin typeface="Calibri" panose="020F0502020204030204" pitchFamily="34" charset="0"/>
                <a:cs typeface="Calibri" panose="020F0502020204030204" pitchFamily="34" charset="0"/>
              </a:rPr>
              <a:t>A program to further develop instrumentation schools and education    </a:t>
            </a:r>
          </a:p>
          <a:p>
            <a:pPr marL="342900" indent="-342900">
              <a:buFont typeface="+mj-lt"/>
              <a:buAutoNum type="arabicPeriod"/>
            </a:pPr>
            <a:r>
              <a:rPr lang="en-US" sz="2000" dirty="0">
                <a:latin typeface="Calibri" panose="020F0502020204030204" pitchFamily="34" charset="0"/>
                <a:cs typeface="Calibri" panose="020F0502020204030204" pitchFamily="34" charset="0"/>
              </a:rPr>
              <a:t>The creation of an APS DPF Award for Excellence in Instrumentation and Development</a:t>
            </a:r>
          </a:p>
          <a:p>
            <a:pPr marL="342900" indent="-342900">
              <a:buFont typeface="+mj-lt"/>
              <a:buAutoNum type="arabicPeriod"/>
            </a:pPr>
            <a:r>
              <a:rPr lang="en-US" sz="2000" dirty="0">
                <a:latin typeface="Calibri" panose="020F0502020204030204" pitchFamily="34" charset="0"/>
                <a:cs typeface="Calibri" panose="020F0502020204030204" pitchFamily="34" charset="0"/>
              </a:rPr>
              <a:t>Continuation of frequent national instrumentation workshop for the HEP community</a:t>
            </a:r>
          </a:p>
          <a:p>
            <a:pPr marL="342900" indent="-342900">
              <a:buFont typeface="+mj-lt"/>
              <a:buAutoNum type="arabicPeriod"/>
            </a:pPr>
            <a:r>
              <a:rPr lang="en-US" sz="2000" dirty="0">
                <a:latin typeface="Calibri" panose="020F0502020204030204" pitchFamily="34" charset="0"/>
                <a:cs typeface="Calibri" panose="020F0502020204030204" pitchFamily="34" charset="0"/>
              </a:rPr>
              <a:t>The enhancement of interdisciplinary aspects of instrumentation including a closer relationship with Nuclear Physics, Basic Energy Sciences, the medical community, NASA, ....</a:t>
            </a:r>
          </a:p>
          <a:p>
            <a:pPr marL="342900" indent="-342900">
              <a:buFont typeface="+mj-lt"/>
              <a:buAutoNum type="arabicPeriod"/>
            </a:pPr>
            <a:r>
              <a:rPr lang="en-US" sz="2000" dirty="0">
                <a:latin typeface="Calibri" panose="020F0502020204030204" pitchFamily="34" charset="0"/>
                <a:cs typeface="Calibri" panose="020F0502020204030204" pitchFamily="34" charset="0"/>
              </a:rPr>
              <a:t>CPAD should request to have input in the yearly SBIR/STTR proposal calls. </a:t>
            </a:r>
          </a:p>
          <a:p>
            <a:pPr marL="342900" indent="-342900">
              <a:buFont typeface="+mj-lt"/>
              <a:buAutoNum type="arabicPeriod"/>
            </a:pPr>
            <a:r>
              <a:rPr lang="en-US" sz="2000" dirty="0">
                <a:latin typeface="Calibri" panose="020F0502020204030204" pitchFamily="34" charset="0"/>
                <a:cs typeface="Calibri" panose="020F0502020204030204" pitchFamily="34" charset="0"/>
              </a:rPr>
              <a:t>CPAD should establish and maintain a repository of examples of migration of technologies into and out of high-energy physics. </a:t>
            </a:r>
          </a:p>
          <a:p>
            <a:pPr marL="342900" indent="-342900">
              <a:buFont typeface="+mj-lt"/>
              <a:buAutoNum type="arabicPeriod"/>
            </a:pPr>
            <a:r>
              <a:rPr lang="en-US" sz="2000" dirty="0">
                <a:latin typeface="Calibri" panose="020F0502020204030204" pitchFamily="34" charset="0"/>
                <a:cs typeface="Calibri" panose="020F0502020204030204" pitchFamily="34" charset="0"/>
              </a:rPr>
              <a:t>CPAD should establish an improved model of an equipment pool that could be used for instrumentation development  at U.S. universities and labs.</a:t>
            </a:r>
          </a:p>
        </p:txBody>
      </p:sp>
    </p:spTree>
    <p:extLst>
      <p:ext uri="{BB962C8B-B14F-4D97-AF65-F5344CB8AC3E}">
        <p14:creationId xmlns:p14="http://schemas.microsoft.com/office/powerpoint/2010/main" val="27684680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A70AEB9-06BC-15A1-CBAD-68A7FD66A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03BBF5-A1C1-F5FA-E253-981B797B064F}"/>
              </a:ext>
            </a:extLst>
          </p:cNvPr>
          <p:cNvSpPr>
            <a:spLocks noGrp="1"/>
          </p:cNvSpPr>
          <p:nvPr>
            <p:ph type="title"/>
          </p:nvPr>
        </p:nvSpPr>
        <p:spPr>
          <a:xfrm>
            <a:off x="838200" y="7776"/>
            <a:ext cx="10515600" cy="1325563"/>
          </a:xfrm>
        </p:spPr>
        <p:txBody>
          <a:bodyPr/>
          <a:lstStyle/>
          <a:p>
            <a:r>
              <a:rPr lang="en-US" dirty="0"/>
              <a:t>But … Snowmass first </a:t>
            </a:r>
          </a:p>
        </p:txBody>
      </p:sp>
      <p:pic>
        <p:nvPicPr>
          <p:cNvPr id="7" name="Picture 6">
            <a:extLst>
              <a:ext uri="{FF2B5EF4-FFF2-40B4-BE49-F238E27FC236}">
                <a16:creationId xmlns:a16="http://schemas.microsoft.com/office/drawing/2014/main" id="{E72373B4-1E34-20CE-1645-C764ADDB4246}"/>
              </a:ext>
            </a:extLst>
          </p:cNvPr>
          <p:cNvPicPr>
            <a:picLocks noChangeAspect="1"/>
          </p:cNvPicPr>
          <p:nvPr/>
        </p:nvPicPr>
        <p:blipFill>
          <a:blip r:embed="rId3"/>
          <a:srcRect t="7983" b="7610"/>
          <a:stretch/>
        </p:blipFill>
        <p:spPr>
          <a:xfrm>
            <a:off x="968827" y="968828"/>
            <a:ext cx="8501743" cy="5382056"/>
          </a:xfrm>
          <a:prstGeom prst="rect">
            <a:avLst/>
          </a:prstGeom>
        </p:spPr>
      </p:pic>
      <p:sp>
        <p:nvSpPr>
          <p:cNvPr id="8" name="TextBox 7">
            <a:extLst>
              <a:ext uri="{FF2B5EF4-FFF2-40B4-BE49-F238E27FC236}">
                <a16:creationId xmlns:a16="http://schemas.microsoft.com/office/drawing/2014/main" id="{F6392D87-15B6-8964-E094-DE6627850DF7}"/>
              </a:ext>
            </a:extLst>
          </p:cNvPr>
          <p:cNvSpPr txBox="1"/>
          <p:nvPr/>
        </p:nvSpPr>
        <p:spPr>
          <a:xfrm>
            <a:off x="5943601" y="6346371"/>
            <a:ext cx="3640035" cy="369332"/>
          </a:xfrm>
          <a:prstGeom prst="rect">
            <a:avLst/>
          </a:prstGeom>
          <a:noFill/>
        </p:spPr>
        <p:txBody>
          <a:bodyPr wrap="none" rtlCol="0">
            <a:spAutoFit/>
          </a:bodyPr>
          <a:lstStyle/>
          <a:p>
            <a:r>
              <a:rPr lang="en-US" dirty="0"/>
              <a:t>https://</a:t>
            </a:r>
            <a:r>
              <a:rPr lang="en-US" dirty="0" err="1"/>
              <a:t>indico.fnal.gov</a:t>
            </a:r>
            <a:r>
              <a:rPr lang="en-US" dirty="0"/>
              <a:t>/event/6890/</a:t>
            </a:r>
          </a:p>
        </p:txBody>
      </p:sp>
      <p:sp>
        <p:nvSpPr>
          <p:cNvPr id="9" name="TextBox 8">
            <a:extLst>
              <a:ext uri="{FF2B5EF4-FFF2-40B4-BE49-F238E27FC236}">
                <a16:creationId xmlns:a16="http://schemas.microsoft.com/office/drawing/2014/main" id="{302F6C0D-6199-9F6F-8CE6-B87CCF2F359B}"/>
              </a:ext>
            </a:extLst>
          </p:cNvPr>
          <p:cNvSpPr txBox="1"/>
          <p:nvPr/>
        </p:nvSpPr>
        <p:spPr>
          <a:xfrm>
            <a:off x="9522752" y="1143000"/>
            <a:ext cx="2807435" cy="1754326"/>
          </a:xfrm>
          <a:prstGeom prst="rect">
            <a:avLst/>
          </a:prstGeom>
          <a:noFill/>
        </p:spPr>
        <p:txBody>
          <a:bodyPr wrap="none" rtlCol="0">
            <a:spAutoFit/>
          </a:bodyPr>
          <a:lstStyle/>
          <a:p>
            <a:r>
              <a:rPr lang="en-US" b="1" dirty="0"/>
              <a:t>Instrumentation Frontier </a:t>
            </a:r>
            <a:br>
              <a:rPr lang="en-US" b="1" dirty="0"/>
            </a:br>
            <a:r>
              <a:rPr lang="en-US" b="1" dirty="0"/>
              <a:t>Conveners: </a:t>
            </a:r>
            <a:br>
              <a:rPr lang="en-US" b="1" dirty="0"/>
            </a:br>
            <a:r>
              <a:rPr lang="en-US" dirty="0"/>
              <a:t>Ian </a:t>
            </a:r>
            <a:r>
              <a:rPr lang="en-US" dirty="0" err="1"/>
              <a:t>Shipsey</a:t>
            </a:r>
            <a:r>
              <a:rPr lang="en-US" dirty="0"/>
              <a:t> </a:t>
            </a:r>
          </a:p>
          <a:p>
            <a:r>
              <a:rPr lang="en-US" dirty="0"/>
              <a:t>Marcel Demarteau</a:t>
            </a:r>
          </a:p>
          <a:p>
            <a:r>
              <a:rPr lang="en-US" dirty="0"/>
              <a:t>Ron Lipton </a:t>
            </a:r>
          </a:p>
          <a:p>
            <a:r>
              <a:rPr lang="en-US" dirty="0"/>
              <a:t>Howard Nicholson </a:t>
            </a:r>
          </a:p>
        </p:txBody>
      </p:sp>
    </p:spTree>
    <p:extLst>
      <p:ext uri="{BB962C8B-B14F-4D97-AF65-F5344CB8AC3E}">
        <p14:creationId xmlns:p14="http://schemas.microsoft.com/office/powerpoint/2010/main" val="206910376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icon&#10;&#10;Description automatically generated">
            <a:extLst>
              <a:ext uri="{FF2B5EF4-FFF2-40B4-BE49-F238E27FC236}">
                <a16:creationId xmlns:a16="http://schemas.microsoft.com/office/drawing/2014/main" id="{61313C93-FA89-E706-EAD8-F9DD2743473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66895" y="643466"/>
            <a:ext cx="3187011" cy="5566833"/>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34FA7C1F-BEF0-CA8D-94CF-18B4F1FDCC46}"/>
              </a:ext>
            </a:extLst>
          </p:cNvPr>
          <p:cNvSpPr txBox="1"/>
          <p:nvPr/>
        </p:nvSpPr>
        <p:spPr>
          <a:xfrm>
            <a:off x="4277231" y="1785256"/>
            <a:ext cx="4073744" cy="1569660"/>
          </a:xfrm>
          <a:prstGeom prst="rect">
            <a:avLst/>
          </a:prstGeom>
          <a:noFill/>
        </p:spPr>
        <p:txBody>
          <a:bodyPr wrap="none" rtlCol="0">
            <a:spAutoFit/>
          </a:bodyPr>
          <a:lstStyle/>
          <a:p>
            <a:r>
              <a:rPr lang="en-US" sz="2400" dirty="0"/>
              <a:t>First time instrumentation </a:t>
            </a:r>
            <a:br>
              <a:rPr lang="en-US" sz="2400" dirty="0"/>
            </a:br>
            <a:r>
              <a:rPr lang="en-US" sz="2400" dirty="0"/>
              <a:t>was highlighted as a separate</a:t>
            </a:r>
          </a:p>
          <a:p>
            <a:r>
              <a:rPr lang="en-US" sz="2400" dirty="0"/>
              <a:t>Chapter in the Snowmass </a:t>
            </a:r>
          </a:p>
          <a:p>
            <a:r>
              <a:rPr lang="en-US" sz="2400" dirty="0"/>
              <a:t>Proceedings</a:t>
            </a:r>
          </a:p>
        </p:txBody>
      </p:sp>
      <p:sp>
        <p:nvSpPr>
          <p:cNvPr id="7" name="TextBox 6">
            <a:extLst>
              <a:ext uri="{FF2B5EF4-FFF2-40B4-BE49-F238E27FC236}">
                <a16:creationId xmlns:a16="http://schemas.microsoft.com/office/drawing/2014/main" id="{1D4F8EDF-DBFC-E7BC-E7B9-8827D31EF5B5}"/>
              </a:ext>
            </a:extLst>
          </p:cNvPr>
          <p:cNvSpPr txBox="1"/>
          <p:nvPr/>
        </p:nvSpPr>
        <p:spPr>
          <a:xfrm>
            <a:off x="4332513" y="3537854"/>
            <a:ext cx="4482061" cy="338554"/>
          </a:xfrm>
          <a:prstGeom prst="rect">
            <a:avLst/>
          </a:prstGeom>
          <a:noFill/>
        </p:spPr>
        <p:txBody>
          <a:bodyPr wrap="none" rtlCol="0">
            <a:spAutoFit/>
          </a:bodyPr>
          <a:lstStyle/>
          <a:p>
            <a:r>
              <a:rPr lang="en-US" sz="1600" dirty="0"/>
              <a:t>https://</a:t>
            </a:r>
            <a:r>
              <a:rPr lang="en-US" sz="1600" dirty="0" err="1"/>
              <a:t>www.slac.stanford.edu</a:t>
            </a:r>
            <a:r>
              <a:rPr lang="en-US" sz="1600" dirty="0"/>
              <a:t>/</a:t>
            </a:r>
            <a:r>
              <a:rPr lang="en-US" sz="1600" dirty="0" err="1"/>
              <a:t>econf</a:t>
            </a:r>
            <a:r>
              <a:rPr lang="en-US" sz="1600" dirty="0"/>
              <a:t>/C1307292/</a:t>
            </a:r>
          </a:p>
        </p:txBody>
      </p:sp>
    </p:spTree>
    <p:extLst>
      <p:ext uri="{BB962C8B-B14F-4D97-AF65-F5344CB8AC3E}">
        <p14:creationId xmlns:p14="http://schemas.microsoft.com/office/powerpoint/2010/main" val="34482953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6F965-6E9F-C322-A23D-5133139F0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45DD9-CBDD-BEF6-E534-F65235F0C0FC}"/>
              </a:ext>
            </a:extLst>
          </p:cNvPr>
          <p:cNvSpPr>
            <a:spLocks noGrp="1"/>
          </p:cNvSpPr>
          <p:nvPr>
            <p:ph type="title"/>
          </p:nvPr>
        </p:nvSpPr>
        <p:spPr>
          <a:xfrm>
            <a:off x="838200" y="7776"/>
            <a:ext cx="10515600" cy="1325563"/>
          </a:xfrm>
        </p:spPr>
        <p:txBody>
          <a:bodyPr/>
          <a:lstStyle/>
          <a:p>
            <a:r>
              <a:rPr lang="en-US" dirty="0"/>
              <a:t>The DPF Instrumentation Awards  </a:t>
            </a:r>
          </a:p>
        </p:txBody>
      </p:sp>
      <p:pic>
        <p:nvPicPr>
          <p:cNvPr id="6" name="Picture 5">
            <a:extLst>
              <a:ext uri="{FF2B5EF4-FFF2-40B4-BE49-F238E27FC236}">
                <a16:creationId xmlns:a16="http://schemas.microsoft.com/office/drawing/2014/main" id="{08D5AC66-FE7D-8B75-FD04-3D9B3BE6325E}"/>
              </a:ext>
            </a:extLst>
          </p:cNvPr>
          <p:cNvPicPr>
            <a:picLocks noChangeAspect="1"/>
          </p:cNvPicPr>
          <p:nvPr/>
        </p:nvPicPr>
        <p:blipFill>
          <a:blip r:embed="rId2"/>
          <a:stretch>
            <a:fillRect/>
          </a:stretch>
        </p:blipFill>
        <p:spPr>
          <a:xfrm>
            <a:off x="832707" y="1194077"/>
            <a:ext cx="7772400" cy="5160010"/>
          </a:xfrm>
          <a:prstGeom prst="rect">
            <a:avLst/>
          </a:prstGeom>
        </p:spPr>
      </p:pic>
      <p:sp>
        <p:nvSpPr>
          <p:cNvPr id="7" name="TextBox 6">
            <a:extLst>
              <a:ext uri="{FF2B5EF4-FFF2-40B4-BE49-F238E27FC236}">
                <a16:creationId xmlns:a16="http://schemas.microsoft.com/office/drawing/2014/main" id="{117DD2CC-7009-363A-44E0-D34F18CB6AD1}"/>
              </a:ext>
            </a:extLst>
          </p:cNvPr>
          <p:cNvSpPr txBox="1"/>
          <p:nvPr/>
        </p:nvSpPr>
        <p:spPr>
          <a:xfrm>
            <a:off x="8860223" y="1333339"/>
            <a:ext cx="3064750" cy="1200329"/>
          </a:xfrm>
          <a:prstGeom prst="rect">
            <a:avLst/>
          </a:prstGeom>
          <a:noFill/>
        </p:spPr>
        <p:txBody>
          <a:bodyPr wrap="none" rtlCol="0">
            <a:spAutoFit/>
          </a:bodyPr>
          <a:lstStyle/>
          <a:p>
            <a:r>
              <a:rPr lang="en-US" sz="2400" dirty="0"/>
              <a:t>First award in 2015 to </a:t>
            </a:r>
            <a:br>
              <a:rPr lang="en-US" sz="2400" dirty="0"/>
            </a:br>
            <a:r>
              <a:rPr lang="en-US" sz="2400" dirty="0"/>
              <a:t>David Nygren and </a:t>
            </a:r>
          </a:p>
          <a:p>
            <a:r>
              <a:rPr lang="en-US" sz="2400" dirty="0"/>
              <a:t>Veljko </a:t>
            </a:r>
            <a:r>
              <a:rPr lang="en-US" sz="2400" dirty="0" err="1"/>
              <a:t>Radeka</a:t>
            </a:r>
            <a:r>
              <a:rPr lang="en-US" sz="2400" dirty="0"/>
              <a:t> </a:t>
            </a:r>
          </a:p>
        </p:txBody>
      </p:sp>
      <p:pic>
        <p:nvPicPr>
          <p:cNvPr id="8" name="Picture 7">
            <a:extLst>
              <a:ext uri="{FF2B5EF4-FFF2-40B4-BE49-F238E27FC236}">
                <a16:creationId xmlns:a16="http://schemas.microsoft.com/office/drawing/2014/main" id="{A12BA10A-6933-87FF-6D25-92222AE8034F}"/>
              </a:ext>
            </a:extLst>
          </p:cNvPr>
          <p:cNvPicPr>
            <a:picLocks noChangeAspect="1"/>
          </p:cNvPicPr>
          <p:nvPr/>
        </p:nvPicPr>
        <p:blipFill>
          <a:blip r:embed="rId3"/>
          <a:stretch>
            <a:fillRect/>
          </a:stretch>
        </p:blipFill>
        <p:spPr>
          <a:xfrm>
            <a:off x="852388" y="1194077"/>
            <a:ext cx="1371600" cy="1645320"/>
          </a:xfrm>
          <a:prstGeom prst="rect">
            <a:avLst/>
          </a:prstGeom>
          <a:ln>
            <a:solidFill>
              <a:srgbClr val="FFFF00"/>
            </a:solidFill>
          </a:ln>
        </p:spPr>
      </p:pic>
    </p:spTree>
    <p:extLst>
      <p:ext uri="{BB962C8B-B14F-4D97-AF65-F5344CB8AC3E}">
        <p14:creationId xmlns:p14="http://schemas.microsoft.com/office/powerpoint/2010/main" val="32518107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BE9E-F735-6BDB-6103-72D6DF690CF5}"/>
              </a:ext>
            </a:extLst>
          </p:cNvPr>
          <p:cNvSpPr>
            <a:spLocks noGrp="1"/>
          </p:cNvSpPr>
          <p:nvPr>
            <p:ph type="title"/>
          </p:nvPr>
        </p:nvSpPr>
        <p:spPr>
          <a:xfrm>
            <a:off x="838200" y="7778"/>
            <a:ext cx="10515600" cy="1325563"/>
          </a:xfrm>
        </p:spPr>
        <p:txBody>
          <a:bodyPr/>
          <a:lstStyle/>
          <a:p>
            <a:r>
              <a:rPr lang="en-US" dirty="0"/>
              <a:t>The DPF Instrumentation Awards  </a:t>
            </a:r>
          </a:p>
        </p:txBody>
      </p:sp>
      <p:pic>
        <p:nvPicPr>
          <p:cNvPr id="4" name="Picture 3">
            <a:extLst>
              <a:ext uri="{FF2B5EF4-FFF2-40B4-BE49-F238E27FC236}">
                <a16:creationId xmlns:a16="http://schemas.microsoft.com/office/drawing/2014/main" id="{FDA2E506-BAC1-7FAE-1363-CF0375597B1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rot="10800000">
            <a:off x="1313794" y="1265064"/>
            <a:ext cx="8364460" cy="4466900"/>
          </a:xfrm>
          <a:prstGeom prst="rect">
            <a:avLst/>
          </a:prstGeom>
        </p:spPr>
      </p:pic>
      <p:sp>
        <p:nvSpPr>
          <p:cNvPr id="5" name="TextBox 4">
            <a:extLst>
              <a:ext uri="{FF2B5EF4-FFF2-40B4-BE49-F238E27FC236}">
                <a16:creationId xmlns:a16="http://schemas.microsoft.com/office/drawing/2014/main" id="{EEF5FE01-2470-09B4-ACA6-97039B3F70E7}"/>
              </a:ext>
            </a:extLst>
          </p:cNvPr>
          <p:cNvSpPr txBox="1"/>
          <p:nvPr/>
        </p:nvSpPr>
        <p:spPr>
          <a:xfrm>
            <a:off x="882872" y="5826562"/>
            <a:ext cx="9479133" cy="400110"/>
          </a:xfrm>
          <a:prstGeom prst="rect">
            <a:avLst/>
          </a:prstGeom>
          <a:noFill/>
        </p:spPr>
        <p:txBody>
          <a:bodyPr wrap="none" rtlCol="0">
            <a:spAutoFit/>
          </a:bodyPr>
          <a:lstStyle/>
          <a:p>
            <a:r>
              <a:rPr lang="en-US" sz="2000" b="1" dirty="0"/>
              <a:t>2016 CPAD meeting at Caltech with prize winners Gary Varner and Steve Holland</a:t>
            </a:r>
          </a:p>
        </p:txBody>
      </p:sp>
      <p:sp>
        <p:nvSpPr>
          <p:cNvPr id="6" name="TextBox 5">
            <a:extLst>
              <a:ext uri="{FF2B5EF4-FFF2-40B4-BE49-F238E27FC236}">
                <a16:creationId xmlns:a16="http://schemas.microsoft.com/office/drawing/2014/main" id="{7BBC8331-9522-9CFA-79F0-C9E48C46EEE7}"/>
              </a:ext>
            </a:extLst>
          </p:cNvPr>
          <p:cNvSpPr txBox="1"/>
          <p:nvPr/>
        </p:nvSpPr>
        <p:spPr>
          <a:xfrm>
            <a:off x="1460938" y="6400804"/>
            <a:ext cx="3649845" cy="369332"/>
          </a:xfrm>
          <a:prstGeom prst="rect">
            <a:avLst/>
          </a:prstGeom>
          <a:noFill/>
        </p:spPr>
        <p:txBody>
          <a:bodyPr wrap="none" rtlCol="0">
            <a:spAutoFit/>
          </a:bodyPr>
          <a:lstStyle/>
          <a:p>
            <a:r>
              <a:rPr lang="en-US" dirty="0"/>
              <a:t>https://</a:t>
            </a:r>
            <a:r>
              <a:rPr lang="en-US" dirty="0" err="1"/>
              <a:t>cpad-dpf.org</a:t>
            </a:r>
            <a:r>
              <a:rPr lang="en-US" dirty="0"/>
              <a:t>/?</a:t>
            </a:r>
            <a:r>
              <a:rPr lang="en-US" dirty="0" err="1"/>
              <a:t>page_id</a:t>
            </a:r>
            <a:r>
              <a:rPr lang="en-US" dirty="0"/>
              <a:t>=750</a:t>
            </a:r>
          </a:p>
        </p:txBody>
      </p:sp>
    </p:spTree>
    <p:extLst>
      <p:ext uri="{BB962C8B-B14F-4D97-AF65-F5344CB8AC3E}">
        <p14:creationId xmlns:p14="http://schemas.microsoft.com/office/powerpoint/2010/main" val="52079293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59E5F-7755-049B-C99A-B9BF9A6B97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E9E1A-93D1-6E97-4EA0-8D6EDD191C8B}"/>
              </a:ext>
            </a:extLst>
          </p:cNvPr>
          <p:cNvSpPr>
            <a:spLocks noGrp="1"/>
          </p:cNvSpPr>
          <p:nvPr>
            <p:ph type="title"/>
          </p:nvPr>
        </p:nvSpPr>
        <p:spPr>
          <a:xfrm>
            <a:off x="838200" y="7778"/>
            <a:ext cx="10515600" cy="1325563"/>
          </a:xfrm>
        </p:spPr>
        <p:txBody>
          <a:bodyPr/>
          <a:lstStyle/>
          <a:p>
            <a:r>
              <a:rPr lang="en-US" dirty="0"/>
              <a:t>The DPF Instrumentation Awards  </a:t>
            </a:r>
          </a:p>
        </p:txBody>
      </p:sp>
      <p:pic>
        <p:nvPicPr>
          <p:cNvPr id="7" name="Picture 6" descr="A picture containing text, person, person, orange&#10;&#10;Description automatically generated">
            <a:extLst>
              <a:ext uri="{FF2B5EF4-FFF2-40B4-BE49-F238E27FC236}">
                <a16:creationId xmlns:a16="http://schemas.microsoft.com/office/drawing/2014/main" id="{E9FB11D0-8D97-DC1B-3193-DCDAE410D4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094" y="1169128"/>
            <a:ext cx="2639912" cy="164592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14BA39CC-3B79-901D-7C67-C7C0E8E5D2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092" y="5013239"/>
            <a:ext cx="2675041" cy="146298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0821A73A-56E8-EEC3-2777-25452E47B6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74161" y="3088366"/>
            <a:ext cx="2644157" cy="1769551"/>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48A84395-5EC3-84E0-EE29-869CF52F69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76044" y="3059708"/>
            <a:ext cx="2644157" cy="1737360"/>
          </a:xfrm>
          <a:prstGeom prst="rect">
            <a:avLst/>
          </a:prstGeom>
        </p:spPr>
      </p:pic>
      <p:pic>
        <p:nvPicPr>
          <p:cNvPr id="15" name="Picture 14" descr="Two people&#10;&#10;Description automatically generated with medium confidence">
            <a:extLst>
              <a:ext uri="{FF2B5EF4-FFF2-40B4-BE49-F238E27FC236}">
                <a16:creationId xmlns:a16="http://schemas.microsoft.com/office/drawing/2014/main" id="{2FB4DAE0-AF77-D8C4-1EC6-EBE93C09A38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49683" y="3059708"/>
            <a:ext cx="2606310" cy="1716542"/>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CE4B66ED-DBF5-4625-7CAA-A2486898DF9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9465" y="3151452"/>
            <a:ext cx="2812668" cy="1456173"/>
          </a:xfrm>
          <a:prstGeom prst="rect">
            <a:avLst/>
          </a:prstGeom>
        </p:spPr>
      </p:pic>
      <p:pic>
        <p:nvPicPr>
          <p:cNvPr id="19" name="Picture 18" descr="A picture containing text, person, indoor, person&#10;&#10;Description automatically generated">
            <a:extLst>
              <a:ext uri="{FF2B5EF4-FFF2-40B4-BE49-F238E27FC236}">
                <a16:creationId xmlns:a16="http://schemas.microsoft.com/office/drawing/2014/main" id="{3B369C5E-4DCA-E148-CBF1-882FA5972A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26662" y="1205515"/>
            <a:ext cx="2683922" cy="1737360"/>
          </a:xfrm>
          <a:prstGeom prst="rect">
            <a:avLst/>
          </a:prstGeom>
        </p:spPr>
      </p:pic>
      <p:pic>
        <p:nvPicPr>
          <p:cNvPr id="21" name="Picture 20" descr="Graphical user interface, application, Teams&#10;&#10;Description automatically generated">
            <a:extLst>
              <a:ext uri="{FF2B5EF4-FFF2-40B4-BE49-F238E27FC236}">
                <a16:creationId xmlns:a16="http://schemas.microsoft.com/office/drawing/2014/main" id="{CBFAF0DE-A9F7-4A79-B489-8ABDF3BB5B6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66436" y="1212486"/>
            <a:ext cx="2630963" cy="1716543"/>
          </a:xfrm>
          <a:prstGeom prst="rect">
            <a:avLst/>
          </a:prstGeom>
        </p:spPr>
      </p:pic>
      <p:pic>
        <p:nvPicPr>
          <p:cNvPr id="23" name="Picture 22" descr="A picture containing text, person, posing&#10;&#10;Description automatically generated">
            <a:extLst>
              <a:ext uri="{FF2B5EF4-FFF2-40B4-BE49-F238E27FC236}">
                <a16:creationId xmlns:a16="http://schemas.microsoft.com/office/drawing/2014/main" id="{A76397CB-6D9A-ABE6-96BB-6CDBB18219F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74774" y="1208737"/>
            <a:ext cx="2586845" cy="1716542"/>
          </a:xfrm>
          <a:prstGeom prst="rect">
            <a:avLst/>
          </a:prstGeom>
        </p:spPr>
      </p:pic>
      <p:sp>
        <p:nvSpPr>
          <p:cNvPr id="24" name="TextBox 23">
            <a:extLst>
              <a:ext uri="{FF2B5EF4-FFF2-40B4-BE49-F238E27FC236}">
                <a16:creationId xmlns:a16="http://schemas.microsoft.com/office/drawing/2014/main" id="{10F25856-E678-CCAD-FA01-693B01374B9B}"/>
              </a:ext>
            </a:extLst>
          </p:cNvPr>
          <p:cNvSpPr txBox="1"/>
          <p:nvPr/>
        </p:nvSpPr>
        <p:spPr>
          <a:xfrm rot="16200000">
            <a:off x="44332" y="1838198"/>
            <a:ext cx="569387" cy="307777"/>
          </a:xfrm>
          <a:prstGeom prst="rect">
            <a:avLst/>
          </a:prstGeom>
          <a:noFill/>
        </p:spPr>
        <p:txBody>
          <a:bodyPr wrap="none" rtlCol="0">
            <a:spAutoFit/>
          </a:bodyPr>
          <a:lstStyle/>
          <a:p>
            <a:r>
              <a:rPr lang="en-US" sz="1400" dirty="0"/>
              <a:t>2015</a:t>
            </a:r>
          </a:p>
        </p:txBody>
      </p:sp>
      <p:sp>
        <p:nvSpPr>
          <p:cNvPr id="25" name="TextBox 24">
            <a:extLst>
              <a:ext uri="{FF2B5EF4-FFF2-40B4-BE49-F238E27FC236}">
                <a16:creationId xmlns:a16="http://schemas.microsoft.com/office/drawing/2014/main" id="{EE149B21-23A5-BF3A-F22C-8679B865A5EF}"/>
              </a:ext>
            </a:extLst>
          </p:cNvPr>
          <p:cNvSpPr txBox="1"/>
          <p:nvPr/>
        </p:nvSpPr>
        <p:spPr>
          <a:xfrm rot="16200000">
            <a:off x="2928197" y="1811165"/>
            <a:ext cx="569387" cy="307777"/>
          </a:xfrm>
          <a:prstGeom prst="rect">
            <a:avLst/>
          </a:prstGeom>
          <a:noFill/>
        </p:spPr>
        <p:txBody>
          <a:bodyPr wrap="none" rtlCol="0">
            <a:spAutoFit/>
          </a:bodyPr>
          <a:lstStyle/>
          <a:p>
            <a:r>
              <a:rPr lang="en-US" sz="1400" dirty="0"/>
              <a:t>2016</a:t>
            </a:r>
          </a:p>
        </p:txBody>
      </p:sp>
      <p:sp>
        <p:nvSpPr>
          <p:cNvPr id="26" name="TextBox 25">
            <a:extLst>
              <a:ext uri="{FF2B5EF4-FFF2-40B4-BE49-F238E27FC236}">
                <a16:creationId xmlns:a16="http://schemas.microsoft.com/office/drawing/2014/main" id="{EF4536BB-0BBC-54E5-ECFD-BD8ED11CA29D}"/>
              </a:ext>
            </a:extLst>
          </p:cNvPr>
          <p:cNvSpPr txBox="1"/>
          <p:nvPr/>
        </p:nvSpPr>
        <p:spPr>
          <a:xfrm rot="16200000">
            <a:off x="5706368" y="1772271"/>
            <a:ext cx="569387" cy="307777"/>
          </a:xfrm>
          <a:prstGeom prst="rect">
            <a:avLst/>
          </a:prstGeom>
          <a:noFill/>
        </p:spPr>
        <p:txBody>
          <a:bodyPr wrap="none" rtlCol="0">
            <a:spAutoFit/>
          </a:bodyPr>
          <a:lstStyle/>
          <a:p>
            <a:r>
              <a:rPr lang="en-US" sz="1400" dirty="0"/>
              <a:t>2017</a:t>
            </a:r>
          </a:p>
        </p:txBody>
      </p:sp>
      <p:sp>
        <p:nvSpPr>
          <p:cNvPr id="27" name="TextBox 26">
            <a:extLst>
              <a:ext uri="{FF2B5EF4-FFF2-40B4-BE49-F238E27FC236}">
                <a16:creationId xmlns:a16="http://schemas.microsoft.com/office/drawing/2014/main" id="{5EF6447A-3FC2-9DA1-BFE6-30A8C1A20AFD}"/>
              </a:ext>
            </a:extLst>
          </p:cNvPr>
          <p:cNvSpPr txBox="1"/>
          <p:nvPr/>
        </p:nvSpPr>
        <p:spPr>
          <a:xfrm rot="16200000">
            <a:off x="8586562" y="1762438"/>
            <a:ext cx="569387" cy="307777"/>
          </a:xfrm>
          <a:prstGeom prst="rect">
            <a:avLst/>
          </a:prstGeom>
          <a:noFill/>
        </p:spPr>
        <p:txBody>
          <a:bodyPr wrap="none" rtlCol="0">
            <a:spAutoFit/>
          </a:bodyPr>
          <a:lstStyle/>
          <a:p>
            <a:r>
              <a:rPr lang="en-US" sz="1400" dirty="0"/>
              <a:t>2018</a:t>
            </a:r>
          </a:p>
        </p:txBody>
      </p:sp>
      <p:sp>
        <p:nvSpPr>
          <p:cNvPr id="28" name="TextBox 27">
            <a:extLst>
              <a:ext uri="{FF2B5EF4-FFF2-40B4-BE49-F238E27FC236}">
                <a16:creationId xmlns:a16="http://schemas.microsoft.com/office/drawing/2014/main" id="{F86991E8-20C5-BF41-22BD-7450FCCBEBDA}"/>
              </a:ext>
            </a:extLst>
          </p:cNvPr>
          <p:cNvSpPr txBox="1"/>
          <p:nvPr/>
        </p:nvSpPr>
        <p:spPr>
          <a:xfrm rot="16200000">
            <a:off x="54229" y="3546268"/>
            <a:ext cx="569387" cy="307777"/>
          </a:xfrm>
          <a:prstGeom prst="rect">
            <a:avLst/>
          </a:prstGeom>
          <a:noFill/>
        </p:spPr>
        <p:txBody>
          <a:bodyPr wrap="none" rtlCol="0">
            <a:spAutoFit/>
          </a:bodyPr>
          <a:lstStyle/>
          <a:p>
            <a:r>
              <a:rPr lang="en-US" sz="1400" dirty="0"/>
              <a:t>2019</a:t>
            </a:r>
          </a:p>
        </p:txBody>
      </p:sp>
      <p:sp>
        <p:nvSpPr>
          <p:cNvPr id="29" name="TextBox 28">
            <a:extLst>
              <a:ext uri="{FF2B5EF4-FFF2-40B4-BE49-F238E27FC236}">
                <a16:creationId xmlns:a16="http://schemas.microsoft.com/office/drawing/2014/main" id="{A4EB1595-AF4B-B27A-CF41-FB82B28CFEFB}"/>
              </a:ext>
            </a:extLst>
          </p:cNvPr>
          <p:cNvSpPr txBox="1"/>
          <p:nvPr/>
        </p:nvSpPr>
        <p:spPr>
          <a:xfrm rot="16200000">
            <a:off x="2938094" y="3519235"/>
            <a:ext cx="569387" cy="307777"/>
          </a:xfrm>
          <a:prstGeom prst="rect">
            <a:avLst/>
          </a:prstGeom>
          <a:noFill/>
        </p:spPr>
        <p:txBody>
          <a:bodyPr wrap="none" rtlCol="0">
            <a:spAutoFit/>
          </a:bodyPr>
          <a:lstStyle/>
          <a:p>
            <a:r>
              <a:rPr lang="en-US" sz="1400" dirty="0"/>
              <a:t>2020</a:t>
            </a:r>
          </a:p>
        </p:txBody>
      </p:sp>
      <p:sp>
        <p:nvSpPr>
          <p:cNvPr id="30" name="TextBox 29">
            <a:extLst>
              <a:ext uri="{FF2B5EF4-FFF2-40B4-BE49-F238E27FC236}">
                <a16:creationId xmlns:a16="http://schemas.microsoft.com/office/drawing/2014/main" id="{A87E1DBB-71C1-841A-02C6-53C1142C0154}"/>
              </a:ext>
            </a:extLst>
          </p:cNvPr>
          <p:cNvSpPr txBox="1"/>
          <p:nvPr/>
        </p:nvSpPr>
        <p:spPr>
          <a:xfrm rot="16200000">
            <a:off x="5716265" y="3480341"/>
            <a:ext cx="569387" cy="307777"/>
          </a:xfrm>
          <a:prstGeom prst="rect">
            <a:avLst/>
          </a:prstGeom>
          <a:noFill/>
        </p:spPr>
        <p:txBody>
          <a:bodyPr wrap="none" rtlCol="0">
            <a:spAutoFit/>
          </a:bodyPr>
          <a:lstStyle/>
          <a:p>
            <a:r>
              <a:rPr lang="en-US" sz="1400" dirty="0"/>
              <a:t>2021</a:t>
            </a:r>
          </a:p>
        </p:txBody>
      </p:sp>
      <p:sp>
        <p:nvSpPr>
          <p:cNvPr id="31" name="TextBox 30">
            <a:extLst>
              <a:ext uri="{FF2B5EF4-FFF2-40B4-BE49-F238E27FC236}">
                <a16:creationId xmlns:a16="http://schemas.microsoft.com/office/drawing/2014/main" id="{5AB2A355-65D3-8C51-981E-5F6168DC450E}"/>
              </a:ext>
            </a:extLst>
          </p:cNvPr>
          <p:cNvSpPr txBox="1"/>
          <p:nvPr/>
        </p:nvSpPr>
        <p:spPr>
          <a:xfrm rot="16200000">
            <a:off x="8596459" y="3470508"/>
            <a:ext cx="569387" cy="307777"/>
          </a:xfrm>
          <a:prstGeom prst="rect">
            <a:avLst/>
          </a:prstGeom>
          <a:noFill/>
        </p:spPr>
        <p:txBody>
          <a:bodyPr wrap="none" rtlCol="0">
            <a:spAutoFit/>
          </a:bodyPr>
          <a:lstStyle/>
          <a:p>
            <a:r>
              <a:rPr lang="en-US" sz="1400" dirty="0"/>
              <a:t>2022</a:t>
            </a:r>
          </a:p>
        </p:txBody>
      </p:sp>
      <p:sp>
        <p:nvSpPr>
          <p:cNvPr id="32" name="TextBox 31">
            <a:extLst>
              <a:ext uri="{FF2B5EF4-FFF2-40B4-BE49-F238E27FC236}">
                <a16:creationId xmlns:a16="http://schemas.microsoft.com/office/drawing/2014/main" id="{9984959E-573B-6370-BA81-DABCA6DE3D3F}"/>
              </a:ext>
            </a:extLst>
          </p:cNvPr>
          <p:cNvSpPr txBox="1"/>
          <p:nvPr/>
        </p:nvSpPr>
        <p:spPr>
          <a:xfrm rot="16200000">
            <a:off x="99750" y="5396841"/>
            <a:ext cx="569387" cy="307777"/>
          </a:xfrm>
          <a:prstGeom prst="rect">
            <a:avLst/>
          </a:prstGeom>
          <a:noFill/>
        </p:spPr>
        <p:txBody>
          <a:bodyPr wrap="none" rtlCol="0">
            <a:spAutoFit/>
          </a:bodyPr>
          <a:lstStyle/>
          <a:p>
            <a:r>
              <a:rPr lang="en-US" sz="1400" dirty="0"/>
              <a:t>2023</a:t>
            </a:r>
          </a:p>
        </p:txBody>
      </p:sp>
      <p:sp>
        <p:nvSpPr>
          <p:cNvPr id="33" name="TextBox 32">
            <a:extLst>
              <a:ext uri="{FF2B5EF4-FFF2-40B4-BE49-F238E27FC236}">
                <a16:creationId xmlns:a16="http://schemas.microsoft.com/office/drawing/2014/main" id="{C81DC041-ED5B-CDF0-FEE7-72A6CA54117F}"/>
              </a:ext>
            </a:extLst>
          </p:cNvPr>
          <p:cNvSpPr txBox="1"/>
          <p:nvPr/>
        </p:nvSpPr>
        <p:spPr>
          <a:xfrm rot="16200000">
            <a:off x="4056497" y="5557824"/>
            <a:ext cx="569387" cy="307777"/>
          </a:xfrm>
          <a:prstGeom prst="rect">
            <a:avLst/>
          </a:prstGeom>
          <a:noFill/>
        </p:spPr>
        <p:txBody>
          <a:bodyPr wrap="none" rtlCol="0">
            <a:spAutoFit/>
          </a:bodyPr>
          <a:lstStyle/>
          <a:p>
            <a:r>
              <a:rPr lang="en-US" sz="1400" dirty="0"/>
              <a:t>2024</a:t>
            </a:r>
          </a:p>
        </p:txBody>
      </p:sp>
      <p:pic>
        <p:nvPicPr>
          <p:cNvPr id="35" name="Picture 34" descr="A person with the hand on the head&#10;&#10;Description automatically generated with low confidence">
            <a:extLst>
              <a:ext uri="{FF2B5EF4-FFF2-40B4-BE49-F238E27FC236}">
                <a16:creationId xmlns:a16="http://schemas.microsoft.com/office/drawing/2014/main" id="{01F3E799-0558-7D9A-782E-33E2D24CF783}"/>
              </a:ext>
            </a:extLst>
          </p:cNvPr>
          <p:cNvPicPr>
            <a:picLocks noChangeAspect="1"/>
          </p:cNvPicPr>
          <p:nvPr/>
        </p:nvPicPr>
        <p:blipFill>
          <a:blip r:embed="rId11"/>
          <a:stretch>
            <a:fillRect/>
          </a:stretch>
        </p:blipFill>
        <p:spPr>
          <a:xfrm>
            <a:off x="7356889" y="5075919"/>
            <a:ext cx="1371600" cy="1371600"/>
          </a:xfrm>
          <a:prstGeom prst="rect">
            <a:avLst/>
          </a:prstGeom>
        </p:spPr>
      </p:pic>
      <p:pic>
        <p:nvPicPr>
          <p:cNvPr id="37" name="Picture 36" descr="A person holding a computer&#10;&#10;Description automatically generated with low confidence">
            <a:extLst>
              <a:ext uri="{FF2B5EF4-FFF2-40B4-BE49-F238E27FC236}">
                <a16:creationId xmlns:a16="http://schemas.microsoft.com/office/drawing/2014/main" id="{5F4BE1E3-FDF8-F9AA-75BA-465D11B891B0}"/>
              </a:ext>
            </a:extLst>
          </p:cNvPr>
          <p:cNvPicPr>
            <a:picLocks noChangeAspect="1"/>
          </p:cNvPicPr>
          <p:nvPr/>
        </p:nvPicPr>
        <p:blipFill>
          <a:blip r:embed="rId12"/>
          <a:stretch>
            <a:fillRect/>
          </a:stretch>
        </p:blipFill>
        <p:spPr>
          <a:xfrm>
            <a:off x="5931849" y="5075919"/>
            <a:ext cx="1323474" cy="1371600"/>
          </a:xfrm>
          <a:prstGeom prst="rect">
            <a:avLst/>
          </a:prstGeom>
        </p:spPr>
      </p:pic>
      <p:pic>
        <p:nvPicPr>
          <p:cNvPr id="39" name="Picture 38" descr="A picture containing person, person, blue&#10;&#10;Description automatically generated">
            <a:extLst>
              <a:ext uri="{FF2B5EF4-FFF2-40B4-BE49-F238E27FC236}">
                <a16:creationId xmlns:a16="http://schemas.microsoft.com/office/drawing/2014/main" id="{885F114F-CD69-B72C-7C68-E143A3F3FB55}"/>
              </a:ext>
            </a:extLst>
          </p:cNvPr>
          <p:cNvPicPr>
            <a:picLocks noChangeAspect="1"/>
          </p:cNvPicPr>
          <p:nvPr/>
        </p:nvPicPr>
        <p:blipFill>
          <a:blip r:embed="rId13"/>
          <a:stretch>
            <a:fillRect/>
          </a:stretch>
        </p:blipFill>
        <p:spPr>
          <a:xfrm>
            <a:off x="4512727" y="5075919"/>
            <a:ext cx="1323474" cy="1371600"/>
          </a:xfrm>
          <a:prstGeom prst="rect">
            <a:avLst/>
          </a:prstGeom>
        </p:spPr>
      </p:pic>
      <p:sp>
        <p:nvSpPr>
          <p:cNvPr id="40" name="TextBox 39">
            <a:extLst>
              <a:ext uri="{FF2B5EF4-FFF2-40B4-BE49-F238E27FC236}">
                <a16:creationId xmlns:a16="http://schemas.microsoft.com/office/drawing/2014/main" id="{D9CAFAED-7514-B5B1-B6F9-CB5213DFABEF}"/>
              </a:ext>
            </a:extLst>
          </p:cNvPr>
          <p:cNvSpPr txBox="1"/>
          <p:nvPr/>
        </p:nvSpPr>
        <p:spPr>
          <a:xfrm>
            <a:off x="4524499" y="6420147"/>
            <a:ext cx="1209305" cy="307777"/>
          </a:xfrm>
          <a:prstGeom prst="rect">
            <a:avLst/>
          </a:prstGeom>
          <a:noFill/>
        </p:spPr>
        <p:txBody>
          <a:bodyPr wrap="none" rtlCol="0">
            <a:spAutoFit/>
          </a:bodyPr>
          <a:lstStyle/>
          <a:p>
            <a:r>
              <a:rPr lang="en-US" sz="1400" dirty="0"/>
              <a:t>Bob Svoboda</a:t>
            </a:r>
          </a:p>
        </p:txBody>
      </p:sp>
      <p:sp>
        <p:nvSpPr>
          <p:cNvPr id="41" name="TextBox 40">
            <a:extLst>
              <a:ext uri="{FF2B5EF4-FFF2-40B4-BE49-F238E27FC236}">
                <a16:creationId xmlns:a16="http://schemas.microsoft.com/office/drawing/2014/main" id="{050BEE69-D920-2AC3-EDAB-BCBD60832EBC}"/>
              </a:ext>
            </a:extLst>
          </p:cNvPr>
          <p:cNvSpPr txBox="1"/>
          <p:nvPr/>
        </p:nvSpPr>
        <p:spPr>
          <a:xfrm>
            <a:off x="5864438" y="6430047"/>
            <a:ext cx="1459054" cy="307777"/>
          </a:xfrm>
          <a:prstGeom prst="rect">
            <a:avLst/>
          </a:prstGeom>
          <a:noFill/>
        </p:spPr>
        <p:txBody>
          <a:bodyPr wrap="none" rtlCol="0">
            <a:spAutoFit/>
          </a:bodyPr>
          <a:lstStyle/>
          <a:p>
            <a:r>
              <a:rPr lang="en-US" sz="1400" dirty="0"/>
              <a:t>Michalis </a:t>
            </a:r>
            <a:r>
              <a:rPr lang="en-US" sz="1400" dirty="0" err="1"/>
              <a:t>Bachtis</a:t>
            </a:r>
            <a:endParaRPr lang="en-US" sz="1400" dirty="0"/>
          </a:p>
        </p:txBody>
      </p:sp>
      <p:sp>
        <p:nvSpPr>
          <p:cNvPr id="42" name="TextBox 41">
            <a:extLst>
              <a:ext uri="{FF2B5EF4-FFF2-40B4-BE49-F238E27FC236}">
                <a16:creationId xmlns:a16="http://schemas.microsoft.com/office/drawing/2014/main" id="{6BAC1E4A-C25C-7A36-238D-E8BA454F67D1}"/>
              </a:ext>
            </a:extLst>
          </p:cNvPr>
          <p:cNvSpPr txBox="1"/>
          <p:nvPr/>
        </p:nvSpPr>
        <p:spPr>
          <a:xfrm>
            <a:off x="7631882" y="6439943"/>
            <a:ext cx="859531" cy="307777"/>
          </a:xfrm>
          <a:prstGeom prst="rect">
            <a:avLst/>
          </a:prstGeom>
          <a:noFill/>
        </p:spPr>
        <p:txBody>
          <a:bodyPr wrap="none" rtlCol="0">
            <a:spAutoFit/>
          </a:bodyPr>
          <a:lstStyle/>
          <a:p>
            <a:r>
              <a:rPr lang="en-US" sz="1400" dirty="0"/>
              <a:t>Roel </a:t>
            </a:r>
            <a:r>
              <a:rPr lang="en-US" sz="1400" dirty="0" err="1"/>
              <a:t>Aaij</a:t>
            </a:r>
            <a:endParaRPr lang="en-US" sz="1400" dirty="0"/>
          </a:p>
        </p:txBody>
      </p:sp>
    </p:spTree>
    <p:extLst>
      <p:ext uri="{BB962C8B-B14F-4D97-AF65-F5344CB8AC3E}">
        <p14:creationId xmlns:p14="http://schemas.microsoft.com/office/powerpoint/2010/main" val="267586047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2F3E0-8E5E-CE68-7DEB-AA4E79D50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D1C424-29CD-3741-523C-E5163D7246D6}"/>
              </a:ext>
            </a:extLst>
          </p:cNvPr>
          <p:cNvSpPr>
            <a:spLocks noGrp="1"/>
          </p:cNvSpPr>
          <p:nvPr>
            <p:ph type="title"/>
          </p:nvPr>
        </p:nvSpPr>
        <p:spPr>
          <a:xfrm>
            <a:off x="838200" y="7776"/>
            <a:ext cx="10515600" cy="1325563"/>
          </a:xfrm>
        </p:spPr>
        <p:txBody>
          <a:bodyPr/>
          <a:lstStyle/>
          <a:p>
            <a:r>
              <a:rPr lang="en-US" dirty="0"/>
              <a:t>Brief Resumé</a:t>
            </a:r>
          </a:p>
        </p:txBody>
      </p:sp>
      <p:sp>
        <p:nvSpPr>
          <p:cNvPr id="3" name="Content Placeholder 2">
            <a:extLst>
              <a:ext uri="{FF2B5EF4-FFF2-40B4-BE49-F238E27FC236}">
                <a16:creationId xmlns:a16="http://schemas.microsoft.com/office/drawing/2014/main" id="{FC2ABF88-41B1-E5C8-6C2B-707C6117E28D}"/>
              </a:ext>
            </a:extLst>
          </p:cNvPr>
          <p:cNvSpPr>
            <a:spLocks noGrp="1"/>
          </p:cNvSpPr>
          <p:nvPr>
            <p:ph idx="1"/>
          </p:nvPr>
        </p:nvSpPr>
        <p:spPr>
          <a:xfrm>
            <a:off x="838200" y="1258067"/>
            <a:ext cx="10515600" cy="5384471"/>
          </a:xfrm>
        </p:spPr>
        <p:txBody>
          <a:bodyPr>
            <a:normAutofit/>
          </a:bodyPr>
          <a:lstStyle/>
          <a:p>
            <a:pPr>
              <a:lnSpc>
                <a:spcPct val="110000"/>
              </a:lnSpc>
            </a:pPr>
            <a:r>
              <a:rPr lang="en-US" sz="2400" dirty="0">
                <a:latin typeface="Calibri" panose="020F0502020204030204" pitchFamily="34" charset="0"/>
                <a:cs typeface="Calibri" panose="020F0502020204030204" pitchFamily="34" charset="0"/>
              </a:rPr>
              <a:t>Ian was educated at Queen Mary University of London </a:t>
            </a:r>
          </a:p>
          <a:p>
            <a:pPr>
              <a:lnSpc>
                <a:spcPct val="110000"/>
              </a:lnSpc>
            </a:pPr>
            <a:r>
              <a:rPr lang="en-US" sz="2400" dirty="0">
                <a:latin typeface="Calibri" panose="020F0502020204030204" pitchFamily="34" charset="0"/>
                <a:cs typeface="Calibri" panose="020F0502020204030204" pitchFamily="34" charset="0"/>
              </a:rPr>
              <a:t>He earned his PhD in 1986 from the University of Edinburgh, for his work on the NA31 experiment at CERN (where he met Daniela) </a:t>
            </a:r>
          </a:p>
          <a:p>
            <a:pPr>
              <a:lnSpc>
                <a:spcPct val="110000"/>
              </a:lnSpc>
            </a:pPr>
            <a:r>
              <a:rPr lang="en-US" sz="2400" dirty="0">
                <a:latin typeface="Calibri" panose="020F0502020204030204" pitchFamily="34" charset="0"/>
                <a:cs typeface="Calibri" panose="020F0502020204030204" pitchFamily="34" charset="0"/>
              </a:rPr>
              <a:t>He joined Syracuse as a post-doc (that’s where Daniela was!) working on the CLEO experiment at the Cornell Electron Storage Ring (CESR). </a:t>
            </a:r>
          </a:p>
          <a:p>
            <a:pPr>
              <a:lnSpc>
                <a:spcPct val="110000"/>
              </a:lnSpc>
            </a:pPr>
            <a:r>
              <a:rPr lang="en-US" sz="2400" dirty="0">
                <a:latin typeface="Calibri" panose="020F0502020204030204" pitchFamily="34" charset="0"/>
                <a:cs typeface="Calibri" panose="020F0502020204030204" pitchFamily="34" charset="0"/>
              </a:rPr>
              <a:t>In 1990 he became faculty member at Purdue, and in 2007 was elected Julian Schwinger Distinguished Professor of Physics. </a:t>
            </a:r>
          </a:p>
        </p:txBody>
      </p:sp>
    </p:spTree>
    <p:extLst>
      <p:ext uri="{BB962C8B-B14F-4D97-AF65-F5344CB8AC3E}">
        <p14:creationId xmlns:p14="http://schemas.microsoft.com/office/powerpoint/2010/main" val="395891946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B24F5-0771-8B69-A2D4-18556D899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4099A-725E-BFD0-4CAB-39BEADA5F505}"/>
              </a:ext>
            </a:extLst>
          </p:cNvPr>
          <p:cNvSpPr>
            <a:spLocks noGrp="1"/>
          </p:cNvSpPr>
          <p:nvPr>
            <p:ph type="title"/>
          </p:nvPr>
        </p:nvSpPr>
        <p:spPr>
          <a:xfrm>
            <a:off x="838200" y="7776"/>
            <a:ext cx="10515600" cy="1325563"/>
          </a:xfrm>
        </p:spPr>
        <p:txBody>
          <a:bodyPr/>
          <a:lstStyle/>
          <a:p>
            <a:r>
              <a:rPr lang="en-US" dirty="0"/>
              <a:t>Schools ! </a:t>
            </a:r>
          </a:p>
        </p:txBody>
      </p:sp>
      <p:sp>
        <p:nvSpPr>
          <p:cNvPr id="6" name="Content Placeholder 2">
            <a:extLst>
              <a:ext uri="{FF2B5EF4-FFF2-40B4-BE49-F238E27FC236}">
                <a16:creationId xmlns:a16="http://schemas.microsoft.com/office/drawing/2014/main" id="{2B4B99E3-7704-AB57-8FF8-9A71A23B4852}"/>
              </a:ext>
            </a:extLst>
          </p:cNvPr>
          <p:cNvSpPr>
            <a:spLocks noGrp="1"/>
          </p:cNvSpPr>
          <p:nvPr>
            <p:ph idx="1"/>
          </p:nvPr>
        </p:nvSpPr>
        <p:spPr>
          <a:xfrm>
            <a:off x="827690" y="1058374"/>
            <a:ext cx="10515600" cy="5631466"/>
          </a:xfrm>
        </p:spPr>
        <p:txBody>
          <a:bodyPr>
            <a:normAutofit fontScale="92500" lnSpcReduction="20000"/>
          </a:bodyPr>
          <a:lstStyle/>
          <a:p>
            <a:pPr>
              <a:lnSpc>
                <a:spcPct val="190000"/>
              </a:lnSpc>
            </a:pPr>
            <a:r>
              <a:rPr lang="en-US" sz="2400" dirty="0">
                <a:solidFill>
                  <a:srgbClr val="004479"/>
                </a:solidFill>
                <a:latin typeface="Calibri" panose="020F0502020204030204" pitchFamily="34" charset="0"/>
                <a:cs typeface="Calibri" panose="020F0502020204030204" pitchFamily="34" charset="0"/>
              </a:rPr>
              <a:t>2011 @ CERN </a:t>
            </a:r>
          </a:p>
          <a:p>
            <a:pPr>
              <a:lnSpc>
                <a:spcPct val="190000"/>
              </a:lnSpc>
            </a:pPr>
            <a:r>
              <a:rPr lang="en-US" sz="2400" dirty="0">
                <a:solidFill>
                  <a:srgbClr val="004479"/>
                </a:solidFill>
                <a:latin typeface="Calibri" panose="020F0502020204030204" pitchFamily="34" charset="0"/>
                <a:cs typeface="Calibri" panose="020F0502020204030204" pitchFamily="34" charset="0"/>
              </a:rPr>
              <a:t>2012 @ FNAL with Test Beam ! </a:t>
            </a:r>
          </a:p>
          <a:p>
            <a:pPr>
              <a:lnSpc>
                <a:spcPct val="190000"/>
              </a:lnSpc>
            </a:pPr>
            <a:r>
              <a:rPr lang="en-US" sz="2400" dirty="0">
                <a:solidFill>
                  <a:srgbClr val="004479"/>
                </a:solidFill>
                <a:latin typeface="Calibri" panose="020F0502020204030204" pitchFamily="34" charset="0"/>
                <a:cs typeface="Calibri" panose="020F0502020204030204" pitchFamily="34" charset="0"/>
              </a:rPr>
              <a:t>2013 @ KEK </a:t>
            </a:r>
          </a:p>
          <a:p>
            <a:pPr>
              <a:lnSpc>
                <a:spcPct val="190000"/>
              </a:lnSpc>
            </a:pPr>
            <a:r>
              <a:rPr lang="en-US" sz="2400" dirty="0">
                <a:solidFill>
                  <a:srgbClr val="004479"/>
                </a:solidFill>
                <a:latin typeface="Calibri" panose="020F0502020204030204" pitchFamily="34" charset="0"/>
                <a:cs typeface="Calibri" panose="020F0502020204030204" pitchFamily="34" charset="0"/>
              </a:rPr>
              <a:t>2015 @ Frascati  </a:t>
            </a:r>
          </a:p>
          <a:p>
            <a:pPr>
              <a:lnSpc>
                <a:spcPct val="190000"/>
              </a:lnSpc>
            </a:pPr>
            <a:r>
              <a:rPr lang="en-US" sz="2400" dirty="0">
                <a:solidFill>
                  <a:srgbClr val="004479"/>
                </a:solidFill>
                <a:latin typeface="Calibri" panose="020F0502020204030204" pitchFamily="34" charset="0"/>
                <a:cs typeface="Calibri" panose="020F0502020204030204" pitchFamily="34" charset="0"/>
              </a:rPr>
              <a:t>2018 @ FNAL</a:t>
            </a:r>
          </a:p>
          <a:p>
            <a:pPr>
              <a:lnSpc>
                <a:spcPct val="190000"/>
              </a:lnSpc>
            </a:pPr>
            <a:r>
              <a:rPr lang="en-US" sz="2400" dirty="0">
                <a:solidFill>
                  <a:srgbClr val="004479"/>
                </a:solidFill>
                <a:latin typeface="Calibri" panose="020F0502020204030204" pitchFamily="34" charset="0"/>
                <a:cs typeface="Calibri" panose="020F0502020204030204" pitchFamily="34" charset="0"/>
              </a:rPr>
              <a:t>2020 @ DESY</a:t>
            </a:r>
          </a:p>
          <a:p>
            <a:pPr>
              <a:lnSpc>
                <a:spcPct val="190000"/>
              </a:lnSpc>
            </a:pPr>
            <a:r>
              <a:rPr lang="en-US" sz="2400" dirty="0">
                <a:solidFill>
                  <a:srgbClr val="004479"/>
                </a:solidFill>
                <a:latin typeface="Calibri" panose="020F0502020204030204" pitchFamily="34" charset="0"/>
                <a:cs typeface="Calibri" panose="020F0502020204030204" pitchFamily="34" charset="0"/>
              </a:rPr>
              <a:t>2023 @ BNL</a:t>
            </a:r>
          </a:p>
          <a:p>
            <a:pPr>
              <a:lnSpc>
                <a:spcPct val="190000"/>
              </a:lnSpc>
            </a:pPr>
            <a:r>
              <a:rPr lang="en-US" sz="2400" dirty="0">
                <a:solidFill>
                  <a:srgbClr val="004479"/>
                </a:solidFill>
                <a:latin typeface="Calibri" panose="020F0502020204030204" pitchFamily="34" charset="0"/>
                <a:cs typeface="Calibri" panose="020F0502020204030204" pitchFamily="34" charset="0"/>
              </a:rPr>
              <a:t>2024 @ FNAL</a:t>
            </a:r>
          </a:p>
        </p:txBody>
      </p:sp>
      <p:pic>
        <p:nvPicPr>
          <p:cNvPr id="7" name="Picture 6">
            <a:extLst>
              <a:ext uri="{FF2B5EF4-FFF2-40B4-BE49-F238E27FC236}">
                <a16:creationId xmlns:a16="http://schemas.microsoft.com/office/drawing/2014/main" id="{39FD5F50-2BAE-73CA-9C43-5234CC92B1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3491" y="167315"/>
            <a:ext cx="4739808" cy="731520"/>
          </a:xfrm>
          <a:prstGeom prst="rect">
            <a:avLst/>
          </a:prstGeom>
        </p:spPr>
      </p:pic>
      <p:pic>
        <p:nvPicPr>
          <p:cNvPr id="8" name="Picture 7">
            <a:extLst>
              <a:ext uri="{FF2B5EF4-FFF2-40B4-BE49-F238E27FC236}">
                <a16:creationId xmlns:a16="http://schemas.microsoft.com/office/drawing/2014/main" id="{A3C56F9A-6CBD-AF25-5F0C-5897D6B801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4716" y="1835271"/>
            <a:ext cx="5657483" cy="731520"/>
          </a:xfrm>
          <a:prstGeom prst="rect">
            <a:avLst/>
          </a:prstGeom>
        </p:spPr>
      </p:pic>
      <p:pic>
        <p:nvPicPr>
          <p:cNvPr id="9" name="Picture 8">
            <a:extLst>
              <a:ext uri="{FF2B5EF4-FFF2-40B4-BE49-F238E27FC236}">
                <a16:creationId xmlns:a16="http://schemas.microsoft.com/office/drawing/2014/main" id="{786FFD7A-51D6-7564-532B-6043FD80A3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17865" y="1001293"/>
            <a:ext cx="5344004" cy="731520"/>
          </a:xfrm>
          <a:prstGeom prst="rect">
            <a:avLst/>
          </a:prstGeom>
        </p:spPr>
      </p:pic>
      <p:grpSp>
        <p:nvGrpSpPr>
          <p:cNvPr id="10" name="Group 9">
            <a:extLst>
              <a:ext uri="{FF2B5EF4-FFF2-40B4-BE49-F238E27FC236}">
                <a16:creationId xmlns:a16="http://schemas.microsoft.com/office/drawing/2014/main" id="{AD1D393C-4445-81B9-A4E6-B64CE631D0A8}"/>
              </a:ext>
            </a:extLst>
          </p:cNvPr>
          <p:cNvGrpSpPr/>
          <p:nvPr/>
        </p:nvGrpSpPr>
        <p:grpSpPr>
          <a:xfrm>
            <a:off x="5739087" y="2669249"/>
            <a:ext cx="4182555" cy="734099"/>
            <a:chOff x="3415929" y="4356511"/>
            <a:chExt cx="4182555" cy="734099"/>
          </a:xfrm>
        </p:grpSpPr>
        <p:pic>
          <p:nvPicPr>
            <p:cNvPr id="11" name="Picture 10">
              <a:extLst>
                <a:ext uri="{FF2B5EF4-FFF2-40B4-BE49-F238E27FC236}">
                  <a16:creationId xmlns:a16="http://schemas.microsoft.com/office/drawing/2014/main" id="{782F474A-9A08-97EB-06DE-CA461DF2BF2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80184" y="4356511"/>
              <a:ext cx="3996440" cy="734099"/>
            </a:xfrm>
            <a:prstGeom prst="rect">
              <a:avLst/>
            </a:prstGeom>
          </p:spPr>
        </p:pic>
        <p:sp>
          <p:nvSpPr>
            <p:cNvPr id="12" name="TextBox 11">
              <a:extLst>
                <a:ext uri="{FF2B5EF4-FFF2-40B4-BE49-F238E27FC236}">
                  <a16:creationId xmlns:a16="http://schemas.microsoft.com/office/drawing/2014/main" id="{6D83D6C3-8F7D-4AB3-7930-FD5AA1E93423}"/>
                </a:ext>
              </a:extLst>
            </p:cNvPr>
            <p:cNvSpPr txBox="1"/>
            <p:nvPr/>
          </p:nvSpPr>
          <p:spPr>
            <a:xfrm>
              <a:off x="3505454" y="4435522"/>
              <a:ext cx="1164101" cy="338554"/>
            </a:xfrm>
            <a:prstGeom prst="rect">
              <a:avLst/>
            </a:prstGeom>
            <a:noFill/>
          </p:spPr>
          <p:txBody>
            <a:bodyPr wrap="none" rtlCol="0">
              <a:spAutoFit/>
            </a:bodyPr>
            <a:lstStyle/>
            <a:p>
              <a:r>
                <a:rPr lang="en-US" sz="1600" b="1"/>
                <a:t>EDIT 2015</a:t>
              </a:r>
            </a:p>
          </p:txBody>
        </p:sp>
        <p:sp>
          <p:nvSpPr>
            <p:cNvPr id="13" name="TextBox 12">
              <a:extLst>
                <a:ext uri="{FF2B5EF4-FFF2-40B4-BE49-F238E27FC236}">
                  <a16:creationId xmlns:a16="http://schemas.microsoft.com/office/drawing/2014/main" id="{41F4D614-9002-47D2-6853-C24EE2728D8F}"/>
                </a:ext>
              </a:extLst>
            </p:cNvPr>
            <p:cNvSpPr txBox="1"/>
            <p:nvPr/>
          </p:nvSpPr>
          <p:spPr>
            <a:xfrm>
              <a:off x="3415929" y="4841050"/>
              <a:ext cx="4182555" cy="246221"/>
            </a:xfrm>
            <a:prstGeom prst="rect">
              <a:avLst/>
            </a:prstGeom>
            <a:noFill/>
          </p:spPr>
          <p:txBody>
            <a:bodyPr wrap="none" rtlCol="0">
              <a:spAutoFit/>
            </a:bodyPr>
            <a:lstStyle/>
            <a:p>
              <a:r>
                <a:rPr lang="en-US" sz="1000" dirty="0"/>
                <a:t>INFN - </a:t>
              </a:r>
              <a:r>
                <a:rPr lang="en-US" sz="1000" dirty="0" err="1"/>
                <a:t>Laboratori</a:t>
              </a:r>
              <a:r>
                <a:rPr lang="en-US" sz="1000" dirty="0"/>
                <a:t> </a:t>
              </a:r>
              <a:r>
                <a:rPr lang="en-US" sz="1000" dirty="0" err="1"/>
                <a:t>Nazionali</a:t>
              </a:r>
              <a:r>
                <a:rPr lang="en-US" sz="1000" dirty="0"/>
                <a:t> di </a:t>
              </a:r>
              <a:r>
                <a:rPr lang="en-US" sz="1000" dirty="0" err="1"/>
                <a:t>Frascati</a:t>
              </a:r>
              <a:r>
                <a:rPr lang="en-US" sz="1000" dirty="0"/>
                <a:t>, Italy          October 20-29, 2015</a:t>
              </a:r>
            </a:p>
          </p:txBody>
        </p:sp>
      </p:grpSp>
      <p:pic>
        <p:nvPicPr>
          <p:cNvPr id="14" name="Picture 13">
            <a:extLst>
              <a:ext uri="{FF2B5EF4-FFF2-40B4-BE49-F238E27FC236}">
                <a16:creationId xmlns:a16="http://schemas.microsoft.com/office/drawing/2014/main" id="{2878833A-7A3F-32CF-6BF4-740D820662C3}"/>
              </a:ext>
            </a:extLst>
          </p:cNvPr>
          <p:cNvPicPr>
            <a:picLocks noChangeAspect="1"/>
          </p:cNvPicPr>
          <p:nvPr/>
        </p:nvPicPr>
        <p:blipFill rotWithShape="1">
          <a:blip r:embed="rId7">
            <a:extLst>
              <a:ext uri="{28A0092B-C50C-407E-A947-70E740481C1C}">
                <a14:useLocalDpi xmlns:a14="http://schemas.microsoft.com/office/drawing/2010/main" val="0"/>
              </a:ext>
            </a:extLst>
          </a:blip>
          <a:srcRect b="74633"/>
          <a:stretch/>
        </p:blipFill>
        <p:spPr>
          <a:xfrm>
            <a:off x="6342667" y="3505806"/>
            <a:ext cx="1922516" cy="731520"/>
          </a:xfrm>
          <a:prstGeom prst="rect">
            <a:avLst/>
          </a:prstGeom>
        </p:spPr>
      </p:pic>
      <p:pic>
        <p:nvPicPr>
          <p:cNvPr id="16" name="Picture 15" descr="A picture containing text, night&#10;&#10;Description automatically generated">
            <a:extLst>
              <a:ext uri="{FF2B5EF4-FFF2-40B4-BE49-F238E27FC236}">
                <a16:creationId xmlns:a16="http://schemas.microsoft.com/office/drawing/2014/main" id="{6E40062E-15DA-CABF-0D17-7C517A6939E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51876" y="5173762"/>
            <a:ext cx="3933330" cy="731520"/>
          </a:xfrm>
          <a:prstGeom prst="rect">
            <a:avLst/>
          </a:prstGeom>
        </p:spPr>
      </p:pic>
      <p:pic>
        <p:nvPicPr>
          <p:cNvPr id="18" name="Picture 17" descr="A picture containing cooking&#10;&#10;Description automatically generated">
            <a:extLst>
              <a:ext uri="{FF2B5EF4-FFF2-40B4-BE49-F238E27FC236}">
                <a16:creationId xmlns:a16="http://schemas.microsoft.com/office/drawing/2014/main" id="{210758DD-1A7D-2842-A1A6-8F5660D3E35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28966" y="4339784"/>
            <a:ext cx="3376816" cy="731520"/>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502A8F0A-332C-0904-4745-8FBEF35A726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899952" y="6007738"/>
            <a:ext cx="3168812" cy="731520"/>
          </a:xfrm>
          <a:prstGeom prst="rect">
            <a:avLst/>
          </a:prstGeom>
        </p:spPr>
      </p:pic>
    </p:spTree>
    <p:extLst>
      <p:ext uri="{BB962C8B-B14F-4D97-AF65-F5344CB8AC3E}">
        <p14:creationId xmlns:p14="http://schemas.microsoft.com/office/powerpoint/2010/main" val="7233618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A6A23-8CC2-27FC-F0E6-6A6AA83CA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4BC77-D3C8-81CD-5883-5E7A5D5D9339}"/>
              </a:ext>
            </a:extLst>
          </p:cNvPr>
          <p:cNvSpPr>
            <a:spLocks noGrp="1"/>
          </p:cNvSpPr>
          <p:nvPr>
            <p:ph type="title"/>
          </p:nvPr>
        </p:nvSpPr>
        <p:spPr>
          <a:xfrm>
            <a:off x="838200" y="7776"/>
            <a:ext cx="10515600" cy="1325563"/>
          </a:xfrm>
        </p:spPr>
        <p:txBody>
          <a:bodyPr/>
          <a:lstStyle/>
          <a:p>
            <a:r>
              <a:rPr lang="en-US" dirty="0"/>
              <a:t>Graduate Instrumentation Research Awards </a:t>
            </a:r>
          </a:p>
        </p:txBody>
      </p:sp>
      <p:sp>
        <p:nvSpPr>
          <p:cNvPr id="3" name="Content Placeholder 5">
            <a:extLst>
              <a:ext uri="{FF2B5EF4-FFF2-40B4-BE49-F238E27FC236}">
                <a16:creationId xmlns:a16="http://schemas.microsoft.com/office/drawing/2014/main" id="{DAD6B685-5A21-3FDA-0C51-62BF62A77BB4}"/>
              </a:ext>
            </a:extLst>
          </p:cNvPr>
          <p:cNvSpPr txBox="1">
            <a:spLocks noGrp="1"/>
          </p:cNvSpPr>
          <p:nvPr>
            <p:ph idx="1"/>
          </p:nvPr>
        </p:nvSpPr>
        <p:spPr bwMode="auto">
          <a:xfrm>
            <a:off x="827088" y="1058863"/>
            <a:ext cx="10515600" cy="5630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99CC66"/>
              </a:buClr>
              <a:buFont typeface="Wingdings" pitchFamily="2" charset="2"/>
              <a:buChar char="§"/>
              <a:defRPr sz="1800">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1600">
                <a:solidFill>
                  <a:srgbClr val="FFFFFF"/>
                </a:solidFill>
                <a:latin typeface="+mn-lt"/>
              </a:defRPr>
            </a:lvl2pPr>
            <a:lvl3pPr marL="1143000" indent="-228600" algn="l" rtl="0" eaLnBrk="1" fontAlgn="base" hangingPunct="1">
              <a:spcBef>
                <a:spcPct val="20000"/>
              </a:spcBef>
              <a:spcAft>
                <a:spcPct val="0"/>
              </a:spcAft>
              <a:buClr>
                <a:srgbClr val="FFFF00"/>
              </a:buClr>
              <a:buChar char="•"/>
              <a:defRPr sz="1400">
                <a:solidFill>
                  <a:srgbClr val="FFFFFF"/>
                </a:solidFill>
                <a:latin typeface="+mn-lt"/>
              </a:defRPr>
            </a:lvl3pPr>
            <a:lvl4pPr marL="1600200" indent="-228600" algn="l" rtl="0" eaLnBrk="1" fontAlgn="base" hangingPunct="1">
              <a:spcBef>
                <a:spcPct val="20000"/>
              </a:spcBef>
              <a:spcAft>
                <a:spcPct val="0"/>
              </a:spcAft>
              <a:buClr>
                <a:srgbClr val="FFFF00"/>
              </a:buClr>
              <a:buChar char="–"/>
              <a:defRPr sz="1400">
                <a:solidFill>
                  <a:srgbClr val="FFFFFF"/>
                </a:solidFill>
                <a:latin typeface="+mn-lt"/>
              </a:defRPr>
            </a:lvl4pPr>
            <a:lvl5pPr marL="2057400" indent="-228600" algn="l" rtl="0" eaLnBrk="1" fontAlgn="base" hangingPunct="1">
              <a:spcBef>
                <a:spcPct val="20000"/>
              </a:spcBef>
              <a:spcAft>
                <a:spcPct val="0"/>
              </a:spcAft>
              <a:buClr>
                <a:srgbClr val="FFFF00"/>
              </a:buClr>
              <a:buFont typeface="Arial" charset="0"/>
              <a:buChar char="»"/>
              <a:defRPr sz="1400">
                <a:solidFill>
                  <a:srgbClr val="FFFFFF"/>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Font typeface="Wingdings" pitchFamily="2" charset="2"/>
              <a:buNone/>
            </a:pPr>
            <a:r>
              <a:rPr lang="en-US" sz="2000" kern="0" dirty="0">
                <a:solidFill>
                  <a:schemeClr val="tx1"/>
                </a:solidFill>
              </a:rPr>
              <a:t>Initiated the program in 2018 supported by DOE, to </a:t>
            </a:r>
            <a:r>
              <a:rPr lang="en-US" sz="2000" b="0" i="0" u="none" strike="noStrike" dirty="0">
                <a:solidFill>
                  <a:schemeClr val="tx1"/>
                </a:solidFill>
                <a:effectLst/>
                <a:latin typeface="Lato" panose="020F0502020204030203" pitchFamily="34" charset="0"/>
              </a:rPr>
              <a:t>encourage and facilitate greater involvement of physics graduate students in significant instrumentation development. </a:t>
            </a:r>
          </a:p>
        </p:txBody>
      </p:sp>
      <p:pic>
        <p:nvPicPr>
          <p:cNvPr id="5" name="Picture 4" descr="A person wearing glasses&#10;&#10;Description automatically generated with low confidence">
            <a:extLst>
              <a:ext uri="{FF2B5EF4-FFF2-40B4-BE49-F238E27FC236}">
                <a16:creationId xmlns:a16="http://schemas.microsoft.com/office/drawing/2014/main" id="{440A20C6-234E-FA29-D04F-223D8E02F3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9963" y="1969877"/>
            <a:ext cx="2149096" cy="2286000"/>
          </a:xfrm>
          <a:prstGeom prst="rect">
            <a:avLst/>
          </a:prstGeom>
        </p:spPr>
      </p:pic>
      <p:pic>
        <p:nvPicPr>
          <p:cNvPr id="8" name="Picture 7" descr="A person working in a factory&#10;&#10;Description automatically generated with low confidence">
            <a:extLst>
              <a:ext uri="{FF2B5EF4-FFF2-40B4-BE49-F238E27FC236}">
                <a16:creationId xmlns:a16="http://schemas.microsoft.com/office/drawing/2014/main" id="{8DADB0CC-2DDC-BF2D-5651-42BD95BE27A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4016" y="1969877"/>
            <a:ext cx="1850298" cy="2286000"/>
          </a:xfrm>
          <a:prstGeom prst="rect">
            <a:avLst/>
          </a:prstGeom>
        </p:spPr>
      </p:pic>
      <p:pic>
        <p:nvPicPr>
          <p:cNvPr id="10" name="Picture 9" descr="A person standing next to a machine&#10;&#10;Description automatically generated with medium confidence">
            <a:extLst>
              <a:ext uri="{FF2B5EF4-FFF2-40B4-BE49-F238E27FC236}">
                <a16:creationId xmlns:a16="http://schemas.microsoft.com/office/drawing/2014/main" id="{DA145557-7C22-9C3A-DD8B-7FEB24BC10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9271" y="1969877"/>
            <a:ext cx="2270332" cy="2286000"/>
          </a:xfrm>
          <a:prstGeom prst="rect">
            <a:avLst/>
          </a:prstGeom>
        </p:spPr>
      </p:pic>
      <p:pic>
        <p:nvPicPr>
          <p:cNvPr id="12" name="Picture 11" descr="A person standing next to a machine&#10;&#10;Description automatically generated with medium confidence">
            <a:extLst>
              <a:ext uri="{FF2B5EF4-FFF2-40B4-BE49-F238E27FC236}">
                <a16:creationId xmlns:a16="http://schemas.microsoft.com/office/drawing/2014/main" id="{5584224D-8614-233A-F19B-58F35D3ABB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34560" y="1969877"/>
            <a:ext cx="1939521" cy="2286000"/>
          </a:xfrm>
          <a:prstGeom prst="rect">
            <a:avLst/>
          </a:prstGeom>
        </p:spPr>
      </p:pic>
      <p:pic>
        <p:nvPicPr>
          <p:cNvPr id="14" name="Picture 13" descr="A person posing for the camera&#10;&#10;Description automatically generated with medium confidence">
            <a:extLst>
              <a:ext uri="{FF2B5EF4-FFF2-40B4-BE49-F238E27FC236}">
                <a16:creationId xmlns:a16="http://schemas.microsoft.com/office/drawing/2014/main" id="{30B850B9-F849-84FE-F5A0-6DAA8AE22580}"/>
              </a:ext>
            </a:extLst>
          </p:cNvPr>
          <p:cNvPicPr>
            <a:picLocks noChangeAspect="1"/>
          </p:cNvPicPr>
          <p:nvPr/>
        </p:nvPicPr>
        <p:blipFill>
          <a:blip r:embed="rId7"/>
          <a:stretch>
            <a:fillRect/>
          </a:stretch>
        </p:blipFill>
        <p:spPr>
          <a:xfrm>
            <a:off x="223073" y="4351367"/>
            <a:ext cx="1691648" cy="2286000"/>
          </a:xfrm>
          <a:prstGeom prst="rect">
            <a:avLst/>
          </a:prstGeom>
        </p:spPr>
      </p:pic>
      <p:pic>
        <p:nvPicPr>
          <p:cNvPr id="16" name="Picture 15" descr="A person with the arms crossed&#10;&#10;Description automatically generated with medium confidence">
            <a:extLst>
              <a:ext uri="{FF2B5EF4-FFF2-40B4-BE49-F238E27FC236}">
                <a16:creationId xmlns:a16="http://schemas.microsoft.com/office/drawing/2014/main" id="{61E23523-0859-879E-DCDD-641283D1459B}"/>
              </a:ext>
            </a:extLst>
          </p:cNvPr>
          <p:cNvPicPr>
            <a:picLocks noChangeAspect="1"/>
          </p:cNvPicPr>
          <p:nvPr/>
        </p:nvPicPr>
        <p:blipFill>
          <a:blip r:embed="rId8"/>
          <a:stretch>
            <a:fillRect/>
          </a:stretch>
        </p:blipFill>
        <p:spPr>
          <a:xfrm>
            <a:off x="2315622" y="4351367"/>
            <a:ext cx="1767845" cy="2286000"/>
          </a:xfrm>
          <a:prstGeom prst="rect">
            <a:avLst/>
          </a:prstGeom>
        </p:spPr>
      </p:pic>
      <p:pic>
        <p:nvPicPr>
          <p:cNvPr id="18" name="Picture 17" descr="A person sitting on a chair&#10;&#10;Description automatically generated with low confidence">
            <a:extLst>
              <a:ext uri="{FF2B5EF4-FFF2-40B4-BE49-F238E27FC236}">
                <a16:creationId xmlns:a16="http://schemas.microsoft.com/office/drawing/2014/main" id="{74289820-A295-33A8-CCFA-717238691F80}"/>
              </a:ext>
            </a:extLst>
          </p:cNvPr>
          <p:cNvPicPr>
            <a:picLocks noChangeAspect="1"/>
          </p:cNvPicPr>
          <p:nvPr/>
        </p:nvPicPr>
        <p:blipFill>
          <a:blip r:embed="rId9"/>
          <a:stretch>
            <a:fillRect/>
          </a:stretch>
        </p:blipFill>
        <p:spPr>
          <a:xfrm>
            <a:off x="4484368" y="4351367"/>
            <a:ext cx="1706869" cy="2286000"/>
          </a:xfrm>
          <a:prstGeom prst="rect">
            <a:avLst/>
          </a:prstGeom>
        </p:spPr>
      </p:pic>
      <p:pic>
        <p:nvPicPr>
          <p:cNvPr id="20" name="Picture 19" descr="A person standing in a room&#10;&#10;Description automatically generated with medium confidence">
            <a:extLst>
              <a:ext uri="{FF2B5EF4-FFF2-40B4-BE49-F238E27FC236}">
                <a16:creationId xmlns:a16="http://schemas.microsoft.com/office/drawing/2014/main" id="{1FD24762-4A5F-8FFA-9A28-B123B4194AC1}"/>
              </a:ext>
            </a:extLst>
          </p:cNvPr>
          <p:cNvPicPr>
            <a:picLocks noChangeAspect="1"/>
          </p:cNvPicPr>
          <p:nvPr/>
        </p:nvPicPr>
        <p:blipFill>
          <a:blip r:embed="rId10"/>
          <a:stretch>
            <a:fillRect/>
          </a:stretch>
        </p:blipFill>
        <p:spPr>
          <a:xfrm>
            <a:off x="6592138" y="4351367"/>
            <a:ext cx="2286000" cy="2286000"/>
          </a:xfrm>
          <a:prstGeom prst="rect">
            <a:avLst/>
          </a:prstGeom>
        </p:spPr>
      </p:pic>
      <p:pic>
        <p:nvPicPr>
          <p:cNvPr id="22" name="Picture 21" descr="A person wearing glasses&#10;&#10;Description automatically generated with medium confidence">
            <a:extLst>
              <a:ext uri="{FF2B5EF4-FFF2-40B4-BE49-F238E27FC236}">
                <a16:creationId xmlns:a16="http://schemas.microsoft.com/office/drawing/2014/main" id="{31D19C3A-F0B0-944B-FA1E-E3915B535FD9}"/>
              </a:ext>
            </a:extLst>
          </p:cNvPr>
          <p:cNvPicPr>
            <a:picLocks noChangeAspect="1"/>
          </p:cNvPicPr>
          <p:nvPr/>
        </p:nvPicPr>
        <p:blipFill>
          <a:blip r:embed="rId11"/>
          <a:stretch>
            <a:fillRect/>
          </a:stretch>
        </p:blipFill>
        <p:spPr>
          <a:xfrm>
            <a:off x="9279037" y="4351367"/>
            <a:ext cx="2286000" cy="2286000"/>
          </a:xfrm>
          <a:prstGeom prst="rect">
            <a:avLst/>
          </a:prstGeom>
        </p:spPr>
      </p:pic>
      <p:pic>
        <p:nvPicPr>
          <p:cNvPr id="24" name="Picture 23" descr="A picture containing text, person, standing&#10;&#10;Description automatically generated">
            <a:extLst>
              <a:ext uri="{FF2B5EF4-FFF2-40B4-BE49-F238E27FC236}">
                <a16:creationId xmlns:a16="http://schemas.microsoft.com/office/drawing/2014/main" id="{405806B8-C523-3B93-1BF1-8990AC527989}"/>
              </a:ext>
            </a:extLst>
          </p:cNvPr>
          <p:cNvPicPr>
            <a:picLocks noChangeAspect="1"/>
          </p:cNvPicPr>
          <p:nvPr/>
        </p:nvPicPr>
        <p:blipFill>
          <a:blip r:embed="rId12"/>
          <a:stretch>
            <a:fillRect/>
          </a:stretch>
        </p:blipFill>
        <p:spPr>
          <a:xfrm>
            <a:off x="9279037" y="1969877"/>
            <a:ext cx="2286000" cy="2286000"/>
          </a:xfrm>
          <a:prstGeom prst="rect">
            <a:avLst/>
          </a:prstGeom>
        </p:spPr>
      </p:pic>
      <p:sp>
        <p:nvSpPr>
          <p:cNvPr id="4" name="TextBox 3">
            <a:extLst>
              <a:ext uri="{FF2B5EF4-FFF2-40B4-BE49-F238E27FC236}">
                <a16:creationId xmlns:a16="http://schemas.microsoft.com/office/drawing/2014/main" id="{1EDEA601-13E6-8F32-81A6-4F1ED0727B4A}"/>
              </a:ext>
            </a:extLst>
          </p:cNvPr>
          <p:cNvSpPr txBox="1"/>
          <p:nvPr/>
        </p:nvSpPr>
        <p:spPr>
          <a:xfrm>
            <a:off x="9179622" y="6630350"/>
            <a:ext cx="2492349" cy="276999"/>
          </a:xfrm>
          <a:prstGeom prst="rect">
            <a:avLst/>
          </a:prstGeom>
          <a:noFill/>
        </p:spPr>
        <p:txBody>
          <a:bodyPr wrap="none" rtlCol="0">
            <a:spAutoFit/>
          </a:bodyPr>
          <a:lstStyle/>
          <a:p>
            <a:r>
              <a:rPr lang="en-US" sz="1200" i="1" dirty="0"/>
              <a:t>https://</a:t>
            </a:r>
            <a:r>
              <a:rPr lang="en-US" sz="1200" i="1" dirty="0" err="1"/>
              <a:t>cpad-dpf.org</a:t>
            </a:r>
            <a:r>
              <a:rPr lang="en-US" sz="1200" i="1" dirty="0"/>
              <a:t>/?</a:t>
            </a:r>
            <a:r>
              <a:rPr lang="en-US" sz="1200" i="1" dirty="0" err="1"/>
              <a:t>page_id</a:t>
            </a:r>
            <a:r>
              <a:rPr lang="en-US" sz="1200" i="1" dirty="0"/>
              <a:t>=750</a:t>
            </a:r>
          </a:p>
        </p:txBody>
      </p:sp>
    </p:spTree>
    <p:extLst>
      <p:ext uri="{BB962C8B-B14F-4D97-AF65-F5344CB8AC3E}">
        <p14:creationId xmlns:p14="http://schemas.microsoft.com/office/powerpoint/2010/main" val="112081242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F947A-D7AD-2F36-F65B-AF1082B8A2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6FE50-9116-3E08-381C-1FCED8140835}"/>
              </a:ext>
            </a:extLst>
          </p:cNvPr>
          <p:cNvSpPr>
            <a:spLocks noGrp="1"/>
          </p:cNvSpPr>
          <p:nvPr>
            <p:ph type="title"/>
          </p:nvPr>
        </p:nvSpPr>
        <p:spPr>
          <a:xfrm>
            <a:off x="838200" y="7776"/>
            <a:ext cx="10515600" cy="1325563"/>
          </a:xfrm>
        </p:spPr>
        <p:txBody>
          <a:bodyPr/>
          <a:lstStyle/>
          <a:p>
            <a:r>
              <a:rPr lang="en-US" dirty="0"/>
              <a:t>Annual Workshop! </a:t>
            </a:r>
          </a:p>
        </p:txBody>
      </p:sp>
      <p:pic>
        <p:nvPicPr>
          <p:cNvPr id="7" name="Picture 6">
            <a:extLst>
              <a:ext uri="{FF2B5EF4-FFF2-40B4-BE49-F238E27FC236}">
                <a16:creationId xmlns:a16="http://schemas.microsoft.com/office/drawing/2014/main" id="{0A7B6CC9-63AB-DC51-CB5E-CB525171EEC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67588" y="5573191"/>
            <a:ext cx="5478154" cy="847529"/>
          </a:xfrm>
          <a:prstGeom prst="rect">
            <a:avLst/>
          </a:prstGeom>
        </p:spPr>
      </p:pic>
      <p:pic>
        <p:nvPicPr>
          <p:cNvPr id="9" name="Content Placeholder 5">
            <a:extLst>
              <a:ext uri="{FF2B5EF4-FFF2-40B4-BE49-F238E27FC236}">
                <a16:creationId xmlns:a16="http://schemas.microsoft.com/office/drawing/2014/main" id="{19D105DA-E5B7-4EB6-5F3D-BD08854165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7588" y="3767774"/>
            <a:ext cx="5527901" cy="1413580"/>
          </a:xfrm>
          <a:prstGeom prst="rect">
            <a:avLst/>
          </a:prstGeom>
        </p:spPr>
      </p:pic>
      <p:pic>
        <p:nvPicPr>
          <p:cNvPr id="10" name="Picture 9" descr="Screen Shot 2016-04-09 at 3.02.52 PM.png">
            <a:extLst>
              <a:ext uri="{FF2B5EF4-FFF2-40B4-BE49-F238E27FC236}">
                <a16:creationId xmlns:a16="http://schemas.microsoft.com/office/drawing/2014/main" id="{4DB0458A-8BA9-1A07-93D7-8125D5B0BA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
          <a:stretch/>
        </p:blipFill>
        <p:spPr>
          <a:xfrm>
            <a:off x="267588" y="2382568"/>
            <a:ext cx="4981865" cy="993370"/>
          </a:xfrm>
          <a:prstGeom prst="rect">
            <a:avLst/>
          </a:prstGeom>
        </p:spPr>
      </p:pic>
      <p:pic>
        <p:nvPicPr>
          <p:cNvPr id="11" name="Picture 10" descr="Screen Shot 2015-10-04 at 4.19.45 PM.png">
            <a:extLst>
              <a:ext uri="{FF2B5EF4-FFF2-40B4-BE49-F238E27FC236}">
                <a16:creationId xmlns:a16="http://schemas.microsoft.com/office/drawing/2014/main" id="{5F134872-FAE1-813E-0BEC-81AC9F6B6E65}"/>
              </a:ext>
            </a:extLst>
          </p:cNvPr>
          <p:cNvPicPr>
            <a:picLocks noChangeAspect="1"/>
          </p:cNvPicPr>
          <p:nvPr/>
        </p:nvPicPr>
        <p:blipFill>
          <a:blip r:embed="rId6" cstate="print">
            <a:extLst>
              <a:ext uri="{28A0092B-C50C-407E-A947-70E740481C1C}">
                <a14:useLocalDpi xmlns:a14="http://schemas.microsoft.com/office/drawing/2010/main"/>
              </a:ext>
            </a:extLst>
          </a:blip>
          <a:srcRect b="33586"/>
          <a:stretch/>
        </p:blipFill>
        <p:spPr>
          <a:xfrm>
            <a:off x="267588" y="1192006"/>
            <a:ext cx="5359169" cy="798726"/>
          </a:xfrm>
          <a:prstGeom prst="rect">
            <a:avLst/>
          </a:prstGeom>
        </p:spPr>
      </p:pic>
      <p:pic>
        <p:nvPicPr>
          <p:cNvPr id="4" name="Picture 3" descr="A picture containing text, outdoor, sign&#10;&#10;Description automatically generated">
            <a:extLst>
              <a:ext uri="{FF2B5EF4-FFF2-40B4-BE49-F238E27FC236}">
                <a16:creationId xmlns:a16="http://schemas.microsoft.com/office/drawing/2014/main" id="{F0B5D530-9D7C-A85A-82CC-FDD54197AFF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519885" y="2106712"/>
            <a:ext cx="5684982" cy="706524"/>
          </a:xfrm>
          <a:prstGeom prst="rect">
            <a:avLst/>
          </a:prstGeom>
        </p:spPr>
      </p:pic>
      <p:pic>
        <p:nvPicPr>
          <p:cNvPr id="15" name="Picture 14">
            <a:extLst>
              <a:ext uri="{FF2B5EF4-FFF2-40B4-BE49-F238E27FC236}">
                <a16:creationId xmlns:a16="http://schemas.microsoft.com/office/drawing/2014/main" id="{9F9E1375-F6CB-98F8-72F8-E5B8A6D945F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30784" y="959797"/>
            <a:ext cx="6374083" cy="730936"/>
          </a:xfrm>
          <a:prstGeom prst="rect">
            <a:avLst/>
          </a:prstGeom>
        </p:spPr>
      </p:pic>
      <p:pic>
        <p:nvPicPr>
          <p:cNvPr id="19" name="Picture 18" descr="A picture containing text, sign, outdoor&#10;&#10;Description automatically generated">
            <a:extLst>
              <a:ext uri="{FF2B5EF4-FFF2-40B4-BE49-F238E27FC236}">
                <a16:creationId xmlns:a16="http://schemas.microsoft.com/office/drawing/2014/main" id="{FB6EDB93-C969-3A7E-F298-0282EC54DC1C}"/>
              </a:ext>
            </a:extLst>
          </p:cNvPr>
          <p:cNvPicPr>
            <a:picLocks noChangeAspect="1"/>
          </p:cNvPicPr>
          <p:nvPr/>
        </p:nvPicPr>
        <p:blipFill>
          <a:blip r:embed="rId9"/>
          <a:stretch>
            <a:fillRect/>
          </a:stretch>
        </p:blipFill>
        <p:spPr>
          <a:xfrm>
            <a:off x="6644707" y="4479161"/>
            <a:ext cx="2692400" cy="749300"/>
          </a:xfrm>
          <a:prstGeom prst="rect">
            <a:avLst/>
          </a:prstGeom>
        </p:spPr>
      </p:pic>
      <p:pic>
        <p:nvPicPr>
          <p:cNvPr id="21" name="Picture 20" descr="Graphical user interface, text&#10;&#10;Description automatically generated">
            <a:extLst>
              <a:ext uri="{FF2B5EF4-FFF2-40B4-BE49-F238E27FC236}">
                <a16:creationId xmlns:a16="http://schemas.microsoft.com/office/drawing/2014/main" id="{1AF22385-3C3B-054B-78B7-AEC83261876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44707" y="3229215"/>
            <a:ext cx="5522405" cy="8339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14A9AD34-5EAA-7EC0-A36F-23FD9647DBC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644707" y="5644441"/>
            <a:ext cx="4981864" cy="763604"/>
          </a:xfrm>
          <a:prstGeom prst="rect">
            <a:avLst/>
          </a:prstGeom>
        </p:spPr>
      </p:pic>
      <p:sp>
        <p:nvSpPr>
          <p:cNvPr id="3" name="TextBox 2">
            <a:extLst>
              <a:ext uri="{FF2B5EF4-FFF2-40B4-BE49-F238E27FC236}">
                <a16:creationId xmlns:a16="http://schemas.microsoft.com/office/drawing/2014/main" id="{F8316A39-9E60-90E4-1E80-5A7687630295}"/>
              </a:ext>
            </a:extLst>
          </p:cNvPr>
          <p:cNvSpPr txBox="1"/>
          <p:nvPr/>
        </p:nvSpPr>
        <p:spPr>
          <a:xfrm>
            <a:off x="296886" y="1911931"/>
            <a:ext cx="1811201"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2015, Arlington, Texas</a:t>
            </a:r>
          </a:p>
        </p:txBody>
      </p:sp>
      <p:sp>
        <p:nvSpPr>
          <p:cNvPr id="5" name="TextBox 4">
            <a:extLst>
              <a:ext uri="{FF2B5EF4-FFF2-40B4-BE49-F238E27FC236}">
                <a16:creationId xmlns:a16="http://schemas.microsoft.com/office/drawing/2014/main" id="{9233B156-55E1-EEA0-9C41-F0500D5609E0}"/>
              </a:ext>
            </a:extLst>
          </p:cNvPr>
          <p:cNvSpPr txBox="1"/>
          <p:nvPr/>
        </p:nvSpPr>
        <p:spPr>
          <a:xfrm>
            <a:off x="267588" y="3384909"/>
            <a:ext cx="1192955"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2016, Caltech</a:t>
            </a:r>
          </a:p>
        </p:txBody>
      </p:sp>
      <p:sp>
        <p:nvSpPr>
          <p:cNvPr id="6" name="TextBox 5">
            <a:extLst>
              <a:ext uri="{FF2B5EF4-FFF2-40B4-BE49-F238E27FC236}">
                <a16:creationId xmlns:a16="http://schemas.microsoft.com/office/drawing/2014/main" id="{A31F8BA4-9557-ED23-97D8-9A71822668C7}"/>
              </a:ext>
            </a:extLst>
          </p:cNvPr>
          <p:cNvSpPr txBox="1"/>
          <p:nvPr/>
        </p:nvSpPr>
        <p:spPr>
          <a:xfrm>
            <a:off x="241722" y="5181354"/>
            <a:ext cx="1551707"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2017, Albuquerque</a:t>
            </a:r>
          </a:p>
        </p:txBody>
      </p:sp>
      <p:sp>
        <p:nvSpPr>
          <p:cNvPr id="8" name="TextBox 7">
            <a:extLst>
              <a:ext uri="{FF2B5EF4-FFF2-40B4-BE49-F238E27FC236}">
                <a16:creationId xmlns:a16="http://schemas.microsoft.com/office/drawing/2014/main" id="{C6A93775-7B8B-2775-7800-9E2DE137682D}"/>
              </a:ext>
            </a:extLst>
          </p:cNvPr>
          <p:cNvSpPr txBox="1"/>
          <p:nvPr/>
        </p:nvSpPr>
        <p:spPr>
          <a:xfrm>
            <a:off x="241721" y="6457810"/>
            <a:ext cx="1445973"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2018, Providence</a:t>
            </a:r>
          </a:p>
        </p:txBody>
      </p:sp>
      <p:sp>
        <p:nvSpPr>
          <p:cNvPr id="12" name="TextBox 11">
            <a:extLst>
              <a:ext uri="{FF2B5EF4-FFF2-40B4-BE49-F238E27FC236}">
                <a16:creationId xmlns:a16="http://schemas.microsoft.com/office/drawing/2014/main" id="{BA7EF615-FE46-B749-04BC-79408A183068}"/>
              </a:ext>
            </a:extLst>
          </p:cNvPr>
          <p:cNvSpPr txBox="1"/>
          <p:nvPr/>
        </p:nvSpPr>
        <p:spPr>
          <a:xfrm>
            <a:off x="6614885" y="1605772"/>
            <a:ext cx="1261884"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2019, Madison</a:t>
            </a:r>
          </a:p>
        </p:txBody>
      </p:sp>
      <p:sp>
        <p:nvSpPr>
          <p:cNvPr id="13" name="TextBox 12">
            <a:extLst>
              <a:ext uri="{FF2B5EF4-FFF2-40B4-BE49-F238E27FC236}">
                <a16:creationId xmlns:a16="http://schemas.microsoft.com/office/drawing/2014/main" id="{F27B195A-CFAA-CAF0-195A-123345B5D154}"/>
              </a:ext>
            </a:extLst>
          </p:cNvPr>
          <p:cNvSpPr txBox="1"/>
          <p:nvPr/>
        </p:nvSpPr>
        <p:spPr>
          <a:xfrm>
            <a:off x="6614885" y="2828760"/>
            <a:ext cx="1510093"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2021, Stony Brook</a:t>
            </a:r>
          </a:p>
        </p:txBody>
      </p:sp>
      <p:sp>
        <p:nvSpPr>
          <p:cNvPr id="14" name="TextBox 13">
            <a:extLst>
              <a:ext uri="{FF2B5EF4-FFF2-40B4-BE49-F238E27FC236}">
                <a16:creationId xmlns:a16="http://schemas.microsoft.com/office/drawing/2014/main" id="{E21B00C4-3644-ABFC-B0A7-7CC38D5BDD18}"/>
              </a:ext>
            </a:extLst>
          </p:cNvPr>
          <p:cNvSpPr txBox="1"/>
          <p:nvPr/>
        </p:nvSpPr>
        <p:spPr>
          <a:xfrm>
            <a:off x="6614885" y="4082711"/>
            <a:ext cx="1510093"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2022, Stony Brook</a:t>
            </a:r>
          </a:p>
        </p:txBody>
      </p:sp>
      <p:sp>
        <p:nvSpPr>
          <p:cNvPr id="16" name="TextBox 15">
            <a:extLst>
              <a:ext uri="{FF2B5EF4-FFF2-40B4-BE49-F238E27FC236}">
                <a16:creationId xmlns:a16="http://schemas.microsoft.com/office/drawing/2014/main" id="{4FC18246-BF44-6EB8-BEED-69DDF4D8EED6}"/>
              </a:ext>
            </a:extLst>
          </p:cNvPr>
          <p:cNvSpPr txBox="1"/>
          <p:nvPr/>
        </p:nvSpPr>
        <p:spPr>
          <a:xfrm>
            <a:off x="6614885" y="5265414"/>
            <a:ext cx="1245597"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2023, Stanford</a:t>
            </a:r>
          </a:p>
        </p:txBody>
      </p:sp>
      <p:sp>
        <p:nvSpPr>
          <p:cNvPr id="17" name="TextBox 16">
            <a:extLst>
              <a:ext uri="{FF2B5EF4-FFF2-40B4-BE49-F238E27FC236}">
                <a16:creationId xmlns:a16="http://schemas.microsoft.com/office/drawing/2014/main" id="{703FCA4B-331D-61EB-59E0-3557C59A42AA}"/>
              </a:ext>
            </a:extLst>
          </p:cNvPr>
          <p:cNvSpPr txBox="1"/>
          <p:nvPr/>
        </p:nvSpPr>
        <p:spPr>
          <a:xfrm>
            <a:off x="6614885" y="6416152"/>
            <a:ext cx="1322798"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2024, Knoxville</a:t>
            </a:r>
          </a:p>
        </p:txBody>
      </p:sp>
    </p:spTree>
    <p:extLst>
      <p:ext uri="{BB962C8B-B14F-4D97-AF65-F5344CB8AC3E}">
        <p14:creationId xmlns:p14="http://schemas.microsoft.com/office/powerpoint/2010/main" val="259024315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8912F5-F698-B5B2-DAC9-E81A411CE5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17BDC-E522-6411-1AAA-C84DCE00806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Electron Ion Collider Detector R&amp;D </a:t>
            </a:r>
          </a:p>
        </p:txBody>
      </p:sp>
      <p:pic>
        <p:nvPicPr>
          <p:cNvPr id="5" name="Content Placeholder 4" descr="A group of people posing for a photo&#10;&#10;Description automatically generated">
            <a:extLst>
              <a:ext uri="{FF2B5EF4-FFF2-40B4-BE49-F238E27FC236}">
                <a16:creationId xmlns:a16="http://schemas.microsoft.com/office/drawing/2014/main" id="{A722BE6E-65B9-8B93-8D2E-5C9E84DBAB5B}"/>
              </a:ext>
            </a:extLst>
          </p:cNvPr>
          <p:cNvPicPr>
            <a:picLocks noGrp="1" noChangeAspect="1"/>
          </p:cNvPicPr>
          <p:nvPr>
            <p:ph idx="1"/>
          </p:nvPr>
        </p:nvPicPr>
        <p:blipFill>
          <a:blip r:embed="rId3"/>
          <a:stretch>
            <a:fillRect/>
          </a:stretch>
        </p:blipFill>
        <p:spPr>
          <a:xfrm>
            <a:off x="432225" y="1695147"/>
            <a:ext cx="11327549" cy="3992960"/>
          </a:xfrm>
          <a:prstGeom prst="rect">
            <a:avLst/>
          </a:prstGeom>
        </p:spPr>
      </p:pic>
      <p:sp>
        <p:nvSpPr>
          <p:cNvPr id="3" name="TextBox 2">
            <a:extLst>
              <a:ext uri="{FF2B5EF4-FFF2-40B4-BE49-F238E27FC236}">
                <a16:creationId xmlns:a16="http://schemas.microsoft.com/office/drawing/2014/main" id="{4AD5D0C0-3C0B-22A0-C404-AD186266F040}"/>
              </a:ext>
            </a:extLst>
          </p:cNvPr>
          <p:cNvSpPr txBox="1"/>
          <p:nvPr/>
        </p:nvSpPr>
        <p:spPr>
          <a:xfrm>
            <a:off x="566057" y="5954486"/>
            <a:ext cx="9234387" cy="646331"/>
          </a:xfrm>
          <a:prstGeom prst="rect">
            <a:avLst/>
          </a:prstGeom>
          <a:noFill/>
        </p:spPr>
        <p:txBody>
          <a:bodyPr wrap="none" rtlCol="0">
            <a:spAutoFit/>
          </a:bodyPr>
          <a:lstStyle/>
          <a:p>
            <a:r>
              <a:rPr lang="en-US" dirty="0"/>
              <a:t>We served together on the Panel for Detector R&amp;D for the Electron Ion Collider (2011 – 2019)</a:t>
            </a:r>
          </a:p>
          <a:p>
            <a:r>
              <a:rPr lang="en-US" dirty="0"/>
              <a:t>(Carl Haber and </a:t>
            </a:r>
            <a:r>
              <a:rPr lang="en-US" sz="1800" dirty="0">
                <a:effectLst/>
                <a:latin typeface="Calibri" panose="020F0502020204030204" pitchFamily="34" charset="0"/>
                <a:ea typeface="Calibri" panose="020F0502020204030204" pitchFamily="34" charset="0"/>
              </a:rPr>
              <a:t>Peter Krizan replaced Robert </a:t>
            </a:r>
            <a:r>
              <a:rPr lang="en-US" sz="1800" dirty="0" err="1">
                <a:effectLst/>
                <a:latin typeface="Calibri" panose="020F0502020204030204" pitchFamily="34" charset="0"/>
                <a:ea typeface="Calibri" panose="020F0502020204030204" pitchFamily="34" charset="0"/>
              </a:rPr>
              <a:t>Klanner</a:t>
            </a:r>
            <a:r>
              <a:rPr lang="en-US" sz="1800" dirty="0">
                <a:effectLst/>
                <a:latin typeface="Calibri" panose="020F0502020204030204" pitchFamily="34" charset="0"/>
                <a:ea typeface="Calibri" panose="020F0502020204030204" pitchFamily="34" charset="0"/>
              </a:rPr>
              <a:t> and Howard Wieman) </a:t>
            </a:r>
            <a:endParaRPr lang="en-US" dirty="0"/>
          </a:p>
        </p:txBody>
      </p:sp>
    </p:spTree>
    <p:extLst>
      <p:ext uri="{BB962C8B-B14F-4D97-AF65-F5344CB8AC3E}">
        <p14:creationId xmlns:p14="http://schemas.microsoft.com/office/powerpoint/2010/main" val="31496296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8CF7F-3280-EBD1-A0B7-BF1C67126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3C22D-D7DE-A2E8-AF49-D6072C37B113}"/>
              </a:ext>
            </a:extLst>
          </p:cNvPr>
          <p:cNvSpPr>
            <a:spLocks noGrp="1"/>
          </p:cNvSpPr>
          <p:nvPr>
            <p:ph type="title"/>
          </p:nvPr>
        </p:nvSpPr>
        <p:spPr>
          <a:xfrm>
            <a:off x="838200" y="7776"/>
            <a:ext cx="10515600" cy="1325563"/>
          </a:xfrm>
        </p:spPr>
        <p:txBody>
          <a:bodyPr/>
          <a:lstStyle/>
          <a:p>
            <a:r>
              <a:rPr lang="en-US" dirty="0"/>
              <a:t>Moving to Oxford (2013) </a:t>
            </a:r>
          </a:p>
        </p:txBody>
      </p:sp>
      <p:pic>
        <p:nvPicPr>
          <p:cNvPr id="7" name="Picture 6" descr="A picture containing building, outdoor, city, old&#10;&#10;Description automatically generated">
            <a:extLst>
              <a:ext uri="{FF2B5EF4-FFF2-40B4-BE49-F238E27FC236}">
                <a16:creationId xmlns:a16="http://schemas.microsoft.com/office/drawing/2014/main" id="{6077BED8-E928-7DD7-5555-F4817110AACA}"/>
              </a:ext>
            </a:extLst>
          </p:cNvPr>
          <p:cNvPicPr>
            <a:picLocks noChangeAspect="1"/>
          </p:cNvPicPr>
          <p:nvPr/>
        </p:nvPicPr>
        <p:blipFill>
          <a:blip r:embed="rId3"/>
          <a:stretch>
            <a:fillRect/>
          </a:stretch>
        </p:blipFill>
        <p:spPr>
          <a:xfrm>
            <a:off x="-1" y="1336039"/>
            <a:ext cx="12210877" cy="4192401"/>
          </a:xfrm>
          <a:prstGeom prst="rect">
            <a:avLst/>
          </a:prstGeom>
        </p:spPr>
      </p:pic>
      <p:sp>
        <p:nvSpPr>
          <p:cNvPr id="3" name="TextBox 2">
            <a:extLst>
              <a:ext uri="{FF2B5EF4-FFF2-40B4-BE49-F238E27FC236}">
                <a16:creationId xmlns:a16="http://schemas.microsoft.com/office/drawing/2014/main" id="{CCDF87BB-548C-FA57-6650-D119215672C6}"/>
              </a:ext>
            </a:extLst>
          </p:cNvPr>
          <p:cNvSpPr txBox="1"/>
          <p:nvPr/>
        </p:nvSpPr>
        <p:spPr>
          <a:xfrm>
            <a:off x="838200" y="5769431"/>
            <a:ext cx="4877489" cy="830997"/>
          </a:xfrm>
          <a:prstGeom prst="rect">
            <a:avLst/>
          </a:prstGeom>
          <a:noFill/>
        </p:spPr>
        <p:txBody>
          <a:bodyPr wrap="none" rtlCol="0">
            <a:spAutoFit/>
          </a:bodyPr>
          <a:lstStyle/>
          <a:p>
            <a:r>
              <a:rPr lang="en-US" sz="2400" dirty="0"/>
              <a:t>Move back to the Old World or not? </a:t>
            </a:r>
          </a:p>
          <a:p>
            <a:r>
              <a:rPr lang="en-US" sz="2400" dirty="0"/>
              <a:t>British people speak funny! </a:t>
            </a:r>
          </a:p>
        </p:txBody>
      </p:sp>
    </p:spTree>
    <p:extLst>
      <p:ext uri="{BB962C8B-B14F-4D97-AF65-F5344CB8AC3E}">
        <p14:creationId xmlns:p14="http://schemas.microsoft.com/office/powerpoint/2010/main" val="321262048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D287-190C-33CE-AF1F-BB0248310F28}"/>
              </a:ext>
            </a:extLst>
          </p:cNvPr>
          <p:cNvSpPr>
            <a:spLocks noGrp="1"/>
          </p:cNvSpPr>
          <p:nvPr>
            <p:ph type="title"/>
          </p:nvPr>
        </p:nvSpPr>
        <p:spPr>
          <a:xfrm>
            <a:off x="838200" y="-26762"/>
            <a:ext cx="10515600" cy="1325563"/>
          </a:xfrm>
        </p:spPr>
        <p:txBody>
          <a:bodyPr/>
          <a:lstStyle/>
          <a:p>
            <a:r>
              <a:rPr lang="en-US" dirty="0"/>
              <a:t>Silicon Lab at Oxford </a:t>
            </a:r>
          </a:p>
        </p:txBody>
      </p:sp>
      <p:pic>
        <p:nvPicPr>
          <p:cNvPr id="5" name="Content Placeholder 4" descr="A picture containing indoor, floor, wall, ceiling&#10;&#10;Description automatically generated">
            <a:extLst>
              <a:ext uri="{FF2B5EF4-FFF2-40B4-BE49-F238E27FC236}">
                <a16:creationId xmlns:a16="http://schemas.microsoft.com/office/drawing/2014/main" id="{96973D51-241B-1109-5ACA-90F883E1E83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72142" y="958791"/>
            <a:ext cx="4811487" cy="2706462"/>
          </a:xfrm>
        </p:spPr>
      </p:pic>
      <p:pic>
        <p:nvPicPr>
          <p:cNvPr id="9" name="Picture 8" descr="A picture containing indoor, wall, appliance, cluttered&#10;&#10;Description automatically generated">
            <a:extLst>
              <a:ext uri="{FF2B5EF4-FFF2-40B4-BE49-F238E27FC236}">
                <a16:creationId xmlns:a16="http://schemas.microsoft.com/office/drawing/2014/main" id="{AFE027AA-397B-1E48-808E-9B51E4ED83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8393276" y="1806346"/>
            <a:ext cx="4060374" cy="2283960"/>
          </a:xfrm>
          <a:prstGeom prst="rect">
            <a:avLst/>
          </a:prstGeom>
        </p:spPr>
      </p:pic>
      <p:pic>
        <p:nvPicPr>
          <p:cNvPr id="11" name="Picture 10" descr="A picture containing text, indoor, person, wall&#10;&#10;Description automatically generated">
            <a:extLst>
              <a:ext uri="{FF2B5EF4-FFF2-40B4-BE49-F238E27FC236}">
                <a16:creationId xmlns:a16="http://schemas.microsoft.com/office/drawing/2014/main" id="{424FC9E2-F167-37FC-079C-E77F7C44BF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09999" y="3707267"/>
            <a:ext cx="5388429" cy="3030991"/>
          </a:xfrm>
          <a:prstGeom prst="rect">
            <a:avLst/>
          </a:prstGeom>
        </p:spPr>
      </p:pic>
    </p:spTree>
    <p:extLst>
      <p:ext uri="{BB962C8B-B14F-4D97-AF65-F5344CB8AC3E}">
        <p14:creationId xmlns:p14="http://schemas.microsoft.com/office/powerpoint/2010/main" val="247616102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A25EF0F-6EF0-02C0-0806-40647F69B09E}"/>
              </a:ext>
            </a:extLst>
          </p:cNvPr>
          <p:cNvSpPr>
            <a:spLocks noGrp="1"/>
          </p:cNvSpPr>
          <p:nvPr>
            <p:ph type="title"/>
          </p:nvPr>
        </p:nvSpPr>
        <p:spPr>
          <a:xfrm>
            <a:off x="773408" y="992094"/>
            <a:ext cx="3616913" cy="2795160"/>
          </a:xfrm>
        </p:spPr>
        <p:txBody>
          <a:bodyPr vert="horz" lIns="91440" tIns="45720" rIns="91440" bIns="45720" rtlCol="0" anchor="t">
            <a:normAutofit/>
          </a:bodyPr>
          <a:lstStyle/>
          <a:p>
            <a:pPr algn="ctr"/>
            <a:r>
              <a:rPr lang="en-US" kern="1200" dirty="0">
                <a:solidFill>
                  <a:schemeClr val="tx1"/>
                </a:solidFill>
                <a:latin typeface="+mj-lt"/>
                <a:ea typeface="+mj-ea"/>
                <a:cs typeface="+mj-cs"/>
              </a:rPr>
              <a:t>The “Dawn of Quantum” </a:t>
            </a:r>
          </a:p>
        </p:txBody>
      </p:sp>
      <p:pic>
        <p:nvPicPr>
          <p:cNvPr id="5" name="Content Placeholder 4">
            <a:extLst>
              <a:ext uri="{FF2B5EF4-FFF2-40B4-BE49-F238E27FC236}">
                <a16:creationId xmlns:a16="http://schemas.microsoft.com/office/drawing/2014/main" id="{A1382618-D481-F4FC-F73C-0D88745FC177}"/>
              </a:ext>
            </a:extLst>
          </p:cNvPr>
          <p:cNvPicPr>
            <a:picLocks noGrp="1" noChangeAspect="1"/>
          </p:cNvPicPr>
          <p:nvPr>
            <p:ph idx="1"/>
          </p:nvPr>
        </p:nvPicPr>
        <p:blipFill>
          <a:blip r:embed="rId2"/>
          <a:stretch>
            <a:fillRect/>
          </a:stretch>
        </p:blipFill>
        <p:spPr>
          <a:xfrm>
            <a:off x="6436420" y="91688"/>
            <a:ext cx="5207797" cy="6765032"/>
          </a:xfrm>
          <a:prstGeom prst="rect">
            <a:avLst/>
          </a:prstGeom>
        </p:spPr>
      </p:pic>
      <p:sp>
        <p:nvSpPr>
          <p:cNvPr id="6" name="TextBox 5">
            <a:extLst>
              <a:ext uri="{FF2B5EF4-FFF2-40B4-BE49-F238E27FC236}">
                <a16:creationId xmlns:a16="http://schemas.microsoft.com/office/drawing/2014/main" id="{CC50FFD3-5101-27B6-29DF-C7580EB8504B}"/>
              </a:ext>
            </a:extLst>
          </p:cNvPr>
          <p:cNvSpPr txBox="1"/>
          <p:nvPr/>
        </p:nvSpPr>
        <p:spPr>
          <a:xfrm>
            <a:off x="7493324" y="6531425"/>
            <a:ext cx="3295646"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https://</a:t>
            </a:r>
            <a:r>
              <a:rPr lang="en-US" sz="1400" i="1" dirty="0" err="1">
                <a:latin typeface="Times New Roman" panose="02020603050405020304" pitchFamily="18" charset="0"/>
                <a:cs typeface="Times New Roman" panose="02020603050405020304" pitchFamily="18" charset="0"/>
              </a:rPr>
              <a:t>www.osti.gov</a:t>
            </a:r>
            <a:r>
              <a:rPr lang="en-US" sz="1400" i="1" dirty="0">
                <a:latin typeface="Times New Roman" panose="02020603050405020304" pitchFamily="18" charset="0"/>
                <a:cs typeface="Times New Roman" panose="02020603050405020304" pitchFamily="18" charset="0"/>
              </a:rPr>
              <a:t>/servlets/purl/1358078</a:t>
            </a:r>
          </a:p>
        </p:txBody>
      </p:sp>
      <p:sp>
        <p:nvSpPr>
          <p:cNvPr id="7" name="Content Placeholder 2">
            <a:extLst>
              <a:ext uri="{FF2B5EF4-FFF2-40B4-BE49-F238E27FC236}">
                <a16:creationId xmlns:a16="http://schemas.microsoft.com/office/drawing/2014/main" id="{011B39B0-E58F-6A65-C2CA-51D0A03AC651}"/>
              </a:ext>
            </a:extLst>
          </p:cNvPr>
          <p:cNvSpPr txBox="1">
            <a:spLocks/>
          </p:cNvSpPr>
          <p:nvPr/>
        </p:nvSpPr>
        <p:spPr>
          <a:xfrm>
            <a:off x="517568" y="3226911"/>
            <a:ext cx="4731326" cy="3114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Around 2016-2017 discussions were held between various offices within the DOE Office of Science on the topic of  </a:t>
            </a:r>
            <a:br>
              <a:rPr lang="en-US" sz="2400" dirty="0"/>
            </a:br>
            <a:br>
              <a:rPr lang="en-US" sz="2400" dirty="0"/>
            </a:br>
            <a:r>
              <a:rPr lang="en-US" sz="2400" i="1" dirty="0"/>
              <a:t>“Grand Challenges at the Interface of Quantum Information Science, Particle Physics, and Computing” </a:t>
            </a:r>
          </a:p>
        </p:txBody>
      </p:sp>
    </p:spTree>
    <p:extLst>
      <p:ext uri="{BB962C8B-B14F-4D97-AF65-F5344CB8AC3E}">
        <p14:creationId xmlns:p14="http://schemas.microsoft.com/office/powerpoint/2010/main" val="275966006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1EC37C-A899-0BFE-9F28-D9A33D3ADA27}"/>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899E5C5-B67D-478B-ABD3-CBC073F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Freeform: Shape 11">
            <a:extLst>
              <a:ext uri="{FF2B5EF4-FFF2-40B4-BE49-F238E27FC236}">
                <a16:creationId xmlns:a16="http://schemas.microsoft.com/office/drawing/2014/main" id="{9CE5C1FD-15BC-F836-62AA-5750640C0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8A084E9-E70A-445B-BC26-BB840196624D}"/>
              </a:ext>
            </a:extLst>
          </p:cNvPr>
          <p:cNvSpPr>
            <a:spLocks noGrp="1"/>
          </p:cNvSpPr>
          <p:nvPr>
            <p:ph type="title"/>
          </p:nvPr>
        </p:nvSpPr>
        <p:spPr>
          <a:xfrm>
            <a:off x="773408" y="956469"/>
            <a:ext cx="3616913" cy="2795160"/>
          </a:xfrm>
        </p:spPr>
        <p:txBody>
          <a:bodyPr vert="horz" lIns="91440" tIns="45720" rIns="91440" bIns="45720" rtlCol="0" anchor="t">
            <a:noAutofit/>
          </a:bodyPr>
          <a:lstStyle/>
          <a:p>
            <a:pPr algn="ctr"/>
            <a:r>
              <a:rPr lang="en-US" sz="3600" kern="1200" dirty="0">
                <a:solidFill>
                  <a:schemeClr val="tx1"/>
                </a:solidFill>
                <a:latin typeface="+mj-lt"/>
                <a:ea typeface="+mj-ea"/>
                <a:cs typeface="+mj-cs"/>
              </a:rPr>
              <a:t>Accelerating Development of and Research Impacts from QIS</a:t>
            </a:r>
          </a:p>
        </p:txBody>
      </p:sp>
      <p:sp>
        <p:nvSpPr>
          <p:cNvPr id="6" name="TextBox 5">
            <a:extLst>
              <a:ext uri="{FF2B5EF4-FFF2-40B4-BE49-F238E27FC236}">
                <a16:creationId xmlns:a16="http://schemas.microsoft.com/office/drawing/2014/main" id="{A303904D-38D8-6C3C-1ABA-FA886754E2F5}"/>
              </a:ext>
            </a:extLst>
          </p:cNvPr>
          <p:cNvSpPr txBox="1"/>
          <p:nvPr/>
        </p:nvSpPr>
        <p:spPr>
          <a:xfrm>
            <a:off x="3206340" y="6531425"/>
            <a:ext cx="89864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https://</a:t>
            </a:r>
            <a:r>
              <a:rPr kumimoji="0" lang="en-US" sz="1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science.osti.gov</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/-/media/sc-2/pdf/presentations/2017/DOE-</a:t>
            </a:r>
            <a:r>
              <a:rPr kumimoji="0" lang="en-US" sz="1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Office_of_Science_Dear_Colleague_Letter_on_QIS.pdf</a:t>
            </a:r>
            <a:endPar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Content Placeholder 2">
            <a:extLst>
              <a:ext uri="{FF2B5EF4-FFF2-40B4-BE49-F238E27FC236}">
                <a16:creationId xmlns:a16="http://schemas.microsoft.com/office/drawing/2014/main" id="{A24715A4-E04C-B3E6-A05A-62765433C5B7}"/>
              </a:ext>
            </a:extLst>
          </p:cNvPr>
          <p:cNvSpPr txBox="1">
            <a:spLocks/>
          </p:cNvSpPr>
          <p:nvPr/>
        </p:nvSpPr>
        <p:spPr>
          <a:xfrm>
            <a:off x="517568" y="3773176"/>
            <a:ext cx="4731326" cy="2021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 ‘Dear Colleague’ letter from the Director of the Office of Science, issued November 29, 2017</a:t>
            </a:r>
            <a:endPar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Content Placeholder 8">
            <a:extLst>
              <a:ext uri="{FF2B5EF4-FFF2-40B4-BE49-F238E27FC236}">
                <a16:creationId xmlns:a16="http://schemas.microsoft.com/office/drawing/2014/main" id="{DBF5E40C-6957-3F12-C7A6-669466392387}"/>
              </a:ext>
            </a:extLst>
          </p:cNvPr>
          <p:cNvPicPr>
            <a:picLocks noChangeAspect="1"/>
          </p:cNvPicPr>
          <p:nvPr/>
        </p:nvPicPr>
        <p:blipFill>
          <a:blip r:embed="rId2"/>
          <a:srcRect l="4066" r="10257" b="63348"/>
          <a:stretch/>
        </p:blipFill>
        <p:spPr>
          <a:xfrm>
            <a:off x="5410202" y="364187"/>
            <a:ext cx="6524807" cy="3625921"/>
          </a:xfrm>
          <a:prstGeom prst="rect">
            <a:avLst/>
          </a:prstGeom>
        </p:spPr>
      </p:pic>
    </p:spTree>
    <p:extLst>
      <p:ext uri="{BB962C8B-B14F-4D97-AF65-F5344CB8AC3E}">
        <p14:creationId xmlns:p14="http://schemas.microsoft.com/office/powerpoint/2010/main" val="29810988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6ECAC-43AF-8CD8-5AD1-A2CC06539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EA0DC0-3868-96A8-041B-A7FB83BF53D1}"/>
              </a:ext>
            </a:extLst>
          </p:cNvPr>
          <p:cNvSpPr>
            <a:spLocks noGrp="1"/>
          </p:cNvSpPr>
          <p:nvPr>
            <p:ph type="title"/>
          </p:nvPr>
        </p:nvSpPr>
        <p:spPr>
          <a:xfrm>
            <a:off x="838200" y="197776"/>
            <a:ext cx="10515600" cy="1325563"/>
          </a:xfrm>
        </p:spPr>
        <p:txBody>
          <a:bodyPr/>
          <a:lstStyle/>
          <a:p>
            <a:r>
              <a:rPr lang="en-US" dirty="0"/>
              <a:t>A Transformative Event: </a:t>
            </a:r>
            <a:br>
              <a:rPr lang="en-US" dirty="0"/>
            </a:br>
            <a:r>
              <a:rPr lang="en-US" dirty="0"/>
              <a:t>First Quantum Sensing Workshop </a:t>
            </a:r>
          </a:p>
        </p:txBody>
      </p:sp>
      <p:pic>
        <p:nvPicPr>
          <p:cNvPr id="5" name="Picture 4">
            <a:extLst>
              <a:ext uri="{FF2B5EF4-FFF2-40B4-BE49-F238E27FC236}">
                <a16:creationId xmlns:a16="http://schemas.microsoft.com/office/drawing/2014/main" id="{ED83B4B7-D3D2-AE4A-0B6E-51F8227627AF}"/>
              </a:ext>
            </a:extLst>
          </p:cNvPr>
          <p:cNvPicPr>
            <a:picLocks noChangeAspect="1"/>
          </p:cNvPicPr>
          <p:nvPr/>
        </p:nvPicPr>
        <p:blipFill>
          <a:blip r:embed="rId3"/>
          <a:stretch>
            <a:fillRect/>
          </a:stretch>
        </p:blipFill>
        <p:spPr>
          <a:xfrm>
            <a:off x="1055915" y="1588529"/>
            <a:ext cx="9169326" cy="2775285"/>
          </a:xfrm>
          <a:prstGeom prst="rect">
            <a:avLst/>
          </a:prstGeom>
        </p:spPr>
      </p:pic>
      <p:sp>
        <p:nvSpPr>
          <p:cNvPr id="7" name="Rectangle 6">
            <a:extLst>
              <a:ext uri="{FF2B5EF4-FFF2-40B4-BE49-F238E27FC236}">
                <a16:creationId xmlns:a16="http://schemas.microsoft.com/office/drawing/2014/main" id="{691A05EC-C467-271D-8575-A253631F4385}"/>
              </a:ext>
            </a:extLst>
          </p:cNvPr>
          <p:cNvSpPr/>
          <p:nvPr/>
        </p:nvSpPr>
        <p:spPr>
          <a:xfrm>
            <a:off x="5265229" y="3901475"/>
            <a:ext cx="4958102" cy="369332"/>
          </a:xfrm>
          <a:prstGeom prst="rect">
            <a:avLst/>
          </a:prstGeom>
          <a:solidFill>
            <a:srgbClr val="FFFF00"/>
          </a:solidFill>
        </p:spPr>
        <p:txBody>
          <a:bodyPr wrap="square">
            <a:spAutoFit/>
          </a:bodyPr>
          <a:lstStyle/>
          <a:p>
            <a:pPr algn="r"/>
            <a:r>
              <a:rPr lang="en-US" dirty="0"/>
              <a:t>https://</a:t>
            </a:r>
            <a:r>
              <a:rPr lang="en-US" dirty="0" err="1"/>
              <a:t>indico.fnal.gov</a:t>
            </a:r>
            <a:r>
              <a:rPr lang="en-US" dirty="0"/>
              <a:t>/event/ANLHEP1246/</a:t>
            </a:r>
          </a:p>
        </p:txBody>
      </p:sp>
      <p:pic>
        <p:nvPicPr>
          <p:cNvPr id="8" name="Picture 7">
            <a:extLst>
              <a:ext uri="{FF2B5EF4-FFF2-40B4-BE49-F238E27FC236}">
                <a16:creationId xmlns:a16="http://schemas.microsoft.com/office/drawing/2014/main" id="{2A834F5B-3A83-71F9-F7F5-219EFEA821FF}"/>
              </a:ext>
            </a:extLst>
          </p:cNvPr>
          <p:cNvPicPr>
            <a:picLocks noChangeAspect="1"/>
          </p:cNvPicPr>
          <p:nvPr/>
        </p:nvPicPr>
        <p:blipFill>
          <a:blip r:embed="rId4"/>
          <a:stretch>
            <a:fillRect/>
          </a:stretch>
        </p:blipFill>
        <p:spPr>
          <a:xfrm>
            <a:off x="5776623" y="5342004"/>
            <a:ext cx="6217449" cy="968613"/>
          </a:xfrm>
          <a:prstGeom prst="rect">
            <a:avLst/>
          </a:prstGeom>
          <a:solidFill>
            <a:schemeClr val="bg1"/>
          </a:solidFill>
        </p:spPr>
      </p:pic>
      <p:pic>
        <p:nvPicPr>
          <p:cNvPr id="9" name="Picture 8" descr="A picture containing text&#10;&#10;Description automatically generated">
            <a:extLst>
              <a:ext uri="{FF2B5EF4-FFF2-40B4-BE49-F238E27FC236}">
                <a16:creationId xmlns:a16="http://schemas.microsoft.com/office/drawing/2014/main" id="{27EAB684-0E99-DCA3-F84F-3104449935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7247" y="4369131"/>
            <a:ext cx="4237982" cy="2214622"/>
          </a:xfrm>
          <a:prstGeom prst="rect">
            <a:avLst/>
          </a:prstGeom>
        </p:spPr>
      </p:pic>
      <p:sp>
        <p:nvSpPr>
          <p:cNvPr id="10" name="TextBox 9">
            <a:extLst>
              <a:ext uri="{FF2B5EF4-FFF2-40B4-BE49-F238E27FC236}">
                <a16:creationId xmlns:a16="http://schemas.microsoft.com/office/drawing/2014/main" id="{B689F8FF-04FC-72AD-1202-C2C1FBB02A0E}"/>
              </a:ext>
            </a:extLst>
          </p:cNvPr>
          <p:cNvSpPr txBox="1"/>
          <p:nvPr/>
        </p:nvSpPr>
        <p:spPr>
          <a:xfrm>
            <a:off x="6875807" y="6400798"/>
            <a:ext cx="2505045"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https://</a:t>
            </a:r>
            <a:r>
              <a:rPr lang="en-US" sz="1400" i="1" dirty="0" err="1">
                <a:latin typeface="Times New Roman" panose="02020603050405020304" pitchFamily="18" charset="0"/>
                <a:cs typeface="Times New Roman" panose="02020603050405020304" pitchFamily="18" charset="0"/>
              </a:rPr>
              <a:t>arxiv.org</a:t>
            </a:r>
            <a:r>
              <a:rPr lang="en-US" sz="1400" i="1" dirty="0">
                <a:latin typeface="Times New Roman" panose="02020603050405020304" pitchFamily="18" charset="0"/>
                <a:cs typeface="Times New Roman" panose="02020603050405020304" pitchFamily="18" charset="0"/>
              </a:rPr>
              <a:t>/pdf/1803.11306</a:t>
            </a:r>
          </a:p>
        </p:txBody>
      </p:sp>
    </p:spTree>
    <p:extLst>
      <p:ext uri="{BB962C8B-B14F-4D97-AF65-F5344CB8AC3E}">
        <p14:creationId xmlns:p14="http://schemas.microsoft.com/office/powerpoint/2010/main" val="66137885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54485-9C39-86FE-95E3-4F4321DA4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97564-77E7-6036-D00E-1065822E884A}"/>
              </a:ext>
            </a:extLst>
          </p:cNvPr>
          <p:cNvSpPr>
            <a:spLocks noGrp="1"/>
          </p:cNvSpPr>
          <p:nvPr>
            <p:ph type="title"/>
          </p:nvPr>
        </p:nvSpPr>
        <p:spPr>
          <a:xfrm>
            <a:off x="838200" y="7776"/>
            <a:ext cx="10515600" cy="1325563"/>
          </a:xfrm>
        </p:spPr>
        <p:txBody>
          <a:bodyPr/>
          <a:lstStyle/>
          <a:p>
            <a:r>
              <a:rPr lang="en-US" dirty="0"/>
              <a:t>First Quantum Sensing Workshop </a:t>
            </a:r>
          </a:p>
        </p:txBody>
      </p:sp>
      <p:pic>
        <p:nvPicPr>
          <p:cNvPr id="3" name="Picture 2">
            <a:extLst>
              <a:ext uri="{FF2B5EF4-FFF2-40B4-BE49-F238E27FC236}">
                <a16:creationId xmlns:a16="http://schemas.microsoft.com/office/drawing/2014/main" id="{AFF8F43A-0475-0E74-D9CC-7A5ACA99B7AC}"/>
              </a:ext>
            </a:extLst>
          </p:cNvPr>
          <p:cNvPicPr>
            <a:picLocks noChangeAspect="1"/>
          </p:cNvPicPr>
          <p:nvPr/>
        </p:nvPicPr>
        <p:blipFill>
          <a:blip r:embed="rId3"/>
          <a:stretch>
            <a:fillRect/>
          </a:stretch>
        </p:blipFill>
        <p:spPr>
          <a:xfrm>
            <a:off x="1554163" y="1123026"/>
            <a:ext cx="8012309" cy="2784946"/>
          </a:xfrm>
          <a:prstGeom prst="rect">
            <a:avLst/>
          </a:prstGeom>
        </p:spPr>
      </p:pic>
      <p:pic>
        <p:nvPicPr>
          <p:cNvPr id="4" name="Picture 3">
            <a:extLst>
              <a:ext uri="{FF2B5EF4-FFF2-40B4-BE49-F238E27FC236}">
                <a16:creationId xmlns:a16="http://schemas.microsoft.com/office/drawing/2014/main" id="{B05138D3-C51E-447B-63A2-BA017A510D0F}"/>
              </a:ext>
            </a:extLst>
          </p:cNvPr>
          <p:cNvPicPr>
            <a:picLocks noChangeAspect="1"/>
          </p:cNvPicPr>
          <p:nvPr/>
        </p:nvPicPr>
        <p:blipFill>
          <a:blip r:embed="rId4"/>
          <a:stretch>
            <a:fillRect/>
          </a:stretch>
        </p:blipFill>
        <p:spPr>
          <a:xfrm>
            <a:off x="1130650" y="4212621"/>
            <a:ext cx="9586814" cy="2090207"/>
          </a:xfrm>
          <a:prstGeom prst="rect">
            <a:avLst/>
          </a:prstGeom>
        </p:spPr>
      </p:pic>
      <p:cxnSp>
        <p:nvCxnSpPr>
          <p:cNvPr id="6" name="Straight Connector 5">
            <a:extLst>
              <a:ext uri="{FF2B5EF4-FFF2-40B4-BE49-F238E27FC236}">
                <a16:creationId xmlns:a16="http://schemas.microsoft.com/office/drawing/2014/main" id="{C430933B-C2CC-6D1A-A053-6EAEE155867F}"/>
              </a:ext>
            </a:extLst>
          </p:cNvPr>
          <p:cNvCxnSpPr/>
          <p:nvPr/>
        </p:nvCxnSpPr>
        <p:spPr>
          <a:xfrm>
            <a:off x="9440883" y="4880758"/>
            <a:ext cx="1163782"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DCC87AE-EBE5-CBFB-3B23-C545B8B4968B}"/>
              </a:ext>
            </a:extLst>
          </p:cNvPr>
          <p:cNvCxnSpPr>
            <a:cxnSpLocks/>
          </p:cNvCxnSpPr>
          <p:nvPr/>
        </p:nvCxnSpPr>
        <p:spPr>
          <a:xfrm>
            <a:off x="3988129" y="5246914"/>
            <a:ext cx="6082146"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D36A878-D75C-05C1-CC1D-0CC358C640B9}"/>
              </a:ext>
            </a:extLst>
          </p:cNvPr>
          <p:cNvCxnSpPr>
            <a:cxnSpLocks/>
          </p:cNvCxnSpPr>
          <p:nvPr/>
        </p:nvCxnSpPr>
        <p:spPr>
          <a:xfrm>
            <a:off x="2038597" y="5565568"/>
            <a:ext cx="8031678"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2443144-7CE1-8529-D278-69C46D67F93D}"/>
              </a:ext>
            </a:extLst>
          </p:cNvPr>
          <p:cNvCxnSpPr>
            <a:cxnSpLocks/>
          </p:cNvCxnSpPr>
          <p:nvPr/>
        </p:nvCxnSpPr>
        <p:spPr>
          <a:xfrm>
            <a:off x="7543783" y="5919849"/>
            <a:ext cx="213460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37300CA-9DDA-D1EB-F485-95CCBC2D0C92}"/>
              </a:ext>
            </a:extLst>
          </p:cNvPr>
          <p:cNvSpPr txBox="1"/>
          <p:nvPr/>
        </p:nvSpPr>
        <p:spPr>
          <a:xfrm>
            <a:off x="7445828" y="6424551"/>
            <a:ext cx="3147015" cy="369332"/>
          </a:xfrm>
          <a:prstGeom prst="rect">
            <a:avLst/>
          </a:prstGeom>
          <a:noFill/>
        </p:spPr>
        <p:txBody>
          <a:bodyPr wrap="none" rtlCol="0">
            <a:spAutoFit/>
          </a:bodyPr>
          <a:lstStyle/>
          <a:p>
            <a:r>
              <a:rPr lang="en-US" b="0" i="0" u="none" strike="noStrike" dirty="0">
                <a:solidFill>
                  <a:srgbClr val="605F71"/>
                </a:solidFill>
                <a:effectLst/>
                <a:latin typeface="Helvetica" pitchFamily="2" charset="0"/>
              </a:rPr>
              <a:t>American Institute of Physics</a:t>
            </a:r>
            <a:endParaRPr lang="en-US" dirty="0"/>
          </a:p>
        </p:txBody>
      </p:sp>
    </p:spTree>
    <p:extLst>
      <p:ext uri="{BB962C8B-B14F-4D97-AF65-F5344CB8AC3E}">
        <p14:creationId xmlns:p14="http://schemas.microsoft.com/office/powerpoint/2010/main" val="39185874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0DD85-D197-A41E-B257-B8AC1FD92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79528-7F14-6C7A-4DB0-256372EC5C14}"/>
              </a:ext>
            </a:extLst>
          </p:cNvPr>
          <p:cNvSpPr>
            <a:spLocks noGrp="1"/>
          </p:cNvSpPr>
          <p:nvPr>
            <p:ph type="title"/>
          </p:nvPr>
        </p:nvSpPr>
        <p:spPr>
          <a:xfrm>
            <a:off x="838200" y="7776"/>
            <a:ext cx="10515600" cy="1325563"/>
          </a:xfrm>
        </p:spPr>
        <p:txBody>
          <a:bodyPr/>
          <a:lstStyle/>
          <a:p>
            <a:r>
              <a:rPr lang="en-US"/>
              <a:t>Purdue</a:t>
            </a:r>
            <a:endParaRPr lang="en-US" dirty="0"/>
          </a:p>
        </p:txBody>
      </p:sp>
      <p:sp>
        <p:nvSpPr>
          <p:cNvPr id="3" name="Content Placeholder 2">
            <a:extLst>
              <a:ext uri="{FF2B5EF4-FFF2-40B4-BE49-F238E27FC236}">
                <a16:creationId xmlns:a16="http://schemas.microsoft.com/office/drawing/2014/main" id="{282844C6-100A-13CA-50C7-CA076ED31C55}"/>
              </a:ext>
            </a:extLst>
          </p:cNvPr>
          <p:cNvSpPr>
            <a:spLocks noGrp="1"/>
          </p:cNvSpPr>
          <p:nvPr>
            <p:ph idx="1"/>
          </p:nvPr>
        </p:nvSpPr>
        <p:spPr>
          <a:xfrm>
            <a:off x="838200" y="1044317"/>
            <a:ext cx="11191504" cy="5384471"/>
          </a:xfrm>
        </p:spPr>
        <p:txBody>
          <a:bodyPr>
            <a:normAutofit/>
          </a:bodyPr>
          <a:lstStyle/>
          <a:p>
            <a:pPr>
              <a:lnSpc>
                <a:spcPct val="110000"/>
              </a:lnSpc>
            </a:pPr>
            <a:r>
              <a:rPr lang="en-US" sz="2200" dirty="0">
                <a:latin typeface="Calibri" panose="020F0502020204030204" pitchFamily="34" charset="0"/>
                <a:cs typeface="Calibri" panose="020F0502020204030204" pitchFamily="34" charset="0"/>
              </a:rPr>
              <a:t>At Purdue he constructed key CLEO instrumentation including the muon detector and worked on the development of MPGDs (1992 NSF National Young Investigator Award) </a:t>
            </a: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marL="0" indent="0">
              <a:lnSpc>
                <a:spcPct val="110000"/>
              </a:lnSpc>
              <a:buNone/>
            </a:pPr>
            <a:endParaRPr lang="en-US" sz="2200" dirty="0">
              <a:latin typeface="Calibri" panose="020F0502020204030204" pitchFamily="34" charset="0"/>
              <a:cs typeface="Calibri" panose="020F0502020204030204" pitchFamily="34" charset="0"/>
            </a:endParaRPr>
          </a:p>
          <a:p>
            <a:pPr>
              <a:lnSpc>
                <a:spcPct val="110000"/>
              </a:lnSpc>
            </a:pPr>
            <a:r>
              <a:rPr lang="en-US" sz="2200" dirty="0">
                <a:latin typeface="Calibri" panose="020F0502020204030204" pitchFamily="34" charset="0"/>
                <a:cs typeface="Calibri" panose="020F0502020204030204" pitchFamily="34" charset="0"/>
              </a:rPr>
              <a:t>In 1995 he co-founded with Daniela, a 300 m</a:t>
            </a:r>
            <a:r>
              <a:rPr lang="en-US" sz="2200" baseline="30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class 100,000 Purdue Particle Physics Microstructure Detector Laboratories (P3MD)</a:t>
            </a:r>
          </a:p>
        </p:txBody>
      </p:sp>
      <p:pic>
        <p:nvPicPr>
          <p:cNvPr id="14" name="Picture 13">
            <a:extLst>
              <a:ext uri="{FF2B5EF4-FFF2-40B4-BE49-F238E27FC236}">
                <a16:creationId xmlns:a16="http://schemas.microsoft.com/office/drawing/2014/main" id="{BED4AF6D-80E0-414B-9DD5-5FBFF73681B9}"/>
              </a:ext>
            </a:extLst>
          </p:cNvPr>
          <p:cNvPicPr>
            <a:picLocks noChangeAspect="1"/>
          </p:cNvPicPr>
          <p:nvPr/>
        </p:nvPicPr>
        <p:blipFill>
          <a:blip r:embed="rId2"/>
          <a:srcRect l="12737" t="7980" r="68886" b="9394"/>
          <a:stretch/>
        </p:blipFill>
        <p:spPr>
          <a:xfrm rot="5400000">
            <a:off x="4338990" y="1776853"/>
            <a:ext cx="973868" cy="5666509"/>
          </a:xfrm>
          <a:prstGeom prst="rect">
            <a:avLst/>
          </a:prstGeom>
        </p:spPr>
      </p:pic>
      <p:pic>
        <p:nvPicPr>
          <p:cNvPr id="15" name="Picture 14">
            <a:extLst>
              <a:ext uri="{FF2B5EF4-FFF2-40B4-BE49-F238E27FC236}">
                <a16:creationId xmlns:a16="http://schemas.microsoft.com/office/drawing/2014/main" id="{8F05EA99-CE78-A926-664C-BD50ED215368}"/>
              </a:ext>
            </a:extLst>
          </p:cNvPr>
          <p:cNvPicPr>
            <a:picLocks noChangeAspect="1"/>
          </p:cNvPicPr>
          <p:nvPr/>
        </p:nvPicPr>
        <p:blipFill>
          <a:blip r:embed="rId2"/>
          <a:srcRect l="39597" t="7979" r="36797" b="32207"/>
          <a:stretch/>
        </p:blipFill>
        <p:spPr>
          <a:xfrm rot="5400000">
            <a:off x="8903570" y="1599105"/>
            <a:ext cx="1250948" cy="4101985"/>
          </a:xfrm>
          <a:prstGeom prst="rect">
            <a:avLst/>
          </a:prstGeom>
        </p:spPr>
      </p:pic>
      <p:pic>
        <p:nvPicPr>
          <p:cNvPr id="5" name="Picture 4">
            <a:extLst>
              <a:ext uri="{FF2B5EF4-FFF2-40B4-BE49-F238E27FC236}">
                <a16:creationId xmlns:a16="http://schemas.microsoft.com/office/drawing/2014/main" id="{A0BA5A55-12B4-B54F-502F-3887D9E82CB0}"/>
              </a:ext>
            </a:extLst>
          </p:cNvPr>
          <p:cNvPicPr>
            <a:picLocks noChangeAspect="1"/>
          </p:cNvPicPr>
          <p:nvPr/>
        </p:nvPicPr>
        <p:blipFill>
          <a:blip r:embed="rId3"/>
          <a:stretch>
            <a:fillRect/>
          </a:stretch>
        </p:blipFill>
        <p:spPr>
          <a:xfrm>
            <a:off x="1156779" y="1926073"/>
            <a:ext cx="6502400" cy="2197100"/>
          </a:xfrm>
          <a:prstGeom prst="rect">
            <a:avLst/>
          </a:prstGeom>
        </p:spPr>
      </p:pic>
    </p:spTree>
    <p:extLst>
      <p:ext uri="{BB962C8B-B14F-4D97-AF65-F5344CB8AC3E}">
        <p14:creationId xmlns:p14="http://schemas.microsoft.com/office/powerpoint/2010/main" val="252533194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1BE1AA-32F0-FF22-FFAF-50B1CCBA6007}"/>
              </a:ext>
            </a:extLst>
          </p:cNvPr>
          <p:cNvSpPr>
            <a:spLocks noGrp="1"/>
          </p:cNvSpPr>
          <p:nvPr>
            <p:ph type="title"/>
          </p:nvPr>
        </p:nvSpPr>
        <p:spPr>
          <a:xfrm>
            <a:off x="1255060" y="4792627"/>
            <a:ext cx="9681882" cy="739880"/>
          </a:xfrm>
        </p:spPr>
        <p:txBody>
          <a:bodyPr vert="horz" lIns="91440" tIns="45720" rIns="91440" bIns="45720" rtlCol="0" anchor="b">
            <a:normAutofit/>
          </a:bodyPr>
          <a:lstStyle/>
          <a:p>
            <a:pPr algn="ctr"/>
            <a:r>
              <a:rPr lang="en-US" sz="3600" dirty="0">
                <a:solidFill>
                  <a:schemeClr val="tx1">
                    <a:lumMod val="85000"/>
                    <a:lumOff val="15000"/>
                  </a:schemeClr>
                </a:solidFill>
              </a:rPr>
              <a:t>UK Workshop</a:t>
            </a:r>
          </a:p>
        </p:txBody>
      </p:sp>
      <p:pic>
        <p:nvPicPr>
          <p:cNvPr id="5" name="Picture 4" descr="A large group of people standing together&#10;&#10;Description automatically generated with low confidence">
            <a:extLst>
              <a:ext uri="{FF2B5EF4-FFF2-40B4-BE49-F238E27FC236}">
                <a16:creationId xmlns:a16="http://schemas.microsoft.com/office/drawing/2014/main" id="{F9BD1551-5688-4B4D-C2D4-7E039BBA031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19FB4B95-0BD5-E41E-909E-479454647F0A}"/>
              </a:ext>
            </a:extLst>
          </p:cNvPr>
          <p:cNvSpPr txBox="1"/>
          <p:nvPr/>
        </p:nvSpPr>
        <p:spPr>
          <a:xfrm>
            <a:off x="890654" y="5720282"/>
            <a:ext cx="10594695" cy="400110"/>
          </a:xfrm>
          <a:prstGeom prst="rect">
            <a:avLst/>
          </a:prstGeom>
          <a:noFill/>
        </p:spPr>
        <p:txBody>
          <a:bodyPr wrap="none" rtlCol="0">
            <a:spAutoFit/>
          </a:bodyPr>
          <a:lstStyle/>
          <a:p>
            <a:r>
              <a:rPr lang="en-US" sz="2000" dirty="0"/>
              <a:t>Similar workshop in the UK on </a:t>
            </a:r>
            <a:r>
              <a:rPr lang="en-US" sz="2000" b="1" dirty="0"/>
              <a:t>Quantum Sensors for Fundamental Physics</a:t>
            </a:r>
            <a:r>
              <a:rPr lang="en-US" sz="2000" dirty="0"/>
              <a:t>, Oct 16 – 18, 2018</a:t>
            </a:r>
          </a:p>
        </p:txBody>
      </p:sp>
      <p:sp>
        <p:nvSpPr>
          <p:cNvPr id="7" name="TextBox 6">
            <a:extLst>
              <a:ext uri="{FF2B5EF4-FFF2-40B4-BE49-F238E27FC236}">
                <a16:creationId xmlns:a16="http://schemas.microsoft.com/office/drawing/2014/main" id="{CEBF3659-ADB7-4798-5B1F-D82F4C4F666A}"/>
              </a:ext>
            </a:extLst>
          </p:cNvPr>
          <p:cNvSpPr txBox="1"/>
          <p:nvPr/>
        </p:nvSpPr>
        <p:spPr>
          <a:xfrm>
            <a:off x="8870868" y="6377049"/>
            <a:ext cx="2533066"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https://</a:t>
            </a:r>
            <a:r>
              <a:rPr lang="en-US" sz="1400" i="1" dirty="0" err="1">
                <a:latin typeface="Times New Roman" panose="02020603050405020304" pitchFamily="18" charset="0"/>
                <a:cs typeface="Times New Roman" panose="02020603050405020304" pitchFamily="18" charset="0"/>
              </a:rPr>
              <a:t>indico.global</a:t>
            </a:r>
            <a:r>
              <a:rPr lang="en-US" sz="1400" i="1" dirty="0">
                <a:latin typeface="Times New Roman" panose="02020603050405020304" pitchFamily="18" charset="0"/>
                <a:cs typeface="Times New Roman" panose="02020603050405020304" pitchFamily="18" charset="0"/>
              </a:rPr>
              <a:t>/event/1665/</a:t>
            </a:r>
          </a:p>
        </p:txBody>
      </p:sp>
    </p:spTree>
    <p:extLst>
      <p:ext uri="{BB962C8B-B14F-4D97-AF65-F5344CB8AC3E}">
        <p14:creationId xmlns:p14="http://schemas.microsoft.com/office/powerpoint/2010/main" val="29015811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D3289F-26A7-FC05-3F3A-84C8F2175379}"/>
              </a:ext>
            </a:extLst>
          </p:cNvPr>
          <p:cNvPicPr>
            <a:picLocks noGrp="1" noChangeAspect="1"/>
          </p:cNvPicPr>
          <p:nvPr>
            <p:ph idx="1"/>
          </p:nvPr>
        </p:nvPicPr>
        <p:blipFill>
          <a:blip r:embed="rId2"/>
          <a:stretch>
            <a:fillRect/>
          </a:stretch>
        </p:blipFill>
        <p:spPr>
          <a:xfrm>
            <a:off x="1289994" y="1219989"/>
            <a:ext cx="9290921" cy="5226143"/>
          </a:xfrm>
        </p:spPr>
      </p:pic>
      <p:sp>
        <p:nvSpPr>
          <p:cNvPr id="2" name="Title 1">
            <a:extLst>
              <a:ext uri="{FF2B5EF4-FFF2-40B4-BE49-F238E27FC236}">
                <a16:creationId xmlns:a16="http://schemas.microsoft.com/office/drawing/2014/main" id="{BE587C69-2DAD-C1FF-9B69-979258954F56}"/>
              </a:ext>
            </a:extLst>
          </p:cNvPr>
          <p:cNvSpPr>
            <a:spLocks noGrp="1"/>
          </p:cNvSpPr>
          <p:nvPr>
            <p:ph type="title"/>
          </p:nvPr>
        </p:nvSpPr>
        <p:spPr/>
        <p:txBody>
          <a:bodyPr/>
          <a:lstStyle/>
          <a:p>
            <a:r>
              <a:rPr lang="en-US" dirty="0"/>
              <a:t>The Birth of QTFP</a:t>
            </a:r>
          </a:p>
        </p:txBody>
      </p:sp>
    </p:spTree>
    <p:extLst>
      <p:ext uri="{BB962C8B-B14F-4D97-AF65-F5344CB8AC3E}">
        <p14:creationId xmlns:p14="http://schemas.microsoft.com/office/powerpoint/2010/main" val="188447272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2F5D-0E2A-6F01-0BF9-9947C970A8FE}"/>
              </a:ext>
            </a:extLst>
          </p:cNvPr>
          <p:cNvSpPr>
            <a:spLocks noGrp="1"/>
          </p:cNvSpPr>
          <p:nvPr>
            <p:ph type="title"/>
          </p:nvPr>
        </p:nvSpPr>
        <p:spPr/>
        <p:txBody>
          <a:bodyPr/>
          <a:lstStyle/>
          <a:p>
            <a:r>
              <a:rPr lang="en-US"/>
              <a:t>Atom Interferometry</a:t>
            </a:r>
            <a:endParaRPr lang="en-US" dirty="0"/>
          </a:p>
        </p:txBody>
      </p:sp>
      <p:sp>
        <p:nvSpPr>
          <p:cNvPr id="3" name="Content Placeholder 2">
            <a:extLst>
              <a:ext uri="{FF2B5EF4-FFF2-40B4-BE49-F238E27FC236}">
                <a16:creationId xmlns:a16="http://schemas.microsoft.com/office/drawing/2014/main" id="{B588F147-4390-B999-C62D-9CDCC38BDBEF}"/>
              </a:ext>
            </a:extLst>
          </p:cNvPr>
          <p:cNvSpPr>
            <a:spLocks noGrp="1"/>
          </p:cNvSpPr>
          <p:nvPr>
            <p:ph idx="1"/>
          </p:nvPr>
        </p:nvSpPr>
        <p:spPr>
          <a:xfrm>
            <a:off x="838200" y="1647494"/>
            <a:ext cx="7624649" cy="4351338"/>
          </a:xfrm>
        </p:spPr>
        <p:txBody>
          <a:bodyPr>
            <a:normAutofit/>
          </a:bodyPr>
          <a:lstStyle/>
          <a:p>
            <a:r>
              <a:rPr lang="en-US" dirty="0"/>
              <a:t>Ian was fascinated by atom interferometry. </a:t>
            </a:r>
          </a:p>
          <a:p>
            <a:pPr algn="l"/>
            <a:r>
              <a:rPr lang="en-US" b="0" i="0" u="none" strike="noStrike" dirty="0">
                <a:solidFill>
                  <a:srgbClr val="000000"/>
                </a:solidFill>
                <a:effectLst/>
                <a:latin typeface="Calibri" panose="020F0502020204030204" pitchFamily="34" charset="0"/>
              </a:rPr>
              <a:t>He was one of the original five team members who conceived AION. </a:t>
            </a:r>
          </a:p>
          <a:p>
            <a:pPr algn="l"/>
            <a:r>
              <a:rPr lang="en-US" b="0" i="0" u="none" strike="noStrike" dirty="0">
                <a:solidFill>
                  <a:srgbClr val="000000"/>
                </a:solidFill>
                <a:effectLst/>
                <a:latin typeface="Calibri" panose="020F0502020204030204" pitchFamily="34" charset="0"/>
              </a:rPr>
              <a:t>With the Beecroft building at Oxford, a demonstrator experiment (AION-10) is planned there. </a:t>
            </a:r>
            <a:endParaRPr lang="en-US" dirty="0">
              <a:solidFill>
                <a:srgbClr val="000000"/>
              </a:solidFill>
              <a:latin typeface="Calibri" panose="020F0502020204030204" pitchFamily="34" charset="0"/>
            </a:endParaRPr>
          </a:p>
          <a:p>
            <a:pPr algn="l"/>
            <a:r>
              <a:rPr lang="en-US" b="0" i="0" u="none" strike="noStrike" dirty="0">
                <a:solidFill>
                  <a:srgbClr val="000000"/>
                </a:solidFill>
                <a:effectLst/>
                <a:latin typeface="Calibri" panose="020F0502020204030204" pitchFamily="34" charset="0"/>
              </a:rPr>
              <a:t>Ian’s passion and leadership has made AION as it exists today.</a:t>
            </a:r>
          </a:p>
          <a:p>
            <a:endParaRPr lang="en-US" dirty="0"/>
          </a:p>
        </p:txBody>
      </p:sp>
      <p:pic>
        <p:nvPicPr>
          <p:cNvPr id="4" name="Picture 3">
            <a:extLst>
              <a:ext uri="{FF2B5EF4-FFF2-40B4-BE49-F238E27FC236}">
                <a16:creationId xmlns:a16="http://schemas.microsoft.com/office/drawing/2014/main" id="{19464841-CC54-31F2-6C47-3E18A1E389C3}"/>
              </a:ext>
            </a:extLst>
          </p:cNvPr>
          <p:cNvPicPr>
            <a:picLocks noChangeAspect="1"/>
          </p:cNvPicPr>
          <p:nvPr/>
        </p:nvPicPr>
        <p:blipFill>
          <a:blip r:embed="rId2"/>
          <a:stretch>
            <a:fillRect/>
          </a:stretch>
        </p:blipFill>
        <p:spPr>
          <a:xfrm>
            <a:off x="8462849" y="1027905"/>
            <a:ext cx="3259085" cy="4970927"/>
          </a:xfrm>
          <a:prstGeom prst="rect">
            <a:avLst/>
          </a:prstGeom>
        </p:spPr>
      </p:pic>
    </p:spTree>
    <p:extLst>
      <p:ext uri="{BB962C8B-B14F-4D97-AF65-F5344CB8AC3E}">
        <p14:creationId xmlns:p14="http://schemas.microsoft.com/office/powerpoint/2010/main" val="30035503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5C22ACC-DF10-4A6A-A1D4-01989CE56466}"/>
              </a:ext>
            </a:extLst>
          </p:cNvPr>
          <p:cNvSpPr>
            <a:spLocks noGrp="1"/>
          </p:cNvSpPr>
          <p:nvPr>
            <p:ph type="title"/>
          </p:nvPr>
        </p:nvSpPr>
        <p:spPr>
          <a:xfrm>
            <a:off x="749300" y="381000"/>
            <a:ext cx="10693400" cy="457200"/>
          </a:xfrm>
        </p:spPr>
        <p:txBody>
          <a:bodyPr/>
          <a:lstStyle/>
          <a:p>
            <a:r>
              <a:rPr lang="en-US"/>
              <a:t>AION Collaboration Days in Oxford: Fall 2021</a:t>
            </a:r>
          </a:p>
        </p:txBody>
      </p:sp>
      <p:pic>
        <p:nvPicPr>
          <p:cNvPr id="4" name="Content Placeholder 3">
            <a:extLst>
              <a:ext uri="{FF2B5EF4-FFF2-40B4-BE49-F238E27FC236}">
                <a16:creationId xmlns:a16="http://schemas.microsoft.com/office/drawing/2014/main" id="{278B8CA7-E9E9-D747-A1F1-A88DCCA0532F}"/>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7819" y="1268760"/>
            <a:ext cx="11776362" cy="4857409"/>
          </a:xfrm>
          <a:noFill/>
        </p:spPr>
      </p:pic>
      <p:sp>
        <p:nvSpPr>
          <p:cNvPr id="5" name="TextBox 4">
            <a:extLst>
              <a:ext uri="{FF2B5EF4-FFF2-40B4-BE49-F238E27FC236}">
                <a16:creationId xmlns:a16="http://schemas.microsoft.com/office/drawing/2014/main" id="{FE989043-B2BB-A046-BA3A-E6B5B3053890}"/>
              </a:ext>
            </a:extLst>
          </p:cNvPr>
          <p:cNvSpPr txBox="1"/>
          <p:nvPr/>
        </p:nvSpPr>
        <p:spPr>
          <a:xfrm>
            <a:off x="4492149" y="1733855"/>
            <a:ext cx="247170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1" charset="0"/>
                <a:ea typeface="ＭＳ Ｐゴシック" pitchFamily="1" charset="-128"/>
              </a:rPr>
              <a:t>Start of AION in 2018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1" charset="0"/>
                <a:ea typeface="ＭＳ Ｐゴシック" pitchFamily="1" charset="-128"/>
              </a:rPr>
              <a:t>~5 people</a:t>
            </a:r>
          </a:p>
        </p:txBody>
      </p:sp>
      <p:sp>
        <p:nvSpPr>
          <p:cNvPr id="7" name="TextBox 6">
            <a:extLst>
              <a:ext uri="{FF2B5EF4-FFF2-40B4-BE49-F238E27FC236}">
                <a16:creationId xmlns:a16="http://schemas.microsoft.com/office/drawing/2014/main" id="{E02A631C-8F86-8441-AB83-CA3DB6664B63}"/>
              </a:ext>
            </a:extLst>
          </p:cNvPr>
          <p:cNvSpPr txBox="1"/>
          <p:nvPr/>
        </p:nvSpPr>
        <p:spPr>
          <a:xfrm>
            <a:off x="8328248" y="1556792"/>
            <a:ext cx="2351926" cy="92333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1" charset="0"/>
                <a:ea typeface="ＭＳ Ｐゴシック" pitchFamily="1" charset="-128"/>
              </a:rPr>
              <a:t>Today, AION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1" charset="0"/>
                <a:ea typeface="ＭＳ Ｐゴシック" pitchFamily="1" charset="-128"/>
              </a:rPr>
              <a:t>~60 people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1" charset="0"/>
                <a:ea typeface="ＭＳ Ｐゴシック" pitchFamily="1" charset="-128"/>
              </a:rPr>
              <a:t>(52 came to Oxford)</a:t>
            </a:r>
          </a:p>
        </p:txBody>
      </p:sp>
      <p:pic>
        <p:nvPicPr>
          <p:cNvPr id="6" name="Picture 5" descr="A close up of a map&#10;&#10;Description automatically generated">
            <a:extLst>
              <a:ext uri="{FF2B5EF4-FFF2-40B4-BE49-F238E27FC236}">
                <a16:creationId xmlns:a16="http://schemas.microsoft.com/office/drawing/2014/main" id="{EACAB828-99CC-6A42-8EA0-675A7F92FF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488" y="506225"/>
            <a:ext cx="2207567" cy="2202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FF60F78-3E97-2945-84F0-141E37F374BE}"/>
              </a:ext>
            </a:extLst>
          </p:cNvPr>
          <p:cNvSpPr txBox="1"/>
          <p:nvPr/>
        </p:nvSpPr>
        <p:spPr>
          <a:xfrm>
            <a:off x="1415480" y="6237312"/>
            <a:ext cx="962308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Helvetica" pitchFamily="1" charset="0"/>
                <a:ea typeface="ＭＳ Ｐゴシック" pitchFamily="1" charset="-128"/>
              </a:rPr>
              <a:t>Ratio of Cold Atom : Particle/Fundamental Physics people is 1:1 </a:t>
            </a:r>
          </a:p>
        </p:txBody>
      </p:sp>
      <p:sp>
        <p:nvSpPr>
          <p:cNvPr id="10" name="TextBox 9">
            <a:extLst>
              <a:ext uri="{FF2B5EF4-FFF2-40B4-BE49-F238E27FC236}">
                <a16:creationId xmlns:a16="http://schemas.microsoft.com/office/drawing/2014/main" id="{61624FB0-F60D-0340-8D3F-054C34A52561}"/>
              </a:ext>
            </a:extLst>
          </p:cNvPr>
          <p:cNvSpPr txBox="1"/>
          <p:nvPr/>
        </p:nvSpPr>
        <p:spPr>
          <a:xfrm>
            <a:off x="3640782" y="5589240"/>
            <a:ext cx="634365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Helvetica" pitchFamily="2" charset="0"/>
                <a:ea typeface="ＭＳ Ｐゴシック" pitchFamily="1" charset="-128"/>
                <a:hlinkClick r:id="rId4">
                  <a:extLst>
                    <a:ext uri="{A12FA001-AC4F-418D-AE19-62706E023703}">
                      <ahyp:hlinkClr xmlns:ahyp="http://schemas.microsoft.com/office/drawing/2018/hyperlinkcolor" val="tx"/>
                    </a:ext>
                  </a:extLst>
                </a:hlinkClick>
              </a:rPr>
              <a:t>https://aion-project.web.cern.ch</a:t>
            </a:r>
            <a:endParaRPr kumimoji="0" lang="en-US" sz="2400" b="0" i="0" u="none" strike="noStrike" kern="1200" cap="none" spc="0" normalizeH="0" baseline="0" noProof="0">
              <a:ln>
                <a:noFill/>
              </a:ln>
              <a:solidFill>
                <a:srgbClr val="FFFFFF"/>
              </a:solidFill>
              <a:effectLst/>
              <a:uLnTx/>
              <a:uFillTx/>
              <a:latin typeface="Helvetica" pitchFamily="1" charset="0"/>
              <a:ea typeface="ＭＳ Ｐゴシック" pitchFamily="1" charset="-128"/>
            </a:endParaRPr>
          </a:p>
        </p:txBody>
      </p:sp>
    </p:spTree>
    <p:extLst>
      <p:ext uri="{BB962C8B-B14F-4D97-AF65-F5344CB8AC3E}">
        <p14:creationId xmlns:p14="http://schemas.microsoft.com/office/powerpoint/2010/main" val="335973271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AA5F5E-4515-A061-4149-5B8ECF9F30AE}"/>
            </a:ext>
          </a:extLst>
        </p:cNvPr>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D9523-FC79-03CF-8B48-C938DB3B96A9}"/>
              </a:ext>
            </a:extLst>
          </p:cNvPr>
          <p:cNvSpPr>
            <a:spLocks noGrp="1"/>
          </p:cNvSpPr>
          <p:nvPr>
            <p:ph type="title"/>
          </p:nvPr>
        </p:nvSpPr>
        <p:spPr>
          <a:xfrm>
            <a:off x="761800" y="762001"/>
            <a:ext cx="5334197" cy="1708242"/>
          </a:xfrm>
        </p:spPr>
        <p:txBody>
          <a:bodyPr anchor="ctr">
            <a:normAutofit/>
          </a:bodyPr>
          <a:lstStyle/>
          <a:p>
            <a:r>
              <a:rPr lang="en-US" sz="4000" dirty="0"/>
              <a:t>Basic Research Needs Workshop</a:t>
            </a:r>
          </a:p>
        </p:txBody>
      </p:sp>
      <p:sp>
        <p:nvSpPr>
          <p:cNvPr id="6" name="Content Placeholder 2">
            <a:extLst>
              <a:ext uri="{FF2B5EF4-FFF2-40B4-BE49-F238E27FC236}">
                <a16:creationId xmlns:a16="http://schemas.microsoft.com/office/drawing/2014/main" id="{3B7F6F37-B286-BCEE-5A75-42F9E8F44DDE}"/>
              </a:ext>
            </a:extLst>
          </p:cNvPr>
          <p:cNvSpPr>
            <a:spLocks noGrp="1"/>
          </p:cNvSpPr>
          <p:nvPr>
            <p:ph idx="1"/>
          </p:nvPr>
        </p:nvSpPr>
        <p:spPr>
          <a:xfrm>
            <a:off x="761800" y="2470244"/>
            <a:ext cx="5334197" cy="3769835"/>
          </a:xfrm>
        </p:spPr>
        <p:txBody>
          <a:bodyPr anchor="t">
            <a:normAutofit/>
          </a:bodyPr>
          <a:lstStyle/>
          <a:p>
            <a:r>
              <a:rPr lang="en-US" sz="2400" dirty="0">
                <a:latin typeface="Calibri" panose="020F0502020204030204" pitchFamily="34" charset="0"/>
                <a:cs typeface="Calibri" panose="020F0502020204030204" pitchFamily="34" charset="0"/>
              </a:rPr>
              <a:t>Right after the CPAD meeting in 2019 in Madison, the Basic Research Needs workshop started with Ian as co-chair</a:t>
            </a:r>
          </a:p>
          <a:p>
            <a:r>
              <a:rPr lang="en-US" sz="2400" dirty="0">
                <a:latin typeface="Calibri" panose="020F0502020204030204" pitchFamily="34" charset="0"/>
                <a:cs typeface="Calibri" panose="020F0502020204030204" pitchFamily="34" charset="0"/>
              </a:rPr>
              <a:t>This Report developed the roadmap for detector R&amp;D for particle physics for the US. </a:t>
            </a:r>
          </a:p>
          <a:p>
            <a:endParaRPr lang="en-US" sz="2400" dirty="0">
              <a:latin typeface="Calibri" panose="020F0502020204030204" pitchFamily="34" charset="0"/>
              <a:cs typeface="Calibri" panose="020F0502020204030204" pitchFamily="34" charset="0"/>
            </a:endParaRPr>
          </a:p>
          <a:p>
            <a:r>
              <a:rPr lang="en-US" sz="2400" dirty="0">
                <a:solidFill>
                  <a:schemeClr val="tx1">
                    <a:lumMod val="65000"/>
                    <a:lumOff val="35000"/>
                  </a:schemeClr>
                </a:solidFill>
                <a:latin typeface="Calibri" panose="020F0502020204030204" pitchFamily="34" charset="0"/>
                <a:cs typeface="Calibri" panose="020F0502020204030204" pitchFamily="34" charset="0"/>
              </a:rPr>
              <a:t>The ECFA Detector Roadmap closely followed this template. </a:t>
            </a:r>
          </a:p>
        </p:txBody>
      </p:sp>
      <p:pic>
        <p:nvPicPr>
          <p:cNvPr id="4" name="Google Shape;206;p37">
            <a:extLst>
              <a:ext uri="{FF2B5EF4-FFF2-40B4-BE49-F238E27FC236}">
                <a16:creationId xmlns:a16="http://schemas.microsoft.com/office/drawing/2014/main" id="{79640761-BF9C-B49F-34F4-1D13513B8505}"/>
              </a:ext>
            </a:extLst>
          </p:cNvPr>
          <p:cNvPicPr preferRelativeResize="0"/>
          <p:nvPr/>
        </p:nvPicPr>
        <p:blipFill>
          <a:blip r:embed="rId3">
            <a:alphaModFix/>
          </a:blip>
          <a:stretch>
            <a:fillRect/>
          </a:stretch>
        </p:blipFill>
        <p:spPr>
          <a:xfrm>
            <a:off x="6574971" y="0"/>
            <a:ext cx="5617029" cy="6858000"/>
          </a:xfrm>
          <a:prstGeom prst="rect">
            <a:avLst/>
          </a:prstGeom>
          <a:noFill/>
          <a:ln>
            <a:noFill/>
          </a:ln>
        </p:spPr>
      </p:pic>
    </p:spTree>
    <p:extLst>
      <p:ext uri="{BB962C8B-B14F-4D97-AF65-F5344CB8AC3E}">
        <p14:creationId xmlns:p14="http://schemas.microsoft.com/office/powerpoint/2010/main" val="183575152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8EA0-3F96-7732-7D1B-2B93A088385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D453AE4-1544-CE93-BD66-9983CBC73354}"/>
              </a:ext>
            </a:extLst>
          </p:cNvPr>
          <p:cNvSpPr>
            <a:spLocks noGrp="1"/>
          </p:cNvSpPr>
          <p:nvPr>
            <p:ph idx="1"/>
          </p:nvPr>
        </p:nvSpPr>
        <p:spPr/>
        <p:txBody>
          <a:bodyPr/>
          <a:lstStyle/>
          <a:p>
            <a:endParaRPr lang="en-US"/>
          </a:p>
        </p:txBody>
      </p:sp>
      <p:pic>
        <p:nvPicPr>
          <p:cNvPr id="4" name="Google Shape;215;p38">
            <a:extLst>
              <a:ext uri="{FF2B5EF4-FFF2-40B4-BE49-F238E27FC236}">
                <a16:creationId xmlns:a16="http://schemas.microsoft.com/office/drawing/2014/main" id="{D92E0B8F-290C-1DC9-C6B8-40FEA3C43AD3}"/>
              </a:ext>
            </a:extLst>
          </p:cNvPr>
          <p:cNvPicPr preferRelativeResize="0">
            <a:picLocks noChangeAspect="1"/>
          </p:cNvPicPr>
          <p:nvPr/>
        </p:nvPicPr>
        <p:blipFill>
          <a:blip r:embed="rId2">
            <a:alphaModFix/>
          </a:blip>
          <a:stretch>
            <a:fillRect/>
          </a:stretch>
        </p:blipFill>
        <p:spPr>
          <a:xfrm>
            <a:off x="0" y="468224"/>
            <a:ext cx="12199186" cy="6237375"/>
          </a:xfrm>
          <a:prstGeom prst="rect">
            <a:avLst/>
          </a:prstGeom>
          <a:noFill/>
          <a:ln>
            <a:noFill/>
          </a:ln>
        </p:spPr>
      </p:pic>
      <p:sp>
        <p:nvSpPr>
          <p:cNvPr id="5" name="Google Shape;216;p38">
            <a:extLst>
              <a:ext uri="{FF2B5EF4-FFF2-40B4-BE49-F238E27FC236}">
                <a16:creationId xmlns:a16="http://schemas.microsoft.com/office/drawing/2014/main" id="{067724AF-5EE4-E7F6-BAA8-892C81D2D171}"/>
              </a:ext>
            </a:extLst>
          </p:cNvPr>
          <p:cNvSpPr txBox="1"/>
          <p:nvPr/>
        </p:nvSpPr>
        <p:spPr>
          <a:xfrm>
            <a:off x="0" y="6096917"/>
            <a:ext cx="19485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rPr>
              <a:t>Photo credit: DOE</a:t>
            </a:r>
            <a:endParaRPr dirty="0">
              <a:solidFill>
                <a:srgbClr val="FFFFFF"/>
              </a:solidFill>
            </a:endParaRPr>
          </a:p>
        </p:txBody>
      </p:sp>
    </p:spTree>
    <p:extLst>
      <p:ext uri="{BB962C8B-B14F-4D97-AF65-F5344CB8AC3E}">
        <p14:creationId xmlns:p14="http://schemas.microsoft.com/office/powerpoint/2010/main" val="16318621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8A8CD-E37C-C8BE-6125-7B2195540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F270E-D11A-3C43-6960-C1ADD6C0606A}"/>
              </a:ext>
            </a:extLst>
          </p:cNvPr>
          <p:cNvSpPr>
            <a:spLocks noGrp="1"/>
          </p:cNvSpPr>
          <p:nvPr>
            <p:ph type="title"/>
          </p:nvPr>
        </p:nvSpPr>
        <p:spPr>
          <a:xfrm>
            <a:off x="838200" y="7776"/>
            <a:ext cx="10515600" cy="1325563"/>
          </a:xfrm>
        </p:spPr>
        <p:txBody>
          <a:bodyPr/>
          <a:lstStyle/>
          <a:p>
            <a:r>
              <a:rPr lang="en-US" dirty="0"/>
              <a:t>Illness</a:t>
            </a:r>
          </a:p>
        </p:txBody>
      </p:sp>
      <p:sp>
        <p:nvSpPr>
          <p:cNvPr id="3" name="Content Placeholder 2">
            <a:extLst>
              <a:ext uri="{FF2B5EF4-FFF2-40B4-BE49-F238E27FC236}">
                <a16:creationId xmlns:a16="http://schemas.microsoft.com/office/drawing/2014/main" id="{3F99AF1B-29A8-FE11-98C8-02444000E7A3}"/>
              </a:ext>
            </a:extLst>
          </p:cNvPr>
          <p:cNvSpPr>
            <a:spLocks noGrp="1"/>
          </p:cNvSpPr>
          <p:nvPr>
            <p:ph idx="1"/>
          </p:nvPr>
        </p:nvSpPr>
        <p:spPr>
          <a:xfrm>
            <a:off x="838200" y="1184497"/>
            <a:ext cx="10515600" cy="5342427"/>
          </a:xfrm>
        </p:spPr>
        <p:txBody>
          <a:bodyPr>
            <a:normAutofit fontScale="62500" lnSpcReduction="20000"/>
          </a:bodyPr>
          <a:lstStyle/>
          <a:p>
            <a:pPr algn="l">
              <a:lnSpc>
                <a:spcPct val="110000"/>
              </a:lnSpc>
              <a:spcAft>
                <a:spcPts val="1500"/>
              </a:spcAft>
            </a:pPr>
            <a:r>
              <a:rPr lang="en-US" b="0" i="0" u="none" strike="noStrike" dirty="0">
                <a:solidFill>
                  <a:srgbClr val="000000"/>
                </a:solidFill>
                <a:effectLst/>
                <a:latin typeface="Open Sans" panose="020B0606030504020204" pitchFamily="34" charset="0"/>
              </a:rPr>
              <a:t>Shortly after their marriage, Ian was diagnosed with acute </a:t>
            </a:r>
            <a:r>
              <a:rPr lang="en-US" b="0" i="0" u="none" strike="noStrike" dirty="0" err="1">
                <a:solidFill>
                  <a:srgbClr val="000000"/>
                </a:solidFill>
                <a:effectLst/>
                <a:latin typeface="Open Sans" panose="020B0606030504020204" pitchFamily="34" charset="0"/>
              </a:rPr>
              <a:t>mylegoneous</a:t>
            </a:r>
            <a:r>
              <a:rPr lang="en-US" b="0" i="0" u="none" strike="noStrike" dirty="0">
                <a:solidFill>
                  <a:srgbClr val="000000"/>
                </a:solidFill>
                <a:effectLst/>
                <a:latin typeface="Open Sans" panose="020B0606030504020204" pitchFamily="34" charset="0"/>
              </a:rPr>
              <a:t> leukemia at age 30.</a:t>
            </a:r>
          </a:p>
          <a:p>
            <a:pPr algn="l">
              <a:lnSpc>
                <a:spcPct val="110000"/>
              </a:lnSpc>
              <a:spcAft>
                <a:spcPts val="1500"/>
              </a:spcAft>
            </a:pPr>
            <a:r>
              <a:rPr lang="en-US" b="0" i="0" u="none" strike="noStrike" dirty="0">
                <a:solidFill>
                  <a:srgbClr val="000000"/>
                </a:solidFill>
                <a:effectLst/>
                <a:latin typeface="Open Sans" panose="020B0606030504020204" pitchFamily="34" charset="0"/>
              </a:rPr>
              <a:t>At the time, almost nobody survived leukemia, but being an eternal optimist and with the support from his doctors, who told him that they would make him well again, he believed in them and believed in science. </a:t>
            </a:r>
          </a:p>
          <a:p>
            <a:pPr algn="l">
              <a:lnSpc>
                <a:spcPct val="110000"/>
              </a:lnSpc>
              <a:spcAft>
                <a:spcPts val="1500"/>
              </a:spcAft>
            </a:pPr>
            <a:r>
              <a:rPr lang="en-US" b="0" i="0" u="none" strike="noStrike" dirty="0">
                <a:solidFill>
                  <a:srgbClr val="000000"/>
                </a:solidFill>
                <a:effectLst/>
                <a:latin typeface="Open Sans" panose="020B0606030504020204" pitchFamily="34" charset="0"/>
              </a:rPr>
              <a:t>Ian was able to beat the leukemia, but the treatments, a harsh round of chemotherapy and antibiotics, took his hearing. He actually was in coma for an extended period. He had accepted the position at Purdue just before the diagnosis. Purdue kept him on staff despite everything and he did not have to teach for three years after the treatment. </a:t>
            </a:r>
          </a:p>
          <a:p>
            <a:pPr algn="l">
              <a:lnSpc>
                <a:spcPct val="110000"/>
              </a:lnSpc>
              <a:spcAft>
                <a:spcPts val="1500"/>
              </a:spcAft>
            </a:pPr>
            <a:r>
              <a:rPr lang="en-US" b="0" i="0" u="none" strike="noStrike" dirty="0">
                <a:solidFill>
                  <a:srgbClr val="000000"/>
                </a:solidFill>
                <a:effectLst/>
                <a:latin typeface="Open Sans" panose="020B0606030504020204" pitchFamily="34" charset="0"/>
              </a:rPr>
              <a:t>In the meantime, Daniela gave birth to a daughter, Francesca, but Ian was unable to hear his daughter’s voice. </a:t>
            </a:r>
          </a:p>
          <a:p>
            <a:pPr algn="l">
              <a:lnSpc>
                <a:spcPct val="110000"/>
              </a:lnSpc>
              <a:spcAft>
                <a:spcPts val="1500"/>
              </a:spcAft>
            </a:pPr>
            <a:r>
              <a:rPr lang="en-US" b="0" i="0" u="none" strike="noStrike" dirty="0">
                <a:solidFill>
                  <a:srgbClr val="000000"/>
                </a:solidFill>
                <a:effectLst/>
                <a:latin typeface="Open Sans" panose="020B0606030504020204" pitchFamily="34" charset="0"/>
              </a:rPr>
              <a:t>He started teaching at Purdue in 1993. The first thing he did when he stepped into the classroom full of students was to them them that he was completely deaf. The students voted him Professor of the Year that semester. </a:t>
            </a:r>
          </a:p>
        </p:txBody>
      </p:sp>
    </p:spTree>
    <p:extLst>
      <p:ext uri="{BB962C8B-B14F-4D97-AF65-F5344CB8AC3E}">
        <p14:creationId xmlns:p14="http://schemas.microsoft.com/office/powerpoint/2010/main" val="189972865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89A2-0A60-5F09-952E-9D10AD6DA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BB58D-4206-47C1-544A-E1E97882AD34}"/>
              </a:ext>
            </a:extLst>
          </p:cNvPr>
          <p:cNvSpPr>
            <a:spLocks noGrp="1"/>
          </p:cNvSpPr>
          <p:nvPr>
            <p:ph type="title"/>
          </p:nvPr>
        </p:nvSpPr>
        <p:spPr>
          <a:xfrm>
            <a:off x="838200" y="7776"/>
            <a:ext cx="10515600" cy="1325563"/>
          </a:xfrm>
        </p:spPr>
        <p:txBody>
          <a:bodyPr/>
          <a:lstStyle/>
          <a:p>
            <a:r>
              <a:rPr lang="en-US" dirty="0"/>
              <a:t>Cochlear Implant</a:t>
            </a:r>
          </a:p>
        </p:txBody>
      </p:sp>
      <p:sp>
        <p:nvSpPr>
          <p:cNvPr id="3" name="Content Placeholder 2">
            <a:extLst>
              <a:ext uri="{FF2B5EF4-FFF2-40B4-BE49-F238E27FC236}">
                <a16:creationId xmlns:a16="http://schemas.microsoft.com/office/drawing/2014/main" id="{ABEF9F64-00DF-D347-6D4D-39F7BF3D1F64}"/>
              </a:ext>
            </a:extLst>
          </p:cNvPr>
          <p:cNvSpPr>
            <a:spLocks noGrp="1"/>
          </p:cNvSpPr>
          <p:nvPr>
            <p:ph idx="1"/>
          </p:nvPr>
        </p:nvSpPr>
        <p:spPr>
          <a:xfrm>
            <a:off x="838200" y="1405214"/>
            <a:ext cx="6011167" cy="4280882"/>
          </a:xfrm>
        </p:spPr>
        <p:txBody>
          <a:bodyPr>
            <a:normAutofit/>
          </a:bodyPr>
          <a:lstStyle/>
          <a:p>
            <a:pPr algn="l">
              <a:lnSpc>
                <a:spcPct val="110000"/>
              </a:lnSpc>
              <a:spcAft>
                <a:spcPts val="1500"/>
              </a:spcAft>
            </a:pPr>
            <a:r>
              <a:rPr lang="en-US" sz="2000" b="0" i="0" u="none" strike="noStrike" dirty="0">
                <a:solidFill>
                  <a:srgbClr val="000000"/>
                </a:solidFill>
                <a:effectLst/>
                <a:latin typeface="Open Sans" panose="020B0606030504020204" pitchFamily="34" charset="0"/>
              </a:rPr>
              <a:t>Part of his hearing was restored after twelve years with a cochlear implant. </a:t>
            </a:r>
          </a:p>
          <a:p>
            <a:pPr algn="l">
              <a:lnSpc>
                <a:spcPct val="110000"/>
              </a:lnSpc>
              <a:spcAft>
                <a:spcPts val="1500"/>
              </a:spcAft>
            </a:pPr>
            <a:r>
              <a:rPr lang="en-US" sz="2000" b="0" i="0" u="none" strike="noStrike" dirty="0">
                <a:solidFill>
                  <a:srgbClr val="000000"/>
                </a:solidFill>
                <a:effectLst/>
                <a:latin typeface="Open Sans" panose="020B0606030504020204" pitchFamily="34" charset="0"/>
              </a:rPr>
              <a:t>Ever being the physicist, he fully described the </a:t>
            </a:r>
            <a:br>
              <a:rPr lang="en-US" sz="2000" b="0" i="0" u="none" strike="noStrike" dirty="0">
                <a:solidFill>
                  <a:srgbClr val="000000"/>
                </a:solidFill>
                <a:effectLst/>
                <a:latin typeface="Open Sans" panose="020B0606030504020204" pitchFamily="34" charset="0"/>
              </a:rPr>
            </a:br>
            <a:r>
              <a:rPr lang="en-US" sz="2000" b="0" i="0" u="none" strike="noStrike" dirty="0">
                <a:solidFill>
                  <a:srgbClr val="000000"/>
                </a:solidFill>
                <a:effectLst/>
                <a:latin typeface="Open Sans" panose="020B0606030504020204" pitchFamily="34" charset="0"/>
              </a:rPr>
              <a:t>physics behind a cochlear implant and gave many talks on it, some in front of audiences of more than 800 people</a:t>
            </a:r>
            <a:br>
              <a:rPr lang="en-US" sz="2000" b="0" i="0" u="none" strike="noStrike" dirty="0">
                <a:solidFill>
                  <a:srgbClr val="000000"/>
                </a:solidFill>
                <a:effectLst/>
                <a:latin typeface="Open Sans" panose="020B0606030504020204" pitchFamily="34" charset="0"/>
              </a:rPr>
            </a:br>
            <a:r>
              <a:rPr lang="en-US" sz="1800" b="0" i="0" u="none" strike="noStrike" dirty="0">
                <a:solidFill>
                  <a:srgbClr val="000000"/>
                </a:solidFill>
                <a:effectLst/>
                <a:latin typeface="Open Sans" panose="020B0606030504020204" pitchFamily="34" charset="0"/>
                <a:hlinkClick r:id="rId2"/>
              </a:rPr>
              <a:t>https://www.youtube.com/watch?v=aecxK2gFBRY</a:t>
            </a:r>
            <a:r>
              <a:rPr lang="en-US" sz="1800" b="0" i="0" u="none" strike="noStrike" dirty="0">
                <a:solidFill>
                  <a:srgbClr val="000000"/>
                </a:solidFill>
                <a:effectLst/>
                <a:latin typeface="Open Sans" panose="020B0606030504020204" pitchFamily="34" charset="0"/>
              </a:rPr>
              <a:t>  </a:t>
            </a:r>
          </a:p>
          <a:p>
            <a:pPr algn="l">
              <a:lnSpc>
                <a:spcPct val="110000"/>
              </a:lnSpc>
              <a:spcAft>
                <a:spcPts val="1500"/>
              </a:spcAft>
            </a:pPr>
            <a:r>
              <a:rPr lang="en-US" sz="2000" dirty="0">
                <a:solidFill>
                  <a:srgbClr val="000000"/>
                </a:solidFill>
                <a:latin typeface="Open Sans" panose="020B0606030504020204" pitchFamily="34" charset="0"/>
              </a:rPr>
              <a:t>But, without the implant he was profoundly deaf. </a:t>
            </a:r>
            <a:endParaRPr lang="en-US" sz="2000" b="0" i="0" u="none" strike="noStrike" dirty="0">
              <a:solidFill>
                <a:srgbClr val="000000"/>
              </a:solidFill>
              <a:effectLst/>
              <a:latin typeface="Open Sans" panose="020B0606030504020204" pitchFamily="34" charset="0"/>
            </a:endParaRPr>
          </a:p>
        </p:txBody>
      </p:sp>
      <p:pic>
        <p:nvPicPr>
          <p:cNvPr id="5" name="Picture 4" descr="Diagram&#10;&#10;Description automatically generated">
            <a:extLst>
              <a:ext uri="{FF2B5EF4-FFF2-40B4-BE49-F238E27FC236}">
                <a16:creationId xmlns:a16="http://schemas.microsoft.com/office/drawing/2014/main" id="{BAA98033-A109-1056-0D5F-3E1EA3106E19}"/>
              </a:ext>
            </a:extLst>
          </p:cNvPr>
          <p:cNvPicPr>
            <a:picLocks noChangeAspect="1"/>
          </p:cNvPicPr>
          <p:nvPr/>
        </p:nvPicPr>
        <p:blipFill>
          <a:blip r:embed="rId3"/>
          <a:stretch>
            <a:fillRect/>
          </a:stretch>
        </p:blipFill>
        <p:spPr>
          <a:xfrm>
            <a:off x="6996873" y="0"/>
            <a:ext cx="4504433" cy="6858000"/>
          </a:xfrm>
          <a:prstGeom prst="rect">
            <a:avLst/>
          </a:prstGeom>
        </p:spPr>
      </p:pic>
    </p:spTree>
    <p:extLst>
      <p:ext uri="{BB962C8B-B14F-4D97-AF65-F5344CB8AC3E}">
        <p14:creationId xmlns:p14="http://schemas.microsoft.com/office/powerpoint/2010/main" val="229611946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247A37-9098-BA68-7391-3A8168CE184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6A9B8-46AF-1999-699F-32A26CE53C2A}"/>
              </a:ext>
            </a:extLst>
          </p:cNvPr>
          <p:cNvSpPr>
            <a:spLocks noGrp="1"/>
          </p:cNvSpPr>
          <p:nvPr>
            <p:ph type="title"/>
          </p:nvPr>
        </p:nvSpPr>
        <p:spPr>
          <a:xfrm>
            <a:off x="640080" y="325369"/>
            <a:ext cx="4368602" cy="1956841"/>
          </a:xfrm>
        </p:spPr>
        <p:txBody>
          <a:bodyPr anchor="b">
            <a:normAutofit/>
          </a:bodyPr>
          <a:lstStyle/>
          <a:p>
            <a:r>
              <a:rPr lang="en-US" sz="5400"/>
              <a:t>Bionic Hearing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2B97D4-8E2E-F5B1-AD96-154C159052D2}"/>
              </a:ext>
            </a:extLst>
          </p:cNvPr>
          <p:cNvSpPr>
            <a:spLocks noGrp="1"/>
          </p:cNvSpPr>
          <p:nvPr>
            <p:ph idx="1"/>
          </p:nvPr>
        </p:nvSpPr>
        <p:spPr>
          <a:xfrm>
            <a:off x="640080" y="2872899"/>
            <a:ext cx="4243589" cy="2689806"/>
          </a:xfrm>
        </p:spPr>
        <p:txBody>
          <a:bodyPr>
            <a:normAutofit/>
          </a:bodyPr>
          <a:lstStyle/>
          <a:p>
            <a:pPr>
              <a:spcAft>
                <a:spcPts val="1500"/>
              </a:spcAft>
            </a:pPr>
            <a:r>
              <a:rPr lang="en-US" sz="2400" b="0" i="0" u="none" strike="noStrike" dirty="0">
                <a:effectLst/>
                <a:latin typeface="Open Sans" panose="020B0606030504020204" pitchFamily="34" charset="0"/>
              </a:rPr>
              <a:t>“Bionic Hearing: The Science and the Experience”</a:t>
            </a:r>
          </a:p>
          <a:p>
            <a:pPr>
              <a:spcAft>
                <a:spcPts val="1500"/>
              </a:spcAft>
            </a:pPr>
            <a:r>
              <a:rPr lang="en-US" sz="2400" dirty="0">
                <a:latin typeface="Open Sans" panose="020B0606030504020204" pitchFamily="34" charset="0"/>
              </a:rPr>
              <a:t>Santa Fe Radio Café, organized by the </a:t>
            </a:r>
            <a:r>
              <a:rPr lang="en-US" sz="2400" b="0" i="0" u="none" strike="noStrike" dirty="0">
                <a:effectLst/>
                <a:latin typeface="Open Sans" panose="020B0606030504020204" pitchFamily="34" charset="0"/>
              </a:rPr>
              <a:t>Santa Fe Alliance for Science</a:t>
            </a:r>
          </a:p>
        </p:txBody>
      </p:sp>
      <p:pic>
        <p:nvPicPr>
          <p:cNvPr id="6" name="Picture 5" descr="A person sitting at a table&#10;&#10;Description automatically generated with medium confidence">
            <a:extLst>
              <a:ext uri="{FF2B5EF4-FFF2-40B4-BE49-F238E27FC236}">
                <a16:creationId xmlns:a16="http://schemas.microsoft.com/office/drawing/2014/main" id="{7CD409F8-BBBD-063E-424D-EA763E15DD9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28187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5CA87E-41DB-97A6-81E1-4429B364C3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8466" y="407656"/>
            <a:ext cx="9865710" cy="5549462"/>
          </a:xfrm>
          <a:prstGeom prst="rect">
            <a:avLst/>
          </a:prstGeom>
        </p:spPr>
      </p:pic>
      <p:sp>
        <p:nvSpPr>
          <p:cNvPr id="6" name="TextBox 5">
            <a:extLst>
              <a:ext uri="{FF2B5EF4-FFF2-40B4-BE49-F238E27FC236}">
                <a16:creationId xmlns:a16="http://schemas.microsoft.com/office/drawing/2014/main" id="{9E7729CC-84B3-8D07-76E7-74640030C3C3}"/>
              </a:ext>
            </a:extLst>
          </p:cNvPr>
          <p:cNvSpPr txBox="1"/>
          <p:nvPr/>
        </p:nvSpPr>
        <p:spPr>
          <a:xfrm>
            <a:off x="1124231" y="5963872"/>
            <a:ext cx="5941948" cy="400110"/>
          </a:xfrm>
          <a:prstGeom prst="rect">
            <a:avLst/>
          </a:prstGeom>
          <a:noFill/>
        </p:spPr>
        <p:txBody>
          <a:bodyPr wrap="none" rtlCol="0">
            <a:spAutoFit/>
          </a:bodyPr>
          <a:lstStyle/>
          <a:p>
            <a:r>
              <a:rPr lang="en-US" sz="2000" dirty="0"/>
              <a:t>December 12, 2019: BRN meeting in Washington DC</a:t>
            </a:r>
          </a:p>
        </p:txBody>
      </p:sp>
    </p:spTree>
    <p:extLst>
      <p:ext uri="{BB962C8B-B14F-4D97-AF65-F5344CB8AC3E}">
        <p14:creationId xmlns:p14="http://schemas.microsoft.com/office/powerpoint/2010/main" val="8173961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23104-77AB-D9C1-FCE0-BBEAE0050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84C9F-BD97-AFA2-306E-08E562129402}"/>
              </a:ext>
            </a:extLst>
          </p:cNvPr>
          <p:cNvSpPr>
            <a:spLocks noGrp="1"/>
          </p:cNvSpPr>
          <p:nvPr>
            <p:ph type="title"/>
          </p:nvPr>
        </p:nvSpPr>
        <p:spPr>
          <a:xfrm>
            <a:off x="838200" y="7776"/>
            <a:ext cx="10515600" cy="1325563"/>
          </a:xfrm>
        </p:spPr>
        <p:txBody>
          <a:bodyPr/>
          <a:lstStyle/>
          <a:p>
            <a:r>
              <a:rPr lang="en-US"/>
              <a:t>Purdue</a:t>
            </a:r>
            <a:endParaRPr lang="en-US" dirty="0"/>
          </a:p>
        </p:txBody>
      </p:sp>
      <p:sp>
        <p:nvSpPr>
          <p:cNvPr id="3" name="Content Placeholder 2">
            <a:extLst>
              <a:ext uri="{FF2B5EF4-FFF2-40B4-BE49-F238E27FC236}">
                <a16:creationId xmlns:a16="http://schemas.microsoft.com/office/drawing/2014/main" id="{0A7742C2-6FCA-6711-7AC5-00F6A3C7A05F}"/>
              </a:ext>
            </a:extLst>
          </p:cNvPr>
          <p:cNvSpPr>
            <a:spLocks noGrp="1"/>
          </p:cNvSpPr>
          <p:nvPr>
            <p:ph idx="1"/>
          </p:nvPr>
        </p:nvSpPr>
        <p:spPr>
          <a:xfrm>
            <a:off x="838200" y="1044317"/>
            <a:ext cx="11191504" cy="5384471"/>
          </a:xfrm>
        </p:spPr>
        <p:txBody>
          <a:bodyPr>
            <a:normAutofit/>
          </a:bodyPr>
          <a:lstStyle/>
          <a:p>
            <a:pPr>
              <a:lnSpc>
                <a:spcPct val="110000"/>
              </a:lnSpc>
            </a:pPr>
            <a:r>
              <a:rPr lang="en-US" sz="2200" dirty="0">
                <a:latin typeface="Calibri" panose="020F0502020204030204" pitchFamily="34" charset="0"/>
                <a:cs typeface="Calibri" panose="020F0502020204030204" pitchFamily="34" charset="0"/>
              </a:rPr>
              <a:t>From 1994-2000 Ian was designer and fabrication manager to lead the assembly team for the CLEO III silicon vertex detector</a:t>
            </a: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endParaRPr lang="en-US" sz="2200" dirty="0">
              <a:latin typeface="Calibri" panose="020F0502020204030204" pitchFamily="34" charset="0"/>
              <a:cs typeface="Calibri" panose="020F0502020204030204" pitchFamily="34" charset="0"/>
            </a:endParaRPr>
          </a:p>
          <a:p>
            <a:pPr>
              <a:lnSpc>
                <a:spcPct val="110000"/>
              </a:lnSpc>
            </a:pPr>
            <a:r>
              <a:rPr lang="en-US" sz="2200" dirty="0">
                <a:latin typeface="Calibri" panose="020F0502020204030204" pitchFamily="34" charset="0"/>
                <a:cs typeface="Calibri" panose="020F0502020204030204" pitchFamily="34" charset="0"/>
              </a:rPr>
              <a:t>Served as co-spokesperson of CLEO from 2001 – 2004.  </a:t>
            </a:r>
          </a:p>
        </p:txBody>
      </p:sp>
      <p:pic>
        <p:nvPicPr>
          <p:cNvPr id="7" name="Picture 6" descr="A close-up of a factory&#10;&#10;Description automatically generated with medium confidence">
            <a:extLst>
              <a:ext uri="{FF2B5EF4-FFF2-40B4-BE49-F238E27FC236}">
                <a16:creationId xmlns:a16="http://schemas.microsoft.com/office/drawing/2014/main" id="{32E36E87-8082-8B45-6E74-638DD9CD47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2163769"/>
            <a:ext cx="5046239" cy="2526983"/>
          </a:xfrm>
          <a:prstGeom prst="rect">
            <a:avLst/>
          </a:prstGeom>
        </p:spPr>
      </p:pic>
      <p:sp>
        <p:nvSpPr>
          <p:cNvPr id="9" name="TextBox 8">
            <a:extLst>
              <a:ext uri="{FF2B5EF4-FFF2-40B4-BE49-F238E27FC236}">
                <a16:creationId xmlns:a16="http://schemas.microsoft.com/office/drawing/2014/main" id="{22886644-C49B-7D5D-25D8-15AF8B2E9D98}"/>
              </a:ext>
            </a:extLst>
          </p:cNvPr>
          <p:cNvSpPr txBox="1"/>
          <p:nvPr/>
        </p:nvSpPr>
        <p:spPr>
          <a:xfrm>
            <a:off x="6185456" y="3377669"/>
            <a:ext cx="4817117" cy="1323439"/>
          </a:xfrm>
          <a:prstGeom prst="rect">
            <a:avLst/>
          </a:prstGeom>
          <a:noFill/>
        </p:spPr>
        <p:txBody>
          <a:bodyPr wrap="square" rtlCol="0">
            <a:spAutoFit/>
          </a:bodyPr>
          <a:lstStyle/>
          <a:p>
            <a:r>
              <a:rPr lang="en-US" sz="1600" b="1" i="0" u="none" strike="noStrike" dirty="0">
                <a:solidFill>
                  <a:srgbClr val="202122"/>
                </a:solidFill>
                <a:effectLst/>
                <a:latin typeface="Arial" panose="020B0604020202020204" pitchFamily="34" charset="0"/>
              </a:rPr>
              <a:t>CLEO-III silicon detector: </a:t>
            </a:r>
            <a:br>
              <a:rPr lang="en-US" sz="1600" b="1" i="0" u="none" strike="noStrike" dirty="0">
                <a:solidFill>
                  <a:srgbClr val="202122"/>
                </a:solidFill>
                <a:effectLst/>
                <a:latin typeface="Arial" panose="020B0604020202020204" pitchFamily="34" charset="0"/>
              </a:rPr>
            </a:br>
            <a:r>
              <a:rPr lang="en-US" sz="1600" b="0" i="0" u="none" strike="noStrike" dirty="0">
                <a:solidFill>
                  <a:srgbClr val="202122"/>
                </a:solidFill>
                <a:effectLst/>
                <a:latin typeface="Arial" panose="020B0604020202020204" pitchFamily="34" charset="0"/>
              </a:rPr>
              <a:t>4-layer, double-sided silicon; </a:t>
            </a:r>
          </a:p>
          <a:p>
            <a:r>
              <a:rPr lang="en-US" sz="1600" b="0" i="0" u="none" strike="noStrike" dirty="0">
                <a:solidFill>
                  <a:srgbClr val="202122"/>
                </a:solidFill>
                <a:effectLst/>
                <a:latin typeface="Arial" panose="020B0604020202020204" pitchFamily="34" charset="0"/>
              </a:rPr>
              <a:t>447 identical 1”×2” wafers;</a:t>
            </a:r>
            <a:br>
              <a:rPr lang="en-US" sz="1600" b="0" i="0" u="none" strike="noStrike" dirty="0">
                <a:solidFill>
                  <a:srgbClr val="202122"/>
                </a:solidFill>
                <a:effectLst/>
                <a:latin typeface="Arial" panose="020B0604020202020204" pitchFamily="34" charset="0"/>
              </a:rPr>
            </a:br>
            <a:r>
              <a:rPr lang="en-US" sz="1600" b="0" i="0" u="none" strike="noStrike" dirty="0">
                <a:solidFill>
                  <a:srgbClr val="202122"/>
                </a:solidFill>
                <a:effectLst/>
                <a:latin typeface="Arial" panose="020B0604020202020204" pitchFamily="34" charset="0"/>
              </a:rPr>
              <a:t>50 </a:t>
            </a:r>
            <a:r>
              <a:rPr lang="en-US" sz="1600" b="0" i="0" u="none" strike="noStrike" dirty="0">
                <a:solidFill>
                  <a:srgbClr val="202122"/>
                </a:solidFill>
                <a:effectLst/>
                <a:latin typeface="Symbol" pitchFamily="2" charset="2"/>
              </a:rPr>
              <a:t>m</a:t>
            </a:r>
            <a:r>
              <a:rPr lang="en-US" sz="1600" b="0" i="0" u="none" strike="noStrike" dirty="0">
                <a:solidFill>
                  <a:srgbClr val="202122"/>
                </a:solidFill>
                <a:effectLst/>
                <a:latin typeface="Arial" panose="020B0604020202020204" pitchFamily="34" charset="0"/>
              </a:rPr>
              <a:t>m strip pitch on the r-</a:t>
            </a:r>
            <a:r>
              <a:rPr lang="el-GR" sz="1600" b="0" i="0" u="none" strike="noStrike" dirty="0">
                <a:solidFill>
                  <a:srgbClr val="202122"/>
                </a:solidFill>
                <a:effectLst/>
                <a:latin typeface="Arial" panose="020B0604020202020204" pitchFamily="34" charset="0"/>
              </a:rPr>
              <a:t>φ </a:t>
            </a:r>
            <a:r>
              <a:rPr lang="en-US" sz="1600" b="0" i="0" u="none" strike="noStrike" dirty="0">
                <a:solidFill>
                  <a:srgbClr val="202122"/>
                </a:solidFill>
                <a:effectLst/>
                <a:latin typeface="Arial" panose="020B0604020202020204" pitchFamily="34" charset="0"/>
              </a:rPr>
              <a:t>side; </a:t>
            </a:r>
          </a:p>
          <a:p>
            <a:r>
              <a:rPr lang="en-US" sz="1600" b="0" i="0" u="none" strike="noStrike" dirty="0">
                <a:solidFill>
                  <a:srgbClr val="202122"/>
                </a:solidFill>
                <a:effectLst/>
                <a:latin typeface="Arial" panose="020B0604020202020204" pitchFamily="34" charset="0"/>
              </a:rPr>
              <a:t>100 </a:t>
            </a:r>
            <a:r>
              <a:rPr lang="en-US" sz="1600" b="0" i="0" u="none" strike="noStrike" dirty="0">
                <a:solidFill>
                  <a:srgbClr val="202122"/>
                </a:solidFill>
                <a:effectLst/>
                <a:latin typeface="Symbol" pitchFamily="2" charset="2"/>
              </a:rPr>
              <a:t>m</a:t>
            </a:r>
            <a:r>
              <a:rPr lang="en-US" sz="1600" b="0" i="0" u="none" strike="noStrike" dirty="0">
                <a:solidFill>
                  <a:srgbClr val="202122"/>
                </a:solidFill>
                <a:effectLst/>
                <a:latin typeface="Arial" panose="020B0604020202020204" pitchFamily="34" charset="0"/>
              </a:rPr>
              <a:t>m pitch on the z side.</a:t>
            </a:r>
            <a:endParaRPr lang="en-US" sz="1600" dirty="0"/>
          </a:p>
        </p:txBody>
      </p:sp>
      <p:pic>
        <p:nvPicPr>
          <p:cNvPr id="6" name="Picture 5" descr="Diagram&#10;&#10;Description automatically generated">
            <a:extLst>
              <a:ext uri="{FF2B5EF4-FFF2-40B4-BE49-F238E27FC236}">
                <a16:creationId xmlns:a16="http://schemas.microsoft.com/office/drawing/2014/main" id="{95C06DF3-3B4C-E07E-E902-09200BF3FBB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203376" y="2163769"/>
            <a:ext cx="2743200" cy="2648198"/>
          </a:xfrm>
          <a:prstGeom prst="ellipse">
            <a:avLst/>
          </a:prstGeom>
        </p:spPr>
      </p:pic>
    </p:spTree>
    <p:extLst>
      <p:ext uri="{BB962C8B-B14F-4D97-AF65-F5344CB8AC3E}">
        <p14:creationId xmlns:p14="http://schemas.microsoft.com/office/powerpoint/2010/main" val="315686849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FBE903-590F-30BB-E049-54C693E91782}"/>
            </a:ext>
          </a:extLst>
        </p:cNvPr>
        <p:cNvGrpSpPr/>
        <p:nvPr/>
      </p:nvGrpSpPr>
      <p:grpSpPr>
        <a:xfrm>
          <a:off x="0" y="0"/>
          <a:ext cx="0" cy="0"/>
          <a:chOff x="0" y="0"/>
          <a:chExt cx="0" cy="0"/>
        </a:xfrm>
      </p:grpSpPr>
      <p:pic>
        <p:nvPicPr>
          <p:cNvPr id="5" name="Picture 4" descr="A group of people wearing blue hats&#10;&#10;Description automatically generated with low confidence">
            <a:extLst>
              <a:ext uri="{FF2B5EF4-FFF2-40B4-BE49-F238E27FC236}">
                <a16:creationId xmlns:a16="http://schemas.microsoft.com/office/drawing/2014/main" id="{5D24C16E-1AAF-D45C-6279-22E2FD11A32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bwMode="auto">
          <a:xfrm>
            <a:off x="20" y="10"/>
            <a:ext cx="12191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71BCB-E5FE-51ED-E2E8-795D7383AD3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Oxford Physics Advisory Committee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81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02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C6513-D5F5-B269-36E4-052AEFEBA66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 Family Man </a:t>
            </a:r>
          </a:p>
        </p:txBody>
      </p:sp>
      <p:pic>
        <p:nvPicPr>
          <p:cNvPr id="4" name="Content Placeholder 3" descr="A group of people posing for a photo&#10;&#10;Description automatically generated">
            <a:extLst>
              <a:ext uri="{FF2B5EF4-FFF2-40B4-BE49-F238E27FC236}">
                <a16:creationId xmlns:a16="http://schemas.microsoft.com/office/drawing/2014/main" id="{60978111-4EC0-24E5-1351-00F3D7D2386B}"/>
              </a:ext>
            </a:extLst>
          </p:cNvPr>
          <p:cNvPicPr>
            <a:picLocks noGrp="1" noChangeAspect="1"/>
          </p:cNvPicPr>
          <p:nvPr>
            <p:ph idx="1"/>
          </p:nvPr>
        </p:nvPicPr>
        <p:blipFill>
          <a:blip r:embed="rId3"/>
          <a:stretch>
            <a:fillRect/>
          </a:stretch>
        </p:blipFill>
        <p:spPr>
          <a:xfrm>
            <a:off x="3779829" y="629305"/>
            <a:ext cx="7679494" cy="5759622"/>
          </a:xfrm>
          <a:prstGeom prst="rect">
            <a:avLst/>
          </a:prstGeom>
        </p:spPr>
      </p:pic>
    </p:spTree>
    <p:extLst>
      <p:ext uri="{BB962C8B-B14F-4D97-AF65-F5344CB8AC3E}">
        <p14:creationId xmlns:p14="http://schemas.microsoft.com/office/powerpoint/2010/main" val="120481995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10B2F9-353C-52BA-F00F-965E134F1AA9}"/>
              </a:ext>
            </a:extLst>
          </p:cNvPr>
          <p:cNvSpPr>
            <a:spLocks noGrp="1"/>
          </p:cNvSpPr>
          <p:nvPr>
            <p:ph type="title"/>
          </p:nvPr>
        </p:nvSpPr>
        <p:spPr>
          <a:xfrm>
            <a:off x="8643193" y="489507"/>
            <a:ext cx="3091607" cy="1655483"/>
          </a:xfrm>
        </p:spPr>
        <p:txBody>
          <a:bodyPr anchor="b">
            <a:normAutofit/>
          </a:bodyPr>
          <a:lstStyle/>
          <a:p>
            <a:r>
              <a:rPr lang="en-US" sz="4000" dirty="0"/>
              <a:t>Oxford and Quantum</a:t>
            </a:r>
          </a:p>
        </p:txBody>
      </p:sp>
      <p:pic>
        <p:nvPicPr>
          <p:cNvPr id="5" name="Content Placeholder 4" descr="A group of people posing for a photo&#10;&#10;Description automatically generated">
            <a:extLst>
              <a:ext uri="{FF2B5EF4-FFF2-40B4-BE49-F238E27FC236}">
                <a16:creationId xmlns:a16="http://schemas.microsoft.com/office/drawing/2014/main" id="{D8592C63-E09A-585D-1A6E-4CE993202F14}"/>
              </a:ext>
            </a:extLst>
          </p:cNvPr>
          <p:cNvPicPr>
            <a:picLocks noChangeAspect="1"/>
          </p:cNvPicPr>
          <p:nvPr/>
        </p:nvPicPr>
        <p:blipFill>
          <a:blip r:embed="rId2" cstate="print">
            <a:extLst>
              <a:ext uri="{28A0092B-C50C-407E-A947-70E740481C1C}">
                <a14:useLocalDpi xmlns:a14="http://schemas.microsoft.com/office/drawing/2010/main"/>
              </a:ext>
            </a:extLst>
          </a:blip>
          <a:srcRect b="-1"/>
          <a:stretch/>
        </p:blipFill>
        <p:spPr>
          <a:xfrm>
            <a:off x="20" y="431"/>
            <a:ext cx="8115280" cy="6408311"/>
          </a:xfrm>
          <a:prstGeom prst="rect">
            <a:avLst/>
          </a:prstGeom>
        </p:spPr>
      </p:pic>
      <p:sp>
        <p:nvSpPr>
          <p:cNvPr id="9" name="Content Placeholder 8">
            <a:extLst>
              <a:ext uri="{FF2B5EF4-FFF2-40B4-BE49-F238E27FC236}">
                <a16:creationId xmlns:a16="http://schemas.microsoft.com/office/drawing/2014/main" id="{00ED651E-2A33-5A7B-7581-AA820CC2EDF8}"/>
              </a:ext>
            </a:extLst>
          </p:cNvPr>
          <p:cNvSpPr>
            <a:spLocks noGrp="1"/>
          </p:cNvSpPr>
          <p:nvPr>
            <p:ph idx="1"/>
          </p:nvPr>
        </p:nvSpPr>
        <p:spPr>
          <a:xfrm>
            <a:off x="8643193" y="2418408"/>
            <a:ext cx="2942813" cy="3540265"/>
          </a:xfrm>
        </p:spPr>
        <p:txBody>
          <a:bodyPr>
            <a:normAutofit/>
          </a:bodyPr>
          <a:lstStyle/>
          <a:p>
            <a:r>
              <a:rPr lang="en-US" sz="2000" dirty="0"/>
              <a:t>Ian played a leading role in realizing the Beecroft building in Oxford, dedicated among others to quantum information science </a:t>
            </a:r>
          </a:p>
        </p:txBody>
      </p:sp>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87A846-5322-3F00-C336-AD4AF188D3D6}"/>
              </a:ext>
            </a:extLst>
          </p:cNvPr>
          <p:cNvSpPr txBox="1"/>
          <p:nvPr/>
        </p:nvSpPr>
        <p:spPr>
          <a:xfrm>
            <a:off x="8366235" y="5644057"/>
            <a:ext cx="3710152" cy="461665"/>
          </a:xfrm>
          <a:prstGeom prst="rect">
            <a:avLst/>
          </a:prstGeom>
          <a:noFill/>
        </p:spPr>
        <p:txBody>
          <a:bodyPr wrap="square" rtlCol="0">
            <a:spAutoFit/>
          </a:bodyPr>
          <a:lstStyle/>
          <a:p>
            <a:r>
              <a:rPr lang="en-US" sz="1200" dirty="0"/>
              <a:t>https://</a:t>
            </a:r>
            <a:r>
              <a:rPr lang="en-US" sz="1200" dirty="0" err="1"/>
              <a:t>www.hawkinsbrown.com</a:t>
            </a:r>
            <a:r>
              <a:rPr lang="en-US" sz="1200" dirty="0"/>
              <a:t>/projects/</a:t>
            </a:r>
            <a:r>
              <a:rPr lang="en-US" sz="1200" dirty="0" err="1"/>
              <a:t>beecroft</a:t>
            </a:r>
            <a:r>
              <a:rPr lang="en-US" sz="1200" dirty="0"/>
              <a:t>-building-university-of-oxford/</a:t>
            </a:r>
          </a:p>
        </p:txBody>
      </p:sp>
    </p:spTree>
    <p:extLst>
      <p:ext uri="{BB962C8B-B14F-4D97-AF65-F5344CB8AC3E}">
        <p14:creationId xmlns:p14="http://schemas.microsoft.com/office/powerpoint/2010/main" val="370939319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167E68E-CA97-89A5-6936-F3B3FBDE791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2EC443-ABAC-C349-EA6B-C77490F12906}"/>
              </a:ext>
            </a:extLst>
          </p:cNvPr>
          <p:cNvSpPr>
            <a:spLocks noGrp="1"/>
          </p:cNvSpPr>
          <p:nvPr>
            <p:ph type="title"/>
          </p:nvPr>
        </p:nvSpPr>
        <p:spPr>
          <a:xfrm>
            <a:off x="838200" y="365125"/>
            <a:ext cx="3822189" cy="1899912"/>
          </a:xfrm>
        </p:spPr>
        <p:txBody>
          <a:bodyPr>
            <a:normAutofit/>
          </a:bodyPr>
          <a:lstStyle/>
          <a:p>
            <a:r>
              <a:rPr lang="en-US" sz="4000" dirty="0"/>
              <a:t>Oxford </a:t>
            </a:r>
          </a:p>
        </p:txBody>
      </p:sp>
      <p:sp>
        <p:nvSpPr>
          <p:cNvPr id="3" name="Content Placeholder 2">
            <a:extLst>
              <a:ext uri="{FF2B5EF4-FFF2-40B4-BE49-F238E27FC236}">
                <a16:creationId xmlns:a16="http://schemas.microsoft.com/office/drawing/2014/main" id="{C889CFCD-2CDC-A963-5802-216C439FAB86}"/>
              </a:ext>
            </a:extLst>
          </p:cNvPr>
          <p:cNvSpPr>
            <a:spLocks noGrp="1"/>
          </p:cNvSpPr>
          <p:nvPr>
            <p:ph idx="1"/>
          </p:nvPr>
        </p:nvSpPr>
        <p:spPr>
          <a:xfrm>
            <a:off x="270643" y="2434201"/>
            <a:ext cx="3822189" cy="3742762"/>
          </a:xfrm>
        </p:spPr>
        <p:txBody>
          <a:bodyPr>
            <a:normAutofit/>
          </a:bodyPr>
          <a:lstStyle/>
          <a:p>
            <a:r>
              <a:rPr lang="en-US" sz="2000" b="0" i="0" u="none" strike="noStrike" dirty="0">
                <a:effectLst/>
                <a:latin typeface="PT Sans" panose="020B0503020203020204" pitchFamily="34" charset="77"/>
              </a:rPr>
              <a:t>Ian helped launch in November 2022 a brand new world-class research facility, the </a:t>
            </a:r>
            <a:r>
              <a:rPr lang="en-US" sz="2000" b="0" i="0" u="sng" dirty="0">
                <a:effectLst/>
                <a:latin typeface="PT Sans" panose="020B0503020203020204" pitchFamily="34" charset="77"/>
                <a:hlinkClick r:id="rId3"/>
              </a:rPr>
              <a:t>National Thin-Film Cluster Facility (NTCF) for Advanced Functional Materials</a:t>
            </a:r>
            <a:r>
              <a:rPr lang="en-US" sz="2000" b="0" i="0" u="none" strike="noStrike" dirty="0">
                <a:effectLst/>
                <a:latin typeface="PT Sans" panose="020B0503020203020204" pitchFamily="34" charset="77"/>
              </a:rPr>
              <a:t>, hosted by the University of Oxford’s Department of Physics</a:t>
            </a:r>
            <a:endParaRPr lang="en-US" sz="2000" dirty="0"/>
          </a:p>
        </p:txBody>
      </p:sp>
      <p:sp>
        <p:nvSpPr>
          <p:cNvPr id="8" name="TextBox 7">
            <a:extLst>
              <a:ext uri="{FF2B5EF4-FFF2-40B4-BE49-F238E27FC236}">
                <a16:creationId xmlns:a16="http://schemas.microsoft.com/office/drawing/2014/main" id="{08D5B37D-BF2A-D027-0C42-4415E58F2EE4}"/>
              </a:ext>
            </a:extLst>
          </p:cNvPr>
          <p:cNvSpPr txBox="1"/>
          <p:nvPr/>
        </p:nvSpPr>
        <p:spPr>
          <a:xfrm>
            <a:off x="168188" y="6117013"/>
            <a:ext cx="4693208" cy="646331"/>
          </a:xfrm>
          <a:prstGeom prst="rect">
            <a:avLst/>
          </a:prstGeom>
          <a:noFill/>
        </p:spPr>
        <p:txBody>
          <a:bodyPr wrap="none" rtlCol="0">
            <a:spAutoFit/>
          </a:bodyPr>
          <a:lstStyle/>
          <a:p>
            <a:r>
              <a:rPr lang="en-US" sz="1200" b="1" i="0" u="none" strike="noStrike" dirty="0">
                <a:effectLst/>
                <a:latin typeface="Calibri" panose="020F0502020204030204" pitchFamily="34" charset="0"/>
                <a:cs typeface="Calibri" panose="020F0502020204030204" pitchFamily="34" charset="0"/>
              </a:rPr>
              <a:t>Professors Henry Snaith, Moritz </a:t>
            </a:r>
            <a:r>
              <a:rPr lang="en-US" sz="1200" b="1" i="0" u="none" strike="noStrike" dirty="0" err="1">
                <a:effectLst/>
                <a:latin typeface="Calibri" panose="020F0502020204030204" pitchFamily="34" charset="0"/>
                <a:cs typeface="Calibri" panose="020F0502020204030204" pitchFamily="34" charset="0"/>
              </a:rPr>
              <a:t>Riede</a:t>
            </a:r>
            <a:r>
              <a:rPr lang="en-US" sz="1200" b="1" i="0" u="none" strike="noStrike" dirty="0">
                <a:effectLst/>
                <a:latin typeface="Calibri" panose="020F0502020204030204" pitchFamily="34" charset="0"/>
                <a:cs typeface="Calibri" panose="020F0502020204030204" pitchFamily="34" charset="0"/>
              </a:rPr>
              <a:t>, </a:t>
            </a:r>
          </a:p>
          <a:p>
            <a:r>
              <a:rPr lang="en-US" sz="1200" b="1" i="0" u="none" strike="noStrike" dirty="0">
                <a:effectLst/>
                <a:latin typeface="Calibri" panose="020F0502020204030204" pitchFamily="34" charset="0"/>
                <a:cs typeface="Calibri" panose="020F0502020204030204" pitchFamily="34" charset="0"/>
              </a:rPr>
              <a:t>Dame Louise Richardson (Vice-Chancellor of the University of Oxford), </a:t>
            </a:r>
          </a:p>
          <a:p>
            <a:r>
              <a:rPr lang="en-US" sz="1200" b="1" i="0" u="none" strike="noStrike" dirty="0">
                <a:effectLst/>
                <a:latin typeface="Calibri" panose="020F0502020204030204" pitchFamily="34" charset="0"/>
                <a:cs typeface="Calibri" panose="020F0502020204030204" pitchFamily="34" charset="0"/>
              </a:rPr>
              <a:t>Ian </a:t>
            </a:r>
            <a:r>
              <a:rPr lang="en-US" sz="1200" b="1" i="0" u="none" strike="noStrike" dirty="0" err="1">
                <a:effectLst/>
                <a:latin typeface="Calibri" panose="020F0502020204030204" pitchFamily="34" charset="0"/>
                <a:cs typeface="Calibri" panose="020F0502020204030204" pitchFamily="34" charset="0"/>
              </a:rPr>
              <a:t>Shipsey</a:t>
            </a:r>
            <a:r>
              <a:rPr lang="en-US" sz="1200" b="1" i="0" u="none" strike="noStrike" dirty="0">
                <a:effectLst/>
                <a:latin typeface="Calibri" panose="020F0502020204030204" pitchFamily="34" charset="0"/>
                <a:cs typeface="Calibri" panose="020F0502020204030204" pitchFamily="34" charset="0"/>
              </a:rPr>
              <a:t>. Image credit: Stuart </a:t>
            </a:r>
            <a:r>
              <a:rPr lang="en-US" sz="1200" b="1" i="0" u="none" strike="noStrike" dirty="0" err="1">
                <a:effectLst/>
                <a:latin typeface="Calibri" panose="020F0502020204030204" pitchFamily="34" charset="0"/>
                <a:cs typeface="Calibri" panose="020F0502020204030204" pitchFamily="34" charset="0"/>
              </a:rPr>
              <a:t>Bebb</a:t>
            </a:r>
            <a:r>
              <a:rPr lang="en-US" sz="1200" b="1" i="0" u="none" strike="noStrike" dirty="0">
                <a:effectLst/>
                <a:latin typeface="Calibri" panose="020F0502020204030204" pitchFamily="34" charset="0"/>
                <a:cs typeface="Calibri" panose="020F0502020204030204" pitchFamily="34" charset="0"/>
              </a:rPr>
              <a:t>.</a:t>
            </a:r>
            <a:endParaRPr lang="en-US"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945373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9446E-EBFF-6399-10EF-455FDC77A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E7711-3761-7819-02D6-8E52B77569F3}"/>
              </a:ext>
            </a:extLst>
          </p:cNvPr>
          <p:cNvSpPr>
            <a:spLocks noGrp="1"/>
          </p:cNvSpPr>
          <p:nvPr>
            <p:ph type="title"/>
          </p:nvPr>
        </p:nvSpPr>
        <p:spPr>
          <a:xfrm>
            <a:off x="838200" y="7776"/>
            <a:ext cx="10515600" cy="1325563"/>
          </a:xfrm>
        </p:spPr>
        <p:txBody>
          <a:bodyPr/>
          <a:lstStyle/>
          <a:p>
            <a:r>
              <a:rPr lang="en-US" dirty="0"/>
              <a:t>ICFA </a:t>
            </a:r>
          </a:p>
        </p:txBody>
      </p:sp>
      <p:sp>
        <p:nvSpPr>
          <p:cNvPr id="3" name="Content Placeholder 2">
            <a:extLst>
              <a:ext uri="{FF2B5EF4-FFF2-40B4-BE49-F238E27FC236}">
                <a16:creationId xmlns:a16="http://schemas.microsoft.com/office/drawing/2014/main" id="{97C45BEA-9C22-259E-0046-74CD0562F2C1}"/>
              </a:ext>
            </a:extLst>
          </p:cNvPr>
          <p:cNvSpPr>
            <a:spLocks noGrp="1"/>
          </p:cNvSpPr>
          <p:nvPr>
            <p:ph idx="1"/>
          </p:nvPr>
        </p:nvSpPr>
        <p:spPr>
          <a:xfrm>
            <a:off x="838200" y="932256"/>
            <a:ext cx="10796752" cy="4280882"/>
          </a:xfrm>
        </p:spPr>
        <p:txBody>
          <a:bodyPr>
            <a:normAutofit/>
          </a:bodyPr>
          <a:lstStyle/>
          <a:p>
            <a:pPr algn="l">
              <a:lnSpc>
                <a:spcPct val="110000"/>
              </a:lnSpc>
              <a:spcAft>
                <a:spcPts val="1500"/>
              </a:spcAft>
            </a:pPr>
            <a:r>
              <a:rPr lang="en-US" sz="2000" b="0" i="0" u="none" strike="noStrike" dirty="0">
                <a:solidFill>
                  <a:srgbClr val="000000"/>
                </a:solidFill>
                <a:effectLst/>
                <a:latin typeface="Open Sans" panose="020B0606030504020204" pitchFamily="34" charset="0"/>
              </a:rPr>
              <a:t>When Ian took over from Ariella </a:t>
            </a:r>
            <a:r>
              <a:rPr lang="en-US" sz="2000" b="0" i="0" u="none" strike="noStrike" dirty="0" err="1">
                <a:solidFill>
                  <a:srgbClr val="000000"/>
                </a:solidFill>
                <a:effectLst/>
                <a:latin typeface="Open Sans" panose="020B0606030504020204" pitchFamily="34" charset="0"/>
              </a:rPr>
              <a:t>Cattai</a:t>
            </a:r>
            <a:r>
              <a:rPr lang="en-US" sz="2000" b="0" i="0" u="none" strike="noStrike" dirty="0">
                <a:solidFill>
                  <a:srgbClr val="000000"/>
                </a:solidFill>
                <a:effectLst/>
                <a:latin typeface="Open Sans" panose="020B0606030504020204" pitchFamily="34" charset="0"/>
              </a:rPr>
              <a:t> as chair of the ICFA Instrumentation Innovation and Development Panel he immediately reinvigorated it and pushed the further development of the ICFA Instrumentation Schools and the ICFA Instrumentation Prize. </a:t>
            </a:r>
          </a:p>
        </p:txBody>
      </p:sp>
      <p:pic>
        <p:nvPicPr>
          <p:cNvPr id="6" name="Picture 5" descr="A picture containing text, person, person&#10;&#10;Description automatically generated">
            <a:extLst>
              <a:ext uri="{FF2B5EF4-FFF2-40B4-BE49-F238E27FC236}">
                <a16:creationId xmlns:a16="http://schemas.microsoft.com/office/drawing/2014/main" id="{C24273C3-644C-4CC1-E804-68FD47ECD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9991" y="2059254"/>
            <a:ext cx="4291304" cy="2655140"/>
          </a:xfrm>
          <a:prstGeom prst="rect">
            <a:avLst/>
          </a:prstGeom>
        </p:spPr>
      </p:pic>
      <p:pic>
        <p:nvPicPr>
          <p:cNvPr id="8" name="Picture 7" descr="Two people&#10;&#10;Description automatically generated with low confidence">
            <a:extLst>
              <a:ext uri="{FF2B5EF4-FFF2-40B4-BE49-F238E27FC236}">
                <a16:creationId xmlns:a16="http://schemas.microsoft.com/office/drawing/2014/main" id="{562E1BB7-06C4-7F57-AFD8-321F5A88F8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4282" y="4527827"/>
            <a:ext cx="3815439" cy="2226616"/>
          </a:xfrm>
          <a:prstGeom prst="rect">
            <a:avLst/>
          </a:prstGeom>
        </p:spPr>
      </p:pic>
      <p:pic>
        <p:nvPicPr>
          <p:cNvPr id="10" name="Picture 9" descr="Two people&#10;&#10;Description automatically generated with medium confidence">
            <a:extLst>
              <a:ext uri="{FF2B5EF4-FFF2-40B4-BE49-F238E27FC236}">
                <a16:creationId xmlns:a16="http://schemas.microsoft.com/office/drawing/2014/main" id="{D5E0D0CC-D43F-210E-5846-8F7084482B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22375" y="2159100"/>
            <a:ext cx="3779634" cy="2226616"/>
          </a:xfrm>
          <a:prstGeom prst="rect">
            <a:avLst/>
          </a:prstGeom>
        </p:spPr>
      </p:pic>
      <p:pic>
        <p:nvPicPr>
          <p:cNvPr id="12" name="Picture 11" descr="Teams&#10;&#10;Description automatically generated">
            <a:extLst>
              <a:ext uri="{FF2B5EF4-FFF2-40B4-BE49-F238E27FC236}">
                <a16:creationId xmlns:a16="http://schemas.microsoft.com/office/drawing/2014/main" id="{004F2C75-C0B2-181F-49EE-096544245D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6908" y="4555065"/>
            <a:ext cx="4932078" cy="2226617"/>
          </a:xfrm>
          <a:prstGeom prst="rect">
            <a:avLst/>
          </a:prstGeom>
        </p:spPr>
      </p:pic>
    </p:spTree>
    <p:extLst>
      <p:ext uri="{BB962C8B-B14F-4D97-AF65-F5344CB8AC3E}">
        <p14:creationId xmlns:p14="http://schemas.microsoft.com/office/powerpoint/2010/main" val="249602107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560CA3-FF2F-33DF-B9D9-0D29088A753B}"/>
            </a:ext>
          </a:extLst>
        </p:cNvPr>
        <p:cNvGrpSpPr/>
        <p:nvPr/>
      </p:nvGrpSpPr>
      <p:grpSpPr>
        <a:xfrm>
          <a:off x="0" y="0"/>
          <a:ext cx="0" cy="0"/>
          <a:chOff x="0" y="0"/>
          <a:chExt cx="0" cy="0"/>
        </a:xfrm>
      </p:grpSpPr>
      <p:pic>
        <p:nvPicPr>
          <p:cNvPr id="5" name="Content Placeholder 4" descr="A person shaking another person's hand&#10;&#10;Description automatically generated with medium confidence">
            <a:extLst>
              <a:ext uri="{FF2B5EF4-FFF2-40B4-BE49-F238E27FC236}">
                <a16:creationId xmlns:a16="http://schemas.microsoft.com/office/drawing/2014/main" id="{8622B122-6E29-6BC8-F67E-66BE1D7CD9DF}"/>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C04A3-06FC-D3D3-3535-3E56F366077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Schools ! </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CE3E679-252A-6BE9-231B-79387C9773EE}"/>
              </a:ext>
            </a:extLst>
          </p:cNvPr>
          <p:cNvSpPr txBox="1"/>
          <p:nvPr/>
        </p:nvSpPr>
        <p:spPr>
          <a:xfrm>
            <a:off x="6958943" y="6400800"/>
            <a:ext cx="5177058" cy="400110"/>
          </a:xfrm>
          <a:prstGeom prst="rect">
            <a:avLst/>
          </a:prstGeom>
          <a:noFill/>
        </p:spPr>
        <p:txBody>
          <a:bodyPr wrap="none" rtlCol="0">
            <a:spAutoFit/>
          </a:bodyPr>
          <a:lstStyle/>
          <a:p>
            <a:r>
              <a:rPr lang="en-US" sz="2000" b="1" dirty="0">
                <a:solidFill>
                  <a:srgbClr val="FFFFFF"/>
                </a:solidFill>
                <a:effectLst/>
                <a:latin typeface="Times"/>
              </a:rPr>
              <a:t>ICFA school, 12-25 Feb, 2023, TIFR, Mumbai</a:t>
            </a:r>
            <a:endParaRPr lang="en-US" sz="2000" dirty="0">
              <a:solidFill>
                <a:srgbClr val="FFFFFF"/>
              </a:solidFill>
              <a:effectLst/>
              <a:latin typeface="Times"/>
            </a:endParaRPr>
          </a:p>
        </p:txBody>
      </p:sp>
      <p:sp>
        <p:nvSpPr>
          <p:cNvPr id="20" name="TextBox 19">
            <a:extLst>
              <a:ext uri="{FF2B5EF4-FFF2-40B4-BE49-F238E27FC236}">
                <a16:creationId xmlns:a16="http://schemas.microsoft.com/office/drawing/2014/main" id="{B5356DCA-9C73-23EE-8A23-CBD70B274AC1}"/>
              </a:ext>
            </a:extLst>
          </p:cNvPr>
          <p:cNvSpPr txBox="1"/>
          <p:nvPr/>
        </p:nvSpPr>
        <p:spPr>
          <a:xfrm>
            <a:off x="523875" y="308758"/>
            <a:ext cx="1168910" cy="646331"/>
          </a:xfrm>
          <a:prstGeom prst="rect">
            <a:avLst/>
          </a:prstGeom>
          <a:noFill/>
        </p:spPr>
        <p:txBody>
          <a:bodyPr wrap="none" rtlCol="0">
            <a:spAutoFit/>
          </a:bodyPr>
          <a:lstStyle/>
          <a:p>
            <a:r>
              <a:rPr lang="en-US" sz="3600" b="1" dirty="0">
                <a:solidFill>
                  <a:schemeClr val="bg1"/>
                </a:solidFill>
              </a:rPr>
              <a:t>ICFA</a:t>
            </a:r>
          </a:p>
        </p:txBody>
      </p:sp>
    </p:spTree>
    <p:extLst>
      <p:ext uri="{BB962C8B-B14F-4D97-AF65-F5344CB8AC3E}">
        <p14:creationId xmlns:p14="http://schemas.microsoft.com/office/powerpoint/2010/main" val="364345124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E4DAB-0E26-436D-844A-431486290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CEDA0-FC98-793E-DB57-37FA431AE041}"/>
              </a:ext>
            </a:extLst>
          </p:cNvPr>
          <p:cNvSpPr>
            <a:spLocks noGrp="1"/>
          </p:cNvSpPr>
          <p:nvPr>
            <p:ph type="title"/>
          </p:nvPr>
        </p:nvSpPr>
        <p:spPr>
          <a:xfrm>
            <a:off x="838200" y="7776"/>
            <a:ext cx="10515600" cy="1325563"/>
          </a:xfrm>
        </p:spPr>
        <p:txBody>
          <a:bodyPr/>
          <a:lstStyle/>
          <a:p>
            <a:r>
              <a:rPr lang="en-US"/>
              <a:t>ICFA Presentation</a:t>
            </a:r>
            <a:endParaRPr lang="en-US" dirty="0"/>
          </a:p>
        </p:txBody>
      </p:sp>
      <p:sp>
        <p:nvSpPr>
          <p:cNvPr id="3" name="Content Placeholder 2">
            <a:extLst>
              <a:ext uri="{FF2B5EF4-FFF2-40B4-BE49-F238E27FC236}">
                <a16:creationId xmlns:a16="http://schemas.microsoft.com/office/drawing/2014/main" id="{C31B1DD1-DAC9-2DE8-C4A0-D91B08521182}"/>
              </a:ext>
            </a:extLst>
          </p:cNvPr>
          <p:cNvSpPr>
            <a:spLocks noGrp="1"/>
          </p:cNvSpPr>
          <p:nvPr>
            <p:ph idx="1"/>
          </p:nvPr>
        </p:nvSpPr>
        <p:spPr>
          <a:xfrm>
            <a:off x="838200" y="932255"/>
            <a:ext cx="10796752" cy="5444793"/>
          </a:xfrm>
        </p:spPr>
        <p:txBody>
          <a:bodyPr>
            <a:normAutofit/>
          </a:bodyPr>
          <a:lstStyle/>
          <a:p>
            <a:pPr algn="l">
              <a:lnSpc>
                <a:spcPct val="110000"/>
              </a:lnSpc>
              <a:spcAft>
                <a:spcPts val="1500"/>
              </a:spcAft>
            </a:pPr>
            <a:r>
              <a:rPr lang="en-US" sz="2000" b="0" i="0" u="none" strike="noStrike" dirty="0">
                <a:solidFill>
                  <a:srgbClr val="000000"/>
                </a:solidFill>
                <a:effectLst/>
                <a:latin typeface="Open Sans" panose="020B0606030504020204" pitchFamily="34" charset="0"/>
              </a:rPr>
              <a:t>Passions surpassed succinctness</a:t>
            </a:r>
          </a:p>
          <a:p>
            <a:pPr algn="l">
              <a:lnSpc>
                <a:spcPct val="110000"/>
              </a:lnSpc>
              <a:spcAft>
                <a:spcPts val="1500"/>
              </a:spcAft>
            </a:pPr>
            <a:endParaRPr lang="en-US" sz="2000" dirty="0">
              <a:solidFill>
                <a:srgbClr val="000000"/>
              </a:solidFill>
              <a:latin typeface="Open Sans" panose="020B0606030504020204" pitchFamily="34" charset="0"/>
            </a:endParaRPr>
          </a:p>
          <a:p>
            <a:pPr algn="l">
              <a:lnSpc>
                <a:spcPct val="110000"/>
              </a:lnSpc>
              <a:spcAft>
                <a:spcPts val="1500"/>
              </a:spcAft>
            </a:pPr>
            <a:endParaRPr lang="en-US" sz="2000" b="0" i="0" u="none" strike="noStrike" dirty="0">
              <a:solidFill>
                <a:srgbClr val="000000"/>
              </a:solidFill>
              <a:effectLst/>
              <a:latin typeface="Open Sans" panose="020B0606030504020204" pitchFamily="34" charset="0"/>
            </a:endParaRPr>
          </a:p>
          <a:p>
            <a:pPr algn="l">
              <a:lnSpc>
                <a:spcPct val="110000"/>
              </a:lnSpc>
              <a:spcAft>
                <a:spcPts val="1500"/>
              </a:spcAft>
            </a:pPr>
            <a:endParaRPr lang="en-US" sz="2000" dirty="0">
              <a:solidFill>
                <a:srgbClr val="000000"/>
              </a:solidFill>
              <a:latin typeface="Open Sans" panose="020B0606030504020204" pitchFamily="34" charset="0"/>
            </a:endParaRPr>
          </a:p>
          <a:p>
            <a:pPr algn="l">
              <a:lnSpc>
                <a:spcPct val="110000"/>
              </a:lnSpc>
              <a:spcAft>
                <a:spcPts val="1500"/>
              </a:spcAft>
            </a:pPr>
            <a:endParaRPr lang="en-US" sz="2000" b="0" i="0" u="none" strike="noStrike" dirty="0">
              <a:solidFill>
                <a:srgbClr val="000000"/>
              </a:solidFill>
              <a:effectLst/>
              <a:latin typeface="Open Sans" panose="020B0606030504020204" pitchFamily="34" charset="0"/>
            </a:endParaRPr>
          </a:p>
          <a:p>
            <a:pPr algn="l">
              <a:lnSpc>
                <a:spcPct val="110000"/>
              </a:lnSpc>
              <a:spcAft>
                <a:spcPts val="1500"/>
              </a:spcAft>
            </a:pPr>
            <a:endParaRPr lang="en-US" sz="2000" dirty="0">
              <a:solidFill>
                <a:srgbClr val="000000"/>
              </a:solidFill>
              <a:latin typeface="Open Sans" panose="020B0606030504020204" pitchFamily="34" charset="0"/>
            </a:endParaRPr>
          </a:p>
          <a:p>
            <a:pPr algn="l">
              <a:lnSpc>
                <a:spcPct val="110000"/>
              </a:lnSpc>
              <a:spcAft>
                <a:spcPts val="1500"/>
              </a:spcAft>
            </a:pPr>
            <a:endParaRPr lang="en-US" sz="2000" dirty="0">
              <a:solidFill>
                <a:srgbClr val="000000"/>
              </a:solidFill>
              <a:latin typeface="Open Sans" panose="020B0606030504020204" pitchFamily="34" charset="0"/>
            </a:endParaRPr>
          </a:p>
          <a:p>
            <a:pPr algn="l">
              <a:lnSpc>
                <a:spcPct val="110000"/>
              </a:lnSpc>
              <a:spcAft>
                <a:spcPts val="1500"/>
              </a:spcAft>
            </a:pPr>
            <a:r>
              <a:rPr lang="en-US" sz="2000" b="0" i="0" u="none" strike="noStrike" dirty="0">
                <a:solidFill>
                  <a:srgbClr val="000000"/>
                </a:solidFill>
                <a:effectLst/>
                <a:latin typeface="Open Sans" panose="020B0606030504020204" pitchFamily="34" charset="0"/>
              </a:rPr>
              <a:t>The slide deck for the 10-minute talk had 67 slides!! </a:t>
            </a:r>
          </a:p>
        </p:txBody>
      </p:sp>
      <p:pic>
        <p:nvPicPr>
          <p:cNvPr id="5" name="Picture 4">
            <a:extLst>
              <a:ext uri="{FF2B5EF4-FFF2-40B4-BE49-F238E27FC236}">
                <a16:creationId xmlns:a16="http://schemas.microsoft.com/office/drawing/2014/main" id="{E58AA0E4-8510-2176-6472-3CD5FB46A45B}"/>
              </a:ext>
            </a:extLst>
          </p:cNvPr>
          <p:cNvPicPr>
            <a:picLocks noChangeAspect="1"/>
          </p:cNvPicPr>
          <p:nvPr/>
        </p:nvPicPr>
        <p:blipFill>
          <a:blip r:embed="rId3"/>
          <a:stretch>
            <a:fillRect/>
          </a:stretch>
        </p:blipFill>
        <p:spPr>
          <a:xfrm>
            <a:off x="838199" y="1442511"/>
            <a:ext cx="10217727" cy="12605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1C16B83E-B0DC-A810-6281-D45672E0ACD1}"/>
              </a:ext>
            </a:extLst>
          </p:cNvPr>
          <p:cNvPicPr>
            <a:picLocks noChangeAspect="1"/>
          </p:cNvPicPr>
          <p:nvPr/>
        </p:nvPicPr>
        <p:blipFill>
          <a:blip r:embed="rId4"/>
          <a:stretch>
            <a:fillRect/>
          </a:stretch>
        </p:blipFill>
        <p:spPr>
          <a:xfrm>
            <a:off x="175264" y="3429000"/>
            <a:ext cx="10983438" cy="1423103"/>
          </a:xfrm>
          <a:prstGeom prst="rect">
            <a:avLst/>
          </a:prstGeom>
        </p:spPr>
      </p:pic>
      <p:sp>
        <p:nvSpPr>
          <p:cNvPr id="14" name="Rectangle 13">
            <a:extLst>
              <a:ext uri="{FF2B5EF4-FFF2-40B4-BE49-F238E27FC236}">
                <a16:creationId xmlns:a16="http://schemas.microsoft.com/office/drawing/2014/main" id="{936EFF91-7D97-6393-7323-E8A858767029}"/>
              </a:ext>
            </a:extLst>
          </p:cNvPr>
          <p:cNvSpPr/>
          <p:nvPr/>
        </p:nvSpPr>
        <p:spPr>
          <a:xfrm>
            <a:off x="5296395" y="3990109"/>
            <a:ext cx="1733797" cy="190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EDE294-D552-72EC-D9D7-A5C60716CBAD}"/>
              </a:ext>
            </a:extLst>
          </p:cNvPr>
          <p:cNvSpPr/>
          <p:nvPr/>
        </p:nvSpPr>
        <p:spPr>
          <a:xfrm>
            <a:off x="10058399" y="3301339"/>
            <a:ext cx="1223158" cy="9262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577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8DEA-4BF6-E222-0A37-E78A86328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321FA-3A99-67B7-5820-9C29644F03B0}"/>
              </a:ext>
            </a:extLst>
          </p:cNvPr>
          <p:cNvSpPr>
            <a:spLocks noGrp="1"/>
          </p:cNvSpPr>
          <p:nvPr>
            <p:ph type="title"/>
          </p:nvPr>
        </p:nvSpPr>
        <p:spPr>
          <a:xfrm>
            <a:off x="838200" y="7776"/>
            <a:ext cx="10515600" cy="1325563"/>
          </a:xfrm>
        </p:spPr>
        <p:txBody>
          <a:bodyPr/>
          <a:lstStyle/>
          <a:p>
            <a:r>
              <a:rPr lang="en-US" dirty="0"/>
              <a:t>ECFA </a:t>
            </a:r>
          </a:p>
        </p:txBody>
      </p:sp>
      <p:sp>
        <p:nvSpPr>
          <p:cNvPr id="3" name="Content Placeholder 2">
            <a:extLst>
              <a:ext uri="{FF2B5EF4-FFF2-40B4-BE49-F238E27FC236}">
                <a16:creationId xmlns:a16="http://schemas.microsoft.com/office/drawing/2014/main" id="{4A6F9281-2CF2-25D2-2F7C-9F2B9FEC1890}"/>
              </a:ext>
            </a:extLst>
          </p:cNvPr>
          <p:cNvSpPr>
            <a:spLocks noGrp="1"/>
          </p:cNvSpPr>
          <p:nvPr>
            <p:ph idx="1"/>
          </p:nvPr>
        </p:nvSpPr>
        <p:spPr>
          <a:xfrm>
            <a:off x="838200" y="932256"/>
            <a:ext cx="10796752" cy="4280882"/>
          </a:xfrm>
        </p:spPr>
        <p:txBody>
          <a:bodyPr>
            <a:normAutofit/>
          </a:bodyPr>
          <a:lstStyle/>
          <a:p>
            <a:pPr algn="l">
              <a:lnSpc>
                <a:spcPct val="110000"/>
              </a:lnSpc>
              <a:spcAft>
                <a:spcPts val="1500"/>
              </a:spcAft>
            </a:pPr>
            <a:r>
              <a:rPr lang="en-US" sz="2000" b="0" i="0" u="none" strike="noStrike" dirty="0">
                <a:solidFill>
                  <a:srgbClr val="000000"/>
                </a:solidFill>
                <a:effectLst/>
                <a:latin typeface="Open Sans" panose="020B0606030504020204" pitchFamily="34" charset="0"/>
              </a:rPr>
              <a:t>Ian was a major driver of the </a:t>
            </a:r>
            <a:r>
              <a:rPr lang="en-US" sz="2000" dirty="0">
                <a:solidFill>
                  <a:srgbClr val="000000"/>
                </a:solidFill>
                <a:latin typeface="Open Sans" panose="020B0606030504020204" pitchFamily="34" charset="0"/>
              </a:rPr>
              <a:t>development of the ECFA detector R&amp;D Roadmap and was fierce supporter of including Quantum Sensors in the roadmap. </a:t>
            </a:r>
          </a:p>
          <a:p>
            <a:pPr algn="l">
              <a:lnSpc>
                <a:spcPct val="110000"/>
              </a:lnSpc>
              <a:spcAft>
                <a:spcPts val="1500"/>
              </a:spcAft>
            </a:pPr>
            <a:r>
              <a:rPr lang="en-US" sz="2000" b="0" i="0" u="none" strike="noStrike" dirty="0">
                <a:solidFill>
                  <a:srgbClr val="000000"/>
                </a:solidFill>
                <a:effectLst/>
                <a:latin typeface="Open Sans" panose="020B0606030504020204" pitchFamily="34" charset="0"/>
              </a:rPr>
              <a:t>He himself </a:t>
            </a:r>
            <a:r>
              <a:rPr lang="en-US" sz="2000" dirty="0">
                <a:solidFill>
                  <a:srgbClr val="000000"/>
                </a:solidFill>
                <a:latin typeface="Open Sans" panose="020B0606030504020204" pitchFamily="34" charset="0"/>
              </a:rPr>
              <a:t>has been the lead in </a:t>
            </a:r>
            <a:r>
              <a:rPr lang="en-US" sz="2000" b="0" i="0" u="none" strike="noStrike" dirty="0">
                <a:solidFill>
                  <a:srgbClr val="000000"/>
                </a:solidFill>
                <a:effectLst/>
                <a:latin typeface="Open Sans" panose="020B0606030504020204" pitchFamily="34" charset="0"/>
              </a:rPr>
              <a:t>pushing the Quantum Sensing program in the UK</a:t>
            </a:r>
          </a:p>
        </p:txBody>
      </p:sp>
      <p:pic>
        <p:nvPicPr>
          <p:cNvPr id="4" name="Picture 3">
            <a:extLst>
              <a:ext uri="{FF2B5EF4-FFF2-40B4-BE49-F238E27FC236}">
                <a16:creationId xmlns:a16="http://schemas.microsoft.com/office/drawing/2014/main" id="{690E46AB-9648-9AA8-DDA3-F8204ACF5C5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50444" y="2650267"/>
            <a:ext cx="11047127" cy="3746235"/>
          </a:xfrm>
          <a:prstGeom prst="rect">
            <a:avLst/>
          </a:prstGeom>
        </p:spPr>
      </p:pic>
      <p:sp>
        <p:nvSpPr>
          <p:cNvPr id="5" name="Oval 4">
            <a:extLst>
              <a:ext uri="{FF2B5EF4-FFF2-40B4-BE49-F238E27FC236}">
                <a16:creationId xmlns:a16="http://schemas.microsoft.com/office/drawing/2014/main" id="{B9FE4D32-624E-555C-C510-47369078931F}"/>
              </a:ext>
            </a:extLst>
          </p:cNvPr>
          <p:cNvSpPr/>
          <p:nvPr/>
        </p:nvSpPr>
        <p:spPr>
          <a:xfrm>
            <a:off x="7350826" y="3301340"/>
            <a:ext cx="1033153" cy="38001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D91495C-D903-07AD-0EF5-D8D7658E454C}"/>
              </a:ext>
            </a:extLst>
          </p:cNvPr>
          <p:cNvSpPr/>
          <p:nvPr/>
        </p:nvSpPr>
        <p:spPr>
          <a:xfrm>
            <a:off x="5106390" y="4249387"/>
            <a:ext cx="1270659" cy="12607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99273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E620-8036-A86D-8353-12C052451C77}"/>
              </a:ext>
            </a:extLst>
          </p:cNvPr>
          <p:cNvSpPr>
            <a:spLocks noGrp="1"/>
          </p:cNvSpPr>
          <p:nvPr>
            <p:ph type="title"/>
          </p:nvPr>
        </p:nvSpPr>
        <p:spPr/>
        <p:txBody>
          <a:bodyPr/>
          <a:lstStyle/>
          <a:p>
            <a:r>
              <a:rPr lang="en-US" dirty="0"/>
              <a:t>Ian </a:t>
            </a:r>
            <a:r>
              <a:rPr lang="en-US" dirty="0" err="1"/>
              <a:t>Shipsey</a:t>
            </a:r>
            <a:r>
              <a:rPr lang="en-US" dirty="0"/>
              <a:t>  </a:t>
            </a:r>
          </a:p>
        </p:txBody>
      </p:sp>
      <p:pic>
        <p:nvPicPr>
          <p:cNvPr id="5" name="Content Placeholder 4" descr="A person holding a sign&#10;&#10;Description automatically generated">
            <a:extLst>
              <a:ext uri="{FF2B5EF4-FFF2-40B4-BE49-F238E27FC236}">
                <a16:creationId xmlns:a16="http://schemas.microsoft.com/office/drawing/2014/main" id="{C78F44F8-1174-F14A-E003-D7A8E331B35B}"/>
              </a:ext>
            </a:extLst>
          </p:cNvPr>
          <p:cNvPicPr>
            <a:picLocks noGrp="1" noChangeAspect="1"/>
          </p:cNvPicPr>
          <p:nvPr>
            <p:ph idx="1"/>
          </p:nvPr>
        </p:nvPicPr>
        <p:blipFill>
          <a:blip r:embed="rId2"/>
          <a:stretch>
            <a:fillRect/>
          </a:stretch>
        </p:blipFill>
        <p:spPr>
          <a:xfrm>
            <a:off x="6926318" y="710681"/>
            <a:ext cx="4246178" cy="5661571"/>
          </a:xfrm>
        </p:spPr>
      </p:pic>
      <p:sp>
        <p:nvSpPr>
          <p:cNvPr id="6" name="Content Placeholder 2">
            <a:extLst>
              <a:ext uri="{FF2B5EF4-FFF2-40B4-BE49-F238E27FC236}">
                <a16:creationId xmlns:a16="http://schemas.microsoft.com/office/drawing/2014/main" id="{66AA2FEB-19ED-8003-CFC2-EFFCA9D16144}"/>
              </a:ext>
            </a:extLst>
          </p:cNvPr>
          <p:cNvSpPr txBox="1">
            <a:spLocks/>
          </p:cNvSpPr>
          <p:nvPr/>
        </p:nvSpPr>
        <p:spPr>
          <a:xfrm>
            <a:off x="838200" y="1804605"/>
            <a:ext cx="48899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One of the most precious gifts a person can give is to be an inspiration for all. Ian was that person. </a:t>
            </a:r>
          </a:p>
          <a:p>
            <a:r>
              <a:rPr lang="en-US" sz="2400" dirty="0"/>
              <a:t>He was indefatigable, passionate, curious, full of life and empathy, enthusiastic, an excellent physicist and a great friend. </a:t>
            </a:r>
          </a:p>
          <a:p>
            <a:endParaRPr lang="en-US" sz="2400" dirty="0"/>
          </a:p>
          <a:p>
            <a:r>
              <a:rPr lang="en-US" sz="2400" dirty="0"/>
              <a:t>Now he left a vacuum and we have to find a way to live with that.  </a:t>
            </a:r>
          </a:p>
          <a:p>
            <a:endParaRPr lang="en-US" sz="2400" dirty="0"/>
          </a:p>
        </p:txBody>
      </p:sp>
    </p:spTree>
    <p:extLst>
      <p:ext uri="{BB962C8B-B14F-4D97-AF65-F5344CB8AC3E}">
        <p14:creationId xmlns:p14="http://schemas.microsoft.com/office/powerpoint/2010/main" val="83922990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40B141-FE93-AC8D-1F92-F748B4E5B16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rot="10800000">
            <a:off x="960211" y="543357"/>
            <a:ext cx="9760335" cy="5163754"/>
          </a:xfrm>
        </p:spPr>
      </p:pic>
      <p:sp>
        <p:nvSpPr>
          <p:cNvPr id="6" name="TextBox 5">
            <a:extLst>
              <a:ext uri="{FF2B5EF4-FFF2-40B4-BE49-F238E27FC236}">
                <a16:creationId xmlns:a16="http://schemas.microsoft.com/office/drawing/2014/main" id="{FE8A95B1-0AF9-3AEF-8C65-162471A41A90}"/>
              </a:ext>
            </a:extLst>
          </p:cNvPr>
          <p:cNvSpPr txBox="1"/>
          <p:nvPr/>
        </p:nvSpPr>
        <p:spPr>
          <a:xfrm>
            <a:off x="1030015" y="5864774"/>
            <a:ext cx="9815123" cy="646331"/>
          </a:xfrm>
          <a:prstGeom prst="rect">
            <a:avLst/>
          </a:prstGeom>
          <a:noFill/>
        </p:spPr>
        <p:txBody>
          <a:bodyPr wrap="none" rtlCol="0">
            <a:spAutoFit/>
          </a:bodyPr>
          <a:lstStyle/>
          <a:p>
            <a:r>
              <a:rPr lang="en-US" dirty="0"/>
              <a:t>December 9, 2019, CPAD workshop in Madison Wisconsin; our last CPAD workshop as co-chairs. </a:t>
            </a:r>
          </a:p>
          <a:p>
            <a:r>
              <a:rPr lang="en-US" dirty="0"/>
              <a:t>Goodbye to a true friend!  </a:t>
            </a:r>
          </a:p>
        </p:txBody>
      </p:sp>
    </p:spTree>
    <p:extLst>
      <p:ext uri="{BB962C8B-B14F-4D97-AF65-F5344CB8AC3E}">
        <p14:creationId xmlns:p14="http://schemas.microsoft.com/office/powerpoint/2010/main" val="9044062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6A039-E348-1AFC-3CA4-084BD59DBF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446F6-045F-81C0-70E3-2C163A018FAE}"/>
              </a:ext>
            </a:extLst>
          </p:cNvPr>
          <p:cNvSpPr>
            <a:spLocks noGrp="1"/>
          </p:cNvSpPr>
          <p:nvPr>
            <p:ph type="title"/>
          </p:nvPr>
        </p:nvSpPr>
        <p:spPr>
          <a:xfrm>
            <a:off x="838200" y="7776"/>
            <a:ext cx="10515600" cy="1325563"/>
          </a:xfrm>
        </p:spPr>
        <p:txBody>
          <a:bodyPr/>
          <a:lstStyle/>
          <a:p>
            <a:r>
              <a:rPr lang="en-US"/>
              <a:t>Purdue</a:t>
            </a:r>
            <a:endParaRPr lang="en-US" dirty="0"/>
          </a:p>
        </p:txBody>
      </p:sp>
      <p:sp>
        <p:nvSpPr>
          <p:cNvPr id="3" name="Content Placeholder 2">
            <a:extLst>
              <a:ext uri="{FF2B5EF4-FFF2-40B4-BE49-F238E27FC236}">
                <a16:creationId xmlns:a16="http://schemas.microsoft.com/office/drawing/2014/main" id="{A3FEBF26-3038-2FF1-F8A2-346C305FD540}"/>
              </a:ext>
            </a:extLst>
          </p:cNvPr>
          <p:cNvSpPr>
            <a:spLocks noGrp="1"/>
          </p:cNvSpPr>
          <p:nvPr>
            <p:ph idx="1"/>
          </p:nvPr>
        </p:nvSpPr>
        <p:spPr>
          <a:xfrm>
            <a:off x="838200" y="1258067"/>
            <a:ext cx="7949540" cy="5384471"/>
          </a:xfrm>
        </p:spPr>
        <p:txBody>
          <a:bodyPr>
            <a:normAutofit/>
          </a:bodyPr>
          <a:lstStyle/>
          <a:p>
            <a:pPr>
              <a:lnSpc>
                <a:spcPct val="110000"/>
              </a:lnSpc>
            </a:pPr>
            <a:r>
              <a:rPr lang="en-US" sz="2000" dirty="0">
                <a:latin typeface="Calibri" panose="020F0502020204030204" pitchFamily="34" charset="0"/>
                <a:cs typeface="Calibri" panose="020F0502020204030204" pitchFamily="34" charset="0"/>
              </a:rPr>
              <a:t>Ian joined CMS in 2001; as the CMS Forward Pixel manager he coordinated the development of the assembly and verification techniques and then the production and testing of all of the forward silicon sensor pixel detector modules (plaquettes) for CMS</a:t>
            </a:r>
          </a:p>
          <a:p>
            <a:pPr>
              <a:lnSpc>
                <a:spcPct val="110000"/>
              </a:lnSpc>
            </a:pPr>
            <a:r>
              <a:rPr lang="en-US" sz="2000" dirty="0">
                <a:latin typeface="Calibri" panose="020F0502020204030204" pitchFamily="34" charset="0"/>
                <a:cs typeface="Calibri" panose="020F0502020204030204" pitchFamily="34" charset="0"/>
              </a:rPr>
              <a:t>He joined LSST in 2007 (Vera Rubin Observatory) </a:t>
            </a:r>
          </a:p>
        </p:txBody>
      </p:sp>
      <p:pic>
        <p:nvPicPr>
          <p:cNvPr id="4" name="Picture 3">
            <a:extLst>
              <a:ext uri="{FF2B5EF4-FFF2-40B4-BE49-F238E27FC236}">
                <a16:creationId xmlns:a16="http://schemas.microsoft.com/office/drawing/2014/main" id="{B1C3A24F-5972-4A38-B566-9960B19C727D}"/>
              </a:ext>
            </a:extLst>
          </p:cNvPr>
          <p:cNvPicPr>
            <a:picLocks noChangeAspect="1"/>
          </p:cNvPicPr>
          <p:nvPr/>
        </p:nvPicPr>
        <p:blipFill>
          <a:blip r:embed="rId2"/>
          <a:stretch>
            <a:fillRect/>
          </a:stretch>
        </p:blipFill>
        <p:spPr>
          <a:xfrm>
            <a:off x="1118877" y="3178048"/>
            <a:ext cx="3210197" cy="3377128"/>
          </a:xfrm>
          <a:prstGeom prst="rect">
            <a:avLst/>
          </a:prstGeom>
        </p:spPr>
      </p:pic>
      <p:sp>
        <p:nvSpPr>
          <p:cNvPr id="16" name="TextBox 15">
            <a:extLst>
              <a:ext uri="{FF2B5EF4-FFF2-40B4-BE49-F238E27FC236}">
                <a16:creationId xmlns:a16="http://schemas.microsoft.com/office/drawing/2014/main" id="{134E67A6-0411-1E3A-FC9D-4906F30D9D71}"/>
              </a:ext>
            </a:extLst>
          </p:cNvPr>
          <p:cNvSpPr txBox="1"/>
          <p:nvPr/>
        </p:nvSpPr>
        <p:spPr>
          <a:xfrm>
            <a:off x="4329074" y="5825255"/>
            <a:ext cx="2807820" cy="369332"/>
          </a:xfrm>
          <a:prstGeom prst="rect">
            <a:avLst/>
          </a:prstGeom>
          <a:noFill/>
        </p:spPr>
        <p:txBody>
          <a:bodyPr wrap="none" rtlCol="0">
            <a:spAutoFit/>
          </a:bodyPr>
          <a:lstStyle/>
          <a:p>
            <a:r>
              <a:rPr lang="en-US" dirty="0"/>
              <a:t>Corner guide rafts for LSST</a:t>
            </a:r>
          </a:p>
        </p:txBody>
      </p:sp>
      <p:pic>
        <p:nvPicPr>
          <p:cNvPr id="7" name="Picture 6" descr="A close-up of a circuit board&#10;&#10;Description automatically generated with medium confidence">
            <a:extLst>
              <a:ext uri="{FF2B5EF4-FFF2-40B4-BE49-F238E27FC236}">
                <a16:creationId xmlns:a16="http://schemas.microsoft.com/office/drawing/2014/main" id="{7686F5BD-94B8-ECB9-14FC-A11D2F5959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3519" y="397424"/>
            <a:ext cx="3428933" cy="4566062"/>
          </a:xfrm>
          <a:prstGeom prst="rect">
            <a:avLst/>
          </a:prstGeom>
        </p:spPr>
      </p:pic>
      <p:sp>
        <p:nvSpPr>
          <p:cNvPr id="8" name="TextBox 7">
            <a:extLst>
              <a:ext uri="{FF2B5EF4-FFF2-40B4-BE49-F238E27FC236}">
                <a16:creationId xmlns:a16="http://schemas.microsoft.com/office/drawing/2014/main" id="{0F5CF54E-96B2-137A-83B1-04C9FD01C983}"/>
              </a:ext>
            </a:extLst>
          </p:cNvPr>
          <p:cNvSpPr txBox="1"/>
          <p:nvPr/>
        </p:nvSpPr>
        <p:spPr>
          <a:xfrm>
            <a:off x="8692740" y="456806"/>
            <a:ext cx="1189749" cy="369332"/>
          </a:xfrm>
          <a:prstGeom prst="rect">
            <a:avLst/>
          </a:prstGeom>
          <a:noFill/>
        </p:spPr>
        <p:txBody>
          <a:bodyPr wrap="none" rtlCol="0">
            <a:spAutoFit/>
          </a:bodyPr>
          <a:lstStyle/>
          <a:p>
            <a:r>
              <a:rPr lang="en-US" b="1" dirty="0">
                <a:solidFill>
                  <a:schemeClr val="bg1"/>
                </a:solidFill>
              </a:rPr>
              <a:t>CMS FPIX</a:t>
            </a:r>
          </a:p>
        </p:txBody>
      </p:sp>
    </p:spTree>
    <p:extLst>
      <p:ext uri="{BB962C8B-B14F-4D97-AF65-F5344CB8AC3E}">
        <p14:creationId xmlns:p14="http://schemas.microsoft.com/office/powerpoint/2010/main" val="31135709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E752-FADB-22B8-8B59-8E7A590E6408}"/>
              </a:ext>
            </a:extLst>
          </p:cNvPr>
          <p:cNvSpPr>
            <a:spLocks noGrp="1"/>
          </p:cNvSpPr>
          <p:nvPr>
            <p:ph type="title"/>
          </p:nvPr>
        </p:nvSpPr>
        <p:spPr/>
        <p:txBody>
          <a:bodyPr/>
          <a:lstStyle/>
          <a:p>
            <a:endParaRPr lang="en-US"/>
          </a:p>
        </p:txBody>
      </p:sp>
      <p:pic>
        <p:nvPicPr>
          <p:cNvPr id="9" name="Content Placeholder 8" descr="A group of people posing for a photo&#10;&#10;Description automatically generated">
            <a:extLst>
              <a:ext uri="{FF2B5EF4-FFF2-40B4-BE49-F238E27FC236}">
                <a16:creationId xmlns:a16="http://schemas.microsoft.com/office/drawing/2014/main" id="{B543D43B-58FD-B0A7-0D1B-58A6594F478B}"/>
              </a:ext>
            </a:extLst>
          </p:cNvPr>
          <p:cNvPicPr>
            <a:picLocks noGrp="1" noChangeAspect="1"/>
          </p:cNvPicPr>
          <p:nvPr>
            <p:ph idx="1"/>
          </p:nvPr>
        </p:nvPicPr>
        <p:blipFill>
          <a:blip r:embed="rId2"/>
          <a:stretch>
            <a:fillRect/>
          </a:stretch>
        </p:blipFill>
        <p:spPr>
          <a:xfrm>
            <a:off x="838200" y="365125"/>
            <a:ext cx="9815945" cy="5760658"/>
          </a:xfrm>
        </p:spPr>
      </p:pic>
      <p:sp>
        <p:nvSpPr>
          <p:cNvPr id="3" name="TextBox 2">
            <a:extLst>
              <a:ext uri="{FF2B5EF4-FFF2-40B4-BE49-F238E27FC236}">
                <a16:creationId xmlns:a16="http://schemas.microsoft.com/office/drawing/2014/main" id="{69B66618-9F96-4BDA-D4BE-83249985AAC7}"/>
              </a:ext>
            </a:extLst>
          </p:cNvPr>
          <p:cNvSpPr txBox="1"/>
          <p:nvPr/>
        </p:nvSpPr>
        <p:spPr>
          <a:xfrm>
            <a:off x="2100943" y="6215743"/>
            <a:ext cx="5078442" cy="523220"/>
          </a:xfrm>
          <a:prstGeom prst="rect">
            <a:avLst/>
          </a:prstGeom>
          <a:noFill/>
        </p:spPr>
        <p:txBody>
          <a:bodyPr wrap="none" rtlCol="0">
            <a:spAutoFit/>
          </a:bodyPr>
          <a:lstStyle/>
          <a:p>
            <a:r>
              <a:rPr lang="en-US" sz="2800" dirty="0"/>
              <a:t>Ian’s Purdue Team around 2008 </a:t>
            </a:r>
          </a:p>
        </p:txBody>
      </p:sp>
    </p:spTree>
    <p:extLst>
      <p:ext uri="{BB962C8B-B14F-4D97-AF65-F5344CB8AC3E}">
        <p14:creationId xmlns:p14="http://schemas.microsoft.com/office/powerpoint/2010/main" val="7333964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34FAEC-B283-2C5A-6A5E-4B1A3B249128}"/>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 and tie&#10;&#10;Description automatically generated with medium confidence">
            <a:extLst>
              <a:ext uri="{FF2B5EF4-FFF2-40B4-BE49-F238E27FC236}">
                <a16:creationId xmlns:a16="http://schemas.microsoft.com/office/drawing/2014/main" id="{AFC4BF3F-8127-48D8-7084-CF45609737F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a:extLst>
              <a:ext uri="{FF2B5EF4-FFF2-40B4-BE49-F238E27FC236}">
                <a16:creationId xmlns:a16="http://schemas.microsoft.com/office/drawing/2014/main" id="{359E89CF-B340-9E31-031C-B0DFAAB567F1}"/>
              </a:ext>
            </a:extLst>
          </p:cNvPr>
          <p:cNvPicPr>
            <a:picLocks noChangeAspect="1"/>
          </p:cNvPicPr>
          <p:nvPr/>
        </p:nvPicPr>
        <p:blipFill>
          <a:blip r:embed="rId3" cstate="print">
            <a:extLst>
              <a:ext uri="{28A0092B-C50C-407E-A947-70E740481C1C}">
                <a14:useLocalDpi xmlns:a14="http://schemas.microsoft.com/office/drawing/2010/main"/>
              </a:ext>
            </a:extLst>
          </a:blip>
          <a:srcRect r="-2"/>
          <a:stretch/>
        </p:blipFill>
        <p:spPr>
          <a:xfrm>
            <a:off x="6" y="10"/>
            <a:ext cx="5677023"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3" name="TextBox 2">
            <a:extLst>
              <a:ext uri="{FF2B5EF4-FFF2-40B4-BE49-F238E27FC236}">
                <a16:creationId xmlns:a16="http://schemas.microsoft.com/office/drawing/2014/main" id="{26BB0EB9-730E-20E9-AD3F-265DADF2878E}"/>
              </a:ext>
            </a:extLst>
          </p:cNvPr>
          <p:cNvSpPr txBox="1"/>
          <p:nvPr/>
        </p:nvSpPr>
        <p:spPr>
          <a:xfrm>
            <a:off x="371677" y="9784"/>
            <a:ext cx="3370006" cy="646331"/>
          </a:xfrm>
          <a:prstGeom prst="rect">
            <a:avLst/>
          </a:prstGeom>
          <a:noFill/>
        </p:spPr>
        <p:txBody>
          <a:bodyPr wrap="square">
            <a:spAutoFit/>
          </a:bodyPr>
          <a:lstStyle/>
          <a:p>
            <a:r>
              <a:rPr lang="en-US" b="1" dirty="0">
                <a:solidFill>
                  <a:schemeClr val="bg1"/>
                </a:solidFill>
              </a:rPr>
              <a:t>Gino Bolla: </a:t>
            </a:r>
            <a:br>
              <a:rPr lang="en-US" b="1" dirty="0">
                <a:solidFill>
                  <a:schemeClr val="bg1"/>
                </a:solidFill>
              </a:rPr>
            </a:br>
            <a:r>
              <a:rPr lang="en-US" b="1" dirty="0">
                <a:solidFill>
                  <a:schemeClr val="bg1"/>
                </a:solidFill>
              </a:rPr>
              <a:t>Sept. 25, 1968 – Sept. 4, 2016 </a:t>
            </a:r>
          </a:p>
        </p:txBody>
      </p:sp>
      <p:sp>
        <p:nvSpPr>
          <p:cNvPr id="7" name="TextBox 6">
            <a:extLst>
              <a:ext uri="{FF2B5EF4-FFF2-40B4-BE49-F238E27FC236}">
                <a16:creationId xmlns:a16="http://schemas.microsoft.com/office/drawing/2014/main" id="{3A9AA3F4-EAEE-5FC3-1F8D-F51C7F13F3FD}"/>
              </a:ext>
            </a:extLst>
          </p:cNvPr>
          <p:cNvSpPr txBox="1"/>
          <p:nvPr/>
        </p:nvSpPr>
        <p:spPr>
          <a:xfrm>
            <a:off x="8946928" y="9784"/>
            <a:ext cx="3234558" cy="646331"/>
          </a:xfrm>
          <a:prstGeom prst="rect">
            <a:avLst/>
          </a:prstGeom>
          <a:noFill/>
        </p:spPr>
        <p:txBody>
          <a:bodyPr wrap="square">
            <a:spAutoFit/>
          </a:bodyPr>
          <a:lstStyle/>
          <a:p>
            <a:r>
              <a:rPr lang="en-US" b="1" dirty="0"/>
              <a:t>Kirk Arndt: </a:t>
            </a:r>
            <a:br>
              <a:rPr lang="en-US" b="1" dirty="0"/>
            </a:br>
            <a:r>
              <a:rPr lang="en-US" b="1" dirty="0"/>
              <a:t>June 22, 1959 – June 12, 2019 </a:t>
            </a:r>
          </a:p>
        </p:txBody>
      </p:sp>
    </p:spTree>
    <p:extLst>
      <p:ext uri="{BB962C8B-B14F-4D97-AF65-F5344CB8AC3E}">
        <p14:creationId xmlns:p14="http://schemas.microsoft.com/office/powerpoint/2010/main" val="3881547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0568F-CA79-AC4A-ADDF-47F68DFFD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69217-351F-DD5C-7709-9EBB12ACC1AF}"/>
              </a:ext>
            </a:extLst>
          </p:cNvPr>
          <p:cNvSpPr>
            <a:spLocks noGrp="1"/>
          </p:cNvSpPr>
          <p:nvPr>
            <p:ph type="title"/>
          </p:nvPr>
        </p:nvSpPr>
        <p:spPr>
          <a:xfrm>
            <a:off x="838200" y="7776"/>
            <a:ext cx="10515600" cy="1325563"/>
          </a:xfrm>
        </p:spPr>
        <p:txBody>
          <a:bodyPr/>
          <a:lstStyle/>
          <a:p>
            <a:r>
              <a:rPr lang="en-US" dirty="0"/>
              <a:t>Purdue</a:t>
            </a:r>
          </a:p>
        </p:txBody>
      </p:sp>
      <p:sp>
        <p:nvSpPr>
          <p:cNvPr id="3" name="Content Placeholder 2">
            <a:extLst>
              <a:ext uri="{FF2B5EF4-FFF2-40B4-BE49-F238E27FC236}">
                <a16:creationId xmlns:a16="http://schemas.microsoft.com/office/drawing/2014/main" id="{08E221C1-2D58-7BDD-60FB-788CF34C2C66}"/>
              </a:ext>
            </a:extLst>
          </p:cNvPr>
          <p:cNvSpPr>
            <a:spLocks noGrp="1"/>
          </p:cNvSpPr>
          <p:nvPr>
            <p:ph idx="1"/>
          </p:nvPr>
        </p:nvSpPr>
        <p:spPr>
          <a:xfrm>
            <a:off x="838200" y="1258067"/>
            <a:ext cx="3172215" cy="5384471"/>
          </a:xfrm>
        </p:spPr>
        <p:txBody>
          <a:bodyPr>
            <a:normAutofit/>
          </a:bodyPr>
          <a:lstStyle/>
          <a:p>
            <a:pPr>
              <a:lnSpc>
                <a:spcPct val="110000"/>
              </a:lnSpc>
            </a:pPr>
            <a:r>
              <a:rPr lang="en-US" sz="2000" dirty="0">
                <a:latin typeface="Calibri" panose="020F0502020204030204" pitchFamily="34" charset="0"/>
                <a:cs typeface="Calibri" panose="020F0502020204030204" pitchFamily="34" charset="0"/>
              </a:rPr>
              <a:t>He joined CMS in 2001</a:t>
            </a:r>
          </a:p>
          <a:p>
            <a:pPr>
              <a:lnSpc>
                <a:spcPct val="110000"/>
              </a:lnSpc>
            </a:pPr>
            <a:r>
              <a:rPr lang="en-US" sz="2000" dirty="0">
                <a:latin typeface="Calibri" panose="020F0502020204030204" pitchFamily="34" charset="0"/>
                <a:cs typeface="Calibri" panose="020F0502020204030204" pitchFamily="34" charset="0"/>
              </a:rPr>
              <a:t>He was co-Leader, the LHC Physics Center (LPC) from 2009-12 and made it what it is today! </a:t>
            </a:r>
          </a:p>
          <a:p>
            <a:pPr>
              <a:lnSpc>
                <a:spcPct val="110000"/>
              </a:lnSpc>
            </a:pPr>
            <a:r>
              <a:rPr lang="en-US" sz="2000" dirty="0">
                <a:latin typeface="Calibri" panose="020F0502020204030204" pitchFamily="34" charset="0"/>
                <a:cs typeface="Calibri" panose="020F0502020204030204" pitchFamily="34" charset="0"/>
              </a:rPr>
              <a:t>He co-developed hands-on CMS data analysis schools and the CMS Fellows program.</a:t>
            </a:r>
          </a:p>
          <a:p>
            <a:pPr>
              <a:lnSpc>
                <a:spcPct val="110000"/>
              </a:lnSpc>
            </a:pPr>
            <a:r>
              <a:rPr lang="en-US" sz="2000" dirty="0">
                <a:latin typeface="Calibri" panose="020F0502020204030204" pitchFamily="34" charset="0"/>
                <a:cs typeface="Calibri" panose="020F0502020204030204" pitchFamily="34" charset="0"/>
              </a:rPr>
              <a:t>Elected CMS Collaboration Board Chair (2013) </a:t>
            </a:r>
          </a:p>
        </p:txBody>
      </p:sp>
      <p:pic>
        <p:nvPicPr>
          <p:cNvPr id="5" name="Picture 4" descr="A picture containing text, store, shop&#10;&#10;Description automatically generated">
            <a:extLst>
              <a:ext uri="{FF2B5EF4-FFF2-40B4-BE49-F238E27FC236}">
                <a16:creationId xmlns:a16="http://schemas.microsoft.com/office/drawing/2014/main" id="{83E6D64D-C093-592D-6BB1-41143A88EF95}"/>
              </a:ext>
            </a:extLst>
          </p:cNvPr>
          <p:cNvPicPr>
            <a:picLocks noChangeAspect="1"/>
          </p:cNvPicPr>
          <p:nvPr/>
        </p:nvPicPr>
        <p:blipFill>
          <a:blip r:embed="rId2"/>
          <a:stretch>
            <a:fillRect/>
          </a:stretch>
        </p:blipFill>
        <p:spPr>
          <a:xfrm>
            <a:off x="4010415" y="1348894"/>
            <a:ext cx="7958001" cy="4265072"/>
          </a:xfrm>
          <a:prstGeom prst="rect">
            <a:avLst/>
          </a:prstGeom>
        </p:spPr>
      </p:pic>
    </p:spTree>
    <p:extLst>
      <p:ext uri="{BB962C8B-B14F-4D97-AF65-F5344CB8AC3E}">
        <p14:creationId xmlns:p14="http://schemas.microsoft.com/office/powerpoint/2010/main" val="18170384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00505-0DDE-6BA0-1254-DD6BDC4B9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79D09-3DE9-9E59-A804-3ECEEE79AE89}"/>
              </a:ext>
            </a:extLst>
          </p:cNvPr>
          <p:cNvSpPr>
            <a:spLocks noGrp="1"/>
          </p:cNvSpPr>
          <p:nvPr>
            <p:ph type="title"/>
          </p:nvPr>
        </p:nvSpPr>
        <p:spPr>
          <a:xfrm>
            <a:off x="838200" y="7776"/>
            <a:ext cx="10515600" cy="1325563"/>
          </a:xfrm>
        </p:spPr>
        <p:txBody>
          <a:bodyPr/>
          <a:lstStyle/>
          <a:p>
            <a:r>
              <a:rPr lang="en-US" dirty="0"/>
              <a:t>Instrumentation in the US Anno 2009</a:t>
            </a:r>
          </a:p>
        </p:txBody>
      </p:sp>
      <p:sp>
        <p:nvSpPr>
          <p:cNvPr id="3" name="Content Placeholder 2">
            <a:extLst>
              <a:ext uri="{FF2B5EF4-FFF2-40B4-BE49-F238E27FC236}">
                <a16:creationId xmlns:a16="http://schemas.microsoft.com/office/drawing/2014/main" id="{BBDA57B7-27F9-625D-D739-1AF2C5BF8783}"/>
              </a:ext>
            </a:extLst>
          </p:cNvPr>
          <p:cNvSpPr>
            <a:spLocks noGrp="1"/>
          </p:cNvSpPr>
          <p:nvPr>
            <p:ph idx="1"/>
          </p:nvPr>
        </p:nvSpPr>
        <p:spPr>
          <a:xfrm>
            <a:off x="838200" y="1405214"/>
            <a:ext cx="10807262" cy="4280882"/>
          </a:xfrm>
        </p:spPr>
        <p:txBody>
          <a:bodyPr>
            <a:normAutofit/>
          </a:bodyPr>
          <a:lstStyle/>
          <a:p>
            <a:pPr algn="l">
              <a:lnSpc>
                <a:spcPct val="110000"/>
              </a:lnSpc>
              <a:spcAft>
                <a:spcPts val="1500"/>
              </a:spcAft>
            </a:pPr>
            <a:r>
              <a:rPr lang="en-US" sz="2000" b="0" i="0" u="none" strike="noStrike" dirty="0">
                <a:solidFill>
                  <a:srgbClr val="000000"/>
                </a:solidFill>
                <a:effectLst/>
                <a:latin typeface="Open Sans" panose="020B0606030504020204" pitchFamily="34" charset="0"/>
              </a:rPr>
              <a:t>During the summer of 2009</a:t>
            </a:r>
            <a:r>
              <a:rPr lang="en-US" sz="2000" dirty="0">
                <a:solidFill>
                  <a:srgbClr val="000000"/>
                </a:solidFill>
                <a:latin typeface="Open Sans" panose="020B0606030504020204" pitchFamily="34" charset="0"/>
              </a:rPr>
              <a:t>, </a:t>
            </a:r>
            <a:r>
              <a:rPr lang="en-US" sz="2000" b="0" i="0" u="none" strike="noStrike" dirty="0">
                <a:solidFill>
                  <a:srgbClr val="000000"/>
                </a:solidFill>
                <a:effectLst/>
                <a:latin typeface="Open Sans" panose="020B0606030504020204" pitchFamily="34" charset="0"/>
              </a:rPr>
              <a:t> A review of the detector R&amp;D programs at the ﬁve national labs urged the development of a coherent national instrumentation program and self-organization of the community. </a:t>
            </a:r>
          </a:p>
          <a:p>
            <a:pPr algn="l">
              <a:lnSpc>
                <a:spcPct val="110000"/>
              </a:lnSpc>
              <a:spcAft>
                <a:spcPts val="1500"/>
              </a:spcAft>
            </a:pPr>
            <a:r>
              <a:rPr lang="en-US" sz="2000" dirty="0">
                <a:solidFill>
                  <a:srgbClr val="000000"/>
                </a:solidFill>
                <a:latin typeface="Open Sans" panose="020B0606030504020204" pitchFamily="34" charset="0"/>
              </a:rPr>
              <a:t>In October 2010 a workshop dedicated to an overview of detector R&amp;D in the country was organized. This was a first! </a:t>
            </a:r>
          </a:p>
          <a:p>
            <a:pPr algn="l">
              <a:lnSpc>
                <a:spcPct val="110000"/>
              </a:lnSpc>
              <a:spcAft>
                <a:spcPts val="1500"/>
              </a:spcAft>
            </a:pPr>
            <a:r>
              <a:rPr lang="en-US" sz="2000" dirty="0">
                <a:solidFill>
                  <a:srgbClr val="000000"/>
                </a:solidFill>
                <a:latin typeface="Open Sans" panose="020B0606030504020204" pitchFamily="34" charset="0"/>
              </a:rPr>
              <a:t>There was an acute awareness that for the sustained viability of the field renewed investment in instrumentation was needed. </a:t>
            </a:r>
          </a:p>
          <a:p>
            <a:pPr algn="l">
              <a:lnSpc>
                <a:spcPct val="110000"/>
              </a:lnSpc>
              <a:spcAft>
                <a:spcPts val="1500"/>
              </a:spcAft>
            </a:pPr>
            <a:r>
              <a:rPr lang="en-US" sz="2000" dirty="0">
                <a:solidFill>
                  <a:srgbClr val="000000"/>
                </a:solidFill>
                <a:latin typeface="Open Sans" panose="020B0606030504020204" pitchFamily="34" charset="0"/>
              </a:rPr>
              <a:t>A DPF Taskforce was created to address the organization of HEP instrumentation. </a:t>
            </a:r>
          </a:p>
        </p:txBody>
      </p:sp>
    </p:spTree>
    <p:extLst>
      <p:ext uri="{BB962C8B-B14F-4D97-AF65-F5344CB8AC3E}">
        <p14:creationId xmlns:p14="http://schemas.microsoft.com/office/powerpoint/2010/main" val="20595605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2663</TotalTime>
  <Words>2247</Words>
  <Application>Microsoft Macintosh PowerPoint</Application>
  <PresentationFormat>Widescreen</PresentationFormat>
  <Paragraphs>242</Paragraphs>
  <Slides>49</Slides>
  <Notes>14</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49</vt:i4>
      </vt:variant>
    </vt:vector>
  </HeadingPairs>
  <TitlesOfParts>
    <vt:vector size="63" baseType="lpstr">
      <vt:lpstr>Aptos</vt:lpstr>
      <vt:lpstr>Aptos Display</vt:lpstr>
      <vt:lpstr>Arial</vt:lpstr>
      <vt:lpstr>Calibri</vt:lpstr>
      <vt:lpstr>Helvetica</vt:lpstr>
      <vt:lpstr>Lato</vt:lpstr>
      <vt:lpstr>Open Sans</vt:lpstr>
      <vt:lpstr>PT Sans</vt:lpstr>
      <vt:lpstr>Symbol</vt:lpstr>
      <vt:lpstr>Times</vt:lpstr>
      <vt:lpstr>Times New Roman</vt:lpstr>
      <vt:lpstr>Wingdings</vt:lpstr>
      <vt:lpstr>Office Theme</vt:lpstr>
      <vt:lpstr>Blank Presentation</vt:lpstr>
      <vt:lpstr>Ian Shipsey 25 July 1959 – 7 October 2024 </vt:lpstr>
      <vt:lpstr>Brief Resumé</vt:lpstr>
      <vt:lpstr>Purdue</vt:lpstr>
      <vt:lpstr>Purdue</vt:lpstr>
      <vt:lpstr>Purdue</vt:lpstr>
      <vt:lpstr>PowerPoint Presentation</vt:lpstr>
      <vt:lpstr>PowerPoint Presentation</vt:lpstr>
      <vt:lpstr>Purdue</vt:lpstr>
      <vt:lpstr>Instrumentation in the US Anno 2009</vt:lpstr>
      <vt:lpstr>DPF Taskforce </vt:lpstr>
      <vt:lpstr>DPF Taskforce </vt:lpstr>
      <vt:lpstr>Recommendations of Taskforce</vt:lpstr>
      <vt:lpstr>CPAD Was Born (February 2012) </vt:lpstr>
      <vt:lpstr>Initial CPAD Working Groups</vt:lpstr>
      <vt:lpstr>But … Snowmass first </vt:lpstr>
      <vt:lpstr>PowerPoint Presentation</vt:lpstr>
      <vt:lpstr>The DPF Instrumentation Awards  </vt:lpstr>
      <vt:lpstr>The DPF Instrumentation Awards  </vt:lpstr>
      <vt:lpstr>The DPF Instrumentation Awards  </vt:lpstr>
      <vt:lpstr>Schools ! </vt:lpstr>
      <vt:lpstr>Graduate Instrumentation Research Awards </vt:lpstr>
      <vt:lpstr>Annual Workshop! </vt:lpstr>
      <vt:lpstr>Electron Ion Collider Detector R&amp;D </vt:lpstr>
      <vt:lpstr>Moving to Oxford (2013) </vt:lpstr>
      <vt:lpstr>Silicon Lab at Oxford </vt:lpstr>
      <vt:lpstr>The “Dawn of Quantum” </vt:lpstr>
      <vt:lpstr>Accelerating Development of and Research Impacts from QIS</vt:lpstr>
      <vt:lpstr>A Transformative Event:  First Quantum Sensing Workshop </vt:lpstr>
      <vt:lpstr>First Quantum Sensing Workshop </vt:lpstr>
      <vt:lpstr>UK Workshop</vt:lpstr>
      <vt:lpstr>The Birth of QTFP</vt:lpstr>
      <vt:lpstr>Atom Interferometry</vt:lpstr>
      <vt:lpstr>AION Collaboration Days in Oxford: Fall 2021</vt:lpstr>
      <vt:lpstr>Basic Research Needs Workshop</vt:lpstr>
      <vt:lpstr>PowerPoint Presentation</vt:lpstr>
      <vt:lpstr>Illness</vt:lpstr>
      <vt:lpstr>Cochlear Implant</vt:lpstr>
      <vt:lpstr>Bionic Hearing</vt:lpstr>
      <vt:lpstr>PowerPoint Presentation</vt:lpstr>
      <vt:lpstr>Oxford Physics Advisory Committee </vt:lpstr>
      <vt:lpstr>A Family Man </vt:lpstr>
      <vt:lpstr>Oxford and Quantum</vt:lpstr>
      <vt:lpstr>Oxford </vt:lpstr>
      <vt:lpstr>ICFA </vt:lpstr>
      <vt:lpstr>Schools ! </vt:lpstr>
      <vt:lpstr>ICFA Presentation</vt:lpstr>
      <vt:lpstr>ECFA </vt:lpstr>
      <vt:lpstr>Ian Shipsey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Demarteau, Marcel</dc:creator>
  <cp:lastModifiedBy>Demarteau, Marcel</cp:lastModifiedBy>
  <cp:revision>34</cp:revision>
  <dcterms:created xsi:type="dcterms:W3CDTF">2024-11-09T21:15:10Z</dcterms:created>
  <dcterms:modified xsi:type="dcterms:W3CDTF">2025-01-21T15:30:42Z</dcterms:modified>
</cp:coreProperties>
</file>