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3251" r:id="rId6"/>
    <p:sldId id="1203" r:id="rId7"/>
    <p:sldId id="501" r:id="rId8"/>
    <p:sldId id="3232" r:id="rId9"/>
    <p:sldId id="3233" r:id="rId10"/>
    <p:sldId id="3257" r:id="rId11"/>
    <p:sldId id="3246" r:id="rId12"/>
    <p:sldId id="3268" r:id="rId13"/>
    <p:sldId id="3235" r:id="rId14"/>
    <p:sldId id="3247" r:id="rId15"/>
    <p:sldId id="269" r:id="rId16"/>
    <p:sldId id="3260" r:id="rId17"/>
    <p:sldId id="3266" r:id="rId18"/>
    <p:sldId id="3254" r:id="rId19"/>
    <p:sldId id="3262" r:id="rId20"/>
    <p:sldId id="3265" r:id="rId21"/>
    <p:sldId id="3252" r:id="rId22"/>
    <p:sldId id="3267" r:id="rId23"/>
    <p:sldId id="3263" r:id="rId24"/>
    <p:sldId id="3259" r:id="rId25"/>
    <p:sldId id="3256" r:id="rId26"/>
    <p:sldId id="3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3072"/>
    <a:srgbClr val="822252"/>
    <a:srgbClr val="6B4B7A"/>
    <a:srgbClr val="884483"/>
    <a:srgbClr val="5E4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6CE9C-44F8-AF41-BE43-9DE71F0652CD}" v="77" dt="2025-01-20T23:40:29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6"/>
    <p:restoredTop sz="82436"/>
  </p:normalViewPr>
  <p:slideViewPr>
    <p:cSldViewPr snapToGrid="0">
      <p:cViewPr varScale="1">
        <p:scale>
          <a:sx n="90" d="100"/>
          <a:sy n="90" d="100"/>
        </p:scale>
        <p:origin x="23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Harte" userId="01cf3c4b-f226-44e0-bc6a-ee0ec2ec0a59" providerId="ADAL" clId="{6DD6CE9C-44F8-AF41-BE43-9DE71F0652CD}"/>
    <pc:docChg chg="modSld">
      <pc:chgData name="Tiffany Harte" userId="01cf3c4b-f226-44e0-bc6a-ee0ec2ec0a59" providerId="ADAL" clId="{6DD6CE9C-44F8-AF41-BE43-9DE71F0652CD}" dt="2025-01-20T23:40:29.277" v="2"/>
      <pc:docMkLst>
        <pc:docMk/>
      </pc:docMkLst>
      <pc:sldChg chg="modAnim">
        <pc:chgData name="Tiffany Harte" userId="01cf3c4b-f226-44e0-bc6a-ee0ec2ec0a59" providerId="ADAL" clId="{6DD6CE9C-44F8-AF41-BE43-9DE71F0652CD}" dt="2025-01-20T23:39:39.290" v="0"/>
        <pc:sldMkLst>
          <pc:docMk/>
          <pc:sldMk cId="1056049689" sldId="3251"/>
        </pc:sldMkLst>
      </pc:sldChg>
      <pc:sldChg chg="modAnim">
        <pc:chgData name="Tiffany Harte" userId="01cf3c4b-f226-44e0-bc6a-ee0ec2ec0a59" providerId="ADAL" clId="{6DD6CE9C-44F8-AF41-BE43-9DE71F0652CD}" dt="2025-01-20T23:40:29.277" v="2"/>
        <pc:sldMkLst>
          <pc:docMk/>
          <pc:sldMk cId="3389617638" sldId="3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1DB59-7DE5-E944-9D20-4D6EC0E8B061}" type="datetimeFigureOut">
              <a:rPr lang="en-US" smtClean="0"/>
              <a:t>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22E93-88BF-444B-AFCD-F6FBE207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9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C4BBE-0ADD-1500-E6C8-27C6958C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E2202-9B2A-9501-577F-5D7E4DB6F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A9907A-81F1-368F-B98A-2BD4A7C49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9449E-3641-0B15-B964-9614B5706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82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40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91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33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E79C2-FF28-B5B8-224D-7ED0DAB44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FE0395-5898-E56D-7517-E1DC92111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399898-94AA-EFC9-4509-319E9270F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01106-8248-F440-CC18-32BC61FB4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94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5630-A54E-F889-B2B9-630A9D0A9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3B8586-BCEC-C1AF-6B76-A0D1E2990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9EB64C-CCC1-AB4D-5C55-A3EA24350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24027-982E-29B2-DD29-D8F2770B8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07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6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43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3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AF17E-C6F8-45FB-9B41-1074CA31B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54453-BAB0-5A56-27D8-D949772FD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BFB60-D8EC-745D-7990-459480330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CC98E-3626-1AD5-420A-FD309943E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53EEA-3450-914D-A4DD-5C59C168B8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04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8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6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61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7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D83C3-BFA9-2D71-A975-AEE65C03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9D24D1-568A-87F0-6390-6D036791B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6ACC3-E4CB-94AD-4D29-AB0BDD481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DF7F5-62D8-A55D-9846-91FC61FE9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60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2E93-88BF-444B-AFCD-F6FBE20774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6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E957-4AC9-7C4A-B53F-2E3C5F32C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E9002-52A4-AC4B-A7E7-3516385F0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7A0CE-9252-2342-8FA2-78444260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84453-126D-6449-A995-5530A732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EFB6-4FA7-0646-B7F1-F32BF4BD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8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F868-16F4-7646-90E2-16C92655F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D8CC4-8EB9-BA4F-8978-002967448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415C9-98A2-0941-B1CF-8AFC70C9C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17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A34EE-3BE7-BD46-8607-0C928D2E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AFBB7-A7E3-9345-ABAB-6CFFB12F0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8952E-70CA-9040-9280-FF9F2B588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9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40B6D-34B9-AA45-83D3-83B36BF1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029C4-FF35-C441-891A-78383C4BB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14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7BCC2D-41BF-0F43-B8A9-BB2D6C890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8D644-66AB-6946-B4DC-90C0C57D3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93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4439-1542-0846-AAC5-164DEAB3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  <a:lvl2pPr>
              <a:defRPr>
                <a:latin typeface="Bookman Old Style" panose="02050604050505020204" pitchFamily="18" charset="0"/>
              </a:defRPr>
            </a:lvl2pPr>
            <a:lvl3pPr>
              <a:defRPr>
                <a:latin typeface="Bookman Old Style" panose="02050604050505020204" pitchFamily="18" charset="0"/>
              </a:defRPr>
            </a:lvl3pPr>
            <a:lvl4pPr>
              <a:defRPr>
                <a:latin typeface="Bookman Old Style" panose="02050604050505020204" pitchFamily="18" charset="0"/>
              </a:defRPr>
            </a:lvl4pPr>
            <a:lvl5pPr>
              <a:defRPr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F2565-47B3-5542-9EE2-DF0A30440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17" y="73246"/>
            <a:ext cx="1701706" cy="8743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5F029-1750-A64E-BF61-38DCD9886EFE}"/>
              </a:ext>
            </a:extLst>
          </p:cNvPr>
          <p:cNvCxnSpPr>
            <a:cxnSpLocks/>
          </p:cNvCxnSpPr>
          <p:nvPr userDrawn="1"/>
        </p:nvCxnSpPr>
        <p:spPr>
          <a:xfrm>
            <a:off x="-313981" y="1314335"/>
            <a:ext cx="12819961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148E49-52D9-4B47-B1DD-12159EDD9005}"/>
              </a:ext>
            </a:extLst>
          </p:cNvPr>
          <p:cNvCxnSpPr>
            <a:cxnSpLocks/>
          </p:cNvCxnSpPr>
          <p:nvPr userDrawn="1"/>
        </p:nvCxnSpPr>
        <p:spPr>
          <a:xfrm>
            <a:off x="-280527" y="1180431"/>
            <a:ext cx="12819961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133CCEB2-089C-614A-AD1E-A220B29F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30" y="-11228"/>
            <a:ext cx="10515600" cy="1325563"/>
          </a:xfrm>
        </p:spPr>
        <p:txBody>
          <a:bodyPr/>
          <a:lstStyle>
            <a:lvl1pPr>
              <a:defRPr>
                <a:latin typeface="Bookman Old Style" panose="02050604050505020204" pitchFamily="18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625793-1A6C-754E-A97F-9269D50B58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079" y="6348171"/>
            <a:ext cx="1960260" cy="450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35DB18-A965-3A4E-9EAF-A8903EE67904}"/>
              </a:ext>
            </a:extLst>
          </p:cNvPr>
          <p:cNvSpPr txBox="1"/>
          <p:nvPr userDrawn="1"/>
        </p:nvSpPr>
        <p:spPr>
          <a:xfrm>
            <a:off x="7557247" y="6311900"/>
            <a:ext cx="245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latin typeface="Bookman Old Style" panose="02050604050505020204" pitchFamily="18" charset="0"/>
              </a:rPr>
              <a:t>Tiffany Harte</a:t>
            </a:r>
          </a:p>
          <a:p>
            <a:pPr algn="r"/>
            <a:r>
              <a:rPr lang="en-US" sz="1400">
                <a:latin typeface="Bookman Old Style" panose="02050604050505020204" pitchFamily="18" charset="0"/>
              </a:rPr>
              <a:t>19/10/2021</a:t>
            </a:r>
          </a:p>
        </p:txBody>
      </p:sp>
    </p:spTree>
    <p:extLst>
      <p:ext uri="{BB962C8B-B14F-4D97-AF65-F5344CB8AC3E}">
        <p14:creationId xmlns:p14="http://schemas.microsoft.com/office/powerpoint/2010/main" val="866540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0B01-E735-9542-BB64-D6FA3CE8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9208A-82D1-4D4D-9945-D8A2B25A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793C3-CA47-F840-AE64-CBC5D432E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0E0D4-E287-B146-8686-03856822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1F857-42BE-C845-AB07-4620A4EB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07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BCB1-4923-994F-B968-3DA0FE81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134EF-42DC-C947-9F6C-CD1298095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CEBAEE-F90B-4F4D-A52E-3DADD24FF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FCD9A-2AB4-C24C-AA7C-21EA89BA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FBEA0-C659-704E-9208-36C55910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DA2B5-C295-B94B-B876-855B5638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4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E954-3E24-C042-8761-3D8B1AE5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6136-E744-DE49-91EC-13A72A10A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605A1-CCF4-5D41-B200-8206BD0C8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89C64-496A-5B40-8E62-BC8C865D8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00269-71B4-9245-BE05-A56C6F4B9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77679-9354-F940-A138-04B4C00E2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C2DD0-ED5E-0B49-8497-3A5E6FFB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958E9-A1D4-954C-B962-77036B57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1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6F0E-96BC-B84C-B017-EDDB12C2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8D4CD-1218-2447-B9D9-BEA55AFA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9F765-6D41-2E4E-AA12-DFA34F73B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66716-CF97-4F47-BE0B-D07B12A30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C0C27-34FF-FC40-B3D6-FCCF4135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D55D9-1F3C-9B40-B7E3-28225592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5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100D1-B280-2D4C-B780-385F16D0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23EA85-446A-D34F-BCCC-16EBD82BC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27454-57D3-8E42-A80C-D5A73457E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27AB2-2CFA-8249-93D3-AAE154AB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8F1F3-20A7-C341-BE18-E46027E7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A2B78-1B1E-D54C-B40C-F028E494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2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4439-1542-0846-AAC5-164DEAB3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F2565-47B3-5542-9EE2-DF0A30440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0" y="6314840"/>
            <a:ext cx="1006836" cy="517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29E85-7A95-9D00-8422-9DCCBB193C42}"/>
              </a:ext>
            </a:extLst>
          </p:cNvPr>
          <p:cNvSpPr txBox="1"/>
          <p:nvPr userDrawn="1"/>
        </p:nvSpPr>
        <p:spPr>
          <a:xfrm>
            <a:off x="9440045" y="6585959"/>
            <a:ext cx="2751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Century Gothic" panose="020B0502020202020204" pitchFamily="34" charset="0"/>
              </a:rPr>
              <a:t>QTFP Community Meeting 21/01/2024</a:t>
            </a: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57D028D0-7C65-5619-9E72-B6143DD2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22" y="123559"/>
            <a:ext cx="10515600" cy="971711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ECE-F628-F740-82F0-29CDE8C6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25534-E595-054D-B1F8-0029344FA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16040-C0B1-6D4C-9C49-ECC8CE6C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5F35D-9B77-9C43-ABB0-345B81CD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01AA7-94F6-0041-89CF-F2433606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1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1E14BF-7DAA-BA4F-BD8F-D0FAE2C15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B0883A-DAC6-D34D-B555-F0E591D4D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39D7B-C880-FE43-A8FE-CB908780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4B7DB-F8C2-A04C-BE39-E49F239A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7C8E2-6ED2-0143-B757-8221B269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4439-1542-0846-AAC5-164DEAB3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625793-1A6C-754E-A97F-9269D50B58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137" y="6454862"/>
            <a:ext cx="1496202" cy="343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3C06E-02E4-2144-ADD1-AB7663E96892}"/>
              </a:ext>
            </a:extLst>
          </p:cNvPr>
          <p:cNvSpPr txBox="1"/>
          <p:nvPr userDrawn="1"/>
        </p:nvSpPr>
        <p:spPr>
          <a:xfrm>
            <a:off x="8729830" y="6398740"/>
            <a:ext cx="1861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latin typeface="Century Gothic" panose="020B0502020202020204" pitchFamily="34" charset="0"/>
              </a:rPr>
              <a:t>Tiffany Harte</a:t>
            </a:r>
          </a:p>
          <a:p>
            <a:pPr algn="r"/>
            <a:r>
              <a:rPr lang="en-US" sz="1000">
                <a:latin typeface="Century Gothic" panose="020B0502020202020204" pitchFamily="34" charset="0"/>
              </a:rPr>
              <a:t>04/11/2024</a:t>
            </a:r>
          </a:p>
        </p:txBody>
      </p:sp>
      <p:sp>
        <p:nvSpPr>
          <p:cNvPr id="2" name="Title 15">
            <a:extLst>
              <a:ext uri="{FF2B5EF4-FFF2-40B4-BE49-F238E27FC236}">
                <a16:creationId xmlns:a16="http://schemas.microsoft.com/office/drawing/2014/main" id="{0A9C6DEF-AFE5-A240-095A-3B06549E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22" y="123559"/>
            <a:ext cx="10515600" cy="971711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C916D-CC6B-A246-8F2C-FD4A05EB9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07" y="73246"/>
            <a:ext cx="1536916" cy="789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2F062D-8EA0-22EF-6F3D-DAD1ED226E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137" y="6454862"/>
            <a:ext cx="1496202" cy="343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4C252-2027-20CB-2373-EA3F7CFC17E4}"/>
              </a:ext>
            </a:extLst>
          </p:cNvPr>
          <p:cNvSpPr txBox="1"/>
          <p:nvPr userDrawn="1"/>
        </p:nvSpPr>
        <p:spPr>
          <a:xfrm>
            <a:off x="8729830" y="6398740"/>
            <a:ext cx="1861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latin typeface="Century Gothic" panose="020B0502020202020204" pitchFamily="34" charset="0"/>
              </a:rPr>
              <a:t>Tiffany Harte</a:t>
            </a:r>
          </a:p>
          <a:p>
            <a:pPr algn="r"/>
            <a:r>
              <a:rPr lang="en-US" sz="1000">
                <a:latin typeface="Century Gothic" panose="020B0502020202020204" pitchFamily="34" charset="0"/>
              </a:rPr>
              <a:t>04/11/2024</a:t>
            </a:r>
          </a:p>
        </p:txBody>
      </p:sp>
    </p:spTree>
    <p:extLst>
      <p:ext uri="{BB962C8B-B14F-4D97-AF65-F5344CB8AC3E}">
        <p14:creationId xmlns:p14="http://schemas.microsoft.com/office/powerpoint/2010/main" val="19092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B3068-4ACD-AC41-9E3D-A7090DBDCC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079" y="6348171"/>
            <a:ext cx="1960260" cy="450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91A16B-F004-E942-9851-44707129C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7397" y="59150"/>
            <a:ext cx="998141" cy="1020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6FB7-3607-384E-8A6D-C30602F6D8EE}"/>
              </a:ext>
            </a:extLst>
          </p:cNvPr>
          <p:cNvSpPr txBox="1"/>
          <p:nvPr userDrawn="1"/>
        </p:nvSpPr>
        <p:spPr>
          <a:xfrm>
            <a:off x="7502164" y="6275630"/>
            <a:ext cx="245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latin typeface="Century Gothic" panose="020B0502020202020204" pitchFamily="34" charset="0"/>
              </a:rPr>
              <a:t>Tiffany Harte</a:t>
            </a:r>
          </a:p>
          <a:p>
            <a:pPr algn="r"/>
            <a:r>
              <a:rPr lang="en-US" sz="1400">
                <a:latin typeface="Century Gothic" panose="020B0502020202020204" pitchFamily="34" charset="0"/>
              </a:rPr>
              <a:t>21/06/2022</a:t>
            </a:r>
          </a:p>
        </p:txBody>
      </p:sp>
    </p:spTree>
    <p:extLst>
      <p:ext uri="{BB962C8B-B14F-4D97-AF65-F5344CB8AC3E}">
        <p14:creationId xmlns:p14="http://schemas.microsoft.com/office/powerpoint/2010/main" val="424232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4439-1542-0846-AAC5-164DEAB3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5F029-1750-A64E-BF61-38DCD9886EFE}"/>
              </a:ext>
            </a:extLst>
          </p:cNvPr>
          <p:cNvCxnSpPr>
            <a:cxnSpLocks/>
          </p:cNvCxnSpPr>
          <p:nvPr userDrawn="1"/>
        </p:nvCxnSpPr>
        <p:spPr>
          <a:xfrm>
            <a:off x="-313981" y="1314335"/>
            <a:ext cx="12819961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148E49-52D9-4B47-B1DD-12159EDD9005}"/>
              </a:ext>
            </a:extLst>
          </p:cNvPr>
          <p:cNvCxnSpPr>
            <a:cxnSpLocks/>
          </p:cNvCxnSpPr>
          <p:nvPr userDrawn="1"/>
        </p:nvCxnSpPr>
        <p:spPr>
          <a:xfrm>
            <a:off x="-280527" y="1180431"/>
            <a:ext cx="12819961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133CCEB2-089C-614A-AD1E-A220B29F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30" y="-11228"/>
            <a:ext cx="10515600" cy="1325563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625793-1A6C-754E-A97F-9269D50B58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079" y="6348171"/>
            <a:ext cx="1960260" cy="4506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3C06E-02E4-2144-ADD1-AB7663E96892}"/>
              </a:ext>
            </a:extLst>
          </p:cNvPr>
          <p:cNvSpPr txBox="1"/>
          <p:nvPr userDrawn="1"/>
        </p:nvSpPr>
        <p:spPr>
          <a:xfrm>
            <a:off x="7502164" y="6275630"/>
            <a:ext cx="245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latin typeface="Century Gothic" panose="020B0502020202020204" pitchFamily="34" charset="0"/>
              </a:rPr>
              <a:t>Tiffany Harte</a:t>
            </a:r>
          </a:p>
          <a:p>
            <a:pPr algn="r"/>
            <a:r>
              <a:rPr lang="en-US" sz="1400">
                <a:latin typeface="Century Gothic" panose="020B0502020202020204" pitchFamily="34" charset="0"/>
              </a:rPr>
              <a:t>21/06/2022</a:t>
            </a:r>
          </a:p>
        </p:txBody>
      </p:sp>
    </p:spTree>
    <p:extLst>
      <p:ext uri="{BB962C8B-B14F-4D97-AF65-F5344CB8AC3E}">
        <p14:creationId xmlns:p14="http://schemas.microsoft.com/office/powerpoint/2010/main" val="168492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AF2B0E-F4E9-4349-9E80-B0C639298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079" y="6348171"/>
            <a:ext cx="1960260" cy="450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8BA65-FE5B-1241-8318-FFF4AC51DD28}"/>
              </a:ext>
            </a:extLst>
          </p:cNvPr>
          <p:cNvSpPr txBox="1"/>
          <p:nvPr userDrawn="1"/>
        </p:nvSpPr>
        <p:spPr>
          <a:xfrm>
            <a:off x="7502164" y="6275630"/>
            <a:ext cx="245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latin typeface="Century Gothic" panose="020B0502020202020204" pitchFamily="34" charset="0"/>
              </a:rPr>
              <a:t>Tiffany Harte</a:t>
            </a:r>
          </a:p>
          <a:p>
            <a:pPr algn="r"/>
            <a:r>
              <a:rPr lang="en-US" sz="1400">
                <a:latin typeface="Century Gothic" panose="020B0502020202020204" pitchFamily="34" charset="0"/>
              </a:rPr>
              <a:t>28/01/2023</a:t>
            </a:r>
          </a:p>
        </p:txBody>
      </p:sp>
    </p:spTree>
    <p:extLst>
      <p:ext uri="{BB962C8B-B14F-4D97-AF65-F5344CB8AC3E}">
        <p14:creationId xmlns:p14="http://schemas.microsoft.com/office/powerpoint/2010/main" val="388665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594A-0455-754E-A7A4-B23766EA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4FA15-4BE2-FF47-9126-84F3080A4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96A27-8F57-1F4D-AA53-BAAA6424E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0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537F-FC2B-DB46-8C8C-D6F7D8C9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403FB-EFE3-714F-AEF5-D436C09F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A66EF-2BB7-EA45-AE8A-93572CC8C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3A1D0-19AA-6D47-955D-DDB2A07B0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5FB8F2-F7EF-DA42-B586-621DE6A6D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8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FCB02F-FB8A-304A-B3E8-C0BD1A54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1F98C-04E2-ED41-895A-780947675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92FD5-B3B2-4845-AE80-282B5168F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BBD0E-C43B-4F46-85AF-D4A4E63DA2FE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8C306-614D-864A-9B75-79C51A47B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62C2F-27C3-D942-A045-46F5263A8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669AC-8B2D-914E-89EB-16821D9F8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3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5" r:id="rId3"/>
    <p:sldLayoutId id="2147483655" r:id="rId4"/>
    <p:sldLayoutId id="2147483666" r:id="rId5"/>
    <p:sldLayoutId id="2147483672" r:id="rId6"/>
    <p:sldLayoutId id="2147483654" r:id="rId7"/>
    <p:sldLayoutId id="2147483663" r:id="rId8"/>
    <p:sldLayoutId id="2147483664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51" r:id="rId15"/>
    <p:sldLayoutId id="2147483652" r:id="rId16"/>
    <p:sldLayoutId id="2147483653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jpe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.png"/><Relationship Id="rId3" Type="http://schemas.openxmlformats.org/officeDocument/2006/relationships/image" Target="../media/image102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8.png"/><Relationship Id="rId5" Type="http://schemas.openxmlformats.org/officeDocument/2006/relationships/image" Target="../media/image120.png"/><Relationship Id="rId15" Type="http://schemas.openxmlformats.org/officeDocument/2006/relationships/image" Target="../media/image22.png"/><Relationship Id="rId10" Type="http://schemas.openxmlformats.org/officeDocument/2006/relationships/image" Target="../media/image170.png"/><Relationship Id="rId4" Type="http://schemas.openxmlformats.org/officeDocument/2006/relationships/image" Target="../media/image112.png"/><Relationship Id="rId9" Type="http://schemas.openxmlformats.org/officeDocument/2006/relationships/image" Target="../media/image160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jpeg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6/5.0185291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FFF8-9ECB-DD44-84D0-DB094BE71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060" y="3349128"/>
            <a:ext cx="10997880" cy="1354878"/>
          </a:xfrm>
        </p:spPr>
        <p:txBody>
          <a:bodyPr>
            <a:normAutofit/>
          </a:bodyPr>
          <a:lstStyle/>
          <a:p>
            <a:r>
              <a:rPr lang="en-GB" sz="4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Probing the universe with ultracold atoms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9B62D-7426-4F4B-8E47-3301A391F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80525"/>
            <a:ext cx="9144000" cy="153792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QTFP Community Meeting</a:t>
            </a:r>
          </a:p>
          <a:p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22/01/2025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Dr Tiffany Harte, University of Cambridge: on behalf of the AION collaboration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C0D8A-2CE1-2045-83A0-618D6A2CA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2" y="25286"/>
            <a:ext cx="2854696" cy="734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C1A92-5772-AD15-6535-F793D5D56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32" y="1574872"/>
            <a:ext cx="3523539" cy="211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7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3DA072-69A2-954C-A5BD-82DF8BFFB9C4}"/>
              </a:ext>
            </a:extLst>
          </p:cNvPr>
          <p:cNvSpPr/>
          <p:nvPr/>
        </p:nvSpPr>
        <p:spPr>
          <a:xfrm>
            <a:off x="1088259" y="5830495"/>
            <a:ext cx="9610963" cy="120032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 P.W. Graham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Phys. Rev. Lett.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110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171102 (2013).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[2] J.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Schelfhout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Phys. Rev. A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110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053309 (2024).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[3] B. Elder et al., Phys. Rev. D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94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044051 (2016).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[4] Y. V. Stadnik and V. V.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Flambaum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PRL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114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161301 (2015).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[5] A.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Arvanitaki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Phys. Rev. D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91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015015 (2015).</a:t>
            </a:r>
          </a:p>
          <a:p>
            <a:endParaRPr lang="en-GB" sz="1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[6]</a:t>
            </a: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L. </a:t>
            </a:r>
            <a:r>
              <a:rPr lang="en-US" sz="1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Badurina</a:t>
            </a:r>
            <a:r>
              <a:rPr lang="en-US" sz="12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et al. Phys. Rev. D </a:t>
            </a:r>
            <a:r>
              <a:rPr lang="en-US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107</a:t>
            </a:r>
            <a:r>
              <a:rPr lang="en-US" sz="12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055002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(2023).</a:t>
            </a:r>
            <a:endParaRPr lang="en-GB" sz="1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[7] G. Rosi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Nat. Commun.   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8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15529 (2017).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[8] P.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Asenbaum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et al.  </a:t>
            </a: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PRL </a:t>
            </a:r>
            <a:r>
              <a:rPr lang="en-GB" sz="12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125</a:t>
            </a: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, 191101 (2020).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[9] J.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Mitchell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Inst.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01 (2022)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307F8D-D24C-060D-AA72-C3E1449386FF}"/>
              </a:ext>
            </a:extLst>
          </p:cNvPr>
          <p:cNvSpPr txBox="1">
            <a:spLocks/>
          </p:cNvSpPr>
          <p:nvPr/>
        </p:nvSpPr>
        <p:spPr>
          <a:xfrm>
            <a:off x="183622" y="1241241"/>
            <a:ext cx="4995647" cy="2204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Decihertz gravitational waves </a:t>
            </a:r>
            <a:r>
              <a:rPr lang="en-GB" sz="2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</a:t>
            </a:r>
          </a:p>
          <a:p>
            <a:pPr marL="0" indent="0">
              <a:buNone/>
            </a:pPr>
            <a:endParaRPr lang="en-US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12D0A-A252-96AF-BA5B-8407298D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0732" y="2271420"/>
            <a:ext cx="1588455" cy="107188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03200"/>
          </a:effec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628BC4A6-F8F0-7254-1DF5-810CC682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618" y="1784629"/>
            <a:ext cx="2212684" cy="38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5A9BCB32-D6ED-1799-39E8-0C07D969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618" y="3394433"/>
            <a:ext cx="1930518" cy="3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F61A1-05B1-B3A5-71B2-E2481603D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29" y="1784629"/>
            <a:ext cx="1598831" cy="2398248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D74C26E-1C64-C1EB-8D69-2D6A7EDF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AION detection goals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EF1EDA-7EEA-C49D-945D-7B26FA4B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5517" y="1783392"/>
            <a:ext cx="1818883" cy="37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84339BAD-A36D-6D35-3A08-8F05EF173CDA}"/>
              </a:ext>
            </a:extLst>
          </p:cNvPr>
          <p:cNvSpPr txBox="1">
            <a:spLocks/>
          </p:cNvSpPr>
          <p:nvPr/>
        </p:nvSpPr>
        <p:spPr>
          <a:xfrm>
            <a:off x="183622" y="4337342"/>
            <a:ext cx="5162819" cy="76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Fine-structure constant measurements 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A5232CAA-97AA-132E-A199-152E4FC00123}"/>
              </a:ext>
            </a:extLst>
          </p:cNvPr>
          <p:cNvSpPr txBox="1">
            <a:spLocks/>
          </p:cNvSpPr>
          <p:nvPr/>
        </p:nvSpPr>
        <p:spPr>
          <a:xfrm>
            <a:off x="183622" y="5207410"/>
            <a:ext cx="5162819" cy="76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Probing dark energy models 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[3]</a:t>
            </a:r>
          </a:p>
        </p:txBody>
      </p:sp>
      <p:pic>
        <p:nvPicPr>
          <p:cNvPr id="3" name="RSBHs.png" descr="RSBHs.png">
            <a:extLst>
              <a:ext uri="{FF2B5EF4-FFF2-40B4-BE49-F238E27FC236}">
                <a16:creationId xmlns:a16="http://schemas.microsoft.com/office/drawing/2014/main" id="{ED710FB6-4331-8B80-1561-1C20AD6BF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807598" y="1244845"/>
            <a:ext cx="6008044" cy="385380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CF7F50-909E-0877-11B4-A668A558D2D1}"/>
              </a:ext>
            </a:extLst>
          </p:cNvPr>
          <p:cNvCxnSpPr>
            <a:cxnSpLocks/>
          </p:cNvCxnSpPr>
          <p:nvPr/>
        </p:nvCxnSpPr>
        <p:spPr>
          <a:xfrm>
            <a:off x="9101034" y="1228413"/>
            <a:ext cx="1285170" cy="12828"/>
          </a:xfrm>
          <a:prstGeom prst="straightConnector1">
            <a:avLst/>
          </a:prstGeom>
          <a:ln w="28575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1E9F0F-9799-CA22-1ABB-23E8E4C8A9DC}"/>
              </a:ext>
            </a:extLst>
          </p:cNvPr>
          <p:cNvGrpSpPr/>
          <p:nvPr/>
        </p:nvGrpSpPr>
        <p:grpSpPr>
          <a:xfrm>
            <a:off x="6146614" y="920636"/>
            <a:ext cx="6008044" cy="4478621"/>
            <a:chOff x="6146614" y="1229527"/>
            <a:chExt cx="6008044" cy="44786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0776CE-4A76-4EF5-2D52-4C7407902223}"/>
                </a:ext>
              </a:extLst>
            </p:cNvPr>
            <p:cNvSpPr txBox="1"/>
            <p:nvPr/>
          </p:nvSpPr>
          <p:spPr>
            <a:xfrm>
              <a:off x="8976843" y="1229527"/>
              <a:ext cx="15680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decihertz range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CB2F33-E688-A2F3-E44A-FCF1022DC13F}"/>
                </a:ext>
              </a:extLst>
            </p:cNvPr>
            <p:cNvSpPr txBox="1"/>
            <p:nvPr/>
          </p:nvSpPr>
          <p:spPr>
            <a:xfrm>
              <a:off x="6146614" y="5431149"/>
              <a:ext cx="60080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L. </a:t>
              </a:r>
              <a:r>
                <a:rPr lang="en-GB" sz="1200" dirty="0" err="1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Badurina</a:t>
              </a: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 </a:t>
              </a:r>
              <a:r>
                <a:rPr lang="en-GB" sz="1200" i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et al</a:t>
              </a: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, Phil. Trans. A. Math. Phys. Eng. Sci. </a:t>
              </a:r>
              <a:r>
                <a:rPr lang="en-GB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380</a:t>
              </a: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 20210060 (2021).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46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98B2C-797F-6DFB-42BC-4189FD13D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BA1474-DF55-BE52-13C0-BBA39B622571}"/>
              </a:ext>
            </a:extLst>
          </p:cNvPr>
          <p:cNvSpPr txBox="1">
            <a:spLocks/>
          </p:cNvSpPr>
          <p:nvPr/>
        </p:nvSpPr>
        <p:spPr>
          <a:xfrm>
            <a:off x="183622" y="1241241"/>
            <a:ext cx="4995647" cy="2204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Decihertz gravitational waves </a:t>
            </a:r>
            <a:r>
              <a:rPr lang="en-GB" sz="2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</a:t>
            </a:r>
          </a:p>
          <a:p>
            <a:pPr marL="0" indent="0">
              <a:buNone/>
            </a:pPr>
            <a:endParaRPr lang="en-US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74AA3-2BD8-C887-5929-D297E166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0732" y="2271420"/>
            <a:ext cx="1588455" cy="107188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03200"/>
          </a:effec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E105F246-18FA-599A-3DD2-E81543F9F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618" y="1784629"/>
            <a:ext cx="2212684" cy="38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40F74648-DB99-66A8-9298-58E04354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618" y="3394433"/>
            <a:ext cx="1930518" cy="3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59874-BE69-79BE-3335-9A18B16F2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29" y="1784629"/>
            <a:ext cx="1598831" cy="2398248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835A910B-2E23-A8E1-73EA-956123CF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AION detection goals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9561C1B-73B1-FD31-E089-38889B5BF4CA}"/>
              </a:ext>
            </a:extLst>
          </p:cNvPr>
          <p:cNvSpPr txBox="1">
            <a:spLocks/>
          </p:cNvSpPr>
          <p:nvPr/>
        </p:nvSpPr>
        <p:spPr>
          <a:xfrm>
            <a:off x="5810827" y="233071"/>
            <a:ext cx="5482140" cy="1092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Ultralight (wavelike) dark matter 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[4-6]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2ACD1F-48EE-CDF1-A661-7DAA0B431657}"/>
              </a:ext>
            </a:extLst>
          </p:cNvPr>
          <p:cNvGrpSpPr/>
          <p:nvPr/>
        </p:nvGrpSpPr>
        <p:grpSpPr>
          <a:xfrm>
            <a:off x="6346695" y="746303"/>
            <a:ext cx="4928899" cy="2123684"/>
            <a:chOff x="6346695" y="911403"/>
            <a:chExt cx="4928899" cy="212368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003428-9A3A-0A11-1F12-9AB367983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73812" y="1849638"/>
              <a:ext cx="2963623" cy="1185449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772C4C4-D2EF-D379-BDB5-84B6D934489C}"/>
                </a:ext>
              </a:extLst>
            </p:cNvPr>
            <p:cNvGrpSpPr/>
            <p:nvPr/>
          </p:nvGrpSpPr>
          <p:grpSpPr>
            <a:xfrm>
              <a:off x="6346695" y="911403"/>
              <a:ext cx="4928899" cy="871989"/>
              <a:chOff x="6756660" y="3079404"/>
              <a:chExt cx="4928899" cy="87198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E594FE2-5260-82A7-D305-28D0E075FA7F}"/>
                  </a:ext>
                </a:extLst>
              </p:cNvPr>
              <p:cNvGrpSpPr/>
              <p:nvPr/>
            </p:nvGrpSpPr>
            <p:grpSpPr>
              <a:xfrm>
                <a:off x="6756660" y="3079404"/>
                <a:ext cx="4410403" cy="630058"/>
                <a:chOff x="6756660" y="3130593"/>
                <a:chExt cx="4410403" cy="630058"/>
              </a:xfrm>
            </p:grpSpPr>
            <p:pic>
              <p:nvPicPr>
                <p:cNvPr id="19" name="Content Placeholder 9" descr="Text&#10;&#10;Description automatically generated">
                  <a:extLst>
                    <a:ext uri="{FF2B5EF4-FFF2-40B4-BE49-F238E27FC236}">
                      <a16:creationId xmlns:a16="http://schemas.microsoft.com/office/drawing/2014/main" id="{B47E00EB-0D90-5B6D-B7C1-E051AD6206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56660" y="3130593"/>
                  <a:ext cx="4410403" cy="630058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362A9E5-6330-77DB-5F38-B3A59369B859}"/>
                    </a:ext>
                  </a:extLst>
                </p:cNvPr>
                <p:cNvCxnSpPr/>
                <p:nvPr/>
              </p:nvCxnSpPr>
              <p:spPr>
                <a:xfrm>
                  <a:off x="8718550" y="3733053"/>
                  <a:ext cx="946150" cy="0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1F8BA9D-BD64-1084-B04A-1D7F3C1A4D82}"/>
                    </a:ext>
                  </a:extLst>
                </p:cNvPr>
                <p:cNvCxnSpPr/>
                <p:nvPr/>
              </p:nvCxnSpPr>
              <p:spPr>
                <a:xfrm>
                  <a:off x="10001250" y="3733053"/>
                  <a:ext cx="946150" cy="0"/>
                </a:xfrm>
                <a:prstGeom prst="line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29BC67B-AAA6-AB78-0915-EFBD5934D756}"/>
                  </a:ext>
                </a:extLst>
              </p:cNvPr>
              <p:cNvSpPr txBox="1"/>
              <p:nvPr/>
            </p:nvSpPr>
            <p:spPr>
              <a:xfrm>
                <a:off x="8604250" y="3674276"/>
                <a:ext cx="1397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Photon coupling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810EBFA-BECF-5D62-7150-1E094E9930BB}"/>
                  </a:ext>
                </a:extLst>
              </p:cNvPr>
              <p:cNvSpPr txBox="1"/>
              <p:nvPr/>
            </p:nvSpPr>
            <p:spPr>
              <a:xfrm>
                <a:off x="9712885" y="3674394"/>
                <a:ext cx="19726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Electron mass coupling</a:t>
                </a:r>
              </a:p>
            </p:txBody>
          </p:sp>
        </p:grpSp>
      </p:grp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68550814-1C7E-61A7-2AFD-D6A9B92C79D9}"/>
              </a:ext>
            </a:extLst>
          </p:cNvPr>
          <p:cNvSpPr txBox="1">
            <a:spLocks/>
          </p:cNvSpPr>
          <p:nvPr/>
        </p:nvSpPr>
        <p:spPr>
          <a:xfrm>
            <a:off x="5810827" y="3080747"/>
            <a:ext cx="5323436" cy="1392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Equivalence principle tests</a:t>
            </a:r>
            <a:endParaRPr lang="en-GB" sz="2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Gradiometer comparison between different states or species [7,8]</a:t>
            </a:r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3971DD07-294F-C9A9-49EA-A0B0F830AF28}"/>
              </a:ext>
            </a:extLst>
          </p:cNvPr>
          <p:cNvSpPr txBox="1">
            <a:spLocks/>
          </p:cNvSpPr>
          <p:nvPr/>
        </p:nvSpPr>
        <p:spPr>
          <a:xfrm>
            <a:off x="183622" y="4337342"/>
            <a:ext cx="5162819" cy="76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Fine-structure constant measurements 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[2]</a:t>
            </a:r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03A2919A-CCFB-6F66-C0E8-AB2DE68A010A}"/>
              </a:ext>
            </a:extLst>
          </p:cNvPr>
          <p:cNvSpPr txBox="1">
            <a:spLocks/>
          </p:cNvSpPr>
          <p:nvPr/>
        </p:nvSpPr>
        <p:spPr>
          <a:xfrm>
            <a:off x="5810827" y="4557135"/>
            <a:ext cx="4995647" cy="1392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Earth science and seismology</a:t>
            </a:r>
            <a:endParaRPr lang="en-GB" sz="2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Turning noise into signal: gravity fluctuations and gradients [9]</a:t>
            </a:r>
          </a:p>
        </p:txBody>
      </p:sp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C80CB274-A286-D703-0EFB-CC0217FA6D77}"/>
              </a:ext>
            </a:extLst>
          </p:cNvPr>
          <p:cNvSpPr txBox="1">
            <a:spLocks/>
          </p:cNvSpPr>
          <p:nvPr/>
        </p:nvSpPr>
        <p:spPr>
          <a:xfrm>
            <a:off x="183622" y="5207410"/>
            <a:ext cx="5162819" cy="761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Probing dark energy models 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[3]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16FC5F-5D33-5DA2-2B40-816A20E14BE3}"/>
              </a:ext>
            </a:extLst>
          </p:cNvPr>
          <p:cNvGrpSpPr/>
          <p:nvPr/>
        </p:nvGrpSpPr>
        <p:grpSpPr>
          <a:xfrm>
            <a:off x="5112272" y="3022321"/>
            <a:ext cx="6921704" cy="2802470"/>
            <a:chOff x="956802" y="1525656"/>
            <a:chExt cx="6921704" cy="28024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091B55-9D02-9199-BDB4-C585855A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6802" y="1525656"/>
              <a:ext cx="6921704" cy="26555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4372AF-60FC-F570-23D0-2317BE78D0C5}"/>
                </a:ext>
              </a:extLst>
            </p:cNvPr>
            <p:cNvSpPr txBox="1"/>
            <p:nvPr/>
          </p:nvSpPr>
          <p:spPr>
            <a:xfrm>
              <a:off x="1247314" y="4051127"/>
              <a:ext cx="60080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L. </a:t>
              </a:r>
              <a:r>
                <a:rPr lang="en-GB" sz="1200" dirty="0" err="1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Badurina</a:t>
              </a: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 </a:t>
              </a:r>
              <a:r>
                <a:rPr lang="en-GB" sz="1200" i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et al</a:t>
              </a: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, Phil. Trans. A. Math. Phys. Eng. Sci. </a:t>
              </a:r>
              <a:r>
                <a:rPr lang="en-GB" sz="12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380</a:t>
              </a:r>
              <a:r>
                <a:rPr lang="en-GB" sz="1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Century Gothic" panose="020B0502020202020204" pitchFamily="34" charset="0"/>
                </a:rPr>
                <a:t> 20210060 (2021).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AE0F5F6-AE6D-C6B8-C369-D0EA6E12C0C6}"/>
              </a:ext>
            </a:extLst>
          </p:cNvPr>
          <p:cNvSpPr/>
          <p:nvPr/>
        </p:nvSpPr>
        <p:spPr>
          <a:xfrm>
            <a:off x="1088259" y="5830495"/>
            <a:ext cx="9610963" cy="120032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 P.W. Graham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Phys. Rev. Lett.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110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171102 (2013).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[2] J.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Schelfhout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Phys. Rev. A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110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053309 (2024).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[3] B. Elder et al., Phys. Rev. D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94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044051 (2016).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[4] Y. V. Stadnik and V. V.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Flambaum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PRL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114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161301 (2015).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[5] A.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Arvanitaki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Phys. Rev. D 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91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015015 (2015).</a:t>
            </a:r>
          </a:p>
          <a:p>
            <a:endParaRPr lang="en-GB" sz="1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[6]</a:t>
            </a: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L. </a:t>
            </a:r>
            <a:r>
              <a:rPr lang="en-US" sz="1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Badurina</a:t>
            </a:r>
            <a:r>
              <a:rPr lang="en-US" sz="12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et al. Phys. Rev. D </a:t>
            </a:r>
            <a:r>
              <a:rPr lang="en-US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107</a:t>
            </a:r>
            <a:r>
              <a:rPr lang="en-US" sz="12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055002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(2023).</a:t>
            </a:r>
            <a:endParaRPr lang="en-GB" sz="1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[7] G. Rosi </a:t>
            </a:r>
            <a:r>
              <a:rPr lang="en-GB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Nat. Commun.   </a:t>
            </a:r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8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15529 (2017).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[8] P. </a:t>
            </a:r>
            <a:r>
              <a:rPr lang="en-GB" sz="1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Asenbaum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et al.  </a:t>
            </a: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PRL </a:t>
            </a:r>
            <a:r>
              <a:rPr lang="en-GB" sz="12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125</a:t>
            </a: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, 191101 (2020).</a:t>
            </a:r>
          </a:p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[9] J.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Mitchell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Inst.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01 (2022)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200" dirty="0">
              <a:solidFill>
                <a:schemeClr val="accent1">
                  <a:lumMod val="50000"/>
                </a:schemeClr>
              </a:solidFill>
              <a:effectLst/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6627A2F-F56F-6CAB-D71F-64BE653E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with blue line and orange line&#10;&#10;Description automatically generated">
            <a:extLst>
              <a:ext uri="{FF2B5EF4-FFF2-40B4-BE49-F238E27FC236}">
                <a16:creationId xmlns:a16="http://schemas.microsoft.com/office/drawing/2014/main" id="{468070B8-54CF-3F69-E94F-19DC5AC73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690" y="1201049"/>
            <a:ext cx="3132135" cy="23303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F6BC9-5EB5-092B-FF16-373B04F80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526" y="4176883"/>
            <a:ext cx="3541634" cy="21794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785E80-A187-2BC4-C7C8-B946420DA4DF}"/>
              </a:ext>
            </a:extLst>
          </p:cNvPr>
          <p:cNvSpPr/>
          <p:nvPr/>
        </p:nvSpPr>
        <p:spPr>
          <a:xfrm>
            <a:off x="-10886" y="-10886"/>
            <a:ext cx="1220724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5830FE-FB5B-BA14-3DE8-C60321D4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PT Sans" panose="020B0503020203020204" pitchFamily="34" charset="77"/>
              </a:rPr>
              <a:t>Earth Science and gravitational fluctuations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83E98-5B63-A364-DB95-7F4E9FEF99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1B2E4BCD-A555-5641-904F-43238A11FCA5}" type="slidenum">
              <a:rPr lang="en-US" smtClean="0"/>
              <a:t>12</a:t>
            </a:fld>
            <a:endParaRPr lang="en-US"/>
          </a:p>
        </p:txBody>
      </p:sp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A0F2775D-B9AD-4B97-4254-4468669AC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92" y="1376939"/>
            <a:ext cx="3322899" cy="2092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60638F-C3A5-E62E-EF66-D8654B43DD16}"/>
              </a:ext>
            </a:extLst>
          </p:cNvPr>
          <p:cNvSpPr txBox="1"/>
          <p:nvPr/>
        </p:nvSpPr>
        <p:spPr>
          <a:xfrm>
            <a:off x="8315380" y="3353180"/>
            <a:ext cx="34735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Mitchell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.,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Inst.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01 (2022)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512BC-E7FD-4B1A-0EB5-75F7B1524C45}"/>
              </a:ext>
            </a:extLst>
          </p:cNvPr>
          <p:cNvSpPr txBox="1"/>
          <p:nvPr/>
        </p:nvSpPr>
        <p:spPr>
          <a:xfrm>
            <a:off x="8315380" y="3549631"/>
            <a:ext cx="3823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Badurina</a:t>
            </a:r>
            <a:r>
              <a:rPr lang="en-US" sz="12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0" i="1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al.</a:t>
            </a:r>
            <a:r>
              <a:rPr lang="en-US" sz="12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Phys. Rev. D </a:t>
            </a:r>
            <a:r>
              <a:rPr lang="en-US" sz="1200" b="1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107</a:t>
            </a:r>
            <a:r>
              <a:rPr lang="en-US" sz="1200" b="0" i="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055002 (2023)</a:t>
            </a:r>
          </a:p>
        </p:txBody>
      </p:sp>
      <p:pic>
        <p:nvPicPr>
          <p:cNvPr id="16" name="Picture 15" descr="A graph showing different types of mode&#10;&#10;Description automatically generated">
            <a:extLst>
              <a:ext uri="{FF2B5EF4-FFF2-40B4-BE49-F238E27FC236}">
                <a16:creationId xmlns:a16="http://schemas.microsoft.com/office/drawing/2014/main" id="{ED1A30C6-C859-4FFF-FFF5-560C742D0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65" y="3891974"/>
            <a:ext cx="3719210" cy="2350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EBC73B-70E5-5DE9-58B2-39432DF3484A}"/>
              </a:ext>
            </a:extLst>
          </p:cNvPr>
          <p:cNvSpPr txBox="1"/>
          <p:nvPr/>
        </p:nvSpPr>
        <p:spPr>
          <a:xfrm>
            <a:off x="1225130" y="3549631"/>
            <a:ext cx="2677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Seismic Frequency Spectrum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63EFE-F619-D59B-7E71-E65804F53CEA}"/>
              </a:ext>
            </a:extLst>
          </p:cNvPr>
          <p:cNvSpPr txBox="1"/>
          <p:nvPr/>
        </p:nvSpPr>
        <p:spPr>
          <a:xfrm>
            <a:off x="5027799" y="899765"/>
            <a:ext cx="5025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Rayleigh seismic waves source gravitational fluctuations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439B9-7871-8977-6258-44C33EF8FEF0}"/>
              </a:ext>
            </a:extLst>
          </p:cNvPr>
          <p:cNvSpPr txBox="1"/>
          <p:nvPr/>
        </p:nvSpPr>
        <p:spPr>
          <a:xfrm>
            <a:off x="4882897" y="3924189"/>
            <a:ext cx="520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Atmospheric infrasound and temperature gradient noise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D9BD17-66DD-CB84-D7DE-B66F0CB63BE7}"/>
              </a:ext>
            </a:extLst>
          </p:cNvPr>
          <p:cNvSpPr txBox="1"/>
          <p:nvPr/>
        </p:nvSpPr>
        <p:spPr>
          <a:xfrm>
            <a:off x="147549" y="1031428"/>
            <a:ext cx="4717642" cy="206210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Terrestrial backgrounds cause gravity gradient noise limiting fundamental physics searches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AION can use gravitational signal channel to answer open questions in Earth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Earth’s free oscillation and normal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Low-frequency Earth dynamics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E8B443-B33F-7754-B06C-DA2DA7333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2897" y="4249852"/>
            <a:ext cx="2666642" cy="21794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41347FF-2CF7-89C2-C4B2-75EBA34DA709}"/>
              </a:ext>
            </a:extLst>
          </p:cNvPr>
          <p:cNvSpPr txBox="1"/>
          <p:nvPr/>
        </p:nvSpPr>
        <p:spPr>
          <a:xfrm>
            <a:off x="8473628" y="6159855"/>
            <a:ext cx="35416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Carlton </a:t>
            </a:r>
            <a:r>
              <a:rPr lang="en-US" sz="1200" i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et al.</a:t>
            </a:r>
            <a:r>
              <a:rPr lang="en-US" sz="120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, arXiv:2412.05379 (2024).</a:t>
            </a:r>
          </a:p>
        </p:txBody>
      </p:sp>
    </p:spTree>
    <p:extLst>
      <p:ext uri="{BB962C8B-B14F-4D97-AF65-F5344CB8AC3E}">
        <p14:creationId xmlns:p14="http://schemas.microsoft.com/office/powerpoint/2010/main" val="3484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F1C512-1184-4499-6F70-FC6F1F799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21" y="1095270"/>
            <a:ext cx="11675443" cy="54040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/>
              <a:t>Stage 1:</a:t>
            </a:r>
            <a:endParaRPr lang="en-GB" dirty="0"/>
          </a:p>
          <a:p>
            <a:pPr lvl="1"/>
            <a:r>
              <a:rPr lang="en-GB" dirty="0"/>
              <a:t>Build and commission 10 m detector</a:t>
            </a:r>
          </a:p>
          <a:p>
            <a:pPr lvl="1"/>
            <a:r>
              <a:rPr lang="en-GB" dirty="0"/>
              <a:t>Develop existing technology and the infrastructure for 100 m detector. 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Stage 2</a:t>
            </a:r>
          </a:p>
          <a:p>
            <a:pPr lvl="1"/>
            <a:r>
              <a:rPr lang="en-GB" dirty="0"/>
              <a:t>Build, commission and exploit the 100 m detector </a:t>
            </a:r>
          </a:p>
          <a:p>
            <a:pPr lvl="1"/>
            <a:r>
              <a:rPr lang="en-GB" dirty="0"/>
              <a:t>Design study for the km-scale detector. </a:t>
            </a:r>
          </a:p>
          <a:p>
            <a:pPr marL="457200" lvl="1" indent="0">
              <a:buNone/>
            </a:pPr>
            <a:endParaRPr lang="en-GB" dirty="0"/>
          </a:p>
          <a:p>
            <a:pPr marL="354565" lvl="1" indent="0">
              <a:buNone/>
            </a:pPr>
            <a:r>
              <a:rPr lang="en-GB" i="1" dirty="0"/>
              <a:t>AION selected in 2018 by STFC as a high-priority medium-scale project.</a:t>
            </a:r>
          </a:p>
          <a:p>
            <a:pPr marL="354565" lvl="1" indent="0">
              <a:buNone/>
            </a:pPr>
            <a:r>
              <a:rPr lang="en-GB" i="1" dirty="0"/>
              <a:t>AION will work in equal partnership with MAGIS in the US to form a “LIGO/Virgo-style” network &amp; collaboration: pathway for UK leadership. </a:t>
            </a:r>
          </a:p>
          <a:p>
            <a:pPr marL="0" indent="0">
              <a:buNone/>
            </a:pPr>
            <a:endParaRPr lang="en-GB" sz="2000" b="1" i="1" dirty="0"/>
          </a:p>
          <a:p>
            <a:pPr marL="0" indent="0">
              <a:buNone/>
            </a:pPr>
            <a:r>
              <a:rPr lang="en-GB" sz="2900" b="1" i="1" dirty="0"/>
              <a:t>Stage 1 is partially funded with about £10M by the QTFP Programme and other sources </a:t>
            </a:r>
          </a:p>
          <a:p>
            <a:pPr marL="0" indent="0">
              <a:buNone/>
            </a:pPr>
            <a:r>
              <a:rPr lang="en-GB" sz="2900" b="1" i="1" dirty="0"/>
              <a:t>Stage 2 could be placed at national facility in </a:t>
            </a:r>
            <a:r>
              <a:rPr lang="en-GB" sz="2900" b="1" i="1" dirty="0" err="1"/>
              <a:t>Boulby</a:t>
            </a:r>
            <a:r>
              <a:rPr lang="en-GB" sz="2900" b="1" i="1" dirty="0"/>
              <a:t> or Daresbury (UK), possibly also at CERN (France/Switzerland). </a:t>
            </a:r>
          </a:p>
          <a:p>
            <a:pPr marL="0" indent="0"/>
            <a:endParaRPr lang="en-GB" b="1" dirty="0"/>
          </a:p>
          <a:p>
            <a:pPr marL="0" indent="0">
              <a:buNone/>
            </a:pPr>
            <a:r>
              <a:rPr lang="en-GB" b="1" dirty="0"/>
              <a:t>Stage 3</a:t>
            </a:r>
          </a:p>
          <a:p>
            <a:pPr lvl="1"/>
            <a:r>
              <a:rPr lang="en-GB" dirty="0"/>
              <a:t>Build a kilometre-scale terrestrial detector. 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Stage 4</a:t>
            </a:r>
            <a:r>
              <a:rPr lang="en-GB" dirty="0"/>
              <a:t>: </a:t>
            </a:r>
          </a:p>
          <a:p>
            <a:pPr lvl="1"/>
            <a:r>
              <a:rPr lang="en-GB" dirty="0"/>
              <a:t>Pair of satellite detectors (thousands of kilometres scale) [AEDGE proposal to ESA Voyage2050 call]</a:t>
            </a:r>
          </a:p>
          <a:p>
            <a:pPr marL="354565" lvl="1" indent="0">
              <a:buNone/>
            </a:pPr>
            <a:r>
              <a:rPr lang="en-GB" i="1" dirty="0"/>
              <a:t>AION has established science leadership in AEDGE, bringing together collaborators  from European and Chinese groups (e.g. MIGA, MAGIA, ELGAR, ZAIGA).</a:t>
            </a:r>
          </a:p>
          <a:p>
            <a:pPr marL="354565" lvl="1" indent="0">
              <a:buNone/>
            </a:pPr>
            <a:endParaRPr lang="en-GB" i="1" dirty="0"/>
          </a:p>
          <a:p>
            <a:pPr marL="0" indent="-102635">
              <a:buNone/>
            </a:pPr>
            <a:r>
              <a:rPr lang="en-GB" b="1" dirty="0"/>
              <a:t>International funding and collaboration (technology development and networking) required for stage 3 and 4 and science goal exploitation: AION key player in building foundations for international long-baseline interferometry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A1CB15-81D3-A93A-B73C-D081A5D5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AION </a:t>
            </a:r>
            <a:r>
              <a:rPr lang="en-US" dirty="0" err="1"/>
              <a:t>programme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8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EDFEB7-6F01-9A8B-05CC-E6437D67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Stage 1 science and technology goals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BE1C86-AA04-1209-90EB-5643D0F8EE55}"/>
              </a:ext>
            </a:extLst>
          </p:cNvPr>
          <p:cNvSpPr txBox="1">
            <a:spLocks/>
          </p:cNvSpPr>
          <p:nvPr/>
        </p:nvSpPr>
        <p:spPr>
          <a:xfrm>
            <a:off x="3071933" y="1213952"/>
            <a:ext cx="9120067" cy="53624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Differential measurement (long baseline)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Single photon transition atom interferometry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Cold clouds with large atom number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Fast repetition rate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Large momentum transfer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Spin squeezing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Launch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Detection/imaging</a:t>
            </a:r>
          </a:p>
          <a:p>
            <a:pPr marL="470916" lvl="1" indent="-342900"/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Long-baseline detector engineering</a:t>
            </a:r>
          </a:p>
          <a:p>
            <a:pPr marL="128016" lvl="1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Simulation pipeline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Noise modelling, systematics analysis and signal verification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Phenomenology</a:t>
            </a:r>
          </a:p>
          <a:p>
            <a:pPr marL="470916" lvl="1" indent="-342900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Detector networking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022B44-52E8-9348-1C4D-AFABDFCB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22" y="1213952"/>
            <a:ext cx="2567412" cy="5072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0BE3CF-503B-F31E-9C9B-D409E3E141C1}"/>
              </a:ext>
            </a:extLst>
          </p:cNvPr>
          <p:cNvSpPr txBox="1"/>
          <p:nvPr/>
        </p:nvSpPr>
        <p:spPr>
          <a:xfrm>
            <a:off x="7492398" y="3244334"/>
            <a:ext cx="4515980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Check out the AION posters tomorrow!</a:t>
            </a:r>
          </a:p>
        </p:txBody>
      </p:sp>
    </p:spTree>
    <p:extLst>
      <p:ext uri="{BB962C8B-B14F-4D97-AF65-F5344CB8AC3E}">
        <p14:creationId xmlns:p14="http://schemas.microsoft.com/office/powerpoint/2010/main" val="338961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BA3B0C-99EB-4F3B-35B6-B168C4451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22" y="1095270"/>
            <a:ext cx="116473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5 ultracold strontium laboratories built in 24 months using </a:t>
            </a:r>
            <a:r>
              <a:rPr lang="en-US" sz="1800" b="1" dirty="0" err="1"/>
              <a:t>centralised</a:t>
            </a:r>
            <a:r>
              <a:rPr lang="en-US" sz="1800" b="1" dirty="0"/>
              <a:t> design and production methods and expertise from cold atom scientists and Rutherford Appleton and Daresbury Laboratories [1]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FDEDBF-F128-05AF-9EC3-AD2DC920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experimental highlights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D3DC48-5BE4-68B1-D15F-2A6A5450282C}"/>
              </a:ext>
            </a:extLst>
          </p:cNvPr>
          <p:cNvGrpSpPr/>
          <p:nvPr/>
        </p:nvGrpSpPr>
        <p:grpSpPr>
          <a:xfrm>
            <a:off x="626012" y="1887575"/>
            <a:ext cx="10912764" cy="4317424"/>
            <a:chOff x="228848" y="1753363"/>
            <a:chExt cx="11963152" cy="47329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275086-BB34-9131-314D-85A7FAAB461A}"/>
                </a:ext>
              </a:extLst>
            </p:cNvPr>
            <p:cNvGrpSpPr/>
            <p:nvPr/>
          </p:nvGrpSpPr>
          <p:grpSpPr>
            <a:xfrm>
              <a:off x="228848" y="1753363"/>
              <a:ext cx="11963152" cy="4732990"/>
              <a:chOff x="150095" y="1552247"/>
              <a:chExt cx="11963152" cy="473299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AA11B51-D21B-EFFD-74DC-EF677E170D88}"/>
                  </a:ext>
                </a:extLst>
              </p:cNvPr>
              <p:cNvGrpSpPr/>
              <p:nvPr/>
            </p:nvGrpSpPr>
            <p:grpSpPr>
              <a:xfrm>
                <a:off x="226474" y="1552247"/>
                <a:ext cx="11886773" cy="2153441"/>
                <a:chOff x="226474" y="1552247"/>
                <a:chExt cx="11886773" cy="2153441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2D37A12A-6ADC-4897-40DF-18D873A5EA7D}"/>
                    </a:ext>
                  </a:extLst>
                </p:cNvPr>
                <p:cNvGrpSpPr/>
                <p:nvPr/>
              </p:nvGrpSpPr>
              <p:grpSpPr>
                <a:xfrm>
                  <a:off x="226474" y="1552247"/>
                  <a:ext cx="7154039" cy="2149046"/>
                  <a:chOff x="226474" y="1552247"/>
                  <a:chExt cx="7154039" cy="2149046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848A9F37-26FE-70AB-5E7B-D116522461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26474" y="1552247"/>
                    <a:ext cx="3569736" cy="2133556"/>
                  </a:xfrm>
                  <a:prstGeom prst="rect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DB86C6DE-0E7B-53E3-2E8D-4D0CD596BA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59728" y="1552247"/>
                    <a:ext cx="3020785" cy="2149046"/>
                  </a:xfrm>
                  <a:prstGeom prst="rect">
                    <a:avLst/>
                  </a:prstGeom>
                </p:spPr>
              </p:pic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729F3735-4B56-B865-66F3-33E304D27B9C}"/>
                      </a:ext>
                    </a:extLst>
                  </p:cNvPr>
                  <p:cNvCxnSpPr>
                    <a:stCxn id="10" idx="3"/>
                    <a:endCxn id="11" idx="1"/>
                  </p:cNvCxnSpPr>
                  <p:nvPr/>
                </p:nvCxnSpPr>
                <p:spPr>
                  <a:xfrm>
                    <a:off x="3796210" y="2619025"/>
                    <a:ext cx="563518" cy="7745"/>
                  </a:xfrm>
                  <a:prstGeom prst="straightConnector1">
                    <a:avLst/>
                  </a:prstGeom>
                  <a:ln w="38100">
                    <a:solidFill>
                      <a:srgbClr val="00206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83BA9D5-84BE-0201-E74D-AB97373AF2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544" t="26433" r="2193" b="15088"/>
                <a:stretch/>
              </p:blipFill>
              <p:spPr>
                <a:xfrm>
                  <a:off x="7690521" y="1556648"/>
                  <a:ext cx="4422726" cy="2149040"/>
                </a:xfrm>
                <a:prstGeom prst="rect">
                  <a:avLst/>
                </a:prstGeom>
                <a:ln w="28575">
                  <a:solidFill>
                    <a:srgbClr val="002060"/>
                  </a:solidFill>
                </a:ln>
              </p:spPr>
            </p:pic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55DC6002-9EDB-ECA6-71E1-7C481795FD7B}"/>
                    </a:ext>
                  </a:extLst>
                </p:cNvPr>
                <p:cNvCxnSpPr>
                  <a:cxnSpLocks/>
                  <a:endCxn id="8" idx="1"/>
                </p:cNvCxnSpPr>
                <p:nvPr/>
              </p:nvCxnSpPr>
              <p:spPr>
                <a:xfrm>
                  <a:off x="7365946" y="2626770"/>
                  <a:ext cx="324575" cy="4398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6C37BB2-F82A-1AD0-04A7-E6CD9B36F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684" t="17310" b="16768"/>
              <a:stretch/>
            </p:blipFill>
            <p:spPr>
              <a:xfrm>
                <a:off x="150095" y="3774993"/>
                <a:ext cx="4382416" cy="2510244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F315FE-2050-C5A4-39D3-3168FCAA453A}"/>
                </a:ext>
              </a:extLst>
            </p:cNvPr>
            <p:cNvGrpSpPr/>
            <p:nvPr/>
          </p:nvGrpSpPr>
          <p:grpSpPr>
            <a:xfrm>
              <a:off x="5051595" y="3952314"/>
              <a:ext cx="6686941" cy="2504323"/>
              <a:chOff x="5051595" y="3780914"/>
              <a:chExt cx="6686941" cy="250432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CB206B7-FDA5-E6C8-3118-E343EB6529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0439" t="16257" r="24210" b="1053"/>
              <a:stretch/>
            </p:blipFill>
            <p:spPr>
              <a:xfrm>
                <a:off x="5051595" y="3780914"/>
                <a:ext cx="2638926" cy="2504323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52C93CC-2436-CBBB-8538-3797F71B8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01" t="10153" r="2263" b="3420"/>
              <a:stretch/>
            </p:blipFill>
            <p:spPr>
              <a:xfrm>
                <a:off x="8065232" y="3831458"/>
                <a:ext cx="3673304" cy="2453779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551E057-2232-523A-56BA-42BEC2A91314}"/>
              </a:ext>
            </a:extLst>
          </p:cNvPr>
          <p:cNvSpPr txBox="1"/>
          <p:nvPr/>
        </p:nvSpPr>
        <p:spPr>
          <a:xfrm>
            <a:off x="1299023" y="6418319"/>
            <a:ext cx="6133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 AVS Quantum Sci.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014409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120C-7314-CA40-7D8E-C07E88120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3AD065-6483-1E80-C805-2A4DFBDB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22" y="1095270"/>
            <a:ext cx="116473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5 ultracold strontium laboratories built in 24 months using </a:t>
            </a:r>
            <a:r>
              <a:rPr lang="en-US" sz="1800" b="1" dirty="0" err="1"/>
              <a:t>centralised</a:t>
            </a:r>
            <a:r>
              <a:rPr lang="en-US" sz="1800" b="1" dirty="0"/>
              <a:t> design and production methods and expertise from cold atom scientists and Rutherford Appleton and Daresbury Laboratories [1]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E7E43B-EDFC-8B17-D77E-EA9C0D2D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experimental highlights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BB5EDA-DE03-340B-2B1A-139F3A086948}"/>
              </a:ext>
            </a:extLst>
          </p:cNvPr>
          <p:cNvGrpSpPr/>
          <p:nvPr/>
        </p:nvGrpSpPr>
        <p:grpSpPr>
          <a:xfrm>
            <a:off x="183622" y="1867802"/>
            <a:ext cx="7286881" cy="2430629"/>
            <a:chOff x="183622" y="1903308"/>
            <a:chExt cx="7286881" cy="2430629"/>
          </a:xfrm>
        </p:grpSpPr>
        <p:pic>
          <p:nvPicPr>
            <p:cNvPr id="17" name="Picture 16" descr="A picture containing chair, building&#10;&#10;Description automatically generated">
              <a:extLst>
                <a:ext uri="{FF2B5EF4-FFF2-40B4-BE49-F238E27FC236}">
                  <a16:creationId xmlns:a16="http://schemas.microsoft.com/office/drawing/2014/main" id="{1AFAFAB7-52B9-28FD-3813-F57DC57F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8478" y="1903308"/>
              <a:ext cx="3722025" cy="2430627"/>
            </a:xfrm>
            <a:prstGeom prst="rect">
              <a:avLst/>
            </a:prstGeom>
          </p:spPr>
        </p:pic>
        <p:pic>
          <p:nvPicPr>
            <p:cNvPr id="18" name="Picture 17" descr="A group of people standing in a room&#10;&#10;Description automatically generated with medium confidence">
              <a:extLst>
                <a:ext uri="{FF2B5EF4-FFF2-40B4-BE49-F238E27FC236}">
                  <a16:creationId xmlns:a16="http://schemas.microsoft.com/office/drawing/2014/main" id="{471047C4-07DE-B488-849C-68999C58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622" y="1903309"/>
              <a:ext cx="3385887" cy="24306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BC8EF0-02F1-58D6-980D-11541F3E92EE}"/>
                </a:ext>
              </a:extLst>
            </p:cNvPr>
            <p:cNvSpPr txBox="1"/>
            <p:nvPr/>
          </p:nvSpPr>
          <p:spPr>
            <a:xfrm>
              <a:off x="183622" y="1903308"/>
              <a:ext cx="255711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Cambridge  July 2022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6E7EB3-A96D-F8CF-6242-5181230BF5C2}"/>
              </a:ext>
            </a:extLst>
          </p:cNvPr>
          <p:cNvGrpSpPr/>
          <p:nvPr/>
        </p:nvGrpSpPr>
        <p:grpSpPr>
          <a:xfrm>
            <a:off x="769994" y="3722043"/>
            <a:ext cx="4153698" cy="2336455"/>
            <a:chOff x="769994" y="3722043"/>
            <a:chExt cx="4153698" cy="2336455"/>
          </a:xfrm>
        </p:grpSpPr>
        <p:pic>
          <p:nvPicPr>
            <p:cNvPr id="21" name="Picture 20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9AEEE36-E002-3BF2-C252-F1D53E890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994" y="3722043"/>
              <a:ext cx="4153698" cy="233645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D9F087-63C8-7505-AFE2-467979B22FFC}"/>
                </a:ext>
              </a:extLst>
            </p:cNvPr>
            <p:cNvSpPr txBox="1"/>
            <p:nvPr/>
          </p:nvSpPr>
          <p:spPr>
            <a:xfrm>
              <a:off x="769994" y="3722043"/>
              <a:ext cx="263405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Birmingham July 2022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6FD28A-483D-799C-C04E-D7D21C3675BD}"/>
              </a:ext>
            </a:extLst>
          </p:cNvPr>
          <p:cNvGrpSpPr/>
          <p:nvPr/>
        </p:nvGrpSpPr>
        <p:grpSpPr>
          <a:xfrm>
            <a:off x="5528128" y="2078510"/>
            <a:ext cx="4725945" cy="4439838"/>
            <a:chOff x="5609490" y="1893429"/>
            <a:chExt cx="4725945" cy="443983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894EC83-811A-49D8-436D-11C3B7C5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09490" y="1893429"/>
              <a:ext cx="2890306" cy="3859124"/>
            </a:xfrm>
            <a:prstGeom prst="rect">
              <a:avLst/>
            </a:prstGeom>
          </p:spPr>
        </p:pic>
        <p:pic>
          <p:nvPicPr>
            <p:cNvPr id="25" name="Picture 24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A30C5FE5-1474-6EEC-DB91-C27352BA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7773980" y="2912750"/>
              <a:ext cx="1984576" cy="1488432"/>
            </a:xfrm>
            <a:prstGeom prst="rect">
              <a:avLst/>
            </a:prstGeom>
          </p:spPr>
        </p:pic>
        <p:pic>
          <p:nvPicPr>
            <p:cNvPr id="26" name="Picture 25" descr="A picture containing indoor, chocolate, slice, eaten&#10;&#10;Description automatically generated">
              <a:extLst>
                <a:ext uri="{FF2B5EF4-FFF2-40B4-BE49-F238E27FC236}">
                  <a16:creationId xmlns:a16="http://schemas.microsoft.com/office/drawing/2014/main" id="{BE812FDE-86AF-AD68-5612-ACCB8F8B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16059" y="4859868"/>
              <a:ext cx="2619376" cy="14733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17DEC5-E5E5-AF32-5393-5051F8EEB948}"/>
                </a:ext>
              </a:extLst>
            </p:cNvPr>
            <p:cNvSpPr txBox="1"/>
            <p:nvPr/>
          </p:nvSpPr>
          <p:spPr>
            <a:xfrm>
              <a:off x="5609490" y="1896383"/>
              <a:ext cx="249735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Imperial August 2022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E8724A-148E-0AB0-E472-F5197E156567}"/>
              </a:ext>
            </a:extLst>
          </p:cNvPr>
          <p:cNvGrpSpPr/>
          <p:nvPr/>
        </p:nvGrpSpPr>
        <p:grpSpPr>
          <a:xfrm>
            <a:off x="8384678" y="1709628"/>
            <a:ext cx="3722025" cy="2793537"/>
            <a:chOff x="3591776" y="4077893"/>
            <a:chExt cx="3722025" cy="2793537"/>
          </a:xfrm>
        </p:grpSpPr>
        <p:pic>
          <p:nvPicPr>
            <p:cNvPr id="29" name="Picture 28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14D10188-E107-881F-D180-B5297A0C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91776" y="4077893"/>
              <a:ext cx="3722025" cy="279353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EA3A25-369E-E97B-3E33-29AA176F7D8F}"/>
                </a:ext>
              </a:extLst>
            </p:cNvPr>
            <p:cNvSpPr txBox="1"/>
            <p:nvPr/>
          </p:nvSpPr>
          <p:spPr>
            <a:xfrm>
              <a:off x="3597031" y="4084449"/>
              <a:ext cx="246734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Oxford October 2022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8C8075-2E8F-DF50-F2D3-EC748E98C219}"/>
              </a:ext>
            </a:extLst>
          </p:cNvPr>
          <p:cNvGrpSpPr/>
          <p:nvPr/>
        </p:nvGrpSpPr>
        <p:grpSpPr>
          <a:xfrm>
            <a:off x="7914491" y="3772534"/>
            <a:ext cx="3670699" cy="2759518"/>
            <a:chOff x="4577255" y="3764284"/>
            <a:chExt cx="3670699" cy="2759518"/>
          </a:xfrm>
        </p:grpSpPr>
        <p:pic>
          <p:nvPicPr>
            <p:cNvPr id="32" name="Picture 31" descr="A group of people standing next to a large machine&#10;&#10;Description automatically generated with low confidence">
              <a:extLst>
                <a:ext uri="{FF2B5EF4-FFF2-40B4-BE49-F238E27FC236}">
                  <a16:creationId xmlns:a16="http://schemas.microsoft.com/office/drawing/2014/main" id="{254A34F4-94B4-4F6D-7DF7-F6216D1BC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9998" y="3772835"/>
              <a:ext cx="3667956" cy="275096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0CCC776-46A3-A328-0D30-6C55718406ED}"/>
                </a:ext>
              </a:extLst>
            </p:cNvPr>
            <p:cNvSpPr txBox="1"/>
            <p:nvPr/>
          </p:nvSpPr>
          <p:spPr>
            <a:xfrm>
              <a:off x="4577255" y="3764284"/>
              <a:ext cx="218117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RAL October 2022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EC8E08A-05AA-7137-E4B5-42BE61CC9747}"/>
              </a:ext>
            </a:extLst>
          </p:cNvPr>
          <p:cNvSpPr txBox="1"/>
          <p:nvPr/>
        </p:nvSpPr>
        <p:spPr>
          <a:xfrm>
            <a:off x="1299023" y="6418319"/>
            <a:ext cx="6133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 AVS Quantum Sci.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014409 (2024)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F24FE-5BE2-E879-7945-BAB49BA9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23DBFA-608D-C9EC-1D7F-58F5FE126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22" y="1253331"/>
            <a:ext cx="11647307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Atom cooling</a:t>
            </a:r>
          </a:p>
          <a:p>
            <a:r>
              <a:rPr lang="en-US" sz="2000" dirty="0"/>
              <a:t>Optical dipole trapping</a:t>
            </a:r>
          </a:p>
          <a:p>
            <a:r>
              <a:rPr lang="en-US" sz="2000" dirty="0"/>
              <a:t>Large momentum transfer</a:t>
            </a:r>
          </a:p>
          <a:p>
            <a:r>
              <a:rPr lang="en-US" sz="2000" dirty="0"/>
              <a:t>Atom interferometry on the clock transition</a:t>
            </a:r>
          </a:p>
          <a:p>
            <a:r>
              <a:rPr lang="en-US" sz="2000" dirty="0"/>
              <a:t>Differential atom interferometry (preliminary)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AFC350-6DBC-166F-93AB-D2D2D804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experimental highlights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A9276E-667C-9C89-CD2C-A5907B7CF746}"/>
              </a:ext>
            </a:extLst>
          </p:cNvPr>
          <p:cNvGrpSpPr/>
          <p:nvPr/>
        </p:nvGrpSpPr>
        <p:grpSpPr>
          <a:xfrm>
            <a:off x="82493" y="3382476"/>
            <a:ext cx="7493708" cy="3008317"/>
            <a:chOff x="3317931" y="2385832"/>
            <a:chExt cx="7493708" cy="30083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6CA29B-7CB0-E01B-B7DC-B2A290B9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3107" y="2480981"/>
              <a:ext cx="1585137" cy="281802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CD1163-A3CF-E93D-BF23-2AC5252D1F9E}"/>
                </a:ext>
              </a:extLst>
            </p:cNvPr>
            <p:cNvGrpSpPr/>
            <p:nvPr/>
          </p:nvGrpSpPr>
          <p:grpSpPr>
            <a:xfrm>
              <a:off x="5037633" y="2480981"/>
              <a:ext cx="2958077" cy="2818020"/>
              <a:chOff x="12386084" y="5106883"/>
              <a:chExt cx="3586454" cy="341664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74A3436-B2C3-5E4E-54DC-C5E86CF99F4A}"/>
                  </a:ext>
                </a:extLst>
              </p:cNvPr>
              <p:cNvGrpSpPr/>
              <p:nvPr/>
            </p:nvGrpSpPr>
            <p:grpSpPr>
              <a:xfrm>
                <a:off x="12386084" y="5106883"/>
                <a:ext cx="3586454" cy="3416646"/>
                <a:chOff x="10549137" y="1554076"/>
                <a:chExt cx="3586454" cy="3416646"/>
              </a:xfrm>
            </p:grpSpPr>
            <p:pic>
              <p:nvPicPr>
                <p:cNvPr id="18" name="Picture 17" descr="A machine with blue lights&#10;&#10;Description automatically generated">
                  <a:extLst>
                    <a:ext uri="{FF2B5EF4-FFF2-40B4-BE49-F238E27FC236}">
                      <a16:creationId xmlns:a16="http://schemas.microsoft.com/office/drawing/2014/main" id="{D185258E-E896-E764-8B87-940BC98CED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901" b="12649"/>
                <a:stretch/>
              </p:blipFill>
              <p:spPr>
                <a:xfrm>
                  <a:off x="10549137" y="1554076"/>
                  <a:ext cx="3586454" cy="3416646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F8387C1-DD4C-5047-3F52-D1DD1FBBB2BF}"/>
                    </a:ext>
                  </a:extLst>
                </p:cNvPr>
                <p:cNvSpPr txBox="1"/>
                <p:nvPr/>
              </p:nvSpPr>
              <p:spPr>
                <a:xfrm>
                  <a:off x="10596371" y="1554076"/>
                  <a:ext cx="1745993" cy="373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i="1" dirty="0">
                      <a:solidFill>
                        <a:schemeClr val="bg1"/>
                      </a:solidFill>
                      <a:latin typeface="Century Gothic" panose="020B0502020202020204" pitchFamily="34" charset="0"/>
                    </a:rPr>
                    <a:t>3D blue MOT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C63E7B2-0F03-56A0-B986-A6CFB5DA464F}"/>
                  </a:ext>
                </a:extLst>
              </p:cNvPr>
              <p:cNvGrpSpPr/>
              <p:nvPr/>
            </p:nvGrpSpPr>
            <p:grpSpPr>
              <a:xfrm>
                <a:off x="14361869" y="6157173"/>
                <a:ext cx="1509478" cy="2140059"/>
                <a:chOff x="9929122" y="2669208"/>
                <a:chExt cx="1509478" cy="214005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CFAEBE3-6270-0290-9638-61102CF741BE}"/>
                    </a:ext>
                  </a:extLst>
                </p:cNvPr>
                <p:cNvGrpSpPr/>
                <p:nvPr/>
              </p:nvGrpSpPr>
              <p:grpSpPr>
                <a:xfrm>
                  <a:off x="9929122" y="3539221"/>
                  <a:ext cx="1509478" cy="1270046"/>
                  <a:chOff x="1689063" y="1524382"/>
                  <a:chExt cx="6166700" cy="5188545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3262214E-31D9-D94A-9C8F-E91FBD1D6B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10244" t="8602" r="12046" b="9036"/>
                  <a:stretch/>
                </p:blipFill>
                <p:spPr>
                  <a:xfrm>
                    <a:off x="1814571" y="1524382"/>
                    <a:ext cx="6041192" cy="5188545"/>
                  </a:xfrm>
                  <a:prstGeom prst="rect">
                    <a:avLst/>
                  </a:prstGeom>
                </p:spPr>
              </p:pic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4FE28941-F1E4-BF27-6C54-F20FBCBB46B7}"/>
                      </a:ext>
                    </a:extLst>
                  </p:cNvPr>
                  <p:cNvCxnSpPr/>
                  <p:nvPr/>
                </p:nvCxnSpPr>
                <p:spPr>
                  <a:xfrm>
                    <a:off x="2066320" y="6200904"/>
                    <a:ext cx="1317603" cy="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D046654-E3AC-7556-7995-4EA05A2CD598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063" y="5097782"/>
                    <a:ext cx="4013588" cy="8801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>
                        <a:solidFill>
                          <a:schemeClr val="bg1"/>
                        </a:solidFill>
                        <a:latin typeface="Century Gothic" panose="020B0502020202020204" pitchFamily="34" charset="0"/>
                      </a:rPr>
                      <a:t>1 mm</a:t>
                    </a:r>
                  </a:p>
                </p:txBody>
              </p:sp>
            </p:grpSp>
            <p:sp>
              <p:nvSpPr>
                <p:cNvPr id="14" name="Right Arrow 13">
                  <a:extLst>
                    <a:ext uri="{FF2B5EF4-FFF2-40B4-BE49-F238E27FC236}">
                      <a16:creationId xmlns:a16="http://schemas.microsoft.com/office/drawing/2014/main" id="{3E65E568-973C-B938-9888-424289AC4384}"/>
                    </a:ext>
                  </a:extLst>
                </p:cNvPr>
                <p:cNvSpPr/>
                <p:nvPr/>
              </p:nvSpPr>
              <p:spPr>
                <a:xfrm rot="14583771">
                  <a:off x="9722365" y="3074171"/>
                  <a:ext cx="895558" cy="85631"/>
                </a:xfrm>
                <a:prstGeom prst="rightArrow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654053-E0BC-3737-F7E7-205E5BE1416C}"/>
                </a:ext>
              </a:extLst>
            </p:cNvPr>
            <p:cNvGrpSpPr/>
            <p:nvPr/>
          </p:nvGrpSpPr>
          <p:grpSpPr>
            <a:xfrm>
              <a:off x="7992621" y="2385832"/>
              <a:ext cx="2819018" cy="3008317"/>
              <a:chOff x="3276982" y="6153178"/>
              <a:chExt cx="2819018" cy="300831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407A04D-E8E8-C6EC-664B-2E7A513F9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6982" y="6153178"/>
                <a:ext cx="2819018" cy="300831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07FC92-08ED-3818-5467-57A8049EF053}"/>
                  </a:ext>
                </a:extLst>
              </p:cNvPr>
              <p:cNvSpPr txBox="1"/>
              <p:nvPr/>
            </p:nvSpPr>
            <p:spPr>
              <a:xfrm>
                <a:off x="3386371" y="6261616"/>
                <a:ext cx="18210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3D red MOT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C6A45A-A91E-2564-47B0-A931C0EF6CF0}"/>
                </a:ext>
              </a:extLst>
            </p:cNvPr>
            <p:cNvSpPr txBox="1"/>
            <p:nvPr/>
          </p:nvSpPr>
          <p:spPr>
            <a:xfrm>
              <a:off x="3317931" y="2494269"/>
              <a:ext cx="144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2D blue MOT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23BB7DA-8704-F5A3-48AD-05FFB81B7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421" y="727732"/>
            <a:ext cx="4657043" cy="24236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5372C6D-3996-3849-50E4-351AF75A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6" y="3382476"/>
            <a:ext cx="2980207" cy="30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496085-5189-E7E0-B593-0C9CF2133F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3696" y="3260728"/>
            <a:ext cx="5070156" cy="33059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5B905B0-318D-805A-1D59-F5293ADF92A8}"/>
              </a:ext>
            </a:extLst>
          </p:cNvPr>
          <p:cNvGrpSpPr/>
          <p:nvPr/>
        </p:nvGrpSpPr>
        <p:grpSpPr>
          <a:xfrm>
            <a:off x="7647879" y="3490912"/>
            <a:ext cx="4544121" cy="2429899"/>
            <a:chOff x="7096716" y="3274137"/>
            <a:chExt cx="4911661" cy="262643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000ED8B-3516-DA20-767A-BF46306D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96716" y="3274137"/>
              <a:ext cx="4911661" cy="237661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E87DC8-83C8-0A58-747A-CF72235B0BBD}"/>
                </a:ext>
              </a:extLst>
            </p:cNvPr>
            <p:cNvSpPr txBox="1"/>
            <p:nvPr/>
          </p:nvSpPr>
          <p:spPr>
            <a:xfrm>
              <a:off x="7409516" y="5623574"/>
              <a:ext cx="37593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L. </a:t>
              </a:r>
              <a:r>
                <a:rPr lang="en-US" sz="1200" dirty="0" err="1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Badurina</a:t>
              </a: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200" i="1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et al</a:t>
              </a: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, Phys. Rev. D </a:t>
              </a:r>
              <a:r>
                <a:rPr lang="en-US" sz="1200" b="1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107</a:t>
              </a:r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, 055002 (2023)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DB103C0-1D8C-95E0-BF4A-EEC43CEBA9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179" y="3539017"/>
            <a:ext cx="5564424" cy="267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3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352A30-188C-AC76-7F73-D1644278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Differential measurement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BCAED9-629E-4378-8855-1F76509E3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16" y="1608331"/>
            <a:ext cx="60102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39CDF6-C6C1-C6A3-EE04-5E01F373FB3B}"/>
              </a:ext>
            </a:extLst>
          </p:cNvPr>
          <p:cNvSpPr txBox="1"/>
          <p:nvPr/>
        </p:nvSpPr>
        <p:spPr>
          <a:xfrm>
            <a:off x="0" y="1900170"/>
            <a:ext cx="315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‘Simulation beam’ introduces artificial noise:</a:t>
            </a:r>
          </a:p>
        </p:txBody>
      </p:sp>
    </p:spTree>
    <p:extLst>
      <p:ext uri="{BB962C8B-B14F-4D97-AF65-F5344CB8AC3E}">
        <p14:creationId xmlns:p14="http://schemas.microsoft.com/office/powerpoint/2010/main" val="4107697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F29A26-F0A0-43F0-E183-16A06B77D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337" y="1705602"/>
            <a:ext cx="77794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AION-10 detector will be located at the University of Oxford. </a:t>
            </a:r>
          </a:p>
          <a:p>
            <a:pPr marL="0" indent="0">
              <a:buNone/>
            </a:pPr>
            <a:r>
              <a:rPr lang="en-US" sz="2400" dirty="0"/>
              <a:t>Successful preliminary design review in 2023; final review imminent.</a:t>
            </a:r>
          </a:p>
          <a:p>
            <a:r>
              <a:rPr lang="en-US" sz="2400" dirty="0"/>
              <a:t>Optical design: beam cleaning and delivery optics</a:t>
            </a:r>
          </a:p>
          <a:p>
            <a:r>
              <a:rPr lang="en-US" sz="2400" dirty="0"/>
              <a:t>Magnetic field requirements:  coil and shield design</a:t>
            </a:r>
          </a:p>
          <a:p>
            <a:r>
              <a:rPr lang="en-US" sz="2400" dirty="0"/>
              <a:t>Mechanical, thermal, vibrational stability</a:t>
            </a:r>
          </a:p>
          <a:p>
            <a:r>
              <a:rPr lang="en-US" sz="2400" dirty="0"/>
              <a:t>Assembly plans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0F26BD-FD0D-C0F3-BCCD-1C1F5FCE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AION-10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06952-4F27-33A9-4BC3-E2AF7D509805}"/>
              </a:ext>
            </a:extLst>
          </p:cNvPr>
          <p:cNvSpPr txBox="1"/>
          <p:nvPr/>
        </p:nvSpPr>
        <p:spPr>
          <a:xfrm>
            <a:off x="183622" y="968470"/>
            <a:ext cx="11814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Pathfinder detector with 10 m baseline: demonstration of combined technology and physics exploitation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70D82-79BA-871B-CFD0-EA3E1F109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03" y="2139974"/>
            <a:ext cx="1555890" cy="3070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08D93-FC02-1749-57B0-263358E38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50" y="2128371"/>
            <a:ext cx="2315917" cy="30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16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5A1B-47A2-E4C5-C8AC-FD274396C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9836-C58A-D96F-457A-61DD0100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The AION consortium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EC11A9-71F8-22EF-3C7E-B980E2C2E474}"/>
              </a:ext>
            </a:extLst>
          </p:cNvPr>
          <p:cNvGrpSpPr/>
          <p:nvPr/>
        </p:nvGrpSpPr>
        <p:grpSpPr>
          <a:xfrm>
            <a:off x="26266" y="869913"/>
            <a:ext cx="3584147" cy="3928422"/>
            <a:chOff x="358202" y="322291"/>
            <a:chExt cx="5737798" cy="6339112"/>
          </a:xfrm>
        </p:grpSpPr>
        <p:pic>
          <p:nvPicPr>
            <p:cNvPr id="37" name="Picture 36" descr="A close up of a map&#10;&#10;Description automatically generated">
              <a:extLst>
                <a:ext uri="{FF2B5EF4-FFF2-40B4-BE49-F238E27FC236}">
                  <a16:creationId xmlns:a16="http://schemas.microsoft.com/office/drawing/2014/main" id="{A2E63C07-0223-D4C0-97AC-1EDF6B27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202" y="322291"/>
              <a:ext cx="5737798" cy="6339112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2595B8A-EF23-6EAC-583A-60F7D9A095C8}"/>
                </a:ext>
              </a:extLst>
            </p:cNvPr>
            <p:cNvSpPr/>
            <p:nvPr/>
          </p:nvSpPr>
          <p:spPr>
            <a:xfrm>
              <a:off x="3562597" y="427512"/>
              <a:ext cx="1828800" cy="1698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26C08C-DD0C-4E2B-9415-91836DCAB36C}"/>
              </a:ext>
            </a:extLst>
          </p:cNvPr>
          <p:cNvSpPr txBox="1"/>
          <p:nvPr/>
        </p:nvSpPr>
        <p:spPr>
          <a:xfrm>
            <a:off x="3376434" y="982674"/>
            <a:ext cx="403301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7 UK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5 ultracold strontium labs following HEP-style collaboration principles [1]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Parallel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Interlinked R&amp;D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Common control systems and codebase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Phenomenology and noise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Design and deploy increasing-baseline atom interferometers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10m -&gt; 100m -&gt; 1km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6F68D-2B47-5FB4-F04D-E23B464147ED}"/>
              </a:ext>
            </a:extLst>
          </p:cNvPr>
          <p:cNvSpPr txBox="1"/>
          <p:nvPr/>
        </p:nvSpPr>
        <p:spPr>
          <a:xfrm>
            <a:off x="232809" y="4921631"/>
            <a:ext cx="5518966" cy="1323439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Project executed in national partnership with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UK National Quantum Technology Hub in Sensors and Timing, Birmingham, UK, 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and international partnership with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 MAGIS Collaboration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and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The Fermi National Laboratory, US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43E3D-9A87-EEA5-1CDB-320F0A5522DF}"/>
              </a:ext>
            </a:extLst>
          </p:cNvPr>
          <p:cNvGrpSpPr/>
          <p:nvPr/>
        </p:nvGrpSpPr>
        <p:grpSpPr>
          <a:xfrm>
            <a:off x="7257704" y="372393"/>
            <a:ext cx="4932761" cy="5724088"/>
            <a:chOff x="7257704" y="372393"/>
            <a:chExt cx="4932761" cy="5724088"/>
          </a:xfrm>
        </p:grpSpPr>
        <p:pic>
          <p:nvPicPr>
            <p:cNvPr id="6" name="Picture 5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41BAD731-06FF-1C82-BE72-98B08992E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0878" y="1568332"/>
              <a:ext cx="1630148" cy="333609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681B4FE-B652-8570-6FA6-7FA0E9281F65}"/>
                </a:ext>
              </a:extLst>
            </p:cNvPr>
            <p:cNvGrpSpPr/>
            <p:nvPr/>
          </p:nvGrpSpPr>
          <p:grpSpPr>
            <a:xfrm>
              <a:off x="9147181" y="372393"/>
              <a:ext cx="3043284" cy="5374175"/>
              <a:chOff x="5174066" y="830298"/>
              <a:chExt cx="3043284" cy="537417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02E27B9-CED2-A069-A465-5BBCD9A3BB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040" t="8961"/>
              <a:stretch/>
            </p:blipFill>
            <p:spPr>
              <a:xfrm>
                <a:off x="5174066" y="830298"/>
                <a:ext cx="2979334" cy="5374175"/>
              </a:xfrm>
              <a:prstGeom prst="rect">
                <a:avLst/>
              </a:prstGeom>
            </p:spPr>
          </p:pic>
          <p:sp>
            <p:nvSpPr>
              <p:cNvPr id="30" name="Flowchart: Manual Input 16">
                <a:extLst>
                  <a:ext uri="{FF2B5EF4-FFF2-40B4-BE49-F238E27FC236}">
                    <a16:creationId xmlns:a16="http://schemas.microsoft.com/office/drawing/2014/main" id="{C38899EF-04D4-F6F5-0EFA-8C6E8A47FF6D}"/>
                  </a:ext>
                </a:extLst>
              </p:cNvPr>
              <p:cNvSpPr/>
              <p:nvPr/>
            </p:nvSpPr>
            <p:spPr>
              <a:xfrm>
                <a:off x="6104260" y="4220359"/>
                <a:ext cx="826274" cy="1703966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261"/>
                  <a:gd name="connsiteY0" fmla="*/ 2986 h 10000"/>
                  <a:gd name="connsiteX1" fmla="*/ 10261 w 10261"/>
                  <a:gd name="connsiteY1" fmla="*/ 0 h 10000"/>
                  <a:gd name="connsiteX2" fmla="*/ 10261 w 10261"/>
                  <a:gd name="connsiteY2" fmla="*/ 10000 h 10000"/>
                  <a:gd name="connsiteX3" fmla="*/ 261 w 10261"/>
                  <a:gd name="connsiteY3" fmla="*/ 10000 h 10000"/>
                  <a:gd name="connsiteX4" fmla="*/ 0 w 10261"/>
                  <a:gd name="connsiteY4" fmla="*/ 2986 h 10000"/>
                  <a:gd name="connsiteX0" fmla="*/ 0 w 10065"/>
                  <a:gd name="connsiteY0" fmla="*/ 2522 h 10000"/>
                  <a:gd name="connsiteX1" fmla="*/ 10065 w 10065"/>
                  <a:gd name="connsiteY1" fmla="*/ 0 h 10000"/>
                  <a:gd name="connsiteX2" fmla="*/ 10065 w 10065"/>
                  <a:gd name="connsiteY2" fmla="*/ 10000 h 10000"/>
                  <a:gd name="connsiteX3" fmla="*/ 65 w 10065"/>
                  <a:gd name="connsiteY3" fmla="*/ 10000 h 10000"/>
                  <a:gd name="connsiteX4" fmla="*/ 0 w 10065"/>
                  <a:gd name="connsiteY4" fmla="*/ 252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65" h="10000">
                    <a:moveTo>
                      <a:pt x="0" y="2522"/>
                    </a:moveTo>
                    <a:lnTo>
                      <a:pt x="10065" y="0"/>
                    </a:lnTo>
                    <a:lnTo>
                      <a:pt x="10065" y="10000"/>
                    </a:lnTo>
                    <a:lnTo>
                      <a:pt x="65" y="10000"/>
                    </a:lnTo>
                    <a:cubicBezTo>
                      <a:pt x="43" y="7507"/>
                      <a:pt x="22" y="5015"/>
                      <a:pt x="0" y="2522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 w="28575">
                <a:solidFill>
                  <a:srgbClr val="C0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7751" tIns="38876" rIns="77751" bIns="38876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FD5A03C-D132-A6E8-CD3F-BB5FFF2247B5}"/>
                  </a:ext>
                </a:extLst>
              </p:cNvPr>
              <p:cNvCxnSpPr/>
              <p:nvPr/>
            </p:nvCxnSpPr>
            <p:spPr>
              <a:xfrm flipH="1">
                <a:off x="6850959" y="2759830"/>
                <a:ext cx="452089" cy="0"/>
              </a:xfrm>
              <a:prstGeom prst="straightConnector1">
                <a:avLst/>
              </a:prstGeom>
              <a:ln w="762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7860C85-539C-C5A9-495E-30F0B535910A}"/>
                  </a:ext>
                </a:extLst>
              </p:cNvPr>
              <p:cNvCxnSpPr/>
              <p:nvPr/>
            </p:nvCxnSpPr>
            <p:spPr>
              <a:xfrm flipH="1">
                <a:off x="6825175" y="1142982"/>
                <a:ext cx="452089" cy="0"/>
              </a:xfrm>
              <a:prstGeom prst="straightConnector1">
                <a:avLst/>
              </a:prstGeom>
              <a:ln w="762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D53542A-4EE9-7A47-8148-5DC9893AE6A5}"/>
                  </a:ext>
                </a:extLst>
              </p:cNvPr>
              <p:cNvSpPr txBox="1"/>
              <p:nvPr/>
            </p:nvSpPr>
            <p:spPr>
              <a:xfrm>
                <a:off x="7277263" y="949881"/>
                <a:ext cx="798222" cy="3555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txBody>
              <a:bodyPr wrap="none" lIns="77751" tIns="38876" rIns="77751" bIns="38876" rtlCol="0">
                <a:spAutoFit/>
              </a:bodyPr>
              <a:lstStyle/>
              <a:p>
                <a:r>
                  <a:rPr lang="en-GB"/>
                  <a:t>14.7m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8D0587-A0B7-A0E6-4BA8-389F2AC4779A}"/>
                  </a:ext>
                </a:extLst>
              </p:cNvPr>
              <p:cNvSpPr txBox="1"/>
              <p:nvPr/>
            </p:nvSpPr>
            <p:spPr>
              <a:xfrm>
                <a:off x="7277263" y="2578168"/>
                <a:ext cx="798222" cy="3555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txBody>
              <a:bodyPr wrap="none" lIns="77751" tIns="38876" rIns="77751" bIns="38876" rtlCol="0">
                <a:spAutoFit/>
              </a:bodyPr>
              <a:lstStyle/>
              <a:p>
                <a:r>
                  <a:rPr lang="en-GB"/>
                  <a:t>10.0m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465DFA86-31A9-4E93-1225-DC765FFD13D8}"/>
                  </a:ext>
                </a:extLst>
              </p:cNvPr>
              <p:cNvCxnSpPr/>
              <p:nvPr/>
            </p:nvCxnSpPr>
            <p:spPr>
              <a:xfrm flipH="1">
                <a:off x="6850959" y="3513667"/>
                <a:ext cx="452089" cy="0"/>
              </a:xfrm>
              <a:prstGeom prst="straightConnector1">
                <a:avLst/>
              </a:prstGeom>
              <a:ln w="762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6326C8B-5D6B-130D-8C0F-D8DE70008DA9}"/>
                  </a:ext>
                </a:extLst>
              </p:cNvPr>
              <p:cNvSpPr txBox="1"/>
              <p:nvPr/>
            </p:nvSpPr>
            <p:spPr>
              <a:xfrm>
                <a:off x="7277263" y="3333031"/>
                <a:ext cx="669982" cy="3555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txBody>
              <a:bodyPr wrap="none" lIns="77751" tIns="38876" rIns="77751" bIns="38876" rtlCol="0">
                <a:spAutoFit/>
              </a:bodyPr>
              <a:lstStyle/>
              <a:p>
                <a:r>
                  <a:rPr lang="en-GB"/>
                  <a:t>7.7m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9CFAEEE-B317-4B37-6D12-F5B320F3633D}"/>
                  </a:ext>
                </a:extLst>
              </p:cNvPr>
              <p:cNvCxnSpPr/>
              <p:nvPr/>
            </p:nvCxnSpPr>
            <p:spPr>
              <a:xfrm flipH="1">
                <a:off x="6850959" y="4354367"/>
                <a:ext cx="452089" cy="0"/>
              </a:xfrm>
              <a:prstGeom prst="straightConnector1">
                <a:avLst/>
              </a:prstGeom>
              <a:ln w="76200" cmpd="sng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67A4F06-40F3-9E3C-E5F9-723DBDA984C6}"/>
                  </a:ext>
                </a:extLst>
              </p:cNvPr>
              <p:cNvSpPr txBox="1"/>
              <p:nvPr/>
            </p:nvSpPr>
            <p:spPr>
              <a:xfrm>
                <a:off x="7277263" y="4172706"/>
                <a:ext cx="669982" cy="3555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txBody>
              <a:bodyPr wrap="none" lIns="77751" tIns="38876" rIns="77751" bIns="38876" rtlCol="0">
                <a:spAutoFit/>
              </a:bodyPr>
              <a:lstStyle/>
              <a:p>
                <a:r>
                  <a:rPr lang="en-GB" dirty="0"/>
                  <a:t>5.0m</a:t>
                </a: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526E3CF-799F-6356-CE7C-229930AB09C1}"/>
                  </a:ext>
                </a:extLst>
              </p:cNvPr>
              <p:cNvSpPr/>
              <p:nvPr/>
            </p:nvSpPr>
            <p:spPr>
              <a:xfrm>
                <a:off x="6104261" y="2314084"/>
                <a:ext cx="848591" cy="2040283"/>
              </a:xfrm>
              <a:custGeom>
                <a:avLst/>
                <a:gdLst>
                  <a:gd name="connsiteX0" fmla="*/ 61847 w 904686"/>
                  <a:gd name="connsiteY0" fmla="*/ 1741336 h 1787776"/>
                  <a:gd name="connsiteX1" fmla="*/ 904686 w 904686"/>
                  <a:gd name="connsiteY1" fmla="*/ 1240404 h 1787776"/>
                  <a:gd name="connsiteX2" fmla="*/ 896734 w 904686"/>
                  <a:gd name="connsiteY2" fmla="*/ 0 h 1787776"/>
                  <a:gd name="connsiteX3" fmla="*/ 61847 w 904686"/>
                  <a:gd name="connsiteY3" fmla="*/ 0 h 1787776"/>
                  <a:gd name="connsiteX4" fmla="*/ 61847 w 904686"/>
                  <a:gd name="connsiteY4" fmla="*/ 1741336 h 1787776"/>
                  <a:gd name="connsiteX0" fmla="*/ 0 w 842839"/>
                  <a:gd name="connsiteY0" fmla="*/ 1741336 h 1787776"/>
                  <a:gd name="connsiteX1" fmla="*/ 842839 w 842839"/>
                  <a:gd name="connsiteY1" fmla="*/ 1240404 h 1787776"/>
                  <a:gd name="connsiteX2" fmla="*/ 834887 w 842839"/>
                  <a:gd name="connsiteY2" fmla="*/ 0 h 1787776"/>
                  <a:gd name="connsiteX3" fmla="*/ 0 w 842839"/>
                  <a:gd name="connsiteY3" fmla="*/ 0 h 1787776"/>
                  <a:gd name="connsiteX4" fmla="*/ 0 w 842839"/>
                  <a:gd name="connsiteY4" fmla="*/ 1741336 h 1787776"/>
                  <a:gd name="connsiteX0" fmla="*/ 0 w 842839"/>
                  <a:gd name="connsiteY0" fmla="*/ 1741336 h 1787776"/>
                  <a:gd name="connsiteX1" fmla="*/ 842839 w 842839"/>
                  <a:gd name="connsiteY1" fmla="*/ 1240404 h 1787776"/>
                  <a:gd name="connsiteX2" fmla="*/ 834887 w 842839"/>
                  <a:gd name="connsiteY2" fmla="*/ 0 h 1787776"/>
                  <a:gd name="connsiteX3" fmla="*/ 0 w 842839"/>
                  <a:gd name="connsiteY3" fmla="*/ 0 h 1787776"/>
                  <a:gd name="connsiteX4" fmla="*/ 0 w 842839"/>
                  <a:gd name="connsiteY4" fmla="*/ 1741336 h 1787776"/>
                  <a:gd name="connsiteX0" fmla="*/ 104858 w 947697"/>
                  <a:gd name="connsiteY0" fmla="*/ 1741336 h 1787776"/>
                  <a:gd name="connsiteX1" fmla="*/ 947697 w 947697"/>
                  <a:gd name="connsiteY1" fmla="*/ 1240404 h 1787776"/>
                  <a:gd name="connsiteX2" fmla="*/ 939745 w 947697"/>
                  <a:gd name="connsiteY2" fmla="*/ 0 h 1787776"/>
                  <a:gd name="connsiteX3" fmla="*/ 104858 w 947697"/>
                  <a:gd name="connsiteY3" fmla="*/ 0 h 1787776"/>
                  <a:gd name="connsiteX4" fmla="*/ 104858 w 947697"/>
                  <a:gd name="connsiteY4" fmla="*/ 1741336 h 1787776"/>
                  <a:gd name="connsiteX0" fmla="*/ 61844 w 904683"/>
                  <a:gd name="connsiteY0" fmla="*/ 1741336 h 1787776"/>
                  <a:gd name="connsiteX1" fmla="*/ 904683 w 904683"/>
                  <a:gd name="connsiteY1" fmla="*/ 1240404 h 1787776"/>
                  <a:gd name="connsiteX2" fmla="*/ 896731 w 904683"/>
                  <a:gd name="connsiteY2" fmla="*/ 0 h 1787776"/>
                  <a:gd name="connsiteX3" fmla="*/ 61844 w 904683"/>
                  <a:gd name="connsiteY3" fmla="*/ 0 h 1787776"/>
                  <a:gd name="connsiteX4" fmla="*/ 61844 w 904683"/>
                  <a:gd name="connsiteY4" fmla="*/ 1741336 h 1787776"/>
                  <a:gd name="connsiteX0" fmla="*/ 61844 w 904683"/>
                  <a:gd name="connsiteY0" fmla="*/ 1741336 h 1741336"/>
                  <a:gd name="connsiteX1" fmla="*/ 904683 w 904683"/>
                  <a:gd name="connsiteY1" fmla="*/ 1240404 h 1741336"/>
                  <a:gd name="connsiteX2" fmla="*/ 896731 w 904683"/>
                  <a:gd name="connsiteY2" fmla="*/ 0 h 1741336"/>
                  <a:gd name="connsiteX3" fmla="*/ 61844 w 904683"/>
                  <a:gd name="connsiteY3" fmla="*/ 0 h 1741336"/>
                  <a:gd name="connsiteX4" fmla="*/ 61844 w 904683"/>
                  <a:gd name="connsiteY4" fmla="*/ 1741336 h 1741336"/>
                  <a:gd name="connsiteX0" fmla="*/ 0 w 842839"/>
                  <a:gd name="connsiteY0" fmla="*/ 1741336 h 1741336"/>
                  <a:gd name="connsiteX1" fmla="*/ 842839 w 842839"/>
                  <a:gd name="connsiteY1" fmla="*/ 1240404 h 1741336"/>
                  <a:gd name="connsiteX2" fmla="*/ 834887 w 842839"/>
                  <a:gd name="connsiteY2" fmla="*/ 0 h 1741336"/>
                  <a:gd name="connsiteX3" fmla="*/ 0 w 842839"/>
                  <a:gd name="connsiteY3" fmla="*/ 0 h 1741336"/>
                  <a:gd name="connsiteX4" fmla="*/ 0 w 842839"/>
                  <a:gd name="connsiteY4" fmla="*/ 1741336 h 1741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2839" h="1741336">
                    <a:moveTo>
                      <a:pt x="0" y="1741336"/>
                    </a:moveTo>
                    <a:lnTo>
                      <a:pt x="842839" y="1240404"/>
                    </a:lnTo>
                    <a:cubicBezTo>
                      <a:pt x="840188" y="826936"/>
                      <a:pt x="837538" y="413468"/>
                      <a:pt x="834887" y="0"/>
                    </a:cubicBezTo>
                    <a:lnTo>
                      <a:pt x="0" y="0"/>
                    </a:lnTo>
                    <a:cubicBezTo>
                      <a:pt x="3976" y="592373"/>
                      <a:pt x="0" y="870668"/>
                      <a:pt x="0" y="1741336"/>
                    </a:cubicBez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AI-10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36536B9-5A07-EC2B-B878-042CF460E959}"/>
                  </a:ext>
                </a:extLst>
              </p:cNvPr>
              <p:cNvSpPr txBox="1"/>
              <p:nvPr/>
            </p:nvSpPr>
            <p:spPr>
              <a:xfrm>
                <a:off x="6727613" y="1580576"/>
                <a:ext cx="1489737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/>
                  <a:t>Ground level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A3ED93-88D7-97D1-3AFB-9C7832FC03F8}"/>
                </a:ext>
              </a:extLst>
            </p:cNvPr>
            <p:cNvSpPr txBox="1"/>
            <p:nvPr/>
          </p:nvSpPr>
          <p:spPr>
            <a:xfrm>
              <a:off x="7257704" y="5757927"/>
              <a:ext cx="49327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Planned AION-10 detector (University of Oxford)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E5456B8-2946-B9FB-7456-DA6CCC6583DD}"/>
              </a:ext>
            </a:extLst>
          </p:cNvPr>
          <p:cNvSpPr txBox="1"/>
          <p:nvPr/>
        </p:nvSpPr>
        <p:spPr>
          <a:xfrm>
            <a:off x="8774790" y="6310755"/>
            <a:ext cx="3459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 AVS Quantum Sci.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6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014409 (2024)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CEF82-8823-ACD2-3A77-F3D90A800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889" y="6348735"/>
            <a:ext cx="2509361" cy="5092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A54F0A-0419-28B8-4558-5FAD5CF58709}"/>
              </a:ext>
            </a:extLst>
          </p:cNvPr>
          <p:cNvGrpSpPr/>
          <p:nvPr/>
        </p:nvGrpSpPr>
        <p:grpSpPr>
          <a:xfrm>
            <a:off x="7161909" y="716990"/>
            <a:ext cx="5124350" cy="4382899"/>
            <a:chOff x="7067650" y="123559"/>
            <a:chExt cx="5124350" cy="438289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28089D-9DAD-19D9-2FB5-F407188FD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7650" y="123559"/>
              <a:ext cx="5033716" cy="2619641"/>
            </a:xfrm>
            <a:prstGeom prst="rect">
              <a:avLst/>
            </a:prstGeom>
          </p:spPr>
        </p:pic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3BFC216A-1FF5-04F2-A9EB-4718E4F4F907}"/>
                </a:ext>
              </a:extLst>
            </p:cNvPr>
            <p:cNvSpPr/>
            <p:nvPr/>
          </p:nvSpPr>
          <p:spPr>
            <a:xfrm rot="16200000">
              <a:off x="8653271" y="1560112"/>
              <a:ext cx="237546" cy="2603719"/>
            </a:xfrm>
            <a:prstGeom prst="leftBrace">
              <a:avLst>
                <a:gd name="adj1" fmla="val 87121"/>
                <a:gd name="adj2" fmla="val 50000"/>
              </a:avLst>
            </a:prstGeom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15F103-E73A-C377-479B-960242B5CEB9}"/>
                </a:ext>
              </a:extLst>
            </p:cNvPr>
            <p:cNvSpPr txBox="1"/>
            <p:nvPr/>
          </p:nvSpPr>
          <p:spPr>
            <a:xfrm>
              <a:off x="7492237" y="302406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</a:rPr>
                <a:t>Atom source</a:t>
              </a:r>
            </a:p>
            <a:p>
              <a:r>
                <a:rPr lang="en-US">
                  <a:solidFill>
                    <a:schemeClr val="accent4">
                      <a:lumMod val="75000"/>
                    </a:schemeClr>
                  </a:solidFill>
                  <a:latin typeface="Century Gothic" panose="020B0502020202020204" pitchFamily="34" charset="0"/>
                </a:rPr>
                <a:t>Oven, laser cooling, optical dipole trap and transport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41307FB6-A3A5-174C-58B7-8C77532FB8EE}"/>
                </a:ext>
              </a:extLst>
            </p:cNvPr>
            <p:cNvSpPr/>
            <p:nvPr/>
          </p:nvSpPr>
          <p:spPr>
            <a:xfrm rot="16200000">
              <a:off x="10516344" y="2462292"/>
              <a:ext cx="237547" cy="799358"/>
            </a:xfrm>
            <a:prstGeom prst="leftBrace">
              <a:avLst>
                <a:gd name="adj1" fmla="val 87121"/>
                <a:gd name="adj2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CC46EF-3829-1222-9D1D-E7F00A9D553F}"/>
                </a:ext>
              </a:extLst>
            </p:cNvPr>
            <p:cNvSpPr txBox="1"/>
            <p:nvPr/>
          </p:nvSpPr>
          <p:spPr>
            <a:xfrm>
              <a:off x="10068931" y="3029130"/>
              <a:ext cx="212306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Interferometry chamber</a:t>
              </a:r>
            </a:p>
            <a:p>
              <a:r>
                <a:rPr lang="en-US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</a:rPr>
                <a:t>Tabletop technology demonstrator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04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B36C2-87BB-F43B-9C7B-BE63472B2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DBF89D-3F1C-A7CA-9137-1D16C1D0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research avenues 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558FA315-63A6-D2E6-ED98-CC575D3D6FF6}"/>
              </a:ext>
            </a:extLst>
          </p:cNvPr>
          <p:cNvSpPr txBox="1">
            <a:spLocks/>
          </p:cNvSpPr>
          <p:nvPr/>
        </p:nvSpPr>
        <p:spPr>
          <a:xfrm>
            <a:off x="285749" y="1213652"/>
            <a:ext cx="11515725" cy="4680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PT Sans" panose="020B0503020203020204" pitchFamily="34" charset="77"/>
              </a:rPr>
              <a:t>Technical challenges require extreme precision for quantum control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Atom flux and interferometer repetition rate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Atom kinematics, temperature, collimation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Laser frequency, phase, and pointing stability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Quantum enhancements to measurement: squeezed states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Interferometer readout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Temperature, vacuum, stray magnetic fields, and vibrations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Gravitational static gradients and moving masses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Subsampling instrument, aliasing </a:t>
            </a:r>
            <a:r>
              <a:rPr lang="en-US" sz="1600" dirty="0">
                <a:effectLst/>
              </a:rPr>
              <a:t>L. </a:t>
            </a:r>
            <a:r>
              <a:rPr lang="en-US" sz="1600" dirty="0" err="1">
                <a:effectLst/>
              </a:rPr>
              <a:t>Badurina</a:t>
            </a:r>
            <a:r>
              <a:rPr lang="en-US" sz="1600" dirty="0">
                <a:effectLst/>
              </a:rPr>
              <a:t> </a:t>
            </a:r>
            <a:r>
              <a:rPr lang="en-US" sz="1600" i="1" dirty="0">
                <a:effectLst/>
              </a:rPr>
              <a:t>et al.</a:t>
            </a:r>
            <a:r>
              <a:rPr lang="en-US" sz="1600" dirty="0">
                <a:effectLst/>
              </a:rPr>
              <a:t>, Phys. Rev. D </a:t>
            </a:r>
            <a:r>
              <a:rPr lang="en-US" sz="1600" b="1" dirty="0">
                <a:effectLst/>
              </a:rPr>
              <a:t>108</a:t>
            </a:r>
            <a:r>
              <a:rPr lang="en-US" sz="1600" dirty="0">
                <a:effectLst/>
              </a:rPr>
              <a:t>, 083016 (2023)</a:t>
            </a:r>
            <a:endParaRPr lang="en-US" sz="1600" dirty="0"/>
          </a:p>
          <a:p>
            <a:pPr lvl="1"/>
            <a:endParaRPr lang="en-US" dirty="0">
              <a:latin typeface="PT Sans" panose="020B0503020203020204" pitchFamily="34" charset="77"/>
            </a:endParaRPr>
          </a:p>
          <a:p>
            <a:pPr marL="0" indent="0">
              <a:buNone/>
            </a:pPr>
            <a:r>
              <a:rPr lang="en-US" dirty="0">
                <a:latin typeface="PT Sans" panose="020B0503020203020204" pitchFamily="34" charset="77"/>
              </a:rPr>
              <a:t>Exquisite sensitivity to gravity results in environmental noise sources which are harder to mitigate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Seismic and atmospheric gravity gradient noise </a:t>
            </a:r>
            <a:r>
              <a:rPr lang="en-US" sz="1600" dirty="0"/>
              <a:t>L.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Badurina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i="1" dirty="0">
                <a:ea typeface="Verdana" panose="020B0604030504040204" pitchFamily="34" charset="0"/>
                <a:cs typeface="Verdana" panose="020B0604030504040204" pitchFamily="34" charset="0"/>
              </a:rPr>
              <a:t>et al. 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Phys. Rev. D </a:t>
            </a:r>
            <a:r>
              <a:rPr lang="en-US" sz="1600" b="1" dirty="0">
                <a:ea typeface="Verdana" panose="020B0604030504040204" pitchFamily="34" charset="0"/>
                <a:cs typeface="Verdana" panose="020B0604030504040204" pitchFamily="34" charset="0"/>
              </a:rPr>
              <a:t>107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, 055002 (2023); J. Mitchell </a:t>
            </a:r>
            <a:r>
              <a:rPr lang="en-US" sz="1600" i="1" dirty="0">
                <a:ea typeface="Verdana" panose="020B0604030504040204" pitchFamily="34" charset="0"/>
                <a:cs typeface="Verdana" panose="020B0604030504040204" pitchFamily="34" charset="0"/>
              </a:rPr>
              <a:t>et al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., </a:t>
            </a:r>
            <a:r>
              <a:rPr lang="en-US" sz="1600" i="1" dirty="0">
                <a:ea typeface="Verdana" panose="020B0604030504040204" pitchFamily="34" charset="0"/>
                <a:cs typeface="Verdana" panose="020B0604030504040204" pitchFamily="34" charset="0"/>
              </a:rPr>
              <a:t>J. Inst.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600" b="1" dirty="0"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, 01 (2022)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Random anthropogenic and synanthropic noise </a:t>
            </a:r>
            <a:r>
              <a:rPr lang="en-US" sz="1600" dirty="0">
                <a:effectLst/>
              </a:rPr>
              <a:t>J. Carlton and C. McCabe, Phys. Rev. D </a:t>
            </a:r>
            <a:r>
              <a:rPr lang="en-US" sz="1600" b="1" dirty="0">
                <a:effectLst/>
              </a:rPr>
              <a:t>108</a:t>
            </a:r>
            <a:r>
              <a:rPr lang="en-US" sz="1600" dirty="0">
                <a:effectLst/>
              </a:rPr>
              <a:t>, 123004 (2023)</a:t>
            </a:r>
            <a:endParaRPr lang="en-US" sz="1600" dirty="0"/>
          </a:p>
          <a:p>
            <a:pPr lvl="1"/>
            <a:endParaRPr lang="en-US" dirty="0">
              <a:latin typeface="PT Sans" panose="020B0503020203020204" pitchFamily="34" charset="77"/>
            </a:endParaRPr>
          </a:p>
          <a:p>
            <a:pPr marL="0" indent="0">
              <a:buNone/>
            </a:pPr>
            <a:r>
              <a:rPr lang="en-US" dirty="0">
                <a:latin typeface="PT Sans" panose="020B0503020203020204" pitchFamily="34" charset="77"/>
              </a:rPr>
              <a:t>Scaling baseline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High power laser sources</a:t>
            </a:r>
          </a:p>
          <a:p>
            <a:pPr lvl="1"/>
            <a:r>
              <a:rPr lang="en-US" dirty="0">
                <a:latin typeface="PT Sans" panose="020B0503020203020204" pitchFamily="34" charset="77"/>
              </a:rPr>
              <a:t>Optics stability and </a:t>
            </a:r>
            <a:r>
              <a:rPr lang="en-US" dirty="0" err="1">
                <a:latin typeface="PT Sans" panose="020B0503020203020204" pitchFamily="34" charset="77"/>
              </a:rPr>
              <a:t>ruggedisation</a:t>
            </a:r>
            <a:endParaRPr lang="en-US" dirty="0">
              <a:latin typeface="PT Sans" panose="020B0503020203020204" pitchFamily="34" charset="77"/>
            </a:endParaRPr>
          </a:p>
          <a:p>
            <a:pPr lvl="1"/>
            <a:r>
              <a:rPr lang="en-US" dirty="0">
                <a:latin typeface="PT Sans" panose="020B0503020203020204" pitchFamily="34" charset="77"/>
              </a:rPr>
              <a:t>Shaft and environment engineering</a:t>
            </a:r>
          </a:p>
          <a:p>
            <a:pPr lvl="1"/>
            <a:endParaRPr lang="en-US" dirty="0">
              <a:latin typeface="PT Sans" panose="020B0503020203020204" pitchFamily="34" charset="77"/>
            </a:endParaRPr>
          </a:p>
          <a:p>
            <a:endParaRPr lang="en-US" dirty="0">
              <a:latin typeface="PT Sans" panose="020B0503020203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7E07E-BA5D-F420-910A-FC8F5C5D29DD}"/>
              </a:ext>
            </a:extLst>
          </p:cNvPr>
          <p:cNvSpPr txBox="1"/>
          <p:nvPr/>
        </p:nvSpPr>
        <p:spPr>
          <a:xfrm>
            <a:off x="1894369" y="6012997"/>
            <a:ext cx="840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Coordinated community effort and opportunities for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91926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D955B4-8A29-18C9-C8C2-EC7F84537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22" y="1196136"/>
            <a:ext cx="7151077" cy="5000019"/>
          </a:xfrm>
        </p:spPr>
        <p:txBody>
          <a:bodyPr>
            <a:normAutofit/>
          </a:bodyPr>
          <a:lstStyle/>
          <a:p>
            <a:r>
              <a:rPr lang="en-US" sz="2400" dirty="0"/>
              <a:t>Long-baseline atom interferometry network: detection platform for tests of fundamental physics</a:t>
            </a:r>
          </a:p>
          <a:p>
            <a:endParaRPr lang="en-US" sz="2400" dirty="0"/>
          </a:p>
          <a:p>
            <a:r>
              <a:rPr lang="en-US" sz="2400" dirty="0"/>
              <a:t>AION combines expertise and techniques from atomic and particle physics, engineers and national laboratories</a:t>
            </a:r>
          </a:p>
          <a:p>
            <a:endParaRPr lang="en-US" sz="2400" dirty="0"/>
          </a:p>
          <a:p>
            <a:r>
              <a:rPr lang="en-US" sz="2400" dirty="0"/>
              <a:t>Significant gains in experiment, theory and cross-community collaboration</a:t>
            </a:r>
          </a:p>
          <a:p>
            <a:endParaRPr lang="en-US" sz="2400" dirty="0"/>
          </a:p>
          <a:p>
            <a:r>
              <a:rPr lang="en-US" sz="2400" dirty="0"/>
              <a:t>Future: exciting research avenues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204D0C-E0DD-8998-A7BF-DD8C0572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B4D1D-5CAE-DAA9-EC36-45C3A4FA4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410" y="892770"/>
            <a:ext cx="2567412" cy="50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31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7358DA-DC0E-44AA-0451-213584B3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AION Consortium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1B2CA3-5F6A-7074-CA9C-ED6013363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8743" b="3080"/>
          <a:stretch/>
        </p:blipFill>
        <p:spPr>
          <a:xfrm>
            <a:off x="473184" y="1500508"/>
            <a:ext cx="11245631" cy="4638498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1F33BB-7CEF-BBDE-942E-2D7953DE8397}"/>
              </a:ext>
            </a:extLst>
          </p:cNvPr>
          <p:cNvSpPr txBox="1"/>
          <p:nvPr/>
        </p:nvSpPr>
        <p:spPr>
          <a:xfrm>
            <a:off x="473184" y="5492675"/>
            <a:ext cx="4518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First AION consortium meeting post-funding: Oxford, November 2021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15C2F0-9DCA-F018-266F-1BC2466697D5}"/>
              </a:ext>
            </a:extLst>
          </p:cNvPr>
          <p:cNvGrpSpPr/>
          <p:nvPr/>
        </p:nvGrpSpPr>
        <p:grpSpPr>
          <a:xfrm>
            <a:off x="9440218" y="237858"/>
            <a:ext cx="2568160" cy="2562492"/>
            <a:chOff x="9383151" y="123558"/>
            <a:chExt cx="2625227" cy="2619433"/>
          </a:xfrm>
        </p:grpSpPr>
        <p:pic>
          <p:nvPicPr>
            <p:cNvPr id="9" name="Picture 8" descr="A close up of a map&#10;&#10;Description automatically generated">
              <a:extLst>
                <a:ext uri="{FF2B5EF4-FFF2-40B4-BE49-F238E27FC236}">
                  <a16:creationId xmlns:a16="http://schemas.microsoft.com/office/drawing/2014/main" id="{548D1744-1472-B9F5-19B4-A4E2EA8EF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3151" y="123558"/>
              <a:ext cx="2625227" cy="26194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528CEB-B719-8E76-42C7-8E145FDA56CF}"/>
                </a:ext>
              </a:extLst>
            </p:cNvPr>
            <p:cNvSpPr/>
            <p:nvPr/>
          </p:nvSpPr>
          <p:spPr>
            <a:xfrm>
              <a:off x="10699222" y="123558"/>
              <a:ext cx="962895" cy="81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542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45A89B-E63D-B8C6-8A6C-AA7C7C42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EF6D93-CDDE-5023-2A22-786DA8C0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7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1886FD3-0425-249C-8E5E-7B88B42918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53270" y="2136124"/>
                <a:ext cx="6486605" cy="28376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2000" i="1" dirty="0"/>
                  <a:t>Beamsplitter: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000" dirty="0"/>
                  <a:t> pulse creates equal superposition of states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i="1" dirty="0"/>
                  <a:t>Mirror: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pulse transfers population into the other state</a:t>
                </a:r>
              </a:p>
              <a:p>
                <a:pPr marL="0" indent="0">
                  <a:buNone/>
                </a:pPr>
                <a:endParaRPr lang="en-GB" sz="2000" i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1886FD3-0425-249C-8E5E-7B88B42918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3270" y="2136124"/>
                <a:ext cx="6486605" cy="2837638"/>
              </a:xfrm>
              <a:blipFill>
                <a:blip r:embed="rId3"/>
                <a:stretch>
                  <a:fillRect l="-977" t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CB9EC63-89DB-0A94-72D7-A4B3E482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Atom-light interactions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F0A31-01DB-D412-085E-F44852A407CE}"/>
              </a:ext>
            </a:extLst>
          </p:cNvPr>
          <p:cNvGrpSpPr/>
          <p:nvPr/>
        </p:nvGrpSpPr>
        <p:grpSpPr>
          <a:xfrm>
            <a:off x="352125" y="1288707"/>
            <a:ext cx="1700463" cy="1700463"/>
            <a:chOff x="8582527" y="2898506"/>
            <a:chExt cx="1700463" cy="17004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940E63-8617-EB76-ED77-A3A4400DCCF4}"/>
                </a:ext>
              </a:extLst>
            </p:cNvPr>
            <p:cNvGrpSpPr/>
            <p:nvPr/>
          </p:nvGrpSpPr>
          <p:grpSpPr>
            <a:xfrm>
              <a:off x="8582527" y="2898506"/>
              <a:ext cx="1700463" cy="1700463"/>
              <a:chOff x="9609222" y="2799347"/>
              <a:chExt cx="1700463" cy="170046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170608E-2009-0988-7412-5BF4977ECC0E}"/>
                  </a:ext>
                </a:extLst>
              </p:cNvPr>
              <p:cNvSpPr/>
              <p:nvPr/>
            </p:nvSpPr>
            <p:spPr>
              <a:xfrm>
                <a:off x="9609222" y="2799347"/>
                <a:ext cx="1700463" cy="1700463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9A99031-B717-913D-491C-98B6B21F1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0985" y="3392905"/>
                <a:ext cx="951493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9889DEA-DBC2-6D94-E9B8-8CDEAE383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0985" y="3930316"/>
                <a:ext cx="996548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669D94-C699-1435-9420-187634C29B5D}"/>
                </a:ext>
              </a:extLst>
            </p:cNvPr>
            <p:cNvCxnSpPr/>
            <p:nvPr/>
          </p:nvCxnSpPr>
          <p:spPr>
            <a:xfrm>
              <a:off x="8758989" y="3492064"/>
              <a:ext cx="0" cy="53741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FB1CB18-DC40-7AA2-BAC2-ACAC3896FBDC}"/>
                  </a:ext>
                </a:extLst>
              </p:cNvPr>
              <p:cNvSpPr/>
              <p:nvPr/>
            </p:nvSpPr>
            <p:spPr>
              <a:xfrm>
                <a:off x="446290" y="1946640"/>
                <a:ext cx="522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FB1CB18-DC40-7AA2-BAC2-ACAC3896F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90" y="1946640"/>
                <a:ext cx="52283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FCA9F5-469C-17EF-2B1F-E85DD5F55AB1}"/>
                  </a:ext>
                </a:extLst>
              </p:cNvPr>
              <p:cNvSpPr txBox="1"/>
              <p:nvPr/>
            </p:nvSpPr>
            <p:spPr>
              <a:xfrm>
                <a:off x="1504318" y="2265334"/>
                <a:ext cx="610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FCA9F5-469C-17EF-2B1F-E85DD5F55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318" y="2265334"/>
                <a:ext cx="610920" cy="307777"/>
              </a:xfrm>
              <a:prstGeom prst="rect">
                <a:avLst/>
              </a:prstGeom>
              <a:blipFill>
                <a:blip r:embed="rId5"/>
                <a:stretch>
                  <a:fillRect t="-100000" r="-12245" b="-16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187050-25E6-72F9-F8B5-612D74B16690}"/>
                  </a:ext>
                </a:extLst>
              </p:cNvPr>
              <p:cNvSpPr txBox="1"/>
              <p:nvPr/>
            </p:nvSpPr>
            <p:spPr>
              <a:xfrm>
                <a:off x="1470276" y="1728376"/>
                <a:ext cx="610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187050-25E6-72F9-F8B5-612D74B16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276" y="1728376"/>
                <a:ext cx="610920" cy="307777"/>
              </a:xfrm>
              <a:prstGeom prst="rect">
                <a:avLst/>
              </a:prstGeom>
              <a:blipFill>
                <a:blip r:embed="rId6"/>
                <a:stretch>
                  <a:fillRect t="-104000" r="-12245" b="-16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id="{34345A3A-A4F3-43A1-BB28-14BEDC0C2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125" y="3582728"/>
            <a:ext cx="4476626" cy="244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4F8E33-673B-A42B-FF16-3C411E554FE8}"/>
                  </a:ext>
                </a:extLst>
              </p:cNvPr>
              <p:cNvSpPr txBox="1"/>
              <p:nvPr/>
            </p:nvSpPr>
            <p:spPr>
              <a:xfrm>
                <a:off x="6737070" y="2951867"/>
                <a:ext cx="2514791" cy="5722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l-GR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l-GR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d>
                            <m:dPr>
                              <m:begChr m:val=""/>
                              <m:endChr m:val="⟩"/>
                              <m:ctrlPr>
                                <a:rPr lang="el-GR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4F8E33-673B-A42B-FF16-3C411E554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070" y="2951867"/>
                <a:ext cx="2514791" cy="572273"/>
              </a:xfrm>
              <a:prstGeom prst="rect">
                <a:avLst/>
              </a:prstGeom>
              <a:blipFill>
                <a:blip r:embed="rId8"/>
                <a:stretch>
                  <a:fillRect l="-6030" t="-56522" r="-7538" b="-8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35831B2-D602-2CB4-AAB0-353940C20F1F}"/>
                  </a:ext>
                </a:extLst>
              </p:cNvPr>
              <p:cNvSpPr txBox="1"/>
              <p:nvPr/>
            </p:nvSpPr>
            <p:spPr>
              <a:xfrm>
                <a:off x="6737070" y="4701103"/>
                <a:ext cx="1533497" cy="2876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l-GR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l-GR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35831B2-D602-2CB4-AAB0-353940C20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070" y="4701103"/>
                <a:ext cx="1533497" cy="287643"/>
              </a:xfrm>
              <a:prstGeom prst="rect">
                <a:avLst/>
              </a:prstGeom>
              <a:blipFill>
                <a:blip r:embed="rId9"/>
                <a:stretch>
                  <a:fillRect l="-10656" t="-156522" r="-18852" b="-2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B4E3F7A-1871-CE4D-BD46-0A4B4ACCBBD8}"/>
              </a:ext>
            </a:extLst>
          </p:cNvPr>
          <p:cNvSpPr txBox="1"/>
          <p:nvPr/>
        </p:nvSpPr>
        <p:spPr>
          <a:xfrm>
            <a:off x="1152162" y="6559885"/>
            <a:ext cx="7643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Recent atom-optics implementation using time-varying potentials: Phys. Rev. Lett. 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129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183202 (2022)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51CDE2-610D-A26A-F3F4-E36BD3E31248}"/>
              </a:ext>
            </a:extLst>
          </p:cNvPr>
          <p:cNvSpPr/>
          <p:nvPr/>
        </p:nvSpPr>
        <p:spPr>
          <a:xfrm>
            <a:off x="1202356" y="4560309"/>
            <a:ext cx="522285" cy="52228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D1D910-8FA7-5894-70BF-0BEF7383E8C0}"/>
              </a:ext>
            </a:extLst>
          </p:cNvPr>
          <p:cNvGrpSpPr/>
          <p:nvPr/>
        </p:nvGrpSpPr>
        <p:grpSpPr>
          <a:xfrm>
            <a:off x="2004698" y="3676052"/>
            <a:ext cx="522286" cy="2322861"/>
            <a:chOff x="2004698" y="3676052"/>
            <a:chExt cx="522286" cy="232286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BFFEEB3-597A-02B3-C9C8-C9CAD147014B}"/>
                </a:ext>
              </a:extLst>
            </p:cNvPr>
            <p:cNvSpPr/>
            <p:nvPr/>
          </p:nvSpPr>
          <p:spPr>
            <a:xfrm>
              <a:off x="2004699" y="5476628"/>
              <a:ext cx="522285" cy="522285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17C187-82CF-19D9-0585-13429F3A305E}"/>
                </a:ext>
              </a:extLst>
            </p:cNvPr>
            <p:cNvSpPr/>
            <p:nvPr/>
          </p:nvSpPr>
          <p:spPr>
            <a:xfrm>
              <a:off x="2004698" y="3676052"/>
              <a:ext cx="522285" cy="522285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6088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886FD3-0425-249C-8E5E-7B88B429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506" y="1387902"/>
            <a:ext cx="7724995" cy="830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/>
              <a:t>Substitute into Schrödinger equation and ignore rapidly-oscillating terms.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B9EC63-89DB-0A94-72D7-A4B3E482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Atom-light interactions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F0A31-01DB-D412-085E-F44852A407CE}"/>
              </a:ext>
            </a:extLst>
          </p:cNvPr>
          <p:cNvGrpSpPr/>
          <p:nvPr/>
        </p:nvGrpSpPr>
        <p:grpSpPr>
          <a:xfrm>
            <a:off x="908566" y="1728537"/>
            <a:ext cx="1700463" cy="1700463"/>
            <a:chOff x="8582527" y="2898506"/>
            <a:chExt cx="1700463" cy="170046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940E63-8617-EB76-ED77-A3A4400DCCF4}"/>
                </a:ext>
              </a:extLst>
            </p:cNvPr>
            <p:cNvGrpSpPr/>
            <p:nvPr/>
          </p:nvGrpSpPr>
          <p:grpSpPr>
            <a:xfrm>
              <a:off x="8582527" y="2898506"/>
              <a:ext cx="1700463" cy="1700463"/>
              <a:chOff x="9609222" y="2799347"/>
              <a:chExt cx="1700463" cy="170046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170608E-2009-0988-7412-5BF4977ECC0E}"/>
                  </a:ext>
                </a:extLst>
              </p:cNvPr>
              <p:cNvSpPr/>
              <p:nvPr/>
            </p:nvSpPr>
            <p:spPr>
              <a:xfrm>
                <a:off x="9609222" y="2799347"/>
                <a:ext cx="1700463" cy="1700463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9A99031-B717-913D-491C-98B6B21F1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0985" y="3392905"/>
                <a:ext cx="951493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9889DEA-DBC2-6D94-E9B8-8CDEAE383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0985" y="3930316"/>
                <a:ext cx="996548" cy="0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669D94-C699-1435-9420-187634C29B5D}"/>
                </a:ext>
              </a:extLst>
            </p:cNvPr>
            <p:cNvCxnSpPr/>
            <p:nvPr/>
          </p:nvCxnSpPr>
          <p:spPr>
            <a:xfrm>
              <a:off x="8758989" y="3492064"/>
              <a:ext cx="0" cy="53741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FB1CB18-DC40-7AA2-BAC2-ACAC3896FBDC}"/>
                  </a:ext>
                </a:extLst>
              </p:cNvPr>
              <p:cNvSpPr/>
              <p:nvPr/>
            </p:nvSpPr>
            <p:spPr>
              <a:xfrm>
                <a:off x="992034" y="2394285"/>
                <a:ext cx="522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FB1CB18-DC40-7AA2-BAC2-ACAC3896F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034" y="2394285"/>
                <a:ext cx="5228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FCA9F5-469C-17EF-2B1F-E85DD5F55AB1}"/>
                  </a:ext>
                </a:extLst>
              </p:cNvPr>
              <p:cNvSpPr txBox="1"/>
              <p:nvPr/>
            </p:nvSpPr>
            <p:spPr>
              <a:xfrm>
                <a:off x="2056997" y="2681393"/>
                <a:ext cx="610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</m:oMath>
                  </m:oMathPara>
                </a14:m>
                <a:endParaRPr lang="en-US" sz="140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7FCA9F5-469C-17EF-2B1F-E85DD5F55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997" y="2681393"/>
                <a:ext cx="610920" cy="307777"/>
              </a:xfrm>
              <a:prstGeom prst="rect">
                <a:avLst/>
              </a:prstGeom>
              <a:blipFill>
                <a:blip r:embed="rId4"/>
                <a:stretch>
                  <a:fillRect t="-104000" r="-41584" b="-16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187050-25E6-72F9-F8B5-612D74B16690}"/>
                  </a:ext>
                </a:extLst>
              </p:cNvPr>
              <p:cNvSpPr txBox="1"/>
              <p:nvPr/>
            </p:nvSpPr>
            <p:spPr>
              <a:xfrm>
                <a:off x="2052588" y="2136124"/>
                <a:ext cx="6109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US" sz="140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187050-25E6-72F9-F8B5-612D74B16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588" y="2136124"/>
                <a:ext cx="610920" cy="307777"/>
              </a:xfrm>
              <a:prstGeom prst="rect">
                <a:avLst/>
              </a:prstGeom>
              <a:blipFill>
                <a:blip r:embed="rId5"/>
                <a:stretch>
                  <a:fillRect t="-101961" r="-41000" b="-15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5B82B9-9AF5-CB2F-51B8-A1397ED7CBC9}"/>
                  </a:ext>
                </a:extLst>
              </p:cNvPr>
              <p:cNvSpPr txBox="1"/>
              <p:nvPr/>
            </p:nvSpPr>
            <p:spPr>
              <a:xfrm>
                <a:off x="272558" y="3836587"/>
                <a:ext cx="31047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GB" sz="20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20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func>
                        <m:funcPr>
                          <m:ctrlPr>
                            <a:rPr lang="en-GB" sz="2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GB" sz="20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20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25B82B9-9AF5-CB2F-51B8-A1397ED7C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58" y="3836587"/>
                <a:ext cx="3104761" cy="307777"/>
              </a:xfrm>
              <a:prstGeom prst="rect">
                <a:avLst/>
              </a:prstGeom>
              <a:blipFill>
                <a:blip r:embed="rId6"/>
                <a:stretch>
                  <a:fillRect l="-1572" t="-1961" r="-255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 descr="Shape&#10;&#10;Description automatically generated">
            <a:extLst>
              <a:ext uri="{FF2B5EF4-FFF2-40B4-BE49-F238E27FC236}">
                <a16:creationId xmlns:a16="http://schemas.microsoft.com/office/drawing/2014/main" id="{34345A3A-A4F3-43A1-BB28-14BEDC0C2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460" y="4173127"/>
            <a:ext cx="3880482" cy="2115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0A5D67-269A-336B-9318-C46D0DC5DC83}"/>
                  </a:ext>
                </a:extLst>
              </p:cNvPr>
              <p:cNvSpPr txBox="1"/>
              <p:nvPr/>
            </p:nvSpPr>
            <p:spPr>
              <a:xfrm>
                <a:off x="540082" y="4513576"/>
                <a:ext cx="1949573" cy="5956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GB" sz="20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GB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GB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GB" sz="2000" b="1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GB" sz="2000" b="1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GB" sz="2000" b="1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GB" sz="2000" b="1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num>
                        <m:den>
                          <m:r>
                            <a:rPr lang="en-GB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GB" sz="20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0A5D67-269A-336B-9318-C46D0DC5D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82" y="4513576"/>
                <a:ext cx="1949573" cy="5956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FEF9DE9-0FB6-6876-89D5-97491D96FFEA}"/>
              </a:ext>
            </a:extLst>
          </p:cNvPr>
          <p:cNvSpPr txBox="1"/>
          <p:nvPr/>
        </p:nvSpPr>
        <p:spPr>
          <a:xfrm>
            <a:off x="1437384" y="6465800"/>
            <a:ext cx="3623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Following C.J. Foot, Atomic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B76C39-0751-3EE7-F7E9-382789B4B799}"/>
                  </a:ext>
                </a:extLst>
              </p:cNvPr>
              <p:cNvSpPr txBox="1"/>
              <p:nvPr/>
            </p:nvSpPr>
            <p:spPr>
              <a:xfrm>
                <a:off x="123211" y="5455723"/>
                <a:ext cx="3125727" cy="354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l-GR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GB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GB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l-GR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GB" sz="20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)|</m:t>
                      </m:r>
                      <m:d>
                        <m:dPr>
                          <m:begChr m:val=""/>
                          <m:endChr m:val="⟩"/>
                          <m:ctrlPr>
                            <a:rPr lang="el-GR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</m:oMath>
                  </m:oMathPara>
                </a14:m>
                <a:endParaRPr lang="en-GB" sz="200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B76C39-0751-3EE7-F7E9-382789B4B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11" y="5455723"/>
                <a:ext cx="3125727" cy="354841"/>
              </a:xfrm>
              <a:prstGeom prst="rect">
                <a:avLst/>
              </a:prstGeom>
              <a:blipFill>
                <a:blip r:embed="rId9"/>
                <a:stretch>
                  <a:fillRect t="-146552" r="-18519" b="-2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AF0440-848B-1E31-8EE3-F3672CDE0A04}"/>
                  </a:ext>
                </a:extLst>
              </p:cNvPr>
              <p:cNvSpPr txBox="1"/>
              <p:nvPr/>
            </p:nvSpPr>
            <p:spPr>
              <a:xfrm>
                <a:off x="4194447" y="2152523"/>
                <a:ext cx="242976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>
                        <m:sSub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AF0440-848B-1E31-8EE3-F3672CDE0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447" y="2152523"/>
                <a:ext cx="2429768" cy="5357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8999B-147C-CF78-75B7-C2884BB00904}"/>
                  </a:ext>
                </a:extLst>
              </p:cNvPr>
              <p:cNvSpPr txBox="1"/>
              <p:nvPr/>
            </p:nvSpPr>
            <p:spPr>
              <a:xfrm>
                <a:off x="7587662" y="2157294"/>
                <a:ext cx="2307939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>
                        <m:sSub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98999B-147C-CF78-75B7-C2884BB0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662" y="2157294"/>
                <a:ext cx="2307939" cy="5275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CD435E-78CB-FAAB-AC74-39D5E8555B54}"/>
                  </a:ext>
                </a:extLst>
              </p:cNvPr>
              <p:cNvSpPr txBox="1"/>
              <p:nvPr/>
            </p:nvSpPr>
            <p:spPr>
              <a:xfrm>
                <a:off x="4194447" y="2840730"/>
                <a:ext cx="4455450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GB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sSub>
                        <m:sSub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  <m:func>
                        <m:func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CD435E-78CB-FAAB-AC74-39D5E8555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447" y="2840730"/>
                <a:ext cx="4455450" cy="526298"/>
              </a:xfrm>
              <a:prstGeom prst="rect">
                <a:avLst/>
              </a:prstGeom>
              <a:blipFill>
                <a:blip r:embed="rId12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20E612-12E1-5A43-4F07-9E6C3658DBD9}"/>
                  </a:ext>
                </a:extLst>
              </p:cNvPr>
              <p:cNvSpPr txBox="1"/>
              <p:nvPr/>
            </p:nvSpPr>
            <p:spPr>
              <a:xfrm>
                <a:off x="4194447" y="3473394"/>
                <a:ext cx="4498026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func>
                        <m:func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  <m:func>
                        <m:funcPr>
                          <m:ctrlPr>
                            <a:rPr lang="en-GB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20E612-12E1-5A43-4F07-9E6C3658D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447" y="3473394"/>
                <a:ext cx="4498026" cy="526298"/>
              </a:xfrm>
              <a:prstGeom prst="rect">
                <a:avLst/>
              </a:prstGeom>
              <a:blipFill>
                <a:blip r:embed="rId13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ACE2A5-25CA-5B0C-1712-11DDDD3E1608}"/>
                  </a:ext>
                </a:extLst>
              </p:cNvPr>
              <p:cNvSpPr txBox="1"/>
              <p:nvPr/>
            </p:nvSpPr>
            <p:spPr>
              <a:xfrm>
                <a:off x="4190690" y="4513576"/>
                <a:ext cx="2067938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ACE2A5-25CA-5B0C-1712-11DDDD3E1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690" y="4513576"/>
                <a:ext cx="2067938" cy="526298"/>
              </a:xfrm>
              <a:prstGeom prst="rect">
                <a:avLst/>
              </a:prstGeom>
              <a:blipFill>
                <a:blip r:embed="rId1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240630-B8E3-DB47-093B-F7BD4A53EA5D}"/>
                  </a:ext>
                </a:extLst>
              </p:cNvPr>
              <p:cNvSpPr txBox="1"/>
              <p:nvPr/>
            </p:nvSpPr>
            <p:spPr>
              <a:xfrm>
                <a:off x="4190690" y="5158338"/>
                <a:ext cx="2022990" cy="526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GB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240630-B8E3-DB47-093B-F7BD4A53E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690" y="5158338"/>
                <a:ext cx="2022990" cy="526298"/>
              </a:xfrm>
              <a:prstGeom prst="rect">
                <a:avLst/>
              </a:prstGeom>
              <a:blipFill>
                <a:blip r:embed="rId15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903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7" grpId="0"/>
      <p:bldP spid="4" grpId="0"/>
      <p:bldP spid="6" grpId="0"/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E1AF5-0D42-C080-F52C-B856BA51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335" y="1590227"/>
            <a:ext cx="5526314" cy="650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/>
              <a:t>Mach-Zehnder interferometer: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E418B3-9110-8A43-A424-12C2BE1A2819}"/>
              </a:ext>
            </a:extLst>
          </p:cNvPr>
          <p:cNvGrpSpPr/>
          <p:nvPr/>
        </p:nvGrpSpPr>
        <p:grpSpPr>
          <a:xfrm>
            <a:off x="1326469" y="2724069"/>
            <a:ext cx="3683784" cy="2320235"/>
            <a:chOff x="1239383" y="2622469"/>
            <a:chExt cx="3683784" cy="232023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7EDB29-93E7-F44C-8603-8381F8501E5B}"/>
                </a:ext>
              </a:extLst>
            </p:cNvPr>
            <p:cNvGrpSpPr/>
            <p:nvPr/>
          </p:nvGrpSpPr>
          <p:grpSpPr>
            <a:xfrm>
              <a:off x="1239383" y="2622469"/>
              <a:ext cx="3683784" cy="2320235"/>
              <a:chOff x="1325880" y="2708966"/>
              <a:chExt cx="3683784" cy="232023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B04EBB9-6ED0-F542-91BD-CBC98D7A15C8}"/>
                  </a:ext>
                </a:extLst>
              </p:cNvPr>
              <p:cNvGrpSpPr/>
              <p:nvPr/>
            </p:nvGrpSpPr>
            <p:grpSpPr>
              <a:xfrm>
                <a:off x="4084320" y="3246119"/>
                <a:ext cx="365760" cy="365760"/>
                <a:chOff x="2255520" y="4663441"/>
                <a:chExt cx="365760" cy="365760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AAE437E-844C-F54B-AA5B-F3EE3910F5C4}"/>
                    </a:ext>
                  </a:extLst>
                </p:cNvPr>
                <p:cNvSpPr/>
                <p:nvPr/>
              </p:nvSpPr>
              <p:spPr>
                <a:xfrm>
                  <a:off x="2255520" y="4663441"/>
                  <a:ext cx="365760" cy="36576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81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ookman Old Style" panose="02050604050505020204" pitchFamily="18" charset="0"/>
                  </a:endParaRPr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6E7BC39-821E-6247-AF76-44B8709535BB}"/>
                    </a:ext>
                  </a:extLst>
                </p:cNvPr>
                <p:cNvCxnSpPr/>
                <p:nvPr/>
              </p:nvCxnSpPr>
              <p:spPr>
                <a:xfrm flipV="1">
                  <a:off x="2255520" y="4663441"/>
                  <a:ext cx="365760" cy="365760"/>
                </a:xfrm>
                <a:prstGeom prst="line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9F8BD8B-2B2F-DF4D-8A20-E04EA10CC283}"/>
                  </a:ext>
                </a:extLst>
              </p:cNvPr>
              <p:cNvGrpSpPr/>
              <p:nvPr/>
            </p:nvGrpSpPr>
            <p:grpSpPr>
              <a:xfrm>
                <a:off x="2255520" y="4663441"/>
                <a:ext cx="365760" cy="365760"/>
                <a:chOff x="2255520" y="4663441"/>
                <a:chExt cx="365760" cy="36576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A016F2D-1B99-A845-B463-7E569F78B0A4}"/>
                    </a:ext>
                  </a:extLst>
                </p:cNvPr>
                <p:cNvSpPr/>
                <p:nvPr/>
              </p:nvSpPr>
              <p:spPr>
                <a:xfrm>
                  <a:off x="2255520" y="4663441"/>
                  <a:ext cx="365760" cy="36576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381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ookman Old Style" panose="02050604050505020204" pitchFamily="18" charset="0"/>
                  </a:endParaRP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01639893-CD0C-BB45-B818-6BF747F9C9BC}"/>
                    </a:ext>
                  </a:extLst>
                </p:cNvPr>
                <p:cNvCxnSpPr/>
                <p:nvPr/>
              </p:nvCxnSpPr>
              <p:spPr>
                <a:xfrm flipV="1">
                  <a:off x="2255520" y="4663441"/>
                  <a:ext cx="365760" cy="365760"/>
                </a:xfrm>
                <a:prstGeom prst="line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CAA33867-FFA6-1D44-BAEA-227E15D023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5880" y="4846320"/>
                <a:ext cx="2941320" cy="0"/>
              </a:xfrm>
              <a:prstGeom prst="line">
                <a:avLst/>
              </a:prstGeom>
              <a:ln w="38100">
                <a:solidFill>
                  <a:srgbClr val="8222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CE64DD78-9322-E740-A0A4-8017E69EB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8400" y="3429000"/>
                <a:ext cx="2360246" cy="0"/>
              </a:xfrm>
              <a:prstGeom prst="line">
                <a:avLst/>
              </a:prstGeom>
              <a:ln w="38100">
                <a:solidFill>
                  <a:srgbClr val="8222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4F9D0AB-FD2A-E14E-A18C-45F6B98C6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8400" y="3429000"/>
                <a:ext cx="0" cy="1417320"/>
              </a:xfrm>
              <a:prstGeom prst="line">
                <a:avLst/>
              </a:prstGeom>
              <a:ln w="38100">
                <a:solidFill>
                  <a:srgbClr val="8222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796F058-4784-9B4B-8FF8-C36E9202B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200" y="2907323"/>
                <a:ext cx="0" cy="1938997"/>
              </a:xfrm>
              <a:prstGeom prst="line">
                <a:avLst/>
              </a:prstGeom>
              <a:ln w="38100">
                <a:solidFill>
                  <a:srgbClr val="82225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89CAF2C-BC62-AE4B-887B-9135290058B2}"/>
                  </a:ext>
                </a:extLst>
              </p:cNvPr>
              <p:cNvSpPr/>
              <p:nvPr/>
            </p:nvSpPr>
            <p:spPr>
              <a:xfrm rot="2714788" flipH="1">
                <a:off x="4271596" y="4608520"/>
                <a:ext cx="107273" cy="5193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CA33EB-CB65-1C48-A0CD-A155A1B6CA81}"/>
                  </a:ext>
                </a:extLst>
              </p:cNvPr>
              <p:cNvSpPr/>
              <p:nvPr/>
            </p:nvSpPr>
            <p:spPr>
              <a:xfrm rot="2714788" flipH="1">
                <a:off x="2345486" y="3131320"/>
                <a:ext cx="107273" cy="519314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5" name="Pie 24">
                <a:extLst>
                  <a:ext uri="{FF2B5EF4-FFF2-40B4-BE49-F238E27FC236}">
                    <a16:creationId xmlns:a16="http://schemas.microsoft.com/office/drawing/2014/main" id="{A44DE64A-2120-C045-8F01-7C262E409562}"/>
                  </a:ext>
                </a:extLst>
              </p:cNvPr>
              <p:cNvSpPr/>
              <p:nvPr/>
            </p:nvSpPr>
            <p:spPr>
              <a:xfrm rot="16200000">
                <a:off x="4622803" y="3233614"/>
                <a:ext cx="382954" cy="390769"/>
              </a:xfrm>
              <a:prstGeom prst="pie">
                <a:avLst>
                  <a:gd name="adj1" fmla="val 0"/>
                  <a:gd name="adj2" fmla="val 10800008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27" name="Pie 26">
                <a:extLst>
                  <a:ext uri="{FF2B5EF4-FFF2-40B4-BE49-F238E27FC236}">
                    <a16:creationId xmlns:a16="http://schemas.microsoft.com/office/drawing/2014/main" id="{EECD6D9C-3B29-C347-A6AD-1627905569F4}"/>
                  </a:ext>
                </a:extLst>
              </p:cNvPr>
              <p:cNvSpPr/>
              <p:nvPr/>
            </p:nvSpPr>
            <p:spPr>
              <a:xfrm rot="10800000">
                <a:off x="4084320" y="2708966"/>
                <a:ext cx="382954" cy="390769"/>
              </a:xfrm>
              <a:prstGeom prst="pie">
                <a:avLst>
                  <a:gd name="adj1" fmla="val 0"/>
                  <a:gd name="adj2" fmla="val 10800008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1F59DC69-FE06-6D45-BFCC-9B9E035F84D3}"/>
                </a:ext>
              </a:extLst>
            </p:cNvPr>
            <p:cNvSpPr/>
            <p:nvPr/>
          </p:nvSpPr>
          <p:spPr>
            <a:xfrm rot="5400000">
              <a:off x="1567572" y="4668383"/>
              <a:ext cx="148281" cy="182879"/>
            </a:xfrm>
            <a:prstGeom prst="triangle">
              <a:avLst/>
            </a:prstGeom>
            <a:solidFill>
              <a:srgbClr val="822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16767166-DD4D-8F4F-8C47-7191BE2105F3}"/>
                </a:ext>
              </a:extLst>
            </p:cNvPr>
            <p:cNvSpPr/>
            <p:nvPr/>
          </p:nvSpPr>
          <p:spPr>
            <a:xfrm rot="5400000">
              <a:off x="3213492" y="4668382"/>
              <a:ext cx="148281" cy="182879"/>
            </a:xfrm>
            <a:prstGeom prst="triangle">
              <a:avLst/>
            </a:prstGeom>
            <a:solidFill>
              <a:srgbClr val="822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7A9242B6-7D01-BF4A-9A96-37502FEAF557}"/>
                </a:ext>
              </a:extLst>
            </p:cNvPr>
            <p:cNvSpPr/>
            <p:nvPr/>
          </p:nvSpPr>
          <p:spPr>
            <a:xfrm rot="5400000">
              <a:off x="3213492" y="3251061"/>
              <a:ext cx="148281" cy="182879"/>
            </a:xfrm>
            <a:prstGeom prst="triangle">
              <a:avLst/>
            </a:prstGeom>
            <a:solidFill>
              <a:srgbClr val="822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  <p:sp>
          <p:nvSpPr>
            <p:cNvPr id="33" name="Triangle 32">
              <a:extLst>
                <a:ext uri="{FF2B5EF4-FFF2-40B4-BE49-F238E27FC236}">
                  <a16:creationId xmlns:a16="http://schemas.microsoft.com/office/drawing/2014/main" id="{991A045A-4704-FE49-BEA4-C7D0C25F4A28}"/>
                </a:ext>
              </a:extLst>
            </p:cNvPr>
            <p:cNvSpPr/>
            <p:nvPr/>
          </p:nvSpPr>
          <p:spPr>
            <a:xfrm>
              <a:off x="2277762" y="3868284"/>
              <a:ext cx="148281" cy="182879"/>
            </a:xfrm>
            <a:prstGeom prst="triangle">
              <a:avLst/>
            </a:prstGeom>
            <a:solidFill>
              <a:srgbClr val="822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7B410C7A-925B-1A42-8220-53546E96967F}"/>
                </a:ext>
              </a:extLst>
            </p:cNvPr>
            <p:cNvSpPr/>
            <p:nvPr/>
          </p:nvSpPr>
          <p:spPr>
            <a:xfrm>
              <a:off x="4107902" y="3868284"/>
              <a:ext cx="148281" cy="182879"/>
            </a:xfrm>
            <a:prstGeom prst="triangle">
              <a:avLst/>
            </a:prstGeom>
            <a:solidFill>
              <a:srgbClr val="822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ECBCCA06-BC51-8946-A86A-5CD9E7E42C0C}"/>
                </a:ext>
              </a:extLst>
            </p:cNvPr>
            <p:cNvSpPr/>
            <p:nvPr/>
          </p:nvSpPr>
          <p:spPr>
            <a:xfrm rot="5400000">
              <a:off x="4478192" y="3251061"/>
              <a:ext cx="148281" cy="182879"/>
            </a:xfrm>
            <a:prstGeom prst="triangle">
              <a:avLst/>
            </a:prstGeom>
            <a:solidFill>
              <a:srgbClr val="822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  <p:sp>
          <p:nvSpPr>
            <p:cNvPr id="36" name="Triangle 35">
              <a:extLst>
                <a:ext uri="{FF2B5EF4-FFF2-40B4-BE49-F238E27FC236}">
                  <a16:creationId xmlns:a16="http://schemas.microsoft.com/office/drawing/2014/main" id="{D4DB5CBC-45C7-B342-981E-0B34BD13D3BD}"/>
                </a:ext>
              </a:extLst>
            </p:cNvPr>
            <p:cNvSpPr/>
            <p:nvPr/>
          </p:nvSpPr>
          <p:spPr>
            <a:xfrm>
              <a:off x="4104248" y="2903551"/>
              <a:ext cx="148281" cy="182879"/>
            </a:xfrm>
            <a:prstGeom prst="triangle">
              <a:avLst/>
            </a:prstGeom>
            <a:solidFill>
              <a:srgbClr val="822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ookman Old Style" panose="02050604050505020204" pitchFamily="18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E89061-8457-9B9F-8680-C9378FF6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Optical interferometry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2D7C0E-1254-DC53-9E9D-B94140F9C70D}"/>
              </a:ext>
            </a:extLst>
          </p:cNvPr>
          <p:cNvGrpSpPr/>
          <p:nvPr/>
        </p:nvGrpSpPr>
        <p:grpSpPr>
          <a:xfrm>
            <a:off x="1745661" y="3626982"/>
            <a:ext cx="463639" cy="463639"/>
            <a:chOff x="7303170" y="2937641"/>
            <a:chExt cx="463639" cy="4636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75A77C5-FA8B-63C2-5EEE-189CBFF6787B}"/>
                    </a:ext>
                  </a:extLst>
                </p:cNvPr>
                <p:cNvSpPr txBox="1"/>
                <p:nvPr/>
              </p:nvSpPr>
              <p:spPr>
                <a:xfrm>
                  <a:off x="7338552" y="3005151"/>
                  <a:ext cx="35278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75A77C5-FA8B-63C2-5EEE-189CBFF678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8552" y="3005151"/>
                  <a:ext cx="352789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3793" r="-22414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C204BB4-7306-5E04-BAD4-3456B94ACBDB}"/>
                </a:ext>
              </a:extLst>
            </p:cNvPr>
            <p:cNvSpPr/>
            <p:nvPr/>
          </p:nvSpPr>
          <p:spPr>
            <a:xfrm>
              <a:off x="7303170" y="2937641"/>
              <a:ext cx="463639" cy="463639"/>
            </a:xfrm>
            <a:prstGeom prst="ellips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74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DE670E-4D20-F94B-9798-AE506A8F0008}"/>
              </a:ext>
            </a:extLst>
          </p:cNvPr>
          <p:cNvCxnSpPr>
            <a:cxnSpLocks/>
            <a:endCxn id="41" idx="21"/>
          </p:cNvCxnSpPr>
          <p:nvPr/>
        </p:nvCxnSpPr>
        <p:spPr>
          <a:xfrm flipV="1">
            <a:off x="1281895" y="4569017"/>
            <a:ext cx="1916542" cy="383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353E51-C979-534B-A552-F6C78D2535F9}"/>
              </a:ext>
            </a:extLst>
          </p:cNvPr>
          <p:cNvCxnSpPr>
            <a:cxnSpLocks/>
          </p:cNvCxnSpPr>
          <p:nvPr/>
        </p:nvCxnSpPr>
        <p:spPr>
          <a:xfrm>
            <a:off x="3207580" y="3239781"/>
            <a:ext cx="23390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AC8A76-48FB-CC46-8C99-25EC93CF75E6}"/>
              </a:ext>
            </a:extLst>
          </p:cNvPr>
          <p:cNvCxnSpPr>
            <a:cxnSpLocks/>
          </p:cNvCxnSpPr>
          <p:nvPr/>
        </p:nvCxnSpPr>
        <p:spPr>
          <a:xfrm flipV="1">
            <a:off x="1281895" y="3239781"/>
            <a:ext cx="1925685" cy="1367627"/>
          </a:xfrm>
          <a:prstGeom prst="line">
            <a:avLst/>
          </a:prstGeom>
          <a:ln w="57150">
            <a:solidFill>
              <a:srgbClr val="82225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D3714C-3302-504C-9D37-C9A8A7873D4C}"/>
              </a:ext>
            </a:extLst>
          </p:cNvPr>
          <p:cNvCxnSpPr>
            <a:cxnSpLocks/>
          </p:cNvCxnSpPr>
          <p:nvPr/>
        </p:nvCxnSpPr>
        <p:spPr>
          <a:xfrm>
            <a:off x="263222" y="4600145"/>
            <a:ext cx="1018673" cy="72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B69195-20C8-BB45-ABCA-61301228982A}"/>
              </a:ext>
            </a:extLst>
          </p:cNvPr>
          <p:cNvCxnSpPr>
            <a:cxnSpLocks/>
          </p:cNvCxnSpPr>
          <p:nvPr/>
        </p:nvCxnSpPr>
        <p:spPr>
          <a:xfrm flipV="1">
            <a:off x="3207580" y="2851752"/>
            <a:ext cx="2417991" cy="1717265"/>
          </a:xfrm>
          <a:prstGeom prst="line">
            <a:avLst/>
          </a:prstGeom>
          <a:ln w="57150">
            <a:solidFill>
              <a:srgbClr val="82225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84247556-44B2-3048-A988-13346F6C5158}"/>
              </a:ext>
            </a:extLst>
          </p:cNvPr>
          <p:cNvSpPr/>
          <p:nvPr/>
        </p:nvSpPr>
        <p:spPr>
          <a:xfrm rot="5400000" flipV="1">
            <a:off x="317594" y="3877179"/>
            <a:ext cx="1961694" cy="45719"/>
          </a:xfrm>
          <a:custGeom>
            <a:avLst/>
            <a:gdLst>
              <a:gd name="connsiteX0" fmla="*/ 0 w 5229726"/>
              <a:gd name="connsiteY0" fmla="*/ 240632 h 320842"/>
              <a:gd name="connsiteX1" fmla="*/ 208547 w 5229726"/>
              <a:gd name="connsiteY1" fmla="*/ 0 h 320842"/>
              <a:gd name="connsiteX2" fmla="*/ 368968 w 5229726"/>
              <a:gd name="connsiteY2" fmla="*/ 240632 h 320842"/>
              <a:gd name="connsiteX3" fmla="*/ 545432 w 5229726"/>
              <a:gd name="connsiteY3" fmla="*/ 48126 h 320842"/>
              <a:gd name="connsiteX4" fmla="*/ 770021 w 5229726"/>
              <a:gd name="connsiteY4" fmla="*/ 240632 h 320842"/>
              <a:gd name="connsiteX5" fmla="*/ 994611 w 5229726"/>
              <a:gd name="connsiteY5" fmla="*/ 48126 h 320842"/>
              <a:gd name="connsiteX6" fmla="*/ 1203158 w 5229726"/>
              <a:gd name="connsiteY6" fmla="*/ 288758 h 320842"/>
              <a:gd name="connsiteX7" fmla="*/ 1443789 w 5229726"/>
              <a:gd name="connsiteY7" fmla="*/ 64168 h 320842"/>
              <a:gd name="connsiteX8" fmla="*/ 1748589 w 5229726"/>
              <a:gd name="connsiteY8" fmla="*/ 320842 h 320842"/>
              <a:gd name="connsiteX9" fmla="*/ 1957137 w 5229726"/>
              <a:gd name="connsiteY9" fmla="*/ 64168 h 320842"/>
              <a:gd name="connsiteX10" fmla="*/ 2149642 w 5229726"/>
              <a:gd name="connsiteY10" fmla="*/ 304800 h 320842"/>
              <a:gd name="connsiteX11" fmla="*/ 2374232 w 5229726"/>
              <a:gd name="connsiteY11" fmla="*/ 64168 h 320842"/>
              <a:gd name="connsiteX12" fmla="*/ 2582779 w 5229726"/>
              <a:gd name="connsiteY12" fmla="*/ 256674 h 320842"/>
              <a:gd name="connsiteX13" fmla="*/ 2743200 w 5229726"/>
              <a:gd name="connsiteY13" fmla="*/ 48126 h 320842"/>
              <a:gd name="connsiteX14" fmla="*/ 2919663 w 5229726"/>
              <a:gd name="connsiteY14" fmla="*/ 240632 h 320842"/>
              <a:gd name="connsiteX15" fmla="*/ 3112168 w 5229726"/>
              <a:gd name="connsiteY15" fmla="*/ 48126 h 320842"/>
              <a:gd name="connsiteX16" fmla="*/ 3304674 w 5229726"/>
              <a:gd name="connsiteY16" fmla="*/ 256674 h 320842"/>
              <a:gd name="connsiteX17" fmla="*/ 3593432 w 5229726"/>
              <a:gd name="connsiteY17" fmla="*/ 80211 h 320842"/>
              <a:gd name="connsiteX18" fmla="*/ 3769895 w 5229726"/>
              <a:gd name="connsiteY18" fmla="*/ 304800 h 320842"/>
              <a:gd name="connsiteX19" fmla="*/ 3994484 w 5229726"/>
              <a:gd name="connsiteY19" fmla="*/ 96253 h 320842"/>
              <a:gd name="connsiteX20" fmla="*/ 4203032 w 5229726"/>
              <a:gd name="connsiteY20" fmla="*/ 288758 h 320842"/>
              <a:gd name="connsiteX21" fmla="*/ 4475747 w 5229726"/>
              <a:gd name="connsiteY21" fmla="*/ 96253 h 320842"/>
              <a:gd name="connsiteX22" fmla="*/ 4716379 w 5229726"/>
              <a:gd name="connsiteY22" fmla="*/ 304800 h 320842"/>
              <a:gd name="connsiteX23" fmla="*/ 4989095 w 5229726"/>
              <a:gd name="connsiteY23" fmla="*/ 112295 h 320842"/>
              <a:gd name="connsiteX24" fmla="*/ 5229726 w 5229726"/>
              <a:gd name="connsiteY24" fmla="*/ 288758 h 3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29726" h="320842">
                <a:moveTo>
                  <a:pt x="0" y="240632"/>
                </a:moveTo>
                <a:cubicBezTo>
                  <a:pt x="73526" y="120316"/>
                  <a:pt x="147052" y="0"/>
                  <a:pt x="208547" y="0"/>
                </a:cubicBezTo>
                <a:cubicBezTo>
                  <a:pt x="270042" y="0"/>
                  <a:pt x="312820" y="232611"/>
                  <a:pt x="368968" y="240632"/>
                </a:cubicBezTo>
                <a:cubicBezTo>
                  <a:pt x="425116" y="248653"/>
                  <a:pt x="478590" y="48126"/>
                  <a:pt x="545432" y="48126"/>
                </a:cubicBezTo>
                <a:cubicBezTo>
                  <a:pt x="612274" y="48126"/>
                  <a:pt x="695158" y="240632"/>
                  <a:pt x="770021" y="240632"/>
                </a:cubicBezTo>
                <a:cubicBezTo>
                  <a:pt x="844884" y="240632"/>
                  <a:pt x="922422" y="40105"/>
                  <a:pt x="994611" y="48126"/>
                </a:cubicBezTo>
                <a:cubicBezTo>
                  <a:pt x="1066800" y="56147"/>
                  <a:pt x="1128295" y="286084"/>
                  <a:pt x="1203158" y="288758"/>
                </a:cubicBezTo>
                <a:cubicBezTo>
                  <a:pt x="1278021" y="291432"/>
                  <a:pt x="1352884" y="58821"/>
                  <a:pt x="1443789" y="64168"/>
                </a:cubicBezTo>
                <a:cubicBezTo>
                  <a:pt x="1534694" y="69515"/>
                  <a:pt x="1663031" y="320842"/>
                  <a:pt x="1748589" y="320842"/>
                </a:cubicBezTo>
                <a:cubicBezTo>
                  <a:pt x="1834147" y="320842"/>
                  <a:pt x="1890295" y="66842"/>
                  <a:pt x="1957137" y="64168"/>
                </a:cubicBezTo>
                <a:cubicBezTo>
                  <a:pt x="2023979" y="61494"/>
                  <a:pt x="2080126" y="304800"/>
                  <a:pt x="2149642" y="304800"/>
                </a:cubicBezTo>
                <a:cubicBezTo>
                  <a:pt x="2219158" y="304800"/>
                  <a:pt x="2302043" y="72189"/>
                  <a:pt x="2374232" y="64168"/>
                </a:cubicBezTo>
                <a:cubicBezTo>
                  <a:pt x="2446421" y="56147"/>
                  <a:pt x="2521284" y="259348"/>
                  <a:pt x="2582779" y="256674"/>
                </a:cubicBezTo>
                <a:cubicBezTo>
                  <a:pt x="2644274" y="254000"/>
                  <a:pt x="2687053" y="50800"/>
                  <a:pt x="2743200" y="48126"/>
                </a:cubicBezTo>
                <a:cubicBezTo>
                  <a:pt x="2799347" y="45452"/>
                  <a:pt x="2858168" y="240632"/>
                  <a:pt x="2919663" y="240632"/>
                </a:cubicBezTo>
                <a:cubicBezTo>
                  <a:pt x="2981158" y="240632"/>
                  <a:pt x="3048000" y="45452"/>
                  <a:pt x="3112168" y="48126"/>
                </a:cubicBezTo>
                <a:cubicBezTo>
                  <a:pt x="3176336" y="50800"/>
                  <a:pt x="3224463" y="251327"/>
                  <a:pt x="3304674" y="256674"/>
                </a:cubicBezTo>
                <a:cubicBezTo>
                  <a:pt x="3384885" y="262021"/>
                  <a:pt x="3515895" y="72190"/>
                  <a:pt x="3593432" y="80211"/>
                </a:cubicBezTo>
                <a:cubicBezTo>
                  <a:pt x="3670969" y="88232"/>
                  <a:pt x="3703053" y="302126"/>
                  <a:pt x="3769895" y="304800"/>
                </a:cubicBezTo>
                <a:cubicBezTo>
                  <a:pt x="3836737" y="307474"/>
                  <a:pt x="3922295" y="98927"/>
                  <a:pt x="3994484" y="96253"/>
                </a:cubicBezTo>
                <a:cubicBezTo>
                  <a:pt x="4066673" y="93579"/>
                  <a:pt x="4122822" y="288758"/>
                  <a:pt x="4203032" y="288758"/>
                </a:cubicBezTo>
                <a:cubicBezTo>
                  <a:pt x="4283242" y="288758"/>
                  <a:pt x="4390189" y="93579"/>
                  <a:pt x="4475747" y="96253"/>
                </a:cubicBezTo>
                <a:cubicBezTo>
                  <a:pt x="4561305" y="98927"/>
                  <a:pt x="4630821" y="302126"/>
                  <a:pt x="4716379" y="304800"/>
                </a:cubicBezTo>
                <a:cubicBezTo>
                  <a:pt x="4801937" y="307474"/>
                  <a:pt x="4903537" y="114969"/>
                  <a:pt x="4989095" y="112295"/>
                </a:cubicBezTo>
                <a:cubicBezTo>
                  <a:pt x="5074653" y="109621"/>
                  <a:pt x="5152189" y="199189"/>
                  <a:pt x="5229726" y="288758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A8F72BBF-15F6-A545-98B9-F171470B03DD}"/>
              </a:ext>
            </a:extLst>
          </p:cNvPr>
          <p:cNvSpPr/>
          <p:nvPr/>
        </p:nvSpPr>
        <p:spPr>
          <a:xfrm rot="5400000" flipV="1">
            <a:off x="2226733" y="3848131"/>
            <a:ext cx="1961694" cy="45719"/>
          </a:xfrm>
          <a:custGeom>
            <a:avLst/>
            <a:gdLst>
              <a:gd name="connsiteX0" fmla="*/ 0 w 5229726"/>
              <a:gd name="connsiteY0" fmla="*/ 240632 h 320842"/>
              <a:gd name="connsiteX1" fmla="*/ 208547 w 5229726"/>
              <a:gd name="connsiteY1" fmla="*/ 0 h 320842"/>
              <a:gd name="connsiteX2" fmla="*/ 368968 w 5229726"/>
              <a:gd name="connsiteY2" fmla="*/ 240632 h 320842"/>
              <a:gd name="connsiteX3" fmla="*/ 545432 w 5229726"/>
              <a:gd name="connsiteY3" fmla="*/ 48126 h 320842"/>
              <a:gd name="connsiteX4" fmla="*/ 770021 w 5229726"/>
              <a:gd name="connsiteY4" fmla="*/ 240632 h 320842"/>
              <a:gd name="connsiteX5" fmla="*/ 994611 w 5229726"/>
              <a:gd name="connsiteY5" fmla="*/ 48126 h 320842"/>
              <a:gd name="connsiteX6" fmla="*/ 1203158 w 5229726"/>
              <a:gd name="connsiteY6" fmla="*/ 288758 h 320842"/>
              <a:gd name="connsiteX7" fmla="*/ 1443789 w 5229726"/>
              <a:gd name="connsiteY7" fmla="*/ 64168 h 320842"/>
              <a:gd name="connsiteX8" fmla="*/ 1748589 w 5229726"/>
              <a:gd name="connsiteY8" fmla="*/ 320842 h 320842"/>
              <a:gd name="connsiteX9" fmla="*/ 1957137 w 5229726"/>
              <a:gd name="connsiteY9" fmla="*/ 64168 h 320842"/>
              <a:gd name="connsiteX10" fmla="*/ 2149642 w 5229726"/>
              <a:gd name="connsiteY10" fmla="*/ 304800 h 320842"/>
              <a:gd name="connsiteX11" fmla="*/ 2374232 w 5229726"/>
              <a:gd name="connsiteY11" fmla="*/ 64168 h 320842"/>
              <a:gd name="connsiteX12" fmla="*/ 2582779 w 5229726"/>
              <a:gd name="connsiteY12" fmla="*/ 256674 h 320842"/>
              <a:gd name="connsiteX13" fmla="*/ 2743200 w 5229726"/>
              <a:gd name="connsiteY13" fmla="*/ 48126 h 320842"/>
              <a:gd name="connsiteX14" fmla="*/ 2919663 w 5229726"/>
              <a:gd name="connsiteY14" fmla="*/ 240632 h 320842"/>
              <a:gd name="connsiteX15" fmla="*/ 3112168 w 5229726"/>
              <a:gd name="connsiteY15" fmla="*/ 48126 h 320842"/>
              <a:gd name="connsiteX16" fmla="*/ 3304674 w 5229726"/>
              <a:gd name="connsiteY16" fmla="*/ 256674 h 320842"/>
              <a:gd name="connsiteX17" fmla="*/ 3593432 w 5229726"/>
              <a:gd name="connsiteY17" fmla="*/ 80211 h 320842"/>
              <a:gd name="connsiteX18" fmla="*/ 3769895 w 5229726"/>
              <a:gd name="connsiteY18" fmla="*/ 304800 h 320842"/>
              <a:gd name="connsiteX19" fmla="*/ 3994484 w 5229726"/>
              <a:gd name="connsiteY19" fmla="*/ 96253 h 320842"/>
              <a:gd name="connsiteX20" fmla="*/ 4203032 w 5229726"/>
              <a:gd name="connsiteY20" fmla="*/ 288758 h 320842"/>
              <a:gd name="connsiteX21" fmla="*/ 4475747 w 5229726"/>
              <a:gd name="connsiteY21" fmla="*/ 96253 h 320842"/>
              <a:gd name="connsiteX22" fmla="*/ 4716379 w 5229726"/>
              <a:gd name="connsiteY22" fmla="*/ 304800 h 320842"/>
              <a:gd name="connsiteX23" fmla="*/ 4989095 w 5229726"/>
              <a:gd name="connsiteY23" fmla="*/ 112295 h 320842"/>
              <a:gd name="connsiteX24" fmla="*/ 5229726 w 5229726"/>
              <a:gd name="connsiteY24" fmla="*/ 288758 h 3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29726" h="320842">
                <a:moveTo>
                  <a:pt x="0" y="240632"/>
                </a:moveTo>
                <a:cubicBezTo>
                  <a:pt x="73526" y="120316"/>
                  <a:pt x="147052" y="0"/>
                  <a:pt x="208547" y="0"/>
                </a:cubicBezTo>
                <a:cubicBezTo>
                  <a:pt x="270042" y="0"/>
                  <a:pt x="312820" y="232611"/>
                  <a:pt x="368968" y="240632"/>
                </a:cubicBezTo>
                <a:cubicBezTo>
                  <a:pt x="425116" y="248653"/>
                  <a:pt x="478590" y="48126"/>
                  <a:pt x="545432" y="48126"/>
                </a:cubicBezTo>
                <a:cubicBezTo>
                  <a:pt x="612274" y="48126"/>
                  <a:pt x="695158" y="240632"/>
                  <a:pt x="770021" y="240632"/>
                </a:cubicBezTo>
                <a:cubicBezTo>
                  <a:pt x="844884" y="240632"/>
                  <a:pt x="922422" y="40105"/>
                  <a:pt x="994611" y="48126"/>
                </a:cubicBezTo>
                <a:cubicBezTo>
                  <a:pt x="1066800" y="56147"/>
                  <a:pt x="1128295" y="286084"/>
                  <a:pt x="1203158" y="288758"/>
                </a:cubicBezTo>
                <a:cubicBezTo>
                  <a:pt x="1278021" y="291432"/>
                  <a:pt x="1352884" y="58821"/>
                  <a:pt x="1443789" y="64168"/>
                </a:cubicBezTo>
                <a:cubicBezTo>
                  <a:pt x="1534694" y="69515"/>
                  <a:pt x="1663031" y="320842"/>
                  <a:pt x="1748589" y="320842"/>
                </a:cubicBezTo>
                <a:cubicBezTo>
                  <a:pt x="1834147" y="320842"/>
                  <a:pt x="1890295" y="66842"/>
                  <a:pt x="1957137" y="64168"/>
                </a:cubicBezTo>
                <a:cubicBezTo>
                  <a:pt x="2023979" y="61494"/>
                  <a:pt x="2080126" y="304800"/>
                  <a:pt x="2149642" y="304800"/>
                </a:cubicBezTo>
                <a:cubicBezTo>
                  <a:pt x="2219158" y="304800"/>
                  <a:pt x="2302043" y="72189"/>
                  <a:pt x="2374232" y="64168"/>
                </a:cubicBezTo>
                <a:cubicBezTo>
                  <a:pt x="2446421" y="56147"/>
                  <a:pt x="2521284" y="259348"/>
                  <a:pt x="2582779" y="256674"/>
                </a:cubicBezTo>
                <a:cubicBezTo>
                  <a:pt x="2644274" y="254000"/>
                  <a:pt x="2687053" y="50800"/>
                  <a:pt x="2743200" y="48126"/>
                </a:cubicBezTo>
                <a:cubicBezTo>
                  <a:pt x="2799347" y="45452"/>
                  <a:pt x="2858168" y="240632"/>
                  <a:pt x="2919663" y="240632"/>
                </a:cubicBezTo>
                <a:cubicBezTo>
                  <a:pt x="2981158" y="240632"/>
                  <a:pt x="3048000" y="45452"/>
                  <a:pt x="3112168" y="48126"/>
                </a:cubicBezTo>
                <a:cubicBezTo>
                  <a:pt x="3176336" y="50800"/>
                  <a:pt x="3224463" y="251327"/>
                  <a:pt x="3304674" y="256674"/>
                </a:cubicBezTo>
                <a:cubicBezTo>
                  <a:pt x="3384885" y="262021"/>
                  <a:pt x="3515895" y="72190"/>
                  <a:pt x="3593432" y="80211"/>
                </a:cubicBezTo>
                <a:cubicBezTo>
                  <a:pt x="3670969" y="88232"/>
                  <a:pt x="3703053" y="302126"/>
                  <a:pt x="3769895" y="304800"/>
                </a:cubicBezTo>
                <a:cubicBezTo>
                  <a:pt x="3836737" y="307474"/>
                  <a:pt x="3922295" y="98927"/>
                  <a:pt x="3994484" y="96253"/>
                </a:cubicBezTo>
                <a:cubicBezTo>
                  <a:pt x="4066673" y="93579"/>
                  <a:pt x="4122822" y="288758"/>
                  <a:pt x="4203032" y="288758"/>
                </a:cubicBezTo>
                <a:cubicBezTo>
                  <a:pt x="4283242" y="288758"/>
                  <a:pt x="4390189" y="93579"/>
                  <a:pt x="4475747" y="96253"/>
                </a:cubicBezTo>
                <a:cubicBezTo>
                  <a:pt x="4561305" y="98927"/>
                  <a:pt x="4630821" y="302126"/>
                  <a:pt x="4716379" y="304800"/>
                </a:cubicBezTo>
                <a:cubicBezTo>
                  <a:pt x="4801937" y="307474"/>
                  <a:pt x="4903537" y="114969"/>
                  <a:pt x="4989095" y="112295"/>
                </a:cubicBezTo>
                <a:cubicBezTo>
                  <a:pt x="5074653" y="109621"/>
                  <a:pt x="5152189" y="199189"/>
                  <a:pt x="5229726" y="288758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E99453B7-C480-F24F-BACB-502F56688F77}"/>
              </a:ext>
            </a:extLst>
          </p:cNvPr>
          <p:cNvSpPr/>
          <p:nvPr/>
        </p:nvSpPr>
        <p:spPr>
          <a:xfrm rot="5400000" flipV="1">
            <a:off x="4090153" y="3809740"/>
            <a:ext cx="1961694" cy="45719"/>
          </a:xfrm>
          <a:custGeom>
            <a:avLst/>
            <a:gdLst>
              <a:gd name="connsiteX0" fmla="*/ 0 w 5229726"/>
              <a:gd name="connsiteY0" fmla="*/ 240632 h 320842"/>
              <a:gd name="connsiteX1" fmla="*/ 208547 w 5229726"/>
              <a:gd name="connsiteY1" fmla="*/ 0 h 320842"/>
              <a:gd name="connsiteX2" fmla="*/ 368968 w 5229726"/>
              <a:gd name="connsiteY2" fmla="*/ 240632 h 320842"/>
              <a:gd name="connsiteX3" fmla="*/ 545432 w 5229726"/>
              <a:gd name="connsiteY3" fmla="*/ 48126 h 320842"/>
              <a:gd name="connsiteX4" fmla="*/ 770021 w 5229726"/>
              <a:gd name="connsiteY4" fmla="*/ 240632 h 320842"/>
              <a:gd name="connsiteX5" fmla="*/ 994611 w 5229726"/>
              <a:gd name="connsiteY5" fmla="*/ 48126 h 320842"/>
              <a:gd name="connsiteX6" fmla="*/ 1203158 w 5229726"/>
              <a:gd name="connsiteY6" fmla="*/ 288758 h 320842"/>
              <a:gd name="connsiteX7" fmla="*/ 1443789 w 5229726"/>
              <a:gd name="connsiteY7" fmla="*/ 64168 h 320842"/>
              <a:gd name="connsiteX8" fmla="*/ 1748589 w 5229726"/>
              <a:gd name="connsiteY8" fmla="*/ 320842 h 320842"/>
              <a:gd name="connsiteX9" fmla="*/ 1957137 w 5229726"/>
              <a:gd name="connsiteY9" fmla="*/ 64168 h 320842"/>
              <a:gd name="connsiteX10" fmla="*/ 2149642 w 5229726"/>
              <a:gd name="connsiteY10" fmla="*/ 304800 h 320842"/>
              <a:gd name="connsiteX11" fmla="*/ 2374232 w 5229726"/>
              <a:gd name="connsiteY11" fmla="*/ 64168 h 320842"/>
              <a:gd name="connsiteX12" fmla="*/ 2582779 w 5229726"/>
              <a:gd name="connsiteY12" fmla="*/ 256674 h 320842"/>
              <a:gd name="connsiteX13" fmla="*/ 2743200 w 5229726"/>
              <a:gd name="connsiteY13" fmla="*/ 48126 h 320842"/>
              <a:gd name="connsiteX14" fmla="*/ 2919663 w 5229726"/>
              <a:gd name="connsiteY14" fmla="*/ 240632 h 320842"/>
              <a:gd name="connsiteX15" fmla="*/ 3112168 w 5229726"/>
              <a:gd name="connsiteY15" fmla="*/ 48126 h 320842"/>
              <a:gd name="connsiteX16" fmla="*/ 3304674 w 5229726"/>
              <a:gd name="connsiteY16" fmla="*/ 256674 h 320842"/>
              <a:gd name="connsiteX17" fmla="*/ 3593432 w 5229726"/>
              <a:gd name="connsiteY17" fmla="*/ 80211 h 320842"/>
              <a:gd name="connsiteX18" fmla="*/ 3769895 w 5229726"/>
              <a:gd name="connsiteY18" fmla="*/ 304800 h 320842"/>
              <a:gd name="connsiteX19" fmla="*/ 3994484 w 5229726"/>
              <a:gd name="connsiteY19" fmla="*/ 96253 h 320842"/>
              <a:gd name="connsiteX20" fmla="*/ 4203032 w 5229726"/>
              <a:gd name="connsiteY20" fmla="*/ 288758 h 320842"/>
              <a:gd name="connsiteX21" fmla="*/ 4475747 w 5229726"/>
              <a:gd name="connsiteY21" fmla="*/ 96253 h 320842"/>
              <a:gd name="connsiteX22" fmla="*/ 4716379 w 5229726"/>
              <a:gd name="connsiteY22" fmla="*/ 304800 h 320842"/>
              <a:gd name="connsiteX23" fmla="*/ 4989095 w 5229726"/>
              <a:gd name="connsiteY23" fmla="*/ 112295 h 320842"/>
              <a:gd name="connsiteX24" fmla="*/ 5229726 w 5229726"/>
              <a:gd name="connsiteY24" fmla="*/ 288758 h 3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29726" h="320842">
                <a:moveTo>
                  <a:pt x="0" y="240632"/>
                </a:moveTo>
                <a:cubicBezTo>
                  <a:pt x="73526" y="120316"/>
                  <a:pt x="147052" y="0"/>
                  <a:pt x="208547" y="0"/>
                </a:cubicBezTo>
                <a:cubicBezTo>
                  <a:pt x="270042" y="0"/>
                  <a:pt x="312820" y="232611"/>
                  <a:pt x="368968" y="240632"/>
                </a:cubicBezTo>
                <a:cubicBezTo>
                  <a:pt x="425116" y="248653"/>
                  <a:pt x="478590" y="48126"/>
                  <a:pt x="545432" y="48126"/>
                </a:cubicBezTo>
                <a:cubicBezTo>
                  <a:pt x="612274" y="48126"/>
                  <a:pt x="695158" y="240632"/>
                  <a:pt x="770021" y="240632"/>
                </a:cubicBezTo>
                <a:cubicBezTo>
                  <a:pt x="844884" y="240632"/>
                  <a:pt x="922422" y="40105"/>
                  <a:pt x="994611" y="48126"/>
                </a:cubicBezTo>
                <a:cubicBezTo>
                  <a:pt x="1066800" y="56147"/>
                  <a:pt x="1128295" y="286084"/>
                  <a:pt x="1203158" y="288758"/>
                </a:cubicBezTo>
                <a:cubicBezTo>
                  <a:pt x="1278021" y="291432"/>
                  <a:pt x="1352884" y="58821"/>
                  <a:pt x="1443789" y="64168"/>
                </a:cubicBezTo>
                <a:cubicBezTo>
                  <a:pt x="1534694" y="69515"/>
                  <a:pt x="1663031" y="320842"/>
                  <a:pt x="1748589" y="320842"/>
                </a:cubicBezTo>
                <a:cubicBezTo>
                  <a:pt x="1834147" y="320842"/>
                  <a:pt x="1890295" y="66842"/>
                  <a:pt x="1957137" y="64168"/>
                </a:cubicBezTo>
                <a:cubicBezTo>
                  <a:pt x="2023979" y="61494"/>
                  <a:pt x="2080126" y="304800"/>
                  <a:pt x="2149642" y="304800"/>
                </a:cubicBezTo>
                <a:cubicBezTo>
                  <a:pt x="2219158" y="304800"/>
                  <a:pt x="2302043" y="72189"/>
                  <a:pt x="2374232" y="64168"/>
                </a:cubicBezTo>
                <a:cubicBezTo>
                  <a:pt x="2446421" y="56147"/>
                  <a:pt x="2521284" y="259348"/>
                  <a:pt x="2582779" y="256674"/>
                </a:cubicBezTo>
                <a:cubicBezTo>
                  <a:pt x="2644274" y="254000"/>
                  <a:pt x="2687053" y="50800"/>
                  <a:pt x="2743200" y="48126"/>
                </a:cubicBezTo>
                <a:cubicBezTo>
                  <a:pt x="2799347" y="45452"/>
                  <a:pt x="2858168" y="240632"/>
                  <a:pt x="2919663" y="240632"/>
                </a:cubicBezTo>
                <a:cubicBezTo>
                  <a:pt x="2981158" y="240632"/>
                  <a:pt x="3048000" y="45452"/>
                  <a:pt x="3112168" y="48126"/>
                </a:cubicBezTo>
                <a:cubicBezTo>
                  <a:pt x="3176336" y="50800"/>
                  <a:pt x="3224463" y="251327"/>
                  <a:pt x="3304674" y="256674"/>
                </a:cubicBezTo>
                <a:cubicBezTo>
                  <a:pt x="3384885" y="262021"/>
                  <a:pt x="3515895" y="72190"/>
                  <a:pt x="3593432" y="80211"/>
                </a:cubicBezTo>
                <a:cubicBezTo>
                  <a:pt x="3670969" y="88232"/>
                  <a:pt x="3703053" y="302126"/>
                  <a:pt x="3769895" y="304800"/>
                </a:cubicBezTo>
                <a:cubicBezTo>
                  <a:pt x="3836737" y="307474"/>
                  <a:pt x="3922295" y="98927"/>
                  <a:pt x="3994484" y="96253"/>
                </a:cubicBezTo>
                <a:cubicBezTo>
                  <a:pt x="4066673" y="93579"/>
                  <a:pt x="4122822" y="288758"/>
                  <a:pt x="4203032" y="288758"/>
                </a:cubicBezTo>
                <a:cubicBezTo>
                  <a:pt x="4283242" y="288758"/>
                  <a:pt x="4390189" y="93579"/>
                  <a:pt x="4475747" y="96253"/>
                </a:cubicBezTo>
                <a:cubicBezTo>
                  <a:pt x="4561305" y="98927"/>
                  <a:pt x="4630821" y="302126"/>
                  <a:pt x="4716379" y="304800"/>
                </a:cubicBezTo>
                <a:cubicBezTo>
                  <a:pt x="4801937" y="307474"/>
                  <a:pt x="4903537" y="114969"/>
                  <a:pt x="4989095" y="112295"/>
                </a:cubicBezTo>
                <a:cubicBezTo>
                  <a:pt x="5074653" y="109621"/>
                  <a:pt x="5152189" y="199189"/>
                  <a:pt x="5229726" y="288758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82BFE-003A-E24A-8F0B-90A854A692D4}"/>
                  </a:ext>
                </a:extLst>
              </p:cNvPr>
              <p:cNvSpPr txBox="1"/>
              <p:nvPr/>
            </p:nvSpPr>
            <p:spPr>
              <a:xfrm>
                <a:off x="1224255" y="5012034"/>
                <a:ext cx="194092" cy="470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82BFE-003A-E24A-8F0B-90A854A69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255" y="5012034"/>
                <a:ext cx="194092" cy="4706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66DD5F-9654-324C-98EB-7EE7721BFF87}"/>
                  </a:ext>
                </a:extLst>
              </p:cNvPr>
              <p:cNvSpPr txBox="1"/>
              <p:nvPr/>
            </p:nvSpPr>
            <p:spPr>
              <a:xfrm>
                <a:off x="3092038" y="4962868"/>
                <a:ext cx="23344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66DD5F-9654-324C-98EB-7EE7721BF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038" y="4962868"/>
                <a:ext cx="233443" cy="276999"/>
              </a:xfrm>
              <a:prstGeom prst="rect">
                <a:avLst/>
              </a:prstGeom>
              <a:blipFill>
                <a:blip r:embed="rId4"/>
                <a:stretch>
                  <a:fillRect l="-5128" r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CFDAE7-B427-C44C-8E0A-E8AC62D80A24}"/>
                  </a:ext>
                </a:extLst>
              </p:cNvPr>
              <p:cNvSpPr txBox="1"/>
              <p:nvPr/>
            </p:nvSpPr>
            <p:spPr>
              <a:xfrm>
                <a:off x="4951094" y="5012034"/>
                <a:ext cx="194092" cy="470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ACFDAE7-B427-C44C-8E0A-E8AC62D80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094" y="5012034"/>
                <a:ext cx="194092" cy="4706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C494AD1C-D1DD-43A0-A17F-F4E647D8D6C2}"/>
              </a:ext>
            </a:extLst>
          </p:cNvPr>
          <p:cNvSpPr/>
          <p:nvPr/>
        </p:nvSpPr>
        <p:spPr>
          <a:xfrm>
            <a:off x="153047" y="4475108"/>
            <a:ext cx="264602" cy="26460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B8A398-5020-B5D5-D2FD-491F1E4388EC}"/>
              </a:ext>
            </a:extLst>
          </p:cNvPr>
          <p:cNvCxnSpPr/>
          <p:nvPr/>
        </p:nvCxnSpPr>
        <p:spPr>
          <a:xfrm>
            <a:off x="196003" y="5669687"/>
            <a:ext cx="528340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0868994-3FC3-02E1-E12A-ADE00C4F09E7}"/>
              </a:ext>
            </a:extLst>
          </p:cNvPr>
          <p:cNvSpPr txBox="1"/>
          <p:nvPr/>
        </p:nvSpPr>
        <p:spPr>
          <a:xfrm>
            <a:off x="127668" y="5659995"/>
            <a:ext cx="601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Century Gothic" panose="020B0502020202020204" pitchFamily="34" charset="0"/>
              </a:rPr>
              <a:t>Time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4C1AB09-832C-9E49-2344-B94593839D1D}"/>
              </a:ext>
            </a:extLst>
          </p:cNvPr>
          <p:cNvGrpSpPr/>
          <p:nvPr/>
        </p:nvGrpSpPr>
        <p:grpSpPr>
          <a:xfrm>
            <a:off x="7122795" y="4088712"/>
            <a:ext cx="4104796" cy="528606"/>
            <a:chOff x="6858228" y="5008484"/>
            <a:chExt cx="4104796" cy="5286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D3A3BB-5904-0DDB-5920-C3C9E49B18C8}"/>
                    </a:ext>
                  </a:extLst>
                </p:cNvPr>
                <p:cNvSpPr txBox="1"/>
                <p:nvPr/>
              </p:nvSpPr>
              <p:spPr>
                <a:xfrm>
                  <a:off x="8929710" y="5008484"/>
                  <a:ext cx="2033314" cy="5286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rgbClr val="8222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82225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b="0" i="1" smtClean="0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i="1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GB" i="1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  <m:t>+ℏ</m:t>
                                </m:r>
                                <m:r>
                                  <a:rPr lang="en-GB" i="1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sub>
                        </m:sSub>
                        <m:r>
                          <a:rPr lang="en-GB" b="0" i="1" smtClean="0">
                            <a:solidFill>
                              <a:srgbClr val="8222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b="0" i="1" smtClean="0">
                                <a:solidFill>
                                  <a:srgbClr val="8222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8222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>
                                        <a:solidFill>
                                          <a:srgbClr val="82225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>
                                        <a:solidFill>
                                          <a:srgbClr val="8222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GB" i="1">
                                        <a:solidFill>
                                          <a:srgbClr val="82225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a:rPr lang="en-GB" i="1">
                                        <a:solidFill>
                                          <a:srgbClr val="82225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GB">
                    <a:solidFill>
                      <a:srgbClr val="822252"/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D3A3BB-5904-0DDB-5920-C3C9E49B18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9710" y="5008484"/>
                  <a:ext cx="2033314" cy="528606"/>
                </a:xfrm>
                <a:prstGeom prst="rect">
                  <a:avLst/>
                </a:prstGeom>
                <a:blipFill>
                  <a:blip r:embed="rId6"/>
                  <a:stretch>
                    <a:fillRect b="-186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230CE3-32EC-9396-8D22-304DBEB8157B}"/>
                    </a:ext>
                  </a:extLst>
                </p:cNvPr>
                <p:cNvSpPr txBox="1"/>
                <p:nvPr/>
              </p:nvSpPr>
              <p:spPr>
                <a:xfrm>
                  <a:off x="6858228" y="5008484"/>
                  <a:ext cx="1742335" cy="5286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sub>
                        </m:sSub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GB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GB">
                    <a:solidFill>
                      <a:schemeClr val="accent1">
                        <a:lumMod val="7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230CE3-32EC-9396-8D22-304DBEB815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228" y="5008484"/>
                  <a:ext cx="1742335" cy="528606"/>
                </a:xfrm>
                <a:prstGeom prst="rect">
                  <a:avLst/>
                </a:prstGeom>
                <a:blipFill>
                  <a:blip r:embed="rId7"/>
                  <a:stretch>
                    <a:fillRect b="-186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067894C-6A91-A214-13C4-D49D5D21F36C}"/>
              </a:ext>
            </a:extLst>
          </p:cNvPr>
          <p:cNvSpPr txBox="1"/>
          <p:nvPr/>
        </p:nvSpPr>
        <p:spPr>
          <a:xfrm>
            <a:off x="417649" y="2401902"/>
            <a:ext cx="48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entury Gothic" panose="020B0502020202020204" pitchFamily="34" charset="0"/>
              </a:rPr>
              <a:t>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88961-2085-9623-B682-12F01047281A}"/>
              </a:ext>
            </a:extLst>
          </p:cNvPr>
          <p:cNvSpPr txBox="1"/>
          <p:nvPr/>
        </p:nvSpPr>
        <p:spPr>
          <a:xfrm>
            <a:off x="1993690" y="2404558"/>
            <a:ext cx="48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entury Gothic" panose="020B0502020202020204" pitchFamily="34" charset="0"/>
              </a:rPr>
              <a:t>(2)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A7A56-10D0-89C1-B546-778A1A64A9EC}"/>
              </a:ext>
            </a:extLst>
          </p:cNvPr>
          <p:cNvSpPr txBox="1"/>
          <p:nvPr/>
        </p:nvSpPr>
        <p:spPr>
          <a:xfrm>
            <a:off x="3887108" y="2401902"/>
            <a:ext cx="48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entury Gothic" panose="020B0502020202020204" pitchFamily="34" charset="0"/>
              </a:rPr>
              <a:t>(3)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20A2A-64E1-758E-3D3F-2F80CD02BC70}"/>
              </a:ext>
            </a:extLst>
          </p:cNvPr>
          <p:cNvSpPr txBox="1"/>
          <p:nvPr/>
        </p:nvSpPr>
        <p:spPr>
          <a:xfrm>
            <a:off x="5351098" y="2396136"/>
            <a:ext cx="48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Century Gothic" panose="020B0502020202020204" pitchFamily="34" charset="0"/>
              </a:rPr>
              <a:t>(4)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800B67-BB7F-006C-47BF-CF30B6A24451}"/>
                  </a:ext>
                </a:extLst>
              </p:cNvPr>
              <p:cNvSpPr txBox="1"/>
              <p:nvPr/>
            </p:nvSpPr>
            <p:spPr>
              <a:xfrm>
                <a:off x="6716410" y="490073"/>
                <a:ext cx="3912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Century Gothic" panose="020B0502020202020204" pitchFamily="34" charset="0"/>
                  </a:rPr>
                  <a:t>(1)</a:t>
                </a:r>
                <a:r>
                  <a:rPr lang="en-US">
                    <a:latin typeface="Century Gothic" panose="020B0502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>
                    <a:latin typeface="Century Gothic" panose="020B0502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800B67-BB7F-006C-47BF-CF30B6A24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410" y="490073"/>
                <a:ext cx="3912452" cy="369332"/>
              </a:xfrm>
              <a:prstGeom prst="rect">
                <a:avLst/>
              </a:prstGeom>
              <a:blipFill>
                <a:blip r:embed="rId8"/>
                <a:stretch>
                  <a:fillRect l="-935" t="-119672" b="-183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E1B76B-C35F-27F6-208D-619D0430A4C6}"/>
              </a:ext>
            </a:extLst>
          </p:cNvPr>
          <p:cNvCxnSpPr>
            <a:cxnSpLocks/>
          </p:cNvCxnSpPr>
          <p:nvPr/>
        </p:nvCxnSpPr>
        <p:spPr>
          <a:xfrm>
            <a:off x="9544824" y="857122"/>
            <a:ext cx="27281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AB5CE45-94BE-5E3E-F570-7273CA485E1D}"/>
              </a:ext>
            </a:extLst>
          </p:cNvPr>
          <p:cNvGrpSpPr/>
          <p:nvPr/>
        </p:nvGrpSpPr>
        <p:grpSpPr>
          <a:xfrm>
            <a:off x="6716410" y="857122"/>
            <a:ext cx="5245076" cy="787076"/>
            <a:chOff x="6451843" y="1776894"/>
            <a:chExt cx="5245076" cy="7870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0C9BAF1-99B8-6AAB-AB9D-E82DE7C57E33}"/>
                    </a:ext>
                  </a:extLst>
                </p:cNvPr>
                <p:cNvSpPr txBox="1"/>
                <p:nvPr/>
              </p:nvSpPr>
              <p:spPr>
                <a:xfrm>
                  <a:off x="6451843" y="2063577"/>
                  <a:ext cx="5245076" cy="500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Century Gothic" panose="020B0502020202020204" pitchFamily="34" charset="0"/>
                    </a:rPr>
                    <a:t>(2)</a:t>
                  </a:r>
                  <a:r>
                    <a:rPr lang="en-US">
                      <a:latin typeface="Century Gothic" panose="020B0502020202020204" pitchFamily="34" charset="0"/>
                    </a:rPr>
                    <a:t>		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GB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a14:m>
                  <a:endParaRPr lang="en-US"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0C9BAF1-99B8-6AAB-AB9D-E82DE7C57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1843" y="2063577"/>
                  <a:ext cx="5245076" cy="500393"/>
                </a:xfrm>
                <a:prstGeom prst="rect">
                  <a:avLst/>
                </a:prstGeom>
                <a:blipFill>
                  <a:blip r:embed="rId9"/>
                  <a:stretch>
                    <a:fillRect l="-698" t="-76829" b="-1231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A15D0A1-9E7A-4686-BF88-F9FD862EAE68}"/>
                </a:ext>
              </a:extLst>
            </p:cNvPr>
            <p:cNvCxnSpPr/>
            <p:nvPr/>
          </p:nvCxnSpPr>
          <p:spPr>
            <a:xfrm flipH="1">
              <a:off x="8954219" y="1779177"/>
              <a:ext cx="448573" cy="39468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513CC20-4D4A-3F46-D31D-B8DFDEBAACEF}"/>
                </a:ext>
              </a:extLst>
            </p:cNvPr>
            <p:cNvCxnSpPr>
              <a:cxnSpLocks/>
            </p:cNvCxnSpPr>
            <p:nvPr/>
          </p:nvCxnSpPr>
          <p:spPr>
            <a:xfrm>
              <a:off x="9402792" y="1776894"/>
              <a:ext cx="448573" cy="394680"/>
            </a:xfrm>
            <a:prstGeom prst="straightConnector1">
              <a:avLst/>
            </a:prstGeom>
            <a:ln w="19050">
              <a:solidFill>
                <a:srgbClr val="B1307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1532543-8520-D85B-234D-ACB7B95C2801}"/>
                </a:ext>
              </a:extLst>
            </p:cNvPr>
            <p:cNvCxnSpPr>
              <a:cxnSpLocks/>
            </p:cNvCxnSpPr>
            <p:nvPr/>
          </p:nvCxnSpPr>
          <p:spPr>
            <a:xfrm>
              <a:off x="8706886" y="2482394"/>
              <a:ext cx="27281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0A5A883-0F1E-8EAD-59D9-52E5D5941C8D}"/>
                </a:ext>
              </a:extLst>
            </p:cNvPr>
            <p:cNvCxnSpPr>
              <a:cxnSpLocks/>
            </p:cNvCxnSpPr>
            <p:nvPr/>
          </p:nvCxnSpPr>
          <p:spPr>
            <a:xfrm>
              <a:off x="9714956" y="2482394"/>
              <a:ext cx="793953" cy="0"/>
            </a:xfrm>
            <a:prstGeom prst="line">
              <a:avLst/>
            </a:prstGeom>
            <a:ln w="19050">
              <a:solidFill>
                <a:srgbClr val="B1307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B32D792-33F8-8267-EF82-0D11DFDC1EF1}"/>
              </a:ext>
            </a:extLst>
          </p:cNvPr>
          <p:cNvGrpSpPr/>
          <p:nvPr/>
        </p:nvGrpSpPr>
        <p:grpSpPr>
          <a:xfrm>
            <a:off x="6716410" y="1562622"/>
            <a:ext cx="5336516" cy="867396"/>
            <a:chOff x="6451843" y="2482394"/>
            <a:chExt cx="5336516" cy="867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93EF6F3-66AE-6C6B-69A7-729A1E6A295A}"/>
                    </a:ext>
                  </a:extLst>
                </p:cNvPr>
                <p:cNvSpPr txBox="1"/>
                <p:nvPr/>
              </p:nvSpPr>
              <p:spPr>
                <a:xfrm>
                  <a:off x="6451843" y="2849397"/>
                  <a:ext cx="5336516" cy="500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Century Gothic" panose="020B0502020202020204" pitchFamily="34" charset="0"/>
                    </a:rPr>
                    <a:t>(3)</a:t>
                  </a:r>
                  <a:r>
                    <a:rPr lang="en-US">
                      <a:latin typeface="Century Gothic" panose="020B0502020202020204" pitchFamily="34" charset="0"/>
                    </a:rPr>
                    <a:t>		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+ℏ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GB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</m:d>
                    </m:oMath>
                  </a14:m>
                  <a:endParaRPr lang="en-US"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93EF6F3-66AE-6C6B-69A7-729A1E6A29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1843" y="2849397"/>
                  <a:ext cx="5336516" cy="500393"/>
                </a:xfrm>
                <a:prstGeom prst="rect">
                  <a:avLst/>
                </a:prstGeom>
                <a:blipFill>
                  <a:blip r:embed="rId10"/>
                  <a:stretch>
                    <a:fillRect l="-686" t="-76829" b="-1231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1EC725D-953E-31AA-D097-1CFDD75F6BF8}"/>
                </a:ext>
              </a:extLst>
            </p:cNvPr>
            <p:cNvCxnSpPr>
              <a:cxnSpLocks/>
            </p:cNvCxnSpPr>
            <p:nvPr/>
          </p:nvCxnSpPr>
          <p:spPr>
            <a:xfrm>
              <a:off x="8846436" y="2482394"/>
              <a:ext cx="0" cy="474994"/>
            </a:xfrm>
            <a:prstGeom prst="straightConnector1">
              <a:avLst/>
            </a:prstGeom>
            <a:ln w="19050">
              <a:solidFill>
                <a:srgbClr val="B1307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C222F4C-FB01-343B-A82D-20AA9B2CD27D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295" y="2482394"/>
              <a:ext cx="0" cy="474994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DCD311D-92B3-E2A2-0999-2F6828A2ABC5}"/>
                </a:ext>
              </a:extLst>
            </p:cNvPr>
            <p:cNvCxnSpPr>
              <a:cxnSpLocks/>
            </p:cNvCxnSpPr>
            <p:nvPr/>
          </p:nvCxnSpPr>
          <p:spPr>
            <a:xfrm>
              <a:off x="8723124" y="3292712"/>
              <a:ext cx="793953" cy="0"/>
            </a:xfrm>
            <a:prstGeom prst="line">
              <a:avLst/>
            </a:prstGeom>
            <a:ln w="19050">
              <a:solidFill>
                <a:srgbClr val="B1307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A8A6AAF-E17D-1D4C-D51D-8B0A30CBE5B2}"/>
                </a:ext>
              </a:extLst>
            </p:cNvPr>
            <p:cNvCxnSpPr>
              <a:cxnSpLocks/>
            </p:cNvCxnSpPr>
            <p:nvPr/>
          </p:nvCxnSpPr>
          <p:spPr>
            <a:xfrm>
              <a:off x="10236092" y="3292712"/>
              <a:ext cx="27281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10D0449-064A-49E6-FB8F-8999BF278D25}"/>
              </a:ext>
            </a:extLst>
          </p:cNvPr>
          <p:cNvGrpSpPr/>
          <p:nvPr/>
        </p:nvGrpSpPr>
        <p:grpSpPr>
          <a:xfrm>
            <a:off x="6716410" y="2371543"/>
            <a:ext cx="5336516" cy="857168"/>
            <a:chOff x="6451843" y="3291315"/>
            <a:chExt cx="5336516" cy="857168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32ED36C-6F9E-F451-2675-1CCAAF3738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3349" y="3291315"/>
              <a:ext cx="13298" cy="451640"/>
            </a:xfrm>
            <a:prstGeom prst="straightConnector1">
              <a:avLst/>
            </a:prstGeom>
            <a:ln w="19050">
              <a:solidFill>
                <a:srgbClr val="B1307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EBA1515-0922-51C5-8F51-66B3BFDE97B8}"/>
                    </a:ext>
                  </a:extLst>
                </p:cNvPr>
                <p:cNvSpPr txBox="1"/>
                <p:nvPr/>
              </p:nvSpPr>
              <p:spPr>
                <a:xfrm>
                  <a:off x="6451843" y="3633021"/>
                  <a:ext cx="5336516" cy="515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Century Gothic" panose="020B0502020202020204" pitchFamily="34" charset="0"/>
                    </a:rPr>
                    <a:t>(4)</a:t>
                  </a:r>
                  <a:r>
                    <a:rPr lang="en-US">
                      <a:latin typeface="Century Gothic" panose="020B0502020202020204" pitchFamily="34" charset="0"/>
                    </a:rPr>
                    <a:t>	 </a:t>
                  </a:r>
                  <a14:m>
                    <m:oMath xmlns:m="http://schemas.openxmlformats.org/officeDocument/2006/math"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d>
                          <m:r>
                            <a:rPr lang="en-GB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d>
                          <m:r>
                            <a:rPr lang="en-GB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+ℏ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a14:m>
                  <a:endParaRPr lang="en-US"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EBA1515-0922-51C5-8F51-66B3BFDE97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1843" y="3633021"/>
                  <a:ext cx="5336516" cy="515462"/>
                </a:xfrm>
                <a:prstGeom prst="rect">
                  <a:avLst/>
                </a:prstGeom>
                <a:blipFill>
                  <a:blip r:embed="rId11"/>
                  <a:stretch>
                    <a:fillRect l="-686" t="-71765" r="-3429" b="-1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B4C6469-FF3C-979B-8302-A5112ECDED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3357" y="3291315"/>
              <a:ext cx="932754" cy="45164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09C6A95-B609-D6DE-9E60-A059A4167941}"/>
                </a:ext>
              </a:extLst>
            </p:cNvPr>
            <p:cNvCxnSpPr>
              <a:cxnSpLocks/>
            </p:cNvCxnSpPr>
            <p:nvPr/>
          </p:nvCxnSpPr>
          <p:spPr>
            <a:xfrm>
              <a:off x="8979703" y="4069580"/>
              <a:ext cx="272817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A4F2A91-E386-9AAE-7F7D-F1C3D85E790F}"/>
                </a:ext>
              </a:extLst>
            </p:cNvPr>
            <p:cNvCxnSpPr>
              <a:cxnSpLocks/>
            </p:cNvCxnSpPr>
            <p:nvPr/>
          </p:nvCxnSpPr>
          <p:spPr>
            <a:xfrm>
              <a:off x="10566048" y="4071195"/>
              <a:ext cx="793953" cy="0"/>
            </a:xfrm>
            <a:prstGeom prst="line">
              <a:avLst/>
            </a:prstGeom>
            <a:ln w="19050">
              <a:solidFill>
                <a:srgbClr val="B1307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245745F-8BF4-B046-ECB9-0127B011C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4520" y="3294716"/>
              <a:ext cx="1529775" cy="415668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E7AC406-4EE7-3F13-84AE-20905F8E6093}"/>
                </a:ext>
              </a:extLst>
            </p:cNvPr>
            <p:cNvCxnSpPr>
              <a:cxnSpLocks/>
            </p:cNvCxnSpPr>
            <p:nvPr/>
          </p:nvCxnSpPr>
          <p:spPr>
            <a:xfrm>
              <a:off x="9116111" y="3291315"/>
              <a:ext cx="567639" cy="451640"/>
            </a:xfrm>
            <a:prstGeom prst="straightConnector1">
              <a:avLst/>
            </a:prstGeom>
            <a:ln w="19050">
              <a:solidFill>
                <a:srgbClr val="B1307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6649C9F-7671-5B5D-302E-8BF2526912DC}"/>
                  </a:ext>
                </a:extLst>
              </p:cNvPr>
              <p:cNvSpPr txBox="1"/>
              <p:nvPr/>
            </p:nvSpPr>
            <p:spPr>
              <a:xfrm>
                <a:off x="6731114" y="5397433"/>
                <a:ext cx="5026312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𝑝𝑟𝑜𝑝𝑎𝑔𝑎𝑡𝑖𝑜𝑛</m:t>
                        </m:r>
                      </m:sub>
                    </m:sSub>
                  </m:oMath>
                </a14:m>
                <a:r>
                  <a:rPr lang="en-US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𝑠𝑒𝑝𝑎𝑟𝑎𝑡𝑖𝑜𝑛</m:t>
                        </m:r>
                      </m:sub>
                    </m:sSub>
                    <m:r>
                      <a:rPr lang="en-GB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n-GB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6649C9F-7671-5B5D-302E-8BF252691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114" y="5397433"/>
                <a:ext cx="5026312" cy="391902"/>
              </a:xfrm>
              <a:prstGeom prst="rect">
                <a:avLst/>
              </a:prstGeom>
              <a:blipFill>
                <a:blip r:embed="rId12"/>
                <a:stretch>
                  <a:fillRect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8B5C2B4D-95BE-F140-E350-C7057AEAAAB3}"/>
              </a:ext>
            </a:extLst>
          </p:cNvPr>
          <p:cNvSpPr txBox="1"/>
          <p:nvPr/>
        </p:nvSpPr>
        <p:spPr>
          <a:xfrm>
            <a:off x="1175886" y="6142683"/>
            <a:ext cx="62579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Useful references: 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arXiv:0806.3261 (2008)</a:t>
            </a:r>
          </a:p>
          <a:p>
            <a:r>
              <a:rPr lang="en-GB" sz="140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Quantum Sci. Technol. </a:t>
            </a:r>
            <a:r>
              <a:rPr lang="en-GB" sz="1400" b="1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044003 (2021)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61F743-4DE1-49AE-5489-30A57635E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335" y="1590227"/>
            <a:ext cx="5526314" cy="650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/>
              <a:t>Mach-Zehnder interferometer: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10ACED70-3C8C-C816-FC3C-3FA197B2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Atom interferometry</a:t>
            </a:r>
          </a:p>
        </p:txBody>
      </p:sp>
    </p:spTree>
    <p:extLst>
      <p:ext uri="{BB962C8B-B14F-4D97-AF65-F5344CB8AC3E}">
        <p14:creationId xmlns:p14="http://schemas.microsoft.com/office/powerpoint/2010/main" val="177572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4" grpId="0" animBg="1"/>
      <p:bldP spid="3" grpId="0"/>
      <p:bldP spid="18" grpId="0"/>
      <p:bldP spid="19" grpId="0"/>
      <p:bldP spid="4" grpId="0" animBg="1"/>
      <p:bldP spid="4" grpId="1" animBg="1"/>
      <p:bldP spid="30" grpId="0"/>
      <p:bldP spid="5" grpId="0"/>
      <p:bldP spid="6" grpId="0"/>
      <p:bldP spid="8" grpId="0"/>
      <p:bldP spid="14" grpId="0"/>
      <p:bldP spid="15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4550F0-DC3C-EE41-969B-E701F9305110}"/>
              </a:ext>
            </a:extLst>
          </p:cNvPr>
          <p:cNvSpPr txBox="1">
            <a:spLocks/>
          </p:cNvSpPr>
          <p:nvPr/>
        </p:nvSpPr>
        <p:spPr>
          <a:xfrm>
            <a:off x="364989" y="1556981"/>
            <a:ext cx="4210808" cy="4232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Strontium-87 (fermionic)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Clock transition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Single-photon interferometry* [1,2]</a:t>
            </a:r>
          </a:p>
          <a:p>
            <a:pPr marL="457200" lvl="1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Differential measurement:  fluctuations in relative phase between AIs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Sensitivity scales with baseline length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Detector network for fundamental physics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DCB84E-07F6-2E2A-CF2E-5EF83940ED95}"/>
              </a:ext>
            </a:extLst>
          </p:cNvPr>
          <p:cNvSpPr txBox="1"/>
          <p:nvPr/>
        </p:nvSpPr>
        <p:spPr>
          <a:xfrm>
            <a:off x="6024404" y="797803"/>
            <a:ext cx="61675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Journal of Cosmology and </a:t>
            </a:r>
            <a:r>
              <a:rPr lang="en-GB" sz="14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Astroparticle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Physics </a:t>
            </a:r>
            <a:r>
              <a:rPr lang="en-GB" sz="1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  <a:r>
              <a:rPr lang="en-GB" sz="14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011 (2020)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C77E3B-AF45-B90B-33A9-A11D21145B70}"/>
              </a:ext>
            </a:extLst>
          </p:cNvPr>
          <p:cNvSpPr txBox="1"/>
          <p:nvPr/>
        </p:nvSpPr>
        <p:spPr>
          <a:xfrm>
            <a:off x="1266778" y="6336665"/>
            <a:ext cx="373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[1] P. Graham </a:t>
            </a:r>
            <a:r>
              <a:rPr lang="en-GB" sz="1200" i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</a:t>
            </a:r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PRL </a:t>
            </a:r>
            <a:r>
              <a:rPr lang="en-GB" sz="1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110</a:t>
            </a:r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171102 (2013)</a:t>
            </a:r>
          </a:p>
          <a:p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[2] L. Hu </a:t>
            </a:r>
            <a:r>
              <a:rPr lang="en-GB" sz="1200" i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al. </a:t>
            </a:r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PRL </a:t>
            </a:r>
            <a:r>
              <a:rPr lang="en-GB" sz="12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119</a:t>
            </a:r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263601 (2017)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472E5B-A69F-E764-9693-8DE08B283B5E}"/>
              </a:ext>
            </a:extLst>
          </p:cNvPr>
          <p:cNvSpPr txBox="1"/>
          <p:nvPr/>
        </p:nvSpPr>
        <p:spPr>
          <a:xfrm>
            <a:off x="4673260" y="6316076"/>
            <a:ext cx="4278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* Recent 3-photon excitation of </a:t>
            </a:r>
            <a:r>
              <a:rPr lang="en-GB" sz="1200" baseline="30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88</a:t>
            </a:r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Sr clock transition: arXiv:2406.07902 (S. Carman </a:t>
            </a:r>
            <a:r>
              <a:rPr lang="en-GB" sz="1200" i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et al</a:t>
            </a:r>
            <a:r>
              <a:rPr lang="en-GB" sz="12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Stanford)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FC306BF6-7D95-7597-DA14-404272F2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21" y="123559"/>
            <a:ext cx="11796661" cy="971711"/>
          </a:xfrm>
        </p:spPr>
        <p:txBody>
          <a:bodyPr>
            <a:noAutofit/>
          </a:bodyPr>
          <a:lstStyle/>
          <a:p>
            <a:r>
              <a:rPr lang="en-GB" sz="3600" dirty="0"/>
              <a:t>The Atom Interferometer Observatory and Network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4181D3-243E-F658-65C2-CD4BFF51F8C5}"/>
              </a:ext>
            </a:extLst>
          </p:cNvPr>
          <p:cNvGrpSpPr/>
          <p:nvPr/>
        </p:nvGrpSpPr>
        <p:grpSpPr>
          <a:xfrm>
            <a:off x="5117495" y="1707423"/>
            <a:ext cx="4919275" cy="3898425"/>
            <a:chOff x="6198558" y="1841988"/>
            <a:chExt cx="5504129" cy="43619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1D5958-7157-271F-5930-569F7DB75BA8}"/>
                </a:ext>
              </a:extLst>
            </p:cNvPr>
            <p:cNvGrpSpPr/>
            <p:nvPr/>
          </p:nvGrpSpPr>
          <p:grpSpPr>
            <a:xfrm>
              <a:off x="6198558" y="1891721"/>
              <a:ext cx="5504129" cy="4312175"/>
              <a:chOff x="7082451" y="1348348"/>
              <a:chExt cx="5653246" cy="415736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38D787E-E93C-FC6F-B419-BFE927D27898}"/>
                  </a:ext>
                </a:extLst>
              </p:cNvPr>
              <p:cNvGrpSpPr/>
              <p:nvPr/>
            </p:nvGrpSpPr>
            <p:grpSpPr>
              <a:xfrm>
                <a:off x="7082451" y="1348348"/>
                <a:ext cx="5653246" cy="4157365"/>
                <a:chOff x="796399" y="1727023"/>
                <a:chExt cx="5653246" cy="4157365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24280A32-2EBF-BBD0-410E-EA301AE58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9433" y="5551455"/>
                  <a:ext cx="850233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323DE00-D10D-D945-A370-BBD9A0B77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00794" y="3023057"/>
                  <a:ext cx="850233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CF473681-0F63-AF5C-A4B8-0E926C5EF1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77117" y="4283242"/>
                  <a:ext cx="681790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00CCB797-9D84-AB2D-2B51-E58F03AA05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77117" y="4435642"/>
                  <a:ext cx="681790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10C5874-BAAB-7977-1E46-B7DAD0614B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77117" y="3906253"/>
                  <a:ext cx="681790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B166972-42B9-BD9D-4241-9BEC99379A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8790" y="2335270"/>
                  <a:ext cx="850233" cy="0"/>
                </a:xfrm>
                <a:prstGeom prst="line">
                  <a:avLst/>
                </a:prstGeom>
                <a:ln w="571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12E40CB-6629-57E7-0BF2-198376A5A1B7}"/>
                    </a:ext>
                  </a:extLst>
                </p:cNvPr>
                <p:cNvSpPr txBox="1"/>
                <p:nvPr/>
              </p:nvSpPr>
              <p:spPr>
                <a:xfrm>
                  <a:off x="1159433" y="5587660"/>
                  <a:ext cx="1588169" cy="2967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5s</a:t>
                  </a:r>
                  <a:r>
                    <a:rPr lang="en-US" sz="1400" baseline="300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2</a:t>
                  </a:r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sz="1400" baseline="300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1</a:t>
                  </a:r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S</a:t>
                  </a:r>
                  <a:r>
                    <a:rPr lang="en-US" sz="1400" baseline="-250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0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B0FD394-38F9-6F3E-B9A6-D43C6B4A256F}"/>
                    </a:ext>
                  </a:extLst>
                </p:cNvPr>
                <p:cNvSpPr txBox="1"/>
                <p:nvPr/>
              </p:nvSpPr>
              <p:spPr>
                <a:xfrm>
                  <a:off x="1827916" y="2703291"/>
                  <a:ext cx="1588169" cy="296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5s5p </a:t>
                  </a:r>
                  <a:r>
                    <a:rPr lang="en-US" sz="1400" baseline="300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1</a:t>
                  </a:r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P</a:t>
                  </a:r>
                  <a:r>
                    <a:rPr lang="en-US" sz="1400" baseline="-250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1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81DB90C-1292-E421-665C-C2C0FBD65868}"/>
                    </a:ext>
                  </a:extLst>
                </p:cNvPr>
                <p:cNvSpPr txBox="1"/>
                <p:nvPr/>
              </p:nvSpPr>
              <p:spPr>
                <a:xfrm>
                  <a:off x="4075721" y="4440562"/>
                  <a:ext cx="1000321" cy="296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5s5p </a:t>
                  </a:r>
                  <a:r>
                    <a:rPr lang="en-US" sz="1400" baseline="300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3</a:t>
                  </a:r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P</a:t>
                  </a:r>
                  <a:r>
                    <a:rPr lang="en-US" sz="1400" baseline="-250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J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2FE67E0-B7D1-4D3B-61C7-19363A1E9BBD}"/>
                    </a:ext>
                  </a:extLst>
                </p:cNvPr>
                <p:cNvSpPr txBox="1"/>
                <p:nvPr/>
              </p:nvSpPr>
              <p:spPr>
                <a:xfrm>
                  <a:off x="4858906" y="4314282"/>
                  <a:ext cx="1588170" cy="32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J=0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782C050-4FC9-5732-C571-38425FD42166}"/>
                    </a:ext>
                  </a:extLst>
                </p:cNvPr>
                <p:cNvSpPr txBox="1"/>
                <p:nvPr/>
              </p:nvSpPr>
              <p:spPr>
                <a:xfrm>
                  <a:off x="4859509" y="4143449"/>
                  <a:ext cx="1588170" cy="32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J=1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019CAAF-8999-0EF3-1F9B-6724DFC67383}"/>
                    </a:ext>
                  </a:extLst>
                </p:cNvPr>
                <p:cNvSpPr txBox="1"/>
                <p:nvPr/>
              </p:nvSpPr>
              <p:spPr>
                <a:xfrm>
                  <a:off x="4861475" y="3775154"/>
                  <a:ext cx="1588170" cy="32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</a:rPr>
                    <a:t>J=2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6B7F33DA-4781-56D0-7FA9-278055FC5628}"/>
                    </a:ext>
                  </a:extLst>
                </p:cNvPr>
                <p:cNvSpPr txBox="1"/>
                <p:nvPr/>
              </p:nvSpPr>
              <p:spPr>
                <a:xfrm>
                  <a:off x="3027019" y="1946781"/>
                  <a:ext cx="158817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bg2">
                          <a:lumMod val="25000"/>
                        </a:schemeClr>
                      </a:solidFill>
                      <a:latin typeface="Bookman Old Style" panose="02050604050505020204" pitchFamily="18" charset="0"/>
                    </a:rPr>
                    <a:t>5s6s </a:t>
                  </a:r>
                  <a:r>
                    <a:rPr lang="en-US" baseline="30000">
                      <a:solidFill>
                        <a:schemeClr val="bg2">
                          <a:lumMod val="25000"/>
                        </a:schemeClr>
                      </a:solidFill>
                      <a:latin typeface="Bookman Old Style" panose="02050604050505020204" pitchFamily="18" charset="0"/>
                    </a:rPr>
                    <a:t>3</a:t>
                  </a:r>
                  <a:r>
                    <a:rPr lang="en-US">
                      <a:solidFill>
                        <a:schemeClr val="bg2">
                          <a:lumMod val="25000"/>
                        </a:schemeClr>
                      </a:solidFill>
                      <a:latin typeface="Bookman Old Style" panose="02050604050505020204" pitchFamily="18" charset="0"/>
                    </a:rPr>
                    <a:t>S</a:t>
                  </a:r>
                  <a:r>
                    <a:rPr lang="en-US" baseline="-25000">
                      <a:solidFill>
                        <a:schemeClr val="bg2">
                          <a:lumMod val="25000"/>
                        </a:schemeClr>
                      </a:solidFill>
                      <a:latin typeface="Bookman Old Style" panose="02050604050505020204" pitchFamily="18" charset="0"/>
                    </a:rPr>
                    <a:t>1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7FEF13B5-4E3F-F597-896E-7A619C0482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98642" y="3068703"/>
                  <a:ext cx="684875" cy="2457995"/>
                </a:xfrm>
                <a:prstGeom prst="straightConnector1">
                  <a:avLst/>
                </a:prstGeom>
                <a:ln w="76200">
                  <a:solidFill>
                    <a:srgbClr val="00B0F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77AE3520-2764-1FAE-4C0D-07BFF2C2DE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44183" y="4283242"/>
                  <a:ext cx="2529818" cy="1219984"/>
                </a:xfrm>
                <a:prstGeom prst="straightConnector1">
                  <a:avLst/>
                </a:prstGeom>
                <a:ln w="28575">
                  <a:solidFill>
                    <a:srgbClr val="B13072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BB4227CF-F77A-6EA6-0749-1B3FA8FDB8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82674" y="4470624"/>
                  <a:ext cx="2391327" cy="1041994"/>
                </a:xfrm>
                <a:prstGeom prst="straightConnector1">
                  <a:avLst/>
                </a:prstGeom>
                <a:ln w="6350">
                  <a:solidFill>
                    <a:srgbClr val="B13072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E0F62D1-8D92-CA01-18FA-895B94995F78}"/>
                    </a:ext>
                  </a:extLst>
                </p:cNvPr>
                <p:cNvSpPr/>
                <p:nvPr/>
              </p:nvSpPr>
              <p:spPr>
                <a:xfrm>
                  <a:off x="2753962" y="1727023"/>
                  <a:ext cx="2158006" cy="8766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159ACFA-92A3-B2BA-6E88-73AC314C4CBC}"/>
                    </a:ext>
                  </a:extLst>
                </p:cNvPr>
                <p:cNvSpPr txBox="1"/>
                <p:nvPr/>
              </p:nvSpPr>
              <p:spPr>
                <a:xfrm>
                  <a:off x="796399" y="3704946"/>
                  <a:ext cx="1298779" cy="445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B0F0"/>
                      </a:solidFill>
                      <a:latin typeface="Century Gothic" panose="020B0502020202020204" pitchFamily="34" charset="0"/>
                    </a:rPr>
                    <a:t>461 nm</a:t>
                  </a:r>
                </a:p>
                <a:p>
                  <a:r>
                    <a:rPr lang="en-US" sz="1200" dirty="0">
                      <a:solidFill>
                        <a:srgbClr val="00B0F0"/>
                      </a:solidFill>
                      <a:latin typeface="Century Gothic" panose="020B0502020202020204" pitchFamily="34" charset="0"/>
                    </a:rPr>
                    <a:t>2</a:t>
                  </a:r>
                  <a:r>
                    <a:rPr lang="el-GR" sz="1200" dirty="0">
                      <a:solidFill>
                        <a:srgbClr val="00B0F0"/>
                      </a:solidFill>
                      <a:latin typeface="Century Gothic" panose="020B0502020202020204" pitchFamily="34" charset="0"/>
                    </a:rPr>
                    <a:t>π</a:t>
                  </a:r>
                  <a:r>
                    <a:rPr lang="en-GB" sz="1200" dirty="0">
                      <a:solidFill>
                        <a:srgbClr val="00B0F0"/>
                      </a:solidFill>
                      <a:latin typeface="Century Gothic" panose="020B0502020202020204" pitchFamily="34" charset="0"/>
                    </a:rPr>
                    <a:t> x </a:t>
                  </a:r>
                  <a:r>
                    <a:rPr lang="en-US" sz="1200" dirty="0">
                      <a:solidFill>
                        <a:srgbClr val="00B0F0"/>
                      </a:solidFill>
                      <a:latin typeface="Century Gothic" panose="020B0502020202020204" pitchFamily="34" charset="0"/>
                    </a:rPr>
                    <a:t>30 MHz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FF6F0E7-BA10-0B8F-513A-4F54ADEEBD10}"/>
                    </a:ext>
                  </a:extLst>
                </p:cNvPr>
                <p:cNvSpPr txBox="1"/>
                <p:nvPr/>
              </p:nvSpPr>
              <p:spPr>
                <a:xfrm>
                  <a:off x="2305865" y="4095768"/>
                  <a:ext cx="1298779" cy="445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solidFill>
                        <a:srgbClr val="B13072"/>
                      </a:solidFill>
                      <a:latin typeface="Century Gothic" panose="020B0502020202020204" pitchFamily="34" charset="0"/>
                    </a:rPr>
                    <a:t>689 nm</a:t>
                  </a:r>
                </a:p>
                <a:p>
                  <a:r>
                    <a:rPr lang="en-US" sz="1200">
                      <a:solidFill>
                        <a:srgbClr val="B13072"/>
                      </a:solidFill>
                      <a:latin typeface="Century Gothic" panose="020B0502020202020204" pitchFamily="34" charset="0"/>
                    </a:rPr>
                    <a:t>2</a:t>
                  </a:r>
                  <a:r>
                    <a:rPr lang="el-GR" sz="1200">
                      <a:solidFill>
                        <a:srgbClr val="B13072"/>
                      </a:solidFill>
                      <a:latin typeface="Century Gothic" panose="020B0502020202020204" pitchFamily="34" charset="0"/>
                    </a:rPr>
                    <a:t>π</a:t>
                  </a:r>
                  <a:r>
                    <a:rPr lang="en-GB" sz="1200">
                      <a:solidFill>
                        <a:srgbClr val="B13072"/>
                      </a:solidFill>
                      <a:latin typeface="Century Gothic" panose="020B0502020202020204" pitchFamily="34" charset="0"/>
                    </a:rPr>
                    <a:t> x </a:t>
                  </a:r>
                  <a:r>
                    <a:rPr lang="en-US" sz="1200">
                      <a:solidFill>
                        <a:srgbClr val="B13072"/>
                      </a:solidFill>
                      <a:latin typeface="Century Gothic" panose="020B0502020202020204" pitchFamily="34" charset="0"/>
                    </a:rPr>
                    <a:t>7.5 kHz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CD41121-642D-B419-5497-73C52BE93C77}"/>
                    </a:ext>
                  </a:extLst>
                </p:cNvPr>
                <p:cNvSpPr txBox="1"/>
                <p:nvPr/>
              </p:nvSpPr>
              <p:spPr>
                <a:xfrm>
                  <a:off x="3209037" y="4854639"/>
                  <a:ext cx="1298779" cy="445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>
                      <a:solidFill>
                        <a:srgbClr val="B13072"/>
                      </a:solidFill>
                      <a:latin typeface="Century Gothic" panose="020B0502020202020204" pitchFamily="34" charset="0"/>
                    </a:rPr>
                    <a:t>698 nm</a:t>
                  </a:r>
                </a:p>
                <a:p>
                  <a:r>
                    <a:rPr lang="en-US" sz="1200" err="1">
                      <a:solidFill>
                        <a:srgbClr val="B13072"/>
                      </a:solidFill>
                      <a:latin typeface="Century Gothic" panose="020B0502020202020204" pitchFamily="34" charset="0"/>
                    </a:rPr>
                    <a:t>mHz</a:t>
                  </a:r>
                  <a:endParaRPr lang="en-US" sz="1200">
                    <a:solidFill>
                      <a:srgbClr val="B13072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39" name="Graphic 38" descr="Alarm clock with solid fill">
                <a:extLst>
                  <a:ext uri="{FF2B5EF4-FFF2-40B4-BE49-F238E27FC236}">
                    <a16:creationId xmlns:a16="http://schemas.microsoft.com/office/drawing/2014/main" id="{CD50A9D8-6733-8386-7E11-B793B763E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263110" y="4576753"/>
                <a:ext cx="325283" cy="325284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7FECA81-FCBC-EFED-5E96-9A89F957A3DE}"/>
                </a:ext>
              </a:extLst>
            </p:cNvPr>
            <p:cNvCxnSpPr>
              <a:cxnSpLocks/>
            </p:cNvCxnSpPr>
            <p:nvPr/>
          </p:nvCxnSpPr>
          <p:spPr>
            <a:xfrm>
              <a:off x="8772587" y="2196123"/>
              <a:ext cx="663806" cy="0"/>
            </a:xfrm>
            <a:prstGeom prst="line">
              <a:avLst/>
            </a:prstGeom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EFAB27-12BD-BD4E-A525-490B5E39E18D}"/>
                </a:ext>
              </a:extLst>
            </p:cNvPr>
            <p:cNvSpPr txBox="1"/>
            <p:nvPr/>
          </p:nvSpPr>
          <p:spPr>
            <a:xfrm>
              <a:off x="8678360" y="1841988"/>
              <a:ext cx="15462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5s6s </a:t>
              </a:r>
              <a:r>
                <a:rPr lang="en-US" sz="1400" baseline="3000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3</a:t>
              </a:r>
              <a:r>
                <a:rPr lang="en-US" sz="140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1400" baseline="-2500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C2BFF7E-D000-220F-F5E9-0437F5D25D35}"/>
                </a:ext>
              </a:extLst>
            </p:cNvPr>
            <p:cNvCxnSpPr>
              <a:cxnSpLocks/>
            </p:cNvCxnSpPr>
            <p:nvPr/>
          </p:nvCxnSpPr>
          <p:spPr>
            <a:xfrm>
              <a:off x="9076862" y="2227306"/>
              <a:ext cx="746820" cy="2441881"/>
            </a:xfrm>
            <a:prstGeom prst="straightConnector1">
              <a:avLst/>
            </a:prstGeom>
            <a:ln w="38100">
              <a:solidFill>
                <a:srgbClr val="C00000">
                  <a:alpha val="60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D41B06A-0D9D-5202-4467-65E516D6E3FF}"/>
                </a:ext>
              </a:extLst>
            </p:cNvPr>
            <p:cNvCxnSpPr>
              <a:cxnSpLocks/>
            </p:cNvCxnSpPr>
            <p:nvPr/>
          </p:nvCxnSpPr>
          <p:spPr>
            <a:xfrm>
              <a:off x="9072090" y="2230275"/>
              <a:ext cx="720915" cy="1902195"/>
            </a:xfrm>
            <a:prstGeom prst="straightConnector1">
              <a:avLst/>
            </a:prstGeom>
            <a:ln w="38100">
              <a:solidFill>
                <a:srgbClr val="C00000">
                  <a:alpha val="60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F6EDDA-EE63-B3D9-FB78-8CA604360638}"/>
                </a:ext>
              </a:extLst>
            </p:cNvPr>
            <p:cNvSpPr txBox="1"/>
            <p:nvPr/>
          </p:nvSpPr>
          <p:spPr>
            <a:xfrm>
              <a:off x="8655773" y="3448246"/>
              <a:ext cx="8278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C00000"/>
                  </a:solidFill>
                  <a:latin typeface="Century Gothic" panose="020B0502020202020204" pitchFamily="34" charset="0"/>
                </a:rPr>
                <a:t>679 nm</a:t>
              </a:r>
              <a:endParaRPr lang="en-US" sz="120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536FC4-B0AD-49AD-F4C7-0EC5B59568B4}"/>
                </a:ext>
              </a:extLst>
            </p:cNvPr>
            <p:cNvSpPr txBox="1"/>
            <p:nvPr/>
          </p:nvSpPr>
          <p:spPr>
            <a:xfrm>
              <a:off x="9245914" y="2321701"/>
              <a:ext cx="8278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C00000"/>
                  </a:solidFill>
                  <a:latin typeface="Century Gothic" panose="020B0502020202020204" pitchFamily="34" charset="0"/>
                </a:rPr>
                <a:t>707 nm</a:t>
              </a:r>
              <a:endParaRPr lang="en-US" sz="120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2A36727A-21EB-8E18-F00D-26C6117DF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844" y="1423033"/>
            <a:ext cx="2377918" cy="469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4E8C7-06C1-3DE2-F7E8-7D7F0B11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7DADFC-632F-959F-04FD-4A2C5F45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Terrestrial l</a:t>
            </a:r>
            <a:r>
              <a:rPr lang="en-GB" sz="3600" dirty="0">
                <a:latin typeface="Century Gothic" panose="020B0502020202020204" pitchFamily="34" charset="0"/>
              </a:rPr>
              <a:t>ong-baseline atom interferometers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6F08ED-19D5-1311-5735-F3167371234B}"/>
              </a:ext>
            </a:extLst>
          </p:cNvPr>
          <p:cNvGrpSpPr/>
          <p:nvPr/>
        </p:nvGrpSpPr>
        <p:grpSpPr>
          <a:xfrm>
            <a:off x="447230" y="1658720"/>
            <a:ext cx="7262892" cy="4794422"/>
            <a:chOff x="363659" y="1719734"/>
            <a:chExt cx="7262892" cy="47944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314FD64-53C3-5ABC-4A5F-C5B8BDE327FA}"/>
                </a:ext>
              </a:extLst>
            </p:cNvPr>
            <p:cNvSpPr txBox="1"/>
            <p:nvPr/>
          </p:nvSpPr>
          <p:spPr>
            <a:xfrm>
              <a:off x="4765994" y="2073589"/>
              <a:ext cx="2860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latin typeface="Century Gothic" panose="020B0502020202020204" pitchFamily="34" charset="0"/>
                </a:rPr>
                <a:t>MIGA and ELGAR</a:t>
              </a:r>
              <a:endParaRPr lang="en-GB" sz="2000">
                <a:latin typeface="Century Gothic" panose="020B0502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58AAFA-84E1-C0C2-8C90-058AE73EB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567" y="2948774"/>
              <a:ext cx="3052865" cy="30934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E70C38-C36E-45B5-CCAB-8C2D69839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659" y="1719734"/>
              <a:ext cx="4115720" cy="47944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2C085-97B2-DB26-C757-954E33D41F71}"/>
                </a:ext>
              </a:extLst>
            </p:cNvPr>
            <p:cNvSpPr txBox="1"/>
            <p:nvPr/>
          </p:nvSpPr>
          <p:spPr>
            <a:xfrm>
              <a:off x="4569567" y="5966022"/>
              <a:ext cx="23502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latin typeface="Century Gothic" panose="020B0502020202020204" pitchFamily="34" charset="0"/>
                </a:rPr>
                <a:t>B. </a:t>
              </a:r>
              <a:r>
                <a:rPr lang="en-GB" sz="1400" err="1">
                  <a:latin typeface="Century Gothic" panose="020B0502020202020204" pitchFamily="34" charset="0"/>
                </a:rPr>
                <a:t>Canuel</a:t>
              </a:r>
              <a:r>
                <a:rPr lang="en-GB" sz="1400">
                  <a:latin typeface="Century Gothic" panose="020B0502020202020204" pitchFamily="34" charset="0"/>
                </a:rPr>
                <a:t> </a:t>
              </a:r>
              <a:r>
                <a:rPr lang="en-GB" sz="1400" i="1">
                  <a:latin typeface="Century Gothic" panose="020B0502020202020204" pitchFamily="34" charset="0"/>
                </a:rPr>
                <a:t>et al.</a:t>
              </a:r>
              <a:r>
                <a:rPr lang="en-GB" sz="1400">
                  <a:latin typeface="Century Gothic" panose="020B0502020202020204" pitchFamily="34" charset="0"/>
                </a:rPr>
                <a:t> Sci. Rep. </a:t>
              </a:r>
              <a:r>
                <a:rPr lang="en-GB" sz="1400" b="1">
                  <a:latin typeface="Century Gothic" panose="020B0502020202020204" pitchFamily="34" charset="0"/>
                </a:rPr>
                <a:t>8</a:t>
              </a:r>
              <a:r>
                <a:rPr lang="en-GB" sz="1400">
                  <a:latin typeface="Century Gothic" panose="020B0502020202020204" pitchFamily="34" charset="0"/>
                </a:rPr>
                <a:t> 14064 (2018)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044EE4-7FF7-4A83-32CF-B5A697E01BB7}"/>
              </a:ext>
            </a:extLst>
          </p:cNvPr>
          <p:cNvGrpSpPr/>
          <p:nvPr/>
        </p:nvGrpSpPr>
        <p:grpSpPr>
          <a:xfrm>
            <a:off x="1887417" y="1559089"/>
            <a:ext cx="6766046" cy="5034558"/>
            <a:chOff x="1666754" y="1550059"/>
            <a:chExt cx="6766046" cy="503455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36E967-9723-3406-A1D7-856FB41D6AF4}"/>
                </a:ext>
              </a:extLst>
            </p:cNvPr>
            <p:cNvGrpSpPr/>
            <p:nvPr/>
          </p:nvGrpSpPr>
          <p:grpSpPr>
            <a:xfrm>
              <a:off x="1666754" y="1550059"/>
              <a:ext cx="6766046" cy="5034558"/>
              <a:chOff x="1397773" y="1704770"/>
              <a:chExt cx="6766046" cy="503455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4F978C7-53E5-CCCF-3517-5EC5212C18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3138" y="1704770"/>
                <a:ext cx="3510681" cy="248468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E60598-EF2F-7C11-3826-79DBC236B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53138" y="4177008"/>
                <a:ext cx="3510681" cy="256232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1210662-F335-F87F-2AC2-6909C7581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7773" y="1744448"/>
                <a:ext cx="3157151" cy="2503655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ACC52A-F885-31A3-59A1-37074D756FDD}"/>
                </a:ext>
              </a:extLst>
            </p:cNvPr>
            <p:cNvSpPr txBox="1"/>
            <p:nvPr/>
          </p:nvSpPr>
          <p:spPr>
            <a:xfrm>
              <a:off x="1927071" y="4093392"/>
              <a:ext cx="2860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latin typeface="Century Gothic" panose="020B0502020202020204" pitchFamily="34" charset="0"/>
                </a:rPr>
                <a:t>ZAIGA </a:t>
              </a:r>
              <a:r>
                <a:rPr lang="en-GB" sz="2000">
                  <a:latin typeface="Century Gothic" panose="020B0502020202020204" pitchFamily="34" charset="0"/>
                </a:rPr>
                <a:t>(China)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E2CCC0-20F7-FED9-317B-DC9F25CFE0F3}"/>
                </a:ext>
              </a:extLst>
            </p:cNvPr>
            <p:cNvSpPr txBox="1"/>
            <p:nvPr/>
          </p:nvSpPr>
          <p:spPr>
            <a:xfrm>
              <a:off x="1927071" y="4529599"/>
              <a:ext cx="244672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latin typeface="Century Gothic" panose="020B0502020202020204" pitchFamily="34" charset="0"/>
                </a:rPr>
                <a:t>M.-S. Zhan </a:t>
              </a:r>
              <a:r>
                <a:rPr lang="en-GB" sz="1400" i="1">
                  <a:latin typeface="Century Gothic" panose="020B0502020202020204" pitchFamily="34" charset="0"/>
                </a:rPr>
                <a:t>et al.</a:t>
              </a:r>
              <a:r>
                <a:rPr lang="en-GB" sz="1400">
                  <a:latin typeface="Century Gothic" panose="020B0502020202020204" pitchFamily="34" charset="0"/>
                </a:rPr>
                <a:t> Int. J. Mod. Phys. D </a:t>
              </a:r>
              <a:r>
                <a:rPr lang="en-GB" sz="1400" b="1">
                  <a:latin typeface="Century Gothic" panose="020B0502020202020204" pitchFamily="34" charset="0"/>
                </a:rPr>
                <a:t>29</a:t>
              </a:r>
              <a:r>
                <a:rPr lang="en-GB" sz="1400">
                  <a:latin typeface="Century Gothic" panose="020B0502020202020204" pitchFamily="34" charset="0"/>
                </a:rPr>
                <a:t> 1940005 (2020).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CF6902-215D-9ECC-AA3E-E4781C79A4A9}"/>
              </a:ext>
            </a:extLst>
          </p:cNvPr>
          <p:cNvGrpSpPr/>
          <p:nvPr/>
        </p:nvGrpSpPr>
        <p:grpSpPr>
          <a:xfrm>
            <a:off x="5878514" y="2414624"/>
            <a:ext cx="6265161" cy="3866181"/>
            <a:chOff x="5398433" y="1825364"/>
            <a:chExt cx="6265161" cy="38661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F3F2E0-1586-F986-8056-2F68AA44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8433" y="1825364"/>
              <a:ext cx="6265161" cy="38661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476E68-C3FD-27E3-5074-0BB5582483D9}"/>
                </a:ext>
              </a:extLst>
            </p:cNvPr>
            <p:cNvSpPr txBox="1"/>
            <p:nvPr/>
          </p:nvSpPr>
          <p:spPr>
            <a:xfrm>
              <a:off x="6947407" y="4761050"/>
              <a:ext cx="2860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latin typeface="Century Gothic" panose="020B0502020202020204" pitchFamily="34" charset="0"/>
                </a:rPr>
                <a:t>MAGIS-100 </a:t>
              </a:r>
              <a:r>
                <a:rPr lang="en-GB" sz="2000">
                  <a:latin typeface="Century Gothic" panose="020B0502020202020204" pitchFamily="34" charset="0"/>
                </a:rPr>
                <a:t>(US)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F0522C-9822-4256-55BE-153740D31B1A}"/>
                </a:ext>
              </a:extLst>
            </p:cNvPr>
            <p:cNvSpPr txBox="1"/>
            <p:nvPr/>
          </p:nvSpPr>
          <p:spPr>
            <a:xfrm>
              <a:off x="6947407" y="5061243"/>
              <a:ext cx="3052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>
                  <a:latin typeface="Century Gothic" panose="020B0502020202020204" pitchFamily="34" charset="0"/>
                </a:rPr>
                <a:t>M. Abe </a:t>
              </a:r>
              <a:r>
                <a:rPr lang="en-GB" sz="1400" i="1">
                  <a:latin typeface="Century Gothic" panose="020B0502020202020204" pitchFamily="34" charset="0"/>
                </a:rPr>
                <a:t>et al,</a:t>
              </a:r>
              <a:r>
                <a:rPr lang="en-GB" sz="1400">
                  <a:latin typeface="Century Gothic" panose="020B0502020202020204" pitchFamily="34" charset="0"/>
                </a:rPr>
                <a:t> Quantum Sci. Technol. </a:t>
              </a:r>
              <a:r>
                <a:rPr lang="en-GB" sz="1400" b="1">
                  <a:latin typeface="Century Gothic" panose="020B0502020202020204" pitchFamily="34" charset="0"/>
                </a:rPr>
                <a:t>6</a:t>
              </a:r>
              <a:r>
                <a:rPr lang="en-GB" sz="1400">
                  <a:latin typeface="Century Gothic" panose="020B0502020202020204" pitchFamily="34" charset="0"/>
                </a:rPr>
                <a:t> 044003 (2021)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5F58F6-09C8-9003-104B-0D51D14F21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" y="2246322"/>
            <a:ext cx="1878920" cy="37121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F65777-929C-D530-D3DF-363C6991E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109" y="1808274"/>
            <a:ext cx="3467228" cy="281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0F2100-745C-2B24-C6C8-D51EFAA5CA20}"/>
              </a:ext>
            </a:extLst>
          </p:cNvPr>
          <p:cNvSpPr txBox="1"/>
          <p:nvPr/>
        </p:nvSpPr>
        <p:spPr>
          <a:xfrm>
            <a:off x="1823405" y="4738584"/>
            <a:ext cx="286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latin typeface="Century Gothic" panose="020B0502020202020204" pitchFamily="34" charset="0"/>
              </a:rPr>
              <a:t>AION </a:t>
            </a:r>
            <a:r>
              <a:rPr lang="en-GB" sz="2000">
                <a:latin typeface="Century Gothic" panose="020B0502020202020204" pitchFamily="34" charset="0"/>
              </a:rPr>
              <a:t>(UK)</a:t>
            </a:r>
          </a:p>
          <a:p>
            <a:r>
              <a:rPr lang="en-GB" sz="1400">
                <a:latin typeface="Century Gothic" panose="020B0502020202020204" pitchFamily="34" charset="0"/>
              </a:rPr>
              <a:t>L. </a:t>
            </a:r>
            <a:r>
              <a:rPr lang="en-GB" sz="1400" err="1">
                <a:latin typeface="Century Gothic" panose="020B0502020202020204" pitchFamily="34" charset="0"/>
              </a:rPr>
              <a:t>Badurina</a:t>
            </a:r>
            <a:r>
              <a:rPr lang="en-GB" sz="1400">
                <a:latin typeface="Century Gothic" panose="020B0502020202020204" pitchFamily="34" charset="0"/>
              </a:rPr>
              <a:t> </a:t>
            </a:r>
            <a:r>
              <a:rPr lang="en-GB" sz="1400" i="1">
                <a:latin typeface="Century Gothic" panose="020B0502020202020204" pitchFamily="34" charset="0"/>
              </a:rPr>
              <a:t>et al. </a:t>
            </a:r>
            <a:r>
              <a:rPr lang="en-GB" sz="1400">
                <a:latin typeface="Century Gothic" panose="020B0502020202020204" pitchFamily="34" charset="0"/>
              </a:rPr>
              <a:t>J. </a:t>
            </a:r>
            <a:r>
              <a:rPr lang="en-GB" sz="1400" err="1">
                <a:latin typeface="Century Gothic" panose="020B0502020202020204" pitchFamily="34" charset="0"/>
              </a:rPr>
              <a:t>Cosmol</a:t>
            </a:r>
            <a:r>
              <a:rPr lang="en-GB" sz="1400">
                <a:latin typeface="Century Gothic" panose="020B0502020202020204" pitchFamily="34" charset="0"/>
              </a:rPr>
              <a:t>. </a:t>
            </a:r>
            <a:r>
              <a:rPr lang="en-GB" sz="1400" err="1">
                <a:latin typeface="Century Gothic" panose="020B0502020202020204" pitchFamily="34" charset="0"/>
              </a:rPr>
              <a:t>Astropart</a:t>
            </a:r>
            <a:r>
              <a:rPr lang="en-GB" sz="1400">
                <a:latin typeface="Century Gothic" panose="020B0502020202020204" pitchFamily="34" charset="0"/>
              </a:rPr>
              <a:t>. Physics </a:t>
            </a:r>
            <a:r>
              <a:rPr lang="en-GB" sz="1400" b="1">
                <a:latin typeface="Century Gothic" panose="020B0502020202020204" pitchFamily="34" charset="0"/>
              </a:rPr>
              <a:t>5</a:t>
            </a:r>
            <a:r>
              <a:rPr lang="en-GB" sz="1400">
                <a:latin typeface="Century Gothic" panose="020B0502020202020204" pitchFamily="34" charset="0"/>
              </a:rPr>
              <a:t>, 011 (2020)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0C4C4B-9E3B-65FA-C976-FBFB8DF6BCB1}"/>
              </a:ext>
            </a:extLst>
          </p:cNvPr>
          <p:cNvGrpSpPr/>
          <p:nvPr/>
        </p:nvGrpSpPr>
        <p:grpSpPr>
          <a:xfrm>
            <a:off x="7706002" y="1602160"/>
            <a:ext cx="4322792" cy="4551064"/>
            <a:chOff x="7706002" y="1602160"/>
            <a:chExt cx="4322792" cy="4551064"/>
          </a:xfrm>
        </p:grpSpPr>
        <p:pic>
          <p:nvPicPr>
            <p:cNvPr id="23" name="Picture 2" descr="undefined">
              <a:extLst>
                <a:ext uri="{FF2B5EF4-FFF2-40B4-BE49-F238E27FC236}">
                  <a16:creationId xmlns:a16="http://schemas.microsoft.com/office/drawing/2014/main" id="{E892594C-F869-FCBE-63A3-80435EED67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44323" y="1602160"/>
              <a:ext cx="1684471" cy="455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3F27DA-3182-2904-6B6D-D3FAAE71969D}"/>
                </a:ext>
              </a:extLst>
            </p:cNvPr>
            <p:cNvSpPr txBox="1"/>
            <p:nvPr/>
          </p:nvSpPr>
          <p:spPr>
            <a:xfrm>
              <a:off x="9380674" y="4585498"/>
              <a:ext cx="98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latin typeface="Century Gothic" panose="020B0502020202020204" pitchFamily="34" charset="0"/>
                </a:rPr>
                <a:t>VLBAI</a:t>
              </a:r>
              <a:endParaRPr lang="en-GB" sz="2000"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24BF56-C5A5-C678-2C59-28E92282B51C}"/>
                </a:ext>
              </a:extLst>
            </p:cNvPr>
            <p:cNvSpPr txBox="1"/>
            <p:nvPr/>
          </p:nvSpPr>
          <p:spPr>
            <a:xfrm>
              <a:off x="7706002" y="4928300"/>
              <a:ext cx="263253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600" b="0" u="none" strike="noStrike">
                  <a:effectLst/>
                  <a:latin typeface="Century Gothic" panose="020B0502020202020204" pitchFamily="34" charset="0"/>
                </a:rPr>
                <a:t>J. Hartwig </a:t>
              </a:r>
              <a:r>
                <a:rPr lang="en-GB" sz="1600" b="0" i="1" u="none" strike="noStrike">
                  <a:effectLst/>
                  <a:latin typeface="Century Gothic" panose="020B0502020202020204" pitchFamily="34" charset="0"/>
                </a:rPr>
                <a:t>et al.</a:t>
              </a:r>
              <a:r>
                <a:rPr lang="en-GB" sz="1600" b="0" u="none" strike="noStrike">
                  <a:effectLst/>
                  <a:latin typeface="Century Gothic" panose="020B0502020202020204" pitchFamily="34" charset="0"/>
                </a:rPr>
                <a:t> New J. Phys</a:t>
              </a:r>
              <a:r>
                <a:rPr lang="en-GB" sz="1600" b="0" i="1" u="none" strike="noStrike">
                  <a:effectLst/>
                  <a:latin typeface="Century Gothic" panose="020B0502020202020204" pitchFamily="34" charset="0"/>
                </a:rPr>
                <a:t>.</a:t>
              </a:r>
              <a:r>
                <a:rPr lang="en-GB" sz="1600">
                  <a:latin typeface="Century Gothic" panose="020B0502020202020204" pitchFamily="34" charset="0"/>
                </a:rPr>
                <a:t> </a:t>
              </a:r>
              <a:r>
                <a:rPr lang="en-GB" sz="1600" b="1" i="0" u="none" strike="noStrike">
                  <a:effectLst/>
                  <a:latin typeface="Century Gothic" panose="020B0502020202020204" pitchFamily="34" charset="0"/>
                </a:rPr>
                <a:t>17</a:t>
              </a:r>
              <a:r>
                <a:rPr lang="en-GB" sz="1600" b="0" i="0" u="none" strike="noStrike">
                  <a:effectLst/>
                  <a:latin typeface="Century Gothic" panose="020B0502020202020204" pitchFamily="34" charset="0"/>
                </a:rPr>
                <a:t> 035011 (2015)</a:t>
              </a:r>
              <a:endParaRPr lang="en-US" sz="16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52FE45-35E9-12F4-ED65-EC7E1F35047C}"/>
              </a:ext>
            </a:extLst>
          </p:cNvPr>
          <p:cNvGrpSpPr/>
          <p:nvPr/>
        </p:nvGrpSpPr>
        <p:grpSpPr>
          <a:xfrm>
            <a:off x="4562950" y="1077969"/>
            <a:ext cx="3484796" cy="2298100"/>
            <a:chOff x="8663882" y="256009"/>
            <a:chExt cx="3484796" cy="22981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16BA34F-EA0A-6112-D015-FE21295A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80140" y="256009"/>
              <a:ext cx="3309956" cy="228386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C99918-EE9E-E398-EFB8-0CE7D44B31C1}"/>
                </a:ext>
              </a:extLst>
            </p:cNvPr>
            <p:cNvSpPr txBox="1"/>
            <p:nvPr/>
          </p:nvSpPr>
          <p:spPr>
            <a:xfrm>
              <a:off x="8663882" y="1969334"/>
              <a:ext cx="34847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ICRADA ceremony Fermilab, November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27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C127C7-4D75-9DE1-68BB-43DE4DB0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Terrestrial l</a:t>
            </a:r>
            <a:r>
              <a:rPr lang="en-GB" sz="3600" dirty="0">
                <a:latin typeface="Century Gothic" panose="020B0502020202020204" pitchFamily="34" charset="0"/>
              </a:rPr>
              <a:t>ong-baseline atom interferometers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FAFAD-04C7-D865-24D1-922CAB3FC0D4}"/>
              </a:ext>
            </a:extLst>
          </p:cNvPr>
          <p:cNvSpPr txBox="1"/>
          <p:nvPr/>
        </p:nvSpPr>
        <p:spPr>
          <a:xfrm>
            <a:off x="183622" y="999963"/>
            <a:ext cx="10355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International community: interferometer networking and technology development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4AF768-7C2D-7A4F-4F82-D9DF55E2FD19}"/>
              </a:ext>
            </a:extLst>
          </p:cNvPr>
          <p:cNvGrpSpPr/>
          <p:nvPr/>
        </p:nvGrpSpPr>
        <p:grpSpPr>
          <a:xfrm>
            <a:off x="1788914" y="2566085"/>
            <a:ext cx="4425127" cy="2277166"/>
            <a:chOff x="7078246" y="966450"/>
            <a:chExt cx="4425127" cy="2277166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71D4BFD-0785-BF3F-FAA3-689893B10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6425"/>
            <a:stretch/>
          </p:blipFill>
          <p:spPr>
            <a:xfrm>
              <a:off x="7177499" y="966450"/>
              <a:ext cx="3853834" cy="16925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DF87A0-24A4-7971-5394-0E3755043820}"/>
                </a:ext>
              </a:extLst>
            </p:cNvPr>
            <p:cNvSpPr txBox="1"/>
            <p:nvPr/>
          </p:nvSpPr>
          <p:spPr>
            <a:xfrm>
              <a:off x="7078246" y="2720396"/>
              <a:ext cx="44251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u="none" strike="noStrike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AVS Quantum Science </a:t>
              </a:r>
              <a:r>
                <a:rPr lang="en-GB" sz="1400" b="1" u="none" strike="noStrike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6</a:t>
              </a:r>
              <a:r>
                <a:rPr lang="en-GB" sz="1400" u="none" strike="noStrike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, </a:t>
              </a:r>
              <a:r>
                <a:rPr lang="en-GB" sz="1400">
                  <a:solidFill>
                    <a:srgbClr val="000000"/>
                  </a:solidFill>
                  <a:latin typeface="Century Gothic" panose="020B0502020202020204" pitchFamily="34" charset="0"/>
                </a:rPr>
                <a:t>0</a:t>
              </a:r>
              <a:r>
                <a:rPr lang="en-GB" sz="1400" u="none" strike="noStrike">
                  <a:solidFill>
                    <a:srgbClr val="000000"/>
                  </a:solidFill>
                  <a:effectLst/>
                  <a:latin typeface="Century Gothic" panose="020B0502020202020204" pitchFamily="34" charset="0"/>
                </a:rPr>
                <a:t>24701 (2024)</a:t>
              </a:r>
            </a:p>
            <a:p>
              <a:r>
                <a:rPr lang="en-GB" sz="1400" b="0" i="0" u="none" strike="noStrike">
                  <a:solidFill>
                    <a:srgbClr val="000000"/>
                  </a:solidFill>
                  <a:effectLst/>
                  <a:latin typeface="Century Gothic" panose="020B0502020202020204" pitchFamily="34" charset="0"/>
                  <a:hlinkClick r:id="rId3"/>
                </a:rPr>
                <a:t>https://doi.org/10.1116/5.0185291</a:t>
              </a:r>
              <a:endParaRPr lang="en-GB" sz="14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A35D651-D513-F8DE-963F-74EDCBC61060}"/>
              </a:ext>
            </a:extLst>
          </p:cNvPr>
          <p:cNvGrpSpPr/>
          <p:nvPr/>
        </p:nvGrpSpPr>
        <p:grpSpPr>
          <a:xfrm>
            <a:off x="5871223" y="2527514"/>
            <a:ext cx="6099586" cy="2000294"/>
            <a:chOff x="7177499" y="3345229"/>
            <a:chExt cx="6099586" cy="2000294"/>
          </a:xfrm>
        </p:grpSpPr>
        <p:pic>
          <p:nvPicPr>
            <p:cNvPr id="9" name="Picture 8" descr="A black and white poster with text&#10;&#10;Description automatically generated">
              <a:extLst>
                <a:ext uri="{FF2B5EF4-FFF2-40B4-BE49-F238E27FC236}">
                  <a16:creationId xmlns:a16="http://schemas.microsoft.com/office/drawing/2014/main" id="{F70067A8-AA68-F787-3707-D7B7FF00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33" t="1774" r="2578" b="65526"/>
            <a:stretch/>
          </p:blipFill>
          <p:spPr>
            <a:xfrm>
              <a:off x="7177499" y="3345229"/>
              <a:ext cx="4017703" cy="16925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3A14BF-1E61-1D50-6227-307CEEF3CE0A}"/>
                </a:ext>
              </a:extLst>
            </p:cNvPr>
            <p:cNvSpPr txBox="1"/>
            <p:nvPr/>
          </p:nvSpPr>
          <p:spPr>
            <a:xfrm>
              <a:off x="7177499" y="5037746"/>
              <a:ext cx="609958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Century Gothic" panose="020B0502020202020204" pitchFamily="34" charset="0"/>
                </a:rPr>
                <a:t>arXiv:2412.14960 [hep-ex] (2024)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D17B88-1866-8ADC-1704-3784D3EFB97E}"/>
              </a:ext>
            </a:extLst>
          </p:cNvPr>
          <p:cNvSpPr txBox="1"/>
          <p:nvPr/>
        </p:nvSpPr>
        <p:spPr>
          <a:xfrm>
            <a:off x="4567090" y="5215927"/>
            <a:ext cx="3293901" cy="64633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rd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workshop upcoming summer 2025 (dates tbc)</a:t>
            </a:r>
          </a:p>
        </p:txBody>
      </p:sp>
    </p:spTree>
    <p:extLst>
      <p:ext uri="{BB962C8B-B14F-4D97-AF65-F5344CB8AC3E}">
        <p14:creationId xmlns:p14="http://schemas.microsoft.com/office/powerpoint/2010/main" val="1556664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d79a51e-1fcd-49b4-8359-dd4f29d82a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86DEB9B18234C9BEEA341FFA8AE13" ma:contentTypeVersion="15" ma:contentTypeDescription="Create a new document." ma:contentTypeScope="" ma:versionID="30ffdd3ccb26a0726ed5d0d16742bc95">
  <xsd:schema xmlns:xsd="http://www.w3.org/2001/XMLSchema" xmlns:xs="http://www.w3.org/2001/XMLSchema" xmlns:p="http://schemas.microsoft.com/office/2006/metadata/properties" xmlns:ns3="fd79a51e-1fcd-49b4-8359-dd4f29d82a30" xmlns:ns4="e5506b02-64ed-4ef2-a5c3-8d11441de12b" targetNamespace="http://schemas.microsoft.com/office/2006/metadata/properties" ma:root="true" ma:fieldsID="78f4e805eb4801834805997beca959e1" ns3:_="" ns4:_="">
    <xsd:import namespace="fd79a51e-1fcd-49b4-8359-dd4f29d82a30"/>
    <xsd:import namespace="e5506b02-64ed-4ef2-a5c3-8d11441de12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9a51e-1fcd-49b4-8359-dd4f29d82a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06b02-64ed-4ef2-a5c3-8d11441de1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C01387-780F-43BA-83C0-DCE35360ACB6}">
  <ds:schemaRefs>
    <ds:schemaRef ds:uri="e5506b02-64ed-4ef2-a5c3-8d11441de12b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fd79a51e-1fcd-49b4-8359-dd4f29d82a30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17724FD-6C13-42A5-83C5-3A9AB8C0F2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022121-2197-4FD0-AE78-DED1E755E8C0}">
  <ds:schemaRefs>
    <ds:schemaRef ds:uri="e5506b02-64ed-4ef2-a5c3-8d11441de12b"/>
    <ds:schemaRef ds:uri="fd79a51e-1fcd-49b4-8359-dd4f29d82a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2023</Words>
  <Application>Microsoft Macintosh PowerPoint</Application>
  <PresentationFormat>Widescreen</PresentationFormat>
  <Paragraphs>300</Paragraphs>
  <Slides>23</Slides>
  <Notes>20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Cambria Math</vt:lpstr>
      <vt:lpstr>Century Gothic</vt:lpstr>
      <vt:lpstr>PT Sans</vt:lpstr>
      <vt:lpstr>Verdana</vt:lpstr>
      <vt:lpstr>Office Theme</vt:lpstr>
      <vt:lpstr>Probing the universe with ultracold atoms</vt:lpstr>
      <vt:lpstr>The AION consortium</vt:lpstr>
      <vt:lpstr>Atom-light interactions</vt:lpstr>
      <vt:lpstr>Atom-light interactions</vt:lpstr>
      <vt:lpstr>Optical interferometry</vt:lpstr>
      <vt:lpstr>Atom interferometry</vt:lpstr>
      <vt:lpstr>The Atom Interferometer Observatory and Network</vt:lpstr>
      <vt:lpstr>Terrestrial long-baseline atom interferometers</vt:lpstr>
      <vt:lpstr>Terrestrial long-baseline atom interferometers</vt:lpstr>
      <vt:lpstr>AION detection goals</vt:lpstr>
      <vt:lpstr>AION detection goals</vt:lpstr>
      <vt:lpstr>Earth Science and gravitational fluctuations</vt:lpstr>
      <vt:lpstr>The AION programme</vt:lpstr>
      <vt:lpstr>Stage 1 science and technology goals</vt:lpstr>
      <vt:lpstr>Some experimental highlights</vt:lpstr>
      <vt:lpstr>Some experimental highlights</vt:lpstr>
      <vt:lpstr>Some experimental highlights</vt:lpstr>
      <vt:lpstr>Differential measurement</vt:lpstr>
      <vt:lpstr>AION-10 engineering</vt:lpstr>
      <vt:lpstr>Ongoing research avenues </vt:lpstr>
      <vt:lpstr>Summary</vt:lpstr>
      <vt:lpstr>The AION Consortium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Harte</dc:creator>
  <cp:lastModifiedBy>Tiffany Harte</cp:lastModifiedBy>
  <cp:revision>2</cp:revision>
  <dcterms:created xsi:type="dcterms:W3CDTF">2021-08-27T17:38:04Z</dcterms:created>
  <dcterms:modified xsi:type="dcterms:W3CDTF">2025-01-20T23:40:30Z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0x010100DD786DEB9B18234C9BEEA341FFA8AE13</vt:lpwstr>
  </property>
</Properties>
</file>