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Lst>
  <p:notesMasterIdLst>
    <p:notesMasterId r:id="rId19"/>
  </p:notesMasterIdLst>
  <p:handoutMasterIdLst>
    <p:handoutMasterId r:id="rId20"/>
  </p:handoutMasterIdLst>
  <p:sldIdLst>
    <p:sldId id="276" r:id="rId3"/>
    <p:sldId id="292" r:id="rId4"/>
    <p:sldId id="322" r:id="rId5"/>
    <p:sldId id="372" r:id="rId6"/>
    <p:sldId id="268" r:id="rId7"/>
    <p:sldId id="262" r:id="rId8"/>
    <p:sldId id="361" r:id="rId9"/>
    <p:sldId id="349" r:id="rId10"/>
    <p:sldId id="394" r:id="rId11"/>
    <p:sldId id="384" r:id="rId12"/>
    <p:sldId id="383" r:id="rId13"/>
    <p:sldId id="385" r:id="rId14"/>
    <p:sldId id="386" r:id="rId15"/>
    <p:sldId id="393" r:id="rId16"/>
    <p:sldId id="340" r:id="rId17"/>
    <p:sldId id="35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E3F3"/>
    <a:srgbClr val="F7C5A3"/>
    <a:srgbClr val="ED7D31"/>
    <a:srgbClr val="FFFFFF"/>
    <a:srgbClr val="EF3A83"/>
    <a:srgbClr val="83B1F5"/>
    <a:srgbClr val="0033CC"/>
    <a:srgbClr val="3366FF"/>
    <a:srgbClr val="0066FF"/>
    <a:srgbClr val="F3F6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931FD6-0AC0-41D5-B3ED-17A4BD704435}" v="13" dt="2025-01-20T13:43:15.2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67" autoAdjust="0"/>
    <p:restoredTop sz="95097" autoAdjust="0"/>
  </p:normalViewPr>
  <p:slideViewPr>
    <p:cSldViewPr snapToGrid="0">
      <p:cViewPr varScale="1">
        <p:scale>
          <a:sx n="83" d="100"/>
          <a:sy n="83" d="100"/>
        </p:scale>
        <p:origin x="878" y="77"/>
      </p:cViewPr>
      <p:guideLst/>
    </p:cSldViewPr>
  </p:slideViewPr>
  <p:notesTextViewPr>
    <p:cViewPr>
      <p:scale>
        <a:sx n="1" d="1"/>
        <a:sy n="1" d="1"/>
      </p:scale>
      <p:origin x="0" y="0"/>
    </p:cViewPr>
  </p:notesTextViewPr>
  <p:notesViewPr>
    <p:cSldViewPr snapToGrid="0">
      <p:cViewPr varScale="1">
        <p:scale>
          <a:sx n="63" d="100"/>
          <a:sy n="63" d="100"/>
        </p:scale>
        <p:origin x="2386"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43AF23F-A903-8568-48BA-5EA476B6B7C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A54D06D-A77A-E985-82FA-3F1C1B1BBAF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E7711A-6C1F-4EFA-A776-BA06C34AC21E}" type="datetimeFigureOut">
              <a:rPr lang="en-GB" smtClean="0"/>
              <a:t>18/01/2025</a:t>
            </a:fld>
            <a:endParaRPr lang="en-GB"/>
          </a:p>
        </p:txBody>
      </p:sp>
      <p:sp>
        <p:nvSpPr>
          <p:cNvPr id="4" name="Footer Placeholder 3">
            <a:extLst>
              <a:ext uri="{FF2B5EF4-FFF2-40B4-BE49-F238E27FC236}">
                <a16:creationId xmlns:a16="http://schemas.microsoft.com/office/drawing/2014/main" id="{AE81E204-3415-AF91-AAF1-C521AE8E61A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3E9E80D-4A97-2523-A70D-FBB938D17E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42A29E-2180-4389-B326-87E8FD2724F8}" type="slidenum">
              <a:rPr lang="en-GB" smtClean="0"/>
              <a:t>‹#›</a:t>
            </a:fld>
            <a:endParaRPr lang="en-GB"/>
          </a:p>
        </p:txBody>
      </p:sp>
    </p:spTree>
    <p:extLst>
      <p:ext uri="{BB962C8B-B14F-4D97-AF65-F5344CB8AC3E}">
        <p14:creationId xmlns:p14="http://schemas.microsoft.com/office/powerpoint/2010/main" val="26894079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8DB9C5-9198-4846-8F1E-F4A58B26C4CC}" type="datetimeFigureOut">
              <a:rPr lang="en-GB" smtClean="0"/>
              <a:t>18/01/2025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CFD633-54BD-4BC8-9C06-56F6A2A32152}" type="slidenum">
              <a:rPr lang="en-GB" smtClean="0"/>
              <a:t>‹#›</a:t>
            </a:fld>
            <a:endParaRPr lang="en-GB"/>
          </a:p>
        </p:txBody>
      </p:sp>
    </p:spTree>
    <p:extLst>
      <p:ext uri="{BB962C8B-B14F-4D97-AF65-F5344CB8AC3E}">
        <p14:creationId xmlns:p14="http://schemas.microsoft.com/office/powerpoint/2010/main" val="35754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D95BE1D9-AD68-4052-820B-15001A8F8786}" type="slidenum">
              <a:rPr lang="en-US" smtClean="0"/>
              <a:pPr/>
              <a:t>1</a:t>
            </a:fld>
            <a:endParaRPr lang="en-US" dirty="0"/>
          </a:p>
        </p:txBody>
      </p:sp>
      <p:sp>
        <p:nvSpPr>
          <p:cNvPr id="2" name="Notes Placeholder 1"/>
          <p:cNvSpPr>
            <a:spLocks noGrp="1"/>
          </p:cNvSpPr>
          <p:nvPr>
            <p:ph type="body" idx="1"/>
          </p:nvPr>
        </p:nvSpPr>
        <p:spPr>
          <a:xfrm>
            <a:off x="710075" y="4862792"/>
            <a:ext cx="5683914" cy="4605821"/>
          </a:xfrm>
          <a:prstGeom prst="rect">
            <a:avLst/>
          </a:prstGeom>
        </p:spPr>
        <p:txBody>
          <a:bodyPr/>
          <a:lstStyle/>
          <a:p>
            <a:endParaRPr lang="en-GB" dirty="0"/>
          </a:p>
        </p:txBody>
      </p:sp>
    </p:spTree>
    <p:extLst>
      <p:ext uri="{BB962C8B-B14F-4D97-AF65-F5344CB8AC3E}">
        <p14:creationId xmlns:p14="http://schemas.microsoft.com/office/powerpoint/2010/main" val="3953673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final stage of the process will be to read out the state of the nitrogen</a:t>
            </a:r>
          </a:p>
          <a:p>
            <a:r>
              <a:rPr lang="en-GB" dirty="0"/>
              <a:t>To do that we will use quantum logic spectroscopy. The proposed scheme is here</a:t>
            </a:r>
          </a:p>
          <a:p>
            <a:r>
              <a:rPr lang="en-GB" dirty="0"/>
              <a:t>First we cool the two ion crystal to the ground state, then we attempt the Raman transition from the v=0 to v=2 states</a:t>
            </a:r>
          </a:p>
          <a:p>
            <a:r>
              <a:rPr lang="en-GB" dirty="0"/>
              <a:t>Then, we plan to use another Raman transition between Zeeman sublevels of the initial state to map the state of the nitrogen onto the shared motion of the crystal by using a frequency difference between the two 780 beams of the Zeeman splitting plus the motional frequency</a:t>
            </a:r>
          </a:p>
          <a:p>
            <a:r>
              <a:rPr lang="en-GB" dirty="0"/>
              <a:t>Finally, we will drive a transition in the calcium from the S to D state on a red sideband which is only possible if there is motional excitation so we can distinguish between the dark and light ion</a:t>
            </a:r>
          </a:p>
        </p:txBody>
      </p:sp>
      <p:sp>
        <p:nvSpPr>
          <p:cNvPr id="4" name="Slide Number Placeholder 3"/>
          <p:cNvSpPr>
            <a:spLocks noGrp="1"/>
          </p:cNvSpPr>
          <p:nvPr>
            <p:ph type="sldNum" sz="quarter" idx="5"/>
          </p:nvPr>
        </p:nvSpPr>
        <p:spPr/>
        <p:txBody>
          <a:bodyPr/>
          <a:lstStyle/>
          <a:p>
            <a:fld id="{4ACFD633-54BD-4BC8-9C06-56F6A2A32152}" type="slidenum">
              <a:rPr lang="en-GB" smtClean="0"/>
              <a:t>13</a:t>
            </a:fld>
            <a:endParaRPr lang="en-GB"/>
          </a:p>
        </p:txBody>
      </p:sp>
    </p:spTree>
    <p:extLst>
      <p:ext uri="{BB962C8B-B14F-4D97-AF65-F5344CB8AC3E}">
        <p14:creationId xmlns:p14="http://schemas.microsoft.com/office/powerpoint/2010/main" val="2940337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now moving on to testing out the principle of the quantum logic spectroscopy – using two calcium ions, one to play the role of the spectroscopy ion (which would be nitrogen in real scheme) and one to play the role of the logic ion (which is calcium in the real scheme)</a:t>
            </a:r>
          </a:p>
          <a:p>
            <a:endParaRPr lang="en-GB" dirty="0"/>
          </a:p>
          <a:p>
            <a:endParaRPr lang="en-GB" dirty="0"/>
          </a:p>
          <a:p>
            <a:r>
              <a:rPr lang="en-GB" dirty="0"/>
              <a:t>We are currently setting up to test this out</a:t>
            </a:r>
          </a:p>
        </p:txBody>
      </p:sp>
      <p:sp>
        <p:nvSpPr>
          <p:cNvPr id="4" name="Slide Number Placeholder 3"/>
          <p:cNvSpPr>
            <a:spLocks noGrp="1"/>
          </p:cNvSpPr>
          <p:nvPr>
            <p:ph type="sldNum" sz="quarter" idx="5"/>
          </p:nvPr>
        </p:nvSpPr>
        <p:spPr/>
        <p:txBody>
          <a:bodyPr/>
          <a:lstStyle/>
          <a:p>
            <a:fld id="{4ACFD633-54BD-4BC8-9C06-56F6A2A32152}" type="slidenum">
              <a:rPr lang="en-GB" smtClean="0"/>
              <a:t>14</a:t>
            </a:fld>
            <a:endParaRPr lang="en-GB"/>
          </a:p>
        </p:txBody>
      </p:sp>
    </p:spTree>
    <p:extLst>
      <p:ext uri="{BB962C8B-B14F-4D97-AF65-F5344CB8AC3E}">
        <p14:creationId xmlns:p14="http://schemas.microsoft.com/office/powerpoint/2010/main" val="3210462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988" y="773113"/>
            <a:ext cx="6796087" cy="3824287"/>
          </a:xfrm>
        </p:spPr>
      </p:sp>
      <p:sp>
        <p:nvSpPr>
          <p:cNvPr id="3" name="Notes Placeholder 2"/>
          <p:cNvSpPr>
            <a:spLocks noGrp="1"/>
          </p:cNvSpPr>
          <p:nvPr>
            <p:ph type="body" idx="1"/>
          </p:nvPr>
        </p:nvSpPr>
        <p:spPr>
          <a:xfrm>
            <a:off x="945661" y="4860295"/>
            <a:ext cx="5212743" cy="4608194"/>
          </a:xfrm>
          <a:prstGeom prst="rect">
            <a:avLst/>
          </a:prstGeom>
        </p:spPr>
        <p:txBody>
          <a:bodyPr>
            <a:normAutofit/>
          </a:bodyPr>
          <a:lstStyle/>
          <a:p>
            <a:endParaRPr lang="en-GB" dirty="0"/>
          </a:p>
        </p:txBody>
      </p:sp>
      <p:sp>
        <p:nvSpPr>
          <p:cNvPr id="4" name="Slide Number Placeholder 3"/>
          <p:cNvSpPr>
            <a:spLocks noGrp="1"/>
          </p:cNvSpPr>
          <p:nvPr>
            <p:ph type="sldNum" sz="quarter" idx="10"/>
          </p:nvPr>
        </p:nvSpPr>
        <p:spPr/>
        <p:txBody>
          <a:bodyPr/>
          <a:lstStyle/>
          <a:p>
            <a:pPr defTabSz="947958">
              <a:defRPr/>
            </a:pPr>
            <a:fld id="{7F9DBB64-8888-4C71-BFA8-32BF36E94C4F}" type="slidenum">
              <a:rPr lang="en-US">
                <a:solidFill>
                  <a:srgbClr val="000000"/>
                </a:solidFill>
              </a:rPr>
              <a:pPr defTabSz="947958">
                <a:defRPr/>
              </a:pPr>
              <a:t>15</a:t>
            </a:fld>
            <a:endParaRPr lang="en-US">
              <a:solidFill>
                <a:srgbClr val="000000"/>
              </a:solidFill>
            </a:endParaRPr>
          </a:p>
        </p:txBody>
      </p:sp>
    </p:spTree>
    <p:extLst>
      <p:ext uri="{BB962C8B-B14F-4D97-AF65-F5344CB8AC3E}">
        <p14:creationId xmlns:p14="http://schemas.microsoft.com/office/powerpoint/2010/main" val="194980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988" y="773113"/>
            <a:ext cx="6796087" cy="38242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C3C0DB8-640E-41E2-A1A7-3E0FC51D3D9B}" type="slidenum">
              <a:rPr lang="en-US" smtClean="0"/>
              <a:pPr>
                <a:defRPr/>
              </a:pPr>
              <a:t>2</a:t>
            </a:fld>
            <a:endParaRPr lang="en-US"/>
          </a:p>
        </p:txBody>
      </p:sp>
    </p:spTree>
    <p:extLst>
      <p:ext uri="{BB962C8B-B14F-4D97-AF65-F5344CB8AC3E}">
        <p14:creationId xmlns:p14="http://schemas.microsoft.com/office/powerpoint/2010/main" val="4057820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988" y="773113"/>
            <a:ext cx="6796087" cy="3824287"/>
          </a:xfrm>
        </p:spPr>
      </p:sp>
      <p:sp>
        <p:nvSpPr>
          <p:cNvPr id="3" name="Notes Placeholder 2"/>
          <p:cNvSpPr>
            <a:spLocks noGrp="1"/>
          </p:cNvSpPr>
          <p:nvPr>
            <p:ph type="body" idx="1"/>
          </p:nvPr>
        </p:nvSpPr>
        <p:spPr/>
        <p:txBody>
          <a:bodyPr/>
          <a:lstStyle/>
          <a:p>
            <a:r>
              <a:rPr lang="en-GB" dirty="0"/>
              <a:t>Three parts of experiment</a:t>
            </a:r>
          </a:p>
          <a:p>
            <a:r>
              <a:rPr lang="en-GB" dirty="0"/>
              <a:t>Nitrogen requires an auxiliary ion – we use calcium</a:t>
            </a:r>
          </a:p>
          <a:p>
            <a:r>
              <a:rPr lang="en-GB" dirty="0"/>
              <a:t>Step 1 – load nitrogen into trap in right state and cool using the calcium</a:t>
            </a:r>
          </a:p>
          <a:p>
            <a:r>
              <a:rPr lang="en-GB" dirty="0"/>
              <a:t>Step 2 – the clock transition</a:t>
            </a:r>
          </a:p>
          <a:p>
            <a:r>
              <a:rPr lang="en-GB" dirty="0"/>
              <a:t>Step 3 – read out the state of the nitrogen ion using the calcium</a:t>
            </a:r>
          </a:p>
        </p:txBody>
      </p:sp>
      <p:sp>
        <p:nvSpPr>
          <p:cNvPr id="4" name="Slide Number Placeholder 3"/>
          <p:cNvSpPr>
            <a:spLocks noGrp="1"/>
          </p:cNvSpPr>
          <p:nvPr>
            <p:ph type="sldNum" sz="quarter" idx="10"/>
          </p:nvPr>
        </p:nvSpPr>
        <p:spPr/>
        <p:txBody>
          <a:bodyPr/>
          <a:lstStyle/>
          <a:p>
            <a:pPr>
              <a:defRPr/>
            </a:pPr>
            <a:fld id="{4C3C0DB8-640E-41E2-A1A7-3E0FC51D3D9B}" type="slidenum">
              <a:rPr lang="en-US" smtClean="0"/>
              <a:pPr>
                <a:defRPr/>
              </a:pPr>
              <a:t>3</a:t>
            </a:fld>
            <a:endParaRPr lang="en-US"/>
          </a:p>
        </p:txBody>
      </p:sp>
    </p:spTree>
    <p:extLst>
      <p:ext uri="{BB962C8B-B14F-4D97-AF65-F5344CB8AC3E}">
        <p14:creationId xmlns:p14="http://schemas.microsoft.com/office/powerpoint/2010/main" val="235929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ACFD633-54BD-4BC8-9C06-56F6A2A32152}" type="slidenum">
              <a:rPr lang="en-GB" smtClean="0"/>
              <a:t>5</a:t>
            </a:fld>
            <a:endParaRPr lang="en-GB"/>
          </a:p>
        </p:txBody>
      </p:sp>
    </p:spTree>
    <p:extLst>
      <p:ext uri="{BB962C8B-B14F-4D97-AF65-F5344CB8AC3E}">
        <p14:creationId xmlns:p14="http://schemas.microsoft.com/office/powerpoint/2010/main" val="2993211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far we’ve talked about ionisation outside of the ion trap</a:t>
            </a:r>
          </a:p>
          <a:p>
            <a:r>
              <a:rPr lang="en-GB" dirty="0"/>
              <a:t>Inside the ion trap, we have to consider the effect of the electric fields – which have large gradients in space and fast oscillations in time</a:t>
            </a:r>
          </a:p>
          <a:p>
            <a:r>
              <a:rPr lang="en-GB" dirty="0"/>
              <a:t>And the ionisation threshold of a molecule depends on the electric field it experiences – the larger the field, the lower the threshold</a:t>
            </a:r>
          </a:p>
          <a:p>
            <a:r>
              <a:rPr lang="en-GB" dirty="0"/>
              <a:t>If the molecules and lasers have finite distributions, which they always will in reality, then there will be a distribution of ionisation thresholds </a:t>
            </a:r>
          </a:p>
          <a:p>
            <a:r>
              <a:rPr lang="en-GB" dirty="0"/>
              <a:t>And if that distribution is wider than the spacing between consecutive rotational states, then it’s no longer possible to ionise into the desired state deterministically</a:t>
            </a:r>
          </a:p>
          <a:p>
            <a:r>
              <a:rPr lang="en-GB" dirty="0"/>
              <a:t>We know from simulations we did previously that this becomes a big problem for modest trap parameters</a:t>
            </a:r>
          </a:p>
          <a:p>
            <a:endParaRPr lang="en-GB" dirty="0"/>
          </a:p>
        </p:txBody>
      </p:sp>
      <p:sp>
        <p:nvSpPr>
          <p:cNvPr id="4" name="Slide Number Placeholder 3"/>
          <p:cNvSpPr>
            <a:spLocks noGrp="1"/>
          </p:cNvSpPr>
          <p:nvPr>
            <p:ph type="sldNum" sz="quarter" idx="5"/>
          </p:nvPr>
        </p:nvSpPr>
        <p:spPr/>
        <p:txBody>
          <a:bodyPr/>
          <a:lstStyle/>
          <a:p>
            <a:fld id="{4ACFD633-54BD-4BC8-9C06-56F6A2A32152}" type="slidenum">
              <a:rPr lang="en-GB" smtClean="0"/>
              <a:t>6</a:t>
            </a:fld>
            <a:endParaRPr lang="en-GB"/>
          </a:p>
        </p:txBody>
      </p:sp>
    </p:spTree>
    <p:extLst>
      <p:ext uri="{BB962C8B-B14F-4D97-AF65-F5344CB8AC3E}">
        <p14:creationId xmlns:p14="http://schemas.microsoft.com/office/powerpoint/2010/main" val="3024581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solution to this is to switch the trap off whilst the ionisation lasers are fired in</a:t>
            </a:r>
          </a:p>
          <a:p>
            <a:r>
              <a:rPr lang="en-GB" dirty="0"/>
              <a:t>If we were to do this by simply switching off the rf signal that drives the trap, the decay of the field amplitude would be a slow exponential decay because of the stored energy in the high Q factor resonator</a:t>
            </a:r>
          </a:p>
          <a:p>
            <a:r>
              <a:rPr lang="en-GB" dirty="0"/>
              <a:t>The alternative is to use high amplitude drives to switch it off faster – first a high amplitude out-of-phase drive to interfere destructively with the intra-resonator field and second a high amplitude in-phase drive to recover the field quickly</a:t>
            </a:r>
          </a:p>
          <a:p>
            <a:r>
              <a:rPr lang="en-GB" dirty="0"/>
              <a:t>This results in a minimum where the lasers could be fired in</a:t>
            </a:r>
          </a:p>
          <a:p>
            <a:r>
              <a:rPr lang="en-GB" dirty="0"/>
              <a:t>However, if there are longer-lived Rydberg states then it may be necessary to hold the trap off for longer – it is possible to do this by using a third switch (ground signal)</a:t>
            </a:r>
          </a:p>
        </p:txBody>
      </p:sp>
      <p:sp>
        <p:nvSpPr>
          <p:cNvPr id="4" name="Slide Number Placeholder 3"/>
          <p:cNvSpPr>
            <a:spLocks noGrp="1"/>
          </p:cNvSpPr>
          <p:nvPr>
            <p:ph type="sldNum" sz="quarter" idx="5"/>
          </p:nvPr>
        </p:nvSpPr>
        <p:spPr/>
        <p:txBody>
          <a:bodyPr/>
          <a:lstStyle/>
          <a:p>
            <a:fld id="{4ACFD633-54BD-4BC8-9C06-56F6A2A32152}" type="slidenum">
              <a:rPr lang="en-GB" smtClean="0"/>
              <a:t>7</a:t>
            </a:fld>
            <a:endParaRPr lang="en-GB"/>
          </a:p>
        </p:txBody>
      </p:sp>
    </p:spTree>
    <p:extLst>
      <p:ext uri="{BB962C8B-B14F-4D97-AF65-F5344CB8AC3E}">
        <p14:creationId xmlns:p14="http://schemas.microsoft.com/office/powerpoint/2010/main" val="3977687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addition to testing with single ions, we have also tested the effect of switching on crystals with multiple ions</a:t>
            </a:r>
          </a:p>
          <a:p>
            <a:r>
              <a:rPr lang="en-GB" dirty="0"/>
              <a:t>Here, we find the scaling is linear for small 1D and 3D crystals and that it is possible to retain even very large crystals over many cycles of switching</a:t>
            </a:r>
          </a:p>
          <a:p>
            <a:r>
              <a:rPr lang="en-GB" dirty="0"/>
              <a:t>This additional heating can be explained by the repulsion of the ions and rf heating?</a:t>
            </a:r>
          </a:p>
        </p:txBody>
      </p:sp>
      <p:sp>
        <p:nvSpPr>
          <p:cNvPr id="4" name="Slide Number Placeholder 3"/>
          <p:cNvSpPr>
            <a:spLocks noGrp="1"/>
          </p:cNvSpPr>
          <p:nvPr>
            <p:ph type="sldNum" sz="quarter" idx="5"/>
          </p:nvPr>
        </p:nvSpPr>
        <p:spPr/>
        <p:txBody>
          <a:bodyPr/>
          <a:lstStyle/>
          <a:p>
            <a:fld id="{4ACFD633-54BD-4BC8-9C06-56F6A2A32152}" type="slidenum">
              <a:rPr lang="en-GB" smtClean="0"/>
              <a:t>8</a:t>
            </a:fld>
            <a:endParaRPr lang="en-GB"/>
          </a:p>
        </p:txBody>
      </p:sp>
    </p:spTree>
    <p:extLst>
      <p:ext uri="{BB962C8B-B14F-4D97-AF65-F5344CB8AC3E}">
        <p14:creationId xmlns:p14="http://schemas.microsoft.com/office/powerpoint/2010/main" val="3725859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Since installing the new beam line, we now have a reliable signal of nitrogen ions produced using this switching method</a:t>
            </a:r>
          </a:p>
          <a:p>
            <a:r>
              <a:rPr lang="en-GB" dirty="0"/>
              <a:t>We had done this before, but these are new ions, produced in this case using the 2+2 method we mentioned earlier</a:t>
            </a:r>
          </a:p>
        </p:txBody>
      </p:sp>
      <p:sp>
        <p:nvSpPr>
          <p:cNvPr id="4" name="Slide Number Placeholder 3"/>
          <p:cNvSpPr>
            <a:spLocks noGrp="1"/>
          </p:cNvSpPr>
          <p:nvPr>
            <p:ph type="sldNum" sz="quarter" idx="5"/>
          </p:nvPr>
        </p:nvSpPr>
        <p:spPr/>
        <p:txBody>
          <a:bodyPr/>
          <a:lstStyle/>
          <a:p>
            <a:fld id="{4ACFD633-54BD-4BC8-9C06-56F6A2A32152}" type="slidenum">
              <a:rPr lang="en-GB" smtClean="0"/>
              <a:t>9</a:t>
            </a:fld>
            <a:endParaRPr lang="en-GB"/>
          </a:p>
        </p:txBody>
      </p:sp>
    </p:spTree>
    <p:extLst>
      <p:ext uri="{BB962C8B-B14F-4D97-AF65-F5344CB8AC3E}">
        <p14:creationId xmlns:p14="http://schemas.microsoft.com/office/powerpoint/2010/main" val="861903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Moving on to the next stage in our experiment, we have also set up the lasers which will be used for the clock transition</a:t>
            </a:r>
          </a:p>
          <a:p>
            <a:r>
              <a:rPr lang="en-GB" dirty="0"/>
              <a:t>These lasers are locked to a dual-coated ULE cavity via a PDH lock which you can see in the picture and the EOMs used for the lock are temperature stabilised to reduce amplitude modulation</a:t>
            </a:r>
          </a:p>
          <a:p>
            <a:r>
              <a:rPr lang="en-GB" dirty="0"/>
              <a:t>The lasers and their electronics are mounted in a standard rack, next to the new frequency comb which will be used for frequency measurement</a:t>
            </a:r>
          </a:p>
        </p:txBody>
      </p:sp>
      <p:sp>
        <p:nvSpPr>
          <p:cNvPr id="4" name="Slide Number Placeholder 3"/>
          <p:cNvSpPr>
            <a:spLocks noGrp="1"/>
          </p:cNvSpPr>
          <p:nvPr>
            <p:ph type="sldNum" sz="quarter" idx="5"/>
          </p:nvPr>
        </p:nvSpPr>
        <p:spPr/>
        <p:txBody>
          <a:bodyPr/>
          <a:lstStyle/>
          <a:p>
            <a:fld id="{4ACFD633-54BD-4BC8-9C06-56F6A2A32152}" type="slidenum">
              <a:rPr lang="en-GB" smtClean="0"/>
              <a:t>11</a:t>
            </a:fld>
            <a:endParaRPr lang="en-GB"/>
          </a:p>
        </p:txBody>
      </p:sp>
    </p:spTree>
    <p:extLst>
      <p:ext uri="{BB962C8B-B14F-4D97-AF65-F5344CB8AC3E}">
        <p14:creationId xmlns:p14="http://schemas.microsoft.com/office/powerpoint/2010/main" val="267840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6E915-2EFC-AAE1-49C8-EC6BE8274B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A2C7F0C-85D0-33D8-436A-97944A4D0A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9C79BC4-04E3-3260-01DB-52D09BFD9270}"/>
              </a:ext>
            </a:extLst>
          </p:cNvPr>
          <p:cNvSpPr>
            <a:spLocks noGrp="1"/>
          </p:cNvSpPr>
          <p:nvPr>
            <p:ph type="dt" sz="half" idx="10"/>
          </p:nvPr>
        </p:nvSpPr>
        <p:spPr/>
        <p:txBody>
          <a:bodyPr/>
          <a:lstStyle/>
          <a:p>
            <a:fld id="{D1991226-14CB-41EF-80F2-281D89481418}" type="datetime1">
              <a:rPr lang="en-GB" smtClean="0"/>
              <a:t>18/01/2025</a:t>
            </a:fld>
            <a:endParaRPr lang="en-GB"/>
          </a:p>
        </p:txBody>
      </p:sp>
      <p:sp>
        <p:nvSpPr>
          <p:cNvPr id="5" name="Footer Placeholder 4">
            <a:extLst>
              <a:ext uri="{FF2B5EF4-FFF2-40B4-BE49-F238E27FC236}">
                <a16:creationId xmlns:a16="http://schemas.microsoft.com/office/drawing/2014/main" id="{89FE5746-A72A-2293-7DDC-8F4648EB4B44}"/>
              </a:ext>
            </a:extLst>
          </p:cNvPr>
          <p:cNvSpPr>
            <a:spLocks noGrp="1"/>
          </p:cNvSpPr>
          <p:nvPr>
            <p:ph type="ftr" sz="quarter" idx="11"/>
          </p:nvPr>
        </p:nvSpPr>
        <p:spPr/>
        <p:txBody>
          <a:bodyPr/>
          <a:lstStyle/>
          <a:p>
            <a:r>
              <a:rPr lang="en-GB"/>
              <a:t>QSNET Seminar</a:t>
            </a:r>
          </a:p>
        </p:txBody>
      </p:sp>
      <p:sp>
        <p:nvSpPr>
          <p:cNvPr id="6" name="Slide Number Placeholder 5">
            <a:extLst>
              <a:ext uri="{FF2B5EF4-FFF2-40B4-BE49-F238E27FC236}">
                <a16:creationId xmlns:a16="http://schemas.microsoft.com/office/drawing/2014/main" id="{9455D911-5E10-AC56-95B5-2250EB7FEB09}"/>
              </a:ext>
            </a:extLst>
          </p:cNvPr>
          <p:cNvSpPr>
            <a:spLocks noGrp="1"/>
          </p:cNvSpPr>
          <p:nvPr>
            <p:ph type="sldNum" sz="quarter" idx="12"/>
          </p:nvPr>
        </p:nvSpPr>
        <p:spPr/>
        <p:txBody>
          <a:bodyPr/>
          <a:lstStyle/>
          <a:p>
            <a:fld id="{90162560-7891-4F91-A4D0-1199CFDADCC3}" type="slidenum">
              <a:rPr lang="en-GB" smtClean="0"/>
              <a:t>‹#›</a:t>
            </a:fld>
            <a:endParaRPr lang="en-GB"/>
          </a:p>
        </p:txBody>
      </p:sp>
    </p:spTree>
    <p:extLst>
      <p:ext uri="{BB962C8B-B14F-4D97-AF65-F5344CB8AC3E}">
        <p14:creationId xmlns:p14="http://schemas.microsoft.com/office/powerpoint/2010/main" val="4114707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0176B-D274-A235-EDAF-4C54C154C78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3FB8488-BFE3-D241-6E79-BB54BDE002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1B363A-5D04-9C66-BACC-90DE63D627D8}"/>
              </a:ext>
            </a:extLst>
          </p:cNvPr>
          <p:cNvSpPr>
            <a:spLocks noGrp="1"/>
          </p:cNvSpPr>
          <p:nvPr>
            <p:ph type="dt" sz="half" idx="10"/>
          </p:nvPr>
        </p:nvSpPr>
        <p:spPr/>
        <p:txBody>
          <a:bodyPr/>
          <a:lstStyle/>
          <a:p>
            <a:fld id="{38A0243D-0354-496A-8F03-AF0F93AAE205}" type="datetime1">
              <a:rPr lang="en-GB" smtClean="0"/>
              <a:t>18/01/2025</a:t>
            </a:fld>
            <a:endParaRPr lang="en-GB"/>
          </a:p>
        </p:txBody>
      </p:sp>
      <p:sp>
        <p:nvSpPr>
          <p:cNvPr id="5" name="Footer Placeholder 4">
            <a:extLst>
              <a:ext uri="{FF2B5EF4-FFF2-40B4-BE49-F238E27FC236}">
                <a16:creationId xmlns:a16="http://schemas.microsoft.com/office/drawing/2014/main" id="{80EB41E4-FD38-F67E-D8AE-858AC9E10F43}"/>
              </a:ext>
            </a:extLst>
          </p:cNvPr>
          <p:cNvSpPr>
            <a:spLocks noGrp="1"/>
          </p:cNvSpPr>
          <p:nvPr>
            <p:ph type="ftr" sz="quarter" idx="11"/>
          </p:nvPr>
        </p:nvSpPr>
        <p:spPr/>
        <p:txBody>
          <a:bodyPr/>
          <a:lstStyle/>
          <a:p>
            <a:r>
              <a:rPr lang="en-GB"/>
              <a:t>QSNET Seminar</a:t>
            </a:r>
          </a:p>
        </p:txBody>
      </p:sp>
      <p:sp>
        <p:nvSpPr>
          <p:cNvPr id="6" name="Slide Number Placeholder 5">
            <a:extLst>
              <a:ext uri="{FF2B5EF4-FFF2-40B4-BE49-F238E27FC236}">
                <a16:creationId xmlns:a16="http://schemas.microsoft.com/office/drawing/2014/main" id="{51DDD695-64DA-7CA1-FF2F-CD1CDF0D2B7E}"/>
              </a:ext>
            </a:extLst>
          </p:cNvPr>
          <p:cNvSpPr>
            <a:spLocks noGrp="1"/>
          </p:cNvSpPr>
          <p:nvPr>
            <p:ph type="sldNum" sz="quarter" idx="12"/>
          </p:nvPr>
        </p:nvSpPr>
        <p:spPr/>
        <p:txBody>
          <a:bodyPr/>
          <a:lstStyle/>
          <a:p>
            <a:fld id="{90162560-7891-4F91-A4D0-1199CFDADCC3}" type="slidenum">
              <a:rPr lang="en-GB" smtClean="0"/>
              <a:t>‹#›</a:t>
            </a:fld>
            <a:endParaRPr lang="en-GB"/>
          </a:p>
        </p:txBody>
      </p:sp>
    </p:spTree>
    <p:extLst>
      <p:ext uri="{BB962C8B-B14F-4D97-AF65-F5344CB8AC3E}">
        <p14:creationId xmlns:p14="http://schemas.microsoft.com/office/powerpoint/2010/main" val="1852365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743466-BBF6-8A58-7150-2358FF9803F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CDB605C-38E5-A9DE-D2B7-66ACFBB807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9DFCCB-ED86-7A13-90A8-19F0F723B0B2}"/>
              </a:ext>
            </a:extLst>
          </p:cNvPr>
          <p:cNvSpPr>
            <a:spLocks noGrp="1"/>
          </p:cNvSpPr>
          <p:nvPr>
            <p:ph type="dt" sz="half" idx="10"/>
          </p:nvPr>
        </p:nvSpPr>
        <p:spPr/>
        <p:txBody>
          <a:bodyPr/>
          <a:lstStyle/>
          <a:p>
            <a:fld id="{5A0C502D-8157-4296-9E7B-0324B39FC670}" type="datetime1">
              <a:rPr lang="en-GB" smtClean="0"/>
              <a:t>18/01/2025</a:t>
            </a:fld>
            <a:endParaRPr lang="en-GB"/>
          </a:p>
        </p:txBody>
      </p:sp>
      <p:sp>
        <p:nvSpPr>
          <p:cNvPr id="5" name="Footer Placeholder 4">
            <a:extLst>
              <a:ext uri="{FF2B5EF4-FFF2-40B4-BE49-F238E27FC236}">
                <a16:creationId xmlns:a16="http://schemas.microsoft.com/office/drawing/2014/main" id="{82198312-629C-187E-FC5C-E13984E97236}"/>
              </a:ext>
            </a:extLst>
          </p:cNvPr>
          <p:cNvSpPr>
            <a:spLocks noGrp="1"/>
          </p:cNvSpPr>
          <p:nvPr>
            <p:ph type="ftr" sz="quarter" idx="11"/>
          </p:nvPr>
        </p:nvSpPr>
        <p:spPr/>
        <p:txBody>
          <a:bodyPr/>
          <a:lstStyle/>
          <a:p>
            <a:r>
              <a:rPr lang="en-GB"/>
              <a:t>QSNET Seminar</a:t>
            </a:r>
          </a:p>
        </p:txBody>
      </p:sp>
      <p:sp>
        <p:nvSpPr>
          <p:cNvPr id="6" name="Slide Number Placeholder 5">
            <a:extLst>
              <a:ext uri="{FF2B5EF4-FFF2-40B4-BE49-F238E27FC236}">
                <a16:creationId xmlns:a16="http://schemas.microsoft.com/office/drawing/2014/main" id="{4DDD6537-6520-4698-242C-667C9B42A382}"/>
              </a:ext>
            </a:extLst>
          </p:cNvPr>
          <p:cNvSpPr>
            <a:spLocks noGrp="1"/>
          </p:cNvSpPr>
          <p:nvPr>
            <p:ph type="sldNum" sz="quarter" idx="12"/>
          </p:nvPr>
        </p:nvSpPr>
        <p:spPr/>
        <p:txBody>
          <a:bodyPr/>
          <a:lstStyle/>
          <a:p>
            <a:fld id="{90162560-7891-4F91-A4D0-1199CFDADCC3}" type="slidenum">
              <a:rPr lang="en-GB" smtClean="0"/>
              <a:t>‹#›</a:t>
            </a:fld>
            <a:endParaRPr lang="en-GB"/>
          </a:p>
        </p:txBody>
      </p:sp>
    </p:spTree>
    <p:extLst>
      <p:ext uri="{BB962C8B-B14F-4D97-AF65-F5344CB8AC3E}">
        <p14:creationId xmlns:p14="http://schemas.microsoft.com/office/powerpoint/2010/main" val="22533477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olecular Ions">
    <p:spTree>
      <p:nvGrpSpPr>
        <p:cNvPr id="1" name=""/>
        <p:cNvGrpSpPr/>
        <p:nvPr/>
      </p:nvGrpSpPr>
      <p:grpSpPr>
        <a:xfrm>
          <a:off x="0" y="0"/>
          <a:ext cx="0" cy="0"/>
          <a:chOff x="0" y="0"/>
          <a:chExt cx="0" cy="0"/>
        </a:xfrm>
      </p:grpSpPr>
      <p:sp>
        <p:nvSpPr>
          <p:cNvPr id="9" name="Title 1"/>
          <p:cNvSpPr>
            <a:spLocks noGrp="1"/>
          </p:cNvSpPr>
          <p:nvPr>
            <p:ph type="title"/>
          </p:nvPr>
        </p:nvSpPr>
        <p:spPr>
          <a:xfrm>
            <a:off x="505315" y="147549"/>
            <a:ext cx="11176000" cy="381000"/>
          </a:xfrm>
          <a:prstGeom prst="rect">
            <a:avLst/>
          </a:prstGeom>
        </p:spPr>
        <p:txBody>
          <a:bodyPr anchor="ctr">
            <a:normAutofit fontScale="90000"/>
          </a:bodyPr>
          <a:lstStyle>
            <a:lvl1pPr>
              <a:defRPr>
                <a:solidFill>
                  <a:schemeClr val="accent1">
                    <a:lumMod val="75000"/>
                  </a:schemeClr>
                </a:solidFill>
              </a:defRPr>
            </a:lvl1pPr>
          </a:lstStyle>
          <a:p>
            <a:endParaRPr lang="en-GB" sz="4000" dirty="0">
              <a:solidFill>
                <a:schemeClr val="accent1"/>
              </a:solidFill>
            </a:endParaRPr>
          </a:p>
        </p:txBody>
      </p:sp>
      <p:grpSp>
        <p:nvGrpSpPr>
          <p:cNvPr id="11" name="Group 10"/>
          <p:cNvGrpSpPr/>
          <p:nvPr userDrawn="1"/>
        </p:nvGrpSpPr>
        <p:grpSpPr>
          <a:xfrm>
            <a:off x="0" y="604538"/>
            <a:ext cx="11514056" cy="486584"/>
            <a:chOff x="0" y="925499"/>
            <a:chExt cx="8635542" cy="486584"/>
          </a:xfrm>
        </p:grpSpPr>
        <p:sp>
          <p:nvSpPr>
            <p:cNvPr id="17" name="Freeform 16"/>
            <p:cNvSpPr/>
            <p:nvPr userDrawn="1"/>
          </p:nvSpPr>
          <p:spPr>
            <a:xfrm>
              <a:off x="7524328" y="925499"/>
              <a:ext cx="1111214" cy="486584"/>
            </a:xfrm>
            <a:custGeom>
              <a:avLst/>
              <a:gdLst>
                <a:gd name="connsiteX0" fmla="*/ 0 w 1233488"/>
                <a:gd name="connsiteY0" fmla="*/ 281074 h 486584"/>
                <a:gd name="connsiteX1" fmla="*/ 361950 w 1233488"/>
                <a:gd name="connsiteY1" fmla="*/ 276312 h 486584"/>
                <a:gd name="connsiteX2" fmla="*/ 447675 w 1233488"/>
                <a:gd name="connsiteY2" fmla="*/ 238212 h 486584"/>
                <a:gd name="connsiteX3" fmla="*/ 485775 w 1233488"/>
                <a:gd name="connsiteY3" fmla="*/ 295362 h 486584"/>
                <a:gd name="connsiteX4" fmla="*/ 533400 w 1233488"/>
                <a:gd name="connsiteY4" fmla="*/ 195349 h 486584"/>
                <a:gd name="connsiteX5" fmla="*/ 571500 w 1233488"/>
                <a:gd name="connsiteY5" fmla="*/ 342987 h 486584"/>
                <a:gd name="connsiteX6" fmla="*/ 628650 w 1233488"/>
                <a:gd name="connsiteY6" fmla="*/ 95337 h 486584"/>
                <a:gd name="connsiteX7" fmla="*/ 661988 w 1233488"/>
                <a:gd name="connsiteY7" fmla="*/ 442999 h 486584"/>
                <a:gd name="connsiteX8" fmla="*/ 700088 w 1233488"/>
                <a:gd name="connsiteY8" fmla="*/ 87 h 486584"/>
                <a:gd name="connsiteX9" fmla="*/ 738188 w 1233488"/>
                <a:gd name="connsiteY9" fmla="*/ 485862 h 486584"/>
                <a:gd name="connsiteX10" fmla="*/ 785813 w 1233488"/>
                <a:gd name="connsiteY10" fmla="*/ 114387 h 486584"/>
                <a:gd name="connsiteX11" fmla="*/ 809625 w 1233488"/>
                <a:gd name="connsiteY11" fmla="*/ 323937 h 486584"/>
                <a:gd name="connsiteX12" fmla="*/ 866775 w 1233488"/>
                <a:gd name="connsiteY12" fmla="*/ 200112 h 486584"/>
                <a:gd name="connsiteX13" fmla="*/ 909638 w 1233488"/>
                <a:gd name="connsiteY13" fmla="*/ 290599 h 486584"/>
                <a:gd name="connsiteX14" fmla="*/ 942975 w 1233488"/>
                <a:gd name="connsiteY14" fmla="*/ 219162 h 486584"/>
                <a:gd name="connsiteX15" fmla="*/ 1000125 w 1233488"/>
                <a:gd name="connsiteY15" fmla="*/ 233449 h 486584"/>
                <a:gd name="connsiteX16" fmla="*/ 1233488 w 1233488"/>
                <a:gd name="connsiteY16" fmla="*/ 233449 h 486584"/>
                <a:gd name="connsiteX0" fmla="*/ 0 w 1095174"/>
                <a:gd name="connsiteY0" fmla="*/ 281074 h 486584"/>
                <a:gd name="connsiteX1" fmla="*/ 361950 w 1095174"/>
                <a:gd name="connsiteY1" fmla="*/ 276312 h 486584"/>
                <a:gd name="connsiteX2" fmla="*/ 447675 w 1095174"/>
                <a:gd name="connsiteY2" fmla="*/ 238212 h 486584"/>
                <a:gd name="connsiteX3" fmla="*/ 485775 w 1095174"/>
                <a:gd name="connsiteY3" fmla="*/ 295362 h 486584"/>
                <a:gd name="connsiteX4" fmla="*/ 533400 w 1095174"/>
                <a:gd name="connsiteY4" fmla="*/ 195349 h 486584"/>
                <a:gd name="connsiteX5" fmla="*/ 571500 w 1095174"/>
                <a:gd name="connsiteY5" fmla="*/ 342987 h 486584"/>
                <a:gd name="connsiteX6" fmla="*/ 628650 w 1095174"/>
                <a:gd name="connsiteY6" fmla="*/ 95337 h 486584"/>
                <a:gd name="connsiteX7" fmla="*/ 661988 w 1095174"/>
                <a:gd name="connsiteY7" fmla="*/ 442999 h 486584"/>
                <a:gd name="connsiteX8" fmla="*/ 700088 w 1095174"/>
                <a:gd name="connsiteY8" fmla="*/ 87 h 486584"/>
                <a:gd name="connsiteX9" fmla="*/ 738188 w 1095174"/>
                <a:gd name="connsiteY9" fmla="*/ 485862 h 486584"/>
                <a:gd name="connsiteX10" fmla="*/ 785813 w 1095174"/>
                <a:gd name="connsiteY10" fmla="*/ 114387 h 486584"/>
                <a:gd name="connsiteX11" fmla="*/ 809625 w 1095174"/>
                <a:gd name="connsiteY11" fmla="*/ 323937 h 486584"/>
                <a:gd name="connsiteX12" fmla="*/ 866775 w 1095174"/>
                <a:gd name="connsiteY12" fmla="*/ 200112 h 486584"/>
                <a:gd name="connsiteX13" fmla="*/ 909638 w 1095174"/>
                <a:gd name="connsiteY13" fmla="*/ 290599 h 486584"/>
                <a:gd name="connsiteX14" fmla="*/ 942975 w 1095174"/>
                <a:gd name="connsiteY14" fmla="*/ 219162 h 486584"/>
                <a:gd name="connsiteX15" fmla="*/ 1000125 w 1095174"/>
                <a:gd name="connsiteY15" fmla="*/ 233449 h 486584"/>
                <a:gd name="connsiteX16" fmla="*/ 1095174 w 1095174"/>
                <a:gd name="connsiteY16" fmla="*/ 233449 h 486584"/>
                <a:gd name="connsiteX0" fmla="*/ 0 w 1057452"/>
                <a:gd name="connsiteY0" fmla="*/ 281074 h 486584"/>
                <a:gd name="connsiteX1" fmla="*/ 361950 w 1057452"/>
                <a:gd name="connsiteY1" fmla="*/ 276312 h 486584"/>
                <a:gd name="connsiteX2" fmla="*/ 447675 w 1057452"/>
                <a:gd name="connsiteY2" fmla="*/ 238212 h 486584"/>
                <a:gd name="connsiteX3" fmla="*/ 485775 w 1057452"/>
                <a:gd name="connsiteY3" fmla="*/ 295362 h 486584"/>
                <a:gd name="connsiteX4" fmla="*/ 533400 w 1057452"/>
                <a:gd name="connsiteY4" fmla="*/ 195349 h 486584"/>
                <a:gd name="connsiteX5" fmla="*/ 571500 w 1057452"/>
                <a:gd name="connsiteY5" fmla="*/ 342987 h 486584"/>
                <a:gd name="connsiteX6" fmla="*/ 628650 w 1057452"/>
                <a:gd name="connsiteY6" fmla="*/ 95337 h 486584"/>
                <a:gd name="connsiteX7" fmla="*/ 661988 w 1057452"/>
                <a:gd name="connsiteY7" fmla="*/ 442999 h 486584"/>
                <a:gd name="connsiteX8" fmla="*/ 700088 w 1057452"/>
                <a:gd name="connsiteY8" fmla="*/ 87 h 486584"/>
                <a:gd name="connsiteX9" fmla="*/ 738188 w 1057452"/>
                <a:gd name="connsiteY9" fmla="*/ 485862 h 486584"/>
                <a:gd name="connsiteX10" fmla="*/ 785813 w 1057452"/>
                <a:gd name="connsiteY10" fmla="*/ 114387 h 486584"/>
                <a:gd name="connsiteX11" fmla="*/ 809625 w 1057452"/>
                <a:gd name="connsiteY11" fmla="*/ 323937 h 486584"/>
                <a:gd name="connsiteX12" fmla="*/ 866775 w 1057452"/>
                <a:gd name="connsiteY12" fmla="*/ 200112 h 486584"/>
                <a:gd name="connsiteX13" fmla="*/ 909638 w 1057452"/>
                <a:gd name="connsiteY13" fmla="*/ 290599 h 486584"/>
                <a:gd name="connsiteX14" fmla="*/ 942975 w 1057452"/>
                <a:gd name="connsiteY14" fmla="*/ 219162 h 486584"/>
                <a:gd name="connsiteX15" fmla="*/ 1000125 w 1057452"/>
                <a:gd name="connsiteY15" fmla="*/ 233449 h 486584"/>
                <a:gd name="connsiteX16" fmla="*/ 1057452 w 1057452"/>
                <a:gd name="connsiteY16" fmla="*/ 233449 h 48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7452" h="486584">
                  <a:moveTo>
                    <a:pt x="0" y="281074"/>
                  </a:moveTo>
                  <a:lnTo>
                    <a:pt x="361950" y="276312"/>
                  </a:lnTo>
                  <a:cubicBezTo>
                    <a:pt x="436562" y="269168"/>
                    <a:pt x="427038" y="235037"/>
                    <a:pt x="447675" y="238212"/>
                  </a:cubicBezTo>
                  <a:cubicBezTo>
                    <a:pt x="468313" y="241387"/>
                    <a:pt x="471488" y="302506"/>
                    <a:pt x="485775" y="295362"/>
                  </a:cubicBezTo>
                  <a:cubicBezTo>
                    <a:pt x="500063" y="288218"/>
                    <a:pt x="519113" y="187412"/>
                    <a:pt x="533400" y="195349"/>
                  </a:cubicBezTo>
                  <a:cubicBezTo>
                    <a:pt x="547687" y="203286"/>
                    <a:pt x="555625" y="359656"/>
                    <a:pt x="571500" y="342987"/>
                  </a:cubicBezTo>
                  <a:cubicBezTo>
                    <a:pt x="587375" y="326318"/>
                    <a:pt x="613569" y="78668"/>
                    <a:pt x="628650" y="95337"/>
                  </a:cubicBezTo>
                  <a:cubicBezTo>
                    <a:pt x="643731" y="112006"/>
                    <a:pt x="650082" y="458874"/>
                    <a:pt x="661988" y="442999"/>
                  </a:cubicBezTo>
                  <a:cubicBezTo>
                    <a:pt x="673894" y="427124"/>
                    <a:pt x="687388" y="-7057"/>
                    <a:pt x="700088" y="87"/>
                  </a:cubicBezTo>
                  <a:cubicBezTo>
                    <a:pt x="712788" y="7231"/>
                    <a:pt x="723901" y="466812"/>
                    <a:pt x="738188" y="485862"/>
                  </a:cubicBezTo>
                  <a:cubicBezTo>
                    <a:pt x="752476" y="504912"/>
                    <a:pt x="773907" y="141374"/>
                    <a:pt x="785813" y="114387"/>
                  </a:cubicBezTo>
                  <a:cubicBezTo>
                    <a:pt x="797719" y="87400"/>
                    <a:pt x="796131" y="309650"/>
                    <a:pt x="809625" y="323937"/>
                  </a:cubicBezTo>
                  <a:cubicBezTo>
                    <a:pt x="823119" y="338224"/>
                    <a:pt x="850106" y="205668"/>
                    <a:pt x="866775" y="200112"/>
                  </a:cubicBezTo>
                  <a:cubicBezTo>
                    <a:pt x="883444" y="194556"/>
                    <a:pt x="896938" y="287424"/>
                    <a:pt x="909638" y="290599"/>
                  </a:cubicBezTo>
                  <a:cubicBezTo>
                    <a:pt x="922338" y="293774"/>
                    <a:pt x="927894" y="228687"/>
                    <a:pt x="942975" y="219162"/>
                  </a:cubicBezTo>
                  <a:cubicBezTo>
                    <a:pt x="958056" y="209637"/>
                    <a:pt x="981046" y="231068"/>
                    <a:pt x="1000125" y="233449"/>
                  </a:cubicBezTo>
                  <a:cubicBezTo>
                    <a:pt x="1019204" y="235830"/>
                    <a:pt x="964980" y="234639"/>
                    <a:pt x="1057452" y="233449"/>
                  </a:cubicBezTo>
                </a:path>
              </a:pathLst>
            </a:cu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00"/>
            </a:p>
          </p:txBody>
        </p:sp>
        <p:cxnSp>
          <p:nvCxnSpPr>
            <p:cNvPr id="13" name="Straight Connector 12"/>
            <p:cNvCxnSpPr>
              <a:cxnSpLocks/>
              <a:stCxn id="17" idx="0"/>
            </p:cNvCxnSpPr>
            <p:nvPr/>
          </p:nvCxnSpPr>
          <p:spPr>
            <a:xfrm flipH="1" flipV="1">
              <a:off x="1" y="1204356"/>
              <a:ext cx="7524327" cy="2217"/>
            </a:xfrm>
            <a:prstGeom prst="line">
              <a:avLst/>
            </a:prstGeom>
            <a:ln w="38100" cap="sq">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0" y="1056262"/>
              <a:ext cx="7920372" cy="2824"/>
              <a:chOff x="0" y="1056262"/>
              <a:chExt cx="7920372" cy="2824"/>
            </a:xfrm>
          </p:grpSpPr>
          <p:cxnSp>
            <p:nvCxnSpPr>
              <p:cNvPr id="15" name="Straight Connector 14"/>
              <p:cNvCxnSpPr/>
              <p:nvPr/>
            </p:nvCxnSpPr>
            <p:spPr>
              <a:xfrm>
                <a:off x="0" y="1059086"/>
                <a:ext cx="7524328"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p:cNvCxnSpPr>
              <p:nvPr/>
            </p:nvCxnSpPr>
            <p:spPr>
              <a:xfrm flipV="1">
                <a:off x="7092280" y="1056262"/>
                <a:ext cx="828092" cy="2824"/>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25" name="Group 24"/>
          <p:cNvGrpSpPr/>
          <p:nvPr userDrawn="1"/>
        </p:nvGrpSpPr>
        <p:grpSpPr>
          <a:xfrm rot="15589132">
            <a:off x="11614369" y="655508"/>
            <a:ext cx="543970" cy="522238"/>
            <a:chOff x="8240681" y="1144663"/>
            <a:chExt cx="347472" cy="327250"/>
          </a:xfrm>
        </p:grpSpPr>
        <p:sp>
          <p:nvSpPr>
            <p:cNvPr id="2" name="Oval 1"/>
            <p:cNvSpPr/>
            <p:nvPr userDrawn="1"/>
          </p:nvSpPr>
          <p:spPr>
            <a:xfrm>
              <a:off x="8244408" y="1144663"/>
              <a:ext cx="183966" cy="180469"/>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00"/>
            </a:p>
          </p:txBody>
        </p:sp>
        <p:sp>
          <p:nvSpPr>
            <p:cNvPr id="23" name="Oval 22"/>
            <p:cNvSpPr/>
            <p:nvPr userDrawn="1"/>
          </p:nvSpPr>
          <p:spPr>
            <a:xfrm>
              <a:off x="8404187" y="1291444"/>
              <a:ext cx="183966" cy="180469"/>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00"/>
            </a:p>
          </p:txBody>
        </p:sp>
        <p:cxnSp>
          <p:nvCxnSpPr>
            <p:cNvPr id="4" name="Straight Connector 3"/>
            <p:cNvCxnSpPr>
              <a:cxnSpLocks/>
              <a:stCxn id="2" idx="1"/>
            </p:cNvCxnSpPr>
            <p:nvPr userDrawn="1"/>
          </p:nvCxnSpPr>
          <p:spPr>
            <a:xfrm rot="6641180" flipV="1">
              <a:off x="8324209" y="1133307"/>
              <a:ext cx="119102" cy="286157"/>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8" name="Oval 17">
            <a:extLst>
              <a:ext uri="{FF2B5EF4-FFF2-40B4-BE49-F238E27FC236}">
                <a16:creationId xmlns:a16="http://schemas.microsoft.com/office/drawing/2014/main" id="{9CA7A56A-72BD-4CB2-9A2E-30DE3781EA4E}"/>
              </a:ext>
            </a:extLst>
          </p:cNvPr>
          <p:cNvSpPr/>
          <p:nvPr userDrawn="1"/>
        </p:nvSpPr>
        <p:spPr>
          <a:xfrm>
            <a:off x="11356832" y="687609"/>
            <a:ext cx="288000" cy="28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00" dirty="0"/>
          </a:p>
        </p:txBody>
      </p:sp>
      <p:sp>
        <p:nvSpPr>
          <p:cNvPr id="3" name="Date Placeholder 2">
            <a:extLst>
              <a:ext uri="{FF2B5EF4-FFF2-40B4-BE49-F238E27FC236}">
                <a16:creationId xmlns:a16="http://schemas.microsoft.com/office/drawing/2014/main" id="{23F11E39-24FD-0704-B97D-B2DCC3E6D6A8}"/>
              </a:ext>
            </a:extLst>
          </p:cNvPr>
          <p:cNvSpPr>
            <a:spLocks noGrp="1"/>
          </p:cNvSpPr>
          <p:nvPr>
            <p:ph type="dt" sz="half" idx="10"/>
          </p:nvPr>
        </p:nvSpPr>
        <p:spPr/>
        <p:txBody>
          <a:bodyPr/>
          <a:lstStyle>
            <a:lvl1pPr>
              <a:defRPr/>
            </a:lvl1pPr>
          </a:lstStyle>
          <a:p>
            <a:r>
              <a:rPr lang="en-GB" dirty="0"/>
              <a:t>21/01/2025</a:t>
            </a:r>
          </a:p>
        </p:txBody>
      </p:sp>
      <p:sp>
        <p:nvSpPr>
          <p:cNvPr id="5" name="Footer Placeholder 4">
            <a:extLst>
              <a:ext uri="{FF2B5EF4-FFF2-40B4-BE49-F238E27FC236}">
                <a16:creationId xmlns:a16="http://schemas.microsoft.com/office/drawing/2014/main" id="{B571380E-1969-1DEE-12AA-39AB8E49C189}"/>
              </a:ext>
            </a:extLst>
          </p:cNvPr>
          <p:cNvSpPr>
            <a:spLocks noGrp="1"/>
          </p:cNvSpPr>
          <p:nvPr>
            <p:ph type="ftr" sz="quarter" idx="11"/>
          </p:nvPr>
        </p:nvSpPr>
        <p:spPr/>
        <p:txBody>
          <a:bodyPr/>
          <a:lstStyle/>
          <a:p>
            <a:r>
              <a:rPr lang="en-GB" dirty="0"/>
              <a:t>QTFP Community Meeting</a:t>
            </a:r>
          </a:p>
        </p:txBody>
      </p:sp>
      <p:sp>
        <p:nvSpPr>
          <p:cNvPr id="6" name="Slide Number Placeholder 5">
            <a:extLst>
              <a:ext uri="{FF2B5EF4-FFF2-40B4-BE49-F238E27FC236}">
                <a16:creationId xmlns:a16="http://schemas.microsoft.com/office/drawing/2014/main" id="{2323FDB5-A824-E24F-98CC-13FCEF600B11}"/>
              </a:ext>
            </a:extLst>
          </p:cNvPr>
          <p:cNvSpPr>
            <a:spLocks noGrp="1"/>
          </p:cNvSpPr>
          <p:nvPr>
            <p:ph type="sldNum" sz="quarter" idx="12"/>
          </p:nvPr>
        </p:nvSpPr>
        <p:spPr/>
        <p:txBody>
          <a:bodyPr/>
          <a:lstStyle/>
          <a:p>
            <a:fld id="{90162560-7891-4F91-A4D0-1199CFDADCC3}" type="slidenum">
              <a:rPr lang="en-GB" smtClean="0"/>
              <a:t>‹#›</a:t>
            </a:fld>
            <a:endParaRPr lang="en-GB"/>
          </a:p>
        </p:txBody>
      </p:sp>
    </p:spTree>
    <p:extLst>
      <p:ext uri="{BB962C8B-B14F-4D97-AF65-F5344CB8AC3E}">
        <p14:creationId xmlns:p14="http://schemas.microsoft.com/office/powerpoint/2010/main" val="9581525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Molecular Ions">
    <p:spTree>
      <p:nvGrpSpPr>
        <p:cNvPr id="1" name=""/>
        <p:cNvGrpSpPr/>
        <p:nvPr/>
      </p:nvGrpSpPr>
      <p:grpSpPr>
        <a:xfrm>
          <a:off x="0" y="0"/>
          <a:ext cx="0" cy="0"/>
          <a:chOff x="0" y="0"/>
          <a:chExt cx="0" cy="0"/>
        </a:xfrm>
      </p:grpSpPr>
      <p:sp>
        <p:nvSpPr>
          <p:cNvPr id="9" name="Title 1"/>
          <p:cNvSpPr>
            <a:spLocks noGrp="1"/>
          </p:cNvSpPr>
          <p:nvPr>
            <p:ph type="title"/>
          </p:nvPr>
        </p:nvSpPr>
        <p:spPr>
          <a:xfrm>
            <a:off x="505315" y="147549"/>
            <a:ext cx="11176000" cy="381000"/>
          </a:xfrm>
          <a:prstGeom prst="rect">
            <a:avLst/>
          </a:prstGeom>
        </p:spPr>
        <p:txBody>
          <a:bodyPr anchor="ctr">
            <a:normAutofit fontScale="90000"/>
          </a:bodyPr>
          <a:lstStyle>
            <a:lvl1pPr>
              <a:defRPr>
                <a:solidFill>
                  <a:schemeClr val="accent1">
                    <a:lumMod val="75000"/>
                  </a:schemeClr>
                </a:solidFill>
              </a:defRPr>
            </a:lvl1pPr>
          </a:lstStyle>
          <a:p>
            <a:endParaRPr lang="en-GB" sz="4000" dirty="0">
              <a:solidFill>
                <a:schemeClr val="accent1"/>
              </a:solidFill>
            </a:endParaRPr>
          </a:p>
        </p:txBody>
      </p:sp>
      <p:grpSp>
        <p:nvGrpSpPr>
          <p:cNvPr id="11" name="Group 10"/>
          <p:cNvGrpSpPr/>
          <p:nvPr userDrawn="1"/>
        </p:nvGrpSpPr>
        <p:grpSpPr>
          <a:xfrm>
            <a:off x="0" y="6223867"/>
            <a:ext cx="11514056" cy="486584"/>
            <a:chOff x="0" y="925499"/>
            <a:chExt cx="8635542" cy="486584"/>
          </a:xfrm>
        </p:grpSpPr>
        <p:sp>
          <p:nvSpPr>
            <p:cNvPr id="17" name="Freeform 16"/>
            <p:cNvSpPr/>
            <p:nvPr userDrawn="1"/>
          </p:nvSpPr>
          <p:spPr>
            <a:xfrm>
              <a:off x="7524328" y="925499"/>
              <a:ext cx="1111214" cy="486584"/>
            </a:xfrm>
            <a:custGeom>
              <a:avLst/>
              <a:gdLst>
                <a:gd name="connsiteX0" fmla="*/ 0 w 1233488"/>
                <a:gd name="connsiteY0" fmla="*/ 281074 h 486584"/>
                <a:gd name="connsiteX1" fmla="*/ 361950 w 1233488"/>
                <a:gd name="connsiteY1" fmla="*/ 276312 h 486584"/>
                <a:gd name="connsiteX2" fmla="*/ 447675 w 1233488"/>
                <a:gd name="connsiteY2" fmla="*/ 238212 h 486584"/>
                <a:gd name="connsiteX3" fmla="*/ 485775 w 1233488"/>
                <a:gd name="connsiteY3" fmla="*/ 295362 h 486584"/>
                <a:gd name="connsiteX4" fmla="*/ 533400 w 1233488"/>
                <a:gd name="connsiteY4" fmla="*/ 195349 h 486584"/>
                <a:gd name="connsiteX5" fmla="*/ 571500 w 1233488"/>
                <a:gd name="connsiteY5" fmla="*/ 342987 h 486584"/>
                <a:gd name="connsiteX6" fmla="*/ 628650 w 1233488"/>
                <a:gd name="connsiteY6" fmla="*/ 95337 h 486584"/>
                <a:gd name="connsiteX7" fmla="*/ 661988 w 1233488"/>
                <a:gd name="connsiteY7" fmla="*/ 442999 h 486584"/>
                <a:gd name="connsiteX8" fmla="*/ 700088 w 1233488"/>
                <a:gd name="connsiteY8" fmla="*/ 87 h 486584"/>
                <a:gd name="connsiteX9" fmla="*/ 738188 w 1233488"/>
                <a:gd name="connsiteY9" fmla="*/ 485862 h 486584"/>
                <a:gd name="connsiteX10" fmla="*/ 785813 w 1233488"/>
                <a:gd name="connsiteY10" fmla="*/ 114387 h 486584"/>
                <a:gd name="connsiteX11" fmla="*/ 809625 w 1233488"/>
                <a:gd name="connsiteY11" fmla="*/ 323937 h 486584"/>
                <a:gd name="connsiteX12" fmla="*/ 866775 w 1233488"/>
                <a:gd name="connsiteY12" fmla="*/ 200112 h 486584"/>
                <a:gd name="connsiteX13" fmla="*/ 909638 w 1233488"/>
                <a:gd name="connsiteY13" fmla="*/ 290599 h 486584"/>
                <a:gd name="connsiteX14" fmla="*/ 942975 w 1233488"/>
                <a:gd name="connsiteY14" fmla="*/ 219162 h 486584"/>
                <a:gd name="connsiteX15" fmla="*/ 1000125 w 1233488"/>
                <a:gd name="connsiteY15" fmla="*/ 233449 h 486584"/>
                <a:gd name="connsiteX16" fmla="*/ 1233488 w 1233488"/>
                <a:gd name="connsiteY16" fmla="*/ 233449 h 486584"/>
                <a:gd name="connsiteX0" fmla="*/ 0 w 1095174"/>
                <a:gd name="connsiteY0" fmla="*/ 281074 h 486584"/>
                <a:gd name="connsiteX1" fmla="*/ 361950 w 1095174"/>
                <a:gd name="connsiteY1" fmla="*/ 276312 h 486584"/>
                <a:gd name="connsiteX2" fmla="*/ 447675 w 1095174"/>
                <a:gd name="connsiteY2" fmla="*/ 238212 h 486584"/>
                <a:gd name="connsiteX3" fmla="*/ 485775 w 1095174"/>
                <a:gd name="connsiteY3" fmla="*/ 295362 h 486584"/>
                <a:gd name="connsiteX4" fmla="*/ 533400 w 1095174"/>
                <a:gd name="connsiteY4" fmla="*/ 195349 h 486584"/>
                <a:gd name="connsiteX5" fmla="*/ 571500 w 1095174"/>
                <a:gd name="connsiteY5" fmla="*/ 342987 h 486584"/>
                <a:gd name="connsiteX6" fmla="*/ 628650 w 1095174"/>
                <a:gd name="connsiteY6" fmla="*/ 95337 h 486584"/>
                <a:gd name="connsiteX7" fmla="*/ 661988 w 1095174"/>
                <a:gd name="connsiteY7" fmla="*/ 442999 h 486584"/>
                <a:gd name="connsiteX8" fmla="*/ 700088 w 1095174"/>
                <a:gd name="connsiteY8" fmla="*/ 87 h 486584"/>
                <a:gd name="connsiteX9" fmla="*/ 738188 w 1095174"/>
                <a:gd name="connsiteY9" fmla="*/ 485862 h 486584"/>
                <a:gd name="connsiteX10" fmla="*/ 785813 w 1095174"/>
                <a:gd name="connsiteY10" fmla="*/ 114387 h 486584"/>
                <a:gd name="connsiteX11" fmla="*/ 809625 w 1095174"/>
                <a:gd name="connsiteY11" fmla="*/ 323937 h 486584"/>
                <a:gd name="connsiteX12" fmla="*/ 866775 w 1095174"/>
                <a:gd name="connsiteY12" fmla="*/ 200112 h 486584"/>
                <a:gd name="connsiteX13" fmla="*/ 909638 w 1095174"/>
                <a:gd name="connsiteY13" fmla="*/ 290599 h 486584"/>
                <a:gd name="connsiteX14" fmla="*/ 942975 w 1095174"/>
                <a:gd name="connsiteY14" fmla="*/ 219162 h 486584"/>
                <a:gd name="connsiteX15" fmla="*/ 1000125 w 1095174"/>
                <a:gd name="connsiteY15" fmla="*/ 233449 h 486584"/>
                <a:gd name="connsiteX16" fmla="*/ 1095174 w 1095174"/>
                <a:gd name="connsiteY16" fmla="*/ 233449 h 486584"/>
                <a:gd name="connsiteX0" fmla="*/ 0 w 1057452"/>
                <a:gd name="connsiteY0" fmla="*/ 281074 h 486584"/>
                <a:gd name="connsiteX1" fmla="*/ 361950 w 1057452"/>
                <a:gd name="connsiteY1" fmla="*/ 276312 h 486584"/>
                <a:gd name="connsiteX2" fmla="*/ 447675 w 1057452"/>
                <a:gd name="connsiteY2" fmla="*/ 238212 h 486584"/>
                <a:gd name="connsiteX3" fmla="*/ 485775 w 1057452"/>
                <a:gd name="connsiteY3" fmla="*/ 295362 h 486584"/>
                <a:gd name="connsiteX4" fmla="*/ 533400 w 1057452"/>
                <a:gd name="connsiteY4" fmla="*/ 195349 h 486584"/>
                <a:gd name="connsiteX5" fmla="*/ 571500 w 1057452"/>
                <a:gd name="connsiteY5" fmla="*/ 342987 h 486584"/>
                <a:gd name="connsiteX6" fmla="*/ 628650 w 1057452"/>
                <a:gd name="connsiteY6" fmla="*/ 95337 h 486584"/>
                <a:gd name="connsiteX7" fmla="*/ 661988 w 1057452"/>
                <a:gd name="connsiteY7" fmla="*/ 442999 h 486584"/>
                <a:gd name="connsiteX8" fmla="*/ 700088 w 1057452"/>
                <a:gd name="connsiteY8" fmla="*/ 87 h 486584"/>
                <a:gd name="connsiteX9" fmla="*/ 738188 w 1057452"/>
                <a:gd name="connsiteY9" fmla="*/ 485862 h 486584"/>
                <a:gd name="connsiteX10" fmla="*/ 785813 w 1057452"/>
                <a:gd name="connsiteY10" fmla="*/ 114387 h 486584"/>
                <a:gd name="connsiteX11" fmla="*/ 809625 w 1057452"/>
                <a:gd name="connsiteY11" fmla="*/ 323937 h 486584"/>
                <a:gd name="connsiteX12" fmla="*/ 866775 w 1057452"/>
                <a:gd name="connsiteY12" fmla="*/ 200112 h 486584"/>
                <a:gd name="connsiteX13" fmla="*/ 909638 w 1057452"/>
                <a:gd name="connsiteY13" fmla="*/ 290599 h 486584"/>
                <a:gd name="connsiteX14" fmla="*/ 942975 w 1057452"/>
                <a:gd name="connsiteY14" fmla="*/ 219162 h 486584"/>
                <a:gd name="connsiteX15" fmla="*/ 1000125 w 1057452"/>
                <a:gd name="connsiteY15" fmla="*/ 233449 h 486584"/>
                <a:gd name="connsiteX16" fmla="*/ 1057452 w 1057452"/>
                <a:gd name="connsiteY16" fmla="*/ 233449 h 48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7452" h="486584">
                  <a:moveTo>
                    <a:pt x="0" y="281074"/>
                  </a:moveTo>
                  <a:lnTo>
                    <a:pt x="361950" y="276312"/>
                  </a:lnTo>
                  <a:cubicBezTo>
                    <a:pt x="436562" y="269168"/>
                    <a:pt x="427038" y="235037"/>
                    <a:pt x="447675" y="238212"/>
                  </a:cubicBezTo>
                  <a:cubicBezTo>
                    <a:pt x="468313" y="241387"/>
                    <a:pt x="471488" y="302506"/>
                    <a:pt x="485775" y="295362"/>
                  </a:cubicBezTo>
                  <a:cubicBezTo>
                    <a:pt x="500063" y="288218"/>
                    <a:pt x="519113" y="187412"/>
                    <a:pt x="533400" y="195349"/>
                  </a:cubicBezTo>
                  <a:cubicBezTo>
                    <a:pt x="547687" y="203286"/>
                    <a:pt x="555625" y="359656"/>
                    <a:pt x="571500" y="342987"/>
                  </a:cubicBezTo>
                  <a:cubicBezTo>
                    <a:pt x="587375" y="326318"/>
                    <a:pt x="613569" y="78668"/>
                    <a:pt x="628650" y="95337"/>
                  </a:cubicBezTo>
                  <a:cubicBezTo>
                    <a:pt x="643731" y="112006"/>
                    <a:pt x="650082" y="458874"/>
                    <a:pt x="661988" y="442999"/>
                  </a:cubicBezTo>
                  <a:cubicBezTo>
                    <a:pt x="673894" y="427124"/>
                    <a:pt x="687388" y="-7057"/>
                    <a:pt x="700088" y="87"/>
                  </a:cubicBezTo>
                  <a:cubicBezTo>
                    <a:pt x="712788" y="7231"/>
                    <a:pt x="723901" y="466812"/>
                    <a:pt x="738188" y="485862"/>
                  </a:cubicBezTo>
                  <a:cubicBezTo>
                    <a:pt x="752476" y="504912"/>
                    <a:pt x="773907" y="141374"/>
                    <a:pt x="785813" y="114387"/>
                  </a:cubicBezTo>
                  <a:cubicBezTo>
                    <a:pt x="797719" y="87400"/>
                    <a:pt x="796131" y="309650"/>
                    <a:pt x="809625" y="323937"/>
                  </a:cubicBezTo>
                  <a:cubicBezTo>
                    <a:pt x="823119" y="338224"/>
                    <a:pt x="850106" y="205668"/>
                    <a:pt x="866775" y="200112"/>
                  </a:cubicBezTo>
                  <a:cubicBezTo>
                    <a:pt x="883444" y="194556"/>
                    <a:pt x="896938" y="287424"/>
                    <a:pt x="909638" y="290599"/>
                  </a:cubicBezTo>
                  <a:cubicBezTo>
                    <a:pt x="922338" y="293774"/>
                    <a:pt x="927894" y="228687"/>
                    <a:pt x="942975" y="219162"/>
                  </a:cubicBezTo>
                  <a:cubicBezTo>
                    <a:pt x="958056" y="209637"/>
                    <a:pt x="981046" y="231068"/>
                    <a:pt x="1000125" y="233449"/>
                  </a:cubicBezTo>
                  <a:cubicBezTo>
                    <a:pt x="1019204" y="235830"/>
                    <a:pt x="964980" y="234639"/>
                    <a:pt x="1057452" y="233449"/>
                  </a:cubicBezTo>
                </a:path>
              </a:pathLst>
            </a:custGeom>
            <a:solidFill>
              <a:schemeClr val="bg1"/>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00"/>
            </a:p>
          </p:txBody>
        </p:sp>
        <p:cxnSp>
          <p:nvCxnSpPr>
            <p:cNvPr id="13" name="Straight Connector 12"/>
            <p:cNvCxnSpPr>
              <a:cxnSpLocks/>
              <a:stCxn id="17" idx="0"/>
            </p:cNvCxnSpPr>
            <p:nvPr/>
          </p:nvCxnSpPr>
          <p:spPr>
            <a:xfrm flipH="1" flipV="1">
              <a:off x="1" y="1204356"/>
              <a:ext cx="7524327" cy="2217"/>
            </a:xfrm>
            <a:prstGeom prst="line">
              <a:avLst/>
            </a:prstGeom>
            <a:ln w="38100" cap="sq">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0" y="1056262"/>
              <a:ext cx="7920372" cy="2824"/>
              <a:chOff x="0" y="1056262"/>
              <a:chExt cx="7920372" cy="2824"/>
            </a:xfrm>
          </p:grpSpPr>
          <p:cxnSp>
            <p:nvCxnSpPr>
              <p:cNvPr id="15" name="Straight Connector 14"/>
              <p:cNvCxnSpPr/>
              <p:nvPr/>
            </p:nvCxnSpPr>
            <p:spPr>
              <a:xfrm>
                <a:off x="0" y="1059086"/>
                <a:ext cx="7524328"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p:cNvCxnSpPr>
              <p:nvPr/>
            </p:nvCxnSpPr>
            <p:spPr>
              <a:xfrm flipV="1">
                <a:off x="7092280" y="1056262"/>
                <a:ext cx="828092" cy="2824"/>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25" name="Group 24"/>
          <p:cNvGrpSpPr/>
          <p:nvPr userDrawn="1"/>
        </p:nvGrpSpPr>
        <p:grpSpPr>
          <a:xfrm rot="15589132">
            <a:off x="11614369" y="6274837"/>
            <a:ext cx="543970" cy="522238"/>
            <a:chOff x="8240681" y="1144663"/>
            <a:chExt cx="347472" cy="327250"/>
          </a:xfrm>
          <a:solidFill>
            <a:schemeClr val="accent1">
              <a:lumMod val="50000"/>
            </a:schemeClr>
          </a:solidFill>
        </p:grpSpPr>
        <p:sp>
          <p:nvSpPr>
            <p:cNvPr id="2" name="Oval 1"/>
            <p:cNvSpPr/>
            <p:nvPr userDrawn="1"/>
          </p:nvSpPr>
          <p:spPr>
            <a:xfrm>
              <a:off x="8244408" y="1144663"/>
              <a:ext cx="183966" cy="180469"/>
            </a:xfrm>
            <a:prstGeom prst="ellipse">
              <a:avLst/>
            </a:prstGeom>
            <a:grp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00"/>
            </a:p>
          </p:txBody>
        </p:sp>
        <p:sp>
          <p:nvSpPr>
            <p:cNvPr id="23" name="Oval 22"/>
            <p:cNvSpPr/>
            <p:nvPr userDrawn="1"/>
          </p:nvSpPr>
          <p:spPr>
            <a:xfrm>
              <a:off x="8404187" y="1291444"/>
              <a:ext cx="183966" cy="180469"/>
            </a:xfrm>
            <a:prstGeom prst="ellipse">
              <a:avLst/>
            </a:prstGeom>
            <a:grp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00"/>
            </a:p>
          </p:txBody>
        </p:sp>
        <p:cxnSp>
          <p:nvCxnSpPr>
            <p:cNvPr id="4" name="Straight Connector 3"/>
            <p:cNvCxnSpPr>
              <a:cxnSpLocks/>
              <a:stCxn id="2" idx="1"/>
            </p:cNvCxnSpPr>
            <p:nvPr userDrawn="1"/>
          </p:nvCxnSpPr>
          <p:spPr>
            <a:xfrm rot="6641180" flipV="1">
              <a:off x="8324209" y="1133307"/>
              <a:ext cx="119102" cy="286157"/>
            </a:xfrm>
            <a:prstGeom prst="line">
              <a:avLst/>
            </a:prstGeom>
            <a:grpFill/>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8" name="Oval 17">
            <a:extLst>
              <a:ext uri="{FF2B5EF4-FFF2-40B4-BE49-F238E27FC236}">
                <a16:creationId xmlns:a16="http://schemas.microsoft.com/office/drawing/2014/main" id="{9CA7A56A-72BD-4CB2-9A2E-30DE3781EA4E}"/>
              </a:ext>
            </a:extLst>
          </p:cNvPr>
          <p:cNvSpPr/>
          <p:nvPr userDrawn="1"/>
        </p:nvSpPr>
        <p:spPr>
          <a:xfrm>
            <a:off x="11356832" y="6306938"/>
            <a:ext cx="288000" cy="28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00" dirty="0"/>
          </a:p>
        </p:txBody>
      </p:sp>
      <p:sp>
        <p:nvSpPr>
          <p:cNvPr id="3" name="Rectangle 2">
            <a:extLst>
              <a:ext uri="{FF2B5EF4-FFF2-40B4-BE49-F238E27FC236}">
                <a16:creationId xmlns:a16="http://schemas.microsoft.com/office/drawing/2014/main" id="{DB227BEE-6163-CD45-C1D3-8A75A14268A4}"/>
              </a:ext>
            </a:extLst>
          </p:cNvPr>
          <p:cNvSpPr/>
          <p:nvPr userDrawn="1"/>
        </p:nvSpPr>
        <p:spPr>
          <a:xfrm>
            <a:off x="0" y="0"/>
            <a:ext cx="12192000" cy="1058043"/>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69769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31752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10E77-8DFF-6DD9-3F7A-4B0D9CFF2F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F1ED06B-0F6D-DB40-FFB6-0F89C85920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0A48D65-AD2E-05F6-CF8B-C50401CCA24A}"/>
              </a:ext>
            </a:extLst>
          </p:cNvPr>
          <p:cNvSpPr>
            <a:spLocks noGrp="1"/>
          </p:cNvSpPr>
          <p:nvPr>
            <p:ph type="dt" sz="half" idx="10"/>
          </p:nvPr>
        </p:nvSpPr>
        <p:spPr/>
        <p:txBody>
          <a:bodyPr/>
          <a:lstStyle/>
          <a:p>
            <a:fld id="{4B8DFDFB-63B3-41D8-995C-3E7F2F3F88D8}" type="datetime1">
              <a:rPr lang="en-GB" smtClean="0"/>
              <a:t>18/01/2025</a:t>
            </a:fld>
            <a:endParaRPr lang="en-GB"/>
          </a:p>
        </p:txBody>
      </p:sp>
      <p:sp>
        <p:nvSpPr>
          <p:cNvPr id="5" name="Footer Placeholder 4">
            <a:extLst>
              <a:ext uri="{FF2B5EF4-FFF2-40B4-BE49-F238E27FC236}">
                <a16:creationId xmlns:a16="http://schemas.microsoft.com/office/drawing/2014/main" id="{43820218-2968-989F-A5FF-4958D7452F43}"/>
              </a:ext>
            </a:extLst>
          </p:cNvPr>
          <p:cNvSpPr>
            <a:spLocks noGrp="1"/>
          </p:cNvSpPr>
          <p:nvPr>
            <p:ph type="ftr" sz="quarter" idx="11"/>
          </p:nvPr>
        </p:nvSpPr>
        <p:spPr/>
        <p:txBody>
          <a:bodyPr/>
          <a:lstStyle/>
          <a:p>
            <a:r>
              <a:rPr lang="en-GB"/>
              <a:t>QSNET Seminar</a:t>
            </a:r>
          </a:p>
        </p:txBody>
      </p:sp>
      <p:sp>
        <p:nvSpPr>
          <p:cNvPr id="6" name="Slide Number Placeholder 5">
            <a:extLst>
              <a:ext uri="{FF2B5EF4-FFF2-40B4-BE49-F238E27FC236}">
                <a16:creationId xmlns:a16="http://schemas.microsoft.com/office/drawing/2014/main" id="{3A12A94B-1A74-39F7-0BD2-BF63FB2BF8E7}"/>
              </a:ext>
            </a:extLst>
          </p:cNvPr>
          <p:cNvSpPr>
            <a:spLocks noGrp="1"/>
          </p:cNvSpPr>
          <p:nvPr>
            <p:ph type="sldNum" sz="quarter" idx="12"/>
          </p:nvPr>
        </p:nvSpPr>
        <p:spPr/>
        <p:txBody>
          <a:bodyPr/>
          <a:lstStyle/>
          <a:p>
            <a:fld id="{C4C0B5D9-F369-4216-BD4E-B2F5ACC14AD4}" type="slidenum">
              <a:rPr lang="en-GB" smtClean="0"/>
              <a:t>‹#›</a:t>
            </a:fld>
            <a:endParaRPr lang="en-GB"/>
          </a:p>
        </p:txBody>
      </p:sp>
    </p:spTree>
    <p:extLst>
      <p:ext uri="{BB962C8B-B14F-4D97-AF65-F5344CB8AC3E}">
        <p14:creationId xmlns:p14="http://schemas.microsoft.com/office/powerpoint/2010/main" val="21782527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0CFF7-2468-543E-EC8A-37F3816A9D1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2A4722F-65B4-261C-6F76-1F45C8EE77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8E4C73-7C11-46DA-FE36-6B97F115F26F}"/>
              </a:ext>
            </a:extLst>
          </p:cNvPr>
          <p:cNvSpPr>
            <a:spLocks noGrp="1"/>
          </p:cNvSpPr>
          <p:nvPr>
            <p:ph type="dt" sz="half" idx="10"/>
          </p:nvPr>
        </p:nvSpPr>
        <p:spPr/>
        <p:txBody>
          <a:bodyPr/>
          <a:lstStyle/>
          <a:p>
            <a:fld id="{DC34E2F4-9749-4010-BF43-EB66D5E108BB}" type="datetime1">
              <a:rPr lang="en-GB" smtClean="0"/>
              <a:t>18/01/2025</a:t>
            </a:fld>
            <a:endParaRPr lang="en-GB"/>
          </a:p>
        </p:txBody>
      </p:sp>
      <p:sp>
        <p:nvSpPr>
          <p:cNvPr id="5" name="Footer Placeholder 4">
            <a:extLst>
              <a:ext uri="{FF2B5EF4-FFF2-40B4-BE49-F238E27FC236}">
                <a16:creationId xmlns:a16="http://schemas.microsoft.com/office/drawing/2014/main" id="{426032AB-D8E0-93BD-2342-BD2B85A7ED03}"/>
              </a:ext>
            </a:extLst>
          </p:cNvPr>
          <p:cNvSpPr>
            <a:spLocks noGrp="1"/>
          </p:cNvSpPr>
          <p:nvPr>
            <p:ph type="ftr" sz="quarter" idx="11"/>
          </p:nvPr>
        </p:nvSpPr>
        <p:spPr/>
        <p:txBody>
          <a:bodyPr/>
          <a:lstStyle/>
          <a:p>
            <a:r>
              <a:rPr lang="en-GB"/>
              <a:t>QSNET Seminar</a:t>
            </a:r>
          </a:p>
        </p:txBody>
      </p:sp>
      <p:sp>
        <p:nvSpPr>
          <p:cNvPr id="6" name="Slide Number Placeholder 5">
            <a:extLst>
              <a:ext uri="{FF2B5EF4-FFF2-40B4-BE49-F238E27FC236}">
                <a16:creationId xmlns:a16="http://schemas.microsoft.com/office/drawing/2014/main" id="{8089909A-9BA8-B2D8-3DE9-3A4820A0B50B}"/>
              </a:ext>
            </a:extLst>
          </p:cNvPr>
          <p:cNvSpPr>
            <a:spLocks noGrp="1"/>
          </p:cNvSpPr>
          <p:nvPr>
            <p:ph type="sldNum" sz="quarter" idx="12"/>
          </p:nvPr>
        </p:nvSpPr>
        <p:spPr/>
        <p:txBody>
          <a:bodyPr/>
          <a:lstStyle/>
          <a:p>
            <a:fld id="{C4C0B5D9-F369-4216-BD4E-B2F5ACC14AD4}" type="slidenum">
              <a:rPr lang="en-GB" smtClean="0"/>
              <a:t>‹#›</a:t>
            </a:fld>
            <a:endParaRPr lang="en-GB"/>
          </a:p>
        </p:txBody>
      </p:sp>
    </p:spTree>
    <p:extLst>
      <p:ext uri="{BB962C8B-B14F-4D97-AF65-F5344CB8AC3E}">
        <p14:creationId xmlns:p14="http://schemas.microsoft.com/office/powerpoint/2010/main" val="19185694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F77FA-1C59-6B94-3D39-B4EB47A7E9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8F2DFCC-5432-0CD3-27BF-62E674A3B1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E69C7C-5519-2B2B-2EC1-5DEB7B7E2AC8}"/>
              </a:ext>
            </a:extLst>
          </p:cNvPr>
          <p:cNvSpPr>
            <a:spLocks noGrp="1"/>
          </p:cNvSpPr>
          <p:nvPr>
            <p:ph type="dt" sz="half" idx="10"/>
          </p:nvPr>
        </p:nvSpPr>
        <p:spPr/>
        <p:txBody>
          <a:bodyPr/>
          <a:lstStyle/>
          <a:p>
            <a:fld id="{88BD95E6-AD8F-4D36-BD47-13EFB3BE1B39}" type="datetime1">
              <a:rPr lang="en-GB" smtClean="0"/>
              <a:t>18/01/2025</a:t>
            </a:fld>
            <a:endParaRPr lang="en-GB"/>
          </a:p>
        </p:txBody>
      </p:sp>
      <p:sp>
        <p:nvSpPr>
          <p:cNvPr id="5" name="Footer Placeholder 4">
            <a:extLst>
              <a:ext uri="{FF2B5EF4-FFF2-40B4-BE49-F238E27FC236}">
                <a16:creationId xmlns:a16="http://schemas.microsoft.com/office/drawing/2014/main" id="{5B4FFCDE-BF7A-5D53-1C2F-AB3F11193CD4}"/>
              </a:ext>
            </a:extLst>
          </p:cNvPr>
          <p:cNvSpPr>
            <a:spLocks noGrp="1"/>
          </p:cNvSpPr>
          <p:nvPr>
            <p:ph type="ftr" sz="quarter" idx="11"/>
          </p:nvPr>
        </p:nvSpPr>
        <p:spPr/>
        <p:txBody>
          <a:bodyPr/>
          <a:lstStyle/>
          <a:p>
            <a:r>
              <a:rPr lang="en-GB"/>
              <a:t>QSNET Seminar</a:t>
            </a:r>
          </a:p>
        </p:txBody>
      </p:sp>
      <p:sp>
        <p:nvSpPr>
          <p:cNvPr id="6" name="Slide Number Placeholder 5">
            <a:extLst>
              <a:ext uri="{FF2B5EF4-FFF2-40B4-BE49-F238E27FC236}">
                <a16:creationId xmlns:a16="http://schemas.microsoft.com/office/drawing/2014/main" id="{2BC11B4F-6DC8-5984-F093-2B89731EF477}"/>
              </a:ext>
            </a:extLst>
          </p:cNvPr>
          <p:cNvSpPr>
            <a:spLocks noGrp="1"/>
          </p:cNvSpPr>
          <p:nvPr>
            <p:ph type="sldNum" sz="quarter" idx="12"/>
          </p:nvPr>
        </p:nvSpPr>
        <p:spPr/>
        <p:txBody>
          <a:bodyPr/>
          <a:lstStyle/>
          <a:p>
            <a:fld id="{C4C0B5D9-F369-4216-BD4E-B2F5ACC14AD4}" type="slidenum">
              <a:rPr lang="en-GB" smtClean="0"/>
              <a:t>‹#›</a:t>
            </a:fld>
            <a:endParaRPr lang="en-GB"/>
          </a:p>
        </p:txBody>
      </p:sp>
    </p:spTree>
    <p:extLst>
      <p:ext uri="{BB962C8B-B14F-4D97-AF65-F5344CB8AC3E}">
        <p14:creationId xmlns:p14="http://schemas.microsoft.com/office/powerpoint/2010/main" val="10901823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35774-A21E-2055-DAF2-06C743B1E19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3F83B2A-1726-4B69-2816-2069D82EB3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BB61FE3-B002-FCE4-98C0-F17DB2A5D7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0014AAF-C74E-ACB8-3376-A386CF06FB4D}"/>
              </a:ext>
            </a:extLst>
          </p:cNvPr>
          <p:cNvSpPr>
            <a:spLocks noGrp="1"/>
          </p:cNvSpPr>
          <p:nvPr>
            <p:ph type="dt" sz="half" idx="10"/>
          </p:nvPr>
        </p:nvSpPr>
        <p:spPr/>
        <p:txBody>
          <a:bodyPr/>
          <a:lstStyle/>
          <a:p>
            <a:fld id="{A322E8E4-CDA3-45C8-9301-0045D5D85954}" type="datetime1">
              <a:rPr lang="en-GB" smtClean="0"/>
              <a:t>18/01/2025</a:t>
            </a:fld>
            <a:endParaRPr lang="en-GB"/>
          </a:p>
        </p:txBody>
      </p:sp>
      <p:sp>
        <p:nvSpPr>
          <p:cNvPr id="6" name="Footer Placeholder 5">
            <a:extLst>
              <a:ext uri="{FF2B5EF4-FFF2-40B4-BE49-F238E27FC236}">
                <a16:creationId xmlns:a16="http://schemas.microsoft.com/office/drawing/2014/main" id="{A321604A-D958-2D93-245E-C985D6B93246}"/>
              </a:ext>
            </a:extLst>
          </p:cNvPr>
          <p:cNvSpPr>
            <a:spLocks noGrp="1"/>
          </p:cNvSpPr>
          <p:nvPr>
            <p:ph type="ftr" sz="quarter" idx="11"/>
          </p:nvPr>
        </p:nvSpPr>
        <p:spPr/>
        <p:txBody>
          <a:bodyPr/>
          <a:lstStyle/>
          <a:p>
            <a:r>
              <a:rPr lang="en-GB"/>
              <a:t>QSNET Seminar</a:t>
            </a:r>
          </a:p>
        </p:txBody>
      </p:sp>
      <p:sp>
        <p:nvSpPr>
          <p:cNvPr id="7" name="Slide Number Placeholder 6">
            <a:extLst>
              <a:ext uri="{FF2B5EF4-FFF2-40B4-BE49-F238E27FC236}">
                <a16:creationId xmlns:a16="http://schemas.microsoft.com/office/drawing/2014/main" id="{888C2415-7696-446C-4AB6-546F4AC77A05}"/>
              </a:ext>
            </a:extLst>
          </p:cNvPr>
          <p:cNvSpPr>
            <a:spLocks noGrp="1"/>
          </p:cNvSpPr>
          <p:nvPr>
            <p:ph type="sldNum" sz="quarter" idx="12"/>
          </p:nvPr>
        </p:nvSpPr>
        <p:spPr/>
        <p:txBody>
          <a:bodyPr/>
          <a:lstStyle/>
          <a:p>
            <a:fld id="{C4C0B5D9-F369-4216-BD4E-B2F5ACC14AD4}" type="slidenum">
              <a:rPr lang="en-GB" smtClean="0"/>
              <a:t>‹#›</a:t>
            </a:fld>
            <a:endParaRPr lang="en-GB"/>
          </a:p>
        </p:txBody>
      </p:sp>
    </p:spTree>
    <p:extLst>
      <p:ext uri="{BB962C8B-B14F-4D97-AF65-F5344CB8AC3E}">
        <p14:creationId xmlns:p14="http://schemas.microsoft.com/office/powerpoint/2010/main" val="9472587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61C78-9ACE-838F-18DA-BAE69811BC8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3FA0804-3169-61BD-5A4B-7969473986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0796E8-1512-EB3D-ABFD-5BEBEA73903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1834702-BEE5-0BCE-A46D-300BFCA87E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F01E484-6535-57B5-C41A-F1E693E162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CB70ED7-B0EE-9ECC-514D-B77A84CC2D4D}"/>
              </a:ext>
            </a:extLst>
          </p:cNvPr>
          <p:cNvSpPr>
            <a:spLocks noGrp="1"/>
          </p:cNvSpPr>
          <p:nvPr>
            <p:ph type="dt" sz="half" idx="10"/>
          </p:nvPr>
        </p:nvSpPr>
        <p:spPr/>
        <p:txBody>
          <a:bodyPr/>
          <a:lstStyle/>
          <a:p>
            <a:fld id="{6FCC64E6-B194-4C01-9A62-AB681BC0A04D}" type="datetime1">
              <a:rPr lang="en-GB" smtClean="0"/>
              <a:t>18/01/2025</a:t>
            </a:fld>
            <a:endParaRPr lang="en-GB"/>
          </a:p>
        </p:txBody>
      </p:sp>
      <p:sp>
        <p:nvSpPr>
          <p:cNvPr id="8" name="Footer Placeholder 7">
            <a:extLst>
              <a:ext uri="{FF2B5EF4-FFF2-40B4-BE49-F238E27FC236}">
                <a16:creationId xmlns:a16="http://schemas.microsoft.com/office/drawing/2014/main" id="{A6C5EBBD-2ED3-B021-F6BE-0E3250DB24E8}"/>
              </a:ext>
            </a:extLst>
          </p:cNvPr>
          <p:cNvSpPr>
            <a:spLocks noGrp="1"/>
          </p:cNvSpPr>
          <p:nvPr>
            <p:ph type="ftr" sz="quarter" idx="11"/>
          </p:nvPr>
        </p:nvSpPr>
        <p:spPr/>
        <p:txBody>
          <a:bodyPr/>
          <a:lstStyle/>
          <a:p>
            <a:r>
              <a:rPr lang="en-GB"/>
              <a:t>QSNET Seminar</a:t>
            </a:r>
          </a:p>
        </p:txBody>
      </p:sp>
      <p:sp>
        <p:nvSpPr>
          <p:cNvPr id="9" name="Slide Number Placeholder 8">
            <a:extLst>
              <a:ext uri="{FF2B5EF4-FFF2-40B4-BE49-F238E27FC236}">
                <a16:creationId xmlns:a16="http://schemas.microsoft.com/office/drawing/2014/main" id="{ED6D31CF-AD9C-2A23-BB93-1AB5A3A27E46}"/>
              </a:ext>
            </a:extLst>
          </p:cNvPr>
          <p:cNvSpPr>
            <a:spLocks noGrp="1"/>
          </p:cNvSpPr>
          <p:nvPr>
            <p:ph type="sldNum" sz="quarter" idx="12"/>
          </p:nvPr>
        </p:nvSpPr>
        <p:spPr/>
        <p:txBody>
          <a:bodyPr/>
          <a:lstStyle/>
          <a:p>
            <a:fld id="{C4C0B5D9-F369-4216-BD4E-B2F5ACC14AD4}" type="slidenum">
              <a:rPr lang="en-GB" smtClean="0"/>
              <a:t>‹#›</a:t>
            </a:fld>
            <a:endParaRPr lang="en-GB"/>
          </a:p>
        </p:txBody>
      </p:sp>
    </p:spTree>
    <p:extLst>
      <p:ext uri="{BB962C8B-B14F-4D97-AF65-F5344CB8AC3E}">
        <p14:creationId xmlns:p14="http://schemas.microsoft.com/office/powerpoint/2010/main" val="3179989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E5870-B184-1452-F104-5A90A62EB96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B27A005-1802-0ED1-6570-831F196BE6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1CD9D4-58EB-EE6B-7619-3E7B282B80C7}"/>
              </a:ext>
            </a:extLst>
          </p:cNvPr>
          <p:cNvSpPr>
            <a:spLocks noGrp="1"/>
          </p:cNvSpPr>
          <p:nvPr>
            <p:ph type="dt" sz="half" idx="10"/>
          </p:nvPr>
        </p:nvSpPr>
        <p:spPr/>
        <p:txBody>
          <a:bodyPr/>
          <a:lstStyle/>
          <a:p>
            <a:fld id="{963A9A3A-443E-442F-BA26-A58CA00C29BF}" type="datetime1">
              <a:rPr lang="en-GB" smtClean="0"/>
              <a:t>18/01/2025</a:t>
            </a:fld>
            <a:endParaRPr lang="en-GB"/>
          </a:p>
        </p:txBody>
      </p:sp>
      <p:sp>
        <p:nvSpPr>
          <p:cNvPr id="5" name="Footer Placeholder 4">
            <a:extLst>
              <a:ext uri="{FF2B5EF4-FFF2-40B4-BE49-F238E27FC236}">
                <a16:creationId xmlns:a16="http://schemas.microsoft.com/office/drawing/2014/main" id="{DC5BE6CA-740F-0A19-53FB-3D65BCFC20E4}"/>
              </a:ext>
            </a:extLst>
          </p:cNvPr>
          <p:cNvSpPr>
            <a:spLocks noGrp="1"/>
          </p:cNvSpPr>
          <p:nvPr>
            <p:ph type="ftr" sz="quarter" idx="11"/>
          </p:nvPr>
        </p:nvSpPr>
        <p:spPr/>
        <p:txBody>
          <a:bodyPr/>
          <a:lstStyle/>
          <a:p>
            <a:r>
              <a:rPr lang="en-GB"/>
              <a:t>QSNET Seminar</a:t>
            </a:r>
          </a:p>
        </p:txBody>
      </p:sp>
      <p:sp>
        <p:nvSpPr>
          <p:cNvPr id="6" name="Slide Number Placeholder 5">
            <a:extLst>
              <a:ext uri="{FF2B5EF4-FFF2-40B4-BE49-F238E27FC236}">
                <a16:creationId xmlns:a16="http://schemas.microsoft.com/office/drawing/2014/main" id="{AF336A1B-BEC4-D703-D5B2-FAF8221BA19A}"/>
              </a:ext>
            </a:extLst>
          </p:cNvPr>
          <p:cNvSpPr>
            <a:spLocks noGrp="1"/>
          </p:cNvSpPr>
          <p:nvPr>
            <p:ph type="sldNum" sz="quarter" idx="12"/>
          </p:nvPr>
        </p:nvSpPr>
        <p:spPr/>
        <p:txBody>
          <a:bodyPr/>
          <a:lstStyle/>
          <a:p>
            <a:fld id="{90162560-7891-4F91-A4D0-1199CFDADCC3}" type="slidenum">
              <a:rPr lang="en-GB" smtClean="0"/>
              <a:t>‹#›</a:t>
            </a:fld>
            <a:endParaRPr lang="en-GB"/>
          </a:p>
        </p:txBody>
      </p:sp>
    </p:spTree>
    <p:extLst>
      <p:ext uri="{BB962C8B-B14F-4D97-AF65-F5344CB8AC3E}">
        <p14:creationId xmlns:p14="http://schemas.microsoft.com/office/powerpoint/2010/main" val="9784517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4508E-C758-12C7-C711-EEE2BDA0557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26940E5-C111-3394-0A26-070FF078BC0C}"/>
              </a:ext>
            </a:extLst>
          </p:cNvPr>
          <p:cNvSpPr>
            <a:spLocks noGrp="1"/>
          </p:cNvSpPr>
          <p:nvPr>
            <p:ph type="dt" sz="half" idx="10"/>
          </p:nvPr>
        </p:nvSpPr>
        <p:spPr/>
        <p:txBody>
          <a:bodyPr/>
          <a:lstStyle/>
          <a:p>
            <a:fld id="{DEEA87C3-8B24-419B-9031-3649F70AFF2B}" type="datetime1">
              <a:rPr lang="en-GB" smtClean="0"/>
              <a:t>18/01/2025</a:t>
            </a:fld>
            <a:endParaRPr lang="en-GB"/>
          </a:p>
        </p:txBody>
      </p:sp>
      <p:sp>
        <p:nvSpPr>
          <p:cNvPr id="4" name="Footer Placeholder 3">
            <a:extLst>
              <a:ext uri="{FF2B5EF4-FFF2-40B4-BE49-F238E27FC236}">
                <a16:creationId xmlns:a16="http://schemas.microsoft.com/office/drawing/2014/main" id="{2CEC6CF2-6746-20F9-E031-22F2D68502CB}"/>
              </a:ext>
            </a:extLst>
          </p:cNvPr>
          <p:cNvSpPr>
            <a:spLocks noGrp="1"/>
          </p:cNvSpPr>
          <p:nvPr>
            <p:ph type="ftr" sz="quarter" idx="11"/>
          </p:nvPr>
        </p:nvSpPr>
        <p:spPr/>
        <p:txBody>
          <a:bodyPr/>
          <a:lstStyle/>
          <a:p>
            <a:r>
              <a:rPr lang="en-GB"/>
              <a:t>QSNET Seminar</a:t>
            </a:r>
          </a:p>
        </p:txBody>
      </p:sp>
      <p:sp>
        <p:nvSpPr>
          <p:cNvPr id="5" name="Slide Number Placeholder 4">
            <a:extLst>
              <a:ext uri="{FF2B5EF4-FFF2-40B4-BE49-F238E27FC236}">
                <a16:creationId xmlns:a16="http://schemas.microsoft.com/office/drawing/2014/main" id="{5282D6D0-C5CF-A45B-5FCF-4F1C236B5BF8}"/>
              </a:ext>
            </a:extLst>
          </p:cNvPr>
          <p:cNvSpPr>
            <a:spLocks noGrp="1"/>
          </p:cNvSpPr>
          <p:nvPr>
            <p:ph type="sldNum" sz="quarter" idx="12"/>
          </p:nvPr>
        </p:nvSpPr>
        <p:spPr/>
        <p:txBody>
          <a:bodyPr/>
          <a:lstStyle/>
          <a:p>
            <a:fld id="{C4C0B5D9-F369-4216-BD4E-B2F5ACC14AD4}" type="slidenum">
              <a:rPr lang="en-GB" smtClean="0"/>
              <a:t>‹#›</a:t>
            </a:fld>
            <a:endParaRPr lang="en-GB"/>
          </a:p>
        </p:txBody>
      </p:sp>
    </p:spTree>
    <p:extLst>
      <p:ext uri="{BB962C8B-B14F-4D97-AF65-F5344CB8AC3E}">
        <p14:creationId xmlns:p14="http://schemas.microsoft.com/office/powerpoint/2010/main" val="22249596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2D81B5-FE4E-4292-8DC8-B77082463E54}"/>
              </a:ext>
            </a:extLst>
          </p:cNvPr>
          <p:cNvSpPr>
            <a:spLocks noGrp="1"/>
          </p:cNvSpPr>
          <p:nvPr>
            <p:ph type="dt" sz="half" idx="10"/>
          </p:nvPr>
        </p:nvSpPr>
        <p:spPr/>
        <p:txBody>
          <a:bodyPr/>
          <a:lstStyle/>
          <a:p>
            <a:fld id="{ECADB607-47AE-4965-84DE-1D711CF247D6}" type="datetime1">
              <a:rPr lang="en-GB" smtClean="0"/>
              <a:t>18/01/2025</a:t>
            </a:fld>
            <a:endParaRPr lang="en-GB"/>
          </a:p>
        </p:txBody>
      </p:sp>
      <p:sp>
        <p:nvSpPr>
          <p:cNvPr id="3" name="Footer Placeholder 2">
            <a:extLst>
              <a:ext uri="{FF2B5EF4-FFF2-40B4-BE49-F238E27FC236}">
                <a16:creationId xmlns:a16="http://schemas.microsoft.com/office/drawing/2014/main" id="{06E541B8-5C6A-C1C5-AA0B-BC447DC4E76A}"/>
              </a:ext>
            </a:extLst>
          </p:cNvPr>
          <p:cNvSpPr>
            <a:spLocks noGrp="1"/>
          </p:cNvSpPr>
          <p:nvPr>
            <p:ph type="ftr" sz="quarter" idx="11"/>
          </p:nvPr>
        </p:nvSpPr>
        <p:spPr/>
        <p:txBody>
          <a:bodyPr/>
          <a:lstStyle/>
          <a:p>
            <a:r>
              <a:rPr lang="en-GB"/>
              <a:t>QSNET Seminar</a:t>
            </a:r>
          </a:p>
        </p:txBody>
      </p:sp>
      <p:sp>
        <p:nvSpPr>
          <p:cNvPr id="4" name="Slide Number Placeholder 3">
            <a:extLst>
              <a:ext uri="{FF2B5EF4-FFF2-40B4-BE49-F238E27FC236}">
                <a16:creationId xmlns:a16="http://schemas.microsoft.com/office/drawing/2014/main" id="{DF12F97C-059C-ED5F-12A7-DC41E5C03F05}"/>
              </a:ext>
            </a:extLst>
          </p:cNvPr>
          <p:cNvSpPr>
            <a:spLocks noGrp="1"/>
          </p:cNvSpPr>
          <p:nvPr>
            <p:ph type="sldNum" sz="quarter" idx="12"/>
          </p:nvPr>
        </p:nvSpPr>
        <p:spPr/>
        <p:txBody>
          <a:bodyPr/>
          <a:lstStyle/>
          <a:p>
            <a:fld id="{C4C0B5D9-F369-4216-BD4E-B2F5ACC14AD4}" type="slidenum">
              <a:rPr lang="en-GB" smtClean="0"/>
              <a:t>‹#›</a:t>
            </a:fld>
            <a:endParaRPr lang="en-GB"/>
          </a:p>
        </p:txBody>
      </p:sp>
    </p:spTree>
    <p:extLst>
      <p:ext uri="{BB962C8B-B14F-4D97-AF65-F5344CB8AC3E}">
        <p14:creationId xmlns:p14="http://schemas.microsoft.com/office/powerpoint/2010/main" val="41967653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BF765-2A25-4F1B-F7FC-AE9AB4E176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A295BCE-63B0-6288-9056-95DF29C13B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7CF17BA-AC3C-6E88-15DF-3F8639679D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39D788-1F95-15AD-87F6-4DF60E65CA2E}"/>
              </a:ext>
            </a:extLst>
          </p:cNvPr>
          <p:cNvSpPr>
            <a:spLocks noGrp="1"/>
          </p:cNvSpPr>
          <p:nvPr>
            <p:ph type="dt" sz="half" idx="10"/>
          </p:nvPr>
        </p:nvSpPr>
        <p:spPr/>
        <p:txBody>
          <a:bodyPr/>
          <a:lstStyle/>
          <a:p>
            <a:fld id="{5493DD72-01A0-4CB6-AD69-BDCB0EC4A9F6}" type="datetime1">
              <a:rPr lang="en-GB" smtClean="0"/>
              <a:t>18/01/2025</a:t>
            </a:fld>
            <a:endParaRPr lang="en-GB"/>
          </a:p>
        </p:txBody>
      </p:sp>
      <p:sp>
        <p:nvSpPr>
          <p:cNvPr id="6" name="Footer Placeholder 5">
            <a:extLst>
              <a:ext uri="{FF2B5EF4-FFF2-40B4-BE49-F238E27FC236}">
                <a16:creationId xmlns:a16="http://schemas.microsoft.com/office/drawing/2014/main" id="{B7B48B71-37BE-0F6C-D9A2-F318FDE1D222}"/>
              </a:ext>
            </a:extLst>
          </p:cNvPr>
          <p:cNvSpPr>
            <a:spLocks noGrp="1"/>
          </p:cNvSpPr>
          <p:nvPr>
            <p:ph type="ftr" sz="quarter" idx="11"/>
          </p:nvPr>
        </p:nvSpPr>
        <p:spPr/>
        <p:txBody>
          <a:bodyPr/>
          <a:lstStyle/>
          <a:p>
            <a:r>
              <a:rPr lang="en-GB"/>
              <a:t>QSNET Seminar</a:t>
            </a:r>
          </a:p>
        </p:txBody>
      </p:sp>
      <p:sp>
        <p:nvSpPr>
          <p:cNvPr id="7" name="Slide Number Placeholder 6">
            <a:extLst>
              <a:ext uri="{FF2B5EF4-FFF2-40B4-BE49-F238E27FC236}">
                <a16:creationId xmlns:a16="http://schemas.microsoft.com/office/drawing/2014/main" id="{ECDD9DB1-1B96-8C1C-3CEF-416085363964}"/>
              </a:ext>
            </a:extLst>
          </p:cNvPr>
          <p:cNvSpPr>
            <a:spLocks noGrp="1"/>
          </p:cNvSpPr>
          <p:nvPr>
            <p:ph type="sldNum" sz="quarter" idx="12"/>
          </p:nvPr>
        </p:nvSpPr>
        <p:spPr/>
        <p:txBody>
          <a:bodyPr/>
          <a:lstStyle/>
          <a:p>
            <a:fld id="{C4C0B5D9-F369-4216-BD4E-B2F5ACC14AD4}" type="slidenum">
              <a:rPr lang="en-GB" smtClean="0"/>
              <a:t>‹#›</a:t>
            </a:fld>
            <a:endParaRPr lang="en-GB"/>
          </a:p>
        </p:txBody>
      </p:sp>
    </p:spTree>
    <p:extLst>
      <p:ext uri="{BB962C8B-B14F-4D97-AF65-F5344CB8AC3E}">
        <p14:creationId xmlns:p14="http://schemas.microsoft.com/office/powerpoint/2010/main" val="9545631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9B292-52E1-CA48-E7A9-95B0FA7683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94DFCB2-E6B2-64EF-D9C4-5B806E8525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00548B6-3766-4613-1E44-D57E29B9A6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A1840A-6402-FC38-881B-F4C4AFFEA6CC}"/>
              </a:ext>
            </a:extLst>
          </p:cNvPr>
          <p:cNvSpPr>
            <a:spLocks noGrp="1"/>
          </p:cNvSpPr>
          <p:nvPr>
            <p:ph type="dt" sz="half" idx="10"/>
          </p:nvPr>
        </p:nvSpPr>
        <p:spPr/>
        <p:txBody>
          <a:bodyPr/>
          <a:lstStyle/>
          <a:p>
            <a:fld id="{EE3E74B2-A69D-4F8E-89F3-5B7A1AEDBC72}" type="datetime1">
              <a:rPr lang="en-GB" smtClean="0"/>
              <a:t>18/01/2025</a:t>
            </a:fld>
            <a:endParaRPr lang="en-GB"/>
          </a:p>
        </p:txBody>
      </p:sp>
      <p:sp>
        <p:nvSpPr>
          <p:cNvPr id="6" name="Footer Placeholder 5">
            <a:extLst>
              <a:ext uri="{FF2B5EF4-FFF2-40B4-BE49-F238E27FC236}">
                <a16:creationId xmlns:a16="http://schemas.microsoft.com/office/drawing/2014/main" id="{9C7963C5-C952-290E-FA81-06781E15EC96}"/>
              </a:ext>
            </a:extLst>
          </p:cNvPr>
          <p:cNvSpPr>
            <a:spLocks noGrp="1"/>
          </p:cNvSpPr>
          <p:nvPr>
            <p:ph type="ftr" sz="quarter" idx="11"/>
          </p:nvPr>
        </p:nvSpPr>
        <p:spPr/>
        <p:txBody>
          <a:bodyPr/>
          <a:lstStyle/>
          <a:p>
            <a:r>
              <a:rPr lang="en-GB"/>
              <a:t>QSNET Seminar</a:t>
            </a:r>
          </a:p>
        </p:txBody>
      </p:sp>
      <p:sp>
        <p:nvSpPr>
          <p:cNvPr id="7" name="Slide Number Placeholder 6">
            <a:extLst>
              <a:ext uri="{FF2B5EF4-FFF2-40B4-BE49-F238E27FC236}">
                <a16:creationId xmlns:a16="http://schemas.microsoft.com/office/drawing/2014/main" id="{76949621-3DC7-C95A-0BCB-57B263E31875}"/>
              </a:ext>
            </a:extLst>
          </p:cNvPr>
          <p:cNvSpPr>
            <a:spLocks noGrp="1"/>
          </p:cNvSpPr>
          <p:nvPr>
            <p:ph type="sldNum" sz="quarter" idx="12"/>
          </p:nvPr>
        </p:nvSpPr>
        <p:spPr/>
        <p:txBody>
          <a:bodyPr/>
          <a:lstStyle/>
          <a:p>
            <a:fld id="{C4C0B5D9-F369-4216-BD4E-B2F5ACC14AD4}" type="slidenum">
              <a:rPr lang="en-GB" smtClean="0"/>
              <a:t>‹#›</a:t>
            </a:fld>
            <a:endParaRPr lang="en-GB"/>
          </a:p>
        </p:txBody>
      </p:sp>
    </p:spTree>
    <p:extLst>
      <p:ext uri="{BB962C8B-B14F-4D97-AF65-F5344CB8AC3E}">
        <p14:creationId xmlns:p14="http://schemas.microsoft.com/office/powerpoint/2010/main" val="23601390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2FAEE-E055-2D5A-651C-E6E29807B3C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EFAB33A-B458-1BD7-67B9-A172C598F1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6F7A1B-ACF6-766A-66A0-2FCA38B78A45}"/>
              </a:ext>
            </a:extLst>
          </p:cNvPr>
          <p:cNvSpPr>
            <a:spLocks noGrp="1"/>
          </p:cNvSpPr>
          <p:nvPr>
            <p:ph type="dt" sz="half" idx="10"/>
          </p:nvPr>
        </p:nvSpPr>
        <p:spPr/>
        <p:txBody>
          <a:bodyPr/>
          <a:lstStyle/>
          <a:p>
            <a:fld id="{614D3BA1-5191-4E2C-AC74-1085F5398E4B}" type="datetime1">
              <a:rPr lang="en-GB" smtClean="0"/>
              <a:t>18/01/2025</a:t>
            </a:fld>
            <a:endParaRPr lang="en-GB"/>
          </a:p>
        </p:txBody>
      </p:sp>
      <p:sp>
        <p:nvSpPr>
          <p:cNvPr id="5" name="Footer Placeholder 4">
            <a:extLst>
              <a:ext uri="{FF2B5EF4-FFF2-40B4-BE49-F238E27FC236}">
                <a16:creationId xmlns:a16="http://schemas.microsoft.com/office/drawing/2014/main" id="{145B43B8-2435-C919-76EB-183DD3279182}"/>
              </a:ext>
            </a:extLst>
          </p:cNvPr>
          <p:cNvSpPr>
            <a:spLocks noGrp="1"/>
          </p:cNvSpPr>
          <p:nvPr>
            <p:ph type="ftr" sz="quarter" idx="11"/>
          </p:nvPr>
        </p:nvSpPr>
        <p:spPr/>
        <p:txBody>
          <a:bodyPr/>
          <a:lstStyle/>
          <a:p>
            <a:r>
              <a:rPr lang="en-GB"/>
              <a:t>QSNET Seminar</a:t>
            </a:r>
          </a:p>
        </p:txBody>
      </p:sp>
      <p:sp>
        <p:nvSpPr>
          <p:cNvPr id="6" name="Slide Number Placeholder 5">
            <a:extLst>
              <a:ext uri="{FF2B5EF4-FFF2-40B4-BE49-F238E27FC236}">
                <a16:creationId xmlns:a16="http://schemas.microsoft.com/office/drawing/2014/main" id="{FB709CEF-7EB9-06E3-5649-4E02E43B065A}"/>
              </a:ext>
            </a:extLst>
          </p:cNvPr>
          <p:cNvSpPr>
            <a:spLocks noGrp="1"/>
          </p:cNvSpPr>
          <p:nvPr>
            <p:ph type="sldNum" sz="quarter" idx="12"/>
          </p:nvPr>
        </p:nvSpPr>
        <p:spPr/>
        <p:txBody>
          <a:bodyPr/>
          <a:lstStyle/>
          <a:p>
            <a:fld id="{C4C0B5D9-F369-4216-BD4E-B2F5ACC14AD4}" type="slidenum">
              <a:rPr lang="en-GB" smtClean="0"/>
              <a:t>‹#›</a:t>
            </a:fld>
            <a:endParaRPr lang="en-GB"/>
          </a:p>
        </p:txBody>
      </p:sp>
    </p:spTree>
    <p:extLst>
      <p:ext uri="{BB962C8B-B14F-4D97-AF65-F5344CB8AC3E}">
        <p14:creationId xmlns:p14="http://schemas.microsoft.com/office/powerpoint/2010/main" val="31729642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58BFAF-6ACC-5080-D1AD-821A405E65F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5FF0ABC-9926-577A-0BC3-B3206D75958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8504A7-480C-D772-8DFC-FC2F48BD81CF}"/>
              </a:ext>
            </a:extLst>
          </p:cNvPr>
          <p:cNvSpPr>
            <a:spLocks noGrp="1"/>
          </p:cNvSpPr>
          <p:nvPr>
            <p:ph type="dt" sz="half" idx="10"/>
          </p:nvPr>
        </p:nvSpPr>
        <p:spPr/>
        <p:txBody>
          <a:bodyPr/>
          <a:lstStyle/>
          <a:p>
            <a:fld id="{0C1449A5-B8EE-4A86-81C8-279040ADEA59}" type="datetime1">
              <a:rPr lang="en-GB" smtClean="0"/>
              <a:t>18/01/2025</a:t>
            </a:fld>
            <a:endParaRPr lang="en-GB"/>
          </a:p>
        </p:txBody>
      </p:sp>
      <p:sp>
        <p:nvSpPr>
          <p:cNvPr id="5" name="Footer Placeholder 4">
            <a:extLst>
              <a:ext uri="{FF2B5EF4-FFF2-40B4-BE49-F238E27FC236}">
                <a16:creationId xmlns:a16="http://schemas.microsoft.com/office/drawing/2014/main" id="{0C714239-C8AE-80BD-4EEF-4EDC8C55C7C2}"/>
              </a:ext>
            </a:extLst>
          </p:cNvPr>
          <p:cNvSpPr>
            <a:spLocks noGrp="1"/>
          </p:cNvSpPr>
          <p:nvPr>
            <p:ph type="ftr" sz="quarter" idx="11"/>
          </p:nvPr>
        </p:nvSpPr>
        <p:spPr/>
        <p:txBody>
          <a:bodyPr/>
          <a:lstStyle/>
          <a:p>
            <a:r>
              <a:rPr lang="en-GB"/>
              <a:t>QSNET Seminar</a:t>
            </a:r>
          </a:p>
        </p:txBody>
      </p:sp>
      <p:sp>
        <p:nvSpPr>
          <p:cNvPr id="6" name="Slide Number Placeholder 5">
            <a:extLst>
              <a:ext uri="{FF2B5EF4-FFF2-40B4-BE49-F238E27FC236}">
                <a16:creationId xmlns:a16="http://schemas.microsoft.com/office/drawing/2014/main" id="{ED9AC941-F0BC-0874-9B3F-21937F578FA5}"/>
              </a:ext>
            </a:extLst>
          </p:cNvPr>
          <p:cNvSpPr>
            <a:spLocks noGrp="1"/>
          </p:cNvSpPr>
          <p:nvPr>
            <p:ph type="sldNum" sz="quarter" idx="12"/>
          </p:nvPr>
        </p:nvSpPr>
        <p:spPr/>
        <p:txBody>
          <a:bodyPr/>
          <a:lstStyle/>
          <a:p>
            <a:fld id="{C4C0B5D9-F369-4216-BD4E-B2F5ACC14AD4}" type="slidenum">
              <a:rPr lang="en-GB" smtClean="0"/>
              <a:t>‹#›</a:t>
            </a:fld>
            <a:endParaRPr lang="en-GB"/>
          </a:p>
        </p:txBody>
      </p:sp>
    </p:spTree>
    <p:extLst>
      <p:ext uri="{BB962C8B-B14F-4D97-AF65-F5344CB8AC3E}">
        <p14:creationId xmlns:p14="http://schemas.microsoft.com/office/powerpoint/2010/main" val="2183705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194DC-2B45-405F-F4E1-2626F61C84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D3FE1FC-9A6B-3E22-0B01-5B43E746FD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522C3E-2F2C-4915-60D2-5E69D96B6280}"/>
              </a:ext>
            </a:extLst>
          </p:cNvPr>
          <p:cNvSpPr>
            <a:spLocks noGrp="1"/>
          </p:cNvSpPr>
          <p:nvPr>
            <p:ph type="dt" sz="half" idx="10"/>
          </p:nvPr>
        </p:nvSpPr>
        <p:spPr/>
        <p:txBody>
          <a:bodyPr/>
          <a:lstStyle/>
          <a:p>
            <a:fld id="{C818E22C-00B1-45A7-91F5-4EAC6AEE4E1A}" type="datetime1">
              <a:rPr lang="en-GB" smtClean="0"/>
              <a:t>18/01/2025</a:t>
            </a:fld>
            <a:endParaRPr lang="en-GB"/>
          </a:p>
        </p:txBody>
      </p:sp>
      <p:sp>
        <p:nvSpPr>
          <p:cNvPr id="5" name="Footer Placeholder 4">
            <a:extLst>
              <a:ext uri="{FF2B5EF4-FFF2-40B4-BE49-F238E27FC236}">
                <a16:creationId xmlns:a16="http://schemas.microsoft.com/office/drawing/2014/main" id="{4D2D59D9-7A12-A475-716D-26C031B1553D}"/>
              </a:ext>
            </a:extLst>
          </p:cNvPr>
          <p:cNvSpPr>
            <a:spLocks noGrp="1"/>
          </p:cNvSpPr>
          <p:nvPr>
            <p:ph type="ftr" sz="quarter" idx="11"/>
          </p:nvPr>
        </p:nvSpPr>
        <p:spPr/>
        <p:txBody>
          <a:bodyPr/>
          <a:lstStyle/>
          <a:p>
            <a:r>
              <a:rPr lang="en-GB"/>
              <a:t>QSNET Seminar</a:t>
            </a:r>
          </a:p>
        </p:txBody>
      </p:sp>
      <p:sp>
        <p:nvSpPr>
          <p:cNvPr id="6" name="Slide Number Placeholder 5">
            <a:extLst>
              <a:ext uri="{FF2B5EF4-FFF2-40B4-BE49-F238E27FC236}">
                <a16:creationId xmlns:a16="http://schemas.microsoft.com/office/drawing/2014/main" id="{0133A441-BBE0-D9A7-BFD5-79A6D8871889}"/>
              </a:ext>
            </a:extLst>
          </p:cNvPr>
          <p:cNvSpPr>
            <a:spLocks noGrp="1"/>
          </p:cNvSpPr>
          <p:nvPr>
            <p:ph type="sldNum" sz="quarter" idx="12"/>
          </p:nvPr>
        </p:nvSpPr>
        <p:spPr/>
        <p:txBody>
          <a:bodyPr/>
          <a:lstStyle/>
          <a:p>
            <a:fld id="{90162560-7891-4F91-A4D0-1199CFDADCC3}" type="slidenum">
              <a:rPr lang="en-GB" smtClean="0"/>
              <a:t>‹#›</a:t>
            </a:fld>
            <a:endParaRPr lang="en-GB"/>
          </a:p>
        </p:txBody>
      </p:sp>
    </p:spTree>
    <p:extLst>
      <p:ext uri="{BB962C8B-B14F-4D97-AF65-F5344CB8AC3E}">
        <p14:creationId xmlns:p14="http://schemas.microsoft.com/office/powerpoint/2010/main" val="2303987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09E7D-BA5A-4414-7D70-15A93CBFFA7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41981D8-28E3-2A5C-59A3-B7935E206F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F69A1F1-DFEE-C41D-6F54-563EA526CA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C4B7170-8739-692B-36E9-981AB1DBD955}"/>
              </a:ext>
            </a:extLst>
          </p:cNvPr>
          <p:cNvSpPr>
            <a:spLocks noGrp="1"/>
          </p:cNvSpPr>
          <p:nvPr>
            <p:ph type="dt" sz="half" idx="10"/>
          </p:nvPr>
        </p:nvSpPr>
        <p:spPr/>
        <p:txBody>
          <a:bodyPr/>
          <a:lstStyle/>
          <a:p>
            <a:fld id="{542C2C16-A55A-47F3-993C-79CC8BC1FBC2}" type="datetime1">
              <a:rPr lang="en-GB" smtClean="0"/>
              <a:t>18/01/2025</a:t>
            </a:fld>
            <a:endParaRPr lang="en-GB"/>
          </a:p>
        </p:txBody>
      </p:sp>
      <p:sp>
        <p:nvSpPr>
          <p:cNvPr id="6" name="Footer Placeholder 5">
            <a:extLst>
              <a:ext uri="{FF2B5EF4-FFF2-40B4-BE49-F238E27FC236}">
                <a16:creationId xmlns:a16="http://schemas.microsoft.com/office/drawing/2014/main" id="{5EF59D05-A7CC-A4BA-C12C-22621D7C8503}"/>
              </a:ext>
            </a:extLst>
          </p:cNvPr>
          <p:cNvSpPr>
            <a:spLocks noGrp="1"/>
          </p:cNvSpPr>
          <p:nvPr>
            <p:ph type="ftr" sz="quarter" idx="11"/>
          </p:nvPr>
        </p:nvSpPr>
        <p:spPr/>
        <p:txBody>
          <a:bodyPr/>
          <a:lstStyle/>
          <a:p>
            <a:r>
              <a:rPr lang="en-GB"/>
              <a:t>QSNET Seminar</a:t>
            </a:r>
          </a:p>
        </p:txBody>
      </p:sp>
      <p:sp>
        <p:nvSpPr>
          <p:cNvPr id="7" name="Slide Number Placeholder 6">
            <a:extLst>
              <a:ext uri="{FF2B5EF4-FFF2-40B4-BE49-F238E27FC236}">
                <a16:creationId xmlns:a16="http://schemas.microsoft.com/office/drawing/2014/main" id="{20038A25-70EF-F349-47CA-8E19DF7272CA}"/>
              </a:ext>
            </a:extLst>
          </p:cNvPr>
          <p:cNvSpPr>
            <a:spLocks noGrp="1"/>
          </p:cNvSpPr>
          <p:nvPr>
            <p:ph type="sldNum" sz="quarter" idx="12"/>
          </p:nvPr>
        </p:nvSpPr>
        <p:spPr/>
        <p:txBody>
          <a:bodyPr/>
          <a:lstStyle/>
          <a:p>
            <a:fld id="{90162560-7891-4F91-A4D0-1199CFDADCC3}" type="slidenum">
              <a:rPr lang="en-GB" smtClean="0"/>
              <a:t>‹#›</a:t>
            </a:fld>
            <a:endParaRPr lang="en-GB"/>
          </a:p>
        </p:txBody>
      </p:sp>
    </p:spTree>
    <p:extLst>
      <p:ext uri="{BB962C8B-B14F-4D97-AF65-F5344CB8AC3E}">
        <p14:creationId xmlns:p14="http://schemas.microsoft.com/office/powerpoint/2010/main" val="1828737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AC677-F0B5-509B-EB7B-5D42846A76C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C0BB842-BF95-091C-704B-BF37B581AE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4DA9897-B37F-97B1-63EB-4BD838901B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640F268-584F-DAFA-4933-900331C369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A51A71-17E1-5C8B-9EEB-01530C3EE8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DCC183E-B1F4-BA1E-CC9B-A48BDC073E6C}"/>
              </a:ext>
            </a:extLst>
          </p:cNvPr>
          <p:cNvSpPr>
            <a:spLocks noGrp="1"/>
          </p:cNvSpPr>
          <p:nvPr>
            <p:ph type="dt" sz="half" idx="10"/>
          </p:nvPr>
        </p:nvSpPr>
        <p:spPr/>
        <p:txBody>
          <a:bodyPr/>
          <a:lstStyle/>
          <a:p>
            <a:fld id="{FF6FDF58-F254-44BF-A316-957C2FAB1A1B}" type="datetime1">
              <a:rPr lang="en-GB" smtClean="0"/>
              <a:t>18/01/2025</a:t>
            </a:fld>
            <a:endParaRPr lang="en-GB"/>
          </a:p>
        </p:txBody>
      </p:sp>
      <p:sp>
        <p:nvSpPr>
          <p:cNvPr id="8" name="Footer Placeholder 7">
            <a:extLst>
              <a:ext uri="{FF2B5EF4-FFF2-40B4-BE49-F238E27FC236}">
                <a16:creationId xmlns:a16="http://schemas.microsoft.com/office/drawing/2014/main" id="{90CBB89B-FCED-FDD5-A843-1C94225B9C46}"/>
              </a:ext>
            </a:extLst>
          </p:cNvPr>
          <p:cNvSpPr>
            <a:spLocks noGrp="1"/>
          </p:cNvSpPr>
          <p:nvPr>
            <p:ph type="ftr" sz="quarter" idx="11"/>
          </p:nvPr>
        </p:nvSpPr>
        <p:spPr/>
        <p:txBody>
          <a:bodyPr/>
          <a:lstStyle/>
          <a:p>
            <a:r>
              <a:rPr lang="en-GB"/>
              <a:t>QSNET Seminar</a:t>
            </a:r>
          </a:p>
        </p:txBody>
      </p:sp>
      <p:sp>
        <p:nvSpPr>
          <p:cNvPr id="9" name="Slide Number Placeholder 8">
            <a:extLst>
              <a:ext uri="{FF2B5EF4-FFF2-40B4-BE49-F238E27FC236}">
                <a16:creationId xmlns:a16="http://schemas.microsoft.com/office/drawing/2014/main" id="{7AA58B14-8ADB-6E55-68E4-F74ACF156E5A}"/>
              </a:ext>
            </a:extLst>
          </p:cNvPr>
          <p:cNvSpPr>
            <a:spLocks noGrp="1"/>
          </p:cNvSpPr>
          <p:nvPr>
            <p:ph type="sldNum" sz="quarter" idx="12"/>
          </p:nvPr>
        </p:nvSpPr>
        <p:spPr/>
        <p:txBody>
          <a:bodyPr/>
          <a:lstStyle/>
          <a:p>
            <a:fld id="{90162560-7891-4F91-A4D0-1199CFDADCC3}" type="slidenum">
              <a:rPr lang="en-GB" smtClean="0"/>
              <a:t>‹#›</a:t>
            </a:fld>
            <a:endParaRPr lang="en-GB"/>
          </a:p>
        </p:txBody>
      </p:sp>
    </p:spTree>
    <p:extLst>
      <p:ext uri="{BB962C8B-B14F-4D97-AF65-F5344CB8AC3E}">
        <p14:creationId xmlns:p14="http://schemas.microsoft.com/office/powerpoint/2010/main" val="149250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CE938-5C4D-A2B0-8E1D-67E35E3F47B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C4ED0CC-A0B6-505F-738E-958D3D9486FB}"/>
              </a:ext>
            </a:extLst>
          </p:cNvPr>
          <p:cNvSpPr>
            <a:spLocks noGrp="1"/>
          </p:cNvSpPr>
          <p:nvPr>
            <p:ph type="dt" sz="half" idx="10"/>
          </p:nvPr>
        </p:nvSpPr>
        <p:spPr/>
        <p:txBody>
          <a:bodyPr/>
          <a:lstStyle/>
          <a:p>
            <a:fld id="{20F1BB2D-A2A2-435D-8FB7-D80BF5DCC11E}" type="datetime1">
              <a:rPr lang="en-GB" smtClean="0"/>
              <a:t>18/01/2025</a:t>
            </a:fld>
            <a:endParaRPr lang="en-GB"/>
          </a:p>
        </p:txBody>
      </p:sp>
      <p:sp>
        <p:nvSpPr>
          <p:cNvPr id="4" name="Footer Placeholder 3">
            <a:extLst>
              <a:ext uri="{FF2B5EF4-FFF2-40B4-BE49-F238E27FC236}">
                <a16:creationId xmlns:a16="http://schemas.microsoft.com/office/drawing/2014/main" id="{8F7E7ED0-E111-3789-B564-7162A33DA830}"/>
              </a:ext>
            </a:extLst>
          </p:cNvPr>
          <p:cNvSpPr>
            <a:spLocks noGrp="1"/>
          </p:cNvSpPr>
          <p:nvPr>
            <p:ph type="ftr" sz="quarter" idx="11"/>
          </p:nvPr>
        </p:nvSpPr>
        <p:spPr/>
        <p:txBody>
          <a:bodyPr/>
          <a:lstStyle/>
          <a:p>
            <a:r>
              <a:rPr lang="en-GB"/>
              <a:t>QSNET Seminar</a:t>
            </a:r>
          </a:p>
        </p:txBody>
      </p:sp>
      <p:sp>
        <p:nvSpPr>
          <p:cNvPr id="5" name="Slide Number Placeholder 4">
            <a:extLst>
              <a:ext uri="{FF2B5EF4-FFF2-40B4-BE49-F238E27FC236}">
                <a16:creationId xmlns:a16="http://schemas.microsoft.com/office/drawing/2014/main" id="{CCA3DF72-2449-F833-634E-D76AD6095607}"/>
              </a:ext>
            </a:extLst>
          </p:cNvPr>
          <p:cNvSpPr>
            <a:spLocks noGrp="1"/>
          </p:cNvSpPr>
          <p:nvPr>
            <p:ph type="sldNum" sz="quarter" idx="12"/>
          </p:nvPr>
        </p:nvSpPr>
        <p:spPr/>
        <p:txBody>
          <a:bodyPr/>
          <a:lstStyle/>
          <a:p>
            <a:fld id="{90162560-7891-4F91-A4D0-1199CFDADCC3}" type="slidenum">
              <a:rPr lang="en-GB" smtClean="0"/>
              <a:t>‹#›</a:t>
            </a:fld>
            <a:endParaRPr lang="en-GB"/>
          </a:p>
        </p:txBody>
      </p:sp>
    </p:spTree>
    <p:extLst>
      <p:ext uri="{BB962C8B-B14F-4D97-AF65-F5344CB8AC3E}">
        <p14:creationId xmlns:p14="http://schemas.microsoft.com/office/powerpoint/2010/main" val="71143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BD0B11-A92D-2CFE-3F1A-51B33D27B136}"/>
              </a:ext>
            </a:extLst>
          </p:cNvPr>
          <p:cNvSpPr>
            <a:spLocks noGrp="1"/>
          </p:cNvSpPr>
          <p:nvPr>
            <p:ph type="dt" sz="half" idx="10"/>
          </p:nvPr>
        </p:nvSpPr>
        <p:spPr/>
        <p:txBody>
          <a:bodyPr/>
          <a:lstStyle/>
          <a:p>
            <a:fld id="{A841FE05-B151-4880-9625-1AA775A43793}" type="datetime1">
              <a:rPr lang="en-GB" smtClean="0"/>
              <a:t>18/01/2025</a:t>
            </a:fld>
            <a:endParaRPr lang="en-GB"/>
          </a:p>
        </p:txBody>
      </p:sp>
      <p:sp>
        <p:nvSpPr>
          <p:cNvPr id="3" name="Footer Placeholder 2">
            <a:extLst>
              <a:ext uri="{FF2B5EF4-FFF2-40B4-BE49-F238E27FC236}">
                <a16:creationId xmlns:a16="http://schemas.microsoft.com/office/drawing/2014/main" id="{FAE9CF12-5A4C-CFF6-A415-1BFF1E3422B4}"/>
              </a:ext>
            </a:extLst>
          </p:cNvPr>
          <p:cNvSpPr>
            <a:spLocks noGrp="1"/>
          </p:cNvSpPr>
          <p:nvPr>
            <p:ph type="ftr" sz="quarter" idx="11"/>
          </p:nvPr>
        </p:nvSpPr>
        <p:spPr/>
        <p:txBody>
          <a:bodyPr/>
          <a:lstStyle/>
          <a:p>
            <a:r>
              <a:rPr lang="en-GB"/>
              <a:t>QSNET Seminar</a:t>
            </a:r>
          </a:p>
        </p:txBody>
      </p:sp>
      <p:sp>
        <p:nvSpPr>
          <p:cNvPr id="4" name="Slide Number Placeholder 3">
            <a:extLst>
              <a:ext uri="{FF2B5EF4-FFF2-40B4-BE49-F238E27FC236}">
                <a16:creationId xmlns:a16="http://schemas.microsoft.com/office/drawing/2014/main" id="{11A044A6-FFF2-F899-62C0-CA8EFD15BFB5}"/>
              </a:ext>
            </a:extLst>
          </p:cNvPr>
          <p:cNvSpPr>
            <a:spLocks noGrp="1"/>
          </p:cNvSpPr>
          <p:nvPr>
            <p:ph type="sldNum" sz="quarter" idx="12"/>
          </p:nvPr>
        </p:nvSpPr>
        <p:spPr/>
        <p:txBody>
          <a:bodyPr/>
          <a:lstStyle/>
          <a:p>
            <a:fld id="{90162560-7891-4F91-A4D0-1199CFDADCC3}" type="slidenum">
              <a:rPr lang="en-GB" smtClean="0"/>
              <a:t>‹#›</a:t>
            </a:fld>
            <a:endParaRPr lang="en-GB"/>
          </a:p>
        </p:txBody>
      </p:sp>
    </p:spTree>
    <p:extLst>
      <p:ext uri="{BB962C8B-B14F-4D97-AF65-F5344CB8AC3E}">
        <p14:creationId xmlns:p14="http://schemas.microsoft.com/office/powerpoint/2010/main" val="1187880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E5406-FC0F-2253-D554-6C01B51B52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133ACBE-F8F3-04D9-F6DF-241F267932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B22DEB8-1B9E-CD8B-5C59-48A984BF8C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6BF1DB-35B7-0C1C-AEBD-631FF44C65F3}"/>
              </a:ext>
            </a:extLst>
          </p:cNvPr>
          <p:cNvSpPr>
            <a:spLocks noGrp="1"/>
          </p:cNvSpPr>
          <p:nvPr>
            <p:ph type="dt" sz="half" idx="10"/>
          </p:nvPr>
        </p:nvSpPr>
        <p:spPr/>
        <p:txBody>
          <a:bodyPr/>
          <a:lstStyle/>
          <a:p>
            <a:fld id="{CC751650-E75B-4A44-BD40-B4B904D4DDDB}" type="datetime1">
              <a:rPr lang="en-GB" smtClean="0"/>
              <a:t>18/01/2025</a:t>
            </a:fld>
            <a:endParaRPr lang="en-GB"/>
          </a:p>
        </p:txBody>
      </p:sp>
      <p:sp>
        <p:nvSpPr>
          <p:cNvPr id="6" name="Footer Placeholder 5">
            <a:extLst>
              <a:ext uri="{FF2B5EF4-FFF2-40B4-BE49-F238E27FC236}">
                <a16:creationId xmlns:a16="http://schemas.microsoft.com/office/drawing/2014/main" id="{75734E4C-9B6A-5F2F-6FFE-71F1E727F1E1}"/>
              </a:ext>
            </a:extLst>
          </p:cNvPr>
          <p:cNvSpPr>
            <a:spLocks noGrp="1"/>
          </p:cNvSpPr>
          <p:nvPr>
            <p:ph type="ftr" sz="quarter" idx="11"/>
          </p:nvPr>
        </p:nvSpPr>
        <p:spPr/>
        <p:txBody>
          <a:bodyPr/>
          <a:lstStyle/>
          <a:p>
            <a:r>
              <a:rPr lang="en-GB"/>
              <a:t>QSNET Seminar</a:t>
            </a:r>
          </a:p>
        </p:txBody>
      </p:sp>
      <p:sp>
        <p:nvSpPr>
          <p:cNvPr id="7" name="Slide Number Placeholder 6">
            <a:extLst>
              <a:ext uri="{FF2B5EF4-FFF2-40B4-BE49-F238E27FC236}">
                <a16:creationId xmlns:a16="http://schemas.microsoft.com/office/drawing/2014/main" id="{2D6ECC53-E3C5-FA78-71A8-BAFB25E78E5F}"/>
              </a:ext>
            </a:extLst>
          </p:cNvPr>
          <p:cNvSpPr>
            <a:spLocks noGrp="1"/>
          </p:cNvSpPr>
          <p:nvPr>
            <p:ph type="sldNum" sz="quarter" idx="12"/>
          </p:nvPr>
        </p:nvSpPr>
        <p:spPr/>
        <p:txBody>
          <a:bodyPr/>
          <a:lstStyle/>
          <a:p>
            <a:fld id="{90162560-7891-4F91-A4D0-1199CFDADCC3}" type="slidenum">
              <a:rPr lang="en-GB" smtClean="0"/>
              <a:t>‹#›</a:t>
            </a:fld>
            <a:endParaRPr lang="en-GB"/>
          </a:p>
        </p:txBody>
      </p:sp>
    </p:spTree>
    <p:extLst>
      <p:ext uri="{BB962C8B-B14F-4D97-AF65-F5344CB8AC3E}">
        <p14:creationId xmlns:p14="http://schemas.microsoft.com/office/powerpoint/2010/main" val="2692985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FEDBD-3254-DE33-9830-174B352AC4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27B696E-997B-343A-BEDA-B969688828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CF57FCE-AA9D-CA92-1D8E-D12053E6B5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CD7AC3-D8EE-21DD-B751-D75DFD20FB40}"/>
              </a:ext>
            </a:extLst>
          </p:cNvPr>
          <p:cNvSpPr>
            <a:spLocks noGrp="1"/>
          </p:cNvSpPr>
          <p:nvPr>
            <p:ph type="dt" sz="half" idx="10"/>
          </p:nvPr>
        </p:nvSpPr>
        <p:spPr/>
        <p:txBody>
          <a:bodyPr/>
          <a:lstStyle/>
          <a:p>
            <a:fld id="{927DFB79-CA79-4A67-9DDC-C92961BF0FEE}" type="datetime1">
              <a:rPr lang="en-GB" smtClean="0"/>
              <a:t>18/01/2025</a:t>
            </a:fld>
            <a:endParaRPr lang="en-GB"/>
          </a:p>
        </p:txBody>
      </p:sp>
      <p:sp>
        <p:nvSpPr>
          <p:cNvPr id="6" name="Footer Placeholder 5">
            <a:extLst>
              <a:ext uri="{FF2B5EF4-FFF2-40B4-BE49-F238E27FC236}">
                <a16:creationId xmlns:a16="http://schemas.microsoft.com/office/drawing/2014/main" id="{904FFCE3-AE8A-D047-4755-166D996D7D7E}"/>
              </a:ext>
            </a:extLst>
          </p:cNvPr>
          <p:cNvSpPr>
            <a:spLocks noGrp="1"/>
          </p:cNvSpPr>
          <p:nvPr>
            <p:ph type="ftr" sz="quarter" idx="11"/>
          </p:nvPr>
        </p:nvSpPr>
        <p:spPr/>
        <p:txBody>
          <a:bodyPr/>
          <a:lstStyle/>
          <a:p>
            <a:r>
              <a:rPr lang="en-GB"/>
              <a:t>QSNET Seminar</a:t>
            </a:r>
          </a:p>
        </p:txBody>
      </p:sp>
      <p:sp>
        <p:nvSpPr>
          <p:cNvPr id="7" name="Slide Number Placeholder 6">
            <a:extLst>
              <a:ext uri="{FF2B5EF4-FFF2-40B4-BE49-F238E27FC236}">
                <a16:creationId xmlns:a16="http://schemas.microsoft.com/office/drawing/2014/main" id="{C0AF567F-C856-364E-2289-88750189CBA8}"/>
              </a:ext>
            </a:extLst>
          </p:cNvPr>
          <p:cNvSpPr>
            <a:spLocks noGrp="1"/>
          </p:cNvSpPr>
          <p:nvPr>
            <p:ph type="sldNum" sz="quarter" idx="12"/>
          </p:nvPr>
        </p:nvSpPr>
        <p:spPr/>
        <p:txBody>
          <a:bodyPr/>
          <a:lstStyle/>
          <a:p>
            <a:fld id="{90162560-7891-4F91-A4D0-1199CFDADCC3}" type="slidenum">
              <a:rPr lang="en-GB" smtClean="0"/>
              <a:t>‹#›</a:t>
            </a:fld>
            <a:endParaRPr lang="en-GB"/>
          </a:p>
        </p:txBody>
      </p:sp>
    </p:spTree>
    <p:extLst>
      <p:ext uri="{BB962C8B-B14F-4D97-AF65-F5344CB8AC3E}">
        <p14:creationId xmlns:p14="http://schemas.microsoft.com/office/powerpoint/2010/main" val="4217509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A90017-126E-F17B-C30F-D58359256A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4509289-8BDD-8124-A992-3B4FD7681D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A05B44-AE01-BB2E-C842-CD497504D0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ED3DD0-581A-4F31-B619-7DE5DE71DEB4}" type="datetime1">
              <a:rPr lang="en-GB" smtClean="0"/>
              <a:t>18/01/2025</a:t>
            </a:fld>
            <a:endParaRPr lang="en-GB"/>
          </a:p>
        </p:txBody>
      </p:sp>
      <p:sp>
        <p:nvSpPr>
          <p:cNvPr id="5" name="Footer Placeholder 4">
            <a:extLst>
              <a:ext uri="{FF2B5EF4-FFF2-40B4-BE49-F238E27FC236}">
                <a16:creationId xmlns:a16="http://schemas.microsoft.com/office/drawing/2014/main" id="{A59FEC86-7A39-A1B4-C528-FEFF8E74BC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a:t>QSNET Seminar</a:t>
            </a:r>
          </a:p>
        </p:txBody>
      </p:sp>
      <p:sp>
        <p:nvSpPr>
          <p:cNvPr id="6" name="Slide Number Placeholder 5">
            <a:extLst>
              <a:ext uri="{FF2B5EF4-FFF2-40B4-BE49-F238E27FC236}">
                <a16:creationId xmlns:a16="http://schemas.microsoft.com/office/drawing/2014/main" id="{ED50FB1F-915B-CB0C-AAEA-7BD35FB6A4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162560-7891-4F91-A4D0-1199CFDADCC3}" type="slidenum">
              <a:rPr lang="en-GB" smtClean="0"/>
              <a:t>‹#›</a:t>
            </a:fld>
            <a:endParaRPr lang="en-GB"/>
          </a:p>
        </p:txBody>
      </p:sp>
    </p:spTree>
    <p:extLst>
      <p:ext uri="{BB962C8B-B14F-4D97-AF65-F5344CB8AC3E}">
        <p14:creationId xmlns:p14="http://schemas.microsoft.com/office/powerpoint/2010/main" val="1969792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3" r:id="rId13"/>
    <p:sldLayoutId id="2147483674" r:id="rId14"/>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C73DB2-38B2-1ACA-5E1B-3363C6D8DC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A1DA2F8-C3C8-B082-EB86-7A5B4011E6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B0BD30-5AF3-4088-75B0-19ACA1EC79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5EE456-C9B8-4B84-9EC0-7F20869D265C}" type="datetime1">
              <a:rPr lang="en-GB" smtClean="0"/>
              <a:t>18/01/2025</a:t>
            </a:fld>
            <a:endParaRPr lang="en-GB"/>
          </a:p>
        </p:txBody>
      </p:sp>
      <p:sp>
        <p:nvSpPr>
          <p:cNvPr id="5" name="Footer Placeholder 4">
            <a:extLst>
              <a:ext uri="{FF2B5EF4-FFF2-40B4-BE49-F238E27FC236}">
                <a16:creationId xmlns:a16="http://schemas.microsoft.com/office/drawing/2014/main" id="{96721401-0C95-6E7F-CB86-338452071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QSNET Seminar</a:t>
            </a:r>
          </a:p>
        </p:txBody>
      </p:sp>
      <p:sp>
        <p:nvSpPr>
          <p:cNvPr id="6" name="Slide Number Placeholder 5">
            <a:extLst>
              <a:ext uri="{FF2B5EF4-FFF2-40B4-BE49-F238E27FC236}">
                <a16:creationId xmlns:a16="http://schemas.microsoft.com/office/drawing/2014/main" id="{FFEB427C-2F0C-3307-326F-3A2EF20C3C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C0B5D9-F369-4216-BD4E-B2F5ACC14AD4}" type="slidenum">
              <a:rPr lang="en-GB" smtClean="0"/>
              <a:t>‹#›</a:t>
            </a:fld>
            <a:endParaRPr lang="en-GB"/>
          </a:p>
        </p:txBody>
      </p:sp>
    </p:spTree>
    <p:extLst>
      <p:ext uri="{BB962C8B-B14F-4D97-AF65-F5344CB8AC3E}">
        <p14:creationId xmlns:p14="http://schemas.microsoft.com/office/powerpoint/2010/main" val="148765475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1.png"/><Relationship Id="rId7" Type="http://schemas.openxmlformats.org/officeDocument/2006/relationships/image" Target="../media/image28.jfif"/><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2.tiff"/><Relationship Id="rId5" Type="http://schemas.openxmlformats.org/officeDocument/2006/relationships/image" Target="../media/image27.png"/><Relationship Id="rId4" Type="http://schemas.openxmlformats.org/officeDocument/2006/relationships/image" Target="../media/image3.png"/><Relationship Id="rId9" Type="http://schemas.openxmlformats.org/officeDocument/2006/relationships/image" Target="../media/image30.jpe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6.png"/><Relationship Id="rId7"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23.jpeg"/><Relationship Id="rId5" Type="http://schemas.openxmlformats.org/officeDocument/2006/relationships/image" Target="../media/image31.png"/><Relationship Id="rId10" Type="http://schemas.openxmlformats.org/officeDocument/2006/relationships/image" Target="../media/image33.png"/><Relationship Id="rId4" Type="http://schemas.microsoft.com/office/2007/relationships/hdphoto" Target="../media/hdphoto1.wdp"/><Relationship Id="rId9"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sv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 Id="rId9"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4.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ChangeArrowheads="1"/>
          </p:cNvSpPr>
          <p:nvPr/>
        </p:nvSpPr>
        <p:spPr bwMode="auto">
          <a:xfrm>
            <a:off x="1524000" y="1143000"/>
            <a:ext cx="8915400" cy="304800"/>
          </a:xfrm>
          <a:prstGeom prst="rect">
            <a:avLst/>
          </a:prstGeom>
          <a:solidFill>
            <a:schemeClr val="bg1"/>
          </a:solidFill>
          <a:ln w="12700">
            <a:noFill/>
            <a:miter lim="800000"/>
            <a:headEnd type="none" w="sm" len="sm"/>
            <a:tailEnd type="none" w="sm" len="sm"/>
          </a:ln>
        </p:spPr>
        <p:txBody>
          <a:bodyPr wrap="none" anchor="ctr"/>
          <a:lstStyle/>
          <a:p>
            <a:endParaRPr lang="en-GB" dirty="0"/>
          </a:p>
        </p:txBody>
      </p:sp>
      <p:sp>
        <p:nvSpPr>
          <p:cNvPr id="371874" name="Rectangle 162"/>
          <p:cNvSpPr>
            <a:spLocks noChangeArrowheads="1"/>
          </p:cNvSpPr>
          <p:nvPr/>
        </p:nvSpPr>
        <p:spPr bwMode="auto">
          <a:xfrm>
            <a:off x="504453" y="136481"/>
            <a:ext cx="10927351" cy="3600400"/>
          </a:xfrm>
          <a:prstGeom prst="rect">
            <a:avLst/>
          </a:prstGeom>
          <a:solidFill>
            <a:schemeClr val="bg1"/>
          </a:solidFill>
          <a:ln w="9525">
            <a:noFill/>
            <a:miter lim="800000"/>
            <a:headEnd/>
            <a:tailEnd/>
          </a:ln>
          <a:effectLst/>
        </p:spPr>
        <p:txBody>
          <a:bodyPr lIns="92075" tIns="46038" rIns="92075" bIns="46038" anchor="ctr"/>
          <a:lstStyle/>
          <a:p>
            <a:pPr algn="ctr">
              <a:defRPr/>
            </a:pPr>
            <a:r>
              <a:rPr lang="en-GB" sz="5000" b="1" dirty="0">
                <a:solidFill>
                  <a:schemeClr val="tx2"/>
                </a:solidFill>
                <a:latin typeface="+mj-lt"/>
              </a:rPr>
              <a:t>Towards a nitrogen molecular ion clock for fundamental physics tests</a:t>
            </a:r>
          </a:p>
        </p:txBody>
      </p:sp>
      <p:pic>
        <p:nvPicPr>
          <p:cNvPr id="16" name="Picture 15" descr="itcm_logo 0.png"/>
          <p:cNvPicPr>
            <a:picLocks noChangeAspect="1"/>
          </p:cNvPicPr>
          <p:nvPr/>
        </p:nvPicPr>
        <p:blipFill>
          <a:blip r:embed="rId3" cstate="print"/>
          <a:stretch>
            <a:fillRect/>
          </a:stretch>
        </p:blipFill>
        <p:spPr>
          <a:xfrm>
            <a:off x="466344" y="5425101"/>
            <a:ext cx="1809347" cy="1058297"/>
          </a:xfrm>
          <a:prstGeom prst="rect">
            <a:avLst/>
          </a:prstGeom>
        </p:spPr>
      </p:pic>
      <p:pic>
        <p:nvPicPr>
          <p:cNvPr id="17" name="Picture 16" descr="Us_pos_309.tiff"/>
          <p:cNvPicPr>
            <a:picLocks noChangeAspect="1"/>
          </p:cNvPicPr>
          <p:nvPr/>
        </p:nvPicPr>
        <p:blipFill rotWithShape="1">
          <a:blip r:embed="rId4" cstate="print">
            <a:clrChange>
              <a:clrFrom>
                <a:srgbClr val="FFFFFE"/>
              </a:clrFrom>
              <a:clrTo>
                <a:srgbClr val="FFFFFE">
                  <a:alpha val="0"/>
                </a:srgbClr>
              </a:clrTo>
            </a:clrChange>
          </a:blip>
          <a:srcRect l="8356" t="21428" r="5965" b="24024"/>
          <a:stretch/>
        </p:blipFill>
        <p:spPr>
          <a:xfrm>
            <a:off x="9632534" y="5588182"/>
            <a:ext cx="2378650" cy="927873"/>
          </a:xfrm>
          <a:prstGeom prst="rect">
            <a:avLst/>
          </a:prstGeom>
        </p:spPr>
      </p:pic>
      <p:grpSp>
        <p:nvGrpSpPr>
          <p:cNvPr id="6" name="Group 5"/>
          <p:cNvGrpSpPr/>
          <p:nvPr/>
        </p:nvGrpSpPr>
        <p:grpSpPr>
          <a:xfrm>
            <a:off x="438351" y="1763485"/>
            <a:ext cx="12326400" cy="3290400"/>
            <a:chOff x="-252536" y="2256897"/>
            <a:chExt cx="9860195" cy="2632237"/>
          </a:xfrm>
        </p:grpSpPr>
        <p:sp>
          <p:nvSpPr>
            <p:cNvPr id="371834" name="Text Box 122"/>
            <p:cNvSpPr txBox="1">
              <a:spLocks noChangeArrowheads="1"/>
            </p:cNvSpPr>
            <p:nvPr/>
          </p:nvSpPr>
          <p:spPr bwMode="auto">
            <a:xfrm>
              <a:off x="1506115" y="4049276"/>
              <a:ext cx="5465446" cy="369320"/>
            </a:xfrm>
            <a:prstGeom prst="rect">
              <a:avLst/>
            </a:prstGeom>
            <a:noFill/>
            <a:ln w="12700">
              <a:noFill/>
              <a:miter lim="800000"/>
              <a:headEnd type="none" w="sm" len="sm"/>
              <a:tailEnd type="none" w="sm" len="sm"/>
            </a:ln>
            <a:effectLst/>
          </p:spPr>
          <p:txBody>
            <a:bodyPr wrap="square">
              <a:spAutoFit/>
            </a:bodyPr>
            <a:lstStyle/>
            <a:p>
              <a:pPr algn="ctr">
                <a:defRPr/>
              </a:pPr>
              <a:r>
                <a:rPr lang="de-DE" sz="2400" u="sng" dirty="0">
                  <a:solidFill>
                    <a:schemeClr val="accent1">
                      <a:lumMod val="75000"/>
                    </a:schemeClr>
                  </a:solidFill>
                  <a:latin typeface="Calibri" panose="020F0502020204030204" pitchFamily="34" charset="0"/>
                  <a:cs typeface="Calibri" panose="020F0502020204030204" pitchFamily="34" charset="0"/>
                </a:rPr>
                <a:t>Laura Blackburn</a:t>
              </a:r>
              <a:r>
                <a:rPr lang="de-DE" sz="2400" dirty="0">
                  <a:solidFill>
                    <a:schemeClr val="accent1">
                      <a:lumMod val="75000"/>
                    </a:schemeClr>
                  </a:solidFill>
                  <a:latin typeface="Calibri" panose="020F0502020204030204" pitchFamily="34" charset="0"/>
                  <a:cs typeface="Calibri" panose="020F0502020204030204" pitchFamily="34" charset="0"/>
                </a:rPr>
                <a:t>, Amber Shepherd, Matthias Keller</a:t>
              </a:r>
              <a:endParaRPr lang="en-US" sz="2400" dirty="0">
                <a:solidFill>
                  <a:schemeClr val="accent1">
                    <a:lumMod val="75000"/>
                  </a:schemeClr>
                </a:solidFill>
                <a:latin typeface="Calibri" panose="020F0502020204030204" pitchFamily="34" charset="0"/>
                <a:cs typeface="Calibri" panose="020F0502020204030204" pitchFamily="34" charset="0"/>
              </a:endParaRPr>
            </a:p>
          </p:txBody>
        </p:sp>
        <p:sp>
          <p:nvSpPr>
            <p:cNvPr id="7" name="Freeform 6"/>
            <p:cNvSpPr/>
            <p:nvPr/>
          </p:nvSpPr>
          <p:spPr>
            <a:xfrm flipV="1">
              <a:off x="6004220" y="2256897"/>
              <a:ext cx="3371609" cy="1200469"/>
            </a:xfrm>
            <a:custGeom>
              <a:avLst/>
              <a:gdLst>
                <a:gd name="connsiteX0" fmla="*/ 0 w 3315491"/>
                <a:gd name="connsiteY0" fmla="*/ 0 h 1151872"/>
                <a:gd name="connsiteX1" fmla="*/ 1013460 w 3315491"/>
                <a:gd name="connsiteY1" fmla="*/ 34290 h 1151872"/>
                <a:gd name="connsiteX2" fmla="*/ 1493520 w 3315491"/>
                <a:gd name="connsiteY2" fmla="*/ 129540 h 1151872"/>
                <a:gd name="connsiteX3" fmla="*/ 1706880 w 3315491"/>
                <a:gd name="connsiteY3" fmla="*/ 179070 h 1151872"/>
                <a:gd name="connsiteX4" fmla="*/ 3246120 w 3315491"/>
                <a:gd name="connsiteY4" fmla="*/ 1036320 h 1151872"/>
                <a:gd name="connsiteX5" fmla="*/ 2907030 w 3315491"/>
                <a:gd name="connsiteY5" fmla="*/ 1120140 h 1151872"/>
                <a:gd name="connsiteX0" fmla="*/ 0 w 3315491"/>
                <a:gd name="connsiteY0" fmla="*/ 0 h 1151872"/>
                <a:gd name="connsiteX1" fmla="*/ 1013460 w 3315491"/>
                <a:gd name="connsiteY1" fmla="*/ 34290 h 1151872"/>
                <a:gd name="connsiteX2" fmla="*/ 1706880 w 3315491"/>
                <a:gd name="connsiteY2" fmla="*/ 179070 h 1151872"/>
                <a:gd name="connsiteX3" fmla="*/ 3246120 w 3315491"/>
                <a:gd name="connsiteY3" fmla="*/ 1036320 h 1151872"/>
                <a:gd name="connsiteX4" fmla="*/ 2907030 w 3315491"/>
                <a:gd name="connsiteY4" fmla="*/ 1120140 h 1151872"/>
                <a:gd name="connsiteX0" fmla="*/ 0 w 3315491"/>
                <a:gd name="connsiteY0" fmla="*/ 50788 h 1202660"/>
                <a:gd name="connsiteX1" fmla="*/ 1013460 w 3315491"/>
                <a:gd name="connsiteY1" fmla="*/ 85078 h 1202660"/>
                <a:gd name="connsiteX2" fmla="*/ 3246120 w 3315491"/>
                <a:gd name="connsiteY2" fmla="*/ 1087108 h 1202660"/>
                <a:gd name="connsiteX3" fmla="*/ 2907030 w 3315491"/>
                <a:gd name="connsiteY3" fmla="*/ 1170928 h 1202660"/>
                <a:gd name="connsiteX0" fmla="*/ 0 w 2907030"/>
                <a:gd name="connsiteY0" fmla="*/ 56928 h 1177068"/>
                <a:gd name="connsiteX1" fmla="*/ 1013460 w 2907030"/>
                <a:gd name="connsiteY1" fmla="*/ 91218 h 1177068"/>
                <a:gd name="connsiteX2" fmla="*/ 2907030 w 2907030"/>
                <a:gd name="connsiteY2" fmla="*/ 1177068 h 1177068"/>
                <a:gd name="connsiteX0" fmla="*/ 0 w 2907030"/>
                <a:gd name="connsiteY0" fmla="*/ 0 h 1120140"/>
                <a:gd name="connsiteX1" fmla="*/ 1760220 w 2907030"/>
                <a:gd name="connsiteY1" fmla="*/ 266700 h 1120140"/>
                <a:gd name="connsiteX2" fmla="*/ 2907030 w 2907030"/>
                <a:gd name="connsiteY2" fmla="*/ 1120140 h 1120140"/>
                <a:gd name="connsiteX0" fmla="*/ 0 w 3432810"/>
                <a:gd name="connsiteY0" fmla="*/ 0 h 1059180"/>
                <a:gd name="connsiteX1" fmla="*/ 1760220 w 3432810"/>
                <a:gd name="connsiteY1" fmla="*/ 266700 h 1059180"/>
                <a:gd name="connsiteX2" fmla="*/ 3432810 w 3432810"/>
                <a:gd name="connsiteY2" fmla="*/ 1059180 h 1059180"/>
                <a:gd name="connsiteX0" fmla="*/ 0 w 3432810"/>
                <a:gd name="connsiteY0" fmla="*/ 0 h 1059180"/>
                <a:gd name="connsiteX1" fmla="*/ 1760220 w 3432810"/>
                <a:gd name="connsiteY1" fmla="*/ 266700 h 1059180"/>
                <a:gd name="connsiteX2" fmla="*/ 3432810 w 3432810"/>
                <a:gd name="connsiteY2" fmla="*/ 1059180 h 1059180"/>
                <a:gd name="connsiteX0" fmla="*/ 0 w 3432810"/>
                <a:gd name="connsiteY0" fmla="*/ 0 h 1059180"/>
                <a:gd name="connsiteX1" fmla="*/ 1722120 w 3432810"/>
                <a:gd name="connsiteY1" fmla="*/ 220980 h 1059180"/>
                <a:gd name="connsiteX2" fmla="*/ 3432810 w 3432810"/>
                <a:gd name="connsiteY2" fmla="*/ 1059180 h 1059180"/>
                <a:gd name="connsiteX0" fmla="*/ 0 w 3429000"/>
                <a:gd name="connsiteY0" fmla="*/ 0 h 1112520"/>
                <a:gd name="connsiteX1" fmla="*/ 1722120 w 3429000"/>
                <a:gd name="connsiteY1" fmla="*/ 220980 h 1112520"/>
                <a:gd name="connsiteX2" fmla="*/ 3429000 w 3429000"/>
                <a:gd name="connsiteY2" fmla="*/ 1112520 h 1112520"/>
                <a:gd name="connsiteX0" fmla="*/ 0 w 3409950"/>
                <a:gd name="connsiteY0" fmla="*/ 0 h 1226820"/>
                <a:gd name="connsiteX1" fmla="*/ 1722120 w 3409950"/>
                <a:gd name="connsiteY1" fmla="*/ 220980 h 1226820"/>
                <a:gd name="connsiteX2" fmla="*/ 3409950 w 3409950"/>
                <a:gd name="connsiteY2" fmla="*/ 1226820 h 1226820"/>
                <a:gd name="connsiteX0" fmla="*/ 0 w 3409950"/>
                <a:gd name="connsiteY0" fmla="*/ 0 h 1226820"/>
                <a:gd name="connsiteX1" fmla="*/ 1927860 w 3409950"/>
                <a:gd name="connsiteY1" fmla="*/ 281940 h 1226820"/>
                <a:gd name="connsiteX2" fmla="*/ 3409950 w 3409950"/>
                <a:gd name="connsiteY2" fmla="*/ 1226820 h 1226820"/>
              </a:gdLst>
              <a:ahLst/>
              <a:cxnLst>
                <a:cxn ang="0">
                  <a:pos x="connsiteX0" y="connsiteY0"/>
                </a:cxn>
                <a:cxn ang="0">
                  <a:pos x="connsiteX1" y="connsiteY1"/>
                </a:cxn>
                <a:cxn ang="0">
                  <a:pos x="connsiteX2" y="connsiteY2"/>
                </a:cxn>
              </a:cxnLst>
              <a:rect l="l" t="t" r="r" b="b"/>
              <a:pathLst>
                <a:path w="3409950" h="1226820">
                  <a:moveTo>
                    <a:pt x="0" y="0"/>
                  </a:moveTo>
                  <a:cubicBezTo>
                    <a:pt x="382270" y="6350"/>
                    <a:pt x="1359535" y="77470"/>
                    <a:pt x="1927860" y="281940"/>
                  </a:cubicBezTo>
                  <a:cubicBezTo>
                    <a:pt x="2496185" y="486410"/>
                    <a:pt x="3038316" y="905351"/>
                    <a:pt x="3409950" y="1226820"/>
                  </a:cubicBezTo>
                </a:path>
              </a:pathLst>
            </a:custGeom>
            <a:noFill/>
            <a:ln w="762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p:nvSpPr>
          <p:spPr>
            <a:xfrm>
              <a:off x="6084168" y="3701566"/>
              <a:ext cx="3409950" cy="1187568"/>
            </a:xfrm>
            <a:custGeom>
              <a:avLst/>
              <a:gdLst>
                <a:gd name="connsiteX0" fmla="*/ 0 w 3315491"/>
                <a:gd name="connsiteY0" fmla="*/ 0 h 1151872"/>
                <a:gd name="connsiteX1" fmla="*/ 1013460 w 3315491"/>
                <a:gd name="connsiteY1" fmla="*/ 34290 h 1151872"/>
                <a:gd name="connsiteX2" fmla="*/ 1493520 w 3315491"/>
                <a:gd name="connsiteY2" fmla="*/ 129540 h 1151872"/>
                <a:gd name="connsiteX3" fmla="*/ 1706880 w 3315491"/>
                <a:gd name="connsiteY3" fmla="*/ 179070 h 1151872"/>
                <a:gd name="connsiteX4" fmla="*/ 3246120 w 3315491"/>
                <a:gd name="connsiteY4" fmla="*/ 1036320 h 1151872"/>
                <a:gd name="connsiteX5" fmla="*/ 2907030 w 3315491"/>
                <a:gd name="connsiteY5" fmla="*/ 1120140 h 1151872"/>
                <a:gd name="connsiteX0" fmla="*/ 0 w 3315491"/>
                <a:gd name="connsiteY0" fmla="*/ 0 h 1151872"/>
                <a:gd name="connsiteX1" fmla="*/ 1013460 w 3315491"/>
                <a:gd name="connsiteY1" fmla="*/ 34290 h 1151872"/>
                <a:gd name="connsiteX2" fmla="*/ 1706880 w 3315491"/>
                <a:gd name="connsiteY2" fmla="*/ 179070 h 1151872"/>
                <a:gd name="connsiteX3" fmla="*/ 3246120 w 3315491"/>
                <a:gd name="connsiteY3" fmla="*/ 1036320 h 1151872"/>
                <a:gd name="connsiteX4" fmla="*/ 2907030 w 3315491"/>
                <a:gd name="connsiteY4" fmla="*/ 1120140 h 1151872"/>
                <a:gd name="connsiteX0" fmla="*/ 0 w 3315491"/>
                <a:gd name="connsiteY0" fmla="*/ 50788 h 1202660"/>
                <a:gd name="connsiteX1" fmla="*/ 1013460 w 3315491"/>
                <a:gd name="connsiteY1" fmla="*/ 85078 h 1202660"/>
                <a:gd name="connsiteX2" fmla="*/ 3246120 w 3315491"/>
                <a:gd name="connsiteY2" fmla="*/ 1087108 h 1202660"/>
                <a:gd name="connsiteX3" fmla="*/ 2907030 w 3315491"/>
                <a:gd name="connsiteY3" fmla="*/ 1170928 h 1202660"/>
                <a:gd name="connsiteX0" fmla="*/ 0 w 2907030"/>
                <a:gd name="connsiteY0" fmla="*/ 56928 h 1177068"/>
                <a:gd name="connsiteX1" fmla="*/ 1013460 w 2907030"/>
                <a:gd name="connsiteY1" fmla="*/ 91218 h 1177068"/>
                <a:gd name="connsiteX2" fmla="*/ 2907030 w 2907030"/>
                <a:gd name="connsiteY2" fmla="*/ 1177068 h 1177068"/>
                <a:gd name="connsiteX0" fmla="*/ 0 w 2907030"/>
                <a:gd name="connsiteY0" fmla="*/ 0 h 1120140"/>
                <a:gd name="connsiteX1" fmla="*/ 1760220 w 2907030"/>
                <a:gd name="connsiteY1" fmla="*/ 266700 h 1120140"/>
                <a:gd name="connsiteX2" fmla="*/ 2907030 w 2907030"/>
                <a:gd name="connsiteY2" fmla="*/ 1120140 h 1120140"/>
                <a:gd name="connsiteX0" fmla="*/ 0 w 3432810"/>
                <a:gd name="connsiteY0" fmla="*/ 0 h 1059180"/>
                <a:gd name="connsiteX1" fmla="*/ 1760220 w 3432810"/>
                <a:gd name="connsiteY1" fmla="*/ 266700 h 1059180"/>
                <a:gd name="connsiteX2" fmla="*/ 3432810 w 3432810"/>
                <a:gd name="connsiteY2" fmla="*/ 1059180 h 1059180"/>
                <a:gd name="connsiteX0" fmla="*/ 0 w 3432810"/>
                <a:gd name="connsiteY0" fmla="*/ 0 h 1059180"/>
                <a:gd name="connsiteX1" fmla="*/ 1760220 w 3432810"/>
                <a:gd name="connsiteY1" fmla="*/ 266700 h 1059180"/>
                <a:gd name="connsiteX2" fmla="*/ 3432810 w 3432810"/>
                <a:gd name="connsiteY2" fmla="*/ 1059180 h 1059180"/>
                <a:gd name="connsiteX0" fmla="*/ 0 w 3432810"/>
                <a:gd name="connsiteY0" fmla="*/ 0 h 1059180"/>
                <a:gd name="connsiteX1" fmla="*/ 1722120 w 3432810"/>
                <a:gd name="connsiteY1" fmla="*/ 220980 h 1059180"/>
                <a:gd name="connsiteX2" fmla="*/ 3432810 w 3432810"/>
                <a:gd name="connsiteY2" fmla="*/ 1059180 h 1059180"/>
                <a:gd name="connsiteX0" fmla="*/ 0 w 3429000"/>
                <a:gd name="connsiteY0" fmla="*/ 0 h 1112520"/>
                <a:gd name="connsiteX1" fmla="*/ 1722120 w 3429000"/>
                <a:gd name="connsiteY1" fmla="*/ 220980 h 1112520"/>
                <a:gd name="connsiteX2" fmla="*/ 3429000 w 3429000"/>
                <a:gd name="connsiteY2" fmla="*/ 1112520 h 1112520"/>
                <a:gd name="connsiteX0" fmla="*/ 0 w 3409950"/>
                <a:gd name="connsiteY0" fmla="*/ 0 h 1226820"/>
                <a:gd name="connsiteX1" fmla="*/ 1722120 w 3409950"/>
                <a:gd name="connsiteY1" fmla="*/ 220980 h 1226820"/>
                <a:gd name="connsiteX2" fmla="*/ 3409950 w 3409950"/>
                <a:gd name="connsiteY2" fmla="*/ 1226820 h 1226820"/>
                <a:gd name="connsiteX0" fmla="*/ 0 w 3409950"/>
                <a:gd name="connsiteY0" fmla="*/ 0 h 1226820"/>
                <a:gd name="connsiteX1" fmla="*/ 1927860 w 3409950"/>
                <a:gd name="connsiteY1" fmla="*/ 281940 h 1226820"/>
                <a:gd name="connsiteX2" fmla="*/ 3409950 w 3409950"/>
                <a:gd name="connsiteY2" fmla="*/ 1226820 h 1226820"/>
              </a:gdLst>
              <a:ahLst/>
              <a:cxnLst>
                <a:cxn ang="0">
                  <a:pos x="connsiteX0" y="connsiteY0"/>
                </a:cxn>
                <a:cxn ang="0">
                  <a:pos x="connsiteX1" y="connsiteY1"/>
                </a:cxn>
                <a:cxn ang="0">
                  <a:pos x="connsiteX2" y="connsiteY2"/>
                </a:cxn>
              </a:cxnLst>
              <a:rect l="l" t="t" r="r" b="b"/>
              <a:pathLst>
                <a:path w="3409950" h="1226820">
                  <a:moveTo>
                    <a:pt x="0" y="0"/>
                  </a:moveTo>
                  <a:cubicBezTo>
                    <a:pt x="382270" y="6350"/>
                    <a:pt x="1359535" y="77470"/>
                    <a:pt x="1927860" y="281940"/>
                  </a:cubicBezTo>
                  <a:cubicBezTo>
                    <a:pt x="2496185" y="486410"/>
                    <a:pt x="3038316" y="905351"/>
                    <a:pt x="3409950" y="1226820"/>
                  </a:cubicBezTo>
                </a:path>
              </a:pathLst>
            </a:custGeom>
            <a:noFill/>
            <a:ln w="762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p:cNvSpPr/>
            <p:nvPr/>
          </p:nvSpPr>
          <p:spPr>
            <a:xfrm flipV="1">
              <a:off x="5652120" y="2299466"/>
              <a:ext cx="3955539" cy="1226820"/>
            </a:xfrm>
            <a:custGeom>
              <a:avLst/>
              <a:gdLst>
                <a:gd name="connsiteX0" fmla="*/ 0 w 3315491"/>
                <a:gd name="connsiteY0" fmla="*/ 0 h 1151872"/>
                <a:gd name="connsiteX1" fmla="*/ 1013460 w 3315491"/>
                <a:gd name="connsiteY1" fmla="*/ 34290 h 1151872"/>
                <a:gd name="connsiteX2" fmla="*/ 1493520 w 3315491"/>
                <a:gd name="connsiteY2" fmla="*/ 129540 h 1151872"/>
                <a:gd name="connsiteX3" fmla="*/ 1706880 w 3315491"/>
                <a:gd name="connsiteY3" fmla="*/ 179070 h 1151872"/>
                <a:gd name="connsiteX4" fmla="*/ 3246120 w 3315491"/>
                <a:gd name="connsiteY4" fmla="*/ 1036320 h 1151872"/>
                <a:gd name="connsiteX5" fmla="*/ 2907030 w 3315491"/>
                <a:gd name="connsiteY5" fmla="*/ 1120140 h 1151872"/>
                <a:gd name="connsiteX0" fmla="*/ 0 w 3315491"/>
                <a:gd name="connsiteY0" fmla="*/ 0 h 1151872"/>
                <a:gd name="connsiteX1" fmla="*/ 1013460 w 3315491"/>
                <a:gd name="connsiteY1" fmla="*/ 34290 h 1151872"/>
                <a:gd name="connsiteX2" fmla="*/ 1706880 w 3315491"/>
                <a:gd name="connsiteY2" fmla="*/ 179070 h 1151872"/>
                <a:gd name="connsiteX3" fmla="*/ 3246120 w 3315491"/>
                <a:gd name="connsiteY3" fmla="*/ 1036320 h 1151872"/>
                <a:gd name="connsiteX4" fmla="*/ 2907030 w 3315491"/>
                <a:gd name="connsiteY4" fmla="*/ 1120140 h 1151872"/>
                <a:gd name="connsiteX0" fmla="*/ 0 w 3315491"/>
                <a:gd name="connsiteY0" fmla="*/ 50788 h 1202660"/>
                <a:gd name="connsiteX1" fmla="*/ 1013460 w 3315491"/>
                <a:gd name="connsiteY1" fmla="*/ 85078 h 1202660"/>
                <a:gd name="connsiteX2" fmla="*/ 3246120 w 3315491"/>
                <a:gd name="connsiteY2" fmla="*/ 1087108 h 1202660"/>
                <a:gd name="connsiteX3" fmla="*/ 2907030 w 3315491"/>
                <a:gd name="connsiteY3" fmla="*/ 1170928 h 1202660"/>
                <a:gd name="connsiteX0" fmla="*/ 0 w 2907030"/>
                <a:gd name="connsiteY0" fmla="*/ 56928 h 1177068"/>
                <a:gd name="connsiteX1" fmla="*/ 1013460 w 2907030"/>
                <a:gd name="connsiteY1" fmla="*/ 91218 h 1177068"/>
                <a:gd name="connsiteX2" fmla="*/ 2907030 w 2907030"/>
                <a:gd name="connsiteY2" fmla="*/ 1177068 h 1177068"/>
                <a:gd name="connsiteX0" fmla="*/ 0 w 2907030"/>
                <a:gd name="connsiteY0" fmla="*/ 0 h 1120140"/>
                <a:gd name="connsiteX1" fmla="*/ 1760220 w 2907030"/>
                <a:gd name="connsiteY1" fmla="*/ 266700 h 1120140"/>
                <a:gd name="connsiteX2" fmla="*/ 2907030 w 2907030"/>
                <a:gd name="connsiteY2" fmla="*/ 1120140 h 1120140"/>
                <a:gd name="connsiteX0" fmla="*/ 0 w 3432810"/>
                <a:gd name="connsiteY0" fmla="*/ 0 h 1059180"/>
                <a:gd name="connsiteX1" fmla="*/ 1760220 w 3432810"/>
                <a:gd name="connsiteY1" fmla="*/ 266700 h 1059180"/>
                <a:gd name="connsiteX2" fmla="*/ 3432810 w 3432810"/>
                <a:gd name="connsiteY2" fmla="*/ 1059180 h 1059180"/>
                <a:gd name="connsiteX0" fmla="*/ 0 w 3432810"/>
                <a:gd name="connsiteY0" fmla="*/ 0 h 1059180"/>
                <a:gd name="connsiteX1" fmla="*/ 1760220 w 3432810"/>
                <a:gd name="connsiteY1" fmla="*/ 266700 h 1059180"/>
                <a:gd name="connsiteX2" fmla="*/ 3432810 w 3432810"/>
                <a:gd name="connsiteY2" fmla="*/ 1059180 h 1059180"/>
                <a:gd name="connsiteX0" fmla="*/ 0 w 3432810"/>
                <a:gd name="connsiteY0" fmla="*/ 0 h 1059180"/>
                <a:gd name="connsiteX1" fmla="*/ 1722120 w 3432810"/>
                <a:gd name="connsiteY1" fmla="*/ 220980 h 1059180"/>
                <a:gd name="connsiteX2" fmla="*/ 3432810 w 3432810"/>
                <a:gd name="connsiteY2" fmla="*/ 1059180 h 1059180"/>
                <a:gd name="connsiteX0" fmla="*/ 0 w 3429000"/>
                <a:gd name="connsiteY0" fmla="*/ 0 h 1112520"/>
                <a:gd name="connsiteX1" fmla="*/ 1722120 w 3429000"/>
                <a:gd name="connsiteY1" fmla="*/ 220980 h 1112520"/>
                <a:gd name="connsiteX2" fmla="*/ 3429000 w 3429000"/>
                <a:gd name="connsiteY2" fmla="*/ 1112520 h 1112520"/>
                <a:gd name="connsiteX0" fmla="*/ 0 w 3409950"/>
                <a:gd name="connsiteY0" fmla="*/ 0 h 1226820"/>
                <a:gd name="connsiteX1" fmla="*/ 1722120 w 3409950"/>
                <a:gd name="connsiteY1" fmla="*/ 220980 h 1226820"/>
                <a:gd name="connsiteX2" fmla="*/ 3409950 w 3409950"/>
                <a:gd name="connsiteY2" fmla="*/ 1226820 h 1226820"/>
                <a:gd name="connsiteX0" fmla="*/ 0 w 3409950"/>
                <a:gd name="connsiteY0" fmla="*/ 0 h 1226820"/>
                <a:gd name="connsiteX1" fmla="*/ 1927860 w 3409950"/>
                <a:gd name="connsiteY1" fmla="*/ 281940 h 1226820"/>
                <a:gd name="connsiteX2" fmla="*/ 3409950 w 3409950"/>
                <a:gd name="connsiteY2" fmla="*/ 1226820 h 1226820"/>
              </a:gdLst>
              <a:ahLst/>
              <a:cxnLst>
                <a:cxn ang="0">
                  <a:pos x="connsiteX0" y="connsiteY0"/>
                </a:cxn>
                <a:cxn ang="0">
                  <a:pos x="connsiteX1" y="connsiteY1"/>
                </a:cxn>
                <a:cxn ang="0">
                  <a:pos x="connsiteX2" y="connsiteY2"/>
                </a:cxn>
              </a:cxnLst>
              <a:rect l="l" t="t" r="r" b="b"/>
              <a:pathLst>
                <a:path w="3409950" h="1226820">
                  <a:moveTo>
                    <a:pt x="0" y="0"/>
                  </a:moveTo>
                  <a:cubicBezTo>
                    <a:pt x="382270" y="6350"/>
                    <a:pt x="1359535" y="77470"/>
                    <a:pt x="1927860" y="281940"/>
                  </a:cubicBezTo>
                  <a:cubicBezTo>
                    <a:pt x="2496185" y="486410"/>
                    <a:pt x="3038316" y="905351"/>
                    <a:pt x="3409950" y="1226820"/>
                  </a:cubicBezTo>
                </a:path>
              </a:pathLst>
            </a:cu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p:nvSpPr>
          <p:spPr>
            <a:xfrm>
              <a:off x="5426307" y="3581515"/>
              <a:ext cx="4171564" cy="1162989"/>
            </a:xfrm>
            <a:custGeom>
              <a:avLst/>
              <a:gdLst>
                <a:gd name="connsiteX0" fmla="*/ 0 w 3315491"/>
                <a:gd name="connsiteY0" fmla="*/ 0 h 1151872"/>
                <a:gd name="connsiteX1" fmla="*/ 1013460 w 3315491"/>
                <a:gd name="connsiteY1" fmla="*/ 34290 h 1151872"/>
                <a:gd name="connsiteX2" fmla="*/ 1493520 w 3315491"/>
                <a:gd name="connsiteY2" fmla="*/ 129540 h 1151872"/>
                <a:gd name="connsiteX3" fmla="*/ 1706880 w 3315491"/>
                <a:gd name="connsiteY3" fmla="*/ 179070 h 1151872"/>
                <a:gd name="connsiteX4" fmla="*/ 3246120 w 3315491"/>
                <a:gd name="connsiteY4" fmla="*/ 1036320 h 1151872"/>
                <a:gd name="connsiteX5" fmla="*/ 2907030 w 3315491"/>
                <a:gd name="connsiteY5" fmla="*/ 1120140 h 1151872"/>
                <a:gd name="connsiteX0" fmla="*/ 0 w 3315491"/>
                <a:gd name="connsiteY0" fmla="*/ 0 h 1151872"/>
                <a:gd name="connsiteX1" fmla="*/ 1013460 w 3315491"/>
                <a:gd name="connsiteY1" fmla="*/ 34290 h 1151872"/>
                <a:gd name="connsiteX2" fmla="*/ 1706880 w 3315491"/>
                <a:gd name="connsiteY2" fmla="*/ 179070 h 1151872"/>
                <a:gd name="connsiteX3" fmla="*/ 3246120 w 3315491"/>
                <a:gd name="connsiteY3" fmla="*/ 1036320 h 1151872"/>
                <a:gd name="connsiteX4" fmla="*/ 2907030 w 3315491"/>
                <a:gd name="connsiteY4" fmla="*/ 1120140 h 1151872"/>
                <a:gd name="connsiteX0" fmla="*/ 0 w 3315491"/>
                <a:gd name="connsiteY0" fmla="*/ 50788 h 1202660"/>
                <a:gd name="connsiteX1" fmla="*/ 1013460 w 3315491"/>
                <a:gd name="connsiteY1" fmla="*/ 85078 h 1202660"/>
                <a:gd name="connsiteX2" fmla="*/ 3246120 w 3315491"/>
                <a:gd name="connsiteY2" fmla="*/ 1087108 h 1202660"/>
                <a:gd name="connsiteX3" fmla="*/ 2907030 w 3315491"/>
                <a:gd name="connsiteY3" fmla="*/ 1170928 h 1202660"/>
                <a:gd name="connsiteX0" fmla="*/ 0 w 2907030"/>
                <a:gd name="connsiteY0" fmla="*/ 56928 h 1177068"/>
                <a:gd name="connsiteX1" fmla="*/ 1013460 w 2907030"/>
                <a:gd name="connsiteY1" fmla="*/ 91218 h 1177068"/>
                <a:gd name="connsiteX2" fmla="*/ 2907030 w 2907030"/>
                <a:gd name="connsiteY2" fmla="*/ 1177068 h 1177068"/>
                <a:gd name="connsiteX0" fmla="*/ 0 w 2907030"/>
                <a:gd name="connsiteY0" fmla="*/ 0 h 1120140"/>
                <a:gd name="connsiteX1" fmla="*/ 1760220 w 2907030"/>
                <a:gd name="connsiteY1" fmla="*/ 266700 h 1120140"/>
                <a:gd name="connsiteX2" fmla="*/ 2907030 w 2907030"/>
                <a:gd name="connsiteY2" fmla="*/ 1120140 h 1120140"/>
                <a:gd name="connsiteX0" fmla="*/ 0 w 3432810"/>
                <a:gd name="connsiteY0" fmla="*/ 0 h 1059180"/>
                <a:gd name="connsiteX1" fmla="*/ 1760220 w 3432810"/>
                <a:gd name="connsiteY1" fmla="*/ 266700 h 1059180"/>
                <a:gd name="connsiteX2" fmla="*/ 3432810 w 3432810"/>
                <a:gd name="connsiteY2" fmla="*/ 1059180 h 1059180"/>
                <a:gd name="connsiteX0" fmla="*/ 0 w 3432810"/>
                <a:gd name="connsiteY0" fmla="*/ 0 h 1059180"/>
                <a:gd name="connsiteX1" fmla="*/ 1760220 w 3432810"/>
                <a:gd name="connsiteY1" fmla="*/ 266700 h 1059180"/>
                <a:gd name="connsiteX2" fmla="*/ 3432810 w 3432810"/>
                <a:gd name="connsiteY2" fmla="*/ 1059180 h 1059180"/>
                <a:gd name="connsiteX0" fmla="*/ 0 w 3432810"/>
                <a:gd name="connsiteY0" fmla="*/ 0 h 1059180"/>
                <a:gd name="connsiteX1" fmla="*/ 1722120 w 3432810"/>
                <a:gd name="connsiteY1" fmla="*/ 220980 h 1059180"/>
                <a:gd name="connsiteX2" fmla="*/ 3432810 w 3432810"/>
                <a:gd name="connsiteY2" fmla="*/ 1059180 h 1059180"/>
                <a:gd name="connsiteX0" fmla="*/ 0 w 3429000"/>
                <a:gd name="connsiteY0" fmla="*/ 0 h 1112520"/>
                <a:gd name="connsiteX1" fmla="*/ 1722120 w 3429000"/>
                <a:gd name="connsiteY1" fmla="*/ 220980 h 1112520"/>
                <a:gd name="connsiteX2" fmla="*/ 3429000 w 3429000"/>
                <a:gd name="connsiteY2" fmla="*/ 1112520 h 1112520"/>
                <a:gd name="connsiteX0" fmla="*/ 0 w 3409950"/>
                <a:gd name="connsiteY0" fmla="*/ 0 h 1226820"/>
                <a:gd name="connsiteX1" fmla="*/ 1722120 w 3409950"/>
                <a:gd name="connsiteY1" fmla="*/ 220980 h 1226820"/>
                <a:gd name="connsiteX2" fmla="*/ 3409950 w 3409950"/>
                <a:gd name="connsiteY2" fmla="*/ 1226820 h 1226820"/>
                <a:gd name="connsiteX0" fmla="*/ 0 w 3409950"/>
                <a:gd name="connsiteY0" fmla="*/ 0 h 1226820"/>
                <a:gd name="connsiteX1" fmla="*/ 1927860 w 3409950"/>
                <a:gd name="connsiteY1" fmla="*/ 281940 h 1226820"/>
                <a:gd name="connsiteX2" fmla="*/ 3409950 w 3409950"/>
                <a:gd name="connsiteY2" fmla="*/ 1226820 h 1226820"/>
              </a:gdLst>
              <a:ahLst/>
              <a:cxnLst>
                <a:cxn ang="0">
                  <a:pos x="connsiteX0" y="connsiteY0"/>
                </a:cxn>
                <a:cxn ang="0">
                  <a:pos x="connsiteX1" y="connsiteY1"/>
                </a:cxn>
                <a:cxn ang="0">
                  <a:pos x="connsiteX2" y="connsiteY2"/>
                </a:cxn>
              </a:cxnLst>
              <a:rect l="l" t="t" r="r" b="b"/>
              <a:pathLst>
                <a:path w="3409950" h="1226820">
                  <a:moveTo>
                    <a:pt x="0" y="0"/>
                  </a:moveTo>
                  <a:cubicBezTo>
                    <a:pt x="382270" y="6350"/>
                    <a:pt x="1359535" y="77470"/>
                    <a:pt x="1927860" y="281940"/>
                  </a:cubicBezTo>
                  <a:cubicBezTo>
                    <a:pt x="2496185" y="486410"/>
                    <a:pt x="3038316" y="905351"/>
                    <a:pt x="3409950" y="1226820"/>
                  </a:cubicBezTo>
                </a:path>
              </a:pathLst>
            </a:cu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252536" y="3410785"/>
              <a:ext cx="9235006" cy="327717"/>
            </a:xfrm>
            <a:prstGeom prst="rect">
              <a:avLst/>
            </a:prstGeom>
            <a:gradFill flip="none" rotWithShape="1">
              <a:gsLst>
                <a:gs pos="2000">
                  <a:schemeClr val="bg1"/>
                </a:gs>
                <a:gs pos="64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Connector 11"/>
            <p:cNvCxnSpPr>
              <a:stCxn id="11" idx="1"/>
              <a:endCxn id="15" idx="0"/>
            </p:cNvCxnSpPr>
            <p:nvPr/>
          </p:nvCxnSpPr>
          <p:spPr>
            <a:xfrm>
              <a:off x="-252536" y="3574644"/>
              <a:ext cx="7128792" cy="262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Isosceles Triangle 13"/>
            <p:cNvSpPr/>
            <p:nvPr/>
          </p:nvSpPr>
          <p:spPr>
            <a:xfrm rot="16200000">
              <a:off x="7382836" y="2606910"/>
              <a:ext cx="1700006" cy="186515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17"/>
            <p:cNvSpPr/>
            <p:nvPr/>
          </p:nvSpPr>
          <p:spPr>
            <a:xfrm>
              <a:off x="6661713" y="3690901"/>
              <a:ext cx="1650905" cy="258080"/>
            </a:xfrm>
            <a:custGeom>
              <a:avLst/>
              <a:gdLst>
                <a:gd name="connsiteX0" fmla="*/ 0 w 1222190"/>
                <a:gd name="connsiteY0" fmla="*/ 0 h 300942"/>
                <a:gd name="connsiteX1" fmla="*/ 451412 w 1222190"/>
                <a:gd name="connsiteY1" fmla="*/ 50157 h 300942"/>
                <a:gd name="connsiteX2" fmla="*/ 1149751 w 1222190"/>
                <a:gd name="connsiteY2" fmla="*/ 246926 h 300942"/>
                <a:gd name="connsiteX3" fmla="*/ 1165184 w 1222190"/>
                <a:gd name="connsiteY3" fmla="*/ 300942 h 300942"/>
                <a:gd name="connsiteX0" fmla="*/ 0 w 1606882"/>
                <a:gd name="connsiteY0" fmla="*/ 0 h 551727"/>
                <a:gd name="connsiteX1" fmla="*/ 451412 w 1606882"/>
                <a:gd name="connsiteY1" fmla="*/ 50157 h 551727"/>
                <a:gd name="connsiteX2" fmla="*/ 1149751 w 1606882"/>
                <a:gd name="connsiteY2" fmla="*/ 246926 h 551727"/>
                <a:gd name="connsiteX3" fmla="*/ 1601163 w 1606882"/>
                <a:gd name="connsiteY3" fmla="*/ 551727 h 551727"/>
                <a:gd name="connsiteX0" fmla="*/ 0 w 1149751"/>
                <a:gd name="connsiteY0" fmla="*/ 0 h 246926"/>
                <a:gd name="connsiteX1" fmla="*/ 451412 w 1149751"/>
                <a:gd name="connsiteY1" fmla="*/ 50157 h 246926"/>
                <a:gd name="connsiteX2" fmla="*/ 1149751 w 1149751"/>
                <a:gd name="connsiteY2" fmla="*/ 246926 h 246926"/>
                <a:gd name="connsiteX0" fmla="*/ 0 w 1149751"/>
                <a:gd name="connsiteY0" fmla="*/ 0 h 246926"/>
                <a:gd name="connsiteX1" fmla="*/ 601882 w 1149751"/>
                <a:gd name="connsiteY1" fmla="*/ 81023 h 246926"/>
                <a:gd name="connsiteX2" fmla="*/ 1149751 w 1149751"/>
                <a:gd name="connsiteY2" fmla="*/ 246926 h 246926"/>
                <a:gd name="connsiteX0" fmla="*/ 0 w 1149751"/>
                <a:gd name="connsiteY0" fmla="*/ 5907 h 252833"/>
                <a:gd name="connsiteX1" fmla="*/ 601882 w 1149751"/>
                <a:gd name="connsiteY1" fmla="*/ 86930 h 252833"/>
                <a:gd name="connsiteX2" fmla="*/ 1149751 w 1149751"/>
                <a:gd name="connsiteY2" fmla="*/ 252833 h 252833"/>
                <a:gd name="connsiteX0" fmla="*/ 0 w 601882"/>
                <a:gd name="connsiteY0" fmla="*/ 5907 h 86930"/>
                <a:gd name="connsiteX1" fmla="*/ 601882 w 601882"/>
                <a:gd name="connsiteY1" fmla="*/ 86930 h 86930"/>
                <a:gd name="connsiteX0" fmla="*/ 0 w 1311796"/>
                <a:gd name="connsiteY0" fmla="*/ 0 h 258502"/>
                <a:gd name="connsiteX1" fmla="*/ 1311796 w 1311796"/>
                <a:gd name="connsiteY1" fmla="*/ 258502 h 258502"/>
                <a:gd name="connsiteX0" fmla="*/ 0 w 1311796"/>
                <a:gd name="connsiteY0" fmla="*/ 2619 h 261121"/>
                <a:gd name="connsiteX1" fmla="*/ 1311796 w 1311796"/>
                <a:gd name="connsiteY1" fmla="*/ 261121 h 261121"/>
              </a:gdLst>
              <a:ahLst/>
              <a:cxnLst>
                <a:cxn ang="0">
                  <a:pos x="connsiteX0" y="connsiteY0"/>
                </a:cxn>
                <a:cxn ang="0">
                  <a:pos x="connsiteX1" y="connsiteY1"/>
                </a:cxn>
              </a:cxnLst>
              <a:rect l="l" t="t" r="r" b="b"/>
              <a:pathLst>
                <a:path w="1311796" h="261121">
                  <a:moveTo>
                    <a:pt x="0" y="2619"/>
                  </a:moveTo>
                  <a:cubicBezTo>
                    <a:pt x="129893" y="7120"/>
                    <a:pt x="680334" y="-57825"/>
                    <a:pt x="1311796" y="261121"/>
                  </a:cubicBezTo>
                </a:path>
              </a:pathLst>
            </a:cu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18"/>
            <p:cNvSpPr/>
            <p:nvPr/>
          </p:nvSpPr>
          <p:spPr>
            <a:xfrm rot="21425086" flipV="1">
              <a:off x="6690792" y="3182388"/>
              <a:ext cx="1572806" cy="255478"/>
            </a:xfrm>
            <a:custGeom>
              <a:avLst/>
              <a:gdLst>
                <a:gd name="connsiteX0" fmla="*/ 0 w 1222190"/>
                <a:gd name="connsiteY0" fmla="*/ 0 h 300942"/>
                <a:gd name="connsiteX1" fmla="*/ 451412 w 1222190"/>
                <a:gd name="connsiteY1" fmla="*/ 50157 h 300942"/>
                <a:gd name="connsiteX2" fmla="*/ 1149751 w 1222190"/>
                <a:gd name="connsiteY2" fmla="*/ 246926 h 300942"/>
                <a:gd name="connsiteX3" fmla="*/ 1165184 w 1222190"/>
                <a:gd name="connsiteY3" fmla="*/ 300942 h 300942"/>
                <a:gd name="connsiteX0" fmla="*/ 0 w 1606882"/>
                <a:gd name="connsiteY0" fmla="*/ 0 h 551727"/>
                <a:gd name="connsiteX1" fmla="*/ 451412 w 1606882"/>
                <a:gd name="connsiteY1" fmla="*/ 50157 h 551727"/>
                <a:gd name="connsiteX2" fmla="*/ 1149751 w 1606882"/>
                <a:gd name="connsiteY2" fmla="*/ 246926 h 551727"/>
                <a:gd name="connsiteX3" fmla="*/ 1601163 w 1606882"/>
                <a:gd name="connsiteY3" fmla="*/ 551727 h 551727"/>
                <a:gd name="connsiteX0" fmla="*/ 0 w 1149751"/>
                <a:gd name="connsiteY0" fmla="*/ 0 h 246926"/>
                <a:gd name="connsiteX1" fmla="*/ 451412 w 1149751"/>
                <a:gd name="connsiteY1" fmla="*/ 50157 h 246926"/>
                <a:gd name="connsiteX2" fmla="*/ 1149751 w 1149751"/>
                <a:gd name="connsiteY2" fmla="*/ 246926 h 246926"/>
                <a:gd name="connsiteX0" fmla="*/ 0 w 1149751"/>
                <a:gd name="connsiteY0" fmla="*/ 0 h 246926"/>
                <a:gd name="connsiteX1" fmla="*/ 601882 w 1149751"/>
                <a:gd name="connsiteY1" fmla="*/ 81023 h 246926"/>
                <a:gd name="connsiteX2" fmla="*/ 1149751 w 1149751"/>
                <a:gd name="connsiteY2" fmla="*/ 246926 h 246926"/>
                <a:gd name="connsiteX0" fmla="*/ 0 w 1149751"/>
                <a:gd name="connsiteY0" fmla="*/ 5907 h 252833"/>
                <a:gd name="connsiteX1" fmla="*/ 601882 w 1149751"/>
                <a:gd name="connsiteY1" fmla="*/ 86930 h 252833"/>
                <a:gd name="connsiteX2" fmla="*/ 1149751 w 1149751"/>
                <a:gd name="connsiteY2" fmla="*/ 252833 h 252833"/>
                <a:gd name="connsiteX0" fmla="*/ 0 w 601882"/>
                <a:gd name="connsiteY0" fmla="*/ 5907 h 86930"/>
                <a:gd name="connsiteX1" fmla="*/ 601882 w 601882"/>
                <a:gd name="connsiteY1" fmla="*/ 86930 h 86930"/>
                <a:gd name="connsiteX0" fmla="*/ 0 w 1311796"/>
                <a:gd name="connsiteY0" fmla="*/ 0 h 258502"/>
                <a:gd name="connsiteX1" fmla="*/ 1311796 w 1311796"/>
                <a:gd name="connsiteY1" fmla="*/ 258502 h 258502"/>
                <a:gd name="connsiteX0" fmla="*/ 0 w 1311796"/>
                <a:gd name="connsiteY0" fmla="*/ 2619 h 261121"/>
                <a:gd name="connsiteX1" fmla="*/ 1311796 w 1311796"/>
                <a:gd name="connsiteY1" fmla="*/ 261121 h 261121"/>
              </a:gdLst>
              <a:ahLst/>
              <a:cxnLst>
                <a:cxn ang="0">
                  <a:pos x="connsiteX0" y="connsiteY0"/>
                </a:cxn>
                <a:cxn ang="0">
                  <a:pos x="connsiteX1" y="connsiteY1"/>
                </a:cxn>
              </a:cxnLst>
              <a:rect l="l" t="t" r="r" b="b"/>
              <a:pathLst>
                <a:path w="1311796" h="261121">
                  <a:moveTo>
                    <a:pt x="0" y="2619"/>
                  </a:moveTo>
                  <a:cubicBezTo>
                    <a:pt x="129893" y="7120"/>
                    <a:pt x="680334" y="-57825"/>
                    <a:pt x="1311796" y="261121"/>
                  </a:cubicBezTo>
                </a:path>
              </a:pathLst>
            </a:cu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8316416" y="3429782"/>
              <a:ext cx="224985" cy="224985"/>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p:cNvGrpSpPr/>
            <p:nvPr/>
          </p:nvGrpSpPr>
          <p:grpSpPr>
            <a:xfrm>
              <a:off x="8659111" y="3284984"/>
              <a:ext cx="377385" cy="521978"/>
              <a:chOff x="9379738" y="3636208"/>
              <a:chExt cx="377385" cy="521978"/>
            </a:xfrm>
          </p:grpSpPr>
          <p:sp>
            <p:nvSpPr>
              <p:cNvPr id="21" name="Oval 20"/>
              <p:cNvSpPr/>
              <p:nvPr/>
            </p:nvSpPr>
            <p:spPr>
              <a:xfrm>
                <a:off x="9379738" y="3933201"/>
                <a:ext cx="224985" cy="224985"/>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9532138" y="3636208"/>
                <a:ext cx="224985" cy="224985"/>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3" name="Straight Connector 22"/>
              <p:cNvCxnSpPr/>
              <p:nvPr/>
            </p:nvCxnSpPr>
            <p:spPr>
              <a:xfrm flipH="1">
                <a:off x="9483635" y="3767070"/>
                <a:ext cx="151971" cy="306165"/>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5" name="Freeform 14"/>
            <p:cNvSpPr/>
            <p:nvPr/>
          </p:nvSpPr>
          <p:spPr>
            <a:xfrm>
              <a:off x="6876256" y="3296195"/>
              <a:ext cx="1621153" cy="486584"/>
            </a:xfrm>
            <a:custGeom>
              <a:avLst/>
              <a:gdLst>
                <a:gd name="connsiteX0" fmla="*/ 0 w 1233488"/>
                <a:gd name="connsiteY0" fmla="*/ 281074 h 486584"/>
                <a:gd name="connsiteX1" fmla="*/ 361950 w 1233488"/>
                <a:gd name="connsiteY1" fmla="*/ 276312 h 486584"/>
                <a:gd name="connsiteX2" fmla="*/ 447675 w 1233488"/>
                <a:gd name="connsiteY2" fmla="*/ 238212 h 486584"/>
                <a:gd name="connsiteX3" fmla="*/ 485775 w 1233488"/>
                <a:gd name="connsiteY3" fmla="*/ 295362 h 486584"/>
                <a:gd name="connsiteX4" fmla="*/ 533400 w 1233488"/>
                <a:gd name="connsiteY4" fmla="*/ 195349 h 486584"/>
                <a:gd name="connsiteX5" fmla="*/ 571500 w 1233488"/>
                <a:gd name="connsiteY5" fmla="*/ 342987 h 486584"/>
                <a:gd name="connsiteX6" fmla="*/ 628650 w 1233488"/>
                <a:gd name="connsiteY6" fmla="*/ 95337 h 486584"/>
                <a:gd name="connsiteX7" fmla="*/ 661988 w 1233488"/>
                <a:gd name="connsiteY7" fmla="*/ 442999 h 486584"/>
                <a:gd name="connsiteX8" fmla="*/ 700088 w 1233488"/>
                <a:gd name="connsiteY8" fmla="*/ 87 h 486584"/>
                <a:gd name="connsiteX9" fmla="*/ 738188 w 1233488"/>
                <a:gd name="connsiteY9" fmla="*/ 485862 h 486584"/>
                <a:gd name="connsiteX10" fmla="*/ 785813 w 1233488"/>
                <a:gd name="connsiteY10" fmla="*/ 114387 h 486584"/>
                <a:gd name="connsiteX11" fmla="*/ 809625 w 1233488"/>
                <a:gd name="connsiteY11" fmla="*/ 323937 h 486584"/>
                <a:gd name="connsiteX12" fmla="*/ 866775 w 1233488"/>
                <a:gd name="connsiteY12" fmla="*/ 200112 h 486584"/>
                <a:gd name="connsiteX13" fmla="*/ 909638 w 1233488"/>
                <a:gd name="connsiteY13" fmla="*/ 290599 h 486584"/>
                <a:gd name="connsiteX14" fmla="*/ 942975 w 1233488"/>
                <a:gd name="connsiteY14" fmla="*/ 219162 h 486584"/>
                <a:gd name="connsiteX15" fmla="*/ 1000125 w 1233488"/>
                <a:gd name="connsiteY15" fmla="*/ 233449 h 486584"/>
                <a:gd name="connsiteX16" fmla="*/ 1233488 w 1233488"/>
                <a:gd name="connsiteY16" fmla="*/ 233449 h 486584"/>
                <a:gd name="connsiteX0" fmla="*/ 0 w 1095174"/>
                <a:gd name="connsiteY0" fmla="*/ 281074 h 486584"/>
                <a:gd name="connsiteX1" fmla="*/ 361950 w 1095174"/>
                <a:gd name="connsiteY1" fmla="*/ 276312 h 486584"/>
                <a:gd name="connsiteX2" fmla="*/ 447675 w 1095174"/>
                <a:gd name="connsiteY2" fmla="*/ 238212 h 486584"/>
                <a:gd name="connsiteX3" fmla="*/ 485775 w 1095174"/>
                <a:gd name="connsiteY3" fmla="*/ 295362 h 486584"/>
                <a:gd name="connsiteX4" fmla="*/ 533400 w 1095174"/>
                <a:gd name="connsiteY4" fmla="*/ 195349 h 486584"/>
                <a:gd name="connsiteX5" fmla="*/ 571500 w 1095174"/>
                <a:gd name="connsiteY5" fmla="*/ 342987 h 486584"/>
                <a:gd name="connsiteX6" fmla="*/ 628650 w 1095174"/>
                <a:gd name="connsiteY6" fmla="*/ 95337 h 486584"/>
                <a:gd name="connsiteX7" fmla="*/ 661988 w 1095174"/>
                <a:gd name="connsiteY7" fmla="*/ 442999 h 486584"/>
                <a:gd name="connsiteX8" fmla="*/ 700088 w 1095174"/>
                <a:gd name="connsiteY8" fmla="*/ 87 h 486584"/>
                <a:gd name="connsiteX9" fmla="*/ 738188 w 1095174"/>
                <a:gd name="connsiteY9" fmla="*/ 485862 h 486584"/>
                <a:gd name="connsiteX10" fmla="*/ 785813 w 1095174"/>
                <a:gd name="connsiteY10" fmla="*/ 114387 h 486584"/>
                <a:gd name="connsiteX11" fmla="*/ 809625 w 1095174"/>
                <a:gd name="connsiteY11" fmla="*/ 323937 h 486584"/>
                <a:gd name="connsiteX12" fmla="*/ 866775 w 1095174"/>
                <a:gd name="connsiteY12" fmla="*/ 200112 h 486584"/>
                <a:gd name="connsiteX13" fmla="*/ 909638 w 1095174"/>
                <a:gd name="connsiteY13" fmla="*/ 290599 h 486584"/>
                <a:gd name="connsiteX14" fmla="*/ 942975 w 1095174"/>
                <a:gd name="connsiteY14" fmla="*/ 219162 h 486584"/>
                <a:gd name="connsiteX15" fmla="*/ 1000125 w 1095174"/>
                <a:gd name="connsiteY15" fmla="*/ 233449 h 486584"/>
                <a:gd name="connsiteX16" fmla="*/ 1095174 w 1095174"/>
                <a:gd name="connsiteY16" fmla="*/ 233449 h 486584"/>
                <a:gd name="connsiteX0" fmla="*/ 0 w 1057452"/>
                <a:gd name="connsiteY0" fmla="*/ 281074 h 486584"/>
                <a:gd name="connsiteX1" fmla="*/ 361950 w 1057452"/>
                <a:gd name="connsiteY1" fmla="*/ 276312 h 486584"/>
                <a:gd name="connsiteX2" fmla="*/ 447675 w 1057452"/>
                <a:gd name="connsiteY2" fmla="*/ 238212 h 486584"/>
                <a:gd name="connsiteX3" fmla="*/ 485775 w 1057452"/>
                <a:gd name="connsiteY3" fmla="*/ 295362 h 486584"/>
                <a:gd name="connsiteX4" fmla="*/ 533400 w 1057452"/>
                <a:gd name="connsiteY4" fmla="*/ 195349 h 486584"/>
                <a:gd name="connsiteX5" fmla="*/ 571500 w 1057452"/>
                <a:gd name="connsiteY5" fmla="*/ 342987 h 486584"/>
                <a:gd name="connsiteX6" fmla="*/ 628650 w 1057452"/>
                <a:gd name="connsiteY6" fmla="*/ 95337 h 486584"/>
                <a:gd name="connsiteX7" fmla="*/ 661988 w 1057452"/>
                <a:gd name="connsiteY7" fmla="*/ 442999 h 486584"/>
                <a:gd name="connsiteX8" fmla="*/ 700088 w 1057452"/>
                <a:gd name="connsiteY8" fmla="*/ 87 h 486584"/>
                <a:gd name="connsiteX9" fmla="*/ 738188 w 1057452"/>
                <a:gd name="connsiteY9" fmla="*/ 485862 h 486584"/>
                <a:gd name="connsiteX10" fmla="*/ 785813 w 1057452"/>
                <a:gd name="connsiteY10" fmla="*/ 114387 h 486584"/>
                <a:gd name="connsiteX11" fmla="*/ 809625 w 1057452"/>
                <a:gd name="connsiteY11" fmla="*/ 323937 h 486584"/>
                <a:gd name="connsiteX12" fmla="*/ 866775 w 1057452"/>
                <a:gd name="connsiteY12" fmla="*/ 200112 h 486584"/>
                <a:gd name="connsiteX13" fmla="*/ 909638 w 1057452"/>
                <a:gd name="connsiteY13" fmla="*/ 290599 h 486584"/>
                <a:gd name="connsiteX14" fmla="*/ 942975 w 1057452"/>
                <a:gd name="connsiteY14" fmla="*/ 219162 h 486584"/>
                <a:gd name="connsiteX15" fmla="*/ 1000125 w 1057452"/>
                <a:gd name="connsiteY15" fmla="*/ 233449 h 486584"/>
                <a:gd name="connsiteX16" fmla="*/ 1057452 w 1057452"/>
                <a:gd name="connsiteY16" fmla="*/ 233449 h 48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7452" h="486584">
                  <a:moveTo>
                    <a:pt x="0" y="281074"/>
                  </a:moveTo>
                  <a:lnTo>
                    <a:pt x="361950" y="276312"/>
                  </a:lnTo>
                  <a:cubicBezTo>
                    <a:pt x="436562" y="269168"/>
                    <a:pt x="427038" y="235037"/>
                    <a:pt x="447675" y="238212"/>
                  </a:cubicBezTo>
                  <a:cubicBezTo>
                    <a:pt x="468313" y="241387"/>
                    <a:pt x="471488" y="302506"/>
                    <a:pt x="485775" y="295362"/>
                  </a:cubicBezTo>
                  <a:cubicBezTo>
                    <a:pt x="500063" y="288218"/>
                    <a:pt x="519113" y="187412"/>
                    <a:pt x="533400" y="195349"/>
                  </a:cubicBezTo>
                  <a:cubicBezTo>
                    <a:pt x="547687" y="203286"/>
                    <a:pt x="555625" y="359656"/>
                    <a:pt x="571500" y="342987"/>
                  </a:cubicBezTo>
                  <a:cubicBezTo>
                    <a:pt x="587375" y="326318"/>
                    <a:pt x="613569" y="78668"/>
                    <a:pt x="628650" y="95337"/>
                  </a:cubicBezTo>
                  <a:cubicBezTo>
                    <a:pt x="643731" y="112006"/>
                    <a:pt x="650082" y="458874"/>
                    <a:pt x="661988" y="442999"/>
                  </a:cubicBezTo>
                  <a:cubicBezTo>
                    <a:pt x="673894" y="427124"/>
                    <a:pt x="687388" y="-7057"/>
                    <a:pt x="700088" y="87"/>
                  </a:cubicBezTo>
                  <a:cubicBezTo>
                    <a:pt x="712788" y="7231"/>
                    <a:pt x="723901" y="466812"/>
                    <a:pt x="738188" y="485862"/>
                  </a:cubicBezTo>
                  <a:cubicBezTo>
                    <a:pt x="752476" y="504912"/>
                    <a:pt x="773907" y="141374"/>
                    <a:pt x="785813" y="114387"/>
                  </a:cubicBezTo>
                  <a:cubicBezTo>
                    <a:pt x="797719" y="87400"/>
                    <a:pt x="796131" y="309650"/>
                    <a:pt x="809625" y="323937"/>
                  </a:cubicBezTo>
                  <a:cubicBezTo>
                    <a:pt x="823119" y="338224"/>
                    <a:pt x="850106" y="205668"/>
                    <a:pt x="866775" y="200112"/>
                  </a:cubicBezTo>
                  <a:cubicBezTo>
                    <a:pt x="883444" y="194556"/>
                    <a:pt x="896938" y="287424"/>
                    <a:pt x="909638" y="290599"/>
                  </a:cubicBezTo>
                  <a:cubicBezTo>
                    <a:pt x="922338" y="293774"/>
                    <a:pt x="927894" y="228687"/>
                    <a:pt x="942975" y="219162"/>
                  </a:cubicBezTo>
                  <a:cubicBezTo>
                    <a:pt x="958056" y="209637"/>
                    <a:pt x="981046" y="231068"/>
                    <a:pt x="1000125" y="233449"/>
                  </a:cubicBezTo>
                  <a:cubicBezTo>
                    <a:pt x="1019204" y="235830"/>
                    <a:pt x="964980" y="234639"/>
                    <a:pt x="1057452" y="233449"/>
                  </a:cubicBezTo>
                </a:path>
              </a:pathLst>
            </a:cu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 name="Picture 2" descr="Our programme | NQTP">
            <a:extLst>
              <a:ext uri="{FF2B5EF4-FFF2-40B4-BE49-F238E27FC236}">
                <a16:creationId xmlns:a16="http://schemas.microsoft.com/office/drawing/2014/main" id="{CAA2C50F-422F-60BC-1F25-704133F4BC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7383" y="5436345"/>
            <a:ext cx="1568634" cy="101801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8F2183D-4AD3-16F7-8E26-B1FEADB65282}"/>
              </a:ext>
            </a:extLst>
          </p:cNvPr>
          <p:cNvSpPr/>
          <p:nvPr/>
        </p:nvSpPr>
        <p:spPr>
          <a:xfrm>
            <a:off x="11145798" y="3311273"/>
            <a:ext cx="134778"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F9F10280-BB15-1B12-1459-FC56760DAD15}"/>
              </a:ext>
            </a:extLst>
          </p:cNvPr>
          <p:cNvSpPr/>
          <p:nvPr/>
        </p:nvSpPr>
        <p:spPr>
          <a:xfrm>
            <a:off x="10157529" y="3172740"/>
            <a:ext cx="134778" cy="45719"/>
          </a:xfrm>
          <a:prstGeom prst="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BE52A26D-39CB-507F-B525-3324FAA113F6}"/>
              </a:ext>
            </a:extLst>
          </p:cNvPr>
          <p:cNvSpPr/>
          <p:nvPr/>
        </p:nvSpPr>
        <p:spPr>
          <a:xfrm>
            <a:off x="10352744" y="3588698"/>
            <a:ext cx="134778" cy="45719"/>
          </a:xfrm>
          <a:prstGeom prst="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7302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4546A"/>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44B9928-4585-9071-8D07-2FD5850C3665}"/>
              </a:ext>
            </a:extLst>
          </p:cNvPr>
          <p:cNvSpPr/>
          <p:nvPr/>
        </p:nvSpPr>
        <p:spPr>
          <a:xfrm>
            <a:off x="3816625" y="2454965"/>
            <a:ext cx="4336775" cy="3200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Date Placeholder 1">
            <a:extLst>
              <a:ext uri="{FF2B5EF4-FFF2-40B4-BE49-F238E27FC236}">
                <a16:creationId xmlns:a16="http://schemas.microsoft.com/office/drawing/2014/main" id="{153B90B8-AF0D-65F0-0C64-3AC3669352A2}"/>
              </a:ext>
            </a:extLst>
          </p:cNvPr>
          <p:cNvSpPr>
            <a:spLocks noGrp="1"/>
          </p:cNvSpPr>
          <p:nvPr>
            <p:ph type="dt" sz="half" idx="10"/>
          </p:nvPr>
        </p:nvSpPr>
        <p:spPr/>
        <p:txBody>
          <a:bodyPr/>
          <a:lstStyle/>
          <a:p>
            <a:r>
              <a:rPr lang="en-GB" dirty="0"/>
              <a:t>21/01/2025</a:t>
            </a:r>
          </a:p>
        </p:txBody>
      </p:sp>
      <p:sp>
        <p:nvSpPr>
          <p:cNvPr id="3" name="Footer Placeholder 2">
            <a:extLst>
              <a:ext uri="{FF2B5EF4-FFF2-40B4-BE49-F238E27FC236}">
                <a16:creationId xmlns:a16="http://schemas.microsoft.com/office/drawing/2014/main" id="{4C65885F-B962-1686-CD9B-6A77A2FC80CC}"/>
              </a:ext>
            </a:extLst>
          </p:cNvPr>
          <p:cNvSpPr>
            <a:spLocks noGrp="1"/>
          </p:cNvSpPr>
          <p:nvPr>
            <p:ph type="ftr" sz="quarter" idx="11"/>
          </p:nvPr>
        </p:nvSpPr>
        <p:spPr/>
        <p:txBody>
          <a:bodyPr/>
          <a:lstStyle/>
          <a:p>
            <a:r>
              <a:rPr lang="en-GB" dirty="0"/>
              <a:t>QTFP Community Meeting</a:t>
            </a:r>
          </a:p>
        </p:txBody>
      </p:sp>
      <p:sp>
        <p:nvSpPr>
          <p:cNvPr id="4" name="Slide Number Placeholder 3">
            <a:extLst>
              <a:ext uri="{FF2B5EF4-FFF2-40B4-BE49-F238E27FC236}">
                <a16:creationId xmlns:a16="http://schemas.microsoft.com/office/drawing/2014/main" id="{7B60F0EF-8EFB-F3AF-F557-8D664F89AE43}"/>
              </a:ext>
            </a:extLst>
          </p:cNvPr>
          <p:cNvSpPr>
            <a:spLocks noGrp="1"/>
          </p:cNvSpPr>
          <p:nvPr>
            <p:ph type="sldNum" sz="quarter" idx="12"/>
          </p:nvPr>
        </p:nvSpPr>
        <p:spPr/>
        <p:txBody>
          <a:bodyPr/>
          <a:lstStyle/>
          <a:p>
            <a:fld id="{90162560-7891-4F91-A4D0-1199CFDADCC3}" type="slidenum">
              <a:rPr lang="en-GB" smtClean="0"/>
              <a:t>10</a:t>
            </a:fld>
            <a:endParaRPr lang="en-GB"/>
          </a:p>
        </p:txBody>
      </p:sp>
      <p:pic>
        <p:nvPicPr>
          <p:cNvPr id="5" name="Picture 4" descr="A close-up of a logo&#10;&#10;Description automatically generated">
            <a:extLst>
              <a:ext uri="{FF2B5EF4-FFF2-40B4-BE49-F238E27FC236}">
                <a16:creationId xmlns:a16="http://schemas.microsoft.com/office/drawing/2014/main" id="{665F28C0-245F-C24E-CE61-34C2F77BC498}"/>
              </a:ext>
            </a:extLst>
          </p:cNvPr>
          <p:cNvPicPr>
            <a:picLocks noChangeAspect="1"/>
          </p:cNvPicPr>
          <p:nvPr/>
        </p:nvPicPr>
        <p:blipFill rotWithShape="1">
          <a:blip r:embed="rId2">
            <a:extLst>
              <a:ext uri="{28A0092B-C50C-407E-A947-70E740481C1C}">
                <a14:useLocalDpi xmlns:a14="http://schemas.microsoft.com/office/drawing/2010/main" val="0"/>
              </a:ext>
            </a:extLst>
          </a:blip>
          <a:srcRect l="2850" t="3245" r="4393" b="6845"/>
          <a:stretch/>
        </p:blipFill>
        <p:spPr>
          <a:xfrm>
            <a:off x="4509588" y="2869933"/>
            <a:ext cx="3016975" cy="2226548"/>
          </a:xfrm>
          <a:prstGeom prst="rect">
            <a:avLst/>
          </a:prstGeom>
        </p:spPr>
      </p:pic>
      <p:sp>
        <p:nvSpPr>
          <p:cNvPr id="6" name="Oval 5">
            <a:extLst>
              <a:ext uri="{FF2B5EF4-FFF2-40B4-BE49-F238E27FC236}">
                <a16:creationId xmlns:a16="http://schemas.microsoft.com/office/drawing/2014/main" id="{26C668FB-2FB9-B664-E0E7-A10298E6DFC6}"/>
              </a:ext>
            </a:extLst>
          </p:cNvPr>
          <p:cNvSpPr/>
          <p:nvPr/>
        </p:nvSpPr>
        <p:spPr>
          <a:xfrm>
            <a:off x="6200021" y="3947608"/>
            <a:ext cx="251454" cy="271645"/>
          </a:xfrm>
          <a:prstGeom prst="ellipse">
            <a:avLst/>
          </a:prstGeom>
          <a:solidFill>
            <a:schemeClr val="tx1">
              <a:lumMod val="65000"/>
              <a:lumOff val="3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89C1E41E-45EE-F671-CB0A-D83E5CD79142}"/>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tretch>
            <a:fillRect/>
          </a:stretch>
        </p:blipFill>
        <p:spPr>
          <a:xfrm>
            <a:off x="5685766" y="3924613"/>
            <a:ext cx="388265" cy="317631"/>
          </a:xfrm>
          <a:prstGeom prst="rect">
            <a:avLst/>
          </a:prstGeom>
        </p:spPr>
      </p:pic>
      <p:sp>
        <p:nvSpPr>
          <p:cNvPr id="8" name="Arrow: Right 7">
            <a:extLst>
              <a:ext uri="{FF2B5EF4-FFF2-40B4-BE49-F238E27FC236}">
                <a16:creationId xmlns:a16="http://schemas.microsoft.com/office/drawing/2014/main" id="{A251F896-5606-2001-E987-B5BB8F22D69B}"/>
              </a:ext>
            </a:extLst>
          </p:cNvPr>
          <p:cNvSpPr/>
          <p:nvPr/>
        </p:nvSpPr>
        <p:spPr>
          <a:xfrm>
            <a:off x="4465313" y="3924613"/>
            <a:ext cx="1157966" cy="294640"/>
          </a:xfrm>
          <a:prstGeom prst="rightArrow">
            <a:avLst/>
          </a:prstGeom>
          <a:solidFill>
            <a:srgbClr val="C0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8ECB53E0-907B-CF04-BBDB-C983A89E0A83}"/>
              </a:ext>
            </a:extLst>
          </p:cNvPr>
          <p:cNvSpPr txBox="1"/>
          <p:nvPr/>
        </p:nvSpPr>
        <p:spPr>
          <a:xfrm>
            <a:off x="1880083" y="1079630"/>
            <a:ext cx="8275983" cy="707886"/>
          </a:xfrm>
          <a:prstGeom prst="rect">
            <a:avLst/>
          </a:prstGeom>
          <a:noFill/>
        </p:spPr>
        <p:txBody>
          <a:bodyPr wrap="square" rtlCol="0">
            <a:spAutoFit/>
          </a:bodyPr>
          <a:lstStyle/>
          <a:p>
            <a:r>
              <a:rPr lang="en-GB" sz="4000" dirty="0">
                <a:solidFill>
                  <a:schemeClr val="bg1"/>
                </a:solidFill>
                <a:latin typeface="+mj-lt"/>
                <a:cs typeface="Calibri" panose="020F0502020204030204" pitchFamily="34" charset="0"/>
              </a:rPr>
              <a:t>Raman lasers for nitrogen spectroscopy</a:t>
            </a:r>
          </a:p>
        </p:txBody>
      </p:sp>
    </p:spTree>
    <p:extLst>
      <p:ext uri="{BB962C8B-B14F-4D97-AF65-F5344CB8AC3E}">
        <p14:creationId xmlns:p14="http://schemas.microsoft.com/office/powerpoint/2010/main" val="2138011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36D80-1C9F-BB8A-9532-DE91C9876F58}"/>
              </a:ext>
            </a:extLst>
          </p:cNvPr>
          <p:cNvSpPr>
            <a:spLocks noGrp="1"/>
          </p:cNvSpPr>
          <p:nvPr>
            <p:ph type="title"/>
          </p:nvPr>
        </p:nvSpPr>
        <p:spPr/>
        <p:txBody>
          <a:bodyPr/>
          <a:lstStyle/>
          <a:p>
            <a:r>
              <a:rPr lang="en-GB" dirty="0"/>
              <a:t>Raman laser systems built and locked</a:t>
            </a:r>
          </a:p>
        </p:txBody>
      </p:sp>
      <p:sp>
        <p:nvSpPr>
          <p:cNvPr id="3" name="Date Placeholder 2">
            <a:extLst>
              <a:ext uri="{FF2B5EF4-FFF2-40B4-BE49-F238E27FC236}">
                <a16:creationId xmlns:a16="http://schemas.microsoft.com/office/drawing/2014/main" id="{D72E8A87-7436-C046-DA5B-626D3F974878}"/>
              </a:ext>
            </a:extLst>
          </p:cNvPr>
          <p:cNvSpPr>
            <a:spLocks noGrp="1"/>
          </p:cNvSpPr>
          <p:nvPr>
            <p:ph type="dt" sz="half" idx="10"/>
          </p:nvPr>
        </p:nvSpPr>
        <p:spPr/>
        <p:txBody>
          <a:bodyPr/>
          <a:lstStyle/>
          <a:p>
            <a:r>
              <a:rPr lang="en-GB" dirty="0"/>
              <a:t>21/01/2025</a:t>
            </a:r>
          </a:p>
        </p:txBody>
      </p:sp>
      <p:sp>
        <p:nvSpPr>
          <p:cNvPr id="4" name="Footer Placeholder 3">
            <a:extLst>
              <a:ext uri="{FF2B5EF4-FFF2-40B4-BE49-F238E27FC236}">
                <a16:creationId xmlns:a16="http://schemas.microsoft.com/office/drawing/2014/main" id="{45D8E50B-C4DB-56D6-9C43-EDD5FF2D2293}"/>
              </a:ext>
            </a:extLst>
          </p:cNvPr>
          <p:cNvSpPr>
            <a:spLocks noGrp="1"/>
          </p:cNvSpPr>
          <p:nvPr>
            <p:ph type="ftr" sz="quarter" idx="11"/>
          </p:nvPr>
        </p:nvSpPr>
        <p:spPr/>
        <p:txBody>
          <a:bodyPr/>
          <a:lstStyle/>
          <a:p>
            <a:r>
              <a:rPr lang="en-GB" dirty="0"/>
              <a:t>QTFP Community Meeting</a:t>
            </a:r>
          </a:p>
        </p:txBody>
      </p:sp>
      <p:sp>
        <p:nvSpPr>
          <p:cNvPr id="5" name="Slide Number Placeholder 4">
            <a:extLst>
              <a:ext uri="{FF2B5EF4-FFF2-40B4-BE49-F238E27FC236}">
                <a16:creationId xmlns:a16="http://schemas.microsoft.com/office/drawing/2014/main" id="{1FF17C61-AABA-B79A-1AB5-F1033F17A144}"/>
              </a:ext>
            </a:extLst>
          </p:cNvPr>
          <p:cNvSpPr>
            <a:spLocks noGrp="1"/>
          </p:cNvSpPr>
          <p:nvPr>
            <p:ph type="sldNum" sz="quarter" idx="12"/>
          </p:nvPr>
        </p:nvSpPr>
        <p:spPr/>
        <p:txBody>
          <a:bodyPr/>
          <a:lstStyle/>
          <a:p>
            <a:fld id="{90162560-7891-4F91-A4D0-1199CFDADCC3}" type="slidenum">
              <a:rPr lang="en-GB" smtClean="0"/>
              <a:t>11</a:t>
            </a:fld>
            <a:endParaRPr lang="en-GB"/>
          </a:p>
        </p:txBody>
      </p:sp>
      <p:pic>
        <p:nvPicPr>
          <p:cNvPr id="6" name="Picture 5">
            <a:extLst>
              <a:ext uri="{FF2B5EF4-FFF2-40B4-BE49-F238E27FC236}">
                <a16:creationId xmlns:a16="http://schemas.microsoft.com/office/drawing/2014/main" id="{E72AA2DD-04BF-B5FB-FB88-AE988284F73B}"/>
              </a:ext>
            </a:extLst>
          </p:cNvPr>
          <p:cNvPicPr>
            <a:picLocks noChangeAspect="1"/>
          </p:cNvPicPr>
          <p:nvPr/>
        </p:nvPicPr>
        <p:blipFill>
          <a:blip r:embed="rId3"/>
          <a:stretch>
            <a:fillRect/>
          </a:stretch>
        </p:blipFill>
        <p:spPr>
          <a:xfrm>
            <a:off x="5661720" y="3852543"/>
            <a:ext cx="3129636" cy="2346566"/>
          </a:xfrm>
          <a:prstGeom prst="rect">
            <a:avLst/>
          </a:prstGeom>
        </p:spPr>
      </p:pic>
      <p:pic>
        <p:nvPicPr>
          <p:cNvPr id="7" name="Picture 6" descr="A close-up of a computer&#10;&#10;Description automatically generated with medium confidence">
            <a:extLst>
              <a:ext uri="{FF2B5EF4-FFF2-40B4-BE49-F238E27FC236}">
                <a16:creationId xmlns:a16="http://schemas.microsoft.com/office/drawing/2014/main" id="{A60E4E51-D871-8E83-EEA3-ADDD65E96C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8985243" y="2693661"/>
            <a:ext cx="3090352" cy="2317764"/>
          </a:xfrm>
          <a:prstGeom prst="rect">
            <a:avLst/>
          </a:prstGeom>
        </p:spPr>
      </p:pic>
      <p:sp>
        <p:nvSpPr>
          <p:cNvPr id="8" name="TextBox 7">
            <a:extLst>
              <a:ext uri="{FF2B5EF4-FFF2-40B4-BE49-F238E27FC236}">
                <a16:creationId xmlns:a16="http://schemas.microsoft.com/office/drawing/2014/main" id="{D291FBB7-57B5-E906-3785-CC4D7913AC0C}"/>
              </a:ext>
            </a:extLst>
          </p:cNvPr>
          <p:cNvSpPr txBox="1"/>
          <p:nvPr/>
        </p:nvSpPr>
        <p:spPr>
          <a:xfrm>
            <a:off x="322129" y="1178800"/>
            <a:ext cx="8554490" cy="2123658"/>
          </a:xfrm>
          <a:prstGeom prst="rect">
            <a:avLst/>
          </a:prstGeom>
          <a:noFill/>
        </p:spPr>
        <p:txBody>
          <a:bodyPr wrap="square">
            <a:spAutoFit/>
          </a:bodyPr>
          <a:lstStyle/>
          <a:p>
            <a:pPr marL="342900" indent="-342900">
              <a:buFont typeface="Arial" panose="020B0604020202020204" pitchFamily="34" charset="0"/>
              <a:buChar char="•"/>
            </a:pPr>
            <a:r>
              <a:rPr lang="en-GB" sz="2200" dirty="0">
                <a:latin typeface="+mj-lt"/>
                <a:cs typeface="Calibri" panose="020F0502020204030204" pitchFamily="34" charset="0"/>
              </a:rPr>
              <a:t>Two diode lasers locked to a single ULE glass cavity via Pound-</a:t>
            </a:r>
            <a:r>
              <a:rPr lang="en-GB" sz="2200" dirty="0" err="1">
                <a:latin typeface="+mj-lt"/>
                <a:cs typeface="Calibri" panose="020F0502020204030204" pitchFamily="34" charset="0"/>
              </a:rPr>
              <a:t>Drever</a:t>
            </a:r>
            <a:r>
              <a:rPr lang="en-GB" sz="2200" dirty="0">
                <a:latin typeface="+mj-lt"/>
                <a:cs typeface="Calibri" panose="020F0502020204030204" pitchFamily="34" charset="0"/>
              </a:rPr>
              <a:t>-Hall lock</a:t>
            </a:r>
          </a:p>
          <a:p>
            <a:pPr marL="342900" indent="-342900">
              <a:buFont typeface="Arial" panose="020B0604020202020204" pitchFamily="34" charset="0"/>
              <a:buChar char="•"/>
            </a:pPr>
            <a:endParaRPr lang="en-GB" sz="2200" dirty="0">
              <a:latin typeface="+mj-lt"/>
              <a:cs typeface="Calibri" panose="020F0502020204030204" pitchFamily="34" charset="0"/>
            </a:endParaRPr>
          </a:p>
          <a:p>
            <a:pPr marL="342900" indent="-342900">
              <a:buFont typeface="Arial" panose="020B0604020202020204" pitchFamily="34" charset="0"/>
              <a:buChar char="•"/>
            </a:pPr>
            <a:r>
              <a:rPr lang="en-GB" sz="2200" dirty="0">
                <a:latin typeface="+mj-lt"/>
                <a:cs typeface="Calibri" panose="020F0502020204030204" pitchFamily="34" charset="0"/>
              </a:rPr>
              <a:t>Optical frequency comb to be used for laser frequency measurement</a:t>
            </a:r>
          </a:p>
          <a:p>
            <a:pPr marL="342900" indent="-342900">
              <a:buFont typeface="Arial" panose="020B0604020202020204" pitchFamily="34" charset="0"/>
              <a:buChar char="•"/>
            </a:pPr>
            <a:endParaRPr lang="en-GB" sz="2200" dirty="0">
              <a:latin typeface="+mj-lt"/>
              <a:cs typeface="Calibri" panose="020F0502020204030204" pitchFamily="34" charset="0"/>
            </a:endParaRPr>
          </a:p>
          <a:p>
            <a:pPr marL="342900" indent="-342900">
              <a:buFont typeface="Arial" panose="020B0604020202020204" pitchFamily="34" charset="0"/>
              <a:buChar char="•"/>
            </a:pPr>
            <a:r>
              <a:rPr lang="en-GB" sz="2200" dirty="0">
                <a:latin typeface="+mj-lt"/>
                <a:cs typeface="Calibri" panose="020F0502020204030204" pitchFamily="34" charset="0"/>
              </a:rPr>
              <a:t>EOMs temperature stabilised to reduce residual amplitude modulation</a:t>
            </a:r>
          </a:p>
        </p:txBody>
      </p:sp>
      <p:pic>
        <p:nvPicPr>
          <p:cNvPr id="9" name="Picture 8">
            <a:extLst>
              <a:ext uri="{FF2B5EF4-FFF2-40B4-BE49-F238E27FC236}">
                <a16:creationId xmlns:a16="http://schemas.microsoft.com/office/drawing/2014/main" id="{B3F305ED-E022-C816-C537-73DC2499E153}"/>
              </a:ext>
            </a:extLst>
          </p:cNvPr>
          <p:cNvPicPr>
            <a:picLocks noChangeAspect="1"/>
          </p:cNvPicPr>
          <p:nvPr/>
        </p:nvPicPr>
        <p:blipFill>
          <a:blip r:embed="rId5"/>
          <a:stretch>
            <a:fillRect/>
          </a:stretch>
        </p:blipFill>
        <p:spPr>
          <a:xfrm>
            <a:off x="1320545" y="3541703"/>
            <a:ext cx="3668534" cy="2691150"/>
          </a:xfrm>
          <a:prstGeom prst="rect">
            <a:avLst/>
          </a:prstGeom>
        </p:spPr>
      </p:pic>
      <p:sp>
        <p:nvSpPr>
          <p:cNvPr id="10" name="TextBox 9">
            <a:extLst>
              <a:ext uri="{FF2B5EF4-FFF2-40B4-BE49-F238E27FC236}">
                <a16:creationId xmlns:a16="http://schemas.microsoft.com/office/drawing/2014/main" id="{034266F0-3BDB-5AEB-7625-D668AE45DA7A}"/>
              </a:ext>
            </a:extLst>
          </p:cNvPr>
          <p:cNvSpPr txBox="1"/>
          <p:nvPr/>
        </p:nvSpPr>
        <p:spPr>
          <a:xfrm>
            <a:off x="6217447" y="3510636"/>
            <a:ext cx="2061334" cy="369332"/>
          </a:xfrm>
          <a:prstGeom prst="rect">
            <a:avLst/>
          </a:prstGeom>
          <a:noFill/>
        </p:spPr>
        <p:txBody>
          <a:bodyPr wrap="none" rtlCol="0">
            <a:spAutoFit/>
          </a:bodyPr>
          <a:lstStyle/>
          <a:p>
            <a:r>
              <a:rPr lang="en-GB" dirty="0">
                <a:solidFill>
                  <a:schemeClr val="tx2"/>
                </a:solidFill>
              </a:rPr>
              <a:t>Optical cavity setup</a:t>
            </a:r>
          </a:p>
        </p:txBody>
      </p:sp>
      <p:sp>
        <p:nvSpPr>
          <p:cNvPr id="11" name="TextBox 10">
            <a:extLst>
              <a:ext uri="{FF2B5EF4-FFF2-40B4-BE49-F238E27FC236}">
                <a16:creationId xmlns:a16="http://schemas.microsoft.com/office/drawing/2014/main" id="{F483C2F7-3DD2-072B-1A6F-9A50F6BA3645}"/>
              </a:ext>
            </a:extLst>
          </p:cNvPr>
          <p:cNvSpPr txBox="1"/>
          <p:nvPr/>
        </p:nvSpPr>
        <p:spPr>
          <a:xfrm>
            <a:off x="9081015" y="1871297"/>
            <a:ext cx="2898807" cy="369332"/>
          </a:xfrm>
          <a:prstGeom prst="rect">
            <a:avLst/>
          </a:prstGeom>
          <a:noFill/>
        </p:spPr>
        <p:txBody>
          <a:bodyPr wrap="none" rtlCol="0">
            <a:spAutoFit/>
          </a:bodyPr>
          <a:lstStyle/>
          <a:p>
            <a:r>
              <a:rPr lang="en-GB" dirty="0">
                <a:solidFill>
                  <a:schemeClr val="tx2"/>
                </a:solidFill>
              </a:rPr>
              <a:t>Rack-mounted Raman lasers</a:t>
            </a:r>
          </a:p>
        </p:txBody>
      </p:sp>
    </p:spTree>
    <p:extLst>
      <p:ext uri="{BB962C8B-B14F-4D97-AF65-F5344CB8AC3E}">
        <p14:creationId xmlns:p14="http://schemas.microsoft.com/office/powerpoint/2010/main" val="292016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4546A"/>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9E5EE58-7C75-F92A-3BC2-5F6A09D16DE5}"/>
              </a:ext>
            </a:extLst>
          </p:cNvPr>
          <p:cNvSpPr/>
          <p:nvPr/>
        </p:nvSpPr>
        <p:spPr>
          <a:xfrm>
            <a:off x="3816625" y="2454965"/>
            <a:ext cx="4336775" cy="3200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Date Placeholder 1">
            <a:extLst>
              <a:ext uri="{FF2B5EF4-FFF2-40B4-BE49-F238E27FC236}">
                <a16:creationId xmlns:a16="http://schemas.microsoft.com/office/drawing/2014/main" id="{5CFC0DA6-DF2C-13DF-EF2D-8996E5AD886F}"/>
              </a:ext>
            </a:extLst>
          </p:cNvPr>
          <p:cNvSpPr>
            <a:spLocks noGrp="1"/>
          </p:cNvSpPr>
          <p:nvPr>
            <p:ph type="dt" sz="half" idx="10"/>
          </p:nvPr>
        </p:nvSpPr>
        <p:spPr/>
        <p:txBody>
          <a:bodyPr/>
          <a:lstStyle/>
          <a:p>
            <a:r>
              <a:rPr lang="en-GB" dirty="0"/>
              <a:t>21/01/2025</a:t>
            </a:r>
          </a:p>
        </p:txBody>
      </p:sp>
      <p:sp>
        <p:nvSpPr>
          <p:cNvPr id="3" name="Footer Placeholder 2">
            <a:extLst>
              <a:ext uri="{FF2B5EF4-FFF2-40B4-BE49-F238E27FC236}">
                <a16:creationId xmlns:a16="http://schemas.microsoft.com/office/drawing/2014/main" id="{C71619E7-8AF2-F6A2-5FA9-122EBC564A20}"/>
              </a:ext>
            </a:extLst>
          </p:cNvPr>
          <p:cNvSpPr>
            <a:spLocks noGrp="1"/>
          </p:cNvSpPr>
          <p:nvPr>
            <p:ph type="ftr" sz="quarter" idx="11"/>
          </p:nvPr>
        </p:nvSpPr>
        <p:spPr/>
        <p:txBody>
          <a:bodyPr/>
          <a:lstStyle/>
          <a:p>
            <a:r>
              <a:rPr lang="en-GB" dirty="0"/>
              <a:t>QTFP Community Meeting</a:t>
            </a:r>
          </a:p>
        </p:txBody>
      </p:sp>
      <p:sp>
        <p:nvSpPr>
          <p:cNvPr id="4" name="Slide Number Placeholder 3">
            <a:extLst>
              <a:ext uri="{FF2B5EF4-FFF2-40B4-BE49-F238E27FC236}">
                <a16:creationId xmlns:a16="http://schemas.microsoft.com/office/drawing/2014/main" id="{867F0685-63CD-BD17-9CEC-8DED8B01B50A}"/>
              </a:ext>
            </a:extLst>
          </p:cNvPr>
          <p:cNvSpPr>
            <a:spLocks noGrp="1"/>
          </p:cNvSpPr>
          <p:nvPr>
            <p:ph type="sldNum" sz="quarter" idx="12"/>
          </p:nvPr>
        </p:nvSpPr>
        <p:spPr/>
        <p:txBody>
          <a:bodyPr/>
          <a:lstStyle/>
          <a:p>
            <a:fld id="{90162560-7891-4F91-A4D0-1199CFDADCC3}" type="slidenum">
              <a:rPr lang="en-GB" smtClean="0"/>
              <a:t>12</a:t>
            </a:fld>
            <a:endParaRPr lang="en-GB"/>
          </a:p>
        </p:txBody>
      </p:sp>
      <p:grpSp>
        <p:nvGrpSpPr>
          <p:cNvPr id="13" name="Group 12">
            <a:extLst>
              <a:ext uri="{FF2B5EF4-FFF2-40B4-BE49-F238E27FC236}">
                <a16:creationId xmlns:a16="http://schemas.microsoft.com/office/drawing/2014/main" id="{06246FAA-1980-D418-B4EC-FEB143F34FB7}"/>
              </a:ext>
            </a:extLst>
          </p:cNvPr>
          <p:cNvGrpSpPr/>
          <p:nvPr/>
        </p:nvGrpSpPr>
        <p:grpSpPr>
          <a:xfrm>
            <a:off x="4174435" y="2711237"/>
            <a:ext cx="3727174" cy="2592391"/>
            <a:chOff x="4413356" y="2711238"/>
            <a:chExt cx="3016975" cy="2226548"/>
          </a:xfrm>
        </p:grpSpPr>
        <p:pic>
          <p:nvPicPr>
            <p:cNvPr id="5" name="Picture 4" descr="A close-up of a logo&#10;&#10;Description automatically generated">
              <a:extLst>
                <a:ext uri="{FF2B5EF4-FFF2-40B4-BE49-F238E27FC236}">
                  <a16:creationId xmlns:a16="http://schemas.microsoft.com/office/drawing/2014/main" id="{0E27A2F0-BC27-903D-966E-61EF9E72C550}"/>
                </a:ext>
              </a:extLst>
            </p:cNvPr>
            <p:cNvPicPr>
              <a:picLocks noChangeAspect="1"/>
            </p:cNvPicPr>
            <p:nvPr/>
          </p:nvPicPr>
          <p:blipFill rotWithShape="1">
            <a:blip r:embed="rId2">
              <a:extLst>
                <a:ext uri="{28A0092B-C50C-407E-A947-70E740481C1C}">
                  <a14:useLocalDpi xmlns:a14="http://schemas.microsoft.com/office/drawing/2010/main" val="0"/>
                </a:ext>
              </a:extLst>
            </a:blip>
            <a:srcRect l="2850" t="3245" r="4393" b="6845"/>
            <a:stretch/>
          </p:blipFill>
          <p:spPr>
            <a:xfrm>
              <a:off x="4413356" y="2711238"/>
              <a:ext cx="3016975" cy="2226548"/>
            </a:xfrm>
            <a:prstGeom prst="rect">
              <a:avLst/>
            </a:prstGeom>
          </p:spPr>
        </p:pic>
        <p:sp>
          <p:nvSpPr>
            <p:cNvPr id="6" name="Oval 5">
              <a:extLst>
                <a:ext uri="{FF2B5EF4-FFF2-40B4-BE49-F238E27FC236}">
                  <a16:creationId xmlns:a16="http://schemas.microsoft.com/office/drawing/2014/main" id="{02AD7B57-125F-364E-626D-E6AFD5587812}"/>
                </a:ext>
              </a:extLst>
            </p:cNvPr>
            <p:cNvSpPr/>
            <p:nvPr/>
          </p:nvSpPr>
          <p:spPr>
            <a:xfrm>
              <a:off x="6063581" y="3788913"/>
              <a:ext cx="251454" cy="271645"/>
            </a:xfrm>
            <a:prstGeom prst="ellipse">
              <a:avLst/>
            </a:prstGeom>
            <a:solidFill>
              <a:schemeClr val="tx1">
                <a:lumMod val="65000"/>
                <a:lumOff val="3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82A643D5-338E-A913-DF09-6E1DA2960ECD}"/>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tretch>
              <a:fillRect/>
            </a:stretch>
          </p:blipFill>
          <p:spPr>
            <a:xfrm>
              <a:off x="5495382" y="3765919"/>
              <a:ext cx="388265" cy="317631"/>
            </a:xfrm>
            <a:prstGeom prst="rect">
              <a:avLst/>
            </a:prstGeom>
          </p:spPr>
        </p:pic>
        <p:pic>
          <p:nvPicPr>
            <p:cNvPr id="8" name="Graphic 7" descr="Sound Medium with solid fill">
              <a:extLst>
                <a:ext uri="{FF2B5EF4-FFF2-40B4-BE49-F238E27FC236}">
                  <a16:creationId xmlns:a16="http://schemas.microsoft.com/office/drawing/2014/main" id="{BBF4DFBF-5F6C-F8B9-F367-0706A4F9DB8E}"/>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63611"/>
            <a:stretch/>
          </p:blipFill>
          <p:spPr>
            <a:xfrm rot="21449901">
              <a:off x="5841464" y="3580464"/>
              <a:ext cx="225284" cy="619102"/>
            </a:xfrm>
            <a:prstGeom prst="rect">
              <a:avLst/>
            </a:prstGeom>
          </p:spPr>
        </p:pic>
        <p:pic>
          <p:nvPicPr>
            <p:cNvPr id="9" name="Graphic 8" descr="Magnifying glass with solid fill">
              <a:extLst>
                <a:ext uri="{FF2B5EF4-FFF2-40B4-BE49-F238E27FC236}">
                  <a16:creationId xmlns:a16="http://schemas.microsoft.com/office/drawing/2014/main" id="{1001FC36-8626-13F1-166D-D3B671F75D1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1260039">
              <a:off x="5876548" y="3576328"/>
              <a:ext cx="843130" cy="843130"/>
            </a:xfrm>
            <a:prstGeom prst="rect">
              <a:avLst/>
            </a:prstGeom>
          </p:spPr>
        </p:pic>
        <p:pic>
          <p:nvPicPr>
            <p:cNvPr id="10" name="Graphic 9" descr="Sound Medium with solid fill">
              <a:extLst>
                <a:ext uri="{FF2B5EF4-FFF2-40B4-BE49-F238E27FC236}">
                  <a16:creationId xmlns:a16="http://schemas.microsoft.com/office/drawing/2014/main" id="{A3435BEE-9945-BE71-A0CF-7E23CF405B60}"/>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63611"/>
            <a:stretch/>
          </p:blipFill>
          <p:spPr>
            <a:xfrm rot="10614063">
              <a:off x="5271212" y="3618458"/>
              <a:ext cx="225284" cy="619102"/>
            </a:xfrm>
            <a:prstGeom prst="rect">
              <a:avLst/>
            </a:prstGeom>
          </p:spPr>
        </p:pic>
      </p:grpSp>
      <p:sp>
        <p:nvSpPr>
          <p:cNvPr id="11" name="TextBox 10">
            <a:extLst>
              <a:ext uri="{FF2B5EF4-FFF2-40B4-BE49-F238E27FC236}">
                <a16:creationId xmlns:a16="http://schemas.microsoft.com/office/drawing/2014/main" id="{F4270A48-E77B-C8C8-3C24-7C500FAF47A8}"/>
              </a:ext>
            </a:extLst>
          </p:cNvPr>
          <p:cNvSpPr txBox="1"/>
          <p:nvPr/>
        </p:nvSpPr>
        <p:spPr>
          <a:xfrm>
            <a:off x="2037475" y="1385408"/>
            <a:ext cx="7692344" cy="707886"/>
          </a:xfrm>
          <a:prstGeom prst="rect">
            <a:avLst/>
          </a:prstGeom>
          <a:noFill/>
        </p:spPr>
        <p:txBody>
          <a:bodyPr wrap="square" rtlCol="0">
            <a:spAutoFit/>
          </a:bodyPr>
          <a:lstStyle/>
          <a:p>
            <a:r>
              <a:rPr lang="en-GB" sz="4000" dirty="0">
                <a:solidFill>
                  <a:schemeClr val="bg1"/>
                </a:solidFill>
                <a:latin typeface="+mj-lt"/>
                <a:cs typeface="Calibri" panose="020F0502020204030204" pitchFamily="34" charset="0"/>
              </a:rPr>
              <a:t>Towards quantum logic spectroscopy</a:t>
            </a:r>
          </a:p>
        </p:txBody>
      </p:sp>
    </p:spTree>
    <p:extLst>
      <p:ext uri="{BB962C8B-B14F-4D97-AF65-F5344CB8AC3E}">
        <p14:creationId xmlns:p14="http://schemas.microsoft.com/office/powerpoint/2010/main" val="1544870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E6110-FF7C-2B05-910F-22D57B788177}"/>
              </a:ext>
            </a:extLst>
          </p:cNvPr>
          <p:cNvSpPr>
            <a:spLocks noGrp="1"/>
          </p:cNvSpPr>
          <p:nvPr>
            <p:ph type="title"/>
          </p:nvPr>
        </p:nvSpPr>
        <p:spPr/>
        <p:txBody>
          <a:bodyPr/>
          <a:lstStyle/>
          <a:p>
            <a:r>
              <a:rPr lang="en-GB" dirty="0"/>
              <a:t>Proposed quantum logic scheme</a:t>
            </a:r>
          </a:p>
        </p:txBody>
      </p:sp>
      <p:sp>
        <p:nvSpPr>
          <p:cNvPr id="3" name="Date Placeholder 2">
            <a:extLst>
              <a:ext uri="{FF2B5EF4-FFF2-40B4-BE49-F238E27FC236}">
                <a16:creationId xmlns:a16="http://schemas.microsoft.com/office/drawing/2014/main" id="{B5D90824-CC36-BC4B-4C6D-13D33CA8FD77}"/>
              </a:ext>
            </a:extLst>
          </p:cNvPr>
          <p:cNvSpPr>
            <a:spLocks noGrp="1"/>
          </p:cNvSpPr>
          <p:nvPr>
            <p:ph type="dt" sz="half" idx="10"/>
          </p:nvPr>
        </p:nvSpPr>
        <p:spPr/>
        <p:txBody>
          <a:bodyPr/>
          <a:lstStyle/>
          <a:p>
            <a:r>
              <a:rPr lang="en-GB" dirty="0"/>
              <a:t>21/01/2025</a:t>
            </a:r>
          </a:p>
        </p:txBody>
      </p:sp>
      <p:sp>
        <p:nvSpPr>
          <p:cNvPr id="4" name="Footer Placeholder 3">
            <a:extLst>
              <a:ext uri="{FF2B5EF4-FFF2-40B4-BE49-F238E27FC236}">
                <a16:creationId xmlns:a16="http://schemas.microsoft.com/office/drawing/2014/main" id="{91CA25C1-1E84-9B7E-E7B5-7043B1F02BA3}"/>
              </a:ext>
            </a:extLst>
          </p:cNvPr>
          <p:cNvSpPr>
            <a:spLocks noGrp="1"/>
          </p:cNvSpPr>
          <p:nvPr>
            <p:ph type="ftr" sz="quarter" idx="11"/>
          </p:nvPr>
        </p:nvSpPr>
        <p:spPr/>
        <p:txBody>
          <a:bodyPr/>
          <a:lstStyle/>
          <a:p>
            <a:r>
              <a:rPr lang="en-GB" dirty="0"/>
              <a:t>QTFP Community Meeting</a:t>
            </a:r>
          </a:p>
        </p:txBody>
      </p:sp>
      <p:sp>
        <p:nvSpPr>
          <p:cNvPr id="5" name="Slide Number Placeholder 4">
            <a:extLst>
              <a:ext uri="{FF2B5EF4-FFF2-40B4-BE49-F238E27FC236}">
                <a16:creationId xmlns:a16="http://schemas.microsoft.com/office/drawing/2014/main" id="{03CAC127-BFE8-F59B-4DB6-904E91123CDF}"/>
              </a:ext>
            </a:extLst>
          </p:cNvPr>
          <p:cNvSpPr>
            <a:spLocks noGrp="1"/>
          </p:cNvSpPr>
          <p:nvPr>
            <p:ph type="sldNum" sz="quarter" idx="12"/>
          </p:nvPr>
        </p:nvSpPr>
        <p:spPr/>
        <p:txBody>
          <a:bodyPr/>
          <a:lstStyle/>
          <a:p>
            <a:fld id="{90162560-7891-4F91-A4D0-1199CFDADCC3}" type="slidenum">
              <a:rPr lang="en-GB" smtClean="0"/>
              <a:t>13</a:t>
            </a:fld>
            <a:endParaRPr lang="en-GB"/>
          </a:p>
        </p:txBody>
      </p:sp>
      <p:pic>
        <p:nvPicPr>
          <p:cNvPr id="6" name="Picture 5" descr="A picture containing light, dark, night&#10;&#10;Description automatically generated">
            <a:extLst>
              <a:ext uri="{FF2B5EF4-FFF2-40B4-BE49-F238E27FC236}">
                <a16:creationId xmlns:a16="http://schemas.microsoft.com/office/drawing/2014/main" id="{D9658198-23BC-9ED4-7F46-2C350BB772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151" y="1854169"/>
            <a:ext cx="9978578" cy="4024722"/>
          </a:xfrm>
          <a:prstGeom prst="rect">
            <a:avLst/>
          </a:prstGeom>
        </p:spPr>
      </p:pic>
      <p:sp>
        <p:nvSpPr>
          <p:cNvPr id="7" name="TextBox 6">
            <a:extLst>
              <a:ext uri="{FF2B5EF4-FFF2-40B4-BE49-F238E27FC236}">
                <a16:creationId xmlns:a16="http://schemas.microsoft.com/office/drawing/2014/main" id="{67E95F99-FAEB-0137-3520-4D0978481088}"/>
              </a:ext>
            </a:extLst>
          </p:cNvPr>
          <p:cNvSpPr txBox="1"/>
          <p:nvPr/>
        </p:nvSpPr>
        <p:spPr>
          <a:xfrm>
            <a:off x="318271" y="1087431"/>
            <a:ext cx="8884935" cy="461665"/>
          </a:xfrm>
          <a:prstGeom prst="rect">
            <a:avLst/>
          </a:prstGeom>
          <a:noFill/>
        </p:spPr>
        <p:txBody>
          <a:bodyPr wrap="square" rtlCol="0">
            <a:spAutoFit/>
          </a:bodyPr>
          <a:lstStyle/>
          <a:p>
            <a:r>
              <a:rPr lang="en-GB" sz="2400" dirty="0">
                <a:latin typeface="+mj-lt"/>
                <a:cs typeface="Calibri" panose="020F0502020204030204" pitchFamily="34" charset="0"/>
              </a:rPr>
              <a:t>The proposed quantum logic scheme for nitrogen state detection: </a:t>
            </a:r>
          </a:p>
        </p:txBody>
      </p:sp>
    </p:spTree>
    <p:extLst>
      <p:ext uri="{BB962C8B-B14F-4D97-AF65-F5344CB8AC3E}">
        <p14:creationId xmlns:p14="http://schemas.microsoft.com/office/powerpoint/2010/main" val="3130321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2997A-5330-5F0D-A4AF-FD0F6D1B09F3}"/>
              </a:ext>
            </a:extLst>
          </p:cNvPr>
          <p:cNvSpPr>
            <a:spLocks noGrp="1"/>
          </p:cNvSpPr>
          <p:nvPr>
            <p:ph type="title"/>
          </p:nvPr>
        </p:nvSpPr>
        <p:spPr/>
        <p:txBody>
          <a:bodyPr/>
          <a:lstStyle/>
          <a:p>
            <a:r>
              <a:rPr lang="en-GB"/>
              <a:t>Quantum logic spectroscopy test</a:t>
            </a:r>
            <a:endParaRPr lang="en-GB" dirty="0"/>
          </a:p>
        </p:txBody>
      </p:sp>
      <p:sp>
        <p:nvSpPr>
          <p:cNvPr id="3" name="Date Placeholder 2">
            <a:extLst>
              <a:ext uri="{FF2B5EF4-FFF2-40B4-BE49-F238E27FC236}">
                <a16:creationId xmlns:a16="http://schemas.microsoft.com/office/drawing/2014/main" id="{7A5BDC19-78D3-ABE9-DECC-C2C6A923FC41}"/>
              </a:ext>
            </a:extLst>
          </p:cNvPr>
          <p:cNvSpPr>
            <a:spLocks noGrp="1"/>
          </p:cNvSpPr>
          <p:nvPr>
            <p:ph type="dt" sz="half" idx="10"/>
          </p:nvPr>
        </p:nvSpPr>
        <p:spPr/>
        <p:txBody>
          <a:bodyPr/>
          <a:lstStyle/>
          <a:p>
            <a:r>
              <a:rPr lang="en-GB" dirty="0"/>
              <a:t>21/01/2025</a:t>
            </a:r>
          </a:p>
        </p:txBody>
      </p:sp>
      <p:sp>
        <p:nvSpPr>
          <p:cNvPr id="4" name="Footer Placeholder 3">
            <a:extLst>
              <a:ext uri="{FF2B5EF4-FFF2-40B4-BE49-F238E27FC236}">
                <a16:creationId xmlns:a16="http://schemas.microsoft.com/office/drawing/2014/main" id="{E000845D-19FE-045E-C330-E47BEDB7C7F2}"/>
              </a:ext>
            </a:extLst>
          </p:cNvPr>
          <p:cNvSpPr>
            <a:spLocks noGrp="1"/>
          </p:cNvSpPr>
          <p:nvPr>
            <p:ph type="ftr" sz="quarter" idx="11"/>
          </p:nvPr>
        </p:nvSpPr>
        <p:spPr/>
        <p:txBody>
          <a:bodyPr/>
          <a:lstStyle/>
          <a:p>
            <a:r>
              <a:rPr lang="en-GB" dirty="0"/>
              <a:t>QTFP Community Meeting</a:t>
            </a:r>
          </a:p>
        </p:txBody>
      </p:sp>
      <p:sp>
        <p:nvSpPr>
          <p:cNvPr id="5" name="Slide Number Placeholder 4">
            <a:extLst>
              <a:ext uri="{FF2B5EF4-FFF2-40B4-BE49-F238E27FC236}">
                <a16:creationId xmlns:a16="http://schemas.microsoft.com/office/drawing/2014/main" id="{3E53C907-793D-54FC-885A-64A653840BCE}"/>
              </a:ext>
            </a:extLst>
          </p:cNvPr>
          <p:cNvSpPr>
            <a:spLocks noGrp="1"/>
          </p:cNvSpPr>
          <p:nvPr>
            <p:ph type="sldNum" sz="quarter" idx="12"/>
          </p:nvPr>
        </p:nvSpPr>
        <p:spPr/>
        <p:txBody>
          <a:bodyPr/>
          <a:lstStyle/>
          <a:p>
            <a:fld id="{90162560-7891-4F91-A4D0-1199CFDADCC3}" type="slidenum">
              <a:rPr lang="en-GB" smtClean="0"/>
              <a:t>14</a:t>
            </a:fld>
            <a:endParaRPr lang="en-GB"/>
          </a:p>
        </p:txBody>
      </p:sp>
      <p:sp>
        <p:nvSpPr>
          <p:cNvPr id="11" name="TextBox 10">
            <a:extLst>
              <a:ext uri="{FF2B5EF4-FFF2-40B4-BE49-F238E27FC236}">
                <a16:creationId xmlns:a16="http://schemas.microsoft.com/office/drawing/2014/main" id="{BC0A7627-2083-9E79-6002-AB5D6A1E968F}"/>
              </a:ext>
            </a:extLst>
          </p:cNvPr>
          <p:cNvSpPr txBox="1"/>
          <p:nvPr/>
        </p:nvSpPr>
        <p:spPr>
          <a:xfrm>
            <a:off x="318271" y="1087431"/>
            <a:ext cx="8884935" cy="461665"/>
          </a:xfrm>
          <a:prstGeom prst="rect">
            <a:avLst/>
          </a:prstGeom>
          <a:noFill/>
        </p:spPr>
        <p:txBody>
          <a:bodyPr wrap="square" rtlCol="0">
            <a:spAutoFit/>
          </a:bodyPr>
          <a:lstStyle/>
          <a:p>
            <a:r>
              <a:rPr lang="en-GB" sz="2400" dirty="0">
                <a:latin typeface="+mj-lt"/>
                <a:cs typeface="Calibri" panose="020F0502020204030204" pitchFamily="34" charset="0"/>
              </a:rPr>
              <a:t>We are testing quantum logic with two calcium ions: </a:t>
            </a:r>
          </a:p>
        </p:txBody>
      </p:sp>
      <p:sp>
        <p:nvSpPr>
          <p:cNvPr id="12" name="TextBox 11">
            <a:extLst>
              <a:ext uri="{FF2B5EF4-FFF2-40B4-BE49-F238E27FC236}">
                <a16:creationId xmlns:a16="http://schemas.microsoft.com/office/drawing/2014/main" id="{1665229F-09AC-4469-93D5-31CBE5EA60B5}"/>
              </a:ext>
            </a:extLst>
          </p:cNvPr>
          <p:cNvSpPr txBox="1"/>
          <p:nvPr/>
        </p:nvSpPr>
        <p:spPr>
          <a:xfrm>
            <a:off x="10539898" y="2521227"/>
            <a:ext cx="1525867" cy="369332"/>
          </a:xfrm>
          <a:prstGeom prst="rect">
            <a:avLst/>
          </a:prstGeom>
          <a:noFill/>
        </p:spPr>
        <p:txBody>
          <a:bodyPr wrap="none" rtlCol="0">
            <a:spAutoFit/>
          </a:bodyPr>
          <a:lstStyle/>
          <a:p>
            <a:r>
              <a:rPr lang="en-GB" dirty="0"/>
              <a:t>= one light ion</a:t>
            </a:r>
          </a:p>
        </p:txBody>
      </p:sp>
      <p:sp>
        <p:nvSpPr>
          <p:cNvPr id="14" name="TextBox 13">
            <a:extLst>
              <a:ext uri="{FF2B5EF4-FFF2-40B4-BE49-F238E27FC236}">
                <a16:creationId xmlns:a16="http://schemas.microsoft.com/office/drawing/2014/main" id="{5A66AF10-DEFB-619A-2EEF-EB6A45298628}"/>
              </a:ext>
            </a:extLst>
          </p:cNvPr>
          <p:cNvSpPr txBox="1"/>
          <p:nvPr/>
        </p:nvSpPr>
        <p:spPr>
          <a:xfrm>
            <a:off x="10539898" y="4297049"/>
            <a:ext cx="1618328" cy="369332"/>
          </a:xfrm>
          <a:prstGeom prst="rect">
            <a:avLst/>
          </a:prstGeom>
          <a:noFill/>
        </p:spPr>
        <p:txBody>
          <a:bodyPr wrap="none" rtlCol="0">
            <a:spAutoFit/>
          </a:bodyPr>
          <a:lstStyle/>
          <a:p>
            <a:r>
              <a:rPr lang="en-GB" dirty="0"/>
              <a:t>= two light ions</a:t>
            </a:r>
          </a:p>
        </p:txBody>
      </p:sp>
      <p:pic>
        <p:nvPicPr>
          <p:cNvPr id="8" name="Picture 7" descr="A screenshot of a video game&#10;&#10;Description automatically generated">
            <a:extLst>
              <a:ext uri="{FF2B5EF4-FFF2-40B4-BE49-F238E27FC236}">
                <a16:creationId xmlns:a16="http://schemas.microsoft.com/office/drawing/2014/main" id="{B4C8B068-A0CF-EB0B-AF74-7EBCB0359E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247" y="1823359"/>
            <a:ext cx="10425929" cy="4039548"/>
          </a:xfrm>
          <a:prstGeom prst="rect">
            <a:avLst/>
          </a:prstGeom>
        </p:spPr>
      </p:pic>
    </p:spTree>
    <p:extLst>
      <p:ext uri="{BB962C8B-B14F-4D97-AF65-F5344CB8AC3E}">
        <p14:creationId xmlns:p14="http://schemas.microsoft.com/office/powerpoint/2010/main" val="352655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itcm_logo 0.png"/>
          <p:cNvPicPr>
            <a:picLocks noChangeAspect="1"/>
          </p:cNvPicPr>
          <p:nvPr/>
        </p:nvPicPr>
        <p:blipFill>
          <a:blip r:embed="rId3" cstate="print"/>
          <a:srcRect b="29601"/>
          <a:stretch>
            <a:fillRect/>
          </a:stretch>
        </p:blipFill>
        <p:spPr>
          <a:xfrm>
            <a:off x="253196" y="395988"/>
            <a:ext cx="1751570" cy="688060"/>
          </a:xfrm>
          <a:prstGeom prst="rect">
            <a:avLst/>
          </a:prstGeom>
        </p:spPr>
      </p:pic>
      <p:sp>
        <p:nvSpPr>
          <p:cNvPr id="5" name="Rectangle 4"/>
          <p:cNvSpPr/>
          <p:nvPr/>
        </p:nvSpPr>
        <p:spPr>
          <a:xfrm>
            <a:off x="6195832" y="2499231"/>
            <a:ext cx="3107660" cy="3400931"/>
          </a:xfrm>
          <a:prstGeom prst="rect">
            <a:avLst/>
          </a:prstGeom>
        </p:spPr>
        <p:txBody>
          <a:bodyPr wrap="square">
            <a:spAutoFit/>
          </a:bodyPr>
          <a:lstStyle/>
          <a:p>
            <a:pPr>
              <a:defRPr/>
            </a:pPr>
            <a:r>
              <a:rPr lang="en-GB" sz="2000" b="1" u="sng" dirty="0">
                <a:solidFill>
                  <a:schemeClr val="tx2"/>
                </a:solidFill>
                <a:latin typeface="Calibri" panose="020F0502020204030204" pitchFamily="34" charset="0"/>
                <a:cs typeface="Calibri" panose="020F0502020204030204" pitchFamily="34" charset="0"/>
              </a:rPr>
              <a:t>Research Fellows:</a:t>
            </a:r>
          </a:p>
          <a:p>
            <a:pPr>
              <a:defRPr/>
            </a:pPr>
            <a:endParaRPr lang="en-GB" sz="500" b="1" u="sng" dirty="0">
              <a:solidFill>
                <a:schemeClr val="tx2"/>
              </a:solidFill>
              <a:latin typeface="Calibri" panose="020F0502020204030204" pitchFamily="34" charset="0"/>
              <a:cs typeface="Calibri" panose="020F0502020204030204" pitchFamily="34" charset="0"/>
            </a:endParaRPr>
          </a:p>
          <a:p>
            <a:pPr>
              <a:defRPr/>
            </a:pPr>
            <a:r>
              <a:rPr lang="en-GB" sz="1900" dirty="0">
                <a:solidFill>
                  <a:schemeClr val="tx2"/>
                </a:solidFill>
                <a:latin typeface="Calibri" panose="020F0502020204030204" pitchFamily="34" charset="0"/>
                <a:cs typeface="Calibri" panose="020F0502020204030204" pitchFamily="34" charset="0"/>
              </a:rPr>
              <a:t>Xavier Fernandez Gonzalvo</a:t>
            </a:r>
          </a:p>
          <a:p>
            <a:pPr>
              <a:defRPr/>
            </a:pPr>
            <a:r>
              <a:rPr lang="en-GB" sz="1900" dirty="0">
                <a:solidFill>
                  <a:schemeClr val="tx2"/>
                </a:solidFill>
                <a:latin typeface="Calibri" panose="020F0502020204030204" pitchFamily="34" charset="0"/>
                <a:cs typeface="Calibri" panose="020F0502020204030204" pitchFamily="34" charset="0"/>
              </a:rPr>
              <a:t>Sam Snowden</a:t>
            </a:r>
          </a:p>
          <a:p>
            <a:pPr>
              <a:defRPr/>
            </a:pPr>
            <a:r>
              <a:rPr lang="en-GB" sz="1900" dirty="0">
                <a:solidFill>
                  <a:schemeClr val="tx2"/>
                </a:solidFill>
                <a:latin typeface="Calibri" panose="020F0502020204030204" pitchFamily="34" charset="0"/>
                <a:cs typeface="Calibri" panose="020F0502020204030204" pitchFamily="34" charset="0"/>
              </a:rPr>
              <a:t>Natasha Bierrum</a:t>
            </a:r>
          </a:p>
          <a:p>
            <a:pPr>
              <a:defRPr/>
            </a:pPr>
            <a:r>
              <a:rPr lang="en-GB" sz="1900" dirty="0">
                <a:solidFill>
                  <a:schemeClr val="tx2"/>
                </a:solidFill>
                <a:latin typeface="Calibri" panose="020F0502020204030204" pitchFamily="34" charset="0"/>
                <a:cs typeface="Calibri" panose="020F0502020204030204" pitchFamily="34" charset="0"/>
              </a:rPr>
              <a:t>Graham Stutter</a:t>
            </a:r>
          </a:p>
          <a:p>
            <a:pPr>
              <a:defRPr/>
            </a:pPr>
            <a:r>
              <a:rPr lang="en-GB" sz="1900" b="1" dirty="0">
                <a:solidFill>
                  <a:schemeClr val="tx2"/>
                </a:solidFill>
                <a:latin typeface="Calibri" panose="020F0502020204030204" pitchFamily="34" charset="0"/>
                <a:cs typeface="Calibri" panose="020F0502020204030204" pitchFamily="34" charset="0"/>
              </a:rPr>
              <a:t>Laura Blackburn</a:t>
            </a:r>
          </a:p>
          <a:p>
            <a:pPr>
              <a:defRPr/>
            </a:pPr>
            <a:r>
              <a:rPr lang="en-GB" sz="1900" b="1" dirty="0">
                <a:solidFill>
                  <a:schemeClr val="bg2">
                    <a:lumMod val="75000"/>
                  </a:schemeClr>
                </a:solidFill>
                <a:latin typeface="Calibri" panose="020F0502020204030204" pitchFamily="34" charset="0"/>
                <a:cs typeface="Calibri" panose="020F0502020204030204" pitchFamily="34" charset="0"/>
              </a:rPr>
              <a:t>Amy Gardner</a:t>
            </a:r>
          </a:p>
          <a:p>
            <a:pPr>
              <a:defRPr/>
            </a:pPr>
            <a:r>
              <a:rPr lang="en-GB" sz="1900" b="1" dirty="0">
                <a:solidFill>
                  <a:schemeClr val="bg2">
                    <a:lumMod val="75000"/>
                  </a:schemeClr>
                </a:solidFill>
                <a:latin typeface="Calibri" panose="020F0502020204030204" pitchFamily="34" charset="0"/>
                <a:cs typeface="Calibri" panose="020F0502020204030204" pitchFamily="34" charset="0"/>
              </a:rPr>
              <a:t>Scott Thomas</a:t>
            </a:r>
          </a:p>
          <a:p>
            <a:pPr>
              <a:defRPr/>
            </a:pPr>
            <a:r>
              <a:rPr lang="en-GB" sz="1900" b="1" dirty="0">
                <a:solidFill>
                  <a:schemeClr val="bg2">
                    <a:lumMod val="75000"/>
                  </a:schemeClr>
                </a:solidFill>
                <a:latin typeface="Calibri" panose="020F0502020204030204" pitchFamily="34" charset="0"/>
                <a:cs typeface="Calibri" panose="020F0502020204030204" pitchFamily="34" charset="0"/>
              </a:rPr>
              <a:t>Markus Vogt</a:t>
            </a:r>
          </a:p>
          <a:p>
            <a:pPr>
              <a:defRPr/>
            </a:pPr>
            <a:endParaRPr lang="en-GB" sz="1900" b="1" dirty="0">
              <a:solidFill>
                <a:schemeClr val="bg2">
                  <a:lumMod val="75000"/>
                </a:schemeClr>
              </a:solidFill>
              <a:latin typeface="Calibri" panose="020F0502020204030204" pitchFamily="34" charset="0"/>
              <a:cs typeface="Calibri" panose="020F0502020204030204" pitchFamily="34" charset="0"/>
            </a:endParaRPr>
          </a:p>
          <a:p>
            <a:pPr>
              <a:defRPr/>
            </a:pPr>
            <a:endParaRPr lang="en-GB" sz="1900" b="1" dirty="0">
              <a:solidFill>
                <a:schemeClr val="bg2">
                  <a:lumMod val="75000"/>
                </a:schemeClr>
              </a:solidFill>
              <a:latin typeface="Calibri" panose="020F0502020204030204" pitchFamily="34" charset="0"/>
              <a:cs typeface="Calibri" panose="020F0502020204030204" pitchFamily="34" charset="0"/>
            </a:endParaRPr>
          </a:p>
        </p:txBody>
      </p:sp>
      <p:sp>
        <p:nvSpPr>
          <p:cNvPr id="8" name="Rectangle 7"/>
          <p:cNvSpPr/>
          <p:nvPr/>
        </p:nvSpPr>
        <p:spPr>
          <a:xfrm>
            <a:off x="9514897" y="3657471"/>
            <a:ext cx="2341743" cy="1646605"/>
          </a:xfrm>
          <a:prstGeom prst="rect">
            <a:avLst/>
          </a:prstGeom>
        </p:spPr>
        <p:txBody>
          <a:bodyPr wrap="square">
            <a:spAutoFit/>
          </a:bodyPr>
          <a:lstStyle/>
          <a:p>
            <a:pPr>
              <a:defRPr/>
            </a:pPr>
            <a:r>
              <a:rPr lang="en-GB" sz="2000" b="1" u="sng" dirty="0">
                <a:solidFill>
                  <a:schemeClr val="tx2"/>
                </a:solidFill>
                <a:latin typeface="Calibri" panose="020F0502020204030204" pitchFamily="34" charset="0"/>
                <a:cs typeface="Calibri" panose="020F0502020204030204" pitchFamily="34" charset="0"/>
              </a:rPr>
              <a:t>PhD Students:</a:t>
            </a:r>
            <a:r>
              <a:rPr lang="en-GB" sz="2000" dirty="0">
                <a:solidFill>
                  <a:schemeClr val="tx2"/>
                </a:solidFill>
                <a:latin typeface="Calibri" panose="020F0502020204030204" pitchFamily="34" charset="0"/>
                <a:cs typeface="Calibri" panose="020F0502020204030204" pitchFamily="34" charset="0"/>
              </a:rPr>
              <a:t> </a:t>
            </a:r>
          </a:p>
          <a:p>
            <a:pPr>
              <a:defRPr/>
            </a:pPr>
            <a:endParaRPr lang="en-GB" sz="500" dirty="0">
              <a:solidFill>
                <a:schemeClr val="tx2"/>
              </a:solidFill>
              <a:latin typeface="Calibri" panose="020F0502020204030204" pitchFamily="34" charset="0"/>
              <a:cs typeface="Calibri" panose="020F0502020204030204" pitchFamily="34" charset="0"/>
            </a:endParaRPr>
          </a:p>
          <a:p>
            <a:pPr>
              <a:defRPr/>
            </a:pPr>
            <a:r>
              <a:rPr lang="en-GB" sz="1900" b="1" dirty="0">
                <a:solidFill>
                  <a:schemeClr val="tx2"/>
                </a:solidFill>
                <a:latin typeface="Calibri" panose="020F0502020204030204" pitchFamily="34" charset="0"/>
                <a:cs typeface="Calibri" panose="020F0502020204030204" pitchFamily="34" charset="0"/>
              </a:rPr>
              <a:t>Amber Shepherd</a:t>
            </a:r>
          </a:p>
          <a:p>
            <a:pPr>
              <a:defRPr/>
            </a:pPr>
            <a:r>
              <a:rPr lang="en-GB" sz="1900" dirty="0">
                <a:solidFill>
                  <a:schemeClr val="tx2"/>
                </a:solidFill>
                <a:latin typeface="Calibri" panose="020F0502020204030204" pitchFamily="34" charset="0"/>
                <a:cs typeface="Calibri" panose="020F0502020204030204" pitchFamily="34" charset="0"/>
              </a:rPr>
              <a:t>Ian Ford</a:t>
            </a:r>
          </a:p>
          <a:p>
            <a:pPr>
              <a:defRPr/>
            </a:pPr>
            <a:r>
              <a:rPr lang="en-GB" sz="1900" dirty="0">
                <a:solidFill>
                  <a:schemeClr val="tx2"/>
                </a:solidFill>
                <a:latin typeface="Calibri" panose="020F0502020204030204" pitchFamily="34" charset="0"/>
                <a:cs typeface="Calibri" panose="020F0502020204030204" pitchFamily="34" charset="0"/>
              </a:rPr>
              <a:t>Maoling Chu</a:t>
            </a:r>
          </a:p>
          <a:p>
            <a:pPr>
              <a:defRPr/>
            </a:pPr>
            <a:r>
              <a:rPr lang="en-GB" sz="1900" dirty="0">
                <a:solidFill>
                  <a:schemeClr val="tx2"/>
                </a:solidFill>
                <a:latin typeface="Calibri" panose="020F0502020204030204" pitchFamily="34" charset="0"/>
                <a:cs typeface="Calibri" panose="020F0502020204030204" pitchFamily="34" charset="0"/>
              </a:rPr>
              <a:t>Adrien Amour</a:t>
            </a:r>
          </a:p>
        </p:txBody>
      </p:sp>
      <p:sp>
        <p:nvSpPr>
          <p:cNvPr id="27" name="Rectangle 26"/>
          <p:cNvSpPr/>
          <p:nvPr/>
        </p:nvSpPr>
        <p:spPr>
          <a:xfrm>
            <a:off x="6195832" y="1507300"/>
            <a:ext cx="3107660" cy="784830"/>
          </a:xfrm>
          <a:prstGeom prst="rect">
            <a:avLst/>
          </a:prstGeom>
        </p:spPr>
        <p:txBody>
          <a:bodyPr wrap="square">
            <a:spAutoFit/>
          </a:bodyPr>
          <a:lstStyle/>
          <a:p>
            <a:pPr>
              <a:defRPr/>
            </a:pPr>
            <a:r>
              <a:rPr lang="en-GB" sz="2000" b="1" u="sng" dirty="0">
                <a:solidFill>
                  <a:schemeClr val="tx2"/>
                </a:solidFill>
                <a:latin typeface="Calibri" panose="020F0502020204030204" pitchFamily="34" charset="0"/>
                <a:cs typeface="Calibri" panose="020F0502020204030204" pitchFamily="34" charset="0"/>
              </a:rPr>
              <a:t>PI:</a:t>
            </a:r>
          </a:p>
          <a:p>
            <a:pPr>
              <a:defRPr/>
            </a:pPr>
            <a:endParaRPr lang="en-GB" sz="500" b="1" u="sng" dirty="0">
              <a:solidFill>
                <a:schemeClr val="tx2"/>
              </a:solidFill>
              <a:latin typeface="Calibri" panose="020F0502020204030204" pitchFamily="34" charset="0"/>
              <a:cs typeface="Calibri" panose="020F0502020204030204" pitchFamily="34" charset="0"/>
            </a:endParaRPr>
          </a:p>
          <a:p>
            <a:pPr>
              <a:defRPr/>
            </a:pPr>
            <a:r>
              <a:rPr lang="en-GB" sz="1900" b="1" dirty="0">
                <a:solidFill>
                  <a:schemeClr val="tx2"/>
                </a:solidFill>
                <a:latin typeface="Calibri" panose="020F0502020204030204" pitchFamily="34" charset="0"/>
                <a:cs typeface="Calibri" panose="020F0502020204030204" pitchFamily="34" charset="0"/>
              </a:rPr>
              <a:t>Matthias Keller</a:t>
            </a:r>
          </a:p>
        </p:txBody>
      </p:sp>
      <p:pic>
        <p:nvPicPr>
          <p:cNvPr id="1026" name="Picture 2" descr="Our programme | NQTP">
            <a:extLst>
              <a:ext uri="{FF2B5EF4-FFF2-40B4-BE49-F238E27FC236}">
                <a16:creationId xmlns:a16="http://schemas.microsoft.com/office/drawing/2014/main" id="{165178B8-1BB3-A8C7-86A7-6068C286C0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3995" y="5590877"/>
            <a:ext cx="1568634" cy="101801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Graphical user interface&#10;&#10;Description automatically generated with low confidence">
            <a:extLst>
              <a:ext uri="{FF2B5EF4-FFF2-40B4-BE49-F238E27FC236}">
                <a16:creationId xmlns:a16="http://schemas.microsoft.com/office/drawing/2014/main" id="{63D5E7EC-4579-CE2A-26AD-E465ADC7F96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49026" y="5764602"/>
            <a:ext cx="2678057" cy="670562"/>
          </a:xfrm>
          <a:prstGeom prst="rect">
            <a:avLst/>
          </a:prstGeom>
        </p:spPr>
      </p:pic>
      <p:pic>
        <p:nvPicPr>
          <p:cNvPr id="4" name="Picture 3" descr="Us_pos_309.tiff">
            <a:extLst>
              <a:ext uri="{FF2B5EF4-FFF2-40B4-BE49-F238E27FC236}">
                <a16:creationId xmlns:a16="http://schemas.microsoft.com/office/drawing/2014/main" id="{B97DF184-7931-CB2F-91BE-4A5FD7772668}"/>
              </a:ext>
            </a:extLst>
          </p:cNvPr>
          <p:cNvPicPr>
            <a:picLocks noChangeAspect="1"/>
          </p:cNvPicPr>
          <p:nvPr/>
        </p:nvPicPr>
        <p:blipFill rotWithShape="1">
          <a:blip r:embed="rId6" cstate="print">
            <a:clrChange>
              <a:clrFrom>
                <a:srgbClr val="FFFFFE"/>
              </a:clrFrom>
              <a:clrTo>
                <a:srgbClr val="FFFFFE">
                  <a:alpha val="0"/>
                </a:srgbClr>
              </a:clrTo>
            </a:clrChange>
          </a:blip>
          <a:srcRect l="8356" t="21428" r="5965" b="24024"/>
          <a:stretch/>
        </p:blipFill>
        <p:spPr>
          <a:xfrm>
            <a:off x="9632534" y="5588182"/>
            <a:ext cx="2378650" cy="927873"/>
          </a:xfrm>
          <a:prstGeom prst="rect">
            <a:avLst/>
          </a:prstGeom>
        </p:spPr>
      </p:pic>
      <p:pic>
        <p:nvPicPr>
          <p:cNvPr id="10" name="Picture 9" descr="A group of people sitting at a table&#10;&#10;Description automatically generated">
            <a:extLst>
              <a:ext uri="{FF2B5EF4-FFF2-40B4-BE49-F238E27FC236}">
                <a16:creationId xmlns:a16="http://schemas.microsoft.com/office/drawing/2014/main" id="{08AE56C0-D529-660F-927E-4A922CA010EA}"/>
              </a:ext>
            </a:extLst>
          </p:cNvPr>
          <p:cNvPicPr>
            <a:picLocks noChangeAspect="1"/>
          </p:cNvPicPr>
          <p:nvPr/>
        </p:nvPicPr>
        <p:blipFill rotWithShape="1">
          <a:blip r:embed="rId7">
            <a:extLst>
              <a:ext uri="{28A0092B-C50C-407E-A947-70E740481C1C}">
                <a14:useLocalDpi xmlns:a14="http://schemas.microsoft.com/office/drawing/2010/main" val="0"/>
              </a:ext>
            </a:extLst>
          </a:blip>
          <a:srcRect l="15639" t="34321" r="33138"/>
          <a:stretch/>
        </p:blipFill>
        <p:spPr>
          <a:xfrm>
            <a:off x="279604" y="1597228"/>
            <a:ext cx="5731021" cy="3306744"/>
          </a:xfrm>
          <a:prstGeom prst="rect">
            <a:avLst/>
          </a:prstGeom>
        </p:spPr>
      </p:pic>
      <p:pic>
        <p:nvPicPr>
          <p:cNvPr id="7" name="Picture 6"/>
          <p:cNvPicPr>
            <a:picLocks noChangeAspect="1"/>
          </p:cNvPicPr>
          <p:nvPr/>
        </p:nvPicPr>
        <p:blipFill rotWithShape="1">
          <a:blip r:embed="rId8" cstate="print">
            <a:extLst>
              <a:ext uri="{28A0092B-C50C-407E-A947-70E740481C1C}">
                <a14:useLocalDpi xmlns:a14="http://schemas.microsoft.com/office/drawing/2010/main" val="0"/>
              </a:ext>
            </a:extLst>
          </a:blip>
          <a:srcRect l="5553" t="6950" r="55905" b="26499"/>
          <a:stretch/>
        </p:blipFill>
        <p:spPr>
          <a:xfrm>
            <a:off x="418356" y="3659941"/>
            <a:ext cx="833940" cy="1080000"/>
          </a:xfrm>
          <a:prstGeom prst="rect">
            <a:avLst/>
          </a:prstGeom>
        </p:spPr>
      </p:pic>
      <p:pic>
        <p:nvPicPr>
          <p:cNvPr id="2" name="Picture 2">
            <a:extLst>
              <a:ext uri="{FF2B5EF4-FFF2-40B4-BE49-F238E27FC236}">
                <a16:creationId xmlns:a16="http://schemas.microsoft.com/office/drawing/2014/main" id="{B84DC9F5-3953-991D-2BCB-D1F27ECFA94E}"/>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8201" t="34022" r="68523" b="42075"/>
          <a:stretch/>
        </p:blipFill>
        <p:spPr bwMode="auto">
          <a:xfrm>
            <a:off x="2345314" y="3659941"/>
            <a:ext cx="7998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2F116F9E-CA54-65A8-22E6-7E42A3CEEB3B}"/>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38231" t="8078" r="50470" b="71580"/>
          <a:stretch/>
        </p:blipFill>
        <p:spPr bwMode="auto">
          <a:xfrm>
            <a:off x="1406288" y="3659941"/>
            <a:ext cx="799800" cy="1080000"/>
          </a:xfrm>
          <a:prstGeom prst="rect">
            <a:avLst/>
          </a:prstGeom>
          <a:noFill/>
          <a:extLst>
            <a:ext uri="{909E8E84-426E-40DD-AFC4-6F175D3DCCD1}">
              <a14:hiddenFill xmlns:a14="http://schemas.microsoft.com/office/drawing/2010/main">
                <a:solidFill>
                  <a:srgbClr val="FFFFFF"/>
                </a:solidFill>
              </a14:hiddenFill>
            </a:ext>
          </a:extLst>
        </p:spPr>
      </p:pic>
      <p:sp>
        <p:nvSpPr>
          <p:cNvPr id="9" name="Explosion: 8 Points 8">
            <a:extLst>
              <a:ext uri="{FF2B5EF4-FFF2-40B4-BE49-F238E27FC236}">
                <a16:creationId xmlns:a16="http://schemas.microsoft.com/office/drawing/2014/main" id="{23DE9810-B970-FF93-5C92-512082B3B778}"/>
              </a:ext>
            </a:extLst>
          </p:cNvPr>
          <p:cNvSpPr/>
          <p:nvPr/>
        </p:nvSpPr>
        <p:spPr>
          <a:xfrm>
            <a:off x="8169108" y="236367"/>
            <a:ext cx="3743288" cy="3326696"/>
          </a:xfrm>
          <a:prstGeom prst="irregularSeal1">
            <a:avLst/>
          </a:prstGeom>
          <a:solidFill>
            <a:srgbClr val="F7C5A3"/>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See Amber’s poster  about the </a:t>
            </a:r>
            <a:r>
              <a:rPr lang="en-GB" dirty="0" err="1">
                <a:solidFill>
                  <a:schemeClr val="tx1"/>
                </a:solidFill>
              </a:rPr>
              <a:t>Ti:sapph</a:t>
            </a:r>
            <a:r>
              <a:rPr lang="en-GB" dirty="0">
                <a:solidFill>
                  <a:schemeClr val="tx1"/>
                </a:solidFill>
              </a:rPr>
              <a:t> lasers we have built for ionisation!</a:t>
            </a:r>
          </a:p>
        </p:txBody>
      </p:sp>
    </p:spTree>
    <p:extLst>
      <p:ext uri="{BB962C8B-B14F-4D97-AF65-F5344CB8AC3E}">
        <p14:creationId xmlns:p14="http://schemas.microsoft.com/office/powerpoint/2010/main" val="575324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EF070-46E5-C202-DA54-D48705BB4A3F}"/>
              </a:ext>
            </a:extLst>
          </p:cNvPr>
          <p:cNvSpPr>
            <a:spLocks noGrp="1"/>
          </p:cNvSpPr>
          <p:nvPr>
            <p:ph type="title"/>
          </p:nvPr>
        </p:nvSpPr>
        <p:spPr/>
        <p:txBody>
          <a:bodyPr/>
          <a:lstStyle/>
          <a:p>
            <a:r>
              <a:rPr lang="en-GB" dirty="0"/>
              <a:t>Summary</a:t>
            </a:r>
          </a:p>
        </p:txBody>
      </p:sp>
      <p:sp>
        <p:nvSpPr>
          <p:cNvPr id="16" name="Date Placeholder 15">
            <a:extLst>
              <a:ext uri="{FF2B5EF4-FFF2-40B4-BE49-F238E27FC236}">
                <a16:creationId xmlns:a16="http://schemas.microsoft.com/office/drawing/2014/main" id="{670DAAE6-D3E0-39ED-2E14-D210A76C6F55}"/>
              </a:ext>
            </a:extLst>
          </p:cNvPr>
          <p:cNvSpPr>
            <a:spLocks noGrp="1"/>
          </p:cNvSpPr>
          <p:nvPr>
            <p:ph type="dt" sz="half" idx="10"/>
          </p:nvPr>
        </p:nvSpPr>
        <p:spPr>
          <a:xfrm>
            <a:off x="838200" y="6498590"/>
            <a:ext cx="2743200" cy="365125"/>
          </a:xfrm>
        </p:spPr>
        <p:txBody>
          <a:bodyPr/>
          <a:lstStyle/>
          <a:p>
            <a:r>
              <a:rPr lang="en-GB" dirty="0"/>
              <a:t>21/01/2025</a:t>
            </a:r>
          </a:p>
        </p:txBody>
      </p:sp>
      <p:sp>
        <p:nvSpPr>
          <p:cNvPr id="17" name="Footer Placeholder 16">
            <a:extLst>
              <a:ext uri="{FF2B5EF4-FFF2-40B4-BE49-F238E27FC236}">
                <a16:creationId xmlns:a16="http://schemas.microsoft.com/office/drawing/2014/main" id="{0589959B-7A5D-87FB-58CB-3AECC0D57D78}"/>
              </a:ext>
            </a:extLst>
          </p:cNvPr>
          <p:cNvSpPr>
            <a:spLocks noGrp="1"/>
          </p:cNvSpPr>
          <p:nvPr>
            <p:ph type="ftr" sz="quarter" idx="11"/>
          </p:nvPr>
        </p:nvSpPr>
        <p:spPr>
          <a:xfrm>
            <a:off x="4038600" y="6498590"/>
            <a:ext cx="4114800" cy="365125"/>
          </a:xfrm>
        </p:spPr>
        <p:txBody>
          <a:bodyPr/>
          <a:lstStyle/>
          <a:p>
            <a:r>
              <a:rPr lang="en-GB" dirty="0"/>
              <a:t>QTFP Community Meeting</a:t>
            </a:r>
          </a:p>
        </p:txBody>
      </p:sp>
      <p:sp>
        <p:nvSpPr>
          <p:cNvPr id="18" name="Slide Number Placeholder 17">
            <a:extLst>
              <a:ext uri="{FF2B5EF4-FFF2-40B4-BE49-F238E27FC236}">
                <a16:creationId xmlns:a16="http://schemas.microsoft.com/office/drawing/2014/main" id="{A1EBDAD2-1D5A-65AF-579C-AECF97DED176}"/>
              </a:ext>
            </a:extLst>
          </p:cNvPr>
          <p:cNvSpPr>
            <a:spLocks noGrp="1"/>
          </p:cNvSpPr>
          <p:nvPr>
            <p:ph type="sldNum" sz="quarter" idx="12"/>
          </p:nvPr>
        </p:nvSpPr>
        <p:spPr>
          <a:xfrm>
            <a:off x="8610600" y="6498590"/>
            <a:ext cx="2743200" cy="365125"/>
          </a:xfrm>
        </p:spPr>
        <p:txBody>
          <a:bodyPr/>
          <a:lstStyle/>
          <a:p>
            <a:fld id="{90162560-7891-4F91-A4D0-1199CFDADCC3}" type="slidenum">
              <a:rPr lang="en-GB" smtClean="0"/>
              <a:t>16</a:t>
            </a:fld>
            <a:endParaRPr lang="en-GB"/>
          </a:p>
        </p:txBody>
      </p:sp>
      <p:sp>
        <p:nvSpPr>
          <p:cNvPr id="3" name="Arrow: Down 2">
            <a:extLst>
              <a:ext uri="{FF2B5EF4-FFF2-40B4-BE49-F238E27FC236}">
                <a16:creationId xmlns:a16="http://schemas.microsoft.com/office/drawing/2014/main" id="{E26D7F7F-7CD8-3510-D232-7D1437F102F6}"/>
              </a:ext>
            </a:extLst>
          </p:cNvPr>
          <p:cNvSpPr/>
          <p:nvPr/>
        </p:nvSpPr>
        <p:spPr>
          <a:xfrm rot="16200000">
            <a:off x="3983494" y="3355293"/>
            <a:ext cx="360040" cy="360040"/>
          </a:xfrm>
          <a:prstGeom prst="downArrow">
            <a:avLst/>
          </a:prstGeom>
          <a:solidFill>
            <a:srgbClr val="FDF1E9"/>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Arrow: Down 3">
            <a:extLst>
              <a:ext uri="{FF2B5EF4-FFF2-40B4-BE49-F238E27FC236}">
                <a16:creationId xmlns:a16="http://schemas.microsoft.com/office/drawing/2014/main" id="{7BF838DD-1CFA-88B4-60FE-80F7EAD4A654}"/>
              </a:ext>
            </a:extLst>
          </p:cNvPr>
          <p:cNvSpPr/>
          <p:nvPr/>
        </p:nvSpPr>
        <p:spPr>
          <a:xfrm rot="16200000">
            <a:off x="7949402" y="3350507"/>
            <a:ext cx="360040" cy="360040"/>
          </a:xfrm>
          <a:prstGeom prst="downArrow">
            <a:avLst/>
          </a:prstGeom>
          <a:solidFill>
            <a:srgbClr val="FDF1E9"/>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15DFAFC1-7C81-883A-7FF5-B051952E5B2C}"/>
              </a:ext>
            </a:extLst>
          </p:cNvPr>
          <p:cNvSpPr/>
          <p:nvPr/>
        </p:nvSpPr>
        <p:spPr>
          <a:xfrm>
            <a:off x="4396885" y="1285887"/>
            <a:ext cx="3490030" cy="104055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82E789A5-BFCF-DBF4-A0BE-6D6EA36A1026}"/>
              </a:ext>
            </a:extLst>
          </p:cNvPr>
          <p:cNvSpPr/>
          <p:nvPr/>
        </p:nvSpPr>
        <p:spPr>
          <a:xfrm>
            <a:off x="443126" y="1285887"/>
            <a:ext cx="3466583" cy="104055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0F18117-C337-1C87-922B-49F89A61D2F4}"/>
              </a:ext>
            </a:extLst>
          </p:cNvPr>
          <p:cNvSpPr txBox="1"/>
          <p:nvPr/>
        </p:nvSpPr>
        <p:spPr>
          <a:xfrm>
            <a:off x="551861" y="1390667"/>
            <a:ext cx="3240367" cy="830997"/>
          </a:xfrm>
          <a:prstGeom prst="rect">
            <a:avLst/>
          </a:prstGeom>
          <a:noFill/>
        </p:spPr>
        <p:txBody>
          <a:bodyPr wrap="square">
            <a:spAutoFit/>
          </a:bodyPr>
          <a:lstStyle/>
          <a:p>
            <a:pPr algn="ctr"/>
            <a:r>
              <a:rPr lang="en-GB" sz="2400" dirty="0">
                <a:solidFill>
                  <a:schemeClr val="bg1"/>
                </a:solidFill>
                <a:latin typeface="Calibri" panose="020F0502020204030204" pitchFamily="34" charset="0"/>
                <a:cs typeface="Calibri" panose="020F0502020204030204" pitchFamily="34" charset="0"/>
              </a:rPr>
              <a:t>State-selective loading of nitrogen ions</a:t>
            </a:r>
          </a:p>
        </p:txBody>
      </p:sp>
      <p:sp>
        <p:nvSpPr>
          <p:cNvPr id="8" name="TextBox 7">
            <a:extLst>
              <a:ext uri="{FF2B5EF4-FFF2-40B4-BE49-F238E27FC236}">
                <a16:creationId xmlns:a16="http://schemas.microsoft.com/office/drawing/2014/main" id="{68B07B78-0FCD-ADAD-DD24-0FBD2AA06265}"/>
              </a:ext>
            </a:extLst>
          </p:cNvPr>
          <p:cNvSpPr txBox="1"/>
          <p:nvPr/>
        </p:nvSpPr>
        <p:spPr>
          <a:xfrm>
            <a:off x="4752010" y="1408350"/>
            <a:ext cx="2767453" cy="830997"/>
          </a:xfrm>
          <a:prstGeom prst="rect">
            <a:avLst/>
          </a:prstGeom>
          <a:noFill/>
        </p:spPr>
        <p:txBody>
          <a:bodyPr wrap="square">
            <a:spAutoFit/>
          </a:bodyPr>
          <a:lstStyle/>
          <a:p>
            <a:pPr algn="ctr"/>
            <a:r>
              <a:rPr lang="en-GB" sz="2400" dirty="0">
                <a:solidFill>
                  <a:schemeClr val="bg1"/>
                </a:solidFill>
                <a:latin typeface="Calibri" panose="020F0502020204030204" pitchFamily="34" charset="0"/>
                <a:cs typeface="Calibri" panose="020F0502020204030204" pitchFamily="34" charset="0"/>
              </a:rPr>
              <a:t>Raman spectroscopy of clock transition</a:t>
            </a:r>
            <a:endParaRPr lang="en-GB" sz="2400" baseline="30000" dirty="0">
              <a:solidFill>
                <a:schemeClr val="bg1"/>
              </a:solidFill>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43661C0C-F59F-C0C3-6414-DDFCBE2707AE}"/>
              </a:ext>
            </a:extLst>
          </p:cNvPr>
          <p:cNvSpPr/>
          <p:nvPr/>
        </p:nvSpPr>
        <p:spPr>
          <a:xfrm>
            <a:off x="8394723" y="1285887"/>
            <a:ext cx="3490029" cy="104510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D78FADAC-B5A7-C5FA-86CB-43C83D441E14}"/>
              </a:ext>
            </a:extLst>
          </p:cNvPr>
          <p:cNvSpPr txBox="1"/>
          <p:nvPr/>
        </p:nvSpPr>
        <p:spPr>
          <a:xfrm>
            <a:off x="8756010" y="1393311"/>
            <a:ext cx="2767453" cy="830997"/>
          </a:xfrm>
          <a:prstGeom prst="rect">
            <a:avLst/>
          </a:prstGeom>
          <a:noFill/>
        </p:spPr>
        <p:txBody>
          <a:bodyPr wrap="square">
            <a:spAutoFit/>
          </a:bodyPr>
          <a:lstStyle/>
          <a:p>
            <a:pPr algn="ctr"/>
            <a:r>
              <a:rPr lang="en-GB" sz="2400" dirty="0">
                <a:solidFill>
                  <a:schemeClr val="bg1"/>
                </a:solidFill>
                <a:latin typeface="Calibri" panose="020F0502020204030204" pitchFamily="34" charset="0"/>
                <a:cs typeface="Calibri" panose="020F0502020204030204" pitchFamily="34" charset="0"/>
              </a:rPr>
              <a:t>Quantum logic detection scheme</a:t>
            </a:r>
            <a:endParaRPr lang="en-GB" sz="2400" baseline="30000" dirty="0">
              <a:solidFill>
                <a:schemeClr val="bg1"/>
              </a:solidFill>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887CE89A-DE50-D365-1F7A-18B865EF8618}"/>
              </a:ext>
            </a:extLst>
          </p:cNvPr>
          <p:cNvSpPr/>
          <p:nvPr/>
        </p:nvSpPr>
        <p:spPr>
          <a:xfrm>
            <a:off x="443127" y="1289892"/>
            <a:ext cx="3466582" cy="520869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FA16F27D-AD64-FC6A-BF10-78D559D787F6}"/>
              </a:ext>
            </a:extLst>
          </p:cNvPr>
          <p:cNvSpPr/>
          <p:nvPr/>
        </p:nvSpPr>
        <p:spPr>
          <a:xfrm>
            <a:off x="4396885" y="1289892"/>
            <a:ext cx="3490030" cy="520869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9B549E63-A295-2103-7D05-48CFDF1D6AD8}"/>
              </a:ext>
            </a:extLst>
          </p:cNvPr>
          <p:cNvSpPr/>
          <p:nvPr/>
        </p:nvSpPr>
        <p:spPr>
          <a:xfrm>
            <a:off x="8394723" y="1289891"/>
            <a:ext cx="3490030" cy="520869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4" name="Group 13">
            <a:extLst>
              <a:ext uri="{FF2B5EF4-FFF2-40B4-BE49-F238E27FC236}">
                <a16:creationId xmlns:a16="http://schemas.microsoft.com/office/drawing/2014/main" id="{CE2BA709-C3D2-1005-522A-17DFC21D8D3E}"/>
              </a:ext>
            </a:extLst>
          </p:cNvPr>
          <p:cNvGrpSpPr/>
          <p:nvPr/>
        </p:nvGrpSpPr>
        <p:grpSpPr>
          <a:xfrm>
            <a:off x="931117" y="2496302"/>
            <a:ext cx="2313350" cy="1895705"/>
            <a:chOff x="1066910" y="2508358"/>
            <a:chExt cx="4591056" cy="3845114"/>
          </a:xfrm>
        </p:grpSpPr>
        <p:pic>
          <p:nvPicPr>
            <p:cNvPr id="15" name="Picture 14" descr="A close-up of a logo&#10;&#10;Description automatically generated">
              <a:extLst>
                <a:ext uri="{FF2B5EF4-FFF2-40B4-BE49-F238E27FC236}">
                  <a16:creationId xmlns:a16="http://schemas.microsoft.com/office/drawing/2014/main" id="{4D0AB366-6066-BBC4-A40F-176A4F6E9781}"/>
                </a:ext>
              </a:extLst>
            </p:cNvPr>
            <p:cNvPicPr>
              <a:picLocks noChangeAspect="1"/>
            </p:cNvPicPr>
            <p:nvPr/>
          </p:nvPicPr>
          <p:blipFill rotWithShape="1">
            <a:blip r:embed="rId2">
              <a:extLst>
                <a:ext uri="{28A0092B-C50C-407E-A947-70E740481C1C}">
                  <a14:useLocalDpi xmlns:a14="http://schemas.microsoft.com/office/drawing/2010/main" val="0"/>
                </a:ext>
              </a:extLst>
            </a:blip>
            <a:srcRect l="2850" t="3245" r="4393" b="6845"/>
            <a:stretch/>
          </p:blipFill>
          <p:spPr>
            <a:xfrm>
              <a:off x="1066910" y="2508358"/>
              <a:ext cx="4591056" cy="3156738"/>
            </a:xfrm>
            <a:prstGeom prst="rect">
              <a:avLst/>
            </a:prstGeom>
          </p:spPr>
        </p:pic>
        <p:pic>
          <p:nvPicPr>
            <p:cNvPr id="19" name="Picture 18">
              <a:extLst>
                <a:ext uri="{FF2B5EF4-FFF2-40B4-BE49-F238E27FC236}">
                  <a16:creationId xmlns:a16="http://schemas.microsoft.com/office/drawing/2014/main" id="{7FE3B473-A5DB-54B8-C902-F0B803038FA4}"/>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tretch>
              <a:fillRect/>
            </a:stretch>
          </p:blipFill>
          <p:spPr>
            <a:xfrm>
              <a:off x="2039738" y="5903144"/>
              <a:ext cx="590839" cy="450328"/>
            </a:xfrm>
            <a:prstGeom prst="rect">
              <a:avLst/>
            </a:prstGeom>
          </p:spPr>
        </p:pic>
        <p:sp>
          <p:nvSpPr>
            <p:cNvPr id="20" name="Oval 19">
              <a:extLst>
                <a:ext uri="{FF2B5EF4-FFF2-40B4-BE49-F238E27FC236}">
                  <a16:creationId xmlns:a16="http://schemas.microsoft.com/office/drawing/2014/main" id="{7F563FA7-0FF2-09A6-447E-B8FCD8F4465B}"/>
                </a:ext>
              </a:extLst>
            </p:cNvPr>
            <p:cNvSpPr/>
            <p:nvPr/>
          </p:nvSpPr>
          <p:spPr>
            <a:xfrm>
              <a:off x="3470078" y="4003655"/>
              <a:ext cx="382648" cy="385131"/>
            </a:xfrm>
            <a:prstGeom prst="ellipse">
              <a:avLst/>
            </a:prstGeom>
            <a:solidFill>
              <a:schemeClr val="tx1">
                <a:lumMod val="65000"/>
                <a:lumOff val="3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21" name="Straight Arrow Connector 20">
            <a:extLst>
              <a:ext uri="{FF2B5EF4-FFF2-40B4-BE49-F238E27FC236}">
                <a16:creationId xmlns:a16="http://schemas.microsoft.com/office/drawing/2014/main" id="{58DE8586-6B79-6854-B17D-96216849C437}"/>
              </a:ext>
            </a:extLst>
          </p:cNvPr>
          <p:cNvCxnSpPr>
            <a:cxnSpLocks/>
            <a:stCxn id="19" idx="0"/>
          </p:cNvCxnSpPr>
          <p:nvPr/>
        </p:nvCxnSpPr>
        <p:spPr>
          <a:xfrm flipV="1">
            <a:off x="1570164" y="3279031"/>
            <a:ext cx="409906" cy="89095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5" name="Picture 2">
            <a:extLst>
              <a:ext uri="{FF2B5EF4-FFF2-40B4-BE49-F238E27FC236}">
                <a16:creationId xmlns:a16="http://schemas.microsoft.com/office/drawing/2014/main" id="{43BD12E0-E2E6-B0A8-8833-70459865505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3759" r="13474"/>
          <a:stretch/>
        </p:blipFill>
        <p:spPr bwMode="auto">
          <a:xfrm>
            <a:off x="646934" y="5023836"/>
            <a:ext cx="3068685" cy="1366803"/>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extLst>
              <a:ext uri="{FF2B5EF4-FFF2-40B4-BE49-F238E27FC236}">
                <a16:creationId xmlns:a16="http://schemas.microsoft.com/office/drawing/2014/main" id="{033627B1-205F-AC30-927A-3B5D8C55A253}"/>
              </a:ext>
            </a:extLst>
          </p:cNvPr>
          <p:cNvSpPr txBox="1"/>
          <p:nvPr/>
        </p:nvSpPr>
        <p:spPr>
          <a:xfrm>
            <a:off x="432039" y="4405950"/>
            <a:ext cx="3096061" cy="584775"/>
          </a:xfrm>
          <a:prstGeom prst="rect">
            <a:avLst/>
          </a:prstGeom>
          <a:noFill/>
        </p:spPr>
        <p:txBody>
          <a:bodyPr wrap="square">
            <a:spAutoFit/>
          </a:bodyPr>
          <a:lstStyle/>
          <a:p>
            <a:pPr>
              <a:spcBef>
                <a:spcPts val="1600"/>
              </a:spcBef>
            </a:pPr>
            <a:r>
              <a:rPr lang="en-US" sz="1600" dirty="0">
                <a:latin typeface="Aptos" panose="020B0004020202020204" pitchFamily="34" charset="0"/>
              </a:rPr>
              <a:t>Built lasers and developed techniques for N</a:t>
            </a:r>
            <a:r>
              <a:rPr lang="en-US" sz="1600" baseline="-25000" dirty="0">
                <a:latin typeface="Aptos" panose="020B0004020202020204" pitchFamily="34" charset="0"/>
              </a:rPr>
              <a:t>2</a:t>
            </a:r>
            <a:r>
              <a:rPr lang="en-US" sz="1600" dirty="0">
                <a:latin typeface="Aptos" panose="020B0004020202020204" pitchFamily="34" charset="0"/>
              </a:rPr>
              <a:t> </a:t>
            </a:r>
            <a:r>
              <a:rPr lang="en-US" sz="1600" dirty="0" err="1">
                <a:latin typeface="Aptos" panose="020B0004020202020204" pitchFamily="34" charset="0"/>
              </a:rPr>
              <a:t>ionisation</a:t>
            </a:r>
            <a:endParaRPr lang="en-US" sz="1600" dirty="0">
              <a:latin typeface="Aptos" panose="020B0004020202020204" pitchFamily="34" charset="0"/>
            </a:endParaRPr>
          </a:p>
        </p:txBody>
      </p:sp>
      <p:grpSp>
        <p:nvGrpSpPr>
          <p:cNvPr id="39" name="Group 38">
            <a:extLst>
              <a:ext uri="{FF2B5EF4-FFF2-40B4-BE49-F238E27FC236}">
                <a16:creationId xmlns:a16="http://schemas.microsoft.com/office/drawing/2014/main" id="{16E202FF-54ED-2EBA-ED2B-B006DCAE25EE}"/>
              </a:ext>
            </a:extLst>
          </p:cNvPr>
          <p:cNvGrpSpPr/>
          <p:nvPr/>
        </p:nvGrpSpPr>
        <p:grpSpPr>
          <a:xfrm>
            <a:off x="4662417" y="4761268"/>
            <a:ext cx="2944671" cy="1688193"/>
            <a:chOff x="7418319" y="4812977"/>
            <a:chExt cx="3182220" cy="1843257"/>
          </a:xfrm>
        </p:grpSpPr>
        <p:pic>
          <p:nvPicPr>
            <p:cNvPr id="40" name="Picture 39" descr="A close-up of a computer&#10;&#10;Description automatically generated with medium confidence">
              <a:extLst>
                <a:ext uri="{FF2B5EF4-FFF2-40B4-BE49-F238E27FC236}">
                  <a16:creationId xmlns:a16="http://schemas.microsoft.com/office/drawing/2014/main" id="{16B878AE-E4FC-C819-9F5F-2962D4B669F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8988275" y="5043301"/>
              <a:ext cx="1842587" cy="1381940"/>
            </a:xfrm>
            <a:prstGeom prst="rect">
              <a:avLst/>
            </a:prstGeom>
          </p:spPr>
        </p:pic>
        <p:pic>
          <p:nvPicPr>
            <p:cNvPr id="41" name="Picture 40">
              <a:extLst>
                <a:ext uri="{FF2B5EF4-FFF2-40B4-BE49-F238E27FC236}">
                  <a16:creationId xmlns:a16="http://schemas.microsoft.com/office/drawing/2014/main" id="{58583142-A176-70E4-0488-CF0B67A5320B}"/>
                </a:ext>
              </a:extLst>
            </p:cNvPr>
            <p:cNvPicPr>
              <a:picLocks noChangeAspect="1"/>
            </p:cNvPicPr>
            <p:nvPr/>
          </p:nvPicPr>
          <p:blipFill>
            <a:blip r:embed="rId7"/>
            <a:stretch>
              <a:fillRect/>
            </a:stretch>
          </p:blipFill>
          <p:spPr>
            <a:xfrm>
              <a:off x="7418319" y="5150576"/>
              <a:ext cx="2008109" cy="1505658"/>
            </a:xfrm>
            <a:prstGeom prst="rect">
              <a:avLst/>
            </a:prstGeom>
          </p:spPr>
        </p:pic>
      </p:grpSp>
      <p:sp>
        <p:nvSpPr>
          <p:cNvPr id="42" name="TextBox 41">
            <a:extLst>
              <a:ext uri="{FF2B5EF4-FFF2-40B4-BE49-F238E27FC236}">
                <a16:creationId xmlns:a16="http://schemas.microsoft.com/office/drawing/2014/main" id="{9B930ED1-FE2C-00D3-F293-1036B08C2937}"/>
              </a:ext>
            </a:extLst>
          </p:cNvPr>
          <p:cNvSpPr txBox="1"/>
          <p:nvPr/>
        </p:nvSpPr>
        <p:spPr>
          <a:xfrm>
            <a:off x="4423402" y="4218884"/>
            <a:ext cx="3096061" cy="584775"/>
          </a:xfrm>
          <a:prstGeom prst="rect">
            <a:avLst/>
          </a:prstGeom>
          <a:noFill/>
        </p:spPr>
        <p:txBody>
          <a:bodyPr wrap="square">
            <a:spAutoFit/>
          </a:bodyPr>
          <a:lstStyle/>
          <a:p>
            <a:pPr>
              <a:spcBef>
                <a:spcPts val="1600"/>
              </a:spcBef>
            </a:pPr>
            <a:r>
              <a:rPr lang="en-US" sz="1600" dirty="0">
                <a:latin typeface="Aptos" panose="020B0004020202020204" pitchFamily="34" charset="0"/>
              </a:rPr>
              <a:t>Set-up spectroscopy lasers (locked to ULE cavity)</a:t>
            </a:r>
          </a:p>
        </p:txBody>
      </p:sp>
      <p:sp>
        <p:nvSpPr>
          <p:cNvPr id="45" name="TextBox 44">
            <a:extLst>
              <a:ext uri="{FF2B5EF4-FFF2-40B4-BE49-F238E27FC236}">
                <a16:creationId xmlns:a16="http://schemas.microsoft.com/office/drawing/2014/main" id="{75357A2F-944D-BE55-3E24-99811256C4B5}"/>
              </a:ext>
            </a:extLst>
          </p:cNvPr>
          <p:cNvSpPr txBox="1"/>
          <p:nvPr/>
        </p:nvSpPr>
        <p:spPr>
          <a:xfrm>
            <a:off x="8441040" y="4213503"/>
            <a:ext cx="3750960" cy="830997"/>
          </a:xfrm>
          <a:prstGeom prst="rect">
            <a:avLst/>
          </a:prstGeom>
          <a:noFill/>
        </p:spPr>
        <p:txBody>
          <a:bodyPr wrap="square">
            <a:spAutoFit/>
          </a:bodyPr>
          <a:lstStyle/>
          <a:p>
            <a:pPr>
              <a:spcBef>
                <a:spcPts val="1600"/>
              </a:spcBef>
            </a:pPr>
            <a:r>
              <a:rPr lang="en-US" sz="1600" dirty="0">
                <a:latin typeface="Aptos" panose="020B0004020202020204" pitchFamily="34" charset="0"/>
              </a:rPr>
              <a:t>Sideband cooled calcium and are preparing to test quantum logic spectroscopy</a:t>
            </a:r>
          </a:p>
        </p:txBody>
      </p:sp>
      <p:pic>
        <p:nvPicPr>
          <p:cNvPr id="47" name="Picture 46" descr="A picture containing light, dark, night&#10;&#10;Description automatically generated">
            <a:extLst>
              <a:ext uri="{FF2B5EF4-FFF2-40B4-BE49-F238E27FC236}">
                <a16:creationId xmlns:a16="http://schemas.microsoft.com/office/drawing/2014/main" id="{B2D6B046-BFE8-1A44-8E85-1F169E66748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91852" y="5127782"/>
            <a:ext cx="3295767" cy="1329302"/>
          </a:xfrm>
          <a:prstGeom prst="rect">
            <a:avLst/>
          </a:prstGeom>
        </p:spPr>
      </p:pic>
      <p:pic>
        <p:nvPicPr>
          <p:cNvPr id="51" name="Picture 50">
            <a:extLst>
              <a:ext uri="{FF2B5EF4-FFF2-40B4-BE49-F238E27FC236}">
                <a16:creationId xmlns:a16="http://schemas.microsoft.com/office/drawing/2014/main" id="{7770B427-47EC-3A28-6822-EF86840B561D}"/>
              </a:ext>
            </a:extLst>
          </p:cNvPr>
          <p:cNvPicPr>
            <a:picLocks noChangeAspect="1"/>
          </p:cNvPicPr>
          <p:nvPr/>
        </p:nvPicPr>
        <p:blipFill>
          <a:blip r:embed="rId9"/>
          <a:stretch>
            <a:fillRect/>
          </a:stretch>
        </p:blipFill>
        <p:spPr>
          <a:xfrm>
            <a:off x="5066707" y="2445006"/>
            <a:ext cx="2139030" cy="1552179"/>
          </a:xfrm>
          <a:prstGeom prst="rect">
            <a:avLst/>
          </a:prstGeom>
        </p:spPr>
      </p:pic>
      <p:pic>
        <p:nvPicPr>
          <p:cNvPr id="52" name="Picture 51">
            <a:extLst>
              <a:ext uri="{FF2B5EF4-FFF2-40B4-BE49-F238E27FC236}">
                <a16:creationId xmlns:a16="http://schemas.microsoft.com/office/drawing/2014/main" id="{13EC20DD-A5B4-A912-947B-4B0639713ACF}"/>
              </a:ext>
            </a:extLst>
          </p:cNvPr>
          <p:cNvPicPr>
            <a:picLocks noChangeAspect="1"/>
          </p:cNvPicPr>
          <p:nvPr/>
        </p:nvPicPr>
        <p:blipFill>
          <a:blip r:embed="rId10"/>
          <a:stretch>
            <a:fillRect/>
          </a:stretch>
        </p:blipFill>
        <p:spPr>
          <a:xfrm>
            <a:off x="9111982" y="2445006"/>
            <a:ext cx="2099384" cy="1548030"/>
          </a:xfrm>
          <a:prstGeom prst="rect">
            <a:avLst/>
          </a:prstGeom>
        </p:spPr>
      </p:pic>
    </p:spTree>
    <p:extLst>
      <p:ext uri="{BB962C8B-B14F-4D97-AF65-F5344CB8AC3E}">
        <p14:creationId xmlns:p14="http://schemas.microsoft.com/office/powerpoint/2010/main" val="1783492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D695AFA-A505-6123-7F92-9BB3FBAAA920}"/>
              </a:ext>
            </a:extLst>
          </p:cNvPr>
          <p:cNvSpPr txBox="1"/>
          <p:nvPr/>
        </p:nvSpPr>
        <p:spPr>
          <a:xfrm>
            <a:off x="6768756" y="5693855"/>
            <a:ext cx="3388235" cy="338554"/>
          </a:xfrm>
          <a:prstGeom prst="rect">
            <a:avLst/>
          </a:prstGeom>
          <a:noFill/>
        </p:spPr>
        <p:txBody>
          <a:bodyPr wrap="none" rtlCol="0">
            <a:spAutoFit/>
          </a:bodyPr>
          <a:lstStyle/>
          <a:p>
            <a:r>
              <a:rPr lang="en-GB" sz="1600" dirty="0">
                <a:solidFill>
                  <a:srgbClr val="5B9BD5"/>
                </a:solidFill>
                <a:latin typeface="+mj-lt"/>
              </a:rPr>
              <a:t>M. </a:t>
            </a:r>
            <a:r>
              <a:rPr lang="en-GB" sz="1600" dirty="0" err="1">
                <a:solidFill>
                  <a:srgbClr val="5B9BD5"/>
                </a:solidFill>
                <a:latin typeface="+mj-lt"/>
              </a:rPr>
              <a:t>Kajita</a:t>
            </a:r>
            <a:r>
              <a:rPr lang="en-GB" sz="1600" dirty="0">
                <a:solidFill>
                  <a:srgbClr val="5B9BD5"/>
                </a:solidFill>
                <a:latin typeface="+mj-lt"/>
              </a:rPr>
              <a:t> </a:t>
            </a:r>
            <a:r>
              <a:rPr lang="en-GB" sz="1600" i="1" dirty="0">
                <a:solidFill>
                  <a:srgbClr val="5B9BD5"/>
                </a:solidFill>
                <a:latin typeface="+mj-lt"/>
              </a:rPr>
              <a:t>et al.</a:t>
            </a:r>
            <a:r>
              <a:rPr lang="en-GB" sz="1600" dirty="0">
                <a:solidFill>
                  <a:srgbClr val="5B9BD5"/>
                </a:solidFill>
                <a:latin typeface="+mj-lt"/>
              </a:rPr>
              <a:t>, Phys. Rev. A 89, 032509</a:t>
            </a:r>
          </a:p>
        </p:txBody>
      </p:sp>
      <p:sp>
        <p:nvSpPr>
          <p:cNvPr id="4" name="Title 1">
            <a:extLst>
              <a:ext uri="{FF2B5EF4-FFF2-40B4-BE49-F238E27FC236}">
                <a16:creationId xmlns:a16="http://schemas.microsoft.com/office/drawing/2014/main" id="{2943BED8-EAF8-DBE6-35E9-0536E2BFC1A5}"/>
              </a:ext>
            </a:extLst>
          </p:cNvPr>
          <p:cNvSpPr txBox="1">
            <a:spLocks/>
          </p:cNvSpPr>
          <p:nvPr/>
        </p:nvSpPr>
        <p:spPr>
          <a:xfrm>
            <a:off x="180296" y="212894"/>
            <a:ext cx="13321479" cy="381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lumMod val="75000"/>
                  </a:schemeClr>
                </a:solidFill>
                <a:latin typeface="+mj-lt"/>
                <a:ea typeface="+mj-ea"/>
                <a:cs typeface="+mj-cs"/>
              </a:defRPr>
            </a:lvl1pPr>
          </a:lstStyle>
          <a:p>
            <a:r>
              <a:rPr lang="en-GB" sz="3800" dirty="0"/>
              <a:t>The nitrogen clock </a:t>
            </a:r>
          </a:p>
        </p:txBody>
      </p:sp>
      <p:sp>
        <p:nvSpPr>
          <p:cNvPr id="11" name="TextBox 10">
            <a:extLst>
              <a:ext uri="{FF2B5EF4-FFF2-40B4-BE49-F238E27FC236}">
                <a16:creationId xmlns:a16="http://schemas.microsoft.com/office/drawing/2014/main" id="{753E3187-0845-B022-B71C-3EB14D0B2C20}"/>
              </a:ext>
            </a:extLst>
          </p:cNvPr>
          <p:cNvSpPr txBox="1"/>
          <p:nvPr/>
        </p:nvSpPr>
        <p:spPr>
          <a:xfrm>
            <a:off x="300724" y="1222379"/>
            <a:ext cx="11430808" cy="830997"/>
          </a:xfrm>
          <a:prstGeom prst="rect">
            <a:avLst/>
          </a:prstGeom>
          <a:noFill/>
        </p:spPr>
        <p:txBody>
          <a:bodyPr wrap="square" rtlCol="0">
            <a:spAutoFit/>
          </a:bodyPr>
          <a:lstStyle/>
          <a:p>
            <a:pPr>
              <a:defRPr/>
            </a:pPr>
            <a:r>
              <a:rPr lang="en-GB" sz="2400" dirty="0">
                <a:solidFill>
                  <a:schemeClr val="tx2"/>
                </a:solidFill>
                <a:latin typeface="+mj-lt"/>
                <a:cs typeface="Calibri" panose="020F0502020204030204" pitchFamily="34" charset="0"/>
              </a:rPr>
              <a:t>Our clock, based on a N</a:t>
            </a:r>
            <a:r>
              <a:rPr lang="en-GB" sz="2400" baseline="-25000" dirty="0">
                <a:solidFill>
                  <a:schemeClr val="tx2"/>
                </a:solidFill>
                <a:latin typeface="+mj-lt"/>
                <a:cs typeface="Calibri" panose="020F0502020204030204" pitchFamily="34" charset="0"/>
              </a:rPr>
              <a:t>2</a:t>
            </a:r>
            <a:r>
              <a:rPr lang="en-GB" sz="2400" baseline="30000" dirty="0">
                <a:solidFill>
                  <a:schemeClr val="tx2"/>
                </a:solidFill>
                <a:latin typeface="+mj-lt"/>
                <a:cs typeface="Calibri" panose="020F0502020204030204" pitchFamily="34" charset="0"/>
              </a:rPr>
              <a:t>+</a:t>
            </a:r>
            <a:r>
              <a:rPr lang="en-GB" sz="2400" dirty="0">
                <a:solidFill>
                  <a:schemeClr val="tx2"/>
                </a:solidFill>
                <a:latin typeface="+mj-lt"/>
                <a:cs typeface="Calibri" panose="020F0502020204030204" pitchFamily="34" charset="0"/>
              </a:rPr>
              <a:t> ion, will be sensitive to potential changes in the proton-to-electron mass ratio, </a:t>
            </a:r>
            <a:r>
              <a:rPr lang="el-GR" sz="2400" dirty="0">
                <a:solidFill>
                  <a:schemeClr val="tx2"/>
                </a:solidFill>
                <a:latin typeface="+mj-lt"/>
                <a:cs typeface="Calibri" panose="020F0502020204030204" pitchFamily="34" charset="0"/>
              </a:rPr>
              <a:t>μ</a:t>
            </a:r>
            <a:endParaRPr lang="en-GB" sz="2400" dirty="0">
              <a:solidFill>
                <a:schemeClr val="tx2"/>
              </a:solidFill>
              <a:latin typeface="+mj-lt"/>
              <a:cs typeface="Calibri" panose="020F0502020204030204" pitchFamily="34" charset="0"/>
            </a:endParaRPr>
          </a:p>
        </p:txBody>
      </p:sp>
      <p:grpSp>
        <p:nvGrpSpPr>
          <p:cNvPr id="48" name="Group 47">
            <a:extLst>
              <a:ext uri="{FF2B5EF4-FFF2-40B4-BE49-F238E27FC236}">
                <a16:creationId xmlns:a16="http://schemas.microsoft.com/office/drawing/2014/main" id="{1DB50278-EFE3-30F1-090C-5BFEC3C6F9A2}"/>
              </a:ext>
            </a:extLst>
          </p:cNvPr>
          <p:cNvGrpSpPr/>
          <p:nvPr/>
        </p:nvGrpSpPr>
        <p:grpSpPr>
          <a:xfrm>
            <a:off x="6289034" y="2099417"/>
            <a:ext cx="3728732" cy="3625108"/>
            <a:chOff x="6988771" y="2410132"/>
            <a:chExt cx="3728732" cy="3625108"/>
          </a:xfrm>
        </p:grpSpPr>
        <p:sp>
          <p:nvSpPr>
            <p:cNvPr id="6" name="Rounded Rectangle 80">
              <a:extLst>
                <a:ext uri="{FF2B5EF4-FFF2-40B4-BE49-F238E27FC236}">
                  <a16:creationId xmlns:a16="http://schemas.microsoft.com/office/drawing/2014/main" id="{6DFBF816-DEB6-565F-68C4-496C384829C3}"/>
                </a:ext>
              </a:extLst>
            </p:cNvPr>
            <p:cNvSpPr/>
            <p:nvPr/>
          </p:nvSpPr>
          <p:spPr>
            <a:xfrm>
              <a:off x="6995035" y="2412669"/>
              <a:ext cx="3722468" cy="1710549"/>
            </a:xfrm>
            <a:prstGeom prst="roundRect">
              <a:avLst>
                <a:gd name="adj" fmla="val 5677"/>
              </a:avLst>
            </a:prstGeom>
            <a:solidFill>
              <a:srgbClr val="44546A"/>
            </a:solidFill>
            <a:ln w="38100">
              <a:solidFill>
                <a:srgbClr val="4454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00" dirty="0"/>
            </a:p>
          </p:txBody>
        </p:sp>
        <p:sp>
          <p:nvSpPr>
            <p:cNvPr id="7" name="Rounded Rectangle 81">
              <a:extLst>
                <a:ext uri="{FF2B5EF4-FFF2-40B4-BE49-F238E27FC236}">
                  <a16:creationId xmlns:a16="http://schemas.microsoft.com/office/drawing/2014/main" id="{02B6CC46-90EF-EED7-9038-08E75D6927FF}"/>
                </a:ext>
              </a:extLst>
            </p:cNvPr>
            <p:cNvSpPr/>
            <p:nvPr/>
          </p:nvSpPr>
          <p:spPr>
            <a:xfrm>
              <a:off x="6995035" y="2776877"/>
              <a:ext cx="3722468" cy="3258363"/>
            </a:xfrm>
            <a:prstGeom prst="roundRect">
              <a:avLst>
                <a:gd name="adj" fmla="val 5677"/>
              </a:avLst>
            </a:prstGeom>
            <a:solidFill>
              <a:schemeClr val="bg1"/>
            </a:solidFill>
            <a:ln w="38100">
              <a:solidFill>
                <a:srgbClr val="4454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00" dirty="0"/>
            </a:p>
          </p:txBody>
        </p:sp>
        <p:sp>
          <p:nvSpPr>
            <p:cNvPr id="8" name="TextBox 7">
              <a:extLst>
                <a:ext uri="{FF2B5EF4-FFF2-40B4-BE49-F238E27FC236}">
                  <a16:creationId xmlns:a16="http://schemas.microsoft.com/office/drawing/2014/main" id="{031694B8-D812-41FF-03B5-3CA2520E7ABB}"/>
                </a:ext>
              </a:extLst>
            </p:cNvPr>
            <p:cNvSpPr txBox="1"/>
            <p:nvPr/>
          </p:nvSpPr>
          <p:spPr>
            <a:xfrm>
              <a:off x="6988771" y="2410132"/>
              <a:ext cx="3719480" cy="400110"/>
            </a:xfrm>
            <a:prstGeom prst="rect">
              <a:avLst/>
            </a:prstGeom>
            <a:noFill/>
          </p:spPr>
          <p:txBody>
            <a:bodyPr wrap="none" rtlCol="0">
              <a:spAutoFit/>
            </a:bodyPr>
            <a:lstStyle/>
            <a:p>
              <a:r>
                <a:rPr lang="en-GB" sz="2000" dirty="0">
                  <a:solidFill>
                    <a:schemeClr val="bg1"/>
                  </a:solidFill>
                  <a:ea typeface="Adobe Song Std L" panose="02020300000000000000" pitchFamily="18" charset="-128"/>
                </a:rPr>
                <a:t>Nitrogen clock (I=0, (0,0) </a:t>
              </a:r>
              <a:r>
                <a:rPr lang="en-GB" sz="2000" dirty="0">
                  <a:solidFill>
                    <a:schemeClr val="bg1"/>
                  </a:solidFill>
                  <a:ea typeface="Adobe Song Std L" panose="02020300000000000000" pitchFamily="18" charset="-128"/>
                  <a:sym typeface="Wingdings" panose="05000000000000000000" pitchFamily="2" charset="2"/>
                </a:rPr>
                <a:t> (2, 0)</a:t>
              </a:r>
              <a:r>
                <a:rPr lang="en-GB" sz="2000" dirty="0">
                  <a:solidFill>
                    <a:schemeClr val="bg1"/>
                  </a:solidFill>
                  <a:ea typeface="Adobe Song Std L" panose="02020300000000000000" pitchFamily="18" charset="-128"/>
                </a:rPr>
                <a:t>:</a:t>
              </a:r>
            </a:p>
          </p:txBody>
        </p:sp>
        <p:sp>
          <p:nvSpPr>
            <p:cNvPr id="10" name="TextBox 9">
              <a:extLst>
                <a:ext uri="{FF2B5EF4-FFF2-40B4-BE49-F238E27FC236}">
                  <a16:creationId xmlns:a16="http://schemas.microsoft.com/office/drawing/2014/main" id="{97F9D797-8ACC-7744-78D1-DFCA48C77511}"/>
                </a:ext>
              </a:extLst>
            </p:cNvPr>
            <p:cNvSpPr txBox="1"/>
            <p:nvPr/>
          </p:nvSpPr>
          <p:spPr>
            <a:xfrm>
              <a:off x="7075373" y="2955038"/>
              <a:ext cx="2647263" cy="369332"/>
            </a:xfrm>
            <a:prstGeom prst="rect">
              <a:avLst/>
            </a:prstGeom>
            <a:noFill/>
          </p:spPr>
          <p:txBody>
            <a:bodyPr wrap="none" rtlCol="0">
              <a:spAutoFit/>
            </a:bodyPr>
            <a:lstStyle/>
            <a:p>
              <a:r>
                <a:rPr lang="en-GB" dirty="0">
                  <a:solidFill>
                    <a:srgbClr val="44546A"/>
                  </a:solidFill>
                  <a:cs typeface="Nirmala UI" panose="020B0502040204020203" pitchFamily="34" charset="0"/>
                </a:rPr>
                <a:t>Transition frequency (THz)</a:t>
              </a:r>
            </a:p>
          </p:txBody>
        </p:sp>
        <p:grpSp>
          <p:nvGrpSpPr>
            <p:cNvPr id="12" name="Group 11">
              <a:extLst>
                <a:ext uri="{FF2B5EF4-FFF2-40B4-BE49-F238E27FC236}">
                  <a16:creationId xmlns:a16="http://schemas.microsoft.com/office/drawing/2014/main" id="{2A334429-A471-D1F9-1F6B-8969D27D3D3D}"/>
                </a:ext>
              </a:extLst>
            </p:cNvPr>
            <p:cNvGrpSpPr/>
            <p:nvPr/>
          </p:nvGrpSpPr>
          <p:grpSpPr>
            <a:xfrm>
              <a:off x="9739374" y="3015782"/>
              <a:ext cx="878558" cy="308553"/>
              <a:chOff x="25152943" y="17474471"/>
              <a:chExt cx="3036593" cy="1063564"/>
            </a:xfrm>
            <a:solidFill>
              <a:srgbClr val="44546A"/>
            </a:solidFill>
          </p:grpSpPr>
          <p:sp>
            <p:nvSpPr>
              <p:cNvPr id="29" name="Snip Diagonal Corner Rectangle 76">
                <a:extLst>
                  <a:ext uri="{FF2B5EF4-FFF2-40B4-BE49-F238E27FC236}">
                    <a16:creationId xmlns:a16="http://schemas.microsoft.com/office/drawing/2014/main" id="{57EBCA23-2D28-0883-3C3A-E0EC60B9F9C0}"/>
                  </a:ext>
                </a:extLst>
              </p:cNvPr>
              <p:cNvSpPr/>
              <p:nvPr/>
            </p:nvSpPr>
            <p:spPr>
              <a:xfrm>
                <a:off x="25152943" y="17474471"/>
                <a:ext cx="3036593" cy="1004032"/>
              </a:xfrm>
              <a:prstGeom prst="snip2DiagRect">
                <a:avLst>
                  <a:gd name="adj1" fmla="val 35238"/>
                  <a:gd name="adj2" fmla="val 0"/>
                </a:avLst>
              </a:prstGeom>
              <a:grpFill/>
              <a:ln>
                <a:solidFill>
                  <a:srgbClr val="4454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00"/>
              </a:p>
            </p:txBody>
          </p:sp>
          <p:sp>
            <p:nvSpPr>
              <p:cNvPr id="30" name="TextBox 29">
                <a:extLst>
                  <a:ext uri="{FF2B5EF4-FFF2-40B4-BE49-F238E27FC236}">
                    <a16:creationId xmlns:a16="http://schemas.microsoft.com/office/drawing/2014/main" id="{DD636AD0-6129-D333-A271-8F9651B0D62C}"/>
                  </a:ext>
                </a:extLst>
              </p:cNvPr>
              <p:cNvSpPr txBox="1"/>
              <p:nvPr/>
            </p:nvSpPr>
            <p:spPr>
              <a:xfrm>
                <a:off x="25642910" y="17477146"/>
                <a:ext cx="2056645" cy="1060889"/>
              </a:xfrm>
              <a:prstGeom prst="rect">
                <a:avLst/>
              </a:prstGeom>
              <a:noFill/>
              <a:ln>
                <a:noFill/>
              </a:ln>
            </p:spPr>
            <p:txBody>
              <a:bodyPr wrap="none" rtlCol="0">
                <a:spAutoFit/>
              </a:bodyPr>
              <a:lstStyle/>
              <a:p>
                <a:pPr algn="ctr"/>
                <a:r>
                  <a:rPr lang="en-GB" sz="1400" dirty="0">
                    <a:solidFill>
                      <a:schemeClr val="bg1"/>
                    </a:solidFill>
                    <a:cs typeface="Nirmala UI" panose="020B0502040204020203" pitchFamily="34" charset="0"/>
                  </a:rPr>
                  <a:t>129.4</a:t>
                </a:r>
              </a:p>
            </p:txBody>
          </p:sp>
        </p:grpSp>
        <p:cxnSp>
          <p:nvCxnSpPr>
            <p:cNvPr id="13" name="Straight Connector 12">
              <a:extLst>
                <a:ext uri="{FF2B5EF4-FFF2-40B4-BE49-F238E27FC236}">
                  <a16:creationId xmlns:a16="http://schemas.microsoft.com/office/drawing/2014/main" id="{33784D47-7E03-394C-181E-15A6A32039EF}"/>
                </a:ext>
              </a:extLst>
            </p:cNvPr>
            <p:cNvCxnSpPr>
              <a:cxnSpLocks/>
            </p:cNvCxnSpPr>
            <p:nvPr/>
          </p:nvCxnSpPr>
          <p:spPr>
            <a:xfrm flipH="1" flipV="1">
              <a:off x="7151105" y="3296056"/>
              <a:ext cx="2651869" cy="15"/>
            </a:xfrm>
            <a:prstGeom prst="line">
              <a:avLst/>
            </a:prstGeom>
            <a:ln w="38100" cap="flat">
              <a:solidFill>
                <a:srgbClr val="44546A"/>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8FE456F-1E11-C749-D4FB-D5B22075DF4F}"/>
                </a:ext>
              </a:extLst>
            </p:cNvPr>
            <p:cNvSpPr txBox="1"/>
            <p:nvPr/>
          </p:nvSpPr>
          <p:spPr>
            <a:xfrm>
              <a:off x="7075373" y="3481137"/>
              <a:ext cx="2242922" cy="369332"/>
            </a:xfrm>
            <a:prstGeom prst="rect">
              <a:avLst/>
            </a:prstGeom>
            <a:noFill/>
          </p:spPr>
          <p:txBody>
            <a:bodyPr wrap="none" rtlCol="0">
              <a:spAutoFit/>
            </a:bodyPr>
            <a:lstStyle>
              <a:defPPr>
                <a:defRPr lang="en-US"/>
              </a:defPPr>
              <a:lvl1pPr>
                <a:defRPr>
                  <a:solidFill>
                    <a:srgbClr val="44546A"/>
                  </a:solidFill>
                  <a:cs typeface="Nirmala UI" panose="020B0502040204020203" pitchFamily="34" charset="0"/>
                </a:defRPr>
              </a:lvl1pPr>
            </a:lstStyle>
            <a:p>
              <a:r>
                <a:rPr lang="en-GB" dirty="0"/>
                <a:t>Natural linewidth (Hz)</a:t>
              </a:r>
            </a:p>
          </p:txBody>
        </p:sp>
        <p:grpSp>
          <p:nvGrpSpPr>
            <p:cNvPr id="15" name="Group 14">
              <a:extLst>
                <a:ext uri="{FF2B5EF4-FFF2-40B4-BE49-F238E27FC236}">
                  <a16:creationId xmlns:a16="http://schemas.microsoft.com/office/drawing/2014/main" id="{604DE113-776B-7C06-47FC-730EBB364A35}"/>
                </a:ext>
              </a:extLst>
            </p:cNvPr>
            <p:cNvGrpSpPr/>
            <p:nvPr/>
          </p:nvGrpSpPr>
          <p:grpSpPr>
            <a:xfrm>
              <a:off x="9739374" y="3533576"/>
              <a:ext cx="878558" cy="431664"/>
              <a:chOff x="25152943" y="17474468"/>
              <a:chExt cx="3036593" cy="1487914"/>
            </a:xfrm>
            <a:solidFill>
              <a:srgbClr val="44546A"/>
            </a:solidFill>
          </p:grpSpPr>
          <p:sp>
            <p:nvSpPr>
              <p:cNvPr id="27" name="Snip Diagonal Corner Rectangle 70">
                <a:extLst>
                  <a:ext uri="{FF2B5EF4-FFF2-40B4-BE49-F238E27FC236}">
                    <a16:creationId xmlns:a16="http://schemas.microsoft.com/office/drawing/2014/main" id="{50B616E8-3F9B-75C6-265E-8F06EDCE338F}"/>
                  </a:ext>
                </a:extLst>
              </p:cNvPr>
              <p:cNvSpPr/>
              <p:nvPr/>
            </p:nvSpPr>
            <p:spPr>
              <a:xfrm>
                <a:off x="25152943" y="17474468"/>
                <a:ext cx="3036593" cy="1004032"/>
              </a:xfrm>
              <a:prstGeom prst="snip2DiagRect">
                <a:avLst>
                  <a:gd name="adj1" fmla="val 35238"/>
                  <a:gd name="adj2" fmla="val 0"/>
                </a:avLst>
              </a:prstGeom>
              <a:grpFill/>
              <a:ln>
                <a:solidFill>
                  <a:srgbClr val="4454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00"/>
              </a:p>
            </p:txBody>
          </p:sp>
          <p:sp>
            <p:nvSpPr>
              <p:cNvPr id="28" name="TextBox 27">
                <a:extLst>
                  <a:ext uri="{FF2B5EF4-FFF2-40B4-BE49-F238E27FC236}">
                    <a16:creationId xmlns:a16="http://schemas.microsoft.com/office/drawing/2014/main" id="{C7FD357C-1FE3-318F-F803-4087CBDE3760}"/>
                  </a:ext>
                </a:extLst>
              </p:cNvPr>
              <p:cNvSpPr txBox="1"/>
              <p:nvPr/>
            </p:nvSpPr>
            <p:spPr>
              <a:xfrm>
                <a:off x="25803581" y="17477146"/>
                <a:ext cx="1735296" cy="1485236"/>
              </a:xfrm>
              <a:prstGeom prst="rect">
                <a:avLst/>
              </a:prstGeom>
              <a:noFill/>
              <a:ln>
                <a:noFill/>
              </a:ln>
            </p:spPr>
            <p:txBody>
              <a:bodyPr wrap="none" rtlCol="0">
                <a:spAutoFit/>
              </a:bodyPr>
              <a:lstStyle/>
              <a:p>
                <a:pPr algn="ctr"/>
                <a:r>
                  <a:rPr lang="en-GB" sz="1400" dirty="0">
                    <a:solidFill>
                      <a:schemeClr val="bg1"/>
                    </a:solidFill>
                    <a:cs typeface="Nirmala UI" panose="020B0502040204020203" pitchFamily="34" charset="0"/>
                  </a:rPr>
                  <a:t>&lt;0.1</a:t>
                </a:r>
              </a:p>
              <a:p>
                <a:pPr algn="ctr"/>
                <a:endParaRPr lang="en-GB" sz="1200" baseline="30000" dirty="0">
                  <a:solidFill>
                    <a:schemeClr val="bg1"/>
                  </a:solidFill>
                  <a:cs typeface="Nirmala UI" panose="020B0502040204020203" pitchFamily="34" charset="0"/>
                </a:endParaRPr>
              </a:p>
            </p:txBody>
          </p:sp>
        </p:grpSp>
        <p:cxnSp>
          <p:nvCxnSpPr>
            <p:cNvPr id="16" name="Straight Connector 15">
              <a:extLst>
                <a:ext uri="{FF2B5EF4-FFF2-40B4-BE49-F238E27FC236}">
                  <a16:creationId xmlns:a16="http://schemas.microsoft.com/office/drawing/2014/main" id="{3D13FA8A-3E27-7244-DA60-4F00A705E5E4}"/>
                </a:ext>
              </a:extLst>
            </p:cNvPr>
            <p:cNvCxnSpPr>
              <a:cxnSpLocks/>
            </p:cNvCxnSpPr>
            <p:nvPr/>
          </p:nvCxnSpPr>
          <p:spPr>
            <a:xfrm flipH="1">
              <a:off x="7151105" y="3813847"/>
              <a:ext cx="2730028" cy="0"/>
            </a:xfrm>
            <a:prstGeom prst="line">
              <a:avLst/>
            </a:prstGeom>
            <a:ln w="38100" cap="flat">
              <a:solidFill>
                <a:srgbClr val="44546A"/>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BD5D5BF-08CE-A216-325F-AE848155F71F}"/>
                </a:ext>
              </a:extLst>
            </p:cNvPr>
            <p:cNvSpPr txBox="1"/>
            <p:nvPr/>
          </p:nvSpPr>
          <p:spPr>
            <a:xfrm>
              <a:off x="7075373" y="3998914"/>
              <a:ext cx="2441502" cy="369332"/>
            </a:xfrm>
            <a:prstGeom prst="rect">
              <a:avLst/>
            </a:prstGeom>
            <a:noFill/>
          </p:spPr>
          <p:txBody>
            <a:bodyPr wrap="none" rtlCol="0">
              <a:spAutoFit/>
            </a:bodyPr>
            <a:lstStyle/>
            <a:p>
              <a:r>
                <a:rPr lang="en-GB" dirty="0">
                  <a:solidFill>
                    <a:srgbClr val="44546A"/>
                  </a:solidFill>
                  <a:cs typeface="Nirmala UI" panose="020B0502040204020203" pitchFamily="34" charset="0"/>
                </a:rPr>
                <a:t>Zeeman shift (2</a:t>
              </a:r>
              <a:r>
                <a:rPr lang="en-GB" baseline="30000" dirty="0">
                  <a:solidFill>
                    <a:srgbClr val="44546A"/>
                  </a:solidFill>
                  <a:cs typeface="Nirmala UI" panose="020B0502040204020203" pitchFamily="34" charset="0"/>
                </a:rPr>
                <a:t>nd</a:t>
              </a:r>
              <a:r>
                <a:rPr lang="en-GB" dirty="0">
                  <a:solidFill>
                    <a:srgbClr val="44546A"/>
                  </a:solidFill>
                  <a:cs typeface="Nirmala UI" panose="020B0502040204020203" pitchFamily="34" charset="0"/>
                </a:rPr>
                <a:t> order)</a:t>
              </a:r>
            </a:p>
          </p:txBody>
        </p:sp>
        <p:grpSp>
          <p:nvGrpSpPr>
            <p:cNvPr id="18" name="Group 17">
              <a:extLst>
                <a:ext uri="{FF2B5EF4-FFF2-40B4-BE49-F238E27FC236}">
                  <a16:creationId xmlns:a16="http://schemas.microsoft.com/office/drawing/2014/main" id="{846DB122-1946-CDD6-350D-DE0E3A385D82}"/>
                </a:ext>
              </a:extLst>
            </p:cNvPr>
            <p:cNvGrpSpPr/>
            <p:nvPr/>
          </p:nvGrpSpPr>
          <p:grpSpPr>
            <a:xfrm>
              <a:off x="9739376" y="4051347"/>
              <a:ext cx="878558" cy="308553"/>
              <a:chOff x="25152943" y="17474471"/>
              <a:chExt cx="3036590" cy="1063564"/>
            </a:xfrm>
            <a:solidFill>
              <a:srgbClr val="44546A"/>
            </a:solidFill>
          </p:grpSpPr>
          <p:sp>
            <p:nvSpPr>
              <p:cNvPr id="25" name="Snip Diagonal Corner Rectangle 62">
                <a:extLst>
                  <a:ext uri="{FF2B5EF4-FFF2-40B4-BE49-F238E27FC236}">
                    <a16:creationId xmlns:a16="http://schemas.microsoft.com/office/drawing/2014/main" id="{1415A3E2-46A7-5295-1505-6EC52EF61B96}"/>
                  </a:ext>
                </a:extLst>
              </p:cNvPr>
              <p:cNvSpPr/>
              <p:nvPr/>
            </p:nvSpPr>
            <p:spPr>
              <a:xfrm>
                <a:off x="25152943" y="17474471"/>
                <a:ext cx="3036590" cy="1004032"/>
              </a:xfrm>
              <a:prstGeom prst="snip2DiagRect">
                <a:avLst>
                  <a:gd name="adj1" fmla="val 35238"/>
                  <a:gd name="adj2" fmla="val 0"/>
                </a:avLst>
              </a:prstGeom>
              <a:grpFill/>
              <a:ln>
                <a:solidFill>
                  <a:srgbClr val="4454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00"/>
              </a:p>
            </p:txBody>
          </p:sp>
          <p:sp>
            <p:nvSpPr>
              <p:cNvPr id="26" name="TextBox 25">
                <a:extLst>
                  <a:ext uri="{FF2B5EF4-FFF2-40B4-BE49-F238E27FC236}">
                    <a16:creationId xmlns:a16="http://schemas.microsoft.com/office/drawing/2014/main" id="{B80E2647-F7B6-730B-5E8D-BE96288F6DF1}"/>
                  </a:ext>
                </a:extLst>
              </p:cNvPr>
              <p:cNvSpPr txBox="1"/>
              <p:nvPr/>
            </p:nvSpPr>
            <p:spPr>
              <a:xfrm>
                <a:off x="26039064" y="17477146"/>
                <a:ext cx="1264348" cy="1060889"/>
              </a:xfrm>
              <a:prstGeom prst="rect">
                <a:avLst/>
              </a:prstGeom>
              <a:noFill/>
              <a:ln>
                <a:noFill/>
              </a:ln>
            </p:spPr>
            <p:txBody>
              <a:bodyPr wrap="none" rtlCol="0">
                <a:spAutoFit/>
              </a:bodyPr>
              <a:lstStyle/>
              <a:p>
                <a:pPr algn="ctr"/>
                <a:r>
                  <a:rPr lang="en-GB" sz="1400" dirty="0">
                    <a:solidFill>
                      <a:schemeClr val="bg1"/>
                    </a:solidFill>
                    <a:cs typeface="Nirmala UI" panose="020B0502040204020203" pitchFamily="34" charset="0"/>
                  </a:rPr>
                  <a:t>~0</a:t>
                </a:r>
              </a:p>
            </p:txBody>
          </p:sp>
        </p:grpSp>
        <p:cxnSp>
          <p:nvCxnSpPr>
            <p:cNvPr id="19" name="Straight Connector 18">
              <a:extLst>
                <a:ext uri="{FF2B5EF4-FFF2-40B4-BE49-F238E27FC236}">
                  <a16:creationId xmlns:a16="http://schemas.microsoft.com/office/drawing/2014/main" id="{06F86EC2-24C9-CFEA-85B0-27E919043209}"/>
                </a:ext>
              </a:extLst>
            </p:cNvPr>
            <p:cNvCxnSpPr>
              <a:cxnSpLocks/>
            </p:cNvCxnSpPr>
            <p:nvPr/>
          </p:nvCxnSpPr>
          <p:spPr>
            <a:xfrm flipH="1">
              <a:off x="7151105" y="4331622"/>
              <a:ext cx="2730028" cy="0"/>
            </a:xfrm>
            <a:prstGeom prst="line">
              <a:avLst/>
            </a:prstGeom>
            <a:ln w="38100" cap="flat">
              <a:solidFill>
                <a:srgbClr val="44546A"/>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4D0C4FF0-827C-0C54-FC65-E3E075D6FA6D}"/>
                </a:ext>
              </a:extLst>
            </p:cNvPr>
            <p:cNvSpPr txBox="1"/>
            <p:nvPr/>
          </p:nvSpPr>
          <p:spPr>
            <a:xfrm>
              <a:off x="7075373" y="4525003"/>
              <a:ext cx="1821717" cy="369332"/>
            </a:xfrm>
            <a:prstGeom prst="rect">
              <a:avLst/>
            </a:prstGeom>
            <a:noFill/>
          </p:spPr>
          <p:txBody>
            <a:bodyPr wrap="none" rtlCol="0">
              <a:spAutoFit/>
            </a:bodyPr>
            <a:lstStyle/>
            <a:p>
              <a:r>
                <a:rPr lang="en-GB" dirty="0">
                  <a:solidFill>
                    <a:srgbClr val="44546A"/>
                  </a:solidFill>
                  <a:cs typeface="Nirmala UI" panose="020B0502040204020203" pitchFamily="34" charset="0"/>
                </a:rPr>
                <a:t>Stark shift (cm/V)</a:t>
              </a:r>
            </a:p>
          </p:txBody>
        </p:sp>
        <p:grpSp>
          <p:nvGrpSpPr>
            <p:cNvPr id="21" name="Group 20">
              <a:extLst>
                <a:ext uri="{FF2B5EF4-FFF2-40B4-BE49-F238E27FC236}">
                  <a16:creationId xmlns:a16="http://schemas.microsoft.com/office/drawing/2014/main" id="{FD8D9EE6-3FED-FE47-3EC9-0A5F5042F3DF}"/>
                </a:ext>
              </a:extLst>
            </p:cNvPr>
            <p:cNvGrpSpPr/>
            <p:nvPr/>
          </p:nvGrpSpPr>
          <p:grpSpPr>
            <a:xfrm>
              <a:off x="9739375" y="4569123"/>
              <a:ext cx="878558" cy="308555"/>
              <a:chOff x="25152947" y="17474464"/>
              <a:chExt cx="3036593" cy="1063571"/>
            </a:xfrm>
            <a:solidFill>
              <a:srgbClr val="44546A"/>
            </a:solidFill>
          </p:grpSpPr>
          <p:sp>
            <p:nvSpPr>
              <p:cNvPr id="23" name="Snip Diagonal Corner Rectangle 45">
                <a:extLst>
                  <a:ext uri="{FF2B5EF4-FFF2-40B4-BE49-F238E27FC236}">
                    <a16:creationId xmlns:a16="http://schemas.microsoft.com/office/drawing/2014/main" id="{8AEF2B2C-67ED-E6E6-8415-CC43E1EB3084}"/>
                  </a:ext>
                </a:extLst>
              </p:cNvPr>
              <p:cNvSpPr/>
              <p:nvPr/>
            </p:nvSpPr>
            <p:spPr>
              <a:xfrm>
                <a:off x="25152947" y="17474464"/>
                <a:ext cx="3036593" cy="1004032"/>
              </a:xfrm>
              <a:prstGeom prst="snip2DiagRect">
                <a:avLst>
                  <a:gd name="adj1" fmla="val 35238"/>
                  <a:gd name="adj2" fmla="val 0"/>
                </a:avLst>
              </a:prstGeom>
              <a:grpFill/>
              <a:ln>
                <a:solidFill>
                  <a:srgbClr val="4454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00"/>
              </a:p>
            </p:txBody>
          </p:sp>
          <p:sp>
            <p:nvSpPr>
              <p:cNvPr id="24" name="TextBox 23">
                <a:extLst>
                  <a:ext uri="{FF2B5EF4-FFF2-40B4-BE49-F238E27FC236}">
                    <a16:creationId xmlns:a16="http://schemas.microsoft.com/office/drawing/2014/main" id="{74CEB35F-DC5F-1A77-BF4C-15ED6D917C7E}"/>
                  </a:ext>
                </a:extLst>
              </p:cNvPr>
              <p:cNvSpPr txBox="1"/>
              <p:nvPr/>
            </p:nvSpPr>
            <p:spPr>
              <a:xfrm>
                <a:off x="25606902" y="17477146"/>
                <a:ext cx="2128668" cy="1060889"/>
              </a:xfrm>
              <a:prstGeom prst="rect">
                <a:avLst/>
              </a:prstGeom>
              <a:noFill/>
              <a:ln>
                <a:noFill/>
              </a:ln>
            </p:spPr>
            <p:txBody>
              <a:bodyPr wrap="none" rtlCol="0">
                <a:spAutoFit/>
              </a:bodyPr>
              <a:lstStyle/>
              <a:p>
                <a:pPr algn="ctr"/>
                <a:r>
                  <a:rPr lang="en-GB" sz="1400" dirty="0">
                    <a:solidFill>
                      <a:schemeClr val="bg1"/>
                    </a:solidFill>
                    <a:cs typeface="Nirmala UI" panose="020B0502040204020203" pitchFamily="34" charset="0"/>
                  </a:rPr>
                  <a:t>~10</a:t>
                </a:r>
                <a:r>
                  <a:rPr lang="en-GB" sz="1400" baseline="30000" dirty="0">
                    <a:solidFill>
                      <a:schemeClr val="bg1"/>
                    </a:solidFill>
                    <a:cs typeface="Nirmala UI" panose="020B0502040204020203" pitchFamily="34" charset="0"/>
                  </a:rPr>
                  <a:t>-20</a:t>
                </a:r>
                <a:endParaRPr lang="en-GB" sz="1400" dirty="0">
                  <a:solidFill>
                    <a:schemeClr val="bg1"/>
                  </a:solidFill>
                  <a:cs typeface="Nirmala UI" panose="020B0502040204020203" pitchFamily="34" charset="0"/>
                </a:endParaRPr>
              </a:p>
            </p:txBody>
          </p:sp>
        </p:grpSp>
        <p:cxnSp>
          <p:nvCxnSpPr>
            <p:cNvPr id="22" name="Straight Connector 21">
              <a:extLst>
                <a:ext uri="{FF2B5EF4-FFF2-40B4-BE49-F238E27FC236}">
                  <a16:creationId xmlns:a16="http://schemas.microsoft.com/office/drawing/2014/main" id="{F8A29C39-9354-6F59-812C-6C9EF4DCB67B}"/>
                </a:ext>
              </a:extLst>
            </p:cNvPr>
            <p:cNvCxnSpPr>
              <a:cxnSpLocks/>
            </p:cNvCxnSpPr>
            <p:nvPr/>
          </p:nvCxnSpPr>
          <p:spPr>
            <a:xfrm flipH="1">
              <a:off x="7151105" y="4849400"/>
              <a:ext cx="2730028" cy="0"/>
            </a:xfrm>
            <a:prstGeom prst="line">
              <a:avLst/>
            </a:prstGeom>
            <a:ln w="38100" cap="flat">
              <a:solidFill>
                <a:srgbClr val="44546A"/>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A9A331A-D802-EA99-624C-0FD41C61CC20}"/>
                </a:ext>
              </a:extLst>
            </p:cNvPr>
            <p:cNvSpPr txBox="1"/>
            <p:nvPr/>
          </p:nvSpPr>
          <p:spPr>
            <a:xfrm>
              <a:off x="7081856" y="5046259"/>
              <a:ext cx="1773242" cy="369332"/>
            </a:xfrm>
            <a:prstGeom prst="rect">
              <a:avLst/>
            </a:prstGeom>
            <a:noFill/>
          </p:spPr>
          <p:txBody>
            <a:bodyPr wrap="none" rtlCol="0">
              <a:spAutoFit/>
            </a:bodyPr>
            <a:lstStyle/>
            <a:p>
              <a:r>
                <a:rPr lang="en-GB" dirty="0">
                  <a:solidFill>
                    <a:srgbClr val="44546A"/>
                  </a:solidFill>
                  <a:cs typeface="Nirmala UI" panose="020B0502040204020203" pitchFamily="34" charset="0"/>
                </a:rPr>
                <a:t>Quadrupole shift</a:t>
              </a:r>
            </a:p>
          </p:txBody>
        </p:sp>
        <p:grpSp>
          <p:nvGrpSpPr>
            <p:cNvPr id="37" name="Group 36">
              <a:extLst>
                <a:ext uri="{FF2B5EF4-FFF2-40B4-BE49-F238E27FC236}">
                  <a16:creationId xmlns:a16="http://schemas.microsoft.com/office/drawing/2014/main" id="{E96CEC4E-E3B3-6D65-33AA-4D448D46FAEA}"/>
                </a:ext>
              </a:extLst>
            </p:cNvPr>
            <p:cNvGrpSpPr/>
            <p:nvPr/>
          </p:nvGrpSpPr>
          <p:grpSpPr>
            <a:xfrm>
              <a:off x="9745859" y="5098692"/>
              <a:ext cx="878558" cy="308553"/>
              <a:chOff x="25152943" y="17474471"/>
              <a:chExt cx="3036590" cy="1063564"/>
            </a:xfrm>
            <a:solidFill>
              <a:srgbClr val="44546A"/>
            </a:solidFill>
          </p:grpSpPr>
          <p:sp>
            <p:nvSpPr>
              <p:cNvPr id="39" name="Snip Diagonal Corner Rectangle 62">
                <a:extLst>
                  <a:ext uri="{FF2B5EF4-FFF2-40B4-BE49-F238E27FC236}">
                    <a16:creationId xmlns:a16="http://schemas.microsoft.com/office/drawing/2014/main" id="{F086EF39-0AA4-1CB7-BC55-6A314C04ED80}"/>
                  </a:ext>
                </a:extLst>
              </p:cNvPr>
              <p:cNvSpPr/>
              <p:nvPr/>
            </p:nvSpPr>
            <p:spPr>
              <a:xfrm>
                <a:off x="25152943" y="17474471"/>
                <a:ext cx="3036590" cy="1004032"/>
              </a:xfrm>
              <a:prstGeom prst="snip2DiagRect">
                <a:avLst>
                  <a:gd name="adj1" fmla="val 35238"/>
                  <a:gd name="adj2" fmla="val 0"/>
                </a:avLst>
              </a:prstGeom>
              <a:grpFill/>
              <a:ln>
                <a:solidFill>
                  <a:srgbClr val="4454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00"/>
              </a:p>
            </p:txBody>
          </p:sp>
          <p:sp>
            <p:nvSpPr>
              <p:cNvPr id="40" name="TextBox 39">
                <a:extLst>
                  <a:ext uri="{FF2B5EF4-FFF2-40B4-BE49-F238E27FC236}">
                    <a16:creationId xmlns:a16="http://schemas.microsoft.com/office/drawing/2014/main" id="{5B82070A-68E3-A758-7702-048B964C4857}"/>
                  </a:ext>
                </a:extLst>
              </p:cNvPr>
              <p:cNvSpPr txBox="1"/>
              <p:nvPr/>
            </p:nvSpPr>
            <p:spPr>
              <a:xfrm>
                <a:off x="26194198" y="17477146"/>
                <a:ext cx="954080" cy="1060889"/>
              </a:xfrm>
              <a:prstGeom prst="rect">
                <a:avLst/>
              </a:prstGeom>
              <a:noFill/>
              <a:ln>
                <a:noFill/>
              </a:ln>
            </p:spPr>
            <p:txBody>
              <a:bodyPr wrap="none" rtlCol="0">
                <a:spAutoFit/>
              </a:bodyPr>
              <a:lstStyle/>
              <a:p>
                <a:pPr algn="ctr"/>
                <a:r>
                  <a:rPr lang="en-GB" sz="1400" dirty="0">
                    <a:solidFill>
                      <a:schemeClr val="bg1"/>
                    </a:solidFill>
                    <a:cs typeface="Nirmala UI" panose="020B0502040204020203" pitchFamily="34" charset="0"/>
                  </a:rPr>
                  <a:t>0</a:t>
                </a:r>
              </a:p>
            </p:txBody>
          </p:sp>
        </p:grpSp>
        <p:cxnSp>
          <p:nvCxnSpPr>
            <p:cNvPr id="41" name="Straight Connector 40">
              <a:extLst>
                <a:ext uri="{FF2B5EF4-FFF2-40B4-BE49-F238E27FC236}">
                  <a16:creationId xmlns:a16="http://schemas.microsoft.com/office/drawing/2014/main" id="{BCD6AAB0-7C23-EFE5-E00A-B2DEB0EB0186}"/>
                </a:ext>
              </a:extLst>
            </p:cNvPr>
            <p:cNvCxnSpPr>
              <a:cxnSpLocks/>
            </p:cNvCxnSpPr>
            <p:nvPr/>
          </p:nvCxnSpPr>
          <p:spPr>
            <a:xfrm flipH="1">
              <a:off x="7157588" y="5378967"/>
              <a:ext cx="2730028" cy="0"/>
            </a:xfrm>
            <a:prstGeom prst="line">
              <a:avLst/>
            </a:prstGeom>
            <a:ln w="38100" cap="flat">
              <a:solidFill>
                <a:srgbClr val="44546A"/>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12E123C7-11AD-990A-A196-5F5FEB2C3176}"/>
                </a:ext>
              </a:extLst>
            </p:cNvPr>
            <p:cNvSpPr txBox="1"/>
            <p:nvPr/>
          </p:nvSpPr>
          <p:spPr>
            <a:xfrm>
              <a:off x="7081856" y="5572348"/>
              <a:ext cx="2327881" cy="369332"/>
            </a:xfrm>
            <a:prstGeom prst="rect">
              <a:avLst/>
            </a:prstGeom>
            <a:noFill/>
          </p:spPr>
          <p:txBody>
            <a:bodyPr wrap="none" rtlCol="0">
              <a:spAutoFit/>
            </a:bodyPr>
            <a:lstStyle/>
            <a:p>
              <a:r>
                <a:rPr lang="en-GB" dirty="0">
                  <a:solidFill>
                    <a:srgbClr val="44546A"/>
                  </a:solidFill>
                  <a:cs typeface="Nirmala UI" panose="020B0502040204020203" pitchFamily="34" charset="0"/>
                </a:rPr>
                <a:t>Blackbody shift (300 K)</a:t>
              </a:r>
            </a:p>
          </p:txBody>
        </p:sp>
        <p:grpSp>
          <p:nvGrpSpPr>
            <p:cNvPr id="43" name="Group 42">
              <a:extLst>
                <a:ext uri="{FF2B5EF4-FFF2-40B4-BE49-F238E27FC236}">
                  <a16:creationId xmlns:a16="http://schemas.microsoft.com/office/drawing/2014/main" id="{132C4D20-6AAF-D35D-A71D-0A1EE58D13E9}"/>
                </a:ext>
              </a:extLst>
            </p:cNvPr>
            <p:cNvGrpSpPr/>
            <p:nvPr/>
          </p:nvGrpSpPr>
          <p:grpSpPr>
            <a:xfrm>
              <a:off x="9745858" y="5616468"/>
              <a:ext cx="878558" cy="308555"/>
              <a:chOff x="25152947" y="17474464"/>
              <a:chExt cx="3036593" cy="1063571"/>
            </a:xfrm>
            <a:solidFill>
              <a:srgbClr val="44546A"/>
            </a:solidFill>
          </p:grpSpPr>
          <p:sp>
            <p:nvSpPr>
              <p:cNvPr id="44" name="Snip Diagonal Corner Rectangle 45">
                <a:extLst>
                  <a:ext uri="{FF2B5EF4-FFF2-40B4-BE49-F238E27FC236}">
                    <a16:creationId xmlns:a16="http://schemas.microsoft.com/office/drawing/2014/main" id="{87B0AF29-31B2-6368-B4E2-DF38A87B91FC}"/>
                  </a:ext>
                </a:extLst>
              </p:cNvPr>
              <p:cNvSpPr/>
              <p:nvPr/>
            </p:nvSpPr>
            <p:spPr>
              <a:xfrm>
                <a:off x="25152947" y="17474464"/>
                <a:ext cx="3036593" cy="1004032"/>
              </a:xfrm>
              <a:prstGeom prst="snip2DiagRect">
                <a:avLst>
                  <a:gd name="adj1" fmla="val 35238"/>
                  <a:gd name="adj2" fmla="val 0"/>
                </a:avLst>
              </a:prstGeom>
              <a:grpFill/>
              <a:ln>
                <a:solidFill>
                  <a:srgbClr val="4454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00"/>
              </a:p>
            </p:txBody>
          </p:sp>
          <p:sp>
            <p:nvSpPr>
              <p:cNvPr id="45" name="TextBox 44">
                <a:extLst>
                  <a:ext uri="{FF2B5EF4-FFF2-40B4-BE49-F238E27FC236}">
                    <a16:creationId xmlns:a16="http://schemas.microsoft.com/office/drawing/2014/main" id="{32922A7A-965A-5E5A-0A58-91AEDA28CFBA}"/>
                  </a:ext>
                </a:extLst>
              </p:cNvPr>
              <p:cNvSpPr txBox="1"/>
              <p:nvPr/>
            </p:nvSpPr>
            <p:spPr>
              <a:xfrm>
                <a:off x="25606902" y="17477146"/>
                <a:ext cx="2128668" cy="1060889"/>
              </a:xfrm>
              <a:prstGeom prst="rect">
                <a:avLst/>
              </a:prstGeom>
              <a:noFill/>
              <a:ln>
                <a:noFill/>
              </a:ln>
            </p:spPr>
            <p:txBody>
              <a:bodyPr wrap="none" rtlCol="0">
                <a:spAutoFit/>
              </a:bodyPr>
              <a:lstStyle/>
              <a:p>
                <a:pPr algn="ctr"/>
                <a:r>
                  <a:rPr lang="en-GB" sz="1400" dirty="0">
                    <a:solidFill>
                      <a:schemeClr val="bg1"/>
                    </a:solidFill>
                    <a:cs typeface="Nirmala UI" panose="020B0502040204020203" pitchFamily="34" charset="0"/>
                  </a:rPr>
                  <a:t>~10</a:t>
                </a:r>
                <a:r>
                  <a:rPr lang="en-GB" sz="1400" baseline="30000" dirty="0">
                    <a:solidFill>
                      <a:schemeClr val="bg1"/>
                    </a:solidFill>
                    <a:cs typeface="Nirmala UI" panose="020B0502040204020203" pitchFamily="34" charset="0"/>
                  </a:rPr>
                  <a:t>-18</a:t>
                </a:r>
                <a:endParaRPr lang="en-GB" sz="1400" dirty="0">
                  <a:solidFill>
                    <a:schemeClr val="bg1"/>
                  </a:solidFill>
                  <a:cs typeface="Nirmala UI" panose="020B0502040204020203" pitchFamily="34" charset="0"/>
                </a:endParaRPr>
              </a:p>
            </p:txBody>
          </p:sp>
        </p:grpSp>
        <p:cxnSp>
          <p:nvCxnSpPr>
            <p:cNvPr id="46" name="Straight Connector 45">
              <a:extLst>
                <a:ext uri="{FF2B5EF4-FFF2-40B4-BE49-F238E27FC236}">
                  <a16:creationId xmlns:a16="http://schemas.microsoft.com/office/drawing/2014/main" id="{96D3126B-2854-7B08-D77B-F56946F74520}"/>
                </a:ext>
              </a:extLst>
            </p:cNvPr>
            <p:cNvCxnSpPr>
              <a:cxnSpLocks/>
            </p:cNvCxnSpPr>
            <p:nvPr/>
          </p:nvCxnSpPr>
          <p:spPr>
            <a:xfrm flipH="1">
              <a:off x="7157588" y="5896745"/>
              <a:ext cx="2730028" cy="0"/>
            </a:xfrm>
            <a:prstGeom prst="line">
              <a:avLst/>
            </a:prstGeom>
            <a:ln w="38100" cap="flat">
              <a:solidFill>
                <a:srgbClr val="44546A"/>
              </a:solidFill>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1107E188-E624-7679-9BBF-FB51CDF0F510}"/>
              </a:ext>
            </a:extLst>
          </p:cNvPr>
          <p:cNvGrpSpPr>
            <a:grpSpLocks noChangeAspect="1"/>
          </p:cNvGrpSpPr>
          <p:nvPr/>
        </p:nvGrpSpPr>
        <p:grpSpPr>
          <a:xfrm>
            <a:off x="1994044" y="2555509"/>
            <a:ext cx="3296631" cy="2946674"/>
            <a:chOff x="9704103" y="2364968"/>
            <a:chExt cx="2860097" cy="2710270"/>
          </a:xfrm>
        </p:grpSpPr>
        <p:pic>
          <p:nvPicPr>
            <p:cNvPr id="5" name="Picture 4" descr="Figure 1">
              <a:extLst>
                <a:ext uri="{FF2B5EF4-FFF2-40B4-BE49-F238E27FC236}">
                  <a16:creationId xmlns:a16="http://schemas.microsoft.com/office/drawing/2014/main" id="{3890028F-2322-CA64-2C0F-24B647AFAB7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2362"/>
            <a:stretch/>
          </p:blipFill>
          <p:spPr bwMode="auto">
            <a:xfrm>
              <a:off x="9704103" y="2364968"/>
              <a:ext cx="2860097" cy="2473471"/>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11">
              <a:extLst>
                <a:ext uri="{FF2B5EF4-FFF2-40B4-BE49-F238E27FC236}">
                  <a16:creationId xmlns:a16="http://schemas.microsoft.com/office/drawing/2014/main" id="{57EED9F0-E17A-1E66-38DC-BD247A5FB9F5}"/>
                </a:ext>
              </a:extLst>
            </p:cNvPr>
            <p:cNvSpPr txBox="1"/>
            <p:nvPr/>
          </p:nvSpPr>
          <p:spPr>
            <a:xfrm>
              <a:off x="11280630" y="4838439"/>
              <a:ext cx="1117392" cy="236799"/>
            </a:xfrm>
            <a:prstGeom prst="rect">
              <a:avLst/>
            </a:prstGeom>
            <a:solidFill>
              <a:srgbClr val="FFFFFF">
                <a:alpha val="34118"/>
              </a:srgbClr>
            </a:solidFill>
            <a:effectLst>
              <a:softEdge rad="63500"/>
            </a:effectLst>
          </p:spPr>
          <p:txBody>
            <a:bodyPr wrap="none" rtlCol="0">
              <a:spAutoFit/>
            </a:bodyPr>
            <a:lstStyle>
              <a:defPPr>
                <a:defRPr lang="de-DE"/>
              </a:defPPr>
              <a:lvl1pPr algn="l" rtl="0" eaLnBrk="0" fontAlgn="base" hangingPunct="0">
                <a:spcBef>
                  <a:spcPct val="0"/>
                </a:spcBef>
                <a:spcAft>
                  <a:spcPct val="0"/>
                </a:spcAft>
                <a:defRPr sz="2200" kern="1200">
                  <a:solidFill>
                    <a:schemeClr val="accent2"/>
                  </a:solidFill>
                  <a:latin typeface="Arial" charset="0"/>
                  <a:ea typeface="+mn-ea"/>
                  <a:cs typeface="+mn-cs"/>
                </a:defRPr>
              </a:lvl1pPr>
              <a:lvl2pPr marL="457200" algn="l" rtl="0" eaLnBrk="0" fontAlgn="base" hangingPunct="0">
                <a:spcBef>
                  <a:spcPct val="0"/>
                </a:spcBef>
                <a:spcAft>
                  <a:spcPct val="0"/>
                </a:spcAft>
                <a:defRPr sz="2200" kern="1200">
                  <a:solidFill>
                    <a:schemeClr val="accent2"/>
                  </a:solidFill>
                  <a:latin typeface="Arial" charset="0"/>
                  <a:ea typeface="+mn-ea"/>
                  <a:cs typeface="+mn-cs"/>
                </a:defRPr>
              </a:lvl2pPr>
              <a:lvl3pPr marL="914400" algn="l" rtl="0" eaLnBrk="0" fontAlgn="base" hangingPunct="0">
                <a:spcBef>
                  <a:spcPct val="0"/>
                </a:spcBef>
                <a:spcAft>
                  <a:spcPct val="0"/>
                </a:spcAft>
                <a:defRPr sz="2200" kern="1200">
                  <a:solidFill>
                    <a:schemeClr val="accent2"/>
                  </a:solidFill>
                  <a:latin typeface="Arial" charset="0"/>
                  <a:ea typeface="+mn-ea"/>
                  <a:cs typeface="+mn-cs"/>
                </a:defRPr>
              </a:lvl3pPr>
              <a:lvl4pPr marL="1371600" algn="l" rtl="0" eaLnBrk="0" fontAlgn="base" hangingPunct="0">
                <a:spcBef>
                  <a:spcPct val="0"/>
                </a:spcBef>
                <a:spcAft>
                  <a:spcPct val="0"/>
                </a:spcAft>
                <a:defRPr sz="2200" kern="1200">
                  <a:solidFill>
                    <a:schemeClr val="accent2"/>
                  </a:solidFill>
                  <a:latin typeface="Arial" charset="0"/>
                  <a:ea typeface="+mn-ea"/>
                  <a:cs typeface="+mn-cs"/>
                </a:defRPr>
              </a:lvl4pPr>
              <a:lvl5pPr marL="1828800" algn="l" rtl="0" eaLnBrk="0" fontAlgn="base" hangingPunct="0">
                <a:spcBef>
                  <a:spcPct val="0"/>
                </a:spcBef>
                <a:spcAft>
                  <a:spcPct val="0"/>
                </a:spcAft>
                <a:defRPr sz="2200" kern="1200">
                  <a:solidFill>
                    <a:schemeClr val="accent2"/>
                  </a:solidFill>
                  <a:latin typeface="Arial" charset="0"/>
                  <a:ea typeface="+mn-ea"/>
                  <a:cs typeface="+mn-cs"/>
                </a:defRPr>
              </a:lvl5pPr>
              <a:lvl6pPr marL="2286000" algn="l" defTabSz="914400" rtl="0" eaLnBrk="1" latinLnBrk="0" hangingPunct="1">
                <a:defRPr sz="2200" kern="1200">
                  <a:solidFill>
                    <a:schemeClr val="accent2"/>
                  </a:solidFill>
                  <a:latin typeface="Arial" charset="0"/>
                  <a:ea typeface="+mn-ea"/>
                  <a:cs typeface="+mn-cs"/>
                </a:defRPr>
              </a:lvl6pPr>
              <a:lvl7pPr marL="2743200" algn="l" defTabSz="914400" rtl="0" eaLnBrk="1" latinLnBrk="0" hangingPunct="1">
                <a:defRPr sz="2200" kern="1200">
                  <a:solidFill>
                    <a:schemeClr val="accent2"/>
                  </a:solidFill>
                  <a:latin typeface="Arial" charset="0"/>
                  <a:ea typeface="+mn-ea"/>
                  <a:cs typeface="+mn-cs"/>
                </a:defRPr>
              </a:lvl7pPr>
              <a:lvl8pPr marL="3200400" algn="l" defTabSz="914400" rtl="0" eaLnBrk="1" latinLnBrk="0" hangingPunct="1">
                <a:defRPr sz="2200" kern="1200">
                  <a:solidFill>
                    <a:schemeClr val="accent2"/>
                  </a:solidFill>
                  <a:latin typeface="Arial" charset="0"/>
                  <a:ea typeface="+mn-ea"/>
                  <a:cs typeface="+mn-cs"/>
                </a:defRPr>
              </a:lvl8pPr>
              <a:lvl9pPr marL="3657600" algn="l" defTabSz="914400" rtl="0" eaLnBrk="1" latinLnBrk="0" hangingPunct="1">
                <a:defRPr sz="2200" kern="1200">
                  <a:solidFill>
                    <a:schemeClr val="accent2"/>
                  </a:solidFill>
                  <a:latin typeface="Arial" charset="0"/>
                  <a:ea typeface="+mn-ea"/>
                  <a:cs typeface="+mn-cs"/>
                </a:defRPr>
              </a:lvl9pPr>
            </a:lstStyle>
            <a:p>
              <a:r>
                <a:rPr lang="en-GB" sz="1800" dirty="0">
                  <a:solidFill>
                    <a:schemeClr val="tx1"/>
                  </a:solidFill>
                </a:rPr>
                <a:t>QSNET network</a:t>
              </a:r>
            </a:p>
          </p:txBody>
        </p:sp>
      </p:grpSp>
      <p:sp>
        <p:nvSpPr>
          <p:cNvPr id="35" name="Date Placeholder 34">
            <a:extLst>
              <a:ext uri="{FF2B5EF4-FFF2-40B4-BE49-F238E27FC236}">
                <a16:creationId xmlns:a16="http://schemas.microsoft.com/office/drawing/2014/main" id="{86A3C658-B471-C16C-8E10-E7B3D47E7373}"/>
              </a:ext>
            </a:extLst>
          </p:cNvPr>
          <p:cNvSpPr>
            <a:spLocks noGrp="1"/>
          </p:cNvSpPr>
          <p:nvPr>
            <p:ph type="dt" sz="half" idx="10"/>
          </p:nvPr>
        </p:nvSpPr>
        <p:spPr/>
        <p:txBody>
          <a:bodyPr/>
          <a:lstStyle/>
          <a:p>
            <a:r>
              <a:rPr lang="en-GB" dirty="0"/>
              <a:t>25/01/2025</a:t>
            </a:r>
          </a:p>
        </p:txBody>
      </p:sp>
      <p:sp>
        <p:nvSpPr>
          <p:cNvPr id="38" name="Footer Placeholder 37">
            <a:extLst>
              <a:ext uri="{FF2B5EF4-FFF2-40B4-BE49-F238E27FC236}">
                <a16:creationId xmlns:a16="http://schemas.microsoft.com/office/drawing/2014/main" id="{E79AB59C-0F98-7C64-5D05-14DEEC2CDC11}"/>
              </a:ext>
            </a:extLst>
          </p:cNvPr>
          <p:cNvSpPr>
            <a:spLocks noGrp="1"/>
          </p:cNvSpPr>
          <p:nvPr>
            <p:ph type="ftr" sz="quarter" idx="11"/>
          </p:nvPr>
        </p:nvSpPr>
        <p:spPr/>
        <p:txBody>
          <a:bodyPr/>
          <a:lstStyle/>
          <a:p>
            <a:r>
              <a:rPr lang="en-GB" dirty="0"/>
              <a:t>QTFP Community Meeting</a:t>
            </a:r>
          </a:p>
        </p:txBody>
      </p:sp>
      <p:sp>
        <p:nvSpPr>
          <p:cNvPr id="47" name="Slide Number Placeholder 46">
            <a:extLst>
              <a:ext uri="{FF2B5EF4-FFF2-40B4-BE49-F238E27FC236}">
                <a16:creationId xmlns:a16="http://schemas.microsoft.com/office/drawing/2014/main" id="{F82FB434-1D96-48B1-F37A-1A2B80348235}"/>
              </a:ext>
            </a:extLst>
          </p:cNvPr>
          <p:cNvSpPr>
            <a:spLocks noGrp="1"/>
          </p:cNvSpPr>
          <p:nvPr>
            <p:ph type="sldNum" sz="quarter" idx="12"/>
          </p:nvPr>
        </p:nvSpPr>
        <p:spPr/>
        <p:txBody>
          <a:bodyPr/>
          <a:lstStyle/>
          <a:p>
            <a:fld id="{90162560-7891-4F91-A4D0-1199CFDADCC3}" type="slidenum">
              <a:rPr lang="en-GB" smtClean="0"/>
              <a:t>2</a:t>
            </a:fld>
            <a:endParaRPr lang="en-GB"/>
          </a:p>
        </p:txBody>
      </p:sp>
    </p:spTree>
    <p:extLst>
      <p:ext uri="{BB962C8B-B14F-4D97-AF65-F5344CB8AC3E}">
        <p14:creationId xmlns:p14="http://schemas.microsoft.com/office/powerpoint/2010/main" val="1123286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848" y="200874"/>
            <a:ext cx="13321479" cy="381000"/>
          </a:xfrm>
        </p:spPr>
        <p:txBody>
          <a:bodyPr>
            <a:noAutofit/>
          </a:bodyPr>
          <a:lstStyle/>
          <a:p>
            <a:pPr algn="l"/>
            <a:r>
              <a:rPr lang="en-GB" dirty="0"/>
              <a:t>Experiment overview</a:t>
            </a:r>
          </a:p>
        </p:txBody>
      </p:sp>
      <p:sp>
        <p:nvSpPr>
          <p:cNvPr id="44" name="TextBox 43">
            <a:extLst>
              <a:ext uri="{FF2B5EF4-FFF2-40B4-BE49-F238E27FC236}">
                <a16:creationId xmlns:a16="http://schemas.microsoft.com/office/drawing/2014/main" id="{30474591-AA1A-4D87-064E-FADB899590F5}"/>
              </a:ext>
            </a:extLst>
          </p:cNvPr>
          <p:cNvSpPr txBox="1"/>
          <p:nvPr/>
        </p:nvSpPr>
        <p:spPr>
          <a:xfrm>
            <a:off x="263352" y="1196752"/>
            <a:ext cx="11377263" cy="461665"/>
          </a:xfrm>
          <a:prstGeom prst="rect">
            <a:avLst/>
          </a:prstGeom>
          <a:noFill/>
        </p:spPr>
        <p:txBody>
          <a:bodyPr wrap="square" rtlCol="0">
            <a:spAutoFit/>
          </a:bodyPr>
          <a:lstStyle/>
          <a:p>
            <a:pPr>
              <a:defRPr/>
            </a:pPr>
            <a:r>
              <a:rPr lang="en-GB" sz="2400" dirty="0">
                <a:latin typeface="+mj-lt"/>
                <a:cs typeface="Calibri" panose="020F0502020204030204" pitchFamily="34" charset="0"/>
              </a:rPr>
              <a:t>Spectroscopy of the clock transition in nitrogen has three main stages: </a:t>
            </a:r>
          </a:p>
        </p:txBody>
      </p:sp>
      <p:sp>
        <p:nvSpPr>
          <p:cNvPr id="54" name="Arrow: Down 53">
            <a:extLst>
              <a:ext uri="{FF2B5EF4-FFF2-40B4-BE49-F238E27FC236}">
                <a16:creationId xmlns:a16="http://schemas.microsoft.com/office/drawing/2014/main" id="{2731E2E4-985E-6969-BEB3-9A58A2DEE746}"/>
              </a:ext>
            </a:extLst>
          </p:cNvPr>
          <p:cNvSpPr/>
          <p:nvPr/>
        </p:nvSpPr>
        <p:spPr>
          <a:xfrm rot="16200000">
            <a:off x="3955381" y="3985252"/>
            <a:ext cx="360040" cy="360040"/>
          </a:xfrm>
          <a:prstGeom prst="downArrow">
            <a:avLst/>
          </a:prstGeom>
          <a:solidFill>
            <a:srgbClr val="FDF1E9"/>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Arrow: Down 55">
            <a:extLst>
              <a:ext uri="{FF2B5EF4-FFF2-40B4-BE49-F238E27FC236}">
                <a16:creationId xmlns:a16="http://schemas.microsoft.com/office/drawing/2014/main" id="{71F8F3BD-7A39-ECD7-8E06-9B4732F26063}"/>
              </a:ext>
            </a:extLst>
          </p:cNvPr>
          <p:cNvSpPr/>
          <p:nvPr/>
        </p:nvSpPr>
        <p:spPr>
          <a:xfrm rot="16200000">
            <a:off x="7921289" y="3980466"/>
            <a:ext cx="360040" cy="360040"/>
          </a:xfrm>
          <a:prstGeom prst="downArrow">
            <a:avLst/>
          </a:prstGeom>
          <a:solidFill>
            <a:srgbClr val="FDF1E9"/>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a:extLst>
              <a:ext uri="{FF2B5EF4-FFF2-40B4-BE49-F238E27FC236}">
                <a16:creationId xmlns:a16="http://schemas.microsoft.com/office/drawing/2014/main" id="{0EABFEEC-9889-2176-0232-A911EA268E09}"/>
              </a:ext>
            </a:extLst>
          </p:cNvPr>
          <p:cNvSpPr/>
          <p:nvPr/>
        </p:nvSpPr>
        <p:spPr>
          <a:xfrm>
            <a:off x="4368772" y="1915846"/>
            <a:ext cx="3490030" cy="104055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id="{5EF0E16C-5A86-C582-688F-558D6D82E099}"/>
              </a:ext>
            </a:extLst>
          </p:cNvPr>
          <p:cNvSpPr/>
          <p:nvPr/>
        </p:nvSpPr>
        <p:spPr>
          <a:xfrm>
            <a:off x="415013" y="1915846"/>
            <a:ext cx="3466583" cy="104055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TextBox 47">
            <a:extLst>
              <a:ext uri="{FF2B5EF4-FFF2-40B4-BE49-F238E27FC236}">
                <a16:creationId xmlns:a16="http://schemas.microsoft.com/office/drawing/2014/main" id="{13C5BDA7-E3C4-98CE-3E22-4C4ECBA3E0C3}"/>
              </a:ext>
            </a:extLst>
          </p:cNvPr>
          <p:cNvSpPr txBox="1"/>
          <p:nvPr/>
        </p:nvSpPr>
        <p:spPr>
          <a:xfrm>
            <a:off x="523748" y="2020626"/>
            <a:ext cx="3240367" cy="830997"/>
          </a:xfrm>
          <a:prstGeom prst="rect">
            <a:avLst/>
          </a:prstGeom>
          <a:noFill/>
        </p:spPr>
        <p:txBody>
          <a:bodyPr wrap="square">
            <a:spAutoFit/>
          </a:bodyPr>
          <a:lstStyle/>
          <a:p>
            <a:pPr algn="ctr"/>
            <a:r>
              <a:rPr lang="en-GB" sz="2400" dirty="0">
                <a:solidFill>
                  <a:schemeClr val="bg1"/>
                </a:solidFill>
                <a:latin typeface="Calibri" panose="020F0502020204030204" pitchFamily="34" charset="0"/>
                <a:cs typeface="Calibri" panose="020F0502020204030204" pitchFamily="34" charset="0"/>
              </a:rPr>
              <a:t>State-selective loading of nitrogen ions</a:t>
            </a:r>
          </a:p>
        </p:txBody>
      </p:sp>
      <p:sp>
        <p:nvSpPr>
          <p:cNvPr id="50" name="TextBox 49">
            <a:extLst>
              <a:ext uri="{FF2B5EF4-FFF2-40B4-BE49-F238E27FC236}">
                <a16:creationId xmlns:a16="http://schemas.microsoft.com/office/drawing/2014/main" id="{2F4FB6AC-2008-154B-DBD2-2FC18F2AD245}"/>
              </a:ext>
            </a:extLst>
          </p:cNvPr>
          <p:cNvSpPr txBox="1"/>
          <p:nvPr/>
        </p:nvSpPr>
        <p:spPr>
          <a:xfrm>
            <a:off x="4723897" y="2038309"/>
            <a:ext cx="2767453" cy="830997"/>
          </a:xfrm>
          <a:prstGeom prst="rect">
            <a:avLst/>
          </a:prstGeom>
          <a:noFill/>
        </p:spPr>
        <p:txBody>
          <a:bodyPr wrap="square">
            <a:spAutoFit/>
          </a:bodyPr>
          <a:lstStyle/>
          <a:p>
            <a:pPr algn="ctr"/>
            <a:r>
              <a:rPr lang="en-GB" sz="2400" dirty="0">
                <a:solidFill>
                  <a:schemeClr val="bg1"/>
                </a:solidFill>
                <a:latin typeface="Calibri" panose="020F0502020204030204" pitchFamily="34" charset="0"/>
                <a:cs typeface="Calibri" panose="020F0502020204030204" pitchFamily="34" charset="0"/>
              </a:rPr>
              <a:t>Raman spectroscopy of clock transition</a:t>
            </a:r>
            <a:endParaRPr lang="en-GB" sz="2400" baseline="30000" dirty="0">
              <a:solidFill>
                <a:schemeClr val="bg1"/>
              </a:solidFill>
              <a:latin typeface="Calibri" panose="020F0502020204030204" pitchFamily="34" charset="0"/>
              <a:cs typeface="Calibri" panose="020F0502020204030204" pitchFamily="34" charset="0"/>
            </a:endParaRPr>
          </a:p>
        </p:txBody>
      </p:sp>
      <p:sp>
        <p:nvSpPr>
          <p:cNvPr id="86" name="Rectangle 85">
            <a:extLst>
              <a:ext uri="{FF2B5EF4-FFF2-40B4-BE49-F238E27FC236}">
                <a16:creationId xmlns:a16="http://schemas.microsoft.com/office/drawing/2014/main" id="{B173EFA1-EA9C-8941-1CB7-1526C0A4041B}"/>
              </a:ext>
            </a:extLst>
          </p:cNvPr>
          <p:cNvSpPr/>
          <p:nvPr/>
        </p:nvSpPr>
        <p:spPr>
          <a:xfrm>
            <a:off x="8366610" y="1915846"/>
            <a:ext cx="3490029" cy="104510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TextBox 59">
            <a:extLst>
              <a:ext uri="{FF2B5EF4-FFF2-40B4-BE49-F238E27FC236}">
                <a16:creationId xmlns:a16="http://schemas.microsoft.com/office/drawing/2014/main" id="{2542DD86-137F-4A84-D301-87B14D4D0917}"/>
              </a:ext>
            </a:extLst>
          </p:cNvPr>
          <p:cNvSpPr txBox="1"/>
          <p:nvPr/>
        </p:nvSpPr>
        <p:spPr>
          <a:xfrm>
            <a:off x="8727897" y="2023270"/>
            <a:ext cx="2767453" cy="830997"/>
          </a:xfrm>
          <a:prstGeom prst="rect">
            <a:avLst/>
          </a:prstGeom>
          <a:noFill/>
        </p:spPr>
        <p:txBody>
          <a:bodyPr wrap="square">
            <a:spAutoFit/>
          </a:bodyPr>
          <a:lstStyle/>
          <a:p>
            <a:pPr algn="ctr"/>
            <a:r>
              <a:rPr lang="en-GB" sz="2400" dirty="0">
                <a:solidFill>
                  <a:schemeClr val="bg1"/>
                </a:solidFill>
                <a:latin typeface="Calibri" panose="020F0502020204030204" pitchFamily="34" charset="0"/>
                <a:cs typeface="Calibri" panose="020F0502020204030204" pitchFamily="34" charset="0"/>
              </a:rPr>
              <a:t>Quantum logic detection scheme</a:t>
            </a:r>
            <a:endParaRPr lang="en-GB" sz="2400" baseline="30000" dirty="0">
              <a:solidFill>
                <a:schemeClr val="bg1"/>
              </a:solidFill>
              <a:latin typeface="Calibri" panose="020F0502020204030204" pitchFamily="34" charset="0"/>
              <a:cs typeface="Calibri" panose="020F0502020204030204" pitchFamily="34" charset="0"/>
            </a:endParaRPr>
          </a:p>
        </p:txBody>
      </p:sp>
      <p:sp>
        <p:nvSpPr>
          <p:cNvPr id="46" name="Rectangle 45">
            <a:extLst>
              <a:ext uri="{FF2B5EF4-FFF2-40B4-BE49-F238E27FC236}">
                <a16:creationId xmlns:a16="http://schemas.microsoft.com/office/drawing/2014/main" id="{A05D4D50-6923-DF1B-9E66-CF9C321A196F}"/>
              </a:ext>
            </a:extLst>
          </p:cNvPr>
          <p:cNvSpPr/>
          <p:nvPr/>
        </p:nvSpPr>
        <p:spPr>
          <a:xfrm>
            <a:off x="415014" y="1919851"/>
            <a:ext cx="3466582" cy="441998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9A424495-290F-1B95-92B2-D1AC2C9749F5}"/>
              </a:ext>
            </a:extLst>
          </p:cNvPr>
          <p:cNvSpPr/>
          <p:nvPr/>
        </p:nvSpPr>
        <p:spPr>
          <a:xfrm>
            <a:off x="4368772" y="1919851"/>
            <a:ext cx="3490030" cy="441998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8" name="Rectangle 57">
            <a:extLst>
              <a:ext uri="{FF2B5EF4-FFF2-40B4-BE49-F238E27FC236}">
                <a16:creationId xmlns:a16="http://schemas.microsoft.com/office/drawing/2014/main" id="{105E8F0D-107C-B65C-6D59-6BDA33649C4B}"/>
              </a:ext>
            </a:extLst>
          </p:cNvPr>
          <p:cNvSpPr/>
          <p:nvPr/>
        </p:nvSpPr>
        <p:spPr>
          <a:xfrm>
            <a:off x="8366610" y="1919851"/>
            <a:ext cx="3490030" cy="441998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 name="Group 5">
            <a:extLst>
              <a:ext uri="{FF2B5EF4-FFF2-40B4-BE49-F238E27FC236}">
                <a16:creationId xmlns:a16="http://schemas.microsoft.com/office/drawing/2014/main" id="{1B893764-931A-35D4-8752-7E7AFD5A701A}"/>
              </a:ext>
            </a:extLst>
          </p:cNvPr>
          <p:cNvGrpSpPr/>
          <p:nvPr/>
        </p:nvGrpSpPr>
        <p:grpSpPr>
          <a:xfrm>
            <a:off x="625033" y="3430318"/>
            <a:ext cx="3016975" cy="2712082"/>
            <a:chOff x="1066910" y="2508358"/>
            <a:chExt cx="4591056" cy="3845114"/>
          </a:xfrm>
        </p:grpSpPr>
        <p:pic>
          <p:nvPicPr>
            <p:cNvPr id="9" name="Picture 8" descr="A close-up of a logo&#10;&#10;Description automatically generated">
              <a:extLst>
                <a:ext uri="{FF2B5EF4-FFF2-40B4-BE49-F238E27FC236}">
                  <a16:creationId xmlns:a16="http://schemas.microsoft.com/office/drawing/2014/main" id="{FD9F918C-320B-F073-A5A8-FF9BFFAE8608}"/>
                </a:ext>
              </a:extLst>
            </p:cNvPr>
            <p:cNvPicPr>
              <a:picLocks noChangeAspect="1"/>
            </p:cNvPicPr>
            <p:nvPr/>
          </p:nvPicPr>
          <p:blipFill rotWithShape="1">
            <a:blip r:embed="rId3">
              <a:extLst>
                <a:ext uri="{28A0092B-C50C-407E-A947-70E740481C1C}">
                  <a14:useLocalDpi xmlns:a14="http://schemas.microsoft.com/office/drawing/2010/main" val="0"/>
                </a:ext>
              </a:extLst>
            </a:blip>
            <a:srcRect l="2850" t="3245" r="4393" b="6845"/>
            <a:stretch/>
          </p:blipFill>
          <p:spPr>
            <a:xfrm>
              <a:off x="1066910" y="2508358"/>
              <a:ext cx="4591056" cy="3156738"/>
            </a:xfrm>
            <a:prstGeom prst="rect">
              <a:avLst/>
            </a:prstGeom>
          </p:spPr>
        </p:pic>
        <p:pic>
          <p:nvPicPr>
            <p:cNvPr id="12" name="Picture 11">
              <a:extLst>
                <a:ext uri="{FF2B5EF4-FFF2-40B4-BE49-F238E27FC236}">
                  <a16:creationId xmlns:a16="http://schemas.microsoft.com/office/drawing/2014/main" id="{B80BA626-373F-10C7-F72B-A707F863E426}"/>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8800"/>
                      </a14:imgEffect>
                    </a14:imgLayer>
                  </a14:imgProps>
                </a:ext>
                <a:ext uri="{28A0092B-C50C-407E-A947-70E740481C1C}">
                  <a14:useLocalDpi xmlns:a14="http://schemas.microsoft.com/office/drawing/2010/main" val="0"/>
                </a:ext>
              </a:extLst>
            </a:blip>
            <a:stretch>
              <a:fillRect/>
            </a:stretch>
          </p:blipFill>
          <p:spPr>
            <a:xfrm>
              <a:off x="2039738" y="5903144"/>
              <a:ext cx="590839" cy="450328"/>
            </a:xfrm>
            <a:prstGeom prst="rect">
              <a:avLst/>
            </a:prstGeom>
          </p:spPr>
        </p:pic>
        <p:sp>
          <p:nvSpPr>
            <p:cNvPr id="14" name="Oval 13">
              <a:extLst>
                <a:ext uri="{FF2B5EF4-FFF2-40B4-BE49-F238E27FC236}">
                  <a16:creationId xmlns:a16="http://schemas.microsoft.com/office/drawing/2014/main" id="{258B36A0-E5C1-954F-F8EC-033F17EDD681}"/>
                </a:ext>
              </a:extLst>
            </p:cNvPr>
            <p:cNvSpPr/>
            <p:nvPr/>
          </p:nvSpPr>
          <p:spPr>
            <a:xfrm>
              <a:off x="3470078" y="4003655"/>
              <a:ext cx="382648" cy="385131"/>
            </a:xfrm>
            <a:prstGeom prst="ellipse">
              <a:avLst/>
            </a:prstGeom>
            <a:solidFill>
              <a:schemeClr val="tx1">
                <a:lumMod val="65000"/>
                <a:lumOff val="3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8" name="Straight Arrow Connector 17">
            <a:extLst>
              <a:ext uri="{FF2B5EF4-FFF2-40B4-BE49-F238E27FC236}">
                <a16:creationId xmlns:a16="http://schemas.microsoft.com/office/drawing/2014/main" id="{FD6D5F33-F687-E0F2-4E7D-78683BF5363C}"/>
              </a:ext>
            </a:extLst>
          </p:cNvPr>
          <p:cNvCxnSpPr>
            <a:cxnSpLocks/>
          </p:cNvCxnSpPr>
          <p:nvPr/>
        </p:nvCxnSpPr>
        <p:spPr>
          <a:xfrm flipV="1">
            <a:off x="1481601" y="4609246"/>
            <a:ext cx="532395" cy="12039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3" name="Picture 42" descr="A close-up of a logo&#10;&#10;Description automatically generated">
            <a:extLst>
              <a:ext uri="{FF2B5EF4-FFF2-40B4-BE49-F238E27FC236}">
                <a16:creationId xmlns:a16="http://schemas.microsoft.com/office/drawing/2014/main" id="{D9FBCB09-CE5C-1D56-BA49-AE4449850E2B}"/>
              </a:ext>
            </a:extLst>
          </p:cNvPr>
          <p:cNvPicPr>
            <a:picLocks noChangeAspect="1"/>
          </p:cNvPicPr>
          <p:nvPr/>
        </p:nvPicPr>
        <p:blipFill rotWithShape="1">
          <a:blip r:embed="rId3">
            <a:extLst>
              <a:ext uri="{28A0092B-C50C-407E-A947-70E740481C1C}">
                <a14:useLocalDpi xmlns:a14="http://schemas.microsoft.com/office/drawing/2010/main" val="0"/>
              </a:ext>
            </a:extLst>
          </a:blip>
          <a:srcRect l="2850" t="3245" r="4393" b="6845"/>
          <a:stretch/>
        </p:blipFill>
        <p:spPr>
          <a:xfrm>
            <a:off x="4606115" y="3430318"/>
            <a:ext cx="3016975" cy="2226548"/>
          </a:xfrm>
          <a:prstGeom prst="rect">
            <a:avLst/>
          </a:prstGeom>
        </p:spPr>
      </p:pic>
      <p:pic>
        <p:nvPicPr>
          <p:cNvPr id="45" name="Picture 44" descr="A close-up of a logo&#10;&#10;Description automatically generated">
            <a:extLst>
              <a:ext uri="{FF2B5EF4-FFF2-40B4-BE49-F238E27FC236}">
                <a16:creationId xmlns:a16="http://schemas.microsoft.com/office/drawing/2014/main" id="{5BC550E4-23A4-A880-E5A5-C124821845A3}"/>
              </a:ext>
            </a:extLst>
          </p:cNvPr>
          <p:cNvPicPr>
            <a:picLocks noChangeAspect="1"/>
          </p:cNvPicPr>
          <p:nvPr/>
        </p:nvPicPr>
        <p:blipFill rotWithShape="1">
          <a:blip r:embed="rId3">
            <a:extLst>
              <a:ext uri="{28A0092B-C50C-407E-A947-70E740481C1C}">
                <a14:useLocalDpi xmlns:a14="http://schemas.microsoft.com/office/drawing/2010/main" val="0"/>
              </a:ext>
            </a:extLst>
          </a:blip>
          <a:srcRect l="2850" t="3245" r="4393" b="6845"/>
          <a:stretch/>
        </p:blipFill>
        <p:spPr>
          <a:xfrm>
            <a:off x="8625075" y="3430318"/>
            <a:ext cx="3016975" cy="2226548"/>
          </a:xfrm>
          <a:prstGeom prst="rect">
            <a:avLst/>
          </a:prstGeom>
        </p:spPr>
      </p:pic>
      <p:sp>
        <p:nvSpPr>
          <p:cNvPr id="29" name="Oval 28">
            <a:extLst>
              <a:ext uri="{FF2B5EF4-FFF2-40B4-BE49-F238E27FC236}">
                <a16:creationId xmlns:a16="http://schemas.microsoft.com/office/drawing/2014/main" id="{A2D12384-EB01-E3A4-CF3F-ED7D793C8AD9}"/>
              </a:ext>
            </a:extLst>
          </p:cNvPr>
          <p:cNvSpPr/>
          <p:nvPr/>
        </p:nvSpPr>
        <p:spPr>
          <a:xfrm>
            <a:off x="10275300" y="4507993"/>
            <a:ext cx="251454" cy="271645"/>
          </a:xfrm>
          <a:prstGeom prst="ellipse">
            <a:avLst/>
          </a:prstGeom>
          <a:solidFill>
            <a:schemeClr val="tx1">
              <a:lumMod val="65000"/>
              <a:lumOff val="3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7" name="Picture 46">
            <a:extLst>
              <a:ext uri="{FF2B5EF4-FFF2-40B4-BE49-F238E27FC236}">
                <a16:creationId xmlns:a16="http://schemas.microsoft.com/office/drawing/2014/main" id="{3E7EAEC6-B3FC-A452-F626-BEE64FB6BC60}"/>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8800"/>
                    </a14:imgEffect>
                  </a14:imgLayer>
                </a14:imgProps>
              </a:ext>
              <a:ext uri="{28A0092B-C50C-407E-A947-70E740481C1C}">
                <a14:useLocalDpi xmlns:a14="http://schemas.microsoft.com/office/drawing/2010/main" val="0"/>
              </a:ext>
            </a:extLst>
          </a:blip>
          <a:stretch>
            <a:fillRect/>
          </a:stretch>
        </p:blipFill>
        <p:spPr>
          <a:xfrm>
            <a:off x="9707101" y="4484999"/>
            <a:ext cx="388265" cy="317631"/>
          </a:xfrm>
          <a:prstGeom prst="rect">
            <a:avLst/>
          </a:prstGeom>
        </p:spPr>
      </p:pic>
      <p:sp>
        <p:nvSpPr>
          <p:cNvPr id="49" name="Oval 48">
            <a:extLst>
              <a:ext uri="{FF2B5EF4-FFF2-40B4-BE49-F238E27FC236}">
                <a16:creationId xmlns:a16="http://schemas.microsoft.com/office/drawing/2014/main" id="{5CF5D59B-0FF8-78BC-28F3-60E906414345}"/>
              </a:ext>
            </a:extLst>
          </p:cNvPr>
          <p:cNvSpPr/>
          <p:nvPr/>
        </p:nvSpPr>
        <p:spPr>
          <a:xfrm>
            <a:off x="6296548" y="4507993"/>
            <a:ext cx="251454" cy="271645"/>
          </a:xfrm>
          <a:prstGeom prst="ellipse">
            <a:avLst/>
          </a:prstGeom>
          <a:solidFill>
            <a:schemeClr val="tx1">
              <a:lumMod val="65000"/>
              <a:lumOff val="3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 name="Picture 50">
            <a:extLst>
              <a:ext uri="{FF2B5EF4-FFF2-40B4-BE49-F238E27FC236}">
                <a16:creationId xmlns:a16="http://schemas.microsoft.com/office/drawing/2014/main" id="{8E5E5A32-6A85-5F51-0C32-F6847F45FF48}"/>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8800"/>
                    </a14:imgEffect>
                  </a14:imgLayer>
                </a14:imgProps>
              </a:ext>
              <a:ext uri="{28A0092B-C50C-407E-A947-70E740481C1C}">
                <a14:useLocalDpi xmlns:a14="http://schemas.microsoft.com/office/drawing/2010/main" val="0"/>
              </a:ext>
            </a:extLst>
          </a:blip>
          <a:stretch>
            <a:fillRect/>
          </a:stretch>
        </p:blipFill>
        <p:spPr>
          <a:xfrm>
            <a:off x="5782293" y="4484998"/>
            <a:ext cx="388265" cy="317631"/>
          </a:xfrm>
          <a:prstGeom prst="rect">
            <a:avLst/>
          </a:prstGeom>
        </p:spPr>
      </p:pic>
      <p:pic>
        <p:nvPicPr>
          <p:cNvPr id="62" name="Graphic 61" descr="Sound Medium with solid fill">
            <a:extLst>
              <a:ext uri="{FF2B5EF4-FFF2-40B4-BE49-F238E27FC236}">
                <a16:creationId xmlns:a16="http://schemas.microsoft.com/office/drawing/2014/main" id="{02DD6E11-F685-12D6-1CF8-79C885858BBE}"/>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63611"/>
          <a:stretch/>
        </p:blipFill>
        <p:spPr>
          <a:xfrm rot="21449901">
            <a:off x="10053183" y="4299544"/>
            <a:ext cx="225284" cy="619102"/>
          </a:xfrm>
          <a:prstGeom prst="rect">
            <a:avLst/>
          </a:prstGeom>
        </p:spPr>
      </p:pic>
      <p:pic>
        <p:nvPicPr>
          <p:cNvPr id="22" name="Graphic 21" descr="Magnifying glass with solid fill">
            <a:extLst>
              <a:ext uri="{FF2B5EF4-FFF2-40B4-BE49-F238E27FC236}">
                <a16:creationId xmlns:a16="http://schemas.microsoft.com/office/drawing/2014/main" id="{8672E616-C0D8-A0C5-47A1-110784BD5D5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1260039">
            <a:off x="10088267" y="4295408"/>
            <a:ext cx="843130" cy="843130"/>
          </a:xfrm>
          <a:prstGeom prst="rect">
            <a:avLst/>
          </a:prstGeom>
        </p:spPr>
      </p:pic>
      <p:pic>
        <p:nvPicPr>
          <p:cNvPr id="63" name="Graphic 62" descr="Sound Medium with solid fill">
            <a:extLst>
              <a:ext uri="{FF2B5EF4-FFF2-40B4-BE49-F238E27FC236}">
                <a16:creationId xmlns:a16="http://schemas.microsoft.com/office/drawing/2014/main" id="{60B74238-461C-828F-379A-2899E2E7C80D}"/>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63611"/>
          <a:stretch/>
        </p:blipFill>
        <p:spPr>
          <a:xfrm rot="10614063">
            <a:off x="9482931" y="4337538"/>
            <a:ext cx="225284" cy="619102"/>
          </a:xfrm>
          <a:prstGeom prst="rect">
            <a:avLst/>
          </a:prstGeom>
        </p:spPr>
      </p:pic>
      <p:sp>
        <p:nvSpPr>
          <p:cNvPr id="79" name="Arrow: Right 78">
            <a:extLst>
              <a:ext uri="{FF2B5EF4-FFF2-40B4-BE49-F238E27FC236}">
                <a16:creationId xmlns:a16="http://schemas.microsoft.com/office/drawing/2014/main" id="{385DDD19-7669-39AC-51C4-3B0B77AFC0F8}"/>
              </a:ext>
            </a:extLst>
          </p:cNvPr>
          <p:cNvSpPr/>
          <p:nvPr/>
        </p:nvSpPr>
        <p:spPr>
          <a:xfrm>
            <a:off x="4561840" y="4484998"/>
            <a:ext cx="1157966" cy="294640"/>
          </a:xfrm>
          <a:prstGeom prst="rightArrow">
            <a:avLst/>
          </a:prstGeom>
          <a:solidFill>
            <a:srgbClr val="C0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Date Placeholder 3">
            <a:extLst>
              <a:ext uri="{FF2B5EF4-FFF2-40B4-BE49-F238E27FC236}">
                <a16:creationId xmlns:a16="http://schemas.microsoft.com/office/drawing/2014/main" id="{6B49324C-ACCB-763C-46A1-8077C965EF6D}"/>
              </a:ext>
            </a:extLst>
          </p:cNvPr>
          <p:cNvSpPr>
            <a:spLocks noGrp="1"/>
          </p:cNvSpPr>
          <p:nvPr>
            <p:ph type="dt" sz="half" idx="10"/>
          </p:nvPr>
        </p:nvSpPr>
        <p:spPr/>
        <p:txBody>
          <a:bodyPr/>
          <a:lstStyle/>
          <a:p>
            <a:r>
              <a:rPr lang="en-GB" dirty="0"/>
              <a:t>21/01/2025</a:t>
            </a:r>
          </a:p>
        </p:txBody>
      </p:sp>
      <p:sp>
        <p:nvSpPr>
          <p:cNvPr id="5" name="Footer Placeholder 4">
            <a:extLst>
              <a:ext uri="{FF2B5EF4-FFF2-40B4-BE49-F238E27FC236}">
                <a16:creationId xmlns:a16="http://schemas.microsoft.com/office/drawing/2014/main" id="{F4B6B865-CC99-E48E-3ACC-72AC8D97433D}"/>
              </a:ext>
            </a:extLst>
          </p:cNvPr>
          <p:cNvSpPr>
            <a:spLocks noGrp="1"/>
          </p:cNvSpPr>
          <p:nvPr>
            <p:ph type="ftr" sz="quarter" idx="11"/>
          </p:nvPr>
        </p:nvSpPr>
        <p:spPr/>
        <p:txBody>
          <a:bodyPr/>
          <a:lstStyle/>
          <a:p>
            <a:r>
              <a:rPr lang="en-GB" dirty="0"/>
              <a:t>QTFP Community Meeting</a:t>
            </a:r>
          </a:p>
        </p:txBody>
      </p:sp>
      <p:sp>
        <p:nvSpPr>
          <p:cNvPr id="7" name="Slide Number Placeholder 6">
            <a:extLst>
              <a:ext uri="{FF2B5EF4-FFF2-40B4-BE49-F238E27FC236}">
                <a16:creationId xmlns:a16="http://schemas.microsoft.com/office/drawing/2014/main" id="{4A7207DB-D056-8EBE-39BB-83C0DCDAB0C9}"/>
              </a:ext>
            </a:extLst>
          </p:cNvPr>
          <p:cNvSpPr>
            <a:spLocks noGrp="1"/>
          </p:cNvSpPr>
          <p:nvPr>
            <p:ph type="sldNum" sz="quarter" idx="12"/>
          </p:nvPr>
        </p:nvSpPr>
        <p:spPr/>
        <p:txBody>
          <a:bodyPr/>
          <a:lstStyle/>
          <a:p>
            <a:fld id="{90162560-7891-4F91-A4D0-1199CFDADCC3}" type="slidenum">
              <a:rPr lang="en-GB" smtClean="0"/>
              <a:t>3</a:t>
            </a:fld>
            <a:endParaRPr lang="en-GB"/>
          </a:p>
        </p:txBody>
      </p:sp>
    </p:spTree>
    <p:extLst>
      <p:ext uri="{BB962C8B-B14F-4D97-AF65-F5344CB8AC3E}">
        <p14:creationId xmlns:p14="http://schemas.microsoft.com/office/powerpoint/2010/main" val="2533273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4546A"/>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E374CA8-0876-3A91-D61C-48DD2A7E999C}"/>
              </a:ext>
            </a:extLst>
          </p:cNvPr>
          <p:cNvSpPr/>
          <p:nvPr/>
        </p:nvSpPr>
        <p:spPr>
          <a:xfrm>
            <a:off x="3737112" y="2196548"/>
            <a:ext cx="4651513" cy="38961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id="{9946001D-2546-7B09-CE12-0D2A0FFCC200}"/>
              </a:ext>
            </a:extLst>
          </p:cNvPr>
          <p:cNvSpPr>
            <a:spLocks noGrp="1"/>
          </p:cNvSpPr>
          <p:nvPr>
            <p:ph type="dt" sz="half" idx="4294967295"/>
          </p:nvPr>
        </p:nvSpPr>
        <p:spPr>
          <a:xfrm>
            <a:off x="0" y="6356350"/>
            <a:ext cx="2743200" cy="365125"/>
          </a:xfrm>
        </p:spPr>
        <p:txBody>
          <a:bodyPr/>
          <a:lstStyle/>
          <a:p>
            <a:r>
              <a:rPr lang="en-GB" dirty="0"/>
              <a:t>21/01/2025</a:t>
            </a:r>
          </a:p>
        </p:txBody>
      </p:sp>
      <p:sp>
        <p:nvSpPr>
          <p:cNvPr id="4" name="Footer Placeholder 3">
            <a:extLst>
              <a:ext uri="{FF2B5EF4-FFF2-40B4-BE49-F238E27FC236}">
                <a16:creationId xmlns:a16="http://schemas.microsoft.com/office/drawing/2014/main" id="{28C5018E-FF56-F30E-542B-1FB7442C9178}"/>
              </a:ext>
            </a:extLst>
          </p:cNvPr>
          <p:cNvSpPr>
            <a:spLocks noGrp="1"/>
          </p:cNvSpPr>
          <p:nvPr>
            <p:ph type="ftr" sz="quarter" idx="4294967295"/>
          </p:nvPr>
        </p:nvSpPr>
        <p:spPr>
          <a:xfrm>
            <a:off x="4038600" y="6356349"/>
            <a:ext cx="4114800" cy="365125"/>
          </a:xfrm>
        </p:spPr>
        <p:txBody>
          <a:bodyPr/>
          <a:lstStyle/>
          <a:p>
            <a:r>
              <a:rPr lang="en-GB" dirty="0"/>
              <a:t>QTFP Community Meeting</a:t>
            </a:r>
          </a:p>
        </p:txBody>
      </p:sp>
      <p:sp>
        <p:nvSpPr>
          <p:cNvPr id="5" name="Slide Number Placeholder 4">
            <a:extLst>
              <a:ext uri="{FF2B5EF4-FFF2-40B4-BE49-F238E27FC236}">
                <a16:creationId xmlns:a16="http://schemas.microsoft.com/office/drawing/2014/main" id="{C7611F43-2312-70F2-9026-AF2CCE318DD2}"/>
              </a:ext>
            </a:extLst>
          </p:cNvPr>
          <p:cNvSpPr>
            <a:spLocks noGrp="1"/>
          </p:cNvSpPr>
          <p:nvPr>
            <p:ph type="sldNum" sz="quarter" idx="4294967295"/>
          </p:nvPr>
        </p:nvSpPr>
        <p:spPr>
          <a:xfrm>
            <a:off x="9448800" y="6356350"/>
            <a:ext cx="2743200" cy="365125"/>
          </a:xfrm>
        </p:spPr>
        <p:txBody>
          <a:bodyPr/>
          <a:lstStyle/>
          <a:p>
            <a:fld id="{90162560-7891-4F91-A4D0-1199CFDADCC3}" type="slidenum">
              <a:rPr lang="en-GB" smtClean="0"/>
              <a:t>4</a:t>
            </a:fld>
            <a:endParaRPr lang="en-GB"/>
          </a:p>
        </p:txBody>
      </p:sp>
      <p:grpSp>
        <p:nvGrpSpPr>
          <p:cNvPr id="12" name="Group 11">
            <a:extLst>
              <a:ext uri="{FF2B5EF4-FFF2-40B4-BE49-F238E27FC236}">
                <a16:creationId xmlns:a16="http://schemas.microsoft.com/office/drawing/2014/main" id="{F6CA827B-6159-0858-E0A8-0C038FC8F78B}"/>
              </a:ext>
            </a:extLst>
          </p:cNvPr>
          <p:cNvGrpSpPr/>
          <p:nvPr/>
        </p:nvGrpSpPr>
        <p:grpSpPr>
          <a:xfrm>
            <a:off x="4165625" y="2478913"/>
            <a:ext cx="3860749" cy="3457500"/>
            <a:chOff x="4203120" y="2744518"/>
            <a:chExt cx="3016975" cy="2712082"/>
          </a:xfrm>
        </p:grpSpPr>
        <p:grpSp>
          <p:nvGrpSpPr>
            <p:cNvPr id="7" name="Group 6">
              <a:extLst>
                <a:ext uri="{FF2B5EF4-FFF2-40B4-BE49-F238E27FC236}">
                  <a16:creationId xmlns:a16="http://schemas.microsoft.com/office/drawing/2014/main" id="{8985137C-FDF4-5141-63BB-1CC403C864BE}"/>
                </a:ext>
              </a:extLst>
            </p:cNvPr>
            <p:cNvGrpSpPr/>
            <p:nvPr/>
          </p:nvGrpSpPr>
          <p:grpSpPr>
            <a:xfrm>
              <a:off x="4203120" y="2744518"/>
              <a:ext cx="3016975" cy="2712082"/>
              <a:chOff x="1066910" y="2508358"/>
              <a:chExt cx="4591056" cy="3845114"/>
            </a:xfrm>
          </p:grpSpPr>
          <p:pic>
            <p:nvPicPr>
              <p:cNvPr id="8" name="Picture 7" descr="A close-up of a logo&#10;&#10;Description automatically generated">
                <a:extLst>
                  <a:ext uri="{FF2B5EF4-FFF2-40B4-BE49-F238E27FC236}">
                    <a16:creationId xmlns:a16="http://schemas.microsoft.com/office/drawing/2014/main" id="{7247CC0A-5BB8-6808-32EE-F052B247926A}"/>
                  </a:ext>
                </a:extLst>
              </p:cNvPr>
              <p:cNvPicPr>
                <a:picLocks noChangeAspect="1"/>
              </p:cNvPicPr>
              <p:nvPr/>
            </p:nvPicPr>
            <p:blipFill rotWithShape="1">
              <a:blip r:embed="rId2">
                <a:extLst>
                  <a:ext uri="{28A0092B-C50C-407E-A947-70E740481C1C}">
                    <a14:useLocalDpi xmlns:a14="http://schemas.microsoft.com/office/drawing/2010/main" val="0"/>
                  </a:ext>
                </a:extLst>
              </a:blip>
              <a:srcRect l="2850" t="3245" r="4393" b="6845"/>
              <a:stretch/>
            </p:blipFill>
            <p:spPr>
              <a:xfrm>
                <a:off x="1066910" y="2508358"/>
                <a:ext cx="4591056" cy="3156738"/>
              </a:xfrm>
              <a:prstGeom prst="rect">
                <a:avLst/>
              </a:prstGeom>
            </p:spPr>
          </p:pic>
          <p:pic>
            <p:nvPicPr>
              <p:cNvPr id="9" name="Picture 8">
                <a:extLst>
                  <a:ext uri="{FF2B5EF4-FFF2-40B4-BE49-F238E27FC236}">
                    <a16:creationId xmlns:a16="http://schemas.microsoft.com/office/drawing/2014/main" id="{BED5BA9B-0CBC-5AA9-F429-A39C1BACF352}"/>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tretch>
                <a:fillRect/>
              </a:stretch>
            </p:blipFill>
            <p:spPr>
              <a:xfrm>
                <a:off x="2039738" y="5903144"/>
                <a:ext cx="590839" cy="450328"/>
              </a:xfrm>
              <a:prstGeom prst="rect">
                <a:avLst/>
              </a:prstGeom>
            </p:spPr>
          </p:pic>
          <p:sp>
            <p:nvSpPr>
              <p:cNvPr id="10" name="Oval 9">
                <a:extLst>
                  <a:ext uri="{FF2B5EF4-FFF2-40B4-BE49-F238E27FC236}">
                    <a16:creationId xmlns:a16="http://schemas.microsoft.com/office/drawing/2014/main" id="{BF9CEEBB-DB61-11A2-40D9-15A595222ED3}"/>
                  </a:ext>
                </a:extLst>
              </p:cNvPr>
              <p:cNvSpPr/>
              <p:nvPr/>
            </p:nvSpPr>
            <p:spPr>
              <a:xfrm>
                <a:off x="3470078" y="4003655"/>
                <a:ext cx="382648" cy="385131"/>
              </a:xfrm>
              <a:prstGeom prst="ellipse">
                <a:avLst/>
              </a:prstGeom>
              <a:solidFill>
                <a:schemeClr val="tx1">
                  <a:lumMod val="65000"/>
                  <a:lumOff val="3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1" name="Straight Arrow Connector 10">
              <a:extLst>
                <a:ext uri="{FF2B5EF4-FFF2-40B4-BE49-F238E27FC236}">
                  <a16:creationId xmlns:a16="http://schemas.microsoft.com/office/drawing/2014/main" id="{4737274C-27B5-083D-5ECE-FE390312F046}"/>
                </a:ext>
              </a:extLst>
            </p:cNvPr>
            <p:cNvCxnSpPr>
              <a:cxnSpLocks/>
            </p:cNvCxnSpPr>
            <p:nvPr/>
          </p:nvCxnSpPr>
          <p:spPr>
            <a:xfrm flipV="1">
              <a:off x="5059688" y="3923446"/>
              <a:ext cx="532395" cy="12039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19CA8E36-5978-BE07-CFCC-564CFF16DF7B}"/>
              </a:ext>
            </a:extLst>
          </p:cNvPr>
          <p:cNvSpPr txBox="1"/>
          <p:nvPr/>
        </p:nvSpPr>
        <p:spPr>
          <a:xfrm>
            <a:off x="1921536" y="1036660"/>
            <a:ext cx="8348925" cy="707886"/>
          </a:xfrm>
          <a:prstGeom prst="rect">
            <a:avLst/>
          </a:prstGeom>
          <a:noFill/>
        </p:spPr>
        <p:txBody>
          <a:bodyPr wrap="square">
            <a:spAutoFit/>
          </a:bodyPr>
          <a:lstStyle/>
          <a:p>
            <a:pPr algn="ctr"/>
            <a:r>
              <a:rPr lang="en-GB" sz="4000" dirty="0">
                <a:solidFill>
                  <a:schemeClr val="bg1"/>
                </a:solidFill>
                <a:latin typeface="Calibri" panose="020F0502020204030204" pitchFamily="34" charset="0"/>
                <a:cs typeface="Calibri" panose="020F0502020204030204" pitchFamily="34" charset="0"/>
              </a:rPr>
              <a:t>Nitrogen ionisation and loading</a:t>
            </a:r>
          </a:p>
        </p:txBody>
      </p:sp>
    </p:spTree>
    <p:extLst>
      <p:ext uri="{BB962C8B-B14F-4D97-AF65-F5344CB8AC3E}">
        <p14:creationId xmlns:p14="http://schemas.microsoft.com/office/powerpoint/2010/main" val="3909964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graph of energy and light&#10;&#10;Description automatically generated">
            <a:extLst>
              <a:ext uri="{FF2B5EF4-FFF2-40B4-BE49-F238E27FC236}">
                <a16:creationId xmlns:a16="http://schemas.microsoft.com/office/drawing/2014/main" id="{A34B4BB0-2B7F-63A4-E13B-7DC244B3B9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1496" y="1937000"/>
            <a:ext cx="4629402" cy="3472051"/>
          </a:xfrm>
          <a:prstGeom prst="rect">
            <a:avLst/>
          </a:prstGeom>
        </p:spPr>
      </p:pic>
      <p:sp>
        <p:nvSpPr>
          <p:cNvPr id="2" name="Title 1">
            <a:extLst>
              <a:ext uri="{FF2B5EF4-FFF2-40B4-BE49-F238E27FC236}">
                <a16:creationId xmlns:a16="http://schemas.microsoft.com/office/drawing/2014/main" id="{54140EE1-2E32-FF87-E2BA-52A4EF6D03C0}"/>
              </a:ext>
            </a:extLst>
          </p:cNvPr>
          <p:cNvSpPr>
            <a:spLocks noGrp="1"/>
          </p:cNvSpPr>
          <p:nvPr>
            <p:ph type="title"/>
          </p:nvPr>
        </p:nvSpPr>
        <p:spPr/>
        <p:txBody>
          <a:bodyPr/>
          <a:lstStyle/>
          <a:p>
            <a:r>
              <a:rPr lang="en-GB" dirty="0"/>
              <a:t>Ionisation scheme</a:t>
            </a:r>
          </a:p>
        </p:txBody>
      </p:sp>
      <p:grpSp>
        <p:nvGrpSpPr>
          <p:cNvPr id="74" name="Group 73">
            <a:extLst>
              <a:ext uri="{FF2B5EF4-FFF2-40B4-BE49-F238E27FC236}">
                <a16:creationId xmlns:a16="http://schemas.microsoft.com/office/drawing/2014/main" id="{D8D48245-914C-D6A0-CB41-D936E3510486}"/>
              </a:ext>
            </a:extLst>
          </p:cNvPr>
          <p:cNvGrpSpPr/>
          <p:nvPr/>
        </p:nvGrpSpPr>
        <p:grpSpPr>
          <a:xfrm>
            <a:off x="398080" y="1916832"/>
            <a:ext cx="2429145" cy="4190205"/>
            <a:chOff x="2614604" y="3009786"/>
            <a:chExt cx="2113251" cy="3025353"/>
          </a:xfrm>
        </p:grpSpPr>
        <p:sp>
          <p:nvSpPr>
            <p:cNvPr id="75" name="Rectangle 74">
              <a:extLst>
                <a:ext uri="{FF2B5EF4-FFF2-40B4-BE49-F238E27FC236}">
                  <a16:creationId xmlns:a16="http://schemas.microsoft.com/office/drawing/2014/main" id="{9B06309A-1B67-358B-D903-8574C45009F3}"/>
                </a:ext>
              </a:extLst>
            </p:cNvPr>
            <p:cNvSpPr/>
            <p:nvPr/>
          </p:nvSpPr>
          <p:spPr>
            <a:xfrm>
              <a:off x="2614604" y="3205594"/>
              <a:ext cx="2113251" cy="2829545"/>
            </a:xfrm>
            <a:prstGeom prst="rect">
              <a:avLst/>
            </a:prstGeom>
            <a:solidFill>
              <a:srgbClr val="F3F6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6" name="Group 75">
              <a:extLst>
                <a:ext uri="{FF2B5EF4-FFF2-40B4-BE49-F238E27FC236}">
                  <a16:creationId xmlns:a16="http://schemas.microsoft.com/office/drawing/2014/main" id="{7BA53E28-937A-3784-3671-065DBCF0DAFA}"/>
                </a:ext>
              </a:extLst>
            </p:cNvPr>
            <p:cNvGrpSpPr/>
            <p:nvPr/>
          </p:nvGrpSpPr>
          <p:grpSpPr>
            <a:xfrm>
              <a:off x="2711631" y="3009786"/>
              <a:ext cx="1728193" cy="2904240"/>
              <a:chOff x="6005330" y="2155475"/>
              <a:chExt cx="1873105" cy="3440779"/>
            </a:xfrm>
          </p:grpSpPr>
          <p:sp>
            <p:nvSpPr>
              <p:cNvPr id="77" name="Line 57">
                <a:extLst>
                  <a:ext uri="{FF2B5EF4-FFF2-40B4-BE49-F238E27FC236}">
                    <a16:creationId xmlns:a16="http://schemas.microsoft.com/office/drawing/2014/main" id="{142068A7-5989-8FD7-F379-14DC7DCC6F04}"/>
                  </a:ext>
                </a:extLst>
              </p:cNvPr>
              <p:cNvSpPr>
                <a:spLocks noChangeShapeType="1"/>
              </p:cNvSpPr>
              <p:nvPr/>
            </p:nvSpPr>
            <p:spPr bwMode="auto">
              <a:xfrm>
                <a:off x="6936731" y="3793418"/>
                <a:ext cx="941704" cy="0"/>
              </a:xfrm>
              <a:prstGeom prst="line">
                <a:avLst/>
              </a:prstGeom>
              <a:noFill/>
              <a:ln w="57150" cap="rnd">
                <a:solidFill>
                  <a:schemeClr val="tx1"/>
                </a:solidFill>
                <a:round/>
                <a:headEnd/>
                <a:tailEnd/>
              </a:ln>
            </p:spPr>
            <p:txBody>
              <a:bodyPr/>
              <a:lstStyle/>
              <a:p>
                <a:endParaRPr lang="en-GB" sz="2000">
                  <a:latin typeface="Calibri" panose="020F0502020204030204" pitchFamily="34" charset="0"/>
                  <a:cs typeface="Calibri" panose="020F0502020204030204" pitchFamily="34" charset="0"/>
                </a:endParaRPr>
              </a:p>
            </p:txBody>
          </p:sp>
          <p:sp>
            <p:nvSpPr>
              <p:cNvPr id="78" name="Line 57">
                <a:extLst>
                  <a:ext uri="{FF2B5EF4-FFF2-40B4-BE49-F238E27FC236}">
                    <a16:creationId xmlns:a16="http://schemas.microsoft.com/office/drawing/2014/main" id="{A4C00BEC-710C-0778-7923-1D4275AA798E}"/>
                  </a:ext>
                </a:extLst>
              </p:cNvPr>
              <p:cNvSpPr>
                <a:spLocks noChangeShapeType="1"/>
              </p:cNvSpPr>
              <p:nvPr/>
            </p:nvSpPr>
            <p:spPr bwMode="auto">
              <a:xfrm>
                <a:off x="6936731" y="5469901"/>
                <a:ext cx="941704" cy="0"/>
              </a:xfrm>
              <a:prstGeom prst="line">
                <a:avLst/>
              </a:prstGeom>
              <a:noFill/>
              <a:ln w="57150" cap="rnd">
                <a:solidFill>
                  <a:schemeClr val="tx1"/>
                </a:solidFill>
                <a:round/>
                <a:headEnd/>
                <a:tailEnd/>
              </a:ln>
            </p:spPr>
            <p:txBody>
              <a:bodyPr/>
              <a:lstStyle/>
              <a:p>
                <a:endParaRPr lang="en-GB" sz="2000">
                  <a:latin typeface="Calibri" panose="020F0502020204030204" pitchFamily="34" charset="0"/>
                  <a:cs typeface="Calibri" panose="020F0502020204030204" pitchFamily="34" charset="0"/>
                </a:endParaRPr>
              </a:p>
            </p:txBody>
          </p:sp>
          <p:sp>
            <p:nvSpPr>
              <p:cNvPr id="79" name="Line 57">
                <a:extLst>
                  <a:ext uri="{FF2B5EF4-FFF2-40B4-BE49-F238E27FC236}">
                    <a16:creationId xmlns:a16="http://schemas.microsoft.com/office/drawing/2014/main" id="{B499BA7C-1F7F-9BBA-62B8-D68642FF1C82}"/>
                  </a:ext>
                </a:extLst>
              </p:cNvPr>
              <p:cNvSpPr>
                <a:spLocks noChangeShapeType="1"/>
              </p:cNvSpPr>
              <p:nvPr/>
            </p:nvSpPr>
            <p:spPr bwMode="auto">
              <a:xfrm>
                <a:off x="6936731" y="2781612"/>
                <a:ext cx="941704" cy="0"/>
              </a:xfrm>
              <a:prstGeom prst="line">
                <a:avLst/>
              </a:prstGeom>
              <a:noFill/>
              <a:ln w="57150" cap="rnd">
                <a:solidFill>
                  <a:schemeClr val="tx1"/>
                </a:solidFill>
                <a:round/>
                <a:headEnd/>
                <a:tailEnd/>
              </a:ln>
            </p:spPr>
            <p:txBody>
              <a:bodyPr/>
              <a:lstStyle/>
              <a:p>
                <a:endParaRPr lang="en-GB" sz="2000">
                  <a:latin typeface="Calibri" panose="020F0502020204030204" pitchFamily="34" charset="0"/>
                  <a:cs typeface="Calibri" panose="020F0502020204030204" pitchFamily="34" charset="0"/>
                </a:endParaRPr>
              </a:p>
            </p:txBody>
          </p:sp>
          <p:sp>
            <p:nvSpPr>
              <p:cNvPr id="80" name="TextBox 79">
                <a:extLst>
                  <a:ext uri="{FF2B5EF4-FFF2-40B4-BE49-F238E27FC236}">
                    <a16:creationId xmlns:a16="http://schemas.microsoft.com/office/drawing/2014/main" id="{9EC20249-31BF-83D9-8B6E-B6A423FB2661}"/>
                  </a:ext>
                </a:extLst>
              </p:cNvPr>
              <p:cNvSpPr txBox="1"/>
              <p:nvPr/>
            </p:nvSpPr>
            <p:spPr>
              <a:xfrm>
                <a:off x="6005330" y="2422670"/>
                <a:ext cx="743950" cy="710828"/>
              </a:xfrm>
              <a:prstGeom prst="rect">
                <a:avLst/>
              </a:prstGeom>
              <a:noFill/>
            </p:spPr>
            <p:txBody>
              <a:bodyPr wrap="none" rtlCol="0">
                <a:spAutoFit/>
              </a:bodyPr>
              <a:lstStyle/>
              <a:p>
                <a:r>
                  <a:rPr lang="en-GB" sz="2400" dirty="0">
                    <a:solidFill>
                      <a:schemeClr val="tx1"/>
                    </a:solidFill>
                    <a:latin typeface="Calibri" panose="020F0502020204030204" pitchFamily="34" charset="0"/>
                    <a:cs typeface="Calibri" panose="020F0502020204030204" pitchFamily="34" charset="0"/>
                  </a:rPr>
                  <a:t>X</a:t>
                </a:r>
                <a:r>
                  <a:rPr lang="en-GB" sz="2400" baseline="30000" dirty="0">
                    <a:solidFill>
                      <a:schemeClr val="tx1"/>
                    </a:solidFill>
                    <a:latin typeface="Calibri" panose="020F0502020204030204" pitchFamily="34" charset="0"/>
                    <a:cs typeface="Calibri" panose="020F0502020204030204" pitchFamily="34" charset="0"/>
                  </a:rPr>
                  <a:t>2</a:t>
                </a:r>
                <a:r>
                  <a:rPr lang="el-GR" sz="2400" dirty="0">
                    <a:solidFill>
                      <a:schemeClr val="tx1"/>
                    </a:solidFill>
                    <a:latin typeface="Calibri" panose="020F0502020204030204" pitchFamily="34" charset="0"/>
                    <a:cs typeface="Calibri" panose="020F0502020204030204" pitchFamily="34" charset="0"/>
                  </a:rPr>
                  <a:t>Σ</a:t>
                </a:r>
                <a:r>
                  <a:rPr lang="en-GB" sz="2400" baseline="-25000" dirty="0">
                    <a:solidFill>
                      <a:schemeClr val="tx1"/>
                    </a:solidFill>
                    <a:latin typeface="Calibri" panose="020F0502020204030204" pitchFamily="34" charset="0"/>
                    <a:cs typeface="Calibri" panose="020F0502020204030204" pitchFamily="34" charset="0"/>
                  </a:rPr>
                  <a:t>g</a:t>
                </a:r>
                <a:r>
                  <a:rPr lang="en-GB" sz="2400" baseline="30000" dirty="0">
                    <a:solidFill>
                      <a:schemeClr val="tx1"/>
                    </a:solidFill>
                    <a:latin typeface="Calibri" panose="020F0502020204030204" pitchFamily="34" charset="0"/>
                    <a:cs typeface="Calibri" panose="020F0502020204030204" pitchFamily="34" charset="0"/>
                  </a:rPr>
                  <a:t>+</a:t>
                </a:r>
              </a:p>
              <a:p>
                <a:r>
                  <a:rPr lang="en-GB" sz="2400" dirty="0">
                    <a:solidFill>
                      <a:schemeClr val="tx1"/>
                    </a:solidFill>
                    <a:latin typeface="Calibri" panose="020F0502020204030204" pitchFamily="34" charset="0"/>
                    <a:cs typeface="Calibri" panose="020F0502020204030204" pitchFamily="34" charset="0"/>
                  </a:rPr>
                  <a:t>v=0</a:t>
                </a:r>
                <a:endParaRPr lang="en-GB" sz="2400" baseline="30000" dirty="0">
                  <a:solidFill>
                    <a:schemeClr val="tx1"/>
                  </a:solidFill>
                  <a:latin typeface="Calibri" panose="020F0502020204030204" pitchFamily="34" charset="0"/>
                  <a:cs typeface="Calibri" panose="020F0502020204030204" pitchFamily="34" charset="0"/>
                </a:endParaRPr>
              </a:p>
            </p:txBody>
          </p:sp>
          <p:sp>
            <p:nvSpPr>
              <p:cNvPr id="81" name="TextBox 80">
                <a:extLst>
                  <a:ext uri="{FF2B5EF4-FFF2-40B4-BE49-F238E27FC236}">
                    <a16:creationId xmlns:a16="http://schemas.microsoft.com/office/drawing/2014/main" id="{97289667-0171-36AA-6BF6-C3284A137678}"/>
                  </a:ext>
                </a:extLst>
              </p:cNvPr>
              <p:cNvSpPr txBox="1"/>
              <p:nvPr/>
            </p:nvSpPr>
            <p:spPr>
              <a:xfrm>
                <a:off x="6020558" y="3281032"/>
                <a:ext cx="780226" cy="710828"/>
              </a:xfrm>
              <a:prstGeom prst="rect">
                <a:avLst/>
              </a:prstGeom>
              <a:noFill/>
            </p:spPr>
            <p:txBody>
              <a:bodyPr wrap="none" rtlCol="0">
                <a:spAutoFit/>
              </a:bodyPr>
              <a:lstStyle/>
              <a:p>
                <a:r>
                  <a:rPr lang="en-GB" sz="2400" dirty="0">
                    <a:solidFill>
                      <a:schemeClr val="tx1"/>
                    </a:solidFill>
                    <a:latin typeface="Calibri" panose="020F0502020204030204" pitchFamily="34" charset="0"/>
                    <a:cs typeface="Calibri" panose="020F0502020204030204" pitchFamily="34" charset="0"/>
                  </a:rPr>
                  <a:t>a</a:t>
                </a:r>
                <a:r>
                  <a:rPr lang="en-GB" sz="2400" baseline="30000" dirty="0">
                    <a:solidFill>
                      <a:schemeClr val="tx1"/>
                    </a:solidFill>
                    <a:latin typeface="Calibri" panose="020F0502020204030204" pitchFamily="34" charset="0"/>
                    <a:cs typeface="Calibri" panose="020F0502020204030204" pitchFamily="34" charset="0"/>
                  </a:rPr>
                  <a:t>1</a:t>
                </a:r>
                <a:r>
                  <a:rPr lang="el-GR" sz="2400" dirty="0">
                    <a:solidFill>
                      <a:schemeClr val="tx1"/>
                    </a:solidFill>
                    <a:latin typeface="Calibri" panose="020F0502020204030204" pitchFamily="34" charset="0"/>
                    <a:cs typeface="Calibri" panose="020F0502020204030204" pitchFamily="34" charset="0"/>
                  </a:rPr>
                  <a:t>Π</a:t>
                </a:r>
                <a:r>
                  <a:rPr lang="en-GB" sz="2400" baseline="-25000" dirty="0">
                    <a:solidFill>
                      <a:schemeClr val="tx1"/>
                    </a:solidFill>
                    <a:latin typeface="Calibri" panose="020F0502020204030204" pitchFamily="34" charset="0"/>
                    <a:cs typeface="Calibri" panose="020F0502020204030204" pitchFamily="34" charset="0"/>
                  </a:rPr>
                  <a:t>g</a:t>
                </a:r>
                <a:r>
                  <a:rPr lang="en-GB" sz="2400" baseline="30000" dirty="0">
                    <a:solidFill>
                      <a:schemeClr val="tx1"/>
                    </a:solidFill>
                    <a:latin typeface="Calibri" panose="020F0502020204030204" pitchFamily="34" charset="0"/>
                    <a:cs typeface="Calibri" panose="020F0502020204030204" pitchFamily="34" charset="0"/>
                  </a:rPr>
                  <a:t>+</a:t>
                </a:r>
              </a:p>
              <a:p>
                <a:r>
                  <a:rPr lang="en-GB" sz="2400" dirty="0">
                    <a:solidFill>
                      <a:schemeClr val="tx1"/>
                    </a:solidFill>
                    <a:latin typeface="Calibri" panose="020F0502020204030204" pitchFamily="34" charset="0"/>
                    <a:cs typeface="Calibri" panose="020F0502020204030204" pitchFamily="34" charset="0"/>
                  </a:rPr>
                  <a:t>v=6</a:t>
                </a:r>
                <a:endParaRPr lang="en-GB" sz="2400" baseline="30000" dirty="0">
                  <a:solidFill>
                    <a:schemeClr val="tx1"/>
                  </a:solidFill>
                  <a:latin typeface="Calibri" panose="020F0502020204030204" pitchFamily="34" charset="0"/>
                  <a:cs typeface="Calibri" panose="020F0502020204030204" pitchFamily="34" charset="0"/>
                </a:endParaRPr>
              </a:p>
            </p:txBody>
          </p:sp>
          <p:sp>
            <p:nvSpPr>
              <p:cNvPr id="82" name="TextBox 81">
                <a:extLst>
                  <a:ext uri="{FF2B5EF4-FFF2-40B4-BE49-F238E27FC236}">
                    <a16:creationId xmlns:a16="http://schemas.microsoft.com/office/drawing/2014/main" id="{AABC3C7D-ADBE-E77C-967C-2986F3AE90F6}"/>
                  </a:ext>
                </a:extLst>
              </p:cNvPr>
              <p:cNvSpPr txBox="1"/>
              <p:nvPr/>
            </p:nvSpPr>
            <p:spPr>
              <a:xfrm>
                <a:off x="6038727" y="4885426"/>
                <a:ext cx="743950" cy="710828"/>
              </a:xfrm>
              <a:prstGeom prst="rect">
                <a:avLst/>
              </a:prstGeom>
              <a:noFill/>
            </p:spPr>
            <p:txBody>
              <a:bodyPr wrap="none" rtlCol="0">
                <a:spAutoFit/>
              </a:bodyPr>
              <a:lstStyle/>
              <a:p>
                <a:r>
                  <a:rPr lang="en-GB" sz="2400" dirty="0">
                    <a:solidFill>
                      <a:schemeClr val="tx1"/>
                    </a:solidFill>
                    <a:latin typeface="Calibri" panose="020F0502020204030204" pitchFamily="34" charset="0"/>
                    <a:cs typeface="Calibri" panose="020F0502020204030204" pitchFamily="34" charset="0"/>
                  </a:rPr>
                  <a:t>X</a:t>
                </a:r>
                <a:r>
                  <a:rPr lang="en-GB" sz="2400" baseline="30000" dirty="0">
                    <a:solidFill>
                      <a:schemeClr val="tx1"/>
                    </a:solidFill>
                    <a:latin typeface="Calibri" panose="020F0502020204030204" pitchFamily="34" charset="0"/>
                    <a:cs typeface="Calibri" panose="020F0502020204030204" pitchFamily="34" charset="0"/>
                  </a:rPr>
                  <a:t>1</a:t>
                </a:r>
                <a:r>
                  <a:rPr lang="el-GR" sz="2400" dirty="0">
                    <a:solidFill>
                      <a:schemeClr val="tx1"/>
                    </a:solidFill>
                    <a:latin typeface="Calibri" panose="020F0502020204030204" pitchFamily="34" charset="0"/>
                    <a:cs typeface="Calibri" panose="020F0502020204030204" pitchFamily="34" charset="0"/>
                  </a:rPr>
                  <a:t>Σ</a:t>
                </a:r>
                <a:r>
                  <a:rPr lang="en-GB" sz="2400" baseline="-25000" dirty="0">
                    <a:solidFill>
                      <a:schemeClr val="tx1"/>
                    </a:solidFill>
                    <a:latin typeface="Calibri" panose="020F0502020204030204" pitchFamily="34" charset="0"/>
                    <a:cs typeface="Calibri" panose="020F0502020204030204" pitchFamily="34" charset="0"/>
                  </a:rPr>
                  <a:t>g</a:t>
                </a:r>
                <a:r>
                  <a:rPr lang="en-GB" sz="2400" baseline="30000" dirty="0">
                    <a:solidFill>
                      <a:schemeClr val="tx1"/>
                    </a:solidFill>
                    <a:latin typeface="Calibri" panose="020F0502020204030204" pitchFamily="34" charset="0"/>
                    <a:cs typeface="Calibri" panose="020F0502020204030204" pitchFamily="34" charset="0"/>
                  </a:rPr>
                  <a:t>+</a:t>
                </a:r>
              </a:p>
              <a:p>
                <a:r>
                  <a:rPr lang="en-GB" sz="2400" dirty="0">
                    <a:solidFill>
                      <a:schemeClr val="tx1"/>
                    </a:solidFill>
                    <a:latin typeface="Calibri" panose="020F0502020204030204" pitchFamily="34" charset="0"/>
                    <a:cs typeface="Calibri" panose="020F0502020204030204" pitchFamily="34" charset="0"/>
                  </a:rPr>
                  <a:t>v=0</a:t>
                </a:r>
                <a:endParaRPr lang="en-GB" sz="2400" baseline="30000" dirty="0">
                  <a:solidFill>
                    <a:schemeClr val="tx1"/>
                  </a:solidFill>
                  <a:latin typeface="Calibri" panose="020F0502020204030204" pitchFamily="34" charset="0"/>
                  <a:cs typeface="Calibri" panose="020F0502020204030204" pitchFamily="34" charset="0"/>
                </a:endParaRPr>
              </a:p>
            </p:txBody>
          </p:sp>
          <p:sp>
            <p:nvSpPr>
              <p:cNvPr id="83" name="TextBox 82">
                <a:extLst>
                  <a:ext uri="{FF2B5EF4-FFF2-40B4-BE49-F238E27FC236}">
                    <a16:creationId xmlns:a16="http://schemas.microsoft.com/office/drawing/2014/main" id="{2997A0AA-A66C-9AB0-B3F2-EFBFB98CFEBB}"/>
                  </a:ext>
                </a:extLst>
              </p:cNvPr>
              <p:cNvSpPr txBox="1"/>
              <p:nvPr/>
            </p:nvSpPr>
            <p:spPr>
              <a:xfrm rot="16200000">
                <a:off x="6092485" y="3990418"/>
                <a:ext cx="2098295" cy="435306"/>
              </a:xfrm>
              <a:prstGeom prst="rect">
                <a:avLst/>
              </a:prstGeom>
              <a:noFill/>
              <a:ln>
                <a:noFill/>
              </a:ln>
            </p:spPr>
            <p:txBody>
              <a:bodyPr wrap="square" rtlCol="0" anchor="ctr">
                <a:spAutoFit/>
              </a:bodyPr>
              <a:lstStyle/>
              <a:p>
                <a:r>
                  <a:rPr lang="en-GB" sz="2400" dirty="0">
                    <a:solidFill>
                      <a:srgbClr val="0000FF"/>
                    </a:solidFill>
                    <a:latin typeface="Calibri" panose="020F0502020204030204" pitchFamily="34" charset="0"/>
                    <a:cs typeface="Calibri" panose="020F0502020204030204" pitchFamily="34" charset="0"/>
                  </a:rPr>
                  <a:t>2x 255 nm</a:t>
                </a:r>
              </a:p>
            </p:txBody>
          </p:sp>
          <p:cxnSp>
            <p:nvCxnSpPr>
              <p:cNvPr id="84" name="Straight Arrow Connector 83">
                <a:extLst>
                  <a:ext uri="{FF2B5EF4-FFF2-40B4-BE49-F238E27FC236}">
                    <a16:creationId xmlns:a16="http://schemas.microsoft.com/office/drawing/2014/main" id="{E85EFD7D-B35E-D865-E58E-099A3A98A34F}"/>
                  </a:ext>
                </a:extLst>
              </p:cNvPr>
              <p:cNvCxnSpPr/>
              <p:nvPr/>
            </p:nvCxnSpPr>
            <p:spPr bwMode="auto">
              <a:xfrm flipH="1" flipV="1">
                <a:off x="7447761" y="4586659"/>
                <a:ext cx="2986" cy="890544"/>
              </a:xfrm>
              <a:prstGeom prst="straightConnector1">
                <a:avLst/>
              </a:prstGeom>
              <a:solidFill>
                <a:srgbClr val="FF0000"/>
              </a:solidFill>
              <a:ln w="57150" cap="flat" cmpd="sng" algn="ctr">
                <a:solidFill>
                  <a:srgbClr val="0000FF"/>
                </a:solidFill>
                <a:prstDash val="solid"/>
                <a:round/>
                <a:headEnd type="none" w="med" len="med"/>
                <a:tailEnd type="arrow"/>
              </a:ln>
              <a:effectLst/>
            </p:spPr>
          </p:cxnSp>
          <p:cxnSp>
            <p:nvCxnSpPr>
              <p:cNvPr id="85" name="Straight Arrow Connector 84">
                <a:extLst>
                  <a:ext uri="{FF2B5EF4-FFF2-40B4-BE49-F238E27FC236}">
                    <a16:creationId xmlns:a16="http://schemas.microsoft.com/office/drawing/2014/main" id="{D0DF2CE7-99FA-625A-51AC-1003BC950FDA}"/>
                  </a:ext>
                </a:extLst>
              </p:cNvPr>
              <p:cNvCxnSpPr/>
              <p:nvPr/>
            </p:nvCxnSpPr>
            <p:spPr bwMode="auto">
              <a:xfrm flipV="1">
                <a:off x="7450747" y="3799671"/>
                <a:ext cx="1935" cy="802126"/>
              </a:xfrm>
              <a:prstGeom prst="straightConnector1">
                <a:avLst/>
              </a:prstGeom>
              <a:solidFill>
                <a:srgbClr val="FF0000"/>
              </a:solidFill>
              <a:ln w="57150" cap="flat" cmpd="sng" algn="ctr">
                <a:solidFill>
                  <a:srgbClr val="0000FF"/>
                </a:solidFill>
                <a:prstDash val="solid"/>
                <a:round/>
                <a:headEnd type="none" w="med" len="med"/>
                <a:tailEnd type="arrow"/>
              </a:ln>
              <a:effectLst/>
            </p:spPr>
          </p:cxnSp>
          <p:cxnSp>
            <p:nvCxnSpPr>
              <p:cNvPr id="86" name="Straight Arrow Connector 85">
                <a:extLst>
                  <a:ext uri="{FF2B5EF4-FFF2-40B4-BE49-F238E27FC236}">
                    <a16:creationId xmlns:a16="http://schemas.microsoft.com/office/drawing/2014/main" id="{A5F7E070-76C6-479C-A556-931E37FBFD63}"/>
                  </a:ext>
                </a:extLst>
              </p:cNvPr>
              <p:cNvCxnSpPr/>
              <p:nvPr/>
            </p:nvCxnSpPr>
            <p:spPr bwMode="auto">
              <a:xfrm flipH="1" flipV="1">
                <a:off x="7447761" y="2770338"/>
                <a:ext cx="8229" cy="1006736"/>
              </a:xfrm>
              <a:prstGeom prst="straightConnector1">
                <a:avLst/>
              </a:prstGeom>
              <a:solidFill>
                <a:srgbClr val="FF0000"/>
              </a:solidFill>
              <a:ln w="57150" cap="flat" cmpd="sng" algn="ctr">
                <a:solidFill>
                  <a:srgbClr val="FF0000"/>
                </a:solidFill>
                <a:prstDash val="solid"/>
                <a:round/>
                <a:headEnd type="none" w="med" len="med"/>
                <a:tailEnd type="arrow"/>
              </a:ln>
              <a:effectLst/>
            </p:spPr>
          </p:cxnSp>
          <p:sp>
            <p:nvSpPr>
              <p:cNvPr id="87" name="TextBox 86">
                <a:extLst>
                  <a:ext uri="{FF2B5EF4-FFF2-40B4-BE49-F238E27FC236}">
                    <a16:creationId xmlns:a16="http://schemas.microsoft.com/office/drawing/2014/main" id="{A9B0F58C-EA82-4F2D-B597-D9A675DF82F8}"/>
                  </a:ext>
                </a:extLst>
              </p:cNvPr>
              <p:cNvSpPr txBox="1"/>
              <p:nvPr/>
            </p:nvSpPr>
            <p:spPr>
              <a:xfrm rot="16200000">
                <a:off x="6294400" y="2747705"/>
                <a:ext cx="1619766" cy="435306"/>
              </a:xfrm>
              <a:prstGeom prst="rect">
                <a:avLst/>
              </a:prstGeom>
              <a:noFill/>
            </p:spPr>
            <p:txBody>
              <a:bodyPr wrap="square" rtlCol="0" anchor="ctr">
                <a:spAutoFit/>
              </a:bodyPr>
              <a:lstStyle/>
              <a:p>
                <a:r>
                  <a:rPr lang="en-GB" sz="2400" dirty="0">
                    <a:solidFill>
                      <a:srgbClr val="FF0000"/>
                    </a:solidFill>
                    <a:latin typeface="Calibri" panose="020F0502020204030204" pitchFamily="34" charset="0"/>
                    <a:cs typeface="Calibri" panose="020F0502020204030204" pitchFamily="34" charset="0"/>
                  </a:rPr>
                  <a:t>212 nm</a:t>
                </a:r>
              </a:p>
            </p:txBody>
          </p:sp>
        </p:grpSp>
      </p:grpSp>
      <p:sp>
        <p:nvSpPr>
          <p:cNvPr id="106" name="TextBox 105">
            <a:extLst>
              <a:ext uri="{FF2B5EF4-FFF2-40B4-BE49-F238E27FC236}">
                <a16:creationId xmlns:a16="http://schemas.microsoft.com/office/drawing/2014/main" id="{DADEA93D-9620-D268-3195-7261F0E06633}"/>
              </a:ext>
            </a:extLst>
          </p:cNvPr>
          <p:cNvSpPr txBox="1"/>
          <p:nvPr/>
        </p:nvSpPr>
        <p:spPr>
          <a:xfrm>
            <a:off x="273875" y="1196752"/>
            <a:ext cx="8858066" cy="461665"/>
          </a:xfrm>
          <a:prstGeom prst="rect">
            <a:avLst/>
          </a:prstGeom>
          <a:noFill/>
        </p:spPr>
        <p:txBody>
          <a:bodyPr wrap="none" rtlCol="0">
            <a:spAutoFit/>
          </a:bodyPr>
          <a:lstStyle/>
          <a:p>
            <a:r>
              <a:rPr lang="en-GB" sz="2400" dirty="0">
                <a:solidFill>
                  <a:schemeClr val="tx2"/>
                </a:solidFill>
                <a:latin typeface="+mj-lt"/>
              </a:rPr>
              <a:t>Nitrogen ions will be loaded into the trap using a 2+1’ REMPI scheme:</a:t>
            </a:r>
          </a:p>
        </p:txBody>
      </p:sp>
      <p:sp>
        <p:nvSpPr>
          <p:cNvPr id="8" name="TextBox 7">
            <a:extLst>
              <a:ext uri="{FF2B5EF4-FFF2-40B4-BE49-F238E27FC236}">
                <a16:creationId xmlns:a16="http://schemas.microsoft.com/office/drawing/2014/main" id="{D234190D-4021-4F19-4969-2BFF417A246B}"/>
              </a:ext>
            </a:extLst>
          </p:cNvPr>
          <p:cNvSpPr txBox="1"/>
          <p:nvPr/>
        </p:nvSpPr>
        <p:spPr>
          <a:xfrm>
            <a:off x="3765938" y="2319854"/>
            <a:ext cx="566181" cy="369332"/>
          </a:xfrm>
          <a:prstGeom prst="rect">
            <a:avLst/>
          </a:prstGeom>
          <a:noFill/>
        </p:spPr>
        <p:txBody>
          <a:bodyPr wrap="none" rtlCol="0">
            <a:spAutoFit/>
          </a:bodyPr>
          <a:lstStyle/>
          <a:p>
            <a:r>
              <a:rPr lang="en-GB" dirty="0"/>
              <a:t>N=0</a:t>
            </a:r>
          </a:p>
        </p:txBody>
      </p:sp>
      <p:sp>
        <p:nvSpPr>
          <p:cNvPr id="9" name="TextBox 8">
            <a:extLst>
              <a:ext uri="{FF2B5EF4-FFF2-40B4-BE49-F238E27FC236}">
                <a16:creationId xmlns:a16="http://schemas.microsoft.com/office/drawing/2014/main" id="{BF399D54-8691-782E-030E-0BCB7B47588B}"/>
              </a:ext>
            </a:extLst>
          </p:cNvPr>
          <p:cNvSpPr txBox="1"/>
          <p:nvPr/>
        </p:nvSpPr>
        <p:spPr>
          <a:xfrm>
            <a:off x="4377957" y="2319854"/>
            <a:ext cx="301686" cy="369332"/>
          </a:xfrm>
          <a:prstGeom prst="rect">
            <a:avLst/>
          </a:prstGeom>
          <a:noFill/>
        </p:spPr>
        <p:txBody>
          <a:bodyPr wrap="none" rtlCol="0">
            <a:spAutoFit/>
          </a:bodyPr>
          <a:lstStyle/>
          <a:p>
            <a:r>
              <a:rPr lang="en-GB" dirty="0"/>
              <a:t>1</a:t>
            </a:r>
          </a:p>
        </p:txBody>
      </p:sp>
      <p:sp>
        <p:nvSpPr>
          <p:cNvPr id="10" name="TextBox 9">
            <a:extLst>
              <a:ext uri="{FF2B5EF4-FFF2-40B4-BE49-F238E27FC236}">
                <a16:creationId xmlns:a16="http://schemas.microsoft.com/office/drawing/2014/main" id="{5B3E806B-3BF9-0870-BDFD-CB162B40235D}"/>
              </a:ext>
            </a:extLst>
          </p:cNvPr>
          <p:cNvSpPr txBox="1"/>
          <p:nvPr/>
        </p:nvSpPr>
        <p:spPr>
          <a:xfrm>
            <a:off x="5180335" y="2319854"/>
            <a:ext cx="301686" cy="369332"/>
          </a:xfrm>
          <a:prstGeom prst="rect">
            <a:avLst/>
          </a:prstGeom>
          <a:noFill/>
        </p:spPr>
        <p:txBody>
          <a:bodyPr wrap="none" rtlCol="0">
            <a:spAutoFit/>
          </a:bodyPr>
          <a:lstStyle/>
          <a:p>
            <a:r>
              <a:rPr lang="en-GB" dirty="0"/>
              <a:t>2</a:t>
            </a:r>
          </a:p>
        </p:txBody>
      </p:sp>
      <p:sp>
        <p:nvSpPr>
          <p:cNvPr id="11" name="TextBox 10">
            <a:extLst>
              <a:ext uri="{FF2B5EF4-FFF2-40B4-BE49-F238E27FC236}">
                <a16:creationId xmlns:a16="http://schemas.microsoft.com/office/drawing/2014/main" id="{0A1778B8-F9AC-4F7E-742B-8A664550E29B}"/>
              </a:ext>
            </a:extLst>
          </p:cNvPr>
          <p:cNvSpPr txBox="1"/>
          <p:nvPr/>
        </p:nvSpPr>
        <p:spPr>
          <a:xfrm>
            <a:off x="6369777" y="2319854"/>
            <a:ext cx="301686" cy="369332"/>
          </a:xfrm>
          <a:prstGeom prst="rect">
            <a:avLst/>
          </a:prstGeom>
          <a:noFill/>
        </p:spPr>
        <p:txBody>
          <a:bodyPr wrap="none" rtlCol="0">
            <a:spAutoFit/>
          </a:bodyPr>
          <a:lstStyle/>
          <a:p>
            <a:r>
              <a:rPr lang="en-GB" dirty="0"/>
              <a:t>3</a:t>
            </a:r>
          </a:p>
        </p:txBody>
      </p:sp>
      <p:sp>
        <p:nvSpPr>
          <p:cNvPr id="3" name="TextBox 2">
            <a:extLst>
              <a:ext uri="{FF2B5EF4-FFF2-40B4-BE49-F238E27FC236}">
                <a16:creationId xmlns:a16="http://schemas.microsoft.com/office/drawing/2014/main" id="{9491BC40-2298-612B-CC8C-5FA90F502303}"/>
              </a:ext>
            </a:extLst>
          </p:cNvPr>
          <p:cNvSpPr txBox="1"/>
          <p:nvPr/>
        </p:nvSpPr>
        <p:spPr>
          <a:xfrm flipH="1">
            <a:off x="3333355" y="2018392"/>
            <a:ext cx="4365683" cy="338554"/>
          </a:xfrm>
          <a:prstGeom prst="rect">
            <a:avLst/>
          </a:prstGeom>
          <a:noFill/>
        </p:spPr>
        <p:txBody>
          <a:bodyPr wrap="square" rtlCol="0">
            <a:spAutoFit/>
          </a:bodyPr>
          <a:lstStyle/>
          <a:p>
            <a:r>
              <a:rPr lang="en-GB" sz="1600" dirty="0">
                <a:solidFill>
                  <a:schemeClr val="tx2"/>
                </a:solidFill>
              </a:rPr>
              <a:t>Scans of the ionisation threshold (offset for clarity)</a:t>
            </a:r>
          </a:p>
        </p:txBody>
      </p:sp>
      <p:sp>
        <p:nvSpPr>
          <p:cNvPr id="6" name="Rectangle: Rounded Corners 5">
            <a:extLst>
              <a:ext uri="{FF2B5EF4-FFF2-40B4-BE49-F238E27FC236}">
                <a16:creationId xmlns:a16="http://schemas.microsoft.com/office/drawing/2014/main" id="{C9323FF0-0D63-B651-BB91-A645797B42A9}"/>
              </a:ext>
            </a:extLst>
          </p:cNvPr>
          <p:cNvSpPr/>
          <p:nvPr/>
        </p:nvSpPr>
        <p:spPr>
          <a:xfrm>
            <a:off x="4626478" y="5687634"/>
            <a:ext cx="5694120" cy="602173"/>
          </a:xfrm>
          <a:prstGeom prst="roundRect">
            <a:avLst>
              <a:gd name="adj" fmla="val 0"/>
            </a:avLst>
          </a:prstGeom>
          <a:solidFill>
            <a:srgbClr val="DAE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5" name="TextBox 104">
            <a:extLst>
              <a:ext uri="{FF2B5EF4-FFF2-40B4-BE49-F238E27FC236}">
                <a16:creationId xmlns:a16="http://schemas.microsoft.com/office/drawing/2014/main" id="{7FE38878-759E-0E8C-033D-8327197B1E75}"/>
              </a:ext>
            </a:extLst>
          </p:cNvPr>
          <p:cNvSpPr txBox="1"/>
          <p:nvPr/>
        </p:nvSpPr>
        <p:spPr>
          <a:xfrm>
            <a:off x="5007161" y="5757887"/>
            <a:ext cx="4933809" cy="461665"/>
          </a:xfrm>
          <a:prstGeom prst="rect">
            <a:avLst/>
          </a:prstGeom>
          <a:noFill/>
          <a:ln>
            <a:noFill/>
          </a:ln>
        </p:spPr>
        <p:txBody>
          <a:bodyPr wrap="square" rtlCol="0">
            <a:spAutoFit/>
          </a:bodyPr>
          <a:lstStyle/>
          <a:p>
            <a:pPr algn="ctr"/>
            <a:r>
              <a:rPr lang="en-GB" sz="2400" dirty="0">
                <a:latin typeface="+mj-lt"/>
                <a:cs typeface="Calibri" panose="020F0502020204030204" pitchFamily="34" charset="0"/>
              </a:rPr>
              <a:t>The 2+1’ ionisation is state selective   </a:t>
            </a:r>
          </a:p>
        </p:txBody>
      </p:sp>
      <p:sp>
        <p:nvSpPr>
          <p:cNvPr id="4" name="Date Placeholder 3">
            <a:extLst>
              <a:ext uri="{FF2B5EF4-FFF2-40B4-BE49-F238E27FC236}">
                <a16:creationId xmlns:a16="http://schemas.microsoft.com/office/drawing/2014/main" id="{302A71D2-E54D-F7CD-9174-2AC1E9A348DD}"/>
              </a:ext>
            </a:extLst>
          </p:cNvPr>
          <p:cNvSpPr>
            <a:spLocks noGrp="1"/>
          </p:cNvSpPr>
          <p:nvPr>
            <p:ph type="dt" sz="half" idx="10"/>
          </p:nvPr>
        </p:nvSpPr>
        <p:spPr/>
        <p:txBody>
          <a:bodyPr/>
          <a:lstStyle/>
          <a:p>
            <a:r>
              <a:rPr lang="en-GB" dirty="0"/>
              <a:t>21/01/2025</a:t>
            </a:r>
          </a:p>
        </p:txBody>
      </p:sp>
      <p:sp>
        <p:nvSpPr>
          <p:cNvPr id="7" name="Footer Placeholder 6">
            <a:extLst>
              <a:ext uri="{FF2B5EF4-FFF2-40B4-BE49-F238E27FC236}">
                <a16:creationId xmlns:a16="http://schemas.microsoft.com/office/drawing/2014/main" id="{58176BA8-07A8-355A-3379-2945609A5EEB}"/>
              </a:ext>
            </a:extLst>
          </p:cNvPr>
          <p:cNvSpPr>
            <a:spLocks noGrp="1"/>
          </p:cNvSpPr>
          <p:nvPr>
            <p:ph type="ftr" sz="quarter" idx="11"/>
          </p:nvPr>
        </p:nvSpPr>
        <p:spPr/>
        <p:txBody>
          <a:bodyPr/>
          <a:lstStyle/>
          <a:p>
            <a:r>
              <a:rPr lang="en-GB" dirty="0"/>
              <a:t>QTFP Community Meeting</a:t>
            </a:r>
          </a:p>
        </p:txBody>
      </p:sp>
      <p:sp>
        <p:nvSpPr>
          <p:cNvPr id="12" name="Slide Number Placeholder 11">
            <a:extLst>
              <a:ext uri="{FF2B5EF4-FFF2-40B4-BE49-F238E27FC236}">
                <a16:creationId xmlns:a16="http://schemas.microsoft.com/office/drawing/2014/main" id="{AD4E11F6-DCD3-806E-A5F1-1ADD833E1D85}"/>
              </a:ext>
            </a:extLst>
          </p:cNvPr>
          <p:cNvSpPr>
            <a:spLocks noGrp="1"/>
          </p:cNvSpPr>
          <p:nvPr>
            <p:ph type="sldNum" sz="quarter" idx="12"/>
          </p:nvPr>
        </p:nvSpPr>
        <p:spPr/>
        <p:txBody>
          <a:bodyPr/>
          <a:lstStyle/>
          <a:p>
            <a:fld id="{90162560-7891-4F91-A4D0-1199CFDADCC3}" type="slidenum">
              <a:rPr lang="en-GB" smtClean="0"/>
              <a:t>5</a:t>
            </a:fld>
            <a:endParaRPr lang="en-GB"/>
          </a:p>
        </p:txBody>
      </p:sp>
      <p:pic>
        <p:nvPicPr>
          <p:cNvPr id="19" name="Picture 18">
            <a:extLst>
              <a:ext uri="{FF2B5EF4-FFF2-40B4-BE49-F238E27FC236}">
                <a16:creationId xmlns:a16="http://schemas.microsoft.com/office/drawing/2014/main" id="{F1B94ACC-BA21-F4F4-84CC-FE5AAE23E0AB}"/>
              </a:ext>
            </a:extLst>
          </p:cNvPr>
          <p:cNvPicPr>
            <a:picLocks noChangeAspect="1"/>
          </p:cNvPicPr>
          <p:nvPr/>
        </p:nvPicPr>
        <p:blipFill>
          <a:blip r:embed="rId4"/>
          <a:stretch>
            <a:fillRect/>
          </a:stretch>
        </p:blipFill>
        <p:spPr>
          <a:xfrm>
            <a:off x="7238000" y="2071021"/>
            <a:ext cx="4903199" cy="3446644"/>
          </a:xfrm>
          <a:prstGeom prst="rect">
            <a:avLst/>
          </a:prstGeom>
        </p:spPr>
      </p:pic>
    </p:spTree>
    <p:extLst>
      <p:ext uri="{BB962C8B-B14F-4D97-AF65-F5344CB8AC3E}">
        <p14:creationId xmlns:p14="http://schemas.microsoft.com/office/powerpoint/2010/main" val="3749413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E8C26-108B-8921-6E6E-9E08C66BF763}"/>
              </a:ext>
            </a:extLst>
          </p:cNvPr>
          <p:cNvSpPr>
            <a:spLocks noGrp="1"/>
          </p:cNvSpPr>
          <p:nvPr>
            <p:ph type="title"/>
          </p:nvPr>
        </p:nvSpPr>
        <p:spPr/>
        <p:txBody>
          <a:bodyPr/>
          <a:lstStyle/>
          <a:p>
            <a:r>
              <a:rPr lang="en-GB" dirty="0"/>
              <a:t>Ionisation in an rf ion trap</a:t>
            </a:r>
          </a:p>
        </p:txBody>
      </p:sp>
      <p:sp>
        <p:nvSpPr>
          <p:cNvPr id="9" name="TextBox 8">
            <a:extLst>
              <a:ext uri="{FF2B5EF4-FFF2-40B4-BE49-F238E27FC236}">
                <a16:creationId xmlns:a16="http://schemas.microsoft.com/office/drawing/2014/main" id="{2388E28D-E305-3AF0-4A49-DD6EC9313193}"/>
              </a:ext>
            </a:extLst>
          </p:cNvPr>
          <p:cNvSpPr txBox="1"/>
          <p:nvPr/>
        </p:nvSpPr>
        <p:spPr>
          <a:xfrm>
            <a:off x="581889" y="4477056"/>
            <a:ext cx="10837204" cy="1354217"/>
          </a:xfrm>
          <a:prstGeom prst="rect">
            <a:avLst/>
          </a:prstGeom>
          <a:noFill/>
          <a:ln>
            <a:noFill/>
          </a:ln>
        </p:spPr>
        <p:txBody>
          <a:bodyPr wrap="square" rtlCol="0">
            <a:spAutoFit/>
          </a:bodyPr>
          <a:lstStyle/>
          <a:p>
            <a:r>
              <a:rPr lang="en-GB" sz="2400" dirty="0">
                <a:latin typeface="+mj-lt"/>
                <a:cs typeface="Calibri" panose="020F0502020204030204" pitchFamily="34" charset="0"/>
              </a:rPr>
              <a:t>Electric fields in the ion trap are high amplitude, vary in space and oscillate in time.</a:t>
            </a:r>
          </a:p>
          <a:p>
            <a:endParaRPr lang="en-GB" sz="1000" dirty="0">
              <a:latin typeface="+mj-lt"/>
              <a:cs typeface="Calibri" panose="020F0502020204030204" pitchFamily="34" charset="0"/>
            </a:endParaRPr>
          </a:p>
          <a:p>
            <a:r>
              <a:rPr lang="en-GB" sz="2400" dirty="0">
                <a:latin typeface="+mj-lt"/>
                <a:cs typeface="Calibri" panose="020F0502020204030204" pitchFamily="34" charset="0"/>
              </a:rPr>
              <a:t>So the ionisation threshold for a molecule depends on </a:t>
            </a:r>
            <a:r>
              <a:rPr lang="en-GB" sz="2400" i="1" dirty="0">
                <a:latin typeface="+mj-lt"/>
                <a:cs typeface="Calibri" panose="020F0502020204030204" pitchFamily="34" charset="0"/>
              </a:rPr>
              <a:t>where</a:t>
            </a:r>
            <a:r>
              <a:rPr lang="en-GB" sz="2400" dirty="0">
                <a:latin typeface="+mj-lt"/>
                <a:cs typeface="Calibri" panose="020F0502020204030204" pitchFamily="34" charset="0"/>
              </a:rPr>
              <a:t> and </a:t>
            </a:r>
            <a:r>
              <a:rPr lang="en-GB" sz="2400" i="1" dirty="0">
                <a:latin typeface="+mj-lt"/>
                <a:cs typeface="Calibri" panose="020F0502020204030204" pitchFamily="34" charset="0"/>
              </a:rPr>
              <a:t>when</a:t>
            </a:r>
            <a:r>
              <a:rPr lang="en-GB" sz="2400" dirty="0">
                <a:latin typeface="+mj-lt"/>
                <a:cs typeface="Calibri" panose="020F0502020204030204" pitchFamily="34" charset="0"/>
              </a:rPr>
              <a:t> it is ionised – </a:t>
            </a:r>
            <a:r>
              <a:rPr lang="en-GB" sz="2400" b="1" dirty="0">
                <a:latin typeface="+mj-lt"/>
                <a:cs typeface="Calibri" panose="020F0502020204030204" pitchFamily="34" charset="0"/>
              </a:rPr>
              <a:t>this leads to a broad distribution of thresholds!</a:t>
            </a:r>
          </a:p>
        </p:txBody>
      </p:sp>
      <p:sp>
        <p:nvSpPr>
          <p:cNvPr id="4" name="Date Placeholder 3">
            <a:extLst>
              <a:ext uri="{FF2B5EF4-FFF2-40B4-BE49-F238E27FC236}">
                <a16:creationId xmlns:a16="http://schemas.microsoft.com/office/drawing/2014/main" id="{E9675691-C099-39AB-E6EE-B3CB3EB5206C}"/>
              </a:ext>
            </a:extLst>
          </p:cNvPr>
          <p:cNvSpPr>
            <a:spLocks noGrp="1"/>
          </p:cNvSpPr>
          <p:nvPr>
            <p:ph type="dt" sz="half" idx="10"/>
          </p:nvPr>
        </p:nvSpPr>
        <p:spPr/>
        <p:txBody>
          <a:bodyPr/>
          <a:lstStyle/>
          <a:p>
            <a:r>
              <a:rPr lang="en-GB" dirty="0"/>
              <a:t>21/01/2025</a:t>
            </a:r>
          </a:p>
        </p:txBody>
      </p:sp>
      <p:sp>
        <p:nvSpPr>
          <p:cNvPr id="5" name="Footer Placeholder 4">
            <a:extLst>
              <a:ext uri="{FF2B5EF4-FFF2-40B4-BE49-F238E27FC236}">
                <a16:creationId xmlns:a16="http://schemas.microsoft.com/office/drawing/2014/main" id="{C5DAD9B5-9043-54DD-6DC3-D64AE7B23651}"/>
              </a:ext>
            </a:extLst>
          </p:cNvPr>
          <p:cNvSpPr>
            <a:spLocks noGrp="1"/>
          </p:cNvSpPr>
          <p:nvPr>
            <p:ph type="ftr" sz="quarter" idx="11"/>
          </p:nvPr>
        </p:nvSpPr>
        <p:spPr/>
        <p:txBody>
          <a:bodyPr/>
          <a:lstStyle/>
          <a:p>
            <a:r>
              <a:rPr lang="en-GB" dirty="0"/>
              <a:t>QTFP Community Meeting</a:t>
            </a:r>
          </a:p>
        </p:txBody>
      </p:sp>
      <p:sp>
        <p:nvSpPr>
          <p:cNvPr id="6" name="Slide Number Placeholder 5">
            <a:extLst>
              <a:ext uri="{FF2B5EF4-FFF2-40B4-BE49-F238E27FC236}">
                <a16:creationId xmlns:a16="http://schemas.microsoft.com/office/drawing/2014/main" id="{9C607558-FC00-D9C2-28FE-42B5B5EEC2A1}"/>
              </a:ext>
            </a:extLst>
          </p:cNvPr>
          <p:cNvSpPr>
            <a:spLocks noGrp="1"/>
          </p:cNvSpPr>
          <p:nvPr>
            <p:ph type="sldNum" sz="quarter" idx="12"/>
          </p:nvPr>
        </p:nvSpPr>
        <p:spPr/>
        <p:txBody>
          <a:bodyPr/>
          <a:lstStyle/>
          <a:p>
            <a:fld id="{90162560-7891-4F91-A4D0-1199CFDADCC3}" type="slidenum">
              <a:rPr lang="en-GB" smtClean="0"/>
              <a:t>6</a:t>
            </a:fld>
            <a:endParaRPr lang="en-GB"/>
          </a:p>
        </p:txBody>
      </p:sp>
      <p:pic>
        <p:nvPicPr>
          <p:cNvPr id="3" name="Picture 2" descr="A diagram of a machine&#10;&#10;Description automatically generated">
            <a:extLst>
              <a:ext uri="{FF2B5EF4-FFF2-40B4-BE49-F238E27FC236}">
                <a16:creationId xmlns:a16="http://schemas.microsoft.com/office/drawing/2014/main" id="{382BEF7A-695F-3108-9CCC-CC84008572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5240" y="1320889"/>
            <a:ext cx="3970530" cy="2743681"/>
          </a:xfrm>
          <a:prstGeom prst="rect">
            <a:avLst/>
          </a:prstGeom>
        </p:spPr>
      </p:pic>
      <p:sp>
        <p:nvSpPr>
          <p:cNvPr id="7" name="Arrow: Down 6">
            <a:extLst>
              <a:ext uri="{FF2B5EF4-FFF2-40B4-BE49-F238E27FC236}">
                <a16:creationId xmlns:a16="http://schemas.microsoft.com/office/drawing/2014/main" id="{D74A8715-8D51-F67E-FDD7-8433D014647A}"/>
              </a:ext>
            </a:extLst>
          </p:cNvPr>
          <p:cNvSpPr/>
          <p:nvPr/>
        </p:nvSpPr>
        <p:spPr>
          <a:xfrm rot="16200000">
            <a:off x="5139751" y="2299029"/>
            <a:ext cx="360040" cy="787399"/>
          </a:xfrm>
          <a:prstGeom prst="downArrow">
            <a:avLst/>
          </a:prstGeom>
          <a:solidFill>
            <a:srgbClr val="FDF1E9"/>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06FB5D06-530C-D1F9-A320-0283526328AF}"/>
              </a:ext>
            </a:extLst>
          </p:cNvPr>
          <p:cNvSpPr txBox="1"/>
          <p:nvPr/>
        </p:nvSpPr>
        <p:spPr>
          <a:xfrm>
            <a:off x="2930789" y="5904449"/>
            <a:ext cx="8324651" cy="461665"/>
          </a:xfrm>
          <a:prstGeom prst="rect">
            <a:avLst/>
          </a:prstGeom>
          <a:noFill/>
        </p:spPr>
        <p:txBody>
          <a:bodyPr wrap="none" rtlCol="0">
            <a:spAutoFit/>
          </a:bodyPr>
          <a:lstStyle/>
          <a:p>
            <a:r>
              <a:rPr lang="en-GB" sz="2400" b="1" u="sng" dirty="0"/>
              <a:t>State selectivity severely reduced even for low trap confinement</a:t>
            </a:r>
          </a:p>
        </p:txBody>
      </p:sp>
      <p:sp>
        <p:nvSpPr>
          <p:cNvPr id="10" name="Arrow: Right 9">
            <a:extLst>
              <a:ext uri="{FF2B5EF4-FFF2-40B4-BE49-F238E27FC236}">
                <a16:creationId xmlns:a16="http://schemas.microsoft.com/office/drawing/2014/main" id="{D20565D9-160E-3F41-8C72-AC86E3DF8018}"/>
              </a:ext>
            </a:extLst>
          </p:cNvPr>
          <p:cNvSpPr/>
          <p:nvPr/>
        </p:nvSpPr>
        <p:spPr>
          <a:xfrm>
            <a:off x="1962807" y="6030310"/>
            <a:ext cx="898634" cy="292279"/>
          </a:xfrm>
          <a:prstGeom prst="rightArrow">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pic>
        <p:nvPicPr>
          <p:cNvPr id="26" name="Picture 25">
            <a:extLst>
              <a:ext uri="{FF2B5EF4-FFF2-40B4-BE49-F238E27FC236}">
                <a16:creationId xmlns:a16="http://schemas.microsoft.com/office/drawing/2014/main" id="{105F2D5D-7CF3-050D-51A3-3D94DCE9F8EF}"/>
              </a:ext>
            </a:extLst>
          </p:cNvPr>
          <p:cNvPicPr>
            <a:picLocks noChangeAspect="1"/>
          </p:cNvPicPr>
          <p:nvPr/>
        </p:nvPicPr>
        <p:blipFill>
          <a:blip r:embed="rId4"/>
          <a:stretch>
            <a:fillRect/>
          </a:stretch>
        </p:blipFill>
        <p:spPr>
          <a:xfrm>
            <a:off x="2351669" y="1014467"/>
            <a:ext cx="1781631" cy="3072086"/>
          </a:xfrm>
          <a:prstGeom prst="rect">
            <a:avLst/>
          </a:prstGeom>
        </p:spPr>
      </p:pic>
    </p:spTree>
    <p:extLst>
      <p:ext uri="{BB962C8B-B14F-4D97-AF65-F5344CB8AC3E}">
        <p14:creationId xmlns:p14="http://schemas.microsoft.com/office/powerpoint/2010/main" val="3644830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0E0952-D770-56CF-3A7D-CDADF1A080F2}"/>
              </a:ext>
            </a:extLst>
          </p:cNvPr>
          <p:cNvPicPr>
            <a:picLocks noChangeAspect="1"/>
          </p:cNvPicPr>
          <p:nvPr/>
        </p:nvPicPr>
        <p:blipFill rotWithShape="1">
          <a:blip r:embed="rId3"/>
          <a:srcRect l="481"/>
          <a:stretch/>
        </p:blipFill>
        <p:spPr>
          <a:xfrm>
            <a:off x="3626679" y="4183096"/>
            <a:ext cx="4712119" cy="2407445"/>
          </a:xfrm>
          <a:prstGeom prst="rect">
            <a:avLst/>
          </a:prstGeom>
        </p:spPr>
      </p:pic>
      <p:sp>
        <p:nvSpPr>
          <p:cNvPr id="2" name="Title 1">
            <a:extLst>
              <a:ext uri="{FF2B5EF4-FFF2-40B4-BE49-F238E27FC236}">
                <a16:creationId xmlns:a16="http://schemas.microsoft.com/office/drawing/2014/main" id="{BD7AD082-975B-C0F0-E439-E013BE7BC249}"/>
              </a:ext>
            </a:extLst>
          </p:cNvPr>
          <p:cNvSpPr>
            <a:spLocks noGrp="1"/>
          </p:cNvSpPr>
          <p:nvPr>
            <p:ph type="title"/>
          </p:nvPr>
        </p:nvSpPr>
        <p:spPr/>
        <p:txBody>
          <a:bodyPr/>
          <a:lstStyle/>
          <a:p>
            <a:r>
              <a:rPr lang="en-GB" dirty="0"/>
              <a:t>Fast switching of the trap drive</a:t>
            </a:r>
          </a:p>
        </p:txBody>
      </p:sp>
      <p:sp>
        <p:nvSpPr>
          <p:cNvPr id="3" name="TextBox 2">
            <a:extLst>
              <a:ext uri="{FF2B5EF4-FFF2-40B4-BE49-F238E27FC236}">
                <a16:creationId xmlns:a16="http://schemas.microsoft.com/office/drawing/2014/main" id="{085D5C3B-920E-D0D0-700F-35910728E57A}"/>
              </a:ext>
            </a:extLst>
          </p:cNvPr>
          <p:cNvSpPr txBox="1"/>
          <p:nvPr/>
        </p:nvSpPr>
        <p:spPr>
          <a:xfrm>
            <a:off x="134530" y="1099112"/>
            <a:ext cx="11000829" cy="446276"/>
          </a:xfrm>
          <a:prstGeom prst="rect">
            <a:avLst/>
          </a:prstGeom>
          <a:noFill/>
        </p:spPr>
        <p:txBody>
          <a:bodyPr wrap="square" rtlCol="0">
            <a:spAutoFit/>
          </a:bodyPr>
          <a:lstStyle/>
          <a:p>
            <a:r>
              <a:rPr lang="en-GB" sz="2300" dirty="0">
                <a:latin typeface="Calibri Light" panose="020F0302020204030204" pitchFamily="34" charset="0"/>
                <a:cs typeface="Calibri Light" panose="020F0302020204030204" pitchFamily="34" charset="0"/>
              </a:rPr>
              <a:t>High amplitude drives achieve faster-than-natural decay of the field, with &gt;50 dB extinction:</a:t>
            </a:r>
          </a:p>
        </p:txBody>
      </p:sp>
      <p:sp>
        <p:nvSpPr>
          <p:cNvPr id="4" name="Date Placeholder 3">
            <a:extLst>
              <a:ext uri="{FF2B5EF4-FFF2-40B4-BE49-F238E27FC236}">
                <a16:creationId xmlns:a16="http://schemas.microsoft.com/office/drawing/2014/main" id="{2E8A010B-4CAA-6018-4AAB-48942FEBAF2C}"/>
              </a:ext>
            </a:extLst>
          </p:cNvPr>
          <p:cNvSpPr>
            <a:spLocks noGrp="1"/>
          </p:cNvSpPr>
          <p:nvPr>
            <p:ph type="dt" sz="half" idx="10"/>
          </p:nvPr>
        </p:nvSpPr>
        <p:spPr>
          <a:xfrm>
            <a:off x="838200" y="6541548"/>
            <a:ext cx="2743200" cy="365125"/>
          </a:xfrm>
        </p:spPr>
        <p:txBody>
          <a:bodyPr/>
          <a:lstStyle/>
          <a:p>
            <a:r>
              <a:rPr lang="en-GB" dirty="0"/>
              <a:t>21/01/2025</a:t>
            </a:r>
          </a:p>
        </p:txBody>
      </p:sp>
      <p:sp>
        <p:nvSpPr>
          <p:cNvPr id="5" name="Footer Placeholder 4">
            <a:extLst>
              <a:ext uri="{FF2B5EF4-FFF2-40B4-BE49-F238E27FC236}">
                <a16:creationId xmlns:a16="http://schemas.microsoft.com/office/drawing/2014/main" id="{2E1786DE-8F41-8D17-010E-565DEA6165DA}"/>
              </a:ext>
            </a:extLst>
          </p:cNvPr>
          <p:cNvSpPr>
            <a:spLocks noGrp="1"/>
          </p:cNvSpPr>
          <p:nvPr>
            <p:ph type="ftr" sz="quarter" idx="11"/>
          </p:nvPr>
        </p:nvSpPr>
        <p:spPr>
          <a:xfrm>
            <a:off x="4038600" y="6541548"/>
            <a:ext cx="4114800" cy="365125"/>
          </a:xfrm>
        </p:spPr>
        <p:txBody>
          <a:bodyPr/>
          <a:lstStyle/>
          <a:p>
            <a:r>
              <a:rPr lang="en-GB" dirty="0"/>
              <a:t>QTFP Community Meeting</a:t>
            </a:r>
          </a:p>
        </p:txBody>
      </p:sp>
      <p:sp>
        <p:nvSpPr>
          <p:cNvPr id="7" name="Slide Number Placeholder 6">
            <a:extLst>
              <a:ext uri="{FF2B5EF4-FFF2-40B4-BE49-F238E27FC236}">
                <a16:creationId xmlns:a16="http://schemas.microsoft.com/office/drawing/2014/main" id="{3CF2D111-C67D-D49E-A0C2-4C7F5259218F}"/>
              </a:ext>
            </a:extLst>
          </p:cNvPr>
          <p:cNvSpPr>
            <a:spLocks noGrp="1"/>
          </p:cNvSpPr>
          <p:nvPr>
            <p:ph type="sldNum" sz="quarter" idx="12"/>
          </p:nvPr>
        </p:nvSpPr>
        <p:spPr>
          <a:xfrm>
            <a:off x="8610600" y="6541548"/>
            <a:ext cx="2743200" cy="365125"/>
          </a:xfrm>
        </p:spPr>
        <p:txBody>
          <a:bodyPr/>
          <a:lstStyle/>
          <a:p>
            <a:fld id="{90162560-7891-4F91-A4D0-1199CFDADCC3}" type="slidenum">
              <a:rPr lang="en-GB" smtClean="0"/>
              <a:t>7</a:t>
            </a:fld>
            <a:endParaRPr lang="en-GB"/>
          </a:p>
        </p:txBody>
      </p:sp>
      <p:pic>
        <p:nvPicPr>
          <p:cNvPr id="14" name="Picture 13" descr="A screenshot of a computer&#10;&#10;Description automatically generated">
            <a:extLst>
              <a:ext uri="{FF2B5EF4-FFF2-40B4-BE49-F238E27FC236}">
                <a16:creationId xmlns:a16="http://schemas.microsoft.com/office/drawing/2014/main" id="{552E41C6-B805-8F09-5EEE-1127E9A29066}"/>
              </a:ext>
            </a:extLst>
          </p:cNvPr>
          <p:cNvPicPr>
            <a:picLocks noChangeAspect="1"/>
          </p:cNvPicPr>
          <p:nvPr/>
        </p:nvPicPr>
        <p:blipFill>
          <a:blip r:embed="rId4">
            <a:extLst>
              <a:ext uri="{28A0092B-C50C-407E-A947-70E740481C1C}">
                <a14:useLocalDpi xmlns:a14="http://schemas.microsoft.com/office/drawing/2010/main" val="0"/>
              </a:ext>
            </a:extLst>
          </a:blip>
          <a:srcRect l="1926" t="3426" r="1229" b="55568"/>
          <a:stretch/>
        </p:blipFill>
        <p:spPr>
          <a:xfrm>
            <a:off x="3248499" y="1646669"/>
            <a:ext cx="5695002" cy="2019967"/>
          </a:xfrm>
          <a:prstGeom prst="rect">
            <a:avLst/>
          </a:prstGeom>
        </p:spPr>
      </p:pic>
      <p:sp>
        <p:nvSpPr>
          <p:cNvPr id="16" name="TextBox 15">
            <a:extLst>
              <a:ext uri="{FF2B5EF4-FFF2-40B4-BE49-F238E27FC236}">
                <a16:creationId xmlns:a16="http://schemas.microsoft.com/office/drawing/2014/main" id="{36A699FF-EE7D-E162-092D-2376B3DF8677}"/>
              </a:ext>
            </a:extLst>
          </p:cNvPr>
          <p:cNvSpPr txBox="1"/>
          <p:nvPr/>
        </p:nvSpPr>
        <p:spPr>
          <a:xfrm>
            <a:off x="8610600" y="4673914"/>
            <a:ext cx="2917175" cy="1200329"/>
          </a:xfrm>
          <a:prstGeom prst="rect">
            <a:avLst/>
          </a:prstGeom>
          <a:solidFill>
            <a:srgbClr val="DAE3F3"/>
          </a:solidFill>
        </p:spPr>
        <p:txBody>
          <a:bodyPr wrap="square">
            <a:spAutoFit/>
          </a:bodyPr>
          <a:lstStyle/>
          <a:p>
            <a:r>
              <a:rPr lang="en-GB" dirty="0">
                <a:latin typeface="+mj-lt"/>
                <a:cs typeface="Calibri" panose="020F0502020204030204" pitchFamily="34" charset="0"/>
              </a:rPr>
              <a:t>An additional pulse for which the resonator is grounded can be used to extend the zero-field time.</a:t>
            </a:r>
          </a:p>
        </p:txBody>
      </p:sp>
      <p:sp>
        <p:nvSpPr>
          <p:cNvPr id="9" name="TextBox 8">
            <a:extLst>
              <a:ext uri="{FF2B5EF4-FFF2-40B4-BE49-F238E27FC236}">
                <a16:creationId xmlns:a16="http://schemas.microsoft.com/office/drawing/2014/main" id="{0F2985CC-6ED6-6614-F187-FF501436160B}"/>
              </a:ext>
            </a:extLst>
          </p:cNvPr>
          <p:cNvSpPr txBox="1"/>
          <p:nvPr/>
        </p:nvSpPr>
        <p:spPr>
          <a:xfrm>
            <a:off x="145098" y="3730963"/>
            <a:ext cx="11176000" cy="738664"/>
          </a:xfrm>
          <a:prstGeom prst="rect">
            <a:avLst/>
          </a:prstGeom>
          <a:noFill/>
        </p:spPr>
        <p:txBody>
          <a:bodyPr wrap="square">
            <a:spAutoFit/>
          </a:bodyPr>
          <a:lstStyle/>
          <a:p>
            <a:r>
              <a:rPr lang="en-GB" sz="2100" dirty="0">
                <a:latin typeface="+mj-lt"/>
                <a:cs typeface="Calibri" panose="020F0502020204030204" pitchFamily="34" charset="0"/>
              </a:rPr>
              <a:t>We use one high-power rf pulse to interfere with the resonator field, and another for fast resonator build-up:</a:t>
            </a:r>
          </a:p>
        </p:txBody>
      </p:sp>
    </p:spTree>
    <p:extLst>
      <p:ext uri="{BB962C8B-B14F-4D97-AF65-F5344CB8AC3E}">
        <p14:creationId xmlns:p14="http://schemas.microsoft.com/office/powerpoint/2010/main" val="307350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2DF9E-CFD8-4612-87EA-57B207001872}"/>
              </a:ext>
            </a:extLst>
          </p:cNvPr>
          <p:cNvSpPr>
            <a:spLocks noGrp="1"/>
          </p:cNvSpPr>
          <p:nvPr>
            <p:ph type="title"/>
          </p:nvPr>
        </p:nvSpPr>
        <p:spPr>
          <a:xfrm>
            <a:off x="274496" y="200815"/>
            <a:ext cx="11176000" cy="381000"/>
          </a:xfrm>
        </p:spPr>
        <p:txBody>
          <a:bodyPr/>
          <a:lstStyle/>
          <a:p>
            <a:r>
              <a:rPr lang="en-GB" dirty="0"/>
              <a:t>Retention and heating of existing ions</a:t>
            </a:r>
          </a:p>
        </p:txBody>
      </p:sp>
      <p:sp>
        <p:nvSpPr>
          <p:cNvPr id="10" name="TextBox 9">
            <a:extLst>
              <a:ext uri="{FF2B5EF4-FFF2-40B4-BE49-F238E27FC236}">
                <a16:creationId xmlns:a16="http://schemas.microsoft.com/office/drawing/2014/main" id="{39A7ECFD-4A21-DAD6-5C4D-B3FFF19F273B}"/>
              </a:ext>
            </a:extLst>
          </p:cNvPr>
          <p:cNvSpPr txBox="1"/>
          <p:nvPr/>
        </p:nvSpPr>
        <p:spPr>
          <a:xfrm>
            <a:off x="191344" y="1088547"/>
            <a:ext cx="11259152" cy="461665"/>
          </a:xfrm>
          <a:prstGeom prst="rect">
            <a:avLst/>
          </a:prstGeom>
          <a:noFill/>
        </p:spPr>
        <p:txBody>
          <a:bodyPr wrap="square" rtlCol="0">
            <a:spAutoFit/>
          </a:bodyPr>
          <a:lstStyle/>
          <a:p>
            <a:r>
              <a:rPr lang="en-GB" sz="2400" dirty="0" err="1">
                <a:latin typeface="+mj-lt"/>
                <a:cs typeface="Calibri" panose="020F0502020204030204" pitchFamily="34" charset="0"/>
              </a:rPr>
              <a:t>Recooling</a:t>
            </a:r>
            <a:r>
              <a:rPr lang="en-GB" sz="2400" dirty="0">
                <a:latin typeface="+mj-lt"/>
                <a:cs typeface="Calibri" panose="020F0502020204030204" pitchFamily="34" charset="0"/>
              </a:rPr>
              <a:t> time increases with switching time and number of ions:</a:t>
            </a:r>
          </a:p>
        </p:txBody>
      </p:sp>
      <p:sp>
        <p:nvSpPr>
          <p:cNvPr id="3" name="Date Placeholder 2">
            <a:extLst>
              <a:ext uri="{FF2B5EF4-FFF2-40B4-BE49-F238E27FC236}">
                <a16:creationId xmlns:a16="http://schemas.microsoft.com/office/drawing/2014/main" id="{9946BBEB-F85C-37EF-87E9-F7A0E41D2642}"/>
              </a:ext>
            </a:extLst>
          </p:cNvPr>
          <p:cNvSpPr>
            <a:spLocks noGrp="1"/>
          </p:cNvSpPr>
          <p:nvPr>
            <p:ph type="dt" sz="half" idx="10"/>
          </p:nvPr>
        </p:nvSpPr>
        <p:spPr/>
        <p:txBody>
          <a:bodyPr/>
          <a:lstStyle/>
          <a:p>
            <a:r>
              <a:rPr lang="en-GB" dirty="0"/>
              <a:t>21/01/2025</a:t>
            </a:r>
          </a:p>
        </p:txBody>
      </p:sp>
      <p:sp>
        <p:nvSpPr>
          <p:cNvPr id="4" name="Footer Placeholder 3">
            <a:extLst>
              <a:ext uri="{FF2B5EF4-FFF2-40B4-BE49-F238E27FC236}">
                <a16:creationId xmlns:a16="http://schemas.microsoft.com/office/drawing/2014/main" id="{0A049B7B-1469-98C7-B06C-74AD13D0CD19}"/>
              </a:ext>
            </a:extLst>
          </p:cNvPr>
          <p:cNvSpPr>
            <a:spLocks noGrp="1"/>
          </p:cNvSpPr>
          <p:nvPr>
            <p:ph type="ftr" sz="quarter" idx="11"/>
          </p:nvPr>
        </p:nvSpPr>
        <p:spPr/>
        <p:txBody>
          <a:bodyPr/>
          <a:lstStyle/>
          <a:p>
            <a:r>
              <a:rPr lang="en-GB" dirty="0"/>
              <a:t>QTFP Community Meeting</a:t>
            </a:r>
          </a:p>
        </p:txBody>
      </p:sp>
      <p:sp>
        <p:nvSpPr>
          <p:cNvPr id="5" name="Slide Number Placeholder 4">
            <a:extLst>
              <a:ext uri="{FF2B5EF4-FFF2-40B4-BE49-F238E27FC236}">
                <a16:creationId xmlns:a16="http://schemas.microsoft.com/office/drawing/2014/main" id="{D1CC504F-0F1A-0511-7076-2E9233E53FA1}"/>
              </a:ext>
            </a:extLst>
          </p:cNvPr>
          <p:cNvSpPr>
            <a:spLocks noGrp="1"/>
          </p:cNvSpPr>
          <p:nvPr>
            <p:ph type="sldNum" sz="quarter" idx="12"/>
          </p:nvPr>
        </p:nvSpPr>
        <p:spPr/>
        <p:txBody>
          <a:bodyPr/>
          <a:lstStyle/>
          <a:p>
            <a:fld id="{90162560-7891-4F91-A4D0-1199CFDADCC3}" type="slidenum">
              <a:rPr lang="en-GB" smtClean="0"/>
              <a:t>8</a:t>
            </a:fld>
            <a:endParaRPr lang="en-GB"/>
          </a:p>
        </p:txBody>
      </p:sp>
      <p:sp>
        <p:nvSpPr>
          <p:cNvPr id="6" name="TextBox 5">
            <a:extLst>
              <a:ext uri="{FF2B5EF4-FFF2-40B4-BE49-F238E27FC236}">
                <a16:creationId xmlns:a16="http://schemas.microsoft.com/office/drawing/2014/main" id="{BC86DF5C-0C56-F8B4-B8B8-FA5D66E68BE6}"/>
              </a:ext>
            </a:extLst>
          </p:cNvPr>
          <p:cNvSpPr txBox="1"/>
          <p:nvPr/>
        </p:nvSpPr>
        <p:spPr>
          <a:xfrm>
            <a:off x="274496" y="1834315"/>
            <a:ext cx="10873564" cy="2246769"/>
          </a:xfrm>
          <a:prstGeom prst="rect">
            <a:avLst/>
          </a:prstGeom>
          <a:noFill/>
        </p:spPr>
        <p:txBody>
          <a:bodyPr wrap="square" rtlCol="0">
            <a:spAutoFit/>
          </a:bodyPr>
          <a:lstStyle/>
          <a:p>
            <a:pPr marL="285750" indent="-285750">
              <a:buFont typeface="Arial" panose="020B0604020202020204" pitchFamily="34" charset="0"/>
              <a:buChar char="•"/>
            </a:pPr>
            <a:r>
              <a:rPr lang="en-GB" sz="2000" dirty="0">
                <a:latin typeface="+mj-lt"/>
                <a:cs typeface="Calibri" panose="020F0502020204030204" pitchFamily="34" charset="0"/>
              </a:rPr>
              <a:t>The fluorescence was recorded while the trap was switched off at a rate of 1 Hz with different switching and ion parameters</a:t>
            </a:r>
          </a:p>
          <a:p>
            <a:pPr marL="285750" indent="-285750">
              <a:buFont typeface="Arial" panose="020B0604020202020204" pitchFamily="34" charset="0"/>
              <a:buChar char="•"/>
            </a:pPr>
            <a:endParaRPr lang="en-GB" sz="2000" dirty="0">
              <a:latin typeface="+mj-lt"/>
              <a:cs typeface="Calibri" panose="020F0502020204030204" pitchFamily="34" charset="0"/>
            </a:endParaRPr>
          </a:p>
          <a:p>
            <a:pPr marL="285750" indent="-285750">
              <a:buFont typeface="Arial" panose="020B0604020202020204" pitchFamily="34" charset="0"/>
              <a:buChar char="•"/>
            </a:pPr>
            <a:r>
              <a:rPr lang="en-GB" sz="2000" dirty="0" err="1">
                <a:latin typeface="+mj-lt"/>
                <a:cs typeface="Calibri" panose="020F0502020204030204" pitchFamily="34" charset="0"/>
              </a:rPr>
              <a:t>Recooling</a:t>
            </a:r>
            <a:r>
              <a:rPr lang="en-GB" sz="2000" dirty="0">
                <a:latin typeface="+mj-lt"/>
                <a:cs typeface="Calibri" panose="020F0502020204030204" pitchFamily="34" charset="0"/>
              </a:rPr>
              <a:t> time was defined as the time taken for the fluorescence to recover to 95 % of its original value</a:t>
            </a:r>
          </a:p>
          <a:p>
            <a:pPr marL="285750" indent="-285750">
              <a:buFont typeface="Arial" panose="020B0604020202020204" pitchFamily="34" charset="0"/>
              <a:buChar char="•"/>
            </a:pPr>
            <a:endParaRPr lang="en-GB" sz="2000" dirty="0">
              <a:latin typeface="+mj-lt"/>
              <a:cs typeface="Calibri" panose="020F0502020204030204" pitchFamily="34" charset="0"/>
            </a:endParaRPr>
          </a:p>
          <a:p>
            <a:pPr marL="285750" indent="-285750">
              <a:buFont typeface="Arial" panose="020B0604020202020204" pitchFamily="34" charset="0"/>
              <a:buChar char="•"/>
            </a:pPr>
            <a:r>
              <a:rPr lang="en-GB" sz="2000" dirty="0">
                <a:latin typeface="+mj-lt"/>
                <a:cs typeface="Calibri" panose="020F0502020204030204" pitchFamily="34" charset="0"/>
              </a:rPr>
              <a:t>Retaining ions is feasible even for large crystals of many tens of ions</a:t>
            </a:r>
          </a:p>
        </p:txBody>
      </p:sp>
      <p:grpSp>
        <p:nvGrpSpPr>
          <p:cNvPr id="31" name="Group 30">
            <a:extLst>
              <a:ext uri="{FF2B5EF4-FFF2-40B4-BE49-F238E27FC236}">
                <a16:creationId xmlns:a16="http://schemas.microsoft.com/office/drawing/2014/main" id="{E80FF794-0126-20AF-51F8-8B087B3E92AE}"/>
              </a:ext>
            </a:extLst>
          </p:cNvPr>
          <p:cNvGrpSpPr/>
          <p:nvPr/>
        </p:nvGrpSpPr>
        <p:grpSpPr>
          <a:xfrm>
            <a:off x="5703052" y="4320188"/>
            <a:ext cx="6283208" cy="1856090"/>
            <a:chOff x="5908792" y="4320188"/>
            <a:chExt cx="6283208" cy="1856090"/>
          </a:xfrm>
        </p:grpSpPr>
        <p:grpSp>
          <p:nvGrpSpPr>
            <p:cNvPr id="29" name="Group 28">
              <a:extLst>
                <a:ext uri="{FF2B5EF4-FFF2-40B4-BE49-F238E27FC236}">
                  <a16:creationId xmlns:a16="http://schemas.microsoft.com/office/drawing/2014/main" id="{A04C3537-BF64-F988-F17A-A63B73014D70}"/>
                </a:ext>
              </a:extLst>
            </p:cNvPr>
            <p:cNvGrpSpPr/>
            <p:nvPr/>
          </p:nvGrpSpPr>
          <p:grpSpPr>
            <a:xfrm>
              <a:off x="5908792" y="4320188"/>
              <a:ext cx="6283208" cy="1856090"/>
              <a:chOff x="5692666" y="4099475"/>
              <a:chExt cx="6283208" cy="1856090"/>
            </a:xfrm>
          </p:grpSpPr>
          <p:pic>
            <p:nvPicPr>
              <p:cNvPr id="14" name="Picture 13" descr="A graph of a graph&#10;&#10;Description automatically generated with medium confidence">
                <a:extLst>
                  <a:ext uri="{FF2B5EF4-FFF2-40B4-BE49-F238E27FC236}">
                    <a16:creationId xmlns:a16="http://schemas.microsoft.com/office/drawing/2014/main" id="{586F2849-5DF0-0A54-7CD9-00C076A1F3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2666" y="4099475"/>
                <a:ext cx="6283208" cy="1856090"/>
              </a:xfrm>
              <a:prstGeom prst="rect">
                <a:avLst/>
              </a:prstGeom>
            </p:spPr>
          </p:pic>
          <p:cxnSp>
            <p:nvCxnSpPr>
              <p:cNvPr id="7" name="Straight Arrow Connector 6">
                <a:extLst>
                  <a:ext uri="{FF2B5EF4-FFF2-40B4-BE49-F238E27FC236}">
                    <a16:creationId xmlns:a16="http://schemas.microsoft.com/office/drawing/2014/main" id="{BD763890-9EAB-E68F-6D88-CF1EF97E732B}"/>
                  </a:ext>
                </a:extLst>
              </p:cNvPr>
              <p:cNvCxnSpPr>
                <a:cxnSpLocks/>
              </p:cNvCxnSpPr>
              <p:nvPr/>
            </p:nvCxnSpPr>
            <p:spPr>
              <a:xfrm>
                <a:off x="8296974" y="4554061"/>
                <a:ext cx="667843"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4F9FF252-5D7E-FFCF-E12B-4192DB7DA3AD}"/>
                  </a:ext>
                </a:extLst>
              </p:cNvPr>
              <p:cNvSpPr/>
              <p:nvPr/>
            </p:nvSpPr>
            <p:spPr>
              <a:xfrm>
                <a:off x="6172200" y="4213785"/>
                <a:ext cx="238760" cy="221015"/>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C84C77C4-CA07-D072-56F3-0556B14594D0}"/>
                  </a:ext>
                </a:extLst>
              </p:cNvPr>
              <p:cNvSpPr/>
              <p:nvPr/>
            </p:nvSpPr>
            <p:spPr>
              <a:xfrm>
                <a:off x="8177594" y="4213785"/>
                <a:ext cx="238760" cy="221015"/>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19B62011-E2E4-4654-E54B-ED5E5D33A3D9}"/>
                  </a:ext>
                </a:extLst>
              </p:cNvPr>
              <p:cNvSpPr txBox="1"/>
              <p:nvPr/>
            </p:nvSpPr>
            <p:spPr>
              <a:xfrm>
                <a:off x="8067759" y="4197787"/>
                <a:ext cx="1270091" cy="307777"/>
              </a:xfrm>
              <a:prstGeom prst="rect">
                <a:avLst/>
              </a:prstGeom>
              <a:solidFill>
                <a:srgbClr val="FFFFFF">
                  <a:alpha val="12941"/>
                </a:srgbClr>
              </a:solidFill>
            </p:spPr>
            <p:txBody>
              <a:bodyPr wrap="none" rtlCol="0">
                <a:spAutoFit/>
              </a:bodyPr>
              <a:lstStyle/>
              <a:p>
                <a:r>
                  <a:rPr lang="en-GB" sz="1400" dirty="0" err="1"/>
                  <a:t>Recooling</a:t>
                </a:r>
                <a:r>
                  <a:rPr lang="en-GB" sz="1400" dirty="0"/>
                  <a:t> time</a:t>
                </a:r>
              </a:p>
            </p:txBody>
          </p:sp>
          <p:sp>
            <p:nvSpPr>
              <p:cNvPr id="24" name="Rectangle 23">
                <a:extLst>
                  <a:ext uri="{FF2B5EF4-FFF2-40B4-BE49-F238E27FC236}">
                    <a16:creationId xmlns:a16="http://schemas.microsoft.com/office/drawing/2014/main" id="{56D8C9F9-957B-AF4A-2F59-27BDBEA19D55}"/>
                  </a:ext>
                </a:extLst>
              </p:cNvPr>
              <p:cNvSpPr/>
              <p:nvPr/>
            </p:nvSpPr>
            <p:spPr>
              <a:xfrm>
                <a:off x="9690864" y="4170404"/>
                <a:ext cx="238760" cy="221015"/>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0" name="Rectangle 29">
              <a:extLst>
                <a:ext uri="{FF2B5EF4-FFF2-40B4-BE49-F238E27FC236}">
                  <a16:creationId xmlns:a16="http://schemas.microsoft.com/office/drawing/2014/main" id="{9FBD4A32-A874-7D02-5F94-7911625BD4E4}"/>
                </a:ext>
              </a:extLst>
            </p:cNvPr>
            <p:cNvSpPr/>
            <p:nvPr/>
          </p:nvSpPr>
          <p:spPr>
            <a:xfrm>
              <a:off x="5986072" y="4515069"/>
              <a:ext cx="140448" cy="1177069"/>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 name="Group 27">
            <a:extLst>
              <a:ext uri="{FF2B5EF4-FFF2-40B4-BE49-F238E27FC236}">
                <a16:creationId xmlns:a16="http://schemas.microsoft.com/office/drawing/2014/main" id="{E96CBDBC-363B-0C16-D536-B38190A62060}"/>
              </a:ext>
            </a:extLst>
          </p:cNvPr>
          <p:cNvGrpSpPr/>
          <p:nvPr/>
        </p:nvGrpSpPr>
        <p:grpSpPr>
          <a:xfrm>
            <a:off x="190978" y="4299868"/>
            <a:ext cx="5788003" cy="1960206"/>
            <a:chOff x="5760720" y="1772516"/>
            <a:chExt cx="6022114" cy="2040484"/>
          </a:xfrm>
        </p:grpSpPr>
        <p:pic>
          <p:nvPicPr>
            <p:cNvPr id="18" name="Picture 17" descr="A graph of a function&#10;&#10;Description automatically generated">
              <a:extLst>
                <a:ext uri="{FF2B5EF4-FFF2-40B4-BE49-F238E27FC236}">
                  <a16:creationId xmlns:a16="http://schemas.microsoft.com/office/drawing/2014/main" id="{05FB72AC-CECC-DA69-E7D0-E8B0777CDA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0720" y="1772516"/>
              <a:ext cx="6022114" cy="2040484"/>
            </a:xfrm>
            <a:prstGeom prst="rect">
              <a:avLst/>
            </a:prstGeom>
          </p:spPr>
        </p:pic>
        <p:sp>
          <p:nvSpPr>
            <p:cNvPr id="25" name="Rectangle 24">
              <a:extLst>
                <a:ext uri="{FF2B5EF4-FFF2-40B4-BE49-F238E27FC236}">
                  <a16:creationId xmlns:a16="http://schemas.microsoft.com/office/drawing/2014/main" id="{00D05C6A-12A5-5062-A780-58E4ACA72503}"/>
                </a:ext>
              </a:extLst>
            </p:cNvPr>
            <p:cNvSpPr/>
            <p:nvPr/>
          </p:nvSpPr>
          <p:spPr>
            <a:xfrm>
              <a:off x="7580746" y="3081643"/>
              <a:ext cx="238760" cy="221015"/>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4A752ACA-B96A-125C-A847-46FCA41D8635}"/>
                </a:ext>
              </a:extLst>
            </p:cNvPr>
            <p:cNvSpPr/>
            <p:nvPr/>
          </p:nvSpPr>
          <p:spPr>
            <a:xfrm>
              <a:off x="9461769" y="3091407"/>
              <a:ext cx="238760" cy="221015"/>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2EECEC62-C497-6929-2A87-804C7E8FD394}"/>
                </a:ext>
              </a:extLst>
            </p:cNvPr>
            <p:cNvSpPr/>
            <p:nvPr/>
          </p:nvSpPr>
          <p:spPr>
            <a:xfrm>
              <a:off x="10134600" y="3085452"/>
              <a:ext cx="238760" cy="221015"/>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996433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B1C9D7E3-D09F-1B24-6DD9-6F843AAC8A0A}"/>
              </a:ext>
            </a:extLst>
          </p:cNvPr>
          <p:cNvSpPr txBox="1"/>
          <p:nvPr/>
        </p:nvSpPr>
        <p:spPr>
          <a:xfrm>
            <a:off x="314079" y="995152"/>
            <a:ext cx="10367253" cy="415498"/>
          </a:xfrm>
          <a:prstGeom prst="rect">
            <a:avLst/>
          </a:prstGeom>
          <a:noFill/>
        </p:spPr>
        <p:txBody>
          <a:bodyPr wrap="square">
            <a:spAutoFit/>
          </a:bodyPr>
          <a:lstStyle/>
          <a:p>
            <a:r>
              <a:rPr lang="en-GB" sz="2100" dirty="0">
                <a:latin typeface="+mj-lt"/>
                <a:cs typeface="Calibri" panose="020F0502020204030204" pitchFamily="34" charset="0"/>
              </a:rPr>
              <a:t>We load nitrogen from a beamline attached to the trap chamber:</a:t>
            </a:r>
          </a:p>
        </p:txBody>
      </p:sp>
      <p:sp>
        <p:nvSpPr>
          <p:cNvPr id="2" name="Title 1">
            <a:extLst>
              <a:ext uri="{FF2B5EF4-FFF2-40B4-BE49-F238E27FC236}">
                <a16:creationId xmlns:a16="http://schemas.microsoft.com/office/drawing/2014/main" id="{D0E2E5CE-2D84-9613-90AF-23652BF10300}"/>
              </a:ext>
            </a:extLst>
          </p:cNvPr>
          <p:cNvSpPr>
            <a:spLocks noGrp="1"/>
          </p:cNvSpPr>
          <p:nvPr>
            <p:ph type="title"/>
          </p:nvPr>
        </p:nvSpPr>
        <p:spPr/>
        <p:txBody>
          <a:bodyPr/>
          <a:lstStyle/>
          <a:p>
            <a:r>
              <a:rPr lang="en-GB" dirty="0"/>
              <a:t>Loading nitrogen whilst switching the trap</a:t>
            </a:r>
          </a:p>
        </p:txBody>
      </p:sp>
      <p:sp>
        <p:nvSpPr>
          <p:cNvPr id="3" name="Date Placeholder 2">
            <a:extLst>
              <a:ext uri="{FF2B5EF4-FFF2-40B4-BE49-F238E27FC236}">
                <a16:creationId xmlns:a16="http://schemas.microsoft.com/office/drawing/2014/main" id="{408638CD-05BF-F95C-41D9-B226F0335D53}"/>
              </a:ext>
            </a:extLst>
          </p:cNvPr>
          <p:cNvSpPr>
            <a:spLocks noGrp="1"/>
          </p:cNvSpPr>
          <p:nvPr>
            <p:ph type="dt" sz="half" idx="10"/>
          </p:nvPr>
        </p:nvSpPr>
        <p:spPr>
          <a:xfrm>
            <a:off x="838200" y="6506821"/>
            <a:ext cx="2743200" cy="365125"/>
          </a:xfrm>
        </p:spPr>
        <p:txBody>
          <a:bodyPr/>
          <a:lstStyle/>
          <a:p>
            <a:r>
              <a:rPr lang="en-GB" dirty="0"/>
              <a:t>21/01/2025</a:t>
            </a:r>
          </a:p>
        </p:txBody>
      </p:sp>
      <p:sp>
        <p:nvSpPr>
          <p:cNvPr id="4" name="Footer Placeholder 3">
            <a:extLst>
              <a:ext uri="{FF2B5EF4-FFF2-40B4-BE49-F238E27FC236}">
                <a16:creationId xmlns:a16="http://schemas.microsoft.com/office/drawing/2014/main" id="{332F7E7E-54BA-2BF1-9AFD-430F760D1993}"/>
              </a:ext>
            </a:extLst>
          </p:cNvPr>
          <p:cNvSpPr>
            <a:spLocks noGrp="1"/>
          </p:cNvSpPr>
          <p:nvPr>
            <p:ph type="ftr" sz="quarter" idx="11"/>
          </p:nvPr>
        </p:nvSpPr>
        <p:spPr>
          <a:xfrm>
            <a:off x="4038600" y="6506821"/>
            <a:ext cx="4114800" cy="365125"/>
          </a:xfrm>
        </p:spPr>
        <p:txBody>
          <a:bodyPr/>
          <a:lstStyle/>
          <a:p>
            <a:r>
              <a:rPr lang="en-GB" dirty="0"/>
              <a:t>QTFP Community Meeting</a:t>
            </a:r>
          </a:p>
        </p:txBody>
      </p:sp>
      <p:sp>
        <p:nvSpPr>
          <p:cNvPr id="5" name="Slide Number Placeholder 4">
            <a:extLst>
              <a:ext uri="{FF2B5EF4-FFF2-40B4-BE49-F238E27FC236}">
                <a16:creationId xmlns:a16="http://schemas.microsoft.com/office/drawing/2014/main" id="{B1F5B2A4-5E9E-BC0F-2B6F-434939E6AA74}"/>
              </a:ext>
            </a:extLst>
          </p:cNvPr>
          <p:cNvSpPr>
            <a:spLocks noGrp="1"/>
          </p:cNvSpPr>
          <p:nvPr>
            <p:ph type="sldNum" sz="quarter" idx="12"/>
          </p:nvPr>
        </p:nvSpPr>
        <p:spPr>
          <a:xfrm>
            <a:off x="8610600" y="6506821"/>
            <a:ext cx="2743200" cy="365125"/>
          </a:xfrm>
        </p:spPr>
        <p:txBody>
          <a:bodyPr/>
          <a:lstStyle/>
          <a:p>
            <a:fld id="{90162560-7891-4F91-A4D0-1199CFDADCC3}" type="slidenum">
              <a:rPr lang="en-GB" smtClean="0"/>
              <a:t>9</a:t>
            </a:fld>
            <a:endParaRPr lang="en-GB" dirty="0"/>
          </a:p>
        </p:txBody>
      </p:sp>
      <p:grpSp>
        <p:nvGrpSpPr>
          <p:cNvPr id="30" name="Group 29">
            <a:extLst>
              <a:ext uri="{FF2B5EF4-FFF2-40B4-BE49-F238E27FC236}">
                <a16:creationId xmlns:a16="http://schemas.microsoft.com/office/drawing/2014/main" id="{79A20F74-1E8E-DA78-CAF5-A14BCA701753}"/>
              </a:ext>
            </a:extLst>
          </p:cNvPr>
          <p:cNvGrpSpPr/>
          <p:nvPr/>
        </p:nvGrpSpPr>
        <p:grpSpPr>
          <a:xfrm>
            <a:off x="6602609" y="4162455"/>
            <a:ext cx="3587724" cy="1682802"/>
            <a:chOff x="6557276" y="3825103"/>
            <a:chExt cx="3587724" cy="1682802"/>
          </a:xfrm>
        </p:grpSpPr>
        <p:pic>
          <p:nvPicPr>
            <p:cNvPr id="2050" name="Picture 2">
              <a:extLst>
                <a:ext uri="{FF2B5EF4-FFF2-40B4-BE49-F238E27FC236}">
                  <a16:creationId xmlns:a16="http://schemas.microsoft.com/office/drawing/2014/main" id="{4A7ABB26-CE74-6CCB-D1C5-6D6B4626A2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7276" y="3825103"/>
              <a:ext cx="3581003" cy="1682802"/>
            </a:xfrm>
            <a:prstGeom prst="rect">
              <a:avLst/>
            </a:prstGeom>
            <a:noFill/>
            <a:extLst>
              <a:ext uri="{909E8E84-426E-40DD-AFC4-6F175D3DCCD1}">
                <a14:hiddenFill xmlns:a14="http://schemas.microsoft.com/office/drawing/2010/main">
                  <a:solidFill>
                    <a:srgbClr val="FFFFFF"/>
                  </a:solidFill>
                </a14:hiddenFill>
              </a:ext>
            </a:extLst>
          </p:spPr>
        </p:pic>
        <p:sp>
          <p:nvSpPr>
            <p:cNvPr id="19" name="Oval 18">
              <a:extLst>
                <a:ext uri="{FF2B5EF4-FFF2-40B4-BE49-F238E27FC236}">
                  <a16:creationId xmlns:a16="http://schemas.microsoft.com/office/drawing/2014/main" id="{6D6AD82D-AFC5-CE97-3DC4-C45B45AC66BE}"/>
                </a:ext>
              </a:extLst>
            </p:cNvPr>
            <p:cNvSpPr/>
            <p:nvPr/>
          </p:nvSpPr>
          <p:spPr>
            <a:xfrm>
              <a:off x="8122705" y="4424412"/>
              <a:ext cx="490135" cy="485190"/>
            </a:xfrm>
            <a:prstGeom prst="ellipse">
              <a:avLst/>
            </a:prstGeom>
            <a:noFill/>
            <a:ln w="38100">
              <a:solidFill>
                <a:schemeClr val="accent2">
                  <a:lumMod val="40000"/>
                  <a:lumOff val="6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1" name="Straight Arrow Connector 20">
              <a:extLst>
                <a:ext uri="{FF2B5EF4-FFF2-40B4-BE49-F238E27FC236}">
                  <a16:creationId xmlns:a16="http://schemas.microsoft.com/office/drawing/2014/main" id="{85935F41-1CE7-774F-0FBD-651791B87F9E}"/>
                </a:ext>
              </a:extLst>
            </p:cNvPr>
            <p:cNvCxnSpPr>
              <a:cxnSpLocks/>
            </p:cNvCxnSpPr>
            <p:nvPr/>
          </p:nvCxnSpPr>
          <p:spPr>
            <a:xfrm flipH="1">
              <a:off x="8563167" y="4070718"/>
              <a:ext cx="287348" cy="304032"/>
            </a:xfrm>
            <a:prstGeom prst="straightConnector1">
              <a:avLst/>
            </a:prstGeom>
            <a:ln w="38100">
              <a:solidFill>
                <a:schemeClr val="accent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611169C-5268-EB14-19D9-32148E727190}"/>
                </a:ext>
              </a:extLst>
            </p:cNvPr>
            <p:cNvSpPr txBox="1"/>
            <p:nvPr/>
          </p:nvSpPr>
          <p:spPr>
            <a:xfrm>
              <a:off x="8815790" y="3874477"/>
              <a:ext cx="1329210" cy="369332"/>
            </a:xfrm>
            <a:prstGeom prst="rect">
              <a:avLst/>
            </a:prstGeom>
            <a:noFill/>
          </p:spPr>
          <p:txBody>
            <a:bodyPr wrap="none" rtlCol="0">
              <a:spAutoFit/>
            </a:bodyPr>
            <a:lstStyle/>
            <a:p>
              <a:r>
                <a:rPr lang="en-GB" dirty="0">
                  <a:solidFill>
                    <a:schemeClr val="accent2">
                      <a:lumMod val="40000"/>
                      <a:lumOff val="60000"/>
                    </a:schemeClr>
                  </a:solidFill>
                </a:rPr>
                <a:t>Dark N</a:t>
              </a:r>
              <a:r>
                <a:rPr lang="en-GB" baseline="-25000" dirty="0">
                  <a:solidFill>
                    <a:schemeClr val="accent2">
                      <a:lumMod val="40000"/>
                      <a:lumOff val="60000"/>
                    </a:schemeClr>
                  </a:solidFill>
                </a:rPr>
                <a:t>2</a:t>
              </a:r>
              <a:r>
                <a:rPr lang="en-GB" baseline="30000" dirty="0">
                  <a:solidFill>
                    <a:schemeClr val="accent2">
                      <a:lumMod val="40000"/>
                      <a:lumOff val="60000"/>
                    </a:schemeClr>
                  </a:solidFill>
                </a:rPr>
                <a:t>+</a:t>
              </a:r>
              <a:r>
                <a:rPr lang="en-GB" dirty="0">
                  <a:solidFill>
                    <a:schemeClr val="accent2">
                      <a:lumMod val="40000"/>
                      <a:lumOff val="60000"/>
                    </a:schemeClr>
                  </a:solidFill>
                </a:rPr>
                <a:t> ion</a:t>
              </a:r>
            </a:p>
          </p:txBody>
        </p:sp>
      </p:grpSp>
      <p:cxnSp>
        <p:nvCxnSpPr>
          <p:cNvPr id="6" name="Straight Arrow Connector 5">
            <a:extLst>
              <a:ext uri="{FF2B5EF4-FFF2-40B4-BE49-F238E27FC236}">
                <a16:creationId xmlns:a16="http://schemas.microsoft.com/office/drawing/2014/main" id="{84EDF1A2-F4AF-6135-27AC-83779CB50C09}"/>
              </a:ext>
            </a:extLst>
          </p:cNvPr>
          <p:cNvCxnSpPr>
            <a:cxnSpLocks/>
            <a:stCxn id="8" idx="2"/>
          </p:cNvCxnSpPr>
          <p:nvPr/>
        </p:nvCxnSpPr>
        <p:spPr>
          <a:xfrm flipH="1">
            <a:off x="2863865" y="4654893"/>
            <a:ext cx="490050" cy="6254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1DE96037-D0D1-604C-5F63-BB6E84A8007A}"/>
              </a:ext>
            </a:extLst>
          </p:cNvPr>
          <p:cNvGrpSpPr/>
          <p:nvPr/>
        </p:nvGrpSpPr>
        <p:grpSpPr>
          <a:xfrm>
            <a:off x="1902833" y="4118956"/>
            <a:ext cx="4114800" cy="2362762"/>
            <a:chOff x="3710938" y="2432285"/>
            <a:chExt cx="4114800" cy="2362762"/>
          </a:xfrm>
        </p:grpSpPr>
        <p:pic>
          <p:nvPicPr>
            <p:cNvPr id="10" name="Picture 9" descr="A graph of a graph&#10;&#10;Description automatically generated">
              <a:extLst>
                <a:ext uri="{FF2B5EF4-FFF2-40B4-BE49-F238E27FC236}">
                  <a16:creationId xmlns:a16="http://schemas.microsoft.com/office/drawing/2014/main" id="{FF9B3A42-84C4-629C-767E-FC3F42778422}"/>
                </a:ext>
              </a:extLst>
            </p:cNvPr>
            <p:cNvPicPr>
              <a:picLocks noChangeAspect="1"/>
            </p:cNvPicPr>
            <p:nvPr/>
          </p:nvPicPr>
          <p:blipFill>
            <a:blip r:embed="rId4">
              <a:extLst>
                <a:ext uri="{28A0092B-C50C-407E-A947-70E740481C1C}">
                  <a14:useLocalDpi xmlns:a14="http://schemas.microsoft.com/office/drawing/2010/main" val="0"/>
                </a:ext>
              </a:extLst>
            </a:blip>
            <a:srcRect l="6716" t="9027" b="19553"/>
            <a:stretch/>
          </p:blipFill>
          <p:spPr>
            <a:xfrm>
              <a:off x="3710938" y="2432285"/>
              <a:ext cx="4114800" cy="2362762"/>
            </a:xfrm>
            <a:prstGeom prst="rect">
              <a:avLst/>
            </a:prstGeom>
          </p:spPr>
        </p:pic>
        <p:sp>
          <p:nvSpPr>
            <p:cNvPr id="17" name="TextBox 16">
              <a:extLst>
                <a:ext uri="{FF2B5EF4-FFF2-40B4-BE49-F238E27FC236}">
                  <a16:creationId xmlns:a16="http://schemas.microsoft.com/office/drawing/2014/main" id="{8F3AEC5B-190F-40A3-C9DA-661C74ABABD2}"/>
                </a:ext>
              </a:extLst>
            </p:cNvPr>
            <p:cNvSpPr txBox="1"/>
            <p:nvPr/>
          </p:nvSpPr>
          <p:spPr>
            <a:xfrm>
              <a:off x="4596040" y="4004467"/>
              <a:ext cx="1233030" cy="369332"/>
            </a:xfrm>
            <a:prstGeom prst="rect">
              <a:avLst/>
            </a:prstGeom>
            <a:noFill/>
          </p:spPr>
          <p:txBody>
            <a:bodyPr wrap="none" rtlCol="0">
              <a:spAutoFit/>
            </a:bodyPr>
            <a:lstStyle/>
            <a:p>
              <a:r>
                <a:rPr lang="en-GB" dirty="0">
                  <a:solidFill>
                    <a:srgbClr val="EF3A83"/>
                  </a:solidFill>
                </a:rPr>
                <a:t>Laser pulse</a:t>
              </a:r>
            </a:p>
          </p:txBody>
        </p:sp>
        <p:sp>
          <p:nvSpPr>
            <p:cNvPr id="8" name="TextBox 7">
              <a:extLst>
                <a:ext uri="{FF2B5EF4-FFF2-40B4-BE49-F238E27FC236}">
                  <a16:creationId xmlns:a16="http://schemas.microsoft.com/office/drawing/2014/main" id="{D8DB8B4A-F1E1-5F95-6EF3-9DC2C157837C}"/>
                </a:ext>
              </a:extLst>
            </p:cNvPr>
            <p:cNvSpPr txBox="1"/>
            <p:nvPr/>
          </p:nvSpPr>
          <p:spPr>
            <a:xfrm>
              <a:off x="4765020" y="2598890"/>
              <a:ext cx="794000" cy="369332"/>
            </a:xfrm>
            <a:prstGeom prst="rect">
              <a:avLst/>
            </a:prstGeom>
            <a:noFill/>
          </p:spPr>
          <p:txBody>
            <a:bodyPr wrap="none" rtlCol="0">
              <a:spAutoFit/>
            </a:bodyPr>
            <a:lstStyle/>
            <a:p>
              <a:r>
                <a:rPr lang="en-GB" dirty="0">
                  <a:solidFill>
                    <a:srgbClr val="83B1F5"/>
                  </a:solidFill>
                </a:rPr>
                <a:t>Trap rf</a:t>
              </a:r>
            </a:p>
          </p:txBody>
        </p:sp>
      </p:grpSp>
      <p:sp>
        <p:nvSpPr>
          <p:cNvPr id="7" name="TextBox 6">
            <a:extLst>
              <a:ext uri="{FF2B5EF4-FFF2-40B4-BE49-F238E27FC236}">
                <a16:creationId xmlns:a16="http://schemas.microsoft.com/office/drawing/2014/main" id="{D0C130D7-0041-3504-9C88-246BFB559325}"/>
              </a:ext>
            </a:extLst>
          </p:cNvPr>
          <p:cNvSpPr txBox="1"/>
          <p:nvPr/>
        </p:nvSpPr>
        <p:spPr>
          <a:xfrm>
            <a:off x="6220447" y="5941539"/>
            <a:ext cx="4385316" cy="584775"/>
          </a:xfrm>
          <a:prstGeom prst="rect">
            <a:avLst/>
          </a:prstGeom>
          <a:solidFill>
            <a:srgbClr val="DAE3F3"/>
          </a:solidFill>
        </p:spPr>
        <p:txBody>
          <a:bodyPr wrap="square" rtlCol="0">
            <a:spAutoFit/>
          </a:bodyPr>
          <a:lstStyle/>
          <a:p>
            <a:pPr algn="ctr"/>
            <a:r>
              <a:rPr lang="en-GB" sz="1600" dirty="0">
                <a:latin typeface="+mj-lt"/>
                <a:cs typeface="Calibri" panose="020F0502020204030204" pitchFamily="34" charset="0"/>
              </a:rPr>
              <a:t>Nitrogen ions appear dark on the camera, but can be identified via the change in secular frequency</a:t>
            </a:r>
          </a:p>
        </p:txBody>
      </p:sp>
      <p:pic>
        <p:nvPicPr>
          <p:cNvPr id="29" name="Picture 28" descr="A picture containing text, sewing machine, indoor, appliance&#10;&#10;Description automatically generated">
            <a:extLst>
              <a:ext uri="{FF2B5EF4-FFF2-40B4-BE49-F238E27FC236}">
                <a16:creationId xmlns:a16="http://schemas.microsoft.com/office/drawing/2014/main" id="{9720DDA3-9BCE-D649-F821-BCA4CF70E4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54917" y="1459863"/>
            <a:ext cx="6173336" cy="2153998"/>
          </a:xfrm>
          <a:prstGeom prst="rect">
            <a:avLst/>
          </a:prstGeom>
          <a:ln>
            <a:noFill/>
          </a:ln>
          <a:effectLst>
            <a:softEdge rad="112500"/>
          </a:effectLst>
        </p:spPr>
      </p:pic>
      <p:sp>
        <p:nvSpPr>
          <p:cNvPr id="9" name="TextBox 8">
            <a:extLst>
              <a:ext uri="{FF2B5EF4-FFF2-40B4-BE49-F238E27FC236}">
                <a16:creationId xmlns:a16="http://schemas.microsoft.com/office/drawing/2014/main" id="{F8B2C6BB-C52A-7154-8F36-59D54190EC50}"/>
              </a:ext>
            </a:extLst>
          </p:cNvPr>
          <p:cNvSpPr txBox="1"/>
          <p:nvPr/>
        </p:nvSpPr>
        <p:spPr>
          <a:xfrm>
            <a:off x="238510" y="3658448"/>
            <a:ext cx="10367253" cy="415498"/>
          </a:xfrm>
          <a:prstGeom prst="rect">
            <a:avLst/>
          </a:prstGeom>
          <a:noFill/>
        </p:spPr>
        <p:txBody>
          <a:bodyPr wrap="square">
            <a:spAutoFit/>
          </a:bodyPr>
          <a:lstStyle/>
          <a:p>
            <a:r>
              <a:rPr lang="en-GB" sz="2100" dirty="0">
                <a:latin typeface="+mj-lt"/>
                <a:cs typeface="Calibri" panose="020F0502020204030204" pitchFamily="34" charset="0"/>
              </a:rPr>
              <a:t>Nitrogen ions have been loaded by REMPI using the switching technique:</a:t>
            </a:r>
          </a:p>
        </p:txBody>
      </p:sp>
    </p:spTree>
    <p:extLst>
      <p:ext uri="{BB962C8B-B14F-4D97-AF65-F5344CB8AC3E}">
        <p14:creationId xmlns:p14="http://schemas.microsoft.com/office/powerpoint/2010/main" val="3672712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19120</TotalTime>
  <Words>1457</Words>
  <Application>Microsoft Office PowerPoint</Application>
  <PresentationFormat>Widescreen</PresentationFormat>
  <Paragraphs>195</Paragraphs>
  <Slides>16</Slides>
  <Notes>12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Adobe Song Std L</vt:lpstr>
      <vt:lpstr>Aptos</vt:lpstr>
      <vt:lpstr>Arial</vt:lpstr>
      <vt:lpstr>Calibri</vt:lpstr>
      <vt:lpstr>Calibri Light</vt:lpstr>
      <vt:lpstr>Nirmala UI</vt:lpstr>
      <vt:lpstr>Office Theme</vt:lpstr>
      <vt:lpstr>Custom Design</vt:lpstr>
      <vt:lpstr>PowerPoint Presentation</vt:lpstr>
      <vt:lpstr>PowerPoint Presentation</vt:lpstr>
      <vt:lpstr>Experiment overview</vt:lpstr>
      <vt:lpstr>PowerPoint Presentation</vt:lpstr>
      <vt:lpstr>Ionisation scheme</vt:lpstr>
      <vt:lpstr>Ionisation in an rf ion trap</vt:lpstr>
      <vt:lpstr>Fast switching of the trap drive</vt:lpstr>
      <vt:lpstr>Retention and heating of existing ions</vt:lpstr>
      <vt:lpstr>Loading nitrogen whilst switching the trap</vt:lpstr>
      <vt:lpstr>PowerPoint Presentation</vt:lpstr>
      <vt:lpstr>Raman laser systems built and locked</vt:lpstr>
      <vt:lpstr>PowerPoint Presentation</vt:lpstr>
      <vt:lpstr>Proposed quantum logic scheme</vt:lpstr>
      <vt:lpstr>Quantum logic spectroscopy test</vt:lpstr>
      <vt:lpstr>PowerPoint Presentation</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Blackburn</dc:creator>
  <cp:lastModifiedBy>Laura Blackburn</cp:lastModifiedBy>
  <cp:revision>36</cp:revision>
  <dcterms:created xsi:type="dcterms:W3CDTF">2023-07-06T08:08:58Z</dcterms:created>
  <dcterms:modified xsi:type="dcterms:W3CDTF">2025-01-20T17:14:17Z</dcterms:modified>
</cp:coreProperties>
</file>