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515" r:id="rId2"/>
    <p:sldId id="543" r:id="rId3"/>
    <p:sldId id="564" r:id="rId4"/>
    <p:sldId id="531" r:id="rId5"/>
    <p:sldId id="565" r:id="rId6"/>
    <p:sldId id="542" r:id="rId7"/>
    <p:sldId id="550" r:id="rId8"/>
    <p:sldId id="553" r:id="rId9"/>
    <p:sldId id="534" r:id="rId10"/>
    <p:sldId id="566" r:id="rId11"/>
    <p:sldId id="551" r:id="rId12"/>
    <p:sldId id="554" r:id="rId13"/>
    <p:sldId id="555" r:id="rId14"/>
    <p:sldId id="561" r:id="rId15"/>
    <p:sldId id="568" r:id="rId16"/>
    <p:sldId id="569" r:id="rId17"/>
    <p:sldId id="567" r:id="rId18"/>
    <p:sldId id="556" r:id="rId19"/>
    <p:sldId id="546" r:id="rId20"/>
    <p:sldId id="559" r:id="rId21"/>
    <p:sldId id="547" r:id="rId22"/>
    <p:sldId id="548" r:id="rId23"/>
    <p:sldId id="558" r:id="rId24"/>
    <p:sldId id="552" r:id="rId25"/>
    <p:sldId id="570" r:id="rId26"/>
    <p:sldId id="521" r:id="rId27"/>
    <p:sldId id="539" r:id="rId28"/>
    <p:sldId id="498" r:id="rId29"/>
    <p:sldId id="571" r:id="rId30"/>
    <p:sldId id="572" r:id="rId31"/>
    <p:sldId id="523" r:id="rId32"/>
    <p:sldId id="545" r:id="rId33"/>
    <p:sldId id="537" r:id="rId34"/>
    <p:sldId id="514" r:id="rId35"/>
    <p:sldId id="573" r:id="rId36"/>
    <p:sldId id="46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0228"/>
    <a:srgbClr val="FF9933"/>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68" autoAdjust="0"/>
    <p:restoredTop sz="93577" autoAdjust="0"/>
  </p:normalViewPr>
  <p:slideViewPr>
    <p:cSldViewPr snapToGrid="0">
      <p:cViewPr>
        <p:scale>
          <a:sx n="74" d="100"/>
          <a:sy n="74" d="100"/>
        </p:scale>
        <p:origin x="636" y="36"/>
      </p:cViewPr>
      <p:guideLst/>
    </p:cSldViewPr>
  </p:slideViewPr>
  <p:notesTextViewPr>
    <p:cViewPr>
      <p:scale>
        <a:sx n="1" d="1"/>
        <a:sy n="1" d="1"/>
      </p:scale>
      <p:origin x="0" y="0"/>
    </p:cViewPr>
  </p:notesTextViewPr>
  <p:notesViewPr>
    <p:cSldViewPr snapToGrid="0">
      <p:cViewPr varScale="1">
        <p:scale>
          <a:sx n="50" d="100"/>
          <a:sy n="50" d="100"/>
        </p:scale>
        <p:origin x="2710" y="1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9:56:16.428"/>
    </inkml:context>
    <inkml:brush xml:id="br0">
      <inkml:brushProperty name="width" value="0.05" units="cm"/>
      <inkml:brushProperty name="height" value="0.05" units="cm"/>
    </inkml:brush>
  </inkml:definitions>
  <inkml:trace contextRef="#ctx0" brushRef="#br0">151 65 1864,'-43'12'1057,"7"-5"-193,24-7-168,2-2-296,-9 2-40,5-5-104,-3-4-56,24-3-120,-7 0-32,0 2-16,12 1 0,-12 4-32,8-2-88,25-3-728,-21 8 576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9:56:21.353"/>
    </inkml:context>
    <inkml:brush xml:id="br0">
      <inkml:brushProperty name="width" value="0.05" units="cm"/>
      <inkml:brushProperty name="height" value="0.05" units="cm"/>
    </inkml:brush>
  </inkml:definitions>
  <inkml:trace contextRef="#ctx0" brushRef="#br0">20 46 5241,'0'-3'1937,"0"1"-1481,-10-5-344,3 2-40,4 3-24,3-1-8,0 1-16,0-3-8,0 0 16,0 1 24,0 1-8,0 1-112,3-1-1713,-1 3 1297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9:56:21.698"/>
    </inkml:context>
    <inkml:brush xml:id="br0">
      <inkml:brushProperty name="width" value="0.05" units="cm"/>
      <inkml:brushProperty name="height" value="0.05" units="cm"/>
    </inkml:brush>
  </inkml:definitions>
  <inkml:trace contextRef="#ctx0" brushRef="#br0">13 5 3937,'7'7'1408,"-19"-7"-1192,5-7-208,9 5-640,1-1 456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9:56:22.826"/>
    </inkml:context>
    <inkml:brush xml:id="br0">
      <inkml:brushProperty name="width" value="0.05" units="cm"/>
      <inkml:brushProperty name="height" value="0.05" units="cm"/>
    </inkml:brush>
  </inkml:definitions>
  <inkml:trace contextRef="#ctx0" brushRef="#br0">94 1 3649,'-29'7'1488,"12"10"-960,3-8-184,0 3-224,4-12-32,8-4-24,-5 4 40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9:56:26.009"/>
    </inkml:context>
    <inkml:brush xml:id="br0">
      <inkml:brushProperty name="width" value="0.05" units="cm"/>
      <inkml:brushProperty name="height" value="0.05" units="cm"/>
    </inkml:brush>
  </inkml:definitions>
  <inkml:trace contextRef="#ctx0" brushRef="#br0">203 479 1776,'-12'-2'388,"-23"-4"750,33 5-1024,-1 0-1,0 0 1,1 0 0,-1 0 0,1 0 0,-1 0-1,1-1 1,0 1 0,-4-4 0,4 3-10,1 0 0,-1 0 0,1 0 0,-1-1 0,-1-2 0,-2-6 210,2 8-225,1 0 0,-1 0-1,0 1 1,0-1-1,0 1 1,0 0-1,-4-3 1,4 4-67,0-1 1,1 1 0,-1-1 0,1 0 0,-1 0 0,1 0 0,0 0-1,0 0 1,0-1 0,0 1 0,0 0 0,1-1 0,-1 0 0,-1-2-1,-5-31 123,2 5-10,-28-76 472,34 106-599,-1-1 0,1 0 0,-1 0 0,1 0 0,0 1 0,0-1 0,0 0 0,0 0 1,0 0-1,0 1 0,0-1 0,1 0 0,-1 0 0,1 1 0,-1-1 0,1 0 0,0 0 0,0-1 0,2-1 2,0 0 0,0 0 0,0 0 0,6-5 1,-3 3 4,8-8-4,2 0 0,-1 1 1,2 0-1,0 1 0,32-17 0,-36 23-7,0 0 1,1 1-1,0 0 0,0 1 0,1 1 1,-1 0-1,1 1 0,22-1 0,-32 4-2,1-1 0,-1 1-1,1-1 1,-1 1 0,0 1-1,0-1 1,1 1 0,-1 0-1,0 0 1,0 1 0,-1-1-1,1 1 1,-1 0 0,1 0-1,-1 1 1,0-1 0,0 1-1,0 0 1,6 8 0,-9-10 0,0-1 1,1 1-1,-1-1 1,1 0-1,-1 1 1,1-1-1,0 0 1,-1 0-1,1 0 1,0 0-1,0-1 1,2 2-1,-3-2 5,1 0-1,-1 1 1,0-1-1,0 1 0,0-1 1,1 1-1,-1-1 0,0 1 1,0 0-1,0 0 0,0 0 1,0-1-1,0 1 0,0 0 1,0 0-1,-1 0 1,1 0-1,0 1 0,0-1 1,-1 0-1,1 0 0,-1 0 1,1 2-1,0 2 34,0-4-20,0 1 0,-1 0 0,1 0 0,-1-1 0,0 1 0,1 0 0,-1 0-1,0 0 1,0 0 0,0-1 0,-1 1 0,1 0 0,0 0 0,-1 0 0,1-1 0,-1 1 0,1 0 0,-2 2 0,-8 11 101,7-11-69,0 0 0,0 0 1,0 1-1,1-1 0,0 1 0,-3 7 1,4-8 3,-1 0 1,0 0-1,-4 7 0,1-1-5,-1 1-27,0 1 19,-7 18 0,12-25-59,-1 0 0,1 0 0,0 0 0,0 1 0,1-1 0,0 11 0,0-14-132,0 1 0,1 0 0,-1-1 0,1 1 0,0-1 0,0 1 1,0-1-1,0 1 0,0-1 0,1 0 0,-1 1 0,1-1 0,0 0 0,-1 0 0,1 0 0,0 0 0,0 0 0,5 2 0,-6-3 46,1 0 0,0-1 0,0 1 0,1-1-1,-1 1 1,0-1 0,0 0 0,3 0 0,-5 0 98</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9:56:37.763"/>
    </inkml:context>
    <inkml:brush xml:id="br0">
      <inkml:brushProperty name="width" value="0.05" units="cm"/>
      <inkml:brushProperty name="height" value="0.05" units="cm"/>
    </inkml:brush>
  </inkml:definitions>
  <inkml:trace contextRef="#ctx0" brushRef="#br0">89 391 4617,'-35'2'1648,"32"-1"-1483,0-1 4,0 1 0,0-1 0,0 0 0,-5 0 0,7 0-144,0-1 1,0 1-1,1 0 1,-1 0-1,0-1 1,0 1-1,1 0 1,-1-1 0,0 1-1,1-1 1,-1 1-1,0-1 1,1 1-1,-1-1 1,1 0-1,-1 1 1,1-1 0,-1 0-1,0 0 1,0-3 74,0 1 1,0-1-1,0 0 1,0 1-1,0-1 1,0-5-1,-2-10 460,1 10-270,0 0 1,1 0 0,0 0 0,1 0 0,0-10 0,9-44 871,-4 35-471,4-15 155,2-16 217,-10 55-1004,0 0 0,0 0 0,0 1 0,0-1 0,1 0 0,2-3 0,-1 0 51,-3 6-20,1 0 0,-1-1-1,1 1 1,-1-1 0,1 1-1,-1 0 1,0-1 0,0-2-1,0 3-35,0 0-1,0 0 0,0 1 0,0-1 0,0 0 0,0 0 0,0 1 0,1-1 1,-1 0-1,0 1 0,0-1 0,1 0 0,-1 0 0,1 1 0,-1-1 1,0 1-1,1-1 0,-1 0 0,1 1 0,0-1 0,1-1 15,6-5 109,-8 6-171,1 1 1,-1 0-1,0 0 0,1 0 1,-1 0-1,0 0 1,1 0-1,-1 0 0,0 0 1,1-1-1,-1 1 1,1 0-1,-1 1 0,0-1 1,1 0-1,-1 0 1,0 0-1,1 0 0,-1 0 1,0 0-1,1 0 0,-1 0 1,0 1-1,1-1 1,-1 0-1,0 0 0,1 1 1,-1-1-1,0 0 1,1 1-1,1 1 4,-1 0 0,1 0 0,0 0 0,-1 1 1,3 4-1,9 23 24,8 30 4,-20-57-34,0 0-1,-1 0 1,1 0-1,0 0 0,-1 0 1,0 0-1,0 0 1,0 1-1,0-1 0,0 0 1,-1 0-1,0 0 1,0 3-1,-1 2 5,1-4 5,0 0 0,0-1-1,0 1 1,-3 6-1,4-19-6335,-2-3 3739,1 7 1845,1-8-583</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9:56:38.905"/>
    </inkml:context>
    <inkml:brush xml:id="br0">
      <inkml:brushProperty name="width" value="0.05" units="cm"/>
      <inkml:brushProperty name="height" value="0.05" units="cm"/>
    </inkml:brush>
  </inkml:definitions>
  <inkml:trace contextRef="#ctx0" brushRef="#br0">1 31 2793,'59'14'597,"-10"-3"-129,-38-9 210,-9-2-144,-5 0 164,-2-2-595,0 1 1,0-1-1,-6-3 0,11 5-104,0 0 1,0 0-1,-1-1 0,1 1 0,0 0 0,0 0 0,0 0 1,0 0-1,0-1 0,0 1 0,0 0 0,0 0 0,0 0 0,-1-1 1,1 1-1,0 0 0,0 0 0,0 0 0,0-1 0,0 1 1,0 0-1,0 0 0,0 0 0,1-1 0,-1 1 0,0 0 0,0 0 1,0 0-1,0 0 0,0-1 0,0 1 0,0 0 0,0 0 1,0 0-1,1 0 0,-1-1 0,0 1 0,0 0 0,0 0 0,0 0 1,1 0-1,-1-1-8,1 0 1,0 0-1,0 1 1,-1-1-1,1 0 1,0 1-1,0-1 1,0 1-1,0-1 1,0 1-1,1-1 1,31-4 0,43-4 16,2 4 38,-58 4-31,3 0 11,1 1 1,-1 1-1,1 1 0,23 5 0,-35-4-18,1 0 0,-1 1 0,0 0-1,0 1 1,-1 1 0,1 0 0,-1 0 0,19 15 0,-22-14-3,1 0 6,0 0 0,14 9 0,-19-14-8,0-1 1,0 1 0,0 0 0,0-1-1,0 0 1,0 0 0,0 0-1,0-1 1,0 1 0,6-1-1,-1-1 6,-1-1-1,1 1 0,-1-1 0,1-1 0,-1 0 1,14-7-1,-5 3 8,27-10 32,-29 10-27,-12 5-8,1 0 0,0 1 0,0-1 0,0 1 0,0-1 0,1 1 0,-1 1 0,7-2 0,-11 2-8,1 0-1,-1 0 0,1 0 0,-1 0 0,1 0 0,-1 0 1,1 0-1,-1 0 0,1 0 0,-1 0 0,1 0 0,-1 0 1,1 1-1,-1-1 0,1 0 0,-1 0 0,1 1 0,-1-1 1,1 0-1,-1 1 0,1-1 0,-1 0 0,0 1 0,1-1 1,0 1-1,-1 0 3,0 0 0,0 0 0,-1 0 0,1 0 0,0 0 0,0 0 0,0 0 0,-1 0-1,1 0 1,0 0 0,-1 0 0,1-1 0,-1 1 0,1 0 0,-1 0 0,0 1 0,-15 19 171,0 0-1,-2-2 0,0 1 1,-29 22-1,41-36-113,-7 4 155,-16 12 1,21-17-33,-15 6 0,10-6-36,-24 16 260,27-14-270,-1-1 1,-15 7-1,21-12-91,1 0-1,-1 0 1,-6 0-1,2 1 17,-2 0 6,-8 1 39,18-3-106,0 0 1,0 0-1,0-1 0,0 1 0,0 0 0,0 0 0,0-1 1,1 1-1,-1 0 0,0-1 0,0 1 0,0-1 0,0 1 0,0-1 1,0 1-1,0-2 0,0 1-3,0 0-1,0 0 1,0 0 0,0 0 0,1 0 0,-1 0 0,0-1-1,1 1 1,-1 0 0,1 0 0,-1-1 0,1 1 0,0 0-1,0-1 1,-1 1 0,1 0 0,0-1 0,0 1 0,0 0-1,0-1 1,1 1 0,-1 0 0,0-1 0,0 1 0,1 0-1,0-2 1,2-4-6,1 0 0,0 0 0,0 0 1,1 0-1,9-11 0,1 2-6,17-15 1,-17 19 7,0 1 1,1 0 0,0 1 0,0 1 0,25-10 0,87-25 42,22 2 106,-110 34 82,70-8-1,-107 16-186,0 0 0,0-1-1,0 1 1,1 0 0,-1 1-1,0-1 1,0 0 0,0 1-1,4 1 1,-7-2-17,1 0 0,-1 1 0,1-1-1,-1 0 1,0 1 0,1-1 0,-1 0 0,1 1 0,-1-1 0,0 1-1,0-1 1,1 1 0,-1-1 0,0 0 0,0 1 0,1-1-1,-1 1 1,0-1 0,0 1 0,0 0 0,0-1 0,0 2 0,0 0 75,0 0 0,0 0 0,-1 0 1,1 0-1,-1 0 0,1 0 1,-1 0-1,-1 4 0,-6 10 326,3-2-125,-1 0-1,-1-1 1,-1 0-1,-11 16 1,14-23-259,1-1 1,-1 1-1,0-1 1,0 0 0,-1-1-1,1 1 1,-1-1-1,0 0 1,0 0-1,-9 3 1,-26 16 94,13-7-75,21-12-41,2-2-15,1 0 0,-1 1 1,-4 3-1,1-1-20,10-9-91,0 2 89,1 0 1,-1 0-1,0 0 1,1 1-1,-1-1 0,1 0 1,3 0-1,47-18 40,58-32-1,-61 27 149,-47 23-99,-2 3-95,-5 3-198,-2 0-193,0 0 0,0-1 0,-1 0 1,0 0-1,1 0 0,-1-1 0,-8 3 1,-2-3-211,-18 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17B401-2027-4CC1-B810-B3277D811432}" type="datetimeFigureOut">
              <a:rPr lang="en-GB" smtClean="0"/>
              <a:t>20/01/2025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95AA5B-151D-482E-968A-99138F3EE9C1}" type="slidenum">
              <a:rPr lang="en-GB" smtClean="0"/>
              <a:t>‹#›</a:t>
            </a:fld>
            <a:endParaRPr lang="en-GB"/>
          </a:p>
        </p:txBody>
      </p:sp>
    </p:spTree>
    <p:extLst>
      <p:ext uri="{BB962C8B-B14F-4D97-AF65-F5344CB8AC3E}">
        <p14:creationId xmlns:p14="http://schemas.microsoft.com/office/powerpoint/2010/main" val="3832220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1</a:t>
            </a:fld>
            <a:endParaRPr lang="en-GB">
              <a:solidFill>
                <a:prstClr val="black"/>
              </a:solidFill>
            </a:endParaRPr>
          </a:p>
        </p:txBody>
      </p:sp>
    </p:spTree>
    <p:extLst>
      <p:ext uri="{BB962C8B-B14F-4D97-AF65-F5344CB8AC3E}">
        <p14:creationId xmlns:p14="http://schemas.microsoft.com/office/powerpoint/2010/main" val="1246046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B5BC4-095B-4879-349F-4E861BC0E1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DF24A2-16A7-2FA7-DB9A-79C620BC39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D5C96D-C4D7-7A1D-F7BD-D07FC1FEC23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5DF69482-2B91-69D3-67A4-F4598BE08DEE}"/>
              </a:ext>
            </a:extLst>
          </p:cNvPr>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10</a:t>
            </a:fld>
            <a:endParaRPr lang="en-GB">
              <a:solidFill>
                <a:prstClr val="black"/>
              </a:solidFill>
            </a:endParaRPr>
          </a:p>
        </p:txBody>
      </p:sp>
    </p:spTree>
    <p:extLst>
      <p:ext uri="{BB962C8B-B14F-4D97-AF65-F5344CB8AC3E}">
        <p14:creationId xmlns:p14="http://schemas.microsoft.com/office/powerpoint/2010/main" val="33847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11</a:t>
            </a:fld>
            <a:endParaRPr lang="en-GB">
              <a:solidFill>
                <a:prstClr val="black"/>
              </a:solidFill>
            </a:endParaRPr>
          </a:p>
        </p:txBody>
      </p:sp>
    </p:spTree>
    <p:extLst>
      <p:ext uri="{BB962C8B-B14F-4D97-AF65-F5344CB8AC3E}">
        <p14:creationId xmlns:p14="http://schemas.microsoft.com/office/powerpoint/2010/main" val="583972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12</a:t>
            </a:fld>
            <a:endParaRPr lang="en-GB">
              <a:solidFill>
                <a:prstClr val="black"/>
              </a:solidFill>
            </a:endParaRPr>
          </a:p>
        </p:txBody>
      </p:sp>
    </p:spTree>
    <p:extLst>
      <p:ext uri="{BB962C8B-B14F-4D97-AF65-F5344CB8AC3E}">
        <p14:creationId xmlns:p14="http://schemas.microsoft.com/office/powerpoint/2010/main" val="4212982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13</a:t>
            </a:fld>
            <a:endParaRPr lang="en-GB">
              <a:solidFill>
                <a:prstClr val="black"/>
              </a:solidFill>
            </a:endParaRPr>
          </a:p>
        </p:txBody>
      </p:sp>
    </p:spTree>
    <p:extLst>
      <p:ext uri="{BB962C8B-B14F-4D97-AF65-F5344CB8AC3E}">
        <p14:creationId xmlns:p14="http://schemas.microsoft.com/office/powerpoint/2010/main" val="1006885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14</a:t>
            </a:fld>
            <a:endParaRPr lang="en-GB">
              <a:solidFill>
                <a:prstClr val="black"/>
              </a:solidFill>
            </a:endParaRPr>
          </a:p>
        </p:txBody>
      </p:sp>
    </p:spTree>
    <p:extLst>
      <p:ext uri="{BB962C8B-B14F-4D97-AF65-F5344CB8AC3E}">
        <p14:creationId xmlns:p14="http://schemas.microsoft.com/office/powerpoint/2010/main" val="573758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DA52B-6A73-42DB-1763-88A0A8D67C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A3CEA0-8EFE-CFAC-C6FF-96CC9AF951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618495-2DB5-ADE5-2889-55BA9AA1B7F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802CC403-E5D7-0C17-0F09-A513542B4C66}"/>
              </a:ext>
            </a:extLst>
          </p:cNvPr>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15</a:t>
            </a:fld>
            <a:endParaRPr lang="en-GB">
              <a:solidFill>
                <a:prstClr val="black"/>
              </a:solidFill>
            </a:endParaRPr>
          </a:p>
        </p:txBody>
      </p:sp>
    </p:spTree>
    <p:extLst>
      <p:ext uri="{BB962C8B-B14F-4D97-AF65-F5344CB8AC3E}">
        <p14:creationId xmlns:p14="http://schemas.microsoft.com/office/powerpoint/2010/main" val="2964779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E76E8-B3FD-4DA8-4094-F699A2CD12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DAB091-9D87-C285-C0CD-C68E10452C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610DE0-AB3A-C0B5-5E28-30457A47ADD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AC3BBC2C-FCC5-A822-148E-92AEDDD82CD5}"/>
              </a:ext>
            </a:extLst>
          </p:cNvPr>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16</a:t>
            </a:fld>
            <a:endParaRPr lang="en-GB">
              <a:solidFill>
                <a:prstClr val="black"/>
              </a:solidFill>
            </a:endParaRPr>
          </a:p>
        </p:txBody>
      </p:sp>
    </p:spTree>
    <p:extLst>
      <p:ext uri="{BB962C8B-B14F-4D97-AF65-F5344CB8AC3E}">
        <p14:creationId xmlns:p14="http://schemas.microsoft.com/office/powerpoint/2010/main" val="3911527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DD34A-0429-160F-060A-C2E2D0A1F0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E2B79A-0E21-B509-07CB-D7373F0BA6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C26139-E292-5E02-BAAC-A79FE0C5460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1DE94B67-1F28-D486-B2C2-FB1D3579205C}"/>
              </a:ext>
            </a:extLst>
          </p:cNvPr>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17</a:t>
            </a:fld>
            <a:endParaRPr lang="en-GB">
              <a:solidFill>
                <a:prstClr val="black"/>
              </a:solidFill>
            </a:endParaRPr>
          </a:p>
        </p:txBody>
      </p:sp>
    </p:spTree>
    <p:extLst>
      <p:ext uri="{BB962C8B-B14F-4D97-AF65-F5344CB8AC3E}">
        <p14:creationId xmlns:p14="http://schemas.microsoft.com/office/powerpoint/2010/main" val="3640948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18</a:t>
            </a:fld>
            <a:endParaRPr lang="en-GB">
              <a:solidFill>
                <a:prstClr val="black"/>
              </a:solidFill>
            </a:endParaRPr>
          </a:p>
        </p:txBody>
      </p:sp>
    </p:spTree>
    <p:extLst>
      <p:ext uri="{BB962C8B-B14F-4D97-AF65-F5344CB8AC3E}">
        <p14:creationId xmlns:p14="http://schemas.microsoft.com/office/powerpoint/2010/main" val="906744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19</a:t>
            </a:fld>
            <a:endParaRPr lang="en-GB">
              <a:solidFill>
                <a:prstClr val="black"/>
              </a:solidFill>
            </a:endParaRPr>
          </a:p>
        </p:txBody>
      </p:sp>
    </p:spTree>
    <p:extLst>
      <p:ext uri="{BB962C8B-B14F-4D97-AF65-F5344CB8AC3E}">
        <p14:creationId xmlns:p14="http://schemas.microsoft.com/office/powerpoint/2010/main" val="2799867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2</a:t>
            </a:fld>
            <a:endParaRPr lang="en-GB">
              <a:solidFill>
                <a:prstClr val="black"/>
              </a:solidFill>
            </a:endParaRPr>
          </a:p>
        </p:txBody>
      </p:sp>
    </p:spTree>
    <p:extLst>
      <p:ext uri="{BB962C8B-B14F-4D97-AF65-F5344CB8AC3E}">
        <p14:creationId xmlns:p14="http://schemas.microsoft.com/office/powerpoint/2010/main" val="392919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20</a:t>
            </a:fld>
            <a:endParaRPr lang="en-GB">
              <a:solidFill>
                <a:prstClr val="black"/>
              </a:solidFill>
            </a:endParaRPr>
          </a:p>
        </p:txBody>
      </p:sp>
    </p:spTree>
    <p:extLst>
      <p:ext uri="{BB962C8B-B14F-4D97-AF65-F5344CB8AC3E}">
        <p14:creationId xmlns:p14="http://schemas.microsoft.com/office/powerpoint/2010/main" val="4009718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21</a:t>
            </a:fld>
            <a:endParaRPr lang="en-GB">
              <a:solidFill>
                <a:prstClr val="black"/>
              </a:solidFill>
            </a:endParaRPr>
          </a:p>
        </p:txBody>
      </p:sp>
    </p:spTree>
    <p:extLst>
      <p:ext uri="{BB962C8B-B14F-4D97-AF65-F5344CB8AC3E}">
        <p14:creationId xmlns:p14="http://schemas.microsoft.com/office/powerpoint/2010/main" val="2676732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22</a:t>
            </a:fld>
            <a:endParaRPr lang="en-GB">
              <a:solidFill>
                <a:prstClr val="black"/>
              </a:solidFill>
            </a:endParaRPr>
          </a:p>
        </p:txBody>
      </p:sp>
    </p:spTree>
    <p:extLst>
      <p:ext uri="{BB962C8B-B14F-4D97-AF65-F5344CB8AC3E}">
        <p14:creationId xmlns:p14="http://schemas.microsoft.com/office/powerpoint/2010/main" val="1368151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23</a:t>
            </a:fld>
            <a:endParaRPr lang="en-GB">
              <a:solidFill>
                <a:prstClr val="black"/>
              </a:solidFill>
            </a:endParaRPr>
          </a:p>
        </p:txBody>
      </p:sp>
    </p:spTree>
    <p:extLst>
      <p:ext uri="{BB962C8B-B14F-4D97-AF65-F5344CB8AC3E}">
        <p14:creationId xmlns:p14="http://schemas.microsoft.com/office/powerpoint/2010/main" val="3713825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24</a:t>
            </a:fld>
            <a:endParaRPr lang="en-GB">
              <a:solidFill>
                <a:prstClr val="black"/>
              </a:solidFill>
            </a:endParaRPr>
          </a:p>
        </p:txBody>
      </p:sp>
    </p:spTree>
    <p:extLst>
      <p:ext uri="{BB962C8B-B14F-4D97-AF65-F5344CB8AC3E}">
        <p14:creationId xmlns:p14="http://schemas.microsoft.com/office/powerpoint/2010/main" val="2401032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A20AA-CA26-8DC4-AECF-828424610A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E90BDC-6A8B-61D1-2F84-ED10378E58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A143E6-0175-5537-C7FF-AE65523330A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4F6E46E8-5D0B-2A8B-0AED-9C7965A54C21}"/>
              </a:ext>
            </a:extLst>
          </p:cNvPr>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25</a:t>
            </a:fld>
            <a:endParaRPr lang="en-GB">
              <a:solidFill>
                <a:prstClr val="black"/>
              </a:solidFill>
            </a:endParaRPr>
          </a:p>
        </p:txBody>
      </p:sp>
    </p:spTree>
    <p:extLst>
      <p:ext uri="{BB962C8B-B14F-4D97-AF65-F5344CB8AC3E}">
        <p14:creationId xmlns:p14="http://schemas.microsoft.com/office/powerpoint/2010/main" val="7335103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26</a:t>
            </a:fld>
            <a:endParaRPr lang="en-GB">
              <a:solidFill>
                <a:prstClr val="black"/>
              </a:solidFill>
            </a:endParaRPr>
          </a:p>
        </p:txBody>
      </p:sp>
    </p:spTree>
    <p:extLst>
      <p:ext uri="{BB962C8B-B14F-4D97-AF65-F5344CB8AC3E}">
        <p14:creationId xmlns:p14="http://schemas.microsoft.com/office/powerpoint/2010/main" val="19084735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baseline="0" dirty="0">
                <a:solidFill>
                  <a:schemeClr val="tx1"/>
                </a:solidFill>
                <a:latin typeface="+mn-lt"/>
                <a:ea typeface="+mn-ea"/>
                <a:cs typeface="+mn-cs"/>
              </a:rPr>
              <a:t>In the case of Dark Matter , as you can see from this figure of potential DM candidates and their masses there is there is a very well theoretically motivated sub GeV mass regime, this has been largely inaccessible to traditional dark matter searches, with the application of quantum sensors we aim to investigate the region in dark green.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baseline="0" dirty="0">
                <a:solidFill>
                  <a:schemeClr val="tx1"/>
                </a:solidFill>
                <a:latin typeface="+mn-lt"/>
                <a:ea typeface="+mn-ea"/>
                <a:cs typeface="+mn-cs"/>
              </a:rPr>
              <a:t>Baryon Asymmetry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baseline="0" dirty="0">
                <a:solidFill>
                  <a:schemeClr val="tx1"/>
                </a:solidFill>
                <a:latin typeface="+mn-lt"/>
                <a:ea typeface="+mn-ea"/>
                <a:cs typeface="+mn-cs"/>
              </a:rPr>
              <a:t>Masses in the region of a Nucleon</a:t>
            </a: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27</a:t>
            </a:fld>
            <a:endParaRPr lang="en-GB">
              <a:solidFill>
                <a:prstClr val="black"/>
              </a:solidFill>
            </a:endParaRPr>
          </a:p>
        </p:txBody>
      </p:sp>
    </p:spTree>
    <p:extLst>
      <p:ext uri="{BB962C8B-B14F-4D97-AF65-F5344CB8AC3E}">
        <p14:creationId xmlns:p14="http://schemas.microsoft.com/office/powerpoint/2010/main" val="22242135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28</a:t>
            </a:fld>
            <a:endParaRPr lang="en-GB">
              <a:solidFill>
                <a:prstClr val="black"/>
              </a:solidFill>
            </a:endParaRPr>
          </a:p>
        </p:txBody>
      </p:sp>
    </p:spTree>
    <p:extLst>
      <p:ext uri="{BB962C8B-B14F-4D97-AF65-F5344CB8AC3E}">
        <p14:creationId xmlns:p14="http://schemas.microsoft.com/office/powerpoint/2010/main" val="26231051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0429F-A0E2-2090-B98C-DF8669A608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163CBC-CB39-D229-07D3-5AF79384B0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6BE7DB-B250-DB11-C951-5945B45892D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B91CA17-C5CD-50C7-9DC6-7DBC6E739F0B}"/>
              </a:ext>
            </a:extLst>
          </p:cNvPr>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29</a:t>
            </a:fld>
            <a:endParaRPr lang="en-GB">
              <a:solidFill>
                <a:prstClr val="black"/>
              </a:solidFill>
            </a:endParaRPr>
          </a:p>
        </p:txBody>
      </p:sp>
    </p:spTree>
    <p:extLst>
      <p:ext uri="{BB962C8B-B14F-4D97-AF65-F5344CB8AC3E}">
        <p14:creationId xmlns:p14="http://schemas.microsoft.com/office/powerpoint/2010/main" val="3510967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E2AE7-D62F-AB44-E036-41593B00E2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D9F250-F4AF-F00D-A4CC-35A651959C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FE9689-27E3-0584-1E76-310C7618AEF5}"/>
              </a:ext>
            </a:extLst>
          </p:cNvPr>
          <p:cNvSpPr>
            <a:spLocks noGrp="1"/>
          </p:cNvSpPr>
          <p:nvPr>
            <p:ph type="body" idx="1"/>
          </p:nvPr>
        </p:nvSpPr>
        <p:spPr/>
        <p:txBody>
          <a:bodyPr/>
          <a:lstStyle/>
          <a:p>
            <a:r>
              <a:rPr lang="en-GB" sz="1200" b="0" u="none" dirty="0">
                <a:solidFill>
                  <a:schemeClr val="accent2"/>
                </a:solidFill>
                <a:latin typeface="Calibri" panose="020F0502020204030204" pitchFamily="34" charset="0"/>
                <a:cs typeface="Calibri" panose="020F0502020204030204" pitchFamily="34" charset="0"/>
              </a:rPr>
              <a:t>These challenges have come at a time when there is an explosion of new quantum enhanced technologies. We are ideally positioned to implement the current generation of quantum sensors, in a new ultralow temperature regime using existing ULT platforms at RHUL and </a:t>
            </a:r>
            <a:r>
              <a:rPr lang="en-GB" sz="1200" b="0" u="none" dirty="0" err="1">
                <a:solidFill>
                  <a:schemeClr val="accent2"/>
                </a:solidFill>
                <a:latin typeface="Calibri" panose="020F0502020204030204" pitchFamily="34" charset="0"/>
                <a:cs typeface="Calibri" panose="020F0502020204030204" pitchFamily="34" charset="0"/>
              </a:rPr>
              <a:t>Lanc</a:t>
            </a:r>
            <a:r>
              <a:rPr lang="en-GB" sz="1200" b="0" u="none" dirty="0">
                <a:solidFill>
                  <a:schemeClr val="accent2"/>
                </a:solidFill>
                <a:latin typeface="Calibri" panose="020F0502020204030204" pitchFamily="34" charset="0"/>
                <a:cs typeface="Calibri" panose="020F0502020204030204" pitchFamily="34" charset="0"/>
              </a:rPr>
              <a:t>,. </a:t>
            </a:r>
          </a:p>
          <a:p>
            <a:r>
              <a:rPr lang="en-GB" sz="1200" b="0" u="none" dirty="0">
                <a:solidFill>
                  <a:schemeClr val="accent2"/>
                </a:solidFill>
                <a:latin typeface="Calibri" panose="020F0502020204030204" pitchFamily="34" charset="0"/>
                <a:cs typeface="Calibri" panose="020F0502020204030204" pitchFamily="34" charset="0"/>
              </a:rPr>
              <a:t>And through our nanofabrication facilities ( </a:t>
            </a:r>
            <a:r>
              <a:rPr lang="en-GB" sz="1200" b="0" u="none" dirty="0" err="1">
                <a:solidFill>
                  <a:schemeClr val="accent2"/>
                </a:solidFill>
                <a:latin typeface="Calibri" panose="020F0502020204030204" pitchFamily="34" charset="0"/>
                <a:cs typeface="Calibri" panose="020F0502020204030204" pitchFamily="34" charset="0"/>
              </a:rPr>
              <a:t>Superfab</a:t>
            </a:r>
            <a:r>
              <a:rPr lang="en-GB" sz="1200" b="0" u="none" dirty="0">
                <a:solidFill>
                  <a:schemeClr val="accent2"/>
                </a:solidFill>
                <a:latin typeface="Calibri" panose="020F0502020204030204" pitchFamily="34" charset="0"/>
                <a:cs typeface="Calibri" panose="020F0502020204030204" pitchFamily="34" charset="0"/>
              </a:rPr>
              <a:t> in the UK Centre for Superconducting and Hybrid Quantum Systems at RHUL and the Quantum Technology Centre in Lancaster) and QT partners  we are able to co-design hybrid quantum sensors explicitly to tackle these fundamental physics questions.</a:t>
            </a:r>
          </a:p>
          <a:p>
            <a:endParaRPr lang="en-GB" sz="1200" b="1" u="sng" dirty="0">
              <a:solidFill>
                <a:schemeClr val="accent2"/>
              </a:solidFill>
              <a:latin typeface="Calibri" panose="020F0502020204030204" pitchFamily="34" charset="0"/>
              <a:cs typeface="Calibri" panose="020F0502020204030204" pitchFamily="34" charset="0"/>
            </a:endParaRPr>
          </a:p>
          <a:p>
            <a:endParaRPr lang="en-GB" dirty="0"/>
          </a:p>
        </p:txBody>
      </p:sp>
      <p:sp>
        <p:nvSpPr>
          <p:cNvPr id="4" name="Slide Number Placeholder 3">
            <a:extLst>
              <a:ext uri="{FF2B5EF4-FFF2-40B4-BE49-F238E27FC236}">
                <a16:creationId xmlns:a16="http://schemas.microsoft.com/office/drawing/2014/main" id="{D8AAE433-B702-28EA-0B08-C2890A7EBD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95AA5B-151D-482E-968A-99138F3EE9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25878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3CF46-BDCB-BBFC-86F7-20F53BFF12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12D961-7A95-1EF6-82B3-425AC4941A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428DCB-9BF2-BC02-09ED-6AA8B63F968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E7CF022-247B-95B7-2DF3-5D4A28E8A20D}"/>
              </a:ext>
            </a:extLst>
          </p:cNvPr>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30</a:t>
            </a:fld>
            <a:endParaRPr lang="en-GB">
              <a:solidFill>
                <a:prstClr val="black"/>
              </a:solidFill>
            </a:endParaRPr>
          </a:p>
        </p:txBody>
      </p:sp>
    </p:spTree>
    <p:extLst>
      <p:ext uri="{BB962C8B-B14F-4D97-AF65-F5344CB8AC3E}">
        <p14:creationId xmlns:p14="http://schemas.microsoft.com/office/powerpoint/2010/main" val="31440827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31</a:t>
            </a:fld>
            <a:endParaRPr lang="en-GB">
              <a:solidFill>
                <a:prstClr val="black"/>
              </a:solidFill>
            </a:endParaRPr>
          </a:p>
        </p:txBody>
      </p:sp>
    </p:spTree>
    <p:extLst>
      <p:ext uri="{BB962C8B-B14F-4D97-AF65-F5344CB8AC3E}">
        <p14:creationId xmlns:p14="http://schemas.microsoft.com/office/powerpoint/2010/main" val="9427025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32</a:t>
            </a:fld>
            <a:endParaRPr lang="en-GB">
              <a:solidFill>
                <a:prstClr val="black"/>
              </a:solidFill>
            </a:endParaRPr>
          </a:p>
        </p:txBody>
      </p:sp>
    </p:spTree>
    <p:extLst>
      <p:ext uri="{BB962C8B-B14F-4D97-AF65-F5344CB8AC3E}">
        <p14:creationId xmlns:p14="http://schemas.microsoft.com/office/powerpoint/2010/main" val="32391687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33</a:t>
            </a:fld>
            <a:endParaRPr lang="en-GB">
              <a:solidFill>
                <a:prstClr val="black"/>
              </a:solidFill>
            </a:endParaRPr>
          </a:p>
        </p:txBody>
      </p:sp>
    </p:spTree>
    <p:extLst>
      <p:ext uri="{BB962C8B-B14F-4D97-AF65-F5344CB8AC3E}">
        <p14:creationId xmlns:p14="http://schemas.microsoft.com/office/powerpoint/2010/main" val="7492737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34</a:t>
            </a:fld>
            <a:endParaRPr lang="en-GB">
              <a:solidFill>
                <a:prstClr val="black"/>
              </a:solidFill>
            </a:endParaRPr>
          </a:p>
        </p:txBody>
      </p:sp>
    </p:spTree>
    <p:extLst>
      <p:ext uri="{BB962C8B-B14F-4D97-AF65-F5344CB8AC3E}">
        <p14:creationId xmlns:p14="http://schemas.microsoft.com/office/powerpoint/2010/main" val="13663178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2E7D9-AA5C-8B0B-E3AB-3F5FFCC4C5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A66B38-2838-2793-B2DF-EC8361CDDE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3AF0D9-9E88-06B7-8661-1D1B659FAC4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2A3CA119-C854-7945-B8A7-2615D7C3B465}"/>
              </a:ext>
            </a:extLst>
          </p:cNvPr>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35</a:t>
            </a:fld>
            <a:endParaRPr lang="en-GB">
              <a:solidFill>
                <a:prstClr val="black"/>
              </a:solidFill>
            </a:endParaRPr>
          </a:p>
        </p:txBody>
      </p:sp>
    </p:spTree>
    <p:extLst>
      <p:ext uri="{BB962C8B-B14F-4D97-AF65-F5344CB8AC3E}">
        <p14:creationId xmlns:p14="http://schemas.microsoft.com/office/powerpoint/2010/main" val="14009652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95AA5B-151D-482E-968A-99138F3EE9C1}" type="slidenum">
              <a:rPr lang="en-GB" smtClean="0"/>
              <a:t>36</a:t>
            </a:fld>
            <a:endParaRPr lang="en-GB"/>
          </a:p>
        </p:txBody>
      </p:sp>
    </p:spTree>
    <p:extLst>
      <p:ext uri="{BB962C8B-B14F-4D97-AF65-F5344CB8AC3E}">
        <p14:creationId xmlns:p14="http://schemas.microsoft.com/office/powerpoint/2010/main" val="1015565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u="none" dirty="0">
                <a:solidFill>
                  <a:schemeClr val="accent2"/>
                </a:solidFill>
                <a:latin typeface="Calibri" panose="020F0502020204030204" pitchFamily="34" charset="0"/>
                <a:cs typeface="Calibri" panose="020F0502020204030204" pitchFamily="34" charset="0"/>
              </a:rPr>
              <a:t>These challenges have come at a time when there is an explosion of new quantum enhanced technologies. We are ideally positioned to implement the current generation of quantum sensors, in a new ultralow temperature regime using existing ULT platforms at RHUL and </a:t>
            </a:r>
            <a:r>
              <a:rPr lang="en-GB" sz="1200" b="0" u="none" dirty="0" err="1">
                <a:solidFill>
                  <a:schemeClr val="accent2"/>
                </a:solidFill>
                <a:latin typeface="Calibri" panose="020F0502020204030204" pitchFamily="34" charset="0"/>
                <a:cs typeface="Calibri" panose="020F0502020204030204" pitchFamily="34" charset="0"/>
              </a:rPr>
              <a:t>Lanc</a:t>
            </a:r>
            <a:r>
              <a:rPr lang="en-GB" sz="1200" b="0" u="none" dirty="0">
                <a:solidFill>
                  <a:schemeClr val="accent2"/>
                </a:solidFill>
                <a:latin typeface="Calibri" panose="020F0502020204030204" pitchFamily="34" charset="0"/>
                <a:cs typeface="Calibri" panose="020F0502020204030204" pitchFamily="34" charset="0"/>
              </a:rPr>
              <a:t>,. </a:t>
            </a:r>
          </a:p>
          <a:p>
            <a:r>
              <a:rPr lang="en-GB" sz="1200" b="0" u="none" dirty="0">
                <a:solidFill>
                  <a:schemeClr val="accent2"/>
                </a:solidFill>
                <a:latin typeface="Calibri" panose="020F0502020204030204" pitchFamily="34" charset="0"/>
                <a:cs typeface="Calibri" panose="020F0502020204030204" pitchFamily="34" charset="0"/>
              </a:rPr>
              <a:t>And through our nanofabrication facilities ( </a:t>
            </a:r>
            <a:r>
              <a:rPr lang="en-GB" sz="1200" b="0" u="none" dirty="0" err="1">
                <a:solidFill>
                  <a:schemeClr val="accent2"/>
                </a:solidFill>
                <a:latin typeface="Calibri" panose="020F0502020204030204" pitchFamily="34" charset="0"/>
                <a:cs typeface="Calibri" panose="020F0502020204030204" pitchFamily="34" charset="0"/>
              </a:rPr>
              <a:t>Superfab</a:t>
            </a:r>
            <a:r>
              <a:rPr lang="en-GB" sz="1200" b="0" u="none" dirty="0">
                <a:solidFill>
                  <a:schemeClr val="accent2"/>
                </a:solidFill>
                <a:latin typeface="Calibri" panose="020F0502020204030204" pitchFamily="34" charset="0"/>
                <a:cs typeface="Calibri" panose="020F0502020204030204" pitchFamily="34" charset="0"/>
              </a:rPr>
              <a:t> in the UK Centre for Superconducting and Hybrid Quantum Systems at RHUL and the Quantum Technology Centre in Lancaster) and QT partners  we are able to co-design hybrid quantum sensors explicitly to tackle these fundamental physics questions.</a:t>
            </a:r>
          </a:p>
          <a:p>
            <a:endParaRPr lang="en-GB" sz="1200" b="1" u="sng" dirty="0">
              <a:solidFill>
                <a:schemeClr val="accent2"/>
              </a:solidFill>
              <a:latin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95AA5B-151D-482E-968A-99138F3EE9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840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6396B-A1F0-F866-D886-C6C0A5AB7A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800521-11C4-897E-E86D-1ADC29626C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5BFB44-367D-198B-8B60-29CEB3D0C14A}"/>
              </a:ext>
            </a:extLst>
          </p:cNvPr>
          <p:cNvSpPr>
            <a:spLocks noGrp="1"/>
          </p:cNvSpPr>
          <p:nvPr>
            <p:ph type="body" idx="1"/>
          </p:nvPr>
        </p:nvSpPr>
        <p:spPr/>
        <p:txBody>
          <a:bodyPr/>
          <a:lstStyle/>
          <a:p>
            <a:r>
              <a:rPr lang="en-GB" sz="1200" b="0" u="none" dirty="0">
                <a:solidFill>
                  <a:schemeClr val="accent2"/>
                </a:solidFill>
                <a:latin typeface="Calibri" panose="020F0502020204030204" pitchFamily="34" charset="0"/>
                <a:cs typeface="Calibri" panose="020F0502020204030204" pitchFamily="34" charset="0"/>
              </a:rPr>
              <a:t>These challenges have come at a time when there is an explosion of new quantum enhanced technologies. We are ideally positioned to implement the current generation of quantum sensors, in a new ultralow temperature regime using existing ULT platforms at RHUL and </a:t>
            </a:r>
            <a:r>
              <a:rPr lang="en-GB" sz="1200" b="0" u="none" dirty="0" err="1">
                <a:solidFill>
                  <a:schemeClr val="accent2"/>
                </a:solidFill>
                <a:latin typeface="Calibri" panose="020F0502020204030204" pitchFamily="34" charset="0"/>
                <a:cs typeface="Calibri" panose="020F0502020204030204" pitchFamily="34" charset="0"/>
              </a:rPr>
              <a:t>Lanc</a:t>
            </a:r>
            <a:r>
              <a:rPr lang="en-GB" sz="1200" b="0" u="none" dirty="0">
                <a:solidFill>
                  <a:schemeClr val="accent2"/>
                </a:solidFill>
                <a:latin typeface="Calibri" panose="020F0502020204030204" pitchFamily="34" charset="0"/>
                <a:cs typeface="Calibri" panose="020F0502020204030204" pitchFamily="34" charset="0"/>
              </a:rPr>
              <a:t>,. </a:t>
            </a:r>
          </a:p>
          <a:p>
            <a:r>
              <a:rPr lang="en-GB" sz="1200" b="0" u="none" dirty="0">
                <a:solidFill>
                  <a:schemeClr val="accent2"/>
                </a:solidFill>
                <a:latin typeface="Calibri" panose="020F0502020204030204" pitchFamily="34" charset="0"/>
                <a:cs typeface="Calibri" panose="020F0502020204030204" pitchFamily="34" charset="0"/>
              </a:rPr>
              <a:t>And through our nanofabrication facilities ( </a:t>
            </a:r>
            <a:r>
              <a:rPr lang="en-GB" sz="1200" b="0" u="none" dirty="0" err="1">
                <a:solidFill>
                  <a:schemeClr val="accent2"/>
                </a:solidFill>
                <a:latin typeface="Calibri" panose="020F0502020204030204" pitchFamily="34" charset="0"/>
                <a:cs typeface="Calibri" panose="020F0502020204030204" pitchFamily="34" charset="0"/>
              </a:rPr>
              <a:t>Superfab</a:t>
            </a:r>
            <a:r>
              <a:rPr lang="en-GB" sz="1200" b="0" u="none" dirty="0">
                <a:solidFill>
                  <a:schemeClr val="accent2"/>
                </a:solidFill>
                <a:latin typeface="Calibri" panose="020F0502020204030204" pitchFamily="34" charset="0"/>
                <a:cs typeface="Calibri" panose="020F0502020204030204" pitchFamily="34" charset="0"/>
              </a:rPr>
              <a:t> in the UK Centre for Superconducting and Hybrid Quantum Systems at RHUL and the Quantum Technology Centre in Lancaster) and QT partners  we are able to co-design hybrid quantum sensors explicitly to tackle these fundamental physics questions.</a:t>
            </a:r>
          </a:p>
          <a:p>
            <a:endParaRPr lang="en-GB" sz="1200" b="1" u="sng" dirty="0">
              <a:solidFill>
                <a:schemeClr val="accent2"/>
              </a:solidFill>
              <a:latin typeface="Calibri" panose="020F0502020204030204" pitchFamily="34" charset="0"/>
              <a:cs typeface="Calibri" panose="020F0502020204030204" pitchFamily="34" charset="0"/>
            </a:endParaRPr>
          </a:p>
          <a:p>
            <a:endParaRPr lang="en-GB" dirty="0"/>
          </a:p>
        </p:txBody>
      </p:sp>
      <p:sp>
        <p:nvSpPr>
          <p:cNvPr id="4" name="Slide Number Placeholder 3">
            <a:extLst>
              <a:ext uri="{FF2B5EF4-FFF2-40B4-BE49-F238E27FC236}">
                <a16:creationId xmlns:a16="http://schemas.microsoft.com/office/drawing/2014/main" id="{A5953915-1D66-5E8F-6EB0-5794CE0A5E1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95AA5B-151D-482E-968A-99138F3EE9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312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6</a:t>
            </a:fld>
            <a:endParaRPr lang="en-GB">
              <a:solidFill>
                <a:prstClr val="black"/>
              </a:solidFill>
            </a:endParaRPr>
          </a:p>
        </p:txBody>
      </p:sp>
    </p:spTree>
    <p:extLst>
      <p:ext uri="{BB962C8B-B14F-4D97-AF65-F5344CB8AC3E}">
        <p14:creationId xmlns:p14="http://schemas.microsoft.com/office/powerpoint/2010/main" val="4123708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7</a:t>
            </a:fld>
            <a:endParaRPr lang="en-GB">
              <a:solidFill>
                <a:prstClr val="black"/>
              </a:solidFill>
            </a:endParaRPr>
          </a:p>
        </p:txBody>
      </p:sp>
    </p:spTree>
    <p:extLst>
      <p:ext uri="{BB962C8B-B14F-4D97-AF65-F5344CB8AC3E}">
        <p14:creationId xmlns:p14="http://schemas.microsoft.com/office/powerpoint/2010/main" val="74038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8</a:t>
            </a:fld>
            <a:endParaRPr lang="en-GB">
              <a:solidFill>
                <a:prstClr val="black"/>
              </a:solidFill>
            </a:endParaRPr>
          </a:p>
        </p:txBody>
      </p:sp>
    </p:spTree>
    <p:extLst>
      <p:ext uri="{BB962C8B-B14F-4D97-AF65-F5344CB8AC3E}">
        <p14:creationId xmlns:p14="http://schemas.microsoft.com/office/powerpoint/2010/main" val="1211334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9</a:t>
            </a:fld>
            <a:endParaRPr lang="en-GB">
              <a:solidFill>
                <a:prstClr val="black"/>
              </a:solidFill>
            </a:endParaRPr>
          </a:p>
        </p:txBody>
      </p:sp>
    </p:spTree>
    <p:extLst>
      <p:ext uri="{BB962C8B-B14F-4D97-AF65-F5344CB8AC3E}">
        <p14:creationId xmlns:p14="http://schemas.microsoft.com/office/powerpoint/2010/main" val="3496404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588E3-CDAD-49F4-AC29-C67510A180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8FF805B-8300-4BA8-804B-E36A269DA6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3722CAB-FA6B-4E7C-94C7-B0B27996F552}"/>
              </a:ext>
            </a:extLst>
          </p:cNvPr>
          <p:cNvSpPr>
            <a:spLocks noGrp="1"/>
          </p:cNvSpPr>
          <p:nvPr>
            <p:ph type="dt" sz="half" idx="10"/>
          </p:nvPr>
        </p:nvSpPr>
        <p:spPr/>
        <p:txBody>
          <a:bodyPr/>
          <a:lstStyle/>
          <a:p>
            <a:fld id="{8C4A9F65-DDFB-409C-88E0-582167950864}" type="datetimeFigureOut">
              <a:rPr lang="en-GB" smtClean="0"/>
              <a:t>20/01/2025</a:t>
            </a:fld>
            <a:endParaRPr lang="en-GB"/>
          </a:p>
        </p:txBody>
      </p:sp>
      <p:sp>
        <p:nvSpPr>
          <p:cNvPr id="5" name="Footer Placeholder 4">
            <a:extLst>
              <a:ext uri="{FF2B5EF4-FFF2-40B4-BE49-F238E27FC236}">
                <a16:creationId xmlns:a16="http://schemas.microsoft.com/office/drawing/2014/main" id="{A480DDA8-B23C-4711-8B1C-DA28247E83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78BDCF-9108-4BDB-A959-DF88514A86B2}"/>
              </a:ext>
            </a:extLst>
          </p:cNvPr>
          <p:cNvSpPr>
            <a:spLocks noGrp="1"/>
          </p:cNvSpPr>
          <p:nvPr>
            <p:ph type="sldNum" sz="quarter" idx="12"/>
          </p:nvPr>
        </p:nvSpPr>
        <p:spPr/>
        <p:txBody>
          <a:bodyPr/>
          <a:lstStyle/>
          <a:p>
            <a:fld id="{C2CAA815-97C5-4F4A-A5C0-618ED431AFF9}" type="slidenum">
              <a:rPr lang="en-GB" smtClean="0"/>
              <a:t>‹#›</a:t>
            </a:fld>
            <a:endParaRPr lang="en-GB"/>
          </a:p>
        </p:txBody>
      </p:sp>
    </p:spTree>
    <p:extLst>
      <p:ext uri="{BB962C8B-B14F-4D97-AF65-F5344CB8AC3E}">
        <p14:creationId xmlns:p14="http://schemas.microsoft.com/office/powerpoint/2010/main" val="1015254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F68F8-7F31-415D-A3A8-0C63836C55C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E059D89-1F0D-471D-86D6-C128B5402B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18AA6B-318E-4CB0-80DF-890A6E716677}"/>
              </a:ext>
            </a:extLst>
          </p:cNvPr>
          <p:cNvSpPr>
            <a:spLocks noGrp="1"/>
          </p:cNvSpPr>
          <p:nvPr>
            <p:ph type="dt" sz="half" idx="10"/>
          </p:nvPr>
        </p:nvSpPr>
        <p:spPr/>
        <p:txBody>
          <a:bodyPr/>
          <a:lstStyle/>
          <a:p>
            <a:fld id="{8C4A9F65-DDFB-409C-88E0-582167950864}" type="datetimeFigureOut">
              <a:rPr lang="en-GB" smtClean="0"/>
              <a:t>20/01/2025</a:t>
            </a:fld>
            <a:endParaRPr lang="en-GB"/>
          </a:p>
        </p:txBody>
      </p:sp>
      <p:sp>
        <p:nvSpPr>
          <p:cNvPr id="5" name="Footer Placeholder 4">
            <a:extLst>
              <a:ext uri="{FF2B5EF4-FFF2-40B4-BE49-F238E27FC236}">
                <a16:creationId xmlns:a16="http://schemas.microsoft.com/office/drawing/2014/main" id="{C2659E8C-4A35-400C-8830-356214F907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2D5F17-B4D1-40B0-BEBC-7829B0F9DED0}"/>
              </a:ext>
            </a:extLst>
          </p:cNvPr>
          <p:cNvSpPr>
            <a:spLocks noGrp="1"/>
          </p:cNvSpPr>
          <p:nvPr>
            <p:ph type="sldNum" sz="quarter" idx="12"/>
          </p:nvPr>
        </p:nvSpPr>
        <p:spPr/>
        <p:txBody>
          <a:bodyPr/>
          <a:lstStyle/>
          <a:p>
            <a:fld id="{C2CAA815-97C5-4F4A-A5C0-618ED431AFF9}" type="slidenum">
              <a:rPr lang="en-GB" smtClean="0"/>
              <a:t>‹#›</a:t>
            </a:fld>
            <a:endParaRPr lang="en-GB"/>
          </a:p>
        </p:txBody>
      </p:sp>
    </p:spTree>
    <p:extLst>
      <p:ext uri="{BB962C8B-B14F-4D97-AF65-F5344CB8AC3E}">
        <p14:creationId xmlns:p14="http://schemas.microsoft.com/office/powerpoint/2010/main" val="1137117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8511AC-6060-4FD0-B5AC-751609F0875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A0A31C8-921F-42A1-9B40-069CC877DF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9D5260-DC3F-4087-8E89-BE220DD71555}"/>
              </a:ext>
            </a:extLst>
          </p:cNvPr>
          <p:cNvSpPr>
            <a:spLocks noGrp="1"/>
          </p:cNvSpPr>
          <p:nvPr>
            <p:ph type="dt" sz="half" idx="10"/>
          </p:nvPr>
        </p:nvSpPr>
        <p:spPr/>
        <p:txBody>
          <a:bodyPr/>
          <a:lstStyle/>
          <a:p>
            <a:fld id="{8C4A9F65-DDFB-409C-88E0-582167950864}" type="datetimeFigureOut">
              <a:rPr lang="en-GB" smtClean="0"/>
              <a:t>20/01/2025</a:t>
            </a:fld>
            <a:endParaRPr lang="en-GB"/>
          </a:p>
        </p:txBody>
      </p:sp>
      <p:sp>
        <p:nvSpPr>
          <p:cNvPr id="5" name="Footer Placeholder 4">
            <a:extLst>
              <a:ext uri="{FF2B5EF4-FFF2-40B4-BE49-F238E27FC236}">
                <a16:creationId xmlns:a16="http://schemas.microsoft.com/office/drawing/2014/main" id="{6B4EB595-7015-4263-AB02-827F995457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0C5215-6BA1-4A8A-8301-75D214110675}"/>
              </a:ext>
            </a:extLst>
          </p:cNvPr>
          <p:cNvSpPr>
            <a:spLocks noGrp="1"/>
          </p:cNvSpPr>
          <p:nvPr>
            <p:ph type="sldNum" sz="quarter" idx="12"/>
          </p:nvPr>
        </p:nvSpPr>
        <p:spPr/>
        <p:txBody>
          <a:bodyPr/>
          <a:lstStyle/>
          <a:p>
            <a:fld id="{C2CAA815-97C5-4F4A-A5C0-618ED431AFF9}" type="slidenum">
              <a:rPr lang="en-GB" smtClean="0"/>
              <a:t>‹#›</a:t>
            </a:fld>
            <a:endParaRPr lang="en-GB"/>
          </a:p>
        </p:txBody>
      </p:sp>
    </p:spTree>
    <p:extLst>
      <p:ext uri="{BB962C8B-B14F-4D97-AF65-F5344CB8AC3E}">
        <p14:creationId xmlns:p14="http://schemas.microsoft.com/office/powerpoint/2010/main" val="80330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1CA20-E0A8-4E6E-8B5E-99302CD42D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A25627-417F-4E67-B383-5BB3AB6C7D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CA0762-C0BC-467F-8B02-F31EBF16125E}"/>
              </a:ext>
            </a:extLst>
          </p:cNvPr>
          <p:cNvSpPr>
            <a:spLocks noGrp="1"/>
          </p:cNvSpPr>
          <p:nvPr>
            <p:ph type="dt" sz="half" idx="10"/>
          </p:nvPr>
        </p:nvSpPr>
        <p:spPr/>
        <p:txBody>
          <a:bodyPr/>
          <a:lstStyle/>
          <a:p>
            <a:fld id="{8C4A9F65-DDFB-409C-88E0-582167950864}" type="datetimeFigureOut">
              <a:rPr lang="en-GB" smtClean="0"/>
              <a:t>20/01/2025</a:t>
            </a:fld>
            <a:endParaRPr lang="en-GB"/>
          </a:p>
        </p:txBody>
      </p:sp>
      <p:sp>
        <p:nvSpPr>
          <p:cNvPr id="5" name="Footer Placeholder 4">
            <a:extLst>
              <a:ext uri="{FF2B5EF4-FFF2-40B4-BE49-F238E27FC236}">
                <a16:creationId xmlns:a16="http://schemas.microsoft.com/office/drawing/2014/main" id="{2E84F4F5-B0FA-44DF-8815-1B7E1DDF73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DE8EC3-3951-4B61-A840-3451C620BEC4}"/>
              </a:ext>
            </a:extLst>
          </p:cNvPr>
          <p:cNvSpPr>
            <a:spLocks noGrp="1"/>
          </p:cNvSpPr>
          <p:nvPr>
            <p:ph type="sldNum" sz="quarter" idx="12"/>
          </p:nvPr>
        </p:nvSpPr>
        <p:spPr/>
        <p:txBody>
          <a:bodyPr/>
          <a:lstStyle/>
          <a:p>
            <a:fld id="{C2CAA815-97C5-4F4A-A5C0-618ED431AFF9}" type="slidenum">
              <a:rPr lang="en-GB" smtClean="0"/>
              <a:t>‹#›</a:t>
            </a:fld>
            <a:endParaRPr lang="en-GB"/>
          </a:p>
        </p:txBody>
      </p:sp>
    </p:spTree>
    <p:extLst>
      <p:ext uri="{BB962C8B-B14F-4D97-AF65-F5344CB8AC3E}">
        <p14:creationId xmlns:p14="http://schemas.microsoft.com/office/powerpoint/2010/main" val="4237283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2E176-C236-42C5-8117-C2A1755DE8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37ADF86-E779-46E7-8D8C-D47B874260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B40826-F813-4CFD-9790-4C44A90E0233}"/>
              </a:ext>
            </a:extLst>
          </p:cNvPr>
          <p:cNvSpPr>
            <a:spLocks noGrp="1"/>
          </p:cNvSpPr>
          <p:nvPr>
            <p:ph type="dt" sz="half" idx="10"/>
          </p:nvPr>
        </p:nvSpPr>
        <p:spPr/>
        <p:txBody>
          <a:bodyPr/>
          <a:lstStyle/>
          <a:p>
            <a:fld id="{8C4A9F65-DDFB-409C-88E0-582167950864}" type="datetimeFigureOut">
              <a:rPr lang="en-GB" smtClean="0"/>
              <a:t>20/01/2025</a:t>
            </a:fld>
            <a:endParaRPr lang="en-GB"/>
          </a:p>
        </p:txBody>
      </p:sp>
      <p:sp>
        <p:nvSpPr>
          <p:cNvPr id="5" name="Footer Placeholder 4">
            <a:extLst>
              <a:ext uri="{FF2B5EF4-FFF2-40B4-BE49-F238E27FC236}">
                <a16:creationId xmlns:a16="http://schemas.microsoft.com/office/drawing/2014/main" id="{CAA3B178-9D41-46DE-A7ED-4CD4DC7789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A0AFAB-56B3-4D74-B720-EB651ED71E1C}"/>
              </a:ext>
            </a:extLst>
          </p:cNvPr>
          <p:cNvSpPr>
            <a:spLocks noGrp="1"/>
          </p:cNvSpPr>
          <p:nvPr>
            <p:ph type="sldNum" sz="quarter" idx="12"/>
          </p:nvPr>
        </p:nvSpPr>
        <p:spPr/>
        <p:txBody>
          <a:bodyPr/>
          <a:lstStyle/>
          <a:p>
            <a:fld id="{C2CAA815-97C5-4F4A-A5C0-618ED431AFF9}" type="slidenum">
              <a:rPr lang="en-GB" smtClean="0"/>
              <a:t>‹#›</a:t>
            </a:fld>
            <a:endParaRPr lang="en-GB"/>
          </a:p>
        </p:txBody>
      </p:sp>
    </p:spTree>
    <p:extLst>
      <p:ext uri="{BB962C8B-B14F-4D97-AF65-F5344CB8AC3E}">
        <p14:creationId xmlns:p14="http://schemas.microsoft.com/office/powerpoint/2010/main" val="2590933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B4D9D-1C90-4C7D-BE47-497565F970E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58258F5-9BDB-473F-BCA0-39E7730CDF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5995F8D-D789-417D-8FF5-C1E977D50E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488F250-1295-4B9B-A112-5DF81367C931}"/>
              </a:ext>
            </a:extLst>
          </p:cNvPr>
          <p:cNvSpPr>
            <a:spLocks noGrp="1"/>
          </p:cNvSpPr>
          <p:nvPr>
            <p:ph type="dt" sz="half" idx="10"/>
          </p:nvPr>
        </p:nvSpPr>
        <p:spPr/>
        <p:txBody>
          <a:bodyPr/>
          <a:lstStyle/>
          <a:p>
            <a:fld id="{8C4A9F65-DDFB-409C-88E0-582167950864}" type="datetimeFigureOut">
              <a:rPr lang="en-GB" smtClean="0"/>
              <a:t>20/01/2025</a:t>
            </a:fld>
            <a:endParaRPr lang="en-GB"/>
          </a:p>
        </p:txBody>
      </p:sp>
      <p:sp>
        <p:nvSpPr>
          <p:cNvPr id="6" name="Footer Placeholder 5">
            <a:extLst>
              <a:ext uri="{FF2B5EF4-FFF2-40B4-BE49-F238E27FC236}">
                <a16:creationId xmlns:a16="http://schemas.microsoft.com/office/drawing/2014/main" id="{4EC8E95D-1C61-4BBA-81B5-94A4EEBB384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D3D2AF-52B1-4F31-AF6D-2A8E11F8E815}"/>
              </a:ext>
            </a:extLst>
          </p:cNvPr>
          <p:cNvSpPr>
            <a:spLocks noGrp="1"/>
          </p:cNvSpPr>
          <p:nvPr>
            <p:ph type="sldNum" sz="quarter" idx="12"/>
          </p:nvPr>
        </p:nvSpPr>
        <p:spPr/>
        <p:txBody>
          <a:bodyPr/>
          <a:lstStyle/>
          <a:p>
            <a:fld id="{C2CAA815-97C5-4F4A-A5C0-618ED431AFF9}" type="slidenum">
              <a:rPr lang="en-GB" smtClean="0"/>
              <a:t>‹#›</a:t>
            </a:fld>
            <a:endParaRPr lang="en-GB"/>
          </a:p>
        </p:txBody>
      </p:sp>
    </p:spTree>
    <p:extLst>
      <p:ext uri="{BB962C8B-B14F-4D97-AF65-F5344CB8AC3E}">
        <p14:creationId xmlns:p14="http://schemas.microsoft.com/office/powerpoint/2010/main" val="74885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D08CB-8298-4438-B4FA-C3E117FE123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C00AB2B-F237-4444-98CA-C29124641D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0E82CB-7755-4D06-9039-4DE5E9E0ED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BB8861D-75FC-4816-8F57-AFB8636B92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BF0AA1-7683-4021-A3B4-1EFF40E60C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5C5FDBA-D458-409E-BD7D-03AD6CF6CD0C}"/>
              </a:ext>
            </a:extLst>
          </p:cNvPr>
          <p:cNvSpPr>
            <a:spLocks noGrp="1"/>
          </p:cNvSpPr>
          <p:nvPr>
            <p:ph type="dt" sz="half" idx="10"/>
          </p:nvPr>
        </p:nvSpPr>
        <p:spPr/>
        <p:txBody>
          <a:bodyPr/>
          <a:lstStyle/>
          <a:p>
            <a:fld id="{8C4A9F65-DDFB-409C-88E0-582167950864}" type="datetimeFigureOut">
              <a:rPr lang="en-GB" smtClean="0"/>
              <a:t>20/01/2025</a:t>
            </a:fld>
            <a:endParaRPr lang="en-GB"/>
          </a:p>
        </p:txBody>
      </p:sp>
      <p:sp>
        <p:nvSpPr>
          <p:cNvPr id="8" name="Footer Placeholder 7">
            <a:extLst>
              <a:ext uri="{FF2B5EF4-FFF2-40B4-BE49-F238E27FC236}">
                <a16:creationId xmlns:a16="http://schemas.microsoft.com/office/drawing/2014/main" id="{465C0F1D-F4D9-4AF4-9D06-5C50104206C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4C26150-D8EC-444C-A136-B6BCDDED529C}"/>
              </a:ext>
            </a:extLst>
          </p:cNvPr>
          <p:cNvSpPr>
            <a:spLocks noGrp="1"/>
          </p:cNvSpPr>
          <p:nvPr>
            <p:ph type="sldNum" sz="quarter" idx="12"/>
          </p:nvPr>
        </p:nvSpPr>
        <p:spPr/>
        <p:txBody>
          <a:bodyPr/>
          <a:lstStyle/>
          <a:p>
            <a:fld id="{C2CAA815-97C5-4F4A-A5C0-618ED431AFF9}" type="slidenum">
              <a:rPr lang="en-GB" smtClean="0"/>
              <a:t>‹#›</a:t>
            </a:fld>
            <a:endParaRPr lang="en-GB"/>
          </a:p>
        </p:txBody>
      </p:sp>
    </p:spTree>
    <p:extLst>
      <p:ext uri="{BB962C8B-B14F-4D97-AF65-F5344CB8AC3E}">
        <p14:creationId xmlns:p14="http://schemas.microsoft.com/office/powerpoint/2010/main" val="3490917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93CDC-9A90-4BF7-85D4-7FEAA3131E0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DE818C8-A219-4C0C-9823-1FCFE17DB5C5}"/>
              </a:ext>
            </a:extLst>
          </p:cNvPr>
          <p:cNvSpPr>
            <a:spLocks noGrp="1"/>
          </p:cNvSpPr>
          <p:nvPr>
            <p:ph type="dt" sz="half" idx="10"/>
          </p:nvPr>
        </p:nvSpPr>
        <p:spPr/>
        <p:txBody>
          <a:bodyPr/>
          <a:lstStyle/>
          <a:p>
            <a:fld id="{8C4A9F65-DDFB-409C-88E0-582167950864}" type="datetimeFigureOut">
              <a:rPr lang="en-GB" smtClean="0"/>
              <a:t>20/01/2025</a:t>
            </a:fld>
            <a:endParaRPr lang="en-GB"/>
          </a:p>
        </p:txBody>
      </p:sp>
      <p:sp>
        <p:nvSpPr>
          <p:cNvPr id="4" name="Footer Placeholder 3">
            <a:extLst>
              <a:ext uri="{FF2B5EF4-FFF2-40B4-BE49-F238E27FC236}">
                <a16:creationId xmlns:a16="http://schemas.microsoft.com/office/drawing/2014/main" id="{D8AE1015-19FD-4339-92BA-5EDF6161E1A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51A7BAF-3D79-45D7-8497-8E4FA1F97990}"/>
              </a:ext>
            </a:extLst>
          </p:cNvPr>
          <p:cNvSpPr>
            <a:spLocks noGrp="1"/>
          </p:cNvSpPr>
          <p:nvPr>
            <p:ph type="sldNum" sz="quarter" idx="12"/>
          </p:nvPr>
        </p:nvSpPr>
        <p:spPr/>
        <p:txBody>
          <a:bodyPr/>
          <a:lstStyle/>
          <a:p>
            <a:fld id="{C2CAA815-97C5-4F4A-A5C0-618ED431AFF9}" type="slidenum">
              <a:rPr lang="en-GB" smtClean="0"/>
              <a:t>‹#›</a:t>
            </a:fld>
            <a:endParaRPr lang="en-GB"/>
          </a:p>
        </p:txBody>
      </p:sp>
    </p:spTree>
    <p:extLst>
      <p:ext uri="{BB962C8B-B14F-4D97-AF65-F5344CB8AC3E}">
        <p14:creationId xmlns:p14="http://schemas.microsoft.com/office/powerpoint/2010/main" val="805581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A610C4-EE63-4A36-8577-C3123422AD6B}"/>
              </a:ext>
            </a:extLst>
          </p:cNvPr>
          <p:cNvSpPr>
            <a:spLocks noGrp="1"/>
          </p:cNvSpPr>
          <p:nvPr>
            <p:ph type="dt" sz="half" idx="10"/>
          </p:nvPr>
        </p:nvSpPr>
        <p:spPr/>
        <p:txBody>
          <a:bodyPr/>
          <a:lstStyle/>
          <a:p>
            <a:fld id="{8C4A9F65-DDFB-409C-88E0-582167950864}" type="datetimeFigureOut">
              <a:rPr lang="en-GB" smtClean="0"/>
              <a:t>20/01/2025</a:t>
            </a:fld>
            <a:endParaRPr lang="en-GB"/>
          </a:p>
        </p:txBody>
      </p:sp>
      <p:sp>
        <p:nvSpPr>
          <p:cNvPr id="3" name="Footer Placeholder 2">
            <a:extLst>
              <a:ext uri="{FF2B5EF4-FFF2-40B4-BE49-F238E27FC236}">
                <a16:creationId xmlns:a16="http://schemas.microsoft.com/office/drawing/2014/main" id="{79472F00-F012-4258-B097-4C5284E7D98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A8AF4FA-CC76-44A6-9473-4C1E3D290E44}"/>
              </a:ext>
            </a:extLst>
          </p:cNvPr>
          <p:cNvSpPr>
            <a:spLocks noGrp="1"/>
          </p:cNvSpPr>
          <p:nvPr>
            <p:ph type="sldNum" sz="quarter" idx="12"/>
          </p:nvPr>
        </p:nvSpPr>
        <p:spPr/>
        <p:txBody>
          <a:bodyPr/>
          <a:lstStyle/>
          <a:p>
            <a:fld id="{C2CAA815-97C5-4F4A-A5C0-618ED431AFF9}" type="slidenum">
              <a:rPr lang="en-GB" smtClean="0"/>
              <a:t>‹#›</a:t>
            </a:fld>
            <a:endParaRPr lang="en-GB"/>
          </a:p>
        </p:txBody>
      </p:sp>
    </p:spTree>
    <p:extLst>
      <p:ext uri="{BB962C8B-B14F-4D97-AF65-F5344CB8AC3E}">
        <p14:creationId xmlns:p14="http://schemas.microsoft.com/office/powerpoint/2010/main" val="135626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7700B-FAE0-46B0-880A-447ADA78A1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A19A3F6-336E-4B2D-BB25-EA1474D643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3E3A189-2CA3-439A-B1F7-DBC79C4C0B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4BB625-33F3-4E3E-89C2-24856DCF499A}"/>
              </a:ext>
            </a:extLst>
          </p:cNvPr>
          <p:cNvSpPr>
            <a:spLocks noGrp="1"/>
          </p:cNvSpPr>
          <p:nvPr>
            <p:ph type="dt" sz="half" idx="10"/>
          </p:nvPr>
        </p:nvSpPr>
        <p:spPr/>
        <p:txBody>
          <a:bodyPr/>
          <a:lstStyle/>
          <a:p>
            <a:fld id="{8C4A9F65-DDFB-409C-88E0-582167950864}" type="datetimeFigureOut">
              <a:rPr lang="en-GB" smtClean="0"/>
              <a:t>20/01/2025</a:t>
            </a:fld>
            <a:endParaRPr lang="en-GB"/>
          </a:p>
        </p:txBody>
      </p:sp>
      <p:sp>
        <p:nvSpPr>
          <p:cNvPr id="6" name="Footer Placeholder 5">
            <a:extLst>
              <a:ext uri="{FF2B5EF4-FFF2-40B4-BE49-F238E27FC236}">
                <a16:creationId xmlns:a16="http://schemas.microsoft.com/office/drawing/2014/main" id="{F5A10526-BDAA-4824-B20C-3E88CCF486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B662F1F-F2C0-46A7-8EC1-9ED50C22E373}"/>
              </a:ext>
            </a:extLst>
          </p:cNvPr>
          <p:cNvSpPr>
            <a:spLocks noGrp="1"/>
          </p:cNvSpPr>
          <p:nvPr>
            <p:ph type="sldNum" sz="quarter" idx="12"/>
          </p:nvPr>
        </p:nvSpPr>
        <p:spPr/>
        <p:txBody>
          <a:bodyPr/>
          <a:lstStyle/>
          <a:p>
            <a:fld id="{C2CAA815-97C5-4F4A-A5C0-618ED431AFF9}" type="slidenum">
              <a:rPr lang="en-GB" smtClean="0"/>
              <a:t>‹#›</a:t>
            </a:fld>
            <a:endParaRPr lang="en-GB"/>
          </a:p>
        </p:txBody>
      </p:sp>
    </p:spTree>
    <p:extLst>
      <p:ext uri="{BB962C8B-B14F-4D97-AF65-F5344CB8AC3E}">
        <p14:creationId xmlns:p14="http://schemas.microsoft.com/office/powerpoint/2010/main" val="288129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DE577-3A30-4875-91B4-65672F0F2C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5DF7A12-D76C-48E4-8D9F-57E93708DB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8B2595F-C522-403C-84E9-A4A7EA17B8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CD4247-99CE-4EB5-A632-58B30A74768C}"/>
              </a:ext>
            </a:extLst>
          </p:cNvPr>
          <p:cNvSpPr>
            <a:spLocks noGrp="1"/>
          </p:cNvSpPr>
          <p:nvPr>
            <p:ph type="dt" sz="half" idx="10"/>
          </p:nvPr>
        </p:nvSpPr>
        <p:spPr/>
        <p:txBody>
          <a:bodyPr/>
          <a:lstStyle/>
          <a:p>
            <a:fld id="{8C4A9F65-DDFB-409C-88E0-582167950864}" type="datetimeFigureOut">
              <a:rPr lang="en-GB" smtClean="0"/>
              <a:t>20/01/2025</a:t>
            </a:fld>
            <a:endParaRPr lang="en-GB"/>
          </a:p>
        </p:txBody>
      </p:sp>
      <p:sp>
        <p:nvSpPr>
          <p:cNvPr id="6" name="Footer Placeholder 5">
            <a:extLst>
              <a:ext uri="{FF2B5EF4-FFF2-40B4-BE49-F238E27FC236}">
                <a16:creationId xmlns:a16="http://schemas.microsoft.com/office/drawing/2014/main" id="{9B6337FF-8C6A-4455-A099-6312058008B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396755-92EB-425B-AD33-D1DC72F20A03}"/>
              </a:ext>
            </a:extLst>
          </p:cNvPr>
          <p:cNvSpPr>
            <a:spLocks noGrp="1"/>
          </p:cNvSpPr>
          <p:nvPr>
            <p:ph type="sldNum" sz="quarter" idx="12"/>
          </p:nvPr>
        </p:nvSpPr>
        <p:spPr/>
        <p:txBody>
          <a:bodyPr/>
          <a:lstStyle/>
          <a:p>
            <a:fld id="{C2CAA815-97C5-4F4A-A5C0-618ED431AFF9}" type="slidenum">
              <a:rPr lang="en-GB" smtClean="0"/>
              <a:t>‹#›</a:t>
            </a:fld>
            <a:endParaRPr lang="en-GB"/>
          </a:p>
        </p:txBody>
      </p:sp>
    </p:spTree>
    <p:extLst>
      <p:ext uri="{BB962C8B-B14F-4D97-AF65-F5344CB8AC3E}">
        <p14:creationId xmlns:p14="http://schemas.microsoft.com/office/powerpoint/2010/main" val="2201375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35CDD9-EF7C-4CE9-AC02-17709B3117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FDC5904-EB23-411C-B602-D5AE8ED80A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5953EE-D480-4CD0-A508-F18659BA8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A9F65-DDFB-409C-88E0-582167950864}" type="datetimeFigureOut">
              <a:rPr lang="en-GB" smtClean="0"/>
              <a:t>20/01/2025</a:t>
            </a:fld>
            <a:endParaRPr lang="en-GB"/>
          </a:p>
        </p:txBody>
      </p:sp>
      <p:sp>
        <p:nvSpPr>
          <p:cNvPr id="5" name="Footer Placeholder 4">
            <a:extLst>
              <a:ext uri="{FF2B5EF4-FFF2-40B4-BE49-F238E27FC236}">
                <a16:creationId xmlns:a16="http://schemas.microsoft.com/office/drawing/2014/main" id="{7CF041AE-10C5-454B-9967-420ACF39A4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7DC5352-AB23-41E1-98E6-48C8CD8D5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CAA815-97C5-4F4A-A5C0-618ED431AFF9}" type="slidenum">
              <a:rPr lang="en-GB" smtClean="0"/>
              <a:t>‹#›</a:t>
            </a:fld>
            <a:endParaRPr lang="en-GB"/>
          </a:p>
        </p:txBody>
      </p:sp>
    </p:spTree>
    <p:extLst>
      <p:ext uri="{BB962C8B-B14F-4D97-AF65-F5344CB8AC3E}">
        <p14:creationId xmlns:p14="http://schemas.microsoft.com/office/powerpoint/2010/main" val="22506144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doi.org/10.1140/epjc/s10052-024-12410-8" TargetMode="External"/><Relationship Id="rId5" Type="http://schemas.openxmlformats.org/officeDocument/2006/relationships/hyperlink" Target="https://doi.org/10.1007/s10909-024-03146-6" TargetMode="External"/><Relationship Id="rId4" Type="http://schemas.openxmlformats.org/officeDocument/2006/relationships/hyperlink" Target="https://doi.org/10.1007/s10909-024-03151-9"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520.png"/><Relationship Id="rId18" Type="http://schemas.openxmlformats.org/officeDocument/2006/relationships/image" Target="../media/image66.png"/><Relationship Id="rId3" Type="http://schemas.openxmlformats.org/officeDocument/2006/relationships/customXml" Target="../ink/ink1.xml"/><Relationship Id="rId7" Type="http://schemas.openxmlformats.org/officeDocument/2006/relationships/image" Target="../media/image490.png"/><Relationship Id="rId12" Type="http://schemas.openxmlformats.org/officeDocument/2006/relationships/customXml" Target="../ink/ink5.xml"/><Relationship Id="rId17" Type="http://schemas.openxmlformats.org/officeDocument/2006/relationships/image" Target="../media/image540.png"/><Relationship Id="rId2" Type="http://schemas.openxmlformats.org/officeDocument/2006/relationships/notesSlide" Target="../notesSlides/notesSlide27.xml"/><Relationship Id="rId16" Type="http://schemas.openxmlformats.org/officeDocument/2006/relationships/customXml" Target="../ink/ink7.xml"/><Relationship Id="rId20"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customXml" Target="../ink/ink2.xml"/><Relationship Id="rId11" Type="http://schemas.openxmlformats.org/officeDocument/2006/relationships/image" Target="../media/image510.png"/><Relationship Id="rId5" Type="http://schemas.openxmlformats.org/officeDocument/2006/relationships/image" Target="../media/image480.png"/><Relationship Id="rId15" Type="http://schemas.openxmlformats.org/officeDocument/2006/relationships/image" Target="../media/image530.png"/><Relationship Id="rId10" Type="http://schemas.openxmlformats.org/officeDocument/2006/relationships/customXml" Target="../ink/ink4.xml"/><Relationship Id="rId19" Type="http://schemas.openxmlformats.org/officeDocument/2006/relationships/image" Target="../media/image1.png"/><Relationship Id="rId9" Type="http://schemas.openxmlformats.org/officeDocument/2006/relationships/image" Target="../media/image500.png"/><Relationship Id="rId14" Type="http://schemas.openxmlformats.org/officeDocument/2006/relationships/customXml" Target="../ink/ink6.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3.jpeg"/><Relationship Id="rId4" Type="http://schemas.openxmlformats.org/officeDocument/2006/relationships/image" Target="../media/image8.jpeg"/><Relationship Id="rId9"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4.jpe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85.emf"/><Relationship Id="rId4" Type="http://schemas.openxmlformats.org/officeDocument/2006/relationships/image" Target="../media/image84.emf"/></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3.jpeg"/><Relationship Id="rId7"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3.jpe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39.png"/><Relationship Id="rId4" Type="http://schemas.openxmlformats.org/officeDocument/2006/relationships/image" Target="../media/image38.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2323890" y="69300"/>
            <a:ext cx="9748840" cy="954107"/>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Qu</a:t>
            </a:r>
            <a:r>
              <a:rPr lang="en-GB" sz="2800" b="1" dirty="0">
                <a:solidFill>
                  <a:prstClr val="white">
                    <a:lumMod val="75000"/>
                  </a:prstClr>
                </a:solidFill>
              </a:rPr>
              <a:t>antum</a:t>
            </a:r>
            <a:r>
              <a:rPr lang="en-GB" sz="2800" b="1" dirty="0">
                <a:solidFill>
                  <a:prstClr val="white"/>
                </a:solidFill>
              </a:rPr>
              <a:t> E</a:t>
            </a:r>
            <a:r>
              <a:rPr lang="en-GB" sz="2800" b="1" dirty="0">
                <a:solidFill>
                  <a:prstClr val="white">
                    <a:lumMod val="75000"/>
                  </a:prstClr>
                </a:solidFill>
              </a:rPr>
              <a:t>nhanced</a:t>
            </a:r>
            <a:r>
              <a:rPr lang="en-GB" sz="2800" b="1" dirty="0">
                <a:solidFill>
                  <a:prstClr val="white"/>
                </a:solidFill>
              </a:rPr>
              <a:t> S</a:t>
            </a:r>
            <a:r>
              <a:rPr lang="en-GB" sz="2800" b="1" dirty="0">
                <a:solidFill>
                  <a:prstClr val="white">
                    <a:lumMod val="75000"/>
                  </a:prstClr>
                </a:solidFill>
              </a:rPr>
              <a:t>uperfluid</a:t>
            </a:r>
            <a:r>
              <a:rPr lang="en-GB" sz="2800" b="1" dirty="0">
                <a:solidFill>
                  <a:prstClr val="white"/>
                </a:solidFill>
              </a:rPr>
              <a:t> T</a:t>
            </a:r>
            <a:r>
              <a:rPr lang="en-GB" sz="2800" b="1" dirty="0">
                <a:solidFill>
                  <a:prstClr val="white">
                    <a:lumMod val="75000"/>
                  </a:prstClr>
                </a:solidFill>
              </a:rPr>
              <a:t>echnologies for</a:t>
            </a:r>
            <a:r>
              <a:rPr lang="en-GB" sz="2800" b="1" dirty="0">
                <a:solidFill>
                  <a:prstClr val="white"/>
                </a:solidFill>
              </a:rPr>
              <a:t> D</a:t>
            </a:r>
            <a:r>
              <a:rPr lang="en-GB" sz="2800" b="1" dirty="0">
                <a:solidFill>
                  <a:prstClr val="white">
                    <a:lumMod val="75000"/>
                  </a:prstClr>
                </a:solidFill>
              </a:rPr>
              <a:t>ark</a:t>
            </a:r>
            <a:r>
              <a:rPr lang="en-GB" sz="2800" b="1" dirty="0">
                <a:solidFill>
                  <a:prstClr val="white"/>
                </a:solidFill>
              </a:rPr>
              <a:t> M</a:t>
            </a:r>
            <a:r>
              <a:rPr lang="en-GB" sz="2800" b="1" dirty="0">
                <a:solidFill>
                  <a:prstClr val="white">
                    <a:lumMod val="75000"/>
                  </a:prstClr>
                </a:solidFill>
              </a:rPr>
              <a:t>atter</a:t>
            </a:r>
            <a:r>
              <a:rPr lang="en-GB" sz="2800" b="1" dirty="0">
                <a:solidFill>
                  <a:prstClr val="white"/>
                </a:solidFill>
              </a:rPr>
              <a:t> </a:t>
            </a:r>
            <a:r>
              <a:rPr lang="en-GB" sz="2800" b="1" dirty="0">
                <a:solidFill>
                  <a:prstClr val="white">
                    <a:lumMod val="75000"/>
                  </a:prstClr>
                </a:solidFill>
              </a:rPr>
              <a:t>and</a:t>
            </a:r>
            <a:r>
              <a:rPr lang="en-GB" sz="2800" b="1" dirty="0">
                <a:solidFill>
                  <a:prstClr val="white"/>
                </a:solidFill>
              </a:rPr>
              <a:t> C</a:t>
            </a:r>
            <a:r>
              <a:rPr lang="en-GB" sz="2800" b="1" dirty="0">
                <a:solidFill>
                  <a:prstClr val="white">
                    <a:lumMod val="75000"/>
                  </a:prstClr>
                </a:solidFill>
              </a:rPr>
              <a:t>osmology, </a:t>
            </a:r>
            <a:r>
              <a:rPr lang="en-GB" sz="2800" b="1" dirty="0">
                <a:solidFill>
                  <a:prstClr val="white"/>
                </a:solidFill>
              </a:rPr>
              <a:t>QUEST –DMC</a:t>
            </a:r>
            <a:endParaRPr lang="en-GB" sz="2800" b="1" dirty="0">
              <a:solidFill>
                <a:prstClr val="white">
                  <a:lumMod val="75000"/>
                </a:prstClr>
              </a:solidFill>
            </a:endParaRPr>
          </a:p>
        </p:txBody>
      </p:sp>
      <p:grpSp>
        <p:nvGrpSpPr>
          <p:cNvPr id="4" name="Group 3">
            <a:extLst>
              <a:ext uri="{FF2B5EF4-FFF2-40B4-BE49-F238E27FC236}">
                <a16:creationId xmlns:a16="http://schemas.microsoft.com/office/drawing/2014/main" id="{3BEBDD47-0A6C-94C9-7AD9-8CE9AC06AED3}"/>
              </a:ext>
            </a:extLst>
          </p:cNvPr>
          <p:cNvGrpSpPr/>
          <p:nvPr/>
        </p:nvGrpSpPr>
        <p:grpSpPr>
          <a:xfrm>
            <a:off x="0" y="6396695"/>
            <a:ext cx="12191999" cy="493708"/>
            <a:chOff x="0" y="6396695"/>
            <a:chExt cx="12191999" cy="493708"/>
          </a:xfrm>
        </p:grpSpPr>
        <p:sp>
          <p:nvSpPr>
            <p:cNvPr id="5" name="TextBox 4">
              <a:extLst>
                <a:ext uri="{FF2B5EF4-FFF2-40B4-BE49-F238E27FC236}">
                  <a16:creationId xmlns:a16="http://schemas.microsoft.com/office/drawing/2014/main" id="{FF9D0108-477C-4520-BFF5-C24300B28356}"/>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pic>
          <p:nvPicPr>
            <p:cNvPr id="6" name="Picture 5">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0" y="6405491"/>
              <a:ext cx="613039" cy="484912"/>
            </a:xfrm>
            <a:prstGeom prst="rect">
              <a:avLst/>
            </a:prstGeom>
          </p:spPr>
        </p:pic>
        <p:pic>
          <p:nvPicPr>
            <p:cNvPr id="8" name="Picture 7">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11578960" y="6405491"/>
              <a:ext cx="613039" cy="484912"/>
            </a:xfrm>
            <a:prstGeom prst="rect">
              <a:avLst/>
            </a:prstGeom>
          </p:spPr>
        </p:pic>
      </p:grpSp>
      <p:pic>
        <p:nvPicPr>
          <p:cNvPr id="9" name="Picture 2" descr="Logo - Royal Holloway Staff Intranet">
            <a:extLst>
              <a:ext uri="{FF2B5EF4-FFF2-40B4-BE49-F238E27FC236}">
                <a16:creationId xmlns:a16="http://schemas.microsoft.com/office/drawing/2014/main" id="{2F2DF259-94FE-464F-A417-D0B807A0ED48}"/>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40825" y="1913833"/>
            <a:ext cx="1994461" cy="10179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yber Attack At Lancaster University - Heart North Lancashire ...">
            <a:extLst>
              <a:ext uri="{FF2B5EF4-FFF2-40B4-BE49-F238E27FC236}">
                <a16:creationId xmlns:a16="http://schemas.microsoft.com/office/drawing/2014/main" id="{57D042C0-E621-4BE8-B6BD-83A7DFE9BEA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0824" y="2976652"/>
            <a:ext cx="1994461" cy="9617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Undergraduate Open Days | University of Sussex - My Student Events">
            <a:extLst>
              <a:ext uri="{FF2B5EF4-FFF2-40B4-BE49-F238E27FC236}">
                <a16:creationId xmlns:a16="http://schemas.microsoft.com/office/drawing/2014/main" id="{D8843F7B-F082-4AFD-8699-E2B9F20D4FC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40823" y="3992246"/>
            <a:ext cx="1994461" cy="812289"/>
          </a:xfrm>
          <a:prstGeom prst="rect">
            <a:avLst/>
          </a:prstGeom>
          <a:solidFill>
            <a:schemeClr val="bg1"/>
          </a:solidFill>
        </p:spPr>
      </p:pic>
      <p:sp>
        <p:nvSpPr>
          <p:cNvPr id="13" name="Rectangle 12">
            <a:extLst>
              <a:ext uri="{FF2B5EF4-FFF2-40B4-BE49-F238E27FC236}">
                <a16:creationId xmlns:a16="http://schemas.microsoft.com/office/drawing/2014/main" id="{009625E1-961F-4029-8EFF-313E9018A524}"/>
              </a:ext>
            </a:extLst>
          </p:cNvPr>
          <p:cNvSpPr/>
          <p:nvPr/>
        </p:nvSpPr>
        <p:spPr>
          <a:xfrm>
            <a:off x="2323890" y="1038261"/>
            <a:ext cx="9745053" cy="4370427"/>
          </a:xfrm>
          <a:prstGeom prst="rect">
            <a:avLst/>
          </a:prstGeom>
          <a:solidFill>
            <a:schemeClr val="tx1">
              <a:lumMod val="95000"/>
              <a:lumOff val="5000"/>
              <a:alpha val="25000"/>
            </a:schemeClr>
          </a:solid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endParaRPr kumimoji="0" lang="en-GB" sz="800" b="1" i="0" u="none" strike="noStrike" kern="1200" cap="none" spc="0" normalizeH="0" noProof="0" dirty="0">
              <a:ln>
                <a:noFill/>
              </a:ln>
              <a:solidFill>
                <a:prstClr val="white"/>
              </a:solidFill>
              <a:effectLst/>
              <a:uLnTx/>
              <a:uFillTx/>
              <a:latin typeface="Calibri" panose="020F0502020204030204"/>
              <a:ea typeface="+mn-ea"/>
              <a:cs typeface="+mn-cs"/>
            </a:endParaRPr>
          </a:p>
          <a:p>
            <a:pPr marL="457200" indent="-457200">
              <a:buFont typeface="Arial" panose="020B0604020202020204" pitchFamily="34" charset="0"/>
              <a:buChar char="•"/>
              <a:defRPr/>
            </a:pPr>
            <a:r>
              <a:rPr lang="en-GB" sz="3200" b="1" dirty="0">
                <a:solidFill>
                  <a:prstClr val="white"/>
                </a:solidFill>
                <a:latin typeface="Calibri" panose="020F0502020204030204" pitchFamily="34" charset="0"/>
              </a:rPr>
              <a:t>Phase transitions in extreme matter – Cosmological phase transitions</a:t>
            </a:r>
          </a:p>
          <a:p>
            <a:pPr marL="457200" indent="-457200">
              <a:buFont typeface="Arial" panose="020B0604020202020204" pitchFamily="34" charset="0"/>
              <a:buChar char="•"/>
              <a:defRPr/>
            </a:pPr>
            <a:endParaRPr lang="en-GB" sz="3200" b="1" dirty="0">
              <a:solidFill>
                <a:prstClr val="white"/>
              </a:solidFill>
              <a:latin typeface="Calibri" panose="020F0502020204030204" pitchFamily="34" charset="0"/>
            </a:endParaRPr>
          </a:p>
          <a:p>
            <a:pPr marL="457200" indent="-457200">
              <a:buFont typeface="Arial" panose="020B0604020202020204" pitchFamily="34" charset="0"/>
              <a:buChar char="•"/>
              <a:defRPr/>
            </a:pPr>
            <a:r>
              <a:rPr lang="en-GB" sz="3200" b="1" dirty="0">
                <a:solidFill>
                  <a:prstClr val="white"/>
                </a:solidFill>
                <a:latin typeface="Calibri" panose="020F0502020204030204" pitchFamily="34" charset="0"/>
              </a:rPr>
              <a:t>Detection methodologies for sub-GeV dark matter</a:t>
            </a:r>
          </a:p>
          <a:p>
            <a:pPr marL="457200" indent="-457200">
              <a:buFont typeface="Arial" panose="020B0604020202020204" pitchFamily="34" charset="0"/>
              <a:buChar char="•"/>
              <a:defRPr/>
            </a:pPr>
            <a:endPar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indent="-457200">
              <a:buFont typeface="Arial" panose="020B0604020202020204" pitchFamily="34" charset="0"/>
              <a:buChar char="•"/>
              <a:defRPr/>
            </a:pPr>
            <a:endPar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a:defRPr/>
            </a:pPr>
            <a:r>
              <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rPr>
              <a:t>Linked experimentally through combining quantum sensors with </a:t>
            </a:r>
            <a:r>
              <a:rPr kumimoji="0" lang="en-GB" sz="3200" b="1" i="0" u="none" strike="noStrike" kern="1200" cap="none" spc="0" normalizeH="0" baseline="30000" noProof="0" dirty="0">
                <a:ln>
                  <a:noFill/>
                </a:ln>
                <a:solidFill>
                  <a:prstClr val="white"/>
                </a:solidFill>
                <a:effectLst/>
                <a:uLnTx/>
                <a:uFillTx/>
                <a:latin typeface="Calibri" panose="020F0502020204030204"/>
                <a:ea typeface="+mn-ea"/>
                <a:cs typeface="+mn-cs"/>
              </a:rPr>
              <a:t>3</a:t>
            </a:r>
            <a:r>
              <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rPr>
              <a:t>He at ultralow temperatures and theoretically through beyond-standard model physics.</a:t>
            </a:r>
          </a:p>
        </p:txBody>
      </p:sp>
      <p:pic>
        <p:nvPicPr>
          <p:cNvPr id="1026" name="Picture 2">
            <a:extLst>
              <a:ext uri="{FF2B5EF4-FFF2-40B4-BE49-F238E27FC236}">
                <a16:creationId xmlns:a16="http://schemas.microsoft.com/office/drawing/2014/main" id="{23C45C4D-98FE-30C4-59C0-556BA9815A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4714" y="5535368"/>
            <a:ext cx="1994461" cy="63083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ownload University of Oxford Logo in SVG Vector or PNG File ...">
            <a:extLst>
              <a:ext uri="{FF2B5EF4-FFF2-40B4-BE49-F238E27FC236}">
                <a16:creationId xmlns:a16="http://schemas.microsoft.com/office/drawing/2014/main" id="{F82F3B32-3056-B31E-53CD-2D663185896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656" t="34082" r="13530" b="33010"/>
          <a:stretch/>
        </p:blipFill>
        <p:spPr bwMode="auto">
          <a:xfrm>
            <a:off x="123056" y="4867363"/>
            <a:ext cx="2036120" cy="6051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0CB9F0C-3053-8EC2-8FD1-047E335B4D9D}"/>
              </a:ext>
            </a:extLst>
          </p:cNvPr>
          <p:cNvPicPr>
            <a:picLocks noChangeAspect="1"/>
          </p:cNvPicPr>
          <p:nvPr/>
        </p:nvPicPr>
        <p:blipFill>
          <a:blip r:embed="rId3"/>
          <a:stretch>
            <a:fillRect/>
          </a:stretch>
        </p:blipFill>
        <p:spPr>
          <a:xfrm>
            <a:off x="-125410" y="85562"/>
            <a:ext cx="2526926" cy="1998791"/>
          </a:xfrm>
          <a:prstGeom prst="rect">
            <a:avLst/>
          </a:prstGeom>
        </p:spPr>
      </p:pic>
      <p:sp>
        <p:nvSpPr>
          <p:cNvPr id="12" name="TextBox 11">
            <a:extLst>
              <a:ext uri="{FF2B5EF4-FFF2-40B4-BE49-F238E27FC236}">
                <a16:creationId xmlns:a16="http://schemas.microsoft.com/office/drawing/2014/main" id="{8A8D24F2-013C-3DDA-AC44-C5891E2D5339}"/>
              </a:ext>
            </a:extLst>
          </p:cNvPr>
          <p:cNvSpPr txBox="1"/>
          <p:nvPr/>
        </p:nvSpPr>
        <p:spPr>
          <a:xfrm>
            <a:off x="2401516" y="5718025"/>
            <a:ext cx="9485684" cy="36933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GB" b="1" dirty="0">
                <a:solidFill>
                  <a:prstClr val="white"/>
                </a:solidFill>
                <a:latin typeface="+mj-lt"/>
              </a:rPr>
              <a:t>SQMS Quantum for Science (London 2024), https://indico.cern.ch/event/1379776/</a:t>
            </a:r>
          </a:p>
        </p:txBody>
      </p:sp>
      <p:pic>
        <p:nvPicPr>
          <p:cNvPr id="14" name="Picture 2" descr="SQMS - Inside Quantum Technology">
            <a:extLst>
              <a:ext uri="{FF2B5EF4-FFF2-40B4-BE49-F238E27FC236}">
                <a16:creationId xmlns:a16="http://schemas.microsoft.com/office/drawing/2014/main" id="{5DEC1BE2-446B-8719-C5B7-5EA4C56B867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47563" y="5446964"/>
            <a:ext cx="2021380" cy="829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013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CAE22D3D-0891-8324-0C76-19C1C5351E9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6B42DC3-C0F5-2EA8-AE11-4DBBBF75C4F9}"/>
              </a:ext>
            </a:extLst>
          </p:cNvPr>
          <p:cNvSpPr/>
          <p:nvPr/>
        </p:nvSpPr>
        <p:spPr>
          <a:xfrm>
            <a:off x="44726" y="69300"/>
            <a:ext cx="12095922"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How did the early universe evolve?</a:t>
            </a:r>
            <a:endParaRPr lang="en-GB" sz="2800" b="1" dirty="0">
              <a:solidFill>
                <a:prstClr val="white">
                  <a:lumMod val="75000"/>
                </a:prstClr>
              </a:solidFill>
            </a:endParaRPr>
          </a:p>
        </p:txBody>
      </p:sp>
      <p:sp>
        <p:nvSpPr>
          <p:cNvPr id="18" name="TextBox 17">
            <a:extLst>
              <a:ext uri="{FF2B5EF4-FFF2-40B4-BE49-F238E27FC236}">
                <a16:creationId xmlns:a16="http://schemas.microsoft.com/office/drawing/2014/main" id="{B026A61C-1FD6-A2D5-46D8-E2670BF67EF0}"/>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19" name="Group 18">
            <a:extLst>
              <a:ext uri="{FF2B5EF4-FFF2-40B4-BE49-F238E27FC236}">
                <a16:creationId xmlns:a16="http://schemas.microsoft.com/office/drawing/2014/main" id="{D98CBFF5-2E78-E85F-1025-DF17629E8B5F}"/>
              </a:ext>
            </a:extLst>
          </p:cNvPr>
          <p:cNvGrpSpPr/>
          <p:nvPr/>
        </p:nvGrpSpPr>
        <p:grpSpPr>
          <a:xfrm>
            <a:off x="0" y="6405491"/>
            <a:ext cx="12191999" cy="484912"/>
            <a:chOff x="0" y="6405491"/>
            <a:chExt cx="12191999" cy="484912"/>
          </a:xfrm>
        </p:grpSpPr>
        <p:pic>
          <p:nvPicPr>
            <p:cNvPr id="20" name="Picture 19">
              <a:extLst>
                <a:ext uri="{FF2B5EF4-FFF2-40B4-BE49-F238E27FC236}">
                  <a16:creationId xmlns:a16="http://schemas.microsoft.com/office/drawing/2014/main" id="{ABACB3A2-23CA-2778-83A4-63490445AB96}"/>
                </a:ext>
              </a:extLst>
            </p:cNvPr>
            <p:cNvPicPr>
              <a:picLocks noChangeAspect="1"/>
            </p:cNvPicPr>
            <p:nvPr/>
          </p:nvPicPr>
          <p:blipFill>
            <a:blip r:embed="rId3"/>
            <a:stretch>
              <a:fillRect/>
            </a:stretch>
          </p:blipFill>
          <p:spPr>
            <a:xfrm>
              <a:off x="0" y="6405491"/>
              <a:ext cx="613039" cy="484912"/>
            </a:xfrm>
            <a:prstGeom prst="rect">
              <a:avLst/>
            </a:prstGeom>
          </p:spPr>
        </p:pic>
        <p:pic>
          <p:nvPicPr>
            <p:cNvPr id="21" name="Picture 20">
              <a:extLst>
                <a:ext uri="{FF2B5EF4-FFF2-40B4-BE49-F238E27FC236}">
                  <a16:creationId xmlns:a16="http://schemas.microsoft.com/office/drawing/2014/main" id="{FCA3F17F-B586-63EF-486C-7BD2C19A9211}"/>
                </a:ext>
              </a:extLst>
            </p:cNvPr>
            <p:cNvPicPr>
              <a:picLocks noChangeAspect="1"/>
            </p:cNvPicPr>
            <p:nvPr/>
          </p:nvPicPr>
          <p:blipFill>
            <a:blip r:embed="rId3"/>
            <a:stretch>
              <a:fillRect/>
            </a:stretch>
          </p:blipFill>
          <p:spPr>
            <a:xfrm>
              <a:off x="11578960" y="6405491"/>
              <a:ext cx="613039" cy="484912"/>
            </a:xfrm>
            <a:prstGeom prst="rect">
              <a:avLst/>
            </a:prstGeom>
          </p:spPr>
        </p:pic>
      </p:grpSp>
      <p:pic>
        <p:nvPicPr>
          <p:cNvPr id="4" name="Picture 10" descr="Curiositasmundi — Grand Unified Theory &amp; Theory of everything">
            <a:extLst>
              <a:ext uri="{FF2B5EF4-FFF2-40B4-BE49-F238E27FC236}">
                <a16:creationId xmlns:a16="http://schemas.microsoft.com/office/drawing/2014/main" id="{B97031E4-5920-6419-13B3-3A1FCD0143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986" y="3097067"/>
            <a:ext cx="4826084" cy="31384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ig. 1.1. Grand Unification and anti-Grand-Unification schemes in the Standard Model and in superfluid 3He.">
            <a:extLst>
              <a:ext uri="{FF2B5EF4-FFF2-40B4-BE49-F238E27FC236}">
                <a16:creationId xmlns:a16="http://schemas.microsoft.com/office/drawing/2014/main" id="{F87B9B8E-90A6-4D63-6A80-4600C5145668}"/>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t="78409" r="49163" b="2081"/>
          <a:stretch/>
        </p:blipFill>
        <p:spPr bwMode="auto">
          <a:xfrm>
            <a:off x="2268986" y="1540575"/>
            <a:ext cx="4826084" cy="147168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561E544C-767F-593C-73CC-6737042E18CF}"/>
              </a:ext>
            </a:extLst>
          </p:cNvPr>
          <p:cNvSpPr txBox="1"/>
          <p:nvPr/>
        </p:nvSpPr>
        <p:spPr>
          <a:xfrm>
            <a:off x="0" y="592585"/>
            <a:ext cx="12191999" cy="1200329"/>
          </a:xfrm>
          <a:prstGeom prst="rect">
            <a:avLst/>
          </a:prstGeom>
          <a:noFill/>
        </p:spPr>
        <p:txBody>
          <a:bodyPr wrap="square">
            <a:spAutoFit/>
          </a:bodyPr>
          <a:lstStyle/>
          <a:p>
            <a:pPr marL="342900" indent="-342900">
              <a:buFont typeface="Arial" panose="020B0604020202020204" pitchFamily="34" charset="0"/>
              <a:buChar char="•"/>
            </a:pPr>
            <a:r>
              <a:rPr lang="en-US" sz="2400" b="0" i="0" dirty="0">
                <a:solidFill>
                  <a:schemeClr val="bg1"/>
                </a:solidFill>
                <a:effectLst/>
              </a:rPr>
              <a:t>First-order electroweak phase transition (</a:t>
            </a:r>
            <a:r>
              <a:rPr lang="en-US" sz="2400" b="0" i="1" dirty="0">
                <a:solidFill>
                  <a:schemeClr val="bg1"/>
                </a:solidFill>
                <a:effectLst/>
              </a:rPr>
              <a:t>T</a:t>
            </a:r>
            <a:r>
              <a:rPr lang="en-US" sz="2400" b="0" i="0" dirty="0">
                <a:solidFill>
                  <a:schemeClr val="bg1"/>
                </a:solidFill>
                <a:effectLst/>
              </a:rPr>
              <a:t>c </a:t>
            </a:r>
            <a:r>
              <a:rPr lang="en-US" sz="2400" b="0" i="1" dirty="0">
                <a:solidFill>
                  <a:schemeClr val="bg1"/>
                </a:solidFill>
                <a:effectLst/>
              </a:rPr>
              <a:t>∼ </a:t>
            </a:r>
            <a:r>
              <a:rPr lang="en-US" sz="2400" b="0" i="0" dirty="0">
                <a:solidFill>
                  <a:schemeClr val="bg1"/>
                </a:solidFill>
                <a:effectLst/>
              </a:rPr>
              <a:t>100 GeV, 10 </a:t>
            </a:r>
            <a:r>
              <a:rPr lang="en-US" sz="2400" b="0" i="0" dirty="0" err="1">
                <a:solidFill>
                  <a:schemeClr val="bg1"/>
                </a:solidFill>
                <a:effectLst/>
              </a:rPr>
              <a:t>ps</a:t>
            </a:r>
            <a:r>
              <a:rPr lang="en-US" sz="2400" b="0" i="0" dirty="0">
                <a:solidFill>
                  <a:schemeClr val="bg1"/>
                </a:solidFill>
                <a:effectLst/>
              </a:rPr>
              <a:t> after the Big Bang) predicted in various extensions to the Standard Model to account for, e.g., the dark matter and the baryon asymmetry.</a:t>
            </a:r>
            <a:endParaRPr lang="en-GB" dirty="0"/>
          </a:p>
        </p:txBody>
      </p:sp>
      <p:pic>
        <p:nvPicPr>
          <p:cNvPr id="24" name="Picture 23">
            <a:extLst>
              <a:ext uri="{FF2B5EF4-FFF2-40B4-BE49-F238E27FC236}">
                <a16:creationId xmlns:a16="http://schemas.microsoft.com/office/drawing/2014/main" id="{11158390-7A31-CEA6-E11A-DC20BA5A81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8861" y="1540575"/>
            <a:ext cx="4074940" cy="4664208"/>
          </a:xfrm>
          <a:prstGeom prst="rect">
            <a:avLst/>
          </a:prstGeom>
        </p:spPr>
      </p:pic>
    </p:spTree>
    <p:extLst>
      <p:ext uri="{BB962C8B-B14F-4D97-AF65-F5344CB8AC3E}">
        <p14:creationId xmlns:p14="http://schemas.microsoft.com/office/powerpoint/2010/main" val="177268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44726" y="69300"/>
            <a:ext cx="12095922"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How did the early universe evolve?</a:t>
            </a:r>
            <a:endParaRPr lang="en-GB" sz="2800" b="1" dirty="0">
              <a:solidFill>
                <a:prstClr val="white">
                  <a:lumMod val="75000"/>
                </a:prstClr>
              </a:solidFill>
            </a:endParaRPr>
          </a:p>
        </p:txBody>
      </p:sp>
      <p:grpSp>
        <p:nvGrpSpPr>
          <p:cNvPr id="3" name="Group 2">
            <a:extLst>
              <a:ext uri="{FF2B5EF4-FFF2-40B4-BE49-F238E27FC236}">
                <a16:creationId xmlns:a16="http://schemas.microsoft.com/office/drawing/2014/main" id="{E5C2660D-86F5-E7F3-B27C-1F25EDCEF247}"/>
              </a:ext>
            </a:extLst>
          </p:cNvPr>
          <p:cNvGrpSpPr/>
          <p:nvPr/>
        </p:nvGrpSpPr>
        <p:grpSpPr>
          <a:xfrm>
            <a:off x="553221" y="1757268"/>
            <a:ext cx="7879579" cy="4861600"/>
            <a:chOff x="249588" y="1204591"/>
            <a:chExt cx="7367956" cy="5540638"/>
          </a:xfrm>
        </p:grpSpPr>
        <p:sp>
          <p:nvSpPr>
            <p:cNvPr id="7" name="Rectangle 6">
              <a:extLst>
                <a:ext uri="{FF2B5EF4-FFF2-40B4-BE49-F238E27FC236}">
                  <a16:creationId xmlns:a16="http://schemas.microsoft.com/office/drawing/2014/main" id="{DB6D18C8-F40F-593A-AB58-11E5EA26AA27}"/>
                </a:ext>
              </a:extLst>
            </p:cNvPr>
            <p:cNvSpPr/>
            <p:nvPr/>
          </p:nvSpPr>
          <p:spPr>
            <a:xfrm>
              <a:off x="249588" y="1204591"/>
              <a:ext cx="7367956"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809867B5-32C2-0457-7CB7-6096A542D7FC}"/>
                </a:ext>
              </a:extLst>
            </p:cNvPr>
            <p:cNvGrpSpPr/>
            <p:nvPr/>
          </p:nvGrpSpPr>
          <p:grpSpPr>
            <a:xfrm>
              <a:off x="249588" y="1347905"/>
              <a:ext cx="7367956" cy="5397324"/>
              <a:chOff x="2545983" y="1395523"/>
              <a:chExt cx="7367956" cy="5397324"/>
            </a:xfrm>
          </p:grpSpPr>
          <p:pic>
            <p:nvPicPr>
              <p:cNvPr id="10" name="Picture 9">
                <a:extLst>
                  <a:ext uri="{FF2B5EF4-FFF2-40B4-BE49-F238E27FC236}">
                    <a16:creationId xmlns:a16="http://schemas.microsoft.com/office/drawing/2014/main" id="{1CB96F96-5005-9C35-C8BB-9DEB4956EDD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545983" y="1470211"/>
                <a:ext cx="7367956" cy="5322636"/>
              </a:xfrm>
              <a:prstGeom prst="rect">
                <a:avLst/>
              </a:prstGeom>
            </p:spPr>
          </p:pic>
          <p:sp>
            <p:nvSpPr>
              <p:cNvPr id="11" name="Left-Right Arrow 11">
                <a:extLst>
                  <a:ext uri="{FF2B5EF4-FFF2-40B4-BE49-F238E27FC236}">
                    <a16:creationId xmlns:a16="http://schemas.microsoft.com/office/drawing/2014/main" id="{A170FD83-080E-85A2-B36B-D3902856BE01}"/>
                  </a:ext>
                </a:extLst>
              </p:cNvPr>
              <p:cNvSpPr/>
              <p:nvPr/>
            </p:nvSpPr>
            <p:spPr>
              <a:xfrm>
                <a:off x="3694889" y="1395523"/>
                <a:ext cx="4697506" cy="646331"/>
              </a:xfrm>
              <a:prstGeom prst="leftRightArrow">
                <a:avLst>
                  <a:gd name="adj1" fmla="val 50000"/>
                  <a:gd name="adj2" fmla="val 91269"/>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Quantum fluctuations, topological defects</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8" name="TextBox 17">
            <a:extLst>
              <a:ext uri="{FF2B5EF4-FFF2-40B4-BE49-F238E27FC236}">
                <a16:creationId xmlns:a16="http://schemas.microsoft.com/office/drawing/2014/main" id="{27508163-483E-D36E-0021-2570F66F9914}"/>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a:solidFill>
                  <a:prstClr val="white"/>
                </a:solidFill>
              </a:rPr>
              <a:t>Andrew Casey, QTFP Glasgow, 21-22/01/25 </a:t>
            </a:r>
            <a:endParaRPr lang="en-GB" sz="2400" b="1" dirty="0">
              <a:solidFill>
                <a:srgbClr val="00B0F0"/>
              </a:solidFill>
            </a:endParaRPr>
          </a:p>
        </p:txBody>
      </p:sp>
      <p:grpSp>
        <p:nvGrpSpPr>
          <p:cNvPr id="19" name="Group 18">
            <a:extLst>
              <a:ext uri="{FF2B5EF4-FFF2-40B4-BE49-F238E27FC236}">
                <a16:creationId xmlns:a16="http://schemas.microsoft.com/office/drawing/2014/main" id="{FE91FA4F-4414-FC0C-B80D-CB82E3A8A257}"/>
              </a:ext>
            </a:extLst>
          </p:cNvPr>
          <p:cNvGrpSpPr/>
          <p:nvPr/>
        </p:nvGrpSpPr>
        <p:grpSpPr>
          <a:xfrm>
            <a:off x="0" y="6405491"/>
            <a:ext cx="12191999" cy="484912"/>
            <a:chOff x="0" y="6405491"/>
            <a:chExt cx="12191999" cy="484912"/>
          </a:xfrm>
        </p:grpSpPr>
        <p:pic>
          <p:nvPicPr>
            <p:cNvPr id="20" name="Picture 19">
              <a:extLst>
                <a:ext uri="{FF2B5EF4-FFF2-40B4-BE49-F238E27FC236}">
                  <a16:creationId xmlns:a16="http://schemas.microsoft.com/office/drawing/2014/main" id="{9E7481D7-D808-4919-C117-9EAAFB2CF6A2}"/>
                </a:ext>
              </a:extLst>
            </p:cNvPr>
            <p:cNvPicPr>
              <a:picLocks noChangeAspect="1"/>
            </p:cNvPicPr>
            <p:nvPr/>
          </p:nvPicPr>
          <p:blipFill>
            <a:blip r:embed="rId4"/>
            <a:stretch>
              <a:fillRect/>
            </a:stretch>
          </p:blipFill>
          <p:spPr>
            <a:xfrm>
              <a:off x="0" y="6405491"/>
              <a:ext cx="613039" cy="484912"/>
            </a:xfrm>
            <a:prstGeom prst="rect">
              <a:avLst/>
            </a:prstGeom>
          </p:spPr>
        </p:pic>
        <p:pic>
          <p:nvPicPr>
            <p:cNvPr id="21" name="Picture 20">
              <a:extLst>
                <a:ext uri="{FF2B5EF4-FFF2-40B4-BE49-F238E27FC236}">
                  <a16:creationId xmlns:a16="http://schemas.microsoft.com/office/drawing/2014/main" id="{34B20348-D421-0D38-8405-45780AA79949}"/>
                </a:ext>
              </a:extLst>
            </p:cNvPr>
            <p:cNvPicPr>
              <a:picLocks noChangeAspect="1"/>
            </p:cNvPicPr>
            <p:nvPr/>
          </p:nvPicPr>
          <p:blipFill>
            <a:blip r:embed="rId4"/>
            <a:stretch>
              <a:fillRect/>
            </a:stretch>
          </p:blipFill>
          <p:spPr>
            <a:xfrm>
              <a:off x="11578960" y="6405491"/>
              <a:ext cx="613039" cy="484912"/>
            </a:xfrm>
            <a:prstGeom prst="rect">
              <a:avLst/>
            </a:prstGeom>
          </p:spPr>
        </p:pic>
      </p:grpSp>
      <p:sp>
        <p:nvSpPr>
          <p:cNvPr id="23" name="TextBox 22">
            <a:extLst>
              <a:ext uri="{FF2B5EF4-FFF2-40B4-BE49-F238E27FC236}">
                <a16:creationId xmlns:a16="http://schemas.microsoft.com/office/drawing/2014/main" id="{EDBD21E5-81AF-EA0A-DC83-95383F0B4E99}"/>
              </a:ext>
            </a:extLst>
          </p:cNvPr>
          <p:cNvSpPr txBox="1"/>
          <p:nvPr/>
        </p:nvSpPr>
        <p:spPr>
          <a:xfrm>
            <a:off x="-6626" y="656002"/>
            <a:ext cx="12147274" cy="1323439"/>
          </a:xfrm>
          <a:prstGeom prst="rect">
            <a:avLst/>
          </a:prstGeom>
          <a:noFill/>
        </p:spPr>
        <p:txBody>
          <a:bodyPr wrap="square">
            <a:spAutoFit/>
          </a:bodyPr>
          <a:lstStyle/>
          <a:p>
            <a:pPr marL="342900" indent="-342900">
              <a:buFont typeface="Arial" panose="020B0604020202020204" pitchFamily="34" charset="0"/>
              <a:buChar char="•"/>
            </a:pPr>
            <a:r>
              <a:rPr lang="en-US" sz="2000" b="0" i="0" dirty="0">
                <a:solidFill>
                  <a:schemeClr val="bg1"/>
                </a:solidFill>
                <a:effectLst/>
              </a:rPr>
              <a:t>Gravitational wave (GW) background in the frequency range to be probed by Laser Interferometer Space Antenna (LISA) from 2037 onwards</a:t>
            </a:r>
            <a:r>
              <a:rPr lang="en-US" sz="1600" b="0" i="1" dirty="0">
                <a:solidFill>
                  <a:schemeClr val="bg1"/>
                </a:solidFill>
                <a:effectLst/>
                <a:latin typeface="NimbusSanL-Regu"/>
              </a:rPr>
              <a:t>. M. Hindmarsh </a:t>
            </a:r>
            <a:r>
              <a:rPr lang="en-US" sz="1600" b="0" i="1" dirty="0">
                <a:solidFill>
                  <a:schemeClr val="bg1"/>
                </a:solidFill>
                <a:effectLst/>
                <a:latin typeface="NimbusSanL-ReguItal"/>
              </a:rPr>
              <a:t>et al.</a:t>
            </a:r>
            <a:r>
              <a:rPr lang="en-US" sz="1600" b="0" i="1" dirty="0">
                <a:solidFill>
                  <a:schemeClr val="bg1"/>
                </a:solidFill>
                <a:effectLst/>
                <a:latin typeface="NimbusSanL-Regu"/>
              </a:rPr>
              <a:t>, </a:t>
            </a:r>
            <a:r>
              <a:rPr lang="en-US" sz="1600" b="0" i="1" dirty="0" err="1">
                <a:solidFill>
                  <a:schemeClr val="bg1"/>
                </a:solidFill>
                <a:effectLst/>
                <a:latin typeface="NimbusSanL-Regu"/>
              </a:rPr>
              <a:t>SciPost</a:t>
            </a:r>
            <a:r>
              <a:rPr lang="en-US" sz="1600" b="0" i="1" dirty="0">
                <a:solidFill>
                  <a:schemeClr val="bg1"/>
                </a:solidFill>
                <a:effectLst/>
                <a:latin typeface="NimbusSanL-Regu"/>
              </a:rPr>
              <a:t> Phys. Lect. Notes </a:t>
            </a:r>
            <a:r>
              <a:rPr lang="en-US" sz="1600" b="1" i="1" dirty="0">
                <a:solidFill>
                  <a:schemeClr val="bg1"/>
                </a:solidFill>
                <a:effectLst/>
                <a:latin typeface="NimbusSanL-Bold"/>
              </a:rPr>
              <a:t>24 </a:t>
            </a:r>
            <a:r>
              <a:rPr lang="en-US" sz="1600" b="0" i="1" dirty="0">
                <a:solidFill>
                  <a:schemeClr val="bg1"/>
                </a:solidFill>
                <a:effectLst/>
                <a:latin typeface="NimbusSanL-Regu"/>
              </a:rPr>
              <a:t>(2021)</a:t>
            </a:r>
          </a:p>
          <a:p>
            <a:pPr marL="342900" indent="-342900">
              <a:buFont typeface="Arial" panose="020B0604020202020204" pitchFamily="34" charset="0"/>
              <a:buChar char="•"/>
            </a:pPr>
            <a:r>
              <a:rPr lang="en-US" sz="2000" dirty="0">
                <a:solidFill>
                  <a:schemeClr val="bg1"/>
                </a:solidFill>
              </a:rPr>
              <a:t>Model for the cosmological phase transition, homogeneous nucleation theory.</a:t>
            </a:r>
            <a:br>
              <a:rPr lang="en-US" sz="2000" dirty="0">
                <a:solidFill>
                  <a:schemeClr val="bg1"/>
                </a:solidFill>
              </a:rPr>
            </a:br>
            <a:endParaRPr lang="en-GB" sz="2000" dirty="0">
              <a:solidFill>
                <a:schemeClr val="bg1"/>
              </a:solidFill>
            </a:endParaRPr>
          </a:p>
        </p:txBody>
      </p:sp>
      <p:grpSp>
        <p:nvGrpSpPr>
          <p:cNvPr id="24" name="Group 23">
            <a:extLst>
              <a:ext uri="{FF2B5EF4-FFF2-40B4-BE49-F238E27FC236}">
                <a16:creationId xmlns:a16="http://schemas.microsoft.com/office/drawing/2014/main" id="{A9FEC148-0293-83A1-99ED-41B27171EF62}"/>
              </a:ext>
            </a:extLst>
          </p:cNvPr>
          <p:cNvGrpSpPr/>
          <p:nvPr/>
        </p:nvGrpSpPr>
        <p:grpSpPr>
          <a:xfrm rot="5400000">
            <a:off x="7274509" y="3079734"/>
            <a:ext cx="4670314" cy="1981201"/>
            <a:chOff x="3594165" y="1472696"/>
            <a:chExt cx="3894933" cy="1314241"/>
          </a:xfrm>
        </p:grpSpPr>
        <p:pic>
          <p:nvPicPr>
            <p:cNvPr id="25" name="Picture 24">
              <a:extLst>
                <a:ext uri="{FF2B5EF4-FFF2-40B4-BE49-F238E27FC236}">
                  <a16:creationId xmlns:a16="http://schemas.microsoft.com/office/drawing/2014/main" id="{030A5C9C-1A81-3EC6-C367-67AF7572C6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4165" y="1486457"/>
              <a:ext cx="1300480" cy="1300480"/>
            </a:xfrm>
            <a:prstGeom prst="rect">
              <a:avLst/>
            </a:prstGeom>
          </p:spPr>
        </p:pic>
        <p:pic>
          <p:nvPicPr>
            <p:cNvPr id="26" name="Picture 25">
              <a:extLst>
                <a:ext uri="{FF2B5EF4-FFF2-40B4-BE49-F238E27FC236}">
                  <a16:creationId xmlns:a16="http://schemas.microsoft.com/office/drawing/2014/main" id="{B6BC3BF0-ACD4-448D-A031-CBDC95418F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91851" y="1486457"/>
              <a:ext cx="1300480" cy="1300480"/>
            </a:xfrm>
            <a:prstGeom prst="rect">
              <a:avLst/>
            </a:prstGeom>
          </p:spPr>
        </p:pic>
        <p:pic>
          <p:nvPicPr>
            <p:cNvPr id="27" name="Picture 26">
              <a:extLst>
                <a:ext uri="{FF2B5EF4-FFF2-40B4-BE49-F238E27FC236}">
                  <a16:creationId xmlns:a16="http://schemas.microsoft.com/office/drawing/2014/main" id="{76CEA3D2-D912-2881-1F5C-55D0B8BE59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88618" y="1472696"/>
              <a:ext cx="1300480" cy="1300480"/>
            </a:xfrm>
            <a:prstGeom prst="rect">
              <a:avLst/>
            </a:prstGeom>
          </p:spPr>
        </p:pic>
      </p:grpSp>
    </p:spTree>
    <p:extLst>
      <p:ext uri="{BB962C8B-B14F-4D97-AF65-F5344CB8AC3E}">
        <p14:creationId xmlns:p14="http://schemas.microsoft.com/office/powerpoint/2010/main" val="898180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44726" y="69300"/>
            <a:ext cx="12095922"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Phase transitions in extreme matter</a:t>
            </a:r>
            <a:endParaRPr lang="en-GB" sz="2800" b="1" dirty="0">
              <a:solidFill>
                <a:prstClr val="white">
                  <a:lumMod val="75000"/>
                </a:prstClr>
              </a:solidFill>
            </a:endParaRPr>
          </a:p>
        </p:txBody>
      </p:sp>
      <p:pic>
        <p:nvPicPr>
          <p:cNvPr id="10" name="Picture 2" descr="Fig. 1.1. Grand Unification and anti-Grand-Unification schemes in the Standard Model and in superfluid 3He.">
            <a:extLst>
              <a:ext uri="{FF2B5EF4-FFF2-40B4-BE49-F238E27FC236}">
                <a16:creationId xmlns:a16="http://schemas.microsoft.com/office/drawing/2014/main" id="{4BBFDC32-5FE8-BA00-534D-E70610078977}"/>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50634" t="78409" r="1288" b="2081"/>
          <a:stretch/>
        </p:blipFill>
        <p:spPr bwMode="auto">
          <a:xfrm>
            <a:off x="257605" y="697316"/>
            <a:ext cx="4454428" cy="143628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87CEAE2-9D75-008F-1CCB-3B6B16AB568C}"/>
              </a:ext>
            </a:extLst>
          </p:cNvPr>
          <p:cNvSpPr txBox="1"/>
          <p:nvPr/>
        </p:nvSpPr>
        <p:spPr>
          <a:xfrm>
            <a:off x="4817942" y="982176"/>
            <a:ext cx="7168214" cy="4893647"/>
          </a:xfrm>
          <a:prstGeom prst="rect">
            <a:avLst/>
          </a:prstGeom>
          <a:noFill/>
        </p:spPr>
        <p:txBody>
          <a:bodyPr wrap="square">
            <a:spAutoFit/>
          </a:bodyPr>
          <a:lstStyle/>
          <a:p>
            <a:pPr marL="342900" lvl="0" indent="-342900">
              <a:buFont typeface="Arial" panose="020B0604020202020204" pitchFamily="34" charset="0"/>
              <a:buChar char="•"/>
              <a:defRPr/>
            </a:pPr>
            <a:r>
              <a:rPr lang="en-GB" sz="2400" b="1" dirty="0">
                <a:solidFill>
                  <a:prstClr val="white"/>
                </a:solidFill>
                <a:latin typeface="+mj-lt"/>
                <a:cs typeface="Calibri" panose="020F0502020204030204" pitchFamily="34" charset="0"/>
              </a:rPr>
              <a:t>Superfluid </a:t>
            </a:r>
            <a:r>
              <a:rPr lang="en-GB" sz="2400" b="1" baseline="30000" dirty="0">
                <a:solidFill>
                  <a:prstClr val="white"/>
                </a:solidFill>
                <a:latin typeface="+mj-lt"/>
                <a:cs typeface="Calibri" panose="020F0502020204030204" pitchFamily="34" charset="0"/>
              </a:rPr>
              <a:t>3</a:t>
            </a:r>
            <a:r>
              <a:rPr lang="en-GB" sz="2400" b="1" dirty="0">
                <a:solidFill>
                  <a:prstClr val="white"/>
                </a:solidFill>
                <a:latin typeface="+mj-lt"/>
                <a:cs typeface="Calibri" panose="020F0502020204030204" pitchFamily="34" charset="0"/>
              </a:rPr>
              <a:t>He provides an example of a first order phase transition in a pure system.</a:t>
            </a:r>
          </a:p>
          <a:p>
            <a:pPr marL="342900" lvl="0" indent="-342900">
              <a:buFont typeface="Arial" panose="020B0604020202020204" pitchFamily="34" charset="0"/>
              <a:buChar char="•"/>
              <a:defRPr/>
            </a:pPr>
            <a:endParaRPr lang="en-GB" sz="2400" b="1" dirty="0">
              <a:solidFill>
                <a:prstClr val="white"/>
              </a:solidFill>
              <a:latin typeface="+mj-lt"/>
              <a:cs typeface="Calibri" panose="020F0502020204030204" pitchFamily="34" charset="0"/>
            </a:endParaRPr>
          </a:p>
          <a:p>
            <a:pPr marL="342900" lvl="0" indent="-342900">
              <a:buFont typeface="Arial" panose="020B0604020202020204" pitchFamily="34" charset="0"/>
              <a:buChar char="•"/>
              <a:defRPr/>
            </a:pPr>
            <a:r>
              <a:rPr lang="en-GB" sz="2400" b="1" dirty="0">
                <a:solidFill>
                  <a:prstClr val="white"/>
                </a:solidFill>
                <a:latin typeface="+mj-lt"/>
                <a:cs typeface="Calibri" panose="020F0502020204030204" pitchFamily="34" charset="0"/>
              </a:rPr>
              <a:t>Nanofabrication techniques and magnetic fields allow precise control of this Quantum analogue system.</a:t>
            </a:r>
          </a:p>
          <a:p>
            <a:pPr marL="342900" lvl="0" indent="-342900">
              <a:buFont typeface="Arial" panose="020B0604020202020204" pitchFamily="34" charset="0"/>
              <a:buChar char="•"/>
              <a:defRPr/>
            </a:pPr>
            <a:endParaRPr lang="en-GB" sz="2400" b="1" dirty="0">
              <a:solidFill>
                <a:prstClr val="white"/>
              </a:solidFill>
              <a:latin typeface="+mj-lt"/>
              <a:cs typeface="Calibri" panose="020F0502020204030204" pitchFamily="34" charset="0"/>
            </a:endParaRPr>
          </a:p>
          <a:p>
            <a:pPr marL="342900" lvl="0" indent="-342900">
              <a:buFont typeface="Arial" panose="020B0604020202020204" pitchFamily="34" charset="0"/>
              <a:buChar char="•"/>
              <a:defRPr/>
            </a:pPr>
            <a:r>
              <a:rPr lang="en-US" sz="2400" b="1" dirty="0">
                <a:solidFill>
                  <a:prstClr val="white"/>
                </a:solidFill>
                <a:latin typeface="+mj-lt"/>
                <a:cs typeface="Calibri" panose="020F0502020204030204" pitchFamily="34" charset="0"/>
              </a:rPr>
              <a:t>Phase-transition rate (lifetime of the metastable phase) and the phase-boundary speed are key parameters in defining the GW spectrum</a:t>
            </a:r>
          </a:p>
          <a:p>
            <a:pPr marL="342900" lvl="0" indent="-342900">
              <a:buFont typeface="Arial" panose="020B0604020202020204" pitchFamily="34" charset="0"/>
              <a:buChar char="•"/>
              <a:defRPr/>
            </a:pPr>
            <a:endParaRPr lang="en-US" sz="2400" b="1" dirty="0">
              <a:solidFill>
                <a:prstClr val="white"/>
              </a:solidFill>
              <a:latin typeface="+mj-lt"/>
              <a:cs typeface="Calibri" panose="020F0502020204030204" pitchFamily="34" charset="0"/>
            </a:endParaRPr>
          </a:p>
          <a:p>
            <a:pPr marL="342900" indent="-342900">
              <a:buFont typeface="Arial" panose="020B0604020202020204" pitchFamily="34" charset="0"/>
              <a:buChar char="•"/>
              <a:defRPr/>
            </a:pPr>
            <a:r>
              <a:rPr lang="en-GB" sz="2400" i="1" dirty="0">
                <a:solidFill>
                  <a:prstClr val="white"/>
                </a:solidFill>
                <a:latin typeface="+mj-lt"/>
                <a:cs typeface="Calibri" panose="020F0502020204030204" pitchFamily="34" charset="0"/>
              </a:rPr>
              <a:t>Opens a</a:t>
            </a:r>
            <a:r>
              <a:rPr lang="en-GB" sz="2400" b="1" dirty="0">
                <a:solidFill>
                  <a:prstClr val="white"/>
                </a:solidFill>
                <a:latin typeface="+mj-lt"/>
                <a:cs typeface="Calibri" panose="020F0502020204030204" pitchFamily="34" charset="0"/>
              </a:rPr>
              <a:t> </a:t>
            </a:r>
            <a:r>
              <a:rPr lang="en-GB" sz="2400" i="1" dirty="0">
                <a:solidFill>
                  <a:prstClr val="white"/>
                </a:solidFill>
                <a:latin typeface="+mj-lt"/>
              </a:rPr>
              <a:t>gravitational wave window to physics beyond the Standard Model in the early universe</a:t>
            </a:r>
          </a:p>
          <a:p>
            <a:pPr marL="342900" lvl="0" indent="-342900">
              <a:buFont typeface="Arial" panose="020B0604020202020204" pitchFamily="34" charset="0"/>
              <a:buChar char="•"/>
              <a:defRPr/>
            </a:pPr>
            <a:endParaRPr lang="en-GB" sz="2400" b="1" dirty="0">
              <a:solidFill>
                <a:prstClr val="white"/>
              </a:solidFill>
              <a:latin typeface="+mj-lt"/>
              <a:cs typeface="Calibri" panose="020F0502020204030204" pitchFamily="34" charset="0"/>
            </a:endParaRPr>
          </a:p>
        </p:txBody>
      </p:sp>
      <p:pic>
        <p:nvPicPr>
          <p:cNvPr id="2052" name="Picture 4" descr="1 Phase diagram of liquid 3 He showing the stable superfluid phases A, A 1 , and B as a function of temperature T, magnetic field strength H, and pressure P. This dissertation focuses on 3 He-B, which dominates the phase diagram at low magnetic fields. Wherever the A phase is involved, it is created at low temperatures by increasing H over the threshold value above which the A phase is stable. Magnetic superfluid 3 He-A 1 can exist only if H &gt; 0 and in a very narrow temperature interval close to T c .">
            <a:extLst>
              <a:ext uri="{FF2B5EF4-FFF2-40B4-BE49-F238E27FC236}">
                <a16:creationId xmlns:a16="http://schemas.microsoft.com/office/drawing/2014/main" id="{433FFC9D-024C-EDAB-EB96-B676EBB242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903"/>
          <a:stretch/>
        </p:blipFill>
        <p:spPr bwMode="auto">
          <a:xfrm>
            <a:off x="257605" y="2103645"/>
            <a:ext cx="4454428" cy="412781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ig. 1.1. Grand Unification and anti-Grand-Unification schemes in the Standard Model and in superfluid 3He.">
            <a:extLst>
              <a:ext uri="{FF2B5EF4-FFF2-40B4-BE49-F238E27FC236}">
                <a16:creationId xmlns:a16="http://schemas.microsoft.com/office/drawing/2014/main" id="{8BF7681D-C280-3203-3F25-7E2D1DDF176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75912" t="89449" r="13121" b="5807"/>
          <a:stretch/>
        </p:blipFill>
        <p:spPr bwMode="auto">
          <a:xfrm>
            <a:off x="2108200" y="3145382"/>
            <a:ext cx="1016000" cy="349225"/>
          </a:xfrm>
          <a:prstGeom prst="rect">
            <a:avLst/>
          </a:prstGeom>
          <a:solidFill>
            <a:schemeClr val="bg1"/>
          </a:solidFill>
        </p:spPr>
      </p:pic>
      <p:pic>
        <p:nvPicPr>
          <p:cNvPr id="18" name="Picture 2" descr="Fig. 1.1. Grand Unification and anti-Grand-Unification schemes in the Standard Model and in superfluid 3He.">
            <a:extLst>
              <a:ext uri="{FF2B5EF4-FFF2-40B4-BE49-F238E27FC236}">
                <a16:creationId xmlns:a16="http://schemas.microsoft.com/office/drawing/2014/main" id="{2D3DF07C-14FE-22F8-4503-9F8AD57A7E8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90717" t="89341" r="2703" b="5807"/>
          <a:stretch/>
        </p:blipFill>
        <p:spPr bwMode="auto">
          <a:xfrm>
            <a:off x="2616200" y="4302230"/>
            <a:ext cx="609600" cy="357194"/>
          </a:xfrm>
          <a:prstGeom prst="rect">
            <a:avLst/>
          </a:prstGeom>
          <a:solidFill>
            <a:schemeClr val="bg1"/>
          </a:solidFill>
        </p:spPr>
      </p:pic>
      <p:sp>
        <p:nvSpPr>
          <p:cNvPr id="21" name="TextBox 20">
            <a:extLst>
              <a:ext uri="{FF2B5EF4-FFF2-40B4-BE49-F238E27FC236}">
                <a16:creationId xmlns:a16="http://schemas.microsoft.com/office/drawing/2014/main" id="{4AF1829A-4963-FA4A-9118-EB4BBEEBA8C0}"/>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22" name="Group 21">
            <a:extLst>
              <a:ext uri="{FF2B5EF4-FFF2-40B4-BE49-F238E27FC236}">
                <a16:creationId xmlns:a16="http://schemas.microsoft.com/office/drawing/2014/main" id="{5B4ED6BE-A277-C1EC-0088-A0C32A07D1CF}"/>
              </a:ext>
            </a:extLst>
          </p:cNvPr>
          <p:cNvGrpSpPr/>
          <p:nvPr/>
        </p:nvGrpSpPr>
        <p:grpSpPr>
          <a:xfrm>
            <a:off x="0" y="6405491"/>
            <a:ext cx="12191999" cy="484912"/>
            <a:chOff x="0" y="6405491"/>
            <a:chExt cx="12191999" cy="484912"/>
          </a:xfrm>
        </p:grpSpPr>
        <p:pic>
          <p:nvPicPr>
            <p:cNvPr id="23" name="Picture 22">
              <a:extLst>
                <a:ext uri="{FF2B5EF4-FFF2-40B4-BE49-F238E27FC236}">
                  <a16:creationId xmlns:a16="http://schemas.microsoft.com/office/drawing/2014/main" id="{911524B2-B865-70F1-48E6-5B23716E196D}"/>
                </a:ext>
              </a:extLst>
            </p:cNvPr>
            <p:cNvPicPr>
              <a:picLocks noChangeAspect="1"/>
            </p:cNvPicPr>
            <p:nvPr/>
          </p:nvPicPr>
          <p:blipFill>
            <a:blip r:embed="rId5"/>
            <a:stretch>
              <a:fillRect/>
            </a:stretch>
          </p:blipFill>
          <p:spPr>
            <a:xfrm>
              <a:off x="0" y="6405491"/>
              <a:ext cx="613039" cy="484912"/>
            </a:xfrm>
            <a:prstGeom prst="rect">
              <a:avLst/>
            </a:prstGeom>
          </p:spPr>
        </p:pic>
        <p:pic>
          <p:nvPicPr>
            <p:cNvPr id="24" name="Picture 23">
              <a:extLst>
                <a:ext uri="{FF2B5EF4-FFF2-40B4-BE49-F238E27FC236}">
                  <a16:creationId xmlns:a16="http://schemas.microsoft.com/office/drawing/2014/main" id="{B6FC112A-775B-F032-797C-537289B0994D}"/>
                </a:ext>
              </a:extLst>
            </p:cNvPr>
            <p:cNvPicPr>
              <a:picLocks noChangeAspect="1"/>
            </p:cNvPicPr>
            <p:nvPr/>
          </p:nvPicPr>
          <p:blipFill>
            <a:blip r:embed="rId5"/>
            <a:stretch>
              <a:fillRect/>
            </a:stretch>
          </p:blipFill>
          <p:spPr>
            <a:xfrm>
              <a:off x="11578960" y="6405491"/>
              <a:ext cx="613039" cy="484912"/>
            </a:xfrm>
            <a:prstGeom prst="rect">
              <a:avLst/>
            </a:prstGeom>
          </p:spPr>
        </p:pic>
      </p:grpSp>
    </p:spTree>
    <p:extLst>
      <p:ext uri="{BB962C8B-B14F-4D97-AF65-F5344CB8AC3E}">
        <p14:creationId xmlns:p14="http://schemas.microsoft.com/office/powerpoint/2010/main" val="2026594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44726" y="69300"/>
            <a:ext cx="12095922" cy="523220"/>
          </a:xfrm>
          <a:prstGeom prst="rect">
            <a:avLst/>
          </a:prstGeom>
          <a:solidFill>
            <a:schemeClr val="tx1">
              <a:lumMod val="95000"/>
              <a:lumOff val="5000"/>
            </a:schemeClr>
          </a:solidFill>
        </p:spPr>
        <p:txBody>
          <a:bodyPr wrap="square">
            <a:spAutoFit/>
          </a:bodyPr>
          <a:lstStyle/>
          <a:p>
            <a:pPr algn="ctr">
              <a:defRPr/>
            </a:pPr>
            <a:r>
              <a:rPr lang="en-GB" sz="2800" b="1" dirty="0">
                <a:solidFill>
                  <a:prstClr val="white"/>
                </a:solidFill>
              </a:rPr>
              <a:t>Models for the AB phase transition</a:t>
            </a:r>
            <a:endParaRPr lang="en-GB" sz="2800" b="1" dirty="0">
              <a:solidFill>
                <a:prstClr val="white">
                  <a:lumMod val="75000"/>
                </a:prstClr>
              </a:solidFill>
            </a:endParaRPr>
          </a:p>
        </p:txBody>
      </p:sp>
      <p:pic>
        <p:nvPicPr>
          <p:cNvPr id="3074" name="Picture 2">
            <a:extLst>
              <a:ext uri="{FF2B5EF4-FFF2-40B4-BE49-F238E27FC236}">
                <a16:creationId xmlns:a16="http://schemas.microsoft.com/office/drawing/2014/main" id="{8B4A1A4C-C033-77B3-6E57-D884DF151F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99"/>
          <a:stretch/>
        </p:blipFill>
        <p:spPr bwMode="auto">
          <a:xfrm>
            <a:off x="306520" y="2266121"/>
            <a:ext cx="11578960" cy="304545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039AB28-C64B-FEB4-8F07-F04F03D14BBF}"/>
              </a:ext>
            </a:extLst>
          </p:cNvPr>
          <p:cNvSpPr/>
          <p:nvPr/>
        </p:nvSpPr>
        <p:spPr>
          <a:xfrm>
            <a:off x="1409700" y="1101410"/>
            <a:ext cx="8920370" cy="523220"/>
          </a:xfrm>
          <a:prstGeom prst="rect">
            <a:avLst/>
          </a:prstGeom>
          <a:solidFill>
            <a:schemeClr val="tx1">
              <a:lumMod val="95000"/>
              <a:lumOff val="5000"/>
            </a:schemeClr>
          </a:solidFill>
        </p:spPr>
        <p:txBody>
          <a:bodyPr wrap="square">
            <a:spAutoFit/>
          </a:bodyPr>
          <a:lstStyle/>
          <a:p>
            <a:pPr algn="ctr">
              <a:defRPr/>
            </a:pPr>
            <a:r>
              <a:rPr lang="en-GB" sz="2800" b="1" dirty="0">
                <a:solidFill>
                  <a:prstClr val="white"/>
                </a:solidFill>
              </a:rPr>
              <a:t>Intrinsic and extrinsic factors controlling nucleation</a:t>
            </a:r>
            <a:endParaRPr lang="en-GB" sz="2800" b="1" dirty="0">
              <a:solidFill>
                <a:prstClr val="white">
                  <a:lumMod val="75000"/>
                </a:prstClr>
              </a:solidFill>
            </a:endParaRPr>
          </a:p>
        </p:txBody>
      </p:sp>
      <p:sp>
        <p:nvSpPr>
          <p:cNvPr id="7" name="TextBox 6">
            <a:extLst>
              <a:ext uri="{FF2B5EF4-FFF2-40B4-BE49-F238E27FC236}">
                <a16:creationId xmlns:a16="http://schemas.microsoft.com/office/drawing/2014/main" id="{3A28310A-6758-C326-F0AE-0B61E65320F1}"/>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9" name="Group 8">
            <a:extLst>
              <a:ext uri="{FF2B5EF4-FFF2-40B4-BE49-F238E27FC236}">
                <a16:creationId xmlns:a16="http://schemas.microsoft.com/office/drawing/2014/main" id="{596E4DFE-31A8-3262-526A-DF8200E381E1}"/>
              </a:ext>
            </a:extLst>
          </p:cNvPr>
          <p:cNvGrpSpPr/>
          <p:nvPr/>
        </p:nvGrpSpPr>
        <p:grpSpPr>
          <a:xfrm>
            <a:off x="0" y="6405491"/>
            <a:ext cx="12191999" cy="484912"/>
            <a:chOff x="0" y="6405491"/>
            <a:chExt cx="12191999" cy="484912"/>
          </a:xfrm>
        </p:grpSpPr>
        <p:pic>
          <p:nvPicPr>
            <p:cNvPr id="10" name="Picture 9">
              <a:extLst>
                <a:ext uri="{FF2B5EF4-FFF2-40B4-BE49-F238E27FC236}">
                  <a16:creationId xmlns:a16="http://schemas.microsoft.com/office/drawing/2014/main" id="{6C8D1BC2-D7E5-CAC2-F4A2-51151FA9AB4E}"/>
                </a:ext>
              </a:extLst>
            </p:cNvPr>
            <p:cNvPicPr>
              <a:picLocks noChangeAspect="1"/>
            </p:cNvPicPr>
            <p:nvPr/>
          </p:nvPicPr>
          <p:blipFill>
            <a:blip r:embed="rId4"/>
            <a:stretch>
              <a:fillRect/>
            </a:stretch>
          </p:blipFill>
          <p:spPr>
            <a:xfrm>
              <a:off x="0" y="6405491"/>
              <a:ext cx="613039" cy="484912"/>
            </a:xfrm>
            <a:prstGeom prst="rect">
              <a:avLst/>
            </a:prstGeom>
          </p:spPr>
        </p:pic>
        <p:pic>
          <p:nvPicPr>
            <p:cNvPr id="11" name="Picture 10">
              <a:extLst>
                <a:ext uri="{FF2B5EF4-FFF2-40B4-BE49-F238E27FC236}">
                  <a16:creationId xmlns:a16="http://schemas.microsoft.com/office/drawing/2014/main" id="{14948B6B-F2DA-2914-4135-41841201850E}"/>
                </a:ext>
              </a:extLst>
            </p:cNvPr>
            <p:cNvPicPr>
              <a:picLocks noChangeAspect="1"/>
            </p:cNvPicPr>
            <p:nvPr/>
          </p:nvPicPr>
          <p:blipFill>
            <a:blip r:embed="rId4"/>
            <a:stretch>
              <a:fillRect/>
            </a:stretch>
          </p:blipFill>
          <p:spPr>
            <a:xfrm>
              <a:off x="11578960" y="6405491"/>
              <a:ext cx="613039" cy="484912"/>
            </a:xfrm>
            <a:prstGeom prst="rect">
              <a:avLst/>
            </a:prstGeom>
          </p:spPr>
        </p:pic>
      </p:grpSp>
    </p:spTree>
    <p:extLst>
      <p:ext uri="{BB962C8B-B14F-4D97-AF65-F5344CB8AC3E}">
        <p14:creationId xmlns:p14="http://schemas.microsoft.com/office/powerpoint/2010/main" val="3098957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44726" y="69300"/>
            <a:ext cx="12095922" cy="523220"/>
          </a:xfrm>
          <a:prstGeom prst="rect">
            <a:avLst/>
          </a:prstGeom>
          <a:solidFill>
            <a:schemeClr val="tx1">
              <a:lumMod val="95000"/>
              <a:lumOff val="5000"/>
            </a:schemeClr>
          </a:solidFill>
        </p:spPr>
        <p:txBody>
          <a:bodyPr wrap="square">
            <a:spAutoFit/>
          </a:bodyPr>
          <a:lstStyle/>
          <a:p>
            <a:pPr algn="ctr">
              <a:defRPr/>
            </a:pPr>
            <a:r>
              <a:rPr lang="en-GB" sz="2800" b="1" dirty="0">
                <a:solidFill>
                  <a:prstClr val="white"/>
                </a:solidFill>
              </a:rPr>
              <a:t>Models for the AB phase transition</a:t>
            </a:r>
            <a:endParaRPr lang="en-GB" sz="2800" b="1" dirty="0">
              <a:solidFill>
                <a:prstClr val="white">
                  <a:lumMod val="75000"/>
                </a:prstClr>
              </a:solidFill>
            </a:endParaRPr>
          </a:p>
        </p:txBody>
      </p:sp>
      <p:pic>
        <p:nvPicPr>
          <p:cNvPr id="4098" name="Picture 2">
            <a:extLst>
              <a:ext uri="{FF2B5EF4-FFF2-40B4-BE49-F238E27FC236}">
                <a16:creationId xmlns:a16="http://schemas.microsoft.com/office/drawing/2014/main" id="{24A8AB12-E9B3-5DFD-B1B4-8FB3466262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206" y="647550"/>
            <a:ext cx="11762961" cy="55629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F25421E-4AA8-35E3-249F-A3F91C210354}"/>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7" name="Group 6">
            <a:extLst>
              <a:ext uri="{FF2B5EF4-FFF2-40B4-BE49-F238E27FC236}">
                <a16:creationId xmlns:a16="http://schemas.microsoft.com/office/drawing/2014/main" id="{FA4C2668-09EA-051B-C7FD-3E4EFBC7EE81}"/>
              </a:ext>
            </a:extLst>
          </p:cNvPr>
          <p:cNvGrpSpPr/>
          <p:nvPr/>
        </p:nvGrpSpPr>
        <p:grpSpPr>
          <a:xfrm>
            <a:off x="0" y="6405491"/>
            <a:ext cx="12191999" cy="484912"/>
            <a:chOff x="0" y="6405491"/>
            <a:chExt cx="12191999" cy="484912"/>
          </a:xfrm>
        </p:grpSpPr>
        <p:pic>
          <p:nvPicPr>
            <p:cNvPr id="9" name="Picture 8">
              <a:extLst>
                <a:ext uri="{FF2B5EF4-FFF2-40B4-BE49-F238E27FC236}">
                  <a16:creationId xmlns:a16="http://schemas.microsoft.com/office/drawing/2014/main" id="{303CF7CA-529B-B3B8-3410-80C560DB2176}"/>
                </a:ext>
              </a:extLst>
            </p:cNvPr>
            <p:cNvPicPr>
              <a:picLocks noChangeAspect="1"/>
            </p:cNvPicPr>
            <p:nvPr/>
          </p:nvPicPr>
          <p:blipFill>
            <a:blip r:embed="rId4"/>
            <a:stretch>
              <a:fillRect/>
            </a:stretch>
          </p:blipFill>
          <p:spPr>
            <a:xfrm>
              <a:off x="0" y="6405491"/>
              <a:ext cx="613039" cy="484912"/>
            </a:xfrm>
            <a:prstGeom prst="rect">
              <a:avLst/>
            </a:prstGeom>
          </p:spPr>
        </p:pic>
        <p:pic>
          <p:nvPicPr>
            <p:cNvPr id="10" name="Picture 9">
              <a:extLst>
                <a:ext uri="{FF2B5EF4-FFF2-40B4-BE49-F238E27FC236}">
                  <a16:creationId xmlns:a16="http://schemas.microsoft.com/office/drawing/2014/main" id="{1D0FA29B-EFA4-3037-5362-0358F466FED5}"/>
                </a:ext>
              </a:extLst>
            </p:cNvPr>
            <p:cNvPicPr>
              <a:picLocks noChangeAspect="1"/>
            </p:cNvPicPr>
            <p:nvPr/>
          </p:nvPicPr>
          <p:blipFill>
            <a:blip r:embed="rId4"/>
            <a:stretch>
              <a:fillRect/>
            </a:stretch>
          </p:blipFill>
          <p:spPr>
            <a:xfrm>
              <a:off x="11578960" y="6405491"/>
              <a:ext cx="613039" cy="484912"/>
            </a:xfrm>
            <a:prstGeom prst="rect">
              <a:avLst/>
            </a:prstGeom>
          </p:spPr>
        </p:pic>
      </p:grpSp>
    </p:spTree>
    <p:extLst>
      <p:ext uri="{BB962C8B-B14F-4D97-AF65-F5344CB8AC3E}">
        <p14:creationId xmlns:p14="http://schemas.microsoft.com/office/powerpoint/2010/main" val="4065203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DA7EF0F8-DFAC-E5E6-8DD9-EEF299D6B65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D4C3176-B1C7-6896-1E4E-B034A9889BA4}"/>
              </a:ext>
            </a:extLst>
          </p:cNvPr>
          <p:cNvSpPr/>
          <p:nvPr/>
        </p:nvSpPr>
        <p:spPr>
          <a:xfrm>
            <a:off x="44726" y="69300"/>
            <a:ext cx="12095922" cy="523220"/>
          </a:xfrm>
          <a:prstGeom prst="rect">
            <a:avLst/>
          </a:prstGeom>
          <a:solidFill>
            <a:schemeClr val="tx1">
              <a:lumMod val="95000"/>
              <a:lumOff val="5000"/>
            </a:schemeClr>
          </a:solidFill>
        </p:spPr>
        <p:txBody>
          <a:bodyPr wrap="square">
            <a:spAutoFit/>
          </a:bodyPr>
          <a:lstStyle/>
          <a:p>
            <a:pPr algn="ctr">
              <a:defRPr/>
            </a:pPr>
            <a:r>
              <a:rPr lang="en-GB" sz="2800" b="1" dirty="0">
                <a:solidFill>
                  <a:prstClr val="white"/>
                </a:solidFill>
              </a:rPr>
              <a:t>Simulations for the AB phase transition</a:t>
            </a:r>
            <a:endParaRPr lang="en-GB" sz="2800" b="1" dirty="0">
              <a:solidFill>
                <a:prstClr val="white">
                  <a:lumMod val="75000"/>
                </a:prstClr>
              </a:solidFill>
            </a:endParaRPr>
          </a:p>
        </p:txBody>
      </p:sp>
      <p:sp>
        <p:nvSpPr>
          <p:cNvPr id="3" name="TextBox 2">
            <a:extLst>
              <a:ext uri="{FF2B5EF4-FFF2-40B4-BE49-F238E27FC236}">
                <a16:creationId xmlns:a16="http://schemas.microsoft.com/office/drawing/2014/main" id="{61E078FD-6799-35AF-76F2-6D8E4699F411}"/>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7" name="Group 6">
            <a:extLst>
              <a:ext uri="{FF2B5EF4-FFF2-40B4-BE49-F238E27FC236}">
                <a16:creationId xmlns:a16="http://schemas.microsoft.com/office/drawing/2014/main" id="{464111E5-A327-516E-0EBE-249BC737F813}"/>
              </a:ext>
            </a:extLst>
          </p:cNvPr>
          <p:cNvGrpSpPr/>
          <p:nvPr/>
        </p:nvGrpSpPr>
        <p:grpSpPr>
          <a:xfrm>
            <a:off x="0" y="6405491"/>
            <a:ext cx="12191999" cy="484912"/>
            <a:chOff x="0" y="6405491"/>
            <a:chExt cx="12191999" cy="484912"/>
          </a:xfrm>
        </p:grpSpPr>
        <p:pic>
          <p:nvPicPr>
            <p:cNvPr id="9" name="Picture 8">
              <a:extLst>
                <a:ext uri="{FF2B5EF4-FFF2-40B4-BE49-F238E27FC236}">
                  <a16:creationId xmlns:a16="http://schemas.microsoft.com/office/drawing/2014/main" id="{9E8B437F-DB11-6DDF-DC6B-C05BCF26C2E2}"/>
                </a:ext>
              </a:extLst>
            </p:cNvPr>
            <p:cNvPicPr>
              <a:picLocks noChangeAspect="1"/>
            </p:cNvPicPr>
            <p:nvPr/>
          </p:nvPicPr>
          <p:blipFill>
            <a:blip r:embed="rId3"/>
            <a:stretch>
              <a:fillRect/>
            </a:stretch>
          </p:blipFill>
          <p:spPr>
            <a:xfrm>
              <a:off x="0" y="6405491"/>
              <a:ext cx="613039" cy="484912"/>
            </a:xfrm>
            <a:prstGeom prst="rect">
              <a:avLst/>
            </a:prstGeom>
          </p:spPr>
        </p:pic>
        <p:pic>
          <p:nvPicPr>
            <p:cNvPr id="10" name="Picture 9">
              <a:extLst>
                <a:ext uri="{FF2B5EF4-FFF2-40B4-BE49-F238E27FC236}">
                  <a16:creationId xmlns:a16="http://schemas.microsoft.com/office/drawing/2014/main" id="{045E6041-CEAC-AD56-DADA-EFBD341D6998}"/>
                </a:ext>
              </a:extLst>
            </p:cNvPr>
            <p:cNvPicPr>
              <a:picLocks noChangeAspect="1"/>
            </p:cNvPicPr>
            <p:nvPr/>
          </p:nvPicPr>
          <p:blipFill>
            <a:blip r:embed="rId3"/>
            <a:stretch>
              <a:fillRect/>
            </a:stretch>
          </p:blipFill>
          <p:spPr>
            <a:xfrm>
              <a:off x="11578960" y="6405491"/>
              <a:ext cx="613039" cy="484912"/>
            </a:xfrm>
            <a:prstGeom prst="rect">
              <a:avLst/>
            </a:prstGeom>
          </p:spPr>
        </p:pic>
      </p:grpSp>
      <p:pic>
        <p:nvPicPr>
          <p:cNvPr id="5" name="Picture 4" descr="A screenshot of a web page&#10;&#10;Description automatically generated">
            <a:extLst>
              <a:ext uri="{FF2B5EF4-FFF2-40B4-BE49-F238E27FC236}">
                <a16:creationId xmlns:a16="http://schemas.microsoft.com/office/drawing/2014/main" id="{A3269CD6-C3E4-D947-8C2A-9E8E037499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519" y="957668"/>
            <a:ext cx="10909861" cy="4807197"/>
          </a:xfrm>
          <a:prstGeom prst="rect">
            <a:avLst/>
          </a:prstGeom>
        </p:spPr>
      </p:pic>
      <p:sp>
        <p:nvSpPr>
          <p:cNvPr id="8" name="TextBox 7">
            <a:extLst>
              <a:ext uri="{FF2B5EF4-FFF2-40B4-BE49-F238E27FC236}">
                <a16:creationId xmlns:a16="http://schemas.microsoft.com/office/drawing/2014/main" id="{1F651BF5-D90A-E24C-9CBA-7526C7883ABD}"/>
              </a:ext>
            </a:extLst>
          </p:cNvPr>
          <p:cNvSpPr txBox="1"/>
          <p:nvPr/>
        </p:nvSpPr>
        <p:spPr>
          <a:xfrm>
            <a:off x="306519" y="5773661"/>
            <a:ext cx="6096000" cy="461665"/>
          </a:xfrm>
          <a:prstGeom prst="rect">
            <a:avLst/>
          </a:prstGeom>
          <a:noFill/>
        </p:spPr>
        <p:txBody>
          <a:bodyPr wrap="square">
            <a:spAutoFit/>
          </a:bodyPr>
          <a:lstStyle/>
          <a:p>
            <a:r>
              <a:rPr lang="en-GB" sz="2400" dirty="0">
                <a:solidFill>
                  <a:schemeClr val="bg1"/>
                </a:solidFill>
              </a:rPr>
              <a:t>https://dygila.github.io/</a:t>
            </a:r>
          </a:p>
        </p:txBody>
      </p:sp>
    </p:spTree>
    <p:extLst>
      <p:ext uri="{BB962C8B-B14F-4D97-AF65-F5344CB8AC3E}">
        <p14:creationId xmlns:p14="http://schemas.microsoft.com/office/powerpoint/2010/main" val="3329089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546360F7-C34B-6337-DE74-5C92888541C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0F9F1A3-3698-D41E-7F10-181CA5FD3ADC}"/>
              </a:ext>
            </a:extLst>
          </p:cNvPr>
          <p:cNvSpPr/>
          <p:nvPr/>
        </p:nvSpPr>
        <p:spPr>
          <a:xfrm>
            <a:off x="44726" y="69300"/>
            <a:ext cx="12095922" cy="523220"/>
          </a:xfrm>
          <a:prstGeom prst="rect">
            <a:avLst/>
          </a:prstGeom>
          <a:solidFill>
            <a:schemeClr val="tx1">
              <a:lumMod val="95000"/>
              <a:lumOff val="5000"/>
            </a:schemeClr>
          </a:solidFill>
        </p:spPr>
        <p:txBody>
          <a:bodyPr wrap="square">
            <a:spAutoFit/>
          </a:bodyPr>
          <a:lstStyle/>
          <a:p>
            <a:pPr algn="ctr">
              <a:defRPr/>
            </a:pPr>
            <a:r>
              <a:rPr lang="en-GB" sz="2800" b="1" dirty="0">
                <a:solidFill>
                  <a:prstClr val="white"/>
                </a:solidFill>
              </a:rPr>
              <a:t>Simulations for the AB phase transition</a:t>
            </a:r>
            <a:endParaRPr lang="en-GB" sz="2800" b="1" dirty="0">
              <a:solidFill>
                <a:prstClr val="white">
                  <a:lumMod val="75000"/>
                </a:prstClr>
              </a:solidFill>
            </a:endParaRPr>
          </a:p>
        </p:txBody>
      </p:sp>
      <p:sp>
        <p:nvSpPr>
          <p:cNvPr id="3" name="TextBox 2">
            <a:extLst>
              <a:ext uri="{FF2B5EF4-FFF2-40B4-BE49-F238E27FC236}">
                <a16:creationId xmlns:a16="http://schemas.microsoft.com/office/drawing/2014/main" id="{9FABFC93-2771-7E22-ACB3-145B81AB7932}"/>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7" name="Group 6">
            <a:extLst>
              <a:ext uri="{FF2B5EF4-FFF2-40B4-BE49-F238E27FC236}">
                <a16:creationId xmlns:a16="http://schemas.microsoft.com/office/drawing/2014/main" id="{48717471-0136-8C78-4DA0-970AB3BB10A1}"/>
              </a:ext>
            </a:extLst>
          </p:cNvPr>
          <p:cNvGrpSpPr/>
          <p:nvPr/>
        </p:nvGrpSpPr>
        <p:grpSpPr>
          <a:xfrm>
            <a:off x="0" y="6405491"/>
            <a:ext cx="12191999" cy="484912"/>
            <a:chOff x="0" y="6405491"/>
            <a:chExt cx="12191999" cy="484912"/>
          </a:xfrm>
        </p:grpSpPr>
        <p:pic>
          <p:nvPicPr>
            <p:cNvPr id="9" name="Picture 8">
              <a:extLst>
                <a:ext uri="{FF2B5EF4-FFF2-40B4-BE49-F238E27FC236}">
                  <a16:creationId xmlns:a16="http://schemas.microsoft.com/office/drawing/2014/main" id="{D464AD17-5B4B-7DB7-A343-327B8CC7305E}"/>
                </a:ext>
              </a:extLst>
            </p:cNvPr>
            <p:cNvPicPr>
              <a:picLocks noChangeAspect="1"/>
            </p:cNvPicPr>
            <p:nvPr/>
          </p:nvPicPr>
          <p:blipFill>
            <a:blip r:embed="rId3"/>
            <a:stretch>
              <a:fillRect/>
            </a:stretch>
          </p:blipFill>
          <p:spPr>
            <a:xfrm>
              <a:off x="0" y="6405491"/>
              <a:ext cx="613039" cy="484912"/>
            </a:xfrm>
            <a:prstGeom prst="rect">
              <a:avLst/>
            </a:prstGeom>
          </p:spPr>
        </p:pic>
        <p:pic>
          <p:nvPicPr>
            <p:cNvPr id="10" name="Picture 9">
              <a:extLst>
                <a:ext uri="{FF2B5EF4-FFF2-40B4-BE49-F238E27FC236}">
                  <a16:creationId xmlns:a16="http://schemas.microsoft.com/office/drawing/2014/main" id="{E2C95FA3-E71A-F0A8-75A7-A6E4C1F7BC20}"/>
                </a:ext>
              </a:extLst>
            </p:cNvPr>
            <p:cNvPicPr>
              <a:picLocks noChangeAspect="1"/>
            </p:cNvPicPr>
            <p:nvPr/>
          </p:nvPicPr>
          <p:blipFill>
            <a:blip r:embed="rId3"/>
            <a:stretch>
              <a:fillRect/>
            </a:stretch>
          </p:blipFill>
          <p:spPr>
            <a:xfrm>
              <a:off x="11578960" y="6405491"/>
              <a:ext cx="613039" cy="484912"/>
            </a:xfrm>
            <a:prstGeom prst="rect">
              <a:avLst/>
            </a:prstGeom>
          </p:spPr>
        </p:pic>
      </p:grpSp>
      <p:pic>
        <p:nvPicPr>
          <p:cNvPr id="6" name="Picture 5" descr="A screen shot of a graph&#10;&#10;Description automatically generated">
            <a:extLst>
              <a:ext uri="{FF2B5EF4-FFF2-40B4-BE49-F238E27FC236}">
                <a16:creationId xmlns:a16="http://schemas.microsoft.com/office/drawing/2014/main" id="{DF513828-E5BC-AF15-DBD9-999F5869BE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9653" y="592520"/>
            <a:ext cx="8746067" cy="2915356"/>
          </a:xfrm>
          <a:prstGeom prst="rect">
            <a:avLst/>
          </a:prstGeom>
        </p:spPr>
      </p:pic>
      <p:pic>
        <p:nvPicPr>
          <p:cNvPr id="12" name="Picture 11" descr="A red square with a circle in the middle&#10;&#10;Description automatically generated">
            <a:extLst>
              <a:ext uri="{FF2B5EF4-FFF2-40B4-BE49-F238E27FC236}">
                <a16:creationId xmlns:a16="http://schemas.microsoft.com/office/drawing/2014/main" id="{1FFF84D3-25B3-3894-3C45-F3648B27E5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2966" y="3392697"/>
            <a:ext cx="8746067" cy="2859028"/>
          </a:xfrm>
          <a:prstGeom prst="rect">
            <a:avLst/>
          </a:prstGeom>
        </p:spPr>
      </p:pic>
      <p:sp>
        <p:nvSpPr>
          <p:cNvPr id="14" name="TextBox 13">
            <a:extLst>
              <a:ext uri="{FF2B5EF4-FFF2-40B4-BE49-F238E27FC236}">
                <a16:creationId xmlns:a16="http://schemas.microsoft.com/office/drawing/2014/main" id="{FB07057E-613B-EFA9-09A6-D7B0B13A1626}"/>
              </a:ext>
            </a:extLst>
          </p:cNvPr>
          <p:cNvSpPr txBox="1"/>
          <p:nvPr/>
        </p:nvSpPr>
        <p:spPr>
          <a:xfrm>
            <a:off x="4741333" y="5851615"/>
            <a:ext cx="6096000" cy="400110"/>
          </a:xfrm>
          <a:prstGeom prst="rect">
            <a:avLst/>
          </a:prstGeom>
          <a:noFill/>
        </p:spPr>
        <p:txBody>
          <a:bodyPr wrap="square">
            <a:spAutoFit/>
          </a:bodyPr>
          <a:lstStyle/>
          <a:p>
            <a:r>
              <a:rPr lang="en-GB" sz="2000" dirty="0"/>
              <a:t>https://www.youtube.com/@Superfluid-Field-Sim</a:t>
            </a:r>
          </a:p>
        </p:txBody>
      </p:sp>
    </p:spTree>
    <p:extLst>
      <p:ext uri="{BB962C8B-B14F-4D97-AF65-F5344CB8AC3E}">
        <p14:creationId xmlns:p14="http://schemas.microsoft.com/office/powerpoint/2010/main" val="3117709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034E5A7B-9D4D-9948-99ED-51BFD170F37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35E3699-EA0C-C3B0-6C8D-535A79FDCE4C}"/>
              </a:ext>
            </a:extLst>
          </p:cNvPr>
          <p:cNvSpPr/>
          <p:nvPr/>
        </p:nvSpPr>
        <p:spPr>
          <a:xfrm>
            <a:off x="-51351" y="69300"/>
            <a:ext cx="12191999"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Engineering the phase through magnetic field</a:t>
            </a:r>
            <a:endParaRPr lang="en-GB" sz="2800" b="1" dirty="0">
              <a:solidFill>
                <a:prstClr val="white">
                  <a:lumMod val="75000"/>
                </a:prstClr>
              </a:solidFill>
            </a:endParaRPr>
          </a:p>
        </p:txBody>
      </p:sp>
      <p:sp>
        <p:nvSpPr>
          <p:cNvPr id="3" name="TextBox 2">
            <a:extLst>
              <a:ext uri="{FF2B5EF4-FFF2-40B4-BE49-F238E27FC236}">
                <a16:creationId xmlns:a16="http://schemas.microsoft.com/office/drawing/2014/main" id="{9F41F43C-E5B2-BD49-5FA9-D90A4BC4E6BE}"/>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10" name="Group 9">
            <a:extLst>
              <a:ext uri="{FF2B5EF4-FFF2-40B4-BE49-F238E27FC236}">
                <a16:creationId xmlns:a16="http://schemas.microsoft.com/office/drawing/2014/main" id="{78745FC5-D8D3-6B34-0D19-C08DFF2D11A2}"/>
              </a:ext>
            </a:extLst>
          </p:cNvPr>
          <p:cNvGrpSpPr/>
          <p:nvPr/>
        </p:nvGrpSpPr>
        <p:grpSpPr>
          <a:xfrm>
            <a:off x="0" y="6405491"/>
            <a:ext cx="12191999" cy="484912"/>
            <a:chOff x="0" y="6405491"/>
            <a:chExt cx="12191999" cy="484912"/>
          </a:xfrm>
        </p:grpSpPr>
        <p:pic>
          <p:nvPicPr>
            <p:cNvPr id="11" name="Picture 10">
              <a:extLst>
                <a:ext uri="{FF2B5EF4-FFF2-40B4-BE49-F238E27FC236}">
                  <a16:creationId xmlns:a16="http://schemas.microsoft.com/office/drawing/2014/main" id="{EF946A0B-3179-434D-D3A0-26E9D1ACA2FE}"/>
                </a:ext>
              </a:extLst>
            </p:cNvPr>
            <p:cNvPicPr>
              <a:picLocks noChangeAspect="1"/>
            </p:cNvPicPr>
            <p:nvPr/>
          </p:nvPicPr>
          <p:blipFill>
            <a:blip r:embed="rId3"/>
            <a:stretch>
              <a:fillRect/>
            </a:stretch>
          </p:blipFill>
          <p:spPr>
            <a:xfrm>
              <a:off x="0" y="6405491"/>
              <a:ext cx="613039" cy="484912"/>
            </a:xfrm>
            <a:prstGeom prst="rect">
              <a:avLst/>
            </a:prstGeom>
          </p:spPr>
        </p:pic>
        <p:pic>
          <p:nvPicPr>
            <p:cNvPr id="12" name="Picture 11">
              <a:extLst>
                <a:ext uri="{FF2B5EF4-FFF2-40B4-BE49-F238E27FC236}">
                  <a16:creationId xmlns:a16="http://schemas.microsoft.com/office/drawing/2014/main" id="{72E1EFC3-34AD-AC66-F82E-1C9B972D5DD6}"/>
                </a:ext>
              </a:extLst>
            </p:cNvPr>
            <p:cNvPicPr>
              <a:picLocks noChangeAspect="1"/>
            </p:cNvPicPr>
            <p:nvPr/>
          </p:nvPicPr>
          <p:blipFill>
            <a:blip r:embed="rId3"/>
            <a:stretch>
              <a:fillRect/>
            </a:stretch>
          </p:blipFill>
          <p:spPr>
            <a:xfrm>
              <a:off x="11578960" y="6405491"/>
              <a:ext cx="613039" cy="484912"/>
            </a:xfrm>
            <a:prstGeom prst="rect">
              <a:avLst/>
            </a:prstGeom>
          </p:spPr>
        </p:pic>
      </p:grpSp>
      <p:pic>
        <p:nvPicPr>
          <p:cNvPr id="5" name="Picture 4" descr="A close-up of a spool of wire&#10;&#10;Description automatically generated">
            <a:extLst>
              <a:ext uri="{FF2B5EF4-FFF2-40B4-BE49-F238E27FC236}">
                <a16:creationId xmlns:a16="http://schemas.microsoft.com/office/drawing/2014/main" id="{11B9FD1A-0330-DA5F-6917-C510119F6C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921" y="1780118"/>
            <a:ext cx="8941110" cy="4459885"/>
          </a:xfrm>
          <a:prstGeom prst="rect">
            <a:avLst/>
          </a:prstGeom>
        </p:spPr>
      </p:pic>
      <p:sp>
        <p:nvSpPr>
          <p:cNvPr id="6" name="TextBox 5">
            <a:extLst>
              <a:ext uri="{FF2B5EF4-FFF2-40B4-BE49-F238E27FC236}">
                <a16:creationId xmlns:a16="http://schemas.microsoft.com/office/drawing/2014/main" id="{AECA11E4-5DF2-8A6F-A6C1-1C5D7DE0EE3B}"/>
              </a:ext>
            </a:extLst>
          </p:cNvPr>
          <p:cNvSpPr txBox="1"/>
          <p:nvPr/>
        </p:nvSpPr>
        <p:spPr>
          <a:xfrm>
            <a:off x="613039" y="792430"/>
            <a:ext cx="11138694" cy="830997"/>
          </a:xfrm>
          <a:prstGeom prst="rect">
            <a:avLst/>
          </a:prstGeom>
          <a:noFill/>
        </p:spPr>
        <p:txBody>
          <a:bodyPr wrap="square">
            <a:spAutoFit/>
          </a:bodyPr>
          <a:lstStyle/>
          <a:p>
            <a:pPr marL="342900" lvl="0" indent="-342900">
              <a:buFont typeface="Arial" panose="020B0604020202020204" pitchFamily="34" charset="0"/>
              <a:buChar char="•"/>
              <a:defRPr/>
            </a:pPr>
            <a:r>
              <a:rPr lang="en-GB" sz="2400" b="1" dirty="0">
                <a:solidFill>
                  <a:prstClr val="white"/>
                </a:solidFill>
                <a:latin typeface="+mj-lt"/>
                <a:cs typeface="Calibri" panose="020F0502020204030204" pitchFamily="34" charset="0"/>
              </a:rPr>
              <a:t>Using magnetic field to define the AB boundary allows us to create an isolated region, reducing the effects of the walls of the container, poster by Luke Whitehead</a:t>
            </a:r>
          </a:p>
        </p:txBody>
      </p:sp>
      <p:pic>
        <p:nvPicPr>
          <p:cNvPr id="7" name="Picture 4" descr="1 Phase diagram of liquid 3 He showing the stable superfluid phases A, A 1 , and B as a function of temperature T, magnetic field strength H, and pressure P. This dissertation focuses on 3 He-B, which dominates the phase diagram at low magnetic fields. Wherever the A phase is involved, it is created at low temperatures by increasing H over the threshold value above which the A phase is stable. Magnetic superfluid 3 He-A 1 can exist only if H &gt; 0 and in a very narrow temperature interval close to T c .">
            <a:extLst>
              <a:ext uri="{FF2B5EF4-FFF2-40B4-BE49-F238E27FC236}">
                <a16:creationId xmlns:a16="http://schemas.microsoft.com/office/drawing/2014/main" id="{99F7490F-DC72-29B3-5553-F10D50E7B9D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903"/>
          <a:stretch/>
        </p:blipFill>
        <p:spPr bwMode="auto">
          <a:xfrm>
            <a:off x="9381749" y="1780118"/>
            <a:ext cx="2758899" cy="2556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26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44726" y="69300"/>
            <a:ext cx="12095922"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Engineer phase landscape through confinement</a:t>
            </a:r>
            <a:endParaRPr lang="en-GB" sz="2800" b="1" dirty="0">
              <a:solidFill>
                <a:prstClr val="white">
                  <a:lumMod val="75000"/>
                </a:prstClr>
              </a:solidFill>
            </a:endParaRPr>
          </a:p>
        </p:txBody>
      </p:sp>
      <p:sp>
        <p:nvSpPr>
          <p:cNvPr id="3" name="Rectangle 2">
            <a:extLst>
              <a:ext uri="{FF2B5EF4-FFF2-40B4-BE49-F238E27FC236}">
                <a16:creationId xmlns:a16="http://schemas.microsoft.com/office/drawing/2014/main" id="{EACF9DE1-4263-9F68-E9AB-3D16E95FFEAE}"/>
              </a:ext>
            </a:extLst>
          </p:cNvPr>
          <p:cNvSpPr/>
          <p:nvPr/>
        </p:nvSpPr>
        <p:spPr>
          <a:xfrm>
            <a:off x="252788" y="882391"/>
            <a:ext cx="6111420" cy="1938992"/>
          </a:xfrm>
          <a:prstGeom prst="rect">
            <a:avLst/>
          </a:prstGeom>
          <a:ln w="57150">
            <a:solidFill>
              <a:schemeClr val="bg1"/>
            </a:solidFill>
          </a:ln>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Engineer phase transitions between superfluid </a:t>
            </a:r>
            <a:r>
              <a:rPr kumimoji="0" lang="en-GB" sz="2400" b="0" i="0" u="none" strike="noStrike" kern="1200" cap="none" spc="0" normalizeH="0" baseline="30000" noProof="0" dirty="0">
                <a:ln>
                  <a:noFill/>
                </a:ln>
                <a:solidFill>
                  <a:prstClr val="white"/>
                </a:solidFill>
                <a:effectLst/>
                <a:uLnTx/>
                <a:uFillTx/>
                <a:latin typeface="Calibri" panose="020F0502020204030204" pitchFamily="34" charset="0"/>
                <a:ea typeface="+mn-ea"/>
                <a:cs typeface="Calibri" panose="020F0502020204030204" pitchFamily="34" charset="0"/>
              </a:rPr>
              <a:t>3</a:t>
            </a:r>
            <a:r>
              <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He phases of distinct symmetry.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Control the free energy landscape with tuning parameters. (Temperature, pressure, </a:t>
            </a:r>
            <a:r>
              <a:rPr lang="en-GB" sz="2400" dirty="0">
                <a:solidFill>
                  <a:prstClr val="white"/>
                </a:solidFill>
                <a:latin typeface="Calibri" panose="020F0502020204030204" pitchFamily="34" charset="0"/>
                <a:cs typeface="Calibri" panose="020F0502020204030204" pitchFamily="34" charset="0"/>
              </a:rPr>
              <a:t>surface </a:t>
            </a:r>
            <a:r>
              <a:rPr lang="en-GB" sz="2400" dirty="0" err="1">
                <a:solidFill>
                  <a:prstClr val="white"/>
                </a:solidFill>
                <a:latin typeface="Calibri" panose="020F0502020204030204" pitchFamily="34" charset="0"/>
                <a:cs typeface="Calibri" panose="020F0502020204030204" pitchFamily="34" charset="0"/>
              </a:rPr>
              <a:t>specularity</a:t>
            </a:r>
            <a:r>
              <a:rPr lang="en-GB" sz="2400" dirty="0">
                <a:solidFill>
                  <a:prstClr val="white"/>
                </a:solidFill>
                <a:latin typeface="Calibri" panose="020F0502020204030204" pitchFamily="34" charset="0"/>
                <a:cs typeface="Calibri" panose="020F0502020204030204" pitchFamily="34" charset="0"/>
              </a:rPr>
              <a:t>, </a:t>
            </a:r>
            <a:r>
              <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magnetic field)</a:t>
            </a:r>
          </a:p>
        </p:txBody>
      </p:sp>
      <p:pic>
        <p:nvPicPr>
          <p:cNvPr id="7" name="Picture 2" descr="Image result for rhul confined helium">
            <a:extLst>
              <a:ext uri="{FF2B5EF4-FFF2-40B4-BE49-F238E27FC236}">
                <a16:creationId xmlns:a16="http://schemas.microsoft.com/office/drawing/2014/main" id="{E6875D7E-533A-CF8B-8D76-93FEDB9B56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788" y="3111255"/>
            <a:ext cx="5851408" cy="304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lose up of a map&#10;&#10;Description automatically generated">
            <a:extLst>
              <a:ext uri="{FF2B5EF4-FFF2-40B4-BE49-F238E27FC236}">
                <a16:creationId xmlns:a16="http://schemas.microsoft.com/office/drawing/2014/main" id="{7D34AA76-4B6B-408D-3CD4-3727114BD3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5556"/>
          <a:stretch/>
        </p:blipFill>
        <p:spPr>
          <a:xfrm>
            <a:off x="5767966" y="3111255"/>
            <a:ext cx="6111421" cy="3048000"/>
          </a:xfrm>
          <a:prstGeom prst="rect">
            <a:avLst/>
          </a:prstGeom>
        </p:spPr>
      </p:pic>
      <p:sp>
        <p:nvSpPr>
          <p:cNvPr id="17" name="TextBox 16">
            <a:extLst>
              <a:ext uri="{FF2B5EF4-FFF2-40B4-BE49-F238E27FC236}">
                <a16:creationId xmlns:a16="http://schemas.microsoft.com/office/drawing/2014/main" id="{ECAD76CC-B331-0AD2-B268-C4E1596D2B99}"/>
              </a:ext>
            </a:extLst>
          </p:cNvPr>
          <p:cNvSpPr txBox="1"/>
          <p:nvPr/>
        </p:nvSpPr>
        <p:spPr>
          <a:xfrm>
            <a:off x="6508473" y="882391"/>
            <a:ext cx="5564667" cy="1938992"/>
          </a:xfrm>
          <a:prstGeom prst="rect">
            <a:avLst/>
          </a:prstGeom>
          <a:noFill/>
        </p:spPr>
        <p:txBody>
          <a:bodyPr wrap="square">
            <a:spAutoFit/>
          </a:bodyPr>
          <a:lstStyle/>
          <a:p>
            <a:r>
              <a:rPr lang="en-GB" sz="2000" dirty="0">
                <a:solidFill>
                  <a:schemeClr val="bg1"/>
                </a:solidFill>
              </a:rPr>
              <a:t>Levitin LV, Bennett RG, Casey A, Cowan B, Saunders J, </a:t>
            </a:r>
            <a:r>
              <a:rPr lang="en-GB" sz="2000" dirty="0" err="1">
                <a:solidFill>
                  <a:schemeClr val="bg1"/>
                </a:solidFill>
              </a:rPr>
              <a:t>Drung</a:t>
            </a:r>
            <a:r>
              <a:rPr lang="en-GB" sz="2000" dirty="0">
                <a:solidFill>
                  <a:schemeClr val="bg1"/>
                </a:solidFill>
              </a:rPr>
              <a:t> D, Schurig T, </a:t>
            </a:r>
            <a:r>
              <a:rPr lang="en-GB" sz="2000" dirty="0" err="1">
                <a:solidFill>
                  <a:schemeClr val="bg1"/>
                </a:solidFill>
              </a:rPr>
              <a:t>Parpia</a:t>
            </a:r>
            <a:r>
              <a:rPr lang="en-GB" sz="2000" dirty="0">
                <a:solidFill>
                  <a:schemeClr val="bg1"/>
                </a:solidFill>
              </a:rPr>
              <a:t> JM. </a:t>
            </a:r>
          </a:p>
          <a:p>
            <a:r>
              <a:rPr lang="en-GB" sz="2000" i="1" dirty="0">
                <a:solidFill>
                  <a:srgbClr val="00B0F0"/>
                </a:solidFill>
              </a:rPr>
              <a:t>Phase diagram of the topological superfluid </a:t>
            </a:r>
            <a:r>
              <a:rPr lang="en-GB" sz="2000" i="1" baseline="30000" dirty="0">
                <a:solidFill>
                  <a:srgbClr val="00B0F0"/>
                </a:solidFill>
              </a:rPr>
              <a:t>3</a:t>
            </a:r>
            <a:r>
              <a:rPr lang="en-GB" sz="2000" i="1" dirty="0">
                <a:solidFill>
                  <a:srgbClr val="00B0F0"/>
                </a:solidFill>
              </a:rPr>
              <a:t>He confined in a nanoscale slab geometry.</a:t>
            </a:r>
          </a:p>
          <a:p>
            <a:r>
              <a:rPr lang="en-GB" sz="2000" dirty="0">
                <a:solidFill>
                  <a:schemeClr val="bg1"/>
                </a:solidFill>
              </a:rPr>
              <a:t>Science. </a:t>
            </a:r>
            <a:r>
              <a:rPr lang="en-GB" sz="2000" b="1" dirty="0">
                <a:solidFill>
                  <a:schemeClr val="bg1"/>
                </a:solidFill>
              </a:rPr>
              <a:t>340</a:t>
            </a:r>
            <a:r>
              <a:rPr lang="en-GB" sz="2000" dirty="0">
                <a:solidFill>
                  <a:schemeClr val="bg1"/>
                </a:solidFill>
              </a:rPr>
              <a:t>, 6134,841-444 (2013). doi:10.1126/science.1233621</a:t>
            </a:r>
          </a:p>
        </p:txBody>
      </p:sp>
      <p:sp>
        <p:nvSpPr>
          <p:cNvPr id="10" name="TextBox 9">
            <a:extLst>
              <a:ext uri="{FF2B5EF4-FFF2-40B4-BE49-F238E27FC236}">
                <a16:creationId xmlns:a16="http://schemas.microsoft.com/office/drawing/2014/main" id="{15F4486B-01E3-3ED5-51EA-8D9B8BB5A09D}"/>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11" name="Group 10">
            <a:extLst>
              <a:ext uri="{FF2B5EF4-FFF2-40B4-BE49-F238E27FC236}">
                <a16:creationId xmlns:a16="http://schemas.microsoft.com/office/drawing/2014/main" id="{11933AE9-F82A-4360-145C-DEB73CC8EB7A}"/>
              </a:ext>
            </a:extLst>
          </p:cNvPr>
          <p:cNvGrpSpPr/>
          <p:nvPr/>
        </p:nvGrpSpPr>
        <p:grpSpPr>
          <a:xfrm>
            <a:off x="0" y="6405491"/>
            <a:ext cx="12191999" cy="484912"/>
            <a:chOff x="0" y="6405491"/>
            <a:chExt cx="12191999" cy="484912"/>
          </a:xfrm>
        </p:grpSpPr>
        <p:pic>
          <p:nvPicPr>
            <p:cNvPr id="12" name="Picture 11">
              <a:extLst>
                <a:ext uri="{FF2B5EF4-FFF2-40B4-BE49-F238E27FC236}">
                  <a16:creationId xmlns:a16="http://schemas.microsoft.com/office/drawing/2014/main" id="{0B1A9337-6C04-8B35-BF23-31655E8025CF}"/>
                </a:ext>
              </a:extLst>
            </p:cNvPr>
            <p:cNvPicPr>
              <a:picLocks noChangeAspect="1"/>
            </p:cNvPicPr>
            <p:nvPr/>
          </p:nvPicPr>
          <p:blipFill>
            <a:blip r:embed="rId5"/>
            <a:stretch>
              <a:fillRect/>
            </a:stretch>
          </p:blipFill>
          <p:spPr>
            <a:xfrm>
              <a:off x="0" y="6405491"/>
              <a:ext cx="613039" cy="484912"/>
            </a:xfrm>
            <a:prstGeom prst="rect">
              <a:avLst/>
            </a:prstGeom>
          </p:spPr>
        </p:pic>
        <p:pic>
          <p:nvPicPr>
            <p:cNvPr id="13" name="Picture 12">
              <a:extLst>
                <a:ext uri="{FF2B5EF4-FFF2-40B4-BE49-F238E27FC236}">
                  <a16:creationId xmlns:a16="http://schemas.microsoft.com/office/drawing/2014/main" id="{95879B8A-8495-2992-ED45-2A4D17780F9C}"/>
                </a:ext>
              </a:extLst>
            </p:cNvPr>
            <p:cNvPicPr>
              <a:picLocks noChangeAspect="1"/>
            </p:cNvPicPr>
            <p:nvPr/>
          </p:nvPicPr>
          <p:blipFill>
            <a:blip r:embed="rId5"/>
            <a:stretch>
              <a:fillRect/>
            </a:stretch>
          </p:blipFill>
          <p:spPr>
            <a:xfrm>
              <a:off x="11578960" y="6405491"/>
              <a:ext cx="613039" cy="484912"/>
            </a:xfrm>
            <a:prstGeom prst="rect">
              <a:avLst/>
            </a:prstGeom>
          </p:spPr>
        </p:pic>
      </p:grpSp>
    </p:spTree>
    <p:extLst>
      <p:ext uri="{BB962C8B-B14F-4D97-AF65-F5344CB8AC3E}">
        <p14:creationId xmlns:p14="http://schemas.microsoft.com/office/powerpoint/2010/main" val="2805529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1" y="69300"/>
            <a:ext cx="12191999" cy="523220"/>
          </a:xfrm>
          <a:prstGeom prst="rect">
            <a:avLst/>
          </a:prstGeom>
          <a:solidFill>
            <a:schemeClr val="tx1">
              <a:lumMod val="95000"/>
              <a:lumOff val="5000"/>
            </a:schemeClr>
          </a:solidFill>
        </p:spPr>
        <p:txBody>
          <a:bodyPr wrap="square">
            <a:spAutoFit/>
          </a:bodyPr>
          <a:lstStyle/>
          <a:p>
            <a:pPr algn="ctr">
              <a:defRPr/>
            </a:pPr>
            <a:r>
              <a:rPr lang="en-GB" sz="2800" b="1" dirty="0">
                <a:solidFill>
                  <a:prstClr val="white"/>
                </a:solidFill>
              </a:rPr>
              <a:t>Engineer phase landscape through confinement</a:t>
            </a:r>
            <a:endParaRPr lang="en-GB" sz="2800" b="1" dirty="0">
              <a:solidFill>
                <a:prstClr val="white">
                  <a:lumMod val="75000"/>
                </a:prstClr>
              </a:solidFill>
            </a:endParaRPr>
          </a:p>
        </p:txBody>
      </p:sp>
      <p:pic>
        <p:nvPicPr>
          <p:cNvPr id="7" name="Picture 6">
            <a:extLst>
              <a:ext uri="{FF2B5EF4-FFF2-40B4-BE49-F238E27FC236}">
                <a16:creationId xmlns:a16="http://schemas.microsoft.com/office/drawing/2014/main" id="{7E62E7C6-9197-3A67-554C-96C319EC9DAD}"/>
              </a:ext>
            </a:extLst>
          </p:cNvPr>
          <p:cNvPicPr>
            <a:picLocks noChangeAspect="1"/>
          </p:cNvPicPr>
          <p:nvPr/>
        </p:nvPicPr>
        <p:blipFill>
          <a:blip r:embed="rId3"/>
          <a:stretch>
            <a:fillRect/>
          </a:stretch>
        </p:blipFill>
        <p:spPr>
          <a:xfrm>
            <a:off x="2298502" y="771787"/>
            <a:ext cx="7727766" cy="5536734"/>
          </a:xfrm>
          <a:prstGeom prst="rect">
            <a:avLst/>
          </a:prstGeom>
        </p:spPr>
      </p:pic>
      <p:sp>
        <p:nvSpPr>
          <p:cNvPr id="3" name="TextBox 2">
            <a:extLst>
              <a:ext uri="{FF2B5EF4-FFF2-40B4-BE49-F238E27FC236}">
                <a16:creationId xmlns:a16="http://schemas.microsoft.com/office/drawing/2014/main" id="{CE37BD32-BDD6-16AB-4B0E-68C07E7B3748}"/>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9" name="Group 8">
            <a:extLst>
              <a:ext uri="{FF2B5EF4-FFF2-40B4-BE49-F238E27FC236}">
                <a16:creationId xmlns:a16="http://schemas.microsoft.com/office/drawing/2014/main" id="{D668D517-4D23-2F74-D53D-98A4499991BB}"/>
              </a:ext>
            </a:extLst>
          </p:cNvPr>
          <p:cNvGrpSpPr/>
          <p:nvPr/>
        </p:nvGrpSpPr>
        <p:grpSpPr>
          <a:xfrm>
            <a:off x="0" y="6405491"/>
            <a:ext cx="12191999" cy="484912"/>
            <a:chOff x="0" y="6405491"/>
            <a:chExt cx="12191999" cy="484912"/>
          </a:xfrm>
        </p:grpSpPr>
        <p:pic>
          <p:nvPicPr>
            <p:cNvPr id="10" name="Picture 9">
              <a:extLst>
                <a:ext uri="{FF2B5EF4-FFF2-40B4-BE49-F238E27FC236}">
                  <a16:creationId xmlns:a16="http://schemas.microsoft.com/office/drawing/2014/main" id="{22EA7F10-5102-218B-6AF5-465BDE7FAAF5}"/>
                </a:ext>
              </a:extLst>
            </p:cNvPr>
            <p:cNvPicPr>
              <a:picLocks noChangeAspect="1"/>
            </p:cNvPicPr>
            <p:nvPr/>
          </p:nvPicPr>
          <p:blipFill>
            <a:blip r:embed="rId4"/>
            <a:stretch>
              <a:fillRect/>
            </a:stretch>
          </p:blipFill>
          <p:spPr>
            <a:xfrm>
              <a:off x="0" y="6405491"/>
              <a:ext cx="613039" cy="484912"/>
            </a:xfrm>
            <a:prstGeom prst="rect">
              <a:avLst/>
            </a:prstGeom>
          </p:spPr>
        </p:pic>
        <p:pic>
          <p:nvPicPr>
            <p:cNvPr id="11" name="Picture 10">
              <a:extLst>
                <a:ext uri="{FF2B5EF4-FFF2-40B4-BE49-F238E27FC236}">
                  <a16:creationId xmlns:a16="http://schemas.microsoft.com/office/drawing/2014/main" id="{CE4BB13B-2B78-17B9-C6BC-9E9C1A4FB977}"/>
                </a:ext>
              </a:extLst>
            </p:cNvPr>
            <p:cNvPicPr>
              <a:picLocks noChangeAspect="1"/>
            </p:cNvPicPr>
            <p:nvPr/>
          </p:nvPicPr>
          <p:blipFill>
            <a:blip r:embed="rId4"/>
            <a:stretch>
              <a:fillRect/>
            </a:stretch>
          </p:blipFill>
          <p:spPr>
            <a:xfrm>
              <a:off x="11578960" y="6405491"/>
              <a:ext cx="613039" cy="484912"/>
            </a:xfrm>
            <a:prstGeom prst="rect">
              <a:avLst/>
            </a:prstGeom>
          </p:spPr>
        </p:pic>
      </p:grpSp>
    </p:spTree>
    <p:extLst>
      <p:ext uri="{BB962C8B-B14F-4D97-AF65-F5344CB8AC3E}">
        <p14:creationId xmlns:p14="http://schemas.microsoft.com/office/powerpoint/2010/main" val="2596874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0D1003-B025-242D-3636-4F1F0678C993}"/>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sp>
        <p:nvSpPr>
          <p:cNvPr id="2" name="Rectangle 1">
            <a:extLst>
              <a:ext uri="{FF2B5EF4-FFF2-40B4-BE49-F238E27FC236}">
                <a16:creationId xmlns:a16="http://schemas.microsoft.com/office/drawing/2014/main" id="{CE0246AF-36F3-4801-AC0F-4DCC64367FCB}"/>
              </a:ext>
            </a:extLst>
          </p:cNvPr>
          <p:cNvSpPr/>
          <p:nvPr/>
        </p:nvSpPr>
        <p:spPr>
          <a:xfrm>
            <a:off x="106017" y="69300"/>
            <a:ext cx="11933583" cy="954107"/>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Qu</a:t>
            </a:r>
            <a:r>
              <a:rPr lang="en-GB" sz="2800" b="1" dirty="0">
                <a:solidFill>
                  <a:prstClr val="white">
                    <a:lumMod val="75000"/>
                  </a:prstClr>
                </a:solidFill>
              </a:rPr>
              <a:t>antum</a:t>
            </a:r>
            <a:r>
              <a:rPr lang="en-GB" sz="2800" b="1" dirty="0">
                <a:solidFill>
                  <a:prstClr val="white"/>
                </a:solidFill>
              </a:rPr>
              <a:t> E</a:t>
            </a:r>
            <a:r>
              <a:rPr lang="en-GB" sz="2800" b="1" dirty="0">
                <a:solidFill>
                  <a:prstClr val="white">
                    <a:lumMod val="75000"/>
                  </a:prstClr>
                </a:solidFill>
              </a:rPr>
              <a:t>nhanced</a:t>
            </a:r>
            <a:r>
              <a:rPr lang="en-GB" sz="2800" b="1" dirty="0">
                <a:solidFill>
                  <a:prstClr val="white"/>
                </a:solidFill>
              </a:rPr>
              <a:t> S</a:t>
            </a:r>
            <a:r>
              <a:rPr lang="en-GB" sz="2800" b="1" dirty="0">
                <a:solidFill>
                  <a:prstClr val="white">
                    <a:lumMod val="75000"/>
                  </a:prstClr>
                </a:solidFill>
              </a:rPr>
              <a:t>uperfluid</a:t>
            </a:r>
            <a:r>
              <a:rPr lang="en-GB" sz="2800" b="1" dirty="0">
                <a:solidFill>
                  <a:prstClr val="white"/>
                </a:solidFill>
              </a:rPr>
              <a:t> T</a:t>
            </a:r>
            <a:r>
              <a:rPr lang="en-GB" sz="2800" b="1" dirty="0">
                <a:solidFill>
                  <a:prstClr val="white">
                    <a:lumMod val="75000"/>
                  </a:prstClr>
                </a:solidFill>
              </a:rPr>
              <a:t>echnologies for</a:t>
            </a:r>
            <a:r>
              <a:rPr lang="en-GB" sz="2800" b="1" dirty="0">
                <a:solidFill>
                  <a:prstClr val="white"/>
                </a:solidFill>
              </a:rPr>
              <a:t> D</a:t>
            </a:r>
            <a:r>
              <a:rPr lang="en-GB" sz="2800" b="1" dirty="0">
                <a:solidFill>
                  <a:prstClr val="white">
                    <a:lumMod val="75000"/>
                  </a:prstClr>
                </a:solidFill>
              </a:rPr>
              <a:t>ark</a:t>
            </a:r>
            <a:r>
              <a:rPr lang="en-GB" sz="2800" b="1" dirty="0">
                <a:solidFill>
                  <a:prstClr val="white"/>
                </a:solidFill>
              </a:rPr>
              <a:t> M</a:t>
            </a:r>
            <a:r>
              <a:rPr lang="en-GB" sz="2800" b="1" dirty="0">
                <a:solidFill>
                  <a:prstClr val="white">
                    <a:lumMod val="75000"/>
                  </a:prstClr>
                </a:solidFill>
              </a:rPr>
              <a:t>atter</a:t>
            </a:r>
            <a:r>
              <a:rPr lang="en-GB" sz="2800" b="1" dirty="0">
                <a:solidFill>
                  <a:prstClr val="white"/>
                </a:solidFill>
              </a:rPr>
              <a:t> </a:t>
            </a:r>
            <a:r>
              <a:rPr lang="en-GB" sz="2800" b="1" dirty="0">
                <a:solidFill>
                  <a:prstClr val="white">
                    <a:lumMod val="75000"/>
                  </a:prstClr>
                </a:solidFill>
              </a:rPr>
              <a:t>and</a:t>
            </a:r>
            <a:r>
              <a:rPr lang="en-GB" sz="2800" b="1" dirty="0">
                <a:solidFill>
                  <a:prstClr val="white"/>
                </a:solidFill>
              </a:rPr>
              <a:t> C</a:t>
            </a:r>
            <a:r>
              <a:rPr lang="en-GB" sz="2800" b="1" dirty="0">
                <a:solidFill>
                  <a:prstClr val="white">
                    <a:lumMod val="75000"/>
                  </a:prstClr>
                </a:solidFill>
              </a:rPr>
              <a:t>osmology, </a:t>
            </a:r>
            <a:r>
              <a:rPr lang="en-GB" sz="2800" b="1" dirty="0">
                <a:solidFill>
                  <a:prstClr val="white"/>
                </a:solidFill>
              </a:rPr>
              <a:t>QUEST –DMC</a:t>
            </a:r>
            <a:endParaRPr lang="en-GB" sz="2800" b="1" dirty="0">
              <a:solidFill>
                <a:prstClr val="white">
                  <a:lumMod val="75000"/>
                </a:prstClr>
              </a:solidFill>
            </a:endParaRPr>
          </a:p>
        </p:txBody>
      </p:sp>
      <p:grpSp>
        <p:nvGrpSpPr>
          <p:cNvPr id="4" name="Group 3">
            <a:extLst>
              <a:ext uri="{FF2B5EF4-FFF2-40B4-BE49-F238E27FC236}">
                <a16:creationId xmlns:a16="http://schemas.microsoft.com/office/drawing/2014/main" id="{3BEBDD47-0A6C-94C9-7AD9-8CE9AC06AED3}"/>
              </a:ext>
            </a:extLst>
          </p:cNvPr>
          <p:cNvGrpSpPr/>
          <p:nvPr/>
        </p:nvGrpSpPr>
        <p:grpSpPr>
          <a:xfrm>
            <a:off x="0" y="6405491"/>
            <a:ext cx="12191999" cy="484912"/>
            <a:chOff x="0" y="6405491"/>
            <a:chExt cx="12191999" cy="484912"/>
          </a:xfrm>
        </p:grpSpPr>
        <p:pic>
          <p:nvPicPr>
            <p:cNvPr id="6" name="Picture 5">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0" y="6405491"/>
              <a:ext cx="613039" cy="484912"/>
            </a:xfrm>
            <a:prstGeom prst="rect">
              <a:avLst/>
            </a:prstGeom>
          </p:spPr>
        </p:pic>
        <p:pic>
          <p:nvPicPr>
            <p:cNvPr id="8" name="Picture 7">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11578960" y="6405491"/>
              <a:ext cx="613039" cy="484912"/>
            </a:xfrm>
            <a:prstGeom prst="rect">
              <a:avLst/>
            </a:prstGeom>
          </p:spPr>
        </p:pic>
      </p:grpSp>
      <p:sp>
        <p:nvSpPr>
          <p:cNvPr id="13" name="Rectangle 12">
            <a:extLst>
              <a:ext uri="{FF2B5EF4-FFF2-40B4-BE49-F238E27FC236}">
                <a16:creationId xmlns:a16="http://schemas.microsoft.com/office/drawing/2014/main" id="{009625E1-961F-4029-8EFF-313E9018A524}"/>
              </a:ext>
            </a:extLst>
          </p:cNvPr>
          <p:cNvSpPr/>
          <p:nvPr/>
        </p:nvSpPr>
        <p:spPr>
          <a:xfrm>
            <a:off x="106016" y="1038261"/>
            <a:ext cx="12191999" cy="5201424"/>
          </a:xfrm>
          <a:prstGeom prst="rect">
            <a:avLst/>
          </a:prstGeom>
          <a:solidFill>
            <a:schemeClr val="tx1">
              <a:lumMod val="95000"/>
              <a:lumOff val="5000"/>
              <a:alpha val="25000"/>
            </a:schemeClr>
          </a:solidFill>
        </p:spPr>
        <p:txBody>
          <a:bodyPr wrap="square">
            <a:spAutoFit/>
          </a:bodyPr>
          <a:lstStyle/>
          <a:p>
            <a:pPr>
              <a:defRPr/>
            </a:pPr>
            <a:r>
              <a:rPr kumimoji="0" lang="en-GB" sz="2400" b="1" i="1" u="none" strike="noStrike" kern="1200" cap="none" spc="0" normalizeH="0" noProof="0" dirty="0">
                <a:ln>
                  <a:noFill/>
                </a:ln>
                <a:solidFill>
                  <a:srgbClr val="92D050"/>
                </a:solidFill>
                <a:effectLst/>
                <a:uLnTx/>
                <a:uFillTx/>
                <a:latin typeface="Calibri" panose="020F0502020204030204"/>
                <a:ea typeface="+mn-ea"/>
                <a:cs typeface="+mn-cs"/>
              </a:rPr>
              <a:t>A-B transition in superfluid </a:t>
            </a:r>
            <a:r>
              <a:rPr kumimoji="0" lang="en-GB" sz="2400" b="1" i="1" u="none" strike="noStrike" kern="1200" cap="none" spc="0" normalizeH="0" baseline="30000" noProof="0" dirty="0">
                <a:ln>
                  <a:noFill/>
                </a:ln>
                <a:solidFill>
                  <a:srgbClr val="92D050"/>
                </a:solidFill>
                <a:effectLst/>
                <a:uLnTx/>
                <a:uFillTx/>
                <a:latin typeface="Calibri" panose="020F0502020204030204"/>
                <a:ea typeface="+mn-ea"/>
                <a:cs typeface="+mn-cs"/>
              </a:rPr>
              <a:t>3</a:t>
            </a:r>
            <a:r>
              <a:rPr kumimoji="0" lang="en-GB" sz="2400" b="1" i="1" u="none" strike="noStrike" kern="1200" cap="none" spc="0" normalizeH="0" noProof="0" dirty="0">
                <a:ln>
                  <a:noFill/>
                </a:ln>
                <a:solidFill>
                  <a:srgbClr val="92D050"/>
                </a:solidFill>
                <a:effectLst/>
                <a:uLnTx/>
                <a:uFillTx/>
                <a:latin typeface="Calibri" panose="020F0502020204030204"/>
                <a:ea typeface="+mn-ea"/>
                <a:cs typeface="+mn-cs"/>
              </a:rPr>
              <a:t>He and cosmological phase transitions,</a:t>
            </a:r>
            <a:endParaRPr kumimoji="0" lang="en-GB" sz="2400" b="1" i="0" u="none" strike="noStrike" kern="1200" cap="none" spc="0" normalizeH="0" noProof="0" dirty="0">
              <a:ln>
                <a:noFill/>
              </a:ln>
              <a:solidFill>
                <a:srgbClr val="92D050"/>
              </a:solidFill>
              <a:effectLst/>
              <a:uLnTx/>
              <a:uFillTx/>
              <a:latin typeface="Calibri" panose="020F0502020204030204"/>
              <a:ea typeface="+mn-ea"/>
              <a:cs typeface="+mn-cs"/>
            </a:endParaRPr>
          </a:p>
          <a:p>
            <a:pPr>
              <a:defRPr/>
            </a:pPr>
            <a:r>
              <a:rPr kumimoji="0" lang="en-GB" sz="2000" b="1" i="0" u="none" strike="noStrike" kern="1200" cap="none" spc="0" normalizeH="0" noProof="0" dirty="0">
                <a:ln>
                  <a:noFill/>
                </a:ln>
                <a:solidFill>
                  <a:prstClr val="white"/>
                </a:solidFill>
                <a:effectLst/>
                <a:uLnTx/>
                <a:uFillTx/>
                <a:latin typeface="Calibri" panose="020F0502020204030204"/>
                <a:ea typeface="+mn-ea"/>
                <a:cs typeface="+mn-cs"/>
              </a:rPr>
              <a:t>Mark Hindmarsh, J.A. </a:t>
            </a:r>
            <a:r>
              <a:rPr kumimoji="0" lang="en-GB" sz="2000" b="1" i="0" u="none" strike="noStrike" kern="1200" cap="none" spc="0" normalizeH="0" noProof="0" dirty="0" err="1">
                <a:ln>
                  <a:noFill/>
                </a:ln>
                <a:solidFill>
                  <a:prstClr val="white"/>
                </a:solidFill>
                <a:effectLst/>
                <a:uLnTx/>
                <a:uFillTx/>
                <a:latin typeface="Calibri" panose="020F0502020204030204"/>
                <a:ea typeface="+mn-ea"/>
                <a:cs typeface="+mn-cs"/>
              </a:rPr>
              <a:t>Sauls</a:t>
            </a:r>
            <a:r>
              <a:rPr kumimoji="0" lang="en-GB" sz="2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GB" sz="2000" b="1" i="0" u="none" strike="noStrike" kern="1200" cap="none" spc="0" normalizeH="0" noProof="0" dirty="0" err="1">
                <a:ln>
                  <a:noFill/>
                </a:ln>
                <a:solidFill>
                  <a:prstClr val="white"/>
                </a:solidFill>
                <a:effectLst/>
                <a:uLnTx/>
                <a:uFillTx/>
                <a:latin typeface="Calibri" panose="020F0502020204030204"/>
                <a:ea typeface="+mn-ea"/>
                <a:cs typeface="+mn-cs"/>
              </a:rPr>
              <a:t>Kuang</a:t>
            </a:r>
            <a:r>
              <a:rPr kumimoji="0" lang="en-GB" sz="2000" b="1" i="0" u="none" strike="noStrike" kern="1200" cap="none" spc="0" normalizeH="0" noProof="0" dirty="0">
                <a:ln>
                  <a:noFill/>
                </a:ln>
                <a:solidFill>
                  <a:prstClr val="white"/>
                </a:solidFill>
                <a:effectLst/>
                <a:uLnTx/>
                <a:uFillTx/>
                <a:latin typeface="Calibri" panose="020F0502020204030204"/>
                <a:ea typeface="+mn-ea"/>
                <a:cs typeface="+mn-cs"/>
              </a:rPr>
              <a:t> Zhang, </a:t>
            </a:r>
            <a:r>
              <a:rPr kumimoji="0" lang="en-GB" sz="2000" b="1" i="0" u="none" strike="noStrike" kern="1200" cap="none" spc="0" normalizeH="0" noProof="0" dirty="0" err="1">
                <a:ln>
                  <a:noFill/>
                </a:ln>
                <a:solidFill>
                  <a:prstClr val="white"/>
                </a:solidFill>
                <a:effectLst/>
                <a:uLnTx/>
                <a:uFillTx/>
                <a:latin typeface="Calibri" panose="020F0502020204030204"/>
                <a:ea typeface="+mn-ea"/>
                <a:cs typeface="+mn-cs"/>
              </a:rPr>
              <a:t>S.Autti</a:t>
            </a:r>
            <a:r>
              <a:rPr kumimoji="0" lang="en-GB" sz="2000" b="1" i="0" u="none" strike="noStrike" kern="1200" cap="none" spc="0" normalizeH="0" noProof="0" dirty="0">
                <a:ln>
                  <a:noFill/>
                </a:ln>
                <a:solidFill>
                  <a:prstClr val="white"/>
                </a:solidFill>
                <a:effectLst/>
                <a:uLnTx/>
                <a:uFillTx/>
                <a:latin typeface="Calibri" panose="020F0502020204030204"/>
                <a:ea typeface="+mn-ea"/>
                <a:cs typeface="+mn-cs"/>
              </a:rPr>
              <a:t>, Richard P. Haley, Petri J. Heikkinen, Stephan J. Huber, Lev V. Levitin, Asier Lopez-</a:t>
            </a:r>
            <a:r>
              <a:rPr kumimoji="0" lang="en-GB" sz="2000" b="1" i="0" u="none" strike="noStrike" kern="1200" cap="none" spc="0" normalizeH="0" noProof="0" dirty="0" err="1">
                <a:ln>
                  <a:noFill/>
                </a:ln>
                <a:solidFill>
                  <a:prstClr val="white"/>
                </a:solidFill>
                <a:effectLst/>
                <a:uLnTx/>
                <a:uFillTx/>
                <a:latin typeface="Calibri" panose="020F0502020204030204"/>
                <a:ea typeface="+mn-ea"/>
                <a:cs typeface="+mn-cs"/>
              </a:rPr>
              <a:t>Eiguren</a:t>
            </a:r>
            <a:r>
              <a:rPr kumimoji="0" lang="en-GB" sz="2000" b="1" i="0" u="none" strike="noStrike" kern="1200" cap="none" spc="0" normalizeH="0" noProof="0" dirty="0">
                <a:ln>
                  <a:noFill/>
                </a:ln>
                <a:solidFill>
                  <a:prstClr val="white"/>
                </a:solidFill>
                <a:effectLst/>
                <a:uLnTx/>
                <a:uFillTx/>
                <a:latin typeface="Calibri" panose="020F0502020204030204"/>
                <a:ea typeface="+mn-ea"/>
                <a:cs typeface="+mn-cs"/>
              </a:rPr>
              <a:t>, Adam J. Mayer, Kari </a:t>
            </a:r>
            <a:r>
              <a:rPr kumimoji="0" lang="en-GB" sz="2000" b="1" i="0" u="none" strike="noStrike" kern="1200" cap="none" spc="0" normalizeH="0" noProof="0" dirty="0" err="1">
                <a:ln>
                  <a:noFill/>
                </a:ln>
                <a:solidFill>
                  <a:prstClr val="white"/>
                </a:solidFill>
                <a:effectLst/>
                <a:uLnTx/>
                <a:uFillTx/>
                <a:latin typeface="Calibri" panose="020F0502020204030204"/>
                <a:ea typeface="+mn-ea"/>
                <a:cs typeface="+mn-cs"/>
              </a:rPr>
              <a:t>Rummukainen</a:t>
            </a:r>
            <a:r>
              <a:rPr kumimoji="0" lang="en-GB" sz="2000" b="1" i="0" u="none" strike="noStrike" kern="1200" cap="none" spc="0" normalizeH="0" noProof="0" dirty="0">
                <a:ln>
                  <a:noFill/>
                </a:ln>
                <a:solidFill>
                  <a:prstClr val="white"/>
                </a:solidFill>
                <a:effectLst/>
                <a:uLnTx/>
                <a:uFillTx/>
                <a:latin typeface="Calibri" panose="020F0502020204030204"/>
                <a:ea typeface="+mn-ea"/>
                <a:cs typeface="+mn-cs"/>
              </a:rPr>
              <a:t>, John Saunders, Dmitry Zmeev,</a:t>
            </a:r>
            <a:endParaRPr kumimoji="0" lang="en-GB" sz="2000" b="1" i="1" u="none" strike="noStrike" kern="1200" cap="none" spc="0" normalizeH="0" noProof="0" dirty="0">
              <a:ln>
                <a:noFill/>
              </a:ln>
              <a:solidFill>
                <a:srgbClr val="00B0F0"/>
              </a:solidFill>
              <a:effectLst/>
              <a:uLnTx/>
              <a:uFillTx/>
              <a:latin typeface="Calibri" panose="020F0502020204030204"/>
              <a:ea typeface="+mn-ea"/>
              <a:cs typeface="+mn-cs"/>
            </a:endParaRPr>
          </a:p>
          <a:p>
            <a:pPr>
              <a:defRPr/>
            </a:pPr>
            <a:r>
              <a:rPr kumimoji="0" lang="en-US" sz="2000" b="1" i="1" u="none" strike="noStrike" kern="1200" cap="none" spc="0" normalizeH="0" noProof="0" dirty="0">
                <a:ln>
                  <a:noFill/>
                </a:ln>
                <a:solidFill>
                  <a:prstClr val="white"/>
                </a:solidFill>
                <a:effectLst/>
                <a:uLnTx/>
                <a:uFillTx/>
                <a:latin typeface="Calibri" panose="020F0502020204030204"/>
                <a:ea typeface="+mn-ea"/>
                <a:cs typeface="+mn-cs"/>
              </a:rPr>
              <a:t>J Low Temp Phys 215, 495–524 (2024). </a:t>
            </a:r>
            <a:r>
              <a:rPr kumimoji="0" lang="en-US" sz="2000" u="none" strike="noStrike" kern="1200" cap="none" spc="0" normalizeH="0" noProof="0" dirty="0">
                <a:ln>
                  <a:noFill/>
                </a:ln>
                <a:solidFill>
                  <a:schemeClr val="accent6">
                    <a:lumMod val="60000"/>
                    <a:lumOff val="40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https://doi.org/10.1007/s10909-024-03151-9</a:t>
            </a:r>
            <a:endParaRPr kumimoji="0" lang="en-US" sz="2000" u="none" strike="noStrike" kern="1200" cap="none" spc="0" normalizeH="0" noProof="0" dirty="0">
              <a:ln>
                <a:noFill/>
              </a:ln>
              <a:solidFill>
                <a:schemeClr val="accent6">
                  <a:lumMod val="60000"/>
                  <a:lumOff val="40000"/>
                </a:schemeClr>
              </a:solidFill>
              <a:effectLst/>
              <a:uLnTx/>
              <a:uFillTx/>
              <a:latin typeface="Calibri" panose="020F0502020204030204"/>
              <a:ea typeface="+mn-ea"/>
              <a:cs typeface="+mn-cs"/>
            </a:endParaRPr>
          </a:p>
          <a:p>
            <a:pPr>
              <a:defRPr/>
            </a:pPr>
            <a:endParaRPr kumimoji="0" lang="en-US" sz="2000" u="none" strike="noStrike" kern="1200" cap="none" spc="0" normalizeH="0" noProof="0" dirty="0">
              <a:ln>
                <a:noFill/>
              </a:ln>
              <a:solidFill>
                <a:prstClr val="white"/>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2400" b="1" i="1" u="none" strike="noStrike" kern="1200" cap="none" spc="0" normalizeH="0" noProof="0" dirty="0">
                <a:ln>
                  <a:noFill/>
                </a:ln>
                <a:solidFill>
                  <a:srgbClr val="92D050"/>
                </a:solidFill>
                <a:effectLst/>
                <a:uLnTx/>
                <a:uFillTx/>
                <a:latin typeface="Calibri" panose="020F0502020204030204"/>
                <a:ea typeface="+mn-ea"/>
                <a:cs typeface="+mn-cs"/>
              </a:rPr>
              <a:t>Nanofluidic platform for studying the first-order phase transitions in superfluid helium-3</a:t>
            </a:r>
            <a:r>
              <a:rPr kumimoji="0" lang="en-US" sz="2400" b="1" i="0" u="none" strike="noStrike" kern="1200" cap="none" spc="0" normalizeH="0" noProof="0" dirty="0">
                <a:ln>
                  <a:noFill/>
                </a:ln>
                <a:solidFill>
                  <a:srgbClr val="92D050"/>
                </a:solidFill>
                <a:effectLst/>
                <a:uLnTx/>
                <a:uFillTx/>
                <a:latin typeface="Calibri" panose="020F0502020204030204"/>
                <a:ea typeface="+mn-ea"/>
                <a:cs typeface="+mn-cs"/>
              </a:rPr>
              <a:t>,</a:t>
            </a:r>
            <a:endParaRPr kumimoji="0" lang="en-GB" sz="2400" b="1" i="0" u="none" strike="noStrike" kern="1200" cap="none" spc="0" normalizeH="0" noProof="0" dirty="0">
              <a:ln>
                <a:noFill/>
              </a:ln>
              <a:solidFill>
                <a:srgbClr val="92D050"/>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GB" sz="2000" b="1" i="0" u="none" strike="noStrike" kern="1200" cap="none" spc="0" normalizeH="0" noProof="0" dirty="0">
                <a:ln>
                  <a:noFill/>
                </a:ln>
                <a:solidFill>
                  <a:prstClr val="white"/>
                </a:solidFill>
                <a:effectLst/>
                <a:uLnTx/>
                <a:uFillTx/>
                <a:latin typeface="Calibri" panose="020F0502020204030204"/>
                <a:ea typeface="+mn-ea"/>
                <a:cs typeface="+mn-cs"/>
              </a:rPr>
              <a:t>Petri J Heikkinen, Nathan Eng, Lev V Levitin, Xavier Rojas, Angadjit Singh, </a:t>
            </a:r>
            <a:r>
              <a:rPr kumimoji="0" lang="en-GB" sz="2000" b="1" i="0" u="none" strike="noStrike" kern="1200" cap="none" spc="0" normalizeH="0" noProof="0" dirty="0" err="1">
                <a:ln>
                  <a:noFill/>
                </a:ln>
                <a:solidFill>
                  <a:prstClr val="white"/>
                </a:solidFill>
                <a:effectLst/>
                <a:uLnTx/>
                <a:uFillTx/>
                <a:latin typeface="Calibri" panose="020F0502020204030204"/>
                <a:ea typeface="+mn-ea"/>
                <a:cs typeface="+mn-cs"/>
              </a:rPr>
              <a:t>Samuli</a:t>
            </a:r>
            <a:r>
              <a:rPr kumimoji="0" lang="en-GB" sz="2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GB" sz="2000" b="1" i="0" u="none" strike="noStrike" kern="1200" cap="none" spc="0" normalizeH="0" noProof="0" dirty="0" err="1">
                <a:ln>
                  <a:noFill/>
                </a:ln>
                <a:solidFill>
                  <a:prstClr val="white"/>
                </a:solidFill>
                <a:effectLst/>
                <a:uLnTx/>
                <a:uFillTx/>
                <a:latin typeface="Calibri" panose="020F0502020204030204"/>
                <a:ea typeface="+mn-ea"/>
                <a:cs typeface="+mn-cs"/>
              </a:rPr>
              <a:t>Autti</a:t>
            </a:r>
            <a:r>
              <a:rPr kumimoji="0" lang="en-GB" sz="2000" b="1" i="0" u="none" strike="noStrike" kern="1200" cap="none" spc="0" normalizeH="0" noProof="0" dirty="0">
                <a:ln>
                  <a:noFill/>
                </a:ln>
                <a:solidFill>
                  <a:prstClr val="white"/>
                </a:solidFill>
                <a:effectLst/>
                <a:uLnTx/>
                <a:uFillTx/>
                <a:latin typeface="Calibri" panose="020F0502020204030204"/>
                <a:ea typeface="+mn-ea"/>
                <a:cs typeface="+mn-cs"/>
              </a:rPr>
              <a:t>, Richard P Haley, Mark Hindmarsh, Dmitry E Zmeev, </a:t>
            </a:r>
            <a:r>
              <a:rPr kumimoji="0" lang="en-GB" sz="2000" b="1" i="0" u="none" strike="noStrike" kern="1200" cap="none" spc="0" normalizeH="0" noProof="0" dirty="0" err="1">
                <a:ln>
                  <a:noFill/>
                </a:ln>
                <a:solidFill>
                  <a:prstClr val="white"/>
                </a:solidFill>
                <a:effectLst/>
                <a:uLnTx/>
                <a:uFillTx/>
                <a:latin typeface="Calibri" panose="020F0502020204030204"/>
                <a:ea typeface="+mn-ea"/>
                <a:cs typeface="+mn-cs"/>
              </a:rPr>
              <a:t>Jeevak</a:t>
            </a:r>
            <a:r>
              <a:rPr kumimoji="0" lang="en-GB" sz="2000" b="1" i="0" u="none" strike="noStrike" kern="1200" cap="none" spc="0" normalizeH="0" noProof="0" dirty="0">
                <a:ln>
                  <a:noFill/>
                </a:ln>
                <a:solidFill>
                  <a:prstClr val="white"/>
                </a:solidFill>
                <a:effectLst/>
                <a:uLnTx/>
                <a:uFillTx/>
                <a:latin typeface="Calibri" panose="020F0502020204030204"/>
                <a:ea typeface="+mn-ea"/>
                <a:cs typeface="+mn-cs"/>
              </a:rPr>
              <a:t> M </a:t>
            </a:r>
            <a:r>
              <a:rPr kumimoji="0" lang="en-GB" sz="2000" b="1" i="0" u="none" strike="noStrike" kern="1200" cap="none" spc="0" normalizeH="0" noProof="0" dirty="0" err="1">
                <a:ln>
                  <a:noFill/>
                </a:ln>
                <a:solidFill>
                  <a:prstClr val="white"/>
                </a:solidFill>
                <a:effectLst/>
                <a:uLnTx/>
                <a:uFillTx/>
                <a:latin typeface="Calibri" panose="020F0502020204030204"/>
                <a:ea typeface="+mn-ea"/>
                <a:cs typeface="+mn-cs"/>
              </a:rPr>
              <a:t>Parpia</a:t>
            </a:r>
            <a:r>
              <a:rPr kumimoji="0" lang="en-GB" sz="2000" b="1" i="0" u="none" strike="noStrike" kern="1200" cap="none" spc="0" normalizeH="0" noProof="0" dirty="0">
                <a:ln>
                  <a:noFill/>
                </a:ln>
                <a:solidFill>
                  <a:prstClr val="white"/>
                </a:solidFill>
                <a:effectLst/>
                <a:uLnTx/>
                <a:uFillTx/>
                <a:latin typeface="Calibri" panose="020F0502020204030204"/>
                <a:ea typeface="+mn-ea"/>
                <a:cs typeface="+mn-cs"/>
              </a:rPr>
              <a:t>, Andrew Casey, John Saunders</a:t>
            </a:r>
            <a:r>
              <a:rPr kumimoji="0" lang="en-GB" sz="2000" b="1" i="1" u="none" strike="noStrike" kern="1200" cap="none" spc="0" normalizeH="0" noProof="0" dirty="0">
                <a:ln>
                  <a:noFill/>
                </a:ln>
                <a:solidFill>
                  <a:prstClr val="white"/>
                </a:solidFill>
                <a:effectLst/>
                <a:uLnTx/>
                <a:uFillTx/>
                <a:latin typeface="Calibri" panose="020F0502020204030204"/>
                <a:ea typeface="+mn-ea"/>
                <a:cs typeface="+mn-cs"/>
              </a:rPr>
              <a:t>,</a:t>
            </a:r>
          </a:p>
          <a:p>
            <a:pPr marR="0" lvl="0" algn="l" defTabSz="914400" rtl="0" eaLnBrk="1" fontAlgn="auto" latinLnBrk="0" hangingPunct="1">
              <a:lnSpc>
                <a:spcPct val="100000"/>
              </a:lnSpc>
              <a:spcBef>
                <a:spcPts val="0"/>
              </a:spcBef>
              <a:spcAft>
                <a:spcPts val="0"/>
              </a:spcAft>
              <a:buClrTx/>
              <a:buSzTx/>
              <a:tabLst/>
              <a:defRPr/>
            </a:pPr>
            <a:r>
              <a:rPr kumimoji="0" lang="en-US" sz="2000" b="1" i="0" u="none" strike="noStrike" kern="1200" cap="none" spc="0" normalizeH="0" noProof="0" dirty="0">
                <a:ln>
                  <a:noFill/>
                </a:ln>
                <a:solidFill>
                  <a:schemeClr val="bg1"/>
                </a:solidFill>
                <a:effectLst/>
                <a:uLnTx/>
                <a:uFillTx/>
                <a:latin typeface="Calibri" panose="020F0502020204030204"/>
                <a:ea typeface="+mn-ea"/>
                <a:cs typeface="+mn-cs"/>
              </a:rPr>
              <a:t>J Low Temp Phys 215, 477–494 (2024).  </a:t>
            </a:r>
            <a:r>
              <a:rPr kumimoji="0" lang="en-US" sz="2000" i="0" u="none" strike="noStrike" kern="1200" cap="none" spc="0" normalizeH="0" noProof="0" dirty="0">
                <a:ln>
                  <a:noFill/>
                </a:ln>
                <a:solidFill>
                  <a:schemeClr val="accent6">
                    <a:lumMod val="60000"/>
                    <a:lumOff val="40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https://doi.org/10.1007/s10909-024-03146-6</a:t>
            </a:r>
            <a:r>
              <a:rPr kumimoji="0" lang="en-US" sz="2000" i="0" u="none" strike="noStrike" kern="1200" cap="none" spc="0" normalizeH="0" noProof="0" dirty="0">
                <a:ln>
                  <a:noFill/>
                </a:ln>
                <a:solidFill>
                  <a:schemeClr val="accent6">
                    <a:lumMod val="60000"/>
                    <a:lumOff val="40000"/>
                  </a:schemeClr>
                </a:solidFill>
                <a:effectLst/>
                <a:uLnTx/>
                <a:uFillTx/>
                <a:latin typeface="Calibri" panose="020F0502020204030204"/>
                <a:ea typeface="+mn-ea"/>
                <a:cs typeface="+mn-cs"/>
              </a:rPr>
              <a:t> </a:t>
            </a:r>
            <a:endParaRPr lang="en-US" sz="2000" dirty="0">
              <a:solidFill>
                <a:schemeClr val="accent6">
                  <a:lumMod val="60000"/>
                  <a:lumOff val="40000"/>
                </a:schemeClr>
              </a:solidFill>
              <a:latin typeface="Calibri" panose="020F0502020204030204"/>
            </a:endParaRPr>
          </a:p>
          <a:p>
            <a:pPr>
              <a:defRPr/>
            </a:pPr>
            <a:endParaRPr kumimoji="0" lang="en-GB" sz="2000" b="1" i="0" u="none" strike="noStrike" kern="1200" cap="none" spc="0" normalizeH="0" noProof="0" dirty="0">
              <a:ln>
                <a:noFill/>
              </a:ln>
              <a:solidFill>
                <a:srgbClr val="0070C0"/>
              </a:solidFill>
              <a:effectLst/>
              <a:uLnTx/>
              <a:uFillTx/>
              <a:latin typeface="Calibri" panose="020F0502020204030204"/>
              <a:ea typeface="+mn-ea"/>
              <a:cs typeface="+mn-cs"/>
            </a:endParaRPr>
          </a:p>
          <a:p>
            <a:pPr>
              <a:defRPr/>
            </a:pPr>
            <a:r>
              <a:rPr kumimoji="0" lang="en-US" sz="2400" b="1" i="1" u="none" strike="noStrike" kern="1200" cap="none" spc="0" normalizeH="0" noProof="0" dirty="0">
                <a:ln>
                  <a:noFill/>
                </a:ln>
                <a:solidFill>
                  <a:srgbClr val="0070C0"/>
                </a:solidFill>
                <a:effectLst/>
                <a:uLnTx/>
                <a:uFillTx/>
                <a:latin typeface="Calibri" panose="020F0502020204030204"/>
                <a:ea typeface="+mn-ea"/>
                <a:cs typeface="+mn-cs"/>
              </a:rPr>
              <a:t>QUEST-DMC superfluid </a:t>
            </a:r>
            <a:r>
              <a:rPr kumimoji="0" lang="en-US" sz="2400" b="1" i="1" u="none" strike="noStrike" kern="1200" cap="none" spc="0" normalizeH="0" baseline="30000" noProof="0" dirty="0">
                <a:ln>
                  <a:noFill/>
                </a:ln>
                <a:solidFill>
                  <a:srgbClr val="0070C0"/>
                </a:solidFill>
                <a:effectLst/>
                <a:uLnTx/>
                <a:uFillTx/>
                <a:latin typeface="Calibri" panose="020F0502020204030204"/>
                <a:ea typeface="+mn-ea"/>
                <a:cs typeface="+mn-cs"/>
              </a:rPr>
              <a:t>3</a:t>
            </a:r>
            <a:r>
              <a:rPr kumimoji="0" lang="en-US" sz="2400" b="1" i="1" u="none" strike="noStrike" kern="1200" cap="none" spc="0" normalizeH="0" noProof="0" dirty="0">
                <a:ln>
                  <a:noFill/>
                </a:ln>
                <a:solidFill>
                  <a:srgbClr val="0070C0"/>
                </a:solidFill>
                <a:effectLst/>
                <a:uLnTx/>
                <a:uFillTx/>
                <a:latin typeface="Calibri" panose="020F0502020204030204"/>
                <a:ea typeface="+mn-ea"/>
                <a:cs typeface="+mn-cs"/>
              </a:rPr>
              <a:t>He detector for sub-GeV dark matter,</a:t>
            </a:r>
            <a:endParaRPr kumimoji="0" lang="en-US" sz="2400" b="1" i="0" u="none" strike="noStrike" kern="1200" cap="none" spc="0" normalizeH="0" noProof="0" dirty="0">
              <a:ln>
                <a:noFill/>
              </a:ln>
              <a:solidFill>
                <a:srgbClr val="0070C0"/>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2000" b="1" i="0" u="none" strike="noStrike" kern="1200" cap="none" spc="0" normalizeH="0" noProof="0" dirty="0">
                <a:ln>
                  <a:noFill/>
                </a:ln>
                <a:solidFill>
                  <a:prstClr val="white"/>
                </a:solidFill>
                <a:effectLst/>
                <a:uLnTx/>
                <a:uFillTx/>
                <a:latin typeface="Calibri" panose="020F0502020204030204"/>
                <a:ea typeface="+mn-ea"/>
                <a:cs typeface="+mn-cs"/>
              </a:rPr>
              <a:t>S. </a:t>
            </a:r>
            <a:r>
              <a:rPr kumimoji="0" lang="en-US" sz="2000" b="1" i="0" u="none" strike="noStrike" kern="1200" cap="none" spc="0" normalizeH="0" noProof="0" dirty="0" err="1">
                <a:ln>
                  <a:noFill/>
                </a:ln>
                <a:solidFill>
                  <a:prstClr val="white"/>
                </a:solidFill>
                <a:effectLst/>
                <a:uLnTx/>
                <a:uFillTx/>
                <a:latin typeface="Calibri" panose="020F0502020204030204"/>
                <a:ea typeface="+mn-ea"/>
                <a:cs typeface="+mn-cs"/>
              </a:rPr>
              <a:t>Autti</a:t>
            </a:r>
            <a:r>
              <a:rPr kumimoji="0" lang="en-US" sz="2000" b="1" i="0" u="none" strike="noStrike" kern="1200" cap="none" spc="0" normalizeH="0" noProof="0" dirty="0">
                <a:ln>
                  <a:noFill/>
                </a:ln>
                <a:solidFill>
                  <a:prstClr val="white"/>
                </a:solidFill>
                <a:effectLst/>
                <a:uLnTx/>
                <a:uFillTx/>
                <a:latin typeface="Calibri" panose="020F0502020204030204"/>
                <a:ea typeface="+mn-ea"/>
                <a:cs typeface="+mn-cs"/>
              </a:rPr>
              <a:t>, A. Casey, </a:t>
            </a:r>
            <a:r>
              <a:rPr kumimoji="0" lang="en-US" sz="2000" b="1" i="0" u="none" strike="noStrike" kern="1200" cap="none" spc="0" normalizeH="0" noProof="0" dirty="0">
                <a:ln>
                  <a:noFill/>
                </a:ln>
                <a:solidFill>
                  <a:prstClr val="white"/>
                </a:solidFill>
                <a:effectLst/>
                <a:uLnTx/>
                <a:uFillTx/>
                <a:ea typeface="+mn-ea"/>
                <a:cs typeface="+mn-cs"/>
              </a:rPr>
              <a:t>N. Eng, N. </a:t>
            </a:r>
            <a:r>
              <a:rPr kumimoji="0" lang="en-US" sz="2000" b="1" i="0" u="none" strike="noStrike" kern="1200" cap="none" spc="0" normalizeH="0" noProof="0" dirty="0" err="1">
                <a:ln>
                  <a:noFill/>
                </a:ln>
                <a:solidFill>
                  <a:prstClr val="white"/>
                </a:solidFill>
                <a:effectLst/>
                <a:uLnTx/>
                <a:uFillTx/>
                <a:ea typeface="+mn-ea"/>
                <a:cs typeface="+mn-cs"/>
              </a:rPr>
              <a:t>Darvishi</a:t>
            </a:r>
            <a:r>
              <a:rPr kumimoji="0" lang="en-US" sz="2000" b="1" i="0" u="none" strike="noStrike" kern="1200" cap="none" spc="0" normalizeH="0" noProof="0" dirty="0">
                <a:ln>
                  <a:noFill/>
                </a:ln>
                <a:solidFill>
                  <a:prstClr val="white"/>
                </a:solidFill>
                <a:effectLst/>
                <a:uLnTx/>
                <a:uFillTx/>
                <a:ea typeface="+mn-ea"/>
                <a:cs typeface="+mn-cs"/>
              </a:rPr>
              <a:t> , P. Franchini, R. P. Haley, P. J. Heikkinen, A. Jennings, A. Kemp, E. </a:t>
            </a:r>
            <a:r>
              <a:rPr kumimoji="0" lang="en-US" sz="2000" b="1" i="0" u="none" strike="noStrike" kern="1200" cap="none" spc="0" normalizeH="0" noProof="0" dirty="0" err="1">
                <a:ln>
                  <a:noFill/>
                </a:ln>
                <a:solidFill>
                  <a:prstClr val="white"/>
                </a:solidFill>
                <a:effectLst/>
                <a:uLnTx/>
                <a:uFillTx/>
                <a:ea typeface="+mn-ea"/>
                <a:cs typeface="+mn-cs"/>
              </a:rPr>
              <a:t>Leason</a:t>
            </a:r>
            <a:r>
              <a:rPr kumimoji="0" lang="en-US" sz="2000" b="1" i="0" u="none" strike="noStrike" kern="1200" cap="none" spc="0" normalizeH="0" noProof="0" dirty="0">
                <a:ln>
                  <a:noFill/>
                </a:ln>
                <a:solidFill>
                  <a:prstClr val="white"/>
                </a:solidFill>
                <a:effectLst/>
                <a:uLnTx/>
                <a:uFillTx/>
                <a:ea typeface="+mn-ea"/>
                <a:cs typeface="+mn-cs"/>
              </a:rPr>
              <a:t>, L. V. Levitin, J. Monroe, J. March-Russel, M. T. Noble, J. R. Prance, X. Rojas, T. Salmon, J. Saunders, R. Smith, M. D. Thompson, V. </a:t>
            </a:r>
            <a:r>
              <a:rPr kumimoji="0" lang="en-US" sz="2000" b="1" i="0" u="none" strike="noStrike" kern="1200" cap="none" spc="0" normalizeH="0" noProof="0" dirty="0" err="1">
                <a:ln>
                  <a:noFill/>
                </a:ln>
                <a:solidFill>
                  <a:prstClr val="white"/>
                </a:solidFill>
                <a:effectLst/>
                <a:uLnTx/>
                <a:uFillTx/>
                <a:ea typeface="+mn-ea"/>
                <a:cs typeface="+mn-cs"/>
              </a:rPr>
              <a:t>Tsepelin</a:t>
            </a:r>
            <a:r>
              <a:rPr kumimoji="0" lang="en-US" sz="2000" b="1" i="0" u="none" strike="noStrike" kern="1200" cap="none" spc="0" normalizeH="0" noProof="0" dirty="0">
                <a:ln>
                  <a:noFill/>
                </a:ln>
                <a:solidFill>
                  <a:prstClr val="white"/>
                </a:solidFill>
                <a:effectLst/>
                <a:uLnTx/>
                <a:uFillTx/>
                <a:ea typeface="+mn-ea"/>
                <a:cs typeface="+mn-cs"/>
              </a:rPr>
              <a:t>, S. M. West, L. Whitehead, V. V. </a:t>
            </a:r>
            <a:r>
              <a:rPr kumimoji="0" lang="en-US" sz="2000" b="1" i="0" u="none" strike="noStrike" kern="1200" cap="none" spc="0" normalizeH="0" noProof="0" dirty="0" err="1">
                <a:ln>
                  <a:noFill/>
                </a:ln>
                <a:solidFill>
                  <a:prstClr val="white"/>
                </a:solidFill>
                <a:effectLst/>
                <a:uLnTx/>
                <a:uFillTx/>
                <a:ea typeface="+mn-ea"/>
                <a:cs typeface="+mn-cs"/>
              </a:rPr>
              <a:t>Zavjalov</a:t>
            </a:r>
            <a:r>
              <a:rPr kumimoji="0" lang="en-US" sz="2000" b="1" i="0" u="none" strike="noStrike" kern="1200" cap="none" spc="0" normalizeH="0" noProof="0" dirty="0">
                <a:ln>
                  <a:noFill/>
                </a:ln>
                <a:solidFill>
                  <a:prstClr val="white"/>
                </a:solidFill>
                <a:effectLst/>
                <a:uLnTx/>
                <a:uFillTx/>
                <a:ea typeface="+mn-ea"/>
                <a:cs typeface="+mn-cs"/>
              </a:rPr>
              <a:t>, D. E. Zmeev,</a:t>
            </a:r>
          </a:p>
          <a:p>
            <a:pPr marR="0" lvl="0" algn="l" defTabSz="914400" rtl="0" eaLnBrk="1" fontAlgn="auto" latinLnBrk="0" hangingPunct="1">
              <a:lnSpc>
                <a:spcPct val="100000"/>
              </a:lnSpc>
              <a:spcBef>
                <a:spcPts val="0"/>
              </a:spcBef>
              <a:spcAft>
                <a:spcPts val="0"/>
              </a:spcAft>
              <a:buClrTx/>
              <a:buSzTx/>
              <a:tabLst/>
              <a:defRPr/>
            </a:pPr>
            <a:r>
              <a:rPr kumimoji="0" lang="en-US" sz="2000" b="1" i="0" u="none" strike="noStrike" kern="1200" cap="none" spc="0" normalizeH="0" noProof="0" dirty="0">
                <a:ln>
                  <a:noFill/>
                </a:ln>
                <a:solidFill>
                  <a:schemeClr val="bg1"/>
                </a:solidFill>
                <a:effectLst/>
                <a:uLnTx/>
                <a:uFillTx/>
                <a:ea typeface="+mn-ea"/>
                <a:cs typeface="+mn-cs"/>
              </a:rPr>
              <a:t>Eur. Phys. J. C 84, 248</a:t>
            </a:r>
            <a:r>
              <a:rPr kumimoji="0" lang="en-US" sz="2000" b="1" i="0" u="none" strike="noStrike" kern="1200" cap="none" spc="0" normalizeH="0" noProof="0" dirty="0">
                <a:ln>
                  <a:noFill/>
                </a:ln>
                <a:solidFill>
                  <a:srgbClr val="00B0F0"/>
                </a:solidFill>
                <a:effectLst/>
                <a:uLnTx/>
                <a:uFillTx/>
                <a:ea typeface="+mn-ea"/>
                <a:cs typeface="+mn-cs"/>
              </a:rPr>
              <a:t> </a:t>
            </a:r>
            <a:r>
              <a:rPr kumimoji="0" lang="en-US" sz="2000" b="1" i="0" u="none" strike="noStrike" kern="1200" cap="none" spc="0" normalizeH="0" noProof="0" dirty="0">
                <a:ln>
                  <a:noFill/>
                </a:ln>
                <a:solidFill>
                  <a:prstClr val="white"/>
                </a:solidFill>
                <a:effectLst/>
                <a:uLnTx/>
                <a:uFillTx/>
                <a:ea typeface="+mn-ea"/>
                <a:cs typeface="+mn-cs"/>
              </a:rPr>
              <a:t>(2024). </a:t>
            </a:r>
            <a:r>
              <a:rPr lang="en-GB" sz="2000" b="0" i="0" dirty="0">
                <a:solidFill>
                  <a:srgbClr val="00B0F0"/>
                </a:solidFill>
                <a:effectLst/>
                <a:hlinkClick r:id="rId6">
                  <a:extLst>
                    <a:ext uri="{A12FA001-AC4F-418D-AE19-62706E023703}">
                      <ahyp:hlinkClr xmlns:ahyp="http://schemas.microsoft.com/office/drawing/2018/hyperlinkcolor" val="tx"/>
                    </a:ext>
                  </a:extLst>
                </a:hlinkClick>
              </a:rPr>
              <a:t>https://doi.org/10.1140/epjc/s10052-024-12410-8</a:t>
            </a:r>
            <a:r>
              <a:rPr lang="en-GB" sz="2000" b="0" i="0" dirty="0">
                <a:solidFill>
                  <a:srgbClr val="00B0F0"/>
                </a:solidFill>
                <a:effectLst/>
              </a:rPr>
              <a:t> </a:t>
            </a:r>
            <a:endParaRPr kumimoji="0" lang="en-US" sz="2000" b="1" i="0" u="none" strike="noStrike" kern="1200" cap="none" spc="0" normalizeH="0" noProof="0" dirty="0">
              <a:ln>
                <a:noFill/>
              </a:ln>
              <a:solidFill>
                <a:srgbClr val="00B0F0"/>
              </a:solidFill>
              <a:effectLst/>
              <a:uLnTx/>
              <a:uFillTx/>
              <a:ea typeface="+mn-ea"/>
              <a:cs typeface="+mn-cs"/>
            </a:endParaRPr>
          </a:p>
          <a:p>
            <a:pPr>
              <a:defRPr/>
            </a:pPr>
            <a:endParaRPr kumimoji="0" lang="en-GB" sz="2000" b="1" i="0" u="none" strike="noStrike" kern="1200" cap="none" spc="0" normalizeH="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952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44726" y="69300"/>
            <a:ext cx="12095922"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Geant4 modelling of ND2</a:t>
            </a:r>
            <a:endParaRPr lang="en-GB" sz="2800" b="1" dirty="0">
              <a:solidFill>
                <a:prstClr val="white">
                  <a:lumMod val="75000"/>
                </a:prstClr>
              </a:solidFill>
            </a:endParaRPr>
          </a:p>
        </p:txBody>
      </p:sp>
      <p:pic>
        <p:nvPicPr>
          <p:cNvPr id="5122" name="Picture 2">
            <a:extLst>
              <a:ext uri="{FF2B5EF4-FFF2-40B4-BE49-F238E27FC236}">
                <a16:creationId xmlns:a16="http://schemas.microsoft.com/office/drawing/2014/main" id="{017DE302-BD42-39E2-30D0-91143518DB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223" y="592520"/>
            <a:ext cx="10795552" cy="584196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6E96A93-59F5-4564-59F0-2E882BABE034}"/>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7" name="Group 6">
            <a:extLst>
              <a:ext uri="{FF2B5EF4-FFF2-40B4-BE49-F238E27FC236}">
                <a16:creationId xmlns:a16="http://schemas.microsoft.com/office/drawing/2014/main" id="{92F4DF50-1D32-6C71-34D3-131C34C9A5BB}"/>
              </a:ext>
            </a:extLst>
          </p:cNvPr>
          <p:cNvGrpSpPr/>
          <p:nvPr/>
        </p:nvGrpSpPr>
        <p:grpSpPr>
          <a:xfrm>
            <a:off x="0" y="6405491"/>
            <a:ext cx="12191999" cy="484912"/>
            <a:chOff x="0" y="6405491"/>
            <a:chExt cx="12191999" cy="484912"/>
          </a:xfrm>
        </p:grpSpPr>
        <p:pic>
          <p:nvPicPr>
            <p:cNvPr id="9" name="Picture 8">
              <a:extLst>
                <a:ext uri="{FF2B5EF4-FFF2-40B4-BE49-F238E27FC236}">
                  <a16:creationId xmlns:a16="http://schemas.microsoft.com/office/drawing/2014/main" id="{F6F6C23A-88AC-CE5C-3397-AAB65CEFE183}"/>
                </a:ext>
              </a:extLst>
            </p:cNvPr>
            <p:cNvPicPr>
              <a:picLocks noChangeAspect="1"/>
            </p:cNvPicPr>
            <p:nvPr/>
          </p:nvPicPr>
          <p:blipFill>
            <a:blip r:embed="rId4"/>
            <a:stretch>
              <a:fillRect/>
            </a:stretch>
          </p:blipFill>
          <p:spPr>
            <a:xfrm>
              <a:off x="0" y="6405491"/>
              <a:ext cx="613039" cy="484912"/>
            </a:xfrm>
            <a:prstGeom prst="rect">
              <a:avLst/>
            </a:prstGeom>
          </p:spPr>
        </p:pic>
        <p:pic>
          <p:nvPicPr>
            <p:cNvPr id="10" name="Picture 9">
              <a:extLst>
                <a:ext uri="{FF2B5EF4-FFF2-40B4-BE49-F238E27FC236}">
                  <a16:creationId xmlns:a16="http://schemas.microsoft.com/office/drawing/2014/main" id="{255DF0E3-0D44-05CD-A48E-B7C857767CB0}"/>
                </a:ext>
              </a:extLst>
            </p:cNvPr>
            <p:cNvPicPr>
              <a:picLocks noChangeAspect="1"/>
            </p:cNvPicPr>
            <p:nvPr/>
          </p:nvPicPr>
          <p:blipFill>
            <a:blip r:embed="rId4"/>
            <a:stretch>
              <a:fillRect/>
            </a:stretch>
          </p:blipFill>
          <p:spPr>
            <a:xfrm>
              <a:off x="11578960" y="6405491"/>
              <a:ext cx="613039" cy="484912"/>
            </a:xfrm>
            <a:prstGeom prst="rect">
              <a:avLst/>
            </a:prstGeom>
          </p:spPr>
        </p:pic>
      </p:grpSp>
    </p:spTree>
    <p:extLst>
      <p:ext uri="{BB962C8B-B14F-4D97-AF65-F5344CB8AC3E}">
        <p14:creationId xmlns:p14="http://schemas.microsoft.com/office/powerpoint/2010/main" val="338870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1" y="69300"/>
            <a:ext cx="12191999"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Observations of AB transition from supercooled A phase</a:t>
            </a:r>
            <a:endParaRPr lang="en-GB" sz="2800" b="1" dirty="0">
              <a:solidFill>
                <a:prstClr val="white">
                  <a:lumMod val="75000"/>
                </a:prstClr>
              </a:solidFill>
            </a:endParaRPr>
          </a:p>
        </p:txBody>
      </p:sp>
      <p:pic>
        <p:nvPicPr>
          <p:cNvPr id="7" name="Picture 6">
            <a:extLst>
              <a:ext uri="{FF2B5EF4-FFF2-40B4-BE49-F238E27FC236}">
                <a16:creationId xmlns:a16="http://schemas.microsoft.com/office/drawing/2014/main" id="{1CD8BD82-583E-CA15-4256-4236B504689C}"/>
              </a:ext>
            </a:extLst>
          </p:cNvPr>
          <p:cNvPicPr>
            <a:picLocks noChangeAspect="1"/>
          </p:cNvPicPr>
          <p:nvPr/>
        </p:nvPicPr>
        <p:blipFill>
          <a:blip r:embed="rId3"/>
          <a:stretch>
            <a:fillRect/>
          </a:stretch>
        </p:blipFill>
        <p:spPr>
          <a:xfrm>
            <a:off x="986028" y="768185"/>
            <a:ext cx="5299496" cy="5452844"/>
          </a:xfrm>
          <a:prstGeom prst="rect">
            <a:avLst/>
          </a:prstGeom>
        </p:spPr>
      </p:pic>
      <p:pic>
        <p:nvPicPr>
          <p:cNvPr id="10" name="Picture 9">
            <a:extLst>
              <a:ext uri="{FF2B5EF4-FFF2-40B4-BE49-F238E27FC236}">
                <a16:creationId xmlns:a16="http://schemas.microsoft.com/office/drawing/2014/main" id="{93AF5BFE-3364-6588-D1A5-B4E1FB1E482A}"/>
              </a:ext>
            </a:extLst>
          </p:cNvPr>
          <p:cNvPicPr>
            <a:picLocks noChangeAspect="1"/>
          </p:cNvPicPr>
          <p:nvPr/>
        </p:nvPicPr>
        <p:blipFill>
          <a:blip r:embed="rId4"/>
          <a:stretch>
            <a:fillRect/>
          </a:stretch>
        </p:blipFill>
        <p:spPr>
          <a:xfrm>
            <a:off x="6871030" y="839991"/>
            <a:ext cx="4524464" cy="5381038"/>
          </a:xfrm>
          <a:prstGeom prst="rect">
            <a:avLst/>
          </a:prstGeom>
        </p:spPr>
      </p:pic>
      <p:sp>
        <p:nvSpPr>
          <p:cNvPr id="3" name="TextBox 2">
            <a:extLst>
              <a:ext uri="{FF2B5EF4-FFF2-40B4-BE49-F238E27FC236}">
                <a16:creationId xmlns:a16="http://schemas.microsoft.com/office/drawing/2014/main" id="{6ED43589-F222-2717-3896-51623143A23E}"/>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9" name="Group 8">
            <a:extLst>
              <a:ext uri="{FF2B5EF4-FFF2-40B4-BE49-F238E27FC236}">
                <a16:creationId xmlns:a16="http://schemas.microsoft.com/office/drawing/2014/main" id="{342A8361-36F2-6248-F734-30F3DA185EAF}"/>
              </a:ext>
            </a:extLst>
          </p:cNvPr>
          <p:cNvGrpSpPr/>
          <p:nvPr/>
        </p:nvGrpSpPr>
        <p:grpSpPr>
          <a:xfrm>
            <a:off x="0" y="6405491"/>
            <a:ext cx="12191999" cy="484912"/>
            <a:chOff x="0" y="6405491"/>
            <a:chExt cx="12191999" cy="484912"/>
          </a:xfrm>
        </p:grpSpPr>
        <p:pic>
          <p:nvPicPr>
            <p:cNvPr id="11" name="Picture 10">
              <a:extLst>
                <a:ext uri="{FF2B5EF4-FFF2-40B4-BE49-F238E27FC236}">
                  <a16:creationId xmlns:a16="http://schemas.microsoft.com/office/drawing/2014/main" id="{96D528A5-17D3-6D01-7876-9CA8E6B11224}"/>
                </a:ext>
              </a:extLst>
            </p:cNvPr>
            <p:cNvPicPr>
              <a:picLocks noChangeAspect="1"/>
            </p:cNvPicPr>
            <p:nvPr/>
          </p:nvPicPr>
          <p:blipFill>
            <a:blip r:embed="rId5"/>
            <a:stretch>
              <a:fillRect/>
            </a:stretch>
          </p:blipFill>
          <p:spPr>
            <a:xfrm>
              <a:off x="0" y="6405491"/>
              <a:ext cx="613039" cy="484912"/>
            </a:xfrm>
            <a:prstGeom prst="rect">
              <a:avLst/>
            </a:prstGeom>
          </p:spPr>
        </p:pic>
        <p:pic>
          <p:nvPicPr>
            <p:cNvPr id="12" name="Picture 11">
              <a:extLst>
                <a:ext uri="{FF2B5EF4-FFF2-40B4-BE49-F238E27FC236}">
                  <a16:creationId xmlns:a16="http://schemas.microsoft.com/office/drawing/2014/main" id="{7F72AF78-41F8-8E95-91B7-809FF155E5CE}"/>
                </a:ext>
              </a:extLst>
            </p:cNvPr>
            <p:cNvPicPr>
              <a:picLocks noChangeAspect="1"/>
            </p:cNvPicPr>
            <p:nvPr/>
          </p:nvPicPr>
          <p:blipFill>
            <a:blip r:embed="rId5"/>
            <a:stretch>
              <a:fillRect/>
            </a:stretch>
          </p:blipFill>
          <p:spPr>
            <a:xfrm>
              <a:off x="11578960" y="6405491"/>
              <a:ext cx="613039" cy="484912"/>
            </a:xfrm>
            <a:prstGeom prst="rect">
              <a:avLst/>
            </a:prstGeom>
          </p:spPr>
        </p:pic>
      </p:grpSp>
    </p:spTree>
    <p:extLst>
      <p:ext uri="{BB962C8B-B14F-4D97-AF65-F5344CB8AC3E}">
        <p14:creationId xmlns:p14="http://schemas.microsoft.com/office/powerpoint/2010/main" val="2528463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1" y="69300"/>
            <a:ext cx="12191999" cy="523220"/>
          </a:xfrm>
          <a:prstGeom prst="rect">
            <a:avLst/>
          </a:prstGeom>
          <a:solidFill>
            <a:schemeClr val="tx1">
              <a:lumMod val="95000"/>
              <a:lumOff val="5000"/>
            </a:schemeClr>
          </a:solidFill>
        </p:spPr>
        <p:txBody>
          <a:bodyPr wrap="square">
            <a:spAutoFit/>
          </a:bodyPr>
          <a:lstStyle/>
          <a:p>
            <a:pPr lvl="0" algn="ctr">
              <a:defRPr/>
            </a:pPr>
            <a:r>
              <a:rPr lang="en-US" sz="2800" b="1" dirty="0">
                <a:solidFill>
                  <a:prstClr val="white"/>
                </a:solidFill>
              </a:rPr>
              <a:t>Collection of statistics: lifetime scales with volume</a:t>
            </a:r>
            <a:endParaRPr lang="en-GB" sz="2800" b="1" dirty="0">
              <a:solidFill>
                <a:prstClr val="white">
                  <a:lumMod val="75000"/>
                </a:prstClr>
              </a:solidFill>
            </a:endParaRPr>
          </a:p>
        </p:txBody>
      </p:sp>
      <p:pic>
        <p:nvPicPr>
          <p:cNvPr id="7" name="Picture 6">
            <a:extLst>
              <a:ext uri="{FF2B5EF4-FFF2-40B4-BE49-F238E27FC236}">
                <a16:creationId xmlns:a16="http://schemas.microsoft.com/office/drawing/2014/main" id="{5B27F26F-084F-CA6E-4B52-6BCA03E0DA54}"/>
              </a:ext>
            </a:extLst>
          </p:cNvPr>
          <p:cNvPicPr>
            <a:picLocks noChangeAspect="1"/>
          </p:cNvPicPr>
          <p:nvPr/>
        </p:nvPicPr>
        <p:blipFill>
          <a:blip r:embed="rId3"/>
          <a:stretch>
            <a:fillRect/>
          </a:stretch>
        </p:blipFill>
        <p:spPr>
          <a:xfrm>
            <a:off x="922789" y="911050"/>
            <a:ext cx="10581314" cy="5167115"/>
          </a:xfrm>
          <a:prstGeom prst="rect">
            <a:avLst/>
          </a:prstGeom>
        </p:spPr>
      </p:pic>
      <p:sp>
        <p:nvSpPr>
          <p:cNvPr id="3" name="TextBox 2">
            <a:extLst>
              <a:ext uri="{FF2B5EF4-FFF2-40B4-BE49-F238E27FC236}">
                <a16:creationId xmlns:a16="http://schemas.microsoft.com/office/drawing/2014/main" id="{7A30210B-3717-F331-4997-0D4EAAA7843C}"/>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9" name="Group 8">
            <a:extLst>
              <a:ext uri="{FF2B5EF4-FFF2-40B4-BE49-F238E27FC236}">
                <a16:creationId xmlns:a16="http://schemas.microsoft.com/office/drawing/2014/main" id="{12F14F30-2719-527D-3932-AC5FD945BCA7}"/>
              </a:ext>
            </a:extLst>
          </p:cNvPr>
          <p:cNvGrpSpPr/>
          <p:nvPr/>
        </p:nvGrpSpPr>
        <p:grpSpPr>
          <a:xfrm>
            <a:off x="0" y="6405491"/>
            <a:ext cx="12191999" cy="484912"/>
            <a:chOff x="0" y="6405491"/>
            <a:chExt cx="12191999" cy="484912"/>
          </a:xfrm>
        </p:grpSpPr>
        <p:pic>
          <p:nvPicPr>
            <p:cNvPr id="10" name="Picture 9">
              <a:extLst>
                <a:ext uri="{FF2B5EF4-FFF2-40B4-BE49-F238E27FC236}">
                  <a16:creationId xmlns:a16="http://schemas.microsoft.com/office/drawing/2014/main" id="{E3FC63BE-22D5-0657-6107-D2C7DC83465B}"/>
                </a:ext>
              </a:extLst>
            </p:cNvPr>
            <p:cNvPicPr>
              <a:picLocks noChangeAspect="1"/>
            </p:cNvPicPr>
            <p:nvPr/>
          </p:nvPicPr>
          <p:blipFill>
            <a:blip r:embed="rId4"/>
            <a:stretch>
              <a:fillRect/>
            </a:stretch>
          </p:blipFill>
          <p:spPr>
            <a:xfrm>
              <a:off x="0" y="6405491"/>
              <a:ext cx="613039" cy="484912"/>
            </a:xfrm>
            <a:prstGeom prst="rect">
              <a:avLst/>
            </a:prstGeom>
          </p:spPr>
        </p:pic>
        <p:pic>
          <p:nvPicPr>
            <p:cNvPr id="11" name="Picture 10">
              <a:extLst>
                <a:ext uri="{FF2B5EF4-FFF2-40B4-BE49-F238E27FC236}">
                  <a16:creationId xmlns:a16="http://schemas.microsoft.com/office/drawing/2014/main" id="{67D7C3C8-6365-63CF-1BB6-26A845406E70}"/>
                </a:ext>
              </a:extLst>
            </p:cNvPr>
            <p:cNvPicPr>
              <a:picLocks noChangeAspect="1"/>
            </p:cNvPicPr>
            <p:nvPr/>
          </p:nvPicPr>
          <p:blipFill>
            <a:blip r:embed="rId4"/>
            <a:stretch>
              <a:fillRect/>
            </a:stretch>
          </p:blipFill>
          <p:spPr>
            <a:xfrm>
              <a:off x="11578960" y="6405491"/>
              <a:ext cx="613039" cy="484912"/>
            </a:xfrm>
            <a:prstGeom prst="rect">
              <a:avLst/>
            </a:prstGeom>
          </p:spPr>
        </p:pic>
      </p:grpSp>
    </p:spTree>
    <p:extLst>
      <p:ext uri="{BB962C8B-B14F-4D97-AF65-F5344CB8AC3E}">
        <p14:creationId xmlns:p14="http://schemas.microsoft.com/office/powerpoint/2010/main" val="30891656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8221" y="69300"/>
            <a:ext cx="12191999"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Temperature / Pressure dependence of the lifetime scaled to the smallest volume</a:t>
            </a:r>
            <a:endParaRPr lang="en-GB" sz="2800" b="1" dirty="0">
              <a:solidFill>
                <a:prstClr val="white">
                  <a:lumMod val="75000"/>
                </a:prstClr>
              </a:solidFill>
            </a:endParaRPr>
          </a:p>
        </p:txBody>
      </p:sp>
      <p:sp>
        <p:nvSpPr>
          <p:cNvPr id="3" name="TextBox 2">
            <a:extLst>
              <a:ext uri="{FF2B5EF4-FFF2-40B4-BE49-F238E27FC236}">
                <a16:creationId xmlns:a16="http://schemas.microsoft.com/office/drawing/2014/main" id="{161F6B28-64A4-D14C-8EE4-5946E024431D}"/>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10" name="Group 9">
            <a:extLst>
              <a:ext uri="{FF2B5EF4-FFF2-40B4-BE49-F238E27FC236}">
                <a16:creationId xmlns:a16="http://schemas.microsoft.com/office/drawing/2014/main" id="{90ECF16A-57BA-1ED0-091E-18F3B3E17ED5}"/>
              </a:ext>
            </a:extLst>
          </p:cNvPr>
          <p:cNvGrpSpPr/>
          <p:nvPr/>
        </p:nvGrpSpPr>
        <p:grpSpPr>
          <a:xfrm>
            <a:off x="0" y="6405491"/>
            <a:ext cx="12191999" cy="484912"/>
            <a:chOff x="0" y="6405491"/>
            <a:chExt cx="12191999" cy="484912"/>
          </a:xfrm>
        </p:grpSpPr>
        <p:pic>
          <p:nvPicPr>
            <p:cNvPr id="11" name="Picture 10">
              <a:extLst>
                <a:ext uri="{FF2B5EF4-FFF2-40B4-BE49-F238E27FC236}">
                  <a16:creationId xmlns:a16="http://schemas.microsoft.com/office/drawing/2014/main" id="{BC1C2B6F-E19B-B193-DD39-DE30F0351AAF}"/>
                </a:ext>
              </a:extLst>
            </p:cNvPr>
            <p:cNvPicPr>
              <a:picLocks noChangeAspect="1"/>
            </p:cNvPicPr>
            <p:nvPr/>
          </p:nvPicPr>
          <p:blipFill>
            <a:blip r:embed="rId3"/>
            <a:stretch>
              <a:fillRect/>
            </a:stretch>
          </p:blipFill>
          <p:spPr>
            <a:xfrm>
              <a:off x="0" y="6405491"/>
              <a:ext cx="613039" cy="484912"/>
            </a:xfrm>
            <a:prstGeom prst="rect">
              <a:avLst/>
            </a:prstGeom>
          </p:spPr>
        </p:pic>
        <p:pic>
          <p:nvPicPr>
            <p:cNvPr id="12" name="Picture 11">
              <a:extLst>
                <a:ext uri="{FF2B5EF4-FFF2-40B4-BE49-F238E27FC236}">
                  <a16:creationId xmlns:a16="http://schemas.microsoft.com/office/drawing/2014/main" id="{18F1F62E-C138-F9A0-784C-A3600EB34C17}"/>
                </a:ext>
              </a:extLst>
            </p:cNvPr>
            <p:cNvPicPr>
              <a:picLocks noChangeAspect="1"/>
            </p:cNvPicPr>
            <p:nvPr/>
          </p:nvPicPr>
          <p:blipFill>
            <a:blip r:embed="rId3"/>
            <a:stretch>
              <a:fillRect/>
            </a:stretch>
          </p:blipFill>
          <p:spPr>
            <a:xfrm>
              <a:off x="11578960" y="6405491"/>
              <a:ext cx="613039" cy="484912"/>
            </a:xfrm>
            <a:prstGeom prst="rect">
              <a:avLst/>
            </a:prstGeom>
          </p:spPr>
        </p:pic>
      </p:grpSp>
      <p:pic>
        <p:nvPicPr>
          <p:cNvPr id="14" name="Picture 13" descr="A diagram of a bar graph&#10;&#10;Description automatically generated">
            <a:extLst>
              <a:ext uri="{FF2B5EF4-FFF2-40B4-BE49-F238E27FC236}">
                <a16:creationId xmlns:a16="http://schemas.microsoft.com/office/drawing/2014/main" id="{34F9CF00-8484-413E-12C3-FDDEDBE844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5336" y="724195"/>
            <a:ext cx="8768463" cy="5133780"/>
          </a:xfrm>
          <a:prstGeom prst="rect">
            <a:avLst/>
          </a:prstGeom>
        </p:spPr>
      </p:pic>
    </p:spTree>
    <p:extLst>
      <p:ext uri="{BB962C8B-B14F-4D97-AF65-F5344CB8AC3E}">
        <p14:creationId xmlns:p14="http://schemas.microsoft.com/office/powerpoint/2010/main" val="192459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44726" y="69300"/>
            <a:ext cx="12095922" cy="523220"/>
          </a:xfrm>
          <a:prstGeom prst="rect">
            <a:avLst/>
          </a:prstGeom>
          <a:solidFill>
            <a:schemeClr val="tx1">
              <a:lumMod val="95000"/>
              <a:lumOff val="5000"/>
            </a:schemeClr>
          </a:solidFill>
        </p:spPr>
        <p:txBody>
          <a:bodyPr wrap="square">
            <a:spAutoFit/>
          </a:bodyPr>
          <a:lstStyle/>
          <a:p>
            <a:pPr algn="ctr">
              <a:defRPr/>
            </a:pP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What mass range are we searching for Dark Matter in?</a:t>
            </a:r>
            <a:endParaRPr kumimoji="0" lang="en-GB" sz="2800" b="1"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FEC5779-B4E1-E193-3708-697F4098FDA7}"/>
              </a:ext>
            </a:extLst>
          </p:cNvPr>
          <p:cNvPicPr>
            <a:picLocks noChangeAspect="1"/>
          </p:cNvPicPr>
          <p:nvPr/>
        </p:nvPicPr>
        <p:blipFill rotWithShape="1">
          <a:blip r:embed="rId3"/>
          <a:srcRect l="2731"/>
          <a:stretch/>
        </p:blipFill>
        <p:spPr>
          <a:xfrm>
            <a:off x="128706" y="645156"/>
            <a:ext cx="9898798" cy="5724417"/>
          </a:xfrm>
          <a:prstGeom prst="rect">
            <a:avLst/>
          </a:prstGeom>
        </p:spPr>
      </p:pic>
      <p:sp>
        <p:nvSpPr>
          <p:cNvPr id="7" name="TextBox 6">
            <a:extLst>
              <a:ext uri="{FF2B5EF4-FFF2-40B4-BE49-F238E27FC236}">
                <a16:creationId xmlns:a16="http://schemas.microsoft.com/office/drawing/2014/main" id="{E1437F26-3F39-7366-E0B7-81E6B047F1A3}"/>
              </a:ext>
            </a:extLst>
          </p:cNvPr>
          <p:cNvSpPr txBox="1"/>
          <p:nvPr/>
        </p:nvSpPr>
        <p:spPr>
          <a:xfrm>
            <a:off x="6732790" y="5995320"/>
            <a:ext cx="347123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lumMod val="95000"/>
                  </a:prstClr>
                </a:solidFill>
                <a:effectLst/>
                <a:uLnTx/>
                <a:uFillTx/>
                <a:latin typeface="Pangram"/>
                <a:ea typeface="+mn-ea"/>
                <a:cs typeface="+mn-cs"/>
              </a:rPr>
              <a:t>Samuel Velasco/Quanta Magazine</a:t>
            </a:r>
            <a:endParaRPr kumimoji="0" lang="en-GB" sz="18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endParaRPr>
          </a:p>
        </p:txBody>
      </p:sp>
      <p:pic>
        <p:nvPicPr>
          <p:cNvPr id="10" name="Picture 2" descr="The Dark Universe">
            <a:extLst>
              <a:ext uri="{FF2B5EF4-FFF2-40B4-BE49-F238E27FC236}">
                <a16:creationId xmlns:a16="http://schemas.microsoft.com/office/drawing/2014/main" id="{13750BFB-4DD2-813F-00C6-5D757FC4E9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29389" y="645156"/>
            <a:ext cx="2005313" cy="2041016"/>
          </a:xfrm>
          <a:prstGeom prst="rect">
            <a:avLst/>
          </a:prstGeom>
          <a:solidFill>
            <a:srgbClr val="070228"/>
          </a:solidFill>
        </p:spPr>
      </p:pic>
      <p:sp>
        <p:nvSpPr>
          <p:cNvPr id="11" name="TextBox 10">
            <a:extLst>
              <a:ext uri="{FF2B5EF4-FFF2-40B4-BE49-F238E27FC236}">
                <a16:creationId xmlns:a16="http://schemas.microsoft.com/office/drawing/2014/main" id="{E587585A-3588-0412-370F-B3A77F5A6433}"/>
              </a:ext>
            </a:extLst>
          </p:cNvPr>
          <p:cNvSpPr txBox="1"/>
          <p:nvPr/>
        </p:nvSpPr>
        <p:spPr>
          <a:xfrm>
            <a:off x="10129817" y="3849175"/>
            <a:ext cx="2004885" cy="175432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800" b="1" dirty="0">
                <a:solidFill>
                  <a:schemeClr val="bg1"/>
                </a:solidFill>
              </a:rPr>
              <a:t>Mass range of the order GeV theoretically motivated by </a:t>
            </a:r>
            <a:r>
              <a:rPr lang="en-GB" sz="1800" i="1" dirty="0">
                <a:solidFill>
                  <a:schemeClr val="bg1"/>
                </a:solidFill>
                <a:effectLst/>
              </a:rPr>
              <a:t>Asymmetric dark matter models</a:t>
            </a:r>
            <a:endParaRPr kumimoji="0" lang="en-GB" sz="1800" i="1" u="none" strike="noStrike" kern="1200" cap="none" spc="0" normalizeH="0" baseline="0" noProof="0" dirty="0">
              <a:ln>
                <a:noFill/>
              </a:ln>
              <a:solidFill>
                <a:schemeClr val="bg1"/>
              </a:solidFill>
              <a:effectLst/>
              <a:uLnTx/>
              <a:uFillTx/>
              <a:ea typeface="+mn-ea"/>
              <a:cs typeface="+mn-cs"/>
            </a:endParaRPr>
          </a:p>
        </p:txBody>
      </p:sp>
      <p:sp>
        <p:nvSpPr>
          <p:cNvPr id="12" name="Oval 11">
            <a:extLst>
              <a:ext uri="{FF2B5EF4-FFF2-40B4-BE49-F238E27FC236}">
                <a16:creationId xmlns:a16="http://schemas.microsoft.com/office/drawing/2014/main" id="{F59FBAD2-4E01-ABCA-703D-0C30A921BB95}"/>
              </a:ext>
            </a:extLst>
          </p:cNvPr>
          <p:cNvSpPr/>
          <p:nvPr/>
        </p:nvSpPr>
        <p:spPr>
          <a:xfrm rot="19933414">
            <a:off x="4727727" y="3901297"/>
            <a:ext cx="1510800" cy="2494750"/>
          </a:xfrm>
          <a:prstGeom prst="ellipse">
            <a:avLst/>
          </a:prstGeom>
          <a:noFill/>
          <a:ln w="57150">
            <a:solidFill>
              <a:srgbClr val="00B050"/>
            </a:solidFill>
          </a:ln>
          <a:effectLst>
            <a:glow rad="711200">
              <a:srgbClr val="00B050">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DDDF595-4ACC-484E-31A1-91D08E2EA7DE}"/>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13" name="Group 12">
            <a:extLst>
              <a:ext uri="{FF2B5EF4-FFF2-40B4-BE49-F238E27FC236}">
                <a16:creationId xmlns:a16="http://schemas.microsoft.com/office/drawing/2014/main" id="{BD298FBA-A776-128F-FEEE-A23346AFA35B}"/>
              </a:ext>
            </a:extLst>
          </p:cNvPr>
          <p:cNvGrpSpPr/>
          <p:nvPr/>
        </p:nvGrpSpPr>
        <p:grpSpPr>
          <a:xfrm>
            <a:off x="0" y="6405491"/>
            <a:ext cx="12191999" cy="484912"/>
            <a:chOff x="0" y="6405491"/>
            <a:chExt cx="12191999" cy="484912"/>
          </a:xfrm>
        </p:grpSpPr>
        <p:pic>
          <p:nvPicPr>
            <p:cNvPr id="14" name="Picture 13">
              <a:extLst>
                <a:ext uri="{FF2B5EF4-FFF2-40B4-BE49-F238E27FC236}">
                  <a16:creationId xmlns:a16="http://schemas.microsoft.com/office/drawing/2014/main" id="{DFE513F7-9B87-6F86-AD27-B9A08A86449B}"/>
                </a:ext>
              </a:extLst>
            </p:cNvPr>
            <p:cNvPicPr>
              <a:picLocks noChangeAspect="1"/>
            </p:cNvPicPr>
            <p:nvPr/>
          </p:nvPicPr>
          <p:blipFill>
            <a:blip r:embed="rId5"/>
            <a:stretch>
              <a:fillRect/>
            </a:stretch>
          </p:blipFill>
          <p:spPr>
            <a:xfrm>
              <a:off x="0" y="6405491"/>
              <a:ext cx="613039" cy="484912"/>
            </a:xfrm>
            <a:prstGeom prst="rect">
              <a:avLst/>
            </a:prstGeom>
          </p:spPr>
        </p:pic>
        <p:pic>
          <p:nvPicPr>
            <p:cNvPr id="15" name="Picture 14">
              <a:extLst>
                <a:ext uri="{FF2B5EF4-FFF2-40B4-BE49-F238E27FC236}">
                  <a16:creationId xmlns:a16="http://schemas.microsoft.com/office/drawing/2014/main" id="{223D0216-8C73-3434-321C-461E2A7A8C0B}"/>
                </a:ext>
              </a:extLst>
            </p:cNvPr>
            <p:cNvPicPr>
              <a:picLocks noChangeAspect="1"/>
            </p:cNvPicPr>
            <p:nvPr/>
          </p:nvPicPr>
          <p:blipFill>
            <a:blip r:embed="rId5"/>
            <a:stretch>
              <a:fillRect/>
            </a:stretch>
          </p:blipFill>
          <p:spPr>
            <a:xfrm>
              <a:off x="11578960" y="6405491"/>
              <a:ext cx="613039" cy="484912"/>
            </a:xfrm>
            <a:prstGeom prst="rect">
              <a:avLst/>
            </a:prstGeom>
          </p:spPr>
        </p:pic>
      </p:grpSp>
    </p:spTree>
    <p:extLst>
      <p:ext uri="{BB962C8B-B14F-4D97-AF65-F5344CB8AC3E}">
        <p14:creationId xmlns:p14="http://schemas.microsoft.com/office/powerpoint/2010/main" val="1971942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3FF4F72D-E1ED-8A97-A017-C7751D86269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2A19345-1C18-0587-E75B-7F23A828F320}"/>
              </a:ext>
            </a:extLst>
          </p:cNvPr>
          <p:cNvSpPr/>
          <p:nvPr/>
        </p:nvSpPr>
        <p:spPr>
          <a:xfrm>
            <a:off x="44726" y="69300"/>
            <a:ext cx="12095922" cy="523220"/>
          </a:xfrm>
          <a:prstGeom prst="rect">
            <a:avLst/>
          </a:prstGeom>
          <a:solidFill>
            <a:schemeClr val="tx1">
              <a:lumMod val="95000"/>
              <a:lumOff val="5000"/>
            </a:schemeClr>
          </a:solidFill>
        </p:spPr>
        <p:txBody>
          <a:bodyPr wrap="square">
            <a:spAutoFit/>
          </a:bodyPr>
          <a:lstStyle/>
          <a:p>
            <a:pPr algn="ctr">
              <a:defRPr/>
            </a:pP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What mass range are we searching for Dark Matter in?</a:t>
            </a:r>
            <a:endParaRPr kumimoji="0" lang="en-GB" sz="2800" b="1"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F65A77F-BBAD-4AF5-73AA-0AF7F2E37AEB}"/>
              </a:ext>
            </a:extLst>
          </p:cNvPr>
          <p:cNvSpPr txBox="1"/>
          <p:nvPr/>
        </p:nvSpPr>
        <p:spPr>
          <a:xfrm>
            <a:off x="10129817" y="3849175"/>
            <a:ext cx="2004885" cy="175432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800" b="1" dirty="0">
                <a:solidFill>
                  <a:schemeClr val="bg1"/>
                </a:solidFill>
              </a:rPr>
              <a:t>Mass range of the order GeV theoretically motivated by </a:t>
            </a:r>
            <a:r>
              <a:rPr lang="en-GB" sz="1800" i="1" dirty="0">
                <a:solidFill>
                  <a:schemeClr val="bg1"/>
                </a:solidFill>
                <a:effectLst/>
              </a:rPr>
              <a:t>Asymmetric dark matter models</a:t>
            </a:r>
            <a:endParaRPr kumimoji="0" lang="en-GB" sz="1800" i="1" u="none" strike="noStrike" kern="1200" cap="none" spc="0" normalizeH="0" baseline="0" noProof="0" dirty="0">
              <a:ln>
                <a:noFill/>
              </a:ln>
              <a:solidFill>
                <a:schemeClr val="bg1"/>
              </a:solidFill>
              <a:effectLst/>
              <a:uLnTx/>
              <a:uFillTx/>
              <a:ea typeface="+mn-ea"/>
              <a:cs typeface="+mn-cs"/>
            </a:endParaRPr>
          </a:p>
        </p:txBody>
      </p:sp>
      <p:pic>
        <p:nvPicPr>
          <p:cNvPr id="9" name="Picture 2">
            <a:extLst>
              <a:ext uri="{FF2B5EF4-FFF2-40B4-BE49-F238E27FC236}">
                <a16:creationId xmlns:a16="http://schemas.microsoft.com/office/drawing/2014/main" id="{40084CCB-BC42-4CF5-8EBF-C7F03A14C3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636" y="831035"/>
            <a:ext cx="11681717" cy="519593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EEDD0E8-56C0-F0A1-6A28-CE1BCF654624}"/>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14" name="Group 13">
            <a:extLst>
              <a:ext uri="{FF2B5EF4-FFF2-40B4-BE49-F238E27FC236}">
                <a16:creationId xmlns:a16="http://schemas.microsoft.com/office/drawing/2014/main" id="{763FEA63-8F31-DF39-7536-3F4CC0CDE2D0}"/>
              </a:ext>
            </a:extLst>
          </p:cNvPr>
          <p:cNvGrpSpPr/>
          <p:nvPr/>
        </p:nvGrpSpPr>
        <p:grpSpPr>
          <a:xfrm>
            <a:off x="0" y="6405491"/>
            <a:ext cx="12191999" cy="484912"/>
            <a:chOff x="0" y="6405491"/>
            <a:chExt cx="12191999" cy="484912"/>
          </a:xfrm>
        </p:grpSpPr>
        <p:pic>
          <p:nvPicPr>
            <p:cNvPr id="15" name="Picture 14">
              <a:extLst>
                <a:ext uri="{FF2B5EF4-FFF2-40B4-BE49-F238E27FC236}">
                  <a16:creationId xmlns:a16="http://schemas.microsoft.com/office/drawing/2014/main" id="{2330E035-4E20-3EF4-1CE2-D0353F6D6274}"/>
                </a:ext>
              </a:extLst>
            </p:cNvPr>
            <p:cNvPicPr>
              <a:picLocks noChangeAspect="1"/>
            </p:cNvPicPr>
            <p:nvPr/>
          </p:nvPicPr>
          <p:blipFill>
            <a:blip r:embed="rId4"/>
            <a:stretch>
              <a:fillRect/>
            </a:stretch>
          </p:blipFill>
          <p:spPr>
            <a:xfrm>
              <a:off x="0" y="6405491"/>
              <a:ext cx="613039" cy="484912"/>
            </a:xfrm>
            <a:prstGeom prst="rect">
              <a:avLst/>
            </a:prstGeom>
          </p:spPr>
        </p:pic>
        <p:pic>
          <p:nvPicPr>
            <p:cNvPr id="16" name="Picture 15">
              <a:extLst>
                <a:ext uri="{FF2B5EF4-FFF2-40B4-BE49-F238E27FC236}">
                  <a16:creationId xmlns:a16="http://schemas.microsoft.com/office/drawing/2014/main" id="{54DE3788-E07A-D4DC-1421-754A8D7F9B46}"/>
                </a:ext>
              </a:extLst>
            </p:cNvPr>
            <p:cNvPicPr>
              <a:picLocks noChangeAspect="1"/>
            </p:cNvPicPr>
            <p:nvPr/>
          </p:nvPicPr>
          <p:blipFill>
            <a:blip r:embed="rId4"/>
            <a:stretch>
              <a:fillRect/>
            </a:stretch>
          </p:blipFill>
          <p:spPr>
            <a:xfrm>
              <a:off x="11578960" y="6405491"/>
              <a:ext cx="613039" cy="484912"/>
            </a:xfrm>
            <a:prstGeom prst="rect">
              <a:avLst/>
            </a:prstGeom>
          </p:spPr>
        </p:pic>
      </p:grpSp>
    </p:spTree>
    <p:extLst>
      <p:ext uri="{BB962C8B-B14F-4D97-AF65-F5344CB8AC3E}">
        <p14:creationId xmlns:p14="http://schemas.microsoft.com/office/powerpoint/2010/main" val="160992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1" y="86891"/>
            <a:ext cx="12191999"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Superfluid </a:t>
            </a:r>
            <a:r>
              <a:rPr lang="en-GB" sz="2800" b="1" baseline="30000" dirty="0">
                <a:solidFill>
                  <a:prstClr val="white"/>
                </a:solidFill>
              </a:rPr>
              <a:t>3</a:t>
            </a:r>
            <a:r>
              <a:rPr lang="en-GB" sz="2800" b="1" dirty="0">
                <a:solidFill>
                  <a:prstClr val="white"/>
                </a:solidFill>
              </a:rPr>
              <a:t>He as a Dark Matter target</a:t>
            </a:r>
          </a:p>
        </p:txBody>
      </p:sp>
      <p:grpSp>
        <p:nvGrpSpPr>
          <p:cNvPr id="14" name="Group 13">
            <a:extLst>
              <a:ext uri="{FF2B5EF4-FFF2-40B4-BE49-F238E27FC236}">
                <a16:creationId xmlns:a16="http://schemas.microsoft.com/office/drawing/2014/main" id="{8B9149DD-E713-28C3-3235-E0E0E57542FA}"/>
              </a:ext>
            </a:extLst>
          </p:cNvPr>
          <p:cNvGrpSpPr/>
          <p:nvPr/>
        </p:nvGrpSpPr>
        <p:grpSpPr>
          <a:xfrm>
            <a:off x="441976" y="1849890"/>
            <a:ext cx="11222935" cy="3463328"/>
            <a:chOff x="441976" y="2023156"/>
            <a:chExt cx="11222935" cy="3463328"/>
          </a:xfrm>
        </p:grpSpPr>
        <p:pic>
          <p:nvPicPr>
            <p:cNvPr id="1026" name="Picture 2">
              <a:extLst>
                <a:ext uri="{FF2B5EF4-FFF2-40B4-BE49-F238E27FC236}">
                  <a16:creationId xmlns:a16="http://schemas.microsoft.com/office/drawing/2014/main" id="{70785408-CBAC-50E3-6818-41EE3E50BF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76" y="2023156"/>
              <a:ext cx="11222935" cy="34633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35731A9-AE75-2EC8-A083-A881A136D02D}"/>
                </a:ext>
              </a:extLst>
            </p:cNvPr>
            <p:cNvSpPr/>
            <p:nvPr/>
          </p:nvSpPr>
          <p:spPr>
            <a:xfrm>
              <a:off x="9091061" y="2030930"/>
              <a:ext cx="2569945" cy="1241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a:extLst>
              <a:ext uri="{FF2B5EF4-FFF2-40B4-BE49-F238E27FC236}">
                <a16:creationId xmlns:a16="http://schemas.microsoft.com/office/drawing/2014/main" id="{6C7DD621-75E1-4639-EACC-CEAE1445A7DB}"/>
              </a:ext>
            </a:extLst>
          </p:cNvPr>
          <p:cNvSpPr txBox="1"/>
          <p:nvPr/>
        </p:nvSpPr>
        <p:spPr>
          <a:xfrm>
            <a:off x="149487" y="521842"/>
            <a:ext cx="11505798" cy="1384995"/>
          </a:xfrm>
          <a:prstGeom prst="rect">
            <a:avLst/>
          </a:prstGeom>
          <a:noFill/>
        </p:spPr>
        <p:txBody>
          <a:bodyPr wrap="square">
            <a:spAutoFit/>
          </a:bodyPr>
          <a:lstStyle/>
          <a:p>
            <a:r>
              <a:rPr lang="en-US" sz="2800" dirty="0">
                <a:solidFill>
                  <a:schemeClr val="bg1"/>
                </a:solidFill>
              </a:rPr>
              <a:t>Collision WIMP - </a:t>
            </a:r>
            <a:r>
              <a:rPr lang="en-US" sz="2800" baseline="30000" dirty="0">
                <a:solidFill>
                  <a:schemeClr val="bg1"/>
                </a:solidFill>
              </a:rPr>
              <a:t>3</a:t>
            </a:r>
            <a:r>
              <a:rPr lang="en-US" sz="2800" dirty="0">
                <a:solidFill>
                  <a:schemeClr val="bg1"/>
                </a:solidFill>
              </a:rPr>
              <a:t>He atom (mass 3 versus argon - 39.948, xenon -131.293)</a:t>
            </a:r>
          </a:p>
          <a:p>
            <a:r>
              <a:rPr lang="en-US" sz="2800" dirty="0">
                <a:solidFill>
                  <a:schemeClr val="bg1"/>
                </a:solidFill>
              </a:rPr>
              <a:t>– Heat as quasiparticle excitations</a:t>
            </a:r>
          </a:p>
          <a:p>
            <a:r>
              <a:rPr lang="en-US" sz="2800" dirty="0">
                <a:solidFill>
                  <a:schemeClr val="bg1"/>
                </a:solidFill>
              </a:rPr>
              <a:t>– Light from de-excitation, threshold for ionization is ~ 20 eV</a:t>
            </a:r>
            <a:endParaRPr lang="en-GB" sz="2800" dirty="0">
              <a:solidFill>
                <a:schemeClr val="bg1"/>
              </a:solidFill>
            </a:endParaRPr>
          </a:p>
        </p:txBody>
      </p:sp>
      <p:sp>
        <p:nvSpPr>
          <p:cNvPr id="13" name="Rectangle 12">
            <a:extLst>
              <a:ext uri="{FF2B5EF4-FFF2-40B4-BE49-F238E27FC236}">
                <a16:creationId xmlns:a16="http://schemas.microsoft.com/office/drawing/2014/main" id="{735ED7D3-0E89-FDA5-563E-40C692494144}"/>
              </a:ext>
            </a:extLst>
          </p:cNvPr>
          <p:cNvSpPr/>
          <p:nvPr/>
        </p:nvSpPr>
        <p:spPr>
          <a:xfrm>
            <a:off x="144378" y="5424577"/>
            <a:ext cx="1195848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Proxima Nova"/>
                <a:ea typeface="+mn-ea"/>
                <a:cs typeface="+mn-cs"/>
              </a:rPr>
              <a:t>ULTIMA: </a:t>
            </a:r>
            <a:r>
              <a:rPr kumimoji="0" lang="en-GB" sz="1800" b="0" i="0" u="none" strike="noStrike" kern="1200" cap="none" spc="0" normalizeH="0" baseline="0" noProof="0" dirty="0">
                <a:ln>
                  <a:noFill/>
                </a:ln>
                <a:solidFill>
                  <a:prstClr val="white"/>
                </a:solidFill>
                <a:effectLst/>
                <a:uLnTx/>
                <a:uFillTx/>
                <a:latin typeface="Proxima Nova"/>
                <a:ea typeface="+mn-ea"/>
                <a:cs typeface="+mn-cs"/>
              </a:rPr>
              <a:t>D.I. Bradley, et al., </a:t>
            </a:r>
            <a:r>
              <a:rPr kumimoji="0" lang="en-GB" sz="1800" b="0" i="0" u="none" strike="noStrike" kern="1200" cap="none" spc="0" normalizeH="0" baseline="0" noProof="0" dirty="0" err="1">
                <a:ln>
                  <a:noFill/>
                </a:ln>
                <a:solidFill>
                  <a:prstClr val="white"/>
                </a:solidFill>
                <a:effectLst/>
                <a:uLnTx/>
                <a:uFillTx/>
                <a:latin typeface="Proxima Nova"/>
                <a:ea typeface="+mn-ea"/>
                <a:cs typeface="+mn-cs"/>
              </a:rPr>
              <a:t>Nucl</a:t>
            </a:r>
            <a:r>
              <a:rPr kumimoji="0" lang="en-GB" sz="1800" b="0" i="0" u="none" strike="noStrike" kern="1200" cap="none" spc="0" normalizeH="0" baseline="0" noProof="0" dirty="0">
                <a:ln>
                  <a:noFill/>
                </a:ln>
                <a:solidFill>
                  <a:prstClr val="white"/>
                </a:solidFill>
                <a:effectLst/>
                <a:uLnTx/>
                <a:uFillTx/>
                <a:latin typeface="Proxima Nova"/>
                <a:ea typeface="+mn-ea"/>
                <a:cs typeface="+mn-cs"/>
              </a:rPr>
              <a:t>. </a:t>
            </a:r>
            <a:r>
              <a:rPr kumimoji="0" lang="en-GB" sz="1800" b="0" i="0" u="none" strike="noStrike" kern="1200" cap="none" spc="0" normalizeH="0" baseline="0" noProof="0" dirty="0" err="1">
                <a:ln>
                  <a:noFill/>
                </a:ln>
                <a:solidFill>
                  <a:prstClr val="white"/>
                </a:solidFill>
                <a:effectLst/>
                <a:uLnTx/>
                <a:uFillTx/>
                <a:latin typeface="Proxima Nova"/>
                <a:ea typeface="+mn-ea"/>
                <a:cs typeface="+mn-cs"/>
              </a:rPr>
              <a:t>Instrum</a:t>
            </a:r>
            <a:r>
              <a:rPr kumimoji="0" lang="en-GB" sz="1800" b="0" i="0" u="none" strike="noStrike" kern="1200" cap="none" spc="0" normalizeH="0" baseline="0" noProof="0" dirty="0">
                <a:ln>
                  <a:noFill/>
                </a:ln>
                <a:solidFill>
                  <a:prstClr val="white"/>
                </a:solidFill>
                <a:effectLst/>
                <a:uLnTx/>
                <a:uFillTx/>
                <a:latin typeface="Proxima Nova"/>
                <a:ea typeface="+mn-ea"/>
                <a:cs typeface="+mn-cs"/>
              </a:rPr>
              <a:t>. Methods A 370, 141 (1996); C.B. Winkelmann, et al., </a:t>
            </a:r>
            <a:r>
              <a:rPr kumimoji="0" lang="en-GB" sz="1800" b="0" i="0" u="none" strike="noStrike" kern="1200" cap="none" spc="0" normalizeH="0" baseline="0" noProof="0" dirty="0" err="1">
                <a:ln>
                  <a:noFill/>
                </a:ln>
                <a:solidFill>
                  <a:prstClr val="white"/>
                </a:solidFill>
                <a:effectLst/>
                <a:uLnTx/>
                <a:uFillTx/>
                <a:latin typeface="Proxima Nova"/>
                <a:ea typeface="+mn-ea"/>
                <a:cs typeface="+mn-cs"/>
              </a:rPr>
              <a:t>Nucl</a:t>
            </a:r>
            <a:r>
              <a:rPr kumimoji="0" lang="en-GB" sz="1800" b="0" i="0" u="none" strike="noStrike" kern="1200" cap="none" spc="0" normalizeH="0" baseline="0" noProof="0" dirty="0">
                <a:ln>
                  <a:noFill/>
                </a:ln>
                <a:solidFill>
                  <a:prstClr val="white"/>
                </a:solidFill>
                <a:effectLst/>
                <a:uLnTx/>
                <a:uFillTx/>
                <a:latin typeface="Proxima Nova"/>
                <a:ea typeface="+mn-ea"/>
                <a:cs typeface="+mn-cs"/>
              </a:rPr>
              <a:t>. </a:t>
            </a:r>
            <a:r>
              <a:rPr kumimoji="0" lang="en-GB" sz="1800" b="0" i="0" u="none" strike="noStrike" kern="1200" cap="none" spc="0" normalizeH="0" baseline="0" noProof="0" dirty="0" err="1">
                <a:ln>
                  <a:noFill/>
                </a:ln>
                <a:solidFill>
                  <a:prstClr val="white"/>
                </a:solidFill>
                <a:effectLst/>
                <a:uLnTx/>
                <a:uFillTx/>
                <a:latin typeface="Proxima Nova"/>
                <a:ea typeface="+mn-ea"/>
                <a:cs typeface="+mn-cs"/>
              </a:rPr>
              <a:t>Instrum</a:t>
            </a:r>
            <a:r>
              <a:rPr kumimoji="0" lang="en-GB" sz="1800" b="0" i="0" u="none" strike="noStrike" kern="1200" cap="none" spc="0" normalizeH="0" baseline="0" noProof="0" dirty="0">
                <a:ln>
                  <a:noFill/>
                </a:ln>
                <a:solidFill>
                  <a:prstClr val="white"/>
                </a:solidFill>
                <a:effectLst/>
                <a:uLnTx/>
                <a:uFillTx/>
                <a:latin typeface="Proxima Nova"/>
                <a:ea typeface="+mn-ea"/>
                <a:cs typeface="+mn-cs"/>
              </a:rPr>
              <a:t>. Methods A 559, 384 (2006); C.B. Winkelmann, et al., </a:t>
            </a:r>
            <a:r>
              <a:rPr kumimoji="0" lang="en-GB" sz="1800" b="0" i="0" u="none" strike="noStrike" kern="1200" cap="none" spc="0" normalizeH="0" baseline="0" noProof="0" dirty="0" err="1">
                <a:ln>
                  <a:noFill/>
                </a:ln>
                <a:solidFill>
                  <a:prstClr val="white"/>
                </a:solidFill>
                <a:effectLst/>
                <a:uLnTx/>
                <a:uFillTx/>
                <a:latin typeface="Proxima Nova"/>
                <a:ea typeface="+mn-ea"/>
                <a:cs typeface="+mn-cs"/>
              </a:rPr>
              <a:t>Nucl</a:t>
            </a:r>
            <a:r>
              <a:rPr kumimoji="0" lang="en-GB" sz="1800" b="0" i="0" u="none" strike="noStrike" kern="1200" cap="none" spc="0" normalizeH="0" baseline="0" noProof="0" dirty="0">
                <a:ln>
                  <a:noFill/>
                </a:ln>
                <a:solidFill>
                  <a:prstClr val="white"/>
                </a:solidFill>
                <a:effectLst/>
                <a:uLnTx/>
                <a:uFillTx/>
                <a:latin typeface="Proxima Nova"/>
                <a:ea typeface="+mn-ea"/>
                <a:cs typeface="+mn-cs"/>
              </a:rPr>
              <a:t>. </a:t>
            </a:r>
            <a:r>
              <a:rPr kumimoji="0" lang="en-GB" sz="1800" b="0" i="0" u="none" strike="noStrike" kern="1200" cap="none" spc="0" normalizeH="0" baseline="0" noProof="0" dirty="0" err="1">
                <a:ln>
                  <a:noFill/>
                </a:ln>
                <a:solidFill>
                  <a:prstClr val="white"/>
                </a:solidFill>
                <a:effectLst/>
                <a:uLnTx/>
                <a:uFillTx/>
                <a:latin typeface="Proxima Nova"/>
                <a:ea typeface="+mn-ea"/>
                <a:cs typeface="+mn-cs"/>
              </a:rPr>
              <a:t>Instrum</a:t>
            </a:r>
            <a:r>
              <a:rPr kumimoji="0" lang="en-GB" sz="1800" b="0" i="0" u="none" strike="noStrike" kern="1200" cap="none" spc="0" normalizeH="0" baseline="0" noProof="0" dirty="0">
                <a:ln>
                  <a:noFill/>
                </a:ln>
                <a:solidFill>
                  <a:prstClr val="white"/>
                </a:solidFill>
                <a:effectLst/>
                <a:uLnTx/>
                <a:uFillTx/>
                <a:latin typeface="Proxima Nova"/>
                <a:ea typeface="+mn-ea"/>
                <a:cs typeface="+mn-cs"/>
              </a:rPr>
              <a:t>. Methods A 574, 264 (2007).</a:t>
            </a:r>
            <a:endParaRPr kumimoji="0" lang="en-GB" sz="28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EA47494-3A34-DDB2-FE81-1210C9A53C1D}"/>
              </a:ext>
            </a:extLst>
          </p:cNvPr>
          <p:cNvSpPr txBox="1"/>
          <p:nvPr/>
        </p:nvSpPr>
        <p:spPr>
          <a:xfrm>
            <a:off x="441976" y="2272247"/>
            <a:ext cx="1435008" cy="400110"/>
          </a:xfrm>
          <a:prstGeom prst="rect">
            <a:avLst/>
          </a:prstGeom>
          <a:solidFill>
            <a:schemeClr val="bg1"/>
          </a:solidFill>
        </p:spPr>
        <p:txBody>
          <a:bodyPr wrap="none" rtlCol="0">
            <a:spAutoFit/>
          </a:bodyPr>
          <a:lstStyle/>
          <a:p>
            <a:r>
              <a:rPr lang="en-GB" sz="2000" b="1" dirty="0"/>
              <a:t>DM particle</a:t>
            </a:r>
          </a:p>
        </p:txBody>
      </p:sp>
      <p:sp>
        <p:nvSpPr>
          <p:cNvPr id="7" name="TextBox 6">
            <a:extLst>
              <a:ext uri="{FF2B5EF4-FFF2-40B4-BE49-F238E27FC236}">
                <a16:creationId xmlns:a16="http://schemas.microsoft.com/office/drawing/2014/main" id="{904C34DE-128F-9DF6-F832-4F767F33B874}"/>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9" name="Group 8">
            <a:extLst>
              <a:ext uri="{FF2B5EF4-FFF2-40B4-BE49-F238E27FC236}">
                <a16:creationId xmlns:a16="http://schemas.microsoft.com/office/drawing/2014/main" id="{62BF07DA-B036-8E77-C41B-C720FB20F050}"/>
              </a:ext>
            </a:extLst>
          </p:cNvPr>
          <p:cNvGrpSpPr/>
          <p:nvPr/>
        </p:nvGrpSpPr>
        <p:grpSpPr>
          <a:xfrm>
            <a:off x="0" y="6405491"/>
            <a:ext cx="12191999" cy="484912"/>
            <a:chOff x="0" y="6405491"/>
            <a:chExt cx="12191999" cy="484912"/>
          </a:xfrm>
        </p:grpSpPr>
        <p:pic>
          <p:nvPicPr>
            <p:cNvPr id="10" name="Picture 9">
              <a:extLst>
                <a:ext uri="{FF2B5EF4-FFF2-40B4-BE49-F238E27FC236}">
                  <a16:creationId xmlns:a16="http://schemas.microsoft.com/office/drawing/2014/main" id="{3697BD45-0FC0-0333-1488-ED56CF8E949E}"/>
                </a:ext>
              </a:extLst>
            </p:cNvPr>
            <p:cNvPicPr>
              <a:picLocks noChangeAspect="1"/>
            </p:cNvPicPr>
            <p:nvPr/>
          </p:nvPicPr>
          <p:blipFill>
            <a:blip r:embed="rId4"/>
            <a:stretch>
              <a:fillRect/>
            </a:stretch>
          </p:blipFill>
          <p:spPr>
            <a:xfrm>
              <a:off x="0" y="6405491"/>
              <a:ext cx="613039" cy="484912"/>
            </a:xfrm>
            <a:prstGeom prst="rect">
              <a:avLst/>
            </a:prstGeom>
          </p:spPr>
        </p:pic>
        <p:pic>
          <p:nvPicPr>
            <p:cNvPr id="11" name="Picture 10">
              <a:extLst>
                <a:ext uri="{FF2B5EF4-FFF2-40B4-BE49-F238E27FC236}">
                  <a16:creationId xmlns:a16="http://schemas.microsoft.com/office/drawing/2014/main" id="{910F7C3C-5EE3-7FB7-0C60-273BE2422638}"/>
                </a:ext>
              </a:extLst>
            </p:cNvPr>
            <p:cNvPicPr>
              <a:picLocks noChangeAspect="1"/>
            </p:cNvPicPr>
            <p:nvPr/>
          </p:nvPicPr>
          <p:blipFill>
            <a:blip r:embed="rId4"/>
            <a:stretch>
              <a:fillRect/>
            </a:stretch>
          </p:blipFill>
          <p:spPr>
            <a:xfrm>
              <a:off x="11578960" y="6405491"/>
              <a:ext cx="613039" cy="484912"/>
            </a:xfrm>
            <a:prstGeom prst="rect">
              <a:avLst/>
            </a:prstGeom>
          </p:spPr>
        </p:pic>
      </p:grpSp>
    </p:spTree>
    <p:extLst>
      <p:ext uri="{BB962C8B-B14F-4D97-AF65-F5344CB8AC3E}">
        <p14:creationId xmlns:p14="http://schemas.microsoft.com/office/powerpoint/2010/main" val="256921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0" y="60968"/>
            <a:ext cx="12191999" cy="523220"/>
          </a:xfrm>
          <a:prstGeom prst="rect">
            <a:avLst/>
          </a:prstGeom>
          <a:solidFill>
            <a:schemeClr val="tx1">
              <a:lumMod val="95000"/>
              <a:lumOff val="5000"/>
            </a:schemeClr>
          </a:solidFill>
        </p:spPr>
        <p:txBody>
          <a:bodyPr wrap="square">
            <a:spAutoFit/>
          </a:bodyPr>
          <a:lstStyle/>
          <a:p>
            <a:pPr algn="ctr">
              <a:defRPr/>
            </a:pPr>
            <a:r>
              <a:rPr lang="en-US" sz="2800" dirty="0" err="1">
                <a:solidFill>
                  <a:schemeClr val="bg1"/>
                </a:solidFill>
              </a:rPr>
              <a:t>Ionisation</a:t>
            </a:r>
            <a:r>
              <a:rPr lang="en-US" sz="2800" dirty="0">
                <a:solidFill>
                  <a:schemeClr val="bg1"/>
                </a:solidFill>
              </a:rPr>
              <a:t> energy channel</a:t>
            </a:r>
            <a:endParaRPr lang="en-GB" sz="2800" dirty="0">
              <a:solidFill>
                <a:schemeClr val="bg1"/>
              </a:solidFill>
            </a:endParaRP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4F821EC7-7AE3-4230-54FF-2335BC8FC78E}"/>
                  </a:ext>
                </a:extLst>
              </p14:cNvPr>
              <p14:cNvContentPartPr/>
              <p14:nvPr/>
            </p14:nvContentPartPr>
            <p14:xfrm>
              <a:off x="8790327" y="570851"/>
              <a:ext cx="54360" cy="30600"/>
            </p14:xfrm>
          </p:contentPart>
        </mc:Choice>
        <mc:Fallback xmlns="">
          <p:pic>
            <p:nvPicPr>
              <p:cNvPr id="3" name="Ink 2">
                <a:extLst>
                  <a:ext uri="{FF2B5EF4-FFF2-40B4-BE49-F238E27FC236}">
                    <a16:creationId xmlns:a16="http://schemas.microsoft.com/office/drawing/2014/main" id="{4F821EC7-7AE3-4230-54FF-2335BC8FC78E}"/>
                  </a:ext>
                </a:extLst>
              </p:cNvPr>
              <p:cNvPicPr/>
              <p:nvPr/>
            </p:nvPicPr>
            <p:blipFill>
              <a:blip r:embed="rId5"/>
              <a:stretch>
                <a:fillRect/>
              </a:stretch>
            </p:blipFill>
            <p:spPr>
              <a:xfrm>
                <a:off x="8781327" y="562211"/>
                <a:ext cx="72000" cy="48240"/>
              </a:xfrm>
              <a:prstGeom prst="rect">
                <a:avLst/>
              </a:prstGeom>
            </p:spPr>
          </p:pic>
        </mc:Fallback>
      </mc:AlternateContent>
      <p:grpSp>
        <p:nvGrpSpPr>
          <p:cNvPr id="9" name="Group 8">
            <a:extLst>
              <a:ext uri="{FF2B5EF4-FFF2-40B4-BE49-F238E27FC236}">
                <a16:creationId xmlns:a16="http://schemas.microsoft.com/office/drawing/2014/main" id="{104E6013-26D4-DD06-23C0-BCF5F84F9274}"/>
              </a:ext>
            </a:extLst>
          </p:cNvPr>
          <p:cNvGrpSpPr/>
          <p:nvPr/>
        </p:nvGrpSpPr>
        <p:grpSpPr>
          <a:xfrm>
            <a:off x="8638047" y="1554011"/>
            <a:ext cx="34560" cy="19080"/>
            <a:chOff x="8638047" y="1554011"/>
            <a:chExt cx="34560" cy="19080"/>
          </a:xfrm>
        </p:grpSpPr>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92CDD6B8-CEBA-95C3-23A7-CB599D375718}"/>
                    </a:ext>
                  </a:extLst>
                </p14:cNvPr>
                <p14:cNvContentPartPr/>
                <p14:nvPr/>
              </p14:nvContentPartPr>
              <p14:xfrm>
                <a:off x="8638047" y="1556531"/>
                <a:ext cx="7200" cy="16560"/>
              </p14:xfrm>
            </p:contentPart>
          </mc:Choice>
          <mc:Fallback xmlns="">
            <p:pic>
              <p:nvPicPr>
                <p:cNvPr id="4" name="Ink 3">
                  <a:extLst>
                    <a:ext uri="{FF2B5EF4-FFF2-40B4-BE49-F238E27FC236}">
                      <a16:creationId xmlns:a16="http://schemas.microsoft.com/office/drawing/2014/main" id="{92CDD6B8-CEBA-95C3-23A7-CB599D375718}"/>
                    </a:ext>
                  </a:extLst>
                </p:cNvPr>
                <p:cNvPicPr/>
                <p:nvPr/>
              </p:nvPicPr>
              <p:blipFill>
                <a:blip r:embed="rId7"/>
                <a:stretch>
                  <a:fillRect/>
                </a:stretch>
              </p:blipFill>
              <p:spPr>
                <a:xfrm>
                  <a:off x="8629047" y="1547531"/>
                  <a:ext cx="2484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29248B8F-8566-7365-58E3-3F0AF54F291C}"/>
                    </a:ext>
                  </a:extLst>
                </p14:cNvPr>
                <p14:cNvContentPartPr/>
                <p14:nvPr/>
              </p14:nvContentPartPr>
              <p14:xfrm>
                <a:off x="8665407" y="1554011"/>
                <a:ext cx="7200" cy="4680"/>
              </p14:xfrm>
            </p:contentPart>
          </mc:Choice>
          <mc:Fallback xmlns="">
            <p:pic>
              <p:nvPicPr>
                <p:cNvPr id="7" name="Ink 6">
                  <a:extLst>
                    <a:ext uri="{FF2B5EF4-FFF2-40B4-BE49-F238E27FC236}">
                      <a16:creationId xmlns:a16="http://schemas.microsoft.com/office/drawing/2014/main" id="{29248B8F-8566-7365-58E3-3F0AF54F291C}"/>
                    </a:ext>
                  </a:extLst>
                </p:cNvPr>
                <p:cNvPicPr/>
                <p:nvPr/>
              </p:nvPicPr>
              <p:blipFill>
                <a:blip r:embed="rId9"/>
                <a:stretch>
                  <a:fillRect/>
                </a:stretch>
              </p:blipFill>
              <p:spPr>
                <a:xfrm>
                  <a:off x="8656767" y="1545011"/>
                  <a:ext cx="24840" cy="223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5F89F2A2-FF14-6AAA-B71F-5910ABF82FA1}"/>
                  </a:ext>
                </a:extLst>
              </p14:cNvPr>
              <p14:cNvContentPartPr/>
              <p14:nvPr/>
            </p14:nvContentPartPr>
            <p14:xfrm>
              <a:off x="8660367" y="1466891"/>
              <a:ext cx="33840" cy="16560"/>
            </p14:xfrm>
          </p:contentPart>
        </mc:Choice>
        <mc:Fallback xmlns="">
          <p:pic>
            <p:nvPicPr>
              <p:cNvPr id="10" name="Ink 9">
                <a:extLst>
                  <a:ext uri="{FF2B5EF4-FFF2-40B4-BE49-F238E27FC236}">
                    <a16:creationId xmlns:a16="http://schemas.microsoft.com/office/drawing/2014/main" id="{5F89F2A2-FF14-6AAA-B71F-5910ABF82FA1}"/>
                  </a:ext>
                </a:extLst>
              </p:cNvPr>
              <p:cNvPicPr/>
              <p:nvPr/>
            </p:nvPicPr>
            <p:blipFill>
              <a:blip r:embed="rId11"/>
              <a:stretch>
                <a:fillRect/>
              </a:stretch>
            </p:blipFill>
            <p:spPr>
              <a:xfrm>
                <a:off x="8651727" y="1458251"/>
                <a:ext cx="5148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k 13">
                <a:extLst>
                  <a:ext uri="{FF2B5EF4-FFF2-40B4-BE49-F238E27FC236}">
                    <a16:creationId xmlns:a16="http://schemas.microsoft.com/office/drawing/2014/main" id="{726043C8-B055-A2BF-33E2-B5BD88B9E2C3}"/>
                  </a:ext>
                </a:extLst>
              </p14:cNvPr>
              <p14:cNvContentPartPr/>
              <p14:nvPr/>
            </p14:nvContentPartPr>
            <p14:xfrm>
              <a:off x="7572087" y="1677491"/>
              <a:ext cx="166680" cy="172800"/>
            </p14:xfrm>
          </p:contentPart>
        </mc:Choice>
        <mc:Fallback xmlns="">
          <p:pic>
            <p:nvPicPr>
              <p:cNvPr id="14" name="Ink 13">
                <a:extLst>
                  <a:ext uri="{FF2B5EF4-FFF2-40B4-BE49-F238E27FC236}">
                    <a16:creationId xmlns:a16="http://schemas.microsoft.com/office/drawing/2014/main" id="{726043C8-B055-A2BF-33E2-B5BD88B9E2C3}"/>
                  </a:ext>
                </a:extLst>
              </p:cNvPr>
              <p:cNvPicPr/>
              <p:nvPr/>
            </p:nvPicPr>
            <p:blipFill>
              <a:blip r:embed="rId13"/>
              <a:stretch>
                <a:fillRect/>
              </a:stretch>
            </p:blipFill>
            <p:spPr>
              <a:xfrm>
                <a:off x="7563447" y="1668491"/>
                <a:ext cx="184320" cy="1904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Ink 14">
                <a:extLst>
                  <a:ext uri="{FF2B5EF4-FFF2-40B4-BE49-F238E27FC236}">
                    <a16:creationId xmlns:a16="http://schemas.microsoft.com/office/drawing/2014/main" id="{59ED915A-9784-E942-DA16-FC59D01540C4}"/>
                  </a:ext>
                </a:extLst>
              </p14:cNvPr>
              <p14:cNvContentPartPr/>
              <p14:nvPr/>
            </p14:nvContentPartPr>
            <p14:xfrm>
              <a:off x="6581007" y="1719611"/>
              <a:ext cx="46440" cy="142560"/>
            </p14:xfrm>
          </p:contentPart>
        </mc:Choice>
        <mc:Fallback xmlns="">
          <p:pic>
            <p:nvPicPr>
              <p:cNvPr id="15" name="Ink 14">
                <a:extLst>
                  <a:ext uri="{FF2B5EF4-FFF2-40B4-BE49-F238E27FC236}">
                    <a16:creationId xmlns:a16="http://schemas.microsoft.com/office/drawing/2014/main" id="{59ED915A-9784-E942-DA16-FC59D01540C4}"/>
                  </a:ext>
                </a:extLst>
              </p:cNvPr>
              <p:cNvPicPr/>
              <p:nvPr/>
            </p:nvPicPr>
            <p:blipFill>
              <a:blip r:embed="rId15"/>
              <a:stretch>
                <a:fillRect/>
              </a:stretch>
            </p:blipFill>
            <p:spPr>
              <a:xfrm>
                <a:off x="6572367" y="1710611"/>
                <a:ext cx="64080" cy="1602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Ink 15">
                <a:extLst>
                  <a:ext uri="{FF2B5EF4-FFF2-40B4-BE49-F238E27FC236}">
                    <a16:creationId xmlns:a16="http://schemas.microsoft.com/office/drawing/2014/main" id="{2BF600DA-5ACA-4D40-31E0-816C6353D349}"/>
                  </a:ext>
                </a:extLst>
              </p14:cNvPr>
              <p14:cNvContentPartPr/>
              <p14:nvPr/>
            </p14:nvContentPartPr>
            <p14:xfrm>
              <a:off x="7191567" y="1700171"/>
              <a:ext cx="423720" cy="117000"/>
            </p14:xfrm>
          </p:contentPart>
        </mc:Choice>
        <mc:Fallback xmlns="">
          <p:pic>
            <p:nvPicPr>
              <p:cNvPr id="16" name="Ink 15">
                <a:extLst>
                  <a:ext uri="{FF2B5EF4-FFF2-40B4-BE49-F238E27FC236}">
                    <a16:creationId xmlns:a16="http://schemas.microsoft.com/office/drawing/2014/main" id="{2BF600DA-5ACA-4D40-31E0-816C6353D349}"/>
                  </a:ext>
                </a:extLst>
              </p:cNvPr>
              <p:cNvPicPr/>
              <p:nvPr/>
            </p:nvPicPr>
            <p:blipFill>
              <a:blip r:embed="rId17"/>
              <a:stretch>
                <a:fillRect/>
              </a:stretch>
            </p:blipFill>
            <p:spPr>
              <a:xfrm>
                <a:off x="7182927" y="1691171"/>
                <a:ext cx="441360" cy="134640"/>
              </a:xfrm>
              <a:prstGeom prst="rect">
                <a:avLst/>
              </a:prstGeom>
            </p:spPr>
          </p:pic>
        </mc:Fallback>
      </mc:AlternateContent>
      <p:pic>
        <p:nvPicPr>
          <p:cNvPr id="18" name="Picture 17">
            <a:extLst>
              <a:ext uri="{FF2B5EF4-FFF2-40B4-BE49-F238E27FC236}">
                <a16:creationId xmlns:a16="http://schemas.microsoft.com/office/drawing/2014/main" id="{C83BCC6E-4CED-679F-AD22-DBBE70C844BB}"/>
              </a:ext>
            </a:extLst>
          </p:cNvPr>
          <p:cNvPicPr>
            <a:picLocks noChangeAspect="1"/>
          </p:cNvPicPr>
          <p:nvPr/>
        </p:nvPicPr>
        <p:blipFill rotWithShape="1">
          <a:blip r:embed="rId18"/>
          <a:srcRect l="40115" t="3207" r="966" b="53885"/>
          <a:stretch/>
        </p:blipFill>
        <p:spPr>
          <a:xfrm>
            <a:off x="5887070" y="734903"/>
            <a:ext cx="6152624" cy="2189452"/>
          </a:xfrm>
          <a:prstGeom prst="rect">
            <a:avLst/>
          </a:prstGeom>
        </p:spPr>
      </p:pic>
      <p:sp>
        <p:nvSpPr>
          <p:cNvPr id="22" name="TextBox 21">
            <a:extLst>
              <a:ext uri="{FF2B5EF4-FFF2-40B4-BE49-F238E27FC236}">
                <a16:creationId xmlns:a16="http://schemas.microsoft.com/office/drawing/2014/main" id="{AB651B01-933C-61D8-9600-61725BB410BB}"/>
              </a:ext>
            </a:extLst>
          </p:cNvPr>
          <p:cNvSpPr txBox="1"/>
          <p:nvPr/>
        </p:nvSpPr>
        <p:spPr>
          <a:xfrm>
            <a:off x="-96279" y="734903"/>
            <a:ext cx="5831044" cy="6124754"/>
          </a:xfrm>
          <a:prstGeom prst="rect">
            <a:avLst/>
          </a:prstGeom>
          <a:noFill/>
        </p:spPr>
        <p:txBody>
          <a:bodyPr wrap="square" rtlCol="0">
            <a:spAutoFit/>
          </a:bodyPr>
          <a:lstStyle/>
          <a:p>
            <a:pPr marL="457200" indent="-457200">
              <a:buFont typeface="Arial" panose="020B0604020202020204" pitchFamily="34" charset="0"/>
              <a:buChar char="•"/>
            </a:pPr>
            <a:r>
              <a:rPr lang="en-GB" sz="2800" dirty="0">
                <a:solidFill>
                  <a:schemeClr val="bg1"/>
                </a:solidFill>
              </a:rPr>
              <a:t>Superconducting  devices:</a:t>
            </a:r>
          </a:p>
          <a:p>
            <a:pPr marL="914400" lvl="1" indent="-457200">
              <a:buFont typeface="Arial" panose="020B0604020202020204" pitchFamily="34" charset="0"/>
              <a:buChar char="•"/>
            </a:pPr>
            <a:r>
              <a:rPr lang="en-GB" sz="2800" dirty="0">
                <a:solidFill>
                  <a:schemeClr val="bg1"/>
                </a:solidFill>
              </a:rPr>
              <a:t>TES, Nanowires, </a:t>
            </a:r>
            <a:r>
              <a:rPr lang="en-GB" sz="2800" dirty="0" err="1">
                <a:solidFill>
                  <a:schemeClr val="bg1"/>
                </a:solidFill>
              </a:rPr>
              <a:t>mKIDs</a:t>
            </a:r>
            <a:endParaRPr lang="en-GB" sz="2800" dirty="0">
              <a:solidFill>
                <a:schemeClr val="bg1"/>
              </a:solidFill>
            </a:endParaRPr>
          </a:p>
          <a:p>
            <a:pPr marL="457200" indent="-457200">
              <a:buFont typeface="Arial" panose="020B0604020202020204" pitchFamily="34" charset="0"/>
              <a:buChar char="•"/>
            </a:pPr>
            <a:r>
              <a:rPr lang="en-GB" sz="2800" dirty="0" err="1">
                <a:solidFill>
                  <a:schemeClr val="bg1"/>
                </a:solidFill>
              </a:rPr>
              <a:t>SiPMs</a:t>
            </a:r>
            <a:r>
              <a:rPr lang="en-GB" sz="2800" dirty="0">
                <a:solidFill>
                  <a:schemeClr val="bg1"/>
                </a:solidFill>
              </a:rPr>
              <a:t> (developed for Darkside) normally operated at LN</a:t>
            </a:r>
            <a:r>
              <a:rPr lang="en-GB" sz="2800" baseline="-25000" dirty="0">
                <a:solidFill>
                  <a:schemeClr val="bg1"/>
                </a:solidFill>
              </a:rPr>
              <a:t>2</a:t>
            </a:r>
            <a:r>
              <a:rPr lang="en-GB" sz="2800" dirty="0">
                <a:solidFill>
                  <a:schemeClr val="bg1"/>
                </a:solidFill>
              </a:rPr>
              <a:t> consists of matrix of single photon avalanche diodes. High gain and single photo-electron resolution.</a:t>
            </a:r>
          </a:p>
          <a:p>
            <a:pPr marL="457200" indent="-457200">
              <a:buFont typeface="Arial" panose="020B0604020202020204" pitchFamily="34" charset="0"/>
              <a:buChar char="•"/>
            </a:pPr>
            <a:r>
              <a:rPr lang="en-GB" sz="2800" dirty="0">
                <a:solidFill>
                  <a:schemeClr val="bg1"/>
                </a:solidFill>
              </a:rPr>
              <a:t>Operational at 10 </a:t>
            </a:r>
            <a:r>
              <a:rPr lang="en-GB" sz="2800" dirty="0" err="1">
                <a:solidFill>
                  <a:schemeClr val="bg1"/>
                </a:solidFill>
              </a:rPr>
              <a:t>mK.</a:t>
            </a:r>
            <a:endParaRPr lang="en-GB" sz="2800" dirty="0">
              <a:solidFill>
                <a:schemeClr val="bg1"/>
              </a:solidFill>
            </a:endParaRPr>
          </a:p>
          <a:p>
            <a:pPr marL="457200" indent="-457200">
              <a:buFont typeface="Arial" panose="020B0604020202020204" pitchFamily="34" charset="0"/>
              <a:buChar char="•"/>
            </a:pPr>
            <a:r>
              <a:rPr lang="en-GB" sz="2800" dirty="0">
                <a:solidFill>
                  <a:schemeClr val="bg1"/>
                </a:solidFill>
              </a:rPr>
              <a:t>Use as Veto rather than measure energy partition fraction.</a:t>
            </a:r>
          </a:p>
          <a:p>
            <a:pPr marL="457200" indent="-457200">
              <a:buFont typeface="Arial" panose="020B0604020202020204" pitchFamily="34" charset="0"/>
              <a:buChar char="•"/>
            </a:pPr>
            <a:r>
              <a:rPr lang="en-GB" sz="2800" dirty="0">
                <a:solidFill>
                  <a:schemeClr val="bg1"/>
                </a:solidFill>
              </a:rPr>
              <a:t>Coupled with a scintillator can detect muons.</a:t>
            </a:r>
          </a:p>
          <a:p>
            <a:pPr marL="457200" indent="-457200">
              <a:buFont typeface="Arial" panose="020B0604020202020204" pitchFamily="34" charset="0"/>
              <a:buChar char="•"/>
            </a:pPr>
            <a:endParaRPr lang="en-GB" sz="2800" dirty="0">
              <a:solidFill>
                <a:schemeClr val="bg1"/>
              </a:solidFill>
            </a:endParaRPr>
          </a:p>
          <a:p>
            <a:pPr marL="457200" indent="-457200">
              <a:buFont typeface="Arial" panose="020B0604020202020204" pitchFamily="34" charset="0"/>
              <a:buChar char="•"/>
            </a:pPr>
            <a:endParaRPr lang="en-GB" sz="2800" dirty="0">
              <a:solidFill>
                <a:schemeClr val="bg1"/>
              </a:solidFill>
            </a:endParaRPr>
          </a:p>
        </p:txBody>
      </p:sp>
      <p:sp>
        <p:nvSpPr>
          <p:cNvPr id="11" name="TextBox 10">
            <a:extLst>
              <a:ext uri="{FF2B5EF4-FFF2-40B4-BE49-F238E27FC236}">
                <a16:creationId xmlns:a16="http://schemas.microsoft.com/office/drawing/2014/main" id="{707C6747-077C-0085-8FB4-5720A65E42B8}"/>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12" name="Group 11">
            <a:extLst>
              <a:ext uri="{FF2B5EF4-FFF2-40B4-BE49-F238E27FC236}">
                <a16:creationId xmlns:a16="http://schemas.microsoft.com/office/drawing/2014/main" id="{97AA69CF-3C86-4991-514C-7712D8E3AE20}"/>
              </a:ext>
            </a:extLst>
          </p:cNvPr>
          <p:cNvGrpSpPr/>
          <p:nvPr/>
        </p:nvGrpSpPr>
        <p:grpSpPr>
          <a:xfrm>
            <a:off x="0" y="6405491"/>
            <a:ext cx="12191999" cy="484912"/>
            <a:chOff x="0" y="6405491"/>
            <a:chExt cx="12191999" cy="484912"/>
          </a:xfrm>
        </p:grpSpPr>
        <p:pic>
          <p:nvPicPr>
            <p:cNvPr id="13" name="Picture 12">
              <a:extLst>
                <a:ext uri="{FF2B5EF4-FFF2-40B4-BE49-F238E27FC236}">
                  <a16:creationId xmlns:a16="http://schemas.microsoft.com/office/drawing/2014/main" id="{057FCDB5-D316-899F-DE69-5E282B5FAAFB}"/>
                </a:ext>
              </a:extLst>
            </p:cNvPr>
            <p:cNvPicPr>
              <a:picLocks noChangeAspect="1"/>
            </p:cNvPicPr>
            <p:nvPr/>
          </p:nvPicPr>
          <p:blipFill>
            <a:blip r:embed="rId19"/>
            <a:stretch>
              <a:fillRect/>
            </a:stretch>
          </p:blipFill>
          <p:spPr>
            <a:xfrm>
              <a:off x="0" y="6405491"/>
              <a:ext cx="613039" cy="484912"/>
            </a:xfrm>
            <a:prstGeom prst="rect">
              <a:avLst/>
            </a:prstGeom>
          </p:spPr>
        </p:pic>
        <p:pic>
          <p:nvPicPr>
            <p:cNvPr id="17" name="Picture 16">
              <a:extLst>
                <a:ext uri="{FF2B5EF4-FFF2-40B4-BE49-F238E27FC236}">
                  <a16:creationId xmlns:a16="http://schemas.microsoft.com/office/drawing/2014/main" id="{392F62E0-E571-5148-EB01-BF224F4372C0}"/>
                </a:ext>
              </a:extLst>
            </p:cNvPr>
            <p:cNvPicPr>
              <a:picLocks noChangeAspect="1"/>
            </p:cNvPicPr>
            <p:nvPr/>
          </p:nvPicPr>
          <p:blipFill>
            <a:blip r:embed="rId19"/>
            <a:stretch>
              <a:fillRect/>
            </a:stretch>
          </p:blipFill>
          <p:spPr>
            <a:xfrm>
              <a:off x="11578960" y="6405491"/>
              <a:ext cx="613039" cy="484912"/>
            </a:xfrm>
            <a:prstGeom prst="rect">
              <a:avLst/>
            </a:prstGeom>
          </p:spPr>
        </p:pic>
      </p:grpSp>
      <p:pic>
        <p:nvPicPr>
          <p:cNvPr id="20" name="Picture 19" descr="A graph of a charge&#10;&#10;Description automatically generated">
            <a:extLst>
              <a:ext uri="{FF2B5EF4-FFF2-40B4-BE49-F238E27FC236}">
                <a16:creationId xmlns:a16="http://schemas.microsoft.com/office/drawing/2014/main" id="{3A21489F-98F4-4358-D1C9-3CD74EFC3A2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887070" y="3057807"/>
            <a:ext cx="4331953" cy="3248965"/>
          </a:xfrm>
          <a:prstGeom prst="rect">
            <a:avLst/>
          </a:prstGeom>
        </p:spPr>
      </p:pic>
    </p:spTree>
    <p:extLst>
      <p:ext uri="{BB962C8B-B14F-4D97-AF65-F5344CB8AC3E}">
        <p14:creationId xmlns:p14="http://schemas.microsoft.com/office/powerpoint/2010/main" val="6563601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0" y="60968"/>
            <a:ext cx="12191999" cy="523220"/>
          </a:xfrm>
          <a:prstGeom prst="rect">
            <a:avLst/>
          </a:prstGeom>
          <a:solidFill>
            <a:schemeClr val="tx1">
              <a:lumMod val="95000"/>
              <a:lumOff val="5000"/>
            </a:schemeClr>
          </a:solidFill>
        </p:spPr>
        <p:txBody>
          <a:bodyPr wrap="square">
            <a:spAutoFit/>
          </a:bodyPr>
          <a:lstStyle/>
          <a:p>
            <a:pPr algn="ctr">
              <a:defRPr/>
            </a:pPr>
            <a:endParaRPr lang="en-GB" sz="2800" dirty="0">
              <a:solidFill>
                <a:prstClr val="white">
                  <a:lumMod val="65000"/>
                </a:prstClr>
              </a:solidFill>
            </a:endParaRPr>
          </a:p>
        </p:txBody>
      </p:sp>
      <p:sp>
        <p:nvSpPr>
          <p:cNvPr id="10" name="Rectangle 9">
            <a:extLst>
              <a:ext uri="{FF2B5EF4-FFF2-40B4-BE49-F238E27FC236}">
                <a16:creationId xmlns:a16="http://schemas.microsoft.com/office/drawing/2014/main" id="{373ED6D3-949D-438C-B261-DCD7034779F5}"/>
              </a:ext>
            </a:extLst>
          </p:cNvPr>
          <p:cNvSpPr/>
          <p:nvPr/>
        </p:nvSpPr>
        <p:spPr>
          <a:xfrm>
            <a:off x="0" y="0"/>
            <a:ext cx="12192000" cy="584775"/>
          </a:xfrm>
          <a:prstGeom prst="rect">
            <a:avLst/>
          </a:prstGeom>
        </p:spPr>
        <p:txBody>
          <a:bodyPr wrap="square">
            <a:spAutoFit/>
          </a:bodyPr>
          <a:lstStyle/>
          <a:p>
            <a:r>
              <a:rPr lang="en-GB" sz="3200" b="1" dirty="0">
                <a:solidFill>
                  <a:schemeClr val="bg1"/>
                </a:solidFill>
              </a:rPr>
              <a:t>Optimising beam/wire geometry for and both He and SQUID response</a:t>
            </a:r>
          </a:p>
        </p:txBody>
      </p:sp>
      <p:pic>
        <p:nvPicPr>
          <p:cNvPr id="5122" name="Picture 2">
            <a:extLst>
              <a:ext uri="{FF2B5EF4-FFF2-40B4-BE49-F238E27FC236}">
                <a16:creationId xmlns:a16="http://schemas.microsoft.com/office/drawing/2014/main" id="{359AAE38-6D09-F9F4-C307-0F8C131E76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86" t="2491" r="1108" b="1957"/>
          <a:stretch/>
        </p:blipFill>
        <p:spPr bwMode="auto">
          <a:xfrm>
            <a:off x="6522133" y="929232"/>
            <a:ext cx="5436578" cy="43339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A close up of a sign&#10;&#10;Description generated with high confidence">
            <a:extLst>
              <a:ext uri="{FF2B5EF4-FFF2-40B4-BE49-F238E27FC236}">
                <a16:creationId xmlns:a16="http://schemas.microsoft.com/office/drawing/2014/main" id="{A46559FC-426F-F184-CDBD-CF6962E65100}"/>
              </a:ext>
            </a:extLst>
          </p:cNvPr>
          <p:cNvPicPr>
            <a:picLocks noChangeAspect="1"/>
          </p:cNvPicPr>
          <p:nvPr/>
        </p:nvPicPr>
        <p:blipFill>
          <a:blip r:embed="rId4"/>
          <a:stretch>
            <a:fillRect/>
          </a:stretch>
        </p:blipFill>
        <p:spPr>
          <a:xfrm>
            <a:off x="491133" y="934959"/>
            <a:ext cx="5506690" cy="4322458"/>
          </a:xfrm>
          <a:prstGeom prst="rect">
            <a:avLst/>
          </a:prstGeom>
          <a:solidFill>
            <a:schemeClr val="bg1"/>
          </a:solidFill>
        </p:spPr>
      </p:pic>
      <p:sp>
        <p:nvSpPr>
          <p:cNvPr id="12" name="Rectangle 11">
            <a:extLst>
              <a:ext uri="{FF2B5EF4-FFF2-40B4-BE49-F238E27FC236}">
                <a16:creationId xmlns:a16="http://schemas.microsoft.com/office/drawing/2014/main" id="{210B794E-B598-838D-02C3-D27C150E0A7F}"/>
              </a:ext>
            </a:extLst>
          </p:cNvPr>
          <p:cNvSpPr/>
          <p:nvPr/>
        </p:nvSpPr>
        <p:spPr>
          <a:xfrm>
            <a:off x="144378" y="5295187"/>
            <a:ext cx="121920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Proxima Nova"/>
                <a:ea typeface="+mn-ea"/>
                <a:cs typeface="+mn-cs"/>
              </a:rPr>
              <a:t>Long nanomechanical resonators with circular cross-section, </a:t>
            </a:r>
            <a:r>
              <a:rPr lang="en-GB" b="1" dirty="0">
                <a:solidFill>
                  <a:prstClr val="white"/>
                </a:solidFill>
                <a:latin typeface="Proxima Nova"/>
              </a:rPr>
              <a:t>D. Zmeev et al.  arXiv:2311.02452 (2023)</a:t>
            </a:r>
            <a:endParaRPr kumimoji="0" lang="en-GB" sz="28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49DE8ED-9ADA-AE1A-9765-CB264FC8C3FC}"/>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4" name="Group 3">
            <a:extLst>
              <a:ext uri="{FF2B5EF4-FFF2-40B4-BE49-F238E27FC236}">
                <a16:creationId xmlns:a16="http://schemas.microsoft.com/office/drawing/2014/main" id="{1901939F-2C2C-F5C6-E91B-4BB94CC3CEDB}"/>
              </a:ext>
            </a:extLst>
          </p:cNvPr>
          <p:cNvGrpSpPr/>
          <p:nvPr/>
        </p:nvGrpSpPr>
        <p:grpSpPr>
          <a:xfrm>
            <a:off x="0" y="6405491"/>
            <a:ext cx="12191999" cy="484912"/>
            <a:chOff x="0" y="6405491"/>
            <a:chExt cx="12191999" cy="484912"/>
          </a:xfrm>
        </p:grpSpPr>
        <p:pic>
          <p:nvPicPr>
            <p:cNvPr id="7" name="Picture 6">
              <a:extLst>
                <a:ext uri="{FF2B5EF4-FFF2-40B4-BE49-F238E27FC236}">
                  <a16:creationId xmlns:a16="http://schemas.microsoft.com/office/drawing/2014/main" id="{30EA5CD8-509B-45A1-2781-0A79BF11AE7E}"/>
                </a:ext>
              </a:extLst>
            </p:cNvPr>
            <p:cNvPicPr>
              <a:picLocks noChangeAspect="1"/>
            </p:cNvPicPr>
            <p:nvPr/>
          </p:nvPicPr>
          <p:blipFill>
            <a:blip r:embed="rId5"/>
            <a:stretch>
              <a:fillRect/>
            </a:stretch>
          </p:blipFill>
          <p:spPr>
            <a:xfrm>
              <a:off x="0" y="6405491"/>
              <a:ext cx="613039" cy="484912"/>
            </a:xfrm>
            <a:prstGeom prst="rect">
              <a:avLst/>
            </a:prstGeom>
          </p:spPr>
        </p:pic>
        <p:pic>
          <p:nvPicPr>
            <p:cNvPr id="11" name="Picture 10">
              <a:extLst>
                <a:ext uri="{FF2B5EF4-FFF2-40B4-BE49-F238E27FC236}">
                  <a16:creationId xmlns:a16="http://schemas.microsoft.com/office/drawing/2014/main" id="{48DD5DF3-286B-7265-CABD-F86F59B6E3D7}"/>
                </a:ext>
              </a:extLst>
            </p:cNvPr>
            <p:cNvPicPr>
              <a:picLocks noChangeAspect="1"/>
            </p:cNvPicPr>
            <p:nvPr/>
          </p:nvPicPr>
          <p:blipFill>
            <a:blip r:embed="rId5"/>
            <a:stretch>
              <a:fillRect/>
            </a:stretch>
          </p:blipFill>
          <p:spPr>
            <a:xfrm>
              <a:off x="11578960" y="6405491"/>
              <a:ext cx="613039" cy="484912"/>
            </a:xfrm>
            <a:prstGeom prst="rect">
              <a:avLst/>
            </a:prstGeom>
          </p:spPr>
        </p:pic>
      </p:grpSp>
    </p:spTree>
    <p:extLst>
      <p:ext uri="{BB962C8B-B14F-4D97-AF65-F5344CB8AC3E}">
        <p14:creationId xmlns:p14="http://schemas.microsoft.com/office/powerpoint/2010/main" val="4069623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983FC7A6-EC30-45DD-88BD-0319B2D7D9F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EFB9A86-2DD2-8DE1-AB35-89C63A211DB6}"/>
              </a:ext>
            </a:extLst>
          </p:cNvPr>
          <p:cNvSpPr/>
          <p:nvPr/>
        </p:nvSpPr>
        <p:spPr>
          <a:xfrm>
            <a:off x="1" y="86891"/>
            <a:ext cx="12191999"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Superfluid </a:t>
            </a:r>
            <a:r>
              <a:rPr lang="en-GB" sz="2800" b="1" baseline="30000" dirty="0">
                <a:solidFill>
                  <a:prstClr val="white"/>
                </a:solidFill>
              </a:rPr>
              <a:t>3</a:t>
            </a:r>
            <a:r>
              <a:rPr lang="en-GB" sz="2800" b="1" dirty="0">
                <a:solidFill>
                  <a:prstClr val="white"/>
                </a:solidFill>
              </a:rPr>
              <a:t>He as a Dark Matter target</a:t>
            </a:r>
          </a:p>
        </p:txBody>
      </p:sp>
      <p:sp>
        <p:nvSpPr>
          <p:cNvPr id="7" name="TextBox 6">
            <a:extLst>
              <a:ext uri="{FF2B5EF4-FFF2-40B4-BE49-F238E27FC236}">
                <a16:creationId xmlns:a16="http://schemas.microsoft.com/office/drawing/2014/main" id="{A173DCB1-E379-BF47-DE98-C464026DD5EB}"/>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9" name="Group 8">
            <a:extLst>
              <a:ext uri="{FF2B5EF4-FFF2-40B4-BE49-F238E27FC236}">
                <a16:creationId xmlns:a16="http://schemas.microsoft.com/office/drawing/2014/main" id="{7D44B595-D37C-2DCF-BB89-5156BAFDAE3D}"/>
              </a:ext>
            </a:extLst>
          </p:cNvPr>
          <p:cNvGrpSpPr/>
          <p:nvPr/>
        </p:nvGrpSpPr>
        <p:grpSpPr>
          <a:xfrm>
            <a:off x="0" y="6405491"/>
            <a:ext cx="12191999" cy="484912"/>
            <a:chOff x="0" y="6405491"/>
            <a:chExt cx="12191999" cy="484912"/>
          </a:xfrm>
        </p:grpSpPr>
        <p:pic>
          <p:nvPicPr>
            <p:cNvPr id="10" name="Picture 9">
              <a:extLst>
                <a:ext uri="{FF2B5EF4-FFF2-40B4-BE49-F238E27FC236}">
                  <a16:creationId xmlns:a16="http://schemas.microsoft.com/office/drawing/2014/main" id="{DC325567-797A-107A-7621-2BA2914ED826}"/>
                </a:ext>
              </a:extLst>
            </p:cNvPr>
            <p:cNvPicPr>
              <a:picLocks noChangeAspect="1"/>
            </p:cNvPicPr>
            <p:nvPr/>
          </p:nvPicPr>
          <p:blipFill>
            <a:blip r:embed="rId3"/>
            <a:stretch>
              <a:fillRect/>
            </a:stretch>
          </p:blipFill>
          <p:spPr>
            <a:xfrm>
              <a:off x="0" y="6405491"/>
              <a:ext cx="613039" cy="484912"/>
            </a:xfrm>
            <a:prstGeom prst="rect">
              <a:avLst/>
            </a:prstGeom>
          </p:spPr>
        </p:pic>
        <p:pic>
          <p:nvPicPr>
            <p:cNvPr id="11" name="Picture 10">
              <a:extLst>
                <a:ext uri="{FF2B5EF4-FFF2-40B4-BE49-F238E27FC236}">
                  <a16:creationId xmlns:a16="http://schemas.microsoft.com/office/drawing/2014/main" id="{2F13933C-DD18-E08C-195B-2BD2114D1119}"/>
                </a:ext>
              </a:extLst>
            </p:cNvPr>
            <p:cNvPicPr>
              <a:picLocks noChangeAspect="1"/>
            </p:cNvPicPr>
            <p:nvPr/>
          </p:nvPicPr>
          <p:blipFill>
            <a:blip r:embed="rId3"/>
            <a:stretch>
              <a:fillRect/>
            </a:stretch>
          </p:blipFill>
          <p:spPr>
            <a:xfrm>
              <a:off x="11578960" y="6405491"/>
              <a:ext cx="613039" cy="484912"/>
            </a:xfrm>
            <a:prstGeom prst="rect">
              <a:avLst/>
            </a:prstGeom>
          </p:spPr>
        </p:pic>
      </p:grpSp>
      <p:pic>
        <p:nvPicPr>
          <p:cNvPr id="16" name="Picture 15">
            <a:extLst>
              <a:ext uri="{FF2B5EF4-FFF2-40B4-BE49-F238E27FC236}">
                <a16:creationId xmlns:a16="http://schemas.microsoft.com/office/drawing/2014/main" id="{54FA30CA-DFCB-FD6D-596D-C13AE5CF5F5F}"/>
              </a:ext>
            </a:extLst>
          </p:cNvPr>
          <p:cNvPicPr>
            <a:picLocks noChangeAspect="1"/>
          </p:cNvPicPr>
          <p:nvPr/>
        </p:nvPicPr>
        <p:blipFill>
          <a:blip r:embed="rId4"/>
          <a:stretch>
            <a:fillRect/>
          </a:stretch>
        </p:blipFill>
        <p:spPr>
          <a:xfrm>
            <a:off x="1052423" y="763462"/>
            <a:ext cx="10670875" cy="5639574"/>
          </a:xfrm>
          <a:prstGeom prst="rect">
            <a:avLst/>
          </a:prstGeom>
        </p:spPr>
      </p:pic>
      <p:sp>
        <p:nvSpPr>
          <p:cNvPr id="17" name="Rectangle 16">
            <a:extLst>
              <a:ext uri="{FF2B5EF4-FFF2-40B4-BE49-F238E27FC236}">
                <a16:creationId xmlns:a16="http://schemas.microsoft.com/office/drawing/2014/main" id="{2323DF18-075F-F036-1320-F8E65C21C2CA}"/>
              </a:ext>
            </a:extLst>
          </p:cNvPr>
          <p:cNvSpPr/>
          <p:nvPr/>
        </p:nvSpPr>
        <p:spPr>
          <a:xfrm>
            <a:off x="10343072" y="776378"/>
            <a:ext cx="1388853" cy="8540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53327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8A34486E-B959-F451-3012-EEFFF0AA627F}"/>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15BB31E2-70B8-8694-60CE-091747D9C5CD}"/>
              </a:ext>
            </a:extLst>
          </p:cNvPr>
          <p:cNvSpPr/>
          <p:nvPr/>
        </p:nvSpPr>
        <p:spPr>
          <a:xfrm>
            <a:off x="0" y="60968"/>
            <a:ext cx="12053923" cy="954107"/>
          </a:xfrm>
          <a:prstGeom prst="rect">
            <a:avLst/>
          </a:prstGeom>
          <a:solidFill>
            <a:schemeClr val="tx1">
              <a:lumMod val="95000"/>
              <a:lumOff val="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Dilutio</a:t>
            </a:r>
            <a:r>
              <a:rPr lang="en-GB" sz="2800" b="1" dirty="0">
                <a:solidFill>
                  <a:prstClr val="white"/>
                </a:solidFill>
                <a:latin typeface="Calibri" panose="020F0502020204030204" pitchFamily="34" charset="0"/>
              </a:rPr>
              <a:t>n Refrigerator – 5 </a:t>
            </a:r>
            <a:r>
              <a:rPr lang="en-GB" sz="2800" b="1" dirty="0" err="1">
                <a:solidFill>
                  <a:prstClr val="white"/>
                </a:solidFill>
                <a:latin typeface="Calibri" panose="020F0502020204030204" pitchFamily="34" charset="0"/>
              </a:rPr>
              <a:t>mK</a:t>
            </a:r>
            <a:r>
              <a:rPr lang="en-GB" sz="2800" b="1" dirty="0">
                <a:solidFill>
                  <a:prstClr val="white"/>
                </a:solidFill>
                <a:latin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alibri" panose="020F0502020204030204" pitchFamily="34" charset="0"/>
              </a:rPr>
              <a:t>Workhorse of Quantum Technologies based on Superconductors </a:t>
            </a:r>
            <a:endParaRPr kumimoji="0" lang="en-GB"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7275BE3-2F41-D454-9944-2DA2549D64F5}"/>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5" name="Group 4">
            <a:extLst>
              <a:ext uri="{FF2B5EF4-FFF2-40B4-BE49-F238E27FC236}">
                <a16:creationId xmlns:a16="http://schemas.microsoft.com/office/drawing/2014/main" id="{CFF9C848-E87B-0F8C-19B4-1ADB96BDCC5B}"/>
              </a:ext>
            </a:extLst>
          </p:cNvPr>
          <p:cNvGrpSpPr/>
          <p:nvPr/>
        </p:nvGrpSpPr>
        <p:grpSpPr>
          <a:xfrm>
            <a:off x="0" y="6405491"/>
            <a:ext cx="12191999" cy="484912"/>
            <a:chOff x="0" y="6405491"/>
            <a:chExt cx="12191999" cy="484912"/>
          </a:xfrm>
        </p:grpSpPr>
        <p:pic>
          <p:nvPicPr>
            <p:cNvPr id="9" name="Picture 8">
              <a:extLst>
                <a:ext uri="{FF2B5EF4-FFF2-40B4-BE49-F238E27FC236}">
                  <a16:creationId xmlns:a16="http://schemas.microsoft.com/office/drawing/2014/main" id="{BD68633E-A231-E083-AC2D-065424ED2B3C}"/>
                </a:ext>
              </a:extLst>
            </p:cNvPr>
            <p:cNvPicPr>
              <a:picLocks noChangeAspect="1"/>
            </p:cNvPicPr>
            <p:nvPr/>
          </p:nvPicPr>
          <p:blipFill>
            <a:blip r:embed="rId3"/>
            <a:stretch>
              <a:fillRect/>
            </a:stretch>
          </p:blipFill>
          <p:spPr>
            <a:xfrm>
              <a:off x="0" y="6405491"/>
              <a:ext cx="613039" cy="484912"/>
            </a:xfrm>
            <a:prstGeom prst="rect">
              <a:avLst/>
            </a:prstGeom>
          </p:spPr>
        </p:pic>
        <p:pic>
          <p:nvPicPr>
            <p:cNvPr id="10" name="Picture 9">
              <a:extLst>
                <a:ext uri="{FF2B5EF4-FFF2-40B4-BE49-F238E27FC236}">
                  <a16:creationId xmlns:a16="http://schemas.microsoft.com/office/drawing/2014/main" id="{2E75E0C5-EA45-4F97-7FA9-3FD40D968DE7}"/>
                </a:ext>
              </a:extLst>
            </p:cNvPr>
            <p:cNvPicPr>
              <a:picLocks noChangeAspect="1"/>
            </p:cNvPicPr>
            <p:nvPr/>
          </p:nvPicPr>
          <p:blipFill>
            <a:blip r:embed="rId3"/>
            <a:stretch>
              <a:fillRect/>
            </a:stretch>
          </p:blipFill>
          <p:spPr>
            <a:xfrm>
              <a:off x="11578960" y="6405491"/>
              <a:ext cx="613039" cy="484912"/>
            </a:xfrm>
            <a:prstGeom prst="rect">
              <a:avLst/>
            </a:prstGeom>
          </p:spPr>
        </p:pic>
      </p:grpSp>
      <p:pic>
        <p:nvPicPr>
          <p:cNvPr id="1026" name="Picture 2" descr="Enabling labs and tools – SQMS Center">
            <a:extLst>
              <a:ext uri="{FF2B5EF4-FFF2-40B4-BE49-F238E27FC236}">
                <a16:creationId xmlns:a16="http://schemas.microsoft.com/office/drawing/2014/main" id="{FE4EBE58-1DA1-CB2F-A068-CE4A21F637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13" r="9289"/>
          <a:stretch/>
        </p:blipFill>
        <p:spPr bwMode="auto">
          <a:xfrm>
            <a:off x="67728" y="1190732"/>
            <a:ext cx="4857414" cy="391771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B05B149-7CAF-0F27-F3D3-A2E091624243}"/>
              </a:ext>
            </a:extLst>
          </p:cNvPr>
          <p:cNvSpPr txBox="1"/>
          <p:nvPr/>
        </p:nvSpPr>
        <p:spPr>
          <a:xfrm>
            <a:off x="103318" y="5086751"/>
            <a:ext cx="4821824" cy="923330"/>
          </a:xfrm>
          <a:prstGeom prst="rect">
            <a:avLst/>
          </a:prstGeom>
          <a:noFill/>
        </p:spPr>
        <p:txBody>
          <a:bodyPr wrap="square">
            <a:spAutoFit/>
          </a:bodyPr>
          <a:lstStyle/>
          <a:p>
            <a:r>
              <a:rPr lang="en-US" b="1" i="0" dirty="0">
                <a:solidFill>
                  <a:srgbClr val="004C97"/>
                </a:solidFill>
                <a:effectLst/>
                <a:latin typeface="Cabin"/>
              </a:rPr>
              <a:t>The Quantum Garage at the SQMS Center</a:t>
            </a:r>
          </a:p>
          <a:p>
            <a:r>
              <a:rPr lang="en-GB" dirty="0">
                <a:solidFill>
                  <a:schemeClr val="bg1"/>
                </a:solidFill>
              </a:rPr>
              <a:t>https://sqmscenter.fnal.gov/facilities/enabling-labs-and-tools/</a:t>
            </a:r>
          </a:p>
        </p:txBody>
      </p:sp>
      <p:pic>
        <p:nvPicPr>
          <p:cNvPr id="1030" name="Picture 6" descr="One of NPL’s dilution refrigerators. This system is primarily used for measurements of superconducting qubits.">
            <a:extLst>
              <a:ext uri="{FF2B5EF4-FFF2-40B4-BE49-F238E27FC236}">
                <a16:creationId xmlns:a16="http://schemas.microsoft.com/office/drawing/2014/main" id="{269723A7-2C50-94D1-1F46-212A1ABC17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0112" y="1190731"/>
            <a:ext cx="3550798" cy="391771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Image result for npl logo">
            <a:extLst>
              <a:ext uri="{FF2B5EF4-FFF2-40B4-BE49-F238E27FC236}">
                <a16:creationId xmlns:a16="http://schemas.microsoft.com/office/drawing/2014/main" id="{BFDE771E-47C1-CE1B-2B21-A55F081B3F01}"/>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4990112" y="4482924"/>
            <a:ext cx="1111041" cy="6038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4" name="Picture 2" descr="SQMS - Inside Quantum Technology">
            <a:extLst>
              <a:ext uri="{FF2B5EF4-FFF2-40B4-BE49-F238E27FC236}">
                <a16:creationId xmlns:a16="http://schemas.microsoft.com/office/drawing/2014/main" id="{3B96EE94-4BDB-EF50-19EB-76FF7D5A56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318" y="4278350"/>
            <a:ext cx="1874806" cy="7691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BAEA697-D7F7-DECE-E935-777B4C050B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7812" y="3481479"/>
            <a:ext cx="3406111" cy="227109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C45FF438-0518-AC15-CAB5-26ECA316BD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48989" y="1189473"/>
            <a:ext cx="3404934" cy="227109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BM Logo Evolution: Symbolizing Progress and Reliability">
            <a:extLst>
              <a:ext uri="{FF2B5EF4-FFF2-40B4-BE49-F238E27FC236}">
                <a16:creationId xmlns:a16="http://schemas.microsoft.com/office/drawing/2014/main" id="{F94BDDF1-C7E1-D730-C852-AD0F844A380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12200" y="2774244"/>
            <a:ext cx="982133" cy="654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651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624D2784-7037-E596-C0EB-14F618BC704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00BE8B6-866D-3F6B-01AB-EC46C599DD45}"/>
              </a:ext>
            </a:extLst>
          </p:cNvPr>
          <p:cNvSpPr/>
          <p:nvPr/>
        </p:nvSpPr>
        <p:spPr>
          <a:xfrm>
            <a:off x="1" y="86891"/>
            <a:ext cx="12191999"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Superfluid </a:t>
            </a:r>
            <a:r>
              <a:rPr lang="en-GB" sz="2800" b="1" baseline="30000" dirty="0">
                <a:solidFill>
                  <a:prstClr val="white"/>
                </a:solidFill>
              </a:rPr>
              <a:t>3</a:t>
            </a:r>
            <a:r>
              <a:rPr lang="en-GB" sz="2800" b="1" dirty="0">
                <a:solidFill>
                  <a:prstClr val="white"/>
                </a:solidFill>
              </a:rPr>
              <a:t>He as a Dark Matter target</a:t>
            </a:r>
          </a:p>
        </p:txBody>
      </p:sp>
      <p:sp>
        <p:nvSpPr>
          <p:cNvPr id="7" name="TextBox 6">
            <a:extLst>
              <a:ext uri="{FF2B5EF4-FFF2-40B4-BE49-F238E27FC236}">
                <a16:creationId xmlns:a16="http://schemas.microsoft.com/office/drawing/2014/main" id="{D897B32D-B04D-DAE5-4529-AC33493B383A}"/>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9" name="Group 8">
            <a:extLst>
              <a:ext uri="{FF2B5EF4-FFF2-40B4-BE49-F238E27FC236}">
                <a16:creationId xmlns:a16="http://schemas.microsoft.com/office/drawing/2014/main" id="{3614EC30-545A-2838-4751-093D8C27DC6F}"/>
              </a:ext>
            </a:extLst>
          </p:cNvPr>
          <p:cNvGrpSpPr/>
          <p:nvPr/>
        </p:nvGrpSpPr>
        <p:grpSpPr>
          <a:xfrm>
            <a:off x="0" y="6405491"/>
            <a:ext cx="12191999" cy="484912"/>
            <a:chOff x="0" y="6405491"/>
            <a:chExt cx="12191999" cy="484912"/>
          </a:xfrm>
        </p:grpSpPr>
        <p:pic>
          <p:nvPicPr>
            <p:cNvPr id="10" name="Picture 9">
              <a:extLst>
                <a:ext uri="{FF2B5EF4-FFF2-40B4-BE49-F238E27FC236}">
                  <a16:creationId xmlns:a16="http://schemas.microsoft.com/office/drawing/2014/main" id="{868AA01D-90A0-B3DF-CBD3-9881B37D2F62}"/>
                </a:ext>
              </a:extLst>
            </p:cNvPr>
            <p:cNvPicPr>
              <a:picLocks noChangeAspect="1"/>
            </p:cNvPicPr>
            <p:nvPr/>
          </p:nvPicPr>
          <p:blipFill>
            <a:blip r:embed="rId3"/>
            <a:stretch>
              <a:fillRect/>
            </a:stretch>
          </p:blipFill>
          <p:spPr>
            <a:xfrm>
              <a:off x="0" y="6405491"/>
              <a:ext cx="613039" cy="484912"/>
            </a:xfrm>
            <a:prstGeom prst="rect">
              <a:avLst/>
            </a:prstGeom>
          </p:spPr>
        </p:pic>
        <p:pic>
          <p:nvPicPr>
            <p:cNvPr id="11" name="Picture 10">
              <a:extLst>
                <a:ext uri="{FF2B5EF4-FFF2-40B4-BE49-F238E27FC236}">
                  <a16:creationId xmlns:a16="http://schemas.microsoft.com/office/drawing/2014/main" id="{20B0F593-5739-F165-3794-44CC7C5FDAE5}"/>
                </a:ext>
              </a:extLst>
            </p:cNvPr>
            <p:cNvPicPr>
              <a:picLocks noChangeAspect="1"/>
            </p:cNvPicPr>
            <p:nvPr/>
          </p:nvPicPr>
          <p:blipFill>
            <a:blip r:embed="rId3"/>
            <a:stretch>
              <a:fillRect/>
            </a:stretch>
          </p:blipFill>
          <p:spPr>
            <a:xfrm>
              <a:off x="11578960" y="6405491"/>
              <a:ext cx="613039" cy="484912"/>
            </a:xfrm>
            <a:prstGeom prst="rect">
              <a:avLst/>
            </a:prstGeom>
          </p:spPr>
        </p:pic>
      </p:grpSp>
      <p:pic>
        <p:nvPicPr>
          <p:cNvPr id="6" name="Picture 5" descr="A diagram of a graph&#10;&#10;Description automatically generated">
            <a:extLst>
              <a:ext uri="{FF2B5EF4-FFF2-40B4-BE49-F238E27FC236}">
                <a16:creationId xmlns:a16="http://schemas.microsoft.com/office/drawing/2014/main" id="{D5340ACD-FD87-4BEA-AEFA-D1F78C733D29}"/>
              </a:ext>
            </a:extLst>
          </p:cNvPr>
          <p:cNvPicPr>
            <a:picLocks noChangeAspect="1"/>
          </p:cNvPicPr>
          <p:nvPr/>
        </p:nvPicPr>
        <p:blipFill>
          <a:blip r:embed="rId4">
            <a:extLst>
              <a:ext uri="{28A0092B-C50C-407E-A947-70E740481C1C}">
                <a14:useLocalDpi xmlns:a14="http://schemas.microsoft.com/office/drawing/2010/main" val="0"/>
              </a:ext>
            </a:extLst>
          </a:blip>
          <a:srcRect t="2447"/>
          <a:stretch/>
        </p:blipFill>
        <p:spPr>
          <a:xfrm>
            <a:off x="386307" y="1095555"/>
            <a:ext cx="11087439" cy="4470362"/>
          </a:xfrm>
          <a:prstGeom prst="rect">
            <a:avLst/>
          </a:prstGeom>
        </p:spPr>
      </p:pic>
    </p:spTree>
    <p:extLst>
      <p:ext uri="{BB962C8B-B14F-4D97-AF65-F5344CB8AC3E}">
        <p14:creationId xmlns:p14="http://schemas.microsoft.com/office/powerpoint/2010/main" val="15392458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0" y="60968"/>
            <a:ext cx="12191999" cy="523220"/>
          </a:xfrm>
          <a:prstGeom prst="rect">
            <a:avLst/>
          </a:prstGeom>
          <a:solidFill>
            <a:schemeClr val="tx1">
              <a:lumMod val="95000"/>
              <a:lumOff val="5000"/>
            </a:schemeClr>
          </a:solidFill>
        </p:spPr>
        <p:txBody>
          <a:bodyPr wrap="square">
            <a:spAutoFit/>
          </a:bodyPr>
          <a:lstStyle/>
          <a:p>
            <a:pPr algn="ctr">
              <a:defRPr/>
            </a:pPr>
            <a:endParaRPr lang="en-GB" sz="2800" dirty="0">
              <a:solidFill>
                <a:prstClr val="white">
                  <a:lumMod val="65000"/>
                </a:prstClr>
              </a:solidFill>
            </a:endParaRPr>
          </a:p>
        </p:txBody>
      </p:sp>
      <p:sp>
        <p:nvSpPr>
          <p:cNvPr id="10" name="Rectangle 9">
            <a:extLst>
              <a:ext uri="{FF2B5EF4-FFF2-40B4-BE49-F238E27FC236}">
                <a16:creationId xmlns:a16="http://schemas.microsoft.com/office/drawing/2014/main" id="{373ED6D3-949D-438C-B261-DCD7034779F5}"/>
              </a:ext>
            </a:extLst>
          </p:cNvPr>
          <p:cNvSpPr/>
          <p:nvPr/>
        </p:nvSpPr>
        <p:spPr>
          <a:xfrm>
            <a:off x="3383281" y="-5400"/>
            <a:ext cx="5183204" cy="584775"/>
          </a:xfrm>
          <a:prstGeom prst="rect">
            <a:avLst/>
          </a:prstGeom>
        </p:spPr>
        <p:txBody>
          <a:bodyPr wrap="square">
            <a:spAutoFit/>
          </a:bodyPr>
          <a:lstStyle/>
          <a:p>
            <a:r>
              <a:rPr lang="en-GB" sz="3200" b="1" dirty="0">
                <a:solidFill>
                  <a:schemeClr val="bg1"/>
                </a:solidFill>
              </a:rPr>
              <a:t>SQUID readout of nanowire</a:t>
            </a:r>
          </a:p>
        </p:txBody>
      </p:sp>
      <p:pic>
        <p:nvPicPr>
          <p:cNvPr id="1028" name="Picture 4">
            <a:extLst>
              <a:ext uri="{FF2B5EF4-FFF2-40B4-BE49-F238E27FC236}">
                <a16:creationId xmlns:a16="http://schemas.microsoft.com/office/drawing/2014/main" id="{3E3C18EB-7060-9A1B-7BF6-4C1F89B503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11" y="593344"/>
            <a:ext cx="7778704" cy="2483513"/>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DA40227D-2120-494F-8C3A-03816C4AD156}"/>
              </a:ext>
            </a:extLst>
          </p:cNvPr>
          <p:cNvSpPr txBox="1"/>
          <p:nvPr/>
        </p:nvSpPr>
        <p:spPr>
          <a:xfrm>
            <a:off x="7973727" y="1294295"/>
            <a:ext cx="4146894" cy="70788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t>2-stage SQUID amplifier (PTB)</a:t>
            </a:r>
          </a:p>
          <a:p>
            <a:r>
              <a:rPr lang="en-GB" sz="2000" dirty="0">
                <a:ea typeface="+mn-lt"/>
                <a:cs typeface="+mn-lt"/>
              </a:rPr>
              <a:t>IEEE Trans. Appl. </a:t>
            </a:r>
            <a:r>
              <a:rPr lang="en-GB" sz="2000" dirty="0" err="1">
                <a:ea typeface="+mn-lt"/>
                <a:cs typeface="+mn-lt"/>
              </a:rPr>
              <a:t>Supercond</a:t>
            </a:r>
            <a:r>
              <a:rPr lang="en-GB" sz="2000" dirty="0">
                <a:ea typeface="+mn-lt"/>
                <a:cs typeface="+mn-lt"/>
              </a:rPr>
              <a:t>. 17 (2007)</a:t>
            </a:r>
          </a:p>
        </p:txBody>
      </p:sp>
      <p:pic>
        <p:nvPicPr>
          <p:cNvPr id="9" name="Picture 2">
            <a:extLst>
              <a:ext uri="{FF2B5EF4-FFF2-40B4-BE49-F238E27FC236}">
                <a16:creationId xmlns:a16="http://schemas.microsoft.com/office/drawing/2014/main" id="{15C0E737-BFDE-088C-76C0-958D2F978B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1242" y="3214878"/>
            <a:ext cx="3914160" cy="307978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C7C170C-512A-E574-EAA7-753FD16BD81F}"/>
              </a:ext>
            </a:extLst>
          </p:cNvPr>
          <p:cNvSpPr txBox="1"/>
          <p:nvPr/>
        </p:nvSpPr>
        <p:spPr>
          <a:xfrm>
            <a:off x="3328" y="3667934"/>
            <a:ext cx="3777914" cy="1815882"/>
          </a:xfrm>
          <a:prstGeom prst="rect">
            <a:avLst/>
          </a:prstGeom>
          <a:noFill/>
        </p:spPr>
        <p:txBody>
          <a:bodyPr wrap="square">
            <a:spAutoFit/>
          </a:bodyPr>
          <a:lstStyle/>
          <a:p>
            <a:r>
              <a:rPr lang="en-GB" sz="2800" dirty="0">
                <a:solidFill>
                  <a:schemeClr val="bg1"/>
                </a:solidFill>
              </a:rPr>
              <a:t>Vacuum characterisation of SQUID nanowire readout. 315 nm wire, 8.5 </a:t>
            </a:r>
            <a:r>
              <a:rPr lang="en-GB" sz="2800" dirty="0" err="1">
                <a:solidFill>
                  <a:schemeClr val="bg1"/>
                </a:solidFill>
              </a:rPr>
              <a:t>mT</a:t>
            </a:r>
            <a:r>
              <a:rPr lang="en-GB" sz="2800" dirty="0">
                <a:solidFill>
                  <a:schemeClr val="bg1"/>
                </a:solidFill>
              </a:rPr>
              <a:t>, 4.2 K</a:t>
            </a:r>
          </a:p>
        </p:txBody>
      </p:sp>
      <p:pic>
        <p:nvPicPr>
          <p:cNvPr id="3" name="Picture 4">
            <a:extLst>
              <a:ext uri="{FF2B5EF4-FFF2-40B4-BE49-F238E27FC236}">
                <a16:creationId xmlns:a16="http://schemas.microsoft.com/office/drawing/2014/main" id="{7AF910A7-C947-1378-014E-0B7E86E8C3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944" t="33870" b="46798"/>
          <a:stretch/>
        </p:blipFill>
        <p:spPr bwMode="auto">
          <a:xfrm>
            <a:off x="105770" y="5605645"/>
            <a:ext cx="3515972" cy="7042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3F39074-BE3C-D8BA-45C1-9D4C4415255B}"/>
              </a:ext>
            </a:extLst>
          </p:cNvPr>
          <p:cNvPicPr>
            <a:picLocks noChangeAspect="1"/>
          </p:cNvPicPr>
          <p:nvPr/>
        </p:nvPicPr>
        <p:blipFill>
          <a:blip r:embed="rId6"/>
          <a:stretch>
            <a:fillRect/>
          </a:stretch>
        </p:blipFill>
        <p:spPr>
          <a:xfrm>
            <a:off x="8011780" y="3198068"/>
            <a:ext cx="3763277" cy="3072315"/>
          </a:xfrm>
          <a:prstGeom prst="rect">
            <a:avLst/>
          </a:prstGeom>
        </p:spPr>
      </p:pic>
      <p:sp>
        <p:nvSpPr>
          <p:cNvPr id="13" name="TextBox 12">
            <a:extLst>
              <a:ext uri="{FF2B5EF4-FFF2-40B4-BE49-F238E27FC236}">
                <a16:creationId xmlns:a16="http://schemas.microsoft.com/office/drawing/2014/main" id="{E6688A52-984D-9E48-007B-18A744D491E6}"/>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14" name="Group 13">
            <a:extLst>
              <a:ext uri="{FF2B5EF4-FFF2-40B4-BE49-F238E27FC236}">
                <a16:creationId xmlns:a16="http://schemas.microsoft.com/office/drawing/2014/main" id="{DB442F61-1990-10BC-581D-45B2D9731793}"/>
              </a:ext>
            </a:extLst>
          </p:cNvPr>
          <p:cNvGrpSpPr/>
          <p:nvPr/>
        </p:nvGrpSpPr>
        <p:grpSpPr>
          <a:xfrm>
            <a:off x="0" y="6405491"/>
            <a:ext cx="12191999" cy="484912"/>
            <a:chOff x="0" y="6405491"/>
            <a:chExt cx="12191999" cy="484912"/>
          </a:xfrm>
        </p:grpSpPr>
        <p:pic>
          <p:nvPicPr>
            <p:cNvPr id="15" name="Picture 14">
              <a:extLst>
                <a:ext uri="{FF2B5EF4-FFF2-40B4-BE49-F238E27FC236}">
                  <a16:creationId xmlns:a16="http://schemas.microsoft.com/office/drawing/2014/main" id="{27888D9C-09D9-467B-40BD-7347E8A125DA}"/>
                </a:ext>
              </a:extLst>
            </p:cNvPr>
            <p:cNvPicPr>
              <a:picLocks noChangeAspect="1"/>
            </p:cNvPicPr>
            <p:nvPr/>
          </p:nvPicPr>
          <p:blipFill>
            <a:blip r:embed="rId7"/>
            <a:stretch>
              <a:fillRect/>
            </a:stretch>
          </p:blipFill>
          <p:spPr>
            <a:xfrm>
              <a:off x="0" y="6405491"/>
              <a:ext cx="613039" cy="484912"/>
            </a:xfrm>
            <a:prstGeom prst="rect">
              <a:avLst/>
            </a:prstGeom>
          </p:spPr>
        </p:pic>
        <p:pic>
          <p:nvPicPr>
            <p:cNvPr id="16" name="Picture 15">
              <a:extLst>
                <a:ext uri="{FF2B5EF4-FFF2-40B4-BE49-F238E27FC236}">
                  <a16:creationId xmlns:a16="http://schemas.microsoft.com/office/drawing/2014/main" id="{0BE8F355-ABE5-0CCD-30AA-F0623038700C}"/>
                </a:ext>
              </a:extLst>
            </p:cNvPr>
            <p:cNvPicPr>
              <a:picLocks noChangeAspect="1"/>
            </p:cNvPicPr>
            <p:nvPr/>
          </p:nvPicPr>
          <p:blipFill>
            <a:blip r:embed="rId7"/>
            <a:stretch>
              <a:fillRect/>
            </a:stretch>
          </p:blipFill>
          <p:spPr>
            <a:xfrm>
              <a:off x="11578960" y="6405491"/>
              <a:ext cx="613039" cy="484912"/>
            </a:xfrm>
            <a:prstGeom prst="rect">
              <a:avLst/>
            </a:prstGeom>
          </p:spPr>
        </p:pic>
      </p:grpSp>
    </p:spTree>
    <p:extLst>
      <p:ext uri="{BB962C8B-B14F-4D97-AF65-F5344CB8AC3E}">
        <p14:creationId xmlns:p14="http://schemas.microsoft.com/office/powerpoint/2010/main" val="18340729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1" y="69300"/>
            <a:ext cx="12191999"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Dark Matter search ULANC cryostat modelling</a:t>
            </a:r>
            <a:endParaRPr lang="en-GB" sz="2800" b="1" dirty="0">
              <a:solidFill>
                <a:prstClr val="white">
                  <a:lumMod val="75000"/>
                </a:prstClr>
              </a:solidFill>
            </a:endParaRPr>
          </a:p>
        </p:txBody>
      </p:sp>
      <p:pic>
        <p:nvPicPr>
          <p:cNvPr id="13" name="Picture 12">
            <a:extLst>
              <a:ext uri="{FF2B5EF4-FFF2-40B4-BE49-F238E27FC236}">
                <a16:creationId xmlns:a16="http://schemas.microsoft.com/office/drawing/2014/main" id="{AD162EAB-EA14-51CD-842C-1EBFCCB0CE49}"/>
              </a:ext>
            </a:extLst>
          </p:cNvPr>
          <p:cNvPicPr>
            <a:picLocks noChangeAspect="1"/>
          </p:cNvPicPr>
          <p:nvPr/>
        </p:nvPicPr>
        <p:blipFill>
          <a:blip r:embed="rId3">
            <a:extLst>
              <a:ext uri="{28A0092B-C50C-407E-A947-70E740481C1C}">
                <a14:useLocalDpi xmlns:a14="http://schemas.microsoft.com/office/drawing/2010/main" val="0"/>
              </a:ext>
            </a:extLst>
          </a:blip>
          <a:srcRect t="2116"/>
          <a:stretch/>
        </p:blipFill>
        <p:spPr>
          <a:xfrm>
            <a:off x="377714" y="797389"/>
            <a:ext cx="11440052" cy="4775275"/>
          </a:xfrm>
          <a:prstGeom prst="rect">
            <a:avLst/>
          </a:prstGeom>
        </p:spPr>
      </p:pic>
      <p:pic>
        <p:nvPicPr>
          <p:cNvPr id="7" name="Picture 6">
            <a:extLst>
              <a:ext uri="{FF2B5EF4-FFF2-40B4-BE49-F238E27FC236}">
                <a16:creationId xmlns:a16="http://schemas.microsoft.com/office/drawing/2014/main" id="{5EC82FF7-8292-B961-2128-1E4797A21DA1}"/>
              </a:ext>
            </a:extLst>
          </p:cNvPr>
          <p:cNvPicPr>
            <a:picLocks noChangeAspect="1"/>
          </p:cNvPicPr>
          <p:nvPr/>
        </p:nvPicPr>
        <p:blipFill>
          <a:blip r:embed="rId4"/>
          <a:srcRect t="52778" r="67522" b="30646"/>
          <a:stretch/>
        </p:blipFill>
        <p:spPr>
          <a:xfrm>
            <a:off x="1270277" y="4925683"/>
            <a:ext cx="2598219" cy="585365"/>
          </a:xfrm>
          <a:prstGeom prst="rect">
            <a:avLst/>
          </a:prstGeom>
        </p:spPr>
      </p:pic>
      <p:sp>
        <p:nvSpPr>
          <p:cNvPr id="14" name="TextBox 13">
            <a:extLst>
              <a:ext uri="{FF2B5EF4-FFF2-40B4-BE49-F238E27FC236}">
                <a16:creationId xmlns:a16="http://schemas.microsoft.com/office/drawing/2014/main" id="{074DBBAB-48AD-FE2F-10D1-93E4D1F07DC9}"/>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15" name="Group 14">
            <a:extLst>
              <a:ext uri="{FF2B5EF4-FFF2-40B4-BE49-F238E27FC236}">
                <a16:creationId xmlns:a16="http://schemas.microsoft.com/office/drawing/2014/main" id="{7873E788-455A-94F7-1ADB-9FFD2B2B9FFC}"/>
              </a:ext>
            </a:extLst>
          </p:cNvPr>
          <p:cNvGrpSpPr/>
          <p:nvPr/>
        </p:nvGrpSpPr>
        <p:grpSpPr>
          <a:xfrm>
            <a:off x="0" y="6405491"/>
            <a:ext cx="12191999" cy="484912"/>
            <a:chOff x="0" y="6405491"/>
            <a:chExt cx="12191999" cy="484912"/>
          </a:xfrm>
        </p:grpSpPr>
        <p:pic>
          <p:nvPicPr>
            <p:cNvPr id="16" name="Picture 15">
              <a:extLst>
                <a:ext uri="{FF2B5EF4-FFF2-40B4-BE49-F238E27FC236}">
                  <a16:creationId xmlns:a16="http://schemas.microsoft.com/office/drawing/2014/main" id="{70470DEF-48CE-E3E3-DA1B-4DB3682004E1}"/>
                </a:ext>
              </a:extLst>
            </p:cNvPr>
            <p:cNvPicPr>
              <a:picLocks noChangeAspect="1"/>
            </p:cNvPicPr>
            <p:nvPr/>
          </p:nvPicPr>
          <p:blipFill>
            <a:blip r:embed="rId5"/>
            <a:stretch>
              <a:fillRect/>
            </a:stretch>
          </p:blipFill>
          <p:spPr>
            <a:xfrm>
              <a:off x="0" y="6405491"/>
              <a:ext cx="613039" cy="484912"/>
            </a:xfrm>
            <a:prstGeom prst="rect">
              <a:avLst/>
            </a:prstGeom>
          </p:spPr>
        </p:pic>
        <p:pic>
          <p:nvPicPr>
            <p:cNvPr id="17" name="Picture 16">
              <a:extLst>
                <a:ext uri="{FF2B5EF4-FFF2-40B4-BE49-F238E27FC236}">
                  <a16:creationId xmlns:a16="http://schemas.microsoft.com/office/drawing/2014/main" id="{0D621D2C-B164-F131-C952-AF7CF49AD03C}"/>
                </a:ext>
              </a:extLst>
            </p:cNvPr>
            <p:cNvPicPr>
              <a:picLocks noChangeAspect="1"/>
            </p:cNvPicPr>
            <p:nvPr/>
          </p:nvPicPr>
          <p:blipFill>
            <a:blip r:embed="rId5"/>
            <a:stretch>
              <a:fillRect/>
            </a:stretch>
          </p:blipFill>
          <p:spPr>
            <a:xfrm>
              <a:off x="11578960" y="6405491"/>
              <a:ext cx="613039" cy="484912"/>
            </a:xfrm>
            <a:prstGeom prst="rect">
              <a:avLst/>
            </a:prstGeom>
          </p:spPr>
        </p:pic>
      </p:grpSp>
    </p:spTree>
    <p:extLst>
      <p:ext uri="{BB962C8B-B14F-4D97-AF65-F5344CB8AC3E}">
        <p14:creationId xmlns:p14="http://schemas.microsoft.com/office/powerpoint/2010/main" val="174355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1" y="86891"/>
            <a:ext cx="12191999"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Bolometer for quasiparticle detection </a:t>
            </a:r>
          </a:p>
        </p:txBody>
      </p:sp>
      <p:sp>
        <p:nvSpPr>
          <p:cNvPr id="16" name="Rectangle 1">
            <a:extLst>
              <a:ext uri="{FF2B5EF4-FFF2-40B4-BE49-F238E27FC236}">
                <a16:creationId xmlns:a16="http://schemas.microsoft.com/office/drawing/2014/main" id="{994F0CB6-8A1A-0865-80D9-2429B7529C44}"/>
              </a:ext>
            </a:extLst>
          </p:cNvPr>
          <p:cNvSpPr>
            <a:spLocks noChangeArrowheads="1"/>
          </p:cNvSpPr>
          <p:nvPr/>
        </p:nvSpPr>
        <p:spPr bwMode="auto">
          <a:xfrm>
            <a:off x="5222875" y="342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8" name="Picture 17" descr="A close-up of a miniature robot&#10;&#10;Description automatically generated">
            <a:extLst>
              <a:ext uri="{FF2B5EF4-FFF2-40B4-BE49-F238E27FC236}">
                <a16:creationId xmlns:a16="http://schemas.microsoft.com/office/drawing/2014/main" id="{97E2486B-36B3-1267-BB8A-20FC99AEF0CF}"/>
              </a:ext>
            </a:extLst>
          </p:cNvPr>
          <p:cNvPicPr>
            <a:picLocks noChangeAspect="1"/>
          </p:cNvPicPr>
          <p:nvPr/>
        </p:nvPicPr>
        <p:blipFill>
          <a:blip r:embed="rId3">
            <a:extLst>
              <a:ext uri="{28A0092B-C50C-407E-A947-70E740481C1C}">
                <a14:useLocalDpi xmlns:a14="http://schemas.microsoft.com/office/drawing/2010/main" val="0"/>
              </a:ext>
            </a:extLst>
          </a:blip>
          <a:srcRect l="22190"/>
          <a:stretch/>
        </p:blipFill>
        <p:spPr>
          <a:xfrm>
            <a:off x="159200" y="943362"/>
            <a:ext cx="6187579" cy="4730970"/>
          </a:xfrm>
          <a:prstGeom prst="rect">
            <a:avLst/>
          </a:prstGeom>
        </p:spPr>
      </p:pic>
      <p:sp>
        <p:nvSpPr>
          <p:cNvPr id="9" name="TextBox 8">
            <a:extLst>
              <a:ext uri="{FF2B5EF4-FFF2-40B4-BE49-F238E27FC236}">
                <a16:creationId xmlns:a16="http://schemas.microsoft.com/office/drawing/2014/main" id="{8E9D2446-7C66-6738-BFD2-FF7713CD5AE5}"/>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10" name="Group 9">
            <a:extLst>
              <a:ext uri="{FF2B5EF4-FFF2-40B4-BE49-F238E27FC236}">
                <a16:creationId xmlns:a16="http://schemas.microsoft.com/office/drawing/2014/main" id="{97C40B83-4726-D032-F5CF-B05AF0170AFB}"/>
              </a:ext>
            </a:extLst>
          </p:cNvPr>
          <p:cNvGrpSpPr/>
          <p:nvPr/>
        </p:nvGrpSpPr>
        <p:grpSpPr>
          <a:xfrm>
            <a:off x="0" y="6405491"/>
            <a:ext cx="12191999" cy="484912"/>
            <a:chOff x="0" y="6405491"/>
            <a:chExt cx="12191999" cy="484912"/>
          </a:xfrm>
        </p:grpSpPr>
        <p:pic>
          <p:nvPicPr>
            <p:cNvPr id="11" name="Picture 10">
              <a:extLst>
                <a:ext uri="{FF2B5EF4-FFF2-40B4-BE49-F238E27FC236}">
                  <a16:creationId xmlns:a16="http://schemas.microsoft.com/office/drawing/2014/main" id="{99011610-B73A-4D3D-6EA7-E8B03641CC31}"/>
                </a:ext>
              </a:extLst>
            </p:cNvPr>
            <p:cNvPicPr>
              <a:picLocks noChangeAspect="1"/>
            </p:cNvPicPr>
            <p:nvPr/>
          </p:nvPicPr>
          <p:blipFill>
            <a:blip r:embed="rId4"/>
            <a:stretch>
              <a:fillRect/>
            </a:stretch>
          </p:blipFill>
          <p:spPr>
            <a:xfrm>
              <a:off x="0" y="6405491"/>
              <a:ext cx="613039" cy="484912"/>
            </a:xfrm>
            <a:prstGeom prst="rect">
              <a:avLst/>
            </a:prstGeom>
          </p:spPr>
        </p:pic>
        <p:pic>
          <p:nvPicPr>
            <p:cNvPr id="12" name="Picture 11">
              <a:extLst>
                <a:ext uri="{FF2B5EF4-FFF2-40B4-BE49-F238E27FC236}">
                  <a16:creationId xmlns:a16="http://schemas.microsoft.com/office/drawing/2014/main" id="{B5C6B9E5-2CCE-2109-F0E7-5B83A5DADDEC}"/>
                </a:ext>
              </a:extLst>
            </p:cNvPr>
            <p:cNvPicPr>
              <a:picLocks noChangeAspect="1"/>
            </p:cNvPicPr>
            <p:nvPr/>
          </p:nvPicPr>
          <p:blipFill>
            <a:blip r:embed="rId4"/>
            <a:stretch>
              <a:fillRect/>
            </a:stretch>
          </p:blipFill>
          <p:spPr>
            <a:xfrm>
              <a:off x="11578960" y="6405491"/>
              <a:ext cx="613039" cy="484912"/>
            </a:xfrm>
            <a:prstGeom prst="rect">
              <a:avLst/>
            </a:prstGeom>
          </p:spPr>
        </p:pic>
      </p:grpSp>
      <p:pic>
        <p:nvPicPr>
          <p:cNvPr id="13" name="Picture 12">
            <a:extLst>
              <a:ext uri="{FF2B5EF4-FFF2-40B4-BE49-F238E27FC236}">
                <a16:creationId xmlns:a16="http://schemas.microsoft.com/office/drawing/2014/main" id="{CCD8855B-300E-19A0-CAF2-0A9C4E62CE34}"/>
              </a:ext>
            </a:extLst>
          </p:cNvPr>
          <p:cNvPicPr>
            <a:picLocks noChangeAspect="1"/>
          </p:cNvPicPr>
          <p:nvPr/>
        </p:nvPicPr>
        <p:blipFill>
          <a:blip r:embed="rId5"/>
          <a:stretch>
            <a:fillRect/>
          </a:stretch>
        </p:blipFill>
        <p:spPr>
          <a:xfrm>
            <a:off x="6417403" y="964077"/>
            <a:ext cx="5161557" cy="4689539"/>
          </a:xfrm>
          <a:prstGeom prst="rect">
            <a:avLst/>
          </a:prstGeom>
        </p:spPr>
      </p:pic>
      <p:sp>
        <p:nvSpPr>
          <p:cNvPr id="19" name="TextBox 18">
            <a:extLst>
              <a:ext uri="{FF2B5EF4-FFF2-40B4-BE49-F238E27FC236}">
                <a16:creationId xmlns:a16="http://schemas.microsoft.com/office/drawing/2014/main" id="{109A9543-6F77-1D94-4378-0838C8CB0B2B}"/>
              </a:ext>
            </a:extLst>
          </p:cNvPr>
          <p:cNvSpPr txBox="1"/>
          <p:nvPr/>
        </p:nvSpPr>
        <p:spPr>
          <a:xfrm>
            <a:off x="6924509" y="5202024"/>
            <a:ext cx="4434668" cy="400110"/>
          </a:xfrm>
          <a:prstGeom prst="rect">
            <a:avLst/>
          </a:prstGeom>
          <a:solidFill>
            <a:schemeClr val="bg1"/>
          </a:solidFill>
        </p:spPr>
        <p:txBody>
          <a:bodyPr wrap="square">
            <a:spAutoFit/>
          </a:bodyPr>
          <a:lstStyle/>
          <a:p>
            <a:r>
              <a:rPr lang="en-GB" sz="2000" b="0" i="0" dirty="0">
                <a:solidFill>
                  <a:srgbClr val="0070C0"/>
                </a:solidFill>
                <a:effectLst/>
                <a:latin typeface="Corbel" panose="020B0503020204020204" pitchFamily="34" charset="0"/>
              </a:rPr>
              <a:t>7 tonne Xe e.g.LZ,PRL,131,041002(2023)</a:t>
            </a:r>
            <a:endParaRPr lang="en-GB" sz="2000" dirty="0"/>
          </a:p>
        </p:txBody>
      </p:sp>
      <p:sp>
        <p:nvSpPr>
          <p:cNvPr id="23" name="TextBox 22">
            <a:extLst>
              <a:ext uri="{FF2B5EF4-FFF2-40B4-BE49-F238E27FC236}">
                <a16:creationId xmlns:a16="http://schemas.microsoft.com/office/drawing/2014/main" id="{488F9C3C-2604-ABB0-E443-07F876ADB235}"/>
              </a:ext>
            </a:extLst>
          </p:cNvPr>
          <p:cNvSpPr txBox="1"/>
          <p:nvPr/>
        </p:nvSpPr>
        <p:spPr>
          <a:xfrm>
            <a:off x="322841" y="1130465"/>
            <a:ext cx="1195408" cy="400110"/>
          </a:xfrm>
          <a:prstGeom prst="rect">
            <a:avLst/>
          </a:prstGeom>
          <a:solidFill>
            <a:schemeClr val="bg1"/>
          </a:solidFill>
        </p:spPr>
        <p:txBody>
          <a:bodyPr wrap="square">
            <a:spAutoFit/>
          </a:bodyPr>
          <a:lstStyle/>
          <a:p>
            <a:r>
              <a:rPr lang="en-GB" sz="2000" b="0" i="0" dirty="0">
                <a:solidFill>
                  <a:srgbClr val="0070C0"/>
                </a:solidFill>
                <a:effectLst/>
                <a:latin typeface="Corbel" panose="020B0503020204020204" pitchFamily="34" charset="0"/>
              </a:rPr>
              <a:t>0.3 g </a:t>
            </a:r>
            <a:r>
              <a:rPr lang="en-GB" sz="2000" b="0" i="0" baseline="30000" dirty="0">
                <a:solidFill>
                  <a:srgbClr val="0070C0"/>
                </a:solidFill>
                <a:effectLst/>
                <a:latin typeface="Corbel" panose="020B0503020204020204" pitchFamily="34" charset="0"/>
              </a:rPr>
              <a:t>3</a:t>
            </a:r>
            <a:r>
              <a:rPr lang="en-GB" sz="2000" b="0" i="0" dirty="0">
                <a:solidFill>
                  <a:srgbClr val="0070C0"/>
                </a:solidFill>
                <a:effectLst/>
                <a:latin typeface="Corbel" panose="020B0503020204020204" pitchFamily="34" charset="0"/>
              </a:rPr>
              <a:t>He </a:t>
            </a:r>
            <a:endParaRPr lang="en-GB" sz="2000" dirty="0"/>
          </a:p>
        </p:txBody>
      </p:sp>
      <p:pic>
        <p:nvPicPr>
          <p:cNvPr id="7" name="Picture 6">
            <a:extLst>
              <a:ext uri="{FF2B5EF4-FFF2-40B4-BE49-F238E27FC236}">
                <a16:creationId xmlns:a16="http://schemas.microsoft.com/office/drawing/2014/main" id="{A784195E-E323-EA20-4E4C-73873F584C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4423" y="943362"/>
            <a:ext cx="6468877" cy="4730970"/>
          </a:xfrm>
          <a:prstGeom prst="rect">
            <a:avLst/>
          </a:prstGeom>
        </p:spPr>
      </p:pic>
    </p:spTree>
    <p:extLst>
      <p:ext uri="{BB962C8B-B14F-4D97-AF65-F5344CB8AC3E}">
        <p14:creationId xmlns:p14="http://schemas.microsoft.com/office/powerpoint/2010/main" val="428174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E496B30-5956-682D-04CA-CA1F429FD4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088"/>
          <a:stretch/>
        </p:blipFill>
        <p:spPr bwMode="auto">
          <a:xfrm>
            <a:off x="5895496" y="593344"/>
            <a:ext cx="6157356" cy="57520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Image preview">
            <a:extLst>
              <a:ext uri="{FF2B5EF4-FFF2-40B4-BE49-F238E27FC236}">
                <a16:creationId xmlns:a16="http://schemas.microsoft.com/office/drawing/2014/main" id="{FCDEE49C-9330-388A-C60E-FFD277E294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36" t="26867"/>
          <a:stretch/>
        </p:blipFill>
        <p:spPr bwMode="auto">
          <a:xfrm>
            <a:off x="195637" y="584187"/>
            <a:ext cx="5555805" cy="619400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E0246AF-36F3-4801-AC0F-4DCC64367FCB}"/>
              </a:ext>
            </a:extLst>
          </p:cNvPr>
          <p:cNvSpPr/>
          <p:nvPr/>
        </p:nvSpPr>
        <p:spPr>
          <a:xfrm>
            <a:off x="0" y="60968"/>
            <a:ext cx="12191999" cy="523220"/>
          </a:xfrm>
          <a:prstGeom prst="rect">
            <a:avLst/>
          </a:prstGeom>
          <a:solidFill>
            <a:schemeClr val="tx1">
              <a:lumMod val="95000"/>
              <a:lumOff val="5000"/>
            </a:schemeClr>
          </a:solidFill>
        </p:spPr>
        <p:txBody>
          <a:bodyPr wrap="square">
            <a:spAutoFit/>
          </a:bodyPr>
          <a:lstStyle/>
          <a:p>
            <a:pPr algn="ctr">
              <a:defRPr/>
            </a:pPr>
            <a:endParaRPr lang="en-GB" sz="2800" dirty="0">
              <a:solidFill>
                <a:prstClr val="white">
                  <a:lumMod val="65000"/>
                </a:prstClr>
              </a:solidFill>
            </a:endParaRPr>
          </a:p>
        </p:txBody>
      </p:sp>
      <p:sp>
        <p:nvSpPr>
          <p:cNvPr id="9" name="Rectangle 8">
            <a:extLst>
              <a:ext uri="{FF2B5EF4-FFF2-40B4-BE49-F238E27FC236}">
                <a16:creationId xmlns:a16="http://schemas.microsoft.com/office/drawing/2014/main" id="{337C8494-EB90-4720-A1AA-BEF2778B5231}"/>
              </a:ext>
            </a:extLst>
          </p:cNvPr>
          <p:cNvSpPr/>
          <p:nvPr/>
        </p:nvSpPr>
        <p:spPr>
          <a:xfrm>
            <a:off x="195638" y="60968"/>
            <a:ext cx="11996361" cy="523220"/>
          </a:xfrm>
          <a:prstGeom prst="rect">
            <a:avLst/>
          </a:prstGeom>
          <a:solidFill>
            <a:schemeClr val="tx1">
              <a:lumMod val="95000"/>
              <a:lumOff val="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Future Prospects: ULT Underground</a:t>
            </a:r>
            <a:endParaRPr kumimoji="0" lang="en-GB"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5F86AC97-E16A-7BFB-A08A-2939F2FA218C}"/>
              </a:ext>
            </a:extLst>
          </p:cNvPr>
          <p:cNvSpPr txBox="1"/>
          <p:nvPr/>
        </p:nvSpPr>
        <p:spPr>
          <a:xfrm>
            <a:off x="357809" y="733047"/>
            <a:ext cx="11592464" cy="1569660"/>
          </a:xfrm>
          <a:prstGeom prst="rect">
            <a:avLst/>
          </a:prstGeom>
          <a:solidFill>
            <a:srgbClr val="070228"/>
          </a:solidFill>
          <a:ln w="57150">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GB" sz="32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UltraDark</a:t>
            </a:r>
            <a:r>
              <a:rPr kumimoji="0" lang="en-GB"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Sub </a:t>
            </a:r>
            <a:r>
              <a:rPr kumimoji="0" lang="en-GB" sz="32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mK</a:t>
            </a:r>
            <a:r>
              <a:rPr kumimoji="0" lang="en-GB"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Cryo-free, low radiogenic background, shielded low vibration underground laboratory for high coherence quantum phenomena and rare event searches</a:t>
            </a:r>
            <a:endParaRPr kumimoji="0" lang="en-GB" sz="32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0F886ED-C66A-6991-C3D6-C97AD22DE8C7}"/>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7" name="Group 6">
            <a:extLst>
              <a:ext uri="{FF2B5EF4-FFF2-40B4-BE49-F238E27FC236}">
                <a16:creationId xmlns:a16="http://schemas.microsoft.com/office/drawing/2014/main" id="{4EF51583-2846-1BC9-471C-DDA07FE89ED2}"/>
              </a:ext>
            </a:extLst>
          </p:cNvPr>
          <p:cNvGrpSpPr/>
          <p:nvPr/>
        </p:nvGrpSpPr>
        <p:grpSpPr>
          <a:xfrm>
            <a:off x="0" y="6405491"/>
            <a:ext cx="12191999" cy="484912"/>
            <a:chOff x="0" y="6405491"/>
            <a:chExt cx="12191999" cy="484912"/>
          </a:xfrm>
        </p:grpSpPr>
        <p:pic>
          <p:nvPicPr>
            <p:cNvPr id="11" name="Picture 10">
              <a:extLst>
                <a:ext uri="{FF2B5EF4-FFF2-40B4-BE49-F238E27FC236}">
                  <a16:creationId xmlns:a16="http://schemas.microsoft.com/office/drawing/2014/main" id="{E26031B9-7FE7-0ADA-FB25-3AB3430A3E50}"/>
                </a:ext>
              </a:extLst>
            </p:cNvPr>
            <p:cNvPicPr>
              <a:picLocks noChangeAspect="1"/>
            </p:cNvPicPr>
            <p:nvPr/>
          </p:nvPicPr>
          <p:blipFill>
            <a:blip r:embed="rId5"/>
            <a:stretch>
              <a:fillRect/>
            </a:stretch>
          </p:blipFill>
          <p:spPr>
            <a:xfrm>
              <a:off x="0" y="6405491"/>
              <a:ext cx="613039" cy="484912"/>
            </a:xfrm>
            <a:prstGeom prst="rect">
              <a:avLst/>
            </a:prstGeom>
          </p:spPr>
        </p:pic>
        <p:pic>
          <p:nvPicPr>
            <p:cNvPr id="12" name="Picture 11">
              <a:extLst>
                <a:ext uri="{FF2B5EF4-FFF2-40B4-BE49-F238E27FC236}">
                  <a16:creationId xmlns:a16="http://schemas.microsoft.com/office/drawing/2014/main" id="{83F00C85-23D4-30F4-2AE4-3CAB5CC2A36C}"/>
                </a:ext>
              </a:extLst>
            </p:cNvPr>
            <p:cNvPicPr>
              <a:picLocks noChangeAspect="1"/>
            </p:cNvPicPr>
            <p:nvPr/>
          </p:nvPicPr>
          <p:blipFill>
            <a:blip r:embed="rId5"/>
            <a:stretch>
              <a:fillRect/>
            </a:stretch>
          </p:blipFill>
          <p:spPr>
            <a:xfrm>
              <a:off x="11578960" y="6405491"/>
              <a:ext cx="613039" cy="484912"/>
            </a:xfrm>
            <a:prstGeom prst="rect">
              <a:avLst/>
            </a:prstGeom>
          </p:spPr>
        </p:pic>
      </p:grpSp>
    </p:spTree>
    <p:extLst>
      <p:ext uri="{BB962C8B-B14F-4D97-AF65-F5344CB8AC3E}">
        <p14:creationId xmlns:p14="http://schemas.microsoft.com/office/powerpoint/2010/main" val="22059168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61D33082-071E-7309-F534-D03C17FF1A5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5694080-D893-DC66-89AB-0BD0D460B4F9}"/>
              </a:ext>
            </a:extLst>
          </p:cNvPr>
          <p:cNvSpPr/>
          <p:nvPr/>
        </p:nvSpPr>
        <p:spPr>
          <a:xfrm>
            <a:off x="0" y="60968"/>
            <a:ext cx="12191999" cy="523220"/>
          </a:xfrm>
          <a:prstGeom prst="rect">
            <a:avLst/>
          </a:prstGeom>
          <a:solidFill>
            <a:schemeClr val="tx1">
              <a:lumMod val="95000"/>
              <a:lumOff val="5000"/>
            </a:schemeClr>
          </a:solidFill>
        </p:spPr>
        <p:txBody>
          <a:bodyPr wrap="square">
            <a:spAutoFit/>
          </a:bodyPr>
          <a:lstStyle/>
          <a:p>
            <a:pPr algn="ctr">
              <a:defRPr/>
            </a:pPr>
            <a:endParaRPr lang="en-GB" sz="2800" dirty="0">
              <a:solidFill>
                <a:prstClr val="white">
                  <a:lumMod val="65000"/>
                </a:prstClr>
              </a:solidFill>
            </a:endParaRPr>
          </a:p>
        </p:txBody>
      </p:sp>
      <p:sp>
        <p:nvSpPr>
          <p:cNvPr id="9" name="Rectangle 8">
            <a:extLst>
              <a:ext uri="{FF2B5EF4-FFF2-40B4-BE49-F238E27FC236}">
                <a16:creationId xmlns:a16="http://schemas.microsoft.com/office/drawing/2014/main" id="{EFFBAFB9-5829-EF6D-F666-721F9AF7A85A}"/>
              </a:ext>
            </a:extLst>
          </p:cNvPr>
          <p:cNvSpPr/>
          <p:nvPr/>
        </p:nvSpPr>
        <p:spPr>
          <a:xfrm>
            <a:off x="195638" y="60968"/>
            <a:ext cx="11996361" cy="523220"/>
          </a:xfrm>
          <a:prstGeom prst="rect">
            <a:avLst/>
          </a:prstGeom>
          <a:solidFill>
            <a:schemeClr val="tx1">
              <a:lumMod val="95000"/>
              <a:lumOff val="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The Team</a:t>
            </a:r>
            <a:endParaRPr kumimoji="0" lang="en-GB"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2A30FFC-77AE-B786-99FE-A0581DF515BE}"/>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7" name="Group 6">
            <a:extLst>
              <a:ext uri="{FF2B5EF4-FFF2-40B4-BE49-F238E27FC236}">
                <a16:creationId xmlns:a16="http://schemas.microsoft.com/office/drawing/2014/main" id="{5627D239-410B-DAAF-FDE6-5AC8AB40FC7B}"/>
              </a:ext>
            </a:extLst>
          </p:cNvPr>
          <p:cNvGrpSpPr/>
          <p:nvPr/>
        </p:nvGrpSpPr>
        <p:grpSpPr>
          <a:xfrm>
            <a:off x="0" y="6405491"/>
            <a:ext cx="12191999" cy="484912"/>
            <a:chOff x="0" y="6405491"/>
            <a:chExt cx="12191999" cy="484912"/>
          </a:xfrm>
        </p:grpSpPr>
        <p:pic>
          <p:nvPicPr>
            <p:cNvPr id="11" name="Picture 10">
              <a:extLst>
                <a:ext uri="{FF2B5EF4-FFF2-40B4-BE49-F238E27FC236}">
                  <a16:creationId xmlns:a16="http://schemas.microsoft.com/office/drawing/2014/main" id="{EC665D6E-B88F-3CCE-CD97-E2E74C29E5BD}"/>
                </a:ext>
              </a:extLst>
            </p:cNvPr>
            <p:cNvPicPr>
              <a:picLocks noChangeAspect="1"/>
            </p:cNvPicPr>
            <p:nvPr/>
          </p:nvPicPr>
          <p:blipFill>
            <a:blip r:embed="rId3"/>
            <a:stretch>
              <a:fillRect/>
            </a:stretch>
          </p:blipFill>
          <p:spPr>
            <a:xfrm>
              <a:off x="0" y="6405491"/>
              <a:ext cx="613039" cy="484912"/>
            </a:xfrm>
            <a:prstGeom prst="rect">
              <a:avLst/>
            </a:prstGeom>
          </p:spPr>
        </p:pic>
        <p:pic>
          <p:nvPicPr>
            <p:cNvPr id="12" name="Picture 11">
              <a:extLst>
                <a:ext uri="{FF2B5EF4-FFF2-40B4-BE49-F238E27FC236}">
                  <a16:creationId xmlns:a16="http://schemas.microsoft.com/office/drawing/2014/main" id="{D5D1633A-05BF-E942-2A54-BD5D495DD4D2}"/>
                </a:ext>
              </a:extLst>
            </p:cNvPr>
            <p:cNvPicPr>
              <a:picLocks noChangeAspect="1"/>
            </p:cNvPicPr>
            <p:nvPr/>
          </p:nvPicPr>
          <p:blipFill>
            <a:blip r:embed="rId3"/>
            <a:stretch>
              <a:fillRect/>
            </a:stretch>
          </p:blipFill>
          <p:spPr>
            <a:xfrm>
              <a:off x="11578960" y="6405491"/>
              <a:ext cx="613039" cy="484912"/>
            </a:xfrm>
            <a:prstGeom prst="rect">
              <a:avLst/>
            </a:prstGeom>
          </p:spPr>
        </p:pic>
      </p:grpSp>
      <p:pic>
        <p:nvPicPr>
          <p:cNvPr id="6" name="Picture 5" descr="A screenshot of a computer&#10;&#10;Description automatically generated">
            <a:extLst>
              <a:ext uri="{FF2B5EF4-FFF2-40B4-BE49-F238E27FC236}">
                <a16:creationId xmlns:a16="http://schemas.microsoft.com/office/drawing/2014/main" id="{4A826083-286F-9B05-CBDF-FDC43C1948FC}"/>
              </a:ext>
            </a:extLst>
          </p:cNvPr>
          <p:cNvPicPr>
            <a:picLocks noChangeAspect="1"/>
          </p:cNvPicPr>
          <p:nvPr/>
        </p:nvPicPr>
        <p:blipFill>
          <a:blip r:embed="rId4">
            <a:extLst>
              <a:ext uri="{28A0092B-C50C-407E-A947-70E740481C1C}">
                <a14:useLocalDpi xmlns:a14="http://schemas.microsoft.com/office/drawing/2010/main" val="0"/>
              </a:ext>
            </a:extLst>
          </a:blip>
          <a:srcRect l="735" t="1621" b="870"/>
          <a:stretch/>
        </p:blipFill>
        <p:spPr>
          <a:xfrm>
            <a:off x="1647645" y="845389"/>
            <a:ext cx="8708682" cy="5331124"/>
          </a:xfrm>
          <a:prstGeom prst="rect">
            <a:avLst/>
          </a:prstGeom>
        </p:spPr>
      </p:pic>
      <p:sp>
        <p:nvSpPr>
          <p:cNvPr id="8" name="Star: 5 Points 7">
            <a:extLst>
              <a:ext uri="{FF2B5EF4-FFF2-40B4-BE49-F238E27FC236}">
                <a16:creationId xmlns:a16="http://schemas.microsoft.com/office/drawing/2014/main" id="{8C2F47A8-42BE-7E43-8D1E-1D3CCCB55A29}"/>
              </a:ext>
            </a:extLst>
          </p:cNvPr>
          <p:cNvSpPr/>
          <p:nvPr/>
        </p:nvSpPr>
        <p:spPr>
          <a:xfrm>
            <a:off x="6331789" y="1246854"/>
            <a:ext cx="301924" cy="25858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tar: 5 Points 12">
            <a:extLst>
              <a:ext uri="{FF2B5EF4-FFF2-40B4-BE49-F238E27FC236}">
                <a16:creationId xmlns:a16="http://schemas.microsoft.com/office/drawing/2014/main" id="{45152830-E1F8-1F88-4AC5-2030B700BF65}"/>
              </a:ext>
            </a:extLst>
          </p:cNvPr>
          <p:cNvSpPr/>
          <p:nvPr/>
        </p:nvSpPr>
        <p:spPr>
          <a:xfrm>
            <a:off x="6331789" y="3381684"/>
            <a:ext cx="301924" cy="25858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tar: 5 Points 13">
            <a:extLst>
              <a:ext uri="{FF2B5EF4-FFF2-40B4-BE49-F238E27FC236}">
                <a16:creationId xmlns:a16="http://schemas.microsoft.com/office/drawing/2014/main" id="{6B9CAFFE-C480-ABF5-5401-12B034DB324D}"/>
              </a:ext>
            </a:extLst>
          </p:cNvPr>
          <p:cNvSpPr/>
          <p:nvPr/>
        </p:nvSpPr>
        <p:spPr>
          <a:xfrm>
            <a:off x="6331789" y="3730898"/>
            <a:ext cx="301924" cy="25858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tar: 5 Points 14">
            <a:extLst>
              <a:ext uri="{FF2B5EF4-FFF2-40B4-BE49-F238E27FC236}">
                <a16:creationId xmlns:a16="http://schemas.microsoft.com/office/drawing/2014/main" id="{6A48AAC4-9FC1-A4A5-036B-B2B4356A6446}"/>
              </a:ext>
            </a:extLst>
          </p:cNvPr>
          <p:cNvSpPr/>
          <p:nvPr/>
        </p:nvSpPr>
        <p:spPr>
          <a:xfrm>
            <a:off x="9822611" y="5186250"/>
            <a:ext cx="301924" cy="25858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95641DA4-03BF-4869-AC27-DDE1E28A6775}"/>
              </a:ext>
            </a:extLst>
          </p:cNvPr>
          <p:cNvSpPr txBox="1"/>
          <p:nvPr/>
        </p:nvSpPr>
        <p:spPr>
          <a:xfrm>
            <a:off x="3519578" y="3012352"/>
            <a:ext cx="3114135" cy="369332"/>
          </a:xfrm>
          <a:prstGeom prst="rect">
            <a:avLst/>
          </a:prstGeom>
          <a:solidFill>
            <a:schemeClr val="accent3">
              <a:lumMod val="20000"/>
              <a:lumOff val="80000"/>
            </a:schemeClr>
          </a:solidFill>
        </p:spPr>
        <p:txBody>
          <a:bodyPr wrap="square" rtlCol="0">
            <a:spAutoFit/>
          </a:bodyPr>
          <a:lstStyle/>
          <a:p>
            <a:r>
              <a:rPr lang="en-GB" dirty="0">
                <a:solidFill>
                  <a:srgbClr val="FFC000"/>
                </a:solidFill>
              </a:rPr>
              <a:t>Nathan Eng</a:t>
            </a:r>
          </a:p>
        </p:txBody>
      </p:sp>
    </p:spTree>
    <p:extLst>
      <p:ext uri="{BB962C8B-B14F-4D97-AF65-F5344CB8AC3E}">
        <p14:creationId xmlns:p14="http://schemas.microsoft.com/office/powerpoint/2010/main" val="3043080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F9D0108-477C-4520-BFF5-C24300B28356}"/>
              </a:ext>
            </a:extLst>
          </p:cNvPr>
          <p:cNvSpPr txBox="1"/>
          <p:nvPr/>
        </p:nvSpPr>
        <p:spPr>
          <a:xfrm>
            <a:off x="0" y="6396335"/>
            <a:ext cx="12192000" cy="461665"/>
          </a:xfrm>
          <a:prstGeom prst="rect">
            <a:avLst/>
          </a:prstGeom>
          <a:solidFill>
            <a:schemeClr val="bg2">
              <a:lumMod val="1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Qu</a:t>
            </a:r>
            <a:r>
              <a:rPr kumimoji="0" lang="en-GB" sz="2400" b="1"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antum</a:t>
            </a: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 E</a:t>
            </a:r>
            <a:r>
              <a:rPr kumimoji="0" lang="en-GB" sz="2400" b="1"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nhanced</a:t>
            </a: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 S</a:t>
            </a:r>
            <a:r>
              <a:rPr kumimoji="0" lang="en-GB" sz="2400" b="1"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uperfluid</a:t>
            </a: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 T</a:t>
            </a:r>
            <a:r>
              <a:rPr kumimoji="0" lang="en-GB" sz="2400" b="1"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echnologies for</a:t>
            </a: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 D</a:t>
            </a:r>
            <a:r>
              <a:rPr kumimoji="0" lang="en-GB" sz="2400" b="1"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ark</a:t>
            </a: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 M</a:t>
            </a:r>
            <a:r>
              <a:rPr kumimoji="0" lang="en-GB" sz="2400" b="1"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atter</a:t>
            </a: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2400" b="1"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and</a:t>
            </a: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 C</a:t>
            </a:r>
            <a:r>
              <a:rPr kumimoji="0" lang="en-GB" sz="2400" b="1"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osmology, </a:t>
            </a: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QUEST –DMC</a:t>
            </a:r>
            <a:endParaRPr kumimoji="0" lang="en-GB" sz="2400" b="1"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DEB8D88-096B-4102-8717-9CF98E13BF82}"/>
              </a:ext>
            </a:extLst>
          </p:cNvPr>
          <p:cNvPicPr>
            <a:picLocks noChangeAspect="1"/>
          </p:cNvPicPr>
          <p:nvPr/>
        </p:nvPicPr>
        <p:blipFill>
          <a:blip r:embed="rId3"/>
          <a:stretch>
            <a:fillRect/>
          </a:stretch>
        </p:blipFill>
        <p:spPr>
          <a:xfrm>
            <a:off x="199174" y="672751"/>
            <a:ext cx="3968184" cy="2519083"/>
          </a:xfrm>
          <a:prstGeom prst="rect">
            <a:avLst/>
          </a:prstGeom>
        </p:spPr>
      </p:pic>
      <p:pic>
        <p:nvPicPr>
          <p:cNvPr id="4" name="Picture 3">
            <a:extLst>
              <a:ext uri="{FF2B5EF4-FFF2-40B4-BE49-F238E27FC236}">
                <a16:creationId xmlns:a16="http://schemas.microsoft.com/office/drawing/2014/main" id="{7B01223D-1B61-4D58-80C6-2241764C55D1}"/>
              </a:ext>
            </a:extLst>
          </p:cNvPr>
          <p:cNvPicPr>
            <a:picLocks noChangeAspect="1"/>
          </p:cNvPicPr>
          <p:nvPr/>
        </p:nvPicPr>
        <p:blipFill>
          <a:blip r:embed="rId4"/>
          <a:stretch>
            <a:fillRect/>
          </a:stretch>
        </p:blipFill>
        <p:spPr>
          <a:xfrm>
            <a:off x="199174" y="3247408"/>
            <a:ext cx="3960769" cy="2937841"/>
          </a:xfrm>
          <a:prstGeom prst="rect">
            <a:avLst/>
          </a:prstGeom>
        </p:spPr>
      </p:pic>
      <p:pic>
        <p:nvPicPr>
          <p:cNvPr id="6" name="Picture 5">
            <a:extLst>
              <a:ext uri="{FF2B5EF4-FFF2-40B4-BE49-F238E27FC236}">
                <a16:creationId xmlns:a16="http://schemas.microsoft.com/office/drawing/2014/main" id="{99A946D7-31D4-439A-B3B9-E26DA396CCC3}"/>
              </a:ext>
            </a:extLst>
          </p:cNvPr>
          <p:cNvPicPr>
            <a:picLocks noChangeAspect="1"/>
          </p:cNvPicPr>
          <p:nvPr/>
        </p:nvPicPr>
        <p:blipFill>
          <a:blip r:embed="rId5"/>
          <a:stretch>
            <a:fillRect/>
          </a:stretch>
        </p:blipFill>
        <p:spPr>
          <a:xfrm>
            <a:off x="4446409" y="2848933"/>
            <a:ext cx="7363436" cy="3441859"/>
          </a:xfrm>
          <a:prstGeom prst="rect">
            <a:avLst/>
          </a:prstGeom>
        </p:spPr>
      </p:pic>
      <p:sp>
        <p:nvSpPr>
          <p:cNvPr id="8" name="Rectangle 7">
            <a:extLst>
              <a:ext uri="{FF2B5EF4-FFF2-40B4-BE49-F238E27FC236}">
                <a16:creationId xmlns:a16="http://schemas.microsoft.com/office/drawing/2014/main" id="{0B3A928E-4C07-4797-8B83-A79C63A6349B}"/>
              </a:ext>
            </a:extLst>
          </p:cNvPr>
          <p:cNvSpPr/>
          <p:nvPr/>
        </p:nvSpPr>
        <p:spPr>
          <a:xfrm>
            <a:off x="4159943" y="199559"/>
            <a:ext cx="8032057" cy="2677656"/>
          </a:xfrm>
          <a:prstGeom prst="rect">
            <a:avLst/>
          </a:prstGeom>
        </p:spPr>
        <p:txBody>
          <a:bodyPr wrap="square">
            <a:spAutoFit/>
          </a:bodyPr>
          <a:lstStyle/>
          <a:p>
            <a:pPr lvl="0" fontAlgn="base"/>
            <a:r>
              <a:rPr lang="en-GB" sz="2800" b="1" dirty="0">
                <a:solidFill>
                  <a:prstClr val="white"/>
                </a:solidFill>
              </a:rPr>
              <a:t>Andreev Scattering</a:t>
            </a:r>
          </a:p>
          <a:p>
            <a:pPr marL="457200" lvl="0" indent="-457200" fontAlgn="base">
              <a:buFont typeface="Arial" panose="020B0604020202020204" pitchFamily="34" charset="0"/>
              <a:buChar char="•"/>
            </a:pPr>
            <a:r>
              <a:rPr lang="en-GB" sz="2800" b="1" dirty="0">
                <a:solidFill>
                  <a:prstClr val="white"/>
                </a:solidFill>
              </a:rPr>
              <a:t>P wave superfluid, Retroreflection, reverses velocity but not momentum (Fermi Momentum)</a:t>
            </a:r>
          </a:p>
          <a:p>
            <a:pPr marL="457200" lvl="0" indent="-457200" fontAlgn="base">
              <a:buFont typeface="Arial" panose="020B0604020202020204" pitchFamily="34" charset="0"/>
              <a:buChar char="•"/>
            </a:pPr>
            <a:r>
              <a:rPr lang="en-GB" sz="2800" b="1" dirty="0">
                <a:solidFill>
                  <a:prstClr val="white"/>
                </a:solidFill>
              </a:rPr>
              <a:t>When the superfluid is in motion (around beam), canting of the dispersion curve results in a strong damping term. </a:t>
            </a:r>
          </a:p>
        </p:txBody>
      </p:sp>
    </p:spTree>
    <p:extLst>
      <p:ext uri="{BB962C8B-B14F-4D97-AF65-F5344CB8AC3E}">
        <p14:creationId xmlns:p14="http://schemas.microsoft.com/office/powerpoint/2010/main" val="458524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C04CD93-A5EC-45F4-9285-2D81F7F14808}"/>
              </a:ext>
            </a:extLst>
          </p:cNvPr>
          <p:cNvSpPr/>
          <p:nvPr/>
        </p:nvSpPr>
        <p:spPr>
          <a:xfrm>
            <a:off x="0" y="60968"/>
            <a:ext cx="12053923" cy="523220"/>
          </a:xfrm>
          <a:prstGeom prst="rect">
            <a:avLst/>
          </a:prstGeom>
          <a:solidFill>
            <a:schemeClr val="tx1">
              <a:lumMod val="95000"/>
              <a:lumOff val="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European Microkelvin Platform, network of ULT laboratories</a:t>
            </a:r>
            <a:endParaRPr kumimoji="0" lang="en-GB"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F29570B-87EF-1B96-DFC0-197F1A83CFE3}"/>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5" name="Group 4">
            <a:extLst>
              <a:ext uri="{FF2B5EF4-FFF2-40B4-BE49-F238E27FC236}">
                <a16:creationId xmlns:a16="http://schemas.microsoft.com/office/drawing/2014/main" id="{A62F65D1-F2C0-5FD5-C88E-30B5C7118DA9}"/>
              </a:ext>
            </a:extLst>
          </p:cNvPr>
          <p:cNvGrpSpPr/>
          <p:nvPr/>
        </p:nvGrpSpPr>
        <p:grpSpPr>
          <a:xfrm>
            <a:off x="0" y="6405491"/>
            <a:ext cx="12191999" cy="484912"/>
            <a:chOff x="0" y="6405491"/>
            <a:chExt cx="12191999" cy="484912"/>
          </a:xfrm>
        </p:grpSpPr>
        <p:pic>
          <p:nvPicPr>
            <p:cNvPr id="9" name="Picture 8">
              <a:extLst>
                <a:ext uri="{FF2B5EF4-FFF2-40B4-BE49-F238E27FC236}">
                  <a16:creationId xmlns:a16="http://schemas.microsoft.com/office/drawing/2014/main" id="{AE597E94-5333-6768-6AD4-F164114B0F91}"/>
                </a:ext>
              </a:extLst>
            </p:cNvPr>
            <p:cNvPicPr>
              <a:picLocks noChangeAspect="1"/>
            </p:cNvPicPr>
            <p:nvPr/>
          </p:nvPicPr>
          <p:blipFill>
            <a:blip r:embed="rId3"/>
            <a:stretch>
              <a:fillRect/>
            </a:stretch>
          </p:blipFill>
          <p:spPr>
            <a:xfrm>
              <a:off x="0" y="6405491"/>
              <a:ext cx="613039" cy="484912"/>
            </a:xfrm>
            <a:prstGeom prst="rect">
              <a:avLst/>
            </a:prstGeom>
          </p:spPr>
        </p:pic>
        <p:pic>
          <p:nvPicPr>
            <p:cNvPr id="10" name="Picture 9">
              <a:extLst>
                <a:ext uri="{FF2B5EF4-FFF2-40B4-BE49-F238E27FC236}">
                  <a16:creationId xmlns:a16="http://schemas.microsoft.com/office/drawing/2014/main" id="{944B812E-AB41-1BB1-8934-2D8ED674C1B9}"/>
                </a:ext>
              </a:extLst>
            </p:cNvPr>
            <p:cNvPicPr>
              <a:picLocks noChangeAspect="1"/>
            </p:cNvPicPr>
            <p:nvPr/>
          </p:nvPicPr>
          <p:blipFill>
            <a:blip r:embed="rId3"/>
            <a:stretch>
              <a:fillRect/>
            </a:stretch>
          </p:blipFill>
          <p:spPr>
            <a:xfrm>
              <a:off x="11578960" y="6405491"/>
              <a:ext cx="613039" cy="484912"/>
            </a:xfrm>
            <a:prstGeom prst="rect">
              <a:avLst/>
            </a:prstGeom>
          </p:spPr>
        </p:pic>
      </p:grpSp>
      <p:pic>
        <p:nvPicPr>
          <p:cNvPr id="39" name="Picture 38">
            <a:extLst>
              <a:ext uri="{FF2B5EF4-FFF2-40B4-BE49-F238E27FC236}">
                <a16:creationId xmlns:a16="http://schemas.microsoft.com/office/drawing/2014/main" id="{981A4B69-BE23-AC51-AEDA-A4F50FE66867}"/>
              </a:ext>
            </a:extLst>
          </p:cNvPr>
          <p:cNvPicPr>
            <a:picLocks noChangeAspect="1"/>
          </p:cNvPicPr>
          <p:nvPr/>
        </p:nvPicPr>
        <p:blipFill>
          <a:blip r:embed="rId4"/>
          <a:stretch>
            <a:fillRect/>
          </a:stretch>
        </p:blipFill>
        <p:spPr>
          <a:xfrm>
            <a:off x="306519" y="838200"/>
            <a:ext cx="8273253" cy="4861560"/>
          </a:xfrm>
          <a:prstGeom prst="rect">
            <a:avLst/>
          </a:prstGeom>
        </p:spPr>
      </p:pic>
      <p:grpSp>
        <p:nvGrpSpPr>
          <p:cNvPr id="99" name="Group 98"/>
          <p:cNvGrpSpPr/>
          <p:nvPr/>
        </p:nvGrpSpPr>
        <p:grpSpPr>
          <a:xfrm>
            <a:off x="8805417" y="838200"/>
            <a:ext cx="2773543" cy="5406182"/>
            <a:chOff x="19697767" y="17836826"/>
            <a:chExt cx="2773543" cy="5406182"/>
          </a:xfrm>
        </p:grpSpPr>
        <p:grpSp>
          <p:nvGrpSpPr>
            <p:cNvPr id="98" name="Group 97"/>
            <p:cNvGrpSpPr/>
            <p:nvPr/>
          </p:nvGrpSpPr>
          <p:grpSpPr>
            <a:xfrm>
              <a:off x="19697767" y="17836826"/>
              <a:ext cx="2773543" cy="2658491"/>
              <a:chOff x="19598352" y="17825169"/>
              <a:chExt cx="2773543" cy="2658491"/>
            </a:xfrm>
          </p:grpSpPr>
          <p:pic>
            <p:nvPicPr>
              <p:cNvPr id="62" name="Picture 61"/>
              <p:cNvPicPr>
                <a:picLocks noChangeAspect="1"/>
              </p:cNvPicPr>
              <p:nvPr/>
            </p:nvPicPr>
            <p:blipFill>
              <a:blip r:embed="rId5"/>
              <a:stretch>
                <a:fillRect/>
              </a:stretch>
            </p:blipFill>
            <p:spPr>
              <a:xfrm>
                <a:off x="19598352" y="17825169"/>
                <a:ext cx="1409681" cy="1260000"/>
              </a:xfrm>
              <a:prstGeom prst="rect">
                <a:avLst/>
              </a:prstGeom>
            </p:spPr>
          </p:pic>
          <p:pic>
            <p:nvPicPr>
              <p:cNvPr id="1024" name="Picture 1023"/>
              <p:cNvPicPr>
                <a:picLocks noChangeAspect="1"/>
              </p:cNvPicPr>
              <p:nvPr/>
            </p:nvPicPr>
            <p:blipFill>
              <a:blip r:embed="rId6"/>
              <a:stretch>
                <a:fillRect/>
              </a:stretch>
            </p:blipFill>
            <p:spPr>
              <a:xfrm>
                <a:off x="21111895" y="17825169"/>
                <a:ext cx="1260000" cy="1260000"/>
              </a:xfrm>
              <a:prstGeom prst="rect">
                <a:avLst/>
              </a:prstGeom>
            </p:spPr>
          </p:pic>
          <p:pic>
            <p:nvPicPr>
              <p:cNvPr id="1026" name="Picture 1025"/>
              <p:cNvPicPr>
                <a:picLocks noChangeAspect="1"/>
              </p:cNvPicPr>
              <p:nvPr/>
            </p:nvPicPr>
            <p:blipFill>
              <a:blip r:embed="rId7"/>
              <a:stretch>
                <a:fillRect/>
              </a:stretch>
            </p:blipFill>
            <p:spPr>
              <a:xfrm>
                <a:off x="19612301" y="19223660"/>
                <a:ext cx="1260000" cy="1260000"/>
              </a:xfrm>
              <a:prstGeom prst="rect">
                <a:avLst/>
              </a:prstGeom>
            </p:spPr>
          </p:pic>
          <p:pic>
            <p:nvPicPr>
              <p:cNvPr id="1046" name="Picture 22" descr="Image result for royal holloway university 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008033" y="19195581"/>
                <a:ext cx="1260000" cy="12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6" name="Group 95"/>
            <p:cNvGrpSpPr/>
            <p:nvPr/>
          </p:nvGrpSpPr>
          <p:grpSpPr>
            <a:xfrm>
              <a:off x="19709174" y="20577651"/>
              <a:ext cx="2703077" cy="2665357"/>
              <a:chOff x="19552875" y="20352070"/>
              <a:chExt cx="2703077" cy="2665357"/>
            </a:xfrm>
          </p:grpSpPr>
          <p:pic>
            <p:nvPicPr>
              <p:cNvPr id="1028" name="Picture 1027"/>
              <p:cNvPicPr>
                <a:picLocks noChangeAspect="1"/>
              </p:cNvPicPr>
              <p:nvPr/>
            </p:nvPicPr>
            <p:blipFill>
              <a:blip r:embed="rId9"/>
              <a:stretch>
                <a:fillRect/>
              </a:stretch>
            </p:blipFill>
            <p:spPr>
              <a:xfrm>
                <a:off x="19555417" y="20352070"/>
                <a:ext cx="1260000" cy="1260000"/>
              </a:xfrm>
              <a:prstGeom prst="rect">
                <a:avLst/>
              </a:prstGeom>
            </p:spPr>
          </p:pic>
          <p:pic>
            <p:nvPicPr>
              <p:cNvPr id="1030" name="Picture 1029"/>
              <p:cNvPicPr>
                <a:picLocks noChangeAspect="1"/>
              </p:cNvPicPr>
              <p:nvPr/>
            </p:nvPicPr>
            <p:blipFill rotWithShape="1">
              <a:blip r:embed="rId10"/>
              <a:srcRect r="61971"/>
              <a:stretch/>
            </p:blipFill>
            <p:spPr>
              <a:xfrm>
                <a:off x="19552875" y="21718518"/>
                <a:ext cx="1265083" cy="1260000"/>
              </a:xfrm>
              <a:prstGeom prst="rect">
                <a:avLst/>
              </a:prstGeom>
            </p:spPr>
          </p:pic>
          <p:pic>
            <p:nvPicPr>
              <p:cNvPr id="1032" name="Picture 1031"/>
              <p:cNvPicPr>
                <a:picLocks noChangeAspect="1"/>
              </p:cNvPicPr>
              <p:nvPr/>
            </p:nvPicPr>
            <p:blipFill>
              <a:blip r:embed="rId11"/>
              <a:stretch>
                <a:fillRect/>
              </a:stretch>
            </p:blipFill>
            <p:spPr>
              <a:xfrm>
                <a:off x="20951149" y="20390492"/>
                <a:ext cx="1260000" cy="1260000"/>
              </a:xfrm>
              <a:prstGeom prst="rect">
                <a:avLst/>
              </a:prstGeom>
            </p:spPr>
          </p:pic>
          <p:pic>
            <p:nvPicPr>
              <p:cNvPr id="1036" name="Picture 1035"/>
              <p:cNvPicPr>
                <a:picLocks noChangeAspect="1"/>
              </p:cNvPicPr>
              <p:nvPr/>
            </p:nvPicPr>
            <p:blipFill>
              <a:blip r:embed="rId12"/>
              <a:stretch>
                <a:fillRect/>
              </a:stretch>
            </p:blipFill>
            <p:spPr>
              <a:xfrm>
                <a:off x="20971245" y="21757427"/>
                <a:ext cx="1284707" cy="1260000"/>
              </a:xfrm>
              <a:prstGeom prst="rect">
                <a:avLst/>
              </a:prstGeom>
            </p:spPr>
          </p:pic>
        </p:grpSp>
      </p:grpSp>
      <p:sp>
        <p:nvSpPr>
          <p:cNvPr id="42" name="TextBox 41">
            <a:extLst>
              <a:ext uri="{FF2B5EF4-FFF2-40B4-BE49-F238E27FC236}">
                <a16:creationId xmlns:a16="http://schemas.microsoft.com/office/drawing/2014/main" id="{4D8E7B75-EE79-8D53-A5C9-8E2F056571C7}"/>
              </a:ext>
            </a:extLst>
          </p:cNvPr>
          <p:cNvSpPr txBox="1"/>
          <p:nvPr/>
        </p:nvSpPr>
        <p:spPr>
          <a:xfrm>
            <a:off x="672099" y="5890982"/>
            <a:ext cx="6096000" cy="400110"/>
          </a:xfrm>
          <a:prstGeom prst="rect">
            <a:avLst/>
          </a:prstGeom>
          <a:noFill/>
        </p:spPr>
        <p:txBody>
          <a:bodyPr wrap="square">
            <a:spAutoFit/>
          </a:bodyPr>
          <a:lstStyle/>
          <a:p>
            <a:r>
              <a:rPr lang="en-GB" sz="2000" dirty="0">
                <a:solidFill>
                  <a:schemeClr val="bg1"/>
                </a:solidFill>
              </a:rPr>
              <a:t>http://emplatform.eu/</a:t>
            </a:r>
          </a:p>
        </p:txBody>
      </p:sp>
    </p:spTree>
    <p:extLst>
      <p:ext uri="{BB962C8B-B14F-4D97-AF65-F5344CB8AC3E}">
        <p14:creationId xmlns:p14="http://schemas.microsoft.com/office/powerpoint/2010/main" val="336915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8E2A1BE6-8759-449D-B424-E710FE6214AA}"/>
            </a:ext>
          </a:extLst>
        </p:cNvPr>
        <p:cNvGrpSpPr/>
        <p:nvPr/>
      </p:nvGrpSpPr>
      <p:grpSpPr>
        <a:xfrm>
          <a:off x="0" y="0"/>
          <a:ext cx="0" cy="0"/>
          <a:chOff x="0" y="0"/>
          <a:chExt cx="0" cy="0"/>
        </a:xfrm>
      </p:grpSpPr>
      <p:grpSp>
        <p:nvGrpSpPr>
          <p:cNvPr id="30" name="Group 29">
            <a:extLst>
              <a:ext uri="{FF2B5EF4-FFF2-40B4-BE49-F238E27FC236}">
                <a16:creationId xmlns:a16="http://schemas.microsoft.com/office/drawing/2014/main" id="{61928E28-95FE-16F7-7989-374DBC966429}"/>
              </a:ext>
            </a:extLst>
          </p:cNvPr>
          <p:cNvGrpSpPr/>
          <p:nvPr/>
        </p:nvGrpSpPr>
        <p:grpSpPr>
          <a:xfrm>
            <a:off x="190930" y="627577"/>
            <a:ext cx="11019886" cy="4540173"/>
            <a:chOff x="190930" y="1264069"/>
            <a:chExt cx="11019886" cy="4540173"/>
          </a:xfrm>
        </p:grpSpPr>
        <p:pic>
          <p:nvPicPr>
            <p:cNvPr id="3" name="Picture 2" descr="A picture containing table, man, sitting, woman&#10;&#10;Description automatically generated">
              <a:extLst>
                <a:ext uri="{FF2B5EF4-FFF2-40B4-BE49-F238E27FC236}">
                  <a16:creationId xmlns:a16="http://schemas.microsoft.com/office/drawing/2014/main" id="{649FBF0C-4362-2AA6-66E1-03E74EF16A4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9290"/>
            <a:stretch/>
          </p:blipFill>
          <p:spPr>
            <a:xfrm>
              <a:off x="4646092" y="1264069"/>
              <a:ext cx="2978265" cy="4540173"/>
            </a:xfrm>
            <a:prstGeom prst="rect">
              <a:avLst/>
            </a:prstGeom>
          </p:spPr>
        </p:pic>
        <p:pic>
          <p:nvPicPr>
            <p:cNvPr id="8" name="Picture 7" descr="Image preview">
              <a:extLst>
                <a:ext uri="{FF2B5EF4-FFF2-40B4-BE49-F238E27FC236}">
                  <a16:creationId xmlns:a16="http://schemas.microsoft.com/office/drawing/2014/main" id="{79A7C55B-2DCD-10A3-3F85-C97857F181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36"/>
            <a:stretch/>
          </p:blipFill>
          <p:spPr bwMode="auto">
            <a:xfrm>
              <a:off x="8232551" y="1264069"/>
              <a:ext cx="2978265" cy="45401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E51FB21-E205-7902-67AB-316C8610058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2126"/>
            <a:stretch/>
          </p:blipFill>
          <p:spPr>
            <a:xfrm>
              <a:off x="2534622" y="1299010"/>
              <a:ext cx="1973482" cy="4505232"/>
            </a:xfrm>
            <a:prstGeom prst="rect">
              <a:avLst/>
            </a:prstGeom>
          </p:spPr>
        </p:pic>
        <p:pic>
          <p:nvPicPr>
            <p:cNvPr id="19" name="Picture 18">
              <a:extLst>
                <a:ext uri="{FF2B5EF4-FFF2-40B4-BE49-F238E27FC236}">
                  <a16:creationId xmlns:a16="http://schemas.microsoft.com/office/drawing/2014/main" id="{A06C1B7F-3F8C-1535-93D9-8F58426E157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010" r="5621"/>
            <a:stretch/>
          </p:blipFill>
          <p:spPr>
            <a:xfrm>
              <a:off x="190930" y="1264069"/>
              <a:ext cx="2205704" cy="4540173"/>
            </a:xfrm>
            <a:prstGeom prst="rect">
              <a:avLst/>
            </a:prstGeom>
          </p:spPr>
        </p:pic>
      </p:grpSp>
      <p:sp>
        <p:nvSpPr>
          <p:cNvPr id="17" name="Rectangle 16">
            <a:extLst>
              <a:ext uri="{FF2B5EF4-FFF2-40B4-BE49-F238E27FC236}">
                <a16:creationId xmlns:a16="http://schemas.microsoft.com/office/drawing/2014/main" id="{34CE1118-82DE-22EF-E5C2-E08D08604944}"/>
              </a:ext>
            </a:extLst>
          </p:cNvPr>
          <p:cNvSpPr/>
          <p:nvPr/>
        </p:nvSpPr>
        <p:spPr>
          <a:xfrm>
            <a:off x="0" y="60968"/>
            <a:ext cx="12053923" cy="523220"/>
          </a:xfrm>
          <a:prstGeom prst="rect">
            <a:avLst/>
          </a:prstGeom>
          <a:solidFill>
            <a:schemeClr val="tx1">
              <a:lumMod val="95000"/>
              <a:lumOff val="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Royal Holloway, London Low Temperature Laboratory LLTL</a:t>
            </a:r>
            <a:endParaRPr kumimoji="0" lang="en-GB"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B5B70DF0-AA7E-801B-6D6D-A99440347AD0}"/>
              </a:ext>
            </a:extLst>
          </p:cNvPr>
          <p:cNvSpPr/>
          <p:nvPr/>
        </p:nvSpPr>
        <p:spPr>
          <a:xfrm>
            <a:off x="1258430" y="676536"/>
            <a:ext cx="830677" cy="523220"/>
          </a:xfrm>
          <a:prstGeom prst="rect">
            <a:avLst/>
          </a:prstGeom>
          <a:solidFill>
            <a:srgbClr val="FFC00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ND1</a:t>
            </a:r>
          </a:p>
        </p:txBody>
      </p:sp>
      <p:sp>
        <p:nvSpPr>
          <p:cNvPr id="22" name="Rectangle 21">
            <a:extLst>
              <a:ext uri="{FF2B5EF4-FFF2-40B4-BE49-F238E27FC236}">
                <a16:creationId xmlns:a16="http://schemas.microsoft.com/office/drawing/2014/main" id="{4663B7E2-64F3-47A9-D4B3-44E763A7BD99}"/>
              </a:ext>
            </a:extLst>
          </p:cNvPr>
          <p:cNvSpPr/>
          <p:nvPr/>
        </p:nvSpPr>
        <p:spPr>
          <a:xfrm>
            <a:off x="3456405" y="662518"/>
            <a:ext cx="830677" cy="523220"/>
          </a:xfrm>
          <a:prstGeom prst="rect">
            <a:avLst/>
          </a:prstGeom>
          <a:solidFill>
            <a:srgbClr val="FFC00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ND2</a:t>
            </a:r>
          </a:p>
        </p:txBody>
      </p:sp>
      <p:sp>
        <p:nvSpPr>
          <p:cNvPr id="23" name="Rectangle 22">
            <a:extLst>
              <a:ext uri="{FF2B5EF4-FFF2-40B4-BE49-F238E27FC236}">
                <a16:creationId xmlns:a16="http://schemas.microsoft.com/office/drawing/2014/main" id="{9DE22DD6-6F5A-2408-1C68-3F369ADFB806}"/>
              </a:ext>
            </a:extLst>
          </p:cNvPr>
          <p:cNvSpPr/>
          <p:nvPr/>
        </p:nvSpPr>
        <p:spPr>
          <a:xfrm>
            <a:off x="6190640" y="662518"/>
            <a:ext cx="830677" cy="523220"/>
          </a:xfrm>
          <a:prstGeom prst="rect">
            <a:avLst/>
          </a:prstGeom>
          <a:solidFill>
            <a:srgbClr val="FFC00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ND3</a:t>
            </a:r>
          </a:p>
        </p:txBody>
      </p:sp>
      <p:sp>
        <p:nvSpPr>
          <p:cNvPr id="24" name="Rectangle 23">
            <a:extLst>
              <a:ext uri="{FF2B5EF4-FFF2-40B4-BE49-F238E27FC236}">
                <a16:creationId xmlns:a16="http://schemas.microsoft.com/office/drawing/2014/main" id="{D90FC0AC-5829-F96D-18D0-25C412F1B325}"/>
              </a:ext>
            </a:extLst>
          </p:cNvPr>
          <p:cNvSpPr/>
          <p:nvPr/>
        </p:nvSpPr>
        <p:spPr>
          <a:xfrm>
            <a:off x="8531822" y="676536"/>
            <a:ext cx="2401748" cy="523220"/>
          </a:xfrm>
          <a:prstGeom prst="rect">
            <a:avLst/>
          </a:prstGeom>
          <a:solidFill>
            <a:srgbClr val="FFC00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ND4: Cryo-free</a:t>
            </a:r>
          </a:p>
        </p:txBody>
      </p:sp>
      <p:pic>
        <p:nvPicPr>
          <p:cNvPr id="25" name="Picture 2" descr="Logo - Royal Holloway Staff Intranet">
            <a:extLst>
              <a:ext uri="{FF2B5EF4-FFF2-40B4-BE49-F238E27FC236}">
                <a16:creationId xmlns:a16="http://schemas.microsoft.com/office/drawing/2014/main" id="{B2189625-665F-A398-646E-DF5AC3D05854}"/>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306519" y="5514028"/>
            <a:ext cx="1050973" cy="53638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E14255A3-9547-626B-2DA0-6BF99CF17F3D}"/>
              </a:ext>
            </a:extLst>
          </p:cNvPr>
          <p:cNvSpPr txBox="1"/>
          <p:nvPr/>
        </p:nvSpPr>
        <p:spPr>
          <a:xfrm>
            <a:off x="1496346" y="5138018"/>
            <a:ext cx="10517855" cy="1600438"/>
          </a:xfrm>
          <a:prstGeom prst="rect">
            <a:avLst/>
          </a:prstGeom>
          <a:noFill/>
        </p:spPr>
        <p:txBody>
          <a:bodyPr wrap="square">
            <a:spAutoFit/>
          </a:bodyPr>
          <a:lstStyle/>
          <a:p>
            <a:r>
              <a:rPr lang="en-GB" sz="2000" b="0" i="1" dirty="0">
                <a:solidFill>
                  <a:schemeClr val="bg1"/>
                </a:solidFill>
                <a:effectLst/>
              </a:rPr>
              <a:t>High performance cryogen-free microkelvin platform</a:t>
            </a:r>
            <a:r>
              <a:rPr lang="en-GB" sz="2000" b="0" i="0" dirty="0">
                <a:solidFill>
                  <a:schemeClr val="bg1"/>
                </a:solidFill>
                <a:effectLst/>
              </a:rPr>
              <a:t>, J. </a:t>
            </a:r>
            <a:r>
              <a:rPr lang="en-GB" sz="2000" b="0" i="0" dirty="0" err="1">
                <a:solidFill>
                  <a:schemeClr val="bg1"/>
                </a:solidFill>
                <a:effectLst/>
              </a:rPr>
              <a:t>Nyéki</a:t>
            </a:r>
            <a:r>
              <a:rPr lang="en-GB" sz="2000" b="0" i="0" dirty="0">
                <a:solidFill>
                  <a:schemeClr val="bg1"/>
                </a:solidFill>
                <a:effectLst/>
              </a:rPr>
              <a:t>, M. Lucas, P. </a:t>
            </a:r>
            <a:r>
              <a:rPr lang="en-GB" sz="2000" b="0" i="0" dirty="0" err="1">
                <a:solidFill>
                  <a:schemeClr val="bg1"/>
                </a:solidFill>
                <a:effectLst/>
              </a:rPr>
              <a:t>Knappová</a:t>
            </a:r>
            <a:r>
              <a:rPr lang="en-GB" sz="2000" b="0" i="0" dirty="0">
                <a:solidFill>
                  <a:schemeClr val="bg1"/>
                </a:solidFill>
                <a:effectLst/>
              </a:rPr>
              <a:t>, L.V. Levitin, A. Casey, J. Saunders, H. van der Vliet, and A.J. Matthews, Phys. Rev. Applied 18, L041002 (2022)</a:t>
            </a:r>
          </a:p>
          <a:p>
            <a:r>
              <a:rPr lang="en-GB" sz="2000" b="0" i="1" dirty="0">
                <a:solidFill>
                  <a:schemeClr val="bg1"/>
                </a:solidFill>
                <a:effectLst/>
              </a:rPr>
              <a:t>Quantum bath suppression in a superconducting circuit by immersion cooling. </a:t>
            </a:r>
            <a:r>
              <a:rPr lang="en-GB" sz="2000" b="0" i="0" dirty="0">
                <a:solidFill>
                  <a:schemeClr val="bg1"/>
                </a:solidFill>
                <a:effectLst/>
              </a:rPr>
              <a:t>Lucas, M., Danilov, A.V., Levitin, L.V. </a:t>
            </a:r>
            <a:r>
              <a:rPr lang="en-GB" sz="2000" b="0" i="1" dirty="0">
                <a:solidFill>
                  <a:schemeClr val="bg1"/>
                </a:solidFill>
                <a:effectLst/>
              </a:rPr>
              <a:t>et al.</a:t>
            </a:r>
            <a:r>
              <a:rPr lang="en-GB" sz="2000" b="0" i="0" dirty="0">
                <a:solidFill>
                  <a:schemeClr val="bg1"/>
                </a:solidFill>
                <a:effectLst/>
              </a:rPr>
              <a:t> </a:t>
            </a:r>
            <a:r>
              <a:rPr lang="en-GB" sz="2000" b="0" i="1" dirty="0">
                <a:solidFill>
                  <a:schemeClr val="bg1"/>
                </a:solidFill>
                <a:effectLst/>
              </a:rPr>
              <a:t>Nat Commun</a:t>
            </a:r>
            <a:r>
              <a:rPr lang="en-GB" sz="2000" b="0" i="0" dirty="0">
                <a:solidFill>
                  <a:schemeClr val="bg1"/>
                </a:solidFill>
                <a:effectLst/>
              </a:rPr>
              <a:t> </a:t>
            </a:r>
            <a:r>
              <a:rPr lang="en-GB" sz="2000" b="1" i="0" dirty="0">
                <a:solidFill>
                  <a:schemeClr val="bg1"/>
                </a:solidFill>
                <a:effectLst/>
              </a:rPr>
              <a:t>14</a:t>
            </a:r>
            <a:r>
              <a:rPr lang="en-GB" sz="2000" b="0" i="0" dirty="0">
                <a:solidFill>
                  <a:schemeClr val="bg1"/>
                </a:solidFill>
                <a:effectLst/>
              </a:rPr>
              <a:t>, 3522 (2023)</a:t>
            </a:r>
            <a:endParaRPr lang="en-GB" sz="2000" dirty="0">
              <a:solidFill>
                <a:schemeClr val="bg1"/>
              </a:solidFill>
            </a:endParaRPr>
          </a:p>
          <a:p>
            <a:endParaRPr lang="en-GB" dirty="0">
              <a:solidFill>
                <a:schemeClr val="bg1"/>
              </a:solidFill>
            </a:endParaRPr>
          </a:p>
        </p:txBody>
      </p:sp>
      <p:sp>
        <p:nvSpPr>
          <p:cNvPr id="4" name="TextBox 3">
            <a:extLst>
              <a:ext uri="{FF2B5EF4-FFF2-40B4-BE49-F238E27FC236}">
                <a16:creationId xmlns:a16="http://schemas.microsoft.com/office/drawing/2014/main" id="{1F8FD062-E58A-7374-49F1-E8331B48DAF8}"/>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5" name="Group 4">
            <a:extLst>
              <a:ext uri="{FF2B5EF4-FFF2-40B4-BE49-F238E27FC236}">
                <a16:creationId xmlns:a16="http://schemas.microsoft.com/office/drawing/2014/main" id="{64398791-9622-6A55-BB03-04F4B6BD63B0}"/>
              </a:ext>
            </a:extLst>
          </p:cNvPr>
          <p:cNvGrpSpPr/>
          <p:nvPr/>
        </p:nvGrpSpPr>
        <p:grpSpPr>
          <a:xfrm>
            <a:off x="0" y="6405491"/>
            <a:ext cx="12191999" cy="484912"/>
            <a:chOff x="0" y="6405491"/>
            <a:chExt cx="12191999" cy="484912"/>
          </a:xfrm>
        </p:grpSpPr>
        <p:pic>
          <p:nvPicPr>
            <p:cNvPr id="9" name="Picture 8">
              <a:extLst>
                <a:ext uri="{FF2B5EF4-FFF2-40B4-BE49-F238E27FC236}">
                  <a16:creationId xmlns:a16="http://schemas.microsoft.com/office/drawing/2014/main" id="{A38598D5-69F4-9679-B1B9-CFB60F114B01}"/>
                </a:ext>
              </a:extLst>
            </p:cNvPr>
            <p:cNvPicPr>
              <a:picLocks noChangeAspect="1"/>
            </p:cNvPicPr>
            <p:nvPr/>
          </p:nvPicPr>
          <p:blipFill>
            <a:blip r:embed="rId8"/>
            <a:stretch>
              <a:fillRect/>
            </a:stretch>
          </p:blipFill>
          <p:spPr>
            <a:xfrm>
              <a:off x="0" y="6405491"/>
              <a:ext cx="613039" cy="484912"/>
            </a:xfrm>
            <a:prstGeom prst="rect">
              <a:avLst/>
            </a:prstGeom>
          </p:spPr>
        </p:pic>
        <p:pic>
          <p:nvPicPr>
            <p:cNvPr id="10" name="Picture 9">
              <a:extLst>
                <a:ext uri="{FF2B5EF4-FFF2-40B4-BE49-F238E27FC236}">
                  <a16:creationId xmlns:a16="http://schemas.microsoft.com/office/drawing/2014/main" id="{8EB1A385-D3EA-E6B1-3F79-DD3F3B0FFB5E}"/>
                </a:ext>
              </a:extLst>
            </p:cNvPr>
            <p:cNvPicPr>
              <a:picLocks noChangeAspect="1"/>
            </p:cNvPicPr>
            <p:nvPr/>
          </p:nvPicPr>
          <p:blipFill>
            <a:blip r:embed="rId8"/>
            <a:stretch>
              <a:fillRect/>
            </a:stretch>
          </p:blipFill>
          <p:spPr>
            <a:xfrm>
              <a:off x="11578960" y="6405491"/>
              <a:ext cx="613039" cy="484912"/>
            </a:xfrm>
            <a:prstGeom prst="rect">
              <a:avLst/>
            </a:prstGeom>
          </p:spPr>
        </p:pic>
      </p:grpSp>
      <p:pic>
        <p:nvPicPr>
          <p:cNvPr id="121" name="Picture 28" descr="Image result for oxford instruments nanoscience">
            <a:extLst>
              <a:ext uri="{FF2B5EF4-FFF2-40B4-BE49-F238E27FC236}">
                <a16:creationId xmlns:a16="http://schemas.microsoft.com/office/drawing/2014/main" id="{E7D2BF32-FDEE-4B56-8B94-284EAD15FFA8}"/>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a:stretch/>
        </p:blipFill>
        <p:spPr bwMode="auto">
          <a:xfrm>
            <a:off x="9732696" y="4574991"/>
            <a:ext cx="1416045" cy="52322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502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7" name="Picture 2" descr="Experimental Condensed Matter | Lancaster University">
            <a:extLst>
              <a:ext uri="{FF2B5EF4-FFF2-40B4-BE49-F238E27FC236}">
                <a16:creationId xmlns:a16="http://schemas.microsoft.com/office/drawing/2014/main" id="{7D5E674B-3D50-6E13-2C29-86AE0D13BA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799" r="16173"/>
          <a:stretch/>
        </p:blipFill>
        <p:spPr bwMode="auto">
          <a:xfrm>
            <a:off x="176494" y="1759234"/>
            <a:ext cx="4866154" cy="44898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person, man, holding, young&#10;&#10;Description generated with very high confidence">
            <a:extLst>
              <a:ext uri="{FF2B5EF4-FFF2-40B4-BE49-F238E27FC236}">
                <a16:creationId xmlns:a16="http://schemas.microsoft.com/office/drawing/2014/main" id="{F265645A-27AD-916C-CB85-66EC0B60973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153026" y="726071"/>
            <a:ext cx="2904564" cy="5522992"/>
          </a:xfrm>
          <a:prstGeom prst="rect">
            <a:avLst/>
          </a:prstGeom>
        </p:spPr>
      </p:pic>
      <p:pic>
        <p:nvPicPr>
          <p:cNvPr id="14" name="Picture 4">
            <a:extLst>
              <a:ext uri="{FF2B5EF4-FFF2-40B4-BE49-F238E27FC236}">
                <a16:creationId xmlns:a16="http://schemas.microsoft.com/office/drawing/2014/main" id="{E3204A5D-6109-AA66-EACE-488FC46165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034" y="641819"/>
            <a:ext cx="2858060" cy="10597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id="{1418A1C1-25B2-94FB-9546-56A3354918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8812" y="731818"/>
            <a:ext cx="3726695" cy="551724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5FBCEC34-1E2A-10AC-1196-18C540728850}"/>
              </a:ext>
            </a:extLst>
          </p:cNvPr>
          <p:cNvSpPr/>
          <p:nvPr/>
        </p:nvSpPr>
        <p:spPr>
          <a:xfrm>
            <a:off x="0" y="60968"/>
            <a:ext cx="12192000" cy="523220"/>
          </a:xfrm>
          <a:prstGeom prst="rect">
            <a:avLst/>
          </a:prstGeom>
          <a:solidFill>
            <a:schemeClr val="tx1">
              <a:lumMod val="95000"/>
              <a:lumOff val="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Lancaster Low Temperature Physics, </a:t>
            </a:r>
            <a:r>
              <a:rPr kumimoji="0" lang="en-GB" sz="2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Isolab</a:t>
            </a:r>
            <a:endParaRPr kumimoji="0" lang="en-GB"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F92DF16-13C0-19E5-DB95-056CA8C330F3}"/>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3" name="Group 2">
            <a:extLst>
              <a:ext uri="{FF2B5EF4-FFF2-40B4-BE49-F238E27FC236}">
                <a16:creationId xmlns:a16="http://schemas.microsoft.com/office/drawing/2014/main" id="{47A7AFCF-20A0-2FB9-FC86-16E1204F992A}"/>
              </a:ext>
            </a:extLst>
          </p:cNvPr>
          <p:cNvGrpSpPr/>
          <p:nvPr/>
        </p:nvGrpSpPr>
        <p:grpSpPr>
          <a:xfrm>
            <a:off x="0" y="6405491"/>
            <a:ext cx="12191999" cy="484912"/>
            <a:chOff x="0" y="6405491"/>
            <a:chExt cx="12191999" cy="484912"/>
          </a:xfrm>
        </p:grpSpPr>
        <p:pic>
          <p:nvPicPr>
            <p:cNvPr id="9" name="Picture 8">
              <a:extLst>
                <a:ext uri="{FF2B5EF4-FFF2-40B4-BE49-F238E27FC236}">
                  <a16:creationId xmlns:a16="http://schemas.microsoft.com/office/drawing/2014/main" id="{5066251F-3AFC-587D-B5B4-9BF956F27DD2}"/>
                </a:ext>
              </a:extLst>
            </p:cNvPr>
            <p:cNvPicPr>
              <a:picLocks noChangeAspect="1"/>
            </p:cNvPicPr>
            <p:nvPr/>
          </p:nvPicPr>
          <p:blipFill>
            <a:blip r:embed="rId7"/>
            <a:stretch>
              <a:fillRect/>
            </a:stretch>
          </p:blipFill>
          <p:spPr>
            <a:xfrm>
              <a:off x="0" y="6405491"/>
              <a:ext cx="613039" cy="484912"/>
            </a:xfrm>
            <a:prstGeom prst="rect">
              <a:avLst/>
            </a:prstGeom>
          </p:spPr>
        </p:pic>
        <p:pic>
          <p:nvPicPr>
            <p:cNvPr id="10" name="Picture 9">
              <a:extLst>
                <a:ext uri="{FF2B5EF4-FFF2-40B4-BE49-F238E27FC236}">
                  <a16:creationId xmlns:a16="http://schemas.microsoft.com/office/drawing/2014/main" id="{E4F41DC4-5B5B-996B-33DA-A9444D5236F0}"/>
                </a:ext>
              </a:extLst>
            </p:cNvPr>
            <p:cNvPicPr>
              <a:picLocks noChangeAspect="1"/>
            </p:cNvPicPr>
            <p:nvPr/>
          </p:nvPicPr>
          <p:blipFill>
            <a:blip r:embed="rId7"/>
            <a:stretch>
              <a:fillRect/>
            </a:stretch>
          </p:blipFill>
          <p:spPr>
            <a:xfrm>
              <a:off x="11578960" y="6405491"/>
              <a:ext cx="613039" cy="484912"/>
            </a:xfrm>
            <a:prstGeom prst="rect">
              <a:avLst/>
            </a:prstGeom>
          </p:spPr>
        </p:pic>
      </p:grpSp>
    </p:spTree>
    <p:extLst>
      <p:ext uri="{BB962C8B-B14F-4D97-AF65-F5344CB8AC3E}">
        <p14:creationId xmlns:p14="http://schemas.microsoft.com/office/powerpoint/2010/main" val="2150938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44726" y="69300"/>
            <a:ext cx="12095922"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Nanofabrication Facilities</a:t>
            </a:r>
            <a:endParaRPr lang="en-GB" sz="2800" b="1" dirty="0">
              <a:solidFill>
                <a:prstClr val="white">
                  <a:lumMod val="75000"/>
                </a:prstClr>
              </a:solidFill>
            </a:endParaRPr>
          </a:p>
        </p:txBody>
      </p:sp>
      <p:pic>
        <p:nvPicPr>
          <p:cNvPr id="3" name="Picture 2" descr="A group of people in a room&#10;&#10;Description automatically generated">
            <a:extLst>
              <a:ext uri="{FF2B5EF4-FFF2-40B4-BE49-F238E27FC236}">
                <a16:creationId xmlns:a16="http://schemas.microsoft.com/office/drawing/2014/main" id="{A1C026B5-F871-2E71-2FDE-D8C2E4E5413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639235" y="2725037"/>
            <a:ext cx="7504783" cy="3610114"/>
          </a:xfrm>
          <a:prstGeom prst="rect">
            <a:avLst/>
          </a:prstGeom>
        </p:spPr>
      </p:pic>
      <p:pic>
        <p:nvPicPr>
          <p:cNvPr id="7" name="Picture 14" descr="Image result for superfab rhul">
            <a:extLst>
              <a:ext uri="{FF2B5EF4-FFF2-40B4-BE49-F238E27FC236}">
                <a16:creationId xmlns:a16="http://schemas.microsoft.com/office/drawing/2014/main" id="{06C5B0AD-9BE9-4DE1-0BD9-08FB60A982B9}"/>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l="-971"/>
          <a:stretch/>
        </p:blipFill>
        <p:spPr bwMode="auto">
          <a:xfrm>
            <a:off x="47982" y="593897"/>
            <a:ext cx="7159642" cy="340214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F45FFD3-FAF3-C0E3-8E52-C479B7D1D99D}"/>
              </a:ext>
            </a:extLst>
          </p:cNvPr>
          <p:cNvSpPr/>
          <p:nvPr/>
        </p:nvSpPr>
        <p:spPr>
          <a:xfrm>
            <a:off x="123542" y="4107012"/>
            <a:ext cx="4343377" cy="1815882"/>
          </a:xfrm>
          <a:prstGeom prst="rect">
            <a:avLst/>
          </a:prstGeom>
          <a:solidFill>
            <a:srgbClr val="FFC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UK CSQS-Centre for Superconducting and Hybrid Quantum Systems, RHUL</a:t>
            </a:r>
          </a:p>
        </p:txBody>
      </p:sp>
      <p:sp>
        <p:nvSpPr>
          <p:cNvPr id="10" name="Rectangle 9">
            <a:extLst>
              <a:ext uri="{FF2B5EF4-FFF2-40B4-BE49-F238E27FC236}">
                <a16:creationId xmlns:a16="http://schemas.microsoft.com/office/drawing/2014/main" id="{EC65BDCF-356E-290B-3766-F8077F9201BC}"/>
              </a:ext>
            </a:extLst>
          </p:cNvPr>
          <p:cNvSpPr/>
          <p:nvPr/>
        </p:nvSpPr>
        <p:spPr>
          <a:xfrm>
            <a:off x="7600593" y="1738887"/>
            <a:ext cx="4543425" cy="954107"/>
          </a:xfrm>
          <a:prstGeom prst="rect">
            <a:avLst/>
          </a:prstGeom>
          <a:solidFill>
            <a:srgbClr val="C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Quantum Technology Centre, ULANC</a:t>
            </a:r>
          </a:p>
        </p:txBody>
      </p:sp>
      <p:sp>
        <p:nvSpPr>
          <p:cNvPr id="11" name="TextBox 10">
            <a:extLst>
              <a:ext uri="{FF2B5EF4-FFF2-40B4-BE49-F238E27FC236}">
                <a16:creationId xmlns:a16="http://schemas.microsoft.com/office/drawing/2014/main" id="{CA28B6F8-E026-2994-AE2C-C8DF09C199A8}"/>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12" name="Group 11">
            <a:extLst>
              <a:ext uri="{FF2B5EF4-FFF2-40B4-BE49-F238E27FC236}">
                <a16:creationId xmlns:a16="http://schemas.microsoft.com/office/drawing/2014/main" id="{A0077D24-0133-BA33-BD90-0CBCAC721A42}"/>
              </a:ext>
            </a:extLst>
          </p:cNvPr>
          <p:cNvGrpSpPr/>
          <p:nvPr/>
        </p:nvGrpSpPr>
        <p:grpSpPr>
          <a:xfrm>
            <a:off x="0" y="6405491"/>
            <a:ext cx="12191999" cy="484912"/>
            <a:chOff x="0" y="6405491"/>
            <a:chExt cx="12191999" cy="484912"/>
          </a:xfrm>
        </p:grpSpPr>
        <p:pic>
          <p:nvPicPr>
            <p:cNvPr id="13" name="Picture 12">
              <a:extLst>
                <a:ext uri="{FF2B5EF4-FFF2-40B4-BE49-F238E27FC236}">
                  <a16:creationId xmlns:a16="http://schemas.microsoft.com/office/drawing/2014/main" id="{D794921D-D1BC-31BF-269B-9A8C6DE09938}"/>
                </a:ext>
              </a:extLst>
            </p:cNvPr>
            <p:cNvPicPr>
              <a:picLocks noChangeAspect="1"/>
            </p:cNvPicPr>
            <p:nvPr/>
          </p:nvPicPr>
          <p:blipFill>
            <a:blip r:embed="rId5"/>
            <a:stretch>
              <a:fillRect/>
            </a:stretch>
          </p:blipFill>
          <p:spPr>
            <a:xfrm>
              <a:off x="0" y="6405491"/>
              <a:ext cx="613039" cy="484912"/>
            </a:xfrm>
            <a:prstGeom prst="rect">
              <a:avLst/>
            </a:prstGeom>
          </p:spPr>
        </p:pic>
        <p:pic>
          <p:nvPicPr>
            <p:cNvPr id="14" name="Picture 13">
              <a:extLst>
                <a:ext uri="{FF2B5EF4-FFF2-40B4-BE49-F238E27FC236}">
                  <a16:creationId xmlns:a16="http://schemas.microsoft.com/office/drawing/2014/main" id="{699AD5D7-51E2-036E-1ECC-E0A603A3B4FC}"/>
                </a:ext>
              </a:extLst>
            </p:cNvPr>
            <p:cNvPicPr>
              <a:picLocks noChangeAspect="1"/>
            </p:cNvPicPr>
            <p:nvPr/>
          </p:nvPicPr>
          <p:blipFill>
            <a:blip r:embed="rId5"/>
            <a:stretch>
              <a:fillRect/>
            </a:stretch>
          </p:blipFill>
          <p:spPr>
            <a:xfrm>
              <a:off x="11578960" y="6405491"/>
              <a:ext cx="613039" cy="484912"/>
            </a:xfrm>
            <a:prstGeom prst="rect">
              <a:avLst/>
            </a:prstGeom>
          </p:spPr>
        </p:pic>
      </p:grpSp>
    </p:spTree>
    <p:extLst>
      <p:ext uri="{BB962C8B-B14F-4D97-AF65-F5344CB8AC3E}">
        <p14:creationId xmlns:p14="http://schemas.microsoft.com/office/powerpoint/2010/main" val="955393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44726" y="69300"/>
            <a:ext cx="12095922"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Nanofabrication Facilities</a:t>
            </a:r>
            <a:endParaRPr lang="en-GB" sz="2800" b="1" dirty="0">
              <a:solidFill>
                <a:prstClr val="white">
                  <a:lumMod val="75000"/>
                </a:prstClr>
              </a:solidFill>
            </a:endParaRPr>
          </a:p>
        </p:txBody>
      </p:sp>
      <p:pic>
        <p:nvPicPr>
          <p:cNvPr id="11" name="Picture 2" descr="AdvanCT - PTB">
            <a:extLst>
              <a:ext uri="{FF2B5EF4-FFF2-40B4-BE49-F238E27FC236}">
                <a16:creationId xmlns:a16="http://schemas.microsoft.com/office/drawing/2014/main" id="{A7045E14-A53D-7F69-2746-BF97D58128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2231" y="1285221"/>
            <a:ext cx="3547002" cy="217516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5A82C71F-089F-7771-0561-42D02BED29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3953" y="3706695"/>
            <a:ext cx="9615280" cy="17037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69F4C44-B8FD-955E-F5D3-1960DD4DE7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9572" y="1285221"/>
            <a:ext cx="5749126" cy="21751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F03D4CF-722E-ACD6-EDC8-4301FA32A0D1}"/>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7" name="Group 6">
            <a:extLst>
              <a:ext uri="{FF2B5EF4-FFF2-40B4-BE49-F238E27FC236}">
                <a16:creationId xmlns:a16="http://schemas.microsoft.com/office/drawing/2014/main" id="{288AAC8A-E3F6-2017-FFFA-9FE6F9792D7A}"/>
              </a:ext>
            </a:extLst>
          </p:cNvPr>
          <p:cNvGrpSpPr/>
          <p:nvPr/>
        </p:nvGrpSpPr>
        <p:grpSpPr>
          <a:xfrm>
            <a:off x="0" y="6405491"/>
            <a:ext cx="12191999" cy="484912"/>
            <a:chOff x="0" y="6405491"/>
            <a:chExt cx="12191999" cy="484912"/>
          </a:xfrm>
        </p:grpSpPr>
        <p:pic>
          <p:nvPicPr>
            <p:cNvPr id="9" name="Picture 8">
              <a:extLst>
                <a:ext uri="{FF2B5EF4-FFF2-40B4-BE49-F238E27FC236}">
                  <a16:creationId xmlns:a16="http://schemas.microsoft.com/office/drawing/2014/main" id="{916D1AA0-6B4B-49A7-A2CE-97F5A56E2FB2}"/>
                </a:ext>
              </a:extLst>
            </p:cNvPr>
            <p:cNvPicPr>
              <a:picLocks noChangeAspect="1"/>
            </p:cNvPicPr>
            <p:nvPr/>
          </p:nvPicPr>
          <p:blipFill>
            <a:blip r:embed="rId6"/>
            <a:stretch>
              <a:fillRect/>
            </a:stretch>
          </p:blipFill>
          <p:spPr>
            <a:xfrm>
              <a:off x="0" y="6405491"/>
              <a:ext cx="613039" cy="484912"/>
            </a:xfrm>
            <a:prstGeom prst="rect">
              <a:avLst/>
            </a:prstGeom>
          </p:spPr>
        </p:pic>
        <p:pic>
          <p:nvPicPr>
            <p:cNvPr id="10" name="Picture 9">
              <a:extLst>
                <a:ext uri="{FF2B5EF4-FFF2-40B4-BE49-F238E27FC236}">
                  <a16:creationId xmlns:a16="http://schemas.microsoft.com/office/drawing/2014/main" id="{AC36D6AF-F683-5663-C71C-AEFEA65FB13C}"/>
                </a:ext>
              </a:extLst>
            </p:cNvPr>
            <p:cNvPicPr>
              <a:picLocks noChangeAspect="1"/>
            </p:cNvPicPr>
            <p:nvPr/>
          </p:nvPicPr>
          <p:blipFill>
            <a:blip r:embed="rId6"/>
            <a:stretch>
              <a:fillRect/>
            </a:stretch>
          </p:blipFill>
          <p:spPr>
            <a:xfrm>
              <a:off x="11578960" y="6405491"/>
              <a:ext cx="613039" cy="484912"/>
            </a:xfrm>
            <a:prstGeom prst="rect">
              <a:avLst/>
            </a:prstGeom>
          </p:spPr>
        </p:pic>
      </p:grpSp>
      <p:sp>
        <p:nvSpPr>
          <p:cNvPr id="16" name="Rectangle 15">
            <a:extLst>
              <a:ext uri="{FF2B5EF4-FFF2-40B4-BE49-F238E27FC236}">
                <a16:creationId xmlns:a16="http://schemas.microsoft.com/office/drawing/2014/main" id="{EA2F1A64-FCA8-20DE-6AE6-268906A5C858}"/>
              </a:ext>
            </a:extLst>
          </p:cNvPr>
          <p:cNvSpPr/>
          <p:nvPr/>
        </p:nvSpPr>
        <p:spPr>
          <a:xfrm>
            <a:off x="1239572" y="5572779"/>
            <a:ext cx="9745053" cy="707886"/>
          </a:xfrm>
          <a:prstGeom prst="rect">
            <a:avLst/>
          </a:prstGeom>
          <a:solidFill>
            <a:schemeClr val="tx1">
              <a:lumMod val="95000"/>
              <a:lumOff val="5000"/>
              <a:alpha val="25000"/>
            </a:schemeClr>
          </a:solid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endParaRPr kumimoji="0" lang="en-GB" sz="800" b="1" i="0" u="none" strike="noStrike" kern="1200" cap="none" spc="0" normalizeH="0" noProof="0" dirty="0">
              <a:ln>
                <a:noFill/>
              </a:ln>
              <a:solidFill>
                <a:prstClr val="white"/>
              </a:solidFill>
              <a:effectLst/>
              <a:uLnTx/>
              <a:uFillTx/>
              <a:latin typeface="Calibri" panose="020F0502020204030204"/>
              <a:ea typeface="+mn-ea"/>
              <a:cs typeface="+mn-cs"/>
            </a:endParaRPr>
          </a:p>
          <a:p>
            <a:pPr marL="457200" indent="-457200">
              <a:buFont typeface="Arial" panose="020B0604020202020204" pitchFamily="34" charset="0"/>
              <a:buChar char="•"/>
              <a:defRPr/>
            </a:pPr>
            <a:r>
              <a:rPr lang="en-GB" sz="3200" b="1" dirty="0">
                <a:solidFill>
                  <a:prstClr val="white"/>
                </a:solidFill>
                <a:latin typeface="Calibri" panose="020F0502020204030204" pitchFamily="34" charset="0"/>
              </a:rPr>
              <a:t>Nanofluidic cells, NEMs and SQUIDs</a:t>
            </a:r>
            <a:r>
              <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234377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B32FF70-9DC4-1CEF-33EE-020A0F8DBEED}"/>
              </a:ext>
            </a:extLst>
          </p:cNvPr>
          <p:cNvSpPr/>
          <p:nvPr/>
        </p:nvSpPr>
        <p:spPr>
          <a:xfrm>
            <a:off x="8533117" y="700408"/>
            <a:ext cx="3600000" cy="3409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13">
            <a:extLst>
              <a:ext uri="{FF2B5EF4-FFF2-40B4-BE49-F238E27FC236}">
                <a16:creationId xmlns:a16="http://schemas.microsoft.com/office/drawing/2014/main" id="{7692E713-6CE8-8D38-A132-B223433B393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891" r="1439" b="12722"/>
          <a:stretch/>
        </p:blipFill>
        <p:spPr bwMode="auto">
          <a:xfrm>
            <a:off x="8533117" y="812696"/>
            <a:ext cx="3600000" cy="306612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pic>
      <p:sp>
        <p:nvSpPr>
          <p:cNvPr id="2" name="Rectangle 1">
            <a:extLst>
              <a:ext uri="{FF2B5EF4-FFF2-40B4-BE49-F238E27FC236}">
                <a16:creationId xmlns:a16="http://schemas.microsoft.com/office/drawing/2014/main" id="{CE0246AF-36F3-4801-AC0F-4DCC64367FCB}"/>
              </a:ext>
            </a:extLst>
          </p:cNvPr>
          <p:cNvSpPr/>
          <p:nvPr/>
        </p:nvSpPr>
        <p:spPr>
          <a:xfrm>
            <a:off x="0" y="60968"/>
            <a:ext cx="12191999"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Superfluid Helium, </a:t>
            </a:r>
            <a:r>
              <a:rPr lang="en-GB" sz="2800" b="1" baseline="30000" dirty="0">
                <a:solidFill>
                  <a:prstClr val="white"/>
                </a:solidFill>
              </a:rPr>
              <a:t>3</a:t>
            </a:r>
            <a:r>
              <a:rPr lang="en-GB" sz="2800" b="1" dirty="0">
                <a:solidFill>
                  <a:prstClr val="white"/>
                </a:solidFill>
              </a:rPr>
              <a:t>He</a:t>
            </a:r>
          </a:p>
        </p:txBody>
      </p:sp>
      <p:pic>
        <p:nvPicPr>
          <p:cNvPr id="26" name="Picture 25">
            <a:extLst>
              <a:ext uri="{FF2B5EF4-FFF2-40B4-BE49-F238E27FC236}">
                <a16:creationId xmlns:a16="http://schemas.microsoft.com/office/drawing/2014/main" id="{055C40FE-169E-406B-ABED-95C28CD62833}"/>
              </a:ext>
            </a:extLst>
          </p:cNvPr>
          <p:cNvPicPr>
            <a:picLocks noChangeAspect="1"/>
          </p:cNvPicPr>
          <p:nvPr/>
        </p:nvPicPr>
        <p:blipFill rotWithShape="1">
          <a:blip r:embed="rId4"/>
          <a:srcRect l="50003"/>
          <a:stretch/>
        </p:blipFill>
        <p:spPr>
          <a:xfrm>
            <a:off x="8533117" y="3936743"/>
            <a:ext cx="3600000" cy="2468748"/>
          </a:xfrm>
          <a:prstGeom prst="rect">
            <a:avLst/>
          </a:prstGeom>
        </p:spPr>
      </p:pic>
      <p:sp>
        <p:nvSpPr>
          <p:cNvPr id="9" name="TextBox 8">
            <a:extLst>
              <a:ext uri="{FF2B5EF4-FFF2-40B4-BE49-F238E27FC236}">
                <a16:creationId xmlns:a16="http://schemas.microsoft.com/office/drawing/2014/main" id="{436988BF-0AB0-DAC6-94BC-E1D93FBEA6EC}"/>
              </a:ext>
            </a:extLst>
          </p:cNvPr>
          <p:cNvSpPr txBox="1"/>
          <p:nvPr/>
        </p:nvSpPr>
        <p:spPr>
          <a:xfrm>
            <a:off x="114299" y="704026"/>
            <a:ext cx="8367897" cy="5847755"/>
          </a:xfrm>
          <a:prstGeom prst="rect">
            <a:avLst/>
          </a:prstGeom>
          <a:solidFill>
            <a:schemeClr val="bg1"/>
          </a:solidFill>
        </p:spPr>
        <p:txBody>
          <a:bodyPr wrap="square" rtlCol="0">
            <a:spAutoFit/>
          </a:bodyPr>
          <a:lstStyle/>
          <a:p>
            <a:pPr marL="285750" indent="-285750">
              <a:buClr>
                <a:srgbClr val="0070C0"/>
              </a:buClr>
              <a:buFont typeface="Wingdings" panose="05000000000000000000" pitchFamily="2" charset="2"/>
              <a:buChar char="§"/>
            </a:pPr>
            <a:r>
              <a:rPr lang="en-GB" sz="3200" dirty="0"/>
              <a:t>Extremely pure quantum fluid</a:t>
            </a:r>
          </a:p>
          <a:p>
            <a:pPr marL="285750" indent="-285750">
              <a:buClr>
                <a:srgbClr val="0070C0"/>
              </a:buClr>
              <a:buFont typeface="Wingdings" panose="05000000000000000000" pitchFamily="2" charset="2"/>
              <a:buChar char="§"/>
            </a:pPr>
            <a:endParaRPr lang="en-GB" sz="2000" dirty="0"/>
          </a:p>
          <a:p>
            <a:pPr marL="285750" indent="-285750">
              <a:buClr>
                <a:srgbClr val="0070C0"/>
              </a:buClr>
              <a:buFont typeface="Wingdings" panose="05000000000000000000" pitchFamily="2" charset="2"/>
              <a:buChar char="§"/>
            </a:pPr>
            <a:r>
              <a:rPr lang="en-GB" sz="3200" dirty="0"/>
              <a:t>Cooper pairs with </a:t>
            </a:r>
            <a:r>
              <a:rPr lang="en-GB" sz="3200" dirty="0">
                <a:solidFill>
                  <a:srgbClr val="0070C0"/>
                </a:solidFill>
              </a:rPr>
              <a:t>L </a:t>
            </a:r>
            <a:r>
              <a:rPr lang="en-GB" sz="3200" dirty="0"/>
              <a:t>= </a:t>
            </a:r>
            <a:r>
              <a:rPr lang="en-GB" sz="3200" dirty="0">
                <a:solidFill>
                  <a:srgbClr val="FF0066"/>
                </a:solidFill>
              </a:rPr>
              <a:t>S </a:t>
            </a:r>
            <a:r>
              <a:rPr lang="en-GB" sz="3200" dirty="0"/>
              <a:t>= 1</a:t>
            </a:r>
          </a:p>
          <a:p>
            <a:pPr>
              <a:buClr>
                <a:srgbClr val="0070C0"/>
              </a:buClr>
            </a:pPr>
            <a:endParaRPr lang="en-GB" sz="2000" dirty="0"/>
          </a:p>
          <a:p>
            <a:pPr marL="285750" indent="-285750">
              <a:buClr>
                <a:srgbClr val="0070C0"/>
              </a:buClr>
              <a:buFont typeface="Wingdings" panose="05000000000000000000" pitchFamily="2" charset="2"/>
              <a:buChar char="§"/>
            </a:pPr>
            <a:r>
              <a:rPr lang="en-US" altLang="en-US" sz="3200" dirty="0">
                <a:latin typeface="Calibri" panose="020F0502020204030204" pitchFamily="34" charset="0"/>
              </a:rPr>
              <a:t>Spin dependent dark matter</a:t>
            </a:r>
          </a:p>
          <a:p>
            <a:pPr>
              <a:buClr>
                <a:srgbClr val="0070C0"/>
              </a:buClr>
            </a:pPr>
            <a:endParaRPr lang="en-GB" sz="2000" dirty="0"/>
          </a:p>
          <a:p>
            <a:pPr marL="285750" indent="-285750">
              <a:buClr>
                <a:srgbClr val="0070C0"/>
              </a:buClr>
              <a:buFont typeface="Wingdings" panose="05000000000000000000" pitchFamily="2" charset="2"/>
              <a:buChar char="§"/>
            </a:pPr>
            <a:r>
              <a:rPr lang="en-GB" sz="3200" dirty="0"/>
              <a:t>Multiple superfluid phases	</a:t>
            </a:r>
          </a:p>
          <a:p>
            <a:pPr marL="742950" lvl="1" indent="-285750">
              <a:buClr>
                <a:srgbClr val="0070C0"/>
              </a:buClr>
              <a:buFont typeface="Wingdings" panose="05000000000000000000" pitchFamily="2" charset="2"/>
              <a:buChar char="§"/>
            </a:pPr>
            <a:r>
              <a:rPr lang="en-GB" sz="3200" dirty="0"/>
              <a:t>A-phase: </a:t>
            </a:r>
            <a:r>
              <a:rPr lang="en-GB" altLang="en-US" sz="3200" dirty="0">
                <a:latin typeface="Calibri" panose="020F0502020204030204" pitchFamily="34" charset="0"/>
              </a:rPr>
              <a:t>Anderson-Brinkman-Morel</a:t>
            </a:r>
          </a:p>
          <a:p>
            <a:pPr marL="742950" lvl="1" indent="-285750">
              <a:buClr>
                <a:srgbClr val="0070C0"/>
              </a:buClr>
              <a:buFont typeface="Wingdings" panose="05000000000000000000" pitchFamily="2" charset="2"/>
              <a:buChar char="§"/>
            </a:pPr>
            <a:r>
              <a:rPr lang="en-GB" sz="3200" dirty="0"/>
              <a:t>B-phase: </a:t>
            </a:r>
            <a:r>
              <a:rPr lang="en-GB" altLang="en-US" sz="3200" dirty="0">
                <a:latin typeface="Calibri" panose="020F0502020204030204" pitchFamily="34" charset="0"/>
              </a:rPr>
              <a:t>Balian-</a:t>
            </a:r>
            <a:r>
              <a:rPr lang="en-GB" altLang="en-US" sz="3200" dirty="0" err="1">
                <a:latin typeface="Calibri" panose="020F0502020204030204" pitchFamily="34" charset="0"/>
              </a:rPr>
              <a:t>Werthamer</a:t>
            </a:r>
            <a:endParaRPr lang="en-GB" altLang="en-US" sz="3200" dirty="0">
              <a:latin typeface="Calibri" panose="020F0502020204030204" pitchFamily="34" charset="0"/>
            </a:endParaRPr>
          </a:p>
          <a:p>
            <a:pPr>
              <a:buClr>
                <a:srgbClr val="0070C0"/>
              </a:buClr>
            </a:pPr>
            <a:endParaRPr lang="en-GB" sz="2000" dirty="0">
              <a:latin typeface="Calibri" panose="020F0502020204030204" pitchFamily="34" charset="0"/>
            </a:endParaRPr>
          </a:p>
          <a:p>
            <a:pPr marL="285750" indent="-285750">
              <a:buClr>
                <a:srgbClr val="0070C0"/>
              </a:buClr>
              <a:buFont typeface="Wingdings" panose="05000000000000000000" pitchFamily="2" charset="2"/>
              <a:buChar char="§"/>
            </a:pPr>
            <a:r>
              <a:rPr lang="en-US" sz="3200" dirty="0"/>
              <a:t>Broken Cooper pairs = thermal excitations with energy </a:t>
            </a:r>
            <a:r>
              <a:rPr lang="en-US" sz="3200" dirty="0">
                <a:solidFill>
                  <a:srgbClr val="7030A0"/>
                </a:solidFill>
              </a:rPr>
              <a:t>Δ ~ 10</a:t>
            </a:r>
            <a:r>
              <a:rPr lang="en-US" sz="3200" baseline="30000" dirty="0">
                <a:solidFill>
                  <a:srgbClr val="7030A0"/>
                </a:solidFill>
              </a:rPr>
              <a:t>-7</a:t>
            </a:r>
            <a:r>
              <a:rPr lang="en-US" sz="3200" dirty="0">
                <a:solidFill>
                  <a:srgbClr val="7030A0"/>
                </a:solidFill>
              </a:rPr>
              <a:t> eV</a:t>
            </a:r>
          </a:p>
          <a:p>
            <a:pPr marL="285750" indent="-285750">
              <a:buClr>
                <a:srgbClr val="0070C0"/>
              </a:buClr>
              <a:buFont typeface="Wingdings" panose="05000000000000000000" pitchFamily="2" charset="2"/>
              <a:buChar char="§"/>
            </a:pPr>
            <a:endParaRPr lang="en-US" dirty="0">
              <a:solidFill>
                <a:srgbClr val="7030A0"/>
              </a:solidFill>
              <a:latin typeface="Calibri" panose="020F0502020204030204" pitchFamily="34" charset="0"/>
            </a:endParaRPr>
          </a:p>
          <a:p>
            <a:pPr marL="285750" indent="-285750">
              <a:buClr>
                <a:srgbClr val="0070C0"/>
              </a:buClr>
              <a:buFont typeface="Wingdings" panose="05000000000000000000" pitchFamily="2" charset="2"/>
              <a:buChar char="§"/>
            </a:pPr>
            <a:endParaRPr lang="en-GB" sz="2000" dirty="0">
              <a:solidFill>
                <a:srgbClr val="7030A0"/>
              </a:solidFill>
              <a:latin typeface="Calibri" panose="020F0502020204030204" pitchFamily="34" charset="0"/>
            </a:endParaRPr>
          </a:p>
        </p:txBody>
      </p:sp>
      <p:pic>
        <p:nvPicPr>
          <p:cNvPr id="27" name="Picture 26">
            <a:extLst>
              <a:ext uri="{FF2B5EF4-FFF2-40B4-BE49-F238E27FC236}">
                <a16:creationId xmlns:a16="http://schemas.microsoft.com/office/drawing/2014/main" id="{FEAF6ECD-AF0E-4661-9B03-492F6C1D97BA}"/>
              </a:ext>
            </a:extLst>
          </p:cNvPr>
          <p:cNvPicPr>
            <a:picLocks noChangeAspect="1"/>
          </p:cNvPicPr>
          <p:nvPr/>
        </p:nvPicPr>
        <p:blipFill>
          <a:blip r:embed="rId5"/>
          <a:stretch>
            <a:fillRect/>
          </a:stretch>
        </p:blipFill>
        <p:spPr>
          <a:xfrm>
            <a:off x="5842536" y="700408"/>
            <a:ext cx="2628702" cy="2514315"/>
          </a:xfrm>
          <a:prstGeom prst="rect">
            <a:avLst/>
          </a:prstGeom>
          <a:solidFill>
            <a:schemeClr val="bg1"/>
          </a:solidFill>
        </p:spPr>
      </p:pic>
      <p:sp>
        <p:nvSpPr>
          <p:cNvPr id="4" name="TextBox 3">
            <a:extLst>
              <a:ext uri="{FF2B5EF4-FFF2-40B4-BE49-F238E27FC236}">
                <a16:creationId xmlns:a16="http://schemas.microsoft.com/office/drawing/2014/main" id="{8FB9D85A-D7F2-A833-1550-93A4D209EDC1}"/>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7" name="Group 6">
            <a:extLst>
              <a:ext uri="{FF2B5EF4-FFF2-40B4-BE49-F238E27FC236}">
                <a16:creationId xmlns:a16="http://schemas.microsoft.com/office/drawing/2014/main" id="{DDDD89C6-FF15-81C8-8A9D-EE68E8F09E9B}"/>
              </a:ext>
            </a:extLst>
          </p:cNvPr>
          <p:cNvGrpSpPr/>
          <p:nvPr/>
        </p:nvGrpSpPr>
        <p:grpSpPr>
          <a:xfrm>
            <a:off x="0" y="6405491"/>
            <a:ext cx="12191999" cy="484912"/>
            <a:chOff x="0" y="6405491"/>
            <a:chExt cx="12191999" cy="484912"/>
          </a:xfrm>
        </p:grpSpPr>
        <p:pic>
          <p:nvPicPr>
            <p:cNvPr id="10" name="Picture 9">
              <a:extLst>
                <a:ext uri="{FF2B5EF4-FFF2-40B4-BE49-F238E27FC236}">
                  <a16:creationId xmlns:a16="http://schemas.microsoft.com/office/drawing/2014/main" id="{C92C9EAE-D5FA-C3D2-11E9-7BB91362B3C7}"/>
                </a:ext>
              </a:extLst>
            </p:cNvPr>
            <p:cNvPicPr>
              <a:picLocks noChangeAspect="1"/>
            </p:cNvPicPr>
            <p:nvPr/>
          </p:nvPicPr>
          <p:blipFill>
            <a:blip r:embed="rId6"/>
            <a:stretch>
              <a:fillRect/>
            </a:stretch>
          </p:blipFill>
          <p:spPr>
            <a:xfrm>
              <a:off x="0" y="6405491"/>
              <a:ext cx="613039" cy="484912"/>
            </a:xfrm>
            <a:prstGeom prst="rect">
              <a:avLst/>
            </a:prstGeom>
          </p:spPr>
        </p:pic>
        <p:pic>
          <p:nvPicPr>
            <p:cNvPr id="11" name="Picture 10">
              <a:extLst>
                <a:ext uri="{FF2B5EF4-FFF2-40B4-BE49-F238E27FC236}">
                  <a16:creationId xmlns:a16="http://schemas.microsoft.com/office/drawing/2014/main" id="{A74BAA04-14BC-1F27-327E-0C2310B694FD}"/>
                </a:ext>
              </a:extLst>
            </p:cNvPr>
            <p:cNvPicPr>
              <a:picLocks noChangeAspect="1"/>
            </p:cNvPicPr>
            <p:nvPr/>
          </p:nvPicPr>
          <p:blipFill>
            <a:blip r:embed="rId6"/>
            <a:stretch>
              <a:fillRect/>
            </a:stretch>
          </p:blipFill>
          <p:spPr>
            <a:xfrm>
              <a:off x="11578960" y="6405491"/>
              <a:ext cx="613039" cy="484912"/>
            </a:xfrm>
            <a:prstGeom prst="rect">
              <a:avLst/>
            </a:prstGeom>
          </p:spPr>
        </p:pic>
      </p:grpSp>
    </p:spTree>
    <p:extLst>
      <p:ext uri="{BB962C8B-B14F-4D97-AF65-F5344CB8AC3E}">
        <p14:creationId xmlns:p14="http://schemas.microsoft.com/office/powerpoint/2010/main" val="19899435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28608</TotalTime>
  <Words>2049</Words>
  <Application>Microsoft Office PowerPoint</Application>
  <PresentationFormat>Widescreen</PresentationFormat>
  <Paragraphs>207</Paragraphs>
  <Slides>36</Slides>
  <Notes>36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Arial</vt:lpstr>
      <vt:lpstr>Cabin</vt:lpstr>
      <vt:lpstr>Calibri</vt:lpstr>
      <vt:lpstr>Calibri Light</vt:lpstr>
      <vt:lpstr>Corbel</vt:lpstr>
      <vt:lpstr>NimbusSanL-Bold</vt:lpstr>
      <vt:lpstr>NimbusSanL-Regu</vt:lpstr>
      <vt:lpstr>NimbusSanL-ReguItal</vt:lpstr>
      <vt:lpstr>Pangram</vt:lpstr>
      <vt:lpstr>Proxima Nova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Casey</dc:creator>
  <cp:lastModifiedBy>Casey, A</cp:lastModifiedBy>
  <cp:revision>240</cp:revision>
  <dcterms:created xsi:type="dcterms:W3CDTF">2020-03-24T15:43:10Z</dcterms:created>
  <dcterms:modified xsi:type="dcterms:W3CDTF">2025-01-21T11:20:37Z</dcterms:modified>
</cp:coreProperties>
</file>