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511" r:id="rId2"/>
    <p:sldId id="513" r:id="rId3"/>
    <p:sldId id="261" r:id="rId4"/>
    <p:sldId id="518" r:id="rId5"/>
    <p:sldId id="534" r:id="rId6"/>
    <p:sldId id="519" r:id="rId7"/>
    <p:sldId id="532" r:id="rId8"/>
    <p:sldId id="520" r:id="rId9"/>
    <p:sldId id="521" r:id="rId10"/>
    <p:sldId id="522" r:id="rId11"/>
    <p:sldId id="523" r:id="rId12"/>
    <p:sldId id="524" r:id="rId13"/>
    <p:sldId id="525" r:id="rId14"/>
    <p:sldId id="262" r:id="rId15"/>
    <p:sldId id="530" r:id="rId16"/>
    <p:sldId id="531" r:id="rId17"/>
    <p:sldId id="5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E9A"/>
    <a:srgbClr val="FEFEFE"/>
    <a:srgbClr val="855541"/>
    <a:srgbClr val="FEAB58"/>
    <a:srgbClr val="BD8250"/>
    <a:srgbClr val="9E9EA5"/>
    <a:srgbClr val="00A2FF"/>
    <a:srgbClr val="B0AC10"/>
    <a:srgbClr val="EAE516"/>
    <a:srgbClr val="EBE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26" autoAdjust="0"/>
    <p:restoredTop sz="94762" autoAdjust="0"/>
  </p:normalViewPr>
  <p:slideViewPr>
    <p:cSldViewPr snapToGrid="0">
      <p:cViewPr varScale="1">
        <p:scale>
          <a:sx n="110" d="100"/>
          <a:sy n="110" d="100"/>
        </p:scale>
        <p:origin x="208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8BA22-068F-BE44-B8FF-7E3017CF023F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2D6B8-B6BF-A84B-853A-B8625525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0DECB-4D80-A112-7B33-E4709AB9D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9AB31-3B6C-4736-ED73-701D5A496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E06ED-8CB5-E088-0BDC-5D6AC4569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6AF1C-5185-48AB-FB0B-07FC77B27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9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71209-40B8-C03A-26E7-3B8FA342D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D2D57-721E-E64B-9260-E0B9320B6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5A41B-6F1C-27FA-6EBF-89AA82426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87240-A028-DB67-582B-3626AA1E4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572E-B1F9-AB64-C6B1-190ED9FF4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7D05E-7F44-B11B-ADD0-688884077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EFD93-C075-B1B5-3131-822FEF460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46A2B-71AF-6956-05FF-8FEE39E86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EA56-CD2C-5334-78D0-F6244BA3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4E86E-A479-792F-1A18-FDDA25991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06573-7FB8-65B4-C4B4-149264734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EE354-3561-56F4-C140-2B824B0F9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5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6F262-D1A5-F57F-332F-CF567042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92D09-7E3C-EBB3-8011-FE8A57E84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4D3C8-0A91-0D93-A970-DBA0C8D68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26522-1B71-B91D-B27A-759B2F890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96F6-5DCA-9EC3-6C59-F61534186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AE69E-BBD1-D9A9-0D53-A1E387A46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8165D-1EE4-473A-7CCB-4745C2DB5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D13B6-A9A3-D9CE-C41F-DE6CF5E77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5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1B7F-3B17-D1A9-E821-544C83D5F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8C650E-36C6-D311-3E51-99E59F5D2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BB34DA-6984-7630-14A0-D8703049B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EBC85-2379-A9DF-239D-316710290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6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D05AA-4F55-F163-C864-BAEB65D89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ADD26-6A8E-1E22-5CAD-DC1D2ED84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F6A76-9DC7-D67A-7E40-46E81BB38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81E72-60B3-1B42-7F5E-46960086F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BF316-9DC7-4605-8F15-712272C2A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E9E28-075A-7945-5D83-FBE195F34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5FE3A-3202-2783-D536-64B88047C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02C83-9BAB-D8C0-D1EC-AD0D2EF0C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93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389B-9AB9-0BAC-92D1-EF5BBB47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2FD6E-A873-2F93-57BE-7B4D6AFD2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5D711-A552-8903-DEDD-8BAED48C3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CAB3C-7559-54A9-7719-CB8E92198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22E53-3FBE-8BDA-18FB-F950B6A80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16A4D-9EBD-0774-3B86-F84D89378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D3E1C-D9E0-6CB0-50B6-1CB5A8749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CB09B-EC90-D557-1BC6-E039F7499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4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7FD8A-50B5-06EF-D347-5AE8E5D2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51E30-5812-A746-9026-5C90E003C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086AD-B143-A110-857D-DFA67333B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3C9EF-C7E8-36C4-691F-9996D9732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B845-69BC-E023-65A2-525C9FEE3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60DA5-7D72-80B4-04A4-67A0CD737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A15D3-46AC-21E0-B43C-9A89DD477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0C2A4-A001-F5D6-40C3-F393EE44C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D6B8-B6BF-A84B-853A-B8625525D6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3889-E721-B972-17E9-C9FF0536B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C38FB-A9FF-5244-109C-9328AC0B9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2C4A5-FC2B-D05A-F00D-63B16EC8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9878-30D5-A040-BF65-18ED98124D53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706C6-5223-0C20-E9FF-D2DD49B5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EC04-886C-7396-DAD6-184DF481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4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2C572-6D65-1BF3-3394-495A4056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8BCB3-9D36-9A4C-B5F0-69C9E1CBA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19694-E397-D05A-3084-FE5453F0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5950-E725-F34A-A268-E547D843CF91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47EED-16D6-283D-1640-BDE18F1D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3335B-CDD6-DE7A-7893-7E31CA44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0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AA86C6-AD5F-7903-44E8-DD6D925B0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658FF-09E8-DC74-7FCF-B4EB20B18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367AC-3E6C-A626-C1D5-4015DE3F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0F46-9658-3147-9DC6-C932C43F7EF5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ADA31-60F1-683B-CDED-7776C928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7D404-6C5E-9512-FB0B-6F755C7A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44550" y="990600"/>
            <a:ext cx="10502901" cy="857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8649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5D66-755E-5D60-FC7D-6AFC75F6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89CB8-A9D4-E737-CC56-75B68C93B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13640-C46C-C989-3B39-28E30B7F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0ED5-D493-5E42-B3BF-DC948D23DB89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32CA9-B577-0E2B-A09F-73BF6E8E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FC914-4660-DE7A-4514-DDA5737F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8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A527-93F1-EC76-788A-AFCE7A6C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96960-0567-3479-6FC4-4A3E16BA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9A7B-8055-5959-5185-1A410EBF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516B4-E466-A743-89CC-12F9091702D8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1CAB9-A950-CA95-DFBB-5A99EBEB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7A686-C825-344C-9FE7-1AC28E41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6198-3B5D-08D9-A970-ED50AF46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39DB-0735-BA57-2FEB-150837033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F3665-6854-F58F-8D9F-D543EB491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1A-CD60-EBCA-E5AC-674FDE1A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3192-DF36-7841-80CD-A5B5CD7AD4FB}" type="datetime1">
              <a:rPr lang="en-GB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A337D-C605-BAFE-E71F-06316046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3116D-12F4-EEF2-EB5F-FAF2E2AE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9830-67B4-0998-918C-A41021EC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A5E84-EA68-22FB-D16F-0878D8B9C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777EC-310E-D9AF-F0C1-9EA5CACDA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51DEC-1E32-2FF3-FD5E-5DC2BC60F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5D901-DB43-A0CB-6D22-E5ACE49EE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065FD-B0B5-C923-30B8-68096C6F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A3B-305C-5F49-A841-EC7360AAE393}" type="datetime1">
              <a:rPr lang="en-GB" smtClean="0"/>
              <a:t>21/01/2025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84482-E5CB-27FB-9978-1F694833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8831B4-063E-AA36-A91F-60A03357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4B6A-6439-94F2-FB46-57276944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B90D5-081C-1198-476A-A82B74F0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8167-ACE5-2047-92C3-2D938EB6BD9F}" type="datetime1">
              <a:rPr lang="en-GB" smtClean="0"/>
              <a:t>21/01/2025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E3FEA-93F6-F6BC-E90C-96903303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DAA33-E52C-A9A7-818B-CC4AB5D2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949F2-9278-04C0-841C-CDF9245F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7AB7-0914-3A46-AEFD-C4EA9229321A}" type="datetime1">
              <a:rPr lang="en-GB" smtClean="0"/>
              <a:t>21/01/2025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D3BA7-F783-D504-E173-0F672DD1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7FAD-AD70-0CD5-90A9-3CB04858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1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54DD-1F6E-6454-AD30-F8D621D6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FCA85-EABA-B6EB-A6E6-DC5CEFC9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D8BF2-3EC8-7ACC-4491-AF6CC8426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DE843-DD17-DAC8-4348-AAD67E30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508A-CE8B-BC46-8FDC-2EBC7C5CD9CA}" type="datetime1">
              <a:rPr lang="en-GB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6B451-07C7-6508-DBC2-EBF4A85A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F5D90-8E16-02E5-C913-A4DEF436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6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BBC1-BE3B-CD2A-85B2-8836E740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72DC8-CC46-952E-34FC-878C22224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8ADE7-4639-5AF7-228A-4AFC24AFC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F95E7-C39B-C4FA-E4E9-C920746E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41D2-3FC8-F24E-B692-C3EB30834EDC}" type="datetime1">
              <a:rPr lang="en-GB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0DF4E-0223-5432-1741-C62D602B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D215F-9B99-5B30-B128-A23C4C0C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0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585B7-46DF-CB4B-BE20-2669E1FA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B9AE1-0022-4A4F-D110-251DFB933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3EDBA-9A14-2B6D-BA1D-CB4A048EB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71F1B6-8D1B-1943-9C59-AA72F96ABC0C}" type="datetime1">
              <a:rPr lang="en-GB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7857D-5FE4-AD10-13AF-C0A676E37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C20A1-2E0A-75D7-D4AC-0879FED9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21034-D747-414D-9BCF-99443CAE8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0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"/><Relationship Id="rId13" Type="http://schemas.openxmlformats.org/officeDocument/2006/relationships/image" Target="../media/image2.png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7.png"/><Relationship Id="rId5" Type="http://schemas.openxmlformats.org/officeDocument/2006/relationships/image" Target="../media/image5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2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0.png"/><Relationship Id="rId3" Type="http://schemas.openxmlformats.org/officeDocument/2006/relationships/image" Target="../media/image68.png"/><Relationship Id="rId7" Type="http://schemas.openxmlformats.org/officeDocument/2006/relationships/image" Target="../media/image10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9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270.png"/><Relationship Id="rId26" Type="http://schemas.openxmlformats.org/officeDocument/2006/relationships/image" Target="../media/image17.png"/><Relationship Id="rId3" Type="http://schemas.openxmlformats.org/officeDocument/2006/relationships/image" Target="../media/image10.png"/><Relationship Id="rId21" Type="http://schemas.openxmlformats.org/officeDocument/2006/relationships/image" Target="../media/image300.png"/><Relationship Id="rId7" Type="http://schemas.openxmlformats.org/officeDocument/2006/relationships/image" Target="../media/image31.png"/><Relationship Id="rId12" Type="http://schemas.openxmlformats.org/officeDocument/2006/relationships/image" Target="../media/image13.png"/><Relationship Id="rId17" Type="http://schemas.openxmlformats.org/officeDocument/2006/relationships/image" Target="../media/image260.png"/><Relationship Id="rId25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330.png"/><Relationship Id="rId5" Type="http://schemas.openxmlformats.org/officeDocument/2006/relationships/image" Target="../media/image12.png"/><Relationship Id="rId15" Type="http://schemas.openxmlformats.org/officeDocument/2006/relationships/image" Target="../media/image240.png"/><Relationship Id="rId23" Type="http://schemas.openxmlformats.org/officeDocument/2006/relationships/image" Target="../media/image16.png"/><Relationship Id="rId28" Type="http://schemas.openxmlformats.org/officeDocument/2006/relationships/image" Target="../media/image18.emf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openxmlformats.org/officeDocument/2006/relationships/image" Target="../media/image11.emf"/><Relationship Id="rId9" Type="http://schemas.openxmlformats.org/officeDocument/2006/relationships/image" Target="../media/image33.png"/><Relationship Id="rId14" Type="http://schemas.openxmlformats.org/officeDocument/2006/relationships/image" Target="../media/image23.png"/><Relationship Id="rId22" Type="http://schemas.openxmlformats.org/officeDocument/2006/relationships/image" Target="../media/image39.png"/><Relationship Id="rId27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inspirehep.net/literature/2630609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emf"/><Relationship Id="rId4" Type="http://schemas.openxmlformats.org/officeDocument/2006/relationships/image" Target="../media/image2.pn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2.png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E1363-BA67-268E-1F23-3AD41C48D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78823F-D820-C039-D47F-99580D33986D}"/>
              </a:ext>
            </a:extLst>
          </p:cNvPr>
          <p:cNvSpPr/>
          <p:nvPr/>
        </p:nvSpPr>
        <p:spPr>
          <a:xfrm>
            <a:off x="0" y="-73025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5650B3-3DA0-7FD0-F271-89B84F90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" t="959" r="497" b="1086"/>
          <a:stretch/>
        </p:blipFill>
        <p:spPr>
          <a:xfrm>
            <a:off x="2151476" y="1600525"/>
            <a:ext cx="7857964" cy="35011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CE8A81-0B75-179F-FA85-9F6068046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194" y="32154"/>
            <a:ext cx="7525407" cy="160567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elvetica" pitchFamily="2" charset="0"/>
              </a:rPr>
              <a:t>Quantum Sensing for the Hidden Sector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E58ED-B7CA-436E-B27E-A54AC695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026" y="188763"/>
            <a:ext cx="1878415" cy="482444"/>
          </a:xfrm>
          <a:prstGeom prst="rect">
            <a:avLst/>
          </a:prstGeom>
        </p:spPr>
      </p:pic>
      <p:pic>
        <p:nvPicPr>
          <p:cNvPr id="9" name="Google Shape;67;p1" descr="Image">
            <a:extLst>
              <a:ext uri="{FF2B5EF4-FFF2-40B4-BE49-F238E27FC236}">
                <a16:creationId xmlns:a16="http://schemas.microsoft.com/office/drawing/2014/main" id="{1FD80FC7-C028-BA56-1E06-E4848050CD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5233" y="5881320"/>
            <a:ext cx="1392892" cy="42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8309F25-96D3-206F-45E9-00C6649C6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922" y="6374899"/>
            <a:ext cx="11326153" cy="443979"/>
          </a:xfrm>
        </p:spPr>
        <p:txBody>
          <a:bodyPr/>
          <a:lstStyle/>
          <a:p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Ed Daw, on behalf of the Quantum Sensors for the Hidden Sector collaboration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79013-77C0-D8D1-29CC-41D89A9F973C}"/>
              </a:ext>
            </a:extLst>
          </p:cNvPr>
          <p:cNvSpPr txBox="1"/>
          <p:nvPr/>
        </p:nvSpPr>
        <p:spPr>
          <a:xfrm>
            <a:off x="7148705" y="5446095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F8389"/>
                </a:solidFill>
              </a:rPr>
              <a:t>+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B0AA07-3F58-478E-019C-15F64882014B}"/>
              </a:ext>
            </a:extLst>
          </p:cNvPr>
          <p:cNvSpPr/>
          <p:nvPr/>
        </p:nvSpPr>
        <p:spPr>
          <a:xfrm>
            <a:off x="2253392" y="1671960"/>
            <a:ext cx="47117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CE8DA9-5FA8-5FFC-8539-437868346419}"/>
              </a:ext>
            </a:extLst>
          </p:cNvPr>
          <p:cNvSpPr/>
          <p:nvPr/>
        </p:nvSpPr>
        <p:spPr>
          <a:xfrm>
            <a:off x="2231008" y="1593990"/>
            <a:ext cx="506095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A63DFC7-788B-208F-18E8-CD8DA97B0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202" y="5127128"/>
            <a:ext cx="1721984" cy="822131"/>
          </a:xfrm>
          <a:prstGeom prst="rect">
            <a:avLst/>
          </a:prstGeom>
        </p:spPr>
      </p:pic>
      <p:pic>
        <p:nvPicPr>
          <p:cNvPr id="17" name="Picture 16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73FAD9C-CA49-81ED-8770-99AE06BF6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105" y="5688917"/>
            <a:ext cx="1767455" cy="76925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1928594-6664-B0F3-D578-7596F312B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25" y="5152730"/>
            <a:ext cx="1767454" cy="647308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4D7591B8-EFAE-7FD4-4790-63E90A827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382" y="5785826"/>
            <a:ext cx="1495323" cy="604147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B60070-8E0E-4C22-057F-0A599F66AB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69" y="5209812"/>
            <a:ext cx="1514790" cy="675738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AB6CBA4-0B4F-346A-1DBC-87E32E6AA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6769" y="5465279"/>
            <a:ext cx="2344568" cy="64109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F09A14-8D4F-293A-A08C-C59427629C6F}"/>
              </a:ext>
            </a:extLst>
          </p:cNvPr>
          <p:cNvSpPr/>
          <p:nvPr/>
        </p:nvSpPr>
        <p:spPr>
          <a:xfrm rot="16200000">
            <a:off x="452277" y="3292462"/>
            <a:ext cx="35136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936627BD-F0B1-B365-2080-6444BB3436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60" y="96530"/>
            <a:ext cx="1721984" cy="6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93E26-F2D3-AF3E-0A8F-59FB6B07A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CBFEB9B-2999-73D3-FA5F-C95421B435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diagram of a circuit&#10;&#10;Description automatically generated">
            <a:extLst>
              <a:ext uri="{FF2B5EF4-FFF2-40B4-BE49-F238E27FC236}">
                <a16:creationId xmlns:a16="http://schemas.microsoft.com/office/drawing/2014/main" id="{CAF7FA8A-C451-FD98-7093-FA1D3F27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39"/>
          <a:stretch/>
        </p:blipFill>
        <p:spPr>
          <a:xfrm>
            <a:off x="1997298" y="4931785"/>
            <a:ext cx="4741390" cy="19272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2A835-C241-2B9C-069C-89C80114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10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4DFCF031-B4FE-4E7C-A304-57353E43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DC01671-AD1C-68DC-64CE-819703EB5A41}"/>
              </a:ext>
            </a:extLst>
          </p:cNvPr>
          <p:cNvSpPr txBox="1">
            <a:spLocks/>
          </p:cNvSpPr>
          <p:nvPr/>
        </p:nvSpPr>
        <p:spPr>
          <a:xfrm>
            <a:off x="1343626" y="58899"/>
            <a:ext cx="6200841" cy="726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SLUG Loaded SQUID Amplifier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0E2B6B-FF90-899C-3E48-8B0E9D6906D0}"/>
              </a:ext>
            </a:extLst>
          </p:cNvPr>
          <p:cNvSpPr/>
          <p:nvPr/>
        </p:nvSpPr>
        <p:spPr>
          <a:xfrm>
            <a:off x="3235340" y="932102"/>
            <a:ext cx="1911945" cy="24269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15EF8F-9696-E2E4-8EC8-37901944FD38}"/>
              </a:ext>
            </a:extLst>
          </p:cNvPr>
          <p:cNvSpPr/>
          <p:nvPr/>
        </p:nvSpPr>
        <p:spPr>
          <a:xfrm>
            <a:off x="6970793" y="949680"/>
            <a:ext cx="1911945" cy="24269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" name="Picture 40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09B9979-E8A7-CC5A-54B3-62937C06D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7" y="1055789"/>
            <a:ext cx="6403468" cy="113706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1657D28-DFEE-05A3-F409-DF6FE1FCD0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203" t="44347" r="41545" b="32841"/>
          <a:stretch/>
        </p:blipFill>
        <p:spPr>
          <a:xfrm>
            <a:off x="7318626" y="1239152"/>
            <a:ext cx="1956984" cy="15055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6C5DD44-20FF-5DEA-DD33-DE53763F77A3}"/>
              </a:ext>
            </a:extLst>
          </p:cNvPr>
          <p:cNvSpPr/>
          <p:nvPr/>
        </p:nvSpPr>
        <p:spPr>
          <a:xfrm>
            <a:off x="3733946" y="1461608"/>
            <a:ext cx="293885" cy="31187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4DC491-9966-2F12-8F35-0B5DDCD3D53F}"/>
              </a:ext>
            </a:extLst>
          </p:cNvPr>
          <p:cNvSpPr/>
          <p:nvPr/>
        </p:nvSpPr>
        <p:spPr>
          <a:xfrm>
            <a:off x="8392260" y="1918399"/>
            <a:ext cx="293885" cy="31187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19903D3-01E8-05AE-7BEE-DB94331E5DE2}"/>
              </a:ext>
            </a:extLst>
          </p:cNvPr>
          <p:cNvCxnSpPr>
            <a:cxnSpLocks/>
          </p:cNvCxnSpPr>
          <p:nvPr/>
        </p:nvCxnSpPr>
        <p:spPr>
          <a:xfrm>
            <a:off x="4027831" y="1455527"/>
            <a:ext cx="4363088" cy="45440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8C12C5-A322-A370-4A7B-A3F41F59D748}"/>
              </a:ext>
            </a:extLst>
          </p:cNvPr>
          <p:cNvCxnSpPr>
            <a:cxnSpLocks/>
          </p:cNvCxnSpPr>
          <p:nvPr/>
        </p:nvCxnSpPr>
        <p:spPr>
          <a:xfrm>
            <a:off x="4006152" y="1776721"/>
            <a:ext cx="4384767" cy="45354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30DE39-F8A3-534B-B651-1BFCCEBCD82F}"/>
              </a:ext>
            </a:extLst>
          </p:cNvPr>
          <p:cNvCxnSpPr>
            <a:cxnSpLocks/>
          </p:cNvCxnSpPr>
          <p:nvPr/>
        </p:nvCxnSpPr>
        <p:spPr>
          <a:xfrm flipV="1">
            <a:off x="6843809" y="1909933"/>
            <a:ext cx="1547110" cy="134178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D4B5CC-F5FD-0D29-6A75-31C6E01CE311}"/>
              </a:ext>
            </a:extLst>
          </p:cNvPr>
          <p:cNvCxnSpPr>
            <a:cxnSpLocks/>
          </p:cNvCxnSpPr>
          <p:nvPr/>
        </p:nvCxnSpPr>
        <p:spPr>
          <a:xfrm flipH="1" flipV="1">
            <a:off x="8686145" y="1918399"/>
            <a:ext cx="723286" cy="13333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B5260B9-8F64-2E71-C446-E059B76A083F}"/>
              </a:ext>
            </a:extLst>
          </p:cNvPr>
          <p:cNvGrpSpPr/>
          <p:nvPr/>
        </p:nvGrpSpPr>
        <p:grpSpPr>
          <a:xfrm>
            <a:off x="6827198" y="3251717"/>
            <a:ext cx="2737572" cy="2014470"/>
            <a:chOff x="8073036" y="1439495"/>
            <a:chExt cx="3847335" cy="2721769"/>
          </a:xfrm>
        </p:grpSpPr>
        <p:pic>
          <p:nvPicPr>
            <p:cNvPr id="46" name="Picture 45" descr="A close-up of a radiograph&#10;&#10;Description automatically generated">
              <a:extLst>
                <a:ext uri="{FF2B5EF4-FFF2-40B4-BE49-F238E27FC236}">
                  <a16:creationId xmlns:a16="http://schemas.microsoft.com/office/drawing/2014/main" id="{4555552F-312A-3971-E850-F957A5B2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3036" y="1439495"/>
              <a:ext cx="3629024" cy="2721769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537BC89-071E-A82B-3203-87F0C8F4F1AB}"/>
                </a:ext>
              </a:extLst>
            </p:cNvPr>
            <p:cNvCxnSpPr>
              <a:cxnSpLocks/>
            </p:cNvCxnSpPr>
            <p:nvPr/>
          </p:nvCxnSpPr>
          <p:spPr>
            <a:xfrm>
              <a:off x="9017606" y="2306210"/>
              <a:ext cx="1772314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B80C41-362B-8B52-18BE-336F9D9C10C0}"/>
                </a:ext>
              </a:extLst>
            </p:cNvPr>
            <p:cNvCxnSpPr>
              <a:cxnSpLocks/>
            </p:cNvCxnSpPr>
            <p:nvPr/>
          </p:nvCxnSpPr>
          <p:spPr>
            <a:xfrm>
              <a:off x="10965283" y="2306210"/>
              <a:ext cx="0" cy="98206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C9FF22-922F-3628-0DAD-E46031974520}"/>
                </a:ext>
              </a:extLst>
            </p:cNvPr>
            <p:cNvSpPr txBox="1"/>
            <p:nvPr/>
          </p:nvSpPr>
          <p:spPr>
            <a:xfrm>
              <a:off x="10848427" y="2540474"/>
              <a:ext cx="1071944" cy="49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 µm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7017101-5BCA-B9F9-B06A-A3AD91C7726D}"/>
                </a:ext>
              </a:extLst>
            </p:cNvPr>
            <p:cNvSpPr txBox="1"/>
            <p:nvPr/>
          </p:nvSpPr>
          <p:spPr>
            <a:xfrm>
              <a:off x="9416000" y="1805988"/>
              <a:ext cx="976142" cy="49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2 µm</a:t>
              </a:r>
            </a:p>
          </p:txBody>
        </p:sp>
      </p:grpSp>
      <p:pic>
        <p:nvPicPr>
          <p:cNvPr id="458" name="Picture 457" descr="A graph of a frequency&#10;&#10;Description automatically generated">
            <a:extLst>
              <a:ext uri="{FF2B5EF4-FFF2-40B4-BE49-F238E27FC236}">
                <a16:creationId xmlns:a16="http://schemas.microsoft.com/office/drawing/2014/main" id="{3D5121CC-676F-0A25-8321-EC91D8FDE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461" y="2328730"/>
            <a:ext cx="3617032" cy="2738173"/>
          </a:xfrm>
          <a:prstGeom prst="rect">
            <a:avLst/>
          </a:prstGeom>
        </p:spPr>
      </p:pic>
      <p:sp>
        <p:nvSpPr>
          <p:cNvPr id="463" name="TextBox 462">
            <a:extLst>
              <a:ext uri="{FF2B5EF4-FFF2-40B4-BE49-F238E27FC236}">
                <a16:creationId xmlns:a16="http://schemas.microsoft.com/office/drawing/2014/main" id="{D3DEE98A-0263-AD6F-685D-9CEFF2A0BF9F}"/>
              </a:ext>
            </a:extLst>
          </p:cNvPr>
          <p:cNvSpPr txBox="1"/>
          <p:nvPr/>
        </p:nvSpPr>
        <p:spPr>
          <a:xfrm>
            <a:off x="106187" y="6055453"/>
            <a:ext cx="207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 = 6.4 K</a:t>
            </a:r>
          </a:p>
          <a:p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GB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in</a:t>
            </a:r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= -40 dBm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E99F8FEC-9321-5EC9-A357-14D4620ABFFD}"/>
              </a:ext>
            </a:extLst>
          </p:cNvPr>
          <p:cNvSpPr txBox="1"/>
          <p:nvPr/>
        </p:nvSpPr>
        <p:spPr>
          <a:xfrm>
            <a:off x="109688" y="5126609"/>
            <a:ext cx="3174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L = 3.1 pH </a:t>
            </a:r>
          </a:p>
          <a:p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 = 5.8 </a:t>
            </a:r>
            <a:r>
              <a:rPr lang="el-G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 V</a:t>
            </a:r>
            <a:r>
              <a:rPr lang="el-GR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Φ</a:t>
            </a:r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= 0.14 mV/Φ</a:t>
            </a:r>
            <a:r>
              <a:rPr lang="en-GB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579015A5-CA84-7F36-2E16-273E3A14D093}"/>
              </a:ext>
            </a:extLst>
          </p:cNvPr>
          <p:cNvSpPr txBox="1"/>
          <p:nvPr/>
        </p:nvSpPr>
        <p:spPr>
          <a:xfrm>
            <a:off x="6777496" y="5628786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latin typeface="Helvetica" pitchFamily="2" charset="0"/>
              </a:rPr>
              <a:t>Ling Hao (NPL)</a:t>
            </a:r>
          </a:p>
          <a:p>
            <a:pPr algn="r"/>
            <a:r>
              <a:rPr lang="en-US" i="1" dirty="0">
                <a:latin typeface="Helvetica" pitchFamily="2" charset="0"/>
              </a:rPr>
              <a:t>Gemma Chapman (NPL)</a:t>
            </a:r>
          </a:p>
          <a:p>
            <a:pPr algn="r"/>
            <a:r>
              <a:rPr lang="en-US" i="1" dirty="0">
                <a:latin typeface="Helvetica" pitchFamily="2" charset="0"/>
              </a:rPr>
              <a:t>Ed Romans (UCL)</a:t>
            </a:r>
          </a:p>
          <a:p>
            <a:pPr algn="r"/>
            <a:r>
              <a:rPr lang="en-US" i="1" dirty="0">
                <a:latin typeface="Helvetica" pitchFamily="2" charset="0"/>
              </a:rPr>
              <a:t>Thomas Godfrey (UCL)</a:t>
            </a:r>
          </a:p>
        </p:txBody>
      </p:sp>
      <p:pic>
        <p:nvPicPr>
          <p:cNvPr id="466" name="Picture 46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56BD88A-6808-A837-1363-76D393448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0791" y="17201"/>
            <a:ext cx="1381184" cy="659422"/>
          </a:xfrm>
          <a:prstGeom prst="rect">
            <a:avLst/>
          </a:prstGeom>
        </p:spPr>
      </p:pic>
      <p:pic>
        <p:nvPicPr>
          <p:cNvPr id="467" name="Picture 466" descr="A black and white logo&#10;&#10;Description automatically generated">
            <a:extLst>
              <a:ext uri="{FF2B5EF4-FFF2-40B4-BE49-F238E27FC236}">
                <a16:creationId xmlns:a16="http://schemas.microsoft.com/office/drawing/2014/main" id="{4DE4A5CC-A4C5-4988-DF5B-3128A4A824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7647" y="26012"/>
            <a:ext cx="1345419" cy="543582"/>
          </a:xfrm>
          <a:prstGeom prst="rect">
            <a:avLst/>
          </a:prstGeom>
        </p:spPr>
      </p:pic>
      <p:pic>
        <p:nvPicPr>
          <p:cNvPr id="460" name="Picture 459" descr="A graph of a frequency&#10;&#10;Description automatically generated">
            <a:extLst>
              <a:ext uri="{FF2B5EF4-FFF2-40B4-BE49-F238E27FC236}">
                <a16:creationId xmlns:a16="http://schemas.microsoft.com/office/drawing/2014/main" id="{FE279F99-C30F-161B-01E5-A535E7DEE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693"/>
          <a:stretch/>
        </p:blipFill>
        <p:spPr>
          <a:xfrm>
            <a:off x="3397208" y="2265669"/>
            <a:ext cx="3452657" cy="2801234"/>
          </a:xfrm>
          <a:prstGeom prst="rect">
            <a:avLst/>
          </a:prstGeom>
        </p:spPr>
      </p:pic>
      <p:pic>
        <p:nvPicPr>
          <p:cNvPr id="479" name="Picture 478">
            <a:extLst>
              <a:ext uri="{FF2B5EF4-FFF2-40B4-BE49-F238E27FC236}">
                <a16:creationId xmlns:a16="http://schemas.microsoft.com/office/drawing/2014/main" id="{C44B875A-B68E-A8FA-CF34-05667978C1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76B7D1-BA1B-654C-38E8-E3528A0AF1BF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B84F59-A5FC-A5DC-617E-977DB5BAA7B8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880308-FFF3-474C-1FF5-D3FBE38A57A4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89E4867D-1F67-824E-7F96-CA339CDCC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3392" y="397820"/>
            <a:ext cx="2195469" cy="65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1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00E6F-0E99-A774-8FF5-94C0F24A5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049E0-10A3-F779-3F47-B59D4607C4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6170E14-8623-D55D-6F61-FCB1BF9E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48" y="927660"/>
            <a:ext cx="3722759" cy="2482279"/>
          </a:xfrm>
          <a:prstGeom prst="rect">
            <a:avLst/>
          </a:prstGeom>
        </p:spPr>
      </p:pic>
      <p:pic>
        <p:nvPicPr>
          <p:cNvPr id="62" name="Picture 61" descr="A blue banner with white text&#10;&#10;Description automatically generated">
            <a:extLst>
              <a:ext uri="{FF2B5EF4-FFF2-40B4-BE49-F238E27FC236}">
                <a16:creationId xmlns:a16="http://schemas.microsoft.com/office/drawing/2014/main" id="{3C6C6677-B2F2-0052-44C4-CB80825CC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179"/>
          <a:stretch/>
        </p:blipFill>
        <p:spPr>
          <a:xfrm>
            <a:off x="7360237" y="-71673"/>
            <a:ext cx="722903" cy="9203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82D47DB-F845-C9EC-E412-24D8256C4BFB}"/>
              </a:ext>
            </a:extLst>
          </p:cNvPr>
          <p:cNvGrpSpPr/>
          <p:nvPr/>
        </p:nvGrpSpPr>
        <p:grpSpPr>
          <a:xfrm>
            <a:off x="4953844" y="3142574"/>
            <a:ext cx="4703153" cy="2257426"/>
            <a:chOff x="4845006" y="695452"/>
            <a:chExt cx="4703153" cy="2257426"/>
          </a:xfrm>
        </p:grpSpPr>
        <p:pic>
          <p:nvPicPr>
            <p:cNvPr id="4" name="Picture 3" descr="A blue rectangular box with a rainbow colored pattern&#10;&#10;Description automatically generated">
              <a:extLst>
                <a:ext uri="{FF2B5EF4-FFF2-40B4-BE49-F238E27FC236}">
                  <a16:creationId xmlns:a16="http://schemas.microsoft.com/office/drawing/2014/main" id="{C3264939-6628-9C3C-575A-F15B40286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5006" y="1236851"/>
              <a:ext cx="4503429" cy="17160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94041F-2255-44B2-2798-225D9B8758CA}"/>
                </a:ext>
              </a:extLst>
            </p:cNvPr>
            <p:cNvSpPr txBox="1"/>
            <p:nvPr/>
          </p:nvSpPr>
          <p:spPr>
            <a:xfrm>
              <a:off x="4980134" y="1043168"/>
              <a:ext cx="1773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4A2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Waveguide Input Port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26D34F-9BB1-DC0C-62E0-CB21C03CCFB7}"/>
                </a:ext>
              </a:extLst>
            </p:cNvPr>
            <p:cNvSpPr txBox="1"/>
            <p:nvPr/>
          </p:nvSpPr>
          <p:spPr>
            <a:xfrm>
              <a:off x="6633584" y="1231449"/>
              <a:ext cx="1773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4A2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Device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6F69D2-82B7-7C54-0835-11E5F4B398BC}"/>
                </a:ext>
              </a:extLst>
            </p:cNvPr>
            <p:cNvSpPr txBox="1"/>
            <p:nvPr/>
          </p:nvSpPr>
          <p:spPr>
            <a:xfrm>
              <a:off x="7974302" y="695452"/>
              <a:ext cx="1573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4A2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Coaxial Control Ports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76C607-977F-B329-3DE9-985F552FA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8665" y="1231449"/>
              <a:ext cx="73108" cy="268108"/>
            </a:xfrm>
            <a:prstGeom prst="line">
              <a:avLst/>
            </a:prstGeom>
            <a:ln w="28575">
              <a:solidFill>
                <a:srgbClr val="F87D0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97485-A30F-9CF8-0F53-7FCB266B93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5289" y="1458000"/>
              <a:ext cx="128100" cy="89573"/>
            </a:xfrm>
            <a:prstGeom prst="line">
              <a:avLst/>
            </a:prstGeom>
            <a:ln w="28575">
              <a:solidFill>
                <a:srgbClr val="F87D0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59567FD-D86C-1B7E-EB37-9FA410DDC6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2847" y="1594725"/>
              <a:ext cx="125316" cy="139308"/>
            </a:xfrm>
            <a:prstGeom prst="line">
              <a:avLst/>
            </a:prstGeom>
            <a:ln w="28575">
              <a:solidFill>
                <a:srgbClr val="F87D0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wireframe of a device&#10;&#10;Description automatically generated with medium confidence">
            <a:extLst>
              <a:ext uri="{FF2B5EF4-FFF2-40B4-BE49-F238E27FC236}">
                <a16:creationId xmlns:a16="http://schemas.microsoft.com/office/drawing/2014/main" id="{39DFD315-4AF2-4ACB-1F3E-D500AF7963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21" t="21951" r="302" b="1590"/>
          <a:stretch/>
        </p:blipFill>
        <p:spPr>
          <a:xfrm>
            <a:off x="5416624" y="5231157"/>
            <a:ext cx="3127570" cy="19242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1E2DE-5C54-F841-9876-50AFF624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11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0E04287A-DA3A-BD39-D641-5A1A887E2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25" name="Picture 24" descr="A graph showing a number of different colored lines&#10;&#10;Description automatically generated">
            <a:extLst>
              <a:ext uri="{FF2B5EF4-FFF2-40B4-BE49-F238E27FC236}">
                <a16:creationId xmlns:a16="http://schemas.microsoft.com/office/drawing/2014/main" id="{86472CD4-A128-1A48-D811-4CF7278BB5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35" t="10537" r="5570" b="8302"/>
          <a:stretch/>
        </p:blipFill>
        <p:spPr>
          <a:xfrm>
            <a:off x="148029" y="1023149"/>
            <a:ext cx="4918211" cy="3267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F6F5D-7772-26BC-4EC8-AA99D3BD2588}"/>
              </a:ext>
            </a:extLst>
          </p:cNvPr>
          <p:cNvSpPr txBox="1">
            <a:spLocks/>
          </p:cNvSpPr>
          <p:nvPr/>
        </p:nvSpPr>
        <p:spPr>
          <a:xfrm>
            <a:off x="1443570" y="127720"/>
            <a:ext cx="5879389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Qubit Sensor Development</a:t>
            </a:r>
          </a:p>
        </p:txBody>
      </p:sp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358E1225-A76B-104D-6726-98C1AF6557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9547"/>
          <a:stretch/>
        </p:blipFill>
        <p:spPr>
          <a:xfrm>
            <a:off x="1145166" y="4244022"/>
            <a:ext cx="2039243" cy="209268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5C99B-DB84-2760-720B-5F89A58EB052}"/>
              </a:ext>
            </a:extLst>
          </p:cNvPr>
          <p:cNvSpPr txBox="1"/>
          <p:nvPr/>
        </p:nvSpPr>
        <p:spPr>
          <a:xfrm>
            <a:off x="1130596" y="6184598"/>
            <a:ext cx="208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E97D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Frequency Port (4 GHz)</a:t>
            </a:r>
          </a:p>
        </p:txBody>
      </p:sp>
      <p:pic>
        <p:nvPicPr>
          <p:cNvPr id="58" name="Picture 57" descr="A close-up of a logo&#10;&#10;Description automatically generated">
            <a:extLst>
              <a:ext uri="{FF2B5EF4-FFF2-40B4-BE49-F238E27FC236}">
                <a16:creationId xmlns:a16="http://schemas.microsoft.com/office/drawing/2014/main" id="{FCD22598-5640-6810-0594-6E60DB74A3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045"/>
          <a:stretch/>
        </p:blipFill>
        <p:spPr>
          <a:xfrm>
            <a:off x="3149602" y="4235710"/>
            <a:ext cx="2019102" cy="209268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B1F45CF-90C3-CDC2-5366-D7B520AEAD01}"/>
              </a:ext>
            </a:extLst>
          </p:cNvPr>
          <p:cNvSpPr txBox="1"/>
          <p:nvPr/>
        </p:nvSpPr>
        <p:spPr>
          <a:xfrm>
            <a:off x="3135178" y="6184598"/>
            <a:ext cx="208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E97D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Frequency Port (10 GHz)</a:t>
            </a:r>
          </a:p>
        </p:txBody>
      </p:sp>
      <p:pic>
        <p:nvPicPr>
          <p:cNvPr id="60" name="Picture 59" descr="A chart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D2A8EA86-C97A-A8EA-1B85-A4D060FC0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9" y="4297093"/>
            <a:ext cx="1040079" cy="225594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96C6F6B-E02C-714E-816C-4AB4494AB516}"/>
              </a:ext>
            </a:extLst>
          </p:cNvPr>
          <p:cNvSpPr txBox="1"/>
          <p:nvPr/>
        </p:nvSpPr>
        <p:spPr>
          <a:xfrm>
            <a:off x="8133731" y="144312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latin typeface="Helvetica" pitchFamily="2" charset="0"/>
              </a:rPr>
              <a:t>Michele Piscatelli</a:t>
            </a:r>
          </a:p>
          <a:p>
            <a:pPr algn="r"/>
            <a:r>
              <a:rPr lang="en-US" i="1" dirty="0">
                <a:latin typeface="Helvetica" pitchFamily="2" charset="0"/>
              </a:rPr>
              <a:t>Peter Leek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05C100-395B-85F2-BF7B-2A6C2A50A367}"/>
              </a:ext>
            </a:extLst>
          </p:cNvPr>
          <p:cNvSpPr txBox="1"/>
          <p:nvPr/>
        </p:nvSpPr>
        <p:spPr>
          <a:xfrm>
            <a:off x="1692542" y="910452"/>
            <a:ext cx="238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-20 dBm: Ramsey_x150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40BA1C3B-4B4E-10E7-060A-03345CEEB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EA8700-7831-424C-7265-3F2290C1B4CD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41957C-3998-575E-C0EE-6925119DE4E3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FB2A27-5801-0A8B-1022-2D130C56E2E0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DB65C7C9-191F-E6A7-F94A-945CC37F2E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3392" y="397820"/>
            <a:ext cx="2195469" cy="65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78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7B39F-4BC4-F820-0B85-965B4F475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CDF31B4-0AFE-D6A8-084E-77FA0573A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 descr="A drawing of a machine&#10;&#10;Description automatically generated">
            <a:extLst>
              <a:ext uri="{FF2B5EF4-FFF2-40B4-BE49-F238E27FC236}">
                <a16:creationId xmlns:a16="http://schemas.microsoft.com/office/drawing/2014/main" id="{08CE65CC-45EF-62EA-3DE9-5929A1DC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193" y="397820"/>
            <a:ext cx="2201785" cy="6531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58797-CE10-A487-C654-15D754DE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78" y="-8107"/>
            <a:ext cx="6421546" cy="6495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Current Magnet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5F503-F7F3-6CD8-6033-7DF34B29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12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4B9F87F6-6309-823F-D4B9-63347D05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E0ED5D-4D1E-5E60-CE03-34A28175A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912" y="2581982"/>
            <a:ext cx="2932524" cy="391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3E6DFE-FBF4-136D-81A7-506DB33FFDC3}"/>
              </a:ext>
            </a:extLst>
          </p:cNvPr>
          <p:cNvSpPr txBox="1"/>
          <p:nvPr/>
        </p:nvSpPr>
        <p:spPr>
          <a:xfrm>
            <a:off x="81162" y="4610904"/>
            <a:ext cx="6458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itchFamily="2" charset="0"/>
              </a:rPr>
              <a:t>6T max field with initially delivered magnet, design was for 8T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itchFamily="2" charset="0"/>
              </a:rPr>
              <a:t>Quench at higher fields suspected to be caused by deformation of outer shield coil relative to former.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itchFamily="2" charset="0"/>
              </a:rPr>
              <a:t>New formerless coil now fabricated and assembled  at Oxford Instruments. Cold tests imminent.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AD2C70-6DF5-624C-11A5-078806CA52AF}"/>
              </a:ext>
            </a:extLst>
          </p:cNvPr>
          <p:cNvSpPr txBox="1"/>
          <p:nvPr/>
        </p:nvSpPr>
        <p:spPr>
          <a:xfrm>
            <a:off x="734012" y="4103681"/>
            <a:ext cx="4729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2FF"/>
                </a:solidFill>
                <a:latin typeface="Helvetica" pitchFamily="2" charset="0"/>
              </a:rPr>
              <a:t>Gu Yuwei (Magnet Engineer, Oxford Instruments) and Phil Meeson (RHUL). </a:t>
            </a:r>
            <a:r>
              <a:rPr lang="en-US" sz="1600" b="1" dirty="0">
                <a:solidFill>
                  <a:srgbClr val="0E97D0"/>
                </a:solidFill>
                <a:latin typeface="Helvetica" pitchFamily="2" charset="0"/>
              </a:rPr>
              <a:t>New Outer Coil.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4B9B54-0DB0-E737-17ED-9904E577DAD3}"/>
              </a:ext>
            </a:extLst>
          </p:cNvPr>
          <p:cNvSpPr txBox="1"/>
          <p:nvPr/>
        </p:nvSpPr>
        <p:spPr>
          <a:xfrm>
            <a:off x="6939023" y="6479670"/>
            <a:ext cx="2644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2FF"/>
                </a:solidFill>
                <a:latin typeface="Helvetica" pitchFamily="2" charset="0"/>
              </a:rPr>
              <a:t>Initial Magnet at Sheffield</a:t>
            </a:r>
            <a:endParaRPr lang="en-US" sz="1600" b="1" dirty="0">
              <a:solidFill>
                <a:srgbClr val="0E97D0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8AC41-FCBF-E776-7DAC-3B067E37DA7B}"/>
              </a:ext>
            </a:extLst>
          </p:cNvPr>
          <p:cNvSpPr txBox="1"/>
          <p:nvPr/>
        </p:nvSpPr>
        <p:spPr>
          <a:xfrm>
            <a:off x="5242436" y="1650565"/>
            <a:ext cx="212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A2FF"/>
                </a:solidFill>
                <a:latin typeface="Helvetica" pitchFamily="2" charset="0"/>
              </a:rPr>
              <a:t>Magnet Coil Being Wound at Oxford Instruments</a:t>
            </a:r>
            <a:endParaRPr lang="en-US" sz="1600" b="1" dirty="0">
              <a:solidFill>
                <a:srgbClr val="0E97D0"/>
              </a:solidFill>
              <a:latin typeface="Helvetica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1B4B1A-B1C2-793F-EA98-0AD5AC4BB9A1}"/>
              </a:ext>
            </a:extLst>
          </p:cNvPr>
          <p:cNvCxnSpPr/>
          <p:nvPr/>
        </p:nvCxnSpPr>
        <p:spPr>
          <a:xfrm>
            <a:off x="7030580" y="2449909"/>
            <a:ext cx="406093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A machine with a large round object&#10;&#10;Description automatically generated with medium confidence">
            <a:extLst>
              <a:ext uri="{FF2B5EF4-FFF2-40B4-BE49-F238E27FC236}">
                <a16:creationId xmlns:a16="http://schemas.microsoft.com/office/drawing/2014/main" id="{A785207B-98A0-E559-7F04-0B41F99C5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6093" y="456365"/>
            <a:ext cx="2244642" cy="168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DC12FCD-1F98-1F4D-62F4-F01826060820}"/>
              </a:ext>
            </a:extLst>
          </p:cNvPr>
          <p:cNvCxnSpPr>
            <a:cxnSpLocks/>
          </p:cNvCxnSpPr>
          <p:nvPr/>
        </p:nvCxnSpPr>
        <p:spPr>
          <a:xfrm>
            <a:off x="9375716" y="6534023"/>
            <a:ext cx="0" cy="159495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DBBDA0-8672-47F2-62B9-06091476793E}"/>
              </a:ext>
            </a:extLst>
          </p:cNvPr>
          <p:cNvCxnSpPr>
            <a:cxnSpLocks/>
          </p:cNvCxnSpPr>
          <p:nvPr/>
        </p:nvCxnSpPr>
        <p:spPr>
          <a:xfrm>
            <a:off x="752180" y="4105945"/>
            <a:ext cx="0" cy="344942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4139C0-4F54-4DC7-B0F6-73E1DDE55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74" y="702836"/>
            <a:ext cx="4545554" cy="3409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29F77-BCCA-2E7E-360F-C3B5D238A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2AF8F7-12E9-0CD8-4B61-279DC504F712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8C84E1-8BCB-E3EB-474F-B3F3D2AC8342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0F2F6D-4691-6D76-0693-82A311A4CEEB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E604-6B8F-E2E4-D79C-32BD5A58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5FE84B5-1A56-1694-85AD-3A735DB96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drawing of a cylinder&#10;&#10;Description automatically generated">
            <a:extLst>
              <a:ext uri="{FF2B5EF4-FFF2-40B4-BE49-F238E27FC236}">
                <a16:creationId xmlns:a16="http://schemas.microsoft.com/office/drawing/2014/main" id="{4BD02BBA-5F3A-882E-D4C4-04CA3DC7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04" y="1247724"/>
            <a:ext cx="2945767" cy="4655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E45F1E-FE65-D7E0-C6DE-796A0BE5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956"/>
          <a:stretch/>
        </p:blipFill>
        <p:spPr>
          <a:xfrm>
            <a:off x="6342916" y="634117"/>
            <a:ext cx="5570409" cy="2647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833B49-1354-FABD-1195-64CF9D599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442" y="1072069"/>
            <a:ext cx="1848231" cy="246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aph with lines and lines&#10;&#10;Description automatically generated with medium confidence">
            <a:extLst>
              <a:ext uri="{FF2B5EF4-FFF2-40B4-BE49-F238E27FC236}">
                <a16:creationId xmlns:a16="http://schemas.microsoft.com/office/drawing/2014/main" id="{6C75F9A5-D7AD-774C-24B8-DD02689E1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835" y="4254466"/>
            <a:ext cx="7617939" cy="1901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40DD3-B8AA-CCB9-3783-5591B380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77" y="-8107"/>
            <a:ext cx="7784079" cy="64953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entury" panose="02040604050505020304" pitchFamily="18" charset="0"/>
              </a:rPr>
              <a:t>ADMX: Superconducting Magnet Test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DF238-DDA5-E181-60F7-46A9B257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13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7F498541-4B44-9844-09C7-8BAFB7701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A198A-ECBD-F6DB-B037-4742FC4AA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F78292F-0AFA-673A-E3CF-610418740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2658" y="10510"/>
            <a:ext cx="1677315" cy="4586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D276DE-446A-2ADA-0282-0B836102B909}"/>
              </a:ext>
            </a:extLst>
          </p:cNvPr>
          <p:cNvCxnSpPr>
            <a:cxnSpLocks/>
          </p:cNvCxnSpPr>
          <p:nvPr/>
        </p:nvCxnSpPr>
        <p:spPr>
          <a:xfrm>
            <a:off x="10334156" y="4135995"/>
            <a:ext cx="0" cy="6081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EEEE8-DB57-03D3-26AE-683C6CABF242}"/>
              </a:ext>
            </a:extLst>
          </p:cNvPr>
          <p:cNvCxnSpPr>
            <a:cxnSpLocks/>
          </p:cNvCxnSpPr>
          <p:nvPr/>
        </p:nvCxnSpPr>
        <p:spPr>
          <a:xfrm>
            <a:off x="10073116" y="3863491"/>
            <a:ext cx="0" cy="8746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FB4B36-3A31-309E-4B55-5EAE3D26B110}"/>
              </a:ext>
            </a:extLst>
          </p:cNvPr>
          <p:cNvSpPr txBox="1"/>
          <p:nvPr/>
        </p:nvSpPr>
        <p:spPr>
          <a:xfrm>
            <a:off x="5825518" y="3274088"/>
            <a:ext cx="625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Helvetica" pitchFamily="2" charset="0"/>
              </a:rPr>
              <a:t>Nick Du (Post Doc, LLNL ADMX), Paul Smith (Post Doc, Sheffield), Mitch Perry and Claude Mostyn (PhD Students, Sheffield)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6897FE-E72E-A6C9-E940-9ED3BCEDAAAA}"/>
                  </a:ext>
                </a:extLst>
              </p:cNvPr>
              <p:cNvSpPr txBox="1"/>
              <p:nvPr/>
            </p:nvSpPr>
            <p:spPr>
              <a:xfrm>
                <a:off x="7911944" y="6511132"/>
                <a:ext cx="16697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400" i="1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5.269 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solidFill>
                    <a:srgbClr val="85554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6897FE-E72E-A6C9-E940-9ED3BCEDA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944" y="6511132"/>
                <a:ext cx="1669761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1BEE24-30EA-0A53-0A3C-45B5674529B0}"/>
                  </a:ext>
                </a:extLst>
              </p:cNvPr>
              <p:cNvSpPr txBox="1"/>
              <p:nvPr/>
            </p:nvSpPr>
            <p:spPr>
              <a:xfrm>
                <a:off x="8391241" y="6296740"/>
                <a:ext cx="16697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i="1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5.398 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solidFill>
                    <a:srgbClr val="85554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1BEE24-30EA-0A53-0A3C-45B567452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241" y="6296740"/>
                <a:ext cx="1669761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C752DCE-F1F4-6207-8682-278DE57F0A89}"/>
                  </a:ext>
                </a:extLst>
              </p:cNvPr>
              <p:cNvSpPr txBox="1"/>
              <p:nvPr/>
            </p:nvSpPr>
            <p:spPr>
              <a:xfrm>
                <a:off x="9257556" y="6092225"/>
                <a:ext cx="16697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400" i="1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5.691 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solidFill>
                    <a:srgbClr val="85554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C752DCE-F1F4-6207-8682-278DE57F0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556" y="6092225"/>
                <a:ext cx="1669761" cy="307777"/>
              </a:xfrm>
              <a:prstGeom prst="rect">
                <a:avLst/>
              </a:prstGeom>
              <a:blipFill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E886922-753B-DFD2-A671-3D600060B686}"/>
                  </a:ext>
                </a:extLst>
              </p:cNvPr>
              <p:cNvSpPr txBox="1"/>
              <p:nvPr/>
            </p:nvSpPr>
            <p:spPr>
              <a:xfrm>
                <a:off x="9911910" y="3726499"/>
                <a:ext cx="16697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1400" i="1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5.820 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solidFill>
                    <a:srgbClr val="85554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E886922-753B-DFD2-A671-3D600060B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910" y="3726499"/>
                <a:ext cx="1669761" cy="307777"/>
              </a:xfrm>
              <a:prstGeom prst="rect">
                <a:avLst/>
              </a:prstGeom>
              <a:blipFill>
                <a:blip r:embed="rId1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171DAD-49A7-A859-3BDF-8C93CF42B585}"/>
                  </a:ext>
                </a:extLst>
              </p:cNvPr>
              <p:cNvSpPr txBox="1"/>
              <p:nvPr/>
            </p:nvSpPr>
            <p:spPr>
              <a:xfrm>
                <a:off x="10171013" y="3964114"/>
                <a:ext cx="16697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400" b="0" i="1" smtClean="0">
                              <a:solidFill>
                                <a:srgbClr val="85554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GB" sz="1400" i="1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5.897 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85554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solidFill>
                    <a:srgbClr val="85554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171DAD-49A7-A859-3BDF-8C93CF42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013" y="3964114"/>
                <a:ext cx="1669761" cy="307777"/>
              </a:xfrm>
              <a:prstGeom prst="rect">
                <a:avLst/>
              </a:prstGeom>
              <a:blipFill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8E512E-4030-7F11-DDEE-03ADB53D1C19}"/>
              </a:ext>
            </a:extLst>
          </p:cNvPr>
          <p:cNvCxnSpPr>
            <a:cxnSpLocks/>
          </p:cNvCxnSpPr>
          <p:nvPr/>
        </p:nvCxnSpPr>
        <p:spPr>
          <a:xfrm>
            <a:off x="9426172" y="4959297"/>
            <a:ext cx="0" cy="13388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73078CA-0BFF-4C18-6B95-D715F7411066}"/>
              </a:ext>
            </a:extLst>
          </p:cNvPr>
          <p:cNvCxnSpPr>
            <a:cxnSpLocks/>
          </p:cNvCxnSpPr>
          <p:nvPr/>
        </p:nvCxnSpPr>
        <p:spPr>
          <a:xfrm>
            <a:off x="8561226" y="4951868"/>
            <a:ext cx="0" cy="15108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DAA1F66-1F71-31DE-B15B-DE60833665B5}"/>
              </a:ext>
            </a:extLst>
          </p:cNvPr>
          <p:cNvCxnSpPr>
            <a:cxnSpLocks/>
          </p:cNvCxnSpPr>
          <p:nvPr/>
        </p:nvCxnSpPr>
        <p:spPr>
          <a:xfrm>
            <a:off x="8083840" y="5024307"/>
            <a:ext cx="0" cy="16631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4F1C1C0-A6DC-A543-3F20-CA14706871EB}"/>
              </a:ext>
            </a:extLst>
          </p:cNvPr>
          <p:cNvSpPr txBox="1"/>
          <p:nvPr/>
        </p:nvSpPr>
        <p:spPr>
          <a:xfrm>
            <a:off x="4232887" y="6132097"/>
            <a:ext cx="245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B0AC10"/>
                </a:solidFill>
                <a:latin typeface="Helvetica" pitchFamily="2" charset="0"/>
              </a:rPr>
              <a:t>VNA Spectrum, Before Cool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65945-C42A-298E-6627-873F994C7383}"/>
              </a:ext>
            </a:extLst>
          </p:cNvPr>
          <p:cNvSpPr txBox="1"/>
          <p:nvPr/>
        </p:nvSpPr>
        <p:spPr>
          <a:xfrm>
            <a:off x="158515" y="793821"/>
            <a:ext cx="3528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Niobium Tin </a:t>
            </a:r>
            <a:r>
              <a:rPr lang="en-US" sz="1600" b="1" dirty="0">
                <a:latin typeface="Helvetica" pitchFamily="2" charset="0"/>
              </a:rPr>
              <a:t>Tuning Rod Coating:</a:t>
            </a:r>
          </a:p>
          <a:p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11 K </a:t>
            </a:r>
            <a:r>
              <a:rPr lang="en-US" sz="1600" b="1" dirty="0">
                <a:latin typeface="Helvetica" pitchFamily="2" charset="0"/>
              </a:rPr>
              <a:t>Superconducting </a:t>
            </a:r>
          </a:p>
          <a:p>
            <a:r>
              <a:rPr lang="en-US" sz="1600" b="1" dirty="0">
                <a:latin typeface="Helvetica" pitchFamily="2" charset="0"/>
              </a:rPr>
              <a:t>Transition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DF4723-2132-4E93-E585-BE4285936631}"/>
              </a:ext>
            </a:extLst>
          </p:cNvPr>
          <p:cNvSpPr txBox="1"/>
          <p:nvPr/>
        </p:nvSpPr>
        <p:spPr>
          <a:xfrm>
            <a:off x="1240327" y="5625320"/>
            <a:ext cx="293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Niobium</a:t>
            </a:r>
            <a:r>
              <a:rPr lang="en-US" sz="1600" b="1" dirty="0">
                <a:latin typeface="Helvetica" pitchFamily="2" charset="0"/>
              </a:rPr>
              <a:t> Tuning Rod:</a:t>
            </a:r>
          </a:p>
          <a:p>
            <a:pPr algn="r"/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9 K</a:t>
            </a:r>
            <a:r>
              <a:rPr lang="en-US" sz="1600" b="1" dirty="0">
                <a:latin typeface="Helvetica" pitchFamily="2" charset="0"/>
              </a:rPr>
              <a:t> SC Transition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3F5D27-C021-AE5E-72E1-F31BFDC81C60}"/>
              </a:ext>
            </a:extLst>
          </p:cNvPr>
          <p:cNvSpPr txBox="1"/>
          <p:nvPr/>
        </p:nvSpPr>
        <p:spPr>
          <a:xfrm>
            <a:off x="34310" y="6019742"/>
            <a:ext cx="274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Aluminium</a:t>
            </a:r>
            <a:r>
              <a:rPr lang="en-US" sz="1600" b="1" dirty="0">
                <a:latin typeface="Helvetica" pitchFamily="2" charset="0"/>
              </a:rPr>
              <a:t> Cavity: </a:t>
            </a:r>
          </a:p>
          <a:p>
            <a:r>
              <a:rPr lang="en-US" sz="1600" b="1" dirty="0">
                <a:solidFill>
                  <a:srgbClr val="00A2FF"/>
                </a:solidFill>
                <a:latin typeface="Helvetica" pitchFamily="2" charset="0"/>
              </a:rPr>
              <a:t>1 K</a:t>
            </a:r>
            <a:r>
              <a:rPr lang="en-US" sz="1600" b="1" dirty="0">
                <a:latin typeface="Helvetica" pitchFamily="2" charset="0"/>
              </a:rPr>
              <a:t> SC Transition</a:t>
            </a:r>
          </a:p>
        </p:txBody>
      </p: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790677E5-6D55-E99E-4C00-78FA8912DDDD}"/>
              </a:ext>
            </a:extLst>
          </p:cNvPr>
          <p:cNvCxnSpPr/>
          <p:nvPr/>
        </p:nvCxnSpPr>
        <p:spPr>
          <a:xfrm>
            <a:off x="1059735" y="5570817"/>
            <a:ext cx="0" cy="5067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9CDF0725-2146-DE9E-124A-BFAD7A34D546}"/>
              </a:ext>
            </a:extLst>
          </p:cNvPr>
          <p:cNvCxnSpPr>
            <a:cxnSpLocks/>
          </p:cNvCxnSpPr>
          <p:nvPr/>
        </p:nvCxnSpPr>
        <p:spPr>
          <a:xfrm>
            <a:off x="2416196" y="5262342"/>
            <a:ext cx="423894" cy="4449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D75CC053-6571-6A46-A6F0-DC4B0ADA1149}"/>
              </a:ext>
            </a:extLst>
          </p:cNvPr>
          <p:cNvCxnSpPr>
            <a:cxnSpLocks/>
          </p:cNvCxnSpPr>
          <p:nvPr/>
        </p:nvCxnSpPr>
        <p:spPr>
          <a:xfrm>
            <a:off x="769065" y="1624818"/>
            <a:ext cx="651412" cy="1178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74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B62DDC-718E-FC6B-DB50-E0BF1128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10" y="48915"/>
            <a:ext cx="9503979" cy="1303282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Helvetica" pitchFamily="2" charset="0"/>
              </a:rPr>
              <a:t>Characterisation</a:t>
            </a:r>
            <a:r>
              <a:rPr lang="en-US" sz="4000" dirty="0">
                <a:latin typeface="Helvetica" pitchFamily="2" charset="0"/>
              </a:rPr>
              <a:t> of superconducting resonators in magnetic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4614D-FEBB-78DE-1ACB-233A034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5" y="570506"/>
            <a:ext cx="1748225" cy="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25B49-849B-E458-1A8A-C548483E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586" y="6376519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14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505A5-E69B-E729-5FB5-7ABAA6A5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45" y="1284755"/>
            <a:ext cx="11719941" cy="50228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6CE867-A2E7-494B-412C-DCC1810BBA3F}"/>
              </a:ext>
            </a:extLst>
          </p:cNvPr>
          <p:cNvSpPr txBox="1"/>
          <p:nvPr/>
        </p:nvSpPr>
        <p:spPr>
          <a:xfrm rot="20019977">
            <a:off x="5250529" y="2997848"/>
            <a:ext cx="16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346E5-3AC9-2DFF-57BA-F6BA59EC6698}"/>
              </a:ext>
            </a:extLst>
          </p:cNvPr>
          <p:cNvSpPr txBox="1"/>
          <p:nvPr/>
        </p:nvSpPr>
        <p:spPr>
          <a:xfrm>
            <a:off x="191845" y="6244282"/>
            <a:ext cx="1101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Paul Smith – Postdoctoral Associate, Nick Du (Livermore Lab research fellow, ADMX collaborator)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ECAD7D9-AEA9-6F80-8031-68319393A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705" y="643662"/>
            <a:ext cx="2344568" cy="6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A4B11-FA0F-97E6-DEEE-E075778B3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FE37E2-6095-454E-F3AF-0ECA956DE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 descr="A graph of a graph showing a mode map&#10;&#10;Description automatically generated with medium confidence">
            <a:extLst>
              <a:ext uri="{FF2B5EF4-FFF2-40B4-BE49-F238E27FC236}">
                <a16:creationId xmlns:a16="http://schemas.microsoft.com/office/drawing/2014/main" id="{228EB4BC-975D-B427-EEB4-F5AEDF1C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504" y="4142723"/>
            <a:ext cx="3336243" cy="2680777"/>
          </a:xfrm>
          <a:prstGeom prst="rect">
            <a:avLst/>
          </a:prstGeom>
        </p:spPr>
      </p:pic>
      <p:pic>
        <p:nvPicPr>
          <p:cNvPr id="27" name="Picture 26" descr="A graph showing hotload temperature&#10;&#10;Description automatically generated">
            <a:extLst>
              <a:ext uri="{FF2B5EF4-FFF2-40B4-BE49-F238E27FC236}">
                <a16:creationId xmlns:a16="http://schemas.microsoft.com/office/drawing/2014/main" id="{299D7B67-86A9-35D1-E340-79543287D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6" y="629943"/>
            <a:ext cx="4298247" cy="3237787"/>
          </a:xfrm>
          <a:prstGeom prst="rect">
            <a:avLst/>
          </a:prstGeom>
        </p:spPr>
      </p:pic>
      <p:pic>
        <p:nvPicPr>
          <p:cNvPr id="24" name="Picture 23" descr="A close-up of a machine&#10;&#10;Description automatically generated">
            <a:extLst>
              <a:ext uri="{FF2B5EF4-FFF2-40B4-BE49-F238E27FC236}">
                <a16:creationId xmlns:a16="http://schemas.microsoft.com/office/drawing/2014/main" id="{6609DDF0-5178-8297-800A-FEEAFC64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223" y="392880"/>
            <a:ext cx="2195412" cy="651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069A-1C62-AE73-A844-2CD7E84B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78" y="-8107"/>
            <a:ext cx="6421546" cy="6495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Current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C8AEE-6537-E910-8833-3AFBD37D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15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C408BEA7-7A95-F479-CF02-A40838077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A446A-EA1D-3068-805A-4C447337D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234" y="1283401"/>
            <a:ext cx="2064114" cy="275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C3647D-2940-2962-8FD6-272AED046AAC}"/>
              </a:ext>
            </a:extLst>
          </p:cNvPr>
          <p:cNvSpPr txBox="1"/>
          <p:nvPr/>
        </p:nvSpPr>
        <p:spPr>
          <a:xfrm>
            <a:off x="3793185" y="385816"/>
            <a:ext cx="57809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dirty="0" err="1">
                <a:latin typeface="Helvetica" pitchFamily="2" charset="0"/>
              </a:rPr>
              <a:t>AttoCube</a:t>
            </a:r>
            <a:r>
              <a:rPr lang="en-US" dirty="0">
                <a:latin typeface="Helvetica" pitchFamily="2" charset="0"/>
              </a:rPr>
              <a:t> piezo actuators to control antenna and tuner installed, hardware connection in progress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2" charset="0"/>
              </a:rPr>
              <a:t>Limited torque; about 2 N-cm. 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2" charset="0"/>
              </a:rPr>
              <a:t>Low friction rotation to </a:t>
            </a:r>
          </a:p>
          <a:p>
            <a:pPr algn="r"/>
            <a:r>
              <a:rPr lang="en-US" dirty="0">
                <a:latin typeface="Helvetica" pitchFamily="2" charset="0"/>
              </a:rPr>
              <a:t>linear motion actuator for </a:t>
            </a:r>
          </a:p>
          <a:p>
            <a:pPr algn="r"/>
            <a:r>
              <a:rPr lang="en-US" dirty="0">
                <a:latin typeface="Helvetica" pitchFamily="2" charset="0"/>
              </a:rPr>
              <a:t>antenna just fabricated.</a:t>
            </a:r>
          </a:p>
          <a:p>
            <a:pPr algn="r"/>
            <a:r>
              <a:rPr lang="en-US" sz="1400" dirty="0">
                <a:latin typeface="Helvetica" pitchFamily="2" charset="0"/>
              </a:rPr>
              <a:t>Mitch Perry (</a:t>
            </a:r>
            <a:r>
              <a:rPr lang="en-US" sz="1400" dirty="0" err="1">
                <a:latin typeface="Helvetica" pitchFamily="2" charset="0"/>
              </a:rPr>
              <a:t>Ph.D.student</a:t>
            </a:r>
            <a:r>
              <a:rPr lang="en-US" sz="1400" dirty="0">
                <a:latin typeface="Helvetica" pitchFamily="2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76279-9098-B3F5-392E-B714E22CB747}"/>
              </a:ext>
            </a:extLst>
          </p:cNvPr>
          <p:cNvSpPr txBox="1"/>
          <p:nvPr/>
        </p:nvSpPr>
        <p:spPr>
          <a:xfrm>
            <a:off x="143255" y="4073401"/>
            <a:ext cx="3813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2" charset="0"/>
              </a:rPr>
              <a:t>First hot-cold load measurement of stage-2 HEMT amplifier noise  temperature was 3.5K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2" charset="0"/>
              </a:rPr>
              <a:t>Attenuation of cable between noise source and amplifier at      -4.6dB was too high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2" charset="0"/>
              </a:rPr>
              <a:t>Planned to be modified with a single length of </a:t>
            </a:r>
            <a:r>
              <a:rPr lang="en-US" dirty="0" err="1">
                <a:latin typeface="Helvetica" pitchFamily="2" charset="0"/>
              </a:rPr>
              <a:t>NbTi</a:t>
            </a:r>
            <a:r>
              <a:rPr lang="en-US" dirty="0">
                <a:latin typeface="Helvetica" pitchFamily="2" charset="0"/>
              </a:rPr>
              <a:t> coax.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D0C13F-C471-6E4B-5C49-04F1507E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282" y="2895098"/>
            <a:ext cx="2019544" cy="269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74A436-EF62-681D-305A-B24007F2F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C601DB-4D5A-8C5B-CEFE-575D90893486}"/>
              </a:ext>
            </a:extLst>
          </p:cNvPr>
          <p:cNvSpPr txBox="1"/>
          <p:nvPr/>
        </p:nvSpPr>
        <p:spPr>
          <a:xfrm>
            <a:off x="190091" y="3681877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C. Mostyn (Ph.D. student)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8C04F1-5E39-FC6B-6EA6-135DD04EE891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2E7094-2974-4AA9-76EA-E2F9B9BFE000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067FCA-464D-4BF9-1243-2929D264BE15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05E7F1-EDD9-80DC-48EE-EEFED55FE449}"/>
              </a:ext>
            </a:extLst>
          </p:cNvPr>
          <p:cNvSpPr txBox="1"/>
          <p:nvPr/>
        </p:nvSpPr>
        <p:spPr>
          <a:xfrm rot="20019977">
            <a:off x="897766" y="1355464"/>
            <a:ext cx="16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09825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FDAB4-506D-EC03-E2A1-EC3C0D76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AA2C9A7-4401-5C2E-BEAF-079A43ADDC6F}"/>
              </a:ext>
            </a:extLst>
          </p:cNvPr>
          <p:cNvSpPr/>
          <p:nvPr/>
        </p:nvSpPr>
        <p:spPr>
          <a:xfrm>
            <a:off x="41327" y="45199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911BCF9E-A5EC-E6B8-4D64-AAB077D32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26" y="-84781"/>
            <a:ext cx="2329204" cy="6909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DAC11-653D-83FB-575C-CF82BC13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78" y="-8107"/>
            <a:ext cx="6421546" cy="6495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1DF-43C7-5F7C-1847-0428A8C3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7880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16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EE66C9B2-ADFA-BE8A-2B8D-4F828F140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5C0234-7FAE-AFB3-9DB1-135472C28BFB}"/>
              </a:ext>
            </a:extLst>
          </p:cNvPr>
          <p:cNvSpPr/>
          <p:nvPr/>
        </p:nvSpPr>
        <p:spPr>
          <a:xfrm rot="16200000">
            <a:off x="9440764" y="4103180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C3B46D-13EA-37CD-1522-6E57E57553C7}"/>
              </a:ext>
            </a:extLst>
          </p:cNvPr>
          <p:cNvSpPr/>
          <p:nvPr/>
        </p:nvSpPr>
        <p:spPr>
          <a:xfrm rot="16200000">
            <a:off x="9261286" y="4106769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5C598E-5623-8CDF-A991-8FB51EFF5E94}"/>
              </a:ext>
            </a:extLst>
          </p:cNvPr>
          <p:cNvSpPr/>
          <p:nvPr/>
        </p:nvSpPr>
        <p:spPr>
          <a:xfrm rot="16200000">
            <a:off x="9264992" y="4019335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A1172-8464-4443-E45C-CA8D2BE7378F}"/>
              </a:ext>
            </a:extLst>
          </p:cNvPr>
          <p:cNvSpPr txBox="1"/>
          <p:nvPr/>
        </p:nvSpPr>
        <p:spPr>
          <a:xfrm>
            <a:off x="7365954" y="4072541"/>
            <a:ext cx="406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D02"/>
                </a:solidFill>
                <a:latin typeface="Helvetica" pitchFamily="2" charset="0"/>
              </a:rPr>
              <a:t>Fridge and cavity installed. Cavity temperature 20mK.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966AB-D60E-075E-AC12-F31A5D1C732A}"/>
              </a:ext>
            </a:extLst>
          </p:cNvPr>
          <p:cNvSpPr txBox="1"/>
          <p:nvPr/>
        </p:nvSpPr>
        <p:spPr>
          <a:xfrm>
            <a:off x="7592122" y="2279393"/>
            <a:ext cx="4180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A2FF"/>
                </a:solidFill>
                <a:latin typeface="Helvetica" pitchFamily="2" charset="0"/>
              </a:rPr>
              <a:t>Several low noise amplifiers are far advanced in development at Oxford, Lancaster, UCL, NPL.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0A7FD-D4D5-861E-CC88-98A4C1E98043}"/>
              </a:ext>
            </a:extLst>
          </p:cNvPr>
          <p:cNvSpPr txBox="1"/>
          <p:nvPr/>
        </p:nvSpPr>
        <p:spPr>
          <a:xfrm>
            <a:off x="705211" y="4195702"/>
            <a:ext cx="408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0AC10"/>
                </a:solidFill>
                <a:latin typeface="Helvetica" pitchFamily="2" charset="0"/>
              </a:rPr>
              <a:t>6T magnet installed. Can raise field and keep cool.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95BC44-2B75-DD8C-2838-2D46502673ED}"/>
              </a:ext>
            </a:extLst>
          </p:cNvPr>
          <p:cNvSpPr txBox="1"/>
          <p:nvPr/>
        </p:nvSpPr>
        <p:spPr>
          <a:xfrm>
            <a:off x="6846915" y="5329391"/>
            <a:ext cx="456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CB13"/>
                </a:solidFill>
                <a:latin typeface="Helvetica" pitchFamily="2" charset="0"/>
              </a:rPr>
              <a:t>Upgraded shield coil fabricated, under test, for 8T field.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E4C71-0F23-1F3F-F5C6-2D7082DEDAF5}"/>
              </a:ext>
            </a:extLst>
          </p:cNvPr>
          <p:cNvSpPr txBox="1"/>
          <p:nvPr/>
        </p:nvSpPr>
        <p:spPr>
          <a:xfrm>
            <a:off x="7117312" y="551105"/>
            <a:ext cx="4880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55541"/>
                </a:solidFill>
                <a:latin typeface="Helvetica" pitchFamily="2" charset="0"/>
              </a:rPr>
              <a:t>Motor drives for cavity tuning and antenna coupling installed and tuning test run planned for February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B8EB68-DC47-0962-4B6E-7D5CB026EF5B}"/>
              </a:ext>
            </a:extLst>
          </p:cNvPr>
          <p:cNvSpPr txBox="1"/>
          <p:nvPr/>
        </p:nvSpPr>
        <p:spPr>
          <a:xfrm>
            <a:off x="208359" y="2198568"/>
            <a:ext cx="408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4A200"/>
                </a:solidFill>
                <a:latin typeface="Helvetica" pitchFamily="2" charset="0"/>
              </a:rPr>
              <a:t>Tests with ADMX of NbSn coated tuning rod indicate that the coating is superconducting in 6T field.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64DE0-4B94-D207-7A1D-F9103DF9A9AA}"/>
              </a:ext>
            </a:extLst>
          </p:cNvPr>
          <p:cNvSpPr txBox="1"/>
          <p:nvPr/>
        </p:nvSpPr>
        <p:spPr>
          <a:xfrm>
            <a:off x="286834" y="720783"/>
            <a:ext cx="439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  <a:latin typeface="Helvetica" pitchFamily="2" charset="0"/>
              </a:rPr>
              <a:t>First noise temperature measurements on HFET amplifiers performed in-situ.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264AB-D647-EE4A-42ED-43771CC317DF}"/>
              </a:ext>
            </a:extLst>
          </p:cNvPr>
          <p:cNvSpPr txBox="1"/>
          <p:nvPr/>
        </p:nvSpPr>
        <p:spPr>
          <a:xfrm>
            <a:off x="388984" y="5181917"/>
            <a:ext cx="4002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Helvetica" pitchFamily="2" charset="0"/>
              </a:rPr>
              <a:t>First axion search using QSHS will happen in 2025!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18F080-B934-0491-9F2F-4129A0B1EBBD}"/>
              </a:ext>
            </a:extLst>
          </p:cNvPr>
          <p:cNvCxnSpPr>
            <a:cxnSpLocks/>
          </p:cNvCxnSpPr>
          <p:nvPr/>
        </p:nvCxnSpPr>
        <p:spPr>
          <a:xfrm flipH="1">
            <a:off x="4700708" y="1610019"/>
            <a:ext cx="882582" cy="0"/>
          </a:xfrm>
          <a:prstGeom prst="line">
            <a:avLst/>
          </a:prstGeom>
          <a:ln w="28575">
            <a:solidFill>
              <a:srgbClr val="7DC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432235-EE23-7D81-971F-88ECD869F95A}"/>
              </a:ext>
            </a:extLst>
          </p:cNvPr>
          <p:cNvCxnSpPr>
            <a:cxnSpLocks/>
          </p:cNvCxnSpPr>
          <p:nvPr/>
        </p:nvCxnSpPr>
        <p:spPr>
          <a:xfrm flipH="1" flipV="1">
            <a:off x="4706916" y="798837"/>
            <a:ext cx="5904" cy="810061"/>
          </a:xfrm>
          <a:prstGeom prst="line">
            <a:avLst/>
          </a:prstGeom>
          <a:ln w="28575">
            <a:solidFill>
              <a:srgbClr val="7DC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7B1D6D-E326-218E-CB6C-56BC98FDBDEB}"/>
              </a:ext>
            </a:extLst>
          </p:cNvPr>
          <p:cNvCxnSpPr>
            <a:cxnSpLocks/>
          </p:cNvCxnSpPr>
          <p:nvPr/>
        </p:nvCxnSpPr>
        <p:spPr>
          <a:xfrm flipH="1">
            <a:off x="2246640" y="787399"/>
            <a:ext cx="2472388" cy="0"/>
          </a:xfrm>
          <a:prstGeom prst="line">
            <a:avLst/>
          </a:prstGeom>
          <a:ln w="28575">
            <a:solidFill>
              <a:srgbClr val="7DC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358D9C-D1D7-E93B-96BC-72BF846F09B9}"/>
              </a:ext>
            </a:extLst>
          </p:cNvPr>
          <p:cNvCxnSpPr>
            <a:cxnSpLocks/>
          </p:cNvCxnSpPr>
          <p:nvPr/>
        </p:nvCxnSpPr>
        <p:spPr>
          <a:xfrm flipH="1" flipV="1">
            <a:off x="5823056" y="1689753"/>
            <a:ext cx="1278197" cy="0"/>
          </a:xfrm>
          <a:prstGeom prst="line">
            <a:avLst/>
          </a:prstGeom>
          <a:ln w="28575">
            <a:solidFill>
              <a:srgbClr val="D6B7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4F418BD-CDB1-0E26-2321-017EDECFC37D}"/>
              </a:ext>
            </a:extLst>
          </p:cNvPr>
          <p:cNvSpPr/>
          <p:nvPr/>
        </p:nvSpPr>
        <p:spPr>
          <a:xfrm rot="16200000">
            <a:off x="-1031493" y="5727559"/>
            <a:ext cx="216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780D37-A539-2621-015C-D16AB13F1CA1}"/>
              </a:ext>
            </a:extLst>
          </p:cNvPr>
          <p:cNvSpPr/>
          <p:nvPr/>
        </p:nvSpPr>
        <p:spPr>
          <a:xfrm rot="16200000">
            <a:off x="-835312" y="5734244"/>
            <a:ext cx="216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4DFB043-BA18-4688-1C72-3D91D2AF2633}"/>
              </a:ext>
            </a:extLst>
          </p:cNvPr>
          <p:cNvSpPr/>
          <p:nvPr/>
        </p:nvSpPr>
        <p:spPr>
          <a:xfrm rot="16200000">
            <a:off x="-1019537" y="5643714"/>
            <a:ext cx="234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69B34A-53FE-4714-BFC5-CE15E8ABF165}"/>
              </a:ext>
            </a:extLst>
          </p:cNvPr>
          <p:cNvCxnSpPr>
            <a:cxnSpLocks/>
          </p:cNvCxnSpPr>
          <p:nvPr/>
        </p:nvCxnSpPr>
        <p:spPr>
          <a:xfrm flipV="1">
            <a:off x="7095197" y="568402"/>
            <a:ext cx="0" cy="1127407"/>
          </a:xfrm>
          <a:prstGeom prst="line">
            <a:avLst/>
          </a:prstGeom>
          <a:ln w="28575">
            <a:solidFill>
              <a:srgbClr val="D6B7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7016137-1DF4-4F3B-BD31-466F95B2835E}"/>
              </a:ext>
            </a:extLst>
          </p:cNvPr>
          <p:cNvCxnSpPr>
            <a:cxnSpLocks/>
          </p:cNvCxnSpPr>
          <p:nvPr/>
        </p:nvCxnSpPr>
        <p:spPr>
          <a:xfrm flipH="1" flipV="1">
            <a:off x="7083085" y="569645"/>
            <a:ext cx="1278197" cy="0"/>
          </a:xfrm>
          <a:prstGeom prst="line">
            <a:avLst/>
          </a:prstGeom>
          <a:ln w="28575">
            <a:solidFill>
              <a:srgbClr val="D6B7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A8ABEA3-463E-6FD6-5A20-B743AD1DF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9F809B-2646-372A-1E93-535FD8558753}"/>
              </a:ext>
            </a:extLst>
          </p:cNvPr>
          <p:cNvCxnSpPr>
            <a:cxnSpLocks/>
          </p:cNvCxnSpPr>
          <p:nvPr/>
        </p:nvCxnSpPr>
        <p:spPr>
          <a:xfrm flipH="1">
            <a:off x="7576607" y="2303617"/>
            <a:ext cx="2472388" cy="0"/>
          </a:xfrm>
          <a:prstGeom prst="line">
            <a:avLst/>
          </a:prstGeom>
          <a:ln w="28575">
            <a:solidFill>
              <a:srgbClr val="85D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B4D226-DF2F-731C-C984-D1F06F7B872C}"/>
              </a:ext>
            </a:extLst>
          </p:cNvPr>
          <p:cNvCxnSpPr>
            <a:cxnSpLocks/>
          </p:cNvCxnSpPr>
          <p:nvPr/>
        </p:nvCxnSpPr>
        <p:spPr>
          <a:xfrm flipV="1">
            <a:off x="7587414" y="2292376"/>
            <a:ext cx="0" cy="1268885"/>
          </a:xfrm>
          <a:prstGeom prst="line">
            <a:avLst/>
          </a:prstGeom>
          <a:ln w="28575">
            <a:solidFill>
              <a:srgbClr val="85D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3F40B2-3A51-6EEF-3E1D-58BFBC713913}"/>
              </a:ext>
            </a:extLst>
          </p:cNvPr>
          <p:cNvCxnSpPr>
            <a:cxnSpLocks/>
          </p:cNvCxnSpPr>
          <p:nvPr/>
        </p:nvCxnSpPr>
        <p:spPr>
          <a:xfrm flipH="1" flipV="1">
            <a:off x="5970850" y="3561261"/>
            <a:ext cx="1628962" cy="0"/>
          </a:xfrm>
          <a:prstGeom prst="line">
            <a:avLst/>
          </a:prstGeom>
          <a:ln w="28575">
            <a:solidFill>
              <a:srgbClr val="85D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7E8A87-97D8-E49A-C1FD-A21481F7D92D}"/>
              </a:ext>
            </a:extLst>
          </p:cNvPr>
          <p:cNvCxnSpPr>
            <a:cxnSpLocks/>
          </p:cNvCxnSpPr>
          <p:nvPr/>
        </p:nvCxnSpPr>
        <p:spPr>
          <a:xfrm flipH="1" flipV="1">
            <a:off x="4469050" y="5026699"/>
            <a:ext cx="1223251" cy="0"/>
          </a:xfrm>
          <a:prstGeom prst="line">
            <a:avLst/>
          </a:prstGeom>
          <a:ln w="28575">
            <a:solidFill>
              <a:srgbClr val="FFD4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AAD56B-38B3-BDFE-CE42-0D101884D421}"/>
              </a:ext>
            </a:extLst>
          </p:cNvPr>
          <p:cNvCxnSpPr>
            <a:cxnSpLocks/>
          </p:cNvCxnSpPr>
          <p:nvPr/>
        </p:nvCxnSpPr>
        <p:spPr>
          <a:xfrm>
            <a:off x="4469050" y="2196516"/>
            <a:ext cx="0" cy="2836984"/>
          </a:xfrm>
          <a:prstGeom prst="line">
            <a:avLst/>
          </a:prstGeom>
          <a:ln w="28575">
            <a:solidFill>
              <a:srgbClr val="FFD4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F9E458E-3184-B92E-5D32-3CFB59214AF2}"/>
              </a:ext>
            </a:extLst>
          </p:cNvPr>
          <p:cNvCxnSpPr>
            <a:cxnSpLocks/>
          </p:cNvCxnSpPr>
          <p:nvPr/>
        </p:nvCxnSpPr>
        <p:spPr>
          <a:xfrm flipH="1">
            <a:off x="2491091" y="2196516"/>
            <a:ext cx="1990076" cy="0"/>
          </a:xfrm>
          <a:prstGeom prst="line">
            <a:avLst/>
          </a:prstGeom>
          <a:ln w="28575">
            <a:solidFill>
              <a:srgbClr val="FFD4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DD4180D-3C99-6FA2-D993-FEF7B006381D}"/>
              </a:ext>
            </a:extLst>
          </p:cNvPr>
          <p:cNvCxnSpPr>
            <a:cxnSpLocks/>
          </p:cNvCxnSpPr>
          <p:nvPr/>
        </p:nvCxnSpPr>
        <p:spPr>
          <a:xfrm flipH="1" flipV="1">
            <a:off x="4256811" y="5144384"/>
            <a:ext cx="1015895" cy="0"/>
          </a:xfrm>
          <a:prstGeom prst="line">
            <a:avLst/>
          </a:prstGeom>
          <a:ln w="28575">
            <a:solidFill>
              <a:srgbClr val="EAE5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BA9A5E-24FD-B2F3-9CCE-9FF55E1F5966}"/>
              </a:ext>
            </a:extLst>
          </p:cNvPr>
          <p:cNvCxnSpPr>
            <a:cxnSpLocks/>
          </p:cNvCxnSpPr>
          <p:nvPr/>
        </p:nvCxnSpPr>
        <p:spPr>
          <a:xfrm>
            <a:off x="4256811" y="4226827"/>
            <a:ext cx="0" cy="930866"/>
          </a:xfrm>
          <a:prstGeom prst="line">
            <a:avLst/>
          </a:prstGeom>
          <a:ln w="28575">
            <a:solidFill>
              <a:srgbClr val="EAE5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BB05E518-8B7B-DD49-5E14-F31FD9911B4A}"/>
              </a:ext>
            </a:extLst>
          </p:cNvPr>
          <p:cNvCxnSpPr>
            <a:cxnSpLocks/>
          </p:cNvCxnSpPr>
          <p:nvPr/>
        </p:nvCxnSpPr>
        <p:spPr>
          <a:xfrm flipH="1">
            <a:off x="3033870" y="4238939"/>
            <a:ext cx="1228995" cy="0"/>
          </a:xfrm>
          <a:prstGeom prst="line">
            <a:avLst/>
          </a:prstGeom>
          <a:ln w="28575">
            <a:solidFill>
              <a:srgbClr val="EAE5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C72B76D9-5E65-2BD4-A016-0C311E1CE326}"/>
              </a:ext>
            </a:extLst>
          </p:cNvPr>
          <p:cNvCxnSpPr>
            <a:cxnSpLocks/>
          </p:cNvCxnSpPr>
          <p:nvPr/>
        </p:nvCxnSpPr>
        <p:spPr>
          <a:xfrm flipH="1">
            <a:off x="5823056" y="5130364"/>
            <a:ext cx="1519415" cy="0"/>
          </a:xfrm>
          <a:prstGeom prst="line">
            <a:avLst/>
          </a:prstGeom>
          <a:ln w="28575">
            <a:solidFill>
              <a:srgbClr val="FEAB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602DDFB9-58A3-7B1A-2E9A-6E26890D6819}"/>
              </a:ext>
            </a:extLst>
          </p:cNvPr>
          <p:cNvCxnSpPr>
            <a:cxnSpLocks/>
          </p:cNvCxnSpPr>
          <p:nvPr/>
        </p:nvCxnSpPr>
        <p:spPr>
          <a:xfrm>
            <a:off x="7342471" y="4089035"/>
            <a:ext cx="0" cy="1053441"/>
          </a:xfrm>
          <a:prstGeom prst="line">
            <a:avLst/>
          </a:prstGeom>
          <a:ln w="28575">
            <a:solidFill>
              <a:srgbClr val="FEAB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10E56068-00F3-5040-B38E-967E24A807C1}"/>
              </a:ext>
            </a:extLst>
          </p:cNvPr>
          <p:cNvCxnSpPr>
            <a:cxnSpLocks/>
          </p:cNvCxnSpPr>
          <p:nvPr/>
        </p:nvCxnSpPr>
        <p:spPr>
          <a:xfrm flipH="1">
            <a:off x="7331132" y="4089035"/>
            <a:ext cx="1151545" cy="727"/>
          </a:xfrm>
          <a:prstGeom prst="line">
            <a:avLst/>
          </a:prstGeom>
          <a:ln w="28575">
            <a:solidFill>
              <a:srgbClr val="FEAB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2F0F9782-FE06-BBA2-0350-B9E680C9CCF3}"/>
              </a:ext>
            </a:extLst>
          </p:cNvPr>
          <p:cNvCxnSpPr>
            <a:cxnSpLocks/>
          </p:cNvCxnSpPr>
          <p:nvPr/>
        </p:nvCxnSpPr>
        <p:spPr>
          <a:xfrm flipH="1">
            <a:off x="6081104" y="6160181"/>
            <a:ext cx="680185" cy="7492"/>
          </a:xfrm>
          <a:prstGeom prst="line">
            <a:avLst/>
          </a:prstGeom>
          <a:ln w="28575">
            <a:solidFill>
              <a:srgbClr val="EBE6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47F1A55A-C89F-25BD-9035-5EBABD88C751}"/>
              </a:ext>
            </a:extLst>
          </p:cNvPr>
          <p:cNvCxnSpPr>
            <a:cxnSpLocks/>
          </p:cNvCxnSpPr>
          <p:nvPr/>
        </p:nvCxnSpPr>
        <p:spPr>
          <a:xfrm>
            <a:off x="6764134" y="5401139"/>
            <a:ext cx="6952" cy="772453"/>
          </a:xfrm>
          <a:prstGeom prst="line">
            <a:avLst/>
          </a:prstGeom>
          <a:ln w="28575">
            <a:solidFill>
              <a:srgbClr val="EBE6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799F356D-4AE4-3F23-F36A-6DBAE2B966AD}"/>
              </a:ext>
            </a:extLst>
          </p:cNvPr>
          <p:cNvCxnSpPr>
            <a:cxnSpLocks/>
          </p:cNvCxnSpPr>
          <p:nvPr/>
        </p:nvCxnSpPr>
        <p:spPr>
          <a:xfrm flipH="1">
            <a:off x="6753248" y="5400826"/>
            <a:ext cx="1614090" cy="0"/>
          </a:xfrm>
          <a:prstGeom prst="line">
            <a:avLst/>
          </a:prstGeom>
          <a:ln w="28575">
            <a:solidFill>
              <a:srgbClr val="EBE6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46E28C-9AE4-9B53-BDF5-D6E14B56B5F3}"/>
              </a:ext>
            </a:extLst>
          </p:cNvPr>
          <p:cNvSpPr txBox="1"/>
          <p:nvPr/>
        </p:nvSpPr>
        <p:spPr>
          <a:xfrm>
            <a:off x="7117312" y="6328393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Thanks to Claude Mostyn,</a:t>
            </a:r>
          </a:p>
          <a:p>
            <a:r>
              <a:rPr lang="en-US" dirty="0">
                <a:latin typeface="Helvetica" pitchFamily="2" charset="0"/>
              </a:rPr>
              <a:t>slide artwork for this talk.</a:t>
            </a:r>
          </a:p>
        </p:txBody>
      </p:sp>
    </p:spTree>
    <p:extLst>
      <p:ext uri="{BB962C8B-B14F-4D97-AF65-F5344CB8AC3E}">
        <p14:creationId xmlns:p14="http://schemas.microsoft.com/office/powerpoint/2010/main" val="220686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FD96-5DFF-CF01-237F-27D0B603C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884" y="0"/>
            <a:ext cx="9377854" cy="903999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Ian </a:t>
            </a:r>
            <a:r>
              <a:rPr lang="en-US" dirty="0" err="1">
                <a:latin typeface="Helvetica" pitchFamily="2" charset="0"/>
              </a:rPr>
              <a:t>Shipsey</a:t>
            </a:r>
            <a:r>
              <a:rPr lang="en-US" dirty="0">
                <a:latin typeface="Helvetica" pitchFamily="2" charset="0"/>
              </a:rPr>
              <a:t> – Thanks for Everything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71BBD-ADC0-C626-FC41-B851559B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1034-D747-414D-9BCF-99443CAE8F8E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45F72-02B3-1A86-B6A1-64115BDA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48" y="903999"/>
            <a:ext cx="2650361" cy="588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D27CE-723A-7BCC-E9E5-9053BC09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E29128D-C106-6CD8-19D1-4F7759B623C4}"/>
              </a:ext>
            </a:extLst>
          </p:cNvPr>
          <p:cNvSpPr/>
          <p:nvPr/>
        </p:nvSpPr>
        <p:spPr>
          <a:xfrm>
            <a:off x="17598" y="22538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7A25C-A5EC-BCC1-9D21-D546F6BD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750" y="87282"/>
            <a:ext cx="5005552" cy="706930"/>
          </a:xfrm>
        </p:spPr>
        <p:txBody>
          <a:bodyPr/>
          <a:lstStyle/>
          <a:p>
            <a:pPr algn="ctr"/>
            <a:r>
              <a:rPr lang="en-US" dirty="0">
                <a:latin typeface="Helvetica" pitchFamily="2" charset="0"/>
              </a:rPr>
              <a:t>QCD Axions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CEDE3FB-698C-AB67-18F0-0F6E3222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132" y="6494421"/>
            <a:ext cx="2743200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B051AA-1855-9156-3CA4-85A3AB1F9482}"/>
              </a:ext>
            </a:extLst>
          </p:cNvPr>
          <p:cNvSpPr/>
          <p:nvPr/>
        </p:nvSpPr>
        <p:spPr>
          <a:xfrm rot="16200000">
            <a:off x="3650851" y="4457451"/>
            <a:ext cx="4711700" cy="101507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EF68D23-44B3-F552-60A3-7E3077B903EC}"/>
              </a:ext>
            </a:extLst>
          </p:cNvPr>
          <p:cNvSpPr/>
          <p:nvPr/>
        </p:nvSpPr>
        <p:spPr>
          <a:xfrm rot="16200000">
            <a:off x="4058126" y="5044253"/>
            <a:ext cx="3513600" cy="115200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EE74875-98B7-04A7-5479-CE6928B788B8}"/>
              </a:ext>
            </a:extLst>
          </p:cNvPr>
          <p:cNvSpPr/>
          <p:nvPr/>
        </p:nvSpPr>
        <p:spPr>
          <a:xfrm rot="16200000">
            <a:off x="3118044" y="4023399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55AE216E-3946-821F-5D7B-5BB622A3C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5FDD5-49E2-E494-3281-9E4525409163}"/>
              </a:ext>
            </a:extLst>
          </p:cNvPr>
          <p:cNvSpPr txBox="1"/>
          <p:nvPr/>
        </p:nvSpPr>
        <p:spPr>
          <a:xfrm>
            <a:off x="1382896" y="573274"/>
            <a:ext cx="2981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Strong CP problem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8AA753-1814-5BCE-4C5D-82FCA8351326}"/>
              </a:ext>
            </a:extLst>
          </p:cNvPr>
          <p:cNvSpPr txBox="1"/>
          <p:nvPr/>
        </p:nvSpPr>
        <p:spPr>
          <a:xfrm>
            <a:off x="7598837" y="572969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Dark matter problem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0CCDA3-4723-B0CF-A549-A5CF7E708987}"/>
              </a:ext>
            </a:extLst>
          </p:cNvPr>
          <p:cNvSpPr txBox="1"/>
          <p:nvPr/>
        </p:nvSpPr>
        <p:spPr>
          <a:xfrm>
            <a:off x="40454" y="1006961"/>
            <a:ext cx="399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Standard model symmetry group is: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4E630C-19A5-C025-4548-A48ED383FBD3}"/>
              </a:ext>
            </a:extLst>
          </p:cNvPr>
          <p:cNvSpPr txBox="1"/>
          <p:nvPr/>
        </p:nvSpPr>
        <p:spPr>
          <a:xfrm>
            <a:off x="97671" y="3037685"/>
            <a:ext cx="191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" panose="02040604050505020304" pitchFamily="18" charset="0"/>
              </a:rPr>
              <a:t>Neutron electric</a:t>
            </a:r>
          </a:p>
          <a:p>
            <a:r>
              <a:rPr lang="en-US" dirty="0">
                <a:latin typeface="Century" panose="02040604050505020304" pitchFamily="18" charset="0"/>
              </a:rPr>
              <a:t>dipole moment </a:t>
            </a:r>
          </a:p>
          <a:p>
            <a:r>
              <a:rPr lang="en-US" dirty="0"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6DE0DF-B0BE-40CE-89E7-377F2F47A034}"/>
              </a:ext>
            </a:extLst>
          </p:cNvPr>
          <p:cNvSpPr txBox="1"/>
          <p:nvPr/>
        </p:nvSpPr>
        <p:spPr>
          <a:xfrm>
            <a:off x="2084896" y="2899719"/>
            <a:ext cx="32820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latin typeface="Century" panose="02040604050505020304" pitchFamily="18" charset="0"/>
              </a:rPr>
              <a:t>Peccei Quinn </a:t>
            </a:r>
            <a:r>
              <a:rPr lang="en-US" b="1" dirty="0">
                <a:latin typeface="Century" panose="02040604050505020304" pitchFamily="18" charset="0"/>
              </a:rPr>
              <a:t>mechanism</a:t>
            </a:r>
            <a:r>
              <a:rPr lang="en-US" sz="1600" dirty="0">
                <a:latin typeface="Century" panose="02040604050505020304" pitchFamily="18" charset="0"/>
              </a:rPr>
              <a:t>: </a:t>
            </a:r>
          </a:p>
          <a:p>
            <a:pPr algn="r"/>
            <a:r>
              <a:rPr lang="en-US" sz="1600" dirty="0">
                <a:latin typeface="Century" panose="02040604050505020304" pitchFamily="18" charset="0"/>
              </a:rPr>
              <a:t>CP conserved in QCD below a symmetry breaking energy scale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2993B-CEA7-79FE-97A7-04F4442377FC}"/>
              </a:ext>
            </a:extLst>
          </p:cNvPr>
          <p:cNvSpPr txBox="1"/>
          <p:nvPr/>
        </p:nvSpPr>
        <p:spPr>
          <a:xfrm>
            <a:off x="2235" y="4141422"/>
            <a:ext cx="578223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00A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Breaking of the Peccei Quinn symmetry yields axions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27D2F3-14A5-CB3B-071F-4FCA5E16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5" y="6035811"/>
            <a:ext cx="4635713" cy="7755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338D6B-4B22-F086-2FB2-3F820C284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30" y="1498083"/>
            <a:ext cx="1977334" cy="169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033899-BECC-AA93-4577-3C6B28A90B0D}"/>
                  </a:ext>
                </a:extLst>
              </p:cNvPr>
              <p:cNvSpPr txBox="1"/>
              <p:nvPr/>
            </p:nvSpPr>
            <p:spPr>
              <a:xfrm>
                <a:off x="6170880" y="6008768"/>
                <a:ext cx="5933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QCD axions are </a:t>
                </a:r>
                <a:r>
                  <a:rPr lang="en-US" sz="1600" b="1" dirty="0">
                    <a:solidFill>
                      <a:srgbClr val="FF4A1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wave-like dark matter</a:t>
                </a:r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; at masses </a:t>
                </a:r>
                <a14:m>
                  <m:oMath xmlns:m="http://schemas.openxmlformats.org/officeDocument/2006/math">
                    <m:r>
                      <a:rPr lang="en-GB" sz="1600" b="0" i="1" dirty="0" smtClean="0">
                        <a:solidFill>
                          <a:srgbClr val="FF4A1C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GB" sz="1600" b="0" i="1" dirty="0" smtClean="0">
                        <a:solidFill>
                          <a:srgbClr val="FF4A1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b="1" i="0" dirty="0" smtClean="0">
                        <a:solidFill>
                          <a:srgbClr val="FF4A1C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1600" b="1" i="0" dirty="0" smtClean="0">
                        <a:solidFill>
                          <a:srgbClr val="FF4A1C"/>
                        </a:solidFill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GB" sz="1600" b="1" i="0" dirty="0" smtClean="0">
                        <a:solidFill>
                          <a:srgbClr val="FF4A1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, dark matter axions thermalized locally in our halo have </a:t>
                </a:r>
                <a:r>
                  <a:rPr lang="en-US" sz="1600" b="1" dirty="0">
                    <a:solidFill>
                      <a:srgbClr val="FF4A1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 Broglie wavelengths of hundreds of metres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033899-BECC-AA93-4577-3C6B28A90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880" y="6008768"/>
                <a:ext cx="5933988" cy="830997"/>
              </a:xfrm>
              <a:prstGeom prst="rect">
                <a:avLst/>
              </a:prstGeom>
              <a:blipFill>
                <a:blip r:embed="rId6"/>
                <a:stretch>
                  <a:fillRect l="-513" t="-2206" r="-513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29B9597-17A6-3881-4D48-021C4794DC2E}"/>
              </a:ext>
            </a:extLst>
          </p:cNvPr>
          <p:cNvSpPr txBox="1"/>
          <p:nvPr/>
        </p:nvSpPr>
        <p:spPr>
          <a:xfrm>
            <a:off x="441815" y="2031035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Non-Abelian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CCB20-B630-1B8E-C1C4-65101D4DB3BD}"/>
              </a:ext>
            </a:extLst>
          </p:cNvPr>
          <p:cNvSpPr txBox="1"/>
          <p:nvPr/>
        </p:nvSpPr>
        <p:spPr>
          <a:xfrm>
            <a:off x="2211450" y="2024979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Non-Abelian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0C11C5-F1EE-654C-D889-1709A6B5EC7C}"/>
              </a:ext>
            </a:extLst>
          </p:cNvPr>
          <p:cNvSpPr txBox="1"/>
          <p:nvPr/>
        </p:nvSpPr>
        <p:spPr>
          <a:xfrm>
            <a:off x="4185136" y="203103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Abelian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E21E48-9C0C-A800-6A11-13116C1D17F0}"/>
              </a:ext>
            </a:extLst>
          </p:cNvPr>
          <p:cNvSpPr txBox="1"/>
          <p:nvPr/>
        </p:nvSpPr>
        <p:spPr>
          <a:xfrm>
            <a:off x="3948924" y="2304395"/>
            <a:ext cx="126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8F83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 Conserving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17DCB5-CE2A-D00D-6F7B-968F601053AA}"/>
              </a:ext>
            </a:extLst>
          </p:cNvPr>
          <p:cNvSpPr txBox="1"/>
          <p:nvPr/>
        </p:nvSpPr>
        <p:spPr>
          <a:xfrm>
            <a:off x="2222496" y="2304779"/>
            <a:ext cx="126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8F83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</a:t>
            </a:r>
          </a:p>
          <a:p>
            <a:pPr algn="ctr"/>
            <a:r>
              <a:rPr lang="en-GB" sz="1400" b="1" dirty="0">
                <a:solidFill>
                  <a:srgbClr val="8F83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Violating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5F4DD6-A152-6DCF-EDDE-B90D60528565}"/>
              </a:ext>
            </a:extLst>
          </p:cNvPr>
          <p:cNvSpPr txBox="1"/>
          <p:nvPr/>
        </p:nvSpPr>
        <p:spPr>
          <a:xfrm>
            <a:off x="365912" y="2304255"/>
            <a:ext cx="137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4A1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 Conserving?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9123ED2-5598-A711-E036-02286ADBECA6}"/>
                  </a:ext>
                </a:extLst>
              </p:cNvPr>
              <p:cNvSpPr txBox="1"/>
              <p:nvPr/>
            </p:nvSpPr>
            <p:spPr>
              <a:xfrm>
                <a:off x="474023" y="1554086"/>
                <a:ext cx="1268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9123ED2-5598-A711-E036-02286ADBE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23" y="1554086"/>
                <a:ext cx="126816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15F791-818F-CCF4-1F54-939DE288FAEE}"/>
                  </a:ext>
                </a:extLst>
              </p:cNvPr>
              <p:cNvSpPr txBox="1"/>
              <p:nvPr/>
            </p:nvSpPr>
            <p:spPr>
              <a:xfrm>
                <a:off x="2296272" y="1542810"/>
                <a:ext cx="1268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15F791-818F-CCF4-1F54-939DE288F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272" y="1542810"/>
                <a:ext cx="126816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93FD159-9FF4-1A13-BFF0-A3AFE4204F54}"/>
                  </a:ext>
                </a:extLst>
              </p:cNvPr>
              <p:cNvSpPr txBox="1"/>
              <p:nvPr/>
            </p:nvSpPr>
            <p:spPr>
              <a:xfrm>
                <a:off x="4044825" y="1550126"/>
                <a:ext cx="1268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93FD159-9FF4-1A13-BFF0-A3AFE4204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825" y="1550126"/>
                <a:ext cx="126816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3B21BDB-C4A9-1FF5-5586-3F0261E777B7}"/>
                  </a:ext>
                </a:extLst>
              </p:cNvPr>
              <p:cNvSpPr txBox="1"/>
              <p:nvPr/>
            </p:nvSpPr>
            <p:spPr>
              <a:xfrm>
                <a:off x="1348243" y="1535903"/>
                <a:ext cx="1268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3B21BDB-C4A9-1FF5-5586-3F0261E77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243" y="1535903"/>
                <a:ext cx="126816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611B03-79F8-2387-3AB7-816514FEA0F4}"/>
                  </a:ext>
                </a:extLst>
              </p:cNvPr>
              <p:cNvSpPr txBox="1"/>
              <p:nvPr/>
            </p:nvSpPr>
            <p:spPr>
              <a:xfrm>
                <a:off x="3300094" y="1537318"/>
                <a:ext cx="1268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611B03-79F8-2387-3AB7-816514FEA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094" y="1537318"/>
                <a:ext cx="126816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34C54BFA-4C20-DAE4-B7E8-055D27493E64}"/>
              </a:ext>
            </a:extLst>
          </p:cNvPr>
          <p:cNvSpPr txBox="1"/>
          <p:nvPr/>
        </p:nvSpPr>
        <p:spPr>
          <a:xfrm>
            <a:off x="709362" y="132591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QCD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0D1A9A-01D3-19ED-FCDC-6BB39E024365}"/>
              </a:ext>
            </a:extLst>
          </p:cNvPr>
          <p:cNvSpPr txBox="1"/>
          <p:nvPr/>
        </p:nvSpPr>
        <p:spPr>
          <a:xfrm>
            <a:off x="2284964" y="1315175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Electroweak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1EEF4C-6356-E72C-3CE7-909BBD8F78A2}"/>
              </a:ext>
            </a:extLst>
          </p:cNvPr>
          <p:cNvSpPr txBox="1"/>
          <p:nvPr/>
        </p:nvSpPr>
        <p:spPr>
          <a:xfrm>
            <a:off x="4324882" y="131517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FD89862-ECFA-2A3E-C6CE-93CAB5D8F6F7}"/>
                  </a:ext>
                </a:extLst>
              </p:cNvPr>
              <p:cNvSpPr txBox="1"/>
              <p:nvPr/>
            </p:nvSpPr>
            <p:spPr>
              <a:xfrm>
                <a:off x="40454" y="3645527"/>
                <a:ext cx="21108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dirty="0" smtClean="0">
                              <a:solidFill>
                                <a:srgbClr val="FF4A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dirty="0" smtClean="0">
                              <a:solidFill>
                                <a:srgbClr val="FF4A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sz="2000" b="0" i="1" dirty="0" smtClean="0">
                              <a:solidFill>
                                <a:srgbClr val="FF4A1C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dirty="0" smtClean="0">
                              <a:solidFill>
                                <a:srgbClr val="FF4A1C"/>
                              </a:solidFill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GB" sz="2000" b="0" i="1" dirty="0" smtClean="0">
                          <a:solidFill>
                            <a:srgbClr val="FF4A1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dirty="0" smtClean="0">
                          <a:solidFill>
                            <a:srgbClr val="FF4A1C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GB" sz="2000" b="0" i="0" dirty="0" smtClean="0">
                          <a:solidFill>
                            <a:srgbClr val="FF4A1C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GB" sz="2000" b="0" i="0" dirty="0" smtClean="0">
                          <a:solidFill>
                            <a:srgbClr val="FF4A1C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2000" dirty="0">
                  <a:solidFill>
                    <a:srgbClr val="FF4A1C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FD89862-ECFA-2A3E-C6CE-93CAB5D8F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4" y="3645527"/>
                <a:ext cx="2110899" cy="400110"/>
              </a:xfrm>
              <a:prstGeom prst="rect">
                <a:avLst/>
              </a:prstGeom>
              <a:blipFill>
                <a:blip r:embed="rId12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D7B6D05-3B5A-2905-0F9F-66502CFB506A}"/>
              </a:ext>
            </a:extLst>
          </p:cNvPr>
          <p:cNvGrpSpPr/>
          <p:nvPr/>
        </p:nvGrpSpPr>
        <p:grpSpPr>
          <a:xfrm>
            <a:off x="107463" y="4473488"/>
            <a:ext cx="3589314" cy="1487168"/>
            <a:chOff x="717064" y="4345599"/>
            <a:chExt cx="3589314" cy="1487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816746B-40B3-849D-606C-65965C751BE5}"/>
                    </a:ext>
                  </a:extLst>
                </p:cNvPr>
                <p:cNvSpPr txBox="1"/>
                <p:nvPr/>
              </p:nvSpPr>
              <p:spPr>
                <a:xfrm>
                  <a:off x="717064" y="4800069"/>
                  <a:ext cx="3490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oMath>
                    </m:oMathPara>
                  </a14:m>
                  <a:endParaRPr lang="en-GB" sz="2000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816746B-40B3-849D-606C-65965C751B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064" y="4800069"/>
                  <a:ext cx="349051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275A50D-09C8-CD94-C4B1-BBC07B64A194}"/>
                    </a:ext>
                  </a:extLst>
                </p:cNvPr>
                <p:cNvSpPr txBox="1"/>
                <p:nvPr/>
              </p:nvSpPr>
              <p:spPr>
                <a:xfrm>
                  <a:off x="3938072" y="4345599"/>
                  <a:ext cx="3490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oMath>
                    </m:oMathPara>
                  </a14:m>
                  <a:endParaRPr lang="en-GB" sz="2000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275A50D-09C8-CD94-C4B1-BBC07B64A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8072" y="4345599"/>
                  <a:ext cx="349051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BD9576E-3DFF-E273-AC75-A1F18C0342E7}"/>
                    </a:ext>
                  </a:extLst>
                </p:cNvPr>
                <p:cNvSpPr txBox="1"/>
                <p:nvPr/>
              </p:nvSpPr>
              <p:spPr>
                <a:xfrm>
                  <a:off x="3936400" y="5255977"/>
                  <a:ext cx="3490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oMath>
                    </m:oMathPara>
                  </a14:m>
                  <a:endParaRPr lang="en-GB" sz="2000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BD9576E-3DFF-E273-AC75-A1F18C034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400" y="5255977"/>
                  <a:ext cx="349051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8FF905A-7474-BB2E-3476-311A3ED2F5EE}"/>
                    </a:ext>
                  </a:extLst>
                </p:cNvPr>
                <p:cNvSpPr txBox="1"/>
                <p:nvPr/>
              </p:nvSpPr>
              <p:spPr>
                <a:xfrm>
                  <a:off x="1835183" y="4372596"/>
                  <a:ext cx="3490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oMath>
                    </m:oMathPara>
                  </a14:m>
                  <a:endParaRPr lang="en-GB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8FF905A-7474-BB2E-3476-311A3ED2F5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183" y="4372596"/>
                  <a:ext cx="349051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4035" r="-17544" b="-184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13804F1-B875-1CC4-3E86-76256289D0ED}"/>
                    </a:ext>
                  </a:extLst>
                </p:cNvPr>
                <p:cNvSpPr txBox="1"/>
                <p:nvPr/>
              </p:nvSpPr>
              <p:spPr>
                <a:xfrm>
                  <a:off x="1697229" y="5333283"/>
                  <a:ext cx="349051" cy="4707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sz="2400" b="1" i="1" dirty="0" smtClean="0">
                                <a:solidFill>
                                  <a:srgbClr val="8F838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1" i="1" dirty="0" smtClean="0">
                                <a:solidFill>
                                  <a:srgbClr val="8F838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e>
                        </m:acc>
                      </m:oMath>
                    </m:oMathPara>
                  </a14:m>
                  <a:endParaRPr lang="en-GB" sz="2000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13804F1-B875-1CC4-3E86-76256289D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7229" y="5333283"/>
                  <a:ext cx="349051" cy="470706"/>
                </a:xfrm>
                <a:prstGeom prst="rect">
                  <a:avLst/>
                </a:prstGeom>
                <a:blipFill>
                  <a:blip r:embed="rId18"/>
                  <a:stretch>
                    <a:fillRect l="-13793" r="-15517" b="-194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6" name="Picture 85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771D4E3C-C3A0-052B-3E20-358B02EA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-1222" t="15717" r="1222" b="-15717"/>
            <a:stretch/>
          </p:blipFill>
          <p:spPr>
            <a:xfrm rot="16200000">
              <a:off x="3103901" y="3730173"/>
              <a:ext cx="523221" cy="1864177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AFBD67B-6935-413D-0B08-E5FAA9C5D331}"/>
                </a:ext>
              </a:extLst>
            </p:cNvPr>
            <p:cNvCxnSpPr/>
            <p:nvPr/>
          </p:nvCxnSpPr>
          <p:spPr>
            <a:xfrm>
              <a:off x="1094334" y="5103022"/>
              <a:ext cx="641428" cy="0"/>
            </a:xfrm>
            <a:prstGeom prst="line">
              <a:avLst/>
            </a:prstGeom>
            <a:ln>
              <a:solidFill>
                <a:srgbClr val="00A2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EB96F62-C5CB-769F-857B-DA536BE4E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158" y="4624240"/>
              <a:ext cx="697037" cy="478394"/>
            </a:xfrm>
            <a:prstGeom prst="line">
              <a:avLst/>
            </a:prstGeom>
            <a:ln>
              <a:solidFill>
                <a:srgbClr val="00A2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740278-9F03-4247-E99B-BA0D580F9278}"/>
                </a:ext>
              </a:extLst>
            </p:cNvPr>
            <p:cNvCxnSpPr>
              <a:cxnSpLocks/>
            </p:cNvCxnSpPr>
            <p:nvPr/>
          </p:nvCxnSpPr>
          <p:spPr>
            <a:xfrm>
              <a:off x="1746143" y="5100044"/>
              <a:ext cx="697037" cy="478394"/>
            </a:xfrm>
            <a:prstGeom prst="line">
              <a:avLst/>
            </a:prstGeom>
            <a:ln>
              <a:solidFill>
                <a:srgbClr val="00A2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4A5C912-00A4-7374-854C-02DB02B9D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1891" y="4622694"/>
              <a:ext cx="11348" cy="967950"/>
            </a:xfrm>
            <a:prstGeom prst="line">
              <a:avLst/>
            </a:prstGeom>
            <a:ln>
              <a:solidFill>
                <a:srgbClr val="00A2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99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D7D773C5-CB54-37EC-753F-74DC5755F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-1222" t="15717" r="1222" b="-15717"/>
            <a:stretch/>
          </p:blipFill>
          <p:spPr>
            <a:xfrm rot="16200000">
              <a:off x="3112679" y="4639068"/>
              <a:ext cx="523221" cy="1864177"/>
            </a:xfrm>
            <a:prstGeom prst="rect">
              <a:avLst/>
            </a:prstGeom>
          </p:spPr>
        </p:pic>
        <p:pic>
          <p:nvPicPr>
            <p:cNvPr id="109" name="Picture 108" descr="A blue arrow in a black background&#10;&#10;Description automatically generated">
              <a:extLst>
                <a:ext uri="{FF2B5EF4-FFF2-40B4-BE49-F238E27FC236}">
                  <a16:creationId xmlns:a16="http://schemas.microsoft.com/office/drawing/2014/main" id="{56107CBA-6338-39C9-B1FD-DC37B552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0800000">
              <a:off x="2213006" y="4935536"/>
              <a:ext cx="417577" cy="228600"/>
            </a:xfrm>
            <a:prstGeom prst="rect">
              <a:avLst/>
            </a:prstGeom>
          </p:spPr>
        </p:pic>
        <p:pic>
          <p:nvPicPr>
            <p:cNvPr id="110" name="Picture 109" descr="A blue arrow in a black background&#10;&#10;Description automatically generated">
              <a:extLst>
                <a:ext uri="{FF2B5EF4-FFF2-40B4-BE49-F238E27FC236}">
                  <a16:creationId xmlns:a16="http://schemas.microsoft.com/office/drawing/2014/main" id="{6D6BD983-D6FE-2620-D6E4-0D60F0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8079344">
              <a:off x="1921758" y="5214605"/>
              <a:ext cx="417577" cy="228600"/>
            </a:xfrm>
            <a:prstGeom prst="rect">
              <a:avLst/>
            </a:prstGeom>
          </p:spPr>
        </p:pic>
        <p:pic>
          <p:nvPicPr>
            <p:cNvPr id="111" name="Picture 110" descr="A blue arrow in a black background&#10;&#10;Description automatically generated">
              <a:extLst>
                <a:ext uri="{FF2B5EF4-FFF2-40B4-BE49-F238E27FC236}">
                  <a16:creationId xmlns:a16="http://schemas.microsoft.com/office/drawing/2014/main" id="{7AF35E63-6128-7531-AB10-75F6F424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3134665">
              <a:off x="1874535" y="4802970"/>
              <a:ext cx="417577" cy="228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6B80B1C-431B-3086-D08C-CCBFFF67D3DB}"/>
                    </a:ext>
                  </a:extLst>
                </p:cNvPr>
                <p:cNvSpPr txBox="1"/>
                <p:nvPr/>
              </p:nvSpPr>
              <p:spPr>
                <a:xfrm>
                  <a:off x="2488338" y="4814286"/>
                  <a:ext cx="3490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oMath>
                    </m:oMathPara>
                  </a14:m>
                  <a:endParaRPr lang="en-GB" i="1" dirty="0">
                    <a:solidFill>
                      <a:srgbClr val="8F838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6B80B1C-431B-3086-D08C-CCBFFF67D3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8338" y="4814286"/>
                  <a:ext cx="349051" cy="461665"/>
                </a:xfrm>
                <a:prstGeom prst="rect">
                  <a:avLst/>
                </a:prstGeom>
                <a:blipFill>
                  <a:blip r:embed="rId21"/>
                  <a:stretch>
                    <a:fillRect l="-14035" r="-17544" b="-184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EA3DD74-23A8-B214-50EE-8E965042842A}"/>
                  </a:ext>
                </a:extLst>
              </p:cNvPr>
              <p:cNvSpPr txBox="1"/>
              <p:nvPr/>
            </p:nvSpPr>
            <p:spPr>
              <a:xfrm>
                <a:off x="3795141" y="4863846"/>
                <a:ext cx="2011425" cy="557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EA3DD74-23A8-B214-50EE-8E9650428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141" y="4863846"/>
                <a:ext cx="2011425" cy="55758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29E1E7D-5A1A-0B78-B003-0DE6AB0228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71943" y="1013002"/>
            <a:ext cx="3196709" cy="2852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87137F-10ED-A658-4413-7EAD91B0F18C}"/>
                  </a:ext>
                </a:extLst>
              </p:cNvPr>
              <p:cNvSpPr txBox="1"/>
              <p:nvPr/>
            </p:nvSpPr>
            <p:spPr>
              <a:xfrm>
                <a:off x="10713267" y="1783806"/>
                <a:ext cx="10393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b="0" i="1" dirty="0" smtClean="0">
                            <a:solidFill>
                              <a:srgbClr val="8F8389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8F8389"/>
                    </a:solidFill>
                  </a:rPr>
                  <a:t> [DATA]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87137F-10ED-A658-4413-7EAD91B0F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267" y="1783806"/>
                <a:ext cx="1039387" cy="307777"/>
              </a:xfrm>
              <a:prstGeom prst="rect">
                <a:avLst/>
              </a:prstGeom>
              <a:blipFill>
                <a:blip r:embed="rId24"/>
                <a:stretch>
                  <a:fillRect t="-4000" r="-585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3D0F82-6682-4CA0-E9D9-BC0EFB17B609}"/>
                  </a:ext>
                </a:extLst>
              </p:cNvPr>
              <p:cNvSpPr txBox="1"/>
              <p:nvPr/>
            </p:nvSpPr>
            <p:spPr>
              <a:xfrm>
                <a:off x="10775918" y="2772316"/>
                <a:ext cx="965392" cy="537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dirty="0" smtClean="0">
                              <a:solidFill>
                                <a:srgbClr val="8F838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dirty="0" smtClean="0">
                              <a:solidFill>
                                <a:srgbClr val="8F8389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dirty="0" smtClean="0">
                              <a:solidFill>
                                <a:srgbClr val="8F8389"/>
                              </a:solidFill>
                              <a:latin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  <m:r>
                        <a:rPr lang="en-GB" sz="1400" b="0" i="1" dirty="0" smtClean="0">
                          <a:solidFill>
                            <a:srgbClr val="8F838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1400" b="0" i="1" dirty="0" smtClean="0">
                              <a:solidFill>
                                <a:srgbClr val="8F838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dirty="0" smtClean="0">
                              <a:solidFill>
                                <a:srgbClr val="8F838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dirty="0" smtClean="0">
                                  <a:solidFill>
                                    <a:srgbClr val="8F83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b="0" i="1" dirty="0" smtClean="0">
                                  <a:solidFill>
                                    <a:srgbClr val="8F83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1400" dirty="0">
                  <a:solidFill>
                    <a:srgbClr val="8F8389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3D0F82-6682-4CA0-E9D9-BC0EFB17B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918" y="2772316"/>
                <a:ext cx="965392" cy="53732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e chart with a blue square&#10;&#10;Description automatically generated">
            <a:extLst>
              <a:ext uri="{FF2B5EF4-FFF2-40B4-BE49-F238E27FC236}">
                <a16:creationId xmlns:a16="http://schemas.microsoft.com/office/drawing/2014/main" id="{3FC64E55-EE60-73F2-DDF6-521C18D37B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7009497" y="3730439"/>
            <a:ext cx="4138686" cy="23280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1D4785-5705-8A41-CD75-E657F69C8E18}"/>
              </a:ext>
            </a:extLst>
          </p:cNvPr>
          <p:cNvSpPr txBox="1"/>
          <p:nvPr/>
        </p:nvSpPr>
        <p:spPr>
          <a:xfrm>
            <a:off x="10074611" y="5128835"/>
            <a:ext cx="2098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FF4A1C"/>
                </a:solidFill>
                <a:latin typeface="Century" panose="02040604050505020304" pitchFamily="18" charset="0"/>
              </a:rPr>
              <a:t>Luminous Matter:</a:t>
            </a:r>
          </a:p>
          <a:p>
            <a:pPr algn="r"/>
            <a:r>
              <a:rPr lang="en-US" sz="1200" dirty="0">
                <a:latin typeface="Century" panose="02040604050505020304" pitchFamily="18" charset="0"/>
              </a:rPr>
              <a:t>Radiation 0.005%</a:t>
            </a:r>
          </a:p>
          <a:p>
            <a:pPr algn="r"/>
            <a:r>
              <a:rPr lang="en-US" sz="1200" dirty="0">
                <a:latin typeface="Century" panose="02040604050505020304" pitchFamily="18" charset="0"/>
              </a:rPr>
              <a:t>Stars/Luminous Gas 0.4%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22020-C90E-66C3-ACC3-2410E6EF801F}"/>
              </a:ext>
            </a:extLst>
          </p:cNvPr>
          <p:cNvSpPr txBox="1"/>
          <p:nvPr/>
        </p:nvSpPr>
        <p:spPr>
          <a:xfrm>
            <a:off x="9684382" y="4025408"/>
            <a:ext cx="247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8F8389"/>
                </a:solidFill>
                <a:latin typeface="Century" panose="02040604050505020304" pitchFamily="18" charset="0"/>
              </a:rPr>
              <a:t>Other Nonluminous Matter:</a:t>
            </a:r>
          </a:p>
          <a:p>
            <a:pPr algn="r"/>
            <a:r>
              <a:rPr lang="en-US" sz="1200" dirty="0">
                <a:latin typeface="Century" panose="02040604050505020304" pitchFamily="18" charset="0"/>
              </a:rPr>
              <a:t>Supermassive BHs 0.04%</a:t>
            </a:r>
          </a:p>
          <a:p>
            <a:pPr algn="r"/>
            <a:r>
              <a:rPr lang="en-US" sz="1200" dirty="0">
                <a:latin typeface="Century" panose="02040604050505020304" pitchFamily="18" charset="0"/>
              </a:rPr>
              <a:t>Intergalactic Gas 3.6%</a:t>
            </a:r>
          </a:p>
          <a:p>
            <a:pPr algn="r"/>
            <a:r>
              <a:rPr lang="en-US" sz="1200" dirty="0">
                <a:latin typeface="Century" panose="02040604050505020304" pitchFamily="18" charset="0"/>
              </a:rPr>
              <a:t>Neutrinos 0.1%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AE4A91-1763-8E9D-8D79-A7C4DB1E95B8}"/>
              </a:ext>
            </a:extLst>
          </p:cNvPr>
          <p:cNvSpPr txBox="1"/>
          <p:nvPr/>
        </p:nvSpPr>
        <p:spPr>
          <a:xfrm>
            <a:off x="6275896" y="4178348"/>
            <a:ext cx="1871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00A2FF"/>
                </a:solidFill>
                <a:latin typeface="Century" panose="02040604050505020304" pitchFamily="18" charset="0"/>
              </a:rPr>
              <a:t>Dark Matter 23%</a:t>
            </a:r>
            <a:endParaRPr lang="en-US" sz="1600" dirty="0">
              <a:solidFill>
                <a:srgbClr val="00A2FF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8F97A-A443-6482-F6CD-E0AFC7641EE6}"/>
              </a:ext>
            </a:extLst>
          </p:cNvPr>
          <p:cNvSpPr txBox="1"/>
          <p:nvPr/>
        </p:nvSpPr>
        <p:spPr>
          <a:xfrm>
            <a:off x="10502368" y="4818917"/>
            <a:ext cx="1707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CFCB13"/>
                </a:solidFill>
                <a:latin typeface="Century" panose="02040604050505020304" pitchFamily="18" charset="0"/>
              </a:rPr>
              <a:t>Dark Energy 73 %</a:t>
            </a:r>
            <a:endParaRPr lang="en-US" sz="1400" dirty="0">
              <a:solidFill>
                <a:srgbClr val="CFCB13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3178C-EC67-7DD2-D48A-A5B68B65A97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AEFB02-AE43-B855-8542-6F17951E75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52267" y="3751181"/>
            <a:ext cx="464818" cy="3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WP1 - Hidden sector theory"/>
          <p:cNvSpPr txBox="1">
            <a:spLocks noGrp="1"/>
          </p:cNvSpPr>
          <p:nvPr>
            <p:ph type="title"/>
          </p:nvPr>
        </p:nvSpPr>
        <p:spPr>
          <a:xfrm>
            <a:off x="1659703" y="195535"/>
            <a:ext cx="6616196" cy="5697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1564">
              <a:defRPr sz="5069"/>
            </a:lvl1pPr>
          </a:lstStyle>
          <a:p>
            <a:r>
              <a:rPr lang="en-GB" dirty="0"/>
              <a:t>Theoretical Progress - HEP</a:t>
            </a:r>
            <a:endParaRPr dirty="0"/>
          </a:p>
        </p:txBody>
      </p:sp>
      <p:sp>
        <p:nvSpPr>
          <p:cNvPr id="139" name="WP2 - Device theory"/>
          <p:cNvSpPr txBox="1"/>
          <p:nvPr/>
        </p:nvSpPr>
        <p:spPr>
          <a:xfrm>
            <a:off x="1839611" y="4539017"/>
            <a:ext cx="7877175" cy="5697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normAutofit lnSpcReduction="10000"/>
          </a:bodyPr>
          <a:lstStyle>
            <a:lvl1pPr defTabSz="381564">
              <a:defRPr sz="5069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en-GB" sz="3564" dirty="0"/>
              <a:t>Theoretical progress - Devices</a:t>
            </a:r>
            <a:endParaRPr sz="3564" dirty="0"/>
          </a:p>
        </p:txBody>
      </p:sp>
      <p:sp>
        <p:nvSpPr>
          <p:cNvPr id="140" name="Ed Hardy (PI, WP1), now moved to Oxford. There are 10 new hidden sector theory papers from members of the group."/>
          <p:cNvSpPr txBox="1"/>
          <p:nvPr/>
        </p:nvSpPr>
        <p:spPr>
          <a:xfrm>
            <a:off x="1920632" y="781446"/>
            <a:ext cx="9283660" cy="298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>
              <a:defRPr sz="2400"/>
            </a:pPr>
            <a:r>
              <a:rPr lang="en-GB" sz="1687" dirty="0"/>
              <a:t>Ed Hardy, John March Russell, Stephen West, </a:t>
            </a:r>
            <a:r>
              <a:rPr lang="en-GB" sz="1687" dirty="0" err="1"/>
              <a:t>Subir</a:t>
            </a:r>
            <a:r>
              <a:rPr lang="en-GB" sz="1687" dirty="0"/>
              <a:t> Sarkar, N. Song, G. </a:t>
            </a:r>
            <a:r>
              <a:rPr lang="en-GB" sz="1687" dirty="0" err="1"/>
              <a:t>Gregori</a:t>
            </a:r>
            <a:r>
              <a:rPr lang="en-GB" sz="1687" dirty="0"/>
              <a:t>,  </a:t>
            </a:r>
            <a:r>
              <a:rPr lang="en-GB" sz="1687" dirty="0" err="1"/>
              <a:t>Ph.D</a:t>
            </a:r>
            <a:r>
              <a:rPr lang="en-GB" sz="1687" dirty="0"/>
              <a:t> students  </a:t>
            </a:r>
            <a:endParaRPr sz="1687" dirty="0"/>
          </a:p>
        </p:txBody>
      </p:sp>
      <p:sp>
        <p:nvSpPr>
          <p:cNvPr id="141" name="[1] K.A. Beyer and S. Sarkar, Ruling out light axions: The writing is on the wall. SciPost Phys. 15 (2023) 003. (DOI:10.1088/1475-7516/2022/10/019, cited in the 2023 update of the Review of Particle Properties) https://inspirehep.net/literature/2105425…"/>
          <p:cNvSpPr txBox="1"/>
          <p:nvPr/>
        </p:nvSpPr>
        <p:spPr>
          <a:xfrm>
            <a:off x="2011567" y="1141483"/>
            <a:ext cx="8340822" cy="34317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algn="l">
              <a:defRPr sz="1400" b="0"/>
            </a:pPr>
            <a:r>
              <a:rPr sz="1050" dirty="0"/>
              <a:t>[1] K.A. Beyer and S. Sarkar, Ruling out light axions: The writing is on the wall. </a:t>
            </a:r>
            <a:r>
              <a:rPr sz="1050" dirty="0" err="1"/>
              <a:t>SciPost</a:t>
            </a:r>
            <a:r>
              <a:rPr sz="1050" dirty="0"/>
              <a:t> Phys. 15 (2023) 003. (DOI:10.1088/1475-7516/2022/10/019, cited in the 2023 update of the Review of Particle Properties) https://</a:t>
            </a:r>
            <a:r>
              <a:rPr sz="1050" dirty="0" err="1"/>
              <a:t>inspirehep.net</a:t>
            </a:r>
            <a:r>
              <a:rPr sz="1050" dirty="0"/>
              <a:t>/literature/2105425</a:t>
            </a:r>
          </a:p>
          <a:p>
            <a:pPr algn="l">
              <a:defRPr sz="1400" b="0"/>
            </a:pPr>
            <a:r>
              <a:rPr sz="1050" dirty="0"/>
              <a:t>[2] M. </a:t>
            </a:r>
            <a:r>
              <a:rPr sz="1050" dirty="0" err="1"/>
              <a:t>Gorghetto</a:t>
            </a:r>
            <a:r>
              <a:rPr sz="1050" dirty="0"/>
              <a:t> &amp; E. Hardy.  Post-inflationary axions: a minimal target for axion horoscopes. JHEP 05 (2023) 030. (DOI:10.1007/JHEP05(2023) 030) https://</a:t>
            </a:r>
            <a:r>
              <a:rPr sz="1050" dirty="0" err="1"/>
              <a:t>inspirehep.net</a:t>
            </a:r>
            <a:r>
              <a:rPr sz="1050" dirty="0"/>
              <a:t>/literature/2618652  </a:t>
            </a:r>
          </a:p>
          <a:p>
            <a:pPr algn="l">
              <a:defRPr sz="1400" b="0"/>
            </a:pPr>
            <a:r>
              <a:rPr sz="1050" dirty="0"/>
              <a:t>[3] M. </a:t>
            </a:r>
            <a:r>
              <a:rPr sz="1050" dirty="0" err="1"/>
              <a:t>Gorghetto</a:t>
            </a:r>
            <a:r>
              <a:rPr sz="1050" dirty="0"/>
              <a:t>, E. Hardy, H. Nicolaescu, A. </a:t>
            </a:r>
            <a:r>
              <a:rPr sz="1050" dirty="0" err="1"/>
              <a:t>Notari</a:t>
            </a:r>
            <a:r>
              <a:rPr sz="1050" dirty="0"/>
              <a:t>, M. Redi.  Early vs late string networks from a minimal QCD Axion. JCAP accepted (DOI:10.48550/arXiv.2311.09315) https://</a:t>
            </a:r>
            <a:r>
              <a:rPr sz="1050" dirty="0" err="1"/>
              <a:t>inspirehep.net</a:t>
            </a:r>
            <a:r>
              <a:rPr sz="1050" dirty="0"/>
              <a:t>/literature/2723225 </a:t>
            </a:r>
          </a:p>
          <a:p>
            <a:pPr algn="l">
              <a:defRPr sz="1400" b="0"/>
            </a:pPr>
            <a:r>
              <a:rPr sz="1050" dirty="0"/>
              <a:t>[4] E. Hardy &amp; N. Song.  Listening for dark photon radio signals from the Galactic Center. Phys. Rev. D. 107 (2023) 115035. (DOI:10.1103/PhysRevD.107.115035) https://</a:t>
            </a:r>
            <a:r>
              <a:rPr sz="1050" dirty="0" err="1"/>
              <a:t>inspirehep.net</a:t>
            </a:r>
            <a:r>
              <a:rPr sz="1050" dirty="0"/>
              <a:t>/literature/2616309</a:t>
            </a:r>
          </a:p>
          <a:p>
            <a:pPr algn="l">
              <a:defRPr sz="1400" b="0"/>
            </a:pPr>
            <a:r>
              <a:rPr sz="1050" dirty="0"/>
              <a:t>[5]  J. March-Russell &amp; J. G. Rosa.  Micro-Bose/</a:t>
            </a:r>
            <a:r>
              <a:rPr sz="1050" dirty="0" err="1"/>
              <a:t>Proca</a:t>
            </a:r>
            <a:r>
              <a:rPr sz="1050" dirty="0"/>
              <a:t> dark matter stars from black hole </a:t>
            </a:r>
            <a:r>
              <a:rPr sz="1050" dirty="0" err="1"/>
              <a:t>superradiance</a:t>
            </a:r>
            <a:r>
              <a:rPr sz="1050" dirty="0"/>
              <a:t> (DOI:10.48550arXiv.2205.15277) https://</a:t>
            </a:r>
            <a:r>
              <a:rPr sz="1050" dirty="0" err="1"/>
              <a:t>inspirehep.net</a:t>
            </a:r>
            <a:r>
              <a:rPr sz="1050" dirty="0"/>
              <a:t>/literature/2089045  </a:t>
            </a:r>
          </a:p>
          <a:p>
            <a:pPr algn="l">
              <a:defRPr sz="1400" b="0"/>
            </a:pPr>
            <a:r>
              <a:rPr sz="1050" dirty="0"/>
              <a:t>[6] M. </a:t>
            </a:r>
            <a:r>
              <a:rPr sz="1050" dirty="0" err="1"/>
              <a:t>Gorghetto</a:t>
            </a:r>
            <a:r>
              <a:rPr sz="1050" dirty="0"/>
              <a:t>, E. Hardy, J. March-Russell, N. Song, S. M. West. Dark photon stars: formation and role as dark matter substructure. JCAP 08 (2022) 018. (DOI:10.1088/1475-7516/2022/08/018) https://</a:t>
            </a:r>
            <a:r>
              <a:rPr sz="1050" dirty="0" err="1"/>
              <a:t>inspirehep.net</a:t>
            </a:r>
            <a:r>
              <a:rPr sz="1050" dirty="0"/>
              <a:t>/literature/2055691  </a:t>
            </a:r>
          </a:p>
          <a:p>
            <a:pPr algn="l">
              <a:defRPr sz="1400" b="0"/>
            </a:pPr>
            <a:r>
              <a:rPr sz="1050" dirty="0"/>
              <a:t>[7] S. Hassan, J. March-Russell, G. </a:t>
            </a:r>
            <a:r>
              <a:rPr sz="1050" dirty="0" err="1"/>
              <a:t>Obied</a:t>
            </a:r>
            <a:r>
              <a:rPr sz="1050" dirty="0"/>
              <a:t>. </a:t>
            </a:r>
            <a:r>
              <a:rPr sz="1050" dirty="0" err="1"/>
              <a:t>Chern</a:t>
            </a:r>
            <a:r>
              <a:rPr sz="1050" dirty="0"/>
              <a:t>-Simons bubbles: Lopsided false vacuum decay in axion electrodynamics. e-Print: 2402.00119 (DOI:10.48550/arXiv.2402.00119)</a:t>
            </a:r>
          </a:p>
          <a:p>
            <a:pPr algn="l">
              <a:defRPr sz="1400" b="0"/>
            </a:pPr>
            <a:r>
              <a:rPr sz="1050" dirty="0"/>
              <a:t>https://</a:t>
            </a:r>
            <a:r>
              <a:rPr sz="1050" dirty="0" err="1"/>
              <a:t>inspirehep.net</a:t>
            </a:r>
            <a:r>
              <a:rPr sz="1050" dirty="0"/>
              <a:t>/literature/2753908 </a:t>
            </a:r>
          </a:p>
          <a:p>
            <a:pPr algn="l">
              <a:defRPr sz="1400" b="0"/>
            </a:pPr>
            <a:r>
              <a:rPr sz="1050" dirty="0"/>
              <a:t>[8] G. Domenech, R. </a:t>
            </a:r>
            <a:r>
              <a:rPr sz="1050" dirty="0" err="1"/>
              <a:t>Mohayaee</a:t>
            </a:r>
            <a:r>
              <a:rPr sz="1050" dirty="0"/>
              <a:t>, S. P. Patil, S. Sarkar.  Galaxy number-count dipole and </a:t>
            </a:r>
            <a:r>
              <a:rPr sz="1050" dirty="0" err="1"/>
              <a:t>superhorizon</a:t>
            </a:r>
            <a:r>
              <a:rPr sz="1050" dirty="0"/>
              <a:t> fluctuations.  JCAP 10 (2022) 019. (DOI: 10.1088/1475-7516/2022/10/019) https://</a:t>
            </a:r>
            <a:r>
              <a:rPr sz="1050" dirty="0" err="1"/>
              <a:t>inspirehep.net</a:t>
            </a:r>
            <a:r>
              <a:rPr sz="1050" dirty="0"/>
              <a:t>/literature/2105425  </a:t>
            </a:r>
          </a:p>
          <a:p>
            <a:pPr algn="l">
              <a:defRPr sz="1400" b="0"/>
            </a:pPr>
            <a:r>
              <a:rPr sz="1050" dirty="0"/>
              <a:t>[9] K. A. Beyer, G. Morocco, R. Bingham, G. </a:t>
            </a:r>
            <a:r>
              <a:rPr sz="1050" dirty="0" err="1"/>
              <a:t>Gregori</a:t>
            </a:r>
            <a:r>
              <a:rPr sz="1050" dirty="0"/>
              <a:t>.  Light-shining-through-wall axion detection experiments with a stimulating laser. </a:t>
            </a:r>
            <a:r>
              <a:rPr sz="1050" dirty="0" err="1"/>
              <a:t>Phys.Rev.D</a:t>
            </a:r>
            <a:r>
              <a:rPr sz="1050" dirty="0"/>
              <a:t> 105 (2022) 035031. (DOI: 10.1103/PhysRevD.105.035031) https://</a:t>
            </a:r>
            <a:r>
              <a:rPr sz="1050" dirty="0" err="1"/>
              <a:t>inspirehep.net</a:t>
            </a:r>
            <a:r>
              <a:rPr sz="1050" dirty="0"/>
              <a:t>/literature/1935832 </a:t>
            </a:r>
          </a:p>
          <a:p>
            <a:pPr algn="l">
              <a:defRPr sz="1400" b="0"/>
            </a:pPr>
            <a:r>
              <a:rPr sz="1050" dirty="0"/>
              <a:t>[10] K. A. Beyer, G. Morocco, C. Danson, R. Bingham, G. </a:t>
            </a:r>
            <a:r>
              <a:rPr sz="1050" dirty="0" err="1"/>
              <a:t>Gregori</a:t>
            </a:r>
            <a:r>
              <a:rPr sz="1050" dirty="0"/>
              <a:t>. Parametric co-linear axion photon instability. </a:t>
            </a:r>
            <a:r>
              <a:rPr sz="1050" dirty="0" err="1"/>
              <a:t>Phys.Lett</a:t>
            </a:r>
            <a:r>
              <a:rPr sz="1050" dirty="0"/>
              <a:t>. B 839 (2023) 137759. (DOI: 10.1016/j.physletb.2023.137759) https://</a:t>
            </a:r>
            <a:r>
              <a:rPr sz="1050" dirty="0" err="1"/>
              <a:t>inspirehep.net</a:t>
            </a:r>
            <a:r>
              <a:rPr sz="1050" dirty="0"/>
              <a:t>/literature/1898348 </a:t>
            </a:r>
          </a:p>
        </p:txBody>
      </p:sp>
      <p:sp>
        <p:nvSpPr>
          <p:cNvPr id="142" name="[11] S. Whithington.  Quantum Electronics for Fundamental Physics. Contemporary Physics, 63 (2023) 116. (DOI:10.1080/00107514.2023.2180179) https://inspirehep.net/literature/2630609"/>
          <p:cNvSpPr txBox="1"/>
          <p:nvPr/>
        </p:nvSpPr>
        <p:spPr>
          <a:xfrm>
            <a:off x="1996033" y="5452916"/>
            <a:ext cx="8199934" cy="10079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050" dirty="0"/>
              <a:t>[11] S. </a:t>
            </a:r>
            <a:r>
              <a:rPr sz="1050" dirty="0" err="1"/>
              <a:t>Whithington</a:t>
            </a:r>
            <a:r>
              <a:rPr sz="1050" dirty="0"/>
              <a:t>.  Quantum Electronics for Fundamental Physics. Contemporary Physics, 63 (2023) 116. (DOI:10.1080/00107514.2023.2180179) </a:t>
            </a:r>
            <a:r>
              <a:rPr sz="1050" dirty="0">
                <a:hlinkClick r:id="rId2"/>
              </a:rPr>
              <a:t>https://inspirehep.net/literature/2630609</a:t>
            </a:r>
            <a:r>
              <a:rPr lang="en-GB" sz="1050" dirty="0"/>
              <a:t>]</a:t>
            </a:r>
          </a:p>
          <a:p>
            <a:pPr algn="l">
              <a:defRPr sz="1800" b="0"/>
            </a:pPr>
            <a:r>
              <a:rPr lang="en-GB" sz="1050" dirty="0">
                <a:latin typeface="Helvetica" pitchFamily="2" charset="0"/>
              </a:rPr>
              <a:t>[12] </a:t>
            </a:r>
            <a:r>
              <a:rPr lang="en-GB" sz="1050" dirty="0" err="1">
                <a:latin typeface="Helvetica" pitchFamily="2" charset="0"/>
              </a:rPr>
              <a:t>C.N.Thomas</a:t>
            </a:r>
            <a:r>
              <a:rPr lang="en-GB" sz="1050" dirty="0">
                <a:latin typeface="Helvetica" pitchFamily="2" charset="0"/>
              </a:rPr>
              <a:t>, S. Withington and D.J. Goldie</a:t>
            </a:r>
            <a:r>
              <a:rPr lang="en-GB" sz="1050" i="1" dirty="0">
                <a:latin typeface="Helvetica" pitchFamily="2" charset="0"/>
              </a:rPr>
              <a:t>, Superconducting Microwave Detector Technology for Ultra-Light Dark Matter </a:t>
            </a:r>
            <a:r>
              <a:rPr lang="en-GB" sz="1050" i="1" dirty="0" err="1">
                <a:latin typeface="Helvetica" pitchFamily="2" charset="0"/>
              </a:rPr>
              <a:t>Haloscopes</a:t>
            </a:r>
            <a:r>
              <a:rPr lang="en-GB" sz="1050" i="1" dirty="0">
                <a:latin typeface="Helvetica" pitchFamily="2" charset="0"/>
              </a:rPr>
              <a:t> and other Fundamental Physics Experiments: Background Theory (Part I) – </a:t>
            </a:r>
            <a:r>
              <a:rPr lang="en-GB" sz="1050" dirty="0">
                <a:latin typeface="Helvetica" pitchFamily="2" charset="0"/>
              </a:rPr>
              <a:t>arXiv:2403.135541v1</a:t>
            </a:r>
          </a:p>
          <a:p>
            <a:pPr algn="l">
              <a:defRPr sz="1800" b="0"/>
            </a:pPr>
            <a:r>
              <a:rPr lang="en-GB" sz="1050" dirty="0">
                <a:latin typeface="Helvetica" pitchFamily="2" charset="0"/>
              </a:rPr>
              <a:t>[13] </a:t>
            </a:r>
            <a:r>
              <a:rPr lang="en-GB" sz="1050" dirty="0" err="1">
                <a:latin typeface="Helvetica" pitchFamily="2" charset="0"/>
              </a:rPr>
              <a:t>C.N.Thomas</a:t>
            </a:r>
            <a:r>
              <a:rPr lang="en-GB" sz="1050" dirty="0">
                <a:latin typeface="Helvetica" pitchFamily="2" charset="0"/>
              </a:rPr>
              <a:t>, S. Withington and D.J. Goldie</a:t>
            </a:r>
            <a:r>
              <a:rPr lang="en-GB" sz="1050" i="1" dirty="0">
                <a:latin typeface="Helvetica" pitchFamily="2" charset="0"/>
              </a:rPr>
              <a:t>, Superconducting Microwave Detector Technology for Ultra-Light Dark Matter </a:t>
            </a:r>
            <a:r>
              <a:rPr lang="en-GB" sz="1050" i="1" dirty="0" err="1">
                <a:latin typeface="Helvetica" pitchFamily="2" charset="0"/>
              </a:rPr>
              <a:t>Haloscopes</a:t>
            </a:r>
            <a:r>
              <a:rPr lang="en-GB" sz="1050" i="1" dirty="0">
                <a:latin typeface="Helvetica" pitchFamily="2" charset="0"/>
              </a:rPr>
              <a:t> and other Fundamental Physics Experiments: Device Physics (Part II) – </a:t>
            </a:r>
            <a:r>
              <a:rPr lang="en-GB" sz="1050" dirty="0">
                <a:latin typeface="Helvetica" pitchFamily="2" charset="0"/>
              </a:rPr>
              <a:t>arXiv:2403.13555v1</a:t>
            </a:r>
          </a:p>
        </p:txBody>
      </p:sp>
      <p:sp>
        <p:nvSpPr>
          <p:cNvPr id="143" name="Significant new theory progress from Withington (some published [11], some being prepared for publication, and Kok-Tan, in preparation."/>
          <p:cNvSpPr txBox="1"/>
          <p:nvPr/>
        </p:nvSpPr>
        <p:spPr>
          <a:xfrm>
            <a:off x="1839610" y="5078291"/>
            <a:ext cx="9445705" cy="298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>
              <a:defRPr sz="2400" b="0"/>
            </a:lvl1pPr>
          </a:lstStyle>
          <a:p>
            <a:r>
              <a:rPr lang="en-GB" sz="1687" dirty="0"/>
              <a:t>Stafford Withington– new schemes for wideband axion detection, Boon </a:t>
            </a:r>
            <a:r>
              <a:rPr lang="en-GB" sz="1687" dirty="0" err="1"/>
              <a:t>Kok</a:t>
            </a:r>
            <a:r>
              <a:rPr lang="en-GB" sz="1687" dirty="0"/>
              <a:t> Tan – theory of TWPAs </a:t>
            </a:r>
            <a:endParaRPr sz="1687" dirty="0"/>
          </a:p>
        </p:txBody>
      </p:sp>
      <p:pic>
        <p:nvPicPr>
          <p:cNvPr id="2" name="Picture 1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990BEC9D-0D13-51D3-CF32-20B2F31D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2A029E-43EC-C731-0CA5-370BEAA1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F659-31FB-CAE2-BB62-51C4DF6C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0568282-CBBE-82CA-A560-B1C97C9FB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8BE6A-2DD9-EE6D-1C76-B15DE525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4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B7BA3044-3E0E-18B3-9A2C-8CA6B9C84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1207930-F900-D30C-C4C0-44799ED6C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48431-25D6-1181-86B1-769AC795E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4000"/>
                    </a14:imgEffect>
                  </a14:imgLayer>
                </a14:imgProps>
              </a:ext>
            </a:extLst>
          </a:blip>
          <a:srcRect l="30171" t="-1268" r="10068" b="1268"/>
          <a:stretch/>
        </p:blipFill>
        <p:spPr>
          <a:xfrm>
            <a:off x="7408515" y="345779"/>
            <a:ext cx="2704386" cy="3443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F91C55-8256-582F-F43B-3ED0C3A5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883" y="45279"/>
            <a:ext cx="6421546" cy="649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Haloscope and Receiver Chain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3F96-E8F3-383E-A25C-475B202A6B2D}"/>
              </a:ext>
            </a:extLst>
          </p:cNvPr>
          <p:cNvGrpSpPr/>
          <p:nvPr/>
        </p:nvGrpSpPr>
        <p:grpSpPr>
          <a:xfrm>
            <a:off x="10078808" y="888436"/>
            <a:ext cx="410783" cy="2750997"/>
            <a:chOff x="2695444" y="4573960"/>
            <a:chExt cx="410783" cy="2035107"/>
          </a:xfrm>
          <a:solidFill>
            <a:srgbClr val="00A2FF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64D06D-6839-41AE-2036-BEFBBFEFC0A1}"/>
                </a:ext>
              </a:extLst>
            </p:cNvPr>
            <p:cNvSpPr/>
            <p:nvPr/>
          </p:nvSpPr>
          <p:spPr>
            <a:xfrm>
              <a:off x="2701637" y="4573960"/>
              <a:ext cx="397663" cy="203465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33786E-F9E5-83F3-D5D9-ACC4176019AA}"/>
                </a:ext>
              </a:extLst>
            </p:cNvPr>
            <p:cNvCxnSpPr>
              <a:cxnSpLocks/>
            </p:cNvCxnSpPr>
            <p:nvPr/>
          </p:nvCxnSpPr>
          <p:spPr>
            <a:xfrm>
              <a:off x="2708564" y="4574409"/>
              <a:ext cx="397663" cy="2034658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3DE389-BC40-FA95-2465-6497D644F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5444" y="4573960"/>
              <a:ext cx="397663" cy="2034658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1B48D60-1A15-0824-663E-D930C0C7F73C}"/>
              </a:ext>
            </a:extLst>
          </p:cNvPr>
          <p:cNvSpPr/>
          <p:nvPr/>
        </p:nvSpPr>
        <p:spPr>
          <a:xfrm>
            <a:off x="5654659" y="4040241"/>
            <a:ext cx="5887994" cy="2566735"/>
          </a:xfrm>
          <a:prstGeom prst="rect">
            <a:avLst/>
          </a:prstGeom>
          <a:solidFill>
            <a:srgbClr val="EBD9CB"/>
          </a:solidFill>
          <a:ln>
            <a:solidFill>
              <a:srgbClr val="8555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graph showing a wave&#10;&#10;Description automatically generated with medium confidence">
            <a:extLst>
              <a:ext uri="{FF2B5EF4-FFF2-40B4-BE49-F238E27FC236}">
                <a16:creationId xmlns:a16="http://schemas.microsoft.com/office/drawing/2014/main" id="{462EA789-3AAD-0D1F-5EEC-88834102C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231" y="4103656"/>
            <a:ext cx="5734850" cy="2448267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E5B0C8A-CCE4-307E-81BB-C6D941345EE4}"/>
              </a:ext>
            </a:extLst>
          </p:cNvPr>
          <p:cNvCxnSpPr>
            <a:cxnSpLocks/>
          </p:cNvCxnSpPr>
          <p:nvPr/>
        </p:nvCxnSpPr>
        <p:spPr>
          <a:xfrm>
            <a:off x="9292938" y="4808922"/>
            <a:ext cx="562407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BE5E333-C1C9-271C-7907-07BF30416ACC}"/>
              </a:ext>
            </a:extLst>
          </p:cNvPr>
          <p:cNvGrpSpPr/>
          <p:nvPr/>
        </p:nvGrpSpPr>
        <p:grpSpPr>
          <a:xfrm>
            <a:off x="7022574" y="887829"/>
            <a:ext cx="410783" cy="2750997"/>
            <a:chOff x="2695444" y="4573960"/>
            <a:chExt cx="410783" cy="2035107"/>
          </a:xfrm>
          <a:solidFill>
            <a:srgbClr val="00A2FF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6DB368-D069-E219-05F3-FDADE7D1854A}"/>
                </a:ext>
              </a:extLst>
            </p:cNvPr>
            <p:cNvSpPr/>
            <p:nvPr/>
          </p:nvSpPr>
          <p:spPr>
            <a:xfrm>
              <a:off x="2701637" y="4573960"/>
              <a:ext cx="397663" cy="203465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7FDDBAF-86E5-86C3-2593-DD9C59C58325}"/>
                </a:ext>
              </a:extLst>
            </p:cNvPr>
            <p:cNvCxnSpPr>
              <a:cxnSpLocks/>
            </p:cNvCxnSpPr>
            <p:nvPr/>
          </p:nvCxnSpPr>
          <p:spPr>
            <a:xfrm>
              <a:off x="2708564" y="4574409"/>
              <a:ext cx="397663" cy="2034658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B538411-2BD4-AC75-36AB-1F5BDE87DA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5444" y="4573960"/>
              <a:ext cx="397663" cy="2034658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073246-C82B-45AA-B41F-64AB756E3A32}"/>
              </a:ext>
            </a:extLst>
          </p:cNvPr>
          <p:cNvGrpSpPr/>
          <p:nvPr/>
        </p:nvGrpSpPr>
        <p:grpSpPr>
          <a:xfrm>
            <a:off x="275786" y="772221"/>
            <a:ext cx="5640877" cy="6111580"/>
            <a:chOff x="0" y="746420"/>
            <a:chExt cx="5640877" cy="61115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9C268FE-DD8F-B142-23FB-1DDC18C7551D}"/>
                </a:ext>
              </a:extLst>
            </p:cNvPr>
            <p:cNvSpPr/>
            <p:nvPr/>
          </p:nvSpPr>
          <p:spPr>
            <a:xfrm>
              <a:off x="872527" y="746420"/>
              <a:ext cx="1234051" cy="5924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B049045-287F-9F41-39F8-D7B2963F7714}"/>
                </a:ext>
              </a:extLst>
            </p:cNvPr>
            <p:cNvSpPr/>
            <p:nvPr/>
          </p:nvSpPr>
          <p:spPr>
            <a:xfrm>
              <a:off x="2248926" y="1569975"/>
              <a:ext cx="365886" cy="3583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0A1BB63-F667-B196-92C3-2DB21D514AF4}"/>
                </a:ext>
              </a:extLst>
            </p:cNvPr>
            <p:cNvSpPr/>
            <p:nvPr/>
          </p:nvSpPr>
          <p:spPr>
            <a:xfrm>
              <a:off x="972896" y="3504165"/>
              <a:ext cx="365886" cy="3583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4964E8F7-FDAD-4286-5803-E7E9B46B8C5D}"/>
                </a:ext>
              </a:extLst>
            </p:cNvPr>
            <p:cNvSpPr/>
            <p:nvPr/>
          </p:nvSpPr>
          <p:spPr>
            <a:xfrm>
              <a:off x="2107325" y="2868870"/>
              <a:ext cx="664534" cy="5924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C51327C2-3A43-382D-5A1B-E7A57EC4BA1C}"/>
                </a:ext>
              </a:extLst>
            </p:cNvPr>
            <p:cNvSpPr/>
            <p:nvPr/>
          </p:nvSpPr>
          <p:spPr>
            <a:xfrm>
              <a:off x="745638" y="4573960"/>
              <a:ext cx="2109111" cy="158376"/>
            </a:xfrm>
            <a:prstGeom prst="ellipse">
              <a:avLst/>
            </a:prstGeom>
            <a:solidFill>
              <a:schemeClr val="bg2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CA2E9B6F-302D-2AE5-825E-428F2D4E5F3A}"/>
                </a:ext>
              </a:extLst>
            </p:cNvPr>
            <p:cNvSpPr/>
            <p:nvPr/>
          </p:nvSpPr>
          <p:spPr>
            <a:xfrm flipV="1">
              <a:off x="745637" y="5871040"/>
              <a:ext cx="2109111" cy="457353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8F3F1CC3-2E3F-24F4-D182-E74A6EB9394A}"/>
                </a:ext>
              </a:extLst>
            </p:cNvPr>
            <p:cNvCxnSpPr>
              <a:cxnSpLocks/>
            </p:cNvCxnSpPr>
            <p:nvPr/>
          </p:nvCxnSpPr>
          <p:spPr>
            <a:xfrm>
              <a:off x="2443893" y="1835062"/>
              <a:ext cx="0" cy="32006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Triangle 125">
              <a:extLst>
                <a:ext uri="{FF2B5EF4-FFF2-40B4-BE49-F238E27FC236}">
                  <a16:creationId xmlns:a16="http://schemas.microsoft.com/office/drawing/2014/main" id="{4ED62DC2-34DC-2C26-8783-A56B643B9DDF}"/>
                </a:ext>
              </a:extLst>
            </p:cNvPr>
            <p:cNvSpPr/>
            <p:nvPr/>
          </p:nvSpPr>
          <p:spPr>
            <a:xfrm>
              <a:off x="2263063" y="2991423"/>
              <a:ext cx="358346" cy="41431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D5F5A35B-4E0B-2DCC-F6B8-CA74A9CCA1E7}"/>
                </a:ext>
              </a:extLst>
            </p:cNvPr>
            <p:cNvGrpSpPr/>
            <p:nvPr/>
          </p:nvGrpSpPr>
          <p:grpSpPr>
            <a:xfrm>
              <a:off x="487271" y="4668050"/>
              <a:ext cx="210065" cy="1446566"/>
              <a:chOff x="1210962" y="4874213"/>
              <a:chExt cx="210065" cy="1446566"/>
            </a:xfrm>
          </p:grpSpPr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A3EAA280-4543-F626-F560-F9CCA62C6424}"/>
                  </a:ext>
                </a:extLst>
              </p:cNvPr>
              <p:cNvSpPr/>
              <p:nvPr/>
            </p:nvSpPr>
            <p:spPr>
              <a:xfrm>
                <a:off x="1210962" y="4874213"/>
                <a:ext cx="210065" cy="14465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B76F68E4-B3CE-BD71-84B4-6E8453049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2715" y="4886337"/>
                <a:ext cx="203855" cy="143201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6D20397B-6F31-9105-4E1F-9A71B72F44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4780" y="4874213"/>
                <a:ext cx="203855" cy="143201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1FF364F-9ABC-B9DC-34D0-19EE56D9551B}"/>
                </a:ext>
              </a:extLst>
            </p:cNvPr>
            <p:cNvGrpSpPr/>
            <p:nvPr/>
          </p:nvGrpSpPr>
          <p:grpSpPr>
            <a:xfrm>
              <a:off x="2911179" y="4665272"/>
              <a:ext cx="210065" cy="1446566"/>
              <a:chOff x="1210962" y="4874213"/>
              <a:chExt cx="210065" cy="1446566"/>
            </a:xfrm>
          </p:grpSpPr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6749279B-530B-9CE2-9D9E-1036D2CC2AA7}"/>
                  </a:ext>
                </a:extLst>
              </p:cNvPr>
              <p:cNvSpPr/>
              <p:nvPr/>
            </p:nvSpPr>
            <p:spPr>
              <a:xfrm>
                <a:off x="1210962" y="4874213"/>
                <a:ext cx="210065" cy="14465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D1EBDA7E-D318-6F42-5CD9-16A720755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2715" y="4886337"/>
                <a:ext cx="203855" cy="143201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9AC55479-308F-452E-9B18-DB1F72A77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4780" y="4874213"/>
                <a:ext cx="203855" cy="143201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6F342430-D439-9A68-1E38-2807C85C57A2}"/>
                </a:ext>
              </a:extLst>
            </p:cNvPr>
            <p:cNvGrpSpPr/>
            <p:nvPr/>
          </p:nvGrpSpPr>
          <p:grpSpPr>
            <a:xfrm>
              <a:off x="980436" y="866350"/>
              <a:ext cx="358346" cy="358346"/>
              <a:chOff x="7099751" y="3551602"/>
              <a:chExt cx="358346" cy="358346"/>
            </a:xfrm>
          </p:grpSpPr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17374ABA-3B82-D952-8F5B-616AB1889649}"/>
                  </a:ext>
                </a:extLst>
              </p:cNvPr>
              <p:cNvGrpSpPr/>
              <p:nvPr/>
            </p:nvGrpSpPr>
            <p:grpSpPr>
              <a:xfrm>
                <a:off x="7202837" y="3607354"/>
                <a:ext cx="151106" cy="241072"/>
                <a:chOff x="6311355" y="4954213"/>
                <a:chExt cx="151106" cy="241072"/>
              </a:xfrm>
            </p:grpSpPr>
            <p:sp>
              <p:nvSpPr>
                <p:cNvPr id="569" name="Freeform 140">
                  <a:extLst>
                    <a:ext uri="{FF2B5EF4-FFF2-40B4-BE49-F238E27FC236}">
                      <a16:creationId xmlns:a16="http://schemas.microsoft.com/office/drawing/2014/main" id="{3C633634-BFD0-4CF7-B405-8FC1D838285C}"/>
                    </a:ext>
                  </a:extLst>
                </p:cNvPr>
                <p:cNvSpPr/>
                <p:nvPr/>
              </p:nvSpPr>
              <p:spPr>
                <a:xfrm>
                  <a:off x="6311355" y="4954213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Freeform 141">
                  <a:extLst>
                    <a:ext uri="{FF2B5EF4-FFF2-40B4-BE49-F238E27FC236}">
                      <a16:creationId xmlns:a16="http://schemas.microsoft.com/office/drawing/2014/main" id="{18CE45F7-38BA-A9E2-8027-811B865697F0}"/>
                    </a:ext>
                  </a:extLst>
                </p:cNvPr>
                <p:cNvSpPr/>
                <p:nvPr/>
              </p:nvSpPr>
              <p:spPr>
                <a:xfrm flipV="1">
                  <a:off x="6386908" y="5074749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F11C6EA-B9DC-2C03-41A9-E3DA8AC825F4}"/>
                  </a:ext>
                </a:extLst>
              </p:cNvPr>
              <p:cNvSpPr/>
              <p:nvPr/>
            </p:nvSpPr>
            <p:spPr>
              <a:xfrm>
                <a:off x="7099751" y="3551602"/>
                <a:ext cx="358346" cy="358346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46A29E65-F1A9-CF74-E63B-2BF291C70F09}"/>
                  </a:ext>
                </a:extLst>
              </p:cNvPr>
              <p:cNvGrpSpPr/>
              <p:nvPr/>
            </p:nvGrpSpPr>
            <p:grpSpPr>
              <a:xfrm>
                <a:off x="7189677" y="3610912"/>
                <a:ext cx="151106" cy="241072"/>
                <a:chOff x="6311355" y="4954213"/>
                <a:chExt cx="151106" cy="241072"/>
              </a:xfrm>
            </p:grpSpPr>
            <p:sp>
              <p:nvSpPr>
                <p:cNvPr id="567" name="Freeform 138">
                  <a:extLst>
                    <a:ext uri="{FF2B5EF4-FFF2-40B4-BE49-F238E27FC236}">
                      <a16:creationId xmlns:a16="http://schemas.microsoft.com/office/drawing/2014/main" id="{0B550627-3762-BBE2-631E-14CF4364F214}"/>
                    </a:ext>
                  </a:extLst>
                </p:cNvPr>
                <p:cNvSpPr/>
                <p:nvPr/>
              </p:nvSpPr>
              <p:spPr>
                <a:xfrm>
                  <a:off x="6311355" y="4954213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Freeform 139">
                  <a:extLst>
                    <a:ext uri="{FF2B5EF4-FFF2-40B4-BE49-F238E27FC236}">
                      <a16:creationId xmlns:a16="http://schemas.microsoft.com/office/drawing/2014/main" id="{CD4DBBDA-688A-97B6-FCDD-48F28C7C37D4}"/>
                    </a:ext>
                  </a:extLst>
                </p:cNvPr>
                <p:cNvSpPr/>
                <p:nvPr/>
              </p:nvSpPr>
              <p:spPr>
                <a:xfrm flipV="1">
                  <a:off x="6386908" y="5074749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D40B63A8-E855-AFDC-EF76-B1276CA29167}"/>
                </a:ext>
              </a:extLst>
            </p:cNvPr>
            <p:cNvCxnSpPr>
              <a:cxnSpLocks/>
              <a:stCxn id="451" idx="2"/>
            </p:cNvCxnSpPr>
            <p:nvPr/>
          </p:nvCxnSpPr>
          <p:spPr>
            <a:xfrm flipV="1">
              <a:off x="745637" y="4659078"/>
              <a:ext cx="0" cy="14406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A5105DD4-99B8-8988-84FE-C1B366E24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4748" y="4659078"/>
              <a:ext cx="0" cy="14406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FFA2B71F-66D8-0A63-C996-BCE1D7D63A34}"/>
                </a:ext>
              </a:extLst>
            </p:cNvPr>
            <p:cNvCxnSpPr>
              <a:cxnSpLocks/>
              <a:stCxn id="565" idx="4"/>
            </p:cNvCxnSpPr>
            <p:nvPr/>
          </p:nvCxnSpPr>
          <p:spPr>
            <a:xfrm>
              <a:off x="1159609" y="1224696"/>
              <a:ext cx="0" cy="23890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6E87E93A-6DE8-44B9-2FAF-83F46D98236B}"/>
                </a:ext>
              </a:extLst>
            </p:cNvPr>
            <p:cNvCxnSpPr>
              <a:cxnSpLocks/>
            </p:cNvCxnSpPr>
            <p:nvPr/>
          </p:nvCxnSpPr>
          <p:spPr>
            <a:xfrm>
              <a:off x="2513132" y="1486864"/>
              <a:ext cx="2671429" cy="116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149E4620-17B3-CA84-A3E4-51EABF0C9796}"/>
                </a:ext>
              </a:extLst>
            </p:cNvPr>
            <p:cNvGrpSpPr/>
            <p:nvPr/>
          </p:nvGrpSpPr>
          <p:grpSpPr>
            <a:xfrm>
              <a:off x="2756172" y="790866"/>
              <a:ext cx="358346" cy="870755"/>
              <a:chOff x="3844116" y="2384129"/>
              <a:chExt cx="358346" cy="870755"/>
            </a:xfrm>
          </p:grpSpPr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EF2A9C00-4A6B-D88A-C91B-8259840060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3289" y="2588412"/>
                <a:ext cx="0" cy="594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FD90A1BF-D2CE-13B1-D650-4C58C5713320}"/>
                  </a:ext>
                </a:extLst>
              </p:cNvPr>
              <p:cNvGrpSpPr/>
              <p:nvPr/>
            </p:nvGrpSpPr>
            <p:grpSpPr>
              <a:xfrm>
                <a:off x="3844116" y="2896538"/>
                <a:ext cx="358346" cy="358346"/>
                <a:chOff x="6194575" y="4470334"/>
                <a:chExt cx="358346" cy="358346"/>
              </a:xfrm>
            </p:grpSpPr>
            <p:sp>
              <p:nvSpPr>
                <p:cNvPr id="561" name="Oval 560">
                  <a:extLst>
                    <a:ext uri="{FF2B5EF4-FFF2-40B4-BE49-F238E27FC236}">
                      <a16:creationId xmlns:a16="http://schemas.microsoft.com/office/drawing/2014/main" id="{8B448AC7-9451-1C3D-6D42-B1ACD6304711}"/>
                    </a:ext>
                  </a:extLst>
                </p:cNvPr>
                <p:cNvSpPr/>
                <p:nvPr/>
              </p:nvSpPr>
              <p:spPr>
                <a:xfrm>
                  <a:off x="6194575" y="4470334"/>
                  <a:ext cx="358346" cy="358346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2" name="Straight Connector 561">
                  <a:extLst>
                    <a:ext uri="{FF2B5EF4-FFF2-40B4-BE49-F238E27FC236}">
                      <a16:creationId xmlns:a16="http://schemas.microsoft.com/office/drawing/2014/main" id="{05CBC22E-892A-D710-7AA1-1415FB812A91}"/>
                    </a:ext>
                  </a:extLst>
                </p:cNvPr>
                <p:cNvCxnSpPr>
                  <a:stCxn id="561" idx="1"/>
                  <a:endCxn id="561" idx="5"/>
                </p:cNvCxnSpPr>
                <p:nvPr/>
              </p:nvCxnSpPr>
              <p:spPr>
                <a:xfrm>
                  <a:off x="6247054" y="4522813"/>
                  <a:ext cx="253388" cy="2533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id="{D55C9A8A-37C8-3059-859B-642D6B799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7054" y="4519196"/>
                  <a:ext cx="253388" cy="2533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DBC57A81-2354-00E2-876B-C4AE6C532AE4}"/>
                  </a:ext>
                </a:extLst>
              </p:cNvPr>
              <p:cNvGrpSpPr/>
              <p:nvPr/>
            </p:nvGrpSpPr>
            <p:grpSpPr>
              <a:xfrm>
                <a:off x="3844116" y="2384129"/>
                <a:ext cx="358346" cy="358346"/>
                <a:chOff x="3515525" y="286790"/>
                <a:chExt cx="358346" cy="358346"/>
              </a:xfrm>
            </p:grpSpPr>
            <p:sp>
              <p:nvSpPr>
                <p:cNvPr id="557" name="Oval 556">
                  <a:extLst>
                    <a:ext uri="{FF2B5EF4-FFF2-40B4-BE49-F238E27FC236}">
                      <a16:creationId xmlns:a16="http://schemas.microsoft.com/office/drawing/2014/main" id="{B5FBC1E7-0D1B-B681-4F77-C2FB980349B8}"/>
                    </a:ext>
                  </a:extLst>
                </p:cNvPr>
                <p:cNvSpPr/>
                <p:nvPr/>
              </p:nvSpPr>
              <p:spPr>
                <a:xfrm>
                  <a:off x="3515525" y="286790"/>
                  <a:ext cx="358346" cy="358346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8" name="Group 557">
                  <a:extLst>
                    <a:ext uri="{FF2B5EF4-FFF2-40B4-BE49-F238E27FC236}">
                      <a16:creationId xmlns:a16="http://schemas.microsoft.com/office/drawing/2014/main" id="{83865D0B-E26A-3231-70C4-2E91D08122D9}"/>
                    </a:ext>
                  </a:extLst>
                </p:cNvPr>
                <p:cNvGrpSpPr/>
                <p:nvPr/>
              </p:nvGrpSpPr>
              <p:grpSpPr>
                <a:xfrm>
                  <a:off x="3619145" y="345427"/>
                  <a:ext cx="151106" cy="241072"/>
                  <a:chOff x="6311355" y="4954213"/>
                  <a:chExt cx="151106" cy="241072"/>
                </a:xfrm>
              </p:grpSpPr>
              <p:sp>
                <p:nvSpPr>
                  <p:cNvPr id="559" name="Freeform 152">
                    <a:extLst>
                      <a:ext uri="{FF2B5EF4-FFF2-40B4-BE49-F238E27FC236}">
                        <a16:creationId xmlns:a16="http://schemas.microsoft.com/office/drawing/2014/main" id="{B95EB18D-6A3F-690A-A8EA-B2FBFCFC114C}"/>
                      </a:ext>
                    </a:extLst>
                  </p:cNvPr>
                  <p:cNvSpPr/>
                  <p:nvPr/>
                </p:nvSpPr>
                <p:spPr>
                  <a:xfrm>
                    <a:off x="6311355" y="4954213"/>
                    <a:ext cx="75553" cy="120536"/>
                  </a:xfrm>
                  <a:custGeom>
                    <a:avLst/>
                    <a:gdLst>
                      <a:gd name="connsiteX0" fmla="*/ 0 w 136566"/>
                      <a:gd name="connsiteY0" fmla="*/ 166255 h 166255"/>
                      <a:gd name="connsiteX1" fmla="*/ 71252 w 136566"/>
                      <a:gd name="connsiteY1" fmla="*/ 0 h 166255"/>
                      <a:gd name="connsiteX2" fmla="*/ 136566 w 136566"/>
                      <a:gd name="connsiteY2" fmla="*/ 166255 h 166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566" h="166255">
                        <a:moveTo>
                          <a:pt x="0" y="166255"/>
                        </a:moveTo>
                        <a:cubicBezTo>
                          <a:pt x="24245" y="83127"/>
                          <a:pt x="48491" y="0"/>
                          <a:pt x="71252" y="0"/>
                        </a:cubicBezTo>
                        <a:cubicBezTo>
                          <a:pt x="94013" y="0"/>
                          <a:pt x="115289" y="83127"/>
                          <a:pt x="136566" y="166255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Freeform 153">
                    <a:extLst>
                      <a:ext uri="{FF2B5EF4-FFF2-40B4-BE49-F238E27FC236}">
                        <a16:creationId xmlns:a16="http://schemas.microsoft.com/office/drawing/2014/main" id="{6801D1A6-7442-D06C-260C-361B56094EEA}"/>
                      </a:ext>
                    </a:extLst>
                  </p:cNvPr>
                  <p:cNvSpPr/>
                  <p:nvPr/>
                </p:nvSpPr>
                <p:spPr>
                  <a:xfrm flipV="1">
                    <a:off x="6386908" y="5074749"/>
                    <a:ext cx="75553" cy="120536"/>
                  </a:xfrm>
                  <a:custGeom>
                    <a:avLst/>
                    <a:gdLst>
                      <a:gd name="connsiteX0" fmla="*/ 0 w 136566"/>
                      <a:gd name="connsiteY0" fmla="*/ 166255 h 166255"/>
                      <a:gd name="connsiteX1" fmla="*/ 71252 w 136566"/>
                      <a:gd name="connsiteY1" fmla="*/ 0 h 166255"/>
                      <a:gd name="connsiteX2" fmla="*/ 136566 w 136566"/>
                      <a:gd name="connsiteY2" fmla="*/ 166255 h 166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566" h="166255">
                        <a:moveTo>
                          <a:pt x="0" y="166255"/>
                        </a:moveTo>
                        <a:cubicBezTo>
                          <a:pt x="24245" y="83127"/>
                          <a:pt x="48491" y="0"/>
                          <a:pt x="71252" y="0"/>
                        </a:cubicBezTo>
                        <a:cubicBezTo>
                          <a:pt x="94013" y="0"/>
                          <a:pt x="115289" y="83127"/>
                          <a:pt x="136566" y="166255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62" name="Triangle 157">
              <a:extLst>
                <a:ext uri="{FF2B5EF4-FFF2-40B4-BE49-F238E27FC236}">
                  <a16:creationId xmlns:a16="http://schemas.microsoft.com/office/drawing/2014/main" id="{AD1E2FC8-2DD4-30B0-AE72-AE70207CB149}"/>
                </a:ext>
              </a:extLst>
            </p:cNvPr>
            <p:cNvSpPr/>
            <p:nvPr/>
          </p:nvSpPr>
          <p:spPr>
            <a:xfrm rot="5400000">
              <a:off x="3444427" y="1279708"/>
              <a:ext cx="358346" cy="41431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B61B2F23-0115-C354-281F-14C61AF02988}"/>
                </a:ext>
              </a:extLst>
            </p:cNvPr>
            <p:cNvGrpSpPr/>
            <p:nvPr/>
          </p:nvGrpSpPr>
          <p:grpSpPr>
            <a:xfrm>
              <a:off x="4034451" y="1242120"/>
              <a:ext cx="572324" cy="514494"/>
              <a:chOff x="4531374" y="4456236"/>
              <a:chExt cx="991110" cy="593283"/>
            </a:xfrm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907B2571-1919-4E11-1590-B96D2CCA12C1}"/>
                  </a:ext>
                </a:extLst>
              </p:cNvPr>
              <p:cNvSpPr/>
              <p:nvPr/>
            </p:nvSpPr>
            <p:spPr>
              <a:xfrm>
                <a:off x="4531374" y="4456236"/>
                <a:ext cx="991110" cy="5932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C24EC4C3-ECDE-F613-8E98-28D82ED121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8379" y="4534447"/>
                <a:ext cx="103671" cy="1285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4" name="Group 543">
                <a:extLst>
                  <a:ext uri="{FF2B5EF4-FFF2-40B4-BE49-F238E27FC236}">
                    <a16:creationId xmlns:a16="http://schemas.microsoft.com/office/drawing/2014/main" id="{4AE080CA-0128-BF5E-24C8-8B5746E0FC4F}"/>
                  </a:ext>
                </a:extLst>
              </p:cNvPr>
              <p:cNvGrpSpPr/>
              <p:nvPr/>
            </p:nvGrpSpPr>
            <p:grpSpPr>
              <a:xfrm>
                <a:off x="4603286" y="4523438"/>
                <a:ext cx="834499" cy="149571"/>
                <a:chOff x="6311355" y="4954213"/>
                <a:chExt cx="151106" cy="241072"/>
              </a:xfrm>
            </p:grpSpPr>
            <p:sp>
              <p:nvSpPr>
                <p:cNvPr id="552" name="Freeform 169">
                  <a:extLst>
                    <a:ext uri="{FF2B5EF4-FFF2-40B4-BE49-F238E27FC236}">
                      <a16:creationId xmlns:a16="http://schemas.microsoft.com/office/drawing/2014/main" id="{A938DA21-5CF1-2538-95F1-7938D9E361EA}"/>
                    </a:ext>
                  </a:extLst>
                </p:cNvPr>
                <p:cNvSpPr/>
                <p:nvPr/>
              </p:nvSpPr>
              <p:spPr>
                <a:xfrm>
                  <a:off x="6311355" y="4954213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Freeform 170">
                  <a:extLst>
                    <a:ext uri="{FF2B5EF4-FFF2-40B4-BE49-F238E27FC236}">
                      <a16:creationId xmlns:a16="http://schemas.microsoft.com/office/drawing/2014/main" id="{3A416758-5CF6-A427-A41C-0E41136D75F6}"/>
                    </a:ext>
                  </a:extLst>
                </p:cNvPr>
                <p:cNvSpPr/>
                <p:nvPr/>
              </p:nvSpPr>
              <p:spPr>
                <a:xfrm flipV="1">
                  <a:off x="6386908" y="5074749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5" name="Group 544">
                <a:extLst>
                  <a:ext uri="{FF2B5EF4-FFF2-40B4-BE49-F238E27FC236}">
                    <a16:creationId xmlns:a16="http://schemas.microsoft.com/office/drawing/2014/main" id="{49790252-5686-012B-367F-3339EB0504A8}"/>
                  </a:ext>
                </a:extLst>
              </p:cNvPr>
              <p:cNvGrpSpPr/>
              <p:nvPr/>
            </p:nvGrpSpPr>
            <p:grpSpPr>
              <a:xfrm>
                <a:off x="4603286" y="4677164"/>
                <a:ext cx="834499" cy="149571"/>
                <a:chOff x="6311355" y="4954213"/>
                <a:chExt cx="151106" cy="241072"/>
              </a:xfrm>
            </p:grpSpPr>
            <p:sp>
              <p:nvSpPr>
                <p:cNvPr id="550" name="Freeform 167">
                  <a:extLst>
                    <a:ext uri="{FF2B5EF4-FFF2-40B4-BE49-F238E27FC236}">
                      <a16:creationId xmlns:a16="http://schemas.microsoft.com/office/drawing/2014/main" id="{D858E3AA-D08F-C136-0EA0-63D24FEEF2FF}"/>
                    </a:ext>
                  </a:extLst>
                </p:cNvPr>
                <p:cNvSpPr/>
                <p:nvPr/>
              </p:nvSpPr>
              <p:spPr>
                <a:xfrm>
                  <a:off x="6311355" y="4954213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Freeform 168">
                  <a:extLst>
                    <a:ext uri="{FF2B5EF4-FFF2-40B4-BE49-F238E27FC236}">
                      <a16:creationId xmlns:a16="http://schemas.microsoft.com/office/drawing/2014/main" id="{A01B9A81-DEA1-A293-B02A-28CB598AE08E}"/>
                    </a:ext>
                  </a:extLst>
                </p:cNvPr>
                <p:cNvSpPr/>
                <p:nvPr/>
              </p:nvSpPr>
              <p:spPr>
                <a:xfrm flipV="1">
                  <a:off x="6386908" y="5074749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D9BF8AB3-36EA-05B8-B4CD-D1BB2A6B7F4F}"/>
                  </a:ext>
                </a:extLst>
              </p:cNvPr>
              <p:cNvGrpSpPr/>
              <p:nvPr/>
            </p:nvGrpSpPr>
            <p:grpSpPr>
              <a:xfrm>
                <a:off x="4603286" y="4827800"/>
                <a:ext cx="834499" cy="149571"/>
                <a:chOff x="6311355" y="4954213"/>
                <a:chExt cx="151106" cy="241072"/>
              </a:xfrm>
            </p:grpSpPr>
            <p:sp>
              <p:nvSpPr>
                <p:cNvPr id="548" name="Freeform 165">
                  <a:extLst>
                    <a:ext uri="{FF2B5EF4-FFF2-40B4-BE49-F238E27FC236}">
                      <a16:creationId xmlns:a16="http://schemas.microsoft.com/office/drawing/2014/main" id="{DB63C607-4889-38F8-6AD2-9C99C08C7194}"/>
                    </a:ext>
                  </a:extLst>
                </p:cNvPr>
                <p:cNvSpPr/>
                <p:nvPr/>
              </p:nvSpPr>
              <p:spPr>
                <a:xfrm>
                  <a:off x="6311355" y="4954213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Freeform 166">
                  <a:extLst>
                    <a:ext uri="{FF2B5EF4-FFF2-40B4-BE49-F238E27FC236}">
                      <a16:creationId xmlns:a16="http://schemas.microsoft.com/office/drawing/2014/main" id="{BA720B8E-03A3-B47E-B6E8-B54D942EF7E5}"/>
                    </a:ext>
                  </a:extLst>
                </p:cNvPr>
                <p:cNvSpPr/>
                <p:nvPr/>
              </p:nvSpPr>
              <p:spPr>
                <a:xfrm flipV="1">
                  <a:off x="6386908" y="5074749"/>
                  <a:ext cx="75553" cy="120536"/>
                </a:xfrm>
                <a:custGeom>
                  <a:avLst/>
                  <a:gdLst>
                    <a:gd name="connsiteX0" fmla="*/ 0 w 136566"/>
                    <a:gd name="connsiteY0" fmla="*/ 166255 h 166255"/>
                    <a:gd name="connsiteX1" fmla="*/ 71252 w 136566"/>
                    <a:gd name="connsiteY1" fmla="*/ 0 h 166255"/>
                    <a:gd name="connsiteX2" fmla="*/ 136566 w 136566"/>
                    <a:gd name="connsiteY2" fmla="*/ 166255 h 16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566" h="166255">
                      <a:moveTo>
                        <a:pt x="0" y="166255"/>
                      </a:moveTo>
                      <a:cubicBezTo>
                        <a:pt x="24245" y="83127"/>
                        <a:pt x="48491" y="0"/>
                        <a:pt x="71252" y="0"/>
                      </a:cubicBezTo>
                      <a:cubicBezTo>
                        <a:pt x="94013" y="0"/>
                        <a:pt x="115289" y="83127"/>
                        <a:pt x="136566" y="16625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8BAF15D1-B95A-577D-FD52-A1FFFC32E1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8380" y="4826736"/>
                <a:ext cx="103671" cy="1285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2580A68F-5BAE-B025-8B9F-18634522B140}"/>
                </a:ext>
              </a:extLst>
            </p:cNvPr>
            <p:cNvGrpSpPr/>
            <p:nvPr/>
          </p:nvGrpSpPr>
          <p:grpSpPr>
            <a:xfrm>
              <a:off x="4807757" y="1171885"/>
              <a:ext cx="833120" cy="663119"/>
              <a:chOff x="9146580" y="2511521"/>
              <a:chExt cx="833120" cy="663119"/>
            </a:xfrm>
          </p:grpSpPr>
          <p:sp>
            <p:nvSpPr>
              <p:cNvPr id="540" name="Rounded Rectangle 172">
                <a:extLst>
                  <a:ext uri="{FF2B5EF4-FFF2-40B4-BE49-F238E27FC236}">
                    <a16:creationId xmlns:a16="http://schemas.microsoft.com/office/drawing/2014/main" id="{BE1E9515-27A1-5C0C-D80D-F56373AA4FDD}"/>
                  </a:ext>
                </a:extLst>
              </p:cNvPr>
              <p:cNvSpPr/>
              <p:nvPr/>
            </p:nvSpPr>
            <p:spPr>
              <a:xfrm>
                <a:off x="9146580" y="2511521"/>
                <a:ext cx="833120" cy="66311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1" name="Picture 540">
                <a:extLst>
                  <a:ext uri="{FF2B5EF4-FFF2-40B4-BE49-F238E27FC236}">
                    <a16:creationId xmlns:a16="http://schemas.microsoft.com/office/drawing/2014/main" id="{2011053B-F490-0405-5070-B9C96E41F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99307" y="2667690"/>
                <a:ext cx="727665" cy="347611"/>
              </a:xfrm>
              <a:prstGeom prst="rect">
                <a:avLst/>
              </a:prstGeom>
            </p:spPr>
          </p:pic>
        </p:grp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11257DE2-BA69-BCFD-66D9-D86DE8BFBC6D}"/>
                </a:ext>
              </a:extLst>
            </p:cNvPr>
            <p:cNvSpPr txBox="1"/>
            <p:nvPr/>
          </p:nvSpPr>
          <p:spPr>
            <a:xfrm>
              <a:off x="3830756" y="763381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Bandpass</a:t>
              </a:r>
            </a:p>
            <a:p>
              <a:pPr algn="ctr"/>
              <a:r>
                <a:rPr lang="en-US" sz="1400" dirty="0">
                  <a:latin typeface="Helvetica" pitchFamily="2" charset="0"/>
                </a:rPr>
                <a:t>Filter</a:t>
              </a:r>
            </a:p>
          </p:txBody>
        </p:sp>
        <p:sp>
          <p:nvSpPr>
            <p:cNvPr id="466" name="Triangle 175">
              <a:extLst>
                <a:ext uri="{FF2B5EF4-FFF2-40B4-BE49-F238E27FC236}">
                  <a16:creationId xmlns:a16="http://schemas.microsoft.com/office/drawing/2014/main" id="{04EEAD2F-909F-60F7-6E60-5D240B7C65D6}"/>
                </a:ext>
              </a:extLst>
            </p:cNvPr>
            <p:cNvSpPr/>
            <p:nvPr/>
          </p:nvSpPr>
          <p:spPr>
            <a:xfrm>
              <a:off x="2263063" y="2060759"/>
              <a:ext cx="358346" cy="41431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0952DFB3-AB7A-07A2-F461-4B80A9DC06FB}"/>
                </a:ext>
              </a:extLst>
            </p:cNvPr>
            <p:cNvGrpSpPr/>
            <p:nvPr/>
          </p:nvGrpSpPr>
          <p:grpSpPr>
            <a:xfrm>
              <a:off x="2263063" y="3543494"/>
              <a:ext cx="358346" cy="358346"/>
              <a:chOff x="5581421" y="4547404"/>
              <a:chExt cx="358346" cy="358346"/>
            </a:xfrm>
          </p:grpSpPr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B710919-78A1-7EDA-50F6-5C0CEEC9B9C4}"/>
                  </a:ext>
                </a:extLst>
              </p:cNvPr>
              <p:cNvSpPr/>
              <p:nvPr/>
            </p:nvSpPr>
            <p:spPr>
              <a:xfrm>
                <a:off x="5581421" y="4547404"/>
                <a:ext cx="358346" cy="358346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Arc 538">
                <a:extLst>
                  <a:ext uri="{FF2B5EF4-FFF2-40B4-BE49-F238E27FC236}">
                    <a16:creationId xmlns:a16="http://schemas.microsoft.com/office/drawing/2014/main" id="{98011CA7-C655-6D44-002A-649162CA9378}"/>
                  </a:ext>
                </a:extLst>
              </p:cNvPr>
              <p:cNvSpPr/>
              <p:nvPr/>
            </p:nvSpPr>
            <p:spPr>
              <a:xfrm>
                <a:off x="5651702" y="4617685"/>
                <a:ext cx="217784" cy="217784"/>
              </a:xfrm>
              <a:prstGeom prst="arc">
                <a:avLst>
                  <a:gd name="adj1" fmla="val 13779380"/>
                  <a:gd name="adj2" fmla="val 8034982"/>
                </a:avLst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2F9B9430-9DBD-B863-712A-EAA82304C45C}"/>
                </a:ext>
              </a:extLst>
            </p:cNvPr>
            <p:cNvGrpSpPr/>
            <p:nvPr/>
          </p:nvGrpSpPr>
          <p:grpSpPr>
            <a:xfrm flipH="1">
              <a:off x="2263063" y="4007574"/>
              <a:ext cx="358346" cy="358346"/>
              <a:chOff x="5581421" y="4547404"/>
              <a:chExt cx="358346" cy="358346"/>
            </a:xfrm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9E2DB6A-52F9-CE91-3A93-A95FD3B18D00}"/>
                  </a:ext>
                </a:extLst>
              </p:cNvPr>
              <p:cNvSpPr/>
              <p:nvPr/>
            </p:nvSpPr>
            <p:spPr>
              <a:xfrm>
                <a:off x="5581421" y="4547404"/>
                <a:ext cx="358346" cy="358346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Arc 536">
                <a:extLst>
                  <a:ext uri="{FF2B5EF4-FFF2-40B4-BE49-F238E27FC236}">
                    <a16:creationId xmlns:a16="http://schemas.microsoft.com/office/drawing/2014/main" id="{D30897F5-84E9-80A4-CEE2-F8A880AC8DFC}"/>
                  </a:ext>
                </a:extLst>
              </p:cNvPr>
              <p:cNvSpPr/>
              <p:nvPr/>
            </p:nvSpPr>
            <p:spPr>
              <a:xfrm>
                <a:off x="5651702" y="4617685"/>
                <a:ext cx="217784" cy="217784"/>
              </a:xfrm>
              <a:prstGeom prst="arc">
                <a:avLst>
                  <a:gd name="adj1" fmla="val 13779380"/>
                  <a:gd name="adj2" fmla="val 8034982"/>
                </a:avLst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462FE641-37DB-F0A5-B667-731044F68144}"/>
                </a:ext>
              </a:extLst>
            </p:cNvPr>
            <p:cNvSpPr/>
            <p:nvPr/>
          </p:nvSpPr>
          <p:spPr>
            <a:xfrm>
              <a:off x="1111019" y="2059994"/>
              <a:ext cx="106326" cy="3455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BBBEBC73-4C35-5362-421F-68BD45FDD426}"/>
                </a:ext>
              </a:extLst>
            </p:cNvPr>
            <p:cNvSpPr/>
            <p:nvPr/>
          </p:nvSpPr>
          <p:spPr>
            <a:xfrm>
              <a:off x="1111019" y="2531718"/>
              <a:ext cx="106326" cy="3455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E7F1E35F-97CC-8ABE-EE7B-10FFEC1CB8E0}"/>
                </a:ext>
              </a:extLst>
            </p:cNvPr>
            <p:cNvSpPr/>
            <p:nvPr/>
          </p:nvSpPr>
          <p:spPr>
            <a:xfrm>
              <a:off x="1111019" y="3001600"/>
              <a:ext cx="106326" cy="3455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A1668F6E-93E9-DEA4-159B-EC73F7D92590}"/>
                </a:ext>
              </a:extLst>
            </p:cNvPr>
            <p:cNvCxnSpPr>
              <a:cxnSpLocks/>
            </p:cNvCxnSpPr>
            <p:nvPr/>
          </p:nvCxnSpPr>
          <p:spPr>
            <a:xfrm>
              <a:off x="1070362" y="3739077"/>
              <a:ext cx="0" cy="10717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13CB92FE-DC77-869D-969E-86E10F629B28}"/>
                </a:ext>
              </a:extLst>
            </p:cNvPr>
            <p:cNvCxnSpPr>
              <a:cxnSpLocks/>
            </p:cNvCxnSpPr>
            <p:nvPr/>
          </p:nvCxnSpPr>
          <p:spPr>
            <a:xfrm>
              <a:off x="1234628" y="3739077"/>
              <a:ext cx="0" cy="447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29E0FFDE-2BBF-4A6C-B46C-B50877CE656A}"/>
                </a:ext>
              </a:extLst>
            </p:cNvPr>
            <p:cNvCxnSpPr>
              <a:cxnSpLocks/>
              <a:endCxn id="536" idx="6"/>
            </p:cNvCxnSpPr>
            <p:nvPr/>
          </p:nvCxnSpPr>
          <p:spPr>
            <a:xfrm>
              <a:off x="1230017" y="4185979"/>
              <a:ext cx="1033046" cy="7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4B2E14B4-9562-5B7C-F1B3-1B5D79416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3027" y="1483195"/>
              <a:ext cx="0" cy="2302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C4A8DE9-ACF1-529B-6494-5E082326F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8432" y="1483195"/>
              <a:ext cx="0" cy="2302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18CC0528-F2A6-FB16-B50C-464D2C5CAEAF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11" y="1489015"/>
              <a:ext cx="546258" cy="23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B84C0552-EEB2-4CD7-1490-CA509007BC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5911" y="1344841"/>
              <a:ext cx="0" cy="153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ECB45DD0-5221-0F73-AE97-C149D61A1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362" y="3606689"/>
              <a:ext cx="85477" cy="1323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0825C4D2-0E18-032F-7C99-56A4085FD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9592" y="1702656"/>
              <a:ext cx="85477" cy="1323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A8DA3EC6-E465-D35B-42F9-A2A571E1BC6C}"/>
                </a:ext>
              </a:extLst>
            </p:cNvPr>
            <p:cNvSpPr txBox="1"/>
            <p:nvPr/>
          </p:nvSpPr>
          <p:spPr>
            <a:xfrm>
              <a:off x="1241346" y="779825"/>
              <a:ext cx="881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Network</a:t>
              </a:r>
            </a:p>
            <a:p>
              <a:pPr algn="ctr"/>
              <a:r>
                <a:rPr lang="en-US" sz="1400" dirty="0" err="1">
                  <a:latin typeface="Helvetica" pitchFamily="2" charset="0"/>
                </a:rPr>
                <a:t>Analyser</a:t>
              </a:r>
              <a:endParaRPr lang="en-US" sz="1400" dirty="0">
                <a:latin typeface="Helvetica" pitchFamily="2" charset="0"/>
              </a:endParaRPr>
            </a:p>
          </p:txBody>
        </p:sp>
        <p:sp>
          <p:nvSpPr>
            <p:cNvPr id="482" name="TextBox 481">
              <a:extLst>
                <a:ext uri="{FF2B5EF4-FFF2-40B4-BE49-F238E27FC236}">
                  <a16:creationId xmlns:a16="http://schemas.microsoft.com/office/drawing/2014/main" id="{212351FE-F4CE-22CE-3AED-4643D409E174}"/>
                </a:ext>
              </a:extLst>
            </p:cNvPr>
            <p:cNvSpPr txBox="1"/>
            <p:nvPr/>
          </p:nvSpPr>
          <p:spPr>
            <a:xfrm>
              <a:off x="2599512" y="2039976"/>
              <a:ext cx="9509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HEMT</a:t>
              </a:r>
            </a:p>
            <a:p>
              <a:r>
                <a:rPr lang="en-US" sz="1400" dirty="0">
                  <a:latin typeface="Helvetica" pitchFamily="2" charset="0"/>
                </a:rPr>
                <a:t>amplifiers</a:t>
              </a:r>
            </a:p>
          </p:txBody>
        </p:sp>
        <p:sp>
          <p:nvSpPr>
            <p:cNvPr id="483" name="TextBox 482">
              <a:extLst>
                <a:ext uri="{FF2B5EF4-FFF2-40B4-BE49-F238E27FC236}">
                  <a16:creationId xmlns:a16="http://schemas.microsoft.com/office/drawing/2014/main" id="{CD1BA5D8-8778-150D-0509-7CDB318C5C15}"/>
                </a:ext>
              </a:extLst>
            </p:cNvPr>
            <p:cNvSpPr txBox="1"/>
            <p:nvPr/>
          </p:nvSpPr>
          <p:spPr>
            <a:xfrm>
              <a:off x="3114518" y="4971111"/>
              <a:ext cx="146671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Helvetica" pitchFamily="2" charset="0"/>
                </a:rPr>
                <a:t>Tuneable</a:t>
              </a:r>
              <a:endParaRPr lang="en-US" sz="1400" dirty="0">
                <a:latin typeface="Helvetica" pitchFamily="2" charset="0"/>
              </a:endParaRPr>
            </a:p>
            <a:p>
              <a:r>
                <a:rPr lang="en-US" sz="1400" dirty="0">
                  <a:latin typeface="Helvetica" pitchFamily="2" charset="0"/>
                </a:rPr>
                <a:t>resonant cavity</a:t>
              </a:r>
            </a:p>
            <a:p>
              <a:r>
                <a:rPr lang="en-US" sz="1400" dirty="0">
                  <a:latin typeface="Helvetica" pitchFamily="2" charset="0"/>
                </a:rPr>
                <a:t>in magnetic field</a:t>
              </a:r>
            </a:p>
            <a:p>
              <a:r>
                <a:rPr lang="en-US" sz="1400" dirty="0">
                  <a:latin typeface="Helvetica" pitchFamily="2" charset="0"/>
                </a:rPr>
                <a:t>18.5cm magnet</a:t>
              </a:r>
            </a:p>
            <a:p>
              <a:r>
                <a:rPr lang="en-US" sz="1400" dirty="0">
                  <a:latin typeface="Helvetica" pitchFamily="2" charset="0"/>
                </a:rPr>
                <a:t>bore.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2F96F3F0-90A6-AE87-0C1C-9FB33247DB3C}"/>
                </a:ext>
              </a:extLst>
            </p:cNvPr>
            <p:cNvSpPr txBox="1"/>
            <p:nvPr/>
          </p:nvSpPr>
          <p:spPr>
            <a:xfrm>
              <a:off x="0" y="3405735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Cryogenic</a:t>
              </a:r>
            </a:p>
            <a:p>
              <a:pPr algn="r"/>
              <a:r>
                <a:rPr lang="en-US" sz="1400" dirty="0">
                  <a:latin typeface="Helvetica" pitchFamily="2" charset="0"/>
                </a:rPr>
                <a:t>RF switch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488A893-AE04-A3C7-5FC5-2C516C6A3FCB}"/>
                </a:ext>
              </a:extLst>
            </p:cNvPr>
            <p:cNvSpPr txBox="1"/>
            <p:nvPr/>
          </p:nvSpPr>
          <p:spPr>
            <a:xfrm>
              <a:off x="5236" y="2431639"/>
              <a:ext cx="10999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Cryogenic</a:t>
              </a:r>
            </a:p>
            <a:p>
              <a:pPr algn="r"/>
              <a:r>
                <a:rPr lang="en-US" sz="1400" dirty="0">
                  <a:latin typeface="Helvetica" pitchFamily="2" charset="0"/>
                </a:rPr>
                <a:t>Attenuators</a:t>
              </a:r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0E6C0EAE-AA5E-DA24-4F56-E2ED5E2F9D43}"/>
                </a:ext>
              </a:extLst>
            </p:cNvPr>
            <p:cNvSpPr txBox="1"/>
            <p:nvPr/>
          </p:nvSpPr>
          <p:spPr>
            <a:xfrm>
              <a:off x="2763519" y="2808544"/>
              <a:ext cx="21912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Helvetica" pitchFamily="2" charset="0"/>
                </a:rPr>
                <a:t>Superconducting</a:t>
              </a:r>
            </a:p>
            <a:p>
              <a:r>
                <a:rPr lang="en-US" sz="1400" b="1" dirty="0">
                  <a:latin typeface="Helvetica" pitchFamily="2" charset="0"/>
                </a:rPr>
                <a:t>low noise amplifier</a:t>
              </a:r>
            </a:p>
            <a:p>
              <a:r>
                <a:rPr lang="en-US" sz="1400" b="1" dirty="0">
                  <a:latin typeface="Helvetica" pitchFamily="2" charset="0"/>
                </a:rPr>
                <a:t>in magnetic field shield</a:t>
              </a:r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5BCABE0B-1D2D-1342-9128-3DACE94895F4}"/>
                </a:ext>
              </a:extLst>
            </p:cNvPr>
            <p:cNvCxnSpPr>
              <a:cxnSpLocks/>
            </p:cNvCxnSpPr>
            <p:nvPr/>
          </p:nvCxnSpPr>
          <p:spPr>
            <a:xfrm>
              <a:off x="2599512" y="4389804"/>
              <a:ext cx="0" cy="480091"/>
            </a:xfrm>
            <a:prstGeom prst="line">
              <a:avLst/>
            </a:prstGeom>
            <a:ln w="317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TextBox 487">
              <a:extLst>
                <a:ext uri="{FF2B5EF4-FFF2-40B4-BE49-F238E27FC236}">
                  <a16:creationId xmlns:a16="http://schemas.microsoft.com/office/drawing/2014/main" id="{776BA788-514D-BB83-6B61-A1F2C12CB8ED}"/>
                </a:ext>
              </a:extLst>
            </p:cNvPr>
            <p:cNvSpPr txBox="1"/>
            <p:nvPr/>
          </p:nvSpPr>
          <p:spPr>
            <a:xfrm>
              <a:off x="2124268" y="5021959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variable</a:t>
              </a:r>
            </a:p>
            <a:p>
              <a:pPr algn="ctr"/>
              <a:r>
                <a:rPr lang="en-US" sz="1000" dirty="0">
                  <a:latin typeface="Helvetica" pitchFamily="2" charset="0"/>
                </a:rPr>
                <a:t>port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0C6CD229-B977-781A-B5CE-C7BBFB848062}"/>
                </a:ext>
              </a:extLst>
            </p:cNvPr>
            <p:cNvSpPr txBox="1"/>
            <p:nvPr/>
          </p:nvSpPr>
          <p:spPr>
            <a:xfrm>
              <a:off x="2457637" y="1281649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RF</a:t>
              </a:r>
            </a:p>
          </p:txBody>
        </p:sp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36C13CDC-DE01-C695-0AE7-BA29D125033C}"/>
                </a:ext>
              </a:extLst>
            </p:cNvPr>
            <p:cNvSpPr txBox="1"/>
            <p:nvPr/>
          </p:nvSpPr>
          <p:spPr>
            <a:xfrm>
              <a:off x="3090893" y="1282374"/>
              <a:ext cx="2984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IF</a:t>
              </a:r>
            </a:p>
          </p:txBody>
        </p:sp>
        <p:sp>
          <p:nvSpPr>
            <p:cNvPr id="492" name="TextBox 491">
              <a:extLst>
                <a:ext uri="{FF2B5EF4-FFF2-40B4-BE49-F238E27FC236}">
                  <a16:creationId xmlns:a16="http://schemas.microsoft.com/office/drawing/2014/main" id="{270074D7-1945-BB94-625D-577E835CB70C}"/>
                </a:ext>
              </a:extLst>
            </p:cNvPr>
            <p:cNvSpPr txBox="1"/>
            <p:nvPr/>
          </p:nvSpPr>
          <p:spPr>
            <a:xfrm>
              <a:off x="2904861" y="1114653"/>
              <a:ext cx="354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LO</a:t>
              </a:r>
            </a:p>
          </p:txBody>
        </p: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80D292CA-6295-C2DC-0799-8D91BAE8F36C}"/>
                </a:ext>
              </a:extLst>
            </p:cNvPr>
            <p:cNvCxnSpPr>
              <a:cxnSpLocks/>
            </p:cNvCxnSpPr>
            <p:nvPr/>
          </p:nvCxnSpPr>
          <p:spPr>
            <a:xfrm>
              <a:off x="1380697" y="6097289"/>
              <a:ext cx="0" cy="4455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D5F7125D-D0E5-EA79-1CA0-E3DFCA3CAC19}"/>
                </a:ext>
              </a:extLst>
            </p:cNvPr>
            <p:cNvGrpSpPr/>
            <p:nvPr/>
          </p:nvGrpSpPr>
          <p:grpSpPr>
            <a:xfrm>
              <a:off x="1269884" y="4623064"/>
              <a:ext cx="518270" cy="1562783"/>
              <a:chOff x="1942791" y="4442231"/>
              <a:chExt cx="375006" cy="1562783"/>
            </a:xfrm>
          </p:grpSpPr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F787D71-3BDB-7D9E-7F58-33A8CA467165}"/>
                  </a:ext>
                </a:extLst>
              </p:cNvPr>
              <p:cNvSpPr/>
              <p:nvPr/>
            </p:nvSpPr>
            <p:spPr>
              <a:xfrm>
                <a:off x="1942791" y="4442231"/>
                <a:ext cx="370558" cy="79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311E44A-A5B7-7720-DCB0-0B70AFDDF9DD}"/>
                  </a:ext>
                </a:extLst>
              </p:cNvPr>
              <p:cNvSpPr/>
              <p:nvPr/>
            </p:nvSpPr>
            <p:spPr>
              <a:xfrm>
                <a:off x="1947239" y="5846918"/>
                <a:ext cx="370558" cy="15809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41CADCAE-FEB3-7D69-2955-B03B8CE3E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7239" y="4481825"/>
                <a:ext cx="0" cy="145626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BE9FAC75-27AD-0A11-4208-CF369BA5D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3349" y="4469701"/>
                <a:ext cx="0" cy="145626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97D00117-59F8-0EDD-62B2-3FE0F0B52B7E}"/>
                </a:ext>
              </a:extLst>
            </p:cNvPr>
            <p:cNvSpPr/>
            <p:nvPr/>
          </p:nvSpPr>
          <p:spPr>
            <a:xfrm>
              <a:off x="978223" y="4623064"/>
              <a:ext cx="512123" cy="79188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16577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7D8F6F33-8679-A271-EFA1-A07A5D7CB231}"/>
                </a:ext>
              </a:extLst>
            </p:cNvPr>
            <p:cNvSpPr/>
            <p:nvPr/>
          </p:nvSpPr>
          <p:spPr>
            <a:xfrm>
              <a:off x="984370" y="6027751"/>
              <a:ext cx="512123" cy="15809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1657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A7289138-72DE-7EB5-B1C7-224341944EA5}"/>
                </a:ext>
              </a:extLst>
            </p:cNvPr>
            <p:cNvCxnSpPr>
              <a:cxnSpLocks/>
            </p:cNvCxnSpPr>
            <p:nvPr/>
          </p:nvCxnSpPr>
          <p:spPr>
            <a:xfrm>
              <a:off x="984370" y="4662658"/>
              <a:ext cx="0" cy="1456265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79E80E7-A62D-EE92-7B42-7666A9D4050A}"/>
                </a:ext>
              </a:extLst>
            </p:cNvPr>
            <p:cNvCxnSpPr>
              <a:cxnSpLocks/>
            </p:cNvCxnSpPr>
            <p:nvPr/>
          </p:nvCxnSpPr>
          <p:spPr>
            <a:xfrm>
              <a:off x="1490346" y="4650534"/>
              <a:ext cx="0" cy="1456265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TextBox 498">
              <a:extLst>
                <a:ext uri="{FF2B5EF4-FFF2-40B4-BE49-F238E27FC236}">
                  <a16:creationId xmlns:a16="http://schemas.microsoft.com/office/drawing/2014/main" id="{1203AB0A-A1D6-8D78-BC17-97801AD9DD5E}"/>
                </a:ext>
              </a:extLst>
            </p:cNvPr>
            <p:cNvSpPr txBox="1"/>
            <p:nvPr/>
          </p:nvSpPr>
          <p:spPr>
            <a:xfrm>
              <a:off x="828950" y="4788947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weak</a:t>
              </a:r>
            </a:p>
            <a:p>
              <a:pPr algn="ctr"/>
              <a:r>
                <a:rPr lang="en-US" sz="1000" dirty="0">
                  <a:latin typeface="Helvetica" pitchFamily="2" charset="0"/>
                </a:rPr>
                <a:t>port</a:t>
              </a:r>
            </a:p>
          </p:txBody>
        </p:sp>
        <p:sp>
          <p:nvSpPr>
            <p:cNvPr id="500" name="Arc 499">
              <a:extLst>
                <a:ext uri="{FF2B5EF4-FFF2-40B4-BE49-F238E27FC236}">
                  <a16:creationId xmlns:a16="http://schemas.microsoft.com/office/drawing/2014/main" id="{C6A5E5C7-6EA3-30C7-6613-EE71DD58C0C4}"/>
                </a:ext>
              </a:extLst>
            </p:cNvPr>
            <p:cNvSpPr/>
            <p:nvPr/>
          </p:nvSpPr>
          <p:spPr>
            <a:xfrm>
              <a:off x="1185087" y="2381565"/>
              <a:ext cx="434904" cy="145062"/>
            </a:xfrm>
            <a:prstGeom prst="arc">
              <a:avLst>
                <a:gd name="adj1" fmla="val 16200000"/>
                <a:gd name="adj2" fmla="val 10994632"/>
              </a:avLst>
            </a:prstGeom>
            <a:ln w="2222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1" name="Arc 500">
              <a:extLst>
                <a:ext uri="{FF2B5EF4-FFF2-40B4-BE49-F238E27FC236}">
                  <a16:creationId xmlns:a16="http://schemas.microsoft.com/office/drawing/2014/main" id="{A66D1B99-AAD4-15B6-3896-82E7A0165340}"/>
                </a:ext>
              </a:extLst>
            </p:cNvPr>
            <p:cNvSpPr/>
            <p:nvPr/>
          </p:nvSpPr>
          <p:spPr>
            <a:xfrm>
              <a:off x="1119937" y="5329649"/>
              <a:ext cx="565204" cy="182819"/>
            </a:xfrm>
            <a:prstGeom prst="arc">
              <a:avLst>
                <a:gd name="adj1" fmla="val 16200000"/>
                <a:gd name="adj2" fmla="val 10994632"/>
              </a:avLst>
            </a:prstGeom>
            <a:ln w="2222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69EC02D4-A9C5-4FAA-6BAE-D480D6D5806B}"/>
                </a:ext>
              </a:extLst>
            </p:cNvPr>
            <p:cNvSpPr/>
            <p:nvPr/>
          </p:nvSpPr>
          <p:spPr>
            <a:xfrm flipH="1">
              <a:off x="1255599" y="2039976"/>
              <a:ext cx="223636" cy="2326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7CC478FB-AEF4-9052-FCA5-F0DEED3FD623}"/>
                </a:ext>
              </a:extLst>
            </p:cNvPr>
            <p:cNvSpPr txBox="1"/>
            <p:nvPr/>
          </p:nvSpPr>
          <p:spPr>
            <a:xfrm>
              <a:off x="1309028" y="1551368"/>
              <a:ext cx="731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Piezo</a:t>
              </a:r>
            </a:p>
            <a:p>
              <a:r>
                <a:rPr lang="en-US" sz="1400" dirty="0">
                  <a:latin typeface="Helvetica" pitchFamily="2" charset="0"/>
                </a:rPr>
                <a:t>motors</a:t>
              </a:r>
            </a:p>
          </p:txBody>
        </p: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8B947B60-4E8B-729C-BC41-ED0F28B08D15}"/>
                </a:ext>
              </a:extLst>
            </p:cNvPr>
            <p:cNvGrpSpPr/>
            <p:nvPr/>
          </p:nvGrpSpPr>
          <p:grpSpPr>
            <a:xfrm>
              <a:off x="872527" y="6330519"/>
              <a:ext cx="1861546" cy="281541"/>
              <a:chOff x="1092313" y="6220695"/>
              <a:chExt cx="1861546" cy="472336"/>
            </a:xfrm>
          </p:grpSpPr>
          <p:cxnSp>
            <p:nvCxnSpPr>
              <p:cNvPr id="525" name="Straight Arrow Connector 524">
                <a:extLst>
                  <a:ext uri="{FF2B5EF4-FFF2-40B4-BE49-F238E27FC236}">
                    <a16:creationId xmlns:a16="http://schemas.microsoft.com/office/drawing/2014/main" id="{40B89D5B-6A0A-3B78-1CB4-1EA65793F5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2313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Arrow Connector 525">
                <a:extLst>
                  <a:ext uri="{FF2B5EF4-FFF2-40B4-BE49-F238E27FC236}">
                    <a16:creationId xmlns:a16="http://schemas.microsoft.com/office/drawing/2014/main" id="{898FE005-0DD9-6DDD-480D-58FA664909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3859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Arrow Connector 526">
                <a:extLst>
                  <a:ext uri="{FF2B5EF4-FFF2-40B4-BE49-F238E27FC236}">
                    <a16:creationId xmlns:a16="http://schemas.microsoft.com/office/drawing/2014/main" id="{8D75EDDD-4F06-B78B-C2DB-B385C5AED9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2571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Arrow Connector 527">
                <a:extLst>
                  <a:ext uri="{FF2B5EF4-FFF2-40B4-BE49-F238E27FC236}">
                    <a16:creationId xmlns:a16="http://schemas.microsoft.com/office/drawing/2014/main" id="{7E690116-A3FF-F736-137E-4AD1BFDE0A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2829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Arrow Connector 528">
                <a:extLst>
                  <a:ext uri="{FF2B5EF4-FFF2-40B4-BE49-F238E27FC236}">
                    <a16:creationId xmlns:a16="http://schemas.microsoft.com/office/drawing/2014/main" id="{CB822DA7-BA8D-FA2B-2FE1-A04BB83CC5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3087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Arrow Connector 529">
                <a:extLst>
                  <a:ext uri="{FF2B5EF4-FFF2-40B4-BE49-F238E27FC236}">
                    <a16:creationId xmlns:a16="http://schemas.microsoft.com/office/drawing/2014/main" id="{83D61EBA-5CAC-53B1-E165-499358A85E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3345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Arrow Connector 530">
                <a:extLst>
                  <a:ext uri="{FF2B5EF4-FFF2-40B4-BE49-F238E27FC236}">
                    <a16:creationId xmlns:a16="http://schemas.microsoft.com/office/drawing/2014/main" id="{59E8AD0E-1395-53FC-463B-8D1932EF8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3603" y="6220695"/>
                <a:ext cx="0" cy="472336"/>
              </a:xfrm>
              <a:prstGeom prst="straightConnector1">
                <a:avLst/>
              </a:prstGeom>
              <a:ln w="31750">
                <a:solidFill>
                  <a:srgbClr val="002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59C6E89A-C2FE-B508-1A74-78AA5EA69E0D}"/>
                </a:ext>
              </a:extLst>
            </p:cNvPr>
            <p:cNvCxnSpPr>
              <a:cxnSpLocks/>
            </p:cNvCxnSpPr>
            <p:nvPr/>
          </p:nvCxnSpPr>
          <p:spPr>
            <a:xfrm>
              <a:off x="1376402" y="2282927"/>
              <a:ext cx="0" cy="23761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60DBBFFA-94BB-C607-C342-FAA5CD52891C}"/>
                </a:ext>
              </a:extLst>
            </p:cNvPr>
            <p:cNvSpPr txBox="1"/>
            <p:nvPr/>
          </p:nvSpPr>
          <p:spPr>
            <a:xfrm>
              <a:off x="899160" y="6550223"/>
              <a:ext cx="1802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FFF"/>
                  </a:solidFill>
                  <a:latin typeface="Helvetica" pitchFamily="2" charset="0"/>
                </a:rPr>
                <a:t>Static magnetic field</a:t>
              </a:r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8D72E4A8-9140-2417-4EFD-3BD12B055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0582" y="3718084"/>
              <a:ext cx="0" cy="1134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337DCEA7-D2B3-61A1-EDD3-B357369A2D80}"/>
                </a:ext>
              </a:extLst>
            </p:cNvPr>
            <p:cNvGrpSpPr/>
            <p:nvPr/>
          </p:nvGrpSpPr>
          <p:grpSpPr>
            <a:xfrm>
              <a:off x="2621409" y="3718084"/>
              <a:ext cx="971557" cy="402870"/>
              <a:chOff x="2621409" y="3718084"/>
              <a:chExt cx="971557" cy="402870"/>
            </a:xfrm>
          </p:grpSpPr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6CEE06E3-A1BB-8C71-8C9E-0F3C691CD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1409" y="3718084"/>
                <a:ext cx="3894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2CBEEAA3-0F91-F438-D74F-B9ABE3566CC3}"/>
                  </a:ext>
                </a:extLst>
              </p:cNvPr>
              <p:cNvGrpSpPr/>
              <p:nvPr/>
            </p:nvGrpSpPr>
            <p:grpSpPr>
              <a:xfrm>
                <a:off x="2947047" y="3829336"/>
                <a:ext cx="127916" cy="291618"/>
                <a:chOff x="3677208" y="3981590"/>
                <a:chExt cx="173581" cy="500102"/>
              </a:xfrm>
            </p:grpSpPr>
            <p:cxnSp>
              <p:nvCxnSpPr>
                <p:cNvPr id="516" name="Straight Connector 515">
                  <a:extLst>
                    <a:ext uri="{FF2B5EF4-FFF2-40B4-BE49-F238E27FC236}">
                      <a16:creationId xmlns:a16="http://schemas.microsoft.com/office/drawing/2014/main" id="{2701EB83-1BC7-C7DC-7636-93EB825CB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83988" y="4017388"/>
                  <a:ext cx="161890" cy="54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Straight Connector 516">
                  <a:extLst>
                    <a:ext uri="{FF2B5EF4-FFF2-40B4-BE49-F238E27FC236}">
                      <a16:creationId xmlns:a16="http://schemas.microsoft.com/office/drawing/2014/main" id="{D79A1632-5523-0160-12F0-DFDCCA064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82148" y="4133185"/>
                  <a:ext cx="161890" cy="54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34928019-ED86-DC26-FBBB-F3A2A7DCC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88899" y="4240847"/>
                  <a:ext cx="161890" cy="54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Straight Connector 518">
                  <a:extLst>
                    <a:ext uri="{FF2B5EF4-FFF2-40B4-BE49-F238E27FC236}">
                      <a16:creationId xmlns:a16="http://schemas.microsoft.com/office/drawing/2014/main" id="{8F8A0E5B-76EF-B542-693D-F6C5920DF3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7208" y="4078442"/>
                  <a:ext cx="161890" cy="54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Straight Connector 519">
                  <a:extLst>
                    <a:ext uri="{FF2B5EF4-FFF2-40B4-BE49-F238E27FC236}">
                      <a16:creationId xmlns:a16="http://schemas.microsoft.com/office/drawing/2014/main" id="{A85D395F-D733-2C00-86CB-E70D5F3CB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3959" y="4186104"/>
                  <a:ext cx="161890" cy="54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Straight Connector 520">
                  <a:extLst>
                    <a:ext uri="{FF2B5EF4-FFF2-40B4-BE49-F238E27FC236}">
                      <a16:creationId xmlns:a16="http://schemas.microsoft.com/office/drawing/2014/main" id="{F0D4BFB1-F083-828F-A3A4-7FAD52AEF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3959" y="3981590"/>
                  <a:ext cx="80945" cy="326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Straight Connector 521">
                  <a:extLst>
                    <a:ext uri="{FF2B5EF4-FFF2-40B4-BE49-F238E27FC236}">
                      <a16:creationId xmlns:a16="http://schemas.microsoft.com/office/drawing/2014/main" id="{D52365A0-04AF-7A47-E391-930E152AB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58153" y="4290886"/>
                  <a:ext cx="92371" cy="41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Straight Connector 522">
                  <a:extLst>
                    <a:ext uri="{FF2B5EF4-FFF2-40B4-BE49-F238E27FC236}">
                      <a16:creationId xmlns:a16="http://schemas.microsoft.com/office/drawing/2014/main" id="{4D6FB47D-E76D-96E5-EA55-E252C087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64904" y="4332493"/>
                  <a:ext cx="0" cy="1079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312CF6D0-EF90-037F-DCC7-FD76C502BC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78307" y="4412897"/>
                  <a:ext cx="159692" cy="687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EA8A2A51-F9F1-4EA7-F15A-890C49D34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1023" y="3818834"/>
                <a:ext cx="471943" cy="220241"/>
              </a:xfrm>
              <a:prstGeom prst="rect">
                <a:avLst/>
              </a:prstGeom>
            </p:spPr>
          </p:pic>
        </p:grp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CA3A0382-BA8D-628B-A537-B6F0F2F16BC0}"/>
                </a:ext>
              </a:extLst>
            </p:cNvPr>
            <p:cNvSpPr/>
            <p:nvPr/>
          </p:nvSpPr>
          <p:spPr>
            <a:xfrm flipH="1">
              <a:off x="1854261" y="2024512"/>
              <a:ext cx="223636" cy="2326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A1F1EECA-F3C8-FCEB-B942-3D440BDE4B80}"/>
                </a:ext>
              </a:extLst>
            </p:cNvPr>
            <p:cNvCxnSpPr>
              <a:cxnSpLocks/>
            </p:cNvCxnSpPr>
            <p:nvPr/>
          </p:nvCxnSpPr>
          <p:spPr>
            <a:xfrm>
              <a:off x="1975064" y="2267463"/>
              <a:ext cx="0" cy="23761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4E2BBBD3-434C-E781-DA89-EC283350BB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7684" y="4628920"/>
              <a:ext cx="657128" cy="9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Arc 511">
              <a:extLst>
                <a:ext uri="{FF2B5EF4-FFF2-40B4-BE49-F238E27FC236}">
                  <a16:creationId xmlns:a16="http://schemas.microsoft.com/office/drawing/2014/main" id="{C34C7D89-CCE3-9A88-4E82-908DAAAC7972}"/>
                </a:ext>
              </a:extLst>
            </p:cNvPr>
            <p:cNvSpPr/>
            <p:nvPr/>
          </p:nvSpPr>
          <p:spPr>
            <a:xfrm>
              <a:off x="1751295" y="2371618"/>
              <a:ext cx="434904" cy="145062"/>
            </a:xfrm>
            <a:prstGeom prst="arc">
              <a:avLst>
                <a:gd name="adj1" fmla="val 16200000"/>
                <a:gd name="adj2" fmla="val 10994632"/>
              </a:avLst>
            </a:prstGeom>
            <a:ln w="2222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923AE89-4D92-7ECF-EBCF-3810C33D84D9}"/>
              </a:ext>
            </a:extLst>
          </p:cNvPr>
          <p:cNvSpPr/>
          <p:nvPr/>
        </p:nvSpPr>
        <p:spPr>
          <a:xfrm>
            <a:off x="5731231" y="4832392"/>
            <a:ext cx="185432" cy="78013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6593E-8285-DF38-7D63-CE3114FA3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278181" y="5167361"/>
            <a:ext cx="1164425" cy="2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9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79CDC-8B15-98FF-0736-E51E8877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081A367-79E0-71F7-ECB2-C85C8680AE8F}"/>
              </a:ext>
            </a:extLst>
          </p:cNvPr>
          <p:cNvSpPr/>
          <p:nvPr/>
        </p:nvSpPr>
        <p:spPr>
          <a:xfrm>
            <a:off x="-18947" y="29825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1F0F70-F8A5-BEF2-A128-A0376C8799F2}"/>
              </a:ext>
            </a:extLst>
          </p:cNvPr>
          <p:cNvSpPr/>
          <p:nvPr/>
        </p:nvSpPr>
        <p:spPr>
          <a:xfrm>
            <a:off x="10220009" y="1881701"/>
            <a:ext cx="1721965" cy="4294563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E176CE7-2DFE-6917-A213-398C9C2987DE}"/>
              </a:ext>
            </a:extLst>
          </p:cNvPr>
          <p:cNvSpPr/>
          <p:nvPr/>
        </p:nvSpPr>
        <p:spPr>
          <a:xfrm>
            <a:off x="8357931" y="78532"/>
            <a:ext cx="1533898" cy="4081072"/>
          </a:xfrm>
          <a:prstGeom prst="rect">
            <a:avLst/>
          </a:prstGeom>
          <a:solidFill>
            <a:srgbClr val="855541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04A1DA5-8400-48F7-3F83-8E0CDCA19BD6}"/>
              </a:ext>
            </a:extLst>
          </p:cNvPr>
          <p:cNvSpPr/>
          <p:nvPr/>
        </p:nvSpPr>
        <p:spPr>
          <a:xfrm>
            <a:off x="7726177" y="4277348"/>
            <a:ext cx="1929253" cy="2478382"/>
          </a:xfrm>
          <a:prstGeom prst="rect">
            <a:avLst/>
          </a:prstGeom>
          <a:solidFill>
            <a:srgbClr val="BD8250"/>
          </a:solidFill>
          <a:ln>
            <a:solidFill>
              <a:srgbClr val="85554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0FDA00-802D-BA2C-BD4D-BF8D983AC70E}"/>
              </a:ext>
            </a:extLst>
          </p:cNvPr>
          <p:cNvSpPr/>
          <p:nvPr/>
        </p:nvSpPr>
        <p:spPr>
          <a:xfrm>
            <a:off x="5877734" y="648209"/>
            <a:ext cx="1765845" cy="4626453"/>
          </a:xfrm>
          <a:prstGeom prst="rect">
            <a:avLst/>
          </a:prstGeom>
          <a:solidFill>
            <a:srgbClr val="FEAB58"/>
          </a:solidFill>
          <a:ln>
            <a:solidFill>
              <a:srgbClr val="BD825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DC92A-FE45-636E-8569-49151799A0C3}"/>
              </a:ext>
            </a:extLst>
          </p:cNvPr>
          <p:cNvSpPr txBox="1"/>
          <p:nvPr/>
        </p:nvSpPr>
        <p:spPr>
          <a:xfrm>
            <a:off x="-45276" y="734706"/>
            <a:ext cx="240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Data Acquisition: Room Temperature</a:t>
            </a: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38C10-36B2-DA9F-B489-B71CF437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883" y="45279"/>
            <a:ext cx="6421546" cy="64953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The Fridge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DC7E-CF60-135C-EF3B-2D637C3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5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5ADC4615-8DDA-151C-8F55-63005F0E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33A3CE-5619-BDAB-929C-8A043079CEA3}"/>
              </a:ext>
            </a:extLst>
          </p:cNvPr>
          <p:cNvSpPr/>
          <p:nvPr/>
        </p:nvSpPr>
        <p:spPr>
          <a:xfrm>
            <a:off x="1553480" y="4930020"/>
            <a:ext cx="1589385" cy="45719"/>
          </a:xfrm>
          <a:prstGeom prst="roundRect">
            <a:avLst/>
          </a:prstGeom>
          <a:solidFill>
            <a:srgbClr val="FEAB58"/>
          </a:solidFill>
          <a:ln>
            <a:solidFill>
              <a:srgbClr val="FEAB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8DEE56-FD95-2E79-CF9D-9DF4AD05C631}"/>
              </a:ext>
            </a:extLst>
          </p:cNvPr>
          <p:cNvSpPr/>
          <p:nvPr/>
        </p:nvSpPr>
        <p:spPr>
          <a:xfrm rot="10800000" flipV="1">
            <a:off x="3546768" y="5031190"/>
            <a:ext cx="1242836" cy="45719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7BEBE0-6F04-7C0A-3A37-A586479CF202}"/>
              </a:ext>
            </a:extLst>
          </p:cNvPr>
          <p:cNvSpPr/>
          <p:nvPr/>
        </p:nvSpPr>
        <p:spPr>
          <a:xfrm flipV="1">
            <a:off x="1092359" y="746730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5A30EB-4AC7-5AE4-D703-D36D94388F04}"/>
              </a:ext>
            </a:extLst>
          </p:cNvPr>
          <p:cNvSpPr txBox="1">
            <a:spLocks/>
          </p:cNvSpPr>
          <p:nvPr/>
        </p:nvSpPr>
        <p:spPr>
          <a:xfrm>
            <a:off x="4068406" y="5037926"/>
            <a:ext cx="2108251" cy="91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A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Internal Bore:</a:t>
            </a:r>
          </a:p>
          <a:p>
            <a:r>
              <a:rPr lang="en-US" sz="1800" b="1" dirty="0">
                <a:solidFill>
                  <a:srgbClr val="00A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18.5 cm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CAD4F6-D46E-5CB2-95ED-3573A1A0B44B}"/>
              </a:ext>
            </a:extLst>
          </p:cNvPr>
          <p:cNvSpPr txBox="1">
            <a:spLocks/>
          </p:cNvSpPr>
          <p:nvPr/>
        </p:nvSpPr>
        <p:spPr>
          <a:xfrm>
            <a:off x="-239570" y="4818228"/>
            <a:ext cx="2715458" cy="91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b="1" dirty="0">
                <a:solidFill>
                  <a:srgbClr val="FEAB5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Temperature:</a:t>
            </a:r>
          </a:p>
          <a:p>
            <a:pPr algn="r"/>
            <a:r>
              <a:rPr lang="en-US" sz="1800" b="1" dirty="0">
                <a:solidFill>
                  <a:srgbClr val="FEAB5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 mK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9C1439-5107-820D-863C-56B5A1870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04" t="4962" r="39663" b="20203"/>
          <a:stretch/>
        </p:blipFill>
        <p:spPr>
          <a:xfrm>
            <a:off x="10319731" y="1955465"/>
            <a:ext cx="1533897" cy="4155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4FE1C1-16F2-E56D-8D67-0B2F9251A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07" r="24712"/>
          <a:stretch/>
        </p:blipFill>
        <p:spPr>
          <a:xfrm>
            <a:off x="8419880" y="126171"/>
            <a:ext cx="1418590" cy="3991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5DD3C1-8047-786A-34BF-6A1867372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591" y="4311641"/>
            <a:ext cx="1807348" cy="24097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93B7CD-7547-5732-3399-8EEEDB9B4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093" y="703009"/>
            <a:ext cx="1685763" cy="45373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22BC9DB-117F-04FE-7483-878F9F362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E0BD9E-153E-3C66-EC74-8784237837AE}"/>
                  </a:ext>
                </a:extLst>
              </p:cNvPr>
              <p:cNvSpPr txBox="1"/>
              <p:nvPr/>
            </p:nvSpPr>
            <p:spPr>
              <a:xfrm>
                <a:off x="4009605" y="991201"/>
                <a:ext cx="2181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Pulse Tube 1: </a:t>
                </a:r>
                <a:endParaRPr lang="en-GB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GB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12569-2DCE-0966-425B-4B09D9525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605" y="991201"/>
                <a:ext cx="2181948" cy="646331"/>
              </a:xfrm>
              <a:prstGeom prst="rect">
                <a:avLst/>
              </a:prstGeom>
              <a:blipFill>
                <a:blip r:embed="rId9"/>
                <a:stretch>
                  <a:fillRect l="-2514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2B1D38-5EC5-0971-37C2-5B8624AC1F43}"/>
                  </a:ext>
                </a:extLst>
              </p:cNvPr>
              <p:cNvSpPr txBox="1"/>
              <p:nvPr/>
            </p:nvSpPr>
            <p:spPr>
              <a:xfrm>
                <a:off x="114710" y="1671877"/>
                <a:ext cx="2181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Pulse Tube 2: 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GB" b="1" dirty="0">
                  <a:latin typeface="Helvetica" pitchFamily="2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2B1D38-5EC5-0971-37C2-5B8624AC1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0" y="1671877"/>
                <a:ext cx="2181948" cy="646331"/>
              </a:xfrm>
              <a:prstGeom prst="rect">
                <a:avLst/>
              </a:prstGeom>
              <a:blipFill>
                <a:blip r:embed="rId10"/>
                <a:stretch>
                  <a:fillRect t="-3846" r="-581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0048359-431E-9F56-32A3-159EB64991C5}"/>
              </a:ext>
            </a:extLst>
          </p:cNvPr>
          <p:cNvSpPr txBox="1"/>
          <p:nvPr/>
        </p:nvSpPr>
        <p:spPr>
          <a:xfrm>
            <a:off x="4091884" y="2080774"/>
            <a:ext cx="218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Still Plate: 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700 mK</a:t>
            </a: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EA886-FCAB-3E0E-F6DF-69C90744802A}"/>
              </a:ext>
            </a:extLst>
          </p:cNvPr>
          <p:cNvSpPr txBox="1"/>
          <p:nvPr/>
        </p:nvSpPr>
        <p:spPr>
          <a:xfrm>
            <a:off x="150982" y="2596373"/>
            <a:ext cx="218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Cold Plate: </a:t>
            </a:r>
          </a:p>
          <a:p>
            <a:pPr algn="r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100 mK</a:t>
            </a: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C9F2E5-14C1-5C7B-EEFD-1314F22C4035}"/>
              </a:ext>
            </a:extLst>
          </p:cNvPr>
          <p:cNvSpPr txBox="1"/>
          <p:nvPr/>
        </p:nvSpPr>
        <p:spPr>
          <a:xfrm>
            <a:off x="4020661" y="3366537"/>
            <a:ext cx="237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Mixing Chamber Plate: 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8.5 mK</a:t>
            </a: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8898D6D-F507-EFF9-B326-7CA97728B137}"/>
              </a:ext>
            </a:extLst>
          </p:cNvPr>
          <p:cNvSpPr txBox="1">
            <a:spLocks/>
          </p:cNvSpPr>
          <p:nvPr/>
        </p:nvSpPr>
        <p:spPr>
          <a:xfrm>
            <a:off x="715785" y="4165782"/>
            <a:ext cx="1711726" cy="91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b="1" dirty="0">
                <a:solidFill>
                  <a:srgbClr val="8555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Tuneable 5 GHz Cavity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A246E7-420D-B523-92FE-AB92A120FF8D}"/>
              </a:ext>
            </a:extLst>
          </p:cNvPr>
          <p:cNvSpPr/>
          <p:nvPr/>
        </p:nvSpPr>
        <p:spPr>
          <a:xfrm flipV="1">
            <a:off x="3643086" y="1000892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68E0EC-8BD7-3962-85F7-ECE83AD69E4E}"/>
              </a:ext>
            </a:extLst>
          </p:cNvPr>
          <p:cNvSpPr/>
          <p:nvPr/>
        </p:nvSpPr>
        <p:spPr>
          <a:xfrm flipV="1">
            <a:off x="1447909" y="1660733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FA05ED1-2C7F-4396-E341-A67514FF0556}"/>
              </a:ext>
            </a:extLst>
          </p:cNvPr>
          <p:cNvSpPr/>
          <p:nvPr/>
        </p:nvSpPr>
        <p:spPr>
          <a:xfrm flipV="1">
            <a:off x="3492504" y="2080774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C3148F-B0C1-E0A4-81C3-FCC2B5E7C69D}"/>
              </a:ext>
            </a:extLst>
          </p:cNvPr>
          <p:cNvSpPr/>
          <p:nvPr/>
        </p:nvSpPr>
        <p:spPr>
          <a:xfrm flipV="1">
            <a:off x="1780267" y="2605458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9B0504-798E-8A5B-8F32-8DA58FFA65EA}"/>
              </a:ext>
            </a:extLst>
          </p:cNvPr>
          <p:cNvSpPr/>
          <p:nvPr/>
        </p:nvSpPr>
        <p:spPr>
          <a:xfrm flipV="1">
            <a:off x="3403972" y="3352349"/>
            <a:ext cx="1455474" cy="457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73C6F5-BC14-7282-3DDD-BDE8FA40E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6132" y="16566"/>
            <a:ext cx="2289194" cy="6790592"/>
          </a:xfrm>
          <a:prstGeom prst="rect">
            <a:avLst/>
          </a:prstGeom>
        </p:spPr>
      </p:pic>
      <p:sp>
        <p:nvSpPr>
          <p:cNvPr id="9" name="Bent Up Arrow 8">
            <a:extLst>
              <a:ext uri="{FF2B5EF4-FFF2-40B4-BE49-F238E27FC236}">
                <a16:creationId xmlns:a16="http://schemas.microsoft.com/office/drawing/2014/main" id="{ECDD6309-0E7A-6C3F-A313-28E92AFB62F4}"/>
              </a:ext>
            </a:extLst>
          </p:cNvPr>
          <p:cNvSpPr/>
          <p:nvPr/>
        </p:nvSpPr>
        <p:spPr>
          <a:xfrm rot="5400000">
            <a:off x="6988634" y="5283099"/>
            <a:ext cx="679940" cy="739098"/>
          </a:xfrm>
          <a:prstGeom prst="bentUpArrow">
            <a:avLst>
              <a:gd name="adj1" fmla="val 13084"/>
              <a:gd name="adj2" fmla="val 29115"/>
              <a:gd name="adj3" fmla="val 335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Up Arrow 9">
            <a:extLst>
              <a:ext uri="{FF2B5EF4-FFF2-40B4-BE49-F238E27FC236}">
                <a16:creationId xmlns:a16="http://schemas.microsoft.com/office/drawing/2014/main" id="{E2604039-4804-7B0A-1300-83A73195C797}"/>
              </a:ext>
            </a:extLst>
          </p:cNvPr>
          <p:cNvSpPr/>
          <p:nvPr/>
        </p:nvSpPr>
        <p:spPr>
          <a:xfrm rot="5400000" flipH="1">
            <a:off x="7747962" y="3650232"/>
            <a:ext cx="718433" cy="501505"/>
          </a:xfrm>
          <a:prstGeom prst="bentUpArrow">
            <a:avLst>
              <a:gd name="adj1" fmla="val 17700"/>
              <a:gd name="adj2" fmla="val 29115"/>
              <a:gd name="adj3" fmla="val 335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ent Up Arrow 37">
            <a:extLst>
              <a:ext uri="{FF2B5EF4-FFF2-40B4-BE49-F238E27FC236}">
                <a16:creationId xmlns:a16="http://schemas.microsoft.com/office/drawing/2014/main" id="{178188ED-FA98-CD8F-9DF2-8378C3C518BD}"/>
              </a:ext>
            </a:extLst>
          </p:cNvPr>
          <p:cNvSpPr/>
          <p:nvPr/>
        </p:nvSpPr>
        <p:spPr>
          <a:xfrm rot="5400000">
            <a:off x="9648835" y="4247056"/>
            <a:ext cx="645366" cy="496981"/>
          </a:xfrm>
          <a:prstGeom prst="bentUpArrow">
            <a:avLst>
              <a:gd name="adj1" fmla="val 25000"/>
              <a:gd name="adj2" fmla="val 44415"/>
              <a:gd name="adj3" fmla="val 371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4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70C4-C71A-34F5-8832-9E5265A6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E2257C8-4079-C01F-74D6-38D25E357D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7EE43697-7322-3304-1C80-9B327DC1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5" y="893339"/>
            <a:ext cx="7636793" cy="558331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9547-5775-4822-9FB3-E99CB825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6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302EFC7C-E0D3-6959-7C36-115A51B48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D959BF-8B35-055E-640F-6EEC84B9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D84D11-8D84-5769-B154-39B6A6C04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0050" y="581418"/>
            <a:ext cx="2439566" cy="6048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2B2C37-6C75-5621-8768-F9DAB3E4243E}"/>
              </a:ext>
            </a:extLst>
          </p:cNvPr>
          <p:cNvCxnSpPr>
            <a:cxnSpLocks/>
          </p:cNvCxnSpPr>
          <p:nvPr/>
        </p:nvCxnSpPr>
        <p:spPr>
          <a:xfrm flipV="1">
            <a:off x="7737589" y="1644758"/>
            <a:ext cx="1582929" cy="276630"/>
          </a:xfrm>
          <a:prstGeom prst="straightConnector1">
            <a:avLst/>
          </a:prstGeom>
          <a:ln w="60325">
            <a:solidFill>
              <a:srgbClr val="F942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F0DAB7-4626-814C-29A0-83F4221E26F9}"/>
              </a:ext>
            </a:extLst>
          </p:cNvPr>
          <p:cNvCxnSpPr>
            <a:cxnSpLocks/>
          </p:cNvCxnSpPr>
          <p:nvPr/>
        </p:nvCxnSpPr>
        <p:spPr>
          <a:xfrm flipV="1">
            <a:off x="7711677" y="2380144"/>
            <a:ext cx="1686289" cy="719556"/>
          </a:xfrm>
          <a:prstGeom prst="straightConnector1">
            <a:avLst/>
          </a:prstGeom>
          <a:ln w="60325">
            <a:solidFill>
              <a:srgbClr val="C4BD2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21868D-179B-0DE5-4A02-884FCFAF9019}"/>
              </a:ext>
            </a:extLst>
          </p:cNvPr>
          <p:cNvCxnSpPr>
            <a:cxnSpLocks/>
          </p:cNvCxnSpPr>
          <p:nvPr/>
        </p:nvCxnSpPr>
        <p:spPr>
          <a:xfrm flipV="1">
            <a:off x="7702043" y="2888167"/>
            <a:ext cx="1695923" cy="884250"/>
          </a:xfrm>
          <a:prstGeom prst="straightConnector1">
            <a:avLst/>
          </a:prstGeom>
          <a:ln w="60325">
            <a:solidFill>
              <a:srgbClr val="2A81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F5E305-C56E-AAA1-D679-53FE2695E75D}"/>
              </a:ext>
            </a:extLst>
          </p:cNvPr>
          <p:cNvCxnSpPr>
            <a:cxnSpLocks/>
          </p:cNvCxnSpPr>
          <p:nvPr/>
        </p:nvCxnSpPr>
        <p:spPr>
          <a:xfrm flipV="1">
            <a:off x="7697352" y="3381063"/>
            <a:ext cx="1816361" cy="1163221"/>
          </a:xfrm>
          <a:prstGeom prst="straightConnector1">
            <a:avLst/>
          </a:prstGeom>
          <a:ln w="60325">
            <a:solidFill>
              <a:srgbClr val="3837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54E90D-16ED-A262-C737-7C7E2D05A1F5}"/>
              </a:ext>
            </a:extLst>
          </p:cNvPr>
          <p:cNvCxnSpPr>
            <a:cxnSpLocks/>
          </p:cNvCxnSpPr>
          <p:nvPr/>
        </p:nvCxnSpPr>
        <p:spPr>
          <a:xfrm flipV="1">
            <a:off x="7677770" y="4143987"/>
            <a:ext cx="1908291" cy="1564370"/>
          </a:xfrm>
          <a:prstGeom prst="straightConnector1">
            <a:avLst/>
          </a:prstGeom>
          <a:ln w="60325">
            <a:solidFill>
              <a:srgbClr val="0B0B0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B87284-EBF3-3380-3FC9-7039EB00C054}"/>
              </a:ext>
            </a:extLst>
          </p:cNvPr>
          <p:cNvSpPr txBox="1"/>
          <p:nvPr/>
        </p:nvSpPr>
        <p:spPr>
          <a:xfrm>
            <a:off x="6434056" y="6146267"/>
            <a:ext cx="271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</a:rPr>
              <a:t>Cavity temperature</a:t>
            </a:r>
          </a:p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</a:rPr>
              <a:t>sensor at 18mK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FE88BD-2F0C-37C2-B1A4-617FF7A748E3}"/>
              </a:ext>
            </a:extLst>
          </p:cNvPr>
          <p:cNvSpPr txBox="1"/>
          <p:nvPr/>
        </p:nvSpPr>
        <p:spPr>
          <a:xfrm rot="16200000">
            <a:off x="-499822" y="3256750"/>
            <a:ext cx="2034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Temperature (K)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4FE1C2F-03F0-A2D0-88A9-BFF8EF66D556}"/>
              </a:ext>
            </a:extLst>
          </p:cNvPr>
          <p:cNvSpPr txBox="1">
            <a:spLocks/>
          </p:cNvSpPr>
          <p:nvPr/>
        </p:nvSpPr>
        <p:spPr>
          <a:xfrm>
            <a:off x="3453615" y="129725"/>
            <a:ext cx="4765133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First Cavity Cooldown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E718C-9A97-80F2-4246-C1588DE3F845}"/>
              </a:ext>
            </a:extLst>
          </p:cNvPr>
          <p:cNvSpPr txBox="1"/>
          <p:nvPr/>
        </p:nvSpPr>
        <p:spPr>
          <a:xfrm>
            <a:off x="3593418" y="6147397"/>
            <a:ext cx="221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Time offset (days)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7CEBF4-1A78-71DB-BA52-15D5FF13E757}"/>
              </a:ext>
            </a:extLst>
          </p:cNvPr>
          <p:cNvCxnSpPr>
            <a:cxnSpLocks/>
          </p:cNvCxnSpPr>
          <p:nvPr/>
        </p:nvCxnSpPr>
        <p:spPr>
          <a:xfrm flipV="1">
            <a:off x="8550004" y="6033109"/>
            <a:ext cx="1332543" cy="624842"/>
          </a:xfrm>
          <a:prstGeom prst="straightConnector1">
            <a:avLst/>
          </a:prstGeom>
          <a:ln w="60325">
            <a:solidFill>
              <a:srgbClr val="205E9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0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9C30-9C6B-A7BA-9A20-1BABFD6FE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775C4C-5CD4-33D4-7253-3149BF9F7A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78F78-7C7A-7566-6494-E4E2255C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7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818B9B9A-F4FD-CD0B-0508-0609A8B2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D2FAEB-3A07-C695-60E0-0020A87CF4B5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F30AF0-1BEE-6622-E7A8-76F73EEEB310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BB3FBC-3E7F-8508-5CEA-6C25D0C8E7E3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2D77-28D4-290B-D717-238F3740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997" y="706959"/>
            <a:ext cx="2119571" cy="5705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85875-32BB-04EC-392C-DCAD6F5BB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850" y="1566286"/>
            <a:ext cx="1800742" cy="208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48D48F-6DDE-C02D-8C99-00EA8F8BF869}"/>
              </a:ext>
            </a:extLst>
          </p:cNvPr>
          <p:cNvSpPr txBox="1"/>
          <p:nvPr/>
        </p:nvSpPr>
        <p:spPr>
          <a:xfrm>
            <a:off x="7240360" y="3978779"/>
            <a:ext cx="1800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Field Shield</a:t>
            </a:r>
          </a:p>
          <a:p>
            <a:r>
              <a:rPr lang="en-US" sz="2000" b="1" dirty="0">
                <a:latin typeface="Helvetica" pitchFamily="2" charset="0"/>
              </a:rPr>
              <a:t>design, </a:t>
            </a:r>
          </a:p>
          <a:p>
            <a:r>
              <a:rPr lang="en-US" sz="2000" b="1" dirty="0">
                <a:latin typeface="Helvetica" pitchFamily="2" charset="0"/>
              </a:rPr>
              <a:t>Ed Laird</a:t>
            </a:r>
          </a:p>
          <a:p>
            <a:r>
              <a:rPr lang="en-US" sz="2000" b="1" dirty="0">
                <a:latin typeface="Helvetica" pitchFamily="2" charset="0"/>
              </a:rPr>
              <a:t>(Lancaster)</a:t>
            </a:r>
          </a:p>
          <a:p>
            <a:r>
              <a:rPr lang="en-US" sz="2000" b="1" dirty="0">
                <a:latin typeface="Helvetica" pitchFamily="2" charset="0"/>
              </a:rPr>
              <a:t>simulations</a:t>
            </a:r>
          </a:p>
          <a:p>
            <a:r>
              <a:rPr lang="en-US" sz="2000" b="1" dirty="0">
                <a:latin typeface="Helvetica" pitchFamily="2" charset="0"/>
              </a:rPr>
              <a:t>by</a:t>
            </a:r>
          </a:p>
          <a:p>
            <a:r>
              <a:rPr lang="en-US" sz="2000" b="1" dirty="0">
                <a:latin typeface="Helvetica" pitchFamily="2" charset="0"/>
              </a:rPr>
              <a:t>Paul Smith</a:t>
            </a:r>
          </a:p>
          <a:p>
            <a:r>
              <a:rPr lang="en-US" sz="2000" b="1" dirty="0">
                <a:latin typeface="Helvetica" pitchFamily="2" charset="0"/>
              </a:rPr>
              <a:t>(Sheffield)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0EF17C-BDFE-E0E9-199F-1E4B0226E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31" y="1373942"/>
            <a:ext cx="3420242" cy="456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8A7BAE-56A0-4F61-8FA5-6B3960096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D283554-03F5-048C-132F-370CF108F67D}"/>
              </a:ext>
            </a:extLst>
          </p:cNvPr>
          <p:cNvSpPr txBox="1">
            <a:spLocks/>
          </p:cNvSpPr>
          <p:nvPr/>
        </p:nvSpPr>
        <p:spPr>
          <a:xfrm>
            <a:off x="1616212" y="88169"/>
            <a:ext cx="5331797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The Magnetic Field Shield 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066E97-0718-ED3F-24C3-BE14F4C1E3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22" y="20368"/>
            <a:ext cx="1822507" cy="813009"/>
          </a:xfrm>
          <a:prstGeom prst="rect">
            <a:avLst/>
          </a:prstGeom>
        </p:spPr>
      </p:pic>
      <p:pic>
        <p:nvPicPr>
          <p:cNvPr id="19" name="Picture 18" descr="A close-up of a machine&#10;&#10;Description automatically generated">
            <a:extLst>
              <a:ext uri="{FF2B5EF4-FFF2-40B4-BE49-F238E27FC236}">
                <a16:creationId xmlns:a16="http://schemas.microsoft.com/office/drawing/2014/main" id="{D507FB9B-99F7-33B6-CDF1-ACA646889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3392" y="397820"/>
            <a:ext cx="2195469" cy="65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4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D778-85A4-72D0-5F89-D258F44D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40ABAEF-C156-7F68-95BC-6E19DAED34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 dirty="0"/>
          </a:p>
        </p:txBody>
      </p:sp>
      <p:pic>
        <p:nvPicPr>
          <p:cNvPr id="29" name="Picture 28" descr="A diagram of a diagram&#10;&#10;Description automatically generated">
            <a:extLst>
              <a:ext uri="{FF2B5EF4-FFF2-40B4-BE49-F238E27FC236}">
                <a16:creationId xmlns:a16="http://schemas.microsoft.com/office/drawing/2014/main" id="{F95FF0C8-D193-F1A4-7A71-9E560029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"/>
          <a:stretch/>
        </p:blipFill>
        <p:spPr>
          <a:xfrm>
            <a:off x="0" y="721516"/>
            <a:ext cx="5502573" cy="21891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357AD-F14B-32A2-0872-1EC17AAE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i="1" smtClean="0">
                <a:solidFill>
                  <a:schemeClr val="tx1"/>
                </a:solidFill>
                <a:latin typeface="Helvetica" pitchFamily="2" charset="0"/>
              </a:rPr>
              <a:t>8</a:t>
            </a:fld>
            <a:endParaRPr lang="en-US" sz="1800" b="1" i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A13EC2F9-493B-80DC-3EE0-863DD43E8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EA18BA-0FFB-E41A-247B-33D51749444D}"/>
              </a:ext>
            </a:extLst>
          </p:cNvPr>
          <p:cNvSpPr txBox="1">
            <a:spLocks/>
          </p:cNvSpPr>
          <p:nvPr/>
        </p:nvSpPr>
        <p:spPr>
          <a:xfrm>
            <a:off x="1339557" y="256206"/>
            <a:ext cx="6949956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Standing Wave Parametric Amplifier (SWPA)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914168-2316-ADC4-34A4-D09CE6210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482" t="55976" r="5229" b="4877"/>
          <a:stretch/>
        </p:blipFill>
        <p:spPr>
          <a:xfrm>
            <a:off x="6214274" y="3579584"/>
            <a:ext cx="2746825" cy="213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B3C1F1-3306-DCFF-9728-66A36B2062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824" t="33020" r="3437" b="45616"/>
          <a:stretch/>
        </p:blipFill>
        <p:spPr>
          <a:xfrm>
            <a:off x="420737" y="4207403"/>
            <a:ext cx="4865789" cy="1733169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C0E5189B-5078-1424-262B-354E1540D023}"/>
              </a:ext>
            </a:extLst>
          </p:cNvPr>
          <p:cNvSpPr txBox="1">
            <a:spLocks/>
          </p:cNvSpPr>
          <p:nvPr/>
        </p:nvSpPr>
        <p:spPr>
          <a:xfrm>
            <a:off x="5689809" y="5900709"/>
            <a:ext cx="3705882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1" dirty="0">
                <a:solidFill>
                  <a:srgbClr val="8555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20 dB gain over        ~ 60 MHz optimal region</a:t>
            </a:r>
          </a:p>
        </p:txBody>
      </p:sp>
      <p:pic>
        <p:nvPicPr>
          <p:cNvPr id="32" name="Picture 31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EA8439BD-6FA2-FD0A-C293-DB08B9CD7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290" y="2155392"/>
            <a:ext cx="4241847" cy="1276451"/>
          </a:xfrm>
          <a:prstGeom prst="rect">
            <a:avLst/>
          </a:prstGeom>
        </p:spPr>
      </p:pic>
      <p:pic>
        <p:nvPicPr>
          <p:cNvPr id="26" name="Picture 25" descr="A graph of a frequency&#10;&#10;Description automatically generated">
            <a:extLst>
              <a:ext uri="{FF2B5EF4-FFF2-40B4-BE49-F238E27FC236}">
                <a16:creationId xmlns:a16="http://schemas.microsoft.com/office/drawing/2014/main" id="{F5401BC5-7DCB-175C-4DE3-BCB2A7889E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32" t="2707" r="1617"/>
          <a:stretch/>
        </p:blipFill>
        <p:spPr>
          <a:xfrm>
            <a:off x="164931" y="2890077"/>
            <a:ext cx="5326279" cy="3892363"/>
          </a:xfrm>
          <a:prstGeom prst="rect">
            <a:avLst/>
          </a:prstGeom>
        </p:spPr>
      </p:pic>
      <p:pic>
        <p:nvPicPr>
          <p:cNvPr id="34" name="Picture 33" descr="A logo for an european research council&#10;&#10;Description automatically generated">
            <a:extLst>
              <a:ext uri="{FF2B5EF4-FFF2-40B4-BE49-F238E27FC236}">
                <a16:creationId xmlns:a16="http://schemas.microsoft.com/office/drawing/2014/main" id="{39C888AD-425F-321F-84A5-A6B0AEE39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298" y="1138348"/>
            <a:ext cx="1305410" cy="1169013"/>
          </a:xfrm>
          <a:prstGeom prst="rect">
            <a:avLst/>
          </a:prstGeom>
        </p:spPr>
      </p:pic>
      <p:pic>
        <p:nvPicPr>
          <p:cNvPr id="36" name="Picture 35" descr="A logo with a blue and red circle&#10;&#10;Description automatically generated">
            <a:extLst>
              <a:ext uri="{FF2B5EF4-FFF2-40B4-BE49-F238E27FC236}">
                <a16:creationId xmlns:a16="http://schemas.microsoft.com/office/drawing/2014/main" id="{7E2BA95A-C0A2-BCD3-C766-331E2523C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598" y="1236654"/>
            <a:ext cx="1028602" cy="934409"/>
          </a:xfrm>
          <a:prstGeom prst="rect">
            <a:avLst/>
          </a:prstGeom>
        </p:spPr>
      </p:pic>
      <p:pic>
        <p:nvPicPr>
          <p:cNvPr id="39" name="Picture 38" descr="A blue banner with white text&#10;&#10;Description automatically generated">
            <a:extLst>
              <a:ext uri="{FF2B5EF4-FFF2-40B4-BE49-F238E27FC236}">
                <a16:creationId xmlns:a16="http://schemas.microsoft.com/office/drawing/2014/main" id="{AE8F4FB6-6E46-6A37-9C5E-5738F86A7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3976" y="-69510"/>
            <a:ext cx="760248" cy="10427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95A4BC-51D1-8709-A9E2-FFA5FAF6AE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3325D-B5EF-42CE-FF1A-F1E430D5AE2C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250689-EA16-ADA0-506E-899894E2463B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6F67F8-A169-6552-8F51-273C3C9266F6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/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71E12E1C-8EBB-4A2B-B4AF-CF4EAD715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3392" y="397820"/>
            <a:ext cx="2195469" cy="6512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116CD-6C3E-C962-D5A3-DD514F0EE4F7}"/>
              </a:ext>
            </a:extLst>
          </p:cNvPr>
          <p:cNvSpPr txBox="1"/>
          <p:nvPr/>
        </p:nvSpPr>
        <p:spPr>
          <a:xfrm>
            <a:off x="5700733" y="868820"/>
            <a:ext cx="47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Boon </a:t>
            </a:r>
            <a:r>
              <a:rPr lang="en-US" dirty="0" err="1">
                <a:latin typeface="Helvetica" pitchFamily="2" charset="0"/>
              </a:rPr>
              <a:t>Kok</a:t>
            </a:r>
            <a:r>
              <a:rPr lang="en-US" dirty="0">
                <a:latin typeface="Helvetica" pitchFamily="2" charset="0"/>
              </a:rPr>
              <a:t> Tan, </a:t>
            </a:r>
            <a:r>
              <a:rPr lang="en-GB" dirty="0"/>
              <a:t>Javier Navarro </a:t>
            </a:r>
            <a:r>
              <a:rPr lang="en-GB" dirty="0" err="1"/>
              <a:t>Montilla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5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DBD8-7FDE-5912-FD1B-29234E52B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16CEF3-C82B-13E1-31BF-9D0AAA657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Joshoua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9C16488-02B5-183C-4DA6-B8C49F59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41" y="829745"/>
            <a:ext cx="3793350" cy="29332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59D53-CF11-4CFE-0D88-6CC3AD0D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38" y="6328393"/>
            <a:ext cx="2743200" cy="365125"/>
          </a:xfrm>
        </p:spPr>
        <p:txBody>
          <a:bodyPr/>
          <a:lstStyle/>
          <a:p>
            <a:fld id="{5C121034-D747-414D-9BCF-99443CAE8F8E}" type="slidenum">
              <a:rPr lang="en-US" sz="1800" b="1" smtClean="0">
                <a:solidFill>
                  <a:schemeClr val="tx1"/>
                </a:solidFill>
                <a:latin typeface="Helvetica" pitchFamily="2" charset="0"/>
              </a:rPr>
              <a:t>9</a:t>
            </a:fld>
            <a:endParaRPr lang="en-US" sz="1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90" name="Picture 489" descr="A black background with a yellow light&#10;&#10;Description automatically generated">
            <a:extLst>
              <a:ext uri="{FF2B5EF4-FFF2-40B4-BE49-F238E27FC236}">
                <a16:creationId xmlns:a16="http://schemas.microsoft.com/office/drawing/2014/main" id="{C822E74E-AF3C-54B3-418A-EB72CE314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0" y="96530"/>
            <a:ext cx="1331620" cy="506301"/>
          </a:xfrm>
          <a:prstGeom prst="rect">
            <a:avLst/>
          </a:prstGeom>
        </p:spPr>
      </p:pic>
      <p:pic>
        <p:nvPicPr>
          <p:cNvPr id="19" name="Picture 1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BE2BFDB-E6AC-BB59-0B2B-E87C19F28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170" y="932102"/>
            <a:ext cx="3735172" cy="2827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207A2F-0133-3D5F-25F5-B312E8229AFB}"/>
              </a:ext>
            </a:extLst>
          </p:cNvPr>
          <p:cNvSpPr txBox="1">
            <a:spLocks/>
          </p:cNvSpPr>
          <p:nvPr/>
        </p:nvSpPr>
        <p:spPr>
          <a:xfrm>
            <a:off x="1548322" y="61554"/>
            <a:ext cx="8162660" cy="6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SNAIL JTWPA – Lancaster, VTT (Finland)</a:t>
            </a:r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AED87070-9DAA-2372-3E69-7FD5F2683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87111"/>
              </p:ext>
            </p:extLst>
          </p:nvPr>
        </p:nvGraphicFramePr>
        <p:xfrm>
          <a:off x="4540414" y="3725040"/>
          <a:ext cx="4873880" cy="30476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508781449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92376570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2743458673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668041348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3458715182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4092379944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2929013159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2347247922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759575103"/>
                    </a:ext>
                  </a:extLst>
                </a:gridCol>
              </a:tblGrid>
              <a:tr h="598635">
                <a:tc rowSpan="8">
                  <a:txBody>
                    <a:bodyPr/>
                    <a:lstStyle/>
                    <a:p>
                      <a:pPr algn="ctr"/>
                      <a:endParaRPr lang="en-GB" sz="1000" dirty="0">
                        <a:latin typeface="Century" panose="020406040505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Parameters 1</a:t>
                      </a:r>
                    </a:p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Pump=12.4 GHz, -61 dBm,      BC = 695 </a:t>
                      </a:r>
                      <a:r>
                        <a:rPr lang="en-GB" sz="1100" dirty="0" err="1">
                          <a:latin typeface="Century" panose="02040604050505020304" pitchFamily="18" charset="0"/>
                        </a:rPr>
                        <a:t>uA</a:t>
                      </a:r>
                      <a:endParaRPr lang="en-GB" sz="1100" dirty="0">
                        <a:latin typeface="Century" panose="020406040505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Parameters 2</a:t>
                      </a:r>
                    </a:p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Pump=12.4 GHz, -61 dBm,      BC = 705 </a:t>
                      </a:r>
                      <a:r>
                        <a:rPr lang="en-GB" sz="1100" dirty="0" err="1">
                          <a:latin typeface="Century" panose="02040604050505020304" pitchFamily="18" charset="0"/>
                        </a:rPr>
                        <a:t>uA</a:t>
                      </a:r>
                      <a:endParaRPr lang="en-GB" sz="1100" dirty="0">
                        <a:latin typeface="Century" panose="020406040505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496380"/>
                  </a:ext>
                </a:extLst>
              </a:tr>
              <a:tr h="414439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   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 (dB)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(dB)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       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  (dB)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(dB)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549400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1.7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81.08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1.077007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11.74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1.66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80.04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0.868442</a:t>
                      </a:r>
                      <a:endParaRPr lang="en-GB" sz="9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10.7</a:t>
                      </a:r>
                      <a:endParaRPr lang="en-GB" sz="10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374444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1.27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80.93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0.574357</a:t>
                      </a:r>
                      <a:endParaRPr lang="en-GB" sz="9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11.55</a:t>
                      </a:r>
                      <a:endParaRPr lang="en-GB" sz="10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1.75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81.2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1.096288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11.82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54520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2.64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79.17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1.869082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10.55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2.13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80.51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1.56375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11.89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628737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75.81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0.872882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8.88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4.93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77.36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4.246172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10.43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137712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7149359"/>
                  </a:ext>
                </a:extLst>
              </a:tr>
              <a:tr h="339096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3.61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81.64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3.28873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13.88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4.58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79.71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4.078963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11.95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1246047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3088A27-E1DA-D876-8ACE-903ACD77E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13898"/>
              </p:ext>
            </p:extLst>
          </p:nvPr>
        </p:nvGraphicFramePr>
        <p:xfrm>
          <a:off x="179978" y="3730028"/>
          <a:ext cx="4578793" cy="30476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9593">
                  <a:extLst>
                    <a:ext uri="{9D8B030D-6E8A-4147-A177-3AD203B41FA5}">
                      <a16:colId xmlns:a16="http://schemas.microsoft.com/office/drawing/2014/main" val="508781449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1124354268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1793825202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726754845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1939018814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3806467145"/>
                    </a:ext>
                  </a:extLst>
                </a:gridCol>
                <a:gridCol w="583200">
                  <a:extLst>
                    <a:ext uri="{9D8B030D-6E8A-4147-A177-3AD203B41FA5}">
                      <a16:colId xmlns:a16="http://schemas.microsoft.com/office/drawing/2014/main" val="3241584785"/>
                    </a:ext>
                  </a:extLst>
                </a:gridCol>
              </a:tblGrid>
              <a:tr h="58150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Century" panose="02040604050505020304" pitchFamily="18" charset="0"/>
                        </a:rPr>
                        <a:t>Signal Frequency (GHz)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" panose="02040604050505020304" pitchFamily="18" charset="0"/>
                        </a:rPr>
                        <a:t>Bypass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Parameters 0</a:t>
                      </a:r>
                    </a:p>
                    <a:p>
                      <a:pPr algn="ctr"/>
                      <a:r>
                        <a:rPr lang="en-GB" sz="1100" dirty="0">
                          <a:latin typeface="Century" panose="02040604050505020304" pitchFamily="18" charset="0"/>
                        </a:rPr>
                        <a:t>Pump=13 GHz, -61 dBm,         BC = 670 </a:t>
                      </a:r>
                      <a:r>
                        <a:rPr lang="en-GB" sz="1100" dirty="0" err="1">
                          <a:latin typeface="Century" panose="02040604050505020304" pitchFamily="18" charset="0"/>
                        </a:rPr>
                        <a:t>uA</a:t>
                      </a:r>
                      <a:endParaRPr lang="en-GB" sz="1100" dirty="0">
                        <a:latin typeface="Century" panose="020406040505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496380"/>
                  </a:ext>
                </a:extLst>
              </a:tr>
              <a:tr h="402578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  <a:r>
                        <a:rPr lang="en-GB" sz="1050" b="1" baseline="-25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bypass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 (dB)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  <a:r>
                        <a:rPr lang="en-GB" sz="1050" b="1" baseline="-25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total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 (dB)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</a:t>
                      </a:r>
                      <a:r>
                        <a:rPr lang="en-GB" sz="105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TWPA</a:t>
                      </a:r>
                      <a:r>
                        <a:rPr lang="en-GB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(dB)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549400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4.00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69.34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1.91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79.05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0.915779</a:t>
                      </a:r>
                      <a:endParaRPr lang="en-GB" sz="8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rgbClr val="F87D02"/>
                          </a:solidFill>
                          <a:effectLst/>
                        </a:rPr>
                        <a:t>9.71</a:t>
                      </a:r>
                      <a:endParaRPr lang="en-GB" sz="1000" b="1" i="0" u="none" strike="noStrike" dirty="0">
                        <a:solidFill>
                          <a:srgbClr val="F87D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374444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4.37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9.94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69.38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79.3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1.38752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9.92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54520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5.00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8.75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68.62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80.18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1.239047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11.56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628737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6.00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7.55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66.93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1.72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77.79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1.100635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10.86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137712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6.20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7.94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66.79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1.95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76.85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1.166894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7149359"/>
                  </a:ext>
                </a:extLst>
              </a:tr>
              <a:tr h="3403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100" b="1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8.00</a:t>
                      </a:r>
                      <a:endParaRPr lang="en-GB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7.85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67.76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81.05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1.511981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13.29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12460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970503E-3C91-D9C3-965B-15A0644666DB}"/>
              </a:ext>
            </a:extLst>
          </p:cNvPr>
          <p:cNvSpPr txBox="1"/>
          <p:nvPr/>
        </p:nvSpPr>
        <p:spPr>
          <a:xfrm>
            <a:off x="63466" y="2744557"/>
            <a:ext cx="2068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87D02"/>
                </a:solidFill>
              </a:rPr>
              <a:t>Noise temperatures     as low as 574 mK</a:t>
            </a:r>
            <a:endParaRPr lang="en-GB" dirty="0">
              <a:solidFill>
                <a:srgbClr val="F87D0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347D18-5364-1843-7791-E6CDA51F07EB}"/>
              </a:ext>
            </a:extLst>
          </p:cNvPr>
          <p:cNvSpPr txBox="1"/>
          <p:nvPr/>
        </p:nvSpPr>
        <p:spPr>
          <a:xfrm>
            <a:off x="79538" y="1029602"/>
            <a:ext cx="2394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55541"/>
                </a:solidFill>
              </a:rPr>
              <a:t>4.0 GHz: </a:t>
            </a:r>
          </a:p>
          <a:p>
            <a:r>
              <a:rPr lang="en-GB" sz="1600" b="1" dirty="0">
                <a:solidFill>
                  <a:srgbClr val="855541"/>
                </a:solidFill>
              </a:rPr>
              <a:t>1.66 K Gain</a:t>
            </a:r>
          </a:p>
          <a:p>
            <a:r>
              <a:rPr lang="en-GB" sz="1600" b="1" dirty="0">
                <a:solidFill>
                  <a:srgbClr val="855541"/>
                </a:solidFill>
              </a:rPr>
              <a:t>80.04 dB T Intercept</a:t>
            </a:r>
            <a:endParaRPr lang="en-GB" sz="1600" dirty="0">
              <a:solidFill>
                <a:srgbClr val="85554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ABBAC-6A45-A161-DDDA-68C69FBADD31}"/>
              </a:ext>
            </a:extLst>
          </p:cNvPr>
          <p:cNvSpPr txBox="1"/>
          <p:nvPr/>
        </p:nvSpPr>
        <p:spPr>
          <a:xfrm>
            <a:off x="-277220" y="1950243"/>
            <a:ext cx="2394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855541"/>
                </a:solidFill>
              </a:rPr>
              <a:t>4.37 GHz: </a:t>
            </a:r>
          </a:p>
          <a:p>
            <a:pPr algn="r"/>
            <a:r>
              <a:rPr lang="en-GB" sz="1600" b="1" dirty="0">
                <a:solidFill>
                  <a:srgbClr val="855541"/>
                </a:solidFill>
              </a:rPr>
              <a:t>1.27 K Gain</a:t>
            </a:r>
          </a:p>
          <a:p>
            <a:pPr algn="r"/>
            <a:r>
              <a:rPr lang="en-GB" sz="1600" b="1" dirty="0">
                <a:solidFill>
                  <a:srgbClr val="855541"/>
                </a:solidFill>
              </a:rPr>
              <a:t>80.93 dB T Intercept</a:t>
            </a:r>
            <a:endParaRPr lang="en-GB" sz="1600" dirty="0">
              <a:solidFill>
                <a:srgbClr val="8555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CC65D-BD96-358E-FDCA-51B633AF838B}"/>
              </a:ext>
            </a:extLst>
          </p:cNvPr>
          <p:cNvSpPr txBox="1"/>
          <p:nvPr/>
        </p:nvSpPr>
        <p:spPr>
          <a:xfrm>
            <a:off x="4826831" y="2982730"/>
            <a:ext cx="9529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87D02"/>
                </a:solidFill>
              </a:rPr>
              <a:t>4.0 GHz</a:t>
            </a:r>
            <a:endParaRPr lang="en-GB" sz="1600" dirty="0">
              <a:solidFill>
                <a:srgbClr val="F87D0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9EBE6-DC2B-1C24-B7BC-4CC62E41049C}"/>
              </a:ext>
            </a:extLst>
          </p:cNvPr>
          <p:cNvSpPr txBox="1"/>
          <p:nvPr/>
        </p:nvSpPr>
        <p:spPr>
          <a:xfrm>
            <a:off x="8416832" y="2994920"/>
            <a:ext cx="1055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87D02"/>
                </a:solidFill>
              </a:rPr>
              <a:t>4.37 GHz</a:t>
            </a:r>
            <a:endParaRPr lang="en-GB" sz="1600" dirty="0">
              <a:solidFill>
                <a:srgbClr val="F87D0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F7B389-3EED-AA6C-5519-C7934BDBA874}"/>
              </a:ext>
            </a:extLst>
          </p:cNvPr>
          <p:cNvSpPr/>
          <p:nvPr/>
        </p:nvSpPr>
        <p:spPr>
          <a:xfrm>
            <a:off x="3235340" y="932102"/>
            <a:ext cx="1911945" cy="24269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F8CEFD-A79B-F648-CF05-246DDF31E62B}"/>
              </a:ext>
            </a:extLst>
          </p:cNvPr>
          <p:cNvSpPr/>
          <p:nvPr/>
        </p:nvSpPr>
        <p:spPr>
          <a:xfrm>
            <a:off x="6970793" y="949680"/>
            <a:ext cx="1911945" cy="242690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51106F-96A8-A21D-61BB-50F578767D61}"/>
              </a:ext>
            </a:extLst>
          </p:cNvPr>
          <p:cNvSpPr/>
          <p:nvPr/>
        </p:nvSpPr>
        <p:spPr>
          <a:xfrm>
            <a:off x="186034" y="3736084"/>
            <a:ext cx="1065600" cy="987307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entury" panose="02040604050505020304" pitchFamily="18" charset="0"/>
              </a:rPr>
              <a:t>Signal Frequency (GHz)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D578EAC-6520-FA4A-E9CB-6B639B2CF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180" y="10510"/>
            <a:ext cx="1566873" cy="40242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00F0C1-E05B-AFB5-7552-B81407B16E32}"/>
              </a:ext>
            </a:extLst>
          </p:cNvPr>
          <p:cNvSpPr/>
          <p:nvPr/>
        </p:nvSpPr>
        <p:spPr>
          <a:xfrm rot="16200000">
            <a:off x="7109639" y="4112648"/>
            <a:ext cx="5400000" cy="101507"/>
          </a:xfrm>
          <a:prstGeom prst="roundRect">
            <a:avLst/>
          </a:prstGeom>
          <a:solidFill>
            <a:srgbClr val="F0ED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1B0A85-42A2-81E7-FCCB-A2013433A33D}"/>
              </a:ext>
            </a:extLst>
          </p:cNvPr>
          <p:cNvSpPr/>
          <p:nvPr/>
        </p:nvSpPr>
        <p:spPr>
          <a:xfrm rot="16200000">
            <a:off x="6917864" y="4100400"/>
            <a:ext cx="5400000" cy="115200"/>
          </a:xfrm>
          <a:prstGeom prst="round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DE6A7C-5D6E-4E45-8B73-9F354D0DD65B}"/>
              </a:ext>
            </a:extLst>
          </p:cNvPr>
          <p:cNvSpPr/>
          <p:nvPr/>
        </p:nvSpPr>
        <p:spPr>
          <a:xfrm rot="16200000">
            <a:off x="6920982" y="4022746"/>
            <a:ext cx="5580000" cy="101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B84ABA55-D64C-718F-6FD0-13630F26B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392" y="397820"/>
            <a:ext cx="2195469" cy="651256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7F16BDE-5BDC-7652-E6BD-56E29293FC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00" y="470392"/>
            <a:ext cx="1822507" cy="813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F8DC1-62C3-B909-8FCF-00CF9A9D4F3A}"/>
              </a:ext>
            </a:extLst>
          </p:cNvPr>
          <p:cNvSpPr txBox="1"/>
          <p:nvPr/>
        </p:nvSpPr>
        <p:spPr>
          <a:xfrm>
            <a:off x="1814815" y="560526"/>
            <a:ext cx="515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itchFamily="2" charset="0"/>
              </a:rPr>
              <a:t>Joshoua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Esmenda</a:t>
            </a:r>
            <a:r>
              <a:rPr lang="en-US" dirty="0">
                <a:latin typeface="Helvetica" pitchFamily="2" charset="0"/>
              </a:rPr>
              <a:t>, Yuri </a:t>
            </a:r>
            <a:r>
              <a:rPr lang="en-US" dirty="0" err="1">
                <a:latin typeface="Helvetica" pitchFamily="2" charset="0"/>
              </a:rPr>
              <a:t>Pashkin</a:t>
            </a:r>
            <a:r>
              <a:rPr lang="en-US" dirty="0">
                <a:latin typeface="Helvetica" pitchFamily="2" charset="0"/>
              </a:rPr>
              <a:t> &amp;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367693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3495</TotalTime>
  <Words>1800</Words>
  <Application>Microsoft Macintosh PowerPoint</Application>
  <PresentationFormat>Widescreen</PresentationFormat>
  <Paragraphs>352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Century</vt:lpstr>
      <vt:lpstr>Helvetica</vt:lpstr>
      <vt:lpstr>Times New Roman</vt:lpstr>
      <vt:lpstr>Wingdings</vt:lpstr>
      <vt:lpstr>Office Theme</vt:lpstr>
      <vt:lpstr>Quantum Sensing for the Hidden Sector</vt:lpstr>
      <vt:lpstr>QCD Axions</vt:lpstr>
      <vt:lpstr>Theoretical Progress - HEP</vt:lpstr>
      <vt:lpstr>Haloscope and Receiver Chain</vt:lpstr>
      <vt:lpstr>The Fridge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Magnet Status</vt:lpstr>
      <vt:lpstr>ADMX: Superconducting Magnet Test</vt:lpstr>
      <vt:lpstr>Characterisation of superconducting resonators in magnetic fields</vt:lpstr>
      <vt:lpstr>Current Work</vt:lpstr>
      <vt:lpstr>Summary</vt:lpstr>
      <vt:lpstr>Ian Shipsey – Thanks for Everything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the QSHS Axion Search</dc:title>
  <dc:creator>Edward Daw</dc:creator>
  <cp:lastModifiedBy>Edward Daw</cp:lastModifiedBy>
  <cp:revision>237</cp:revision>
  <dcterms:created xsi:type="dcterms:W3CDTF">2025-01-06T12:10:04Z</dcterms:created>
  <dcterms:modified xsi:type="dcterms:W3CDTF">2025-01-21T07:59:17Z</dcterms:modified>
</cp:coreProperties>
</file>