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828" r:id="rId2"/>
    <p:sldId id="695" r:id="rId3"/>
    <p:sldId id="825" r:id="rId4"/>
    <p:sldId id="267" r:id="rId5"/>
    <p:sldId id="699" r:id="rId6"/>
    <p:sldId id="611" r:id="rId7"/>
    <p:sldId id="612" r:id="rId8"/>
    <p:sldId id="863" r:id="rId9"/>
    <p:sldId id="800" r:id="rId10"/>
    <p:sldId id="866" r:id="rId11"/>
    <p:sldId id="765" r:id="rId12"/>
    <p:sldId id="851" r:id="rId13"/>
    <p:sldId id="771" r:id="rId14"/>
    <p:sldId id="859" r:id="rId15"/>
    <p:sldId id="871" r:id="rId16"/>
    <p:sldId id="887" r:id="rId17"/>
    <p:sldId id="888" r:id="rId18"/>
    <p:sldId id="889" r:id="rId19"/>
    <p:sldId id="830" r:id="rId20"/>
    <p:sldId id="259" r:id="rId21"/>
    <p:sldId id="752" r:id="rId22"/>
    <p:sldId id="89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8B2F"/>
    <a:srgbClr val="77A258"/>
    <a:srgbClr val="FFD600"/>
    <a:srgbClr val="F9A825"/>
    <a:srgbClr val="880E4F"/>
    <a:srgbClr val="F2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7362AC-6337-49A4-9351-449CD804D07D}" v="108" dt="2025-01-21T10:38:31.7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7" autoAdjust="0"/>
    <p:restoredTop sz="83004" autoAdjust="0"/>
  </p:normalViewPr>
  <p:slideViewPr>
    <p:cSldViewPr snapToGrid="0">
      <p:cViewPr>
        <p:scale>
          <a:sx n="72" d="100"/>
          <a:sy n="72" d="100"/>
        </p:scale>
        <p:origin x="639" y="213"/>
      </p:cViewPr>
      <p:guideLst/>
    </p:cSldViewPr>
  </p:slideViewPr>
  <p:outlineViewPr>
    <p:cViewPr>
      <p:scale>
        <a:sx n="33" d="100"/>
        <a:sy n="33" d="100"/>
      </p:scale>
      <p:origin x="0" y="-234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2DAF5F-6822-4DC5-92C5-4542397F6503}" type="datetimeFigureOut">
              <a:rPr lang="en-GB" smtClean="0"/>
              <a:t>21/01/2025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C68AA-B9A6-4E6A-BD1E-1706E2391A52}" type="slidenum">
              <a:rPr lang="en-GB" smtClean="0"/>
              <a:t>‹#›</a:t>
            </a:fld>
            <a:endParaRPr lang="en-GB"/>
          </a:p>
        </p:txBody>
      </p:sp>
    </p:spTree>
    <p:extLst>
      <p:ext uri="{BB962C8B-B14F-4D97-AF65-F5344CB8AC3E}">
        <p14:creationId xmlns:p14="http://schemas.microsoft.com/office/powerpoint/2010/main" val="1737309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Feature articles: 2 cover stories in the New Scientist, Quanta Magazine and The Guardian</a:t>
            </a:r>
          </a:p>
        </p:txBody>
      </p:sp>
      <p:sp>
        <p:nvSpPr>
          <p:cNvPr id="4" name="Slide Number Placeholder 3"/>
          <p:cNvSpPr>
            <a:spLocks noGrp="1"/>
          </p:cNvSpPr>
          <p:nvPr>
            <p:ph type="sldNum" sz="quarter" idx="5"/>
          </p:nvPr>
        </p:nvSpPr>
        <p:spPr/>
        <p:txBody>
          <a:bodyPr/>
          <a:lstStyle/>
          <a:p>
            <a:fld id="{3B5FBCF8-F315-4FFC-AD2B-AE77270196E0}" type="slidenum">
              <a:rPr lang="en-GB" smtClean="0"/>
              <a:t>1</a:t>
            </a:fld>
            <a:endParaRPr lang="en-GB"/>
          </a:p>
        </p:txBody>
      </p:sp>
    </p:spTree>
    <p:extLst>
      <p:ext uri="{BB962C8B-B14F-4D97-AF65-F5344CB8AC3E}">
        <p14:creationId xmlns:p14="http://schemas.microsoft.com/office/powerpoint/2010/main" val="159382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now have the BEC in the science chamber (transporting the atoms from the MOT chamber and condensing in the science one), we have set up the optics for 2D trapping and also have first condensates in a 2D Box trap. The next big thing, which is less predictable, is to iron out imperfections in the trapping potential. The slide shows images of 2D condensates of different shapes, with some technical details. This is still all done with low-resolution optics. The special objectives for high-resolution imaging (and potential shaping) is in place, but there was nothing to exactly align the objective to until we produced the 2D condensates.</a:t>
            </a:r>
            <a:endParaRPr lang="en-US"/>
          </a:p>
          <a:p>
            <a:endParaRPr lang="en-GB">
              <a:ea typeface="Calibri"/>
              <a:cs typeface="Calibri"/>
            </a:endParaRPr>
          </a:p>
        </p:txBody>
      </p:sp>
      <p:sp>
        <p:nvSpPr>
          <p:cNvPr id="4" name="Slide Number Placeholder 3"/>
          <p:cNvSpPr>
            <a:spLocks noGrp="1"/>
          </p:cNvSpPr>
          <p:nvPr>
            <p:ph type="sldNum" sz="quarter" idx="5"/>
          </p:nvPr>
        </p:nvSpPr>
        <p:spPr/>
        <p:txBody>
          <a:bodyPr/>
          <a:lstStyle/>
          <a:p>
            <a:fld id="{3B5FBCF8-F315-4FFC-AD2B-AE77270196E0}" type="slidenum">
              <a:rPr lang="en-GB" smtClean="0"/>
              <a:t>10</a:t>
            </a:fld>
            <a:endParaRPr lang="en-GB"/>
          </a:p>
        </p:txBody>
      </p:sp>
    </p:spTree>
    <p:extLst>
      <p:ext uri="{BB962C8B-B14F-4D97-AF65-F5344CB8AC3E}">
        <p14:creationId xmlns:p14="http://schemas.microsoft.com/office/powerpoint/2010/main" val="2390176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095CA3-BB9C-4CB2-8B7C-94295A48C258}" type="slidenum">
              <a:rPr lang="en-GB" smtClean="0"/>
              <a:t>11</a:t>
            </a:fld>
            <a:endParaRPr lang="en-GB"/>
          </a:p>
        </p:txBody>
      </p:sp>
    </p:spTree>
    <p:extLst>
      <p:ext uri="{BB962C8B-B14F-4D97-AF65-F5344CB8AC3E}">
        <p14:creationId xmlns:p14="http://schemas.microsoft.com/office/powerpoint/2010/main" val="3047398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BLACK HOLES</a:t>
            </a:r>
            <a:r>
              <a:rPr lang="en-US" b="1" baseline="0"/>
              <a:t> RING DOWN</a:t>
            </a:r>
            <a:endParaRPr lang="en-GB" b="1"/>
          </a:p>
          <a:p>
            <a:endParaRPr lang="en-GB"/>
          </a:p>
          <a:p>
            <a:r>
              <a:rPr lang="en-GB"/>
              <a:t>Even the simplest BH spacetime supports black hole oscillations.</a:t>
            </a:r>
          </a:p>
          <a:p>
            <a:r>
              <a:rPr lang="en-US"/>
              <a:t>Schwarzschild spacetime is static and in no way oscillatory.</a:t>
            </a:r>
          </a:p>
          <a:p>
            <a:r>
              <a:rPr lang="en-US"/>
              <a:t>But</a:t>
            </a:r>
            <a:r>
              <a:rPr lang="en-US" baseline="0"/>
              <a:t> we see oscillations if it is perturbed.</a:t>
            </a:r>
          </a:p>
          <a:p>
            <a:r>
              <a:rPr lang="en-US" baseline="0"/>
              <a:t>   e.g. a field evolving on the gravitational background or the gravitational field itself, via perturbations to the metric.</a:t>
            </a:r>
          </a:p>
          <a:p>
            <a:r>
              <a:rPr lang="en-US" baseline="0"/>
              <a:t>The most experimentally relevant are gravitational (metric) perturbations.</a:t>
            </a:r>
          </a:p>
          <a:p>
            <a:r>
              <a:rPr lang="en-US" baseline="0"/>
              <a:t>These have been seen by LIGO collaboration.</a:t>
            </a:r>
          </a:p>
          <a:p>
            <a:endParaRPr lang="en-GB"/>
          </a:p>
        </p:txBody>
      </p:sp>
      <p:sp>
        <p:nvSpPr>
          <p:cNvPr id="4" name="Slide Number Placeholder 3"/>
          <p:cNvSpPr>
            <a:spLocks noGrp="1"/>
          </p:cNvSpPr>
          <p:nvPr>
            <p:ph type="sldNum" sz="quarter" idx="10"/>
          </p:nvPr>
        </p:nvSpPr>
        <p:spPr/>
        <p:txBody>
          <a:bodyPr/>
          <a:lstStyle/>
          <a:p>
            <a:fld id="{F2095CA3-BB9C-4CB2-8B7C-94295A48C258}" type="slidenum">
              <a:rPr lang="en-GB" smtClean="0"/>
              <a:t>12</a:t>
            </a:fld>
            <a:endParaRPr lang="en-GB"/>
          </a:p>
        </p:txBody>
      </p:sp>
    </p:spTree>
    <p:extLst>
      <p:ext uri="{BB962C8B-B14F-4D97-AF65-F5344CB8AC3E}">
        <p14:creationId xmlns:p14="http://schemas.microsoft.com/office/powerpoint/2010/main" val="4146806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two types of quantum simulators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To cover the entire range of accessible analogue quantum black hole (</a:t>
            </a:r>
            <a:r>
              <a:rPr lang="en-GB" sz="1200" b="1" i="0" u="none" strike="noStrike" kern="1200" dirty="0">
                <a:solidFill>
                  <a:schemeClr val="tx1"/>
                </a:solidFill>
                <a:effectLst/>
                <a:latin typeface="+mn-lt"/>
                <a:ea typeface="+mn-ea"/>
                <a:cs typeface="+mn-cs"/>
              </a:rPr>
              <a:t>QBH</a:t>
            </a:r>
            <a:r>
              <a:rPr lang="en-GB" sz="1200" b="0" i="0" u="none" strike="noStrike" kern="1200" dirty="0">
                <a:solidFill>
                  <a:schemeClr val="tx1"/>
                </a:solidFill>
                <a:effectLst/>
                <a:latin typeface="+mn-lt"/>
                <a:ea typeface="+mn-ea"/>
                <a:cs typeface="+mn-cs"/>
              </a:rPr>
              <a:t>) ringdown processes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deploying two distinct sets of experiments: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i="0" u="none" strike="noStrike" kern="1200" dirty="0">
                <a:solidFill>
                  <a:schemeClr val="tx1"/>
                </a:solidFill>
                <a:effectLst/>
                <a:latin typeface="+mn-lt"/>
                <a:ea typeface="+mn-ea"/>
                <a:cs typeface="+mn-cs"/>
              </a:rPr>
              <a:t>fibre-optical (1+1)-dimensional black hole ringdown respectively: quantum correlations between the ringdown modes and the analogue black hole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i="0" u="none" strike="noStrike" kern="1200" dirty="0">
                <a:solidFill>
                  <a:schemeClr val="tx1"/>
                </a:solidFill>
                <a:effectLst/>
                <a:latin typeface="+mn-lt"/>
                <a:ea typeface="+mn-ea"/>
                <a:cs typeface="+mn-cs"/>
              </a:rPr>
              <a:t>superfluid </a:t>
            </a:r>
            <a:r>
              <a:rPr lang="en-GB" sz="1200" b="0" i="0" u="none" strike="noStrike" kern="1200" baseline="30000" dirty="0">
                <a:solidFill>
                  <a:schemeClr val="tx1"/>
                </a:solidFill>
                <a:effectLst/>
                <a:latin typeface="+mn-lt"/>
                <a:ea typeface="+mn-ea"/>
                <a:cs typeface="+mn-cs"/>
              </a:rPr>
              <a:t>4</a:t>
            </a:r>
            <a:r>
              <a:rPr lang="en-GB" sz="1200" b="0" i="0" u="none" strike="noStrike" kern="1200" dirty="0">
                <a:solidFill>
                  <a:schemeClr val="tx1"/>
                </a:solidFill>
                <a:effectLst/>
                <a:latin typeface="+mn-lt"/>
                <a:ea typeface="+mn-ea"/>
                <a:cs typeface="+mn-cs"/>
              </a:rPr>
              <a:t>He (2+1)-dimensional black hole ringdown respectively: possibility of investigating analogue black holes with quantised angular momentum</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0000"/>
                </a:solidFill>
                <a:latin typeface="Segoe UI" panose="020B0502040204020203" pitchFamily="34" charset="0"/>
                <a:cs typeface="Segoe UI" panose="020B0502040204020203" pitchFamily="34" charset="0"/>
                <a:sym typeface="Symbol" panose="05050102010706020507" pitchFamily="18" charset="2"/>
              </a:rPr>
              <a:t>Two types of quantum simulators </a:t>
            </a:r>
            <a:r>
              <a:rPr lang="en-GB" sz="1200" dirty="0">
                <a:solidFill>
                  <a:srgbClr val="000000"/>
                </a:solidFill>
                <a:latin typeface="Segoe UI" panose="020B0502040204020203" pitchFamily="34" charset="0"/>
                <a:cs typeface="Segoe UI" panose="020B0502040204020203" pitchFamily="34" charset="0"/>
                <a:sym typeface="Symbol" panose="05050102010706020507" pitchFamily="18" charset="2"/>
              </a:rPr>
              <a:t>covering </a:t>
            </a:r>
            <a:br>
              <a:rPr lang="en-GB" sz="1200" dirty="0">
                <a:solidFill>
                  <a:srgbClr val="000000"/>
                </a:solidFill>
                <a:latin typeface="Segoe UI" panose="020B0502040204020203" pitchFamily="34" charset="0"/>
                <a:cs typeface="Segoe UI" panose="020B0502040204020203" pitchFamily="34" charset="0"/>
                <a:sym typeface="Symbol" panose="05050102010706020507" pitchFamily="18" charset="2"/>
              </a:rPr>
            </a:br>
            <a:r>
              <a:rPr lang="en-GB" sz="1200" dirty="0">
                <a:solidFill>
                  <a:srgbClr val="000000"/>
                </a:solidFill>
                <a:latin typeface="Segoe UI" panose="020B0502040204020203" pitchFamily="34" charset="0"/>
                <a:cs typeface="Segoe UI" panose="020B0502040204020203" pitchFamily="34" charset="0"/>
                <a:sym typeface="Symbol" panose="05050102010706020507" pitchFamily="18" charset="2"/>
              </a:rPr>
              <a:t>accessible range of quantum black hole ringdown:</a:t>
            </a:r>
          </a:p>
          <a:p>
            <a:endParaRPr lang="en-GB" dirty="0"/>
          </a:p>
        </p:txBody>
      </p:sp>
      <p:sp>
        <p:nvSpPr>
          <p:cNvPr id="4" name="Slide Number Placeholder 3"/>
          <p:cNvSpPr>
            <a:spLocks noGrp="1"/>
          </p:cNvSpPr>
          <p:nvPr>
            <p:ph type="sldNum" sz="quarter" idx="10"/>
          </p:nvPr>
        </p:nvSpPr>
        <p:spPr/>
        <p:txBody>
          <a:bodyPr/>
          <a:lstStyle/>
          <a:p>
            <a:fld id="{F2095CA3-BB9C-4CB2-8B7C-94295A48C258}" type="slidenum">
              <a:rPr lang="en-GB" smtClean="0"/>
              <a:t>13</a:t>
            </a:fld>
            <a:endParaRPr lang="en-GB"/>
          </a:p>
        </p:txBody>
      </p:sp>
    </p:spTree>
    <p:extLst>
      <p:ext uri="{BB962C8B-B14F-4D97-AF65-F5344CB8AC3E}">
        <p14:creationId xmlns:p14="http://schemas.microsoft.com/office/powerpoint/2010/main" val="2100558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two types of quantum simulators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To cover the entire range of accessible analogue quantum black hole (</a:t>
            </a:r>
            <a:r>
              <a:rPr lang="en-GB" sz="1200" b="1" i="0" u="none" strike="noStrike" kern="1200">
                <a:solidFill>
                  <a:schemeClr val="tx1"/>
                </a:solidFill>
                <a:effectLst/>
                <a:latin typeface="+mn-lt"/>
                <a:ea typeface="+mn-ea"/>
                <a:cs typeface="+mn-cs"/>
              </a:rPr>
              <a:t>QBH</a:t>
            </a:r>
            <a:r>
              <a:rPr lang="en-GB" sz="1200" b="0" i="0" u="none" strike="noStrike" kern="1200">
                <a:solidFill>
                  <a:schemeClr val="tx1"/>
                </a:solidFill>
                <a:effectLst/>
                <a:latin typeface="+mn-lt"/>
                <a:ea typeface="+mn-ea"/>
                <a:cs typeface="+mn-cs"/>
              </a:rPr>
              <a:t>) ringdown processes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deploying two distinct sets of experiments: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i="0" u="none" strike="noStrike" kern="1200">
                <a:solidFill>
                  <a:schemeClr val="tx1"/>
                </a:solidFill>
                <a:effectLst/>
                <a:latin typeface="+mn-lt"/>
                <a:ea typeface="+mn-ea"/>
                <a:cs typeface="+mn-cs"/>
              </a:rPr>
              <a:t>fibre-optical (1+1)-dimensional black hole ringdown respectively: quantum correlations between the ringdown modes and the analogue black hole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i="0" u="none" strike="noStrike" kern="1200">
                <a:solidFill>
                  <a:schemeClr val="tx1"/>
                </a:solidFill>
                <a:effectLst/>
                <a:latin typeface="+mn-lt"/>
                <a:ea typeface="+mn-ea"/>
                <a:cs typeface="+mn-cs"/>
              </a:rPr>
              <a:t>superfluid </a:t>
            </a:r>
            <a:r>
              <a:rPr lang="en-GB" sz="1200" b="0" i="0" u="none" strike="noStrike" kern="1200" baseline="30000">
                <a:solidFill>
                  <a:schemeClr val="tx1"/>
                </a:solidFill>
                <a:effectLst/>
                <a:latin typeface="+mn-lt"/>
                <a:ea typeface="+mn-ea"/>
                <a:cs typeface="+mn-cs"/>
              </a:rPr>
              <a:t>4</a:t>
            </a:r>
            <a:r>
              <a:rPr lang="en-GB" sz="1200" b="0" i="0" u="none" strike="noStrike" kern="1200">
                <a:solidFill>
                  <a:schemeClr val="tx1"/>
                </a:solidFill>
                <a:effectLst/>
                <a:latin typeface="+mn-lt"/>
                <a:ea typeface="+mn-ea"/>
                <a:cs typeface="+mn-cs"/>
              </a:rPr>
              <a:t>He (2+1)-dimensional black hole ringdown respectively: possibility of investigating analogue black holes with quantised angular momentum</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i="0" u="none" strike="noStrike" kern="1200">
              <a:solidFill>
                <a:schemeClr val="tx1"/>
              </a:solidFill>
              <a:effectLst/>
              <a:latin typeface="+mn-lt"/>
              <a:ea typeface="+mn-ea"/>
              <a:cs typeface="+mn-cs"/>
            </a:endParaRPr>
          </a:p>
          <a:p>
            <a:endParaRPr lang="en-GB" sz="1200" b="0" i="0" u="none" strike="noStrike"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F2095CA3-BB9C-4CB2-8B7C-94295A48C258}" type="slidenum">
              <a:rPr lang="en-GB" smtClean="0"/>
              <a:t>14</a:t>
            </a:fld>
            <a:endParaRPr lang="en-GB"/>
          </a:p>
        </p:txBody>
      </p:sp>
    </p:spTree>
    <p:extLst>
      <p:ext uri="{BB962C8B-B14F-4D97-AF65-F5344CB8AC3E}">
        <p14:creationId xmlns:p14="http://schemas.microsoft.com/office/powerpoint/2010/main" val="2276026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pPr lvl="0"/>
            <a:endParaRPr/>
          </a:p>
        </p:txBody>
      </p:sp>
      <p:sp>
        <p:nvSpPr>
          <p:cNvPr id="130" name="Shape 130"/>
          <p:cNvSpPr>
            <a:spLocks noGrp="1"/>
          </p:cNvSpPr>
          <p:nvPr>
            <p:ph type="body" sz="quarter" idx="1"/>
          </p:nvPr>
        </p:nvSpPr>
        <p:spPr>
          <a:prstGeom prst="rect">
            <a:avLst/>
          </a:prstGeom>
        </p:spPr>
        <p:txBody>
          <a:bodyPr/>
          <a:lstStyle/>
          <a:p>
            <a:pPr marL="0" marR="0" lvl="0" indent="0" defTabSz="584200" rtl="0" eaLnBrk="1" fontAlgn="auto" latinLnBrk="0" hangingPunct="1">
              <a:lnSpc>
                <a:spcPct val="100000"/>
              </a:lnSpc>
              <a:spcBef>
                <a:spcPts val="0"/>
              </a:spcBef>
              <a:spcAft>
                <a:spcPts val="0"/>
              </a:spcAft>
              <a:buClrTx/>
              <a:buSzTx/>
              <a:buFontTx/>
              <a:buNone/>
              <a:tabLst/>
              <a:defRPr sz="1800"/>
            </a:pPr>
            <a:endParaRPr lang="en-GB" sz="1600" dirty="0"/>
          </a:p>
        </p:txBody>
      </p:sp>
    </p:spTree>
    <p:extLst>
      <p:ext uri="{BB962C8B-B14F-4D97-AF65-F5344CB8AC3E}">
        <p14:creationId xmlns:p14="http://schemas.microsoft.com/office/powerpoint/2010/main" val="225223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pPr lvl="0"/>
            <a:endParaRPr/>
          </a:p>
        </p:txBody>
      </p:sp>
      <p:sp>
        <p:nvSpPr>
          <p:cNvPr id="130" name="Shape 130"/>
          <p:cNvSpPr>
            <a:spLocks noGrp="1"/>
          </p:cNvSpPr>
          <p:nvPr>
            <p:ph type="body" sz="quarter" idx="1"/>
          </p:nvPr>
        </p:nvSpPr>
        <p:spPr>
          <a:prstGeom prst="rect">
            <a:avLst/>
          </a:prstGeom>
        </p:spPr>
        <p:txBody>
          <a:bodyPr/>
          <a:lstStyle/>
          <a:p>
            <a:pPr marL="0" marR="0" lvl="0" indent="0" defTabSz="584200" rtl="0" eaLnBrk="1" fontAlgn="auto" latinLnBrk="0" hangingPunct="1">
              <a:lnSpc>
                <a:spcPct val="100000"/>
              </a:lnSpc>
              <a:spcBef>
                <a:spcPts val="0"/>
              </a:spcBef>
              <a:spcAft>
                <a:spcPts val="0"/>
              </a:spcAft>
              <a:buClrTx/>
              <a:buSzTx/>
              <a:buFontTx/>
              <a:buNone/>
              <a:tabLst/>
              <a:defRPr sz="1800"/>
            </a:pPr>
            <a:r>
              <a:rPr lang="en-GB" sz="1600" dirty="0"/>
              <a:t>Patrik </a:t>
            </a:r>
            <a:r>
              <a:rPr lang="en-GB" sz="1600" dirty="0" err="1"/>
              <a:t>Švančara</a:t>
            </a:r>
            <a:r>
              <a:rPr lang="en-GB" sz="1600" dirty="0"/>
              <a:t>, Pietro </a:t>
            </a:r>
            <a:r>
              <a:rPr lang="en-GB" sz="1600" dirty="0" err="1"/>
              <a:t>Smaniotto</a:t>
            </a:r>
            <a:r>
              <a:rPr lang="en-GB" sz="1600" dirty="0"/>
              <a:t>, Leonardo </a:t>
            </a:r>
            <a:r>
              <a:rPr lang="en-GB" sz="1600" dirty="0" err="1"/>
              <a:t>Solidoro</a:t>
            </a:r>
            <a:r>
              <a:rPr lang="en-GB" sz="1600" dirty="0"/>
              <a:t>, James F. MacDonald, Sam Patrick, Ruth Gregory, Carlo F. Barenghi &amp; Silke Weinfurtner</a:t>
            </a:r>
          </a:p>
        </p:txBody>
      </p:sp>
    </p:spTree>
    <p:extLst>
      <p:ext uri="{BB962C8B-B14F-4D97-AF65-F5344CB8AC3E}">
        <p14:creationId xmlns:p14="http://schemas.microsoft.com/office/powerpoint/2010/main" val="1857527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pPr lvl="0"/>
            <a:endParaRPr/>
          </a:p>
        </p:txBody>
      </p:sp>
      <p:sp>
        <p:nvSpPr>
          <p:cNvPr id="130" name="Shape 130"/>
          <p:cNvSpPr>
            <a:spLocks noGrp="1"/>
          </p:cNvSpPr>
          <p:nvPr>
            <p:ph type="body" sz="quarter" idx="1"/>
          </p:nvPr>
        </p:nvSpPr>
        <p:spPr>
          <a:prstGeom prst="rect">
            <a:avLst/>
          </a:prstGeom>
        </p:spPr>
        <p:txBody>
          <a:bodyPr/>
          <a:lstStyle/>
          <a:p>
            <a:pPr marL="0" marR="0" lvl="0" indent="0" defTabSz="584200" rtl="0" eaLnBrk="1" fontAlgn="auto" latinLnBrk="0" hangingPunct="1">
              <a:lnSpc>
                <a:spcPct val="100000"/>
              </a:lnSpc>
              <a:spcBef>
                <a:spcPts val="0"/>
              </a:spcBef>
              <a:spcAft>
                <a:spcPts val="0"/>
              </a:spcAft>
              <a:buClrTx/>
              <a:buSzTx/>
              <a:buFontTx/>
              <a:buNone/>
              <a:tabLst/>
              <a:defRPr sz="1800"/>
            </a:pPr>
            <a:endParaRPr lang="en-GB" sz="1600" dirty="0"/>
          </a:p>
        </p:txBody>
      </p:sp>
    </p:spTree>
    <p:extLst>
      <p:ext uri="{BB962C8B-B14F-4D97-AF65-F5344CB8AC3E}">
        <p14:creationId xmlns:p14="http://schemas.microsoft.com/office/powerpoint/2010/main" val="1375438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pPr lvl="0"/>
            <a:endParaRPr/>
          </a:p>
        </p:txBody>
      </p:sp>
      <p:sp>
        <p:nvSpPr>
          <p:cNvPr id="130" name="Shape 130"/>
          <p:cNvSpPr>
            <a:spLocks noGrp="1"/>
          </p:cNvSpPr>
          <p:nvPr>
            <p:ph type="body" sz="quarter" idx="1"/>
          </p:nvPr>
        </p:nvSpPr>
        <p:spPr>
          <a:prstGeom prst="rect">
            <a:avLst/>
          </a:prstGeom>
        </p:spPr>
        <p:txBody>
          <a:bodyPr/>
          <a:lstStyle/>
          <a:p>
            <a:pPr marL="0" marR="0" lvl="0" indent="0" defTabSz="584200" rtl="0" eaLnBrk="1" fontAlgn="auto" latinLnBrk="0" hangingPunct="1">
              <a:lnSpc>
                <a:spcPct val="100000"/>
              </a:lnSpc>
              <a:spcBef>
                <a:spcPts val="0"/>
              </a:spcBef>
              <a:spcAft>
                <a:spcPts val="0"/>
              </a:spcAft>
              <a:buClrTx/>
              <a:buSzTx/>
              <a:buFontTx/>
              <a:buNone/>
              <a:tabLst/>
              <a:defRPr sz="1800"/>
            </a:pPr>
            <a:endParaRPr lang="en-GB" sz="1600" dirty="0"/>
          </a:p>
        </p:txBody>
      </p:sp>
    </p:spTree>
    <p:extLst>
      <p:ext uri="{BB962C8B-B14F-4D97-AF65-F5344CB8AC3E}">
        <p14:creationId xmlns:p14="http://schemas.microsoft.com/office/powerpoint/2010/main" val="2226031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 </a:t>
            </a:r>
            <a:r>
              <a:rPr lang="en-GB" dirty="0" err="1">
                <a:cs typeface="Calibri"/>
              </a:rPr>
              <a:t>Sumit</a:t>
            </a:r>
            <a:r>
              <a:rPr lang="en-GB" dirty="0">
                <a:cs typeface="Calibri"/>
              </a:rPr>
              <a:t> came back in September this year</a:t>
            </a:r>
          </a:p>
          <a:p>
            <a:endParaRPr lang="en-GB" dirty="0">
              <a:cs typeface="Calibri"/>
            </a:endParaRPr>
          </a:p>
          <a:p>
            <a:r>
              <a:rPr lang="en-GB" dirty="0">
                <a:cs typeface="Calibri"/>
              </a:rPr>
              <a:t>Recruited a PhD student to work on </a:t>
            </a:r>
            <a:r>
              <a:rPr lang="en-GB" dirty="0" err="1">
                <a:cs typeface="Calibri"/>
              </a:rPr>
              <a:t>QSimFP</a:t>
            </a:r>
            <a:r>
              <a:rPr lang="en-GB" dirty="0">
                <a:cs typeface="Calibri"/>
              </a:rPr>
              <a:t> project, RS and RHUL (starting this fall delayed due to VISA issues, delay)</a:t>
            </a:r>
          </a:p>
          <a:p>
            <a:endParaRPr lang="en-GB" dirty="0">
              <a:cs typeface="Calibri"/>
            </a:endParaRPr>
          </a:p>
          <a:p>
            <a:r>
              <a:rPr lang="en-GB" dirty="0">
                <a:cs typeface="Calibri"/>
              </a:rPr>
              <a:t>Simulation and characterisation at room temperature</a:t>
            </a:r>
          </a:p>
          <a:p>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F2095CA3-BB9C-4CB2-8B7C-94295A48C258}" type="slidenum">
              <a:rPr lang="en-GB" smtClean="0"/>
              <a:t>19</a:t>
            </a:fld>
            <a:endParaRPr lang="en-GB"/>
          </a:p>
        </p:txBody>
      </p:sp>
    </p:spTree>
    <p:extLst>
      <p:ext uri="{BB962C8B-B14F-4D97-AF65-F5344CB8AC3E}">
        <p14:creationId xmlns:p14="http://schemas.microsoft.com/office/powerpoint/2010/main" val="2743307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Expanding Community Highlights:</a:t>
            </a:r>
          </a:p>
          <a:p>
            <a:endParaRPr lang="en-GB" dirty="0"/>
          </a:p>
          <a:p>
            <a:r>
              <a:rPr lang="en-GB" dirty="0"/>
              <a:t>- Consortia Growth: Our community is rapidly expanding.</a:t>
            </a:r>
          </a:p>
          <a:p>
            <a:r>
              <a:rPr lang="en-GB" dirty="0"/>
              <a:t>- Support Letters:</a:t>
            </a:r>
          </a:p>
          <a:p>
            <a:r>
              <a:rPr lang="en-GB" dirty="0"/>
              <a:t>  - Provided support letters for four 6 QTFP small applications, resulting in 2 successful outcomes.</a:t>
            </a:r>
          </a:p>
          <a:p>
            <a:r>
              <a:rPr lang="en-GB" dirty="0"/>
              <a:t>  - Supported one successful EPSRC application.</a:t>
            </a:r>
          </a:p>
          <a:p>
            <a:r>
              <a:rPr lang="en-GB" dirty="0"/>
              <a:t>- External Partnerships: Established partnerships with institutions in Austria, Germany, Canada, and the USA.</a:t>
            </a:r>
          </a:p>
          <a:p>
            <a:r>
              <a:rPr lang="en-GB" dirty="0"/>
              <a:t>- Annual Community Workshops:</a:t>
            </a:r>
          </a:p>
          <a:p>
            <a:r>
              <a:rPr lang="en-GB" dirty="0"/>
              <a:t>  - 1st workshop held in London in 2022.</a:t>
            </a:r>
          </a:p>
          <a:p>
            <a:r>
              <a:rPr lang="en-GB" dirty="0"/>
              <a:t>  - 2nd workshop hosted at the prestigious Perimeter Institute in 2023.</a:t>
            </a:r>
          </a:p>
          <a:p>
            <a:r>
              <a:rPr lang="en-GB" dirty="0"/>
              <a:t>  - Next workshop scheduled for January 2024 in Nottingham.</a:t>
            </a:r>
          </a:p>
        </p:txBody>
      </p:sp>
      <p:sp>
        <p:nvSpPr>
          <p:cNvPr id="4" name="Slide Number Placeholder 3"/>
          <p:cNvSpPr>
            <a:spLocks noGrp="1"/>
          </p:cNvSpPr>
          <p:nvPr>
            <p:ph type="sldNum" sz="quarter" idx="10"/>
          </p:nvPr>
        </p:nvSpPr>
        <p:spPr/>
        <p:txBody>
          <a:bodyPr/>
          <a:lstStyle/>
          <a:p>
            <a:fld id="{F2095CA3-BB9C-4CB2-8B7C-94295A48C258}" type="slidenum">
              <a:rPr lang="en-GB" smtClean="0"/>
              <a:t>2</a:t>
            </a:fld>
            <a:endParaRPr lang="en-GB"/>
          </a:p>
        </p:txBody>
      </p:sp>
    </p:spTree>
    <p:extLst>
      <p:ext uri="{BB962C8B-B14F-4D97-AF65-F5344CB8AC3E}">
        <p14:creationId xmlns:p14="http://schemas.microsoft.com/office/powerpoint/2010/main" val="2323994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608016-FA2F-4845-88ED-11AD0076307B}" type="slidenum">
              <a:rPr lang="en-GB" smtClean="0"/>
              <a:t>20</a:t>
            </a:fld>
            <a:endParaRPr lang="en-GB"/>
          </a:p>
        </p:txBody>
      </p:sp>
    </p:spTree>
    <p:extLst>
      <p:ext uri="{BB962C8B-B14F-4D97-AF65-F5344CB8AC3E}">
        <p14:creationId xmlns:p14="http://schemas.microsoft.com/office/powerpoint/2010/main" val="1374132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8900" rtl="0">
              <a:spcBef>
                <a:spcPts val="0"/>
              </a:spcBef>
              <a:spcAft>
                <a:spcPts val="0"/>
              </a:spcAft>
            </a:pPr>
            <a:r>
              <a:rPr lang="en-GB" dirty="0"/>
              <a:t>What about the showcase</a:t>
            </a:r>
          </a:p>
          <a:p>
            <a:pPr marL="88900" rtl="0">
              <a:spcBef>
                <a:spcPts val="0"/>
              </a:spcBef>
              <a:spcAft>
                <a:spcPts val="0"/>
              </a:spcAft>
            </a:pPr>
            <a:endParaRPr lang="en-GB" dirty="0"/>
          </a:p>
          <a:p>
            <a:pPr marL="88900" rtl="0">
              <a:spcBef>
                <a:spcPts val="0"/>
              </a:spcBef>
              <a:spcAft>
                <a:spcPts val="0"/>
              </a:spcAft>
            </a:pPr>
            <a:r>
              <a:rPr lang="en-GB" dirty="0"/>
              <a:t>- Scientific Impact:</a:t>
            </a:r>
          </a:p>
          <a:p>
            <a:pPr marL="88900" rtl="0">
              <a:spcBef>
                <a:spcPts val="0"/>
              </a:spcBef>
              <a:spcAft>
                <a:spcPts val="0"/>
              </a:spcAft>
            </a:pPr>
            <a:r>
              <a:rPr lang="en-GB" dirty="0"/>
              <a:t>  - Consistently publishing one article per month.</a:t>
            </a:r>
          </a:p>
          <a:p>
            <a:pPr marL="88900" rtl="0">
              <a:spcBef>
                <a:spcPts val="0"/>
              </a:spcBef>
              <a:spcAft>
                <a:spcPts val="0"/>
              </a:spcAft>
            </a:pPr>
            <a:r>
              <a:rPr lang="en-GB" dirty="0"/>
              <a:t>  - Editor's suggestions in Phys Rev.</a:t>
            </a:r>
          </a:p>
          <a:p>
            <a:pPr marL="88900" rtl="0">
              <a:spcBef>
                <a:spcPts val="0"/>
              </a:spcBef>
              <a:spcAft>
                <a:spcPts val="0"/>
              </a:spcAft>
            </a:pPr>
            <a:r>
              <a:rPr lang="en-GB" dirty="0"/>
              <a:t>  - Notable contributions to Physical Review Letters.</a:t>
            </a:r>
          </a:p>
          <a:p>
            <a:pPr marL="88900" rtl="0">
              <a:spcBef>
                <a:spcPts val="0"/>
              </a:spcBef>
              <a:spcAft>
                <a:spcPts val="0"/>
              </a:spcAft>
            </a:pPr>
            <a:r>
              <a:rPr lang="en-GB" dirty="0"/>
              <a:t>  - Two publications in Nature.</a:t>
            </a:r>
            <a:br>
              <a:rPr lang="en-GB" dirty="0"/>
            </a:br>
            <a:endParaRPr lang="en-GB" dirty="0"/>
          </a:p>
          <a:p>
            <a:pPr marL="88900" rtl="0">
              <a:spcBef>
                <a:spcPts val="0"/>
              </a:spcBef>
              <a:spcAft>
                <a:spcPts val="0"/>
              </a:spcAft>
            </a:pPr>
            <a:r>
              <a:rPr lang="en-GB" dirty="0"/>
              <a:t>- Widening Communities:</a:t>
            </a:r>
          </a:p>
          <a:p>
            <a:pPr marL="88900" rtl="0">
              <a:spcBef>
                <a:spcPts val="0"/>
              </a:spcBef>
              <a:spcAft>
                <a:spcPts val="0"/>
              </a:spcAft>
            </a:pPr>
            <a:r>
              <a:rPr lang="en-GB" dirty="0"/>
              <a:t>  - Engaging school children through events.</a:t>
            </a:r>
          </a:p>
          <a:p>
            <a:pPr marL="88900" rtl="0">
              <a:spcBef>
                <a:spcPts val="0"/>
              </a:spcBef>
              <a:spcAft>
                <a:spcPts val="0"/>
              </a:spcAft>
            </a:pPr>
            <a:r>
              <a:rPr lang="en-GB" dirty="0"/>
              <a:t>  - Fostering artist collaborations.</a:t>
            </a:r>
          </a:p>
          <a:p>
            <a:pPr marL="88900" rtl="0">
              <a:spcBef>
                <a:spcPts val="0"/>
              </a:spcBef>
              <a:spcAft>
                <a:spcPts val="0"/>
              </a:spcAft>
            </a:pPr>
            <a:r>
              <a:rPr lang="en-GB" dirty="0"/>
              <a:t>  - Supporting innovative projects like APEX Grant: Philosophy-</a:t>
            </a:r>
            <a:r>
              <a:rPr lang="en-GB" dirty="0" err="1"/>
              <a:t>QSimFP</a:t>
            </a:r>
            <a:r>
              <a:rPr lang="en-GB" dirty="0"/>
              <a:t>.</a:t>
            </a:r>
          </a:p>
          <a:p>
            <a:pPr marL="88900" rtl="0">
              <a:spcBef>
                <a:spcPts val="0"/>
              </a:spcBef>
              <a:spcAft>
                <a:spcPts val="0"/>
              </a:spcAft>
            </a:pPr>
            <a:r>
              <a:rPr lang="en-GB" dirty="0"/>
              <a:t>  - Establishing art-science co-creation facility </a:t>
            </a:r>
            <a:r>
              <a:rPr lang="en-GB" dirty="0" err="1"/>
              <a:t>Artlab</a:t>
            </a:r>
            <a:r>
              <a:rPr lang="en-GB" dirty="0"/>
              <a:t> Nottingham.</a:t>
            </a:r>
            <a:br>
              <a:rPr lang="en-GB" dirty="0"/>
            </a:br>
            <a:endParaRPr lang="en-GB" dirty="0"/>
          </a:p>
          <a:p>
            <a:pPr marL="88900" rtl="0">
              <a:spcBef>
                <a:spcPts val="0"/>
              </a:spcBef>
              <a:spcAft>
                <a:spcPts val="0"/>
              </a:spcAft>
            </a:pPr>
            <a:r>
              <a:rPr lang="en-GB" dirty="0"/>
              <a:t>- Engagement Highlights:</a:t>
            </a:r>
          </a:p>
          <a:p>
            <a:pPr marL="88900" rtl="0">
              <a:spcBef>
                <a:spcPts val="0"/>
              </a:spcBef>
              <a:spcAft>
                <a:spcPts val="0"/>
              </a:spcAft>
            </a:pPr>
            <a:r>
              <a:rPr lang="en-GB" dirty="0"/>
              <a:t>  - Over 1 million views on Arte's '42' TV show.</a:t>
            </a:r>
          </a:p>
          <a:p>
            <a:pPr marL="88900" rtl="0">
              <a:spcBef>
                <a:spcPts val="0"/>
              </a:spcBef>
              <a:spcAft>
                <a:spcPts val="0"/>
              </a:spcAft>
            </a:pPr>
            <a:r>
              <a:rPr lang="en-GB" dirty="0"/>
              <a:t>  - Featured in The Guardian and Quanta Magazine.</a:t>
            </a:r>
          </a:p>
          <a:p>
            <a:pPr marL="88900" rtl="0">
              <a:spcBef>
                <a:spcPts val="0"/>
              </a:spcBef>
              <a:spcAft>
                <a:spcPts val="0"/>
              </a:spcAft>
            </a:pPr>
            <a:r>
              <a:rPr lang="en-GB" dirty="0"/>
              <a:t>  - Two cover stories in New Scientist.</a:t>
            </a:r>
          </a:p>
          <a:p>
            <a:pPr marL="88900" rtl="0">
              <a:spcBef>
                <a:spcPts val="0"/>
              </a:spcBef>
              <a:spcAft>
                <a:spcPts val="0"/>
              </a:spcAft>
            </a:pPr>
            <a:r>
              <a:rPr lang="en-GB" dirty="0"/>
              <a:t>  - Nottingham Labs filmed for BBC The Skye at Night.</a:t>
            </a:r>
          </a:p>
          <a:p>
            <a:pPr marL="88900" rtl="0">
              <a:spcBef>
                <a:spcPts val="0"/>
              </a:spcBef>
              <a:spcAft>
                <a:spcPts val="0"/>
              </a:spcAft>
            </a:pPr>
            <a:r>
              <a:rPr lang="en-GB" dirty="0"/>
              <a:t>  - Representation at Cheltenham Science Festival.</a:t>
            </a:r>
          </a:p>
          <a:p>
            <a:pPr marL="88900" rtl="0">
              <a:spcBef>
                <a:spcPts val="0"/>
              </a:spcBef>
              <a:spcAft>
                <a:spcPts val="0"/>
              </a:spcAft>
            </a:pPr>
            <a:endParaRPr lang="en-GB" dirty="0"/>
          </a:p>
          <a:p>
            <a:pPr marL="88900" rtl="0">
              <a:spcBef>
                <a:spcPts val="0"/>
              </a:spcBef>
              <a:spcAft>
                <a:spcPts val="0"/>
              </a:spcAft>
            </a:pPr>
            <a:r>
              <a:rPr lang="en-GB" dirty="0"/>
              <a:t>Industry Engagement:</a:t>
            </a:r>
          </a:p>
          <a:p>
            <a:pPr marL="88900" rtl="0">
              <a:spcBef>
                <a:spcPts val="0"/>
              </a:spcBef>
              <a:spcAft>
                <a:spcPts val="0"/>
              </a:spcAft>
            </a:pPr>
            <a:r>
              <a:rPr lang="en-GB" dirty="0"/>
              <a:t>- Patent application initiated in 2022, stemming from this initiative.</a:t>
            </a:r>
          </a:p>
          <a:p>
            <a:pPr marL="88900" rtl="0">
              <a:spcBef>
                <a:spcPts val="0"/>
              </a:spcBef>
              <a:spcAft>
                <a:spcPts val="0"/>
              </a:spcAft>
            </a:pPr>
            <a:r>
              <a:rPr lang="en-GB" dirty="0"/>
              <a:t>- Further exploration facilitated by EPSRC IAA Impact Exploration Grant.</a:t>
            </a:r>
          </a:p>
          <a:p>
            <a:pPr marL="88900" rtl="0">
              <a:spcBef>
                <a:spcPts val="0"/>
              </a:spcBef>
              <a:spcAft>
                <a:spcPts val="0"/>
              </a:spcAft>
            </a:pPr>
            <a:r>
              <a:rPr lang="en-GB" dirty="0"/>
              <a:t>- Collaboration with QI network to develop bespoke noise-isolation systems.</a:t>
            </a:r>
          </a:p>
        </p:txBody>
      </p:sp>
      <p:sp>
        <p:nvSpPr>
          <p:cNvPr id="4" name="Slide Number Placeholder 3"/>
          <p:cNvSpPr>
            <a:spLocks noGrp="1"/>
          </p:cNvSpPr>
          <p:nvPr>
            <p:ph type="sldNum" sz="quarter" idx="10"/>
          </p:nvPr>
        </p:nvSpPr>
        <p:spPr/>
        <p:txBody>
          <a:bodyPr/>
          <a:lstStyle/>
          <a:p>
            <a:fld id="{F2095CA3-BB9C-4CB2-8B7C-94295A48C258}" type="slidenum">
              <a:rPr lang="en-GB" smtClean="0"/>
              <a:t>21</a:t>
            </a:fld>
            <a:endParaRPr lang="en-GB"/>
          </a:p>
        </p:txBody>
      </p:sp>
    </p:spTree>
    <p:extLst>
      <p:ext uri="{BB962C8B-B14F-4D97-AF65-F5344CB8AC3E}">
        <p14:creationId xmlns:p14="http://schemas.microsoft.com/office/powerpoint/2010/main" val="3619317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BBA97-CF0A-E0A8-5590-06FE043D5D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23A43-1290-A022-3635-80714A0A03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02726-79DD-D184-5AA7-50271F8CBB1F}"/>
              </a:ext>
            </a:extLst>
          </p:cNvPr>
          <p:cNvSpPr>
            <a:spLocks noGrp="1"/>
          </p:cNvSpPr>
          <p:nvPr>
            <p:ph type="body" idx="1"/>
          </p:nvPr>
        </p:nvSpPr>
        <p:spPr/>
        <p:txBody>
          <a:bodyPr/>
          <a:lstStyle/>
          <a:p>
            <a:pPr marL="88900" rtl="0">
              <a:spcBef>
                <a:spcPts val="0"/>
              </a:spcBef>
              <a:spcAft>
                <a:spcPts val="0"/>
              </a:spcAft>
            </a:pPr>
            <a:r>
              <a:rPr lang="en-GB" dirty="0"/>
              <a:t>What about the showcase</a:t>
            </a:r>
          </a:p>
          <a:p>
            <a:pPr marL="88900" rtl="0">
              <a:spcBef>
                <a:spcPts val="0"/>
              </a:spcBef>
              <a:spcAft>
                <a:spcPts val="0"/>
              </a:spcAft>
            </a:pPr>
            <a:endParaRPr lang="en-GB" dirty="0"/>
          </a:p>
          <a:p>
            <a:pPr marL="88900" rtl="0">
              <a:spcBef>
                <a:spcPts val="0"/>
              </a:spcBef>
              <a:spcAft>
                <a:spcPts val="0"/>
              </a:spcAft>
            </a:pPr>
            <a:r>
              <a:rPr lang="en-GB" dirty="0"/>
              <a:t>- Scientific Impact:</a:t>
            </a:r>
          </a:p>
          <a:p>
            <a:pPr marL="88900" rtl="0">
              <a:spcBef>
                <a:spcPts val="0"/>
              </a:spcBef>
              <a:spcAft>
                <a:spcPts val="0"/>
              </a:spcAft>
            </a:pPr>
            <a:r>
              <a:rPr lang="en-GB" dirty="0"/>
              <a:t>  - Consistently publishing one article per month.</a:t>
            </a:r>
          </a:p>
          <a:p>
            <a:pPr marL="88900" rtl="0">
              <a:spcBef>
                <a:spcPts val="0"/>
              </a:spcBef>
              <a:spcAft>
                <a:spcPts val="0"/>
              </a:spcAft>
            </a:pPr>
            <a:r>
              <a:rPr lang="en-GB" dirty="0"/>
              <a:t>  - Editor's suggestions in Phys Rev.</a:t>
            </a:r>
          </a:p>
          <a:p>
            <a:pPr marL="88900" rtl="0">
              <a:spcBef>
                <a:spcPts val="0"/>
              </a:spcBef>
              <a:spcAft>
                <a:spcPts val="0"/>
              </a:spcAft>
            </a:pPr>
            <a:r>
              <a:rPr lang="en-GB" dirty="0"/>
              <a:t>  - Notable contributions to Physical Review Letters.</a:t>
            </a:r>
          </a:p>
          <a:p>
            <a:pPr marL="88900" rtl="0">
              <a:spcBef>
                <a:spcPts val="0"/>
              </a:spcBef>
              <a:spcAft>
                <a:spcPts val="0"/>
              </a:spcAft>
            </a:pPr>
            <a:r>
              <a:rPr lang="en-GB" dirty="0"/>
              <a:t>  - Two publications in Nature.</a:t>
            </a:r>
            <a:br>
              <a:rPr lang="en-GB" dirty="0"/>
            </a:br>
            <a:endParaRPr lang="en-GB" dirty="0"/>
          </a:p>
          <a:p>
            <a:pPr marL="88900" rtl="0">
              <a:spcBef>
                <a:spcPts val="0"/>
              </a:spcBef>
              <a:spcAft>
                <a:spcPts val="0"/>
              </a:spcAft>
            </a:pPr>
            <a:r>
              <a:rPr lang="en-GB" dirty="0"/>
              <a:t>- Widening Communities:</a:t>
            </a:r>
          </a:p>
          <a:p>
            <a:pPr marL="88900" rtl="0">
              <a:spcBef>
                <a:spcPts val="0"/>
              </a:spcBef>
              <a:spcAft>
                <a:spcPts val="0"/>
              </a:spcAft>
            </a:pPr>
            <a:r>
              <a:rPr lang="en-GB" dirty="0"/>
              <a:t>  - Engaging school children through events.</a:t>
            </a:r>
          </a:p>
          <a:p>
            <a:pPr marL="88900" rtl="0">
              <a:spcBef>
                <a:spcPts val="0"/>
              </a:spcBef>
              <a:spcAft>
                <a:spcPts val="0"/>
              </a:spcAft>
            </a:pPr>
            <a:r>
              <a:rPr lang="en-GB" dirty="0"/>
              <a:t>  - Fostering artist collaborations.</a:t>
            </a:r>
          </a:p>
          <a:p>
            <a:pPr marL="88900" rtl="0">
              <a:spcBef>
                <a:spcPts val="0"/>
              </a:spcBef>
              <a:spcAft>
                <a:spcPts val="0"/>
              </a:spcAft>
            </a:pPr>
            <a:r>
              <a:rPr lang="en-GB" dirty="0"/>
              <a:t>  - Supporting innovative projects like APEX Grant: Philosophy-</a:t>
            </a:r>
            <a:r>
              <a:rPr lang="en-GB" dirty="0" err="1"/>
              <a:t>QSimFP</a:t>
            </a:r>
            <a:r>
              <a:rPr lang="en-GB" dirty="0"/>
              <a:t>.</a:t>
            </a:r>
          </a:p>
          <a:p>
            <a:pPr marL="88900" rtl="0">
              <a:spcBef>
                <a:spcPts val="0"/>
              </a:spcBef>
              <a:spcAft>
                <a:spcPts val="0"/>
              </a:spcAft>
            </a:pPr>
            <a:r>
              <a:rPr lang="en-GB" dirty="0"/>
              <a:t>  - Establishing art-science co-creation facility </a:t>
            </a:r>
            <a:r>
              <a:rPr lang="en-GB" dirty="0" err="1"/>
              <a:t>Artlab</a:t>
            </a:r>
            <a:r>
              <a:rPr lang="en-GB" dirty="0"/>
              <a:t> Nottingham.</a:t>
            </a:r>
            <a:br>
              <a:rPr lang="en-GB" dirty="0"/>
            </a:br>
            <a:endParaRPr lang="en-GB" dirty="0"/>
          </a:p>
          <a:p>
            <a:pPr marL="88900" rtl="0">
              <a:spcBef>
                <a:spcPts val="0"/>
              </a:spcBef>
              <a:spcAft>
                <a:spcPts val="0"/>
              </a:spcAft>
            </a:pPr>
            <a:r>
              <a:rPr lang="en-GB" dirty="0"/>
              <a:t>- Engagement Highlights:</a:t>
            </a:r>
          </a:p>
          <a:p>
            <a:pPr marL="88900" rtl="0">
              <a:spcBef>
                <a:spcPts val="0"/>
              </a:spcBef>
              <a:spcAft>
                <a:spcPts val="0"/>
              </a:spcAft>
            </a:pPr>
            <a:r>
              <a:rPr lang="en-GB" dirty="0"/>
              <a:t>  - Over 1 million views on Arte's '42' TV show.</a:t>
            </a:r>
          </a:p>
          <a:p>
            <a:pPr marL="88900" rtl="0">
              <a:spcBef>
                <a:spcPts val="0"/>
              </a:spcBef>
              <a:spcAft>
                <a:spcPts val="0"/>
              </a:spcAft>
            </a:pPr>
            <a:r>
              <a:rPr lang="en-GB" dirty="0"/>
              <a:t>  - Featured in The Guardian and Quanta Magazine.</a:t>
            </a:r>
          </a:p>
          <a:p>
            <a:pPr marL="88900" rtl="0">
              <a:spcBef>
                <a:spcPts val="0"/>
              </a:spcBef>
              <a:spcAft>
                <a:spcPts val="0"/>
              </a:spcAft>
            </a:pPr>
            <a:r>
              <a:rPr lang="en-GB" dirty="0"/>
              <a:t>  - Two cover stories in New Scientist.</a:t>
            </a:r>
          </a:p>
          <a:p>
            <a:pPr marL="88900" rtl="0">
              <a:spcBef>
                <a:spcPts val="0"/>
              </a:spcBef>
              <a:spcAft>
                <a:spcPts val="0"/>
              </a:spcAft>
            </a:pPr>
            <a:r>
              <a:rPr lang="en-GB" dirty="0"/>
              <a:t>  - Nottingham Labs filmed for BBC The Skye at Night.</a:t>
            </a:r>
          </a:p>
          <a:p>
            <a:pPr marL="88900" rtl="0">
              <a:spcBef>
                <a:spcPts val="0"/>
              </a:spcBef>
              <a:spcAft>
                <a:spcPts val="0"/>
              </a:spcAft>
            </a:pPr>
            <a:r>
              <a:rPr lang="en-GB" dirty="0"/>
              <a:t>  - Representation at Cheltenham Science Festival.</a:t>
            </a:r>
          </a:p>
          <a:p>
            <a:pPr marL="88900" rtl="0">
              <a:spcBef>
                <a:spcPts val="0"/>
              </a:spcBef>
              <a:spcAft>
                <a:spcPts val="0"/>
              </a:spcAft>
            </a:pPr>
            <a:endParaRPr lang="en-GB" dirty="0"/>
          </a:p>
          <a:p>
            <a:pPr marL="88900" rtl="0">
              <a:spcBef>
                <a:spcPts val="0"/>
              </a:spcBef>
              <a:spcAft>
                <a:spcPts val="0"/>
              </a:spcAft>
            </a:pPr>
            <a:r>
              <a:rPr lang="en-GB" dirty="0"/>
              <a:t>Industry Engagement:</a:t>
            </a:r>
          </a:p>
          <a:p>
            <a:pPr marL="88900" rtl="0">
              <a:spcBef>
                <a:spcPts val="0"/>
              </a:spcBef>
              <a:spcAft>
                <a:spcPts val="0"/>
              </a:spcAft>
            </a:pPr>
            <a:r>
              <a:rPr lang="en-GB" dirty="0"/>
              <a:t>- Patent application initiated in 2022, stemming from this initiative.</a:t>
            </a:r>
          </a:p>
          <a:p>
            <a:pPr marL="88900" rtl="0">
              <a:spcBef>
                <a:spcPts val="0"/>
              </a:spcBef>
              <a:spcAft>
                <a:spcPts val="0"/>
              </a:spcAft>
            </a:pPr>
            <a:r>
              <a:rPr lang="en-GB" dirty="0"/>
              <a:t>- Further exploration facilitated by EPSRC IAA Impact Exploration Grant.</a:t>
            </a:r>
          </a:p>
          <a:p>
            <a:pPr marL="88900" rtl="0">
              <a:spcBef>
                <a:spcPts val="0"/>
              </a:spcBef>
              <a:spcAft>
                <a:spcPts val="0"/>
              </a:spcAft>
            </a:pPr>
            <a:r>
              <a:rPr lang="en-GB" dirty="0"/>
              <a:t>- Collaboration with QI network to develop bespoke noise-isolation systems.</a:t>
            </a:r>
          </a:p>
        </p:txBody>
      </p:sp>
      <p:sp>
        <p:nvSpPr>
          <p:cNvPr id="4" name="Slide Number Placeholder 3">
            <a:extLst>
              <a:ext uri="{FF2B5EF4-FFF2-40B4-BE49-F238E27FC236}">
                <a16:creationId xmlns:a16="http://schemas.microsoft.com/office/drawing/2014/main" id="{BB6C350C-200A-B926-9BD5-CBB57FD597DB}"/>
              </a:ext>
            </a:extLst>
          </p:cNvPr>
          <p:cNvSpPr>
            <a:spLocks noGrp="1"/>
          </p:cNvSpPr>
          <p:nvPr>
            <p:ph type="sldNum" sz="quarter" idx="10"/>
          </p:nvPr>
        </p:nvSpPr>
        <p:spPr/>
        <p:txBody>
          <a:bodyPr/>
          <a:lstStyle/>
          <a:p>
            <a:fld id="{F2095CA3-BB9C-4CB2-8B7C-94295A48C258}" type="slidenum">
              <a:rPr lang="en-GB" smtClean="0"/>
              <a:t>22</a:t>
            </a:fld>
            <a:endParaRPr lang="en-GB"/>
          </a:p>
        </p:txBody>
      </p:sp>
    </p:spTree>
    <p:extLst>
      <p:ext uri="{BB962C8B-B14F-4D97-AF65-F5344CB8AC3E}">
        <p14:creationId xmlns:p14="http://schemas.microsoft.com/office/powerpoint/2010/main" val="497877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25B37-5309-DF01-D530-5121B744AB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6371B-E494-6D91-8388-5D39BA6B3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1E5F90-A437-EBCB-0114-2E687C0B164B}"/>
              </a:ext>
            </a:extLst>
          </p:cNvPr>
          <p:cNvSpPr>
            <a:spLocks noGrp="1"/>
          </p:cNvSpPr>
          <p:nvPr>
            <p:ph type="body" idx="1"/>
          </p:nvPr>
        </p:nvSpPr>
        <p:spPr/>
        <p:txBody>
          <a:bodyPr/>
          <a:lstStyle/>
          <a:p>
            <a:pPr marL="88900" rtl="0">
              <a:spcBef>
                <a:spcPts val="0"/>
              </a:spcBef>
              <a:spcAft>
                <a:spcPts val="0"/>
              </a:spcAft>
            </a:pPr>
            <a:r>
              <a:rPr lang="en-GB" dirty="0"/>
              <a:t>- Primary objective: Establish groundbreaking quantum field theory simulators using quantum gases, liquids, and optical systems.</a:t>
            </a:r>
          </a:p>
          <a:p>
            <a:pPr marL="88900" rtl="0">
              <a:spcBef>
                <a:spcPts val="0"/>
              </a:spcBef>
              <a:spcAft>
                <a:spcPts val="0"/>
              </a:spcAft>
            </a:pPr>
            <a:r>
              <a:rPr lang="en-GB" dirty="0"/>
              <a:t>- Enhanced Quantum Capabilities: Leveraging techniques and facilities honed through the NQTP program to precisely control and discern quantum systems, pertinent to fundamental physics applications.</a:t>
            </a:r>
          </a:p>
          <a:p>
            <a:pPr marL="88900" rtl="0">
              <a:spcBef>
                <a:spcPts val="0"/>
              </a:spcBef>
              <a:spcAft>
                <a:spcPts val="0"/>
              </a:spcAft>
            </a:pPr>
            <a:r>
              <a:rPr lang="en-GB" dirty="0"/>
              <a:t>- Opportunity:</a:t>
            </a:r>
          </a:p>
          <a:p>
            <a:pPr marL="88900" rtl="0">
              <a:spcBef>
                <a:spcPts val="0"/>
              </a:spcBef>
              <a:spcAft>
                <a:spcPts val="0"/>
              </a:spcAft>
            </a:pPr>
            <a:r>
              <a:rPr lang="en-GB" dirty="0"/>
              <a:t>  - Validate advanced mathematical frameworks for fundamental physics.</a:t>
            </a:r>
          </a:p>
          <a:p>
            <a:pPr marL="88900" rtl="0">
              <a:spcBef>
                <a:spcPts val="0"/>
              </a:spcBef>
              <a:spcAft>
                <a:spcPts val="0"/>
              </a:spcAft>
            </a:pPr>
            <a:r>
              <a:rPr lang="en-GB" dirty="0"/>
              <a:t>  - Explore genuine relativistic quantum processes.</a:t>
            </a:r>
          </a:p>
          <a:p>
            <a:pPr marL="88900" rtl="0">
              <a:spcBef>
                <a:spcPts val="0"/>
              </a:spcBef>
              <a:spcAft>
                <a:spcPts val="0"/>
              </a:spcAft>
            </a:pPr>
            <a:r>
              <a:rPr lang="en-GB" dirty="0"/>
              <a:t>  - Translate abstract concepts into reality.</a:t>
            </a:r>
          </a:p>
          <a:p>
            <a:pPr marL="88900" rtl="0">
              <a:spcBef>
                <a:spcPts val="0"/>
              </a:spcBef>
              <a:spcAft>
                <a:spcPts val="0"/>
              </a:spcAft>
            </a:pPr>
            <a:r>
              <a:rPr lang="en-GB" dirty="0"/>
              <a:t>  - Simulate the uncalculatable.</a:t>
            </a:r>
          </a:p>
          <a:p>
            <a:pPr marL="88900" rtl="0">
              <a:spcBef>
                <a:spcPts val="0"/>
              </a:spcBef>
              <a:spcAft>
                <a:spcPts val="0"/>
              </a:spcAft>
            </a:pPr>
            <a:r>
              <a:rPr lang="en-GB" dirty="0"/>
              <a:t>- Immediate and Long-term Fundamental Physics Examples:</a:t>
            </a:r>
          </a:p>
          <a:p>
            <a:pPr marL="88900" rtl="0">
              <a:spcBef>
                <a:spcPts val="0"/>
              </a:spcBef>
              <a:spcAft>
                <a:spcPts val="0"/>
              </a:spcAft>
            </a:pPr>
            <a:r>
              <a:rPr lang="en-GB" dirty="0"/>
              <a:t>  - Black Hole Ringdown Spectral Stability</a:t>
            </a:r>
          </a:p>
          <a:p>
            <a:pPr marL="88900" rtl="0">
              <a:spcBef>
                <a:spcPts val="0"/>
              </a:spcBef>
              <a:spcAft>
                <a:spcPts val="0"/>
              </a:spcAft>
            </a:pPr>
            <a:r>
              <a:rPr lang="en-GB" dirty="0"/>
              <a:t>  - Black hole instabilities</a:t>
            </a:r>
          </a:p>
          <a:p>
            <a:pPr marL="88900" rtl="0">
              <a:spcBef>
                <a:spcPts val="0"/>
              </a:spcBef>
              <a:spcAft>
                <a:spcPts val="0"/>
              </a:spcAft>
            </a:pPr>
            <a:r>
              <a:rPr lang="en-GB" dirty="0"/>
              <a:t>  - Strongly Dissipative Field Theories and relevance for strongly dissipative quantum field theories</a:t>
            </a:r>
          </a:p>
          <a:p>
            <a:pPr marL="88900" rtl="0">
              <a:spcBef>
                <a:spcPts val="0"/>
              </a:spcBef>
              <a:spcAft>
                <a:spcPts val="0"/>
              </a:spcAft>
            </a:pPr>
            <a:r>
              <a:rPr lang="en-GB" dirty="0"/>
              <a:t>  - 1st Relativistic Phase Transitions to explore the False Vacuum Decay (1st Order)</a:t>
            </a:r>
          </a:p>
        </p:txBody>
      </p:sp>
      <p:sp>
        <p:nvSpPr>
          <p:cNvPr id="4" name="Slide Number Placeholder 3">
            <a:extLst>
              <a:ext uri="{FF2B5EF4-FFF2-40B4-BE49-F238E27FC236}">
                <a16:creationId xmlns:a16="http://schemas.microsoft.com/office/drawing/2014/main" id="{AC99401F-0ABD-768E-710D-2444BDA21B85}"/>
              </a:ext>
            </a:extLst>
          </p:cNvPr>
          <p:cNvSpPr>
            <a:spLocks noGrp="1"/>
          </p:cNvSpPr>
          <p:nvPr>
            <p:ph type="sldNum" sz="quarter" idx="10"/>
          </p:nvPr>
        </p:nvSpPr>
        <p:spPr/>
        <p:txBody>
          <a:bodyPr/>
          <a:lstStyle/>
          <a:p>
            <a:fld id="{F2095CA3-BB9C-4CB2-8B7C-94295A48C258}" type="slidenum">
              <a:rPr lang="en-GB" smtClean="0"/>
              <a:t>3</a:t>
            </a:fld>
            <a:endParaRPr lang="en-GB"/>
          </a:p>
        </p:txBody>
      </p:sp>
    </p:spTree>
    <p:extLst>
      <p:ext uri="{BB962C8B-B14F-4D97-AF65-F5344CB8AC3E}">
        <p14:creationId xmlns:p14="http://schemas.microsoft.com/office/powerpoint/2010/main" val="918052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pPr lvl="0"/>
            <a:endParaRPr/>
          </a:p>
        </p:txBody>
      </p:sp>
      <p:sp>
        <p:nvSpPr>
          <p:cNvPr id="130" name="Shape 130"/>
          <p:cNvSpPr>
            <a:spLocks noGrp="1"/>
          </p:cNvSpPr>
          <p:nvPr>
            <p:ph type="body" sz="quarter" idx="1"/>
          </p:nvPr>
        </p:nvSpPr>
        <p:spPr>
          <a:prstGeom prst="rect">
            <a:avLst/>
          </a:prstGeom>
        </p:spPr>
        <p:txBody>
          <a:bodyPr/>
          <a:lstStyle/>
          <a:p>
            <a:pPr algn="just" rtl="0">
              <a:spcBef>
                <a:spcPts val="0"/>
              </a:spcBef>
              <a:spcAft>
                <a:spcPts val="700"/>
              </a:spcAft>
            </a:pPr>
            <a:r>
              <a:rPr lang="en-GB" sz="1800" b="0" i="0" u="none" strike="noStrike" dirty="0">
                <a:solidFill>
                  <a:srgbClr val="000000"/>
                </a:solidFill>
                <a:effectLst/>
                <a:latin typeface="Arial" panose="020B0604020202020204" pitchFamily="34" charset="0"/>
              </a:rPr>
              <a:t>- Advancements in Experimental Facilities across the UK:</a:t>
            </a:r>
          </a:p>
          <a:p>
            <a:pPr algn="just" rtl="0">
              <a:spcBef>
                <a:spcPts val="0"/>
              </a:spcBef>
              <a:spcAft>
                <a:spcPts val="700"/>
              </a:spcAft>
            </a:pPr>
            <a:r>
              <a:rPr lang="en-GB" sz="1800" b="0" i="0" u="none" strike="noStrike" dirty="0">
                <a:solidFill>
                  <a:srgbClr val="000000"/>
                </a:solidFill>
                <a:effectLst/>
                <a:latin typeface="Arial" panose="020B0604020202020204" pitchFamily="34" charset="0"/>
              </a:rPr>
              <a:t>  - Locations: St. Andrews, Cambridge, Nottingham, and RHUL.</a:t>
            </a:r>
          </a:p>
          <a:p>
            <a:pPr algn="just" rtl="0">
              <a:spcBef>
                <a:spcPts val="0"/>
              </a:spcBef>
              <a:spcAft>
                <a:spcPts val="700"/>
              </a:spcAft>
            </a:pPr>
            <a:r>
              <a:rPr lang="en-GB" sz="1800" b="0" i="0" u="none" strike="noStrike" dirty="0">
                <a:solidFill>
                  <a:srgbClr val="000000"/>
                </a:solidFill>
                <a:effectLst/>
                <a:latin typeface="Arial" panose="020B0604020202020204" pitchFamily="34" charset="0"/>
              </a:rPr>
              <a:t>  - Symbiotic Relationship: Integration of theoretical </a:t>
            </a:r>
            <a:r>
              <a:rPr lang="en-GB" sz="1800" b="0" i="0" u="none" strike="noStrike" dirty="0" err="1">
                <a:solidFill>
                  <a:srgbClr val="000000"/>
                </a:solidFill>
                <a:effectLst/>
                <a:latin typeface="Arial" panose="020B0604020202020204" pitchFamily="34" charset="0"/>
              </a:rPr>
              <a:t>modeling</a:t>
            </a:r>
            <a:r>
              <a:rPr lang="en-GB" sz="1800" b="0" i="0" u="none" strike="noStrike" dirty="0">
                <a:solidFill>
                  <a:srgbClr val="000000"/>
                </a:solidFill>
                <a:effectLst/>
                <a:latin typeface="Arial" panose="020B0604020202020204" pitchFamily="34" charset="0"/>
              </a:rPr>
              <a:t> and design.</a:t>
            </a:r>
          </a:p>
          <a:p>
            <a:pPr algn="just" rtl="0">
              <a:spcBef>
                <a:spcPts val="0"/>
              </a:spcBef>
              <a:spcAft>
                <a:spcPts val="700"/>
              </a:spcAft>
            </a:pPr>
            <a:r>
              <a:rPr lang="en-GB" sz="1800" b="0" i="0" u="none" strike="noStrike" dirty="0">
                <a:solidFill>
                  <a:srgbClr val="000000"/>
                </a:solidFill>
                <a:effectLst/>
                <a:latin typeface="Arial" panose="020B0604020202020204" pitchFamily="34" charset="0"/>
              </a:rPr>
              <a:t>- Synthetic Quantum Systems:</a:t>
            </a:r>
          </a:p>
          <a:p>
            <a:pPr algn="just" rtl="0">
              <a:spcBef>
                <a:spcPts val="0"/>
              </a:spcBef>
              <a:spcAft>
                <a:spcPts val="700"/>
              </a:spcAft>
            </a:pPr>
            <a:r>
              <a:rPr lang="en-GB" sz="1800" b="0" i="0" u="none" strike="noStrike" dirty="0">
                <a:solidFill>
                  <a:srgbClr val="000000"/>
                </a:solidFill>
                <a:effectLst/>
                <a:latin typeface="Arial" panose="020B0604020202020204" pitchFamily="34" charset="0"/>
              </a:rPr>
              <a:t>  - Demand: Advanced control and detection methods.</a:t>
            </a:r>
          </a:p>
          <a:p>
            <a:pPr algn="just" rtl="0">
              <a:spcBef>
                <a:spcPts val="0"/>
              </a:spcBef>
              <a:spcAft>
                <a:spcPts val="700"/>
              </a:spcAft>
            </a:pPr>
            <a:r>
              <a:rPr lang="en-GB" sz="1800" b="0" i="0" u="none" strike="noStrike" dirty="0">
                <a:solidFill>
                  <a:srgbClr val="000000"/>
                </a:solidFill>
                <a:effectLst/>
                <a:latin typeface="Arial" panose="020B0604020202020204" pitchFamily="34" charset="0"/>
              </a:rPr>
              <a:t>  - Purpose: Simulating early universe and black hole effects.</a:t>
            </a:r>
          </a:p>
          <a:p>
            <a:pPr algn="just" rtl="0">
              <a:spcBef>
                <a:spcPts val="0"/>
              </a:spcBef>
              <a:spcAft>
                <a:spcPts val="700"/>
              </a:spcAft>
            </a:pPr>
            <a:r>
              <a:rPr lang="en-GB" sz="1800" b="0" i="0" u="none" strike="noStrike" dirty="0">
                <a:solidFill>
                  <a:srgbClr val="000000"/>
                </a:solidFill>
                <a:effectLst/>
                <a:latin typeface="Arial" panose="020B0604020202020204" pitchFamily="34" charset="0"/>
              </a:rPr>
              <a:t>- Quantum Simulator Setup:</a:t>
            </a:r>
          </a:p>
          <a:p>
            <a:pPr algn="just" rtl="0">
              <a:spcBef>
                <a:spcPts val="0"/>
              </a:spcBef>
              <a:spcAft>
                <a:spcPts val="700"/>
              </a:spcAft>
            </a:pPr>
            <a:r>
              <a:rPr lang="en-GB" sz="1800" b="0" i="0" u="none" strike="noStrike" dirty="0">
                <a:solidFill>
                  <a:srgbClr val="000000"/>
                </a:solidFill>
                <a:effectLst/>
                <a:latin typeface="Arial" panose="020B0604020202020204" pitchFamily="34" charset="0"/>
              </a:rPr>
              <a:t>  - Cambridge: One FVD quantum simulator.</a:t>
            </a:r>
          </a:p>
          <a:p>
            <a:pPr algn="just" rtl="0">
              <a:spcBef>
                <a:spcPts val="0"/>
              </a:spcBef>
              <a:spcAft>
                <a:spcPts val="700"/>
              </a:spcAft>
            </a:pPr>
            <a:r>
              <a:rPr lang="en-GB" sz="1800" b="0" i="0" u="none" strike="noStrike" dirty="0">
                <a:solidFill>
                  <a:srgbClr val="000000"/>
                </a:solidFill>
                <a:effectLst/>
                <a:latin typeface="Arial" panose="020B0604020202020204" pitchFamily="34" charset="0"/>
              </a:rPr>
              <a:t>  - Exploration: Three QBH simulators, each focusing on different aspects of black hole ringing.</a:t>
            </a:r>
          </a:p>
          <a:p>
            <a:pPr algn="just" rtl="0">
              <a:spcBef>
                <a:spcPts val="0"/>
              </a:spcBef>
              <a:spcAft>
                <a:spcPts val="700"/>
              </a:spcAft>
            </a:pP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Modeling</a:t>
            </a:r>
            <a:r>
              <a:rPr lang="en-GB" sz="1800" b="0" i="0" u="none" strike="noStrike" dirty="0">
                <a:solidFill>
                  <a:srgbClr val="000000"/>
                </a:solidFill>
                <a:effectLst/>
                <a:latin typeface="Arial" panose="020B0604020202020204" pitchFamily="34" charset="0"/>
              </a:rPr>
              <a:t> Expertise:</a:t>
            </a:r>
          </a:p>
          <a:p>
            <a:pPr algn="just" rtl="0">
              <a:spcBef>
                <a:spcPts val="0"/>
              </a:spcBef>
              <a:spcAft>
                <a:spcPts val="700"/>
              </a:spcAft>
            </a:pPr>
            <a:r>
              <a:rPr lang="en-GB" sz="1800" b="0" i="0" u="none" strike="noStrike" dirty="0">
                <a:solidFill>
                  <a:srgbClr val="000000"/>
                </a:solidFill>
                <a:effectLst/>
                <a:latin typeface="Arial" panose="020B0604020202020204" pitchFamily="34" charset="0"/>
              </a:rPr>
              <a:t>  - Institutions: Newcastle, Nottingham, Cambridge, KCL, and UCL.</a:t>
            </a:r>
          </a:p>
          <a:p>
            <a:pPr algn="just" rtl="0">
              <a:spcBef>
                <a:spcPts val="0"/>
              </a:spcBef>
              <a:spcAft>
                <a:spcPts val="700"/>
              </a:spcAft>
            </a:pPr>
            <a:r>
              <a:rPr lang="en-GB" sz="1800" b="0" i="0" u="none" strike="noStrike" dirty="0">
                <a:solidFill>
                  <a:srgbClr val="000000"/>
                </a:solidFill>
                <a:effectLst/>
                <a:latin typeface="Arial" panose="020B0604020202020204" pitchFamily="34" charset="0"/>
              </a:rPr>
              <a:t>  -Contribution: Enhancing experimental efforts with high-level </a:t>
            </a:r>
            <a:r>
              <a:rPr lang="en-GB" sz="1800" b="0" i="0" u="none" strike="noStrike" dirty="0" err="1">
                <a:solidFill>
                  <a:srgbClr val="000000"/>
                </a:solidFill>
                <a:effectLst/>
                <a:latin typeface="Arial" panose="020B0604020202020204" pitchFamily="34" charset="0"/>
              </a:rPr>
              <a:t>modeling</a:t>
            </a:r>
            <a:r>
              <a:rPr lang="en-GB" sz="1800" b="0" i="0" u="none" strike="noStrike" dirty="0">
                <a:solidFill>
                  <a:srgbClr val="000000"/>
                </a:solidFill>
                <a:effectLst/>
                <a:latin typeface="Arial" panose="020B0604020202020204" pitchFamily="34" charset="0"/>
              </a:rPr>
              <a:t> support.</a:t>
            </a:r>
            <a:br>
              <a:rPr lang="en-GB" sz="1600" dirty="0"/>
            </a:br>
            <a:endParaRPr lang="en-GB" sz="1600" dirty="0"/>
          </a:p>
        </p:txBody>
      </p:sp>
    </p:spTree>
    <p:extLst>
      <p:ext uri="{BB962C8B-B14F-4D97-AF65-F5344CB8AC3E}">
        <p14:creationId xmlns:p14="http://schemas.microsoft.com/office/powerpoint/2010/main" val="1189958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Advancements in experimental facilities: St. Andrews, Cambridge, Nottingham, and RHUL.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Tight integration of theoretical </a:t>
            </a:r>
            <a:r>
              <a:rPr lang="en-GB" sz="1200" b="0" i="0" u="none" strike="noStrike" dirty="0" err="1">
                <a:solidFill>
                  <a:srgbClr val="000000"/>
                </a:solidFill>
                <a:effectLst/>
                <a:latin typeface="Arial" panose="020B0604020202020204" pitchFamily="34" charset="0"/>
              </a:rPr>
              <a:t>modeling</a:t>
            </a:r>
            <a:r>
              <a:rPr lang="en-GB" sz="1200" b="0" i="0" u="none" strike="noStrike" dirty="0">
                <a:solidFill>
                  <a:srgbClr val="000000"/>
                </a:solidFill>
                <a:effectLst/>
                <a:latin typeface="Arial" panose="020B0604020202020204" pitchFamily="34" charset="0"/>
              </a:rPr>
              <a:t> and practical design.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Synthetic quantum systems demanding advanced control and detection methods.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Focus on simulating early universe dynamics and black hole effects.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Establishment of one FVD quantum simulator in Cambridge and three QBH simulators: St. Andrews, Nottingham and RHUL.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Collaborative efforts with </a:t>
            </a:r>
            <a:r>
              <a:rPr lang="en-GB" sz="1200" b="0" i="0" u="none" strike="noStrike" dirty="0" err="1">
                <a:solidFill>
                  <a:srgbClr val="000000"/>
                </a:solidFill>
                <a:effectLst/>
                <a:latin typeface="Arial" panose="020B0604020202020204" pitchFamily="34" charset="0"/>
              </a:rPr>
              <a:t>modeling</a:t>
            </a:r>
            <a:r>
              <a:rPr lang="en-GB" sz="1200" b="0" i="0" u="none" strike="noStrike" dirty="0">
                <a:solidFill>
                  <a:srgbClr val="000000"/>
                </a:solidFill>
                <a:effectLst/>
                <a:latin typeface="Arial" panose="020B0604020202020204" pitchFamily="34" charset="0"/>
              </a:rPr>
              <a:t> expertise at Newcastle, Nottingham, Cambridge, KCL, and UCL.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Experimental Facility in St. Andrews: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- 1+1-Dimensional Black Hole Simulator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 Fibre-optical solitons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 Quantum Light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 Fundamental Physics Investigation: Black Hole Spectral Stability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Experimental Facility in Nottingham: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- 2+1-Dimensional Black Hole Simulator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 Giant Quantum Vortex Flows with record breaking circulation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 Development Off-axis Holography Detectors for quantum liquid interfaces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 Investigation in Black Hole Bound states and Instabilities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Experimental Facilities in Cambridge: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- 2+1-Dimensional False Vacuum Decay Simulator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Ultracold Atom multi-component system in Optical Box Traps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Largest Potassium Condensate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First-order Relativistic Phase Transitions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Experimental Facilities in RHUL: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- 2+1-Dimensional Black Hole Simulator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State-of-the-art Nanotechnology Facilities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Superconducting Microwave Micro-Structures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Quantum Fields Dynamics &amp; Quantised Rotation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Strong Quantum Collaboration with Nottingham, Emphasizing Nanoscale and Cryogenic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All setups completed: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 Nottingham: First results published in Nature this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 St. Andrews and Cambridge: Crucial aspects finalized, currently undergoing benchmarking.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  - RHUL: Testing first microwave cavity design in experimental setup.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2095CA3-BB9C-4CB2-8B7C-94295A48C258}" type="slidenum">
              <a:rPr lang="en-GB" smtClean="0"/>
              <a:t>5</a:t>
            </a:fld>
            <a:endParaRPr lang="en-GB"/>
          </a:p>
        </p:txBody>
      </p:sp>
    </p:spTree>
    <p:extLst>
      <p:ext uri="{BB962C8B-B14F-4D97-AF65-F5344CB8AC3E}">
        <p14:creationId xmlns:p14="http://schemas.microsoft.com/office/powerpoint/2010/main" val="3445239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095CA3-BB9C-4CB2-8B7C-94295A48C258}" type="slidenum">
              <a:rPr lang="en-GB" smtClean="0"/>
              <a:t>6</a:t>
            </a:fld>
            <a:endParaRPr lang="en-GB"/>
          </a:p>
        </p:txBody>
      </p:sp>
    </p:spTree>
    <p:extLst>
      <p:ext uri="{BB962C8B-B14F-4D97-AF65-F5344CB8AC3E}">
        <p14:creationId xmlns:p14="http://schemas.microsoft.com/office/powerpoint/2010/main" val="426439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095CA3-BB9C-4CB2-8B7C-94295A48C258}" type="slidenum">
              <a:rPr lang="en-GB" smtClean="0"/>
              <a:t>7</a:t>
            </a:fld>
            <a:endParaRPr lang="en-GB"/>
          </a:p>
        </p:txBody>
      </p:sp>
    </p:spTree>
    <p:extLst>
      <p:ext uri="{BB962C8B-B14F-4D97-AF65-F5344CB8AC3E}">
        <p14:creationId xmlns:p14="http://schemas.microsoft.com/office/powerpoint/2010/main" val="1499516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88DB3-617B-B8FF-3910-4E7C2AA2D8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C3AB0-D362-E401-58B4-FB96E83AA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DAD28-638A-3AB7-07BC-9CC1E338F23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ED90977-A80D-D6B7-7A0F-E47EDF4F8F70}"/>
              </a:ext>
            </a:extLst>
          </p:cNvPr>
          <p:cNvSpPr>
            <a:spLocks noGrp="1"/>
          </p:cNvSpPr>
          <p:nvPr>
            <p:ph type="sldNum" sz="quarter" idx="10"/>
          </p:nvPr>
        </p:nvSpPr>
        <p:spPr/>
        <p:txBody>
          <a:bodyPr/>
          <a:lstStyle/>
          <a:p>
            <a:fld id="{F2095CA3-BB9C-4CB2-8B7C-94295A48C258}" type="slidenum">
              <a:rPr lang="en-GB" smtClean="0"/>
              <a:t>8</a:t>
            </a:fld>
            <a:endParaRPr lang="en-GB"/>
          </a:p>
        </p:txBody>
      </p:sp>
    </p:spTree>
    <p:extLst>
      <p:ext uri="{BB962C8B-B14F-4D97-AF65-F5344CB8AC3E}">
        <p14:creationId xmlns:p14="http://schemas.microsoft.com/office/powerpoint/2010/main" val="1888325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What exactly will be done as part of the benchmarking?</a:t>
            </a:r>
          </a:p>
          <a:p>
            <a:endParaRPr lang="en-GB" dirty="0">
              <a:cs typeface="Calibri"/>
            </a:endParaRPr>
          </a:p>
          <a:p>
            <a:r>
              <a:rPr lang="en-GB" dirty="0">
                <a:cs typeface="Calibri"/>
              </a:rPr>
              <a:t>Potential is uniform</a:t>
            </a:r>
          </a:p>
          <a:p>
            <a:r>
              <a:rPr lang="en-GB" dirty="0">
                <a:cs typeface="Calibri"/>
              </a:rPr>
              <a:t>Spatial resolution needed, order of healing length</a:t>
            </a:r>
          </a:p>
          <a:p>
            <a:r>
              <a:rPr lang="en-GB" dirty="0">
                <a:cs typeface="Calibri"/>
              </a:rPr>
              <a:t>Required precision (down to one percent in spin-population), informed by theorists</a:t>
            </a:r>
          </a:p>
          <a:p>
            <a:endParaRPr lang="en-GB" dirty="0">
              <a:cs typeface="Calibri"/>
            </a:endParaRPr>
          </a:p>
          <a:p>
            <a:r>
              <a:rPr lang="en-GB" dirty="0">
                <a:cs typeface="Calibri"/>
              </a:rPr>
              <a:t>Leading postdoc left with one-note notice: due to Brexit, parents couldn’t visit newborn baby</a:t>
            </a:r>
          </a:p>
          <a:p>
            <a:r>
              <a:rPr lang="en-GB" dirty="0">
                <a:cs typeface="Calibri"/>
              </a:rPr>
              <a:t>Remaining team works well, delay but better product</a:t>
            </a:r>
          </a:p>
          <a:p>
            <a:endParaRPr lang="en-GB" dirty="0">
              <a:cs typeface="Calibri"/>
            </a:endParaRPr>
          </a:p>
          <a:p>
            <a:r>
              <a:rPr lang="en-GB" dirty="0">
                <a:cs typeface="Calibri"/>
              </a:rPr>
              <a:t>One student developing the 2d trapping, </a:t>
            </a:r>
          </a:p>
          <a:p>
            <a:r>
              <a:rPr lang="en-GB" dirty="0">
                <a:cs typeface="Calibri"/>
              </a:rPr>
              <a:t>Microscopic-detection method – </a:t>
            </a:r>
            <a:r>
              <a:rPr lang="en-GB" dirty="0" err="1">
                <a:cs typeface="Calibri"/>
              </a:rPr>
              <a:t>inSitu</a:t>
            </a:r>
            <a:r>
              <a:rPr lang="en-GB" dirty="0">
                <a:cs typeface="Calibri"/>
              </a:rPr>
              <a:t> method</a:t>
            </a:r>
          </a:p>
          <a:p>
            <a:endParaRPr lang="en-GB" dirty="0">
              <a:cs typeface="Calibri"/>
            </a:endParaRPr>
          </a:p>
          <a:p>
            <a:r>
              <a:rPr lang="en-GB" dirty="0">
                <a:cs typeface="Calibri"/>
              </a:rPr>
              <a:t>Single component – in different states, the ones in the theory paper are implemented</a:t>
            </a:r>
          </a:p>
          <a:p>
            <a:r>
              <a:rPr lang="en-GB" dirty="0">
                <a:cs typeface="Calibri"/>
              </a:rPr>
              <a:t>Micro-wave to create the mixture (you have done this previously)</a:t>
            </a:r>
          </a:p>
          <a:p>
            <a:r>
              <a:rPr lang="en-GB" dirty="0">
                <a:cs typeface="Calibri"/>
              </a:rPr>
              <a:t>Half a year more for benchmarking</a:t>
            </a:r>
          </a:p>
          <a:p>
            <a:r>
              <a:rPr lang="en-GB" dirty="0">
                <a:cs typeface="Calibri"/>
              </a:rPr>
              <a:t>With extension we should still do more than promised, delay smaller than extension</a:t>
            </a:r>
          </a:p>
          <a:p>
            <a:endParaRPr lang="en-GB" dirty="0">
              <a:cs typeface="Calibri"/>
            </a:endParaRPr>
          </a:p>
          <a:p>
            <a:r>
              <a:rPr lang="en-GB" dirty="0">
                <a:cs typeface="Calibri"/>
              </a:rPr>
              <a:t>Both need to be developed in parallel, to detect small things you need the trap. </a:t>
            </a:r>
          </a:p>
          <a:p>
            <a:endParaRPr lang="en-GB" dirty="0">
              <a:cs typeface="Calibri"/>
            </a:endParaRPr>
          </a:p>
        </p:txBody>
      </p:sp>
      <p:sp>
        <p:nvSpPr>
          <p:cNvPr id="4" name="Slide Number Placeholder 3"/>
          <p:cNvSpPr>
            <a:spLocks noGrp="1"/>
          </p:cNvSpPr>
          <p:nvPr>
            <p:ph type="sldNum" sz="quarter" idx="10"/>
          </p:nvPr>
        </p:nvSpPr>
        <p:spPr/>
        <p:txBody>
          <a:bodyPr/>
          <a:lstStyle/>
          <a:p>
            <a:fld id="{F2095CA3-BB9C-4CB2-8B7C-94295A48C258}" type="slidenum">
              <a:rPr lang="en-GB" smtClean="0"/>
              <a:t>9</a:t>
            </a:fld>
            <a:endParaRPr lang="en-GB"/>
          </a:p>
        </p:txBody>
      </p:sp>
    </p:spTree>
    <p:extLst>
      <p:ext uri="{BB962C8B-B14F-4D97-AF65-F5344CB8AC3E}">
        <p14:creationId xmlns:p14="http://schemas.microsoft.com/office/powerpoint/2010/main" val="1532765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C205F-3762-0C60-AB57-41B5E39D12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38A0BA1-BBCD-C176-289F-90475AB84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47A9C14-E88C-CA6B-330D-86C8E57C9B67}"/>
              </a:ext>
            </a:extLst>
          </p:cNvPr>
          <p:cNvSpPr>
            <a:spLocks noGrp="1"/>
          </p:cNvSpPr>
          <p:nvPr>
            <p:ph type="dt" sz="half" idx="10"/>
          </p:nvPr>
        </p:nvSpPr>
        <p:spPr/>
        <p:txBody>
          <a:bodyPr/>
          <a:lstStyle/>
          <a:p>
            <a:fld id="{F592806F-FC97-467C-8344-F779BE615707}" type="datetimeFigureOut">
              <a:rPr lang="en-GB" smtClean="0"/>
              <a:t>21/01/2025</a:t>
            </a:fld>
            <a:endParaRPr lang="en-GB"/>
          </a:p>
        </p:txBody>
      </p:sp>
      <p:sp>
        <p:nvSpPr>
          <p:cNvPr id="5" name="Footer Placeholder 4">
            <a:extLst>
              <a:ext uri="{FF2B5EF4-FFF2-40B4-BE49-F238E27FC236}">
                <a16:creationId xmlns:a16="http://schemas.microsoft.com/office/drawing/2014/main" id="{F25EE331-4769-3F39-8011-1D7308FFBD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373A6B-B4BE-A3E3-7DC9-7469D5FF9C56}"/>
              </a:ext>
            </a:extLst>
          </p:cNvPr>
          <p:cNvSpPr>
            <a:spLocks noGrp="1"/>
          </p:cNvSpPr>
          <p:nvPr>
            <p:ph type="sldNum" sz="quarter" idx="12"/>
          </p:nvPr>
        </p:nvSpPr>
        <p:spPr/>
        <p:txBody>
          <a:bodyPr/>
          <a:lstStyle/>
          <a:p>
            <a:fld id="{4231BF7F-942F-4FC0-A0DE-F49BEF6521C2}" type="slidenum">
              <a:rPr lang="en-GB" smtClean="0"/>
              <a:t>‹#›</a:t>
            </a:fld>
            <a:endParaRPr lang="en-GB"/>
          </a:p>
        </p:txBody>
      </p:sp>
    </p:spTree>
    <p:extLst>
      <p:ext uri="{BB962C8B-B14F-4D97-AF65-F5344CB8AC3E}">
        <p14:creationId xmlns:p14="http://schemas.microsoft.com/office/powerpoint/2010/main" val="725354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E5CD9-BAE6-90AA-DE40-CF8FF80F4CA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B19FC0-6EAF-7F73-EA00-2922E7313E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9938AF-5CB7-9B5E-761A-BCAC1FC0E1FA}"/>
              </a:ext>
            </a:extLst>
          </p:cNvPr>
          <p:cNvSpPr>
            <a:spLocks noGrp="1"/>
          </p:cNvSpPr>
          <p:nvPr>
            <p:ph type="dt" sz="half" idx="10"/>
          </p:nvPr>
        </p:nvSpPr>
        <p:spPr/>
        <p:txBody>
          <a:bodyPr/>
          <a:lstStyle/>
          <a:p>
            <a:fld id="{F592806F-FC97-467C-8344-F779BE615707}" type="datetimeFigureOut">
              <a:rPr lang="en-GB" smtClean="0"/>
              <a:t>21/01/2025</a:t>
            </a:fld>
            <a:endParaRPr lang="en-GB"/>
          </a:p>
        </p:txBody>
      </p:sp>
      <p:sp>
        <p:nvSpPr>
          <p:cNvPr id="5" name="Footer Placeholder 4">
            <a:extLst>
              <a:ext uri="{FF2B5EF4-FFF2-40B4-BE49-F238E27FC236}">
                <a16:creationId xmlns:a16="http://schemas.microsoft.com/office/drawing/2014/main" id="{FD3EC202-83AC-38FD-2C30-31353548BA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007618-4780-2FF5-3A8C-1F06F2DE79CA}"/>
              </a:ext>
            </a:extLst>
          </p:cNvPr>
          <p:cNvSpPr>
            <a:spLocks noGrp="1"/>
          </p:cNvSpPr>
          <p:nvPr>
            <p:ph type="sldNum" sz="quarter" idx="12"/>
          </p:nvPr>
        </p:nvSpPr>
        <p:spPr/>
        <p:txBody>
          <a:bodyPr/>
          <a:lstStyle/>
          <a:p>
            <a:fld id="{4231BF7F-942F-4FC0-A0DE-F49BEF6521C2}" type="slidenum">
              <a:rPr lang="en-GB" smtClean="0"/>
              <a:t>‹#›</a:t>
            </a:fld>
            <a:endParaRPr lang="en-GB"/>
          </a:p>
        </p:txBody>
      </p:sp>
    </p:spTree>
    <p:extLst>
      <p:ext uri="{BB962C8B-B14F-4D97-AF65-F5344CB8AC3E}">
        <p14:creationId xmlns:p14="http://schemas.microsoft.com/office/powerpoint/2010/main" val="541329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BD1C26-A48E-AEAB-5FBD-A360EFE79D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7255DA-9378-6742-B25C-96AF786982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51F4A1-91DD-81B8-C2EB-EAEC25CBEF5A}"/>
              </a:ext>
            </a:extLst>
          </p:cNvPr>
          <p:cNvSpPr>
            <a:spLocks noGrp="1"/>
          </p:cNvSpPr>
          <p:nvPr>
            <p:ph type="dt" sz="half" idx="10"/>
          </p:nvPr>
        </p:nvSpPr>
        <p:spPr/>
        <p:txBody>
          <a:bodyPr/>
          <a:lstStyle/>
          <a:p>
            <a:fld id="{F592806F-FC97-467C-8344-F779BE615707}" type="datetimeFigureOut">
              <a:rPr lang="en-GB" smtClean="0"/>
              <a:t>21/01/2025</a:t>
            </a:fld>
            <a:endParaRPr lang="en-GB"/>
          </a:p>
        </p:txBody>
      </p:sp>
      <p:sp>
        <p:nvSpPr>
          <p:cNvPr id="5" name="Footer Placeholder 4">
            <a:extLst>
              <a:ext uri="{FF2B5EF4-FFF2-40B4-BE49-F238E27FC236}">
                <a16:creationId xmlns:a16="http://schemas.microsoft.com/office/drawing/2014/main" id="{504D9D7B-24E3-F738-213A-CA0534521B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97FEE7-53CE-D42E-D7F3-C7668700F059}"/>
              </a:ext>
            </a:extLst>
          </p:cNvPr>
          <p:cNvSpPr>
            <a:spLocks noGrp="1"/>
          </p:cNvSpPr>
          <p:nvPr>
            <p:ph type="sldNum" sz="quarter" idx="12"/>
          </p:nvPr>
        </p:nvSpPr>
        <p:spPr/>
        <p:txBody>
          <a:bodyPr/>
          <a:lstStyle/>
          <a:p>
            <a:fld id="{4231BF7F-942F-4FC0-A0DE-F49BEF6521C2}" type="slidenum">
              <a:rPr lang="en-GB" smtClean="0"/>
              <a:t>‹#›</a:t>
            </a:fld>
            <a:endParaRPr lang="en-GB"/>
          </a:p>
        </p:txBody>
      </p:sp>
    </p:spTree>
    <p:extLst>
      <p:ext uri="{BB962C8B-B14F-4D97-AF65-F5344CB8AC3E}">
        <p14:creationId xmlns:p14="http://schemas.microsoft.com/office/powerpoint/2010/main" val="1905229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0" name="Shape 10"/>
          <p:cNvSpPr>
            <a:spLocks noGrp="1"/>
          </p:cNvSpPr>
          <p:nvPr>
            <p:ph type="title"/>
          </p:nvPr>
        </p:nvSpPr>
        <p:spPr>
          <a:xfrm>
            <a:off x="535781" y="232172"/>
            <a:ext cx="11120438" cy="473273"/>
          </a:xfrm>
          <a:prstGeom prst="rect">
            <a:avLst/>
          </a:prstGeom>
        </p:spPr>
        <p:txBody>
          <a:bodyPr/>
          <a:lstStyle>
            <a:lvl1pPr algn="l">
              <a:defRPr sz="2953">
                <a:latin typeface="+mn-lt"/>
                <a:ea typeface="+mn-ea"/>
                <a:cs typeface="+mn-cs"/>
                <a:sym typeface="Helvetica Neue Light"/>
              </a:defRPr>
            </a:lvl1pPr>
          </a:lstStyle>
          <a:p>
            <a:pPr lvl="0">
              <a:defRPr sz="1800"/>
            </a:pPr>
            <a:r>
              <a:rPr sz="2953"/>
              <a:t>Title Text</a:t>
            </a:r>
          </a:p>
        </p:txBody>
      </p:sp>
      <p:sp>
        <p:nvSpPr>
          <p:cNvPr id="11" name="Shape 11"/>
          <p:cNvSpPr>
            <a:spLocks noGrp="1"/>
          </p:cNvSpPr>
          <p:nvPr>
            <p:ph type="body" idx="1"/>
          </p:nvPr>
        </p:nvSpPr>
        <p:spPr>
          <a:xfrm>
            <a:off x="535781" y="928687"/>
            <a:ext cx="11120438" cy="5813227"/>
          </a:xfrm>
          <a:prstGeom prst="rect">
            <a:avLst/>
          </a:prstGeom>
        </p:spPr>
        <p:txBody>
          <a:bodyPr/>
          <a:lstStyle>
            <a:lvl1pPr marL="187517" indent="-187517" algn="l">
              <a:spcBef>
                <a:spcPts val="3375"/>
              </a:spcBef>
              <a:buSzPct val="100000"/>
              <a:buChar char="•"/>
              <a:defRPr sz="1828">
                <a:solidFill>
                  <a:srgbClr val="747474"/>
                </a:solidFill>
                <a:latin typeface="+mj-lt"/>
                <a:ea typeface="+mj-ea"/>
                <a:cs typeface="+mj-cs"/>
                <a:sym typeface="Helvetica Neue"/>
              </a:defRPr>
            </a:lvl1pPr>
            <a:lvl2pPr marL="500045" indent="-187517" algn="l">
              <a:spcBef>
                <a:spcPts val="3375"/>
              </a:spcBef>
              <a:buSzPct val="100000"/>
              <a:buChar char="•"/>
              <a:defRPr sz="1828">
                <a:solidFill>
                  <a:srgbClr val="747474"/>
                </a:solidFill>
                <a:latin typeface="+mj-lt"/>
                <a:ea typeface="+mj-ea"/>
                <a:cs typeface="+mj-cs"/>
                <a:sym typeface="Helvetica Neue"/>
              </a:defRPr>
            </a:lvl2pPr>
            <a:lvl3pPr marL="812573" indent="-187517" algn="l">
              <a:spcBef>
                <a:spcPts val="3375"/>
              </a:spcBef>
              <a:buSzPct val="100000"/>
              <a:buChar char="•"/>
              <a:defRPr sz="1828">
                <a:solidFill>
                  <a:srgbClr val="747474"/>
                </a:solidFill>
                <a:latin typeface="+mj-lt"/>
                <a:ea typeface="+mj-ea"/>
                <a:cs typeface="+mj-cs"/>
                <a:sym typeface="Helvetica Neue"/>
              </a:defRPr>
            </a:lvl3pPr>
            <a:lvl4pPr marL="1125101" indent="-187517" algn="l">
              <a:spcBef>
                <a:spcPts val="3375"/>
              </a:spcBef>
              <a:buSzPct val="100000"/>
              <a:buChar char="•"/>
              <a:defRPr sz="1828">
                <a:solidFill>
                  <a:srgbClr val="747474"/>
                </a:solidFill>
                <a:latin typeface="+mj-lt"/>
                <a:ea typeface="+mj-ea"/>
                <a:cs typeface="+mj-cs"/>
                <a:sym typeface="Helvetica Neue"/>
              </a:defRPr>
            </a:lvl4pPr>
            <a:lvl5pPr marL="1437629" indent="-187517" algn="l">
              <a:spcBef>
                <a:spcPts val="3375"/>
              </a:spcBef>
              <a:buSzPct val="100000"/>
              <a:buChar char="•"/>
              <a:defRPr sz="1828">
                <a:solidFill>
                  <a:srgbClr val="747474"/>
                </a:solidFill>
                <a:latin typeface="+mj-lt"/>
                <a:ea typeface="+mj-ea"/>
                <a:cs typeface="+mj-cs"/>
                <a:sym typeface="Helvetica Neue"/>
              </a:defRPr>
            </a:lvl5pPr>
          </a:lstStyle>
          <a:p>
            <a:pPr lvl="0">
              <a:defRPr sz="1800">
                <a:solidFill>
                  <a:srgbClr val="000000"/>
                </a:solidFill>
              </a:defRPr>
            </a:pPr>
            <a:r>
              <a:rPr sz="1828">
                <a:solidFill>
                  <a:srgbClr val="747474"/>
                </a:solidFill>
              </a:rPr>
              <a:t>Body Level One</a:t>
            </a:r>
          </a:p>
          <a:p>
            <a:pPr lvl="1">
              <a:defRPr sz="1800">
                <a:solidFill>
                  <a:srgbClr val="000000"/>
                </a:solidFill>
              </a:defRPr>
            </a:pPr>
            <a:r>
              <a:rPr sz="1828">
                <a:solidFill>
                  <a:srgbClr val="747474"/>
                </a:solidFill>
              </a:rPr>
              <a:t>Body Level Two</a:t>
            </a:r>
          </a:p>
          <a:p>
            <a:pPr lvl="2">
              <a:defRPr sz="1800">
                <a:solidFill>
                  <a:srgbClr val="000000"/>
                </a:solidFill>
              </a:defRPr>
            </a:pPr>
            <a:r>
              <a:rPr sz="1828">
                <a:solidFill>
                  <a:srgbClr val="747474"/>
                </a:solidFill>
              </a:rPr>
              <a:t>Body Level Three</a:t>
            </a:r>
          </a:p>
          <a:p>
            <a:pPr lvl="3">
              <a:defRPr sz="1800">
                <a:solidFill>
                  <a:srgbClr val="000000"/>
                </a:solidFill>
              </a:defRPr>
            </a:pPr>
            <a:r>
              <a:rPr sz="1828">
                <a:solidFill>
                  <a:srgbClr val="747474"/>
                </a:solidFill>
              </a:rPr>
              <a:t>Body Level Four</a:t>
            </a:r>
          </a:p>
          <a:p>
            <a:pPr lvl="4">
              <a:defRPr sz="1800">
                <a:solidFill>
                  <a:srgbClr val="000000"/>
                </a:solidFill>
              </a:defRPr>
            </a:pPr>
            <a:r>
              <a:rPr sz="1828">
                <a:solidFill>
                  <a:srgbClr val="747474"/>
                </a:solidFill>
              </a:rPr>
              <a:t>Body Level Five</a:t>
            </a:r>
          </a:p>
        </p:txBody>
      </p:sp>
    </p:spTree>
    <p:extLst>
      <p:ext uri="{BB962C8B-B14F-4D97-AF65-F5344CB8AC3E}">
        <p14:creationId xmlns:p14="http://schemas.microsoft.com/office/powerpoint/2010/main" val="39115441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F4E29-CB5C-1BA3-0D85-633A5EC321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5FBB49-00DF-6886-5FFA-69B5989821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162462-24A8-B86A-C8B1-8EABA56F9686}"/>
              </a:ext>
            </a:extLst>
          </p:cNvPr>
          <p:cNvSpPr>
            <a:spLocks noGrp="1"/>
          </p:cNvSpPr>
          <p:nvPr>
            <p:ph type="dt" sz="half" idx="10"/>
          </p:nvPr>
        </p:nvSpPr>
        <p:spPr/>
        <p:txBody>
          <a:bodyPr/>
          <a:lstStyle/>
          <a:p>
            <a:fld id="{F592806F-FC97-467C-8344-F779BE615707}" type="datetimeFigureOut">
              <a:rPr lang="en-GB" smtClean="0"/>
              <a:t>21/01/2025</a:t>
            </a:fld>
            <a:endParaRPr lang="en-GB"/>
          </a:p>
        </p:txBody>
      </p:sp>
      <p:sp>
        <p:nvSpPr>
          <p:cNvPr id="5" name="Footer Placeholder 4">
            <a:extLst>
              <a:ext uri="{FF2B5EF4-FFF2-40B4-BE49-F238E27FC236}">
                <a16:creationId xmlns:a16="http://schemas.microsoft.com/office/drawing/2014/main" id="{9BC4E8EB-3982-6FCF-37D3-59FF4EDF57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B2346B-53E7-E083-13B0-563F4AA347C2}"/>
              </a:ext>
            </a:extLst>
          </p:cNvPr>
          <p:cNvSpPr>
            <a:spLocks noGrp="1"/>
          </p:cNvSpPr>
          <p:nvPr>
            <p:ph type="sldNum" sz="quarter" idx="12"/>
          </p:nvPr>
        </p:nvSpPr>
        <p:spPr/>
        <p:txBody>
          <a:bodyPr/>
          <a:lstStyle/>
          <a:p>
            <a:fld id="{4231BF7F-942F-4FC0-A0DE-F49BEF6521C2}" type="slidenum">
              <a:rPr lang="en-GB" smtClean="0"/>
              <a:t>‹#›</a:t>
            </a:fld>
            <a:endParaRPr lang="en-GB"/>
          </a:p>
        </p:txBody>
      </p:sp>
    </p:spTree>
    <p:extLst>
      <p:ext uri="{BB962C8B-B14F-4D97-AF65-F5344CB8AC3E}">
        <p14:creationId xmlns:p14="http://schemas.microsoft.com/office/powerpoint/2010/main" val="1227106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E91E-83EF-7CBC-8FDB-C399C11826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05E696-1E07-E0AC-34E7-12735AC715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91AB67-16EE-09F0-899F-111A8BFBBB91}"/>
              </a:ext>
            </a:extLst>
          </p:cNvPr>
          <p:cNvSpPr>
            <a:spLocks noGrp="1"/>
          </p:cNvSpPr>
          <p:nvPr>
            <p:ph type="dt" sz="half" idx="10"/>
          </p:nvPr>
        </p:nvSpPr>
        <p:spPr/>
        <p:txBody>
          <a:bodyPr/>
          <a:lstStyle/>
          <a:p>
            <a:fld id="{F592806F-FC97-467C-8344-F779BE615707}" type="datetimeFigureOut">
              <a:rPr lang="en-GB" smtClean="0"/>
              <a:t>21/01/2025</a:t>
            </a:fld>
            <a:endParaRPr lang="en-GB"/>
          </a:p>
        </p:txBody>
      </p:sp>
      <p:sp>
        <p:nvSpPr>
          <p:cNvPr id="5" name="Footer Placeholder 4">
            <a:extLst>
              <a:ext uri="{FF2B5EF4-FFF2-40B4-BE49-F238E27FC236}">
                <a16:creationId xmlns:a16="http://schemas.microsoft.com/office/drawing/2014/main" id="{A65EE097-AA83-B9E0-FA47-B3FC897F07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15982E-757A-4793-94F3-E86C7B18D742}"/>
              </a:ext>
            </a:extLst>
          </p:cNvPr>
          <p:cNvSpPr>
            <a:spLocks noGrp="1"/>
          </p:cNvSpPr>
          <p:nvPr>
            <p:ph type="sldNum" sz="quarter" idx="12"/>
          </p:nvPr>
        </p:nvSpPr>
        <p:spPr/>
        <p:txBody>
          <a:bodyPr/>
          <a:lstStyle/>
          <a:p>
            <a:fld id="{4231BF7F-942F-4FC0-A0DE-F49BEF6521C2}" type="slidenum">
              <a:rPr lang="en-GB" smtClean="0"/>
              <a:t>‹#›</a:t>
            </a:fld>
            <a:endParaRPr lang="en-GB"/>
          </a:p>
        </p:txBody>
      </p:sp>
    </p:spTree>
    <p:extLst>
      <p:ext uri="{BB962C8B-B14F-4D97-AF65-F5344CB8AC3E}">
        <p14:creationId xmlns:p14="http://schemas.microsoft.com/office/powerpoint/2010/main" val="172675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1E113-C543-6178-3EE7-AAE61FC2EB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0291F6-B7BD-2C8D-DA9A-029689E222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FC127E7-7FBC-70B6-E2F5-ECB9B3A98D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860D434-D33A-B520-5428-8C74BFB78F84}"/>
              </a:ext>
            </a:extLst>
          </p:cNvPr>
          <p:cNvSpPr>
            <a:spLocks noGrp="1"/>
          </p:cNvSpPr>
          <p:nvPr>
            <p:ph type="dt" sz="half" idx="10"/>
          </p:nvPr>
        </p:nvSpPr>
        <p:spPr/>
        <p:txBody>
          <a:bodyPr/>
          <a:lstStyle/>
          <a:p>
            <a:fld id="{F592806F-FC97-467C-8344-F779BE615707}" type="datetimeFigureOut">
              <a:rPr lang="en-GB" smtClean="0"/>
              <a:t>21/01/2025</a:t>
            </a:fld>
            <a:endParaRPr lang="en-GB"/>
          </a:p>
        </p:txBody>
      </p:sp>
      <p:sp>
        <p:nvSpPr>
          <p:cNvPr id="6" name="Footer Placeholder 5">
            <a:extLst>
              <a:ext uri="{FF2B5EF4-FFF2-40B4-BE49-F238E27FC236}">
                <a16:creationId xmlns:a16="http://schemas.microsoft.com/office/drawing/2014/main" id="{CC7B2BC5-5B90-7465-67A9-20DFBEC87D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2D8B1E-5E4C-2F40-C7B4-3C2EFAA758DD}"/>
              </a:ext>
            </a:extLst>
          </p:cNvPr>
          <p:cNvSpPr>
            <a:spLocks noGrp="1"/>
          </p:cNvSpPr>
          <p:nvPr>
            <p:ph type="sldNum" sz="quarter" idx="12"/>
          </p:nvPr>
        </p:nvSpPr>
        <p:spPr/>
        <p:txBody>
          <a:bodyPr/>
          <a:lstStyle/>
          <a:p>
            <a:fld id="{4231BF7F-942F-4FC0-A0DE-F49BEF6521C2}" type="slidenum">
              <a:rPr lang="en-GB" smtClean="0"/>
              <a:t>‹#›</a:t>
            </a:fld>
            <a:endParaRPr lang="en-GB"/>
          </a:p>
        </p:txBody>
      </p:sp>
    </p:spTree>
    <p:extLst>
      <p:ext uri="{BB962C8B-B14F-4D97-AF65-F5344CB8AC3E}">
        <p14:creationId xmlns:p14="http://schemas.microsoft.com/office/powerpoint/2010/main" val="3950115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4F74B-E398-F48A-A93C-3E1DE60FA07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2C68B6-1287-8E9E-28BE-072465EC4F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F7DE2-5BE7-6844-4179-012A7351F9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576EE4E-FAFE-BDD9-3252-94715CF963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3740E4-D19E-80FB-CCC8-8B896F9144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2533CA1-2DA6-94B9-E295-5022D14A40BA}"/>
              </a:ext>
            </a:extLst>
          </p:cNvPr>
          <p:cNvSpPr>
            <a:spLocks noGrp="1"/>
          </p:cNvSpPr>
          <p:nvPr>
            <p:ph type="dt" sz="half" idx="10"/>
          </p:nvPr>
        </p:nvSpPr>
        <p:spPr/>
        <p:txBody>
          <a:bodyPr/>
          <a:lstStyle/>
          <a:p>
            <a:fld id="{F592806F-FC97-467C-8344-F779BE615707}" type="datetimeFigureOut">
              <a:rPr lang="en-GB" smtClean="0"/>
              <a:t>21/01/2025</a:t>
            </a:fld>
            <a:endParaRPr lang="en-GB"/>
          </a:p>
        </p:txBody>
      </p:sp>
      <p:sp>
        <p:nvSpPr>
          <p:cNvPr id="8" name="Footer Placeholder 7">
            <a:extLst>
              <a:ext uri="{FF2B5EF4-FFF2-40B4-BE49-F238E27FC236}">
                <a16:creationId xmlns:a16="http://schemas.microsoft.com/office/drawing/2014/main" id="{296B73C7-35CD-BFA4-5905-DE3953DF15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80C115-C4E9-BB90-2770-C2E2C91FFB7B}"/>
              </a:ext>
            </a:extLst>
          </p:cNvPr>
          <p:cNvSpPr>
            <a:spLocks noGrp="1"/>
          </p:cNvSpPr>
          <p:nvPr>
            <p:ph type="sldNum" sz="quarter" idx="12"/>
          </p:nvPr>
        </p:nvSpPr>
        <p:spPr/>
        <p:txBody>
          <a:bodyPr/>
          <a:lstStyle/>
          <a:p>
            <a:fld id="{4231BF7F-942F-4FC0-A0DE-F49BEF6521C2}" type="slidenum">
              <a:rPr lang="en-GB" smtClean="0"/>
              <a:t>‹#›</a:t>
            </a:fld>
            <a:endParaRPr lang="en-GB"/>
          </a:p>
        </p:txBody>
      </p:sp>
    </p:spTree>
    <p:extLst>
      <p:ext uri="{BB962C8B-B14F-4D97-AF65-F5344CB8AC3E}">
        <p14:creationId xmlns:p14="http://schemas.microsoft.com/office/powerpoint/2010/main" val="841701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788BC-358E-5F94-4DC6-5240EAF161B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4BD0038-4B23-3955-4ECF-AA25A88B3AF0}"/>
              </a:ext>
            </a:extLst>
          </p:cNvPr>
          <p:cNvSpPr>
            <a:spLocks noGrp="1"/>
          </p:cNvSpPr>
          <p:nvPr>
            <p:ph type="dt" sz="half" idx="10"/>
          </p:nvPr>
        </p:nvSpPr>
        <p:spPr/>
        <p:txBody>
          <a:bodyPr/>
          <a:lstStyle/>
          <a:p>
            <a:fld id="{F592806F-FC97-467C-8344-F779BE615707}" type="datetimeFigureOut">
              <a:rPr lang="en-GB" smtClean="0"/>
              <a:t>21/01/2025</a:t>
            </a:fld>
            <a:endParaRPr lang="en-GB"/>
          </a:p>
        </p:txBody>
      </p:sp>
      <p:sp>
        <p:nvSpPr>
          <p:cNvPr id="4" name="Footer Placeholder 3">
            <a:extLst>
              <a:ext uri="{FF2B5EF4-FFF2-40B4-BE49-F238E27FC236}">
                <a16:creationId xmlns:a16="http://schemas.microsoft.com/office/drawing/2014/main" id="{0DEE49C0-68AA-5796-C954-B1FDF3E28C1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B4A7DF-8F4D-A6CC-33F4-23088FDAC7FE}"/>
              </a:ext>
            </a:extLst>
          </p:cNvPr>
          <p:cNvSpPr>
            <a:spLocks noGrp="1"/>
          </p:cNvSpPr>
          <p:nvPr>
            <p:ph type="sldNum" sz="quarter" idx="12"/>
          </p:nvPr>
        </p:nvSpPr>
        <p:spPr/>
        <p:txBody>
          <a:bodyPr/>
          <a:lstStyle/>
          <a:p>
            <a:fld id="{4231BF7F-942F-4FC0-A0DE-F49BEF6521C2}" type="slidenum">
              <a:rPr lang="en-GB" smtClean="0"/>
              <a:t>‹#›</a:t>
            </a:fld>
            <a:endParaRPr lang="en-GB"/>
          </a:p>
        </p:txBody>
      </p:sp>
    </p:spTree>
    <p:extLst>
      <p:ext uri="{BB962C8B-B14F-4D97-AF65-F5344CB8AC3E}">
        <p14:creationId xmlns:p14="http://schemas.microsoft.com/office/powerpoint/2010/main" val="2096699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D6CB6-DCD2-E592-2DA2-C3EED6938F37}"/>
              </a:ext>
            </a:extLst>
          </p:cNvPr>
          <p:cNvSpPr>
            <a:spLocks noGrp="1"/>
          </p:cNvSpPr>
          <p:nvPr>
            <p:ph type="dt" sz="half" idx="10"/>
          </p:nvPr>
        </p:nvSpPr>
        <p:spPr/>
        <p:txBody>
          <a:bodyPr/>
          <a:lstStyle/>
          <a:p>
            <a:fld id="{F592806F-FC97-467C-8344-F779BE615707}" type="datetimeFigureOut">
              <a:rPr lang="en-GB" smtClean="0"/>
              <a:t>21/01/2025</a:t>
            </a:fld>
            <a:endParaRPr lang="en-GB"/>
          </a:p>
        </p:txBody>
      </p:sp>
      <p:sp>
        <p:nvSpPr>
          <p:cNvPr id="3" name="Footer Placeholder 2">
            <a:extLst>
              <a:ext uri="{FF2B5EF4-FFF2-40B4-BE49-F238E27FC236}">
                <a16:creationId xmlns:a16="http://schemas.microsoft.com/office/drawing/2014/main" id="{A5B4E32E-E852-4723-EB0B-743DFFC5D1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4000F87-83F0-BE0B-0396-E0ED5C35BD12}"/>
              </a:ext>
            </a:extLst>
          </p:cNvPr>
          <p:cNvSpPr>
            <a:spLocks noGrp="1"/>
          </p:cNvSpPr>
          <p:nvPr>
            <p:ph type="sldNum" sz="quarter" idx="12"/>
          </p:nvPr>
        </p:nvSpPr>
        <p:spPr/>
        <p:txBody>
          <a:bodyPr/>
          <a:lstStyle/>
          <a:p>
            <a:fld id="{4231BF7F-942F-4FC0-A0DE-F49BEF6521C2}" type="slidenum">
              <a:rPr lang="en-GB" smtClean="0"/>
              <a:t>‹#›</a:t>
            </a:fld>
            <a:endParaRPr lang="en-GB"/>
          </a:p>
        </p:txBody>
      </p:sp>
    </p:spTree>
    <p:extLst>
      <p:ext uri="{BB962C8B-B14F-4D97-AF65-F5344CB8AC3E}">
        <p14:creationId xmlns:p14="http://schemas.microsoft.com/office/powerpoint/2010/main" val="1405371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5D6B4-833B-37A8-A269-ADA9D69AC5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2D293B5-25E0-3030-48C2-287FFABA34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B7E458D-F392-376F-8067-90E9F530BB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15B64B-6BDA-E871-7921-949A75798D0E}"/>
              </a:ext>
            </a:extLst>
          </p:cNvPr>
          <p:cNvSpPr>
            <a:spLocks noGrp="1"/>
          </p:cNvSpPr>
          <p:nvPr>
            <p:ph type="dt" sz="half" idx="10"/>
          </p:nvPr>
        </p:nvSpPr>
        <p:spPr/>
        <p:txBody>
          <a:bodyPr/>
          <a:lstStyle/>
          <a:p>
            <a:fld id="{F592806F-FC97-467C-8344-F779BE615707}" type="datetimeFigureOut">
              <a:rPr lang="en-GB" smtClean="0"/>
              <a:t>21/01/2025</a:t>
            </a:fld>
            <a:endParaRPr lang="en-GB"/>
          </a:p>
        </p:txBody>
      </p:sp>
      <p:sp>
        <p:nvSpPr>
          <p:cNvPr id="6" name="Footer Placeholder 5">
            <a:extLst>
              <a:ext uri="{FF2B5EF4-FFF2-40B4-BE49-F238E27FC236}">
                <a16:creationId xmlns:a16="http://schemas.microsoft.com/office/drawing/2014/main" id="{D8C3A7BA-0258-F559-5916-83032C4343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C572FA-7401-BD86-A575-CE051AFA4766}"/>
              </a:ext>
            </a:extLst>
          </p:cNvPr>
          <p:cNvSpPr>
            <a:spLocks noGrp="1"/>
          </p:cNvSpPr>
          <p:nvPr>
            <p:ph type="sldNum" sz="quarter" idx="12"/>
          </p:nvPr>
        </p:nvSpPr>
        <p:spPr/>
        <p:txBody>
          <a:bodyPr/>
          <a:lstStyle/>
          <a:p>
            <a:fld id="{4231BF7F-942F-4FC0-A0DE-F49BEF6521C2}" type="slidenum">
              <a:rPr lang="en-GB" smtClean="0"/>
              <a:t>‹#›</a:t>
            </a:fld>
            <a:endParaRPr lang="en-GB"/>
          </a:p>
        </p:txBody>
      </p:sp>
    </p:spTree>
    <p:extLst>
      <p:ext uri="{BB962C8B-B14F-4D97-AF65-F5344CB8AC3E}">
        <p14:creationId xmlns:p14="http://schemas.microsoft.com/office/powerpoint/2010/main" val="2436833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EFD9-9270-24A6-65B9-C3744E162A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A41D7A1-4F0B-9409-321B-06317529C8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D25AD6F-15F9-34F0-D4C7-8704B74BF6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6DB72F-86F3-6221-ED7B-49636F987444}"/>
              </a:ext>
            </a:extLst>
          </p:cNvPr>
          <p:cNvSpPr>
            <a:spLocks noGrp="1"/>
          </p:cNvSpPr>
          <p:nvPr>
            <p:ph type="dt" sz="half" idx="10"/>
          </p:nvPr>
        </p:nvSpPr>
        <p:spPr/>
        <p:txBody>
          <a:bodyPr/>
          <a:lstStyle/>
          <a:p>
            <a:fld id="{F592806F-FC97-467C-8344-F779BE615707}" type="datetimeFigureOut">
              <a:rPr lang="en-GB" smtClean="0"/>
              <a:t>21/01/2025</a:t>
            </a:fld>
            <a:endParaRPr lang="en-GB"/>
          </a:p>
        </p:txBody>
      </p:sp>
      <p:sp>
        <p:nvSpPr>
          <p:cNvPr id="6" name="Footer Placeholder 5">
            <a:extLst>
              <a:ext uri="{FF2B5EF4-FFF2-40B4-BE49-F238E27FC236}">
                <a16:creationId xmlns:a16="http://schemas.microsoft.com/office/drawing/2014/main" id="{13A9EF85-A31E-0641-8CE8-561F27170E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649DF0-8046-19FE-ED7E-468D64AA7C9D}"/>
              </a:ext>
            </a:extLst>
          </p:cNvPr>
          <p:cNvSpPr>
            <a:spLocks noGrp="1"/>
          </p:cNvSpPr>
          <p:nvPr>
            <p:ph type="sldNum" sz="quarter" idx="12"/>
          </p:nvPr>
        </p:nvSpPr>
        <p:spPr/>
        <p:txBody>
          <a:bodyPr/>
          <a:lstStyle/>
          <a:p>
            <a:fld id="{4231BF7F-942F-4FC0-A0DE-F49BEF6521C2}" type="slidenum">
              <a:rPr lang="en-GB" smtClean="0"/>
              <a:t>‹#›</a:t>
            </a:fld>
            <a:endParaRPr lang="en-GB"/>
          </a:p>
        </p:txBody>
      </p:sp>
    </p:spTree>
    <p:extLst>
      <p:ext uri="{BB962C8B-B14F-4D97-AF65-F5344CB8AC3E}">
        <p14:creationId xmlns:p14="http://schemas.microsoft.com/office/powerpoint/2010/main" val="3313818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A3E3FB-8398-9806-992D-BDA21AC5F5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53F26D-4DDC-64EA-5876-B71B8D5EB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F9FF45-5938-A15A-4611-DE5644D2C1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92806F-FC97-467C-8344-F779BE615707}" type="datetimeFigureOut">
              <a:rPr lang="en-GB" smtClean="0"/>
              <a:t>21/01/2025</a:t>
            </a:fld>
            <a:endParaRPr lang="en-GB"/>
          </a:p>
        </p:txBody>
      </p:sp>
      <p:sp>
        <p:nvSpPr>
          <p:cNvPr id="5" name="Footer Placeholder 4">
            <a:extLst>
              <a:ext uri="{FF2B5EF4-FFF2-40B4-BE49-F238E27FC236}">
                <a16:creationId xmlns:a16="http://schemas.microsoft.com/office/drawing/2014/main" id="{B7B464B4-0779-9849-3846-2C56FE3804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8E989BF-2920-854B-C0A5-27B5141DA0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31BF7F-942F-4FC0-A0DE-F49BEF6521C2}" type="slidenum">
              <a:rPr lang="en-GB" smtClean="0"/>
              <a:t>‹#›</a:t>
            </a:fld>
            <a:endParaRPr lang="en-GB"/>
          </a:p>
        </p:txBody>
      </p:sp>
    </p:spTree>
    <p:extLst>
      <p:ext uri="{BB962C8B-B14F-4D97-AF65-F5344CB8AC3E}">
        <p14:creationId xmlns:p14="http://schemas.microsoft.com/office/powerpoint/2010/main" val="3283244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6"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47.gif"/></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0.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83.pn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tiff"/><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12.xml"/><Relationship Id="rId10" Type="http://schemas.openxmlformats.org/officeDocument/2006/relationships/image" Target="../media/image70.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8.svg"/><Relationship Id="rId3" Type="http://schemas.openxmlformats.org/officeDocument/2006/relationships/image" Target="../media/image75.png"/><Relationship Id="rId7" Type="http://schemas.openxmlformats.org/officeDocument/2006/relationships/image" Target="../media/image80.png"/><Relationship Id="rId12" Type="http://schemas.openxmlformats.org/officeDocument/2006/relationships/image" Target="../media/image87.png"/><Relationship Id="rId17" Type="http://schemas.openxmlformats.org/officeDocument/2006/relationships/image" Target="../media/image92.svg"/><Relationship Id="rId2" Type="http://schemas.openxmlformats.org/officeDocument/2006/relationships/notesSlide" Target="../notesSlides/notesSlide20.xml"/><Relationship Id="rId16"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86.png"/><Relationship Id="rId5" Type="http://schemas.openxmlformats.org/officeDocument/2006/relationships/image" Target="../media/image77.pn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76.svg"/><Relationship Id="rId9" Type="http://schemas.openxmlformats.org/officeDocument/2006/relationships/image" Target="../media/image84.png"/><Relationship Id="rId14"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jpeg"/><Relationship Id="rId9" Type="http://schemas.openxmlformats.org/officeDocument/2006/relationships/image" Target="../media/image99.jpeg"/></Relationships>
</file>

<file path=ppt/slides/_rels/slide22.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104.png"/><Relationship Id="rId10" Type="http://schemas.openxmlformats.org/officeDocument/2006/relationships/image" Target="../media/image109.jpg"/><Relationship Id="rId4" Type="http://schemas.openxmlformats.org/officeDocument/2006/relationships/image" Target="../media/image103.jpeg"/><Relationship Id="rId9" Type="http://schemas.openxmlformats.org/officeDocument/2006/relationships/image" Target="../media/image10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9.jpe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33.png"/><Relationship Id="rId5" Type="http://schemas.openxmlformats.org/officeDocument/2006/relationships/image" Target="../media/image11.jpeg"/><Relationship Id="rId10" Type="http://schemas.openxmlformats.org/officeDocument/2006/relationships/image" Target="../media/image32.png"/><Relationship Id="rId4" Type="http://schemas.openxmlformats.org/officeDocument/2006/relationships/image" Target="../media/image30.jpeg"/><Relationship Id="rId9" Type="http://schemas.openxmlformats.org/officeDocument/2006/relationships/image" Target="../media/image7.jpeg"/><Relationship Id="rId14" Type="http://schemas.openxmlformats.org/officeDocument/2006/relationships/image" Target="../media/image3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image">
            <a:extLst>
              <a:ext uri="{FF2B5EF4-FFF2-40B4-BE49-F238E27FC236}">
                <a16:creationId xmlns:a16="http://schemas.microsoft.com/office/drawing/2014/main" id="{A9E58EB1-5FE9-E0FB-3F8D-9827C7172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93011" y="-2578726"/>
            <a:ext cx="831847" cy="59893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ableware, silver, gear&#10;&#10;Description automatically generated">
            <a:extLst>
              <a:ext uri="{FF2B5EF4-FFF2-40B4-BE49-F238E27FC236}">
                <a16:creationId xmlns:a16="http://schemas.microsoft.com/office/drawing/2014/main" id="{F85A6814-3FF0-1793-D7EF-C8A61E5CDBE0}"/>
              </a:ext>
            </a:extLst>
          </p:cNvPr>
          <p:cNvPicPr>
            <a:picLocks noChangeAspect="1"/>
          </p:cNvPicPr>
          <p:nvPr/>
        </p:nvPicPr>
        <p:blipFill rotWithShape="1">
          <a:blip r:embed="rId4">
            <a:extLst>
              <a:ext uri="{28A0092B-C50C-407E-A947-70E740481C1C}">
                <a14:useLocalDpi xmlns:a14="http://schemas.microsoft.com/office/drawing/2010/main" val="0"/>
              </a:ext>
            </a:extLst>
          </a:blip>
          <a:srcRect l="5809" r="17151"/>
          <a:stretch/>
        </p:blipFill>
        <p:spPr>
          <a:xfrm>
            <a:off x="3064596" y="11040872"/>
            <a:ext cx="2311321" cy="2000118"/>
          </a:xfrm>
          <a:prstGeom prst="rect">
            <a:avLst/>
          </a:prstGeom>
        </p:spPr>
      </p:pic>
      <p:pic>
        <p:nvPicPr>
          <p:cNvPr id="1032" name="Picture 8">
            <a:extLst>
              <a:ext uri="{FF2B5EF4-FFF2-40B4-BE49-F238E27FC236}">
                <a16:creationId xmlns:a16="http://schemas.microsoft.com/office/drawing/2014/main" id="{7E095FF8-0786-B2C9-EDB2-74FDADD31C93}"/>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23090" t="5733" r="21847" b="23297"/>
          <a:stretch/>
        </p:blipFill>
        <p:spPr bwMode="auto">
          <a:xfrm>
            <a:off x="3243263" y="14288"/>
            <a:ext cx="5464968" cy="70437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3FF8C5C-B18D-6430-4255-61A5CE15866D}"/>
              </a:ext>
            </a:extLst>
          </p:cNvPr>
          <p:cNvGrpSpPr/>
          <p:nvPr/>
        </p:nvGrpSpPr>
        <p:grpSpPr>
          <a:xfrm>
            <a:off x="14283" y="1206914"/>
            <a:ext cx="5608942" cy="5651086"/>
            <a:chOff x="14283" y="1206914"/>
            <a:chExt cx="5608942" cy="5651086"/>
          </a:xfrm>
        </p:grpSpPr>
        <p:pic>
          <p:nvPicPr>
            <p:cNvPr id="60" name="Picture 59">
              <a:extLst>
                <a:ext uri="{FF2B5EF4-FFF2-40B4-BE49-F238E27FC236}">
                  <a16:creationId xmlns:a16="http://schemas.microsoft.com/office/drawing/2014/main" id="{59756D76-4FEC-59A7-9E20-236DDCC447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5242" b="34756"/>
            <a:stretch/>
          </p:blipFill>
          <p:spPr>
            <a:xfrm>
              <a:off x="14283" y="5362551"/>
              <a:ext cx="5608942" cy="1495449"/>
            </a:xfrm>
            <a:prstGeom prst="rect">
              <a:avLst/>
            </a:prstGeom>
          </p:spPr>
        </p:pic>
        <p:sp>
          <p:nvSpPr>
            <p:cNvPr id="61" name="TextBox 60">
              <a:extLst>
                <a:ext uri="{FF2B5EF4-FFF2-40B4-BE49-F238E27FC236}">
                  <a16:creationId xmlns:a16="http://schemas.microsoft.com/office/drawing/2014/main" id="{6B93E00B-4572-4B81-4180-FF7393BFA81B}"/>
                </a:ext>
              </a:extLst>
            </p:cNvPr>
            <p:cNvSpPr txBox="1"/>
            <p:nvPr/>
          </p:nvSpPr>
          <p:spPr>
            <a:xfrm>
              <a:off x="58964" y="1206914"/>
              <a:ext cx="4213000" cy="1072088"/>
            </a:xfrm>
            <a:prstGeom prst="rect">
              <a:avLst/>
            </a:prstGeom>
            <a:solidFill>
              <a:srgbClr val="F7F7F7"/>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latinLnBrk="1" hangingPunct="0"/>
              <a:r>
                <a:rPr lang="en-GB" sz="2100" b="1">
                  <a:solidFill>
                    <a:srgbClr val="FF0000"/>
                  </a:solidFill>
                  <a:latin typeface="Tenorite" panose="00000500000000000000" pitchFamily="2" charset="0"/>
                </a:rPr>
                <a:t>Scientific Goals</a:t>
              </a:r>
            </a:p>
            <a:p>
              <a:pPr defTabSz="584200" latinLnBrk="1" hangingPunct="0"/>
              <a:r>
                <a:rPr lang="en-GB" sz="2100">
                  <a:latin typeface="Tenorite" panose="00000500000000000000" pitchFamily="2" charset="0"/>
                </a:rPr>
                <a:t>Quantum Simulations of Black Hole </a:t>
              </a:r>
              <a:br>
                <a:rPr lang="en-GB" sz="2100">
                  <a:latin typeface="Tenorite" panose="00000500000000000000" pitchFamily="2" charset="0"/>
                </a:rPr>
              </a:br>
              <a:r>
                <a:rPr lang="en-GB" sz="2100">
                  <a:latin typeface="Tenorite" panose="00000500000000000000" pitchFamily="2" charset="0"/>
                </a:rPr>
                <a:t>and Early Universe Processes</a:t>
              </a:r>
            </a:p>
          </p:txBody>
        </p:sp>
        <p:sp>
          <p:nvSpPr>
            <p:cNvPr id="62" name="TextBox 61">
              <a:extLst>
                <a:ext uri="{FF2B5EF4-FFF2-40B4-BE49-F238E27FC236}">
                  <a16:creationId xmlns:a16="http://schemas.microsoft.com/office/drawing/2014/main" id="{04C7711B-B666-7CA6-F28D-5EE3C5BBD1CD}"/>
                </a:ext>
              </a:extLst>
            </p:cNvPr>
            <p:cNvSpPr txBox="1"/>
            <p:nvPr/>
          </p:nvSpPr>
          <p:spPr>
            <a:xfrm>
              <a:off x="58963" y="2325569"/>
              <a:ext cx="4213000" cy="1210588"/>
            </a:xfrm>
            <a:prstGeom prst="rect">
              <a:avLst/>
            </a:prstGeom>
            <a:solidFill>
              <a:srgbClr val="F7F7F7"/>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latinLnBrk="1" hangingPunct="0"/>
              <a:r>
                <a:rPr lang="en-GB" sz="2400" b="1" dirty="0">
                  <a:solidFill>
                    <a:srgbClr val="FF9900"/>
                  </a:solidFill>
                  <a:latin typeface="Tenorite" panose="00000500000000000000" pitchFamily="2" charset="0"/>
                </a:rPr>
                <a:t>Community</a:t>
              </a:r>
            </a:p>
            <a:p>
              <a:pPr defTabSz="584200" latinLnBrk="1" hangingPunct="0"/>
              <a:r>
                <a:rPr lang="en-GB" sz="2400" dirty="0">
                  <a:latin typeface="Tenorite" panose="00000500000000000000" pitchFamily="2" charset="0"/>
                </a:rPr>
                <a:t>50-50 QT-FP researchers</a:t>
              </a:r>
            </a:p>
            <a:p>
              <a:pPr defTabSz="584200" latinLnBrk="1" hangingPunct="0"/>
              <a:r>
                <a:rPr lang="en-GB" sz="2400" dirty="0">
                  <a:latin typeface="Tenorite" panose="00000500000000000000" pitchFamily="2" charset="0"/>
                </a:rPr>
                <a:t>27 QTFP funded (79 Partners) </a:t>
              </a:r>
            </a:p>
          </p:txBody>
        </p:sp>
        <p:sp>
          <p:nvSpPr>
            <p:cNvPr id="63" name="TextBox 62">
              <a:extLst>
                <a:ext uri="{FF2B5EF4-FFF2-40B4-BE49-F238E27FC236}">
                  <a16:creationId xmlns:a16="http://schemas.microsoft.com/office/drawing/2014/main" id="{DB633D8B-8B64-96B8-9AC0-226A9EE44A76}"/>
                </a:ext>
              </a:extLst>
            </p:cNvPr>
            <p:cNvSpPr txBox="1"/>
            <p:nvPr/>
          </p:nvSpPr>
          <p:spPr>
            <a:xfrm>
              <a:off x="58962" y="3582605"/>
              <a:ext cx="4627337" cy="1579920"/>
            </a:xfrm>
            <a:prstGeom prst="rect">
              <a:avLst/>
            </a:prstGeom>
            <a:solidFill>
              <a:srgbClr val="F7F7F7"/>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latinLnBrk="1" hangingPunct="0"/>
              <a:r>
                <a:rPr lang="en-GB" sz="2400" b="1">
                  <a:solidFill>
                    <a:schemeClr val="accent6">
                      <a:lumMod val="75000"/>
                    </a:schemeClr>
                  </a:solidFill>
                  <a:latin typeface="Tenorite" panose="00000500000000000000" pitchFamily="2" charset="0"/>
                </a:rPr>
                <a:t>Governance</a:t>
              </a:r>
            </a:p>
            <a:p>
              <a:pPr defTabSz="584200" latinLnBrk="1" hangingPunct="0"/>
              <a:r>
                <a:rPr lang="en-GB" sz="2400">
                  <a:latin typeface="Tenorite" panose="00000500000000000000" pitchFamily="2" charset="0"/>
                </a:rPr>
                <a:t>Silke Weinfurtner (PI, Nottingham)</a:t>
              </a:r>
            </a:p>
            <a:p>
              <a:pPr defTabSz="584200" latinLnBrk="1" hangingPunct="0"/>
              <a:r>
                <a:rPr lang="en-GB" sz="2400">
                  <a:latin typeface="Tenorite" panose="00000500000000000000" pitchFamily="2" charset="0"/>
                </a:rPr>
                <a:t>Zoran Hadzibabic (Cambridge)</a:t>
              </a:r>
            </a:p>
            <a:p>
              <a:pPr defTabSz="584200" latinLnBrk="1" hangingPunct="0"/>
              <a:r>
                <a:rPr lang="en-GB" sz="2400">
                  <a:latin typeface="Tenorite" panose="00000500000000000000" pitchFamily="2" charset="0"/>
                </a:rPr>
                <a:t>Ruth Gregory (KCL)</a:t>
              </a:r>
            </a:p>
          </p:txBody>
        </p:sp>
      </p:grpSp>
      <p:sp>
        <p:nvSpPr>
          <p:cNvPr id="1027" name="TextBox 1026">
            <a:extLst>
              <a:ext uri="{FF2B5EF4-FFF2-40B4-BE49-F238E27FC236}">
                <a16:creationId xmlns:a16="http://schemas.microsoft.com/office/drawing/2014/main" id="{72A7A1AA-F512-3A18-7053-0AE318EB68A7}"/>
              </a:ext>
            </a:extLst>
          </p:cNvPr>
          <p:cNvSpPr txBox="1"/>
          <p:nvPr/>
        </p:nvSpPr>
        <p:spPr>
          <a:xfrm>
            <a:off x="7835075" y="5409722"/>
            <a:ext cx="791249" cy="969496"/>
          </a:xfrm>
          <a:prstGeom prst="rect">
            <a:avLst/>
          </a:prstGeom>
          <a:noFill/>
        </p:spPr>
        <p:txBody>
          <a:bodyPr wrap="square" rtlCol="0">
            <a:spAutoFit/>
          </a:bodyPr>
          <a:lstStyle/>
          <a:p>
            <a:r>
              <a:rPr lang="en-GB" sz="1900">
                <a:latin typeface="Tenorite" panose="00000500000000000000" pitchFamily="2" charset="0"/>
              </a:rPr>
              <a:t>KCL</a:t>
            </a:r>
          </a:p>
          <a:p>
            <a:r>
              <a:rPr lang="en-GB" sz="1900">
                <a:latin typeface="Tenorite" panose="00000500000000000000" pitchFamily="2" charset="0"/>
              </a:rPr>
              <a:t>UCL</a:t>
            </a:r>
          </a:p>
          <a:p>
            <a:r>
              <a:rPr lang="en-GB" sz="1900">
                <a:latin typeface="Tenorite" panose="00000500000000000000" pitchFamily="2" charset="0"/>
              </a:rPr>
              <a:t>RHUL</a:t>
            </a:r>
          </a:p>
        </p:txBody>
      </p:sp>
      <p:sp>
        <p:nvSpPr>
          <p:cNvPr id="1031" name="TextBox 1030">
            <a:extLst>
              <a:ext uri="{FF2B5EF4-FFF2-40B4-BE49-F238E27FC236}">
                <a16:creationId xmlns:a16="http://schemas.microsoft.com/office/drawing/2014/main" id="{B353F9EC-D2ED-81B0-2897-1662B28AE248}"/>
              </a:ext>
            </a:extLst>
          </p:cNvPr>
          <p:cNvSpPr txBox="1"/>
          <p:nvPr/>
        </p:nvSpPr>
        <p:spPr>
          <a:xfrm>
            <a:off x="4863558" y="2191560"/>
            <a:ext cx="1560786" cy="384721"/>
          </a:xfrm>
          <a:prstGeom prst="rect">
            <a:avLst/>
          </a:prstGeom>
          <a:noFill/>
        </p:spPr>
        <p:txBody>
          <a:bodyPr wrap="square" rtlCol="0">
            <a:spAutoFit/>
          </a:bodyPr>
          <a:lstStyle/>
          <a:p>
            <a:pPr algn="r"/>
            <a:r>
              <a:rPr lang="en-GB" sz="1900">
                <a:latin typeface="Tenorite" panose="00000500000000000000" pitchFamily="2" charset="0"/>
              </a:rPr>
              <a:t>St Andrews</a:t>
            </a:r>
          </a:p>
        </p:txBody>
      </p:sp>
      <p:sp>
        <p:nvSpPr>
          <p:cNvPr id="1034" name="TextBox 1033">
            <a:extLst>
              <a:ext uri="{FF2B5EF4-FFF2-40B4-BE49-F238E27FC236}">
                <a16:creationId xmlns:a16="http://schemas.microsoft.com/office/drawing/2014/main" id="{CD6F1F82-AE04-7D01-89E8-2CEAA9CA1980}"/>
              </a:ext>
            </a:extLst>
          </p:cNvPr>
          <p:cNvSpPr txBox="1"/>
          <p:nvPr/>
        </p:nvSpPr>
        <p:spPr>
          <a:xfrm>
            <a:off x="5333039" y="3045673"/>
            <a:ext cx="1560786" cy="384721"/>
          </a:xfrm>
          <a:prstGeom prst="rect">
            <a:avLst/>
          </a:prstGeom>
          <a:noFill/>
        </p:spPr>
        <p:txBody>
          <a:bodyPr wrap="square" rtlCol="0">
            <a:spAutoFit/>
          </a:bodyPr>
          <a:lstStyle/>
          <a:p>
            <a:pPr algn="r"/>
            <a:r>
              <a:rPr lang="en-GB" sz="1900">
                <a:latin typeface="Tenorite" panose="00000500000000000000" pitchFamily="2" charset="0"/>
              </a:rPr>
              <a:t>Newcastle</a:t>
            </a:r>
          </a:p>
        </p:txBody>
      </p:sp>
      <p:sp>
        <p:nvSpPr>
          <p:cNvPr id="1036" name="TextBox 1035">
            <a:extLst>
              <a:ext uri="{FF2B5EF4-FFF2-40B4-BE49-F238E27FC236}">
                <a16:creationId xmlns:a16="http://schemas.microsoft.com/office/drawing/2014/main" id="{D32F7C21-7DBD-9C49-9464-878665360135}"/>
              </a:ext>
            </a:extLst>
          </p:cNvPr>
          <p:cNvSpPr txBox="1"/>
          <p:nvPr/>
        </p:nvSpPr>
        <p:spPr>
          <a:xfrm>
            <a:off x="5554860" y="4410537"/>
            <a:ext cx="1560786" cy="384721"/>
          </a:xfrm>
          <a:prstGeom prst="rect">
            <a:avLst/>
          </a:prstGeom>
          <a:noFill/>
        </p:spPr>
        <p:txBody>
          <a:bodyPr wrap="square" rtlCol="0">
            <a:spAutoFit/>
          </a:bodyPr>
          <a:lstStyle/>
          <a:p>
            <a:pPr algn="r"/>
            <a:r>
              <a:rPr lang="en-GB" sz="1900">
                <a:latin typeface="Tenorite" panose="00000500000000000000" pitchFamily="2" charset="0"/>
              </a:rPr>
              <a:t>Nottingham</a:t>
            </a:r>
          </a:p>
        </p:txBody>
      </p:sp>
      <p:sp>
        <p:nvSpPr>
          <p:cNvPr id="1038" name="TextBox 1037">
            <a:extLst>
              <a:ext uri="{FF2B5EF4-FFF2-40B4-BE49-F238E27FC236}">
                <a16:creationId xmlns:a16="http://schemas.microsoft.com/office/drawing/2014/main" id="{D7440E8A-C3F8-44C2-0B19-76F4D5D762BC}"/>
              </a:ext>
            </a:extLst>
          </p:cNvPr>
          <p:cNvSpPr txBox="1"/>
          <p:nvPr/>
        </p:nvSpPr>
        <p:spPr>
          <a:xfrm>
            <a:off x="7845931" y="4921309"/>
            <a:ext cx="1560786" cy="384721"/>
          </a:xfrm>
          <a:prstGeom prst="rect">
            <a:avLst/>
          </a:prstGeom>
          <a:noFill/>
        </p:spPr>
        <p:txBody>
          <a:bodyPr wrap="square" rtlCol="0">
            <a:spAutoFit/>
          </a:bodyPr>
          <a:lstStyle/>
          <a:p>
            <a:r>
              <a:rPr lang="en-GB" sz="1900">
                <a:latin typeface="Tenorite" panose="00000500000000000000" pitchFamily="2" charset="0"/>
              </a:rPr>
              <a:t>Cambridge</a:t>
            </a:r>
          </a:p>
        </p:txBody>
      </p:sp>
      <p:grpSp>
        <p:nvGrpSpPr>
          <p:cNvPr id="4" name="Group 3">
            <a:extLst>
              <a:ext uri="{FF2B5EF4-FFF2-40B4-BE49-F238E27FC236}">
                <a16:creationId xmlns:a16="http://schemas.microsoft.com/office/drawing/2014/main" id="{EB72BAE5-7F67-F0E9-D494-245AFA8607B6}"/>
              </a:ext>
            </a:extLst>
          </p:cNvPr>
          <p:cNvGrpSpPr/>
          <p:nvPr/>
        </p:nvGrpSpPr>
        <p:grpSpPr>
          <a:xfrm>
            <a:off x="9072330" y="499611"/>
            <a:ext cx="3104732" cy="6256825"/>
            <a:chOff x="9072330" y="499611"/>
            <a:chExt cx="3104732" cy="6256825"/>
          </a:xfrm>
        </p:grpSpPr>
        <p:grpSp>
          <p:nvGrpSpPr>
            <p:cNvPr id="1043" name="Group 1042">
              <a:extLst>
                <a:ext uri="{FF2B5EF4-FFF2-40B4-BE49-F238E27FC236}">
                  <a16:creationId xmlns:a16="http://schemas.microsoft.com/office/drawing/2014/main" id="{4EEBDD6E-4267-D922-FAF2-D4C25B38DFBB}"/>
                </a:ext>
              </a:extLst>
            </p:cNvPr>
            <p:cNvGrpSpPr/>
            <p:nvPr/>
          </p:nvGrpSpPr>
          <p:grpSpPr>
            <a:xfrm>
              <a:off x="9072330" y="1240511"/>
              <a:ext cx="2995864" cy="4128863"/>
              <a:chOff x="9072330" y="1240511"/>
              <a:chExt cx="2995864" cy="4128863"/>
            </a:xfrm>
          </p:grpSpPr>
          <p:pic>
            <p:nvPicPr>
              <p:cNvPr id="28" name="Picture 27">
                <a:extLst>
                  <a:ext uri="{FF2B5EF4-FFF2-40B4-BE49-F238E27FC236}">
                    <a16:creationId xmlns:a16="http://schemas.microsoft.com/office/drawing/2014/main" id="{A70BD869-39E4-B7BF-EB5A-0A93709377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070078" y="1310524"/>
                <a:ext cx="928696" cy="788669"/>
              </a:xfrm>
              <a:prstGeom prst="rect">
                <a:avLst/>
              </a:prstGeom>
            </p:spPr>
          </p:pic>
          <p:pic>
            <p:nvPicPr>
              <p:cNvPr id="29" name="Picture 28" descr="A picture containing indoor, miller, device, equipment&#10;&#10;Description automatically generated">
                <a:extLst>
                  <a:ext uri="{FF2B5EF4-FFF2-40B4-BE49-F238E27FC236}">
                    <a16:creationId xmlns:a16="http://schemas.microsoft.com/office/drawing/2014/main" id="{13D1CEE1-75C4-1309-DD98-DDA7AA1FD6DF}"/>
                  </a:ext>
                </a:extLst>
              </p:cNvPr>
              <p:cNvPicPr>
                <a:picLocks noChangeAspect="1"/>
              </p:cNvPicPr>
              <p:nvPr/>
            </p:nvPicPr>
            <p:blipFill rotWithShape="1">
              <a:blip r:embed="rId8">
                <a:extLst>
                  <a:ext uri="{28A0092B-C50C-407E-A947-70E740481C1C}">
                    <a14:useLocalDpi xmlns:a14="http://schemas.microsoft.com/office/drawing/2010/main" val="0"/>
                  </a:ext>
                </a:extLst>
              </a:blip>
              <a:srcRect t="-2755" b="10687"/>
              <a:stretch/>
            </p:blipFill>
            <p:spPr>
              <a:xfrm>
                <a:off x="9819366" y="2193738"/>
                <a:ext cx="1109395" cy="1190608"/>
              </a:xfrm>
              <a:prstGeom prst="rect">
                <a:avLst/>
              </a:prstGeom>
            </p:spPr>
          </p:pic>
          <p:pic>
            <p:nvPicPr>
              <p:cNvPr id="30" name="Picture 29" descr="A picture containing text, green, indoor, room&#10;&#10;Description automatically generated">
                <a:extLst>
                  <a:ext uri="{FF2B5EF4-FFF2-40B4-BE49-F238E27FC236}">
                    <a16:creationId xmlns:a16="http://schemas.microsoft.com/office/drawing/2014/main" id="{E0642768-7FEE-7E06-5C66-1CFC1C4D9EC0}"/>
                  </a:ext>
                </a:extLst>
              </p:cNvPr>
              <p:cNvPicPr>
                <a:picLocks noChangeAspect="1"/>
              </p:cNvPicPr>
              <p:nvPr/>
            </p:nvPicPr>
            <p:blipFill rotWithShape="1">
              <a:blip r:embed="rId9">
                <a:extLst>
                  <a:ext uri="{28A0092B-C50C-407E-A947-70E740481C1C}">
                    <a14:useLocalDpi xmlns:a14="http://schemas.microsoft.com/office/drawing/2010/main" val="0"/>
                  </a:ext>
                </a:extLst>
              </a:blip>
              <a:srcRect l="64696" t="26060" r="3713" b="32525"/>
              <a:stretch/>
            </p:blipFill>
            <p:spPr>
              <a:xfrm>
                <a:off x="10998650" y="4440678"/>
                <a:ext cx="1069544" cy="928696"/>
              </a:xfrm>
              <a:prstGeom prst="rect">
                <a:avLst/>
              </a:prstGeom>
            </p:spPr>
          </p:pic>
          <p:pic>
            <p:nvPicPr>
              <p:cNvPr id="31" name="Picture 30" descr="A picture containing tableware, silver, gear&#10;&#10;Description automatically generated">
                <a:extLst>
                  <a:ext uri="{FF2B5EF4-FFF2-40B4-BE49-F238E27FC236}">
                    <a16:creationId xmlns:a16="http://schemas.microsoft.com/office/drawing/2014/main" id="{70906D38-5BFD-9852-9DFF-E0A357F5E166}"/>
                  </a:ext>
                </a:extLst>
              </p:cNvPr>
              <p:cNvPicPr>
                <a:picLocks noChangeAspect="1"/>
              </p:cNvPicPr>
              <p:nvPr/>
            </p:nvPicPr>
            <p:blipFill rotWithShape="1">
              <a:blip r:embed="rId4">
                <a:extLst>
                  <a:ext uri="{28A0092B-C50C-407E-A947-70E740481C1C}">
                    <a14:useLocalDpi xmlns:a14="http://schemas.microsoft.com/office/drawing/2010/main" val="0"/>
                  </a:ext>
                </a:extLst>
              </a:blip>
              <a:srcRect l="5809" r="17151"/>
              <a:stretch/>
            </p:blipFill>
            <p:spPr>
              <a:xfrm>
                <a:off x="9713587" y="4440678"/>
                <a:ext cx="1215174" cy="928696"/>
              </a:xfrm>
              <a:prstGeom prst="rect">
                <a:avLst/>
              </a:prstGeom>
            </p:spPr>
          </p:pic>
          <p:pic>
            <p:nvPicPr>
              <p:cNvPr id="32" name="Picture 31">
                <a:extLst>
                  <a:ext uri="{FF2B5EF4-FFF2-40B4-BE49-F238E27FC236}">
                    <a16:creationId xmlns:a16="http://schemas.microsoft.com/office/drawing/2014/main" id="{B9540DC2-6105-D1B1-F86B-8CF42E5B40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651" t="12414" r="35912" b="62514"/>
              <a:stretch/>
            </p:blipFill>
            <p:spPr>
              <a:xfrm>
                <a:off x="11016391" y="3460136"/>
                <a:ext cx="1051803" cy="928696"/>
              </a:xfrm>
              <a:prstGeom prst="rect">
                <a:avLst/>
              </a:prstGeom>
            </p:spPr>
          </p:pic>
          <p:pic>
            <p:nvPicPr>
              <p:cNvPr id="33" name="Picture 32" descr="Image preview">
                <a:extLst>
                  <a:ext uri="{FF2B5EF4-FFF2-40B4-BE49-F238E27FC236}">
                    <a16:creationId xmlns:a16="http://schemas.microsoft.com/office/drawing/2014/main" id="{A08C2914-7AB1-500A-18EB-14933BFA562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2412" t="25801" r="38714" b="42917"/>
              <a:stretch/>
            </p:blipFill>
            <p:spPr bwMode="auto">
              <a:xfrm>
                <a:off x="11016391" y="2306893"/>
                <a:ext cx="1025891" cy="97513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EC3547C2-9314-DD3B-3447-3D056226547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9498"/>
              <a:stretch/>
            </p:blipFill>
            <p:spPr>
              <a:xfrm>
                <a:off x="9072330" y="3453686"/>
                <a:ext cx="1856431" cy="928696"/>
              </a:xfrm>
              <a:prstGeom prst="rect">
                <a:avLst/>
              </a:prstGeom>
            </p:spPr>
          </p:pic>
          <p:pic>
            <p:nvPicPr>
              <p:cNvPr id="35" name="Picture 34">
                <a:extLst>
                  <a:ext uri="{FF2B5EF4-FFF2-40B4-BE49-F238E27FC236}">
                    <a16:creationId xmlns:a16="http://schemas.microsoft.com/office/drawing/2014/main" id="{BBCCA4BB-ABF5-AFEB-2A28-6F58282BEAB2}"/>
                  </a:ext>
                </a:extLst>
              </p:cNvPr>
              <p:cNvPicPr>
                <a:picLocks noChangeAspect="1"/>
              </p:cNvPicPr>
              <p:nvPr/>
            </p:nvPicPr>
            <p:blipFill rotWithShape="1">
              <a:blip r:embed="rId13">
                <a:extLst>
                  <a:ext uri="{28A0092B-C50C-407E-A947-70E740481C1C}">
                    <a14:useLocalDpi xmlns:a14="http://schemas.microsoft.com/office/drawing/2010/main" val="0"/>
                  </a:ext>
                </a:extLst>
              </a:blip>
              <a:srcRect l="36921" t="45352" r="35163" b="33401"/>
              <a:stretch/>
            </p:blipFill>
            <p:spPr>
              <a:xfrm>
                <a:off x="10998650" y="1254010"/>
                <a:ext cx="1036173" cy="928696"/>
              </a:xfrm>
              <a:prstGeom prst="rect">
                <a:avLst/>
              </a:prstGeom>
            </p:spPr>
          </p:pic>
        </p:grpSp>
        <p:sp>
          <p:nvSpPr>
            <p:cNvPr id="36" name="TextBox 1">
              <a:extLst>
                <a:ext uri="{FF2B5EF4-FFF2-40B4-BE49-F238E27FC236}">
                  <a16:creationId xmlns:a16="http://schemas.microsoft.com/office/drawing/2014/main" id="{265CE2AA-9922-1888-548C-8C06482C5E8C}"/>
                </a:ext>
              </a:extLst>
            </p:cNvPr>
            <p:cNvSpPr txBox="1"/>
            <p:nvPr/>
          </p:nvSpPr>
          <p:spPr>
            <a:xfrm>
              <a:off x="10215876" y="499611"/>
              <a:ext cx="1961186" cy="738664"/>
            </a:xfrm>
            <a:prstGeom prst="rect">
              <a:avLst/>
            </a:prstGeom>
            <a:noFill/>
          </p:spPr>
          <p:txBody>
            <a:bodyPr wrap="square" rtlCol="0">
              <a:spAutoFit/>
            </a:bodyPr>
            <a:lstStyle>
              <a:defPPr>
                <a:defRPr lang="en-US"/>
              </a:defPPr>
              <a:lvl1pPr marL="0" algn="l" defTabSz="253975" rtl="0" eaLnBrk="1" latinLnBrk="0" hangingPunct="1">
                <a:defRPr sz="1000" kern="1200">
                  <a:solidFill>
                    <a:schemeClr val="tx1"/>
                  </a:solidFill>
                  <a:latin typeface="+mn-lt"/>
                  <a:ea typeface="+mn-ea"/>
                  <a:cs typeface="+mn-cs"/>
                </a:defRPr>
              </a:lvl1pPr>
              <a:lvl2pPr marL="253975" algn="l" defTabSz="253975" rtl="0" eaLnBrk="1" latinLnBrk="0" hangingPunct="1">
                <a:defRPr sz="1000" kern="1200">
                  <a:solidFill>
                    <a:schemeClr val="tx1"/>
                  </a:solidFill>
                  <a:latin typeface="+mn-lt"/>
                  <a:ea typeface="+mn-ea"/>
                  <a:cs typeface="+mn-cs"/>
                </a:defRPr>
              </a:lvl2pPr>
              <a:lvl3pPr marL="507949" algn="l" defTabSz="253975" rtl="0" eaLnBrk="1" latinLnBrk="0" hangingPunct="1">
                <a:defRPr sz="1000" kern="1200">
                  <a:solidFill>
                    <a:schemeClr val="tx1"/>
                  </a:solidFill>
                  <a:latin typeface="+mn-lt"/>
                  <a:ea typeface="+mn-ea"/>
                  <a:cs typeface="+mn-cs"/>
                </a:defRPr>
              </a:lvl3pPr>
              <a:lvl4pPr marL="761924" algn="l" defTabSz="253975" rtl="0" eaLnBrk="1" latinLnBrk="0" hangingPunct="1">
                <a:defRPr sz="1000" kern="1200">
                  <a:solidFill>
                    <a:schemeClr val="tx1"/>
                  </a:solidFill>
                  <a:latin typeface="+mn-lt"/>
                  <a:ea typeface="+mn-ea"/>
                  <a:cs typeface="+mn-cs"/>
                </a:defRPr>
              </a:lvl4pPr>
              <a:lvl5pPr marL="1015898" algn="l" defTabSz="253975" rtl="0" eaLnBrk="1" latinLnBrk="0" hangingPunct="1">
                <a:defRPr sz="1000" kern="1200">
                  <a:solidFill>
                    <a:schemeClr val="tx1"/>
                  </a:solidFill>
                  <a:latin typeface="+mn-lt"/>
                  <a:ea typeface="+mn-ea"/>
                  <a:cs typeface="+mn-cs"/>
                </a:defRPr>
              </a:lvl5pPr>
              <a:lvl6pPr marL="1269873" algn="l" defTabSz="253975" rtl="0" eaLnBrk="1" latinLnBrk="0" hangingPunct="1">
                <a:defRPr sz="1000" kern="1200">
                  <a:solidFill>
                    <a:schemeClr val="tx1"/>
                  </a:solidFill>
                  <a:latin typeface="+mn-lt"/>
                  <a:ea typeface="+mn-ea"/>
                  <a:cs typeface="+mn-cs"/>
                </a:defRPr>
              </a:lvl6pPr>
              <a:lvl7pPr marL="1523848" algn="l" defTabSz="253975" rtl="0" eaLnBrk="1" latinLnBrk="0" hangingPunct="1">
                <a:defRPr sz="1000" kern="1200">
                  <a:solidFill>
                    <a:schemeClr val="tx1"/>
                  </a:solidFill>
                  <a:latin typeface="+mn-lt"/>
                  <a:ea typeface="+mn-ea"/>
                  <a:cs typeface="+mn-cs"/>
                </a:defRPr>
              </a:lvl7pPr>
              <a:lvl8pPr marL="1777822" algn="l" defTabSz="253975" rtl="0" eaLnBrk="1" latinLnBrk="0" hangingPunct="1">
                <a:defRPr sz="1000" kern="1200">
                  <a:solidFill>
                    <a:schemeClr val="tx1"/>
                  </a:solidFill>
                  <a:latin typeface="+mn-lt"/>
                  <a:ea typeface="+mn-ea"/>
                  <a:cs typeface="+mn-cs"/>
                </a:defRPr>
              </a:lvl8pPr>
              <a:lvl9pPr marL="2031797" algn="l" defTabSz="253975" rtl="0" eaLnBrk="1" latinLnBrk="0" hangingPunct="1">
                <a:defRPr sz="1000" kern="1200">
                  <a:solidFill>
                    <a:schemeClr val="tx1"/>
                  </a:solidFill>
                  <a:latin typeface="+mn-lt"/>
                  <a:ea typeface="+mn-ea"/>
                  <a:cs typeface="+mn-cs"/>
                </a:defRPr>
              </a:lvl9pPr>
            </a:lstStyle>
            <a:p>
              <a:pPr algn="r"/>
              <a:r>
                <a:rPr lang="en-GB" sz="2100" b="1">
                  <a:latin typeface="Tenorite" panose="00000500000000000000" pitchFamily="2" charset="0"/>
                  <a:cs typeface="Segoe UI" panose="020B0502040204020203" pitchFamily="34" charset="0"/>
                </a:rPr>
                <a:t>Experimental</a:t>
              </a:r>
              <a:br>
                <a:rPr lang="en-GB" sz="2100" b="1">
                  <a:latin typeface="Tenorite" panose="00000500000000000000" pitchFamily="2" charset="0"/>
                  <a:cs typeface="Segoe UI" panose="020B0502040204020203" pitchFamily="34" charset="0"/>
                </a:rPr>
              </a:br>
              <a:r>
                <a:rPr lang="en-GB" sz="2100" b="1">
                  <a:latin typeface="Tenorite" panose="00000500000000000000" pitchFamily="2" charset="0"/>
                  <a:cs typeface="Segoe UI" panose="020B0502040204020203" pitchFamily="34" charset="0"/>
                </a:rPr>
                <a:t> Facilities</a:t>
              </a:r>
            </a:p>
          </p:txBody>
        </p:sp>
        <p:sp>
          <p:nvSpPr>
            <p:cNvPr id="50" name="TextBox 1">
              <a:extLst>
                <a:ext uri="{FF2B5EF4-FFF2-40B4-BE49-F238E27FC236}">
                  <a16:creationId xmlns:a16="http://schemas.microsoft.com/office/drawing/2014/main" id="{414404EA-65D2-E370-ED5B-D952578F42E0}"/>
                </a:ext>
              </a:extLst>
            </p:cNvPr>
            <p:cNvSpPr txBox="1"/>
            <p:nvPr/>
          </p:nvSpPr>
          <p:spPr>
            <a:xfrm>
              <a:off x="9632867" y="5369374"/>
              <a:ext cx="2410614" cy="415498"/>
            </a:xfrm>
            <a:prstGeom prst="rect">
              <a:avLst/>
            </a:prstGeom>
            <a:noFill/>
          </p:spPr>
          <p:txBody>
            <a:bodyPr wrap="square" rtlCol="0">
              <a:spAutoFit/>
            </a:bodyPr>
            <a:lstStyle>
              <a:defPPr>
                <a:defRPr lang="en-US"/>
              </a:defPPr>
              <a:lvl1pPr marL="0" algn="l" defTabSz="253975" rtl="0" eaLnBrk="1" latinLnBrk="0" hangingPunct="1">
                <a:defRPr sz="1000" kern="1200">
                  <a:solidFill>
                    <a:schemeClr val="tx1"/>
                  </a:solidFill>
                  <a:latin typeface="+mn-lt"/>
                  <a:ea typeface="+mn-ea"/>
                  <a:cs typeface="+mn-cs"/>
                </a:defRPr>
              </a:lvl1pPr>
              <a:lvl2pPr marL="253975" algn="l" defTabSz="253975" rtl="0" eaLnBrk="1" latinLnBrk="0" hangingPunct="1">
                <a:defRPr sz="1000" kern="1200">
                  <a:solidFill>
                    <a:schemeClr val="tx1"/>
                  </a:solidFill>
                  <a:latin typeface="+mn-lt"/>
                  <a:ea typeface="+mn-ea"/>
                  <a:cs typeface="+mn-cs"/>
                </a:defRPr>
              </a:lvl2pPr>
              <a:lvl3pPr marL="507949" algn="l" defTabSz="253975" rtl="0" eaLnBrk="1" latinLnBrk="0" hangingPunct="1">
                <a:defRPr sz="1000" kern="1200">
                  <a:solidFill>
                    <a:schemeClr val="tx1"/>
                  </a:solidFill>
                  <a:latin typeface="+mn-lt"/>
                  <a:ea typeface="+mn-ea"/>
                  <a:cs typeface="+mn-cs"/>
                </a:defRPr>
              </a:lvl3pPr>
              <a:lvl4pPr marL="761924" algn="l" defTabSz="253975" rtl="0" eaLnBrk="1" latinLnBrk="0" hangingPunct="1">
                <a:defRPr sz="1000" kern="1200">
                  <a:solidFill>
                    <a:schemeClr val="tx1"/>
                  </a:solidFill>
                  <a:latin typeface="+mn-lt"/>
                  <a:ea typeface="+mn-ea"/>
                  <a:cs typeface="+mn-cs"/>
                </a:defRPr>
              </a:lvl4pPr>
              <a:lvl5pPr marL="1015898" algn="l" defTabSz="253975" rtl="0" eaLnBrk="1" latinLnBrk="0" hangingPunct="1">
                <a:defRPr sz="1000" kern="1200">
                  <a:solidFill>
                    <a:schemeClr val="tx1"/>
                  </a:solidFill>
                  <a:latin typeface="+mn-lt"/>
                  <a:ea typeface="+mn-ea"/>
                  <a:cs typeface="+mn-cs"/>
                </a:defRPr>
              </a:lvl5pPr>
              <a:lvl6pPr marL="1269873" algn="l" defTabSz="253975" rtl="0" eaLnBrk="1" latinLnBrk="0" hangingPunct="1">
                <a:defRPr sz="1000" kern="1200">
                  <a:solidFill>
                    <a:schemeClr val="tx1"/>
                  </a:solidFill>
                  <a:latin typeface="+mn-lt"/>
                  <a:ea typeface="+mn-ea"/>
                  <a:cs typeface="+mn-cs"/>
                </a:defRPr>
              </a:lvl6pPr>
              <a:lvl7pPr marL="1523848" algn="l" defTabSz="253975" rtl="0" eaLnBrk="1" latinLnBrk="0" hangingPunct="1">
                <a:defRPr sz="1000" kern="1200">
                  <a:solidFill>
                    <a:schemeClr val="tx1"/>
                  </a:solidFill>
                  <a:latin typeface="+mn-lt"/>
                  <a:ea typeface="+mn-ea"/>
                  <a:cs typeface="+mn-cs"/>
                </a:defRPr>
              </a:lvl7pPr>
              <a:lvl8pPr marL="1777822" algn="l" defTabSz="253975" rtl="0" eaLnBrk="1" latinLnBrk="0" hangingPunct="1">
                <a:defRPr sz="1000" kern="1200">
                  <a:solidFill>
                    <a:schemeClr val="tx1"/>
                  </a:solidFill>
                  <a:latin typeface="+mn-lt"/>
                  <a:ea typeface="+mn-ea"/>
                  <a:cs typeface="+mn-cs"/>
                </a:defRPr>
              </a:lvl8pPr>
              <a:lvl9pPr marL="2031797" algn="l" defTabSz="253975" rtl="0" eaLnBrk="1" latinLnBrk="0" hangingPunct="1">
                <a:defRPr sz="1000" kern="1200">
                  <a:solidFill>
                    <a:schemeClr val="tx1"/>
                  </a:solidFill>
                  <a:latin typeface="+mn-lt"/>
                  <a:ea typeface="+mn-ea"/>
                  <a:cs typeface="+mn-cs"/>
                </a:defRPr>
              </a:lvl9pPr>
            </a:lstStyle>
            <a:p>
              <a:pPr algn="r"/>
              <a:r>
                <a:rPr lang="en-GB" sz="2100" b="1">
                  <a:latin typeface="Tenorite" panose="00000500000000000000" pitchFamily="2" charset="0"/>
                  <a:cs typeface="Segoe UI" panose="020B0502040204020203" pitchFamily="34" charset="0"/>
                </a:rPr>
                <a:t>Modelling Support</a:t>
              </a:r>
            </a:p>
          </p:txBody>
        </p:sp>
        <p:pic>
          <p:nvPicPr>
            <p:cNvPr id="1040" name="Picture 1039">
              <a:extLst>
                <a:ext uri="{FF2B5EF4-FFF2-40B4-BE49-F238E27FC236}">
                  <a16:creationId xmlns:a16="http://schemas.microsoft.com/office/drawing/2014/main" id="{139F4A31-F7DF-C14D-D594-4BE31F345AC1}"/>
                </a:ext>
              </a:extLst>
            </p:cNvPr>
            <p:cNvPicPr>
              <a:picLocks noChangeAspect="1"/>
            </p:cNvPicPr>
            <p:nvPr/>
          </p:nvPicPr>
          <p:blipFill>
            <a:blip r:embed="rId14"/>
            <a:stretch>
              <a:fillRect/>
            </a:stretch>
          </p:blipFill>
          <p:spPr>
            <a:xfrm>
              <a:off x="11033957" y="5782184"/>
              <a:ext cx="1024995" cy="974252"/>
            </a:xfrm>
            <a:prstGeom prst="rect">
              <a:avLst/>
            </a:prstGeom>
          </p:spPr>
        </p:pic>
        <p:pic>
          <p:nvPicPr>
            <p:cNvPr id="1041" name="Picture 1040" descr="A group of people looking at a display case&#10;&#10;Description automatically generated with low confidence">
              <a:extLst>
                <a:ext uri="{FF2B5EF4-FFF2-40B4-BE49-F238E27FC236}">
                  <a16:creationId xmlns:a16="http://schemas.microsoft.com/office/drawing/2014/main" id="{0FEE4B88-1BE9-ACDE-3BDB-E31BF3E69774}"/>
                </a:ext>
              </a:extLst>
            </p:cNvPr>
            <p:cNvPicPr>
              <a:picLocks noChangeAspect="1"/>
            </p:cNvPicPr>
            <p:nvPr/>
          </p:nvPicPr>
          <p:blipFill rotWithShape="1">
            <a:blip r:embed="rId15">
              <a:extLst>
                <a:ext uri="{28A0092B-C50C-407E-A947-70E740481C1C}">
                  <a14:useLocalDpi xmlns:a14="http://schemas.microsoft.com/office/drawing/2010/main" val="0"/>
                </a:ext>
              </a:extLst>
            </a:blip>
            <a:srcRect l="16404" t="2711" r="2174" b="3334"/>
            <a:stretch/>
          </p:blipFill>
          <p:spPr>
            <a:xfrm>
              <a:off x="10317044" y="5762523"/>
              <a:ext cx="644248" cy="991225"/>
            </a:xfrm>
            <a:prstGeom prst="rect">
              <a:avLst/>
            </a:prstGeom>
          </p:spPr>
        </p:pic>
      </p:grpSp>
      <p:sp>
        <p:nvSpPr>
          <p:cNvPr id="37" name="TextBox 1">
            <a:extLst>
              <a:ext uri="{FF2B5EF4-FFF2-40B4-BE49-F238E27FC236}">
                <a16:creationId xmlns:a16="http://schemas.microsoft.com/office/drawing/2014/main" id="{319759A5-54F1-A52A-E80F-C555CCC2EBCE}"/>
              </a:ext>
            </a:extLst>
          </p:cNvPr>
          <p:cNvSpPr txBox="1"/>
          <p:nvPr/>
        </p:nvSpPr>
        <p:spPr>
          <a:xfrm>
            <a:off x="6956147" y="-7796"/>
            <a:ext cx="2810302" cy="2077492"/>
          </a:xfrm>
          <a:prstGeom prst="rect">
            <a:avLst/>
          </a:prstGeom>
          <a:solidFill>
            <a:srgbClr val="F7F7F7"/>
          </a:solidFill>
        </p:spPr>
        <p:txBody>
          <a:bodyPr wrap="square" rtlCol="0">
            <a:spAutoFit/>
          </a:bodyPr>
          <a:lstStyle>
            <a:defPPr>
              <a:defRPr lang="en-US"/>
            </a:defPPr>
            <a:lvl1pPr marL="0" algn="l" defTabSz="253975" rtl="0" eaLnBrk="1" latinLnBrk="0" hangingPunct="1">
              <a:defRPr sz="1000" kern="1200">
                <a:solidFill>
                  <a:schemeClr val="tx1"/>
                </a:solidFill>
                <a:latin typeface="+mn-lt"/>
                <a:ea typeface="+mn-ea"/>
                <a:cs typeface="+mn-cs"/>
              </a:defRPr>
            </a:lvl1pPr>
            <a:lvl2pPr marL="253975" algn="l" defTabSz="253975" rtl="0" eaLnBrk="1" latinLnBrk="0" hangingPunct="1">
              <a:defRPr sz="1000" kern="1200">
                <a:solidFill>
                  <a:schemeClr val="tx1"/>
                </a:solidFill>
                <a:latin typeface="+mn-lt"/>
                <a:ea typeface="+mn-ea"/>
                <a:cs typeface="+mn-cs"/>
              </a:defRPr>
            </a:lvl2pPr>
            <a:lvl3pPr marL="507949" algn="l" defTabSz="253975" rtl="0" eaLnBrk="1" latinLnBrk="0" hangingPunct="1">
              <a:defRPr sz="1000" kern="1200">
                <a:solidFill>
                  <a:schemeClr val="tx1"/>
                </a:solidFill>
                <a:latin typeface="+mn-lt"/>
                <a:ea typeface="+mn-ea"/>
                <a:cs typeface="+mn-cs"/>
              </a:defRPr>
            </a:lvl3pPr>
            <a:lvl4pPr marL="761924" algn="l" defTabSz="253975" rtl="0" eaLnBrk="1" latinLnBrk="0" hangingPunct="1">
              <a:defRPr sz="1000" kern="1200">
                <a:solidFill>
                  <a:schemeClr val="tx1"/>
                </a:solidFill>
                <a:latin typeface="+mn-lt"/>
                <a:ea typeface="+mn-ea"/>
                <a:cs typeface="+mn-cs"/>
              </a:defRPr>
            </a:lvl4pPr>
            <a:lvl5pPr marL="1015898" algn="l" defTabSz="253975" rtl="0" eaLnBrk="1" latinLnBrk="0" hangingPunct="1">
              <a:defRPr sz="1000" kern="1200">
                <a:solidFill>
                  <a:schemeClr val="tx1"/>
                </a:solidFill>
                <a:latin typeface="+mn-lt"/>
                <a:ea typeface="+mn-ea"/>
                <a:cs typeface="+mn-cs"/>
              </a:defRPr>
            </a:lvl5pPr>
            <a:lvl6pPr marL="1269873" algn="l" defTabSz="253975" rtl="0" eaLnBrk="1" latinLnBrk="0" hangingPunct="1">
              <a:defRPr sz="1000" kern="1200">
                <a:solidFill>
                  <a:schemeClr val="tx1"/>
                </a:solidFill>
                <a:latin typeface="+mn-lt"/>
                <a:ea typeface="+mn-ea"/>
                <a:cs typeface="+mn-cs"/>
              </a:defRPr>
            </a:lvl6pPr>
            <a:lvl7pPr marL="1523848" algn="l" defTabSz="253975" rtl="0" eaLnBrk="1" latinLnBrk="0" hangingPunct="1">
              <a:defRPr sz="1000" kern="1200">
                <a:solidFill>
                  <a:schemeClr val="tx1"/>
                </a:solidFill>
                <a:latin typeface="+mn-lt"/>
                <a:ea typeface="+mn-ea"/>
                <a:cs typeface="+mn-cs"/>
              </a:defRPr>
            </a:lvl7pPr>
            <a:lvl8pPr marL="1777822" algn="l" defTabSz="253975" rtl="0" eaLnBrk="1" latinLnBrk="0" hangingPunct="1">
              <a:defRPr sz="1000" kern="1200">
                <a:solidFill>
                  <a:schemeClr val="tx1"/>
                </a:solidFill>
                <a:latin typeface="+mn-lt"/>
                <a:ea typeface="+mn-ea"/>
                <a:cs typeface="+mn-cs"/>
              </a:defRPr>
            </a:lvl8pPr>
            <a:lvl9pPr marL="2031797" algn="l" defTabSz="253975" rtl="0" eaLnBrk="1" latinLnBrk="0" hangingPunct="1">
              <a:defRPr sz="1000" kern="1200">
                <a:solidFill>
                  <a:schemeClr val="tx1"/>
                </a:solidFill>
                <a:latin typeface="+mn-lt"/>
                <a:ea typeface="+mn-ea"/>
                <a:cs typeface="+mn-cs"/>
              </a:defRPr>
            </a:lvl9pPr>
          </a:lstStyle>
          <a:p>
            <a:r>
              <a:rPr lang="en-GB" sz="2100" b="1">
                <a:latin typeface="Tenorite" panose="00000500000000000000" pitchFamily="2" charset="0"/>
                <a:cs typeface="Segoe UI" panose="020B0502040204020203" pitchFamily="34" charset="0"/>
              </a:rPr>
              <a:t>Outputs </a:t>
            </a:r>
            <a:r>
              <a:rPr lang="en-GB" sz="2100">
                <a:latin typeface="Tenorite" panose="00000500000000000000" pitchFamily="2" charset="0"/>
                <a:cs typeface="Segoe UI" panose="020B0502040204020203" pitchFamily="34" charset="0"/>
              </a:rPr>
              <a:t>(start 2021)</a:t>
            </a:r>
            <a:endParaRPr lang="en-GB" sz="2100" b="1">
              <a:latin typeface="Tenorite" panose="00000500000000000000" pitchFamily="2" charset="0"/>
              <a:cs typeface="Segoe UI" panose="020B0502040204020203" pitchFamily="34" charset="0"/>
            </a:endParaRPr>
          </a:p>
          <a:p>
            <a:pPr marL="285750" indent="-285750">
              <a:buFont typeface="Arial" panose="020B0604020202020204" pitchFamily="34" charset="0"/>
              <a:buChar char="•"/>
            </a:pPr>
            <a:r>
              <a:rPr lang="en-GB" sz="1800">
                <a:latin typeface="Tenorite" panose="00000500000000000000" pitchFamily="2" charset="0"/>
                <a:cs typeface="Segoe UI" panose="020B0502040204020203" pitchFamily="34" charset="0"/>
              </a:rPr>
              <a:t>1 Patent Application</a:t>
            </a:r>
          </a:p>
          <a:p>
            <a:pPr marL="285750" indent="-285750">
              <a:buFont typeface="Arial" panose="020B0604020202020204" pitchFamily="34" charset="0"/>
              <a:buChar char="•"/>
            </a:pPr>
            <a:r>
              <a:rPr lang="en-GB" sz="1800">
                <a:latin typeface="Tenorite" panose="00000500000000000000" pitchFamily="2" charset="0"/>
                <a:cs typeface="Segoe UI" panose="020B0502040204020203" pitchFamily="34" charset="0"/>
              </a:rPr>
              <a:t>25 Publications </a:t>
            </a:r>
          </a:p>
          <a:p>
            <a:pPr marL="285750" indent="-285750">
              <a:buFont typeface="Arial" panose="020B0604020202020204" pitchFamily="34" charset="0"/>
              <a:buChar char="•"/>
            </a:pPr>
            <a:r>
              <a:rPr lang="en-GB" sz="1800">
                <a:latin typeface="Tenorite" panose="00000500000000000000" pitchFamily="2" charset="0"/>
                <a:cs typeface="Segoe UI" panose="020B0502040204020203" pitchFamily="34" charset="0"/>
              </a:rPr>
              <a:t>6 Preprints</a:t>
            </a:r>
          </a:p>
          <a:p>
            <a:pPr marL="285750" indent="-285750">
              <a:buFont typeface="Arial" panose="020B0604020202020204" pitchFamily="34" charset="0"/>
              <a:buChar char="•"/>
            </a:pPr>
            <a:r>
              <a:rPr lang="en-GB" sz="1800">
                <a:latin typeface="Tenorite" panose="00000500000000000000" pitchFamily="2" charset="0"/>
                <a:cs typeface="Segoe UI" panose="020B0502040204020203" pitchFamily="34" charset="0"/>
              </a:rPr>
              <a:t>4 Feature News Articles</a:t>
            </a:r>
          </a:p>
          <a:p>
            <a:pPr marL="285750" indent="-285750">
              <a:buFont typeface="Arial" panose="020B0604020202020204" pitchFamily="34" charset="0"/>
              <a:buChar char="•"/>
            </a:pPr>
            <a:r>
              <a:rPr lang="en-GB" sz="1800">
                <a:latin typeface="Tenorite" panose="00000500000000000000" pitchFamily="2" charset="0"/>
                <a:cs typeface="Segoe UI" panose="020B0502040204020203" pitchFamily="34" charset="0"/>
              </a:rPr>
              <a:t>BBC ‘Sky At Night’</a:t>
            </a:r>
          </a:p>
          <a:p>
            <a:pPr marL="285750" indent="-285750">
              <a:buFont typeface="Arial" panose="020B0604020202020204" pitchFamily="34" charset="0"/>
              <a:buChar char="•"/>
            </a:pPr>
            <a:r>
              <a:rPr lang="en-GB" sz="1800">
                <a:latin typeface="Tenorite" panose="00000500000000000000" pitchFamily="2" charset="0"/>
                <a:cs typeface="Segoe UI" panose="020B0502040204020203" pitchFamily="34" charset="0"/>
              </a:rPr>
              <a:t>4 Quantum Simulators</a:t>
            </a:r>
          </a:p>
        </p:txBody>
      </p:sp>
      <p:pic>
        <p:nvPicPr>
          <p:cNvPr id="1024" name="Content Placeholder 4" descr="A picture containing icon&#10;&#10;Description automatically generated">
            <a:extLst>
              <a:ext uri="{FF2B5EF4-FFF2-40B4-BE49-F238E27FC236}">
                <a16:creationId xmlns:a16="http://schemas.microsoft.com/office/drawing/2014/main" id="{4959C329-7312-DD2C-C0E9-0FE25E9A3354}"/>
              </a:ext>
            </a:extLst>
          </p:cNvPr>
          <p:cNvPicPr>
            <a:picLocks noChangeAspect="1"/>
          </p:cNvPicPr>
          <p:nvPr/>
        </p:nvPicPr>
        <p:blipFill rotWithShape="1">
          <a:blip r:embed="rId16"/>
          <a:srcRect l="-2" t="38354" r="-2" b="5050"/>
          <a:stretch/>
        </p:blipFill>
        <p:spPr>
          <a:xfrm>
            <a:off x="7340804" y="2064340"/>
            <a:ext cx="2274630" cy="1287289"/>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Tree>
    <p:extLst>
      <p:ext uri="{BB962C8B-B14F-4D97-AF65-F5344CB8AC3E}">
        <p14:creationId xmlns:p14="http://schemas.microsoft.com/office/powerpoint/2010/main" val="230543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4020FFB-5B02-6E4A-75B4-B01570500641}"/>
              </a:ext>
            </a:extLst>
          </p:cNvPr>
          <p:cNvPicPr>
            <a:picLocks noGrp="1" noChangeAspect="1"/>
          </p:cNvPicPr>
          <p:nvPr>
            <p:ph idx="1"/>
          </p:nvPr>
        </p:nvPicPr>
        <p:blipFill rotWithShape="1">
          <a:blip r:embed="rId3"/>
          <a:srcRect t="-1" b="3498"/>
          <a:stretch/>
        </p:blipFill>
        <p:spPr>
          <a:xfrm>
            <a:off x="20" y="119910"/>
            <a:ext cx="12191980" cy="6618179"/>
          </a:xfrm>
          <a:prstGeom prst="rect">
            <a:avLst/>
          </a:prstGeom>
        </p:spPr>
      </p:pic>
      <p:sp>
        <p:nvSpPr>
          <p:cNvPr id="2" name="TextBox 1">
            <a:extLst>
              <a:ext uri="{FF2B5EF4-FFF2-40B4-BE49-F238E27FC236}">
                <a16:creationId xmlns:a16="http://schemas.microsoft.com/office/drawing/2014/main" id="{793381BC-969A-86C0-2B7F-2B97EF2A962E}"/>
              </a:ext>
            </a:extLst>
          </p:cNvPr>
          <p:cNvSpPr txBox="1"/>
          <p:nvPr/>
        </p:nvSpPr>
        <p:spPr>
          <a:xfrm>
            <a:off x="0" y="-13885"/>
            <a:ext cx="8891954" cy="400110"/>
          </a:xfrm>
          <a:prstGeom prst="rect">
            <a:avLst/>
          </a:prstGeom>
          <a:noFill/>
        </p:spPr>
        <p:txBody>
          <a:bodyPr wrap="square" rtlCol="0">
            <a:spAutoFit/>
          </a:bodyPr>
          <a:lstStyle/>
          <a:p>
            <a:r>
              <a:rPr lang="en-GB" sz="2000" b="1" dirty="0">
                <a:latin typeface="Tenorite" panose="00000500000000000000" pitchFamily="2" charset="0"/>
                <a:ea typeface="Segoe UI Black" panose="020B0A02040204020203" pitchFamily="34" charset="0"/>
              </a:rPr>
              <a:t>Experiment in Cambridge</a:t>
            </a:r>
          </a:p>
        </p:txBody>
      </p:sp>
    </p:spTree>
    <p:extLst>
      <p:ext uri="{BB962C8B-B14F-4D97-AF65-F5344CB8AC3E}">
        <p14:creationId xmlns:p14="http://schemas.microsoft.com/office/powerpoint/2010/main" val="3816991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42">
            <a:extLst>
              <a:ext uri="{FF2B5EF4-FFF2-40B4-BE49-F238E27FC236}">
                <a16:creationId xmlns:a16="http://schemas.microsoft.com/office/drawing/2014/main" id="{9E8FC6F2-DCB1-8641-AE37-39657328D69C}"/>
              </a:ext>
            </a:extLst>
          </p:cNvPr>
          <p:cNvSpPr/>
          <p:nvPr/>
        </p:nvSpPr>
        <p:spPr>
          <a:xfrm>
            <a:off x="1912963" y="677192"/>
            <a:ext cx="6444537" cy="5503614"/>
          </a:xfrm>
          <a:custGeom>
            <a:avLst/>
            <a:gdLst>
              <a:gd name="connsiteX0" fmla="*/ 0 w 14564449"/>
              <a:gd name="connsiteY0" fmla="*/ 4951167 h 9902333"/>
              <a:gd name="connsiteX1" fmla="*/ 7282225 w 14564449"/>
              <a:gd name="connsiteY1" fmla="*/ 0 h 9902333"/>
              <a:gd name="connsiteX2" fmla="*/ 14564450 w 14564449"/>
              <a:gd name="connsiteY2" fmla="*/ 4951167 h 9902333"/>
              <a:gd name="connsiteX3" fmla="*/ 7282225 w 14564449"/>
              <a:gd name="connsiteY3" fmla="*/ 9902334 h 9902333"/>
              <a:gd name="connsiteX4" fmla="*/ 0 w 14564449"/>
              <a:gd name="connsiteY4" fmla="*/ 4951167 h 9902333"/>
              <a:gd name="connsiteX0" fmla="*/ 0 w 9939287"/>
              <a:gd name="connsiteY0" fmla="*/ 4919279 h 9902352"/>
              <a:gd name="connsiteX1" fmla="*/ 2657062 w 9939287"/>
              <a:gd name="connsiteY1" fmla="*/ 9 h 9902352"/>
              <a:gd name="connsiteX2" fmla="*/ 9939287 w 9939287"/>
              <a:gd name="connsiteY2" fmla="*/ 4951176 h 9902352"/>
              <a:gd name="connsiteX3" fmla="*/ 2657062 w 9939287"/>
              <a:gd name="connsiteY3" fmla="*/ 9902343 h 9902352"/>
              <a:gd name="connsiteX4" fmla="*/ 0 w 9939287"/>
              <a:gd name="connsiteY4" fmla="*/ 4919279 h 9902352"/>
              <a:gd name="connsiteX0" fmla="*/ 571 w 9939858"/>
              <a:gd name="connsiteY0" fmla="*/ 4919277 h 9126178"/>
              <a:gd name="connsiteX1" fmla="*/ 2657633 w 9939858"/>
              <a:gd name="connsiteY1" fmla="*/ 7 h 9126178"/>
              <a:gd name="connsiteX2" fmla="*/ 9939858 w 9939858"/>
              <a:gd name="connsiteY2" fmla="*/ 4951174 h 9126178"/>
              <a:gd name="connsiteX3" fmla="*/ 2827754 w 9939858"/>
              <a:gd name="connsiteY3" fmla="*/ 9126164 h 9126178"/>
              <a:gd name="connsiteX4" fmla="*/ 571 w 9939858"/>
              <a:gd name="connsiteY4" fmla="*/ 4919277 h 9126178"/>
              <a:gd name="connsiteX0" fmla="*/ 1617 w 9940904"/>
              <a:gd name="connsiteY0" fmla="*/ 4366385 h 8573286"/>
              <a:gd name="connsiteX1" fmla="*/ 2552354 w 9940904"/>
              <a:gd name="connsiteY1" fmla="*/ 8 h 8573286"/>
              <a:gd name="connsiteX2" fmla="*/ 9940904 w 9940904"/>
              <a:gd name="connsiteY2" fmla="*/ 4398282 h 8573286"/>
              <a:gd name="connsiteX3" fmla="*/ 2828800 w 9940904"/>
              <a:gd name="connsiteY3" fmla="*/ 8573272 h 8573286"/>
              <a:gd name="connsiteX4" fmla="*/ 1617 w 9940904"/>
              <a:gd name="connsiteY4" fmla="*/ 4366385 h 8573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0904" h="8573286">
                <a:moveTo>
                  <a:pt x="1617" y="4366385"/>
                </a:moveTo>
                <a:cubicBezTo>
                  <a:pt x="-44457" y="2937508"/>
                  <a:pt x="895806" y="-5308"/>
                  <a:pt x="2552354" y="8"/>
                </a:cubicBezTo>
                <a:cubicBezTo>
                  <a:pt x="4208902" y="5324"/>
                  <a:pt x="9940904" y="1663828"/>
                  <a:pt x="9940904" y="4398282"/>
                </a:cubicBezTo>
                <a:cubicBezTo>
                  <a:pt x="9940904" y="7132736"/>
                  <a:pt x="4485348" y="8578588"/>
                  <a:pt x="2828800" y="8573272"/>
                </a:cubicBezTo>
                <a:cubicBezTo>
                  <a:pt x="1172252" y="8567956"/>
                  <a:pt x="47691" y="5795262"/>
                  <a:pt x="1617" y="4366385"/>
                </a:cubicBezTo>
                <a:close/>
              </a:path>
            </a:pathLst>
          </a:custGeom>
          <a:solidFill>
            <a:srgbClr val="003152">
              <a:alpha val="36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endParaRPr lang="en-GB" sz="2531">
              <a:solidFill>
                <a:srgbClr val="000000"/>
              </a:solidFill>
              <a:sym typeface="Helvetica Neue Light"/>
            </a:endParaRPr>
          </a:p>
        </p:txBody>
      </p:sp>
      <p:sp>
        <p:nvSpPr>
          <p:cNvPr id="23" name="Oval 41">
            <a:extLst>
              <a:ext uri="{FF2B5EF4-FFF2-40B4-BE49-F238E27FC236}">
                <a16:creationId xmlns:a16="http://schemas.microsoft.com/office/drawing/2014/main" id="{858B16A2-2B04-C540-B875-39B81880A016}"/>
              </a:ext>
            </a:extLst>
          </p:cNvPr>
          <p:cNvSpPr/>
          <p:nvPr/>
        </p:nvSpPr>
        <p:spPr>
          <a:xfrm>
            <a:off x="5623028" y="419725"/>
            <a:ext cx="6285875" cy="6018549"/>
          </a:xfrm>
          <a:custGeom>
            <a:avLst/>
            <a:gdLst>
              <a:gd name="connsiteX0" fmla="*/ 0 w 15468654"/>
              <a:gd name="connsiteY0" fmla="*/ 5349959 h 10699917"/>
              <a:gd name="connsiteX1" fmla="*/ 7734327 w 15468654"/>
              <a:gd name="connsiteY1" fmla="*/ 0 h 10699917"/>
              <a:gd name="connsiteX2" fmla="*/ 15468654 w 15468654"/>
              <a:gd name="connsiteY2" fmla="*/ 5349959 h 10699917"/>
              <a:gd name="connsiteX3" fmla="*/ 7734327 w 15468654"/>
              <a:gd name="connsiteY3" fmla="*/ 10699918 h 10699917"/>
              <a:gd name="connsiteX4" fmla="*/ 0 w 15468654"/>
              <a:gd name="connsiteY4" fmla="*/ 5349959 h 10699917"/>
              <a:gd name="connsiteX0" fmla="*/ 0 w 9939724"/>
              <a:gd name="connsiteY0" fmla="*/ 5350422 h 10700802"/>
              <a:gd name="connsiteX1" fmla="*/ 7734327 w 9939724"/>
              <a:gd name="connsiteY1" fmla="*/ 463 h 10700802"/>
              <a:gd name="connsiteX2" fmla="*/ 9939724 w 9939724"/>
              <a:gd name="connsiteY2" fmla="*/ 5127139 h 10700802"/>
              <a:gd name="connsiteX3" fmla="*/ 7734327 w 9939724"/>
              <a:gd name="connsiteY3" fmla="*/ 10700381 h 10700802"/>
              <a:gd name="connsiteX4" fmla="*/ 0 w 9939724"/>
              <a:gd name="connsiteY4" fmla="*/ 5350422 h 10700802"/>
              <a:gd name="connsiteX0" fmla="*/ 56 w 9939780"/>
              <a:gd name="connsiteY0" fmla="*/ 4436338 h 9786571"/>
              <a:gd name="connsiteX1" fmla="*/ 7606792 w 9939780"/>
              <a:gd name="connsiteY1" fmla="*/ 779 h 9786571"/>
              <a:gd name="connsiteX2" fmla="*/ 9939780 w 9939780"/>
              <a:gd name="connsiteY2" fmla="*/ 4213055 h 9786571"/>
              <a:gd name="connsiteX3" fmla="*/ 7734383 w 9939780"/>
              <a:gd name="connsiteY3" fmla="*/ 9786297 h 9786571"/>
              <a:gd name="connsiteX4" fmla="*/ 56 w 9939780"/>
              <a:gd name="connsiteY4" fmla="*/ 4436338 h 9786571"/>
              <a:gd name="connsiteX0" fmla="*/ 374 w 9940098"/>
              <a:gd name="connsiteY0" fmla="*/ 4436338 h 8489509"/>
              <a:gd name="connsiteX1" fmla="*/ 7607110 w 9940098"/>
              <a:gd name="connsiteY1" fmla="*/ 779 h 8489509"/>
              <a:gd name="connsiteX2" fmla="*/ 9940098 w 9940098"/>
              <a:gd name="connsiteY2" fmla="*/ 4213055 h 8489509"/>
              <a:gd name="connsiteX3" fmla="*/ 7936720 w 9940098"/>
              <a:gd name="connsiteY3" fmla="*/ 8489125 h 8489509"/>
              <a:gd name="connsiteX4" fmla="*/ 374 w 9940098"/>
              <a:gd name="connsiteY4" fmla="*/ 4436338 h 848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0098" h="8489509">
                <a:moveTo>
                  <a:pt x="374" y="4436338"/>
                </a:moveTo>
                <a:cubicBezTo>
                  <a:pt x="-54561" y="3021614"/>
                  <a:pt x="5950489" y="37993"/>
                  <a:pt x="7607110" y="779"/>
                </a:cubicBezTo>
                <a:cubicBezTo>
                  <a:pt x="9263731" y="-36435"/>
                  <a:pt x="9940098" y="1258354"/>
                  <a:pt x="9940098" y="4213055"/>
                </a:cubicBezTo>
                <a:cubicBezTo>
                  <a:pt x="9940098" y="7167756"/>
                  <a:pt x="9593341" y="8451911"/>
                  <a:pt x="7936720" y="8489125"/>
                </a:cubicBezTo>
                <a:cubicBezTo>
                  <a:pt x="6280099" y="8526339"/>
                  <a:pt x="55309" y="5851062"/>
                  <a:pt x="374" y="4436338"/>
                </a:cubicBezTo>
                <a:close/>
              </a:path>
            </a:pathLst>
          </a:custGeom>
          <a:solidFill>
            <a:srgbClr val="7F305F">
              <a:alpha val="32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endParaRPr lang="en-GB" sz="2531">
              <a:solidFill>
                <a:srgbClr val="000000"/>
              </a:solidFill>
              <a:sym typeface="Helvetica Neue Light"/>
            </a:endParaRPr>
          </a:p>
        </p:txBody>
      </p:sp>
      <p:sp>
        <p:nvSpPr>
          <p:cNvPr id="20" name="Rectangle 19">
            <a:extLst>
              <a:ext uri="{FF2B5EF4-FFF2-40B4-BE49-F238E27FC236}">
                <a16:creationId xmlns:a16="http://schemas.microsoft.com/office/drawing/2014/main" id="{B1C27F2F-036A-B243-B867-359E0F2F6C79}"/>
              </a:ext>
            </a:extLst>
          </p:cNvPr>
          <p:cNvSpPr/>
          <p:nvPr/>
        </p:nvSpPr>
        <p:spPr>
          <a:xfrm>
            <a:off x="0" y="0"/>
            <a:ext cx="1600200" cy="68580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D721F6B-B840-B342-A3C7-4B19D4BE4FF2}"/>
              </a:ext>
            </a:extLst>
          </p:cNvPr>
          <p:cNvSpPr txBox="1"/>
          <p:nvPr/>
        </p:nvSpPr>
        <p:spPr>
          <a:xfrm rot="16200000">
            <a:off x="-1794544" y="3255165"/>
            <a:ext cx="4922501" cy="707886"/>
          </a:xfrm>
          <a:prstGeom prst="rect">
            <a:avLst/>
          </a:prstGeom>
          <a:noFill/>
        </p:spPr>
        <p:txBody>
          <a:bodyPr wrap="none" lIns="91440" tIns="45720" rIns="91440" bIns="45720" rtlCol="0" anchor="t">
            <a:spAutoFit/>
          </a:bodyPr>
          <a:lstStyle/>
          <a:p>
            <a:r>
              <a:rPr lang="en-GB" sz="4000">
                <a:latin typeface="Tenorite" panose="00000500000000000000" pitchFamily="2" charset="0"/>
                <a:ea typeface="Open Sans ExtraBold"/>
                <a:cs typeface="Open Sans ExtraBold"/>
              </a:rPr>
              <a:t>Quantum Black Holes</a:t>
            </a:r>
            <a:endParaRPr lang="en-US">
              <a:latin typeface="Tenorite" panose="00000500000000000000" pitchFamily="2" charset="0"/>
            </a:endParaRPr>
          </a:p>
        </p:txBody>
      </p:sp>
      <p:sp>
        <p:nvSpPr>
          <p:cNvPr id="2" name="TextBox 1">
            <a:extLst>
              <a:ext uri="{FF2B5EF4-FFF2-40B4-BE49-F238E27FC236}">
                <a16:creationId xmlns:a16="http://schemas.microsoft.com/office/drawing/2014/main" id="{9504956E-E070-60C9-5B64-35A44872C095}"/>
              </a:ext>
            </a:extLst>
          </p:cNvPr>
          <p:cNvSpPr txBox="1"/>
          <p:nvPr/>
        </p:nvSpPr>
        <p:spPr>
          <a:xfrm>
            <a:off x="8667928" y="754301"/>
            <a:ext cx="2844086" cy="53043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182563" indent="-182563" latinLnBrk="1" hangingPunct="0"/>
            <a:r>
              <a:rPr lang="en-GB" sz="2000" b="1" dirty="0">
                <a:latin typeface="Tenorite" panose="00000500000000000000" pitchFamily="2" charset="0"/>
                <a:cs typeface="Segoe UI" panose="020B0502040204020203" pitchFamily="34" charset="0"/>
                <a:sym typeface="Symbol" panose="05050102010706020507" pitchFamily="18" charset="2"/>
              </a:rPr>
              <a:t>Nottingham</a:t>
            </a: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sym typeface="Symbol" panose="05050102010706020507" pitchFamily="18" charset="2"/>
              </a:rPr>
              <a:t>Silke Weinfurtner</a:t>
            </a: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rPr>
              <a:t>Anthony Kent</a:t>
            </a:r>
          </a:p>
          <a:p>
            <a:pPr marL="182563" indent="-182563" latinLnBrk="1" hangingPunct="0">
              <a:buFont typeface="Arial" panose="020B0604020202020204" pitchFamily="34" charset="0"/>
              <a:buChar char="•"/>
            </a:pPr>
            <a:r>
              <a:rPr lang="it-IT" sz="2000" dirty="0">
                <a:latin typeface="Tenorite" panose="00000500000000000000" pitchFamily="2" charset="0"/>
                <a:cs typeface="Segoe UI" panose="020B0502040204020203" pitchFamily="34" charset="0"/>
                <a:sym typeface="Symbol" panose="05050102010706020507" pitchFamily="18" charset="2"/>
              </a:rPr>
              <a:t>Patrik Švančara</a:t>
            </a: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sym typeface="Symbol" panose="05050102010706020507" pitchFamily="18" charset="2"/>
              </a:rPr>
              <a:t>Vitor S. Barroso</a:t>
            </a:r>
            <a:endParaRPr lang="it-IT" sz="2000" dirty="0">
              <a:latin typeface="Tenorite" panose="00000500000000000000" pitchFamily="2" charset="0"/>
              <a:cs typeface="Segoe UI" panose="020B0502040204020203" pitchFamily="34" charset="0"/>
              <a:sym typeface="Symbol" panose="05050102010706020507" pitchFamily="18" charset="2"/>
            </a:endParaRPr>
          </a:p>
          <a:p>
            <a:pPr marL="182563" indent="-182563" latinLnBrk="1" hangingPunct="0">
              <a:buFont typeface="Arial" panose="020B0604020202020204" pitchFamily="34" charset="0"/>
              <a:buChar char="•"/>
            </a:pPr>
            <a:r>
              <a:rPr lang="it-IT" sz="2000" dirty="0">
                <a:latin typeface="Tenorite" panose="00000500000000000000" pitchFamily="2" charset="0"/>
                <a:cs typeface="Segoe UI" panose="020B0502040204020203" pitchFamily="34" charset="0"/>
                <a:sym typeface="Symbol" panose="05050102010706020507" pitchFamily="18" charset="2"/>
              </a:rPr>
              <a:t>Chris Goodwin</a:t>
            </a:r>
          </a:p>
          <a:p>
            <a:pPr marL="182563" indent="-182563" latinLnBrk="1" hangingPunct="0">
              <a:buFont typeface="Arial" panose="020B0604020202020204" pitchFamily="34" charset="0"/>
              <a:buChar char="•"/>
            </a:pPr>
            <a:r>
              <a:rPr lang="it-IT" sz="2000" dirty="0">
                <a:latin typeface="Tenorite" panose="00000500000000000000" pitchFamily="2" charset="0"/>
                <a:cs typeface="Segoe UI" panose="020B0502040204020203" pitchFamily="34" charset="0"/>
                <a:sym typeface="Symbol" panose="05050102010706020507" pitchFamily="18" charset="2"/>
              </a:rPr>
              <a:t>Pietro Smaniotto</a:t>
            </a:r>
          </a:p>
          <a:p>
            <a:pPr marL="182563" indent="-182563" latinLnBrk="1" hangingPunct="0">
              <a:buFont typeface="Arial" panose="020B0604020202020204" pitchFamily="34" charset="0"/>
              <a:buChar char="•"/>
            </a:pPr>
            <a:r>
              <a:rPr lang="it-IT" sz="2000" dirty="0">
                <a:latin typeface="Tenorite" panose="00000500000000000000" pitchFamily="2" charset="0"/>
                <a:cs typeface="Segoe UI" panose="020B0502040204020203" pitchFamily="34" charset="0"/>
                <a:sym typeface="Symbol" panose="05050102010706020507" pitchFamily="18" charset="2"/>
              </a:rPr>
              <a:t>Leonardo Solidoro</a:t>
            </a:r>
          </a:p>
          <a:p>
            <a:pPr marL="182563" indent="-182563" latinLnBrk="1" hangingPunct="0">
              <a:buFont typeface="Arial" panose="020B0604020202020204" pitchFamily="34" charset="0"/>
              <a:buChar char="•"/>
            </a:pPr>
            <a:r>
              <a:rPr lang="en-GB" sz="2000" b="0" i="0" dirty="0">
                <a:solidFill>
                  <a:srgbClr val="000000"/>
                </a:solidFill>
                <a:effectLst/>
                <a:latin typeface="Aptos" panose="020B0004020202020204" pitchFamily="34" charset="0"/>
              </a:rPr>
              <a:t>Maciej </a:t>
            </a:r>
            <a:r>
              <a:rPr lang="en-GB" sz="2000" b="0" i="0" dirty="0" err="1">
                <a:solidFill>
                  <a:srgbClr val="000000"/>
                </a:solidFill>
                <a:effectLst/>
                <a:latin typeface="Aptos" panose="020B0004020202020204" pitchFamily="34" charset="0"/>
              </a:rPr>
              <a:t>Jarema</a:t>
            </a:r>
            <a:endParaRPr lang="en-GB" sz="2000" dirty="0">
              <a:latin typeface="Tenorite" panose="00000500000000000000" pitchFamily="2" charset="0"/>
              <a:cs typeface="Segoe UI" panose="020B0502040204020203" pitchFamily="34" charset="0"/>
              <a:sym typeface="Symbol" panose="05050102010706020507" pitchFamily="18" charset="2"/>
            </a:endParaRPr>
          </a:p>
          <a:p>
            <a:pPr marL="182563" indent="-182563" latinLnBrk="1" hangingPunct="0">
              <a:buFont typeface="Arial" panose="020B0604020202020204" pitchFamily="34" charset="0"/>
              <a:buChar char="•"/>
            </a:pPr>
            <a:r>
              <a:rPr lang="en-GB" sz="2000" dirty="0" err="1">
                <a:latin typeface="Tenorite" panose="00000500000000000000" pitchFamily="2" charset="0"/>
                <a:cs typeface="Segoe UI" panose="020B0502040204020203" pitchFamily="34" charset="0"/>
                <a:sym typeface="Symbol" panose="05050102010706020507" pitchFamily="18" charset="2"/>
              </a:rPr>
              <a:t>Sreelekshmi</a:t>
            </a:r>
            <a:r>
              <a:rPr lang="en-GB" sz="2000" dirty="0">
                <a:latin typeface="Tenorite" panose="00000500000000000000" pitchFamily="2" charset="0"/>
                <a:cs typeface="Segoe UI" panose="020B0502040204020203" pitchFamily="34" charset="0"/>
                <a:sym typeface="Symbol" panose="05050102010706020507" pitchFamily="18" charset="2"/>
              </a:rPr>
              <a:t> </a:t>
            </a:r>
            <a:r>
              <a:rPr lang="en-GB" sz="2000" dirty="0" err="1">
                <a:latin typeface="Tenorite" panose="00000500000000000000" pitchFamily="2" charset="0"/>
                <a:cs typeface="Segoe UI" panose="020B0502040204020203" pitchFamily="34" charset="0"/>
                <a:sym typeface="Symbol" panose="05050102010706020507" pitchFamily="18" charset="2"/>
              </a:rPr>
              <a:t>Ajithkumar</a:t>
            </a:r>
            <a:endParaRPr lang="en-GB" sz="2000" dirty="0">
              <a:latin typeface="Tenorite" panose="00000500000000000000" pitchFamily="2" charset="0"/>
              <a:cs typeface="Segoe UI" panose="020B0502040204020203" pitchFamily="34" charset="0"/>
              <a:sym typeface="Symbol" panose="05050102010706020507" pitchFamily="18" charset="2"/>
            </a:endParaRPr>
          </a:p>
          <a:p>
            <a:pPr latinLnBrk="1" hangingPunct="0"/>
            <a:r>
              <a:rPr lang="en-GB" sz="2000" b="1" dirty="0">
                <a:latin typeface="Tenorite" panose="00000500000000000000" pitchFamily="2" charset="0"/>
                <a:cs typeface="Segoe UI" panose="020B0502040204020203" pitchFamily="34" charset="0"/>
                <a:sym typeface="Symbol" panose="05050102010706020507" pitchFamily="18" charset="2"/>
              </a:rPr>
              <a:t>RHUL</a:t>
            </a: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rPr>
              <a:t>Xavier Rojas</a:t>
            </a: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rPr>
              <a:t>Sumit Kumar</a:t>
            </a:r>
          </a:p>
          <a:p>
            <a:pPr latinLnBrk="1" hangingPunct="0"/>
            <a:r>
              <a:rPr lang="en-GB" sz="2000" b="1" dirty="0">
                <a:latin typeface="Tenorite" panose="00000500000000000000" pitchFamily="2" charset="0"/>
                <a:cs typeface="Segoe UI" panose="020B0502040204020203" pitchFamily="34" charset="0"/>
              </a:rPr>
              <a:t>St. Andrews</a:t>
            </a:r>
          </a:p>
          <a:p>
            <a:pPr marL="342900" indent="-342900"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rPr>
              <a:t>Friedrich Koenig</a:t>
            </a:r>
          </a:p>
          <a:p>
            <a:pPr marL="342900" indent="-342900"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rPr>
              <a:t>Pavlos </a:t>
            </a:r>
            <a:r>
              <a:rPr lang="en-GB" sz="2000" dirty="0" err="1">
                <a:latin typeface="Tenorite" panose="00000500000000000000" pitchFamily="2" charset="0"/>
                <a:cs typeface="Segoe UI" panose="020B0502040204020203" pitchFamily="34" charset="0"/>
              </a:rPr>
              <a:t>Manousiadis</a:t>
            </a:r>
            <a:endParaRPr lang="en-GB" sz="2000" dirty="0">
              <a:latin typeface="Tenorite" panose="00000500000000000000" pitchFamily="2" charset="0"/>
              <a:cs typeface="Segoe UI" panose="020B0502040204020203" pitchFamily="34" charset="0"/>
            </a:endParaRPr>
          </a:p>
          <a:p>
            <a:pPr marL="342900" indent="-342900"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rPr>
              <a:t>Christopher Burgess</a:t>
            </a:r>
          </a:p>
        </p:txBody>
      </p:sp>
      <p:sp>
        <p:nvSpPr>
          <p:cNvPr id="3" name="TextBox 2">
            <a:extLst>
              <a:ext uri="{FF2B5EF4-FFF2-40B4-BE49-F238E27FC236}">
                <a16:creationId xmlns:a16="http://schemas.microsoft.com/office/drawing/2014/main" id="{D9696FBB-BA79-36ED-5160-616A2844FAB1}"/>
              </a:ext>
            </a:extLst>
          </p:cNvPr>
          <p:cNvSpPr txBox="1"/>
          <p:nvPr/>
        </p:nvSpPr>
        <p:spPr>
          <a:xfrm>
            <a:off x="3223682" y="1602725"/>
            <a:ext cx="3291283" cy="345767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latinLnBrk="1" hangingPunct="0"/>
            <a:r>
              <a:rPr lang="en-GB" sz="2000" b="1" dirty="0">
                <a:latin typeface="Tenorite" panose="00000500000000000000" pitchFamily="2" charset="0"/>
                <a:cs typeface="Segoe UI" panose="020B0502040204020203" pitchFamily="34" charset="0"/>
                <a:sym typeface="Symbol" panose="05050102010706020507" pitchFamily="18" charset="2"/>
              </a:rPr>
              <a:t>KCL</a:t>
            </a:r>
            <a:endParaRPr lang="en-GB" sz="2000" dirty="0">
              <a:latin typeface="Tenorite" panose="00000500000000000000" pitchFamily="2" charset="0"/>
              <a:cs typeface="Segoe UI" panose="020B0502040204020203" pitchFamily="34" charset="0"/>
              <a:sym typeface="Symbol" panose="05050102010706020507" pitchFamily="18" charset="2"/>
            </a:endParaRP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rPr>
              <a:t>Ruth Gregory</a:t>
            </a: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sym typeface="Symbol" panose="05050102010706020507" pitchFamily="18" charset="2"/>
              </a:rPr>
              <a:t>Sam Patrick</a:t>
            </a:r>
          </a:p>
          <a:p>
            <a:pPr marL="182563" indent="-182563" latinLnBrk="1" hangingPunct="0"/>
            <a:r>
              <a:rPr lang="en-GB" sz="2000" b="1" dirty="0">
                <a:latin typeface="Tenorite" panose="00000500000000000000" pitchFamily="2" charset="0"/>
                <a:cs typeface="Segoe UI" panose="020B0502040204020203" pitchFamily="34" charset="0"/>
                <a:sym typeface="Symbol" panose="05050102010706020507" pitchFamily="18" charset="2"/>
              </a:rPr>
              <a:t>Newcastle</a:t>
            </a: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rPr>
              <a:t>Carlo Barenghi</a:t>
            </a:r>
          </a:p>
          <a:p>
            <a:pPr marL="182563" indent="-182563" latinLnBrk="1" hangingPunct="0"/>
            <a:r>
              <a:rPr lang="en-GB" sz="2000" b="1" dirty="0">
                <a:latin typeface="Tenorite" panose="00000500000000000000" pitchFamily="2" charset="0"/>
                <a:cs typeface="Segoe UI" panose="020B0502040204020203" pitchFamily="34" charset="0"/>
                <a:sym typeface="Symbol" panose="05050102010706020507" pitchFamily="18" charset="2"/>
              </a:rPr>
              <a:t>Nottingham</a:t>
            </a: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rPr>
              <a:t>Jorma Louko</a:t>
            </a: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sym typeface="Symbol" panose="05050102010706020507" pitchFamily="18" charset="2"/>
              </a:rPr>
              <a:t>Cisco Gooding</a:t>
            </a: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sym typeface="Symbol" panose="05050102010706020507" pitchFamily="18" charset="2"/>
              </a:rPr>
              <a:t>Cameron Bunny</a:t>
            </a:r>
          </a:p>
          <a:p>
            <a:pPr latinLnBrk="1" hangingPunct="0"/>
            <a:r>
              <a:rPr lang="en-GB" sz="2000" b="1" dirty="0">
                <a:latin typeface="Tenorite" panose="00000500000000000000" pitchFamily="2" charset="0"/>
                <a:cs typeface="Segoe UI" panose="020B0502040204020203" pitchFamily="34" charset="0"/>
                <a:sym typeface="Symbol" panose="05050102010706020507" pitchFamily="18" charset="2"/>
              </a:rPr>
              <a:t>RHUL</a:t>
            </a: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rPr>
              <a:t>Gregoire Ithier</a:t>
            </a:r>
          </a:p>
        </p:txBody>
      </p:sp>
    </p:spTree>
    <p:extLst>
      <p:ext uri="{BB962C8B-B14F-4D97-AF65-F5344CB8AC3E}">
        <p14:creationId xmlns:p14="http://schemas.microsoft.com/office/powerpoint/2010/main" val="1256672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6" descr="Related image">
            <a:extLst>
              <a:ext uri="{FF2B5EF4-FFF2-40B4-BE49-F238E27FC236}">
                <a16:creationId xmlns:a16="http://schemas.microsoft.com/office/drawing/2014/main" id="{0373B527-1828-1E4B-9BD9-84B54B0B3B8F}"/>
              </a:ext>
            </a:extLst>
          </p:cNvPr>
          <p:cNvSpPr>
            <a:spLocks noChangeAspect="1" noChangeArrowheads="1"/>
          </p:cNvSpPr>
          <p:nvPr/>
        </p:nvSpPr>
        <p:spPr bwMode="auto">
          <a:xfrm>
            <a:off x="4340494" y="0"/>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endParaRPr lang="en-GB" sz="1266">
              <a:latin typeface="Tenorite" panose="00000500000000000000" pitchFamily="2" charset="0"/>
            </a:endParaRPr>
          </a:p>
        </p:txBody>
      </p:sp>
      <p:sp>
        <p:nvSpPr>
          <p:cNvPr id="24" name="TextBox 23">
            <a:extLst>
              <a:ext uri="{FF2B5EF4-FFF2-40B4-BE49-F238E27FC236}">
                <a16:creationId xmlns:a16="http://schemas.microsoft.com/office/drawing/2014/main" id="{346DFA4B-C2C7-504F-B4C1-6DAA730A221E}"/>
              </a:ext>
            </a:extLst>
          </p:cNvPr>
          <p:cNvSpPr txBox="1"/>
          <p:nvPr/>
        </p:nvSpPr>
        <p:spPr>
          <a:xfrm>
            <a:off x="5736965" y="3165160"/>
            <a:ext cx="6068754" cy="20111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522368" indent="-522368" latinLnBrk="1" hangingPunct="0">
              <a:buFont typeface="Arial" panose="020B0604020202020204" pitchFamily="34" charset="0"/>
              <a:buChar char="•"/>
            </a:pPr>
            <a:r>
              <a:rPr lang="en-GB">
                <a:solidFill>
                  <a:srgbClr val="000000"/>
                </a:solidFill>
                <a:latin typeface="Tenorite" panose="00000500000000000000" pitchFamily="2" charset="0"/>
                <a:ea typeface="Segoe UI Historic" panose="020B0502040204020203" pitchFamily="34" charset="0"/>
                <a:cs typeface="Segoe UI Historic" panose="020B0502040204020203" pitchFamily="34" charset="0"/>
              </a:rPr>
              <a:t>Perturbed black-holes emit characteristic waves</a:t>
            </a:r>
            <a:br>
              <a:rPr lang="en-GB">
                <a:solidFill>
                  <a:srgbClr val="000000"/>
                </a:solidFill>
                <a:latin typeface="Tenorite" panose="00000500000000000000" pitchFamily="2" charset="0"/>
                <a:ea typeface="Segoe UI Historic" panose="020B0502040204020203" pitchFamily="34" charset="0"/>
                <a:cs typeface="Segoe UI Historic" panose="020B0502040204020203" pitchFamily="34" charset="0"/>
              </a:rPr>
            </a:br>
            <a:endParaRPr lang="en-GB">
              <a:solidFill>
                <a:srgbClr val="000000"/>
              </a:solidFill>
              <a:latin typeface="Tenorite" panose="00000500000000000000" pitchFamily="2" charset="0"/>
              <a:ea typeface="Segoe UI Historic" panose="020B0502040204020203" pitchFamily="34" charset="0"/>
              <a:cs typeface="Segoe UI Historic" panose="020B0502040204020203" pitchFamily="34" charset="0"/>
            </a:endParaRPr>
          </a:p>
          <a:p>
            <a:pPr marL="522368" indent="-522368" latinLnBrk="1" hangingPunct="0">
              <a:buFont typeface="Arial" panose="020B0604020202020204" pitchFamily="34" charset="0"/>
              <a:buChar char="•"/>
            </a:pPr>
            <a:r>
              <a:rPr lang="en-GB">
                <a:solidFill>
                  <a:srgbClr val="000000"/>
                </a:solidFill>
                <a:latin typeface="Tenorite" panose="00000500000000000000" pitchFamily="2" charset="0"/>
                <a:ea typeface="Segoe UI Historic" panose="020B0502040204020203" pitchFamily="34" charset="0"/>
                <a:cs typeface="Segoe UI Historic" panose="020B0502040204020203" pitchFamily="34" charset="0"/>
              </a:rPr>
              <a:t>Recent validation of universality of black hole </a:t>
            </a:r>
            <a:br>
              <a:rPr lang="en-GB">
                <a:solidFill>
                  <a:srgbClr val="000000"/>
                </a:solidFill>
                <a:latin typeface="Tenorite" panose="00000500000000000000" pitchFamily="2" charset="0"/>
                <a:ea typeface="Segoe UI Historic" panose="020B0502040204020203" pitchFamily="34" charset="0"/>
                <a:cs typeface="Segoe UI Historic" panose="020B0502040204020203" pitchFamily="34" charset="0"/>
              </a:rPr>
            </a:br>
            <a:r>
              <a:rPr lang="en-GB">
                <a:solidFill>
                  <a:srgbClr val="000000"/>
                </a:solidFill>
                <a:latin typeface="Tenorite" panose="00000500000000000000" pitchFamily="2" charset="0"/>
                <a:ea typeface="Segoe UI Historic" panose="020B0502040204020203" pitchFamily="34" charset="0"/>
                <a:cs typeface="Segoe UI Historic" panose="020B0502040204020203" pitchFamily="34" charset="0"/>
              </a:rPr>
              <a:t>ring-down in gravity simulators</a:t>
            </a:r>
            <a:br>
              <a:rPr lang="en-GB">
                <a:solidFill>
                  <a:srgbClr val="000000"/>
                </a:solidFill>
                <a:latin typeface="Tenorite" panose="00000500000000000000" pitchFamily="2" charset="0"/>
                <a:ea typeface="Segoe UI Historic" panose="020B0502040204020203" pitchFamily="34" charset="0"/>
                <a:cs typeface="Segoe UI Historic" panose="020B0502040204020203" pitchFamily="34" charset="0"/>
              </a:rPr>
            </a:br>
            <a:endParaRPr lang="en-GB">
              <a:solidFill>
                <a:srgbClr val="000000"/>
              </a:solidFill>
              <a:latin typeface="Tenorite" panose="00000500000000000000" pitchFamily="2" charset="0"/>
              <a:ea typeface="Segoe UI Historic" panose="020B0502040204020203" pitchFamily="34" charset="0"/>
              <a:cs typeface="Segoe UI Historic" panose="020B0502040204020203" pitchFamily="34" charset="0"/>
            </a:endParaRPr>
          </a:p>
          <a:p>
            <a:pPr marL="522368" indent="-522368" latinLnBrk="1" hangingPunct="0">
              <a:buFont typeface="Arial" panose="020B0604020202020204" pitchFamily="34" charset="0"/>
              <a:buChar char="•"/>
            </a:pPr>
            <a:r>
              <a:rPr lang="en-GB">
                <a:solidFill>
                  <a:srgbClr val="000000"/>
                </a:solidFill>
                <a:latin typeface="Tenorite" panose="00000500000000000000" pitchFamily="2" charset="0"/>
                <a:ea typeface="Segoe UI Historic" panose="020B0502040204020203" pitchFamily="34" charset="0"/>
                <a:cs typeface="Segoe UI Historic" panose="020B0502040204020203" pitchFamily="34" charset="0"/>
              </a:rPr>
              <a:t>Contribution of quantum effects to black hole </a:t>
            </a:r>
            <a:br>
              <a:rPr lang="en-GB">
                <a:solidFill>
                  <a:srgbClr val="000000"/>
                </a:solidFill>
                <a:latin typeface="Tenorite" panose="00000500000000000000" pitchFamily="2" charset="0"/>
                <a:ea typeface="Segoe UI Historic" panose="020B0502040204020203" pitchFamily="34" charset="0"/>
                <a:cs typeface="Segoe UI Historic" panose="020B0502040204020203" pitchFamily="34" charset="0"/>
              </a:rPr>
            </a:br>
            <a:r>
              <a:rPr lang="en-GB">
                <a:solidFill>
                  <a:srgbClr val="000000"/>
                </a:solidFill>
                <a:latin typeface="Tenorite" panose="00000500000000000000" pitchFamily="2" charset="0"/>
                <a:ea typeface="Segoe UI Historic" panose="020B0502040204020203" pitchFamily="34" charset="0"/>
                <a:cs typeface="Segoe UI Historic" panose="020B0502040204020203" pitchFamily="34" charset="0"/>
              </a:rPr>
              <a:t>ringdown dynamics</a:t>
            </a:r>
          </a:p>
        </p:txBody>
      </p:sp>
      <p:sp>
        <p:nvSpPr>
          <p:cNvPr id="4" name="Rectangle 3">
            <a:extLst>
              <a:ext uri="{FF2B5EF4-FFF2-40B4-BE49-F238E27FC236}">
                <a16:creationId xmlns:a16="http://schemas.microsoft.com/office/drawing/2014/main" id="{D1B56EFD-1331-A060-8853-736AEA846057}"/>
              </a:ext>
            </a:extLst>
          </p:cNvPr>
          <p:cNvSpPr/>
          <p:nvPr/>
        </p:nvSpPr>
        <p:spPr>
          <a:xfrm>
            <a:off x="0" y="0"/>
            <a:ext cx="1600200" cy="68580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23B78E0-DEB6-AA06-0815-98B23B41C4BA}"/>
              </a:ext>
            </a:extLst>
          </p:cNvPr>
          <p:cNvSpPr txBox="1"/>
          <p:nvPr/>
        </p:nvSpPr>
        <p:spPr>
          <a:xfrm rot="16200000">
            <a:off x="-1794544" y="3255165"/>
            <a:ext cx="4922501" cy="707886"/>
          </a:xfrm>
          <a:prstGeom prst="rect">
            <a:avLst/>
          </a:prstGeom>
          <a:noFill/>
        </p:spPr>
        <p:txBody>
          <a:bodyPr wrap="none" lIns="91440" tIns="45720" rIns="91440" bIns="45720" rtlCol="0" anchor="t">
            <a:spAutoFit/>
          </a:bodyPr>
          <a:lstStyle/>
          <a:p>
            <a:r>
              <a:rPr lang="en-GB" sz="4000">
                <a:latin typeface="Tenorite" panose="00000500000000000000" pitchFamily="2" charset="0"/>
                <a:ea typeface="Open Sans ExtraBold"/>
                <a:cs typeface="Open Sans ExtraBold"/>
              </a:rPr>
              <a:t>Quantum Black Holes</a:t>
            </a:r>
            <a:endParaRPr lang="en-US">
              <a:latin typeface="Tenorite" panose="00000500000000000000" pitchFamily="2" charset="0"/>
            </a:endParaRPr>
          </a:p>
        </p:txBody>
      </p:sp>
      <p:sp>
        <p:nvSpPr>
          <p:cNvPr id="10" name="TextBox 9">
            <a:extLst>
              <a:ext uri="{FF2B5EF4-FFF2-40B4-BE49-F238E27FC236}">
                <a16:creationId xmlns:a16="http://schemas.microsoft.com/office/drawing/2014/main" id="{BC9E60D4-E371-3F4C-A25D-17099D6E5148}"/>
              </a:ext>
            </a:extLst>
          </p:cNvPr>
          <p:cNvSpPr txBox="1"/>
          <p:nvPr/>
        </p:nvSpPr>
        <p:spPr>
          <a:xfrm>
            <a:off x="1600200" y="0"/>
            <a:ext cx="7704250" cy="400110"/>
          </a:xfrm>
          <a:prstGeom prst="rect">
            <a:avLst/>
          </a:prstGeom>
          <a:noFill/>
        </p:spPr>
        <p:txBody>
          <a:bodyPr wrap="square" rtlCol="0">
            <a:spAutoFit/>
          </a:bodyPr>
          <a:lstStyle/>
          <a:p>
            <a:r>
              <a:rPr lang="en-GB" sz="2000" b="1">
                <a:latin typeface="Tenorite" panose="00000500000000000000" pitchFamily="2" charset="0"/>
                <a:ea typeface="Segoe UI Black" panose="020B0A02040204020203" pitchFamily="34" charset="0"/>
              </a:rPr>
              <a:t>Quantum Black Holes</a:t>
            </a:r>
          </a:p>
        </p:txBody>
      </p:sp>
      <p:sp>
        <p:nvSpPr>
          <p:cNvPr id="32" name="TextBox 31">
            <a:extLst>
              <a:ext uri="{FF2B5EF4-FFF2-40B4-BE49-F238E27FC236}">
                <a16:creationId xmlns:a16="http://schemas.microsoft.com/office/drawing/2014/main" id="{81363965-5681-5387-EB39-A8AE5DFB1D7A}"/>
              </a:ext>
            </a:extLst>
          </p:cNvPr>
          <p:cNvSpPr txBox="1"/>
          <p:nvPr/>
        </p:nvSpPr>
        <p:spPr>
          <a:xfrm>
            <a:off x="1598328" y="897515"/>
            <a:ext cx="3025284" cy="276999"/>
          </a:xfrm>
          <a:prstGeom prst="rect">
            <a:avLst/>
          </a:prstGeom>
          <a:noFill/>
        </p:spPr>
        <p:txBody>
          <a:bodyPr wrap="square" rtlCol="0">
            <a:spAutoFit/>
          </a:bodyPr>
          <a:lstStyle/>
          <a:p>
            <a:r>
              <a:rPr lang="en-US" sz="1200" b="1" i="1">
                <a:latin typeface="Tenorite" panose="00000500000000000000" pitchFamily="2" charset="0"/>
              </a:rPr>
              <a:t>PERTURBED BLACK HOLE</a:t>
            </a:r>
            <a:endParaRPr lang="en-GB" sz="1200" b="1" i="1">
              <a:latin typeface="Tenorite" panose="00000500000000000000" pitchFamily="2" charset="0"/>
            </a:endParaRPr>
          </a:p>
        </p:txBody>
      </p:sp>
      <p:sp>
        <p:nvSpPr>
          <p:cNvPr id="33" name="TextBox 32">
            <a:extLst>
              <a:ext uri="{FF2B5EF4-FFF2-40B4-BE49-F238E27FC236}">
                <a16:creationId xmlns:a16="http://schemas.microsoft.com/office/drawing/2014/main" id="{6BEF116F-E2E1-865F-4F68-FEA1A3CD67E2}"/>
              </a:ext>
            </a:extLst>
          </p:cNvPr>
          <p:cNvSpPr txBox="1"/>
          <p:nvPr/>
        </p:nvSpPr>
        <p:spPr>
          <a:xfrm>
            <a:off x="1598328" y="2383945"/>
            <a:ext cx="3334260" cy="276999"/>
          </a:xfrm>
          <a:prstGeom prst="rect">
            <a:avLst/>
          </a:prstGeom>
          <a:noFill/>
        </p:spPr>
        <p:txBody>
          <a:bodyPr wrap="square" rtlCol="0">
            <a:spAutoFit/>
          </a:bodyPr>
          <a:lstStyle/>
          <a:p>
            <a:r>
              <a:rPr lang="en-US" sz="1200" b="1" i="1">
                <a:latin typeface="Tenorite" panose="00000500000000000000" pitchFamily="2" charset="0"/>
              </a:rPr>
              <a:t>LIGO DETECTOR </a:t>
            </a:r>
            <a:endParaRPr lang="en-GB" sz="1200" b="1" i="1">
              <a:latin typeface="Tenorite" panose="00000500000000000000" pitchFamily="2" charset="0"/>
            </a:endParaRPr>
          </a:p>
        </p:txBody>
      </p:sp>
      <p:sp>
        <p:nvSpPr>
          <p:cNvPr id="35" name="TextBox 34">
            <a:extLst>
              <a:ext uri="{FF2B5EF4-FFF2-40B4-BE49-F238E27FC236}">
                <a16:creationId xmlns:a16="http://schemas.microsoft.com/office/drawing/2014/main" id="{4A119BF7-FA79-709C-74AA-E7FAD1311FF0}"/>
              </a:ext>
            </a:extLst>
          </p:cNvPr>
          <p:cNvSpPr txBox="1"/>
          <p:nvPr/>
        </p:nvSpPr>
        <p:spPr>
          <a:xfrm>
            <a:off x="1600200" y="3949185"/>
            <a:ext cx="2357759" cy="276999"/>
          </a:xfrm>
          <a:prstGeom prst="rect">
            <a:avLst/>
          </a:prstGeom>
          <a:noFill/>
        </p:spPr>
        <p:txBody>
          <a:bodyPr wrap="square" rtlCol="0">
            <a:spAutoFit/>
          </a:bodyPr>
          <a:lstStyle/>
          <a:p>
            <a:r>
              <a:rPr lang="en-US" sz="1200" b="1" i="1">
                <a:latin typeface="Tenorite" panose="00000500000000000000" pitchFamily="2" charset="0"/>
              </a:rPr>
              <a:t>LIGO SIGNAL</a:t>
            </a:r>
            <a:endParaRPr lang="en-GB" sz="1200" b="1" i="1">
              <a:latin typeface="Tenorite" panose="00000500000000000000" pitchFamily="2" charset="0"/>
            </a:endParaRPr>
          </a:p>
        </p:txBody>
      </p:sp>
      <p:pic>
        <p:nvPicPr>
          <p:cNvPr id="3" name="Picture 2" descr="A black circle with a white background&#10;&#10;Description automatically generated">
            <a:extLst>
              <a:ext uri="{FF2B5EF4-FFF2-40B4-BE49-F238E27FC236}">
                <a16:creationId xmlns:a16="http://schemas.microsoft.com/office/drawing/2014/main" id="{DAC33230-0309-EFD5-C288-D55D750AC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760" y="1193157"/>
            <a:ext cx="3175000" cy="952500"/>
          </a:xfrm>
          <a:prstGeom prst="rect">
            <a:avLst/>
          </a:prstGeom>
        </p:spPr>
      </p:pic>
      <p:pic>
        <p:nvPicPr>
          <p:cNvPr id="8" name="Picture 7" descr="A cartoon of a planet earth&#10;&#10;Description automatically generated">
            <a:extLst>
              <a:ext uri="{FF2B5EF4-FFF2-40B4-BE49-F238E27FC236}">
                <a16:creationId xmlns:a16="http://schemas.microsoft.com/office/drawing/2014/main" id="{73AAF518-8048-07B9-C1E7-4C9B14FBF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8888" y="2607329"/>
            <a:ext cx="3175000" cy="952500"/>
          </a:xfrm>
          <a:prstGeom prst="rect">
            <a:avLst/>
          </a:prstGeom>
        </p:spPr>
      </p:pic>
      <p:pic>
        <p:nvPicPr>
          <p:cNvPr id="11" name="Picture 10" descr="A graph with a red line&#10;&#10;Description automatically generated">
            <a:extLst>
              <a:ext uri="{FF2B5EF4-FFF2-40B4-BE49-F238E27FC236}">
                <a16:creationId xmlns:a16="http://schemas.microsoft.com/office/drawing/2014/main" id="{A28EF6E7-ADEB-0734-1C35-CEC25EDEBC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9460" y="4245504"/>
            <a:ext cx="3175000" cy="952500"/>
          </a:xfrm>
          <a:prstGeom prst="rect">
            <a:avLst/>
          </a:prstGeom>
        </p:spPr>
      </p:pic>
      <p:sp>
        <p:nvSpPr>
          <p:cNvPr id="12" name="Rectangle 11">
            <a:extLst>
              <a:ext uri="{FF2B5EF4-FFF2-40B4-BE49-F238E27FC236}">
                <a16:creationId xmlns:a16="http://schemas.microsoft.com/office/drawing/2014/main" id="{946332C9-BEAA-D0BC-B757-F8AA4D25FBE3}"/>
              </a:ext>
            </a:extLst>
          </p:cNvPr>
          <p:cNvSpPr/>
          <p:nvPr/>
        </p:nvSpPr>
        <p:spPr>
          <a:xfrm>
            <a:off x="1768888" y="1171336"/>
            <a:ext cx="3175000" cy="9743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norite" panose="00000500000000000000" pitchFamily="2" charset="0"/>
            </a:endParaRPr>
          </a:p>
        </p:txBody>
      </p:sp>
      <p:sp>
        <p:nvSpPr>
          <p:cNvPr id="13" name="Rectangle 12">
            <a:extLst>
              <a:ext uri="{FF2B5EF4-FFF2-40B4-BE49-F238E27FC236}">
                <a16:creationId xmlns:a16="http://schemas.microsoft.com/office/drawing/2014/main" id="{19FDDD89-4915-E3AF-44AC-21EFDEA79E57}"/>
              </a:ext>
            </a:extLst>
          </p:cNvPr>
          <p:cNvSpPr/>
          <p:nvPr/>
        </p:nvSpPr>
        <p:spPr>
          <a:xfrm>
            <a:off x="1767016" y="2660944"/>
            <a:ext cx="3175000" cy="9743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norite" panose="00000500000000000000" pitchFamily="2" charset="0"/>
            </a:endParaRPr>
          </a:p>
        </p:txBody>
      </p:sp>
      <p:sp>
        <p:nvSpPr>
          <p:cNvPr id="14" name="Rectangle 13">
            <a:extLst>
              <a:ext uri="{FF2B5EF4-FFF2-40B4-BE49-F238E27FC236}">
                <a16:creationId xmlns:a16="http://schemas.microsoft.com/office/drawing/2014/main" id="{53DB7B6A-C5F3-AB36-EC3D-21FCDC1EE690}"/>
              </a:ext>
            </a:extLst>
          </p:cNvPr>
          <p:cNvSpPr/>
          <p:nvPr/>
        </p:nvSpPr>
        <p:spPr>
          <a:xfrm>
            <a:off x="1757588" y="4226184"/>
            <a:ext cx="3175000" cy="9743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norite" panose="00000500000000000000" pitchFamily="2" charset="0"/>
            </a:endParaRPr>
          </a:p>
        </p:txBody>
      </p:sp>
      <p:pic>
        <p:nvPicPr>
          <p:cNvPr id="15" name="Picture 5">
            <a:extLst>
              <a:ext uri="{FF2B5EF4-FFF2-40B4-BE49-F238E27FC236}">
                <a16:creationId xmlns:a16="http://schemas.microsoft.com/office/drawing/2014/main" id="{2EEE6EA5-E517-819C-DE6D-5495525D8A7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09" t="4217" r="2521"/>
          <a:stretch/>
        </p:blipFill>
        <p:spPr bwMode="auto">
          <a:xfrm>
            <a:off x="5736965" y="881908"/>
            <a:ext cx="5344477" cy="2021582"/>
          </a:xfrm>
          <a:prstGeom prst="rect">
            <a:avLst/>
          </a:prstGeom>
          <a:noFill/>
          <a:ln w="28575">
            <a:solidFill>
              <a:schemeClr val="tx1"/>
            </a:solidFill>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52458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6" descr="Related image">
            <a:extLst>
              <a:ext uri="{FF2B5EF4-FFF2-40B4-BE49-F238E27FC236}">
                <a16:creationId xmlns:a16="http://schemas.microsoft.com/office/drawing/2014/main" id="{0373B527-1828-1E4B-9BD9-84B54B0B3B8F}"/>
              </a:ext>
            </a:extLst>
          </p:cNvPr>
          <p:cNvSpPr>
            <a:spLocks noChangeAspect="1" noChangeArrowheads="1"/>
          </p:cNvSpPr>
          <p:nvPr/>
        </p:nvSpPr>
        <p:spPr bwMode="auto">
          <a:xfrm>
            <a:off x="4340494" y="0"/>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endParaRPr lang="en-GB" sz="1266">
              <a:latin typeface="Tenorite" panose="00000500000000000000" pitchFamily="2" charset="0"/>
            </a:endParaRPr>
          </a:p>
        </p:txBody>
      </p:sp>
      <p:pic>
        <p:nvPicPr>
          <p:cNvPr id="16" name="Picture 15">
            <a:extLst>
              <a:ext uri="{FF2B5EF4-FFF2-40B4-BE49-F238E27FC236}">
                <a16:creationId xmlns:a16="http://schemas.microsoft.com/office/drawing/2014/main" id="{391A86F8-27C6-DF4C-8EA6-D791F3A0752C}"/>
              </a:ext>
            </a:extLst>
          </p:cNvPr>
          <p:cNvPicPr>
            <a:picLocks noChangeAspect="1"/>
          </p:cNvPicPr>
          <p:nvPr/>
        </p:nvPicPr>
        <p:blipFill rotWithShape="1">
          <a:blip r:embed="rId3">
            <a:extLst>
              <a:ext uri="{28A0092B-C50C-407E-A947-70E740481C1C}">
                <a14:useLocalDpi xmlns:a14="http://schemas.microsoft.com/office/drawing/2010/main" val="0"/>
              </a:ext>
            </a:extLst>
          </a:blip>
          <a:srcRect l="36636" t="45392" r="34663" b="33082"/>
          <a:stretch/>
        </p:blipFill>
        <p:spPr>
          <a:xfrm>
            <a:off x="5694679" y="1573746"/>
            <a:ext cx="1955800" cy="1955800"/>
          </a:xfrm>
          <a:prstGeom prst="rect">
            <a:avLst/>
          </a:prstGeom>
        </p:spPr>
      </p:pic>
      <p:grpSp>
        <p:nvGrpSpPr>
          <p:cNvPr id="3" name="Group 2">
            <a:extLst>
              <a:ext uri="{FF2B5EF4-FFF2-40B4-BE49-F238E27FC236}">
                <a16:creationId xmlns:a16="http://schemas.microsoft.com/office/drawing/2014/main" id="{04C00C1D-3187-F64E-9551-E17B819A2FB1}"/>
              </a:ext>
            </a:extLst>
          </p:cNvPr>
          <p:cNvGrpSpPr/>
          <p:nvPr/>
        </p:nvGrpSpPr>
        <p:grpSpPr>
          <a:xfrm>
            <a:off x="7906956" y="1559688"/>
            <a:ext cx="3649690" cy="1950493"/>
            <a:chOff x="6912628" y="572940"/>
            <a:chExt cx="3649690" cy="1950493"/>
          </a:xfrm>
        </p:grpSpPr>
        <p:pic>
          <p:nvPicPr>
            <p:cNvPr id="17" name="Picture 2" descr="Image preview">
              <a:extLst>
                <a:ext uri="{FF2B5EF4-FFF2-40B4-BE49-F238E27FC236}">
                  <a16:creationId xmlns:a16="http://schemas.microsoft.com/office/drawing/2014/main" id="{ED981906-8C41-3141-8C21-08637CEF33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412" t="25801" r="38714" b="42917"/>
            <a:stretch/>
          </p:blipFill>
          <p:spPr bwMode="auto">
            <a:xfrm>
              <a:off x="8750049" y="572940"/>
              <a:ext cx="1812269" cy="19504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6C2DA35-C3C7-6045-BA35-9EBEA2924E69}"/>
                </a:ext>
              </a:extLst>
            </p:cNvPr>
            <p:cNvPicPr>
              <a:picLocks noChangeAspect="1"/>
            </p:cNvPicPr>
            <p:nvPr/>
          </p:nvPicPr>
          <p:blipFill rotWithShape="1">
            <a:blip r:embed="rId5">
              <a:extLst>
                <a:ext uri="{28A0092B-C50C-407E-A947-70E740481C1C}">
                  <a14:useLocalDpi xmlns:a14="http://schemas.microsoft.com/office/drawing/2010/main" val="0"/>
                </a:ext>
              </a:extLst>
            </a:blip>
            <a:srcRect l="49940" t="18124" r="21372" b="41271"/>
            <a:stretch/>
          </p:blipFill>
          <p:spPr>
            <a:xfrm>
              <a:off x="6912628" y="572940"/>
              <a:ext cx="1837421" cy="1950493"/>
            </a:xfrm>
            <a:prstGeom prst="rect">
              <a:avLst/>
            </a:prstGeom>
          </p:spPr>
        </p:pic>
      </p:grpSp>
      <p:sp>
        <p:nvSpPr>
          <p:cNvPr id="23" name="TextBox 22">
            <a:extLst>
              <a:ext uri="{FF2B5EF4-FFF2-40B4-BE49-F238E27FC236}">
                <a16:creationId xmlns:a16="http://schemas.microsoft.com/office/drawing/2014/main" id="{BD0FE9FC-14BE-1C41-AC8C-06765169D4F2}"/>
              </a:ext>
            </a:extLst>
          </p:cNvPr>
          <p:cNvSpPr txBox="1"/>
          <p:nvPr/>
        </p:nvSpPr>
        <p:spPr>
          <a:xfrm>
            <a:off x="5769395" y="430535"/>
            <a:ext cx="5038511"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hangingPunct="0"/>
            <a:r>
              <a:rPr kumimoji="0" lang="en-GB" b="1" i="0" u="none" strike="noStrike" cap="none" spc="0" normalizeH="0">
                <a:ln>
                  <a:noFill/>
                </a:ln>
                <a:solidFill>
                  <a:srgbClr val="FF2600"/>
                </a:solidFill>
                <a:effectLst/>
                <a:uFillTx/>
                <a:latin typeface="Tenorite" panose="00000500000000000000" pitchFamily="2" charset="0"/>
                <a:cs typeface="Segoe UI" panose="020B0502040204020203" pitchFamily="34" charset="0"/>
                <a:sym typeface="Symbol" panose="05050102010706020507" pitchFamily="18" charset="2"/>
              </a:rPr>
              <a:t>Fibre-optical system</a:t>
            </a:r>
            <a:r>
              <a:rPr kumimoji="0" lang="en-GB" b="0" i="0" u="none" strike="noStrike" cap="none" spc="0" normalizeH="0">
                <a:ln>
                  <a:noFill/>
                </a:ln>
                <a:solidFill>
                  <a:srgbClr val="FF2600"/>
                </a:solidFill>
                <a:effectLst/>
                <a:uFillTx/>
                <a:latin typeface="Tenorite" panose="00000500000000000000" pitchFamily="2" charset="0"/>
                <a:cs typeface="Segoe UI" panose="020B0502040204020203" pitchFamily="34" charset="0"/>
                <a:sym typeface="Symbol" panose="05050102010706020507" pitchFamily="18" charset="2"/>
              </a:rPr>
              <a:t>:</a:t>
            </a:r>
          </a:p>
          <a:p>
            <a:pPr marL="285750" indent="-285750" rtl="0" latinLnBrk="1" hangingPunct="0">
              <a:buFont typeface="Arial" panose="020B0604020202020204" pitchFamily="34" charset="0"/>
              <a:buChar char="•"/>
            </a:pPr>
            <a:r>
              <a:rPr kumimoji="0" lang="en-GB" b="0" i="0" u="none" strike="noStrike" cap="none" spc="0" normalizeH="0">
                <a:ln>
                  <a:noFill/>
                </a:ln>
                <a:solidFill>
                  <a:srgbClr val="FF2600"/>
                </a:solidFill>
                <a:effectLst/>
                <a:uFillTx/>
                <a:latin typeface="Tenorite" panose="00000500000000000000" pitchFamily="2" charset="0"/>
                <a:cs typeface="Segoe UI" panose="020B0502040204020203" pitchFamily="34" charset="0"/>
                <a:sym typeface="Symbol" panose="05050102010706020507" pitchFamily="18" charset="2"/>
              </a:rPr>
              <a:t>(1+1)-dim. </a:t>
            </a:r>
            <a:r>
              <a:rPr lang="en-GB">
                <a:solidFill>
                  <a:srgbClr val="FF2600"/>
                </a:solidFill>
                <a:latin typeface="Tenorite" panose="00000500000000000000" pitchFamily="2" charset="0"/>
                <a:cs typeface="Segoe UI" panose="020B0502040204020203" pitchFamily="34" charset="0"/>
                <a:sym typeface="Symbol" panose="05050102010706020507" pitchFamily="18" charset="2"/>
              </a:rPr>
              <a:t>n</a:t>
            </a:r>
            <a:r>
              <a:rPr kumimoji="0" lang="en-GB" b="0" i="0" u="none" strike="noStrike" cap="none" spc="0" normalizeH="0">
                <a:ln>
                  <a:noFill/>
                </a:ln>
                <a:solidFill>
                  <a:srgbClr val="FF2600"/>
                </a:solidFill>
                <a:effectLst/>
                <a:uFillTx/>
                <a:latin typeface="Tenorite" panose="00000500000000000000" pitchFamily="2" charset="0"/>
                <a:cs typeface="Segoe UI" panose="020B0502040204020203" pitchFamily="34" charset="0"/>
                <a:sym typeface="Symbol" panose="05050102010706020507" pitchFamily="18" charset="2"/>
              </a:rPr>
              <a:t>on-rotating geometry</a:t>
            </a:r>
          </a:p>
          <a:p>
            <a:pPr marL="285750" indent="-285750" algn="l" rtl="0" latinLnBrk="1" hangingPunct="0">
              <a:buFont typeface="Arial" panose="020B0604020202020204" pitchFamily="34" charset="0"/>
              <a:buChar char="•"/>
            </a:pPr>
            <a:r>
              <a:rPr lang="en-GB">
                <a:solidFill>
                  <a:srgbClr val="FF2600"/>
                </a:solidFill>
                <a:latin typeface="Tenorite" panose="00000500000000000000" pitchFamily="2" charset="0"/>
                <a:cs typeface="Segoe UI" panose="020B0502040204020203" pitchFamily="34" charset="0"/>
                <a:sym typeface="Symbol" panose="05050102010706020507" pitchFamily="18" charset="2"/>
              </a:rPr>
              <a:t>Quantum correlations from ringdown modes</a:t>
            </a:r>
            <a:endParaRPr kumimoji="0" lang="en-GB" b="0" i="0" u="none" strike="noStrike" cap="none" spc="0" normalizeH="0">
              <a:ln>
                <a:noFill/>
              </a:ln>
              <a:solidFill>
                <a:srgbClr val="FF2600"/>
              </a:solidFill>
              <a:effectLst/>
              <a:uFillTx/>
              <a:latin typeface="Tenorite" panose="00000500000000000000" pitchFamily="2" charset="0"/>
              <a:cs typeface="Segoe UI" panose="020B0502040204020203" pitchFamily="34" charset="0"/>
              <a:sym typeface="Symbol" panose="05050102010706020507" pitchFamily="18" charset="2"/>
            </a:endParaRPr>
          </a:p>
        </p:txBody>
      </p:sp>
      <p:sp>
        <p:nvSpPr>
          <p:cNvPr id="24" name="TextBox 23">
            <a:extLst>
              <a:ext uri="{FF2B5EF4-FFF2-40B4-BE49-F238E27FC236}">
                <a16:creationId xmlns:a16="http://schemas.microsoft.com/office/drawing/2014/main" id="{3A7E1DA6-BB79-424B-9623-B31DC76A4706}"/>
              </a:ext>
            </a:extLst>
          </p:cNvPr>
          <p:cNvSpPr txBox="1"/>
          <p:nvPr/>
        </p:nvSpPr>
        <p:spPr>
          <a:xfrm>
            <a:off x="7924697" y="3844244"/>
            <a:ext cx="4267303"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hangingPunct="0"/>
            <a:r>
              <a:rPr lang="en-GB" b="1">
                <a:solidFill>
                  <a:schemeClr val="accent6">
                    <a:lumMod val="75000"/>
                  </a:schemeClr>
                </a:solidFill>
                <a:latin typeface="Tenorite" panose="00000500000000000000" pitchFamily="2" charset="0"/>
                <a:cs typeface="Segoe UI" panose="020B0502040204020203" pitchFamily="34" charset="0"/>
                <a:sym typeface="Symbol" panose="05050102010706020507" pitchFamily="18" charset="2"/>
              </a:rPr>
              <a:t>S</a:t>
            </a:r>
            <a:r>
              <a:rPr lang="en-GB" b="1">
                <a:solidFill>
                  <a:schemeClr val="accent6">
                    <a:lumMod val="75000"/>
                  </a:schemeClr>
                </a:solidFill>
                <a:latin typeface="Tenorite" panose="00000500000000000000" pitchFamily="2" charset="0"/>
                <a:cs typeface="Segoe UI" panose="020B0502040204020203" pitchFamily="34" charset="0"/>
              </a:rPr>
              <a:t>uperfluid </a:t>
            </a:r>
            <a:r>
              <a:rPr lang="en-GB" b="1" baseline="30000">
                <a:solidFill>
                  <a:schemeClr val="accent6">
                    <a:lumMod val="75000"/>
                  </a:schemeClr>
                </a:solidFill>
                <a:latin typeface="Tenorite" panose="00000500000000000000" pitchFamily="2" charset="0"/>
                <a:cs typeface="Segoe UI" panose="020B0502040204020203" pitchFamily="34" charset="0"/>
              </a:rPr>
              <a:t>4</a:t>
            </a:r>
            <a:r>
              <a:rPr lang="en-GB" b="1">
                <a:solidFill>
                  <a:schemeClr val="accent6">
                    <a:lumMod val="75000"/>
                  </a:schemeClr>
                </a:solidFill>
                <a:latin typeface="Tenorite" panose="00000500000000000000" pitchFamily="2" charset="0"/>
                <a:cs typeface="Segoe UI" panose="020B0502040204020203" pitchFamily="34" charset="0"/>
              </a:rPr>
              <a:t>He</a:t>
            </a:r>
            <a:r>
              <a:rPr kumimoji="0" lang="en-GB" b="1" i="0" u="none" strike="noStrike" cap="none" spc="0" normalizeH="0">
                <a:ln>
                  <a:noFill/>
                </a:ln>
                <a:solidFill>
                  <a:schemeClr val="accent6">
                    <a:lumMod val="75000"/>
                  </a:schemeClr>
                </a:solidFill>
                <a:effectLst/>
                <a:uFillTx/>
                <a:latin typeface="Tenorite" panose="00000500000000000000" pitchFamily="2" charset="0"/>
                <a:cs typeface="Segoe UI" panose="020B0502040204020203" pitchFamily="34" charset="0"/>
                <a:sym typeface="Symbol" panose="05050102010706020507" pitchFamily="18" charset="2"/>
              </a:rPr>
              <a:t> </a:t>
            </a:r>
            <a:r>
              <a:rPr kumimoji="0" lang="en-GB" b="0" i="0" u="none" strike="noStrike" cap="none" spc="0" normalizeH="0">
                <a:ln>
                  <a:noFill/>
                </a:ln>
                <a:solidFill>
                  <a:schemeClr val="accent6">
                    <a:lumMod val="75000"/>
                  </a:schemeClr>
                </a:solidFill>
                <a:effectLst/>
                <a:uFillTx/>
                <a:latin typeface="Tenorite" panose="00000500000000000000" pitchFamily="2" charset="0"/>
                <a:cs typeface="Segoe UI" panose="020B0502040204020203" pitchFamily="34" charset="0"/>
                <a:sym typeface="Symbol" panose="05050102010706020507" pitchFamily="18" charset="2"/>
              </a:rPr>
              <a:t>(</a:t>
            </a:r>
            <a:r>
              <a:rPr lang="en-GB">
                <a:solidFill>
                  <a:schemeClr val="accent6">
                    <a:lumMod val="75000"/>
                  </a:schemeClr>
                </a:solidFill>
                <a:latin typeface="Tenorite" panose="00000500000000000000" pitchFamily="2" charset="0"/>
                <a:cs typeface="Segoe UI" panose="020B0502040204020203" pitchFamily="34" charset="0"/>
                <a:sym typeface="Symbol" panose="05050102010706020507" pitchFamily="18" charset="2"/>
              </a:rPr>
              <a:t>Xavier Rojas and SW</a:t>
            </a:r>
            <a:r>
              <a:rPr kumimoji="0" lang="en-GB" b="0" i="0" u="none" strike="noStrike" cap="none" spc="0" normalizeH="0">
                <a:ln>
                  <a:noFill/>
                </a:ln>
                <a:solidFill>
                  <a:schemeClr val="accent6">
                    <a:lumMod val="75000"/>
                  </a:schemeClr>
                </a:solidFill>
                <a:effectLst/>
                <a:uFillTx/>
                <a:latin typeface="Tenorite" panose="00000500000000000000" pitchFamily="2" charset="0"/>
                <a:cs typeface="Segoe UI" panose="020B0502040204020203" pitchFamily="34" charset="0"/>
                <a:sym typeface="Symbol" panose="05050102010706020507" pitchFamily="18" charset="2"/>
              </a:rPr>
              <a:t>):</a:t>
            </a:r>
          </a:p>
          <a:p>
            <a:pPr marL="285750" indent="-285750" algn="l" rtl="0" latinLnBrk="1" hangingPunct="0">
              <a:buFont typeface="Arial" panose="020B0604020202020204" pitchFamily="34" charset="0"/>
              <a:buChar char="•"/>
            </a:pPr>
            <a:r>
              <a:rPr kumimoji="0" lang="en-GB" b="0" i="0" u="none" strike="noStrike" cap="none" spc="0" normalizeH="0">
                <a:ln>
                  <a:noFill/>
                </a:ln>
                <a:solidFill>
                  <a:schemeClr val="accent6">
                    <a:lumMod val="75000"/>
                  </a:schemeClr>
                </a:solidFill>
                <a:effectLst/>
                <a:uFillTx/>
                <a:latin typeface="Tenorite" panose="00000500000000000000" pitchFamily="2" charset="0"/>
                <a:cs typeface="Segoe UI" panose="020B0502040204020203" pitchFamily="34" charset="0"/>
                <a:sym typeface="Symbol" panose="05050102010706020507" pitchFamily="18" charset="2"/>
              </a:rPr>
              <a:t>(2+1)-dim. rotating geometry</a:t>
            </a:r>
          </a:p>
          <a:p>
            <a:pPr marL="285750" indent="-285750" latinLnBrk="1" hangingPunct="0">
              <a:buFont typeface="Arial" panose="020B0604020202020204" pitchFamily="34" charset="0"/>
              <a:buChar char="•"/>
            </a:pPr>
            <a:r>
              <a:rPr lang="en-GB">
                <a:solidFill>
                  <a:schemeClr val="accent6">
                    <a:lumMod val="75000"/>
                  </a:schemeClr>
                </a:solidFill>
                <a:latin typeface="Tenorite" panose="00000500000000000000" pitchFamily="2" charset="0"/>
                <a:cs typeface="Segoe UI" panose="020B0502040204020203" pitchFamily="34" charset="0"/>
              </a:rPr>
              <a:t>BH with quantised circulation</a:t>
            </a:r>
            <a:endParaRPr kumimoji="0" lang="en-GB" b="0" i="0" u="none" strike="noStrike" cap="none" spc="0" normalizeH="0">
              <a:ln>
                <a:noFill/>
              </a:ln>
              <a:solidFill>
                <a:schemeClr val="accent6">
                  <a:lumMod val="75000"/>
                </a:schemeClr>
              </a:solidFill>
              <a:effectLst/>
              <a:uFillTx/>
              <a:latin typeface="Tenorite" panose="00000500000000000000" pitchFamily="2" charset="0"/>
              <a:cs typeface="Segoe UI" panose="020B0502040204020203" pitchFamily="34" charset="0"/>
              <a:sym typeface="Symbol" panose="05050102010706020507" pitchFamily="18" charset="2"/>
            </a:endParaRPr>
          </a:p>
        </p:txBody>
      </p:sp>
      <p:sp>
        <p:nvSpPr>
          <p:cNvPr id="5" name="Rectangle 4">
            <a:extLst>
              <a:ext uri="{FF2B5EF4-FFF2-40B4-BE49-F238E27FC236}">
                <a16:creationId xmlns:a16="http://schemas.microsoft.com/office/drawing/2014/main" id="{B13B75B8-D1D7-5CA6-8B90-D3B43B272F13}"/>
              </a:ext>
            </a:extLst>
          </p:cNvPr>
          <p:cNvSpPr/>
          <p:nvPr/>
        </p:nvSpPr>
        <p:spPr>
          <a:xfrm>
            <a:off x="0" y="0"/>
            <a:ext cx="1600200" cy="68580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1416677-9E21-41D1-F17F-9000C1914433}"/>
              </a:ext>
            </a:extLst>
          </p:cNvPr>
          <p:cNvSpPr txBox="1"/>
          <p:nvPr/>
        </p:nvSpPr>
        <p:spPr>
          <a:xfrm rot="16200000">
            <a:off x="-1794544" y="3255165"/>
            <a:ext cx="4922501" cy="707886"/>
          </a:xfrm>
          <a:prstGeom prst="rect">
            <a:avLst/>
          </a:prstGeom>
          <a:noFill/>
        </p:spPr>
        <p:txBody>
          <a:bodyPr wrap="none" lIns="91440" tIns="45720" rIns="91440" bIns="45720" rtlCol="0" anchor="t">
            <a:spAutoFit/>
          </a:bodyPr>
          <a:lstStyle/>
          <a:p>
            <a:r>
              <a:rPr lang="en-GB" sz="4000">
                <a:latin typeface="Tenorite" panose="00000500000000000000" pitchFamily="2" charset="0"/>
                <a:ea typeface="Open Sans ExtraBold"/>
                <a:cs typeface="Open Sans ExtraBold"/>
              </a:rPr>
              <a:t>Quantum Black Holes</a:t>
            </a:r>
            <a:endParaRPr lang="en-US">
              <a:latin typeface="Tenorite" panose="00000500000000000000" pitchFamily="2" charset="0"/>
            </a:endParaRPr>
          </a:p>
        </p:txBody>
      </p:sp>
      <p:sp>
        <p:nvSpPr>
          <p:cNvPr id="13" name="TextBox 12">
            <a:extLst>
              <a:ext uri="{FF2B5EF4-FFF2-40B4-BE49-F238E27FC236}">
                <a16:creationId xmlns:a16="http://schemas.microsoft.com/office/drawing/2014/main" id="{E218002A-8A64-6443-9AFE-DC43FDDF6D29}"/>
              </a:ext>
            </a:extLst>
          </p:cNvPr>
          <p:cNvSpPr txBox="1"/>
          <p:nvPr/>
        </p:nvSpPr>
        <p:spPr>
          <a:xfrm>
            <a:off x="1588797" y="0"/>
            <a:ext cx="8891954" cy="400110"/>
          </a:xfrm>
          <a:prstGeom prst="rect">
            <a:avLst/>
          </a:prstGeom>
          <a:noFill/>
        </p:spPr>
        <p:txBody>
          <a:bodyPr wrap="square" rtlCol="0">
            <a:spAutoFit/>
          </a:bodyPr>
          <a:lstStyle/>
          <a:p>
            <a:r>
              <a:rPr lang="en-GB" sz="2000" b="1">
                <a:latin typeface="Tenorite" panose="00000500000000000000" pitchFamily="2" charset="0"/>
                <a:ea typeface="Segoe UI Black" panose="020B0A02040204020203" pitchFamily="34" charset="0"/>
              </a:rPr>
              <a:t>Experimental QBH Facilities </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4D9EBDE-520B-0641-AB23-F0D95EF176EC}"/>
                  </a:ext>
                </a:extLst>
              </p:cNvPr>
              <p:cNvSpPr txBox="1"/>
              <p:nvPr/>
            </p:nvSpPr>
            <p:spPr>
              <a:xfrm>
                <a:off x="1965459" y="2551646"/>
                <a:ext cx="2160079" cy="312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m:t>
                          </m:r>
                        </m:e>
                        <m:sub>
                          <m:r>
                            <a:rPr lang="en-GB" b="0" i="1" smtClean="0">
                              <a:solidFill>
                                <a:schemeClr val="tx1"/>
                              </a:solidFill>
                              <a:latin typeface="Cambria Math" panose="02040503050406030204" pitchFamily="18" charset="0"/>
                            </a:rPr>
                            <m:t>𝑎</m:t>
                          </m:r>
                        </m:sub>
                      </m:sSub>
                      <m:d>
                        <m:dPr>
                          <m:ctrlPr>
                            <a:rPr lang="en-GB" b="0" i="1" smtClean="0">
                              <a:solidFill>
                                <a:schemeClr val="tx1"/>
                              </a:solidFill>
                              <a:latin typeface="Cambria Math" panose="02040503050406030204" pitchFamily="18" charset="0"/>
                            </a:rPr>
                          </m:ctrlPr>
                        </m:dPr>
                        <m:e>
                          <m:rad>
                            <m:radPr>
                              <m:degHide m:val="on"/>
                              <m:ctrlPr>
                                <a:rPr lang="en-GB" b="0" i="1" smtClean="0">
                                  <a:solidFill>
                                    <a:schemeClr val="tx1"/>
                                  </a:solidFill>
                                  <a:latin typeface="Cambria Math" panose="02040503050406030204" pitchFamily="18" charset="0"/>
                                </a:rPr>
                              </m:ctrlPr>
                            </m:radPr>
                            <m:deg/>
                            <m:e>
                              <m:r>
                                <a:rPr lang="en-GB" b="0" i="1" smtClean="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𝑔</m:t>
                              </m:r>
                            </m:e>
                          </m:rad>
                          <m:sSup>
                            <m:sSupPr>
                              <m:ctrlPr>
                                <a:rPr lang="en-GB" b="0" i="1" smtClean="0">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𝑔</m:t>
                              </m:r>
                            </m:e>
                            <m:sup>
                              <m:r>
                                <a:rPr lang="en-GB" b="0" i="1" smtClean="0">
                                  <a:solidFill>
                                    <a:schemeClr val="tx1"/>
                                  </a:solidFill>
                                  <a:latin typeface="Cambria Math" panose="02040503050406030204" pitchFamily="18" charset="0"/>
                                </a:rPr>
                                <m:t>𝑎𝑏</m:t>
                              </m:r>
                            </m:sup>
                          </m:sSup>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m:t>
                              </m:r>
                            </m:e>
                            <m:sub>
                              <m:r>
                                <a:rPr lang="en-GB" b="0" i="1" smtClean="0">
                                  <a:solidFill>
                                    <a:schemeClr val="tx1"/>
                                  </a:solidFill>
                                  <a:latin typeface="Cambria Math" panose="02040503050406030204" pitchFamily="18" charset="0"/>
                                </a:rPr>
                                <m:t>𝑏</m:t>
                              </m:r>
                            </m:sub>
                          </m:sSub>
                          <m:r>
                            <a:rPr lang="en-GB" b="0" i="1" smtClean="0">
                              <a:solidFill>
                                <a:schemeClr val="tx1"/>
                              </a:solidFill>
                              <a:latin typeface="Cambria Math" panose="02040503050406030204" pitchFamily="18" charset="0"/>
                            </a:rPr>
                            <m:t>𝜓</m:t>
                          </m:r>
                        </m:e>
                      </m:d>
                      <m:r>
                        <a:rPr lang="en-GB" b="0" i="1" smtClean="0">
                          <a:solidFill>
                            <a:schemeClr val="tx1"/>
                          </a:solidFill>
                          <a:latin typeface="Cambria Math" panose="02040503050406030204" pitchFamily="18" charset="0"/>
                        </a:rPr>
                        <m:t>=0</m:t>
                      </m:r>
                    </m:oMath>
                  </m:oMathPara>
                </a14:m>
                <a:endParaRPr lang="en-GB">
                  <a:solidFill>
                    <a:schemeClr val="tx1"/>
                  </a:solidFill>
                  <a:latin typeface="Tenorite" panose="00000500000000000000" pitchFamily="2" charset="0"/>
                  <a:ea typeface="Segoe UI Historic" panose="020B0502040204020203" pitchFamily="34" charset="0"/>
                  <a:cs typeface="Segoe UI Historic" panose="020B0502040204020203" pitchFamily="34" charset="0"/>
                </a:endParaRPr>
              </a:p>
            </p:txBody>
          </p:sp>
        </mc:Choice>
        <mc:Fallback xmlns="">
          <p:sp>
            <p:nvSpPr>
              <p:cNvPr id="14" name="TextBox 13">
                <a:extLst>
                  <a:ext uri="{FF2B5EF4-FFF2-40B4-BE49-F238E27FC236}">
                    <a16:creationId xmlns:a16="http://schemas.microsoft.com/office/drawing/2014/main" id="{B4D9EBDE-520B-0641-AB23-F0D95EF176EC}"/>
                  </a:ext>
                </a:extLst>
              </p:cNvPr>
              <p:cNvSpPr txBox="1">
                <a:spLocks noRot="1" noChangeAspect="1" noMove="1" noResize="1" noEditPoints="1" noAdjustHandles="1" noChangeArrowheads="1" noChangeShapeType="1" noTextEdit="1"/>
              </p:cNvSpPr>
              <p:nvPr/>
            </p:nvSpPr>
            <p:spPr>
              <a:xfrm>
                <a:off x="1965459" y="2551646"/>
                <a:ext cx="2160079" cy="312650"/>
              </a:xfrm>
              <a:prstGeom prst="rect">
                <a:avLst/>
              </a:prstGeom>
              <a:blipFill>
                <a:blip r:embed="rId6"/>
                <a:stretch>
                  <a:fillRect l="-2254" r="-1972" b="-27451"/>
                </a:stretch>
              </a:blipFill>
            </p:spPr>
            <p:txBody>
              <a:bodyPr/>
              <a:lstStyle/>
              <a:p>
                <a:r>
                  <a:rPr lang="en-GB">
                    <a:noFill/>
                  </a:rPr>
                  <a:t> </a:t>
                </a:r>
              </a:p>
            </p:txBody>
          </p:sp>
        </mc:Fallback>
      </mc:AlternateContent>
      <p:sp>
        <p:nvSpPr>
          <p:cNvPr id="15" name="TextBox 14">
            <a:extLst>
              <a:ext uri="{FF2B5EF4-FFF2-40B4-BE49-F238E27FC236}">
                <a16:creationId xmlns:a16="http://schemas.microsoft.com/office/drawing/2014/main" id="{044B7296-7A30-3945-AA48-3DEBCC621132}"/>
              </a:ext>
            </a:extLst>
          </p:cNvPr>
          <p:cNvSpPr txBox="1"/>
          <p:nvPr/>
        </p:nvSpPr>
        <p:spPr>
          <a:xfrm>
            <a:off x="1758272" y="1649947"/>
            <a:ext cx="2673034" cy="923330"/>
          </a:xfrm>
          <a:prstGeom prst="rect">
            <a:avLst/>
          </a:prstGeom>
          <a:noFill/>
        </p:spPr>
        <p:txBody>
          <a:bodyPr wrap="square">
            <a:spAutoFit/>
          </a:bodyPr>
          <a:lstStyle/>
          <a:p>
            <a:pPr algn="ctr"/>
            <a:r>
              <a:rPr lang="en-GB" b="1">
                <a:latin typeface="Tenorite" panose="00000500000000000000" pitchFamily="2" charset="0"/>
              </a:rPr>
              <a:t>Klein-Gordon equation for a massless scalar field</a:t>
            </a:r>
          </a:p>
        </p:txBody>
      </p:sp>
      <p:sp>
        <p:nvSpPr>
          <p:cNvPr id="21" name="TextBox 20">
            <a:extLst>
              <a:ext uri="{FF2B5EF4-FFF2-40B4-BE49-F238E27FC236}">
                <a16:creationId xmlns:a16="http://schemas.microsoft.com/office/drawing/2014/main" id="{8045E2E4-43D2-5845-A419-D290AC21B3C7}"/>
              </a:ext>
            </a:extLst>
          </p:cNvPr>
          <p:cNvSpPr txBox="1"/>
          <p:nvPr/>
        </p:nvSpPr>
        <p:spPr>
          <a:xfrm>
            <a:off x="1521553" y="3119664"/>
            <a:ext cx="2673034" cy="369332"/>
          </a:xfrm>
          <a:prstGeom prst="rect">
            <a:avLst/>
          </a:prstGeom>
          <a:noFill/>
        </p:spPr>
        <p:txBody>
          <a:bodyPr wrap="square">
            <a:spAutoFit/>
          </a:bodyPr>
          <a:lstStyle/>
          <a:p>
            <a:pPr algn="ctr"/>
            <a:r>
              <a:rPr lang="en-GB" b="1">
                <a:latin typeface="Tenorite" panose="00000500000000000000" pitchFamily="2" charset="0"/>
              </a:rPr>
              <a:t>Effective metric</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4E5AF9C-43D6-2D45-928A-B7D9ED747711}"/>
                  </a:ext>
                </a:extLst>
              </p:cNvPr>
              <p:cNvSpPr txBox="1"/>
              <p:nvPr/>
            </p:nvSpPr>
            <p:spPr>
              <a:xfrm>
                <a:off x="1758272" y="3744364"/>
                <a:ext cx="2555764"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𝑔</m:t>
                          </m:r>
                        </m:e>
                        <m:sub>
                          <m:r>
                            <a:rPr lang="en-GB" b="0" i="1" smtClean="0">
                              <a:solidFill>
                                <a:schemeClr val="tx1"/>
                              </a:solidFill>
                              <a:latin typeface="Cambria Math" panose="02040503050406030204" pitchFamily="18" charset="0"/>
                            </a:rPr>
                            <m:t>𝑎𝑏</m:t>
                          </m:r>
                        </m:sub>
                      </m:sSub>
                      <m:r>
                        <a:rPr lang="en-GB" b="0" i="1" smtClean="0">
                          <a:solidFill>
                            <a:schemeClr val="tx1"/>
                          </a:solidFill>
                          <a:latin typeface="Cambria Math" panose="02040503050406030204" pitchFamily="18" charset="0"/>
                        </a:rPr>
                        <m:t>∝</m:t>
                      </m:r>
                      <m:d>
                        <m:dPr>
                          <m:ctrlPr>
                            <a:rPr lang="en-GB" b="0" i="1" smtClean="0">
                              <a:solidFill>
                                <a:schemeClr val="tx1"/>
                              </a:solidFill>
                              <a:latin typeface="Cambria Math" panose="02040503050406030204" pitchFamily="18" charset="0"/>
                            </a:rPr>
                          </m:ctrlPr>
                        </m:dPr>
                        <m:e>
                          <m:m>
                            <m:mPr>
                              <m:mcs>
                                <m:mc>
                                  <m:mcPr>
                                    <m:count m:val="2"/>
                                    <m:mcJc m:val="center"/>
                                  </m:mcPr>
                                </m:mc>
                              </m:mcs>
                              <m:ctrlPr>
                                <a:rPr lang="en-GB" b="0" i="1" smtClean="0">
                                  <a:solidFill>
                                    <a:schemeClr val="tx1"/>
                                  </a:solidFill>
                                  <a:latin typeface="Cambria Math" panose="02040503050406030204" pitchFamily="18" charset="0"/>
                                </a:rPr>
                              </m:ctrlPr>
                            </m:mPr>
                            <m:mr>
                              <m:e>
                                <m:r>
                                  <m:rPr>
                                    <m:brk m:alnAt="7"/>
                                  </m:rPr>
                                  <a:rPr lang="en-GB" b="0" i="1" smtClean="0">
                                    <a:solidFill>
                                      <a:schemeClr val="tx1"/>
                                    </a:solidFill>
                                    <a:latin typeface="Cambria Math" panose="02040503050406030204" pitchFamily="18" charset="0"/>
                                  </a:rPr>
                                  <m:t>−</m:t>
                                </m:r>
                                <m:sSup>
                                  <m:sSupPr>
                                    <m:ctrlPr>
                                      <a:rPr lang="en-GB" b="0" i="1" smtClean="0">
                                        <a:solidFill>
                                          <a:schemeClr val="tx1"/>
                                        </a:solidFill>
                                        <a:latin typeface="Cambria Math" panose="02040503050406030204" pitchFamily="18" charset="0"/>
                                      </a:rPr>
                                    </m:ctrlPr>
                                  </m:sSupPr>
                                  <m:e>
                                    <m:r>
                                      <m:rPr>
                                        <m:brk m:alnAt="7"/>
                                      </m:rPr>
                                      <a:rPr lang="en-GB" b="0" i="1" smtClean="0">
                                        <a:solidFill>
                                          <a:schemeClr val="tx1"/>
                                        </a:solidFill>
                                        <a:latin typeface="Cambria Math" panose="02040503050406030204" pitchFamily="18" charset="0"/>
                                      </a:rPr>
                                      <m:t>𝑐</m:t>
                                    </m:r>
                                  </m:e>
                                  <m:sup>
                                    <m:r>
                                      <m:rPr>
                                        <m:brk m:alnAt="7"/>
                                      </m:rPr>
                                      <a:rPr lang="en-GB" b="0" i="1" smtClean="0">
                                        <a:solidFill>
                                          <a:schemeClr val="tx1"/>
                                        </a:solidFill>
                                        <a:latin typeface="Cambria Math" panose="02040503050406030204" pitchFamily="18" charset="0"/>
                                      </a:rPr>
                                      <m:t>2</m:t>
                                    </m:r>
                                  </m:sup>
                                </m:sSup>
                                <m:r>
                                  <m:rPr>
                                    <m:brk m:alnAt="7"/>
                                  </m:rPr>
                                  <a:rPr lang="en-GB" b="0" i="1" smtClean="0">
                                    <a:solidFill>
                                      <a:schemeClr val="tx1"/>
                                    </a:solidFill>
                                    <a:latin typeface="Cambria Math" panose="02040503050406030204" pitchFamily="18" charset="0"/>
                                  </a:rPr>
                                  <m:t>+</m:t>
                                </m:r>
                                <m:sSup>
                                  <m:sSupPr>
                                    <m:ctrlPr>
                                      <a:rPr lang="en-GB" b="0" i="1" smtClean="0">
                                        <a:solidFill>
                                          <a:schemeClr val="tx1"/>
                                        </a:solidFill>
                                        <a:latin typeface="Cambria Math" panose="02040503050406030204" pitchFamily="18" charset="0"/>
                                      </a:rPr>
                                    </m:ctrlPr>
                                  </m:sSupPr>
                                  <m:e>
                                    <m:r>
                                      <m:rPr>
                                        <m:brk m:alnAt="7"/>
                                      </m:rPr>
                                      <a:rPr lang="en-GB" b="0" i="1" smtClean="0">
                                        <a:solidFill>
                                          <a:schemeClr val="tx1"/>
                                        </a:solidFill>
                                        <a:latin typeface="Cambria Math" panose="02040503050406030204" pitchFamily="18" charset="0"/>
                                      </a:rPr>
                                      <m:t>𝑣</m:t>
                                    </m:r>
                                  </m:e>
                                  <m:sup>
                                    <m:r>
                                      <m:rPr>
                                        <m:brk m:alnAt="7"/>
                                      </m:rPr>
                                      <a:rPr lang="en-GB" b="0" i="1" smtClean="0">
                                        <a:solidFill>
                                          <a:schemeClr val="tx1"/>
                                        </a:solidFill>
                                        <a:latin typeface="Cambria Math" panose="02040503050406030204" pitchFamily="18" charset="0"/>
                                      </a:rPr>
                                      <m:t>2</m:t>
                                    </m:r>
                                  </m:sup>
                                </m:sSup>
                              </m:e>
                              <m:e>
                                <m:r>
                                  <a:rPr lang="en-GB" b="0" i="1" smtClean="0">
                                    <a:solidFill>
                                      <a:schemeClr val="tx1"/>
                                    </a:solidFill>
                                    <a:latin typeface="Cambria Math" panose="02040503050406030204" pitchFamily="18" charset="0"/>
                                  </a:rPr>
                                  <m:t>−</m:t>
                                </m:r>
                                <m:r>
                                  <a:rPr lang="en-GB" b="1" i="0" smtClean="0">
                                    <a:solidFill>
                                      <a:schemeClr val="tx1"/>
                                    </a:solidFill>
                                    <a:latin typeface="Cambria Math" panose="02040503050406030204" pitchFamily="18" charset="0"/>
                                  </a:rPr>
                                  <m:t>𝐯</m:t>
                                </m:r>
                              </m:e>
                            </m:mr>
                            <m:mr>
                              <m:e>
                                <m:r>
                                  <a:rPr lang="en-GB" b="0" i="1" smtClean="0">
                                    <a:solidFill>
                                      <a:schemeClr val="tx1"/>
                                    </a:solidFill>
                                    <a:latin typeface="Cambria Math" panose="02040503050406030204" pitchFamily="18" charset="0"/>
                                  </a:rPr>
                                  <m:t>−</m:t>
                                </m:r>
                                <m:r>
                                  <a:rPr lang="en-GB" b="1" i="0" smtClean="0">
                                    <a:solidFill>
                                      <a:schemeClr val="tx1"/>
                                    </a:solidFill>
                                    <a:latin typeface="Cambria Math" panose="02040503050406030204" pitchFamily="18" charset="0"/>
                                  </a:rPr>
                                  <m:t>𝐯</m:t>
                                </m:r>
                              </m:e>
                              <m:e>
                                <m:sSub>
                                  <m:sSubPr>
                                    <m:ctrlPr>
                                      <a:rPr lang="en-GB" b="0" i="1" smtClean="0">
                                        <a:solidFill>
                                          <a:schemeClr val="tx1"/>
                                        </a:solidFill>
                                        <a:latin typeface="Cambria Math" panose="02040503050406030204" pitchFamily="18" charset="0"/>
                                      </a:rPr>
                                    </m:ctrlPr>
                                  </m:sSubPr>
                                  <m:e>
                                    <m:r>
                                      <a:rPr lang="en-GB" b="1" i="1" smtClean="0">
                                        <a:solidFill>
                                          <a:schemeClr val="tx1"/>
                                        </a:solidFill>
                                        <a:latin typeface="Cambria Math" panose="02040503050406030204" pitchFamily="18" charset="0"/>
                                      </a:rPr>
                                      <m:t>𝟏</m:t>
                                    </m:r>
                                  </m:e>
                                  <m:sub>
                                    <m:r>
                                      <a:rPr lang="en-GB" b="0" i="1" smtClean="0">
                                        <a:solidFill>
                                          <a:schemeClr val="tx1"/>
                                        </a:solidFill>
                                        <a:latin typeface="Cambria Math" panose="02040503050406030204" pitchFamily="18" charset="0"/>
                                      </a:rPr>
                                      <m:t>2</m:t>
                                    </m:r>
                                    <m:r>
                                      <m:rPr>
                                        <m:sty m:val="p"/>
                                      </m:rPr>
                                      <a:rPr lang="en-GB" b="0" i="0" smtClean="0">
                                        <a:solidFill>
                                          <a:schemeClr val="tx1"/>
                                        </a:solidFill>
                                        <a:latin typeface="Cambria Math" panose="02040503050406030204" pitchFamily="18" charset="0"/>
                                      </a:rPr>
                                      <m:t>x</m:t>
                                    </m:r>
                                    <m:r>
                                      <a:rPr lang="en-GB" b="0" i="1" smtClean="0">
                                        <a:solidFill>
                                          <a:schemeClr val="tx1"/>
                                        </a:solidFill>
                                        <a:latin typeface="Cambria Math" panose="02040503050406030204" pitchFamily="18" charset="0"/>
                                      </a:rPr>
                                      <m:t>2</m:t>
                                    </m:r>
                                  </m:sub>
                                </m:sSub>
                              </m:e>
                            </m:mr>
                          </m:m>
                        </m:e>
                      </m:d>
                    </m:oMath>
                  </m:oMathPara>
                </a14:m>
                <a:endParaRPr lang="en-GB" dirty="0">
                  <a:solidFill>
                    <a:schemeClr val="tx1"/>
                  </a:solidFill>
                  <a:latin typeface="Tenorite" panose="00000500000000000000" pitchFamily="2" charset="0"/>
                  <a:ea typeface="Segoe UI Historic" panose="020B0502040204020203" pitchFamily="34" charset="0"/>
                  <a:cs typeface="Segoe UI Historic" panose="020B0502040204020203" pitchFamily="34" charset="0"/>
                </a:endParaRPr>
              </a:p>
            </p:txBody>
          </p:sp>
        </mc:Choice>
        <mc:Fallback xmlns="">
          <p:sp>
            <p:nvSpPr>
              <p:cNvPr id="22" name="TextBox 21">
                <a:extLst>
                  <a:ext uri="{FF2B5EF4-FFF2-40B4-BE49-F238E27FC236}">
                    <a16:creationId xmlns:a16="http://schemas.microsoft.com/office/drawing/2014/main" id="{34E5AF9C-43D6-2D45-928A-B7D9ED747711}"/>
                  </a:ext>
                </a:extLst>
              </p:cNvPr>
              <p:cNvSpPr txBox="1">
                <a:spLocks noRot="1" noChangeAspect="1" noMove="1" noResize="1" noEditPoints="1" noAdjustHandles="1" noChangeArrowheads="1" noChangeShapeType="1" noTextEdit="1"/>
              </p:cNvSpPr>
              <p:nvPr/>
            </p:nvSpPr>
            <p:spPr>
              <a:xfrm>
                <a:off x="1758272" y="3744364"/>
                <a:ext cx="2555764" cy="622350"/>
              </a:xfrm>
              <a:prstGeom prst="rect">
                <a:avLst/>
              </a:prstGeom>
              <a:blipFill>
                <a:blip r:embed="rId7"/>
                <a:stretch>
                  <a:fillRect/>
                </a:stretch>
              </a:blipFill>
            </p:spPr>
            <p:txBody>
              <a:bodyPr/>
              <a:lstStyle/>
              <a:p>
                <a:r>
                  <a:rPr lang="en-GB">
                    <a:noFill/>
                  </a:rPr>
                  <a:t> </a:t>
                </a:r>
              </a:p>
            </p:txBody>
          </p:sp>
        </mc:Fallback>
      </mc:AlternateContent>
      <p:cxnSp>
        <p:nvCxnSpPr>
          <p:cNvPr id="6" name="Straight Connector 5">
            <a:extLst>
              <a:ext uri="{FF2B5EF4-FFF2-40B4-BE49-F238E27FC236}">
                <a16:creationId xmlns:a16="http://schemas.microsoft.com/office/drawing/2014/main" id="{5BCC6EA0-865D-454F-8F36-DC9F83ADE1DC}"/>
              </a:ext>
            </a:extLst>
          </p:cNvPr>
          <p:cNvCxnSpPr/>
          <p:nvPr/>
        </p:nvCxnSpPr>
        <p:spPr>
          <a:xfrm>
            <a:off x="5694679" y="319508"/>
            <a:ext cx="0" cy="3218145"/>
          </a:xfrm>
          <a:prstGeom prst="line">
            <a:avLst/>
          </a:prstGeom>
          <a:ln w="57150">
            <a:solidFill>
              <a:srgbClr val="FF2600"/>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607ED871-17EB-D241-95F1-045622BA53B5}"/>
              </a:ext>
            </a:extLst>
          </p:cNvPr>
          <p:cNvCxnSpPr/>
          <p:nvPr/>
        </p:nvCxnSpPr>
        <p:spPr>
          <a:xfrm>
            <a:off x="7906956" y="1559688"/>
            <a:ext cx="0" cy="3218145"/>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F4AA4904-8CBD-E724-500E-E519EBB07638}"/>
              </a:ext>
            </a:extLst>
          </p:cNvPr>
          <p:cNvSpPr txBox="1"/>
          <p:nvPr/>
        </p:nvSpPr>
        <p:spPr>
          <a:xfrm>
            <a:off x="1720905" y="5948920"/>
            <a:ext cx="10247317" cy="721288"/>
          </a:xfrm>
          <a:prstGeom prst="rect">
            <a:avLst/>
          </a:prstGeom>
          <a:solidFill>
            <a:schemeClr val="tx2">
              <a:lumMod val="10000"/>
              <a:lumOff val="9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latinLnBrk="1" hangingPunct="0"/>
            <a:r>
              <a:rPr lang="en-GB" sz="2109" b="1" dirty="0">
                <a:solidFill>
                  <a:srgbClr val="000000"/>
                </a:solidFill>
                <a:latin typeface="Söhne"/>
                <a:cs typeface="Segoe UI" panose="020B0502040204020203" pitchFamily="34" charset="0"/>
              </a:rPr>
              <a:t>Synthetic Quantum Systems</a:t>
            </a:r>
            <a:r>
              <a:rPr lang="en-GB" sz="2109" dirty="0">
                <a:solidFill>
                  <a:srgbClr val="000000"/>
                </a:solidFill>
                <a:latin typeface="Söhne"/>
                <a:cs typeface="Segoe UI" panose="020B0502040204020203" pitchFamily="34" charset="0"/>
              </a:rPr>
              <a:t>:</a:t>
            </a:r>
            <a:br>
              <a:rPr lang="en-GB" sz="2109" dirty="0">
                <a:solidFill>
                  <a:srgbClr val="000000"/>
                </a:solidFill>
                <a:latin typeface="Söhne"/>
                <a:cs typeface="Segoe UI" panose="020B0502040204020203" pitchFamily="34" charset="0"/>
              </a:rPr>
            </a:br>
            <a:r>
              <a:rPr lang="en-GB" sz="2109" dirty="0">
                <a:solidFill>
                  <a:srgbClr val="000000"/>
                </a:solidFill>
                <a:latin typeface="Söhne"/>
                <a:cs typeface="Segoe UI" panose="020B0502040204020203" pitchFamily="34" charset="0"/>
              </a:rPr>
              <a:t>2D Quantum Vortex Flows</a:t>
            </a:r>
            <a:endParaRPr lang="en-GB" sz="2109" dirty="0">
              <a:solidFill>
                <a:srgbClr val="000000"/>
              </a:solidFill>
              <a:latin typeface="Söhne"/>
              <a:cs typeface="Segoe UI" panose="020B0502040204020203" pitchFamily="34" charset="0"/>
              <a:sym typeface="Helvetica Neue Light"/>
            </a:endParaRPr>
          </a:p>
        </p:txBody>
      </p:sp>
    </p:spTree>
    <p:extLst>
      <p:ext uri="{BB962C8B-B14F-4D97-AF65-F5344CB8AC3E}">
        <p14:creationId xmlns:p14="http://schemas.microsoft.com/office/powerpoint/2010/main" val="398041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6" descr="Related image">
            <a:extLst>
              <a:ext uri="{FF2B5EF4-FFF2-40B4-BE49-F238E27FC236}">
                <a16:creationId xmlns:a16="http://schemas.microsoft.com/office/drawing/2014/main" id="{0373B527-1828-1E4B-9BD9-84B54B0B3B8F}"/>
              </a:ext>
            </a:extLst>
          </p:cNvPr>
          <p:cNvSpPr>
            <a:spLocks noChangeAspect="1" noChangeArrowheads="1"/>
          </p:cNvSpPr>
          <p:nvPr/>
        </p:nvSpPr>
        <p:spPr bwMode="auto">
          <a:xfrm>
            <a:off x="4340494" y="0"/>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endParaRPr lang="en-GB" sz="1266">
              <a:latin typeface="Tenorite" panose="00000500000000000000" pitchFamily="2" charset="0"/>
            </a:endParaRPr>
          </a:p>
        </p:txBody>
      </p:sp>
      <p:sp>
        <p:nvSpPr>
          <p:cNvPr id="5" name="Rectangle 4">
            <a:extLst>
              <a:ext uri="{FF2B5EF4-FFF2-40B4-BE49-F238E27FC236}">
                <a16:creationId xmlns:a16="http://schemas.microsoft.com/office/drawing/2014/main" id="{B13B75B8-D1D7-5CA6-8B90-D3B43B272F13}"/>
              </a:ext>
            </a:extLst>
          </p:cNvPr>
          <p:cNvSpPr/>
          <p:nvPr/>
        </p:nvSpPr>
        <p:spPr>
          <a:xfrm>
            <a:off x="0" y="0"/>
            <a:ext cx="1600200" cy="68580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enorite" panose="00000500000000000000" pitchFamily="2" charset="0"/>
            </a:endParaRPr>
          </a:p>
        </p:txBody>
      </p:sp>
      <p:sp>
        <p:nvSpPr>
          <p:cNvPr id="7" name="TextBox 6">
            <a:extLst>
              <a:ext uri="{FF2B5EF4-FFF2-40B4-BE49-F238E27FC236}">
                <a16:creationId xmlns:a16="http://schemas.microsoft.com/office/drawing/2014/main" id="{B1416677-9E21-41D1-F17F-9000C1914433}"/>
              </a:ext>
            </a:extLst>
          </p:cNvPr>
          <p:cNvSpPr txBox="1"/>
          <p:nvPr/>
        </p:nvSpPr>
        <p:spPr>
          <a:xfrm rot="16200000">
            <a:off x="-1794544" y="3255165"/>
            <a:ext cx="4922501" cy="707886"/>
          </a:xfrm>
          <a:prstGeom prst="rect">
            <a:avLst/>
          </a:prstGeom>
          <a:noFill/>
        </p:spPr>
        <p:txBody>
          <a:bodyPr wrap="none" lIns="91440" tIns="45720" rIns="91440" bIns="45720" rtlCol="0" anchor="t">
            <a:spAutoFit/>
          </a:bodyPr>
          <a:lstStyle/>
          <a:p>
            <a:r>
              <a:rPr lang="en-GB" sz="4000">
                <a:latin typeface="Tenorite" panose="00000500000000000000" pitchFamily="2" charset="0"/>
                <a:ea typeface="Open Sans ExtraBold"/>
                <a:cs typeface="Open Sans ExtraBold"/>
              </a:rPr>
              <a:t>Quantum Black Holes</a:t>
            </a:r>
            <a:endParaRPr lang="en-US">
              <a:latin typeface="Tenorite" panose="00000500000000000000" pitchFamily="2" charset="0"/>
            </a:endParaRPr>
          </a:p>
        </p:txBody>
      </p:sp>
      <p:sp>
        <p:nvSpPr>
          <p:cNvPr id="13" name="TextBox 12">
            <a:extLst>
              <a:ext uri="{FF2B5EF4-FFF2-40B4-BE49-F238E27FC236}">
                <a16:creationId xmlns:a16="http://schemas.microsoft.com/office/drawing/2014/main" id="{E218002A-8A64-6443-9AFE-DC43FDDF6D29}"/>
              </a:ext>
            </a:extLst>
          </p:cNvPr>
          <p:cNvSpPr txBox="1"/>
          <p:nvPr/>
        </p:nvSpPr>
        <p:spPr>
          <a:xfrm>
            <a:off x="1600200" y="0"/>
            <a:ext cx="8891954" cy="400110"/>
          </a:xfrm>
          <a:prstGeom prst="rect">
            <a:avLst/>
          </a:prstGeom>
          <a:noFill/>
        </p:spPr>
        <p:txBody>
          <a:bodyPr wrap="square" rtlCol="0">
            <a:spAutoFit/>
          </a:bodyPr>
          <a:lstStyle/>
          <a:p>
            <a:r>
              <a:rPr lang="en-GB" sz="2000" b="1">
                <a:latin typeface="Tenorite" panose="00000500000000000000" pitchFamily="2" charset="0"/>
                <a:ea typeface="Segoe UI Black" panose="020B0A02040204020203" pitchFamily="34" charset="0"/>
              </a:rPr>
              <a:t>Superfluid helium systems: (2+1)-dimensional rotating geometries</a:t>
            </a:r>
          </a:p>
        </p:txBody>
      </p:sp>
      <p:pic>
        <p:nvPicPr>
          <p:cNvPr id="14" name="Picture 13" descr="A close up of a person's eye&#10;&#10;Description automatically generated">
            <a:extLst>
              <a:ext uri="{FF2B5EF4-FFF2-40B4-BE49-F238E27FC236}">
                <a16:creationId xmlns:a16="http://schemas.microsoft.com/office/drawing/2014/main" id="{8D3EE523-83E0-274E-8426-A605D73D724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04820" y="2822676"/>
            <a:ext cx="4187180" cy="4042871"/>
          </a:xfrm>
          <a:prstGeom prst="rect">
            <a:avLst/>
          </a:prstGeom>
        </p:spPr>
      </p:pic>
      <p:sp>
        <p:nvSpPr>
          <p:cNvPr id="15" name="Oval 14">
            <a:extLst>
              <a:ext uri="{FF2B5EF4-FFF2-40B4-BE49-F238E27FC236}">
                <a16:creationId xmlns:a16="http://schemas.microsoft.com/office/drawing/2014/main" id="{6DABAA5F-2CB0-6E42-B589-FE909960BC71}"/>
              </a:ext>
            </a:extLst>
          </p:cNvPr>
          <p:cNvSpPr/>
          <p:nvPr/>
        </p:nvSpPr>
        <p:spPr>
          <a:xfrm>
            <a:off x="9139572" y="3833635"/>
            <a:ext cx="1983933" cy="1948070"/>
          </a:xfrm>
          <a:prstGeom prst="ellipse">
            <a:avLst/>
          </a:prstGeom>
          <a:noFill/>
          <a:ln w="57150">
            <a:solidFill>
              <a:schemeClr val="accent4"/>
            </a:solidFill>
            <a:prstDash val="sysDash"/>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enorite" panose="00000500000000000000" pitchFamily="2" charset="0"/>
            </a:endParaRPr>
          </a:p>
        </p:txBody>
      </p:sp>
      <p:sp>
        <p:nvSpPr>
          <p:cNvPr id="17" name="Oval 16">
            <a:extLst>
              <a:ext uri="{FF2B5EF4-FFF2-40B4-BE49-F238E27FC236}">
                <a16:creationId xmlns:a16="http://schemas.microsoft.com/office/drawing/2014/main" id="{483AA071-A1F9-8C46-965A-8E3FE44D1DA6}"/>
              </a:ext>
            </a:extLst>
          </p:cNvPr>
          <p:cNvSpPr/>
          <p:nvPr/>
        </p:nvSpPr>
        <p:spPr>
          <a:xfrm>
            <a:off x="8632918" y="3264726"/>
            <a:ext cx="2997240" cy="3085888"/>
          </a:xfrm>
          <a:prstGeom prst="ellipse">
            <a:avLst/>
          </a:prstGeom>
          <a:noFill/>
          <a:ln w="57150">
            <a:solidFill>
              <a:schemeClr val="accent4"/>
            </a:solid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enorite" panose="00000500000000000000" pitchFamily="2"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0B2F12A-7A67-5543-AF48-6CD15E358B85}"/>
                  </a:ext>
                </a:extLst>
              </p:cNvPr>
              <p:cNvSpPr txBox="1"/>
              <p:nvPr/>
            </p:nvSpPr>
            <p:spPr>
              <a:xfrm>
                <a:off x="1736566" y="4470844"/>
                <a:ext cx="2680780" cy="518604"/>
              </a:xfrm>
              <a:prstGeom prst="rect">
                <a:avLst/>
              </a:prstGeom>
              <a:noFill/>
              <a:effectLst/>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b="1" i="0" smtClean="0">
                          <a:solidFill>
                            <a:srgbClr val="E35008"/>
                          </a:solidFill>
                          <a:latin typeface="Cambria Math" panose="02040503050406030204" pitchFamily="18" charset="0"/>
                          <a:ea typeface="Cambria Math" panose="02040503050406030204" pitchFamily="18" charset="0"/>
                        </a:rPr>
                        <m:t>𝐯</m:t>
                      </m:r>
                      <m:d>
                        <m:dPr>
                          <m:ctrlPr>
                            <a:rPr lang="en-GB" b="0" i="1" smtClean="0">
                              <a:solidFill>
                                <a:srgbClr val="E35008"/>
                              </a:solidFill>
                              <a:latin typeface="Cambria Math" panose="02040503050406030204" pitchFamily="18" charset="0"/>
                              <a:ea typeface="Cambria Math" panose="02040503050406030204" pitchFamily="18" charset="0"/>
                            </a:rPr>
                          </m:ctrlPr>
                        </m:dPr>
                        <m:e>
                          <m:r>
                            <a:rPr lang="en-GB" b="0" i="1" smtClean="0">
                              <a:solidFill>
                                <a:srgbClr val="E35008"/>
                              </a:solidFill>
                              <a:latin typeface="Cambria Math" panose="02040503050406030204" pitchFamily="18" charset="0"/>
                              <a:ea typeface="Cambria Math" panose="02040503050406030204" pitchFamily="18" charset="0"/>
                            </a:rPr>
                            <m:t>𝑟</m:t>
                          </m:r>
                        </m:e>
                      </m:d>
                      <m:r>
                        <a:rPr lang="en-GB" b="0" i="1" smtClean="0">
                          <a:solidFill>
                            <a:srgbClr val="E35008"/>
                          </a:solidFill>
                          <a:latin typeface="Cambria Math" panose="02040503050406030204" pitchFamily="18" charset="0"/>
                          <a:ea typeface="Cambria Math" panose="02040503050406030204" pitchFamily="18" charset="0"/>
                        </a:rPr>
                        <m:t>=−</m:t>
                      </m:r>
                      <m:f>
                        <m:fPr>
                          <m:ctrlPr>
                            <a:rPr lang="en-GB" b="0" i="1" smtClean="0">
                              <a:solidFill>
                                <a:srgbClr val="E35008"/>
                              </a:solidFill>
                              <a:latin typeface="Cambria Math" panose="02040503050406030204" pitchFamily="18" charset="0"/>
                              <a:ea typeface="Cambria Math" panose="02040503050406030204" pitchFamily="18" charset="0"/>
                            </a:rPr>
                          </m:ctrlPr>
                        </m:fPr>
                        <m:num>
                          <m:r>
                            <a:rPr lang="en-GB" b="0" i="1" smtClean="0">
                              <a:solidFill>
                                <a:srgbClr val="E35008"/>
                              </a:solidFill>
                              <a:latin typeface="Cambria Math" panose="02040503050406030204" pitchFamily="18" charset="0"/>
                              <a:ea typeface="Cambria Math" panose="02040503050406030204" pitchFamily="18" charset="0"/>
                            </a:rPr>
                            <m:t>𝐷</m:t>
                          </m:r>
                        </m:num>
                        <m:den>
                          <m:r>
                            <a:rPr lang="en-GB" b="0" i="1" smtClean="0">
                              <a:solidFill>
                                <a:srgbClr val="E35008"/>
                              </a:solidFill>
                              <a:latin typeface="Cambria Math" panose="02040503050406030204" pitchFamily="18" charset="0"/>
                              <a:ea typeface="Cambria Math" panose="02040503050406030204" pitchFamily="18" charset="0"/>
                            </a:rPr>
                            <m:t>𝑟</m:t>
                          </m:r>
                        </m:den>
                      </m:f>
                      <m:sSub>
                        <m:sSubPr>
                          <m:ctrlPr>
                            <a:rPr lang="en-GB" b="0" i="1" smtClean="0">
                              <a:solidFill>
                                <a:srgbClr val="E35008"/>
                              </a:solidFill>
                              <a:latin typeface="Cambria Math" panose="02040503050406030204" pitchFamily="18" charset="0"/>
                              <a:ea typeface="Cambria Math" panose="02040503050406030204" pitchFamily="18" charset="0"/>
                            </a:rPr>
                          </m:ctrlPr>
                        </m:sSubPr>
                        <m:e>
                          <m:r>
                            <a:rPr lang="en-GB" b="1" i="1" smtClean="0">
                              <a:solidFill>
                                <a:srgbClr val="E35008"/>
                              </a:solidFill>
                              <a:latin typeface="Cambria Math" panose="02040503050406030204" pitchFamily="18" charset="0"/>
                              <a:ea typeface="Cambria Math" panose="02040503050406030204" pitchFamily="18" charset="0"/>
                            </a:rPr>
                            <m:t>𝒆</m:t>
                          </m:r>
                        </m:e>
                        <m:sub>
                          <m:r>
                            <a:rPr lang="en-GB" b="0" i="1" smtClean="0">
                              <a:solidFill>
                                <a:srgbClr val="E35008"/>
                              </a:solidFill>
                              <a:latin typeface="Cambria Math" panose="02040503050406030204" pitchFamily="18" charset="0"/>
                              <a:ea typeface="Cambria Math" panose="02040503050406030204" pitchFamily="18" charset="0"/>
                            </a:rPr>
                            <m:t>𝑟</m:t>
                          </m:r>
                        </m:sub>
                      </m:sSub>
                      <m:r>
                        <a:rPr lang="en-GB" b="0" i="1" smtClean="0">
                          <a:solidFill>
                            <a:srgbClr val="E35008"/>
                          </a:solidFill>
                          <a:latin typeface="Cambria Math" panose="02040503050406030204" pitchFamily="18" charset="0"/>
                          <a:ea typeface="Cambria Math" panose="02040503050406030204" pitchFamily="18" charset="0"/>
                        </a:rPr>
                        <m:t>+</m:t>
                      </m:r>
                      <m:f>
                        <m:fPr>
                          <m:ctrlPr>
                            <a:rPr lang="en-GB" b="0" i="1" smtClean="0">
                              <a:solidFill>
                                <a:srgbClr val="E35008"/>
                              </a:solidFill>
                              <a:latin typeface="Cambria Math" panose="02040503050406030204" pitchFamily="18" charset="0"/>
                              <a:ea typeface="Cambria Math" panose="02040503050406030204" pitchFamily="18" charset="0"/>
                            </a:rPr>
                          </m:ctrlPr>
                        </m:fPr>
                        <m:num>
                          <m:r>
                            <a:rPr lang="en-GB" b="0" i="1" smtClean="0">
                              <a:solidFill>
                                <a:srgbClr val="E35008"/>
                              </a:solidFill>
                              <a:latin typeface="Cambria Math" panose="02040503050406030204" pitchFamily="18" charset="0"/>
                              <a:ea typeface="Cambria Math" panose="02040503050406030204" pitchFamily="18" charset="0"/>
                            </a:rPr>
                            <m:t>𝐶</m:t>
                          </m:r>
                        </m:num>
                        <m:den>
                          <m:r>
                            <a:rPr lang="en-GB" b="0" i="1" smtClean="0">
                              <a:solidFill>
                                <a:srgbClr val="E35008"/>
                              </a:solidFill>
                              <a:latin typeface="Cambria Math" panose="02040503050406030204" pitchFamily="18" charset="0"/>
                              <a:ea typeface="Cambria Math" panose="02040503050406030204" pitchFamily="18" charset="0"/>
                            </a:rPr>
                            <m:t>𝑟</m:t>
                          </m:r>
                        </m:den>
                      </m:f>
                      <m:sSub>
                        <m:sSubPr>
                          <m:ctrlPr>
                            <a:rPr lang="en-GB" b="0" i="1" smtClean="0">
                              <a:solidFill>
                                <a:srgbClr val="E35008"/>
                              </a:solidFill>
                              <a:latin typeface="Cambria Math" panose="02040503050406030204" pitchFamily="18" charset="0"/>
                              <a:ea typeface="Cambria Math" panose="02040503050406030204" pitchFamily="18" charset="0"/>
                            </a:rPr>
                          </m:ctrlPr>
                        </m:sSubPr>
                        <m:e>
                          <m:r>
                            <a:rPr lang="en-GB" b="1" i="1" smtClean="0">
                              <a:solidFill>
                                <a:srgbClr val="E35008"/>
                              </a:solidFill>
                              <a:latin typeface="Cambria Math" panose="02040503050406030204" pitchFamily="18" charset="0"/>
                              <a:ea typeface="Cambria Math" panose="02040503050406030204" pitchFamily="18" charset="0"/>
                            </a:rPr>
                            <m:t>𝒆</m:t>
                          </m:r>
                        </m:e>
                        <m:sub>
                          <m:r>
                            <a:rPr lang="en-GB" b="0" i="1" smtClean="0">
                              <a:solidFill>
                                <a:srgbClr val="E35008"/>
                              </a:solidFill>
                              <a:latin typeface="Cambria Math" panose="02040503050406030204" pitchFamily="18" charset="0"/>
                              <a:ea typeface="Cambria Math" panose="02040503050406030204" pitchFamily="18" charset="0"/>
                            </a:rPr>
                            <m:t>𝜗</m:t>
                          </m:r>
                        </m:sub>
                      </m:sSub>
                    </m:oMath>
                  </m:oMathPara>
                </a14:m>
                <a:endParaRPr lang="en-GB" b="0">
                  <a:solidFill>
                    <a:srgbClr val="E35008"/>
                  </a:solidFill>
                  <a:latin typeface="Tenorite" panose="00000500000000000000" pitchFamily="2" charset="0"/>
                  <a:ea typeface="Cambria Math" panose="02040503050406030204" pitchFamily="18" charset="0"/>
                </a:endParaRPr>
              </a:p>
            </p:txBody>
          </p:sp>
        </mc:Choice>
        <mc:Fallback xmlns="">
          <p:sp>
            <p:nvSpPr>
              <p:cNvPr id="18" name="TextBox 17">
                <a:extLst>
                  <a:ext uri="{FF2B5EF4-FFF2-40B4-BE49-F238E27FC236}">
                    <a16:creationId xmlns:a16="http://schemas.microsoft.com/office/drawing/2014/main" id="{C0B2F12A-7A67-5543-AF48-6CD15E358B85}"/>
                  </a:ext>
                </a:extLst>
              </p:cNvPr>
              <p:cNvSpPr txBox="1">
                <a:spLocks noRot="1" noChangeAspect="1" noMove="1" noResize="1" noEditPoints="1" noAdjustHandles="1" noChangeArrowheads="1" noChangeShapeType="1" noTextEdit="1"/>
              </p:cNvSpPr>
              <p:nvPr/>
            </p:nvSpPr>
            <p:spPr>
              <a:xfrm>
                <a:off x="1736566" y="4470844"/>
                <a:ext cx="2680780" cy="518604"/>
              </a:xfrm>
              <a:prstGeom prst="rect">
                <a:avLst/>
              </a:prstGeom>
              <a:blipFill>
                <a:blip r:embed="rId4"/>
                <a:stretch>
                  <a:fillRect/>
                </a:stretch>
              </a:blipFill>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D2C0B0C-5B08-3B4E-98B3-4478036A1232}"/>
                  </a:ext>
                </a:extLst>
              </p:cNvPr>
              <p:cNvSpPr txBox="1"/>
              <p:nvPr/>
            </p:nvSpPr>
            <p:spPr>
              <a:xfrm>
                <a:off x="1736566" y="1201563"/>
                <a:ext cx="10455434" cy="2995628"/>
              </a:xfrm>
              <a:prstGeom prst="rect">
                <a:avLst/>
              </a:prstGeom>
              <a:noFill/>
            </p:spPr>
            <p:txBody>
              <a:bodyPr wrap="square" rtlCol="0">
                <a:spAutoFit/>
              </a:bodyPr>
              <a:lstStyle/>
              <a:p>
                <a:pPr>
                  <a:lnSpc>
                    <a:spcPct val="150000"/>
                  </a:lnSpc>
                </a:pPr>
                <a:r>
                  <a:rPr lang="en-GB" b="1" dirty="0">
                    <a:latin typeface="Tenorite" panose="00000500000000000000" pitchFamily="2" charset="0"/>
                  </a:rPr>
                  <a:t>2+1 dimensions </a:t>
                </a:r>
                <a:r>
                  <a:rPr lang="en-GB" dirty="0">
                    <a:latin typeface="Tenorite" panose="00000500000000000000" pitchFamily="2" charset="0"/>
                  </a:rPr>
                  <a:t>– rotating (Kerr) black holes </a:t>
                </a:r>
              </a:p>
              <a:p>
                <a:pPr>
                  <a:lnSpc>
                    <a:spcPct val="150000"/>
                  </a:lnSpc>
                </a:pPr>
                <a:r>
                  <a:rPr lang="en-GB" b="1" dirty="0">
                    <a:latin typeface="Tenorite" panose="00000500000000000000" pitchFamily="2" charset="0"/>
                  </a:rPr>
                  <a:t>Radial (draining) velocity</a:t>
                </a:r>
                <a:r>
                  <a:rPr lang="en-GB" dirty="0">
                    <a:latin typeface="Tenorite" panose="00000500000000000000" pitchFamily="2" charset="0"/>
                  </a:rPr>
                  <a:t> – effective black hole horizon when </a:t>
                </a:r>
                <a14:m>
                  <m:oMath xmlns:m="http://schemas.openxmlformats.org/officeDocument/2006/math">
                    <m:sSub>
                      <m:sSubPr>
                        <m:ctrlPr>
                          <a:rPr lang="en-GB" b="1" i="1" smtClean="0">
                            <a:latin typeface="Cambria Math" panose="02040503050406030204" pitchFamily="18" charset="0"/>
                          </a:rPr>
                        </m:ctrlPr>
                      </m:sSubPr>
                      <m:e>
                        <m:r>
                          <a:rPr lang="en-GB" b="1" i="1" smtClean="0">
                            <a:latin typeface="Cambria Math" panose="02040503050406030204" pitchFamily="18" charset="0"/>
                          </a:rPr>
                          <m:t>𝒗</m:t>
                        </m:r>
                      </m:e>
                      <m:sub>
                        <m:r>
                          <a:rPr lang="en-GB" b="1" i="1" smtClean="0">
                            <a:latin typeface="Cambria Math" panose="02040503050406030204" pitchFamily="18" charset="0"/>
                          </a:rPr>
                          <m:t>𝒓</m:t>
                        </m:r>
                      </m:sub>
                    </m:sSub>
                    <m:r>
                      <a:rPr lang="en-GB" b="1" i="1" smtClean="0">
                        <a:latin typeface="Cambria Math" panose="02040503050406030204" pitchFamily="18" charset="0"/>
                      </a:rPr>
                      <m:t>=</m:t>
                    </m:r>
                    <m:r>
                      <a:rPr lang="en-GB" b="1" i="1" smtClean="0">
                        <a:latin typeface="Cambria Math" panose="02040503050406030204" pitchFamily="18" charset="0"/>
                      </a:rPr>
                      <m:t>𝒄</m:t>
                    </m:r>
                  </m:oMath>
                </a14:m>
                <a:endParaRPr lang="en-GB" b="1" dirty="0">
                  <a:latin typeface="Tenorite" panose="00000500000000000000" pitchFamily="2" charset="0"/>
                </a:endParaRPr>
              </a:p>
              <a:p>
                <a:pPr>
                  <a:lnSpc>
                    <a:spcPct val="150000"/>
                  </a:lnSpc>
                </a:pPr>
                <a:r>
                  <a:rPr lang="en-GB" b="1" dirty="0">
                    <a:latin typeface="Tenorite" panose="00000500000000000000" pitchFamily="2" charset="0"/>
                  </a:rPr>
                  <a:t>Azimuthal velocity</a:t>
                </a:r>
                <a:r>
                  <a:rPr lang="en-GB" dirty="0">
                    <a:latin typeface="Tenorite" panose="00000500000000000000" pitchFamily="2" charset="0"/>
                  </a:rPr>
                  <a:t> – effective ergoregion when </a:t>
                </a:r>
                <a14:m>
                  <m:oMath xmlns:m="http://schemas.openxmlformats.org/officeDocument/2006/math">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𝒗</m:t>
                        </m:r>
                      </m:e>
                      <m:sub>
                        <m:r>
                          <a:rPr lang="en-GB" b="1" i="1" smtClean="0">
                            <a:latin typeface="Cambria Math" panose="02040503050406030204" pitchFamily="18" charset="0"/>
                          </a:rPr>
                          <m:t>𝒓</m:t>
                        </m:r>
                      </m:sub>
                      <m:sup>
                        <m:r>
                          <a:rPr lang="en-GB" b="1" i="1" smtClean="0">
                            <a:latin typeface="Cambria Math" panose="02040503050406030204" pitchFamily="18" charset="0"/>
                          </a:rPr>
                          <m:t>𝟐</m:t>
                        </m:r>
                      </m:sup>
                    </m:sSubSup>
                    <m:r>
                      <a:rPr lang="en-GB" b="1" i="1" smtClean="0">
                        <a:latin typeface="Cambria Math" panose="02040503050406030204" pitchFamily="18" charset="0"/>
                      </a:rPr>
                      <m:t>+</m:t>
                    </m:r>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𝒗</m:t>
                        </m:r>
                      </m:e>
                      <m:sub>
                        <m:r>
                          <a:rPr lang="en-GB" b="1" i="1" smtClean="0">
                            <a:latin typeface="Cambria Math" panose="02040503050406030204" pitchFamily="18" charset="0"/>
                            <a:ea typeface="Cambria Math" panose="02040503050406030204" pitchFamily="18" charset="0"/>
                          </a:rPr>
                          <m:t>𝝑</m:t>
                        </m:r>
                      </m:sub>
                      <m:sup>
                        <m:r>
                          <a:rPr lang="en-GB" b="1" i="1" smtClean="0">
                            <a:latin typeface="Cambria Math" panose="02040503050406030204" pitchFamily="18" charset="0"/>
                            <a:ea typeface="Cambria Math" panose="02040503050406030204" pitchFamily="18" charset="0"/>
                          </a:rPr>
                          <m:t>𝟐</m:t>
                        </m:r>
                      </m:sup>
                    </m:sSubSup>
                    <m:r>
                      <a:rPr lang="en-GB" b="1" i="1" smtClean="0">
                        <a:latin typeface="Cambria Math" panose="02040503050406030204" pitchFamily="18" charset="0"/>
                        <a:ea typeface="Cambria Math" panose="02040503050406030204" pitchFamily="18" charset="0"/>
                      </a:rPr>
                      <m:t>=</m:t>
                    </m:r>
                    <m:sSup>
                      <m:sSupPr>
                        <m:ctrlPr>
                          <a:rPr lang="en-GB" b="1"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𝒄</m:t>
                        </m:r>
                      </m:e>
                      <m:sup>
                        <m:r>
                          <a:rPr lang="en-GB" b="1" i="1" smtClean="0">
                            <a:latin typeface="Cambria Math" panose="02040503050406030204" pitchFamily="18" charset="0"/>
                            <a:ea typeface="Cambria Math" panose="02040503050406030204" pitchFamily="18" charset="0"/>
                          </a:rPr>
                          <m:t>𝟐</m:t>
                        </m:r>
                      </m:sup>
                    </m:sSup>
                  </m:oMath>
                </a14:m>
                <a:endParaRPr lang="en-GB" b="1" dirty="0">
                  <a:latin typeface="Tenorite" panose="00000500000000000000" pitchFamily="2" charset="0"/>
                </a:endParaRPr>
              </a:p>
              <a:p>
                <a:pPr>
                  <a:lnSpc>
                    <a:spcPct val="150000"/>
                  </a:lnSpc>
                </a:pPr>
                <a:endParaRPr lang="en-GB" b="1" dirty="0">
                  <a:latin typeface="Tenorite" panose="00000500000000000000" pitchFamily="2" charset="0"/>
                </a:endParaRPr>
              </a:p>
              <a:p>
                <a:pPr>
                  <a:lnSpc>
                    <a:spcPct val="150000"/>
                  </a:lnSpc>
                </a:pPr>
                <a:endParaRPr lang="en-GB" dirty="0">
                  <a:latin typeface="Tenorite" panose="00000500000000000000" pitchFamily="2" charset="0"/>
                </a:endParaRPr>
              </a:p>
              <a:p>
                <a:pPr>
                  <a:lnSpc>
                    <a:spcPct val="150000"/>
                  </a:lnSpc>
                </a:pPr>
                <a:endParaRPr lang="en-GB" dirty="0">
                  <a:latin typeface="Tenorite" panose="00000500000000000000" pitchFamily="2" charset="0"/>
                </a:endParaRPr>
              </a:p>
              <a:p>
                <a:pPr>
                  <a:lnSpc>
                    <a:spcPct val="150000"/>
                  </a:lnSpc>
                </a:pPr>
                <a:r>
                  <a:rPr lang="en-GB" dirty="0">
                    <a:latin typeface="Tenorite" panose="00000500000000000000" pitchFamily="2" charset="0"/>
                  </a:rPr>
                  <a:t>Implementation requires an </a:t>
                </a:r>
                <a:r>
                  <a:rPr lang="en-GB" b="1" dirty="0">
                    <a:latin typeface="Tenorite" panose="00000500000000000000" pitchFamily="2" charset="0"/>
                  </a:rPr>
                  <a:t>irrotational</a:t>
                </a:r>
                <a:r>
                  <a:rPr lang="en-GB" dirty="0">
                    <a:latin typeface="Tenorite" panose="00000500000000000000" pitchFamily="2" charset="0"/>
                  </a:rPr>
                  <a:t> velocity field:</a:t>
                </a:r>
              </a:p>
            </p:txBody>
          </p:sp>
        </mc:Choice>
        <mc:Fallback xmlns="">
          <p:sp>
            <p:nvSpPr>
              <p:cNvPr id="20" name="TextBox 19">
                <a:extLst>
                  <a:ext uri="{FF2B5EF4-FFF2-40B4-BE49-F238E27FC236}">
                    <a16:creationId xmlns:a16="http://schemas.microsoft.com/office/drawing/2014/main" id="{6D2C0B0C-5B08-3B4E-98B3-4478036A1232}"/>
                  </a:ext>
                </a:extLst>
              </p:cNvPr>
              <p:cNvSpPr txBox="1">
                <a:spLocks noRot="1" noChangeAspect="1" noMove="1" noResize="1" noEditPoints="1" noAdjustHandles="1" noChangeArrowheads="1" noChangeShapeType="1" noTextEdit="1"/>
              </p:cNvSpPr>
              <p:nvPr/>
            </p:nvSpPr>
            <p:spPr>
              <a:xfrm>
                <a:off x="1736566" y="1201563"/>
                <a:ext cx="10455434" cy="2995628"/>
              </a:xfrm>
              <a:prstGeom prst="rect">
                <a:avLst/>
              </a:prstGeom>
              <a:blipFill>
                <a:blip r:embed="rId5"/>
                <a:stretch>
                  <a:fillRect l="-525" b="-1829"/>
                </a:stretch>
              </a:blipFill>
            </p:spPr>
            <p:txBody>
              <a:bodyPr/>
              <a:lstStyle/>
              <a:p>
                <a:r>
                  <a:rPr lang="en-GB">
                    <a:noFill/>
                  </a:rPr>
                  <a:t> </a:t>
                </a:r>
              </a:p>
            </p:txBody>
          </p:sp>
        </mc:Fallback>
      </mc:AlternateContent>
      <p:pic>
        <p:nvPicPr>
          <p:cNvPr id="25" name="Picture 24">
            <a:extLst>
              <a:ext uri="{FF2B5EF4-FFF2-40B4-BE49-F238E27FC236}">
                <a16:creationId xmlns:a16="http://schemas.microsoft.com/office/drawing/2014/main" id="{6DFE5888-AD25-C842-A4FF-93FDA79FFB91}"/>
              </a:ext>
            </a:extLst>
          </p:cNvPr>
          <p:cNvPicPr>
            <a:picLocks noChangeAspect="1"/>
          </p:cNvPicPr>
          <p:nvPr/>
        </p:nvPicPr>
        <p:blipFill>
          <a:blip r:embed="rId6"/>
          <a:stretch>
            <a:fillRect/>
          </a:stretch>
        </p:blipFill>
        <p:spPr>
          <a:xfrm>
            <a:off x="7970396" y="2153720"/>
            <a:ext cx="933450" cy="352425"/>
          </a:xfrm>
          <a:prstGeom prst="rect">
            <a:avLst/>
          </a:prstGeom>
        </p:spPr>
      </p:pic>
      <p:pic>
        <p:nvPicPr>
          <p:cNvPr id="26" name="Picture 25">
            <a:extLst>
              <a:ext uri="{FF2B5EF4-FFF2-40B4-BE49-F238E27FC236}">
                <a16:creationId xmlns:a16="http://schemas.microsoft.com/office/drawing/2014/main" id="{9F70CEA3-1E49-B54E-A429-1AB01911A5C9}"/>
              </a:ext>
            </a:extLst>
          </p:cNvPr>
          <p:cNvPicPr>
            <a:picLocks noChangeAspect="1"/>
          </p:cNvPicPr>
          <p:nvPr/>
        </p:nvPicPr>
        <p:blipFill>
          <a:blip r:embed="rId7"/>
          <a:stretch>
            <a:fillRect/>
          </a:stretch>
        </p:blipFill>
        <p:spPr>
          <a:xfrm>
            <a:off x="8806411" y="1735610"/>
            <a:ext cx="835804" cy="306717"/>
          </a:xfrm>
          <a:prstGeom prst="rect">
            <a:avLst/>
          </a:prstGeom>
        </p:spPr>
      </p:pic>
      <p:sp>
        <p:nvSpPr>
          <p:cNvPr id="27" name="TextBox 26">
            <a:extLst>
              <a:ext uri="{FF2B5EF4-FFF2-40B4-BE49-F238E27FC236}">
                <a16:creationId xmlns:a16="http://schemas.microsoft.com/office/drawing/2014/main" id="{65434EAD-1960-BC42-B2BA-B4E8DA3A6523}"/>
              </a:ext>
            </a:extLst>
          </p:cNvPr>
          <p:cNvSpPr txBox="1"/>
          <p:nvPr/>
        </p:nvSpPr>
        <p:spPr>
          <a:xfrm>
            <a:off x="6143385" y="1200758"/>
            <a:ext cx="6097424" cy="457818"/>
          </a:xfrm>
          <a:prstGeom prst="rect">
            <a:avLst/>
          </a:prstGeom>
          <a:noFill/>
        </p:spPr>
        <p:txBody>
          <a:bodyPr wrap="square">
            <a:spAutoFit/>
          </a:bodyPr>
          <a:lstStyle/>
          <a:p>
            <a:pPr>
              <a:lnSpc>
                <a:spcPct val="150000"/>
              </a:lnSpc>
            </a:pPr>
            <a:r>
              <a:rPr lang="en-GB">
                <a:latin typeface="Tenorite" panose="00000500000000000000" pitchFamily="2" charset="0"/>
              </a:rPr>
              <a:t>are simulated by a </a:t>
            </a:r>
            <a:r>
              <a:rPr lang="en-GB" b="1">
                <a:solidFill>
                  <a:srgbClr val="E35008"/>
                </a:solidFill>
                <a:latin typeface="Tenorite" panose="00000500000000000000" pitchFamily="2" charset="0"/>
              </a:rPr>
              <a:t>draining (bathtub) vortex</a:t>
            </a:r>
            <a:endParaRPr lang="en-GB">
              <a:solidFill>
                <a:srgbClr val="E35008"/>
              </a:solidFill>
              <a:latin typeface="Tenorite" panose="00000500000000000000" pitchFamily="2" charset="0"/>
            </a:endParaRPr>
          </a:p>
        </p:txBody>
      </p:sp>
    </p:spTree>
    <p:extLst>
      <p:ext uri="{BB962C8B-B14F-4D97-AF65-F5344CB8AC3E}">
        <p14:creationId xmlns:p14="http://schemas.microsoft.com/office/powerpoint/2010/main" val="9669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057FFD-7E84-A2A5-2CFF-2F5C101F89D0}"/>
              </a:ext>
            </a:extLst>
          </p:cNvPr>
          <p:cNvPicPr>
            <a:picLocks noChangeAspect="1"/>
          </p:cNvPicPr>
          <p:nvPr/>
        </p:nvPicPr>
        <p:blipFill>
          <a:blip r:embed="rId3"/>
          <a:stretch>
            <a:fillRect/>
          </a:stretch>
        </p:blipFill>
        <p:spPr>
          <a:xfrm>
            <a:off x="3775326" y="223655"/>
            <a:ext cx="2456221" cy="3344985"/>
          </a:xfrm>
          <a:prstGeom prst="rect">
            <a:avLst/>
          </a:prstGeom>
        </p:spPr>
      </p:pic>
      <p:sp>
        <p:nvSpPr>
          <p:cNvPr id="2" name="AutoShape 6" descr="Related image"/>
          <p:cNvSpPr>
            <a:spLocks noChangeAspect="1" noChangeArrowheads="1"/>
          </p:cNvSpPr>
          <p:nvPr/>
        </p:nvSpPr>
        <p:spPr bwMode="auto">
          <a:xfrm>
            <a:off x="1633388" y="-101575"/>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endParaRPr lang="en-GB" sz="1266"/>
          </a:p>
        </p:txBody>
      </p:sp>
      <p:pic>
        <p:nvPicPr>
          <p:cNvPr id="6" name="Picture 5">
            <a:extLst>
              <a:ext uri="{FF2B5EF4-FFF2-40B4-BE49-F238E27FC236}">
                <a16:creationId xmlns:a16="http://schemas.microsoft.com/office/drawing/2014/main" id="{941A746E-F2FD-1020-2150-5873FF0C0076}"/>
              </a:ext>
            </a:extLst>
          </p:cNvPr>
          <p:cNvPicPr>
            <a:picLocks noChangeAspect="1"/>
          </p:cNvPicPr>
          <p:nvPr/>
        </p:nvPicPr>
        <p:blipFill rotWithShape="1">
          <a:blip r:embed="rId4"/>
          <a:srcRect l="4520" r="5186"/>
          <a:stretch/>
        </p:blipFill>
        <p:spPr>
          <a:xfrm>
            <a:off x="149531" y="23600"/>
            <a:ext cx="3372966" cy="6810800"/>
          </a:xfrm>
          <a:prstGeom prst="rect">
            <a:avLst/>
          </a:prstGeom>
        </p:spPr>
      </p:pic>
      <p:sp>
        <p:nvSpPr>
          <p:cNvPr id="12" name="TextBox 11"/>
          <p:cNvSpPr txBox="1"/>
          <p:nvPr/>
        </p:nvSpPr>
        <p:spPr>
          <a:xfrm>
            <a:off x="53401" y="23600"/>
            <a:ext cx="10205296" cy="400110"/>
          </a:xfrm>
          <a:prstGeom prst="rect">
            <a:avLst/>
          </a:prstGeom>
          <a:noFill/>
        </p:spPr>
        <p:txBody>
          <a:bodyPr wrap="square" rtlCol="0">
            <a:spAutoFit/>
          </a:bodyPr>
          <a:lstStyle/>
          <a:p>
            <a:r>
              <a:rPr lang="en-GB" sz="2000" b="1" dirty="0">
                <a:latin typeface="Segoe UI Black" panose="020B0A02040204020203" pitchFamily="34" charset="0"/>
                <a:ea typeface="Segoe UI Black" panose="020B0A02040204020203" pitchFamily="34" charset="0"/>
              </a:rPr>
              <a:t>Experimental setup Nottingham</a:t>
            </a:r>
          </a:p>
        </p:txBody>
      </p:sp>
      <p:sp>
        <p:nvSpPr>
          <p:cNvPr id="9" name="TextBox 8">
            <a:extLst>
              <a:ext uri="{FF2B5EF4-FFF2-40B4-BE49-F238E27FC236}">
                <a16:creationId xmlns:a16="http://schemas.microsoft.com/office/drawing/2014/main" id="{CBD24256-74B3-1228-6520-9707A23A0DA9}"/>
              </a:ext>
            </a:extLst>
          </p:cNvPr>
          <p:cNvSpPr txBox="1"/>
          <p:nvPr/>
        </p:nvSpPr>
        <p:spPr>
          <a:xfrm>
            <a:off x="3769239" y="5668938"/>
            <a:ext cx="2272054" cy="506292"/>
          </a:xfrm>
          <a:prstGeom prst="rect">
            <a:avLst/>
          </a:prstGeom>
          <a:noFill/>
        </p:spPr>
        <p:txBody>
          <a:bodyPr wrap="square" rtlCol="0">
            <a:spAutoFit/>
          </a:bodyPr>
          <a:lstStyle/>
          <a:p>
            <a:pPr>
              <a:lnSpc>
                <a:spcPct val="150000"/>
              </a:lnSpc>
            </a:pPr>
            <a:r>
              <a:rPr lang="en-GB" sz="2000" dirty="0">
                <a:latin typeface="Söhne"/>
              </a:rPr>
              <a:t>magnetic coupling</a:t>
            </a:r>
            <a:endParaRPr lang="en-GB" sz="2000" b="1" dirty="0">
              <a:latin typeface="Söhne"/>
            </a:endParaRPr>
          </a:p>
        </p:txBody>
      </p:sp>
      <p:pic>
        <p:nvPicPr>
          <p:cNvPr id="4" name="Picture 3">
            <a:extLst>
              <a:ext uri="{FF2B5EF4-FFF2-40B4-BE49-F238E27FC236}">
                <a16:creationId xmlns:a16="http://schemas.microsoft.com/office/drawing/2014/main" id="{61A39DEC-1B55-2757-1A5F-E42E865D73F5}"/>
              </a:ext>
            </a:extLst>
          </p:cNvPr>
          <p:cNvPicPr>
            <a:picLocks noChangeAspect="1"/>
          </p:cNvPicPr>
          <p:nvPr/>
        </p:nvPicPr>
        <p:blipFill>
          <a:blip r:embed="rId5"/>
          <a:stretch>
            <a:fillRect/>
          </a:stretch>
        </p:blipFill>
        <p:spPr>
          <a:xfrm>
            <a:off x="7981311" y="0"/>
            <a:ext cx="4214954" cy="6338277"/>
          </a:xfrm>
          <a:prstGeom prst="rect">
            <a:avLst/>
          </a:prstGeom>
        </p:spPr>
      </p:pic>
      <p:sp>
        <p:nvSpPr>
          <p:cNvPr id="10" name="TextBox 9">
            <a:extLst>
              <a:ext uri="{FF2B5EF4-FFF2-40B4-BE49-F238E27FC236}">
                <a16:creationId xmlns:a16="http://schemas.microsoft.com/office/drawing/2014/main" id="{3D6A1DAF-CE8C-3C76-2D6E-7FB475D61A21}"/>
              </a:ext>
            </a:extLst>
          </p:cNvPr>
          <p:cNvSpPr txBox="1"/>
          <p:nvPr/>
        </p:nvSpPr>
        <p:spPr>
          <a:xfrm>
            <a:off x="3768447" y="3675189"/>
            <a:ext cx="2733954" cy="505395"/>
          </a:xfrm>
          <a:prstGeom prst="rect">
            <a:avLst/>
          </a:prstGeom>
          <a:noFill/>
        </p:spPr>
        <p:txBody>
          <a:bodyPr wrap="square" rtlCol="0">
            <a:spAutoFit/>
          </a:bodyPr>
          <a:lstStyle/>
          <a:p>
            <a:pPr>
              <a:lnSpc>
                <a:spcPct val="150000"/>
              </a:lnSpc>
            </a:pPr>
            <a:r>
              <a:rPr lang="en-GB" sz="2000" dirty="0">
                <a:latin typeface="Source Sans Pro" panose="020B0503030403020204" pitchFamily="34" charset="0"/>
              </a:rPr>
              <a:t>flow conditioner &amp; sink</a:t>
            </a:r>
          </a:p>
        </p:txBody>
      </p:sp>
      <p:pic>
        <p:nvPicPr>
          <p:cNvPr id="13" name="Picture 2" descr="when the bathtub drains into a vortex, what is happening? : r/askscience">
            <a:extLst>
              <a:ext uri="{FF2B5EF4-FFF2-40B4-BE49-F238E27FC236}">
                <a16:creationId xmlns:a16="http://schemas.microsoft.com/office/drawing/2014/main" id="{C8554C29-C683-DF15-2D0A-3517549A89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2497" y="4183869"/>
            <a:ext cx="4252934" cy="1422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5064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Related image"/>
          <p:cNvSpPr>
            <a:spLocks noChangeAspect="1" noChangeArrowheads="1"/>
          </p:cNvSpPr>
          <p:nvPr/>
        </p:nvSpPr>
        <p:spPr bwMode="auto">
          <a:xfrm>
            <a:off x="1633388" y="-101575"/>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endParaRPr lang="en-GB" sz="1266"/>
          </a:p>
        </p:txBody>
      </p:sp>
      <p:sp>
        <p:nvSpPr>
          <p:cNvPr id="12" name="TextBox 11"/>
          <p:cNvSpPr txBox="1"/>
          <p:nvPr/>
        </p:nvSpPr>
        <p:spPr>
          <a:xfrm>
            <a:off x="53401" y="23600"/>
            <a:ext cx="10205296" cy="400110"/>
          </a:xfrm>
          <a:prstGeom prst="rect">
            <a:avLst/>
          </a:prstGeom>
          <a:noFill/>
        </p:spPr>
        <p:txBody>
          <a:bodyPr wrap="square" rtlCol="0">
            <a:spAutoFit/>
          </a:bodyPr>
          <a:lstStyle/>
          <a:p>
            <a:r>
              <a:rPr lang="en-GB" sz="2000" b="1" dirty="0">
                <a:latin typeface="Segoe UI Black" panose="020B0A02040204020203" pitchFamily="34" charset="0"/>
                <a:ea typeface="Segoe UI Black" panose="020B0A02040204020203" pitchFamily="34" charset="0"/>
              </a:rPr>
              <a:t>Giant quantum vortex flows  </a:t>
            </a:r>
          </a:p>
        </p:txBody>
      </p:sp>
      <p:pic>
        <p:nvPicPr>
          <p:cNvPr id="8" name="Picture 7">
            <a:extLst>
              <a:ext uri="{FF2B5EF4-FFF2-40B4-BE49-F238E27FC236}">
                <a16:creationId xmlns:a16="http://schemas.microsoft.com/office/drawing/2014/main" id="{2312AA67-E776-3899-E1A3-7865B7401F67}"/>
              </a:ext>
            </a:extLst>
          </p:cNvPr>
          <p:cNvPicPr/>
          <p:nvPr/>
        </p:nvPicPr>
        <p:blipFill>
          <a:blip r:embed="rId3"/>
          <a:srcRect t="12970"/>
          <a:stretch/>
        </p:blipFill>
        <p:spPr>
          <a:xfrm>
            <a:off x="379046" y="4308619"/>
            <a:ext cx="4069444" cy="2525781"/>
          </a:xfrm>
          <a:prstGeom prst="rect">
            <a:avLst/>
          </a:prstGeom>
          <a:ln>
            <a:noFill/>
          </a:ln>
        </p:spPr>
      </p:pic>
      <p:sp>
        <p:nvSpPr>
          <p:cNvPr id="15" name="TextBox 14">
            <a:extLst>
              <a:ext uri="{FF2B5EF4-FFF2-40B4-BE49-F238E27FC236}">
                <a16:creationId xmlns:a16="http://schemas.microsoft.com/office/drawing/2014/main" id="{DDF09EDC-16D0-69E7-3248-BDFE60968D1C}"/>
              </a:ext>
            </a:extLst>
          </p:cNvPr>
          <p:cNvSpPr txBox="1"/>
          <p:nvPr/>
        </p:nvSpPr>
        <p:spPr>
          <a:xfrm>
            <a:off x="5608156" y="6064069"/>
            <a:ext cx="5805029" cy="718145"/>
          </a:xfrm>
          <a:prstGeom prst="rect">
            <a:avLst/>
          </a:prstGeom>
          <a:solidFill>
            <a:schemeClr val="tx1"/>
          </a:solid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GB" sz="2000" dirty="0">
                <a:solidFill>
                  <a:schemeClr val="bg1"/>
                </a:solidFill>
                <a:latin typeface="Arial" panose="020B0604020202020204" pitchFamily="34" charset="0"/>
              </a:rPr>
              <a:t>Possibility of controlling stable quantum vortices with high quantisation number.</a:t>
            </a:r>
            <a:endParaRPr lang="en-GB" sz="2000" i="0" dirty="0">
              <a:solidFill>
                <a:schemeClr val="bg1"/>
              </a:solidFill>
              <a:effectLst/>
              <a:latin typeface="Söhne"/>
            </a:endParaRPr>
          </a:p>
        </p:txBody>
      </p:sp>
      <p:pic>
        <p:nvPicPr>
          <p:cNvPr id="10" name="Picture 9">
            <a:extLst>
              <a:ext uri="{FF2B5EF4-FFF2-40B4-BE49-F238E27FC236}">
                <a16:creationId xmlns:a16="http://schemas.microsoft.com/office/drawing/2014/main" id="{94E25786-73EC-1912-8DD7-89EFC89FCFBF}"/>
              </a:ext>
            </a:extLst>
          </p:cNvPr>
          <p:cNvPicPr>
            <a:picLocks noChangeAspect="1"/>
          </p:cNvPicPr>
          <p:nvPr/>
        </p:nvPicPr>
        <p:blipFill>
          <a:blip r:embed="rId4"/>
          <a:stretch>
            <a:fillRect/>
          </a:stretch>
        </p:blipFill>
        <p:spPr>
          <a:xfrm>
            <a:off x="5214954" y="1005971"/>
            <a:ext cx="5582437" cy="3005014"/>
          </a:xfrm>
          <a:prstGeom prst="rect">
            <a:avLst/>
          </a:prstGeom>
        </p:spPr>
      </p:pic>
      <p:pic>
        <p:nvPicPr>
          <p:cNvPr id="13" name="Picture 12">
            <a:extLst>
              <a:ext uri="{FF2B5EF4-FFF2-40B4-BE49-F238E27FC236}">
                <a16:creationId xmlns:a16="http://schemas.microsoft.com/office/drawing/2014/main" id="{BF9CF4BC-7466-8639-90B5-DC69E6CE84A6}"/>
              </a:ext>
            </a:extLst>
          </p:cNvPr>
          <p:cNvPicPr>
            <a:picLocks noChangeAspect="1"/>
          </p:cNvPicPr>
          <p:nvPr/>
        </p:nvPicPr>
        <p:blipFill>
          <a:blip r:embed="rId5"/>
          <a:stretch>
            <a:fillRect/>
          </a:stretch>
        </p:blipFill>
        <p:spPr>
          <a:xfrm>
            <a:off x="342150" y="1108540"/>
            <a:ext cx="4143235" cy="3135665"/>
          </a:xfrm>
          <a:prstGeom prst="rect">
            <a:avLst/>
          </a:prstGeom>
        </p:spPr>
      </p:pic>
      <p:grpSp>
        <p:nvGrpSpPr>
          <p:cNvPr id="30" name="Group 29">
            <a:extLst>
              <a:ext uri="{FF2B5EF4-FFF2-40B4-BE49-F238E27FC236}">
                <a16:creationId xmlns:a16="http://schemas.microsoft.com/office/drawing/2014/main" id="{6863E103-7885-23FA-DA03-E731A5886CD7}"/>
              </a:ext>
            </a:extLst>
          </p:cNvPr>
          <p:cNvGrpSpPr/>
          <p:nvPr/>
        </p:nvGrpSpPr>
        <p:grpSpPr>
          <a:xfrm>
            <a:off x="4751753" y="3966410"/>
            <a:ext cx="3554816" cy="2010214"/>
            <a:chOff x="4751753" y="3966410"/>
            <a:chExt cx="3554816" cy="2010214"/>
          </a:xfrm>
        </p:grpSpPr>
        <p:grpSp>
          <p:nvGrpSpPr>
            <p:cNvPr id="23" name="Group 22">
              <a:extLst>
                <a:ext uri="{FF2B5EF4-FFF2-40B4-BE49-F238E27FC236}">
                  <a16:creationId xmlns:a16="http://schemas.microsoft.com/office/drawing/2014/main" id="{DF19329F-8898-A5ED-4166-8D63508D0DD8}"/>
                </a:ext>
              </a:extLst>
            </p:cNvPr>
            <p:cNvGrpSpPr/>
            <p:nvPr/>
          </p:nvGrpSpPr>
          <p:grpSpPr>
            <a:xfrm>
              <a:off x="5608156" y="4740043"/>
              <a:ext cx="2698413" cy="1236581"/>
              <a:chOff x="5156048" y="4679665"/>
              <a:chExt cx="2698413" cy="1236581"/>
            </a:xfrm>
          </p:grpSpPr>
          <p:sp>
            <p:nvSpPr>
              <p:cNvPr id="22" name="Rectangle 21">
                <a:extLst>
                  <a:ext uri="{FF2B5EF4-FFF2-40B4-BE49-F238E27FC236}">
                    <a16:creationId xmlns:a16="http://schemas.microsoft.com/office/drawing/2014/main" id="{03D6D3DA-CB82-41D4-6EF8-14EAA889F9E2}"/>
                  </a:ext>
                </a:extLst>
              </p:cNvPr>
              <p:cNvSpPr/>
              <p:nvPr/>
            </p:nvSpPr>
            <p:spPr>
              <a:xfrm>
                <a:off x="5156049" y="4679665"/>
                <a:ext cx="2698412" cy="123658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B42A239-46B9-1A17-43D9-8A233BD3A05E}"/>
                      </a:ext>
                    </a:extLst>
                  </p:cNvPr>
                  <p:cNvSpPr txBox="1"/>
                  <p:nvPr/>
                </p:nvSpPr>
                <p:spPr>
                  <a:xfrm>
                    <a:off x="5498803" y="5215468"/>
                    <a:ext cx="1835374" cy="576183"/>
                  </a:xfrm>
                  <a:prstGeom prst="rect">
                    <a:avLst/>
                  </a:prstGeom>
                  <a:solidFill>
                    <a:schemeClr val="tx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chemeClr val="bg1"/>
                                  </a:solidFill>
                                  <a:latin typeface="Cambria Math" panose="02040503050406030204" pitchFamily="18" charset="0"/>
                                </a:rPr>
                              </m:ctrlPr>
                            </m:sSubPr>
                            <m:e>
                              <m:r>
                                <a:rPr lang="en-GB" sz="2000" b="0" i="1" smtClean="0">
                                  <a:solidFill>
                                    <a:schemeClr val="bg1"/>
                                  </a:solidFill>
                                  <a:latin typeface="Cambria Math" panose="02040503050406030204" pitchFamily="18" charset="0"/>
                                </a:rPr>
                                <m:t>𝑣</m:t>
                              </m:r>
                            </m:e>
                            <m:sub>
                              <m:r>
                                <a:rPr lang="en-GB" sz="2000" i="1" smtClean="0">
                                  <a:solidFill>
                                    <a:schemeClr val="bg1"/>
                                  </a:solidFill>
                                  <a:latin typeface="Cambria Math" panose="02040503050406030204" pitchFamily="18" charset="0"/>
                                  <a:ea typeface="Cambria Math" panose="02040503050406030204" pitchFamily="18" charset="0"/>
                                </a:rPr>
                                <m:t>𝜃</m:t>
                              </m:r>
                            </m:sub>
                          </m:sSub>
                          <m:d>
                            <m:dPr>
                              <m:ctrlPr>
                                <a:rPr lang="en-GB" sz="2000" b="0" i="1" smtClean="0">
                                  <a:solidFill>
                                    <a:schemeClr val="bg1"/>
                                  </a:solidFill>
                                  <a:latin typeface="Cambria Math" panose="02040503050406030204" pitchFamily="18" charset="0"/>
                                </a:rPr>
                              </m:ctrlPr>
                            </m:dPr>
                            <m:e>
                              <m:r>
                                <a:rPr lang="en-GB" sz="2000" b="0" i="1" smtClean="0">
                                  <a:solidFill>
                                    <a:schemeClr val="bg1"/>
                                  </a:solidFill>
                                  <a:latin typeface="Cambria Math" panose="02040503050406030204" pitchFamily="18" charset="0"/>
                                </a:rPr>
                                <m:t>𝑟</m:t>
                              </m:r>
                            </m:e>
                          </m:d>
                          <m:r>
                            <a:rPr lang="en-GB" sz="2000" b="0" i="1" smtClean="0">
                              <a:solidFill>
                                <a:schemeClr val="bg1"/>
                              </a:solidFill>
                              <a:latin typeface="Cambria Math" panose="02040503050406030204" pitchFamily="18" charset="0"/>
                            </a:rPr>
                            <m:t>=</m:t>
                          </m:r>
                          <m:r>
                            <m:rPr>
                              <m:sty m:val="p"/>
                            </m:rPr>
                            <a:rPr lang="el-GR" sz="2000" b="0" i="1" smtClean="0">
                              <a:solidFill>
                                <a:schemeClr val="bg1"/>
                              </a:solidFill>
                              <a:latin typeface="Cambria Math" panose="02040503050406030204" pitchFamily="18" charset="0"/>
                              <a:ea typeface="Cambria Math" panose="02040503050406030204" pitchFamily="18" charset="0"/>
                            </a:rPr>
                            <m:t>Ω</m:t>
                          </m:r>
                          <m:r>
                            <a:rPr lang="en-GB" sz="2000" b="0" i="1" smtClean="0">
                              <a:solidFill>
                                <a:schemeClr val="bg1"/>
                              </a:solidFill>
                              <a:latin typeface="Cambria Math" panose="02040503050406030204" pitchFamily="18" charset="0"/>
                              <a:ea typeface="Cambria Math" panose="02040503050406030204" pitchFamily="18" charset="0"/>
                            </a:rPr>
                            <m:t> </m:t>
                          </m:r>
                          <m:r>
                            <a:rPr lang="en-GB" sz="2000" b="0" i="1" smtClean="0">
                              <a:solidFill>
                                <a:schemeClr val="bg1"/>
                              </a:solidFill>
                              <a:latin typeface="Cambria Math" panose="02040503050406030204" pitchFamily="18" charset="0"/>
                              <a:ea typeface="Cambria Math" panose="02040503050406030204" pitchFamily="18" charset="0"/>
                            </a:rPr>
                            <m:t>𝑟</m:t>
                          </m:r>
                          <m:r>
                            <a:rPr lang="en-GB" sz="2000" b="0" i="1" smtClean="0">
                              <a:solidFill>
                                <a:schemeClr val="bg1"/>
                              </a:solidFill>
                              <a:latin typeface="Cambria Math" panose="02040503050406030204" pitchFamily="18" charset="0"/>
                              <a:ea typeface="Cambria Math" panose="02040503050406030204" pitchFamily="18" charset="0"/>
                            </a:rPr>
                            <m:t>+</m:t>
                          </m:r>
                          <m:f>
                            <m:fPr>
                              <m:ctrlPr>
                                <a:rPr lang="en-GB" sz="2000" b="0" i="1" smtClean="0">
                                  <a:solidFill>
                                    <a:schemeClr val="bg1"/>
                                  </a:solidFill>
                                  <a:latin typeface="Cambria Math" panose="02040503050406030204" pitchFamily="18" charset="0"/>
                                  <a:ea typeface="Cambria Math" panose="02040503050406030204" pitchFamily="18" charset="0"/>
                                </a:rPr>
                              </m:ctrlPr>
                            </m:fPr>
                            <m:num>
                              <m:r>
                                <a:rPr lang="en-GB" sz="2000" b="0" i="1" smtClean="0">
                                  <a:solidFill>
                                    <a:schemeClr val="bg1"/>
                                  </a:solidFill>
                                  <a:latin typeface="Cambria Math" panose="02040503050406030204" pitchFamily="18" charset="0"/>
                                  <a:ea typeface="Cambria Math" panose="02040503050406030204" pitchFamily="18" charset="0"/>
                                </a:rPr>
                                <m:t>𝐶</m:t>
                              </m:r>
                            </m:num>
                            <m:den>
                              <m:r>
                                <a:rPr lang="en-GB" sz="2000" b="0" i="1" smtClean="0">
                                  <a:solidFill>
                                    <a:schemeClr val="bg1"/>
                                  </a:solidFill>
                                  <a:latin typeface="Cambria Math" panose="02040503050406030204" pitchFamily="18" charset="0"/>
                                  <a:ea typeface="Cambria Math" panose="02040503050406030204" pitchFamily="18" charset="0"/>
                                </a:rPr>
                                <m:t>𝑟</m:t>
                              </m:r>
                            </m:den>
                          </m:f>
                        </m:oMath>
                      </m:oMathPara>
                    </a14:m>
                    <a:endParaRPr lang="en-GB" sz="2000" dirty="0">
                      <a:solidFill>
                        <a:schemeClr val="bg1"/>
                      </a:solidFill>
                    </a:endParaRPr>
                  </a:p>
                </p:txBody>
              </p:sp>
            </mc:Choice>
            <mc:Fallback xmlns="">
              <p:sp>
                <p:nvSpPr>
                  <p:cNvPr id="17" name="TextBox 16">
                    <a:extLst>
                      <a:ext uri="{FF2B5EF4-FFF2-40B4-BE49-F238E27FC236}">
                        <a16:creationId xmlns:a16="http://schemas.microsoft.com/office/drawing/2014/main" id="{8B42A239-46B9-1A17-43D9-8A233BD3A05E}"/>
                      </a:ext>
                    </a:extLst>
                  </p:cNvPr>
                  <p:cNvSpPr txBox="1">
                    <a:spLocks noRot="1" noChangeAspect="1" noMove="1" noResize="1" noEditPoints="1" noAdjustHandles="1" noChangeArrowheads="1" noChangeShapeType="1" noTextEdit="1"/>
                  </p:cNvSpPr>
                  <p:nvPr/>
                </p:nvSpPr>
                <p:spPr>
                  <a:xfrm>
                    <a:off x="5498803" y="5215468"/>
                    <a:ext cx="1835374" cy="576183"/>
                  </a:xfrm>
                  <a:prstGeom prst="rect">
                    <a:avLst/>
                  </a:prstGeom>
                  <a:blipFill>
                    <a:blip r:embed="rId6"/>
                    <a:stretch>
                      <a:fillRect l="-1379" r="-2069" b="-13043"/>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2ABC6878-CED1-A102-694E-A75F62EC9226}"/>
                  </a:ext>
                </a:extLst>
              </p:cNvPr>
              <p:cNvSpPr txBox="1"/>
              <p:nvPr/>
            </p:nvSpPr>
            <p:spPr>
              <a:xfrm>
                <a:off x="5156048" y="4679665"/>
                <a:ext cx="2698413" cy="506292"/>
              </a:xfrm>
              <a:prstGeom prst="rect">
                <a:avLst/>
              </a:prstGeom>
              <a:noFill/>
            </p:spPr>
            <p:txBody>
              <a:bodyPr wrap="square" rtlCol="0">
                <a:spAutoFit/>
              </a:bodyPr>
              <a:lstStyle/>
              <a:p>
                <a:pPr>
                  <a:lnSpc>
                    <a:spcPct val="150000"/>
                  </a:lnSpc>
                </a:pPr>
                <a:r>
                  <a:rPr lang="en-GB" sz="2000" dirty="0">
                    <a:solidFill>
                      <a:schemeClr val="bg1"/>
                    </a:solidFill>
                    <a:latin typeface="Söhne"/>
                  </a:rPr>
                  <a:t>Macroscopic Fluid Flow</a:t>
                </a:r>
                <a:endParaRPr lang="en-GB" sz="2000" b="1" dirty="0">
                  <a:solidFill>
                    <a:schemeClr val="bg1"/>
                  </a:solidFill>
                  <a:latin typeface="Söhne"/>
                </a:endParaRPr>
              </a:p>
            </p:txBody>
          </p:sp>
        </p:grpSp>
        <p:cxnSp>
          <p:nvCxnSpPr>
            <p:cNvPr id="25" name="Straight Connector 24">
              <a:extLst>
                <a:ext uri="{FF2B5EF4-FFF2-40B4-BE49-F238E27FC236}">
                  <a16:creationId xmlns:a16="http://schemas.microsoft.com/office/drawing/2014/main" id="{1232C91E-BC61-DCD9-4020-B5F49F8D6979}"/>
                </a:ext>
              </a:extLst>
            </p:cNvPr>
            <p:cNvCxnSpPr>
              <a:cxnSpLocks/>
            </p:cNvCxnSpPr>
            <p:nvPr/>
          </p:nvCxnSpPr>
          <p:spPr>
            <a:xfrm>
              <a:off x="4751753" y="5371708"/>
              <a:ext cx="85640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57209D3-F131-022C-668C-871EA6511CAB}"/>
                </a:ext>
              </a:extLst>
            </p:cNvPr>
            <p:cNvCxnSpPr>
              <a:cxnSpLocks/>
              <a:endCxn id="20" idx="0"/>
            </p:cNvCxnSpPr>
            <p:nvPr/>
          </p:nvCxnSpPr>
          <p:spPr>
            <a:xfrm>
              <a:off x="6957362" y="3966410"/>
              <a:ext cx="1" cy="7736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F0034E89-83F6-3E4E-B9B2-7941AEDB04D6}"/>
              </a:ext>
            </a:extLst>
          </p:cNvPr>
          <p:cNvGrpSpPr/>
          <p:nvPr/>
        </p:nvGrpSpPr>
        <p:grpSpPr>
          <a:xfrm>
            <a:off x="8714772" y="1539629"/>
            <a:ext cx="2698413" cy="4450369"/>
            <a:chOff x="8714772" y="1539629"/>
            <a:chExt cx="2698413" cy="4450369"/>
          </a:xfrm>
        </p:grpSpPr>
        <p:sp>
          <p:nvSpPr>
            <p:cNvPr id="32" name="Rectangle 31">
              <a:extLst>
                <a:ext uri="{FF2B5EF4-FFF2-40B4-BE49-F238E27FC236}">
                  <a16:creationId xmlns:a16="http://schemas.microsoft.com/office/drawing/2014/main" id="{C47C0F01-ACD6-953C-924D-FD8F0C8760D9}"/>
                </a:ext>
              </a:extLst>
            </p:cNvPr>
            <p:cNvSpPr/>
            <p:nvPr/>
          </p:nvSpPr>
          <p:spPr>
            <a:xfrm>
              <a:off x="8714773" y="4753417"/>
              <a:ext cx="2698412" cy="123658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94DAB02-3442-7D15-A83D-3F71C2E8401B}"/>
                    </a:ext>
                  </a:extLst>
                </p:cNvPr>
                <p:cNvSpPr txBox="1"/>
                <p:nvPr/>
              </p:nvSpPr>
              <p:spPr>
                <a:xfrm>
                  <a:off x="9057527" y="5289220"/>
                  <a:ext cx="980525" cy="615553"/>
                </a:xfrm>
                <a:prstGeom prst="rect">
                  <a:avLst/>
                </a:prstGeom>
                <a:solidFill>
                  <a:schemeClr val="tx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l-GR" sz="2000" b="0" i="1" smtClean="0">
                                <a:solidFill>
                                  <a:schemeClr val="bg1"/>
                                </a:solidFill>
                                <a:latin typeface="Cambria Math" panose="02040503050406030204" pitchFamily="18" charset="0"/>
                                <a:ea typeface="Cambria Math" panose="02040503050406030204" pitchFamily="18" charset="0"/>
                              </a:rPr>
                            </m:ctrlPr>
                          </m:sSupPr>
                          <m:e>
                            <m:r>
                              <a:rPr lang="en-GB" sz="2000" b="0" i="1" smtClean="0">
                                <a:solidFill>
                                  <a:schemeClr val="bg1"/>
                                </a:solidFill>
                                <a:latin typeface="Cambria Math" panose="02040503050406030204" pitchFamily="18" charset="0"/>
                                <a:ea typeface="Cambria Math" panose="02040503050406030204" pitchFamily="18" charset="0"/>
                              </a:rPr>
                              <m:t>10</m:t>
                            </m:r>
                          </m:e>
                          <m:sup>
                            <m:r>
                              <a:rPr lang="en-GB" sz="2000" b="0" i="1" smtClean="0">
                                <a:solidFill>
                                  <a:schemeClr val="bg1"/>
                                </a:solidFill>
                                <a:latin typeface="Cambria Math" panose="02040503050406030204" pitchFamily="18" charset="0"/>
                                <a:ea typeface="Cambria Math" panose="02040503050406030204" pitchFamily="18" charset="0"/>
                              </a:rPr>
                              <m:t>−7</m:t>
                            </m:r>
                          </m:sup>
                        </m:sSup>
                        <m:f>
                          <m:fPr>
                            <m:ctrlPr>
                              <a:rPr lang="en-GB" sz="2000" b="0" i="1" smtClean="0">
                                <a:solidFill>
                                  <a:schemeClr val="bg1"/>
                                </a:solidFill>
                                <a:latin typeface="Cambria Math" panose="02040503050406030204" pitchFamily="18" charset="0"/>
                                <a:ea typeface="Cambria Math" panose="02040503050406030204" pitchFamily="18" charset="0"/>
                              </a:rPr>
                            </m:ctrlPr>
                          </m:fPr>
                          <m:num>
                            <m:sSup>
                              <m:sSupPr>
                                <m:ctrlPr>
                                  <a:rPr lang="en-GB" sz="2000" b="0" i="1" smtClean="0">
                                    <a:solidFill>
                                      <a:schemeClr val="bg1"/>
                                    </a:solidFill>
                                    <a:latin typeface="Cambria Math" panose="02040503050406030204" pitchFamily="18" charset="0"/>
                                    <a:ea typeface="Cambria Math" panose="02040503050406030204" pitchFamily="18" charset="0"/>
                                  </a:rPr>
                                </m:ctrlPr>
                              </m:sSupPr>
                              <m:e>
                                <m:r>
                                  <a:rPr lang="en-GB" sz="2000" b="0" i="1" smtClean="0">
                                    <a:solidFill>
                                      <a:schemeClr val="bg1"/>
                                    </a:solidFill>
                                    <a:latin typeface="Cambria Math" panose="02040503050406030204" pitchFamily="18" charset="0"/>
                                    <a:ea typeface="Cambria Math" panose="02040503050406030204" pitchFamily="18" charset="0"/>
                                  </a:rPr>
                                  <m:t>𝑚</m:t>
                                </m:r>
                              </m:e>
                              <m:sup>
                                <m:r>
                                  <a:rPr lang="en-GB" sz="2000" b="0" i="1" smtClean="0">
                                    <a:solidFill>
                                      <a:schemeClr val="bg1"/>
                                    </a:solidFill>
                                    <a:latin typeface="Cambria Math" panose="02040503050406030204" pitchFamily="18" charset="0"/>
                                    <a:ea typeface="Cambria Math" panose="02040503050406030204" pitchFamily="18" charset="0"/>
                                  </a:rPr>
                                  <m:t>2</m:t>
                                </m:r>
                              </m:sup>
                            </m:sSup>
                          </m:num>
                          <m:den>
                            <m:r>
                              <a:rPr lang="en-GB" sz="2000" b="0" i="1" smtClean="0">
                                <a:solidFill>
                                  <a:schemeClr val="bg1"/>
                                </a:solidFill>
                                <a:latin typeface="Cambria Math" panose="02040503050406030204" pitchFamily="18" charset="0"/>
                                <a:ea typeface="Cambria Math" panose="02040503050406030204" pitchFamily="18" charset="0"/>
                              </a:rPr>
                              <m:t>𝑠</m:t>
                            </m:r>
                          </m:den>
                        </m:f>
                      </m:oMath>
                    </m:oMathPara>
                  </a14:m>
                  <a:endParaRPr lang="en-GB" sz="2000" dirty="0">
                    <a:solidFill>
                      <a:schemeClr val="bg1"/>
                    </a:solidFill>
                  </a:endParaRPr>
                </a:p>
              </p:txBody>
            </p:sp>
          </mc:Choice>
          <mc:Fallback xmlns="">
            <p:sp>
              <p:nvSpPr>
                <p:cNvPr id="33" name="TextBox 32">
                  <a:extLst>
                    <a:ext uri="{FF2B5EF4-FFF2-40B4-BE49-F238E27FC236}">
                      <a16:creationId xmlns:a16="http://schemas.microsoft.com/office/drawing/2014/main" id="{394DAB02-3442-7D15-A83D-3F71C2E8401B}"/>
                    </a:ext>
                  </a:extLst>
                </p:cNvPr>
                <p:cNvSpPr txBox="1">
                  <a:spLocks noRot="1" noChangeAspect="1" noMove="1" noResize="1" noEditPoints="1" noAdjustHandles="1" noChangeArrowheads="1" noChangeShapeType="1" noTextEdit="1"/>
                </p:cNvSpPr>
                <p:nvPr/>
              </p:nvSpPr>
              <p:spPr>
                <a:xfrm>
                  <a:off x="9057527" y="5289220"/>
                  <a:ext cx="980525" cy="615553"/>
                </a:xfrm>
                <a:prstGeom prst="rect">
                  <a:avLst/>
                </a:prstGeom>
                <a:blipFill>
                  <a:blip r:embed="rId7"/>
                  <a:stretch>
                    <a:fillRect l="-6410" r="-1282" b="-8000"/>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A2DDB9E1-4D16-D9EE-88EA-99A669FA3892}"/>
                </a:ext>
              </a:extLst>
            </p:cNvPr>
            <p:cNvSpPr txBox="1"/>
            <p:nvPr/>
          </p:nvSpPr>
          <p:spPr>
            <a:xfrm>
              <a:off x="8714772" y="4753417"/>
              <a:ext cx="2698413" cy="506292"/>
            </a:xfrm>
            <a:prstGeom prst="rect">
              <a:avLst/>
            </a:prstGeom>
            <a:noFill/>
          </p:spPr>
          <p:txBody>
            <a:bodyPr wrap="square" rtlCol="0">
              <a:spAutoFit/>
            </a:bodyPr>
            <a:lstStyle/>
            <a:p>
              <a:pPr>
                <a:lnSpc>
                  <a:spcPct val="150000"/>
                </a:lnSpc>
              </a:pPr>
              <a:r>
                <a:rPr lang="en-GB" sz="2000" dirty="0">
                  <a:solidFill>
                    <a:schemeClr val="bg1"/>
                  </a:solidFill>
                  <a:latin typeface="Söhne"/>
                </a:rPr>
                <a:t>Circulation Quanta</a:t>
              </a:r>
            </a:p>
          </p:txBody>
        </p:sp>
        <p:pic>
          <p:nvPicPr>
            <p:cNvPr id="35" name="Picture 2">
              <a:extLst>
                <a:ext uri="{FF2B5EF4-FFF2-40B4-BE49-F238E27FC236}">
                  <a16:creationId xmlns:a16="http://schemas.microsoft.com/office/drawing/2014/main" id="{AC721A13-0219-D9E1-0730-2EF2542D50D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30920"/>
            <a:stretch/>
          </p:blipFill>
          <p:spPr bwMode="auto">
            <a:xfrm>
              <a:off x="10525097" y="5243547"/>
              <a:ext cx="875660" cy="733078"/>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Connector: Elbow 36">
              <a:extLst>
                <a:ext uri="{FF2B5EF4-FFF2-40B4-BE49-F238E27FC236}">
                  <a16:creationId xmlns:a16="http://schemas.microsoft.com/office/drawing/2014/main" id="{6186F5AD-451E-69CF-5B66-FD548DDE182D}"/>
                </a:ext>
              </a:extLst>
            </p:cNvPr>
            <p:cNvCxnSpPr>
              <a:cxnSpLocks/>
            </p:cNvCxnSpPr>
            <p:nvPr/>
          </p:nvCxnSpPr>
          <p:spPr>
            <a:xfrm rot="16200000" flipH="1">
              <a:off x="9208471" y="2975713"/>
              <a:ext cx="3200415" cy="328248"/>
            </a:xfrm>
            <a:prstGeom prst="bentConnector3">
              <a:avLst>
                <a:gd name="adj1" fmla="val 67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2B48E251-C0C3-03C5-148E-715603650347}"/>
              </a:ext>
            </a:extLst>
          </p:cNvPr>
          <p:cNvSpPr txBox="1"/>
          <p:nvPr/>
        </p:nvSpPr>
        <p:spPr>
          <a:xfrm>
            <a:off x="53400" y="483383"/>
            <a:ext cx="12085589" cy="646331"/>
          </a:xfrm>
          <a:prstGeom prst="rect">
            <a:avLst/>
          </a:prstGeom>
          <a:noFill/>
        </p:spPr>
        <p:txBody>
          <a:bodyPr wrap="square" rtlCol="0">
            <a:spAutoFit/>
          </a:bodyPr>
          <a:lstStyle/>
          <a:p>
            <a:r>
              <a:rPr lang="en-GB" b="1" dirty="0"/>
              <a:t>Rotating curved spacetime signatures from a giant quantum vortex</a:t>
            </a:r>
          </a:p>
          <a:p>
            <a:r>
              <a:rPr lang="en-GB" sz="1800" dirty="0"/>
              <a:t>P. </a:t>
            </a:r>
            <a:r>
              <a:rPr lang="en-GB" sz="1800" dirty="0" err="1"/>
              <a:t>Švančara</a:t>
            </a:r>
            <a:r>
              <a:rPr lang="en-GB" sz="1800" dirty="0"/>
              <a:t>, P. </a:t>
            </a:r>
            <a:r>
              <a:rPr lang="en-GB" sz="1800" dirty="0" err="1"/>
              <a:t>Smaniotto</a:t>
            </a:r>
            <a:r>
              <a:rPr lang="en-GB" sz="1800" dirty="0"/>
              <a:t>, L. </a:t>
            </a:r>
            <a:r>
              <a:rPr lang="en-GB" sz="1800" dirty="0" err="1"/>
              <a:t>Solidoro</a:t>
            </a:r>
            <a:r>
              <a:rPr lang="en-GB" sz="1800" dirty="0"/>
              <a:t>, J. MacDonald, S. Patrick, R. Gregory, C. Barenghi &amp; S. Weinfurtner</a:t>
            </a:r>
            <a:r>
              <a:rPr lang="en-GB" dirty="0"/>
              <a:t>, 2024 Nature </a:t>
            </a:r>
            <a:r>
              <a:rPr lang="en-GB" dirty="0">
                <a:solidFill>
                  <a:srgbClr val="222222"/>
                </a:solidFill>
                <a:latin typeface="-apple-system"/>
              </a:rPr>
              <a:t>628</a:t>
            </a:r>
            <a:endParaRPr lang="en-GB" dirty="0"/>
          </a:p>
        </p:txBody>
      </p:sp>
    </p:spTree>
    <p:extLst>
      <p:ext uri="{BB962C8B-B14F-4D97-AF65-F5344CB8AC3E}">
        <p14:creationId xmlns:p14="http://schemas.microsoft.com/office/powerpoint/2010/main" val="4244250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Related image"/>
          <p:cNvSpPr>
            <a:spLocks noChangeAspect="1" noChangeArrowheads="1"/>
          </p:cNvSpPr>
          <p:nvPr/>
        </p:nvSpPr>
        <p:spPr bwMode="auto">
          <a:xfrm>
            <a:off x="1633388" y="-101575"/>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endParaRPr lang="en-GB" sz="1266"/>
          </a:p>
        </p:txBody>
      </p:sp>
      <p:sp>
        <p:nvSpPr>
          <p:cNvPr id="12" name="TextBox 11"/>
          <p:cNvSpPr txBox="1"/>
          <p:nvPr/>
        </p:nvSpPr>
        <p:spPr>
          <a:xfrm>
            <a:off x="53401" y="23600"/>
            <a:ext cx="10205296" cy="400110"/>
          </a:xfrm>
          <a:prstGeom prst="rect">
            <a:avLst/>
          </a:prstGeom>
          <a:noFill/>
        </p:spPr>
        <p:txBody>
          <a:bodyPr wrap="square" rtlCol="0">
            <a:spAutoFit/>
          </a:bodyPr>
          <a:lstStyle/>
          <a:p>
            <a:r>
              <a:rPr lang="en-GB" sz="2000" b="1" dirty="0">
                <a:latin typeface="Segoe UI Black" panose="020B0A02040204020203" pitchFamily="34" charset="0"/>
                <a:ea typeface="Segoe UI Black" panose="020B0A02040204020203" pitchFamily="34" charset="0"/>
              </a:rPr>
              <a:t>Superfluid helium interface detection methods</a:t>
            </a:r>
          </a:p>
        </p:txBody>
      </p:sp>
      <p:pic>
        <p:nvPicPr>
          <p:cNvPr id="3" name="Picture 2">
            <a:extLst>
              <a:ext uri="{FF2B5EF4-FFF2-40B4-BE49-F238E27FC236}">
                <a16:creationId xmlns:a16="http://schemas.microsoft.com/office/drawing/2014/main" id="{BFB77E8D-2A0D-014B-615D-4DD1575C8A5A}"/>
              </a:ext>
            </a:extLst>
          </p:cNvPr>
          <p:cNvPicPr>
            <a:picLocks noChangeAspect="1"/>
          </p:cNvPicPr>
          <p:nvPr/>
        </p:nvPicPr>
        <p:blipFill>
          <a:blip r:embed="rId3"/>
          <a:stretch>
            <a:fillRect/>
          </a:stretch>
        </p:blipFill>
        <p:spPr>
          <a:xfrm>
            <a:off x="142004" y="1893093"/>
            <a:ext cx="8363523" cy="3642903"/>
          </a:xfrm>
          <a:prstGeom prst="rect">
            <a:avLst/>
          </a:prstGeom>
        </p:spPr>
      </p:pic>
      <p:sp>
        <p:nvSpPr>
          <p:cNvPr id="7" name="TextBox 6">
            <a:extLst>
              <a:ext uri="{FF2B5EF4-FFF2-40B4-BE49-F238E27FC236}">
                <a16:creationId xmlns:a16="http://schemas.microsoft.com/office/drawing/2014/main" id="{39109E5D-81D7-6B50-6D64-F0B88935AC3E}"/>
              </a:ext>
            </a:extLst>
          </p:cNvPr>
          <p:cNvSpPr txBox="1"/>
          <p:nvPr/>
        </p:nvSpPr>
        <p:spPr>
          <a:xfrm>
            <a:off x="53401" y="483383"/>
            <a:ext cx="3518230" cy="646331"/>
          </a:xfrm>
          <a:prstGeom prst="rect">
            <a:avLst/>
          </a:prstGeom>
          <a:noFill/>
        </p:spPr>
        <p:txBody>
          <a:bodyPr wrap="square" rtlCol="0">
            <a:spAutoFit/>
          </a:bodyPr>
          <a:lstStyle/>
          <a:p>
            <a:r>
              <a:rPr lang="en-GB" dirty="0" err="1"/>
              <a:t>Švančara</a:t>
            </a:r>
            <a:r>
              <a:rPr lang="en-GB" dirty="0"/>
              <a:t> at al, 2024</a:t>
            </a:r>
            <a:br>
              <a:rPr lang="en-GB" dirty="0"/>
            </a:br>
            <a:r>
              <a:rPr lang="en-GB" dirty="0"/>
              <a:t>Nature </a:t>
            </a:r>
            <a:r>
              <a:rPr lang="en-GB" b="1" i="0" dirty="0">
                <a:solidFill>
                  <a:srgbClr val="222222"/>
                </a:solidFill>
                <a:effectLst/>
                <a:latin typeface="-apple-system"/>
              </a:rPr>
              <a:t> </a:t>
            </a:r>
            <a:r>
              <a:rPr lang="en-GB" dirty="0">
                <a:solidFill>
                  <a:srgbClr val="222222"/>
                </a:solidFill>
                <a:latin typeface="-apple-system"/>
              </a:rPr>
              <a:t>628</a:t>
            </a:r>
            <a:endParaRPr lang="en-GB" dirty="0"/>
          </a:p>
        </p:txBody>
      </p:sp>
      <p:sp>
        <p:nvSpPr>
          <p:cNvPr id="16" name="TextBox 15">
            <a:extLst>
              <a:ext uri="{FF2B5EF4-FFF2-40B4-BE49-F238E27FC236}">
                <a16:creationId xmlns:a16="http://schemas.microsoft.com/office/drawing/2014/main" id="{616F9EA3-9E15-517E-F462-8E080C86F096}"/>
              </a:ext>
            </a:extLst>
          </p:cNvPr>
          <p:cNvSpPr txBox="1"/>
          <p:nvPr/>
        </p:nvSpPr>
        <p:spPr>
          <a:xfrm>
            <a:off x="11021" y="5917582"/>
            <a:ext cx="12192000" cy="410369"/>
          </a:xfrm>
          <a:prstGeom prst="rect">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sz="2000" dirty="0">
                <a:solidFill>
                  <a:schemeClr val="bg1"/>
                </a:solidFill>
                <a:latin typeface="Söhne"/>
              </a:rPr>
              <a:t>Reconstructing Velocity Fields via Wave-Vortex Interaction</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49BB757-05D1-A1D0-338B-CC18D05F27D4}"/>
                  </a:ext>
                </a:extLst>
              </p:cNvPr>
              <p:cNvSpPr txBox="1"/>
              <p:nvPr/>
            </p:nvSpPr>
            <p:spPr>
              <a:xfrm>
                <a:off x="8975244" y="3034537"/>
                <a:ext cx="3216756" cy="1346138"/>
              </a:xfrm>
              <a:prstGeom prst="rect">
                <a:avLst/>
              </a:prstGeom>
              <a:noFill/>
            </p:spPr>
            <p:txBody>
              <a:bodyPr wrap="square">
                <a:spAutoFit/>
              </a:bodyPr>
              <a:lstStyle/>
              <a:p>
                <a:pPr>
                  <a:lnSpc>
                    <a:spcPct val="150000"/>
                  </a:lnSpc>
                </a:pPr>
                <a:r>
                  <a:rPr lang="en-GB" sz="1400" dirty="0">
                    <a:solidFill>
                      <a:srgbClr val="FF0000"/>
                    </a:solidFill>
                    <a:latin typeface="Söhne"/>
                  </a:rPr>
                  <a:t>Effective potential</a:t>
                </a:r>
                <a:r>
                  <a:rPr lang="en-GB" sz="1400" dirty="0">
                    <a:latin typeface="Söhne"/>
                  </a:rPr>
                  <a:t> (measured velocity)</a:t>
                </a:r>
              </a:p>
              <a:p>
                <a:pPr>
                  <a:lnSpc>
                    <a:spcPct val="150000"/>
                  </a:lnSpc>
                </a:pPr>
                <a:r>
                  <a:rPr lang="en-GB" sz="1400" dirty="0">
                    <a:solidFill>
                      <a:schemeClr val="accent4"/>
                    </a:solidFill>
                    <a:latin typeface="Söhne"/>
                  </a:rPr>
                  <a:t>Effective potential</a:t>
                </a:r>
                <a:r>
                  <a:rPr lang="en-GB" sz="1400" dirty="0">
                    <a:latin typeface="Söhne"/>
                  </a:rPr>
                  <a:t> (simplified, </a:t>
                </a:r>
                <a14:m>
                  <m:oMath xmlns:m="http://schemas.openxmlformats.org/officeDocument/2006/math">
                    <m:r>
                      <a:rPr lang="en-GB" sz="1400" b="1" i="1" smtClean="0">
                        <a:solidFill>
                          <a:srgbClr val="E35008"/>
                        </a:solidFill>
                        <a:latin typeface="Cambria Math" panose="02040503050406030204" pitchFamily="18" charset="0"/>
                      </a:rPr>
                      <m:t>𝑪</m:t>
                    </m:r>
                    <m:r>
                      <a:rPr lang="en-GB" sz="1400" b="1" i="1" smtClean="0">
                        <a:solidFill>
                          <a:srgbClr val="E35008"/>
                        </a:solidFill>
                        <a:latin typeface="Cambria Math" panose="02040503050406030204" pitchFamily="18" charset="0"/>
                      </a:rPr>
                      <m:t>/</m:t>
                    </m:r>
                    <m:r>
                      <a:rPr lang="en-GB" sz="1400" b="1" i="1" smtClean="0">
                        <a:solidFill>
                          <a:srgbClr val="E35008"/>
                        </a:solidFill>
                        <a:latin typeface="Cambria Math" panose="02040503050406030204" pitchFamily="18" charset="0"/>
                      </a:rPr>
                      <m:t>𝒓</m:t>
                    </m:r>
                    <m:r>
                      <a:rPr lang="en-GB" sz="1400" b="0" i="1" smtClean="0">
                        <a:latin typeface="Cambria Math" panose="02040503050406030204" pitchFamily="18" charset="0"/>
                      </a:rPr>
                      <m:t>)</m:t>
                    </m:r>
                  </m:oMath>
                </a14:m>
                <a:endParaRPr lang="en-GB" sz="1400" dirty="0">
                  <a:latin typeface="Söhne"/>
                </a:endParaRPr>
              </a:p>
              <a:p>
                <a:pPr>
                  <a:lnSpc>
                    <a:spcPct val="150000"/>
                  </a:lnSpc>
                </a:pPr>
                <a:r>
                  <a:rPr lang="en-GB" sz="1400" dirty="0">
                    <a:latin typeface="Söhne"/>
                  </a:rPr>
                  <a:t>	  Spectral amplitude</a:t>
                </a:r>
              </a:p>
              <a:p>
                <a:pPr>
                  <a:lnSpc>
                    <a:spcPct val="150000"/>
                  </a:lnSpc>
                </a:pPr>
                <a:r>
                  <a:rPr lang="en-GB" sz="1400" dirty="0">
                    <a:latin typeface="Söhne"/>
                  </a:rPr>
                  <a:t>	  </a:t>
                </a:r>
                <a:r>
                  <a:rPr lang="en-GB" sz="1400" dirty="0">
                    <a:solidFill>
                      <a:srgbClr val="148392"/>
                    </a:solidFill>
                    <a:latin typeface="Söhne"/>
                  </a:rPr>
                  <a:t>Bound state amplitude</a:t>
                </a:r>
              </a:p>
            </p:txBody>
          </p:sp>
        </mc:Choice>
        <mc:Fallback xmlns="">
          <p:sp>
            <p:nvSpPr>
              <p:cNvPr id="19" name="TextBox 18">
                <a:extLst>
                  <a:ext uri="{FF2B5EF4-FFF2-40B4-BE49-F238E27FC236}">
                    <a16:creationId xmlns:a16="http://schemas.microsoft.com/office/drawing/2014/main" id="{D49BB757-05D1-A1D0-338B-CC18D05F27D4}"/>
                  </a:ext>
                </a:extLst>
              </p:cNvPr>
              <p:cNvSpPr txBox="1">
                <a:spLocks noRot="1" noChangeAspect="1" noMove="1" noResize="1" noEditPoints="1" noAdjustHandles="1" noChangeArrowheads="1" noChangeShapeType="1" noTextEdit="1"/>
              </p:cNvSpPr>
              <p:nvPr/>
            </p:nvSpPr>
            <p:spPr>
              <a:xfrm>
                <a:off x="8975244" y="3034537"/>
                <a:ext cx="3216756" cy="1346138"/>
              </a:xfrm>
              <a:prstGeom prst="rect">
                <a:avLst/>
              </a:prstGeom>
              <a:blipFill>
                <a:blip r:embed="rId4"/>
                <a:stretch>
                  <a:fillRect l="-392" b="-4673"/>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209D1228-BAE5-0961-7A2A-7BEC517D9B24}"/>
              </a:ext>
            </a:extLst>
          </p:cNvPr>
          <p:cNvPicPr>
            <a:picLocks noChangeAspect="1"/>
          </p:cNvPicPr>
          <p:nvPr/>
        </p:nvPicPr>
        <p:blipFill>
          <a:blip r:embed="rId5"/>
          <a:stretch>
            <a:fillRect/>
          </a:stretch>
        </p:blipFill>
        <p:spPr>
          <a:xfrm>
            <a:off x="9131407" y="3781047"/>
            <a:ext cx="858294" cy="253534"/>
          </a:xfrm>
          <a:prstGeom prst="rect">
            <a:avLst/>
          </a:prstGeom>
          <a:ln>
            <a:solidFill>
              <a:schemeClr val="tx1"/>
            </a:solidFill>
          </a:ln>
        </p:spPr>
      </p:pic>
      <p:pic>
        <p:nvPicPr>
          <p:cNvPr id="21" name="Picture 20">
            <a:extLst>
              <a:ext uri="{FF2B5EF4-FFF2-40B4-BE49-F238E27FC236}">
                <a16:creationId xmlns:a16="http://schemas.microsoft.com/office/drawing/2014/main" id="{EF967D22-7733-F33F-80F1-483195ECB654}"/>
              </a:ext>
            </a:extLst>
          </p:cNvPr>
          <p:cNvPicPr>
            <a:picLocks noChangeAspect="1"/>
          </p:cNvPicPr>
          <p:nvPr/>
        </p:nvPicPr>
        <p:blipFill>
          <a:blip r:embed="rId6"/>
          <a:stretch>
            <a:fillRect/>
          </a:stretch>
        </p:blipFill>
        <p:spPr>
          <a:xfrm>
            <a:off x="9146964" y="4074948"/>
            <a:ext cx="741720" cy="297092"/>
          </a:xfrm>
          <a:prstGeom prst="rect">
            <a:avLst/>
          </a:prstGeom>
        </p:spPr>
      </p:pic>
      <p:pic>
        <p:nvPicPr>
          <p:cNvPr id="4" name="Picture 3">
            <a:extLst>
              <a:ext uri="{FF2B5EF4-FFF2-40B4-BE49-F238E27FC236}">
                <a16:creationId xmlns:a16="http://schemas.microsoft.com/office/drawing/2014/main" id="{D495249D-707F-40A5-70EB-2BE61BCF4D47}"/>
              </a:ext>
            </a:extLst>
          </p:cNvPr>
          <p:cNvPicPr>
            <a:picLocks noChangeAspect="1"/>
          </p:cNvPicPr>
          <p:nvPr/>
        </p:nvPicPr>
        <p:blipFill>
          <a:blip r:embed="rId7"/>
          <a:stretch>
            <a:fillRect/>
          </a:stretch>
        </p:blipFill>
        <p:spPr>
          <a:xfrm>
            <a:off x="8825948" y="1"/>
            <a:ext cx="3323341" cy="2515156"/>
          </a:xfrm>
          <a:prstGeom prst="rect">
            <a:avLst/>
          </a:prstGeom>
        </p:spPr>
      </p:pic>
    </p:spTree>
    <p:extLst>
      <p:ext uri="{BB962C8B-B14F-4D97-AF65-F5344CB8AC3E}">
        <p14:creationId xmlns:p14="http://schemas.microsoft.com/office/powerpoint/2010/main" val="22755323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Related image"/>
          <p:cNvSpPr>
            <a:spLocks noChangeAspect="1" noChangeArrowheads="1"/>
          </p:cNvSpPr>
          <p:nvPr/>
        </p:nvSpPr>
        <p:spPr bwMode="auto">
          <a:xfrm>
            <a:off x="1633388" y="-101575"/>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endParaRPr lang="en-GB" sz="1266"/>
          </a:p>
        </p:txBody>
      </p:sp>
      <p:sp>
        <p:nvSpPr>
          <p:cNvPr id="12" name="TextBox 11"/>
          <p:cNvSpPr txBox="1"/>
          <p:nvPr/>
        </p:nvSpPr>
        <p:spPr>
          <a:xfrm>
            <a:off x="53400" y="23600"/>
            <a:ext cx="9950291" cy="400110"/>
          </a:xfrm>
          <a:prstGeom prst="rect">
            <a:avLst/>
          </a:prstGeom>
          <a:noFill/>
        </p:spPr>
        <p:txBody>
          <a:bodyPr wrap="square" rtlCol="0">
            <a:spAutoFit/>
          </a:bodyPr>
          <a:lstStyle/>
          <a:p>
            <a:r>
              <a:rPr lang="en-GB" sz="2000" b="1" dirty="0">
                <a:latin typeface="Segoe UI Black" panose="020B0A02040204020203" pitchFamily="34" charset="0"/>
                <a:ea typeface="Segoe UI Black" panose="020B0A02040204020203" pitchFamily="34" charset="0"/>
              </a:rPr>
              <a:t>Quantum Black hole physics simulator</a:t>
            </a:r>
          </a:p>
        </p:txBody>
      </p:sp>
      <p:sp>
        <p:nvSpPr>
          <p:cNvPr id="10" name="TextBox 9">
            <a:extLst>
              <a:ext uri="{FF2B5EF4-FFF2-40B4-BE49-F238E27FC236}">
                <a16:creationId xmlns:a16="http://schemas.microsoft.com/office/drawing/2014/main" id="{9D17CE83-41FA-9422-2F1A-EAA8B4B85C70}"/>
              </a:ext>
            </a:extLst>
          </p:cNvPr>
          <p:cNvSpPr txBox="1"/>
          <p:nvPr/>
        </p:nvSpPr>
        <p:spPr>
          <a:xfrm>
            <a:off x="163774" y="662066"/>
            <a:ext cx="4814224"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2000" b="1" dirty="0">
                <a:latin typeface="Söhne"/>
              </a:rPr>
              <a:t>Quasi-normal ringing</a:t>
            </a:r>
          </a:p>
          <a:p>
            <a:pPr algn="l"/>
            <a:r>
              <a:rPr lang="en-GB" sz="2000" dirty="0">
                <a:solidFill>
                  <a:srgbClr val="0D0D0D"/>
                </a:solidFill>
                <a:highlight>
                  <a:srgbClr val="FFFFFF"/>
                </a:highlight>
                <a:latin typeface="Söhne"/>
              </a:rPr>
              <a:t>Overtone investigation (spectral stability)</a:t>
            </a:r>
          </a:p>
        </p:txBody>
      </p:sp>
      <p:sp>
        <p:nvSpPr>
          <p:cNvPr id="30" name="Rectangle 29">
            <a:extLst>
              <a:ext uri="{FF2B5EF4-FFF2-40B4-BE49-F238E27FC236}">
                <a16:creationId xmlns:a16="http://schemas.microsoft.com/office/drawing/2014/main" id="{294B4F94-A3CA-9587-1686-83F51BCE1C05}"/>
              </a:ext>
            </a:extLst>
          </p:cNvPr>
          <p:cNvSpPr/>
          <p:nvPr/>
        </p:nvSpPr>
        <p:spPr>
          <a:xfrm>
            <a:off x="6948344" y="0"/>
            <a:ext cx="5243655"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E958568-9BD6-6A78-D7DC-F42128340790}"/>
                  </a:ext>
                </a:extLst>
              </p:cNvPr>
              <p:cNvSpPr txBox="1"/>
              <p:nvPr/>
            </p:nvSpPr>
            <p:spPr>
              <a:xfrm>
                <a:off x="163774" y="1515124"/>
                <a:ext cx="3751412" cy="6915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chemeClr val="tx1"/>
                              </a:solidFill>
                              <a:latin typeface="Cambria Math" panose="02040503050406030204" pitchFamily="18" charset="0"/>
                              <a:ea typeface="Cambria Math" panose="02040503050406030204" pitchFamily="18" charset="0"/>
                            </a:rPr>
                          </m:ctrlPr>
                        </m:sSubPr>
                        <m:e>
                          <m:r>
                            <a:rPr lang="en-GB" sz="2000" i="1">
                              <a:solidFill>
                                <a:schemeClr val="tx1"/>
                              </a:solidFill>
                              <a:latin typeface="Cambria Math" panose="02040503050406030204" pitchFamily="18" charset="0"/>
                              <a:ea typeface="Cambria Math" panose="02040503050406030204" pitchFamily="18" charset="0"/>
                            </a:rPr>
                            <m:t>𝜔</m:t>
                          </m:r>
                        </m:e>
                        <m:sub>
                          <m:r>
                            <a:rPr lang="en-GB" sz="2000" b="0" i="1" smtClean="0">
                              <a:solidFill>
                                <a:schemeClr val="tx1"/>
                              </a:solidFill>
                              <a:latin typeface="Cambria Math" panose="02040503050406030204" pitchFamily="18" charset="0"/>
                              <a:ea typeface="Cambria Math" panose="02040503050406030204" pitchFamily="18" charset="0"/>
                            </a:rPr>
                            <m:t>𝑄𝑁𝑀</m:t>
                          </m:r>
                        </m:sub>
                      </m:sSub>
                      <m:d>
                        <m:dPr>
                          <m:ctrlPr>
                            <a:rPr lang="en-GB" sz="2000" b="0" i="1" smtClean="0">
                              <a:solidFill>
                                <a:schemeClr val="tx1"/>
                              </a:solidFill>
                              <a:latin typeface="Cambria Math" panose="02040503050406030204" pitchFamily="18" charset="0"/>
                              <a:ea typeface="Cambria Math" panose="02040503050406030204" pitchFamily="18" charset="0"/>
                            </a:rPr>
                          </m:ctrlPr>
                        </m:dPr>
                        <m:e>
                          <m:r>
                            <a:rPr lang="en-GB" sz="2000" b="0" i="1" smtClean="0">
                              <a:solidFill>
                                <a:schemeClr val="tx1"/>
                              </a:solidFill>
                              <a:latin typeface="Cambria Math" panose="02040503050406030204" pitchFamily="18" charset="0"/>
                              <a:ea typeface="Cambria Math" panose="02040503050406030204" pitchFamily="18" charset="0"/>
                            </a:rPr>
                            <m:t>𝑚</m:t>
                          </m:r>
                        </m:e>
                      </m:d>
                      <m:r>
                        <a:rPr lang="en-GB" sz="2000" b="0" i="1" smtClean="0">
                          <a:solidFill>
                            <a:schemeClr val="tx1"/>
                          </a:solidFill>
                          <a:latin typeface="Cambria Math" panose="02040503050406030204" pitchFamily="18" charset="0"/>
                          <a:ea typeface="Cambria Math" panose="02040503050406030204" pitchFamily="18" charset="0"/>
                        </a:rPr>
                        <m:t>=</m:t>
                      </m:r>
                      <m:sSub>
                        <m:sSubPr>
                          <m:ctrlPr>
                            <a:rPr lang="en-GB" sz="2000" b="0" i="1" smtClean="0">
                              <a:solidFill>
                                <a:schemeClr val="tx1"/>
                              </a:solidFill>
                              <a:latin typeface="Cambria Math" panose="02040503050406030204" pitchFamily="18" charset="0"/>
                              <a:ea typeface="Cambria Math" panose="02040503050406030204" pitchFamily="18" charset="0"/>
                            </a:rPr>
                          </m:ctrlPr>
                        </m:sSubPr>
                        <m:e>
                          <m:r>
                            <a:rPr lang="en-GB" sz="2000" i="1">
                              <a:solidFill>
                                <a:schemeClr val="tx1"/>
                              </a:solidFill>
                              <a:latin typeface="Cambria Math" panose="02040503050406030204" pitchFamily="18" charset="0"/>
                              <a:ea typeface="Cambria Math" panose="02040503050406030204" pitchFamily="18" charset="0"/>
                            </a:rPr>
                            <m:t>𝜔</m:t>
                          </m:r>
                        </m:e>
                        <m:sub>
                          <m:r>
                            <a:rPr lang="en-GB" sz="2000" b="0" i="1" smtClean="0">
                              <a:solidFill>
                                <a:schemeClr val="tx1"/>
                              </a:solidFill>
                              <a:latin typeface="Cambria Math" panose="02040503050406030204" pitchFamily="18" charset="0"/>
                              <a:ea typeface="Cambria Math" panose="02040503050406030204" pitchFamily="18" charset="0"/>
                            </a:rPr>
                            <m:t>⋆</m:t>
                          </m:r>
                        </m:sub>
                      </m:sSub>
                      <m:r>
                        <a:rPr lang="en-GB" sz="2000" b="0" i="1" smtClean="0">
                          <a:solidFill>
                            <a:schemeClr val="tx1"/>
                          </a:solidFill>
                          <a:latin typeface="Cambria Math" panose="02040503050406030204" pitchFamily="18" charset="0"/>
                          <a:ea typeface="Cambria Math" panose="02040503050406030204" pitchFamily="18" charset="0"/>
                        </a:rPr>
                        <m:t>−</m:t>
                      </m:r>
                      <m:r>
                        <a:rPr lang="en-GB" sz="2000" b="0" i="1" smtClean="0">
                          <a:solidFill>
                            <a:schemeClr val="tx1"/>
                          </a:solidFill>
                          <a:latin typeface="Cambria Math" panose="02040503050406030204" pitchFamily="18" charset="0"/>
                          <a:ea typeface="Cambria Math" panose="02040503050406030204" pitchFamily="18" charset="0"/>
                        </a:rPr>
                        <m:t>𝑖</m:t>
                      </m:r>
                      <m:r>
                        <m:rPr>
                          <m:sty m:val="p"/>
                        </m:rPr>
                        <a:rPr lang="el-GR" sz="2000" b="0" i="1" smtClean="0">
                          <a:solidFill>
                            <a:schemeClr val="tx1"/>
                          </a:solidFill>
                          <a:latin typeface="Cambria Math" panose="02040503050406030204" pitchFamily="18" charset="0"/>
                          <a:ea typeface="Cambria Math" panose="02040503050406030204" pitchFamily="18" charset="0"/>
                        </a:rPr>
                        <m:t>Λ</m:t>
                      </m:r>
                      <m:r>
                        <a:rPr lang="en-GB" sz="2000" b="0" i="1" smtClean="0">
                          <a:solidFill>
                            <a:schemeClr val="tx1"/>
                          </a:solidFill>
                          <a:latin typeface="Cambria Math" panose="02040503050406030204" pitchFamily="18" charset="0"/>
                          <a:ea typeface="Cambria Math" panose="02040503050406030204" pitchFamily="18" charset="0"/>
                        </a:rPr>
                        <m:t>(</m:t>
                      </m:r>
                      <m:r>
                        <a:rPr lang="en-GB" sz="2000" b="0" i="1" smtClean="0">
                          <a:solidFill>
                            <a:schemeClr val="tx1"/>
                          </a:solidFill>
                          <a:latin typeface="Cambria Math" panose="02040503050406030204" pitchFamily="18" charset="0"/>
                          <a:ea typeface="Cambria Math" panose="02040503050406030204" pitchFamily="18" charset="0"/>
                        </a:rPr>
                        <m:t>𝑚</m:t>
                      </m:r>
                      <m:r>
                        <a:rPr lang="en-GB" sz="2000" b="0" i="1" smtClean="0">
                          <a:solidFill>
                            <a:schemeClr val="tx1"/>
                          </a:solidFill>
                          <a:latin typeface="Cambria Math" panose="02040503050406030204" pitchFamily="18" charset="0"/>
                          <a:ea typeface="Cambria Math" panose="02040503050406030204" pitchFamily="18" charset="0"/>
                        </a:rPr>
                        <m:t>)</m:t>
                      </m:r>
                      <m:d>
                        <m:dPr>
                          <m:ctrlPr>
                            <a:rPr lang="en-GB" sz="2000" b="0" i="1" smtClean="0">
                              <a:solidFill>
                                <a:schemeClr val="tx1"/>
                              </a:solidFill>
                              <a:latin typeface="Cambria Math" panose="02040503050406030204" pitchFamily="18" charset="0"/>
                              <a:ea typeface="Cambria Math" panose="02040503050406030204" pitchFamily="18" charset="0"/>
                            </a:rPr>
                          </m:ctrlPr>
                        </m:dPr>
                        <m:e>
                          <m:r>
                            <a:rPr lang="en-GB" sz="2000" b="0" i="1" smtClean="0">
                              <a:solidFill>
                                <a:schemeClr val="tx1"/>
                              </a:solidFill>
                              <a:latin typeface="Cambria Math" panose="02040503050406030204" pitchFamily="18" charset="0"/>
                              <a:ea typeface="Cambria Math" panose="02040503050406030204" pitchFamily="18" charset="0"/>
                            </a:rPr>
                            <m:t>𝑛</m:t>
                          </m:r>
                          <m:r>
                            <a:rPr lang="en-GB" sz="2000" b="0" i="1" smtClean="0">
                              <a:solidFill>
                                <a:schemeClr val="tx1"/>
                              </a:solidFill>
                              <a:latin typeface="Cambria Math" panose="02040503050406030204" pitchFamily="18" charset="0"/>
                              <a:ea typeface="Cambria Math" panose="02040503050406030204" pitchFamily="18" charset="0"/>
                            </a:rPr>
                            <m:t>+</m:t>
                          </m:r>
                          <m:f>
                            <m:fPr>
                              <m:ctrlPr>
                                <a:rPr lang="en-GB" sz="2000" b="0" i="1" smtClean="0">
                                  <a:solidFill>
                                    <a:schemeClr val="tx1"/>
                                  </a:solidFill>
                                  <a:latin typeface="Cambria Math" panose="02040503050406030204" pitchFamily="18" charset="0"/>
                                  <a:ea typeface="Cambria Math" panose="02040503050406030204" pitchFamily="18" charset="0"/>
                                </a:rPr>
                              </m:ctrlPr>
                            </m:fPr>
                            <m:num>
                              <m:r>
                                <a:rPr lang="en-GB" sz="2000" b="0" i="1" smtClean="0">
                                  <a:solidFill>
                                    <a:schemeClr val="tx1"/>
                                  </a:solidFill>
                                  <a:latin typeface="Cambria Math" panose="02040503050406030204" pitchFamily="18" charset="0"/>
                                  <a:ea typeface="Cambria Math" panose="02040503050406030204" pitchFamily="18" charset="0"/>
                                </a:rPr>
                                <m:t>1</m:t>
                              </m:r>
                            </m:num>
                            <m:den>
                              <m:r>
                                <a:rPr lang="en-GB" sz="2000" b="0" i="1" smtClean="0">
                                  <a:solidFill>
                                    <a:schemeClr val="tx1"/>
                                  </a:solidFill>
                                  <a:latin typeface="Cambria Math" panose="02040503050406030204" pitchFamily="18" charset="0"/>
                                  <a:ea typeface="Cambria Math" panose="02040503050406030204" pitchFamily="18" charset="0"/>
                                </a:rPr>
                                <m:t>2</m:t>
                              </m:r>
                            </m:den>
                          </m:f>
                        </m:e>
                      </m:d>
                    </m:oMath>
                  </m:oMathPara>
                </a14:m>
                <a:endParaRPr lang="en-GB" sz="2000" dirty="0">
                  <a:solidFill>
                    <a:schemeClr val="tx1"/>
                  </a:solidFill>
                </a:endParaRPr>
              </a:p>
            </p:txBody>
          </p:sp>
        </mc:Choice>
        <mc:Fallback xmlns="">
          <p:sp>
            <p:nvSpPr>
              <p:cNvPr id="29" name="TextBox 28">
                <a:extLst>
                  <a:ext uri="{FF2B5EF4-FFF2-40B4-BE49-F238E27FC236}">
                    <a16:creationId xmlns:a16="http://schemas.microsoft.com/office/drawing/2014/main" id="{0E958568-9BD6-6A78-D7DC-F42128340790}"/>
                  </a:ext>
                </a:extLst>
              </p:cNvPr>
              <p:cNvSpPr txBox="1">
                <a:spLocks noRot="1" noChangeAspect="1" noMove="1" noResize="1" noEditPoints="1" noAdjustHandles="1" noChangeArrowheads="1" noChangeShapeType="1" noTextEdit="1"/>
              </p:cNvSpPr>
              <p:nvPr/>
            </p:nvSpPr>
            <p:spPr>
              <a:xfrm>
                <a:off x="163774" y="1515124"/>
                <a:ext cx="3751412" cy="691536"/>
              </a:xfrm>
              <a:prstGeom prst="rect">
                <a:avLst/>
              </a:prstGeom>
              <a:blipFill>
                <a:blip r:embed="rId8"/>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263FCD6D-AF69-075B-74BD-97782191AE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00" y="2695581"/>
            <a:ext cx="6192025" cy="3095250"/>
          </a:xfrm>
          <a:prstGeom prst="rect">
            <a:avLst/>
          </a:prstGeom>
        </p:spPr>
      </p:pic>
      <p:sp>
        <p:nvSpPr>
          <p:cNvPr id="17" name="TextBox 16">
            <a:extLst>
              <a:ext uri="{FF2B5EF4-FFF2-40B4-BE49-F238E27FC236}">
                <a16:creationId xmlns:a16="http://schemas.microsoft.com/office/drawing/2014/main" id="{8D0B4156-6F31-61F4-DD75-D690FA8E4E2C}"/>
              </a:ext>
            </a:extLst>
          </p:cNvPr>
          <p:cNvSpPr txBox="1"/>
          <p:nvPr/>
        </p:nvSpPr>
        <p:spPr>
          <a:xfrm>
            <a:off x="7000067" y="281004"/>
            <a:ext cx="5191931" cy="1641475"/>
          </a:xfrm>
          <a:prstGeom prst="rect">
            <a:avLst/>
          </a:prstGeom>
          <a:solidFill>
            <a:srgbClr val="E7E6E6"/>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GB" sz="2000" b="1" dirty="0">
                <a:latin typeface="Söhne"/>
                <a:cs typeface="Times New Roman" panose="02020603050405020304" pitchFamily="18" charset="0"/>
              </a:rPr>
              <a:t>KCL Modelling support for semi-open systems</a:t>
            </a:r>
            <a:br>
              <a:rPr lang="en-GB" sz="2000" b="1" dirty="0">
                <a:latin typeface="Söhne"/>
                <a:cs typeface="Times New Roman" panose="02020603050405020304" pitchFamily="18" charset="0"/>
              </a:rPr>
            </a:br>
            <a:endParaRPr lang="en-GB" sz="2000" b="1" dirty="0">
              <a:latin typeface="Söhne"/>
              <a:cs typeface="Times New Roman" panose="02020603050405020304" pitchFamily="18" charset="0"/>
            </a:endParaRPr>
          </a:p>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GB" sz="2000" dirty="0">
                <a:latin typeface="Söhne"/>
                <a:cs typeface="Times New Roman" panose="02020603050405020304" pitchFamily="18" charset="0"/>
              </a:rPr>
              <a:t>Partially reflective wall on one side </a:t>
            </a:r>
          </a:p>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GB" sz="2000" dirty="0">
                <a:latin typeface="Söhne"/>
                <a:cs typeface="Times New Roman" panose="02020603050405020304" pitchFamily="18" charset="0"/>
              </a:rPr>
              <a:t>Waves partially reflected (</a:t>
            </a:r>
            <a:r>
              <a:rPr lang="el-GR" sz="2000" dirty="0">
                <a:latin typeface="Times New Roman" panose="02020603050405020304" pitchFamily="18" charset="0"/>
                <a:cs typeface="Times New Roman" panose="02020603050405020304" pitchFamily="18" charset="0"/>
              </a:rPr>
              <a:t>ε</a:t>
            </a:r>
            <a:r>
              <a:rPr lang="en-GB" sz="2000" dirty="0">
                <a:latin typeface="Times New Roman" panose="02020603050405020304" pitchFamily="18" charset="0"/>
                <a:cs typeface="Times New Roman" panose="02020603050405020304" pitchFamily="18" charset="0"/>
              </a:rPr>
              <a:t> parameter)</a:t>
            </a:r>
            <a:r>
              <a:rPr lang="en-GB" sz="2000" dirty="0">
                <a:latin typeface="Söhne"/>
                <a:cs typeface="Times New Roman" panose="02020603050405020304" pitchFamily="18" charset="0"/>
              </a:rPr>
              <a:t> </a:t>
            </a:r>
          </a:p>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GB" sz="2000" dirty="0">
                <a:latin typeface="Söhne"/>
                <a:cs typeface="Times New Roman" panose="02020603050405020304" pitchFamily="18" charset="0"/>
              </a:rPr>
              <a:t>Wall introduces a resonance condition</a:t>
            </a:r>
          </a:p>
        </p:txBody>
      </p:sp>
      <p:pic>
        <p:nvPicPr>
          <p:cNvPr id="1030" name="Picture 6">
            <a:extLst>
              <a:ext uri="{FF2B5EF4-FFF2-40B4-BE49-F238E27FC236}">
                <a16:creationId xmlns:a16="http://schemas.microsoft.com/office/drawing/2014/main" id="{A80CADF8-B9F9-BD18-6F81-5D003EDB3B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5642" y="2168899"/>
            <a:ext cx="4027638" cy="39779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80375D8-BE63-662D-FD0C-68D6CF363547}"/>
              </a:ext>
            </a:extLst>
          </p:cNvPr>
          <p:cNvSpPr txBox="1"/>
          <p:nvPr/>
        </p:nvSpPr>
        <p:spPr>
          <a:xfrm>
            <a:off x="0" y="6424031"/>
            <a:ext cx="12192000" cy="410369"/>
          </a:xfrm>
          <a:prstGeom prst="rect">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sz="2000" dirty="0">
                <a:solidFill>
                  <a:schemeClr val="bg1"/>
                </a:solidFill>
                <a:latin typeface="Söhne"/>
              </a:rPr>
              <a:t>Detection of quasinormal modes and migration of overtones</a:t>
            </a:r>
          </a:p>
        </p:txBody>
      </p:sp>
      <p:sp>
        <p:nvSpPr>
          <p:cNvPr id="19" name="AutoShape 8">
            <a:extLst>
              <a:ext uri="{FF2B5EF4-FFF2-40B4-BE49-F238E27FC236}">
                <a16:creationId xmlns:a16="http://schemas.microsoft.com/office/drawing/2014/main" id="{29EF34DA-2225-65D0-89D6-A88508FB82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0868412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27199131-273B-9B79-8915-6B175BCDF30D}"/>
              </a:ext>
            </a:extLst>
          </p:cNvPr>
          <p:cNvPicPr>
            <a:picLocks noChangeAspect="1"/>
          </p:cNvPicPr>
          <p:nvPr/>
        </p:nvPicPr>
        <p:blipFill rotWithShape="1">
          <a:blip r:embed="rId3"/>
          <a:srcRect l="4640" t="2389" r="10166" b="1970"/>
          <a:stretch/>
        </p:blipFill>
        <p:spPr>
          <a:xfrm>
            <a:off x="2078932" y="1339669"/>
            <a:ext cx="3159887" cy="5084998"/>
          </a:xfrm>
          <a:prstGeom prst="rect">
            <a:avLst/>
          </a:prstGeom>
        </p:spPr>
      </p:pic>
      <p:sp>
        <p:nvSpPr>
          <p:cNvPr id="2" name="Rectangle 1">
            <a:extLst>
              <a:ext uri="{FF2B5EF4-FFF2-40B4-BE49-F238E27FC236}">
                <a16:creationId xmlns:a16="http://schemas.microsoft.com/office/drawing/2014/main" id="{DA6B2D7B-A2A8-BF29-8B3E-FBFE2BFB1EF1}"/>
              </a:ext>
            </a:extLst>
          </p:cNvPr>
          <p:cNvSpPr/>
          <p:nvPr/>
        </p:nvSpPr>
        <p:spPr>
          <a:xfrm>
            <a:off x="0" y="0"/>
            <a:ext cx="1600200" cy="68580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enorite" panose="00000500000000000000" pitchFamily="2" charset="0"/>
            </a:endParaRPr>
          </a:p>
        </p:txBody>
      </p:sp>
      <p:sp>
        <p:nvSpPr>
          <p:cNvPr id="5" name="TextBox 4">
            <a:extLst>
              <a:ext uri="{FF2B5EF4-FFF2-40B4-BE49-F238E27FC236}">
                <a16:creationId xmlns:a16="http://schemas.microsoft.com/office/drawing/2014/main" id="{5AE2EF38-FC32-3962-53DC-E0908AAC2E30}"/>
              </a:ext>
            </a:extLst>
          </p:cNvPr>
          <p:cNvSpPr txBox="1"/>
          <p:nvPr/>
        </p:nvSpPr>
        <p:spPr>
          <a:xfrm rot="16200000">
            <a:off x="-1556431" y="3255165"/>
            <a:ext cx="4446282" cy="707886"/>
          </a:xfrm>
          <a:prstGeom prst="rect">
            <a:avLst/>
          </a:prstGeom>
          <a:noFill/>
        </p:spPr>
        <p:txBody>
          <a:bodyPr wrap="none" rtlCol="0">
            <a:spAutoFit/>
          </a:bodyPr>
          <a:lstStyle/>
          <a:p>
            <a:r>
              <a:rPr lang="en-GB" sz="4000">
                <a:latin typeface="Tenorite" panose="00000500000000000000" pitchFamily="2" charset="0"/>
                <a:ea typeface="Open Sans ExtraBold" panose="020B0604020202020204" pitchFamily="34" charset="0"/>
                <a:cs typeface="Open Sans ExtraBold" panose="020B0604020202020204" pitchFamily="34" charset="0"/>
              </a:rPr>
              <a:t>RHUL - Experiment</a:t>
            </a:r>
          </a:p>
        </p:txBody>
      </p:sp>
      <p:sp>
        <p:nvSpPr>
          <p:cNvPr id="6" name="TextBox 5">
            <a:extLst>
              <a:ext uri="{FF2B5EF4-FFF2-40B4-BE49-F238E27FC236}">
                <a16:creationId xmlns:a16="http://schemas.microsoft.com/office/drawing/2014/main" id="{304CDC5D-4628-7A4D-92D7-46CBEAC1DD2E}"/>
              </a:ext>
            </a:extLst>
          </p:cNvPr>
          <p:cNvSpPr txBox="1"/>
          <p:nvPr/>
        </p:nvSpPr>
        <p:spPr>
          <a:xfrm>
            <a:off x="1600200" y="0"/>
            <a:ext cx="8891954" cy="400110"/>
          </a:xfrm>
          <a:prstGeom prst="rect">
            <a:avLst/>
          </a:prstGeom>
          <a:noFill/>
        </p:spPr>
        <p:txBody>
          <a:bodyPr wrap="square" rtlCol="0">
            <a:spAutoFit/>
          </a:bodyPr>
          <a:lstStyle/>
          <a:p>
            <a:r>
              <a:rPr lang="en-GB" sz="2000" b="1" dirty="0">
                <a:latin typeface="Söhne"/>
                <a:ea typeface="Segoe UI Black" panose="020B0A02040204020203" pitchFamily="34" charset="0"/>
              </a:rPr>
              <a:t>Design of sub-100mK platform for ground state superfluid system</a:t>
            </a:r>
          </a:p>
        </p:txBody>
      </p:sp>
      <p:grpSp>
        <p:nvGrpSpPr>
          <p:cNvPr id="71" name="Group 70">
            <a:extLst>
              <a:ext uri="{FF2B5EF4-FFF2-40B4-BE49-F238E27FC236}">
                <a16:creationId xmlns:a16="http://schemas.microsoft.com/office/drawing/2014/main" id="{F0E9EE2C-0ECC-B716-07DB-CB57D721652C}"/>
              </a:ext>
            </a:extLst>
          </p:cNvPr>
          <p:cNvGrpSpPr/>
          <p:nvPr/>
        </p:nvGrpSpPr>
        <p:grpSpPr>
          <a:xfrm>
            <a:off x="6191656" y="1339669"/>
            <a:ext cx="3980267" cy="3539974"/>
            <a:chOff x="1547102" y="275519"/>
            <a:chExt cx="5400098" cy="4802746"/>
          </a:xfrm>
        </p:grpSpPr>
        <p:pic>
          <p:nvPicPr>
            <p:cNvPr id="47" name="Picture 46" descr="A picture containing transport, disk brake, wheel, gear&#10;&#10;Description automatically generated">
              <a:extLst>
                <a:ext uri="{FF2B5EF4-FFF2-40B4-BE49-F238E27FC236}">
                  <a16:creationId xmlns:a16="http://schemas.microsoft.com/office/drawing/2014/main" id="{E1F35676-0D9F-0FB2-57AE-C26E7DBC60D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6540" r="20557" b="13279"/>
            <a:stretch/>
          </p:blipFill>
          <p:spPr>
            <a:xfrm rot="9070933">
              <a:off x="1701734" y="561197"/>
              <a:ext cx="2997330" cy="2763768"/>
            </a:xfrm>
            <a:prstGeom prst="rect">
              <a:avLst/>
            </a:prstGeom>
          </p:spPr>
        </p:pic>
        <p:sp>
          <p:nvSpPr>
            <p:cNvPr id="17" name="AutoShape 6" descr="Related image">
              <a:extLst>
                <a:ext uri="{FF2B5EF4-FFF2-40B4-BE49-F238E27FC236}">
                  <a16:creationId xmlns:a16="http://schemas.microsoft.com/office/drawing/2014/main" id="{F2432236-B2D5-974F-88BF-79333F8B15E8}"/>
                </a:ext>
              </a:extLst>
            </p:cNvPr>
            <p:cNvSpPr>
              <a:spLocks noChangeAspect="1" noChangeArrowheads="1"/>
            </p:cNvSpPr>
            <p:nvPr/>
          </p:nvSpPr>
          <p:spPr bwMode="auto">
            <a:xfrm>
              <a:off x="3900551" y="275519"/>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endParaRPr lang="en-GB" sz="1266">
                <a:latin typeface="Tenorite" panose="00000500000000000000" pitchFamily="2" charset="0"/>
              </a:endParaRPr>
            </a:p>
          </p:txBody>
        </p:sp>
        <p:pic>
          <p:nvPicPr>
            <p:cNvPr id="38" name="Picture 37" descr="A picture containing lamp&#10;&#10;Description automatically generated">
              <a:extLst>
                <a:ext uri="{FF2B5EF4-FFF2-40B4-BE49-F238E27FC236}">
                  <a16:creationId xmlns:a16="http://schemas.microsoft.com/office/drawing/2014/main" id="{C9CF7B62-0702-DF3E-51B2-BEA5C28223C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017" t="19253" r="26037" b="18261"/>
            <a:stretch/>
          </p:blipFill>
          <p:spPr>
            <a:xfrm>
              <a:off x="1547102" y="2654303"/>
              <a:ext cx="3306594" cy="2423962"/>
            </a:xfrm>
            <a:prstGeom prst="rect">
              <a:avLst/>
            </a:prstGeom>
          </p:spPr>
        </p:pic>
        <p:sp>
          <p:nvSpPr>
            <p:cNvPr id="39" name="Rectangle 38">
              <a:extLst>
                <a:ext uri="{FF2B5EF4-FFF2-40B4-BE49-F238E27FC236}">
                  <a16:creationId xmlns:a16="http://schemas.microsoft.com/office/drawing/2014/main" id="{0C4F6CCC-1266-490B-F614-75E5DF2E3A95}"/>
                </a:ext>
              </a:extLst>
            </p:cNvPr>
            <p:cNvSpPr/>
            <p:nvPr/>
          </p:nvSpPr>
          <p:spPr>
            <a:xfrm>
              <a:off x="2988861" y="3371917"/>
              <a:ext cx="446314" cy="446314"/>
            </a:xfrm>
            <a:prstGeom prst="rect">
              <a:avLst/>
            </a:prstGeom>
            <a:noFill/>
            <a:ln w="254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enorite" panose="00000500000000000000" pitchFamily="2" charset="0"/>
              </a:endParaRPr>
            </a:p>
          </p:txBody>
        </p:sp>
        <p:grpSp>
          <p:nvGrpSpPr>
            <p:cNvPr id="40" name="Group 39">
              <a:extLst>
                <a:ext uri="{FF2B5EF4-FFF2-40B4-BE49-F238E27FC236}">
                  <a16:creationId xmlns:a16="http://schemas.microsoft.com/office/drawing/2014/main" id="{40940AA1-779D-D38B-F109-28196437B7F9}"/>
                </a:ext>
              </a:extLst>
            </p:cNvPr>
            <p:cNvGrpSpPr/>
            <p:nvPr/>
          </p:nvGrpSpPr>
          <p:grpSpPr>
            <a:xfrm>
              <a:off x="2988861" y="1305674"/>
              <a:ext cx="3958339" cy="2512557"/>
              <a:chOff x="1534882" y="1809072"/>
              <a:chExt cx="3958339" cy="2512557"/>
            </a:xfrm>
          </p:grpSpPr>
          <p:pic>
            <p:nvPicPr>
              <p:cNvPr id="41" name="Picture 40" descr="A picture containing lamp&#10;&#10;Description automatically generated">
                <a:extLst>
                  <a:ext uri="{FF2B5EF4-FFF2-40B4-BE49-F238E27FC236}">
                    <a16:creationId xmlns:a16="http://schemas.microsoft.com/office/drawing/2014/main" id="{7482CD8C-CE25-5531-39A1-C3F1DEA8212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923" t="37496" r="46606" b="50999"/>
              <a:stretch/>
            </p:blipFill>
            <p:spPr>
              <a:xfrm>
                <a:off x="3351439" y="1831755"/>
                <a:ext cx="2141782" cy="2141788"/>
              </a:xfrm>
              <a:prstGeom prst="rect">
                <a:avLst/>
              </a:prstGeom>
              <a:ln w="25400">
                <a:solidFill>
                  <a:schemeClr val="accent1"/>
                </a:solidFill>
                <a:prstDash val="sysDash"/>
              </a:ln>
            </p:spPr>
          </p:pic>
          <p:cxnSp>
            <p:nvCxnSpPr>
              <p:cNvPr id="42" name="Straight Connector 41">
                <a:extLst>
                  <a:ext uri="{FF2B5EF4-FFF2-40B4-BE49-F238E27FC236}">
                    <a16:creationId xmlns:a16="http://schemas.microsoft.com/office/drawing/2014/main" id="{545E97FA-12EB-5B8E-9096-C9DE8401917C}"/>
                  </a:ext>
                </a:extLst>
              </p:cNvPr>
              <p:cNvCxnSpPr>
                <a:cxnSpLocks/>
              </p:cNvCxnSpPr>
              <p:nvPr/>
            </p:nvCxnSpPr>
            <p:spPr>
              <a:xfrm flipV="1">
                <a:off x="1534882" y="1809072"/>
                <a:ext cx="1816557" cy="2066243"/>
              </a:xfrm>
              <a:prstGeom prst="line">
                <a:avLst/>
              </a:prstGeom>
              <a:ln w="254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51CAF12-55B6-DDC4-4483-1CC579D57023}"/>
                  </a:ext>
                </a:extLst>
              </p:cNvPr>
              <p:cNvCxnSpPr>
                <a:cxnSpLocks/>
              </p:cNvCxnSpPr>
              <p:nvPr/>
            </p:nvCxnSpPr>
            <p:spPr>
              <a:xfrm flipV="1">
                <a:off x="1534882" y="3973543"/>
                <a:ext cx="1816557" cy="348086"/>
              </a:xfrm>
              <a:prstGeom prst="line">
                <a:avLst/>
              </a:prstGeom>
              <a:ln w="254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grpSp>
      <p:sp>
        <p:nvSpPr>
          <p:cNvPr id="81" name="TextBox 80">
            <a:extLst>
              <a:ext uri="{FF2B5EF4-FFF2-40B4-BE49-F238E27FC236}">
                <a16:creationId xmlns:a16="http://schemas.microsoft.com/office/drawing/2014/main" id="{09CEC638-8EC4-AFE1-5F26-0F13B5D71DB2}"/>
              </a:ext>
            </a:extLst>
          </p:cNvPr>
          <p:cNvSpPr txBox="1"/>
          <p:nvPr/>
        </p:nvSpPr>
        <p:spPr>
          <a:xfrm>
            <a:off x="6096000" y="4979398"/>
            <a:ext cx="4785862" cy="1477328"/>
          </a:xfrm>
          <a:prstGeom prst="rect">
            <a:avLst/>
          </a:prstGeom>
          <a:noFill/>
        </p:spPr>
        <p:txBody>
          <a:bodyPr wrap="none" rtlCol="0">
            <a:spAutoFit/>
          </a:bodyPr>
          <a:lstStyle/>
          <a:p>
            <a:pPr marL="285750" indent="-285750">
              <a:buFont typeface="Arial" panose="020B0604020202020204" pitchFamily="34" charset="0"/>
              <a:buChar char="•"/>
            </a:pPr>
            <a:r>
              <a:rPr lang="en-GB" dirty="0">
                <a:latin typeface="Söhne"/>
              </a:rPr>
              <a:t>cavity fabrication</a:t>
            </a:r>
          </a:p>
          <a:p>
            <a:pPr marL="285750" indent="-285750">
              <a:buFont typeface="Arial" panose="020B0604020202020204" pitchFamily="34" charset="0"/>
              <a:buChar char="•"/>
            </a:pPr>
            <a:r>
              <a:rPr lang="en-GB" dirty="0">
                <a:latin typeface="Söhne"/>
              </a:rPr>
              <a:t>cavity polishing</a:t>
            </a:r>
          </a:p>
          <a:p>
            <a:pPr marL="285750" indent="-285750">
              <a:buFont typeface="Arial" panose="020B0604020202020204" pitchFamily="34" charset="0"/>
              <a:buChar char="•"/>
            </a:pPr>
            <a:r>
              <a:rPr lang="en-GB" dirty="0">
                <a:latin typeface="Söhne"/>
              </a:rPr>
              <a:t>hermetic microwave feedthroughs installation</a:t>
            </a:r>
          </a:p>
          <a:p>
            <a:pPr marL="285750" indent="-285750">
              <a:buFont typeface="Arial" panose="020B0604020202020204" pitchFamily="34" charset="0"/>
              <a:buChar char="•"/>
            </a:pPr>
            <a:r>
              <a:rPr lang="en-GB" dirty="0">
                <a:latin typeface="Söhne"/>
              </a:rPr>
              <a:t>characterization at room temperature</a:t>
            </a:r>
          </a:p>
          <a:p>
            <a:pPr marL="285750" indent="-285750">
              <a:buFont typeface="Arial" panose="020B0604020202020204" pitchFamily="34" charset="0"/>
              <a:buChar char="•"/>
            </a:pPr>
            <a:r>
              <a:rPr lang="en-GB" dirty="0">
                <a:latin typeface="Söhne"/>
              </a:rPr>
              <a:t>characterization at cryogenic temperature</a:t>
            </a:r>
          </a:p>
        </p:txBody>
      </p:sp>
      <p:sp>
        <p:nvSpPr>
          <p:cNvPr id="82" name="TextBox 81">
            <a:extLst>
              <a:ext uri="{FF2B5EF4-FFF2-40B4-BE49-F238E27FC236}">
                <a16:creationId xmlns:a16="http://schemas.microsoft.com/office/drawing/2014/main" id="{E770BBEE-D0E9-CDAD-EDF2-1102622E24EE}"/>
              </a:ext>
            </a:extLst>
          </p:cNvPr>
          <p:cNvSpPr txBox="1"/>
          <p:nvPr/>
        </p:nvSpPr>
        <p:spPr>
          <a:xfrm>
            <a:off x="2940392" y="739572"/>
            <a:ext cx="1048172" cy="400110"/>
          </a:xfrm>
          <a:prstGeom prst="rect">
            <a:avLst/>
          </a:prstGeom>
          <a:solidFill>
            <a:srgbClr val="DEECF8"/>
          </a:solidFill>
        </p:spPr>
        <p:style>
          <a:lnRef idx="2">
            <a:schemeClr val="accent5">
              <a:shade val="15000"/>
            </a:schemeClr>
          </a:lnRef>
          <a:fillRef idx="1">
            <a:schemeClr val="accent5"/>
          </a:fillRef>
          <a:effectRef idx="0">
            <a:schemeClr val="accent5"/>
          </a:effectRef>
          <a:fontRef idx="minor">
            <a:schemeClr val="lt1"/>
          </a:fontRef>
        </p:style>
        <p:txBody>
          <a:bodyPr wrap="none" rtlCol="0">
            <a:spAutoFit/>
          </a:bodyPr>
          <a:lstStyle/>
          <a:p>
            <a:r>
              <a:rPr lang="en-GB" sz="2000" dirty="0">
                <a:solidFill>
                  <a:schemeClr val="tx1"/>
                </a:solidFill>
                <a:latin typeface="Söhne"/>
              </a:rPr>
              <a:t>Cryostat</a:t>
            </a:r>
          </a:p>
        </p:txBody>
      </p:sp>
      <p:sp>
        <p:nvSpPr>
          <p:cNvPr id="84" name="TextBox 83">
            <a:extLst>
              <a:ext uri="{FF2B5EF4-FFF2-40B4-BE49-F238E27FC236}">
                <a16:creationId xmlns:a16="http://schemas.microsoft.com/office/drawing/2014/main" id="{CC7EA1EE-A6B8-1B4B-7B9C-4BC1D49B7A69}"/>
              </a:ext>
            </a:extLst>
          </p:cNvPr>
          <p:cNvSpPr txBox="1"/>
          <p:nvPr/>
        </p:nvSpPr>
        <p:spPr>
          <a:xfrm>
            <a:off x="6191656" y="739572"/>
            <a:ext cx="4670702" cy="400110"/>
          </a:xfrm>
          <a:prstGeom prst="rect">
            <a:avLst/>
          </a:prstGeom>
          <a:solidFill>
            <a:srgbClr val="DEECF8"/>
          </a:solidFill>
        </p:spPr>
        <p:style>
          <a:lnRef idx="2">
            <a:schemeClr val="accent5">
              <a:shade val="15000"/>
            </a:schemeClr>
          </a:lnRef>
          <a:fillRef idx="1">
            <a:schemeClr val="accent5"/>
          </a:fillRef>
          <a:effectRef idx="0">
            <a:schemeClr val="accent5"/>
          </a:effectRef>
          <a:fontRef idx="minor">
            <a:schemeClr val="lt1"/>
          </a:fontRef>
        </p:style>
        <p:txBody>
          <a:bodyPr wrap="none" rtlCol="0">
            <a:spAutoFit/>
          </a:bodyPr>
          <a:lstStyle/>
          <a:p>
            <a:r>
              <a:rPr lang="en-GB" sz="2000" dirty="0">
                <a:solidFill>
                  <a:schemeClr val="tx1"/>
                </a:solidFill>
                <a:latin typeface="Söhne"/>
              </a:rPr>
              <a:t>Microwave </a:t>
            </a:r>
            <a:r>
              <a:rPr lang="en-GB" sz="2000" dirty="0" err="1">
                <a:solidFill>
                  <a:schemeClr val="tx1"/>
                </a:solidFill>
                <a:latin typeface="Söhne"/>
              </a:rPr>
              <a:t>Optomechanics</a:t>
            </a:r>
            <a:r>
              <a:rPr lang="en-GB" sz="2000" dirty="0">
                <a:solidFill>
                  <a:schemeClr val="tx1"/>
                </a:solidFill>
                <a:latin typeface="Söhne"/>
              </a:rPr>
              <a:t> with Thin-Films</a:t>
            </a:r>
          </a:p>
        </p:txBody>
      </p:sp>
      <p:sp>
        <p:nvSpPr>
          <p:cNvPr id="3" name="TextBox 2">
            <a:extLst>
              <a:ext uri="{FF2B5EF4-FFF2-40B4-BE49-F238E27FC236}">
                <a16:creationId xmlns:a16="http://schemas.microsoft.com/office/drawing/2014/main" id="{E244BFF2-E336-8B0F-8923-094A74D2BBC1}"/>
              </a:ext>
            </a:extLst>
          </p:cNvPr>
          <p:cNvSpPr txBox="1"/>
          <p:nvPr/>
        </p:nvSpPr>
        <p:spPr>
          <a:xfrm>
            <a:off x="8520400" y="1451396"/>
            <a:ext cx="2265620" cy="584775"/>
          </a:xfrm>
          <a:prstGeom prst="rect">
            <a:avLst/>
          </a:prstGeom>
          <a:noFill/>
        </p:spPr>
        <p:txBody>
          <a:bodyPr wrap="none" rtlCol="0">
            <a:spAutoFit/>
          </a:bodyPr>
          <a:lstStyle/>
          <a:p>
            <a:pPr algn="l"/>
            <a:r>
              <a:rPr lang="en-GB" sz="1600" b="1" dirty="0">
                <a:solidFill>
                  <a:schemeClr val="accent1"/>
                </a:solidFill>
                <a:latin typeface="Söhne"/>
              </a:rPr>
              <a:t>Surface wave resonator</a:t>
            </a:r>
          </a:p>
          <a:p>
            <a:pPr algn="l"/>
            <a:r>
              <a:rPr lang="en-GB" sz="1600" dirty="0">
                <a:latin typeface="Söhne"/>
              </a:rPr>
              <a:t>disk’s diameter ~ 500 µm</a:t>
            </a:r>
          </a:p>
        </p:txBody>
      </p:sp>
      <p:sp>
        <p:nvSpPr>
          <p:cNvPr id="11" name="TextBox 10">
            <a:extLst>
              <a:ext uri="{FF2B5EF4-FFF2-40B4-BE49-F238E27FC236}">
                <a16:creationId xmlns:a16="http://schemas.microsoft.com/office/drawing/2014/main" id="{D9EE4BAA-08B2-FFDE-1DC9-1764CA227C8A}"/>
              </a:ext>
            </a:extLst>
          </p:cNvPr>
          <p:cNvSpPr txBox="1"/>
          <p:nvPr/>
        </p:nvSpPr>
        <p:spPr>
          <a:xfrm>
            <a:off x="8532140" y="3781629"/>
            <a:ext cx="2864502" cy="338554"/>
          </a:xfrm>
          <a:prstGeom prst="rect">
            <a:avLst/>
          </a:prstGeom>
          <a:noFill/>
        </p:spPr>
        <p:txBody>
          <a:bodyPr wrap="none" rtlCol="0">
            <a:spAutoFit/>
          </a:bodyPr>
          <a:lstStyle/>
          <a:p>
            <a:r>
              <a:rPr lang="en-GB" sz="1600" baseline="30000" dirty="0">
                <a:latin typeface="Söhne"/>
              </a:rPr>
              <a:t>4</a:t>
            </a:r>
            <a:r>
              <a:rPr lang="en-GB" sz="1600" dirty="0">
                <a:latin typeface="Söhne"/>
              </a:rPr>
              <a:t>He films thickness: up to 10 µm</a:t>
            </a:r>
          </a:p>
        </p:txBody>
      </p:sp>
    </p:spTree>
    <p:extLst>
      <p:ext uri="{BB962C8B-B14F-4D97-AF65-F5344CB8AC3E}">
        <p14:creationId xmlns:p14="http://schemas.microsoft.com/office/powerpoint/2010/main" val="543719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3E995E-14DC-8DC2-902F-76C66E6B7285}"/>
              </a:ext>
            </a:extLst>
          </p:cNvPr>
          <p:cNvSpPr/>
          <p:nvPr/>
        </p:nvSpPr>
        <p:spPr>
          <a:xfrm>
            <a:off x="0" y="0"/>
            <a:ext cx="1600200"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C1B35FD8-BC42-5AFD-56CF-4C684AD88E6C}"/>
              </a:ext>
            </a:extLst>
          </p:cNvPr>
          <p:cNvGraphicFramePr>
            <a:graphicFrameLocks noGrp="1"/>
          </p:cNvGraphicFramePr>
          <p:nvPr/>
        </p:nvGraphicFramePr>
        <p:xfrm>
          <a:off x="11651673" y="3609109"/>
          <a:ext cx="208280" cy="365760"/>
        </p:xfrm>
        <a:graphic>
          <a:graphicData uri="http://schemas.openxmlformats.org/drawingml/2006/table">
            <a:tbl>
              <a:tblPr/>
              <a:tblGrid>
                <a:gridCol w="208280">
                  <a:extLst>
                    <a:ext uri="{9D8B030D-6E8A-4147-A177-3AD203B41FA5}">
                      <a16:colId xmlns:a16="http://schemas.microsoft.com/office/drawing/2014/main" val="3569251437"/>
                    </a:ext>
                  </a:extLst>
                </a:gridCol>
              </a:tblGrid>
              <a:tr h="0">
                <a:tc>
                  <a:txBody>
                    <a:bodyPr/>
                    <a:lstStyle/>
                    <a:p>
                      <a:endParaRPr lang="en-GB"/>
                    </a:p>
                  </a:txBody>
                  <a:tcPr>
                    <a:lnL>
                      <a:noFill/>
                    </a:lnL>
                    <a:lnR>
                      <a:noFill/>
                    </a:lnR>
                    <a:lnT>
                      <a:noFill/>
                    </a:lnT>
                    <a:lnB>
                      <a:noFill/>
                    </a:lnB>
                  </a:tcPr>
                </a:tc>
                <a:extLst>
                  <a:ext uri="{0D108BD9-81ED-4DB2-BD59-A6C34878D82A}">
                    <a16:rowId xmlns:a16="http://schemas.microsoft.com/office/drawing/2014/main" val="2117432957"/>
                  </a:ext>
                </a:extLst>
              </a:tr>
            </a:tbl>
          </a:graphicData>
        </a:graphic>
      </p:graphicFrame>
      <p:sp>
        <p:nvSpPr>
          <p:cNvPr id="6" name="TextBox 5">
            <a:extLst>
              <a:ext uri="{FF2B5EF4-FFF2-40B4-BE49-F238E27FC236}">
                <a16:creationId xmlns:a16="http://schemas.microsoft.com/office/drawing/2014/main" id="{420D838B-F79E-0CF4-20FB-4E709B057E67}"/>
              </a:ext>
            </a:extLst>
          </p:cNvPr>
          <p:cNvSpPr txBox="1"/>
          <p:nvPr/>
        </p:nvSpPr>
        <p:spPr>
          <a:xfrm rot="16200000">
            <a:off x="-1593697" y="3101277"/>
            <a:ext cx="4520789" cy="1015663"/>
          </a:xfrm>
          <a:prstGeom prst="rect">
            <a:avLst/>
          </a:prstGeom>
          <a:noFill/>
        </p:spPr>
        <p:txBody>
          <a:bodyPr wrap="none" rtlCol="0">
            <a:spAutoFit/>
          </a:bodyPr>
          <a:lstStyle/>
          <a:p>
            <a:r>
              <a:rPr lang="en-GB" sz="6000">
                <a:latin typeface="Century Gothic" panose="020B0502020202020204" pitchFamily="34" charset="0"/>
                <a:ea typeface="Open Sans ExtraBold" panose="020B0604020202020204" pitchFamily="34" charset="0"/>
                <a:cs typeface="Open Sans ExtraBold" panose="020B0604020202020204" pitchFamily="34" charset="0"/>
              </a:rPr>
              <a:t>Community</a:t>
            </a:r>
          </a:p>
        </p:txBody>
      </p:sp>
      <p:sp>
        <p:nvSpPr>
          <p:cNvPr id="9" name="Rectangle 8">
            <a:extLst>
              <a:ext uri="{FF2B5EF4-FFF2-40B4-BE49-F238E27FC236}">
                <a16:creationId xmlns:a16="http://schemas.microsoft.com/office/drawing/2014/main" id="{24EF2583-23D6-27AC-EF54-1BA4A9C83F98}"/>
              </a:ext>
            </a:extLst>
          </p:cNvPr>
          <p:cNvSpPr/>
          <p:nvPr/>
        </p:nvSpPr>
        <p:spPr>
          <a:xfrm>
            <a:off x="-6927" y="0"/>
            <a:ext cx="1600200"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AAC941E-4287-CBD2-26FD-119FBCF70134}"/>
              </a:ext>
            </a:extLst>
          </p:cNvPr>
          <p:cNvSpPr txBox="1"/>
          <p:nvPr/>
        </p:nvSpPr>
        <p:spPr>
          <a:xfrm rot="16200000">
            <a:off x="-1600624" y="3101277"/>
            <a:ext cx="4520789" cy="1015663"/>
          </a:xfrm>
          <a:prstGeom prst="rect">
            <a:avLst/>
          </a:prstGeom>
          <a:noFill/>
        </p:spPr>
        <p:txBody>
          <a:bodyPr wrap="none" rtlCol="0">
            <a:spAutoFit/>
          </a:bodyPr>
          <a:lstStyle/>
          <a:p>
            <a:r>
              <a:rPr lang="en-GB" sz="6000">
                <a:latin typeface="Century Gothic" panose="020B0502020202020204" pitchFamily="34" charset="0"/>
                <a:ea typeface="Open Sans ExtraBold" panose="020B0604020202020204" pitchFamily="34" charset="0"/>
                <a:cs typeface="Open Sans ExtraBold" panose="020B0604020202020204" pitchFamily="34" charset="0"/>
              </a:rPr>
              <a:t>Community</a:t>
            </a:r>
          </a:p>
        </p:txBody>
      </p:sp>
      <p:sp>
        <p:nvSpPr>
          <p:cNvPr id="2" name="Rectangle 1">
            <a:extLst>
              <a:ext uri="{FF2B5EF4-FFF2-40B4-BE49-F238E27FC236}">
                <a16:creationId xmlns:a16="http://schemas.microsoft.com/office/drawing/2014/main" id="{57E750CD-9F34-4F09-4A21-2F4C742F9F5C}"/>
              </a:ext>
            </a:extLst>
          </p:cNvPr>
          <p:cNvSpPr/>
          <p:nvPr/>
        </p:nvSpPr>
        <p:spPr>
          <a:xfrm>
            <a:off x="6927" y="0"/>
            <a:ext cx="1600200"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5867EFBB-6B9D-E11F-67B8-6128CDF1CC86}"/>
              </a:ext>
            </a:extLst>
          </p:cNvPr>
          <p:cNvGraphicFramePr>
            <a:graphicFrameLocks noGrp="1"/>
          </p:cNvGraphicFramePr>
          <p:nvPr>
            <p:extLst>
              <p:ext uri="{D42A27DB-BD31-4B8C-83A1-F6EECF244321}">
                <p14:modId xmlns:p14="http://schemas.microsoft.com/office/powerpoint/2010/main" val="758984814"/>
              </p:ext>
            </p:extLst>
          </p:nvPr>
        </p:nvGraphicFramePr>
        <p:xfrm>
          <a:off x="1693868" y="2042160"/>
          <a:ext cx="7323436" cy="4815840"/>
        </p:xfrm>
        <a:graphic>
          <a:graphicData uri="http://schemas.openxmlformats.org/drawingml/2006/table">
            <a:tbl>
              <a:tblPr firstRow="1" bandRow="1">
                <a:tableStyleId>{16D9F66E-5EB9-4882-86FB-DCBF35E3C3E4}</a:tableStyleId>
              </a:tblPr>
              <a:tblGrid>
                <a:gridCol w="3762819">
                  <a:extLst>
                    <a:ext uri="{9D8B030D-6E8A-4147-A177-3AD203B41FA5}">
                      <a16:colId xmlns:a16="http://schemas.microsoft.com/office/drawing/2014/main" val="2229041711"/>
                    </a:ext>
                  </a:extLst>
                </a:gridCol>
                <a:gridCol w="1600200">
                  <a:extLst>
                    <a:ext uri="{9D8B030D-6E8A-4147-A177-3AD203B41FA5}">
                      <a16:colId xmlns:a16="http://schemas.microsoft.com/office/drawing/2014/main" val="626017978"/>
                    </a:ext>
                  </a:extLst>
                </a:gridCol>
                <a:gridCol w="1960417">
                  <a:extLst>
                    <a:ext uri="{9D8B030D-6E8A-4147-A177-3AD203B41FA5}">
                      <a16:colId xmlns:a16="http://schemas.microsoft.com/office/drawing/2014/main" val="3747173573"/>
                    </a:ext>
                  </a:extLst>
                </a:gridCol>
              </a:tblGrid>
              <a:tr h="370840">
                <a:tc>
                  <a:txBody>
                    <a:bodyPr/>
                    <a:lstStyle/>
                    <a:p>
                      <a:r>
                        <a:rPr lang="en-GB">
                          <a:latin typeface="Tenorite" panose="00000500000000000000" pitchFamily="2" charset="0"/>
                        </a:rPr>
                        <a:t>Location</a:t>
                      </a:r>
                    </a:p>
                  </a:txBody>
                  <a:tcPr>
                    <a:solidFill>
                      <a:srgbClr val="F2F8F8"/>
                    </a:solidFill>
                  </a:tcPr>
                </a:tc>
                <a:tc>
                  <a:txBody>
                    <a:bodyPr/>
                    <a:lstStyle/>
                    <a:p>
                      <a:r>
                        <a:rPr lang="en-GB">
                          <a:latin typeface="Tenorite" panose="00000500000000000000" pitchFamily="2" charset="0"/>
                        </a:rPr>
                        <a:t>STFC Funding</a:t>
                      </a:r>
                    </a:p>
                  </a:txBody>
                  <a:tcPr>
                    <a:solidFill>
                      <a:srgbClr val="F2F8F8"/>
                    </a:solidFill>
                  </a:tcPr>
                </a:tc>
                <a:tc>
                  <a:txBody>
                    <a:bodyPr/>
                    <a:lstStyle/>
                    <a:p>
                      <a:r>
                        <a:rPr lang="en-GB">
                          <a:latin typeface="Tenorite" panose="00000500000000000000" pitchFamily="2" charset="0"/>
                        </a:rPr>
                        <a:t>External Funding</a:t>
                      </a:r>
                    </a:p>
                  </a:txBody>
                  <a:tcPr>
                    <a:solidFill>
                      <a:srgbClr val="F2F8F8"/>
                    </a:solidFill>
                  </a:tcPr>
                </a:tc>
                <a:extLst>
                  <a:ext uri="{0D108BD9-81ED-4DB2-BD59-A6C34878D82A}">
                    <a16:rowId xmlns:a16="http://schemas.microsoft.com/office/drawing/2014/main" val="3039412099"/>
                  </a:ext>
                </a:extLst>
              </a:tr>
              <a:tr h="370840">
                <a:tc>
                  <a:txBody>
                    <a:bodyPr/>
                    <a:lstStyle/>
                    <a:p>
                      <a:r>
                        <a:rPr lang="en-GB" sz="1800" kern="1200">
                          <a:solidFill>
                            <a:schemeClr val="dk1"/>
                          </a:solidFill>
                          <a:latin typeface="Tenorite" panose="00000500000000000000" pitchFamily="2" charset="0"/>
                        </a:rPr>
                        <a:t>University of St. Andrews</a:t>
                      </a:r>
                      <a:endParaRPr lang="en-GB" sz="1800" kern="1200">
                        <a:solidFill>
                          <a:schemeClr val="dk1"/>
                        </a:solidFill>
                        <a:latin typeface="Tenorite" panose="00000500000000000000" pitchFamily="2" charset="0"/>
                        <a:ea typeface="+mn-ea"/>
                        <a:cs typeface="+mn-cs"/>
                      </a:endParaRPr>
                    </a:p>
                  </a:txBody>
                  <a:tcPr>
                    <a:solidFill>
                      <a:srgbClr val="D8EAEB"/>
                    </a:solidFill>
                  </a:tcPr>
                </a:tc>
                <a:tc>
                  <a:txBody>
                    <a:bodyPr/>
                    <a:lstStyle/>
                    <a:p>
                      <a:r>
                        <a:rPr lang="en-GB" sz="1800" kern="1200">
                          <a:solidFill>
                            <a:schemeClr val="dk1"/>
                          </a:solidFill>
                          <a:latin typeface="Tenorite" panose="00000500000000000000" pitchFamily="2" charset="0"/>
                        </a:rPr>
                        <a:t>2</a:t>
                      </a:r>
                      <a:endParaRPr lang="en-GB" sz="1800" kern="1200">
                        <a:solidFill>
                          <a:schemeClr val="dk1"/>
                        </a:solidFill>
                        <a:latin typeface="Tenorite" panose="00000500000000000000" pitchFamily="2" charset="0"/>
                        <a:ea typeface="+mn-ea"/>
                        <a:cs typeface="+mn-cs"/>
                      </a:endParaRPr>
                    </a:p>
                  </a:txBody>
                  <a:tcPr>
                    <a:solidFill>
                      <a:srgbClr val="D8EAEB"/>
                    </a:solidFill>
                  </a:tcPr>
                </a:tc>
                <a:tc>
                  <a:txBody>
                    <a:bodyPr/>
                    <a:lstStyle/>
                    <a:p>
                      <a:r>
                        <a:rPr lang="en-GB" sz="1800" kern="1200">
                          <a:solidFill>
                            <a:schemeClr val="dk1"/>
                          </a:solidFill>
                          <a:latin typeface="Tenorite" panose="00000500000000000000" pitchFamily="2" charset="0"/>
                        </a:rPr>
                        <a:t>4</a:t>
                      </a:r>
                      <a:endParaRPr lang="en-GB" sz="1800" kern="1200">
                        <a:solidFill>
                          <a:schemeClr val="dk1"/>
                        </a:solidFill>
                        <a:latin typeface="Tenorite" panose="00000500000000000000" pitchFamily="2" charset="0"/>
                        <a:ea typeface="+mn-ea"/>
                        <a:cs typeface="+mn-cs"/>
                      </a:endParaRPr>
                    </a:p>
                  </a:txBody>
                  <a:tcPr>
                    <a:solidFill>
                      <a:srgbClr val="D8EAEB"/>
                    </a:solidFill>
                  </a:tcPr>
                </a:tc>
                <a:extLst>
                  <a:ext uri="{0D108BD9-81ED-4DB2-BD59-A6C34878D82A}">
                    <a16:rowId xmlns:a16="http://schemas.microsoft.com/office/drawing/2014/main" val="2926310811"/>
                  </a:ext>
                </a:extLst>
              </a:tr>
              <a:tr h="370840">
                <a:tc>
                  <a:txBody>
                    <a:bodyPr/>
                    <a:lstStyle/>
                    <a:p>
                      <a:r>
                        <a:rPr lang="en-GB">
                          <a:latin typeface="Tenorite" panose="00000500000000000000" pitchFamily="2" charset="0"/>
                        </a:rPr>
                        <a:t>Newcastle University</a:t>
                      </a:r>
                    </a:p>
                  </a:txBody>
                  <a:tcPr>
                    <a:solidFill>
                      <a:srgbClr val="F2F8F8"/>
                    </a:solidFill>
                  </a:tcPr>
                </a:tc>
                <a:tc>
                  <a:txBody>
                    <a:bodyPr/>
                    <a:lstStyle/>
                    <a:p>
                      <a:r>
                        <a:rPr lang="en-GB">
                          <a:latin typeface="Tenorite" panose="00000500000000000000" pitchFamily="2" charset="0"/>
                        </a:rPr>
                        <a:t>4</a:t>
                      </a:r>
                    </a:p>
                  </a:txBody>
                  <a:tcPr>
                    <a:solidFill>
                      <a:srgbClr val="F2F8F8"/>
                    </a:solidFill>
                  </a:tcPr>
                </a:tc>
                <a:tc>
                  <a:txBody>
                    <a:bodyPr/>
                    <a:lstStyle/>
                    <a:p>
                      <a:r>
                        <a:rPr lang="en-GB">
                          <a:latin typeface="Tenorite" panose="00000500000000000000" pitchFamily="2" charset="0"/>
                        </a:rPr>
                        <a:t>5</a:t>
                      </a:r>
                    </a:p>
                  </a:txBody>
                  <a:tcPr>
                    <a:solidFill>
                      <a:srgbClr val="F2F8F8"/>
                    </a:solidFill>
                  </a:tcPr>
                </a:tc>
                <a:extLst>
                  <a:ext uri="{0D108BD9-81ED-4DB2-BD59-A6C34878D82A}">
                    <a16:rowId xmlns:a16="http://schemas.microsoft.com/office/drawing/2014/main" val="3515745403"/>
                  </a:ext>
                </a:extLst>
              </a:tr>
              <a:tr h="219830">
                <a:tc>
                  <a:txBody>
                    <a:bodyPr/>
                    <a:lstStyle/>
                    <a:p>
                      <a:r>
                        <a:rPr lang="en-GB">
                          <a:latin typeface="Tenorite" panose="00000500000000000000" pitchFamily="2" charset="0"/>
                        </a:rPr>
                        <a:t>Nottingham University</a:t>
                      </a:r>
                    </a:p>
                  </a:txBody>
                  <a:tcPr>
                    <a:solidFill>
                      <a:srgbClr val="D8EAEB"/>
                    </a:solidFill>
                  </a:tcPr>
                </a:tc>
                <a:tc>
                  <a:txBody>
                    <a:bodyPr/>
                    <a:lstStyle/>
                    <a:p>
                      <a:r>
                        <a:rPr lang="en-GB">
                          <a:latin typeface="Tenorite" panose="00000500000000000000" pitchFamily="2" charset="0"/>
                        </a:rPr>
                        <a:t>7</a:t>
                      </a:r>
                    </a:p>
                  </a:txBody>
                  <a:tcPr>
                    <a:solidFill>
                      <a:srgbClr val="D8EAEB"/>
                    </a:solidFill>
                  </a:tcPr>
                </a:tc>
                <a:tc>
                  <a:txBody>
                    <a:bodyPr/>
                    <a:lstStyle/>
                    <a:p>
                      <a:r>
                        <a:rPr lang="en-GB">
                          <a:latin typeface="Tenorite" panose="00000500000000000000" pitchFamily="2" charset="0"/>
                        </a:rPr>
                        <a:t>22</a:t>
                      </a:r>
                    </a:p>
                  </a:txBody>
                  <a:tcPr>
                    <a:solidFill>
                      <a:srgbClr val="D8EAEB"/>
                    </a:solidFill>
                  </a:tcPr>
                </a:tc>
                <a:extLst>
                  <a:ext uri="{0D108BD9-81ED-4DB2-BD59-A6C34878D82A}">
                    <a16:rowId xmlns:a16="http://schemas.microsoft.com/office/drawing/2014/main" val="330797882"/>
                  </a:ext>
                </a:extLst>
              </a:tr>
              <a:tr h="370840">
                <a:tc>
                  <a:txBody>
                    <a:bodyPr/>
                    <a:lstStyle/>
                    <a:p>
                      <a:r>
                        <a:rPr lang="en-GB">
                          <a:latin typeface="Tenorite" panose="00000500000000000000" pitchFamily="2" charset="0"/>
                        </a:rPr>
                        <a:t>Cambridge University</a:t>
                      </a:r>
                    </a:p>
                  </a:txBody>
                  <a:tcPr>
                    <a:solidFill>
                      <a:srgbClr val="F2F8F8"/>
                    </a:solidFill>
                  </a:tcPr>
                </a:tc>
                <a:tc>
                  <a:txBody>
                    <a:bodyPr/>
                    <a:lstStyle/>
                    <a:p>
                      <a:r>
                        <a:rPr lang="en-GB" dirty="0">
                          <a:latin typeface="Tenorite" panose="00000500000000000000" pitchFamily="2" charset="0"/>
                        </a:rPr>
                        <a:t>6</a:t>
                      </a:r>
                    </a:p>
                  </a:txBody>
                  <a:tcPr>
                    <a:solidFill>
                      <a:srgbClr val="F2F8F8"/>
                    </a:solidFill>
                  </a:tcPr>
                </a:tc>
                <a:tc>
                  <a:txBody>
                    <a:bodyPr/>
                    <a:lstStyle/>
                    <a:p>
                      <a:r>
                        <a:rPr lang="en-GB" dirty="0">
                          <a:latin typeface="Tenorite" panose="00000500000000000000" pitchFamily="2" charset="0"/>
                        </a:rPr>
                        <a:t>13</a:t>
                      </a:r>
                    </a:p>
                  </a:txBody>
                  <a:tcPr>
                    <a:solidFill>
                      <a:srgbClr val="F2F8F8"/>
                    </a:solidFill>
                  </a:tcPr>
                </a:tc>
                <a:extLst>
                  <a:ext uri="{0D108BD9-81ED-4DB2-BD59-A6C34878D82A}">
                    <a16:rowId xmlns:a16="http://schemas.microsoft.com/office/drawing/2014/main" val="2854489672"/>
                  </a:ext>
                </a:extLst>
              </a:tr>
              <a:tr h="370840">
                <a:tc>
                  <a:txBody>
                    <a:bodyPr/>
                    <a:lstStyle/>
                    <a:p>
                      <a:r>
                        <a:rPr lang="en-GB">
                          <a:latin typeface="Tenorite" panose="00000500000000000000" pitchFamily="2" charset="0"/>
                        </a:rPr>
                        <a:t>Royal Halloway University London</a:t>
                      </a:r>
                    </a:p>
                  </a:txBody>
                  <a:tcPr>
                    <a:solidFill>
                      <a:srgbClr val="D8EAEB"/>
                    </a:solidFill>
                  </a:tcPr>
                </a:tc>
                <a:tc>
                  <a:txBody>
                    <a:bodyPr/>
                    <a:lstStyle/>
                    <a:p>
                      <a:r>
                        <a:rPr lang="en-GB">
                          <a:latin typeface="Tenorite" panose="00000500000000000000" pitchFamily="2" charset="0"/>
                        </a:rPr>
                        <a:t>3</a:t>
                      </a:r>
                    </a:p>
                  </a:txBody>
                  <a:tcPr>
                    <a:solidFill>
                      <a:srgbClr val="D8EAEB"/>
                    </a:solidFill>
                  </a:tcPr>
                </a:tc>
                <a:tc>
                  <a:txBody>
                    <a:bodyPr/>
                    <a:lstStyle/>
                    <a:p>
                      <a:r>
                        <a:rPr lang="en-GB">
                          <a:latin typeface="Tenorite" panose="00000500000000000000" pitchFamily="2" charset="0"/>
                        </a:rPr>
                        <a:t>4</a:t>
                      </a:r>
                    </a:p>
                  </a:txBody>
                  <a:tcPr>
                    <a:solidFill>
                      <a:srgbClr val="D8EAEB"/>
                    </a:solidFill>
                  </a:tcPr>
                </a:tc>
                <a:extLst>
                  <a:ext uri="{0D108BD9-81ED-4DB2-BD59-A6C34878D82A}">
                    <a16:rowId xmlns:a16="http://schemas.microsoft.com/office/drawing/2014/main" val="1226661499"/>
                  </a:ext>
                </a:extLst>
              </a:tr>
              <a:tr h="370840">
                <a:tc>
                  <a:txBody>
                    <a:bodyPr/>
                    <a:lstStyle/>
                    <a:p>
                      <a:r>
                        <a:rPr lang="en-GB" dirty="0">
                          <a:latin typeface="Tenorite" panose="00000500000000000000" pitchFamily="2" charset="0"/>
                        </a:rPr>
                        <a:t>Durham</a:t>
                      </a:r>
                    </a:p>
                  </a:txBody>
                  <a:tcPr>
                    <a:solidFill>
                      <a:srgbClr val="F2F8F8"/>
                    </a:solidFill>
                  </a:tcPr>
                </a:tc>
                <a:tc>
                  <a:txBody>
                    <a:bodyPr/>
                    <a:lstStyle/>
                    <a:p>
                      <a:r>
                        <a:rPr lang="en-GB" dirty="0">
                          <a:latin typeface="Tenorite" panose="00000500000000000000" pitchFamily="2" charset="0"/>
                        </a:rPr>
                        <a:t>1</a:t>
                      </a:r>
                    </a:p>
                  </a:txBody>
                  <a:tcPr>
                    <a:solidFill>
                      <a:srgbClr val="F2F8F8"/>
                    </a:solidFill>
                  </a:tcPr>
                </a:tc>
                <a:tc>
                  <a:txBody>
                    <a:bodyPr/>
                    <a:lstStyle/>
                    <a:p>
                      <a:r>
                        <a:rPr lang="en-GB" dirty="0">
                          <a:latin typeface="Tenorite" panose="00000500000000000000" pitchFamily="2" charset="0"/>
                        </a:rPr>
                        <a:t>0</a:t>
                      </a:r>
                    </a:p>
                  </a:txBody>
                  <a:tcPr>
                    <a:solidFill>
                      <a:srgbClr val="F2F8F8"/>
                    </a:solidFill>
                  </a:tcPr>
                </a:tc>
                <a:extLst>
                  <a:ext uri="{0D108BD9-81ED-4DB2-BD59-A6C34878D82A}">
                    <a16:rowId xmlns:a16="http://schemas.microsoft.com/office/drawing/2014/main" val="286522447"/>
                  </a:ext>
                </a:extLst>
              </a:tr>
              <a:tr h="370840">
                <a:tc>
                  <a:txBody>
                    <a:bodyPr/>
                    <a:lstStyle/>
                    <a:p>
                      <a:r>
                        <a:rPr lang="en-GB" dirty="0">
                          <a:latin typeface="Tenorite" panose="00000500000000000000" pitchFamily="2" charset="0"/>
                        </a:rPr>
                        <a:t>King's College London</a:t>
                      </a:r>
                    </a:p>
                  </a:txBody>
                  <a:tcPr>
                    <a:solidFill>
                      <a:srgbClr val="D8EAEB"/>
                    </a:solidFill>
                  </a:tcPr>
                </a:tc>
                <a:tc>
                  <a:txBody>
                    <a:bodyPr/>
                    <a:lstStyle/>
                    <a:p>
                      <a:r>
                        <a:rPr lang="en-GB">
                          <a:latin typeface="Tenorite" panose="00000500000000000000" pitchFamily="2" charset="0"/>
                        </a:rPr>
                        <a:t>2</a:t>
                      </a:r>
                    </a:p>
                  </a:txBody>
                  <a:tcPr>
                    <a:solidFill>
                      <a:srgbClr val="D8EAEB"/>
                    </a:solidFill>
                  </a:tcPr>
                </a:tc>
                <a:tc>
                  <a:txBody>
                    <a:bodyPr/>
                    <a:lstStyle/>
                    <a:p>
                      <a:r>
                        <a:rPr lang="en-GB">
                          <a:latin typeface="Tenorite" panose="00000500000000000000" pitchFamily="2" charset="0"/>
                        </a:rPr>
                        <a:t>5</a:t>
                      </a:r>
                    </a:p>
                  </a:txBody>
                  <a:tcPr>
                    <a:solidFill>
                      <a:srgbClr val="D8EAEB"/>
                    </a:solidFill>
                  </a:tcPr>
                </a:tc>
                <a:extLst>
                  <a:ext uri="{0D108BD9-81ED-4DB2-BD59-A6C34878D82A}">
                    <a16:rowId xmlns:a16="http://schemas.microsoft.com/office/drawing/2014/main" val="800694801"/>
                  </a:ext>
                </a:extLst>
              </a:tr>
              <a:tr h="370840">
                <a:tc>
                  <a:txBody>
                    <a:bodyPr/>
                    <a:lstStyle/>
                    <a:p>
                      <a:r>
                        <a:rPr lang="en-GB">
                          <a:latin typeface="Tenorite" panose="00000500000000000000" pitchFamily="2" charset="0"/>
                        </a:rPr>
                        <a:t>Sheffield University</a:t>
                      </a:r>
                    </a:p>
                  </a:txBody>
                  <a:tcPr>
                    <a:solidFill>
                      <a:srgbClr val="F2F8F8"/>
                    </a:solidFill>
                  </a:tcPr>
                </a:tc>
                <a:tc>
                  <a:txBody>
                    <a:bodyPr/>
                    <a:lstStyle/>
                    <a:p>
                      <a:r>
                        <a:rPr lang="en-GB">
                          <a:latin typeface="Tenorite" panose="00000500000000000000" pitchFamily="2" charset="0"/>
                        </a:rPr>
                        <a:t>3</a:t>
                      </a:r>
                    </a:p>
                  </a:txBody>
                  <a:tcPr>
                    <a:solidFill>
                      <a:srgbClr val="F2F8F8"/>
                    </a:solidFill>
                  </a:tcPr>
                </a:tc>
                <a:tc>
                  <a:txBody>
                    <a:bodyPr/>
                    <a:lstStyle/>
                    <a:p>
                      <a:r>
                        <a:rPr lang="en-GB">
                          <a:latin typeface="Tenorite" panose="00000500000000000000" pitchFamily="2" charset="0"/>
                        </a:rPr>
                        <a:t>3</a:t>
                      </a:r>
                    </a:p>
                  </a:txBody>
                  <a:tcPr>
                    <a:solidFill>
                      <a:srgbClr val="F2F8F8"/>
                    </a:solidFill>
                  </a:tcPr>
                </a:tc>
                <a:extLst>
                  <a:ext uri="{0D108BD9-81ED-4DB2-BD59-A6C34878D82A}">
                    <a16:rowId xmlns:a16="http://schemas.microsoft.com/office/drawing/2014/main" val="874854193"/>
                  </a:ext>
                </a:extLst>
              </a:tr>
              <a:tr h="370840">
                <a:tc>
                  <a:txBody>
                    <a:bodyPr/>
                    <a:lstStyle/>
                    <a:p>
                      <a:r>
                        <a:rPr lang="en-GB">
                          <a:latin typeface="Tenorite" panose="00000500000000000000" pitchFamily="2" charset="0"/>
                        </a:rPr>
                        <a:t>UK (Southampton, Glasgow, York)</a:t>
                      </a:r>
                    </a:p>
                  </a:txBody>
                  <a:tcPr>
                    <a:solidFill>
                      <a:srgbClr val="D8EAEB"/>
                    </a:solidFill>
                  </a:tcPr>
                </a:tc>
                <a:tc>
                  <a:txBody>
                    <a:bodyPr/>
                    <a:lstStyle/>
                    <a:p>
                      <a:r>
                        <a:rPr lang="en-GB">
                          <a:latin typeface="Tenorite" panose="00000500000000000000" pitchFamily="2" charset="0"/>
                        </a:rPr>
                        <a:t>0</a:t>
                      </a:r>
                    </a:p>
                  </a:txBody>
                  <a:tcPr>
                    <a:solidFill>
                      <a:srgbClr val="D8EAEB"/>
                    </a:solidFill>
                  </a:tcPr>
                </a:tc>
                <a:tc>
                  <a:txBody>
                    <a:bodyPr/>
                    <a:lstStyle/>
                    <a:p>
                      <a:r>
                        <a:rPr lang="en-GB">
                          <a:latin typeface="Tenorite" panose="00000500000000000000" pitchFamily="2" charset="0"/>
                        </a:rPr>
                        <a:t>5</a:t>
                      </a:r>
                    </a:p>
                  </a:txBody>
                  <a:tcPr>
                    <a:solidFill>
                      <a:srgbClr val="D8EAEB"/>
                    </a:solidFill>
                  </a:tcPr>
                </a:tc>
                <a:extLst>
                  <a:ext uri="{0D108BD9-81ED-4DB2-BD59-A6C34878D82A}">
                    <a16:rowId xmlns:a16="http://schemas.microsoft.com/office/drawing/2014/main" val="2272589350"/>
                  </a:ext>
                </a:extLst>
              </a:tr>
              <a:tr h="370840">
                <a:tc>
                  <a:txBody>
                    <a:bodyPr/>
                    <a:lstStyle/>
                    <a:p>
                      <a:r>
                        <a:rPr lang="en-GB">
                          <a:latin typeface="Tenorite" panose="00000500000000000000" pitchFamily="2" charset="0"/>
                        </a:rPr>
                        <a:t>Canada/USA</a:t>
                      </a:r>
                    </a:p>
                  </a:txBody>
                  <a:tcPr>
                    <a:solidFill>
                      <a:srgbClr val="F2F8F8"/>
                    </a:solidFill>
                  </a:tcPr>
                </a:tc>
                <a:tc>
                  <a:txBody>
                    <a:bodyPr/>
                    <a:lstStyle/>
                    <a:p>
                      <a:r>
                        <a:rPr lang="en-GB">
                          <a:latin typeface="Tenorite" panose="00000500000000000000" pitchFamily="2" charset="0"/>
                        </a:rPr>
                        <a:t>0</a:t>
                      </a:r>
                    </a:p>
                  </a:txBody>
                  <a:tcPr>
                    <a:solidFill>
                      <a:srgbClr val="F2F8F8"/>
                    </a:solidFill>
                  </a:tcPr>
                </a:tc>
                <a:tc>
                  <a:txBody>
                    <a:bodyPr/>
                    <a:lstStyle/>
                    <a:p>
                      <a:r>
                        <a:rPr lang="en-GB" dirty="0">
                          <a:latin typeface="Tenorite" panose="00000500000000000000" pitchFamily="2" charset="0"/>
                        </a:rPr>
                        <a:t>8</a:t>
                      </a:r>
                    </a:p>
                  </a:txBody>
                  <a:tcPr>
                    <a:solidFill>
                      <a:srgbClr val="F2F8F8"/>
                    </a:solidFill>
                  </a:tcPr>
                </a:tc>
                <a:extLst>
                  <a:ext uri="{0D108BD9-81ED-4DB2-BD59-A6C34878D82A}">
                    <a16:rowId xmlns:a16="http://schemas.microsoft.com/office/drawing/2014/main" val="1326247791"/>
                  </a:ext>
                </a:extLst>
              </a:tr>
              <a:tr h="370840">
                <a:tc>
                  <a:txBody>
                    <a:bodyPr/>
                    <a:lstStyle/>
                    <a:p>
                      <a:r>
                        <a:rPr lang="en-GB">
                          <a:latin typeface="Tenorite" panose="00000500000000000000" pitchFamily="2" charset="0"/>
                        </a:rPr>
                        <a:t>Europe (Austria, Germany, Italy)</a:t>
                      </a:r>
                    </a:p>
                  </a:txBody>
                  <a:tcPr>
                    <a:solidFill>
                      <a:srgbClr val="D8EAEB"/>
                    </a:solidFill>
                  </a:tcPr>
                </a:tc>
                <a:tc>
                  <a:txBody>
                    <a:bodyPr/>
                    <a:lstStyle/>
                    <a:p>
                      <a:r>
                        <a:rPr lang="en-GB">
                          <a:latin typeface="Tenorite" panose="00000500000000000000" pitchFamily="2" charset="0"/>
                        </a:rPr>
                        <a:t>0</a:t>
                      </a:r>
                    </a:p>
                  </a:txBody>
                  <a:tcPr>
                    <a:solidFill>
                      <a:srgbClr val="D8EAEB"/>
                    </a:solidFill>
                  </a:tcPr>
                </a:tc>
                <a:tc>
                  <a:txBody>
                    <a:bodyPr/>
                    <a:lstStyle/>
                    <a:p>
                      <a:r>
                        <a:rPr lang="en-GB">
                          <a:solidFill>
                            <a:schemeClr val="tx1"/>
                          </a:solidFill>
                          <a:latin typeface="Tenorite" panose="00000500000000000000" pitchFamily="2" charset="0"/>
                        </a:rPr>
                        <a:t>10</a:t>
                      </a:r>
                      <a:endParaRPr lang="en-US">
                        <a:solidFill>
                          <a:schemeClr val="tx1"/>
                        </a:solidFill>
                        <a:latin typeface="Tenorite" panose="00000500000000000000" pitchFamily="2" charset="0"/>
                      </a:endParaRPr>
                    </a:p>
                  </a:txBody>
                  <a:tcPr>
                    <a:solidFill>
                      <a:srgbClr val="D8EAEB"/>
                    </a:solidFill>
                  </a:tcPr>
                </a:tc>
                <a:extLst>
                  <a:ext uri="{0D108BD9-81ED-4DB2-BD59-A6C34878D82A}">
                    <a16:rowId xmlns:a16="http://schemas.microsoft.com/office/drawing/2014/main" val="3011915244"/>
                  </a:ext>
                </a:extLst>
              </a:tr>
              <a:tr h="370840">
                <a:tc>
                  <a:txBody>
                    <a:bodyPr/>
                    <a:lstStyle/>
                    <a:p>
                      <a:r>
                        <a:rPr lang="en-GB" b="1">
                          <a:latin typeface="Tenorite" panose="00000500000000000000" pitchFamily="2" charset="0"/>
                        </a:rPr>
                        <a:t>Total</a:t>
                      </a:r>
                    </a:p>
                  </a:txBody>
                  <a:tcPr>
                    <a:solidFill>
                      <a:srgbClr val="F2F8F8"/>
                    </a:solidFill>
                  </a:tcPr>
                </a:tc>
                <a:tc>
                  <a:txBody>
                    <a:bodyPr/>
                    <a:lstStyle/>
                    <a:p>
                      <a:r>
                        <a:rPr lang="en-GB" b="1">
                          <a:latin typeface="Tenorite" panose="00000500000000000000" pitchFamily="2" charset="0"/>
                        </a:rPr>
                        <a:t>27</a:t>
                      </a:r>
                    </a:p>
                  </a:txBody>
                  <a:tcPr>
                    <a:solidFill>
                      <a:srgbClr val="F2F8F8"/>
                    </a:solidFill>
                  </a:tcPr>
                </a:tc>
                <a:tc>
                  <a:txBody>
                    <a:bodyPr/>
                    <a:lstStyle/>
                    <a:p>
                      <a:r>
                        <a:rPr lang="en-GB" b="1" dirty="0">
                          <a:solidFill>
                            <a:schemeClr val="tx1"/>
                          </a:solidFill>
                          <a:latin typeface="Tenorite" panose="00000500000000000000" pitchFamily="2" charset="0"/>
                        </a:rPr>
                        <a:t>79</a:t>
                      </a:r>
                    </a:p>
                  </a:txBody>
                  <a:tcPr>
                    <a:solidFill>
                      <a:srgbClr val="F2F8F8"/>
                    </a:solidFill>
                  </a:tcPr>
                </a:tc>
                <a:extLst>
                  <a:ext uri="{0D108BD9-81ED-4DB2-BD59-A6C34878D82A}">
                    <a16:rowId xmlns:a16="http://schemas.microsoft.com/office/drawing/2014/main" val="3693883863"/>
                  </a:ext>
                </a:extLst>
              </a:tr>
            </a:tbl>
          </a:graphicData>
        </a:graphic>
      </p:graphicFrame>
      <p:pic>
        <p:nvPicPr>
          <p:cNvPr id="8" name="Picture 7">
            <a:extLst>
              <a:ext uri="{FF2B5EF4-FFF2-40B4-BE49-F238E27FC236}">
                <a16:creationId xmlns:a16="http://schemas.microsoft.com/office/drawing/2014/main" id="{01F6E3A8-F7F9-E316-9B46-6522C6DA10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242" b="34756"/>
          <a:stretch/>
        </p:blipFill>
        <p:spPr>
          <a:xfrm>
            <a:off x="1679631" y="0"/>
            <a:ext cx="7337673" cy="1956361"/>
          </a:xfrm>
          <a:prstGeom prst="rect">
            <a:avLst/>
          </a:prstGeom>
        </p:spPr>
      </p:pic>
      <p:graphicFrame>
        <p:nvGraphicFramePr>
          <p:cNvPr id="11" name="Table 10">
            <a:extLst>
              <a:ext uri="{FF2B5EF4-FFF2-40B4-BE49-F238E27FC236}">
                <a16:creationId xmlns:a16="http://schemas.microsoft.com/office/drawing/2014/main" id="{E79F455F-3422-E105-4762-876FF87FDF33}"/>
              </a:ext>
            </a:extLst>
          </p:cNvPr>
          <p:cNvGraphicFramePr>
            <a:graphicFrameLocks noGrp="1"/>
          </p:cNvGraphicFramePr>
          <p:nvPr/>
        </p:nvGraphicFramePr>
        <p:xfrm>
          <a:off x="11658600" y="3609109"/>
          <a:ext cx="208280" cy="365760"/>
        </p:xfrm>
        <a:graphic>
          <a:graphicData uri="http://schemas.openxmlformats.org/drawingml/2006/table">
            <a:tbl>
              <a:tblPr/>
              <a:tblGrid>
                <a:gridCol w="208280">
                  <a:extLst>
                    <a:ext uri="{9D8B030D-6E8A-4147-A177-3AD203B41FA5}">
                      <a16:colId xmlns:a16="http://schemas.microsoft.com/office/drawing/2014/main" val="3569251437"/>
                    </a:ext>
                  </a:extLst>
                </a:gridCol>
              </a:tblGrid>
              <a:tr h="0">
                <a:tc>
                  <a:txBody>
                    <a:bodyPr/>
                    <a:lstStyle/>
                    <a:p>
                      <a:endParaRPr lang="en-GB"/>
                    </a:p>
                  </a:txBody>
                  <a:tcPr>
                    <a:lnL>
                      <a:noFill/>
                    </a:lnL>
                    <a:lnR>
                      <a:noFill/>
                    </a:lnR>
                    <a:lnT>
                      <a:noFill/>
                    </a:lnT>
                    <a:lnB>
                      <a:noFill/>
                    </a:lnB>
                  </a:tcPr>
                </a:tc>
                <a:extLst>
                  <a:ext uri="{0D108BD9-81ED-4DB2-BD59-A6C34878D82A}">
                    <a16:rowId xmlns:a16="http://schemas.microsoft.com/office/drawing/2014/main" val="2117432957"/>
                  </a:ext>
                </a:extLst>
              </a:tr>
            </a:tbl>
          </a:graphicData>
        </a:graphic>
      </p:graphicFrame>
      <p:sp>
        <p:nvSpPr>
          <p:cNvPr id="12" name="TextBox 11">
            <a:extLst>
              <a:ext uri="{FF2B5EF4-FFF2-40B4-BE49-F238E27FC236}">
                <a16:creationId xmlns:a16="http://schemas.microsoft.com/office/drawing/2014/main" id="{2882E612-EDB1-92C9-0CCD-05A4963FEC1C}"/>
              </a:ext>
            </a:extLst>
          </p:cNvPr>
          <p:cNvSpPr txBox="1"/>
          <p:nvPr/>
        </p:nvSpPr>
        <p:spPr>
          <a:xfrm rot="16200000">
            <a:off x="-1586770" y="3101277"/>
            <a:ext cx="4520789" cy="1015663"/>
          </a:xfrm>
          <a:prstGeom prst="rect">
            <a:avLst/>
          </a:prstGeom>
          <a:noFill/>
        </p:spPr>
        <p:txBody>
          <a:bodyPr wrap="none" rtlCol="0">
            <a:spAutoFit/>
          </a:bodyPr>
          <a:lstStyle/>
          <a:p>
            <a:r>
              <a:rPr lang="en-GB" sz="6000">
                <a:latin typeface="Century Gothic" panose="020B0502020202020204" pitchFamily="34" charset="0"/>
                <a:ea typeface="Open Sans ExtraBold" panose="020B0604020202020204" pitchFamily="34" charset="0"/>
                <a:cs typeface="Open Sans ExtraBold" panose="020B0604020202020204" pitchFamily="34" charset="0"/>
              </a:rPr>
              <a:t>Community</a:t>
            </a:r>
          </a:p>
        </p:txBody>
      </p:sp>
      <p:sp>
        <p:nvSpPr>
          <p:cNvPr id="13" name="Rectangle 12">
            <a:extLst>
              <a:ext uri="{FF2B5EF4-FFF2-40B4-BE49-F238E27FC236}">
                <a16:creationId xmlns:a16="http://schemas.microsoft.com/office/drawing/2014/main" id="{ECEA32B6-20C6-C211-8379-448273E1F083}"/>
              </a:ext>
            </a:extLst>
          </p:cNvPr>
          <p:cNvSpPr/>
          <p:nvPr/>
        </p:nvSpPr>
        <p:spPr>
          <a:xfrm>
            <a:off x="0" y="0"/>
            <a:ext cx="1600200" cy="68580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tanding on a staircase&#10;&#10;Description automatically generated">
            <a:extLst>
              <a:ext uri="{FF2B5EF4-FFF2-40B4-BE49-F238E27FC236}">
                <a16:creationId xmlns:a16="http://schemas.microsoft.com/office/drawing/2014/main" id="{97DC371B-8F5E-6FAE-6BA0-D5F051EDB423}"/>
              </a:ext>
            </a:extLst>
          </p:cNvPr>
          <p:cNvPicPr>
            <a:picLocks noChangeAspect="1"/>
          </p:cNvPicPr>
          <p:nvPr/>
        </p:nvPicPr>
        <p:blipFill>
          <a:blip r:embed="rId4"/>
          <a:stretch>
            <a:fillRect/>
          </a:stretch>
        </p:blipFill>
        <p:spPr>
          <a:xfrm>
            <a:off x="9089810" y="4785344"/>
            <a:ext cx="3102189" cy="2072656"/>
          </a:xfrm>
          <a:prstGeom prst="rect">
            <a:avLst/>
          </a:prstGeom>
        </p:spPr>
      </p:pic>
      <p:sp>
        <p:nvSpPr>
          <p:cNvPr id="15" name="TextBox 14">
            <a:extLst>
              <a:ext uri="{FF2B5EF4-FFF2-40B4-BE49-F238E27FC236}">
                <a16:creationId xmlns:a16="http://schemas.microsoft.com/office/drawing/2014/main" id="{26DAA4E0-7F12-FB1C-5C41-4BBC20B584C0}"/>
              </a:ext>
            </a:extLst>
          </p:cNvPr>
          <p:cNvSpPr txBox="1"/>
          <p:nvPr/>
        </p:nvSpPr>
        <p:spPr>
          <a:xfrm rot="5400000">
            <a:off x="8443097" y="614275"/>
            <a:ext cx="187899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GB" b="1" dirty="0">
                <a:latin typeface="Tenorite" panose="00000500000000000000" pitchFamily="2" charset="0"/>
                <a:cs typeface="Segoe UI" panose="020B0502040204020203" pitchFamily="34" charset="0"/>
                <a:sym typeface="Symbol" panose="05050102010706020507" pitchFamily="18" charset="2"/>
              </a:rPr>
              <a:t>IOP, London, UK, </a:t>
            </a:r>
            <a:r>
              <a:rPr lang="en-GB" b="1" dirty="0" err="1">
                <a:latin typeface="Tenorite" panose="00000500000000000000" pitchFamily="2" charset="0"/>
                <a:cs typeface="Segoe UI" panose="020B0502040204020203" pitchFamily="34" charset="0"/>
                <a:sym typeface="Symbol" panose="05050102010706020507" pitchFamily="18" charset="2"/>
              </a:rPr>
              <a:t>QSimFP</a:t>
            </a:r>
            <a:r>
              <a:rPr lang="en-GB" b="1" dirty="0">
                <a:latin typeface="Tenorite" panose="00000500000000000000" pitchFamily="2" charset="0"/>
                <a:cs typeface="Segoe UI" panose="020B0502040204020203" pitchFamily="34" charset="0"/>
                <a:sym typeface="Symbol" panose="05050102010706020507" pitchFamily="18" charset="2"/>
              </a:rPr>
              <a:t> 2022</a:t>
            </a:r>
            <a:endParaRPr lang="en-GB" dirty="0">
              <a:latin typeface="Tenorite" panose="00000500000000000000" pitchFamily="2" charset="0"/>
              <a:cs typeface="Segoe UI" panose="020B0502040204020203" pitchFamily="34" charset="0"/>
            </a:endParaRPr>
          </a:p>
        </p:txBody>
      </p:sp>
      <p:sp>
        <p:nvSpPr>
          <p:cNvPr id="16" name="TextBox 15">
            <a:extLst>
              <a:ext uri="{FF2B5EF4-FFF2-40B4-BE49-F238E27FC236}">
                <a16:creationId xmlns:a16="http://schemas.microsoft.com/office/drawing/2014/main" id="{B49F544E-9DBB-6747-4731-88AA98E59A12}"/>
              </a:ext>
            </a:extLst>
          </p:cNvPr>
          <p:cNvSpPr txBox="1"/>
          <p:nvPr/>
        </p:nvSpPr>
        <p:spPr>
          <a:xfrm>
            <a:off x="9089810" y="4121785"/>
            <a:ext cx="310219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GB" b="1" dirty="0">
                <a:latin typeface="Tenorite" panose="00000500000000000000" pitchFamily="2" charset="0"/>
                <a:cs typeface="Segoe UI" panose="020B0502040204020203" pitchFamily="34" charset="0"/>
                <a:sym typeface="Symbol" panose="05050102010706020507" pitchFamily="18" charset="2"/>
              </a:rPr>
              <a:t>Perimeter Institute, Waterloo, Canada, </a:t>
            </a:r>
            <a:r>
              <a:rPr lang="en-GB" b="1" dirty="0" err="1">
                <a:latin typeface="Tenorite" panose="00000500000000000000" pitchFamily="2" charset="0"/>
                <a:cs typeface="Segoe UI" panose="020B0502040204020203" pitchFamily="34" charset="0"/>
                <a:sym typeface="Symbol" panose="05050102010706020507" pitchFamily="18" charset="2"/>
              </a:rPr>
              <a:t>QSimFP</a:t>
            </a:r>
            <a:r>
              <a:rPr lang="en-GB" b="1" dirty="0">
                <a:latin typeface="Tenorite" panose="00000500000000000000" pitchFamily="2" charset="0"/>
                <a:cs typeface="Segoe UI" panose="020B0502040204020203" pitchFamily="34" charset="0"/>
                <a:sym typeface="Symbol" panose="05050102010706020507" pitchFamily="18" charset="2"/>
              </a:rPr>
              <a:t> 2022</a:t>
            </a:r>
            <a:endParaRPr lang="en-GB" dirty="0">
              <a:latin typeface="Tenorite" panose="00000500000000000000" pitchFamily="2" charset="0"/>
              <a:cs typeface="Segoe UI" panose="020B0502040204020203" pitchFamily="34" charset="0"/>
            </a:endParaRPr>
          </a:p>
        </p:txBody>
      </p:sp>
      <p:pic>
        <p:nvPicPr>
          <p:cNvPr id="17" name="Picture 16" descr="A picture containing text, wall, indoor, microscope&#10;&#10;Description automatically generated">
            <a:extLst>
              <a:ext uri="{FF2B5EF4-FFF2-40B4-BE49-F238E27FC236}">
                <a16:creationId xmlns:a16="http://schemas.microsoft.com/office/drawing/2014/main" id="{4DA150D3-606D-8CB4-0AD8-22417DCC79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546310" y="380938"/>
            <a:ext cx="3026628" cy="2264752"/>
          </a:xfrm>
          <a:prstGeom prst="rect">
            <a:avLst/>
          </a:prstGeom>
        </p:spPr>
      </p:pic>
      <p:sp>
        <p:nvSpPr>
          <p:cNvPr id="18" name="TextBox 17">
            <a:extLst>
              <a:ext uri="{FF2B5EF4-FFF2-40B4-BE49-F238E27FC236}">
                <a16:creationId xmlns:a16="http://schemas.microsoft.com/office/drawing/2014/main" id="{2D513C22-9936-CA3A-224F-D746F8996B7E}"/>
              </a:ext>
            </a:extLst>
          </p:cNvPr>
          <p:cNvSpPr txBox="1"/>
          <p:nvPr/>
        </p:nvSpPr>
        <p:spPr>
          <a:xfrm>
            <a:off x="9104045" y="3033597"/>
            <a:ext cx="310219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GB" b="1" dirty="0">
                <a:solidFill>
                  <a:srgbClr val="FF0000"/>
                </a:solidFill>
                <a:latin typeface="Tenorite" panose="00000500000000000000" pitchFamily="2" charset="0"/>
                <a:cs typeface="Segoe UI" panose="020B0502040204020203" pitchFamily="34" charset="0"/>
                <a:sym typeface="Symbol" panose="05050102010706020507" pitchFamily="18" charset="2"/>
              </a:rPr>
              <a:t>Upcoming workshop:</a:t>
            </a:r>
            <a:br>
              <a:rPr lang="en-GB" b="1" dirty="0">
                <a:solidFill>
                  <a:srgbClr val="FF0000"/>
                </a:solidFill>
                <a:latin typeface="Tenorite" panose="00000500000000000000" pitchFamily="2" charset="0"/>
                <a:cs typeface="Segoe UI" panose="020B0502040204020203" pitchFamily="34" charset="0"/>
                <a:sym typeface="Symbol" panose="05050102010706020507" pitchFamily="18" charset="2"/>
              </a:rPr>
            </a:br>
            <a:r>
              <a:rPr lang="en-GB" b="1" dirty="0">
                <a:solidFill>
                  <a:srgbClr val="FF0000"/>
                </a:solidFill>
                <a:latin typeface="Tenorite" panose="00000500000000000000" pitchFamily="2" charset="0"/>
                <a:cs typeface="Segoe UI" panose="020B0502040204020203" pitchFamily="34" charset="0"/>
                <a:sym typeface="Symbol" panose="05050102010706020507" pitchFamily="18" charset="2"/>
              </a:rPr>
              <a:t>Nottingham, 16-21 Mar 2025</a:t>
            </a:r>
            <a:endParaRPr lang="en-GB" dirty="0">
              <a:solidFill>
                <a:srgbClr val="FF0000"/>
              </a:solidFill>
              <a:latin typeface="Tenorite" panose="00000500000000000000" pitchFamily="2" charset="0"/>
              <a:cs typeface="Segoe UI" panose="020B0502040204020203" pitchFamily="34" charset="0"/>
            </a:endParaRPr>
          </a:p>
        </p:txBody>
      </p:sp>
      <p:pic>
        <p:nvPicPr>
          <p:cNvPr id="2052" name="Picture 4" descr="Logos &amp; Marks | MIT Brand Guide">
            <a:extLst>
              <a:ext uri="{FF2B5EF4-FFF2-40B4-BE49-F238E27FC236}">
                <a16:creationId xmlns:a16="http://schemas.microsoft.com/office/drawing/2014/main" id="{08E6D808-205D-DEE4-CFD0-13F22F7B16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7" y="31234"/>
            <a:ext cx="1532685" cy="12273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erimeter Institute for Theoretical Physics – Sociedad Mexicana de Física">
            <a:extLst>
              <a:ext uri="{FF2B5EF4-FFF2-40B4-BE49-F238E27FC236}">
                <a16:creationId xmlns:a16="http://schemas.microsoft.com/office/drawing/2014/main" id="{7F781108-F9F8-ABF0-1883-706501E40B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46" y="2598720"/>
            <a:ext cx="1507435" cy="15074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754C2CA-EDBA-0D05-D431-7985856AF9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39" y="1342676"/>
            <a:ext cx="1492096" cy="12273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elmholtz-Zentrum Dresden-Rossendorf ...">
            <a:extLst>
              <a:ext uri="{FF2B5EF4-FFF2-40B4-BE49-F238E27FC236}">
                <a16:creationId xmlns:a16="http://schemas.microsoft.com/office/drawing/2014/main" id="{A3B29452-ECA6-3BDD-CE1B-D68DA42EAD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76" y="4145914"/>
            <a:ext cx="1502405" cy="7441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U Wien - Wikipedia">
            <a:extLst>
              <a:ext uri="{FF2B5EF4-FFF2-40B4-BE49-F238E27FC236}">
                <a16:creationId xmlns:a16="http://schemas.microsoft.com/office/drawing/2014/main" id="{B6D777E4-E43A-6F22-885D-6C6D37EB41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77" y="4933123"/>
            <a:ext cx="1507436" cy="1507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104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700E0-8061-2377-CEB0-B5C85B4AA83A}"/>
              </a:ext>
            </a:extLst>
          </p:cNvPr>
          <p:cNvSpPr/>
          <p:nvPr/>
        </p:nvSpPr>
        <p:spPr>
          <a:xfrm>
            <a:off x="0" y="0"/>
            <a:ext cx="1600200" cy="68580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Graphic 108">
            <a:extLst>
              <a:ext uri="{FF2B5EF4-FFF2-40B4-BE49-F238E27FC236}">
                <a16:creationId xmlns:a16="http://schemas.microsoft.com/office/drawing/2014/main" id="{F5FE0F3C-CB88-D82A-07E1-83FB24FC6C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4128" y="1202596"/>
            <a:ext cx="3422723" cy="2586057"/>
          </a:xfrm>
          <a:prstGeom prst="rect">
            <a:avLst/>
          </a:prstGeom>
        </p:spPr>
      </p:pic>
      <p:sp>
        <p:nvSpPr>
          <p:cNvPr id="47" name="Forme libre 41 2">
            <a:extLst>
              <a:ext uri="{FF2B5EF4-FFF2-40B4-BE49-F238E27FC236}">
                <a16:creationId xmlns:a16="http://schemas.microsoft.com/office/drawing/2014/main" id="{DC8565B1-7EAB-C667-3ED7-720D4FE4B1C1}"/>
              </a:ext>
            </a:extLst>
          </p:cNvPr>
          <p:cNvSpPr/>
          <p:nvPr/>
        </p:nvSpPr>
        <p:spPr>
          <a:xfrm>
            <a:off x="4298210" y="3062617"/>
            <a:ext cx="771567" cy="457083"/>
          </a:xfrm>
          <a:custGeom>
            <a:avLst/>
            <a:gdLst>
              <a:gd name="connsiteX0" fmla="*/ 0 w 4338638"/>
              <a:gd name="connsiteY0" fmla="*/ 3271839 h 3271839"/>
              <a:gd name="connsiteX1" fmla="*/ 1285875 w 4338638"/>
              <a:gd name="connsiteY1" fmla="*/ 2695576 h 3271839"/>
              <a:gd name="connsiteX2" fmla="*/ 2171700 w 4338638"/>
              <a:gd name="connsiteY2" fmla="*/ 1 h 3271839"/>
              <a:gd name="connsiteX3" fmla="*/ 3052763 w 4338638"/>
              <a:gd name="connsiteY3" fmla="*/ 2681289 h 3271839"/>
              <a:gd name="connsiteX4" fmla="*/ 4338638 w 4338638"/>
              <a:gd name="connsiteY4" fmla="*/ 3271839 h 3271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8638" h="3271839">
                <a:moveTo>
                  <a:pt x="0" y="3271839"/>
                </a:moveTo>
                <a:cubicBezTo>
                  <a:pt x="461962" y="3256360"/>
                  <a:pt x="923925" y="3240882"/>
                  <a:pt x="1285875" y="2695576"/>
                </a:cubicBezTo>
                <a:cubicBezTo>
                  <a:pt x="1647825" y="2150270"/>
                  <a:pt x="1877219" y="2382"/>
                  <a:pt x="2171700" y="1"/>
                </a:cubicBezTo>
                <a:cubicBezTo>
                  <a:pt x="2466181" y="-2380"/>
                  <a:pt x="2691607" y="2135983"/>
                  <a:pt x="3052763" y="2681289"/>
                </a:cubicBezTo>
                <a:cubicBezTo>
                  <a:pt x="3413919" y="3226595"/>
                  <a:pt x="3876278" y="3249217"/>
                  <a:pt x="4338638" y="3271839"/>
                </a:cubicBezTo>
              </a:path>
            </a:pathLst>
          </a:custGeom>
          <a:solidFill>
            <a:srgbClr val="A6D3D1">
              <a:alpha val="70000"/>
            </a:srgbClr>
          </a:solidFill>
          <a:ln w="381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sz="1350" dirty="0">
              <a:cs typeface="Arial" panose="020B0604020202020204" pitchFamily="34" charset="0"/>
            </a:endParaRPr>
          </a:p>
        </p:txBody>
      </p:sp>
      <p:sp>
        <p:nvSpPr>
          <p:cNvPr id="30" name="Rectangle 29">
            <a:extLst>
              <a:ext uri="{FF2B5EF4-FFF2-40B4-BE49-F238E27FC236}">
                <a16:creationId xmlns:a16="http://schemas.microsoft.com/office/drawing/2014/main" id="{5DA6D420-39FB-DF71-3414-F2408BE73518}"/>
              </a:ext>
            </a:extLst>
          </p:cNvPr>
          <p:cNvSpPr/>
          <p:nvPr/>
        </p:nvSpPr>
        <p:spPr>
          <a:xfrm>
            <a:off x="5576618" y="-1883"/>
            <a:ext cx="6624004" cy="3550584"/>
          </a:xfrm>
          <a:prstGeom prst="rect">
            <a:avLst/>
          </a:prstGeom>
          <a:gradFill flip="none" rotWithShape="1">
            <a:gsLst>
              <a:gs pos="0">
                <a:schemeClr val="accent1">
                  <a:lumMod val="5000"/>
                  <a:lumOff val="95000"/>
                </a:schemeClr>
              </a:gs>
              <a:gs pos="6000">
                <a:schemeClr val="tx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D0146F94-70C3-3F89-78D2-C62B2BBDB7F8}"/>
              </a:ext>
            </a:extLst>
          </p:cNvPr>
          <p:cNvGrpSpPr/>
          <p:nvPr/>
        </p:nvGrpSpPr>
        <p:grpSpPr>
          <a:xfrm>
            <a:off x="4310851" y="-12516"/>
            <a:ext cx="7960516" cy="3571031"/>
            <a:chOff x="479468" y="0"/>
            <a:chExt cx="15353755" cy="7406924"/>
          </a:xfrm>
        </p:grpSpPr>
        <p:pic>
          <p:nvPicPr>
            <p:cNvPr id="5" name="Picture 4" descr="A close up of a machine&#10;&#10;Description automatically generated">
              <a:extLst>
                <a:ext uri="{FF2B5EF4-FFF2-40B4-BE49-F238E27FC236}">
                  <a16:creationId xmlns:a16="http://schemas.microsoft.com/office/drawing/2014/main" id="{F4AD4350-98FB-08BB-04EC-7FB70D5DF1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463" y="0"/>
              <a:ext cx="12298760" cy="7406924"/>
            </a:xfrm>
            <a:prstGeom prst="rect">
              <a:avLst/>
            </a:prstGeom>
          </p:spPr>
        </p:pic>
        <p:pic>
          <p:nvPicPr>
            <p:cNvPr id="9" name="Picture 8" descr="A close-up of a metal object&#10;&#10;Description automatically generated">
              <a:extLst>
                <a:ext uri="{FF2B5EF4-FFF2-40B4-BE49-F238E27FC236}">
                  <a16:creationId xmlns:a16="http://schemas.microsoft.com/office/drawing/2014/main" id="{D98CDF6D-51B1-C091-2120-E31CE7BBA6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468" y="636087"/>
              <a:ext cx="8772741" cy="4934665"/>
            </a:xfrm>
            <a:prstGeom prst="rect">
              <a:avLst/>
            </a:prstGeom>
          </p:spPr>
        </p:pic>
        <p:cxnSp>
          <p:nvCxnSpPr>
            <p:cNvPr id="11" name="Straight Connector 10">
              <a:extLst>
                <a:ext uri="{FF2B5EF4-FFF2-40B4-BE49-F238E27FC236}">
                  <a16:creationId xmlns:a16="http://schemas.microsoft.com/office/drawing/2014/main" id="{07AE8D05-0751-5713-9D51-926C63E1AD5C}"/>
                </a:ext>
              </a:extLst>
            </p:cNvPr>
            <p:cNvCxnSpPr>
              <a:cxnSpLocks/>
            </p:cNvCxnSpPr>
            <p:nvPr/>
          </p:nvCxnSpPr>
          <p:spPr>
            <a:xfrm flipV="1">
              <a:off x="4776437" y="0"/>
              <a:ext cx="3480537" cy="2159415"/>
            </a:xfrm>
            <a:prstGeom prst="line">
              <a:avLst/>
            </a:prstGeom>
            <a:ln w="28575">
              <a:solidFill>
                <a:schemeClr val="bg1"/>
              </a:solidFill>
              <a:prstDash val="dash"/>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83D703C7-CFD3-5EB9-730D-BCF967AA5C51}"/>
                </a:ext>
              </a:extLst>
            </p:cNvPr>
            <p:cNvCxnSpPr>
              <a:cxnSpLocks/>
            </p:cNvCxnSpPr>
            <p:nvPr/>
          </p:nvCxnSpPr>
          <p:spPr>
            <a:xfrm>
              <a:off x="5194649" y="3640544"/>
              <a:ext cx="2518950" cy="930189"/>
            </a:xfrm>
            <a:prstGeom prst="line">
              <a:avLst/>
            </a:prstGeom>
            <a:ln w="28575">
              <a:solidFill>
                <a:schemeClr val="bg1"/>
              </a:solidFill>
              <a:prstDash val="dash"/>
            </a:ln>
          </p:spPr>
          <p:style>
            <a:lnRef idx="2">
              <a:schemeClr val="dk1"/>
            </a:lnRef>
            <a:fillRef idx="0">
              <a:schemeClr val="dk1"/>
            </a:fillRef>
            <a:effectRef idx="1">
              <a:schemeClr val="dk1"/>
            </a:effectRef>
            <a:fontRef idx="minor">
              <a:schemeClr val="tx1"/>
            </a:fontRef>
          </p:style>
        </p:cxnSp>
      </p:grpSp>
      <p:sp>
        <p:nvSpPr>
          <p:cNvPr id="33" name="TextBox 32">
            <a:extLst>
              <a:ext uri="{FF2B5EF4-FFF2-40B4-BE49-F238E27FC236}">
                <a16:creationId xmlns:a16="http://schemas.microsoft.com/office/drawing/2014/main" id="{958BB345-6D44-ECBD-10C9-52CCD57868E9}"/>
              </a:ext>
            </a:extLst>
          </p:cNvPr>
          <p:cNvSpPr txBox="1"/>
          <p:nvPr/>
        </p:nvSpPr>
        <p:spPr>
          <a:xfrm>
            <a:off x="5536136" y="2273063"/>
            <a:ext cx="2265950" cy="492443"/>
          </a:xfrm>
          <a:prstGeom prst="rect">
            <a:avLst/>
          </a:prstGeom>
          <a:noFill/>
        </p:spPr>
        <p:txBody>
          <a:bodyPr wrap="square" lIns="0" tIns="0" rIns="0" bIns="0" rtlCol="0">
            <a:spAutoFit/>
          </a:bodyPr>
          <a:lstStyle/>
          <a:p>
            <a:pPr algn="ctr"/>
            <a:r>
              <a:rPr lang="en-GB" sz="1600" dirty="0">
                <a:solidFill>
                  <a:schemeClr val="bg1"/>
                </a:solidFill>
                <a:latin typeface="Arial" panose="020B0604020202020204" pitchFamily="34" charset="0"/>
                <a:cs typeface="Arial" panose="020B0604020202020204" pitchFamily="34" charset="0"/>
              </a:rPr>
              <a:t>Superconducting</a:t>
            </a:r>
          </a:p>
          <a:p>
            <a:pPr algn="ctr"/>
            <a:r>
              <a:rPr lang="en-GB" sz="1600" dirty="0">
                <a:solidFill>
                  <a:schemeClr val="bg1"/>
                </a:solidFill>
                <a:latin typeface="Arial" panose="020B0604020202020204" pitchFamily="34" charset="0"/>
                <a:cs typeface="Arial" panose="020B0604020202020204" pitchFamily="34" charset="0"/>
              </a:rPr>
              <a:t>microwave cavity</a:t>
            </a:r>
          </a:p>
        </p:txBody>
      </p:sp>
      <p:sp>
        <p:nvSpPr>
          <p:cNvPr id="34" name="TextBox 33">
            <a:extLst>
              <a:ext uri="{FF2B5EF4-FFF2-40B4-BE49-F238E27FC236}">
                <a16:creationId xmlns:a16="http://schemas.microsoft.com/office/drawing/2014/main" id="{3FC7D6FA-D881-4926-DB9D-94713BA91FC8}"/>
              </a:ext>
            </a:extLst>
          </p:cNvPr>
          <p:cNvSpPr txBox="1"/>
          <p:nvPr/>
        </p:nvSpPr>
        <p:spPr>
          <a:xfrm>
            <a:off x="10298310" y="1022027"/>
            <a:ext cx="1353180" cy="246221"/>
          </a:xfrm>
          <a:prstGeom prst="rect">
            <a:avLst/>
          </a:prstGeom>
          <a:noFill/>
        </p:spPr>
        <p:txBody>
          <a:bodyPr wrap="square" lIns="0" tIns="0" rIns="0" bIns="0" rtlCol="0">
            <a:spAutoFit/>
          </a:bodyPr>
          <a:lstStyle/>
          <a:p>
            <a:pPr algn="ctr"/>
            <a:r>
              <a:rPr lang="en-GB" sz="1600" dirty="0">
                <a:solidFill>
                  <a:srgbClr val="FFC000"/>
                </a:solidFill>
                <a:latin typeface="Arial" panose="020B0604020202020204" pitchFamily="34" charset="0"/>
                <a:cs typeface="Arial" panose="020B0604020202020204" pitchFamily="34" charset="0"/>
              </a:rPr>
              <a:t>Electric field</a:t>
            </a:r>
          </a:p>
        </p:txBody>
      </p:sp>
      <p:sp>
        <p:nvSpPr>
          <p:cNvPr id="35" name="TextBox 34">
            <a:extLst>
              <a:ext uri="{FF2B5EF4-FFF2-40B4-BE49-F238E27FC236}">
                <a16:creationId xmlns:a16="http://schemas.microsoft.com/office/drawing/2014/main" id="{34025259-3310-F0D9-321E-A8932BF67B4C}"/>
              </a:ext>
            </a:extLst>
          </p:cNvPr>
          <p:cNvSpPr txBox="1"/>
          <p:nvPr/>
        </p:nvSpPr>
        <p:spPr>
          <a:xfrm>
            <a:off x="10368603" y="1650990"/>
            <a:ext cx="1676951" cy="246221"/>
          </a:xfrm>
          <a:prstGeom prst="rect">
            <a:avLst/>
          </a:prstGeom>
          <a:noFill/>
        </p:spPr>
        <p:txBody>
          <a:bodyPr wrap="square" lIns="0" tIns="0" rIns="0" bIns="0" rtlCol="0">
            <a:spAutoFit/>
          </a:bodyPr>
          <a:lstStyle/>
          <a:p>
            <a:pPr algn="ctr"/>
            <a:r>
              <a:rPr lang="en-GB" sz="1600" dirty="0">
                <a:solidFill>
                  <a:schemeClr val="tx2">
                    <a:lumMod val="25000"/>
                    <a:lumOff val="75000"/>
                  </a:schemeClr>
                </a:solidFill>
                <a:latin typeface="Arial" panose="020B0604020202020204" pitchFamily="34" charset="0"/>
                <a:cs typeface="Arial" panose="020B0604020202020204" pitchFamily="34" charset="0"/>
              </a:rPr>
              <a:t>Superfluid He film</a:t>
            </a:r>
          </a:p>
        </p:txBody>
      </p:sp>
      <p:sp>
        <p:nvSpPr>
          <p:cNvPr id="37" name="TextBox 36">
            <a:extLst>
              <a:ext uri="{FF2B5EF4-FFF2-40B4-BE49-F238E27FC236}">
                <a16:creationId xmlns:a16="http://schemas.microsoft.com/office/drawing/2014/main" id="{7B389069-25C6-234E-9D8B-35B30B34D5A3}"/>
              </a:ext>
            </a:extLst>
          </p:cNvPr>
          <p:cNvSpPr txBox="1"/>
          <p:nvPr/>
        </p:nvSpPr>
        <p:spPr>
          <a:xfrm>
            <a:off x="1546717" y="394012"/>
            <a:ext cx="4020663" cy="276999"/>
          </a:xfrm>
          <a:prstGeom prst="rect">
            <a:avLst/>
          </a:prstGeom>
          <a:noFill/>
        </p:spPr>
        <p:txBody>
          <a:bodyPr wrap="square" lIns="0" tIns="0" rIns="0" bIns="0" rtlCol="0">
            <a:spAutoFit/>
          </a:bodyPr>
          <a:lstStyle/>
          <a:p>
            <a:pPr algn="ctr"/>
            <a:r>
              <a:rPr lang="en-GB" dirty="0">
                <a:latin typeface="Söhne"/>
                <a:cs typeface="Arial" panose="020B0604020202020204" pitchFamily="34" charset="0"/>
              </a:rPr>
              <a:t>Thin film superfluid </a:t>
            </a:r>
            <a:r>
              <a:rPr lang="en-GB" dirty="0" err="1">
                <a:latin typeface="Söhne"/>
                <a:cs typeface="Arial" panose="020B0604020202020204" pitchFamily="34" charset="0"/>
              </a:rPr>
              <a:t>optomechanics</a:t>
            </a:r>
            <a:endParaRPr lang="en-GB" dirty="0">
              <a:latin typeface="Söhne"/>
              <a:cs typeface="Arial" panose="020B0604020202020204" pitchFamily="34" charset="0"/>
            </a:endParaRPr>
          </a:p>
        </p:txBody>
      </p:sp>
      <p:sp>
        <p:nvSpPr>
          <p:cNvPr id="39" name="TextBox 38">
            <a:extLst>
              <a:ext uri="{FF2B5EF4-FFF2-40B4-BE49-F238E27FC236}">
                <a16:creationId xmlns:a16="http://schemas.microsoft.com/office/drawing/2014/main" id="{222FF6C0-F784-C8B0-6B45-A3D9CD1DCCAD}"/>
              </a:ext>
            </a:extLst>
          </p:cNvPr>
          <p:cNvSpPr txBox="1"/>
          <p:nvPr/>
        </p:nvSpPr>
        <p:spPr>
          <a:xfrm>
            <a:off x="1689715" y="58334"/>
            <a:ext cx="4548434" cy="400110"/>
          </a:xfrm>
          <a:prstGeom prst="rect">
            <a:avLst/>
          </a:prstGeom>
          <a:noFill/>
        </p:spPr>
        <p:txBody>
          <a:bodyPr wrap="square" rtlCol="0">
            <a:spAutoFit/>
          </a:bodyPr>
          <a:lstStyle/>
          <a:p>
            <a:r>
              <a:rPr lang="en-GB" sz="2000" b="1" dirty="0">
                <a:solidFill>
                  <a:srgbClr val="0D0D0D"/>
                </a:solidFill>
                <a:highlight>
                  <a:srgbClr val="FFFFFF"/>
                </a:highlight>
                <a:latin typeface="Söhne"/>
              </a:rPr>
              <a:t>Royal Holloway, University of London</a:t>
            </a:r>
          </a:p>
        </p:txBody>
      </p:sp>
      <p:cxnSp>
        <p:nvCxnSpPr>
          <p:cNvPr id="42" name="Straight Connector 41">
            <a:extLst>
              <a:ext uri="{FF2B5EF4-FFF2-40B4-BE49-F238E27FC236}">
                <a16:creationId xmlns:a16="http://schemas.microsoft.com/office/drawing/2014/main" id="{67EBE7C4-2CE8-40B0-A8BF-320B876DC228}"/>
              </a:ext>
            </a:extLst>
          </p:cNvPr>
          <p:cNvCxnSpPr>
            <a:cxnSpLocks/>
          </p:cNvCxnSpPr>
          <p:nvPr/>
        </p:nvCxnSpPr>
        <p:spPr>
          <a:xfrm>
            <a:off x="1961490" y="3521584"/>
            <a:ext cx="3127248" cy="0"/>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9807B186-1B07-41A5-4855-C941893F4D17}"/>
              </a:ext>
            </a:extLst>
          </p:cNvPr>
          <p:cNvCxnSpPr>
            <a:cxnSpLocks/>
          </p:cNvCxnSpPr>
          <p:nvPr/>
        </p:nvCxnSpPr>
        <p:spPr>
          <a:xfrm flipV="1">
            <a:off x="3330974" y="1020361"/>
            <a:ext cx="0" cy="24914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BAAF6B72-844F-20A5-6E3B-CD60244B15A8}"/>
                  </a:ext>
                </a:extLst>
              </p:cNvPr>
              <p:cNvSpPr txBox="1"/>
              <p:nvPr/>
            </p:nvSpPr>
            <p:spPr>
              <a:xfrm>
                <a:off x="2915961" y="827262"/>
                <a:ext cx="109863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b="0" i="1" smtClean="0">
                              <a:latin typeface="Cambria Math" panose="02040503050406030204" pitchFamily="18" charset="0"/>
                              <a:ea typeface="Cambria Math" panose="02040503050406030204" pitchFamily="18" charset="0"/>
                            </a:rPr>
                          </m:ctrlPr>
                        </m:sSubPr>
                        <m:e>
                          <m:r>
                            <m:rPr>
                              <m:sty m:val="p"/>
                            </m:rPr>
                            <a:rPr lang="el-GR" sz="1200" b="0" i="0" smtClean="0">
                              <a:latin typeface="Cambria Math" panose="02040503050406030204" pitchFamily="18" charset="0"/>
                              <a:ea typeface="Cambria Math" panose="02040503050406030204" pitchFamily="18" charset="0"/>
                            </a:rPr>
                            <m:t>ω</m:t>
                          </m:r>
                        </m:e>
                        <m:sub>
                          <m:r>
                            <m:rPr>
                              <m:sty m:val="p"/>
                            </m:rPr>
                            <a:rPr lang="en-GB" sz="1200" b="0" i="0" smtClean="0">
                              <a:latin typeface="Cambria Math" panose="02040503050406030204" pitchFamily="18" charset="0"/>
                              <a:ea typeface="Cambria Math" panose="02040503050406030204" pitchFamily="18" charset="0"/>
                            </a:rPr>
                            <m:t>c</m:t>
                          </m:r>
                        </m:sub>
                      </m:sSub>
                      <m:r>
                        <a:rPr lang="en-GB" sz="1200" b="0" i="0" smtClean="0">
                          <a:latin typeface="Cambria Math" panose="02040503050406030204" pitchFamily="18" charset="0"/>
                          <a:ea typeface="Cambria Math" panose="02040503050406030204" pitchFamily="18" charset="0"/>
                        </a:rPr>
                        <m:t>=6.365 </m:t>
                      </m:r>
                      <m:r>
                        <m:rPr>
                          <m:sty m:val="p"/>
                        </m:rPr>
                        <a:rPr lang="en-GB" sz="1200" b="0" i="0" smtClean="0">
                          <a:latin typeface="Cambria Math" panose="02040503050406030204" pitchFamily="18" charset="0"/>
                          <a:ea typeface="Cambria Math" panose="02040503050406030204" pitchFamily="18" charset="0"/>
                        </a:rPr>
                        <m:t>GHz</m:t>
                      </m:r>
                    </m:oMath>
                  </m:oMathPara>
                </a14:m>
                <a:endParaRPr lang="en-GB" sz="1200" dirty="0">
                  <a:latin typeface="Arial" panose="020B0604020202020204" pitchFamily="34" charset="0"/>
                  <a:cs typeface="Arial" panose="020B0604020202020204" pitchFamily="34" charset="0"/>
                </a:endParaRPr>
              </a:p>
            </p:txBody>
          </p:sp>
        </mc:Choice>
        <mc:Fallback xmlns="">
          <p:sp>
            <p:nvSpPr>
              <p:cNvPr id="49" name="TextBox 48">
                <a:extLst>
                  <a:ext uri="{FF2B5EF4-FFF2-40B4-BE49-F238E27FC236}">
                    <a16:creationId xmlns:a16="http://schemas.microsoft.com/office/drawing/2014/main" id="{BAAF6B72-844F-20A5-6E3B-CD60244B15A8}"/>
                  </a:ext>
                </a:extLst>
              </p:cNvPr>
              <p:cNvSpPr txBox="1">
                <a:spLocks noRot="1" noChangeAspect="1" noMove="1" noResize="1" noEditPoints="1" noAdjustHandles="1" noChangeArrowheads="1" noChangeShapeType="1" noTextEdit="1"/>
              </p:cNvSpPr>
              <p:nvPr/>
            </p:nvSpPr>
            <p:spPr>
              <a:xfrm>
                <a:off x="2915961" y="827262"/>
                <a:ext cx="1098634" cy="184666"/>
              </a:xfrm>
              <a:prstGeom prst="rect">
                <a:avLst/>
              </a:prstGeom>
              <a:blipFill>
                <a:blip r:embed="rId7"/>
                <a:stretch>
                  <a:fillRect l="-1105" r="-2210"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3F36A7F5-B155-BA20-A894-15EE2FFFC535}"/>
                  </a:ext>
                </a:extLst>
              </p:cNvPr>
              <p:cNvSpPr txBox="1"/>
              <p:nvPr/>
            </p:nvSpPr>
            <p:spPr>
              <a:xfrm>
                <a:off x="2058251" y="3558515"/>
                <a:ext cx="619785"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b="0" i="1" smtClean="0">
                              <a:latin typeface="Cambria Math" panose="02040503050406030204" pitchFamily="18" charset="0"/>
                              <a:ea typeface="Cambria Math" panose="02040503050406030204" pitchFamily="18" charset="0"/>
                            </a:rPr>
                          </m:ctrlPr>
                        </m:sSubPr>
                        <m:e>
                          <m:r>
                            <m:rPr>
                              <m:sty m:val="p"/>
                            </m:rPr>
                            <a:rPr lang="el-GR" sz="1200" b="0" i="0" smtClean="0">
                              <a:latin typeface="Cambria Math" panose="02040503050406030204" pitchFamily="18" charset="0"/>
                              <a:ea typeface="Cambria Math" panose="02040503050406030204" pitchFamily="18" charset="0"/>
                            </a:rPr>
                            <m:t>ω</m:t>
                          </m:r>
                        </m:e>
                        <m:sub>
                          <m:r>
                            <m:rPr>
                              <m:sty m:val="p"/>
                            </m:rPr>
                            <a:rPr lang="en-GB" sz="1200" b="0" i="0" smtClean="0">
                              <a:latin typeface="Cambria Math" panose="02040503050406030204" pitchFamily="18" charset="0"/>
                              <a:ea typeface="Cambria Math" panose="02040503050406030204" pitchFamily="18" charset="0"/>
                            </a:rPr>
                            <m:t>c</m:t>
                          </m:r>
                        </m:sub>
                      </m:sSub>
                      <m:r>
                        <a:rPr lang="en-GB" sz="1200" b="0" i="0" smtClean="0">
                          <a:latin typeface="Cambria Math" panose="02040503050406030204" pitchFamily="18" charset="0"/>
                          <a:ea typeface="Cambria Math" panose="02040503050406030204" pitchFamily="18" charset="0"/>
                        </a:rPr>
                        <m:t>−</m:t>
                      </m:r>
                      <m:sSub>
                        <m:sSubPr>
                          <m:ctrlPr>
                            <a:rPr lang="en-GB" sz="1200" b="0" i="1" smtClean="0">
                              <a:latin typeface="Cambria Math" panose="02040503050406030204" pitchFamily="18" charset="0"/>
                              <a:ea typeface="Cambria Math" panose="02040503050406030204" pitchFamily="18" charset="0"/>
                            </a:rPr>
                          </m:ctrlPr>
                        </m:sSubPr>
                        <m:e>
                          <m:r>
                            <m:rPr>
                              <m:sty m:val="p"/>
                            </m:rPr>
                            <a:rPr lang="el-GR" sz="1200" b="0" i="0" smtClean="0">
                              <a:latin typeface="Cambria Math" panose="02040503050406030204" pitchFamily="18" charset="0"/>
                              <a:ea typeface="Cambria Math" panose="02040503050406030204" pitchFamily="18" charset="0"/>
                            </a:rPr>
                            <m:t>Ω</m:t>
                          </m:r>
                        </m:e>
                        <m:sub>
                          <m:r>
                            <m:rPr>
                              <m:sty m:val="p"/>
                            </m:rPr>
                            <a:rPr lang="en-GB" sz="1200" b="0" i="0" smtClean="0">
                              <a:latin typeface="Cambria Math" panose="02040503050406030204" pitchFamily="18" charset="0"/>
                              <a:ea typeface="Cambria Math" panose="02040503050406030204" pitchFamily="18" charset="0"/>
                            </a:rPr>
                            <m:t>m</m:t>
                          </m:r>
                        </m:sub>
                      </m:sSub>
                    </m:oMath>
                  </m:oMathPara>
                </a14:m>
                <a:endParaRPr lang="en-GB" sz="1200" dirty="0">
                  <a:latin typeface="Arial" panose="020B0604020202020204" pitchFamily="34" charset="0"/>
                  <a:cs typeface="Arial" panose="020B0604020202020204" pitchFamily="34" charset="0"/>
                </a:endParaRPr>
              </a:p>
            </p:txBody>
          </p:sp>
        </mc:Choice>
        <mc:Fallback xmlns="">
          <p:sp>
            <p:nvSpPr>
              <p:cNvPr id="50" name="TextBox 49">
                <a:extLst>
                  <a:ext uri="{FF2B5EF4-FFF2-40B4-BE49-F238E27FC236}">
                    <a16:creationId xmlns:a16="http://schemas.microsoft.com/office/drawing/2014/main" id="{3F36A7F5-B155-BA20-A894-15EE2FFFC535}"/>
                  </a:ext>
                </a:extLst>
              </p:cNvPr>
              <p:cNvSpPr txBox="1">
                <a:spLocks noRot="1" noChangeAspect="1" noMove="1" noResize="1" noEditPoints="1" noAdjustHandles="1" noChangeArrowheads="1" noChangeShapeType="1" noTextEdit="1"/>
              </p:cNvSpPr>
              <p:nvPr/>
            </p:nvSpPr>
            <p:spPr>
              <a:xfrm>
                <a:off x="2058251" y="3558515"/>
                <a:ext cx="619785" cy="184666"/>
              </a:xfrm>
              <a:prstGeom prst="rect">
                <a:avLst/>
              </a:prstGeom>
              <a:blipFill>
                <a:blip r:embed="rId8"/>
                <a:stretch>
                  <a:fillRect l="-2970" r="-990"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CD775206-5D1A-458A-B5D8-63B18465994C}"/>
                  </a:ext>
                </a:extLst>
              </p:cNvPr>
              <p:cNvSpPr txBox="1"/>
              <p:nvPr/>
            </p:nvSpPr>
            <p:spPr>
              <a:xfrm>
                <a:off x="4420827" y="3572021"/>
                <a:ext cx="568104"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ea typeface="Cambria Math" panose="02040503050406030204" pitchFamily="18" charset="0"/>
                            </a:rPr>
                          </m:ctrlPr>
                        </m:sSubPr>
                        <m:e>
                          <m:r>
                            <m:rPr>
                              <m:sty m:val="p"/>
                            </m:rPr>
                            <a:rPr lang="el-GR" sz="1100" b="0" i="0" smtClean="0">
                              <a:latin typeface="Cambria Math" panose="02040503050406030204" pitchFamily="18" charset="0"/>
                              <a:ea typeface="Cambria Math" panose="02040503050406030204" pitchFamily="18" charset="0"/>
                            </a:rPr>
                            <m:t>ω</m:t>
                          </m:r>
                        </m:e>
                        <m:sub>
                          <m:r>
                            <m:rPr>
                              <m:sty m:val="p"/>
                            </m:rPr>
                            <a:rPr lang="en-GB" sz="1100" b="0" i="0" smtClean="0">
                              <a:latin typeface="Cambria Math" panose="02040503050406030204" pitchFamily="18" charset="0"/>
                              <a:ea typeface="Cambria Math" panose="02040503050406030204" pitchFamily="18" charset="0"/>
                            </a:rPr>
                            <m:t>c</m:t>
                          </m:r>
                        </m:sub>
                      </m:sSub>
                      <m:r>
                        <a:rPr lang="en-GB" sz="1100" b="0" i="0" smtClean="0">
                          <a:latin typeface="Cambria Math" panose="02040503050406030204" pitchFamily="18" charset="0"/>
                          <a:ea typeface="Cambria Math" panose="02040503050406030204" pitchFamily="18" charset="0"/>
                        </a:rPr>
                        <m:t>+</m:t>
                      </m:r>
                      <m:sSub>
                        <m:sSubPr>
                          <m:ctrlPr>
                            <a:rPr lang="en-GB" sz="1100" b="0" i="1" smtClean="0">
                              <a:latin typeface="Cambria Math" panose="02040503050406030204" pitchFamily="18" charset="0"/>
                              <a:ea typeface="Cambria Math" panose="02040503050406030204" pitchFamily="18" charset="0"/>
                            </a:rPr>
                          </m:ctrlPr>
                        </m:sSubPr>
                        <m:e>
                          <m:r>
                            <m:rPr>
                              <m:sty m:val="p"/>
                            </m:rPr>
                            <a:rPr lang="el-GR" sz="1100" b="0" i="0" smtClean="0">
                              <a:latin typeface="Cambria Math" panose="02040503050406030204" pitchFamily="18" charset="0"/>
                              <a:ea typeface="Cambria Math" panose="02040503050406030204" pitchFamily="18" charset="0"/>
                            </a:rPr>
                            <m:t>Ω</m:t>
                          </m:r>
                        </m:e>
                        <m:sub>
                          <m:r>
                            <m:rPr>
                              <m:sty m:val="p"/>
                            </m:rPr>
                            <a:rPr lang="en-GB" sz="1100" b="0" i="0" smtClean="0">
                              <a:latin typeface="Cambria Math" panose="02040503050406030204" pitchFamily="18" charset="0"/>
                              <a:ea typeface="Cambria Math" panose="02040503050406030204" pitchFamily="18" charset="0"/>
                            </a:rPr>
                            <m:t>m</m:t>
                          </m:r>
                        </m:sub>
                      </m:sSub>
                    </m:oMath>
                  </m:oMathPara>
                </a14:m>
                <a:endParaRPr lang="en-GB" sz="1100" dirty="0">
                  <a:latin typeface="Arial" panose="020B0604020202020204" pitchFamily="34" charset="0"/>
                  <a:cs typeface="Arial" panose="020B0604020202020204" pitchFamily="34" charset="0"/>
                </a:endParaRPr>
              </a:p>
            </p:txBody>
          </p:sp>
        </mc:Choice>
        <mc:Fallback xmlns="">
          <p:sp>
            <p:nvSpPr>
              <p:cNvPr id="51" name="TextBox 50">
                <a:extLst>
                  <a:ext uri="{FF2B5EF4-FFF2-40B4-BE49-F238E27FC236}">
                    <a16:creationId xmlns:a16="http://schemas.microsoft.com/office/drawing/2014/main" id="{CD775206-5D1A-458A-B5D8-63B18465994C}"/>
                  </a:ext>
                </a:extLst>
              </p:cNvPr>
              <p:cNvSpPr txBox="1">
                <a:spLocks noRot="1" noChangeAspect="1" noMove="1" noResize="1" noEditPoints="1" noAdjustHandles="1" noChangeArrowheads="1" noChangeShapeType="1" noTextEdit="1"/>
              </p:cNvSpPr>
              <p:nvPr/>
            </p:nvSpPr>
            <p:spPr>
              <a:xfrm>
                <a:off x="4420827" y="3572021"/>
                <a:ext cx="568104" cy="169277"/>
              </a:xfrm>
              <a:prstGeom prst="rect">
                <a:avLst/>
              </a:prstGeom>
              <a:blipFill>
                <a:blip r:embed="rId9"/>
                <a:stretch>
                  <a:fillRect l="-3226" r="-1075" b="-107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2E0F7B36-9486-FCF8-9E3A-26E68499B6C2}"/>
                  </a:ext>
                </a:extLst>
              </p:cNvPr>
              <p:cNvSpPr txBox="1"/>
              <p:nvPr/>
            </p:nvSpPr>
            <p:spPr>
              <a:xfrm>
                <a:off x="4563510" y="4388967"/>
                <a:ext cx="2662767" cy="46166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Surface wave mode</a:t>
                </a:r>
              </a:p>
              <a:p>
                <a:r>
                  <a:rPr lang="en-GB" sz="1200" dirty="0">
                    <a:latin typeface="Arial" panose="020B0604020202020204" pitchFamily="34" charset="0"/>
                    <a:cs typeface="Arial" panose="020B0604020202020204" pitchFamily="34" charset="0"/>
                  </a:rPr>
                  <a:t>(</a:t>
                </a:r>
                <a14:m>
                  <m:oMath xmlns:m="http://schemas.openxmlformats.org/officeDocument/2006/math">
                    <m:sSub>
                      <m:sSubPr>
                        <m:ctrlPr>
                          <a:rPr lang="en-GB" sz="1200" b="0" i="1" smtClean="0">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l-GR" sz="1200" i="0" smtClean="0">
                            <a:latin typeface="Cambria Math" panose="02040503050406030204" pitchFamily="18" charset="0"/>
                            <a:ea typeface="Cambria Math" panose="02040503050406030204" pitchFamily="18" charset="0"/>
                            <a:cs typeface="Arial" panose="020B0604020202020204" pitchFamily="34" charset="0"/>
                          </a:rPr>
                          <m:t>Ω</m:t>
                        </m:r>
                      </m:e>
                      <m:sub>
                        <m:r>
                          <m:rPr>
                            <m:sty m:val="p"/>
                          </m:rPr>
                          <a:rPr lang="en-GB" sz="1200" b="0" i="0" smtClean="0">
                            <a:latin typeface="Cambria Math" panose="02040503050406030204" pitchFamily="18" charset="0"/>
                            <a:ea typeface="Cambria Math" panose="02040503050406030204" pitchFamily="18" charset="0"/>
                            <a:cs typeface="Arial" panose="020B0604020202020204" pitchFamily="34" charset="0"/>
                          </a:rPr>
                          <m:t>m</m:t>
                        </m:r>
                      </m:sub>
                    </m:sSub>
                  </m:oMath>
                </a14:m>
                <a:r>
                  <a:rPr lang="en-GB" sz="1200" dirty="0">
                    <a:latin typeface="Arial" panose="020B0604020202020204" pitchFamily="34" charset="0"/>
                    <a:cs typeface="Arial" panose="020B0604020202020204" pitchFamily="34" charset="0"/>
                  </a:rPr>
                  <a:t>= 1.17 kHz , thickness = 23 nm)</a:t>
                </a:r>
              </a:p>
            </p:txBody>
          </p:sp>
        </mc:Choice>
        <mc:Fallback xmlns="">
          <p:sp>
            <p:nvSpPr>
              <p:cNvPr id="89" name="TextBox 88">
                <a:extLst>
                  <a:ext uri="{FF2B5EF4-FFF2-40B4-BE49-F238E27FC236}">
                    <a16:creationId xmlns:a16="http://schemas.microsoft.com/office/drawing/2014/main" id="{2E0F7B36-9486-FCF8-9E3A-26E68499B6C2}"/>
                  </a:ext>
                </a:extLst>
              </p:cNvPr>
              <p:cNvSpPr txBox="1">
                <a:spLocks noRot="1" noChangeAspect="1" noMove="1" noResize="1" noEditPoints="1" noAdjustHandles="1" noChangeArrowheads="1" noChangeShapeType="1" noTextEdit="1"/>
              </p:cNvSpPr>
              <p:nvPr/>
            </p:nvSpPr>
            <p:spPr>
              <a:xfrm>
                <a:off x="4563510" y="4388967"/>
                <a:ext cx="2662767" cy="461665"/>
              </a:xfrm>
              <a:prstGeom prst="rect">
                <a:avLst/>
              </a:prstGeom>
              <a:blipFill>
                <a:blip r:embed="rId10"/>
                <a:stretch>
                  <a:fillRect l="-229" t="-2632" b="-7895"/>
                </a:stretch>
              </a:blipFill>
            </p:spPr>
            <p:txBody>
              <a:bodyPr/>
              <a:lstStyle/>
              <a:p>
                <a:r>
                  <a:rPr lang="en-GB">
                    <a:noFill/>
                  </a:rPr>
                  <a:t> </a:t>
                </a:r>
              </a:p>
            </p:txBody>
          </p:sp>
        </mc:Fallback>
      </mc:AlternateContent>
      <p:sp>
        <p:nvSpPr>
          <p:cNvPr id="48" name="Forme libre 41 1">
            <a:extLst>
              <a:ext uri="{FF2B5EF4-FFF2-40B4-BE49-F238E27FC236}">
                <a16:creationId xmlns:a16="http://schemas.microsoft.com/office/drawing/2014/main" id="{60D22471-0C17-F19B-839E-206EF9E69F94}"/>
              </a:ext>
            </a:extLst>
          </p:cNvPr>
          <p:cNvSpPr/>
          <p:nvPr/>
        </p:nvSpPr>
        <p:spPr>
          <a:xfrm>
            <a:off x="2027683" y="3064499"/>
            <a:ext cx="771567" cy="457083"/>
          </a:xfrm>
          <a:custGeom>
            <a:avLst/>
            <a:gdLst>
              <a:gd name="connsiteX0" fmla="*/ 0 w 4338638"/>
              <a:gd name="connsiteY0" fmla="*/ 3271839 h 3271839"/>
              <a:gd name="connsiteX1" fmla="*/ 1285875 w 4338638"/>
              <a:gd name="connsiteY1" fmla="*/ 2695576 h 3271839"/>
              <a:gd name="connsiteX2" fmla="*/ 2171700 w 4338638"/>
              <a:gd name="connsiteY2" fmla="*/ 1 h 3271839"/>
              <a:gd name="connsiteX3" fmla="*/ 3052763 w 4338638"/>
              <a:gd name="connsiteY3" fmla="*/ 2681289 h 3271839"/>
              <a:gd name="connsiteX4" fmla="*/ 4338638 w 4338638"/>
              <a:gd name="connsiteY4" fmla="*/ 3271839 h 3271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8638" h="3271839">
                <a:moveTo>
                  <a:pt x="0" y="3271839"/>
                </a:moveTo>
                <a:cubicBezTo>
                  <a:pt x="461962" y="3256360"/>
                  <a:pt x="923925" y="3240882"/>
                  <a:pt x="1285875" y="2695576"/>
                </a:cubicBezTo>
                <a:cubicBezTo>
                  <a:pt x="1647825" y="2150270"/>
                  <a:pt x="1877219" y="2382"/>
                  <a:pt x="2171700" y="1"/>
                </a:cubicBezTo>
                <a:cubicBezTo>
                  <a:pt x="2466181" y="-2380"/>
                  <a:pt x="2691607" y="2135983"/>
                  <a:pt x="3052763" y="2681289"/>
                </a:cubicBezTo>
                <a:cubicBezTo>
                  <a:pt x="3413919" y="3226595"/>
                  <a:pt x="3876278" y="3249217"/>
                  <a:pt x="4338638" y="3271839"/>
                </a:cubicBezTo>
              </a:path>
            </a:pathLst>
          </a:custGeom>
          <a:solidFill>
            <a:schemeClr val="accent2">
              <a:lumMod val="60000"/>
              <a:lumOff val="40000"/>
              <a:alpha val="75000"/>
            </a:schemeClr>
          </a:solidFill>
          <a:ln w="381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sz="1350" dirty="0">
              <a:cs typeface="Arial" panose="020B0604020202020204" pitchFamily="34" charset="0"/>
            </a:endParaRPr>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4BF7AF4F-2F69-C05E-1A8F-4AA09F1BA3AC}"/>
                  </a:ext>
                </a:extLst>
              </p:cNvPr>
              <p:cNvSpPr txBox="1"/>
              <p:nvPr/>
            </p:nvSpPr>
            <p:spPr>
              <a:xfrm>
                <a:off x="3210992" y="3551377"/>
                <a:ext cx="22121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b="0" i="1" smtClean="0">
                              <a:latin typeface="Cambria Math" panose="02040503050406030204" pitchFamily="18" charset="0"/>
                              <a:ea typeface="Cambria Math" panose="02040503050406030204" pitchFamily="18" charset="0"/>
                            </a:rPr>
                          </m:ctrlPr>
                        </m:sSubPr>
                        <m:e>
                          <m:r>
                            <m:rPr>
                              <m:sty m:val="p"/>
                            </m:rPr>
                            <a:rPr lang="el-GR" sz="1200" b="0" i="0" smtClean="0">
                              <a:latin typeface="Cambria Math" panose="02040503050406030204" pitchFamily="18" charset="0"/>
                              <a:ea typeface="Cambria Math" panose="02040503050406030204" pitchFamily="18" charset="0"/>
                            </a:rPr>
                            <m:t>ω</m:t>
                          </m:r>
                        </m:e>
                        <m:sub>
                          <m:r>
                            <m:rPr>
                              <m:sty m:val="p"/>
                            </m:rPr>
                            <a:rPr lang="en-GB" sz="1200" b="0" i="0" smtClean="0">
                              <a:latin typeface="Cambria Math" panose="02040503050406030204" pitchFamily="18" charset="0"/>
                              <a:ea typeface="Cambria Math" panose="02040503050406030204" pitchFamily="18" charset="0"/>
                            </a:rPr>
                            <m:t>c</m:t>
                          </m:r>
                        </m:sub>
                      </m:sSub>
                    </m:oMath>
                  </m:oMathPara>
                </a14:m>
                <a:endParaRPr lang="en-GB" sz="1200" dirty="0">
                  <a:latin typeface="Arial" panose="020B0604020202020204" pitchFamily="34" charset="0"/>
                  <a:cs typeface="Arial" panose="020B0604020202020204" pitchFamily="34" charset="0"/>
                </a:endParaRPr>
              </a:p>
            </p:txBody>
          </p:sp>
        </mc:Choice>
        <mc:Fallback xmlns="">
          <p:sp>
            <p:nvSpPr>
              <p:cNvPr id="105" name="TextBox 104">
                <a:extLst>
                  <a:ext uri="{FF2B5EF4-FFF2-40B4-BE49-F238E27FC236}">
                    <a16:creationId xmlns:a16="http://schemas.microsoft.com/office/drawing/2014/main" id="{4BF7AF4F-2F69-C05E-1A8F-4AA09F1BA3AC}"/>
                  </a:ext>
                </a:extLst>
              </p:cNvPr>
              <p:cNvSpPr txBox="1">
                <a:spLocks noRot="1" noChangeAspect="1" noMove="1" noResize="1" noEditPoints="1" noAdjustHandles="1" noChangeArrowheads="1" noChangeShapeType="1" noTextEdit="1"/>
              </p:cNvSpPr>
              <p:nvPr/>
            </p:nvSpPr>
            <p:spPr>
              <a:xfrm>
                <a:off x="3210992" y="3551377"/>
                <a:ext cx="221214" cy="184666"/>
              </a:xfrm>
              <a:prstGeom prst="rect">
                <a:avLst/>
              </a:prstGeom>
              <a:blipFill>
                <a:blip r:embed="rId11"/>
                <a:stretch>
                  <a:fillRect l="-8333" r="-2778" b="-13333"/>
                </a:stretch>
              </a:blipFill>
            </p:spPr>
            <p:txBody>
              <a:bodyPr/>
              <a:lstStyle/>
              <a:p>
                <a:r>
                  <a:rPr lang="en-GB">
                    <a:noFill/>
                  </a:rPr>
                  <a:t> </a:t>
                </a:r>
              </a:p>
            </p:txBody>
          </p:sp>
        </mc:Fallback>
      </mc:AlternateContent>
      <p:sp>
        <p:nvSpPr>
          <p:cNvPr id="128" name="Rectangle 127">
            <a:extLst>
              <a:ext uri="{FF2B5EF4-FFF2-40B4-BE49-F238E27FC236}">
                <a16:creationId xmlns:a16="http://schemas.microsoft.com/office/drawing/2014/main" id="{66656117-CCB9-6B42-A8D6-219F01898AB5}"/>
              </a:ext>
            </a:extLst>
          </p:cNvPr>
          <p:cNvSpPr/>
          <p:nvPr/>
        </p:nvSpPr>
        <p:spPr>
          <a:xfrm>
            <a:off x="4014595" y="2331333"/>
            <a:ext cx="1227910" cy="1252592"/>
          </a:xfrm>
          <a:prstGeom prst="rect">
            <a:avLst/>
          </a:prstGeom>
          <a:noFill/>
          <a:ln w="63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9" name="Straight Connector 128">
            <a:extLst>
              <a:ext uri="{FF2B5EF4-FFF2-40B4-BE49-F238E27FC236}">
                <a16:creationId xmlns:a16="http://schemas.microsoft.com/office/drawing/2014/main" id="{1DA78617-9D33-E8C4-BCF9-51B5C5CD3C44}"/>
              </a:ext>
            </a:extLst>
          </p:cNvPr>
          <p:cNvCxnSpPr>
            <a:cxnSpLocks/>
          </p:cNvCxnSpPr>
          <p:nvPr/>
        </p:nvCxnSpPr>
        <p:spPr>
          <a:xfrm flipH="1">
            <a:off x="2201387" y="3583925"/>
            <a:ext cx="1798862" cy="378327"/>
          </a:xfrm>
          <a:prstGeom prst="line">
            <a:avLst/>
          </a:prstGeom>
          <a:ln w="6350">
            <a:prstDash val="dash"/>
          </a:ln>
        </p:spPr>
        <p:style>
          <a:lnRef idx="2">
            <a:schemeClr val="dk1"/>
          </a:lnRef>
          <a:fillRef idx="0">
            <a:schemeClr val="dk1"/>
          </a:fillRef>
          <a:effectRef idx="1">
            <a:schemeClr val="dk1"/>
          </a:effectRef>
          <a:fontRef idx="minor">
            <a:schemeClr val="tx1"/>
          </a:fontRef>
        </p:style>
      </p:cxnSp>
      <p:cxnSp>
        <p:nvCxnSpPr>
          <p:cNvPr id="132" name="Straight Connector 131">
            <a:extLst>
              <a:ext uri="{FF2B5EF4-FFF2-40B4-BE49-F238E27FC236}">
                <a16:creationId xmlns:a16="http://schemas.microsoft.com/office/drawing/2014/main" id="{1B5F42F6-E873-A2A5-7E43-FCAF5FACE0DE}"/>
              </a:ext>
            </a:extLst>
          </p:cNvPr>
          <p:cNvCxnSpPr>
            <a:cxnSpLocks/>
          </p:cNvCxnSpPr>
          <p:nvPr/>
        </p:nvCxnSpPr>
        <p:spPr>
          <a:xfrm flipH="1" flipV="1">
            <a:off x="5271197" y="3572021"/>
            <a:ext cx="2082366" cy="390231"/>
          </a:xfrm>
          <a:prstGeom prst="line">
            <a:avLst/>
          </a:prstGeom>
          <a:ln w="6350">
            <a:prstDash val="dash"/>
          </a:ln>
        </p:spPr>
        <p:style>
          <a:lnRef idx="2">
            <a:schemeClr val="dk1"/>
          </a:lnRef>
          <a:fillRef idx="0">
            <a:schemeClr val="dk1"/>
          </a:fillRef>
          <a:effectRef idx="1">
            <a:schemeClr val="dk1"/>
          </a:effectRef>
          <a:fontRef idx="minor">
            <a:schemeClr val="tx1"/>
          </a:fontRef>
        </p:style>
      </p:cxnSp>
      <p:sp>
        <p:nvSpPr>
          <p:cNvPr id="137" name="TextBox 136">
            <a:extLst>
              <a:ext uri="{FF2B5EF4-FFF2-40B4-BE49-F238E27FC236}">
                <a16:creationId xmlns:a16="http://schemas.microsoft.com/office/drawing/2014/main" id="{49A14B3E-D4B2-7293-4CC8-86B039421CFF}"/>
              </a:ext>
            </a:extLst>
          </p:cNvPr>
          <p:cNvSpPr txBox="1"/>
          <p:nvPr/>
        </p:nvSpPr>
        <p:spPr>
          <a:xfrm>
            <a:off x="7401394" y="3731357"/>
            <a:ext cx="4578571" cy="3323987"/>
          </a:xfrm>
          <a:prstGeom prst="rect">
            <a:avLst/>
          </a:prstGeom>
          <a:noFill/>
        </p:spPr>
        <p:txBody>
          <a:bodyPr wrap="square" lIns="0" tIns="0" rIns="0" bIns="0" rtlCol="0">
            <a:spAutoFit/>
          </a:bodyPr>
          <a:lstStyle/>
          <a:p>
            <a:r>
              <a:rPr lang="en-GB" b="1" dirty="0">
                <a:latin typeface="Söhne"/>
                <a:cs typeface="Arial" panose="020B0604020202020204" pitchFamily="34" charset="0"/>
              </a:rPr>
              <a:t>Aims</a:t>
            </a:r>
          </a:p>
          <a:p>
            <a:pPr marL="342900" indent="-342900">
              <a:buFont typeface="Arial" panose="020B0604020202020204" pitchFamily="34" charset="0"/>
              <a:buChar char="•"/>
            </a:pPr>
            <a:r>
              <a:rPr lang="en-GB" dirty="0">
                <a:latin typeface="Söhne"/>
                <a:cs typeface="Arial" panose="020B0604020202020204" pitchFamily="34" charset="0"/>
              </a:rPr>
              <a:t>Detection of surface wave modes</a:t>
            </a:r>
          </a:p>
          <a:p>
            <a:pPr marL="342900" indent="-342900">
              <a:buFont typeface="Arial" panose="020B0604020202020204" pitchFamily="34" charset="0"/>
              <a:buChar char="•"/>
            </a:pPr>
            <a:r>
              <a:rPr lang="en-GB" dirty="0">
                <a:latin typeface="Söhne"/>
                <a:cs typeface="Arial" panose="020B0604020202020204" pitchFamily="34" charset="0"/>
              </a:rPr>
              <a:t>Control of film thickness</a:t>
            </a:r>
          </a:p>
          <a:p>
            <a:pPr marL="342900" indent="-342900">
              <a:buAutoNum type="arabicParenR"/>
            </a:pPr>
            <a:endParaRPr lang="en-GB" dirty="0">
              <a:latin typeface="Söhne"/>
              <a:cs typeface="Arial" panose="020B0604020202020204" pitchFamily="34" charset="0"/>
            </a:endParaRPr>
          </a:p>
          <a:p>
            <a:r>
              <a:rPr lang="en-GB" b="1" dirty="0">
                <a:latin typeface="Söhne"/>
                <a:cs typeface="Arial" panose="020B0604020202020204" pitchFamily="34" charset="0"/>
              </a:rPr>
              <a:t>Future:</a:t>
            </a:r>
          </a:p>
          <a:p>
            <a:pPr marL="342900" indent="-342900">
              <a:buFont typeface="Arial" panose="020B0604020202020204" pitchFamily="34" charset="0"/>
              <a:buChar char="•"/>
            </a:pPr>
            <a:r>
              <a:rPr lang="en-GB" dirty="0">
                <a:latin typeface="Söhne"/>
                <a:cs typeface="Arial" panose="020B0604020202020204" pitchFamily="34" charset="0"/>
              </a:rPr>
              <a:t>Quantized vortex generation &amp; control</a:t>
            </a:r>
          </a:p>
          <a:p>
            <a:pPr marL="342900" indent="-342900">
              <a:buFont typeface="Arial" panose="020B0604020202020204" pitchFamily="34" charset="0"/>
              <a:buChar char="•"/>
            </a:pPr>
            <a:r>
              <a:rPr lang="en-GB" dirty="0">
                <a:latin typeface="Söhne"/>
                <a:cs typeface="Arial" panose="020B0604020202020204" pitchFamily="34" charset="0"/>
              </a:rPr>
              <a:t>Enhanced detection sensitivity</a:t>
            </a:r>
          </a:p>
          <a:p>
            <a:endParaRPr lang="en-GB" dirty="0">
              <a:latin typeface="Söhne"/>
              <a:cs typeface="Arial" panose="020B0604020202020204" pitchFamily="34" charset="0"/>
            </a:endParaRPr>
          </a:p>
          <a:p>
            <a:r>
              <a:rPr lang="en-GB" b="1" dirty="0">
                <a:latin typeface="Söhne"/>
                <a:cs typeface="Arial" panose="020B0604020202020204" pitchFamily="34" charset="0"/>
              </a:rPr>
              <a:t>Impact:</a:t>
            </a:r>
          </a:p>
          <a:p>
            <a:pPr marL="342900" indent="-342900">
              <a:buFont typeface="Arial" panose="020B0604020202020204" pitchFamily="34" charset="0"/>
              <a:buChar char="•"/>
            </a:pPr>
            <a:r>
              <a:rPr lang="en-GB" dirty="0">
                <a:latin typeface="Söhne"/>
                <a:cs typeface="Arial" panose="020B0604020202020204" pitchFamily="34" charset="0"/>
              </a:rPr>
              <a:t>KTPs discussions with industry </a:t>
            </a:r>
            <a:br>
              <a:rPr lang="en-GB" dirty="0">
                <a:latin typeface="Söhne"/>
                <a:cs typeface="Arial" panose="020B0604020202020204" pitchFamily="34" charset="0"/>
              </a:rPr>
            </a:br>
            <a:r>
              <a:rPr lang="en-GB" dirty="0">
                <a:latin typeface="Söhne"/>
                <a:cs typeface="Arial" panose="020B0604020202020204" pitchFamily="34" charset="0"/>
              </a:rPr>
              <a:t>(e.g. </a:t>
            </a:r>
            <a:r>
              <a:rPr lang="en-GB" dirty="0" err="1">
                <a:latin typeface="Söhne"/>
                <a:cs typeface="Arial" panose="020B0604020202020204" pitchFamily="34" charset="0"/>
              </a:rPr>
              <a:t>Drumgrange</a:t>
            </a:r>
            <a:r>
              <a:rPr lang="en-GB" dirty="0">
                <a:latin typeface="Söhne"/>
                <a:cs typeface="Arial" panose="020B0604020202020204" pitchFamily="34" charset="0"/>
              </a:rPr>
              <a:t>)</a:t>
            </a:r>
          </a:p>
          <a:p>
            <a:endParaRPr lang="en-GB" dirty="0">
              <a:latin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06DFCAF-EACD-2A19-836D-F3832E016A10}"/>
              </a:ext>
            </a:extLst>
          </p:cNvPr>
          <p:cNvSpPr txBox="1"/>
          <p:nvPr/>
        </p:nvSpPr>
        <p:spPr>
          <a:xfrm>
            <a:off x="2399444" y="2378116"/>
            <a:ext cx="2172912" cy="369332"/>
          </a:xfrm>
          <a:prstGeom prst="rect">
            <a:avLst/>
          </a:prstGeom>
          <a:solidFill>
            <a:schemeClr val="bg1"/>
          </a:solidFill>
        </p:spPr>
        <p:txBody>
          <a:bodyPr wrap="square">
            <a:spAutoFit/>
          </a:bodyPr>
          <a:lstStyle/>
          <a:p>
            <a:r>
              <a:rPr lang="en-GB" dirty="0">
                <a:latin typeface="Aptos" panose="020B0004020202020204" pitchFamily="34" charset="0"/>
                <a:cs typeface="Arial" panose="020B0604020202020204" pitchFamily="34" charset="0"/>
              </a:rPr>
              <a:t>surface wave mode </a:t>
            </a:r>
            <a:endParaRPr lang="en-GB" dirty="0"/>
          </a:p>
        </p:txBody>
      </p:sp>
      <p:cxnSp>
        <p:nvCxnSpPr>
          <p:cNvPr id="6" name="Straight Arrow Connector 5">
            <a:extLst>
              <a:ext uri="{FF2B5EF4-FFF2-40B4-BE49-F238E27FC236}">
                <a16:creationId xmlns:a16="http://schemas.microsoft.com/office/drawing/2014/main" id="{F95E3ACE-8553-EBB8-2AD9-30F1B6177A91}"/>
              </a:ext>
            </a:extLst>
          </p:cNvPr>
          <p:cNvCxnSpPr/>
          <p:nvPr/>
        </p:nvCxnSpPr>
        <p:spPr>
          <a:xfrm flipH="1">
            <a:off x="2505116" y="2768714"/>
            <a:ext cx="294134" cy="317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ECADA56-AF40-4AE6-7BB7-8D662B74EDE8}"/>
              </a:ext>
            </a:extLst>
          </p:cNvPr>
          <p:cNvCxnSpPr>
            <a:cxnSpLocks/>
          </p:cNvCxnSpPr>
          <p:nvPr/>
        </p:nvCxnSpPr>
        <p:spPr>
          <a:xfrm>
            <a:off x="4195300" y="2758672"/>
            <a:ext cx="368210" cy="2942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0" name="Graphic 9" descr="Checkbox Ticked with solid fill">
            <a:extLst>
              <a:ext uri="{FF2B5EF4-FFF2-40B4-BE49-F238E27FC236}">
                <a16:creationId xmlns:a16="http://schemas.microsoft.com/office/drawing/2014/main" id="{E7E25531-B40E-F00B-D146-92B830B68E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066566" y="3972686"/>
            <a:ext cx="360000" cy="360000"/>
          </a:xfrm>
          <a:prstGeom prst="rect">
            <a:avLst/>
          </a:prstGeom>
        </p:spPr>
      </p:pic>
      <p:pic>
        <p:nvPicPr>
          <p:cNvPr id="13" name="Graphic 12" descr="Checkbox Ticked with solid fill">
            <a:extLst>
              <a:ext uri="{FF2B5EF4-FFF2-40B4-BE49-F238E27FC236}">
                <a16:creationId xmlns:a16="http://schemas.microsoft.com/office/drawing/2014/main" id="{28EBB0B4-206D-29B3-FD77-B560F0FA07B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44381" y="4252661"/>
            <a:ext cx="360000" cy="360000"/>
          </a:xfrm>
          <a:prstGeom prst="rect">
            <a:avLst/>
          </a:prstGeom>
        </p:spPr>
      </p:pic>
      <p:cxnSp>
        <p:nvCxnSpPr>
          <p:cNvPr id="21" name="Straight Arrow Connector 20">
            <a:extLst>
              <a:ext uri="{FF2B5EF4-FFF2-40B4-BE49-F238E27FC236}">
                <a16:creationId xmlns:a16="http://schemas.microsoft.com/office/drawing/2014/main" id="{E1D27EC0-C31C-F2CF-46E1-4C48694EC30A}"/>
              </a:ext>
            </a:extLst>
          </p:cNvPr>
          <p:cNvCxnSpPr>
            <a:stCxn id="89" idx="2"/>
          </p:cNvCxnSpPr>
          <p:nvPr/>
        </p:nvCxnSpPr>
        <p:spPr>
          <a:xfrm flipH="1">
            <a:off x="4298210" y="4850632"/>
            <a:ext cx="1596684" cy="5505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725EED48-3394-BC89-919D-54837C1E9CC4}"/>
              </a:ext>
            </a:extLst>
          </p:cNvPr>
          <p:cNvSpPr txBox="1"/>
          <p:nvPr/>
        </p:nvSpPr>
        <p:spPr>
          <a:xfrm rot="16200000">
            <a:off x="-2382776" y="2947389"/>
            <a:ext cx="6098977" cy="1323439"/>
          </a:xfrm>
          <a:prstGeom prst="rect">
            <a:avLst/>
          </a:prstGeom>
          <a:noFill/>
        </p:spPr>
        <p:txBody>
          <a:bodyPr wrap="none" lIns="91440" tIns="45720" rIns="91440" bIns="45720" rtlCol="0" anchor="t">
            <a:spAutoFit/>
          </a:bodyPr>
          <a:lstStyle/>
          <a:p>
            <a:r>
              <a:rPr lang="en-GB" sz="4000" dirty="0">
                <a:latin typeface="Tenorite" panose="00000500000000000000" pitchFamily="2" charset="0"/>
                <a:ea typeface="Open Sans ExtraBold"/>
                <a:cs typeface="Open Sans ExtraBold"/>
              </a:rPr>
              <a:t>Superfluid helium thin-film</a:t>
            </a:r>
            <a:br>
              <a:rPr lang="en-GB" sz="4000" dirty="0">
                <a:latin typeface="Tenorite" panose="00000500000000000000" pitchFamily="2" charset="0"/>
                <a:ea typeface="Open Sans ExtraBold"/>
                <a:cs typeface="Open Sans ExtraBold"/>
              </a:rPr>
            </a:br>
            <a:r>
              <a:rPr lang="en-GB" sz="4000" dirty="0">
                <a:latin typeface="Tenorite" panose="00000500000000000000" pitchFamily="2" charset="0"/>
                <a:ea typeface="Open Sans ExtraBold"/>
                <a:cs typeface="Open Sans ExtraBold"/>
              </a:rPr>
              <a:t>Quantum Black Holes</a:t>
            </a:r>
            <a:endParaRPr lang="en-US" dirty="0">
              <a:latin typeface="Tenorite" panose="00000500000000000000" pitchFamily="2" charset="0"/>
            </a:endParaRPr>
          </a:p>
        </p:txBody>
      </p:sp>
      <p:pic>
        <p:nvPicPr>
          <p:cNvPr id="18" name="Graphic 17">
            <a:extLst>
              <a:ext uri="{FF2B5EF4-FFF2-40B4-BE49-F238E27FC236}">
                <a16:creationId xmlns:a16="http://schemas.microsoft.com/office/drawing/2014/main" id="{C4E0C8A8-3AF3-4AB0-3280-DAC9E8E5913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77773" y="3894193"/>
            <a:ext cx="5951598" cy="3014073"/>
          </a:xfrm>
          <a:prstGeom prst="rect">
            <a:avLst/>
          </a:prstGeom>
        </p:spPr>
      </p:pic>
    </p:spTree>
    <p:extLst>
      <p:ext uri="{BB962C8B-B14F-4D97-AF65-F5344CB8AC3E}">
        <p14:creationId xmlns:p14="http://schemas.microsoft.com/office/powerpoint/2010/main" val="844741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839B9D1-27A7-7CF8-BD1E-2931F29F13DE}"/>
              </a:ext>
            </a:extLst>
          </p:cNvPr>
          <p:cNvSpPr/>
          <p:nvPr/>
        </p:nvSpPr>
        <p:spPr>
          <a:xfrm>
            <a:off x="8557146" y="0"/>
            <a:ext cx="3638658" cy="68580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5E5D095-C3F2-2CD1-CC9E-398AD23DA0E0}"/>
              </a:ext>
            </a:extLst>
          </p:cNvPr>
          <p:cNvSpPr/>
          <p:nvPr/>
        </p:nvSpPr>
        <p:spPr>
          <a:xfrm>
            <a:off x="0" y="0"/>
            <a:ext cx="1600200" cy="68580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CE1F9E-478A-1F0A-FCC9-770801D8FD61}"/>
              </a:ext>
            </a:extLst>
          </p:cNvPr>
          <p:cNvSpPr txBox="1"/>
          <p:nvPr/>
        </p:nvSpPr>
        <p:spPr>
          <a:xfrm rot="16200000">
            <a:off x="-785492" y="3101277"/>
            <a:ext cx="2890535" cy="1015663"/>
          </a:xfrm>
          <a:prstGeom prst="rect">
            <a:avLst/>
          </a:prstGeom>
          <a:noFill/>
        </p:spPr>
        <p:txBody>
          <a:bodyPr wrap="none" rtlCol="0">
            <a:spAutoFit/>
          </a:bodyPr>
          <a:lstStyle/>
          <a:p>
            <a:r>
              <a:rPr lang="en-GB" sz="6000">
                <a:latin typeface="Century Gothic" panose="020B0502020202020204" pitchFamily="34" charset="0"/>
                <a:ea typeface="Open Sans ExtraBold" panose="020B0604020202020204" pitchFamily="34" charset="0"/>
                <a:cs typeface="Open Sans ExtraBold" panose="020B0604020202020204" pitchFamily="34" charset="0"/>
              </a:rPr>
              <a:t>Impact</a:t>
            </a:r>
          </a:p>
        </p:txBody>
      </p:sp>
      <p:sp>
        <p:nvSpPr>
          <p:cNvPr id="2" name="TextBox 1">
            <a:extLst>
              <a:ext uri="{FF2B5EF4-FFF2-40B4-BE49-F238E27FC236}">
                <a16:creationId xmlns:a16="http://schemas.microsoft.com/office/drawing/2014/main" id="{89EC632C-5BEF-28C2-9028-3B542B1EA946}"/>
              </a:ext>
            </a:extLst>
          </p:cNvPr>
          <p:cNvSpPr txBox="1"/>
          <p:nvPr/>
        </p:nvSpPr>
        <p:spPr>
          <a:xfrm>
            <a:off x="8611889" y="4739428"/>
            <a:ext cx="3580111" cy="20415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hangingPunct="0"/>
            <a:r>
              <a:rPr lang="en-GB" b="1" dirty="0">
                <a:latin typeface="Tenorite" panose="00000500000000000000" pitchFamily="2" charset="0"/>
                <a:cs typeface="Segoe UI" panose="020B0502040204020203" pitchFamily="34" charset="0"/>
                <a:sym typeface="Symbol" panose="05050102010706020507" pitchFamily="18" charset="2"/>
              </a:rPr>
              <a:t>Engagement Highlights</a:t>
            </a:r>
          </a:p>
          <a:p>
            <a:pPr marL="285750" indent="-285750" latinLnBrk="1" hangingPunct="0">
              <a:buFont typeface="Arial" panose="020B0604020202020204" pitchFamily="34" charset="0"/>
              <a:buChar char="•"/>
            </a:pPr>
            <a:r>
              <a:rPr lang="en-GB" dirty="0">
                <a:latin typeface="Tenorite" panose="00000500000000000000" pitchFamily="2" charset="0"/>
                <a:cs typeface="Segoe UI" panose="020B0502040204020203" pitchFamily="34" charset="0"/>
              </a:rPr>
              <a:t>Arte ‘42’ TV Show: 1M+ views</a:t>
            </a:r>
          </a:p>
          <a:p>
            <a:pPr marL="285750" indent="-285750" latinLnBrk="1" hangingPunct="0">
              <a:buFont typeface="Arial" panose="020B0604020202020204" pitchFamily="34" charset="0"/>
              <a:buChar char="•"/>
            </a:pPr>
            <a:r>
              <a:rPr lang="en-GB" dirty="0">
                <a:latin typeface="Tenorite" panose="00000500000000000000" pitchFamily="2" charset="0"/>
                <a:cs typeface="Segoe UI" panose="020B0502040204020203" pitchFamily="34" charset="0"/>
              </a:rPr>
              <a:t>The Guardian Feature</a:t>
            </a:r>
          </a:p>
          <a:p>
            <a:pPr marL="285750" indent="-285750" latinLnBrk="1" hangingPunct="0">
              <a:buFont typeface="Arial" panose="020B0604020202020204" pitchFamily="34" charset="0"/>
              <a:buChar char="•"/>
            </a:pPr>
            <a:r>
              <a:rPr lang="en-GB" dirty="0">
                <a:latin typeface="Tenorite" panose="00000500000000000000" pitchFamily="2" charset="0"/>
                <a:cs typeface="Segoe UI" panose="020B0502040204020203" pitchFamily="34" charset="0"/>
              </a:rPr>
              <a:t>Quanta Magazine Feature</a:t>
            </a:r>
          </a:p>
          <a:p>
            <a:pPr marL="285750" indent="-285750" latinLnBrk="1" hangingPunct="0">
              <a:buFont typeface="Arial" panose="020B0604020202020204" pitchFamily="34" charset="0"/>
              <a:buChar char="•"/>
            </a:pPr>
            <a:r>
              <a:rPr lang="en-GB" dirty="0">
                <a:latin typeface="Tenorite" panose="00000500000000000000" pitchFamily="2" charset="0"/>
                <a:cs typeface="Segoe UI" panose="020B0502040204020203" pitchFamily="34" charset="0"/>
              </a:rPr>
              <a:t>New Scientist Cover Story (x2)</a:t>
            </a:r>
          </a:p>
          <a:p>
            <a:pPr marL="285750" indent="-285750" latinLnBrk="1" hangingPunct="0">
              <a:buFont typeface="Arial" panose="020B0604020202020204" pitchFamily="34" charset="0"/>
              <a:buChar char="•"/>
            </a:pPr>
            <a:r>
              <a:rPr lang="en-GB" dirty="0">
                <a:latin typeface="Tenorite" panose="00000500000000000000" pitchFamily="2" charset="0"/>
                <a:cs typeface="Segoe UI" panose="020B0502040204020203" pitchFamily="34" charset="0"/>
              </a:rPr>
              <a:t>The Skye at Night BBC</a:t>
            </a:r>
          </a:p>
          <a:p>
            <a:pPr marL="285750" indent="-285750" latinLnBrk="1" hangingPunct="0">
              <a:buFont typeface="Arial" panose="020B0604020202020204" pitchFamily="34" charset="0"/>
              <a:buChar char="•"/>
            </a:pPr>
            <a:r>
              <a:rPr lang="en-GB" dirty="0">
                <a:latin typeface="Tenorite" panose="00000500000000000000" pitchFamily="2" charset="0"/>
                <a:cs typeface="Segoe UI" panose="020B0502040204020203" pitchFamily="34" charset="0"/>
              </a:rPr>
              <a:t>Cheltenham Science Festival</a:t>
            </a:r>
          </a:p>
        </p:txBody>
      </p:sp>
      <p:grpSp>
        <p:nvGrpSpPr>
          <p:cNvPr id="16" name="Group 15">
            <a:extLst>
              <a:ext uri="{FF2B5EF4-FFF2-40B4-BE49-F238E27FC236}">
                <a16:creationId xmlns:a16="http://schemas.microsoft.com/office/drawing/2014/main" id="{5B528415-44FB-CC6E-FA7A-18ADE5A5D1C6}"/>
              </a:ext>
            </a:extLst>
          </p:cNvPr>
          <p:cNvGrpSpPr/>
          <p:nvPr/>
        </p:nvGrpSpPr>
        <p:grpSpPr>
          <a:xfrm>
            <a:off x="9065898" y="399167"/>
            <a:ext cx="2576127" cy="3839530"/>
            <a:chOff x="5332751" y="2919790"/>
            <a:chExt cx="2576127" cy="3839530"/>
          </a:xfrm>
        </p:grpSpPr>
        <p:pic>
          <p:nvPicPr>
            <p:cNvPr id="6" name="Picture 2" descr="12 October 2023 - New Scientist Magazine - 1000's of magazines in one app">
              <a:extLst>
                <a:ext uri="{FF2B5EF4-FFF2-40B4-BE49-F238E27FC236}">
                  <a16:creationId xmlns:a16="http://schemas.microsoft.com/office/drawing/2014/main" id="{6BD56F9F-317C-4574-F9EA-D132603C3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751" y="2921741"/>
              <a:ext cx="1577048" cy="20678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agazine archive 2023 | New Scientist">
              <a:extLst>
                <a:ext uri="{FF2B5EF4-FFF2-40B4-BE49-F238E27FC236}">
                  <a16:creationId xmlns:a16="http://schemas.microsoft.com/office/drawing/2014/main" id="{0F548788-293D-CF1A-1341-C3C4436F7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6445" y="2919790"/>
              <a:ext cx="1129203" cy="14806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68F02B8-27EF-517D-0BA7-D7D944C0855D}"/>
                </a:ext>
              </a:extLst>
            </p:cNvPr>
            <p:cNvPicPr>
              <a:picLocks noChangeAspect="1"/>
            </p:cNvPicPr>
            <p:nvPr/>
          </p:nvPicPr>
          <p:blipFill>
            <a:blip r:embed="rId5"/>
            <a:stretch>
              <a:fillRect/>
            </a:stretch>
          </p:blipFill>
          <p:spPr>
            <a:xfrm>
              <a:off x="6892661" y="4401403"/>
              <a:ext cx="1012987" cy="1429324"/>
            </a:xfrm>
            <a:prstGeom prst="rect">
              <a:avLst/>
            </a:prstGeom>
          </p:spPr>
        </p:pic>
        <p:pic>
          <p:nvPicPr>
            <p:cNvPr id="9" name="Picture 6" descr="BBC Four - The Sky at Night, Black Holes: Searching for the Unknown">
              <a:extLst>
                <a:ext uri="{FF2B5EF4-FFF2-40B4-BE49-F238E27FC236}">
                  <a16:creationId xmlns:a16="http://schemas.microsoft.com/office/drawing/2014/main" id="{4AF2F369-1567-2052-6805-8B47C2D61D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0675" y="5830727"/>
              <a:ext cx="1658203" cy="9285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RxArt — the-guardian-logo">
              <a:extLst>
                <a:ext uri="{FF2B5EF4-FFF2-40B4-BE49-F238E27FC236}">
                  <a16:creationId xmlns:a16="http://schemas.microsoft.com/office/drawing/2014/main" id="{C0E380EC-14B8-8D29-C1A3-C3C77D99A9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2753" y="4989606"/>
              <a:ext cx="1559908" cy="8517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edia.wired.com/photos/59399bfbfbdfa3763bab980c/1:...">
              <a:extLst>
                <a:ext uri="{FF2B5EF4-FFF2-40B4-BE49-F238E27FC236}">
                  <a16:creationId xmlns:a16="http://schemas.microsoft.com/office/drawing/2014/main" id="{466802AE-F087-0CB8-D7A5-69E27327B5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2752" y="5841397"/>
              <a:ext cx="917923" cy="91792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
            <a:extLst>
              <a:ext uri="{FF2B5EF4-FFF2-40B4-BE49-F238E27FC236}">
                <a16:creationId xmlns:a16="http://schemas.microsoft.com/office/drawing/2014/main" id="{59714CA2-D412-E651-F274-275D91F6B345}"/>
              </a:ext>
            </a:extLst>
          </p:cNvPr>
          <p:cNvSpPr txBox="1"/>
          <p:nvPr/>
        </p:nvSpPr>
        <p:spPr>
          <a:xfrm>
            <a:off x="3881233" y="4323412"/>
            <a:ext cx="4459244" cy="1754326"/>
          </a:xfrm>
          <a:prstGeom prst="rect">
            <a:avLst/>
          </a:prstGeom>
          <a:noFill/>
        </p:spPr>
        <p:txBody>
          <a:bodyPr wrap="square" rtlCol="0">
            <a:spAutoFit/>
          </a:bodyPr>
          <a:lstStyle>
            <a:defPPr>
              <a:defRPr lang="en-US"/>
            </a:defPPr>
            <a:lvl1pPr marL="0" algn="l" defTabSz="253975" rtl="0" eaLnBrk="1" latinLnBrk="0" hangingPunct="1">
              <a:defRPr sz="1000" kern="1200">
                <a:solidFill>
                  <a:schemeClr val="tx1"/>
                </a:solidFill>
                <a:latin typeface="+mn-lt"/>
                <a:ea typeface="+mn-ea"/>
                <a:cs typeface="+mn-cs"/>
              </a:defRPr>
            </a:lvl1pPr>
            <a:lvl2pPr marL="253975" algn="l" defTabSz="253975" rtl="0" eaLnBrk="1" latinLnBrk="0" hangingPunct="1">
              <a:defRPr sz="1000" kern="1200">
                <a:solidFill>
                  <a:schemeClr val="tx1"/>
                </a:solidFill>
                <a:latin typeface="+mn-lt"/>
                <a:ea typeface="+mn-ea"/>
                <a:cs typeface="+mn-cs"/>
              </a:defRPr>
            </a:lvl2pPr>
            <a:lvl3pPr marL="507949" algn="l" defTabSz="253975" rtl="0" eaLnBrk="1" latinLnBrk="0" hangingPunct="1">
              <a:defRPr sz="1000" kern="1200">
                <a:solidFill>
                  <a:schemeClr val="tx1"/>
                </a:solidFill>
                <a:latin typeface="+mn-lt"/>
                <a:ea typeface="+mn-ea"/>
                <a:cs typeface="+mn-cs"/>
              </a:defRPr>
            </a:lvl3pPr>
            <a:lvl4pPr marL="761924" algn="l" defTabSz="253975" rtl="0" eaLnBrk="1" latinLnBrk="0" hangingPunct="1">
              <a:defRPr sz="1000" kern="1200">
                <a:solidFill>
                  <a:schemeClr val="tx1"/>
                </a:solidFill>
                <a:latin typeface="+mn-lt"/>
                <a:ea typeface="+mn-ea"/>
                <a:cs typeface="+mn-cs"/>
              </a:defRPr>
            </a:lvl4pPr>
            <a:lvl5pPr marL="1015898" algn="l" defTabSz="253975" rtl="0" eaLnBrk="1" latinLnBrk="0" hangingPunct="1">
              <a:defRPr sz="1000" kern="1200">
                <a:solidFill>
                  <a:schemeClr val="tx1"/>
                </a:solidFill>
                <a:latin typeface="+mn-lt"/>
                <a:ea typeface="+mn-ea"/>
                <a:cs typeface="+mn-cs"/>
              </a:defRPr>
            </a:lvl5pPr>
            <a:lvl6pPr marL="1269873" algn="l" defTabSz="253975" rtl="0" eaLnBrk="1" latinLnBrk="0" hangingPunct="1">
              <a:defRPr sz="1000" kern="1200">
                <a:solidFill>
                  <a:schemeClr val="tx1"/>
                </a:solidFill>
                <a:latin typeface="+mn-lt"/>
                <a:ea typeface="+mn-ea"/>
                <a:cs typeface="+mn-cs"/>
              </a:defRPr>
            </a:lvl6pPr>
            <a:lvl7pPr marL="1523848" algn="l" defTabSz="253975" rtl="0" eaLnBrk="1" latinLnBrk="0" hangingPunct="1">
              <a:defRPr sz="1000" kern="1200">
                <a:solidFill>
                  <a:schemeClr val="tx1"/>
                </a:solidFill>
                <a:latin typeface="+mn-lt"/>
                <a:ea typeface="+mn-ea"/>
                <a:cs typeface="+mn-cs"/>
              </a:defRPr>
            </a:lvl7pPr>
            <a:lvl8pPr marL="1777822" algn="l" defTabSz="253975" rtl="0" eaLnBrk="1" latinLnBrk="0" hangingPunct="1">
              <a:defRPr sz="1000" kern="1200">
                <a:solidFill>
                  <a:schemeClr val="tx1"/>
                </a:solidFill>
                <a:latin typeface="+mn-lt"/>
                <a:ea typeface="+mn-ea"/>
                <a:cs typeface="+mn-cs"/>
              </a:defRPr>
            </a:lvl8pPr>
            <a:lvl9pPr marL="2031797" algn="l" defTabSz="253975" rtl="0" eaLnBrk="1" latinLnBrk="0" hangingPunct="1">
              <a:defRPr sz="1000" kern="1200">
                <a:solidFill>
                  <a:schemeClr val="tx1"/>
                </a:solidFill>
                <a:latin typeface="+mn-lt"/>
                <a:ea typeface="+mn-ea"/>
                <a:cs typeface="+mn-cs"/>
              </a:defRPr>
            </a:lvl9pPr>
          </a:lstStyle>
          <a:p>
            <a:r>
              <a:rPr lang="en-GB" sz="1800" b="1" dirty="0">
                <a:latin typeface="Tenorite" panose="00000500000000000000" pitchFamily="2" charset="0"/>
                <a:cs typeface="Segoe UI" panose="020B0502040204020203" pitchFamily="34" charset="0"/>
              </a:rPr>
              <a:t>Patent Application 2214343.2 &amp;</a:t>
            </a:r>
            <a:br>
              <a:rPr lang="en-GB" sz="1800" b="1" dirty="0">
                <a:latin typeface="Tenorite" panose="00000500000000000000" pitchFamily="2" charset="0"/>
                <a:cs typeface="Segoe UI" panose="020B0502040204020203" pitchFamily="34" charset="0"/>
              </a:rPr>
            </a:br>
            <a:r>
              <a:rPr lang="en-GB" sz="1800" b="1" dirty="0">
                <a:latin typeface="Tenorite" panose="00000500000000000000" pitchFamily="2" charset="0"/>
                <a:cs typeface="Segoe UI" panose="020B0502040204020203" pitchFamily="34" charset="0"/>
              </a:rPr>
              <a:t>Applied Optics, Vol. 62, pp. 7175-7184</a:t>
            </a:r>
          </a:p>
          <a:p>
            <a:pPr marL="342900" indent="-342900">
              <a:buFont typeface="Arial" panose="020B0604020202020204" pitchFamily="34" charset="0"/>
              <a:buChar char="•"/>
            </a:pPr>
            <a:r>
              <a:rPr lang="en-GB" sz="1800" dirty="0">
                <a:latin typeface="Tenorite" panose="00000500000000000000" pitchFamily="2" charset="0"/>
                <a:cs typeface="Segoe UI" panose="020B0502040204020203" pitchFamily="34" charset="0"/>
              </a:rPr>
              <a:t>Optical Path Length Characterisation</a:t>
            </a:r>
          </a:p>
          <a:p>
            <a:pPr marL="342900" indent="-342900">
              <a:lnSpc>
                <a:spcPct val="100000"/>
              </a:lnSpc>
              <a:buFont typeface="Arial" panose="020B0604020202020204" pitchFamily="34" charset="0"/>
              <a:buChar char="•"/>
            </a:pPr>
            <a:r>
              <a:rPr lang="en-GB" sz="1800" dirty="0">
                <a:latin typeface="Tenorite" panose="00000500000000000000" pitchFamily="2" charset="0"/>
              </a:rPr>
              <a:t>Compact and modular</a:t>
            </a:r>
          </a:p>
          <a:p>
            <a:pPr marL="342900" indent="-342900">
              <a:lnSpc>
                <a:spcPct val="100000"/>
              </a:lnSpc>
              <a:buFont typeface="Arial" panose="020B0604020202020204" pitchFamily="34" charset="0"/>
              <a:buChar char="•"/>
            </a:pPr>
            <a:r>
              <a:rPr lang="en-GB" sz="1800" dirty="0">
                <a:latin typeface="Tenorite" panose="00000500000000000000" pitchFamily="2" charset="0"/>
              </a:rPr>
              <a:t>Applicable for fluids and gases</a:t>
            </a:r>
          </a:p>
          <a:p>
            <a:pPr marL="342900" indent="-342900">
              <a:lnSpc>
                <a:spcPct val="100000"/>
              </a:lnSpc>
              <a:buFont typeface="Arial" panose="020B0604020202020204" pitchFamily="34" charset="0"/>
              <a:buChar char="•"/>
            </a:pPr>
            <a:r>
              <a:rPr lang="en-GB" sz="1800" dirty="0">
                <a:latin typeface="Tenorite" panose="00000500000000000000" pitchFamily="2" charset="0"/>
              </a:rPr>
              <a:t>EPSRC IAA Impact Exploration Grant</a:t>
            </a:r>
          </a:p>
        </p:txBody>
      </p:sp>
      <p:pic>
        <p:nvPicPr>
          <p:cNvPr id="15" name="Picture 14">
            <a:extLst>
              <a:ext uri="{FF2B5EF4-FFF2-40B4-BE49-F238E27FC236}">
                <a16:creationId xmlns:a16="http://schemas.microsoft.com/office/drawing/2014/main" id="{0399114D-FB15-45BC-C115-C45573A2714D}"/>
              </a:ext>
            </a:extLst>
          </p:cNvPr>
          <p:cNvPicPr>
            <a:picLocks noChangeAspect="1"/>
          </p:cNvPicPr>
          <p:nvPr/>
        </p:nvPicPr>
        <p:blipFill rotWithShape="1">
          <a:blip r:embed="rId9">
            <a:extLst>
              <a:ext uri="{28A0092B-C50C-407E-A947-70E740481C1C}">
                <a14:useLocalDpi xmlns:a14="http://schemas.microsoft.com/office/drawing/2010/main" val="0"/>
              </a:ext>
            </a:extLst>
          </a:blip>
          <a:srcRect l="19224" t="43186" r="33698" b="21992"/>
          <a:stretch/>
        </p:blipFill>
        <p:spPr>
          <a:xfrm>
            <a:off x="1650824" y="4323412"/>
            <a:ext cx="2200701" cy="2175265"/>
          </a:xfrm>
          <a:prstGeom prst="rect">
            <a:avLst/>
          </a:prstGeom>
        </p:spPr>
      </p:pic>
      <p:pic>
        <p:nvPicPr>
          <p:cNvPr id="1030" name="Picture 6">
            <a:extLst>
              <a:ext uri="{FF2B5EF4-FFF2-40B4-BE49-F238E27FC236}">
                <a16:creationId xmlns:a16="http://schemas.microsoft.com/office/drawing/2014/main" id="{132CC60F-F013-BC36-39E6-9104124C11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8780" y="2188086"/>
            <a:ext cx="2572897" cy="19466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7EB695F-5C7F-35E8-F7AE-D6E77325EB19}"/>
              </a:ext>
            </a:extLst>
          </p:cNvPr>
          <p:cNvSpPr txBox="1"/>
          <p:nvPr/>
        </p:nvSpPr>
        <p:spPr>
          <a:xfrm>
            <a:off x="4307381" y="2375873"/>
            <a:ext cx="3691588" cy="148758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hangingPunct="0"/>
            <a:r>
              <a:rPr lang="en-GB" b="1" dirty="0">
                <a:latin typeface="Tenorite" panose="00000500000000000000" pitchFamily="2" charset="0"/>
                <a:cs typeface="Segoe UI" panose="020B0502040204020203" pitchFamily="34" charset="0"/>
                <a:sym typeface="Symbol" panose="05050102010706020507" pitchFamily="18" charset="2"/>
              </a:rPr>
              <a:t>Widening Communities:</a:t>
            </a:r>
          </a:p>
          <a:p>
            <a:pPr marL="285750" indent="-285750" latinLnBrk="1" hangingPunct="0">
              <a:buFont typeface="Arial" panose="020B0604020202020204" pitchFamily="34" charset="0"/>
              <a:buChar char="•"/>
            </a:pPr>
            <a:r>
              <a:rPr lang="en-GB" dirty="0">
                <a:latin typeface="Tenorite" panose="00000500000000000000" pitchFamily="2" charset="0"/>
                <a:cs typeface="Segoe UI" panose="020B0502040204020203" pitchFamily="34" charset="0"/>
                <a:sym typeface="Symbol" panose="05050102010706020507" pitchFamily="18" charset="2"/>
              </a:rPr>
              <a:t>School Kids Event</a:t>
            </a:r>
          </a:p>
          <a:p>
            <a:pPr marL="285750" indent="-285750" latinLnBrk="1" hangingPunct="0">
              <a:buFont typeface="Arial" panose="020B0604020202020204" pitchFamily="34" charset="0"/>
              <a:buChar char="•"/>
            </a:pPr>
            <a:r>
              <a:rPr lang="en-GB" dirty="0">
                <a:latin typeface="Tenorite" panose="00000500000000000000" pitchFamily="2" charset="0"/>
                <a:cs typeface="Segoe UI" panose="020B0502040204020203" pitchFamily="34" charset="0"/>
                <a:sym typeface="Symbol" panose="05050102010706020507" pitchFamily="18" charset="2"/>
              </a:rPr>
              <a:t>Artist Residency</a:t>
            </a:r>
          </a:p>
          <a:p>
            <a:pPr marL="285750" indent="-285750" latinLnBrk="1" hangingPunct="0">
              <a:buFont typeface="Arial" panose="020B0604020202020204" pitchFamily="34" charset="0"/>
              <a:buChar char="•"/>
            </a:pPr>
            <a:r>
              <a:rPr lang="en-GB" dirty="0">
                <a:latin typeface="Tenorite" panose="00000500000000000000" pitchFamily="2" charset="0"/>
                <a:cs typeface="Segoe UI" panose="020B0502040204020203" pitchFamily="34" charset="0"/>
                <a:sym typeface="Symbol" panose="05050102010706020507" pitchFamily="18" charset="2"/>
              </a:rPr>
              <a:t>APEX Grant: Philosophy-</a:t>
            </a:r>
            <a:r>
              <a:rPr lang="en-GB" dirty="0" err="1">
                <a:latin typeface="Tenorite" panose="00000500000000000000" pitchFamily="2" charset="0"/>
                <a:cs typeface="Segoe UI" panose="020B0502040204020203" pitchFamily="34" charset="0"/>
                <a:sym typeface="Symbol" panose="05050102010706020507" pitchFamily="18" charset="2"/>
              </a:rPr>
              <a:t>QSimFP</a:t>
            </a:r>
            <a:endParaRPr lang="en-GB" dirty="0">
              <a:latin typeface="Tenorite" panose="00000500000000000000" pitchFamily="2" charset="0"/>
              <a:cs typeface="Segoe UI" panose="020B0502040204020203" pitchFamily="34" charset="0"/>
              <a:sym typeface="Symbol" panose="05050102010706020507" pitchFamily="18" charset="2"/>
            </a:endParaRPr>
          </a:p>
          <a:p>
            <a:pPr marL="285750" indent="-285750" latinLnBrk="1" hangingPunct="0">
              <a:buFont typeface="Arial" panose="020B0604020202020204" pitchFamily="34" charset="0"/>
              <a:buChar char="•"/>
            </a:pPr>
            <a:r>
              <a:rPr lang="en-GB" dirty="0" err="1">
                <a:latin typeface="Tenorite" panose="00000500000000000000" pitchFamily="2" charset="0"/>
                <a:cs typeface="Segoe UI" panose="020B0502040204020203" pitchFamily="34" charset="0"/>
                <a:sym typeface="Symbol" panose="05050102010706020507" pitchFamily="18" charset="2"/>
              </a:rPr>
              <a:t>Artlab</a:t>
            </a:r>
            <a:r>
              <a:rPr lang="en-GB" dirty="0">
                <a:latin typeface="Tenorite" panose="00000500000000000000" pitchFamily="2" charset="0"/>
                <a:cs typeface="Segoe UI" panose="020B0502040204020203" pitchFamily="34" charset="0"/>
                <a:sym typeface="Symbol" panose="05050102010706020507" pitchFamily="18" charset="2"/>
              </a:rPr>
              <a:t> Nottingham</a:t>
            </a:r>
          </a:p>
        </p:txBody>
      </p:sp>
      <p:sp>
        <p:nvSpPr>
          <p:cNvPr id="19" name="TextBox 18">
            <a:extLst>
              <a:ext uri="{FF2B5EF4-FFF2-40B4-BE49-F238E27FC236}">
                <a16:creationId xmlns:a16="http://schemas.microsoft.com/office/drawing/2014/main" id="{58987BD9-304E-17AC-8CE6-F90B3CEC46C2}"/>
              </a:ext>
            </a:extLst>
          </p:cNvPr>
          <p:cNvSpPr txBox="1"/>
          <p:nvPr/>
        </p:nvSpPr>
        <p:spPr>
          <a:xfrm>
            <a:off x="4246599" y="490271"/>
            <a:ext cx="4346566" cy="148758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hangingPunct="0"/>
            <a:r>
              <a:rPr lang="en-GB" b="1" dirty="0">
                <a:latin typeface="Tenorite" panose="00000500000000000000" pitchFamily="2" charset="0"/>
                <a:cs typeface="Segoe UI" panose="020B0502040204020203" pitchFamily="34" charset="0"/>
                <a:sym typeface="Symbol" panose="05050102010706020507" pitchFamily="18" charset="2"/>
              </a:rPr>
              <a:t>Scientific Impact:</a:t>
            </a:r>
          </a:p>
          <a:p>
            <a:pPr marL="285750" indent="-285750" latinLnBrk="1" hangingPunct="0">
              <a:buFont typeface="Arial" panose="020B0604020202020204" pitchFamily="34" charset="0"/>
              <a:buChar char="•"/>
            </a:pPr>
            <a:r>
              <a:rPr lang="en-GB" dirty="0">
                <a:latin typeface="Tenorite" panose="00000500000000000000" pitchFamily="2" charset="0"/>
                <a:cs typeface="Segoe UI" panose="020B0502040204020203" pitchFamily="34" charset="0"/>
                <a:sym typeface="Symbol" panose="05050102010706020507" pitchFamily="18" charset="2"/>
              </a:rPr>
              <a:t>1 publication / month</a:t>
            </a:r>
          </a:p>
          <a:p>
            <a:pPr marL="285750" indent="-285750" latinLnBrk="1" hangingPunct="0">
              <a:buFont typeface="Arial" panose="020B0604020202020204" pitchFamily="34" charset="0"/>
              <a:buChar char="•"/>
            </a:pPr>
            <a:r>
              <a:rPr lang="en-GB" dirty="0">
                <a:latin typeface="Tenorite" panose="00000500000000000000" pitchFamily="2" charset="0"/>
                <a:cs typeface="Segoe UI" panose="020B0502040204020203" pitchFamily="34" charset="0"/>
                <a:sym typeface="Symbol" panose="05050102010706020507" pitchFamily="18" charset="2"/>
              </a:rPr>
              <a:t>Phys Rev Editor’s Suggestions</a:t>
            </a:r>
          </a:p>
          <a:p>
            <a:pPr marL="285750" indent="-285750" latinLnBrk="1" hangingPunct="0">
              <a:buFont typeface="Arial" panose="020B0604020202020204" pitchFamily="34" charset="0"/>
              <a:buChar char="•"/>
            </a:pPr>
            <a:r>
              <a:rPr lang="en-GB" dirty="0">
                <a:latin typeface="Tenorite" panose="00000500000000000000" pitchFamily="2" charset="0"/>
                <a:cs typeface="Segoe UI" panose="020B0502040204020203" pitchFamily="34" charset="0"/>
                <a:sym typeface="Symbol" panose="05050102010706020507" pitchFamily="18" charset="2"/>
              </a:rPr>
              <a:t>Physical Review Letters</a:t>
            </a:r>
          </a:p>
          <a:p>
            <a:pPr marL="285750" indent="-285750" latinLnBrk="1" hangingPunct="0">
              <a:buFont typeface="Arial" panose="020B0604020202020204" pitchFamily="34" charset="0"/>
              <a:buChar char="•"/>
            </a:pPr>
            <a:r>
              <a:rPr lang="en-GB" dirty="0">
                <a:latin typeface="Tenorite" panose="00000500000000000000" pitchFamily="2" charset="0"/>
                <a:cs typeface="Segoe UI" panose="020B0502040204020203" pitchFamily="34" charset="0"/>
                <a:sym typeface="Symbol" panose="05050102010706020507" pitchFamily="18" charset="2"/>
              </a:rPr>
              <a:t>2 Nature Publications</a:t>
            </a:r>
            <a:endParaRPr lang="en-GB" dirty="0">
              <a:latin typeface="Tenorite" panose="00000500000000000000" pitchFamily="2" charset="0"/>
              <a:cs typeface="Segoe UI" panose="020B0502040204020203" pitchFamily="34" charset="0"/>
            </a:endParaRPr>
          </a:p>
        </p:txBody>
      </p:sp>
      <p:pic>
        <p:nvPicPr>
          <p:cNvPr id="1034" name="Picture 10" descr="Nature Journal Logo">
            <a:extLst>
              <a:ext uri="{FF2B5EF4-FFF2-40B4-BE49-F238E27FC236}">
                <a16:creationId xmlns:a16="http://schemas.microsoft.com/office/drawing/2014/main" id="{EAC2D0D7-A6CE-7D16-3333-2E150E44DE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0824" y="532315"/>
            <a:ext cx="2573432" cy="1445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650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18968-75F7-271F-3815-A9CB1BA6B75B}"/>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343A4EC6-ECF9-8603-5B1B-DA1F40113437}"/>
              </a:ext>
            </a:extLst>
          </p:cNvPr>
          <p:cNvSpPr/>
          <p:nvPr/>
        </p:nvSpPr>
        <p:spPr>
          <a:xfrm>
            <a:off x="8557146" y="0"/>
            <a:ext cx="3638658" cy="68580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05A4566-A9E6-B992-678D-7C8F52BDC05F}"/>
              </a:ext>
            </a:extLst>
          </p:cNvPr>
          <p:cNvSpPr/>
          <p:nvPr/>
        </p:nvSpPr>
        <p:spPr>
          <a:xfrm>
            <a:off x="0" y="0"/>
            <a:ext cx="1600200" cy="68580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C8B70A-336C-35CB-9558-6130EAE51BAA}"/>
              </a:ext>
            </a:extLst>
          </p:cNvPr>
          <p:cNvSpPr txBox="1"/>
          <p:nvPr/>
        </p:nvSpPr>
        <p:spPr>
          <a:xfrm rot="16200000">
            <a:off x="-2519131" y="3178221"/>
            <a:ext cx="6357831" cy="861774"/>
          </a:xfrm>
          <a:prstGeom prst="rect">
            <a:avLst/>
          </a:prstGeom>
          <a:noFill/>
        </p:spPr>
        <p:txBody>
          <a:bodyPr wrap="none" rtlCol="0">
            <a:spAutoFit/>
          </a:bodyPr>
          <a:lstStyle/>
          <a:p>
            <a:r>
              <a:rPr lang="en-GB" sz="5000" dirty="0">
                <a:latin typeface="Century Gothic" panose="020B0502020202020204" pitchFamily="34" charset="0"/>
                <a:ea typeface="Open Sans ExtraBold" panose="020B0604020202020204" pitchFamily="34" charset="0"/>
                <a:cs typeface="Open Sans ExtraBold" panose="020B0604020202020204" pitchFamily="34" charset="0"/>
              </a:rPr>
              <a:t>Future Engagement</a:t>
            </a:r>
          </a:p>
        </p:txBody>
      </p:sp>
      <p:sp>
        <p:nvSpPr>
          <p:cNvPr id="17" name="TextBox 16">
            <a:extLst>
              <a:ext uri="{FF2B5EF4-FFF2-40B4-BE49-F238E27FC236}">
                <a16:creationId xmlns:a16="http://schemas.microsoft.com/office/drawing/2014/main" id="{634149D5-7FBF-7C63-317F-4B065F890A6D}"/>
              </a:ext>
            </a:extLst>
          </p:cNvPr>
          <p:cNvSpPr txBox="1"/>
          <p:nvPr/>
        </p:nvSpPr>
        <p:spPr>
          <a:xfrm>
            <a:off x="8829714" y="2235742"/>
            <a:ext cx="3247336"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hangingPunct="0"/>
            <a:r>
              <a:rPr lang="en-GB" sz="2000" b="1" dirty="0">
                <a:latin typeface="Tenorite" panose="00000500000000000000" pitchFamily="2" charset="0"/>
                <a:cs typeface="Segoe UI" panose="020B0502040204020203" pitchFamily="34" charset="0"/>
                <a:sym typeface="Symbol" panose="05050102010706020507" pitchFamily="18" charset="2"/>
              </a:rPr>
              <a:t>Photon Bricks: QI + </a:t>
            </a:r>
            <a:r>
              <a:rPr lang="en-GB" sz="2000" b="1" dirty="0" err="1">
                <a:latin typeface="Tenorite" panose="00000500000000000000" pitchFamily="2" charset="0"/>
                <a:cs typeface="Segoe UI" panose="020B0502040204020203" pitchFamily="34" charset="0"/>
                <a:sym typeface="Symbol" panose="05050102010706020507" pitchFamily="18" charset="2"/>
              </a:rPr>
              <a:t>QSimFP</a:t>
            </a:r>
            <a:endParaRPr lang="en-GB" sz="2000" b="1" dirty="0">
              <a:solidFill>
                <a:srgbClr val="FF0000"/>
              </a:solidFill>
              <a:latin typeface="Tenorite" panose="00000500000000000000" pitchFamily="2" charset="0"/>
              <a:cs typeface="Segoe UI" panose="020B0502040204020203" pitchFamily="34" charset="0"/>
            </a:endParaRPr>
          </a:p>
        </p:txBody>
      </p:sp>
      <p:pic>
        <p:nvPicPr>
          <p:cNvPr id="1026" name="Picture 2">
            <a:extLst>
              <a:ext uri="{FF2B5EF4-FFF2-40B4-BE49-F238E27FC236}">
                <a16:creationId xmlns:a16="http://schemas.microsoft.com/office/drawing/2014/main" id="{5A6F1238-2839-9B17-854A-453042072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9714" y="0"/>
            <a:ext cx="3247336" cy="21702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653C372-36FC-6090-0F04-E09E9BD560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28" b="11877"/>
          <a:stretch/>
        </p:blipFill>
        <p:spPr bwMode="auto">
          <a:xfrm>
            <a:off x="10090039" y="2665989"/>
            <a:ext cx="1930464" cy="24206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D6F17D3-7BF4-90E1-7353-63F0D54C8A39}"/>
              </a:ext>
            </a:extLst>
          </p:cNvPr>
          <p:cNvSpPr txBox="1"/>
          <p:nvPr/>
        </p:nvSpPr>
        <p:spPr>
          <a:xfrm>
            <a:off x="1743418" y="42004"/>
            <a:ext cx="3921885"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hangingPunct="0"/>
            <a:r>
              <a:rPr lang="en-GB" sz="2000" b="1" dirty="0">
                <a:latin typeface="Tenorite" panose="00000500000000000000" pitchFamily="2" charset="0"/>
                <a:cs typeface="Segoe UI" panose="020B0502040204020203" pitchFamily="34" charset="0"/>
                <a:sym typeface="Symbol" panose="05050102010706020507" pitchFamily="18" charset="2"/>
              </a:rPr>
              <a:t>Cosmic Titans (QTFP + NQTP)</a:t>
            </a:r>
            <a:endParaRPr lang="en-GB" sz="2000" b="1" dirty="0">
              <a:solidFill>
                <a:srgbClr val="FF0000"/>
              </a:solidFill>
              <a:latin typeface="Tenorite" panose="00000500000000000000" pitchFamily="2" charset="0"/>
              <a:cs typeface="Segoe UI" panose="020B0502040204020203" pitchFamily="34" charset="0"/>
            </a:endParaRPr>
          </a:p>
        </p:txBody>
      </p:sp>
      <p:pic>
        <p:nvPicPr>
          <p:cNvPr id="1032" name="Picture 8">
            <a:extLst>
              <a:ext uri="{FF2B5EF4-FFF2-40B4-BE49-F238E27FC236}">
                <a16:creationId xmlns:a16="http://schemas.microsoft.com/office/drawing/2014/main" id="{73823C45-E2C4-8318-58CB-58283A43E4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309" y="561769"/>
            <a:ext cx="3273585" cy="24729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3A8CB6F-C516-1B87-2446-F981D2BABA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177"/>
          <a:stretch/>
        </p:blipFill>
        <p:spPr bwMode="auto">
          <a:xfrm>
            <a:off x="5019560" y="561769"/>
            <a:ext cx="3369066" cy="24729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en standing in a room with computers and wires&#10;&#10;Description automatically generated">
            <a:extLst>
              <a:ext uri="{FF2B5EF4-FFF2-40B4-BE49-F238E27FC236}">
                <a16:creationId xmlns:a16="http://schemas.microsoft.com/office/drawing/2014/main" id="{0541880B-6E80-4608-868E-44B61D486F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3965" y="4328405"/>
            <a:ext cx="1780984" cy="241917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 person sitting in a chair&#10;&#10;Description automatically generated">
            <a:extLst>
              <a:ext uri="{FF2B5EF4-FFF2-40B4-BE49-F238E27FC236}">
                <a16:creationId xmlns:a16="http://schemas.microsoft.com/office/drawing/2014/main" id="{3AE52010-C209-C5D3-F840-91FF57DDB3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4457" y="2711604"/>
            <a:ext cx="1506818" cy="174590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F2C81E03-0CE2-900D-F91D-24DB4C323A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7461" y="4909845"/>
            <a:ext cx="2449345" cy="1843071"/>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a:extLst>
              <a:ext uri="{FF2B5EF4-FFF2-40B4-BE49-F238E27FC236}">
                <a16:creationId xmlns:a16="http://schemas.microsoft.com/office/drawing/2014/main" id="{EDFF19EC-8EFF-0655-D0EF-653CA70F5BA9}"/>
              </a:ext>
            </a:extLst>
          </p:cNvPr>
          <p:cNvSpPr txBox="1">
            <a:spLocks/>
          </p:cNvSpPr>
          <p:nvPr/>
        </p:nvSpPr>
        <p:spPr>
          <a:xfrm>
            <a:off x="1341748" y="6106003"/>
            <a:ext cx="5281534" cy="129382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en-GB" b="1" dirty="0">
                <a:solidFill>
                  <a:srgbClr val="FF2600"/>
                </a:solidFill>
              </a:rPr>
              <a:t>Join us for the art-science exhibition:</a:t>
            </a:r>
          </a:p>
          <a:p>
            <a:pPr marL="800100" lvl="1" indent="-342900" algn="l">
              <a:buFont typeface="Arial" panose="020B0604020202020204" pitchFamily="34" charset="0"/>
              <a:buChar char="•"/>
            </a:pPr>
            <a:r>
              <a:rPr lang="en-GB" dirty="0">
                <a:solidFill>
                  <a:srgbClr val="FF2600"/>
                </a:solidFill>
              </a:rPr>
              <a:t>Nottingham, Jan-Mar 2025</a:t>
            </a:r>
            <a:endParaRPr lang="en-GB" dirty="0">
              <a:solidFill>
                <a:srgbClr val="FF2600"/>
              </a:solidFill>
              <a:latin typeface="Circular"/>
            </a:endParaRPr>
          </a:p>
          <a:p>
            <a:pPr lvl="1" algn="l"/>
            <a:endParaRPr lang="en-GB" b="0" i="0" dirty="0">
              <a:solidFill>
                <a:srgbClr val="FF2600"/>
              </a:solidFill>
              <a:effectLst/>
              <a:latin typeface="Circular"/>
            </a:endParaRPr>
          </a:p>
          <a:p>
            <a:pPr marL="800100" lvl="1" indent="-342900" algn="l">
              <a:buFont typeface="Arial" panose="020B0604020202020204" pitchFamily="34" charset="0"/>
              <a:buChar char="•"/>
            </a:pPr>
            <a:endParaRPr lang="en-GB" dirty="0">
              <a:solidFill>
                <a:srgbClr val="FF2600"/>
              </a:solidFill>
            </a:endParaRPr>
          </a:p>
          <a:p>
            <a:pPr lvl="1" algn="l"/>
            <a:endParaRPr lang="en-GB" dirty="0">
              <a:solidFill>
                <a:srgbClr val="FF2600"/>
              </a:solidFill>
            </a:endParaRPr>
          </a:p>
        </p:txBody>
      </p:sp>
      <p:pic>
        <p:nvPicPr>
          <p:cNvPr id="21" name="Picture 20" descr="A group of people posing for a photo&#10;&#10;Description automatically generated">
            <a:extLst>
              <a:ext uri="{FF2B5EF4-FFF2-40B4-BE49-F238E27FC236}">
                <a16:creationId xmlns:a16="http://schemas.microsoft.com/office/drawing/2014/main" id="{DB508889-95E6-D452-029B-35454D5D9ECA}"/>
              </a:ext>
            </a:extLst>
          </p:cNvPr>
          <p:cNvPicPr>
            <a:picLocks noChangeAspect="1"/>
          </p:cNvPicPr>
          <p:nvPr/>
        </p:nvPicPr>
        <p:blipFill rotWithShape="1">
          <a:blip r:embed="rId10"/>
          <a:srcRect t="10952" b="16732"/>
          <a:stretch/>
        </p:blipFill>
        <p:spPr>
          <a:xfrm>
            <a:off x="1681627" y="3091133"/>
            <a:ext cx="5454668" cy="2958485"/>
          </a:xfrm>
          <a:prstGeom prst="rect">
            <a:avLst/>
          </a:prstGeom>
        </p:spPr>
      </p:pic>
    </p:spTree>
    <p:extLst>
      <p:ext uri="{BB962C8B-B14F-4D97-AF65-F5344CB8AC3E}">
        <p14:creationId xmlns:p14="http://schemas.microsoft.com/office/powerpoint/2010/main" val="1006353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CF586-6895-ECA4-1B1C-1AC7F57D2ED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39684AE3-4EAD-9AB4-3F7A-7B9842AC8D15}"/>
              </a:ext>
            </a:extLst>
          </p:cNvPr>
          <p:cNvSpPr/>
          <p:nvPr/>
        </p:nvSpPr>
        <p:spPr>
          <a:xfrm>
            <a:off x="6698353" y="0"/>
            <a:ext cx="5497451" cy="68580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30F4F0D-7788-EC8D-AEAE-1490B891E27A}"/>
              </a:ext>
            </a:extLst>
          </p:cNvPr>
          <p:cNvSpPr/>
          <p:nvPr/>
        </p:nvSpPr>
        <p:spPr>
          <a:xfrm>
            <a:off x="0" y="0"/>
            <a:ext cx="1600200" cy="68580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60D595E-9AD4-60BC-CE65-AE3C4F47E0DE}"/>
              </a:ext>
            </a:extLst>
          </p:cNvPr>
          <p:cNvSpPr txBox="1"/>
          <p:nvPr/>
        </p:nvSpPr>
        <p:spPr>
          <a:xfrm rot="16200000">
            <a:off x="-2003764" y="3332109"/>
            <a:ext cx="5327099" cy="553998"/>
          </a:xfrm>
          <a:prstGeom prst="rect">
            <a:avLst/>
          </a:prstGeom>
          <a:noFill/>
        </p:spPr>
        <p:txBody>
          <a:bodyPr wrap="none" rtlCol="0">
            <a:spAutoFit/>
          </a:bodyPr>
          <a:lstStyle/>
          <a:p>
            <a:r>
              <a:rPr lang="en-GB" sz="3000" dirty="0">
                <a:latin typeface="Century Gothic" panose="020B0502020202020204" pitchFamily="34" charset="0"/>
                <a:ea typeface="Open Sans ExtraBold" panose="020B0604020202020204" pitchFamily="34" charset="0"/>
                <a:cs typeface="Open Sans ExtraBold" panose="020B0604020202020204" pitchFamily="34" charset="0"/>
              </a:rPr>
              <a:t>Synthetic Quantum Systems</a:t>
            </a:r>
          </a:p>
        </p:txBody>
      </p:sp>
      <p:sp>
        <p:nvSpPr>
          <p:cNvPr id="17" name="TextBox 16">
            <a:extLst>
              <a:ext uri="{FF2B5EF4-FFF2-40B4-BE49-F238E27FC236}">
                <a16:creationId xmlns:a16="http://schemas.microsoft.com/office/drawing/2014/main" id="{CE873687-826A-D737-7E32-BF48264D35E5}"/>
              </a:ext>
            </a:extLst>
          </p:cNvPr>
          <p:cNvSpPr txBox="1"/>
          <p:nvPr/>
        </p:nvSpPr>
        <p:spPr>
          <a:xfrm>
            <a:off x="1709801" y="2685206"/>
            <a:ext cx="4542706" cy="148758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hangingPunct="0"/>
            <a:r>
              <a:rPr lang="en-GB" b="1" dirty="0">
                <a:latin typeface="Tenorite" panose="00000500000000000000" pitchFamily="2" charset="0"/>
                <a:cs typeface="Segoe UI" panose="020B0502040204020203" pitchFamily="34" charset="0"/>
                <a:sym typeface="Symbol" panose="05050102010706020507" pitchFamily="18" charset="2"/>
              </a:rPr>
              <a:t>Enhanced Quantum Capabilities</a:t>
            </a:r>
            <a:r>
              <a:rPr lang="en-GB" dirty="0">
                <a:latin typeface="Tenorite" panose="00000500000000000000" pitchFamily="2" charset="0"/>
                <a:cs typeface="Segoe UI" panose="020B0502040204020203" pitchFamily="34" charset="0"/>
                <a:sym typeface="Symbol" panose="05050102010706020507" pitchFamily="18" charset="2"/>
              </a:rPr>
              <a:t>: Leveraging techniques and facilities honed through the NQTP program to precisely control and </a:t>
            </a:r>
            <a:br>
              <a:rPr lang="en-GB" dirty="0">
                <a:latin typeface="Tenorite" panose="00000500000000000000" pitchFamily="2" charset="0"/>
                <a:cs typeface="Segoe UI" panose="020B0502040204020203" pitchFamily="34" charset="0"/>
                <a:sym typeface="Symbol" panose="05050102010706020507" pitchFamily="18" charset="2"/>
              </a:rPr>
            </a:br>
            <a:r>
              <a:rPr lang="en-GB" dirty="0">
                <a:latin typeface="Tenorite" panose="00000500000000000000" pitchFamily="2" charset="0"/>
                <a:cs typeface="Segoe UI" panose="020B0502040204020203" pitchFamily="34" charset="0"/>
                <a:sym typeface="Symbol" panose="05050102010706020507" pitchFamily="18" charset="2"/>
              </a:rPr>
              <a:t>discern quantum systems, pertinent to </a:t>
            </a:r>
            <a:br>
              <a:rPr lang="en-GB" dirty="0">
                <a:latin typeface="Tenorite" panose="00000500000000000000" pitchFamily="2" charset="0"/>
                <a:cs typeface="Segoe UI" panose="020B0502040204020203" pitchFamily="34" charset="0"/>
                <a:sym typeface="Symbol" panose="05050102010706020507" pitchFamily="18" charset="2"/>
              </a:rPr>
            </a:br>
            <a:r>
              <a:rPr lang="en-GB" dirty="0">
                <a:latin typeface="Tenorite" panose="00000500000000000000" pitchFamily="2" charset="0"/>
                <a:cs typeface="Segoe UI" panose="020B0502040204020203" pitchFamily="34" charset="0"/>
                <a:sym typeface="Symbol" panose="05050102010706020507" pitchFamily="18" charset="2"/>
              </a:rPr>
              <a:t>fundamental physics applications.</a:t>
            </a:r>
            <a:endParaRPr lang="en-GB" dirty="0">
              <a:latin typeface="Tenorite" panose="00000500000000000000" pitchFamily="2" charset="0"/>
              <a:cs typeface="Segoe UI" panose="020B0502040204020203" pitchFamily="34" charset="0"/>
            </a:endParaRPr>
          </a:p>
        </p:txBody>
      </p:sp>
      <p:sp>
        <p:nvSpPr>
          <p:cNvPr id="19" name="TextBox 18">
            <a:extLst>
              <a:ext uri="{FF2B5EF4-FFF2-40B4-BE49-F238E27FC236}">
                <a16:creationId xmlns:a16="http://schemas.microsoft.com/office/drawing/2014/main" id="{5632C329-2E52-D849-87D4-AD5DF27E0CC3}"/>
              </a:ext>
            </a:extLst>
          </p:cNvPr>
          <p:cNvSpPr txBox="1"/>
          <p:nvPr/>
        </p:nvSpPr>
        <p:spPr>
          <a:xfrm>
            <a:off x="1709801" y="1268012"/>
            <a:ext cx="4346566"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hangingPunct="0"/>
            <a:r>
              <a:rPr lang="en-GB" b="1" i="0" dirty="0">
                <a:solidFill>
                  <a:srgbClr val="0D0D0D"/>
                </a:solidFill>
                <a:effectLst/>
                <a:latin typeface="Söhne"/>
              </a:rPr>
              <a:t>Primary objective</a:t>
            </a:r>
            <a:r>
              <a:rPr lang="en-GB" b="0" i="0" dirty="0">
                <a:solidFill>
                  <a:srgbClr val="0D0D0D"/>
                </a:solidFill>
                <a:effectLst/>
                <a:latin typeface="Söhne"/>
              </a:rPr>
              <a:t>: Establish groundbreaking quantum field theory simulators using </a:t>
            </a:r>
            <a:br>
              <a:rPr lang="en-GB" b="0" i="0" dirty="0">
                <a:solidFill>
                  <a:srgbClr val="0D0D0D"/>
                </a:solidFill>
                <a:effectLst/>
                <a:latin typeface="Söhne"/>
              </a:rPr>
            </a:br>
            <a:r>
              <a:rPr lang="en-GB" b="0" i="0" dirty="0">
                <a:solidFill>
                  <a:srgbClr val="0D0D0D"/>
                </a:solidFill>
                <a:effectLst/>
                <a:latin typeface="Söhne"/>
              </a:rPr>
              <a:t>quantum gases, liquids, and optical systems.</a:t>
            </a:r>
            <a:endParaRPr lang="en-GB" dirty="0">
              <a:latin typeface="Tenorite" panose="00000500000000000000" pitchFamily="2" charset="0"/>
              <a:cs typeface="Segoe UI" panose="020B0502040204020203" pitchFamily="34" charset="0"/>
            </a:endParaRPr>
          </a:p>
        </p:txBody>
      </p:sp>
      <p:sp>
        <p:nvSpPr>
          <p:cNvPr id="5" name="TextBox 4">
            <a:extLst>
              <a:ext uri="{FF2B5EF4-FFF2-40B4-BE49-F238E27FC236}">
                <a16:creationId xmlns:a16="http://schemas.microsoft.com/office/drawing/2014/main" id="{6EBE3AD1-AAE6-B0C0-1088-74DF6C6BCC7D}"/>
              </a:ext>
            </a:extLst>
          </p:cNvPr>
          <p:cNvSpPr txBox="1"/>
          <p:nvPr/>
        </p:nvSpPr>
        <p:spPr>
          <a:xfrm>
            <a:off x="6807955" y="510823"/>
            <a:ext cx="5384046" cy="61965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8900" rtl="0">
              <a:spcBef>
                <a:spcPts val="0"/>
              </a:spcBef>
              <a:spcAft>
                <a:spcPts val="0"/>
              </a:spcAft>
            </a:pPr>
            <a:r>
              <a:rPr lang="en-GB" b="1" dirty="0">
                <a:latin typeface="Tenorite" panose="00000500000000000000" pitchFamily="2" charset="0"/>
                <a:cs typeface="Segoe UI" panose="020B0502040204020203" pitchFamily="34" charset="0"/>
                <a:sym typeface="Symbol" panose="05050102010706020507" pitchFamily="18" charset="2"/>
              </a:rPr>
              <a:t>Immediate and long-term Fundamental Physics</a:t>
            </a:r>
            <a:endParaRPr lang="en-GB" dirty="0"/>
          </a:p>
          <a:p>
            <a:pPr marL="88900" rtl="0">
              <a:spcBef>
                <a:spcPts val="0"/>
              </a:spcBef>
              <a:spcAft>
                <a:spcPts val="0"/>
              </a:spcAft>
            </a:pPr>
            <a:endParaRPr lang="en-GB" dirty="0"/>
          </a:p>
          <a:p>
            <a:pPr marL="374650" indent="-285750" rtl="0">
              <a:spcBef>
                <a:spcPts val="0"/>
              </a:spcBef>
              <a:spcAft>
                <a:spcPts val="0"/>
              </a:spcAft>
              <a:buFont typeface="Arial" panose="020B0604020202020204" pitchFamily="34" charset="0"/>
              <a:buChar char="•"/>
            </a:pPr>
            <a:r>
              <a:rPr lang="en-GB" dirty="0"/>
              <a:t>Black Hole Ringdown:</a:t>
            </a:r>
          </a:p>
          <a:p>
            <a:pPr marL="831850" lvl="1" indent="-285750">
              <a:buFont typeface="Arial" panose="020B0604020202020204" pitchFamily="34" charset="0"/>
              <a:buChar char="•"/>
            </a:pPr>
            <a:r>
              <a:rPr lang="en-GB" dirty="0"/>
              <a:t>Spectral Stability</a:t>
            </a:r>
          </a:p>
          <a:p>
            <a:pPr marL="831850" lvl="1" indent="-285750">
              <a:buFont typeface="Arial" panose="020B0604020202020204" pitchFamily="34" charset="0"/>
              <a:buChar char="•"/>
            </a:pPr>
            <a:r>
              <a:rPr lang="en-GB" dirty="0"/>
              <a:t>Black Hole Bound States (Axion Fields)</a:t>
            </a:r>
          </a:p>
          <a:p>
            <a:pPr marL="831850" lvl="1" indent="-285750">
              <a:buFont typeface="Arial" panose="020B0604020202020204" pitchFamily="34" charset="0"/>
              <a:buChar char="•"/>
            </a:pPr>
            <a:r>
              <a:rPr lang="en-GB" dirty="0"/>
              <a:t>Non-linearities in Black Hole Bombs</a:t>
            </a:r>
          </a:p>
          <a:p>
            <a:pPr marL="88900" rtl="0">
              <a:spcBef>
                <a:spcPts val="0"/>
              </a:spcBef>
              <a:spcAft>
                <a:spcPts val="0"/>
              </a:spcAft>
            </a:pPr>
            <a:endParaRPr lang="en-GB" dirty="0"/>
          </a:p>
          <a:p>
            <a:pPr marL="374650" indent="-285750" rtl="0">
              <a:spcBef>
                <a:spcPts val="0"/>
              </a:spcBef>
              <a:spcAft>
                <a:spcPts val="0"/>
              </a:spcAft>
              <a:buFont typeface="Arial" panose="020B0604020202020204" pitchFamily="34" charset="0"/>
              <a:buChar char="•"/>
            </a:pPr>
            <a:r>
              <a:rPr lang="en-GB" dirty="0"/>
              <a:t>Holographic Superfluid:</a:t>
            </a:r>
          </a:p>
          <a:p>
            <a:pPr marL="831850" lvl="1" indent="-285750">
              <a:buFont typeface="Arial" panose="020B0604020202020204" pitchFamily="34" charset="0"/>
              <a:buChar char="•"/>
            </a:pPr>
            <a:r>
              <a:rPr lang="en-GB" dirty="0"/>
              <a:t>Exploration of Strongly Dissipative FTs</a:t>
            </a:r>
          </a:p>
          <a:p>
            <a:pPr marL="88900" rtl="0">
              <a:spcBef>
                <a:spcPts val="0"/>
              </a:spcBef>
              <a:spcAft>
                <a:spcPts val="0"/>
              </a:spcAft>
            </a:pPr>
            <a:endParaRPr lang="en-GB" dirty="0"/>
          </a:p>
          <a:p>
            <a:pPr marL="374650" indent="-285750" rtl="0">
              <a:spcBef>
                <a:spcPts val="0"/>
              </a:spcBef>
              <a:spcAft>
                <a:spcPts val="0"/>
              </a:spcAft>
              <a:buFont typeface="Arial" panose="020B0604020202020204" pitchFamily="34" charset="0"/>
              <a:buChar char="•"/>
            </a:pPr>
            <a:r>
              <a:rPr lang="en-GB" dirty="0"/>
              <a:t>Mutual Information / Area Law:</a:t>
            </a:r>
          </a:p>
          <a:p>
            <a:pPr marL="831850" lvl="1" indent="-285750">
              <a:buFont typeface="Arial" panose="020B0604020202020204" pitchFamily="34" charset="0"/>
              <a:buChar char="•"/>
            </a:pPr>
            <a:r>
              <a:rPr lang="en-GB" dirty="0"/>
              <a:t>Expansion beyond 1+1 Dim Systems</a:t>
            </a:r>
          </a:p>
          <a:p>
            <a:pPr marL="88900" rtl="0">
              <a:spcBef>
                <a:spcPts val="0"/>
              </a:spcBef>
              <a:spcAft>
                <a:spcPts val="0"/>
              </a:spcAft>
            </a:pPr>
            <a:endParaRPr lang="en-GB" dirty="0"/>
          </a:p>
          <a:p>
            <a:pPr marL="374650" indent="-285750" rtl="0">
              <a:spcBef>
                <a:spcPts val="0"/>
              </a:spcBef>
              <a:spcAft>
                <a:spcPts val="0"/>
              </a:spcAft>
              <a:buFont typeface="Arial" panose="020B0604020202020204" pitchFamily="34" charset="0"/>
              <a:buChar char="•"/>
            </a:pPr>
            <a:r>
              <a:rPr lang="en-GB" dirty="0"/>
              <a:t>1st and 2nd Relativistic Phase Transitions:</a:t>
            </a:r>
          </a:p>
          <a:p>
            <a:pPr marL="831850" lvl="1" indent="-285750">
              <a:buFont typeface="Arial" panose="020B0604020202020204" pitchFamily="34" charset="0"/>
              <a:buChar char="•"/>
            </a:pPr>
            <a:r>
              <a:rPr lang="en-GB" dirty="0"/>
              <a:t>False Vacuum Decay (1st Order)</a:t>
            </a:r>
          </a:p>
          <a:p>
            <a:pPr marL="831850" lvl="1" indent="-285750">
              <a:buFont typeface="Arial" panose="020B0604020202020204" pitchFamily="34" charset="0"/>
              <a:buChar char="•"/>
            </a:pPr>
            <a:r>
              <a:rPr lang="en-GB" dirty="0"/>
              <a:t>Tachyonic Field Decay (2nd Order)</a:t>
            </a:r>
          </a:p>
          <a:p>
            <a:pPr marL="88900" rtl="0">
              <a:spcBef>
                <a:spcPts val="0"/>
              </a:spcBef>
              <a:spcAft>
                <a:spcPts val="0"/>
              </a:spcAft>
            </a:pPr>
            <a:endParaRPr lang="en-GB" dirty="0"/>
          </a:p>
          <a:p>
            <a:pPr marL="374650" indent="-285750" rtl="0">
              <a:spcBef>
                <a:spcPts val="0"/>
              </a:spcBef>
              <a:spcAft>
                <a:spcPts val="0"/>
              </a:spcAft>
              <a:buFont typeface="Arial" panose="020B0604020202020204" pitchFamily="34" charset="0"/>
              <a:buChar char="•"/>
            </a:pPr>
            <a:r>
              <a:rPr lang="en-GB" dirty="0"/>
              <a:t>Non-equilibrium (Open) Field Theory Simulator:</a:t>
            </a:r>
          </a:p>
          <a:p>
            <a:pPr marL="831850" lvl="1" indent="-285750">
              <a:buFont typeface="Arial" panose="020B0604020202020204" pitchFamily="34" charset="0"/>
              <a:buChar char="•"/>
            </a:pPr>
            <a:r>
              <a:rPr lang="en-GB" dirty="0"/>
              <a:t>Investigation into Multi-mode Scattering Processes </a:t>
            </a:r>
          </a:p>
          <a:p>
            <a:pPr marL="831850" lvl="1" indent="-285750">
              <a:buFont typeface="Arial" panose="020B0604020202020204" pitchFamily="34" charset="0"/>
              <a:buChar char="•"/>
            </a:pPr>
            <a:r>
              <a:rPr lang="en-GB" dirty="0"/>
              <a:t>Extraction of Scattering Amplitudes</a:t>
            </a:r>
          </a:p>
          <a:p>
            <a:pPr latinLnBrk="1" hangingPunct="0"/>
            <a:endParaRPr lang="en-GB" dirty="0">
              <a:latin typeface="Tenorite" panose="00000500000000000000" pitchFamily="2" charset="0"/>
              <a:cs typeface="Segoe UI" panose="020B0502040204020203" pitchFamily="34" charset="0"/>
            </a:endParaRPr>
          </a:p>
        </p:txBody>
      </p:sp>
      <p:sp>
        <p:nvSpPr>
          <p:cNvPr id="12" name="TextBox 11">
            <a:extLst>
              <a:ext uri="{FF2B5EF4-FFF2-40B4-BE49-F238E27FC236}">
                <a16:creationId xmlns:a16="http://schemas.microsoft.com/office/drawing/2014/main" id="{7B26EA58-6DF1-A720-66A4-767908CCEFE7}"/>
              </a:ext>
            </a:extLst>
          </p:cNvPr>
          <p:cNvSpPr txBox="1"/>
          <p:nvPr/>
        </p:nvSpPr>
        <p:spPr>
          <a:xfrm>
            <a:off x="1709801" y="4508072"/>
            <a:ext cx="4758106"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hangingPunct="0"/>
            <a:r>
              <a:rPr lang="en-GB" b="1" dirty="0">
                <a:solidFill>
                  <a:srgbClr val="0D0D0D"/>
                </a:solidFill>
                <a:latin typeface="Söhne"/>
              </a:rPr>
              <a:t>Opportunity</a:t>
            </a:r>
            <a:r>
              <a:rPr lang="en-GB" dirty="0">
                <a:solidFill>
                  <a:srgbClr val="0D0D0D"/>
                </a:solidFill>
                <a:latin typeface="Söhne"/>
              </a:rPr>
              <a:t>: </a:t>
            </a:r>
          </a:p>
          <a:p>
            <a:pPr marL="285750" indent="-285750" latinLnBrk="1" hangingPunct="0">
              <a:buFont typeface="Arial" panose="020B0604020202020204" pitchFamily="34" charset="0"/>
              <a:buChar char="•"/>
            </a:pPr>
            <a:r>
              <a:rPr lang="en-GB" b="0" i="0" dirty="0">
                <a:solidFill>
                  <a:srgbClr val="0D0D0D"/>
                </a:solidFill>
                <a:effectLst/>
                <a:latin typeface="Söhne"/>
              </a:rPr>
              <a:t>Validate advanced mathematical </a:t>
            </a:r>
            <a:br>
              <a:rPr lang="en-GB" b="0" i="0" dirty="0">
                <a:solidFill>
                  <a:srgbClr val="0D0D0D"/>
                </a:solidFill>
                <a:effectLst/>
                <a:latin typeface="Söhne"/>
              </a:rPr>
            </a:br>
            <a:r>
              <a:rPr lang="en-GB" b="0" i="0" dirty="0">
                <a:solidFill>
                  <a:srgbClr val="0D0D0D"/>
                </a:solidFill>
                <a:effectLst/>
                <a:latin typeface="Söhne"/>
              </a:rPr>
              <a:t>frameworks for fundamental physics.</a:t>
            </a:r>
          </a:p>
          <a:p>
            <a:pPr marL="285750" indent="-285750" latinLnBrk="1" hangingPunct="0">
              <a:buFont typeface="Arial" panose="020B0604020202020204" pitchFamily="34" charset="0"/>
              <a:buChar char="•"/>
            </a:pPr>
            <a:r>
              <a:rPr lang="en-GB" b="0" i="0" dirty="0">
                <a:solidFill>
                  <a:srgbClr val="0D0D0D"/>
                </a:solidFill>
                <a:effectLst/>
                <a:latin typeface="Söhne"/>
              </a:rPr>
              <a:t>Explore genuine relativistic quantum process.</a:t>
            </a:r>
          </a:p>
          <a:p>
            <a:pPr marL="285750" indent="-285750" latinLnBrk="1" hangingPunct="0">
              <a:buFont typeface="Arial" panose="020B0604020202020204" pitchFamily="34" charset="0"/>
              <a:buChar char="•"/>
            </a:pPr>
            <a:r>
              <a:rPr lang="en-GB" b="0" i="0" dirty="0">
                <a:solidFill>
                  <a:srgbClr val="0D0D0D"/>
                </a:solidFill>
                <a:effectLst/>
                <a:latin typeface="Söhne"/>
              </a:rPr>
              <a:t>Translate abstract concepts into reality.</a:t>
            </a:r>
          </a:p>
          <a:p>
            <a:pPr marL="285750" indent="-285750" latinLnBrk="1" hangingPunct="0">
              <a:buFont typeface="Arial" panose="020B0604020202020204" pitchFamily="34" charset="0"/>
              <a:buChar char="•"/>
            </a:pPr>
            <a:r>
              <a:rPr lang="en-GB" b="0" i="0" dirty="0">
                <a:solidFill>
                  <a:srgbClr val="0D0D0D"/>
                </a:solidFill>
                <a:effectLst/>
                <a:latin typeface="Söhne"/>
              </a:rPr>
              <a:t>Simulate the uncalculatable.</a:t>
            </a:r>
            <a:endParaRPr lang="en-GB" dirty="0">
              <a:latin typeface="Tenorite" panose="00000500000000000000" pitchFamily="2" charset="0"/>
              <a:cs typeface="Segoe UI" panose="020B0502040204020203" pitchFamily="34" charset="0"/>
            </a:endParaRPr>
          </a:p>
        </p:txBody>
      </p:sp>
    </p:spTree>
    <p:extLst>
      <p:ext uri="{BB962C8B-B14F-4D97-AF65-F5344CB8AC3E}">
        <p14:creationId xmlns:p14="http://schemas.microsoft.com/office/powerpoint/2010/main" val="1563115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774" y="11199431"/>
            <a:ext cx="1340296" cy="670148"/>
          </a:xfrm>
          <a:prstGeom prst="rect">
            <a:avLst/>
          </a:prstGeom>
        </p:spPr>
      </p:pic>
      <p:sp>
        <p:nvSpPr>
          <p:cNvPr id="43" name="Oval 42"/>
          <p:cNvSpPr/>
          <p:nvPr/>
        </p:nvSpPr>
        <p:spPr>
          <a:xfrm>
            <a:off x="98191" y="185868"/>
            <a:ext cx="8767828" cy="6628722"/>
          </a:xfrm>
          <a:custGeom>
            <a:avLst/>
            <a:gdLst>
              <a:gd name="connsiteX0" fmla="*/ 0 w 14564449"/>
              <a:gd name="connsiteY0" fmla="*/ 4951167 h 9902333"/>
              <a:gd name="connsiteX1" fmla="*/ 7282225 w 14564449"/>
              <a:gd name="connsiteY1" fmla="*/ 0 h 9902333"/>
              <a:gd name="connsiteX2" fmla="*/ 14564450 w 14564449"/>
              <a:gd name="connsiteY2" fmla="*/ 4951167 h 9902333"/>
              <a:gd name="connsiteX3" fmla="*/ 7282225 w 14564449"/>
              <a:gd name="connsiteY3" fmla="*/ 9902334 h 9902333"/>
              <a:gd name="connsiteX4" fmla="*/ 0 w 14564449"/>
              <a:gd name="connsiteY4" fmla="*/ 4951167 h 9902333"/>
              <a:gd name="connsiteX0" fmla="*/ 0 w 9939287"/>
              <a:gd name="connsiteY0" fmla="*/ 4919279 h 9902352"/>
              <a:gd name="connsiteX1" fmla="*/ 2657062 w 9939287"/>
              <a:gd name="connsiteY1" fmla="*/ 9 h 9902352"/>
              <a:gd name="connsiteX2" fmla="*/ 9939287 w 9939287"/>
              <a:gd name="connsiteY2" fmla="*/ 4951176 h 9902352"/>
              <a:gd name="connsiteX3" fmla="*/ 2657062 w 9939287"/>
              <a:gd name="connsiteY3" fmla="*/ 9902343 h 9902352"/>
              <a:gd name="connsiteX4" fmla="*/ 0 w 9939287"/>
              <a:gd name="connsiteY4" fmla="*/ 4919279 h 9902352"/>
              <a:gd name="connsiteX0" fmla="*/ 571 w 9939858"/>
              <a:gd name="connsiteY0" fmla="*/ 4919277 h 9126178"/>
              <a:gd name="connsiteX1" fmla="*/ 2657633 w 9939858"/>
              <a:gd name="connsiteY1" fmla="*/ 7 h 9126178"/>
              <a:gd name="connsiteX2" fmla="*/ 9939858 w 9939858"/>
              <a:gd name="connsiteY2" fmla="*/ 4951174 h 9126178"/>
              <a:gd name="connsiteX3" fmla="*/ 2827754 w 9939858"/>
              <a:gd name="connsiteY3" fmla="*/ 9126164 h 9126178"/>
              <a:gd name="connsiteX4" fmla="*/ 571 w 9939858"/>
              <a:gd name="connsiteY4" fmla="*/ 4919277 h 9126178"/>
              <a:gd name="connsiteX0" fmla="*/ 1617 w 9940904"/>
              <a:gd name="connsiteY0" fmla="*/ 4366385 h 8573286"/>
              <a:gd name="connsiteX1" fmla="*/ 2552354 w 9940904"/>
              <a:gd name="connsiteY1" fmla="*/ 8 h 8573286"/>
              <a:gd name="connsiteX2" fmla="*/ 9940904 w 9940904"/>
              <a:gd name="connsiteY2" fmla="*/ 4398282 h 8573286"/>
              <a:gd name="connsiteX3" fmla="*/ 2828800 w 9940904"/>
              <a:gd name="connsiteY3" fmla="*/ 8573272 h 8573286"/>
              <a:gd name="connsiteX4" fmla="*/ 1617 w 9940904"/>
              <a:gd name="connsiteY4" fmla="*/ 4366385 h 8573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0904" h="8573286">
                <a:moveTo>
                  <a:pt x="1617" y="4366385"/>
                </a:moveTo>
                <a:cubicBezTo>
                  <a:pt x="-44457" y="2937508"/>
                  <a:pt x="895806" y="-5308"/>
                  <a:pt x="2552354" y="8"/>
                </a:cubicBezTo>
                <a:cubicBezTo>
                  <a:pt x="4208902" y="5324"/>
                  <a:pt x="9940904" y="1663828"/>
                  <a:pt x="9940904" y="4398282"/>
                </a:cubicBezTo>
                <a:cubicBezTo>
                  <a:pt x="9940904" y="7132736"/>
                  <a:pt x="4485348" y="8578588"/>
                  <a:pt x="2828800" y="8573272"/>
                </a:cubicBezTo>
                <a:cubicBezTo>
                  <a:pt x="1172252" y="8567956"/>
                  <a:pt x="47691" y="5795262"/>
                  <a:pt x="1617" y="4366385"/>
                </a:cubicBezTo>
                <a:close/>
              </a:path>
            </a:pathLst>
          </a:custGeom>
          <a:solidFill>
            <a:srgbClr val="003152">
              <a:alpha val="36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endParaRPr lang="en-GB" sz="2531">
              <a:solidFill>
                <a:srgbClr val="000000"/>
              </a:solidFill>
              <a:sym typeface="Helvetica Neue Light"/>
            </a:endParaRPr>
          </a:p>
        </p:txBody>
      </p:sp>
      <p:sp>
        <p:nvSpPr>
          <p:cNvPr id="42" name="Oval 41"/>
          <p:cNvSpPr/>
          <p:nvPr/>
        </p:nvSpPr>
        <p:spPr>
          <a:xfrm>
            <a:off x="3391724" y="44225"/>
            <a:ext cx="8688565" cy="6770365"/>
          </a:xfrm>
          <a:custGeom>
            <a:avLst/>
            <a:gdLst>
              <a:gd name="connsiteX0" fmla="*/ 0 w 15468654"/>
              <a:gd name="connsiteY0" fmla="*/ 5349959 h 10699917"/>
              <a:gd name="connsiteX1" fmla="*/ 7734327 w 15468654"/>
              <a:gd name="connsiteY1" fmla="*/ 0 h 10699917"/>
              <a:gd name="connsiteX2" fmla="*/ 15468654 w 15468654"/>
              <a:gd name="connsiteY2" fmla="*/ 5349959 h 10699917"/>
              <a:gd name="connsiteX3" fmla="*/ 7734327 w 15468654"/>
              <a:gd name="connsiteY3" fmla="*/ 10699918 h 10699917"/>
              <a:gd name="connsiteX4" fmla="*/ 0 w 15468654"/>
              <a:gd name="connsiteY4" fmla="*/ 5349959 h 10699917"/>
              <a:gd name="connsiteX0" fmla="*/ 0 w 9939724"/>
              <a:gd name="connsiteY0" fmla="*/ 5350422 h 10700802"/>
              <a:gd name="connsiteX1" fmla="*/ 7734327 w 9939724"/>
              <a:gd name="connsiteY1" fmla="*/ 463 h 10700802"/>
              <a:gd name="connsiteX2" fmla="*/ 9939724 w 9939724"/>
              <a:gd name="connsiteY2" fmla="*/ 5127139 h 10700802"/>
              <a:gd name="connsiteX3" fmla="*/ 7734327 w 9939724"/>
              <a:gd name="connsiteY3" fmla="*/ 10700381 h 10700802"/>
              <a:gd name="connsiteX4" fmla="*/ 0 w 9939724"/>
              <a:gd name="connsiteY4" fmla="*/ 5350422 h 10700802"/>
              <a:gd name="connsiteX0" fmla="*/ 56 w 9939780"/>
              <a:gd name="connsiteY0" fmla="*/ 4436338 h 9786571"/>
              <a:gd name="connsiteX1" fmla="*/ 7606792 w 9939780"/>
              <a:gd name="connsiteY1" fmla="*/ 779 h 9786571"/>
              <a:gd name="connsiteX2" fmla="*/ 9939780 w 9939780"/>
              <a:gd name="connsiteY2" fmla="*/ 4213055 h 9786571"/>
              <a:gd name="connsiteX3" fmla="*/ 7734383 w 9939780"/>
              <a:gd name="connsiteY3" fmla="*/ 9786297 h 9786571"/>
              <a:gd name="connsiteX4" fmla="*/ 56 w 9939780"/>
              <a:gd name="connsiteY4" fmla="*/ 4436338 h 9786571"/>
              <a:gd name="connsiteX0" fmla="*/ 374 w 9940098"/>
              <a:gd name="connsiteY0" fmla="*/ 4436338 h 8489509"/>
              <a:gd name="connsiteX1" fmla="*/ 7607110 w 9940098"/>
              <a:gd name="connsiteY1" fmla="*/ 779 h 8489509"/>
              <a:gd name="connsiteX2" fmla="*/ 9940098 w 9940098"/>
              <a:gd name="connsiteY2" fmla="*/ 4213055 h 8489509"/>
              <a:gd name="connsiteX3" fmla="*/ 7936720 w 9940098"/>
              <a:gd name="connsiteY3" fmla="*/ 8489125 h 8489509"/>
              <a:gd name="connsiteX4" fmla="*/ 374 w 9940098"/>
              <a:gd name="connsiteY4" fmla="*/ 4436338 h 848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0098" h="8489509">
                <a:moveTo>
                  <a:pt x="374" y="4436338"/>
                </a:moveTo>
                <a:cubicBezTo>
                  <a:pt x="-54561" y="3021614"/>
                  <a:pt x="5950489" y="37993"/>
                  <a:pt x="7607110" y="779"/>
                </a:cubicBezTo>
                <a:cubicBezTo>
                  <a:pt x="9263731" y="-36435"/>
                  <a:pt x="9940098" y="1258354"/>
                  <a:pt x="9940098" y="4213055"/>
                </a:cubicBezTo>
                <a:cubicBezTo>
                  <a:pt x="9940098" y="7167756"/>
                  <a:pt x="9593341" y="8451911"/>
                  <a:pt x="7936720" y="8489125"/>
                </a:cubicBezTo>
                <a:cubicBezTo>
                  <a:pt x="6280099" y="8526339"/>
                  <a:pt x="55309" y="5851062"/>
                  <a:pt x="374" y="4436338"/>
                </a:cubicBezTo>
                <a:close/>
              </a:path>
            </a:pathLst>
          </a:custGeom>
          <a:solidFill>
            <a:srgbClr val="7F305F">
              <a:alpha val="32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endParaRPr lang="en-GB" sz="2531">
              <a:solidFill>
                <a:srgbClr val="000000"/>
              </a:solidFill>
              <a:sym typeface="Helvetica Neue Light"/>
            </a:endParaRPr>
          </a:p>
        </p:txBody>
      </p:sp>
      <p:sp>
        <p:nvSpPr>
          <p:cNvPr id="11" name="TextBox 10"/>
          <p:cNvSpPr txBox="1"/>
          <p:nvPr/>
        </p:nvSpPr>
        <p:spPr>
          <a:xfrm>
            <a:off x="4584326" y="2523303"/>
            <a:ext cx="4201902" cy="238046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latinLnBrk="1" hangingPunct="0"/>
            <a:r>
              <a:rPr lang="en-GB" sz="3000" b="1">
                <a:solidFill>
                  <a:srgbClr val="000000"/>
                </a:solidFill>
                <a:latin typeface="Tenorite" panose="00000500000000000000" pitchFamily="2" charset="0"/>
                <a:sym typeface="Helvetica Neue Light"/>
              </a:rPr>
              <a:t>Quantum Vacuum:</a:t>
            </a:r>
          </a:p>
          <a:p>
            <a:pPr marL="321457" indent="-321457" defTabSz="410751" latinLnBrk="1" hangingPunct="0">
              <a:buFontTx/>
              <a:buChar char="-"/>
            </a:pPr>
            <a:r>
              <a:rPr lang="en-GB" sz="3000">
                <a:solidFill>
                  <a:srgbClr val="000000"/>
                </a:solidFill>
                <a:latin typeface="Tenorite" panose="00000500000000000000" pitchFamily="2" charset="0"/>
                <a:sym typeface="Helvetica Neue Light"/>
              </a:rPr>
              <a:t>False Vacuum Decay</a:t>
            </a:r>
            <a:br>
              <a:rPr lang="en-GB" sz="3000">
                <a:solidFill>
                  <a:srgbClr val="000000"/>
                </a:solidFill>
                <a:latin typeface="Tenorite" panose="00000500000000000000" pitchFamily="2" charset="0"/>
                <a:sym typeface="Helvetica Neue Light"/>
              </a:rPr>
            </a:br>
            <a:endParaRPr lang="en-GB" sz="3000">
              <a:solidFill>
                <a:srgbClr val="000000"/>
              </a:solidFill>
              <a:latin typeface="Tenorite" panose="00000500000000000000" pitchFamily="2" charset="0"/>
              <a:sym typeface="Helvetica Neue Light"/>
            </a:endParaRPr>
          </a:p>
          <a:p>
            <a:pPr defTabSz="410751" latinLnBrk="1" hangingPunct="0"/>
            <a:r>
              <a:rPr lang="en-GB" sz="3000" b="1">
                <a:solidFill>
                  <a:srgbClr val="000000"/>
                </a:solidFill>
                <a:latin typeface="Tenorite" panose="00000500000000000000" pitchFamily="2" charset="0"/>
              </a:rPr>
              <a:t>Quantum Black Hole:</a:t>
            </a:r>
          </a:p>
          <a:p>
            <a:pPr marL="321457" indent="-321457" defTabSz="410751" latinLnBrk="1" hangingPunct="0">
              <a:buFontTx/>
              <a:buChar char="-"/>
            </a:pPr>
            <a:r>
              <a:rPr lang="en-GB" sz="3000">
                <a:solidFill>
                  <a:srgbClr val="000000"/>
                </a:solidFill>
                <a:latin typeface="Tenorite" panose="00000500000000000000" pitchFamily="2" charset="0"/>
              </a:rPr>
              <a:t>Black hole ring-down</a:t>
            </a:r>
          </a:p>
        </p:txBody>
      </p:sp>
      <p:pic>
        <p:nvPicPr>
          <p:cNvPr id="21" name="Picture 36" descr="http://www.st-andrews.ac.uk/~ulf/fib_rainbowlas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42114" y="185868"/>
            <a:ext cx="2937445" cy="216885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G_3660.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2114" y="2368732"/>
            <a:ext cx="2937445" cy="22030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low temperature dilution fridge royal hollowa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42115" y="4585825"/>
            <a:ext cx="2937445" cy="195273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black hol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3960" y="3809116"/>
            <a:ext cx="3477475" cy="181987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44020" y="1613354"/>
            <a:ext cx="1475510" cy="632361"/>
          </a:xfrm>
          <a:prstGeom prst="rect">
            <a:avLst/>
          </a:prstGeom>
        </p:spPr>
      </p:pic>
      <p:pic>
        <p:nvPicPr>
          <p:cNvPr id="14" name="Picture 13"/>
          <p:cNvPicPr>
            <a:picLocks noChangeAspect="1"/>
          </p:cNvPicPr>
          <p:nvPr/>
        </p:nvPicPr>
        <p:blipFill>
          <a:blip r:embed="rId9"/>
          <a:stretch>
            <a:fillRect/>
          </a:stretch>
        </p:blipFill>
        <p:spPr>
          <a:xfrm>
            <a:off x="750261" y="1344715"/>
            <a:ext cx="3471175" cy="2428527"/>
          </a:xfrm>
          <a:prstGeom prst="rect">
            <a:avLst/>
          </a:prstGeom>
        </p:spPr>
      </p:pic>
      <p:sp>
        <p:nvSpPr>
          <p:cNvPr id="35" name="TextBox 34"/>
          <p:cNvSpPr txBox="1"/>
          <p:nvPr/>
        </p:nvSpPr>
        <p:spPr>
          <a:xfrm>
            <a:off x="9186958" y="1970002"/>
            <a:ext cx="2496051" cy="384721"/>
          </a:xfrm>
          <a:prstGeom prst="rect">
            <a:avLst/>
          </a:prstGeom>
          <a:solidFill>
            <a:schemeClr val="bg1"/>
          </a:solidFill>
        </p:spPr>
        <p:txBody>
          <a:bodyPr wrap="square" rtlCol="0">
            <a:spAutoFit/>
          </a:bodyPr>
          <a:lstStyle/>
          <a:p>
            <a:pPr algn="r"/>
            <a:r>
              <a:rPr lang="en-GB" sz="1900">
                <a:latin typeface="Tenorite" panose="00000500000000000000" pitchFamily="2" charset="0"/>
              </a:rPr>
              <a:t>St Andrews</a:t>
            </a:r>
          </a:p>
        </p:txBody>
      </p:sp>
      <p:sp>
        <p:nvSpPr>
          <p:cNvPr id="40" name="TextBox 39"/>
          <p:cNvSpPr txBox="1"/>
          <p:nvPr/>
        </p:nvSpPr>
        <p:spPr>
          <a:xfrm>
            <a:off x="743959" y="3090446"/>
            <a:ext cx="2646120" cy="677108"/>
          </a:xfrm>
          <a:prstGeom prst="rect">
            <a:avLst/>
          </a:prstGeom>
          <a:solidFill>
            <a:schemeClr val="bg1"/>
          </a:solidFill>
        </p:spPr>
        <p:txBody>
          <a:bodyPr wrap="square" rtlCol="0">
            <a:spAutoFit/>
          </a:bodyPr>
          <a:lstStyle/>
          <a:p>
            <a:r>
              <a:rPr lang="en-GB" sz="1900" dirty="0">
                <a:latin typeface="Tenorite" panose="00000500000000000000" pitchFamily="2" charset="0"/>
              </a:rPr>
              <a:t>Cambridge, Newcastle and Durham</a:t>
            </a:r>
          </a:p>
        </p:txBody>
      </p:sp>
      <p:sp>
        <p:nvSpPr>
          <p:cNvPr id="41" name="TextBox 40"/>
          <p:cNvSpPr txBox="1"/>
          <p:nvPr/>
        </p:nvSpPr>
        <p:spPr>
          <a:xfrm>
            <a:off x="743959" y="5261479"/>
            <a:ext cx="2291291" cy="384721"/>
          </a:xfrm>
          <a:prstGeom prst="rect">
            <a:avLst/>
          </a:prstGeom>
          <a:solidFill>
            <a:schemeClr val="bg1"/>
          </a:solidFill>
        </p:spPr>
        <p:txBody>
          <a:bodyPr wrap="square" rtlCol="0">
            <a:spAutoFit/>
          </a:bodyPr>
          <a:lstStyle/>
          <a:p>
            <a:r>
              <a:rPr lang="en-GB" sz="1900">
                <a:latin typeface="Tenorite" panose="00000500000000000000" pitchFamily="2" charset="0"/>
              </a:rPr>
              <a:t>KCL and Newcastle</a:t>
            </a:r>
          </a:p>
        </p:txBody>
      </p:sp>
      <p:sp>
        <p:nvSpPr>
          <p:cNvPr id="44" name="TextBox 43"/>
          <p:cNvSpPr txBox="1"/>
          <p:nvPr/>
        </p:nvSpPr>
        <p:spPr>
          <a:xfrm>
            <a:off x="9186958" y="6153838"/>
            <a:ext cx="2492602" cy="677108"/>
          </a:xfrm>
          <a:prstGeom prst="rect">
            <a:avLst/>
          </a:prstGeom>
          <a:solidFill>
            <a:schemeClr val="bg1"/>
          </a:solidFill>
        </p:spPr>
        <p:txBody>
          <a:bodyPr wrap="square" rtlCol="0">
            <a:spAutoFit/>
          </a:bodyPr>
          <a:lstStyle/>
          <a:p>
            <a:pPr algn="r"/>
            <a:r>
              <a:rPr lang="en-GB" sz="1900">
                <a:latin typeface="Tenorite" panose="00000500000000000000" pitchFamily="2" charset="0"/>
              </a:rPr>
              <a:t>Nottingham and RHUL</a:t>
            </a:r>
          </a:p>
        </p:txBody>
      </p:sp>
      <p:sp>
        <p:nvSpPr>
          <p:cNvPr id="48" name="TextBox 47"/>
          <p:cNvSpPr txBox="1"/>
          <p:nvPr/>
        </p:nvSpPr>
        <p:spPr>
          <a:xfrm>
            <a:off x="9186958" y="4187095"/>
            <a:ext cx="2494246" cy="384721"/>
          </a:xfrm>
          <a:prstGeom prst="rect">
            <a:avLst/>
          </a:prstGeom>
          <a:solidFill>
            <a:schemeClr val="bg1"/>
          </a:solidFill>
        </p:spPr>
        <p:txBody>
          <a:bodyPr wrap="square" rtlCol="0">
            <a:spAutoFit/>
          </a:bodyPr>
          <a:lstStyle/>
          <a:p>
            <a:pPr algn="r"/>
            <a:r>
              <a:rPr lang="en-GB" sz="1900">
                <a:latin typeface="Tenorite" panose="00000500000000000000" pitchFamily="2" charset="0"/>
              </a:rPr>
              <a:t>Cambridge</a:t>
            </a:r>
          </a:p>
        </p:txBody>
      </p:sp>
      <p:sp>
        <p:nvSpPr>
          <p:cNvPr id="15" name="TextBox 14"/>
          <p:cNvSpPr txBox="1"/>
          <p:nvPr/>
        </p:nvSpPr>
        <p:spPr>
          <a:xfrm>
            <a:off x="53402" y="23600"/>
            <a:ext cx="2937592" cy="400110"/>
          </a:xfrm>
          <a:prstGeom prst="rect">
            <a:avLst/>
          </a:prstGeom>
          <a:noFill/>
        </p:spPr>
        <p:txBody>
          <a:bodyPr wrap="square" rtlCol="0">
            <a:spAutoFit/>
          </a:bodyPr>
          <a:lstStyle/>
          <a:p>
            <a:r>
              <a:rPr lang="en-GB" sz="2000" b="1">
                <a:latin typeface="Tenorite" panose="00000500000000000000" pitchFamily="2" charset="0"/>
                <a:ea typeface="Segoe UI Black" panose="020B0A02040204020203" pitchFamily="34" charset="0"/>
              </a:rPr>
              <a:t>Vision</a:t>
            </a:r>
          </a:p>
        </p:txBody>
      </p:sp>
    </p:spTree>
    <p:extLst>
      <p:ext uri="{BB962C8B-B14F-4D97-AF65-F5344CB8AC3E}">
        <p14:creationId xmlns:p14="http://schemas.microsoft.com/office/powerpoint/2010/main" val="37322932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DD8A95-4234-6D8E-C331-471E83C71065}"/>
              </a:ext>
            </a:extLst>
          </p:cNvPr>
          <p:cNvPicPr>
            <a:picLocks noChangeAspect="1"/>
          </p:cNvPicPr>
          <p:nvPr/>
        </p:nvPicPr>
        <p:blipFill>
          <a:blip r:embed="rId3"/>
          <a:stretch>
            <a:fillRect/>
          </a:stretch>
        </p:blipFill>
        <p:spPr>
          <a:xfrm>
            <a:off x="-1356100" y="-2226572"/>
            <a:ext cx="6739635" cy="9540091"/>
          </a:xfrm>
          <a:prstGeom prst="rect">
            <a:avLst/>
          </a:prstGeom>
        </p:spPr>
      </p:pic>
      <p:pic>
        <p:nvPicPr>
          <p:cNvPr id="11" name="Picture 10">
            <a:extLst>
              <a:ext uri="{FF2B5EF4-FFF2-40B4-BE49-F238E27FC236}">
                <a16:creationId xmlns:a16="http://schemas.microsoft.com/office/drawing/2014/main" id="{7C166668-1AE0-4D87-5756-4F47FAD487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448"/>
          <a:stretch/>
        </p:blipFill>
        <p:spPr>
          <a:xfrm rot="5400000">
            <a:off x="4433202" y="604606"/>
            <a:ext cx="1260974" cy="979502"/>
          </a:xfrm>
          <a:prstGeom prst="rect">
            <a:avLst/>
          </a:prstGeom>
        </p:spPr>
      </p:pic>
      <p:pic>
        <p:nvPicPr>
          <p:cNvPr id="13" name="Picture 12">
            <a:extLst>
              <a:ext uri="{FF2B5EF4-FFF2-40B4-BE49-F238E27FC236}">
                <a16:creationId xmlns:a16="http://schemas.microsoft.com/office/drawing/2014/main" id="{A784E29E-C0F7-BA6C-454B-94AB92B017A2}"/>
              </a:ext>
            </a:extLst>
          </p:cNvPr>
          <p:cNvPicPr>
            <a:picLocks noChangeAspect="1"/>
          </p:cNvPicPr>
          <p:nvPr/>
        </p:nvPicPr>
        <p:blipFill rotWithShape="1">
          <a:blip r:embed="rId5">
            <a:extLst>
              <a:ext uri="{28A0092B-C50C-407E-A947-70E740481C1C}">
                <a14:useLocalDpi xmlns:a14="http://schemas.microsoft.com/office/drawing/2010/main" val="0"/>
              </a:ext>
            </a:extLst>
          </a:blip>
          <a:srcRect l="36921" t="45352" r="35163" b="33401"/>
          <a:stretch/>
        </p:blipFill>
        <p:spPr>
          <a:xfrm>
            <a:off x="3331415" y="463870"/>
            <a:ext cx="1242523" cy="1260973"/>
          </a:xfrm>
          <a:prstGeom prst="rect">
            <a:avLst/>
          </a:prstGeom>
        </p:spPr>
      </p:pic>
      <p:pic>
        <p:nvPicPr>
          <p:cNvPr id="18" name="Picture 17">
            <a:extLst>
              <a:ext uri="{FF2B5EF4-FFF2-40B4-BE49-F238E27FC236}">
                <a16:creationId xmlns:a16="http://schemas.microsoft.com/office/drawing/2014/main" id="{5A86FE48-9AB4-D02A-CBB1-D9EBD7620D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651" t="12414" r="35912" b="62514"/>
          <a:stretch/>
        </p:blipFill>
        <p:spPr>
          <a:xfrm>
            <a:off x="4687350" y="3800745"/>
            <a:ext cx="1239320" cy="1239033"/>
          </a:xfrm>
          <a:prstGeom prst="rect">
            <a:avLst/>
          </a:prstGeom>
        </p:spPr>
      </p:pic>
      <p:pic>
        <p:nvPicPr>
          <p:cNvPr id="25" name="Picture 2" descr="Image preview">
            <a:extLst>
              <a:ext uri="{FF2B5EF4-FFF2-40B4-BE49-F238E27FC236}">
                <a16:creationId xmlns:a16="http://schemas.microsoft.com/office/drawing/2014/main" id="{0D16B2A6-3E1D-2AC1-093E-148C08DECE0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412" t="25801" r="38714" b="42917"/>
          <a:stretch/>
        </p:blipFill>
        <p:spPr bwMode="auto">
          <a:xfrm>
            <a:off x="4081434" y="2143630"/>
            <a:ext cx="1151228" cy="12390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81A549F2-7FAD-F527-A1C8-E3EB5AFF1323}"/>
              </a:ext>
            </a:extLst>
          </p:cNvPr>
          <p:cNvPicPr>
            <a:picLocks noChangeAspect="1"/>
          </p:cNvPicPr>
          <p:nvPr/>
        </p:nvPicPr>
        <p:blipFill rotWithShape="1">
          <a:blip r:embed="rId8"/>
          <a:srcRect l="-3871" t="83657" r="88459" b="3002"/>
          <a:stretch/>
        </p:blipFill>
        <p:spPr>
          <a:xfrm>
            <a:off x="4344310" y="5208193"/>
            <a:ext cx="325387" cy="273739"/>
          </a:xfrm>
          <a:prstGeom prst="rect">
            <a:avLst/>
          </a:prstGeom>
        </p:spPr>
      </p:pic>
      <p:pic>
        <p:nvPicPr>
          <p:cNvPr id="20" name="Picture 19">
            <a:extLst>
              <a:ext uri="{FF2B5EF4-FFF2-40B4-BE49-F238E27FC236}">
                <a16:creationId xmlns:a16="http://schemas.microsoft.com/office/drawing/2014/main" id="{605B5C41-C557-1755-A315-7D528F4DDF8F}"/>
              </a:ext>
            </a:extLst>
          </p:cNvPr>
          <p:cNvPicPr>
            <a:picLocks noChangeAspect="1"/>
          </p:cNvPicPr>
          <p:nvPr/>
        </p:nvPicPr>
        <p:blipFill rotWithShape="1">
          <a:blip r:embed="rId8"/>
          <a:srcRect l="1087" t="56921" r="89540" b="29738"/>
          <a:stretch/>
        </p:blipFill>
        <p:spPr>
          <a:xfrm>
            <a:off x="4223327" y="4567295"/>
            <a:ext cx="197893" cy="273739"/>
          </a:xfrm>
          <a:prstGeom prst="rect">
            <a:avLst/>
          </a:prstGeom>
        </p:spPr>
      </p:pic>
      <p:pic>
        <p:nvPicPr>
          <p:cNvPr id="21" name="Picture 20">
            <a:extLst>
              <a:ext uri="{FF2B5EF4-FFF2-40B4-BE49-F238E27FC236}">
                <a16:creationId xmlns:a16="http://schemas.microsoft.com/office/drawing/2014/main" id="{36EFE283-FAB2-01EA-FC39-F40A07AE578C}"/>
              </a:ext>
            </a:extLst>
          </p:cNvPr>
          <p:cNvPicPr>
            <a:picLocks noChangeAspect="1"/>
          </p:cNvPicPr>
          <p:nvPr/>
        </p:nvPicPr>
        <p:blipFill rotWithShape="1">
          <a:blip r:embed="rId8"/>
          <a:srcRect l="-1" t="42132" r="89640" b="43567"/>
          <a:stretch/>
        </p:blipFill>
        <p:spPr>
          <a:xfrm>
            <a:off x="3545332" y="3899665"/>
            <a:ext cx="218748" cy="293427"/>
          </a:xfrm>
          <a:prstGeom prst="rect">
            <a:avLst/>
          </a:prstGeom>
        </p:spPr>
      </p:pic>
      <p:pic>
        <p:nvPicPr>
          <p:cNvPr id="22" name="Picture 21">
            <a:extLst>
              <a:ext uri="{FF2B5EF4-FFF2-40B4-BE49-F238E27FC236}">
                <a16:creationId xmlns:a16="http://schemas.microsoft.com/office/drawing/2014/main" id="{2131B09F-0E7D-EE78-7BC8-A9F5C38EE3A9}"/>
              </a:ext>
            </a:extLst>
          </p:cNvPr>
          <p:cNvPicPr>
            <a:picLocks noChangeAspect="1"/>
          </p:cNvPicPr>
          <p:nvPr/>
        </p:nvPicPr>
        <p:blipFill rotWithShape="1">
          <a:blip r:embed="rId8"/>
          <a:srcRect l="-1" r="88465" b="86102"/>
          <a:stretch/>
        </p:blipFill>
        <p:spPr>
          <a:xfrm>
            <a:off x="2726180" y="951768"/>
            <a:ext cx="243539" cy="285170"/>
          </a:xfrm>
          <a:prstGeom prst="rect">
            <a:avLst/>
          </a:prstGeom>
        </p:spPr>
      </p:pic>
      <p:pic>
        <p:nvPicPr>
          <p:cNvPr id="33" name="Picture 32" descr="A picture containing text, green, indoor, room&#10;&#10;Description automatically generated">
            <a:extLst>
              <a:ext uri="{FF2B5EF4-FFF2-40B4-BE49-F238E27FC236}">
                <a16:creationId xmlns:a16="http://schemas.microsoft.com/office/drawing/2014/main" id="{80E83C31-76CA-45E8-9DB5-B6B79D3DC20D}"/>
              </a:ext>
            </a:extLst>
          </p:cNvPr>
          <p:cNvPicPr>
            <a:picLocks noChangeAspect="1"/>
          </p:cNvPicPr>
          <p:nvPr/>
        </p:nvPicPr>
        <p:blipFill rotWithShape="1">
          <a:blip r:embed="rId9">
            <a:extLst>
              <a:ext uri="{28A0092B-C50C-407E-A947-70E740481C1C}">
                <a14:useLocalDpi xmlns:a14="http://schemas.microsoft.com/office/drawing/2010/main" val="0"/>
              </a:ext>
            </a:extLst>
          </a:blip>
          <a:srcRect l="64696" t="26060" r="3713" b="32525"/>
          <a:stretch/>
        </p:blipFill>
        <p:spPr>
          <a:xfrm>
            <a:off x="3948091" y="5406149"/>
            <a:ext cx="1260224" cy="1239033"/>
          </a:xfrm>
          <a:prstGeom prst="rect">
            <a:avLst/>
          </a:prstGeom>
        </p:spPr>
      </p:pic>
      <p:pic>
        <p:nvPicPr>
          <p:cNvPr id="8" name="Picture 2">
            <a:extLst>
              <a:ext uri="{FF2B5EF4-FFF2-40B4-BE49-F238E27FC236}">
                <a16:creationId xmlns:a16="http://schemas.microsoft.com/office/drawing/2014/main" id="{D042C0D3-4D75-C666-0643-2ACB63B094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485" y="5174580"/>
            <a:ext cx="1488847" cy="8260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C5E5485-1F4E-4E20-A4DB-6CA1528369F3}"/>
              </a:ext>
            </a:extLst>
          </p:cNvPr>
          <p:cNvSpPr/>
          <p:nvPr/>
        </p:nvSpPr>
        <p:spPr>
          <a:xfrm>
            <a:off x="-1351359" y="-384313"/>
            <a:ext cx="1600200" cy="7341704"/>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18C0B0B-8808-5F77-C133-ED207CA754B8}"/>
              </a:ext>
            </a:extLst>
          </p:cNvPr>
          <p:cNvSpPr txBox="1"/>
          <p:nvPr/>
        </p:nvSpPr>
        <p:spPr>
          <a:xfrm rot="16200000">
            <a:off x="-2313471" y="3200668"/>
            <a:ext cx="3257623" cy="1015663"/>
          </a:xfrm>
          <a:prstGeom prst="rect">
            <a:avLst/>
          </a:prstGeom>
          <a:noFill/>
        </p:spPr>
        <p:txBody>
          <a:bodyPr wrap="none" rtlCol="0">
            <a:spAutoFit/>
          </a:bodyPr>
          <a:lstStyle/>
          <a:p>
            <a:r>
              <a:rPr lang="en-GB" sz="6000" dirty="0">
                <a:latin typeface="Century Gothic" panose="020B0502020202020204" pitchFamily="34" charset="0"/>
                <a:ea typeface="Open Sans ExtraBold" panose="020B0604020202020204" pitchFamily="34" charset="0"/>
                <a:cs typeface="Open Sans ExtraBold" panose="020B0604020202020204" pitchFamily="34" charset="0"/>
              </a:rPr>
              <a:t>Facilities</a:t>
            </a:r>
          </a:p>
        </p:txBody>
      </p:sp>
      <p:pic>
        <p:nvPicPr>
          <p:cNvPr id="3074" name="Picture 2">
            <a:extLst>
              <a:ext uri="{FF2B5EF4-FFF2-40B4-BE49-F238E27FC236}">
                <a16:creationId xmlns:a16="http://schemas.microsoft.com/office/drawing/2014/main" id="{62E8B15A-7607-B6AA-7497-9699CBFD1E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32661" y="2143630"/>
            <a:ext cx="839773" cy="12431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305150C-5288-37B0-ADFB-9C62962F79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08314" y="5406149"/>
            <a:ext cx="923201" cy="12390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059DF315-5A46-6B42-B29A-9216255AC4E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12472" y="3800745"/>
            <a:ext cx="927223" cy="123903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urope - Wikipedia">
            <a:extLst>
              <a:ext uri="{FF2B5EF4-FFF2-40B4-BE49-F238E27FC236}">
                <a16:creationId xmlns:a16="http://schemas.microsoft.com/office/drawing/2014/main" id="{DA38B6B3-09CB-0CAF-A911-CC0F7F5328B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3347" y="5821094"/>
            <a:ext cx="998806" cy="9988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90379E-BEA3-3114-E12E-1AFE40B22DEF}"/>
              </a:ext>
            </a:extLst>
          </p:cNvPr>
          <p:cNvSpPr txBox="1"/>
          <p:nvPr/>
        </p:nvSpPr>
        <p:spPr>
          <a:xfrm>
            <a:off x="5553439" y="372147"/>
            <a:ext cx="5183857" cy="13647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182563" indent="-182563" algn="l" rtl="0" latinLnBrk="1" hangingPunct="0"/>
            <a:r>
              <a:rPr lang="en-GB" sz="2100" b="1" dirty="0">
                <a:latin typeface="Tenorite" panose="00000500000000000000" pitchFamily="2" charset="0"/>
                <a:cs typeface="Segoe UI" panose="020B0502040204020203" pitchFamily="34" charset="0"/>
                <a:sym typeface="Symbol" panose="05050102010706020507" pitchFamily="18" charset="2"/>
              </a:rPr>
              <a:t>1+1-Dimensional Black Hole Simulator </a:t>
            </a:r>
          </a:p>
          <a:p>
            <a:pPr marL="182563" indent="-182563" latinLnBrk="1" hangingPunct="0">
              <a:buFont typeface="Arial" panose="020B0604020202020204" pitchFamily="34" charset="0"/>
              <a:buChar char="•"/>
            </a:pPr>
            <a:r>
              <a:rPr lang="en-GB" sz="2100" dirty="0">
                <a:latin typeface="Tenorite" panose="00000500000000000000" pitchFamily="2" charset="0"/>
                <a:cs typeface="Segoe UI" panose="020B0502040204020203" pitchFamily="34" charset="0"/>
                <a:sym typeface="Symbol" panose="05050102010706020507" pitchFamily="18" charset="2"/>
              </a:rPr>
              <a:t>Fibre-optical solitons</a:t>
            </a:r>
          </a:p>
          <a:p>
            <a:pPr marL="182563" indent="-182563" latinLnBrk="1" hangingPunct="0">
              <a:buFont typeface="Arial" panose="020B0604020202020204" pitchFamily="34" charset="0"/>
              <a:buChar char="•"/>
            </a:pPr>
            <a:r>
              <a:rPr lang="en-GB" sz="2100" dirty="0">
                <a:latin typeface="Tenorite" panose="00000500000000000000" pitchFamily="2" charset="0"/>
                <a:cs typeface="Segoe UI" panose="020B0502040204020203" pitchFamily="34" charset="0"/>
                <a:sym typeface="Symbol" panose="05050102010706020507" pitchFamily="18" charset="2"/>
              </a:rPr>
              <a:t>Quantum Light Detectors </a:t>
            </a:r>
          </a:p>
          <a:p>
            <a:pPr marL="182563" indent="-182563" latinLnBrk="1" hangingPunct="0">
              <a:buFont typeface="Arial" panose="020B0604020202020204" pitchFamily="34" charset="0"/>
              <a:buChar char="•"/>
            </a:pPr>
            <a:r>
              <a:rPr lang="en-GB" sz="2100" b="1" dirty="0">
                <a:solidFill>
                  <a:srgbClr val="880E4F"/>
                </a:solidFill>
                <a:latin typeface="Tenorite" panose="00000500000000000000" pitchFamily="2" charset="0"/>
                <a:cs typeface="Segoe UI" panose="020B0502040204020203" pitchFamily="34" charset="0"/>
                <a:sym typeface="Symbol" panose="05050102010706020507" pitchFamily="18" charset="2"/>
              </a:rPr>
              <a:t>Black Hole Spectral Stability</a:t>
            </a:r>
          </a:p>
        </p:txBody>
      </p:sp>
      <p:sp>
        <p:nvSpPr>
          <p:cNvPr id="7" name="TextBox 6">
            <a:extLst>
              <a:ext uri="{FF2B5EF4-FFF2-40B4-BE49-F238E27FC236}">
                <a16:creationId xmlns:a16="http://schemas.microsoft.com/office/drawing/2014/main" id="{871C943F-5AF9-CC97-20F4-6DB4F38419BE}"/>
              </a:ext>
            </a:extLst>
          </p:cNvPr>
          <p:cNvSpPr txBox="1"/>
          <p:nvPr/>
        </p:nvSpPr>
        <p:spPr>
          <a:xfrm>
            <a:off x="6149168" y="2018255"/>
            <a:ext cx="5183858" cy="13647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182563" indent="-182563" algn="l" rtl="0" latinLnBrk="1" hangingPunct="0"/>
            <a:r>
              <a:rPr lang="en-GB" sz="2100" b="1" dirty="0">
                <a:latin typeface="Tenorite" panose="00000500000000000000" pitchFamily="2" charset="0"/>
                <a:cs typeface="Segoe UI" panose="020B0502040204020203" pitchFamily="34" charset="0"/>
                <a:sym typeface="Symbol" panose="05050102010706020507" pitchFamily="18" charset="2"/>
              </a:rPr>
              <a:t>2+1-Dimensional Black Hole Simulator</a:t>
            </a:r>
          </a:p>
          <a:p>
            <a:pPr marL="182563" indent="-182563" latinLnBrk="1" hangingPunct="0">
              <a:buFont typeface="Arial" panose="020B0604020202020204" pitchFamily="34" charset="0"/>
              <a:buChar char="•"/>
            </a:pPr>
            <a:r>
              <a:rPr lang="en-GB" sz="2100" dirty="0">
                <a:latin typeface="Tenorite" panose="00000500000000000000" pitchFamily="2" charset="0"/>
                <a:cs typeface="Segoe UI" panose="020B0502040204020203" pitchFamily="34" charset="0"/>
                <a:sym typeface="Symbol" panose="05050102010706020507" pitchFamily="18" charset="2"/>
              </a:rPr>
              <a:t>Biggest Quantum Vortex Flows </a:t>
            </a:r>
          </a:p>
          <a:p>
            <a:pPr marL="182563" indent="-182563" latinLnBrk="1" hangingPunct="0">
              <a:buFont typeface="Arial" panose="020B0604020202020204" pitchFamily="34" charset="0"/>
              <a:buChar char="•"/>
            </a:pPr>
            <a:r>
              <a:rPr lang="en-GB" sz="2100" dirty="0">
                <a:latin typeface="Tenorite" panose="00000500000000000000" pitchFamily="2" charset="0"/>
                <a:cs typeface="Segoe UI" panose="020B0502040204020203" pitchFamily="34" charset="0"/>
                <a:sym typeface="Symbol" panose="05050102010706020507" pitchFamily="18" charset="2"/>
              </a:rPr>
              <a:t> Off-axis Holography Detectors</a:t>
            </a:r>
          </a:p>
          <a:p>
            <a:pPr marL="182563" indent="-182563" latinLnBrk="1" hangingPunct="0">
              <a:buFont typeface="Arial" panose="020B0604020202020204" pitchFamily="34" charset="0"/>
              <a:buChar char="•"/>
            </a:pPr>
            <a:r>
              <a:rPr lang="en-GB" sz="2100" b="1" dirty="0">
                <a:solidFill>
                  <a:srgbClr val="F9A825"/>
                </a:solidFill>
                <a:latin typeface="Tenorite" panose="00000500000000000000" pitchFamily="2" charset="0"/>
                <a:cs typeface="Segoe UI" panose="020B0502040204020203" pitchFamily="34" charset="0"/>
                <a:sym typeface="Symbol" panose="05050102010706020507" pitchFamily="18" charset="2"/>
              </a:rPr>
              <a:t>Black Hole Ringing and Instabilities</a:t>
            </a:r>
          </a:p>
        </p:txBody>
      </p:sp>
      <p:sp>
        <p:nvSpPr>
          <p:cNvPr id="9" name="TextBox 8">
            <a:extLst>
              <a:ext uri="{FF2B5EF4-FFF2-40B4-BE49-F238E27FC236}">
                <a16:creationId xmlns:a16="http://schemas.microsoft.com/office/drawing/2014/main" id="{82EF81A5-C9F0-3BAF-2E5E-FC1D17847366}"/>
              </a:ext>
            </a:extLst>
          </p:cNvPr>
          <p:cNvSpPr txBox="1"/>
          <p:nvPr/>
        </p:nvSpPr>
        <p:spPr>
          <a:xfrm>
            <a:off x="6949846" y="3712784"/>
            <a:ext cx="5183858" cy="13647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l" rtl="0" latinLnBrk="1" hangingPunct="0"/>
            <a:r>
              <a:rPr lang="en-GB" sz="2100" b="1" dirty="0">
                <a:latin typeface="Tenorite" panose="00000500000000000000" pitchFamily="2" charset="0"/>
                <a:cs typeface="Segoe UI" panose="020B0502040204020203" pitchFamily="34" charset="0"/>
                <a:sym typeface="Symbol" panose="05050102010706020507" pitchFamily="18" charset="2"/>
              </a:rPr>
              <a:t>2+1-Dim. False Vacuum Decay Simulator</a:t>
            </a:r>
            <a:endParaRPr lang="en-GB" sz="2100" dirty="0">
              <a:latin typeface="Tenorite" panose="00000500000000000000" pitchFamily="2" charset="0"/>
              <a:cs typeface="Segoe UI" panose="020B0502040204020203" pitchFamily="34" charset="0"/>
              <a:sym typeface="Symbol" panose="05050102010706020507" pitchFamily="18" charset="2"/>
            </a:endParaRPr>
          </a:p>
          <a:p>
            <a:pPr marL="182563" indent="-182563" latinLnBrk="1" hangingPunct="0">
              <a:buFont typeface="Arial" panose="020B0604020202020204" pitchFamily="34" charset="0"/>
              <a:buChar char="•"/>
            </a:pPr>
            <a:r>
              <a:rPr lang="en-GB" sz="2100" dirty="0">
                <a:latin typeface="Tenorite" panose="00000500000000000000" pitchFamily="2" charset="0"/>
                <a:cs typeface="Segoe UI" panose="020B0502040204020203" pitchFamily="34" charset="0"/>
                <a:sym typeface="Symbol" panose="05050102010706020507" pitchFamily="18" charset="2"/>
              </a:rPr>
              <a:t>Ultracold-atoms in optical box traps</a:t>
            </a:r>
          </a:p>
          <a:p>
            <a:pPr marL="182563" indent="-182563" latinLnBrk="1" hangingPunct="0">
              <a:buFont typeface="Arial" panose="020B0604020202020204" pitchFamily="34" charset="0"/>
              <a:buChar char="•"/>
            </a:pPr>
            <a:r>
              <a:rPr lang="en-GB" sz="2100" dirty="0">
                <a:latin typeface="Tenorite" panose="00000500000000000000" pitchFamily="2" charset="0"/>
                <a:cs typeface="Segoe UI" panose="020B0502040204020203" pitchFamily="34" charset="0"/>
                <a:sym typeface="Symbol" panose="05050102010706020507" pitchFamily="18" charset="2"/>
              </a:rPr>
              <a:t>Biggest Potassium Condensate</a:t>
            </a:r>
          </a:p>
          <a:p>
            <a:pPr marL="182563" indent="-182563" latinLnBrk="1" hangingPunct="0">
              <a:buFont typeface="Arial" panose="020B0604020202020204" pitchFamily="34" charset="0"/>
              <a:buChar char="•"/>
            </a:pPr>
            <a:r>
              <a:rPr lang="en-GB" sz="2100" dirty="0">
                <a:solidFill>
                  <a:srgbClr val="FFD600"/>
                </a:solidFill>
                <a:latin typeface="Tenorite" panose="00000500000000000000" pitchFamily="2" charset="0"/>
                <a:cs typeface="Segoe UI" panose="020B0502040204020203" pitchFamily="34" charset="0"/>
                <a:sym typeface="Symbol" panose="05050102010706020507" pitchFamily="18" charset="2"/>
              </a:rPr>
              <a:t>First-order Relativistic Phase-Transitions</a:t>
            </a:r>
          </a:p>
        </p:txBody>
      </p:sp>
      <p:sp>
        <p:nvSpPr>
          <p:cNvPr id="12" name="TextBox 11">
            <a:extLst>
              <a:ext uri="{FF2B5EF4-FFF2-40B4-BE49-F238E27FC236}">
                <a16:creationId xmlns:a16="http://schemas.microsoft.com/office/drawing/2014/main" id="{1E551A4D-85FB-75BB-7539-0D71C60C4BE2}"/>
              </a:ext>
            </a:extLst>
          </p:cNvPr>
          <p:cNvSpPr txBox="1"/>
          <p:nvPr/>
        </p:nvSpPr>
        <p:spPr>
          <a:xfrm>
            <a:off x="6308141" y="5425057"/>
            <a:ext cx="5883859" cy="13647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latinLnBrk="1" hangingPunct="0"/>
            <a:r>
              <a:rPr lang="en-GB" sz="2100" b="1" dirty="0">
                <a:latin typeface="Tenorite" panose="00000500000000000000" pitchFamily="2" charset="0"/>
                <a:cs typeface="Segoe UI" panose="020B0502040204020203" pitchFamily="34" charset="0"/>
                <a:sym typeface="Symbol" panose="05050102010706020507" pitchFamily="18" charset="2"/>
              </a:rPr>
              <a:t>2+1-Dimensional Black Hole Simulator</a:t>
            </a:r>
            <a:endParaRPr lang="en-GB" sz="2100" dirty="0">
              <a:latin typeface="Tenorite" panose="00000500000000000000" pitchFamily="2" charset="0"/>
              <a:cs typeface="Segoe UI" panose="020B0502040204020203" pitchFamily="34" charset="0"/>
              <a:sym typeface="Symbol" panose="05050102010706020507" pitchFamily="18" charset="2"/>
            </a:endParaRPr>
          </a:p>
          <a:p>
            <a:pPr marL="182563" indent="-182563" latinLnBrk="1" hangingPunct="0">
              <a:buFont typeface="Arial" panose="020B0604020202020204" pitchFamily="34" charset="0"/>
              <a:buChar char="•"/>
            </a:pPr>
            <a:r>
              <a:rPr lang="en-GB" sz="2100" dirty="0">
                <a:latin typeface="Tenorite" panose="00000500000000000000" pitchFamily="2" charset="0"/>
                <a:cs typeface="Segoe UI" panose="020B0502040204020203" pitchFamily="34" charset="0"/>
              </a:rPr>
              <a:t>State-of-the-art nanotechnology facilities</a:t>
            </a:r>
          </a:p>
          <a:p>
            <a:pPr marL="182563" indent="-182563" latinLnBrk="1" hangingPunct="0">
              <a:buFont typeface="Arial" panose="020B0604020202020204" pitchFamily="34" charset="0"/>
              <a:buChar char="•"/>
            </a:pPr>
            <a:r>
              <a:rPr lang="en-GB" sz="2100" dirty="0">
                <a:latin typeface="Tenorite" panose="00000500000000000000" pitchFamily="2" charset="0"/>
                <a:cs typeface="Segoe UI" panose="020B0502040204020203" pitchFamily="34" charset="0"/>
              </a:rPr>
              <a:t>Superconducting microwave micro-structures</a:t>
            </a:r>
          </a:p>
          <a:p>
            <a:pPr marL="182563" indent="-182563" latinLnBrk="1" hangingPunct="0">
              <a:buFont typeface="Arial" panose="020B0604020202020204" pitchFamily="34" charset="0"/>
              <a:buChar char="•"/>
            </a:pPr>
            <a:r>
              <a:rPr lang="en-GB" sz="2100" dirty="0">
                <a:solidFill>
                  <a:srgbClr val="558B2F"/>
                </a:solidFill>
                <a:latin typeface="Tenorite" panose="00000500000000000000" pitchFamily="2" charset="0"/>
                <a:cs typeface="Segoe UI" panose="020B0502040204020203" pitchFamily="34" charset="0"/>
              </a:rPr>
              <a:t>Quantum Fields Dynamics &amp; Quantised Rotation</a:t>
            </a:r>
          </a:p>
        </p:txBody>
      </p:sp>
    </p:spTree>
    <p:extLst>
      <p:ext uri="{BB962C8B-B14F-4D97-AF65-F5344CB8AC3E}">
        <p14:creationId xmlns:p14="http://schemas.microsoft.com/office/powerpoint/2010/main" val="3367820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42">
            <a:extLst>
              <a:ext uri="{FF2B5EF4-FFF2-40B4-BE49-F238E27FC236}">
                <a16:creationId xmlns:a16="http://schemas.microsoft.com/office/drawing/2014/main" id="{9E8FC6F2-DCB1-8641-AE37-39657328D69C}"/>
              </a:ext>
            </a:extLst>
          </p:cNvPr>
          <p:cNvSpPr/>
          <p:nvPr/>
        </p:nvSpPr>
        <p:spPr>
          <a:xfrm>
            <a:off x="2628638" y="871929"/>
            <a:ext cx="5637209" cy="5051410"/>
          </a:xfrm>
          <a:custGeom>
            <a:avLst/>
            <a:gdLst>
              <a:gd name="connsiteX0" fmla="*/ 0 w 14564449"/>
              <a:gd name="connsiteY0" fmla="*/ 4951167 h 9902333"/>
              <a:gd name="connsiteX1" fmla="*/ 7282225 w 14564449"/>
              <a:gd name="connsiteY1" fmla="*/ 0 h 9902333"/>
              <a:gd name="connsiteX2" fmla="*/ 14564450 w 14564449"/>
              <a:gd name="connsiteY2" fmla="*/ 4951167 h 9902333"/>
              <a:gd name="connsiteX3" fmla="*/ 7282225 w 14564449"/>
              <a:gd name="connsiteY3" fmla="*/ 9902334 h 9902333"/>
              <a:gd name="connsiteX4" fmla="*/ 0 w 14564449"/>
              <a:gd name="connsiteY4" fmla="*/ 4951167 h 9902333"/>
              <a:gd name="connsiteX0" fmla="*/ 0 w 9939287"/>
              <a:gd name="connsiteY0" fmla="*/ 4919279 h 9902352"/>
              <a:gd name="connsiteX1" fmla="*/ 2657062 w 9939287"/>
              <a:gd name="connsiteY1" fmla="*/ 9 h 9902352"/>
              <a:gd name="connsiteX2" fmla="*/ 9939287 w 9939287"/>
              <a:gd name="connsiteY2" fmla="*/ 4951176 h 9902352"/>
              <a:gd name="connsiteX3" fmla="*/ 2657062 w 9939287"/>
              <a:gd name="connsiteY3" fmla="*/ 9902343 h 9902352"/>
              <a:gd name="connsiteX4" fmla="*/ 0 w 9939287"/>
              <a:gd name="connsiteY4" fmla="*/ 4919279 h 9902352"/>
              <a:gd name="connsiteX0" fmla="*/ 571 w 9939858"/>
              <a:gd name="connsiteY0" fmla="*/ 4919277 h 9126178"/>
              <a:gd name="connsiteX1" fmla="*/ 2657633 w 9939858"/>
              <a:gd name="connsiteY1" fmla="*/ 7 h 9126178"/>
              <a:gd name="connsiteX2" fmla="*/ 9939858 w 9939858"/>
              <a:gd name="connsiteY2" fmla="*/ 4951174 h 9126178"/>
              <a:gd name="connsiteX3" fmla="*/ 2827754 w 9939858"/>
              <a:gd name="connsiteY3" fmla="*/ 9126164 h 9126178"/>
              <a:gd name="connsiteX4" fmla="*/ 571 w 9939858"/>
              <a:gd name="connsiteY4" fmla="*/ 4919277 h 9126178"/>
              <a:gd name="connsiteX0" fmla="*/ 1617 w 9940904"/>
              <a:gd name="connsiteY0" fmla="*/ 4366385 h 8573286"/>
              <a:gd name="connsiteX1" fmla="*/ 2552354 w 9940904"/>
              <a:gd name="connsiteY1" fmla="*/ 8 h 8573286"/>
              <a:gd name="connsiteX2" fmla="*/ 9940904 w 9940904"/>
              <a:gd name="connsiteY2" fmla="*/ 4398282 h 8573286"/>
              <a:gd name="connsiteX3" fmla="*/ 2828800 w 9940904"/>
              <a:gd name="connsiteY3" fmla="*/ 8573272 h 8573286"/>
              <a:gd name="connsiteX4" fmla="*/ 1617 w 9940904"/>
              <a:gd name="connsiteY4" fmla="*/ 4366385 h 8573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0904" h="8573286">
                <a:moveTo>
                  <a:pt x="1617" y="4366385"/>
                </a:moveTo>
                <a:cubicBezTo>
                  <a:pt x="-44457" y="2937508"/>
                  <a:pt x="895806" y="-5308"/>
                  <a:pt x="2552354" y="8"/>
                </a:cubicBezTo>
                <a:cubicBezTo>
                  <a:pt x="4208902" y="5324"/>
                  <a:pt x="9940904" y="1663828"/>
                  <a:pt x="9940904" y="4398282"/>
                </a:cubicBezTo>
                <a:cubicBezTo>
                  <a:pt x="9940904" y="7132736"/>
                  <a:pt x="4485348" y="8578588"/>
                  <a:pt x="2828800" y="8573272"/>
                </a:cubicBezTo>
                <a:cubicBezTo>
                  <a:pt x="1172252" y="8567956"/>
                  <a:pt x="47691" y="5795262"/>
                  <a:pt x="1617" y="4366385"/>
                </a:cubicBezTo>
                <a:close/>
              </a:path>
            </a:pathLst>
          </a:custGeom>
          <a:solidFill>
            <a:srgbClr val="003152">
              <a:alpha val="36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endParaRPr lang="en-GB" sz="2531">
              <a:solidFill>
                <a:srgbClr val="000000"/>
              </a:solidFill>
              <a:sym typeface="Helvetica Neue Light"/>
            </a:endParaRPr>
          </a:p>
        </p:txBody>
      </p:sp>
      <p:sp>
        <p:nvSpPr>
          <p:cNvPr id="23" name="Oval 41">
            <a:extLst>
              <a:ext uri="{FF2B5EF4-FFF2-40B4-BE49-F238E27FC236}">
                <a16:creationId xmlns:a16="http://schemas.microsoft.com/office/drawing/2014/main" id="{858B16A2-2B04-C540-B875-39B81880A016}"/>
              </a:ext>
            </a:extLst>
          </p:cNvPr>
          <p:cNvSpPr/>
          <p:nvPr/>
        </p:nvSpPr>
        <p:spPr>
          <a:xfrm>
            <a:off x="6343571" y="763990"/>
            <a:ext cx="5586247" cy="5159349"/>
          </a:xfrm>
          <a:custGeom>
            <a:avLst/>
            <a:gdLst>
              <a:gd name="connsiteX0" fmla="*/ 0 w 15468654"/>
              <a:gd name="connsiteY0" fmla="*/ 5349959 h 10699917"/>
              <a:gd name="connsiteX1" fmla="*/ 7734327 w 15468654"/>
              <a:gd name="connsiteY1" fmla="*/ 0 h 10699917"/>
              <a:gd name="connsiteX2" fmla="*/ 15468654 w 15468654"/>
              <a:gd name="connsiteY2" fmla="*/ 5349959 h 10699917"/>
              <a:gd name="connsiteX3" fmla="*/ 7734327 w 15468654"/>
              <a:gd name="connsiteY3" fmla="*/ 10699918 h 10699917"/>
              <a:gd name="connsiteX4" fmla="*/ 0 w 15468654"/>
              <a:gd name="connsiteY4" fmla="*/ 5349959 h 10699917"/>
              <a:gd name="connsiteX0" fmla="*/ 0 w 9939724"/>
              <a:gd name="connsiteY0" fmla="*/ 5350422 h 10700802"/>
              <a:gd name="connsiteX1" fmla="*/ 7734327 w 9939724"/>
              <a:gd name="connsiteY1" fmla="*/ 463 h 10700802"/>
              <a:gd name="connsiteX2" fmla="*/ 9939724 w 9939724"/>
              <a:gd name="connsiteY2" fmla="*/ 5127139 h 10700802"/>
              <a:gd name="connsiteX3" fmla="*/ 7734327 w 9939724"/>
              <a:gd name="connsiteY3" fmla="*/ 10700381 h 10700802"/>
              <a:gd name="connsiteX4" fmla="*/ 0 w 9939724"/>
              <a:gd name="connsiteY4" fmla="*/ 5350422 h 10700802"/>
              <a:gd name="connsiteX0" fmla="*/ 56 w 9939780"/>
              <a:gd name="connsiteY0" fmla="*/ 4436338 h 9786571"/>
              <a:gd name="connsiteX1" fmla="*/ 7606792 w 9939780"/>
              <a:gd name="connsiteY1" fmla="*/ 779 h 9786571"/>
              <a:gd name="connsiteX2" fmla="*/ 9939780 w 9939780"/>
              <a:gd name="connsiteY2" fmla="*/ 4213055 h 9786571"/>
              <a:gd name="connsiteX3" fmla="*/ 7734383 w 9939780"/>
              <a:gd name="connsiteY3" fmla="*/ 9786297 h 9786571"/>
              <a:gd name="connsiteX4" fmla="*/ 56 w 9939780"/>
              <a:gd name="connsiteY4" fmla="*/ 4436338 h 9786571"/>
              <a:gd name="connsiteX0" fmla="*/ 374 w 9940098"/>
              <a:gd name="connsiteY0" fmla="*/ 4436338 h 8489509"/>
              <a:gd name="connsiteX1" fmla="*/ 7607110 w 9940098"/>
              <a:gd name="connsiteY1" fmla="*/ 779 h 8489509"/>
              <a:gd name="connsiteX2" fmla="*/ 9940098 w 9940098"/>
              <a:gd name="connsiteY2" fmla="*/ 4213055 h 8489509"/>
              <a:gd name="connsiteX3" fmla="*/ 7936720 w 9940098"/>
              <a:gd name="connsiteY3" fmla="*/ 8489125 h 8489509"/>
              <a:gd name="connsiteX4" fmla="*/ 374 w 9940098"/>
              <a:gd name="connsiteY4" fmla="*/ 4436338 h 848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0098" h="8489509">
                <a:moveTo>
                  <a:pt x="374" y="4436338"/>
                </a:moveTo>
                <a:cubicBezTo>
                  <a:pt x="-54561" y="3021614"/>
                  <a:pt x="5950489" y="37993"/>
                  <a:pt x="7607110" y="779"/>
                </a:cubicBezTo>
                <a:cubicBezTo>
                  <a:pt x="9263731" y="-36435"/>
                  <a:pt x="9940098" y="1258354"/>
                  <a:pt x="9940098" y="4213055"/>
                </a:cubicBezTo>
                <a:cubicBezTo>
                  <a:pt x="9940098" y="7167756"/>
                  <a:pt x="9593341" y="8451911"/>
                  <a:pt x="7936720" y="8489125"/>
                </a:cubicBezTo>
                <a:cubicBezTo>
                  <a:pt x="6280099" y="8526339"/>
                  <a:pt x="55309" y="5851062"/>
                  <a:pt x="374" y="4436338"/>
                </a:cubicBezTo>
                <a:close/>
              </a:path>
            </a:pathLst>
          </a:custGeom>
          <a:solidFill>
            <a:srgbClr val="7F305F">
              <a:alpha val="32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endParaRPr lang="en-GB" sz="2531">
              <a:solidFill>
                <a:srgbClr val="000000"/>
              </a:solidFill>
              <a:sym typeface="Helvetica Neue Light"/>
            </a:endParaRPr>
          </a:p>
        </p:txBody>
      </p:sp>
      <p:sp>
        <p:nvSpPr>
          <p:cNvPr id="2" name="Rectangle 1">
            <a:extLst>
              <a:ext uri="{FF2B5EF4-FFF2-40B4-BE49-F238E27FC236}">
                <a16:creationId xmlns:a16="http://schemas.microsoft.com/office/drawing/2014/main" id="{CF7A5690-FD2E-73CB-5056-CFD97323CF67}"/>
              </a:ext>
            </a:extLst>
          </p:cNvPr>
          <p:cNvSpPr/>
          <p:nvPr/>
        </p:nvSpPr>
        <p:spPr>
          <a:xfrm>
            <a:off x="0" y="0"/>
            <a:ext cx="1600200" cy="68580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251F6C-615D-4405-7450-4B2C5CF4918D}"/>
              </a:ext>
            </a:extLst>
          </p:cNvPr>
          <p:cNvSpPr txBox="1"/>
          <p:nvPr/>
        </p:nvSpPr>
        <p:spPr>
          <a:xfrm rot="16200000">
            <a:off x="-1692631" y="3255165"/>
            <a:ext cx="4718664" cy="707886"/>
          </a:xfrm>
          <a:prstGeom prst="rect">
            <a:avLst/>
          </a:prstGeom>
          <a:noFill/>
        </p:spPr>
        <p:txBody>
          <a:bodyPr wrap="none" rtlCol="0">
            <a:spAutoFit/>
          </a:bodyPr>
          <a:lstStyle/>
          <a:p>
            <a:r>
              <a:rPr lang="en-GB" sz="4000">
                <a:latin typeface="Tenorite" panose="00000500000000000000" pitchFamily="2" charset="0"/>
                <a:ea typeface="Open Sans ExtraBold" panose="020B0604020202020204" pitchFamily="34" charset="0"/>
                <a:cs typeface="Open Sans ExtraBold" panose="020B0604020202020204" pitchFamily="34" charset="0"/>
              </a:rPr>
              <a:t>False Vacuum Decay</a:t>
            </a:r>
          </a:p>
        </p:txBody>
      </p:sp>
      <p:sp>
        <p:nvSpPr>
          <p:cNvPr id="4" name="TextBox 3">
            <a:extLst>
              <a:ext uri="{FF2B5EF4-FFF2-40B4-BE49-F238E27FC236}">
                <a16:creationId xmlns:a16="http://schemas.microsoft.com/office/drawing/2014/main" id="{A76A50E5-5DDC-EF97-3BF0-2786662DA0DB}"/>
              </a:ext>
            </a:extLst>
          </p:cNvPr>
          <p:cNvSpPr txBox="1"/>
          <p:nvPr/>
        </p:nvSpPr>
        <p:spPr>
          <a:xfrm>
            <a:off x="3896501" y="1392385"/>
            <a:ext cx="2799879" cy="4073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latinLnBrk="1" hangingPunct="0"/>
            <a:r>
              <a:rPr lang="en-GB" sz="2000" b="1" dirty="0">
                <a:latin typeface="Tenorite" panose="00000500000000000000" pitchFamily="2" charset="0"/>
                <a:cs typeface="Segoe UI" panose="020B0502040204020203" pitchFamily="34" charset="0"/>
                <a:sym typeface="Symbol" panose="05050102010706020507" pitchFamily="18" charset="2"/>
              </a:rPr>
              <a:t>Cambridge</a:t>
            </a:r>
            <a:endParaRPr lang="en-GB" sz="2000" dirty="0">
              <a:latin typeface="Tenorite" panose="00000500000000000000" pitchFamily="2" charset="0"/>
              <a:cs typeface="Segoe UI" panose="020B0502040204020203" pitchFamily="34" charset="0"/>
              <a:sym typeface="Symbol" panose="05050102010706020507" pitchFamily="18" charset="2"/>
            </a:endParaRP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rPr>
              <a:t>Hiranya Peiris</a:t>
            </a: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rPr>
              <a:t>Alex Jenkins</a:t>
            </a: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sym typeface="Symbol" panose="05050102010706020507" pitchFamily="18" charset="2"/>
              </a:rPr>
              <a:t>Emily </a:t>
            </a:r>
            <a:r>
              <a:rPr lang="en-GB" sz="2000" dirty="0" err="1">
                <a:latin typeface="Tenorite" panose="00000500000000000000" pitchFamily="2" charset="0"/>
                <a:cs typeface="Segoe UI" panose="020B0502040204020203" pitchFamily="34" charset="0"/>
                <a:sym typeface="Symbol" panose="05050102010706020507" pitchFamily="18" charset="2"/>
              </a:rPr>
              <a:t>Hertig</a:t>
            </a:r>
            <a:endParaRPr lang="en-GB" sz="2000" dirty="0">
              <a:latin typeface="Tenorite" panose="00000500000000000000" pitchFamily="2" charset="0"/>
              <a:cs typeface="Segoe UI" panose="020B0502040204020203" pitchFamily="34" charset="0"/>
              <a:sym typeface="Symbol" panose="05050102010706020507" pitchFamily="18" charset="2"/>
            </a:endParaRPr>
          </a:p>
          <a:p>
            <a:pPr latinLnBrk="1" hangingPunct="0"/>
            <a:r>
              <a:rPr lang="en-GB" sz="2000" b="1" dirty="0">
                <a:latin typeface="Tenorite" panose="00000500000000000000" pitchFamily="2" charset="0"/>
                <a:cs typeface="Segoe UI" panose="020B0502040204020203" pitchFamily="34" charset="0"/>
                <a:sym typeface="Symbol" panose="05050102010706020507" pitchFamily="18" charset="2"/>
              </a:rPr>
              <a:t>Durham</a:t>
            </a:r>
            <a:endParaRPr lang="en-GB" sz="2000" dirty="0">
              <a:latin typeface="Tenorite" panose="00000500000000000000" pitchFamily="2" charset="0"/>
              <a:cs typeface="Segoe UI" panose="020B0502040204020203" pitchFamily="34" charset="0"/>
            </a:endParaRP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rPr>
              <a:t>Andrew Pontzen</a:t>
            </a:r>
          </a:p>
          <a:p>
            <a:pPr marL="182563" indent="-182563" latinLnBrk="1" hangingPunct="0"/>
            <a:r>
              <a:rPr lang="en-GB" sz="2000" b="1" dirty="0">
                <a:latin typeface="Tenorite" panose="00000500000000000000" pitchFamily="2" charset="0"/>
                <a:cs typeface="Segoe UI" panose="020B0502040204020203" pitchFamily="34" charset="0"/>
                <a:sym typeface="Symbol" panose="05050102010706020507" pitchFamily="18" charset="2"/>
              </a:rPr>
              <a:t>Newcastle</a:t>
            </a: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rPr>
              <a:t>Ian Moss</a:t>
            </a: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rPr>
              <a:t>Kate Brown</a:t>
            </a:r>
          </a:p>
          <a:p>
            <a:pPr latinLnBrk="1" hangingPunct="0"/>
            <a:r>
              <a:rPr lang="en-GB" sz="2000" b="1" dirty="0">
                <a:latin typeface="Tenorite" panose="00000500000000000000" pitchFamily="2" charset="0"/>
                <a:cs typeface="Segoe UI" panose="020B0502040204020203" pitchFamily="34" charset="0"/>
                <a:sym typeface="Symbol" panose="05050102010706020507" pitchFamily="18" charset="2"/>
              </a:rPr>
              <a:t>PI/CITA</a:t>
            </a: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rPr>
              <a:t>Matt Johnson</a:t>
            </a: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rPr>
              <a:t>Jonathan Braden</a:t>
            </a:r>
          </a:p>
          <a:p>
            <a:pPr marL="182563" indent="-182563" latinLnBrk="1" hangingPunct="0">
              <a:buFont typeface="Arial" panose="020B0604020202020204" pitchFamily="34" charset="0"/>
              <a:buChar char="•"/>
            </a:pPr>
            <a:r>
              <a:rPr lang="en-GB" sz="2000" dirty="0">
                <a:latin typeface="Tenorite" panose="00000500000000000000" pitchFamily="2" charset="0"/>
                <a:cs typeface="Segoe UI" panose="020B0502040204020203" pitchFamily="34" charset="0"/>
              </a:rPr>
              <a:t>Dalila </a:t>
            </a:r>
            <a:r>
              <a:rPr lang="en-GB" sz="2000" dirty="0" err="1">
                <a:latin typeface="Tenorite" panose="00000500000000000000" pitchFamily="2" charset="0"/>
                <a:cs typeface="Segoe UI" panose="020B0502040204020203" pitchFamily="34" charset="0"/>
              </a:rPr>
              <a:t>Pirvu</a:t>
            </a:r>
            <a:endParaRPr lang="en-GB" sz="2000" dirty="0">
              <a:latin typeface="Tenorite" panose="00000500000000000000" pitchFamily="2" charset="0"/>
              <a:cs typeface="Segoe UI" panose="020B0502040204020203" pitchFamily="34" charset="0"/>
            </a:endParaRPr>
          </a:p>
        </p:txBody>
      </p:sp>
      <p:sp>
        <p:nvSpPr>
          <p:cNvPr id="5" name="TextBox 4">
            <a:extLst>
              <a:ext uri="{FF2B5EF4-FFF2-40B4-BE49-F238E27FC236}">
                <a16:creationId xmlns:a16="http://schemas.microsoft.com/office/drawing/2014/main" id="{19277A5B-B515-76E2-C9E0-EEF0A41C2046}"/>
              </a:ext>
            </a:extLst>
          </p:cNvPr>
          <p:cNvSpPr txBox="1"/>
          <p:nvPr/>
        </p:nvSpPr>
        <p:spPr>
          <a:xfrm>
            <a:off x="8522837" y="2746013"/>
            <a:ext cx="3406981" cy="13032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latinLnBrk="1" hangingPunct="0"/>
            <a:r>
              <a:rPr lang="en-GB" sz="2000" b="1">
                <a:latin typeface="Tenorite" panose="00000500000000000000" pitchFamily="2" charset="0"/>
                <a:cs typeface="Segoe UI" panose="020B0502040204020203" pitchFamily="34" charset="0"/>
                <a:sym typeface="Symbol" panose="05050102010706020507" pitchFamily="18" charset="2"/>
              </a:rPr>
              <a:t>Zoran </a:t>
            </a:r>
            <a:r>
              <a:rPr lang="en-GB" sz="2000" b="1" err="1">
                <a:latin typeface="Tenorite" panose="00000500000000000000" pitchFamily="2" charset="0"/>
                <a:cs typeface="Segoe UI" panose="020B0502040204020203" pitchFamily="34" charset="0"/>
                <a:sym typeface="Symbol" panose="05050102010706020507" pitchFamily="18" charset="2"/>
              </a:rPr>
              <a:t>Hadzibabic</a:t>
            </a:r>
            <a:endParaRPr lang="en-GB" sz="2000" b="1">
              <a:latin typeface="Tenorite" panose="00000500000000000000" pitchFamily="2" charset="0"/>
              <a:cs typeface="Segoe UI" panose="020B0502040204020203" pitchFamily="34" charset="0"/>
              <a:sym typeface="Symbol" panose="05050102010706020507" pitchFamily="18" charset="2"/>
            </a:endParaRPr>
          </a:p>
          <a:p>
            <a:pPr marL="182563" indent="-182563" latinLnBrk="1" hangingPunct="0">
              <a:buFont typeface="Arial" panose="020B0604020202020204" pitchFamily="34" charset="0"/>
              <a:buChar char="•"/>
            </a:pPr>
            <a:r>
              <a:rPr lang="en-GB" sz="2000">
                <a:latin typeface="Tenorite" panose="00000500000000000000" pitchFamily="2" charset="0"/>
                <a:cs typeface="Segoe UI" panose="020B0502040204020203" pitchFamily="34" charset="0"/>
              </a:rPr>
              <a:t>Christoph Eigen</a:t>
            </a:r>
          </a:p>
          <a:p>
            <a:pPr marL="182563" indent="-182563" latinLnBrk="1" hangingPunct="0">
              <a:buFont typeface="Arial" panose="020B0604020202020204" pitchFamily="34" charset="0"/>
              <a:buChar char="•"/>
            </a:pPr>
            <a:r>
              <a:rPr lang="en-GB" sz="2000">
                <a:latin typeface="Tenorite" panose="00000500000000000000" pitchFamily="2" charset="0"/>
                <a:cs typeface="Segoe UI" panose="020B0502040204020203" pitchFamily="34" charset="0"/>
              </a:rPr>
              <a:t>Konstantinos Konstantinou</a:t>
            </a:r>
          </a:p>
          <a:p>
            <a:pPr marL="182563" indent="-182563" latinLnBrk="1" hangingPunct="0">
              <a:buFont typeface="Arial" panose="020B0604020202020204" pitchFamily="34" charset="0"/>
              <a:buChar char="•"/>
            </a:pPr>
            <a:r>
              <a:rPr lang="en-GB" sz="2000">
                <a:latin typeface="Tenorite" panose="00000500000000000000" pitchFamily="2" charset="0"/>
                <a:cs typeface="Segoe UI" panose="020B0502040204020203" pitchFamily="34" charset="0"/>
              </a:rPr>
              <a:t>Nishant Dogra</a:t>
            </a:r>
          </a:p>
        </p:txBody>
      </p:sp>
    </p:spTree>
    <p:extLst>
      <p:ext uri="{BB962C8B-B14F-4D97-AF65-F5344CB8AC3E}">
        <p14:creationId xmlns:p14="http://schemas.microsoft.com/office/powerpoint/2010/main" val="3305468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176DEB-0A4B-B644-9DC9-6407CA7C717F}"/>
              </a:ext>
            </a:extLst>
          </p:cNvPr>
          <p:cNvPicPr>
            <a:picLocks noChangeAspect="1"/>
          </p:cNvPicPr>
          <p:nvPr/>
        </p:nvPicPr>
        <p:blipFill>
          <a:blip r:embed="rId3"/>
          <a:stretch>
            <a:fillRect/>
          </a:stretch>
        </p:blipFill>
        <p:spPr>
          <a:xfrm>
            <a:off x="2196312" y="339935"/>
            <a:ext cx="7484402" cy="2702700"/>
          </a:xfrm>
          <a:prstGeom prst="rect">
            <a:avLst/>
          </a:prstGeom>
        </p:spPr>
      </p:pic>
      <p:sp>
        <p:nvSpPr>
          <p:cNvPr id="14" name="TextBox 13">
            <a:extLst>
              <a:ext uri="{FF2B5EF4-FFF2-40B4-BE49-F238E27FC236}">
                <a16:creationId xmlns:a16="http://schemas.microsoft.com/office/drawing/2014/main" id="{6AA43633-3629-AF4D-AB51-10EEBFD5011F}"/>
              </a:ext>
            </a:extLst>
          </p:cNvPr>
          <p:cNvSpPr txBox="1"/>
          <p:nvPr/>
        </p:nvSpPr>
        <p:spPr>
          <a:xfrm>
            <a:off x="1600200" y="0"/>
            <a:ext cx="7704250" cy="400110"/>
          </a:xfrm>
          <a:prstGeom prst="rect">
            <a:avLst/>
          </a:prstGeom>
          <a:noFill/>
        </p:spPr>
        <p:txBody>
          <a:bodyPr wrap="square" rtlCol="0">
            <a:spAutoFit/>
          </a:bodyPr>
          <a:lstStyle/>
          <a:p>
            <a:r>
              <a:rPr lang="en-GB" sz="2000" b="1" dirty="0">
                <a:latin typeface="Söhne"/>
                <a:ea typeface="Segoe UI Black" panose="020B0A02040204020203" pitchFamily="34" charset="0"/>
              </a:rPr>
              <a:t>False Vacuum Decay</a:t>
            </a:r>
          </a:p>
        </p:txBody>
      </p:sp>
      <p:sp>
        <p:nvSpPr>
          <p:cNvPr id="15" name="TextBox 14">
            <a:extLst>
              <a:ext uri="{FF2B5EF4-FFF2-40B4-BE49-F238E27FC236}">
                <a16:creationId xmlns:a16="http://schemas.microsoft.com/office/drawing/2014/main" id="{19C0CC28-FC15-904A-9D5E-6558A81B3979}"/>
              </a:ext>
            </a:extLst>
          </p:cNvPr>
          <p:cNvSpPr txBox="1"/>
          <p:nvPr/>
        </p:nvSpPr>
        <p:spPr>
          <a:xfrm>
            <a:off x="2033541" y="2967822"/>
            <a:ext cx="8124918" cy="23441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522368" indent="-522368" latinLnBrk="1" hangingPunct="0">
              <a:buFont typeface="Arial" panose="020B0604020202020204" pitchFamily="34" charset="0"/>
              <a:buChar char="•"/>
            </a:pPr>
            <a:r>
              <a:rPr lang="en-GB" sz="2109" dirty="0">
                <a:solidFill>
                  <a:srgbClr val="000000"/>
                </a:solidFill>
                <a:latin typeface="Söhne"/>
                <a:cs typeface="Segoe UI" panose="020B0502040204020203" pitchFamily="34" charset="0"/>
              </a:rPr>
              <a:t>Particle physics-inspired cosmological theories exhibit </a:t>
            </a:r>
            <a:br>
              <a:rPr lang="en-GB" sz="2109" dirty="0">
                <a:solidFill>
                  <a:srgbClr val="000000"/>
                </a:solidFill>
                <a:latin typeface="Söhne"/>
                <a:cs typeface="Segoe UI" panose="020B0502040204020203" pitchFamily="34" charset="0"/>
              </a:rPr>
            </a:br>
            <a:r>
              <a:rPr lang="en-GB" sz="2109" b="1" dirty="0">
                <a:solidFill>
                  <a:srgbClr val="000000"/>
                </a:solidFill>
                <a:latin typeface="Söhne"/>
                <a:cs typeface="Segoe UI" panose="020B0502040204020203" pitchFamily="34" charset="0"/>
              </a:rPr>
              <a:t>false vacuum decay </a:t>
            </a:r>
            <a:r>
              <a:rPr lang="en-GB" sz="2109" dirty="0">
                <a:solidFill>
                  <a:srgbClr val="000000"/>
                </a:solidFill>
                <a:latin typeface="Söhne"/>
                <a:cs typeface="Segoe UI" panose="020B0502040204020203" pitchFamily="34" charset="0"/>
              </a:rPr>
              <a:t>via </a:t>
            </a:r>
            <a:r>
              <a:rPr lang="en-GB" sz="2109" b="1" dirty="0">
                <a:solidFill>
                  <a:srgbClr val="000000"/>
                </a:solidFill>
                <a:latin typeface="Söhne"/>
                <a:cs typeface="Segoe UI" panose="020B0502040204020203" pitchFamily="34" charset="0"/>
              </a:rPr>
              <a:t>bubble nucleation</a:t>
            </a:r>
            <a:br>
              <a:rPr lang="en-GB" sz="2109" dirty="0">
                <a:solidFill>
                  <a:srgbClr val="000000"/>
                </a:solidFill>
                <a:latin typeface="Söhne"/>
                <a:cs typeface="Segoe UI" panose="020B0502040204020203" pitchFamily="34" charset="0"/>
              </a:rPr>
            </a:br>
            <a:endParaRPr lang="en-GB" sz="2109" dirty="0">
              <a:solidFill>
                <a:srgbClr val="000000"/>
              </a:solidFill>
              <a:latin typeface="Söhne"/>
              <a:cs typeface="Segoe UI" panose="020B0502040204020203" pitchFamily="34" charset="0"/>
            </a:endParaRPr>
          </a:p>
          <a:p>
            <a:pPr marL="522368" indent="-522368" latinLnBrk="1" hangingPunct="0">
              <a:buFont typeface="Arial" panose="020B0604020202020204" pitchFamily="34" charset="0"/>
              <a:buChar char="•"/>
            </a:pPr>
            <a:r>
              <a:rPr lang="en-GB" sz="2109" dirty="0">
                <a:solidFill>
                  <a:srgbClr val="000000"/>
                </a:solidFill>
                <a:latin typeface="Söhne"/>
                <a:cs typeface="Segoe UI" panose="020B0502040204020203" pitchFamily="34" charset="0"/>
              </a:rPr>
              <a:t>Relativistic first-order phase transition: non-perturbative, non-linear,</a:t>
            </a:r>
            <a:br>
              <a:rPr lang="en-GB" sz="2109" dirty="0">
                <a:solidFill>
                  <a:srgbClr val="000000"/>
                </a:solidFill>
                <a:latin typeface="Söhne"/>
                <a:cs typeface="Segoe UI" panose="020B0502040204020203" pitchFamily="34" charset="0"/>
              </a:rPr>
            </a:br>
            <a:r>
              <a:rPr lang="en-GB" sz="2109" dirty="0">
                <a:solidFill>
                  <a:srgbClr val="000000"/>
                </a:solidFill>
                <a:latin typeface="Söhne"/>
                <a:cs typeface="Segoe UI" panose="020B0502040204020203" pitchFamily="34" charset="0"/>
              </a:rPr>
              <a:t>non-equilibrium process</a:t>
            </a:r>
            <a:br>
              <a:rPr lang="en-GB" sz="2109" dirty="0">
                <a:solidFill>
                  <a:srgbClr val="000000"/>
                </a:solidFill>
                <a:latin typeface="Söhne"/>
                <a:cs typeface="Segoe UI" panose="020B0502040204020203" pitchFamily="34" charset="0"/>
              </a:rPr>
            </a:br>
            <a:endParaRPr lang="en-GB" sz="2109" dirty="0">
              <a:solidFill>
                <a:srgbClr val="000000"/>
              </a:solidFill>
              <a:latin typeface="Söhne"/>
              <a:cs typeface="Segoe UI" panose="020B0502040204020203" pitchFamily="34" charset="0"/>
            </a:endParaRPr>
          </a:p>
          <a:p>
            <a:pPr marL="522368" indent="-522368" latinLnBrk="1" hangingPunct="0">
              <a:buFont typeface="Arial" panose="020B0604020202020204" pitchFamily="34" charset="0"/>
              <a:buChar char="•"/>
            </a:pPr>
            <a:r>
              <a:rPr lang="en-GB" sz="2109" dirty="0">
                <a:solidFill>
                  <a:srgbClr val="000000"/>
                </a:solidFill>
                <a:latin typeface="Söhne"/>
                <a:cs typeface="Segoe UI" panose="020B0502040204020203" pitchFamily="34" charset="0"/>
              </a:rPr>
              <a:t>Understanding dynamics could shed light on origin of Universe</a:t>
            </a:r>
          </a:p>
        </p:txBody>
      </p:sp>
      <p:sp>
        <p:nvSpPr>
          <p:cNvPr id="2" name="Rectangle 1">
            <a:extLst>
              <a:ext uri="{FF2B5EF4-FFF2-40B4-BE49-F238E27FC236}">
                <a16:creationId xmlns:a16="http://schemas.microsoft.com/office/drawing/2014/main" id="{E6595CE7-02A0-05E9-810D-682E15234F9E}"/>
              </a:ext>
            </a:extLst>
          </p:cNvPr>
          <p:cNvSpPr/>
          <p:nvPr/>
        </p:nvSpPr>
        <p:spPr>
          <a:xfrm>
            <a:off x="0" y="0"/>
            <a:ext cx="1600200" cy="68580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048E7A-19D9-1A9A-5A4B-6DC59D759B8D}"/>
              </a:ext>
            </a:extLst>
          </p:cNvPr>
          <p:cNvSpPr txBox="1"/>
          <p:nvPr/>
        </p:nvSpPr>
        <p:spPr>
          <a:xfrm rot="16200000">
            <a:off x="-1692631" y="3255165"/>
            <a:ext cx="4718664" cy="707886"/>
          </a:xfrm>
          <a:prstGeom prst="rect">
            <a:avLst/>
          </a:prstGeom>
          <a:noFill/>
        </p:spPr>
        <p:txBody>
          <a:bodyPr wrap="none" rtlCol="0">
            <a:spAutoFit/>
          </a:bodyPr>
          <a:lstStyle/>
          <a:p>
            <a:r>
              <a:rPr lang="en-GB" sz="4000" dirty="0">
                <a:latin typeface="Tenorite" panose="00000500000000000000" pitchFamily="2" charset="0"/>
                <a:ea typeface="Open Sans ExtraBold" panose="020B0604020202020204" pitchFamily="34" charset="0"/>
                <a:cs typeface="Open Sans ExtraBold" panose="020B0604020202020204" pitchFamily="34" charset="0"/>
              </a:rPr>
              <a:t>False Vacuum Decay</a:t>
            </a:r>
          </a:p>
        </p:txBody>
      </p:sp>
      <p:sp>
        <p:nvSpPr>
          <p:cNvPr id="4" name="TextBox 3">
            <a:extLst>
              <a:ext uri="{FF2B5EF4-FFF2-40B4-BE49-F238E27FC236}">
                <a16:creationId xmlns:a16="http://schemas.microsoft.com/office/drawing/2014/main" id="{33816BD6-CE25-5261-647E-7BE4CC4B9D56}"/>
              </a:ext>
            </a:extLst>
          </p:cNvPr>
          <p:cNvSpPr txBox="1"/>
          <p:nvPr/>
        </p:nvSpPr>
        <p:spPr>
          <a:xfrm>
            <a:off x="1838666" y="5401695"/>
            <a:ext cx="10247317" cy="1370440"/>
          </a:xfrm>
          <a:prstGeom prst="rect">
            <a:avLst/>
          </a:prstGeom>
          <a:solidFill>
            <a:schemeClr val="tx2">
              <a:lumMod val="10000"/>
              <a:lumOff val="9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latinLnBrk="1" hangingPunct="0"/>
            <a:r>
              <a:rPr lang="en-GB" sz="2109" b="1" dirty="0">
                <a:solidFill>
                  <a:srgbClr val="000000"/>
                </a:solidFill>
                <a:latin typeface="Söhne"/>
                <a:cs typeface="Segoe UI" panose="020B0502040204020203" pitchFamily="34" charset="0"/>
              </a:rPr>
              <a:t>Synthetic Quantum System</a:t>
            </a:r>
            <a:r>
              <a:rPr lang="en-GB" sz="2109" dirty="0">
                <a:solidFill>
                  <a:srgbClr val="000000"/>
                </a:solidFill>
                <a:latin typeface="Söhne"/>
                <a:cs typeface="Segoe UI" panose="020B0502040204020203" pitchFamily="34" charset="0"/>
              </a:rPr>
              <a:t>:</a:t>
            </a:r>
            <a:br>
              <a:rPr lang="en-GB" sz="2109" dirty="0">
                <a:solidFill>
                  <a:srgbClr val="000000"/>
                </a:solidFill>
                <a:latin typeface="Söhne"/>
                <a:cs typeface="Segoe UI" panose="020B0502040204020203" pitchFamily="34" charset="0"/>
              </a:rPr>
            </a:br>
            <a:r>
              <a:rPr lang="en-GB" sz="2109" dirty="0">
                <a:solidFill>
                  <a:srgbClr val="000000"/>
                </a:solidFill>
                <a:latin typeface="Söhne"/>
                <a:cs typeface="Segoe UI" panose="020B0502040204020203" pitchFamily="34" charset="0"/>
              </a:rPr>
              <a:t>2-component coupled Bose-Einstein Condensates/BECs</a:t>
            </a:r>
            <a:br>
              <a:rPr lang="en-GB" sz="2109" dirty="0">
                <a:solidFill>
                  <a:srgbClr val="000000"/>
                </a:solidFill>
                <a:latin typeface="Söhne"/>
                <a:cs typeface="Segoe UI" panose="020B0502040204020203" pitchFamily="34" charset="0"/>
                <a:sym typeface="Helvetica Neue Light"/>
              </a:rPr>
            </a:br>
            <a:r>
              <a:rPr lang="en-GB" sz="2109" dirty="0">
                <a:solidFill>
                  <a:srgbClr val="000000"/>
                </a:solidFill>
                <a:latin typeface="Söhne"/>
                <a:cs typeface="Segoe UI" panose="020B0502040204020203" pitchFamily="34" charset="0"/>
                <a:sym typeface="Helvetica Neue Light"/>
              </a:rPr>
              <a:t>ultra-cold dilute gas of N bosons, in two-single particle states</a:t>
            </a:r>
            <a:br>
              <a:rPr lang="en-GB" sz="2109" dirty="0">
                <a:solidFill>
                  <a:srgbClr val="000000"/>
                </a:solidFill>
                <a:latin typeface="Söhne"/>
                <a:cs typeface="Segoe UI" panose="020B0502040204020203" pitchFamily="34" charset="0"/>
              </a:rPr>
            </a:br>
            <a:r>
              <a:rPr lang="en-GB" sz="2109" dirty="0">
                <a:solidFill>
                  <a:srgbClr val="000000"/>
                </a:solidFill>
                <a:latin typeface="Söhne"/>
                <a:cs typeface="Segoe UI" panose="020B0502040204020203" pitchFamily="34" charset="0"/>
              </a:rPr>
              <a:t>e.g. atoms in two different hyperfine states or double-well potential</a:t>
            </a:r>
            <a:endParaRPr lang="en-GB" sz="2109" dirty="0">
              <a:solidFill>
                <a:srgbClr val="000000"/>
              </a:solidFill>
              <a:latin typeface="Söhne"/>
              <a:cs typeface="Segoe UI" panose="020B0502040204020203" pitchFamily="34" charset="0"/>
              <a:sym typeface="Helvetica Neue Light"/>
            </a:endParaRPr>
          </a:p>
        </p:txBody>
      </p:sp>
    </p:spTree>
    <p:extLst>
      <p:ext uri="{BB962C8B-B14F-4D97-AF65-F5344CB8AC3E}">
        <p14:creationId xmlns:p14="http://schemas.microsoft.com/office/powerpoint/2010/main" val="2317672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7C5FB-4200-76F3-F9C4-8C11488CDD8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1A3ABF6-DC91-47E4-B0C5-A9B5F48C57AE}"/>
              </a:ext>
            </a:extLst>
          </p:cNvPr>
          <p:cNvSpPr/>
          <p:nvPr/>
        </p:nvSpPr>
        <p:spPr>
          <a:xfrm>
            <a:off x="8651181" y="253497"/>
            <a:ext cx="3495554" cy="6537047"/>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E9CDE9D-FBBF-4B4B-60F7-52983C85D35E}"/>
              </a:ext>
            </a:extLst>
          </p:cNvPr>
          <p:cNvSpPr/>
          <p:nvPr/>
        </p:nvSpPr>
        <p:spPr>
          <a:xfrm>
            <a:off x="0" y="0"/>
            <a:ext cx="1600200" cy="68580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8FBC40B-9259-F016-45C1-73329483525B}"/>
              </a:ext>
            </a:extLst>
          </p:cNvPr>
          <p:cNvSpPr txBox="1"/>
          <p:nvPr/>
        </p:nvSpPr>
        <p:spPr>
          <a:xfrm rot="16200000">
            <a:off x="-875416" y="3255165"/>
            <a:ext cx="3084242" cy="707886"/>
          </a:xfrm>
          <a:prstGeom prst="rect">
            <a:avLst/>
          </a:prstGeom>
          <a:noFill/>
        </p:spPr>
        <p:txBody>
          <a:bodyPr wrap="none" rtlCol="0">
            <a:spAutoFit/>
          </a:bodyPr>
          <a:lstStyle/>
          <a:p>
            <a:r>
              <a:rPr lang="en-GB" sz="4000">
                <a:latin typeface="Tenorite" panose="00000500000000000000" pitchFamily="2" charset="0"/>
                <a:ea typeface="Open Sans ExtraBold" panose="020B0604020202020204" pitchFamily="34" charset="0"/>
                <a:cs typeface="Open Sans ExtraBold" panose="020B0604020202020204" pitchFamily="34" charset="0"/>
              </a:rPr>
              <a:t>FVD - Theory</a:t>
            </a:r>
          </a:p>
        </p:txBody>
      </p:sp>
      <p:sp>
        <p:nvSpPr>
          <p:cNvPr id="4" name="TextBox 3">
            <a:extLst>
              <a:ext uri="{FF2B5EF4-FFF2-40B4-BE49-F238E27FC236}">
                <a16:creationId xmlns:a16="http://schemas.microsoft.com/office/drawing/2014/main" id="{FDC73D05-2D6D-2EB6-F58B-05CE2B80A1DC}"/>
              </a:ext>
            </a:extLst>
          </p:cNvPr>
          <p:cNvSpPr txBox="1"/>
          <p:nvPr/>
        </p:nvSpPr>
        <p:spPr>
          <a:xfrm>
            <a:off x="1600200" y="0"/>
            <a:ext cx="8891954" cy="400110"/>
          </a:xfrm>
          <a:prstGeom prst="rect">
            <a:avLst/>
          </a:prstGeom>
          <a:noFill/>
        </p:spPr>
        <p:txBody>
          <a:bodyPr wrap="square" rtlCol="0">
            <a:spAutoFit/>
          </a:bodyPr>
          <a:lstStyle/>
          <a:p>
            <a:r>
              <a:rPr lang="en-GB" sz="2000" b="1" dirty="0">
                <a:latin typeface="Century Gothic" panose="020B0502020202020204" pitchFamily="34" charset="0"/>
                <a:ea typeface="Segoe UI Black" panose="020B0A02040204020203" pitchFamily="34" charset="0"/>
              </a:rPr>
              <a:t>Identification of viable parameter space </a:t>
            </a:r>
          </a:p>
        </p:txBody>
      </p:sp>
      <p:pic>
        <p:nvPicPr>
          <p:cNvPr id="8" name="Picture 7">
            <a:extLst>
              <a:ext uri="{FF2B5EF4-FFF2-40B4-BE49-F238E27FC236}">
                <a16:creationId xmlns:a16="http://schemas.microsoft.com/office/drawing/2014/main" id="{B92925A4-F11C-4922-5D01-1696C40661B7}"/>
              </a:ext>
            </a:extLst>
          </p:cNvPr>
          <p:cNvPicPr>
            <a:picLocks noChangeAspect="1"/>
          </p:cNvPicPr>
          <p:nvPr/>
        </p:nvPicPr>
        <p:blipFill>
          <a:blip r:embed="rId3"/>
          <a:stretch>
            <a:fillRect/>
          </a:stretch>
        </p:blipFill>
        <p:spPr>
          <a:xfrm>
            <a:off x="5689029" y="572542"/>
            <a:ext cx="2910261" cy="2472830"/>
          </a:xfrm>
          <a:prstGeom prst="rect">
            <a:avLst/>
          </a:prstGeom>
        </p:spPr>
      </p:pic>
      <p:pic>
        <p:nvPicPr>
          <p:cNvPr id="12" name="Picture 11">
            <a:extLst>
              <a:ext uri="{FF2B5EF4-FFF2-40B4-BE49-F238E27FC236}">
                <a16:creationId xmlns:a16="http://schemas.microsoft.com/office/drawing/2014/main" id="{C2B8DD25-2B29-9702-C545-A7EFE8CB9E0C}"/>
              </a:ext>
            </a:extLst>
          </p:cNvPr>
          <p:cNvPicPr>
            <a:picLocks noChangeAspect="1"/>
          </p:cNvPicPr>
          <p:nvPr/>
        </p:nvPicPr>
        <p:blipFill>
          <a:blip r:embed="rId4"/>
          <a:stretch>
            <a:fillRect/>
          </a:stretch>
        </p:blipFill>
        <p:spPr>
          <a:xfrm>
            <a:off x="10636926" y="5284788"/>
            <a:ext cx="1454897" cy="1450307"/>
          </a:xfrm>
          <a:prstGeom prst="rect">
            <a:avLst/>
          </a:prstGeom>
        </p:spPr>
      </p:pic>
      <p:pic>
        <p:nvPicPr>
          <p:cNvPr id="14" name="Picture 13">
            <a:extLst>
              <a:ext uri="{FF2B5EF4-FFF2-40B4-BE49-F238E27FC236}">
                <a16:creationId xmlns:a16="http://schemas.microsoft.com/office/drawing/2014/main" id="{C94AF098-7135-9B7A-3C68-93CB2EEFA0C8}"/>
              </a:ext>
            </a:extLst>
          </p:cNvPr>
          <p:cNvPicPr>
            <a:picLocks noChangeAspect="1"/>
          </p:cNvPicPr>
          <p:nvPr/>
        </p:nvPicPr>
        <p:blipFill>
          <a:blip r:embed="rId5"/>
          <a:stretch>
            <a:fillRect/>
          </a:stretch>
        </p:blipFill>
        <p:spPr>
          <a:xfrm>
            <a:off x="8754962" y="400110"/>
            <a:ext cx="3330083" cy="4811773"/>
          </a:xfrm>
          <a:prstGeom prst="rect">
            <a:avLst/>
          </a:prstGeom>
        </p:spPr>
      </p:pic>
      <p:pic>
        <p:nvPicPr>
          <p:cNvPr id="2" name="Screenshot 2024-03-08 at 14.11.19.png" descr="Screenshot 2024-03-08 at 14.11.19.png">
            <a:extLst>
              <a:ext uri="{FF2B5EF4-FFF2-40B4-BE49-F238E27FC236}">
                <a16:creationId xmlns:a16="http://schemas.microsoft.com/office/drawing/2014/main" id="{B69B914B-3822-931D-12D9-121514B224CC}"/>
              </a:ext>
            </a:extLst>
          </p:cNvPr>
          <p:cNvPicPr>
            <a:picLocks noChangeAspect="1"/>
          </p:cNvPicPr>
          <p:nvPr/>
        </p:nvPicPr>
        <p:blipFill>
          <a:blip r:embed="rId6"/>
          <a:stretch>
            <a:fillRect/>
          </a:stretch>
        </p:blipFill>
        <p:spPr>
          <a:xfrm>
            <a:off x="1705100" y="548127"/>
            <a:ext cx="2519257" cy="2521660"/>
          </a:xfrm>
          <a:prstGeom prst="rect">
            <a:avLst/>
          </a:prstGeom>
          <a:ln w="12700">
            <a:miter lim="400000"/>
          </a:ln>
        </p:spPr>
      </p:pic>
      <p:sp>
        <p:nvSpPr>
          <p:cNvPr id="172" name="New theoretical work led by Alex Jenkins (UCL)* has greatly expanded the viable parameter space, giving much more favourable experimental prospects (see figure below)…"/>
          <p:cNvSpPr txBox="1">
            <a:spLocks/>
          </p:cNvSpPr>
          <p:nvPr/>
        </p:nvSpPr>
        <p:spPr>
          <a:xfrm>
            <a:off x="1875592" y="3538840"/>
            <a:ext cx="5886497" cy="29527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spcBef>
                <a:spcPts val="0"/>
              </a:spcBef>
              <a:buFont typeface="Arial" panose="020B0604020202020204" pitchFamily="34" charset="0"/>
              <a:buChar char="•"/>
              <a:defRPr sz="4000">
                <a:latin typeface="CMU Sans Serif"/>
                <a:ea typeface="CMU Sans Serif"/>
                <a:cs typeface="CMU Sans Serif"/>
                <a:sym typeface="CMU Sans Serif"/>
              </a:defRPr>
            </a:pPr>
            <a:r>
              <a:rPr lang="en-GB" sz="2100" dirty="0">
                <a:latin typeface="Söhne"/>
                <a:ea typeface="CMU Sans Serif"/>
                <a:cs typeface="CMU Sans Serif"/>
                <a:sym typeface="CMU Sans Serif"/>
              </a:rPr>
              <a:t>Identification of Viable parameter space </a:t>
            </a:r>
            <a:br>
              <a:rPr lang="en-GB" sz="2100" dirty="0">
                <a:latin typeface="Söhne"/>
                <a:ea typeface="CMU Sans Serif"/>
                <a:cs typeface="CMU Sans Serif"/>
                <a:sym typeface="CMU Sans Serif"/>
              </a:rPr>
            </a:br>
            <a:r>
              <a:rPr lang="en-GB" sz="2100" dirty="0">
                <a:latin typeface="Söhne"/>
                <a:ea typeface="CMU Sans Serif"/>
                <a:cs typeface="CMU Sans Serif"/>
                <a:sym typeface="Wingdings" panose="05000000000000000000" pitchFamily="2" charset="2"/>
              </a:rPr>
              <a:t> Experimental feasibility </a:t>
            </a:r>
            <a:br>
              <a:rPr lang="en-GB" sz="2100" dirty="0">
                <a:latin typeface="Söhne"/>
                <a:ea typeface="CMU Sans Serif"/>
                <a:cs typeface="CMU Sans Serif"/>
                <a:sym typeface="CMU Sans Serif"/>
              </a:rPr>
            </a:br>
            <a:endParaRPr lang="en-GB" sz="2100" dirty="0">
              <a:latin typeface="Söhne"/>
              <a:ea typeface="CMU Sans Serif"/>
              <a:cs typeface="CMU Sans Serif"/>
              <a:sym typeface="CMU Sans Serif"/>
            </a:endParaRPr>
          </a:p>
          <a:p>
            <a:pPr marL="571500" indent="-571500" algn="l">
              <a:spcBef>
                <a:spcPts val="0"/>
              </a:spcBef>
              <a:buFont typeface="Arial" panose="020B0604020202020204" pitchFamily="34" charset="0"/>
              <a:buChar char="•"/>
              <a:defRPr sz="4000">
                <a:latin typeface="CMU Sans Serif"/>
                <a:ea typeface="CMU Sans Serif"/>
                <a:cs typeface="CMU Sans Serif"/>
                <a:sym typeface="CMU Sans Serif"/>
              </a:defRPr>
            </a:pPr>
            <a:r>
              <a:rPr lang="en-GB" sz="2100" dirty="0">
                <a:latin typeface="Söhne"/>
                <a:ea typeface="CMU Sans Serif"/>
                <a:cs typeface="CMU Sans Serif"/>
                <a:sym typeface="CMU Sans Serif"/>
              </a:rPr>
              <a:t>Modelling of thermal False Vacuum Decay</a:t>
            </a:r>
            <a:br>
              <a:rPr lang="en-GB" sz="2100" dirty="0">
                <a:latin typeface="Söhne"/>
                <a:ea typeface="CMU Sans Serif"/>
                <a:cs typeface="CMU Sans Serif"/>
                <a:sym typeface="CMU Sans Serif"/>
              </a:rPr>
            </a:br>
            <a:r>
              <a:rPr lang="en-GB" sz="2100" dirty="0">
                <a:latin typeface="Söhne"/>
                <a:ea typeface="CMU Sans Serif"/>
                <a:cs typeface="CMU Sans Serif"/>
                <a:sym typeface="Wingdings" panose="05000000000000000000" pitchFamily="2" charset="2"/>
              </a:rPr>
              <a:t> Non-zero initial temperature</a:t>
            </a:r>
            <a:br>
              <a:rPr lang="en-GB" sz="2100" dirty="0">
                <a:latin typeface="Söhne"/>
                <a:ea typeface="CMU Sans Serif"/>
                <a:cs typeface="CMU Sans Serif"/>
                <a:sym typeface="CMU Sans Serif"/>
              </a:rPr>
            </a:br>
            <a:endParaRPr lang="en-GB" sz="2100" dirty="0">
              <a:latin typeface="Söhne"/>
              <a:ea typeface="CMU Sans Serif"/>
              <a:cs typeface="CMU Sans Serif"/>
              <a:sym typeface="CMU Sans Serif"/>
            </a:endParaRPr>
          </a:p>
          <a:p>
            <a:pPr marL="571500" indent="-571500" algn="l">
              <a:spcBef>
                <a:spcPts val="0"/>
              </a:spcBef>
              <a:buFont typeface="Arial" panose="020B0604020202020204" pitchFamily="34" charset="0"/>
              <a:buChar char="•"/>
              <a:defRPr sz="4000">
                <a:latin typeface="CMU Sans Serif"/>
                <a:ea typeface="CMU Sans Serif"/>
                <a:cs typeface="CMU Sans Serif"/>
                <a:sym typeface="CMU Sans Serif"/>
              </a:defRPr>
            </a:pPr>
            <a:r>
              <a:rPr lang="en-GB" sz="2100" dirty="0">
                <a:latin typeface="Söhne"/>
                <a:ea typeface="CMU Sans Serif"/>
                <a:cs typeface="CMU Sans Serif"/>
                <a:sym typeface="CMU Sans Serif"/>
              </a:rPr>
              <a:t>Realistic boundary conditions </a:t>
            </a:r>
            <a:br>
              <a:rPr lang="en-GB" sz="2100" dirty="0">
                <a:latin typeface="Söhne"/>
                <a:ea typeface="CMU Sans Serif"/>
                <a:cs typeface="CMU Sans Serif"/>
                <a:sym typeface="CMU Sans Serif"/>
              </a:rPr>
            </a:br>
            <a:r>
              <a:rPr lang="en-GB" sz="2100" dirty="0">
                <a:latin typeface="Söhne"/>
                <a:ea typeface="CMU Sans Serif"/>
                <a:cs typeface="CMU Sans Serif"/>
                <a:sym typeface="Wingdings" panose="05000000000000000000" pitchFamily="2" charset="2"/>
              </a:rPr>
              <a:t> Optimal trapping</a:t>
            </a:r>
            <a:endParaRPr lang="en-GB" sz="2600" dirty="0">
              <a:latin typeface="Söhne"/>
              <a:ea typeface="CMU Sans Serif"/>
              <a:cs typeface="CMU Sans Serif"/>
              <a:sym typeface="CMU Sans Serif"/>
            </a:endParaRPr>
          </a:p>
        </p:txBody>
      </p:sp>
      <p:pic>
        <p:nvPicPr>
          <p:cNvPr id="9" name="Google Shape;159;p5">
            <a:extLst>
              <a:ext uri="{FF2B5EF4-FFF2-40B4-BE49-F238E27FC236}">
                <a16:creationId xmlns:a16="http://schemas.microsoft.com/office/drawing/2014/main" id="{0168A00B-BF12-275D-72D4-E8A9F77CA216}"/>
              </a:ext>
            </a:extLst>
          </p:cNvPr>
          <p:cNvPicPr preferRelativeResize="0"/>
          <p:nvPr/>
        </p:nvPicPr>
        <p:blipFill>
          <a:blip r:embed="rId7">
            <a:alphaModFix/>
          </a:blip>
          <a:srcRect l="20090" t="16014" r="26124" b="19560"/>
          <a:stretch/>
        </p:blipFill>
        <p:spPr>
          <a:xfrm>
            <a:off x="6477407" y="4809664"/>
            <a:ext cx="2118862" cy="1948069"/>
          </a:xfrm>
          <a:prstGeom prst="rect">
            <a:avLst/>
          </a:prstGeom>
          <a:noFill/>
          <a:ln>
            <a:noFill/>
          </a:ln>
        </p:spPr>
      </p:pic>
    </p:spTree>
    <p:extLst>
      <p:ext uri="{BB962C8B-B14F-4D97-AF65-F5344CB8AC3E}">
        <p14:creationId xmlns:p14="http://schemas.microsoft.com/office/powerpoint/2010/main" val="582962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6" descr="Related image">
            <a:extLst>
              <a:ext uri="{FF2B5EF4-FFF2-40B4-BE49-F238E27FC236}">
                <a16:creationId xmlns:a16="http://schemas.microsoft.com/office/drawing/2014/main" id="{F2432236-B2D5-974F-88BF-79333F8B15E8}"/>
              </a:ext>
            </a:extLst>
          </p:cNvPr>
          <p:cNvSpPr>
            <a:spLocks noChangeAspect="1" noChangeArrowheads="1"/>
          </p:cNvSpPr>
          <p:nvPr/>
        </p:nvSpPr>
        <p:spPr bwMode="auto">
          <a:xfrm>
            <a:off x="3900551" y="275519"/>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endParaRPr lang="en-GB" sz="1266">
              <a:latin typeface="Tenorite" panose="00000500000000000000" pitchFamily="2" charset="0"/>
            </a:endParaRPr>
          </a:p>
        </p:txBody>
      </p:sp>
      <p:sp>
        <p:nvSpPr>
          <p:cNvPr id="2" name="Rectangle 1">
            <a:extLst>
              <a:ext uri="{FF2B5EF4-FFF2-40B4-BE49-F238E27FC236}">
                <a16:creationId xmlns:a16="http://schemas.microsoft.com/office/drawing/2014/main" id="{DA6B2D7B-A2A8-BF29-8B3E-FBFE2BFB1EF1}"/>
              </a:ext>
            </a:extLst>
          </p:cNvPr>
          <p:cNvSpPr/>
          <p:nvPr/>
        </p:nvSpPr>
        <p:spPr>
          <a:xfrm>
            <a:off x="0" y="0"/>
            <a:ext cx="1600200" cy="68580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AE2EF38-FC32-3962-53DC-E0908AAC2E30}"/>
              </a:ext>
            </a:extLst>
          </p:cNvPr>
          <p:cNvSpPr txBox="1"/>
          <p:nvPr/>
        </p:nvSpPr>
        <p:spPr>
          <a:xfrm rot="16200000">
            <a:off x="-1381709" y="3255165"/>
            <a:ext cx="4096827" cy="707886"/>
          </a:xfrm>
          <a:prstGeom prst="rect">
            <a:avLst/>
          </a:prstGeom>
          <a:noFill/>
        </p:spPr>
        <p:txBody>
          <a:bodyPr wrap="none" rtlCol="0">
            <a:spAutoFit/>
          </a:bodyPr>
          <a:lstStyle/>
          <a:p>
            <a:r>
              <a:rPr lang="en-GB" sz="4000" dirty="0">
                <a:latin typeface="Tenorite" panose="00000500000000000000" pitchFamily="2" charset="0"/>
                <a:ea typeface="Open Sans ExtraBold" panose="020B0604020202020204" pitchFamily="34" charset="0"/>
                <a:cs typeface="Open Sans ExtraBold" panose="020B0604020202020204" pitchFamily="34" charset="0"/>
              </a:rPr>
              <a:t>FVD - Experiment</a:t>
            </a:r>
          </a:p>
        </p:txBody>
      </p:sp>
      <p:sp>
        <p:nvSpPr>
          <p:cNvPr id="6" name="TextBox 5">
            <a:extLst>
              <a:ext uri="{FF2B5EF4-FFF2-40B4-BE49-F238E27FC236}">
                <a16:creationId xmlns:a16="http://schemas.microsoft.com/office/drawing/2014/main" id="{5C5E6DAD-0AC2-224A-ADF2-9FA7950194E6}"/>
              </a:ext>
            </a:extLst>
          </p:cNvPr>
          <p:cNvSpPr txBox="1"/>
          <p:nvPr/>
        </p:nvSpPr>
        <p:spPr>
          <a:xfrm>
            <a:off x="1600200" y="0"/>
            <a:ext cx="8891954" cy="400110"/>
          </a:xfrm>
          <a:prstGeom prst="rect">
            <a:avLst/>
          </a:prstGeom>
          <a:noFill/>
        </p:spPr>
        <p:txBody>
          <a:bodyPr wrap="square" rtlCol="0">
            <a:spAutoFit/>
          </a:bodyPr>
          <a:lstStyle/>
          <a:p>
            <a:r>
              <a:rPr lang="en-GB" sz="2000" b="1" dirty="0">
                <a:latin typeface="Tenorite" panose="00000500000000000000" pitchFamily="2" charset="0"/>
                <a:ea typeface="Segoe UI Black" panose="020B0A02040204020203" pitchFamily="34" charset="0"/>
              </a:rPr>
              <a:t>Zoran Hadzibabic &amp; team (Cambridge)</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879287F-1371-4463-CCD2-693457E1E7C8}"/>
                  </a:ext>
                </a:extLst>
              </p:cNvPr>
              <p:cNvSpPr txBox="1"/>
              <p:nvPr/>
            </p:nvSpPr>
            <p:spPr>
              <a:xfrm>
                <a:off x="1762558" y="1038428"/>
                <a:ext cx="7757687" cy="43502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latinLnBrk="1" hangingPunct="0"/>
                <a:r>
                  <a:rPr lang="en-GB" sz="2000" b="1" dirty="0">
                    <a:latin typeface="Tenorite" panose="00000500000000000000" pitchFamily="2" charset="0"/>
                    <a:cs typeface="Segoe UI"/>
                    <a:sym typeface="Symbol" panose="05050102010706020507" pitchFamily="18" charset="2"/>
                  </a:rPr>
                  <a:t>Completed</a:t>
                </a:r>
                <a:endParaRPr lang="en-GB" sz="2000" b="1" dirty="0">
                  <a:latin typeface="Tenorite" panose="00000500000000000000" pitchFamily="2" charset="0"/>
                  <a:cs typeface="Segoe UI"/>
                </a:endParaRPr>
              </a:p>
              <a:p>
                <a:pPr marL="342900" indent="-342900" latinLnBrk="1" hangingPunct="0">
                  <a:buFont typeface="Arial" panose="020B0604020202020204" pitchFamily="34" charset="0"/>
                  <a:buChar char="•"/>
                </a:pPr>
                <a:r>
                  <a:rPr lang="en-GB" sz="2000" dirty="0">
                    <a:latin typeface="Tenorite" panose="00000500000000000000" pitchFamily="2" charset="0"/>
                    <a:cs typeface="Segoe UI"/>
                    <a:sym typeface="Symbol" panose="05050102010706020507" pitchFamily="18" charset="2"/>
                  </a:rPr>
                  <a:t>Large 39K (Potassium) condensates produced  </a:t>
                </a:r>
                <a:br>
                  <a:rPr lang="en-GB" sz="2000" dirty="0">
                    <a:latin typeface="Tenorite" panose="00000500000000000000" pitchFamily="2" charset="0"/>
                    <a:cs typeface="Segoe UI"/>
                    <a:sym typeface="Symbol" panose="05050102010706020507" pitchFamily="18" charset="2"/>
                  </a:rPr>
                </a:br>
                <a:endParaRPr lang="en-GB" dirty="0">
                  <a:latin typeface="Tenorite" panose="00000500000000000000" pitchFamily="2" charset="0"/>
                </a:endParaRPr>
              </a:p>
              <a:p>
                <a:pPr marL="342900" indent="-342900">
                  <a:buFont typeface="Arial" panose="020B0604020202020204" pitchFamily="34" charset="0"/>
                  <a:buChar char="•"/>
                </a:pPr>
                <a:r>
                  <a:rPr lang="en-GB" sz="2000" dirty="0">
                    <a:solidFill>
                      <a:srgbClr val="000000"/>
                    </a:solidFill>
                    <a:latin typeface="Tenorite" panose="00000500000000000000" pitchFamily="2" charset="0"/>
                    <a:cs typeface="Segoe UI"/>
                  </a:rPr>
                  <a:t>High-efficiency (&gt;85%) transfer from cooling to science chamber</a:t>
                </a:r>
                <a:br>
                  <a:rPr lang="en-GB" sz="2000" dirty="0">
                    <a:latin typeface="Tenorite" panose="00000500000000000000" pitchFamily="2" charset="0"/>
                    <a:cs typeface="Segoe UI"/>
                  </a:rPr>
                </a:br>
                <a:endParaRPr lang="en-GB" sz="2000" dirty="0">
                  <a:latin typeface="Tenorite" panose="00000500000000000000" pitchFamily="2" charset="0"/>
                  <a:cs typeface="Segoe UI"/>
                </a:endParaRPr>
              </a:p>
              <a:p>
                <a:pPr marL="342900" indent="-342900">
                  <a:buFont typeface="Arial" panose="020B0604020202020204" pitchFamily="34" charset="0"/>
                  <a:buChar char="•"/>
                </a:pPr>
                <a:r>
                  <a:rPr lang="en-GB" sz="2000" dirty="0">
                    <a:latin typeface="Tenorite" panose="00000500000000000000" pitchFamily="2" charset="0"/>
                    <a:cs typeface="Segoe UI"/>
                  </a:rPr>
                  <a:t>Single-component in different hyperfine states (F=1,m</a:t>
                </a:r>
                <a:r>
                  <a:rPr lang="en-GB" sz="2000" baseline="-25000" dirty="0">
                    <a:latin typeface="Tenorite" panose="00000500000000000000" pitchFamily="2" charset="0"/>
                    <a:cs typeface="Segoe UI"/>
                  </a:rPr>
                  <a:t>F</a:t>
                </a:r>
                <a:r>
                  <a:rPr lang="en-GB" sz="2000" dirty="0">
                    <a:latin typeface="Tenorite" panose="00000500000000000000" pitchFamily="2" charset="0"/>
                    <a:cs typeface="Segoe UI"/>
                  </a:rPr>
                  <a:t>=0,-1)</a:t>
                </a:r>
              </a:p>
              <a:p>
                <a:pPr marL="342900" indent="-342900">
                  <a:buFont typeface="Arial" panose="020B0604020202020204" pitchFamily="34" charset="0"/>
                  <a:buChar char="•"/>
                </a:pPr>
                <a:endParaRPr lang="en-GB" sz="2000" dirty="0">
                  <a:latin typeface="Tenorite" panose="00000500000000000000" pitchFamily="2" charset="0"/>
                  <a:cs typeface="Segoe UI"/>
                </a:endParaRPr>
              </a:p>
              <a:p>
                <a:r>
                  <a:rPr lang="en-GB" sz="2000" b="1" dirty="0">
                    <a:latin typeface="Tenorite" panose="00000500000000000000" pitchFamily="2" charset="0"/>
                    <a:cs typeface="Segoe UI"/>
                  </a:rPr>
                  <a:t>Ongoing</a:t>
                </a:r>
              </a:p>
              <a:p>
                <a:pPr marL="342900" indent="-342900">
                  <a:buFont typeface="Arial" panose="020B0604020202020204" pitchFamily="34" charset="0"/>
                  <a:buChar char="•"/>
                </a:pPr>
                <a:r>
                  <a:rPr lang="en-GB" sz="2000" dirty="0">
                    <a:latin typeface="Tenorite" panose="00000500000000000000" pitchFamily="2" charset="0"/>
                    <a:cs typeface="Segoe UI"/>
                    <a:sym typeface="Symbol" panose="05050102010706020507" pitchFamily="18" charset="2"/>
                  </a:rPr>
                  <a:t>Optimisations trapping potentials (Box-trap)</a:t>
                </a:r>
                <a:br>
                  <a:rPr lang="en-GB" sz="2000" dirty="0">
                    <a:latin typeface="Tenorite" panose="00000500000000000000" pitchFamily="2" charset="0"/>
                    <a:cs typeface="Segoe UI"/>
                    <a:sym typeface="Symbol" panose="05050102010706020507" pitchFamily="18" charset="2"/>
                  </a:rPr>
                </a:br>
                <a:endParaRPr lang="en-GB" sz="2000" dirty="0">
                  <a:latin typeface="Tenorite" panose="00000500000000000000" pitchFamily="2" charset="0"/>
                  <a:cs typeface="Segoe UI"/>
                  <a:sym typeface="Symbol" panose="05050102010706020507" pitchFamily="18" charset="2"/>
                </a:endParaRPr>
              </a:p>
              <a:p>
                <a:pPr marL="342900" indent="-342900">
                  <a:buFont typeface="Arial" panose="020B0604020202020204" pitchFamily="34" charset="0"/>
                  <a:buChar char="•"/>
                </a:pPr>
                <a:r>
                  <a:rPr lang="en-GB" sz="2000" dirty="0">
                    <a:latin typeface="Tenorite" panose="00000500000000000000" pitchFamily="2" charset="0"/>
                    <a:cs typeface="Segoe UI"/>
                    <a:sym typeface="Symbol" panose="05050102010706020507" pitchFamily="18" charset="2"/>
                  </a:rPr>
                  <a:t>Microscopic detection method (in-Situ, 1</a:t>
                </a:r>
                <a14:m>
                  <m:oMath xmlns:m="http://schemas.openxmlformats.org/officeDocument/2006/math">
                    <m:r>
                      <a:rPr lang="en-GB" sz="2000" i="1" smtClean="0">
                        <a:latin typeface="Cambria Math" panose="02040503050406030204" pitchFamily="18" charset="0"/>
                        <a:ea typeface="Cambria Math" panose="02040503050406030204" pitchFamily="18" charset="0"/>
                        <a:cs typeface="Segoe UI"/>
                        <a:sym typeface="Symbol" panose="05050102010706020507" pitchFamily="18" charset="2"/>
                      </a:rPr>
                      <m:t>𝜇</m:t>
                    </m:r>
                    <m:r>
                      <m:rPr>
                        <m:sty m:val="p"/>
                      </m:rPr>
                      <a:rPr lang="en-GB" sz="2000" b="0" i="0" smtClean="0">
                        <a:latin typeface="Cambria Math" panose="02040503050406030204" pitchFamily="18" charset="0"/>
                        <a:ea typeface="Cambria Math" panose="02040503050406030204" pitchFamily="18" charset="0"/>
                        <a:cs typeface="Segoe UI"/>
                        <a:sym typeface="Symbol" panose="05050102010706020507" pitchFamily="18" charset="2"/>
                      </a:rPr>
                      <m:t>m</m:t>
                    </m:r>
                    <m:r>
                      <a:rPr lang="en-GB" sz="2000" b="0" i="0" smtClean="0">
                        <a:latin typeface="Cambria Math" panose="02040503050406030204" pitchFamily="18" charset="0"/>
                        <a:ea typeface="Cambria Math" panose="02040503050406030204" pitchFamily="18" charset="0"/>
                        <a:cs typeface="Segoe UI"/>
                        <a:sym typeface="Symbol" panose="05050102010706020507" pitchFamily="18" charset="2"/>
                      </a:rPr>
                      <m:t> </m:t>
                    </m:r>
                    <m:r>
                      <m:rPr>
                        <m:sty m:val="p"/>
                      </m:rPr>
                      <a:rPr lang="en-GB" sz="2000" b="0" i="0" smtClean="0">
                        <a:latin typeface="Cambria Math" panose="02040503050406030204" pitchFamily="18" charset="0"/>
                        <a:ea typeface="Cambria Math" panose="02040503050406030204" pitchFamily="18" charset="0"/>
                        <a:cs typeface="Segoe UI"/>
                        <a:sym typeface="Symbol" panose="05050102010706020507" pitchFamily="18" charset="2"/>
                      </a:rPr>
                      <m:t>res</m:t>
                    </m:r>
                    <m:r>
                      <a:rPr lang="en-GB" sz="2000" b="0" i="0" smtClean="0">
                        <a:latin typeface="Cambria Math" panose="02040503050406030204" pitchFamily="18" charset="0"/>
                        <a:ea typeface="Cambria Math" panose="02040503050406030204" pitchFamily="18" charset="0"/>
                        <a:cs typeface="Segoe UI"/>
                        <a:sym typeface="Symbol" panose="05050102010706020507" pitchFamily="18" charset="2"/>
                      </a:rPr>
                      <m:t>.</m:t>
                    </m:r>
                  </m:oMath>
                </a14:m>
                <a:r>
                  <a:rPr lang="en-GB" sz="2000" dirty="0">
                    <a:latin typeface="Tenorite" panose="00000500000000000000" pitchFamily="2" charset="0"/>
                    <a:cs typeface="Segoe UI"/>
                    <a:sym typeface="Symbol" panose="05050102010706020507" pitchFamily="18" charset="2"/>
                  </a:rPr>
                  <a:t>, cloud 100</a:t>
                </a:r>
                <a14:m>
                  <m:oMath xmlns:m="http://schemas.openxmlformats.org/officeDocument/2006/math">
                    <m:r>
                      <a:rPr lang="en-GB" sz="2000" i="1">
                        <a:latin typeface="Cambria Math" panose="02040503050406030204" pitchFamily="18" charset="0"/>
                        <a:ea typeface="Cambria Math" panose="02040503050406030204" pitchFamily="18" charset="0"/>
                        <a:cs typeface="Segoe UI"/>
                        <a:sym typeface="Symbol" panose="05050102010706020507" pitchFamily="18" charset="2"/>
                      </a:rPr>
                      <m:t>𝜇</m:t>
                    </m:r>
                    <m:r>
                      <m:rPr>
                        <m:sty m:val="p"/>
                      </m:rPr>
                      <a:rPr lang="en-GB" sz="2000">
                        <a:latin typeface="Cambria Math" panose="02040503050406030204" pitchFamily="18" charset="0"/>
                        <a:ea typeface="Cambria Math" panose="02040503050406030204" pitchFamily="18" charset="0"/>
                        <a:cs typeface="Segoe UI"/>
                        <a:sym typeface="Symbol" panose="05050102010706020507" pitchFamily="18" charset="2"/>
                      </a:rPr>
                      <m:t>m</m:t>
                    </m:r>
                  </m:oMath>
                </a14:m>
                <a:r>
                  <a:rPr lang="en-GB" sz="2000" dirty="0">
                    <a:latin typeface="Tenorite" panose="00000500000000000000" pitchFamily="2" charset="0"/>
                    <a:cs typeface="Segoe UI"/>
                    <a:sym typeface="Symbol" panose="05050102010706020507" pitchFamily="18" charset="2"/>
                  </a:rPr>
                  <a:t>)</a:t>
                </a:r>
                <a:br>
                  <a:rPr lang="en-GB" sz="2000" dirty="0">
                    <a:latin typeface="Tenorite" panose="00000500000000000000" pitchFamily="2" charset="0"/>
                    <a:cs typeface="Segoe UI"/>
                    <a:sym typeface="Symbol" panose="05050102010706020507" pitchFamily="18" charset="2"/>
                  </a:rPr>
                </a:br>
                <a:endParaRPr lang="en-GB" sz="2000" dirty="0">
                  <a:latin typeface="Tenorite" panose="00000500000000000000" pitchFamily="2" charset="0"/>
                  <a:cs typeface="Segoe UI"/>
                  <a:sym typeface="Symbol" panose="05050102010706020507" pitchFamily="18" charset="2"/>
                </a:endParaRPr>
              </a:p>
              <a:p>
                <a:r>
                  <a:rPr lang="en-GB" sz="2000" b="1" dirty="0">
                    <a:latin typeface="Tenorite" panose="00000500000000000000" pitchFamily="2" charset="0"/>
                    <a:cs typeface="Segoe UI"/>
                    <a:sym typeface="Symbol" panose="05050102010706020507" pitchFamily="18" charset="2"/>
                  </a:rPr>
                  <a:t>Next steps</a:t>
                </a:r>
              </a:p>
              <a:p>
                <a:pPr marL="342900" indent="-342900">
                  <a:buFont typeface="Arial" panose="020B0604020202020204" pitchFamily="34" charset="0"/>
                  <a:buChar char="•"/>
                </a:pPr>
                <a:r>
                  <a:rPr lang="en-GB" sz="2000" dirty="0">
                    <a:latin typeface="Tenorite" panose="00000500000000000000" pitchFamily="2" charset="0"/>
                    <a:cs typeface="Segoe UI"/>
                    <a:sym typeface="Symbol" panose="05050102010706020507" pitchFamily="18" charset="2"/>
                  </a:rPr>
                  <a:t>Spin-mixture control (percentage of population)</a:t>
                </a:r>
                <a:endParaRPr lang="en-GB" sz="2000" dirty="0">
                  <a:latin typeface="Tenorite" panose="00000500000000000000" pitchFamily="2" charset="0"/>
                  <a:cs typeface="Segoe UI"/>
                </a:endParaRPr>
              </a:p>
            </p:txBody>
          </p:sp>
        </mc:Choice>
        <mc:Fallback xmlns="">
          <p:sp>
            <p:nvSpPr>
              <p:cNvPr id="3" name="TextBox 2">
                <a:extLst>
                  <a:ext uri="{FF2B5EF4-FFF2-40B4-BE49-F238E27FC236}">
                    <a16:creationId xmlns:a16="http://schemas.microsoft.com/office/drawing/2014/main" id="{A879287F-1371-4463-CCD2-693457E1E7C8}"/>
                  </a:ext>
                </a:extLst>
              </p:cNvPr>
              <p:cNvSpPr txBox="1">
                <a:spLocks noRot="1" noChangeAspect="1" noMove="1" noResize="1" noEditPoints="1" noAdjustHandles="1" noChangeArrowheads="1" noChangeShapeType="1" noTextEdit="1"/>
              </p:cNvSpPr>
              <p:nvPr/>
            </p:nvSpPr>
            <p:spPr>
              <a:xfrm>
                <a:off x="1762558" y="1038428"/>
                <a:ext cx="7757687" cy="4350230"/>
              </a:xfrm>
              <a:prstGeom prst="rect">
                <a:avLst/>
              </a:prstGeom>
              <a:blipFill>
                <a:blip r:embed="rId3"/>
                <a:stretch>
                  <a:fillRect l="-1571" t="-420" b="-2241"/>
                </a:stretch>
              </a:blipFill>
              <a:ln w="12700" cap="flat">
                <a:noFill/>
                <a:miter lim="400000"/>
              </a:ln>
              <a:effectLst/>
            </p:spPr>
            <p:txBody>
              <a:bodyPr/>
              <a:lstStyle/>
              <a:p>
                <a:r>
                  <a:rPr lang="en-GB">
                    <a:noFill/>
                  </a:rPr>
                  <a:t> </a:t>
                </a:r>
              </a:p>
            </p:txBody>
          </p:sp>
        </mc:Fallback>
      </mc:AlternateContent>
      <p:pic>
        <p:nvPicPr>
          <p:cNvPr id="14" name="Picture 13" descr="A close-up of a steering wheel&#10;&#10;Description automatically generated with medium confidence">
            <a:extLst>
              <a:ext uri="{FF2B5EF4-FFF2-40B4-BE49-F238E27FC236}">
                <a16:creationId xmlns:a16="http://schemas.microsoft.com/office/drawing/2014/main" id="{E4C7634F-F672-F884-CC44-11C8031FC1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204478" y="3903201"/>
            <a:ext cx="3247342" cy="2429908"/>
          </a:xfrm>
          <a:prstGeom prst="rect">
            <a:avLst/>
          </a:prstGeom>
        </p:spPr>
      </p:pic>
      <p:grpSp>
        <p:nvGrpSpPr>
          <p:cNvPr id="4" name="Group 3">
            <a:extLst>
              <a:ext uri="{FF2B5EF4-FFF2-40B4-BE49-F238E27FC236}">
                <a16:creationId xmlns:a16="http://schemas.microsoft.com/office/drawing/2014/main" id="{8CD276EE-D15F-94EA-9A39-5CDDAAEA4D4A}"/>
              </a:ext>
            </a:extLst>
          </p:cNvPr>
          <p:cNvGrpSpPr/>
          <p:nvPr/>
        </p:nvGrpSpPr>
        <p:grpSpPr>
          <a:xfrm>
            <a:off x="10429442" y="2136842"/>
            <a:ext cx="1567835" cy="1226674"/>
            <a:chOff x="6944119" y="3389096"/>
            <a:chExt cx="1567835" cy="1226674"/>
          </a:xfrm>
        </p:grpSpPr>
        <p:pic>
          <p:nvPicPr>
            <p:cNvPr id="7" name="Image" descr="Image">
              <a:extLst>
                <a:ext uri="{FF2B5EF4-FFF2-40B4-BE49-F238E27FC236}">
                  <a16:creationId xmlns:a16="http://schemas.microsoft.com/office/drawing/2014/main" id="{B7D2135B-9C7B-5F7E-C43B-0540D79DD05C}"/>
                </a:ext>
              </a:extLst>
            </p:cNvPr>
            <p:cNvPicPr>
              <a:picLocks noChangeAspect="1"/>
            </p:cNvPicPr>
            <p:nvPr/>
          </p:nvPicPr>
          <p:blipFill>
            <a:blip r:embed="rId5"/>
            <a:srcRect l="7406" t="9589" r="6583" b="7191"/>
            <a:stretch>
              <a:fillRect/>
            </a:stretch>
          </p:blipFill>
          <p:spPr>
            <a:xfrm>
              <a:off x="6944119" y="3389096"/>
              <a:ext cx="1105583" cy="918000"/>
            </a:xfrm>
            <a:prstGeom prst="rect">
              <a:avLst/>
            </a:prstGeom>
            <a:ln w="12700">
              <a:miter lim="400000"/>
            </a:ln>
          </p:spPr>
        </p:pic>
        <p:sp>
          <p:nvSpPr>
            <p:cNvPr id="8" name="TextBox 7">
              <a:extLst>
                <a:ext uri="{FF2B5EF4-FFF2-40B4-BE49-F238E27FC236}">
                  <a16:creationId xmlns:a16="http://schemas.microsoft.com/office/drawing/2014/main" id="{1017FAEC-4958-4E9D-2A80-D186D32355C0}"/>
                </a:ext>
              </a:extLst>
            </p:cNvPr>
            <p:cNvSpPr txBox="1"/>
            <p:nvPr/>
          </p:nvSpPr>
          <p:spPr>
            <a:xfrm>
              <a:off x="7156403" y="4307096"/>
              <a:ext cx="1030539" cy="308674"/>
            </a:xfrm>
            <a:prstGeom prst="rect">
              <a:avLst/>
            </a:prstGeom>
            <a:noFill/>
          </p:spPr>
          <p:txBody>
            <a:bodyPr wrap="none" rtlCol="0">
              <a:spAutoFit/>
            </a:bodyPr>
            <a:lstStyle/>
            <a:p>
              <a:r>
                <a:rPr lang="en-US" sz="1406" b="1"/>
                <a:t>Optical box</a:t>
              </a:r>
            </a:p>
          </p:txBody>
        </p:sp>
        <p:cxnSp>
          <p:nvCxnSpPr>
            <p:cNvPr id="9" name="Straight Arrow Connector 8">
              <a:extLst>
                <a:ext uri="{FF2B5EF4-FFF2-40B4-BE49-F238E27FC236}">
                  <a16:creationId xmlns:a16="http://schemas.microsoft.com/office/drawing/2014/main" id="{577BAAA9-2C5F-4EF7-4E60-143E67203F9C}"/>
                </a:ext>
              </a:extLst>
            </p:cNvPr>
            <p:cNvCxnSpPr>
              <a:cxnSpLocks/>
            </p:cNvCxnSpPr>
            <p:nvPr/>
          </p:nvCxnSpPr>
          <p:spPr>
            <a:xfrm flipV="1">
              <a:off x="7502202" y="4022079"/>
              <a:ext cx="547500" cy="231438"/>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0AD3B67-A750-1A0A-54FE-7B2A6E56AC84}"/>
                </a:ext>
              </a:extLst>
            </p:cNvPr>
            <p:cNvSpPr txBox="1"/>
            <p:nvPr/>
          </p:nvSpPr>
          <p:spPr>
            <a:xfrm>
              <a:off x="7811121" y="4056057"/>
              <a:ext cx="700833" cy="308674"/>
            </a:xfrm>
            <a:prstGeom prst="rect">
              <a:avLst/>
            </a:prstGeom>
            <a:noFill/>
          </p:spPr>
          <p:txBody>
            <a:bodyPr wrap="none" rtlCol="0">
              <a:spAutoFit/>
            </a:bodyPr>
            <a:lstStyle/>
            <a:p>
              <a:r>
                <a:rPr lang="en-US" sz="1406"/>
                <a:t>0.1mm</a:t>
              </a:r>
            </a:p>
          </p:txBody>
        </p:sp>
      </p:grpSp>
    </p:spTree>
    <p:extLst>
      <p:ext uri="{BB962C8B-B14F-4D97-AF65-F5344CB8AC3E}">
        <p14:creationId xmlns:p14="http://schemas.microsoft.com/office/powerpoint/2010/main" val="17604522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856</TotalTime>
  <Words>2918</Words>
  <Application>Microsoft Office PowerPoint</Application>
  <PresentationFormat>Widescreen</PresentationFormat>
  <Paragraphs>505</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Silke Weinfurtner (staff)</dc:creator>
  <cp:lastModifiedBy>Silke Weinfurtner (staff)</cp:lastModifiedBy>
  <cp:revision>4</cp:revision>
  <dcterms:created xsi:type="dcterms:W3CDTF">2024-03-21T18:24:58Z</dcterms:created>
  <dcterms:modified xsi:type="dcterms:W3CDTF">2025-01-21T10:45:42Z</dcterms:modified>
</cp:coreProperties>
</file>