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384" r:id="rId2"/>
    <p:sldId id="347" r:id="rId3"/>
    <p:sldId id="326" r:id="rId4"/>
    <p:sldId id="260" r:id="rId5"/>
    <p:sldId id="298" r:id="rId6"/>
    <p:sldId id="299" r:id="rId7"/>
    <p:sldId id="301" r:id="rId8"/>
    <p:sldId id="259" r:id="rId9"/>
    <p:sldId id="394" r:id="rId10"/>
    <p:sldId id="344" r:id="rId11"/>
    <p:sldId id="302" r:id="rId12"/>
    <p:sldId id="272" r:id="rId13"/>
    <p:sldId id="342" r:id="rId14"/>
    <p:sldId id="330" r:id="rId15"/>
    <p:sldId id="331" r:id="rId16"/>
    <p:sldId id="388" r:id="rId17"/>
    <p:sldId id="389" r:id="rId18"/>
    <p:sldId id="387" r:id="rId19"/>
    <p:sldId id="361" r:id="rId20"/>
    <p:sldId id="678" r:id="rId21"/>
    <p:sldId id="386" r:id="rId22"/>
    <p:sldId id="350"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D3FF"/>
    <a:srgbClr val="8EA4CC"/>
    <a:srgbClr val="D9D9D9"/>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12" d="100"/>
          <a:sy n="112" d="100"/>
        </p:scale>
        <p:origin x="48" y="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1D29FF-1FA8-4627-A4B8-911A306AD592}" type="datetimeFigureOut">
              <a:rPr lang="en-GB" smtClean="0"/>
              <a:t>21/01/2025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28924-4907-4921-92B4-A2C771D699B9}" type="slidenum">
              <a:rPr lang="en-GB" smtClean="0"/>
              <a:t>‹#›</a:t>
            </a:fld>
            <a:endParaRPr lang="en-GB"/>
          </a:p>
        </p:txBody>
      </p:sp>
    </p:spTree>
    <p:extLst>
      <p:ext uri="{BB962C8B-B14F-4D97-AF65-F5344CB8AC3E}">
        <p14:creationId xmlns:p14="http://schemas.microsoft.com/office/powerpoint/2010/main" val="2589618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8FE8-B437-4525-81B0-5624B497AA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4A57578-0A36-403E-BAED-4021B5794E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B4C2F22-71C6-4259-A28B-27A678BF231A}"/>
              </a:ext>
            </a:extLst>
          </p:cNvPr>
          <p:cNvSpPr>
            <a:spLocks noGrp="1"/>
          </p:cNvSpPr>
          <p:nvPr>
            <p:ph type="dt" sz="half" idx="10"/>
          </p:nvPr>
        </p:nvSpPr>
        <p:spPr/>
        <p:txBody>
          <a:bodyPr/>
          <a:lstStyle/>
          <a:p>
            <a:fld id="{FEB3FEAE-5024-4208-A13F-546D15313726}" type="datetime1">
              <a:rPr lang="en-GB" smtClean="0"/>
              <a:t>21/01/2025</a:t>
            </a:fld>
            <a:endParaRPr lang="en-GB"/>
          </a:p>
        </p:txBody>
      </p:sp>
      <p:sp>
        <p:nvSpPr>
          <p:cNvPr id="5" name="Footer Placeholder 4">
            <a:extLst>
              <a:ext uri="{FF2B5EF4-FFF2-40B4-BE49-F238E27FC236}">
                <a16:creationId xmlns:a16="http://schemas.microsoft.com/office/drawing/2014/main" id="{A042CB5A-2F1B-4E79-8307-D74A35525F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203813-1CFA-4A9A-A885-A815557BFBDA}"/>
              </a:ext>
            </a:extLst>
          </p:cNvPr>
          <p:cNvSpPr>
            <a:spLocks noGrp="1"/>
          </p:cNvSpPr>
          <p:nvPr>
            <p:ph type="sldNum" sz="quarter" idx="12"/>
          </p:nvPr>
        </p:nvSpPr>
        <p:spPr/>
        <p:txBody>
          <a:bodyPr/>
          <a:lstStyle/>
          <a:p>
            <a:fld id="{809EB93B-ACA8-4C80-8234-B6FFCAD06A08}" type="slidenum">
              <a:rPr lang="en-GB" smtClean="0"/>
              <a:t>‹#›</a:t>
            </a:fld>
            <a:endParaRPr lang="en-GB"/>
          </a:p>
        </p:txBody>
      </p:sp>
      <p:sp>
        <p:nvSpPr>
          <p:cNvPr id="7" name="hc">
            <a:extLst>
              <a:ext uri="{FF2B5EF4-FFF2-40B4-BE49-F238E27FC236}">
                <a16:creationId xmlns:a16="http://schemas.microsoft.com/office/drawing/2014/main" id="{FEB66550-44D9-4FCD-9FB4-1142EF5974FE}"/>
              </a:ext>
            </a:extLst>
          </p:cNvPr>
          <p:cNvSpPr txBox="1"/>
          <p:nvPr userDrawn="1"/>
        </p:nvSpPr>
        <p:spPr>
          <a:xfrm>
            <a:off x="0" y="0"/>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
        <p:nvSpPr>
          <p:cNvPr id="8" name="fc">
            <a:extLst>
              <a:ext uri="{FF2B5EF4-FFF2-40B4-BE49-F238E27FC236}">
                <a16:creationId xmlns:a16="http://schemas.microsoft.com/office/drawing/2014/main" id="{2B4C8E36-CF4F-4DB7-8368-9E73A25BB6AC}"/>
              </a:ext>
            </a:extLst>
          </p:cNvPr>
          <p:cNvSpPr txBox="1"/>
          <p:nvPr userDrawn="1"/>
        </p:nvSpPr>
        <p:spPr>
          <a:xfrm>
            <a:off x="0" y="6491288"/>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Tree>
    <p:extLst>
      <p:ext uri="{BB962C8B-B14F-4D97-AF65-F5344CB8AC3E}">
        <p14:creationId xmlns:p14="http://schemas.microsoft.com/office/powerpoint/2010/main" val="40698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9D2A2-D705-41BC-93A9-7D8C29B9B78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525772-34C1-4E31-988D-75F83A1757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163844-B156-4E4D-A375-1F817C968CA9}"/>
              </a:ext>
            </a:extLst>
          </p:cNvPr>
          <p:cNvSpPr>
            <a:spLocks noGrp="1"/>
          </p:cNvSpPr>
          <p:nvPr>
            <p:ph type="dt" sz="half" idx="10"/>
          </p:nvPr>
        </p:nvSpPr>
        <p:spPr/>
        <p:txBody>
          <a:bodyPr/>
          <a:lstStyle/>
          <a:p>
            <a:fld id="{53A58B60-EA74-4D5C-BA39-6CDA776C5F0F}" type="datetime1">
              <a:rPr lang="en-GB" smtClean="0"/>
              <a:t>21/01/2025</a:t>
            </a:fld>
            <a:endParaRPr lang="en-GB"/>
          </a:p>
        </p:txBody>
      </p:sp>
      <p:sp>
        <p:nvSpPr>
          <p:cNvPr id="5" name="Footer Placeholder 4">
            <a:extLst>
              <a:ext uri="{FF2B5EF4-FFF2-40B4-BE49-F238E27FC236}">
                <a16:creationId xmlns:a16="http://schemas.microsoft.com/office/drawing/2014/main" id="{53750149-4566-4511-A6B4-C82E24BA05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564372-D57C-4A71-B982-35DCDF1019B3}"/>
              </a:ext>
            </a:extLst>
          </p:cNvPr>
          <p:cNvSpPr>
            <a:spLocks noGrp="1"/>
          </p:cNvSpPr>
          <p:nvPr>
            <p:ph type="sldNum" sz="quarter" idx="12"/>
          </p:nvPr>
        </p:nvSpPr>
        <p:spPr/>
        <p:txBody>
          <a:bodyPr/>
          <a:lstStyle/>
          <a:p>
            <a:fld id="{809EB93B-ACA8-4C80-8234-B6FFCAD06A08}" type="slidenum">
              <a:rPr lang="en-GB" smtClean="0"/>
              <a:t>‹#›</a:t>
            </a:fld>
            <a:endParaRPr lang="en-GB"/>
          </a:p>
        </p:txBody>
      </p:sp>
    </p:spTree>
    <p:extLst>
      <p:ext uri="{BB962C8B-B14F-4D97-AF65-F5344CB8AC3E}">
        <p14:creationId xmlns:p14="http://schemas.microsoft.com/office/powerpoint/2010/main" val="3215774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0C8638-637C-4586-839D-F18925536A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C96B06-82F7-40C8-A582-40666D3F05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1ACAD4-E0A0-4658-9611-41606417A7C7}"/>
              </a:ext>
            </a:extLst>
          </p:cNvPr>
          <p:cNvSpPr>
            <a:spLocks noGrp="1"/>
          </p:cNvSpPr>
          <p:nvPr>
            <p:ph type="dt" sz="half" idx="10"/>
          </p:nvPr>
        </p:nvSpPr>
        <p:spPr/>
        <p:txBody>
          <a:bodyPr/>
          <a:lstStyle/>
          <a:p>
            <a:fld id="{6B831B31-5ED6-42AD-B714-941AFA5F0631}" type="datetime1">
              <a:rPr lang="en-GB" smtClean="0"/>
              <a:t>21/01/2025</a:t>
            </a:fld>
            <a:endParaRPr lang="en-GB"/>
          </a:p>
        </p:txBody>
      </p:sp>
      <p:sp>
        <p:nvSpPr>
          <p:cNvPr id="5" name="Footer Placeholder 4">
            <a:extLst>
              <a:ext uri="{FF2B5EF4-FFF2-40B4-BE49-F238E27FC236}">
                <a16:creationId xmlns:a16="http://schemas.microsoft.com/office/drawing/2014/main" id="{14BF3F42-24C4-49F6-AF82-1295443962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900BBD-7CB4-44C2-AF53-9226A6FC5030}"/>
              </a:ext>
            </a:extLst>
          </p:cNvPr>
          <p:cNvSpPr>
            <a:spLocks noGrp="1"/>
          </p:cNvSpPr>
          <p:nvPr>
            <p:ph type="sldNum" sz="quarter" idx="12"/>
          </p:nvPr>
        </p:nvSpPr>
        <p:spPr/>
        <p:txBody>
          <a:bodyPr/>
          <a:lstStyle/>
          <a:p>
            <a:fld id="{809EB93B-ACA8-4C80-8234-B6FFCAD06A08}" type="slidenum">
              <a:rPr lang="en-GB" smtClean="0"/>
              <a:t>‹#›</a:t>
            </a:fld>
            <a:endParaRPr lang="en-GB"/>
          </a:p>
        </p:txBody>
      </p:sp>
    </p:spTree>
    <p:extLst>
      <p:ext uri="{BB962C8B-B14F-4D97-AF65-F5344CB8AC3E}">
        <p14:creationId xmlns:p14="http://schemas.microsoft.com/office/powerpoint/2010/main" val="22013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7A20A-5263-4E7C-A9E4-58295D1916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35DB7B-CD29-4878-B66F-8888019068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0E10B1-63E7-4513-BE02-0566B9D01ED7}"/>
              </a:ext>
            </a:extLst>
          </p:cNvPr>
          <p:cNvSpPr>
            <a:spLocks noGrp="1"/>
          </p:cNvSpPr>
          <p:nvPr>
            <p:ph type="dt" sz="half" idx="10"/>
          </p:nvPr>
        </p:nvSpPr>
        <p:spPr/>
        <p:txBody>
          <a:bodyPr/>
          <a:lstStyle/>
          <a:p>
            <a:fld id="{CB0E41F9-1148-4B93-852A-16E76203A421}" type="datetime1">
              <a:rPr lang="en-GB" smtClean="0"/>
              <a:t>21/01/2025</a:t>
            </a:fld>
            <a:endParaRPr lang="en-GB"/>
          </a:p>
        </p:txBody>
      </p:sp>
      <p:sp>
        <p:nvSpPr>
          <p:cNvPr id="5" name="Footer Placeholder 4">
            <a:extLst>
              <a:ext uri="{FF2B5EF4-FFF2-40B4-BE49-F238E27FC236}">
                <a16:creationId xmlns:a16="http://schemas.microsoft.com/office/drawing/2014/main" id="{1868E103-5225-4593-B622-EEB38660C5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C6C840-90F0-4E62-92D9-71B7631F6CBE}"/>
              </a:ext>
            </a:extLst>
          </p:cNvPr>
          <p:cNvSpPr>
            <a:spLocks noGrp="1"/>
          </p:cNvSpPr>
          <p:nvPr>
            <p:ph type="sldNum" sz="quarter" idx="12"/>
          </p:nvPr>
        </p:nvSpPr>
        <p:spPr/>
        <p:txBody>
          <a:bodyPr/>
          <a:lstStyle/>
          <a:p>
            <a:fld id="{809EB93B-ACA8-4C80-8234-B6FFCAD06A08}" type="slidenum">
              <a:rPr lang="en-GB" smtClean="0"/>
              <a:t>‹#›</a:t>
            </a:fld>
            <a:endParaRPr lang="en-GB"/>
          </a:p>
        </p:txBody>
      </p:sp>
    </p:spTree>
    <p:extLst>
      <p:ext uri="{BB962C8B-B14F-4D97-AF65-F5344CB8AC3E}">
        <p14:creationId xmlns:p14="http://schemas.microsoft.com/office/powerpoint/2010/main" val="292326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94F9B-9641-43E1-841C-F11E4A8A0E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D1A4F69-64E3-4566-AB31-A35291AAA6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72DFCA-F908-4A9B-A9D6-CF86D12651F1}"/>
              </a:ext>
            </a:extLst>
          </p:cNvPr>
          <p:cNvSpPr>
            <a:spLocks noGrp="1"/>
          </p:cNvSpPr>
          <p:nvPr>
            <p:ph type="dt" sz="half" idx="10"/>
          </p:nvPr>
        </p:nvSpPr>
        <p:spPr/>
        <p:txBody>
          <a:bodyPr/>
          <a:lstStyle/>
          <a:p>
            <a:fld id="{A0D53F0F-5FBD-42BF-83E5-5F9758C5A66B}" type="datetime1">
              <a:rPr lang="en-GB" smtClean="0"/>
              <a:t>21/01/2025</a:t>
            </a:fld>
            <a:endParaRPr lang="en-GB"/>
          </a:p>
        </p:txBody>
      </p:sp>
      <p:sp>
        <p:nvSpPr>
          <p:cNvPr id="5" name="Footer Placeholder 4">
            <a:extLst>
              <a:ext uri="{FF2B5EF4-FFF2-40B4-BE49-F238E27FC236}">
                <a16:creationId xmlns:a16="http://schemas.microsoft.com/office/drawing/2014/main" id="{9A6EB1D6-CF7D-4041-96EC-A29F34E9F1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8F2A0D-BF61-4742-B960-35643D48A8E5}"/>
              </a:ext>
            </a:extLst>
          </p:cNvPr>
          <p:cNvSpPr>
            <a:spLocks noGrp="1"/>
          </p:cNvSpPr>
          <p:nvPr>
            <p:ph type="sldNum" sz="quarter" idx="12"/>
          </p:nvPr>
        </p:nvSpPr>
        <p:spPr/>
        <p:txBody>
          <a:bodyPr/>
          <a:lstStyle/>
          <a:p>
            <a:fld id="{809EB93B-ACA8-4C80-8234-B6FFCAD06A08}" type="slidenum">
              <a:rPr lang="en-GB" smtClean="0"/>
              <a:t>‹#›</a:t>
            </a:fld>
            <a:endParaRPr lang="en-GB"/>
          </a:p>
        </p:txBody>
      </p:sp>
    </p:spTree>
    <p:extLst>
      <p:ext uri="{BB962C8B-B14F-4D97-AF65-F5344CB8AC3E}">
        <p14:creationId xmlns:p14="http://schemas.microsoft.com/office/powerpoint/2010/main" val="1320398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812B7-858B-42F7-B6AE-6EA071D7E5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C909E0-81EE-4703-BF4A-2115031F71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A46AE17-B423-4414-ADFF-E8871C122F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90174F1-A1FC-4E21-BA9B-20A8A88124EA}"/>
              </a:ext>
            </a:extLst>
          </p:cNvPr>
          <p:cNvSpPr>
            <a:spLocks noGrp="1"/>
          </p:cNvSpPr>
          <p:nvPr>
            <p:ph type="dt" sz="half" idx="10"/>
          </p:nvPr>
        </p:nvSpPr>
        <p:spPr/>
        <p:txBody>
          <a:bodyPr/>
          <a:lstStyle/>
          <a:p>
            <a:fld id="{8BC5AF71-2EBA-4508-BD68-ED13035B5B56}" type="datetime1">
              <a:rPr lang="en-GB" smtClean="0"/>
              <a:t>21/01/2025</a:t>
            </a:fld>
            <a:endParaRPr lang="en-GB"/>
          </a:p>
        </p:txBody>
      </p:sp>
      <p:sp>
        <p:nvSpPr>
          <p:cNvPr id="6" name="Footer Placeholder 5">
            <a:extLst>
              <a:ext uri="{FF2B5EF4-FFF2-40B4-BE49-F238E27FC236}">
                <a16:creationId xmlns:a16="http://schemas.microsoft.com/office/drawing/2014/main" id="{451455FF-BBB8-4E9F-8330-E36E9AF3B7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A48A9A-009F-4222-B83E-32678BEF14B1}"/>
              </a:ext>
            </a:extLst>
          </p:cNvPr>
          <p:cNvSpPr>
            <a:spLocks noGrp="1"/>
          </p:cNvSpPr>
          <p:nvPr>
            <p:ph type="sldNum" sz="quarter" idx="12"/>
          </p:nvPr>
        </p:nvSpPr>
        <p:spPr/>
        <p:txBody>
          <a:bodyPr/>
          <a:lstStyle/>
          <a:p>
            <a:fld id="{809EB93B-ACA8-4C80-8234-B6FFCAD06A08}" type="slidenum">
              <a:rPr lang="en-GB" smtClean="0"/>
              <a:t>‹#›</a:t>
            </a:fld>
            <a:endParaRPr lang="en-GB"/>
          </a:p>
        </p:txBody>
      </p:sp>
    </p:spTree>
    <p:extLst>
      <p:ext uri="{BB962C8B-B14F-4D97-AF65-F5344CB8AC3E}">
        <p14:creationId xmlns:p14="http://schemas.microsoft.com/office/powerpoint/2010/main" val="424833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9A133-FB30-4928-A9ED-4B79786072F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44D6D4-65A8-4B27-BFA2-AFF95D6E34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E48759-E3F4-4DDC-A788-AE6B66E281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7F9760B-5EF5-472E-8CAD-AED21EB931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98C8E3-D06C-490E-A01E-120C4939B2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DA294AA-CF44-44F3-8C2D-B8750331F8EA}"/>
              </a:ext>
            </a:extLst>
          </p:cNvPr>
          <p:cNvSpPr>
            <a:spLocks noGrp="1"/>
          </p:cNvSpPr>
          <p:nvPr>
            <p:ph type="dt" sz="half" idx="10"/>
          </p:nvPr>
        </p:nvSpPr>
        <p:spPr/>
        <p:txBody>
          <a:bodyPr/>
          <a:lstStyle/>
          <a:p>
            <a:fld id="{596F6A96-5E10-44D6-8820-568BD9D31689}" type="datetime1">
              <a:rPr lang="en-GB" smtClean="0"/>
              <a:t>21/01/2025</a:t>
            </a:fld>
            <a:endParaRPr lang="en-GB"/>
          </a:p>
        </p:txBody>
      </p:sp>
      <p:sp>
        <p:nvSpPr>
          <p:cNvPr id="8" name="Footer Placeholder 7">
            <a:extLst>
              <a:ext uri="{FF2B5EF4-FFF2-40B4-BE49-F238E27FC236}">
                <a16:creationId xmlns:a16="http://schemas.microsoft.com/office/drawing/2014/main" id="{00661B67-5B8E-423E-826A-6F9C0F1DCBE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8DB964D-C9D8-4FB8-BF6F-7335FFA3AAC5}"/>
              </a:ext>
            </a:extLst>
          </p:cNvPr>
          <p:cNvSpPr>
            <a:spLocks noGrp="1"/>
          </p:cNvSpPr>
          <p:nvPr>
            <p:ph type="sldNum" sz="quarter" idx="12"/>
          </p:nvPr>
        </p:nvSpPr>
        <p:spPr/>
        <p:txBody>
          <a:bodyPr/>
          <a:lstStyle/>
          <a:p>
            <a:fld id="{809EB93B-ACA8-4C80-8234-B6FFCAD06A08}" type="slidenum">
              <a:rPr lang="en-GB" smtClean="0"/>
              <a:t>‹#›</a:t>
            </a:fld>
            <a:endParaRPr lang="en-GB"/>
          </a:p>
        </p:txBody>
      </p:sp>
    </p:spTree>
    <p:extLst>
      <p:ext uri="{BB962C8B-B14F-4D97-AF65-F5344CB8AC3E}">
        <p14:creationId xmlns:p14="http://schemas.microsoft.com/office/powerpoint/2010/main" val="1932273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FFF72-1C74-4E43-A281-0CCC88B600F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91A6675-DF8E-4F91-8341-D7C3F98411C8}"/>
              </a:ext>
            </a:extLst>
          </p:cNvPr>
          <p:cNvSpPr>
            <a:spLocks noGrp="1"/>
          </p:cNvSpPr>
          <p:nvPr>
            <p:ph type="dt" sz="half" idx="10"/>
          </p:nvPr>
        </p:nvSpPr>
        <p:spPr/>
        <p:txBody>
          <a:bodyPr/>
          <a:lstStyle/>
          <a:p>
            <a:fld id="{6B0B4EF4-4896-4339-AF97-0FE830B03D3A}" type="datetime1">
              <a:rPr lang="en-GB" smtClean="0"/>
              <a:t>21/01/2025</a:t>
            </a:fld>
            <a:endParaRPr lang="en-GB"/>
          </a:p>
        </p:txBody>
      </p:sp>
      <p:sp>
        <p:nvSpPr>
          <p:cNvPr id="4" name="Footer Placeholder 3">
            <a:extLst>
              <a:ext uri="{FF2B5EF4-FFF2-40B4-BE49-F238E27FC236}">
                <a16:creationId xmlns:a16="http://schemas.microsoft.com/office/drawing/2014/main" id="{29E741D7-3B66-4067-B189-4C9E87A391B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828E75B-EE90-434F-B64C-B607402A25F2}"/>
              </a:ext>
            </a:extLst>
          </p:cNvPr>
          <p:cNvSpPr>
            <a:spLocks noGrp="1"/>
          </p:cNvSpPr>
          <p:nvPr>
            <p:ph type="sldNum" sz="quarter" idx="12"/>
          </p:nvPr>
        </p:nvSpPr>
        <p:spPr/>
        <p:txBody>
          <a:bodyPr/>
          <a:lstStyle/>
          <a:p>
            <a:fld id="{809EB93B-ACA8-4C80-8234-B6FFCAD06A08}" type="slidenum">
              <a:rPr lang="en-GB" smtClean="0"/>
              <a:t>‹#›</a:t>
            </a:fld>
            <a:endParaRPr lang="en-GB"/>
          </a:p>
        </p:txBody>
      </p:sp>
    </p:spTree>
    <p:extLst>
      <p:ext uri="{BB962C8B-B14F-4D97-AF65-F5344CB8AC3E}">
        <p14:creationId xmlns:p14="http://schemas.microsoft.com/office/powerpoint/2010/main" val="3793798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49DB89-A1BB-4AEC-A6CC-49253634A435}"/>
              </a:ext>
            </a:extLst>
          </p:cNvPr>
          <p:cNvSpPr>
            <a:spLocks noGrp="1"/>
          </p:cNvSpPr>
          <p:nvPr>
            <p:ph type="dt" sz="half" idx="10"/>
          </p:nvPr>
        </p:nvSpPr>
        <p:spPr/>
        <p:txBody>
          <a:bodyPr/>
          <a:lstStyle/>
          <a:p>
            <a:fld id="{AE206C05-1C6E-434D-81E3-0A1E8AA05D80}" type="datetime1">
              <a:rPr lang="en-GB" smtClean="0"/>
              <a:t>21/01/2025</a:t>
            </a:fld>
            <a:endParaRPr lang="en-GB"/>
          </a:p>
        </p:txBody>
      </p:sp>
      <p:sp>
        <p:nvSpPr>
          <p:cNvPr id="3" name="Footer Placeholder 2">
            <a:extLst>
              <a:ext uri="{FF2B5EF4-FFF2-40B4-BE49-F238E27FC236}">
                <a16:creationId xmlns:a16="http://schemas.microsoft.com/office/drawing/2014/main" id="{801FE0E2-AF2A-4C8B-81A1-E084AFB49DE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8D142A3-9AAB-4194-80AD-21FBF38B7F4F}"/>
              </a:ext>
            </a:extLst>
          </p:cNvPr>
          <p:cNvSpPr>
            <a:spLocks noGrp="1"/>
          </p:cNvSpPr>
          <p:nvPr>
            <p:ph type="sldNum" sz="quarter" idx="12"/>
          </p:nvPr>
        </p:nvSpPr>
        <p:spPr/>
        <p:txBody>
          <a:bodyPr/>
          <a:lstStyle/>
          <a:p>
            <a:fld id="{809EB93B-ACA8-4C80-8234-B6FFCAD06A08}" type="slidenum">
              <a:rPr lang="en-GB" smtClean="0"/>
              <a:t>‹#›</a:t>
            </a:fld>
            <a:endParaRPr lang="en-GB"/>
          </a:p>
        </p:txBody>
      </p:sp>
    </p:spTree>
    <p:extLst>
      <p:ext uri="{BB962C8B-B14F-4D97-AF65-F5344CB8AC3E}">
        <p14:creationId xmlns:p14="http://schemas.microsoft.com/office/powerpoint/2010/main" val="1229829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8F211-77C1-40DA-AEA0-FF8652DFED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A5A77BB-1696-4404-A54D-B6C409864A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08EB45F-758F-424D-884D-E4CBF0997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1BBC6F-EEF0-4E4C-9DA2-96B1DEFC99BC}"/>
              </a:ext>
            </a:extLst>
          </p:cNvPr>
          <p:cNvSpPr>
            <a:spLocks noGrp="1"/>
          </p:cNvSpPr>
          <p:nvPr>
            <p:ph type="dt" sz="half" idx="10"/>
          </p:nvPr>
        </p:nvSpPr>
        <p:spPr/>
        <p:txBody>
          <a:bodyPr/>
          <a:lstStyle/>
          <a:p>
            <a:fld id="{5FAE8008-7713-4204-BECF-0E349A377204}" type="datetime1">
              <a:rPr lang="en-GB" smtClean="0"/>
              <a:t>21/01/2025</a:t>
            </a:fld>
            <a:endParaRPr lang="en-GB"/>
          </a:p>
        </p:txBody>
      </p:sp>
      <p:sp>
        <p:nvSpPr>
          <p:cNvPr id="6" name="Footer Placeholder 5">
            <a:extLst>
              <a:ext uri="{FF2B5EF4-FFF2-40B4-BE49-F238E27FC236}">
                <a16:creationId xmlns:a16="http://schemas.microsoft.com/office/drawing/2014/main" id="{98FBDBE3-521D-4C0E-A274-1FA6878817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FD0861-7C66-48EF-9E06-BA22E1F044F0}"/>
              </a:ext>
            </a:extLst>
          </p:cNvPr>
          <p:cNvSpPr>
            <a:spLocks noGrp="1"/>
          </p:cNvSpPr>
          <p:nvPr>
            <p:ph type="sldNum" sz="quarter" idx="12"/>
          </p:nvPr>
        </p:nvSpPr>
        <p:spPr/>
        <p:txBody>
          <a:bodyPr/>
          <a:lstStyle/>
          <a:p>
            <a:fld id="{809EB93B-ACA8-4C80-8234-B6FFCAD06A08}" type="slidenum">
              <a:rPr lang="en-GB" smtClean="0"/>
              <a:t>‹#›</a:t>
            </a:fld>
            <a:endParaRPr lang="en-GB"/>
          </a:p>
        </p:txBody>
      </p:sp>
    </p:spTree>
    <p:extLst>
      <p:ext uri="{BB962C8B-B14F-4D97-AF65-F5344CB8AC3E}">
        <p14:creationId xmlns:p14="http://schemas.microsoft.com/office/powerpoint/2010/main" val="3434672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F8B80-0D36-41C3-9E7F-C87C76A0D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16EAEC-24F6-4F59-8C3A-E31EAEAE3B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103DDFD-6F31-4DAA-A2AB-EFD06736D1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C4DFA9-8F32-4860-94FC-7F17243E0289}"/>
              </a:ext>
            </a:extLst>
          </p:cNvPr>
          <p:cNvSpPr>
            <a:spLocks noGrp="1"/>
          </p:cNvSpPr>
          <p:nvPr>
            <p:ph type="dt" sz="half" idx="10"/>
          </p:nvPr>
        </p:nvSpPr>
        <p:spPr/>
        <p:txBody>
          <a:bodyPr/>
          <a:lstStyle/>
          <a:p>
            <a:fld id="{6A0D2C43-9E3A-44E3-8EAF-8CEB34854949}" type="datetime1">
              <a:rPr lang="en-GB" smtClean="0"/>
              <a:t>21/01/2025</a:t>
            </a:fld>
            <a:endParaRPr lang="en-GB"/>
          </a:p>
        </p:txBody>
      </p:sp>
      <p:sp>
        <p:nvSpPr>
          <p:cNvPr id="6" name="Footer Placeholder 5">
            <a:extLst>
              <a:ext uri="{FF2B5EF4-FFF2-40B4-BE49-F238E27FC236}">
                <a16:creationId xmlns:a16="http://schemas.microsoft.com/office/drawing/2014/main" id="{4443A195-CF9B-4A66-8E76-817372ABE5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CA3EEC-0C4F-4806-A803-0161994390A9}"/>
              </a:ext>
            </a:extLst>
          </p:cNvPr>
          <p:cNvSpPr>
            <a:spLocks noGrp="1"/>
          </p:cNvSpPr>
          <p:nvPr>
            <p:ph type="sldNum" sz="quarter" idx="12"/>
          </p:nvPr>
        </p:nvSpPr>
        <p:spPr/>
        <p:txBody>
          <a:bodyPr/>
          <a:lstStyle/>
          <a:p>
            <a:fld id="{809EB93B-ACA8-4C80-8234-B6FFCAD06A08}" type="slidenum">
              <a:rPr lang="en-GB" smtClean="0"/>
              <a:t>‹#›</a:t>
            </a:fld>
            <a:endParaRPr lang="en-GB"/>
          </a:p>
        </p:txBody>
      </p:sp>
    </p:spTree>
    <p:extLst>
      <p:ext uri="{BB962C8B-B14F-4D97-AF65-F5344CB8AC3E}">
        <p14:creationId xmlns:p14="http://schemas.microsoft.com/office/powerpoint/2010/main" val="3123594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8DF281-C0B9-4010-9B3A-489FB1C229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B794EE-18FC-4E66-B297-E305FC6E2E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5F1077-37D6-4C22-BBF6-F7DC76FE30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8F98C1-8B75-4999-891A-E8809DF072A9}" type="datetime1">
              <a:rPr lang="en-GB" smtClean="0"/>
              <a:t>21/01/2025</a:t>
            </a:fld>
            <a:endParaRPr lang="en-GB"/>
          </a:p>
        </p:txBody>
      </p:sp>
      <p:sp>
        <p:nvSpPr>
          <p:cNvPr id="5" name="Footer Placeholder 4">
            <a:extLst>
              <a:ext uri="{FF2B5EF4-FFF2-40B4-BE49-F238E27FC236}">
                <a16:creationId xmlns:a16="http://schemas.microsoft.com/office/drawing/2014/main" id="{F521DD28-B592-4069-B2FD-079C0E26AC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45F6618-ED86-4B00-B296-EA672F1737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9EB93B-ACA8-4C80-8234-B6FFCAD06A08}" type="slidenum">
              <a:rPr lang="en-GB" smtClean="0"/>
              <a:t>‹#›</a:t>
            </a:fld>
            <a:endParaRPr lang="en-GB"/>
          </a:p>
        </p:txBody>
      </p:sp>
      <p:sp>
        <p:nvSpPr>
          <p:cNvPr id="7" name="hc">
            <a:extLst>
              <a:ext uri="{FF2B5EF4-FFF2-40B4-BE49-F238E27FC236}">
                <a16:creationId xmlns:a16="http://schemas.microsoft.com/office/drawing/2014/main" id="{2570B401-E833-47D2-B4F4-0FBF4BC603CE}"/>
              </a:ext>
            </a:extLst>
          </p:cNvPr>
          <p:cNvSpPr txBox="1"/>
          <p:nvPr userDrawn="1"/>
        </p:nvSpPr>
        <p:spPr>
          <a:xfrm>
            <a:off x="0" y="0"/>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
        <p:nvSpPr>
          <p:cNvPr id="8" name="fc">
            <a:extLst>
              <a:ext uri="{FF2B5EF4-FFF2-40B4-BE49-F238E27FC236}">
                <a16:creationId xmlns:a16="http://schemas.microsoft.com/office/drawing/2014/main" id="{624196A9-E7A5-4C80-8FDB-08415418DB16}"/>
              </a:ext>
            </a:extLst>
          </p:cNvPr>
          <p:cNvSpPr txBox="1"/>
          <p:nvPr userDrawn="1"/>
        </p:nvSpPr>
        <p:spPr>
          <a:xfrm>
            <a:off x="0" y="6491288"/>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Tree>
    <p:extLst>
      <p:ext uri="{BB962C8B-B14F-4D97-AF65-F5344CB8AC3E}">
        <p14:creationId xmlns:p14="http://schemas.microsoft.com/office/powerpoint/2010/main" val="3049844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5.wdp"/><Relationship Id="rId7" Type="http://schemas.openxmlformats.org/officeDocument/2006/relationships/image" Target="../media/image33.jp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0.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A5AC2E-9C74-47C6-8990-AF0B7EEFAB11}"/>
              </a:ext>
            </a:extLst>
          </p:cNvPr>
          <p:cNvSpPr>
            <a:spLocks noGrp="1"/>
          </p:cNvSpPr>
          <p:nvPr>
            <p:ph type="subTitle" idx="1"/>
          </p:nvPr>
        </p:nvSpPr>
        <p:spPr>
          <a:xfrm>
            <a:off x="1524000" y="3101283"/>
            <a:ext cx="9144000" cy="1655762"/>
          </a:xfrm>
        </p:spPr>
        <p:txBody>
          <a:bodyPr>
            <a:normAutofit/>
          </a:bodyPr>
          <a:lstStyle/>
          <a:p>
            <a:r>
              <a:rPr lang="en-GB" sz="4400" dirty="0"/>
              <a:t>A network of clocks for measuring </a:t>
            </a:r>
          </a:p>
          <a:p>
            <a:r>
              <a:rPr lang="en-GB" sz="4400" dirty="0"/>
              <a:t>the stability of fundamental constants</a:t>
            </a:r>
          </a:p>
        </p:txBody>
      </p:sp>
      <p:pic>
        <p:nvPicPr>
          <p:cNvPr id="9" name="Picture 8">
            <a:extLst>
              <a:ext uri="{FF2B5EF4-FFF2-40B4-BE49-F238E27FC236}">
                <a16:creationId xmlns:a16="http://schemas.microsoft.com/office/drawing/2014/main" id="{586B84E2-2FD7-4537-9782-A3FC184F0C96}"/>
              </a:ext>
            </a:extLst>
          </p:cNvPr>
          <p:cNvPicPr>
            <a:picLocks noChangeAspect="1"/>
          </p:cNvPicPr>
          <p:nvPr/>
        </p:nvPicPr>
        <p:blipFill rotWithShape="1">
          <a:blip r:embed="rId2"/>
          <a:srcRect l="28437" t="23333" r="7175" b="31626"/>
          <a:stretch/>
        </p:blipFill>
        <p:spPr>
          <a:xfrm>
            <a:off x="3956547" y="126417"/>
            <a:ext cx="4278905" cy="2814238"/>
          </a:xfrm>
          <a:prstGeom prst="rect">
            <a:avLst/>
          </a:prstGeom>
        </p:spPr>
      </p:pic>
      <p:pic>
        <p:nvPicPr>
          <p:cNvPr id="5" name="Picture 4">
            <a:extLst>
              <a:ext uri="{FF2B5EF4-FFF2-40B4-BE49-F238E27FC236}">
                <a16:creationId xmlns:a16="http://schemas.microsoft.com/office/drawing/2014/main" id="{4FED7781-D104-4A0F-9E9C-5546A6E69513}"/>
              </a:ext>
            </a:extLst>
          </p:cNvPr>
          <p:cNvPicPr>
            <a:picLocks noChangeAspect="1"/>
          </p:cNvPicPr>
          <p:nvPr/>
        </p:nvPicPr>
        <p:blipFill rotWithShape="1">
          <a:blip r:embed="rId3"/>
          <a:srcRect r="23522"/>
          <a:stretch/>
        </p:blipFill>
        <p:spPr>
          <a:xfrm>
            <a:off x="3462297" y="5105481"/>
            <a:ext cx="4028435" cy="1298561"/>
          </a:xfrm>
          <a:prstGeom prst="rect">
            <a:avLst/>
          </a:prstGeom>
        </p:spPr>
      </p:pic>
      <p:sp>
        <p:nvSpPr>
          <p:cNvPr id="2" name="TextBox 1">
            <a:extLst>
              <a:ext uri="{FF2B5EF4-FFF2-40B4-BE49-F238E27FC236}">
                <a16:creationId xmlns:a16="http://schemas.microsoft.com/office/drawing/2014/main" id="{48AB4868-B46F-46DA-83C3-61E20E4EA910}"/>
              </a:ext>
            </a:extLst>
          </p:cNvPr>
          <p:cNvSpPr txBox="1"/>
          <p:nvPr/>
        </p:nvSpPr>
        <p:spPr>
          <a:xfrm>
            <a:off x="3462297" y="6362251"/>
            <a:ext cx="6233432" cy="369332"/>
          </a:xfrm>
          <a:prstGeom prst="rect">
            <a:avLst/>
          </a:prstGeom>
          <a:noFill/>
        </p:spPr>
        <p:txBody>
          <a:bodyPr wrap="square" rtlCol="0">
            <a:spAutoFit/>
          </a:bodyPr>
          <a:lstStyle/>
          <a:p>
            <a:r>
              <a:rPr lang="en-GB" dirty="0"/>
              <a:t>Birmingham            NPL                Sussex            Imperial</a:t>
            </a:r>
          </a:p>
        </p:txBody>
      </p:sp>
      <p:pic>
        <p:nvPicPr>
          <p:cNvPr id="7" name="Picture 6">
            <a:extLst>
              <a:ext uri="{FF2B5EF4-FFF2-40B4-BE49-F238E27FC236}">
                <a16:creationId xmlns:a16="http://schemas.microsoft.com/office/drawing/2014/main" id="{C97D6FA1-8B20-44A8-81D3-9A8F6AA5B939}"/>
              </a:ext>
            </a:extLst>
          </p:cNvPr>
          <p:cNvPicPr>
            <a:picLocks noChangeAspect="1"/>
          </p:cNvPicPr>
          <p:nvPr/>
        </p:nvPicPr>
        <p:blipFill rotWithShape="1">
          <a:blip r:embed="rId3"/>
          <a:srcRect l="75600"/>
          <a:stretch/>
        </p:blipFill>
        <p:spPr>
          <a:xfrm>
            <a:off x="7478486" y="5084586"/>
            <a:ext cx="1285230" cy="1298561"/>
          </a:xfrm>
          <a:prstGeom prst="rect">
            <a:avLst/>
          </a:prstGeom>
        </p:spPr>
      </p:pic>
      <p:sp>
        <p:nvSpPr>
          <p:cNvPr id="4" name="TextBox 3">
            <a:extLst>
              <a:ext uri="{FF2B5EF4-FFF2-40B4-BE49-F238E27FC236}">
                <a16:creationId xmlns:a16="http://schemas.microsoft.com/office/drawing/2014/main" id="{F7045978-E056-EB35-BF08-6CB14C1143B8}"/>
              </a:ext>
            </a:extLst>
          </p:cNvPr>
          <p:cNvSpPr txBox="1"/>
          <p:nvPr/>
        </p:nvSpPr>
        <p:spPr>
          <a:xfrm>
            <a:off x="5320391" y="4592959"/>
            <a:ext cx="1551216" cy="400110"/>
          </a:xfrm>
          <a:prstGeom prst="rect">
            <a:avLst/>
          </a:prstGeom>
          <a:noFill/>
        </p:spPr>
        <p:txBody>
          <a:bodyPr wrap="square" rtlCol="0">
            <a:spAutoFit/>
          </a:bodyPr>
          <a:lstStyle/>
          <a:p>
            <a:r>
              <a:rPr lang="en-US" sz="2000" b="1"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qsnet.org.uk</a:t>
            </a:r>
            <a:endParaRPr lang="en-GB" sz="2000" dirty="0"/>
          </a:p>
        </p:txBody>
      </p:sp>
    </p:spTree>
    <p:extLst>
      <p:ext uri="{BB962C8B-B14F-4D97-AF65-F5344CB8AC3E}">
        <p14:creationId xmlns:p14="http://schemas.microsoft.com/office/powerpoint/2010/main" val="311661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6FFF1-72C0-4E41-88C6-55B7A50ED286}"/>
              </a:ext>
            </a:extLst>
          </p:cNvPr>
          <p:cNvSpPr>
            <a:spLocks noGrp="1"/>
          </p:cNvSpPr>
          <p:nvPr>
            <p:ph type="title"/>
          </p:nvPr>
        </p:nvSpPr>
        <p:spPr/>
        <p:txBody>
          <a:bodyPr/>
          <a:lstStyle/>
          <a:p>
            <a:r>
              <a:rPr lang="en-GB" dirty="0"/>
              <a:t>The QSNET project</a:t>
            </a:r>
          </a:p>
        </p:txBody>
      </p:sp>
      <p:sp>
        <p:nvSpPr>
          <p:cNvPr id="3" name="Content Placeholder 2">
            <a:extLst>
              <a:ext uri="{FF2B5EF4-FFF2-40B4-BE49-F238E27FC236}">
                <a16:creationId xmlns:a16="http://schemas.microsoft.com/office/drawing/2014/main" id="{8C3C7681-0E86-43FB-8D0C-693CFBAEC112}"/>
              </a:ext>
            </a:extLst>
          </p:cNvPr>
          <p:cNvSpPr>
            <a:spLocks noGrp="1"/>
          </p:cNvSpPr>
          <p:nvPr>
            <p:ph idx="1"/>
          </p:nvPr>
        </p:nvSpPr>
        <p:spPr>
          <a:xfrm>
            <a:off x="838199" y="1825624"/>
            <a:ext cx="10992729" cy="4895851"/>
          </a:xfrm>
        </p:spPr>
        <p:txBody>
          <a:bodyPr>
            <a:normAutofit/>
          </a:bodyPr>
          <a:lstStyle/>
          <a:p>
            <a:pPr marL="0" indent="0" algn="ctr">
              <a:buNone/>
            </a:pPr>
            <a:r>
              <a:rPr lang="en-GB" sz="2200" b="1" dirty="0">
                <a:solidFill>
                  <a:schemeClr val="accent1"/>
                </a:solidFill>
              </a:rPr>
              <a:t>Search for variations of fundamental constants of the Standard Model </a:t>
            </a:r>
            <a:br>
              <a:rPr lang="en-GB" sz="2200" b="1" dirty="0">
                <a:solidFill>
                  <a:schemeClr val="accent1"/>
                </a:solidFill>
              </a:rPr>
            </a:br>
            <a:r>
              <a:rPr lang="en-GB" sz="2200" b="1" dirty="0">
                <a:solidFill>
                  <a:schemeClr val="accent1"/>
                </a:solidFill>
              </a:rPr>
              <a:t>using a </a:t>
            </a:r>
            <a:r>
              <a:rPr lang="en-GB" sz="2200" b="1" u="sng" dirty="0">
                <a:solidFill>
                  <a:schemeClr val="accent1"/>
                </a:solidFill>
                <a:effectLst/>
              </a:rPr>
              <a:t>network of clocks</a:t>
            </a:r>
            <a:endParaRPr lang="en-GB" sz="2200" u="sng" dirty="0">
              <a:solidFill>
                <a:schemeClr val="accent1"/>
              </a:solidFill>
              <a:effectLst/>
            </a:endParaRPr>
          </a:p>
          <a:p>
            <a:endParaRPr lang="en-GB" sz="1400" dirty="0">
              <a:solidFill>
                <a:schemeClr val="accent1"/>
              </a:solidFill>
            </a:endParaRPr>
          </a:p>
          <a:p>
            <a:r>
              <a:rPr lang="en-GB" sz="2200" dirty="0"/>
              <a:t>A unique network of clocks chosen for their </a:t>
            </a:r>
            <a:r>
              <a:rPr lang="en-GB" sz="2200" dirty="0">
                <a:effectLst/>
              </a:rPr>
              <a:t>different sensitivities </a:t>
            </a:r>
            <a:r>
              <a:rPr lang="en-GB" sz="2200" dirty="0"/>
              <a:t>to variations of </a:t>
            </a:r>
            <a:r>
              <a:rPr lang="en-GB" sz="2200" b="1" dirty="0">
                <a:solidFill>
                  <a:srgbClr val="FF0000"/>
                </a:solidFill>
              </a:rPr>
              <a:t>α</a:t>
            </a:r>
            <a:r>
              <a:rPr lang="en-GB" sz="2200" dirty="0"/>
              <a:t> and </a:t>
            </a:r>
            <a:r>
              <a:rPr lang="en-GB" sz="2200" b="1" dirty="0">
                <a:solidFill>
                  <a:schemeClr val="accent1"/>
                </a:solidFill>
              </a:rPr>
              <a:t>μ</a:t>
            </a:r>
          </a:p>
          <a:p>
            <a:endParaRPr lang="en-GB" sz="2200" b="1" dirty="0"/>
          </a:p>
          <a:p>
            <a:endParaRPr lang="en-GB" sz="2200" b="1" dirty="0"/>
          </a:p>
          <a:p>
            <a:endParaRPr lang="en-GB" sz="2200" b="1" dirty="0"/>
          </a:p>
          <a:p>
            <a:endParaRPr lang="en-GB" sz="2200" dirty="0"/>
          </a:p>
          <a:p>
            <a:endParaRPr lang="en-GB" sz="2200" dirty="0"/>
          </a:p>
          <a:p>
            <a:endParaRPr lang="en-GB" sz="2200" dirty="0"/>
          </a:p>
          <a:p>
            <a:endParaRPr lang="en-GB" sz="2200" dirty="0"/>
          </a:p>
          <a:p>
            <a:r>
              <a:rPr lang="en-GB" sz="2200" dirty="0"/>
              <a:t>The clocks will be linked, essential to do clock-clock comparisons</a:t>
            </a:r>
          </a:p>
          <a:p>
            <a:pPr marL="0" indent="0">
              <a:buNone/>
            </a:pPr>
            <a:endParaRPr lang="en-GB" sz="800" dirty="0"/>
          </a:p>
          <a:p>
            <a:endParaRPr lang="en-GB" sz="2200" dirty="0"/>
          </a:p>
        </p:txBody>
      </p:sp>
      <p:sp>
        <p:nvSpPr>
          <p:cNvPr id="11" name="Slide Number Placeholder 10">
            <a:extLst>
              <a:ext uri="{FF2B5EF4-FFF2-40B4-BE49-F238E27FC236}">
                <a16:creationId xmlns:a16="http://schemas.microsoft.com/office/drawing/2014/main" id="{643AD13A-19F0-4346-9D40-C4A3011CAD96}"/>
              </a:ext>
            </a:extLst>
          </p:cNvPr>
          <p:cNvSpPr>
            <a:spLocks noGrp="1"/>
          </p:cNvSpPr>
          <p:nvPr>
            <p:ph type="sldNum" sz="quarter" idx="12"/>
          </p:nvPr>
        </p:nvSpPr>
        <p:spPr/>
        <p:txBody>
          <a:bodyPr/>
          <a:lstStyle/>
          <a:p>
            <a:fld id="{809EB93B-ACA8-4C80-8234-B6FFCAD06A08}" type="slidenum">
              <a:rPr lang="en-GB" smtClean="0"/>
              <a:t>10</a:t>
            </a:fld>
            <a:endParaRPr lang="en-GB"/>
          </a:p>
        </p:txBody>
      </p:sp>
      <p:pic>
        <p:nvPicPr>
          <p:cNvPr id="5" name="Picture 4">
            <a:extLst>
              <a:ext uri="{FF2B5EF4-FFF2-40B4-BE49-F238E27FC236}">
                <a16:creationId xmlns:a16="http://schemas.microsoft.com/office/drawing/2014/main" id="{3B008021-9359-4D76-ABC5-8BB90449AFC2}"/>
              </a:ext>
            </a:extLst>
          </p:cNvPr>
          <p:cNvPicPr>
            <a:picLocks noChangeAspect="1"/>
          </p:cNvPicPr>
          <p:nvPr/>
        </p:nvPicPr>
        <p:blipFill>
          <a:blip r:embed="rId2"/>
          <a:stretch>
            <a:fillRect/>
          </a:stretch>
        </p:blipFill>
        <p:spPr>
          <a:xfrm>
            <a:off x="2833991" y="3471855"/>
            <a:ext cx="6524017" cy="2665654"/>
          </a:xfrm>
          <a:prstGeom prst="rect">
            <a:avLst/>
          </a:prstGeom>
        </p:spPr>
      </p:pic>
      <p:pic>
        <p:nvPicPr>
          <p:cNvPr id="6" name="Picture 5">
            <a:extLst>
              <a:ext uri="{FF2B5EF4-FFF2-40B4-BE49-F238E27FC236}">
                <a16:creationId xmlns:a16="http://schemas.microsoft.com/office/drawing/2014/main" id="{D8EC2B9D-B749-6EEA-832A-45C795CC0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065" y="3336919"/>
            <a:ext cx="1403041" cy="1232776"/>
          </a:xfrm>
          <a:prstGeom prst="rect">
            <a:avLst/>
          </a:prstGeom>
        </p:spPr>
      </p:pic>
      <p:sp>
        <p:nvSpPr>
          <p:cNvPr id="8" name="Isosceles Triangle 7">
            <a:extLst>
              <a:ext uri="{FF2B5EF4-FFF2-40B4-BE49-F238E27FC236}">
                <a16:creationId xmlns:a16="http://schemas.microsoft.com/office/drawing/2014/main" id="{1E6B0865-8162-6275-2BF5-C153581EB5DA}"/>
              </a:ext>
            </a:extLst>
          </p:cNvPr>
          <p:cNvSpPr/>
          <p:nvPr/>
        </p:nvSpPr>
        <p:spPr>
          <a:xfrm rot="17737514">
            <a:off x="3318127" y="3507661"/>
            <a:ext cx="1837809" cy="2205728"/>
          </a:xfrm>
          <a:prstGeom prst="triangle">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396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B140-F914-4EDB-BFDD-1EB75FBCFE59}"/>
              </a:ext>
            </a:extLst>
          </p:cNvPr>
          <p:cNvSpPr>
            <a:spLocks noGrp="1"/>
          </p:cNvSpPr>
          <p:nvPr>
            <p:ph type="title"/>
          </p:nvPr>
        </p:nvSpPr>
        <p:spPr/>
        <p:txBody>
          <a:bodyPr/>
          <a:lstStyle/>
          <a:p>
            <a:r>
              <a:rPr lang="en-GB" dirty="0"/>
              <a:t>The network approach</a:t>
            </a:r>
          </a:p>
        </p:txBody>
      </p:sp>
      <p:sp>
        <p:nvSpPr>
          <p:cNvPr id="3" name="Content Placeholder 2">
            <a:extLst>
              <a:ext uri="{FF2B5EF4-FFF2-40B4-BE49-F238E27FC236}">
                <a16:creationId xmlns:a16="http://schemas.microsoft.com/office/drawing/2014/main" id="{1C8CEBE4-A3A4-433D-B90F-AE9B36773C64}"/>
              </a:ext>
            </a:extLst>
          </p:cNvPr>
          <p:cNvSpPr>
            <a:spLocks noGrp="1"/>
          </p:cNvSpPr>
          <p:nvPr>
            <p:ph idx="1"/>
          </p:nvPr>
        </p:nvSpPr>
        <p:spPr>
          <a:xfrm>
            <a:off x="838200" y="1526722"/>
            <a:ext cx="7277100" cy="5233307"/>
          </a:xfrm>
        </p:spPr>
        <p:txBody>
          <a:bodyPr>
            <a:normAutofit fontScale="77500" lnSpcReduction="20000"/>
          </a:bodyPr>
          <a:lstStyle/>
          <a:p>
            <a:r>
              <a:rPr lang="en-GB" dirty="0"/>
              <a:t>Optimally exploit </a:t>
            </a:r>
            <a:r>
              <a:rPr lang="en-GB" dirty="0">
                <a:solidFill>
                  <a:schemeClr val="accent2"/>
                </a:solidFill>
              </a:rPr>
              <a:t>existing expertise</a:t>
            </a:r>
            <a:r>
              <a:rPr lang="en-GB" dirty="0"/>
              <a:t>. No single institution has the range of expertise required to run a sufficiently large and diverse set of clocks</a:t>
            </a:r>
          </a:p>
          <a:p>
            <a:endParaRPr lang="en-GB" sz="1900" dirty="0"/>
          </a:p>
          <a:p>
            <a:r>
              <a:rPr lang="en-GB" dirty="0"/>
              <a:t>Sensors with </a:t>
            </a:r>
            <a:r>
              <a:rPr lang="en-GB" dirty="0">
                <a:solidFill>
                  <a:schemeClr val="accent2"/>
                </a:solidFill>
              </a:rPr>
              <a:t>similar sensitivities and different systematics </a:t>
            </a:r>
            <a:r>
              <a:rPr lang="en-GB" dirty="0"/>
              <a:t>are necessary to confirm any measurements and reject false positives</a:t>
            </a:r>
          </a:p>
          <a:p>
            <a:endParaRPr lang="en-GB" dirty="0"/>
          </a:p>
          <a:p>
            <a:pPr>
              <a:buClr>
                <a:schemeClr val="tx1"/>
              </a:buClr>
            </a:pPr>
            <a:r>
              <a:rPr lang="en-GB" dirty="0"/>
              <a:t>Networks enable probing of </a:t>
            </a:r>
            <a:r>
              <a:rPr lang="en-GB" dirty="0">
                <a:solidFill>
                  <a:schemeClr val="accent2"/>
                </a:solidFill>
              </a:rPr>
              <a:t>space-time correlations</a:t>
            </a:r>
          </a:p>
          <a:p>
            <a:pPr>
              <a:buClr>
                <a:schemeClr val="tx1"/>
              </a:buClr>
            </a:pPr>
            <a:endParaRPr lang="en-GB" sz="2000" dirty="0"/>
          </a:p>
          <a:p>
            <a:r>
              <a:rPr lang="en-GB" dirty="0"/>
              <a:t>The possibility of detecting </a:t>
            </a:r>
            <a:r>
              <a:rPr lang="en-GB" dirty="0">
                <a:solidFill>
                  <a:schemeClr val="accent2"/>
                </a:solidFill>
              </a:rPr>
              <a:t>transient events </a:t>
            </a:r>
            <a:r>
              <a:rPr lang="en-GB" dirty="0"/>
              <a:t>such as topological defects in dark matter fields or oscillations of dark matter</a:t>
            </a:r>
          </a:p>
          <a:p>
            <a:pPr marL="0" indent="0">
              <a:buNone/>
            </a:pPr>
            <a:endParaRPr lang="en-GB" sz="2000" dirty="0"/>
          </a:p>
          <a:p>
            <a:r>
              <a:rPr lang="en-GB" dirty="0"/>
              <a:t>A new versatile and </a:t>
            </a:r>
            <a:r>
              <a:rPr lang="en-GB" dirty="0">
                <a:solidFill>
                  <a:schemeClr val="accent2"/>
                </a:solidFill>
              </a:rPr>
              <a:t>expandable national infrastructure </a:t>
            </a:r>
            <a:r>
              <a:rPr lang="en-GB" dirty="0"/>
              <a:t>with possible further applications in and beyond fundamental physics. </a:t>
            </a:r>
          </a:p>
        </p:txBody>
      </p:sp>
      <p:sp>
        <p:nvSpPr>
          <p:cNvPr id="4" name="Slide Number Placeholder 3">
            <a:extLst>
              <a:ext uri="{FF2B5EF4-FFF2-40B4-BE49-F238E27FC236}">
                <a16:creationId xmlns:a16="http://schemas.microsoft.com/office/drawing/2014/main" id="{B36DADCA-BE6B-4FAD-A16C-87706677F0C8}"/>
              </a:ext>
            </a:extLst>
          </p:cNvPr>
          <p:cNvSpPr>
            <a:spLocks noGrp="1"/>
          </p:cNvSpPr>
          <p:nvPr>
            <p:ph type="sldNum" sz="quarter" idx="12"/>
          </p:nvPr>
        </p:nvSpPr>
        <p:spPr/>
        <p:txBody>
          <a:bodyPr/>
          <a:lstStyle/>
          <a:p>
            <a:fld id="{809EB93B-ACA8-4C80-8234-B6FFCAD06A08}" type="slidenum">
              <a:rPr lang="en-GB" smtClean="0"/>
              <a:t>11</a:t>
            </a:fld>
            <a:endParaRPr lang="en-GB"/>
          </a:p>
        </p:txBody>
      </p:sp>
      <p:pic>
        <p:nvPicPr>
          <p:cNvPr id="6" name="Picture 5">
            <a:extLst>
              <a:ext uri="{FF2B5EF4-FFF2-40B4-BE49-F238E27FC236}">
                <a16:creationId xmlns:a16="http://schemas.microsoft.com/office/drawing/2014/main" id="{086FA496-F270-41DD-AA0F-895B1E235AC7}"/>
              </a:ext>
            </a:extLst>
          </p:cNvPr>
          <p:cNvPicPr>
            <a:picLocks noChangeAspect="1"/>
          </p:cNvPicPr>
          <p:nvPr/>
        </p:nvPicPr>
        <p:blipFill rotWithShape="1">
          <a:blip r:embed="rId2"/>
          <a:srcRect b="2459"/>
          <a:stretch/>
        </p:blipFill>
        <p:spPr>
          <a:xfrm>
            <a:off x="8737210" y="3881755"/>
            <a:ext cx="2616590" cy="2230646"/>
          </a:xfrm>
          <a:prstGeom prst="rect">
            <a:avLst/>
          </a:prstGeom>
          <a:ln>
            <a:noFill/>
          </a:ln>
          <a:effectLst/>
        </p:spPr>
      </p:pic>
      <p:pic>
        <p:nvPicPr>
          <p:cNvPr id="18" name="Picture 17">
            <a:extLst>
              <a:ext uri="{FF2B5EF4-FFF2-40B4-BE49-F238E27FC236}">
                <a16:creationId xmlns:a16="http://schemas.microsoft.com/office/drawing/2014/main" id="{9D05216D-EFDF-4BC5-8CB9-7CE5DA66EFF3}"/>
              </a:ext>
            </a:extLst>
          </p:cNvPr>
          <p:cNvPicPr>
            <a:picLocks noChangeAspect="1"/>
          </p:cNvPicPr>
          <p:nvPr/>
        </p:nvPicPr>
        <p:blipFill>
          <a:blip r:embed="rId3"/>
          <a:stretch>
            <a:fillRect/>
          </a:stretch>
        </p:blipFill>
        <p:spPr>
          <a:xfrm>
            <a:off x="8302804" y="1832883"/>
            <a:ext cx="3485401" cy="1396217"/>
          </a:xfrm>
          <a:prstGeom prst="rect">
            <a:avLst/>
          </a:prstGeom>
        </p:spPr>
      </p:pic>
    </p:spTree>
    <p:extLst>
      <p:ext uri="{BB962C8B-B14F-4D97-AF65-F5344CB8AC3E}">
        <p14:creationId xmlns:p14="http://schemas.microsoft.com/office/powerpoint/2010/main" val="3525238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AD2F1-085D-4D56-A0D0-85653D68C722}"/>
              </a:ext>
            </a:extLst>
          </p:cNvPr>
          <p:cNvSpPr>
            <a:spLocks noGrp="1"/>
          </p:cNvSpPr>
          <p:nvPr>
            <p:ph type="title"/>
          </p:nvPr>
        </p:nvSpPr>
        <p:spPr/>
        <p:txBody>
          <a:bodyPr/>
          <a:lstStyle/>
          <a:p>
            <a:r>
              <a:rPr lang="en-GB" dirty="0"/>
              <a:t>Look for variation on different timescales</a:t>
            </a:r>
          </a:p>
        </p:txBody>
      </p:sp>
      <p:sp>
        <p:nvSpPr>
          <p:cNvPr id="6" name="Content Placeholder 2">
            <a:extLst>
              <a:ext uri="{FF2B5EF4-FFF2-40B4-BE49-F238E27FC236}">
                <a16:creationId xmlns:a16="http://schemas.microsoft.com/office/drawing/2014/main" id="{DE3C53E9-3A80-4DE5-A9D6-3A4B8D7BF4BC}"/>
              </a:ext>
            </a:extLst>
          </p:cNvPr>
          <p:cNvSpPr txBox="1">
            <a:spLocks/>
          </p:cNvSpPr>
          <p:nvPr/>
        </p:nvSpPr>
        <p:spPr>
          <a:xfrm>
            <a:off x="838200" y="1872809"/>
            <a:ext cx="2172252" cy="452566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r>
              <a:rPr lang="en-GB" dirty="0"/>
              <a:t>Slow drifts</a:t>
            </a:r>
          </a:p>
          <a:p>
            <a:endParaRPr lang="en-GB" dirty="0"/>
          </a:p>
          <a:p>
            <a:endParaRPr lang="en-GB" dirty="0"/>
          </a:p>
          <a:p>
            <a:endParaRPr lang="en-GB" sz="1500" dirty="0"/>
          </a:p>
          <a:p>
            <a:endParaRPr lang="en-GB" dirty="0"/>
          </a:p>
          <a:p>
            <a:r>
              <a:rPr lang="en-GB" dirty="0"/>
              <a:t>Oscillations</a:t>
            </a:r>
          </a:p>
          <a:p>
            <a:endParaRPr lang="en-GB" dirty="0"/>
          </a:p>
          <a:p>
            <a:endParaRPr lang="en-GB" dirty="0"/>
          </a:p>
          <a:p>
            <a:endParaRPr lang="en-GB" sz="900" dirty="0"/>
          </a:p>
          <a:p>
            <a:pPr marL="0" indent="0">
              <a:buNone/>
            </a:pPr>
            <a:endParaRPr lang="en-GB" dirty="0"/>
          </a:p>
          <a:p>
            <a:r>
              <a:rPr lang="en-GB" dirty="0"/>
              <a:t>Fast transients</a:t>
            </a:r>
          </a:p>
        </p:txBody>
      </p:sp>
      <p:sp>
        <p:nvSpPr>
          <p:cNvPr id="52" name="Flowchart: Alternate Process 51">
            <a:extLst>
              <a:ext uri="{FF2B5EF4-FFF2-40B4-BE49-F238E27FC236}">
                <a16:creationId xmlns:a16="http://schemas.microsoft.com/office/drawing/2014/main" id="{D3A97CB3-BD29-4751-8205-4F0A5AB3447F}"/>
              </a:ext>
            </a:extLst>
          </p:cNvPr>
          <p:cNvSpPr/>
          <p:nvPr/>
        </p:nvSpPr>
        <p:spPr bwMode="auto">
          <a:xfrm>
            <a:off x="3614337" y="1708722"/>
            <a:ext cx="4132663" cy="1554093"/>
          </a:xfrm>
          <a:prstGeom prst="flowChartAlternateProcess">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ea typeface="ヒラギノ角ゴ Pro W3" pitchFamily="28" charset="-128"/>
            </a:endParaRPr>
          </a:p>
        </p:txBody>
      </p:sp>
      <p:cxnSp>
        <p:nvCxnSpPr>
          <p:cNvPr id="7" name="Straight Arrow Connector 6">
            <a:extLst>
              <a:ext uri="{FF2B5EF4-FFF2-40B4-BE49-F238E27FC236}">
                <a16:creationId xmlns:a16="http://schemas.microsoft.com/office/drawing/2014/main" id="{4FDEB2CE-2B6D-4EB6-AB1E-FC31D4E74736}"/>
              </a:ext>
            </a:extLst>
          </p:cNvPr>
          <p:cNvCxnSpPr>
            <a:cxnSpLocks/>
          </p:cNvCxnSpPr>
          <p:nvPr/>
        </p:nvCxnSpPr>
        <p:spPr bwMode="auto">
          <a:xfrm flipV="1">
            <a:off x="4257901" y="1872809"/>
            <a:ext cx="0" cy="10082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E6028605-CC73-4007-A445-745F59F2F4FF}"/>
              </a:ext>
            </a:extLst>
          </p:cNvPr>
          <p:cNvCxnSpPr>
            <a:cxnSpLocks/>
          </p:cNvCxnSpPr>
          <p:nvPr/>
        </p:nvCxnSpPr>
        <p:spPr bwMode="auto">
          <a:xfrm>
            <a:off x="4253101" y="2881032"/>
            <a:ext cx="292089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A02C17C-32D2-4429-8D94-D031A62DC88E}"/>
                  </a:ext>
                </a:extLst>
              </p:cNvPr>
              <p:cNvSpPr/>
              <p:nvPr/>
            </p:nvSpPr>
            <p:spPr>
              <a:xfrm>
                <a:off x="3368164" y="2055132"/>
                <a:ext cx="1215691" cy="6127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i="1">
                              <a:latin typeface="Cambria Math" panose="02040503050406030204" pitchFamily="18" charset="0"/>
                            </a:rPr>
                          </m:ctrlPr>
                        </m:fPr>
                        <m:num>
                          <m:r>
                            <m:rPr>
                              <m:sty m:val="p"/>
                            </m:rPr>
                            <a:rPr lang="el-GR" i="1">
                              <a:latin typeface="Cambria Math" panose="02040503050406030204" pitchFamily="18" charset="0"/>
                              <a:ea typeface="Cambria Math" panose="02040503050406030204" pitchFamily="18" charset="0"/>
                            </a:rPr>
                            <m:t>Δ</m:t>
                          </m:r>
                          <m:r>
                            <a:rPr lang="el-GR" i="1">
                              <a:latin typeface="Cambria Math" panose="02040503050406030204" pitchFamily="18" charset="0"/>
                              <a:ea typeface="Cambria Math" panose="02040503050406030204" pitchFamily="18" charset="0"/>
                            </a:rPr>
                            <m:t>𝛼</m:t>
                          </m:r>
                        </m:num>
                        <m:den>
                          <m:r>
                            <a:rPr lang="en-GB" i="1">
                              <a:latin typeface="Cambria Math" panose="02040503050406030204" pitchFamily="18" charset="0"/>
                              <a:ea typeface="Cambria Math" panose="02040503050406030204" pitchFamily="18" charset="0"/>
                            </a:rPr>
                            <m:t>𝛼</m:t>
                          </m:r>
                        </m:den>
                      </m:f>
                    </m:oMath>
                  </m:oMathPara>
                </a14:m>
                <a:endParaRPr lang="en-GB" sz="4800" dirty="0"/>
              </a:p>
            </p:txBody>
          </p:sp>
        </mc:Choice>
        <mc:Fallback xmlns="">
          <p:sp>
            <p:nvSpPr>
              <p:cNvPr id="9" name="Rectangle 8">
                <a:extLst>
                  <a:ext uri="{FF2B5EF4-FFF2-40B4-BE49-F238E27FC236}">
                    <a16:creationId xmlns:a16="http://schemas.microsoft.com/office/drawing/2014/main" id="{CA02C17C-32D2-4429-8D94-D031A62DC88E}"/>
                  </a:ext>
                </a:extLst>
              </p:cNvPr>
              <p:cNvSpPr>
                <a:spLocks noRot="1" noChangeAspect="1" noMove="1" noResize="1" noEditPoints="1" noAdjustHandles="1" noChangeArrowheads="1" noChangeShapeType="1" noTextEdit="1"/>
              </p:cNvSpPr>
              <p:nvPr/>
            </p:nvSpPr>
            <p:spPr>
              <a:xfrm>
                <a:off x="3368164" y="2055132"/>
                <a:ext cx="1215691" cy="612732"/>
              </a:xfrm>
              <a:prstGeom prst="rect">
                <a:avLst/>
              </a:prstGeom>
              <a:blipFill>
                <a:blip r:embed="rId2"/>
                <a:stretch>
                  <a:fillRect/>
                </a:stretch>
              </a:blipFill>
            </p:spPr>
            <p:txBody>
              <a:bodyPr/>
              <a:lstStyle/>
              <a:p>
                <a:r>
                  <a:rPr lang="en-GB">
                    <a:noFill/>
                  </a:rPr>
                  <a:t> </a:t>
                </a:r>
              </a:p>
            </p:txBody>
          </p:sp>
        </mc:Fallback>
      </mc:AlternateContent>
      <p:sp>
        <p:nvSpPr>
          <p:cNvPr id="10" name="TextBox 9">
            <a:extLst>
              <a:ext uri="{FF2B5EF4-FFF2-40B4-BE49-F238E27FC236}">
                <a16:creationId xmlns:a16="http://schemas.microsoft.com/office/drawing/2014/main" id="{FA4A0A1C-5EFE-4A3E-A23D-08063C1B7489}"/>
              </a:ext>
            </a:extLst>
          </p:cNvPr>
          <p:cNvSpPr txBox="1"/>
          <p:nvPr/>
        </p:nvSpPr>
        <p:spPr>
          <a:xfrm>
            <a:off x="7190940" y="2750048"/>
            <a:ext cx="700087" cy="307777"/>
          </a:xfrm>
          <a:prstGeom prst="rect">
            <a:avLst/>
          </a:prstGeom>
          <a:noFill/>
        </p:spPr>
        <p:txBody>
          <a:bodyPr wrap="square" rtlCol="0">
            <a:spAutoFit/>
          </a:bodyPr>
          <a:lstStyle/>
          <a:p>
            <a:r>
              <a:rPr lang="en-GB" sz="1400" dirty="0"/>
              <a:t>Time</a:t>
            </a:r>
            <a:endParaRPr lang="en-GB" sz="1200" dirty="0"/>
          </a:p>
        </p:txBody>
      </p:sp>
      <p:grpSp>
        <p:nvGrpSpPr>
          <p:cNvPr id="41" name="Group 40">
            <a:extLst>
              <a:ext uri="{FF2B5EF4-FFF2-40B4-BE49-F238E27FC236}">
                <a16:creationId xmlns:a16="http://schemas.microsoft.com/office/drawing/2014/main" id="{74756864-30D0-4885-8294-DFF943C7A318}"/>
              </a:ext>
            </a:extLst>
          </p:cNvPr>
          <p:cNvGrpSpPr/>
          <p:nvPr/>
        </p:nvGrpSpPr>
        <p:grpSpPr>
          <a:xfrm>
            <a:off x="4709091" y="2043363"/>
            <a:ext cx="85158" cy="318135"/>
            <a:chOff x="5792325" y="2467518"/>
            <a:chExt cx="85158" cy="318135"/>
          </a:xfrm>
        </p:grpSpPr>
        <p:sp>
          <p:nvSpPr>
            <p:cNvPr id="17" name="Oval 16">
              <a:extLst>
                <a:ext uri="{FF2B5EF4-FFF2-40B4-BE49-F238E27FC236}">
                  <a16:creationId xmlns:a16="http://schemas.microsoft.com/office/drawing/2014/main" id="{EC703729-9F23-4233-AEE0-BC18DCAD62D5}"/>
                </a:ext>
              </a:extLst>
            </p:cNvPr>
            <p:cNvSpPr/>
            <p:nvPr/>
          </p:nvSpPr>
          <p:spPr bwMode="auto">
            <a:xfrm>
              <a:off x="5792325" y="2584264"/>
              <a:ext cx="85158" cy="8579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ea typeface="ヒラギノ角ゴ Pro W3" pitchFamily="28" charset="-128"/>
              </a:endParaRPr>
            </a:p>
          </p:txBody>
        </p:sp>
        <p:cxnSp>
          <p:nvCxnSpPr>
            <p:cNvPr id="18" name="Straight Arrow Connector 17">
              <a:extLst>
                <a:ext uri="{FF2B5EF4-FFF2-40B4-BE49-F238E27FC236}">
                  <a16:creationId xmlns:a16="http://schemas.microsoft.com/office/drawing/2014/main" id="{A1F2D141-1A3E-4925-8927-7927053C5555}"/>
                </a:ext>
              </a:extLst>
            </p:cNvPr>
            <p:cNvCxnSpPr/>
            <p:nvPr/>
          </p:nvCxnSpPr>
          <p:spPr bwMode="auto">
            <a:xfrm>
              <a:off x="5833259" y="2467786"/>
              <a:ext cx="0" cy="317867"/>
            </a:xfrm>
            <a:prstGeom prst="straightConnector1">
              <a:avLst/>
            </a:prstGeom>
            <a:solidFill>
              <a:schemeClr val="accent1"/>
            </a:solidFill>
            <a:ln w="28575" cap="rnd" cmpd="sng" algn="ctr">
              <a:solidFill>
                <a:schemeClr val="tx1"/>
              </a:solidFill>
              <a:prstDash val="solid"/>
              <a:round/>
              <a:headEnd type="none" w="med" len="med"/>
              <a:tailEnd type="none"/>
            </a:ln>
            <a:effectLst/>
          </p:spPr>
        </p:cxnSp>
        <p:cxnSp>
          <p:nvCxnSpPr>
            <p:cNvPr id="19" name="Straight Connector 18">
              <a:extLst>
                <a:ext uri="{FF2B5EF4-FFF2-40B4-BE49-F238E27FC236}">
                  <a16:creationId xmlns:a16="http://schemas.microsoft.com/office/drawing/2014/main" id="{B990B2DD-B708-483A-A416-A23EBA1BFB54}"/>
                </a:ext>
              </a:extLst>
            </p:cNvPr>
            <p:cNvCxnSpPr>
              <a:cxnSpLocks/>
            </p:cNvCxnSpPr>
            <p:nvPr/>
          </p:nvCxnSpPr>
          <p:spPr bwMode="auto">
            <a:xfrm>
              <a:off x="5800883" y="2785653"/>
              <a:ext cx="63313"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330209CE-932F-44B2-8E4A-7A0CCAD055B2}"/>
                </a:ext>
              </a:extLst>
            </p:cNvPr>
            <p:cNvCxnSpPr>
              <a:cxnSpLocks/>
            </p:cNvCxnSpPr>
            <p:nvPr/>
          </p:nvCxnSpPr>
          <p:spPr bwMode="auto">
            <a:xfrm>
              <a:off x="5800883" y="2467518"/>
              <a:ext cx="63313"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sp>
        <p:nvSpPr>
          <p:cNvPr id="26" name="TextBox 25">
            <a:extLst>
              <a:ext uri="{FF2B5EF4-FFF2-40B4-BE49-F238E27FC236}">
                <a16:creationId xmlns:a16="http://schemas.microsoft.com/office/drawing/2014/main" id="{C1CDB7B9-EB9E-43A4-9A7B-75622522E7BF}"/>
              </a:ext>
            </a:extLst>
          </p:cNvPr>
          <p:cNvSpPr txBox="1"/>
          <p:nvPr/>
        </p:nvSpPr>
        <p:spPr>
          <a:xfrm>
            <a:off x="4476152" y="2900615"/>
            <a:ext cx="656780" cy="307777"/>
          </a:xfrm>
          <a:prstGeom prst="rect">
            <a:avLst/>
          </a:prstGeom>
          <a:noFill/>
        </p:spPr>
        <p:txBody>
          <a:bodyPr wrap="square" rtlCol="0">
            <a:spAutoFit/>
          </a:bodyPr>
          <a:lstStyle/>
          <a:p>
            <a:r>
              <a:rPr lang="en-GB" sz="1400" dirty="0"/>
              <a:t>Year 1</a:t>
            </a:r>
          </a:p>
        </p:txBody>
      </p:sp>
      <p:sp>
        <p:nvSpPr>
          <p:cNvPr id="27" name="TextBox 26">
            <a:extLst>
              <a:ext uri="{FF2B5EF4-FFF2-40B4-BE49-F238E27FC236}">
                <a16:creationId xmlns:a16="http://schemas.microsoft.com/office/drawing/2014/main" id="{44859AAF-7BC6-44C5-B0C3-601A2A1DE2D0}"/>
              </a:ext>
            </a:extLst>
          </p:cNvPr>
          <p:cNvSpPr txBox="1"/>
          <p:nvPr/>
        </p:nvSpPr>
        <p:spPr>
          <a:xfrm>
            <a:off x="5306567" y="2900615"/>
            <a:ext cx="656780" cy="307777"/>
          </a:xfrm>
          <a:prstGeom prst="rect">
            <a:avLst/>
          </a:prstGeom>
          <a:noFill/>
        </p:spPr>
        <p:txBody>
          <a:bodyPr wrap="square" rtlCol="0">
            <a:spAutoFit/>
          </a:bodyPr>
          <a:lstStyle/>
          <a:p>
            <a:r>
              <a:rPr lang="en-GB" sz="1400" dirty="0"/>
              <a:t>Year 2</a:t>
            </a:r>
          </a:p>
        </p:txBody>
      </p:sp>
      <p:sp>
        <p:nvSpPr>
          <p:cNvPr id="28" name="TextBox 27">
            <a:extLst>
              <a:ext uri="{FF2B5EF4-FFF2-40B4-BE49-F238E27FC236}">
                <a16:creationId xmlns:a16="http://schemas.microsoft.com/office/drawing/2014/main" id="{3EF43366-0790-4718-A25F-0E3FB8114959}"/>
              </a:ext>
            </a:extLst>
          </p:cNvPr>
          <p:cNvSpPr txBox="1"/>
          <p:nvPr/>
        </p:nvSpPr>
        <p:spPr>
          <a:xfrm>
            <a:off x="6171549" y="2900615"/>
            <a:ext cx="656780" cy="307777"/>
          </a:xfrm>
          <a:prstGeom prst="rect">
            <a:avLst/>
          </a:prstGeom>
          <a:noFill/>
        </p:spPr>
        <p:txBody>
          <a:bodyPr wrap="square" rtlCol="0">
            <a:spAutoFit/>
          </a:bodyPr>
          <a:lstStyle/>
          <a:p>
            <a:r>
              <a:rPr lang="en-GB" sz="1400" dirty="0"/>
              <a:t>Year 3</a:t>
            </a:r>
          </a:p>
        </p:txBody>
      </p:sp>
      <p:grpSp>
        <p:nvGrpSpPr>
          <p:cNvPr id="42" name="Group 41">
            <a:extLst>
              <a:ext uri="{FF2B5EF4-FFF2-40B4-BE49-F238E27FC236}">
                <a16:creationId xmlns:a16="http://schemas.microsoft.com/office/drawing/2014/main" id="{F4BEA348-0EE5-4D1C-B285-69C2DC847D2A}"/>
              </a:ext>
            </a:extLst>
          </p:cNvPr>
          <p:cNvGrpSpPr/>
          <p:nvPr/>
        </p:nvGrpSpPr>
        <p:grpSpPr>
          <a:xfrm>
            <a:off x="5582972" y="2216485"/>
            <a:ext cx="85158" cy="318135"/>
            <a:chOff x="5792325" y="2467518"/>
            <a:chExt cx="85158" cy="318135"/>
          </a:xfrm>
        </p:grpSpPr>
        <p:sp>
          <p:nvSpPr>
            <p:cNvPr id="43" name="Oval 42">
              <a:extLst>
                <a:ext uri="{FF2B5EF4-FFF2-40B4-BE49-F238E27FC236}">
                  <a16:creationId xmlns:a16="http://schemas.microsoft.com/office/drawing/2014/main" id="{4DD2B741-A004-427C-8930-832F314499F4}"/>
                </a:ext>
              </a:extLst>
            </p:cNvPr>
            <p:cNvSpPr/>
            <p:nvPr/>
          </p:nvSpPr>
          <p:spPr bwMode="auto">
            <a:xfrm>
              <a:off x="5792325" y="2584264"/>
              <a:ext cx="85158" cy="8579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ea typeface="ヒラギノ角ゴ Pro W3" pitchFamily="28" charset="-128"/>
              </a:endParaRPr>
            </a:p>
          </p:txBody>
        </p:sp>
        <p:cxnSp>
          <p:nvCxnSpPr>
            <p:cNvPr id="44" name="Straight Arrow Connector 43">
              <a:extLst>
                <a:ext uri="{FF2B5EF4-FFF2-40B4-BE49-F238E27FC236}">
                  <a16:creationId xmlns:a16="http://schemas.microsoft.com/office/drawing/2014/main" id="{68DF812E-E40B-4C12-873F-8D3BFFFA2580}"/>
                </a:ext>
              </a:extLst>
            </p:cNvPr>
            <p:cNvCxnSpPr/>
            <p:nvPr/>
          </p:nvCxnSpPr>
          <p:spPr bwMode="auto">
            <a:xfrm>
              <a:off x="5833259" y="2467786"/>
              <a:ext cx="0" cy="317867"/>
            </a:xfrm>
            <a:prstGeom prst="straightConnector1">
              <a:avLst/>
            </a:prstGeom>
            <a:solidFill>
              <a:schemeClr val="accent1"/>
            </a:solidFill>
            <a:ln w="28575" cap="rnd" cmpd="sng" algn="ctr">
              <a:solidFill>
                <a:schemeClr val="tx1"/>
              </a:solidFill>
              <a:prstDash val="solid"/>
              <a:round/>
              <a:headEnd type="none" w="med" len="med"/>
              <a:tailEnd type="none"/>
            </a:ln>
            <a:effectLst/>
          </p:spPr>
        </p:cxnSp>
        <p:cxnSp>
          <p:nvCxnSpPr>
            <p:cNvPr id="45" name="Straight Connector 44">
              <a:extLst>
                <a:ext uri="{FF2B5EF4-FFF2-40B4-BE49-F238E27FC236}">
                  <a16:creationId xmlns:a16="http://schemas.microsoft.com/office/drawing/2014/main" id="{0FEDA24A-A34A-4BDE-BC60-2CFAE7A103DD}"/>
                </a:ext>
              </a:extLst>
            </p:cNvPr>
            <p:cNvCxnSpPr>
              <a:cxnSpLocks/>
            </p:cNvCxnSpPr>
            <p:nvPr/>
          </p:nvCxnSpPr>
          <p:spPr bwMode="auto">
            <a:xfrm>
              <a:off x="5800883" y="2785653"/>
              <a:ext cx="63313"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C2AE68E9-47B5-4B89-B242-A24526F20F9A}"/>
                </a:ext>
              </a:extLst>
            </p:cNvPr>
            <p:cNvCxnSpPr>
              <a:cxnSpLocks/>
            </p:cNvCxnSpPr>
            <p:nvPr/>
          </p:nvCxnSpPr>
          <p:spPr bwMode="auto">
            <a:xfrm>
              <a:off x="5800883" y="2467518"/>
              <a:ext cx="63313"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grpSp>
        <p:nvGrpSpPr>
          <p:cNvPr id="47" name="Group 46">
            <a:extLst>
              <a:ext uri="{FF2B5EF4-FFF2-40B4-BE49-F238E27FC236}">
                <a16:creationId xmlns:a16="http://schemas.microsoft.com/office/drawing/2014/main" id="{C150BFB2-59D1-44B0-A071-45D3FA1C2664}"/>
              </a:ext>
            </a:extLst>
          </p:cNvPr>
          <p:cNvGrpSpPr/>
          <p:nvPr/>
        </p:nvGrpSpPr>
        <p:grpSpPr>
          <a:xfrm>
            <a:off x="6413326" y="2409532"/>
            <a:ext cx="85158" cy="318135"/>
            <a:chOff x="5792325" y="2467518"/>
            <a:chExt cx="85158" cy="318135"/>
          </a:xfrm>
        </p:grpSpPr>
        <p:sp>
          <p:nvSpPr>
            <p:cNvPr id="48" name="Oval 47">
              <a:extLst>
                <a:ext uri="{FF2B5EF4-FFF2-40B4-BE49-F238E27FC236}">
                  <a16:creationId xmlns:a16="http://schemas.microsoft.com/office/drawing/2014/main" id="{73C7D70B-4748-4A68-A356-3E7C46515C39}"/>
                </a:ext>
              </a:extLst>
            </p:cNvPr>
            <p:cNvSpPr/>
            <p:nvPr/>
          </p:nvSpPr>
          <p:spPr bwMode="auto">
            <a:xfrm>
              <a:off x="5792325" y="2584264"/>
              <a:ext cx="85158" cy="8579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ea typeface="ヒラギノ角ゴ Pro W3" pitchFamily="28" charset="-128"/>
              </a:endParaRPr>
            </a:p>
          </p:txBody>
        </p:sp>
        <p:cxnSp>
          <p:nvCxnSpPr>
            <p:cNvPr id="49" name="Straight Arrow Connector 48">
              <a:extLst>
                <a:ext uri="{FF2B5EF4-FFF2-40B4-BE49-F238E27FC236}">
                  <a16:creationId xmlns:a16="http://schemas.microsoft.com/office/drawing/2014/main" id="{2EB8A975-5738-4B53-A168-7AA0FD9A1A74}"/>
                </a:ext>
              </a:extLst>
            </p:cNvPr>
            <p:cNvCxnSpPr/>
            <p:nvPr/>
          </p:nvCxnSpPr>
          <p:spPr bwMode="auto">
            <a:xfrm>
              <a:off x="5833259" y="2467786"/>
              <a:ext cx="0" cy="317867"/>
            </a:xfrm>
            <a:prstGeom prst="straightConnector1">
              <a:avLst/>
            </a:prstGeom>
            <a:solidFill>
              <a:schemeClr val="accent1"/>
            </a:solidFill>
            <a:ln w="28575" cap="rnd" cmpd="sng" algn="ctr">
              <a:solidFill>
                <a:schemeClr val="tx1"/>
              </a:solidFill>
              <a:prstDash val="solid"/>
              <a:round/>
              <a:headEnd type="none" w="med" len="med"/>
              <a:tailEnd type="none"/>
            </a:ln>
            <a:effectLst/>
          </p:spPr>
        </p:cxnSp>
        <p:cxnSp>
          <p:nvCxnSpPr>
            <p:cNvPr id="50" name="Straight Connector 49">
              <a:extLst>
                <a:ext uri="{FF2B5EF4-FFF2-40B4-BE49-F238E27FC236}">
                  <a16:creationId xmlns:a16="http://schemas.microsoft.com/office/drawing/2014/main" id="{A269B33D-6143-43AF-901C-5A90E9707ACA}"/>
                </a:ext>
              </a:extLst>
            </p:cNvPr>
            <p:cNvCxnSpPr>
              <a:cxnSpLocks/>
            </p:cNvCxnSpPr>
            <p:nvPr/>
          </p:nvCxnSpPr>
          <p:spPr bwMode="auto">
            <a:xfrm>
              <a:off x="5800883" y="2785653"/>
              <a:ext cx="63313"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15311847-0571-49ED-88F8-3BE9A828193A}"/>
                </a:ext>
              </a:extLst>
            </p:cNvPr>
            <p:cNvCxnSpPr>
              <a:cxnSpLocks/>
            </p:cNvCxnSpPr>
            <p:nvPr/>
          </p:nvCxnSpPr>
          <p:spPr bwMode="auto">
            <a:xfrm>
              <a:off x="5800883" y="2467518"/>
              <a:ext cx="63313"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sp>
        <p:nvSpPr>
          <p:cNvPr id="53" name="Flowchart: Alternate Process 52">
            <a:extLst>
              <a:ext uri="{FF2B5EF4-FFF2-40B4-BE49-F238E27FC236}">
                <a16:creationId xmlns:a16="http://schemas.microsoft.com/office/drawing/2014/main" id="{37158312-C61B-4A62-9A2B-DDF1356550F6}"/>
              </a:ext>
            </a:extLst>
          </p:cNvPr>
          <p:cNvSpPr/>
          <p:nvPr/>
        </p:nvSpPr>
        <p:spPr bwMode="auto">
          <a:xfrm>
            <a:off x="3614337" y="5034269"/>
            <a:ext cx="4132663" cy="1545055"/>
          </a:xfrm>
          <a:prstGeom prst="flowChartAlternateProcess">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ea typeface="ヒラギノ角ゴ Pro W3" pitchFamily="28" charset="-128"/>
            </a:endParaRPr>
          </a:p>
        </p:txBody>
      </p:sp>
      <p:cxnSp>
        <p:nvCxnSpPr>
          <p:cNvPr id="54" name="Straight Arrow Connector 53">
            <a:extLst>
              <a:ext uri="{FF2B5EF4-FFF2-40B4-BE49-F238E27FC236}">
                <a16:creationId xmlns:a16="http://schemas.microsoft.com/office/drawing/2014/main" id="{5A0F89DB-5844-4BF3-8E4D-6BB70B398990}"/>
              </a:ext>
            </a:extLst>
          </p:cNvPr>
          <p:cNvCxnSpPr>
            <a:cxnSpLocks/>
          </p:cNvCxnSpPr>
          <p:nvPr/>
        </p:nvCxnSpPr>
        <p:spPr bwMode="auto">
          <a:xfrm flipV="1">
            <a:off x="4257901" y="5189318"/>
            <a:ext cx="0" cy="10082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5" name="Straight Arrow Connector 54">
            <a:extLst>
              <a:ext uri="{FF2B5EF4-FFF2-40B4-BE49-F238E27FC236}">
                <a16:creationId xmlns:a16="http://schemas.microsoft.com/office/drawing/2014/main" id="{05D8CF16-BFFA-4014-9A6D-423ECD2D75C2}"/>
              </a:ext>
            </a:extLst>
          </p:cNvPr>
          <p:cNvCxnSpPr>
            <a:cxnSpLocks/>
          </p:cNvCxnSpPr>
          <p:nvPr/>
        </p:nvCxnSpPr>
        <p:spPr bwMode="auto">
          <a:xfrm>
            <a:off x="4253101" y="6197541"/>
            <a:ext cx="292089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D96AE4D8-2C42-4B85-92FB-48FC67402FD5}"/>
                  </a:ext>
                </a:extLst>
              </p:cNvPr>
              <p:cNvSpPr/>
              <p:nvPr/>
            </p:nvSpPr>
            <p:spPr>
              <a:xfrm>
                <a:off x="3368164" y="5371641"/>
                <a:ext cx="1215691" cy="6127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i="1">
                              <a:latin typeface="Cambria Math" panose="02040503050406030204" pitchFamily="18" charset="0"/>
                            </a:rPr>
                          </m:ctrlPr>
                        </m:fPr>
                        <m:num>
                          <m:r>
                            <m:rPr>
                              <m:sty m:val="p"/>
                            </m:rPr>
                            <a:rPr lang="el-GR" i="1">
                              <a:latin typeface="Cambria Math" panose="02040503050406030204" pitchFamily="18" charset="0"/>
                              <a:ea typeface="Cambria Math" panose="02040503050406030204" pitchFamily="18" charset="0"/>
                            </a:rPr>
                            <m:t>Δ</m:t>
                          </m:r>
                          <m:r>
                            <a:rPr lang="el-GR" i="1">
                              <a:latin typeface="Cambria Math" panose="02040503050406030204" pitchFamily="18" charset="0"/>
                              <a:ea typeface="Cambria Math" panose="02040503050406030204" pitchFamily="18" charset="0"/>
                            </a:rPr>
                            <m:t>𝛼</m:t>
                          </m:r>
                        </m:num>
                        <m:den>
                          <m:r>
                            <a:rPr lang="en-GB" i="1">
                              <a:latin typeface="Cambria Math" panose="02040503050406030204" pitchFamily="18" charset="0"/>
                              <a:ea typeface="Cambria Math" panose="02040503050406030204" pitchFamily="18" charset="0"/>
                            </a:rPr>
                            <m:t>𝛼</m:t>
                          </m:r>
                        </m:den>
                      </m:f>
                    </m:oMath>
                  </m:oMathPara>
                </a14:m>
                <a:endParaRPr lang="en-GB" sz="4800" dirty="0"/>
              </a:p>
            </p:txBody>
          </p:sp>
        </mc:Choice>
        <mc:Fallback xmlns="">
          <p:sp>
            <p:nvSpPr>
              <p:cNvPr id="56" name="Rectangle 55">
                <a:extLst>
                  <a:ext uri="{FF2B5EF4-FFF2-40B4-BE49-F238E27FC236}">
                    <a16:creationId xmlns:a16="http://schemas.microsoft.com/office/drawing/2014/main" id="{D96AE4D8-2C42-4B85-92FB-48FC67402FD5}"/>
                  </a:ext>
                </a:extLst>
              </p:cNvPr>
              <p:cNvSpPr>
                <a:spLocks noRot="1" noChangeAspect="1" noMove="1" noResize="1" noEditPoints="1" noAdjustHandles="1" noChangeArrowheads="1" noChangeShapeType="1" noTextEdit="1"/>
              </p:cNvSpPr>
              <p:nvPr/>
            </p:nvSpPr>
            <p:spPr>
              <a:xfrm>
                <a:off x="3368164" y="5371641"/>
                <a:ext cx="1215691" cy="612732"/>
              </a:xfrm>
              <a:prstGeom prst="rect">
                <a:avLst/>
              </a:prstGeom>
              <a:blipFill>
                <a:blip r:embed="rId3"/>
                <a:stretch>
                  <a:fillRect/>
                </a:stretch>
              </a:blipFill>
            </p:spPr>
            <p:txBody>
              <a:bodyPr/>
              <a:lstStyle/>
              <a:p>
                <a:r>
                  <a:rPr lang="en-GB">
                    <a:noFill/>
                  </a:rPr>
                  <a:t> </a:t>
                </a:r>
              </a:p>
            </p:txBody>
          </p:sp>
        </mc:Fallback>
      </mc:AlternateContent>
      <p:sp>
        <p:nvSpPr>
          <p:cNvPr id="57" name="TextBox 56">
            <a:extLst>
              <a:ext uri="{FF2B5EF4-FFF2-40B4-BE49-F238E27FC236}">
                <a16:creationId xmlns:a16="http://schemas.microsoft.com/office/drawing/2014/main" id="{04D812A5-DD8D-4129-B0E2-09895ECE94C9}"/>
              </a:ext>
            </a:extLst>
          </p:cNvPr>
          <p:cNvSpPr txBox="1"/>
          <p:nvPr/>
        </p:nvSpPr>
        <p:spPr>
          <a:xfrm>
            <a:off x="7190940" y="6066557"/>
            <a:ext cx="700087" cy="307777"/>
          </a:xfrm>
          <a:prstGeom prst="rect">
            <a:avLst/>
          </a:prstGeom>
          <a:noFill/>
        </p:spPr>
        <p:txBody>
          <a:bodyPr wrap="square" rtlCol="0">
            <a:spAutoFit/>
          </a:bodyPr>
          <a:lstStyle/>
          <a:p>
            <a:r>
              <a:rPr lang="en-GB" sz="1400" dirty="0"/>
              <a:t>Time</a:t>
            </a:r>
            <a:endParaRPr lang="en-GB" sz="1200" dirty="0"/>
          </a:p>
        </p:txBody>
      </p:sp>
      <p:sp>
        <p:nvSpPr>
          <p:cNvPr id="64" name="TextBox 63">
            <a:extLst>
              <a:ext uri="{FF2B5EF4-FFF2-40B4-BE49-F238E27FC236}">
                <a16:creationId xmlns:a16="http://schemas.microsoft.com/office/drawing/2014/main" id="{96E67F3D-016F-460F-BEDA-E4256B1DE0AD}"/>
              </a:ext>
            </a:extLst>
          </p:cNvPr>
          <p:cNvSpPr txBox="1"/>
          <p:nvPr/>
        </p:nvSpPr>
        <p:spPr>
          <a:xfrm>
            <a:off x="4692542" y="6216859"/>
            <a:ext cx="1873414" cy="307777"/>
          </a:xfrm>
          <a:prstGeom prst="rect">
            <a:avLst/>
          </a:prstGeom>
          <a:noFill/>
        </p:spPr>
        <p:txBody>
          <a:bodyPr wrap="square" rtlCol="0">
            <a:spAutoFit/>
          </a:bodyPr>
          <a:lstStyle/>
          <a:p>
            <a:r>
              <a:rPr lang="en-GB" sz="1400" dirty="0"/>
              <a:t>minutes / hours / days</a:t>
            </a:r>
          </a:p>
        </p:txBody>
      </p:sp>
      <p:pic>
        <p:nvPicPr>
          <p:cNvPr id="34" name="Picture 33">
            <a:extLst>
              <a:ext uri="{FF2B5EF4-FFF2-40B4-BE49-F238E27FC236}">
                <a16:creationId xmlns:a16="http://schemas.microsoft.com/office/drawing/2014/main" id="{354E5E58-678D-404E-8AF0-E256B78C3BA8}"/>
              </a:ext>
            </a:extLst>
          </p:cNvPr>
          <p:cNvPicPr>
            <a:picLocks noChangeAspect="1"/>
          </p:cNvPicPr>
          <p:nvPr/>
        </p:nvPicPr>
        <p:blipFill>
          <a:blip r:embed="rId4"/>
          <a:stretch>
            <a:fillRect/>
          </a:stretch>
        </p:blipFill>
        <p:spPr>
          <a:xfrm>
            <a:off x="4882886" y="5497896"/>
            <a:ext cx="1786750" cy="597947"/>
          </a:xfrm>
          <a:prstGeom prst="rect">
            <a:avLst/>
          </a:prstGeom>
        </p:spPr>
      </p:pic>
      <p:sp>
        <p:nvSpPr>
          <p:cNvPr id="101" name="Flowchart: Alternate Process 100">
            <a:extLst>
              <a:ext uri="{FF2B5EF4-FFF2-40B4-BE49-F238E27FC236}">
                <a16:creationId xmlns:a16="http://schemas.microsoft.com/office/drawing/2014/main" id="{8DB07AA1-9723-4F2F-AB21-339AFFD6459F}"/>
              </a:ext>
            </a:extLst>
          </p:cNvPr>
          <p:cNvSpPr/>
          <p:nvPr/>
        </p:nvSpPr>
        <p:spPr bwMode="auto">
          <a:xfrm>
            <a:off x="3614337" y="3372317"/>
            <a:ext cx="4132663" cy="1545055"/>
          </a:xfrm>
          <a:prstGeom prst="flowChartAlternateProcess">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ea typeface="ヒラギノ角ゴ Pro W3" pitchFamily="28" charset="-128"/>
            </a:endParaRPr>
          </a:p>
        </p:txBody>
      </p:sp>
      <p:cxnSp>
        <p:nvCxnSpPr>
          <p:cNvPr id="102" name="Straight Arrow Connector 101">
            <a:extLst>
              <a:ext uri="{FF2B5EF4-FFF2-40B4-BE49-F238E27FC236}">
                <a16:creationId xmlns:a16="http://schemas.microsoft.com/office/drawing/2014/main" id="{BB7D6237-0221-4711-BC16-110FBD9331E3}"/>
              </a:ext>
            </a:extLst>
          </p:cNvPr>
          <p:cNvCxnSpPr>
            <a:cxnSpLocks/>
          </p:cNvCxnSpPr>
          <p:nvPr/>
        </p:nvCxnSpPr>
        <p:spPr bwMode="auto">
          <a:xfrm flipV="1">
            <a:off x="4257901" y="3527366"/>
            <a:ext cx="0" cy="10082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3" name="Straight Arrow Connector 102">
            <a:extLst>
              <a:ext uri="{FF2B5EF4-FFF2-40B4-BE49-F238E27FC236}">
                <a16:creationId xmlns:a16="http://schemas.microsoft.com/office/drawing/2014/main" id="{350E3474-EED7-43FD-A55E-1540B98AA56F}"/>
              </a:ext>
            </a:extLst>
          </p:cNvPr>
          <p:cNvCxnSpPr>
            <a:cxnSpLocks/>
          </p:cNvCxnSpPr>
          <p:nvPr/>
        </p:nvCxnSpPr>
        <p:spPr bwMode="auto">
          <a:xfrm>
            <a:off x="4253101" y="4535589"/>
            <a:ext cx="292089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04" name="Rectangle 103">
                <a:extLst>
                  <a:ext uri="{FF2B5EF4-FFF2-40B4-BE49-F238E27FC236}">
                    <a16:creationId xmlns:a16="http://schemas.microsoft.com/office/drawing/2014/main" id="{BFBC704D-320A-40B5-8B7D-B9DE718B57C7}"/>
                  </a:ext>
                </a:extLst>
              </p:cNvPr>
              <p:cNvSpPr/>
              <p:nvPr/>
            </p:nvSpPr>
            <p:spPr>
              <a:xfrm>
                <a:off x="3368164" y="3709689"/>
                <a:ext cx="1215691" cy="6127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i="1">
                              <a:latin typeface="Cambria Math" panose="02040503050406030204" pitchFamily="18" charset="0"/>
                            </a:rPr>
                          </m:ctrlPr>
                        </m:fPr>
                        <m:num>
                          <m:r>
                            <m:rPr>
                              <m:sty m:val="p"/>
                            </m:rPr>
                            <a:rPr lang="el-GR" i="1">
                              <a:latin typeface="Cambria Math" panose="02040503050406030204" pitchFamily="18" charset="0"/>
                              <a:ea typeface="Cambria Math" panose="02040503050406030204" pitchFamily="18" charset="0"/>
                            </a:rPr>
                            <m:t>Δ</m:t>
                          </m:r>
                          <m:r>
                            <a:rPr lang="el-GR" i="1">
                              <a:latin typeface="Cambria Math" panose="02040503050406030204" pitchFamily="18" charset="0"/>
                              <a:ea typeface="Cambria Math" panose="02040503050406030204" pitchFamily="18" charset="0"/>
                            </a:rPr>
                            <m:t>𝛼</m:t>
                          </m:r>
                        </m:num>
                        <m:den>
                          <m:r>
                            <a:rPr lang="en-GB" i="1">
                              <a:latin typeface="Cambria Math" panose="02040503050406030204" pitchFamily="18" charset="0"/>
                              <a:ea typeface="Cambria Math" panose="02040503050406030204" pitchFamily="18" charset="0"/>
                            </a:rPr>
                            <m:t>𝛼</m:t>
                          </m:r>
                        </m:den>
                      </m:f>
                    </m:oMath>
                  </m:oMathPara>
                </a14:m>
                <a:endParaRPr lang="en-GB" sz="4800" dirty="0"/>
              </a:p>
            </p:txBody>
          </p:sp>
        </mc:Choice>
        <mc:Fallback xmlns="">
          <p:sp>
            <p:nvSpPr>
              <p:cNvPr id="104" name="Rectangle 103">
                <a:extLst>
                  <a:ext uri="{FF2B5EF4-FFF2-40B4-BE49-F238E27FC236}">
                    <a16:creationId xmlns:a16="http://schemas.microsoft.com/office/drawing/2014/main" id="{BFBC704D-320A-40B5-8B7D-B9DE718B57C7}"/>
                  </a:ext>
                </a:extLst>
              </p:cNvPr>
              <p:cNvSpPr>
                <a:spLocks noRot="1" noChangeAspect="1" noMove="1" noResize="1" noEditPoints="1" noAdjustHandles="1" noChangeArrowheads="1" noChangeShapeType="1" noTextEdit="1"/>
              </p:cNvSpPr>
              <p:nvPr/>
            </p:nvSpPr>
            <p:spPr>
              <a:xfrm>
                <a:off x="3368164" y="3709689"/>
                <a:ext cx="1215691" cy="612732"/>
              </a:xfrm>
              <a:prstGeom prst="rect">
                <a:avLst/>
              </a:prstGeom>
              <a:blipFill>
                <a:blip r:embed="rId5"/>
                <a:stretch>
                  <a:fillRect/>
                </a:stretch>
              </a:blipFill>
            </p:spPr>
            <p:txBody>
              <a:bodyPr/>
              <a:lstStyle/>
              <a:p>
                <a:r>
                  <a:rPr lang="en-GB">
                    <a:noFill/>
                  </a:rPr>
                  <a:t> </a:t>
                </a:r>
              </a:p>
            </p:txBody>
          </p:sp>
        </mc:Fallback>
      </mc:AlternateContent>
      <p:sp>
        <p:nvSpPr>
          <p:cNvPr id="105" name="TextBox 104">
            <a:extLst>
              <a:ext uri="{FF2B5EF4-FFF2-40B4-BE49-F238E27FC236}">
                <a16:creationId xmlns:a16="http://schemas.microsoft.com/office/drawing/2014/main" id="{27DE8752-BB6B-467D-9203-5354505A8E00}"/>
              </a:ext>
            </a:extLst>
          </p:cNvPr>
          <p:cNvSpPr txBox="1"/>
          <p:nvPr/>
        </p:nvSpPr>
        <p:spPr>
          <a:xfrm>
            <a:off x="7190940" y="4404605"/>
            <a:ext cx="700087" cy="307777"/>
          </a:xfrm>
          <a:prstGeom prst="rect">
            <a:avLst/>
          </a:prstGeom>
          <a:noFill/>
        </p:spPr>
        <p:txBody>
          <a:bodyPr wrap="square" rtlCol="0">
            <a:spAutoFit/>
          </a:bodyPr>
          <a:lstStyle/>
          <a:p>
            <a:r>
              <a:rPr lang="en-GB" sz="1400" dirty="0"/>
              <a:t>Time</a:t>
            </a:r>
            <a:endParaRPr lang="en-GB" sz="1200" dirty="0"/>
          </a:p>
        </p:txBody>
      </p:sp>
      <p:sp>
        <p:nvSpPr>
          <p:cNvPr id="106" name="TextBox 105">
            <a:extLst>
              <a:ext uri="{FF2B5EF4-FFF2-40B4-BE49-F238E27FC236}">
                <a16:creationId xmlns:a16="http://schemas.microsoft.com/office/drawing/2014/main" id="{BA55C473-B4B3-4E2F-8F51-32149A7A09B9}"/>
              </a:ext>
            </a:extLst>
          </p:cNvPr>
          <p:cNvSpPr txBox="1"/>
          <p:nvPr/>
        </p:nvSpPr>
        <p:spPr>
          <a:xfrm>
            <a:off x="4692542" y="4554907"/>
            <a:ext cx="1873414" cy="307777"/>
          </a:xfrm>
          <a:prstGeom prst="rect">
            <a:avLst/>
          </a:prstGeom>
          <a:noFill/>
        </p:spPr>
        <p:txBody>
          <a:bodyPr wrap="square" rtlCol="0">
            <a:spAutoFit/>
          </a:bodyPr>
          <a:lstStyle/>
          <a:p>
            <a:r>
              <a:rPr lang="en-GB" sz="1400" dirty="0"/>
              <a:t>minutes / hours / days</a:t>
            </a:r>
          </a:p>
        </p:txBody>
      </p:sp>
      <p:sp>
        <p:nvSpPr>
          <p:cNvPr id="117" name="Freeform: Shape 116">
            <a:extLst>
              <a:ext uri="{FF2B5EF4-FFF2-40B4-BE49-F238E27FC236}">
                <a16:creationId xmlns:a16="http://schemas.microsoft.com/office/drawing/2014/main" id="{28153FA8-9C9F-4FCE-B77B-324FC58C45EE}"/>
              </a:ext>
            </a:extLst>
          </p:cNvPr>
          <p:cNvSpPr/>
          <p:nvPr/>
        </p:nvSpPr>
        <p:spPr>
          <a:xfrm>
            <a:off x="4591351" y="3700170"/>
            <a:ext cx="2369820" cy="662940"/>
          </a:xfrm>
          <a:custGeom>
            <a:avLst/>
            <a:gdLst>
              <a:gd name="connsiteX0" fmla="*/ 0 w 2369820"/>
              <a:gd name="connsiteY0" fmla="*/ 1097280 h 1104900"/>
              <a:gd name="connsiteX1" fmla="*/ 342900 w 2369820"/>
              <a:gd name="connsiteY1" fmla="*/ 0 h 1104900"/>
              <a:gd name="connsiteX2" fmla="*/ 678180 w 2369820"/>
              <a:gd name="connsiteY2" fmla="*/ 1097280 h 1104900"/>
              <a:gd name="connsiteX3" fmla="*/ 1051560 w 2369820"/>
              <a:gd name="connsiteY3" fmla="*/ 7620 h 1104900"/>
              <a:gd name="connsiteX4" fmla="*/ 1394460 w 2369820"/>
              <a:gd name="connsiteY4" fmla="*/ 1104900 h 1104900"/>
              <a:gd name="connsiteX5" fmla="*/ 1760220 w 2369820"/>
              <a:gd name="connsiteY5" fmla="*/ 7620 h 1104900"/>
              <a:gd name="connsiteX6" fmla="*/ 2103120 w 2369820"/>
              <a:gd name="connsiteY6" fmla="*/ 1097280 h 1104900"/>
              <a:gd name="connsiteX7" fmla="*/ 2369820 w 2369820"/>
              <a:gd name="connsiteY7" fmla="*/ 7620 h 1104900"/>
              <a:gd name="connsiteX8" fmla="*/ 2369820 w 2369820"/>
              <a:gd name="connsiteY8" fmla="*/ 762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820" h="1104900">
                <a:moveTo>
                  <a:pt x="0" y="1097280"/>
                </a:moveTo>
                <a:cubicBezTo>
                  <a:pt x="114935" y="548640"/>
                  <a:pt x="229870" y="0"/>
                  <a:pt x="342900" y="0"/>
                </a:cubicBezTo>
                <a:cubicBezTo>
                  <a:pt x="455930" y="0"/>
                  <a:pt x="560070" y="1096010"/>
                  <a:pt x="678180" y="1097280"/>
                </a:cubicBezTo>
                <a:cubicBezTo>
                  <a:pt x="796290" y="1098550"/>
                  <a:pt x="932180" y="6350"/>
                  <a:pt x="1051560" y="7620"/>
                </a:cubicBezTo>
                <a:cubicBezTo>
                  <a:pt x="1170940" y="8890"/>
                  <a:pt x="1276350" y="1104900"/>
                  <a:pt x="1394460" y="1104900"/>
                </a:cubicBezTo>
                <a:cubicBezTo>
                  <a:pt x="1512570" y="1104900"/>
                  <a:pt x="1642110" y="8890"/>
                  <a:pt x="1760220" y="7620"/>
                </a:cubicBezTo>
                <a:cubicBezTo>
                  <a:pt x="1878330" y="6350"/>
                  <a:pt x="2001520" y="1097280"/>
                  <a:pt x="2103120" y="1097280"/>
                </a:cubicBezTo>
                <a:cubicBezTo>
                  <a:pt x="2204720" y="1097280"/>
                  <a:pt x="2369820" y="7620"/>
                  <a:pt x="2369820" y="7620"/>
                </a:cubicBezTo>
                <a:lnTo>
                  <a:pt x="2369820" y="7620"/>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45AEC2E6-8F42-405B-8F01-91E9DC593FDF}"/>
              </a:ext>
            </a:extLst>
          </p:cNvPr>
          <p:cNvSpPr>
            <a:spLocks noGrp="1"/>
          </p:cNvSpPr>
          <p:nvPr>
            <p:ph type="sldNum" sz="quarter" idx="12"/>
          </p:nvPr>
        </p:nvSpPr>
        <p:spPr/>
        <p:txBody>
          <a:bodyPr/>
          <a:lstStyle/>
          <a:p>
            <a:fld id="{809EB93B-ACA8-4C80-8234-B6FFCAD06A08}" type="slidenum">
              <a:rPr lang="en-GB" smtClean="0"/>
              <a:t>12</a:t>
            </a:fld>
            <a:endParaRPr lang="en-GB"/>
          </a:p>
        </p:txBody>
      </p:sp>
      <p:sp>
        <p:nvSpPr>
          <p:cNvPr id="4" name="TextBox 3">
            <a:extLst>
              <a:ext uri="{FF2B5EF4-FFF2-40B4-BE49-F238E27FC236}">
                <a16:creationId xmlns:a16="http://schemas.microsoft.com/office/drawing/2014/main" id="{C6355779-DF48-80D4-9153-0E978DB84AEC}"/>
              </a:ext>
            </a:extLst>
          </p:cNvPr>
          <p:cNvSpPr txBox="1"/>
          <p:nvPr/>
        </p:nvSpPr>
        <p:spPr>
          <a:xfrm>
            <a:off x="8166537" y="6093749"/>
            <a:ext cx="3054006" cy="430887"/>
          </a:xfrm>
          <a:prstGeom prst="rect">
            <a:avLst/>
          </a:prstGeom>
          <a:noFill/>
        </p:spPr>
        <p:txBody>
          <a:bodyPr wrap="square" rtlCol="0">
            <a:spAutoFit/>
          </a:bodyPr>
          <a:lstStyle/>
          <a:p>
            <a:r>
              <a:rPr lang="en-GB" sz="2200" dirty="0">
                <a:solidFill>
                  <a:schemeClr val="accent2"/>
                </a:solidFill>
              </a:rPr>
              <a:t>And any combination…</a:t>
            </a:r>
          </a:p>
        </p:txBody>
      </p:sp>
    </p:spTree>
    <p:extLst>
      <p:ext uri="{BB962C8B-B14F-4D97-AF65-F5344CB8AC3E}">
        <p14:creationId xmlns:p14="http://schemas.microsoft.com/office/powerpoint/2010/main" val="1392296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AD2F1-085D-4D56-A0D0-85653D68C722}"/>
              </a:ext>
            </a:extLst>
          </p:cNvPr>
          <p:cNvSpPr>
            <a:spLocks noGrp="1"/>
          </p:cNvSpPr>
          <p:nvPr>
            <p:ph type="title"/>
          </p:nvPr>
        </p:nvSpPr>
        <p:spPr/>
        <p:txBody>
          <a:bodyPr/>
          <a:lstStyle/>
          <a:p>
            <a:r>
              <a:rPr lang="en-GB" dirty="0"/>
              <a:t>Phenomenology</a:t>
            </a:r>
          </a:p>
        </p:txBody>
      </p:sp>
      <mc:AlternateContent xmlns:mc="http://schemas.openxmlformats.org/markup-compatibility/2006" xmlns:a14="http://schemas.microsoft.com/office/drawing/2010/main">
        <mc:Choice Requires="a14">
          <p:sp>
            <p:nvSpPr>
              <p:cNvPr id="58" name="Content Placeholder 2">
                <a:extLst>
                  <a:ext uri="{FF2B5EF4-FFF2-40B4-BE49-F238E27FC236}">
                    <a16:creationId xmlns:a16="http://schemas.microsoft.com/office/drawing/2014/main" id="{F1BB268B-B253-4427-A5C6-2A363EB04B36}"/>
                  </a:ext>
                </a:extLst>
              </p:cNvPr>
              <p:cNvSpPr>
                <a:spLocks noGrp="1"/>
              </p:cNvSpPr>
              <p:nvPr>
                <p:ph idx="1"/>
              </p:nvPr>
            </p:nvSpPr>
            <p:spPr>
              <a:xfrm>
                <a:off x="838200" y="1645104"/>
                <a:ext cx="10666123" cy="5076371"/>
              </a:xfrm>
            </p:spPr>
            <p:txBody>
              <a:bodyPr>
                <a:normAutofit/>
              </a:bodyPr>
              <a:lstStyle/>
              <a:p>
                <a:pPr algn="just"/>
                <a:r>
                  <a:rPr lang="en-GB" sz="2000" dirty="0"/>
                  <a:t>Coupling of “dark sector” scalar fields with standard matter [EPJ QT 9, 12 (2022)]:</a:t>
                </a:r>
              </a:p>
              <a:p>
                <a:pPr marL="0" indent="0" algn="just">
                  <a:buNone/>
                </a:pPr>
                <a:r>
                  <a:rPr lang="en-GB" sz="2200" dirty="0"/>
                  <a:t>	</a:t>
                </a:r>
              </a:p>
              <a:p>
                <a:pPr marL="0" indent="0" algn="just">
                  <a:buNone/>
                </a:pPr>
                <a14:m>
                  <m:oMathPara xmlns:m="http://schemas.openxmlformats.org/officeDocument/2006/math">
                    <m:oMathParaPr>
                      <m:jc m:val="centerGroup"/>
                    </m:oMathParaPr>
                    <m:oMath xmlns:m="http://schemas.openxmlformats.org/officeDocument/2006/math">
                      <m:sSub>
                        <m:sSubPr>
                          <m:ctrlPr>
                            <a:rPr lang="en-GB" sz="2200" i="1" smtClean="0">
                              <a:solidFill>
                                <a:schemeClr val="accent1"/>
                              </a:solidFill>
                              <a:latin typeface="Cambria Math" panose="02040503050406030204" pitchFamily="18" charset="0"/>
                            </a:rPr>
                          </m:ctrlPr>
                        </m:sSubPr>
                        <m:e>
                          <m:r>
                            <a:rPr lang="en-GB" sz="2200" i="1">
                              <a:solidFill>
                                <a:schemeClr val="accent1"/>
                              </a:solidFill>
                              <a:latin typeface="Cambria Math" panose="02040503050406030204" pitchFamily="18" charset="0"/>
                              <a:ea typeface="Cambria Math" panose="02040503050406030204" pitchFamily="18" charset="0"/>
                            </a:rPr>
                            <m:t>ℒ</m:t>
                          </m:r>
                        </m:e>
                        <m:sub>
                          <m:r>
                            <a:rPr lang="en-GB" sz="2200" b="0" i="1" smtClean="0">
                              <a:solidFill>
                                <a:schemeClr val="accent1"/>
                              </a:solidFill>
                              <a:latin typeface="Cambria Math" panose="02040503050406030204" pitchFamily="18" charset="0"/>
                              <a:ea typeface="Cambria Math" panose="02040503050406030204" pitchFamily="18" charset="0"/>
                            </a:rPr>
                            <m:t>𝑠𝑐𝑎𝑙𝑎𝑟</m:t>
                          </m:r>
                        </m:sub>
                      </m:sSub>
                      <m:r>
                        <a:rPr lang="en-GB" sz="2200" b="0" i="1" smtClean="0">
                          <a:solidFill>
                            <a:schemeClr val="accent1"/>
                          </a:solidFill>
                          <a:latin typeface="Cambria Math" panose="02040503050406030204" pitchFamily="18" charset="0"/>
                          <a:ea typeface="Cambria Math" panose="02040503050406030204" pitchFamily="18" charset="0"/>
                        </a:rPr>
                        <m:t>⊃</m:t>
                      </m:r>
                      <m:f>
                        <m:fPr>
                          <m:ctrlPr>
                            <a:rPr lang="en-GB" sz="2200" b="0" i="1" smtClean="0">
                              <a:solidFill>
                                <a:schemeClr val="accent1"/>
                              </a:solidFill>
                              <a:latin typeface="Cambria Math" panose="02040503050406030204" pitchFamily="18" charset="0"/>
                            </a:rPr>
                          </m:ctrlPr>
                        </m:fPr>
                        <m:num>
                          <m:sSup>
                            <m:sSupPr>
                              <m:ctrlPr>
                                <a:rPr lang="en-GB" sz="2200" b="0" i="1" smtClean="0">
                                  <a:solidFill>
                                    <a:schemeClr val="accent1"/>
                                  </a:solidFill>
                                  <a:latin typeface="Cambria Math" panose="02040503050406030204" pitchFamily="18" charset="0"/>
                                </a:rPr>
                              </m:ctrlPr>
                            </m:sSupPr>
                            <m:e>
                              <m:r>
                                <a:rPr lang="en-GB" sz="2200" b="0" i="1" smtClean="0">
                                  <a:solidFill>
                                    <a:schemeClr val="accent1"/>
                                  </a:solidFill>
                                  <a:latin typeface="Cambria Math" panose="02040503050406030204" pitchFamily="18" charset="0"/>
                                  <a:ea typeface="Cambria Math" panose="02040503050406030204" pitchFamily="18" charset="0"/>
                                </a:rPr>
                                <m:t>𝜙</m:t>
                              </m:r>
                            </m:e>
                            <m:sup>
                              <m:r>
                                <a:rPr lang="en-GB" sz="2200" b="0" i="1" smtClean="0">
                                  <a:solidFill>
                                    <a:schemeClr val="accent1"/>
                                  </a:solidFill>
                                  <a:latin typeface="Cambria Math" panose="02040503050406030204" pitchFamily="18" charset="0"/>
                                </a:rPr>
                                <m:t>𝑛</m:t>
                              </m:r>
                            </m:sup>
                          </m:sSup>
                        </m:num>
                        <m:den>
                          <m:sSubSup>
                            <m:sSubSupPr>
                              <m:ctrlPr>
                                <a:rPr lang="en-GB" sz="2200" b="0" i="1" smtClean="0">
                                  <a:solidFill>
                                    <a:schemeClr val="accent1"/>
                                  </a:solidFill>
                                  <a:latin typeface="Cambria Math" panose="02040503050406030204" pitchFamily="18" charset="0"/>
                                </a:rPr>
                              </m:ctrlPr>
                            </m:sSubSupPr>
                            <m:e>
                              <m:r>
                                <m:rPr>
                                  <m:sty m:val="p"/>
                                </m:rPr>
                                <a:rPr lang="el-GR" sz="2200" b="0" i="1" smtClean="0">
                                  <a:solidFill>
                                    <a:schemeClr val="accent1"/>
                                  </a:solidFill>
                                  <a:latin typeface="Cambria Math" panose="02040503050406030204" pitchFamily="18" charset="0"/>
                                  <a:ea typeface="Cambria Math" panose="02040503050406030204" pitchFamily="18" charset="0"/>
                                </a:rPr>
                                <m:t>Λ</m:t>
                              </m:r>
                            </m:e>
                            <m:sub>
                              <m:r>
                                <a:rPr lang="en-GB" sz="2200" b="0" i="1" smtClean="0">
                                  <a:solidFill>
                                    <a:schemeClr val="accent1"/>
                                  </a:solidFill>
                                  <a:latin typeface="Cambria Math" panose="02040503050406030204" pitchFamily="18" charset="0"/>
                                  <a:ea typeface="Cambria Math" panose="02040503050406030204" pitchFamily="18" charset="0"/>
                                </a:rPr>
                                <m:t>𝛾</m:t>
                              </m:r>
                            </m:sub>
                            <m:sup>
                              <m:r>
                                <a:rPr lang="en-GB" sz="2200" b="0" i="1" smtClean="0">
                                  <a:solidFill>
                                    <a:schemeClr val="accent1"/>
                                  </a:solidFill>
                                  <a:latin typeface="Cambria Math" panose="02040503050406030204" pitchFamily="18" charset="0"/>
                                </a:rPr>
                                <m:t>𝑛</m:t>
                              </m:r>
                            </m:sup>
                          </m:sSubSup>
                        </m:den>
                      </m:f>
                      <m:r>
                        <a:rPr lang="en-GB" sz="2200" i="1">
                          <a:solidFill>
                            <a:schemeClr val="accent1"/>
                          </a:solidFill>
                          <a:latin typeface="Cambria Math" panose="02040503050406030204" pitchFamily="18" charset="0"/>
                        </a:rPr>
                        <m:t> </m:t>
                      </m:r>
                      <m:sSub>
                        <m:sSubPr>
                          <m:ctrlPr>
                            <a:rPr lang="en-GB" sz="2200" i="1" smtClean="0">
                              <a:solidFill>
                                <a:schemeClr val="accent1"/>
                              </a:solidFill>
                              <a:latin typeface="Cambria Math" panose="02040503050406030204" pitchFamily="18" charset="0"/>
                            </a:rPr>
                          </m:ctrlPr>
                        </m:sSubPr>
                        <m:e>
                          <m:r>
                            <a:rPr lang="en-GB" sz="2200" b="0" i="1" smtClean="0">
                              <a:solidFill>
                                <a:schemeClr val="accent1"/>
                              </a:solidFill>
                              <a:latin typeface="Cambria Math" panose="02040503050406030204" pitchFamily="18" charset="0"/>
                            </a:rPr>
                            <m:t>𝐹</m:t>
                          </m:r>
                        </m:e>
                        <m:sub>
                          <m:r>
                            <a:rPr lang="en-GB" sz="2200" i="1" smtClean="0">
                              <a:solidFill>
                                <a:schemeClr val="accent1"/>
                              </a:solidFill>
                              <a:latin typeface="Cambria Math" panose="02040503050406030204" pitchFamily="18" charset="0"/>
                              <a:ea typeface="Cambria Math" panose="02040503050406030204" pitchFamily="18" charset="0"/>
                            </a:rPr>
                            <m:t>𝜇𝜐</m:t>
                          </m:r>
                        </m:sub>
                      </m:sSub>
                      <m:sSup>
                        <m:sSupPr>
                          <m:ctrlPr>
                            <a:rPr lang="en-GB" sz="2200" i="1" smtClean="0">
                              <a:solidFill>
                                <a:schemeClr val="accent1"/>
                              </a:solidFill>
                              <a:latin typeface="Cambria Math" panose="02040503050406030204" pitchFamily="18" charset="0"/>
                            </a:rPr>
                          </m:ctrlPr>
                        </m:sSupPr>
                        <m:e>
                          <m:r>
                            <a:rPr lang="en-GB" sz="2200" b="0" i="1" smtClean="0">
                              <a:solidFill>
                                <a:schemeClr val="accent1"/>
                              </a:solidFill>
                              <a:latin typeface="Cambria Math" panose="02040503050406030204" pitchFamily="18" charset="0"/>
                            </a:rPr>
                            <m:t>𝐹</m:t>
                          </m:r>
                        </m:e>
                        <m:sup>
                          <m:r>
                            <a:rPr lang="en-GB" sz="2200" i="1" smtClean="0">
                              <a:solidFill>
                                <a:schemeClr val="accent1"/>
                              </a:solidFill>
                              <a:latin typeface="Cambria Math" panose="02040503050406030204" pitchFamily="18" charset="0"/>
                              <a:ea typeface="Cambria Math" panose="02040503050406030204" pitchFamily="18" charset="0"/>
                            </a:rPr>
                            <m:t>𝜇𝜐</m:t>
                          </m:r>
                        </m:sup>
                      </m:sSup>
                      <m:r>
                        <a:rPr lang="en-GB" sz="2200" b="0" i="1" smtClean="0">
                          <a:solidFill>
                            <a:schemeClr val="accent1"/>
                          </a:solidFill>
                          <a:latin typeface="Cambria Math" panose="02040503050406030204" pitchFamily="18" charset="0"/>
                        </a:rPr>
                        <m:t>−</m:t>
                      </m:r>
                      <m:nary>
                        <m:naryPr>
                          <m:chr m:val="∑"/>
                          <m:supHide m:val="on"/>
                          <m:ctrlPr>
                            <a:rPr lang="en-GB" sz="2200" i="1">
                              <a:solidFill>
                                <a:schemeClr val="accent1"/>
                              </a:solidFill>
                              <a:latin typeface="Cambria Math" panose="02040503050406030204" pitchFamily="18" charset="0"/>
                            </a:rPr>
                          </m:ctrlPr>
                        </m:naryPr>
                        <m:sub>
                          <m:r>
                            <m:rPr>
                              <m:brk m:alnAt="7"/>
                            </m:rPr>
                            <a:rPr lang="en-GB" sz="2200" i="1">
                              <a:solidFill>
                                <a:schemeClr val="accent1"/>
                              </a:solidFill>
                              <a:latin typeface="Cambria Math" panose="02040503050406030204" pitchFamily="18" charset="0"/>
                            </a:rPr>
                            <m:t>𝑓</m:t>
                          </m:r>
                        </m:sub>
                        <m:sup/>
                        <m:e>
                          <m:f>
                            <m:fPr>
                              <m:ctrlPr>
                                <a:rPr lang="en-GB" sz="2200" i="1">
                                  <a:solidFill>
                                    <a:schemeClr val="accent1"/>
                                  </a:solidFill>
                                  <a:latin typeface="Cambria Math" panose="02040503050406030204" pitchFamily="18" charset="0"/>
                                </a:rPr>
                              </m:ctrlPr>
                            </m:fPr>
                            <m:num>
                              <m:sSup>
                                <m:sSupPr>
                                  <m:ctrlPr>
                                    <a:rPr lang="en-GB" sz="2200" i="1" smtClean="0">
                                      <a:solidFill>
                                        <a:schemeClr val="accent1"/>
                                      </a:solidFill>
                                      <a:latin typeface="Cambria Math" panose="02040503050406030204" pitchFamily="18" charset="0"/>
                                    </a:rPr>
                                  </m:ctrlPr>
                                </m:sSupPr>
                                <m:e>
                                  <m:r>
                                    <a:rPr lang="en-GB" sz="2200" i="1" smtClean="0">
                                      <a:solidFill>
                                        <a:schemeClr val="accent1"/>
                                      </a:solidFill>
                                      <a:latin typeface="Cambria Math" panose="02040503050406030204" pitchFamily="18" charset="0"/>
                                      <a:ea typeface="Cambria Math" panose="02040503050406030204" pitchFamily="18" charset="0"/>
                                    </a:rPr>
                                    <m:t>𝜙</m:t>
                                  </m:r>
                                </m:e>
                                <m:sup>
                                  <m:r>
                                    <a:rPr lang="en-GB" sz="2200" b="0" i="1" smtClean="0">
                                      <a:solidFill>
                                        <a:schemeClr val="accent1"/>
                                      </a:solidFill>
                                      <a:latin typeface="Cambria Math" panose="02040503050406030204" pitchFamily="18" charset="0"/>
                                    </a:rPr>
                                    <m:t>𝑛</m:t>
                                  </m:r>
                                </m:sup>
                              </m:sSup>
                            </m:num>
                            <m:den>
                              <m:sSubSup>
                                <m:sSubSupPr>
                                  <m:ctrlPr>
                                    <a:rPr lang="en-GB" sz="2200" i="1" smtClean="0">
                                      <a:solidFill>
                                        <a:schemeClr val="accent1"/>
                                      </a:solidFill>
                                      <a:latin typeface="Cambria Math" panose="02040503050406030204" pitchFamily="18" charset="0"/>
                                    </a:rPr>
                                  </m:ctrlPr>
                                </m:sSubSupPr>
                                <m:e>
                                  <m:r>
                                    <m:rPr>
                                      <m:sty m:val="p"/>
                                    </m:rPr>
                                    <a:rPr lang="el-GR" sz="2200" i="1" smtClean="0">
                                      <a:solidFill>
                                        <a:schemeClr val="accent1"/>
                                      </a:solidFill>
                                      <a:latin typeface="Cambria Math" panose="02040503050406030204" pitchFamily="18" charset="0"/>
                                      <a:ea typeface="Cambria Math" panose="02040503050406030204" pitchFamily="18" charset="0"/>
                                    </a:rPr>
                                    <m:t>Λ</m:t>
                                  </m:r>
                                </m:e>
                                <m:sub>
                                  <m:r>
                                    <a:rPr lang="en-GB" sz="2200" b="0" i="1" smtClean="0">
                                      <a:solidFill>
                                        <a:schemeClr val="accent1"/>
                                      </a:solidFill>
                                      <a:latin typeface="Cambria Math" panose="02040503050406030204" pitchFamily="18" charset="0"/>
                                    </a:rPr>
                                    <m:t>𝑓</m:t>
                                  </m:r>
                                </m:sub>
                                <m:sup>
                                  <m:r>
                                    <a:rPr lang="en-GB" sz="2200" b="0" i="1" smtClean="0">
                                      <a:solidFill>
                                        <a:schemeClr val="accent1"/>
                                      </a:solidFill>
                                      <a:latin typeface="Cambria Math" panose="02040503050406030204" pitchFamily="18" charset="0"/>
                                    </a:rPr>
                                    <m:t>𝑛</m:t>
                                  </m:r>
                                </m:sup>
                              </m:sSubSup>
                            </m:den>
                          </m:f>
                        </m:e>
                      </m:nary>
                      <m:r>
                        <a:rPr lang="en-GB" sz="2200" i="1">
                          <a:solidFill>
                            <a:schemeClr val="accent1"/>
                          </a:solidFill>
                          <a:latin typeface="Cambria Math" panose="02040503050406030204" pitchFamily="18" charset="0"/>
                        </a:rPr>
                        <m:t> </m:t>
                      </m:r>
                      <m:sSub>
                        <m:sSubPr>
                          <m:ctrlPr>
                            <a:rPr lang="en-GB" sz="2200" i="1" smtClean="0">
                              <a:solidFill>
                                <a:schemeClr val="accent1"/>
                              </a:solidFill>
                              <a:latin typeface="Cambria Math" panose="02040503050406030204" pitchFamily="18" charset="0"/>
                            </a:rPr>
                          </m:ctrlPr>
                        </m:sSubPr>
                        <m:e>
                          <m:r>
                            <a:rPr lang="en-GB" sz="2200" b="0" i="1" smtClean="0">
                              <a:solidFill>
                                <a:schemeClr val="accent1"/>
                              </a:solidFill>
                              <a:latin typeface="Cambria Math" panose="02040503050406030204" pitchFamily="18" charset="0"/>
                            </a:rPr>
                            <m:t>𝑚</m:t>
                          </m:r>
                        </m:e>
                        <m:sub>
                          <m:r>
                            <a:rPr lang="en-GB" sz="2200" b="0" i="1" smtClean="0">
                              <a:solidFill>
                                <a:schemeClr val="accent1"/>
                              </a:solidFill>
                              <a:latin typeface="Cambria Math" panose="02040503050406030204" pitchFamily="18" charset="0"/>
                            </a:rPr>
                            <m:t>𝑓</m:t>
                          </m:r>
                        </m:sub>
                      </m:sSub>
                      <m:acc>
                        <m:accPr>
                          <m:chr m:val="̅"/>
                          <m:ctrlPr>
                            <a:rPr lang="en-GB" sz="2200" i="1">
                              <a:solidFill>
                                <a:schemeClr val="accent1"/>
                              </a:solidFill>
                              <a:latin typeface="Cambria Math" panose="02040503050406030204" pitchFamily="18" charset="0"/>
                            </a:rPr>
                          </m:ctrlPr>
                        </m:accPr>
                        <m:e>
                          <m:r>
                            <a:rPr lang="en-GB" sz="2200" i="1">
                              <a:solidFill>
                                <a:schemeClr val="accent1"/>
                              </a:solidFill>
                              <a:latin typeface="Cambria Math" panose="02040503050406030204" pitchFamily="18" charset="0"/>
                            </a:rPr>
                            <m:t>𝑓</m:t>
                          </m:r>
                        </m:e>
                      </m:acc>
                      <m:r>
                        <a:rPr lang="en-GB" sz="2200" i="1">
                          <a:solidFill>
                            <a:schemeClr val="accent1"/>
                          </a:solidFill>
                          <a:latin typeface="Cambria Math" panose="02040503050406030204" pitchFamily="18" charset="0"/>
                        </a:rPr>
                        <m:t>𝑓</m:t>
                      </m:r>
                    </m:oMath>
                  </m:oMathPara>
                </a14:m>
                <a:endParaRPr lang="en-GB" sz="2200" b="0" i="1" dirty="0">
                  <a:latin typeface="Cambria Math" panose="02040503050406030204" pitchFamily="18" charset="0"/>
                </a:endParaRPr>
              </a:p>
              <a:p>
                <a:pPr marL="0" indent="0" algn="just">
                  <a:buNone/>
                </a:pPr>
                <a14:m>
                  <m:oMath xmlns:m="http://schemas.openxmlformats.org/officeDocument/2006/math">
                    <m:sSubSup>
                      <m:sSubSupPr>
                        <m:ctrlPr>
                          <a:rPr lang="en-GB" sz="2000" b="0" i="1" smtClean="0">
                            <a:latin typeface="Cambria Math" panose="02040503050406030204" pitchFamily="18" charset="0"/>
                          </a:rPr>
                        </m:ctrlPr>
                      </m:sSubSupPr>
                      <m:e>
                        <m:r>
                          <m:rPr>
                            <m:sty m:val="p"/>
                          </m:rPr>
                          <a:rPr lang="el-GR" sz="2000" b="0" i="1" smtClean="0">
                            <a:latin typeface="Cambria Math" panose="02040503050406030204" pitchFamily="18" charset="0"/>
                            <a:ea typeface="Cambria Math" panose="02040503050406030204" pitchFamily="18" charset="0"/>
                          </a:rPr>
                          <m:t>Λ</m:t>
                        </m:r>
                      </m:e>
                      <m:sub>
                        <m:r>
                          <a:rPr lang="en-GB" sz="2000" b="0" i="1" smtClean="0">
                            <a:latin typeface="Cambria Math" panose="02040503050406030204" pitchFamily="18" charset="0"/>
                            <a:ea typeface="Cambria Math" panose="02040503050406030204" pitchFamily="18" charset="0"/>
                          </a:rPr>
                          <m:t>𝛾</m:t>
                        </m:r>
                      </m:sub>
                      <m:sup>
                        <m:r>
                          <a:rPr lang="en-GB" sz="2000" b="0" i="1" smtClean="0">
                            <a:latin typeface="Cambria Math" panose="02040503050406030204" pitchFamily="18" charset="0"/>
                          </a:rPr>
                          <m:t>𝑛</m:t>
                        </m:r>
                      </m:sup>
                    </m:sSubSup>
                  </m:oMath>
                </a14:m>
                <a:r>
                  <a:rPr lang="en-GB" sz="2000" dirty="0"/>
                  <a:t> alter the fine structure constant </a:t>
                </a:r>
                <a14:m>
                  <m:oMath xmlns:m="http://schemas.openxmlformats.org/officeDocument/2006/math">
                    <m:r>
                      <a:rPr lang="en-GB" sz="2000" i="1" smtClean="0">
                        <a:latin typeface="Cambria Math" panose="02040503050406030204" pitchFamily="18" charset="0"/>
                        <a:ea typeface="Cambria Math" panose="02040503050406030204" pitchFamily="18" charset="0"/>
                      </a:rPr>
                      <m:t>𝛼</m:t>
                    </m:r>
                  </m:oMath>
                </a14:m>
                <a:r>
                  <a:rPr lang="en-GB" sz="2000" dirty="0"/>
                  <a:t>, </a:t>
                </a:r>
                <a14:m>
                  <m:oMath xmlns:m="http://schemas.openxmlformats.org/officeDocument/2006/math">
                    <m:sSubSup>
                      <m:sSubSupPr>
                        <m:ctrlPr>
                          <a:rPr lang="en-GB" sz="2000" i="1">
                            <a:latin typeface="Cambria Math" panose="02040503050406030204" pitchFamily="18" charset="0"/>
                          </a:rPr>
                        </m:ctrlPr>
                      </m:sSubSupPr>
                      <m:e>
                        <m:r>
                          <m:rPr>
                            <m:sty m:val="p"/>
                          </m:rPr>
                          <a:rPr lang="el-GR" sz="2000" i="1">
                            <a:latin typeface="Cambria Math" panose="02040503050406030204" pitchFamily="18" charset="0"/>
                            <a:ea typeface="Cambria Math" panose="02040503050406030204" pitchFamily="18" charset="0"/>
                          </a:rPr>
                          <m:t>Λ</m:t>
                        </m:r>
                      </m:e>
                      <m:sub>
                        <m:r>
                          <a:rPr lang="en-GB" sz="2000" i="1">
                            <a:latin typeface="Cambria Math" panose="02040503050406030204" pitchFamily="18" charset="0"/>
                          </a:rPr>
                          <m:t>𝑓</m:t>
                        </m:r>
                      </m:sub>
                      <m:sup>
                        <m:r>
                          <a:rPr lang="en-GB" sz="2000" i="1">
                            <a:latin typeface="Cambria Math" panose="02040503050406030204" pitchFamily="18" charset="0"/>
                          </a:rPr>
                          <m:t>𝑛</m:t>
                        </m:r>
                      </m:sup>
                    </m:sSubSup>
                  </m:oMath>
                </a14:m>
                <a:r>
                  <a:rPr lang="en-GB" sz="2000" dirty="0"/>
                  <a:t> the fermionic masses -&gt; manifest as </a:t>
                </a:r>
                <a:r>
                  <a:rPr lang="en-GB" sz="2000" dirty="0">
                    <a:solidFill>
                      <a:schemeClr val="accent2"/>
                    </a:solidFill>
                  </a:rPr>
                  <a:t>effective</a:t>
                </a:r>
                <a:r>
                  <a:rPr lang="en-GB" sz="2000" dirty="0"/>
                  <a:t> </a:t>
                </a:r>
                <a:r>
                  <a:rPr lang="en-GB" sz="2000" dirty="0">
                    <a:solidFill>
                      <a:schemeClr val="accent2"/>
                    </a:solidFill>
                  </a:rPr>
                  <a:t>variations of fundamental constants</a:t>
                </a:r>
              </a:p>
              <a:p>
                <a:pPr algn="just"/>
                <a:endParaRPr lang="en-GB" sz="2000" dirty="0"/>
              </a:p>
              <a:p>
                <a:pPr algn="just"/>
                <a:r>
                  <a:rPr lang="en-GB" sz="2000" dirty="0"/>
                  <a:t>Scalar dark matter models</a:t>
                </a:r>
              </a:p>
              <a:p>
                <a:pPr algn="just"/>
                <a:r>
                  <a:rPr lang="en-GB" sz="2000" dirty="0"/>
                  <a:t>Axion models</a:t>
                </a:r>
              </a:p>
              <a:p>
                <a:pPr algn="just"/>
                <a:r>
                  <a:rPr lang="en-GB" sz="2000" dirty="0"/>
                  <a:t>Quintessence-like models (dark energy)</a:t>
                </a:r>
              </a:p>
              <a:p>
                <a:pPr algn="just"/>
                <a:r>
                  <a:rPr lang="en-GB" sz="2000" dirty="0"/>
                  <a:t>Kaluza-Klein models/moduli models </a:t>
                </a:r>
              </a:p>
              <a:p>
                <a:pPr algn="just"/>
                <a:r>
                  <a:rPr lang="en-GB" sz="2000" dirty="0" err="1"/>
                  <a:t>Dilaton</a:t>
                </a:r>
                <a:r>
                  <a:rPr lang="en-GB" sz="2000" dirty="0"/>
                  <a:t> field models</a:t>
                </a:r>
                <a:endParaRPr lang="en-GB" sz="2200" dirty="0"/>
              </a:p>
              <a:p>
                <a:pPr lvl="1" algn="just"/>
                <a:endParaRPr lang="en-GB" sz="2200" dirty="0">
                  <a:solidFill>
                    <a:schemeClr val="accent2"/>
                  </a:solidFill>
                </a:endParaRPr>
              </a:p>
              <a:p>
                <a:pPr algn="just"/>
                <a:endParaRPr lang="en-GB" sz="2200" dirty="0"/>
              </a:p>
            </p:txBody>
          </p:sp>
        </mc:Choice>
        <mc:Fallback xmlns="">
          <p:sp>
            <p:nvSpPr>
              <p:cNvPr id="58" name="Content Placeholder 2">
                <a:extLst>
                  <a:ext uri="{FF2B5EF4-FFF2-40B4-BE49-F238E27FC236}">
                    <a16:creationId xmlns:a16="http://schemas.microsoft.com/office/drawing/2014/main" id="{F1BB268B-B253-4427-A5C6-2A363EB04B36}"/>
                  </a:ext>
                </a:extLst>
              </p:cNvPr>
              <p:cNvSpPr>
                <a:spLocks noGrp="1" noRot="1" noChangeAspect="1" noMove="1" noResize="1" noEditPoints="1" noAdjustHandles="1" noChangeArrowheads="1" noChangeShapeType="1" noTextEdit="1"/>
              </p:cNvSpPr>
              <p:nvPr>
                <p:ph idx="1"/>
              </p:nvPr>
            </p:nvSpPr>
            <p:spPr>
              <a:xfrm>
                <a:off x="838200" y="1645104"/>
                <a:ext cx="10666123" cy="5076371"/>
              </a:xfrm>
              <a:blipFill>
                <a:blip r:embed="rId2"/>
                <a:stretch>
                  <a:fillRect l="-629" t="-1321" r="-629"/>
                </a:stretch>
              </a:blipFill>
            </p:spPr>
            <p:txBody>
              <a:bodyPr/>
              <a:lstStyle/>
              <a:p>
                <a:r>
                  <a:rPr lang="en-GB">
                    <a:noFill/>
                  </a:rPr>
                  <a:t> </a:t>
                </a:r>
              </a:p>
            </p:txBody>
          </p:sp>
        </mc:Fallback>
      </mc:AlternateContent>
    </p:spTree>
    <p:extLst>
      <p:ext uri="{BB962C8B-B14F-4D97-AF65-F5344CB8AC3E}">
        <p14:creationId xmlns:p14="http://schemas.microsoft.com/office/powerpoint/2010/main" val="2357748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32148-00C3-4B1F-A1FF-EDB6A8712780}"/>
              </a:ext>
            </a:extLst>
          </p:cNvPr>
          <p:cNvSpPr>
            <a:spLocks noGrp="1"/>
          </p:cNvSpPr>
          <p:nvPr>
            <p:ph type="title"/>
          </p:nvPr>
        </p:nvSpPr>
        <p:spPr/>
        <p:txBody>
          <a:bodyPr/>
          <a:lstStyle/>
          <a:p>
            <a:r>
              <a:rPr lang="en-GB" dirty="0"/>
              <a:t>Example: scalar dark matter</a:t>
            </a:r>
          </a:p>
        </p:txBody>
      </p:sp>
      <p:sp>
        <p:nvSpPr>
          <p:cNvPr id="4" name="Slide Number Placeholder 3">
            <a:extLst>
              <a:ext uri="{FF2B5EF4-FFF2-40B4-BE49-F238E27FC236}">
                <a16:creationId xmlns:a16="http://schemas.microsoft.com/office/drawing/2014/main" id="{BF2DBF9F-A6AA-4EF3-8B9B-28066F6BBDF9}"/>
              </a:ext>
            </a:extLst>
          </p:cNvPr>
          <p:cNvSpPr>
            <a:spLocks noGrp="1"/>
          </p:cNvSpPr>
          <p:nvPr>
            <p:ph type="sldNum" sz="quarter" idx="12"/>
          </p:nvPr>
        </p:nvSpPr>
        <p:spPr/>
        <p:txBody>
          <a:bodyPr/>
          <a:lstStyle/>
          <a:p>
            <a:fld id="{809EB93B-ACA8-4C80-8234-B6FFCAD06A08}" type="slidenum">
              <a:rPr lang="en-GB" smtClean="0"/>
              <a:t>14</a:t>
            </a:fld>
            <a:endParaRPr lang="en-GB"/>
          </a:p>
        </p:txBody>
      </p:sp>
      <p:pic>
        <p:nvPicPr>
          <p:cNvPr id="6" name="Picture 5">
            <a:extLst>
              <a:ext uri="{FF2B5EF4-FFF2-40B4-BE49-F238E27FC236}">
                <a16:creationId xmlns:a16="http://schemas.microsoft.com/office/drawing/2014/main" id="{2466942C-221C-48C7-BA22-6AA854F605CF}"/>
              </a:ext>
            </a:extLst>
          </p:cNvPr>
          <p:cNvPicPr>
            <a:picLocks noChangeAspect="1"/>
          </p:cNvPicPr>
          <p:nvPr/>
        </p:nvPicPr>
        <p:blipFill>
          <a:blip r:embed="rId2"/>
          <a:stretch>
            <a:fillRect/>
          </a:stretch>
        </p:blipFill>
        <p:spPr>
          <a:xfrm>
            <a:off x="1657727" y="1959429"/>
            <a:ext cx="4001778" cy="4898571"/>
          </a:xfrm>
          <a:prstGeom prst="rect">
            <a:avLst/>
          </a:prstGeom>
        </p:spPr>
      </p:pic>
      <p:pic>
        <p:nvPicPr>
          <p:cNvPr id="8" name="Picture 7">
            <a:extLst>
              <a:ext uri="{FF2B5EF4-FFF2-40B4-BE49-F238E27FC236}">
                <a16:creationId xmlns:a16="http://schemas.microsoft.com/office/drawing/2014/main" id="{7A4A4F14-5F68-4CAC-B3FA-E5575A5A7FE8}"/>
              </a:ext>
            </a:extLst>
          </p:cNvPr>
          <p:cNvPicPr>
            <a:picLocks noChangeAspect="1"/>
          </p:cNvPicPr>
          <p:nvPr/>
        </p:nvPicPr>
        <p:blipFill>
          <a:blip r:embed="rId3"/>
          <a:stretch>
            <a:fillRect/>
          </a:stretch>
        </p:blipFill>
        <p:spPr>
          <a:xfrm>
            <a:off x="6730599" y="1915660"/>
            <a:ext cx="3889340" cy="4852535"/>
          </a:xfrm>
          <a:prstGeom prst="rect">
            <a:avLst/>
          </a:prstGeom>
        </p:spPr>
      </p:pic>
      <p:sp>
        <p:nvSpPr>
          <p:cNvPr id="9" name="Rectangle 8">
            <a:extLst>
              <a:ext uri="{FF2B5EF4-FFF2-40B4-BE49-F238E27FC236}">
                <a16:creationId xmlns:a16="http://schemas.microsoft.com/office/drawing/2014/main" id="{8612159B-5523-4641-87EE-1FD4585F29EC}"/>
              </a:ext>
            </a:extLst>
          </p:cNvPr>
          <p:cNvSpPr/>
          <p:nvPr/>
        </p:nvSpPr>
        <p:spPr>
          <a:xfrm>
            <a:off x="2369517" y="1455509"/>
            <a:ext cx="7943849"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Linear                                                                                   Quadratic</a:t>
            </a:r>
          </a:p>
        </p:txBody>
      </p:sp>
      <p:sp>
        <p:nvSpPr>
          <p:cNvPr id="10" name="Rectangle 9">
            <a:extLst>
              <a:ext uri="{FF2B5EF4-FFF2-40B4-BE49-F238E27FC236}">
                <a16:creationId xmlns:a16="http://schemas.microsoft.com/office/drawing/2014/main" id="{552A9995-46E1-43EA-AF47-5B0776951605}"/>
              </a:ext>
            </a:extLst>
          </p:cNvPr>
          <p:cNvSpPr/>
          <p:nvPr/>
        </p:nvSpPr>
        <p:spPr>
          <a:xfrm>
            <a:off x="1218897" y="1737408"/>
            <a:ext cx="877660" cy="530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EC60999-D390-48B2-AC7C-7BD101627FAD}"/>
              </a:ext>
            </a:extLst>
          </p:cNvPr>
          <p:cNvSpPr/>
          <p:nvPr/>
        </p:nvSpPr>
        <p:spPr>
          <a:xfrm>
            <a:off x="1218897" y="4076588"/>
            <a:ext cx="877660" cy="530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6772997-4FD0-4700-BABC-77B2D4173086}"/>
              </a:ext>
            </a:extLst>
          </p:cNvPr>
          <p:cNvSpPr/>
          <p:nvPr/>
        </p:nvSpPr>
        <p:spPr>
          <a:xfrm>
            <a:off x="6313162" y="1737408"/>
            <a:ext cx="877660" cy="530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4C1268F-AA52-4801-9F37-570B0FBEA73D}"/>
              </a:ext>
            </a:extLst>
          </p:cNvPr>
          <p:cNvSpPr/>
          <p:nvPr/>
        </p:nvSpPr>
        <p:spPr>
          <a:xfrm>
            <a:off x="6284794" y="4039167"/>
            <a:ext cx="877660" cy="530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5932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57E79-7F98-498D-9766-0BA4EFED1E30}"/>
              </a:ext>
            </a:extLst>
          </p:cNvPr>
          <p:cNvSpPr>
            <a:spLocks noGrp="1"/>
          </p:cNvSpPr>
          <p:nvPr>
            <p:ph type="title"/>
          </p:nvPr>
        </p:nvSpPr>
        <p:spPr/>
        <p:txBody>
          <a:bodyPr/>
          <a:lstStyle/>
          <a:p>
            <a:r>
              <a:rPr lang="en-GB" dirty="0"/>
              <a:t>Other tests </a:t>
            </a:r>
            <a:r>
              <a:rPr lang="en-GB" sz="4400" dirty="0"/>
              <a:t>[EPJ QT 9, 12 (2022) ]</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F2315F4-B228-41EB-813E-DDA6F45E80B8}"/>
                  </a:ext>
                </a:extLst>
              </p:cNvPr>
              <p:cNvSpPr>
                <a:spLocks noGrp="1"/>
              </p:cNvSpPr>
              <p:nvPr>
                <p:ph idx="1"/>
              </p:nvPr>
            </p:nvSpPr>
            <p:spPr/>
            <p:txBody>
              <a:bodyPr>
                <a:normAutofit fontScale="92500" lnSpcReduction="20000"/>
              </a:bodyPr>
              <a:lstStyle/>
              <a:p>
                <a:r>
                  <a:rPr lang="en-GB" dirty="0"/>
                  <a:t>Solitons</a:t>
                </a:r>
              </a:p>
              <a:p>
                <a:pPr lvl="1"/>
                <a:r>
                  <a:rPr lang="en-GB" b="0" i="0" u="none" strike="noStrike" baseline="0" dirty="0">
                    <a:solidFill>
                      <a:schemeClr val="accent2"/>
                    </a:solidFill>
                    <a:latin typeface="CMR10"/>
                  </a:rPr>
                  <a:t>Topological solitons are made up of one or more fields that acquire stability due to the presence of two or more </a:t>
                </a:r>
                <a:r>
                  <a:rPr lang="en-GB" b="0" i="0" u="none" strike="noStrike" baseline="0" dirty="0" err="1">
                    <a:solidFill>
                      <a:schemeClr val="accent2"/>
                    </a:solidFill>
                    <a:latin typeface="CMR10"/>
                  </a:rPr>
                  <a:t>vacua</a:t>
                </a:r>
                <a:endParaRPr lang="en-GB" b="0" i="0" u="none" strike="noStrike" baseline="0" dirty="0">
                  <a:solidFill>
                    <a:schemeClr val="accent2"/>
                  </a:solidFill>
                  <a:latin typeface="CMR10"/>
                </a:endParaRPr>
              </a:p>
              <a:p>
                <a:pPr lvl="1"/>
                <a:r>
                  <a:rPr lang="en-GB" sz="2400" dirty="0">
                    <a:solidFill>
                      <a:schemeClr val="accent2"/>
                    </a:solidFill>
                    <a:latin typeface="CMR10"/>
                  </a:rPr>
                  <a:t>transient events, network is needed</a:t>
                </a:r>
                <a:endParaRPr lang="en-GB" dirty="0">
                  <a:solidFill>
                    <a:schemeClr val="accent2"/>
                  </a:solidFill>
                </a:endParaRPr>
              </a:p>
              <a:p>
                <a:r>
                  <a:rPr lang="en-GB" dirty="0"/>
                  <a:t>Violation of fundamental symmetries (Lorentz invariance)</a:t>
                </a:r>
              </a:p>
              <a:p>
                <a:pPr lvl="1"/>
                <a:r>
                  <a:rPr lang="en-GB" dirty="0">
                    <a:solidFill>
                      <a:schemeClr val="accent1"/>
                    </a:solidFill>
                  </a:rPr>
                  <a:t>Lorentz-violating effects may exist and be detectable in experiments with exceptional sensitivity (Cf)</a:t>
                </a:r>
              </a:p>
              <a:p>
                <a:r>
                  <a:rPr lang="en-GB" dirty="0"/>
                  <a:t>Grand unification theories</a:t>
                </a:r>
              </a:p>
              <a:p>
                <a:pPr lvl="1"/>
                <a:r>
                  <a:rPr lang="en-GB" dirty="0">
                    <a:solidFill>
                      <a:schemeClr val="accent2"/>
                    </a:solidFill>
                  </a:rPr>
                  <a:t>QSNET is sensitive both to </a:t>
                </a:r>
                <a:r>
                  <a:rPr lang="en-GB" sz="2400" dirty="0">
                    <a:solidFill>
                      <a:schemeClr val="accent2"/>
                    </a:solidFill>
                  </a:rPr>
                  <a:t>variations of </a:t>
                </a:r>
                <a:r>
                  <a:rPr lang="en-GB" sz="2400" b="1" dirty="0">
                    <a:solidFill>
                      <a:schemeClr val="accent2"/>
                    </a:solidFill>
                  </a:rPr>
                  <a:t>α</a:t>
                </a:r>
                <a:r>
                  <a:rPr lang="en-GB" sz="2400" dirty="0">
                    <a:solidFill>
                      <a:schemeClr val="accent2"/>
                    </a:solidFill>
                  </a:rPr>
                  <a:t> and </a:t>
                </a:r>
                <a:r>
                  <a:rPr lang="en-GB" sz="2400" b="1" dirty="0">
                    <a:solidFill>
                      <a:schemeClr val="accent2"/>
                    </a:solidFill>
                  </a:rPr>
                  <a:t>μ</a:t>
                </a:r>
                <a:r>
                  <a:rPr lang="en-GB" sz="2400" dirty="0">
                    <a:solidFill>
                      <a:schemeClr val="accent2"/>
                    </a:solidFill>
                  </a:rPr>
                  <a:t>, can discriminate between GUTs: </a:t>
                </a:r>
                <a14:m>
                  <m:oMath xmlns:m="http://schemas.openxmlformats.org/officeDocument/2006/math">
                    <m:f>
                      <m:fPr>
                        <m:type m:val="lin"/>
                        <m:ctrlPr>
                          <a:rPr lang="en-GB" sz="2400" i="1" smtClean="0">
                            <a:solidFill>
                              <a:schemeClr val="accent2"/>
                            </a:solidFill>
                            <a:latin typeface="Cambria Math" panose="02040503050406030204" pitchFamily="18" charset="0"/>
                          </a:rPr>
                        </m:ctrlPr>
                      </m:fPr>
                      <m:num>
                        <m:acc>
                          <m:accPr>
                            <m:chr m:val="̇"/>
                            <m:ctrlPr>
                              <a:rPr lang="en-GB" sz="2400" i="1" smtClean="0">
                                <a:solidFill>
                                  <a:schemeClr val="accent2"/>
                                </a:solidFill>
                                <a:latin typeface="Cambria Math" panose="02040503050406030204" pitchFamily="18" charset="0"/>
                              </a:rPr>
                            </m:ctrlPr>
                          </m:accPr>
                          <m:e>
                            <m:r>
                              <a:rPr lang="en-GB" sz="2400" i="1" smtClean="0">
                                <a:solidFill>
                                  <a:schemeClr val="accent2"/>
                                </a:solidFill>
                                <a:latin typeface="Cambria Math" panose="02040503050406030204" pitchFamily="18" charset="0"/>
                                <a:ea typeface="Cambria Math" panose="02040503050406030204" pitchFamily="18" charset="0"/>
                              </a:rPr>
                              <m:t>𝜇</m:t>
                            </m:r>
                          </m:e>
                        </m:acc>
                      </m:num>
                      <m:den>
                        <m:r>
                          <a:rPr lang="en-GB" sz="2400" i="1" smtClean="0">
                            <a:solidFill>
                              <a:schemeClr val="accent2"/>
                            </a:solidFill>
                            <a:latin typeface="Cambria Math" panose="02040503050406030204" pitchFamily="18" charset="0"/>
                            <a:ea typeface="Cambria Math" panose="02040503050406030204" pitchFamily="18" charset="0"/>
                          </a:rPr>
                          <m:t>𝜇</m:t>
                        </m:r>
                        <m:r>
                          <a:rPr lang="en-GB" sz="2400" b="0" i="1" smtClean="0">
                            <a:solidFill>
                              <a:schemeClr val="accent2"/>
                            </a:solidFill>
                            <a:latin typeface="Cambria Math" panose="02040503050406030204" pitchFamily="18" charset="0"/>
                            <a:ea typeface="Cambria Math" panose="02040503050406030204" pitchFamily="18" charset="0"/>
                          </a:rPr>
                          <m:t>=</m:t>
                        </m:r>
                        <m:f>
                          <m:fPr>
                            <m:type m:val="lin"/>
                            <m:ctrlPr>
                              <a:rPr lang="en-GB" sz="2400" b="0" i="1" smtClean="0">
                                <a:solidFill>
                                  <a:schemeClr val="accent2"/>
                                </a:solidFill>
                                <a:latin typeface="Cambria Math" panose="02040503050406030204" pitchFamily="18" charset="0"/>
                                <a:ea typeface="Cambria Math" panose="02040503050406030204" pitchFamily="18" charset="0"/>
                              </a:rPr>
                            </m:ctrlPr>
                          </m:fPr>
                          <m:num>
                            <m:r>
                              <a:rPr lang="en-GB" sz="2400" b="0" i="1" smtClean="0">
                                <a:solidFill>
                                  <a:schemeClr val="accent2"/>
                                </a:solidFill>
                                <a:latin typeface="Cambria Math" panose="02040503050406030204" pitchFamily="18" charset="0"/>
                                <a:ea typeface="Cambria Math" panose="02040503050406030204" pitchFamily="18" charset="0"/>
                              </a:rPr>
                              <m:t>𝑅</m:t>
                            </m:r>
                            <m:r>
                              <a:rPr lang="en-GB" sz="2400" b="0" i="1" smtClean="0">
                                <a:solidFill>
                                  <a:schemeClr val="accent2"/>
                                </a:solidFill>
                                <a:latin typeface="Cambria Math" panose="02040503050406030204" pitchFamily="18" charset="0"/>
                                <a:ea typeface="Cambria Math" panose="02040503050406030204" pitchFamily="18" charset="0"/>
                              </a:rPr>
                              <m:t> </m:t>
                            </m:r>
                            <m:acc>
                              <m:accPr>
                                <m:chr m:val="̇"/>
                                <m:ctrlPr>
                                  <a:rPr lang="en-GB" sz="2400" b="0" i="1" smtClean="0">
                                    <a:solidFill>
                                      <a:schemeClr val="accent2"/>
                                    </a:solidFill>
                                    <a:latin typeface="Cambria Math" panose="02040503050406030204" pitchFamily="18" charset="0"/>
                                    <a:ea typeface="Cambria Math" panose="02040503050406030204" pitchFamily="18" charset="0"/>
                                  </a:rPr>
                                </m:ctrlPr>
                              </m:accPr>
                              <m:e>
                                <m:r>
                                  <a:rPr lang="en-GB" sz="2400" b="0" i="1" smtClean="0">
                                    <a:solidFill>
                                      <a:schemeClr val="accent2"/>
                                    </a:solidFill>
                                    <a:latin typeface="Cambria Math" panose="02040503050406030204" pitchFamily="18" charset="0"/>
                                    <a:ea typeface="Cambria Math" panose="02040503050406030204" pitchFamily="18" charset="0"/>
                                  </a:rPr>
                                  <m:t>𝛼</m:t>
                                </m:r>
                              </m:e>
                            </m:acc>
                          </m:num>
                          <m:den>
                            <m:r>
                              <a:rPr lang="en-GB" sz="2400" b="0" i="1" smtClean="0">
                                <a:solidFill>
                                  <a:schemeClr val="accent2"/>
                                </a:solidFill>
                                <a:latin typeface="Cambria Math" panose="02040503050406030204" pitchFamily="18" charset="0"/>
                                <a:ea typeface="Cambria Math" panose="02040503050406030204" pitchFamily="18" charset="0"/>
                              </a:rPr>
                              <m:t>𝛼</m:t>
                            </m:r>
                          </m:den>
                        </m:f>
                      </m:den>
                    </m:f>
                  </m:oMath>
                </a14:m>
                <a:r>
                  <a:rPr lang="en-GB" sz="2400" dirty="0">
                    <a:solidFill>
                      <a:schemeClr val="accent2"/>
                    </a:solidFill>
                  </a:rPr>
                  <a:t>, with </a:t>
                </a:r>
                <a:r>
                  <a:rPr lang="en-GB" sz="2400" i="1" dirty="0">
                    <a:solidFill>
                      <a:schemeClr val="accent2"/>
                    </a:solidFill>
                  </a:rPr>
                  <a:t>R </a:t>
                </a:r>
                <a:r>
                  <a:rPr lang="en-GB" sz="2400" dirty="0">
                    <a:solidFill>
                      <a:schemeClr val="accent2"/>
                    </a:solidFill>
                  </a:rPr>
                  <a:t>strongly model dependent</a:t>
                </a:r>
              </a:p>
              <a:p>
                <a:r>
                  <a:rPr lang="en-GB" dirty="0"/>
                  <a:t>Quantum gravity</a:t>
                </a:r>
              </a:p>
              <a:p>
                <a:pPr lvl="1"/>
                <a:r>
                  <a:rPr lang="en-GB" dirty="0">
                    <a:solidFill>
                      <a:schemeClr val="accent1"/>
                    </a:solidFill>
                  </a:rPr>
                  <a:t>If light scalar field is detected, coupling operators between dark and standard matter are not generated by quantum gravity</a:t>
                </a:r>
              </a:p>
              <a:p>
                <a:pPr lvl="1"/>
                <a:endParaRPr lang="en-GB" dirty="0"/>
              </a:p>
            </p:txBody>
          </p:sp>
        </mc:Choice>
        <mc:Fallback xmlns="">
          <p:sp>
            <p:nvSpPr>
              <p:cNvPr id="3" name="Content Placeholder 2">
                <a:extLst>
                  <a:ext uri="{FF2B5EF4-FFF2-40B4-BE49-F238E27FC236}">
                    <a16:creationId xmlns:a16="http://schemas.microsoft.com/office/drawing/2014/main" id="{2F2315F4-B228-41EB-813E-DDA6F45E80B8}"/>
                  </a:ext>
                </a:extLst>
              </p:cNvPr>
              <p:cNvSpPr>
                <a:spLocks noGrp="1" noRot="1" noChangeAspect="1" noMove="1" noResize="1" noEditPoints="1" noAdjustHandles="1" noChangeArrowheads="1" noChangeShapeType="1" noTextEdit="1"/>
              </p:cNvSpPr>
              <p:nvPr>
                <p:ph idx="1"/>
              </p:nvPr>
            </p:nvSpPr>
            <p:spPr>
              <a:blipFill>
                <a:blip r:embed="rId2"/>
                <a:stretch>
                  <a:fillRect l="-928" t="-3501" r="-115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0D9559C-196B-44C0-9FCD-E823A7BEC35E}"/>
              </a:ext>
            </a:extLst>
          </p:cNvPr>
          <p:cNvSpPr>
            <a:spLocks noGrp="1"/>
          </p:cNvSpPr>
          <p:nvPr>
            <p:ph type="sldNum" sz="quarter" idx="12"/>
          </p:nvPr>
        </p:nvSpPr>
        <p:spPr/>
        <p:txBody>
          <a:bodyPr/>
          <a:lstStyle/>
          <a:p>
            <a:fld id="{809EB93B-ACA8-4C80-8234-B6FFCAD06A08}" type="slidenum">
              <a:rPr lang="en-GB" smtClean="0"/>
              <a:t>15</a:t>
            </a:fld>
            <a:endParaRPr lang="en-GB"/>
          </a:p>
        </p:txBody>
      </p:sp>
    </p:spTree>
    <p:extLst>
      <p:ext uri="{BB962C8B-B14F-4D97-AF65-F5344CB8AC3E}">
        <p14:creationId xmlns:p14="http://schemas.microsoft.com/office/powerpoint/2010/main" val="2032050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0422-2DBF-78D8-7C0F-1F72A2780266}"/>
              </a:ext>
            </a:extLst>
          </p:cNvPr>
          <p:cNvSpPr>
            <a:spLocks noGrp="1"/>
          </p:cNvSpPr>
          <p:nvPr>
            <p:ph type="title"/>
          </p:nvPr>
        </p:nvSpPr>
        <p:spPr/>
        <p:txBody>
          <a:bodyPr/>
          <a:lstStyle/>
          <a:p>
            <a:r>
              <a:rPr lang="en-US" dirty="0"/>
              <a:t>Our results</a:t>
            </a:r>
            <a:endParaRPr lang="en-GB" dirty="0"/>
          </a:p>
        </p:txBody>
      </p:sp>
      <p:sp>
        <p:nvSpPr>
          <p:cNvPr id="4" name="Slide Number Placeholder 3">
            <a:extLst>
              <a:ext uri="{FF2B5EF4-FFF2-40B4-BE49-F238E27FC236}">
                <a16:creationId xmlns:a16="http://schemas.microsoft.com/office/drawing/2014/main" id="{55344C8E-8B07-7990-905F-11375E2C741C}"/>
              </a:ext>
            </a:extLst>
          </p:cNvPr>
          <p:cNvSpPr>
            <a:spLocks noGrp="1"/>
          </p:cNvSpPr>
          <p:nvPr>
            <p:ph type="sldNum" sz="quarter" idx="12"/>
          </p:nvPr>
        </p:nvSpPr>
        <p:spPr/>
        <p:txBody>
          <a:bodyPr/>
          <a:lstStyle/>
          <a:p>
            <a:fld id="{809EB93B-ACA8-4C80-8234-B6FFCAD06A08}" type="slidenum">
              <a:rPr lang="en-GB" smtClean="0"/>
              <a:t>16</a:t>
            </a:fld>
            <a:endParaRPr lang="en-GB"/>
          </a:p>
        </p:txBody>
      </p:sp>
      <p:pic>
        <p:nvPicPr>
          <p:cNvPr id="5" name="Picture 4">
            <a:extLst>
              <a:ext uri="{FF2B5EF4-FFF2-40B4-BE49-F238E27FC236}">
                <a16:creationId xmlns:a16="http://schemas.microsoft.com/office/drawing/2014/main" id="{2F937744-FAF7-D15A-D46D-E0929201A97D}"/>
              </a:ext>
            </a:extLst>
          </p:cNvPr>
          <p:cNvPicPr>
            <a:picLocks noChangeAspect="1"/>
          </p:cNvPicPr>
          <p:nvPr/>
        </p:nvPicPr>
        <p:blipFill rotWithShape="1">
          <a:blip r:embed="rId2"/>
          <a:srcRect l="28437" t="23333" r="7175" b="31626"/>
          <a:stretch/>
        </p:blipFill>
        <p:spPr>
          <a:xfrm>
            <a:off x="3854349" y="2240294"/>
            <a:ext cx="4278905" cy="2814238"/>
          </a:xfrm>
          <a:prstGeom prst="rect">
            <a:avLst/>
          </a:prstGeom>
        </p:spPr>
      </p:pic>
    </p:spTree>
    <p:extLst>
      <p:ext uri="{BB962C8B-B14F-4D97-AF65-F5344CB8AC3E}">
        <p14:creationId xmlns:p14="http://schemas.microsoft.com/office/powerpoint/2010/main" val="1081490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BAB3C-D9D0-36DC-A7C1-90D6A517FF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9672D5-EE1F-5127-E841-7C497D59799A}"/>
              </a:ext>
            </a:extLst>
          </p:cNvPr>
          <p:cNvSpPr>
            <a:spLocks noGrp="1"/>
          </p:cNvSpPr>
          <p:nvPr>
            <p:ph type="title"/>
          </p:nvPr>
        </p:nvSpPr>
        <p:spPr/>
        <p:txBody>
          <a:bodyPr/>
          <a:lstStyle/>
          <a:p>
            <a:r>
              <a:rPr lang="en-US" dirty="0"/>
              <a:t>NPL optical clock measurements</a:t>
            </a:r>
            <a:endParaRPr lang="en-GB" dirty="0"/>
          </a:p>
        </p:txBody>
      </p:sp>
      <p:sp>
        <p:nvSpPr>
          <p:cNvPr id="4" name="Slide Number Placeholder 3">
            <a:extLst>
              <a:ext uri="{FF2B5EF4-FFF2-40B4-BE49-F238E27FC236}">
                <a16:creationId xmlns:a16="http://schemas.microsoft.com/office/drawing/2014/main" id="{C887B660-0677-7663-52B2-0CC35A4E2A79}"/>
              </a:ext>
            </a:extLst>
          </p:cNvPr>
          <p:cNvSpPr>
            <a:spLocks noGrp="1"/>
          </p:cNvSpPr>
          <p:nvPr>
            <p:ph type="sldNum" sz="quarter" idx="12"/>
          </p:nvPr>
        </p:nvSpPr>
        <p:spPr/>
        <p:txBody>
          <a:bodyPr/>
          <a:lstStyle/>
          <a:p>
            <a:fld id="{809EB93B-ACA8-4C80-8234-B6FFCAD06A08}" type="slidenum">
              <a:rPr lang="en-GB" smtClean="0"/>
              <a:t>17</a:t>
            </a:fld>
            <a:endParaRPr lang="en-GB"/>
          </a:p>
        </p:txBody>
      </p:sp>
      <p:sp>
        <p:nvSpPr>
          <p:cNvPr id="6" name="Content Placeholder 2">
            <a:extLst>
              <a:ext uri="{FF2B5EF4-FFF2-40B4-BE49-F238E27FC236}">
                <a16:creationId xmlns:a16="http://schemas.microsoft.com/office/drawing/2014/main" id="{EA82DE8A-6F19-29B9-1CC9-F59D8379E08D}"/>
              </a:ext>
            </a:extLst>
          </p:cNvPr>
          <p:cNvSpPr>
            <a:spLocks noGrp="1"/>
          </p:cNvSpPr>
          <p:nvPr>
            <p:ph idx="1"/>
          </p:nvPr>
        </p:nvSpPr>
        <p:spPr>
          <a:xfrm>
            <a:off x="474737" y="1922311"/>
            <a:ext cx="6170890" cy="850563"/>
          </a:xfrm>
        </p:spPr>
        <p:txBody>
          <a:bodyPr>
            <a:normAutofit/>
          </a:bodyPr>
          <a:lstStyle/>
          <a:p>
            <a:pPr marL="0" indent="0">
              <a:buNone/>
            </a:pPr>
            <a:r>
              <a:rPr lang="en-US" sz="1700" dirty="0"/>
              <a:t>Frequency ratios between NPL’s optical clocks and Cs fountain have allowed limits to be placed on variations in the fine structure constant, </a:t>
            </a:r>
            <a:r>
              <a:rPr lang="el-GR" sz="1700" dirty="0"/>
              <a:t>α</a:t>
            </a:r>
            <a:r>
              <a:rPr lang="en-GB" sz="1700" dirty="0"/>
              <a:t> and the proton-to-electron mass ratio, </a:t>
            </a:r>
            <a:r>
              <a:rPr lang="el-GR" sz="1700" dirty="0"/>
              <a:t>µ</a:t>
            </a:r>
            <a:r>
              <a:rPr lang="en-GB" sz="1700" dirty="0"/>
              <a:t>.</a:t>
            </a:r>
            <a:r>
              <a:rPr lang="en-US" sz="1700" dirty="0"/>
              <a:t> </a:t>
            </a:r>
          </a:p>
          <a:p>
            <a:pPr marL="0" indent="0">
              <a:buNone/>
            </a:pPr>
            <a:endParaRPr lang="en-US" sz="2000" dirty="0"/>
          </a:p>
          <a:p>
            <a:endParaRPr lang="en-US" dirty="0"/>
          </a:p>
        </p:txBody>
      </p:sp>
      <p:sp>
        <p:nvSpPr>
          <p:cNvPr id="8" name="Arrow: Curved Up 7">
            <a:extLst>
              <a:ext uri="{FF2B5EF4-FFF2-40B4-BE49-F238E27FC236}">
                <a16:creationId xmlns:a16="http://schemas.microsoft.com/office/drawing/2014/main" id="{86967F2A-1050-A8F5-1FB1-20605828945A}"/>
              </a:ext>
            </a:extLst>
          </p:cNvPr>
          <p:cNvSpPr/>
          <p:nvPr/>
        </p:nvSpPr>
        <p:spPr>
          <a:xfrm rot="10800000" flipH="1">
            <a:off x="7677192" y="1485878"/>
            <a:ext cx="1393335" cy="436432"/>
          </a:xfrm>
          <a:prstGeom prst="curvedUpArrow">
            <a:avLst>
              <a:gd name="adj1" fmla="val 38904"/>
              <a:gd name="adj2" fmla="val 85594"/>
              <a:gd name="adj3" fmla="val 25000"/>
            </a:avLst>
          </a:prstGeom>
          <a:solidFill>
            <a:srgbClr val="00B05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a:extLst>
              <a:ext uri="{FF2B5EF4-FFF2-40B4-BE49-F238E27FC236}">
                <a16:creationId xmlns:a16="http://schemas.microsoft.com/office/drawing/2014/main" id="{CE22A8CF-25B2-5066-6506-E1A2C5B1873E}"/>
              </a:ext>
            </a:extLst>
          </p:cNvPr>
          <p:cNvPicPr>
            <a:picLocks noChangeAspect="1"/>
          </p:cNvPicPr>
          <p:nvPr/>
        </p:nvPicPr>
        <p:blipFill>
          <a:blip r:embed="rId2"/>
          <a:stretch>
            <a:fillRect/>
          </a:stretch>
        </p:blipFill>
        <p:spPr>
          <a:xfrm>
            <a:off x="8745034" y="1907844"/>
            <a:ext cx="1220539" cy="1017919"/>
          </a:xfrm>
          <a:prstGeom prst="rect">
            <a:avLst/>
          </a:prstGeom>
        </p:spPr>
      </p:pic>
      <p:pic>
        <p:nvPicPr>
          <p:cNvPr id="10" name="Picture 9">
            <a:extLst>
              <a:ext uri="{FF2B5EF4-FFF2-40B4-BE49-F238E27FC236}">
                <a16:creationId xmlns:a16="http://schemas.microsoft.com/office/drawing/2014/main" id="{C781D46D-8CB4-2297-93CC-7554290CCABB}"/>
              </a:ext>
            </a:extLst>
          </p:cNvPr>
          <p:cNvPicPr>
            <a:picLocks noChangeAspect="1"/>
          </p:cNvPicPr>
          <p:nvPr/>
        </p:nvPicPr>
        <p:blipFill>
          <a:blip r:embed="rId3"/>
          <a:stretch>
            <a:fillRect/>
          </a:stretch>
        </p:blipFill>
        <p:spPr>
          <a:xfrm>
            <a:off x="6833359" y="1907843"/>
            <a:ext cx="1418333" cy="1017919"/>
          </a:xfrm>
          <a:prstGeom prst="rect">
            <a:avLst/>
          </a:prstGeom>
        </p:spPr>
      </p:pic>
      <p:pic>
        <p:nvPicPr>
          <p:cNvPr id="11" name="Picture 10">
            <a:extLst>
              <a:ext uri="{FF2B5EF4-FFF2-40B4-BE49-F238E27FC236}">
                <a16:creationId xmlns:a16="http://schemas.microsoft.com/office/drawing/2014/main" id="{35E75367-EE4D-52BF-7267-3F2C073C6AA7}"/>
              </a:ext>
            </a:extLst>
          </p:cNvPr>
          <p:cNvPicPr>
            <a:picLocks noChangeAspect="1"/>
          </p:cNvPicPr>
          <p:nvPr/>
        </p:nvPicPr>
        <p:blipFill>
          <a:blip r:embed="rId4"/>
          <a:stretch>
            <a:fillRect/>
          </a:stretch>
        </p:blipFill>
        <p:spPr>
          <a:xfrm>
            <a:off x="10516085" y="1907845"/>
            <a:ext cx="1331497" cy="1017919"/>
          </a:xfrm>
          <a:prstGeom prst="rect">
            <a:avLst/>
          </a:prstGeom>
        </p:spPr>
      </p:pic>
      <p:sp>
        <p:nvSpPr>
          <p:cNvPr id="12" name="Arrow: Curved Up 11">
            <a:extLst>
              <a:ext uri="{FF2B5EF4-FFF2-40B4-BE49-F238E27FC236}">
                <a16:creationId xmlns:a16="http://schemas.microsoft.com/office/drawing/2014/main" id="{1CD223C2-D48D-8DF7-84A1-5B649BFF09BE}"/>
              </a:ext>
            </a:extLst>
          </p:cNvPr>
          <p:cNvSpPr/>
          <p:nvPr/>
        </p:nvSpPr>
        <p:spPr>
          <a:xfrm rot="10800000" flipH="1">
            <a:off x="9591280" y="1471411"/>
            <a:ext cx="1393335" cy="436432"/>
          </a:xfrm>
          <a:prstGeom prst="curvedUpArrow">
            <a:avLst>
              <a:gd name="adj1" fmla="val 38904"/>
              <a:gd name="adj2" fmla="val 85594"/>
              <a:gd name="adj3" fmla="val 25000"/>
            </a:avLst>
          </a:prstGeom>
          <a:solidFill>
            <a:srgbClr val="00B05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a:extLst>
              <a:ext uri="{FF2B5EF4-FFF2-40B4-BE49-F238E27FC236}">
                <a16:creationId xmlns:a16="http://schemas.microsoft.com/office/drawing/2014/main" id="{15891708-8E58-48CD-0939-382E22E3FFC6}"/>
              </a:ext>
            </a:extLst>
          </p:cNvPr>
          <p:cNvSpPr txBox="1"/>
          <p:nvPr/>
        </p:nvSpPr>
        <p:spPr>
          <a:xfrm>
            <a:off x="533241" y="2931040"/>
            <a:ext cx="10838235" cy="1319207"/>
          </a:xfrm>
          <a:prstGeom prst="rect">
            <a:avLst/>
          </a:prstGeom>
          <a:noFill/>
        </p:spPr>
        <p:txBody>
          <a:bodyPr wrap="square">
            <a:spAutoFit/>
          </a:bodyPr>
          <a:lstStyle/>
          <a:p>
            <a:pPr marL="0" indent="0">
              <a:lnSpc>
                <a:spcPct val="120000"/>
              </a:lnSpc>
              <a:buNone/>
            </a:pPr>
            <a:r>
              <a:rPr lang="en-US" sz="1700" dirty="0">
                <a:solidFill>
                  <a:schemeClr val="tx2"/>
                </a:solidFill>
              </a:rPr>
              <a:t>During QSNET, we have:</a:t>
            </a:r>
          </a:p>
          <a:p>
            <a:pPr marL="342900" indent="-342900">
              <a:lnSpc>
                <a:spcPct val="120000"/>
              </a:lnSpc>
              <a:buClr>
                <a:srgbClr val="00A3E6"/>
              </a:buClr>
              <a:buFont typeface="Arial" panose="020B0604020202020204" pitchFamily="34" charset="0"/>
              <a:buChar char="•"/>
            </a:pPr>
            <a:r>
              <a:rPr lang="en-US" sz="1700" dirty="0">
                <a:solidFill>
                  <a:schemeClr val="tx2"/>
                </a:solidFill>
              </a:rPr>
              <a:t>Improved the stability, accuracy and automation of the optical clocks -&gt; </a:t>
            </a:r>
            <a:r>
              <a:rPr lang="en-US" sz="1700" dirty="0">
                <a:solidFill>
                  <a:schemeClr val="accent2"/>
                </a:solidFill>
              </a:rPr>
              <a:t>now the most accurate clock in Europe</a:t>
            </a:r>
            <a:r>
              <a:rPr lang="en-US" sz="1700" dirty="0">
                <a:solidFill>
                  <a:schemeClr val="tx2"/>
                </a:solidFill>
              </a:rPr>
              <a:t>!</a:t>
            </a:r>
          </a:p>
          <a:p>
            <a:pPr marL="342900" indent="-342900">
              <a:lnSpc>
                <a:spcPct val="120000"/>
              </a:lnSpc>
              <a:buClr>
                <a:srgbClr val="00A3E6"/>
              </a:buClr>
              <a:buFont typeface="Arial" panose="020B0604020202020204" pitchFamily="34" charset="0"/>
              <a:buChar char="•"/>
            </a:pPr>
            <a:r>
              <a:rPr lang="en-US" sz="1700" dirty="0">
                <a:solidFill>
                  <a:schemeClr val="tx2"/>
                </a:solidFill>
              </a:rPr>
              <a:t>Carried out several month-long measurement campaigns to search for variations in fundamental constants </a:t>
            </a:r>
          </a:p>
          <a:p>
            <a:pPr marL="342900" indent="-342900">
              <a:lnSpc>
                <a:spcPct val="120000"/>
              </a:lnSpc>
              <a:buClr>
                <a:srgbClr val="00A3E6"/>
              </a:buClr>
              <a:buFont typeface="Arial" panose="020B0604020202020204" pitchFamily="34" charset="0"/>
              <a:buChar char="•"/>
            </a:pPr>
            <a:r>
              <a:rPr lang="en-US" sz="1700" dirty="0">
                <a:solidFill>
                  <a:schemeClr val="tx2"/>
                </a:solidFill>
              </a:rPr>
              <a:t>Worked with the theory team at Sussex to interpret the results for fundamental physics, </a:t>
            </a:r>
            <a:r>
              <a:rPr lang="en-US" sz="1700" dirty="0" err="1">
                <a:solidFill>
                  <a:schemeClr val="tx2"/>
                </a:solidFill>
              </a:rPr>
              <a:t>e.g</a:t>
            </a:r>
            <a:r>
              <a:rPr lang="en-US" sz="1700" dirty="0">
                <a:solidFill>
                  <a:schemeClr val="tx2"/>
                </a:solidFill>
              </a:rPr>
              <a:t>:</a:t>
            </a:r>
          </a:p>
        </p:txBody>
      </p:sp>
      <p:grpSp>
        <p:nvGrpSpPr>
          <p:cNvPr id="15" name="Group 14">
            <a:extLst>
              <a:ext uri="{FF2B5EF4-FFF2-40B4-BE49-F238E27FC236}">
                <a16:creationId xmlns:a16="http://schemas.microsoft.com/office/drawing/2014/main" id="{53974A6F-01BA-F2FF-203F-A292709E90B0}"/>
              </a:ext>
            </a:extLst>
          </p:cNvPr>
          <p:cNvGrpSpPr/>
          <p:nvPr/>
        </p:nvGrpSpPr>
        <p:grpSpPr>
          <a:xfrm>
            <a:off x="36921" y="4392831"/>
            <a:ext cx="7119617" cy="2532281"/>
            <a:chOff x="6337455" y="4139995"/>
            <a:chExt cx="6048462" cy="2151296"/>
          </a:xfrm>
        </p:grpSpPr>
        <p:grpSp>
          <p:nvGrpSpPr>
            <p:cNvPr id="16" name="Group 15">
              <a:extLst>
                <a:ext uri="{FF2B5EF4-FFF2-40B4-BE49-F238E27FC236}">
                  <a16:creationId xmlns:a16="http://schemas.microsoft.com/office/drawing/2014/main" id="{B5745E33-99E4-F156-51EE-F9C1818A530C}"/>
                </a:ext>
              </a:extLst>
            </p:cNvPr>
            <p:cNvGrpSpPr/>
            <p:nvPr/>
          </p:nvGrpSpPr>
          <p:grpSpPr>
            <a:xfrm>
              <a:off x="6337455" y="4139995"/>
              <a:ext cx="6048462" cy="2028186"/>
              <a:chOff x="517573" y="1668423"/>
              <a:chExt cx="9788477" cy="3136634"/>
            </a:xfrm>
          </p:grpSpPr>
          <p:pic>
            <p:nvPicPr>
              <p:cNvPr id="18" name="Picture 17">
                <a:extLst>
                  <a:ext uri="{FF2B5EF4-FFF2-40B4-BE49-F238E27FC236}">
                    <a16:creationId xmlns:a16="http://schemas.microsoft.com/office/drawing/2014/main" id="{8891742F-A91E-1E04-AD43-30174E8D7DC0}"/>
                  </a:ext>
                </a:extLst>
              </p:cNvPr>
              <p:cNvPicPr>
                <a:picLocks noChangeAspect="1"/>
              </p:cNvPicPr>
              <p:nvPr/>
            </p:nvPicPr>
            <p:blipFill rotWithShape="1">
              <a:blip r:embed="rId5"/>
              <a:srcRect t="17063"/>
              <a:stretch/>
            </p:blipFill>
            <p:spPr>
              <a:xfrm>
                <a:off x="517573" y="1668423"/>
                <a:ext cx="9716856" cy="3136634"/>
              </a:xfrm>
              <a:prstGeom prst="rect">
                <a:avLst/>
              </a:prstGeom>
            </p:spPr>
          </p:pic>
          <p:sp>
            <p:nvSpPr>
              <p:cNvPr id="19" name="Rectangle 18">
                <a:extLst>
                  <a:ext uri="{FF2B5EF4-FFF2-40B4-BE49-F238E27FC236}">
                    <a16:creationId xmlns:a16="http://schemas.microsoft.com/office/drawing/2014/main" id="{35C9C1F0-B3D1-02A9-F4A9-60581FA88FBC}"/>
                  </a:ext>
                </a:extLst>
              </p:cNvPr>
              <p:cNvSpPr/>
              <p:nvPr/>
            </p:nvSpPr>
            <p:spPr>
              <a:xfrm>
                <a:off x="9458325" y="1668423"/>
                <a:ext cx="847725" cy="24940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F5C2F0D1-A514-E324-C550-1F389475AA01}"/>
                </a:ext>
              </a:extLst>
            </p:cNvPr>
            <p:cNvSpPr txBox="1"/>
            <p:nvPr/>
          </p:nvSpPr>
          <p:spPr>
            <a:xfrm>
              <a:off x="8444639" y="6014292"/>
              <a:ext cx="2443813" cy="276999"/>
            </a:xfrm>
            <a:prstGeom prst="rect">
              <a:avLst/>
            </a:prstGeom>
            <a:noFill/>
          </p:spPr>
          <p:txBody>
            <a:bodyPr wrap="square">
              <a:spAutoFit/>
            </a:bodyPr>
            <a:lstStyle/>
            <a:p>
              <a:r>
                <a:rPr lang="en-GB" sz="1200" dirty="0">
                  <a:latin typeface="Calibri" panose="020F0502020204030204" pitchFamily="34" charset="0"/>
                  <a:cs typeface="Calibri" panose="020F0502020204030204" pitchFamily="34" charset="0"/>
                </a:rPr>
                <a:t>mass of dark matter bosons</a:t>
              </a:r>
            </a:p>
          </p:txBody>
        </p:sp>
      </p:grpSp>
      <p:sp>
        <p:nvSpPr>
          <p:cNvPr id="13" name="TextBox 12">
            <a:extLst>
              <a:ext uri="{FF2B5EF4-FFF2-40B4-BE49-F238E27FC236}">
                <a16:creationId xmlns:a16="http://schemas.microsoft.com/office/drawing/2014/main" id="{14A5C56A-6E79-5F2C-D1D2-DEC955E9C970}"/>
              </a:ext>
            </a:extLst>
          </p:cNvPr>
          <p:cNvSpPr txBox="1"/>
          <p:nvPr/>
        </p:nvSpPr>
        <p:spPr>
          <a:xfrm>
            <a:off x="6674527" y="4762152"/>
            <a:ext cx="5338925" cy="107721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600" dirty="0">
                <a:solidFill>
                  <a:schemeClr val="tx2"/>
                </a:solidFill>
                <a:latin typeface="Arial" panose="020B0604020202020204" pitchFamily="34" charset="0"/>
                <a:ea typeface="ヒラギノ角ゴ Pro W3" pitchFamily="28" charset="-128"/>
              </a:rPr>
              <a:t>New data from NPL (red and pink lines) improved the constraint on the </a:t>
            </a:r>
            <a:r>
              <a:rPr lang="en-GB" sz="1600" dirty="0">
                <a:solidFill>
                  <a:schemeClr val="accent2"/>
                </a:solidFill>
                <a:latin typeface="Arial" panose="020B0604020202020204" pitchFamily="34" charset="0"/>
                <a:ea typeface="ヒラギノ角ゴ Pro W3" pitchFamily="28" charset="-128"/>
              </a:rPr>
              <a:t>coupling strength between dark matter and photons</a:t>
            </a:r>
            <a:r>
              <a:rPr lang="en-GB" sz="1600" dirty="0">
                <a:solidFill>
                  <a:schemeClr val="tx2"/>
                </a:solidFill>
                <a:latin typeface="Arial" panose="020B0604020202020204" pitchFamily="34" charset="0"/>
                <a:ea typeface="ヒラギノ角ゴ Pro W3" pitchFamily="28" charset="-128"/>
              </a:rPr>
              <a:t> by an order of magnitude compared to any previous measurements</a:t>
            </a:r>
            <a:endParaRPr kumimoji="0" lang="en-US" sz="1600" b="0" i="0" u="none" strike="noStrike" kern="1200" cap="none" spc="0" normalizeH="0" baseline="0" noProof="0" dirty="0">
              <a:ln>
                <a:noFill/>
              </a:ln>
              <a:solidFill>
                <a:schemeClr val="tx2"/>
              </a:solidFill>
              <a:effectLst/>
              <a:uLnTx/>
              <a:uFillTx/>
              <a:latin typeface="Arial" panose="020B0604020202020204" pitchFamily="34" charset="0"/>
              <a:ea typeface="ヒラギノ角ゴ Pro W3" pitchFamily="28" charset="-128"/>
              <a:cs typeface="+mn-cs"/>
            </a:endParaRPr>
          </a:p>
        </p:txBody>
      </p:sp>
      <p:sp>
        <p:nvSpPr>
          <p:cNvPr id="20" name="TextBox 19">
            <a:extLst>
              <a:ext uri="{FF2B5EF4-FFF2-40B4-BE49-F238E27FC236}">
                <a16:creationId xmlns:a16="http://schemas.microsoft.com/office/drawing/2014/main" id="{5A740EAA-7D5E-B08C-93BF-89AB9107A6D9}"/>
              </a:ext>
            </a:extLst>
          </p:cNvPr>
          <p:cNvSpPr txBox="1"/>
          <p:nvPr/>
        </p:nvSpPr>
        <p:spPr>
          <a:xfrm>
            <a:off x="5381775" y="6454308"/>
            <a:ext cx="4551243" cy="307777"/>
          </a:xfrm>
          <a:prstGeom prst="rect">
            <a:avLst/>
          </a:prstGeom>
          <a:noFill/>
          <a:ln>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400" dirty="0">
                <a:solidFill>
                  <a:schemeClr val="tx2"/>
                </a:solidFill>
                <a:latin typeface="Arial" panose="020B0604020202020204" pitchFamily="34" charset="0"/>
                <a:ea typeface="ヒラギノ角ゴ Pro W3" pitchFamily="28" charset="-128"/>
              </a:rPr>
              <a:t>N. </a:t>
            </a:r>
            <a:r>
              <a:rPr kumimoji="0" lang="en-US" sz="1400" b="0" i="0" u="none" strike="noStrike" kern="1200" cap="none" spc="0" normalizeH="0" baseline="0" noProof="0" dirty="0">
                <a:ln>
                  <a:noFill/>
                </a:ln>
                <a:solidFill>
                  <a:schemeClr val="tx2"/>
                </a:solidFill>
                <a:effectLst/>
                <a:uLnTx/>
                <a:uFillTx/>
                <a:latin typeface="Arial" panose="020B0604020202020204" pitchFamily="34" charset="0"/>
                <a:ea typeface="ヒラギノ角ゴ Pro W3" pitchFamily="28" charset="-128"/>
                <a:cs typeface="+mn-cs"/>
              </a:rPr>
              <a:t>Sherrill </a:t>
            </a:r>
            <a:r>
              <a:rPr kumimoji="0" lang="en-US" sz="1400" b="0" i="1" u="none" strike="noStrike" kern="1200" cap="none" spc="0" normalizeH="0" baseline="0" noProof="0" dirty="0">
                <a:ln>
                  <a:noFill/>
                </a:ln>
                <a:solidFill>
                  <a:schemeClr val="tx2"/>
                </a:solidFill>
                <a:effectLst/>
                <a:uLnTx/>
                <a:uFillTx/>
                <a:latin typeface="Arial" panose="020B0604020202020204" pitchFamily="34" charset="0"/>
                <a:ea typeface="ヒラギノ角ゴ Pro W3" pitchFamily="28" charset="-128"/>
                <a:cs typeface="+mn-cs"/>
              </a:rPr>
              <a:t>et al</a:t>
            </a:r>
            <a:r>
              <a:rPr kumimoji="0" lang="en-US" sz="1400" b="0" i="0" u="none" strike="noStrike" kern="1200" cap="none" spc="0" normalizeH="0" baseline="0" noProof="0" dirty="0">
                <a:ln>
                  <a:noFill/>
                </a:ln>
                <a:solidFill>
                  <a:schemeClr val="tx2"/>
                </a:solidFill>
                <a:effectLst/>
                <a:uLnTx/>
                <a:uFillTx/>
                <a:latin typeface="Arial" panose="020B0604020202020204" pitchFamily="34" charset="0"/>
                <a:ea typeface="ヒラギノ角ゴ Pro W3" pitchFamily="28" charset="-128"/>
                <a:cs typeface="+mn-cs"/>
              </a:rPr>
              <a:t>.,</a:t>
            </a:r>
            <a:r>
              <a:rPr kumimoji="0" lang="en-GB" sz="1400" b="0" i="0" u="none" strike="noStrike" kern="1200" cap="none" spc="0" normalizeH="0" baseline="0" noProof="0" dirty="0">
                <a:ln>
                  <a:noFill/>
                </a:ln>
                <a:solidFill>
                  <a:schemeClr val="tx2"/>
                </a:solidFill>
                <a:effectLst/>
                <a:uLnTx/>
                <a:uFillTx/>
                <a:latin typeface="Arial" panose="020B0604020202020204" pitchFamily="34" charset="0"/>
                <a:ea typeface="ヒラギノ角ゴ Pro W3" pitchFamily="28" charset="-128"/>
                <a:cs typeface="+mn-cs"/>
              </a:rPr>
              <a:t> </a:t>
            </a:r>
            <a:r>
              <a:rPr kumimoji="0" lang="en-US" sz="1400" b="0" i="0" u="none" strike="noStrike" kern="1200" cap="none" spc="0" normalizeH="0" baseline="0" noProof="0" dirty="0">
                <a:ln>
                  <a:noFill/>
                </a:ln>
                <a:solidFill>
                  <a:schemeClr val="tx2"/>
                </a:solidFill>
                <a:effectLst/>
                <a:uLnTx/>
                <a:uFillTx/>
                <a:latin typeface="Arial" panose="020B0604020202020204" pitchFamily="34" charset="0"/>
                <a:ea typeface="ヒラギノ角ゴ Pro W3" pitchFamily="28" charset="-128"/>
                <a:cs typeface="+mn-cs"/>
              </a:rPr>
              <a:t>New J. Phys. </a:t>
            </a:r>
            <a:r>
              <a:rPr kumimoji="0" lang="en-US" sz="1400" b="1" i="0" u="none" strike="noStrike" kern="1200" cap="none" spc="0" normalizeH="0" baseline="0" noProof="0" dirty="0">
                <a:ln>
                  <a:noFill/>
                </a:ln>
                <a:solidFill>
                  <a:schemeClr val="tx2"/>
                </a:solidFill>
                <a:effectLst/>
                <a:uLnTx/>
                <a:uFillTx/>
                <a:latin typeface="Arial" panose="020B0604020202020204" pitchFamily="34" charset="0"/>
                <a:ea typeface="ヒラギノ角ゴ Pro W3" pitchFamily="28" charset="-128"/>
                <a:cs typeface="+mn-cs"/>
              </a:rPr>
              <a:t>25</a:t>
            </a:r>
            <a:r>
              <a:rPr kumimoji="0" lang="en-US" sz="1400" b="0" i="0" u="none" strike="noStrike" kern="1200" cap="none" spc="0" normalizeH="0" baseline="0" noProof="0" dirty="0">
                <a:ln>
                  <a:noFill/>
                </a:ln>
                <a:solidFill>
                  <a:schemeClr val="tx2"/>
                </a:solidFill>
                <a:effectLst/>
                <a:uLnTx/>
                <a:uFillTx/>
                <a:latin typeface="Arial" panose="020B0604020202020204" pitchFamily="34" charset="0"/>
                <a:ea typeface="ヒラギノ角ゴ Pro W3" pitchFamily="28" charset="-128"/>
                <a:cs typeface="+mn-cs"/>
              </a:rPr>
              <a:t> 093012</a:t>
            </a:r>
            <a:r>
              <a:rPr kumimoji="0" lang="en-GB" sz="1400" b="0" i="0" u="none" strike="noStrike" kern="1200" cap="none" spc="0" normalizeH="0" baseline="0" noProof="0" dirty="0">
                <a:ln>
                  <a:noFill/>
                </a:ln>
                <a:solidFill>
                  <a:schemeClr val="tx2"/>
                </a:solidFill>
                <a:effectLst/>
                <a:uLnTx/>
                <a:uFillTx/>
                <a:latin typeface="Arial" panose="020B0604020202020204" pitchFamily="34" charset="0"/>
                <a:ea typeface="ヒラギノ角ゴ Pro W3" pitchFamily="28" charset="-128"/>
                <a:cs typeface="+mn-cs"/>
              </a:rPr>
              <a:t> (</a:t>
            </a:r>
            <a:r>
              <a:rPr kumimoji="0" lang="en-US" sz="1400" b="0" i="0" u="none" strike="noStrike" kern="1200" cap="none" spc="0" normalizeH="0" baseline="0" noProof="0" dirty="0">
                <a:ln>
                  <a:noFill/>
                </a:ln>
                <a:solidFill>
                  <a:schemeClr val="tx2"/>
                </a:solidFill>
                <a:effectLst/>
                <a:uLnTx/>
                <a:uFillTx/>
                <a:latin typeface="Arial" panose="020B0604020202020204" pitchFamily="34" charset="0"/>
                <a:ea typeface="ヒラギノ角ゴ Pro W3" pitchFamily="28" charset="-128"/>
                <a:cs typeface="+mn-cs"/>
              </a:rPr>
              <a:t>2023)</a:t>
            </a:r>
          </a:p>
        </p:txBody>
      </p:sp>
    </p:spTree>
    <p:extLst>
      <p:ext uri="{BB962C8B-B14F-4D97-AF65-F5344CB8AC3E}">
        <p14:creationId xmlns:p14="http://schemas.microsoft.com/office/powerpoint/2010/main" val="2113112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B7A5D-8596-62DA-AC0F-70D9ACBE1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7DF673-9FC9-A3E8-8D14-F9B4BCC8A5AD}"/>
              </a:ext>
            </a:extLst>
          </p:cNvPr>
          <p:cNvSpPr>
            <a:spLocks noGrp="1"/>
          </p:cNvSpPr>
          <p:nvPr>
            <p:ph type="title"/>
          </p:nvPr>
        </p:nvSpPr>
        <p:spPr/>
        <p:txBody>
          <a:bodyPr/>
          <a:lstStyle/>
          <a:p>
            <a:r>
              <a:rPr lang="en-US" dirty="0"/>
              <a:t>Theory at Sussex</a:t>
            </a:r>
            <a:endParaRPr lang="en-GB" dirty="0"/>
          </a:p>
        </p:txBody>
      </p:sp>
      <p:sp>
        <p:nvSpPr>
          <p:cNvPr id="4" name="Slide Number Placeholder 3">
            <a:extLst>
              <a:ext uri="{FF2B5EF4-FFF2-40B4-BE49-F238E27FC236}">
                <a16:creationId xmlns:a16="http://schemas.microsoft.com/office/drawing/2014/main" id="{7CA51962-4B72-1F70-98CB-93EE7BAA172A}"/>
              </a:ext>
            </a:extLst>
          </p:cNvPr>
          <p:cNvSpPr>
            <a:spLocks noGrp="1"/>
          </p:cNvSpPr>
          <p:nvPr>
            <p:ph type="sldNum" sz="quarter" idx="12"/>
          </p:nvPr>
        </p:nvSpPr>
        <p:spPr/>
        <p:txBody>
          <a:bodyPr/>
          <a:lstStyle/>
          <a:p>
            <a:fld id="{809EB93B-ACA8-4C80-8234-B6FFCAD06A08}" type="slidenum">
              <a:rPr lang="en-GB" smtClean="0"/>
              <a:t>18</a:t>
            </a:fld>
            <a:endParaRPr lang="en-GB"/>
          </a:p>
        </p:txBody>
      </p:sp>
      <p:sp>
        <p:nvSpPr>
          <p:cNvPr id="7" name="Content Placeholder 2">
            <a:extLst>
              <a:ext uri="{FF2B5EF4-FFF2-40B4-BE49-F238E27FC236}">
                <a16:creationId xmlns:a16="http://schemas.microsoft.com/office/drawing/2014/main" id="{EC38EE71-3EB1-DCA0-F562-19CDDC74C6F8}"/>
              </a:ext>
            </a:extLst>
          </p:cNvPr>
          <p:cNvSpPr>
            <a:spLocks noGrp="1"/>
          </p:cNvSpPr>
          <p:nvPr>
            <p:ph idx="1"/>
          </p:nvPr>
        </p:nvSpPr>
        <p:spPr>
          <a:xfrm>
            <a:off x="838200" y="947738"/>
            <a:ext cx="10515600" cy="5478183"/>
          </a:xfrm>
        </p:spPr>
        <p:txBody>
          <a:bodyPr>
            <a:normAutofit/>
          </a:bodyPr>
          <a:lstStyle/>
          <a:p>
            <a:pPr marL="0" indent="0">
              <a:buNone/>
            </a:pPr>
            <a:endParaRPr lang="en-US" sz="2500" dirty="0">
              <a:latin typeface="Calibri" panose="020F0502020204030204" pitchFamily="34" charset="0"/>
              <a:ea typeface="Calibri" panose="020F0502020204030204" pitchFamily="34" charset="0"/>
              <a:cs typeface="Calibri" panose="020F0502020204030204" pitchFamily="34" charset="0"/>
            </a:endParaRPr>
          </a:p>
          <a:p>
            <a:r>
              <a:rPr lang="en-US" sz="2500" dirty="0">
                <a:latin typeface="Calibri" panose="020F0502020204030204" pitchFamily="34" charset="0"/>
                <a:ea typeface="Calibri" panose="020F0502020204030204" pitchFamily="34" charset="0"/>
                <a:cs typeface="Calibri" panose="020F0502020204030204" pitchFamily="34" charset="0"/>
              </a:rPr>
              <a:t>More than 20 published papers [qsnet.org.uk/publications]:</a:t>
            </a:r>
          </a:p>
          <a:p>
            <a:pPr lvl="1"/>
            <a:endParaRPr lang="en-US" sz="21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lvl="1"/>
            <a:r>
              <a:rPr lang="en-US" sz="2100" dirty="0">
                <a:solidFill>
                  <a:schemeClr val="accent2"/>
                </a:solidFill>
                <a:latin typeface="Calibri" panose="020F0502020204030204" pitchFamily="34" charset="0"/>
                <a:ea typeface="Calibri" panose="020F0502020204030204" pitchFamily="34" charset="0"/>
                <a:cs typeface="Calibri" panose="020F0502020204030204" pitchFamily="34" charset="0"/>
              </a:rPr>
              <a:t>We have proposed a new framework to discuss new physics effects in clocks using effective field theory methods.</a:t>
            </a:r>
          </a:p>
          <a:p>
            <a:pPr lvl="1"/>
            <a:r>
              <a:rPr lang="en-US" sz="2100" dirty="0">
                <a:solidFill>
                  <a:schemeClr val="accent1"/>
                </a:solidFill>
                <a:latin typeface="Calibri" panose="020F0502020204030204" pitchFamily="34" charset="0"/>
                <a:ea typeface="Calibri" panose="020F0502020204030204" pitchFamily="34" charset="0"/>
                <a:cs typeface="Calibri" panose="020F0502020204030204" pitchFamily="34" charset="0"/>
              </a:rPr>
              <a:t>We have emphasized that one can obtain model independent bounds.</a:t>
            </a:r>
          </a:p>
          <a:p>
            <a:pPr lvl="1"/>
            <a:r>
              <a:rPr lang="en-US" sz="2100" dirty="0">
                <a:solidFill>
                  <a:schemeClr val="accent2"/>
                </a:solidFill>
                <a:latin typeface="Calibri" panose="020F0502020204030204" pitchFamily="34" charset="0"/>
                <a:ea typeface="Calibri" panose="020F0502020204030204" pitchFamily="34" charset="0"/>
                <a:cs typeface="Calibri" panose="020F0502020204030204" pitchFamily="34" charset="0"/>
              </a:rPr>
              <a:t>We have obtained limits for the case of dark matter and reconsidered the framework of grand unified theory.</a:t>
            </a:r>
          </a:p>
          <a:p>
            <a:pPr lvl="1"/>
            <a:r>
              <a:rPr lang="en-US" sz="2100" dirty="0">
                <a:solidFill>
                  <a:schemeClr val="accent1"/>
                </a:solidFill>
                <a:latin typeface="Calibri" panose="020F0502020204030204" pitchFamily="34" charset="0"/>
                <a:ea typeface="Calibri" panose="020F0502020204030204" pitchFamily="34" charset="0"/>
                <a:cs typeface="Calibri" panose="020F0502020204030204" pitchFamily="34" charset="0"/>
              </a:rPr>
              <a:t>Cross-fertilization of ideas, besides exciting results direct relevant to clocks</a:t>
            </a:r>
          </a:p>
          <a:p>
            <a:pPr lvl="2"/>
            <a:r>
              <a:rPr lang="en-US" dirty="0">
                <a:solidFill>
                  <a:schemeClr val="accent1"/>
                </a:solidFill>
                <a:latin typeface="Calibri" panose="020F0502020204030204" pitchFamily="34" charset="0"/>
                <a:ea typeface="Calibri" panose="020F0502020204030204" pitchFamily="34" charset="0"/>
                <a:cs typeface="Calibri" panose="020F0502020204030204" pitchFamily="34" charset="0"/>
              </a:rPr>
              <a:t>we made progress on dark matter deriving some theoretical  bounds on their masses and in quantum gravity with some applications to the information paradox of black holes and their thermodynamics (in particular showing that they have not only a temperature but also a pressure).	</a:t>
            </a:r>
          </a:p>
          <a:p>
            <a:pPr lvl="2"/>
            <a:r>
              <a:rPr lang="en-US" dirty="0">
                <a:solidFill>
                  <a:schemeClr val="accent1"/>
                </a:solidFill>
                <a:latin typeface="Calibri" panose="020F0502020204030204" pitchFamily="34" charset="0"/>
                <a:ea typeface="Calibri" panose="020F0502020204030204" pitchFamily="34" charset="0"/>
                <a:cs typeface="Calibri" panose="020F0502020204030204" pitchFamily="34" charset="0"/>
              </a:rPr>
              <a:t>The world, including our universe and black holes, is really quantum. The notation of macroscopic superposition is absolutely crucial in our resolution of the Hawking paradox.</a:t>
            </a:r>
          </a:p>
          <a:p>
            <a:endParaRPr lang="en-US" sz="2500" dirty="0">
              <a:latin typeface="Calibri" panose="020F0502020204030204" pitchFamily="34" charset="0"/>
              <a:ea typeface="Calibri" panose="020F0502020204030204" pitchFamily="34" charset="0"/>
              <a:cs typeface="Calibri" panose="020F0502020204030204" pitchFamily="34" charset="0"/>
            </a:endParaRPr>
          </a:p>
          <a:p>
            <a:endParaRPr lang="en-US" sz="2500" dirty="0">
              <a:latin typeface="Times" charset="0"/>
              <a:ea typeface="ＭＳ Ｐゴシック" charset="0"/>
              <a:cs typeface="ＭＳ Ｐゴシック" charset="0"/>
            </a:endParaRPr>
          </a:p>
          <a:p>
            <a:endParaRPr lang="en-US" sz="2500" dirty="0">
              <a:latin typeface="Times" charset="0"/>
              <a:ea typeface="ＭＳ Ｐゴシック" charset="0"/>
              <a:cs typeface="ＭＳ Ｐゴシック" charset="0"/>
            </a:endParaRPr>
          </a:p>
          <a:p>
            <a:endParaRPr lang="en-US" sz="2500" dirty="0">
              <a:latin typeface="Times" charset="0"/>
              <a:ea typeface="ＭＳ Ｐゴシック" charset="0"/>
              <a:cs typeface="ＭＳ Ｐゴシック" charset="0"/>
            </a:endParaRPr>
          </a:p>
          <a:p>
            <a:endParaRPr lang="en-US" sz="2500" dirty="0">
              <a:latin typeface="Times" charset="0"/>
              <a:ea typeface="ＭＳ Ｐゴシック" charset="0"/>
              <a:cs typeface="ＭＳ Ｐゴシック" charset="0"/>
            </a:endParaRPr>
          </a:p>
          <a:p>
            <a:endParaRPr lang="en-US" sz="2500" dirty="0">
              <a:latin typeface="Times" charset="0"/>
              <a:ea typeface="ＭＳ Ｐゴシック" charset="0"/>
              <a:cs typeface="ＭＳ Ｐゴシック" charset="0"/>
            </a:endParaRPr>
          </a:p>
          <a:p>
            <a:endParaRPr lang="en-US" sz="2500" dirty="0">
              <a:latin typeface="Times" charset="0"/>
              <a:ea typeface="ＭＳ Ｐゴシック" charset="0"/>
              <a:cs typeface="ＭＳ Ｐゴシック" charset="0"/>
            </a:endParaRPr>
          </a:p>
          <a:p>
            <a:endParaRPr lang="en-US" sz="2500" dirty="0">
              <a:latin typeface="Times" charset="0"/>
              <a:ea typeface="ＭＳ Ｐゴシック" charset="0"/>
              <a:cs typeface="ＭＳ Ｐゴシック" charset="0"/>
            </a:endParaRPr>
          </a:p>
          <a:p>
            <a:endParaRPr lang="en-US" sz="2500"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873077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C18DB-0154-C17D-9402-E720E4D0D4FD}"/>
              </a:ext>
            </a:extLst>
          </p:cNvPr>
          <p:cNvSpPr>
            <a:spLocks noGrp="1"/>
          </p:cNvSpPr>
          <p:nvPr>
            <p:ph type="title"/>
          </p:nvPr>
        </p:nvSpPr>
        <p:spPr/>
        <p:txBody>
          <a:bodyPr/>
          <a:lstStyle/>
          <a:p>
            <a:r>
              <a:rPr lang="en-US" dirty="0"/>
              <a:t>Towards Cf HCI clocks at Bham</a:t>
            </a:r>
            <a:endParaRPr lang="en-GB" dirty="0"/>
          </a:p>
        </p:txBody>
      </p:sp>
      <p:sp>
        <p:nvSpPr>
          <p:cNvPr id="4" name="Slide Number Placeholder 3">
            <a:extLst>
              <a:ext uri="{FF2B5EF4-FFF2-40B4-BE49-F238E27FC236}">
                <a16:creationId xmlns:a16="http://schemas.microsoft.com/office/drawing/2014/main" id="{B9A2267C-6B75-643A-03DA-C615680DCA6C}"/>
              </a:ext>
            </a:extLst>
          </p:cNvPr>
          <p:cNvSpPr>
            <a:spLocks noGrp="1"/>
          </p:cNvSpPr>
          <p:nvPr>
            <p:ph type="sldNum" sz="quarter" idx="12"/>
          </p:nvPr>
        </p:nvSpPr>
        <p:spPr/>
        <p:txBody>
          <a:bodyPr/>
          <a:lstStyle/>
          <a:p>
            <a:fld id="{809EB93B-ACA8-4C80-8234-B6FFCAD06A08}" type="slidenum">
              <a:rPr lang="en-GB" smtClean="0"/>
              <a:t>19</a:t>
            </a:fld>
            <a:endParaRPr lang="en-GB"/>
          </a:p>
        </p:txBody>
      </p:sp>
      <p:pic>
        <p:nvPicPr>
          <p:cNvPr id="3" name="Picture 2">
            <a:extLst>
              <a:ext uri="{FF2B5EF4-FFF2-40B4-BE49-F238E27FC236}">
                <a16:creationId xmlns:a16="http://schemas.microsoft.com/office/drawing/2014/main" id="{F66FFD11-92A3-5BA1-E090-3B5800DEDCB2}"/>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29091" y="3592429"/>
            <a:ext cx="4224709" cy="2763921"/>
          </a:xfrm>
          <a:prstGeom prst="rect">
            <a:avLst/>
          </a:prstGeom>
          <a:noFill/>
          <a:ln>
            <a:noFill/>
          </a:ln>
        </p:spPr>
      </p:pic>
      <p:pic>
        <p:nvPicPr>
          <p:cNvPr id="6" name="Picture 5">
            <a:extLst>
              <a:ext uri="{FF2B5EF4-FFF2-40B4-BE49-F238E27FC236}">
                <a16:creationId xmlns:a16="http://schemas.microsoft.com/office/drawing/2014/main" id="{512BC668-55DC-16C0-3672-26AE45CF233B}"/>
              </a:ext>
            </a:extLst>
          </p:cNvPr>
          <p:cNvPicPr>
            <a:picLocks noChangeAspect="1"/>
          </p:cNvPicPr>
          <p:nvPr/>
        </p:nvPicPr>
        <p:blipFill>
          <a:blip r:embed="rId4"/>
          <a:stretch>
            <a:fillRect/>
          </a:stretch>
        </p:blipFill>
        <p:spPr>
          <a:xfrm>
            <a:off x="7129091" y="1926299"/>
            <a:ext cx="4226919" cy="1607278"/>
          </a:xfrm>
          <a:prstGeom prst="rect">
            <a:avLst/>
          </a:prstGeom>
        </p:spPr>
      </p:pic>
      <p:pic>
        <p:nvPicPr>
          <p:cNvPr id="8" name="Picture 7" descr="Blue and white letters on a black background&#10;&#10;Description automatically generated">
            <a:extLst>
              <a:ext uri="{FF2B5EF4-FFF2-40B4-BE49-F238E27FC236}">
                <a16:creationId xmlns:a16="http://schemas.microsoft.com/office/drawing/2014/main" id="{B1A10BCB-EF81-C3AE-6AE4-917CBF8C9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7567" y="4761141"/>
            <a:ext cx="646369" cy="243019"/>
          </a:xfrm>
          <a:prstGeom prst="rect">
            <a:avLst/>
          </a:prstGeom>
        </p:spPr>
      </p:pic>
      <p:pic>
        <p:nvPicPr>
          <p:cNvPr id="10" name="Picture 9" descr="Close-up of a machine&#10;&#10;Description automatically generated">
            <a:extLst>
              <a:ext uri="{FF2B5EF4-FFF2-40B4-BE49-F238E27FC236}">
                <a16:creationId xmlns:a16="http://schemas.microsoft.com/office/drawing/2014/main" id="{34DB05EE-63F1-42C6-6650-62F49224486A}"/>
              </a:ext>
            </a:extLst>
          </p:cNvPr>
          <p:cNvPicPr>
            <a:picLocks noChangeAspect="1"/>
          </p:cNvPicPr>
          <p:nvPr/>
        </p:nvPicPr>
        <p:blipFill>
          <a:blip r:embed="rId6">
            <a:extLst>
              <a:ext uri="{28A0092B-C50C-407E-A947-70E740481C1C}">
                <a14:useLocalDpi xmlns:a14="http://schemas.microsoft.com/office/drawing/2010/main" val="0"/>
              </a:ext>
            </a:extLst>
          </a:blip>
          <a:srcRect l="9724"/>
          <a:stretch/>
        </p:blipFill>
        <p:spPr>
          <a:xfrm>
            <a:off x="4097709" y="4157360"/>
            <a:ext cx="2977512" cy="2198819"/>
          </a:xfrm>
          <a:prstGeom prst="rect">
            <a:avLst/>
          </a:prstGeom>
        </p:spPr>
      </p:pic>
      <p:pic>
        <p:nvPicPr>
          <p:cNvPr id="11" name="Picture 10" descr="A machine with a computer and equipment&#10;&#10;Description automatically generated with medium confidence">
            <a:extLst>
              <a:ext uri="{FF2B5EF4-FFF2-40B4-BE49-F238E27FC236}">
                <a16:creationId xmlns:a16="http://schemas.microsoft.com/office/drawing/2014/main" id="{F9EC6A91-702F-6E14-BB6D-534811679EA3}"/>
              </a:ext>
            </a:extLst>
          </p:cNvPr>
          <p:cNvPicPr>
            <a:picLocks noChangeAspect="1"/>
          </p:cNvPicPr>
          <p:nvPr/>
        </p:nvPicPr>
        <p:blipFill>
          <a:blip r:embed="rId7">
            <a:extLst>
              <a:ext uri="{28A0092B-C50C-407E-A947-70E740481C1C}">
                <a14:useLocalDpi xmlns:a14="http://schemas.microsoft.com/office/drawing/2010/main" val="0"/>
              </a:ext>
            </a:extLst>
          </a:blip>
          <a:srcRect b="3891"/>
          <a:stretch/>
        </p:blipFill>
        <p:spPr>
          <a:xfrm>
            <a:off x="4097709" y="1926300"/>
            <a:ext cx="2977512" cy="2144256"/>
          </a:xfrm>
          <a:prstGeom prst="rect">
            <a:avLst/>
          </a:prstGeom>
        </p:spPr>
      </p:pic>
      <p:pic>
        <p:nvPicPr>
          <p:cNvPr id="14" name="Picture 13">
            <a:extLst>
              <a:ext uri="{FF2B5EF4-FFF2-40B4-BE49-F238E27FC236}">
                <a16:creationId xmlns:a16="http://schemas.microsoft.com/office/drawing/2014/main" id="{9BB81A99-298C-885F-980A-3FE7DE6BF8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4896" y="2826158"/>
            <a:ext cx="403549" cy="433342"/>
          </a:xfrm>
          <a:prstGeom prst="rect">
            <a:avLst/>
          </a:prstGeom>
        </p:spPr>
      </p:pic>
      <p:sp>
        <p:nvSpPr>
          <p:cNvPr id="9" name="TextBox 8">
            <a:extLst>
              <a:ext uri="{FF2B5EF4-FFF2-40B4-BE49-F238E27FC236}">
                <a16:creationId xmlns:a16="http://schemas.microsoft.com/office/drawing/2014/main" id="{8FD8F18B-E5AB-5DC9-BE22-9799EA438A8B}"/>
              </a:ext>
            </a:extLst>
          </p:cNvPr>
          <p:cNvSpPr txBox="1"/>
          <p:nvPr/>
        </p:nvSpPr>
        <p:spPr>
          <a:xfrm>
            <a:off x="896702" y="2079868"/>
            <a:ext cx="2977512"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Compact Electron Beam Ion trap (1</a:t>
            </a:r>
            <a:r>
              <a:rPr lang="en-US" sz="2400" baseline="30000" dirty="0"/>
              <a:t>st</a:t>
            </a:r>
            <a:r>
              <a:rPr lang="en-US" sz="2400" dirty="0"/>
              <a:t> in UK) [        ]</a:t>
            </a:r>
          </a:p>
          <a:p>
            <a:pPr marL="285750" indent="-285750">
              <a:buFont typeface="Arial" panose="020B0604020202020204" pitchFamily="34" charset="0"/>
              <a:buChar char="•"/>
            </a:pPr>
            <a:r>
              <a:rPr lang="en-US" sz="2400" dirty="0"/>
              <a:t>Ion optics</a:t>
            </a:r>
          </a:p>
          <a:p>
            <a:pPr marL="285750" indent="-285750">
              <a:buFont typeface="Arial" panose="020B0604020202020204" pitchFamily="34" charset="0"/>
              <a:buChar char="•"/>
            </a:pPr>
            <a:r>
              <a:rPr lang="en-US" sz="2400" dirty="0"/>
              <a:t>Ultra-low vibration cryogenic vacuum</a:t>
            </a:r>
          </a:p>
          <a:p>
            <a:pPr marL="285750" indent="-285750">
              <a:buFont typeface="Arial" panose="020B0604020202020204" pitchFamily="34" charset="0"/>
              <a:buChar char="•"/>
            </a:pPr>
            <a:r>
              <a:rPr lang="en-US" sz="2400" dirty="0"/>
              <a:t>Cryogenic Paul trap [           ]</a:t>
            </a:r>
          </a:p>
          <a:p>
            <a:pPr marL="285750" indent="-285750">
              <a:buFont typeface="Arial" panose="020B0604020202020204" pitchFamily="34" charset="0"/>
              <a:buChar char="•"/>
            </a:pPr>
            <a:r>
              <a:rPr lang="en-US" sz="2400" dirty="0"/>
              <a:t>Laser system</a:t>
            </a:r>
          </a:p>
          <a:p>
            <a:pPr marL="285750" indent="-285750">
              <a:buFont typeface="Arial" panose="020B0604020202020204" pitchFamily="34" charset="0"/>
              <a:buChar char="•"/>
            </a:pPr>
            <a:r>
              <a:rPr lang="en-US" sz="2400" dirty="0"/>
              <a:t>Cf samples </a:t>
            </a:r>
          </a:p>
          <a:p>
            <a:pPr marL="285750" indent="-285750">
              <a:buFont typeface="Arial" panose="020B0604020202020204" pitchFamily="34" charset="0"/>
              <a:buChar char="•"/>
            </a:pPr>
            <a:r>
              <a:rPr lang="en-US" sz="2400" dirty="0"/>
              <a:t>Laser cooled Ca+ Coulomb crystals </a:t>
            </a:r>
            <a:endParaRPr lang="en-GB" sz="2400" dirty="0"/>
          </a:p>
        </p:txBody>
      </p:sp>
      <p:pic>
        <p:nvPicPr>
          <p:cNvPr id="15" name="Graphic 14" descr="Radioactive with solid fill">
            <a:extLst>
              <a:ext uri="{FF2B5EF4-FFF2-40B4-BE49-F238E27FC236}">
                <a16:creationId xmlns:a16="http://schemas.microsoft.com/office/drawing/2014/main" id="{E442E3B2-578B-C179-B86E-BC50D025E4A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65900" y="5408603"/>
            <a:ext cx="386978" cy="386978"/>
          </a:xfrm>
          <a:prstGeom prst="rect">
            <a:avLst/>
          </a:prstGeom>
        </p:spPr>
      </p:pic>
    </p:spTree>
    <p:extLst>
      <p:ext uri="{BB962C8B-B14F-4D97-AF65-F5344CB8AC3E}">
        <p14:creationId xmlns:p14="http://schemas.microsoft.com/office/powerpoint/2010/main" val="3539777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6FFF1-72C0-4E41-88C6-55B7A50ED286}"/>
              </a:ext>
            </a:extLst>
          </p:cNvPr>
          <p:cNvSpPr>
            <a:spLocks noGrp="1"/>
          </p:cNvSpPr>
          <p:nvPr>
            <p:ph type="title"/>
          </p:nvPr>
        </p:nvSpPr>
        <p:spPr/>
        <p:txBody>
          <a:bodyPr/>
          <a:lstStyle/>
          <a:p>
            <a:r>
              <a:rPr lang="en-GB" dirty="0"/>
              <a:t>Background</a:t>
            </a:r>
          </a:p>
        </p:txBody>
      </p:sp>
      <p:sp>
        <p:nvSpPr>
          <p:cNvPr id="5" name="Slide Number Placeholder 4">
            <a:extLst>
              <a:ext uri="{FF2B5EF4-FFF2-40B4-BE49-F238E27FC236}">
                <a16:creationId xmlns:a16="http://schemas.microsoft.com/office/drawing/2014/main" id="{64E2B764-33CD-42AE-A3C1-CD39303849A8}"/>
              </a:ext>
            </a:extLst>
          </p:cNvPr>
          <p:cNvSpPr>
            <a:spLocks noGrp="1"/>
          </p:cNvSpPr>
          <p:nvPr>
            <p:ph type="sldNum" sz="quarter" idx="12"/>
          </p:nvPr>
        </p:nvSpPr>
        <p:spPr/>
        <p:txBody>
          <a:bodyPr/>
          <a:lstStyle/>
          <a:p>
            <a:fld id="{809EB93B-ACA8-4C80-8234-B6FFCAD06A08}" type="slidenum">
              <a:rPr lang="en-GB" smtClean="0"/>
              <a:t>2</a:t>
            </a:fld>
            <a:endParaRPr lang="en-GB"/>
          </a:p>
        </p:txBody>
      </p:sp>
      <p:pic>
        <p:nvPicPr>
          <p:cNvPr id="7" name="Picture 6">
            <a:extLst>
              <a:ext uri="{FF2B5EF4-FFF2-40B4-BE49-F238E27FC236}">
                <a16:creationId xmlns:a16="http://schemas.microsoft.com/office/drawing/2014/main" id="{F40AC21E-F20A-4B11-9117-FFF44578C5EE}"/>
              </a:ext>
            </a:extLst>
          </p:cNvPr>
          <p:cNvPicPr>
            <a:picLocks noChangeAspect="1"/>
          </p:cNvPicPr>
          <p:nvPr/>
        </p:nvPicPr>
        <p:blipFill rotWithShape="1">
          <a:blip r:embed="rId2">
            <a:extLst>
              <a:ext uri="{28A0092B-C50C-407E-A947-70E740481C1C}">
                <a14:useLocalDpi xmlns:a14="http://schemas.microsoft.com/office/drawing/2010/main" val="0"/>
              </a:ext>
            </a:extLst>
          </a:blip>
          <a:srcRect b="7378"/>
          <a:stretch/>
        </p:blipFill>
        <p:spPr>
          <a:xfrm>
            <a:off x="8793385" y="365125"/>
            <a:ext cx="2950940" cy="2733221"/>
          </a:xfrm>
          <a:prstGeom prst="rect">
            <a:avLst/>
          </a:prstGeom>
        </p:spPr>
      </p:pic>
      <p:pic>
        <p:nvPicPr>
          <p:cNvPr id="8" name="Picture 7">
            <a:extLst>
              <a:ext uri="{FF2B5EF4-FFF2-40B4-BE49-F238E27FC236}">
                <a16:creationId xmlns:a16="http://schemas.microsoft.com/office/drawing/2014/main" id="{D4E4EC28-E169-1E4C-6A8F-AF45D5852085}"/>
              </a:ext>
            </a:extLst>
          </p:cNvPr>
          <p:cNvPicPr>
            <a:picLocks noChangeAspect="1"/>
          </p:cNvPicPr>
          <p:nvPr/>
        </p:nvPicPr>
        <p:blipFill>
          <a:blip r:embed="rId3"/>
          <a:stretch>
            <a:fillRect/>
          </a:stretch>
        </p:blipFill>
        <p:spPr>
          <a:xfrm>
            <a:off x="8474529" y="3197502"/>
            <a:ext cx="3590758" cy="3295373"/>
          </a:xfrm>
          <a:prstGeom prst="rect">
            <a:avLst/>
          </a:prstGeom>
        </p:spPr>
      </p:pic>
      <p:sp>
        <p:nvSpPr>
          <p:cNvPr id="9" name="Content Placeholder 2">
            <a:extLst>
              <a:ext uri="{FF2B5EF4-FFF2-40B4-BE49-F238E27FC236}">
                <a16:creationId xmlns:a16="http://schemas.microsoft.com/office/drawing/2014/main" id="{F09EE890-A70D-8CF7-CD0B-6F6C06793A89}"/>
              </a:ext>
            </a:extLst>
          </p:cNvPr>
          <p:cNvSpPr txBox="1">
            <a:spLocks/>
          </p:cNvSpPr>
          <p:nvPr/>
        </p:nvSpPr>
        <p:spPr>
          <a:xfrm>
            <a:off x="838200" y="1645104"/>
            <a:ext cx="7515565" cy="50763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2200" dirty="0"/>
              <a:t>The Standard Model and </a:t>
            </a:r>
            <a:r>
              <a:rPr lang="el-GR" sz="2200" dirty="0">
                <a:latin typeface="Arial" panose="020B0604020202020204" pitchFamily="34" charset="0"/>
                <a:cs typeface="Arial" panose="020B0604020202020204" pitchFamily="34" charset="0"/>
              </a:rPr>
              <a:t>Λ</a:t>
            </a:r>
            <a:r>
              <a:rPr lang="en-GB" sz="2200" dirty="0"/>
              <a:t>CDM are very successful theories but… </a:t>
            </a:r>
          </a:p>
          <a:p>
            <a:pPr algn="just"/>
            <a:endParaRPr lang="en-GB" sz="2200" dirty="0"/>
          </a:p>
          <a:p>
            <a:pPr algn="just"/>
            <a:r>
              <a:rPr lang="en-GB" sz="2200" dirty="0"/>
              <a:t>The </a:t>
            </a:r>
            <a:r>
              <a:rPr lang="el-GR" sz="2200" dirty="0">
                <a:latin typeface="Arial" panose="020B0604020202020204" pitchFamily="34" charset="0"/>
                <a:cs typeface="Arial" panose="020B0604020202020204" pitchFamily="34" charset="0"/>
              </a:rPr>
              <a:t>Λ</a:t>
            </a:r>
            <a:r>
              <a:rPr lang="en-GB" sz="2200" dirty="0"/>
              <a:t>CDM model postulates that 95% of the energy content of the universe is dark matter and dark energy. Their exact nature is unknown. Only the remaining 5% is described by the SM.</a:t>
            </a:r>
          </a:p>
          <a:p>
            <a:pPr algn="just"/>
            <a:endParaRPr lang="en-GB" sz="2200" dirty="0"/>
          </a:p>
          <a:p>
            <a:pPr algn="just"/>
            <a:endParaRPr lang="en-GB" sz="2200" dirty="0"/>
          </a:p>
          <a:p>
            <a:pPr lvl="1"/>
            <a:endParaRPr lang="en-GB" sz="1600" dirty="0"/>
          </a:p>
          <a:p>
            <a:pPr lvl="1"/>
            <a:endParaRPr lang="en-GB" sz="1600" dirty="0"/>
          </a:p>
        </p:txBody>
      </p:sp>
    </p:spTree>
    <p:extLst>
      <p:ext uri="{BB962C8B-B14F-4D97-AF65-F5344CB8AC3E}">
        <p14:creationId xmlns:p14="http://schemas.microsoft.com/office/powerpoint/2010/main" val="2877813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D4677-ACF2-3B39-9721-F87E27E559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B3F838-76A3-0139-A18B-2A5D4FE102D4}"/>
              </a:ext>
            </a:extLst>
          </p:cNvPr>
          <p:cNvSpPr>
            <a:spLocks noGrp="1"/>
          </p:cNvSpPr>
          <p:nvPr>
            <p:ph type="title"/>
          </p:nvPr>
        </p:nvSpPr>
        <p:spPr/>
        <p:txBody>
          <a:bodyPr/>
          <a:lstStyle/>
          <a:p>
            <a:r>
              <a:rPr lang="en-US" dirty="0"/>
              <a:t>N</a:t>
            </a:r>
            <a:r>
              <a:rPr lang="en-US" baseline="-25000" dirty="0"/>
              <a:t>2</a:t>
            </a:r>
            <a:r>
              <a:rPr lang="en-US" baseline="30000" dirty="0"/>
              <a:t>+</a:t>
            </a:r>
            <a:r>
              <a:rPr lang="en-US" dirty="0"/>
              <a:t> clock at Sussex</a:t>
            </a:r>
            <a:endParaRPr lang="en-GB" dirty="0"/>
          </a:p>
        </p:txBody>
      </p:sp>
      <p:sp>
        <p:nvSpPr>
          <p:cNvPr id="4" name="Slide Number Placeholder 3">
            <a:extLst>
              <a:ext uri="{FF2B5EF4-FFF2-40B4-BE49-F238E27FC236}">
                <a16:creationId xmlns:a16="http://schemas.microsoft.com/office/drawing/2014/main" id="{885FB967-1A4C-CC20-6781-B6F200B30B94}"/>
              </a:ext>
            </a:extLst>
          </p:cNvPr>
          <p:cNvSpPr>
            <a:spLocks noGrp="1"/>
          </p:cNvSpPr>
          <p:nvPr>
            <p:ph type="sldNum" sz="quarter" idx="12"/>
          </p:nvPr>
        </p:nvSpPr>
        <p:spPr/>
        <p:txBody>
          <a:bodyPr/>
          <a:lstStyle/>
          <a:p>
            <a:fld id="{809EB93B-ACA8-4C80-8234-B6FFCAD06A08}" type="slidenum">
              <a:rPr lang="en-GB" smtClean="0"/>
              <a:t>20</a:t>
            </a:fld>
            <a:endParaRPr lang="en-GB"/>
          </a:p>
        </p:txBody>
      </p:sp>
      <p:pic>
        <p:nvPicPr>
          <p:cNvPr id="5" name="Picture 2">
            <a:extLst>
              <a:ext uri="{FF2B5EF4-FFF2-40B4-BE49-F238E27FC236}">
                <a16:creationId xmlns:a16="http://schemas.microsoft.com/office/drawing/2014/main" id="{BD4E13BE-049E-BFA4-C678-5CACB5F2AB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59" r="13474"/>
          <a:stretch/>
        </p:blipFill>
        <p:spPr bwMode="auto">
          <a:xfrm>
            <a:off x="407291" y="4971749"/>
            <a:ext cx="3096061" cy="13789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87D2903-BFBC-491E-D5D0-CF1F1EC45028}"/>
              </a:ext>
            </a:extLst>
          </p:cNvPr>
          <p:cNvSpPr/>
          <p:nvPr/>
        </p:nvSpPr>
        <p:spPr>
          <a:xfrm>
            <a:off x="407291" y="4325418"/>
            <a:ext cx="3096061" cy="2025327"/>
          </a:xfrm>
          <a:prstGeom prst="rect">
            <a:avLst/>
          </a:prstGeom>
          <a:noFill/>
          <a:ln w="2857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2" name="TextBox 11">
            <a:extLst>
              <a:ext uri="{FF2B5EF4-FFF2-40B4-BE49-F238E27FC236}">
                <a16:creationId xmlns:a16="http://schemas.microsoft.com/office/drawing/2014/main" id="{A37DB05C-62A6-53D7-1C05-A673E24F6C14}"/>
              </a:ext>
            </a:extLst>
          </p:cNvPr>
          <p:cNvSpPr txBox="1"/>
          <p:nvPr/>
        </p:nvSpPr>
        <p:spPr>
          <a:xfrm>
            <a:off x="429923" y="3694875"/>
            <a:ext cx="8329066" cy="369332"/>
          </a:xfrm>
          <a:prstGeom prst="rect">
            <a:avLst/>
          </a:prstGeom>
          <a:noFill/>
        </p:spPr>
        <p:txBody>
          <a:bodyPr wrap="square">
            <a:spAutoFit/>
          </a:bodyPr>
          <a:lstStyle/>
          <a:p>
            <a:pPr marL="0" indent="0">
              <a:spcBef>
                <a:spcPts val="1600"/>
              </a:spcBef>
              <a:buNone/>
            </a:pPr>
            <a:r>
              <a:rPr lang="en-US" dirty="0">
                <a:latin typeface="Aptos" panose="020B0004020202020204" pitchFamily="34" charset="0"/>
              </a:rPr>
              <a:t>As part of QSNET, w</a:t>
            </a:r>
            <a:r>
              <a:rPr lang="en-US" sz="1800" dirty="0">
                <a:latin typeface="Aptos" panose="020B0004020202020204" pitchFamily="34" charset="0"/>
              </a:rPr>
              <a:t>e have: </a:t>
            </a:r>
          </a:p>
        </p:txBody>
      </p:sp>
      <p:grpSp>
        <p:nvGrpSpPr>
          <p:cNvPr id="13" name="Group 12">
            <a:extLst>
              <a:ext uri="{FF2B5EF4-FFF2-40B4-BE49-F238E27FC236}">
                <a16:creationId xmlns:a16="http://schemas.microsoft.com/office/drawing/2014/main" id="{756042A5-85E6-3916-5628-2F9503BB76C0}"/>
              </a:ext>
            </a:extLst>
          </p:cNvPr>
          <p:cNvGrpSpPr/>
          <p:nvPr/>
        </p:nvGrpSpPr>
        <p:grpSpPr>
          <a:xfrm>
            <a:off x="3915558" y="4680731"/>
            <a:ext cx="2944671" cy="1688194"/>
            <a:chOff x="7418319" y="4812976"/>
            <a:chExt cx="3182220" cy="1843258"/>
          </a:xfrm>
        </p:grpSpPr>
        <p:pic>
          <p:nvPicPr>
            <p:cNvPr id="16" name="Picture 15" descr="A close-up of a computer&#10;&#10;Description automatically generated with medium confidence">
              <a:extLst>
                <a:ext uri="{FF2B5EF4-FFF2-40B4-BE49-F238E27FC236}">
                  <a16:creationId xmlns:a16="http://schemas.microsoft.com/office/drawing/2014/main" id="{E35CCAB5-FEA5-7C83-1851-785F172781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988275" y="5043300"/>
              <a:ext cx="1842587" cy="1381940"/>
            </a:xfrm>
            <a:prstGeom prst="rect">
              <a:avLst/>
            </a:prstGeom>
          </p:spPr>
        </p:pic>
        <p:pic>
          <p:nvPicPr>
            <p:cNvPr id="17" name="Picture 16">
              <a:extLst>
                <a:ext uri="{FF2B5EF4-FFF2-40B4-BE49-F238E27FC236}">
                  <a16:creationId xmlns:a16="http://schemas.microsoft.com/office/drawing/2014/main" id="{3B1360F4-AFFB-B9CC-DAA9-75C9500C884D}"/>
                </a:ext>
              </a:extLst>
            </p:cNvPr>
            <p:cNvPicPr>
              <a:picLocks noChangeAspect="1"/>
            </p:cNvPicPr>
            <p:nvPr/>
          </p:nvPicPr>
          <p:blipFill>
            <a:blip r:embed="rId4"/>
            <a:stretch>
              <a:fillRect/>
            </a:stretch>
          </p:blipFill>
          <p:spPr>
            <a:xfrm>
              <a:off x="7418319" y="5150576"/>
              <a:ext cx="2008109" cy="1505658"/>
            </a:xfrm>
            <a:prstGeom prst="rect">
              <a:avLst/>
            </a:prstGeom>
          </p:spPr>
        </p:pic>
      </p:grpSp>
      <p:sp>
        <p:nvSpPr>
          <p:cNvPr id="18" name="Content Placeholder 2">
            <a:extLst>
              <a:ext uri="{FF2B5EF4-FFF2-40B4-BE49-F238E27FC236}">
                <a16:creationId xmlns:a16="http://schemas.microsoft.com/office/drawing/2014/main" id="{F9F8C0C0-5D79-D344-26D4-98466CAA2EE3}"/>
              </a:ext>
            </a:extLst>
          </p:cNvPr>
          <p:cNvSpPr>
            <a:spLocks noGrp="1"/>
          </p:cNvSpPr>
          <p:nvPr>
            <p:ph idx="1"/>
          </p:nvPr>
        </p:nvSpPr>
        <p:spPr>
          <a:xfrm>
            <a:off x="429923" y="1374355"/>
            <a:ext cx="11120392" cy="1059513"/>
          </a:xfrm>
        </p:spPr>
        <p:txBody>
          <a:bodyPr>
            <a:noAutofit/>
          </a:bodyPr>
          <a:lstStyle/>
          <a:p>
            <a:pPr marL="0" indent="0">
              <a:spcBef>
                <a:spcPts val="1600"/>
              </a:spcBef>
              <a:buNone/>
            </a:pPr>
            <a:r>
              <a:rPr lang="en-US" sz="1800" dirty="0">
                <a:latin typeface="Aptos" panose="020B0004020202020204" pitchFamily="34" charset="0"/>
              </a:rPr>
              <a:t>At Sussex we are building a clock system based on a vibrational transition in a trapped molecular nitrogen ion, using a calcium ion for cooling and read out.</a:t>
            </a:r>
          </a:p>
        </p:txBody>
      </p:sp>
      <p:pic>
        <p:nvPicPr>
          <p:cNvPr id="19" name="Picture 18">
            <a:extLst>
              <a:ext uri="{FF2B5EF4-FFF2-40B4-BE49-F238E27FC236}">
                <a16:creationId xmlns:a16="http://schemas.microsoft.com/office/drawing/2014/main" id="{F7269E7A-2F71-A98A-926F-1C2A9D77814E}"/>
              </a:ext>
            </a:extLst>
          </p:cNvPr>
          <p:cNvPicPr>
            <a:picLocks noChangeAspect="1"/>
          </p:cNvPicPr>
          <p:nvPr/>
        </p:nvPicPr>
        <p:blipFill>
          <a:blip r:embed="rId5"/>
          <a:stretch>
            <a:fillRect/>
          </a:stretch>
        </p:blipFill>
        <p:spPr>
          <a:xfrm>
            <a:off x="3704003" y="2124646"/>
            <a:ext cx="1877445" cy="1384378"/>
          </a:xfrm>
          <a:prstGeom prst="rect">
            <a:avLst/>
          </a:prstGeom>
        </p:spPr>
      </p:pic>
      <p:pic>
        <p:nvPicPr>
          <p:cNvPr id="20" name="Picture 19">
            <a:extLst>
              <a:ext uri="{FF2B5EF4-FFF2-40B4-BE49-F238E27FC236}">
                <a16:creationId xmlns:a16="http://schemas.microsoft.com/office/drawing/2014/main" id="{D86B283E-5B6B-8102-7BD6-1123533D1BC9}"/>
              </a:ext>
            </a:extLst>
          </p:cNvPr>
          <p:cNvPicPr>
            <a:picLocks noChangeAspect="1"/>
          </p:cNvPicPr>
          <p:nvPr/>
        </p:nvPicPr>
        <p:blipFill>
          <a:blip r:embed="rId6"/>
          <a:stretch>
            <a:fillRect/>
          </a:stretch>
        </p:blipFill>
        <p:spPr>
          <a:xfrm>
            <a:off x="5892245" y="2183361"/>
            <a:ext cx="2709027" cy="1258740"/>
          </a:xfrm>
          <a:prstGeom prst="rect">
            <a:avLst/>
          </a:prstGeom>
        </p:spPr>
      </p:pic>
      <p:sp>
        <p:nvSpPr>
          <p:cNvPr id="21" name="TextBox 20">
            <a:extLst>
              <a:ext uri="{FF2B5EF4-FFF2-40B4-BE49-F238E27FC236}">
                <a16:creationId xmlns:a16="http://schemas.microsoft.com/office/drawing/2014/main" id="{068B638E-0659-178C-C5FC-6945F751B652}"/>
              </a:ext>
            </a:extLst>
          </p:cNvPr>
          <p:cNvSpPr txBox="1"/>
          <p:nvPr/>
        </p:nvSpPr>
        <p:spPr>
          <a:xfrm>
            <a:off x="407291" y="4325418"/>
            <a:ext cx="3096061" cy="646331"/>
          </a:xfrm>
          <a:prstGeom prst="rect">
            <a:avLst/>
          </a:prstGeom>
          <a:noFill/>
        </p:spPr>
        <p:txBody>
          <a:bodyPr wrap="square">
            <a:spAutoFit/>
          </a:bodyPr>
          <a:lstStyle/>
          <a:p>
            <a:pPr>
              <a:spcBef>
                <a:spcPts val="1600"/>
              </a:spcBef>
            </a:pPr>
            <a:r>
              <a:rPr lang="en-US" sz="1800" dirty="0">
                <a:latin typeface="Aptos" panose="020B0004020202020204" pitchFamily="34" charset="0"/>
              </a:rPr>
              <a:t>Built </a:t>
            </a:r>
            <a:r>
              <a:rPr lang="en-US" dirty="0">
                <a:latin typeface="Aptos" panose="020B0004020202020204" pitchFamily="34" charset="0"/>
              </a:rPr>
              <a:t>lasers and developed techniques </a:t>
            </a:r>
            <a:r>
              <a:rPr lang="en-US" sz="1800" dirty="0">
                <a:latin typeface="Aptos" panose="020B0004020202020204" pitchFamily="34" charset="0"/>
              </a:rPr>
              <a:t>for N</a:t>
            </a:r>
            <a:r>
              <a:rPr lang="en-US" sz="1800" baseline="-25000" dirty="0">
                <a:latin typeface="Aptos" panose="020B0004020202020204" pitchFamily="34" charset="0"/>
              </a:rPr>
              <a:t>2</a:t>
            </a:r>
            <a:r>
              <a:rPr lang="en-US" sz="1800" dirty="0">
                <a:latin typeface="Aptos" panose="020B0004020202020204" pitchFamily="34" charset="0"/>
              </a:rPr>
              <a:t> </a:t>
            </a:r>
            <a:r>
              <a:rPr lang="en-US" dirty="0" err="1">
                <a:latin typeface="Aptos" panose="020B0004020202020204" pitchFamily="34" charset="0"/>
              </a:rPr>
              <a:t>ionisation</a:t>
            </a:r>
            <a:endParaRPr lang="en-US" sz="1800" dirty="0">
              <a:latin typeface="Aptos" panose="020B0004020202020204" pitchFamily="34" charset="0"/>
            </a:endParaRPr>
          </a:p>
        </p:txBody>
      </p:sp>
      <p:sp>
        <p:nvSpPr>
          <p:cNvPr id="22" name="TextBox 21">
            <a:extLst>
              <a:ext uri="{FF2B5EF4-FFF2-40B4-BE49-F238E27FC236}">
                <a16:creationId xmlns:a16="http://schemas.microsoft.com/office/drawing/2014/main" id="{AA9E053C-6C58-4F65-53B6-2F0C3B94F6B6}"/>
              </a:ext>
            </a:extLst>
          </p:cNvPr>
          <p:cNvSpPr txBox="1"/>
          <p:nvPr/>
        </p:nvSpPr>
        <p:spPr>
          <a:xfrm>
            <a:off x="3928457" y="4034399"/>
            <a:ext cx="3096061" cy="646331"/>
          </a:xfrm>
          <a:prstGeom prst="rect">
            <a:avLst/>
          </a:prstGeom>
          <a:noFill/>
        </p:spPr>
        <p:txBody>
          <a:bodyPr wrap="square">
            <a:spAutoFit/>
          </a:bodyPr>
          <a:lstStyle/>
          <a:p>
            <a:pPr>
              <a:spcBef>
                <a:spcPts val="1600"/>
              </a:spcBef>
            </a:pPr>
            <a:r>
              <a:rPr lang="en-US" sz="1800" dirty="0">
                <a:latin typeface="Aptos" panose="020B0004020202020204" pitchFamily="34" charset="0"/>
              </a:rPr>
              <a:t>Set-up spectroscopy lasers (locked to ULE cavity)</a:t>
            </a:r>
          </a:p>
        </p:txBody>
      </p:sp>
      <p:sp>
        <p:nvSpPr>
          <p:cNvPr id="23" name="TextBox 22">
            <a:extLst>
              <a:ext uri="{FF2B5EF4-FFF2-40B4-BE49-F238E27FC236}">
                <a16:creationId xmlns:a16="http://schemas.microsoft.com/office/drawing/2014/main" id="{C2186E04-6CBF-4D10-1192-BE09262D06F5}"/>
              </a:ext>
            </a:extLst>
          </p:cNvPr>
          <p:cNvSpPr txBox="1"/>
          <p:nvPr/>
        </p:nvSpPr>
        <p:spPr>
          <a:xfrm>
            <a:off x="7296337" y="3847664"/>
            <a:ext cx="4537079" cy="646331"/>
          </a:xfrm>
          <a:prstGeom prst="rect">
            <a:avLst/>
          </a:prstGeom>
          <a:noFill/>
        </p:spPr>
        <p:txBody>
          <a:bodyPr wrap="square">
            <a:spAutoFit/>
          </a:bodyPr>
          <a:lstStyle/>
          <a:p>
            <a:pPr>
              <a:spcBef>
                <a:spcPts val="1600"/>
              </a:spcBef>
            </a:pPr>
            <a:r>
              <a:rPr lang="en-US" sz="1800" dirty="0">
                <a:latin typeface="Aptos" panose="020B0004020202020204" pitchFamily="34" charset="0"/>
              </a:rPr>
              <a:t>Sideband cooled calcium and are preparing to test quantum logic spectroscopy</a:t>
            </a:r>
          </a:p>
        </p:txBody>
      </p:sp>
      <p:sp>
        <p:nvSpPr>
          <p:cNvPr id="24" name="Rectangle 23">
            <a:extLst>
              <a:ext uri="{FF2B5EF4-FFF2-40B4-BE49-F238E27FC236}">
                <a16:creationId xmlns:a16="http://schemas.microsoft.com/office/drawing/2014/main" id="{C80875AD-238A-4ADC-0A92-63F584DB69B9}"/>
              </a:ext>
            </a:extLst>
          </p:cNvPr>
          <p:cNvSpPr/>
          <p:nvPr/>
        </p:nvSpPr>
        <p:spPr>
          <a:xfrm>
            <a:off x="3915558" y="4034399"/>
            <a:ext cx="2944671" cy="2322198"/>
          </a:xfrm>
          <a:prstGeom prst="rect">
            <a:avLst/>
          </a:prstGeom>
          <a:noFill/>
          <a:ln w="2857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5" name="Rectangle 24">
            <a:extLst>
              <a:ext uri="{FF2B5EF4-FFF2-40B4-BE49-F238E27FC236}">
                <a16:creationId xmlns:a16="http://schemas.microsoft.com/office/drawing/2014/main" id="{8274380E-5045-9EDF-54C2-FDB5599921B4}"/>
              </a:ext>
            </a:extLst>
          </p:cNvPr>
          <p:cNvSpPr/>
          <p:nvPr/>
        </p:nvSpPr>
        <p:spPr>
          <a:xfrm>
            <a:off x="7296337" y="3860314"/>
            <a:ext cx="4537079" cy="2484864"/>
          </a:xfrm>
          <a:prstGeom prst="rect">
            <a:avLst/>
          </a:prstGeom>
          <a:noFill/>
          <a:ln w="2857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26" name="Picture 25" descr="A picture containing light, dark, night&#10;&#10;Description automatically generated">
            <a:extLst>
              <a:ext uri="{FF2B5EF4-FFF2-40B4-BE49-F238E27FC236}">
                <a16:creationId xmlns:a16="http://schemas.microsoft.com/office/drawing/2014/main" id="{6CEB311F-E594-1EAC-0C67-9C83C9C0CA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4104" y="4507973"/>
            <a:ext cx="4269894" cy="1722203"/>
          </a:xfrm>
          <a:prstGeom prst="rect">
            <a:avLst/>
          </a:prstGeom>
        </p:spPr>
      </p:pic>
    </p:spTree>
    <p:extLst>
      <p:ext uri="{BB962C8B-B14F-4D97-AF65-F5344CB8AC3E}">
        <p14:creationId xmlns:p14="http://schemas.microsoft.com/office/powerpoint/2010/main" val="932711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E4D8D-4F2A-E663-F35D-519CA73AC0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E37154-4CFE-5ED1-3350-74145F0EB8ED}"/>
              </a:ext>
            </a:extLst>
          </p:cNvPr>
          <p:cNvSpPr>
            <a:spLocks noGrp="1"/>
          </p:cNvSpPr>
          <p:nvPr>
            <p:ph type="title"/>
          </p:nvPr>
        </p:nvSpPr>
        <p:spPr/>
        <p:txBody>
          <a:bodyPr/>
          <a:lstStyle/>
          <a:p>
            <a:r>
              <a:rPr lang="en-US" dirty="0"/>
              <a:t>Towards a molecular lattice clock at Imperial</a:t>
            </a:r>
          </a:p>
        </p:txBody>
      </p:sp>
      <p:sp>
        <p:nvSpPr>
          <p:cNvPr id="4" name="Slide Number Placeholder 3">
            <a:extLst>
              <a:ext uri="{FF2B5EF4-FFF2-40B4-BE49-F238E27FC236}">
                <a16:creationId xmlns:a16="http://schemas.microsoft.com/office/drawing/2014/main" id="{1615CD72-3A0C-7C36-4BDB-1BFDFBB3480A}"/>
              </a:ext>
            </a:extLst>
          </p:cNvPr>
          <p:cNvSpPr>
            <a:spLocks noGrp="1"/>
          </p:cNvSpPr>
          <p:nvPr>
            <p:ph type="sldNum" sz="quarter" idx="12"/>
          </p:nvPr>
        </p:nvSpPr>
        <p:spPr>
          <a:xfrm>
            <a:off x="8610600" y="6382711"/>
            <a:ext cx="2363452" cy="338764"/>
          </a:xfrm>
        </p:spPr>
        <p:txBody>
          <a:bodyPr/>
          <a:lstStyle/>
          <a:p>
            <a:fld id="{809EB93B-ACA8-4C80-8234-B6FFCAD06A08}" type="slidenum">
              <a:rPr lang="en-GB" smtClean="0"/>
              <a:t>21</a:t>
            </a:fld>
            <a:endParaRPr lang="en-GB"/>
          </a:p>
        </p:txBody>
      </p:sp>
      <p:grpSp>
        <p:nvGrpSpPr>
          <p:cNvPr id="5" name="Group 4">
            <a:extLst>
              <a:ext uri="{FF2B5EF4-FFF2-40B4-BE49-F238E27FC236}">
                <a16:creationId xmlns:a16="http://schemas.microsoft.com/office/drawing/2014/main" id="{1EE42066-F9D5-8C91-BC6E-2DF8E12BC16A}"/>
              </a:ext>
            </a:extLst>
          </p:cNvPr>
          <p:cNvGrpSpPr/>
          <p:nvPr/>
        </p:nvGrpSpPr>
        <p:grpSpPr>
          <a:xfrm>
            <a:off x="544300" y="1878836"/>
            <a:ext cx="2288363" cy="4308053"/>
            <a:chOff x="448420" y="934406"/>
            <a:chExt cx="2656046" cy="4643279"/>
          </a:xfrm>
        </p:grpSpPr>
        <p:grpSp>
          <p:nvGrpSpPr>
            <p:cNvPr id="7" name="Group 6">
              <a:extLst>
                <a:ext uri="{FF2B5EF4-FFF2-40B4-BE49-F238E27FC236}">
                  <a16:creationId xmlns:a16="http://schemas.microsoft.com/office/drawing/2014/main" id="{D67EE616-BD7E-248C-7F8F-19E4246C084D}"/>
                </a:ext>
              </a:extLst>
            </p:cNvPr>
            <p:cNvGrpSpPr/>
            <p:nvPr/>
          </p:nvGrpSpPr>
          <p:grpSpPr>
            <a:xfrm>
              <a:off x="723450" y="934406"/>
              <a:ext cx="2066809" cy="4058503"/>
              <a:chOff x="3741702" y="2493469"/>
              <a:chExt cx="2066809" cy="4058503"/>
            </a:xfrm>
          </p:grpSpPr>
          <p:pic>
            <p:nvPicPr>
              <p:cNvPr id="12" name="Picture 11">
                <a:extLst>
                  <a:ext uri="{FF2B5EF4-FFF2-40B4-BE49-F238E27FC236}">
                    <a16:creationId xmlns:a16="http://schemas.microsoft.com/office/drawing/2014/main" id="{944CB06E-8BA9-D9C0-0C8D-B0AEA6502E19}"/>
                  </a:ext>
                </a:extLst>
              </p:cNvPr>
              <p:cNvPicPr>
                <a:picLocks noChangeAspect="1"/>
              </p:cNvPicPr>
              <p:nvPr/>
            </p:nvPicPr>
            <p:blipFill>
              <a:blip r:embed="rId2"/>
              <a:stretch>
                <a:fillRect/>
              </a:stretch>
            </p:blipFill>
            <p:spPr>
              <a:xfrm rot="5400000">
                <a:off x="2761402" y="3504864"/>
                <a:ext cx="4058503" cy="2035714"/>
              </a:xfrm>
              <a:prstGeom prst="rect">
                <a:avLst/>
              </a:prstGeom>
            </p:spPr>
          </p:pic>
          <p:cxnSp>
            <p:nvCxnSpPr>
              <p:cNvPr id="15" name="Straight Connector 14">
                <a:extLst>
                  <a:ext uri="{FF2B5EF4-FFF2-40B4-BE49-F238E27FC236}">
                    <a16:creationId xmlns:a16="http://schemas.microsoft.com/office/drawing/2014/main" id="{6FF0B477-13E9-D371-C11F-D23766CA346E}"/>
                  </a:ext>
                </a:extLst>
              </p:cNvPr>
              <p:cNvCxnSpPr>
                <a:cxnSpLocks/>
              </p:cNvCxnSpPr>
              <p:nvPr/>
            </p:nvCxnSpPr>
            <p:spPr>
              <a:xfrm flipH="1">
                <a:off x="3868645" y="6402610"/>
                <a:ext cx="688157" cy="0"/>
              </a:xfrm>
              <a:prstGeom prst="line">
                <a:avLst/>
              </a:prstGeom>
              <a:ln w="76200">
                <a:solidFill>
                  <a:srgbClr val="CDE01D"/>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51B1532-98EB-8352-224C-6BEF18C3A497}"/>
                  </a:ext>
                </a:extLst>
              </p:cNvPr>
              <p:cNvSpPr txBox="1"/>
              <p:nvPr/>
            </p:nvSpPr>
            <p:spPr>
              <a:xfrm>
                <a:off x="3741702" y="6029419"/>
                <a:ext cx="872758" cy="338554"/>
              </a:xfrm>
              <a:prstGeom prst="rect">
                <a:avLst/>
              </a:prstGeom>
              <a:noFill/>
            </p:spPr>
            <p:txBody>
              <a:bodyPr wrap="square" rtlCol="0">
                <a:spAutoFit/>
              </a:bodyPr>
              <a:lstStyle/>
              <a:p>
                <a:pPr algn="ctr"/>
                <a:r>
                  <a:rPr lang="en-GB" sz="1600" dirty="0">
                    <a:solidFill>
                      <a:srgbClr val="CDE01D"/>
                    </a:solidFill>
                  </a:rPr>
                  <a:t>1mm</a:t>
                </a:r>
              </a:p>
            </p:txBody>
          </p:sp>
        </p:grpSp>
        <p:sp>
          <p:nvSpPr>
            <p:cNvPr id="9" name="TextBox 8">
              <a:extLst>
                <a:ext uri="{FF2B5EF4-FFF2-40B4-BE49-F238E27FC236}">
                  <a16:creationId xmlns:a16="http://schemas.microsoft.com/office/drawing/2014/main" id="{48BED2D4-C047-230E-05D3-13AA3DEA1B72}"/>
                </a:ext>
              </a:extLst>
            </p:cNvPr>
            <p:cNvSpPr txBox="1"/>
            <p:nvPr/>
          </p:nvSpPr>
          <p:spPr>
            <a:xfrm>
              <a:off x="448420" y="4992910"/>
              <a:ext cx="2656046" cy="584775"/>
            </a:xfrm>
            <a:prstGeom prst="rect">
              <a:avLst/>
            </a:prstGeom>
            <a:noFill/>
          </p:spPr>
          <p:txBody>
            <a:bodyPr wrap="square" rtlCol="0">
              <a:spAutoFit/>
            </a:bodyPr>
            <a:lstStyle/>
            <a:p>
              <a:pPr algn="ctr"/>
              <a:r>
                <a:rPr lang="en-GB" sz="1600" dirty="0"/>
                <a:t>Ultracold </a:t>
              </a:r>
              <a:r>
                <a:rPr lang="en-GB" sz="1600" dirty="0" err="1"/>
                <a:t>CaF</a:t>
              </a:r>
              <a:r>
                <a:rPr lang="en-GB" sz="1600" dirty="0"/>
                <a:t> molecules trapped in an optical lattice</a:t>
              </a:r>
            </a:p>
          </p:txBody>
        </p:sp>
      </p:grpSp>
      <p:grpSp>
        <p:nvGrpSpPr>
          <p:cNvPr id="18" name="Group 17">
            <a:extLst>
              <a:ext uri="{FF2B5EF4-FFF2-40B4-BE49-F238E27FC236}">
                <a16:creationId xmlns:a16="http://schemas.microsoft.com/office/drawing/2014/main" id="{9A85FFEA-27D7-1A2B-8390-1BA96C4DFDEC}"/>
              </a:ext>
            </a:extLst>
          </p:cNvPr>
          <p:cNvGrpSpPr/>
          <p:nvPr/>
        </p:nvGrpSpPr>
        <p:grpSpPr>
          <a:xfrm>
            <a:off x="3122374" y="1405419"/>
            <a:ext cx="5313078" cy="2426310"/>
            <a:chOff x="4822372" y="565534"/>
            <a:chExt cx="7592785" cy="3219842"/>
          </a:xfrm>
        </p:grpSpPr>
        <p:grpSp>
          <p:nvGrpSpPr>
            <p:cNvPr id="19" name="Group 18">
              <a:extLst>
                <a:ext uri="{FF2B5EF4-FFF2-40B4-BE49-F238E27FC236}">
                  <a16:creationId xmlns:a16="http://schemas.microsoft.com/office/drawing/2014/main" id="{24FB4A70-11AB-C29B-AF0C-BFAC65CD6EF7}"/>
                </a:ext>
              </a:extLst>
            </p:cNvPr>
            <p:cNvGrpSpPr/>
            <p:nvPr/>
          </p:nvGrpSpPr>
          <p:grpSpPr>
            <a:xfrm>
              <a:off x="4822372" y="565534"/>
              <a:ext cx="7199838" cy="3135939"/>
              <a:chOff x="4822372" y="565534"/>
              <a:chExt cx="7199838" cy="3135939"/>
            </a:xfrm>
          </p:grpSpPr>
          <p:grpSp>
            <p:nvGrpSpPr>
              <p:cNvPr id="21" name="Group 20">
                <a:extLst>
                  <a:ext uri="{FF2B5EF4-FFF2-40B4-BE49-F238E27FC236}">
                    <a16:creationId xmlns:a16="http://schemas.microsoft.com/office/drawing/2014/main" id="{5A3C2AAC-5CAD-8A80-7CBF-14F50AB2E8B1}"/>
                  </a:ext>
                </a:extLst>
              </p:cNvPr>
              <p:cNvGrpSpPr/>
              <p:nvPr/>
            </p:nvGrpSpPr>
            <p:grpSpPr>
              <a:xfrm>
                <a:off x="4822372" y="1003641"/>
                <a:ext cx="7199838" cy="2697832"/>
                <a:chOff x="2014965" y="4038600"/>
                <a:chExt cx="8057723" cy="3019287"/>
              </a:xfrm>
            </p:grpSpPr>
            <p:pic>
              <p:nvPicPr>
                <p:cNvPr id="23" name="Picture 22">
                  <a:extLst>
                    <a:ext uri="{FF2B5EF4-FFF2-40B4-BE49-F238E27FC236}">
                      <a16:creationId xmlns:a16="http://schemas.microsoft.com/office/drawing/2014/main" id="{FCFDE0B0-2055-67EA-EE40-8A7A7C05EDA2}"/>
                    </a:ext>
                  </a:extLst>
                </p:cNvPr>
                <p:cNvPicPr>
                  <a:picLocks noChangeAspect="1"/>
                </p:cNvPicPr>
                <p:nvPr/>
              </p:nvPicPr>
              <p:blipFill>
                <a:blip r:embed="rId3"/>
                <a:stretch>
                  <a:fillRect/>
                </a:stretch>
              </p:blipFill>
              <p:spPr>
                <a:xfrm>
                  <a:off x="2014965" y="4087661"/>
                  <a:ext cx="8048866" cy="2970226"/>
                </a:xfrm>
                <a:prstGeom prst="rect">
                  <a:avLst/>
                </a:prstGeom>
              </p:spPr>
            </p:pic>
            <p:sp>
              <p:nvSpPr>
                <p:cNvPr id="24" name="Rectangle 23">
                  <a:extLst>
                    <a:ext uri="{FF2B5EF4-FFF2-40B4-BE49-F238E27FC236}">
                      <a16:creationId xmlns:a16="http://schemas.microsoft.com/office/drawing/2014/main" id="{E11934EE-1470-4A42-6E06-C0C4BD85A80C}"/>
                    </a:ext>
                  </a:extLst>
                </p:cNvPr>
                <p:cNvSpPr/>
                <p:nvPr/>
              </p:nvSpPr>
              <p:spPr>
                <a:xfrm>
                  <a:off x="9777413" y="4038600"/>
                  <a:ext cx="295275" cy="2981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5" name="Rectangle 24">
                  <a:extLst>
                    <a:ext uri="{FF2B5EF4-FFF2-40B4-BE49-F238E27FC236}">
                      <a16:creationId xmlns:a16="http://schemas.microsoft.com/office/drawing/2014/main" id="{140F21C5-2EE9-BBCF-FC5D-1732828BB271}"/>
                    </a:ext>
                  </a:extLst>
                </p:cNvPr>
                <p:cNvSpPr/>
                <p:nvPr/>
              </p:nvSpPr>
              <p:spPr>
                <a:xfrm>
                  <a:off x="9586897" y="4462464"/>
                  <a:ext cx="295275" cy="2162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6" name="Rectangle 25">
                  <a:extLst>
                    <a:ext uri="{FF2B5EF4-FFF2-40B4-BE49-F238E27FC236}">
                      <a16:creationId xmlns:a16="http://schemas.microsoft.com/office/drawing/2014/main" id="{74BB2765-4D55-8B53-9BD5-4560608C6446}"/>
                    </a:ext>
                  </a:extLst>
                </p:cNvPr>
                <p:cNvSpPr/>
                <p:nvPr/>
              </p:nvSpPr>
              <p:spPr>
                <a:xfrm>
                  <a:off x="9177325" y="4438650"/>
                  <a:ext cx="371475" cy="857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7" name="Rectangle 26">
                  <a:extLst>
                    <a:ext uri="{FF2B5EF4-FFF2-40B4-BE49-F238E27FC236}">
                      <a16:creationId xmlns:a16="http://schemas.microsoft.com/office/drawing/2014/main" id="{FFDC8608-CAAB-A91F-9300-00EE8FD56AC4}"/>
                    </a:ext>
                  </a:extLst>
                </p:cNvPr>
                <p:cNvSpPr/>
                <p:nvPr/>
              </p:nvSpPr>
              <p:spPr>
                <a:xfrm>
                  <a:off x="9377350" y="4367212"/>
                  <a:ext cx="371475" cy="857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grpSp>
          <p:sp>
            <p:nvSpPr>
              <p:cNvPr id="22" name="TextBox 21">
                <a:extLst>
                  <a:ext uri="{FF2B5EF4-FFF2-40B4-BE49-F238E27FC236}">
                    <a16:creationId xmlns:a16="http://schemas.microsoft.com/office/drawing/2014/main" id="{68FEE71B-B397-0A55-F5FC-767A86768145}"/>
                  </a:ext>
                </a:extLst>
              </p:cNvPr>
              <p:cNvSpPr txBox="1"/>
              <p:nvPr/>
            </p:nvSpPr>
            <p:spPr>
              <a:xfrm>
                <a:off x="5359948" y="565534"/>
                <a:ext cx="6530342" cy="416843"/>
              </a:xfrm>
              <a:prstGeom prst="rect">
                <a:avLst/>
              </a:prstGeom>
              <a:noFill/>
            </p:spPr>
            <p:txBody>
              <a:bodyPr wrap="square" rtlCol="0">
                <a:spAutoFit/>
              </a:bodyPr>
              <a:lstStyle/>
              <a:p>
                <a:r>
                  <a:rPr lang="en-GB" sz="1600" dirty="0"/>
                  <a:t>Spectroscopy for frequency calibration in the mid-infrared</a:t>
                </a:r>
              </a:p>
            </p:txBody>
          </p:sp>
        </p:grpSp>
        <p:sp>
          <p:nvSpPr>
            <p:cNvPr id="20" name="TextBox 19">
              <a:extLst>
                <a:ext uri="{FF2B5EF4-FFF2-40B4-BE49-F238E27FC236}">
                  <a16:creationId xmlns:a16="http://schemas.microsoft.com/office/drawing/2014/main" id="{CD73EFB5-A32C-A8B6-C80F-B88A887F06CA}"/>
                </a:ext>
              </a:extLst>
            </p:cNvPr>
            <p:cNvSpPr txBox="1"/>
            <p:nvPr/>
          </p:nvSpPr>
          <p:spPr>
            <a:xfrm>
              <a:off x="9742714" y="3444322"/>
              <a:ext cx="2672443" cy="341054"/>
            </a:xfrm>
            <a:prstGeom prst="rect">
              <a:avLst/>
            </a:prstGeom>
            <a:noFill/>
          </p:spPr>
          <p:txBody>
            <a:bodyPr wrap="square">
              <a:spAutoFit/>
            </a:bodyPr>
            <a:lstStyle/>
            <a:p>
              <a:r>
                <a:rPr lang="en-GB" sz="1200" dirty="0"/>
                <a:t>See arXiv:2410.22328</a:t>
              </a:r>
            </a:p>
          </p:txBody>
        </p:sp>
      </p:grpSp>
      <p:grpSp>
        <p:nvGrpSpPr>
          <p:cNvPr id="28" name="Group 27">
            <a:extLst>
              <a:ext uri="{FF2B5EF4-FFF2-40B4-BE49-F238E27FC236}">
                <a16:creationId xmlns:a16="http://schemas.microsoft.com/office/drawing/2014/main" id="{713E1527-F942-025D-9EAB-2A14DA7135F7}"/>
              </a:ext>
            </a:extLst>
          </p:cNvPr>
          <p:cNvGrpSpPr/>
          <p:nvPr/>
        </p:nvGrpSpPr>
        <p:grpSpPr>
          <a:xfrm>
            <a:off x="3547273" y="3904993"/>
            <a:ext cx="4580254" cy="2802491"/>
            <a:chOff x="5895162" y="3607077"/>
            <a:chExt cx="5652760" cy="3211798"/>
          </a:xfrm>
        </p:grpSpPr>
        <p:grpSp>
          <p:nvGrpSpPr>
            <p:cNvPr id="29" name="Group 28">
              <a:extLst>
                <a:ext uri="{FF2B5EF4-FFF2-40B4-BE49-F238E27FC236}">
                  <a16:creationId xmlns:a16="http://schemas.microsoft.com/office/drawing/2014/main" id="{3A1BA540-3547-4247-FE71-D4F12A2346FB}"/>
                </a:ext>
              </a:extLst>
            </p:cNvPr>
            <p:cNvGrpSpPr/>
            <p:nvPr/>
          </p:nvGrpSpPr>
          <p:grpSpPr>
            <a:xfrm>
              <a:off x="5895162" y="3915281"/>
              <a:ext cx="5255624" cy="2903594"/>
              <a:chOff x="4556858" y="3276159"/>
              <a:chExt cx="6353221" cy="3509988"/>
            </a:xfrm>
          </p:grpSpPr>
          <p:pic>
            <p:nvPicPr>
              <p:cNvPr id="31" name="Picture 30">
                <a:extLst>
                  <a:ext uri="{FF2B5EF4-FFF2-40B4-BE49-F238E27FC236}">
                    <a16:creationId xmlns:a16="http://schemas.microsoft.com/office/drawing/2014/main" id="{F168D4A2-5F23-6709-A236-4C52DBC28F70}"/>
                  </a:ext>
                </a:extLst>
              </p:cNvPr>
              <p:cNvPicPr>
                <a:picLocks noChangeAspect="1"/>
              </p:cNvPicPr>
              <p:nvPr/>
            </p:nvPicPr>
            <p:blipFill>
              <a:blip r:embed="rId4"/>
              <a:stretch>
                <a:fillRect/>
              </a:stretch>
            </p:blipFill>
            <p:spPr>
              <a:xfrm>
                <a:off x="4556858" y="3276159"/>
                <a:ext cx="6353221" cy="3509988"/>
              </a:xfrm>
              <a:prstGeom prst="rect">
                <a:avLst/>
              </a:prstGeom>
            </p:spPr>
          </p:pic>
          <p:grpSp>
            <p:nvGrpSpPr>
              <p:cNvPr id="32" name="Group 31">
                <a:extLst>
                  <a:ext uri="{FF2B5EF4-FFF2-40B4-BE49-F238E27FC236}">
                    <a16:creationId xmlns:a16="http://schemas.microsoft.com/office/drawing/2014/main" id="{CAC1DC96-2AC1-AF55-8184-0AABF9245E3A}"/>
                  </a:ext>
                </a:extLst>
              </p:cNvPr>
              <p:cNvGrpSpPr/>
              <p:nvPr/>
            </p:nvGrpSpPr>
            <p:grpSpPr>
              <a:xfrm>
                <a:off x="6173855" y="5762847"/>
                <a:ext cx="2850815" cy="508508"/>
                <a:chOff x="6173855" y="5762847"/>
                <a:chExt cx="2850815" cy="508508"/>
              </a:xfrm>
            </p:grpSpPr>
            <p:cxnSp>
              <p:nvCxnSpPr>
                <p:cNvPr id="33" name="Straight Connector 32">
                  <a:extLst>
                    <a:ext uri="{FF2B5EF4-FFF2-40B4-BE49-F238E27FC236}">
                      <a16:creationId xmlns:a16="http://schemas.microsoft.com/office/drawing/2014/main" id="{AD61725C-9291-8E97-3AB5-9C4A172997C7}"/>
                    </a:ext>
                  </a:extLst>
                </p:cNvPr>
                <p:cNvCxnSpPr>
                  <a:cxnSpLocks/>
                </p:cNvCxnSpPr>
                <p:nvPr/>
              </p:nvCxnSpPr>
              <p:spPr>
                <a:xfrm>
                  <a:off x="6173855" y="5762847"/>
                  <a:ext cx="0" cy="50850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7277B1B-5897-2B2C-0CAC-8D5986C2F085}"/>
                    </a:ext>
                  </a:extLst>
                </p:cNvPr>
                <p:cNvCxnSpPr>
                  <a:cxnSpLocks/>
                </p:cNvCxnSpPr>
                <p:nvPr/>
              </p:nvCxnSpPr>
              <p:spPr>
                <a:xfrm>
                  <a:off x="7362270" y="5762847"/>
                  <a:ext cx="0" cy="507492"/>
                </a:xfrm>
                <a:prstGeom prst="line">
                  <a:avLst/>
                </a:prstGeom>
                <a:ln w="38100">
                  <a:solidFill>
                    <a:srgbClr val="FFE3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FA4D505-26B7-EC4B-C7C8-41C3848F5979}"/>
                    </a:ext>
                  </a:extLst>
                </p:cNvPr>
                <p:cNvCxnSpPr>
                  <a:cxnSpLocks/>
                </p:cNvCxnSpPr>
                <p:nvPr/>
              </p:nvCxnSpPr>
              <p:spPr>
                <a:xfrm>
                  <a:off x="9024670" y="5762847"/>
                  <a:ext cx="0" cy="507492"/>
                </a:xfrm>
                <a:prstGeom prst="line">
                  <a:avLst/>
                </a:prstGeom>
                <a:ln w="38100">
                  <a:solidFill>
                    <a:srgbClr val="0090E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2E6B8BA-CF78-1001-A504-3B428D4C1AA0}"/>
                    </a:ext>
                  </a:extLst>
                </p:cNvPr>
                <p:cNvCxnSpPr>
                  <a:cxnSpLocks/>
                </p:cNvCxnSpPr>
                <p:nvPr/>
              </p:nvCxnSpPr>
              <p:spPr>
                <a:xfrm>
                  <a:off x="7271478" y="5762847"/>
                  <a:ext cx="0" cy="50749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30" name="TextBox 29">
              <a:extLst>
                <a:ext uri="{FF2B5EF4-FFF2-40B4-BE49-F238E27FC236}">
                  <a16:creationId xmlns:a16="http://schemas.microsoft.com/office/drawing/2014/main" id="{61C12DA5-7D25-D8CC-BFA1-4A5EFD5610E6}"/>
                </a:ext>
              </a:extLst>
            </p:cNvPr>
            <p:cNvSpPr txBox="1"/>
            <p:nvPr/>
          </p:nvSpPr>
          <p:spPr>
            <a:xfrm>
              <a:off x="5964776" y="3607077"/>
              <a:ext cx="5583146" cy="388000"/>
            </a:xfrm>
            <a:prstGeom prst="rect">
              <a:avLst/>
            </a:prstGeom>
            <a:noFill/>
          </p:spPr>
          <p:txBody>
            <a:bodyPr wrap="square" rtlCol="0">
              <a:spAutoFit/>
            </a:bodyPr>
            <a:lstStyle/>
            <a:p>
              <a:r>
                <a:rPr lang="en-GB" sz="1600" dirty="0"/>
                <a:t>Driving mid-</a:t>
              </a:r>
              <a:r>
                <a:rPr lang="en-GB" sz="1600" dirty="0" err="1"/>
                <a:t>ir</a:t>
              </a:r>
              <a:r>
                <a:rPr lang="en-GB" sz="1600" dirty="0"/>
                <a:t> vibrational transitions in ultracold </a:t>
              </a:r>
              <a:r>
                <a:rPr lang="en-GB" sz="1600" dirty="0" err="1"/>
                <a:t>CaF</a:t>
              </a:r>
              <a:endParaRPr lang="en-GB" sz="1600" dirty="0"/>
            </a:p>
          </p:txBody>
        </p:sp>
      </p:grpSp>
      <p:grpSp>
        <p:nvGrpSpPr>
          <p:cNvPr id="37" name="Group 36">
            <a:extLst>
              <a:ext uri="{FF2B5EF4-FFF2-40B4-BE49-F238E27FC236}">
                <a16:creationId xmlns:a16="http://schemas.microsoft.com/office/drawing/2014/main" id="{8B499581-196B-396A-00E7-AAD46BC1B637}"/>
              </a:ext>
            </a:extLst>
          </p:cNvPr>
          <p:cNvGrpSpPr/>
          <p:nvPr/>
        </p:nvGrpSpPr>
        <p:grpSpPr>
          <a:xfrm>
            <a:off x="8417940" y="1479525"/>
            <a:ext cx="3810246" cy="5241950"/>
            <a:chOff x="8428550" y="555536"/>
            <a:chExt cx="4051442" cy="5175861"/>
          </a:xfrm>
        </p:grpSpPr>
        <p:grpSp>
          <p:nvGrpSpPr>
            <p:cNvPr id="38" name="Group 37">
              <a:extLst>
                <a:ext uri="{FF2B5EF4-FFF2-40B4-BE49-F238E27FC236}">
                  <a16:creationId xmlns:a16="http://schemas.microsoft.com/office/drawing/2014/main" id="{1FC258EE-F36E-AB00-C875-95CC61DF014F}"/>
                </a:ext>
              </a:extLst>
            </p:cNvPr>
            <p:cNvGrpSpPr/>
            <p:nvPr/>
          </p:nvGrpSpPr>
          <p:grpSpPr>
            <a:xfrm>
              <a:off x="8581435" y="890669"/>
              <a:ext cx="3327936" cy="4840728"/>
              <a:chOff x="8393973" y="617991"/>
              <a:chExt cx="3702860" cy="5386084"/>
            </a:xfrm>
          </p:grpSpPr>
          <p:grpSp>
            <p:nvGrpSpPr>
              <p:cNvPr id="40" name="Group 39">
                <a:extLst>
                  <a:ext uri="{FF2B5EF4-FFF2-40B4-BE49-F238E27FC236}">
                    <a16:creationId xmlns:a16="http://schemas.microsoft.com/office/drawing/2014/main" id="{4F3DC527-9090-3ADE-4713-161B75BDFDD2}"/>
                  </a:ext>
                </a:extLst>
              </p:cNvPr>
              <p:cNvGrpSpPr/>
              <p:nvPr/>
            </p:nvGrpSpPr>
            <p:grpSpPr>
              <a:xfrm>
                <a:off x="8393973" y="768136"/>
                <a:ext cx="3702860" cy="4853405"/>
                <a:chOff x="511070" y="1494601"/>
                <a:chExt cx="3702860" cy="4853405"/>
              </a:xfrm>
            </p:grpSpPr>
            <p:grpSp>
              <p:nvGrpSpPr>
                <p:cNvPr id="51" name="Group 50">
                  <a:extLst>
                    <a:ext uri="{FF2B5EF4-FFF2-40B4-BE49-F238E27FC236}">
                      <a16:creationId xmlns:a16="http://schemas.microsoft.com/office/drawing/2014/main" id="{EA58060D-703F-5BCF-C1F1-4192376F4B2B}"/>
                    </a:ext>
                  </a:extLst>
                </p:cNvPr>
                <p:cNvGrpSpPr/>
                <p:nvPr/>
              </p:nvGrpSpPr>
              <p:grpSpPr>
                <a:xfrm>
                  <a:off x="511070" y="1494601"/>
                  <a:ext cx="3702860" cy="2993516"/>
                  <a:chOff x="511070" y="1494601"/>
                  <a:chExt cx="3702860" cy="2993516"/>
                </a:xfrm>
              </p:grpSpPr>
              <p:cxnSp>
                <p:nvCxnSpPr>
                  <p:cNvPr id="75" name="Straight Connector 74">
                    <a:extLst>
                      <a:ext uri="{FF2B5EF4-FFF2-40B4-BE49-F238E27FC236}">
                        <a16:creationId xmlns:a16="http://schemas.microsoft.com/office/drawing/2014/main" id="{77869C5A-5EF8-5211-1E8F-5251CAE1BC11}"/>
                      </a:ext>
                    </a:extLst>
                  </p:cNvPr>
                  <p:cNvCxnSpPr>
                    <a:cxnSpLocks/>
                    <a:endCxn id="79" idx="0"/>
                  </p:cNvCxnSpPr>
                  <p:nvPr/>
                </p:nvCxnSpPr>
                <p:spPr>
                  <a:xfrm>
                    <a:off x="3702600" y="1650540"/>
                    <a:ext cx="0" cy="4912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FACF5A00-9573-606B-15BC-16D38EFD14B5}"/>
                      </a:ext>
                    </a:extLst>
                  </p:cNvPr>
                  <p:cNvGrpSpPr/>
                  <p:nvPr/>
                </p:nvGrpSpPr>
                <p:grpSpPr>
                  <a:xfrm>
                    <a:off x="511070" y="1494601"/>
                    <a:ext cx="3702860" cy="2993516"/>
                    <a:chOff x="511070" y="1494601"/>
                    <a:chExt cx="3702860" cy="2993516"/>
                  </a:xfrm>
                </p:grpSpPr>
                <p:grpSp>
                  <p:nvGrpSpPr>
                    <p:cNvPr id="77" name="Group 76">
                      <a:extLst>
                        <a:ext uri="{FF2B5EF4-FFF2-40B4-BE49-F238E27FC236}">
                          <a16:creationId xmlns:a16="http://schemas.microsoft.com/office/drawing/2014/main" id="{1629F5C7-3918-4563-ADAA-DF952A1C9D07}"/>
                        </a:ext>
                      </a:extLst>
                    </p:cNvPr>
                    <p:cNvGrpSpPr/>
                    <p:nvPr/>
                  </p:nvGrpSpPr>
                  <p:grpSpPr>
                    <a:xfrm>
                      <a:off x="3541260" y="3523067"/>
                      <a:ext cx="310163" cy="774472"/>
                      <a:chOff x="3725948" y="3519593"/>
                      <a:chExt cx="310163" cy="774472"/>
                    </a:xfrm>
                  </p:grpSpPr>
                  <p:grpSp>
                    <p:nvGrpSpPr>
                      <p:cNvPr id="101" name="Group 100">
                        <a:extLst>
                          <a:ext uri="{FF2B5EF4-FFF2-40B4-BE49-F238E27FC236}">
                            <a16:creationId xmlns:a16="http://schemas.microsoft.com/office/drawing/2014/main" id="{F6ABF9B7-B855-1AEF-05E4-356F548A9CD2}"/>
                          </a:ext>
                        </a:extLst>
                      </p:cNvPr>
                      <p:cNvGrpSpPr/>
                      <p:nvPr/>
                    </p:nvGrpSpPr>
                    <p:grpSpPr>
                      <a:xfrm rot="16200000">
                        <a:off x="3775659" y="4034499"/>
                        <a:ext cx="209855" cy="309277"/>
                        <a:chOff x="3922557" y="4285701"/>
                        <a:chExt cx="551103" cy="914421"/>
                      </a:xfrm>
                    </p:grpSpPr>
                    <p:sp>
                      <p:nvSpPr>
                        <p:cNvPr id="107" name="Arc 106">
                          <a:extLst>
                            <a:ext uri="{FF2B5EF4-FFF2-40B4-BE49-F238E27FC236}">
                              <a16:creationId xmlns:a16="http://schemas.microsoft.com/office/drawing/2014/main" id="{E6A8A410-11EE-EE77-DFCB-BE8E56472178}"/>
                            </a:ext>
                          </a:extLst>
                        </p:cNvPr>
                        <p:cNvSpPr/>
                        <p:nvPr/>
                      </p:nvSpPr>
                      <p:spPr>
                        <a:xfrm rot="16200000">
                          <a:off x="3840251" y="4566693"/>
                          <a:ext cx="914400" cy="352418"/>
                        </a:xfrm>
                        <a:prstGeom prst="arc">
                          <a:avLst>
                            <a:gd name="adj1" fmla="val 10853636"/>
                            <a:gd name="adj2" fmla="val 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08" name="Straight Connector 107">
                          <a:extLst>
                            <a:ext uri="{FF2B5EF4-FFF2-40B4-BE49-F238E27FC236}">
                              <a16:creationId xmlns:a16="http://schemas.microsoft.com/office/drawing/2014/main" id="{F34E2E3B-3695-4953-FFF6-356381B1392B}"/>
                            </a:ext>
                          </a:extLst>
                        </p:cNvPr>
                        <p:cNvCxnSpPr>
                          <a:cxnSpLocks/>
                          <a:stCxn id="107" idx="2"/>
                        </p:cNvCxnSpPr>
                        <p:nvPr/>
                      </p:nvCxnSpPr>
                      <p:spPr>
                        <a:xfrm flipH="1">
                          <a:off x="3922557" y="4285702"/>
                          <a:ext cx="3748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2774F15-4BB5-332D-B413-522C621D967B}"/>
                            </a:ext>
                          </a:extLst>
                        </p:cNvPr>
                        <p:cNvCxnSpPr>
                          <a:cxnSpLocks/>
                        </p:cNvCxnSpPr>
                        <p:nvPr/>
                      </p:nvCxnSpPr>
                      <p:spPr>
                        <a:xfrm flipH="1" flipV="1">
                          <a:off x="3922615" y="5200121"/>
                          <a:ext cx="374894"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DBAB565-D4AC-741F-0DB8-7EE800EB03AC}"/>
                            </a:ext>
                          </a:extLst>
                        </p:cNvPr>
                        <p:cNvCxnSpPr>
                          <a:cxnSpLocks/>
                        </p:cNvCxnSpPr>
                        <p:nvPr/>
                      </p:nvCxnSpPr>
                      <p:spPr>
                        <a:xfrm>
                          <a:off x="3922557" y="4285701"/>
                          <a:ext cx="0" cy="9144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D15B3FC6-0E11-9654-F2C3-000A05487303}"/>
                          </a:ext>
                        </a:extLst>
                      </p:cNvPr>
                      <p:cNvGrpSpPr/>
                      <p:nvPr/>
                    </p:nvGrpSpPr>
                    <p:grpSpPr>
                      <a:xfrm rot="5400000">
                        <a:off x="3776545" y="3469882"/>
                        <a:ext cx="209855" cy="309277"/>
                        <a:chOff x="3922557" y="4285701"/>
                        <a:chExt cx="551103" cy="914421"/>
                      </a:xfrm>
                    </p:grpSpPr>
                    <p:sp>
                      <p:nvSpPr>
                        <p:cNvPr id="103" name="Arc 102">
                          <a:extLst>
                            <a:ext uri="{FF2B5EF4-FFF2-40B4-BE49-F238E27FC236}">
                              <a16:creationId xmlns:a16="http://schemas.microsoft.com/office/drawing/2014/main" id="{DC577F3D-CBB9-F509-FA86-4A2C0E434BB3}"/>
                            </a:ext>
                          </a:extLst>
                        </p:cNvPr>
                        <p:cNvSpPr/>
                        <p:nvPr/>
                      </p:nvSpPr>
                      <p:spPr>
                        <a:xfrm rot="16200000">
                          <a:off x="3840251" y="4566693"/>
                          <a:ext cx="914400" cy="352418"/>
                        </a:xfrm>
                        <a:prstGeom prst="arc">
                          <a:avLst>
                            <a:gd name="adj1" fmla="val 10853636"/>
                            <a:gd name="adj2" fmla="val 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04" name="Straight Connector 103">
                          <a:extLst>
                            <a:ext uri="{FF2B5EF4-FFF2-40B4-BE49-F238E27FC236}">
                              <a16:creationId xmlns:a16="http://schemas.microsoft.com/office/drawing/2014/main" id="{40B69B27-3FB3-120B-4FB3-351C05FE5777}"/>
                            </a:ext>
                          </a:extLst>
                        </p:cNvPr>
                        <p:cNvCxnSpPr>
                          <a:cxnSpLocks/>
                          <a:stCxn id="103" idx="2"/>
                        </p:cNvCxnSpPr>
                        <p:nvPr/>
                      </p:nvCxnSpPr>
                      <p:spPr>
                        <a:xfrm flipH="1">
                          <a:off x="3922557" y="4285702"/>
                          <a:ext cx="3748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13CDAC2-B569-7A17-9736-C74B05E844F8}"/>
                            </a:ext>
                          </a:extLst>
                        </p:cNvPr>
                        <p:cNvCxnSpPr>
                          <a:cxnSpLocks/>
                        </p:cNvCxnSpPr>
                        <p:nvPr/>
                      </p:nvCxnSpPr>
                      <p:spPr>
                        <a:xfrm flipH="1" flipV="1">
                          <a:off x="3922615" y="5200121"/>
                          <a:ext cx="374894"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F1A8EB8-656C-B164-43E7-C2BAE3ECEFC3}"/>
                            </a:ext>
                          </a:extLst>
                        </p:cNvPr>
                        <p:cNvCxnSpPr>
                          <a:cxnSpLocks/>
                        </p:cNvCxnSpPr>
                        <p:nvPr/>
                      </p:nvCxnSpPr>
                      <p:spPr>
                        <a:xfrm>
                          <a:off x="3922557" y="4285701"/>
                          <a:ext cx="0"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8" name="Group 77">
                      <a:extLst>
                        <a:ext uri="{FF2B5EF4-FFF2-40B4-BE49-F238E27FC236}">
                          <a16:creationId xmlns:a16="http://schemas.microsoft.com/office/drawing/2014/main" id="{4BC17099-5BDA-772B-CFC2-6ED910C33216}"/>
                        </a:ext>
                      </a:extLst>
                    </p:cNvPr>
                    <p:cNvGrpSpPr/>
                    <p:nvPr/>
                  </p:nvGrpSpPr>
                  <p:grpSpPr>
                    <a:xfrm>
                      <a:off x="511070" y="1494601"/>
                      <a:ext cx="3702860" cy="2993516"/>
                      <a:chOff x="511070" y="1494601"/>
                      <a:chExt cx="3702860" cy="2993516"/>
                    </a:xfrm>
                  </p:grpSpPr>
                  <p:sp>
                    <p:nvSpPr>
                      <p:cNvPr id="79" name="Rectangle 78">
                        <a:extLst>
                          <a:ext uri="{FF2B5EF4-FFF2-40B4-BE49-F238E27FC236}">
                            <a16:creationId xmlns:a16="http://schemas.microsoft.com/office/drawing/2014/main" id="{DD9735A8-F882-2A00-8FDB-5CB24720DCCE}"/>
                          </a:ext>
                        </a:extLst>
                      </p:cNvPr>
                      <p:cNvSpPr/>
                      <p:nvPr/>
                    </p:nvSpPr>
                    <p:spPr>
                      <a:xfrm>
                        <a:off x="3420538" y="2141801"/>
                        <a:ext cx="564123" cy="4147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EOM</a:t>
                        </a:r>
                      </a:p>
                    </p:txBody>
                  </p:sp>
                  <p:sp>
                    <p:nvSpPr>
                      <p:cNvPr id="80" name="Rectangle 79">
                        <a:extLst>
                          <a:ext uri="{FF2B5EF4-FFF2-40B4-BE49-F238E27FC236}">
                            <a16:creationId xmlns:a16="http://schemas.microsoft.com/office/drawing/2014/main" id="{37F71229-522F-6049-D04A-8D8A7822A247}"/>
                          </a:ext>
                        </a:extLst>
                      </p:cNvPr>
                      <p:cNvSpPr/>
                      <p:nvPr/>
                    </p:nvSpPr>
                    <p:spPr>
                      <a:xfrm>
                        <a:off x="984489" y="2148896"/>
                        <a:ext cx="953433" cy="4147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SERVO</a:t>
                        </a:r>
                      </a:p>
                    </p:txBody>
                  </p:sp>
                  <p:sp>
                    <p:nvSpPr>
                      <p:cNvPr id="81" name="Oval 80">
                        <a:extLst>
                          <a:ext uri="{FF2B5EF4-FFF2-40B4-BE49-F238E27FC236}">
                            <a16:creationId xmlns:a16="http://schemas.microsoft.com/office/drawing/2014/main" id="{4AB21F29-39CD-B470-95EB-E11FD19A49BC}"/>
                          </a:ext>
                        </a:extLst>
                      </p:cNvPr>
                      <p:cNvSpPr/>
                      <p:nvPr/>
                    </p:nvSpPr>
                    <p:spPr>
                      <a:xfrm>
                        <a:off x="2537500" y="2194472"/>
                        <a:ext cx="310895" cy="309446"/>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a:t>
                        </a:r>
                      </a:p>
                    </p:txBody>
                  </p:sp>
                  <p:cxnSp>
                    <p:nvCxnSpPr>
                      <p:cNvPr id="82" name="Straight Arrow Connector 81">
                        <a:extLst>
                          <a:ext uri="{FF2B5EF4-FFF2-40B4-BE49-F238E27FC236}">
                            <a16:creationId xmlns:a16="http://schemas.microsoft.com/office/drawing/2014/main" id="{EB644AB1-2EF3-A64E-BD64-CDC1F8C157EF}"/>
                          </a:ext>
                        </a:extLst>
                      </p:cNvPr>
                      <p:cNvCxnSpPr>
                        <a:stCxn id="81" idx="6"/>
                        <a:endCxn id="79" idx="1"/>
                      </p:cNvCxnSpPr>
                      <p:nvPr/>
                    </p:nvCxnSpPr>
                    <p:spPr>
                      <a:xfrm>
                        <a:off x="2848395" y="2349195"/>
                        <a:ext cx="57214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3B54C02-B234-B981-F16F-F835C740F2AA}"/>
                          </a:ext>
                        </a:extLst>
                      </p:cNvPr>
                      <p:cNvCxnSpPr>
                        <a:cxnSpLocks/>
                      </p:cNvCxnSpPr>
                      <p:nvPr/>
                    </p:nvCxnSpPr>
                    <p:spPr>
                      <a:xfrm>
                        <a:off x="3701022" y="2540920"/>
                        <a:ext cx="0" cy="3232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2FFFEDE-8BE5-C4F0-AB5E-C80EA8D77C6C}"/>
                          </a:ext>
                        </a:extLst>
                      </p:cNvPr>
                      <p:cNvCxnSpPr>
                        <a:cxnSpLocks/>
                      </p:cNvCxnSpPr>
                      <p:nvPr/>
                    </p:nvCxnSpPr>
                    <p:spPr>
                      <a:xfrm>
                        <a:off x="2406372" y="2839370"/>
                        <a:ext cx="12946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00CCDEE-097F-6E4D-1EC8-D82CFCD0AF6B}"/>
                          </a:ext>
                        </a:extLst>
                      </p:cNvPr>
                      <p:cNvCxnSpPr>
                        <a:cxnSpLocks/>
                      </p:cNvCxnSpPr>
                      <p:nvPr/>
                    </p:nvCxnSpPr>
                    <p:spPr>
                      <a:xfrm>
                        <a:off x="3701073" y="2834146"/>
                        <a:ext cx="0" cy="1065976"/>
                      </a:xfrm>
                      <a:prstGeom prst="lin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21267428-1BBC-A074-57A9-4E4A7AD1F7C4}"/>
                          </a:ext>
                        </a:extLst>
                      </p:cNvPr>
                      <p:cNvCxnSpPr>
                        <a:cxnSpLocks/>
                      </p:cNvCxnSpPr>
                      <p:nvPr/>
                    </p:nvCxnSpPr>
                    <p:spPr>
                      <a:xfrm flipV="1">
                        <a:off x="1446862" y="1909194"/>
                        <a:ext cx="0" cy="201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BB42B36-B94B-44AD-F21D-BADD3FA607E1}"/>
                          </a:ext>
                        </a:extLst>
                      </p:cNvPr>
                      <p:cNvCxnSpPr>
                        <a:cxnSpLocks/>
                      </p:cNvCxnSpPr>
                      <p:nvPr/>
                    </p:nvCxnSpPr>
                    <p:spPr>
                      <a:xfrm flipH="1">
                        <a:off x="1937811" y="2350909"/>
                        <a:ext cx="5996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BBB88F55-59CE-F307-412F-B552F4BE27C6}"/>
                          </a:ext>
                        </a:extLst>
                      </p:cNvPr>
                      <p:cNvGrpSpPr/>
                      <p:nvPr/>
                    </p:nvGrpSpPr>
                    <p:grpSpPr>
                      <a:xfrm>
                        <a:off x="3555089" y="2684773"/>
                        <a:ext cx="309194" cy="309194"/>
                        <a:chOff x="6598763" y="3346515"/>
                        <a:chExt cx="500445" cy="500445"/>
                      </a:xfrm>
                    </p:grpSpPr>
                    <p:sp>
                      <p:nvSpPr>
                        <p:cNvPr id="99" name="Rectangle 98">
                          <a:extLst>
                            <a:ext uri="{FF2B5EF4-FFF2-40B4-BE49-F238E27FC236}">
                              <a16:creationId xmlns:a16="http://schemas.microsoft.com/office/drawing/2014/main" id="{45749D2D-A9DA-12FC-DD01-F4136B1352EA}"/>
                            </a:ext>
                          </a:extLst>
                        </p:cNvPr>
                        <p:cNvSpPr/>
                        <p:nvPr/>
                      </p:nvSpPr>
                      <p:spPr>
                        <a:xfrm>
                          <a:off x="6598763" y="3346515"/>
                          <a:ext cx="500445" cy="50044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0" name="Straight Connector 99">
                          <a:extLst>
                            <a:ext uri="{FF2B5EF4-FFF2-40B4-BE49-F238E27FC236}">
                              <a16:creationId xmlns:a16="http://schemas.microsoft.com/office/drawing/2014/main" id="{D07F0D84-FDBF-B1AB-B386-1E192FE13097}"/>
                            </a:ext>
                          </a:extLst>
                        </p:cNvPr>
                        <p:cNvCxnSpPr/>
                        <p:nvPr/>
                      </p:nvCxnSpPr>
                      <p:spPr>
                        <a:xfrm>
                          <a:off x="6598763" y="3346515"/>
                          <a:ext cx="500445" cy="5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9" name="Chord 88">
                        <a:extLst>
                          <a:ext uri="{FF2B5EF4-FFF2-40B4-BE49-F238E27FC236}">
                            <a16:creationId xmlns:a16="http://schemas.microsoft.com/office/drawing/2014/main" id="{B7161009-C22C-8FFB-7CB5-3582113C669D}"/>
                          </a:ext>
                        </a:extLst>
                      </p:cNvPr>
                      <p:cNvSpPr/>
                      <p:nvPr/>
                    </p:nvSpPr>
                    <p:spPr>
                      <a:xfrm rot="1280010">
                        <a:off x="2176374" y="2689281"/>
                        <a:ext cx="305614" cy="312057"/>
                      </a:xfrm>
                      <a:prstGeom prst="chord">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0" name="Straight Connector 89">
                        <a:extLst>
                          <a:ext uri="{FF2B5EF4-FFF2-40B4-BE49-F238E27FC236}">
                            <a16:creationId xmlns:a16="http://schemas.microsoft.com/office/drawing/2014/main" id="{65A44256-6933-0894-9092-6BFA9757C161}"/>
                          </a:ext>
                        </a:extLst>
                      </p:cNvPr>
                      <p:cNvCxnSpPr/>
                      <p:nvPr/>
                    </p:nvCxnSpPr>
                    <p:spPr>
                      <a:xfrm flipH="1">
                        <a:off x="1461205" y="2834146"/>
                        <a:ext cx="6864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09B45ED1-16AE-E9D7-11C5-A44FF38E1A96}"/>
                          </a:ext>
                        </a:extLst>
                      </p:cNvPr>
                      <p:cNvCxnSpPr>
                        <a:cxnSpLocks/>
                      </p:cNvCxnSpPr>
                      <p:nvPr/>
                    </p:nvCxnSpPr>
                    <p:spPr>
                      <a:xfrm flipV="1">
                        <a:off x="1460705" y="2565830"/>
                        <a:ext cx="0" cy="268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584C2273-EB91-C425-C003-554F7971EC49}"/>
                          </a:ext>
                        </a:extLst>
                      </p:cNvPr>
                      <p:cNvSpPr/>
                      <p:nvPr/>
                    </p:nvSpPr>
                    <p:spPr>
                      <a:xfrm>
                        <a:off x="560647" y="2006578"/>
                        <a:ext cx="3653283" cy="1154123"/>
                      </a:xfrm>
                      <a:prstGeom prst="rect">
                        <a:avLst/>
                      </a:prstGeom>
                      <a:no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Cylinder 92">
                        <a:extLst>
                          <a:ext uri="{FF2B5EF4-FFF2-40B4-BE49-F238E27FC236}">
                            <a16:creationId xmlns:a16="http://schemas.microsoft.com/office/drawing/2014/main" id="{9F92062F-3E40-C6E5-3692-7A9F5190E1C9}"/>
                          </a:ext>
                        </a:extLst>
                      </p:cNvPr>
                      <p:cNvSpPr/>
                      <p:nvPr/>
                    </p:nvSpPr>
                    <p:spPr>
                      <a:xfrm>
                        <a:off x="3303136" y="3300367"/>
                        <a:ext cx="786413" cy="1187750"/>
                      </a:xfrm>
                      <a:prstGeom prst="can">
                        <a:avLst>
                          <a:gd name="adj" fmla="val 14889"/>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4" name="Group 93">
                        <a:extLst>
                          <a:ext uri="{FF2B5EF4-FFF2-40B4-BE49-F238E27FC236}">
                            <a16:creationId xmlns:a16="http://schemas.microsoft.com/office/drawing/2014/main" id="{DDA61FBD-B4BE-5E81-5D85-4F575D077DB3}"/>
                          </a:ext>
                        </a:extLst>
                      </p:cNvPr>
                      <p:cNvGrpSpPr/>
                      <p:nvPr/>
                    </p:nvGrpSpPr>
                    <p:grpSpPr>
                      <a:xfrm>
                        <a:off x="3548652" y="1494601"/>
                        <a:ext cx="309194" cy="309194"/>
                        <a:chOff x="6598763" y="3346515"/>
                        <a:chExt cx="500445" cy="500445"/>
                      </a:xfrm>
                    </p:grpSpPr>
                    <p:sp>
                      <p:nvSpPr>
                        <p:cNvPr id="97" name="Rectangle 96">
                          <a:extLst>
                            <a:ext uri="{FF2B5EF4-FFF2-40B4-BE49-F238E27FC236}">
                              <a16:creationId xmlns:a16="http://schemas.microsoft.com/office/drawing/2014/main" id="{DEBBAEF1-E077-0BC4-114C-163FC0074A13}"/>
                            </a:ext>
                          </a:extLst>
                        </p:cNvPr>
                        <p:cNvSpPr/>
                        <p:nvPr/>
                      </p:nvSpPr>
                      <p:spPr>
                        <a:xfrm>
                          <a:off x="6598763" y="3346515"/>
                          <a:ext cx="500445" cy="50044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8" name="Straight Connector 97">
                          <a:extLst>
                            <a:ext uri="{FF2B5EF4-FFF2-40B4-BE49-F238E27FC236}">
                              <a16:creationId xmlns:a16="http://schemas.microsoft.com/office/drawing/2014/main" id="{FD2D3861-300E-EFE2-945D-DC5428E507D2}"/>
                            </a:ext>
                          </a:extLst>
                        </p:cNvPr>
                        <p:cNvCxnSpPr/>
                        <p:nvPr/>
                      </p:nvCxnSpPr>
                      <p:spPr>
                        <a:xfrm>
                          <a:off x="6598763" y="3346515"/>
                          <a:ext cx="500445" cy="5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5" name="TextBox 94">
                        <a:extLst>
                          <a:ext uri="{FF2B5EF4-FFF2-40B4-BE49-F238E27FC236}">
                            <a16:creationId xmlns:a16="http://schemas.microsoft.com/office/drawing/2014/main" id="{6FD70DB2-2CFF-27E2-43E2-5804AB149C3E}"/>
                          </a:ext>
                        </a:extLst>
                      </p:cNvPr>
                      <p:cNvSpPr txBox="1"/>
                      <p:nvPr/>
                    </p:nvSpPr>
                    <p:spPr>
                      <a:xfrm>
                        <a:off x="511070" y="2586338"/>
                        <a:ext cx="972993" cy="338554"/>
                      </a:xfrm>
                      <a:prstGeom prst="rect">
                        <a:avLst/>
                      </a:prstGeom>
                      <a:noFill/>
                    </p:spPr>
                    <p:txBody>
                      <a:bodyPr wrap="square" rtlCol="0">
                        <a:spAutoFit/>
                      </a:bodyPr>
                      <a:lstStyle/>
                      <a:p>
                        <a:r>
                          <a:rPr lang="en-GB" sz="1600" dirty="0"/>
                          <a:t>PDH Lock</a:t>
                        </a:r>
                      </a:p>
                    </p:txBody>
                  </p:sp>
                  <p:sp>
                    <p:nvSpPr>
                      <p:cNvPr id="96" name="TextBox 95">
                        <a:extLst>
                          <a:ext uri="{FF2B5EF4-FFF2-40B4-BE49-F238E27FC236}">
                            <a16:creationId xmlns:a16="http://schemas.microsoft.com/office/drawing/2014/main" id="{C29B381E-B879-895D-21D8-3533527C99DF}"/>
                          </a:ext>
                        </a:extLst>
                      </p:cNvPr>
                      <p:cNvSpPr txBox="1"/>
                      <p:nvPr/>
                    </p:nvSpPr>
                    <p:spPr>
                      <a:xfrm>
                        <a:off x="1597480" y="3375137"/>
                        <a:ext cx="1893031" cy="584775"/>
                      </a:xfrm>
                      <a:prstGeom prst="rect">
                        <a:avLst/>
                      </a:prstGeom>
                      <a:noFill/>
                    </p:spPr>
                    <p:txBody>
                      <a:bodyPr wrap="square" rtlCol="0">
                        <a:spAutoFit/>
                      </a:bodyPr>
                      <a:lstStyle/>
                      <a:p>
                        <a:r>
                          <a:rPr lang="en-GB" sz="1600" dirty="0"/>
                          <a:t>Ultra stable cavity</a:t>
                        </a:r>
                      </a:p>
                      <a:p>
                        <a:r>
                          <a:rPr lang="en-GB" sz="1600" dirty="0"/>
                          <a:t>Finesse ~ 300,000</a:t>
                        </a:r>
                      </a:p>
                    </p:txBody>
                  </p:sp>
                </p:grpSp>
              </p:grpSp>
            </p:grpSp>
            <p:grpSp>
              <p:nvGrpSpPr>
                <p:cNvPr id="52" name="Group 51">
                  <a:extLst>
                    <a:ext uri="{FF2B5EF4-FFF2-40B4-BE49-F238E27FC236}">
                      <a16:creationId xmlns:a16="http://schemas.microsoft.com/office/drawing/2014/main" id="{B06D8337-22E2-B20C-DB37-853184CD29FF}"/>
                    </a:ext>
                  </a:extLst>
                </p:cNvPr>
                <p:cNvGrpSpPr/>
                <p:nvPr/>
              </p:nvGrpSpPr>
              <p:grpSpPr>
                <a:xfrm>
                  <a:off x="512694" y="3900122"/>
                  <a:ext cx="3551602" cy="2447884"/>
                  <a:chOff x="512694" y="3900122"/>
                  <a:chExt cx="3551602" cy="2447884"/>
                </a:xfrm>
              </p:grpSpPr>
              <p:cxnSp>
                <p:nvCxnSpPr>
                  <p:cNvPr id="53" name="Straight Arrow Connector 52">
                    <a:extLst>
                      <a:ext uri="{FF2B5EF4-FFF2-40B4-BE49-F238E27FC236}">
                        <a16:creationId xmlns:a16="http://schemas.microsoft.com/office/drawing/2014/main" id="{9A5D7E70-BFE1-01B4-A90B-FA2E78B65825}"/>
                      </a:ext>
                    </a:extLst>
                  </p:cNvPr>
                  <p:cNvCxnSpPr>
                    <a:cxnSpLocks/>
                  </p:cNvCxnSpPr>
                  <p:nvPr/>
                </p:nvCxnSpPr>
                <p:spPr>
                  <a:xfrm>
                    <a:off x="1482151" y="5745871"/>
                    <a:ext cx="0" cy="184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02831F5F-D54C-AB9D-2B3F-C86F6F1B68C8}"/>
                      </a:ext>
                    </a:extLst>
                  </p:cNvPr>
                  <p:cNvGrpSpPr/>
                  <p:nvPr/>
                </p:nvGrpSpPr>
                <p:grpSpPr>
                  <a:xfrm>
                    <a:off x="512694" y="3900122"/>
                    <a:ext cx="3551602" cy="2447884"/>
                    <a:chOff x="512694" y="3900122"/>
                    <a:chExt cx="3551602" cy="2447884"/>
                  </a:xfrm>
                </p:grpSpPr>
                <p:grpSp>
                  <p:nvGrpSpPr>
                    <p:cNvPr id="55" name="Group 54">
                      <a:extLst>
                        <a:ext uri="{FF2B5EF4-FFF2-40B4-BE49-F238E27FC236}">
                          <a16:creationId xmlns:a16="http://schemas.microsoft.com/office/drawing/2014/main" id="{485678DC-D9AF-F002-5233-C25E32330BB8}"/>
                        </a:ext>
                      </a:extLst>
                    </p:cNvPr>
                    <p:cNvGrpSpPr/>
                    <p:nvPr/>
                  </p:nvGrpSpPr>
                  <p:grpSpPr>
                    <a:xfrm rot="5400000">
                      <a:off x="3544342" y="6038812"/>
                      <a:ext cx="309194" cy="309194"/>
                      <a:chOff x="6598763" y="3346515"/>
                      <a:chExt cx="500445" cy="500445"/>
                    </a:xfrm>
                  </p:grpSpPr>
                  <p:sp>
                    <p:nvSpPr>
                      <p:cNvPr id="73" name="Rectangle 72">
                        <a:extLst>
                          <a:ext uri="{FF2B5EF4-FFF2-40B4-BE49-F238E27FC236}">
                            <a16:creationId xmlns:a16="http://schemas.microsoft.com/office/drawing/2014/main" id="{D537D92E-D74E-2C9F-BE68-58B75CC149E2}"/>
                          </a:ext>
                        </a:extLst>
                      </p:cNvPr>
                      <p:cNvSpPr/>
                      <p:nvPr/>
                    </p:nvSpPr>
                    <p:spPr>
                      <a:xfrm>
                        <a:off x="6598763" y="3346515"/>
                        <a:ext cx="500445" cy="50044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a:extLst>
                          <a:ext uri="{FF2B5EF4-FFF2-40B4-BE49-F238E27FC236}">
                            <a16:creationId xmlns:a16="http://schemas.microsoft.com/office/drawing/2014/main" id="{C789E90F-CD76-4AE3-A064-1515CA1F3589}"/>
                          </a:ext>
                        </a:extLst>
                      </p:cNvPr>
                      <p:cNvCxnSpPr/>
                      <p:nvPr/>
                    </p:nvCxnSpPr>
                    <p:spPr>
                      <a:xfrm>
                        <a:off x="6598763" y="3346515"/>
                        <a:ext cx="500445" cy="5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D732C42D-E9CD-1073-0EDE-99CD71BA9217}"/>
                        </a:ext>
                      </a:extLst>
                    </p:cNvPr>
                    <p:cNvGrpSpPr/>
                    <p:nvPr/>
                  </p:nvGrpSpPr>
                  <p:grpSpPr>
                    <a:xfrm>
                      <a:off x="512694" y="3900122"/>
                      <a:ext cx="3551602" cy="2289105"/>
                      <a:chOff x="512694" y="3900122"/>
                      <a:chExt cx="3551602" cy="2289105"/>
                    </a:xfrm>
                  </p:grpSpPr>
                  <p:grpSp>
                    <p:nvGrpSpPr>
                      <p:cNvPr id="57" name="Group 56">
                        <a:extLst>
                          <a:ext uri="{FF2B5EF4-FFF2-40B4-BE49-F238E27FC236}">
                            <a16:creationId xmlns:a16="http://schemas.microsoft.com/office/drawing/2014/main" id="{EC40063B-42AF-43AE-1615-6ADF8BC96408}"/>
                          </a:ext>
                        </a:extLst>
                      </p:cNvPr>
                      <p:cNvGrpSpPr/>
                      <p:nvPr/>
                    </p:nvGrpSpPr>
                    <p:grpSpPr>
                      <a:xfrm rot="5400000">
                        <a:off x="3548652" y="4860917"/>
                        <a:ext cx="309194" cy="309194"/>
                        <a:chOff x="6598763" y="3346515"/>
                        <a:chExt cx="500445" cy="500445"/>
                      </a:xfrm>
                    </p:grpSpPr>
                    <p:sp>
                      <p:nvSpPr>
                        <p:cNvPr id="71" name="Rectangle 70">
                          <a:extLst>
                            <a:ext uri="{FF2B5EF4-FFF2-40B4-BE49-F238E27FC236}">
                              <a16:creationId xmlns:a16="http://schemas.microsoft.com/office/drawing/2014/main" id="{7A5DBD9D-DA1C-28A1-2D04-A37B0A75A507}"/>
                            </a:ext>
                          </a:extLst>
                        </p:cNvPr>
                        <p:cNvSpPr/>
                        <p:nvPr/>
                      </p:nvSpPr>
                      <p:spPr>
                        <a:xfrm>
                          <a:off x="6598763" y="3346515"/>
                          <a:ext cx="500445" cy="50044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2" name="Straight Connector 71">
                          <a:extLst>
                            <a:ext uri="{FF2B5EF4-FFF2-40B4-BE49-F238E27FC236}">
                              <a16:creationId xmlns:a16="http://schemas.microsoft.com/office/drawing/2014/main" id="{E1AA1DF4-5B54-E14D-D085-B07151728C03}"/>
                            </a:ext>
                          </a:extLst>
                        </p:cNvPr>
                        <p:cNvCxnSpPr/>
                        <p:nvPr/>
                      </p:nvCxnSpPr>
                      <p:spPr>
                        <a:xfrm>
                          <a:off x="6598763" y="3346515"/>
                          <a:ext cx="500445" cy="5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Rectangle 57">
                        <a:extLst>
                          <a:ext uri="{FF2B5EF4-FFF2-40B4-BE49-F238E27FC236}">
                            <a16:creationId xmlns:a16="http://schemas.microsoft.com/office/drawing/2014/main" id="{2C42F5EE-D66A-5E1B-7BBE-0BE551FDAAE1}"/>
                          </a:ext>
                        </a:extLst>
                      </p:cNvPr>
                      <p:cNvSpPr/>
                      <p:nvPr/>
                    </p:nvSpPr>
                    <p:spPr>
                      <a:xfrm>
                        <a:off x="1016038" y="5320215"/>
                        <a:ext cx="953433" cy="4147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SERVO</a:t>
                        </a:r>
                      </a:p>
                    </p:txBody>
                  </p:sp>
                  <p:sp>
                    <p:nvSpPr>
                      <p:cNvPr id="59" name="Oval 58">
                        <a:extLst>
                          <a:ext uri="{FF2B5EF4-FFF2-40B4-BE49-F238E27FC236}">
                            <a16:creationId xmlns:a16="http://schemas.microsoft.com/office/drawing/2014/main" id="{7D0B7A92-A3E0-FC8F-D2F6-6491822C5EBA}"/>
                          </a:ext>
                        </a:extLst>
                      </p:cNvPr>
                      <p:cNvSpPr/>
                      <p:nvPr/>
                    </p:nvSpPr>
                    <p:spPr>
                      <a:xfrm>
                        <a:off x="2569050" y="5365790"/>
                        <a:ext cx="310895" cy="309446"/>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a:t>
                        </a:r>
                      </a:p>
                    </p:txBody>
                  </p:sp>
                  <p:cxnSp>
                    <p:nvCxnSpPr>
                      <p:cNvPr id="60" name="Straight Arrow Connector 59">
                        <a:extLst>
                          <a:ext uri="{FF2B5EF4-FFF2-40B4-BE49-F238E27FC236}">
                            <a16:creationId xmlns:a16="http://schemas.microsoft.com/office/drawing/2014/main" id="{27B4A79F-AD9F-2D39-82B7-32A44E0E9EFF}"/>
                          </a:ext>
                        </a:extLst>
                      </p:cNvPr>
                      <p:cNvCxnSpPr>
                        <a:stCxn id="59" idx="6"/>
                        <a:endCxn id="68" idx="1"/>
                      </p:cNvCxnSpPr>
                      <p:nvPr/>
                    </p:nvCxnSpPr>
                    <p:spPr>
                      <a:xfrm>
                        <a:off x="2879944" y="5520514"/>
                        <a:ext cx="57214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75C5F77A-D980-E26C-CF2C-DDF5B41BE739}"/>
                          </a:ext>
                        </a:extLst>
                      </p:cNvPr>
                      <p:cNvCxnSpPr>
                        <a:cxnSpLocks/>
                      </p:cNvCxnSpPr>
                      <p:nvPr/>
                    </p:nvCxnSpPr>
                    <p:spPr>
                      <a:xfrm flipH="1">
                        <a:off x="1969361" y="5522228"/>
                        <a:ext cx="5996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Chord 61">
                        <a:extLst>
                          <a:ext uri="{FF2B5EF4-FFF2-40B4-BE49-F238E27FC236}">
                            <a16:creationId xmlns:a16="http://schemas.microsoft.com/office/drawing/2014/main" id="{3A6D8B9E-F0D3-14EC-D683-4C1C8B9CCE1C}"/>
                          </a:ext>
                        </a:extLst>
                      </p:cNvPr>
                      <p:cNvSpPr/>
                      <p:nvPr/>
                    </p:nvSpPr>
                    <p:spPr>
                      <a:xfrm rot="1280010">
                        <a:off x="2185595" y="4867407"/>
                        <a:ext cx="305614" cy="312057"/>
                      </a:xfrm>
                      <a:prstGeom prst="chord">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25CA38A0-F6C7-CDC2-EA48-7634EAAA8010}"/>
                          </a:ext>
                        </a:extLst>
                      </p:cNvPr>
                      <p:cNvCxnSpPr/>
                      <p:nvPr/>
                    </p:nvCxnSpPr>
                    <p:spPr>
                      <a:xfrm flipH="1">
                        <a:off x="1470426" y="5012272"/>
                        <a:ext cx="6864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D97674D-3FD7-7B17-4A5F-0A50EED0F102}"/>
                          </a:ext>
                        </a:extLst>
                      </p:cNvPr>
                      <p:cNvCxnSpPr>
                        <a:cxnSpLocks/>
                      </p:cNvCxnSpPr>
                      <p:nvPr/>
                    </p:nvCxnSpPr>
                    <p:spPr>
                      <a:xfrm>
                        <a:off x="2406372" y="5013902"/>
                        <a:ext cx="1294650" cy="0"/>
                      </a:xfrm>
                      <a:prstGeom prst="line">
                        <a:avLst/>
                      </a:prstGeom>
                      <a:ln w="28575">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DE6BEEF-55B8-A812-9A96-AAA093874114}"/>
                          </a:ext>
                        </a:extLst>
                      </p:cNvPr>
                      <p:cNvCxnSpPr>
                        <a:cxnSpLocks/>
                      </p:cNvCxnSpPr>
                      <p:nvPr/>
                    </p:nvCxnSpPr>
                    <p:spPr>
                      <a:xfrm>
                        <a:off x="1468099" y="5012272"/>
                        <a:ext cx="0" cy="307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F3EFC64-FEC9-1DA1-66FE-36D9BF700080}"/>
                          </a:ext>
                        </a:extLst>
                      </p:cNvPr>
                      <p:cNvCxnSpPr>
                        <a:cxnSpLocks/>
                      </p:cNvCxnSpPr>
                      <p:nvPr/>
                    </p:nvCxnSpPr>
                    <p:spPr>
                      <a:xfrm flipV="1">
                        <a:off x="3701022" y="3900122"/>
                        <a:ext cx="0" cy="1112150"/>
                      </a:xfrm>
                      <a:prstGeom prst="line">
                        <a:avLst/>
                      </a:prstGeom>
                      <a:ln w="28575">
                        <a:solidFill>
                          <a:srgbClr val="A50021"/>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7A12E49-D0F9-C62C-71A3-9DEE4D308001}"/>
                          </a:ext>
                        </a:extLst>
                      </p:cNvPr>
                      <p:cNvCxnSpPr>
                        <a:cxnSpLocks/>
                      </p:cNvCxnSpPr>
                      <p:nvPr/>
                    </p:nvCxnSpPr>
                    <p:spPr>
                      <a:xfrm flipV="1">
                        <a:off x="3698188" y="5012273"/>
                        <a:ext cx="0" cy="1176954"/>
                      </a:xfrm>
                      <a:prstGeom prst="line">
                        <a:avLst/>
                      </a:prstGeom>
                      <a:ln w="28575">
                        <a:solidFill>
                          <a:srgbClr val="A50021"/>
                        </a:solidFill>
                        <a:tailEnd type="non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D583C7A2-A881-3058-05F5-C045A0C9D1B8}"/>
                          </a:ext>
                        </a:extLst>
                      </p:cNvPr>
                      <p:cNvSpPr/>
                      <p:nvPr/>
                    </p:nvSpPr>
                    <p:spPr>
                      <a:xfrm>
                        <a:off x="3452088" y="5313120"/>
                        <a:ext cx="564123" cy="4147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EOM</a:t>
                        </a:r>
                      </a:p>
                    </p:txBody>
                  </p:sp>
                  <p:sp>
                    <p:nvSpPr>
                      <p:cNvPr id="69" name="Rectangle 68">
                        <a:extLst>
                          <a:ext uri="{FF2B5EF4-FFF2-40B4-BE49-F238E27FC236}">
                            <a16:creationId xmlns:a16="http://schemas.microsoft.com/office/drawing/2014/main" id="{62975204-D564-AE08-5C6F-4B3DAEE09943}"/>
                          </a:ext>
                        </a:extLst>
                      </p:cNvPr>
                      <p:cNvSpPr/>
                      <p:nvPr/>
                    </p:nvSpPr>
                    <p:spPr>
                      <a:xfrm>
                        <a:off x="544350" y="4624112"/>
                        <a:ext cx="3519946" cy="1154123"/>
                      </a:xfrm>
                      <a:prstGeom prst="rect">
                        <a:avLst/>
                      </a:prstGeom>
                      <a:no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TextBox 69">
                        <a:extLst>
                          <a:ext uri="{FF2B5EF4-FFF2-40B4-BE49-F238E27FC236}">
                            <a16:creationId xmlns:a16="http://schemas.microsoft.com/office/drawing/2014/main" id="{06F9985A-219C-7633-12B4-CB9B70DD30BA}"/>
                          </a:ext>
                        </a:extLst>
                      </p:cNvPr>
                      <p:cNvSpPr txBox="1"/>
                      <p:nvPr/>
                    </p:nvSpPr>
                    <p:spPr>
                      <a:xfrm>
                        <a:off x="512694" y="4582832"/>
                        <a:ext cx="1394923" cy="338554"/>
                      </a:xfrm>
                      <a:prstGeom prst="rect">
                        <a:avLst/>
                      </a:prstGeom>
                      <a:noFill/>
                    </p:spPr>
                    <p:txBody>
                      <a:bodyPr wrap="square" rtlCol="0">
                        <a:spAutoFit/>
                      </a:bodyPr>
                      <a:lstStyle/>
                      <a:p>
                        <a:r>
                          <a:rPr lang="en-GB" sz="1600" dirty="0"/>
                          <a:t>PDH Lock</a:t>
                        </a:r>
                      </a:p>
                    </p:txBody>
                  </p:sp>
                </p:grpSp>
              </p:grpSp>
            </p:grpSp>
          </p:grpSp>
          <p:grpSp>
            <p:nvGrpSpPr>
              <p:cNvPr id="41" name="Group 40">
                <a:extLst>
                  <a:ext uri="{FF2B5EF4-FFF2-40B4-BE49-F238E27FC236}">
                    <a16:creationId xmlns:a16="http://schemas.microsoft.com/office/drawing/2014/main" id="{D14F026E-EE61-1834-F209-21B53E2CFBE2}"/>
                  </a:ext>
                </a:extLst>
              </p:cNvPr>
              <p:cNvGrpSpPr/>
              <p:nvPr/>
            </p:nvGrpSpPr>
            <p:grpSpPr>
              <a:xfrm>
                <a:off x="8589509" y="617991"/>
                <a:ext cx="2355813" cy="800510"/>
                <a:chOff x="577649" y="1517286"/>
                <a:chExt cx="2355813" cy="800510"/>
              </a:xfrm>
            </p:grpSpPr>
            <p:sp>
              <p:nvSpPr>
                <p:cNvPr id="48" name="Cube 47">
                  <a:extLst>
                    <a:ext uri="{FF2B5EF4-FFF2-40B4-BE49-F238E27FC236}">
                      <a16:creationId xmlns:a16="http://schemas.microsoft.com/office/drawing/2014/main" id="{C332E438-ED00-B776-2895-8563F7F131AC}"/>
                    </a:ext>
                  </a:extLst>
                </p:cNvPr>
                <p:cNvSpPr/>
                <p:nvPr/>
              </p:nvSpPr>
              <p:spPr>
                <a:xfrm>
                  <a:off x="577649" y="1517286"/>
                  <a:ext cx="1787090" cy="550827"/>
                </a:xfrm>
                <a:prstGeom prst="cube">
                  <a:avLst>
                    <a:gd name="adj" fmla="val 336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descr="Icon&#10;&#10;Description automatically generated">
                  <a:extLst>
                    <a:ext uri="{FF2B5EF4-FFF2-40B4-BE49-F238E27FC236}">
                      <a16:creationId xmlns:a16="http://schemas.microsoft.com/office/drawing/2014/main" id="{DEA3F1DB-E3A5-F839-383A-44958B5448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470" y="1755136"/>
                  <a:ext cx="314334" cy="283948"/>
                </a:xfrm>
                <a:prstGeom prst="rect">
                  <a:avLst/>
                </a:prstGeom>
              </p:spPr>
            </p:pic>
            <p:sp>
              <p:nvSpPr>
                <p:cNvPr id="50" name="TextBox 49">
                  <a:extLst>
                    <a:ext uri="{FF2B5EF4-FFF2-40B4-BE49-F238E27FC236}">
                      <a16:creationId xmlns:a16="http://schemas.microsoft.com/office/drawing/2014/main" id="{F640716C-2932-1349-1899-C5A92472C0C7}"/>
                    </a:ext>
                  </a:extLst>
                </p:cNvPr>
                <p:cNvSpPr txBox="1"/>
                <p:nvPr/>
              </p:nvSpPr>
              <p:spPr>
                <a:xfrm>
                  <a:off x="1006941" y="1733021"/>
                  <a:ext cx="1926521" cy="584775"/>
                </a:xfrm>
                <a:prstGeom prst="rect">
                  <a:avLst/>
                </a:prstGeom>
                <a:noFill/>
              </p:spPr>
              <p:txBody>
                <a:bodyPr wrap="square" rtlCol="0">
                  <a:spAutoFit/>
                </a:bodyPr>
                <a:lstStyle/>
                <a:p>
                  <a:r>
                    <a:rPr lang="en-GB" sz="1400" dirty="0"/>
                    <a:t>1064nm laser</a:t>
                  </a:r>
                </a:p>
                <a:p>
                  <a:endParaRPr lang="en-GB" dirty="0"/>
                </a:p>
              </p:txBody>
            </p:sp>
          </p:grpSp>
          <p:grpSp>
            <p:nvGrpSpPr>
              <p:cNvPr id="42" name="Group 41">
                <a:extLst>
                  <a:ext uri="{FF2B5EF4-FFF2-40B4-BE49-F238E27FC236}">
                    <a16:creationId xmlns:a16="http://schemas.microsoft.com/office/drawing/2014/main" id="{1A603A7D-ED34-8817-98E6-EF5B9C01526D}"/>
                  </a:ext>
                </a:extLst>
              </p:cNvPr>
              <p:cNvGrpSpPr/>
              <p:nvPr/>
            </p:nvGrpSpPr>
            <p:grpSpPr>
              <a:xfrm>
                <a:off x="8551818" y="5203565"/>
                <a:ext cx="2355813" cy="800510"/>
                <a:chOff x="577649" y="1517286"/>
                <a:chExt cx="2355813" cy="800510"/>
              </a:xfrm>
            </p:grpSpPr>
            <p:sp>
              <p:nvSpPr>
                <p:cNvPr id="45" name="Cube 44">
                  <a:extLst>
                    <a:ext uri="{FF2B5EF4-FFF2-40B4-BE49-F238E27FC236}">
                      <a16:creationId xmlns:a16="http://schemas.microsoft.com/office/drawing/2014/main" id="{3A23D669-63F8-6CA0-560C-A209B7F8E240}"/>
                    </a:ext>
                  </a:extLst>
                </p:cNvPr>
                <p:cNvSpPr/>
                <p:nvPr/>
              </p:nvSpPr>
              <p:spPr>
                <a:xfrm>
                  <a:off x="577649" y="1517286"/>
                  <a:ext cx="1787090" cy="550827"/>
                </a:xfrm>
                <a:prstGeom prst="cube">
                  <a:avLst>
                    <a:gd name="adj" fmla="val 336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descr="Icon&#10;&#10;Description automatically generated">
                  <a:extLst>
                    <a:ext uri="{FF2B5EF4-FFF2-40B4-BE49-F238E27FC236}">
                      <a16:creationId xmlns:a16="http://schemas.microsoft.com/office/drawing/2014/main" id="{D87C65BC-D542-A28A-AA76-0574ABF92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470" y="1755136"/>
                  <a:ext cx="314334" cy="283948"/>
                </a:xfrm>
                <a:prstGeom prst="rect">
                  <a:avLst/>
                </a:prstGeom>
              </p:spPr>
            </p:pic>
            <p:sp>
              <p:nvSpPr>
                <p:cNvPr id="47" name="TextBox 46">
                  <a:extLst>
                    <a:ext uri="{FF2B5EF4-FFF2-40B4-BE49-F238E27FC236}">
                      <a16:creationId xmlns:a16="http://schemas.microsoft.com/office/drawing/2014/main" id="{02DA278C-7270-6E7B-23C4-AAB105473EDC}"/>
                    </a:ext>
                  </a:extLst>
                </p:cNvPr>
                <p:cNvSpPr txBox="1"/>
                <p:nvPr/>
              </p:nvSpPr>
              <p:spPr>
                <a:xfrm>
                  <a:off x="1006941" y="1733021"/>
                  <a:ext cx="1926521" cy="584775"/>
                </a:xfrm>
                <a:prstGeom prst="rect">
                  <a:avLst/>
                </a:prstGeom>
                <a:noFill/>
              </p:spPr>
              <p:txBody>
                <a:bodyPr wrap="square" rtlCol="0">
                  <a:spAutoFit/>
                </a:bodyPr>
                <a:lstStyle/>
                <a:p>
                  <a:r>
                    <a:rPr lang="en-GB" sz="1400" dirty="0"/>
                    <a:t>1134nm laser</a:t>
                  </a:r>
                </a:p>
                <a:p>
                  <a:endParaRPr lang="en-GB" dirty="0"/>
                </a:p>
              </p:txBody>
            </p:sp>
          </p:grpSp>
          <p:cxnSp>
            <p:nvCxnSpPr>
              <p:cNvPr id="43" name="Straight Connector 42">
                <a:extLst>
                  <a:ext uri="{FF2B5EF4-FFF2-40B4-BE49-F238E27FC236}">
                    <a16:creationId xmlns:a16="http://schemas.microsoft.com/office/drawing/2014/main" id="{7F13AEF8-75FE-0907-E9E6-D4069B64D1C1}"/>
                  </a:ext>
                </a:extLst>
              </p:cNvPr>
              <p:cNvCxnSpPr/>
              <p:nvPr/>
            </p:nvCxnSpPr>
            <p:spPr>
              <a:xfrm flipH="1" flipV="1">
                <a:off x="10280135" y="928226"/>
                <a:ext cx="1305367" cy="806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31CBDBA9-19F5-ED00-B89D-D7159EF29751}"/>
                  </a:ext>
                </a:extLst>
              </p:cNvPr>
              <p:cNvCxnSpPr/>
              <p:nvPr/>
            </p:nvCxnSpPr>
            <p:spPr>
              <a:xfrm flipH="1" flipV="1">
                <a:off x="10265570" y="5435629"/>
                <a:ext cx="1305367" cy="8063"/>
              </a:xfrm>
              <a:prstGeom prst="line">
                <a:avLst/>
              </a:prstGeom>
              <a:ln>
                <a:solidFill>
                  <a:srgbClr val="A50021"/>
                </a:solidFill>
              </a:ln>
            </p:spPr>
            <p:style>
              <a:lnRef idx="2">
                <a:schemeClr val="accent1"/>
              </a:lnRef>
              <a:fillRef idx="0">
                <a:schemeClr val="accent1"/>
              </a:fillRef>
              <a:effectRef idx="1">
                <a:schemeClr val="accent1"/>
              </a:effectRef>
              <a:fontRef idx="minor">
                <a:schemeClr val="tx1"/>
              </a:fontRef>
            </p:style>
          </p:cxnSp>
        </p:grpSp>
        <p:sp>
          <p:nvSpPr>
            <p:cNvPr id="39" name="TextBox 38">
              <a:extLst>
                <a:ext uri="{FF2B5EF4-FFF2-40B4-BE49-F238E27FC236}">
                  <a16:creationId xmlns:a16="http://schemas.microsoft.com/office/drawing/2014/main" id="{78735BEA-38A9-5935-F51B-2E2034173ED5}"/>
                </a:ext>
              </a:extLst>
            </p:cNvPr>
            <p:cNvSpPr txBox="1"/>
            <p:nvPr/>
          </p:nvSpPr>
          <p:spPr>
            <a:xfrm>
              <a:off x="8428550" y="555536"/>
              <a:ext cx="4051442" cy="338554"/>
            </a:xfrm>
            <a:prstGeom prst="rect">
              <a:avLst/>
            </a:prstGeom>
            <a:noFill/>
          </p:spPr>
          <p:txBody>
            <a:bodyPr wrap="square" rtlCol="0">
              <a:spAutoFit/>
            </a:bodyPr>
            <a:lstStyle/>
            <a:p>
              <a:r>
                <a:rPr lang="en-GB" sz="1600" dirty="0"/>
                <a:t>Raman laser system with a 1 Hz linewidth</a:t>
              </a:r>
            </a:p>
          </p:txBody>
        </p:sp>
      </p:grpSp>
    </p:spTree>
    <p:extLst>
      <p:ext uri="{BB962C8B-B14F-4D97-AF65-F5344CB8AC3E}">
        <p14:creationId xmlns:p14="http://schemas.microsoft.com/office/powerpoint/2010/main" val="3926986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B140-F914-4EDB-BFDD-1EB75FBCFE59}"/>
              </a:ext>
            </a:extLst>
          </p:cNvPr>
          <p:cNvSpPr>
            <a:spLocks noGrp="1"/>
          </p:cNvSpPr>
          <p:nvPr>
            <p:ph type="title"/>
          </p:nvPr>
        </p:nvSpPr>
        <p:spPr/>
        <p:txBody>
          <a:bodyPr/>
          <a:lstStyle/>
          <a:p>
            <a:r>
              <a:rPr lang="en-GB" dirty="0"/>
              <a:t>Detector of GW in the milli-Hz band</a:t>
            </a:r>
          </a:p>
        </p:txBody>
      </p:sp>
      <p:sp>
        <p:nvSpPr>
          <p:cNvPr id="4" name="Slide Number Placeholder 3">
            <a:extLst>
              <a:ext uri="{FF2B5EF4-FFF2-40B4-BE49-F238E27FC236}">
                <a16:creationId xmlns:a16="http://schemas.microsoft.com/office/drawing/2014/main" id="{B36DADCA-BE6B-4FAD-A16C-87706677F0C8}"/>
              </a:ext>
            </a:extLst>
          </p:cNvPr>
          <p:cNvSpPr>
            <a:spLocks noGrp="1"/>
          </p:cNvSpPr>
          <p:nvPr>
            <p:ph type="sldNum" sz="quarter" idx="12"/>
          </p:nvPr>
        </p:nvSpPr>
        <p:spPr/>
        <p:txBody>
          <a:bodyPr/>
          <a:lstStyle/>
          <a:p>
            <a:fld id="{809EB93B-ACA8-4C80-8234-B6FFCAD06A08}" type="slidenum">
              <a:rPr lang="en-GB" smtClean="0"/>
              <a:t>22</a:t>
            </a:fld>
            <a:endParaRPr lang="en-GB"/>
          </a:p>
        </p:txBody>
      </p:sp>
      <p:pic>
        <p:nvPicPr>
          <p:cNvPr id="3" name="Picture 2" descr="A diagram of a laser&#10;&#10;Description automatically generated">
            <a:extLst>
              <a:ext uri="{FF2B5EF4-FFF2-40B4-BE49-F238E27FC236}">
                <a16:creationId xmlns:a16="http://schemas.microsoft.com/office/drawing/2014/main" id="{C0AFC2A4-9E3E-4204-4994-5F1DD8527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796" y="1473464"/>
            <a:ext cx="2396877" cy="2355055"/>
          </a:xfrm>
          <a:prstGeom prst="rect">
            <a:avLst/>
          </a:prstGeom>
        </p:spPr>
      </p:pic>
      <p:pic>
        <p:nvPicPr>
          <p:cNvPr id="6" name="Picture 5" descr="A graph showing a number of waves&#10;&#10;Description automatically generated with medium confidence">
            <a:extLst>
              <a:ext uri="{FF2B5EF4-FFF2-40B4-BE49-F238E27FC236}">
                <a16:creationId xmlns:a16="http://schemas.microsoft.com/office/drawing/2014/main" id="{7DE5C2BC-8FFF-FB09-1E0B-E4F79CED8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919" y="4092653"/>
            <a:ext cx="3299587" cy="2602727"/>
          </a:xfrm>
          <a:prstGeom prst="rect">
            <a:avLst/>
          </a:prstGeom>
        </p:spPr>
      </p:pic>
      <p:pic>
        <p:nvPicPr>
          <p:cNvPr id="8" name="Picture 7" descr="A diagram of a frequency&#10;&#10;Description automatically generated">
            <a:extLst>
              <a:ext uri="{FF2B5EF4-FFF2-40B4-BE49-F238E27FC236}">
                <a16:creationId xmlns:a16="http://schemas.microsoft.com/office/drawing/2014/main" id="{E2700C89-35CD-02AA-9BFD-75A35235A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0159" y="4169132"/>
            <a:ext cx="5377316" cy="2485457"/>
          </a:xfrm>
          <a:prstGeom prst="rect">
            <a:avLst/>
          </a:prstGeom>
        </p:spPr>
      </p:pic>
      <p:pic>
        <p:nvPicPr>
          <p:cNvPr id="11" name="Picture 10" descr="A graph of different colored lines&#10;&#10;Description automatically generated">
            <a:extLst>
              <a:ext uri="{FF2B5EF4-FFF2-40B4-BE49-F238E27FC236}">
                <a16:creationId xmlns:a16="http://schemas.microsoft.com/office/drawing/2014/main" id="{AA52179E-89A0-1142-0115-8F94BAA035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7575" y="1405780"/>
            <a:ext cx="3542484" cy="2686873"/>
          </a:xfrm>
          <a:prstGeom prst="rect">
            <a:avLst/>
          </a:prstGeom>
        </p:spPr>
      </p:pic>
      <p:sp>
        <p:nvSpPr>
          <p:cNvPr id="12" name="TextBox 11">
            <a:extLst>
              <a:ext uri="{FF2B5EF4-FFF2-40B4-BE49-F238E27FC236}">
                <a16:creationId xmlns:a16="http://schemas.microsoft.com/office/drawing/2014/main" id="{75A2B976-D68F-9253-EEEC-71C8C2CA4EAA}"/>
              </a:ext>
            </a:extLst>
          </p:cNvPr>
          <p:cNvSpPr txBox="1"/>
          <p:nvPr/>
        </p:nvSpPr>
        <p:spPr>
          <a:xfrm>
            <a:off x="9982200" y="1794253"/>
            <a:ext cx="1493527" cy="1477328"/>
          </a:xfrm>
          <a:prstGeom prst="rect">
            <a:avLst/>
          </a:prstGeom>
          <a:noFill/>
        </p:spPr>
        <p:txBody>
          <a:bodyPr wrap="square" rtlCol="0">
            <a:spAutoFit/>
          </a:bodyPr>
          <a:lstStyle/>
          <a:p>
            <a:r>
              <a:rPr lang="en-US" dirty="0"/>
              <a:t>Only other GW detector besides LIGO </a:t>
            </a:r>
          </a:p>
          <a:p>
            <a:r>
              <a:rPr lang="en-US" dirty="0"/>
              <a:t>For the next ~15-20 years</a:t>
            </a:r>
            <a:endParaRPr lang="en-GB" dirty="0"/>
          </a:p>
        </p:txBody>
      </p:sp>
    </p:spTree>
    <p:extLst>
      <p:ext uri="{BB962C8B-B14F-4D97-AF65-F5344CB8AC3E}">
        <p14:creationId xmlns:p14="http://schemas.microsoft.com/office/powerpoint/2010/main" val="2378941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B61A2-876C-4227-A948-1642CC3B4954}"/>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31AB0AF9-AE3A-4146-BCD7-78373284B883}"/>
              </a:ext>
            </a:extLst>
          </p:cNvPr>
          <p:cNvSpPr>
            <a:spLocks noGrp="1"/>
          </p:cNvSpPr>
          <p:nvPr>
            <p:ph idx="1"/>
          </p:nvPr>
        </p:nvSpPr>
        <p:spPr>
          <a:xfrm>
            <a:off x="838200" y="1457011"/>
            <a:ext cx="6975021" cy="5081901"/>
          </a:xfrm>
        </p:spPr>
        <p:txBody>
          <a:bodyPr>
            <a:noAutofit/>
          </a:bodyPr>
          <a:lstStyle/>
          <a:p>
            <a:pPr marL="0" indent="0">
              <a:buNone/>
            </a:pPr>
            <a:endParaRPr lang="en-GB" sz="100" b="1" dirty="0"/>
          </a:p>
          <a:p>
            <a:pPr marL="0" indent="0">
              <a:buNone/>
            </a:pPr>
            <a:r>
              <a:rPr lang="en-GB" sz="2000" b="1" u="sng" dirty="0"/>
              <a:t>Achieved all the objectives for Phase 1:</a:t>
            </a:r>
          </a:p>
          <a:p>
            <a:endParaRPr lang="en-GB" sz="400" dirty="0">
              <a:solidFill>
                <a:schemeClr val="accent2"/>
              </a:solidFill>
            </a:endParaRPr>
          </a:p>
          <a:p>
            <a:r>
              <a:rPr lang="en-GB" sz="2000" dirty="0">
                <a:solidFill>
                  <a:schemeClr val="accent2"/>
                </a:solidFill>
              </a:rPr>
              <a:t>Crucial milestones towards world-unique network of </a:t>
            </a:r>
            <a:br>
              <a:rPr lang="en-GB" sz="2000" dirty="0">
                <a:solidFill>
                  <a:schemeClr val="accent2"/>
                </a:solidFill>
              </a:rPr>
            </a:br>
            <a:r>
              <a:rPr lang="en-GB" sz="2000" dirty="0">
                <a:solidFill>
                  <a:schemeClr val="accent2"/>
                </a:solidFill>
              </a:rPr>
              <a:t>next-generation clocks</a:t>
            </a:r>
          </a:p>
          <a:p>
            <a:r>
              <a:rPr lang="en-GB" sz="2000" dirty="0">
                <a:solidFill>
                  <a:schemeClr val="accent1"/>
                </a:solidFill>
              </a:rPr>
              <a:t>World leading constraints on variations of fundamental constants</a:t>
            </a:r>
          </a:p>
          <a:p>
            <a:r>
              <a:rPr lang="en-GB" sz="2000" dirty="0">
                <a:solidFill>
                  <a:schemeClr val="accent2"/>
                </a:solidFill>
              </a:rPr>
              <a:t>Substantial theoretical advances</a:t>
            </a:r>
          </a:p>
          <a:p>
            <a:r>
              <a:rPr lang="en-GB" sz="2000" dirty="0">
                <a:solidFill>
                  <a:schemeClr val="accent1"/>
                </a:solidFill>
              </a:rPr>
              <a:t>New detectors of GWs in an unexplored range</a:t>
            </a:r>
          </a:p>
          <a:p>
            <a:pPr marL="0" indent="0">
              <a:buNone/>
            </a:pPr>
            <a:endParaRPr lang="en-GB" sz="2000" dirty="0"/>
          </a:p>
          <a:p>
            <a:pPr marL="0" indent="0">
              <a:buNone/>
            </a:pPr>
            <a:endParaRPr lang="en-GB" sz="2000" dirty="0"/>
          </a:p>
          <a:p>
            <a:r>
              <a:rPr lang="en-GB" sz="2000" dirty="0"/>
              <a:t>An inter-disciplinary community gathered around a new (expandable) national infrastructure</a:t>
            </a:r>
          </a:p>
          <a:p>
            <a:r>
              <a:rPr lang="en-US" sz="2000" dirty="0">
                <a:latin typeface="Calibri" panose="020F0502020204030204" pitchFamily="34" charset="0"/>
                <a:ea typeface="Calibri" panose="020F0502020204030204" pitchFamily="34" charset="0"/>
                <a:cs typeface="Calibri" panose="020F0502020204030204" pitchFamily="34" charset="0"/>
              </a:rPr>
              <a:t>Over 30 publications/preprints, over 100 invitations to give plenary talks, colloquia and seminars. Seminar series with more than 45 speakers -&gt; </a:t>
            </a:r>
            <a:r>
              <a:rPr lang="en-US" sz="2000" b="1" dirty="0">
                <a:latin typeface="Calibri" panose="020F0502020204030204" pitchFamily="34" charset="0"/>
                <a:ea typeface="Calibri" panose="020F0502020204030204" pitchFamily="34" charset="0"/>
                <a:cs typeface="Calibri" panose="020F0502020204030204" pitchFamily="34" charset="0"/>
              </a:rPr>
              <a:t>qsnet.org.uk/seminar-series</a:t>
            </a:r>
          </a:p>
          <a:p>
            <a:endParaRPr lang="en-GB" sz="2000" dirty="0">
              <a:solidFill>
                <a:schemeClr val="accent2"/>
              </a:solidFill>
            </a:endParaRPr>
          </a:p>
          <a:p>
            <a:endParaRPr lang="en-GB" sz="2200" dirty="0"/>
          </a:p>
        </p:txBody>
      </p:sp>
      <p:sp>
        <p:nvSpPr>
          <p:cNvPr id="4" name="Slide Number Placeholder 3">
            <a:extLst>
              <a:ext uri="{FF2B5EF4-FFF2-40B4-BE49-F238E27FC236}">
                <a16:creationId xmlns:a16="http://schemas.microsoft.com/office/drawing/2014/main" id="{8D3A24A1-023D-4326-8553-7C7548B60303}"/>
              </a:ext>
            </a:extLst>
          </p:cNvPr>
          <p:cNvSpPr>
            <a:spLocks noGrp="1"/>
          </p:cNvSpPr>
          <p:nvPr>
            <p:ph type="sldNum" sz="quarter" idx="12"/>
          </p:nvPr>
        </p:nvSpPr>
        <p:spPr/>
        <p:txBody>
          <a:bodyPr/>
          <a:lstStyle/>
          <a:p>
            <a:fld id="{809EB93B-ACA8-4C80-8234-B6FFCAD06A08}" type="slidenum">
              <a:rPr lang="en-GB" smtClean="0"/>
              <a:t>23</a:t>
            </a:fld>
            <a:endParaRPr lang="en-GB"/>
          </a:p>
        </p:txBody>
      </p:sp>
      <p:pic>
        <p:nvPicPr>
          <p:cNvPr id="6" name="Picture 5">
            <a:extLst>
              <a:ext uri="{FF2B5EF4-FFF2-40B4-BE49-F238E27FC236}">
                <a16:creationId xmlns:a16="http://schemas.microsoft.com/office/drawing/2014/main" id="{65862304-A6C4-4819-976F-ABD0CD701CD4}"/>
              </a:ext>
            </a:extLst>
          </p:cNvPr>
          <p:cNvPicPr>
            <a:picLocks noChangeAspect="1"/>
          </p:cNvPicPr>
          <p:nvPr/>
        </p:nvPicPr>
        <p:blipFill rotWithShape="1">
          <a:blip r:embed="rId2"/>
          <a:srcRect b="2459"/>
          <a:stretch/>
        </p:blipFill>
        <p:spPr>
          <a:xfrm>
            <a:off x="8610600" y="4160773"/>
            <a:ext cx="2616590" cy="2230646"/>
          </a:xfrm>
          <a:prstGeom prst="rect">
            <a:avLst/>
          </a:prstGeom>
          <a:ln>
            <a:noFill/>
          </a:ln>
          <a:effectLst/>
        </p:spPr>
      </p:pic>
      <p:pic>
        <p:nvPicPr>
          <p:cNvPr id="5" name="Picture 4">
            <a:extLst>
              <a:ext uri="{FF2B5EF4-FFF2-40B4-BE49-F238E27FC236}">
                <a16:creationId xmlns:a16="http://schemas.microsoft.com/office/drawing/2014/main" id="{00DDCDCF-3F9E-A8EF-7A1F-0A92F8563630}"/>
              </a:ext>
            </a:extLst>
          </p:cNvPr>
          <p:cNvPicPr>
            <a:picLocks noChangeAspect="1"/>
          </p:cNvPicPr>
          <p:nvPr/>
        </p:nvPicPr>
        <p:blipFill>
          <a:blip r:embed="rId3"/>
          <a:stretch>
            <a:fillRect/>
          </a:stretch>
        </p:blipFill>
        <p:spPr>
          <a:xfrm>
            <a:off x="8072239" y="1649361"/>
            <a:ext cx="3421131" cy="2374158"/>
          </a:xfrm>
          <a:prstGeom prst="rect">
            <a:avLst/>
          </a:prstGeom>
        </p:spPr>
      </p:pic>
      <p:pic>
        <p:nvPicPr>
          <p:cNvPr id="7" name="Picture 6">
            <a:extLst>
              <a:ext uri="{FF2B5EF4-FFF2-40B4-BE49-F238E27FC236}">
                <a16:creationId xmlns:a16="http://schemas.microsoft.com/office/drawing/2014/main" id="{1439B1A6-8262-7AE3-84B4-1A0DE480F265}"/>
              </a:ext>
            </a:extLst>
          </p:cNvPr>
          <p:cNvPicPr>
            <a:picLocks noChangeAspect="1"/>
          </p:cNvPicPr>
          <p:nvPr/>
        </p:nvPicPr>
        <p:blipFill rotWithShape="1">
          <a:blip r:embed="rId4"/>
          <a:srcRect l="28437" t="23333" r="7175" b="31626"/>
          <a:stretch/>
        </p:blipFill>
        <p:spPr>
          <a:xfrm>
            <a:off x="8837496" y="146823"/>
            <a:ext cx="2162798" cy="1422474"/>
          </a:xfrm>
          <a:prstGeom prst="rect">
            <a:avLst/>
          </a:prstGeom>
        </p:spPr>
      </p:pic>
    </p:spTree>
    <p:extLst>
      <p:ext uri="{BB962C8B-B14F-4D97-AF65-F5344CB8AC3E}">
        <p14:creationId xmlns:p14="http://schemas.microsoft.com/office/powerpoint/2010/main" val="1049474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6FFF1-72C0-4E41-88C6-55B7A50ED286}"/>
              </a:ext>
            </a:extLst>
          </p:cNvPr>
          <p:cNvSpPr>
            <a:spLocks noGrp="1"/>
          </p:cNvSpPr>
          <p:nvPr>
            <p:ph type="title"/>
          </p:nvPr>
        </p:nvSpPr>
        <p:spPr/>
        <p:txBody>
          <a:bodyPr/>
          <a:lstStyle/>
          <a:p>
            <a:r>
              <a:rPr lang="en-GB" dirty="0"/>
              <a:t>Background</a:t>
            </a:r>
          </a:p>
        </p:txBody>
      </p:sp>
      <p:sp>
        <p:nvSpPr>
          <p:cNvPr id="3" name="Content Placeholder 2">
            <a:extLst>
              <a:ext uri="{FF2B5EF4-FFF2-40B4-BE49-F238E27FC236}">
                <a16:creationId xmlns:a16="http://schemas.microsoft.com/office/drawing/2014/main" id="{8C3C7681-0E86-43FB-8D0C-693CFBAEC112}"/>
              </a:ext>
            </a:extLst>
          </p:cNvPr>
          <p:cNvSpPr>
            <a:spLocks noGrp="1"/>
          </p:cNvSpPr>
          <p:nvPr>
            <p:ph idx="1"/>
          </p:nvPr>
        </p:nvSpPr>
        <p:spPr>
          <a:xfrm>
            <a:off x="838200" y="1645104"/>
            <a:ext cx="7515565" cy="5076371"/>
          </a:xfrm>
        </p:spPr>
        <p:txBody>
          <a:bodyPr>
            <a:normAutofit/>
          </a:bodyPr>
          <a:lstStyle/>
          <a:p>
            <a:pPr algn="just"/>
            <a:r>
              <a:rPr lang="en-GB" sz="2200" dirty="0"/>
              <a:t>The Standard Model and </a:t>
            </a:r>
            <a:r>
              <a:rPr lang="el-GR" sz="2200" dirty="0">
                <a:latin typeface="Arial" panose="020B0604020202020204" pitchFamily="34" charset="0"/>
                <a:cs typeface="Arial" panose="020B0604020202020204" pitchFamily="34" charset="0"/>
              </a:rPr>
              <a:t>Λ</a:t>
            </a:r>
            <a:r>
              <a:rPr lang="en-GB" sz="2200" dirty="0"/>
              <a:t>CDM are very successful theories but… </a:t>
            </a:r>
          </a:p>
          <a:p>
            <a:pPr algn="just"/>
            <a:endParaRPr lang="en-GB" sz="2200" dirty="0"/>
          </a:p>
          <a:p>
            <a:pPr algn="just"/>
            <a:r>
              <a:rPr lang="en-GB" sz="2200" dirty="0"/>
              <a:t>The </a:t>
            </a:r>
            <a:r>
              <a:rPr lang="el-GR" sz="2200" dirty="0">
                <a:latin typeface="Arial" panose="020B0604020202020204" pitchFamily="34" charset="0"/>
                <a:cs typeface="Arial" panose="020B0604020202020204" pitchFamily="34" charset="0"/>
              </a:rPr>
              <a:t>Λ</a:t>
            </a:r>
            <a:r>
              <a:rPr lang="en-GB" sz="2200" dirty="0"/>
              <a:t>CDM model postulates that 95% of the energy content of the universe is dark matter and dark energy. Their exact nature is unknown. Only the remaining 5% is described by the SM.</a:t>
            </a:r>
          </a:p>
          <a:p>
            <a:pPr algn="just"/>
            <a:endParaRPr lang="en-GB" sz="2200" dirty="0"/>
          </a:p>
          <a:p>
            <a:pPr algn="just"/>
            <a:r>
              <a:rPr lang="en-GB" sz="2200" dirty="0">
                <a:solidFill>
                  <a:srgbClr val="000000"/>
                </a:solidFill>
                <a:effectLst/>
                <a:ea typeface="Times New Roman" panose="02020603050405020304" pitchFamily="18" charset="0"/>
              </a:rPr>
              <a:t>Both models have </a:t>
            </a:r>
            <a:r>
              <a:rPr lang="en-GB" sz="2200" dirty="0">
                <a:effectLst/>
                <a:ea typeface="Times New Roman" panose="02020603050405020304" pitchFamily="18" charset="0"/>
              </a:rPr>
              <a:t>several parameters,</a:t>
            </a:r>
            <a:r>
              <a:rPr lang="en-GB" sz="2200" dirty="0"/>
              <a:t> supposed to be </a:t>
            </a:r>
            <a:r>
              <a:rPr lang="en-GB" sz="2200" dirty="0">
                <a:solidFill>
                  <a:schemeClr val="accent2"/>
                </a:solidFill>
                <a:effectLst>
                  <a:glow rad="228600">
                    <a:schemeClr val="accent2">
                      <a:satMod val="175000"/>
                      <a:alpha val="40000"/>
                    </a:schemeClr>
                  </a:glow>
                </a:effectLst>
              </a:rPr>
              <a:t>immutable</a:t>
            </a:r>
            <a:r>
              <a:rPr lang="en-GB" sz="2200" dirty="0"/>
              <a:t>, called </a:t>
            </a:r>
            <a:r>
              <a:rPr lang="en-GB" sz="2200" dirty="0">
                <a:solidFill>
                  <a:schemeClr val="accent2"/>
                </a:solidFill>
              </a:rPr>
              <a:t>fundamental constants.</a:t>
            </a:r>
            <a:r>
              <a:rPr lang="en-GB" sz="2200" dirty="0"/>
              <a:t> </a:t>
            </a:r>
          </a:p>
          <a:p>
            <a:pPr algn="just"/>
            <a:endParaRPr lang="en-GB" sz="2200" dirty="0"/>
          </a:p>
          <a:p>
            <a:pPr algn="just"/>
            <a:r>
              <a:rPr lang="en-GB" sz="2200" b="1" u="sng" dirty="0">
                <a:solidFill>
                  <a:schemeClr val="accent1"/>
                </a:solidFill>
              </a:rPr>
              <a:t>Challenging this assumption could be the key to solving the dark matter and dark energy enigmas</a:t>
            </a:r>
          </a:p>
          <a:p>
            <a:pPr algn="just"/>
            <a:endParaRPr lang="en-GB" sz="2200" dirty="0"/>
          </a:p>
          <a:p>
            <a:pPr lvl="1"/>
            <a:endParaRPr lang="en-GB" sz="1600" dirty="0"/>
          </a:p>
          <a:p>
            <a:pPr lvl="1"/>
            <a:endParaRPr lang="en-GB" sz="1600" dirty="0"/>
          </a:p>
        </p:txBody>
      </p:sp>
      <p:sp>
        <p:nvSpPr>
          <p:cNvPr id="5" name="Slide Number Placeholder 4">
            <a:extLst>
              <a:ext uri="{FF2B5EF4-FFF2-40B4-BE49-F238E27FC236}">
                <a16:creationId xmlns:a16="http://schemas.microsoft.com/office/drawing/2014/main" id="{64E2B764-33CD-42AE-A3C1-CD39303849A8}"/>
              </a:ext>
            </a:extLst>
          </p:cNvPr>
          <p:cNvSpPr>
            <a:spLocks noGrp="1"/>
          </p:cNvSpPr>
          <p:nvPr>
            <p:ph type="sldNum" sz="quarter" idx="12"/>
          </p:nvPr>
        </p:nvSpPr>
        <p:spPr/>
        <p:txBody>
          <a:bodyPr/>
          <a:lstStyle/>
          <a:p>
            <a:fld id="{809EB93B-ACA8-4C80-8234-B6FFCAD06A08}" type="slidenum">
              <a:rPr lang="en-GB" smtClean="0"/>
              <a:t>3</a:t>
            </a:fld>
            <a:endParaRPr lang="en-GB"/>
          </a:p>
        </p:txBody>
      </p:sp>
      <p:pic>
        <p:nvPicPr>
          <p:cNvPr id="11" name="Picture 10">
            <a:extLst>
              <a:ext uri="{FF2B5EF4-FFF2-40B4-BE49-F238E27FC236}">
                <a16:creationId xmlns:a16="http://schemas.microsoft.com/office/drawing/2014/main" id="{BE5F79A0-5BF4-0BA4-8015-9ACA319B6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3594" y="1755819"/>
            <a:ext cx="3606302" cy="3627940"/>
          </a:xfrm>
          <a:prstGeom prst="rect">
            <a:avLst/>
          </a:prstGeom>
        </p:spPr>
      </p:pic>
    </p:spTree>
    <p:extLst>
      <p:ext uri="{BB962C8B-B14F-4D97-AF65-F5344CB8AC3E}">
        <p14:creationId xmlns:p14="http://schemas.microsoft.com/office/powerpoint/2010/main" val="927091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C7CBB-F52D-46FC-84D5-7597D5B58430}"/>
              </a:ext>
            </a:extLst>
          </p:cNvPr>
          <p:cNvSpPr>
            <a:spLocks noGrp="1"/>
          </p:cNvSpPr>
          <p:nvPr>
            <p:ph type="title"/>
          </p:nvPr>
        </p:nvSpPr>
        <p:spPr/>
        <p:txBody>
          <a:bodyPr/>
          <a:lstStyle/>
          <a:p>
            <a:r>
              <a:rPr lang="en-GB" dirty="0"/>
              <a:t>Why clocks?</a:t>
            </a:r>
          </a:p>
        </p:txBody>
      </p:sp>
      <p:sp>
        <p:nvSpPr>
          <p:cNvPr id="3" name="Content Placeholder 2">
            <a:extLst>
              <a:ext uri="{FF2B5EF4-FFF2-40B4-BE49-F238E27FC236}">
                <a16:creationId xmlns:a16="http://schemas.microsoft.com/office/drawing/2014/main" id="{5165BDAC-4104-4086-A0E8-9EEA022AF6AB}"/>
              </a:ext>
            </a:extLst>
          </p:cNvPr>
          <p:cNvSpPr>
            <a:spLocks noGrp="1"/>
          </p:cNvSpPr>
          <p:nvPr>
            <p:ph idx="1"/>
          </p:nvPr>
        </p:nvSpPr>
        <p:spPr>
          <a:xfrm>
            <a:off x="838200" y="1724357"/>
            <a:ext cx="7738381" cy="4982603"/>
          </a:xfrm>
        </p:spPr>
        <p:txBody>
          <a:bodyPr>
            <a:normAutofit lnSpcReduction="10000"/>
          </a:bodyPr>
          <a:lstStyle/>
          <a:p>
            <a:r>
              <a:rPr lang="en-GB" sz="2400" dirty="0"/>
              <a:t>All atomic and molecular energy spectra depend on the fundamental constants of the Standard Model</a:t>
            </a:r>
          </a:p>
          <a:p>
            <a:r>
              <a:rPr lang="en-GB" sz="2400" dirty="0"/>
              <a:t>Spectroscopy lends itself to measure variations of:</a:t>
            </a:r>
          </a:p>
          <a:p>
            <a:endParaRPr lang="en-GB" sz="2400" dirty="0"/>
          </a:p>
          <a:p>
            <a:endParaRPr lang="en-GB" sz="2400" dirty="0"/>
          </a:p>
          <a:p>
            <a:endParaRPr lang="en-GB" sz="2400" dirty="0"/>
          </a:p>
          <a:p>
            <a:endParaRPr lang="en-GB" sz="2400" dirty="0"/>
          </a:p>
          <a:p>
            <a:r>
              <a:rPr lang="en-GB" sz="2400" dirty="0"/>
              <a:t>Atomic and molecular spectra can be measured with extreme precision using </a:t>
            </a:r>
            <a:r>
              <a:rPr lang="en-GB" sz="2400" dirty="0">
                <a:solidFill>
                  <a:schemeClr val="accent2"/>
                </a:solidFill>
              </a:rPr>
              <a:t>atomic clocks</a:t>
            </a:r>
          </a:p>
          <a:p>
            <a:endParaRPr lang="en-GB" sz="2400" dirty="0"/>
          </a:p>
          <a:p>
            <a:r>
              <a:rPr lang="en-GB" sz="2400" dirty="0"/>
              <a:t>Grand unification physics fixes relations between fundamental constants (if one changes with time, others will as well)</a:t>
            </a:r>
          </a:p>
          <a:p>
            <a:endParaRPr lang="en-GB" dirty="0"/>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DBB80AEB-F23B-4EE3-938A-8A1D1A22628D}"/>
                  </a:ext>
                </a:extLst>
              </p:cNvPr>
              <p:cNvSpPr txBox="1">
                <a:spLocks/>
              </p:cNvSpPr>
              <p:nvPr/>
            </p:nvSpPr>
            <p:spPr bwMode="auto">
              <a:xfrm>
                <a:off x="1786799" y="3313205"/>
                <a:ext cx="2369445" cy="115392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3399"/>
                  </a:buClr>
                  <a:buFont typeface="Wingdings" panose="05000000000000000000" pitchFamily="2" charset="2"/>
                  <a:buChar char="§"/>
                  <a:defRPr sz="2400">
                    <a:solidFill>
                      <a:srgbClr val="003399"/>
                    </a:solidFill>
                    <a:latin typeface="+mn-lt"/>
                    <a:ea typeface="+mn-ea"/>
                    <a:cs typeface="+mn-cs"/>
                  </a:defRPr>
                </a:lvl1pPr>
                <a:lvl2pPr marL="742950" indent="-28575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2pPr>
                <a:lvl3pPr marL="11430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3pPr>
                <a:lvl4pPr marL="16002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4pPr>
                <a:lvl5pPr marL="20574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5pPr>
                <a:lvl6pPr marL="25146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6pPr>
                <a:lvl7pPr marL="29718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7pPr>
                <a:lvl8pPr marL="3429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8pPr>
                <a:lvl9pPr marL="3886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9pPr>
              </a:lstStyle>
              <a:p>
                <a:pPr marL="0" indent="0">
                  <a:buNone/>
                </a:pPr>
                <a14:m>
                  <m:oMathPara xmlns:m="http://schemas.openxmlformats.org/officeDocument/2006/math">
                    <m:oMathParaPr>
                      <m:jc m:val="centerGroup"/>
                    </m:oMathParaPr>
                    <m:oMath xmlns:m="http://schemas.openxmlformats.org/officeDocument/2006/math">
                      <m:r>
                        <a:rPr lang="en-GB" i="1" kern="0" smtClean="0">
                          <a:solidFill>
                            <a:schemeClr val="tx1"/>
                          </a:solidFill>
                          <a:latin typeface="Cambria Math" panose="02040503050406030204" pitchFamily="18" charset="0"/>
                          <a:ea typeface="Cambria Math" panose="02040503050406030204" pitchFamily="18" charset="0"/>
                        </a:rPr>
                        <m:t>𝛼</m:t>
                      </m:r>
                      <m:r>
                        <a:rPr lang="en-GB" i="1" kern="0" smtClean="0">
                          <a:solidFill>
                            <a:schemeClr val="tx1"/>
                          </a:solidFill>
                          <a:latin typeface="Cambria Math" panose="02040503050406030204" pitchFamily="18" charset="0"/>
                        </a:rPr>
                        <m:t>=</m:t>
                      </m:r>
                      <m:f>
                        <m:fPr>
                          <m:ctrlPr>
                            <a:rPr lang="en-GB" i="1" kern="0" smtClean="0">
                              <a:solidFill>
                                <a:schemeClr val="tx1"/>
                              </a:solidFill>
                              <a:latin typeface="Cambria Math" panose="02040503050406030204" pitchFamily="18" charset="0"/>
                            </a:rPr>
                          </m:ctrlPr>
                        </m:fPr>
                        <m:num>
                          <m:r>
                            <a:rPr lang="en-GB" b="0" i="1" kern="0" smtClean="0">
                              <a:solidFill>
                                <a:schemeClr val="tx1"/>
                              </a:solidFill>
                              <a:latin typeface="Cambria Math" panose="02040503050406030204" pitchFamily="18" charset="0"/>
                            </a:rPr>
                            <m:t>1</m:t>
                          </m:r>
                        </m:num>
                        <m:den>
                          <m:r>
                            <a:rPr lang="en-GB" b="0" i="1" kern="0" smtClean="0">
                              <a:solidFill>
                                <a:schemeClr val="tx1"/>
                              </a:solidFill>
                              <a:latin typeface="Cambria Math" panose="02040503050406030204" pitchFamily="18" charset="0"/>
                            </a:rPr>
                            <m:t>4</m:t>
                          </m:r>
                          <m:r>
                            <a:rPr lang="en-GB" b="0" i="1" kern="0" smtClean="0">
                              <a:solidFill>
                                <a:schemeClr val="tx1"/>
                              </a:solidFill>
                              <a:latin typeface="Cambria Math" panose="02040503050406030204" pitchFamily="18" charset="0"/>
                              <a:ea typeface="Cambria Math" panose="02040503050406030204" pitchFamily="18" charset="0"/>
                            </a:rPr>
                            <m:t>𝜋</m:t>
                          </m:r>
                          <m:sSub>
                            <m:sSubPr>
                              <m:ctrlPr>
                                <a:rPr lang="en-GB" b="0" i="1" kern="0" smtClean="0">
                                  <a:solidFill>
                                    <a:schemeClr val="tx1"/>
                                  </a:solidFill>
                                  <a:latin typeface="Cambria Math" panose="02040503050406030204" pitchFamily="18" charset="0"/>
                                  <a:ea typeface="Cambria Math" panose="02040503050406030204" pitchFamily="18" charset="0"/>
                                </a:rPr>
                              </m:ctrlPr>
                            </m:sSubPr>
                            <m:e>
                              <m:r>
                                <a:rPr lang="en-GB" b="0" i="1" kern="0" smtClean="0">
                                  <a:solidFill>
                                    <a:schemeClr val="tx1"/>
                                  </a:solidFill>
                                  <a:latin typeface="Cambria Math" panose="02040503050406030204" pitchFamily="18" charset="0"/>
                                  <a:ea typeface="Cambria Math" panose="02040503050406030204" pitchFamily="18" charset="0"/>
                                </a:rPr>
                                <m:t>𝜀</m:t>
                              </m:r>
                            </m:e>
                            <m:sub>
                              <m:r>
                                <a:rPr lang="en-GB" b="0" i="1" kern="0" smtClean="0">
                                  <a:solidFill>
                                    <a:schemeClr val="tx1"/>
                                  </a:solidFill>
                                  <a:latin typeface="Cambria Math" panose="02040503050406030204" pitchFamily="18" charset="0"/>
                                  <a:ea typeface="Cambria Math" panose="02040503050406030204" pitchFamily="18" charset="0"/>
                                </a:rPr>
                                <m:t>0</m:t>
                              </m:r>
                            </m:sub>
                          </m:sSub>
                        </m:den>
                      </m:f>
                      <m:f>
                        <m:fPr>
                          <m:ctrlPr>
                            <a:rPr lang="en-GB" i="1" kern="0">
                              <a:solidFill>
                                <a:schemeClr val="tx1"/>
                              </a:solidFill>
                              <a:latin typeface="Cambria Math" panose="02040503050406030204" pitchFamily="18" charset="0"/>
                            </a:rPr>
                          </m:ctrlPr>
                        </m:fPr>
                        <m:num>
                          <m:sSup>
                            <m:sSupPr>
                              <m:ctrlPr>
                                <a:rPr lang="en-GB" i="1" kern="0" smtClean="0">
                                  <a:solidFill>
                                    <a:schemeClr val="tx1"/>
                                  </a:solidFill>
                                  <a:latin typeface="Cambria Math" panose="02040503050406030204" pitchFamily="18" charset="0"/>
                                </a:rPr>
                              </m:ctrlPr>
                            </m:sSupPr>
                            <m:e>
                              <m:r>
                                <a:rPr lang="en-GB" b="0" i="1" kern="0" smtClean="0">
                                  <a:solidFill>
                                    <a:schemeClr val="tx1"/>
                                  </a:solidFill>
                                  <a:latin typeface="Cambria Math" panose="02040503050406030204" pitchFamily="18" charset="0"/>
                                </a:rPr>
                                <m:t>𝑒</m:t>
                              </m:r>
                            </m:e>
                            <m:sup>
                              <m:r>
                                <a:rPr lang="en-GB" b="0" i="1" kern="0" smtClean="0">
                                  <a:solidFill>
                                    <a:schemeClr val="tx1"/>
                                  </a:solidFill>
                                  <a:latin typeface="Cambria Math" panose="02040503050406030204" pitchFamily="18" charset="0"/>
                                </a:rPr>
                                <m:t>2</m:t>
                              </m:r>
                            </m:sup>
                          </m:sSup>
                        </m:num>
                        <m:den>
                          <m:r>
                            <a:rPr lang="en-GB" i="1" kern="0" smtClean="0">
                              <a:solidFill>
                                <a:schemeClr val="tx1"/>
                              </a:solidFill>
                              <a:latin typeface="Cambria Math" panose="02040503050406030204" pitchFamily="18" charset="0"/>
                              <a:ea typeface="Cambria Math" panose="02040503050406030204" pitchFamily="18" charset="0"/>
                            </a:rPr>
                            <m:t>ℏ</m:t>
                          </m:r>
                          <m:r>
                            <a:rPr lang="en-GB" b="0" i="1" kern="0" smtClean="0">
                              <a:solidFill>
                                <a:schemeClr val="tx1"/>
                              </a:solidFill>
                              <a:latin typeface="Cambria Math" panose="02040503050406030204" pitchFamily="18" charset="0"/>
                              <a:ea typeface="Cambria Math" panose="02040503050406030204" pitchFamily="18" charset="0"/>
                            </a:rPr>
                            <m:t>𝑐</m:t>
                          </m:r>
                        </m:den>
                      </m:f>
                    </m:oMath>
                  </m:oMathPara>
                </a14:m>
                <a:endParaRPr lang="en-GB" sz="6600" kern="0" dirty="0"/>
              </a:p>
            </p:txBody>
          </p:sp>
        </mc:Choice>
        <mc:Fallback xmlns="">
          <p:sp>
            <p:nvSpPr>
              <p:cNvPr id="4" name="Content Placeholder 2">
                <a:extLst>
                  <a:ext uri="{FF2B5EF4-FFF2-40B4-BE49-F238E27FC236}">
                    <a16:creationId xmlns:a16="http://schemas.microsoft.com/office/drawing/2014/main" id="{DBB80AEB-F23B-4EE3-938A-8A1D1A22628D}"/>
                  </a:ext>
                </a:extLst>
              </p:cNvPr>
              <p:cNvSpPr txBox="1">
                <a:spLocks noRot="1" noChangeAspect="1" noMove="1" noResize="1" noEditPoints="1" noAdjustHandles="1" noChangeArrowheads="1" noChangeShapeType="1" noTextEdit="1"/>
              </p:cNvSpPr>
              <p:nvPr/>
            </p:nvSpPr>
            <p:spPr bwMode="auto">
              <a:xfrm>
                <a:off x="1786799" y="3313205"/>
                <a:ext cx="2369445" cy="1153923"/>
              </a:xfrm>
              <a:prstGeom prst="rect">
                <a:avLst/>
              </a:prstGeom>
              <a:blipFill>
                <a:blip r:embed="rId2"/>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33E909C9-9A5E-4F16-9256-34F344F2539C}"/>
                  </a:ext>
                </a:extLst>
              </p:cNvPr>
              <p:cNvSpPr txBox="1">
                <a:spLocks/>
              </p:cNvSpPr>
              <p:nvPr/>
            </p:nvSpPr>
            <p:spPr bwMode="auto">
              <a:xfrm>
                <a:off x="4997871" y="3432874"/>
                <a:ext cx="2369445" cy="115392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3399"/>
                  </a:buClr>
                  <a:buFont typeface="Wingdings" panose="05000000000000000000" pitchFamily="2" charset="2"/>
                  <a:buChar char="§"/>
                  <a:defRPr sz="2400">
                    <a:solidFill>
                      <a:srgbClr val="003399"/>
                    </a:solidFill>
                    <a:latin typeface="+mn-lt"/>
                    <a:ea typeface="+mn-ea"/>
                    <a:cs typeface="+mn-cs"/>
                  </a:defRPr>
                </a:lvl1pPr>
                <a:lvl2pPr marL="742950" indent="-28575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2pPr>
                <a:lvl3pPr marL="11430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3pPr>
                <a:lvl4pPr marL="16002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4pPr>
                <a:lvl5pPr marL="20574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5pPr>
                <a:lvl6pPr marL="25146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6pPr>
                <a:lvl7pPr marL="29718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7pPr>
                <a:lvl8pPr marL="3429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8pPr>
                <a:lvl9pPr marL="3886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9pPr>
              </a:lstStyle>
              <a:p>
                <a:pPr marL="0" indent="0">
                  <a:buNone/>
                </a:pPr>
                <a14:m>
                  <m:oMathPara xmlns:m="http://schemas.openxmlformats.org/officeDocument/2006/math">
                    <m:oMathParaPr>
                      <m:jc m:val="centerGroup"/>
                    </m:oMathParaPr>
                    <m:oMath xmlns:m="http://schemas.openxmlformats.org/officeDocument/2006/math">
                      <m:r>
                        <a:rPr lang="en-GB" i="1" kern="0" smtClean="0">
                          <a:solidFill>
                            <a:schemeClr val="tx1"/>
                          </a:solidFill>
                          <a:latin typeface="Cambria Math" panose="02040503050406030204" pitchFamily="18" charset="0"/>
                          <a:ea typeface="Cambria Math" panose="02040503050406030204" pitchFamily="18" charset="0"/>
                        </a:rPr>
                        <m:t>𝜇</m:t>
                      </m:r>
                      <m:r>
                        <a:rPr lang="en-GB" i="1" kern="0" smtClean="0">
                          <a:solidFill>
                            <a:schemeClr val="tx1"/>
                          </a:solidFill>
                          <a:latin typeface="Cambria Math" panose="02040503050406030204" pitchFamily="18" charset="0"/>
                        </a:rPr>
                        <m:t>=</m:t>
                      </m:r>
                      <m:f>
                        <m:fPr>
                          <m:ctrlPr>
                            <a:rPr lang="en-GB" i="1" kern="0" smtClean="0">
                              <a:solidFill>
                                <a:schemeClr val="tx1"/>
                              </a:solidFill>
                              <a:latin typeface="Cambria Math" panose="02040503050406030204" pitchFamily="18" charset="0"/>
                            </a:rPr>
                          </m:ctrlPr>
                        </m:fPr>
                        <m:num>
                          <m:sSub>
                            <m:sSubPr>
                              <m:ctrlPr>
                                <a:rPr lang="en-GB" i="1" kern="0" smtClean="0">
                                  <a:solidFill>
                                    <a:schemeClr val="tx1"/>
                                  </a:solidFill>
                                  <a:latin typeface="Cambria Math" panose="02040503050406030204" pitchFamily="18" charset="0"/>
                                </a:rPr>
                              </m:ctrlPr>
                            </m:sSubPr>
                            <m:e>
                              <m:r>
                                <a:rPr lang="en-GB" b="0" i="1" kern="0" smtClean="0">
                                  <a:solidFill>
                                    <a:schemeClr val="tx1"/>
                                  </a:solidFill>
                                  <a:latin typeface="Cambria Math" panose="02040503050406030204" pitchFamily="18" charset="0"/>
                                </a:rPr>
                                <m:t>𝑚</m:t>
                              </m:r>
                            </m:e>
                            <m:sub>
                              <m:r>
                                <a:rPr lang="en-GB" b="0" i="1" kern="0" smtClean="0">
                                  <a:solidFill>
                                    <a:schemeClr val="tx1"/>
                                  </a:solidFill>
                                  <a:latin typeface="Cambria Math" panose="02040503050406030204" pitchFamily="18" charset="0"/>
                                </a:rPr>
                                <m:t>𝑝</m:t>
                              </m:r>
                            </m:sub>
                          </m:sSub>
                        </m:num>
                        <m:den>
                          <m:sSub>
                            <m:sSubPr>
                              <m:ctrlPr>
                                <a:rPr lang="en-GB" b="0" i="1" kern="0" smtClean="0">
                                  <a:solidFill>
                                    <a:schemeClr val="tx1"/>
                                  </a:solidFill>
                                  <a:latin typeface="Cambria Math" panose="02040503050406030204" pitchFamily="18" charset="0"/>
                                  <a:ea typeface="Cambria Math" panose="02040503050406030204" pitchFamily="18" charset="0"/>
                                </a:rPr>
                              </m:ctrlPr>
                            </m:sSubPr>
                            <m:e>
                              <m:r>
                                <a:rPr lang="en-GB" b="0" i="1" kern="0" smtClean="0">
                                  <a:solidFill>
                                    <a:schemeClr val="tx1"/>
                                  </a:solidFill>
                                  <a:latin typeface="Cambria Math" panose="02040503050406030204" pitchFamily="18" charset="0"/>
                                  <a:ea typeface="Cambria Math" panose="02040503050406030204" pitchFamily="18" charset="0"/>
                                </a:rPr>
                                <m:t>𝑚</m:t>
                              </m:r>
                            </m:e>
                            <m:sub>
                              <m:r>
                                <a:rPr lang="en-GB" b="0" i="1" kern="0" smtClean="0">
                                  <a:solidFill>
                                    <a:schemeClr val="tx1"/>
                                  </a:solidFill>
                                  <a:latin typeface="Cambria Math" panose="02040503050406030204" pitchFamily="18" charset="0"/>
                                  <a:ea typeface="Cambria Math" panose="02040503050406030204" pitchFamily="18" charset="0"/>
                                </a:rPr>
                                <m:t>𝑒</m:t>
                              </m:r>
                            </m:sub>
                          </m:sSub>
                        </m:den>
                      </m:f>
                    </m:oMath>
                  </m:oMathPara>
                </a14:m>
                <a:endParaRPr lang="en-GB" sz="6600" kern="0" dirty="0"/>
              </a:p>
            </p:txBody>
          </p:sp>
        </mc:Choice>
        <mc:Fallback xmlns="">
          <p:sp>
            <p:nvSpPr>
              <p:cNvPr id="5" name="Content Placeholder 2">
                <a:extLst>
                  <a:ext uri="{FF2B5EF4-FFF2-40B4-BE49-F238E27FC236}">
                    <a16:creationId xmlns:a16="http://schemas.microsoft.com/office/drawing/2014/main" id="{33E909C9-9A5E-4F16-9256-34F344F2539C}"/>
                  </a:ext>
                </a:extLst>
              </p:cNvPr>
              <p:cNvSpPr txBox="1">
                <a:spLocks noRot="1" noChangeAspect="1" noMove="1" noResize="1" noEditPoints="1" noAdjustHandles="1" noChangeArrowheads="1" noChangeShapeType="1" noTextEdit="1"/>
              </p:cNvSpPr>
              <p:nvPr/>
            </p:nvSpPr>
            <p:spPr bwMode="auto">
              <a:xfrm>
                <a:off x="4997871" y="3432874"/>
                <a:ext cx="2369445" cy="1153923"/>
              </a:xfrm>
              <a:prstGeom prst="rect">
                <a:avLst/>
              </a:prstGeom>
              <a:blipFill>
                <a:blip r:embed="rId3"/>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14" name="Straight Connector 13">
            <a:extLst>
              <a:ext uri="{FF2B5EF4-FFF2-40B4-BE49-F238E27FC236}">
                <a16:creationId xmlns:a16="http://schemas.microsoft.com/office/drawing/2014/main" id="{B85A267E-6032-4675-BC94-513C62010F1F}"/>
              </a:ext>
            </a:extLst>
          </p:cNvPr>
          <p:cNvCxnSpPr/>
          <p:nvPr/>
        </p:nvCxnSpPr>
        <p:spPr>
          <a:xfrm>
            <a:off x="1364843" y="266310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282E22A-7412-4872-A967-0CEC93D09684}"/>
              </a:ext>
            </a:extLst>
          </p:cNvPr>
          <p:cNvCxnSpPr/>
          <p:nvPr/>
        </p:nvCxnSpPr>
        <p:spPr>
          <a:xfrm>
            <a:off x="9645118" y="4503481"/>
            <a:ext cx="1708682" cy="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35" name="Straight Connector 34">
            <a:extLst>
              <a:ext uri="{FF2B5EF4-FFF2-40B4-BE49-F238E27FC236}">
                <a16:creationId xmlns:a16="http://schemas.microsoft.com/office/drawing/2014/main" id="{5A139C28-00C8-4275-A6A4-A4731B133933}"/>
              </a:ext>
            </a:extLst>
          </p:cNvPr>
          <p:cNvCxnSpPr/>
          <p:nvPr/>
        </p:nvCxnSpPr>
        <p:spPr>
          <a:xfrm>
            <a:off x="9645118" y="2989241"/>
            <a:ext cx="1708682" cy="0"/>
          </a:xfrm>
          <a:prstGeom prst="line">
            <a:avLst/>
          </a:prstGeom>
          <a:ln w="57150"/>
        </p:spPr>
        <p:style>
          <a:lnRef idx="3">
            <a:schemeClr val="accent1"/>
          </a:lnRef>
          <a:fillRef idx="0">
            <a:schemeClr val="accent1"/>
          </a:fillRef>
          <a:effectRef idx="2">
            <a:schemeClr val="accent1"/>
          </a:effectRef>
          <a:fontRef idx="minor">
            <a:schemeClr val="tx1"/>
          </a:fontRef>
        </p:style>
      </p:cxnSp>
      <p:grpSp>
        <p:nvGrpSpPr>
          <p:cNvPr id="39" name="Group 38">
            <a:extLst>
              <a:ext uri="{FF2B5EF4-FFF2-40B4-BE49-F238E27FC236}">
                <a16:creationId xmlns:a16="http://schemas.microsoft.com/office/drawing/2014/main" id="{0AB808FE-F7C9-41C0-BDCE-BD80415F246B}"/>
              </a:ext>
            </a:extLst>
          </p:cNvPr>
          <p:cNvGrpSpPr/>
          <p:nvPr/>
        </p:nvGrpSpPr>
        <p:grpSpPr>
          <a:xfrm>
            <a:off x="10118238" y="5020420"/>
            <a:ext cx="841868" cy="824977"/>
            <a:chOff x="8853762" y="4571999"/>
            <a:chExt cx="841868" cy="824977"/>
          </a:xfrm>
        </p:grpSpPr>
        <p:sp>
          <p:nvSpPr>
            <p:cNvPr id="17" name="Rectangle: Rounded Corners 16">
              <a:extLst>
                <a:ext uri="{FF2B5EF4-FFF2-40B4-BE49-F238E27FC236}">
                  <a16:creationId xmlns:a16="http://schemas.microsoft.com/office/drawing/2014/main" id="{6A9D93FD-135B-4BC7-AA9A-3D41AE705840}"/>
                </a:ext>
              </a:extLst>
            </p:cNvPr>
            <p:cNvSpPr/>
            <p:nvPr/>
          </p:nvSpPr>
          <p:spPr>
            <a:xfrm>
              <a:off x="8853762" y="4572000"/>
              <a:ext cx="841868" cy="824976"/>
            </a:xfrm>
            <a:prstGeom prst="roundRect">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4400" dirty="0">
                <a:solidFill>
                  <a:schemeClr val="accent1"/>
                </a:solidFill>
              </a:endParaRPr>
            </a:p>
          </p:txBody>
        </p:sp>
        <p:sp>
          <p:nvSpPr>
            <p:cNvPr id="38" name="TextBox 37">
              <a:extLst>
                <a:ext uri="{FF2B5EF4-FFF2-40B4-BE49-F238E27FC236}">
                  <a16:creationId xmlns:a16="http://schemas.microsoft.com/office/drawing/2014/main" id="{B88D3444-5DEE-4826-A2B0-E09D713E0031}"/>
                </a:ext>
              </a:extLst>
            </p:cNvPr>
            <p:cNvSpPr txBox="1"/>
            <p:nvPr/>
          </p:nvSpPr>
          <p:spPr>
            <a:xfrm>
              <a:off x="9019531" y="4571999"/>
              <a:ext cx="535374" cy="769441"/>
            </a:xfrm>
            <a:prstGeom prst="rect">
              <a:avLst/>
            </a:prstGeom>
            <a:noFill/>
          </p:spPr>
          <p:txBody>
            <a:bodyPr wrap="square" rtlCol="0">
              <a:spAutoFit/>
            </a:bodyPr>
            <a:lstStyle/>
            <a:p>
              <a:r>
                <a:rPr lang="el-GR" sz="4400" dirty="0">
                  <a:solidFill>
                    <a:schemeClr val="bg1"/>
                  </a:solidFill>
                  <a:latin typeface="Arial" panose="020B0604020202020204" pitchFamily="34" charset="0"/>
                  <a:ea typeface="Verdana" panose="020B0604030504040204" pitchFamily="34" charset="0"/>
                  <a:cs typeface="Arial" panose="020B0604020202020204" pitchFamily="34" charset="0"/>
                </a:rPr>
                <a:t>α</a:t>
              </a:r>
              <a:endParaRPr lang="en-GB" sz="4400" dirty="0">
                <a:solidFill>
                  <a:schemeClr val="bg1"/>
                </a:solidFill>
              </a:endParaRPr>
            </a:p>
          </p:txBody>
        </p:sp>
      </p:grpSp>
      <p:cxnSp>
        <p:nvCxnSpPr>
          <p:cNvPr id="41" name="Straight Arrow Connector 40">
            <a:extLst>
              <a:ext uri="{FF2B5EF4-FFF2-40B4-BE49-F238E27FC236}">
                <a16:creationId xmlns:a16="http://schemas.microsoft.com/office/drawing/2014/main" id="{DC2A7A0A-9AB3-465D-B5E2-91C049999511}"/>
              </a:ext>
            </a:extLst>
          </p:cNvPr>
          <p:cNvCxnSpPr/>
          <p:nvPr/>
        </p:nvCxnSpPr>
        <p:spPr>
          <a:xfrm flipV="1">
            <a:off x="10499459" y="2989241"/>
            <a:ext cx="0" cy="151424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0ABC0922-C27E-43B7-AA56-2CD6BD974CAC}"/>
                  </a:ext>
                </a:extLst>
              </p:cNvPr>
              <p:cNvSpPr txBox="1"/>
              <p:nvPr/>
            </p:nvSpPr>
            <p:spPr>
              <a:xfrm>
                <a:off x="9109090" y="2850741"/>
                <a:ext cx="3378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1</m:t>
                          </m:r>
                        </m:e>
                      </m:d>
                    </m:oMath>
                  </m:oMathPara>
                </a14:m>
                <a:endParaRPr lang="en-GB" dirty="0"/>
              </a:p>
            </p:txBody>
          </p:sp>
        </mc:Choice>
        <mc:Fallback xmlns="">
          <p:sp>
            <p:nvSpPr>
              <p:cNvPr id="42" name="TextBox 41">
                <a:extLst>
                  <a:ext uri="{FF2B5EF4-FFF2-40B4-BE49-F238E27FC236}">
                    <a16:creationId xmlns:a16="http://schemas.microsoft.com/office/drawing/2014/main" id="{0ABC0922-C27E-43B7-AA56-2CD6BD974CAC}"/>
                  </a:ext>
                </a:extLst>
              </p:cNvPr>
              <p:cNvSpPr txBox="1">
                <a:spLocks noRot="1" noChangeAspect="1" noMove="1" noResize="1" noEditPoints="1" noAdjustHandles="1" noChangeArrowheads="1" noChangeShapeType="1" noTextEdit="1"/>
              </p:cNvSpPr>
              <p:nvPr/>
            </p:nvSpPr>
            <p:spPr>
              <a:xfrm>
                <a:off x="9109090" y="2850741"/>
                <a:ext cx="337849" cy="276999"/>
              </a:xfrm>
              <a:prstGeom prst="rect">
                <a:avLst/>
              </a:prstGeom>
              <a:blipFill>
                <a:blip r:embed="rId4"/>
                <a:stretch>
                  <a:fillRect l="-58929" t="-180000" r="-164286" b="-26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9AA88AF-FE81-4753-BDCB-5CF1C8EC6D7C}"/>
                  </a:ext>
                </a:extLst>
              </p:cNvPr>
              <p:cNvSpPr txBox="1"/>
              <p:nvPr/>
            </p:nvSpPr>
            <p:spPr>
              <a:xfrm>
                <a:off x="9109089" y="4327444"/>
                <a:ext cx="3378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2</m:t>
                          </m:r>
                        </m:e>
                      </m:d>
                    </m:oMath>
                  </m:oMathPara>
                </a14:m>
                <a:endParaRPr lang="en-GB" dirty="0"/>
              </a:p>
            </p:txBody>
          </p:sp>
        </mc:Choice>
        <mc:Fallback xmlns="">
          <p:sp>
            <p:nvSpPr>
              <p:cNvPr id="44" name="TextBox 43">
                <a:extLst>
                  <a:ext uri="{FF2B5EF4-FFF2-40B4-BE49-F238E27FC236}">
                    <a16:creationId xmlns:a16="http://schemas.microsoft.com/office/drawing/2014/main" id="{69AA88AF-FE81-4753-BDCB-5CF1C8EC6D7C}"/>
                  </a:ext>
                </a:extLst>
              </p:cNvPr>
              <p:cNvSpPr txBox="1">
                <a:spLocks noRot="1" noChangeAspect="1" noMove="1" noResize="1" noEditPoints="1" noAdjustHandles="1" noChangeArrowheads="1" noChangeShapeType="1" noTextEdit="1"/>
              </p:cNvSpPr>
              <p:nvPr/>
            </p:nvSpPr>
            <p:spPr>
              <a:xfrm>
                <a:off x="9109089" y="4327444"/>
                <a:ext cx="337849" cy="276999"/>
              </a:xfrm>
              <a:prstGeom prst="rect">
                <a:avLst/>
              </a:prstGeom>
              <a:blipFill>
                <a:blip r:embed="rId5"/>
                <a:stretch>
                  <a:fillRect l="-58929" t="-180000" r="-164286" b="-266667"/>
                </a:stretch>
              </a:blipFill>
            </p:spPr>
            <p:txBody>
              <a:bodyPr/>
              <a:lstStyle/>
              <a:p>
                <a:r>
                  <a:rPr lang="en-GB">
                    <a:noFill/>
                  </a:rPr>
                  <a:t> </a:t>
                </a:r>
              </a:p>
            </p:txBody>
          </p:sp>
        </mc:Fallback>
      </mc:AlternateContent>
      <p:cxnSp>
        <p:nvCxnSpPr>
          <p:cNvPr id="97" name="Straight Connector 96">
            <a:extLst>
              <a:ext uri="{FF2B5EF4-FFF2-40B4-BE49-F238E27FC236}">
                <a16:creationId xmlns:a16="http://schemas.microsoft.com/office/drawing/2014/main" id="{BAD01554-E7BD-4FE2-83DF-27E8198238A0}"/>
              </a:ext>
            </a:extLst>
          </p:cNvPr>
          <p:cNvCxnSpPr/>
          <p:nvPr/>
        </p:nvCxnSpPr>
        <p:spPr>
          <a:xfrm>
            <a:off x="10499459" y="3567409"/>
            <a:ext cx="0" cy="936072"/>
          </a:xfrm>
          <a:prstGeom prst="line">
            <a:avLst/>
          </a:prstGeom>
          <a:ln w="38100"/>
        </p:spPr>
        <p:style>
          <a:lnRef idx="3">
            <a:schemeClr val="dk1"/>
          </a:lnRef>
          <a:fillRef idx="0">
            <a:schemeClr val="dk1"/>
          </a:fillRef>
          <a:effectRef idx="2">
            <a:schemeClr val="dk1"/>
          </a:effectRef>
          <a:fontRef idx="minor">
            <a:schemeClr val="tx1"/>
          </a:fontRef>
        </p:style>
      </p:cxnSp>
      <p:sp>
        <p:nvSpPr>
          <p:cNvPr id="101" name="Rectangle: Rounded Corners 100">
            <a:extLst>
              <a:ext uri="{FF2B5EF4-FFF2-40B4-BE49-F238E27FC236}">
                <a16:creationId xmlns:a16="http://schemas.microsoft.com/office/drawing/2014/main" id="{124B9E7E-00BF-4795-852A-8CBD4D54F82B}"/>
              </a:ext>
            </a:extLst>
          </p:cNvPr>
          <p:cNvSpPr/>
          <p:nvPr/>
        </p:nvSpPr>
        <p:spPr>
          <a:xfrm>
            <a:off x="5076854" y="3377842"/>
            <a:ext cx="841868" cy="824976"/>
          </a:xfrm>
          <a:prstGeom prst="round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4400" dirty="0">
              <a:solidFill>
                <a:schemeClr val="accent1"/>
              </a:solidFill>
            </a:endParaRPr>
          </a:p>
        </p:txBody>
      </p:sp>
      <p:sp>
        <p:nvSpPr>
          <p:cNvPr id="103" name="TextBox 102">
            <a:extLst>
              <a:ext uri="{FF2B5EF4-FFF2-40B4-BE49-F238E27FC236}">
                <a16:creationId xmlns:a16="http://schemas.microsoft.com/office/drawing/2014/main" id="{A2593492-5B78-4AED-90FB-BCD5531D95BA}"/>
              </a:ext>
            </a:extLst>
          </p:cNvPr>
          <p:cNvSpPr txBox="1"/>
          <p:nvPr/>
        </p:nvSpPr>
        <p:spPr>
          <a:xfrm>
            <a:off x="5230101" y="3377842"/>
            <a:ext cx="535374" cy="769441"/>
          </a:xfrm>
          <a:prstGeom prst="rect">
            <a:avLst/>
          </a:prstGeom>
          <a:noFill/>
        </p:spPr>
        <p:txBody>
          <a:bodyPr wrap="square" rtlCol="0">
            <a:spAutoFit/>
          </a:bodyPr>
          <a:lstStyle/>
          <a:p>
            <a:r>
              <a:rPr lang="el-GR" sz="4400" dirty="0">
                <a:solidFill>
                  <a:schemeClr val="bg1"/>
                </a:solidFill>
                <a:latin typeface="Verdana" panose="020B0604030504040204" pitchFamily="34" charset="0"/>
                <a:ea typeface="Verdana" panose="020B0604030504040204" pitchFamily="34" charset="0"/>
              </a:rPr>
              <a:t>μ</a:t>
            </a:r>
            <a:endParaRPr lang="en-GB" sz="4400" dirty="0">
              <a:solidFill>
                <a:schemeClr val="bg1"/>
              </a:solidFill>
            </a:endParaRPr>
          </a:p>
        </p:txBody>
      </p:sp>
      <p:sp>
        <p:nvSpPr>
          <p:cNvPr id="105" name="Rectangle: Rounded Corners 104">
            <a:extLst>
              <a:ext uri="{FF2B5EF4-FFF2-40B4-BE49-F238E27FC236}">
                <a16:creationId xmlns:a16="http://schemas.microsoft.com/office/drawing/2014/main" id="{C2471A73-C3D5-43CB-B117-152E0DD58E15}"/>
              </a:ext>
            </a:extLst>
          </p:cNvPr>
          <p:cNvSpPr/>
          <p:nvPr/>
        </p:nvSpPr>
        <p:spPr>
          <a:xfrm>
            <a:off x="1547381" y="3377842"/>
            <a:ext cx="841868" cy="824976"/>
          </a:xfrm>
          <a:prstGeom prst="roundRect">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4400" dirty="0">
              <a:solidFill>
                <a:schemeClr val="accent1"/>
              </a:solidFill>
            </a:endParaRPr>
          </a:p>
        </p:txBody>
      </p:sp>
      <p:sp>
        <p:nvSpPr>
          <p:cNvPr id="107" name="TextBox 106">
            <a:extLst>
              <a:ext uri="{FF2B5EF4-FFF2-40B4-BE49-F238E27FC236}">
                <a16:creationId xmlns:a16="http://schemas.microsoft.com/office/drawing/2014/main" id="{FE7870DE-A817-4763-9EC8-08B676F08DBD}"/>
              </a:ext>
            </a:extLst>
          </p:cNvPr>
          <p:cNvSpPr txBox="1"/>
          <p:nvPr/>
        </p:nvSpPr>
        <p:spPr>
          <a:xfrm>
            <a:off x="1714453" y="3376687"/>
            <a:ext cx="535374" cy="769441"/>
          </a:xfrm>
          <a:prstGeom prst="rect">
            <a:avLst/>
          </a:prstGeom>
          <a:noFill/>
        </p:spPr>
        <p:txBody>
          <a:bodyPr wrap="square" rtlCol="0">
            <a:spAutoFit/>
          </a:bodyPr>
          <a:lstStyle/>
          <a:p>
            <a:r>
              <a:rPr lang="el-GR" sz="4400" dirty="0">
                <a:solidFill>
                  <a:schemeClr val="bg1"/>
                </a:solidFill>
                <a:latin typeface="Arial" panose="020B0604020202020204" pitchFamily="34" charset="0"/>
                <a:ea typeface="Verdana" panose="020B0604030504040204" pitchFamily="34" charset="0"/>
                <a:cs typeface="Arial" panose="020B0604020202020204" pitchFamily="34" charset="0"/>
              </a:rPr>
              <a:t>α</a:t>
            </a:r>
            <a:endParaRPr lang="en-GB" sz="4400" dirty="0">
              <a:solidFill>
                <a:schemeClr val="bg1"/>
              </a:solidFill>
            </a:endParaRPr>
          </a:p>
        </p:txBody>
      </p:sp>
      <p:sp>
        <p:nvSpPr>
          <p:cNvPr id="6" name="Slide Number Placeholder 5">
            <a:extLst>
              <a:ext uri="{FF2B5EF4-FFF2-40B4-BE49-F238E27FC236}">
                <a16:creationId xmlns:a16="http://schemas.microsoft.com/office/drawing/2014/main" id="{02294B48-88DA-49AC-919D-C5E9D09EDAE8}"/>
              </a:ext>
            </a:extLst>
          </p:cNvPr>
          <p:cNvSpPr>
            <a:spLocks noGrp="1"/>
          </p:cNvSpPr>
          <p:nvPr>
            <p:ph type="sldNum" sz="quarter" idx="12"/>
          </p:nvPr>
        </p:nvSpPr>
        <p:spPr/>
        <p:txBody>
          <a:bodyPr/>
          <a:lstStyle/>
          <a:p>
            <a:fld id="{809EB93B-ACA8-4C80-8234-B6FFCAD06A08}" type="slidenum">
              <a:rPr lang="en-GB" smtClean="0"/>
              <a:t>4</a:t>
            </a:fld>
            <a:endParaRPr lang="en-GB"/>
          </a:p>
        </p:txBody>
      </p:sp>
    </p:spTree>
    <p:extLst>
      <p:ext uri="{BB962C8B-B14F-4D97-AF65-F5344CB8AC3E}">
        <p14:creationId xmlns:p14="http://schemas.microsoft.com/office/powerpoint/2010/main" val="175020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9"/>
                                        </p:tgtEl>
                                      </p:cBhvr>
                                      <p:by x="150000" y="150000"/>
                                    </p:animScale>
                                  </p:childTnLst>
                                </p:cTn>
                              </p:par>
                              <p:par>
                                <p:cTn id="7" presetID="42" presetClass="path" presetSubtype="0" accel="50000" decel="50000" fill="hold" nodeType="withEffect">
                                  <p:stCondLst>
                                    <p:cond delay="0"/>
                                  </p:stCondLst>
                                  <p:childTnLst>
                                    <p:animMotion origin="layout" path="M 2.08333E-6 -4.44444E-6 L 0.00078 -0.11088 " pathEditMode="relative" rAng="0" ptsTypes="AA">
                                      <p:cBhvr>
                                        <p:cTn id="8" dur="2000" fill="hold"/>
                                        <p:tgtEl>
                                          <p:spTgt spid="35"/>
                                        </p:tgtEl>
                                        <p:attrNameLst>
                                          <p:attrName>ppt_x</p:attrName>
                                          <p:attrName>ppt_y</p:attrName>
                                        </p:attrNameLst>
                                      </p:cBhvr>
                                      <p:rCtr x="39" y="-5556"/>
                                    </p:animMotion>
                                  </p:childTnLst>
                                </p:cTn>
                              </p:par>
                              <p:par>
                                <p:cTn id="9" presetID="42" presetClass="path" presetSubtype="0" accel="50000" decel="50000" fill="hold" grpId="0" nodeType="withEffect">
                                  <p:stCondLst>
                                    <p:cond delay="0"/>
                                  </p:stCondLst>
                                  <p:childTnLst>
                                    <p:animMotion origin="layout" path="M 2.5E-6 -4.44444E-6 L -0.00013 -0.11273 " pathEditMode="relative" rAng="0" ptsTypes="AA">
                                      <p:cBhvr>
                                        <p:cTn id="10" dur="2000" fill="hold"/>
                                        <p:tgtEl>
                                          <p:spTgt spid="42"/>
                                        </p:tgtEl>
                                        <p:attrNameLst>
                                          <p:attrName>ppt_x</p:attrName>
                                          <p:attrName>ppt_y</p:attrName>
                                        </p:attrNameLst>
                                      </p:cBhvr>
                                      <p:rCtr x="-13" y="-5648"/>
                                    </p:animMotion>
                                  </p:childTnLst>
                                </p:cTn>
                              </p:par>
                              <p:par>
                                <p:cTn id="11" presetID="42" presetClass="path" presetSubtype="0" accel="50000" decel="50000" fill="hold" nodeType="withEffect">
                                  <p:stCondLst>
                                    <p:cond delay="0"/>
                                  </p:stCondLst>
                                  <p:childTnLst>
                                    <p:animMotion origin="layout" path="M 2.08333E-6 -1.11111E-6 L 2.08333E-6 -0.11042 " pathEditMode="relative" rAng="0" ptsTypes="AA">
                                      <p:cBhvr>
                                        <p:cTn id="12" dur="2000" fill="hold"/>
                                        <p:tgtEl>
                                          <p:spTgt spid="41"/>
                                        </p:tgtEl>
                                        <p:attrNameLst>
                                          <p:attrName>ppt_x</p:attrName>
                                          <p:attrName>ppt_y</p:attrName>
                                        </p:attrNameLst>
                                      </p:cBhvr>
                                      <p:rCtr x="0" y="-5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D2B15C-C92A-A192-CE9A-751AEEFA5EF0}"/>
              </a:ext>
            </a:extLst>
          </p:cNvPr>
          <p:cNvPicPr>
            <a:picLocks noChangeAspect="1"/>
          </p:cNvPicPr>
          <p:nvPr/>
        </p:nvPicPr>
        <p:blipFill>
          <a:blip r:embed="rId2"/>
          <a:srcRect l="26427" t="11607" r="68253" b="13166"/>
          <a:stretch/>
        </p:blipFill>
        <p:spPr>
          <a:xfrm>
            <a:off x="3756278" y="4663220"/>
            <a:ext cx="378519" cy="770480"/>
          </a:xfrm>
          <a:prstGeom prst="rect">
            <a:avLst/>
          </a:prstGeom>
        </p:spPr>
      </p:pic>
      <p:sp>
        <p:nvSpPr>
          <p:cNvPr id="2" name="Title 1">
            <a:extLst>
              <a:ext uri="{FF2B5EF4-FFF2-40B4-BE49-F238E27FC236}">
                <a16:creationId xmlns:a16="http://schemas.microsoft.com/office/drawing/2014/main" id="{A7FC7CBB-F52D-46FC-84D5-7597D5B58430}"/>
              </a:ext>
            </a:extLst>
          </p:cNvPr>
          <p:cNvSpPr>
            <a:spLocks noGrp="1"/>
          </p:cNvSpPr>
          <p:nvPr>
            <p:ph type="title"/>
          </p:nvPr>
        </p:nvSpPr>
        <p:spPr/>
        <p:txBody>
          <a:bodyPr/>
          <a:lstStyle/>
          <a:p>
            <a:r>
              <a:rPr lang="en-GB" dirty="0"/>
              <a:t>How to measure </a:t>
            </a:r>
            <a:br>
              <a:rPr lang="en-GB" dirty="0"/>
            </a:br>
            <a:r>
              <a:rPr lang="en-GB" dirty="0"/>
              <a:t>variations of fundamental constants</a:t>
            </a:r>
          </a:p>
        </p:txBody>
      </p:sp>
      <p:sp>
        <p:nvSpPr>
          <p:cNvPr id="3" name="Content Placeholder 2">
            <a:extLst>
              <a:ext uri="{FF2B5EF4-FFF2-40B4-BE49-F238E27FC236}">
                <a16:creationId xmlns:a16="http://schemas.microsoft.com/office/drawing/2014/main" id="{5165BDAC-4104-4086-A0E8-9EEA022AF6AB}"/>
              </a:ext>
            </a:extLst>
          </p:cNvPr>
          <p:cNvSpPr>
            <a:spLocks noGrp="1"/>
          </p:cNvSpPr>
          <p:nvPr>
            <p:ph idx="1"/>
          </p:nvPr>
        </p:nvSpPr>
        <p:spPr>
          <a:xfrm>
            <a:off x="838200" y="1724358"/>
            <a:ext cx="10515600" cy="4910673"/>
          </a:xfrm>
        </p:spPr>
        <p:txBody>
          <a:bodyPr>
            <a:normAutofit/>
          </a:bodyPr>
          <a:lstStyle/>
          <a:p>
            <a:r>
              <a:rPr lang="en-GB" sz="2400" dirty="0">
                <a:solidFill>
                  <a:schemeClr val="accent2"/>
                </a:solidFill>
              </a:rPr>
              <a:t>Comparing clocks with different sensitivities</a:t>
            </a:r>
            <a:r>
              <a:rPr lang="en-GB" sz="2400" dirty="0"/>
              <a:t> to fundamental constants</a:t>
            </a:r>
            <a:br>
              <a:rPr lang="en-GB" sz="2400" dirty="0"/>
            </a:br>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r>
              <a:rPr lang="en-GB" sz="2400" dirty="0"/>
              <a:t>Measure ratio f</a:t>
            </a:r>
            <a:r>
              <a:rPr lang="en-GB" sz="2400" baseline="-25000" dirty="0"/>
              <a:t>1</a:t>
            </a:r>
            <a:r>
              <a:rPr lang="en-GB" sz="2400" dirty="0"/>
              <a:t>/ f</a:t>
            </a:r>
            <a:r>
              <a:rPr lang="en-GB" sz="2400" baseline="-25000" dirty="0"/>
              <a:t>2</a:t>
            </a:r>
            <a:r>
              <a:rPr lang="en-GB" sz="2400" dirty="0"/>
              <a:t> </a:t>
            </a:r>
          </a:p>
          <a:p>
            <a:r>
              <a:rPr lang="en-GB" sz="2400" dirty="0"/>
              <a:t>Look for changes over time</a:t>
            </a:r>
          </a:p>
          <a:p>
            <a:pPr marL="0" indent="0">
              <a:buNone/>
            </a:pPr>
            <a:endParaRPr lang="en-GB" dirty="0"/>
          </a:p>
          <a:p>
            <a:endParaRPr lang="en-GB" dirty="0"/>
          </a:p>
        </p:txBody>
      </p:sp>
      <p:cxnSp>
        <p:nvCxnSpPr>
          <p:cNvPr id="14" name="Straight Connector 13">
            <a:extLst>
              <a:ext uri="{FF2B5EF4-FFF2-40B4-BE49-F238E27FC236}">
                <a16:creationId xmlns:a16="http://schemas.microsoft.com/office/drawing/2014/main" id="{B85A267E-6032-4675-BC94-513C62010F1F}"/>
              </a:ext>
            </a:extLst>
          </p:cNvPr>
          <p:cNvCxnSpPr/>
          <p:nvPr/>
        </p:nvCxnSpPr>
        <p:spPr>
          <a:xfrm>
            <a:off x="1482379" y="292801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EE82C955-F252-454D-9CD5-120F649D4937}"/>
              </a:ext>
            </a:extLst>
          </p:cNvPr>
          <p:cNvSpPr txBox="1">
            <a:spLocks/>
          </p:cNvSpPr>
          <p:nvPr/>
        </p:nvSpPr>
        <p:spPr>
          <a:xfrm>
            <a:off x="6261100" y="1905000"/>
            <a:ext cx="5359400" cy="16012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accent2"/>
              </a:solidFill>
            </a:endParaRPr>
          </a:p>
        </p:txBody>
      </p:sp>
      <p:grpSp>
        <p:nvGrpSpPr>
          <p:cNvPr id="19" name="Group 18">
            <a:extLst>
              <a:ext uri="{FF2B5EF4-FFF2-40B4-BE49-F238E27FC236}">
                <a16:creationId xmlns:a16="http://schemas.microsoft.com/office/drawing/2014/main" id="{48455C64-C01A-4F93-8169-C1BD7B6DC52B}"/>
              </a:ext>
            </a:extLst>
          </p:cNvPr>
          <p:cNvGrpSpPr/>
          <p:nvPr/>
        </p:nvGrpSpPr>
        <p:grpSpPr>
          <a:xfrm>
            <a:off x="3045361" y="2422447"/>
            <a:ext cx="1272205" cy="2845255"/>
            <a:chOff x="608239" y="4020350"/>
            <a:chExt cx="1272205" cy="2845255"/>
          </a:xfrm>
        </p:grpSpPr>
        <p:sp>
          <p:nvSpPr>
            <p:cNvPr id="11" name="Oval 10">
              <a:extLst>
                <a:ext uri="{FF2B5EF4-FFF2-40B4-BE49-F238E27FC236}">
                  <a16:creationId xmlns:a16="http://schemas.microsoft.com/office/drawing/2014/main" id="{F94CB978-3615-4D13-8B3A-0A305FA9CB62}"/>
                </a:ext>
              </a:extLst>
            </p:cNvPr>
            <p:cNvSpPr/>
            <p:nvPr/>
          </p:nvSpPr>
          <p:spPr>
            <a:xfrm rot="19218561">
              <a:off x="1117083" y="4020350"/>
              <a:ext cx="763361" cy="28452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57FACAD-F58D-40BB-B734-E11863B0E100}"/>
                </a:ext>
              </a:extLst>
            </p:cNvPr>
            <p:cNvSpPr/>
            <p:nvPr/>
          </p:nvSpPr>
          <p:spPr>
            <a:xfrm rot="2381439" flipH="1">
              <a:off x="1117083" y="4020351"/>
              <a:ext cx="763361" cy="28452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612ECD64-9D09-4AEC-A289-6F6FDF88DB8A}"/>
                </a:ext>
              </a:extLst>
            </p:cNvPr>
            <p:cNvSpPr/>
            <p:nvPr/>
          </p:nvSpPr>
          <p:spPr>
            <a:xfrm>
              <a:off x="608239" y="4855962"/>
              <a:ext cx="163286" cy="1641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59BA2F2E-EF8F-404F-B5B6-E06D488BE8A2}"/>
                </a:ext>
              </a:extLst>
            </p:cNvPr>
            <p:cNvSpPr/>
            <p:nvPr/>
          </p:nvSpPr>
          <p:spPr>
            <a:xfrm>
              <a:off x="972910" y="6328767"/>
              <a:ext cx="163286" cy="1641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A3BA0F0C-61A2-4097-9F45-A9A6136AE7D1}"/>
              </a:ext>
            </a:extLst>
          </p:cNvPr>
          <p:cNvGrpSpPr/>
          <p:nvPr/>
        </p:nvGrpSpPr>
        <p:grpSpPr>
          <a:xfrm>
            <a:off x="7230918" y="2422446"/>
            <a:ext cx="1272205" cy="2845255"/>
            <a:chOff x="608239" y="4020350"/>
            <a:chExt cx="1272205" cy="2845255"/>
          </a:xfrm>
        </p:grpSpPr>
        <p:sp>
          <p:nvSpPr>
            <p:cNvPr id="22" name="Oval 21">
              <a:extLst>
                <a:ext uri="{FF2B5EF4-FFF2-40B4-BE49-F238E27FC236}">
                  <a16:creationId xmlns:a16="http://schemas.microsoft.com/office/drawing/2014/main" id="{5C72B4CA-E34E-4612-957C-C6A07004DA32}"/>
                </a:ext>
              </a:extLst>
            </p:cNvPr>
            <p:cNvSpPr/>
            <p:nvPr/>
          </p:nvSpPr>
          <p:spPr>
            <a:xfrm rot="19218561">
              <a:off x="1117083" y="4020350"/>
              <a:ext cx="763361" cy="28452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57B4CAB9-AB05-445E-A043-CF3D070BA1AA}"/>
                </a:ext>
              </a:extLst>
            </p:cNvPr>
            <p:cNvSpPr/>
            <p:nvPr/>
          </p:nvSpPr>
          <p:spPr>
            <a:xfrm rot="2381439" flipH="1">
              <a:off x="1117083" y="4020351"/>
              <a:ext cx="763361" cy="28452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DA6892AD-A814-4AE5-80F7-4A87AAACB837}"/>
                </a:ext>
              </a:extLst>
            </p:cNvPr>
            <p:cNvSpPr/>
            <p:nvPr/>
          </p:nvSpPr>
          <p:spPr>
            <a:xfrm>
              <a:off x="608239" y="4855962"/>
              <a:ext cx="163286" cy="1641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C0DD5E2E-5216-4A4B-98B0-A92191FCC8A8}"/>
                </a:ext>
              </a:extLst>
            </p:cNvPr>
            <p:cNvSpPr/>
            <p:nvPr/>
          </p:nvSpPr>
          <p:spPr>
            <a:xfrm>
              <a:off x="972910" y="6328767"/>
              <a:ext cx="163286" cy="1641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8" name="Picture 27">
            <a:extLst>
              <a:ext uri="{FF2B5EF4-FFF2-40B4-BE49-F238E27FC236}">
                <a16:creationId xmlns:a16="http://schemas.microsoft.com/office/drawing/2014/main" id="{80FD5059-16A0-4243-BFEF-C52B4896247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805" l="9375" r="89286">
                        <a14:foregroundMark x1="59375" y1="21875" x2="48214" y2="25000"/>
                        <a14:foregroundMark x1="43750" y1="18359" x2="34375" y2="23047"/>
                      </a14:backgroundRemoval>
                    </a14:imgEffect>
                  </a14:imgLayer>
                </a14:imgProps>
              </a:ext>
              <a:ext uri="{28A0092B-C50C-407E-A947-70E740481C1C}">
                <a14:useLocalDpi xmlns:a14="http://schemas.microsoft.com/office/drawing/2010/main" val="0"/>
              </a:ext>
            </a:extLst>
          </a:blip>
          <a:stretch>
            <a:fillRect/>
          </a:stretch>
        </p:blipFill>
        <p:spPr>
          <a:xfrm>
            <a:off x="3531072" y="2892466"/>
            <a:ext cx="809625" cy="1850571"/>
          </a:xfrm>
          <a:prstGeom prst="rect">
            <a:avLst/>
          </a:prstGeom>
        </p:spPr>
      </p:pic>
      <p:pic>
        <p:nvPicPr>
          <p:cNvPr id="31" name="Picture 30">
            <a:extLst>
              <a:ext uri="{FF2B5EF4-FFF2-40B4-BE49-F238E27FC236}">
                <a16:creationId xmlns:a16="http://schemas.microsoft.com/office/drawing/2014/main" id="{F5E202A2-933E-4B10-9463-92BDBF3FA2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7273" l="4762" r="94444"/>
                    </a14:imgEffect>
                  </a14:imgLayer>
                </a14:imgProps>
              </a:ext>
            </a:extLst>
          </a:blip>
          <a:stretch>
            <a:fillRect/>
          </a:stretch>
        </p:blipFill>
        <p:spPr>
          <a:xfrm>
            <a:off x="7155153" y="3282683"/>
            <a:ext cx="1932577" cy="1124780"/>
          </a:xfrm>
          <a:prstGeom prst="rect">
            <a:avLst/>
          </a:prstGeom>
        </p:spPr>
      </p:pic>
      <p:sp>
        <p:nvSpPr>
          <p:cNvPr id="35" name="Arrow: Left-Right 34">
            <a:extLst>
              <a:ext uri="{FF2B5EF4-FFF2-40B4-BE49-F238E27FC236}">
                <a16:creationId xmlns:a16="http://schemas.microsoft.com/office/drawing/2014/main" id="{FE40767C-7E8C-4BC0-A644-648F953961F3}"/>
              </a:ext>
            </a:extLst>
          </p:cNvPr>
          <p:cNvSpPr/>
          <p:nvPr/>
        </p:nvSpPr>
        <p:spPr>
          <a:xfrm>
            <a:off x="5044963" y="3303473"/>
            <a:ext cx="1880463" cy="102250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0A51F05-D053-4BDB-9F1C-DBE3A146B7A4}"/>
                  </a:ext>
                </a:extLst>
              </p:cNvPr>
              <p:cNvSpPr txBox="1"/>
              <p:nvPr/>
            </p:nvSpPr>
            <p:spPr>
              <a:xfrm>
                <a:off x="4846709" y="5608021"/>
                <a:ext cx="7112562" cy="102252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3200" i="1" smtClean="0">
                              <a:latin typeface="Cambria Math" panose="02040503050406030204" pitchFamily="18" charset="0"/>
                            </a:rPr>
                          </m:ctrlPr>
                        </m:fPr>
                        <m:num>
                          <m:r>
                            <m:rPr>
                              <m:sty m:val="p"/>
                            </m:rPr>
                            <a:rPr lang="el-GR" sz="3200" i="1" smtClean="0">
                              <a:latin typeface="Cambria Math" panose="02040503050406030204" pitchFamily="18" charset="0"/>
                              <a:ea typeface="Cambria Math" panose="02040503050406030204" pitchFamily="18" charset="0"/>
                            </a:rPr>
                            <m:t>Δ</m:t>
                          </m:r>
                          <m:r>
                            <a:rPr lang="en-GB" sz="3200" b="0" i="1" smtClean="0">
                              <a:latin typeface="Cambria Math" panose="02040503050406030204" pitchFamily="18" charset="0"/>
                              <a:ea typeface="Cambria Math" panose="02040503050406030204" pitchFamily="18" charset="0"/>
                            </a:rPr>
                            <m:t>𝑓</m:t>
                          </m:r>
                          <m:r>
                            <a:rPr lang="en-GB" sz="3200" b="0" i="1" smtClean="0">
                              <a:latin typeface="Cambria Math" panose="02040503050406030204" pitchFamily="18" charset="0"/>
                              <a:ea typeface="Cambria Math" panose="02040503050406030204" pitchFamily="18" charset="0"/>
                            </a:rPr>
                            <m:t>1</m:t>
                          </m:r>
                        </m:num>
                        <m:den>
                          <m:r>
                            <m:rPr>
                              <m:sty m:val="p"/>
                            </m:rPr>
                            <a:rPr lang="el-GR" sz="3200" i="1" smtClean="0">
                              <a:latin typeface="Cambria Math" panose="02040503050406030204" pitchFamily="18" charset="0"/>
                              <a:ea typeface="Cambria Math" panose="02040503050406030204" pitchFamily="18" charset="0"/>
                            </a:rPr>
                            <m:t>Δ</m:t>
                          </m:r>
                          <m:r>
                            <a:rPr lang="en-GB" sz="3200" b="0" i="1" smtClean="0">
                              <a:latin typeface="Cambria Math" panose="02040503050406030204" pitchFamily="18" charset="0"/>
                              <a:ea typeface="Cambria Math" panose="02040503050406030204" pitchFamily="18" charset="0"/>
                            </a:rPr>
                            <m:t>𝑓</m:t>
                          </m:r>
                          <m:r>
                            <a:rPr lang="en-GB" sz="3200" b="0" i="1" smtClean="0">
                              <a:latin typeface="Cambria Math" panose="02040503050406030204" pitchFamily="18" charset="0"/>
                              <a:ea typeface="Cambria Math" panose="02040503050406030204" pitchFamily="18" charset="0"/>
                            </a:rPr>
                            <m:t>2</m:t>
                          </m:r>
                        </m:den>
                      </m:f>
                      <m:r>
                        <a:rPr lang="en-GB" sz="3200" b="0" i="1" smtClean="0">
                          <a:latin typeface="Cambria Math" panose="02040503050406030204" pitchFamily="18" charset="0"/>
                        </a:rPr>
                        <m:t>=</m:t>
                      </m:r>
                      <m:sSub>
                        <m:sSubPr>
                          <m:ctrlPr>
                            <a:rPr lang="en-GB" sz="3200" b="0" i="1" smtClean="0">
                              <a:latin typeface="Cambria Math" panose="02040503050406030204" pitchFamily="18" charset="0"/>
                            </a:rPr>
                          </m:ctrlPr>
                        </m:sSubPr>
                        <m:e>
                          <m:r>
                            <a:rPr lang="en-GB" sz="3200" b="0" i="1" smtClean="0">
                              <a:latin typeface="Cambria Math" panose="02040503050406030204" pitchFamily="18" charset="0"/>
                            </a:rPr>
                            <m:t>|</m:t>
                          </m:r>
                          <m:r>
                            <a:rPr lang="en-GB" sz="3200" b="0" i="1" smtClean="0">
                              <a:latin typeface="Cambria Math" panose="02040503050406030204" pitchFamily="18" charset="0"/>
                            </a:rPr>
                            <m:t>𝐾</m:t>
                          </m:r>
                        </m:e>
                        <m:sub>
                          <m:r>
                            <a:rPr lang="en-GB" sz="3200" b="0" i="1" smtClean="0">
                              <a:latin typeface="Cambria Math" panose="02040503050406030204" pitchFamily="18" charset="0"/>
                            </a:rPr>
                            <m:t>1</m:t>
                          </m:r>
                          <m:r>
                            <a:rPr lang="en-GB" sz="3200" b="0" i="1" smtClean="0">
                              <a:latin typeface="Cambria Math" panose="02040503050406030204" pitchFamily="18" charset="0"/>
                            </a:rPr>
                            <m:t>𝑥</m:t>
                          </m:r>
                        </m:sub>
                      </m:sSub>
                      <m:r>
                        <a:rPr lang="en-GB" sz="3200" b="0" i="1" smtClean="0">
                          <a:latin typeface="Cambria Math" panose="02040503050406030204" pitchFamily="18" charset="0"/>
                        </a:rPr>
                        <m:t>−</m:t>
                      </m:r>
                      <m:sSub>
                        <m:sSubPr>
                          <m:ctrlPr>
                            <a:rPr lang="en-GB" sz="3200" b="0" i="1" smtClean="0">
                              <a:latin typeface="Cambria Math" panose="02040503050406030204" pitchFamily="18" charset="0"/>
                            </a:rPr>
                          </m:ctrlPr>
                        </m:sSubPr>
                        <m:e>
                          <m:r>
                            <a:rPr lang="en-GB" sz="3200" b="0" i="1" smtClean="0">
                              <a:latin typeface="Cambria Math" panose="02040503050406030204" pitchFamily="18" charset="0"/>
                            </a:rPr>
                            <m:t>𝐾</m:t>
                          </m:r>
                        </m:e>
                        <m:sub>
                          <m:r>
                            <a:rPr lang="en-GB" sz="3200" b="0" i="1" smtClean="0">
                              <a:latin typeface="Cambria Math" panose="02040503050406030204" pitchFamily="18" charset="0"/>
                            </a:rPr>
                            <m:t>2</m:t>
                          </m:r>
                          <m:r>
                            <a:rPr lang="en-GB" sz="3200" b="0" i="1" smtClean="0">
                              <a:latin typeface="Cambria Math" panose="02040503050406030204" pitchFamily="18" charset="0"/>
                            </a:rPr>
                            <m:t>𝑥</m:t>
                          </m:r>
                        </m:sub>
                      </m:sSub>
                      <m:r>
                        <a:rPr lang="en-GB" sz="3200" b="0" i="1" smtClean="0">
                          <a:latin typeface="Cambria Math" panose="02040503050406030204" pitchFamily="18" charset="0"/>
                        </a:rPr>
                        <m:t>|</m:t>
                      </m:r>
                      <m:f>
                        <m:fPr>
                          <m:ctrlPr>
                            <a:rPr lang="en-GB" sz="3200" b="0" i="1" smtClean="0">
                              <a:latin typeface="Cambria Math" panose="02040503050406030204" pitchFamily="18" charset="0"/>
                            </a:rPr>
                          </m:ctrlPr>
                        </m:fPr>
                        <m:num>
                          <m:r>
                            <m:rPr>
                              <m:sty m:val="p"/>
                            </m:rPr>
                            <a:rPr lang="el-GR" sz="3200" b="0" i="1" smtClean="0">
                              <a:latin typeface="Cambria Math" panose="02040503050406030204" pitchFamily="18" charset="0"/>
                              <a:ea typeface="Cambria Math" panose="02040503050406030204" pitchFamily="18" charset="0"/>
                            </a:rPr>
                            <m:t>Δ</m:t>
                          </m:r>
                          <m:r>
                            <a:rPr lang="en-GB" sz="3200" b="0" i="1" smtClean="0">
                              <a:latin typeface="Cambria Math" panose="02040503050406030204" pitchFamily="18" charset="0"/>
                              <a:ea typeface="Cambria Math" panose="02040503050406030204" pitchFamily="18" charset="0"/>
                            </a:rPr>
                            <m:t>𝑥</m:t>
                          </m:r>
                        </m:num>
                        <m:den>
                          <m:r>
                            <a:rPr lang="en-GB" sz="3200" b="0" i="1" smtClean="0">
                              <a:latin typeface="Cambria Math" panose="02040503050406030204" pitchFamily="18" charset="0"/>
                            </a:rPr>
                            <m:t>𝑥</m:t>
                          </m:r>
                        </m:den>
                      </m:f>
                      <m:r>
                        <a:rPr lang="en-GB" sz="3200" b="0" i="1" smtClean="0">
                          <a:latin typeface="Cambria Math" panose="02040503050406030204" pitchFamily="18" charset="0"/>
                        </a:rPr>
                        <m:t>          </m:t>
                      </m:r>
                      <m:r>
                        <a:rPr lang="en-GB" sz="3200" b="0" i="1" smtClean="0">
                          <a:latin typeface="Cambria Math" panose="02040503050406030204" pitchFamily="18" charset="0"/>
                        </a:rPr>
                        <m:t>𝑥</m:t>
                      </m:r>
                      <m:r>
                        <a:rPr lang="en-GB" sz="3200" b="0" i="1" smtClean="0">
                          <a:latin typeface="Cambria Math" panose="02040503050406030204" pitchFamily="18" charset="0"/>
                        </a:rPr>
                        <m:t>=</m:t>
                      </m:r>
                      <m:r>
                        <a:rPr lang="en-GB" sz="3200" b="0" i="1" smtClean="0">
                          <a:latin typeface="Cambria Math" panose="02040503050406030204" pitchFamily="18" charset="0"/>
                          <a:ea typeface="Cambria Math" panose="02040503050406030204" pitchFamily="18" charset="0"/>
                        </a:rPr>
                        <m:t>𝛼</m:t>
                      </m:r>
                      <m:r>
                        <a:rPr lang="en-GB" sz="3200" b="0" i="1" smtClean="0">
                          <a:latin typeface="Cambria Math" panose="02040503050406030204" pitchFamily="18" charset="0"/>
                          <a:ea typeface="Cambria Math" panose="02040503050406030204" pitchFamily="18" charset="0"/>
                        </a:rPr>
                        <m:t>,</m:t>
                      </m:r>
                      <m:r>
                        <a:rPr lang="en-GB" sz="3200" b="0" i="1" smtClean="0">
                          <a:latin typeface="Cambria Math" panose="02040503050406030204" pitchFamily="18" charset="0"/>
                          <a:ea typeface="Cambria Math" panose="02040503050406030204" pitchFamily="18" charset="0"/>
                        </a:rPr>
                        <m:t>𝜇</m:t>
                      </m:r>
                    </m:oMath>
                  </m:oMathPara>
                </a14:m>
                <a:endParaRPr lang="en-GB" sz="1600" dirty="0"/>
              </a:p>
            </p:txBody>
          </p:sp>
        </mc:Choice>
        <mc:Fallback xmlns="">
          <p:sp>
            <p:nvSpPr>
              <p:cNvPr id="36" name="TextBox 35">
                <a:extLst>
                  <a:ext uri="{FF2B5EF4-FFF2-40B4-BE49-F238E27FC236}">
                    <a16:creationId xmlns:a16="http://schemas.microsoft.com/office/drawing/2014/main" id="{90A51F05-D053-4BDB-9F1C-DBE3A146B7A4}"/>
                  </a:ext>
                </a:extLst>
              </p:cNvPr>
              <p:cNvSpPr txBox="1">
                <a:spLocks noRot="1" noChangeAspect="1" noMove="1" noResize="1" noEditPoints="1" noAdjustHandles="1" noChangeArrowheads="1" noChangeShapeType="1" noTextEdit="1"/>
              </p:cNvSpPr>
              <p:nvPr/>
            </p:nvSpPr>
            <p:spPr>
              <a:xfrm>
                <a:off x="4846709" y="5608021"/>
                <a:ext cx="7112562" cy="1022524"/>
              </a:xfrm>
              <a:prstGeom prst="rect">
                <a:avLst/>
              </a:prstGeom>
              <a:blipFill>
                <a:blip r:embed="rId7"/>
                <a:stretch>
                  <a:fillRect/>
                </a:stretch>
              </a:blipFill>
              <a:ln>
                <a:noFill/>
              </a:ln>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90501BA-47A3-4550-A453-F0E1455B2E21}"/>
              </a:ext>
            </a:extLst>
          </p:cNvPr>
          <p:cNvSpPr>
            <a:spLocks noGrp="1"/>
          </p:cNvSpPr>
          <p:nvPr>
            <p:ph type="sldNum" sz="quarter" idx="12"/>
          </p:nvPr>
        </p:nvSpPr>
        <p:spPr/>
        <p:txBody>
          <a:bodyPr/>
          <a:lstStyle/>
          <a:p>
            <a:fld id="{809EB93B-ACA8-4C80-8234-B6FFCAD06A08}" type="slidenum">
              <a:rPr lang="en-GB" smtClean="0"/>
              <a:t>5</a:t>
            </a:fld>
            <a:endParaRPr lang="en-GB"/>
          </a:p>
        </p:txBody>
      </p:sp>
      <p:pic>
        <p:nvPicPr>
          <p:cNvPr id="7" name="Picture 6">
            <a:extLst>
              <a:ext uri="{FF2B5EF4-FFF2-40B4-BE49-F238E27FC236}">
                <a16:creationId xmlns:a16="http://schemas.microsoft.com/office/drawing/2014/main" id="{D5AC08B0-1188-B564-C5C2-C090FAA79A71}"/>
              </a:ext>
            </a:extLst>
          </p:cNvPr>
          <p:cNvPicPr>
            <a:picLocks noChangeAspect="1"/>
          </p:cNvPicPr>
          <p:nvPr/>
        </p:nvPicPr>
        <p:blipFill>
          <a:blip r:embed="rId2"/>
          <a:srcRect l="40919" t="28866" r="52320" b="19791"/>
          <a:stretch/>
        </p:blipFill>
        <p:spPr>
          <a:xfrm>
            <a:off x="7935932" y="4785528"/>
            <a:ext cx="481031" cy="525865"/>
          </a:xfrm>
          <a:prstGeom prst="rect">
            <a:avLst/>
          </a:prstGeom>
        </p:spPr>
      </p:pic>
    </p:spTree>
    <p:extLst>
      <p:ext uri="{BB962C8B-B14F-4D97-AF65-F5344CB8AC3E}">
        <p14:creationId xmlns:p14="http://schemas.microsoft.com/office/powerpoint/2010/main" val="4276080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C7CBB-F52D-46FC-84D5-7597D5B58430}"/>
              </a:ext>
            </a:extLst>
          </p:cNvPr>
          <p:cNvSpPr>
            <a:spLocks noGrp="1"/>
          </p:cNvSpPr>
          <p:nvPr>
            <p:ph type="title"/>
          </p:nvPr>
        </p:nvSpPr>
        <p:spPr/>
        <p:txBody>
          <a:bodyPr/>
          <a:lstStyle/>
          <a:p>
            <a:r>
              <a:rPr lang="en-GB" dirty="0"/>
              <a:t>How to measure </a:t>
            </a:r>
            <a:br>
              <a:rPr lang="en-GB" dirty="0"/>
            </a:br>
            <a:r>
              <a:rPr lang="en-GB" dirty="0"/>
              <a:t>variations of fundamental constants</a:t>
            </a:r>
          </a:p>
        </p:txBody>
      </p:sp>
      <p:sp>
        <p:nvSpPr>
          <p:cNvPr id="29" name="Content Placeholder 2">
            <a:extLst>
              <a:ext uri="{FF2B5EF4-FFF2-40B4-BE49-F238E27FC236}">
                <a16:creationId xmlns:a16="http://schemas.microsoft.com/office/drawing/2014/main" id="{EE82C955-F252-454D-9CD5-120F649D4937}"/>
              </a:ext>
            </a:extLst>
          </p:cNvPr>
          <p:cNvSpPr txBox="1">
            <a:spLocks/>
          </p:cNvSpPr>
          <p:nvPr/>
        </p:nvSpPr>
        <p:spPr>
          <a:xfrm>
            <a:off x="6869195" y="1905000"/>
            <a:ext cx="5359400" cy="16012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accent2"/>
              </a:solidFill>
            </a:endParaRPr>
          </a:p>
        </p:txBody>
      </p:sp>
      <p:pic>
        <p:nvPicPr>
          <p:cNvPr id="7" name="Content Placeholder 6">
            <a:extLst>
              <a:ext uri="{FF2B5EF4-FFF2-40B4-BE49-F238E27FC236}">
                <a16:creationId xmlns:a16="http://schemas.microsoft.com/office/drawing/2014/main" id="{CE45269F-CB80-4608-9B36-E9BDF4A9652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6600" b="95000" l="10000" r="90000"/>
                    </a14:imgEffect>
                  </a14:imgLayer>
                </a14:imgProps>
              </a:ext>
              <a:ext uri="{28A0092B-C50C-407E-A947-70E740481C1C}">
                <a14:useLocalDpi xmlns:a14="http://schemas.microsoft.com/office/drawing/2010/main" val="0"/>
              </a:ext>
            </a:extLst>
          </a:blip>
          <a:stretch>
            <a:fillRect/>
          </a:stretch>
        </p:blipFill>
        <p:spPr>
          <a:xfrm>
            <a:off x="922181" y="2412783"/>
            <a:ext cx="4833544" cy="2947283"/>
          </a:xfrm>
        </p:spPr>
      </p:pic>
      <p:pic>
        <p:nvPicPr>
          <p:cNvPr id="10" name="Picture 9">
            <a:extLst>
              <a:ext uri="{FF2B5EF4-FFF2-40B4-BE49-F238E27FC236}">
                <a16:creationId xmlns:a16="http://schemas.microsoft.com/office/drawing/2014/main" id="{63DA823B-54C8-4CC6-9A2E-CDDE3FF34DBE}"/>
              </a:ext>
            </a:extLst>
          </p:cNvPr>
          <p:cNvPicPr>
            <a:picLocks noChangeAspect="1"/>
          </p:cNvPicPr>
          <p:nvPr/>
        </p:nvPicPr>
        <p:blipFill>
          <a:blip r:embed="rId4"/>
          <a:stretch>
            <a:fillRect/>
          </a:stretch>
        </p:blipFill>
        <p:spPr>
          <a:xfrm>
            <a:off x="1234210" y="3807529"/>
            <a:ext cx="3530964" cy="1049670"/>
          </a:xfrm>
          <a:prstGeom prst="rect">
            <a:avLst/>
          </a:prstGeom>
        </p:spPr>
      </p:pic>
      <p:sp>
        <p:nvSpPr>
          <p:cNvPr id="13" name="TextBox 12">
            <a:extLst>
              <a:ext uri="{FF2B5EF4-FFF2-40B4-BE49-F238E27FC236}">
                <a16:creationId xmlns:a16="http://schemas.microsoft.com/office/drawing/2014/main" id="{89824014-6F91-4BD5-AD40-5A89C240201C}"/>
              </a:ext>
            </a:extLst>
          </p:cNvPr>
          <p:cNvSpPr txBox="1"/>
          <p:nvPr/>
        </p:nvSpPr>
        <p:spPr>
          <a:xfrm>
            <a:off x="2193656" y="5517931"/>
            <a:ext cx="3261210" cy="369332"/>
          </a:xfrm>
          <a:prstGeom prst="rect">
            <a:avLst/>
          </a:prstGeom>
          <a:noFill/>
        </p:spPr>
        <p:txBody>
          <a:bodyPr wrap="square" rtlCol="0">
            <a:spAutoFit/>
          </a:bodyPr>
          <a:lstStyle/>
          <a:p>
            <a:r>
              <a:rPr lang="en-GB" dirty="0"/>
              <a:t>“in house” comparison</a:t>
            </a:r>
          </a:p>
        </p:txBody>
      </p:sp>
      <p:sp>
        <p:nvSpPr>
          <p:cNvPr id="3" name="Slide Number Placeholder 2">
            <a:extLst>
              <a:ext uri="{FF2B5EF4-FFF2-40B4-BE49-F238E27FC236}">
                <a16:creationId xmlns:a16="http://schemas.microsoft.com/office/drawing/2014/main" id="{BC7CA4C5-407E-416C-B6D3-B19543D59F12}"/>
              </a:ext>
            </a:extLst>
          </p:cNvPr>
          <p:cNvSpPr>
            <a:spLocks noGrp="1"/>
          </p:cNvSpPr>
          <p:nvPr>
            <p:ph type="sldNum" sz="quarter" idx="12"/>
          </p:nvPr>
        </p:nvSpPr>
        <p:spPr/>
        <p:txBody>
          <a:bodyPr/>
          <a:lstStyle/>
          <a:p>
            <a:fld id="{809EB93B-ACA8-4C80-8234-B6FFCAD06A08}" type="slidenum">
              <a:rPr lang="en-GB" smtClean="0"/>
              <a:t>6</a:t>
            </a:fld>
            <a:endParaRPr lang="en-GB"/>
          </a:p>
        </p:txBody>
      </p:sp>
    </p:spTree>
    <p:extLst>
      <p:ext uri="{BB962C8B-B14F-4D97-AF65-F5344CB8AC3E}">
        <p14:creationId xmlns:p14="http://schemas.microsoft.com/office/powerpoint/2010/main" val="2796634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C7CBB-F52D-46FC-84D5-7597D5B58430}"/>
              </a:ext>
            </a:extLst>
          </p:cNvPr>
          <p:cNvSpPr>
            <a:spLocks noGrp="1"/>
          </p:cNvSpPr>
          <p:nvPr>
            <p:ph type="title"/>
          </p:nvPr>
        </p:nvSpPr>
        <p:spPr/>
        <p:txBody>
          <a:bodyPr/>
          <a:lstStyle/>
          <a:p>
            <a:r>
              <a:rPr lang="en-GB" dirty="0"/>
              <a:t>How to measure </a:t>
            </a:r>
            <a:br>
              <a:rPr lang="en-GB" dirty="0"/>
            </a:br>
            <a:r>
              <a:rPr lang="en-GB" dirty="0"/>
              <a:t>variations of fundamental constants</a:t>
            </a:r>
          </a:p>
        </p:txBody>
      </p:sp>
      <p:sp>
        <p:nvSpPr>
          <p:cNvPr id="29" name="Content Placeholder 2">
            <a:extLst>
              <a:ext uri="{FF2B5EF4-FFF2-40B4-BE49-F238E27FC236}">
                <a16:creationId xmlns:a16="http://schemas.microsoft.com/office/drawing/2014/main" id="{EE82C955-F252-454D-9CD5-120F649D4937}"/>
              </a:ext>
            </a:extLst>
          </p:cNvPr>
          <p:cNvSpPr txBox="1">
            <a:spLocks/>
          </p:cNvSpPr>
          <p:nvPr/>
        </p:nvSpPr>
        <p:spPr>
          <a:xfrm>
            <a:off x="6869195" y="1905000"/>
            <a:ext cx="5359400" cy="16012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accent2"/>
              </a:solidFill>
            </a:endParaRPr>
          </a:p>
        </p:txBody>
      </p:sp>
      <p:pic>
        <p:nvPicPr>
          <p:cNvPr id="7" name="Content Placeholder 6">
            <a:extLst>
              <a:ext uri="{FF2B5EF4-FFF2-40B4-BE49-F238E27FC236}">
                <a16:creationId xmlns:a16="http://schemas.microsoft.com/office/drawing/2014/main" id="{CE45269F-CB80-4608-9B36-E9BDF4A9652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6600" b="95000" l="10000" r="90000"/>
                    </a14:imgEffect>
                  </a14:imgLayer>
                </a14:imgProps>
              </a:ext>
              <a:ext uri="{28A0092B-C50C-407E-A947-70E740481C1C}">
                <a14:useLocalDpi xmlns:a14="http://schemas.microsoft.com/office/drawing/2010/main" val="0"/>
              </a:ext>
            </a:extLst>
          </a:blip>
          <a:stretch>
            <a:fillRect/>
          </a:stretch>
        </p:blipFill>
        <p:spPr>
          <a:xfrm>
            <a:off x="922181" y="2412783"/>
            <a:ext cx="4833544" cy="2947283"/>
          </a:xfrm>
        </p:spPr>
      </p:pic>
      <p:pic>
        <p:nvPicPr>
          <p:cNvPr id="10" name="Picture 9">
            <a:extLst>
              <a:ext uri="{FF2B5EF4-FFF2-40B4-BE49-F238E27FC236}">
                <a16:creationId xmlns:a16="http://schemas.microsoft.com/office/drawing/2014/main" id="{63DA823B-54C8-4CC6-9A2E-CDDE3FF34DBE}"/>
              </a:ext>
            </a:extLst>
          </p:cNvPr>
          <p:cNvPicPr>
            <a:picLocks noChangeAspect="1"/>
          </p:cNvPicPr>
          <p:nvPr/>
        </p:nvPicPr>
        <p:blipFill>
          <a:blip r:embed="rId4"/>
          <a:stretch>
            <a:fillRect/>
          </a:stretch>
        </p:blipFill>
        <p:spPr>
          <a:xfrm>
            <a:off x="1234210" y="3807529"/>
            <a:ext cx="3530964" cy="1049670"/>
          </a:xfrm>
          <a:prstGeom prst="rect">
            <a:avLst/>
          </a:prstGeom>
        </p:spPr>
      </p:pic>
      <p:pic>
        <p:nvPicPr>
          <p:cNvPr id="18" name="Picture 17">
            <a:extLst>
              <a:ext uri="{FF2B5EF4-FFF2-40B4-BE49-F238E27FC236}">
                <a16:creationId xmlns:a16="http://schemas.microsoft.com/office/drawing/2014/main" id="{4BAD4FF9-6B32-416A-8B79-FC95BA2DEF2D}"/>
              </a:ext>
            </a:extLst>
          </p:cNvPr>
          <p:cNvPicPr>
            <a:picLocks noChangeAspect="1"/>
          </p:cNvPicPr>
          <p:nvPr/>
        </p:nvPicPr>
        <p:blipFill>
          <a:blip r:embed="rId5"/>
          <a:stretch>
            <a:fillRect/>
          </a:stretch>
        </p:blipFill>
        <p:spPr>
          <a:xfrm>
            <a:off x="8391244" y="3720588"/>
            <a:ext cx="894476" cy="1049670"/>
          </a:xfrm>
          <a:prstGeom prst="rect">
            <a:avLst/>
          </a:prstGeom>
        </p:spPr>
      </p:pic>
      <p:pic>
        <p:nvPicPr>
          <p:cNvPr id="44" name="Content Placeholder 6">
            <a:extLst>
              <a:ext uri="{FF2B5EF4-FFF2-40B4-BE49-F238E27FC236}">
                <a16:creationId xmlns:a16="http://schemas.microsoft.com/office/drawing/2014/main" id="{0E835012-9CBE-4E45-A698-958BA5CDB79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600" b="95000" l="10000" r="90000"/>
                    </a14:imgEffect>
                  </a14:imgLayer>
                </a14:imgProps>
              </a:ext>
              <a:ext uri="{28A0092B-C50C-407E-A947-70E740481C1C}">
                <a14:useLocalDpi xmlns:a14="http://schemas.microsoft.com/office/drawing/2010/main" val="0"/>
              </a:ext>
            </a:extLst>
          </a:blip>
          <a:stretch>
            <a:fillRect/>
          </a:stretch>
        </p:blipFill>
        <p:spPr>
          <a:xfrm>
            <a:off x="6421710" y="2412782"/>
            <a:ext cx="4833544" cy="2947283"/>
          </a:xfrm>
          <a:prstGeom prst="rect">
            <a:avLst/>
          </a:prstGeom>
        </p:spPr>
      </p:pic>
      <p:grpSp>
        <p:nvGrpSpPr>
          <p:cNvPr id="3" name="Group 2">
            <a:extLst>
              <a:ext uri="{FF2B5EF4-FFF2-40B4-BE49-F238E27FC236}">
                <a16:creationId xmlns:a16="http://schemas.microsoft.com/office/drawing/2014/main" id="{D4DD605B-2A7D-41FA-A4D8-8C8FDDED10A1}"/>
              </a:ext>
            </a:extLst>
          </p:cNvPr>
          <p:cNvGrpSpPr/>
          <p:nvPr/>
        </p:nvGrpSpPr>
        <p:grpSpPr>
          <a:xfrm>
            <a:off x="3312014" y="5332831"/>
            <a:ext cx="5533284" cy="947716"/>
            <a:chOff x="3312014" y="5332831"/>
            <a:chExt cx="5533284" cy="947716"/>
          </a:xfrm>
          <a:effectLst>
            <a:glow rad="228600">
              <a:schemeClr val="accent1">
                <a:satMod val="175000"/>
                <a:alpha val="40000"/>
              </a:schemeClr>
            </a:glow>
          </a:effectLst>
        </p:grpSpPr>
        <p:cxnSp>
          <p:nvCxnSpPr>
            <p:cNvPr id="6" name="Straight Connector 5">
              <a:extLst>
                <a:ext uri="{FF2B5EF4-FFF2-40B4-BE49-F238E27FC236}">
                  <a16:creationId xmlns:a16="http://schemas.microsoft.com/office/drawing/2014/main" id="{53026A2A-10C7-49A0-9ADA-ABA1C15F71FD}"/>
                </a:ext>
              </a:extLst>
            </p:cNvPr>
            <p:cNvCxnSpPr>
              <a:cxnSpLocks/>
            </p:cNvCxnSpPr>
            <p:nvPr/>
          </p:nvCxnSpPr>
          <p:spPr>
            <a:xfrm>
              <a:off x="3312014" y="6242727"/>
              <a:ext cx="5533282" cy="0"/>
            </a:xfrm>
            <a:prstGeom prst="line">
              <a:avLst/>
            </a:prstGeom>
            <a:ln w="76200"/>
            <a:effectLst/>
          </p:spPr>
          <p:style>
            <a:lnRef idx="3">
              <a:schemeClr val="accent5"/>
            </a:lnRef>
            <a:fillRef idx="0">
              <a:schemeClr val="accent5"/>
            </a:fillRef>
            <a:effectRef idx="2">
              <a:schemeClr val="accent5"/>
            </a:effectRef>
            <a:fontRef idx="minor">
              <a:schemeClr val="tx1"/>
            </a:fontRef>
          </p:style>
        </p:cxnSp>
        <p:cxnSp>
          <p:nvCxnSpPr>
            <p:cNvPr id="4" name="Straight Connector 3">
              <a:extLst>
                <a:ext uri="{FF2B5EF4-FFF2-40B4-BE49-F238E27FC236}">
                  <a16:creationId xmlns:a16="http://schemas.microsoft.com/office/drawing/2014/main" id="{0DFF7792-39B8-4C87-ADA5-D2AB37674810}"/>
                </a:ext>
              </a:extLst>
            </p:cNvPr>
            <p:cNvCxnSpPr>
              <a:cxnSpLocks/>
            </p:cNvCxnSpPr>
            <p:nvPr/>
          </p:nvCxnSpPr>
          <p:spPr>
            <a:xfrm flipH="1">
              <a:off x="3338953" y="5332831"/>
              <a:ext cx="6815" cy="947716"/>
            </a:xfrm>
            <a:prstGeom prst="line">
              <a:avLst/>
            </a:prstGeom>
            <a:ln w="76200"/>
            <a:effectLst/>
          </p:spPr>
          <p:style>
            <a:lnRef idx="3">
              <a:schemeClr val="accent5"/>
            </a:lnRef>
            <a:fillRef idx="0">
              <a:schemeClr val="accent5"/>
            </a:fillRef>
            <a:effectRef idx="2">
              <a:schemeClr val="accent5"/>
            </a:effectRef>
            <a:fontRef idx="minor">
              <a:schemeClr val="tx1"/>
            </a:fontRef>
          </p:style>
        </p:cxnSp>
        <p:cxnSp>
          <p:nvCxnSpPr>
            <p:cNvPr id="9" name="Straight Connector 8">
              <a:extLst>
                <a:ext uri="{FF2B5EF4-FFF2-40B4-BE49-F238E27FC236}">
                  <a16:creationId xmlns:a16="http://schemas.microsoft.com/office/drawing/2014/main" id="{7F033417-2F8E-4CDB-9D15-DA19DCDDE892}"/>
                </a:ext>
              </a:extLst>
            </p:cNvPr>
            <p:cNvCxnSpPr>
              <a:cxnSpLocks/>
            </p:cNvCxnSpPr>
            <p:nvPr/>
          </p:nvCxnSpPr>
          <p:spPr>
            <a:xfrm flipV="1">
              <a:off x="8845297" y="5332831"/>
              <a:ext cx="1" cy="947716"/>
            </a:xfrm>
            <a:prstGeom prst="line">
              <a:avLst/>
            </a:prstGeom>
            <a:ln w="76200"/>
            <a:effectLst/>
          </p:spPr>
          <p:style>
            <a:lnRef idx="3">
              <a:schemeClr val="accent5"/>
            </a:lnRef>
            <a:fillRef idx="0">
              <a:schemeClr val="accent5"/>
            </a:fillRef>
            <a:effectRef idx="2">
              <a:schemeClr val="accent5"/>
            </a:effectRef>
            <a:fontRef idx="minor">
              <a:schemeClr val="tx1"/>
            </a:fontRef>
          </p:style>
        </p:cxnSp>
      </p:grpSp>
      <p:sp>
        <p:nvSpPr>
          <p:cNvPr id="20" name="TextBox 19">
            <a:extLst>
              <a:ext uri="{FF2B5EF4-FFF2-40B4-BE49-F238E27FC236}">
                <a16:creationId xmlns:a16="http://schemas.microsoft.com/office/drawing/2014/main" id="{B515962A-30A2-434C-A921-5CFFC292C582}"/>
              </a:ext>
            </a:extLst>
          </p:cNvPr>
          <p:cNvSpPr txBox="1"/>
          <p:nvPr/>
        </p:nvSpPr>
        <p:spPr>
          <a:xfrm>
            <a:off x="5368587" y="5635640"/>
            <a:ext cx="1318106" cy="369332"/>
          </a:xfrm>
          <a:prstGeom prst="rect">
            <a:avLst/>
          </a:prstGeom>
          <a:noFill/>
        </p:spPr>
        <p:txBody>
          <a:bodyPr wrap="square" rtlCol="0">
            <a:spAutoFit/>
          </a:bodyPr>
          <a:lstStyle/>
          <a:p>
            <a:r>
              <a:rPr lang="en-GB" dirty="0"/>
              <a:t>“Dark fibre”</a:t>
            </a:r>
          </a:p>
        </p:txBody>
      </p:sp>
      <p:pic>
        <p:nvPicPr>
          <p:cNvPr id="3074" name="Picture 2" descr="Clip Art Satellite Clip Art - Satellites Clipart , Free Transparent Clipart  - ClipartKey">
            <a:extLst>
              <a:ext uri="{FF2B5EF4-FFF2-40B4-BE49-F238E27FC236}">
                <a16:creationId xmlns:a16="http://schemas.microsoft.com/office/drawing/2014/main" id="{D5E1A72B-3F62-4AF4-A53A-AA331D6AE4C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795" b="90787" l="4889" r="95111"/>
                    </a14:imgEffect>
                  </a14:imgLayer>
                </a14:imgProps>
              </a:ext>
              <a:ext uri="{28A0092B-C50C-407E-A947-70E740481C1C}">
                <a14:useLocalDpi xmlns:a14="http://schemas.microsoft.com/office/drawing/2010/main" val="0"/>
              </a:ext>
            </a:extLst>
          </a:blip>
          <a:srcRect/>
          <a:stretch>
            <a:fillRect/>
          </a:stretch>
        </p:blipFill>
        <p:spPr bwMode="auto">
          <a:xfrm rot="13560000">
            <a:off x="5268657" y="1262767"/>
            <a:ext cx="1421020" cy="152516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9D955DE3-F48C-49D0-8622-E875932C539A}"/>
              </a:ext>
            </a:extLst>
          </p:cNvPr>
          <p:cNvCxnSpPr>
            <a:cxnSpLocks/>
          </p:cNvCxnSpPr>
          <p:nvPr/>
        </p:nvCxnSpPr>
        <p:spPr>
          <a:xfrm flipV="1">
            <a:off x="5074104" y="2374964"/>
            <a:ext cx="714093" cy="103815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E399E1-CBA1-4F73-8630-C29CB2AA2D5F}"/>
              </a:ext>
            </a:extLst>
          </p:cNvPr>
          <p:cNvCxnSpPr>
            <a:cxnSpLocks/>
          </p:cNvCxnSpPr>
          <p:nvPr/>
        </p:nvCxnSpPr>
        <p:spPr>
          <a:xfrm>
            <a:off x="6116440" y="2374963"/>
            <a:ext cx="830965" cy="100336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210E841-E7A6-433D-B982-D95D2D4DDE74}"/>
              </a:ext>
            </a:extLst>
          </p:cNvPr>
          <p:cNvSpPr txBox="1"/>
          <p:nvPr/>
        </p:nvSpPr>
        <p:spPr>
          <a:xfrm>
            <a:off x="5518617" y="2606083"/>
            <a:ext cx="1318106" cy="369332"/>
          </a:xfrm>
          <a:prstGeom prst="rect">
            <a:avLst/>
          </a:prstGeom>
          <a:noFill/>
        </p:spPr>
        <p:txBody>
          <a:bodyPr wrap="square" rtlCol="0">
            <a:spAutoFit/>
          </a:bodyPr>
          <a:lstStyle/>
          <a:p>
            <a:r>
              <a:rPr lang="en-GB" dirty="0"/>
              <a:t>satellite</a:t>
            </a:r>
          </a:p>
        </p:txBody>
      </p:sp>
      <p:sp>
        <p:nvSpPr>
          <p:cNvPr id="5" name="Slide Number Placeholder 4">
            <a:extLst>
              <a:ext uri="{FF2B5EF4-FFF2-40B4-BE49-F238E27FC236}">
                <a16:creationId xmlns:a16="http://schemas.microsoft.com/office/drawing/2014/main" id="{378F5D8A-8E63-4895-8810-92E86916BA08}"/>
              </a:ext>
            </a:extLst>
          </p:cNvPr>
          <p:cNvSpPr>
            <a:spLocks noGrp="1"/>
          </p:cNvSpPr>
          <p:nvPr>
            <p:ph type="sldNum" sz="quarter" idx="12"/>
          </p:nvPr>
        </p:nvSpPr>
        <p:spPr/>
        <p:txBody>
          <a:bodyPr/>
          <a:lstStyle/>
          <a:p>
            <a:fld id="{809EB93B-ACA8-4C80-8234-B6FFCAD06A08}" type="slidenum">
              <a:rPr lang="en-GB" smtClean="0"/>
              <a:t>7</a:t>
            </a:fld>
            <a:endParaRPr lang="en-GB"/>
          </a:p>
        </p:txBody>
      </p:sp>
    </p:spTree>
    <p:extLst>
      <p:ext uri="{BB962C8B-B14F-4D97-AF65-F5344CB8AC3E}">
        <p14:creationId xmlns:p14="http://schemas.microsoft.com/office/powerpoint/2010/main" val="760840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6FFF1-72C0-4E41-88C6-55B7A50ED286}"/>
              </a:ext>
            </a:extLst>
          </p:cNvPr>
          <p:cNvSpPr>
            <a:spLocks noGrp="1"/>
          </p:cNvSpPr>
          <p:nvPr>
            <p:ph type="title"/>
          </p:nvPr>
        </p:nvSpPr>
        <p:spPr/>
        <p:txBody>
          <a:bodyPr/>
          <a:lstStyle/>
          <a:p>
            <a:r>
              <a:rPr lang="en-GB" dirty="0"/>
              <a:t>The QSNET project</a:t>
            </a:r>
          </a:p>
        </p:txBody>
      </p:sp>
      <p:sp>
        <p:nvSpPr>
          <p:cNvPr id="3" name="Content Placeholder 2">
            <a:extLst>
              <a:ext uri="{FF2B5EF4-FFF2-40B4-BE49-F238E27FC236}">
                <a16:creationId xmlns:a16="http://schemas.microsoft.com/office/drawing/2014/main" id="{8C3C7681-0E86-43FB-8D0C-693CFBAEC112}"/>
              </a:ext>
            </a:extLst>
          </p:cNvPr>
          <p:cNvSpPr>
            <a:spLocks noGrp="1"/>
          </p:cNvSpPr>
          <p:nvPr>
            <p:ph idx="1"/>
          </p:nvPr>
        </p:nvSpPr>
        <p:spPr>
          <a:xfrm>
            <a:off x="838199" y="1825624"/>
            <a:ext cx="10992729" cy="4895851"/>
          </a:xfrm>
        </p:spPr>
        <p:txBody>
          <a:bodyPr>
            <a:normAutofit/>
          </a:bodyPr>
          <a:lstStyle/>
          <a:p>
            <a:pPr marL="0" indent="0" algn="ctr">
              <a:buNone/>
            </a:pPr>
            <a:r>
              <a:rPr lang="en-GB" sz="2200" b="1" dirty="0">
                <a:solidFill>
                  <a:schemeClr val="accent1"/>
                </a:solidFill>
              </a:rPr>
              <a:t>Search for variations of fundamental constants of the Standard Model </a:t>
            </a:r>
            <a:br>
              <a:rPr lang="en-GB" sz="2200" b="1" dirty="0">
                <a:solidFill>
                  <a:schemeClr val="accent1"/>
                </a:solidFill>
              </a:rPr>
            </a:br>
            <a:r>
              <a:rPr lang="en-GB" sz="2200" b="1" dirty="0">
                <a:solidFill>
                  <a:schemeClr val="accent1"/>
                </a:solidFill>
              </a:rPr>
              <a:t>using a </a:t>
            </a:r>
            <a:r>
              <a:rPr lang="en-GB" sz="2200" b="1" u="sng" dirty="0">
                <a:solidFill>
                  <a:schemeClr val="accent1"/>
                </a:solidFill>
                <a:effectLst/>
              </a:rPr>
              <a:t>network of clocks</a:t>
            </a:r>
            <a:endParaRPr lang="en-GB" sz="2200" u="sng" dirty="0">
              <a:solidFill>
                <a:schemeClr val="accent1"/>
              </a:solidFill>
              <a:effectLst/>
            </a:endParaRPr>
          </a:p>
          <a:p>
            <a:endParaRPr lang="en-GB" sz="1400" dirty="0"/>
          </a:p>
          <a:p>
            <a:r>
              <a:rPr lang="en-GB" sz="2200" dirty="0"/>
              <a:t>A unique network of clocks chosen for their </a:t>
            </a:r>
            <a:r>
              <a:rPr lang="en-GB" sz="2200" dirty="0">
                <a:effectLst/>
              </a:rPr>
              <a:t>different sensitivities </a:t>
            </a:r>
            <a:r>
              <a:rPr lang="en-GB" sz="2200" dirty="0"/>
              <a:t>to variations of </a:t>
            </a:r>
            <a:r>
              <a:rPr lang="en-GB" sz="2200" b="1" dirty="0">
                <a:solidFill>
                  <a:srgbClr val="FF0000"/>
                </a:solidFill>
              </a:rPr>
              <a:t>α</a:t>
            </a:r>
            <a:r>
              <a:rPr lang="en-GB" sz="2200" dirty="0"/>
              <a:t> and </a:t>
            </a:r>
            <a:r>
              <a:rPr lang="en-GB" sz="2200" b="1" dirty="0">
                <a:solidFill>
                  <a:schemeClr val="accent1"/>
                </a:solidFill>
              </a:rPr>
              <a:t>μ</a:t>
            </a:r>
          </a:p>
          <a:p>
            <a:endParaRPr lang="en-GB" sz="2200" b="1" dirty="0"/>
          </a:p>
          <a:p>
            <a:endParaRPr lang="en-GB" sz="2200" b="1" dirty="0"/>
          </a:p>
          <a:p>
            <a:endParaRPr lang="en-GB" sz="2200" b="1" dirty="0"/>
          </a:p>
          <a:p>
            <a:endParaRPr lang="en-GB" sz="2200" dirty="0"/>
          </a:p>
          <a:p>
            <a:endParaRPr lang="en-GB" sz="2200" dirty="0"/>
          </a:p>
          <a:p>
            <a:endParaRPr lang="en-GB" sz="2200" dirty="0"/>
          </a:p>
          <a:p>
            <a:endParaRPr lang="en-GB" sz="2200" dirty="0"/>
          </a:p>
          <a:p>
            <a:r>
              <a:rPr lang="en-GB" sz="2200" dirty="0"/>
              <a:t>The clocks will be linked, essential to do clock-clock comparisons</a:t>
            </a:r>
          </a:p>
          <a:p>
            <a:pPr marL="0" indent="0">
              <a:buNone/>
            </a:pPr>
            <a:endParaRPr lang="en-GB" sz="800" dirty="0"/>
          </a:p>
          <a:p>
            <a:endParaRPr lang="en-GB" sz="2200" dirty="0"/>
          </a:p>
        </p:txBody>
      </p:sp>
      <p:sp>
        <p:nvSpPr>
          <p:cNvPr id="11" name="Slide Number Placeholder 10">
            <a:extLst>
              <a:ext uri="{FF2B5EF4-FFF2-40B4-BE49-F238E27FC236}">
                <a16:creationId xmlns:a16="http://schemas.microsoft.com/office/drawing/2014/main" id="{643AD13A-19F0-4346-9D40-C4A3011CAD96}"/>
              </a:ext>
            </a:extLst>
          </p:cNvPr>
          <p:cNvSpPr>
            <a:spLocks noGrp="1"/>
          </p:cNvSpPr>
          <p:nvPr>
            <p:ph type="sldNum" sz="quarter" idx="12"/>
          </p:nvPr>
        </p:nvSpPr>
        <p:spPr/>
        <p:txBody>
          <a:bodyPr/>
          <a:lstStyle/>
          <a:p>
            <a:fld id="{809EB93B-ACA8-4C80-8234-B6FFCAD06A08}" type="slidenum">
              <a:rPr lang="en-GB" smtClean="0"/>
              <a:t>8</a:t>
            </a:fld>
            <a:endParaRPr lang="en-GB"/>
          </a:p>
        </p:txBody>
      </p:sp>
      <p:pic>
        <p:nvPicPr>
          <p:cNvPr id="5" name="Picture 4">
            <a:extLst>
              <a:ext uri="{FF2B5EF4-FFF2-40B4-BE49-F238E27FC236}">
                <a16:creationId xmlns:a16="http://schemas.microsoft.com/office/drawing/2014/main" id="{3B008021-9359-4D76-ABC5-8BB90449AFC2}"/>
              </a:ext>
            </a:extLst>
          </p:cNvPr>
          <p:cNvPicPr>
            <a:picLocks noChangeAspect="1"/>
          </p:cNvPicPr>
          <p:nvPr/>
        </p:nvPicPr>
        <p:blipFill>
          <a:blip r:embed="rId2"/>
          <a:stretch>
            <a:fillRect/>
          </a:stretch>
        </p:blipFill>
        <p:spPr>
          <a:xfrm>
            <a:off x="2833991" y="3471855"/>
            <a:ext cx="6524017" cy="2665654"/>
          </a:xfrm>
          <a:prstGeom prst="rect">
            <a:avLst/>
          </a:prstGeom>
        </p:spPr>
      </p:pic>
    </p:spTree>
    <p:extLst>
      <p:ext uri="{BB962C8B-B14F-4D97-AF65-F5344CB8AC3E}">
        <p14:creationId xmlns:p14="http://schemas.microsoft.com/office/powerpoint/2010/main" val="30389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6FFF1-72C0-4E41-88C6-55B7A50ED286}"/>
              </a:ext>
            </a:extLst>
          </p:cNvPr>
          <p:cNvSpPr>
            <a:spLocks noGrp="1"/>
          </p:cNvSpPr>
          <p:nvPr>
            <p:ph type="title"/>
          </p:nvPr>
        </p:nvSpPr>
        <p:spPr/>
        <p:txBody>
          <a:bodyPr/>
          <a:lstStyle/>
          <a:p>
            <a:r>
              <a:rPr lang="en-GB" dirty="0"/>
              <a:t>The QSNET project</a:t>
            </a:r>
          </a:p>
        </p:txBody>
      </p:sp>
      <p:sp>
        <p:nvSpPr>
          <p:cNvPr id="3" name="Content Placeholder 2">
            <a:extLst>
              <a:ext uri="{FF2B5EF4-FFF2-40B4-BE49-F238E27FC236}">
                <a16:creationId xmlns:a16="http://schemas.microsoft.com/office/drawing/2014/main" id="{8C3C7681-0E86-43FB-8D0C-693CFBAEC112}"/>
              </a:ext>
            </a:extLst>
          </p:cNvPr>
          <p:cNvSpPr>
            <a:spLocks noGrp="1"/>
          </p:cNvSpPr>
          <p:nvPr>
            <p:ph idx="1"/>
          </p:nvPr>
        </p:nvSpPr>
        <p:spPr>
          <a:xfrm>
            <a:off x="838199" y="1825624"/>
            <a:ext cx="10992729" cy="4895851"/>
          </a:xfrm>
          <a:ln>
            <a:noFill/>
          </a:ln>
        </p:spPr>
        <p:txBody>
          <a:bodyPr>
            <a:normAutofit/>
          </a:bodyPr>
          <a:lstStyle/>
          <a:p>
            <a:pPr marL="0" indent="0" algn="ctr">
              <a:buNone/>
            </a:pPr>
            <a:r>
              <a:rPr lang="en-GB" sz="2200" b="1" dirty="0">
                <a:solidFill>
                  <a:schemeClr val="accent1"/>
                </a:solidFill>
              </a:rPr>
              <a:t>Search for variations of fundamental constants of the Standard Model </a:t>
            </a:r>
            <a:br>
              <a:rPr lang="en-GB" sz="2200" b="1" dirty="0">
                <a:solidFill>
                  <a:schemeClr val="accent1"/>
                </a:solidFill>
              </a:rPr>
            </a:br>
            <a:r>
              <a:rPr lang="en-GB" sz="2200" b="1" dirty="0">
                <a:solidFill>
                  <a:schemeClr val="accent1"/>
                </a:solidFill>
              </a:rPr>
              <a:t>using a </a:t>
            </a:r>
            <a:r>
              <a:rPr lang="en-GB" sz="2200" b="1" u="sng" dirty="0">
                <a:solidFill>
                  <a:schemeClr val="accent1"/>
                </a:solidFill>
                <a:effectLst/>
              </a:rPr>
              <a:t>network of clocks</a:t>
            </a:r>
            <a:endParaRPr lang="en-GB" sz="2200" u="sng" dirty="0">
              <a:solidFill>
                <a:schemeClr val="accent1"/>
              </a:solidFill>
              <a:effectLst/>
            </a:endParaRPr>
          </a:p>
          <a:p>
            <a:endParaRPr lang="en-GB" sz="1400" dirty="0"/>
          </a:p>
          <a:p>
            <a:r>
              <a:rPr lang="en-GB" sz="2200" dirty="0"/>
              <a:t>A unique network of clocks chosen for their </a:t>
            </a:r>
            <a:r>
              <a:rPr lang="en-GB" sz="2200" dirty="0">
                <a:effectLst/>
              </a:rPr>
              <a:t>different sensitivities </a:t>
            </a:r>
            <a:r>
              <a:rPr lang="en-GB" sz="2200" dirty="0"/>
              <a:t>to variations of </a:t>
            </a:r>
            <a:r>
              <a:rPr lang="en-GB" sz="2200" b="1" dirty="0">
                <a:solidFill>
                  <a:srgbClr val="FF0000"/>
                </a:solidFill>
              </a:rPr>
              <a:t>α</a:t>
            </a:r>
            <a:r>
              <a:rPr lang="en-GB" sz="2200" dirty="0"/>
              <a:t> and </a:t>
            </a:r>
            <a:r>
              <a:rPr lang="en-GB" sz="2200" b="1" dirty="0">
                <a:solidFill>
                  <a:schemeClr val="accent1"/>
                </a:solidFill>
              </a:rPr>
              <a:t>μ</a:t>
            </a:r>
          </a:p>
          <a:p>
            <a:endParaRPr lang="en-GB" sz="2200" b="1" dirty="0"/>
          </a:p>
          <a:p>
            <a:endParaRPr lang="en-GB" sz="2200" b="1" dirty="0"/>
          </a:p>
          <a:p>
            <a:endParaRPr lang="en-GB" sz="2200" b="1" dirty="0"/>
          </a:p>
          <a:p>
            <a:endParaRPr lang="en-GB" sz="2200" dirty="0"/>
          </a:p>
          <a:p>
            <a:endParaRPr lang="en-GB" sz="2200" dirty="0"/>
          </a:p>
          <a:p>
            <a:endParaRPr lang="en-GB" sz="2200" dirty="0"/>
          </a:p>
          <a:p>
            <a:endParaRPr lang="en-GB" sz="2200" dirty="0"/>
          </a:p>
          <a:p>
            <a:r>
              <a:rPr lang="en-GB" sz="2200" dirty="0"/>
              <a:t>The clocks </a:t>
            </a:r>
            <a:r>
              <a:rPr lang="en-GB" sz="2200" dirty="0">
                <a:solidFill>
                  <a:schemeClr val="accent2"/>
                </a:solidFill>
              </a:rPr>
              <a:t>will be linked</a:t>
            </a:r>
            <a:r>
              <a:rPr lang="en-GB" sz="2200" dirty="0"/>
              <a:t>, essential to do clock-clock comparisons</a:t>
            </a:r>
          </a:p>
          <a:p>
            <a:pPr marL="0" indent="0">
              <a:buNone/>
            </a:pPr>
            <a:endParaRPr lang="en-GB" sz="800" dirty="0"/>
          </a:p>
          <a:p>
            <a:endParaRPr lang="en-GB" sz="2200" dirty="0"/>
          </a:p>
        </p:txBody>
      </p:sp>
      <p:sp>
        <p:nvSpPr>
          <p:cNvPr id="11" name="Slide Number Placeholder 10">
            <a:extLst>
              <a:ext uri="{FF2B5EF4-FFF2-40B4-BE49-F238E27FC236}">
                <a16:creationId xmlns:a16="http://schemas.microsoft.com/office/drawing/2014/main" id="{643AD13A-19F0-4346-9D40-C4A3011CAD96}"/>
              </a:ext>
            </a:extLst>
          </p:cNvPr>
          <p:cNvSpPr>
            <a:spLocks noGrp="1"/>
          </p:cNvSpPr>
          <p:nvPr>
            <p:ph type="sldNum" sz="quarter" idx="12"/>
          </p:nvPr>
        </p:nvSpPr>
        <p:spPr/>
        <p:txBody>
          <a:bodyPr/>
          <a:lstStyle/>
          <a:p>
            <a:fld id="{809EB93B-ACA8-4C80-8234-B6FFCAD06A08}" type="slidenum">
              <a:rPr lang="en-GB" smtClean="0"/>
              <a:t>9</a:t>
            </a:fld>
            <a:endParaRPr lang="en-GB"/>
          </a:p>
        </p:txBody>
      </p:sp>
      <p:pic>
        <p:nvPicPr>
          <p:cNvPr id="5" name="Picture 4">
            <a:extLst>
              <a:ext uri="{FF2B5EF4-FFF2-40B4-BE49-F238E27FC236}">
                <a16:creationId xmlns:a16="http://schemas.microsoft.com/office/drawing/2014/main" id="{3B008021-9359-4D76-ABC5-8BB90449AFC2}"/>
              </a:ext>
            </a:extLst>
          </p:cNvPr>
          <p:cNvPicPr>
            <a:picLocks noChangeAspect="1"/>
          </p:cNvPicPr>
          <p:nvPr/>
        </p:nvPicPr>
        <p:blipFill>
          <a:blip r:embed="rId2"/>
          <a:stretch>
            <a:fillRect/>
          </a:stretch>
        </p:blipFill>
        <p:spPr>
          <a:xfrm>
            <a:off x="2833991" y="3471855"/>
            <a:ext cx="6524017" cy="2665654"/>
          </a:xfrm>
          <a:prstGeom prst="rect">
            <a:avLst/>
          </a:prstGeom>
        </p:spPr>
      </p:pic>
      <p:sp>
        <p:nvSpPr>
          <p:cNvPr id="4" name="Arrow: Up 3">
            <a:extLst>
              <a:ext uri="{FF2B5EF4-FFF2-40B4-BE49-F238E27FC236}">
                <a16:creationId xmlns:a16="http://schemas.microsoft.com/office/drawing/2014/main" id="{A873B389-F1FF-07FA-59E0-12FF6BA53BAB}"/>
              </a:ext>
            </a:extLst>
          </p:cNvPr>
          <p:cNvSpPr/>
          <p:nvPr/>
        </p:nvSpPr>
        <p:spPr>
          <a:xfrm>
            <a:off x="9593036" y="3824968"/>
            <a:ext cx="481693" cy="2269671"/>
          </a:xfrm>
          <a:prstGeom prst="up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3AE8ACC-7116-82EB-1350-888D48C92F82}"/>
              </a:ext>
            </a:extLst>
          </p:cNvPr>
          <p:cNvSpPr txBox="1"/>
          <p:nvPr/>
        </p:nvSpPr>
        <p:spPr>
          <a:xfrm>
            <a:off x="9982200" y="3690032"/>
            <a:ext cx="1167493" cy="523220"/>
          </a:xfrm>
          <a:prstGeom prst="rect">
            <a:avLst/>
          </a:prstGeom>
          <a:noFill/>
        </p:spPr>
        <p:txBody>
          <a:bodyPr wrap="square" rtlCol="0">
            <a:spAutoFit/>
          </a:bodyPr>
          <a:lstStyle/>
          <a:p>
            <a:r>
              <a:rPr lang="en-GB" sz="2800" b="1" dirty="0"/>
              <a:t>TRL</a:t>
            </a:r>
          </a:p>
        </p:txBody>
      </p:sp>
    </p:spTree>
    <p:extLst>
      <p:ext uri="{BB962C8B-B14F-4D97-AF65-F5344CB8AC3E}">
        <p14:creationId xmlns:p14="http://schemas.microsoft.com/office/powerpoint/2010/main" val="3173561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1344</Words>
  <Application>Microsoft Office PowerPoint</Application>
  <PresentationFormat>Widescreen</PresentationFormat>
  <Paragraphs>244</Paragraphs>
  <Slides>23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Aptos</vt:lpstr>
      <vt:lpstr>Arial</vt:lpstr>
      <vt:lpstr>Calibri</vt:lpstr>
      <vt:lpstr>Calibri Light</vt:lpstr>
      <vt:lpstr>Cambria Math</vt:lpstr>
      <vt:lpstr>CMR10</vt:lpstr>
      <vt:lpstr>Times</vt:lpstr>
      <vt:lpstr>Times New Roman</vt:lpstr>
      <vt:lpstr>Verdana</vt:lpstr>
      <vt:lpstr>Office Theme</vt:lpstr>
      <vt:lpstr>PowerPoint Presentation</vt:lpstr>
      <vt:lpstr>Background</vt:lpstr>
      <vt:lpstr>Background</vt:lpstr>
      <vt:lpstr>Why clocks?</vt:lpstr>
      <vt:lpstr>How to measure  variations of fundamental constants</vt:lpstr>
      <vt:lpstr>How to measure  variations of fundamental constants</vt:lpstr>
      <vt:lpstr>How to measure  variations of fundamental constants</vt:lpstr>
      <vt:lpstr>The QSNET project</vt:lpstr>
      <vt:lpstr>The QSNET project</vt:lpstr>
      <vt:lpstr>The QSNET project</vt:lpstr>
      <vt:lpstr>The network approach</vt:lpstr>
      <vt:lpstr>Look for variation on different timescales</vt:lpstr>
      <vt:lpstr>Phenomenology</vt:lpstr>
      <vt:lpstr>Example: scalar dark matter</vt:lpstr>
      <vt:lpstr>Other tests [EPJ QT 9, 12 (2022) ]</vt:lpstr>
      <vt:lpstr>Our results</vt:lpstr>
      <vt:lpstr>NPL optical clock measurements</vt:lpstr>
      <vt:lpstr>Theory at Sussex</vt:lpstr>
      <vt:lpstr>Towards Cf HCI clocks at Bham</vt:lpstr>
      <vt:lpstr>N2+ clock at Sussex</vt:lpstr>
      <vt:lpstr>Towards a molecular lattice clock at Imperial</vt:lpstr>
      <vt:lpstr>Detector of GW in the milli-Hz band</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 B</dc:creator>
  <cp:lastModifiedBy>Giovanni Barontini (Physics and Astronomy)</cp:lastModifiedBy>
  <cp:revision>268</cp:revision>
  <dcterms:created xsi:type="dcterms:W3CDTF">2019-09-25T07:19:33Z</dcterms:created>
  <dcterms:modified xsi:type="dcterms:W3CDTF">2025-01-21T08:08:12Z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ercoClassification">
    <vt:lpwstr>NPL Official</vt:lpwstr>
  </property>
  <property fmtid="{D5CDD505-2E9C-101B-9397-08002B2CF9AE}" pid="3" name="aliashPowerpointFooter">
    <vt:lpwstr/>
  </property>
</Properties>
</file>