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700" r:id="rId5"/>
  </p:sldMasterIdLst>
  <p:notesMasterIdLst>
    <p:notesMasterId r:id="rId35"/>
  </p:notesMasterIdLst>
  <p:sldIdLst>
    <p:sldId id="257" r:id="rId6"/>
    <p:sldId id="335" r:id="rId7"/>
    <p:sldId id="352" r:id="rId8"/>
    <p:sldId id="286" r:id="rId9"/>
    <p:sldId id="333" r:id="rId10"/>
    <p:sldId id="270" r:id="rId11"/>
    <p:sldId id="334" r:id="rId12"/>
    <p:sldId id="336" r:id="rId13"/>
    <p:sldId id="353" r:id="rId14"/>
    <p:sldId id="354" r:id="rId15"/>
    <p:sldId id="355" r:id="rId16"/>
    <p:sldId id="287" r:id="rId17"/>
    <p:sldId id="339" r:id="rId18"/>
    <p:sldId id="288" r:id="rId19"/>
    <p:sldId id="338" r:id="rId20"/>
    <p:sldId id="289" r:id="rId21"/>
    <p:sldId id="340" r:id="rId22"/>
    <p:sldId id="344" r:id="rId23"/>
    <p:sldId id="345" r:id="rId24"/>
    <p:sldId id="290" r:id="rId25"/>
    <p:sldId id="293" r:id="rId26"/>
    <p:sldId id="347" r:id="rId27"/>
    <p:sldId id="348" r:id="rId28"/>
    <p:sldId id="349" r:id="rId29"/>
    <p:sldId id="291" r:id="rId30"/>
    <p:sldId id="350" r:id="rId31"/>
    <p:sldId id="342" r:id="rId32"/>
    <p:sldId id="341" r:id="rId33"/>
    <p:sldId id="35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3E06E5-EAA0-726A-E2A3-95A9F258C9E5}" name="Hollinshead, Katharine (STFC,SO,SPC)" initials="HK(" userId="S::Katharine.Hollinshead@stfc.ukri.org::d8ea81e5-8265-482e-8342-69d1c7b83a9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088"/>
    <a:srgbClr val="F08900"/>
    <a:srgbClr val="FF6900"/>
    <a:srgbClr val="1E5DF8"/>
    <a:srgbClr val="626262"/>
    <a:srgbClr val="FFFFFF"/>
    <a:srgbClr val="00BED5"/>
    <a:srgbClr val="C13D33"/>
    <a:srgbClr val="E94D36"/>
    <a:srgbClr val="BE2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84CE8F-20A7-44F3-AD99-B0EA873F16CB}" v="329" dt="2024-10-16T09:08:50.8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44" y="282"/>
      </p:cViewPr>
      <p:guideLst>
        <p:guide orient="horz" pos="323"/>
        <p:guide pos="325"/>
        <p:guide orient="horz" pos="3974"/>
        <p:guide pos="7355"/>
        <p:guide pos="3840"/>
        <p:guide orient="horz" pos="867"/>
        <p:guide orient="horz" pos="3634"/>
        <p:guide pos="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right, Victoria (STFC,RAL,NLAB)" userId="S::victoria.wright@stfc.ukri.org::5b755868-5094-44a2-9e10-d1aa6b81dcf1" providerId="AD" clId="Web-{A40C0BD7-B694-FCCA-0A2B-D801DF0C36C6}"/>
    <pc:docChg chg="modSld">
      <pc:chgData name="Wright, Victoria (STFC,RAL,NLAB)" userId="S::victoria.wright@stfc.ukri.org::5b755868-5094-44a2-9e10-d1aa6b81dcf1" providerId="AD" clId="Web-{A40C0BD7-B694-FCCA-0A2B-D801DF0C36C6}" dt="2024-09-26T14:50:34.669" v="24" actId="20577"/>
      <pc:docMkLst>
        <pc:docMk/>
      </pc:docMkLst>
      <pc:sldChg chg="modSp">
        <pc:chgData name="Wright, Victoria (STFC,RAL,NLAB)" userId="S::victoria.wright@stfc.ukri.org::5b755868-5094-44a2-9e10-d1aa6b81dcf1" providerId="AD" clId="Web-{A40C0BD7-B694-FCCA-0A2B-D801DF0C36C6}" dt="2024-09-26T14:50:14.590" v="17" actId="1076"/>
        <pc:sldMkLst>
          <pc:docMk/>
          <pc:sldMk cId="3224382533" sldId="257"/>
        </pc:sldMkLst>
        <pc:spChg chg="mod">
          <ac:chgData name="Wright, Victoria (STFC,RAL,NLAB)" userId="S::victoria.wright@stfc.ukri.org::5b755868-5094-44a2-9e10-d1aa6b81dcf1" providerId="AD" clId="Web-{A40C0BD7-B694-FCCA-0A2B-D801DF0C36C6}" dt="2024-09-26T14:50:14.590" v="17" actId="1076"/>
          <ac:spMkLst>
            <pc:docMk/>
            <pc:sldMk cId="3224382533" sldId="257"/>
            <ac:spMk id="3" creationId="{78DB0FE0-A4AF-D848-8925-91A37993D74D}"/>
          </ac:spMkLst>
        </pc:spChg>
      </pc:sldChg>
      <pc:sldChg chg="modSp">
        <pc:chgData name="Wright, Victoria (STFC,RAL,NLAB)" userId="S::victoria.wright@stfc.ukri.org::5b755868-5094-44a2-9e10-d1aa6b81dcf1" providerId="AD" clId="Web-{A40C0BD7-B694-FCCA-0A2B-D801DF0C36C6}" dt="2024-09-26T14:50:34.669" v="24" actId="20577"/>
        <pc:sldMkLst>
          <pc:docMk/>
          <pc:sldMk cId="2309536018" sldId="298"/>
        </pc:sldMkLst>
        <pc:spChg chg="mod">
          <ac:chgData name="Wright, Victoria (STFC,RAL,NLAB)" userId="S::victoria.wright@stfc.ukri.org::5b755868-5094-44a2-9e10-d1aa6b81dcf1" providerId="AD" clId="Web-{A40C0BD7-B694-FCCA-0A2B-D801DF0C36C6}" dt="2024-09-26T14:50:34.669" v="24" actId="20577"/>
          <ac:spMkLst>
            <pc:docMk/>
            <pc:sldMk cId="2309536018" sldId="298"/>
            <ac:spMk id="41" creationId="{33EEE29D-F9BB-E1A1-A74D-455332BDB0E9}"/>
          </ac:spMkLst>
        </pc:spChg>
      </pc:sldChg>
    </pc:docChg>
  </pc:docChgLst>
  <pc:docChgLst>
    <pc:chgData name="Wright, Victoria (STFC,RAL,NLAB)" userId="5b755868-5094-44a2-9e10-d1aa6b81dcf1" providerId="ADAL" clId="{55D4335E-5B8F-4526-810C-858535B9B52A}"/>
    <pc:docChg chg="undo redo custSel addSld delSld modSld sldOrd">
      <pc:chgData name="Wright, Victoria (STFC,RAL,NLAB)" userId="5b755868-5094-44a2-9e10-d1aa6b81dcf1" providerId="ADAL" clId="{55D4335E-5B8F-4526-810C-858535B9B52A}" dt="2024-09-26T16:50:33.669" v="98" actId="47"/>
      <pc:docMkLst>
        <pc:docMk/>
      </pc:docMkLst>
      <pc:sldChg chg="del">
        <pc:chgData name="Wright, Victoria (STFC,RAL,NLAB)" userId="5b755868-5094-44a2-9e10-d1aa6b81dcf1" providerId="ADAL" clId="{55D4335E-5B8F-4526-810C-858535B9B52A}" dt="2024-09-26T16:46:48.341" v="52" actId="47"/>
        <pc:sldMkLst>
          <pc:docMk/>
          <pc:sldMk cId="2185692126" sldId="258"/>
        </pc:sldMkLst>
      </pc:sldChg>
      <pc:sldChg chg="add del">
        <pc:chgData name="Wright, Victoria (STFC,RAL,NLAB)" userId="5b755868-5094-44a2-9e10-d1aa6b81dcf1" providerId="ADAL" clId="{55D4335E-5B8F-4526-810C-858535B9B52A}" dt="2024-09-26T16:50:32.665" v="96" actId="47"/>
        <pc:sldMkLst>
          <pc:docMk/>
          <pc:sldMk cId="282679849" sldId="269"/>
        </pc:sldMkLst>
      </pc:sldChg>
      <pc:sldChg chg="addSp delSp modSp mod ord setBg">
        <pc:chgData name="Wright, Victoria (STFC,RAL,NLAB)" userId="5b755868-5094-44a2-9e10-d1aa6b81dcf1" providerId="ADAL" clId="{55D4335E-5B8F-4526-810C-858535B9B52A}" dt="2024-09-26T16:46:34.733" v="51" actId="478"/>
        <pc:sldMkLst>
          <pc:docMk/>
          <pc:sldMk cId="1243358367" sldId="270"/>
        </pc:sldMkLst>
        <pc:spChg chg="mod">
          <ac:chgData name="Wright, Victoria (STFC,RAL,NLAB)" userId="5b755868-5094-44a2-9e10-d1aa6b81dcf1" providerId="ADAL" clId="{55D4335E-5B8F-4526-810C-858535B9B52A}" dt="2024-09-26T16:40:18.178" v="42" actId="26606"/>
          <ac:spMkLst>
            <pc:docMk/>
            <pc:sldMk cId="1243358367" sldId="270"/>
            <ac:spMk id="5" creationId="{A121BF9D-7312-D146-A098-1393906DE9CF}"/>
          </ac:spMkLst>
        </pc:spChg>
        <pc:spChg chg="del mod ord">
          <ac:chgData name="Wright, Victoria (STFC,RAL,NLAB)" userId="5b755868-5094-44a2-9e10-d1aa6b81dcf1" providerId="ADAL" clId="{55D4335E-5B8F-4526-810C-858535B9B52A}" dt="2024-09-26T16:40:27.154" v="45" actId="478"/>
          <ac:spMkLst>
            <pc:docMk/>
            <pc:sldMk cId="1243358367" sldId="270"/>
            <ac:spMk id="6" creationId="{6E288275-2FA5-564F-87D1-D588139B106D}"/>
          </ac:spMkLst>
        </pc:spChg>
        <pc:spChg chg="add mod">
          <ac:chgData name="Wright, Victoria (STFC,RAL,NLAB)" userId="5b755868-5094-44a2-9e10-d1aa6b81dcf1" providerId="ADAL" clId="{55D4335E-5B8F-4526-810C-858535B9B52A}" dt="2024-09-26T16:39:03.566" v="38" actId="164"/>
          <ac:spMkLst>
            <pc:docMk/>
            <pc:sldMk cId="1243358367" sldId="270"/>
            <ac:spMk id="7" creationId="{7E6CD356-E7D0-DC7E-D138-A9ED8FDF1C94}"/>
          </ac:spMkLst>
        </pc:spChg>
        <pc:grpChg chg="add del mod">
          <ac:chgData name="Wright, Victoria (STFC,RAL,NLAB)" userId="5b755868-5094-44a2-9e10-d1aa6b81dcf1" providerId="ADAL" clId="{55D4335E-5B8F-4526-810C-858535B9B52A}" dt="2024-09-26T16:46:34.733" v="51" actId="478"/>
          <ac:grpSpMkLst>
            <pc:docMk/>
            <pc:sldMk cId="1243358367" sldId="270"/>
            <ac:grpSpMk id="9" creationId="{8775E942-CE72-2691-815C-B77C22EDDE7A}"/>
          </ac:grpSpMkLst>
        </pc:grpChg>
        <pc:grpChg chg="add del">
          <ac:chgData name="Wright, Victoria (STFC,RAL,NLAB)" userId="5b755868-5094-44a2-9e10-d1aa6b81dcf1" providerId="ADAL" clId="{55D4335E-5B8F-4526-810C-858535B9B52A}" dt="2024-09-26T16:40:18.178" v="42" actId="26606"/>
          <ac:grpSpMkLst>
            <pc:docMk/>
            <pc:sldMk cId="1243358367" sldId="270"/>
            <ac:grpSpMk id="14" creationId="{430A7723-91ED-264B-172A-DC8EB7D4604A}"/>
          </ac:grpSpMkLst>
        </pc:grpChg>
        <pc:picChg chg="add mod modCrop">
          <ac:chgData name="Wright, Victoria (STFC,RAL,NLAB)" userId="5b755868-5094-44a2-9e10-d1aa6b81dcf1" providerId="ADAL" clId="{55D4335E-5B8F-4526-810C-858535B9B52A}" dt="2024-09-26T16:40:31.346" v="46" actId="1076"/>
          <ac:picMkLst>
            <pc:docMk/>
            <pc:sldMk cId="1243358367" sldId="270"/>
            <ac:picMk id="3" creationId="{B4ACE074-9C16-4815-5E59-8BBC309D64F6}"/>
          </ac:picMkLst>
        </pc:picChg>
        <pc:picChg chg="add mod">
          <ac:chgData name="Wright, Victoria (STFC,RAL,NLAB)" userId="5b755868-5094-44a2-9e10-d1aa6b81dcf1" providerId="ADAL" clId="{55D4335E-5B8F-4526-810C-858535B9B52A}" dt="2024-09-26T16:39:03.566" v="38" actId="164"/>
          <ac:picMkLst>
            <pc:docMk/>
            <pc:sldMk cId="1243358367" sldId="270"/>
            <ac:picMk id="4" creationId="{C002EF63-9D4C-072B-5712-F91D4A59194E}"/>
          </ac:picMkLst>
        </pc:picChg>
        <pc:picChg chg="del">
          <ac:chgData name="Wright, Victoria (STFC,RAL,NLAB)" userId="5b755868-5094-44a2-9e10-d1aa6b81dcf1" providerId="ADAL" clId="{55D4335E-5B8F-4526-810C-858535B9B52A}" dt="2024-09-26T16:37:37.064" v="29" actId="478"/>
          <ac:picMkLst>
            <pc:docMk/>
            <pc:sldMk cId="1243358367" sldId="270"/>
            <ac:picMk id="8" creationId="{CE6F3BDC-AF77-389E-6CE8-5ABF5BC1AB8C}"/>
          </ac:picMkLst>
        </pc:picChg>
      </pc:sldChg>
      <pc:sldChg chg="add del">
        <pc:chgData name="Wright, Victoria (STFC,RAL,NLAB)" userId="5b755868-5094-44a2-9e10-d1aa6b81dcf1" providerId="ADAL" clId="{55D4335E-5B8F-4526-810C-858535B9B52A}" dt="2024-09-26T16:50:31.078" v="94" actId="47"/>
        <pc:sldMkLst>
          <pc:docMk/>
          <pc:sldMk cId="282730942" sldId="273"/>
        </pc:sldMkLst>
      </pc:sldChg>
      <pc:sldChg chg="del">
        <pc:chgData name="Wright, Victoria (STFC,RAL,NLAB)" userId="5b755868-5094-44a2-9e10-d1aa6b81dcf1" providerId="ADAL" clId="{55D4335E-5B8F-4526-810C-858535B9B52A}" dt="2024-09-26T16:46:57.302" v="54" actId="47"/>
        <pc:sldMkLst>
          <pc:docMk/>
          <pc:sldMk cId="2590356538" sldId="283"/>
        </pc:sldMkLst>
      </pc:sldChg>
      <pc:sldChg chg="delSp del mod">
        <pc:chgData name="Wright, Victoria (STFC,RAL,NLAB)" userId="5b755868-5094-44a2-9e10-d1aa6b81dcf1" providerId="ADAL" clId="{55D4335E-5B8F-4526-810C-858535B9B52A}" dt="2024-09-26T16:47:01.842" v="55" actId="47"/>
        <pc:sldMkLst>
          <pc:docMk/>
          <pc:sldMk cId="595293418" sldId="284"/>
        </pc:sldMkLst>
        <pc:spChg chg="del">
          <ac:chgData name="Wright, Victoria (STFC,RAL,NLAB)" userId="5b755868-5094-44a2-9e10-d1aa6b81dcf1" providerId="ADAL" clId="{55D4335E-5B8F-4526-810C-858535B9B52A}" dt="2024-09-26T16:38:47.656" v="35" actId="21"/>
          <ac:spMkLst>
            <pc:docMk/>
            <pc:sldMk cId="595293418" sldId="284"/>
            <ac:spMk id="7" creationId="{7E6CD356-E7D0-DC7E-D138-A9ED8FDF1C94}"/>
          </ac:spMkLst>
        </pc:spChg>
        <pc:picChg chg="del">
          <ac:chgData name="Wright, Victoria (STFC,RAL,NLAB)" userId="5b755868-5094-44a2-9e10-d1aa6b81dcf1" providerId="ADAL" clId="{55D4335E-5B8F-4526-810C-858535B9B52A}" dt="2024-09-26T16:38:47.656" v="35" actId="21"/>
          <ac:picMkLst>
            <pc:docMk/>
            <pc:sldMk cId="595293418" sldId="284"/>
            <ac:picMk id="4" creationId="{C002EF63-9D4C-072B-5712-F91D4A59194E}"/>
          </ac:picMkLst>
        </pc:picChg>
      </pc:sldChg>
      <pc:sldChg chg="del">
        <pc:chgData name="Wright, Victoria (STFC,RAL,NLAB)" userId="5b755868-5094-44a2-9e10-d1aa6b81dcf1" providerId="ADAL" clId="{55D4335E-5B8F-4526-810C-858535B9B52A}" dt="2024-09-26T16:47:04.531" v="56" actId="47"/>
        <pc:sldMkLst>
          <pc:docMk/>
          <pc:sldMk cId="3087296047" sldId="285"/>
        </pc:sldMkLst>
      </pc:sldChg>
      <pc:sldChg chg="del">
        <pc:chgData name="Wright, Victoria (STFC,RAL,NLAB)" userId="5b755868-5094-44a2-9e10-d1aa6b81dcf1" providerId="ADAL" clId="{55D4335E-5B8F-4526-810C-858535B9B52A}" dt="2024-09-26T16:46:51.710" v="53" actId="47"/>
        <pc:sldMkLst>
          <pc:docMk/>
          <pc:sldMk cId="1127860361" sldId="286"/>
        </pc:sldMkLst>
      </pc:sldChg>
      <pc:sldChg chg="del">
        <pc:chgData name="Wright, Victoria (STFC,RAL,NLAB)" userId="5b755868-5094-44a2-9e10-d1aa6b81dcf1" providerId="ADAL" clId="{55D4335E-5B8F-4526-810C-858535B9B52A}" dt="2024-09-26T16:47:05.481" v="57" actId="47"/>
        <pc:sldMkLst>
          <pc:docMk/>
          <pc:sldMk cId="3351185101" sldId="287"/>
        </pc:sldMkLst>
      </pc:sldChg>
      <pc:sldChg chg="del">
        <pc:chgData name="Wright, Victoria (STFC,RAL,NLAB)" userId="5b755868-5094-44a2-9e10-d1aa6b81dcf1" providerId="ADAL" clId="{55D4335E-5B8F-4526-810C-858535B9B52A}" dt="2024-09-26T16:47:06.203" v="58" actId="47"/>
        <pc:sldMkLst>
          <pc:docMk/>
          <pc:sldMk cId="3480721372" sldId="288"/>
        </pc:sldMkLst>
      </pc:sldChg>
      <pc:sldChg chg="del">
        <pc:chgData name="Wright, Victoria (STFC,RAL,NLAB)" userId="5b755868-5094-44a2-9e10-d1aa6b81dcf1" providerId="ADAL" clId="{55D4335E-5B8F-4526-810C-858535B9B52A}" dt="2024-09-26T16:47:06.883" v="59" actId="47"/>
        <pc:sldMkLst>
          <pc:docMk/>
          <pc:sldMk cId="3249395869" sldId="289"/>
        </pc:sldMkLst>
      </pc:sldChg>
      <pc:sldChg chg="add del">
        <pc:chgData name="Wright, Victoria (STFC,RAL,NLAB)" userId="5b755868-5094-44a2-9e10-d1aa6b81dcf1" providerId="ADAL" clId="{55D4335E-5B8F-4526-810C-858535B9B52A}" dt="2024-09-26T16:50:27.911" v="86" actId="47"/>
        <pc:sldMkLst>
          <pc:docMk/>
          <pc:sldMk cId="4086179214" sldId="290"/>
        </pc:sldMkLst>
      </pc:sldChg>
      <pc:sldChg chg="add del">
        <pc:chgData name="Wright, Victoria (STFC,RAL,NLAB)" userId="5b755868-5094-44a2-9e10-d1aa6b81dcf1" providerId="ADAL" clId="{55D4335E-5B8F-4526-810C-858535B9B52A}" dt="2024-09-26T16:50:28.108" v="87" actId="47"/>
        <pc:sldMkLst>
          <pc:docMk/>
          <pc:sldMk cId="2190127387" sldId="291"/>
        </pc:sldMkLst>
      </pc:sldChg>
      <pc:sldChg chg="add del">
        <pc:chgData name="Wright, Victoria (STFC,RAL,NLAB)" userId="5b755868-5094-44a2-9e10-d1aa6b81dcf1" providerId="ADAL" clId="{55D4335E-5B8F-4526-810C-858535B9B52A}" dt="2024-09-26T16:50:28.351" v="88" actId="47"/>
        <pc:sldMkLst>
          <pc:docMk/>
          <pc:sldMk cId="358707776" sldId="292"/>
        </pc:sldMkLst>
      </pc:sldChg>
      <pc:sldChg chg="add del">
        <pc:chgData name="Wright, Victoria (STFC,RAL,NLAB)" userId="5b755868-5094-44a2-9e10-d1aa6b81dcf1" providerId="ADAL" clId="{55D4335E-5B8F-4526-810C-858535B9B52A}" dt="2024-09-26T16:50:28.635" v="89" actId="47"/>
        <pc:sldMkLst>
          <pc:docMk/>
          <pc:sldMk cId="63860261" sldId="293"/>
        </pc:sldMkLst>
      </pc:sldChg>
      <pc:sldChg chg="add del">
        <pc:chgData name="Wright, Victoria (STFC,RAL,NLAB)" userId="5b755868-5094-44a2-9e10-d1aa6b81dcf1" providerId="ADAL" clId="{55D4335E-5B8F-4526-810C-858535B9B52A}" dt="2024-09-26T16:50:29.087" v="90" actId="47"/>
        <pc:sldMkLst>
          <pc:docMk/>
          <pc:sldMk cId="3255408311" sldId="294"/>
        </pc:sldMkLst>
      </pc:sldChg>
      <pc:sldChg chg="add del">
        <pc:chgData name="Wright, Victoria (STFC,RAL,NLAB)" userId="5b755868-5094-44a2-9e10-d1aa6b81dcf1" providerId="ADAL" clId="{55D4335E-5B8F-4526-810C-858535B9B52A}" dt="2024-09-26T16:50:29.385" v="91" actId="47"/>
        <pc:sldMkLst>
          <pc:docMk/>
          <pc:sldMk cId="4098446562" sldId="295"/>
        </pc:sldMkLst>
      </pc:sldChg>
      <pc:sldChg chg="add del">
        <pc:chgData name="Wright, Victoria (STFC,RAL,NLAB)" userId="5b755868-5094-44a2-9e10-d1aa6b81dcf1" providerId="ADAL" clId="{55D4335E-5B8F-4526-810C-858535B9B52A}" dt="2024-09-26T16:50:29.716" v="92" actId="47"/>
        <pc:sldMkLst>
          <pc:docMk/>
          <pc:sldMk cId="2075014577" sldId="296"/>
        </pc:sldMkLst>
      </pc:sldChg>
      <pc:sldChg chg="add del">
        <pc:chgData name="Wright, Victoria (STFC,RAL,NLAB)" userId="5b755868-5094-44a2-9e10-d1aa6b81dcf1" providerId="ADAL" clId="{55D4335E-5B8F-4526-810C-858535B9B52A}" dt="2024-09-26T16:50:30.478" v="93" actId="47"/>
        <pc:sldMkLst>
          <pc:docMk/>
          <pc:sldMk cId="2777218990" sldId="297"/>
        </pc:sldMkLst>
      </pc:sldChg>
      <pc:sldChg chg="addSp">
        <pc:chgData name="Wright, Victoria (STFC,RAL,NLAB)" userId="5b755868-5094-44a2-9e10-d1aa6b81dcf1" providerId="ADAL" clId="{55D4335E-5B8F-4526-810C-858535B9B52A}" dt="2024-09-26T16:33:43.727" v="0"/>
        <pc:sldMkLst>
          <pc:docMk/>
          <pc:sldMk cId="2309536018" sldId="298"/>
        </pc:sldMkLst>
        <pc:picChg chg="add">
          <ac:chgData name="Wright, Victoria (STFC,RAL,NLAB)" userId="5b755868-5094-44a2-9e10-d1aa6b81dcf1" providerId="ADAL" clId="{55D4335E-5B8F-4526-810C-858535B9B52A}" dt="2024-09-26T16:33:43.727" v="0"/>
          <ac:picMkLst>
            <pc:docMk/>
            <pc:sldMk cId="2309536018" sldId="298"/>
            <ac:picMk id="1026" creationId="{1096BF1C-4013-ECE7-9C76-C933F384E4CB}"/>
          </ac:picMkLst>
        </pc:picChg>
      </pc:sldChg>
      <pc:sldChg chg="add del">
        <pc:chgData name="Wright, Victoria (STFC,RAL,NLAB)" userId="5b755868-5094-44a2-9e10-d1aa6b81dcf1" providerId="ADAL" clId="{55D4335E-5B8F-4526-810C-858535B9B52A}" dt="2024-09-26T16:50:32.054" v="95" actId="47"/>
        <pc:sldMkLst>
          <pc:docMk/>
          <pc:sldMk cId="572082527" sldId="299"/>
        </pc:sldMkLst>
      </pc:sldChg>
      <pc:sldChg chg="add del">
        <pc:chgData name="Wright, Victoria (STFC,RAL,NLAB)" userId="5b755868-5094-44a2-9e10-d1aa6b81dcf1" providerId="ADAL" clId="{55D4335E-5B8F-4526-810C-858535B9B52A}" dt="2024-09-26T16:50:33.129" v="97" actId="47"/>
        <pc:sldMkLst>
          <pc:docMk/>
          <pc:sldMk cId="1565570295" sldId="300"/>
        </pc:sldMkLst>
      </pc:sldChg>
      <pc:sldChg chg="add del">
        <pc:chgData name="Wright, Victoria (STFC,RAL,NLAB)" userId="5b755868-5094-44a2-9e10-d1aa6b81dcf1" providerId="ADAL" clId="{55D4335E-5B8F-4526-810C-858535B9B52A}" dt="2024-09-26T16:50:33.669" v="98" actId="47"/>
        <pc:sldMkLst>
          <pc:docMk/>
          <pc:sldMk cId="883804645" sldId="332"/>
        </pc:sldMkLst>
      </pc:sldChg>
      <pc:sldChg chg="addSp modSp new mod setBg">
        <pc:chgData name="Wright, Victoria (STFC,RAL,NLAB)" userId="5b755868-5094-44a2-9e10-d1aa6b81dcf1" providerId="ADAL" clId="{55D4335E-5B8F-4526-810C-858535B9B52A}" dt="2024-09-26T16:34:02.568" v="3" actId="26606"/>
        <pc:sldMkLst>
          <pc:docMk/>
          <pc:sldMk cId="1400253968" sldId="333"/>
        </pc:sldMkLst>
        <pc:spChg chg="add">
          <ac:chgData name="Wright, Victoria (STFC,RAL,NLAB)" userId="5b755868-5094-44a2-9e10-d1aa6b81dcf1" providerId="ADAL" clId="{55D4335E-5B8F-4526-810C-858535B9B52A}" dt="2024-09-26T16:34:02.568" v="3" actId="26606"/>
          <ac:spMkLst>
            <pc:docMk/>
            <pc:sldMk cId="1400253968" sldId="333"/>
            <ac:spMk id="2055" creationId="{AB8C311F-7253-4AED-9701-7FC0708C41C7}"/>
          </ac:spMkLst>
        </pc:spChg>
        <pc:spChg chg="add">
          <ac:chgData name="Wright, Victoria (STFC,RAL,NLAB)" userId="5b755868-5094-44a2-9e10-d1aa6b81dcf1" providerId="ADAL" clId="{55D4335E-5B8F-4526-810C-858535B9B52A}" dt="2024-09-26T16:34:02.568" v="3" actId="26606"/>
          <ac:spMkLst>
            <pc:docMk/>
            <pc:sldMk cId="1400253968" sldId="333"/>
            <ac:spMk id="2057" creationId="{E2384209-CB15-4CDF-9D31-C44FD9A3F20D}"/>
          </ac:spMkLst>
        </pc:spChg>
        <pc:spChg chg="add">
          <ac:chgData name="Wright, Victoria (STFC,RAL,NLAB)" userId="5b755868-5094-44a2-9e10-d1aa6b81dcf1" providerId="ADAL" clId="{55D4335E-5B8F-4526-810C-858535B9B52A}" dt="2024-09-26T16:34:02.568" v="3" actId="26606"/>
          <ac:spMkLst>
            <pc:docMk/>
            <pc:sldMk cId="1400253968" sldId="333"/>
            <ac:spMk id="2059" creationId="{2633B3B5-CC90-43F0-8714-D31D1F3F0209}"/>
          </ac:spMkLst>
        </pc:spChg>
        <pc:spChg chg="add">
          <ac:chgData name="Wright, Victoria (STFC,RAL,NLAB)" userId="5b755868-5094-44a2-9e10-d1aa6b81dcf1" providerId="ADAL" clId="{55D4335E-5B8F-4526-810C-858535B9B52A}" dt="2024-09-26T16:34:02.568" v="3" actId="26606"/>
          <ac:spMkLst>
            <pc:docMk/>
            <pc:sldMk cId="1400253968" sldId="333"/>
            <ac:spMk id="2061" creationId="{A8D57A06-A426-446D-B02C-A2DC6B62E45E}"/>
          </ac:spMkLst>
        </pc:spChg>
        <pc:picChg chg="add mod">
          <ac:chgData name="Wright, Victoria (STFC,RAL,NLAB)" userId="5b755868-5094-44a2-9e10-d1aa6b81dcf1" providerId="ADAL" clId="{55D4335E-5B8F-4526-810C-858535B9B52A}" dt="2024-09-26T16:34:02.568" v="3" actId="26606"/>
          <ac:picMkLst>
            <pc:docMk/>
            <pc:sldMk cId="1400253968" sldId="333"/>
            <ac:picMk id="2050" creationId="{A1D18B6F-C42B-17DC-C4FB-54279D30781A}"/>
          </ac:picMkLst>
        </pc:picChg>
      </pc:sldChg>
    </pc:docChg>
  </pc:docChgLst>
  <pc:docChgLst>
    <pc:chgData name="Hollinshead, Katharine (STFC,SO,NLAB)" userId="d8ea81e5-8265-482e-8342-69d1c7b83a90" providerId="ADAL" clId="{2284CE8F-20A7-44F3-AD99-B0EA873F16CB}"/>
    <pc:docChg chg="undo custSel addSld delSld modSld">
      <pc:chgData name="Hollinshead, Katharine (STFC,SO,NLAB)" userId="d8ea81e5-8265-482e-8342-69d1c7b83a90" providerId="ADAL" clId="{2284CE8F-20A7-44F3-AD99-B0EA873F16CB}" dt="2024-10-16T12:13:13.179" v="618" actId="22"/>
      <pc:docMkLst>
        <pc:docMk/>
      </pc:docMkLst>
      <pc:sldChg chg="modSp mod">
        <pc:chgData name="Hollinshead, Katharine (STFC,SO,NLAB)" userId="d8ea81e5-8265-482e-8342-69d1c7b83a90" providerId="ADAL" clId="{2284CE8F-20A7-44F3-AD99-B0EA873F16CB}" dt="2024-10-10T09:58:27.521" v="22" actId="1076"/>
        <pc:sldMkLst>
          <pc:docMk/>
          <pc:sldMk cId="3224382533" sldId="257"/>
        </pc:sldMkLst>
        <pc:spChg chg="mod">
          <ac:chgData name="Hollinshead, Katharine (STFC,SO,NLAB)" userId="d8ea81e5-8265-482e-8342-69d1c7b83a90" providerId="ADAL" clId="{2284CE8F-20A7-44F3-AD99-B0EA873F16CB}" dt="2024-10-10T09:58:27.521" v="22" actId="1076"/>
          <ac:spMkLst>
            <pc:docMk/>
            <pc:sldMk cId="3224382533" sldId="257"/>
            <ac:spMk id="2" creationId="{375C79AD-C1EC-A636-F882-95581A94A9CA}"/>
          </ac:spMkLst>
        </pc:spChg>
        <pc:spChg chg="mod">
          <ac:chgData name="Hollinshead, Katharine (STFC,SO,NLAB)" userId="d8ea81e5-8265-482e-8342-69d1c7b83a90" providerId="ADAL" clId="{2284CE8F-20A7-44F3-AD99-B0EA873F16CB}" dt="2024-10-10T09:58:17.906" v="21" actId="14100"/>
          <ac:spMkLst>
            <pc:docMk/>
            <pc:sldMk cId="3224382533" sldId="257"/>
            <ac:spMk id="3" creationId="{78DB0FE0-A4AF-D848-8925-91A37993D74D}"/>
          </ac:spMkLst>
        </pc:spChg>
      </pc:sldChg>
      <pc:sldChg chg="addSp delSp modSp mod">
        <pc:chgData name="Hollinshead, Katharine (STFC,SO,NLAB)" userId="d8ea81e5-8265-482e-8342-69d1c7b83a90" providerId="ADAL" clId="{2284CE8F-20A7-44F3-AD99-B0EA873F16CB}" dt="2024-10-15T08:59:47.348" v="452" actId="6549"/>
        <pc:sldMkLst>
          <pc:docMk/>
          <pc:sldMk cId="1243358367" sldId="270"/>
        </pc:sldMkLst>
        <pc:spChg chg="mod">
          <ac:chgData name="Hollinshead, Katharine (STFC,SO,NLAB)" userId="d8ea81e5-8265-482e-8342-69d1c7b83a90" providerId="ADAL" clId="{2284CE8F-20A7-44F3-AD99-B0EA873F16CB}" dt="2024-10-15T08:59:47.348" v="452" actId="6549"/>
          <ac:spMkLst>
            <pc:docMk/>
            <pc:sldMk cId="1243358367" sldId="270"/>
            <ac:spMk id="5" creationId="{A121BF9D-7312-D146-A098-1393906DE9CF}"/>
          </ac:spMkLst>
        </pc:spChg>
        <pc:picChg chg="del">
          <ac:chgData name="Hollinshead, Katharine (STFC,SO,NLAB)" userId="d8ea81e5-8265-482e-8342-69d1c7b83a90" providerId="ADAL" clId="{2284CE8F-20A7-44F3-AD99-B0EA873F16CB}" dt="2024-10-10T10:32:39.883" v="25" actId="478"/>
          <ac:picMkLst>
            <pc:docMk/>
            <pc:sldMk cId="1243358367" sldId="270"/>
            <ac:picMk id="3" creationId="{B4ACE074-9C16-4815-5E59-8BBC309D64F6}"/>
          </ac:picMkLst>
        </pc:picChg>
        <pc:picChg chg="add mod">
          <ac:chgData name="Hollinshead, Katharine (STFC,SO,NLAB)" userId="d8ea81e5-8265-482e-8342-69d1c7b83a90" providerId="ADAL" clId="{2284CE8F-20A7-44F3-AD99-B0EA873F16CB}" dt="2024-10-10T10:32:51.325" v="63" actId="1038"/>
          <ac:picMkLst>
            <pc:docMk/>
            <pc:sldMk cId="1243358367" sldId="270"/>
            <ac:picMk id="4" creationId="{CB0C0F09-984F-1735-30CF-3E17F796B972}"/>
          </ac:picMkLst>
        </pc:picChg>
        <pc:picChg chg="add mod">
          <ac:chgData name="Hollinshead, Katharine (STFC,SO,NLAB)" userId="d8ea81e5-8265-482e-8342-69d1c7b83a90" providerId="ADAL" clId="{2284CE8F-20A7-44F3-AD99-B0EA873F16CB}" dt="2024-10-10T11:00:29.152" v="403" actId="1035"/>
          <ac:picMkLst>
            <pc:docMk/>
            <pc:sldMk cId="1243358367" sldId="270"/>
            <ac:picMk id="7" creationId="{E1722B96-D2E8-7F50-016D-3C6491FC49D6}"/>
          </ac:picMkLst>
        </pc:picChg>
      </pc:sldChg>
      <pc:sldChg chg="add del setBg">
        <pc:chgData name="Hollinshead, Katharine (STFC,SO,NLAB)" userId="d8ea81e5-8265-482e-8342-69d1c7b83a90" providerId="ADAL" clId="{2284CE8F-20A7-44F3-AD99-B0EA873F16CB}" dt="2024-10-16T09:08:43.486" v="609" actId="47"/>
        <pc:sldMkLst>
          <pc:docMk/>
          <pc:sldMk cId="282730942" sldId="273"/>
        </pc:sldMkLst>
      </pc:sldChg>
      <pc:sldChg chg="add">
        <pc:chgData name="Hollinshead, Katharine (STFC,SO,NLAB)" userId="d8ea81e5-8265-482e-8342-69d1c7b83a90" providerId="ADAL" clId="{2284CE8F-20A7-44F3-AD99-B0EA873F16CB}" dt="2024-10-10T09:59:28.043" v="23"/>
        <pc:sldMkLst>
          <pc:docMk/>
          <pc:sldMk cId="993635319" sldId="286"/>
        </pc:sldMkLst>
      </pc:sldChg>
      <pc:sldChg chg="add">
        <pc:chgData name="Hollinshead, Katharine (STFC,SO,NLAB)" userId="d8ea81e5-8265-482e-8342-69d1c7b83a90" providerId="ADAL" clId="{2284CE8F-20A7-44F3-AD99-B0EA873F16CB}" dt="2024-10-16T09:08:50.837" v="610"/>
        <pc:sldMkLst>
          <pc:docMk/>
          <pc:sldMk cId="3351185101" sldId="287"/>
        </pc:sldMkLst>
      </pc:sldChg>
      <pc:sldChg chg="add">
        <pc:chgData name="Hollinshead, Katharine (STFC,SO,NLAB)" userId="d8ea81e5-8265-482e-8342-69d1c7b83a90" providerId="ADAL" clId="{2284CE8F-20A7-44F3-AD99-B0EA873F16CB}" dt="2024-10-16T09:08:50.837" v="610"/>
        <pc:sldMkLst>
          <pc:docMk/>
          <pc:sldMk cId="3480721372" sldId="288"/>
        </pc:sldMkLst>
      </pc:sldChg>
      <pc:sldChg chg="add">
        <pc:chgData name="Hollinshead, Katharine (STFC,SO,NLAB)" userId="d8ea81e5-8265-482e-8342-69d1c7b83a90" providerId="ADAL" clId="{2284CE8F-20A7-44F3-AD99-B0EA873F16CB}" dt="2024-10-16T09:08:50.837" v="610"/>
        <pc:sldMkLst>
          <pc:docMk/>
          <pc:sldMk cId="3249395869" sldId="289"/>
        </pc:sldMkLst>
      </pc:sldChg>
      <pc:sldChg chg="add">
        <pc:chgData name="Hollinshead, Katharine (STFC,SO,NLAB)" userId="d8ea81e5-8265-482e-8342-69d1c7b83a90" providerId="ADAL" clId="{2284CE8F-20A7-44F3-AD99-B0EA873F16CB}" dt="2024-10-16T09:08:50.837" v="610"/>
        <pc:sldMkLst>
          <pc:docMk/>
          <pc:sldMk cId="4086179214" sldId="290"/>
        </pc:sldMkLst>
      </pc:sldChg>
      <pc:sldChg chg="add">
        <pc:chgData name="Hollinshead, Katharine (STFC,SO,NLAB)" userId="d8ea81e5-8265-482e-8342-69d1c7b83a90" providerId="ADAL" clId="{2284CE8F-20A7-44F3-AD99-B0EA873F16CB}" dt="2024-10-16T09:08:50.837" v="610"/>
        <pc:sldMkLst>
          <pc:docMk/>
          <pc:sldMk cId="2075014577" sldId="291"/>
        </pc:sldMkLst>
      </pc:sldChg>
      <pc:sldChg chg="add">
        <pc:chgData name="Hollinshead, Katharine (STFC,SO,NLAB)" userId="d8ea81e5-8265-482e-8342-69d1c7b83a90" providerId="ADAL" clId="{2284CE8F-20A7-44F3-AD99-B0EA873F16CB}" dt="2024-10-16T09:08:50.837" v="610"/>
        <pc:sldMkLst>
          <pc:docMk/>
          <pc:sldMk cId="63860261" sldId="293"/>
        </pc:sldMkLst>
      </pc:sldChg>
      <pc:sldChg chg="del">
        <pc:chgData name="Hollinshead, Katharine (STFC,SO,NLAB)" userId="d8ea81e5-8265-482e-8342-69d1c7b83a90" providerId="ADAL" clId="{2284CE8F-20A7-44F3-AD99-B0EA873F16CB}" dt="2024-10-10T09:59:33.313" v="24" actId="47"/>
        <pc:sldMkLst>
          <pc:docMk/>
          <pc:sldMk cId="2309536018" sldId="298"/>
        </pc:sldMkLst>
      </pc:sldChg>
      <pc:sldChg chg="modSp">
        <pc:chgData name="Hollinshead, Katharine (STFC,SO,NLAB)" userId="d8ea81e5-8265-482e-8342-69d1c7b83a90" providerId="ADAL" clId="{2284CE8F-20A7-44F3-AD99-B0EA873F16CB}" dt="2024-10-10T10:57:14.451" v="381" actId="20577"/>
        <pc:sldMkLst>
          <pc:docMk/>
          <pc:sldMk cId="1165788961" sldId="334"/>
        </pc:sldMkLst>
        <pc:graphicFrameChg chg="mod">
          <ac:chgData name="Hollinshead, Katharine (STFC,SO,NLAB)" userId="d8ea81e5-8265-482e-8342-69d1c7b83a90" providerId="ADAL" clId="{2284CE8F-20A7-44F3-AD99-B0EA873F16CB}" dt="2024-10-10T10:57:14.451" v="381" actId="20577"/>
          <ac:graphicFrameMkLst>
            <pc:docMk/>
            <pc:sldMk cId="1165788961" sldId="334"/>
            <ac:graphicFrameMk id="4" creationId="{2C7E0539-2F55-EEBC-62AD-0715C6A13BC0}"/>
          </ac:graphicFrameMkLst>
        </pc:graphicFrameChg>
      </pc:sldChg>
      <pc:sldChg chg="addSp modSp new mod modClrScheme chgLayout">
        <pc:chgData name="Hollinshead, Katharine (STFC,SO,NLAB)" userId="d8ea81e5-8265-482e-8342-69d1c7b83a90" providerId="ADAL" clId="{2284CE8F-20A7-44F3-AD99-B0EA873F16CB}" dt="2024-10-15T09:09:41.143" v="606" actId="20577"/>
        <pc:sldMkLst>
          <pc:docMk/>
          <pc:sldMk cId="1394529959" sldId="335"/>
        </pc:sldMkLst>
        <pc:spChg chg="add mod">
          <ac:chgData name="Hollinshead, Katharine (STFC,SO,NLAB)" userId="d8ea81e5-8265-482e-8342-69d1c7b83a90" providerId="ADAL" clId="{2284CE8F-20A7-44F3-AD99-B0EA873F16CB}" dt="2024-10-15T09:00:40.308" v="472" actId="20577"/>
          <ac:spMkLst>
            <pc:docMk/>
            <pc:sldMk cId="1394529959" sldId="335"/>
            <ac:spMk id="2" creationId="{48327C47-FCDE-FDD8-5263-6FB0C0A09A7C}"/>
          </ac:spMkLst>
        </pc:spChg>
        <pc:spChg chg="add mod">
          <ac:chgData name="Hollinshead, Katharine (STFC,SO,NLAB)" userId="d8ea81e5-8265-482e-8342-69d1c7b83a90" providerId="ADAL" clId="{2284CE8F-20A7-44F3-AD99-B0EA873F16CB}" dt="2024-10-15T09:09:41.143" v="606" actId="20577"/>
          <ac:spMkLst>
            <pc:docMk/>
            <pc:sldMk cId="1394529959" sldId="335"/>
            <ac:spMk id="3" creationId="{1A6F2304-40E5-D90A-2AEE-BD7272F31C9F}"/>
          </ac:spMkLst>
        </pc:spChg>
        <pc:picChg chg="add mod">
          <ac:chgData name="Hollinshead, Katharine (STFC,SO,NLAB)" userId="d8ea81e5-8265-482e-8342-69d1c7b83a90" providerId="ADAL" clId="{2284CE8F-20A7-44F3-AD99-B0EA873F16CB}" dt="2024-10-15T09:06:55.137" v="571" actId="1037"/>
          <ac:picMkLst>
            <pc:docMk/>
            <pc:sldMk cId="1394529959" sldId="335"/>
            <ac:picMk id="5" creationId="{3F9BF727-786C-7690-D3F8-8E90A3D21361}"/>
          </ac:picMkLst>
        </pc:picChg>
      </pc:sldChg>
      <pc:sldChg chg="addSp delSp modSp new del mod">
        <pc:chgData name="Hollinshead, Katharine (STFC,SO,NLAB)" userId="d8ea81e5-8265-482e-8342-69d1c7b83a90" providerId="ADAL" clId="{2284CE8F-20A7-44F3-AD99-B0EA873F16CB}" dt="2024-10-10T10:58:23.354" v="384" actId="47"/>
        <pc:sldMkLst>
          <pc:docMk/>
          <pc:sldMk cId="3595633446" sldId="335"/>
        </pc:sldMkLst>
        <pc:picChg chg="add">
          <ac:chgData name="Hollinshead, Katharine (STFC,SO,NLAB)" userId="d8ea81e5-8265-482e-8342-69d1c7b83a90" providerId="ADAL" clId="{2284CE8F-20A7-44F3-AD99-B0EA873F16CB}" dt="2024-10-10T10:48:27.452" v="80" actId="22"/>
          <ac:picMkLst>
            <pc:docMk/>
            <pc:sldMk cId="3595633446" sldId="335"/>
            <ac:picMk id="3" creationId="{6E18C85D-A89C-4FA3-C3C8-33204CE28D23}"/>
          </ac:picMkLst>
        </pc:picChg>
        <pc:picChg chg="add del mod">
          <ac:chgData name="Hollinshead, Katharine (STFC,SO,NLAB)" userId="d8ea81e5-8265-482e-8342-69d1c7b83a90" providerId="ADAL" clId="{2284CE8F-20A7-44F3-AD99-B0EA873F16CB}" dt="2024-10-10T10:46:07.951" v="77"/>
          <ac:picMkLst>
            <pc:docMk/>
            <pc:sldMk cId="3595633446" sldId="335"/>
            <ac:picMk id="1026" creationId="{61B642CC-5B19-EC6B-A291-B33D082D3CC3}"/>
          </ac:picMkLst>
        </pc:picChg>
        <pc:picChg chg="add del">
          <ac:chgData name="Hollinshead, Katharine (STFC,SO,NLAB)" userId="d8ea81e5-8265-482e-8342-69d1c7b83a90" providerId="ADAL" clId="{2284CE8F-20A7-44F3-AD99-B0EA873F16CB}" dt="2024-10-10T10:48:26.865" v="79" actId="478"/>
          <ac:picMkLst>
            <pc:docMk/>
            <pc:sldMk cId="3595633446" sldId="335"/>
            <ac:picMk id="1028" creationId="{43A18578-FA61-F7D6-B2EA-1D219B58F774}"/>
          </ac:picMkLst>
        </pc:picChg>
      </pc:sldChg>
      <pc:sldChg chg="add del mod modShow">
        <pc:chgData name="Hollinshead, Katharine (STFC,SO,NLAB)" userId="d8ea81e5-8265-482e-8342-69d1c7b83a90" providerId="ADAL" clId="{2284CE8F-20A7-44F3-AD99-B0EA873F16CB}" dt="2024-10-10T10:58:20.433" v="383" actId="47"/>
        <pc:sldMkLst>
          <pc:docMk/>
          <pc:sldMk cId="3059758519" sldId="336"/>
        </pc:sldMkLst>
      </pc:sldChg>
      <pc:sldChg chg="modSp add mod">
        <pc:chgData name="Hollinshead, Katharine (STFC,SO,NLAB)" userId="d8ea81e5-8265-482e-8342-69d1c7b83a90" providerId="ADAL" clId="{2284CE8F-20A7-44F3-AD99-B0EA873F16CB}" dt="2024-10-15T09:08:18.429" v="602" actId="1038"/>
        <pc:sldMkLst>
          <pc:docMk/>
          <pc:sldMk cId="4095253484" sldId="336"/>
        </pc:sldMkLst>
        <pc:spChg chg="mod">
          <ac:chgData name="Hollinshead, Katharine (STFC,SO,NLAB)" userId="d8ea81e5-8265-482e-8342-69d1c7b83a90" providerId="ADAL" clId="{2284CE8F-20A7-44F3-AD99-B0EA873F16CB}" dt="2024-10-15T09:02:30.248" v="537" actId="20577"/>
          <ac:spMkLst>
            <pc:docMk/>
            <pc:sldMk cId="4095253484" sldId="336"/>
            <ac:spMk id="2" creationId="{48327C47-FCDE-FDD8-5263-6FB0C0A09A7C}"/>
          </ac:spMkLst>
        </pc:spChg>
        <pc:spChg chg="mod">
          <ac:chgData name="Hollinshead, Katharine (STFC,SO,NLAB)" userId="d8ea81e5-8265-482e-8342-69d1c7b83a90" providerId="ADAL" clId="{2284CE8F-20A7-44F3-AD99-B0EA873F16CB}" dt="2024-10-15T09:08:13.483" v="578"/>
          <ac:spMkLst>
            <pc:docMk/>
            <pc:sldMk cId="4095253484" sldId="336"/>
            <ac:spMk id="3" creationId="{1A6F2304-40E5-D90A-2AEE-BD7272F31C9F}"/>
          </ac:spMkLst>
        </pc:spChg>
        <pc:picChg chg="mod">
          <ac:chgData name="Hollinshead, Katharine (STFC,SO,NLAB)" userId="d8ea81e5-8265-482e-8342-69d1c7b83a90" providerId="ADAL" clId="{2284CE8F-20A7-44F3-AD99-B0EA873F16CB}" dt="2024-10-15T09:08:18.429" v="602" actId="1038"/>
          <ac:picMkLst>
            <pc:docMk/>
            <pc:sldMk cId="4095253484" sldId="336"/>
            <ac:picMk id="5" creationId="{3F9BF727-786C-7690-D3F8-8E90A3D21361}"/>
          </ac:picMkLst>
        </pc:picChg>
      </pc:sldChg>
      <pc:sldChg chg="new del">
        <pc:chgData name="Hollinshead, Katharine (STFC,SO,NLAB)" userId="d8ea81e5-8265-482e-8342-69d1c7b83a90" providerId="ADAL" clId="{2284CE8F-20A7-44F3-AD99-B0EA873F16CB}" dt="2024-10-16T09:08:42.562" v="608" actId="47"/>
        <pc:sldMkLst>
          <pc:docMk/>
          <pc:sldMk cId="3932129493" sldId="337"/>
        </pc:sldMkLst>
      </pc:sldChg>
      <pc:sldChg chg="add">
        <pc:chgData name="Hollinshead, Katharine (STFC,SO,NLAB)" userId="d8ea81e5-8265-482e-8342-69d1c7b83a90" providerId="ADAL" clId="{2284CE8F-20A7-44F3-AD99-B0EA873F16CB}" dt="2024-10-16T09:08:50.837" v="610"/>
        <pc:sldMkLst>
          <pc:docMk/>
          <pc:sldMk cId="4170185950" sldId="338"/>
        </pc:sldMkLst>
      </pc:sldChg>
      <pc:sldChg chg="add">
        <pc:chgData name="Hollinshead, Katharine (STFC,SO,NLAB)" userId="d8ea81e5-8265-482e-8342-69d1c7b83a90" providerId="ADAL" clId="{2284CE8F-20A7-44F3-AD99-B0EA873F16CB}" dt="2024-10-16T09:08:50.837" v="610"/>
        <pc:sldMkLst>
          <pc:docMk/>
          <pc:sldMk cId="3150056588" sldId="339"/>
        </pc:sldMkLst>
      </pc:sldChg>
      <pc:sldChg chg="add">
        <pc:chgData name="Hollinshead, Katharine (STFC,SO,NLAB)" userId="d8ea81e5-8265-482e-8342-69d1c7b83a90" providerId="ADAL" clId="{2284CE8F-20A7-44F3-AD99-B0EA873F16CB}" dt="2024-10-16T09:08:50.837" v="610"/>
        <pc:sldMkLst>
          <pc:docMk/>
          <pc:sldMk cId="2666530757" sldId="340"/>
        </pc:sldMkLst>
      </pc:sldChg>
      <pc:sldChg chg="add">
        <pc:chgData name="Hollinshead, Katharine (STFC,SO,NLAB)" userId="d8ea81e5-8265-482e-8342-69d1c7b83a90" providerId="ADAL" clId="{2284CE8F-20A7-44F3-AD99-B0EA873F16CB}" dt="2024-10-16T09:08:50.837" v="610"/>
        <pc:sldMkLst>
          <pc:docMk/>
          <pc:sldMk cId="2981917182" sldId="341"/>
        </pc:sldMkLst>
      </pc:sldChg>
      <pc:sldChg chg="add">
        <pc:chgData name="Hollinshead, Katharine (STFC,SO,NLAB)" userId="d8ea81e5-8265-482e-8342-69d1c7b83a90" providerId="ADAL" clId="{2284CE8F-20A7-44F3-AD99-B0EA873F16CB}" dt="2024-10-16T09:08:50.837" v="610"/>
        <pc:sldMkLst>
          <pc:docMk/>
          <pc:sldMk cId="452580858" sldId="342"/>
        </pc:sldMkLst>
      </pc:sldChg>
      <pc:sldChg chg="add">
        <pc:chgData name="Hollinshead, Katharine (STFC,SO,NLAB)" userId="d8ea81e5-8265-482e-8342-69d1c7b83a90" providerId="ADAL" clId="{2284CE8F-20A7-44F3-AD99-B0EA873F16CB}" dt="2024-10-16T09:08:50.837" v="610"/>
        <pc:sldMkLst>
          <pc:docMk/>
          <pc:sldMk cId="2190127387" sldId="344"/>
        </pc:sldMkLst>
      </pc:sldChg>
      <pc:sldChg chg="add">
        <pc:chgData name="Hollinshead, Katharine (STFC,SO,NLAB)" userId="d8ea81e5-8265-482e-8342-69d1c7b83a90" providerId="ADAL" clId="{2284CE8F-20A7-44F3-AD99-B0EA873F16CB}" dt="2024-10-16T09:08:50.837" v="610"/>
        <pc:sldMkLst>
          <pc:docMk/>
          <pc:sldMk cId="358707776" sldId="345"/>
        </pc:sldMkLst>
      </pc:sldChg>
      <pc:sldChg chg="add">
        <pc:chgData name="Hollinshead, Katharine (STFC,SO,NLAB)" userId="d8ea81e5-8265-482e-8342-69d1c7b83a90" providerId="ADAL" clId="{2284CE8F-20A7-44F3-AD99-B0EA873F16CB}" dt="2024-10-16T09:08:50.837" v="610"/>
        <pc:sldMkLst>
          <pc:docMk/>
          <pc:sldMk cId="2345013424" sldId="347"/>
        </pc:sldMkLst>
      </pc:sldChg>
      <pc:sldChg chg="add">
        <pc:chgData name="Hollinshead, Katharine (STFC,SO,NLAB)" userId="d8ea81e5-8265-482e-8342-69d1c7b83a90" providerId="ADAL" clId="{2284CE8F-20A7-44F3-AD99-B0EA873F16CB}" dt="2024-10-16T09:08:50.837" v="610"/>
        <pc:sldMkLst>
          <pc:docMk/>
          <pc:sldMk cId="2460752905" sldId="348"/>
        </pc:sldMkLst>
      </pc:sldChg>
      <pc:sldChg chg="add">
        <pc:chgData name="Hollinshead, Katharine (STFC,SO,NLAB)" userId="d8ea81e5-8265-482e-8342-69d1c7b83a90" providerId="ADAL" clId="{2284CE8F-20A7-44F3-AD99-B0EA873F16CB}" dt="2024-10-16T09:08:50.837" v="610"/>
        <pc:sldMkLst>
          <pc:docMk/>
          <pc:sldMk cId="2219389801" sldId="349"/>
        </pc:sldMkLst>
      </pc:sldChg>
      <pc:sldChg chg="add">
        <pc:chgData name="Hollinshead, Katharine (STFC,SO,NLAB)" userId="d8ea81e5-8265-482e-8342-69d1c7b83a90" providerId="ADAL" clId="{2284CE8F-20A7-44F3-AD99-B0EA873F16CB}" dt="2024-10-16T09:08:50.837" v="610"/>
        <pc:sldMkLst>
          <pc:docMk/>
          <pc:sldMk cId="1335905632" sldId="350"/>
        </pc:sldMkLst>
      </pc:sldChg>
      <pc:sldChg chg="add">
        <pc:chgData name="Hollinshead, Katharine (STFC,SO,NLAB)" userId="d8ea81e5-8265-482e-8342-69d1c7b83a90" providerId="ADAL" clId="{2284CE8F-20A7-44F3-AD99-B0EA873F16CB}" dt="2024-10-16T09:08:50.837" v="610"/>
        <pc:sldMkLst>
          <pc:docMk/>
          <pc:sldMk cId="3647382236" sldId="351"/>
        </pc:sldMkLst>
      </pc:sldChg>
      <pc:sldChg chg="addSp new mod">
        <pc:chgData name="Hollinshead, Katharine (STFC,SO,NLAB)" userId="d8ea81e5-8265-482e-8342-69d1c7b83a90" providerId="ADAL" clId="{2284CE8F-20A7-44F3-AD99-B0EA873F16CB}" dt="2024-10-16T12:10:24.882" v="612" actId="22"/>
        <pc:sldMkLst>
          <pc:docMk/>
          <pc:sldMk cId="2927842924" sldId="352"/>
        </pc:sldMkLst>
        <pc:picChg chg="add">
          <ac:chgData name="Hollinshead, Katharine (STFC,SO,NLAB)" userId="d8ea81e5-8265-482e-8342-69d1c7b83a90" providerId="ADAL" clId="{2284CE8F-20A7-44F3-AD99-B0EA873F16CB}" dt="2024-10-16T12:10:24.882" v="612" actId="22"/>
          <ac:picMkLst>
            <pc:docMk/>
            <pc:sldMk cId="2927842924" sldId="352"/>
            <ac:picMk id="5" creationId="{A1782C44-63ED-3B07-FE96-8B05EE3DAD70}"/>
          </ac:picMkLst>
        </pc:picChg>
      </pc:sldChg>
      <pc:sldChg chg="addSp new mod">
        <pc:chgData name="Hollinshead, Katharine (STFC,SO,NLAB)" userId="d8ea81e5-8265-482e-8342-69d1c7b83a90" providerId="ADAL" clId="{2284CE8F-20A7-44F3-AD99-B0EA873F16CB}" dt="2024-10-16T12:11:09.136" v="614" actId="22"/>
        <pc:sldMkLst>
          <pc:docMk/>
          <pc:sldMk cId="3002762699" sldId="353"/>
        </pc:sldMkLst>
        <pc:picChg chg="add">
          <ac:chgData name="Hollinshead, Katharine (STFC,SO,NLAB)" userId="d8ea81e5-8265-482e-8342-69d1c7b83a90" providerId="ADAL" clId="{2284CE8F-20A7-44F3-AD99-B0EA873F16CB}" dt="2024-10-16T12:11:09.136" v="614" actId="22"/>
          <ac:picMkLst>
            <pc:docMk/>
            <pc:sldMk cId="3002762699" sldId="353"/>
            <ac:picMk id="5" creationId="{1D72E77A-A9D7-7BB5-8E96-47B6FC9F97CB}"/>
          </ac:picMkLst>
        </pc:picChg>
      </pc:sldChg>
      <pc:sldChg chg="addSp new mod">
        <pc:chgData name="Hollinshead, Katharine (STFC,SO,NLAB)" userId="d8ea81e5-8265-482e-8342-69d1c7b83a90" providerId="ADAL" clId="{2284CE8F-20A7-44F3-AD99-B0EA873F16CB}" dt="2024-10-16T12:11:53.649" v="616" actId="22"/>
        <pc:sldMkLst>
          <pc:docMk/>
          <pc:sldMk cId="2661726229" sldId="354"/>
        </pc:sldMkLst>
        <pc:picChg chg="add">
          <ac:chgData name="Hollinshead, Katharine (STFC,SO,NLAB)" userId="d8ea81e5-8265-482e-8342-69d1c7b83a90" providerId="ADAL" clId="{2284CE8F-20A7-44F3-AD99-B0EA873F16CB}" dt="2024-10-16T12:11:53.649" v="616" actId="22"/>
          <ac:picMkLst>
            <pc:docMk/>
            <pc:sldMk cId="2661726229" sldId="354"/>
            <ac:picMk id="5" creationId="{CA6E49F4-4389-18CA-E0CD-5608827AA85F}"/>
          </ac:picMkLst>
        </pc:picChg>
      </pc:sldChg>
      <pc:sldChg chg="addSp new mod">
        <pc:chgData name="Hollinshead, Katharine (STFC,SO,NLAB)" userId="d8ea81e5-8265-482e-8342-69d1c7b83a90" providerId="ADAL" clId="{2284CE8F-20A7-44F3-AD99-B0EA873F16CB}" dt="2024-10-16T12:13:13.179" v="618" actId="22"/>
        <pc:sldMkLst>
          <pc:docMk/>
          <pc:sldMk cId="359933221" sldId="355"/>
        </pc:sldMkLst>
        <pc:picChg chg="add">
          <ac:chgData name="Hollinshead, Katharine (STFC,SO,NLAB)" userId="d8ea81e5-8265-482e-8342-69d1c7b83a90" providerId="ADAL" clId="{2284CE8F-20A7-44F3-AD99-B0EA873F16CB}" dt="2024-10-16T12:13:13.179" v="618" actId="22"/>
          <ac:picMkLst>
            <pc:docMk/>
            <pc:sldMk cId="359933221" sldId="355"/>
            <ac:picMk id="5" creationId="{D784BD1F-DB5B-9EF2-81F5-48E02D0EC529}"/>
          </ac:picMkLst>
        </pc:picChg>
      </pc:sldChg>
    </pc:docChg>
  </pc:docChgLst>
  <pc:docChgLst>
    <pc:chgData name="Hollinshead, Katharine (STFC,SO,NLAB)" userId="S::katharine.hollinshead@stfc.ukri.org::d8ea81e5-8265-482e-8342-69d1c7b83a90" providerId="AD" clId="Web-{CDFAB9D4-F196-1F77-ED37-FC5BDB5F9BFB}"/>
    <pc:docChg chg="modSld">
      <pc:chgData name="Hollinshead, Katharine (STFC,SO,NLAB)" userId="S::katharine.hollinshead@stfc.ukri.org::d8ea81e5-8265-482e-8342-69d1c7b83a90" providerId="AD" clId="Web-{CDFAB9D4-F196-1F77-ED37-FC5BDB5F9BFB}" dt="2024-10-10T09:57:01.103" v="29" actId="20577"/>
      <pc:docMkLst>
        <pc:docMk/>
      </pc:docMkLst>
      <pc:sldChg chg="modSp">
        <pc:chgData name="Hollinshead, Katharine (STFC,SO,NLAB)" userId="S::katharine.hollinshead@stfc.ukri.org::d8ea81e5-8265-482e-8342-69d1c7b83a90" providerId="AD" clId="Web-{CDFAB9D4-F196-1F77-ED37-FC5BDB5F9BFB}" dt="2024-10-10T09:57:01.103" v="29" actId="20577"/>
        <pc:sldMkLst>
          <pc:docMk/>
          <pc:sldMk cId="3224382533" sldId="257"/>
        </pc:sldMkLst>
        <pc:spChg chg="mod">
          <ac:chgData name="Hollinshead, Katharine (STFC,SO,NLAB)" userId="S::katharine.hollinshead@stfc.ukri.org::d8ea81e5-8265-482e-8342-69d1c7b83a90" providerId="AD" clId="Web-{CDFAB9D4-F196-1F77-ED37-FC5BDB5F9BFB}" dt="2024-10-10T09:57:01.103" v="29" actId="20577"/>
          <ac:spMkLst>
            <pc:docMk/>
            <pc:sldMk cId="3224382533" sldId="257"/>
            <ac:spMk id="3" creationId="{78DB0FE0-A4AF-D848-8925-91A37993D74D}"/>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348B2D-B360-4D2E-8F14-71C4B4AA1A5D}" type="doc">
      <dgm:prSet loTypeId="urn:microsoft.com/office/officeart/2005/8/layout/pList2" loCatId="list" qsTypeId="urn:microsoft.com/office/officeart/2005/8/quickstyle/simple1" qsCatId="simple" csTypeId="urn:microsoft.com/office/officeart/2005/8/colors/accent1_2" csCatId="accent1" phldr="1"/>
      <dgm:spPr/>
    </dgm:pt>
    <dgm:pt modelId="{79A74B39-83BF-4F10-8C56-F323A81DAF9A}">
      <dgm:prSet phldrT="[Text]"/>
      <dgm:spPr>
        <a:solidFill>
          <a:srgbClr val="F08900"/>
        </a:solidFill>
      </dgm:spPr>
      <dgm:t>
        <a:bodyPr/>
        <a:lstStyle/>
        <a:p>
          <a:r>
            <a:rPr lang="en-GB" b="1" dirty="0"/>
            <a:t>Get that Grant</a:t>
          </a:r>
        </a:p>
        <a:p>
          <a:r>
            <a:rPr lang="en-GB" b="0" i="0" dirty="0"/>
            <a:t>Explore and understand the grant writing process in a practical way</a:t>
          </a:r>
        </a:p>
        <a:p>
          <a:r>
            <a:rPr lang="en-GB" b="1" i="0" dirty="0"/>
            <a:t>Thursday 24</a:t>
          </a:r>
          <a:r>
            <a:rPr lang="en-GB" b="1" i="0" baseline="30000" dirty="0"/>
            <a:t>th</a:t>
          </a:r>
          <a:r>
            <a:rPr lang="en-GB" b="1" i="0" dirty="0"/>
            <a:t> October 2024 </a:t>
          </a:r>
        </a:p>
        <a:p>
          <a:r>
            <a:rPr lang="en-GB" b="1" i="0" dirty="0"/>
            <a:t>10:00-13:00 </a:t>
          </a:r>
        </a:p>
        <a:p>
          <a:r>
            <a:rPr lang="en-GB" b="1" i="0" dirty="0"/>
            <a:t>Online</a:t>
          </a:r>
          <a:endParaRPr lang="en-GB" dirty="0"/>
        </a:p>
      </dgm:t>
    </dgm:pt>
    <dgm:pt modelId="{57BA1731-6256-4E6D-9B41-6C1CC63577E5}" type="parTrans" cxnId="{FAF2672D-0093-42BB-9DBA-5941078D6A01}">
      <dgm:prSet/>
      <dgm:spPr/>
      <dgm:t>
        <a:bodyPr/>
        <a:lstStyle/>
        <a:p>
          <a:endParaRPr lang="en-GB"/>
        </a:p>
      </dgm:t>
    </dgm:pt>
    <dgm:pt modelId="{FBFFED10-4A9F-4C94-A2DE-FE011C85A94B}" type="sibTrans" cxnId="{FAF2672D-0093-42BB-9DBA-5941078D6A01}">
      <dgm:prSet/>
      <dgm:spPr/>
      <dgm:t>
        <a:bodyPr/>
        <a:lstStyle/>
        <a:p>
          <a:endParaRPr lang="en-GB"/>
        </a:p>
      </dgm:t>
    </dgm:pt>
    <dgm:pt modelId="{C9B98C15-0475-4D74-93E6-520CFF6F8894}">
      <dgm:prSet phldrT="[Text]"/>
      <dgm:spPr/>
      <dgm:t>
        <a:bodyPr/>
        <a:lstStyle/>
        <a:p>
          <a:r>
            <a:rPr lang="en-GB" b="1" dirty="0"/>
            <a:t>Newcomers to Horizon Europe </a:t>
          </a:r>
        </a:p>
        <a:p>
          <a:r>
            <a:rPr lang="en-GB" b="0" i="0" dirty="0"/>
            <a:t>Day 1: How to get started with </a:t>
          </a:r>
          <a:r>
            <a:rPr lang="en-GB" b="0" i="0" dirty="0" err="1"/>
            <a:t>HEu</a:t>
          </a:r>
          <a:r>
            <a:rPr lang="en-GB" b="0" i="0" dirty="0"/>
            <a:t> research activities</a:t>
          </a:r>
        </a:p>
        <a:p>
          <a:r>
            <a:rPr lang="en-GB" b="1" i="0" dirty="0"/>
            <a:t>Monday 2</a:t>
          </a:r>
          <a:r>
            <a:rPr lang="en-GB" b="1" i="0" baseline="30000" dirty="0"/>
            <a:t>nd</a:t>
          </a:r>
          <a:r>
            <a:rPr lang="en-GB" b="1" i="0" dirty="0"/>
            <a:t> December 2024</a:t>
          </a:r>
        </a:p>
        <a:p>
          <a:r>
            <a:rPr lang="en-GB" b="1" i="0" dirty="0"/>
            <a:t>10:00-12:00</a:t>
          </a:r>
        </a:p>
        <a:p>
          <a:r>
            <a:rPr lang="en-GB" b="1" i="0" dirty="0"/>
            <a:t>Online</a:t>
          </a:r>
          <a:endParaRPr lang="en-GB" b="1" dirty="0"/>
        </a:p>
      </dgm:t>
    </dgm:pt>
    <dgm:pt modelId="{393FC4F3-B329-4C6B-9D70-F7D53E71CAAC}" type="parTrans" cxnId="{6E532531-7F9A-40E5-AF23-8B7E1C370F77}">
      <dgm:prSet/>
      <dgm:spPr/>
      <dgm:t>
        <a:bodyPr/>
        <a:lstStyle/>
        <a:p>
          <a:endParaRPr lang="en-GB"/>
        </a:p>
      </dgm:t>
    </dgm:pt>
    <dgm:pt modelId="{D8FBEED0-AC2A-4605-A61E-7A84A710C9AA}" type="sibTrans" cxnId="{6E532531-7F9A-40E5-AF23-8B7E1C370F77}">
      <dgm:prSet/>
      <dgm:spPr/>
      <dgm:t>
        <a:bodyPr/>
        <a:lstStyle/>
        <a:p>
          <a:endParaRPr lang="en-GB"/>
        </a:p>
      </dgm:t>
    </dgm:pt>
    <dgm:pt modelId="{D218842F-1D81-474A-A057-EA4C563C2713}">
      <dgm:prSet phldrT="[Text]"/>
      <dgm:spPr>
        <a:solidFill>
          <a:schemeClr val="accent6"/>
        </a:solidFill>
      </dgm:spPr>
      <dgm:t>
        <a:bodyPr/>
        <a:lstStyle/>
        <a:p>
          <a:r>
            <a:rPr lang="en-GB" b="1" dirty="0"/>
            <a:t>Newcomers to Horizon Europe Pillar II</a:t>
          </a:r>
        </a:p>
        <a:p>
          <a:r>
            <a:rPr lang="en-GB" b="0" dirty="0"/>
            <a:t>Day 2: How to select partners for consortia</a:t>
          </a:r>
        </a:p>
        <a:p>
          <a:r>
            <a:rPr lang="en-GB" b="1" dirty="0"/>
            <a:t>Tuesday 3</a:t>
          </a:r>
          <a:r>
            <a:rPr lang="en-GB" b="1" baseline="30000" dirty="0"/>
            <a:t>rd</a:t>
          </a:r>
          <a:r>
            <a:rPr lang="en-GB" b="1" dirty="0"/>
            <a:t> December 2024</a:t>
          </a:r>
        </a:p>
        <a:p>
          <a:r>
            <a:rPr lang="en-GB" b="1" i="0" dirty="0"/>
            <a:t>10:00-12:00</a:t>
          </a:r>
        </a:p>
        <a:p>
          <a:r>
            <a:rPr lang="en-GB" b="1" i="0" dirty="0"/>
            <a:t>Online</a:t>
          </a:r>
          <a:endParaRPr lang="en-GB" b="0" dirty="0"/>
        </a:p>
      </dgm:t>
    </dgm:pt>
    <dgm:pt modelId="{1BD04B3C-B2DE-4FE4-A2D9-01F1F4892D54}" type="parTrans" cxnId="{1D82AD25-8615-4E07-BF14-154D8B883A23}">
      <dgm:prSet/>
      <dgm:spPr/>
      <dgm:t>
        <a:bodyPr/>
        <a:lstStyle/>
        <a:p>
          <a:endParaRPr lang="en-GB"/>
        </a:p>
      </dgm:t>
    </dgm:pt>
    <dgm:pt modelId="{AD94E927-E7BA-4DEA-8F07-A539CD26AB0A}" type="sibTrans" cxnId="{1D82AD25-8615-4E07-BF14-154D8B883A23}">
      <dgm:prSet/>
      <dgm:spPr/>
      <dgm:t>
        <a:bodyPr/>
        <a:lstStyle/>
        <a:p>
          <a:endParaRPr lang="en-GB"/>
        </a:p>
      </dgm:t>
    </dgm:pt>
    <dgm:pt modelId="{E13A98CC-C346-4F3F-A7F6-4FD1A8B59F8A}" type="pres">
      <dgm:prSet presAssocID="{F8348B2D-B360-4D2E-8F14-71C4B4AA1A5D}" presName="Name0" presStyleCnt="0">
        <dgm:presLayoutVars>
          <dgm:dir/>
          <dgm:resizeHandles val="exact"/>
        </dgm:presLayoutVars>
      </dgm:prSet>
      <dgm:spPr/>
    </dgm:pt>
    <dgm:pt modelId="{FA786C43-79B2-4C59-BBBF-0C0024BD7BB5}" type="pres">
      <dgm:prSet presAssocID="{F8348B2D-B360-4D2E-8F14-71C4B4AA1A5D}" presName="bkgdShp" presStyleLbl="alignAccFollowNode1" presStyleIdx="0" presStyleCnt="1" custLinFactNeighborX="-5477"/>
      <dgm:spPr/>
    </dgm:pt>
    <dgm:pt modelId="{8C5C1B65-3D02-4A58-B393-A4AA5E493438}" type="pres">
      <dgm:prSet presAssocID="{F8348B2D-B360-4D2E-8F14-71C4B4AA1A5D}" presName="linComp" presStyleCnt="0"/>
      <dgm:spPr/>
    </dgm:pt>
    <dgm:pt modelId="{AE6F194C-22BB-4BCC-920E-8C9C09E3B32D}" type="pres">
      <dgm:prSet presAssocID="{79A74B39-83BF-4F10-8C56-F323A81DAF9A}" presName="compNode" presStyleCnt="0"/>
      <dgm:spPr/>
    </dgm:pt>
    <dgm:pt modelId="{8B4D2798-43A8-4663-941A-0A8492F583E9}" type="pres">
      <dgm:prSet presAssocID="{79A74B39-83BF-4F10-8C56-F323A81DAF9A}" presName="node" presStyleLbl="node1" presStyleIdx="0" presStyleCnt="3">
        <dgm:presLayoutVars>
          <dgm:bulletEnabled val="1"/>
        </dgm:presLayoutVars>
      </dgm:prSet>
      <dgm:spPr/>
    </dgm:pt>
    <dgm:pt modelId="{491BFAA1-C731-4B48-ADD2-87B5E0F3E7B8}" type="pres">
      <dgm:prSet presAssocID="{79A74B39-83BF-4F10-8C56-F323A81DAF9A}" presName="invisiNode" presStyleLbl="node1" presStyleIdx="0" presStyleCnt="3"/>
      <dgm:spPr/>
    </dgm:pt>
    <dgm:pt modelId="{89FCBA6B-B86C-4B70-9980-72D6714C10E5}" type="pres">
      <dgm:prSet presAssocID="{79A74B39-83BF-4F10-8C56-F323A81DAF9A}" presName="imagNode" presStyleLbl="fgImgPlace1" presStyleIdx="0" presStyleCnt="3"/>
      <dgm:spPr>
        <a:blipFill rotWithShape="1">
          <a:blip xmlns:r="http://schemas.openxmlformats.org/officeDocument/2006/relationships" r:embed="rId1"/>
          <a:srcRect/>
          <a:stretch>
            <a:fillRect t="-5000" b="-5000"/>
          </a:stretch>
        </a:blipFill>
      </dgm:spPr>
    </dgm:pt>
    <dgm:pt modelId="{F99603E3-5C4D-4F54-8F37-10E4EF282712}" type="pres">
      <dgm:prSet presAssocID="{FBFFED10-4A9F-4C94-A2DE-FE011C85A94B}" presName="sibTrans" presStyleLbl="sibTrans2D1" presStyleIdx="0" presStyleCnt="0"/>
      <dgm:spPr/>
    </dgm:pt>
    <dgm:pt modelId="{C9F5A459-8A7A-4729-9067-D001F4D84A16}" type="pres">
      <dgm:prSet presAssocID="{C9B98C15-0475-4D74-93E6-520CFF6F8894}" presName="compNode" presStyleCnt="0"/>
      <dgm:spPr/>
    </dgm:pt>
    <dgm:pt modelId="{0A52C1F2-3D67-4CD4-9C79-FD02E71B51E5}" type="pres">
      <dgm:prSet presAssocID="{C9B98C15-0475-4D74-93E6-520CFF6F8894}" presName="node" presStyleLbl="node1" presStyleIdx="1" presStyleCnt="3">
        <dgm:presLayoutVars>
          <dgm:bulletEnabled val="1"/>
        </dgm:presLayoutVars>
      </dgm:prSet>
      <dgm:spPr/>
    </dgm:pt>
    <dgm:pt modelId="{D6377F0F-C364-49E7-AB71-2A025D4691FE}" type="pres">
      <dgm:prSet presAssocID="{C9B98C15-0475-4D74-93E6-520CFF6F8894}" presName="invisiNode" presStyleLbl="node1" presStyleIdx="1" presStyleCnt="3"/>
      <dgm:spPr/>
    </dgm:pt>
    <dgm:pt modelId="{B82FC8E8-5C64-49E1-B19B-03D66DE065E0}" type="pres">
      <dgm:prSet presAssocID="{C9B98C15-0475-4D74-93E6-520CFF6F8894}" presName="imagNode" presStyleLbl="fgImgPlace1" presStyleIdx="1" presStyleCnt="3" custLinFactNeighborX="1216" custLinFactNeighborY="825"/>
      <dgm:spPr>
        <a:blipFill rotWithShape="1">
          <a:blip xmlns:r="http://schemas.openxmlformats.org/officeDocument/2006/relationships" r:embed="rId2"/>
          <a:srcRect/>
          <a:stretch>
            <a:fillRect t="-3000" b="-3000"/>
          </a:stretch>
        </a:blipFill>
      </dgm:spPr>
    </dgm:pt>
    <dgm:pt modelId="{86A4EBC0-E7CE-4C12-BF3C-5417C3AF38E4}" type="pres">
      <dgm:prSet presAssocID="{D8FBEED0-AC2A-4605-A61E-7A84A710C9AA}" presName="sibTrans" presStyleLbl="sibTrans2D1" presStyleIdx="0" presStyleCnt="0"/>
      <dgm:spPr/>
    </dgm:pt>
    <dgm:pt modelId="{AD4C4F9B-4844-49BD-B097-CF24CE638C86}" type="pres">
      <dgm:prSet presAssocID="{D218842F-1D81-474A-A057-EA4C563C2713}" presName="compNode" presStyleCnt="0"/>
      <dgm:spPr/>
    </dgm:pt>
    <dgm:pt modelId="{6B6E2DE9-D9B0-4B85-B8E5-911B70B4EA0C}" type="pres">
      <dgm:prSet presAssocID="{D218842F-1D81-474A-A057-EA4C563C2713}" presName="node" presStyleLbl="node1" presStyleIdx="2" presStyleCnt="3">
        <dgm:presLayoutVars>
          <dgm:bulletEnabled val="1"/>
        </dgm:presLayoutVars>
      </dgm:prSet>
      <dgm:spPr/>
    </dgm:pt>
    <dgm:pt modelId="{CCEAA9CF-4293-47C7-B8A0-9417995D2B6E}" type="pres">
      <dgm:prSet presAssocID="{D218842F-1D81-474A-A057-EA4C563C2713}" presName="invisiNode" presStyleLbl="node1" presStyleIdx="2" presStyleCnt="3"/>
      <dgm:spPr/>
    </dgm:pt>
    <dgm:pt modelId="{116D0069-F643-4CBF-A91D-762DC3C60FE9}" type="pres">
      <dgm:prSet presAssocID="{D218842F-1D81-474A-A057-EA4C563C2713}" presName="imagNode" presStyleLbl="fgImgPlace1" presStyleIdx="2" presStyleCnt="3"/>
      <dgm:spPr>
        <a:blipFill rotWithShape="1">
          <a:blip xmlns:r="http://schemas.openxmlformats.org/officeDocument/2006/relationships" r:embed="rId2"/>
          <a:srcRect/>
          <a:stretch>
            <a:fillRect t="-3000" b="-3000"/>
          </a:stretch>
        </a:blipFill>
      </dgm:spPr>
    </dgm:pt>
  </dgm:ptLst>
  <dgm:cxnLst>
    <dgm:cxn modelId="{1D82AD25-8615-4E07-BF14-154D8B883A23}" srcId="{F8348B2D-B360-4D2E-8F14-71C4B4AA1A5D}" destId="{D218842F-1D81-474A-A057-EA4C563C2713}" srcOrd="2" destOrd="0" parTransId="{1BD04B3C-B2DE-4FE4-A2D9-01F1F4892D54}" sibTransId="{AD94E927-E7BA-4DEA-8F07-A539CD26AB0A}"/>
    <dgm:cxn modelId="{65196A27-2E9F-44C5-8E90-B8834FF87280}" type="presOf" srcId="{79A74B39-83BF-4F10-8C56-F323A81DAF9A}" destId="{8B4D2798-43A8-4663-941A-0A8492F583E9}" srcOrd="0" destOrd="0" presId="urn:microsoft.com/office/officeart/2005/8/layout/pList2"/>
    <dgm:cxn modelId="{FAF2672D-0093-42BB-9DBA-5941078D6A01}" srcId="{F8348B2D-B360-4D2E-8F14-71C4B4AA1A5D}" destId="{79A74B39-83BF-4F10-8C56-F323A81DAF9A}" srcOrd="0" destOrd="0" parTransId="{57BA1731-6256-4E6D-9B41-6C1CC63577E5}" sibTransId="{FBFFED10-4A9F-4C94-A2DE-FE011C85A94B}"/>
    <dgm:cxn modelId="{6E532531-7F9A-40E5-AF23-8B7E1C370F77}" srcId="{F8348B2D-B360-4D2E-8F14-71C4B4AA1A5D}" destId="{C9B98C15-0475-4D74-93E6-520CFF6F8894}" srcOrd="1" destOrd="0" parTransId="{393FC4F3-B329-4C6B-9D70-F7D53E71CAAC}" sibTransId="{D8FBEED0-AC2A-4605-A61E-7A84A710C9AA}"/>
    <dgm:cxn modelId="{E0AA0A8B-D004-4665-A8B3-D3538CCBAB38}" type="presOf" srcId="{FBFFED10-4A9F-4C94-A2DE-FE011C85A94B}" destId="{F99603E3-5C4D-4F54-8F37-10E4EF282712}" srcOrd="0" destOrd="0" presId="urn:microsoft.com/office/officeart/2005/8/layout/pList2"/>
    <dgm:cxn modelId="{9F256494-7271-4D11-9EF0-A2F8BFBBF85F}" type="presOf" srcId="{F8348B2D-B360-4D2E-8F14-71C4B4AA1A5D}" destId="{E13A98CC-C346-4F3F-A7F6-4FD1A8B59F8A}" srcOrd="0" destOrd="0" presId="urn:microsoft.com/office/officeart/2005/8/layout/pList2"/>
    <dgm:cxn modelId="{EB05B8A7-9AF7-4B1A-8D4E-E6BA28A7FCC2}" type="presOf" srcId="{D8FBEED0-AC2A-4605-A61E-7A84A710C9AA}" destId="{86A4EBC0-E7CE-4C12-BF3C-5417C3AF38E4}" srcOrd="0" destOrd="0" presId="urn:microsoft.com/office/officeart/2005/8/layout/pList2"/>
    <dgm:cxn modelId="{103029D5-1E9A-45A8-89C4-0B3B287DE954}" type="presOf" srcId="{C9B98C15-0475-4D74-93E6-520CFF6F8894}" destId="{0A52C1F2-3D67-4CD4-9C79-FD02E71B51E5}" srcOrd="0" destOrd="0" presId="urn:microsoft.com/office/officeart/2005/8/layout/pList2"/>
    <dgm:cxn modelId="{E367CFEA-A20D-4D96-A065-08C1D6C324FE}" type="presOf" srcId="{D218842F-1D81-474A-A057-EA4C563C2713}" destId="{6B6E2DE9-D9B0-4B85-B8E5-911B70B4EA0C}" srcOrd="0" destOrd="0" presId="urn:microsoft.com/office/officeart/2005/8/layout/pList2"/>
    <dgm:cxn modelId="{06D76DDD-833E-4A34-9B39-8FEEF7C6D0EF}" type="presParOf" srcId="{E13A98CC-C346-4F3F-A7F6-4FD1A8B59F8A}" destId="{FA786C43-79B2-4C59-BBBF-0C0024BD7BB5}" srcOrd="0" destOrd="0" presId="urn:microsoft.com/office/officeart/2005/8/layout/pList2"/>
    <dgm:cxn modelId="{FC0BE55C-A615-4ABF-9838-2C22502C34C7}" type="presParOf" srcId="{E13A98CC-C346-4F3F-A7F6-4FD1A8B59F8A}" destId="{8C5C1B65-3D02-4A58-B393-A4AA5E493438}" srcOrd="1" destOrd="0" presId="urn:microsoft.com/office/officeart/2005/8/layout/pList2"/>
    <dgm:cxn modelId="{716A7148-7B0D-4597-AE94-D4016626CE7A}" type="presParOf" srcId="{8C5C1B65-3D02-4A58-B393-A4AA5E493438}" destId="{AE6F194C-22BB-4BCC-920E-8C9C09E3B32D}" srcOrd="0" destOrd="0" presId="urn:microsoft.com/office/officeart/2005/8/layout/pList2"/>
    <dgm:cxn modelId="{33C52923-1746-4B6B-98A4-BBE1F1CB72F8}" type="presParOf" srcId="{AE6F194C-22BB-4BCC-920E-8C9C09E3B32D}" destId="{8B4D2798-43A8-4663-941A-0A8492F583E9}" srcOrd="0" destOrd="0" presId="urn:microsoft.com/office/officeart/2005/8/layout/pList2"/>
    <dgm:cxn modelId="{F2A79EE6-2D46-40B0-BDCC-07D553AC3D7B}" type="presParOf" srcId="{AE6F194C-22BB-4BCC-920E-8C9C09E3B32D}" destId="{491BFAA1-C731-4B48-ADD2-87B5E0F3E7B8}" srcOrd="1" destOrd="0" presId="urn:microsoft.com/office/officeart/2005/8/layout/pList2"/>
    <dgm:cxn modelId="{67BF892F-4579-4591-82F5-8001BA63EAE7}" type="presParOf" srcId="{AE6F194C-22BB-4BCC-920E-8C9C09E3B32D}" destId="{89FCBA6B-B86C-4B70-9980-72D6714C10E5}" srcOrd="2" destOrd="0" presId="urn:microsoft.com/office/officeart/2005/8/layout/pList2"/>
    <dgm:cxn modelId="{2A582393-13F2-4509-AE60-E66D0BB4576F}" type="presParOf" srcId="{8C5C1B65-3D02-4A58-B393-A4AA5E493438}" destId="{F99603E3-5C4D-4F54-8F37-10E4EF282712}" srcOrd="1" destOrd="0" presId="urn:microsoft.com/office/officeart/2005/8/layout/pList2"/>
    <dgm:cxn modelId="{70C334F2-B9AF-4496-AE66-BA31D81054E0}" type="presParOf" srcId="{8C5C1B65-3D02-4A58-B393-A4AA5E493438}" destId="{C9F5A459-8A7A-4729-9067-D001F4D84A16}" srcOrd="2" destOrd="0" presId="urn:microsoft.com/office/officeart/2005/8/layout/pList2"/>
    <dgm:cxn modelId="{9B50C704-437A-4DDE-AD8A-72CB2C440772}" type="presParOf" srcId="{C9F5A459-8A7A-4729-9067-D001F4D84A16}" destId="{0A52C1F2-3D67-4CD4-9C79-FD02E71B51E5}" srcOrd="0" destOrd="0" presId="urn:microsoft.com/office/officeart/2005/8/layout/pList2"/>
    <dgm:cxn modelId="{8B4E7C01-3545-4D2C-B8A8-91F6B6E8E370}" type="presParOf" srcId="{C9F5A459-8A7A-4729-9067-D001F4D84A16}" destId="{D6377F0F-C364-49E7-AB71-2A025D4691FE}" srcOrd="1" destOrd="0" presId="urn:microsoft.com/office/officeart/2005/8/layout/pList2"/>
    <dgm:cxn modelId="{1DA818EA-1C28-48DA-A52D-533766DA95E7}" type="presParOf" srcId="{C9F5A459-8A7A-4729-9067-D001F4D84A16}" destId="{B82FC8E8-5C64-49E1-B19B-03D66DE065E0}" srcOrd="2" destOrd="0" presId="urn:microsoft.com/office/officeart/2005/8/layout/pList2"/>
    <dgm:cxn modelId="{4DDE8086-017D-44FB-8CB8-9B94A17A4567}" type="presParOf" srcId="{8C5C1B65-3D02-4A58-B393-A4AA5E493438}" destId="{86A4EBC0-E7CE-4C12-BF3C-5417C3AF38E4}" srcOrd="3" destOrd="0" presId="urn:microsoft.com/office/officeart/2005/8/layout/pList2"/>
    <dgm:cxn modelId="{EA78F90D-DD1D-4EF8-B1A0-A302A2CB57ED}" type="presParOf" srcId="{8C5C1B65-3D02-4A58-B393-A4AA5E493438}" destId="{AD4C4F9B-4844-49BD-B097-CF24CE638C86}" srcOrd="4" destOrd="0" presId="urn:microsoft.com/office/officeart/2005/8/layout/pList2"/>
    <dgm:cxn modelId="{13FCCC6B-26FE-4654-84D3-619D7B01C430}" type="presParOf" srcId="{AD4C4F9B-4844-49BD-B097-CF24CE638C86}" destId="{6B6E2DE9-D9B0-4B85-B8E5-911B70B4EA0C}" srcOrd="0" destOrd="0" presId="urn:microsoft.com/office/officeart/2005/8/layout/pList2"/>
    <dgm:cxn modelId="{96CC1C08-FC3D-4590-93EC-18AFC2FBA318}" type="presParOf" srcId="{AD4C4F9B-4844-49BD-B097-CF24CE638C86}" destId="{CCEAA9CF-4293-47C7-B8A0-9417995D2B6E}" srcOrd="1" destOrd="0" presId="urn:microsoft.com/office/officeart/2005/8/layout/pList2"/>
    <dgm:cxn modelId="{3AE3F27F-C231-49F1-87B2-693AEF8F1B23}" type="presParOf" srcId="{AD4C4F9B-4844-49BD-B097-CF24CE638C86}" destId="{116D0069-F643-4CBF-A91D-762DC3C60FE9}" srcOrd="2" destOrd="0" presId="urn:microsoft.com/office/officeart/2005/8/layout/p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86C43-79B2-4C59-BBBF-0C0024BD7BB5}">
      <dsp:nvSpPr>
        <dsp:cNvPr id="0" name=""/>
        <dsp:cNvSpPr/>
      </dsp:nvSpPr>
      <dsp:spPr>
        <a:xfrm>
          <a:off x="0" y="0"/>
          <a:ext cx="7529879" cy="2043651"/>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FCBA6B-B86C-4B70-9980-72D6714C10E5}">
      <dsp:nvSpPr>
        <dsp:cNvPr id="0" name=""/>
        <dsp:cNvSpPr/>
      </dsp:nvSpPr>
      <dsp:spPr>
        <a:xfrm>
          <a:off x="225896" y="272486"/>
          <a:ext cx="2211901" cy="1498677"/>
        </a:xfrm>
        <a:prstGeom prst="roundRect">
          <a:avLst>
            <a:gd name="adj" fmla="val 10000"/>
          </a:avLst>
        </a:prstGeom>
        <a:blipFill rotWithShape="1">
          <a:blip xmlns:r="http://schemas.openxmlformats.org/officeDocument/2006/relationships" r:embed="rId1"/>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D2798-43A8-4663-941A-0A8492F583E9}">
      <dsp:nvSpPr>
        <dsp:cNvPr id="0" name=""/>
        <dsp:cNvSpPr/>
      </dsp:nvSpPr>
      <dsp:spPr>
        <a:xfrm rot="10800000">
          <a:off x="225896" y="2043651"/>
          <a:ext cx="2211901" cy="2497796"/>
        </a:xfrm>
        <a:prstGeom prst="round2SameRect">
          <a:avLst>
            <a:gd name="adj1" fmla="val 10500"/>
            <a:gd name="adj2" fmla="val 0"/>
          </a:avLst>
        </a:prstGeom>
        <a:solidFill>
          <a:srgbClr val="F08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GB" sz="1500" b="1" kern="1200" dirty="0"/>
            <a:t>Get that Grant</a:t>
          </a:r>
        </a:p>
        <a:p>
          <a:pPr marL="0" lvl="0" indent="0" algn="ctr" defTabSz="666750">
            <a:lnSpc>
              <a:spcPct val="90000"/>
            </a:lnSpc>
            <a:spcBef>
              <a:spcPct val="0"/>
            </a:spcBef>
            <a:spcAft>
              <a:spcPct val="35000"/>
            </a:spcAft>
            <a:buNone/>
          </a:pPr>
          <a:r>
            <a:rPr lang="en-GB" sz="1500" b="0" i="0" kern="1200" dirty="0"/>
            <a:t>Explore and understand the grant writing process in a practical way</a:t>
          </a:r>
        </a:p>
        <a:p>
          <a:pPr marL="0" lvl="0" indent="0" algn="ctr" defTabSz="666750">
            <a:lnSpc>
              <a:spcPct val="90000"/>
            </a:lnSpc>
            <a:spcBef>
              <a:spcPct val="0"/>
            </a:spcBef>
            <a:spcAft>
              <a:spcPct val="35000"/>
            </a:spcAft>
            <a:buNone/>
          </a:pPr>
          <a:r>
            <a:rPr lang="en-GB" sz="1500" b="1" i="0" kern="1200" dirty="0"/>
            <a:t>Thursday 24</a:t>
          </a:r>
          <a:r>
            <a:rPr lang="en-GB" sz="1500" b="1" i="0" kern="1200" baseline="30000" dirty="0"/>
            <a:t>th</a:t>
          </a:r>
          <a:r>
            <a:rPr lang="en-GB" sz="1500" b="1" i="0" kern="1200" dirty="0"/>
            <a:t> October 2024 </a:t>
          </a:r>
        </a:p>
        <a:p>
          <a:pPr marL="0" lvl="0" indent="0" algn="ctr" defTabSz="666750">
            <a:lnSpc>
              <a:spcPct val="90000"/>
            </a:lnSpc>
            <a:spcBef>
              <a:spcPct val="0"/>
            </a:spcBef>
            <a:spcAft>
              <a:spcPct val="35000"/>
            </a:spcAft>
            <a:buNone/>
          </a:pPr>
          <a:r>
            <a:rPr lang="en-GB" sz="1500" b="1" i="0" kern="1200" dirty="0"/>
            <a:t>10:00-13:00 </a:t>
          </a:r>
        </a:p>
        <a:p>
          <a:pPr marL="0" lvl="0" indent="0" algn="ctr" defTabSz="666750">
            <a:lnSpc>
              <a:spcPct val="90000"/>
            </a:lnSpc>
            <a:spcBef>
              <a:spcPct val="0"/>
            </a:spcBef>
            <a:spcAft>
              <a:spcPct val="35000"/>
            </a:spcAft>
            <a:buNone/>
          </a:pPr>
          <a:r>
            <a:rPr lang="en-GB" sz="1500" b="1" i="0" kern="1200" dirty="0"/>
            <a:t>Online</a:t>
          </a:r>
          <a:endParaRPr lang="en-GB" sz="1500" kern="1200" dirty="0"/>
        </a:p>
      </dsp:txBody>
      <dsp:txXfrm rot="10800000">
        <a:off x="293920" y="2043651"/>
        <a:ext cx="2075853" cy="2429772"/>
      </dsp:txXfrm>
    </dsp:sp>
    <dsp:sp modelId="{B82FC8E8-5C64-49E1-B19B-03D66DE065E0}">
      <dsp:nvSpPr>
        <dsp:cNvPr id="0" name=""/>
        <dsp:cNvSpPr/>
      </dsp:nvSpPr>
      <dsp:spPr>
        <a:xfrm>
          <a:off x="2685885" y="284850"/>
          <a:ext cx="2211901" cy="1498677"/>
        </a:xfrm>
        <a:prstGeom prst="roundRect">
          <a:avLst>
            <a:gd name="adj" fmla="val 10000"/>
          </a:avLst>
        </a:prstGeom>
        <a:blipFill rotWithShape="1">
          <a:blip xmlns:r="http://schemas.openxmlformats.org/officeDocument/2006/relationships" r:embed="rId2"/>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52C1F2-3D67-4CD4-9C79-FD02E71B51E5}">
      <dsp:nvSpPr>
        <dsp:cNvPr id="0" name=""/>
        <dsp:cNvSpPr/>
      </dsp:nvSpPr>
      <dsp:spPr>
        <a:xfrm rot="10800000">
          <a:off x="2658988" y="2043651"/>
          <a:ext cx="2211901" cy="249779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GB" sz="1500" b="1" kern="1200" dirty="0"/>
            <a:t>Newcomers to Horizon Europe </a:t>
          </a:r>
        </a:p>
        <a:p>
          <a:pPr marL="0" lvl="0" indent="0" algn="ctr" defTabSz="666750">
            <a:lnSpc>
              <a:spcPct val="90000"/>
            </a:lnSpc>
            <a:spcBef>
              <a:spcPct val="0"/>
            </a:spcBef>
            <a:spcAft>
              <a:spcPct val="35000"/>
            </a:spcAft>
            <a:buNone/>
          </a:pPr>
          <a:r>
            <a:rPr lang="en-GB" sz="1500" b="0" i="0" kern="1200" dirty="0"/>
            <a:t>Day 1: How to get started with </a:t>
          </a:r>
          <a:r>
            <a:rPr lang="en-GB" sz="1500" b="0" i="0" kern="1200" dirty="0" err="1"/>
            <a:t>HEu</a:t>
          </a:r>
          <a:r>
            <a:rPr lang="en-GB" sz="1500" b="0" i="0" kern="1200" dirty="0"/>
            <a:t> research activities</a:t>
          </a:r>
        </a:p>
        <a:p>
          <a:pPr marL="0" lvl="0" indent="0" algn="ctr" defTabSz="666750">
            <a:lnSpc>
              <a:spcPct val="90000"/>
            </a:lnSpc>
            <a:spcBef>
              <a:spcPct val="0"/>
            </a:spcBef>
            <a:spcAft>
              <a:spcPct val="35000"/>
            </a:spcAft>
            <a:buNone/>
          </a:pPr>
          <a:r>
            <a:rPr lang="en-GB" sz="1500" b="1" i="0" kern="1200" dirty="0"/>
            <a:t>Monday 2</a:t>
          </a:r>
          <a:r>
            <a:rPr lang="en-GB" sz="1500" b="1" i="0" kern="1200" baseline="30000" dirty="0"/>
            <a:t>nd</a:t>
          </a:r>
          <a:r>
            <a:rPr lang="en-GB" sz="1500" b="1" i="0" kern="1200" dirty="0"/>
            <a:t> December 2024</a:t>
          </a:r>
        </a:p>
        <a:p>
          <a:pPr marL="0" lvl="0" indent="0" algn="ctr" defTabSz="666750">
            <a:lnSpc>
              <a:spcPct val="90000"/>
            </a:lnSpc>
            <a:spcBef>
              <a:spcPct val="0"/>
            </a:spcBef>
            <a:spcAft>
              <a:spcPct val="35000"/>
            </a:spcAft>
            <a:buNone/>
          </a:pPr>
          <a:r>
            <a:rPr lang="en-GB" sz="1500" b="1" i="0" kern="1200" dirty="0"/>
            <a:t>10:00-12:00</a:t>
          </a:r>
        </a:p>
        <a:p>
          <a:pPr marL="0" lvl="0" indent="0" algn="ctr" defTabSz="666750">
            <a:lnSpc>
              <a:spcPct val="90000"/>
            </a:lnSpc>
            <a:spcBef>
              <a:spcPct val="0"/>
            </a:spcBef>
            <a:spcAft>
              <a:spcPct val="35000"/>
            </a:spcAft>
            <a:buNone/>
          </a:pPr>
          <a:r>
            <a:rPr lang="en-GB" sz="1500" b="1" i="0" kern="1200" dirty="0"/>
            <a:t>Online</a:t>
          </a:r>
          <a:endParaRPr lang="en-GB" sz="1500" b="1" kern="1200" dirty="0"/>
        </a:p>
      </dsp:txBody>
      <dsp:txXfrm rot="10800000">
        <a:off x="2727012" y="2043651"/>
        <a:ext cx="2075853" cy="2429772"/>
      </dsp:txXfrm>
    </dsp:sp>
    <dsp:sp modelId="{116D0069-F643-4CBF-A91D-762DC3C60FE9}">
      <dsp:nvSpPr>
        <dsp:cNvPr id="0" name=""/>
        <dsp:cNvSpPr/>
      </dsp:nvSpPr>
      <dsp:spPr>
        <a:xfrm>
          <a:off x="5092080" y="272486"/>
          <a:ext cx="2211901" cy="1498677"/>
        </a:xfrm>
        <a:prstGeom prst="roundRect">
          <a:avLst>
            <a:gd name="adj" fmla="val 10000"/>
          </a:avLst>
        </a:prstGeom>
        <a:blipFill rotWithShape="1">
          <a:blip xmlns:r="http://schemas.openxmlformats.org/officeDocument/2006/relationships" r:embed="rId2"/>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6E2DE9-D9B0-4B85-B8E5-911B70B4EA0C}">
      <dsp:nvSpPr>
        <dsp:cNvPr id="0" name=""/>
        <dsp:cNvSpPr/>
      </dsp:nvSpPr>
      <dsp:spPr>
        <a:xfrm rot="10800000">
          <a:off x="5092080" y="2043651"/>
          <a:ext cx="2211901" cy="2497796"/>
        </a:xfrm>
        <a:prstGeom prst="round2SameRect">
          <a:avLst>
            <a:gd name="adj1" fmla="val 10500"/>
            <a:gd name="adj2" fmla="val 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GB" sz="1500" b="1" kern="1200" dirty="0"/>
            <a:t>Newcomers to Horizon Europe Pillar II</a:t>
          </a:r>
        </a:p>
        <a:p>
          <a:pPr marL="0" lvl="0" indent="0" algn="ctr" defTabSz="666750">
            <a:lnSpc>
              <a:spcPct val="90000"/>
            </a:lnSpc>
            <a:spcBef>
              <a:spcPct val="0"/>
            </a:spcBef>
            <a:spcAft>
              <a:spcPct val="35000"/>
            </a:spcAft>
            <a:buNone/>
          </a:pPr>
          <a:r>
            <a:rPr lang="en-GB" sz="1500" b="0" kern="1200" dirty="0"/>
            <a:t>Day 2: How to select partners for consortia</a:t>
          </a:r>
        </a:p>
        <a:p>
          <a:pPr marL="0" lvl="0" indent="0" algn="ctr" defTabSz="666750">
            <a:lnSpc>
              <a:spcPct val="90000"/>
            </a:lnSpc>
            <a:spcBef>
              <a:spcPct val="0"/>
            </a:spcBef>
            <a:spcAft>
              <a:spcPct val="35000"/>
            </a:spcAft>
            <a:buNone/>
          </a:pPr>
          <a:r>
            <a:rPr lang="en-GB" sz="1500" b="1" kern="1200" dirty="0"/>
            <a:t>Tuesday 3</a:t>
          </a:r>
          <a:r>
            <a:rPr lang="en-GB" sz="1500" b="1" kern="1200" baseline="30000" dirty="0"/>
            <a:t>rd</a:t>
          </a:r>
          <a:r>
            <a:rPr lang="en-GB" sz="1500" b="1" kern="1200" dirty="0"/>
            <a:t> December 2024</a:t>
          </a:r>
        </a:p>
        <a:p>
          <a:pPr marL="0" lvl="0" indent="0" algn="ctr" defTabSz="666750">
            <a:lnSpc>
              <a:spcPct val="90000"/>
            </a:lnSpc>
            <a:spcBef>
              <a:spcPct val="0"/>
            </a:spcBef>
            <a:spcAft>
              <a:spcPct val="35000"/>
            </a:spcAft>
            <a:buNone/>
          </a:pPr>
          <a:r>
            <a:rPr lang="en-GB" sz="1500" b="1" i="0" kern="1200" dirty="0"/>
            <a:t>10:00-12:00</a:t>
          </a:r>
        </a:p>
        <a:p>
          <a:pPr marL="0" lvl="0" indent="0" algn="ctr" defTabSz="666750">
            <a:lnSpc>
              <a:spcPct val="90000"/>
            </a:lnSpc>
            <a:spcBef>
              <a:spcPct val="0"/>
            </a:spcBef>
            <a:spcAft>
              <a:spcPct val="35000"/>
            </a:spcAft>
            <a:buNone/>
          </a:pPr>
          <a:r>
            <a:rPr lang="en-GB" sz="1500" b="1" i="0" kern="1200" dirty="0"/>
            <a:t>Online</a:t>
          </a:r>
          <a:endParaRPr lang="en-GB" sz="1500" b="0" kern="1200" dirty="0"/>
        </a:p>
      </dsp:txBody>
      <dsp:txXfrm rot="10800000">
        <a:off x="5160104" y="2043651"/>
        <a:ext cx="2075853" cy="2429772"/>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abstract pattern can be removed or repositioned if required. Be careful to ‘Send to Back’ so that it does not obscure any important information.</a:t>
            </a:r>
          </a:p>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none" strike="noStrike" kern="1200" dirty="0">
                <a:solidFill>
                  <a:schemeClr val="tx1"/>
                </a:solidFill>
                <a:effectLst/>
                <a:ea typeface="+mn-ea"/>
                <a:cs typeface="+mn-cs"/>
              </a:rPr>
              <a:t>Synergy Grants (</a:t>
            </a:r>
            <a:r>
              <a:rPr lang="en-GB" sz="1200" b="1" u="none" strike="noStrike" kern="1200" dirty="0" err="1">
                <a:solidFill>
                  <a:schemeClr val="tx1"/>
                </a:solidFill>
                <a:effectLst/>
                <a:ea typeface="+mn-ea"/>
                <a:cs typeface="+mn-cs"/>
              </a:rPr>
              <a:t>SyG</a:t>
            </a:r>
            <a:r>
              <a:rPr lang="en-GB" sz="1200" b="1" u="none" strike="noStrike" kern="1200" dirty="0">
                <a:solidFill>
                  <a:schemeClr val="tx1"/>
                </a:solidFill>
                <a:effectLst/>
                <a:ea typeface="+mn-ea"/>
                <a:cs typeface="+mn-cs"/>
              </a:rPr>
              <a:t>)</a:t>
            </a:r>
          </a:p>
          <a:p>
            <a:r>
              <a:rPr lang="en-GB" sz="1200" u="none" strike="noStrike" kern="1200" dirty="0">
                <a:solidFill>
                  <a:schemeClr val="tx1"/>
                </a:solidFill>
                <a:effectLst/>
                <a:ea typeface="+mn-ea"/>
                <a:cs typeface="+mn-cs"/>
              </a:rPr>
              <a:t>ERC Synergy Grants support groups of two to four PIs, who bring together complementary skills, knowledge, and resources in new ways, to jointly address ambitious research problems. Synergy Grants award up to a maximum of €10 million for a period of six years. Applicants can request €4 million of additional funding to cover specific expense categories.</a:t>
            </a:r>
          </a:p>
          <a:p>
            <a:endParaRPr lang="en-GB" sz="1200" u="none" strike="noStrike" kern="1200" dirty="0">
              <a:solidFill>
                <a:schemeClr val="tx1"/>
              </a:solidFill>
              <a:effectLst/>
              <a:ea typeface="+mn-ea"/>
              <a:cs typeface="+mn-cs"/>
            </a:endParaRPr>
          </a:p>
          <a:p>
            <a:r>
              <a:rPr lang="en-GB" sz="1200" b="1" u="none" strike="noStrike" kern="1200" dirty="0">
                <a:solidFill>
                  <a:schemeClr val="tx1"/>
                </a:solidFill>
                <a:effectLst/>
                <a:ea typeface="+mn-ea"/>
                <a:cs typeface="+mn-cs"/>
              </a:rPr>
              <a:t>Proof of Concept Grants (PoC)</a:t>
            </a:r>
          </a:p>
          <a:p>
            <a:r>
              <a:rPr lang="en-GB" sz="1200" u="none" strike="noStrike" kern="1200" dirty="0">
                <a:solidFill>
                  <a:schemeClr val="tx1"/>
                </a:solidFill>
                <a:effectLst/>
                <a:ea typeface="+mn-ea"/>
                <a:cs typeface="+mn-cs"/>
              </a:rPr>
              <a:t>The Proof of Concept scheme funds ERC grant holders to explore the innovation potential of an idea developed during an ERC-funded project. The scheme aims to build upon ideas which draw substantially from research that has been funded by the ERC, exploring opportunities for commercial or societal applications of ideas that have arisen from research performed on Starting, Consolidator, Advanced or Synergy Grants.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502895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ERC Work Programme 2025 isn’t out yet, but a draft is expected next month. Call dates for 2024 WP in the table above.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6DBF70-FC96-464D-AF1B-F08CFF1D412D}"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099689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strike="noStrike" kern="1200">
                <a:solidFill>
                  <a:schemeClr val="tx1"/>
                </a:solidFill>
                <a:effectLst/>
                <a:ea typeface="+mn-ea"/>
                <a:cs typeface="+mn-cs"/>
              </a:rPr>
              <a:t>Postdoctoral Fellowships – Enhance the creative and innovative potential of researchers holding a PhD.</a:t>
            </a:r>
          </a:p>
          <a:p>
            <a:endParaRPr lang="en-GB" sz="1200" u="none" strike="noStrike" kern="1200">
              <a:solidFill>
                <a:schemeClr val="tx1"/>
              </a:solidFill>
              <a:effectLst/>
              <a:ea typeface="+mn-ea"/>
              <a:cs typeface="+mn-cs"/>
            </a:endParaRPr>
          </a:p>
          <a:p>
            <a:r>
              <a:rPr lang="en-GB" sz="1200" u="none" strike="noStrike" kern="1200">
                <a:solidFill>
                  <a:schemeClr val="tx1"/>
                </a:solidFill>
                <a:effectLst/>
                <a:ea typeface="+mn-ea"/>
                <a:cs typeface="+mn-cs"/>
              </a:rPr>
              <a:t>COFUND – Co-finances new or existing doctoral programmes and postdoctoral fellowship schemes.</a:t>
            </a:r>
          </a:p>
          <a:p>
            <a:endParaRPr lang="en-GB" sz="1200" u="none" strike="noStrike" kern="1200">
              <a:solidFill>
                <a:schemeClr val="tx1"/>
              </a:solidFill>
              <a:effectLst/>
              <a:ea typeface="+mn-ea"/>
              <a:cs typeface="+mn-cs"/>
            </a:endParaRPr>
          </a:p>
          <a:p>
            <a:r>
              <a:rPr lang="en-GB" sz="1200" u="none" strike="noStrike" kern="1200">
                <a:solidFill>
                  <a:schemeClr val="tx1"/>
                </a:solidFill>
                <a:effectLst/>
                <a:ea typeface="+mn-ea"/>
                <a:cs typeface="+mn-cs"/>
              </a:rPr>
              <a:t>Doctoral Networks – Support doctoral programmes developed by universities, research institutions, research infrastructures and business</a:t>
            </a:r>
          </a:p>
          <a:p>
            <a:endParaRPr lang="en-GB" sz="1200" u="none" strike="noStrike" kern="1200">
              <a:solidFill>
                <a:schemeClr val="tx1"/>
              </a:solidFill>
              <a:effectLst/>
              <a:ea typeface="+mn-ea"/>
              <a:cs typeface="+mn-cs"/>
            </a:endParaRPr>
          </a:p>
          <a:p>
            <a:r>
              <a:rPr lang="en-GB" sz="1200" u="none" strike="noStrike" kern="1200">
                <a:solidFill>
                  <a:schemeClr val="tx1"/>
                </a:solidFill>
                <a:effectLst/>
                <a:ea typeface="+mn-ea"/>
                <a:cs typeface="+mn-cs"/>
              </a:rPr>
              <a:t>Staff Exchanges – Promote innovative international, intersectoral and interdisciplinary collaboration in research and innovation.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681288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336841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019150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60839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4021535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107842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804403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3</a:t>
            </a:fld>
            <a:endParaRPr lang="en-US"/>
          </a:p>
        </p:txBody>
      </p:sp>
    </p:spTree>
    <p:extLst>
      <p:ext uri="{BB962C8B-B14F-4D97-AF65-F5344CB8AC3E}">
        <p14:creationId xmlns:p14="http://schemas.microsoft.com/office/powerpoint/2010/main" val="1607136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4</a:t>
            </a:fld>
            <a:endParaRPr lang="en-US" dirty="0"/>
          </a:p>
        </p:txBody>
      </p:sp>
    </p:spTree>
    <p:extLst>
      <p:ext uri="{BB962C8B-B14F-4D97-AF65-F5344CB8AC3E}">
        <p14:creationId xmlns:p14="http://schemas.microsoft.com/office/powerpoint/2010/main" val="3214608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strike="noStrike" kern="1200">
                <a:solidFill>
                  <a:schemeClr val="tx1"/>
                </a:solidFill>
                <a:effectLst/>
                <a:ea typeface="+mn-ea"/>
                <a:cs typeface="+mn-cs"/>
              </a:rPr>
              <a:t>Replace this guidance text with your own bullet pointed content.</a:t>
            </a:r>
          </a:p>
          <a:p>
            <a:r>
              <a:rPr lang="en-GB" sz="1200" u="none" strike="noStrike" kern="1200">
                <a:solidFill>
                  <a:schemeClr val="tx1"/>
                </a:solidFill>
                <a:effectLst/>
                <a:ea typeface="+mn-ea"/>
                <a:cs typeface="+mn-cs"/>
              </a:rPr>
              <a:t>For further guidance please see </a:t>
            </a:r>
            <a:r>
              <a:rPr lang="en-GB" sz="1200" u="sng" strike="noStrike" kern="1200">
                <a:solidFill>
                  <a:schemeClr val="tx1"/>
                </a:solidFill>
                <a:effectLst/>
                <a:ea typeface="+mn-ea"/>
                <a:cs typeface="+mn-cs"/>
                <a:hlinkClick r:id="rId3"/>
              </a:rPr>
              <a:t>https://www.bdadyslexia.org.uk/advice/employers/creating-a-dyslexia-friendly-workplace/dyslexia-friendly-style-guide</a:t>
            </a:r>
            <a:endParaRPr lang="en-GB" sz="1200" u="none" strike="noStrike" kern="120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6</a:t>
            </a:fld>
            <a:endParaRPr lang="en-US"/>
          </a:p>
        </p:txBody>
      </p:sp>
    </p:spTree>
    <p:extLst>
      <p:ext uri="{BB962C8B-B14F-4D97-AF65-F5344CB8AC3E}">
        <p14:creationId xmlns:p14="http://schemas.microsoft.com/office/powerpoint/2010/main" val="4265646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F3BA1D-A00F-DB41-84DA-BE26C4853B35}" type="slidenum">
              <a:rPr lang="en-US" smtClean="0"/>
              <a:pPr/>
              <a:t>7</a:t>
            </a:fld>
            <a:endParaRPr lang="en-US"/>
          </a:p>
        </p:txBody>
      </p:sp>
    </p:spTree>
    <p:extLst>
      <p:ext uri="{BB962C8B-B14F-4D97-AF65-F5344CB8AC3E}">
        <p14:creationId xmlns:p14="http://schemas.microsoft.com/office/powerpoint/2010/main" val="3214608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792672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595961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118684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effectLst/>
                <a:latin typeface="arial" panose="020B0604020202020204" pitchFamily="34" charset="0"/>
              </a:rPr>
              <a:t>The second Horizon Europe strategic plan 2025-2027</a:t>
            </a:r>
          </a:p>
          <a:p>
            <a:pPr algn="l"/>
            <a:r>
              <a:rPr lang="en-US" b="0" i="0">
                <a:solidFill>
                  <a:srgbClr val="000000"/>
                </a:solidFill>
                <a:effectLst/>
                <a:latin typeface="arial" panose="020B0604020202020204" pitchFamily="34" charset="0"/>
              </a:rPr>
              <a:t>The Horizon Europe strategic plan 2025-2027 addresses the key global challenges such as climate change, loss of biodiversity, the digital transition and an ageing population.</a:t>
            </a:r>
          </a:p>
          <a:p>
            <a:pPr algn="l"/>
            <a:r>
              <a:rPr lang="en-US" b="0" i="0">
                <a:solidFill>
                  <a:srgbClr val="000000"/>
                </a:solidFill>
                <a:effectLst/>
                <a:latin typeface="arial" panose="020B0604020202020204" pitchFamily="34" charset="0"/>
              </a:rPr>
              <a:t>The strategic plan sets out 3 strategic orientations for research and innovation investment under Horizon Europe for the years 2025-2027:</a:t>
            </a:r>
          </a:p>
          <a:p>
            <a:pPr algn="l"/>
            <a:endParaRPr lang="en-US" b="0" i="0">
              <a:solidFill>
                <a:srgbClr val="000000"/>
              </a:solidFill>
              <a:effectLst/>
              <a:latin typeface="arial" panose="020B0604020202020204" pitchFamily="34" charset="0"/>
            </a:endParaRPr>
          </a:p>
          <a:p>
            <a:pPr algn="l">
              <a:buFont typeface="Arial" panose="020B0604020202020204" pitchFamily="34" charset="0"/>
              <a:buChar char="•"/>
            </a:pPr>
            <a:r>
              <a:rPr lang="en-US" b="0" i="0">
                <a:solidFill>
                  <a:srgbClr val="000000"/>
                </a:solidFill>
                <a:effectLst/>
                <a:latin typeface="arial" panose="020B0604020202020204" pitchFamily="34" charset="0"/>
              </a:rPr>
              <a:t>Green transition</a:t>
            </a:r>
          </a:p>
          <a:p>
            <a:pPr algn="l">
              <a:buFont typeface="Arial" panose="020B0604020202020204" pitchFamily="34" charset="0"/>
              <a:buChar char="•"/>
            </a:pPr>
            <a:r>
              <a:rPr lang="en-US" b="0" i="0">
                <a:solidFill>
                  <a:srgbClr val="000000"/>
                </a:solidFill>
                <a:effectLst/>
                <a:latin typeface="arial" panose="020B0604020202020204" pitchFamily="34" charset="0"/>
              </a:rPr>
              <a:t>Digital transition</a:t>
            </a:r>
          </a:p>
          <a:p>
            <a:pPr algn="l">
              <a:buFont typeface="Arial" panose="020B0604020202020204" pitchFamily="34" charset="0"/>
              <a:buChar char="•"/>
            </a:pPr>
            <a:r>
              <a:rPr lang="en-US" b="0" i="0">
                <a:solidFill>
                  <a:srgbClr val="000000"/>
                </a:solidFill>
                <a:effectLst/>
                <a:latin typeface="arial" panose="020B0604020202020204" pitchFamily="34" charset="0"/>
              </a:rPr>
              <a:t>A more resilient, competitive, inclusive and democratic Europe</a:t>
            </a:r>
          </a:p>
          <a:p>
            <a:endParaRPr lang="en-GB" sz="1200" u="none" strike="noStrike" kern="1200">
              <a:solidFill>
                <a:schemeClr val="tx1"/>
              </a:solidFill>
              <a:effectLst/>
              <a:ea typeface="+mn-ea"/>
              <a:cs typeface="+mn-cs"/>
            </a:endParaRPr>
          </a:p>
          <a:p>
            <a:endParaRPr lang="en-GB" sz="1200" u="none" strike="noStrike" kern="1200">
              <a:solidFill>
                <a:schemeClr val="tx1"/>
              </a:solidFill>
              <a:effectLst/>
              <a:ea typeface="+mn-ea"/>
              <a:cs typeface="+mn-cs"/>
            </a:endParaRPr>
          </a:p>
          <a:p>
            <a:r>
              <a:rPr lang="en-GB" sz="1200" u="none" strike="noStrike" kern="1200">
                <a:solidFill>
                  <a:schemeClr val="tx1"/>
                </a:solidFill>
                <a:effectLst/>
                <a:ea typeface="+mn-ea"/>
                <a:cs typeface="+mn-cs"/>
              </a:rPr>
              <a:t>Pillar 2 largest budgets cluster 4 and cluster 5 with c €15bn each.</a:t>
            </a:r>
          </a:p>
          <a:p>
            <a:endParaRPr lang="en-GB" sz="1200" u="none" strike="noStrike" kern="1200">
              <a:solidFill>
                <a:schemeClr val="tx1"/>
              </a:solidFill>
              <a:effectLst/>
              <a:ea typeface="+mn-ea"/>
              <a:cs typeface="+mn-cs"/>
            </a:endParaRPr>
          </a:p>
          <a:p>
            <a:pPr algn="l">
              <a:buFont typeface="Arial" panose="020B0604020202020204" pitchFamily="34" charset="0"/>
              <a:buNone/>
            </a:pPr>
            <a:r>
              <a:rPr lang="en-US" b="1" i="0">
                <a:effectLst/>
                <a:latin typeface="arial" panose="020B0604020202020204" pitchFamily="34" charset="0"/>
              </a:rPr>
              <a:t>Research and innovation action (RIA) </a:t>
            </a:r>
            <a:r>
              <a:rPr lang="en-US" b="0" i="0">
                <a:effectLst/>
                <a:latin typeface="arial" panose="020B0604020202020204" pitchFamily="34" charset="0"/>
              </a:rPr>
              <a:t>that establishes new knowledge or explores a new or improved technology, product, process, service or solution. The EU funding covers up to 100% of the project costs. </a:t>
            </a:r>
          </a:p>
          <a:p>
            <a:pPr algn="l">
              <a:buFont typeface="Arial" panose="020B0604020202020204" pitchFamily="34" charset="0"/>
              <a:buNone/>
            </a:pPr>
            <a:endParaRPr lang="en-US" b="0" i="0">
              <a:effectLst/>
              <a:latin typeface="arial" panose="020B0604020202020204" pitchFamily="34" charset="0"/>
            </a:endParaRPr>
          </a:p>
          <a:p>
            <a:pPr algn="l">
              <a:buFont typeface="Arial" panose="020B0604020202020204" pitchFamily="34" charset="0"/>
              <a:buNone/>
            </a:pPr>
            <a:r>
              <a:rPr lang="en-US" b="1" i="0">
                <a:effectLst/>
                <a:latin typeface="arial" panose="020B0604020202020204" pitchFamily="34" charset="0"/>
              </a:rPr>
              <a:t>Innovation action (IA) </a:t>
            </a:r>
            <a:r>
              <a:rPr lang="en-US" b="0" i="0">
                <a:effectLst/>
                <a:latin typeface="arial" panose="020B0604020202020204" pitchFamily="34" charset="0"/>
              </a:rPr>
              <a:t>that produces plans or designs for new or improved products, processes or services including prototyping, testing, demonstrating, piloting, large-scale product validation and market replication. The EU funding covers up to 70% of the project costs. </a:t>
            </a:r>
          </a:p>
          <a:p>
            <a:pPr algn="l">
              <a:buFont typeface="Arial" panose="020B0604020202020204" pitchFamily="34" charset="0"/>
              <a:buNone/>
            </a:pPr>
            <a:endParaRPr lang="en-US" b="0" i="0">
              <a:effectLst/>
              <a:latin typeface="arial" panose="020B0604020202020204" pitchFamily="34" charset="0"/>
            </a:endParaRPr>
          </a:p>
          <a:p>
            <a:pPr algn="l">
              <a:buFont typeface="Arial" panose="020B0604020202020204" pitchFamily="34" charset="0"/>
              <a:buNone/>
            </a:pPr>
            <a:r>
              <a:rPr lang="en-US" b="1" i="0">
                <a:effectLst/>
                <a:latin typeface="arial" panose="020B0604020202020204" pitchFamily="34" charset="0"/>
              </a:rPr>
              <a:t>Coordination and support action (CSA) </a:t>
            </a:r>
            <a:r>
              <a:rPr lang="en-US" b="0" i="0">
                <a:effectLst/>
                <a:latin typeface="arial" panose="020B0604020202020204" pitchFamily="34" charset="0"/>
              </a:rPr>
              <a:t>that improve cooperation among EU and associated countries to strengthen the European Research Area including, for example, </a:t>
            </a:r>
            <a:r>
              <a:rPr lang="en-US" b="0" i="0" err="1">
                <a:effectLst/>
                <a:latin typeface="arial" panose="020B0604020202020204" pitchFamily="34" charset="0"/>
              </a:rPr>
              <a:t>standardisation</a:t>
            </a:r>
            <a:r>
              <a:rPr lang="en-US" b="0" i="0">
                <a:effectLst/>
                <a:latin typeface="arial" panose="020B0604020202020204" pitchFamily="34" charset="0"/>
              </a:rPr>
              <a:t>, dissemination, awareness-raising, communication and networking activities, policy dialogues, mutual learning or studies. The EU funding covers up to 100% of the project costs. </a:t>
            </a:r>
          </a:p>
          <a:p>
            <a:pPr algn="l">
              <a:buFont typeface="Arial" panose="020B0604020202020204" pitchFamily="34" charset="0"/>
              <a:buNone/>
            </a:pPr>
            <a:endParaRPr lang="en-US" b="0" i="0">
              <a:effectLst/>
              <a:latin typeface="arial" panose="020B0604020202020204" pitchFamily="34" charset="0"/>
            </a:endParaRPr>
          </a:p>
          <a:p>
            <a:pPr algn="l">
              <a:buFont typeface="Arial" panose="020B0604020202020204" pitchFamily="34" charset="0"/>
              <a:buNone/>
            </a:pPr>
            <a:endParaRPr lang="en-US" b="0" i="0">
              <a:effectLst/>
              <a:latin typeface="arial" panose="020B0604020202020204" pitchFamily="34" charset="0"/>
            </a:endParaRPr>
          </a:p>
          <a:p>
            <a:endParaRPr lang="en-GB" sz="1200" u="none" strike="noStrike" kern="120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505511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10/16/2024</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10/16/2024</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9" r:id="rId1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10/16/2024</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commission.europa.eu/funding-tenders/find-funding/eu-funding-programmes/eu4health_en" TargetMode="External"/><Relationship Id="rId3" Type="http://schemas.openxmlformats.org/officeDocument/2006/relationships/hyperlink" Target="https://www.ukri.org/apply-for-funding/apply-for-horizon-europe-guarantee-funding/" TargetMode="External"/><Relationship Id="rId7" Type="http://schemas.openxmlformats.org/officeDocument/2006/relationships/hyperlink" Target="https://commission.europa.eu/funding-tenders/find-funding/eu-funding-programmes/programme-environment-and-climate-action-life_e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ommission.europa.eu/funding-tenders/find-funding/eu-funding-programmes/digital-europe-programme_en" TargetMode="External"/><Relationship Id="rId5" Type="http://schemas.openxmlformats.org/officeDocument/2006/relationships/hyperlink" Target="https://commission.europa.eu/funding-tenders/find-funding/eu-funding-programmes/euratom-research-and-training-programme_en" TargetMode="External"/><Relationship Id="rId4" Type="http://schemas.openxmlformats.org/officeDocument/2006/relationships/hyperlink" Target="https://commission.europa.eu/funding-tenders/find-funding/eu-funding-programmes/erasmus_en" TargetMode="External"/><Relationship Id="rId9" Type="http://schemas.openxmlformats.org/officeDocument/2006/relationships/hyperlink" Target="https://commission.europa.eu/funding-tenders/find-funding/eu-funding-programmes/european-defence-fund_e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menti.com/al7fkxrv2z1p" TargetMode="External"/><Relationship Id="rId2" Type="http://schemas.openxmlformats.org/officeDocument/2006/relationships/hyperlink" Target="http://www.menti.com/"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ec.europa.eu/info/funding-tenders/opportunities/portal/screen/home"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mailto:RESEARCHOFFICE@stfc.ac.uk" TargetMode="External"/><Relationship Id="rId7" Type="http://schemas.openxmlformats.org/officeDocument/2006/relationships/hyperlink" Target="https://ec.europa.eu/info/funding-tenders/opportunities/portal/screen/opportunities/calls-for-proposals" TargetMode="External"/><Relationship Id="rId2" Type="http://schemas.openxmlformats.org/officeDocument/2006/relationships/hyperlink" Target="https://stfc365.sharepoint.com/sites/NLResearchOffice" TargetMode="External"/><Relationship Id="rId1" Type="http://schemas.openxmlformats.org/officeDocument/2006/relationships/slideLayout" Target="../slideLayouts/slideLayout4.xml"/><Relationship Id="rId6" Type="http://schemas.openxmlformats.org/officeDocument/2006/relationships/hyperlink" Target="https://ukri.sharepoint.com/sites/thesource/SitePages/Horizon-Europe.aspx" TargetMode="External"/><Relationship Id="rId5" Type="http://schemas.openxmlformats.org/officeDocument/2006/relationships/hyperlink" Target="https://cordis.europa.eu/projects" TargetMode="External"/><Relationship Id="rId4" Type="http://schemas.openxmlformats.org/officeDocument/2006/relationships/hyperlink" Target="https://www.gov.uk/business-finance-support/horizon-europe-funding#find-your-uk-national-contact-point-for-advic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stfc365.sharepoint.com/sites/NLResearchOffice" TargetMode="External"/><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hyperlink" Target="https://stfc365.sharepoint.com/sites/NLResearchOffice/SitePages/National-Lab-Research-Bulletin.aspx" TargetMode="External"/><Relationship Id="rId10" Type="http://schemas.openxmlformats.org/officeDocument/2006/relationships/image" Target="../media/image11.png"/><Relationship Id="rId4" Type="http://schemas.openxmlformats.org/officeDocument/2006/relationships/hyperlink" Target="mailto:ResearchOffice@stfc.ac.uk" TargetMode="Externa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hyperlink" Target="https://stfc365.sharepoint.com/sites/NLResearchOffice" TargetMode="External"/><Relationship Id="rId7" Type="http://schemas.openxmlformats.org/officeDocument/2006/relationships/diagramData" Target="../diagrams/data1.xml"/><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png"/><Relationship Id="rId11" Type="http://schemas.microsoft.com/office/2007/relationships/diagramDrawing" Target="../diagrams/drawing1.xml"/><Relationship Id="rId5" Type="http://schemas.openxmlformats.org/officeDocument/2006/relationships/image" Target="../media/image7.png"/><Relationship Id="rId10" Type="http://schemas.openxmlformats.org/officeDocument/2006/relationships/diagramColors" Target="../diagrams/colors1.xml"/><Relationship Id="rId4" Type="http://schemas.openxmlformats.org/officeDocument/2006/relationships/hyperlink" Target="mailto:ResearchOffice@stfc.ac.uk" TargetMode="External"/><Relationship Id="rId9"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hyperlink" Target="https://www.menti.com/al7fkxrv2z1p" TargetMode="External"/><Relationship Id="rId2" Type="http://schemas.openxmlformats.org/officeDocument/2006/relationships/hyperlink" Target="http://www.menti.com/"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872062" y="2596307"/>
            <a:ext cx="5399429" cy="1815882"/>
          </a:xfrm>
          <a:prstGeom prst="rect">
            <a:avLst/>
          </a:prstGeom>
          <a:noFill/>
        </p:spPr>
        <p:txBody>
          <a:bodyPr wrap="square" lIns="91440" tIns="45720" rIns="91440" bIns="45720" rtlCol="0" anchor="t">
            <a:spAutoFit/>
          </a:bodyPr>
          <a:lstStyle/>
          <a:p>
            <a:r>
              <a:rPr lang="en-US" sz="3600" b="1" spc="-150" dirty="0">
                <a:solidFill>
                  <a:srgbClr val="002060"/>
                </a:solidFill>
                <a:latin typeface="Arial"/>
                <a:cs typeface="Arial"/>
              </a:rPr>
              <a:t>How can the STFC National Laboratories Research Office help me? </a:t>
            </a:r>
            <a:endParaRPr lang="en-US" sz="3600" b="1" spc="-150"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2" name="TextBox 1">
            <a:extLst>
              <a:ext uri="{FF2B5EF4-FFF2-40B4-BE49-F238E27FC236}">
                <a16:creationId xmlns:a16="http://schemas.microsoft.com/office/drawing/2014/main" id="{375C79AD-C1EC-A636-F882-95581A94A9CA}"/>
              </a:ext>
            </a:extLst>
          </p:cNvPr>
          <p:cNvSpPr txBox="1"/>
          <p:nvPr/>
        </p:nvSpPr>
        <p:spPr>
          <a:xfrm>
            <a:off x="872062" y="5349650"/>
            <a:ext cx="5232330" cy="369332"/>
          </a:xfrm>
          <a:prstGeom prst="rect">
            <a:avLst/>
          </a:prstGeom>
          <a:noFill/>
        </p:spPr>
        <p:txBody>
          <a:bodyPr wrap="none" rtlCol="0">
            <a:spAutoFit/>
          </a:bodyPr>
          <a:lstStyle/>
          <a:p>
            <a:r>
              <a:rPr lang="en-GB" dirty="0"/>
              <a:t>Katharine Hollinshead, Julius Ursu and Victoria Wright</a:t>
            </a:r>
          </a:p>
        </p:txBody>
      </p:sp>
    </p:spTree>
    <p:extLst>
      <p:ext uri="{BB962C8B-B14F-4D97-AF65-F5344CB8AC3E}">
        <p14:creationId xmlns:p14="http://schemas.microsoft.com/office/powerpoint/2010/main" val="322438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0E5CC-E951-A6C7-20AD-B8DBDE05152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5270248-D54D-1FDC-7F19-90A9177DE8B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A6E49F4-4389-18CA-E0CD-5608827AA85F}"/>
              </a:ext>
            </a:extLst>
          </p:cNvPr>
          <p:cNvPicPr>
            <a:picLocks noChangeAspect="1"/>
          </p:cNvPicPr>
          <p:nvPr/>
        </p:nvPicPr>
        <p:blipFill>
          <a:blip r:embed="rId2"/>
          <a:stretch>
            <a:fillRect/>
          </a:stretch>
        </p:blipFill>
        <p:spPr>
          <a:xfrm>
            <a:off x="176212" y="52387"/>
            <a:ext cx="11839575" cy="6753225"/>
          </a:xfrm>
          <a:prstGeom prst="rect">
            <a:avLst/>
          </a:prstGeom>
        </p:spPr>
      </p:pic>
    </p:spTree>
    <p:extLst>
      <p:ext uri="{BB962C8B-B14F-4D97-AF65-F5344CB8AC3E}">
        <p14:creationId xmlns:p14="http://schemas.microsoft.com/office/powerpoint/2010/main" val="2661726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9CEA0-FC13-CB60-E2AA-F02603E8F98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649F878-5DC0-CB32-38C4-B0EE55EC67BB}"/>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784BD1F-DB5B-9EF2-81F5-48E02D0EC529}"/>
              </a:ext>
            </a:extLst>
          </p:cNvPr>
          <p:cNvPicPr>
            <a:picLocks noChangeAspect="1"/>
          </p:cNvPicPr>
          <p:nvPr/>
        </p:nvPicPr>
        <p:blipFill>
          <a:blip r:embed="rId2"/>
          <a:stretch>
            <a:fillRect/>
          </a:stretch>
        </p:blipFill>
        <p:spPr>
          <a:xfrm>
            <a:off x="209550" y="57150"/>
            <a:ext cx="11772900" cy="6743700"/>
          </a:xfrm>
          <a:prstGeom prst="rect">
            <a:avLst/>
          </a:prstGeom>
        </p:spPr>
      </p:pic>
    </p:spTree>
    <p:extLst>
      <p:ext uri="{BB962C8B-B14F-4D97-AF65-F5344CB8AC3E}">
        <p14:creationId xmlns:p14="http://schemas.microsoft.com/office/powerpoint/2010/main" val="359933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1181624" y="2274838"/>
            <a:ext cx="7326755" cy="3046988"/>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2E2C61"/>
                </a:solidFill>
                <a:effectLst/>
                <a:uLnTx/>
                <a:uFillTx/>
                <a:latin typeface="Calibri" panose="020F0502020204030204"/>
                <a:ea typeface="+mn-ea"/>
                <a:cs typeface="+mn-cs"/>
              </a:rPr>
              <a:t>European funding opportunities: why, what and how?</a:t>
            </a:r>
            <a:endParaRPr kumimoji="0" lang="en-US" sz="40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Julius Ursu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European Funding Lead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National Laboratories Research Office</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Tree>
    <p:extLst>
      <p:ext uri="{BB962C8B-B14F-4D97-AF65-F5344CB8AC3E}">
        <p14:creationId xmlns:p14="http://schemas.microsoft.com/office/powerpoint/2010/main" val="3351185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063E2-2EE4-C8AA-BE1A-96ECE82D427D}"/>
              </a:ext>
            </a:extLst>
          </p:cNvPr>
          <p:cNvSpPr>
            <a:spLocks noGrp="1"/>
          </p:cNvSpPr>
          <p:nvPr>
            <p:ph type="title"/>
          </p:nvPr>
        </p:nvSpPr>
        <p:spPr>
          <a:xfrm>
            <a:off x="838200" y="100585"/>
            <a:ext cx="10515600" cy="580452"/>
          </a:xfrm>
        </p:spPr>
        <p:txBody>
          <a:bodyPr>
            <a:noAutofit/>
          </a:bodyPr>
          <a:lstStyle/>
          <a:p>
            <a:r>
              <a:rPr lang="en-GB" sz="3600" dirty="0"/>
              <a:t>Why apply for EU research funding?</a:t>
            </a:r>
          </a:p>
        </p:txBody>
      </p:sp>
      <p:sp>
        <p:nvSpPr>
          <p:cNvPr id="3" name="Content Placeholder 2">
            <a:extLst>
              <a:ext uri="{FF2B5EF4-FFF2-40B4-BE49-F238E27FC236}">
                <a16:creationId xmlns:a16="http://schemas.microsoft.com/office/drawing/2014/main" id="{51A56439-F3A4-3D73-B69B-03C598C4DDF0}"/>
              </a:ext>
            </a:extLst>
          </p:cNvPr>
          <p:cNvSpPr>
            <a:spLocks noGrp="1"/>
          </p:cNvSpPr>
          <p:nvPr>
            <p:ph idx="1"/>
          </p:nvPr>
        </p:nvSpPr>
        <p:spPr>
          <a:xfrm>
            <a:off x="838200" y="681038"/>
            <a:ext cx="11021568" cy="5143690"/>
          </a:xfrm>
        </p:spPr>
        <p:txBody>
          <a:bodyPr>
            <a:normAutofit fontScale="85000" lnSpcReduction="20000"/>
          </a:bodyPr>
          <a:lstStyle/>
          <a:p>
            <a:r>
              <a:rPr lang="en-GB" dirty="0"/>
              <a:t>Access to significant funding, </a:t>
            </a:r>
          </a:p>
          <a:p>
            <a:r>
              <a:rPr lang="en-GB" dirty="0"/>
              <a:t>Aligns to UKRI’s Strategy and STFC’s Strategic </a:t>
            </a:r>
          </a:p>
          <a:p>
            <a:pPr marL="0" indent="0">
              <a:buNone/>
            </a:pPr>
            <a:r>
              <a:rPr lang="en-GB" dirty="0"/>
              <a:t>Delivery Plan and its 6 strategic objectives:</a:t>
            </a:r>
          </a:p>
          <a:p>
            <a:r>
              <a:rPr lang="en-GB" b="1" dirty="0"/>
              <a:t>World-class people and careers </a:t>
            </a:r>
            <a:r>
              <a:rPr lang="en-GB" dirty="0"/>
              <a:t>- Develop your </a:t>
            </a:r>
          </a:p>
          <a:p>
            <a:pPr marL="0" indent="0">
              <a:buNone/>
            </a:pPr>
            <a:r>
              <a:rPr lang="en-GB" dirty="0"/>
              <a:t>career; mobility – international, intersectoral and </a:t>
            </a:r>
          </a:p>
          <a:p>
            <a:pPr marL="0" indent="0">
              <a:buNone/>
            </a:pPr>
            <a:r>
              <a:rPr lang="en-GB" dirty="0"/>
              <a:t>interdisciplinary,</a:t>
            </a:r>
          </a:p>
          <a:p>
            <a:r>
              <a:rPr lang="en-GB" b="1" dirty="0"/>
              <a:t>World-class ideas </a:t>
            </a:r>
            <a:r>
              <a:rPr lang="en-GB" dirty="0"/>
              <a:t>– Share expert knowledge and </a:t>
            </a:r>
          </a:p>
          <a:p>
            <a:pPr marL="0" indent="0">
              <a:buNone/>
            </a:pPr>
            <a:r>
              <a:rPr lang="en-GB" dirty="0"/>
              <a:t>lead on innovative practices,</a:t>
            </a:r>
          </a:p>
          <a:p>
            <a:r>
              <a:rPr lang="en-GB" b="1" dirty="0"/>
              <a:t>World-class places </a:t>
            </a:r>
            <a:r>
              <a:rPr lang="en-GB" dirty="0"/>
              <a:t>- Experience different cultures and work environments,</a:t>
            </a:r>
          </a:p>
          <a:p>
            <a:r>
              <a:rPr lang="en-GB" b="1" dirty="0"/>
              <a:t>World-class innovation </a:t>
            </a:r>
            <a:r>
              <a:rPr lang="en-GB" dirty="0"/>
              <a:t>– Develop cutting edge technology and create business opportunities,</a:t>
            </a:r>
          </a:p>
          <a:p>
            <a:r>
              <a:rPr lang="en-GB" b="1" dirty="0"/>
              <a:t>World-class impacts </a:t>
            </a:r>
            <a:r>
              <a:rPr lang="en-GB" dirty="0"/>
              <a:t>- Collaborate internationally to address global challenges,</a:t>
            </a:r>
          </a:p>
          <a:p>
            <a:r>
              <a:rPr lang="en-GB" b="1" dirty="0"/>
              <a:t>World-class organisation </a:t>
            </a:r>
            <a:r>
              <a:rPr lang="en-GB" dirty="0"/>
              <a:t>- Access state of the art facilities and research,</a:t>
            </a:r>
          </a:p>
          <a:p>
            <a:pPr marL="0" indent="0">
              <a:buNone/>
            </a:pPr>
            <a:endParaRPr lang="en-GB" dirty="0"/>
          </a:p>
        </p:txBody>
      </p:sp>
      <p:sp>
        <p:nvSpPr>
          <p:cNvPr id="12" name="Rectangle 11">
            <a:extLst>
              <a:ext uri="{FF2B5EF4-FFF2-40B4-BE49-F238E27FC236}">
                <a16:creationId xmlns:a16="http://schemas.microsoft.com/office/drawing/2014/main" id="{B9DF77DE-0925-65D6-1F39-58CF488BBF31}"/>
              </a:ext>
            </a:extLst>
          </p:cNvPr>
          <p:cNvSpPr/>
          <p:nvPr/>
        </p:nvSpPr>
        <p:spPr>
          <a:xfrm>
            <a:off x="8622792" y="681036"/>
            <a:ext cx="3008376" cy="2985708"/>
          </a:xfrm>
          <a:prstGeom prst="rect">
            <a:avLst/>
          </a:prstGeom>
          <a:solidFill>
            <a:srgbClr val="003088"/>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a:ea typeface="+mn-ea"/>
                <a:cs typeface="+mn-cs"/>
              </a:rPr>
              <a:t>STFC Participation in Horizon Europe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aphicFrame>
        <p:nvGraphicFramePr>
          <p:cNvPr id="14" name="Table 13">
            <a:extLst>
              <a:ext uri="{FF2B5EF4-FFF2-40B4-BE49-F238E27FC236}">
                <a16:creationId xmlns:a16="http://schemas.microsoft.com/office/drawing/2014/main" id="{14F920EE-DA31-CA6A-5851-962B9D224116}"/>
              </a:ext>
            </a:extLst>
          </p:cNvPr>
          <p:cNvGraphicFramePr>
            <a:graphicFrameLocks noGrp="1"/>
          </p:cNvGraphicFramePr>
          <p:nvPr/>
        </p:nvGraphicFramePr>
        <p:xfrm>
          <a:off x="8622792" y="1529364"/>
          <a:ext cx="3008376" cy="1751330"/>
        </p:xfrm>
        <a:graphic>
          <a:graphicData uri="http://schemas.openxmlformats.org/drawingml/2006/table">
            <a:tbl>
              <a:tblPr>
                <a:tableStyleId>{5C22544A-7EE6-4342-B048-85BDC9FD1C3A}</a:tableStyleId>
              </a:tblPr>
              <a:tblGrid>
                <a:gridCol w="1784630">
                  <a:extLst>
                    <a:ext uri="{9D8B030D-6E8A-4147-A177-3AD203B41FA5}">
                      <a16:colId xmlns:a16="http://schemas.microsoft.com/office/drawing/2014/main" val="781032997"/>
                    </a:ext>
                  </a:extLst>
                </a:gridCol>
                <a:gridCol w="1223746">
                  <a:extLst>
                    <a:ext uri="{9D8B030D-6E8A-4147-A177-3AD203B41FA5}">
                      <a16:colId xmlns:a16="http://schemas.microsoft.com/office/drawing/2014/main" val="1101246205"/>
                    </a:ext>
                  </a:extLst>
                </a:gridCol>
              </a:tblGrid>
              <a:tr h="221738">
                <a:tc>
                  <a:txBody>
                    <a:bodyPr/>
                    <a:lstStyle/>
                    <a:p>
                      <a:pPr algn="l" fontAlgn="b"/>
                      <a:r>
                        <a:rPr lang="en-GB" sz="1600" u="none" strike="noStrike" dirty="0">
                          <a:effectLst/>
                        </a:rPr>
                        <a:t>DRAFT</a:t>
                      </a:r>
                      <a:endParaRPr lang="en-GB"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GB" sz="1600" u="none" strike="noStrike" dirty="0">
                          <a:effectLst/>
                        </a:rPr>
                        <a:t>2</a:t>
                      </a:r>
                      <a:endParaRPr lang="en-GB"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8071473"/>
                  </a:ext>
                </a:extLst>
              </a:tr>
              <a:tr h="221738">
                <a:tc>
                  <a:txBody>
                    <a:bodyPr/>
                    <a:lstStyle/>
                    <a:p>
                      <a:pPr algn="l" fontAlgn="b"/>
                      <a:r>
                        <a:rPr lang="en-GB" sz="1600" u="none" strike="noStrike" dirty="0">
                          <a:effectLst/>
                        </a:rPr>
                        <a:t>REJECTED</a:t>
                      </a:r>
                      <a:endParaRPr lang="en-GB"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GB" sz="1600" u="none" strike="noStrike" dirty="0">
                          <a:effectLst/>
                        </a:rPr>
                        <a:t>53</a:t>
                      </a:r>
                      <a:endParaRPr lang="en-GB"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39352592"/>
                  </a:ext>
                </a:extLst>
              </a:tr>
              <a:tr h="221738">
                <a:tc>
                  <a:txBody>
                    <a:bodyPr/>
                    <a:lstStyle/>
                    <a:p>
                      <a:pPr algn="l" fontAlgn="b"/>
                      <a:r>
                        <a:rPr lang="en-GB" sz="1600" u="none" strike="noStrike" dirty="0">
                          <a:effectLst/>
                        </a:rPr>
                        <a:t>RESERVE LIST</a:t>
                      </a:r>
                      <a:endParaRPr lang="en-GB"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GB" sz="1600" u="none" strike="noStrike" dirty="0">
                          <a:effectLst/>
                        </a:rPr>
                        <a:t>5</a:t>
                      </a:r>
                      <a:endParaRPr lang="en-GB"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80720045"/>
                  </a:ext>
                </a:extLst>
              </a:tr>
              <a:tr h="221738">
                <a:tc>
                  <a:txBody>
                    <a:bodyPr/>
                    <a:lstStyle/>
                    <a:p>
                      <a:pPr algn="l" fontAlgn="b"/>
                      <a:r>
                        <a:rPr lang="en-GB" sz="1600" u="none" strike="noStrike" dirty="0">
                          <a:effectLst/>
                        </a:rPr>
                        <a:t>AWARDED</a:t>
                      </a:r>
                      <a:endParaRPr lang="en-GB"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GB" sz="1600" u="none" strike="noStrike" dirty="0">
                          <a:effectLst/>
                        </a:rPr>
                        <a:t>31</a:t>
                      </a:r>
                      <a:endParaRPr lang="en-GB"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1927646"/>
                  </a:ext>
                </a:extLst>
              </a:tr>
              <a:tr h="221738">
                <a:tc>
                  <a:txBody>
                    <a:bodyPr/>
                    <a:lstStyle/>
                    <a:p>
                      <a:pPr algn="l" fontAlgn="b"/>
                      <a:r>
                        <a:rPr lang="en-GB" sz="1600" u="none" strike="noStrike" dirty="0">
                          <a:effectLst/>
                        </a:rPr>
                        <a:t>IN FLIGHT</a:t>
                      </a:r>
                      <a:endParaRPr lang="en-GB"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GB" sz="1600" u="none" strike="noStrike" dirty="0">
                          <a:effectLst/>
                        </a:rPr>
                        <a:t>5</a:t>
                      </a:r>
                      <a:endParaRPr lang="en-GB"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40828131"/>
                  </a:ext>
                </a:extLst>
              </a:tr>
              <a:tr h="221738">
                <a:tc>
                  <a:txBody>
                    <a:bodyPr/>
                    <a:lstStyle/>
                    <a:p>
                      <a:pPr algn="l" fontAlgn="b"/>
                      <a:r>
                        <a:rPr lang="en-GB" sz="1600" u="none" strike="noStrike" dirty="0">
                          <a:effectLst/>
                        </a:rPr>
                        <a:t>TOTAL</a:t>
                      </a:r>
                      <a:endParaRPr lang="en-GB"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GB" sz="1600" u="none" strike="noStrike" dirty="0">
                          <a:effectLst/>
                        </a:rPr>
                        <a:t>96</a:t>
                      </a:r>
                      <a:endParaRPr lang="en-GB"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535975407"/>
                  </a:ext>
                </a:extLst>
              </a:tr>
              <a:tr h="221738">
                <a:tc>
                  <a:txBody>
                    <a:bodyPr/>
                    <a:lstStyle/>
                    <a:p>
                      <a:pPr algn="l" fontAlgn="b"/>
                      <a:r>
                        <a:rPr lang="en-GB" sz="1600" u="none" strike="noStrike" dirty="0">
                          <a:effectLst/>
                        </a:rPr>
                        <a:t>SUCCESS RATE</a:t>
                      </a:r>
                      <a:endParaRPr lang="en-GB"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GB" sz="1600" u="none" strike="noStrike" dirty="0">
                          <a:effectLst/>
                        </a:rPr>
                        <a:t>35%</a:t>
                      </a:r>
                      <a:endParaRPr lang="en-GB"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447588473"/>
                  </a:ext>
                </a:extLst>
              </a:tr>
            </a:tbl>
          </a:graphicData>
        </a:graphic>
      </p:graphicFrame>
    </p:spTree>
    <p:extLst>
      <p:ext uri="{BB962C8B-B14F-4D97-AF65-F5344CB8AC3E}">
        <p14:creationId xmlns:p14="http://schemas.microsoft.com/office/powerpoint/2010/main" val="3150056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66561C-3E7C-7C3F-74E5-EE3123BCFC54}"/>
              </a:ext>
            </a:extLst>
          </p:cNvPr>
          <p:cNvSpPr>
            <a:spLocks noGrp="1"/>
          </p:cNvSpPr>
          <p:nvPr>
            <p:ph type="title"/>
          </p:nvPr>
        </p:nvSpPr>
        <p:spPr>
          <a:xfrm>
            <a:off x="838200" y="80453"/>
            <a:ext cx="10515600" cy="589915"/>
          </a:xfrm>
        </p:spPr>
        <p:txBody>
          <a:bodyPr>
            <a:normAutofit/>
          </a:bodyPr>
          <a:lstStyle/>
          <a:p>
            <a:r>
              <a:rPr lang="en-GB" sz="3600" dirty="0"/>
              <a:t>EU-UK Relationship vis-a-vis EU Programmes</a:t>
            </a:r>
          </a:p>
        </p:txBody>
      </p:sp>
      <p:sp>
        <p:nvSpPr>
          <p:cNvPr id="3" name="Content Placeholder 2">
            <a:extLst>
              <a:ext uri="{FF2B5EF4-FFF2-40B4-BE49-F238E27FC236}">
                <a16:creationId xmlns:a16="http://schemas.microsoft.com/office/drawing/2014/main" id="{1DC0B0CC-7EA3-98CA-C61A-F0A040E46BEC}"/>
              </a:ext>
            </a:extLst>
          </p:cNvPr>
          <p:cNvSpPr>
            <a:spLocks noGrp="1"/>
          </p:cNvSpPr>
          <p:nvPr>
            <p:ph idx="1"/>
          </p:nvPr>
        </p:nvSpPr>
        <p:spPr>
          <a:xfrm>
            <a:off x="838200" y="670368"/>
            <a:ext cx="11120120" cy="5445953"/>
          </a:xfrm>
        </p:spPr>
        <p:txBody>
          <a:bodyPr anchor="t">
            <a:normAutofit lnSpcReduction="10000"/>
          </a:bodyPr>
          <a:lstStyle/>
          <a:p>
            <a:r>
              <a:rPr lang="en-US" sz="2200" b="1" dirty="0">
                <a:latin typeface="Arial"/>
                <a:cs typeface="Arial"/>
              </a:rPr>
              <a:t>1 January 2024 </a:t>
            </a:r>
            <a:r>
              <a:rPr lang="en-US" sz="2200" dirty="0">
                <a:latin typeface="Arial"/>
                <a:cs typeface="Arial"/>
              </a:rPr>
              <a:t>– UK associates to Horizon Europe and Copernicus, but not to Euratom; </a:t>
            </a:r>
            <a:endParaRPr lang="en-US" sz="2200" dirty="0"/>
          </a:p>
          <a:p>
            <a:r>
              <a:rPr lang="en-US" sz="2200" dirty="0">
                <a:latin typeface="Arial"/>
                <a:cs typeface="Arial"/>
              </a:rPr>
              <a:t>UK </a:t>
            </a:r>
            <a:r>
              <a:rPr lang="en-US" sz="2200" dirty="0" err="1">
                <a:latin typeface="Arial"/>
                <a:cs typeface="Arial"/>
              </a:rPr>
              <a:t>organisations</a:t>
            </a:r>
            <a:r>
              <a:rPr lang="en-US" sz="2200" dirty="0">
                <a:latin typeface="Arial"/>
                <a:cs typeface="Arial"/>
              </a:rPr>
              <a:t> can participate in Horizon Europe calls on the same terms as institutions from other Associated Countries,</a:t>
            </a:r>
          </a:p>
          <a:p>
            <a:r>
              <a:rPr lang="en-US" sz="2200" dirty="0">
                <a:latin typeface="Arial"/>
                <a:cs typeface="Arial"/>
              </a:rPr>
              <a:t>Can lead consortia and receive EU funding, from the 2024 Work </a:t>
            </a:r>
            <a:r>
              <a:rPr lang="en-US" sz="2200" dirty="0" err="1">
                <a:latin typeface="Arial"/>
                <a:cs typeface="Arial"/>
              </a:rPr>
              <a:t>Programme</a:t>
            </a:r>
            <a:r>
              <a:rPr lang="en-US" sz="2200" dirty="0">
                <a:latin typeface="Arial"/>
                <a:cs typeface="Arial"/>
              </a:rPr>
              <a:t> and onwards - including any 2024 calls that opened/closed in 2023; exception UK is not eligible for EIC Fund,</a:t>
            </a:r>
          </a:p>
          <a:p>
            <a:r>
              <a:rPr lang="en-US" sz="2200" b="0" i="0" dirty="0">
                <a:effectLst/>
                <a:latin typeface="Arial"/>
                <a:cs typeface="Arial"/>
              </a:rPr>
              <a:t>UK applicants to calls in 2021, 2022, and 2023 Work </a:t>
            </a:r>
            <a:r>
              <a:rPr lang="en-US" sz="2200" b="0" i="0" dirty="0" err="1">
                <a:effectLst/>
                <a:latin typeface="Arial"/>
                <a:cs typeface="Arial"/>
              </a:rPr>
              <a:t>Programmes</a:t>
            </a:r>
            <a:r>
              <a:rPr lang="en-US" sz="2200" b="0" i="0" dirty="0">
                <a:effectLst/>
                <a:latin typeface="Arial"/>
                <a:cs typeface="Arial"/>
              </a:rPr>
              <a:t> remain fully eligible for evaluation by the EU and, if successful, for funding through the </a:t>
            </a:r>
            <a:r>
              <a:rPr lang="en-US" sz="2200" b="1" i="0" u="sng" dirty="0">
                <a:effectLst/>
                <a:latin typeface="Arial"/>
                <a:cs typeface="Arial"/>
                <a:hlinkClick r:id="rId3"/>
              </a:rPr>
              <a:t>UK Horizon Guarantee</a:t>
            </a:r>
            <a:r>
              <a:rPr lang="en-US" sz="2200" u="sng" dirty="0">
                <a:latin typeface="Arial"/>
                <a:cs typeface="Arial"/>
              </a:rPr>
              <a:t>;</a:t>
            </a:r>
            <a:endParaRPr lang="en-US" sz="2200" b="0" i="0" dirty="0">
              <a:effectLst/>
              <a:latin typeface="Arial"/>
              <a:cs typeface="Arial"/>
            </a:endParaRPr>
          </a:p>
          <a:p>
            <a:r>
              <a:rPr lang="en-US" sz="2200" dirty="0">
                <a:latin typeface="Arial"/>
                <a:cs typeface="Arial"/>
              </a:rPr>
              <a:t>UK is considered a non-associated third country in the following</a:t>
            </a:r>
            <a:r>
              <a:rPr lang="en-GB" sz="2200" dirty="0">
                <a:latin typeface="Arial"/>
                <a:cs typeface="Arial"/>
              </a:rPr>
              <a:t> EU programmes:  </a:t>
            </a:r>
            <a:r>
              <a:rPr lang="en-US" sz="2200" b="1" i="0" u="sng" dirty="0">
                <a:effectLst/>
                <a:latin typeface="Arial"/>
                <a:cs typeface="Arial"/>
                <a:hlinkClick r:id="rId4"/>
              </a:rPr>
              <a:t>Erasmus+</a:t>
            </a:r>
            <a:r>
              <a:rPr lang="en-US" sz="2200" b="0" i="0" dirty="0">
                <a:effectLst/>
                <a:latin typeface="Arial"/>
                <a:cs typeface="Arial"/>
              </a:rPr>
              <a:t>, </a:t>
            </a:r>
            <a:r>
              <a:rPr lang="en-US" sz="2200" b="1" i="0" u="sng" dirty="0">
                <a:effectLst/>
                <a:latin typeface="Arial"/>
                <a:cs typeface="Arial"/>
                <a:hlinkClick r:id="rId5"/>
              </a:rPr>
              <a:t>Euratom</a:t>
            </a:r>
            <a:r>
              <a:rPr lang="en-US" sz="2200" b="0" i="0" dirty="0">
                <a:effectLst/>
                <a:latin typeface="Arial"/>
                <a:cs typeface="Arial"/>
              </a:rPr>
              <a:t>, </a:t>
            </a:r>
            <a:r>
              <a:rPr lang="en-US" sz="2200" b="1" i="0" u="sng" dirty="0">
                <a:effectLst/>
                <a:latin typeface="Arial"/>
                <a:cs typeface="Arial"/>
                <a:hlinkClick r:id="rId6"/>
              </a:rPr>
              <a:t>Digital Europe</a:t>
            </a:r>
            <a:r>
              <a:rPr lang="en-US" sz="2200" b="0" i="0" dirty="0">
                <a:effectLst/>
                <a:latin typeface="Arial"/>
                <a:cs typeface="Arial"/>
              </a:rPr>
              <a:t>, </a:t>
            </a:r>
            <a:r>
              <a:rPr lang="en-US" sz="2200" b="1" i="0" u="sng" dirty="0">
                <a:effectLst/>
                <a:latin typeface="Arial"/>
                <a:cs typeface="Arial"/>
                <a:hlinkClick r:id="rId7"/>
              </a:rPr>
              <a:t>LIFE</a:t>
            </a:r>
            <a:r>
              <a:rPr lang="en-US" sz="2200" b="0" i="0" dirty="0">
                <a:effectLst/>
                <a:latin typeface="Arial"/>
                <a:cs typeface="Arial"/>
              </a:rPr>
              <a:t>, </a:t>
            </a:r>
            <a:r>
              <a:rPr lang="en-US" sz="2200" b="1" i="0" u="none" strike="noStrike" dirty="0">
                <a:effectLst/>
                <a:latin typeface="Arial"/>
                <a:cs typeface="Arial"/>
                <a:hlinkClick r:id="rId8"/>
              </a:rPr>
              <a:t>EU4Health</a:t>
            </a:r>
            <a:r>
              <a:rPr lang="en-US" sz="2200" b="0" i="0" dirty="0">
                <a:effectLst/>
                <a:latin typeface="Arial"/>
                <a:cs typeface="Arial"/>
              </a:rPr>
              <a:t>, </a:t>
            </a:r>
            <a:r>
              <a:rPr lang="en-US" sz="2200" b="1" i="0" u="sng" dirty="0">
                <a:effectLst/>
                <a:latin typeface="Arial"/>
                <a:cs typeface="Arial"/>
                <a:hlinkClick r:id="rId9"/>
              </a:rPr>
              <a:t>European </a:t>
            </a:r>
            <a:r>
              <a:rPr lang="en-US" sz="2200" b="1" i="0" u="sng" dirty="0" err="1">
                <a:effectLst/>
                <a:latin typeface="Arial"/>
                <a:cs typeface="Arial"/>
                <a:hlinkClick r:id="rId9"/>
              </a:rPr>
              <a:t>Defence</a:t>
            </a:r>
            <a:r>
              <a:rPr lang="en-US" sz="2200" b="1" i="0" u="sng" dirty="0">
                <a:effectLst/>
                <a:latin typeface="Arial"/>
                <a:cs typeface="Arial"/>
                <a:hlinkClick r:id="rId9"/>
              </a:rPr>
              <a:t> Fund</a:t>
            </a:r>
            <a:r>
              <a:rPr lang="en-US" sz="2200" dirty="0">
                <a:latin typeface="Arial"/>
                <a:cs typeface="Arial"/>
              </a:rPr>
              <a:t> </a:t>
            </a:r>
          </a:p>
          <a:p>
            <a:r>
              <a:rPr lang="en-GB" sz="2200" b="1" i="0" dirty="0">
                <a:effectLst/>
              </a:rPr>
              <a:t>13 May 2024 </a:t>
            </a:r>
            <a:r>
              <a:rPr lang="en-GB" sz="2200" b="0" i="0" dirty="0">
                <a:effectLst/>
              </a:rPr>
              <a:t>– UK joins the European High Performance Computing Joint Undertaking (</a:t>
            </a:r>
            <a:r>
              <a:rPr lang="en-GB" sz="2200" b="0" i="0" dirty="0" err="1">
                <a:effectLst/>
              </a:rPr>
              <a:t>EuroHPC</a:t>
            </a:r>
            <a:r>
              <a:rPr lang="en-GB" sz="2200" b="0" i="0" dirty="0">
                <a:effectLst/>
              </a:rPr>
              <a:t> JU), 35th participating state;​</a:t>
            </a:r>
            <a:endParaRPr lang="en-US" sz="2200" b="0" i="0" dirty="0">
              <a:effectLst/>
            </a:endParaRPr>
          </a:p>
          <a:p>
            <a:r>
              <a:rPr lang="en-GB" sz="2200" dirty="0">
                <a:latin typeface="Arial"/>
                <a:cs typeface="Arial"/>
              </a:rPr>
              <a:t>UK average annual contribution to Horizon Europe is €2.34bn  (£2bn) and €154m (£133m) to Copernicus;</a:t>
            </a:r>
          </a:p>
        </p:txBody>
      </p:sp>
    </p:spTree>
    <p:extLst>
      <p:ext uri="{BB962C8B-B14F-4D97-AF65-F5344CB8AC3E}">
        <p14:creationId xmlns:p14="http://schemas.microsoft.com/office/powerpoint/2010/main" val="3480721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1D6DE-E916-72FA-E48B-F5B70684B444}"/>
              </a:ext>
            </a:extLst>
          </p:cNvPr>
          <p:cNvSpPr>
            <a:spLocks noGrp="1"/>
          </p:cNvSpPr>
          <p:nvPr>
            <p:ph type="title"/>
          </p:nvPr>
        </p:nvSpPr>
        <p:spPr>
          <a:xfrm>
            <a:off x="838200" y="365126"/>
            <a:ext cx="10515600" cy="718098"/>
          </a:xfrm>
        </p:spPr>
        <p:txBody>
          <a:bodyPr>
            <a:noAutofit/>
          </a:bodyPr>
          <a:lstStyle/>
          <a:p>
            <a:r>
              <a:rPr lang="en-GB" sz="3600" dirty="0"/>
              <a:t>What funding is available? </a:t>
            </a:r>
          </a:p>
        </p:txBody>
      </p:sp>
      <p:sp>
        <p:nvSpPr>
          <p:cNvPr id="3" name="Content Placeholder 2">
            <a:extLst>
              <a:ext uri="{FF2B5EF4-FFF2-40B4-BE49-F238E27FC236}">
                <a16:creationId xmlns:a16="http://schemas.microsoft.com/office/drawing/2014/main" id="{0B967FC7-1B18-6400-6D12-7074DADDCDB5}"/>
              </a:ext>
            </a:extLst>
          </p:cNvPr>
          <p:cNvSpPr>
            <a:spLocks noGrp="1"/>
          </p:cNvSpPr>
          <p:nvPr>
            <p:ph idx="1"/>
          </p:nvPr>
        </p:nvSpPr>
        <p:spPr>
          <a:xfrm>
            <a:off x="838199" y="996696"/>
            <a:ext cx="10854267" cy="5180267"/>
          </a:xfrm>
        </p:spPr>
        <p:txBody>
          <a:bodyPr>
            <a:normAutofit fontScale="77500" lnSpcReduction="20000"/>
          </a:bodyPr>
          <a:lstStyle/>
          <a:p>
            <a:pPr marL="0" indent="0" algn="just">
              <a:buNone/>
            </a:pPr>
            <a:r>
              <a:rPr lang="en-GB" sz="3400" b="1" dirty="0"/>
              <a:t>Horizon Europe</a:t>
            </a:r>
            <a:r>
              <a:rPr lang="en-GB" sz="3400" dirty="0"/>
              <a:t> is the EU’s current Framework Research and Innovation funding programme. </a:t>
            </a:r>
          </a:p>
          <a:p>
            <a:pPr algn="just"/>
            <a:r>
              <a:rPr lang="en-GB" sz="3400" dirty="0"/>
              <a:t>It is the largest R&amp;I funding programme in the world, with a budget of over </a:t>
            </a:r>
            <a:r>
              <a:rPr lang="en-GB" sz="3400" b="1" dirty="0"/>
              <a:t>£81bn </a:t>
            </a:r>
            <a:r>
              <a:rPr lang="en-GB" sz="3400" dirty="0"/>
              <a:t>for </a:t>
            </a:r>
            <a:r>
              <a:rPr lang="en-GB" sz="3400" b="1" dirty="0"/>
              <a:t>2021-27</a:t>
            </a:r>
            <a:r>
              <a:rPr lang="en-GB" sz="3400" dirty="0"/>
              <a:t>.</a:t>
            </a:r>
          </a:p>
          <a:p>
            <a:pPr algn="just"/>
            <a:r>
              <a:rPr lang="en-GB" sz="3400" dirty="0"/>
              <a:t>The programme is divided into three main parts:</a:t>
            </a:r>
          </a:p>
          <a:p>
            <a:pPr algn="just"/>
            <a:r>
              <a:rPr lang="en-GB" sz="3400" b="1" dirty="0"/>
              <a:t>Pillar 1</a:t>
            </a:r>
            <a:r>
              <a:rPr lang="en-GB" sz="3400" dirty="0"/>
              <a:t> supports excellence in science</a:t>
            </a:r>
          </a:p>
          <a:p>
            <a:pPr algn="just"/>
            <a:r>
              <a:rPr lang="en-GB" sz="3400" b="1" dirty="0"/>
              <a:t>Pillar 2</a:t>
            </a:r>
            <a:r>
              <a:rPr lang="en-GB" sz="3400" dirty="0"/>
              <a:t> focuses on solving global challenges through collaborative research &amp; innovation</a:t>
            </a:r>
          </a:p>
          <a:p>
            <a:pPr algn="just"/>
            <a:r>
              <a:rPr lang="en-GB" sz="3400" b="1" dirty="0"/>
              <a:t>Pillar 3</a:t>
            </a:r>
            <a:r>
              <a:rPr lang="en-GB" sz="3400" dirty="0"/>
              <a:t> supports business growth and competitiveness</a:t>
            </a:r>
          </a:p>
          <a:p>
            <a:pPr algn="just"/>
            <a:r>
              <a:rPr lang="en-GB" sz="3400" dirty="0"/>
              <a:t>Other parts of Horizon also include support for research infrastructure and widening participation.</a:t>
            </a:r>
          </a:p>
          <a:p>
            <a:pPr algn="just"/>
            <a:r>
              <a:rPr lang="en-GB" sz="3400" dirty="0"/>
              <a:t>Key priority areas include space, digital, energy, industry, climate change, food, bioeconomy, health, transport and mobility, civil security and humanities. The programme is open to all types of organisations.</a:t>
            </a:r>
          </a:p>
          <a:p>
            <a:pPr marL="0" indent="0">
              <a:buNone/>
            </a:pPr>
            <a:endParaRPr lang="en-GB" dirty="0"/>
          </a:p>
        </p:txBody>
      </p:sp>
    </p:spTree>
    <p:extLst>
      <p:ext uri="{BB962C8B-B14F-4D97-AF65-F5344CB8AC3E}">
        <p14:creationId xmlns:p14="http://schemas.microsoft.com/office/powerpoint/2010/main" val="4170185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CC4D2-EDB7-85B2-05ED-F088BBE17EF5}"/>
              </a:ext>
            </a:extLst>
          </p:cNvPr>
          <p:cNvSpPr>
            <a:spLocks noGrp="1"/>
          </p:cNvSpPr>
          <p:nvPr>
            <p:ph type="title"/>
          </p:nvPr>
        </p:nvSpPr>
        <p:spPr>
          <a:xfrm>
            <a:off x="838200" y="128016"/>
            <a:ext cx="10515600" cy="1236493"/>
          </a:xfrm>
        </p:spPr>
        <p:txBody>
          <a:bodyPr>
            <a:noAutofit/>
          </a:bodyPr>
          <a:lstStyle/>
          <a:p>
            <a:r>
              <a:rPr lang="en-US" sz="3600" b="1" spc="-150" dirty="0">
                <a:solidFill>
                  <a:srgbClr val="2E2D62"/>
                </a:solidFill>
                <a:latin typeface="Arial" panose="020B0604020202020204" pitchFamily="34" charset="0"/>
                <a:cs typeface="Arial" panose="020B0604020202020204" pitchFamily="34" charset="0"/>
              </a:rPr>
              <a:t>What funding is available from Horizon Europe?</a:t>
            </a:r>
            <a:br>
              <a:rPr lang="en-US" sz="3600" b="1" spc="-150" dirty="0">
                <a:solidFill>
                  <a:srgbClr val="2E2D62"/>
                </a:solidFill>
                <a:latin typeface="Arial" panose="020B0604020202020204" pitchFamily="34" charset="0"/>
                <a:cs typeface="Arial" panose="020B0604020202020204" pitchFamily="34" charset="0"/>
              </a:rPr>
            </a:br>
            <a:endParaRPr lang="en-GB" sz="3600" dirty="0"/>
          </a:p>
        </p:txBody>
      </p:sp>
      <p:pic>
        <p:nvPicPr>
          <p:cNvPr id="19" name="Content Placeholder 18">
            <a:extLst>
              <a:ext uri="{FF2B5EF4-FFF2-40B4-BE49-F238E27FC236}">
                <a16:creationId xmlns:a16="http://schemas.microsoft.com/office/drawing/2014/main" id="{3DC95FB5-229F-3E96-588F-6D2A83FEDF2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816" t="9261" r="6509" b="-105"/>
          <a:stretch/>
        </p:blipFill>
        <p:spPr>
          <a:xfrm>
            <a:off x="389553" y="693019"/>
            <a:ext cx="11412894" cy="6164981"/>
          </a:xfrm>
        </p:spPr>
      </p:pic>
      <p:sp>
        <p:nvSpPr>
          <p:cNvPr id="3" name="TextBox 2">
            <a:extLst>
              <a:ext uri="{FF2B5EF4-FFF2-40B4-BE49-F238E27FC236}">
                <a16:creationId xmlns:a16="http://schemas.microsoft.com/office/drawing/2014/main" id="{B6DCB04A-7A1E-FE22-A6CC-A8EAF2B51FCF}"/>
              </a:ext>
            </a:extLst>
          </p:cNvPr>
          <p:cNvSpPr txBox="1"/>
          <p:nvPr/>
        </p:nvSpPr>
        <p:spPr>
          <a:xfrm>
            <a:off x="0" y="3559719"/>
            <a:ext cx="1027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highlight>
                  <a:srgbClr val="00FFFF"/>
                </a:highlight>
                <a:uLnTx/>
                <a:uFillTx/>
                <a:latin typeface="Calibri" panose="020F0502020204030204"/>
                <a:ea typeface="+mn-ea"/>
                <a:cs typeface="+mn-cs"/>
              </a:rPr>
              <a:t>€6.6bn</a:t>
            </a:r>
          </a:p>
        </p:txBody>
      </p:sp>
      <p:sp>
        <p:nvSpPr>
          <p:cNvPr id="5" name="TextBox 4">
            <a:extLst>
              <a:ext uri="{FF2B5EF4-FFF2-40B4-BE49-F238E27FC236}">
                <a16:creationId xmlns:a16="http://schemas.microsoft.com/office/drawing/2014/main" id="{56886F53-D414-DE3E-3100-C88A3E2CE89B}"/>
              </a:ext>
            </a:extLst>
          </p:cNvPr>
          <p:cNvSpPr txBox="1"/>
          <p:nvPr/>
        </p:nvSpPr>
        <p:spPr>
          <a:xfrm>
            <a:off x="0" y="2198670"/>
            <a:ext cx="838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highlight>
                  <a:srgbClr val="00FFFF"/>
                </a:highlight>
                <a:uLnTx/>
                <a:uFillTx/>
                <a:latin typeface="Calibri" panose="020F0502020204030204"/>
                <a:ea typeface="+mn-ea"/>
                <a:cs typeface="+mn-cs"/>
              </a:rPr>
              <a:t>€16bn</a:t>
            </a:r>
          </a:p>
        </p:txBody>
      </p:sp>
      <p:sp>
        <p:nvSpPr>
          <p:cNvPr id="6" name="TextBox 5">
            <a:extLst>
              <a:ext uri="{FF2B5EF4-FFF2-40B4-BE49-F238E27FC236}">
                <a16:creationId xmlns:a16="http://schemas.microsoft.com/office/drawing/2014/main" id="{35EC7DF9-1A51-483B-4699-02B072B6ACB5}"/>
              </a:ext>
            </a:extLst>
          </p:cNvPr>
          <p:cNvSpPr txBox="1"/>
          <p:nvPr/>
        </p:nvSpPr>
        <p:spPr>
          <a:xfrm>
            <a:off x="0" y="4674742"/>
            <a:ext cx="1027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highlight>
                  <a:srgbClr val="00FFFF"/>
                </a:highlight>
                <a:uLnTx/>
                <a:uFillTx/>
                <a:latin typeface="Calibri" panose="020F0502020204030204"/>
                <a:ea typeface="+mn-ea"/>
                <a:cs typeface="+mn-cs"/>
              </a:rPr>
              <a:t>€2.4bn</a:t>
            </a:r>
          </a:p>
        </p:txBody>
      </p:sp>
      <p:sp>
        <p:nvSpPr>
          <p:cNvPr id="8" name="TextBox 7">
            <a:extLst>
              <a:ext uri="{FF2B5EF4-FFF2-40B4-BE49-F238E27FC236}">
                <a16:creationId xmlns:a16="http://schemas.microsoft.com/office/drawing/2014/main" id="{6EAB39C8-82A8-7E6F-3DCC-60421F289AE5}"/>
              </a:ext>
            </a:extLst>
          </p:cNvPr>
          <p:cNvSpPr txBox="1"/>
          <p:nvPr/>
        </p:nvSpPr>
        <p:spPr>
          <a:xfrm>
            <a:off x="4677156" y="1364508"/>
            <a:ext cx="10698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highlight>
                  <a:srgbClr val="00FFFF"/>
                </a:highlight>
                <a:uLnTx/>
                <a:uFillTx/>
                <a:latin typeface="Calibri" panose="020F0502020204030204"/>
                <a:ea typeface="+mn-ea"/>
                <a:cs typeface="+mn-cs"/>
              </a:rPr>
              <a:t>€53.5bn</a:t>
            </a:r>
          </a:p>
        </p:txBody>
      </p:sp>
      <p:sp>
        <p:nvSpPr>
          <p:cNvPr id="9" name="TextBox 8">
            <a:extLst>
              <a:ext uri="{FF2B5EF4-FFF2-40B4-BE49-F238E27FC236}">
                <a16:creationId xmlns:a16="http://schemas.microsoft.com/office/drawing/2014/main" id="{735A53E0-6019-2FD9-C488-F852F58D5375}"/>
              </a:ext>
            </a:extLst>
          </p:cNvPr>
          <p:cNvSpPr txBox="1"/>
          <p:nvPr/>
        </p:nvSpPr>
        <p:spPr>
          <a:xfrm>
            <a:off x="3145536" y="1367161"/>
            <a:ext cx="11155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highlight>
                  <a:srgbClr val="00FFFF"/>
                </a:highlight>
                <a:uLnTx/>
                <a:uFillTx/>
                <a:latin typeface="Calibri" panose="020F0502020204030204"/>
                <a:ea typeface="+mn-ea"/>
                <a:cs typeface="+mn-cs"/>
              </a:rPr>
              <a:t>€25bn</a:t>
            </a:r>
          </a:p>
        </p:txBody>
      </p:sp>
      <p:sp>
        <p:nvSpPr>
          <p:cNvPr id="10" name="TextBox 9">
            <a:extLst>
              <a:ext uri="{FF2B5EF4-FFF2-40B4-BE49-F238E27FC236}">
                <a16:creationId xmlns:a16="http://schemas.microsoft.com/office/drawing/2014/main" id="{D253B1E2-108B-6C2E-27BB-D25DAFBB717D}"/>
              </a:ext>
            </a:extLst>
          </p:cNvPr>
          <p:cNvSpPr txBox="1"/>
          <p:nvPr/>
        </p:nvSpPr>
        <p:spPr>
          <a:xfrm>
            <a:off x="8278759" y="1504081"/>
            <a:ext cx="987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highlight>
                  <a:srgbClr val="00FFFF"/>
                </a:highlight>
                <a:uLnTx/>
                <a:uFillTx/>
                <a:latin typeface="Calibri" panose="020F0502020204030204"/>
                <a:ea typeface="+mn-ea"/>
                <a:cs typeface="+mn-cs"/>
              </a:rPr>
              <a:t>€13.6bn</a:t>
            </a:r>
          </a:p>
        </p:txBody>
      </p:sp>
      <p:sp>
        <p:nvSpPr>
          <p:cNvPr id="11" name="TextBox 10">
            <a:extLst>
              <a:ext uri="{FF2B5EF4-FFF2-40B4-BE49-F238E27FC236}">
                <a16:creationId xmlns:a16="http://schemas.microsoft.com/office/drawing/2014/main" id="{DAAD0C8F-4145-A136-F52B-A099AD391412}"/>
              </a:ext>
            </a:extLst>
          </p:cNvPr>
          <p:cNvSpPr txBox="1"/>
          <p:nvPr/>
        </p:nvSpPr>
        <p:spPr>
          <a:xfrm>
            <a:off x="411480" y="1042416"/>
            <a:ext cx="21930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highlight>
                  <a:srgbClr val="00FFFF"/>
                </a:highlight>
                <a:uLnTx/>
                <a:uFillTx/>
                <a:latin typeface="Calibri" panose="020F0502020204030204"/>
                <a:ea typeface="+mn-ea"/>
                <a:cs typeface="+mn-cs"/>
              </a:rPr>
              <a:t>Horizon Europe budget: €95.5bn </a:t>
            </a:r>
          </a:p>
        </p:txBody>
      </p:sp>
      <p:sp>
        <p:nvSpPr>
          <p:cNvPr id="12" name="TextBox 11">
            <a:extLst>
              <a:ext uri="{FF2B5EF4-FFF2-40B4-BE49-F238E27FC236}">
                <a16:creationId xmlns:a16="http://schemas.microsoft.com/office/drawing/2014/main" id="{F0320498-2F6F-4600-542A-11237B40F05B}"/>
              </a:ext>
            </a:extLst>
          </p:cNvPr>
          <p:cNvSpPr txBox="1"/>
          <p:nvPr/>
        </p:nvSpPr>
        <p:spPr>
          <a:xfrm>
            <a:off x="9452008" y="3041582"/>
            <a:ext cx="1280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E2C61"/>
                </a:solidFill>
                <a:effectLst/>
                <a:highlight>
                  <a:srgbClr val="00FFFF"/>
                </a:highlight>
                <a:uLnTx/>
                <a:uFillTx/>
                <a:latin typeface="Calibri" panose="020F0502020204030204"/>
                <a:ea typeface="+mn-ea"/>
                <a:cs typeface="+mn-cs"/>
              </a:rPr>
              <a:t>€10bn</a:t>
            </a:r>
          </a:p>
        </p:txBody>
      </p:sp>
      <p:sp>
        <p:nvSpPr>
          <p:cNvPr id="13" name="TextBox 12">
            <a:extLst>
              <a:ext uri="{FF2B5EF4-FFF2-40B4-BE49-F238E27FC236}">
                <a16:creationId xmlns:a16="http://schemas.microsoft.com/office/drawing/2014/main" id="{A39484ED-CAE0-D7DC-8418-5595EE00E110}"/>
              </a:ext>
            </a:extLst>
          </p:cNvPr>
          <p:cNvSpPr txBox="1"/>
          <p:nvPr/>
        </p:nvSpPr>
        <p:spPr>
          <a:xfrm>
            <a:off x="3040380" y="5559552"/>
            <a:ext cx="7909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highlight>
                  <a:srgbClr val="00FFFF"/>
                </a:highlight>
                <a:uLnTx/>
                <a:uFillTx/>
                <a:latin typeface="Calibri" panose="020F0502020204030204"/>
                <a:ea typeface="+mn-ea"/>
                <a:cs typeface="+mn-cs"/>
              </a:rPr>
              <a:t>€3bn</a:t>
            </a:r>
          </a:p>
        </p:txBody>
      </p:sp>
    </p:spTree>
    <p:extLst>
      <p:ext uri="{BB962C8B-B14F-4D97-AF65-F5344CB8AC3E}">
        <p14:creationId xmlns:p14="http://schemas.microsoft.com/office/powerpoint/2010/main" val="3249395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9F470-131A-5415-CA5C-162D2D66681D}"/>
              </a:ext>
            </a:extLst>
          </p:cNvPr>
          <p:cNvSpPr>
            <a:spLocks noGrp="1"/>
          </p:cNvSpPr>
          <p:nvPr>
            <p:ph type="title"/>
          </p:nvPr>
        </p:nvSpPr>
        <p:spPr>
          <a:xfrm>
            <a:off x="1109133" y="0"/>
            <a:ext cx="9514231" cy="690879"/>
          </a:xfrm>
        </p:spPr>
        <p:txBody>
          <a:bodyPr vert="horz" lIns="91440" tIns="45720" rIns="91440" bIns="45720" rtlCol="0" anchor="t">
            <a:normAutofit/>
          </a:bodyPr>
          <a:lstStyle/>
          <a:p>
            <a:r>
              <a:rPr lang="en-US" sz="3600" dirty="0"/>
              <a:t>Horizon Europe – need to know!</a:t>
            </a:r>
          </a:p>
        </p:txBody>
      </p:sp>
      <p:pic>
        <p:nvPicPr>
          <p:cNvPr id="9" name="Picture 8">
            <a:extLst>
              <a:ext uri="{FF2B5EF4-FFF2-40B4-BE49-F238E27FC236}">
                <a16:creationId xmlns:a16="http://schemas.microsoft.com/office/drawing/2014/main" id="{5C41BE3D-C2A8-CECC-36A4-472534800923}"/>
              </a:ext>
            </a:extLst>
          </p:cNvPr>
          <p:cNvPicPr>
            <a:picLocks noChangeAspect="1"/>
          </p:cNvPicPr>
          <p:nvPr/>
        </p:nvPicPr>
        <p:blipFill>
          <a:blip r:embed="rId2"/>
          <a:stretch>
            <a:fillRect/>
          </a:stretch>
        </p:blipFill>
        <p:spPr>
          <a:xfrm>
            <a:off x="8320162" y="468485"/>
            <a:ext cx="1483632" cy="1440000"/>
          </a:xfrm>
          <a:prstGeom prst="rect">
            <a:avLst/>
          </a:prstGeom>
        </p:spPr>
      </p:pic>
      <p:pic>
        <p:nvPicPr>
          <p:cNvPr id="7" name="Picture 6">
            <a:extLst>
              <a:ext uri="{FF2B5EF4-FFF2-40B4-BE49-F238E27FC236}">
                <a16:creationId xmlns:a16="http://schemas.microsoft.com/office/drawing/2014/main" id="{077F995E-15E2-AD77-C958-738FDACC1A48}"/>
              </a:ext>
            </a:extLst>
          </p:cNvPr>
          <p:cNvPicPr>
            <a:picLocks noChangeAspect="1"/>
          </p:cNvPicPr>
          <p:nvPr/>
        </p:nvPicPr>
        <p:blipFill>
          <a:blip r:embed="rId3"/>
          <a:stretch>
            <a:fillRect/>
          </a:stretch>
        </p:blipFill>
        <p:spPr>
          <a:xfrm>
            <a:off x="4980867" y="520152"/>
            <a:ext cx="1483632" cy="1440000"/>
          </a:xfrm>
          <a:prstGeom prst="rect">
            <a:avLst/>
          </a:prstGeom>
        </p:spPr>
      </p:pic>
      <p:pic>
        <p:nvPicPr>
          <p:cNvPr id="5" name="Content Placeholder 4">
            <a:extLst>
              <a:ext uri="{FF2B5EF4-FFF2-40B4-BE49-F238E27FC236}">
                <a16:creationId xmlns:a16="http://schemas.microsoft.com/office/drawing/2014/main" id="{D13FF874-C1CA-5BCC-0009-9E74C81C64FF}"/>
              </a:ext>
            </a:extLst>
          </p:cNvPr>
          <p:cNvPicPr>
            <a:picLocks noGrp="1" noChangeAspect="1"/>
          </p:cNvPicPr>
          <p:nvPr>
            <p:ph idx="1"/>
          </p:nvPr>
        </p:nvPicPr>
        <p:blipFill>
          <a:blip r:embed="rId4"/>
          <a:stretch>
            <a:fillRect/>
          </a:stretch>
        </p:blipFill>
        <p:spPr>
          <a:xfrm>
            <a:off x="1233609" y="507337"/>
            <a:ext cx="1483903" cy="1440000"/>
          </a:xfrm>
          <a:prstGeom prst="rect">
            <a:avLst/>
          </a:prstGeom>
        </p:spPr>
      </p:pic>
      <p:cxnSp>
        <p:nvCxnSpPr>
          <p:cNvPr id="14" name="Straight Connector 13">
            <a:extLst>
              <a:ext uri="{FF2B5EF4-FFF2-40B4-BE49-F238E27FC236}">
                <a16:creationId xmlns:a16="http://schemas.microsoft.com/office/drawing/2014/main" id="{33FC4C9A-7760-08E3-AE1B-B5EBEC35F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488746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9" name="Table 18">
            <a:extLst>
              <a:ext uri="{FF2B5EF4-FFF2-40B4-BE49-F238E27FC236}">
                <a16:creationId xmlns:a16="http://schemas.microsoft.com/office/drawing/2014/main" id="{A04253CE-5487-EDBA-C94A-E5D860BA8F30}"/>
              </a:ext>
            </a:extLst>
          </p:cNvPr>
          <p:cNvGraphicFramePr>
            <a:graphicFrameLocks noGrp="1"/>
          </p:cNvGraphicFramePr>
          <p:nvPr/>
        </p:nvGraphicFramePr>
        <p:xfrm>
          <a:off x="1464733" y="2777067"/>
          <a:ext cx="9211734" cy="2895600"/>
        </p:xfrm>
        <a:graphic>
          <a:graphicData uri="http://schemas.openxmlformats.org/drawingml/2006/table">
            <a:tbl>
              <a:tblPr firstCol="1"/>
              <a:tblGrid>
                <a:gridCol w="9211734">
                  <a:extLst>
                    <a:ext uri="{9D8B030D-6E8A-4147-A177-3AD203B41FA5}">
                      <a16:colId xmlns:a16="http://schemas.microsoft.com/office/drawing/2014/main" val="3566853493"/>
                    </a:ext>
                  </a:extLst>
                </a:gridCol>
              </a:tblGrid>
              <a:tr h="2895600">
                <a:tc>
                  <a:txBody>
                    <a:bodyPr/>
                    <a:lstStyle/>
                    <a:p>
                      <a:endParaRPr lang="en-GB"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778707902"/>
                  </a:ext>
                </a:extLst>
              </a:tr>
            </a:tbl>
          </a:graphicData>
        </a:graphic>
      </p:graphicFrame>
      <p:graphicFrame>
        <p:nvGraphicFramePr>
          <p:cNvPr id="24" name="Table 23">
            <a:extLst>
              <a:ext uri="{FF2B5EF4-FFF2-40B4-BE49-F238E27FC236}">
                <a16:creationId xmlns:a16="http://schemas.microsoft.com/office/drawing/2014/main" id="{1A5FA1A9-2D02-9964-072D-A8EA2E029CFB}"/>
              </a:ext>
            </a:extLst>
          </p:cNvPr>
          <p:cNvGraphicFramePr>
            <a:graphicFrameLocks noGrp="1"/>
          </p:cNvGraphicFramePr>
          <p:nvPr/>
        </p:nvGraphicFramePr>
        <p:xfrm>
          <a:off x="782320" y="1966930"/>
          <a:ext cx="10627359" cy="3812201"/>
        </p:xfrm>
        <a:graphic>
          <a:graphicData uri="http://schemas.openxmlformats.org/drawingml/2006/table">
            <a:tbl>
              <a:tblPr firstRow="1" bandRow="1">
                <a:tableStyleId>{5C22544A-7EE6-4342-B048-85BDC9FD1C3A}</a:tableStyleId>
              </a:tblPr>
              <a:tblGrid>
                <a:gridCol w="3542453">
                  <a:extLst>
                    <a:ext uri="{9D8B030D-6E8A-4147-A177-3AD203B41FA5}">
                      <a16:colId xmlns:a16="http://schemas.microsoft.com/office/drawing/2014/main" val="867461406"/>
                    </a:ext>
                  </a:extLst>
                </a:gridCol>
                <a:gridCol w="3542453">
                  <a:extLst>
                    <a:ext uri="{9D8B030D-6E8A-4147-A177-3AD203B41FA5}">
                      <a16:colId xmlns:a16="http://schemas.microsoft.com/office/drawing/2014/main" val="1769893022"/>
                    </a:ext>
                  </a:extLst>
                </a:gridCol>
                <a:gridCol w="3542453">
                  <a:extLst>
                    <a:ext uri="{9D8B030D-6E8A-4147-A177-3AD203B41FA5}">
                      <a16:colId xmlns:a16="http://schemas.microsoft.com/office/drawing/2014/main" val="2820746173"/>
                    </a:ext>
                  </a:extLst>
                </a:gridCol>
              </a:tblGrid>
              <a:tr h="977561">
                <a:tc>
                  <a:txBody>
                    <a:bodyPr/>
                    <a:lstStyle/>
                    <a:p>
                      <a:r>
                        <a:rPr lang="en-GB" dirty="0"/>
                        <a:t>Types of </a:t>
                      </a:r>
                    </a:p>
                    <a:p>
                      <a:r>
                        <a:rPr lang="en-GB" dirty="0"/>
                        <a:t>projects</a:t>
                      </a:r>
                    </a:p>
                  </a:txBody>
                  <a:tcPr/>
                </a:tc>
                <a:tc>
                  <a:txBody>
                    <a:bodyPr/>
                    <a:lstStyle/>
                    <a:p>
                      <a:r>
                        <a:rPr lang="en-GB" dirty="0"/>
                        <a:t>Eligibility</a:t>
                      </a:r>
                    </a:p>
                  </a:txBody>
                  <a:tcPr/>
                </a:tc>
                <a:tc>
                  <a:txBody>
                    <a:bodyPr/>
                    <a:lstStyle/>
                    <a:p>
                      <a:r>
                        <a:rPr lang="en-GB" dirty="0"/>
                        <a:t>Typical proposals</a:t>
                      </a:r>
                    </a:p>
                  </a:txBody>
                  <a:tcPr/>
                </a:tc>
                <a:extLst>
                  <a:ext uri="{0D108BD9-81ED-4DB2-BD59-A6C34878D82A}">
                    <a16:rowId xmlns:a16="http://schemas.microsoft.com/office/drawing/2014/main" val="2022004694"/>
                  </a:ext>
                </a:extLst>
              </a:tr>
              <a:tr h="2728177">
                <a:tc>
                  <a:txBody>
                    <a:bodyPr/>
                    <a:lstStyle/>
                    <a:p>
                      <a:r>
                        <a:rPr lang="en-GB" sz="2000" dirty="0"/>
                        <a:t>RIA: Research and Innovation Actions 100% funding rate, TRL 2-6</a:t>
                      </a:r>
                    </a:p>
                    <a:p>
                      <a:r>
                        <a:rPr lang="en-GB" sz="2000" dirty="0"/>
                        <a:t>IA: Innovation Actions 70%-</a:t>
                      </a:r>
                    </a:p>
                    <a:p>
                      <a:r>
                        <a:rPr lang="en-GB" sz="2000" dirty="0"/>
                        <a:t>100%, TRL 6-9</a:t>
                      </a:r>
                    </a:p>
                    <a:p>
                      <a:r>
                        <a:rPr lang="en-GB" sz="2000" dirty="0"/>
                        <a:t>CSA: Coordination and Support Actions 100% funding rate</a:t>
                      </a:r>
                    </a:p>
                  </a:txBody>
                  <a:tcPr/>
                </a:tc>
                <a:tc>
                  <a:txBody>
                    <a:bodyPr/>
                    <a:lstStyle/>
                    <a:p>
                      <a:r>
                        <a:rPr lang="en-GB" sz="2000" dirty="0"/>
                        <a:t>Consortium: minimum 3 </a:t>
                      </a:r>
                    </a:p>
                    <a:p>
                      <a:r>
                        <a:rPr lang="en-GB" sz="2000" dirty="0"/>
                        <a:t>independent legal entities in a different EU Member State </a:t>
                      </a:r>
                    </a:p>
                    <a:p>
                      <a:r>
                        <a:rPr lang="en-GB" sz="2000" dirty="0"/>
                        <a:t>(MS) or Associated Country (AC), at least 1 in a MS.</a:t>
                      </a:r>
                    </a:p>
                    <a:p>
                      <a:r>
                        <a:rPr lang="en-GB" sz="2000" dirty="0"/>
                        <a:t>UK is an Associated Country, </a:t>
                      </a:r>
                    </a:p>
                    <a:p>
                      <a:r>
                        <a:rPr lang="en-GB" sz="2000" dirty="0"/>
                        <a:t>eligible for EU funding and to </a:t>
                      </a:r>
                    </a:p>
                    <a:p>
                      <a:r>
                        <a:rPr lang="en-GB" sz="2000" dirty="0"/>
                        <a:t>coordinate proposals and </a:t>
                      </a:r>
                    </a:p>
                    <a:p>
                      <a:r>
                        <a:rPr lang="en-GB" sz="2000" dirty="0"/>
                        <a:t>projects.</a:t>
                      </a:r>
                    </a:p>
                  </a:txBody>
                  <a:tcPr/>
                </a:tc>
                <a:tc>
                  <a:txBody>
                    <a:bodyPr/>
                    <a:lstStyle/>
                    <a:p>
                      <a:r>
                        <a:rPr lang="en-GB" sz="2000" dirty="0"/>
                        <a:t>Size: ranges from €1–10M+ </a:t>
                      </a:r>
                    </a:p>
                    <a:p>
                      <a:r>
                        <a:rPr lang="en-GB" sz="2000" dirty="0"/>
                        <a:t>Duration: 2-3 years + </a:t>
                      </a:r>
                    </a:p>
                    <a:p>
                      <a:r>
                        <a:rPr lang="en-GB" sz="2000" dirty="0"/>
                        <a:t>Budget: Eligible costs + 25% </a:t>
                      </a:r>
                    </a:p>
                    <a:p>
                      <a:r>
                        <a:rPr lang="en-GB" sz="2000" dirty="0"/>
                        <a:t>Indirect costs</a:t>
                      </a:r>
                    </a:p>
                    <a:p>
                      <a:r>
                        <a:rPr lang="en-GB" sz="2000" dirty="0"/>
                        <a:t>Proposal application: 45-50 </a:t>
                      </a:r>
                    </a:p>
                    <a:p>
                      <a:r>
                        <a:rPr lang="en-GB" sz="2000" dirty="0"/>
                        <a:t>pages + forms</a:t>
                      </a:r>
                    </a:p>
                  </a:txBody>
                  <a:tcPr/>
                </a:tc>
                <a:extLst>
                  <a:ext uri="{0D108BD9-81ED-4DB2-BD59-A6C34878D82A}">
                    <a16:rowId xmlns:a16="http://schemas.microsoft.com/office/drawing/2014/main" val="2688500860"/>
                  </a:ext>
                </a:extLst>
              </a:tr>
            </a:tbl>
          </a:graphicData>
        </a:graphic>
      </p:graphicFrame>
    </p:spTree>
    <p:extLst>
      <p:ext uri="{BB962C8B-B14F-4D97-AF65-F5344CB8AC3E}">
        <p14:creationId xmlns:p14="http://schemas.microsoft.com/office/powerpoint/2010/main" val="2666530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226604-503A-0AE3-F1D4-0C71A88063D0}"/>
              </a:ext>
            </a:extLst>
          </p:cNvPr>
          <p:cNvPicPr>
            <a:picLocks noChangeAspect="1"/>
          </p:cNvPicPr>
          <p:nvPr/>
        </p:nvPicPr>
        <p:blipFill>
          <a:blip r:embed="rId3"/>
          <a:stretch>
            <a:fillRect/>
          </a:stretch>
        </p:blipFill>
        <p:spPr>
          <a:xfrm>
            <a:off x="609600" y="1982577"/>
            <a:ext cx="10972799" cy="3483864"/>
          </a:xfrm>
          <a:prstGeom prst="rect">
            <a:avLst/>
          </a:prstGeom>
        </p:spPr>
      </p:pic>
      <p:sp>
        <p:nvSpPr>
          <p:cNvPr id="6" name="Title 5">
            <a:extLst>
              <a:ext uri="{FF2B5EF4-FFF2-40B4-BE49-F238E27FC236}">
                <a16:creationId xmlns:a16="http://schemas.microsoft.com/office/drawing/2014/main" id="{F1C77F00-6D3C-84D0-50A9-F331612E4606}"/>
              </a:ext>
            </a:extLst>
          </p:cNvPr>
          <p:cNvSpPr>
            <a:spLocks noGrp="1"/>
          </p:cNvSpPr>
          <p:nvPr>
            <p:ph type="title"/>
          </p:nvPr>
        </p:nvSpPr>
        <p:spPr>
          <a:xfrm>
            <a:off x="838199" y="1035170"/>
            <a:ext cx="10515600" cy="672771"/>
          </a:xfrm>
        </p:spPr>
        <p:txBody>
          <a:bodyPr>
            <a:normAutofit fontScale="90000"/>
          </a:bodyPr>
          <a:lstStyle/>
          <a:p>
            <a:pPr marL="0" marR="0" lvl="0" indent="0" defTabSz="914400" rtl="0" eaLnBrk="1" fontAlgn="auto" latinLnBrk="0" hangingPunct="1">
              <a:lnSpc>
                <a:spcPct val="90000"/>
              </a:lnSpc>
              <a:spcBef>
                <a:spcPts val="1000"/>
              </a:spcBef>
              <a:spcAft>
                <a:spcPts val="0"/>
              </a:spcAft>
              <a:tabLst/>
              <a:defRPr/>
            </a:pPr>
            <a:r>
              <a:rPr kumimoji="0" lang="en-GB" sz="3600" b="1"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t>European Research Council Grants – key features</a:t>
            </a:r>
            <a:br>
              <a:rPr kumimoji="0" lang="en-GB" sz="2200" b="1"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br>
            <a:r>
              <a:rPr kumimoji="0" lang="en-GB" sz="22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t>ERC funds ambitious ‘frontier research’ proposals submitted by a Principal Investigator (PI),</a:t>
            </a:r>
            <a:br>
              <a:rPr kumimoji="0" lang="en-GB" sz="22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br>
            <a:r>
              <a:rPr kumimoji="0" lang="en-GB" sz="22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t>Any area of research and without predefined priorities,</a:t>
            </a:r>
            <a:br>
              <a:rPr kumimoji="0" lang="en-GB" sz="22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br>
            <a:r>
              <a:rPr kumimoji="0" lang="en-GB" sz="22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t>Scientific excellence is the sole evaluation criterion - the scientific excellence of the PI’s track record and of the proposed project,</a:t>
            </a:r>
            <a:br>
              <a:rPr kumimoji="0" lang="en-GB" sz="18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rPr>
            </a:br>
            <a:endParaRPr lang="en-GB" dirty="0"/>
          </a:p>
        </p:txBody>
      </p:sp>
    </p:spTree>
    <p:extLst>
      <p:ext uri="{BB962C8B-B14F-4D97-AF65-F5344CB8AC3E}">
        <p14:creationId xmlns:p14="http://schemas.microsoft.com/office/powerpoint/2010/main" val="2190127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ll calendar 2025">
            <a:extLst>
              <a:ext uri="{FF2B5EF4-FFF2-40B4-BE49-F238E27FC236}">
                <a16:creationId xmlns:a16="http://schemas.microsoft.com/office/drawing/2014/main" id="{4F175B72-E3C0-4857-F2AD-592EB0BACA9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75367" y="329609"/>
            <a:ext cx="8452884" cy="5528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07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27C47-FCDE-FDD8-5263-6FB0C0A09A7C}"/>
              </a:ext>
            </a:extLst>
          </p:cNvPr>
          <p:cNvSpPr>
            <a:spLocks noGrp="1"/>
          </p:cNvSpPr>
          <p:nvPr>
            <p:ph type="title"/>
          </p:nvPr>
        </p:nvSpPr>
        <p:spPr/>
        <p:txBody>
          <a:bodyPr/>
          <a:lstStyle/>
          <a:p>
            <a:r>
              <a:rPr lang="en-GB" dirty="0"/>
              <a:t>To the </a:t>
            </a:r>
            <a:r>
              <a:rPr lang="en-GB" dirty="0" err="1"/>
              <a:t>Mentimeter</a:t>
            </a:r>
            <a:r>
              <a:rPr lang="en-GB" dirty="0"/>
              <a:t>!</a:t>
            </a:r>
          </a:p>
        </p:txBody>
      </p:sp>
      <p:sp>
        <p:nvSpPr>
          <p:cNvPr id="3" name="Content Placeholder 2">
            <a:extLst>
              <a:ext uri="{FF2B5EF4-FFF2-40B4-BE49-F238E27FC236}">
                <a16:creationId xmlns:a16="http://schemas.microsoft.com/office/drawing/2014/main" id="{1A6F2304-40E5-D90A-2AEE-BD7272F31C9F}"/>
              </a:ext>
            </a:extLst>
          </p:cNvPr>
          <p:cNvSpPr>
            <a:spLocks noGrp="1"/>
          </p:cNvSpPr>
          <p:nvPr>
            <p:ph idx="1"/>
          </p:nvPr>
        </p:nvSpPr>
        <p:spPr/>
        <p:txBody>
          <a:bodyPr/>
          <a:lstStyle/>
          <a:p>
            <a:r>
              <a:rPr lang="en-GB" dirty="0">
                <a:hlinkClick r:id="rId2"/>
              </a:rPr>
              <a:t>www.menti.com</a:t>
            </a:r>
            <a:r>
              <a:rPr lang="en-GB" dirty="0"/>
              <a:t> </a:t>
            </a:r>
            <a:r>
              <a:rPr lang="en-GB" b="1" i="0" dirty="0">
                <a:effectLst/>
                <a:latin typeface="MentiText"/>
              </a:rPr>
              <a:t>5621 0630</a:t>
            </a:r>
          </a:p>
          <a:p>
            <a:endParaRPr lang="en-GB" b="1" dirty="0">
              <a:latin typeface="MentiText"/>
            </a:endParaRPr>
          </a:p>
          <a:p>
            <a:endParaRPr lang="en-GB" b="1" i="0" dirty="0">
              <a:effectLst/>
              <a:latin typeface="MentiText"/>
            </a:endParaRPr>
          </a:p>
          <a:p>
            <a:r>
              <a:rPr lang="en-GB" i="0" dirty="0">
                <a:effectLst/>
                <a:hlinkClick r:id="rId3"/>
              </a:rPr>
              <a:t>https://www.menti.com/al7fkxrv2z1p</a:t>
            </a:r>
            <a:r>
              <a:rPr lang="en-GB" i="0" dirty="0">
                <a:effectLst/>
              </a:rPr>
              <a:t> </a:t>
            </a:r>
          </a:p>
          <a:p>
            <a:endParaRPr lang="en-GB" dirty="0"/>
          </a:p>
          <a:p>
            <a:endParaRPr lang="en-GB" dirty="0"/>
          </a:p>
        </p:txBody>
      </p:sp>
      <p:pic>
        <p:nvPicPr>
          <p:cNvPr id="5" name="Picture 4" descr="A qr code on a white background">
            <a:extLst>
              <a:ext uri="{FF2B5EF4-FFF2-40B4-BE49-F238E27FC236}">
                <a16:creationId xmlns:a16="http://schemas.microsoft.com/office/drawing/2014/main" id="{3F9BF727-786C-7690-D3F8-8E90A3D21361}"/>
              </a:ext>
            </a:extLst>
          </p:cNvPr>
          <p:cNvPicPr>
            <a:picLocks noChangeAspect="1"/>
          </p:cNvPicPr>
          <p:nvPr/>
        </p:nvPicPr>
        <p:blipFill>
          <a:blip r:embed="rId4"/>
          <a:stretch>
            <a:fillRect/>
          </a:stretch>
        </p:blipFill>
        <p:spPr>
          <a:xfrm>
            <a:off x="7093792" y="1386370"/>
            <a:ext cx="4762500" cy="4762500"/>
          </a:xfrm>
          <a:prstGeom prst="rect">
            <a:avLst/>
          </a:prstGeom>
        </p:spPr>
      </p:pic>
    </p:spTree>
    <p:extLst>
      <p:ext uri="{BB962C8B-B14F-4D97-AF65-F5344CB8AC3E}">
        <p14:creationId xmlns:p14="http://schemas.microsoft.com/office/powerpoint/2010/main" val="1394529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BF4441-669D-9EC7-F745-F8782993B9B6}"/>
              </a:ext>
            </a:extLst>
          </p:cNvPr>
          <p:cNvSpPr>
            <a:spLocks noGrp="1"/>
          </p:cNvSpPr>
          <p:nvPr>
            <p:ph type="title"/>
          </p:nvPr>
        </p:nvSpPr>
        <p:spPr>
          <a:xfrm>
            <a:off x="686834" y="1153572"/>
            <a:ext cx="3200400" cy="4461163"/>
          </a:xfrm>
        </p:spPr>
        <p:txBody>
          <a:bodyPr>
            <a:normAutofit/>
          </a:bodyPr>
          <a:lstStyle/>
          <a:p>
            <a:r>
              <a:rPr lang="en-US" sz="3700" b="1" spc="-150" dirty="0">
                <a:solidFill>
                  <a:srgbClr val="FFFFFF"/>
                </a:solidFill>
                <a:latin typeface="Arial" panose="020B0604020202020204" pitchFamily="34" charset="0"/>
                <a:cs typeface="Arial" panose="020B0604020202020204" pitchFamily="34" charset="0"/>
              </a:rPr>
              <a:t>Current and upcoming funding opportunities – Marie Sklodowska Curie Actions</a:t>
            </a:r>
            <a:br>
              <a:rPr lang="en-US" sz="3700" b="1" spc="-150" dirty="0">
                <a:solidFill>
                  <a:srgbClr val="FFFFFF"/>
                </a:solidFill>
                <a:latin typeface="Arial" panose="020B0604020202020204" pitchFamily="34" charset="0"/>
                <a:cs typeface="Arial" panose="020B0604020202020204" pitchFamily="34" charset="0"/>
              </a:rPr>
            </a:br>
            <a:endParaRPr lang="en-GB" sz="37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C61"/>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DC0B0CC-7EA3-98CA-C61A-F0A040E46BEC}"/>
              </a:ext>
            </a:extLst>
          </p:cNvPr>
          <p:cNvSpPr>
            <a:spLocks noGrp="1"/>
          </p:cNvSpPr>
          <p:nvPr>
            <p:ph idx="1"/>
          </p:nvPr>
        </p:nvSpPr>
        <p:spPr>
          <a:xfrm>
            <a:off x="4176090" y="7659"/>
            <a:ext cx="7893990" cy="6858000"/>
          </a:xfrm>
        </p:spPr>
        <p:txBody>
          <a:bodyPr anchor="t">
            <a:normAutofit fontScale="25000" lnSpcReduction="20000"/>
          </a:bodyPr>
          <a:lstStyle/>
          <a:p>
            <a:pPr marL="0" marR="0" indent="0">
              <a:buNone/>
            </a:pPr>
            <a:endParaRPr lang="en-GB" sz="1800" b="1" i="0" u="none" strike="noStrike" baseline="0" dirty="0">
              <a:latin typeface="Arial"/>
              <a:cs typeface="Arial"/>
            </a:endParaRPr>
          </a:p>
          <a:p>
            <a:pPr marL="0" marR="0" indent="0">
              <a:buNone/>
            </a:pPr>
            <a:r>
              <a:rPr lang="en-GB" sz="12800" b="1" i="0" u="none" strike="noStrike" baseline="0" dirty="0">
                <a:latin typeface="Arial"/>
                <a:cs typeface="Arial"/>
              </a:rPr>
              <a:t>Marie Sklodowska-Curie Actions – key features</a:t>
            </a:r>
          </a:p>
          <a:p>
            <a:r>
              <a:rPr lang="en-GB" sz="6400" dirty="0">
                <a:latin typeface="Arial"/>
                <a:cs typeface="Arial"/>
              </a:rPr>
              <a:t>Research projects with training aspects,</a:t>
            </a:r>
          </a:p>
          <a:p>
            <a:r>
              <a:rPr lang="en-GB" sz="6400" i="0" u="none" strike="noStrike" baseline="0" dirty="0">
                <a:latin typeface="Arial"/>
                <a:cs typeface="Arial"/>
              </a:rPr>
              <a:t>Bottom-up approach in any subject area,</a:t>
            </a:r>
          </a:p>
          <a:p>
            <a:r>
              <a:rPr lang="en-GB" sz="6400" i="0" u="none" strike="noStrike" baseline="0" dirty="0">
                <a:latin typeface="Arial"/>
                <a:cs typeface="Arial"/>
              </a:rPr>
              <a:t>Researcher mobility – interdisciplinary, intersectoral, international,</a:t>
            </a:r>
          </a:p>
          <a:p>
            <a:r>
              <a:rPr lang="en-GB" sz="6400" dirty="0">
                <a:latin typeface="Arial"/>
                <a:cs typeface="Arial"/>
              </a:rPr>
              <a:t>Enhances the skills and career of researchers,</a:t>
            </a:r>
          </a:p>
          <a:p>
            <a:r>
              <a:rPr lang="en-GB" sz="6400" dirty="0">
                <a:latin typeface="Arial"/>
                <a:cs typeface="Arial"/>
              </a:rPr>
              <a:t>Duration of the project between 12 – 36 months, </a:t>
            </a:r>
          </a:p>
          <a:p>
            <a:r>
              <a:rPr lang="en-GB" sz="6400" dirty="0">
                <a:latin typeface="Arial"/>
                <a:cs typeface="Arial"/>
              </a:rPr>
              <a:t>Budget determined by unit costs set by the EC,</a:t>
            </a:r>
          </a:p>
          <a:p>
            <a:pPr marL="0" indent="0">
              <a:buNone/>
            </a:pPr>
            <a:r>
              <a:rPr lang="en-GB" sz="6400" b="1" dirty="0">
                <a:latin typeface="Arial"/>
                <a:cs typeface="Arial"/>
              </a:rPr>
              <a:t>Open and upcoming calls</a:t>
            </a:r>
          </a:p>
          <a:p>
            <a:r>
              <a:rPr lang="en-GB" sz="6400" b="1" i="0" u="none" strike="noStrike" baseline="0" dirty="0">
                <a:latin typeface="Arial"/>
                <a:cs typeface="Arial"/>
              </a:rPr>
              <a:t>MSCA Doctoral Networks 2024 (HORIZON-MSCA-2024-DN-01), </a:t>
            </a:r>
            <a:r>
              <a:rPr lang="en-GB" sz="6400" i="0" u="none" strike="noStrike" baseline="0" dirty="0">
                <a:latin typeface="Arial"/>
                <a:cs typeface="Arial"/>
              </a:rPr>
              <a:t>deadline</a:t>
            </a:r>
          </a:p>
          <a:p>
            <a:pPr marL="0" indent="0">
              <a:buNone/>
            </a:pPr>
            <a:r>
              <a:rPr lang="en-GB" sz="6400" b="1" dirty="0">
                <a:latin typeface="Arial"/>
                <a:cs typeface="Arial"/>
              </a:rPr>
              <a:t>    </a:t>
            </a:r>
            <a:r>
              <a:rPr lang="en-GB" sz="6400" b="1" i="0" u="none" strike="noStrike" baseline="0" dirty="0">
                <a:latin typeface="Arial"/>
                <a:cs typeface="Arial"/>
              </a:rPr>
              <a:t>27 November 2024</a:t>
            </a:r>
          </a:p>
          <a:p>
            <a:pPr marR="0"/>
            <a:r>
              <a:rPr lang="en-GB" sz="6400" b="0" i="0" u="none" strike="noStrike" baseline="0" dirty="0">
                <a:latin typeface="Arial"/>
                <a:cs typeface="Arial"/>
              </a:rPr>
              <a:t>Doctoral Networks, Industrial Doctorates and Joint Doctorates</a:t>
            </a:r>
          </a:p>
          <a:p>
            <a:r>
              <a:rPr lang="en-GB" sz="6400" b="1" i="0" u="none" strike="noStrike" baseline="0" dirty="0">
                <a:latin typeface="Arial"/>
                <a:cs typeface="Arial"/>
              </a:rPr>
              <a:t>MSCA Staff Exchanges 2024 (HORIZON-MSCA-2024-SE-01), </a:t>
            </a:r>
            <a:r>
              <a:rPr lang="en-GB" sz="6400" i="0" u="none" strike="noStrike" baseline="0" dirty="0">
                <a:latin typeface="Arial"/>
                <a:cs typeface="Arial"/>
              </a:rPr>
              <a:t>deadline</a:t>
            </a:r>
            <a:r>
              <a:rPr lang="en-GB" sz="6400" dirty="0">
                <a:latin typeface="Arial"/>
                <a:cs typeface="Arial"/>
              </a:rPr>
              <a:t> </a:t>
            </a:r>
          </a:p>
          <a:p>
            <a:pPr marL="0" indent="0">
              <a:buNone/>
            </a:pPr>
            <a:r>
              <a:rPr lang="en-GB" sz="6400" b="1" i="0" u="none" strike="noStrike" baseline="0" dirty="0">
                <a:latin typeface="Arial"/>
                <a:cs typeface="Arial"/>
              </a:rPr>
              <a:t>   </a:t>
            </a:r>
            <a:r>
              <a:rPr lang="en-GB" sz="6400" b="1" dirty="0">
                <a:latin typeface="Arial"/>
                <a:cs typeface="Arial"/>
              </a:rPr>
              <a:t> </a:t>
            </a:r>
            <a:r>
              <a:rPr lang="en-GB" sz="6400" b="1" i="0" u="none" strike="noStrike" baseline="0" dirty="0">
                <a:latin typeface="Arial"/>
                <a:cs typeface="Arial"/>
              </a:rPr>
              <a:t>5 February 2025</a:t>
            </a:r>
          </a:p>
          <a:p>
            <a:r>
              <a:rPr lang="en-GB" sz="6400" b="1" i="0" u="none" strike="noStrike" baseline="0" dirty="0">
                <a:latin typeface="Arial"/>
                <a:cs typeface="Arial"/>
              </a:rPr>
              <a:t>MSCA COFUND 2024 (HORIZON-MSCA-2025-COFUND-01), </a:t>
            </a:r>
            <a:r>
              <a:rPr lang="en-GB" sz="6400" i="0" u="none" strike="noStrike" baseline="0" dirty="0">
                <a:latin typeface="Arial"/>
                <a:cs typeface="Arial"/>
              </a:rPr>
              <a:t>deadline</a:t>
            </a:r>
            <a:r>
              <a:rPr lang="en-GB" sz="6400" b="1" dirty="0">
                <a:latin typeface="Arial"/>
                <a:cs typeface="Arial"/>
              </a:rPr>
              <a:t> </a:t>
            </a:r>
          </a:p>
          <a:p>
            <a:pPr marL="0" indent="0">
              <a:buNone/>
            </a:pPr>
            <a:r>
              <a:rPr lang="en-GB" sz="6400" b="1" i="0" u="none" strike="noStrike" baseline="0" dirty="0">
                <a:latin typeface="Arial"/>
                <a:cs typeface="Arial"/>
              </a:rPr>
              <a:t>    </a:t>
            </a:r>
            <a:r>
              <a:rPr lang="en-GB" sz="6400" dirty="0">
                <a:latin typeface="Arial"/>
                <a:cs typeface="Arial"/>
              </a:rPr>
              <a:t>Doctoral Programme and Postdoctoral Programme</a:t>
            </a:r>
          </a:p>
          <a:p>
            <a:pPr marL="0" indent="0">
              <a:buNone/>
            </a:pPr>
            <a:r>
              <a:rPr lang="en-GB" sz="6400" dirty="0">
                <a:latin typeface="Arial"/>
                <a:cs typeface="Arial"/>
              </a:rPr>
              <a:t>    </a:t>
            </a:r>
            <a:r>
              <a:rPr lang="en-GB" sz="6400" i="0" u="none" strike="noStrike" baseline="0" dirty="0">
                <a:latin typeface="Arial"/>
                <a:cs typeface="Arial"/>
              </a:rPr>
              <a:t>Opening date: </a:t>
            </a:r>
            <a:r>
              <a:rPr lang="en-GB" sz="6400" b="1" i="0" u="none" strike="noStrike" baseline="0" dirty="0">
                <a:latin typeface="Arial"/>
                <a:cs typeface="Arial"/>
              </a:rPr>
              <a:t>23 January 2025, </a:t>
            </a:r>
            <a:r>
              <a:rPr lang="en-GB" sz="6400" i="0" u="none" strike="noStrike" baseline="0" dirty="0">
                <a:latin typeface="Arial"/>
                <a:cs typeface="Arial"/>
              </a:rPr>
              <a:t>Deadline:</a:t>
            </a:r>
            <a:r>
              <a:rPr lang="en-GB" sz="6400" b="1" i="0" u="none" strike="noStrike" baseline="0" dirty="0">
                <a:latin typeface="Arial"/>
                <a:cs typeface="Arial"/>
              </a:rPr>
              <a:t> 24 June 2025, </a:t>
            </a:r>
          </a:p>
          <a:p>
            <a:r>
              <a:rPr lang="en-GB" sz="6400" b="1" i="0" u="none" strike="noStrike" baseline="0" dirty="0">
                <a:latin typeface="Arial"/>
                <a:cs typeface="Arial"/>
              </a:rPr>
              <a:t>Marie Sklodowska-Curie Actions (MSCA) Postdoctoral Fellowships 2025</a:t>
            </a:r>
          </a:p>
          <a:p>
            <a:pPr marL="0" indent="0">
              <a:buNone/>
            </a:pPr>
            <a:r>
              <a:rPr lang="en-GB" sz="6400" b="1" dirty="0">
                <a:latin typeface="Arial"/>
                <a:cs typeface="Arial"/>
              </a:rPr>
              <a:t>    </a:t>
            </a:r>
            <a:r>
              <a:rPr lang="en-GB" sz="6400" b="1" i="0" u="none" strike="noStrike" baseline="0" dirty="0">
                <a:latin typeface="Arial"/>
                <a:cs typeface="Arial"/>
              </a:rPr>
              <a:t>(HORIZON-MSCA-2025-PF-01)</a:t>
            </a:r>
            <a:r>
              <a:rPr lang="en-GB" sz="6400" b="0" i="0" u="none" strike="noStrike" baseline="0" dirty="0">
                <a:latin typeface="Arial"/>
                <a:cs typeface="Arial"/>
              </a:rPr>
              <a:t>, </a:t>
            </a:r>
          </a:p>
          <a:p>
            <a:pPr marL="0" indent="0">
              <a:buNone/>
            </a:pPr>
            <a:r>
              <a:rPr lang="en-GB" sz="6400" dirty="0">
                <a:latin typeface="Arial"/>
                <a:cs typeface="Arial"/>
              </a:rPr>
              <a:t>    European Fellowships and Global Fellowships</a:t>
            </a:r>
          </a:p>
          <a:p>
            <a:pPr marL="0" indent="0">
              <a:buNone/>
            </a:pPr>
            <a:r>
              <a:rPr lang="en-GB" sz="6400" dirty="0">
                <a:latin typeface="Arial"/>
                <a:cs typeface="Arial"/>
              </a:rPr>
              <a:t>    Opening date: </a:t>
            </a:r>
            <a:r>
              <a:rPr lang="en-GB" sz="6400" b="1" dirty="0">
                <a:latin typeface="Arial"/>
                <a:cs typeface="Arial"/>
              </a:rPr>
              <a:t>9 April 2025</a:t>
            </a:r>
            <a:r>
              <a:rPr lang="en-GB" sz="6400" dirty="0">
                <a:latin typeface="Arial"/>
                <a:cs typeface="Arial"/>
              </a:rPr>
              <a:t>, D</a:t>
            </a:r>
            <a:r>
              <a:rPr lang="en-GB" sz="6400" b="0" i="0" u="none" strike="noStrike" baseline="0" dirty="0">
                <a:latin typeface="Arial"/>
                <a:cs typeface="Arial"/>
              </a:rPr>
              <a:t>eadline: </a:t>
            </a:r>
            <a:r>
              <a:rPr lang="en-GB" sz="6400" b="1" i="0" u="none" strike="noStrike" baseline="0" dirty="0">
                <a:latin typeface="Arial"/>
                <a:cs typeface="Arial"/>
              </a:rPr>
              <a:t>10 September 2025,</a:t>
            </a:r>
            <a:endParaRPr lang="en-GB" sz="6400" b="0" i="0" u="none" strike="noStrike" baseline="0" dirty="0">
              <a:latin typeface="Arial"/>
              <a:cs typeface="Arial"/>
            </a:endParaRPr>
          </a:p>
          <a:p>
            <a:endParaRPr lang="en-GB" sz="2300" dirty="0">
              <a:latin typeface="Arial"/>
              <a:cs typeface="Arial"/>
            </a:endParaRPr>
          </a:p>
          <a:p>
            <a:pPr marL="0" indent="0">
              <a:buNone/>
            </a:pPr>
            <a:endParaRPr lang="en-GB" sz="1800" b="1" i="0" u="none" strike="noStrike" baseline="0" dirty="0">
              <a:latin typeface="Arial"/>
              <a:cs typeface="Arial"/>
            </a:endParaRPr>
          </a:p>
          <a:p>
            <a:pPr marL="0" indent="0">
              <a:buNone/>
            </a:pPr>
            <a:endParaRPr lang="en-GB" sz="1800" b="1" i="0" u="none" strike="noStrike" baseline="0" dirty="0">
              <a:latin typeface="Arial"/>
              <a:cs typeface="Arial"/>
            </a:endParaRPr>
          </a:p>
          <a:p>
            <a:endParaRPr lang="en-GB" sz="1800" dirty="0"/>
          </a:p>
        </p:txBody>
      </p:sp>
    </p:spTree>
    <p:extLst>
      <p:ext uri="{BB962C8B-B14F-4D97-AF65-F5344CB8AC3E}">
        <p14:creationId xmlns:p14="http://schemas.microsoft.com/office/powerpoint/2010/main" val="4086179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BF4441-669D-9EC7-F745-F8782993B9B6}"/>
              </a:ext>
            </a:extLst>
          </p:cNvPr>
          <p:cNvSpPr>
            <a:spLocks noGrp="1"/>
          </p:cNvSpPr>
          <p:nvPr>
            <p:ph type="title"/>
          </p:nvPr>
        </p:nvSpPr>
        <p:spPr>
          <a:xfrm>
            <a:off x="686834" y="1153572"/>
            <a:ext cx="3200400" cy="4461163"/>
          </a:xfrm>
        </p:spPr>
        <p:txBody>
          <a:bodyPr>
            <a:normAutofit/>
          </a:bodyPr>
          <a:lstStyle/>
          <a:p>
            <a:br>
              <a:rPr lang="en-US" sz="3400" b="1" spc="-150" dirty="0">
                <a:solidFill>
                  <a:srgbClr val="FFFFFF"/>
                </a:solidFill>
                <a:latin typeface="Arial" panose="020B0604020202020204" pitchFamily="34" charset="0"/>
                <a:cs typeface="Arial" panose="020B0604020202020204" pitchFamily="34" charset="0"/>
              </a:rPr>
            </a:br>
            <a:r>
              <a:rPr lang="en-US" sz="3400" b="1" spc="-150" dirty="0">
                <a:solidFill>
                  <a:srgbClr val="FFFFFF"/>
                </a:solidFill>
                <a:latin typeface="Arial" panose="020B0604020202020204" pitchFamily="34" charset="0"/>
                <a:cs typeface="Arial" panose="020B0604020202020204" pitchFamily="34" charset="0"/>
              </a:rPr>
              <a:t>Funding opportunities – Research Infrastructures</a:t>
            </a:r>
            <a:br>
              <a:rPr lang="en-US" sz="3400" b="1" spc="-150" dirty="0">
                <a:solidFill>
                  <a:srgbClr val="FFFFFF"/>
                </a:solidFill>
                <a:latin typeface="Arial" panose="020B0604020202020204" pitchFamily="34" charset="0"/>
                <a:cs typeface="Arial" panose="020B0604020202020204" pitchFamily="34" charset="0"/>
              </a:rPr>
            </a:br>
            <a:endParaRPr lang="en-GB" sz="34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C61"/>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DC0B0CC-7EA3-98CA-C61A-F0A040E46BEC}"/>
              </a:ext>
            </a:extLst>
          </p:cNvPr>
          <p:cNvSpPr>
            <a:spLocks noGrp="1"/>
          </p:cNvSpPr>
          <p:nvPr>
            <p:ph idx="1"/>
          </p:nvPr>
        </p:nvSpPr>
        <p:spPr>
          <a:xfrm>
            <a:off x="4031118" y="-263287"/>
            <a:ext cx="7987223" cy="7294880"/>
          </a:xfrm>
        </p:spPr>
        <p:txBody>
          <a:bodyPr vert="horz" lIns="91440" tIns="45720" rIns="91440" bIns="45720" rtlCol="0" anchor="ctr">
            <a:noAutofit/>
          </a:bodyPr>
          <a:lstStyle/>
          <a:p>
            <a:pPr marL="0" marR="0" indent="0">
              <a:buNone/>
            </a:pPr>
            <a:r>
              <a:rPr lang="en-GB" b="1" dirty="0">
                <a:latin typeface="Arial"/>
                <a:cs typeface="Arial"/>
              </a:rPr>
              <a:t>Research Infrastructures</a:t>
            </a:r>
            <a:r>
              <a:rPr lang="en-GB" b="1" i="0" u="none" strike="noStrike" baseline="0" dirty="0">
                <a:latin typeface="Arial"/>
                <a:cs typeface="Arial"/>
              </a:rPr>
              <a:t> – key features</a:t>
            </a:r>
          </a:p>
          <a:p>
            <a:r>
              <a:rPr lang="en-US" sz="1700" b="1" dirty="0">
                <a:latin typeface="Arial"/>
                <a:cs typeface="Arial"/>
              </a:rPr>
              <a:t>Objective</a:t>
            </a:r>
            <a:r>
              <a:rPr lang="en-US" sz="1700" dirty="0">
                <a:latin typeface="Arial"/>
                <a:cs typeface="Arial"/>
              </a:rPr>
              <a:t> – to empower Europe through world-class, accessible RIs as part of an integrated European research and technology infrastructures landscape,</a:t>
            </a:r>
          </a:p>
          <a:p>
            <a:r>
              <a:rPr lang="en-US" sz="1700" dirty="0">
                <a:latin typeface="Arial"/>
                <a:cs typeface="Arial"/>
              </a:rPr>
              <a:t>RIs are facilities providing resources and services for research communities to conduct research and foster innovation (single site, distributed, virtual),</a:t>
            </a:r>
          </a:p>
          <a:p>
            <a:r>
              <a:rPr lang="en-GB" sz="1700" dirty="0">
                <a:latin typeface="Arial"/>
                <a:cs typeface="Arial"/>
              </a:rPr>
              <a:t>Examples of RIs - data infrastructures, telescopes, research vessels, computing systems, communication networks – ISIS, Vulcan, CLARA etc., </a:t>
            </a:r>
          </a:p>
          <a:p>
            <a:r>
              <a:rPr lang="en-GB" sz="1700" dirty="0">
                <a:latin typeface="Arial"/>
                <a:cs typeface="Arial"/>
              </a:rPr>
              <a:t>Collaborative projects; EC sets topics; duration 3-4 years; budget €1mil-€8mil, </a:t>
            </a:r>
            <a:endParaRPr lang="en-GB" sz="1700" dirty="0"/>
          </a:p>
          <a:p>
            <a:pPr marL="0" indent="0">
              <a:buNone/>
            </a:pPr>
            <a:r>
              <a:rPr lang="en-GB" sz="2400" b="1" dirty="0">
                <a:latin typeface="Arial"/>
                <a:cs typeface="Arial"/>
              </a:rPr>
              <a:t>Work Programme 2025, 4 Destinations</a:t>
            </a:r>
            <a:endParaRPr lang="en-GB" sz="2400" dirty="0">
              <a:latin typeface="Arial"/>
              <a:cs typeface="Arial"/>
            </a:endParaRPr>
          </a:p>
          <a:p>
            <a:r>
              <a:rPr lang="en-GB" sz="1700" b="1" dirty="0">
                <a:latin typeface="Arial"/>
                <a:cs typeface="Arial"/>
              </a:rPr>
              <a:t>INFRADEV -</a:t>
            </a:r>
            <a:r>
              <a:rPr lang="en-GB" sz="1700" dirty="0">
                <a:latin typeface="Arial"/>
                <a:cs typeface="Arial"/>
              </a:rPr>
              <a:t> Consolidation and evolution of the European Research Infrastructure landscape (2025), 1 call, 5 topics (3/2024),   </a:t>
            </a:r>
          </a:p>
          <a:p>
            <a:r>
              <a:rPr lang="en-GB" sz="1700" b="1" dirty="0">
                <a:latin typeface="Arial"/>
                <a:cs typeface="Arial"/>
              </a:rPr>
              <a:t>INFRAEOSC </a:t>
            </a:r>
            <a:r>
              <a:rPr lang="en-GB" sz="1700" dirty="0">
                <a:latin typeface="Arial"/>
                <a:cs typeface="Arial"/>
              </a:rPr>
              <a:t>- Enabling an operational, open and FAIR EOSC ecosystem (2025), 1 call, 6 topics (5/2024),  </a:t>
            </a:r>
          </a:p>
          <a:p>
            <a:r>
              <a:rPr lang="en-GB" sz="1700" b="1" dirty="0">
                <a:latin typeface="Arial"/>
                <a:cs typeface="Arial"/>
              </a:rPr>
              <a:t>INFRASERV </a:t>
            </a:r>
            <a:r>
              <a:rPr lang="en-GB" sz="1700" dirty="0">
                <a:latin typeface="Arial"/>
                <a:cs typeface="Arial"/>
              </a:rPr>
              <a:t>- Research infrastructures services to support health research, accelerate the green transition and the digital transformation, and advance frontier knowledge (2025), 1 call, 3 topics,</a:t>
            </a:r>
          </a:p>
          <a:p>
            <a:r>
              <a:rPr lang="en-GB" sz="1700" b="1" dirty="0">
                <a:latin typeface="Arial"/>
                <a:cs typeface="Arial"/>
              </a:rPr>
              <a:t>INFRATECH</a:t>
            </a:r>
            <a:r>
              <a:rPr lang="en-GB" sz="1700" dirty="0">
                <a:latin typeface="Arial"/>
                <a:cs typeface="Arial"/>
              </a:rPr>
              <a:t> - Next generation of scientific instrumentation, tools, methods, and advanced digital solutions of research infrastructures and foster innovation and co-creation with industry (2025), 1 call, 4 topics, </a:t>
            </a:r>
          </a:p>
          <a:p>
            <a:r>
              <a:rPr lang="en-GB" sz="1700" dirty="0">
                <a:latin typeface="Arial"/>
                <a:cs typeface="Arial"/>
              </a:rPr>
              <a:t>Budget per project: €1m-€15m, Total call budget: €399.5m</a:t>
            </a:r>
          </a:p>
          <a:p>
            <a:r>
              <a:rPr lang="en-GB" sz="1700" dirty="0">
                <a:latin typeface="Arial"/>
                <a:cs typeface="Arial"/>
              </a:rPr>
              <a:t>Opening: </a:t>
            </a:r>
            <a:r>
              <a:rPr lang="en-GB" sz="1700" b="1" dirty="0">
                <a:latin typeface="Arial"/>
                <a:cs typeface="Arial"/>
              </a:rPr>
              <a:t>06 May 2025</a:t>
            </a:r>
            <a:r>
              <a:rPr lang="en-GB" sz="1700" dirty="0">
                <a:latin typeface="Arial"/>
                <a:cs typeface="Arial"/>
              </a:rPr>
              <a:t>, Deadline(s): </a:t>
            </a:r>
            <a:r>
              <a:rPr lang="en-GB" sz="1700" b="1" dirty="0">
                <a:latin typeface="Arial"/>
                <a:cs typeface="Arial"/>
              </a:rPr>
              <a:t>18 Sep 2025 </a:t>
            </a:r>
          </a:p>
        </p:txBody>
      </p:sp>
    </p:spTree>
    <p:extLst>
      <p:ext uri="{BB962C8B-B14F-4D97-AF65-F5344CB8AC3E}">
        <p14:creationId xmlns:p14="http://schemas.microsoft.com/office/powerpoint/2010/main" val="63860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BF4441-669D-9EC7-F745-F8782993B9B6}"/>
              </a:ext>
            </a:extLst>
          </p:cNvPr>
          <p:cNvSpPr>
            <a:spLocks noGrp="1"/>
          </p:cNvSpPr>
          <p:nvPr>
            <p:ph type="title"/>
          </p:nvPr>
        </p:nvSpPr>
        <p:spPr>
          <a:xfrm>
            <a:off x="686834" y="1153572"/>
            <a:ext cx="3200400" cy="4461163"/>
          </a:xfrm>
        </p:spPr>
        <p:txBody>
          <a:bodyPr>
            <a:normAutofit/>
          </a:bodyPr>
          <a:lstStyle/>
          <a:p>
            <a:br>
              <a:rPr lang="en-US" sz="3400" b="1" spc="-150" dirty="0">
                <a:solidFill>
                  <a:srgbClr val="FFFFFF"/>
                </a:solidFill>
                <a:latin typeface="Arial" panose="020B0604020202020204" pitchFamily="34" charset="0"/>
                <a:cs typeface="Arial" panose="020B0604020202020204" pitchFamily="34" charset="0"/>
              </a:rPr>
            </a:br>
            <a:r>
              <a:rPr lang="en-US" sz="3400" b="1" spc="-150" dirty="0">
                <a:solidFill>
                  <a:srgbClr val="FFFFFF"/>
                </a:solidFill>
                <a:latin typeface="Arial" panose="020B0604020202020204" pitchFamily="34" charset="0"/>
                <a:cs typeface="Arial" panose="020B0604020202020204" pitchFamily="34" charset="0"/>
              </a:rPr>
              <a:t>Funding opportunities – Cluster 4 – Digital, Industry and Space </a:t>
            </a:r>
            <a:br>
              <a:rPr lang="en-US" sz="3400" b="1" spc="-150" dirty="0">
                <a:solidFill>
                  <a:srgbClr val="FFFFFF"/>
                </a:solidFill>
                <a:latin typeface="Arial" panose="020B0604020202020204" pitchFamily="34" charset="0"/>
                <a:cs typeface="Arial" panose="020B0604020202020204" pitchFamily="34" charset="0"/>
              </a:rPr>
            </a:br>
            <a:endParaRPr lang="en-GB" sz="34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C61"/>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DC0B0CC-7EA3-98CA-C61A-F0A040E46BEC}"/>
              </a:ext>
            </a:extLst>
          </p:cNvPr>
          <p:cNvSpPr>
            <a:spLocks noGrp="1"/>
          </p:cNvSpPr>
          <p:nvPr>
            <p:ph idx="1"/>
          </p:nvPr>
        </p:nvSpPr>
        <p:spPr>
          <a:xfrm>
            <a:off x="4167272" y="0"/>
            <a:ext cx="7851069" cy="7573992"/>
          </a:xfrm>
        </p:spPr>
        <p:txBody>
          <a:bodyPr vert="horz" lIns="91440" tIns="45720" rIns="91440" bIns="45720" rtlCol="0" anchor="ctr">
            <a:noAutofit/>
          </a:bodyPr>
          <a:lstStyle/>
          <a:p>
            <a:pPr marL="0" indent="0">
              <a:lnSpc>
                <a:spcPct val="100000"/>
              </a:lnSpc>
              <a:buNone/>
            </a:pPr>
            <a:r>
              <a:rPr lang="en-GB" b="1" i="0" u="none" strike="noStrike" baseline="0" dirty="0">
                <a:ea typeface="Calibri"/>
              </a:rPr>
              <a:t>Cluster 4 – Digital, Industry and Space - key features</a:t>
            </a:r>
          </a:p>
          <a:p>
            <a:pPr marL="0" indent="0">
              <a:lnSpc>
                <a:spcPct val="100000"/>
              </a:lnSpc>
              <a:buNone/>
            </a:pPr>
            <a:r>
              <a:rPr lang="en-GB" dirty="0"/>
              <a:t>Collaborative projects of minimum three partners); EC sets the topics; duration 3-4 years; budget €1m-€17.5m per project; total call budget €139m</a:t>
            </a:r>
          </a:p>
          <a:p>
            <a:pPr marL="0" marR="0" indent="0">
              <a:lnSpc>
                <a:spcPct val="100000"/>
              </a:lnSpc>
              <a:buNone/>
            </a:pPr>
            <a:r>
              <a:rPr lang="en-GB" b="1" i="0" u="none" strike="noStrike" baseline="0" dirty="0">
                <a:ea typeface="Calibri"/>
              </a:rPr>
              <a:t>Destination 5: Open Strategic Autonomy in Developing, Deploying and Using Global Space-Based Infrastructure, Services, Applications and Data</a:t>
            </a:r>
          </a:p>
          <a:p>
            <a:pPr marL="0" marR="0" indent="0">
              <a:lnSpc>
                <a:spcPct val="100000"/>
              </a:lnSpc>
              <a:buNone/>
            </a:pPr>
            <a:r>
              <a:rPr lang="en-GB" dirty="0">
                <a:ea typeface="Calibri"/>
              </a:rPr>
              <a:t>Adoption of work programme expected in </a:t>
            </a:r>
            <a:r>
              <a:rPr lang="en-GB" b="1" dirty="0">
                <a:ea typeface="Calibri"/>
              </a:rPr>
              <a:t>March/April 2025</a:t>
            </a:r>
            <a:r>
              <a:rPr lang="en-GB" dirty="0">
                <a:ea typeface="Calibri"/>
              </a:rPr>
              <a:t>.</a:t>
            </a:r>
            <a:endParaRPr lang="en-GB" i="0" u="none" strike="noStrike" baseline="0" dirty="0">
              <a:ea typeface="Calibri"/>
            </a:endParaRPr>
          </a:p>
          <a:p>
            <a:pPr marL="0" marR="0" indent="0">
              <a:lnSpc>
                <a:spcPct val="100000"/>
              </a:lnSpc>
              <a:buNone/>
            </a:pPr>
            <a:r>
              <a:rPr lang="en-GB" b="1" dirty="0">
                <a:ea typeface="Calibri"/>
              </a:rPr>
              <a:t>Calls opening</a:t>
            </a:r>
            <a:r>
              <a:rPr lang="en-GB" b="1" dirty="0">
                <a:effectLst/>
                <a:ea typeface="Times New Roman" panose="02020603050405020304" pitchFamily="18" charset="0"/>
              </a:rPr>
              <a:t>: 03 Jun 2025, </a:t>
            </a:r>
          </a:p>
          <a:p>
            <a:pPr marL="0" marR="0" indent="0">
              <a:lnSpc>
                <a:spcPct val="100000"/>
              </a:lnSpc>
              <a:buNone/>
            </a:pPr>
            <a:r>
              <a:rPr lang="en-GB" b="1" dirty="0">
                <a:effectLst/>
                <a:ea typeface="Times New Roman" panose="02020603050405020304" pitchFamily="18" charset="0"/>
              </a:rPr>
              <a:t>Deadline(s): 13 Nov 2025</a:t>
            </a:r>
          </a:p>
          <a:p>
            <a:pPr marL="0" marR="0" indent="0">
              <a:lnSpc>
                <a:spcPct val="100000"/>
              </a:lnSpc>
              <a:buNone/>
            </a:pPr>
            <a:endParaRPr lang="en-GB" b="1" dirty="0">
              <a:effectLst/>
              <a:ea typeface="Times New Roman" panose="02020603050405020304" pitchFamily="18" charset="0"/>
            </a:endParaRPr>
          </a:p>
          <a:p>
            <a:pPr marL="0" marR="0" indent="0">
              <a:buNone/>
            </a:pPr>
            <a:endParaRPr lang="en-GB" sz="1700" b="1" dirty="0">
              <a:latin typeface="Arial"/>
              <a:cs typeface="Arial"/>
            </a:endParaRPr>
          </a:p>
        </p:txBody>
      </p:sp>
    </p:spTree>
    <p:extLst>
      <p:ext uri="{BB962C8B-B14F-4D97-AF65-F5344CB8AC3E}">
        <p14:creationId xmlns:p14="http://schemas.microsoft.com/office/powerpoint/2010/main" val="2345013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BF4441-669D-9EC7-F745-F8782993B9B6}"/>
              </a:ext>
            </a:extLst>
          </p:cNvPr>
          <p:cNvSpPr>
            <a:spLocks noGrp="1"/>
          </p:cNvSpPr>
          <p:nvPr>
            <p:ph type="title"/>
          </p:nvPr>
        </p:nvSpPr>
        <p:spPr>
          <a:xfrm>
            <a:off x="686834" y="1153572"/>
            <a:ext cx="3200400" cy="4461163"/>
          </a:xfrm>
        </p:spPr>
        <p:txBody>
          <a:bodyPr>
            <a:normAutofit/>
          </a:bodyPr>
          <a:lstStyle/>
          <a:p>
            <a:br>
              <a:rPr lang="en-US" sz="3400" b="1" spc="-150" dirty="0">
                <a:solidFill>
                  <a:srgbClr val="FFFFFF"/>
                </a:solidFill>
                <a:latin typeface="Arial" panose="020B0604020202020204" pitchFamily="34" charset="0"/>
                <a:cs typeface="Arial" panose="020B0604020202020204" pitchFamily="34" charset="0"/>
              </a:rPr>
            </a:br>
            <a:r>
              <a:rPr lang="en-US" sz="3400" b="1" spc="-150" dirty="0">
                <a:solidFill>
                  <a:srgbClr val="FFFFFF"/>
                </a:solidFill>
                <a:latin typeface="Arial" panose="020B0604020202020204" pitchFamily="34" charset="0"/>
                <a:cs typeface="Arial" panose="020B0604020202020204" pitchFamily="34" charset="0"/>
              </a:rPr>
              <a:t>Funding opportunities – Cluster 5 – Climate, Energy and Mobility </a:t>
            </a:r>
            <a:br>
              <a:rPr lang="en-US" sz="3400" b="1" spc="-150" dirty="0">
                <a:solidFill>
                  <a:srgbClr val="FFFFFF"/>
                </a:solidFill>
                <a:latin typeface="Arial" panose="020B0604020202020204" pitchFamily="34" charset="0"/>
                <a:cs typeface="Arial" panose="020B0604020202020204" pitchFamily="34" charset="0"/>
              </a:rPr>
            </a:br>
            <a:endParaRPr lang="en-GB" sz="34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C61"/>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DC0B0CC-7EA3-98CA-C61A-F0A040E46BEC}"/>
              </a:ext>
            </a:extLst>
          </p:cNvPr>
          <p:cNvSpPr>
            <a:spLocks noGrp="1"/>
          </p:cNvSpPr>
          <p:nvPr>
            <p:ph idx="1"/>
          </p:nvPr>
        </p:nvSpPr>
        <p:spPr>
          <a:xfrm>
            <a:off x="4167272" y="0"/>
            <a:ext cx="7851069" cy="7294880"/>
          </a:xfrm>
        </p:spPr>
        <p:txBody>
          <a:bodyPr vert="horz" lIns="91440" tIns="45720" rIns="91440" bIns="45720" rtlCol="0" anchor="ctr">
            <a:noAutofit/>
          </a:bodyPr>
          <a:lstStyle/>
          <a:p>
            <a:pPr marL="0" indent="0">
              <a:buNone/>
            </a:pPr>
            <a:r>
              <a:rPr lang="en-GB" b="1" dirty="0">
                <a:latin typeface="+mn-lt"/>
                <a:ea typeface="Calibri"/>
                <a:cs typeface="Calibri"/>
              </a:rPr>
              <a:t>Cluster 5 – Climate, Energy and Mobility – key features</a:t>
            </a:r>
          </a:p>
          <a:p>
            <a:pPr marL="0" indent="0">
              <a:buNone/>
            </a:pPr>
            <a:r>
              <a:rPr lang="en-GB" sz="2000" dirty="0">
                <a:latin typeface="+mn-lt"/>
                <a:cs typeface="Arial"/>
              </a:rPr>
              <a:t>Clusters 5 - Collaborative projects (at least three partners); EC sets the topics; duration 3-4 years; budget €5mil-€10mil per project.</a:t>
            </a:r>
          </a:p>
          <a:p>
            <a:pPr marL="0" marR="0" indent="0">
              <a:buNone/>
            </a:pPr>
            <a:r>
              <a:rPr lang="en-GB" sz="2000" b="1" i="0" u="none" strike="noStrike" baseline="0" dirty="0">
                <a:latin typeface="+mn-lt"/>
                <a:ea typeface="Calibri"/>
                <a:cs typeface="Calibri"/>
              </a:rPr>
              <a:t>Objective/s - </a:t>
            </a:r>
            <a:r>
              <a:rPr lang="en-US" sz="2000" i="0" u="none" strike="noStrike" baseline="0" dirty="0">
                <a:latin typeface="+mn-lt"/>
                <a:ea typeface="Calibri"/>
                <a:cs typeface="Calibri"/>
              </a:rPr>
              <a:t>to accelerate the twin green and digital transitions and associated transformation of the economy, industry and society with a view to achieving climate neutrality in Europe by 2050</a:t>
            </a:r>
            <a:endParaRPr lang="en-GB" sz="2000" i="0" u="none" strike="noStrike" baseline="0" dirty="0">
              <a:latin typeface="+mn-lt"/>
              <a:ea typeface="Calibri"/>
              <a:cs typeface="Calibri"/>
            </a:endParaRPr>
          </a:p>
          <a:p>
            <a:pPr marL="0" indent="0">
              <a:buNone/>
            </a:pPr>
            <a:r>
              <a:rPr lang="en-GB" sz="2000" b="1" dirty="0">
                <a:latin typeface="+mn-lt"/>
                <a:cs typeface="Arial"/>
              </a:rPr>
              <a:t>Destination 1 – Climate sciences and responses for the transformation towards climate neutrality, </a:t>
            </a:r>
          </a:p>
          <a:p>
            <a:pPr marL="0" indent="0">
              <a:buNone/>
            </a:pPr>
            <a:r>
              <a:rPr lang="en-GB" sz="2000" dirty="0">
                <a:latin typeface="+mn-lt"/>
                <a:cs typeface="Arial"/>
              </a:rPr>
              <a:t>Total call budget: €154.50m, Opening: 06 May 2025, Deadline(s): 24 Sep 2025</a:t>
            </a:r>
          </a:p>
          <a:p>
            <a:pPr marL="0" indent="0">
              <a:buNone/>
            </a:pPr>
            <a:r>
              <a:rPr lang="en-GB" sz="2000" b="1" dirty="0">
                <a:latin typeface="+mn-lt"/>
                <a:cs typeface="Arial"/>
              </a:rPr>
              <a:t>Destination 2 – Cross-sectoral solutions for the climate transition, </a:t>
            </a:r>
          </a:p>
          <a:p>
            <a:pPr marL="0" indent="0">
              <a:buNone/>
            </a:pPr>
            <a:r>
              <a:rPr lang="en-GB" sz="2000" dirty="0">
                <a:latin typeface="+mn-lt"/>
                <a:cs typeface="Arial"/>
              </a:rPr>
              <a:t>Total call budget: €263.50, Opening: 06 May 2025, Deadline(s): 16 Sep 2025</a:t>
            </a:r>
          </a:p>
          <a:p>
            <a:pPr marL="0" indent="0">
              <a:buNone/>
            </a:pPr>
            <a:r>
              <a:rPr lang="en-GB" sz="2000" dirty="0">
                <a:latin typeface="+mn-lt"/>
                <a:cs typeface="Arial"/>
              </a:rPr>
              <a:t>Total call budget: €153m, Opening: 16 Sep 2025, Deadline(s): 13 Jan 2026</a:t>
            </a:r>
          </a:p>
          <a:p>
            <a:pPr marL="0" indent="0">
              <a:buNone/>
            </a:pPr>
            <a:r>
              <a:rPr lang="en-GB" sz="2000" b="1" dirty="0">
                <a:latin typeface="+mn-lt"/>
                <a:cs typeface="Arial"/>
              </a:rPr>
              <a:t>Destination 3 – Sustainable, secure and competitive energy supply</a:t>
            </a:r>
          </a:p>
          <a:p>
            <a:pPr marL="0" indent="0">
              <a:buNone/>
            </a:pPr>
            <a:r>
              <a:rPr lang="en-GB" sz="2000" b="1" dirty="0">
                <a:latin typeface="+mn-lt"/>
                <a:cs typeface="Arial"/>
              </a:rPr>
              <a:t>Destination 4 – Efficient, sustainable and inclusive energy use</a:t>
            </a:r>
          </a:p>
          <a:p>
            <a:pPr marL="0" indent="0">
              <a:buNone/>
            </a:pPr>
            <a:r>
              <a:rPr lang="en-GB" sz="2000" b="1" dirty="0">
                <a:latin typeface="+mn-lt"/>
                <a:cs typeface="Arial"/>
              </a:rPr>
              <a:t>Destination 5 – Clean and competitive solutions for all transport modes</a:t>
            </a:r>
          </a:p>
          <a:p>
            <a:pPr marL="0" marR="0" indent="0">
              <a:buNone/>
            </a:pPr>
            <a:endParaRPr lang="en-GB" sz="1700" b="1" dirty="0">
              <a:latin typeface="Arial"/>
              <a:cs typeface="Arial"/>
            </a:endParaRPr>
          </a:p>
        </p:txBody>
      </p:sp>
    </p:spTree>
    <p:extLst>
      <p:ext uri="{BB962C8B-B14F-4D97-AF65-F5344CB8AC3E}">
        <p14:creationId xmlns:p14="http://schemas.microsoft.com/office/powerpoint/2010/main" val="2460752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BF4441-669D-9EC7-F745-F8782993B9B6}"/>
              </a:ext>
            </a:extLst>
          </p:cNvPr>
          <p:cNvSpPr>
            <a:spLocks noGrp="1"/>
          </p:cNvSpPr>
          <p:nvPr>
            <p:ph type="title"/>
          </p:nvPr>
        </p:nvSpPr>
        <p:spPr>
          <a:xfrm>
            <a:off x="686834" y="1153572"/>
            <a:ext cx="3200400" cy="4461163"/>
          </a:xfrm>
        </p:spPr>
        <p:txBody>
          <a:bodyPr>
            <a:normAutofit/>
          </a:bodyPr>
          <a:lstStyle/>
          <a:p>
            <a:br>
              <a:rPr lang="en-US" sz="3400" b="1" spc="-150" dirty="0">
                <a:solidFill>
                  <a:srgbClr val="FFFFFF"/>
                </a:solidFill>
                <a:latin typeface="Arial" panose="020B0604020202020204" pitchFamily="34" charset="0"/>
                <a:cs typeface="Arial" panose="020B0604020202020204" pitchFamily="34" charset="0"/>
              </a:rPr>
            </a:br>
            <a:r>
              <a:rPr lang="en-US" sz="3400" b="1" spc="-150" dirty="0">
                <a:solidFill>
                  <a:srgbClr val="FFFFFF"/>
                </a:solidFill>
                <a:latin typeface="Arial" panose="020B0604020202020204" pitchFamily="34" charset="0"/>
                <a:cs typeface="Arial" panose="020B0604020202020204" pitchFamily="34" charset="0"/>
              </a:rPr>
              <a:t>Funding opportunities – Widening Participation </a:t>
            </a:r>
            <a:br>
              <a:rPr lang="en-US" sz="3400" b="1" spc="-150" dirty="0">
                <a:solidFill>
                  <a:srgbClr val="FFFFFF"/>
                </a:solidFill>
                <a:latin typeface="Arial" panose="020B0604020202020204" pitchFamily="34" charset="0"/>
                <a:cs typeface="Arial" panose="020B0604020202020204" pitchFamily="34" charset="0"/>
              </a:rPr>
            </a:br>
            <a:endParaRPr lang="en-GB" sz="34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C61"/>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DC0B0CC-7EA3-98CA-C61A-F0A040E46BEC}"/>
              </a:ext>
            </a:extLst>
          </p:cNvPr>
          <p:cNvSpPr>
            <a:spLocks noGrp="1"/>
          </p:cNvSpPr>
          <p:nvPr>
            <p:ph idx="1"/>
          </p:nvPr>
        </p:nvSpPr>
        <p:spPr>
          <a:xfrm>
            <a:off x="4167272" y="0"/>
            <a:ext cx="7851069" cy="7294880"/>
          </a:xfrm>
        </p:spPr>
        <p:txBody>
          <a:bodyPr vert="horz" lIns="91440" tIns="45720" rIns="91440" bIns="45720" rtlCol="0" anchor="ctr">
            <a:noAutofit/>
          </a:bodyPr>
          <a:lstStyle/>
          <a:p>
            <a:pPr marL="0" marR="0" indent="0">
              <a:buNone/>
            </a:pPr>
            <a:r>
              <a:rPr lang="en-GB" b="1" i="0" u="none" strike="noStrike" baseline="0" dirty="0">
                <a:latin typeface="Arial" panose="020B0604020202020204" pitchFamily="34" charset="0"/>
              </a:rPr>
              <a:t>Widening Participation – key features</a:t>
            </a:r>
          </a:p>
          <a:p>
            <a:r>
              <a:rPr lang="en-GB" sz="1800" b="1" dirty="0"/>
              <a:t>Objective/s</a:t>
            </a:r>
            <a:r>
              <a:rPr lang="en-GB" sz="1800" dirty="0"/>
              <a:t> - </a:t>
            </a:r>
            <a:r>
              <a:rPr lang="en-US" sz="1800" dirty="0"/>
              <a:t>to improve the European research and innovation landscape, to better interconnect innovation ecosystems etc.</a:t>
            </a:r>
          </a:p>
          <a:p>
            <a:r>
              <a:rPr lang="en-US" sz="1800" b="1" dirty="0"/>
              <a:t>Destination 1</a:t>
            </a:r>
            <a:r>
              <a:rPr lang="en-US" sz="1800" dirty="0"/>
              <a:t> – Improved access to excellence</a:t>
            </a:r>
          </a:p>
          <a:p>
            <a:pPr lvl="1"/>
            <a:r>
              <a:rPr lang="en-US" sz="1800" dirty="0"/>
              <a:t>Building Research &amp; Innovation capacity in Widening countries,</a:t>
            </a:r>
          </a:p>
          <a:p>
            <a:pPr lvl="1"/>
            <a:r>
              <a:rPr lang="en-US" sz="1800" dirty="0"/>
              <a:t>Beyond scientific scope; development of management and administrative competencies (Twinning, European Excellence Initiative) </a:t>
            </a:r>
          </a:p>
          <a:p>
            <a:pPr lvl="1"/>
            <a:r>
              <a:rPr lang="en-US" sz="1800" b="1" dirty="0"/>
              <a:t>HORIZON-WIDERA-2025-ACCESS-01-01-two-stage </a:t>
            </a:r>
            <a:r>
              <a:rPr lang="en-US" sz="1800" dirty="0"/>
              <a:t>– opening 3 December 2024, two-stage </a:t>
            </a:r>
            <a:r>
              <a:rPr lang="en-US" sz="1800" b="1" dirty="0"/>
              <a:t>10 April 2025, 20 January 2026</a:t>
            </a:r>
            <a:r>
              <a:rPr lang="en-US" sz="1800" dirty="0"/>
              <a:t>, €8-€15 mil per project (18 projects) – Coordinator from a widening country,</a:t>
            </a:r>
          </a:p>
          <a:p>
            <a:pPr lvl="1"/>
            <a:r>
              <a:rPr lang="en-US" sz="1800" dirty="0"/>
              <a:t>Future calls on Teaming and/or Twining,</a:t>
            </a:r>
          </a:p>
          <a:p>
            <a:r>
              <a:rPr lang="en-US" sz="1800" b="1" dirty="0"/>
              <a:t>Destination 2</a:t>
            </a:r>
            <a:r>
              <a:rPr lang="en-US" sz="1800" dirty="0"/>
              <a:t> – Reforming and enhancing the EU research and innovation system –</a:t>
            </a:r>
          </a:p>
          <a:p>
            <a:pPr lvl="1"/>
            <a:r>
              <a:rPr lang="en-US" sz="1800" dirty="0" err="1"/>
              <a:t>Professionalisation</a:t>
            </a:r>
            <a:r>
              <a:rPr lang="en-US" sz="1800" dirty="0"/>
              <a:t> of research management </a:t>
            </a:r>
          </a:p>
          <a:p>
            <a:pPr lvl="1"/>
            <a:r>
              <a:rPr lang="en-US" sz="1800" dirty="0"/>
              <a:t>Capacity building on Intellectual Property management to support open science</a:t>
            </a:r>
          </a:p>
          <a:p>
            <a:pPr lvl="1"/>
            <a:r>
              <a:rPr lang="en-US" sz="1800" dirty="0"/>
              <a:t>Next generation AI and Human </a:t>
            </a:r>
            <a:r>
              <a:rPr lang="en-US" sz="1800" dirty="0" err="1"/>
              <a:t>Behaviour</a:t>
            </a:r>
            <a:r>
              <a:rPr lang="en-US" sz="1800" dirty="0"/>
              <a:t>: promoting an ethical approach</a:t>
            </a:r>
          </a:p>
          <a:p>
            <a:r>
              <a:rPr lang="en-US" sz="1800" dirty="0"/>
              <a:t>Collaborative projects (at least 2 partners); duration 3 years; budget €1mil-€5mil.</a:t>
            </a:r>
            <a:endParaRPr lang="en-GB" sz="1800" dirty="0"/>
          </a:p>
          <a:p>
            <a:pPr marL="0" marR="0" indent="0">
              <a:buNone/>
            </a:pPr>
            <a:endParaRPr lang="en-GB" sz="1700" b="1" dirty="0">
              <a:latin typeface="Arial"/>
              <a:cs typeface="Arial"/>
            </a:endParaRPr>
          </a:p>
        </p:txBody>
      </p:sp>
    </p:spTree>
    <p:extLst>
      <p:ext uri="{BB962C8B-B14F-4D97-AF65-F5344CB8AC3E}">
        <p14:creationId xmlns:p14="http://schemas.microsoft.com/office/powerpoint/2010/main" val="2219389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F4441-669D-9EC7-F745-F8782993B9B6}"/>
              </a:ext>
            </a:extLst>
          </p:cNvPr>
          <p:cNvSpPr>
            <a:spLocks noGrp="1"/>
          </p:cNvSpPr>
          <p:nvPr>
            <p:ph type="title"/>
          </p:nvPr>
        </p:nvSpPr>
        <p:spPr>
          <a:xfrm>
            <a:off x="411479" y="262933"/>
            <a:ext cx="4485861" cy="1088136"/>
          </a:xfrm>
        </p:spPr>
        <p:txBody>
          <a:bodyPr anchor="b">
            <a:normAutofit/>
          </a:bodyPr>
          <a:lstStyle/>
          <a:p>
            <a:br>
              <a:rPr lang="en-US" sz="2100" b="1" spc="-150" dirty="0">
                <a:latin typeface="Arial" panose="020B0604020202020204" pitchFamily="34" charset="0"/>
                <a:cs typeface="Arial" panose="020B0604020202020204" pitchFamily="34" charset="0"/>
              </a:rPr>
            </a:br>
            <a:r>
              <a:rPr lang="en-US" sz="2100" b="1" spc="-150" dirty="0">
                <a:latin typeface="Arial" panose="020B0604020202020204" pitchFamily="34" charset="0"/>
                <a:cs typeface="Arial" panose="020B0604020202020204" pitchFamily="34" charset="0"/>
              </a:rPr>
              <a:t>Funding opportunities – COST Actions</a:t>
            </a:r>
            <a:br>
              <a:rPr lang="en-US" sz="2100" b="1" spc="-150" dirty="0">
                <a:latin typeface="Arial" panose="020B0604020202020204" pitchFamily="34" charset="0"/>
                <a:cs typeface="Arial" panose="020B0604020202020204" pitchFamily="34" charset="0"/>
              </a:rPr>
            </a:br>
            <a:endParaRPr lang="en-GB" sz="2100" dirty="0"/>
          </a:p>
        </p:txBody>
      </p:sp>
      <p:sp>
        <p:nvSpPr>
          <p:cNvPr id="3" name="Content Placeholder 2">
            <a:extLst>
              <a:ext uri="{FF2B5EF4-FFF2-40B4-BE49-F238E27FC236}">
                <a16:creationId xmlns:a16="http://schemas.microsoft.com/office/drawing/2014/main" id="{1DC0B0CC-7EA3-98CA-C61A-F0A040E46BEC}"/>
              </a:ext>
            </a:extLst>
          </p:cNvPr>
          <p:cNvSpPr>
            <a:spLocks noGrp="1"/>
          </p:cNvSpPr>
          <p:nvPr>
            <p:ph idx="1"/>
          </p:nvPr>
        </p:nvSpPr>
        <p:spPr>
          <a:xfrm>
            <a:off x="157752" y="1204420"/>
            <a:ext cx="4993314" cy="4279108"/>
          </a:xfrm>
        </p:spPr>
        <p:txBody>
          <a:bodyPr anchor="t">
            <a:normAutofit fontScale="92500" lnSpcReduction="10000"/>
          </a:bodyPr>
          <a:lstStyle/>
          <a:p>
            <a:pPr marL="0" marR="0" indent="0">
              <a:buNone/>
            </a:pPr>
            <a:r>
              <a:rPr lang="en-GB" sz="1800" b="1" i="0" u="none" strike="noStrike" baseline="0" dirty="0">
                <a:latin typeface="Arial" panose="020B0604020202020204" pitchFamily="34" charset="0"/>
              </a:rPr>
              <a:t>European Cooperation in Science and Technology (COST) Actions – key features</a:t>
            </a:r>
          </a:p>
          <a:p>
            <a:r>
              <a:rPr lang="en-GB" sz="1800" i="0" u="none" strike="noStrike" baseline="0" dirty="0">
                <a:latin typeface="Arial" panose="020B0604020202020204" pitchFamily="34" charset="0"/>
              </a:rPr>
              <a:t>COST Actions act as a pre-portal to other funding instruments – e.g. Horizon Europe. Follow-up proposals from COST Actions have a 37% success rate</a:t>
            </a:r>
            <a:r>
              <a:rPr lang="en-GB" sz="1800" dirty="0">
                <a:latin typeface="Arial" panose="020B0604020202020204" pitchFamily="34" charset="0"/>
              </a:rPr>
              <a:t>.</a:t>
            </a:r>
          </a:p>
          <a:p>
            <a:r>
              <a:rPr lang="en-GB" sz="1800" i="0" u="none" strike="noStrike" baseline="0" dirty="0">
                <a:latin typeface="Arial" panose="020B0604020202020204" pitchFamily="34" charset="0"/>
              </a:rPr>
              <a:t>A COST Action is an interdisciplinary research network that brings researchers and innovators together to investigate a topic of their choice for 4 years. COST Actions are typically made up of researchers from academia, SMEs and public institutions.</a:t>
            </a:r>
          </a:p>
          <a:p>
            <a:r>
              <a:rPr lang="en-GB" sz="1800" i="0" u="none" strike="noStrike" baseline="0" dirty="0">
                <a:latin typeface="Arial" panose="020B0604020202020204" pitchFamily="34" charset="0"/>
              </a:rPr>
              <a:t>Open to all science and technology fields, including new and emerging fields; COST Actions offer an inclusive, pan-European environment for individuals of all levels of seniority to grow their professional research networks and boost their careers.</a:t>
            </a:r>
          </a:p>
          <a:p>
            <a:endParaRPr lang="en-GB" sz="1800" i="0" u="none" strike="noStrike" baseline="0" dirty="0">
              <a:latin typeface="Arial" panose="020B0604020202020204" pitchFamily="34" charset="0"/>
            </a:endParaRPr>
          </a:p>
          <a:p>
            <a:endParaRPr lang="en-GB" sz="1800" dirty="0"/>
          </a:p>
        </p:txBody>
      </p:sp>
      <p:pic>
        <p:nvPicPr>
          <p:cNvPr id="5" name="Picture 4">
            <a:extLst>
              <a:ext uri="{FF2B5EF4-FFF2-40B4-BE49-F238E27FC236}">
                <a16:creationId xmlns:a16="http://schemas.microsoft.com/office/drawing/2014/main" id="{F663DFC7-D1F0-7CD4-F418-A0C24E12068B}"/>
              </a:ext>
            </a:extLst>
          </p:cNvPr>
          <p:cNvPicPr>
            <a:picLocks noChangeAspect="1"/>
          </p:cNvPicPr>
          <p:nvPr/>
        </p:nvPicPr>
        <p:blipFill rotWithShape="1">
          <a:blip r:embed="rId3"/>
          <a:srcRect r="-2" b="685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075014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936B8-5C7E-D94D-DD48-8C09C7FAFA1E}"/>
              </a:ext>
            </a:extLst>
          </p:cNvPr>
          <p:cNvSpPr>
            <a:spLocks noGrp="1"/>
          </p:cNvSpPr>
          <p:nvPr>
            <p:ph type="title"/>
          </p:nvPr>
        </p:nvSpPr>
        <p:spPr>
          <a:xfrm>
            <a:off x="838200" y="365125"/>
            <a:ext cx="10515600" cy="476123"/>
          </a:xfrm>
        </p:spPr>
        <p:txBody>
          <a:bodyPr anchor="ctr">
            <a:normAutofit fontScale="90000"/>
          </a:bodyPr>
          <a:lstStyle/>
          <a:p>
            <a:r>
              <a:rPr lang="en-GB" dirty="0"/>
              <a:t>How to access EU funding?</a:t>
            </a:r>
          </a:p>
        </p:txBody>
      </p:sp>
      <p:pic>
        <p:nvPicPr>
          <p:cNvPr id="5" name="Picture 4" descr="A screenshot of a computer&#10;&#10;Description automatically generated">
            <a:extLst>
              <a:ext uri="{FF2B5EF4-FFF2-40B4-BE49-F238E27FC236}">
                <a16:creationId xmlns:a16="http://schemas.microsoft.com/office/drawing/2014/main" id="{C108B629-E018-9C66-E7B5-DA46E1A8856F}"/>
              </a:ext>
            </a:extLst>
          </p:cNvPr>
          <p:cNvPicPr>
            <a:picLocks noChangeAspect="1"/>
          </p:cNvPicPr>
          <p:nvPr/>
        </p:nvPicPr>
        <p:blipFill>
          <a:blip r:embed="rId3"/>
          <a:stretch>
            <a:fillRect/>
          </a:stretch>
        </p:blipFill>
        <p:spPr>
          <a:xfrm>
            <a:off x="838200" y="969264"/>
            <a:ext cx="7226808" cy="4822995"/>
          </a:xfrm>
          <a:prstGeom prst="rect">
            <a:avLst/>
          </a:prstGeom>
          <a:noFill/>
        </p:spPr>
      </p:pic>
      <p:sp>
        <p:nvSpPr>
          <p:cNvPr id="3" name="Content Placeholder 2">
            <a:extLst>
              <a:ext uri="{FF2B5EF4-FFF2-40B4-BE49-F238E27FC236}">
                <a16:creationId xmlns:a16="http://schemas.microsoft.com/office/drawing/2014/main" id="{0877EEB7-888D-5F34-826A-189468119C9A}"/>
              </a:ext>
            </a:extLst>
          </p:cNvPr>
          <p:cNvSpPr>
            <a:spLocks noGrp="1"/>
          </p:cNvSpPr>
          <p:nvPr>
            <p:ph sz="half" idx="2"/>
          </p:nvPr>
        </p:nvSpPr>
        <p:spPr>
          <a:xfrm>
            <a:off x="8165592" y="969264"/>
            <a:ext cx="3288792" cy="4351338"/>
          </a:xfrm>
        </p:spPr>
        <p:txBody>
          <a:bodyPr>
            <a:normAutofit/>
          </a:bodyPr>
          <a:lstStyle/>
          <a:p>
            <a:r>
              <a:rPr lang="en-GB" sz="2400" dirty="0"/>
              <a:t>National Laboratories Research Office will guide you through the funding maze</a:t>
            </a:r>
          </a:p>
          <a:p>
            <a:r>
              <a:rPr lang="en-GB" sz="2400" dirty="0">
                <a:hlinkClick r:id="rId4"/>
              </a:rPr>
              <a:t>EU Funding &amp; Tenders Portal | EU Funding &amp; Tenders Portal (europa.eu)</a:t>
            </a:r>
            <a:endParaRPr lang="en-GB" sz="2400" dirty="0"/>
          </a:p>
        </p:txBody>
      </p:sp>
    </p:spTree>
    <p:extLst>
      <p:ext uri="{BB962C8B-B14F-4D97-AF65-F5344CB8AC3E}">
        <p14:creationId xmlns:p14="http://schemas.microsoft.com/office/powerpoint/2010/main" val="1335905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A blue and white text on a black background&#10;&#10;Description automatically generated">
            <a:extLst>
              <a:ext uri="{FF2B5EF4-FFF2-40B4-BE49-F238E27FC236}">
                <a16:creationId xmlns:a16="http://schemas.microsoft.com/office/drawing/2014/main" id="{B25148D4-4A0B-BDB6-B1C4-5CB656A87610}"/>
              </a:ext>
            </a:extLst>
          </p:cNvPr>
          <p:cNvPicPr>
            <a:picLocks noChangeAspect="1"/>
          </p:cNvPicPr>
          <p:nvPr/>
        </p:nvPicPr>
        <p:blipFill>
          <a:blip r:embed="rId2"/>
          <a:srcRect l="2950" t="19800" r="-2950" b="-2303"/>
          <a:stretch/>
        </p:blipFill>
        <p:spPr>
          <a:xfrm>
            <a:off x="855146" y="1042971"/>
            <a:ext cx="13842897" cy="4772058"/>
          </a:xfrm>
          <a:prstGeom prst="rect">
            <a:avLst/>
          </a:prstGeom>
          <a:noFill/>
        </p:spPr>
      </p:pic>
      <p:sp>
        <p:nvSpPr>
          <p:cNvPr id="2" name="TextBox 1">
            <a:extLst>
              <a:ext uri="{FF2B5EF4-FFF2-40B4-BE49-F238E27FC236}">
                <a16:creationId xmlns:a16="http://schemas.microsoft.com/office/drawing/2014/main" id="{AC102188-EA1B-2007-4955-9FAC206EE143}"/>
              </a:ext>
            </a:extLst>
          </p:cNvPr>
          <p:cNvSpPr txBox="1"/>
          <p:nvPr/>
        </p:nvSpPr>
        <p:spPr>
          <a:xfrm>
            <a:off x="757491" y="230819"/>
            <a:ext cx="115203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2E2C61"/>
                </a:solidFill>
                <a:effectLst/>
                <a:uLnTx/>
                <a:uFillTx/>
                <a:latin typeface="Calibri" panose="020F0502020204030204"/>
                <a:ea typeface="+mn-ea"/>
                <a:cs typeface="+mn-cs"/>
              </a:rPr>
              <a:t>Research Office Support – Full EU grant management cycle</a:t>
            </a:r>
          </a:p>
        </p:txBody>
      </p:sp>
    </p:spTree>
    <p:extLst>
      <p:ext uri="{BB962C8B-B14F-4D97-AF65-F5344CB8AC3E}">
        <p14:creationId xmlns:p14="http://schemas.microsoft.com/office/powerpoint/2010/main" val="452580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Title 1">
            <a:extLst>
              <a:ext uri="{FF2B5EF4-FFF2-40B4-BE49-F238E27FC236}">
                <a16:creationId xmlns:a16="http://schemas.microsoft.com/office/drawing/2014/main" id="{13761BD7-8ACE-684D-7E0B-0D3B7FBC93E1}"/>
              </a:ext>
            </a:extLst>
          </p:cNvPr>
          <p:cNvSpPr>
            <a:spLocks noGrp="1"/>
          </p:cNvSpPr>
          <p:nvPr>
            <p:ph type="title"/>
          </p:nvPr>
        </p:nvSpPr>
        <p:spPr>
          <a:xfrm>
            <a:off x="838200" y="365125"/>
            <a:ext cx="10515600" cy="485267"/>
          </a:xfrm>
        </p:spPr>
        <p:txBody>
          <a:bodyPr>
            <a:normAutofit fontScale="90000"/>
          </a:bodyPr>
          <a:lstStyle/>
          <a:p>
            <a:r>
              <a:rPr lang="en-US" dirty="0"/>
              <a:t>Resources and contacts</a:t>
            </a:r>
          </a:p>
        </p:txBody>
      </p:sp>
      <p:sp>
        <p:nvSpPr>
          <p:cNvPr id="1036" name="Content Placeholder 2">
            <a:extLst>
              <a:ext uri="{FF2B5EF4-FFF2-40B4-BE49-F238E27FC236}">
                <a16:creationId xmlns:a16="http://schemas.microsoft.com/office/drawing/2014/main" id="{5D294CE6-1101-E2B1-B7B3-4B304A8ACF21}"/>
              </a:ext>
            </a:extLst>
          </p:cNvPr>
          <p:cNvSpPr>
            <a:spLocks noGrp="1"/>
          </p:cNvSpPr>
          <p:nvPr>
            <p:ph sz="half" idx="1"/>
          </p:nvPr>
        </p:nvSpPr>
        <p:spPr>
          <a:xfrm>
            <a:off x="914400" y="1002664"/>
            <a:ext cx="7223760" cy="4876928"/>
          </a:xfrm>
        </p:spPr>
        <p:txBody>
          <a:bodyPr>
            <a:normAutofit fontScale="92500" lnSpcReduction="10000"/>
          </a:bodyPr>
          <a:lstStyle/>
          <a:p>
            <a:r>
              <a:rPr lang="en-GB" sz="2400" b="0" i="0" dirty="0">
                <a:effectLst/>
                <a:highlight>
                  <a:srgbClr val="F5F5F5"/>
                </a:highlight>
              </a:rPr>
              <a:t>Research Office SharePoint Hub - </a:t>
            </a:r>
            <a:r>
              <a:rPr lang="en-GB" sz="2400" b="0" i="0" dirty="0">
                <a:effectLst/>
                <a:highlight>
                  <a:srgbClr val="F5F5F5"/>
                </a:highlight>
                <a:hlinkClick r:id="rId2"/>
              </a:rPr>
              <a:t>https://stfc365.sharepoint.com/sites/NLResearchOffice</a:t>
            </a:r>
            <a:endParaRPr lang="en-GB" sz="2400" b="0" i="0" dirty="0">
              <a:effectLst/>
              <a:highlight>
                <a:srgbClr val="F5F5F5"/>
              </a:highlight>
            </a:endParaRPr>
          </a:p>
          <a:p>
            <a:r>
              <a:rPr lang="en-US" sz="2400" u="sng" dirty="0">
                <a:solidFill>
                  <a:srgbClr val="0563C1"/>
                </a:solidFill>
                <a:effectLst/>
                <a:ea typeface="Calibri" panose="020F0502020204030204" pitchFamily="34" charset="0"/>
                <a:hlinkClick r:id="rId3"/>
              </a:rPr>
              <a:t>RESEARCHOFFICE@stfc.ac.uk</a:t>
            </a:r>
            <a:endParaRPr lang="en-US" sz="2400" u="sng" dirty="0">
              <a:solidFill>
                <a:srgbClr val="0563C1"/>
              </a:solidFill>
              <a:effectLst/>
              <a:ea typeface="Calibri" panose="020F0502020204030204" pitchFamily="34" charset="0"/>
            </a:endParaRPr>
          </a:p>
          <a:p>
            <a:r>
              <a:rPr lang="en-GB" sz="2400" dirty="0"/>
              <a:t>National Contact Points – </a:t>
            </a:r>
            <a:r>
              <a:rPr lang="en-US" sz="2400" dirty="0">
                <a:hlinkClick r:id="rId4"/>
              </a:rPr>
              <a:t>Horizon Europe funding - GOV.UK (www.gov.uk)</a:t>
            </a:r>
            <a:endParaRPr lang="en-US" sz="2400" dirty="0"/>
          </a:p>
          <a:p>
            <a:r>
              <a:rPr lang="en-GB" sz="2400" b="0" i="0" u="none" strike="noStrike" baseline="0" dirty="0"/>
              <a:t>CORDIS - </a:t>
            </a:r>
            <a:r>
              <a:rPr lang="en-GB" sz="2400" dirty="0">
                <a:hlinkClick r:id="rId5"/>
              </a:rPr>
              <a:t>Projects &amp; results | CORDIS | European Commission (europa.eu)</a:t>
            </a:r>
            <a:endParaRPr lang="en-GB" sz="2400" dirty="0"/>
          </a:p>
          <a:p>
            <a:r>
              <a:rPr lang="en-GB" sz="2400" dirty="0"/>
              <a:t>UKRI, Horizon Europe - </a:t>
            </a:r>
            <a:r>
              <a:rPr lang="en-GB" sz="2400" dirty="0">
                <a:hlinkClick r:id="rId6"/>
              </a:rPr>
              <a:t>https://ukri.sharepoint.com/sites/thesource/SitePages/Horizon-Europe.aspx</a:t>
            </a:r>
            <a:endParaRPr lang="en-GB" sz="2400" dirty="0"/>
          </a:p>
          <a:p>
            <a:r>
              <a:rPr lang="en-GB" sz="2400" dirty="0"/>
              <a:t>EU Funding and Tenders Portal -  </a:t>
            </a:r>
            <a:r>
              <a:rPr lang="en-GB" sz="2400" dirty="0">
                <a:hlinkClick r:id="rId7"/>
              </a:rPr>
              <a:t>https://ec.europa.eu/info/funding-tenders/opportunities/portal/screen/opportunities/calls-for-proposals</a:t>
            </a:r>
            <a:r>
              <a:rPr lang="en-GB" sz="2400" dirty="0"/>
              <a:t> </a:t>
            </a:r>
          </a:p>
          <a:p>
            <a:endParaRPr lang="en-US" sz="2400" dirty="0">
              <a:latin typeface="+mn-lt"/>
            </a:endParaRPr>
          </a:p>
          <a:p>
            <a:endParaRPr lang="en-GB" sz="2400" dirty="0">
              <a:latin typeface="+mn-lt"/>
            </a:endParaRPr>
          </a:p>
          <a:p>
            <a:endParaRPr lang="en-GB" sz="2800" b="0" i="0" u="none" strike="noStrike" baseline="0" dirty="0"/>
          </a:p>
          <a:p>
            <a:endParaRPr lang="en-US" dirty="0"/>
          </a:p>
        </p:txBody>
      </p:sp>
      <p:pic>
        <p:nvPicPr>
          <p:cNvPr id="1029" name="Picture 5" descr="A qr code on a white background&#10;&#10;Description automatically generated">
            <a:extLst>
              <a:ext uri="{FF2B5EF4-FFF2-40B4-BE49-F238E27FC236}">
                <a16:creationId xmlns:a16="http://schemas.microsoft.com/office/drawing/2014/main" id="{489FEF19-295C-F88F-7D16-7FEEAFEDFC73}"/>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tretch>
            <a:fillRect/>
          </a:stretch>
        </p:blipFill>
        <p:spPr bwMode="auto">
          <a:xfrm>
            <a:off x="7840662" y="710057"/>
            <a:ext cx="4351338" cy="4351338"/>
          </a:xfrm>
          <a:prstGeom prst="rect">
            <a:avLst/>
          </a:prstGeom>
          <a:solidFill>
            <a:srgbClr val="FFFFFF"/>
          </a:solidFill>
        </p:spPr>
      </p:pic>
    </p:spTree>
    <p:extLst>
      <p:ext uri="{BB962C8B-B14F-4D97-AF65-F5344CB8AC3E}">
        <p14:creationId xmlns:p14="http://schemas.microsoft.com/office/powerpoint/2010/main" val="2981917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1A3E-560A-D782-A4A3-F4E63051CD8D}"/>
              </a:ext>
            </a:extLst>
          </p:cNvPr>
          <p:cNvSpPr>
            <a:spLocks noGrp="1"/>
          </p:cNvSpPr>
          <p:nvPr>
            <p:ph type="title"/>
          </p:nvPr>
        </p:nvSpPr>
        <p:spPr/>
        <p:txBody>
          <a:bodyPr/>
          <a:lstStyle/>
          <a:p>
            <a:pPr algn="ctr"/>
            <a:r>
              <a:rPr lang="en-GB" dirty="0"/>
              <a:t>Thank you!</a:t>
            </a:r>
          </a:p>
        </p:txBody>
      </p:sp>
      <p:sp>
        <p:nvSpPr>
          <p:cNvPr id="3" name="Content Placeholder 2">
            <a:extLst>
              <a:ext uri="{FF2B5EF4-FFF2-40B4-BE49-F238E27FC236}">
                <a16:creationId xmlns:a16="http://schemas.microsoft.com/office/drawing/2014/main" id="{AEEA9440-BB1F-9DA9-616E-9CF505E2D10A}"/>
              </a:ext>
            </a:extLst>
          </p:cNvPr>
          <p:cNvSpPr>
            <a:spLocks noGrp="1"/>
          </p:cNvSpPr>
          <p:nvPr>
            <p:ph idx="1"/>
          </p:nvPr>
        </p:nvSpPr>
        <p:spPr>
          <a:xfrm>
            <a:off x="838200" y="1472184"/>
            <a:ext cx="10515600" cy="4704779"/>
          </a:xfrm>
        </p:spPr>
        <p:txBody>
          <a:bodyPr/>
          <a:lstStyle/>
          <a:p>
            <a:pPr marL="0" indent="0">
              <a:buNone/>
            </a:pPr>
            <a:endParaRPr lang="en-GB" dirty="0"/>
          </a:p>
          <a:p>
            <a:pPr marL="0" indent="0">
              <a:buNone/>
            </a:pPr>
            <a:endParaRPr lang="en-GB" dirty="0"/>
          </a:p>
        </p:txBody>
      </p:sp>
      <p:pic>
        <p:nvPicPr>
          <p:cNvPr id="5" name="Picture 4">
            <a:extLst>
              <a:ext uri="{FF2B5EF4-FFF2-40B4-BE49-F238E27FC236}">
                <a16:creationId xmlns:a16="http://schemas.microsoft.com/office/drawing/2014/main" id="{ED8E0CF9-9A09-601B-B07C-09CE56FC8767}"/>
              </a:ext>
            </a:extLst>
          </p:cNvPr>
          <p:cNvPicPr>
            <a:picLocks noChangeAspect="1"/>
          </p:cNvPicPr>
          <p:nvPr/>
        </p:nvPicPr>
        <p:blipFill>
          <a:blip r:embed="rId2"/>
          <a:stretch>
            <a:fillRect/>
          </a:stretch>
        </p:blipFill>
        <p:spPr>
          <a:xfrm>
            <a:off x="4252912" y="2057400"/>
            <a:ext cx="3686175" cy="2743200"/>
          </a:xfrm>
          <a:prstGeom prst="rect">
            <a:avLst/>
          </a:prstGeom>
        </p:spPr>
      </p:pic>
    </p:spTree>
    <p:extLst>
      <p:ext uri="{BB962C8B-B14F-4D97-AF65-F5344CB8AC3E}">
        <p14:creationId xmlns:p14="http://schemas.microsoft.com/office/powerpoint/2010/main" val="3647382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6C2DD-5125-C80C-C23A-822FAE8BBB9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17412D1-6ABC-F47C-8433-32B7936F85E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1782C44-63ED-3B07-FE96-8B05EE3DAD70}"/>
              </a:ext>
            </a:extLst>
          </p:cNvPr>
          <p:cNvPicPr>
            <a:picLocks noChangeAspect="1"/>
          </p:cNvPicPr>
          <p:nvPr/>
        </p:nvPicPr>
        <p:blipFill>
          <a:blip r:embed="rId3"/>
          <a:stretch>
            <a:fillRect/>
          </a:stretch>
        </p:blipFill>
        <p:spPr>
          <a:xfrm>
            <a:off x="176212" y="47625"/>
            <a:ext cx="11839575" cy="6762750"/>
          </a:xfrm>
          <a:prstGeom prst="rect">
            <a:avLst/>
          </a:prstGeom>
        </p:spPr>
      </p:pic>
    </p:spTree>
    <p:extLst>
      <p:ext uri="{BB962C8B-B14F-4D97-AF65-F5344CB8AC3E}">
        <p14:creationId xmlns:p14="http://schemas.microsoft.com/office/powerpoint/2010/main" val="2927842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403340" y="345182"/>
            <a:ext cx="939820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National Labs Research Office </a:t>
            </a:r>
          </a:p>
        </p:txBody>
      </p:sp>
      <p:sp>
        <p:nvSpPr>
          <p:cNvPr id="11" name="TextBox 10">
            <a:extLst>
              <a:ext uri="{FF2B5EF4-FFF2-40B4-BE49-F238E27FC236}">
                <a16:creationId xmlns:a16="http://schemas.microsoft.com/office/drawing/2014/main" id="{B6839A4E-3771-0EB0-0B6C-9F392CB477F6}"/>
              </a:ext>
            </a:extLst>
          </p:cNvPr>
          <p:cNvSpPr txBox="1"/>
          <p:nvPr/>
        </p:nvSpPr>
        <p:spPr>
          <a:xfrm>
            <a:off x="6069859" y="1970138"/>
            <a:ext cx="2976130" cy="646331"/>
          </a:xfrm>
          <a:prstGeom prst="rect">
            <a:avLst/>
          </a:prstGeom>
          <a:noFill/>
        </p:spPr>
        <p:txBody>
          <a:bodyPr wrap="square">
            <a:spAutoFit/>
          </a:bodyPr>
          <a:lstStyle/>
          <a:p>
            <a:r>
              <a:rPr lang="en-GB" dirty="0">
                <a:hlinkClick r:id="rId3"/>
              </a:rPr>
              <a:t>https://stfc365.sharepoint.com/sites/NLResearchOffice</a:t>
            </a:r>
            <a:r>
              <a:rPr lang="en-GB" dirty="0"/>
              <a:t> </a:t>
            </a:r>
          </a:p>
        </p:txBody>
      </p:sp>
      <p:sp>
        <p:nvSpPr>
          <p:cNvPr id="13" name="TextBox 12">
            <a:extLst>
              <a:ext uri="{FF2B5EF4-FFF2-40B4-BE49-F238E27FC236}">
                <a16:creationId xmlns:a16="http://schemas.microsoft.com/office/drawing/2014/main" id="{93C5BC9E-8E29-04D3-FD5C-473582799367}"/>
              </a:ext>
            </a:extLst>
          </p:cNvPr>
          <p:cNvSpPr txBox="1"/>
          <p:nvPr/>
        </p:nvSpPr>
        <p:spPr>
          <a:xfrm>
            <a:off x="431311" y="1114623"/>
            <a:ext cx="5254488" cy="2339102"/>
          </a:xfrm>
          <a:prstGeom prst="rect">
            <a:avLst/>
          </a:prstGeom>
          <a:noFill/>
        </p:spPr>
        <p:txBody>
          <a:bodyPr wrap="square">
            <a:spAutoFit/>
          </a:bodyPr>
          <a:lstStyle/>
          <a:p>
            <a:pPr lvl="0"/>
            <a:r>
              <a:rPr lang="en-GB" sz="2000" b="1" dirty="0">
                <a:solidFill>
                  <a:srgbClr val="2E2D62"/>
                </a:solidFill>
                <a:latin typeface="Arial" panose="020B0604020202020204" pitchFamily="34" charset="0"/>
                <a:cs typeface="Arial" panose="020B0604020202020204" pitchFamily="34" charset="0"/>
              </a:rPr>
              <a:t>Here to help you:</a:t>
            </a:r>
          </a:p>
          <a:p>
            <a:pPr marL="285750" lvl="0" indent="-285750">
              <a:buFont typeface="Arial" panose="020B0604020202020204" pitchFamily="34" charset="0"/>
              <a:buChar char="•"/>
            </a:pPr>
            <a:r>
              <a:rPr lang="en-GB" dirty="0">
                <a:solidFill>
                  <a:srgbClr val="2E2D62"/>
                </a:solidFill>
                <a:latin typeface="Arial" panose="020B0604020202020204" pitchFamily="34" charset="0"/>
                <a:cs typeface="Arial" panose="020B0604020202020204" pitchFamily="34" charset="0"/>
              </a:rPr>
              <a:t>Find funding opportunities – our site has links to relevant upcoming calls as well as research funders</a:t>
            </a:r>
          </a:p>
          <a:p>
            <a:pPr marL="285750" lvl="0" indent="-285750">
              <a:buFont typeface="Arial" panose="020B0604020202020204" pitchFamily="34" charset="0"/>
              <a:buChar char="•"/>
            </a:pPr>
            <a:r>
              <a:rPr lang="en-GB" dirty="0">
                <a:solidFill>
                  <a:srgbClr val="2E2D62"/>
                </a:solidFill>
                <a:latin typeface="Arial" panose="020B0604020202020204" pitchFamily="34" charset="0"/>
                <a:cs typeface="Arial" panose="020B0604020202020204" pitchFamily="34" charset="0"/>
              </a:rPr>
              <a:t>Apply for grants – we currently have guidance notes on UKRI and European funding</a:t>
            </a:r>
          </a:p>
          <a:p>
            <a:pPr marL="285750" lvl="0" indent="-285750">
              <a:buFont typeface="Arial" panose="020B0604020202020204" pitchFamily="34" charset="0"/>
              <a:buChar char="•"/>
            </a:pPr>
            <a:r>
              <a:rPr lang="en-GB" dirty="0">
                <a:solidFill>
                  <a:srgbClr val="2E2D62"/>
                </a:solidFill>
                <a:latin typeface="Arial" panose="020B0604020202020204" pitchFamily="34" charset="0"/>
                <a:cs typeface="Arial" panose="020B0604020202020204" pitchFamily="34" charset="0"/>
              </a:rPr>
              <a:t>Produce better proposals – advice, training, mentoring</a:t>
            </a:r>
          </a:p>
        </p:txBody>
      </p:sp>
      <p:sp>
        <p:nvSpPr>
          <p:cNvPr id="16" name="TextBox 15">
            <a:extLst>
              <a:ext uri="{FF2B5EF4-FFF2-40B4-BE49-F238E27FC236}">
                <a16:creationId xmlns:a16="http://schemas.microsoft.com/office/drawing/2014/main" id="{D67CDCF8-C984-6487-FA4F-9CCF9525AC51}"/>
              </a:ext>
            </a:extLst>
          </p:cNvPr>
          <p:cNvSpPr txBox="1"/>
          <p:nvPr/>
        </p:nvSpPr>
        <p:spPr>
          <a:xfrm>
            <a:off x="6069860" y="5886248"/>
            <a:ext cx="2772000" cy="646331"/>
          </a:xfrm>
          <a:prstGeom prst="rect">
            <a:avLst/>
          </a:prstGeom>
          <a:noFill/>
        </p:spPr>
        <p:txBody>
          <a:bodyPr wrap="square">
            <a:spAutoFit/>
          </a:bodyPr>
          <a:lstStyle/>
          <a:p>
            <a:r>
              <a:rPr lang="en-GB" dirty="0">
                <a:hlinkClick r:id="rId4"/>
              </a:rPr>
              <a:t>ResearchOffice@stfc.ac.uk</a:t>
            </a:r>
            <a:r>
              <a:rPr lang="en-GB" dirty="0"/>
              <a:t> </a:t>
            </a:r>
          </a:p>
        </p:txBody>
      </p:sp>
      <p:sp>
        <p:nvSpPr>
          <p:cNvPr id="20" name="TextBox 19">
            <a:extLst>
              <a:ext uri="{FF2B5EF4-FFF2-40B4-BE49-F238E27FC236}">
                <a16:creationId xmlns:a16="http://schemas.microsoft.com/office/drawing/2014/main" id="{C7401676-2F31-7C03-75EB-8FAE4518F13C}"/>
              </a:ext>
            </a:extLst>
          </p:cNvPr>
          <p:cNvSpPr txBox="1"/>
          <p:nvPr/>
        </p:nvSpPr>
        <p:spPr>
          <a:xfrm>
            <a:off x="6069860" y="4304463"/>
            <a:ext cx="3218994" cy="1200329"/>
          </a:xfrm>
          <a:prstGeom prst="rect">
            <a:avLst/>
          </a:prstGeom>
          <a:noFill/>
        </p:spPr>
        <p:txBody>
          <a:bodyPr wrap="square">
            <a:spAutoFit/>
          </a:bodyPr>
          <a:lstStyle/>
          <a:p>
            <a:r>
              <a:rPr lang="en-GB" dirty="0">
                <a:hlinkClick r:id="rId5"/>
              </a:rPr>
              <a:t>https://stfc365.sharepoint.com/sites/NLResearchOffice/SitePages/National-Lab-Research-Bulletin.aspx</a:t>
            </a:r>
            <a:r>
              <a:rPr lang="en-GB" dirty="0"/>
              <a:t> </a:t>
            </a:r>
          </a:p>
        </p:txBody>
      </p:sp>
      <p:pic>
        <p:nvPicPr>
          <p:cNvPr id="23" name="Picture 22" descr="A qr code on a white background&#10;&#10;Description automatically generated">
            <a:extLst>
              <a:ext uri="{FF2B5EF4-FFF2-40B4-BE49-F238E27FC236}">
                <a16:creationId xmlns:a16="http://schemas.microsoft.com/office/drawing/2014/main" id="{07A0B575-1ED0-484F-0FA0-4FFAA5D437D4}"/>
              </a:ext>
            </a:extLst>
          </p:cNvPr>
          <p:cNvPicPr>
            <a:picLocks noChangeAspect="1"/>
          </p:cNvPicPr>
          <p:nvPr/>
        </p:nvPicPr>
        <p:blipFill>
          <a:blip r:embed="rId6"/>
          <a:stretch>
            <a:fillRect/>
          </a:stretch>
        </p:blipFill>
        <p:spPr>
          <a:xfrm>
            <a:off x="9188834" y="3700273"/>
            <a:ext cx="2340000" cy="2340000"/>
          </a:xfrm>
          <a:prstGeom prst="rect">
            <a:avLst/>
          </a:prstGeom>
        </p:spPr>
      </p:pic>
      <p:pic>
        <p:nvPicPr>
          <p:cNvPr id="25" name="Picture 24" descr="A qr code on a white background&#10;&#10;Description automatically generated">
            <a:extLst>
              <a:ext uri="{FF2B5EF4-FFF2-40B4-BE49-F238E27FC236}">
                <a16:creationId xmlns:a16="http://schemas.microsoft.com/office/drawing/2014/main" id="{001F562C-0BF3-5D35-DB97-EFD13D9BC96F}"/>
              </a:ext>
            </a:extLst>
          </p:cNvPr>
          <p:cNvPicPr>
            <a:picLocks noChangeAspect="1"/>
          </p:cNvPicPr>
          <p:nvPr/>
        </p:nvPicPr>
        <p:blipFill>
          <a:blip r:embed="rId7"/>
          <a:stretch>
            <a:fillRect/>
          </a:stretch>
        </p:blipFill>
        <p:spPr>
          <a:xfrm>
            <a:off x="9188834" y="1428983"/>
            <a:ext cx="2340000" cy="2340000"/>
          </a:xfrm>
          <a:prstGeom prst="rect">
            <a:avLst/>
          </a:prstGeom>
        </p:spPr>
      </p:pic>
      <p:sp>
        <p:nvSpPr>
          <p:cNvPr id="26" name="TextBox 25">
            <a:extLst>
              <a:ext uri="{FF2B5EF4-FFF2-40B4-BE49-F238E27FC236}">
                <a16:creationId xmlns:a16="http://schemas.microsoft.com/office/drawing/2014/main" id="{80091F19-F727-E816-77ED-6C7D6E717BE8}"/>
              </a:ext>
            </a:extLst>
          </p:cNvPr>
          <p:cNvSpPr txBox="1"/>
          <p:nvPr/>
        </p:nvSpPr>
        <p:spPr>
          <a:xfrm>
            <a:off x="6069859" y="1671356"/>
            <a:ext cx="4871811" cy="400110"/>
          </a:xfrm>
          <a:prstGeom prst="rect">
            <a:avLst/>
          </a:prstGeom>
          <a:noFill/>
        </p:spPr>
        <p:txBody>
          <a:bodyPr wrap="square" rtlCol="0">
            <a:spAutoFit/>
          </a:bodyPr>
          <a:lstStyle/>
          <a:p>
            <a:r>
              <a:rPr lang="en-GB" sz="2000" b="1" dirty="0">
                <a:solidFill>
                  <a:srgbClr val="2E2C61"/>
                </a:solidFill>
              </a:rPr>
              <a:t>SharePoint Hub</a:t>
            </a:r>
          </a:p>
        </p:txBody>
      </p:sp>
      <p:sp>
        <p:nvSpPr>
          <p:cNvPr id="27" name="TextBox 26">
            <a:extLst>
              <a:ext uri="{FF2B5EF4-FFF2-40B4-BE49-F238E27FC236}">
                <a16:creationId xmlns:a16="http://schemas.microsoft.com/office/drawing/2014/main" id="{60423ACB-7C5B-D6B0-050D-C25D4BEB5646}"/>
              </a:ext>
            </a:extLst>
          </p:cNvPr>
          <p:cNvSpPr txBox="1"/>
          <p:nvPr/>
        </p:nvSpPr>
        <p:spPr>
          <a:xfrm>
            <a:off x="6069860" y="4011356"/>
            <a:ext cx="4871811" cy="400110"/>
          </a:xfrm>
          <a:prstGeom prst="rect">
            <a:avLst/>
          </a:prstGeom>
          <a:noFill/>
        </p:spPr>
        <p:txBody>
          <a:bodyPr wrap="square" rtlCol="0">
            <a:spAutoFit/>
          </a:bodyPr>
          <a:lstStyle/>
          <a:p>
            <a:r>
              <a:rPr lang="en-GB" sz="2000" b="1" dirty="0">
                <a:solidFill>
                  <a:srgbClr val="2E2C61"/>
                </a:solidFill>
              </a:rPr>
              <a:t>Research Bulletin sign up</a:t>
            </a:r>
          </a:p>
        </p:txBody>
      </p:sp>
      <p:grpSp>
        <p:nvGrpSpPr>
          <p:cNvPr id="2" name="Group 1">
            <a:extLst>
              <a:ext uri="{FF2B5EF4-FFF2-40B4-BE49-F238E27FC236}">
                <a16:creationId xmlns:a16="http://schemas.microsoft.com/office/drawing/2014/main" id="{F0548DB7-6556-AEFD-36B4-72D49D4B35E4}"/>
              </a:ext>
            </a:extLst>
          </p:cNvPr>
          <p:cNvGrpSpPr>
            <a:grpSpLocks noChangeAspect="1"/>
          </p:cNvGrpSpPr>
          <p:nvPr/>
        </p:nvGrpSpPr>
        <p:grpSpPr>
          <a:xfrm>
            <a:off x="808899" y="3405715"/>
            <a:ext cx="4354217" cy="2129380"/>
            <a:chOff x="862950" y="2007122"/>
            <a:chExt cx="5679435" cy="2900159"/>
          </a:xfrm>
        </p:grpSpPr>
        <p:pic>
          <p:nvPicPr>
            <p:cNvPr id="4" name="Picture 3">
              <a:extLst>
                <a:ext uri="{FF2B5EF4-FFF2-40B4-BE49-F238E27FC236}">
                  <a16:creationId xmlns:a16="http://schemas.microsoft.com/office/drawing/2014/main" id="{857A6F3B-68C1-DEFB-B7F8-D1D2B893DFB3}"/>
                </a:ext>
              </a:extLst>
            </p:cNvPr>
            <p:cNvPicPr>
              <a:picLocks noChangeAspect="1"/>
            </p:cNvPicPr>
            <p:nvPr/>
          </p:nvPicPr>
          <p:blipFill rotWithShape="1">
            <a:blip r:embed="rId8"/>
            <a:srcRect r="10127"/>
            <a:stretch/>
          </p:blipFill>
          <p:spPr>
            <a:xfrm>
              <a:off x="862950" y="2007123"/>
              <a:ext cx="1675094" cy="1863837"/>
            </a:xfrm>
            <a:prstGeom prst="rect">
              <a:avLst/>
            </a:prstGeom>
          </p:spPr>
        </p:pic>
        <p:pic>
          <p:nvPicPr>
            <p:cNvPr id="5" name="Picture 4">
              <a:extLst>
                <a:ext uri="{FF2B5EF4-FFF2-40B4-BE49-F238E27FC236}">
                  <a16:creationId xmlns:a16="http://schemas.microsoft.com/office/drawing/2014/main" id="{A8131FB6-A234-2D5D-B285-B9F7220F914E}"/>
                </a:ext>
              </a:extLst>
            </p:cNvPr>
            <p:cNvPicPr>
              <a:picLocks noChangeAspect="1"/>
            </p:cNvPicPr>
            <p:nvPr/>
          </p:nvPicPr>
          <p:blipFill rotWithShape="1">
            <a:blip r:embed="rId9"/>
            <a:srcRect t="17441" b="8379"/>
            <a:stretch/>
          </p:blipFill>
          <p:spPr>
            <a:xfrm>
              <a:off x="2865120" y="2007123"/>
              <a:ext cx="1675094" cy="1863837"/>
            </a:xfrm>
            <a:prstGeom prst="rect">
              <a:avLst/>
            </a:prstGeom>
          </p:spPr>
        </p:pic>
        <p:grpSp>
          <p:nvGrpSpPr>
            <p:cNvPr id="6" name="Group 5">
              <a:extLst>
                <a:ext uri="{FF2B5EF4-FFF2-40B4-BE49-F238E27FC236}">
                  <a16:creationId xmlns:a16="http://schemas.microsoft.com/office/drawing/2014/main" id="{7740FEA9-0437-5691-D4BE-15715DA8A60D}"/>
                </a:ext>
              </a:extLst>
            </p:cNvPr>
            <p:cNvGrpSpPr/>
            <p:nvPr/>
          </p:nvGrpSpPr>
          <p:grpSpPr>
            <a:xfrm>
              <a:off x="862950" y="4055438"/>
              <a:ext cx="1675094" cy="851842"/>
              <a:chOff x="857462" y="334876"/>
              <a:chExt cx="1416045" cy="708022"/>
            </a:xfrm>
          </p:grpSpPr>
          <p:sp>
            <p:nvSpPr>
              <p:cNvPr id="24" name="Rectangle 23">
                <a:extLst>
                  <a:ext uri="{FF2B5EF4-FFF2-40B4-BE49-F238E27FC236}">
                    <a16:creationId xmlns:a16="http://schemas.microsoft.com/office/drawing/2014/main" id="{8983BFA4-EC92-2A08-9A49-1D9D579DF2EA}"/>
                  </a:ext>
                </a:extLst>
              </p:cNvPr>
              <p:cNvSpPr/>
              <p:nvPr/>
            </p:nvSpPr>
            <p:spPr>
              <a:xfrm>
                <a:off x="857462" y="334876"/>
                <a:ext cx="1416045" cy="70802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28" name="TextBox 27">
                <a:extLst>
                  <a:ext uri="{FF2B5EF4-FFF2-40B4-BE49-F238E27FC236}">
                    <a16:creationId xmlns:a16="http://schemas.microsoft.com/office/drawing/2014/main" id="{41981687-42BB-BEEC-2FA3-33D10990F0E7}"/>
                  </a:ext>
                </a:extLst>
              </p:cNvPr>
              <p:cNvSpPr txBox="1"/>
              <p:nvPr/>
            </p:nvSpPr>
            <p:spPr>
              <a:xfrm>
                <a:off x="857462" y="334876"/>
                <a:ext cx="1416045" cy="708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a:latin typeface="Arial" panose="020B0604020202020204" pitchFamily="34" charset="0"/>
                    <a:cs typeface="Arial" panose="020B0604020202020204" pitchFamily="34" charset="0"/>
                  </a:rPr>
                  <a:t>Victoria Wright</a:t>
                </a:r>
              </a:p>
              <a:p>
                <a:pPr marL="0" lvl="0" indent="0" algn="ctr" defTabSz="533400">
                  <a:lnSpc>
                    <a:spcPct val="90000"/>
                  </a:lnSpc>
                  <a:spcBef>
                    <a:spcPct val="0"/>
                  </a:spcBef>
                  <a:spcAft>
                    <a:spcPct val="35000"/>
                  </a:spcAft>
                  <a:buNone/>
                </a:pPr>
                <a:r>
                  <a:rPr lang="en-GB" sz="1200" kern="1200">
                    <a:latin typeface="Arial" panose="020B0604020202020204" pitchFamily="34" charset="0"/>
                    <a:cs typeface="Arial" panose="020B0604020202020204" pitchFamily="34" charset="0"/>
                  </a:rPr>
                  <a:t>Acting Head</a:t>
                </a:r>
              </a:p>
              <a:p>
                <a:pPr marL="0" lvl="0" indent="0" algn="ctr" defTabSz="533400">
                  <a:lnSpc>
                    <a:spcPct val="90000"/>
                  </a:lnSpc>
                  <a:spcBef>
                    <a:spcPct val="0"/>
                  </a:spcBef>
                  <a:spcAft>
                    <a:spcPct val="35000"/>
                  </a:spcAft>
                  <a:buNone/>
                </a:pPr>
                <a:r>
                  <a:rPr lang="en-GB" sz="1200">
                    <a:latin typeface="Arial" panose="020B0604020202020204" pitchFamily="34" charset="0"/>
                    <a:cs typeface="Arial" panose="020B0604020202020204" pitchFamily="34" charset="0"/>
                  </a:rPr>
                  <a:t>General enquiries</a:t>
                </a:r>
                <a:endParaRPr lang="en-GB" sz="1200" kern="120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F889EC0E-49DC-40E3-1381-03ABBB3783A4}"/>
                </a:ext>
              </a:extLst>
            </p:cNvPr>
            <p:cNvGrpSpPr/>
            <p:nvPr/>
          </p:nvGrpSpPr>
          <p:grpSpPr>
            <a:xfrm>
              <a:off x="2865120" y="4055439"/>
              <a:ext cx="1675094" cy="851842"/>
              <a:chOff x="581323" y="748"/>
              <a:chExt cx="1968322" cy="984161"/>
            </a:xfrm>
          </p:grpSpPr>
          <p:sp>
            <p:nvSpPr>
              <p:cNvPr id="21" name="Rectangle 20">
                <a:extLst>
                  <a:ext uri="{FF2B5EF4-FFF2-40B4-BE49-F238E27FC236}">
                    <a16:creationId xmlns:a16="http://schemas.microsoft.com/office/drawing/2014/main" id="{CA428F20-1CEA-E45E-B7C7-B749A50335E0}"/>
                  </a:ext>
                </a:extLst>
              </p:cNvPr>
              <p:cNvSpPr/>
              <p:nvPr/>
            </p:nvSpPr>
            <p:spPr>
              <a:xfrm>
                <a:off x="581323" y="748"/>
                <a:ext cx="1968322" cy="984161"/>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22" name="TextBox 21">
                <a:extLst>
                  <a:ext uri="{FF2B5EF4-FFF2-40B4-BE49-F238E27FC236}">
                    <a16:creationId xmlns:a16="http://schemas.microsoft.com/office/drawing/2014/main" id="{9CEACBAF-E270-1DB9-5875-32512698ED90}"/>
                  </a:ext>
                </a:extLst>
              </p:cNvPr>
              <p:cNvSpPr txBox="1"/>
              <p:nvPr/>
            </p:nvSpPr>
            <p:spPr>
              <a:xfrm>
                <a:off x="581323" y="748"/>
                <a:ext cx="1968322" cy="9841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a:latin typeface="Arial" panose="020B0604020202020204" pitchFamily="34" charset="0"/>
                    <a:cs typeface="Arial" panose="020B0604020202020204" pitchFamily="34" charset="0"/>
                  </a:rPr>
                  <a:t>Julius Ursu</a:t>
                </a:r>
              </a:p>
              <a:p>
                <a:pPr marL="0" lvl="0" indent="0" algn="ctr" defTabSz="533400">
                  <a:lnSpc>
                    <a:spcPct val="90000"/>
                  </a:lnSpc>
                  <a:spcBef>
                    <a:spcPct val="0"/>
                  </a:spcBef>
                  <a:spcAft>
                    <a:spcPct val="35000"/>
                  </a:spcAft>
                  <a:buNone/>
                </a:pPr>
                <a:r>
                  <a:rPr lang="en-GB" sz="1200" kern="1200">
                    <a:latin typeface="Arial" panose="020B0604020202020204" pitchFamily="34" charset="0"/>
                    <a:cs typeface="Arial" panose="020B0604020202020204" pitchFamily="34" charset="0"/>
                  </a:rPr>
                  <a:t>European Funding Lead</a:t>
                </a:r>
              </a:p>
              <a:p>
                <a:pPr marL="0" lvl="0" indent="0" algn="ctr" defTabSz="533400">
                  <a:lnSpc>
                    <a:spcPct val="90000"/>
                  </a:lnSpc>
                  <a:spcBef>
                    <a:spcPct val="0"/>
                  </a:spcBef>
                  <a:spcAft>
                    <a:spcPct val="35000"/>
                  </a:spcAft>
                  <a:buNone/>
                </a:pPr>
                <a:r>
                  <a:rPr lang="en-GB" sz="1200" kern="1200">
                    <a:latin typeface="Arial" panose="020B0604020202020204" pitchFamily="34" charset="0"/>
                    <a:cs typeface="Arial" panose="020B0604020202020204" pitchFamily="34" charset="0"/>
                  </a:rPr>
                  <a:t>Our European Funding Expert</a:t>
                </a:r>
              </a:p>
            </p:txBody>
          </p:sp>
        </p:grpSp>
        <p:grpSp>
          <p:nvGrpSpPr>
            <p:cNvPr id="14" name="Group 13">
              <a:extLst>
                <a:ext uri="{FF2B5EF4-FFF2-40B4-BE49-F238E27FC236}">
                  <a16:creationId xmlns:a16="http://schemas.microsoft.com/office/drawing/2014/main" id="{45394443-5E15-F071-C304-EF636E77DF6C}"/>
                </a:ext>
              </a:extLst>
            </p:cNvPr>
            <p:cNvGrpSpPr/>
            <p:nvPr/>
          </p:nvGrpSpPr>
          <p:grpSpPr>
            <a:xfrm>
              <a:off x="4867290" y="4055439"/>
              <a:ext cx="1675095" cy="851842"/>
              <a:chOff x="0" y="612057"/>
              <a:chExt cx="3130205" cy="1565102"/>
            </a:xfrm>
          </p:grpSpPr>
          <p:sp>
            <p:nvSpPr>
              <p:cNvPr id="17" name="Rectangle 16">
                <a:extLst>
                  <a:ext uri="{FF2B5EF4-FFF2-40B4-BE49-F238E27FC236}">
                    <a16:creationId xmlns:a16="http://schemas.microsoft.com/office/drawing/2014/main" id="{8232647B-BE0F-AED2-461E-FC74D739B4F1}"/>
                  </a:ext>
                </a:extLst>
              </p:cNvPr>
              <p:cNvSpPr/>
              <p:nvPr/>
            </p:nvSpPr>
            <p:spPr>
              <a:xfrm>
                <a:off x="0" y="612057"/>
                <a:ext cx="3130205" cy="156510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18" name="TextBox 17">
                <a:extLst>
                  <a:ext uri="{FF2B5EF4-FFF2-40B4-BE49-F238E27FC236}">
                    <a16:creationId xmlns:a16="http://schemas.microsoft.com/office/drawing/2014/main" id="{5DDCAF35-2E5D-BBE0-43BF-532C447858F7}"/>
                  </a:ext>
                </a:extLst>
              </p:cNvPr>
              <p:cNvSpPr txBox="1"/>
              <p:nvPr/>
            </p:nvSpPr>
            <p:spPr>
              <a:xfrm>
                <a:off x="0" y="612057"/>
                <a:ext cx="3130205" cy="15651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Arial" panose="020B0604020202020204" pitchFamily="34" charset="0"/>
                    <a:cs typeface="Arial" panose="020B0604020202020204" pitchFamily="34" charset="0"/>
                  </a:rPr>
                  <a:t>Katherine Hollinshead</a:t>
                </a:r>
              </a:p>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Research Facilitator (secondment)</a:t>
                </a:r>
              </a:p>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Our UKRI Funding Expert</a:t>
                </a:r>
              </a:p>
            </p:txBody>
          </p:sp>
        </p:grpSp>
        <p:pic>
          <p:nvPicPr>
            <p:cNvPr id="15" name="Picture 14">
              <a:extLst>
                <a:ext uri="{FF2B5EF4-FFF2-40B4-BE49-F238E27FC236}">
                  <a16:creationId xmlns:a16="http://schemas.microsoft.com/office/drawing/2014/main" id="{7AF781F4-8707-C4C9-2FCD-3341893440A2}"/>
                </a:ext>
              </a:extLst>
            </p:cNvPr>
            <p:cNvPicPr>
              <a:picLocks noChangeAspect="1"/>
            </p:cNvPicPr>
            <p:nvPr/>
          </p:nvPicPr>
          <p:blipFill rotWithShape="1">
            <a:blip r:embed="rId10"/>
            <a:srcRect l="10127"/>
            <a:stretch/>
          </p:blipFill>
          <p:spPr>
            <a:xfrm>
              <a:off x="4867290" y="2007122"/>
              <a:ext cx="1675095" cy="1863837"/>
            </a:xfrm>
            <a:prstGeom prst="rect">
              <a:avLst/>
            </a:prstGeom>
          </p:spPr>
        </p:pic>
      </p:grpSp>
    </p:spTree>
    <p:extLst>
      <p:ext uri="{BB962C8B-B14F-4D97-AF65-F5344CB8AC3E}">
        <p14:creationId xmlns:p14="http://schemas.microsoft.com/office/powerpoint/2010/main" val="993635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 diagram of a support scheme&#10;&#10;Description automatically generated">
            <a:extLst>
              <a:ext uri="{FF2B5EF4-FFF2-40B4-BE49-F238E27FC236}">
                <a16:creationId xmlns:a16="http://schemas.microsoft.com/office/drawing/2014/main" id="{A1D18B6F-C42B-17DC-C4FB-54279D307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306"/>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253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21BF9D-7312-D146-A098-1393906DE9CF}"/>
              </a:ext>
            </a:extLst>
          </p:cNvPr>
          <p:cNvSpPr txBox="1"/>
          <p:nvPr/>
        </p:nvSpPr>
        <p:spPr>
          <a:xfrm>
            <a:off x="135490" y="345182"/>
            <a:ext cx="5425820" cy="1446550"/>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Support, Guidance, and Opportunities</a:t>
            </a:r>
          </a:p>
        </p:txBody>
      </p:sp>
      <p:pic>
        <p:nvPicPr>
          <p:cNvPr id="4" name="Picture 3">
            <a:extLst>
              <a:ext uri="{FF2B5EF4-FFF2-40B4-BE49-F238E27FC236}">
                <a16:creationId xmlns:a16="http://schemas.microsoft.com/office/drawing/2014/main" id="{CB0C0F09-984F-1735-30CF-3E17F796B972}"/>
              </a:ext>
            </a:extLst>
          </p:cNvPr>
          <p:cNvPicPr>
            <a:picLocks noChangeAspect="1"/>
          </p:cNvPicPr>
          <p:nvPr/>
        </p:nvPicPr>
        <p:blipFill>
          <a:blip r:embed="rId3"/>
          <a:stretch>
            <a:fillRect/>
          </a:stretch>
        </p:blipFill>
        <p:spPr>
          <a:xfrm>
            <a:off x="5670422" y="0"/>
            <a:ext cx="6515934" cy="6858000"/>
          </a:xfrm>
          <a:prstGeom prst="rect">
            <a:avLst/>
          </a:prstGeom>
        </p:spPr>
      </p:pic>
      <p:pic>
        <p:nvPicPr>
          <p:cNvPr id="7" name="Picture 6">
            <a:extLst>
              <a:ext uri="{FF2B5EF4-FFF2-40B4-BE49-F238E27FC236}">
                <a16:creationId xmlns:a16="http://schemas.microsoft.com/office/drawing/2014/main" id="{E1722B96-D2E8-7F50-016D-3C6491FC49D6}"/>
              </a:ext>
            </a:extLst>
          </p:cNvPr>
          <p:cNvPicPr>
            <a:picLocks noChangeAspect="1"/>
          </p:cNvPicPr>
          <p:nvPr/>
        </p:nvPicPr>
        <p:blipFill>
          <a:blip r:embed="rId4"/>
          <a:stretch>
            <a:fillRect/>
          </a:stretch>
        </p:blipFill>
        <p:spPr>
          <a:xfrm>
            <a:off x="53309" y="2117662"/>
            <a:ext cx="5508000" cy="4785728"/>
          </a:xfrm>
          <a:prstGeom prst="rect">
            <a:avLst/>
          </a:prstGeom>
        </p:spPr>
      </p:pic>
    </p:spTree>
    <p:extLst>
      <p:ext uri="{BB962C8B-B14F-4D97-AF65-F5344CB8AC3E}">
        <p14:creationId xmlns:p14="http://schemas.microsoft.com/office/powerpoint/2010/main" val="1243358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6839A4E-3771-0EB0-0B6C-9F392CB477F6}"/>
              </a:ext>
            </a:extLst>
          </p:cNvPr>
          <p:cNvSpPr txBox="1"/>
          <p:nvPr/>
        </p:nvSpPr>
        <p:spPr>
          <a:xfrm>
            <a:off x="2964471" y="6135725"/>
            <a:ext cx="5991270" cy="369332"/>
          </a:xfrm>
          <a:prstGeom prst="rect">
            <a:avLst/>
          </a:prstGeom>
          <a:noFill/>
        </p:spPr>
        <p:txBody>
          <a:bodyPr wrap="square">
            <a:spAutoFit/>
          </a:bodyPr>
          <a:lstStyle/>
          <a:p>
            <a:r>
              <a:rPr lang="en-GB">
                <a:hlinkClick r:id="rId3"/>
              </a:rPr>
              <a:t>https://stfc365.sharepoint.com/sites/NLResearchOffice</a:t>
            </a:r>
            <a:r>
              <a:rPr lang="en-GB"/>
              <a:t> </a:t>
            </a:r>
          </a:p>
        </p:txBody>
      </p:sp>
      <p:sp>
        <p:nvSpPr>
          <p:cNvPr id="16" name="TextBox 15">
            <a:extLst>
              <a:ext uri="{FF2B5EF4-FFF2-40B4-BE49-F238E27FC236}">
                <a16:creationId xmlns:a16="http://schemas.microsoft.com/office/drawing/2014/main" id="{D67CDCF8-C984-6487-FA4F-9CCF9525AC51}"/>
              </a:ext>
            </a:extLst>
          </p:cNvPr>
          <p:cNvSpPr txBox="1"/>
          <p:nvPr/>
        </p:nvSpPr>
        <p:spPr>
          <a:xfrm>
            <a:off x="2964471" y="5757834"/>
            <a:ext cx="5442656" cy="369332"/>
          </a:xfrm>
          <a:prstGeom prst="rect">
            <a:avLst/>
          </a:prstGeom>
          <a:noFill/>
        </p:spPr>
        <p:txBody>
          <a:bodyPr wrap="square">
            <a:spAutoFit/>
          </a:bodyPr>
          <a:lstStyle/>
          <a:p>
            <a:r>
              <a:rPr lang="en-GB"/>
              <a:t>Contact us: </a:t>
            </a:r>
            <a:r>
              <a:rPr lang="en-GB">
                <a:hlinkClick r:id="rId4"/>
              </a:rPr>
              <a:t>ResearchOffice@stfc.ac.uk</a:t>
            </a:r>
            <a:r>
              <a:rPr lang="en-GB"/>
              <a:t> </a:t>
            </a:r>
          </a:p>
        </p:txBody>
      </p:sp>
      <p:pic>
        <p:nvPicPr>
          <p:cNvPr id="23" name="Picture 22" descr="A qr code on a white background&#10;&#10;Description automatically generated">
            <a:extLst>
              <a:ext uri="{FF2B5EF4-FFF2-40B4-BE49-F238E27FC236}">
                <a16:creationId xmlns:a16="http://schemas.microsoft.com/office/drawing/2014/main" id="{07A0B575-1ED0-484F-0FA0-4FFAA5D437D4}"/>
              </a:ext>
            </a:extLst>
          </p:cNvPr>
          <p:cNvPicPr>
            <a:picLocks noChangeAspect="1"/>
          </p:cNvPicPr>
          <p:nvPr/>
        </p:nvPicPr>
        <p:blipFill rotWithShape="1">
          <a:blip r:embed="rId5"/>
          <a:srcRect l="4597" t="3095"/>
          <a:stretch/>
        </p:blipFill>
        <p:spPr>
          <a:xfrm>
            <a:off x="9360879" y="2076937"/>
            <a:ext cx="1884220" cy="1913895"/>
          </a:xfrm>
          <a:prstGeom prst="rect">
            <a:avLst/>
          </a:prstGeom>
        </p:spPr>
      </p:pic>
      <p:pic>
        <p:nvPicPr>
          <p:cNvPr id="25" name="Picture 24" descr="A qr code on a white background&#10;&#10;Description automatically generated">
            <a:extLst>
              <a:ext uri="{FF2B5EF4-FFF2-40B4-BE49-F238E27FC236}">
                <a16:creationId xmlns:a16="http://schemas.microsoft.com/office/drawing/2014/main" id="{001F562C-0BF3-5D35-DB97-EFD13D9BC96F}"/>
              </a:ext>
            </a:extLst>
          </p:cNvPr>
          <p:cNvPicPr>
            <a:picLocks noChangeAspect="1"/>
          </p:cNvPicPr>
          <p:nvPr/>
        </p:nvPicPr>
        <p:blipFill>
          <a:blip r:embed="rId6"/>
          <a:stretch>
            <a:fillRect/>
          </a:stretch>
        </p:blipFill>
        <p:spPr>
          <a:xfrm>
            <a:off x="9288855" y="31744"/>
            <a:ext cx="1884220" cy="1884220"/>
          </a:xfrm>
          <a:prstGeom prst="rect">
            <a:avLst/>
          </a:prstGeom>
        </p:spPr>
      </p:pic>
      <p:sp>
        <p:nvSpPr>
          <p:cNvPr id="26" name="TextBox 25">
            <a:extLst>
              <a:ext uri="{FF2B5EF4-FFF2-40B4-BE49-F238E27FC236}">
                <a16:creationId xmlns:a16="http://schemas.microsoft.com/office/drawing/2014/main" id="{80091F19-F727-E816-77ED-6C7D6E717BE8}"/>
              </a:ext>
            </a:extLst>
          </p:cNvPr>
          <p:cNvSpPr txBox="1">
            <a:spLocks/>
          </p:cNvSpPr>
          <p:nvPr/>
        </p:nvSpPr>
        <p:spPr>
          <a:xfrm>
            <a:off x="9442249" y="1735538"/>
            <a:ext cx="1548480" cy="338554"/>
          </a:xfrm>
          <a:prstGeom prst="rect">
            <a:avLst/>
          </a:prstGeom>
          <a:noFill/>
        </p:spPr>
        <p:txBody>
          <a:bodyPr wrap="square" rtlCol="0">
            <a:spAutoFit/>
          </a:bodyPr>
          <a:lstStyle/>
          <a:p>
            <a:r>
              <a:rPr lang="en-GB" sz="1600" b="1">
                <a:solidFill>
                  <a:srgbClr val="2E2C61"/>
                </a:solidFill>
              </a:rPr>
              <a:t>SharePoint Hub</a:t>
            </a:r>
          </a:p>
        </p:txBody>
      </p:sp>
      <p:sp>
        <p:nvSpPr>
          <p:cNvPr id="27" name="TextBox 26">
            <a:extLst>
              <a:ext uri="{FF2B5EF4-FFF2-40B4-BE49-F238E27FC236}">
                <a16:creationId xmlns:a16="http://schemas.microsoft.com/office/drawing/2014/main" id="{60423ACB-7C5B-D6B0-050D-C25D4BEB5646}"/>
              </a:ext>
            </a:extLst>
          </p:cNvPr>
          <p:cNvSpPr txBox="1"/>
          <p:nvPr/>
        </p:nvSpPr>
        <p:spPr>
          <a:xfrm>
            <a:off x="9442249" y="3734224"/>
            <a:ext cx="2088388" cy="584775"/>
          </a:xfrm>
          <a:prstGeom prst="rect">
            <a:avLst/>
          </a:prstGeom>
          <a:noFill/>
        </p:spPr>
        <p:txBody>
          <a:bodyPr wrap="square" rtlCol="0">
            <a:spAutoFit/>
          </a:bodyPr>
          <a:lstStyle/>
          <a:p>
            <a:r>
              <a:rPr lang="en-GB" sz="1600" b="1">
                <a:solidFill>
                  <a:srgbClr val="2E2C61"/>
                </a:solidFill>
              </a:rPr>
              <a:t>Research Bulletin </a:t>
            </a:r>
          </a:p>
          <a:p>
            <a:r>
              <a:rPr lang="en-GB" sz="1600" b="1">
                <a:solidFill>
                  <a:srgbClr val="2E2C61"/>
                </a:solidFill>
              </a:rPr>
              <a:t>sign up</a:t>
            </a:r>
          </a:p>
        </p:txBody>
      </p:sp>
      <p:graphicFrame>
        <p:nvGraphicFramePr>
          <p:cNvPr id="4" name="Diagram 3">
            <a:extLst>
              <a:ext uri="{FF2B5EF4-FFF2-40B4-BE49-F238E27FC236}">
                <a16:creationId xmlns:a16="http://schemas.microsoft.com/office/drawing/2014/main" id="{2C7E0539-2F55-EEBC-62AD-0715C6A13BC0}"/>
              </a:ext>
            </a:extLst>
          </p:cNvPr>
          <p:cNvGraphicFramePr/>
          <p:nvPr>
            <p:extLst>
              <p:ext uri="{D42A27DB-BD31-4B8C-83A1-F6EECF244321}">
                <p14:modId xmlns:p14="http://schemas.microsoft.com/office/powerpoint/2010/main" val="462552155"/>
              </p:ext>
            </p:extLst>
          </p:nvPr>
        </p:nvGraphicFramePr>
        <p:xfrm>
          <a:off x="815787" y="1039906"/>
          <a:ext cx="7529879" cy="45414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10">
            <a:extLst>
              <a:ext uri="{FF2B5EF4-FFF2-40B4-BE49-F238E27FC236}">
                <a16:creationId xmlns:a16="http://schemas.microsoft.com/office/drawing/2014/main" id="{D8E90A3C-6622-6373-EC39-EA8026234145}"/>
              </a:ext>
            </a:extLst>
          </p:cNvPr>
          <p:cNvSpPr txBox="1"/>
          <p:nvPr/>
        </p:nvSpPr>
        <p:spPr>
          <a:xfrm>
            <a:off x="397145" y="141916"/>
            <a:ext cx="11684581" cy="58477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Learn more through the NLs Research Office </a:t>
            </a:r>
          </a:p>
        </p:txBody>
      </p:sp>
      <p:pic>
        <p:nvPicPr>
          <p:cNvPr id="8" name="Picture 7" descr="A qr code with black squares&#10;&#10;Description automatically generated">
            <a:extLst>
              <a:ext uri="{FF2B5EF4-FFF2-40B4-BE49-F238E27FC236}">
                <a16:creationId xmlns:a16="http://schemas.microsoft.com/office/drawing/2014/main" id="{60AAACE0-A16F-7E68-5F23-67775EA4FD4F}"/>
              </a:ext>
            </a:extLst>
          </p:cNvPr>
          <p:cNvPicPr>
            <a:picLocks noChangeAspect="1"/>
          </p:cNvPicPr>
          <p:nvPr/>
        </p:nvPicPr>
        <p:blipFill>
          <a:blip r:embed="rId12"/>
          <a:stretch>
            <a:fillRect/>
          </a:stretch>
        </p:blipFill>
        <p:spPr>
          <a:xfrm>
            <a:off x="9435486" y="4404899"/>
            <a:ext cx="1730826" cy="1730826"/>
          </a:xfrm>
          <a:prstGeom prst="rect">
            <a:avLst/>
          </a:prstGeom>
        </p:spPr>
      </p:pic>
      <p:sp>
        <p:nvSpPr>
          <p:cNvPr id="15" name="TextBox 14">
            <a:extLst>
              <a:ext uri="{FF2B5EF4-FFF2-40B4-BE49-F238E27FC236}">
                <a16:creationId xmlns:a16="http://schemas.microsoft.com/office/drawing/2014/main" id="{7BAFB558-1A42-1C1A-1E2E-ECB7E8E91942}"/>
              </a:ext>
            </a:extLst>
          </p:cNvPr>
          <p:cNvSpPr txBox="1"/>
          <p:nvPr/>
        </p:nvSpPr>
        <p:spPr>
          <a:xfrm>
            <a:off x="9469598" y="6058392"/>
            <a:ext cx="2033690" cy="584775"/>
          </a:xfrm>
          <a:prstGeom prst="rect">
            <a:avLst/>
          </a:prstGeom>
          <a:noFill/>
        </p:spPr>
        <p:txBody>
          <a:bodyPr wrap="square">
            <a:spAutoFit/>
          </a:bodyPr>
          <a:lstStyle/>
          <a:p>
            <a:r>
              <a:rPr lang="en-GB" sz="1600" b="1">
                <a:solidFill>
                  <a:srgbClr val="2E2C61"/>
                </a:solidFill>
              </a:rPr>
              <a:t>Grant Funding Experience Survey</a:t>
            </a:r>
          </a:p>
        </p:txBody>
      </p:sp>
    </p:spTree>
    <p:extLst>
      <p:ext uri="{BB962C8B-B14F-4D97-AF65-F5344CB8AC3E}">
        <p14:creationId xmlns:p14="http://schemas.microsoft.com/office/powerpoint/2010/main" val="1165788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27C47-FCDE-FDD8-5263-6FB0C0A09A7C}"/>
              </a:ext>
            </a:extLst>
          </p:cNvPr>
          <p:cNvSpPr>
            <a:spLocks noGrp="1"/>
          </p:cNvSpPr>
          <p:nvPr>
            <p:ph type="title"/>
          </p:nvPr>
        </p:nvSpPr>
        <p:spPr/>
        <p:txBody>
          <a:bodyPr/>
          <a:lstStyle/>
          <a:p>
            <a:r>
              <a:rPr lang="en-GB" dirty="0"/>
              <a:t>Back to the </a:t>
            </a:r>
            <a:r>
              <a:rPr lang="en-GB" dirty="0" err="1"/>
              <a:t>Mentimeter</a:t>
            </a:r>
            <a:r>
              <a:rPr lang="en-GB" dirty="0"/>
              <a:t>!</a:t>
            </a:r>
          </a:p>
        </p:txBody>
      </p:sp>
      <p:sp>
        <p:nvSpPr>
          <p:cNvPr id="3" name="Content Placeholder 2">
            <a:extLst>
              <a:ext uri="{FF2B5EF4-FFF2-40B4-BE49-F238E27FC236}">
                <a16:creationId xmlns:a16="http://schemas.microsoft.com/office/drawing/2014/main" id="{1A6F2304-40E5-D90A-2AEE-BD7272F31C9F}"/>
              </a:ext>
            </a:extLst>
          </p:cNvPr>
          <p:cNvSpPr>
            <a:spLocks noGrp="1"/>
          </p:cNvSpPr>
          <p:nvPr>
            <p:ph idx="1"/>
          </p:nvPr>
        </p:nvSpPr>
        <p:spPr/>
        <p:txBody>
          <a:bodyPr/>
          <a:lstStyle/>
          <a:p>
            <a:r>
              <a:rPr lang="en-GB" dirty="0">
                <a:hlinkClick r:id="rId2"/>
              </a:rPr>
              <a:t>www.menti.com</a:t>
            </a:r>
            <a:r>
              <a:rPr lang="en-GB" dirty="0"/>
              <a:t> </a:t>
            </a:r>
            <a:r>
              <a:rPr lang="en-GB" b="1" i="0" dirty="0">
                <a:effectLst/>
                <a:latin typeface="MentiText"/>
              </a:rPr>
              <a:t>5621 0630</a:t>
            </a:r>
          </a:p>
          <a:p>
            <a:endParaRPr lang="en-GB" b="1" dirty="0">
              <a:latin typeface="MentiText"/>
            </a:endParaRPr>
          </a:p>
          <a:p>
            <a:endParaRPr lang="en-GB" b="1" i="0" dirty="0">
              <a:effectLst/>
              <a:latin typeface="MentiText"/>
            </a:endParaRPr>
          </a:p>
          <a:p>
            <a:r>
              <a:rPr lang="en-GB" i="0" dirty="0">
                <a:effectLst/>
                <a:hlinkClick r:id="rId3"/>
              </a:rPr>
              <a:t>https://www.menti.com/al7fkxrv2z1p</a:t>
            </a:r>
            <a:r>
              <a:rPr lang="en-GB" i="0" dirty="0">
                <a:effectLst/>
              </a:rPr>
              <a:t> </a:t>
            </a:r>
          </a:p>
          <a:p>
            <a:endParaRPr lang="en-GB" b="1" i="0" dirty="0">
              <a:effectLst/>
              <a:latin typeface="MentiText"/>
            </a:endParaRPr>
          </a:p>
          <a:p>
            <a:endParaRPr lang="en-GB" dirty="0"/>
          </a:p>
          <a:p>
            <a:endParaRPr lang="en-GB" dirty="0"/>
          </a:p>
        </p:txBody>
      </p:sp>
      <p:pic>
        <p:nvPicPr>
          <p:cNvPr id="5" name="Picture 4" descr="A qr code on a white background">
            <a:extLst>
              <a:ext uri="{FF2B5EF4-FFF2-40B4-BE49-F238E27FC236}">
                <a16:creationId xmlns:a16="http://schemas.microsoft.com/office/drawing/2014/main" id="{3F9BF727-786C-7690-D3F8-8E90A3D21361}"/>
              </a:ext>
            </a:extLst>
          </p:cNvPr>
          <p:cNvPicPr>
            <a:picLocks noChangeAspect="1"/>
          </p:cNvPicPr>
          <p:nvPr/>
        </p:nvPicPr>
        <p:blipFill>
          <a:blip r:embed="rId4"/>
          <a:stretch>
            <a:fillRect/>
          </a:stretch>
        </p:blipFill>
        <p:spPr>
          <a:xfrm>
            <a:off x="7037810" y="1386370"/>
            <a:ext cx="4762500" cy="4762500"/>
          </a:xfrm>
          <a:prstGeom prst="rect">
            <a:avLst/>
          </a:prstGeom>
        </p:spPr>
      </p:pic>
    </p:spTree>
    <p:extLst>
      <p:ext uri="{BB962C8B-B14F-4D97-AF65-F5344CB8AC3E}">
        <p14:creationId xmlns:p14="http://schemas.microsoft.com/office/powerpoint/2010/main" val="4095253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7330-4118-D39B-BDF4-961E8848157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5AD7910-E5F9-D426-31F5-2E5F365D9A71}"/>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D72E77A-A9D7-7BB5-8E96-47B6FC9F97CB}"/>
              </a:ext>
            </a:extLst>
          </p:cNvPr>
          <p:cNvPicPr>
            <a:picLocks noChangeAspect="1"/>
          </p:cNvPicPr>
          <p:nvPr/>
        </p:nvPicPr>
        <p:blipFill>
          <a:blip r:embed="rId2"/>
          <a:stretch>
            <a:fillRect/>
          </a:stretch>
        </p:blipFill>
        <p:spPr>
          <a:xfrm>
            <a:off x="176212" y="71437"/>
            <a:ext cx="11839575" cy="6715125"/>
          </a:xfrm>
          <a:prstGeom prst="rect">
            <a:avLst/>
          </a:prstGeom>
        </p:spPr>
      </p:pic>
    </p:spTree>
    <p:extLst>
      <p:ext uri="{BB962C8B-B14F-4D97-AF65-F5344CB8AC3E}">
        <p14:creationId xmlns:p14="http://schemas.microsoft.com/office/powerpoint/2010/main" val="3002762699"/>
      </p:ext>
    </p:extLst>
  </p:cSld>
  <p:clrMapOvr>
    <a:masterClrMapping/>
  </p:clrMapOvr>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bd2e0ef-ae10-4e7a-96f7-7affb25d3c57">
      <Terms xmlns="http://schemas.microsoft.com/office/infopath/2007/PartnerControls"/>
    </lcf76f155ced4ddcb4097134ff3c332f>
    <TaxCatchAll xmlns="365d797d-89ec-487f-a6dd-a7c26637e633" xsi:nil="true"/>
    <Activity xmlns="ebd2e0ef-ae10-4e7a-96f7-7affb25d3c57">Communications Plan and Delivery</Activity>
    <Audience xmlns="ebd2e0ef-ae10-4e7a-96f7-7affb25d3c5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8709071B72154F9E5564D9E7160552" ma:contentTypeVersion="16" ma:contentTypeDescription="Create a new document." ma:contentTypeScope="" ma:versionID="e1f9f1e1c81ac1849004fb092a9aabdd">
  <xsd:schema xmlns:xsd="http://www.w3.org/2001/XMLSchema" xmlns:xs="http://www.w3.org/2001/XMLSchema" xmlns:p="http://schemas.microsoft.com/office/2006/metadata/properties" xmlns:ns2="ebd2e0ef-ae10-4e7a-96f7-7affb25d3c57" xmlns:ns3="365d797d-89ec-487f-a6dd-a7c26637e633" targetNamespace="http://schemas.microsoft.com/office/2006/metadata/properties" ma:root="true" ma:fieldsID="af9d8f9b38973caf47a88ef6a0eaea66" ns2:_="" ns3:_="">
    <xsd:import namespace="ebd2e0ef-ae10-4e7a-96f7-7affb25d3c57"/>
    <xsd:import namespace="365d797d-89ec-487f-a6dd-a7c26637e633"/>
    <xsd:element name="properties">
      <xsd:complexType>
        <xsd:sequence>
          <xsd:element name="documentManagement">
            <xsd:complexType>
              <xsd:all>
                <xsd:element ref="ns2:Activity"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Audience"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d2e0ef-ae10-4e7a-96f7-7affb25d3c57" elementFormDefault="qualified">
    <xsd:import namespace="http://schemas.microsoft.com/office/2006/documentManagement/types"/>
    <xsd:import namespace="http://schemas.microsoft.com/office/infopath/2007/PartnerControls"/>
    <xsd:element name="Activity" ma:index="8" nillable="true" ma:displayName="Activity" ma:format="Dropdown" ma:internalName="Activity">
      <xsd:simpleType>
        <xsd:restriction base="dms:Choice">
          <xsd:enumeration value="Board Papers"/>
          <xsd:enumeration value="Budget"/>
          <xsd:enumeration value="Communications Plan and Delivery"/>
          <xsd:enumeration value="Integrity and Ethics"/>
          <xsd:enumeration value="Mentoring Support Development"/>
          <xsd:enumeration value="Performance Review and Data"/>
          <xsd:enumeration value="PhD Support Development"/>
          <xsd:enumeration value="Research Culture"/>
          <xsd:enumeration value="RO Process Development"/>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Audience" ma:index="16" nillable="true" ma:displayName="Stakeholder" ma:format="Dropdown" ma:internalName="Audience">
      <xsd:simpleType>
        <xsd:union memberTypes="dms:Text">
          <xsd:simpleType>
            <xsd:restriction base="dms:Choice">
              <xsd:enumeration value="EB"/>
              <xsd:enumeration value="NLDB"/>
              <xsd:enumeration value="RRD WG"/>
            </xsd:restriction>
          </xsd:simpleType>
        </xsd:un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5d797d-89ec-487f-a6dd-a7c26637e63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ee923886-1096-4ab0-888c-3c142555adfc}" ma:internalName="TaxCatchAll" ma:showField="CatchAllData" ma:web="365d797d-89ec-487f-a6dd-a7c26637e6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3"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E5AA5E-D351-4BE0-99D5-D5BC6D00E92C}">
  <ds:schemaRefs>
    <ds:schemaRef ds:uri="http://schemas.microsoft.com/sharepoint/v3/contenttype/forms"/>
  </ds:schemaRefs>
</ds:datastoreItem>
</file>

<file path=customXml/itemProps2.xml><?xml version="1.0" encoding="utf-8"?>
<ds:datastoreItem xmlns:ds="http://schemas.openxmlformats.org/officeDocument/2006/customXml" ds:itemID="{106D3F8C-4209-47FF-A37A-E21247ADC2DB}">
  <ds:schemaRefs>
    <ds:schemaRef ds:uri="http://schemas.microsoft.com/office/2006/documentManagement/types"/>
    <ds:schemaRef ds:uri="http://purl.org/dc/elements/1.1/"/>
    <ds:schemaRef ds:uri="http://schemas.microsoft.com/office/infopath/2007/PartnerControls"/>
    <ds:schemaRef ds:uri="http://purl.org/dc/terms/"/>
    <ds:schemaRef ds:uri="http://purl.org/dc/dcmitype/"/>
    <ds:schemaRef ds:uri="ebd2e0ef-ae10-4e7a-96f7-7affb25d3c57"/>
    <ds:schemaRef ds:uri="http://schemas.microsoft.com/office/2006/metadata/properties"/>
    <ds:schemaRef ds:uri="http://schemas.openxmlformats.org/package/2006/metadata/core-properties"/>
    <ds:schemaRef ds:uri="365d797d-89ec-487f-a6dd-a7c26637e633"/>
    <ds:schemaRef ds:uri="http://www.w3.org/XML/1998/namespace"/>
  </ds:schemaRefs>
</ds:datastoreItem>
</file>

<file path=customXml/itemProps3.xml><?xml version="1.0" encoding="utf-8"?>
<ds:datastoreItem xmlns:ds="http://schemas.openxmlformats.org/officeDocument/2006/customXml" ds:itemID="{C575CAB8-F7FD-420A-B71A-8E7A3C4601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d2e0ef-ae10-4e7a-96f7-7affb25d3c57"/>
    <ds:schemaRef ds:uri="365d797d-89ec-487f-a6dd-a7c26637e6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404</TotalTime>
  <Words>2642</Words>
  <Application>Microsoft Office PowerPoint</Application>
  <PresentationFormat>Widescreen</PresentationFormat>
  <Paragraphs>277</Paragraphs>
  <Slides>29</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Arial</vt:lpstr>
      <vt:lpstr>Arial Regular</vt:lpstr>
      <vt:lpstr>Calibri</vt:lpstr>
      <vt:lpstr>MentiText</vt:lpstr>
      <vt:lpstr>Wingdings</vt:lpstr>
      <vt:lpstr>Font and logo master</vt:lpstr>
      <vt:lpstr>Font WITHOUT logo master</vt:lpstr>
      <vt:lpstr>PowerPoint Presentation</vt:lpstr>
      <vt:lpstr>To the Mentimeter!</vt:lpstr>
      <vt:lpstr>PowerPoint Presentation</vt:lpstr>
      <vt:lpstr>PowerPoint Presentation</vt:lpstr>
      <vt:lpstr>PowerPoint Presentation</vt:lpstr>
      <vt:lpstr>PowerPoint Presentation</vt:lpstr>
      <vt:lpstr>PowerPoint Presentation</vt:lpstr>
      <vt:lpstr>Back to the Mentimeter!</vt:lpstr>
      <vt:lpstr>PowerPoint Presentation</vt:lpstr>
      <vt:lpstr>PowerPoint Presentation</vt:lpstr>
      <vt:lpstr>PowerPoint Presentation</vt:lpstr>
      <vt:lpstr>PowerPoint Presentation</vt:lpstr>
      <vt:lpstr>Why apply for EU research funding?</vt:lpstr>
      <vt:lpstr>EU-UK Relationship vis-a-vis EU Programmes</vt:lpstr>
      <vt:lpstr>What funding is available? </vt:lpstr>
      <vt:lpstr>What funding is available from Horizon Europe? </vt:lpstr>
      <vt:lpstr>Horizon Europe – need to know!</vt:lpstr>
      <vt:lpstr>European Research Council Grants – key features ERC funds ambitious ‘frontier research’ proposals submitted by a Principal Investigator (PI), Any area of research and without predefined priorities, Scientific excellence is the sole evaluation criterion - the scientific excellence of the PI’s track record and of the proposed project, </vt:lpstr>
      <vt:lpstr>PowerPoint Presentation</vt:lpstr>
      <vt:lpstr>Current and upcoming funding opportunities – Marie Sklodowska Curie Actions </vt:lpstr>
      <vt:lpstr> Funding opportunities – Research Infrastructures </vt:lpstr>
      <vt:lpstr> Funding opportunities – Cluster 4 – Digital, Industry and Space  </vt:lpstr>
      <vt:lpstr> Funding opportunities – Cluster 5 – Climate, Energy and Mobility  </vt:lpstr>
      <vt:lpstr> Funding opportunities – Widening Participation  </vt:lpstr>
      <vt:lpstr> Funding opportunities – COST Actions </vt:lpstr>
      <vt:lpstr>How to access EU funding?</vt:lpstr>
      <vt:lpstr>PowerPoint Presentation</vt:lpstr>
      <vt:lpstr>Resources and contacts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STFC PowerPoint template - detailed</dc:title>
  <dc:creator>Philip Millard</dc:creator>
  <cp:lastModifiedBy>Hollinshead, Katharine (STFC,SO,NLAB)</cp:lastModifiedBy>
  <cp:revision>10</cp:revision>
  <cp:lastPrinted>2019-10-02T08:27:37Z</cp:lastPrinted>
  <dcterms:created xsi:type="dcterms:W3CDTF">2019-09-17T08:04:08Z</dcterms:created>
  <dcterms:modified xsi:type="dcterms:W3CDTF">2024-10-16T12:13:20Z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0x010100D68709071B72154F9E5564D9E7160552</vt:lpwstr>
  </property>
  <property fmtid="{D5CDD505-2E9C-101B-9397-08002B2CF9AE}" pid="3" name="MediaServiceImageTags">
    <vt:lpwstr/>
  </property>
</Properties>
</file>