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06" r:id="rId2"/>
    <p:sldId id="264" r:id="rId3"/>
    <p:sldId id="307" r:id="rId4"/>
    <p:sldId id="309" r:id="rId5"/>
    <p:sldId id="308" r:id="rId6"/>
    <p:sldId id="310" r:id="rId7"/>
    <p:sldId id="313" r:id="rId8"/>
    <p:sldId id="311" r:id="rId9"/>
    <p:sldId id="314" r:id="rId10"/>
    <p:sldId id="31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737"/>
  </p:normalViewPr>
  <p:slideViewPr>
    <p:cSldViewPr snapToGrid="0">
      <p:cViewPr varScale="1">
        <p:scale>
          <a:sx n="123" d="100"/>
          <a:sy n="123" d="100"/>
        </p:scale>
        <p:origin x="22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CDB26-6823-6044-84AC-9B74CBE08EBA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B45F0-544B-8747-B588-592CF9AC2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8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B45F0-544B-8747-B588-592CF9AC23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2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94EC3-01CD-E1C1-8A36-D893A398E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598211-34C7-CE9D-2D36-A4A6088DC4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C23F23-A9E2-CCEA-478A-582037A30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3F067-C88A-3D1D-FA56-4A45ECFADC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B45F0-544B-8747-B588-592CF9AC23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78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02BD1-02DB-7539-B15F-13A1D28B3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342CC-022F-864C-7076-91381760FE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7E99D3-2962-9DD7-D9CE-3BA1E64D2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F2D3B-FC82-EF91-04D7-4F5AE6C970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B45F0-544B-8747-B588-592CF9AC23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87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05F02-83C6-8EE3-250A-713BE7562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68C1FC-1F03-1A9E-15C2-F248B898E0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1DF1AB-021B-C031-D774-3D7CD58A4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25263-6D13-32C8-7A5C-6AFD265FCB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B45F0-544B-8747-B588-592CF9AC23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48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6E910-1A12-ECB3-8730-FABE84D06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BD19A8-2778-D9D1-8FC6-095BF37C56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7AE230-3ACA-5681-386B-18295375B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357EA-8BC9-C6F8-26A6-C1E15903B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B45F0-544B-8747-B588-592CF9AC23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13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7BF2E-0798-8C72-C5E5-C29BA3E1F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2C949A-40C7-BE0D-D7B7-04D1BDF7EA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D1EC20-6713-4A23-7C04-0479504622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1A374-13A0-AE1D-CF6D-0C44BB563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B45F0-544B-8747-B588-592CF9AC23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23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5246A-3FE1-9DC7-FCE2-845794A3D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58D356-BAEB-7602-3640-506F8082B0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D9A10E-7841-ADD1-7EE5-2DB52ED866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10212-E153-FE4E-E3C9-779E8B9BC1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B45F0-544B-8747-B588-592CF9AC23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01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88B2D-9437-0973-3B9B-F2950AB71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F84967-9EB8-9C44-4A63-60B2856CC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928044-6100-C1D3-F928-664DFD69B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C66FF-F8DF-31ED-913A-D1B8F50882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B45F0-544B-8747-B588-592CF9AC23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2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6C48B-CD1C-1FCA-CDDA-FDEA6194F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233AA0-3324-8FD5-B6C0-EACEB51E9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805A3B-DAEC-8A95-E37E-D0E316268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DCCA4-7A61-2125-C5AF-31A75BA642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B45F0-544B-8747-B588-592CF9AC23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0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EB26-9B74-902D-F1A1-88B78F7C0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7200D-4BBE-1880-E8F5-EAB76BB62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ABA8-23D3-6E2B-3AEB-09F8B943A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3728-7A16-EC47-AC19-C76DAA56638E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0384B-C4C0-FA8B-6F8F-839F902B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FFDC5-6437-C969-A71D-9B813125A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0CF-68B5-0843-B359-B269323EC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4F964-C79A-0350-62B2-F5487CE3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7FB8D9-6DDD-5255-6241-8DED91A28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FFB46-7A5A-AEFC-288E-E9D5AE84D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3728-7A16-EC47-AC19-C76DAA56638E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C1B65-5FEE-BD32-AAA5-4CD77B55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4F097-447D-ED9A-C5DD-DDC77A85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0CF-68B5-0843-B359-B269323EC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8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2B3670-6189-D7F0-28B6-030B2D8EE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05783-FF92-6B27-BA5A-50D65C0D4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A2955-2371-0DF5-FD22-741E9CA1A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3728-7A16-EC47-AC19-C76DAA56638E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5A21-3992-2EE0-4678-90995F07F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DE40F-177A-8185-AA9B-CCCF915B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0CF-68B5-0843-B359-B269323EC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4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3493-2955-44CC-ABC4-6ADBFC021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29CC4-D4AF-7BDF-1E1D-768578D21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4E11F-7F7D-18CA-9370-1BE585AA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3728-7A16-EC47-AC19-C76DAA56638E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CB38E-AB68-BC1C-F426-ABA68E221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4C98E-3F93-7599-1AC6-E32243D2E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0CF-68B5-0843-B359-B269323EC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4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211D4-0279-AD6C-28C8-FD56D6FD7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1F37-065C-DF70-51AE-474532217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84428-5F8E-1269-A95E-812ECBD07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3728-7A16-EC47-AC19-C76DAA56638E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D789C-CBB4-1C59-E901-F4A2AA0FD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280B6-386F-94FC-1A69-F4AAE81B7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0CF-68B5-0843-B359-B269323EC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4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B456-ECE3-2B60-36CD-D30D8EB5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EAF61-8426-B881-1921-AFFC20DAD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6B884-D970-A4DD-83D4-7748C9898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BBAFF-BB7B-3838-0EAE-4EFFBCBBE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3728-7A16-EC47-AC19-C76DAA56638E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0EE4A-5124-BB86-FDA3-EED0E33E5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27366-0024-324F-7BB6-F12D8341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0CF-68B5-0843-B359-B269323EC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7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555A4-D507-8097-A63E-EE730728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13CCF-37E1-B8B5-0C3C-8C976C5B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4FA10-5045-6460-E135-06373D5C9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05BB88-6C2E-C38D-3507-6700E4DED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BC8AF3-3CA9-B02C-C972-4F07EC4A96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44BCF2-8B7E-6924-DC45-576FC07F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3728-7A16-EC47-AC19-C76DAA56638E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67D5B8-9B6B-2AE5-953B-4EE0CA71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1E5B4-AF91-459F-D4E1-9A6D49B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0CF-68B5-0843-B359-B269323EC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0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88A45-8178-7BC9-E78D-9223FE1E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045E06-5253-14D2-0918-2B8F63E79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3728-7A16-EC47-AC19-C76DAA56638E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0C3E4-8983-3AD9-8F21-15D25E57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62FE2-3BA3-3612-61A5-EADA18F82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0CF-68B5-0843-B359-B269323EC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E5FB94-1985-A870-6D9D-83EBE5B4B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3728-7A16-EC47-AC19-C76DAA56638E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5ED052-C4FA-7B0F-CD27-34A3EF57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C65DC-1E0F-5823-4EE5-7B4F219E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0CF-68B5-0843-B359-B269323EC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7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24A41-54E9-F597-070E-A46A8885B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EFC25-CCE8-468D-C1AF-15AAB6C73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55602-7CC1-3719-5D61-6BFCEE711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495A5-AAF3-CF07-2647-3E5E50A9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3728-7A16-EC47-AC19-C76DAA56638E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A9510-C7CE-6E1B-2C2B-537BC093D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D1CF0-DF66-00CE-0FC1-C77B2691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0CF-68B5-0843-B359-B269323EC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8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A09A-08C2-D851-6E52-4F5E9A57A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9C14D1-3BCE-8D54-EB3D-72F738B42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A88E5-B862-2465-457D-A5F18E943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40FB2-942B-A499-8149-320731E2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3728-7A16-EC47-AC19-C76DAA56638E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5AFAE-491B-7633-A8D3-076DAE30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8A98A-4092-7477-A5A4-5F32C625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C0CF-68B5-0843-B359-B269323EC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7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4CE070-F3AE-86C4-2A94-B978B79FA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4E1E4-9CC0-CDC7-43B0-EA3B13573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C13B7-BFD4-A883-7DBD-1E1D00B8A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7F3728-7A16-EC47-AC19-C76DAA56638E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A4007-DAFD-620F-932A-BD821CA89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AD670-7FB8-9DED-C36B-93264DCE0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3EC0CF-68B5-0843-B359-B269323EC5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A8AF7D-5CD7-5FD5-0FD6-6FAEA2FAA6D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839" y="230188"/>
            <a:ext cx="1645372" cy="484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D1F8AE-9EB4-D03B-0DD5-9ADBC4CBEF6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37" y="6173644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0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ADA42-60C6-43E1-A7F2-C604AC5FD2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Wrap 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A77-DB19-8BFB-A60C-212805CEB1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Cyber Security Awareness Event</a:t>
            </a:r>
          </a:p>
        </p:txBody>
      </p:sp>
    </p:spTree>
    <p:extLst>
      <p:ext uri="{BB962C8B-B14F-4D97-AF65-F5344CB8AC3E}">
        <p14:creationId xmlns:p14="http://schemas.microsoft.com/office/powerpoint/2010/main" val="2458738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F63A6-2DC6-9B3D-9035-ED4B363CE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F2FE-7F86-D3DA-E3B5-D0C823A2F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/>
              <a:t>Thank you for coming!</a:t>
            </a:r>
          </a:p>
        </p:txBody>
      </p:sp>
    </p:spTree>
    <p:extLst>
      <p:ext uri="{BB962C8B-B14F-4D97-AF65-F5344CB8AC3E}">
        <p14:creationId xmlns:p14="http://schemas.microsoft.com/office/powerpoint/2010/main" val="1130410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7E0B4-E820-59DA-8F8B-96FB13577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15D11-E60C-A7E7-97F7-7B0181BA0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We’ve seen the importance of cybersecurity for STFC</a:t>
            </a:r>
          </a:p>
          <a:p>
            <a:endParaRPr lang="en-US" dirty="0"/>
          </a:p>
          <a:p>
            <a:r>
              <a:rPr lang="en-US" dirty="0"/>
              <a:t>A history of cybersecurity from phone phreaking and the Morris Worm to the modern day</a:t>
            </a:r>
          </a:p>
          <a:p>
            <a:endParaRPr lang="en-US" dirty="0"/>
          </a:p>
          <a:p>
            <a:r>
              <a:rPr lang="en-US" dirty="0"/>
              <a:t>Improving our cybersecurity posture needs work at the organizational level as well as working in national and international scopes</a:t>
            </a:r>
          </a:p>
          <a:p>
            <a:pPr lvl="1"/>
            <a:r>
              <a:rPr lang="en-US" dirty="0"/>
              <a:t>Building long-term relationships with national and international colleagues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6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59FCF-EECC-8685-8988-9493D4AA2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B1F31-16EB-C87E-EEEA-DF5D4937A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BF13E-CBDC-17EB-C260-88EF888BA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threat we face is substantial, and the risk of cyber attack is one of the most impactful for our organization and community</a:t>
            </a:r>
          </a:p>
          <a:p>
            <a:endParaRPr lang="en-US" dirty="0"/>
          </a:p>
          <a:p>
            <a:r>
              <a:rPr lang="en-US" dirty="0"/>
              <a:t>But the tools we need to defend ourselves are ones we are familiar with</a:t>
            </a:r>
          </a:p>
          <a:p>
            <a:pPr lvl="1"/>
            <a:r>
              <a:rPr lang="en-US" dirty="0"/>
              <a:t>Collaboration</a:t>
            </a:r>
          </a:p>
          <a:p>
            <a:pPr lvl="1"/>
            <a:r>
              <a:rPr lang="en-US" dirty="0"/>
              <a:t>Problem solving</a:t>
            </a:r>
          </a:p>
          <a:p>
            <a:pPr lvl="1"/>
            <a:r>
              <a:rPr lang="en-US" dirty="0"/>
              <a:t>Risk management</a:t>
            </a:r>
          </a:p>
          <a:p>
            <a:pPr lvl="1"/>
            <a:endParaRPr lang="en-US" dirty="0"/>
          </a:p>
          <a:p>
            <a:r>
              <a:rPr lang="en-US" dirty="0"/>
              <a:t>We are ideally placed to embark on the work we need to do, as well as supporting the rest of our community and working closely with national and international colleagues</a:t>
            </a:r>
          </a:p>
        </p:txBody>
      </p:sp>
    </p:spTree>
    <p:extLst>
      <p:ext uri="{BB962C8B-B14F-4D97-AF65-F5344CB8AC3E}">
        <p14:creationId xmlns:p14="http://schemas.microsoft.com/office/powerpoint/2010/main" val="373402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FF9ED-A766-D4A4-578F-199CC734D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E2AC-7C65-3C3B-5FA0-0D4712AFF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 and misconceptions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98C66-CC7A-6D61-A483-D9706CD52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Myth #1: “Why would anybody be interested in me / my account / my </a:t>
            </a:r>
            <a:r>
              <a:rPr lang="en-US" dirty="0" err="1"/>
              <a:t>organisation</a:t>
            </a:r>
            <a:r>
              <a:rPr lang="en-US" dirty="0"/>
              <a:t>?”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Myth #2: “I’m not technical, so there’s nothing I can do is there? And isn’t security IT’s problem anyway?”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Myth #3: “You’ll get hacked whatever you do.”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6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A3655-1E24-6C8F-83A9-1431B57A2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E94D3-6761-3C79-DB63-287069EC9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STFC and DLS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8C243-16D5-AB78-AB72-ECECC0A12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Both Diamond and STFC have </a:t>
            </a:r>
            <a:r>
              <a:rPr lang="en-US" dirty="0" err="1"/>
              <a:t>programmes</a:t>
            </a:r>
            <a:r>
              <a:rPr lang="en-US" dirty="0"/>
              <a:t> of work towards improving their cybersecurity posture</a:t>
            </a:r>
          </a:p>
          <a:p>
            <a:pPr lvl="1"/>
            <a:r>
              <a:rPr lang="en-US" dirty="0"/>
              <a:t>A lot of work, but something we can embark on</a:t>
            </a:r>
          </a:p>
          <a:p>
            <a:pPr lvl="1"/>
            <a:r>
              <a:rPr lang="en-US" dirty="0"/>
              <a:t>Both long- and short- term work is important</a:t>
            </a:r>
          </a:p>
          <a:p>
            <a:pPr lvl="1"/>
            <a:endParaRPr lang="en-US" dirty="0"/>
          </a:p>
          <a:p>
            <a:r>
              <a:rPr lang="en-US" dirty="0"/>
              <a:t>Explored and gained insight into the work that DLS have undertaken to improve security</a:t>
            </a:r>
          </a:p>
        </p:txBody>
      </p:sp>
    </p:spTree>
    <p:extLst>
      <p:ext uri="{BB962C8B-B14F-4D97-AF65-F5344CB8AC3E}">
        <p14:creationId xmlns:p14="http://schemas.microsoft.com/office/powerpoint/2010/main" val="208185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4AE83-F1BE-828D-A236-E2572A77E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EEE5-2BF5-8368-C96D-7A820EE6C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Pentesting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33E59-40AB-FB26-A6CC-BDAAE4EAC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Scanning and analysis tools we use in the organization</a:t>
            </a:r>
          </a:p>
          <a:p>
            <a:endParaRPr lang="en-US" dirty="0"/>
          </a:p>
          <a:p>
            <a:r>
              <a:rPr lang="en-US" dirty="0"/>
              <a:t>Overview of why </a:t>
            </a:r>
            <a:r>
              <a:rPr lang="en-US" dirty="0" err="1"/>
              <a:t>pentesting</a:t>
            </a:r>
            <a:r>
              <a:rPr lang="en-US" dirty="0"/>
              <a:t> is useful and what is available from the UKRI team</a:t>
            </a:r>
          </a:p>
          <a:p>
            <a:endParaRPr lang="en-US" dirty="0"/>
          </a:p>
          <a:p>
            <a:r>
              <a:rPr lang="en-US" dirty="0"/>
              <a:t>Different kinds of </a:t>
            </a:r>
            <a:r>
              <a:rPr lang="en-US" dirty="0" err="1"/>
              <a:t>pentest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5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ABE9A-4DC9-696B-3A92-A0241E82D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081-E177-A37B-7E76-8996E7C0C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an incident &amp; </a:t>
            </a:r>
            <a:r>
              <a:rPr lang="en-US" dirty="0" err="1"/>
              <a:t>GenAI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C4BE2-6891-A528-5D00-EEC9D37A8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Explored the stages of an incident</a:t>
            </a:r>
          </a:p>
          <a:p>
            <a:endParaRPr lang="en-US" dirty="0"/>
          </a:p>
          <a:p>
            <a:r>
              <a:rPr lang="en-US" dirty="0"/>
              <a:t>Stages of incident response</a:t>
            </a:r>
          </a:p>
          <a:p>
            <a:endParaRPr lang="en-US" dirty="0"/>
          </a:p>
          <a:p>
            <a:r>
              <a:rPr lang="en-US" dirty="0"/>
              <a:t>Focus on </a:t>
            </a:r>
            <a:r>
              <a:rPr lang="en-US" dirty="0" err="1"/>
              <a:t>GenAI</a:t>
            </a:r>
            <a:r>
              <a:rPr lang="en-US" dirty="0"/>
              <a:t> and areas to be aware of and mindful about</a:t>
            </a:r>
          </a:p>
          <a:p>
            <a:pPr lvl="1"/>
            <a:r>
              <a:rPr lang="en-US" dirty="0"/>
              <a:t>How it can be applied in Cybersecurity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8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8D4AB-CA9F-99F2-AC9A-20346946F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0821D-FA82-B777-7340-02668E7A4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32FED-98C0-50F5-B0B9-1AD0753D9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challenge that we face in managing the risk of cyber attack is considerable</a:t>
            </a:r>
          </a:p>
          <a:p>
            <a:endParaRPr lang="en-US" dirty="0"/>
          </a:p>
          <a:p>
            <a:r>
              <a:rPr lang="en-US" dirty="0"/>
              <a:t>We collectively have a lot of work to do: our staff is our strongest </a:t>
            </a:r>
            <a:r>
              <a:rPr lang="en-US" dirty="0" err="1"/>
              <a:t>defence</a:t>
            </a:r>
            <a:r>
              <a:rPr lang="en-US" dirty="0"/>
              <a:t>, and we need to make sure that everyone has the right training and support</a:t>
            </a:r>
          </a:p>
          <a:p>
            <a:endParaRPr lang="en-US" dirty="0"/>
          </a:p>
          <a:p>
            <a:r>
              <a:rPr lang="en-US" dirty="0"/>
              <a:t>We have the opportunity to be an exemplar for our community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97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48F53-8A36-965E-8FD9-351D342C5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1A24B-FA5C-C938-E7AA-FCD02DDB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Trailer for Wednesday!</a:t>
            </a:r>
          </a:p>
        </p:txBody>
      </p:sp>
      <p:pic>
        <p:nvPicPr>
          <p:cNvPr id="11" name="Picture 10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9544FE1C-CC32-D274-065C-F7E91B12B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62" y="1376941"/>
            <a:ext cx="3662092" cy="5167312"/>
          </a:xfrm>
          <a:prstGeom prst="rect">
            <a:avLst/>
          </a:prstGeom>
        </p:spPr>
      </p:pic>
      <p:pic>
        <p:nvPicPr>
          <p:cNvPr id="9" name="Picture 8" descr="A diagram of a network&#10;&#10;Description automatically generated">
            <a:extLst>
              <a:ext uri="{FF2B5EF4-FFF2-40B4-BE49-F238E27FC236}">
                <a16:creationId xmlns:a16="http://schemas.microsoft.com/office/drawing/2014/main" id="{DBCC3237-0647-C0A3-101D-3AA631F4F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283" y="2223192"/>
            <a:ext cx="7772400" cy="3788556"/>
          </a:xfrm>
          <a:prstGeom prst="rect">
            <a:avLst/>
          </a:prstGeom>
        </p:spPr>
      </p:pic>
      <p:pic>
        <p:nvPicPr>
          <p:cNvPr id="13" name="Picture 12" descr="A close up of a lego&#10;&#10;Description automatically generated">
            <a:extLst>
              <a:ext uri="{FF2B5EF4-FFF2-40B4-BE49-F238E27FC236}">
                <a16:creationId xmlns:a16="http://schemas.microsoft.com/office/drawing/2014/main" id="{50FA7FF0-1D45-7199-A60A-10BAB8DD6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8408" y="1785866"/>
            <a:ext cx="7772400" cy="1367602"/>
          </a:xfrm>
          <a:prstGeom prst="rect">
            <a:avLst/>
          </a:prstGeom>
        </p:spPr>
      </p:pic>
      <p:pic>
        <p:nvPicPr>
          <p:cNvPr id="7" name="Content Placeholder 6" descr="A black and grey text&#10;&#10;Description automatically generated">
            <a:extLst>
              <a:ext uri="{FF2B5EF4-FFF2-40B4-BE49-F238E27FC236}">
                <a16:creationId xmlns:a16="http://schemas.microsoft.com/office/drawing/2014/main" id="{BFD4022E-B6B2-3909-E467-A43C9CC20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093027" y="2491399"/>
            <a:ext cx="8361218" cy="3252142"/>
          </a:xfrm>
        </p:spPr>
      </p:pic>
    </p:spTree>
    <p:extLst>
      <p:ext uri="{BB962C8B-B14F-4D97-AF65-F5344CB8AC3E}">
        <p14:creationId xmlns:p14="http://schemas.microsoft.com/office/powerpoint/2010/main" val="61579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379</Words>
  <Application>Microsoft Macintosh PowerPoint</Application>
  <PresentationFormat>Widescreen</PresentationFormat>
  <Paragraphs>60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Wrap Up</vt:lpstr>
      <vt:lpstr>Overview</vt:lpstr>
      <vt:lpstr>Approach</vt:lpstr>
      <vt:lpstr>Myths and misconceptions</vt:lpstr>
      <vt:lpstr>STFC and DLS activity</vt:lpstr>
      <vt:lpstr>Pentesting</vt:lpstr>
      <vt:lpstr>Anatomy of an incident &amp; GenAI</vt:lpstr>
      <vt:lpstr>Summary</vt:lpstr>
      <vt:lpstr>Trailer for Wednesday!</vt:lpstr>
      <vt:lpstr>Thank you for coming!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Crooks, David (STFC,RAL,SC)</dc:creator>
  <cp:lastModifiedBy>Crooks, David (STFC,RAL,SC)</cp:lastModifiedBy>
  <cp:revision>18</cp:revision>
  <dcterms:created xsi:type="dcterms:W3CDTF">2024-10-09T13:54:56Z</dcterms:created>
  <dcterms:modified xsi:type="dcterms:W3CDTF">2024-10-14T15:19:57Z</dcterms:modified>
</cp:coreProperties>
</file>