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5"/>
    <p:sldMasterId id="2147483652" r:id="rId6"/>
    <p:sldMasterId id="2147483766" r:id="rId7"/>
    <p:sldMasterId id="2147483768" r:id="rId8"/>
  </p:sldMasterIdLst>
  <p:notesMasterIdLst>
    <p:notesMasterId r:id="rId22"/>
  </p:notesMasterIdLst>
  <p:handoutMasterIdLst>
    <p:handoutMasterId r:id="rId23"/>
  </p:handoutMasterIdLst>
  <p:sldIdLst>
    <p:sldId id="346" r:id="rId9"/>
    <p:sldId id="408" r:id="rId10"/>
    <p:sldId id="425" r:id="rId11"/>
    <p:sldId id="356" r:id="rId12"/>
    <p:sldId id="293" r:id="rId13"/>
    <p:sldId id="396" r:id="rId14"/>
    <p:sldId id="386" r:id="rId15"/>
    <p:sldId id="9287" r:id="rId16"/>
    <p:sldId id="439" r:id="rId17"/>
    <p:sldId id="9292" r:id="rId18"/>
    <p:sldId id="369" r:id="rId19"/>
    <p:sldId id="8796" r:id="rId20"/>
    <p:sldId id="9291" r:id="rId21"/>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680" userDrawn="1">
          <p15:clr>
            <a:srgbClr val="A4A3A4"/>
          </p15:clr>
        </p15:guide>
        <p15:guide id="5" userDrawn="1">
          <p15:clr>
            <a:srgbClr val="A4A3A4"/>
          </p15:clr>
        </p15:guide>
        <p15:guide id="6" orient="horz" pos="13" userDrawn="1">
          <p15:clr>
            <a:srgbClr val="A4A3A4"/>
          </p15:clr>
        </p15:guide>
        <p15:guide id="7"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857D"/>
    <a:srgbClr val="0D224C"/>
    <a:srgbClr val="003C50"/>
    <a:srgbClr val="CE156A"/>
    <a:srgbClr val="4B2770"/>
    <a:srgbClr val="CE0F69"/>
    <a:srgbClr val="F8A800"/>
    <a:srgbClr val="007DBA"/>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7"/>
    <p:restoredTop sz="94694"/>
  </p:normalViewPr>
  <p:slideViewPr>
    <p:cSldViewPr snapToGrid="0">
      <p:cViewPr varScale="1">
        <p:scale>
          <a:sx n="121" d="100"/>
          <a:sy n="121" d="100"/>
        </p:scale>
        <p:origin x="376" y="176"/>
      </p:cViewPr>
      <p:guideLst>
        <p:guide pos="7680"/>
        <p:guide/>
        <p:guide orient="horz" pos="13"/>
        <p:guide orient="horz" pos="43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jisc365.sharepoint.com/sites/SecurityServices/Services/Janet%20Network%20Resolver/JNRS%20user%20report%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t>JNRS Queries annual</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'[JNRS user report .xlsx]Usage #'!$J$15</c:f>
              <c:strCache>
                <c:ptCount val="1"/>
                <c:pt idx="0">
                  <c:v>Total number of queries rolling year</c:v>
                </c:pt>
              </c:strCache>
            </c:strRef>
          </c:tx>
          <c:spPr>
            <a:ln w="22225" cap="rnd">
              <a:solidFill>
                <a:schemeClr val="accent6"/>
              </a:solidFill>
            </a:ln>
            <a:effectLst>
              <a:glow rad="139700">
                <a:schemeClr val="accent6">
                  <a:satMod val="175000"/>
                  <a:alpha val="14000"/>
                </a:schemeClr>
              </a:glow>
            </a:effectLst>
          </c:spPr>
          <c:marker>
            <c:symbol val="none"/>
          </c:marker>
          <c:cat>
            <c:numRef>
              <c:f>'[JNRS user report .xlsx]Usage #'!$F$17:$F$41</c:f>
              <c:numCache>
                <c:formatCode>mmm\-yy</c:formatCode>
                <c:ptCount val="25"/>
                <c:pt idx="0">
                  <c:v>45413</c:v>
                </c:pt>
                <c:pt idx="1">
                  <c:v>45383</c:v>
                </c:pt>
                <c:pt idx="2">
                  <c:v>45352</c:v>
                </c:pt>
                <c:pt idx="3">
                  <c:v>45323</c:v>
                </c:pt>
                <c:pt idx="4">
                  <c:v>45292</c:v>
                </c:pt>
                <c:pt idx="5">
                  <c:v>45261</c:v>
                </c:pt>
                <c:pt idx="6">
                  <c:v>45231</c:v>
                </c:pt>
                <c:pt idx="7">
                  <c:v>45200</c:v>
                </c:pt>
                <c:pt idx="8">
                  <c:v>45170</c:v>
                </c:pt>
                <c:pt idx="9">
                  <c:v>45139</c:v>
                </c:pt>
                <c:pt idx="10">
                  <c:v>45108</c:v>
                </c:pt>
                <c:pt idx="11">
                  <c:v>45078</c:v>
                </c:pt>
                <c:pt idx="12">
                  <c:v>45047</c:v>
                </c:pt>
                <c:pt idx="13">
                  <c:v>45017</c:v>
                </c:pt>
                <c:pt idx="14">
                  <c:v>44986</c:v>
                </c:pt>
                <c:pt idx="15">
                  <c:v>44958</c:v>
                </c:pt>
                <c:pt idx="16">
                  <c:v>44927</c:v>
                </c:pt>
                <c:pt idx="17">
                  <c:v>44896</c:v>
                </c:pt>
                <c:pt idx="18">
                  <c:v>44866</c:v>
                </c:pt>
                <c:pt idx="19">
                  <c:v>44835</c:v>
                </c:pt>
                <c:pt idx="20">
                  <c:v>44805</c:v>
                </c:pt>
                <c:pt idx="21">
                  <c:v>44774</c:v>
                </c:pt>
                <c:pt idx="22">
                  <c:v>44743</c:v>
                </c:pt>
                <c:pt idx="23">
                  <c:v>44713</c:v>
                </c:pt>
                <c:pt idx="24">
                  <c:v>44682</c:v>
                </c:pt>
              </c:numCache>
            </c:numRef>
          </c:cat>
          <c:val>
            <c:numRef>
              <c:f>'[JNRS user report .xlsx]Usage #'!$J$18:$J$41</c:f>
              <c:numCache>
                <c:formatCode>#,##0</c:formatCode>
                <c:ptCount val="24"/>
                <c:pt idx="0">
                  <c:v>285248313247</c:v>
                </c:pt>
                <c:pt idx="1">
                  <c:v>287163350216</c:v>
                </c:pt>
                <c:pt idx="2">
                  <c:v>279027428377</c:v>
                </c:pt>
                <c:pt idx="3">
                  <c:v>275564998300.11346</c:v>
                </c:pt>
                <c:pt idx="4">
                  <c:v>274784304912.11346</c:v>
                </c:pt>
                <c:pt idx="5">
                  <c:v>266492554055.11346</c:v>
                </c:pt>
                <c:pt idx="6">
                  <c:v>259489351391.11346</c:v>
                </c:pt>
                <c:pt idx="7">
                  <c:v>246554446532.11346</c:v>
                </c:pt>
                <c:pt idx="8">
                  <c:v>239058481143.11346</c:v>
                </c:pt>
                <c:pt idx="9">
                  <c:v>236247867616.11346</c:v>
                </c:pt>
                <c:pt idx="10">
                  <c:v>232246301297.11346</c:v>
                </c:pt>
                <c:pt idx="11">
                  <c:v>226320747223.11346</c:v>
                </c:pt>
                <c:pt idx="12">
                  <c:v>224398093818.11346</c:v>
                </c:pt>
                <c:pt idx="13">
                  <c:v>212811604829.11346</c:v>
                </c:pt>
                <c:pt idx="14">
                  <c:v>203898728604.11346</c:v>
                </c:pt>
                <c:pt idx="15">
                  <c:v>197217883872</c:v>
                </c:pt>
                <c:pt idx="16">
                  <c:v>189328426688</c:v>
                </c:pt>
                <c:pt idx="17">
                  <c:v>182791767465.45663</c:v>
                </c:pt>
                <c:pt idx="18">
                  <c:v>175506215958.25735</c:v>
                </c:pt>
                <c:pt idx="19">
                  <c:v>164779812310.25735</c:v>
                </c:pt>
                <c:pt idx="20">
                  <c:v>160543632097.25735</c:v>
                </c:pt>
                <c:pt idx="21">
                  <c:v>157575599644.25732</c:v>
                </c:pt>
                <c:pt idx="22">
                  <c:v>150462827582.25732</c:v>
                </c:pt>
                <c:pt idx="23">
                  <c:v>145224153945.25732</c:v>
                </c:pt>
              </c:numCache>
            </c:numRef>
          </c:val>
          <c:smooth val="0"/>
          <c:extLst>
            <c:ext xmlns:c16="http://schemas.microsoft.com/office/drawing/2014/chart" uri="{C3380CC4-5D6E-409C-BE32-E72D297353CC}">
              <c16:uniqueId val="{00000000-E73F-4E05-B1EC-13BC211BB223}"/>
            </c:ext>
          </c:extLst>
        </c:ser>
        <c:dLbls>
          <c:showLegendKey val="0"/>
          <c:showVal val="0"/>
          <c:showCatName val="0"/>
          <c:showSerName val="0"/>
          <c:showPercent val="0"/>
          <c:showBubbleSize val="0"/>
        </c:dLbls>
        <c:smooth val="0"/>
        <c:axId val="680416832"/>
        <c:axId val="679532992"/>
      </c:lineChart>
      <c:dateAx>
        <c:axId val="680416832"/>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79532992"/>
        <c:crosses val="autoZero"/>
        <c:auto val="0"/>
        <c:lblOffset val="100"/>
        <c:baseTimeUnit val="months"/>
      </c:dateAx>
      <c:valAx>
        <c:axId val="67953299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GB"/>
                  <a:t>Number of queries per rolling year </a:t>
                </a:r>
              </a:p>
              <a:p>
                <a:pPr>
                  <a:defRPr/>
                </a:pPr>
                <a:endParaRPr lang="en-GB"/>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80416832"/>
        <c:crossesAt val="44000"/>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D070B-DF35-4B99-AD53-787A157761E8}" type="doc">
      <dgm:prSet loTypeId="urn:microsoft.com/office/officeart/2008/layout/VerticalCurvedList" loCatId="list" qsTypeId="urn:microsoft.com/office/officeart/2005/8/quickstyle/3d6" qsCatId="3D" csTypeId="urn:microsoft.com/office/officeart/2005/8/colors/accent1_2" csCatId="accent1" phldr="1"/>
      <dgm:spPr/>
      <dgm:t>
        <a:bodyPr/>
        <a:lstStyle/>
        <a:p>
          <a:endParaRPr lang="en-GB"/>
        </a:p>
      </dgm:t>
    </dgm:pt>
    <dgm:pt modelId="{AD685A05-47CB-4D19-8D24-A04F4E3F190D}">
      <dgm:prSet phldrT="[Text]"/>
      <dgm:spPr/>
      <dgm:t>
        <a:bodyPr/>
        <a:lstStyle/>
        <a:p>
          <a:pPr rtl="0"/>
          <a:r>
            <a:rPr lang="en-GB" dirty="0">
              <a:latin typeface="Tw Cen MT" panose="020B0502020104020203"/>
            </a:rPr>
            <a:t>Fallout from geo-politics</a:t>
          </a:r>
          <a:endParaRPr lang="en-GB" dirty="0"/>
        </a:p>
      </dgm:t>
    </dgm:pt>
    <dgm:pt modelId="{944D55E2-561E-4D60-B535-1943A817F661}" type="parTrans" cxnId="{7C919742-D6C8-4344-90C4-9B24EE155468}">
      <dgm:prSet/>
      <dgm:spPr/>
      <dgm:t>
        <a:bodyPr/>
        <a:lstStyle/>
        <a:p>
          <a:endParaRPr lang="en-GB"/>
        </a:p>
      </dgm:t>
    </dgm:pt>
    <dgm:pt modelId="{614B1297-0C67-4A73-805D-59AF7F9A2FB9}" type="sibTrans" cxnId="{7C919742-D6C8-4344-90C4-9B24EE155468}">
      <dgm:prSet/>
      <dgm:spPr/>
      <dgm:t>
        <a:bodyPr/>
        <a:lstStyle/>
        <a:p>
          <a:endParaRPr lang="en-GB"/>
        </a:p>
      </dgm:t>
    </dgm:pt>
    <dgm:pt modelId="{5276E789-491F-424B-BB0F-5EB88CBE710D}">
      <dgm:prSet phldr="0"/>
      <dgm:spPr/>
      <dgm:t>
        <a:bodyPr/>
        <a:lstStyle/>
        <a:p>
          <a:pPr rtl="0"/>
          <a:r>
            <a:rPr lang="en-GB" dirty="0">
              <a:latin typeface="Tw Cen MT" panose="020B0502020104020203"/>
            </a:rPr>
            <a:t>Supply chain threats</a:t>
          </a:r>
        </a:p>
      </dgm:t>
    </dgm:pt>
    <dgm:pt modelId="{088BE4DA-565C-423F-AC43-AFC877B2349D}" type="parTrans" cxnId="{B38797E1-C8C9-4F87-96EC-4F70553AC5CC}">
      <dgm:prSet/>
      <dgm:spPr/>
      <dgm:t>
        <a:bodyPr/>
        <a:lstStyle/>
        <a:p>
          <a:endParaRPr lang="en-GB"/>
        </a:p>
      </dgm:t>
    </dgm:pt>
    <dgm:pt modelId="{646E9E49-E67B-46B2-B3A2-36C3BBBBBAB6}" type="sibTrans" cxnId="{B38797E1-C8C9-4F87-96EC-4F70553AC5CC}">
      <dgm:prSet/>
      <dgm:spPr/>
      <dgm:t>
        <a:bodyPr/>
        <a:lstStyle/>
        <a:p>
          <a:endParaRPr lang="en-GB"/>
        </a:p>
      </dgm:t>
    </dgm:pt>
    <dgm:pt modelId="{ADEF4B63-C2F0-49F1-A436-39041E977BAA}">
      <dgm:prSet phldr="0" custT="1"/>
      <dgm:spPr/>
      <dgm:t>
        <a:bodyPr/>
        <a:lstStyle/>
        <a:p>
          <a:pPr rtl="0"/>
          <a:r>
            <a:rPr lang="en-GB" sz="2900" kern="1200" dirty="0">
              <a:latin typeface="Tw Cen MT" panose="020B0502020104020203"/>
              <a:ea typeface="+mn-ea"/>
              <a:cs typeface="+mn-cs"/>
            </a:rPr>
            <a:t>Internet of Things / Operational Technology</a:t>
          </a:r>
          <a:endParaRPr lang="en-US" sz="2900" kern="1200" dirty="0">
            <a:latin typeface="Tw Cen MT" panose="020B0502020104020203"/>
            <a:ea typeface="+mn-ea"/>
            <a:cs typeface="+mn-cs"/>
          </a:endParaRPr>
        </a:p>
      </dgm:t>
    </dgm:pt>
    <dgm:pt modelId="{95C6A5EB-22C5-49ED-8D93-2F0689DE2056}" type="parTrans" cxnId="{9139EC28-A71D-4948-A199-E7ABFAF7E7B7}">
      <dgm:prSet/>
      <dgm:spPr/>
      <dgm:t>
        <a:bodyPr/>
        <a:lstStyle/>
        <a:p>
          <a:endParaRPr lang="en-GB"/>
        </a:p>
      </dgm:t>
    </dgm:pt>
    <dgm:pt modelId="{CB2422EC-02D5-4885-A300-15DB56F611D4}" type="sibTrans" cxnId="{9139EC28-A71D-4948-A199-E7ABFAF7E7B7}">
      <dgm:prSet/>
      <dgm:spPr/>
      <dgm:t>
        <a:bodyPr/>
        <a:lstStyle/>
        <a:p>
          <a:endParaRPr lang="en-GB"/>
        </a:p>
      </dgm:t>
    </dgm:pt>
    <dgm:pt modelId="{DDBBC632-0D0C-4E10-AE45-27BCC34F10EF}">
      <dgm:prSet phldr="0"/>
      <dgm:spPr/>
      <dgm:t>
        <a:bodyPr/>
        <a:lstStyle/>
        <a:p>
          <a:pPr rtl="0"/>
          <a:r>
            <a:rPr lang="en-GB" dirty="0">
              <a:latin typeface="Tw Cen MT" panose="020B0502020104020203"/>
            </a:rPr>
            <a:t>Impact of the skills</a:t>
          </a:r>
          <a:r>
            <a:rPr lang="en-GB" dirty="0"/>
            <a:t> </a:t>
          </a:r>
          <a:r>
            <a:rPr lang="en-GB" dirty="0">
              <a:latin typeface="Tw Cen MT" panose="020B0502020104020203"/>
            </a:rPr>
            <a:t>gap</a:t>
          </a:r>
          <a:endParaRPr lang="en-US" dirty="0"/>
        </a:p>
      </dgm:t>
    </dgm:pt>
    <dgm:pt modelId="{EEBE43DD-33DF-4DD6-9882-41DD34ECEEF5}" type="parTrans" cxnId="{0EBFCE0B-AACE-43D1-B89D-B5E1B584BC4F}">
      <dgm:prSet/>
      <dgm:spPr/>
      <dgm:t>
        <a:bodyPr/>
        <a:lstStyle/>
        <a:p>
          <a:endParaRPr lang="en-GB"/>
        </a:p>
      </dgm:t>
    </dgm:pt>
    <dgm:pt modelId="{B0BA8701-DEB8-41D6-B6B0-16A540C463AC}" type="sibTrans" cxnId="{0EBFCE0B-AACE-43D1-B89D-B5E1B584BC4F}">
      <dgm:prSet/>
      <dgm:spPr/>
      <dgm:t>
        <a:bodyPr/>
        <a:lstStyle/>
        <a:p>
          <a:endParaRPr lang="en-GB"/>
        </a:p>
      </dgm:t>
    </dgm:pt>
    <dgm:pt modelId="{B0608A24-AA3B-4179-BA64-CE7205DA774D}">
      <dgm:prSet phldr="0"/>
      <dgm:spPr/>
      <dgm:t>
        <a:bodyPr/>
        <a:lstStyle/>
        <a:p>
          <a:pPr rtl="0"/>
          <a:r>
            <a:rPr lang="en-GB" dirty="0">
              <a:latin typeface="Tw Cen MT" panose="020B0502020104020203"/>
            </a:rPr>
            <a:t>Reputation of the academic sector</a:t>
          </a:r>
        </a:p>
      </dgm:t>
    </dgm:pt>
    <dgm:pt modelId="{A2F9177F-A3C0-43D0-B3A2-DF655F8995C2}" type="parTrans" cxnId="{50FCF289-C02B-4F47-A85B-DD85A2DD73DB}">
      <dgm:prSet/>
      <dgm:spPr/>
      <dgm:t>
        <a:bodyPr/>
        <a:lstStyle/>
        <a:p>
          <a:endParaRPr lang="en-GB"/>
        </a:p>
      </dgm:t>
    </dgm:pt>
    <dgm:pt modelId="{7F503AC1-286D-4162-BC8B-41AE05BC6098}" type="sibTrans" cxnId="{50FCF289-C02B-4F47-A85B-DD85A2DD73DB}">
      <dgm:prSet/>
      <dgm:spPr/>
      <dgm:t>
        <a:bodyPr/>
        <a:lstStyle/>
        <a:p>
          <a:endParaRPr lang="en-GB"/>
        </a:p>
      </dgm:t>
    </dgm:pt>
    <dgm:pt modelId="{2910E794-F526-C14C-956A-F014336A8193}">
      <dgm:prSet phldrT="[Text]"/>
      <dgm:spPr/>
      <dgm:t>
        <a:bodyPr/>
        <a:lstStyle/>
        <a:p>
          <a:pPr rtl="0"/>
          <a:r>
            <a:rPr lang="en-GB" dirty="0">
              <a:latin typeface="Tw Cen MT" panose="020B0502020104020203"/>
            </a:rPr>
            <a:t>Intellectual property theft</a:t>
          </a:r>
          <a:endParaRPr lang="en-GB" dirty="0"/>
        </a:p>
      </dgm:t>
    </dgm:pt>
    <dgm:pt modelId="{DD9054AD-733B-ED4C-A9F6-38340C5FA18D}" type="parTrans" cxnId="{8DCBED16-F142-F741-B035-BA2C5904D04E}">
      <dgm:prSet/>
      <dgm:spPr/>
      <dgm:t>
        <a:bodyPr/>
        <a:lstStyle/>
        <a:p>
          <a:endParaRPr lang="en-GB"/>
        </a:p>
      </dgm:t>
    </dgm:pt>
    <dgm:pt modelId="{84E5558C-A38D-5E48-B4C5-E15F249EC9CB}" type="sibTrans" cxnId="{8DCBED16-F142-F741-B035-BA2C5904D04E}">
      <dgm:prSet/>
      <dgm:spPr/>
      <dgm:t>
        <a:bodyPr/>
        <a:lstStyle/>
        <a:p>
          <a:endParaRPr lang="en-GB"/>
        </a:p>
      </dgm:t>
    </dgm:pt>
    <dgm:pt modelId="{E38CB309-7DA4-0943-9638-F90834CD7896}">
      <dgm:prSet phldr="0"/>
      <dgm:spPr/>
      <dgm:t>
        <a:bodyPr/>
        <a:lstStyle/>
        <a:p>
          <a:pPr rtl="0"/>
          <a:r>
            <a:rPr lang="en-GB" dirty="0">
              <a:latin typeface="Tw Cen MT" panose="020B0502020104020203"/>
            </a:rPr>
            <a:t>Sector maturity &amp; technical debt</a:t>
          </a:r>
          <a:endParaRPr lang="en-US" dirty="0"/>
        </a:p>
      </dgm:t>
    </dgm:pt>
    <dgm:pt modelId="{B75A583B-A529-1743-9003-55A31CDDBEA5}" type="parTrans" cxnId="{0A61F9CD-A2E9-CA4F-AA19-8CF282A11579}">
      <dgm:prSet/>
      <dgm:spPr/>
      <dgm:t>
        <a:bodyPr/>
        <a:lstStyle/>
        <a:p>
          <a:endParaRPr lang="en-GB"/>
        </a:p>
      </dgm:t>
    </dgm:pt>
    <dgm:pt modelId="{9F84806E-1C99-CA40-8880-E222D2B7E594}" type="sibTrans" cxnId="{0A61F9CD-A2E9-CA4F-AA19-8CF282A11579}">
      <dgm:prSet/>
      <dgm:spPr/>
      <dgm:t>
        <a:bodyPr/>
        <a:lstStyle/>
        <a:p>
          <a:endParaRPr lang="en-GB"/>
        </a:p>
      </dgm:t>
    </dgm:pt>
    <dgm:pt modelId="{B547A24B-2D23-431E-B8AD-B3DB2FE0DB0A}" type="pres">
      <dgm:prSet presAssocID="{53DD070B-DF35-4B99-AD53-787A157761E8}" presName="Name0" presStyleCnt="0">
        <dgm:presLayoutVars>
          <dgm:chMax val="7"/>
          <dgm:chPref val="7"/>
          <dgm:dir/>
        </dgm:presLayoutVars>
      </dgm:prSet>
      <dgm:spPr/>
    </dgm:pt>
    <dgm:pt modelId="{932932B1-8A0F-42A7-BA0C-B5B90C921E59}" type="pres">
      <dgm:prSet presAssocID="{53DD070B-DF35-4B99-AD53-787A157761E8}" presName="Name1" presStyleCnt="0"/>
      <dgm:spPr/>
    </dgm:pt>
    <dgm:pt modelId="{48B1AE54-C2A5-46E0-8986-63E2C2E606B3}" type="pres">
      <dgm:prSet presAssocID="{53DD070B-DF35-4B99-AD53-787A157761E8}" presName="cycle" presStyleCnt="0"/>
      <dgm:spPr/>
    </dgm:pt>
    <dgm:pt modelId="{ECBFB3CB-99A1-485B-9837-D83B61DC563C}" type="pres">
      <dgm:prSet presAssocID="{53DD070B-DF35-4B99-AD53-787A157761E8}" presName="srcNode" presStyleLbl="node1" presStyleIdx="0" presStyleCnt="7"/>
      <dgm:spPr/>
    </dgm:pt>
    <dgm:pt modelId="{F9D3B91D-77C9-4A7E-836F-423FC95056F2}" type="pres">
      <dgm:prSet presAssocID="{53DD070B-DF35-4B99-AD53-787A157761E8}" presName="conn" presStyleLbl="parChTrans1D2" presStyleIdx="0" presStyleCnt="1"/>
      <dgm:spPr/>
    </dgm:pt>
    <dgm:pt modelId="{ADF63FB9-DAAE-4403-883E-B395EF78D4A4}" type="pres">
      <dgm:prSet presAssocID="{53DD070B-DF35-4B99-AD53-787A157761E8}" presName="extraNode" presStyleLbl="node1" presStyleIdx="0" presStyleCnt="7"/>
      <dgm:spPr/>
    </dgm:pt>
    <dgm:pt modelId="{2EAC3355-9CBC-4105-8C34-96EA5B2EAD72}" type="pres">
      <dgm:prSet presAssocID="{53DD070B-DF35-4B99-AD53-787A157761E8}" presName="dstNode" presStyleLbl="node1" presStyleIdx="0" presStyleCnt="7"/>
      <dgm:spPr/>
    </dgm:pt>
    <dgm:pt modelId="{F81ADC18-FCDA-49B2-ABF3-85007233F1ED}" type="pres">
      <dgm:prSet presAssocID="{B0608A24-AA3B-4179-BA64-CE7205DA774D}" presName="text_1" presStyleLbl="node1" presStyleIdx="0" presStyleCnt="7">
        <dgm:presLayoutVars>
          <dgm:bulletEnabled val="1"/>
        </dgm:presLayoutVars>
      </dgm:prSet>
      <dgm:spPr/>
    </dgm:pt>
    <dgm:pt modelId="{009FCB12-FD5B-4485-9CEF-79B2BE314C0C}" type="pres">
      <dgm:prSet presAssocID="{B0608A24-AA3B-4179-BA64-CE7205DA774D}" presName="accent_1" presStyleCnt="0"/>
      <dgm:spPr/>
    </dgm:pt>
    <dgm:pt modelId="{CCFB5247-828E-4F2B-A2CD-1F9318EBCE20}" type="pres">
      <dgm:prSet presAssocID="{B0608A24-AA3B-4179-BA64-CE7205DA774D}" presName="accentRepeatNode" presStyleLbl="solidFgAcc1" presStyleIdx="0" presStyleCnt="7"/>
      <dgm:spPr/>
    </dgm:pt>
    <dgm:pt modelId="{2DFEAD11-2AA4-4C0A-A0BA-FDF88B7DB6B7}" type="pres">
      <dgm:prSet presAssocID="{AD685A05-47CB-4D19-8D24-A04F4E3F190D}" presName="text_2" presStyleLbl="node1" presStyleIdx="1" presStyleCnt="7">
        <dgm:presLayoutVars>
          <dgm:bulletEnabled val="1"/>
        </dgm:presLayoutVars>
      </dgm:prSet>
      <dgm:spPr/>
    </dgm:pt>
    <dgm:pt modelId="{1C4D5C45-A3E7-48B3-B329-F5ADB000571E}" type="pres">
      <dgm:prSet presAssocID="{AD685A05-47CB-4D19-8D24-A04F4E3F190D}" presName="accent_2" presStyleCnt="0"/>
      <dgm:spPr/>
    </dgm:pt>
    <dgm:pt modelId="{41BC8AF6-047C-466C-BE72-C2B7A44D9196}" type="pres">
      <dgm:prSet presAssocID="{AD685A05-47CB-4D19-8D24-A04F4E3F190D}" presName="accentRepeatNode" presStyleLbl="solidFgAcc1" presStyleIdx="1" presStyleCnt="7"/>
      <dgm:spPr/>
    </dgm:pt>
    <dgm:pt modelId="{CC56AB8B-FCC2-B246-85C3-DD1693BB558F}" type="pres">
      <dgm:prSet presAssocID="{2910E794-F526-C14C-956A-F014336A8193}" presName="text_3" presStyleLbl="node1" presStyleIdx="2" presStyleCnt="7">
        <dgm:presLayoutVars>
          <dgm:bulletEnabled val="1"/>
        </dgm:presLayoutVars>
      </dgm:prSet>
      <dgm:spPr/>
    </dgm:pt>
    <dgm:pt modelId="{81E37FA0-1359-B04B-9A7F-37930E29871C}" type="pres">
      <dgm:prSet presAssocID="{2910E794-F526-C14C-956A-F014336A8193}" presName="accent_3" presStyleCnt="0"/>
      <dgm:spPr/>
    </dgm:pt>
    <dgm:pt modelId="{7034DA94-9778-A641-91D5-7AA3198DD593}" type="pres">
      <dgm:prSet presAssocID="{2910E794-F526-C14C-956A-F014336A8193}" presName="accentRepeatNode" presStyleLbl="solidFgAcc1" presStyleIdx="2" presStyleCnt="7"/>
      <dgm:spPr/>
    </dgm:pt>
    <dgm:pt modelId="{4399451F-6E57-3541-B26C-917687D9D22E}" type="pres">
      <dgm:prSet presAssocID="{E38CB309-7DA4-0943-9638-F90834CD7896}" presName="text_4" presStyleLbl="node1" presStyleIdx="3" presStyleCnt="7">
        <dgm:presLayoutVars>
          <dgm:bulletEnabled val="1"/>
        </dgm:presLayoutVars>
      </dgm:prSet>
      <dgm:spPr/>
    </dgm:pt>
    <dgm:pt modelId="{3BE7A359-D49A-A645-A38F-7C488D329AEA}" type="pres">
      <dgm:prSet presAssocID="{E38CB309-7DA4-0943-9638-F90834CD7896}" presName="accent_4" presStyleCnt="0"/>
      <dgm:spPr/>
    </dgm:pt>
    <dgm:pt modelId="{DEDAF2C7-CFEF-AD49-9319-AF71571B1C55}" type="pres">
      <dgm:prSet presAssocID="{E38CB309-7DA4-0943-9638-F90834CD7896}" presName="accentRepeatNode" presStyleLbl="solidFgAcc1" presStyleIdx="3" presStyleCnt="7"/>
      <dgm:spPr/>
    </dgm:pt>
    <dgm:pt modelId="{119ECEDA-6953-AD45-88B6-8D476735D7CB}" type="pres">
      <dgm:prSet presAssocID="{DDBBC632-0D0C-4E10-AE45-27BCC34F10EF}" presName="text_5" presStyleLbl="node1" presStyleIdx="4" presStyleCnt="7">
        <dgm:presLayoutVars>
          <dgm:bulletEnabled val="1"/>
        </dgm:presLayoutVars>
      </dgm:prSet>
      <dgm:spPr/>
    </dgm:pt>
    <dgm:pt modelId="{07E19CE8-4F21-264E-93AD-29243412DFE9}" type="pres">
      <dgm:prSet presAssocID="{DDBBC632-0D0C-4E10-AE45-27BCC34F10EF}" presName="accent_5" presStyleCnt="0"/>
      <dgm:spPr/>
    </dgm:pt>
    <dgm:pt modelId="{7674730A-32C4-416C-B92C-576A27204E04}" type="pres">
      <dgm:prSet presAssocID="{DDBBC632-0D0C-4E10-AE45-27BCC34F10EF}" presName="accentRepeatNode" presStyleLbl="solidFgAcc1" presStyleIdx="4" presStyleCnt="7"/>
      <dgm:spPr/>
    </dgm:pt>
    <dgm:pt modelId="{A9F4BEC8-6B37-954A-9096-D49C5CE9BDB2}" type="pres">
      <dgm:prSet presAssocID="{5276E789-491F-424B-BB0F-5EB88CBE710D}" presName="text_6" presStyleLbl="node1" presStyleIdx="5" presStyleCnt="7">
        <dgm:presLayoutVars>
          <dgm:bulletEnabled val="1"/>
        </dgm:presLayoutVars>
      </dgm:prSet>
      <dgm:spPr/>
    </dgm:pt>
    <dgm:pt modelId="{8FEA0167-1C82-7B4D-8A9C-7344A449D159}" type="pres">
      <dgm:prSet presAssocID="{5276E789-491F-424B-BB0F-5EB88CBE710D}" presName="accent_6" presStyleCnt="0"/>
      <dgm:spPr/>
    </dgm:pt>
    <dgm:pt modelId="{59A5BC72-E008-4510-8406-400545F420E2}" type="pres">
      <dgm:prSet presAssocID="{5276E789-491F-424B-BB0F-5EB88CBE710D}" presName="accentRepeatNode" presStyleLbl="solidFgAcc1" presStyleIdx="5" presStyleCnt="7"/>
      <dgm:spPr/>
    </dgm:pt>
    <dgm:pt modelId="{079B8E0A-83BB-F44F-8A5F-484FB3BB442F}" type="pres">
      <dgm:prSet presAssocID="{ADEF4B63-C2F0-49F1-A436-39041E977BAA}" presName="text_7" presStyleLbl="node1" presStyleIdx="6" presStyleCnt="7">
        <dgm:presLayoutVars>
          <dgm:bulletEnabled val="1"/>
        </dgm:presLayoutVars>
      </dgm:prSet>
      <dgm:spPr/>
    </dgm:pt>
    <dgm:pt modelId="{D3E22528-35F4-A640-8D30-8B75F6B4347F}" type="pres">
      <dgm:prSet presAssocID="{ADEF4B63-C2F0-49F1-A436-39041E977BAA}" presName="accent_7" presStyleCnt="0"/>
      <dgm:spPr/>
    </dgm:pt>
    <dgm:pt modelId="{1AD68B77-1120-7A49-9869-B0B5FE0A28B2}" type="pres">
      <dgm:prSet presAssocID="{ADEF4B63-C2F0-49F1-A436-39041E977BAA}" presName="accentRepeatNode" presStyleLbl="solidFgAcc1" presStyleIdx="6" presStyleCnt="7"/>
      <dgm:spPr/>
    </dgm:pt>
  </dgm:ptLst>
  <dgm:cxnLst>
    <dgm:cxn modelId="{0EBFCE0B-AACE-43D1-B89D-B5E1B584BC4F}" srcId="{53DD070B-DF35-4B99-AD53-787A157761E8}" destId="{DDBBC632-0D0C-4E10-AE45-27BCC34F10EF}" srcOrd="4" destOrd="0" parTransId="{EEBE43DD-33DF-4DD6-9882-41DD34ECEEF5}" sibTransId="{B0BA8701-DEB8-41D6-B6B0-16A540C463AC}"/>
    <dgm:cxn modelId="{8DCBED16-F142-F741-B035-BA2C5904D04E}" srcId="{53DD070B-DF35-4B99-AD53-787A157761E8}" destId="{2910E794-F526-C14C-956A-F014336A8193}" srcOrd="2" destOrd="0" parTransId="{DD9054AD-733B-ED4C-A9F6-38340C5FA18D}" sibTransId="{84E5558C-A38D-5E48-B4C5-E15F249EC9CB}"/>
    <dgm:cxn modelId="{7D86EC1D-2EEC-4E41-906B-E020A637DD45}" type="presOf" srcId="{AD685A05-47CB-4D19-8D24-A04F4E3F190D}" destId="{2DFEAD11-2AA4-4C0A-A0BA-FDF88B7DB6B7}" srcOrd="0" destOrd="0" presId="urn:microsoft.com/office/officeart/2008/layout/VerticalCurvedList"/>
    <dgm:cxn modelId="{0CC79627-3C61-AD4E-AFD4-6EB4C0509818}" type="presOf" srcId="{DDBBC632-0D0C-4E10-AE45-27BCC34F10EF}" destId="{119ECEDA-6953-AD45-88B6-8D476735D7CB}" srcOrd="0" destOrd="0" presId="urn:microsoft.com/office/officeart/2008/layout/VerticalCurvedList"/>
    <dgm:cxn modelId="{9139EC28-A71D-4948-A199-E7ABFAF7E7B7}" srcId="{53DD070B-DF35-4B99-AD53-787A157761E8}" destId="{ADEF4B63-C2F0-49F1-A436-39041E977BAA}" srcOrd="6" destOrd="0" parTransId="{95C6A5EB-22C5-49ED-8D93-2F0689DE2056}" sibTransId="{CB2422EC-02D5-4885-A300-15DB56F611D4}"/>
    <dgm:cxn modelId="{7C919742-D6C8-4344-90C4-9B24EE155468}" srcId="{53DD070B-DF35-4B99-AD53-787A157761E8}" destId="{AD685A05-47CB-4D19-8D24-A04F4E3F190D}" srcOrd="1" destOrd="0" parTransId="{944D55E2-561E-4D60-B535-1943A817F661}" sibTransId="{614B1297-0C67-4A73-805D-59AF7F9A2FB9}"/>
    <dgm:cxn modelId="{8E72E24F-41D7-504D-ADD9-D6945F47769F}" type="presOf" srcId="{5276E789-491F-424B-BB0F-5EB88CBE710D}" destId="{A9F4BEC8-6B37-954A-9096-D49C5CE9BDB2}" srcOrd="0" destOrd="0" presId="urn:microsoft.com/office/officeart/2008/layout/VerticalCurvedList"/>
    <dgm:cxn modelId="{9B7B1B54-99BC-CD46-B64B-5354A49B3978}" type="presOf" srcId="{ADEF4B63-C2F0-49F1-A436-39041E977BAA}" destId="{079B8E0A-83BB-F44F-8A5F-484FB3BB442F}" srcOrd="0" destOrd="0" presId="urn:microsoft.com/office/officeart/2008/layout/VerticalCurvedList"/>
    <dgm:cxn modelId="{253A5961-CF8A-DF44-8BEE-DAE6EAAC2A55}" type="presOf" srcId="{2910E794-F526-C14C-956A-F014336A8193}" destId="{CC56AB8B-FCC2-B246-85C3-DD1693BB558F}" srcOrd="0" destOrd="0" presId="urn:microsoft.com/office/officeart/2008/layout/VerticalCurvedList"/>
    <dgm:cxn modelId="{50FCF289-C02B-4F47-A85B-DD85A2DD73DB}" srcId="{53DD070B-DF35-4B99-AD53-787A157761E8}" destId="{B0608A24-AA3B-4179-BA64-CE7205DA774D}" srcOrd="0" destOrd="0" parTransId="{A2F9177F-A3C0-43D0-B3A2-DF655F8995C2}" sibTransId="{7F503AC1-286D-4162-BC8B-41AE05BC6098}"/>
    <dgm:cxn modelId="{B854D999-9A5C-4A14-AD71-B048C8DDBB86}" type="presOf" srcId="{53DD070B-DF35-4B99-AD53-787A157761E8}" destId="{B547A24B-2D23-431E-B8AD-B3DB2FE0DB0A}" srcOrd="0" destOrd="0" presId="urn:microsoft.com/office/officeart/2008/layout/VerticalCurvedList"/>
    <dgm:cxn modelId="{281679A3-8042-42F8-80A4-478E3139BAFF}" type="presOf" srcId="{B0608A24-AA3B-4179-BA64-CE7205DA774D}" destId="{F81ADC18-FCDA-49B2-ABF3-85007233F1ED}" srcOrd="0" destOrd="0" presId="urn:microsoft.com/office/officeart/2008/layout/VerticalCurvedList"/>
    <dgm:cxn modelId="{C9E628BE-DFD5-BC43-99DB-1E178C49363E}" type="presOf" srcId="{E38CB309-7DA4-0943-9638-F90834CD7896}" destId="{4399451F-6E57-3541-B26C-917687D9D22E}" srcOrd="0" destOrd="0" presId="urn:microsoft.com/office/officeart/2008/layout/VerticalCurvedList"/>
    <dgm:cxn modelId="{70AD3DCA-2685-489A-8FAE-EE40F47EE558}" type="presOf" srcId="{7F503AC1-286D-4162-BC8B-41AE05BC6098}" destId="{F9D3B91D-77C9-4A7E-836F-423FC95056F2}" srcOrd="0" destOrd="0" presId="urn:microsoft.com/office/officeart/2008/layout/VerticalCurvedList"/>
    <dgm:cxn modelId="{0A61F9CD-A2E9-CA4F-AA19-8CF282A11579}" srcId="{53DD070B-DF35-4B99-AD53-787A157761E8}" destId="{E38CB309-7DA4-0943-9638-F90834CD7896}" srcOrd="3" destOrd="0" parTransId="{B75A583B-A529-1743-9003-55A31CDDBEA5}" sibTransId="{9F84806E-1C99-CA40-8880-E222D2B7E594}"/>
    <dgm:cxn modelId="{B38797E1-C8C9-4F87-96EC-4F70553AC5CC}" srcId="{53DD070B-DF35-4B99-AD53-787A157761E8}" destId="{5276E789-491F-424B-BB0F-5EB88CBE710D}" srcOrd="5" destOrd="0" parTransId="{088BE4DA-565C-423F-AC43-AFC877B2349D}" sibTransId="{646E9E49-E67B-46B2-B3A2-36C3BBBBBAB6}"/>
    <dgm:cxn modelId="{45C411D4-EBFA-4EA2-9CF5-0511E0B5BB22}" type="presParOf" srcId="{B547A24B-2D23-431E-B8AD-B3DB2FE0DB0A}" destId="{932932B1-8A0F-42A7-BA0C-B5B90C921E59}" srcOrd="0" destOrd="0" presId="urn:microsoft.com/office/officeart/2008/layout/VerticalCurvedList"/>
    <dgm:cxn modelId="{92BF36B2-7BFE-4369-8158-195F3BF6A5F1}" type="presParOf" srcId="{932932B1-8A0F-42A7-BA0C-B5B90C921E59}" destId="{48B1AE54-C2A5-46E0-8986-63E2C2E606B3}" srcOrd="0" destOrd="0" presId="urn:microsoft.com/office/officeart/2008/layout/VerticalCurvedList"/>
    <dgm:cxn modelId="{5803CBFE-F2B6-4B43-9A8F-7C75936B10F3}" type="presParOf" srcId="{48B1AE54-C2A5-46E0-8986-63E2C2E606B3}" destId="{ECBFB3CB-99A1-485B-9837-D83B61DC563C}" srcOrd="0" destOrd="0" presId="urn:microsoft.com/office/officeart/2008/layout/VerticalCurvedList"/>
    <dgm:cxn modelId="{9C4B1EDF-ABDC-41C1-9654-B0369032D5C1}" type="presParOf" srcId="{48B1AE54-C2A5-46E0-8986-63E2C2E606B3}" destId="{F9D3B91D-77C9-4A7E-836F-423FC95056F2}" srcOrd="1" destOrd="0" presId="urn:microsoft.com/office/officeart/2008/layout/VerticalCurvedList"/>
    <dgm:cxn modelId="{7FA5F534-291D-4784-BFA3-D2B22C256C44}" type="presParOf" srcId="{48B1AE54-C2A5-46E0-8986-63E2C2E606B3}" destId="{ADF63FB9-DAAE-4403-883E-B395EF78D4A4}" srcOrd="2" destOrd="0" presId="urn:microsoft.com/office/officeart/2008/layout/VerticalCurvedList"/>
    <dgm:cxn modelId="{75A5A85D-14D1-4EE5-9394-17C6D37DFFFD}" type="presParOf" srcId="{48B1AE54-C2A5-46E0-8986-63E2C2E606B3}" destId="{2EAC3355-9CBC-4105-8C34-96EA5B2EAD72}" srcOrd="3" destOrd="0" presId="urn:microsoft.com/office/officeart/2008/layout/VerticalCurvedList"/>
    <dgm:cxn modelId="{7B5EF28D-8FCF-41E0-B5E9-F17764D38F77}" type="presParOf" srcId="{932932B1-8A0F-42A7-BA0C-B5B90C921E59}" destId="{F81ADC18-FCDA-49B2-ABF3-85007233F1ED}" srcOrd="1" destOrd="0" presId="urn:microsoft.com/office/officeart/2008/layout/VerticalCurvedList"/>
    <dgm:cxn modelId="{E2A817EE-E800-4C78-8948-9D3B188D4382}" type="presParOf" srcId="{932932B1-8A0F-42A7-BA0C-B5B90C921E59}" destId="{009FCB12-FD5B-4485-9CEF-79B2BE314C0C}" srcOrd="2" destOrd="0" presId="urn:microsoft.com/office/officeart/2008/layout/VerticalCurvedList"/>
    <dgm:cxn modelId="{D0276E93-1C34-4146-A1C8-D39CD5997282}" type="presParOf" srcId="{009FCB12-FD5B-4485-9CEF-79B2BE314C0C}" destId="{CCFB5247-828E-4F2B-A2CD-1F9318EBCE20}" srcOrd="0" destOrd="0" presId="urn:microsoft.com/office/officeart/2008/layout/VerticalCurvedList"/>
    <dgm:cxn modelId="{338D76E7-CC6D-4364-9328-ED5BBEA22ECA}" type="presParOf" srcId="{932932B1-8A0F-42A7-BA0C-B5B90C921E59}" destId="{2DFEAD11-2AA4-4C0A-A0BA-FDF88B7DB6B7}" srcOrd="3" destOrd="0" presId="urn:microsoft.com/office/officeart/2008/layout/VerticalCurvedList"/>
    <dgm:cxn modelId="{66541820-9A5C-48BC-AF80-13207290EC35}" type="presParOf" srcId="{932932B1-8A0F-42A7-BA0C-B5B90C921E59}" destId="{1C4D5C45-A3E7-48B3-B329-F5ADB000571E}" srcOrd="4" destOrd="0" presId="urn:microsoft.com/office/officeart/2008/layout/VerticalCurvedList"/>
    <dgm:cxn modelId="{F7C7DC41-B1E2-480F-A5BD-7447A9E0517E}" type="presParOf" srcId="{1C4D5C45-A3E7-48B3-B329-F5ADB000571E}" destId="{41BC8AF6-047C-466C-BE72-C2B7A44D9196}" srcOrd="0" destOrd="0" presId="urn:microsoft.com/office/officeart/2008/layout/VerticalCurvedList"/>
    <dgm:cxn modelId="{6C507048-B6FB-6549-99D6-99EEC50CB6DF}" type="presParOf" srcId="{932932B1-8A0F-42A7-BA0C-B5B90C921E59}" destId="{CC56AB8B-FCC2-B246-85C3-DD1693BB558F}" srcOrd="5" destOrd="0" presId="urn:microsoft.com/office/officeart/2008/layout/VerticalCurvedList"/>
    <dgm:cxn modelId="{FF7A15A8-9ECE-DD41-915A-0DC2781624D4}" type="presParOf" srcId="{932932B1-8A0F-42A7-BA0C-B5B90C921E59}" destId="{81E37FA0-1359-B04B-9A7F-37930E29871C}" srcOrd="6" destOrd="0" presId="urn:microsoft.com/office/officeart/2008/layout/VerticalCurvedList"/>
    <dgm:cxn modelId="{02B407A2-1C0F-1045-90F8-2D27E4F05923}" type="presParOf" srcId="{81E37FA0-1359-B04B-9A7F-37930E29871C}" destId="{7034DA94-9778-A641-91D5-7AA3198DD593}" srcOrd="0" destOrd="0" presId="urn:microsoft.com/office/officeart/2008/layout/VerticalCurvedList"/>
    <dgm:cxn modelId="{D5E69203-E991-5745-B959-7BDF2E208EA8}" type="presParOf" srcId="{932932B1-8A0F-42A7-BA0C-B5B90C921E59}" destId="{4399451F-6E57-3541-B26C-917687D9D22E}" srcOrd="7" destOrd="0" presId="urn:microsoft.com/office/officeart/2008/layout/VerticalCurvedList"/>
    <dgm:cxn modelId="{1CC33FFE-16A7-4845-B232-F8D4F70E86C7}" type="presParOf" srcId="{932932B1-8A0F-42A7-BA0C-B5B90C921E59}" destId="{3BE7A359-D49A-A645-A38F-7C488D329AEA}" srcOrd="8" destOrd="0" presId="urn:microsoft.com/office/officeart/2008/layout/VerticalCurvedList"/>
    <dgm:cxn modelId="{40F25E09-DBD5-EB4E-B1EB-FF6218B167B6}" type="presParOf" srcId="{3BE7A359-D49A-A645-A38F-7C488D329AEA}" destId="{DEDAF2C7-CFEF-AD49-9319-AF71571B1C55}" srcOrd="0" destOrd="0" presId="urn:microsoft.com/office/officeart/2008/layout/VerticalCurvedList"/>
    <dgm:cxn modelId="{54D4654A-DEF6-F144-BF99-09029C001901}" type="presParOf" srcId="{932932B1-8A0F-42A7-BA0C-B5B90C921E59}" destId="{119ECEDA-6953-AD45-88B6-8D476735D7CB}" srcOrd="9" destOrd="0" presId="urn:microsoft.com/office/officeart/2008/layout/VerticalCurvedList"/>
    <dgm:cxn modelId="{A7D48814-059A-1D4D-8ED0-59000A4A2795}" type="presParOf" srcId="{932932B1-8A0F-42A7-BA0C-B5B90C921E59}" destId="{07E19CE8-4F21-264E-93AD-29243412DFE9}" srcOrd="10" destOrd="0" presId="urn:microsoft.com/office/officeart/2008/layout/VerticalCurvedList"/>
    <dgm:cxn modelId="{9ADFC38A-EDD9-3948-A665-66B188E87099}" type="presParOf" srcId="{07E19CE8-4F21-264E-93AD-29243412DFE9}" destId="{7674730A-32C4-416C-B92C-576A27204E04}" srcOrd="0" destOrd="0" presId="urn:microsoft.com/office/officeart/2008/layout/VerticalCurvedList"/>
    <dgm:cxn modelId="{2CC03BA5-EB53-0443-93EF-0612896A2816}" type="presParOf" srcId="{932932B1-8A0F-42A7-BA0C-B5B90C921E59}" destId="{A9F4BEC8-6B37-954A-9096-D49C5CE9BDB2}" srcOrd="11" destOrd="0" presId="urn:microsoft.com/office/officeart/2008/layout/VerticalCurvedList"/>
    <dgm:cxn modelId="{AA365F5C-C3B0-6144-97A5-FD4034CBAB70}" type="presParOf" srcId="{932932B1-8A0F-42A7-BA0C-B5B90C921E59}" destId="{8FEA0167-1C82-7B4D-8A9C-7344A449D159}" srcOrd="12" destOrd="0" presId="urn:microsoft.com/office/officeart/2008/layout/VerticalCurvedList"/>
    <dgm:cxn modelId="{79D11607-E34D-2D45-B8B2-D21077DE6A07}" type="presParOf" srcId="{8FEA0167-1C82-7B4D-8A9C-7344A449D159}" destId="{59A5BC72-E008-4510-8406-400545F420E2}" srcOrd="0" destOrd="0" presId="urn:microsoft.com/office/officeart/2008/layout/VerticalCurvedList"/>
    <dgm:cxn modelId="{883C7E31-0C8F-2949-B530-0054EAC53A29}" type="presParOf" srcId="{932932B1-8A0F-42A7-BA0C-B5B90C921E59}" destId="{079B8E0A-83BB-F44F-8A5F-484FB3BB442F}" srcOrd="13" destOrd="0" presId="urn:microsoft.com/office/officeart/2008/layout/VerticalCurvedList"/>
    <dgm:cxn modelId="{0A44473C-0F4C-444F-B919-16E3CEB86564}" type="presParOf" srcId="{932932B1-8A0F-42A7-BA0C-B5B90C921E59}" destId="{D3E22528-35F4-A640-8D30-8B75F6B4347F}" srcOrd="14" destOrd="0" presId="urn:microsoft.com/office/officeart/2008/layout/VerticalCurvedList"/>
    <dgm:cxn modelId="{BBFBCD95-3B58-694E-BBF2-272DE8E6D6BB}" type="presParOf" srcId="{D3E22528-35F4-A640-8D30-8B75F6B4347F}" destId="{1AD68B77-1120-7A49-9869-B0B5FE0A28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7E187-E1D2-4302-9355-19D6CAED05B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5107BF5-3569-4CDD-BA49-87C13F86C506}">
      <dgm:prSet/>
      <dgm:spPr/>
      <dgm:t>
        <a:bodyPr/>
        <a:lstStyle/>
        <a:p>
          <a:r>
            <a:rPr lang="en-US"/>
            <a:t>60 million blocks comprising of:</a:t>
          </a:r>
        </a:p>
      </dgm:t>
    </dgm:pt>
    <dgm:pt modelId="{4720D56C-00DB-4385-8540-BC483F5921B0}" type="parTrans" cxnId="{5CE5946A-F490-4D93-B733-A1859E8D0E34}">
      <dgm:prSet/>
      <dgm:spPr/>
      <dgm:t>
        <a:bodyPr/>
        <a:lstStyle/>
        <a:p>
          <a:endParaRPr lang="en-GB"/>
        </a:p>
      </dgm:t>
    </dgm:pt>
    <dgm:pt modelId="{0D1B8494-CFBB-4F7E-BC08-C8201D8D7107}" type="sibTrans" cxnId="{5CE5946A-F490-4D93-B733-A1859E8D0E34}">
      <dgm:prSet/>
      <dgm:spPr/>
      <dgm:t>
        <a:bodyPr/>
        <a:lstStyle/>
        <a:p>
          <a:endParaRPr lang="en-GB"/>
        </a:p>
      </dgm:t>
    </dgm:pt>
    <dgm:pt modelId="{8CC3DDB2-09B1-4A33-AFC9-8409E586EB0F}">
      <dgm:prSet/>
      <dgm:spPr/>
      <dgm:t>
        <a:bodyPr/>
        <a:lstStyle/>
        <a:p>
          <a:r>
            <a:rPr lang="en-GB" b="1" i="0" u="none"/>
            <a:t>7,000 DDoS Logged</a:t>
          </a:r>
          <a:endParaRPr lang="en-US"/>
        </a:p>
      </dgm:t>
    </dgm:pt>
    <dgm:pt modelId="{73854A92-7F1C-4E53-B34E-A9DB793ABE74}" type="parTrans" cxnId="{16751EB6-FC25-4766-BEC8-1C102F62F160}">
      <dgm:prSet/>
      <dgm:spPr/>
      <dgm:t>
        <a:bodyPr/>
        <a:lstStyle/>
        <a:p>
          <a:endParaRPr lang="en-GB"/>
        </a:p>
      </dgm:t>
    </dgm:pt>
    <dgm:pt modelId="{C734055B-4295-4C2A-A132-DACF2564F272}" type="sibTrans" cxnId="{16751EB6-FC25-4766-BEC8-1C102F62F160}">
      <dgm:prSet/>
      <dgm:spPr/>
      <dgm:t>
        <a:bodyPr/>
        <a:lstStyle/>
        <a:p>
          <a:endParaRPr lang="en-GB"/>
        </a:p>
      </dgm:t>
    </dgm:pt>
    <dgm:pt modelId="{685913BA-7F47-4CAC-B717-F6CBA856475C}">
      <dgm:prSet/>
      <dgm:spPr/>
      <dgm:t>
        <a:bodyPr/>
        <a:lstStyle/>
        <a:p>
          <a:r>
            <a:rPr lang="en-GB" b="1" i="0" u="none"/>
            <a:t>20.1 million Malware Blocked</a:t>
          </a:r>
          <a:endParaRPr lang="en-US"/>
        </a:p>
      </dgm:t>
    </dgm:pt>
    <dgm:pt modelId="{E048DF04-6372-44D8-82EA-5E0F5A8D3CE9}" type="parTrans" cxnId="{02826F20-D9C3-4777-BF47-66A6D9586B67}">
      <dgm:prSet/>
      <dgm:spPr/>
      <dgm:t>
        <a:bodyPr/>
        <a:lstStyle/>
        <a:p>
          <a:endParaRPr lang="en-GB"/>
        </a:p>
      </dgm:t>
    </dgm:pt>
    <dgm:pt modelId="{A86562A5-FCA3-4450-A131-0E94FA811CCB}" type="sibTrans" cxnId="{02826F20-D9C3-4777-BF47-66A6D9586B67}">
      <dgm:prSet/>
      <dgm:spPr/>
      <dgm:t>
        <a:bodyPr/>
        <a:lstStyle/>
        <a:p>
          <a:endParaRPr lang="en-GB"/>
        </a:p>
      </dgm:t>
    </dgm:pt>
    <dgm:pt modelId="{612098AF-A8B6-43F1-B197-382272337FC0}">
      <dgm:prSet/>
      <dgm:spPr/>
      <dgm:t>
        <a:bodyPr/>
        <a:lstStyle/>
        <a:p>
          <a:r>
            <a:rPr lang="en-GB" b="1" i="0" u="none"/>
            <a:t>17.8 million Other Blocked</a:t>
          </a:r>
          <a:endParaRPr lang="en-US"/>
        </a:p>
      </dgm:t>
    </dgm:pt>
    <dgm:pt modelId="{4DF406B6-0217-4561-8584-B95601D9388D}" type="parTrans" cxnId="{079C4176-5136-4EC2-8E40-8A4D6D45A56A}">
      <dgm:prSet/>
      <dgm:spPr/>
      <dgm:t>
        <a:bodyPr/>
        <a:lstStyle/>
        <a:p>
          <a:endParaRPr lang="en-GB"/>
        </a:p>
      </dgm:t>
    </dgm:pt>
    <dgm:pt modelId="{8456B626-91FE-466B-B4CE-A0B082329499}" type="sibTrans" cxnId="{079C4176-5136-4EC2-8E40-8A4D6D45A56A}">
      <dgm:prSet/>
      <dgm:spPr/>
      <dgm:t>
        <a:bodyPr/>
        <a:lstStyle/>
        <a:p>
          <a:endParaRPr lang="en-GB"/>
        </a:p>
      </dgm:t>
    </dgm:pt>
    <dgm:pt modelId="{856AE70F-6F03-4D10-ADCD-E19AC6EF9486}">
      <dgm:prSet/>
      <dgm:spPr/>
      <dgm:t>
        <a:bodyPr/>
        <a:lstStyle/>
        <a:p>
          <a:r>
            <a:rPr lang="en-GB" b="1" i="0" u="none"/>
            <a:t>19.6 million Other Logged</a:t>
          </a:r>
          <a:endParaRPr lang="en-US"/>
        </a:p>
      </dgm:t>
    </dgm:pt>
    <dgm:pt modelId="{B9475B24-A1B8-421E-ABC5-5856C36A5AF3}" type="parTrans" cxnId="{D6805006-DDB4-4901-BA76-FAB67DC88008}">
      <dgm:prSet/>
      <dgm:spPr/>
      <dgm:t>
        <a:bodyPr/>
        <a:lstStyle/>
        <a:p>
          <a:endParaRPr lang="en-GB"/>
        </a:p>
      </dgm:t>
    </dgm:pt>
    <dgm:pt modelId="{0F5607F8-6B77-413F-96BB-69F3CE1AC126}" type="sibTrans" cxnId="{D6805006-DDB4-4901-BA76-FAB67DC88008}">
      <dgm:prSet/>
      <dgm:spPr/>
      <dgm:t>
        <a:bodyPr/>
        <a:lstStyle/>
        <a:p>
          <a:endParaRPr lang="en-GB"/>
        </a:p>
      </dgm:t>
    </dgm:pt>
    <dgm:pt modelId="{13B1E2DB-D7DD-4BAD-9068-CD90BF99C68F}">
      <dgm:prSet/>
      <dgm:spPr/>
      <dgm:t>
        <a:bodyPr/>
        <a:lstStyle/>
        <a:p>
          <a:r>
            <a:rPr lang="en-GB" b="1" i="0" u="none"/>
            <a:t>1.8 million Phishing Blocked</a:t>
          </a:r>
          <a:endParaRPr lang="en-US"/>
        </a:p>
      </dgm:t>
    </dgm:pt>
    <dgm:pt modelId="{2446AC26-62DF-42F9-9810-DF1409006BDD}" type="parTrans" cxnId="{1BD438CB-FD02-4234-9E1E-CC01B29CE63A}">
      <dgm:prSet/>
      <dgm:spPr/>
      <dgm:t>
        <a:bodyPr/>
        <a:lstStyle/>
        <a:p>
          <a:endParaRPr lang="en-GB"/>
        </a:p>
      </dgm:t>
    </dgm:pt>
    <dgm:pt modelId="{7433156F-865C-48F5-B4BB-73643EBE60A9}" type="sibTrans" cxnId="{1BD438CB-FD02-4234-9E1E-CC01B29CE63A}">
      <dgm:prSet/>
      <dgm:spPr/>
      <dgm:t>
        <a:bodyPr/>
        <a:lstStyle/>
        <a:p>
          <a:endParaRPr lang="en-GB"/>
        </a:p>
      </dgm:t>
    </dgm:pt>
    <dgm:pt modelId="{F46E94A2-959D-42A1-8C48-E3A87C5D8871}" type="pres">
      <dgm:prSet presAssocID="{3447E187-E1D2-4302-9355-19D6CAED05B4}" presName="linear" presStyleCnt="0">
        <dgm:presLayoutVars>
          <dgm:dir/>
          <dgm:resizeHandles val="exact"/>
        </dgm:presLayoutVars>
      </dgm:prSet>
      <dgm:spPr/>
    </dgm:pt>
    <dgm:pt modelId="{E715BAF7-6CEF-4AEF-AD79-91BB62C42040}" type="pres">
      <dgm:prSet presAssocID="{B5107BF5-3569-4CDD-BA49-87C13F86C506}" presName="comp" presStyleCnt="0"/>
      <dgm:spPr/>
    </dgm:pt>
    <dgm:pt modelId="{717332AB-3A5B-42F0-A258-8CFD6B79DF0A}" type="pres">
      <dgm:prSet presAssocID="{B5107BF5-3569-4CDD-BA49-87C13F86C506}" presName="box" presStyleLbl="node1" presStyleIdx="0" presStyleCnt="6"/>
      <dgm:spPr/>
    </dgm:pt>
    <dgm:pt modelId="{4F818667-C5E1-455C-A1C7-E6DBE6E18B3F}" type="pres">
      <dgm:prSet presAssocID="{B5107BF5-3569-4CDD-BA49-87C13F86C506}" presName="img"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3000" b="-53000"/>
          </a:stretch>
        </a:blipFill>
      </dgm:spPr>
      <dgm:extLst>
        <a:ext uri="{E40237B7-FDA0-4F09-8148-C483321AD2D9}">
          <dgm14:cNvPr xmlns:dgm14="http://schemas.microsoft.com/office/drawing/2010/diagram" id="0" name="" descr="Stop with solid fill"/>
        </a:ext>
      </dgm:extLst>
    </dgm:pt>
    <dgm:pt modelId="{F282C451-95C5-4BC1-8D29-CA132A66999C}" type="pres">
      <dgm:prSet presAssocID="{B5107BF5-3569-4CDD-BA49-87C13F86C506}" presName="text" presStyleLbl="node1" presStyleIdx="0" presStyleCnt="6">
        <dgm:presLayoutVars>
          <dgm:bulletEnabled val="1"/>
        </dgm:presLayoutVars>
      </dgm:prSet>
      <dgm:spPr/>
    </dgm:pt>
    <dgm:pt modelId="{C434D529-5C15-439C-990A-1A4A39ED3CAF}" type="pres">
      <dgm:prSet presAssocID="{0D1B8494-CFBB-4F7E-BC08-C8201D8D7107}" presName="spacer" presStyleCnt="0"/>
      <dgm:spPr/>
    </dgm:pt>
    <dgm:pt modelId="{627C488A-AD17-4AC7-9A77-B5203CB29890}" type="pres">
      <dgm:prSet presAssocID="{8CC3DDB2-09B1-4A33-AFC9-8409E586EB0F}" presName="comp" presStyleCnt="0"/>
      <dgm:spPr/>
    </dgm:pt>
    <dgm:pt modelId="{91EECBD6-D821-47E1-8394-46952A158E0B}" type="pres">
      <dgm:prSet presAssocID="{8CC3DDB2-09B1-4A33-AFC9-8409E586EB0F}" presName="box" presStyleLbl="node1" presStyleIdx="1" presStyleCnt="6"/>
      <dgm:spPr/>
    </dgm:pt>
    <dgm:pt modelId="{E5163D2E-6BD3-43A0-BF81-E61F7A0E50BF}" type="pres">
      <dgm:prSet presAssocID="{8CC3DDB2-09B1-4A33-AFC9-8409E586EB0F}" presName="img"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3000" b="-53000"/>
          </a:stretch>
        </a:blipFill>
      </dgm:spPr>
      <dgm:extLst>
        <a:ext uri="{E40237B7-FDA0-4F09-8148-C483321AD2D9}">
          <dgm14:cNvPr xmlns:dgm14="http://schemas.microsoft.com/office/drawing/2010/diagram" id="0" name="" descr="Thumbs Down with solid fill"/>
        </a:ext>
      </dgm:extLst>
    </dgm:pt>
    <dgm:pt modelId="{2A17025D-9F1F-43EB-8116-8DCC4594ADA4}" type="pres">
      <dgm:prSet presAssocID="{8CC3DDB2-09B1-4A33-AFC9-8409E586EB0F}" presName="text" presStyleLbl="node1" presStyleIdx="1" presStyleCnt="6">
        <dgm:presLayoutVars>
          <dgm:bulletEnabled val="1"/>
        </dgm:presLayoutVars>
      </dgm:prSet>
      <dgm:spPr/>
    </dgm:pt>
    <dgm:pt modelId="{FC63DDC0-CE76-4E26-B140-FCA85E8CE1D5}" type="pres">
      <dgm:prSet presAssocID="{C734055B-4295-4C2A-A132-DACF2564F272}" presName="spacer" presStyleCnt="0"/>
      <dgm:spPr/>
    </dgm:pt>
    <dgm:pt modelId="{F4295AC9-4AA8-4480-A3FF-C6A96CD60C27}" type="pres">
      <dgm:prSet presAssocID="{13B1E2DB-D7DD-4BAD-9068-CD90BF99C68F}" presName="comp" presStyleCnt="0"/>
      <dgm:spPr/>
    </dgm:pt>
    <dgm:pt modelId="{054FD0F5-A126-41FB-ADB2-C3CEEE40B045}" type="pres">
      <dgm:prSet presAssocID="{13B1E2DB-D7DD-4BAD-9068-CD90BF99C68F}" presName="box" presStyleLbl="node1" presStyleIdx="2" presStyleCnt="6"/>
      <dgm:spPr/>
    </dgm:pt>
    <dgm:pt modelId="{33B7B1A6-D924-49E5-9EE0-561D9E384B8C}" type="pres">
      <dgm:prSet presAssocID="{13B1E2DB-D7DD-4BAD-9068-CD90BF99C68F}" presName="img"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3000" b="-53000"/>
          </a:stretch>
        </a:blipFill>
      </dgm:spPr>
      <dgm:extLst>
        <a:ext uri="{E40237B7-FDA0-4F09-8148-C483321AD2D9}">
          <dgm14:cNvPr xmlns:dgm14="http://schemas.microsoft.com/office/drawing/2010/diagram" id="0" name="" descr="Dead Fish Skeleton outline"/>
        </a:ext>
      </dgm:extLst>
    </dgm:pt>
    <dgm:pt modelId="{BFAC8BED-43A0-4F8D-93A6-DCB965E245F8}" type="pres">
      <dgm:prSet presAssocID="{13B1E2DB-D7DD-4BAD-9068-CD90BF99C68F}" presName="text" presStyleLbl="node1" presStyleIdx="2" presStyleCnt="6">
        <dgm:presLayoutVars>
          <dgm:bulletEnabled val="1"/>
        </dgm:presLayoutVars>
      </dgm:prSet>
      <dgm:spPr/>
    </dgm:pt>
    <dgm:pt modelId="{3E191A8F-B6B1-45DC-9CD4-C31CDC444144}" type="pres">
      <dgm:prSet presAssocID="{7433156F-865C-48F5-B4BB-73643EBE60A9}" presName="spacer" presStyleCnt="0"/>
      <dgm:spPr/>
    </dgm:pt>
    <dgm:pt modelId="{A8127CA4-BFD7-4AFA-A62A-7D74C516EB2C}" type="pres">
      <dgm:prSet presAssocID="{685913BA-7F47-4CAC-B717-F6CBA856475C}" presName="comp" presStyleCnt="0"/>
      <dgm:spPr/>
    </dgm:pt>
    <dgm:pt modelId="{D789D8FD-1A55-4471-95F5-D00611839E34}" type="pres">
      <dgm:prSet presAssocID="{685913BA-7F47-4CAC-B717-F6CBA856475C}" presName="box" presStyleLbl="node1" presStyleIdx="3" presStyleCnt="6"/>
      <dgm:spPr/>
    </dgm:pt>
    <dgm:pt modelId="{5B4D13E9-7905-41AD-8E24-00074EB19AF9}" type="pres">
      <dgm:prSet presAssocID="{685913BA-7F47-4CAC-B717-F6CBA856475C}" presName="img"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3000" b="-53000"/>
          </a:stretch>
        </a:blipFill>
      </dgm:spPr>
      <dgm:extLst>
        <a:ext uri="{E40237B7-FDA0-4F09-8148-C483321AD2D9}">
          <dgm14:cNvPr xmlns:dgm14="http://schemas.microsoft.com/office/drawing/2010/diagram" id="0" name="" descr="Devil face outline with solid fill"/>
        </a:ext>
      </dgm:extLst>
    </dgm:pt>
    <dgm:pt modelId="{731AF725-05C3-4746-9862-D23461A695DA}" type="pres">
      <dgm:prSet presAssocID="{685913BA-7F47-4CAC-B717-F6CBA856475C}" presName="text" presStyleLbl="node1" presStyleIdx="3" presStyleCnt="6">
        <dgm:presLayoutVars>
          <dgm:bulletEnabled val="1"/>
        </dgm:presLayoutVars>
      </dgm:prSet>
      <dgm:spPr/>
    </dgm:pt>
    <dgm:pt modelId="{0F680C6B-159B-441C-A4D8-7967A85FF2F1}" type="pres">
      <dgm:prSet presAssocID="{A86562A5-FCA3-4450-A131-0E94FA811CCB}" presName="spacer" presStyleCnt="0"/>
      <dgm:spPr/>
    </dgm:pt>
    <dgm:pt modelId="{5E6A37A9-D7B2-44BB-98E0-79462B59E364}" type="pres">
      <dgm:prSet presAssocID="{612098AF-A8B6-43F1-B197-382272337FC0}" presName="comp" presStyleCnt="0"/>
      <dgm:spPr/>
    </dgm:pt>
    <dgm:pt modelId="{EF051797-0ED4-42FF-95C7-40C3F0AF35E8}" type="pres">
      <dgm:prSet presAssocID="{612098AF-A8B6-43F1-B197-382272337FC0}" presName="box" presStyleLbl="node1" presStyleIdx="4" presStyleCnt="6"/>
      <dgm:spPr/>
    </dgm:pt>
    <dgm:pt modelId="{242028A6-2DDC-4813-98EC-6834DAFD759C}" type="pres">
      <dgm:prSet presAssocID="{612098AF-A8B6-43F1-B197-382272337FC0}" presName="img"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53000" b="-53000"/>
          </a:stretch>
        </a:blipFill>
      </dgm:spPr>
      <dgm:extLst>
        <a:ext uri="{E40237B7-FDA0-4F09-8148-C483321AD2D9}">
          <dgm14:cNvPr xmlns:dgm14="http://schemas.microsoft.com/office/drawing/2010/diagram" id="0" name="" descr="Miscellaneous with solid fill"/>
        </a:ext>
      </dgm:extLst>
    </dgm:pt>
    <dgm:pt modelId="{CD416331-5104-461E-8C7A-0291D6E1C1E8}" type="pres">
      <dgm:prSet presAssocID="{612098AF-A8B6-43F1-B197-382272337FC0}" presName="text" presStyleLbl="node1" presStyleIdx="4" presStyleCnt="6">
        <dgm:presLayoutVars>
          <dgm:bulletEnabled val="1"/>
        </dgm:presLayoutVars>
      </dgm:prSet>
      <dgm:spPr/>
    </dgm:pt>
    <dgm:pt modelId="{480AC690-9A87-4C64-B64F-98FED4F4E71F}" type="pres">
      <dgm:prSet presAssocID="{8456B626-91FE-466B-B4CE-A0B082329499}" presName="spacer" presStyleCnt="0"/>
      <dgm:spPr/>
    </dgm:pt>
    <dgm:pt modelId="{7FE71E2D-736F-4DC4-A088-F84411214F34}" type="pres">
      <dgm:prSet presAssocID="{856AE70F-6F03-4D10-ADCD-E19AC6EF9486}" presName="comp" presStyleCnt="0"/>
      <dgm:spPr/>
    </dgm:pt>
    <dgm:pt modelId="{07EA57B2-BBFC-43C7-9692-E7EC05116385}" type="pres">
      <dgm:prSet presAssocID="{856AE70F-6F03-4D10-ADCD-E19AC6EF9486}" presName="box" presStyleLbl="node1" presStyleIdx="5" presStyleCnt="6"/>
      <dgm:spPr/>
    </dgm:pt>
    <dgm:pt modelId="{01A384ED-79C2-44CD-AD93-C5FFCAA3D596}" type="pres">
      <dgm:prSet presAssocID="{856AE70F-6F03-4D10-ADCD-E19AC6EF9486}" presName="img"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53000" b="-53000"/>
          </a:stretch>
        </a:blipFill>
      </dgm:spPr>
      <dgm:extLst>
        <a:ext uri="{E40237B7-FDA0-4F09-8148-C483321AD2D9}">
          <dgm14:cNvPr xmlns:dgm14="http://schemas.microsoft.com/office/drawing/2010/diagram" id="0" name="" descr="Tree Stump with solid fill"/>
        </a:ext>
      </dgm:extLst>
    </dgm:pt>
    <dgm:pt modelId="{D6891BA0-84F8-45AB-933A-73A8627F9675}" type="pres">
      <dgm:prSet presAssocID="{856AE70F-6F03-4D10-ADCD-E19AC6EF9486}" presName="text" presStyleLbl="node1" presStyleIdx="5" presStyleCnt="6">
        <dgm:presLayoutVars>
          <dgm:bulletEnabled val="1"/>
        </dgm:presLayoutVars>
      </dgm:prSet>
      <dgm:spPr/>
    </dgm:pt>
  </dgm:ptLst>
  <dgm:cxnLst>
    <dgm:cxn modelId="{D6805006-DDB4-4901-BA76-FAB67DC88008}" srcId="{3447E187-E1D2-4302-9355-19D6CAED05B4}" destId="{856AE70F-6F03-4D10-ADCD-E19AC6EF9486}" srcOrd="5" destOrd="0" parTransId="{B9475B24-A1B8-421E-ABC5-5856C36A5AF3}" sibTransId="{0F5607F8-6B77-413F-96BB-69F3CE1AC126}"/>
    <dgm:cxn modelId="{77C57B09-A9A1-4F8B-B5E4-90CFF38B63D8}" type="presOf" srcId="{3447E187-E1D2-4302-9355-19D6CAED05B4}" destId="{F46E94A2-959D-42A1-8C48-E3A87C5D8871}" srcOrd="0" destOrd="0" presId="urn:microsoft.com/office/officeart/2005/8/layout/vList4"/>
    <dgm:cxn modelId="{118B7D1B-7374-47E5-B39D-9F383B64CCB7}" type="presOf" srcId="{13B1E2DB-D7DD-4BAD-9068-CD90BF99C68F}" destId="{BFAC8BED-43A0-4F8D-93A6-DCB965E245F8}" srcOrd="1" destOrd="0" presId="urn:microsoft.com/office/officeart/2005/8/layout/vList4"/>
    <dgm:cxn modelId="{02826F20-D9C3-4777-BF47-66A6D9586B67}" srcId="{3447E187-E1D2-4302-9355-19D6CAED05B4}" destId="{685913BA-7F47-4CAC-B717-F6CBA856475C}" srcOrd="3" destOrd="0" parTransId="{E048DF04-6372-44D8-82EA-5E0F5A8D3CE9}" sibTransId="{A86562A5-FCA3-4450-A131-0E94FA811CCB}"/>
    <dgm:cxn modelId="{2758AF45-85E4-4BF1-8D3B-207573006BBF}" type="presOf" srcId="{B5107BF5-3569-4CDD-BA49-87C13F86C506}" destId="{F282C451-95C5-4BC1-8D29-CA132A66999C}" srcOrd="1" destOrd="0" presId="urn:microsoft.com/office/officeart/2005/8/layout/vList4"/>
    <dgm:cxn modelId="{12BB4A49-E87F-4D3C-80F6-A6D3B5ED04B8}" type="presOf" srcId="{856AE70F-6F03-4D10-ADCD-E19AC6EF9486}" destId="{D6891BA0-84F8-45AB-933A-73A8627F9675}" srcOrd="1" destOrd="0" presId="urn:microsoft.com/office/officeart/2005/8/layout/vList4"/>
    <dgm:cxn modelId="{5CE5946A-F490-4D93-B733-A1859E8D0E34}" srcId="{3447E187-E1D2-4302-9355-19D6CAED05B4}" destId="{B5107BF5-3569-4CDD-BA49-87C13F86C506}" srcOrd="0" destOrd="0" parTransId="{4720D56C-00DB-4385-8540-BC483F5921B0}" sibTransId="{0D1B8494-CFBB-4F7E-BC08-C8201D8D7107}"/>
    <dgm:cxn modelId="{D65C0E6C-BAF5-4B7C-9B3A-97D2235F85BF}" type="presOf" srcId="{685913BA-7F47-4CAC-B717-F6CBA856475C}" destId="{D789D8FD-1A55-4471-95F5-D00611839E34}" srcOrd="0" destOrd="0" presId="urn:microsoft.com/office/officeart/2005/8/layout/vList4"/>
    <dgm:cxn modelId="{079C4176-5136-4EC2-8E40-8A4D6D45A56A}" srcId="{3447E187-E1D2-4302-9355-19D6CAED05B4}" destId="{612098AF-A8B6-43F1-B197-382272337FC0}" srcOrd="4" destOrd="0" parTransId="{4DF406B6-0217-4561-8584-B95601D9388D}" sibTransId="{8456B626-91FE-466B-B4CE-A0B082329499}"/>
    <dgm:cxn modelId="{5AD36B8E-7A61-4D71-97D8-68E916552092}" type="presOf" srcId="{612098AF-A8B6-43F1-B197-382272337FC0}" destId="{CD416331-5104-461E-8C7A-0291D6E1C1E8}" srcOrd="1" destOrd="0" presId="urn:microsoft.com/office/officeart/2005/8/layout/vList4"/>
    <dgm:cxn modelId="{F50650B3-2023-4212-AF3C-F2DCC246E7CC}" type="presOf" srcId="{8CC3DDB2-09B1-4A33-AFC9-8409E586EB0F}" destId="{91EECBD6-D821-47E1-8394-46952A158E0B}" srcOrd="0" destOrd="0" presId="urn:microsoft.com/office/officeart/2005/8/layout/vList4"/>
    <dgm:cxn modelId="{16751EB6-FC25-4766-BEC8-1C102F62F160}" srcId="{3447E187-E1D2-4302-9355-19D6CAED05B4}" destId="{8CC3DDB2-09B1-4A33-AFC9-8409E586EB0F}" srcOrd="1" destOrd="0" parTransId="{73854A92-7F1C-4E53-B34E-A9DB793ABE74}" sibTransId="{C734055B-4295-4C2A-A132-DACF2564F272}"/>
    <dgm:cxn modelId="{268630B7-65DA-43E7-8FF3-F2053F47E697}" type="presOf" srcId="{B5107BF5-3569-4CDD-BA49-87C13F86C506}" destId="{717332AB-3A5B-42F0-A258-8CFD6B79DF0A}" srcOrd="0" destOrd="0" presId="urn:microsoft.com/office/officeart/2005/8/layout/vList4"/>
    <dgm:cxn modelId="{803096BA-1C8F-4D9F-8FAE-72A1CF9A3646}" type="presOf" srcId="{685913BA-7F47-4CAC-B717-F6CBA856475C}" destId="{731AF725-05C3-4746-9862-D23461A695DA}" srcOrd="1" destOrd="0" presId="urn:microsoft.com/office/officeart/2005/8/layout/vList4"/>
    <dgm:cxn modelId="{8C855AC0-FD31-48D7-87F0-DED303DCC80C}" type="presOf" srcId="{13B1E2DB-D7DD-4BAD-9068-CD90BF99C68F}" destId="{054FD0F5-A126-41FB-ADB2-C3CEEE40B045}" srcOrd="0" destOrd="0" presId="urn:microsoft.com/office/officeart/2005/8/layout/vList4"/>
    <dgm:cxn modelId="{5DAB49C7-6599-4863-9725-BD9ABF42CE0C}" type="presOf" srcId="{612098AF-A8B6-43F1-B197-382272337FC0}" destId="{EF051797-0ED4-42FF-95C7-40C3F0AF35E8}" srcOrd="0" destOrd="0" presId="urn:microsoft.com/office/officeart/2005/8/layout/vList4"/>
    <dgm:cxn modelId="{1BD438CB-FD02-4234-9E1E-CC01B29CE63A}" srcId="{3447E187-E1D2-4302-9355-19D6CAED05B4}" destId="{13B1E2DB-D7DD-4BAD-9068-CD90BF99C68F}" srcOrd="2" destOrd="0" parTransId="{2446AC26-62DF-42F9-9810-DF1409006BDD}" sibTransId="{7433156F-865C-48F5-B4BB-73643EBE60A9}"/>
    <dgm:cxn modelId="{CFBFB4DC-A261-41CC-B75D-F16D94EE7CA7}" type="presOf" srcId="{8CC3DDB2-09B1-4A33-AFC9-8409E586EB0F}" destId="{2A17025D-9F1F-43EB-8116-8DCC4594ADA4}" srcOrd="1" destOrd="0" presId="urn:microsoft.com/office/officeart/2005/8/layout/vList4"/>
    <dgm:cxn modelId="{6640AEE6-A2EF-4FE5-885D-CA104C7B742C}" type="presOf" srcId="{856AE70F-6F03-4D10-ADCD-E19AC6EF9486}" destId="{07EA57B2-BBFC-43C7-9692-E7EC05116385}" srcOrd="0" destOrd="0" presId="urn:microsoft.com/office/officeart/2005/8/layout/vList4"/>
    <dgm:cxn modelId="{8D9BDE7D-9798-44FB-B8B3-9D1A5991AB57}" type="presParOf" srcId="{F46E94A2-959D-42A1-8C48-E3A87C5D8871}" destId="{E715BAF7-6CEF-4AEF-AD79-91BB62C42040}" srcOrd="0" destOrd="0" presId="urn:microsoft.com/office/officeart/2005/8/layout/vList4"/>
    <dgm:cxn modelId="{FDA10A46-7AB3-46E9-826B-B5445450E60D}" type="presParOf" srcId="{E715BAF7-6CEF-4AEF-AD79-91BB62C42040}" destId="{717332AB-3A5B-42F0-A258-8CFD6B79DF0A}" srcOrd="0" destOrd="0" presId="urn:microsoft.com/office/officeart/2005/8/layout/vList4"/>
    <dgm:cxn modelId="{32646827-0D2F-4EF6-B7D3-FB79B884EFA5}" type="presParOf" srcId="{E715BAF7-6CEF-4AEF-AD79-91BB62C42040}" destId="{4F818667-C5E1-455C-A1C7-E6DBE6E18B3F}" srcOrd="1" destOrd="0" presId="urn:microsoft.com/office/officeart/2005/8/layout/vList4"/>
    <dgm:cxn modelId="{763D5823-AECC-4C42-91A5-7A306A45FE61}" type="presParOf" srcId="{E715BAF7-6CEF-4AEF-AD79-91BB62C42040}" destId="{F282C451-95C5-4BC1-8D29-CA132A66999C}" srcOrd="2" destOrd="0" presId="urn:microsoft.com/office/officeart/2005/8/layout/vList4"/>
    <dgm:cxn modelId="{7F91AA56-F4DD-4437-8828-8EE231185BCE}" type="presParOf" srcId="{F46E94A2-959D-42A1-8C48-E3A87C5D8871}" destId="{C434D529-5C15-439C-990A-1A4A39ED3CAF}" srcOrd="1" destOrd="0" presId="urn:microsoft.com/office/officeart/2005/8/layout/vList4"/>
    <dgm:cxn modelId="{28B1FCCD-AF52-4635-88D3-E1B3C9DDB565}" type="presParOf" srcId="{F46E94A2-959D-42A1-8C48-E3A87C5D8871}" destId="{627C488A-AD17-4AC7-9A77-B5203CB29890}" srcOrd="2" destOrd="0" presId="urn:microsoft.com/office/officeart/2005/8/layout/vList4"/>
    <dgm:cxn modelId="{2D9CF2A0-1E62-4080-8D61-B3C838A03D4F}" type="presParOf" srcId="{627C488A-AD17-4AC7-9A77-B5203CB29890}" destId="{91EECBD6-D821-47E1-8394-46952A158E0B}" srcOrd="0" destOrd="0" presId="urn:microsoft.com/office/officeart/2005/8/layout/vList4"/>
    <dgm:cxn modelId="{AAFA7293-EAFC-4FA9-A80F-45D97167E05C}" type="presParOf" srcId="{627C488A-AD17-4AC7-9A77-B5203CB29890}" destId="{E5163D2E-6BD3-43A0-BF81-E61F7A0E50BF}" srcOrd="1" destOrd="0" presId="urn:microsoft.com/office/officeart/2005/8/layout/vList4"/>
    <dgm:cxn modelId="{189226C8-25C0-4D7A-A75E-677DA95BE8C8}" type="presParOf" srcId="{627C488A-AD17-4AC7-9A77-B5203CB29890}" destId="{2A17025D-9F1F-43EB-8116-8DCC4594ADA4}" srcOrd="2" destOrd="0" presId="urn:microsoft.com/office/officeart/2005/8/layout/vList4"/>
    <dgm:cxn modelId="{A95C14AB-78D3-4B00-9121-C8EFA513685E}" type="presParOf" srcId="{F46E94A2-959D-42A1-8C48-E3A87C5D8871}" destId="{FC63DDC0-CE76-4E26-B140-FCA85E8CE1D5}" srcOrd="3" destOrd="0" presId="urn:microsoft.com/office/officeart/2005/8/layout/vList4"/>
    <dgm:cxn modelId="{D2041628-C3BE-4799-B1C4-D8CED5F12677}" type="presParOf" srcId="{F46E94A2-959D-42A1-8C48-E3A87C5D8871}" destId="{F4295AC9-4AA8-4480-A3FF-C6A96CD60C27}" srcOrd="4" destOrd="0" presId="urn:microsoft.com/office/officeart/2005/8/layout/vList4"/>
    <dgm:cxn modelId="{5DCCBF42-F37F-4BA8-87EA-766CBEFD3C7F}" type="presParOf" srcId="{F4295AC9-4AA8-4480-A3FF-C6A96CD60C27}" destId="{054FD0F5-A126-41FB-ADB2-C3CEEE40B045}" srcOrd="0" destOrd="0" presId="urn:microsoft.com/office/officeart/2005/8/layout/vList4"/>
    <dgm:cxn modelId="{BD17761D-B646-4A22-832C-6626FB4BBF03}" type="presParOf" srcId="{F4295AC9-4AA8-4480-A3FF-C6A96CD60C27}" destId="{33B7B1A6-D924-49E5-9EE0-561D9E384B8C}" srcOrd="1" destOrd="0" presId="urn:microsoft.com/office/officeart/2005/8/layout/vList4"/>
    <dgm:cxn modelId="{C1895F22-B48F-405A-A478-183EBB421FD3}" type="presParOf" srcId="{F4295AC9-4AA8-4480-A3FF-C6A96CD60C27}" destId="{BFAC8BED-43A0-4F8D-93A6-DCB965E245F8}" srcOrd="2" destOrd="0" presId="urn:microsoft.com/office/officeart/2005/8/layout/vList4"/>
    <dgm:cxn modelId="{D6B2909A-50E8-4A91-A246-D13BF9407A13}" type="presParOf" srcId="{F46E94A2-959D-42A1-8C48-E3A87C5D8871}" destId="{3E191A8F-B6B1-45DC-9CD4-C31CDC444144}" srcOrd="5" destOrd="0" presId="urn:microsoft.com/office/officeart/2005/8/layout/vList4"/>
    <dgm:cxn modelId="{72EBC0A0-D6A1-48E2-98DC-AEB77B111AC9}" type="presParOf" srcId="{F46E94A2-959D-42A1-8C48-E3A87C5D8871}" destId="{A8127CA4-BFD7-4AFA-A62A-7D74C516EB2C}" srcOrd="6" destOrd="0" presId="urn:microsoft.com/office/officeart/2005/8/layout/vList4"/>
    <dgm:cxn modelId="{D29000AD-3C31-4916-81BC-64584063E8D5}" type="presParOf" srcId="{A8127CA4-BFD7-4AFA-A62A-7D74C516EB2C}" destId="{D789D8FD-1A55-4471-95F5-D00611839E34}" srcOrd="0" destOrd="0" presId="urn:microsoft.com/office/officeart/2005/8/layout/vList4"/>
    <dgm:cxn modelId="{846553EC-6F71-4F86-955F-F3DF6EE3F60A}" type="presParOf" srcId="{A8127CA4-BFD7-4AFA-A62A-7D74C516EB2C}" destId="{5B4D13E9-7905-41AD-8E24-00074EB19AF9}" srcOrd="1" destOrd="0" presId="urn:microsoft.com/office/officeart/2005/8/layout/vList4"/>
    <dgm:cxn modelId="{AF5A3B2F-6027-424F-A594-B211FBB119F2}" type="presParOf" srcId="{A8127CA4-BFD7-4AFA-A62A-7D74C516EB2C}" destId="{731AF725-05C3-4746-9862-D23461A695DA}" srcOrd="2" destOrd="0" presId="urn:microsoft.com/office/officeart/2005/8/layout/vList4"/>
    <dgm:cxn modelId="{02FA5622-CDED-4850-B3EF-0D49A9FE6100}" type="presParOf" srcId="{F46E94A2-959D-42A1-8C48-E3A87C5D8871}" destId="{0F680C6B-159B-441C-A4D8-7967A85FF2F1}" srcOrd="7" destOrd="0" presId="urn:microsoft.com/office/officeart/2005/8/layout/vList4"/>
    <dgm:cxn modelId="{C83F6D7B-15B8-4CCF-9098-7CAE86578842}" type="presParOf" srcId="{F46E94A2-959D-42A1-8C48-E3A87C5D8871}" destId="{5E6A37A9-D7B2-44BB-98E0-79462B59E364}" srcOrd="8" destOrd="0" presId="urn:microsoft.com/office/officeart/2005/8/layout/vList4"/>
    <dgm:cxn modelId="{3EADFB1D-B546-4B3B-A902-49C87B5EE999}" type="presParOf" srcId="{5E6A37A9-D7B2-44BB-98E0-79462B59E364}" destId="{EF051797-0ED4-42FF-95C7-40C3F0AF35E8}" srcOrd="0" destOrd="0" presId="urn:microsoft.com/office/officeart/2005/8/layout/vList4"/>
    <dgm:cxn modelId="{01350DC0-9D0A-4F50-B76F-7E587E9291F1}" type="presParOf" srcId="{5E6A37A9-D7B2-44BB-98E0-79462B59E364}" destId="{242028A6-2DDC-4813-98EC-6834DAFD759C}" srcOrd="1" destOrd="0" presId="urn:microsoft.com/office/officeart/2005/8/layout/vList4"/>
    <dgm:cxn modelId="{2514A89E-4D35-4BE1-8724-B2029E8BEB4C}" type="presParOf" srcId="{5E6A37A9-D7B2-44BB-98E0-79462B59E364}" destId="{CD416331-5104-461E-8C7A-0291D6E1C1E8}" srcOrd="2" destOrd="0" presId="urn:microsoft.com/office/officeart/2005/8/layout/vList4"/>
    <dgm:cxn modelId="{7724E139-28BE-4C37-9EC7-2D42D98A23E7}" type="presParOf" srcId="{F46E94A2-959D-42A1-8C48-E3A87C5D8871}" destId="{480AC690-9A87-4C64-B64F-98FED4F4E71F}" srcOrd="9" destOrd="0" presId="urn:microsoft.com/office/officeart/2005/8/layout/vList4"/>
    <dgm:cxn modelId="{88FB03C7-164C-46B7-9ADC-D511CDB0580B}" type="presParOf" srcId="{F46E94A2-959D-42A1-8C48-E3A87C5D8871}" destId="{7FE71E2D-736F-4DC4-A088-F84411214F34}" srcOrd="10" destOrd="0" presId="urn:microsoft.com/office/officeart/2005/8/layout/vList4"/>
    <dgm:cxn modelId="{37F8BF41-EBAC-41DF-8925-EFF873940365}" type="presParOf" srcId="{7FE71E2D-736F-4DC4-A088-F84411214F34}" destId="{07EA57B2-BBFC-43C7-9692-E7EC05116385}" srcOrd="0" destOrd="0" presId="urn:microsoft.com/office/officeart/2005/8/layout/vList4"/>
    <dgm:cxn modelId="{C51D66DA-C5F2-48C1-BA8E-ED964B293454}" type="presParOf" srcId="{7FE71E2D-736F-4DC4-A088-F84411214F34}" destId="{01A384ED-79C2-44CD-AD93-C5FFCAA3D596}" srcOrd="1" destOrd="0" presId="urn:microsoft.com/office/officeart/2005/8/layout/vList4"/>
    <dgm:cxn modelId="{6B09CFC3-27A4-42CC-BBEC-74F3B8004D32}" type="presParOf" srcId="{7FE71E2D-736F-4DC4-A088-F84411214F34}" destId="{D6891BA0-84F8-45AB-933A-73A8627F967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3B91D-77C9-4A7E-836F-423FC95056F2}">
      <dsp:nvSpPr>
        <dsp:cNvPr id="0" name=""/>
        <dsp:cNvSpPr/>
      </dsp:nvSpPr>
      <dsp:spPr>
        <a:xfrm>
          <a:off x="-7213072" y="-1103529"/>
          <a:ext cx="8591530" cy="8591530"/>
        </a:xfrm>
        <a:prstGeom prst="blockArc">
          <a:avLst>
            <a:gd name="adj1" fmla="val 18900000"/>
            <a:gd name="adj2" fmla="val 2700000"/>
            <a:gd name="adj3" fmla="val 251"/>
          </a:avLst>
        </a:pr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F81ADC18-FCDA-49B2-ABF3-85007233F1ED}">
      <dsp:nvSpPr>
        <dsp:cNvPr id="0" name=""/>
        <dsp:cNvSpPr/>
      </dsp:nvSpPr>
      <dsp:spPr>
        <a:xfrm>
          <a:off x="447870" y="290238"/>
          <a:ext cx="7594896" cy="580220"/>
        </a:xfrm>
        <a:prstGeom prst="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60550" tIns="78740" rIns="78740" bIns="78740" numCol="1" spcCol="1270" anchor="ctr" anchorCtr="0">
          <a:noAutofit/>
        </a:bodyPr>
        <a:lstStyle/>
        <a:p>
          <a:pPr marL="0" lvl="0" indent="0" algn="l" defTabSz="1377950" rtl="0">
            <a:lnSpc>
              <a:spcPct val="90000"/>
            </a:lnSpc>
            <a:spcBef>
              <a:spcPct val="0"/>
            </a:spcBef>
            <a:spcAft>
              <a:spcPct val="35000"/>
            </a:spcAft>
            <a:buNone/>
          </a:pPr>
          <a:r>
            <a:rPr lang="en-GB" sz="3100" kern="1200" dirty="0">
              <a:latin typeface="Tw Cen MT" panose="020B0502020104020203"/>
            </a:rPr>
            <a:t>Reputation of the academic sector</a:t>
          </a:r>
        </a:p>
      </dsp:txBody>
      <dsp:txXfrm>
        <a:off x="447870" y="290238"/>
        <a:ext cx="7594896" cy="580220"/>
      </dsp:txXfrm>
    </dsp:sp>
    <dsp:sp modelId="{CCFB5247-828E-4F2B-A2CD-1F9318EBCE20}">
      <dsp:nvSpPr>
        <dsp:cNvPr id="0" name=""/>
        <dsp:cNvSpPr/>
      </dsp:nvSpPr>
      <dsp:spPr>
        <a:xfrm>
          <a:off x="85232" y="217710"/>
          <a:ext cx="725276" cy="72527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2DFEAD11-2AA4-4C0A-A0BA-FDF88B7DB6B7}">
      <dsp:nvSpPr>
        <dsp:cNvPr id="0" name=""/>
        <dsp:cNvSpPr/>
      </dsp:nvSpPr>
      <dsp:spPr>
        <a:xfrm>
          <a:off x="973312" y="1161080"/>
          <a:ext cx="7069454" cy="580220"/>
        </a:xfrm>
        <a:prstGeom prst="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60550" tIns="78740" rIns="78740" bIns="78740" numCol="1" spcCol="1270" anchor="ctr" anchorCtr="0">
          <a:noAutofit/>
        </a:bodyPr>
        <a:lstStyle/>
        <a:p>
          <a:pPr marL="0" lvl="0" indent="0" algn="l" defTabSz="1377950" rtl="0">
            <a:lnSpc>
              <a:spcPct val="90000"/>
            </a:lnSpc>
            <a:spcBef>
              <a:spcPct val="0"/>
            </a:spcBef>
            <a:spcAft>
              <a:spcPct val="35000"/>
            </a:spcAft>
            <a:buNone/>
          </a:pPr>
          <a:r>
            <a:rPr lang="en-GB" sz="3100" kern="1200" dirty="0">
              <a:latin typeface="Tw Cen MT" panose="020B0502020104020203"/>
            </a:rPr>
            <a:t>Fallout from geo-politics</a:t>
          </a:r>
          <a:endParaRPr lang="en-GB" sz="3100" kern="1200" dirty="0"/>
        </a:p>
      </dsp:txBody>
      <dsp:txXfrm>
        <a:off x="973312" y="1161080"/>
        <a:ext cx="7069454" cy="580220"/>
      </dsp:txXfrm>
    </dsp:sp>
    <dsp:sp modelId="{41BC8AF6-047C-466C-BE72-C2B7A44D9196}">
      <dsp:nvSpPr>
        <dsp:cNvPr id="0" name=""/>
        <dsp:cNvSpPr/>
      </dsp:nvSpPr>
      <dsp:spPr>
        <a:xfrm>
          <a:off x="610674" y="1088552"/>
          <a:ext cx="725276" cy="72527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CC56AB8B-FCC2-B246-85C3-DD1693BB558F}">
      <dsp:nvSpPr>
        <dsp:cNvPr id="0" name=""/>
        <dsp:cNvSpPr/>
      </dsp:nvSpPr>
      <dsp:spPr>
        <a:xfrm>
          <a:off x="1261252" y="2031283"/>
          <a:ext cx="6781514" cy="580220"/>
        </a:xfrm>
        <a:prstGeom prst="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60550" tIns="78740" rIns="78740" bIns="78740" numCol="1" spcCol="1270" anchor="ctr" anchorCtr="0">
          <a:noAutofit/>
        </a:bodyPr>
        <a:lstStyle/>
        <a:p>
          <a:pPr marL="0" lvl="0" indent="0" algn="l" defTabSz="1377950" rtl="0">
            <a:lnSpc>
              <a:spcPct val="90000"/>
            </a:lnSpc>
            <a:spcBef>
              <a:spcPct val="0"/>
            </a:spcBef>
            <a:spcAft>
              <a:spcPct val="35000"/>
            </a:spcAft>
            <a:buNone/>
          </a:pPr>
          <a:r>
            <a:rPr lang="en-GB" sz="3100" kern="1200" dirty="0">
              <a:latin typeface="Tw Cen MT" panose="020B0502020104020203"/>
            </a:rPr>
            <a:t>Intellectual property theft</a:t>
          </a:r>
          <a:endParaRPr lang="en-GB" sz="3100" kern="1200" dirty="0"/>
        </a:p>
      </dsp:txBody>
      <dsp:txXfrm>
        <a:off x="1261252" y="2031283"/>
        <a:ext cx="6781514" cy="580220"/>
      </dsp:txXfrm>
    </dsp:sp>
    <dsp:sp modelId="{7034DA94-9778-A641-91D5-7AA3198DD593}">
      <dsp:nvSpPr>
        <dsp:cNvPr id="0" name=""/>
        <dsp:cNvSpPr/>
      </dsp:nvSpPr>
      <dsp:spPr>
        <a:xfrm>
          <a:off x="898614" y="1958756"/>
          <a:ext cx="725276" cy="72527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4399451F-6E57-3541-B26C-917687D9D22E}">
      <dsp:nvSpPr>
        <dsp:cNvPr id="0" name=""/>
        <dsp:cNvSpPr/>
      </dsp:nvSpPr>
      <dsp:spPr>
        <a:xfrm>
          <a:off x="1353188" y="2902125"/>
          <a:ext cx="6689578" cy="580220"/>
        </a:xfrm>
        <a:prstGeom prst="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60550" tIns="78740" rIns="78740" bIns="78740" numCol="1" spcCol="1270" anchor="ctr" anchorCtr="0">
          <a:noAutofit/>
        </a:bodyPr>
        <a:lstStyle/>
        <a:p>
          <a:pPr marL="0" lvl="0" indent="0" algn="l" defTabSz="1377950" rtl="0">
            <a:lnSpc>
              <a:spcPct val="90000"/>
            </a:lnSpc>
            <a:spcBef>
              <a:spcPct val="0"/>
            </a:spcBef>
            <a:spcAft>
              <a:spcPct val="35000"/>
            </a:spcAft>
            <a:buNone/>
          </a:pPr>
          <a:r>
            <a:rPr lang="en-GB" sz="3100" kern="1200" dirty="0">
              <a:latin typeface="Tw Cen MT" panose="020B0502020104020203"/>
            </a:rPr>
            <a:t>Sector maturity &amp; technical debt</a:t>
          </a:r>
          <a:endParaRPr lang="en-US" sz="3100" kern="1200" dirty="0"/>
        </a:p>
      </dsp:txBody>
      <dsp:txXfrm>
        <a:off x="1353188" y="2902125"/>
        <a:ext cx="6689578" cy="580220"/>
      </dsp:txXfrm>
    </dsp:sp>
    <dsp:sp modelId="{DEDAF2C7-CFEF-AD49-9319-AF71571B1C55}">
      <dsp:nvSpPr>
        <dsp:cNvPr id="0" name=""/>
        <dsp:cNvSpPr/>
      </dsp:nvSpPr>
      <dsp:spPr>
        <a:xfrm>
          <a:off x="990550" y="2829597"/>
          <a:ext cx="725276" cy="72527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119ECEDA-6953-AD45-88B6-8D476735D7CB}">
      <dsp:nvSpPr>
        <dsp:cNvPr id="0" name=""/>
        <dsp:cNvSpPr/>
      </dsp:nvSpPr>
      <dsp:spPr>
        <a:xfrm>
          <a:off x="1261252" y="3772967"/>
          <a:ext cx="6781514" cy="580220"/>
        </a:xfrm>
        <a:prstGeom prst="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60550" tIns="78740" rIns="78740" bIns="78740" numCol="1" spcCol="1270" anchor="ctr" anchorCtr="0">
          <a:noAutofit/>
        </a:bodyPr>
        <a:lstStyle/>
        <a:p>
          <a:pPr marL="0" lvl="0" indent="0" algn="l" defTabSz="1377950" rtl="0">
            <a:lnSpc>
              <a:spcPct val="90000"/>
            </a:lnSpc>
            <a:spcBef>
              <a:spcPct val="0"/>
            </a:spcBef>
            <a:spcAft>
              <a:spcPct val="35000"/>
            </a:spcAft>
            <a:buNone/>
          </a:pPr>
          <a:r>
            <a:rPr lang="en-GB" sz="3100" kern="1200" dirty="0">
              <a:latin typeface="Tw Cen MT" panose="020B0502020104020203"/>
            </a:rPr>
            <a:t>Impact of the skills</a:t>
          </a:r>
          <a:r>
            <a:rPr lang="en-GB" sz="3100" kern="1200" dirty="0"/>
            <a:t> </a:t>
          </a:r>
          <a:r>
            <a:rPr lang="en-GB" sz="3100" kern="1200" dirty="0">
              <a:latin typeface="Tw Cen MT" panose="020B0502020104020203"/>
            </a:rPr>
            <a:t>gap</a:t>
          </a:r>
          <a:endParaRPr lang="en-US" sz="3100" kern="1200" dirty="0"/>
        </a:p>
      </dsp:txBody>
      <dsp:txXfrm>
        <a:off x="1261252" y="3772967"/>
        <a:ext cx="6781514" cy="580220"/>
      </dsp:txXfrm>
    </dsp:sp>
    <dsp:sp modelId="{7674730A-32C4-416C-B92C-576A27204E04}">
      <dsp:nvSpPr>
        <dsp:cNvPr id="0" name=""/>
        <dsp:cNvSpPr/>
      </dsp:nvSpPr>
      <dsp:spPr>
        <a:xfrm>
          <a:off x="898614" y="3700439"/>
          <a:ext cx="725276" cy="72527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A9F4BEC8-6B37-954A-9096-D49C5CE9BDB2}">
      <dsp:nvSpPr>
        <dsp:cNvPr id="0" name=""/>
        <dsp:cNvSpPr/>
      </dsp:nvSpPr>
      <dsp:spPr>
        <a:xfrm>
          <a:off x="973312" y="4643171"/>
          <a:ext cx="7069454" cy="580220"/>
        </a:xfrm>
        <a:prstGeom prst="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60550" tIns="78740" rIns="78740" bIns="78740" numCol="1" spcCol="1270" anchor="ctr" anchorCtr="0">
          <a:noAutofit/>
        </a:bodyPr>
        <a:lstStyle/>
        <a:p>
          <a:pPr marL="0" lvl="0" indent="0" algn="l" defTabSz="1377950" rtl="0">
            <a:lnSpc>
              <a:spcPct val="90000"/>
            </a:lnSpc>
            <a:spcBef>
              <a:spcPct val="0"/>
            </a:spcBef>
            <a:spcAft>
              <a:spcPct val="35000"/>
            </a:spcAft>
            <a:buNone/>
          </a:pPr>
          <a:r>
            <a:rPr lang="en-GB" sz="3100" kern="1200" dirty="0">
              <a:latin typeface="Tw Cen MT" panose="020B0502020104020203"/>
            </a:rPr>
            <a:t>Supply chain threats</a:t>
          </a:r>
        </a:p>
      </dsp:txBody>
      <dsp:txXfrm>
        <a:off x="973312" y="4643171"/>
        <a:ext cx="7069454" cy="580220"/>
      </dsp:txXfrm>
    </dsp:sp>
    <dsp:sp modelId="{59A5BC72-E008-4510-8406-400545F420E2}">
      <dsp:nvSpPr>
        <dsp:cNvPr id="0" name=""/>
        <dsp:cNvSpPr/>
      </dsp:nvSpPr>
      <dsp:spPr>
        <a:xfrm>
          <a:off x="610674" y="4570643"/>
          <a:ext cx="725276" cy="72527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079B8E0A-83BB-F44F-8A5F-484FB3BB442F}">
      <dsp:nvSpPr>
        <dsp:cNvPr id="0" name=""/>
        <dsp:cNvSpPr/>
      </dsp:nvSpPr>
      <dsp:spPr>
        <a:xfrm>
          <a:off x="447870" y="5514013"/>
          <a:ext cx="7594896" cy="580220"/>
        </a:xfrm>
        <a:prstGeom prst="rect">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60550" tIns="73660" rIns="73660" bIns="73660" numCol="1" spcCol="1270" anchor="ctr" anchorCtr="0">
          <a:noAutofit/>
        </a:bodyPr>
        <a:lstStyle/>
        <a:p>
          <a:pPr marL="0" lvl="0" indent="0" algn="l" defTabSz="1289050" rtl="0">
            <a:lnSpc>
              <a:spcPct val="90000"/>
            </a:lnSpc>
            <a:spcBef>
              <a:spcPct val="0"/>
            </a:spcBef>
            <a:spcAft>
              <a:spcPct val="35000"/>
            </a:spcAft>
            <a:buNone/>
          </a:pPr>
          <a:r>
            <a:rPr lang="en-GB" sz="2900" kern="1200" dirty="0">
              <a:latin typeface="Tw Cen MT" panose="020B0502020104020203"/>
              <a:ea typeface="+mn-ea"/>
              <a:cs typeface="+mn-cs"/>
            </a:rPr>
            <a:t>Internet of Things / Operational Technology</a:t>
          </a:r>
          <a:endParaRPr lang="en-US" sz="2900" kern="1200" dirty="0">
            <a:latin typeface="Tw Cen MT" panose="020B0502020104020203"/>
            <a:ea typeface="+mn-ea"/>
            <a:cs typeface="+mn-cs"/>
          </a:endParaRPr>
        </a:p>
      </dsp:txBody>
      <dsp:txXfrm>
        <a:off x="447870" y="5514013"/>
        <a:ext cx="7594896" cy="580220"/>
      </dsp:txXfrm>
    </dsp:sp>
    <dsp:sp modelId="{1AD68B77-1120-7A49-9869-B0B5FE0A28B2}">
      <dsp:nvSpPr>
        <dsp:cNvPr id="0" name=""/>
        <dsp:cNvSpPr/>
      </dsp:nvSpPr>
      <dsp:spPr>
        <a:xfrm>
          <a:off x="85232" y="5441485"/>
          <a:ext cx="725276" cy="72527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332AB-3A5B-42F0-A258-8CFD6B79DF0A}">
      <dsp:nvSpPr>
        <dsp:cNvPr id="0" name=""/>
        <dsp:cNvSpPr/>
      </dsp:nvSpPr>
      <dsp:spPr>
        <a:xfrm>
          <a:off x="0" y="0"/>
          <a:ext cx="6172199" cy="74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60 million blocks comprising of:</a:t>
          </a:r>
        </a:p>
      </dsp:txBody>
      <dsp:txXfrm>
        <a:off x="1309400" y="0"/>
        <a:ext cx="4862799" cy="749605"/>
      </dsp:txXfrm>
    </dsp:sp>
    <dsp:sp modelId="{4F818667-C5E1-455C-A1C7-E6DBE6E18B3F}">
      <dsp:nvSpPr>
        <dsp:cNvPr id="0" name=""/>
        <dsp:cNvSpPr/>
      </dsp:nvSpPr>
      <dsp:spPr>
        <a:xfrm>
          <a:off x="74960" y="74960"/>
          <a:ext cx="1234440" cy="59968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53000" b="-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EECBD6-D821-47E1-8394-46952A158E0B}">
      <dsp:nvSpPr>
        <dsp:cNvPr id="0" name=""/>
        <dsp:cNvSpPr/>
      </dsp:nvSpPr>
      <dsp:spPr>
        <a:xfrm>
          <a:off x="0" y="824565"/>
          <a:ext cx="6172199" cy="74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i="0" u="none" kern="1200"/>
            <a:t>7,000 DDoS Logged</a:t>
          </a:r>
          <a:endParaRPr lang="en-US" sz="2600" kern="1200"/>
        </a:p>
      </dsp:txBody>
      <dsp:txXfrm>
        <a:off x="1309400" y="824565"/>
        <a:ext cx="4862799" cy="749605"/>
      </dsp:txXfrm>
    </dsp:sp>
    <dsp:sp modelId="{E5163D2E-6BD3-43A0-BF81-E61F7A0E50BF}">
      <dsp:nvSpPr>
        <dsp:cNvPr id="0" name=""/>
        <dsp:cNvSpPr/>
      </dsp:nvSpPr>
      <dsp:spPr>
        <a:xfrm>
          <a:off x="74960" y="899526"/>
          <a:ext cx="1234440" cy="59968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53000" b="-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4FD0F5-A126-41FB-ADB2-C3CEEE40B045}">
      <dsp:nvSpPr>
        <dsp:cNvPr id="0" name=""/>
        <dsp:cNvSpPr/>
      </dsp:nvSpPr>
      <dsp:spPr>
        <a:xfrm>
          <a:off x="0" y="1649131"/>
          <a:ext cx="6172199" cy="74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i="0" u="none" kern="1200"/>
            <a:t>1.8 million Phishing Blocked</a:t>
          </a:r>
          <a:endParaRPr lang="en-US" sz="2600" kern="1200"/>
        </a:p>
      </dsp:txBody>
      <dsp:txXfrm>
        <a:off x="1309400" y="1649131"/>
        <a:ext cx="4862799" cy="749605"/>
      </dsp:txXfrm>
    </dsp:sp>
    <dsp:sp modelId="{33B7B1A6-D924-49E5-9EE0-561D9E384B8C}">
      <dsp:nvSpPr>
        <dsp:cNvPr id="0" name=""/>
        <dsp:cNvSpPr/>
      </dsp:nvSpPr>
      <dsp:spPr>
        <a:xfrm>
          <a:off x="74960" y="1724092"/>
          <a:ext cx="1234440" cy="59968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3000" b="-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9D8FD-1A55-4471-95F5-D00611839E34}">
      <dsp:nvSpPr>
        <dsp:cNvPr id="0" name=""/>
        <dsp:cNvSpPr/>
      </dsp:nvSpPr>
      <dsp:spPr>
        <a:xfrm>
          <a:off x="0" y="2473697"/>
          <a:ext cx="6172199" cy="74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i="0" u="none" kern="1200"/>
            <a:t>20.1 million Malware Blocked</a:t>
          </a:r>
          <a:endParaRPr lang="en-US" sz="2600" kern="1200"/>
        </a:p>
      </dsp:txBody>
      <dsp:txXfrm>
        <a:off x="1309400" y="2473697"/>
        <a:ext cx="4862799" cy="749605"/>
      </dsp:txXfrm>
    </dsp:sp>
    <dsp:sp modelId="{5B4D13E9-7905-41AD-8E24-00074EB19AF9}">
      <dsp:nvSpPr>
        <dsp:cNvPr id="0" name=""/>
        <dsp:cNvSpPr/>
      </dsp:nvSpPr>
      <dsp:spPr>
        <a:xfrm>
          <a:off x="74960" y="2548658"/>
          <a:ext cx="1234440" cy="599684"/>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53000" b="-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051797-0ED4-42FF-95C7-40C3F0AF35E8}">
      <dsp:nvSpPr>
        <dsp:cNvPr id="0" name=""/>
        <dsp:cNvSpPr/>
      </dsp:nvSpPr>
      <dsp:spPr>
        <a:xfrm>
          <a:off x="0" y="3298263"/>
          <a:ext cx="6172199" cy="74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i="0" u="none" kern="1200"/>
            <a:t>17.8 million Other Blocked</a:t>
          </a:r>
          <a:endParaRPr lang="en-US" sz="2600" kern="1200"/>
        </a:p>
      </dsp:txBody>
      <dsp:txXfrm>
        <a:off x="1309400" y="3298263"/>
        <a:ext cx="4862799" cy="749605"/>
      </dsp:txXfrm>
    </dsp:sp>
    <dsp:sp modelId="{242028A6-2DDC-4813-98EC-6834DAFD759C}">
      <dsp:nvSpPr>
        <dsp:cNvPr id="0" name=""/>
        <dsp:cNvSpPr/>
      </dsp:nvSpPr>
      <dsp:spPr>
        <a:xfrm>
          <a:off x="74960" y="3373224"/>
          <a:ext cx="1234440" cy="599684"/>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53000" b="-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A57B2-BBFC-43C7-9692-E7EC05116385}">
      <dsp:nvSpPr>
        <dsp:cNvPr id="0" name=""/>
        <dsp:cNvSpPr/>
      </dsp:nvSpPr>
      <dsp:spPr>
        <a:xfrm>
          <a:off x="0" y="4122829"/>
          <a:ext cx="6172199" cy="749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i="0" u="none" kern="1200"/>
            <a:t>19.6 million Other Logged</a:t>
          </a:r>
          <a:endParaRPr lang="en-US" sz="2600" kern="1200"/>
        </a:p>
      </dsp:txBody>
      <dsp:txXfrm>
        <a:off x="1309400" y="4122829"/>
        <a:ext cx="4862799" cy="749605"/>
      </dsp:txXfrm>
    </dsp:sp>
    <dsp:sp modelId="{01A384ED-79C2-44CD-AD93-C5FFCAA3D596}">
      <dsp:nvSpPr>
        <dsp:cNvPr id="0" name=""/>
        <dsp:cNvSpPr/>
      </dsp:nvSpPr>
      <dsp:spPr>
        <a:xfrm>
          <a:off x="74960" y="4197790"/>
          <a:ext cx="1234440" cy="599684"/>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53000" b="-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14/10/2024</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567F-F019-E948-A7D1-1F94AF06001C}" type="slidenum">
              <a:rPr lang="en-GB" smtClean="0"/>
              <a:t>3</a:t>
            </a:fld>
            <a:endParaRPr lang="en-GB"/>
          </a:p>
        </p:txBody>
      </p:sp>
    </p:spTree>
    <p:extLst>
      <p:ext uri="{BB962C8B-B14F-4D97-AF65-F5344CB8AC3E}">
        <p14:creationId xmlns:p14="http://schemas.microsoft.com/office/powerpoint/2010/main" val="18639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Ransomware biggest risk</a:t>
            </a:r>
          </a:p>
          <a:p>
            <a:r>
              <a:rPr lang="en-GB" dirty="0"/>
              <a:t>- National co-ordination, NCSC have led these ransomware incidents (level 1 risk)</a:t>
            </a:r>
          </a:p>
          <a:p>
            <a:r>
              <a:rPr lang="en-GB" dirty="0"/>
              <a:t>- Ransomware and other cyber attacks are under reported (happy to investigate)</a:t>
            </a:r>
          </a:p>
        </p:txBody>
      </p:sp>
      <p:sp>
        <p:nvSpPr>
          <p:cNvPr id="4" name="Slide Number Placeholder 3"/>
          <p:cNvSpPr>
            <a:spLocks noGrp="1"/>
          </p:cNvSpPr>
          <p:nvPr>
            <p:ph type="sldNum" sz="quarter" idx="5"/>
          </p:nvPr>
        </p:nvSpPr>
        <p:spPr/>
        <p:txBody>
          <a:bodyPr/>
          <a:lstStyle/>
          <a:p>
            <a:fld id="{7311567F-F019-E948-A7D1-1F94AF06001C}" type="slidenum">
              <a:rPr lang="en-GB" smtClean="0"/>
              <a:t>4</a:t>
            </a:fld>
            <a:endParaRPr lang="en-GB"/>
          </a:p>
        </p:txBody>
      </p:sp>
    </p:spTree>
    <p:extLst>
      <p:ext uri="{BB962C8B-B14F-4D97-AF65-F5344CB8AC3E}">
        <p14:creationId xmlns:p14="http://schemas.microsoft.com/office/powerpoint/2010/main" val="257893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continue to see significant impact from ransomware attacks documented in our Cyber impact report.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NCSC has published advisories warning that organized crime is targeting UK education and research.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continue to work with members through the incident response lifecycle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Including proactive work undertaking Cyber Security Assessments to help members to improve their security posture.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Direct impacts cost of ransomware incidents have exceeded £2M in a number of cases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Service disruption averages between 10 and 20 days as we work to support and help members recover</a:t>
            </a:r>
          </a:p>
        </p:txBody>
      </p:sp>
      <p:sp>
        <p:nvSpPr>
          <p:cNvPr id="4" name="Slide Number Placeholder 3"/>
          <p:cNvSpPr>
            <a:spLocks noGrp="1"/>
          </p:cNvSpPr>
          <p:nvPr>
            <p:ph type="sldNum" sz="quarter" idx="5"/>
          </p:nvPr>
        </p:nvSpPr>
        <p:spPr/>
        <p:txBody>
          <a:bodyPr/>
          <a:lstStyle/>
          <a:p>
            <a:fld id="{7311567F-F019-E948-A7D1-1F94AF06001C}" type="slidenum">
              <a:rPr lang="en-GB" smtClean="0"/>
              <a:t>5</a:t>
            </a:fld>
            <a:endParaRPr lang="en-GB"/>
          </a:p>
        </p:txBody>
      </p:sp>
    </p:spTree>
    <p:extLst>
      <p:ext uri="{BB962C8B-B14F-4D97-AF65-F5344CB8AC3E}">
        <p14:creationId xmlns:p14="http://schemas.microsoft.com/office/powerpoint/2010/main" val="95401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567F-F019-E948-A7D1-1F94AF06001C}" type="slidenum">
              <a:rPr lang="en-GB" smtClean="0"/>
              <a:t>6</a:t>
            </a:fld>
            <a:endParaRPr lang="en-GB"/>
          </a:p>
        </p:txBody>
      </p:sp>
    </p:spTree>
    <p:extLst>
      <p:ext uri="{BB962C8B-B14F-4D97-AF65-F5344CB8AC3E}">
        <p14:creationId xmlns:p14="http://schemas.microsoft.com/office/powerpoint/2010/main" val="9730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 increase in numbers, including a half term.</a:t>
            </a:r>
          </a:p>
          <a:p>
            <a:endParaRPr lang="en-GB" dirty="0"/>
          </a:p>
          <a:p>
            <a:r>
              <a:rPr lang="en-GB" sz="1800" dirty="0">
                <a:effectLst/>
                <a:latin typeface="Calibri" panose="020F0502020204030204" pitchFamily="34" charset="0"/>
                <a:ea typeface="Times New Roman" panose="02020603050405020304" pitchFamily="18" charset="0"/>
              </a:rPr>
              <a:t>Two half terms, Easter holidays and academia tend to stop teaching around May time for exams </a:t>
            </a:r>
          </a:p>
          <a:p>
            <a:endParaRPr lang="en-GB" dirty="0"/>
          </a:p>
          <a:p>
            <a:r>
              <a:rPr lang="en-GB" dirty="0"/>
              <a:t>We have plenty of capacity for growth.</a:t>
            </a:r>
          </a:p>
          <a:p>
            <a:endParaRPr lang="en-GB" dirty="0"/>
          </a:p>
          <a:p>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7</a:t>
            </a:fld>
            <a:endParaRPr lang="en-GB"/>
          </a:p>
        </p:txBody>
      </p:sp>
    </p:spTree>
    <p:extLst>
      <p:ext uri="{BB962C8B-B14F-4D97-AF65-F5344CB8AC3E}">
        <p14:creationId xmlns:p14="http://schemas.microsoft.com/office/powerpoint/2010/main" val="371535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567F-F019-E948-A7D1-1F94AF06001C}" type="slidenum">
              <a:rPr lang="en-GB" smtClean="0"/>
              <a:t>10</a:t>
            </a:fld>
            <a:endParaRPr lang="en-GB"/>
          </a:p>
        </p:txBody>
      </p:sp>
    </p:spTree>
    <p:extLst>
      <p:ext uri="{BB962C8B-B14F-4D97-AF65-F5344CB8AC3E}">
        <p14:creationId xmlns:p14="http://schemas.microsoft.com/office/powerpoint/2010/main" val="4269248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567F-F019-E948-A7D1-1F94AF06001C}" type="slidenum">
              <a:rPr lang="en-GB" smtClean="0"/>
              <a:t>11</a:t>
            </a:fld>
            <a:endParaRPr lang="en-GB"/>
          </a:p>
        </p:txBody>
      </p:sp>
    </p:spTree>
    <p:extLst>
      <p:ext uri="{BB962C8B-B14F-4D97-AF65-F5344CB8AC3E}">
        <p14:creationId xmlns:p14="http://schemas.microsoft.com/office/powerpoint/2010/main" val="59417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567F-F019-E948-A7D1-1F94AF06001C}" type="slidenum">
              <a:rPr lang="en-GB" smtClean="0"/>
              <a:t>12</a:t>
            </a:fld>
            <a:endParaRPr lang="en-GB"/>
          </a:p>
        </p:txBody>
      </p:sp>
    </p:spTree>
    <p:extLst>
      <p:ext uri="{BB962C8B-B14F-4D97-AF65-F5344CB8AC3E}">
        <p14:creationId xmlns:p14="http://schemas.microsoft.com/office/powerpoint/2010/main" val="99535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1567F-F019-E948-A7D1-1F94AF06001C}" type="slidenum">
              <a:rPr lang="en-GB" smtClean="0"/>
              <a:t>13</a:t>
            </a:fld>
            <a:endParaRPr lang="en-GB"/>
          </a:p>
        </p:txBody>
      </p:sp>
    </p:spTree>
    <p:extLst>
      <p:ext uri="{BB962C8B-B14F-4D97-AF65-F5344CB8AC3E}">
        <p14:creationId xmlns:p14="http://schemas.microsoft.com/office/powerpoint/2010/main" val="2861059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OVER">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540C71-412F-2556-2DA5-67B40172DD53}"/>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16" name="Title 1">
            <a:extLst>
              <a:ext uri="{FF2B5EF4-FFF2-40B4-BE49-F238E27FC236}">
                <a16:creationId xmlns:a16="http://schemas.microsoft.com/office/drawing/2014/main" id="{327668CE-0FDD-43A2-8B86-818A6CC5FE39}"/>
              </a:ext>
            </a:extLst>
          </p:cNvPr>
          <p:cNvSpPr>
            <a:spLocks noGrp="1"/>
          </p:cNvSpPr>
          <p:nvPr>
            <p:ph type="title" hasCustomPrompt="1"/>
          </p:nvPr>
        </p:nvSpPr>
        <p:spPr>
          <a:xfrm>
            <a:off x="478365" y="2803076"/>
            <a:ext cx="6180343" cy="455429"/>
          </a:xfrm>
          <a:prstGeom prst="rect">
            <a:avLst/>
          </a:prstGeom>
        </p:spPr>
        <p:txBody>
          <a:bodyPr lIns="0" tIns="0" rIns="0" bIns="0" anchor="b"/>
          <a:lstStyle>
            <a:lvl1pPr algn="l">
              <a:lnSpc>
                <a:spcPct val="100000"/>
              </a:lnSpc>
              <a:defRPr sz="3200" b="1" i="0">
                <a:solidFill>
                  <a:schemeClr val="bg1"/>
                </a:solidFill>
                <a:latin typeface="+mn-lt"/>
                <a:ea typeface="Roboto Black" panose="02000000000000000000" pitchFamily="2" charset="0"/>
              </a:defRPr>
            </a:lvl1pPr>
          </a:lstStyle>
          <a:p>
            <a:r>
              <a:rPr lang="en-US"/>
              <a:t>Presentation title</a:t>
            </a:r>
            <a:endParaRPr lang="en-GB"/>
          </a:p>
        </p:txBody>
      </p:sp>
      <p:sp>
        <p:nvSpPr>
          <p:cNvPr id="17" name="Text Placeholder 2">
            <a:extLst>
              <a:ext uri="{FF2B5EF4-FFF2-40B4-BE49-F238E27FC236}">
                <a16:creationId xmlns:a16="http://schemas.microsoft.com/office/drawing/2014/main" id="{D4256113-6F26-47D9-B926-A1CF71F42155}"/>
              </a:ext>
            </a:extLst>
          </p:cNvPr>
          <p:cNvSpPr>
            <a:spLocks noGrp="1"/>
          </p:cNvSpPr>
          <p:nvPr>
            <p:ph type="body" idx="13" hasCustomPrompt="1"/>
          </p:nvPr>
        </p:nvSpPr>
        <p:spPr>
          <a:xfrm>
            <a:off x="478362" y="3496182"/>
            <a:ext cx="8691036" cy="340988"/>
          </a:xfrm>
          <a:prstGeom prst="rect">
            <a:avLst/>
          </a:prstGeom>
        </p:spPr>
        <p:txBody>
          <a:bodyPr lIns="0" tIns="0" rIns="0" bIns="0" anchor="b" anchorCtr="0"/>
          <a:lstStyle>
            <a:lvl1pPr marL="0" indent="0">
              <a:lnSpc>
                <a:spcPct val="100000"/>
              </a:lnSpc>
              <a:spcBef>
                <a:spcPts val="400"/>
              </a:spcBef>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Speaker name</a:t>
            </a:r>
          </a:p>
        </p:txBody>
      </p:sp>
      <p:pic>
        <p:nvPicPr>
          <p:cNvPr id="2" name="Picture 1">
            <a:extLst>
              <a:ext uri="{FF2B5EF4-FFF2-40B4-BE49-F238E27FC236}">
                <a16:creationId xmlns:a16="http://schemas.microsoft.com/office/drawing/2014/main" id="{AB367170-270C-D175-BD7F-AF84FF77330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73633" y="6165033"/>
            <a:ext cx="480000" cy="480000"/>
          </a:xfrm>
          <a:prstGeom prst="rect">
            <a:avLst/>
          </a:prstGeom>
        </p:spPr>
      </p:pic>
      <p:pic>
        <p:nvPicPr>
          <p:cNvPr id="1026" name="Picture 2" descr="A picture containing logo&#10;&#10;Description automatically generated">
            <a:extLst>
              <a:ext uri="{FF2B5EF4-FFF2-40B4-BE49-F238E27FC236}">
                <a16:creationId xmlns:a16="http://schemas.microsoft.com/office/drawing/2014/main" id="{D2AC9EF0-F249-61A7-5054-9E01C172008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61077" y="6163266"/>
            <a:ext cx="66267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2689FFD-2415-07D2-D481-C74B5F2CEE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62119" y="6163266"/>
            <a:ext cx="1330779" cy="4671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Zenitel becomes a CIS Securesuite Member">
            <a:extLst>
              <a:ext uri="{FF2B5EF4-FFF2-40B4-BE49-F238E27FC236}">
                <a16:creationId xmlns:a16="http://schemas.microsoft.com/office/drawing/2014/main" id="{1FE720E8-4EE5-A0AC-3231-3DC703C8469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31265" y="6165033"/>
            <a:ext cx="1404001" cy="46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sign with a lion and a unicorn&#10;&#10;Description automatically generated">
            <a:extLst>
              <a:ext uri="{FF2B5EF4-FFF2-40B4-BE49-F238E27FC236}">
                <a16:creationId xmlns:a16="http://schemas.microsoft.com/office/drawing/2014/main" id="{FB6F3378-1ECD-8FA1-D0DB-B6D2270B513A}"/>
              </a:ext>
            </a:extLst>
          </p:cNvPr>
          <p:cNvPicPr>
            <a:picLocks noChangeAspect="1"/>
          </p:cNvPicPr>
          <p:nvPr userDrawn="1"/>
        </p:nvPicPr>
        <p:blipFill>
          <a:blip r:embed="rId7"/>
          <a:stretch>
            <a:fillRect/>
          </a:stretch>
        </p:blipFill>
        <p:spPr>
          <a:xfrm>
            <a:off x="6268033" y="6165033"/>
            <a:ext cx="888417" cy="546326"/>
          </a:xfrm>
          <a:prstGeom prst="rect">
            <a:avLst/>
          </a:prstGeom>
        </p:spPr>
      </p:pic>
    </p:spTree>
    <p:extLst>
      <p:ext uri="{BB962C8B-B14F-4D97-AF65-F5344CB8AC3E}">
        <p14:creationId xmlns:p14="http://schemas.microsoft.com/office/powerpoint/2010/main" val="3746682645"/>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5776" userDrawn="1">
          <p15:clr>
            <a:srgbClr val="FBAE40"/>
          </p15:clr>
        </p15:guide>
        <p15:guide id="3" orient="horz" pos="25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478366" y="1906075"/>
            <a:ext cx="8691035" cy="4018477"/>
          </a:xfrm>
          <a:prstGeom prst="rect">
            <a:avLst/>
          </a:prstGeom>
        </p:spPr>
        <p:txBody>
          <a:bodyPr lIns="0" tIns="0" rIns="0" bIns="0"/>
          <a:lstStyle>
            <a:lvl1pPr marL="120648" indent="-120648" defTabSz="359991">
              <a:lnSpc>
                <a:spcPct val="100000"/>
              </a:lnSpc>
              <a:tabLst/>
              <a:defRPr sz="2400" b="0" i="0">
                <a:solidFill>
                  <a:schemeClr val="bg1"/>
                </a:solidFill>
                <a:latin typeface="+mn-lt"/>
                <a:ea typeface="Roboto Light" panose="02000000000000000000" pitchFamily="2" charset="0"/>
              </a:defRPr>
            </a:lvl1pPr>
            <a:lvl2pPr marL="241294" indent="-120648" defTabSz="359991">
              <a:lnSpc>
                <a:spcPct val="100000"/>
              </a:lnSpc>
              <a:tabLst/>
              <a:defRPr sz="2400" b="0" i="0">
                <a:solidFill>
                  <a:schemeClr val="bg1"/>
                </a:solidFill>
                <a:latin typeface="+mn-lt"/>
                <a:ea typeface="Roboto Light" panose="02000000000000000000" pitchFamily="2" charset="0"/>
              </a:defRPr>
            </a:lvl2pPr>
            <a:lvl3pPr marL="355591" indent="-114297" defTabSz="359991">
              <a:lnSpc>
                <a:spcPct val="100000"/>
              </a:lnSpc>
              <a:tabLst/>
              <a:defRPr sz="2400" b="0" i="0">
                <a:solidFill>
                  <a:schemeClr val="bg1"/>
                </a:solidFill>
                <a:latin typeface="+mn-lt"/>
                <a:ea typeface="Roboto Light" panose="02000000000000000000" pitchFamily="2" charset="0"/>
              </a:defRPr>
            </a:lvl3pPr>
            <a:lvl4pPr marL="476239" indent="-120648" defTabSz="359991">
              <a:lnSpc>
                <a:spcPct val="100000"/>
              </a:lnSpc>
              <a:tabLst/>
              <a:defRPr sz="2400" b="0" i="0">
                <a:solidFill>
                  <a:schemeClr val="bg1"/>
                </a:solidFill>
                <a:latin typeface="+mn-lt"/>
                <a:ea typeface="Roboto Light" panose="02000000000000000000" pitchFamily="2" charset="0"/>
              </a:defRPr>
            </a:lvl4pPr>
            <a:lvl5pPr marL="596885" indent="-120648" defTabSz="359991">
              <a:lnSpc>
                <a:spcPct val="100000"/>
              </a:lnSpc>
              <a:tabLst/>
              <a:defRPr sz="24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 uri="{C183D7F6-B498-43B3-948B-1728B52AA6E4}">
                <adec:decorative xmlns:adec="http://schemas.microsoft.com/office/drawing/2017/decorative" val="1"/>
              </a:ext>
            </a:extLst>
          </p:cNvPr>
          <p:cNvSpPr>
            <a:spLocks noGrp="1"/>
          </p:cNvSpPr>
          <p:nvPr>
            <p:ph type="ftr" sz="quarter" idx="11"/>
          </p:nvPr>
        </p:nvSpPr>
        <p:spPr>
          <a:xfrm>
            <a:off x="1104573" y="6165033"/>
            <a:ext cx="4855960" cy="480000"/>
          </a:xfrm>
          <a:prstGeom prst="rect">
            <a:avLst/>
          </a:prstGeom>
        </p:spPr>
        <p:txBody>
          <a:bodyPr/>
          <a:lstStyle>
            <a:lvl1pPr>
              <a:defRPr/>
            </a:lvl1pPr>
          </a:lstStyle>
          <a:p>
            <a:r>
              <a:rPr lang="en-GB"/>
              <a:t>Cyber security briefing - 16th March 2021</a:t>
            </a:r>
            <a:endParaRPr lang="en-GB" dirty="0"/>
          </a:p>
        </p:txBody>
      </p:sp>
      <p:sp>
        <p:nvSpPr>
          <p:cNvPr id="6" name="Slide Number Placeholder 5">
            <a:extLst>
              <a:ext uri="{FF2B5EF4-FFF2-40B4-BE49-F238E27FC236}">
                <a16:creationId xmlns:a16="http://schemas.microsoft.com/office/drawing/2014/main" id="{D0845B74-E028-E24B-BE9C-E0C09F0D90A3}"/>
              </a:ext>
              <a:ext uri="{C183D7F6-B498-43B3-948B-1728B52AA6E4}">
                <adec:decorative xmlns:adec="http://schemas.microsoft.com/office/drawing/2017/decorative" val="1"/>
              </a:ext>
            </a:extLst>
          </p:cNvPr>
          <p:cNvSpPr>
            <a:spLocks noGrp="1"/>
          </p:cNvSpPr>
          <p:nvPr>
            <p:ph type="sldNum" sz="quarter" idx="12"/>
          </p:nvPr>
        </p:nvSpPr>
        <p:spPr>
          <a:xfrm>
            <a:off x="478368" y="6165035"/>
            <a:ext cx="264145" cy="480000"/>
          </a:xfrm>
          <a:prstGeom prst="rect">
            <a:avLst/>
          </a:prstGeom>
        </p:spPr>
        <p:txBody>
          <a:bodyPr/>
          <a:lstStyle/>
          <a:p>
            <a:fld id="{0BD7AF65-ABD8-9745-9161-1D3466EAFE0E}" type="slidenum">
              <a:rPr lang="en-GB" smtClean="0"/>
              <a:t>‹#›</a:t>
            </a:fld>
            <a:endParaRPr lang="en-GB"/>
          </a:p>
        </p:txBody>
      </p:sp>
    </p:spTree>
    <p:extLst>
      <p:ext uri="{BB962C8B-B14F-4D97-AF65-F5344CB8AC3E}">
        <p14:creationId xmlns:p14="http://schemas.microsoft.com/office/powerpoint/2010/main" val="4081513692"/>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LUMN &amp;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452967"/>
            <a:ext cx="8691036" cy="455429"/>
          </a:xfrm>
          <a:prstGeom prst="rect">
            <a:avLst/>
          </a:prstGeom>
        </p:spPr>
        <p:txBody>
          <a:bodyPr lIns="0" tIns="0" rIns="0" bIns="0"/>
          <a:lstStyle>
            <a:lvl1pPr algn="l">
              <a:lnSpc>
                <a:spcPct val="100000"/>
              </a:lnSpc>
              <a:defRPr sz="3200" b="1" i="0">
                <a:solidFill>
                  <a:srgbClr val="0D224C"/>
                </a:solidFill>
                <a:latin typeface="+mn-lt"/>
                <a:ea typeface="Roboto Black" panose="02000000000000000000" pitchFamily="2" charset="0"/>
              </a:defRPr>
            </a:lvl1pPr>
          </a:lstStyle>
          <a:p>
            <a:r>
              <a:rPr lang="en-US"/>
              <a:t>Page title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7" y="1396350"/>
            <a:ext cx="5279999" cy="340988"/>
          </a:xfrm>
          <a:prstGeom prst="rect">
            <a:avLst/>
          </a:prstGeom>
        </p:spPr>
        <p:txBody>
          <a:bodyPr lIns="0" tIns="0" rIns="0" bIns="0" anchor="t" anchorCtr="0"/>
          <a:lstStyle>
            <a:lvl1pPr marL="0" indent="0">
              <a:buNone/>
              <a:defRPr sz="2400" b="1" i="0">
                <a:solidFill>
                  <a:schemeClr val="accent6"/>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err="1"/>
              <a:t>Subheader</a:t>
            </a:r>
            <a:endParaRPr lang="en-US"/>
          </a:p>
        </p:txBody>
      </p:sp>
      <p:sp>
        <p:nvSpPr>
          <p:cNvPr id="10" name="Content Placeholder 2">
            <a:extLst>
              <a:ext uri="{FF2B5EF4-FFF2-40B4-BE49-F238E27FC236}">
                <a16:creationId xmlns:a16="http://schemas.microsoft.com/office/drawing/2014/main" id="{333DA8FA-7150-4DC1-8728-AA9FC6E69792}"/>
              </a:ext>
            </a:extLst>
          </p:cNvPr>
          <p:cNvSpPr>
            <a:spLocks noGrp="1"/>
          </p:cNvSpPr>
          <p:nvPr>
            <p:ph idx="1" hasCustomPrompt="1"/>
          </p:nvPr>
        </p:nvSpPr>
        <p:spPr>
          <a:xfrm>
            <a:off x="478368" y="1906075"/>
            <a:ext cx="5279997" cy="4018477"/>
          </a:xfrm>
          <a:prstGeom prst="rect">
            <a:avLst/>
          </a:prstGeom>
        </p:spPr>
        <p:txBody>
          <a:bodyPr lIns="0" tIns="0" rIns="0" bIns="0"/>
          <a:lstStyle>
            <a:lvl1pPr marL="120648" indent="-120648" defTabSz="359991">
              <a:lnSpc>
                <a:spcPct val="100000"/>
              </a:lnSpc>
              <a:tabLst/>
              <a:defRPr sz="1800" b="0" i="0">
                <a:solidFill>
                  <a:schemeClr val="accent6"/>
                </a:solidFill>
                <a:latin typeface="+mn-lt"/>
                <a:ea typeface="Roboto Light" panose="02000000000000000000" pitchFamily="2" charset="0"/>
              </a:defRPr>
            </a:lvl1pPr>
            <a:lvl2pPr marL="241294" indent="-120648" defTabSz="359991">
              <a:lnSpc>
                <a:spcPct val="100000"/>
              </a:lnSpc>
              <a:tabLst/>
              <a:defRPr sz="1800" b="0" i="0">
                <a:solidFill>
                  <a:schemeClr val="accent6"/>
                </a:solidFill>
                <a:latin typeface="+mn-lt"/>
                <a:ea typeface="Roboto Light" panose="02000000000000000000" pitchFamily="2" charset="0"/>
              </a:defRPr>
            </a:lvl2pPr>
            <a:lvl3pPr marL="355591" indent="-114297" defTabSz="359991">
              <a:lnSpc>
                <a:spcPct val="100000"/>
              </a:lnSpc>
              <a:tabLst/>
              <a:defRPr sz="1800" b="0" i="0">
                <a:solidFill>
                  <a:schemeClr val="accent6"/>
                </a:solidFill>
                <a:latin typeface="+mn-lt"/>
                <a:ea typeface="Roboto Light" panose="02000000000000000000" pitchFamily="2" charset="0"/>
              </a:defRPr>
            </a:lvl3pPr>
            <a:lvl4pPr marL="476239" indent="-120648" defTabSz="359991">
              <a:lnSpc>
                <a:spcPct val="100000"/>
              </a:lnSpc>
              <a:tabLst/>
              <a:defRPr sz="1800" b="0" i="0">
                <a:solidFill>
                  <a:schemeClr val="accent6"/>
                </a:solidFill>
                <a:latin typeface="+mn-lt"/>
                <a:ea typeface="Roboto Light" panose="02000000000000000000" pitchFamily="2" charset="0"/>
              </a:defRPr>
            </a:lvl4pPr>
            <a:lvl5pPr marL="596885" indent="-120648" defTabSz="359991">
              <a:lnSpc>
                <a:spcPct val="100000"/>
              </a:lnSpc>
              <a:tabLst/>
              <a:defRPr sz="1800" b="0" i="0">
                <a:solidFill>
                  <a:schemeClr val="accent6"/>
                </a:solidFill>
                <a:latin typeface="+mn-lt"/>
                <a:ea typeface="Roboto Light" panose="02000000000000000000" pitchFamily="2" charset="0"/>
              </a:defRPr>
            </a:lvl5pPr>
          </a:lstStyle>
          <a:p>
            <a:pPr lvl="0"/>
            <a:r>
              <a:rPr lang="en-US"/>
              <a:t> Main content area</a:t>
            </a:r>
          </a:p>
          <a:p>
            <a:pPr lvl="1"/>
            <a:r>
              <a:rPr lang="en-US"/>
              <a:t> Second level</a:t>
            </a:r>
          </a:p>
          <a:p>
            <a:pPr lvl="2"/>
            <a:r>
              <a:rPr lang="en-US"/>
              <a:t> Third level</a:t>
            </a:r>
          </a:p>
          <a:p>
            <a:pPr lvl="3"/>
            <a:r>
              <a:rPr lang="en-US"/>
              <a:t> Fourth level</a:t>
            </a:r>
          </a:p>
          <a:p>
            <a:pPr lvl="4"/>
            <a:r>
              <a:rPr lang="en-US"/>
              <a:t> 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sz="2400"/>
            </a:lvl1pPr>
          </a:lstStyle>
          <a:p>
            <a:r>
              <a:rPr lang="en-GB"/>
              <a:t>Insert image / infographic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9" name="Footer Placeholder 4">
            <a:extLst>
              <a:ext uri="{FF2B5EF4-FFF2-40B4-BE49-F238E27FC236}">
                <a16:creationId xmlns:a16="http://schemas.microsoft.com/office/drawing/2014/main" id="{EA837AFE-00E5-410C-B657-49958D98C652}"/>
              </a:ext>
            </a:extLst>
          </p:cNvPr>
          <p:cNvSpPr>
            <a:spLocks noGrp="1"/>
          </p:cNvSpPr>
          <p:nvPr>
            <p:ph type="ftr" sz="quarter" idx="11"/>
          </p:nvPr>
        </p:nvSpPr>
        <p:spPr>
          <a:xfrm>
            <a:off x="823223" y="6165033"/>
            <a:ext cx="4855960" cy="480000"/>
          </a:xfrm>
        </p:spPr>
        <p:txBody>
          <a:bodyPr/>
          <a:lstStyle>
            <a:lvl1pPr>
              <a:defRPr/>
            </a:lvl1pPr>
          </a:lstStyle>
          <a:p>
            <a:endParaRPr lang="en-GB"/>
          </a:p>
        </p:txBody>
      </p:sp>
    </p:spTree>
    <p:extLst>
      <p:ext uri="{BB962C8B-B14F-4D97-AF65-F5344CB8AC3E}">
        <p14:creationId xmlns:p14="http://schemas.microsoft.com/office/powerpoint/2010/main" val="77534733"/>
      </p:ext>
    </p:extLst>
  </p:cSld>
  <p:clrMapOvr>
    <a:masterClrMapping/>
  </p:clrMapOvr>
  <p:extLst>
    <p:ext uri="{DCECCB84-F9BA-43D5-87BE-67443E8EF086}">
      <p15:sldGuideLst xmlns:p15="http://schemas.microsoft.com/office/powerpoint/2012/main">
        <p15:guide id="1" orient="horz" pos="1192">
          <p15:clr>
            <a:srgbClr val="FBAE40"/>
          </p15:clr>
        </p15:guide>
        <p15:guide id="2" pos="5776">
          <p15:clr>
            <a:srgbClr val="FBAE40"/>
          </p15:clr>
        </p15:guide>
        <p15:guide id="3" orient="horz" pos="10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Page title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7" y="139635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err="1"/>
              <a:t>Subheader</a:t>
            </a:r>
            <a:endParaRPr lang="en-US"/>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478368" y="1906075"/>
            <a:ext cx="5279997" cy="4018477"/>
          </a:xfrm>
          <a:prstGeom prst="rect">
            <a:avLst/>
          </a:prstGeom>
        </p:spPr>
        <p:txBody>
          <a:bodyPr lIns="0" tIns="0" rIns="0" bIns="0"/>
          <a:lstStyle>
            <a:lvl1pPr marL="120648" indent="-120648" defTabSz="359991">
              <a:lnSpc>
                <a:spcPct val="100000"/>
              </a:lnSpc>
              <a:tabLst/>
              <a:defRPr sz="1800" b="0" i="0">
                <a:solidFill>
                  <a:schemeClr val="bg1"/>
                </a:solidFill>
                <a:latin typeface="+mn-lt"/>
                <a:ea typeface="Roboto Light" panose="02000000000000000000" pitchFamily="2" charset="0"/>
              </a:defRPr>
            </a:lvl1pPr>
            <a:lvl2pPr marL="241294" indent="-120648" defTabSz="359991">
              <a:lnSpc>
                <a:spcPct val="100000"/>
              </a:lnSpc>
              <a:tabLst/>
              <a:defRPr sz="1800" b="0" i="0">
                <a:solidFill>
                  <a:schemeClr val="bg1"/>
                </a:solidFill>
                <a:latin typeface="+mn-lt"/>
                <a:ea typeface="Roboto Light" panose="02000000000000000000" pitchFamily="2" charset="0"/>
              </a:defRPr>
            </a:lvl2pPr>
            <a:lvl3pPr marL="355591" indent="-114297" defTabSz="359991">
              <a:lnSpc>
                <a:spcPct val="100000"/>
              </a:lnSpc>
              <a:tabLst/>
              <a:defRPr sz="1800" b="0" i="0">
                <a:solidFill>
                  <a:schemeClr val="bg1"/>
                </a:solidFill>
                <a:latin typeface="+mn-lt"/>
                <a:ea typeface="Roboto Light" panose="02000000000000000000" pitchFamily="2" charset="0"/>
              </a:defRPr>
            </a:lvl3pPr>
            <a:lvl4pPr marL="476239" indent="-120648" defTabSz="359991">
              <a:lnSpc>
                <a:spcPct val="100000"/>
              </a:lnSpc>
              <a:tabLst/>
              <a:defRPr sz="1800" b="0" i="0">
                <a:solidFill>
                  <a:schemeClr val="bg1"/>
                </a:solidFill>
                <a:latin typeface="+mn-lt"/>
                <a:ea typeface="Roboto Light" panose="02000000000000000000" pitchFamily="2" charset="0"/>
              </a:defRPr>
            </a:lvl4pPr>
            <a:lvl5pPr marL="596885" indent="-120648" defTabSz="359991">
              <a:lnSpc>
                <a:spcPct val="100000"/>
              </a:lnSpc>
              <a:tabLst/>
              <a:defRPr sz="1800" b="0" i="0">
                <a:solidFill>
                  <a:schemeClr val="bg1"/>
                </a:solidFill>
                <a:latin typeface="+mn-lt"/>
                <a:ea typeface="Roboto Light"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sz="2400"/>
            </a:lvl1pPr>
          </a:lstStyle>
          <a:p>
            <a:r>
              <a:rPr lang="en-GB"/>
              <a:t>Insert image / infographic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sz="1333">
                <a:latin typeface="+mn-lt"/>
              </a:defRPr>
            </a:lvl1pPr>
          </a:lstStyle>
          <a:p>
            <a:fld id="{0BD7AF65-ABD8-9745-9161-1D3466EAFE0E}" type="slidenum">
              <a:rPr lang="en-GB" smtClean="0"/>
              <a:pPr/>
              <a:t>‹#›</a:t>
            </a:fld>
            <a:endParaRPr lang="en-GB"/>
          </a:p>
        </p:txBody>
      </p:sp>
      <p:sp>
        <p:nvSpPr>
          <p:cNvPr id="9" name="Footer Placeholder 4">
            <a:extLst>
              <a:ext uri="{FF2B5EF4-FFF2-40B4-BE49-F238E27FC236}">
                <a16:creationId xmlns:a16="http://schemas.microsoft.com/office/drawing/2014/main" id="{CE613302-5302-4CD4-8960-734F1E8C104C}"/>
              </a:ext>
            </a:extLst>
          </p:cNvPr>
          <p:cNvSpPr>
            <a:spLocks noGrp="1"/>
          </p:cNvSpPr>
          <p:nvPr>
            <p:ph type="ftr" sz="quarter" idx="3"/>
          </p:nvPr>
        </p:nvSpPr>
        <p:spPr>
          <a:xfrm>
            <a:off x="823223" y="6165033"/>
            <a:ext cx="4855960" cy="480000"/>
          </a:xfrm>
          <a:prstGeom prst="rect">
            <a:avLst/>
          </a:prstGeom>
        </p:spPr>
        <p:txBody>
          <a:bodyPr vert="horz" lIns="0" tIns="0" rIns="0" bIns="0" rtlCol="0" anchor="ctr"/>
          <a:lstStyle>
            <a:lvl1pPr algn="l">
              <a:defRPr sz="1333" b="0" i="0">
                <a:solidFill>
                  <a:schemeClr val="bg1"/>
                </a:solidFill>
                <a:latin typeface="+mn-lt"/>
                <a:ea typeface="Roboto Light" panose="02000000000000000000" pitchFamily="2" charset="0"/>
              </a:defRPr>
            </a:lvl1pPr>
          </a:lstStyle>
          <a:p>
            <a:endParaRPr lang="en-GB"/>
          </a:p>
        </p:txBody>
      </p:sp>
    </p:spTree>
    <p:extLst>
      <p:ext uri="{BB962C8B-B14F-4D97-AF65-F5344CB8AC3E}">
        <p14:creationId xmlns:p14="http://schemas.microsoft.com/office/powerpoint/2010/main" val="1022915291"/>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Page title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1080429" cy="4618264"/>
          </a:xfrm>
          <a:prstGeom prst="rect">
            <a:avLst/>
          </a:prstGeom>
          <a:solidFill>
            <a:schemeClr val="bg1">
              <a:lumMod val="95000"/>
            </a:schemeClr>
          </a:solidFill>
          <a:ln w="127000">
            <a:solidFill>
              <a:schemeClr val="bg1">
                <a:lumMod val="95000"/>
              </a:schemeClr>
            </a:solidFill>
            <a:miter lim="800000"/>
          </a:ln>
        </p:spPr>
        <p:txBody>
          <a:bodyPr/>
          <a:lstStyle>
            <a:lvl1pPr>
              <a:defRPr sz="2400"/>
            </a:lvl1pPr>
          </a:lstStyle>
          <a:p>
            <a:r>
              <a:rPr lang="en-GB"/>
              <a:t>Insert image / infographic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sz="1333">
                <a:latin typeface="+mn-lt"/>
              </a:defRPr>
            </a:lvl1pPr>
          </a:lstStyle>
          <a:p>
            <a:fld id="{0BD7AF65-ABD8-9745-9161-1D3466EAFE0E}" type="slidenum">
              <a:rPr lang="en-GB" smtClean="0"/>
              <a:pPr/>
              <a:t>‹#›</a:t>
            </a:fld>
            <a:endParaRPr lang="en-GB"/>
          </a:p>
        </p:txBody>
      </p:sp>
      <p:sp>
        <p:nvSpPr>
          <p:cNvPr id="7" name="Footer Placeholder 4">
            <a:extLst>
              <a:ext uri="{FF2B5EF4-FFF2-40B4-BE49-F238E27FC236}">
                <a16:creationId xmlns:a16="http://schemas.microsoft.com/office/drawing/2014/main" id="{67224B01-FF77-4BC0-B274-91843C05C131}"/>
              </a:ext>
            </a:extLst>
          </p:cNvPr>
          <p:cNvSpPr>
            <a:spLocks noGrp="1"/>
          </p:cNvSpPr>
          <p:nvPr>
            <p:ph type="ftr" sz="quarter" idx="3"/>
          </p:nvPr>
        </p:nvSpPr>
        <p:spPr>
          <a:xfrm>
            <a:off x="823223" y="6165033"/>
            <a:ext cx="4855960" cy="480000"/>
          </a:xfrm>
          <a:prstGeom prst="rect">
            <a:avLst/>
          </a:prstGeom>
        </p:spPr>
        <p:txBody>
          <a:bodyPr vert="horz" lIns="0" tIns="0" rIns="0" bIns="0" rtlCol="0" anchor="ctr"/>
          <a:lstStyle>
            <a:lvl1pPr algn="l">
              <a:defRPr sz="1333" b="0" i="0">
                <a:solidFill>
                  <a:schemeClr val="bg1"/>
                </a:solidFill>
                <a:latin typeface="+mn-lt"/>
                <a:ea typeface="Roboto Light" panose="02000000000000000000" pitchFamily="2" charset="0"/>
              </a:defRPr>
            </a:lvl1pPr>
          </a:lstStyle>
          <a:p>
            <a:endParaRPr lang="en-GB"/>
          </a:p>
        </p:txBody>
      </p:sp>
    </p:spTree>
    <p:extLst>
      <p:ext uri="{BB962C8B-B14F-4D97-AF65-F5344CB8AC3E}">
        <p14:creationId xmlns:p14="http://schemas.microsoft.com/office/powerpoint/2010/main" val="4181309582"/>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KEY POINT / QUOT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Impact text or section divider title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3818238"/>
            <a:ext cx="8691036" cy="340988"/>
          </a:xfrm>
          <a:prstGeom prst="rect">
            <a:avLst/>
          </a:prstGeom>
        </p:spPr>
        <p:txBody>
          <a:bodyPr lIns="0" tIns="0" rIns="0" bIns="0" anchor="t" anchorCtr="0"/>
          <a:lstStyle>
            <a:lvl1pPr marL="0" indent="0">
              <a:buNone/>
              <a:defRPr sz="2400"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err="1"/>
              <a:t>Subheader</a:t>
            </a:r>
            <a:endParaRPr lang="en-US"/>
          </a:p>
        </p:txBody>
      </p:sp>
    </p:spTree>
    <p:extLst>
      <p:ext uri="{BB962C8B-B14F-4D97-AF65-F5344CB8AC3E}">
        <p14:creationId xmlns:p14="http://schemas.microsoft.com/office/powerpoint/2010/main" val="1722763087"/>
      </p:ext>
    </p:extLst>
  </p:cSld>
  <p:clrMapOvr>
    <a:masterClrMapping/>
  </p:clrMapOvr>
  <p:extLst>
    <p:ext uri="{DCECCB84-F9BA-43D5-87BE-67443E8EF086}">
      <p15:sldGuideLst xmlns:p15="http://schemas.microsoft.com/office/powerpoint/2012/main">
        <p15:guide id="1" orient="horz" pos="1616" userDrawn="1">
          <p15:clr>
            <a:srgbClr val="FBAE40"/>
          </p15:clr>
        </p15:guide>
        <p15:guide id="2" pos="5776" userDrawn="1">
          <p15:clr>
            <a:srgbClr val="FBAE40"/>
          </p15:clr>
        </p15:guide>
        <p15:guide id="3" orient="horz" pos="252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Page title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1396350"/>
            <a:ext cx="8691036"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err="1"/>
              <a:t>Subheader</a:t>
            </a:r>
            <a:endParaRPr lang="en-US"/>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478367" y="1906075"/>
            <a:ext cx="8691035" cy="4018477"/>
          </a:xfrm>
          <a:prstGeom prst="rect">
            <a:avLst/>
          </a:prstGeom>
        </p:spPr>
        <p:txBody>
          <a:bodyPr lIns="0" tIns="0" rIns="0" bIns="0"/>
          <a:lstStyle>
            <a:lvl1pPr marL="120648" indent="-120648" defTabSz="359991">
              <a:lnSpc>
                <a:spcPct val="100000"/>
              </a:lnSpc>
              <a:tabLst/>
              <a:defRPr sz="2400" b="0" i="0">
                <a:solidFill>
                  <a:schemeClr val="bg1"/>
                </a:solidFill>
                <a:latin typeface="+mn-lt"/>
                <a:ea typeface="Roboto Light" panose="02000000000000000000" pitchFamily="2" charset="0"/>
              </a:defRPr>
            </a:lvl1pPr>
            <a:lvl2pPr marL="241294" indent="-120648" defTabSz="359991">
              <a:lnSpc>
                <a:spcPct val="100000"/>
              </a:lnSpc>
              <a:tabLst/>
              <a:defRPr sz="2400" b="0" i="0">
                <a:solidFill>
                  <a:schemeClr val="bg1"/>
                </a:solidFill>
                <a:latin typeface="+mn-lt"/>
                <a:ea typeface="Roboto Light" panose="02000000000000000000" pitchFamily="2" charset="0"/>
              </a:defRPr>
            </a:lvl2pPr>
            <a:lvl3pPr marL="355591" indent="-114297" defTabSz="359991">
              <a:lnSpc>
                <a:spcPct val="100000"/>
              </a:lnSpc>
              <a:tabLst/>
              <a:defRPr sz="2400" b="0" i="0">
                <a:solidFill>
                  <a:schemeClr val="bg1"/>
                </a:solidFill>
                <a:latin typeface="+mn-lt"/>
                <a:ea typeface="Roboto Light" panose="02000000000000000000" pitchFamily="2" charset="0"/>
              </a:defRPr>
            </a:lvl3pPr>
            <a:lvl4pPr marL="476239" indent="-120648" defTabSz="359991">
              <a:lnSpc>
                <a:spcPct val="100000"/>
              </a:lnSpc>
              <a:tabLst/>
              <a:defRPr sz="2400" b="0" i="0">
                <a:solidFill>
                  <a:schemeClr val="bg1"/>
                </a:solidFill>
                <a:latin typeface="+mn-lt"/>
                <a:ea typeface="Roboto Light" panose="02000000000000000000" pitchFamily="2" charset="0"/>
              </a:defRPr>
            </a:lvl4pPr>
            <a:lvl5pPr marL="596885" indent="-120648" defTabSz="359991">
              <a:lnSpc>
                <a:spcPct val="100000"/>
              </a:lnSpc>
              <a:tabLst/>
              <a:defRPr sz="2400" b="0" i="0">
                <a:solidFill>
                  <a:schemeClr val="bg1"/>
                </a:solidFill>
                <a:latin typeface="+mn-lt"/>
                <a:ea typeface="Roboto Light" panose="02000000000000000000" pitchFamily="2" charset="0"/>
              </a:defRPr>
            </a:lvl5pPr>
          </a:lstStyle>
          <a:p>
            <a:pPr lvl="0"/>
            <a:r>
              <a:rPr lang="en-US"/>
              <a:t> Main content area</a:t>
            </a:r>
          </a:p>
          <a:p>
            <a:pPr lvl="1"/>
            <a:r>
              <a:rPr lang="en-US"/>
              <a:t> Second level</a:t>
            </a:r>
          </a:p>
          <a:p>
            <a:pPr lvl="2"/>
            <a:r>
              <a:rPr lang="en-US"/>
              <a:t> Third level</a:t>
            </a:r>
          </a:p>
          <a:p>
            <a:pPr lvl="3"/>
            <a:r>
              <a:rPr lang="en-US"/>
              <a:t> Fourth level</a:t>
            </a:r>
          </a:p>
          <a:p>
            <a:pPr lvl="4"/>
            <a:r>
              <a:rPr lang="en-US"/>
              <a:t> Fifth level</a:t>
            </a:r>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sz="1333">
                <a:latin typeface="+mn-lt"/>
              </a:defRPr>
            </a:lvl1pPr>
          </a:lstStyle>
          <a:p>
            <a:fld id="{0BD7AF65-ABD8-9745-9161-1D3466EAFE0E}" type="slidenum">
              <a:rPr lang="en-GB" smtClean="0"/>
              <a:pPr/>
              <a:t>‹#›</a:t>
            </a:fld>
            <a:endParaRPr lang="en-GB"/>
          </a:p>
        </p:txBody>
      </p:sp>
      <p:sp>
        <p:nvSpPr>
          <p:cNvPr id="8" name="Footer Placeholder 4">
            <a:extLst>
              <a:ext uri="{FF2B5EF4-FFF2-40B4-BE49-F238E27FC236}">
                <a16:creationId xmlns:a16="http://schemas.microsoft.com/office/drawing/2014/main" id="{B042F974-477A-4BD6-96A8-0F53F0512B3F}"/>
              </a:ext>
            </a:extLst>
          </p:cNvPr>
          <p:cNvSpPr>
            <a:spLocks noGrp="1"/>
          </p:cNvSpPr>
          <p:nvPr>
            <p:ph type="ftr" sz="quarter" idx="3"/>
          </p:nvPr>
        </p:nvSpPr>
        <p:spPr>
          <a:xfrm>
            <a:off x="823223" y="6165033"/>
            <a:ext cx="4855960" cy="480000"/>
          </a:xfrm>
          <a:prstGeom prst="rect">
            <a:avLst/>
          </a:prstGeom>
        </p:spPr>
        <p:txBody>
          <a:bodyPr vert="horz" lIns="0" tIns="0" rIns="0" bIns="0" rtlCol="0" anchor="ctr"/>
          <a:lstStyle>
            <a:lvl1pPr algn="l">
              <a:defRPr sz="1333" b="0" i="0">
                <a:solidFill>
                  <a:schemeClr val="bg1"/>
                </a:solidFill>
                <a:latin typeface="+mn-lt"/>
                <a:ea typeface="Roboto Light" panose="02000000000000000000" pitchFamily="2" charset="0"/>
              </a:defRPr>
            </a:lvl1pPr>
          </a:lstStyle>
          <a:p>
            <a:endParaRPr lang="en-GB"/>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W CONTENT ONLY SLID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Page title</a:t>
            </a:r>
            <a:endParaRPr lang="en-GB"/>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478367" y="1396350"/>
            <a:ext cx="8691035" cy="4018477"/>
          </a:xfrm>
          <a:prstGeom prst="rect">
            <a:avLst/>
          </a:prstGeom>
        </p:spPr>
        <p:txBody>
          <a:bodyPr lIns="0" tIns="0" rIns="0" bIns="0"/>
          <a:lstStyle>
            <a:lvl1pPr marL="237061" indent="-237061" defTabSz="359991">
              <a:lnSpc>
                <a:spcPct val="100000"/>
              </a:lnSpc>
              <a:tabLst/>
              <a:defRPr sz="2400" b="0" i="0">
                <a:solidFill>
                  <a:schemeClr val="bg1"/>
                </a:solidFill>
                <a:latin typeface="+mn-lt"/>
                <a:ea typeface="Roboto Light" panose="02000000000000000000" pitchFamily="2" charset="0"/>
              </a:defRPr>
            </a:lvl1pPr>
            <a:lvl2pPr marL="355591" indent="-234945" defTabSz="359991">
              <a:lnSpc>
                <a:spcPct val="100000"/>
              </a:lnSpc>
              <a:tabLst/>
              <a:defRPr sz="2400" b="0" i="0">
                <a:solidFill>
                  <a:schemeClr val="bg1"/>
                </a:solidFill>
                <a:latin typeface="+mn-lt"/>
                <a:ea typeface="Roboto Light" panose="02000000000000000000" pitchFamily="2" charset="0"/>
              </a:defRPr>
            </a:lvl2pPr>
            <a:lvl3pPr marL="480472" indent="-239178" defTabSz="359991">
              <a:lnSpc>
                <a:spcPct val="100000"/>
              </a:lnSpc>
              <a:tabLst/>
              <a:defRPr sz="2400" b="0" i="0">
                <a:solidFill>
                  <a:schemeClr val="bg1"/>
                </a:solidFill>
                <a:latin typeface="+mn-lt"/>
                <a:ea typeface="Roboto Light" panose="02000000000000000000" pitchFamily="2" charset="0"/>
              </a:defRPr>
            </a:lvl3pPr>
            <a:lvl4pPr marL="594769" indent="-239178" defTabSz="359991">
              <a:lnSpc>
                <a:spcPct val="100000"/>
              </a:lnSpc>
              <a:tabLst/>
              <a:defRPr sz="2400" b="0" i="0">
                <a:solidFill>
                  <a:schemeClr val="bg1"/>
                </a:solidFill>
                <a:latin typeface="+mn-lt"/>
                <a:ea typeface="Roboto Light" panose="02000000000000000000" pitchFamily="2" charset="0"/>
              </a:defRPr>
            </a:lvl4pPr>
            <a:lvl5pPr marL="719649" indent="-243411" defTabSz="359991">
              <a:lnSpc>
                <a:spcPct val="100000"/>
              </a:lnSpc>
              <a:tabLst/>
              <a:defRPr sz="2400" b="0" i="0">
                <a:solidFill>
                  <a:schemeClr val="bg1"/>
                </a:solidFill>
                <a:latin typeface="+mn-lt"/>
                <a:ea typeface="Roboto Light"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sz="1333"/>
            </a:lvl1pPr>
          </a:lstStyle>
          <a:p>
            <a:fld id="{0BD7AF65-ABD8-9745-9161-1D3466EAFE0E}" type="slidenum">
              <a:rPr lang="en-GB" smtClean="0"/>
              <a:pPr/>
              <a:t>‹#›</a:t>
            </a:fld>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sz="1333"/>
            </a:lvl1pPr>
          </a:lstStyle>
          <a:p>
            <a:endParaRPr lang="en-GB"/>
          </a:p>
        </p:txBody>
      </p:sp>
    </p:spTree>
    <p:extLst>
      <p:ext uri="{BB962C8B-B14F-4D97-AF65-F5344CB8AC3E}">
        <p14:creationId xmlns:p14="http://schemas.microsoft.com/office/powerpoint/2010/main" val="3035322555"/>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Page title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7" y="1396350"/>
            <a:ext cx="5279999" cy="340988"/>
          </a:xfrm>
          <a:prstGeom prst="rect">
            <a:avLst/>
          </a:prstGeom>
        </p:spPr>
        <p:txBody>
          <a:bodyPr lIns="0" tIns="0" rIns="0" bIns="0" anchor="t" anchorCtr="0"/>
          <a:lstStyle>
            <a:lvl1pPr marL="0" indent="0">
              <a:buNone/>
              <a:defRPr sz="2400"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err="1"/>
              <a:t>Subheader</a:t>
            </a:r>
            <a:endParaRPr lang="en-US"/>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478368" y="1906075"/>
            <a:ext cx="5279997" cy="4018477"/>
          </a:xfrm>
          <a:prstGeom prst="rect">
            <a:avLst/>
          </a:prstGeom>
        </p:spPr>
        <p:txBody>
          <a:bodyPr lIns="0" tIns="0" rIns="0" bIns="0"/>
          <a:lstStyle>
            <a:lvl1pPr marL="120648" indent="-120648" defTabSz="359991">
              <a:lnSpc>
                <a:spcPct val="100000"/>
              </a:lnSpc>
              <a:tabLst/>
              <a:defRPr sz="1800" b="0" i="0">
                <a:solidFill>
                  <a:schemeClr val="bg1"/>
                </a:solidFill>
                <a:latin typeface="+mn-lt"/>
                <a:ea typeface="Roboto Light" panose="02000000000000000000" pitchFamily="2" charset="0"/>
              </a:defRPr>
            </a:lvl1pPr>
            <a:lvl2pPr marL="241294" indent="-120648" defTabSz="359991">
              <a:lnSpc>
                <a:spcPct val="100000"/>
              </a:lnSpc>
              <a:tabLst/>
              <a:defRPr sz="1800" b="0" i="0">
                <a:solidFill>
                  <a:schemeClr val="bg1"/>
                </a:solidFill>
                <a:latin typeface="+mn-lt"/>
                <a:ea typeface="Roboto Light" panose="02000000000000000000" pitchFamily="2" charset="0"/>
              </a:defRPr>
            </a:lvl2pPr>
            <a:lvl3pPr marL="355591" indent="-114297" defTabSz="359991">
              <a:lnSpc>
                <a:spcPct val="100000"/>
              </a:lnSpc>
              <a:tabLst/>
              <a:defRPr sz="1800" b="0" i="0">
                <a:solidFill>
                  <a:schemeClr val="bg1"/>
                </a:solidFill>
                <a:latin typeface="+mn-lt"/>
                <a:ea typeface="Roboto Light" panose="02000000000000000000" pitchFamily="2" charset="0"/>
              </a:defRPr>
            </a:lvl3pPr>
            <a:lvl4pPr marL="476239" indent="-120648" defTabSz="359991">
              <a:lnSpc>
                <a:spcPct val="100000"/>
              </a:lnSpc>
              <a:tabLst/>
              <a:defRPr sz="1800" b="0" i="0">
                <a:solidFill>
                  <a:schemeClr val="bg1"/>
                </a:solidFill>
                <a:latin typeface="+mn-lt"/>
                <a:ea typeface="Roboto Light" panose="02000000000000000000" pitchFamily="2" charset="0"/>
              </a:defRPr>
            </a:lvl4pPr>
            <a:lvl5pPr marL="596885" indent="-120648" defTabSz="359991">
              <a:lnSpc>
                <a:spcPct val="100000"/>
              </a:lnSpc>
              <a:tabLst/>
              <a:defRPr sz="1800" b="0" i="0">
                <a:solidFill>
                  <a:schemeClr val="bg1"/>
                </a:solidFill>
                <a:latin typeface="+mn-lt"/>
                <a:ea typeface="Roboto Light"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sz="2400"/>
            </a:lvl1pPr>
          </a:lstStyle>
          <a:p>
            <a:r>
              <a:rPr lang="en-GB"/>
              <a:t>Insert image / infographic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sz="1333">
                <a:latin typeface="+mn-lt"/>
              </a:defRPr>
            </a:lvl1pPr>
          </a:lstStyle>
          <a:p>
            <a:fld id="{0BD7AF65-ABD8-9745-9161-1D3466EAFE0E}" type="slidenum">
              <a:rPr lang="en-GB" smtClean="0"/>
              <a:pPr/>
              <a:t>‹#›</a:t>
            </a:fld>
            <a:endParaRPr lang="en-GB"/>
          </a:p>
        </p:txBody>
      </p:sp>
      <p:sp>
        <p:nvSpPr>
          <p:cNvPr id="9" name="Footer Placeholder 4">
            <a:extLst>
              <a:ext uri="{FF2B5EF4-FFF2-40B4-BE49-F238E27FC236}">
                <a16:creationId xmlns:a16="http://schemas.microsoft.com/office/drawing/2014/main" id="{CE613302-5302-4CD4-8960-734F1E8C104C}"/>
              </a:ext>
            </a:extLst>
          </p:cNvPr>
          <p:cNvSpPr>
            <a:spLocks noGrp="1"/>
          </p:cNvSpPr>
          <p:nvPr>
            <p:ph type="ftr" sz="quarter" idx="3"/>
          </p:nvPr>
        </p:nvSpPr>
        <p:spPr>
          <a:xfrm>
            <a:off x="823223" y="6165033"/>
            <a:ext cx="4855960" cy="480000"/>
          </a:xfrm>
          <a:prstGeom prst="rect">
            <a:avLst/>
          </a:prstGeom>
        </p:spPr>
        <p:txBody>
          <a:bodyPr vert="horz" lIns="0" tIns="0" rIns="0" bIns="0" rtlCol="0" anchor="ctr"/>
          <a:lstStyle>
            <a:lvl1pPr algn="l">
              <a:defRPr sz="1333" b="0" i="0">
                <a:solidFill>
                  <a:schemeClr val="bg1"/>
                </a:solidFill>
                <a:latin typeface="+mn-lt"/>
                <a:ea typeface="Roboto Light" panose="02000000000000000000" pitchFamily="2" charset="0"/>
              </a:defRPr>
            </a:lvl1pPr>
          </a:lstStyle>
          <a:p>
            <a:endParaRPr lang="en-GB"/>
          </a:p>
        </p:txBody>
      </p:sp>
    </p:spTree>
    <p:extLst>
      <p:ext uri="{BB962C8B-B14F-4D97-AF65-F5344CB8AC3E}">
        <p14:creationId xmlns:p14="http://schemas.microsoft.com/office/powerpoint/2010/main" val="1022915291"/>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Page title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1080429" cy="4618264"/>
          </a:xfrm>
          <a:prstGeom prst="rect">
            <a:avLst/>
          </a:prstGeom>
          <a:solidFill>
            <a:schemeClr val="bg1">
              <a:lumMod val="95000"/>
            </a:schemeClr>
          </a:solidFill>
          <a:ln w="127000">
            <a:solidFill>
              <a:schemeClr val="bg1">
                <a:lumMod val="95000"/>
              </a:schemeClr>
            </a:solidFill>
            <a:miter lim="800000"/>
          </a:ln>
        </p:spPr>
        <p:txBody>
          <a:bodyPr/>
          <a:lstStyle>
            <a:lvl1pPr>
              <a:defRPr sz="2400"/>
            </a:lvl1pPr>
          </a:lstStyle>
          <a:p>
            <a:r>
              <a:rPr lang="en-GB"/>
              <a:t>Insert image / infographic</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sz="1333">
                <a:latin typeface="+mn-lt"/>
              </a:defRPr>
            </a:lvl1pPr>
          </a:lstStyle>
          <a:p>
            <a:fld id="{0BD7AF65-ABD8-9745-9161-1D3466EAFE0E}" type="slidenum">
              <a:rPr lang="en-GB" smtClean="0"/>
              <a:pPr/>
              <a:t>‹#›</a:t>
            </a:fld>
            <a:endParaRPr lang="en-GB"/>
          </a:p>
        </p:txBody>
      </p:sp>
      <p:sp>
        <p:nvSpPr>
          <p:cNvPr id="7" name="Footer Placeholder 4">
            <a:extLst>
              <a:ext uri="{FF2B5EF4-FFF2-40B4-BE49-F238E27FC236}">
                <a16:creationId xmlns:a16="http://schemas.microsoft.com/office/drawing/2014/main" id="{67224B01-FF77-4BC0-B274-91843C05C131}"/>
              </a:ext>
            </a:extLst>
          </p:cNvPr>
          <p:cNvSpPr>
            <a:spLocks noGrp="1"/>
          </p:cNvSpPr>
          <p:nvPr>
            <p:ph type="ftr" sz="quarter" idx="3"/>
          </p:nvPr>
        </p:nvSpPr>
        <p:spPr>
          <a:xfrm>
            <a:off x="823223" y="6165033"/>
            <a:ext cx="4855960" cy="480000"/>
          </a:xfrm>
          <a:prstGeom prst="rect">
            <a:avLst/>
          </a:prstGeom>
        </p:spPr>
        <p:txBody>
          <a:bodyPr vert="horz" lIns="0" tIns="0" rIns="0" bIns="0" rtlCol="0" anchor="ctr"/>
          <a:lstStyle>
            <a:lvl1pPr algn="l">
              <a:defRPr sz="1333" b="0" i="0">
                <a:solidFill>
                  <a:schemeClr val="bg1"/>
                </a:solidFill>
                <a:latin typeface="+mn-lt"/>
                <a:ea typeface="Roboto Light" panose="02000000000000000000" pitchFamily="2" charset="0"/>
              </a:defRPr>
            </a:lvl1pPr>
          </a:lstStyle>
          <a:p>
            <a:endParaRPr lang="en-GB"/>
          </a:p>
        </p:txBody>
      </p:sp>
    </p:spTree>
    <p:extLst>
      <p:ext uri="{BB962C8B-B14F-4D97-AF65-F5344CB8AC3E}">
        <p14:creationId xmlns:p14="http://schemas.microsoft.com/office/powerpoint/2010/main" val="4181309582"/>
      </p:ext>
    </p:extLst>
  </p:cSld>
  <p:clrMapOvr>
    <a:masterClrMapping/>
  </p:clrMapOvr>
  <p:extLst>
    <p:ext uri="{DCECCB84-F9BA-43D5-87BE-67443E8EF086}">
      <p15:sldGuideLst xmlns:p15="http://schemas.microsoft.com/office/powerpoint/2012/main">
        <p15:guide id="1" orient="horz" pos="1192" userDrawn="1">
          <p15:clr>
            <a:srgbClr val="FBAE40"/>
          </p15:clr>
        </p15:guide>
        <p15:guide id="2" pos="5776" userDrawn="1">
          <p15:clr>
            <a:srgbClr val="FBAE40"/>
          </p15:clr>
        </p15:guide>
        <p15:guide id="3" orient="horz" pos="104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10/14/24</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413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2263880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645294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7.jpeg"/><Relationship Id="rId17" Type="http://schemas.openxmlformats.org/officeDocument/2006/relationships/image" Target="../media/image6.png"/><Relationship Id="rId2" Type="http://schemas.openxmlformats.org/officeDocument/2006/relationships/slideLayout" Target="../slideLayouts/slideLayout3.xm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0442"/>
      </p:ext>
    </p:extLst>
  </p:cSld>
  <p:clrMap bg1="lt1" tx1="dk1" bg2="lt2" tx2="dk2" accent1="accent1" accent2="accent2" accent3="accent3" accent4="accent4" accent5="accent5" accent6="accent6" hlink="hlink" folHlink="folHlink"/>
  <p:sldLayoutIdLst>
    <p:sldLayoutId id="2147483743" r:id="rId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3FC51C-E004-0791-FE7A-1C9FABB3B917}"/>
              </a:ext>
            </a:extLst>
          </p:cNvPr>
          <p:cNvPicPr>
            <a:picLocks noChangeAspect="1"/>
          </p:cNvPicPr>
          <p:nvPr userDrawn="1"/>
        </p:nvPicPr>
        <p:blipFill rotWithShape="1">
          <a:blip r:embed="rId12"/>
          <a:srcRect l="1460" t="1460" r="1460" b="1460"/>
          <a:stretch/>
        </p:blipFill>
        <p:spPr>
          <a:xfrm>
            <a:off x="0" y="3048"/>
            <a:ext cx="12192000" cy="6851904"/>
          </a:xfrm>
          <a:prstGeom prst="rect">
            <a:avLst/>
          </a:prstGeom>
        </p:spPr>
      </p:pic>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67"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
        <p:nvSpPr>
          <p:cNvPr id="7" name="Footer Placeholder 4">
            <a:extLst>
              <a:ext uri="{FF2B5EF4-FFF2-40B4-BE49-F238E27FC236}">
                <a16:creationId xmlns:a16="http://schemas.microsoft.com/office/drawing/2014/main" id="{0E066F8E-2C57-4353-9A64-1FFC3B6EDC33}"/>
              </a:ext>
            </a:extLst>
          </p:cNvPr>
          <p:cNvSpPr>
            <a:spLocks noGrp="1"/>
          </p:cNvSpPr>
          <p:nvPr>
            <p:ph type="ftr" sz="quarter" idx="3"/>
          </p:nvPr>
        </p:nvSpPr>
        <p:spPr>
          <a:xfrm>
            <a:off x="823223" y="6165033"/>
            <a:ext cx="4855960" cy="480000"/>
          </a:xfrm>
          <a:prstGeom prst="rect">
            <a:avLst/>
          </a:prstGeom>
        </p:spPr>
        <p:txBody>
          <a:bodyPr vert="horz" lIns="0" tIns="0" rIns="0" bIns="0" rtlCol="0" anchor="ctr"/>
          <a:lstStyle>
            <a:lvl1pPr algn="l">
              <a:defRPr sz="1067" b="0" i="0">
                <a:solidFill>
                  <a:schemeClr val="bg1"/>
                </a:solidFill>
                <a:latin typeface="+mn-lt"/>
                <a:ea typeface="Roboto Light" panose="02000000000000000000" pitchFamily="2" charset="0"/>
              </a:defRPr>
            </a:lvl1pPr>
          </a:lstStyle>
          <a:p>
            <a:endParaRPr lang="en-GB"/>
          </a:p>
        </p:txBody>
      </p:sp>
      <p:pic>
        <p:nvPicPr>
          <p:cNvPr id="2" name="Picture 1">
            <a:extLst>
              <a:ext uri="{FF2B5EF4-FFF2-40B4-BE49-F238E27FC236}">
                <a16:creationId xmlns:a16="http://schemas.microsoft.com/office/drawing/2014/main" id="{B5F7886C-DAE2-5D4F-DE8C-DD00857935D7}"/>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11473633" y="6165033"/>
            <a:ext cx="480000" cy="480000"/>
          </a:xfrm>
          <a:prstGeom prst="rect">
            <a:avLst/>
          </a:prstGeom>
        </p:spPr>
      </p:pic>
      <p:pic>
        <p:nvPicPr>
          <p:cNvPr id="13" name="Picture 2" descr="A picture containing logo&#10;&#10;Description automatically generated">
            <a:extLst>
              <a:ext uri="{FF2B5EF4-FFF2-40B4-BE49-F238E27FC236}">
                <a16:creationId xmlns:a16="http://schemas.microsoft.com/office/drawing/2014/main" id="{09719827-9541-79B6-0459-EC090D965CE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361077" y="6163266"/>
            <a:ext cx="66267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E05437D4-8F1A-87E1-E548-9E7181B4A8EC}"/>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62119" y="6163266"/>
            <a:ext cx="1330779" cy="467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Zenitel becomes a CIS Securesuite Member">
            <a:extLst>
              <a:ext uri="{FF2B5EF4-FFF2-40B4-BE49-F238E27FC236}">
                <a16:creationId xmlns:a16="http://schemas.microsoft.com/office/drawing/2014/main" id="{6F5E05FB-9079-8084-51E8-741D7B240046}"/>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831265" y="6165033"/>
            <a:ext cx="1404001" cy="46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sign with a lion and a unicorn&#10;&#10;Description automatically generated">
            <a:extLst>
              <a:ext uri="{FF2B5EF4-FFF2-40B4-BE49-F238E27FC236}">
                <a16:creationId xmlns:a16="http://schemas.microsoft.com/office/drawing/2014/main" id="{99A7849E-AFFA-9A9B-3977-170379569365}"/>
              </a:ext>
            </a:extLst>
          </p:cNvPr>
          <p:cNvPicPr>
            <a:picLocks noChangeAspect="1"/>
          </p:cNvPicPr>
          <p:nvPr userDrawn="1"/>
        </p:nvPicPr>
        <p:blipFill>
          <a:blip r:embed="rId17"/>
          <a:stretch>
            <a:fillRect/>
          </a:stretch>
        </p:blipFill>
        <p:spPr>
          <a:xfrm>
            <a:off x="6268033" y="6165033"/>
            <a:ext cx="888417" cy="546326"/>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81" r:id="rId1"/>
    <p:sldLayoutId id="2147483654" r:id="rId2"/>
    <p:sldLayoutId id="2147483699" r:id="rId3"/>
    <p:sldLayoutId id="2147483676" r:id="rId4"/>
    <p:sldLayoutId id="2147483690" r:id="rId5"/>
    <p:sldLayoutId id="2147483770" r:id="rId6"/>
    <p:sldLayoutId id="2147483771" r:id="rId7"/>
    <p:sldLayoutId id="2147483772" r:id="rId8"/>
    <p:sldLayoutId id="2147483773" r:id="rId9"/>
    <p:sldLayoutId id="2147483774" r:id="rId10"/>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3FC51C-E004-0791-FE7A-1C9FABB3B917}"/>
              </a:ext>
            </a:extLst>
          </p:cNvPr>
          <p:cNvPicPr>
            <a:picLocks noChangeAspect="1"/>
          </p:cNvPicPr>
          <p:nvPr userDrawn="1"/>
        </p:nvPicPr>
        <p:blipFill rotWithShape="1">
          <a:blip r:embed="rId3"/>
          <a:srcRect l="1460" t="1460" r="1460" b="1460"/>
          <a:stretch/>
        </p:blipFill>
        <p:spPr>
          <a:xfrm>
            <a:off x="0" y="3048"/>
            <a:ext cx="12192000" cy="6851904"/>
          </a:xfrm>
          <a:prstGeom prst="rect">
            <a:avLst/>
          </a:prstGeom>
        </p:spPr>
      </p:pic>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67"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
        <p:nvSpPr>
          <p:cNvPr id="7" name="Footer Placeholder 4">
            <a:extLst>
              <a:ext uri="{FF2B5EF4-FFF2-40B4-BE49-F238E27FC236}">
                <a16:creationId xmlns:a16="http://schemas.microsoft.com/office/drawing/2014/main" id="{0E066F8E-2C57-4353-9A64-1FFC3B6EDC33}"/>
              </a:ext>
            </a:extLst>
          </p:cNvPr>
          <p:cNvSpPr>
            <a:spLocks noGrp="1"/>
          </p:cNvSpPr>
          <p:nvPr>
            <p:ph type="ftr" sz="quarter" idx="3"/>
          </p:nvPr>
        </p:nvSpPr>
        <p:spPr>
          <a:xfrm>
            <a:off x="823223" y="6165033"/>
            <a:ext cx="4855960" cy="480000"/>
          </a:xfrm>
          <a:prstGeom prst="rect">
            <a:avLst/>
          </a:prstGeom>
        </p:spPr>
        <p:txBody>
          <a:bodyPr vert="horz" lIns="0" tIns="0" rIns="0" bIns="0" rtlCol="0" anchor="ctr"/>
          <a:lstStyle>
            <a:lvl1pPr algn="l">
              <a:defRPr sz="1067" b="0" i="0">
                <a:solidFill>
                  <a:schemeClr val="bg1"/>
                </a:solidFill>
                <a:latin typeface="+mn-lt"/>
                <a:ea typeface="Roboto Light" panose="02000000000000000000" pitchFamily="2" charset="0"/>
              </a:defRPr>
            </a:lvl1pPr>
          </a:lstStyle>
          <a:p>
            <a:endParaRPr lang="en-GB"/>
          </a:p>
        </p:txBody>
      </p:sp>
      <p:pic>
        <p:nvPicPr>
          <p:cNvPr id="2" name="Picture 1">
            <a:extLst>
              <a:ext uri="{FF2B5EF4-FFF2-40B4-BE49-F238E27FC236}">
                <a16:creationId xmlns:a16="http://schemas.microsoft.com/office/drawing/2014/main" id="{B5F7886C-DAE2-5D4F-DE8C-DD00857935D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1473633" y="6165033"/>
            <a:ext cx="480000" cy="480000"/>
          </a:xfrm>
          <a:prstGeom prst="rect">
            <a:avLst/>
          </a:prstGeom>
        </p:spPr>
      </p:pic>
      <p:pic>
        <p:nvPicPr>
          <p:cNvPr id="13" name="Picture 2" descr="A picture containing logo&#10;&#10;Description automatically generated">
            <a:extLst>
              <a:ext uri="{FF2B5EF4-FFF2-40B4-BE49-F238E27FC236}">
                <a16:creationId xmlns:a16="http://schemas.microsoft.com/office/drawing/2014/main" id="{09719827-9541-79B6-0459-EC090D965CE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61077" y="6163266"/>
            <a:ext cx="66267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E05437D4-8F1A-87E1-E548-9E7181B4A8E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62119" y="6163266"/>
            <a:ext cx="1330779" cy="4671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Zenitel becomes a CIS Securesuite Member">
            <a:extLst>
              <a:ext uri="{FF2B5EF4-FFF2-40B4-BE49-F238E27FC236}">
                <a16:creationId xmlns:a16="http://schemas.microsoft.com/office/drawing/2014/main" id="{6F5E05FB-9079-8084-51E8-741D7B24004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31265" y="6165033"/>
            <a:ext cx="1404001"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767" r:id="rId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3FC51C-E004-0791-FE7A-1C9FABB3B917}"/>
              </a:ext>
            </a:extLst>
          </p:cNvPr>
          <p:cNvPicPr>
            <a:picLocks noChangeAspect="1"/>
          </p:cNvPicPr>
          <p:nvPr userDrawn="1"/>
        </p:nvPicPr>
        <p:blipFill rotWithShape="1">
          <a:blip r:embed="rId3"/>
          <a:srcRect l="1460" t="1460" r="1460" b="1460"/>
          <a:stretch/>
        </p:blipFill>
        <p:spPr>
          <a:xfrm>
            <a:off x="0" y="3048"/>
            <a:ext cx="12192000" cy="6851904"/>
          </a:xfrm>
          <a:prstGeom prst="rect">
            <a:avLst/>
          </a:prstGeom>
        </p:spPr>
      </p:pic>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478368" y="6165035"/>
            <a:ext cx="264145" cy="480000"/>
          </a:xfrm>
          <a:prstGeom prst="rect">
            <a:avLst/>
          </a:prstGeom>
        </p:spPr>
        <p:txBody>
          <a:bodyPr vert="horz" lIns="0" tIns="0" rIns="0" bIns="0" rtlCol="0" anchor="ctr" anchorCtr="0"/>
          <a:lstStyle>
            <a:lvl1pPr algn="l">
              <a:defRPr sz="1067"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a:p>
        </p:txBody>
      </p:sp>
      <p:sp>
        <p:nvSpPr>
          <p:cNvPr id="7" name="Footer Placeholder 4">
            <a:extLst>
              <a:ext uri="{FF2B5EF4-FFF2-40B4-BE49-F238E27FC236}">
                <a16:creationId xmlns:a16="http://schemas.microsoft.com/office/drawing/2014/main" id="{0E066F8E-2C57-4353-9A64-1FFC3B6EDC33}"/>
              </a:ext>
            </a:extLst>
          </p:cNvPr>
          <p:cNvSpPr>
            <a:spLocks noGrp="1"/>
          </p:cNvSpPr>
          <p:nvPr>
            <p:ph type="ftr" sz="quarter" idx="3"/>
          </p:nvPr>
        </p:nvSpPr>
        <p:spPr>
          <a:xfrm>
            <a:off x="823223" y="6165033"/>
            <a:ext cx="4855960" cy="480000"/>
          </a:xfrm>
          <a:prstGeom prst="rect">
            <a:avLst/>
          </a:prstGeom>
        </p:spPr>
        <p:txBody>
          <a:bodyPr vert="horz" lIns="0" tIns="0" rIns="0" bIns="0" rtlCol="0" anchor="ctr"/>
          <a:lstStyle>
            <a:lvl1pPr algn="l">
              <a:defRPr sz="1067" b="0" i="0">
                <a:solidFill>
                  <a:schemeClr val="bg1"/>
                </a:solidFill>
                <a:latin typeface="+mn-lt"/>
                <a:ea typeface="Roboto Light" panose="02000000000000000000" pitchFamily="2" charset="0"/>
              </a:defRPr>
            </a:lvl1pPr>
          </a:lstStyle>
          <a:p>
            <a:endParaRPr lang="en-GB"/>
          </a:p>
        </p:txBody>
      </p:sp>
      <p:pic>
        <p:nvPicPr>
          <p:cNvPr id="2" name="Picture 1">
            <a:extLst>
              <a:ext uri="{FF2B5EF4-FFF2-40B4-BE49-F238E27FC236}">
                <a16:creationId xmlns:a16="http://schemas.microsoft.com/office/drawing/2014/main" id="{B5F7886C-DAE2-5D4F-DE8C-DD00857935D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1" userDrawn="1">
          <p15:clr>
            <a:srgbClr val="F26B43"/>
          </p15:clr>
        </p15:guide>
        <p15:guide id="2" pos="7379" userDrawn="1">
          <p15:clr>
            <a:srgbClr val="F26B43"/>
          </p15:clr>
        </p15:guide>
        <p15:guide id="3" orient="horz" pos="285" userDrawn="1">
          <p15:clr>
            <a:srgbClr val="F26B43"/>
          </p15:clr>
        </p15:guide>
        <p15:guide id="4" orient="horz" pos="4035" userDrawn="1">
          <p15:clr>
            <a:srgbClr val="F26B43"/>
          </p15:clr>
        </p15:guide>
        <p15:guide id="5" orient="horz" pos="37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30AEE-B300-052A-E7A1-4FAD26095D97}"/>
              </a:ext>
            </a:extLst>
          </p:cNvPr>
          <p:cNvSpPr>
            <a:spLocks noGrp="1"/>
          </p:cNvSpPr>
          <p:nvPr>
            <p:ph type="title"/>
          </p:nvPr>
        </p:nvSpPr>
        <p:spPr/>
        <p:txBody>
          <a:bodyPr/>
          <a:lstStyle/>
          <a:p>
            <a:r>
              <a:rPr lang="en-US" dirty="0">
                <a:ea typeface="Roboto Black"/>
                <a:cs typeface="Arial"/>
              </a:rPr>
              <a:t>Current Threats – National and International Perspective</a:t>
            </a:r>
            <a:endParaRPr lang="en-US" dirty="0">
              <a:cs typeface="Arial"/>
            </a:endParaRPr>
          </a:p>
        </p:txBody>
      </p:sp>
      <p:sp>
        <p:nvSpPr>
          <p:cNvPr id="3" name="TextBox 2">
            <a:extLst>
              <a:ext uri="{FF2B5EF4-FFF2-40B4-BE49-F238E27FC236}">
                <a16:creationId xmlns:a16="http://schemas.microsoft.com/office/drawing/2014/main" id="{FB9215C2-FA0E-215B-341F-99FB7930CDCE}"/>
              </a:ext>
            </a:extLst>
          </p:cNvPr>
          <p:cNvSpPr txBox="1"/>
          <p:nvPr/>
        </p:nvSpPr>
        <p:spPr>
          <a:xfrm flipH="1">
            <a:off x="478365" y="4340771"/>
            <a:ext cx="3468414" cy="369332"/>
          </a:xfrm>
          <a:prstGeom prst="rect">
            <a:avLst/>
          </a:prstGeom>
          <a:noFill/>
        </p:spPr>
        <p:txBody>
          <a:bodyPr wrap="square" rtlCol="0">
            <a:spAutoFit/>
          </a:bodyPr>
          <a:lstStyle/>
          <a:p>
            <a:r>
              <a:rPr lang="en-US" dirty="0">
                <a:solidFill>
                  <a:schemeClr val="bg1"/>
                </a:solidFill>
              </a:rPr>
              <a:t>Henry Hughes – CTO Security </a:t>
            </a:r>
          </a:p>
        </p:txBody>
      </p:sp>
    </p:spTree>
    <p:extLst>
      <p:ext uri="{BB962C8B-B14F-4D97-AF65-F5344CB8AC3E}">
        <p14:creationId xmlns:p14="http://schemas.microsoft.com/office/powerpoint/2010/main" val="132192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6DD8-39AD-C167-29C1-DC47237F8CBD}"/>
              </a:ext>
            </a:extLst>
          </p:cNvPr>
          <p:cNvSpPr>
            <a:spLocks noGrp="1"/>
          </p:cNvSpPr>
          <p:nvPr>
            <p:ph type="title"/>
          </p:nvPr>
        </p:nvSpPr>
        <p:spPr/>
        <p:txBody>
          <a:bodyPr/>
          <a:lstStyle/>
          <a:p>
            <a:r>
              <a:rPr lang="en-US" dirty="0"/>
              <a:t>MISP Threat Sharing</a:t>
            </a:r>
          </a:p>
        </p:txBody>
      </p:sp>
      <p:sp>
        <p:nvSpPr>
          <p:cNvPr id="3" name="Text Placeholder 2">
            <a:extLst>
              <a:ext uri="{FF2B5EF4-FFF2-40B4-BE49-F238E27FC236}">
                <a16:creationId xmlns:a16="http://schemas.microsoft.com/office/drawing/2014/main" id="{71AE355F-58E6-D0AB-1675-7D1AA5BA4587}"/>
              </a:ext>
            </a:extLst>
          </p:cNvPr>
          <p:cNvSpPr>
            <a:spLocks noGrp="1"/>
          </p:cNvSpPr>
          <p:nvPr>
            <p:ph type="body" idx="13"/>
          </p:nvPr>
        </p:nvSpPr>
        <p:spPr/>
        <p:txBody>
          <a:bodyPr/>
          <a:lstStyle/>
          <a:p>
            <a:r>
              <a:rPr lang="en-US" dirty="0"/>
              <a:t>Purpose</a:t>
            </a:r>
          </a:p>
        </p:txBody>
      </p:sp>
      <p:sp>
        <p:nvSpPr>
          <p:cNvPr id="4" name="Content Placeholder 3">
            <a:extLst>
              <a:ext uri="{FF2B5EF4-FFF2-40B4-BE49-F238E27FC236}">
                <a16:creationId xmlns:a16="http://schemas.microsoft.com/office/drawing/2014/main" id="{27C6FD90-18F0-F9C6-18F8-6ADB387A55C9}"/>
              </a:ext>
            </a:extLst>
          </p:cNvPr>
          <p:cNvSpPr>
            <a:spLocks noGrp="1"/>
          </p:cNvSpPr>
          <p:nvPr>
            <p:ph idx="1"/>
          </p:nvPr>
        </p:nvSpPr>
        <p:spPr/>
        <p:txBody>
          <a:bodyPr/>
          <a:lstStyle/>
          <a:p>
            <a:pPr marL="0" indent="0">
              <a:buNone/>
            </a:pPr>
            <a:r>
              <a:rPr lang="en-GB" sz="2400" dirty="0">
                <a:effectLst/>
                <a:latin typeface="Arial" panose="020B0604020202020204" pitchFamily="34" charset="0"/>
                <a:ea typeface="Calibri" panose="020F0502020204030204" pitchFamily="34" charset="0"/>
              </a:rPr>
              <a:t>“The sharing of cyber threat information and intelligence, between Participating Organisations, in support of the protection of the education and research sectors from the wide ranging impacts of cyber attacks and other cyber enabled crime (such as fraud and Intellectual Property theft), as well as safeguarding people from harmful content and the protection of academic integrity.”</a:t>
            </a:r>
            <a:endParaRPr lang="en-GB" dirty="0"/>
          </a:p>
          <a:p>
            <a:endParaRPr lang="en-US" dirty="0"/>
          </a:p>
        </p:txBody>
      </p:sp>
    </p:spTree>
    <p:extLst>
      <p:ext uri="{BB962C8B-B14F-4D97-AF65-F5344CB8AC3E}">
        <p14:creationId xmlns:p14="http://schemas.microsoft.com/office/powerpoint/2010/main" val="356446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EB87-5481-352D-0E31-E9051952475A}"/>
              </a:ext>
            </a:extLst>
          </p:cNvPr>
          <p:cNvSpPr>
            <a:spLocks noGrp="1"/>
          </p:cNvSpPr>
          <p:nvPr>
            <p:ph type="title"/>
          </p:nvPr>
        </p:nvSpPr>
        <p:spPr/>
        <p:txBody>
          <a:bodyPr/>
          <a:lstStyle/>
          <a:p>
            <a:r>
              <a:rPr lang="en-US" dirty="0">
                <a:solidFill>
                  <a:schemeClr val="bg1"/>
                </a:solidFill>
              </a:rPr>
              <a:t>Benefits of Intelligence Sharing </a:t>
            </a:r>
          </a:p>
        </p:txBody>
      </p:sp>
      <p:sp>
        <p:nvSpPr>
          <p:cNvPr id="3" name="Content Placeholder 2">
            <a:extLst>
              <a:ext uri="{FF2B5EF4-FFF2-40B4-BE49-F238E27FC236}">
                <a16:creationId xmlns:a16="http://schemas.microsoft.com/office/drawing/2014/main" id="{6E5E922D-69AE-66C5-009C-FD99511259C4}"/>
              </a:ext>
            </a:extLst>
          </p:cNvPr>
          <p:cNvSpPr>
            <a:spLocks noGrp="1"/>
          </p:cNvSpPr>
          <p:nvPr>
            <p:ph idx="1"/>
          </p:nvPr>
        </p:nvSpPr>
        <p:spPr>
          <a:xfrm>
            <a:off x="478368" y="1460361"/>
            <a:ext cx="5279997" cy="4464192"/>
          </a:xfrm>
        </p:spPr>
        <p:txBody>
          <a:bodyPr/>
          <a:lstStyle/>
          <a:p>
            <a:r>
              <a:rPr lang="en-US" sz="2400" dirty="0">
                <a:solidFill>
                  <a:schemeClr val="bg1"/>
                </a:solidFill>
              </a:rPr>
              <a:t> Sharing of indicators</a:t>
            </a:r>
          </a:p>
          <a:p>
            <a:r>
              <a:rPr lang="en-US" sz="2400" dirty="0">
                <a:solidFill>
                  <a:schemeClr val="bg1"/>
                </a:solidFill>
              </a:rPr>
              <a:t> Enables proactiveness</a:t>
            </a:r>
          </a:p>
          <a:p>
            <a:r>
              <a:rPr lang="en-US" sz="2400" dirty="0">
                <a:solidFill>
                  <a:schemeClr val="bg1"/>
                </a:solidFill>
              </a:rPr>
              <a:t> Collaboration </a:t>
            </a:r>
          </a:p>
          <a:p>
            <a:r>
              <a:rPr lang="en-US" sz="2400" dirty="0">
                <a:solidFill>
                  <a:schemeClr val="bg1"/>
                </a:solidFill>
              </a:rPr>
              <a:t> Threat profiling</a:t>
            </a:r>
          </a:p>
        </p:txBody>
      </p:sp>
      <p:pic>
        <p:nvPicPr>
          <p:cNvPr id="11" name="Picture Placeholder 10">
            <a:extLst>
              <a:ext uri="{FF2B5EF4-FFF2-40B4-BE49-F238E27FC236}">
                <a16:creationId xmlns:a16="http://schemas.microsoft.com/office/drawing/2014/main" id="{D9580BC6-DB1E-A2F7-7E68-9DCF28721496}"/>
              </a:ext>
              <a:ext uri="{C183D7F6-B498-43B3-948B-1728B52AA6E4}">
                <adec:decorative xmlns:adec="http://schemas.microsoft.com/office/drawing/2017/decorative" val="1"/>
              </a:ext>
            </a:extLst>
          </p:cNvPr>
          <p:cNvPicPr>
            <a:picLocks noGrp="1" noChangeAspect="1"/>
          </p:cNvPicPr>
          <p:nvPr>
            <p:ph type="pic" sz="quarter" idx="14"/>
          </p:nvPr>
        </p:nvPicPr>
        <p:blipFill>
          <a:blip r:embed="rId3"/>
          <a:srcRect l="22125" r="22125"/>
          <a:stretch>
            <a:fillRect/>
          </a:stretch>
        </p:blipFill>
        <p:spPr>
          <a:xfrm>
            <a:off x="6351367" y="1119868"/>
            <a:ext cx="5124213" cy="4618264"/>
          </a:xfrm>
        </p:spPr>
      </p:pic>
    </p:spTree>
    <p:extLst>
      <p:ext uri="{BB962C8B-B14F-4D97-AF65-F5344CB8AC3E}">
        <p14:creationId xmlns:p14="http://schemas.microsoft.com/office/powerpoint/2010/main" val="409343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B01F-A0D4-DD05-2C27-F40BA320C9F5}"/>
              </a:ext>
            </a:extLst>
          </p:cNvPr>
          <p:cNvSpPr txBox="1">
            <a:spLocks noGrp="1"/>
          </p:cNvSpPr>
          <p:nvPr>
            <p:ph type="title" idx="4294967295"/>
          </p:nvPr>
        </p:nvSpPr>
        <p:spPr>
          <a:xfrm>
            <a:off x="478367" y="540967"/>
            <a:ext cx="11283104" cy="45542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nSpc>
                <a:spcPct val="100000"/>
              </a:lnSpc>
              <a:spcBef>
                <a:spcPct val="0"/>
              </a:spcBef>
              <a:buNone/>
              <a:defRPr sz="3200" b="1" i="0">
                <a:solidFill>
                  <a:schemeClr val="tx1">
                    <a:lumMod val="95000"/>
                    <a:lumOff val="5000"/>
                  </a:schemeClr>
                </a:solidFill>
                <a:ea typeface="Roboto Black" panose="02000000000000000000" pitchFamily="2" charset="0"/>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900" b="1" i="0" u="none" strike="noStrike" kern="1200" cap="none" spc="0" normalizeH="0" baseline="0" noProof="0" dirty="0">
                <a:ln>
                  <a:noFill/>
                </a:ln>
                <a:solidFill>
                  <a:schemeClr val="bg1"/>
                </a:solidFill>
                <a:effectLst/>
                <a:uLnTx/>
                <a:uFillTx/>
                <a:latin typeface="Arial" panose="020B0604020202020204" pitchFamily="34" charset="0"/>
                <a:ea typeface="Roboto Black" panose="02000000000000000000" pitchFamily="2" charset="0"/>
                <a:cs typeface="Arial" panose="020B0604020202020204" pitchFamily="34" charset="0"/>
              </a:rPr>
              <a:t>Summary</a:t>
            </a:r>
          </a:p>
        </p:txBody>
      </p:sp>
      <p:sp>
        <p:nvSpPr>
          <p:cNvPr id="3" name="Content Placeholder 4">
            <a:extLst>
              <a:ext uri="{FF2B5EF4-FFF2-40B4-BE49-F238E27FC236}">
                <a16:creationId xmlns:a16="http://schemas.microsoft.com/office/drawing/2014/main" id="{8C13AD88-E614-9447-1DE5-D478663FCF4D}"/>
              </a:ext>
            </a:extLst>
          </p:cNvPr>
          <p:cNvSpPr txBox="1">
            <a:spLocks/>
          </p:cNvSpPr>
          <p:nvPr/>
        </p:nvSpPr>
        <p:spPr>
          <a:xfrm>
            <a:off x="478366" y="1467388"/>
            <a:ext cx="10516736" cy="43829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The dynamic security landscape necessitates a culture of continual improvement </a:t>
            </a:r>
          </a:p>
          <a:p>
            <a:r>
              <a:rPr lang="en-GB" sz="2000" dirty="0">
                <a:solidFill>
                  <a:schemeClr val="bg1"/>
                </a:solidFill>
                <a:latin typeface="Arial" panose="020B0604020202020204" pitchFamily="34" charset="0"/>
                <a:cs typeface="Arial" panose="020B0604020202020204" pitchFamily="34" charset="0"/>
              </a:rPr>
              <a:t>State aligned groups as well as cyber criminals continue to develop capabilities</a:t>
            </a:r>
          </a:p>
          <a:p>
            <a:r>
              <a:rPr lang="en-GB" sz="2000" dirty="0">
                <a:solidFill>
                  <a:schemeClr val="bg1"/>
                </a:solidFill>
                <a:latin typeface="Arial" panose="020B0604020202020204" pitchFamily="34" charset="0"/>
                <a:cs typeface="Arial" panose="020B0604020202020204" pitchFamily="34" charset="0"/>
              </a:rPr>
              <a:t>The complexity and difficulty of establishing and maintaining strong security posture should not be underestimated</a:t>
            </a:r>
          </a:p>
          <a:p>
            <a:r>
              <a:rPr lang="en-GB" sz="2000" dirty="0">
                <a:solidFill>
                  <a:schemeClr val="bg1"/>
                </a:solidFill>
                <a:latin typeface="Arial" panose="020B0604020202020204" pitchFamily="34" charset="0"/>
                <a:cs typeface="Arial" panose="020B0604020202020204" pitchFamily="34" charset="0"/>
              </a:rPr>
              <a:t>Regular rehearsals and testing are an essential part of security preparedness</a:t>
            </a:r>
          </a:p>
          <a:p>
            <a:r>
              <a:rPr lang="en-GB" sz="2000" dirty="0">
                <a:solidFill>
                  <a:schemeClr val="bg1"/>
                </a:solidFill>
                <a:latin typeface="Arial" panose="020B0604020202020204" pitchFamily="34" charset="0"/>
                <a:cs typeface="Arial" panose="020B0604020202020204" pitchFamily="34" charset="0"/>
              </a:rPr>
              <a:t>Notification of cyber security incidents is required as part of the Janet Security Policy</a:t>
            </a:r>
          </a:p>
          <a:p>
            <a:r>
              <a:rPr lang="en-GB" sz="2000" dirty="0">
                <a:solidFill>
                  <a:schemeClr val="bg1"/>
                </a:solidFill>
                <a:latin typeface="Arial" panose="020B0604020202020204" pitchFamily="34" charset="0"/>
                <a:cs typeface="Arial" panose="020B0604020202020204" pitchFamily="34" charset="0"/>
              </a:rPr>
              <a:t>Make the most of our evolving services within subscription</a:t>
            </a:r>
          </a:p>
          <a:p>
            <a:r>
              <a:rPr lang="en-GB" sz="2000" dirty="0">
                <a:solidFill>
                  <a:schemeClr val="bg1"/>
                </a:solidFill>
                <a:latin typeface="Arial" panose="020B0604020202020204" pitchFamily="34" charset="0"/>
                <a:cs typeface="Arial" panose="020B0604020202020204" pitchFamily="34" charset="0"/>
              </a:rPr>
              <a:t>We’re here to help</a:t>
            </a:r>
            <a:endParaRPr lang="en-GB" sz="1800" dirty="0">
              <a:solidFill>
                <a:schemeClr val="bg1"/>
              </a:solidFill>
            </a:endParaRPr>
          </a:p>
        </p:txBody>
      </p:sp>
    </p:spTree>
    <p:extLst>
      <p:ext uri="{BB962C8B-B14F-4D97-AF65-F5344CB8AC3E}">
        <p14:creationId xmlns:p14="http://schemas.microsoft.com/office/powerpoint/2010/main" val="172034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 shot of a phone&#10;&#10;Description automatically generated">
            <a:extLst>
              <a:ext uri="{FF2B5EF4-FFF2-40B4-BE49-F238E27FC236}">
                <a16:creationId xmlns:a16="http://schemas.microsoft.com/office/drawing/2014/main" id="{AFC9C47E-4472-59A0-E108-892EA17C8675}"/>
              </a:ext>
            </a:extLst>
          </p:cNvPr>
          <p:cNvPicPr>
            <a:picLocks noChangeAspect="1"/>
          </p:cNvPicPr>
          <p:nvPr/>
        </p:nvPicPr>
        <p:blipFill>
          <a:blip r:embed="rId3"/>
          <a:stretch>
            <a:fillRect/>
          </a:stretch>
        </p:blipFill>
        <p:spPr>
          <a:xfrm>
            <a:off x="-1" y="-1"/>
            <a:ext cx="8870731" cy="5771113"/>
          </a:xfrm>
          <a:prstGeom prst="rect">
            <a:avLst/>
          </a:prstGeom>
        </p:spPr>
      </p:pic>
    </p:spTree>
    <p:extLst>
      <p:ext uri="{BB962C8B-B14F-4D97-AF65-F5344CB8AC3E}">
        <p14:creationId xmlns:p14="http://schemas.microsoft.com/office/powerpoint/2010/main" val="85377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world&#10;&#10;Description automatically generated">
            <a:extLst>
              <a:ext uri="{FF2B5EF4-FFF2-40B4-BE49-F238E27FC236}">
                <a16:creationId xmlns:a16="http://schemas.microsoft.com/office/drawing/2014/main" id="{7027442B-B8A2-6F47-1740-37DB505D979A}"/>
              </a:ext>
            </a:extLst>
          </p:cNvPr>
          <p:cNvPicPr>
            <a:picLocks noChangeAspect="1"/>
          </p:cNvPicPr>
          <p:nvPr/>
        </p:nvPicPr>
        <p:blipFill rotWithShape="1">
          <a:blip r:embed="rId2"/>
          <a:srcRect t="443"/>
          <a:stretch/>
        </p:blipFill>
        <p:spPr>
          <a:xfrm>
            <a:off x="-3047" y="10"/>
            <a:ext cx="12191999" cy="6857990"/>
          </a:xfrm>
          <a:prstGeom prst="rect">
            <a:avLst/>
          </a:prstGeom>
        </p:spPr>
      </p:pic>
      <p:sp>
        <p:nvSpPr>
          <p:cNvPr id="3" name="TextBox 2">
            <a:extLst>
              <a:ext uri="{FF2B5EF4-FFF2-40B4-BE49-F238E27FC236}">
                <a16:creationId xmlns:a16="http://schemas.microsoft.com/office/drawing/2014/main" id="{8DF14837-B738-9ED5-1656-E3EA633C8077}"/>
              </a:ext>
            </a:extLst>
          </p:cNvPr>
          <p:cNvSpPr txBox="1"/>
          <p:nvPr/>
        </p:nvSpPr>
        <p:spPr>
          <a:xfrm>
            <a:off x="643466" y="643467"/>
            <a:ext cx="10905059" cy="3330353"/>
          </a:xfrm>
          <a:prstGeom prst="rect">
            <a:avLst/>
          </a:prstGeom>
          <a:effectLst>
            <a:outerShdw blurRad="50800" dist="38100" dir="2700000" algn="tl" rotWithShape="0">
              <a:prstClr val="black">
                <a:alpha val="40000"/>
              </a:prstClr>
            </a:outerShdw>
          </a:effectLst>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spcBef>
                <a:spcPct val="0"/>
              </a:spcBef>
              <a:spcAft>
                <a:spcPts val="600"/>
              </a:spcAft>
            </a:pPr>
            <a:r>
              <a:rPr lang="en-US" sz="3600" cap="all">
                <a:solidFill>
                  <a:schemeClr val="bg1"/>
                </a:solidFill>
                <a:latin typeface="+mj-lt"/>
                <a:ea typeface="+mj-ea"/>
                <a:cs typeface="+mj-cs"/>
              </a:rPr>
              <a:t>The role of an NREN</a:t>
            </a:r>
          </a:p>
        </p:txBody>
      </p:sp>
      <p:pic>
        <p:nvPicPr>
          <p:cNvPr id="2" name="Picture 1" descr="A close-up of a logo&#10;&#10;Description automatically generated">
            <a:extLst>
              <a:ext uri="{FF2B5EF4-FFF2-40B4-BE49-F238E27FC236}">
                <a16:creationId xmlns:a16="http://schemas.microsoft.com/office/drawing/2014/main" id="{39F94AAC-DA72-62A2-9023-87407DF08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3932" y="6130450"/>
            <a:ext cx="538163" cy="57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48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845F7DC-0B54-1D72-A197-052B0A044292}"/>
              </a:ext>
            </a:extLst>
          </p:cNvPr>
          <p:cNvSpPr>
            <a:spLocks noGrp="1"/>
          </p:cNvSpPr>
          <p:nvPr>
            <p:ph type="title"/>
          </p:nvPr>
        </p:nvSpPr>
        <p:spPr>
          <a:xfrm>
            <a:off x="601255" y="702155"/>
            <a:ext cx="3409783" cy="536095"/>
          </a:xfrm>
        </p:spPr>
        <p:txBody>
          <a:bodyPr vert="horz" lIns="91440" tIns="45720" rIns="91440" bIns="45720" rtlCol="0" anchor="b">
            <a:normAutofit/>
          </a:bodyPr>
          <a:lstStyle/>
          <a:p>
            <a:r>
              <a:rPr lang="en-US" sz="2800" dirty="0">
                <a:solidFill>
                  <a:srgbClr val="FFFFFF"/>
                </a:solidFill>
              </a:rPr>
              <a:t>Janet the NREN</a:t>
            </a:r>
          </a:p>
        </p:txBody>
      </p:sp>
      <p:sp>
        <p:nvSpPr>
          <p:cNvPr id="19" name="TextBox 18">
            <a:extLst>
              <a:ext uri="{FF2B5EF4-FFF2-40B4-BE49-F238E27FC236}">
                <a16:creationId xmlns:a16="http://schemas.microsoft.com/office/drawing/2014/main" id="{BA9C4339-51C0-0D7A-B992-45EBDA1DCB08}"/>
              </a:ext>
            </a:extLst>
          </p:cNvPr>
          <p:cNvSpPr txBox="1"/>
          <p:nvPr/>
        </p:nvSpPr>
        <p:spPr>
          <a:xfrm>
            <a:off x="601255" y="1418345"/>
            <a:ext cx="3409782" cy="4620505"/>
          </a:xfrm>
          <a:prstGeom prst="rect">
            <a:avLst/>
          </a:prstGeom>
          <a:solidFill>
            <a:schemeClr val="accent6">
              <a:lumMod val="50000"/>
            </a:schemeClr>
          </a:solidFill>
          <a:effectLst>
            <a:softEdge rad="50800"/>
          </a:effectLst>
        </p:spPr>
        <p:txBody>
          <a:bodyPr vert="horz" lIns="91440" tIns="45720" rIns="91440" bIns="45720" rtlCol="0" anchor="ctr">
            <a:normAutofit/>
          </a:bodyPr>
          <a:lstStyle/>
          <a:p>
            <a:pPr algn="ctr" defTabSz="457200">
              <a:lnSpc>
                <a:spcPct val="90000"/>
              </a:lnSpc>
              <a:spcBef>
                <a:spcPct val="20000"/>
              </a:spcBef>
              <a:spcAft>
                <a:spcPts val="600"/>
              </a:spcAft>
              <a:buClr>
                <a:schemeClr val="accent1"/>
              </a:buClr>
              <a:buSzPct val="92000"/>
            </a:pPr>
            <a:r>
              <a:rPr lang="en-GB" sz="1600" b="1" dirty="0">
                <a:ln w="0"/>
                <a:solidFill>
                  <a:schemeClr val="bg1">
                    <a:lumMod val="95000"/>
                  </a:schemeClr>
                </a:solidFill>
                <a:effectLst>
                  <a:outerShdw blurRad="38100" dist="19050" dir="2700000" algn="tl" rotWithShape="0">
                    <a:schemeClr val="dk1">
                      <a:alpha val="40000"/>
                    </a:schemeClr>
                  </a:outerShdw>
                </a:effectLst>
                <a:latin typeface="Arial"/>
                <a:cs typeface="Arial"/>
              </a:rPr>
              <a:t>NREN = National Research and Education Network</a:t>
            </a:r>
          </a:p>
          <a:p>
            <a:pPr defTabSz="457200">
              <a:lnSpc>
                <a:spcPct val="90000"/>
              </a:lnSpc>
              <a:spcBef>
                <a:spcPct val="20000"/>
              </a:spcBef>
              <a:spcAft>
                <a:spcPts val="600"/>
              </a:spcAft>
              <a:buClr>
                <a:schemeClr val="accent1"/>
              </a:buClr>
              <a:buSzPct val="92000"/>
            </a:pPr>
            <a:endParaRPr lang="en-US" sz="1400" dirty="0">
              <a:solidFill>
                <a:schemeClr val="bg1">
                  <a:lumMod val="95000"/>
                </a:schemeClr>
              </a:solidFill>
              <a:latin typeface="Arial"/>
              <a:cs typeface="Arial"/>
            </a:endParaRPr>
          </a:p>
          <a:p>
            <a:pPr defTabSz="457200">
              <a:lnSpc>
                <a:spcPct val="90000"/>
              </a:lnSpc>
              <a:spcBef>
                <a:spcPct val="20000"/>
              </a:spcBef>
              <a:spcAft>
                <a:spcPts val="600"/>
              </a:spcAft>
              <a:buClr>
                <a:schemeClr val="tx1"/>
              </a:buClr>
              <a:buSzPct val="92000"/>
            </a:pPr>
            <a:r>
              <a:rPr lang="en-US" sz="1400" dirty="0">
                <a:solidFill>
                  <a:schemeClr val="bg1">
                    <a:lumMod val="95000"/>
                  </a:schemeClr>
                </a:solidFill>
                <a:latin typeface="Arial"/>
                <a:cs typeface="Arial"/>
              </a:rPr>
              <a:t>NRENs are specialist service providers dedicated to supporting the digital needs of the research and education communities within their country.</a:t>
            </a:r>
          </a:p>
          <a:p>
            <a:pPr defTabSz="457200">
              <a:lnSpc>
                <a:spcPct val="90000"/>
              </a:lnSpc>
              <a:spcBef>
                <a:spcPct val="20000"/>
              </a:spcBef>
              <a:spcAft>
                <a:spcPts val="600"/>
              </a:spcAft>
              <a:buClr>
                <a:schemeClr val="tx1"/>
              </a:buClr>
              <a:buSzPct val="92000"/>
            </a:pPr>
            <a:endParaRPr lang="en-US" sz="1400" dirty="0">
              <a:solidFill>
                <a:schemeClr val="bg1">
                  <a:lumMod val="95000"/>
                </a:schemeClr>
              </a:solidFill>
              <a:latin typeface="Arial"/>
              <a:cs typeface="Arial"/>
            </a:endParaRPr>
          </a:p>
          <a:p>
            <a:pPr defTabSz="457200">
              <a:lnSpc>
                <a:spcPct val="90000"/>
              </a:lnSpc>
              <a:spcBef>
                <a:spcPct val="20000"/>
              </a:spcBef>
              <a:spcAft>
                <a:spcPts val="600"/>
              </a:spcAft>
              <a:buClr>
                <a:schemeClr val="tx1"/>
              </a:buClr>
              <a:buSzPct val="92000"/>
            </a:pPr>
            <a:r>
              <a:rPr lang="en-US" sz="1400" dirty="0">
                <a:solidFill>
                  <a:schemeClr val="bg1">
                    <a:lumMod val="95000"/>
                  </a:schemeClr>
                </a:solidFill>
                <a:latin typeface="Arial"/>
                <a:cs typeface="Arial"/>
              </a:rPr>
              <a:t>The primary focus of an NREN is to provide its members with high-quality network, security, cloud and other related services, that can’t be provided by commodity and commercial providers.</a:t>
            </a:r>
          </a:p>
          <a:p>
            <a:pPr defTabSz="457200">
              <a:lnSpc>
                <a:spcPct val="90000"/>
              </a:lnSpc>
              <a:spcBef>
                <a:spcPct val="20000"/>
              </a:spcBef>
              <a:spcAft>
                <a:spcPts val="600"/>
              </a:spcAft>
              <a:buClr>
                <a:schemeClr val="tx1"/>
              </a:buClr>
              <a:buSzPct val="92000"/>
            </a:pPr>
            <a:endParaRPr lang="en-US" sz="1400" dirty="0">
              <a:solidFill>
                <a:schemeClr val="bg1">
                  <a:lumMod val="95000"/>
                </a:schemeClr>
              </a:solidFill>
              <a:latin typeface="Arial"/>
              <a:cs typeface="Arial"/>
            </a:endParaRPr>
          </a:p>
          <a:p>
            <a:pPr defTabSz="457200">
              <a:lnSpc>
                <a:spcPct val="90000"/>
              </a:lnSpc>
              <a:spcBef>
                <a:spcPct val="20000"/>
              </a:spcBef>
              <a:spcAft>
                <a:spcPts val="600"/>
              </a:spcAft>
              <a:buClr>
                <a:schemeClr val="tx1"/>
              </a:buClr>
              <a:buSzPct val="92000"/>
            </a:pPr>
            <a:r>
              <a:rPr lang="en-US" sz="1400" dirty="0">
                <a:solidFill>
                  <a:schemeClr val="bg1">
                    <a:lumMod val="95000"/>
                  </a:schemeClr>
                </a:solidFill>
                <a:latin typeface="Arial"/>
                <a:cs typeface="Arial"/>
              </a:rPr>
              <a:t>Many services are developed by multiple NRENs and delivered in a federated manner across continents and often globally.​</a:t>
            </a:r>
          </a:p>
        </p:txBody>
      </p:sp>
      <p:pic>
        <p:nvPicPr>
          <p:cNvPr id="13" name="Picture 12">
            <a:extLst>
              <a:ext uri="{FF2B5EF4-FFF2-40B4-BE49-F238E27FC236}">
                <a16:creationId xmlns:a16="http://schemas.microsoft.com/office/drawing/2014/main" id="{7B550B55-2855-4F11-A37C-01512CD57DC6}"/>
              </a:ext>
            </a:extLst>
          </p:cNvPr>
          <p:cNvPicPr>
            <a:picLocks noChangeAspect="1"/>
          </p:cNvPicPr>
          <p:nvPr/>
        </p:nvPicPr>
        <p:blipFill>
          <a:blip r:embed="rId3"/>
          <a:stretch>
            <a:fillRect/>
          </a:stretch>
        </p:blipFill>
        <p:spPr>
          <a:xfrm>
            <a:off x="4750676" y="141279"/>
            <a:ext cx="6492860" cy="6528104"/>
          </a:xfrm>
          <a:prstGeom prst="rect">
            <a:avLst/>
          </a:prstGeom>
        </p:spPr>
      </p:pic>
    </p:spTree>
    <p:extLst>
      <p:ext uri="{BB962C8B-B14F-4D97-AF65-F5344CB8AC3E}">
        <p14:creationId xmlns:p14="http://schemas.microsoft.com/office/powerpoint/2010/main" val="3332224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08A138-BF04-654A-5FF4-BDA081C6FB36}"/>
              </a:ext>
            </a:extLst>
          </p:cNvPr>
          <p:cNvSpPr txBox="1">
            <a:spLocks/>
          </p:cNvSpPr>
          <p:nvPr/>
        </p:nvSpPr>
        <p:spPr>
          <a:xfrm>
            <a:off x="478367" y="540967"/>
            <a:ext cx="11283104" cy="45542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377" rtl="0" eaLnBrk="1" latinLnBrk="0" hangingPunct="1">
              <a:lnSpc>
                <a:spcPct val="100000"/>
              </a:lnSpc>
              <a:spcBef>
                <a:spcPct val="0"/>
              </a:spcBef>
              <a:buNone/>
              <a:defRPr sz="3200" b="1" i="0" kern="1200">
                <a:solidFill>
                  <a:schemeClr val="tx1">
                    <a:lumMod val="95000"/>
                    <a:lumOff val="5000"/>
                  </a:schemeClr>
                </a:solidFill>
                <a:latin typeface="+mj-lt"/>
                <a:ea typeface="Roboto Black" panose="02000000000000000000" pitchFamily="2" charset="0"/>
                <a:cs typeface="+mj-cs"/>
              </a:defRPr>
            </a:lvl1pPr>
          </a:lstStyle>
          <a:p>
            <a:pPr defTabSz="914400">
              <a:defRPr/>
            </a:pPr>
            <a:r>
              <a:rPr lang="en-US" sz="2900">
                <a:solidFill>
                  <a:schemeClr val="bg1"/>
                </a:solidFill>
                <a:latin typeface="Arial" panose="020B0604020202020204" pitchFamily="34" charset="0"/>
                <a:cs typeface="Arial" panose="020B0604020202020204" pitchFamily="34" charset="0"/>
              </a:rPr>
              <a:t>UK cyber security landscape</a:t>
            </a:r>
          </a:p>
        </p:txBody>
      </p:sp>
      <p:sp>
        <p:nvSpPr>
          <p:cNvPr id="5" name="Content Placeholder 4">
            <a:extLst>
              <a:ext uri="{FF2B5EF4-FFF2-40B4-BE49-F238E27FC236}">
                <a16:creationId xmlns:a16="http://schemas.microsoft.com/office/drawing/2014/main" id="{CD2A1715-F853-E4AB-DD7F-C651C82E7FFB}"/>
              </a:ext>
            </a:extLst>
          </p:cNvPr>
          <p:cNvSpPr txBox="1">
            <a:spLocks/>
          </p:cNvSpPr>
          <p:nvPr/>
        </p:nvSpPr>
        <p:spPr>
          <a:xfrm>
            <a:off x="478367" y="1467388"/>
            <a:ext cx="6971304" cy="42789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latin typeface="Arial" panose="020B0604020202020204" pitchFamily="34" charset="0"/>
                <a:cs typeface="Arial" panose="020B0604020202020204" pitchFamily="34" charset="0"/>
              </a:rPr>
              <a:t>“Ransomware remains one of the most acute cyber threats facing the UK, and all domestic organisations should take action to protect themselves from this pervasive threat.”</a:t>
            </a:r>
          </a:p>
          <a:p>
            <a:pPr marL="0" indent="0">
              <a:buNone/>
            </a:pPr>
            <a:endParaRPr lang="en-GB" sz="2000" dirty="0">
              <a:solidFill>
                <a:schemeClr val="bg1"/>
              </a:solidFill>
              <a:latin typeface="Arial" panose="020B0604020202020204" pitchFamily="34" charset="0"/>
              <a:cs typeface="Arial" panose="020B0604020202020204" pitchFamily="34" charset="0"/>
            </a:endParaRPr>
          </a:p>
          <a:p>
            <a:pPr marL="0" indent="0">
              <a:buNone/>
            </a:pPr>
            <a:r>
              <a:rPr lang="en-GB" sz="2000" dirty="0">
                <a:solidFill>
                  <a:schemeClr val="bg1"/>
                </a:solidFill>
                <a:latin typeface="Arial" panose="020B0604020202020204" pitchFamily="34" charset="0"/>
                <a:cs typeface="Arial" panose="020B0604020202020204" pitchFamily="34" charset="0"/>
              </a:rPr>
              <a:t>“297 reports of ransomware, triaged into 28 NCSC-managed incidents, </a:t>
            </a:r>
            <a:r>
              <a:rPr lang="en-GB" sz="2000" b="1" u="sng" dirty="0">
                <a:solidFill>
                  <a:schemeClr val="bg1"/>
                </a:solidFill>
                <a:latin typeface="Arial" panose="020B0604020202020204" pitchFamily="34" charset="0"/>
                <a:cs typeface="Arial" panose="020B0604020202020204" pitchFamily="34" charset="0"/>
              </a:rPr>
              <a:t>18 of which were categorised as C3 or above</a:t>
            </a:r>
            <a:r>
              <a:rPr lang="en-GB" sz="2000" b="1" dirty="0">
                <a:solidFill>
                  <a:schemeClr val="bg1"/>
                </a:solidFill>
                <a:latin typeface="Arial" panose="020B0604020202020204" pitchFamily="34" charset="0"/>
                <a:cs typeface="Arial" panose="020B0604020202020204" pitchFamily="34" charset="0"/>
              </a:rPr>
              <a:t>.</a:t>
            </a:r>
            <a:r>
              <a:rPr lang="en-GB" sz="2000" dirty="0">
                <a:solidFill>
                  <a:schemeClr val="bg1"/>
                </a:solidFill>
                <a:latin typeface="Arial" panose="020B0604020202020204" pitchFamily="34" charset="0"/>
                <a:cs typeface="Arial" panose="020B0604020202020204" pitchFamily="34" charset="0"/>
              </a:rPr>
              <a:t>”</a:t>
            </a:r>
          </a:p>
          <a:p>
            <a:pPr marL="0" indent="0">
              <a:buNone/>
            </a:pPr>
            <a:endParaRPr lang="en-GB" sz="2000" dirty="0">
              <a:solidFill>
                <a:schemeClr val="bg1"/>
              </a:solidFill>
              <a:latin typeface="Arial" panose="020B0604020202020204" pitchFamily="34" charset="0"/>
              <a:cs typeface="Arial" panose="020B0604020202020204" pitchFamily="34" charset="0"/>
            </a:endParaRPr>
          </a:p>
          <a:p>
            <a:pPr marL="0" indent="0">
              <a:buNone/>
            </a:pPr>
            <a:r>
              <a:rPr lang="en-GB" sz="2000" dirty="0">
                <a:solidFill>
                  <a:schemeClr val="bg1"/>
                </a:solidFill>
                <a:latin typeface="Arial" panose="020B0604020202020204" pitchFamily="34" charset="0"/>
                <a:cs typeface="Arial" panose="020B0604020202020204" pitchFamily="34" charset="0"/>
              </a:rPr>
              <a:t>The top five sectors reporting into NCSC were academia (50), manufacturing (28), IT(22), finance (19) and engineering (18)</a:t>
            </a:r>
          </a:p>
          <a:p>
            <a:pPr marL="0" indent="0">
              <a:buNone/>
            </a:pPr>
            <a:endParaRPr lang="en-GB" sz="2400" dirty="0">
              <a:solidFill>
                <a:schemeClr val="bg1"/>
              </a:solidFill>
            </a:endParaRPr>
          </a:p>
          <a:p>
            <a:pPr marL="0" indent="0">
              <a:buNone/>
            </a:pPr>
            <a:endParaRPr lang="en-GB" sz="2400" dirty="0">
              <a:solidFill>
                <a:schemeClr val="tx1">
                  <a:lumMod val="95000"/>
                  <a:lumOff val="5000"/>
                </a:schemeClr>
              </a:solidFill>
            </a:endParaRPr>
          </a:p>
          <a:p>
            <a:pPr marL="0" indent="0">
              <a:buNone/>
            </a:pPr>
            <a:endParaRPr lang="en-US" sz="2400" dirty="0">
              <a:solidFill>
                <a:schemeClr val="tx1">
                  <a:lumMod val="95000"/>
                  <a:lumOff val="5000"/>
                </a:schemeClr>
              </a:solidFill>
            </a:endParaRPr>
          </a:p>
        </p:txBody>
      </p:sp>
      <p:sp>
        <p:nvSpPr>
          <p:cNvPr id="7" name="TextBox 6">
            <a:extLst>
              <a:ext uri="{FF2B5EF4-FFF2-40B4-BE49-F238E27FC236}">
                <a16:creationId xmlns:a16="http://schemas.microsoft.com/office/drawing/2014/main" id="{F4255D2E-6EE7-CE2F-BC5D-5A14967A9308}"/>
              </a:ext>
            </a:extLst>
          </p:cNvPr>
          <p:cNvSpPr txBox="1"/>
          <p:nvPr/>
        </p:nvSpPr>
        <p:spPr>
          <a:xfrm>
            <a:off x="478367" y="6246618"/>
            <a:ext cx="6134673" cy="369332"/>
          </a:xfrm>
          <a:prstGeom prst="rect">
            <a:avLst/>
          </a:prstGeom>
          <a:noFill/>
        </p:spPr>
        <p:txBody>
          <a:bodyPr wrap="square" rtlCol="0">
            <a:spAutoFit/>
          </a:bodyPr>
          <a:lstStyle/>
          <a:p>
            <a:r>
              <a:rPr lang="en-GB" u="sng" dirty="0">
                <a:solidFill>
                  <a:srgbClr val="7E9CC1"/>
                </a:solidFill>
                <a:latin typeface="Arial" panose="020B0604020202020204" pitchFamily="34" charset="0"/>
                <a:cs typeface="Arial" panose="020B0604020202020204" pitchFamily="34" charset="0"/>
              </a:rPr>
              <a:t>https://</a:t>
            </a:r>
            <a:r>
              <a:rPr lang="en-GB" u="sng" dirty="0" err="1">
                <a:solidFill>
                  <a:srgbClr val="7E9CC1"/>
                </a:solidFill>
                <a:latin typeface="Arial" panose="020B0604020202020204" pitchFamily="34" charset="0"/>
                <a:cs typeface="Arial" panose="020B0604020202020204" pitchFamily="34" charset="0"/>
              </a:rPr>
              <a:t>www.ncsc.gov.uk</a:t>
            </a:r>
            <a:r>
              <a:rPr lang="en-GB" u="sng" dirty="0">
                <a:solidFill>
                  <a:srgbClr val="7E9CC1"/>
                </a:solidFill>
                <a:latin typeface="Arial" panose="020B0604020202020204" pitchFamily="34" charset="0"/>
                <a:cs typeface="Arial" panose="020B0604020202020204" pitchFamily="34" charset="0"/>
              </a:rPr>
              <a:t>/files/Annual_Review_2023.pdf</a:t>
            </a:r>
          </a:p>
        </p:txBody>
      </p:sp>
      <p:pic>
        <p:nvPicPr>
          <p:cNvPr id="3" name="Picture 2" descr="A cover of a magazine&#10;&#10;Description automatically generated">
            <a:extLst>
              <a:ext uri="{FF2B5EF4-FFF2-40B4-BE49-F238E27FC236}">
                <a16:creationId xmlns:a16="http://schemas.microsoft.com/office/drawing/2014/main" id="{6AA18F28-9921-2049-0BF8-2DA50420A3CC}"/>
              </a:ext>
            </a:extLst>
          </p:cNvPr>
          <p:cNvPicPr>
            <a:picLocks noChangeAspect="1"/>
          </p:cNvPicPr>
          <p:nvPr/>
        </p:nvPicPr>
        <p:blipFill>
          <a:blip r:embed="rId3"/>
          <a:stretch>
            <a:fillRect/>
          </a:stretch>
        </p:blipFill>
        <p:spPr>
          <a:xfrm>
            <a:off x="7797826" y="191064"/>
            <a:ext cx="4089373" cy="5773556"/>
          </a:xfrm>
          <a:prstGeom prst="rect">
            <a:avLst/>
          </a:prstGeom>
        </p:spPr>
      </p:pic>
    </p:spTree>
    <p:extLst>
      <p:ext uri="{BB962C8B-B14F-4D97-AF65-F5344CB8AC3E}">
        <p14:creationId xmlns:p14="http://schemas.microsoft.com/office/powerpoint/2010/main" val="372316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9ED4B3-EFAD-E84C-96CC-1E3B441DA92D}"/>
              </a:ext>
            </a:extLst>
          </p:cNvPr>
          <p:cNvSpPr/>
          <p:nvPr/>
        </p:nvSpPr>
        <p:spPr>
          <a:xfrm>
            <a:off x="238244" y="212966"/>
            <a:ext cx="7242137" cy="666786"/>
          </a:xfrm>
          <a:prstGeom prst="rect">
            <a:avLst/>
          </a:prstGeom>
        </p:spPr>
        <p:txBody>
          <a:bodyPr wrap="square">
            <a:spAutoFit/>
          </a:bodyPr>
          <a:lstStyle/>
          <a:p>
            <a:r>
              <a:rPr lang="en-GB" sz="3733" dirty="0">
                <a:solidFill>
                  <a:schemeClr val="bg1"/>
                </a:solidFill>
              </a:rPr>
              <a:t>The threat landscape</a:t>
            </a:r>
            <a:endParaRPr lang="en-US" sz="3733" dirty="0">
              <a:solidFill>
                <a:schemeClr val="bg1"/>
              </a:solidFill>
            </a:endParaRPr>
          </a:p>
        </p:txBody>
      </p:sp>
      <p:pic>
        <p:nvPicPr>
          <p:cNvPr id="9" name="Picture 8">
            <a:extLst>
              <a:ext uri="{FF2B5EF4-FFF2-40B4-BE49-F238E27FC236}">
                <a16:creationId xmlns:a16="http://schemas.microsoft.com/office/drawing/2014/main" id="{65E357DB-6215-5A49-88F3-6D81204E6FE5}"/>
              </a:ext>
            </a:extLst>
          </p:cNvPr>
          <p:cNvPicPr>
            <a:picLocks noChangeAspect="1"/>
          </p:cNvPicPr>
          <p:nvPr/>
        </p:nvPicPr>
        <p:blipFill>
          <a:blip r:embed="rId3"/>
          <a:stretch>
            <a:fillRect/>
          </a:stretch>
        </p:blipFill>
        <p:spPr>
          <a:xfrm rot="420000">
            <a:off x="8768593" y="787491"/>
            <a:ext cx="3043095" cy="4309557"/>
          </a:xfrm>
          <a:prstGeom prst="rect">
            <a:avLst/>
          </a:prstGeom>
        </p:spPr>
      </p:pic>
      <p:sp>
        <p:nvSpPr>
          <p:cNvPr id="10" name="Rectangle 9">
            <a:extLst>
              <a:ext uri="{FF2B5EF4-FFF2-40B4-BE49-F238E27FC236}">
                <a16:creationId xmlns:a16="http://schemas.microsoft.com/office/drawing/2014/main" id="{3BC9712D-D47C-DD41-AEE5-CCA7C8CCCFBA}"/>
              </a:ext>
            </a:extLst>
          </p:cNvPr>
          <p:cNvSpPr/>
          <p:nvPr/>
        </p:nvSpPr>
        <p:spPr>
          <a:xfrm>
            <a:off x="3632334" y="857337"/>
            <a:ext cx="4810443" cy="954300"/>
          </a:xfrm>
          <a:prstGeom prst="rect">
            <a:avLst/>
          </a:prstGeom>
        </p:spPr>
        <p:txBody>
          <a:bodyPr wrap="square">
            <a:spAutoFit/>
          </a:bodyPr>
          <a:lstStyle/>
          <a:p>
            <a:r>
              <a:rPr lang="en-GB" sz="1867" dirty="0">
                <a:solidFill>
                  <a:schemeClr val="bg1"/>
                </a:solidFill>
              </a:rPr>
              <a:t>“Ransomware is no longer just a financial crime; it is an urgent national security risk ” </a:t>
            </a:r>
            <a:r>
              <a:rPr lang="en-GB" sz="1867" i="1" dirty="0">
                <a:solidFill>
                  <a:schemeClr val="bg1"/>
                </a:solidFill>
              </a:rPr>
              <a:t>Ransomware Task Force*</a:t>
            </a:r>
          </a:p>
        </p:txBody>
      </p:sp>
      <p:sp>
        <p:nvSpPr>
          <p:cNvPr id="11" name="TextBox 10">
            <a:extLst>
              <a:ext uri="{FF2B5EF4-FFF2-40B4-BE49-F238E27FC236}">
                <a16:creationId xmlns:a16="http://schemas.microsoft.com/office/drawing/2014/main" id="{3AC61D61-7884-9A44-BA4E-5A557668B4EC}"/>
              </a:ext>
            </a:extLst>
          </p:cNvPr>
          <p:cNvSpPr txBox="1"/>
          <p:nvPr/>
        </p:nvSpPr>
        <p:spPr>
          <a:xfrm>
            <a:off x="233834" y="6201782"/>
            <a:ext cx="5616018" cy="471594"/>
          </a:xfrm>
          <a:prstGeom prst="rect">
            <a:avLst/>
          </a:prstGeom>
          <a:noFill/>
        </p:spPr>
        <p:txBody>
          <a:bodyPr wrap="square" rtlCol="0">
            <a:spAutoFit/>
          </a:bodyPr>
          <a:lstStyle/>
          <a:p>
            <a:r>
              <a:rPr lang="en-GB" sz="1200" dirty="0">
                <a:solidFill>
                  <a:schemeClr val="bg1"/>
                </a:solidFill>
              </a:rPr>
              <a:t>* https://www.ncsc.gov.uk/blog-post/ransomware-taskforce-rtf-announce-framework-to-combat-ransomware</a:t>
            </a:r>
          </a:p>
        </p:txBody>
      </p:sp>
      <p:sp>
        <p:nvSpPr>
          <p:cNvPr id="13" name="TextBox 12">
            <a:extLst>
              <a:ext uri="{FF2B5EF4-FFF2-40B4-BE49-F238E27FC236}">
                <a16:creationId xmlns:a16="http://schemas.microsoft.com/office/drawing/2014/main" id="{56E3E0FF-CD2F-314A-971E-B6F1C0A999CC}"/>
              </a:ext>
            </a:extLst>
          </p:cNvPr>
          <p:cNvSpPr txBox="1"/>
          <p:nvPr/>
        </p:nvSpPr>
        <p:spPr>
          <a:xfrm>
            <a:off x="3777212" y="1907977"/>
            <a:ext cx="4389119" cy="1118319"/>
          </a:xfrm>
          <a:prstGeom prst="rect">
            <a:avLst/>
          </a:prstGeom>
          <a:noFill/>
        </p:spPr>
        <p:txBody>
          <a:bodyPr wrap="square" rtlCol="0">
            <a:spAutoFit/>
          </a:bodyPr>
          <a:lstStyle/>
          <a:p>
            <a:r>
              <a:rPr lang="en-GB" sz="2133" dirty="0">
                <a:solidFill>
                  <a:schemeClr val="bg1"/>
                </a:solidFill>
              </a:rPr>
              <a:t>2021</a:t>
            </a:r>
            <a:r>
              <a:rPr lang="en-GB" sz="1867" dirty="0">
                <a:solidFill>
                  <a:schemeClr val="bg1"/>
                </a:solidFill>
              </a:rPr>
              <a:t> – </a:t>
            </a:r>
            <a:r>
              <a:rPr lang="en-GB" sz="2400" b="1" dirty="0">
                <a:solidFill>
                  <a:schemeClr val="bg1"/>
                </a:solidFill>
              </a:rPr>
              <a:t>18</a:t>
            </a:r>
            <a:r>
              <a:rPr lang="en-GB" sz="1867" b="1" dirty="0">
                <a:solidFill>
                  <a:schemeClr val="bg1"/>
                </a:solidFill>
              </a:rPr>
              <a:t> </a:t>
            </a:r>
            <a:r>
              <a:rPr lang="en-GB" sz="1867" dirty="0">
                <a:solidFill>
                  <a:schemeClr val="bg1"/>
                </a:solidFill>
              </a:rPr>
              <a:t>universities and colleges seriously impacted by ransomware</a:t>
            </a:r>
          </a:p>
          <a:p>
            <a:endParaRPr lang="en-US" sz="2400" dirty="0">
              <a:solidFill>
                <a:schemeClr val="bg1"/>
              </a:solidFill>
            </a:endParaRPr>
          </a:p>
        </p:txBody>
      </p:sp>
      <p:sp>
        <p:nvSpPr>
          <p:cNvPr id="2" name="TextBox 1">
            <a:extLst>
              <a:ext uri="{FF2B5EF4-FFF2-40B4-BE49-F238E27FC236}">
                <a16:creationId xmlns:a16="http://schemas.microsoft.com/office/drawing/2014/main" id="{09CE845E-6180-794C-B6B3-E02F7250993D}"/>
              </a:ext>
            </a:extLst>
          </p:cNvPr>
          <p:cNvSpPr txBox="1"/>
          <p:nvPr/>
        </p:nvSpPr>
        <p:spPr>
          <a:xfrm>
            <a:off x="4314921" y="5056135"/>
            <a:ext cx="5386127" cy="420564"/>
          </a:xfrm>
          <a:prstGeom prst="rect">
            <a:avLst/>
          </a:prstGeom>
          <a:noFill/>
        </p:spPr>
        <p:txBody>
          <a:bodyPr wrap="square" rtlCol="0">
            <a:spAutoFit/>
          </a:bodyPr>
          <a:lstStyle/>
          <a:p>
            <a:r>
              <a:rPr lang="en-US" sz="2133" dirty="0">
                <a:solidFill>
                  <a:schemeClr val="bg1"/>
                </a:solidFill>
              </a:rPr>
              <a:t>Direct impact costs - per institution - £2M </a:t>
            </a:r>
          </a:p>
        </p:txBody>
      </p:sp>
      <p:sp>
        <p:nvSpPr>
          <p:cNvPr id="3" name="TextBox 2">
            <a:extLst>
              <a:ext uri="{FF2B5EF4-FFF2-40B4-BE49-F238E27FC236}">
                <a16:creationId xmlns:a16="http://schemas.microsoft.com/office/drawing/2014/main" id="{8037EA65-CCC6-8C44-8F78-05F4682CC16C}"/>
              </a:ext>
            </a:extLst>
          </p:cNvPr>
          <p:cNvSpPr txBox="1"/>
          <p:nvPr/>
        </p:nvSpPr>
        <p:spPr>
          <a:xfrm>
            <a:off x="4488685" y="5605585"/>
            <a:ext cx="5528112" cy="420564"/>
          </a:xfrm>
          <a:prstGeom prst="rect">
            <a:avLst/>
          </a:prstGeom>
          <a:noFill/>
        </p:spPr>
        <p:txBody>
          <a:bodyPr wrap="square" rtlCol="0">
            <a:spAutoFit/>
          </a:bodyPr>
          <a:lstStyle/>
          <a:p>
            <a:r>
              <a:rPr lang="en-US" sz="2133" dirty="0">
                <a:solidFill>
                  <a:schemeClr val="bg1"/>
                </a:solidFill>
              </a:rPr>
              <a:t>Service disruption between 10 and 20 days</a:t>
            </a:r>
          </a:p>
        </p:txBody>
      </p:sp>
      <p:sp>
        <p:nvSpPr>
          <p:cNvPr id="14" name="TextBox 13">
            <a:extLst>
              <a:ext uri="{FF2B5EF4-FFF2-40B4-BE49-F238E27FC236}">
                <a16:creationId xmlns:a16="http://schemas.microsoft.com/office/drawing/2014/main" id="{E2E7CB65-8345-0726-6AF6-5941B688B984}"/>
              </a:ext>
            </a:extLst>
          </p:cNvPr>
          <p:cNvSpPr txBox="1"/>
          <p:nvPr/>
        </p:nvSpPr>
        <p:spPr>
          <a:xfrm>
            <a:off x="3961395" y="2806429"/>
            <a:ext cx="4145279" cy="748988"/>
          </a:xfrm>
          <a:prstGeom prst="rect">
            <a:avLst/>
          </a:prstGeom>
          <a:noFill/>
        </p:spPr>
        <p:txBody>
          <a:bodyPr wrap="square" rtlCol="0">
            <a:spAutoFit/>
          </a:bodyPr>
          <a:lstStyle/>
          <a:p>
            <a:r>
              <a:rPr lang="en-GB" sz="2133" dirty="0">
                <a:solidFill>
                  <a:schemeClr val="bg1"/>
                </a:solidFill>
              </a:rPr>
              <a:t>2022</a:t>
            </a:r>
            <a:r>
              <a:rPr lang="en-GB" sz="1867" dirty="0">
                <a:solidFill>
                  <a:schemeClr val="bg1"/>
                </a:solidFill>
              </a:rPr>
              <a:t> – </a:t>
            </a:r>
            <a:r>
              <a:rPr lang="en-GB" sz="2400" b="1" dirty="0">
                <a:solidFill>
                  <a:schemeClr val="bg1"/>
                </a:solidFill>
              </a:rPr>
              <a:t>19</a:t>
            </a:r>
            <a:r>
              <a:rPr lang="en-GB" sz="1867" b="1" dirty="0">
                <a:solidFill>
                  <a:schemeClr val="bg1"/>
                </a:solidFill>
              </a:rPr>
              <a:t> </a:t>
            </a:r>
            <a:r>
              <a:rPr lang="en-GB" sz="1867" dirty="0">
                <a:solidFill>
                  <a:schemeClr val="bg1"/>
                </a:solidFill>
              </a:rPr>
              <a:t>universities and colleges seriously impacted by ransomware</a:t>
            </a:r>
            <a:endParaRPr lang="en-US" sz="2400" dirty="0">
              <a:solidFill>
                <a:schemeClr val="bg1"/>
              </a:solidFill>
            </a:endParaRPr>
          </a:p>
        </p:txBody>
      </p:sp>
      <p:pic>
        <p:nvPicPr>
          <p:cNvPr id="15" name="Picture 2" descr="Cyber impact report 2022 cover">
            <a:extLst>
              <a:ext uri="{FF2B5EF4-FFF2-40B4-BE49-F238E27FC236}">
                <a16:creationId xmlns:a16="http://schemas.microsoft.com/office/drawing/2014/main" id="{70DA2FA2-3CC2-C0DF-3ECD-FF3C518374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60000">
            <a:off x="455156" y="1114558"/>
            <a:ext cx="3102524" cy="4397279"/>
          </a:xfrm>
          <a:prstGeom prst="rect">
            <a:avLst/>
          </a:prstGeom>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C06776-1F83-26FB-D1CF-A179E430333A}"/>
              </a:ext>
            </a:extLst>
          </p:cNvPr>
          <p:cNvSpPr txBox="1"/>
          <p:nvPr/>
        </p:nvSpPr>
        <p:spPr>
          <a:xfrm>
            <a:off x="4189661" y="3823402"/>
            <a:ext cx="4145279" cy="1118319"/>
          </a:xfrm>
          <a:prstGeom prst="rect">
            <a:avLst/>
          </a:prstGeom>
          <a:noFill/>
        </p:spPr>
        <p:txBody>
          <a:bodyPr wrap="square" rtlCol="0">
            <a:spAutoFit/>
          </a:bodyPr>
          <a:lstStyle/>
          <a:p>
            <a:r>
              <a:rPr lang="en-GB" sz="2133" dirty="0">
                <a:solidFill>
                  <a:schemeClr val="bg1"/>
                </a:solidFill>
              </a:rPr>
              <a:t>2023</a:t>
            </a:r>
            <a:r>
              <a:rPr lang="en-GB" sz="1867" dirty="0">
                <a:solidFill>
                  <a:schemeClr val="bg1"/>
                </a:solidFill>
              </a:rPr>
              <a:t> – </a:t>
            </a:r>
            <a:r>
              <a:rPr lang="en-GB" sz="2400" b="1" dirty="0">
                <a:solidFill>
                  <a:schemeClr val="bg1"/>
                </a:solidFill>
              </a:rPr>
              <a:t>11</a:t>
            </a:r>
            <a:r>
              <a:rPr lang="en-GB" sz="1867" b="1" dirty="0">
                <a:solidFill>
                  <a:schemeClr val="bg1"/>
                </a:solidFill>
              </a:rPr>
              <a:t> </a:t>
            </a:r>
            <a:r>
              <a:rPr lang="en-GB" sz="1867" dirty="0">
                <a:solidFill>
                  <a:schemeClr val="bg1"/>
                </a:solidFill>
              </a:rPr>
              <a:t>universities and colleges seriously impacted by ransomware</a:t>
            </a:r>
          </a:p>
          <a:p>
            <a:endParaRPr lang="en-US" sz="2400" dirty="0">
              <a:solidFill>
                <a:schemeClr val="bg1"/>
              </a:solidFill>
            </a:endParaRPr>
          </a:p>
        </p:txBody>
      </p:sp>
    </p:spTree>
    <p:extLst>
      <p:ext uri="{BB962C8B-B14F-4D97-AF65-F5344CB8AC3E}">
        <p14:creationId xmlns:p14="http://schemas.microsoft.com/office/powerpoint/2010/main" val="21674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72F05B3-7CA3-4373-04A9-3C1803824973}"/>
              </a:ext>
            </a:extLst>
          </p:cNvPr>
          <p:cNvSpPr/>
          <p:nvPr/>
        </p:nvSpPr>
        <p:spPr>
          <a:xfrm rot="644180">
            <a:off x="641721" y="1361229"/>
            <a:ext cx="3552657" cy="3420836"/>
          </a:xfrm>
          <a:prstGeom prst="ellipse">
            <a:avLst/>
          </a:prstGeom>
          <a:solidFill>
            <a:schemeClr val="accent2"/>
          </a:solidFill>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3BC7EA3-BA5A-D649-9F21-0263E3C5F45D}"/>
              </a:ext>
            </a:extLst>
          </p:cNvPr>
          <p:cNvSpPr>
            <a:spLocks noGrp="1"/>
          </p:cNvSpPr>
          <p:nvPr>
            <p:ph type="title"/>
          </p:nvPr>
        </p:nvSpPr>
        <p:spPr>
          <a:xfrm>
            <a:off x="780512" y="2517576"/>
            <a:ext cx="3275073" cy="674660"/>
          </a:xfrm>
        </p:spPr>
        <p:txBody>
          <a:bodyPr>
            <a:normAutofit fontScale="90000"/>
          </a:bodyPr>
          <a:lstStyle/>
          <a:p>
            <a:pPr algn="ctr"/>
            <a:r>
              <a:rPr lang="en-GB" dirty="0">
                <a:solidFill>
                  <a:schemeClr val="bg1"/>
                </a:solidFill>
              </a:rPr>
              <a:t>Challenges &amp; Threats</a:t>
            </a:r>
          </a:p>
        </p:txBody>
      </p:sp>
      <p:graphicFrame>
        <p:nvGraphicFramePr>
          <p:cNvPr id="8" name="Diagram 7">
            <a:extLst>
              <a:ext uri="{FF2B5EF4-FFF2-40B4-BE49-F238E27FC236}">
                <a16:creationId xmlns:a16="http://schemas.microsoft.com/office/drawing/2014/main" id="{A9B4BB66-41E9-B713-62AF-9C5428A8EFCC}"/>
              </a:ext>
            </a:extLst>
          </p:cNvPr>
          <p:cNvGraphicFramePr/>
          <p:nvPr>
            <p:extLst>
              <p:ext uri="{D42A27DB-BD31-4B8C-83A1-F6EECF244321}">
                <p14:modId xmlns:p14="http://schemas.microsoft.com/office/powerpoint/2010/main" val="1220696485"/>
              </p:ext>
            </p:extLst>
          </p:nvPr>
        </p:nvGraphicFramePr>
        <p:xfrm>
          <a:off x="3422869" y="0"/>
          <a:ext cx="8128000" cy="638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8E60EA4-5F09-105D-5911-9D804691110F}"/>
              </a:ext>
            </a:extLst>
          </p:cNvPr>
          <p:cNvSpPr txBox="1"/>
          <p:nvPr/>
        </p:nvSpPr>
        <p:spPr>
          <a:xfrm>
            <a:off x="143975" y="153484"/>
            <a:ext cx="6096000" cy="538609"/>
          </a:xfrm>
          <a:prstGeom prst="rect">
            <a:avLst/>
          </a:prstGeom>
          <a:noFill/>
        </p:spPr>
        <p:txBody>
          <a:bodyPr wrap="square">
            <a:spAutoFit/>
          </a:bodyPr>
          <a:lstStyle/>
          <a:p>
            <a:r>
              <a:rPr lang="en-GB" sz="2900" b="1" cap="all" dirty="0">
                <a:solidFill>
                  <a:schemeClr val="bg1"/>
                </a:solidFill>
                <a:latin typeface="+mj-lt"/>
                <a:ea typeface="+mj-ea"/>
                <a:cs typeface="+mj-cs"/>
              </a:rPr>
              <a:t>Challenges &amp; Threats</a:t>
            </a:r>
          </a:p>
        </p:txBody>
      </p:sp>
    </p:spTree>
    <p:extLst>
      <p:ext uri="{BB962C8B-B14F-4D97-AF65-F5344CB8AC3E}">
        <p14:creationId xmlns:p14="http://schemas.microsoft.com/office/powerpoint/2010/main" val="3761215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9D3B91D-77C9-4A7E-836F-423FC95056F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CCFB5247-828E-4F2B-A2CD-1F9318EBCE2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F81ADC18-FCDA-49B2-ABF3-85007233F1E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41BC8AF6-047C-466C-BE72-C2B7A44D919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2DFEAD11-2AA4-4C0A-A0BA-FDF88B7DB6B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7034DA94-9778-A641-91D5-7AA3198DD59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CC56AB8B-FCC2-B246-85C3-DD1693BB558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DEDAF2C7-CFEF-AD49-9319-AF71571B1C5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4399451F-6E57-3541-B26C-917687D9D22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7674730A-32C4-416C-B92C-576A27204E0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119ECEDA-6953-AD45-88B6-8D476735D7C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59A5BC72-E008-4510-8406-400545F420E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A9F4BEC8-6B37-954A-9096-D49C5CE9BDB2}"/>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graphicEl>
                                              <a:dgm id="{1AD68B77-1120-7A49-9869-B0B5FE0A28B2}"/>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graphicEl>
                                              <a:dgm id="{079B8E0A-83BB-F44F-8A5F-484FB3BB44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AF2BC90-AC66-F31C-157A-FF34C8DB4BF9}"/>
              </a:ext>
            </a:extLst>
          </p:cNvPr>
          <p:cNvSpPr txBox="1"/>
          <p:nvPr/>
        </p:nvSpPr>
        <p:spPr>
          <a:xfrm>
            <a:off x="1711823" y="132148"/>
            <a:ext cx="8768354" cy="4472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6667" tIns="49524" rIns="86667" bIns="49524" numCol="1" spcCol="1270" anchor="ctr" anchorCtr="0">
            <a:noAutofit/>
          </a:bodyPr>
          <a:lstStyle/>
          <a:p>
            <a:pPr algn="ctr" defTabSz="541687">
              <a:lnSpc>
                <a:spcPct val="90000"/>
              </a:lnSpc>
              <a:spcBef>
                <a:spcPct val="0"/>
              </a:spcBef>
              <a:spcAft>
                <a:spcPct val="35000"/>
              </a:spcAft>
            </a:pPr>
            <a:r>
              <a:rPr lang="en-GB" sz="2600" dirty="0">
                <a:solidFill>
                  <a:schemeClr val="bg1"/>
                </a:solidFill>
              </a:rPr>
              <a:t>Janet network resolver service (JNRS) – June 2023-2024</a:t>
            </a:r>
          </a:p>
        </p:txBody>
      </p:sp>
      <p:sp>
        <p:nvSpPr>
          <p:cNvPr id="29" name="Rectangle 28">
            <a:extLst>
              <a:ext uri="{FF2B5EF4-FFF2-40B4-BE49-F238E27FC236}">
                <a16:creationId xmlns:a16="http://schemas.microsoft.com/office/drawing/2014/main" id="{822C2282-40DD-2922-7C71-103F4A78EB78}"/>
              </a:ext>
            </a:extLst>
          </p:cNvPr>
          <p:cNvSpPr/>
          <p:nvPr/>
        </p:nvSpPr>
        <p:spPr>
          <a:xfrm>
            <a:off x="2261862" y="784811"/>
            <a:ext cx="7054889" cy="59161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ctr"/>
            <a:r>
              <a:rPr lang="en-US"/>
              <a:t>Prevents access to known malicious domains and puts restrictions on malware communication on compromised networks</a:t>
            </a:r>
          </a:p>
        </p:txBody>
      </p:sp>
      <p:sp>
        <p:nvSpPr>
          <p:cNvPr id="28" name="TextBox 27">
            <a:extLst>
              <a:ext uri="{FF2B5EF4-FFF2-40B4-BE49-F238E27FC236}">
                <a16:creationId xmlns:a16="http://schemas.microsoft.com/office/drawing/2014/main" id="{A3B2506F-C1CA-ED4E-F6F1-8FADBF2B01E3}"/>
              </a:ext>
            </a:extLst>
          </p:cNvPr>
          <p:cNvSpPr txBox="1"/>
          <p:nvPr/>
        </p:nvSpPr>
        <p:spPr>
          <a:xfrm>
            <a:off x="688435" y="1496197"/>
            <a:ext cx="5189553" cy="878813"/>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333" tIns="95333" rIns="127110" bIns="142999" numCol="1" spcCol="1270" anchor="t" anchorCtr="0">
            <a:noAutofit/>
          </a:bodyPr>
          <a:lstStyle/>
          <a:p>
            <a:pPr marL="0" lvl="1" defTabSz="794465">
              <a:lnSpc>
                <a:spcPct val="90000"/>
              </a:lnSpc>
              <a:spcBef>
                <a:spcPct val="0"/>
              </a:spcBef>
              <a:spcAft>
                <a:spcPct val="15000"/>
              </a:spcAft>
            </a:pPr>
            <a:r>
              <a:rPr lang="en-GB" b="1"/>
              <a:t>Est. 3 million</a:t>
            </a:r>
          </a:p>
          <a:p>
            <a:pPr marL="0" lvl="1" defTabSz="794465">
              <a:lnSpc>
                <a:spcPct val="90000"/>
              </a:lnSpc>
              <a:spcBef>
                <a:spcPct val="0"/>
              </a:spcBef>
              <a:spcAft>
                <a:spcPct val="15000"/>
              </a:spcAft>
            </a:pPr>
            <a:r>
              <a:rPr lang="en-GB" sz="1600"/>
              <a:t>education sector internet users protected by JNRS (Does not include Local Authorities)</a:t>
            </a:r>
          </a:p>
        </p:txBody>
      </p:sp>
      <p:sp>
        <p:nvSpPr>
          <p:cNvPr id="23" name="TextBox 22">
            <a:extLst>
              <a:ext uri="{FF2B5EF4-FFF2-40B4-BE49-F238E27FC236}">
                <a16:creationId xmlns:a16="http://schemas.microsoft.com/office/drawing/2014/main" id="{CD7E1504-40C7-9F02-7FE2-097C753A9006}"/>
              </a:ext>
            </a:extLst>
          </p:cNvPr>
          <p:cNvSpPr txBox="1"/>
          <p:nvPr/>
        </p:nvSpPr>
        <p:spPr>
          <a:xfrm>
            <a:off x="688435" y="2580380"/>
            <a:ext cx="5189553" cy="804307"/>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333" tIns="95333" rIns="127110" bIns="142999" numCol="1" spcCol="1270" anchor="t" anchorCtr="0">
            <a:noAutofit/>
          </a:bodyPr>
          <a:lstStyle/>
          <a:p>
            <a:pPr marL="0" lvl="1" defTabSz="794465">
              <a:lnSpc>
                <a:spcPct val="90000"/>
              </a:lnSpc>
              <a:spcBef>
                <a:spcPct val="0"/>
              </a:spcBef>
              <a:spcAft>
                <a:spcPct val="15000"/>
              </a:spcAft>
            </a:pPr>
            <a:r>
              <a:rPr lang="en-GB" b="1"/>
              <a:t>280 billion</a:t>
            </a:r>
          </a:p>
          <a:p>
            <a:pPr marL="0" lvl="1" defTabSz="794465">
              <a:lnSpc>
                <a:spcPct val="90000"/>
              </a:lnSpc>
              <a:spcBef>
                <a:spcPct val="0"/>
              </a:spcBef>
              <a:spcAft>
                <a:spcPct val="15000"/>
              </a:spcAft>
            </a:pPr>
            <a:r>
              <a:rPr lang="en-GB" sz="1600"/>
              <a:t>Successfully resolved JNRS queries in the last 12 months.</a:t>
            </a:r>
          </a:p>
        </p:txBody>
      </p:sp>
      <p:sp>
        <p:nvSpPr>
          <p:cNvPr id="25" name="TextBox 24">
            <a:extLst>
              <a:ext uri="{FF2B5EF4-FFF2-40B4-BE49-F238E27FC236}">
                <a16:creationId xmlns:a16="http://schemas.microsoft.com/office/drawing/2014/main" id="{2A673561-D5AC-A918-35F3-06C5CBD90C4A}"/>
              </a:ext>
            </a:extLst>
          </p:cNvPr>
          <p:cNvSpPr txBox="1"/>
          <p:nvPr/>
        </p:nvSpPr>
        <p:spPr>
          <a:xfrm>
            <a:off x="6096000" y="1496195"/>
            <a:ext cx="5183325" cy="878812"/>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333" tIns="95333" rIns="127110" bIns="142999" numCol="1" spcCol="1270" anchor="t" anchorCtr="0">
            <a:noAutofit/>
          </a:bodyPr>
          <a:lstStyle/>
          <a:p>
            <a:pPr marL="0" lvl="1" defTabSz="794465">
              <a:lnSpc>
                <a:spcPct val="90000"/>
              </a:lnSpc>
              <a:spcBef>
                <a:spcPct val="0"/>
              </a:spcBef>
              <a:spcAft>
                <a:spcPct val="15000"/>
              </a:spcAft>
            </a:pPr>
            <a:r>
              <a:rPr lang="en-GB" b="1"/>
              <a:t>60+ million</a:t>
            </a:r>
          </a:p>
          <a:p>
            <a:pPr marL="0" lvl="1" defTabSz="794465">
              <a:lnSpc>
                <a:spcPct val="90000"/>
              </a:lnSpc>
              <a:spcBef>
                <a:spcPct val="0"/>
              </a:spcBef>
              <a:spcAft>
                <a:spcPct val="15000"/>
              </a:spcAft>
            </a:pPr>
            <a:r>
              <a:rPr lang="en-GB" sz="1600"/>
              <a:t>Blocked domains</a:t>
            </a:r>
          </a:p>
        </p:txBody>
      </p:sp>
      <p:sp>
        <p:nvSpPr>
          <p:cNvPr id="24" name="TextBox 23">
            <a:extLst>
              <a:ext uri="{FF2B5EF4-FFF2-40B4-BE49-F238E27FC236}">
                <a16:creationId xmlns:a16="http://schemas.microsoft.com/office/drawing/2014/main" id="{1649E752-AF17-053B-DC9E-BF3F52747F0F}"/>
              </a:ext>
            </a:extLst>
          </p:cNvPr>
          <p:cNvSpPr txBox="1"/>
          <p:nvPr/>
        </p:nvSpPr>
        <p:spPr>
          <a:xfrm>
            <a:off x="6096000" y="2580380"/>
            <a:ext cx="5183325" cy="878812"/>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333" tIns="95333" rIns="127110" bIns="142999" numCol="1" spcCol="1270" anchor="t" anchorCtr="0">
            <a:noAutofit/>
          </a:bodyPr>
          <a:lstStyle/>
          <a:p>
            <a:pPr marL="0" lvl="1" defTabSz="794465">
              <a:lnSpc>
                <a:spcPct val="90000"/>
              </a:lnSpc>
              <a:spcBef>
                <a:spcPct val="0"/>
              </a:spcBef>
              <a:spcAft>
                <a:spcPct val="15000"/>
              </a:spcAft>
            </a:pPr>
            <a:r>
              <a:rPr lang="en-GB" sz="1788" b="1"/>
              <a:t>366 subscriber organisations</a:t>
            </a:r>
          </a:p>
          <a:p>
            <a:pPr marL="0" lvl="1" defTabSz="794465">
              <a:lnSpc>
                <a:spcPct val="90000"/>
              </a:lnSpc>
              <a:spcBef>
                <a:spcPct val="0"/>
              </a:spcBef>
              <a:spcAft>
                <a:spcPct val="15000"/>
              </a:spcAft>
            </a:pPr>
            <a:r>
              <a:rPr lang="en-GB" sz="1600"/>
              <a:t>Higher Education 85	Further Education 235</a:t>
            </a:r>
          </a:p>
          <a:p>
            <a:pPr marL="0" lvl="1" defTabSz="794465">
              <a:lnSpc>
                <a:spcPct val="90000"/>
              </a:lnSpc>
              <a:spcBef>
                <a:spcPct val="0"/>
              </a:spcBef>
              <a:spcAft>
                <a:spcPct val="15000"/>
              </a:spcAft>
            </a:pPr>
            <a:r>
              <a:rPr lang="en-GB" sz="1600"/>
              <a:t>Research 3                       Customers 43</a:t>
            </a:r>
          </a:p>
        </p:txBody>
      </p:sp>
      <p:graphicFrame>
        <p:nvGraphicFramePr>
          <p:cNvPr id="3" name="Chart 2">
            <a:extLst>
              <a:ext uri="{FF2B5EF4-FFF2-40B4-BE49-F238E27FC236}">
                <a16:creationId xmlns:a16="http://schemas.microsoft.com/office/drawing/2014/main" id="{DFD86C56-749B-4F76-A8C3-F265C352842D}"/>
              </a:ext>
              <a:ext uri="{147F2762-F138-4A5C-976F-8EAC2B608ADB}">
                <a16:predDERef xmlns:a16="http://schemas.microsoft.com/office/drawing/2014/main" pred="{8715DBD9-EA08-9749-8BA7-A2C07A1DA5E2}"/>
              </a:ext>
            </a:extLst>
          </p:cNvPr>
          <p:cNvGraphicFramePr>
            <a:graphicFrameLocks/>
          </p:cNvGraphicFramePr>
          <p:nvPr>
            <p:extLst>
              <p:ext uri="{D42A27DB-BD31-4B8C-83A1-F6EECF244321}">
                <p14:modId xmlns:p14="http://schemas.microsoft.com/office/powerpoint/2010/main" val="2762244300"/>
              </p:ext>
            </p:extLst>
          </p:nvPr>
        </p:nvGraphicFramePr>
        <p:xfrm>
          <a:off x="687702" y="3664567"/>
          <a:ext cx="10591624" cy="2402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104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D9F6-60A2-A090-8B31-60865F884F83}"/>
              </a:ext>
            </a:extLst>
          </p:cNvPr>
          <p:cNvSpPr>
            <a:spLocks noGrp="1"/>
          </p:cNvSpPr>
          <p:nvPr>
            <p:ph type="title"/>
          </p:nvPr>
        </p:nvSpPr>
        <p:spPr>
          <a:xfrm>
            <a:off x="839788" y="457200"/>
            <a:ext cx="3932237" cy="1600200"/>
          </a:xfrm>
        </p:spPr>
        <p:txBody>
          <a:bodyPr anchor="b">
            <a:normAutofit/>
          </a:bodyPr>
          <a:lstStyle/>
          <a:p>
            <a:r>
              <a:rPr lang="en-GB" dirty="0">
                <a:solidFill>
                  <a:schemeClr val="bg1"/>
                </a:solidFill>
              </a:rPr>
              <a:t>JNRS Stats</a:t>
            </a:r>
          </a:p>
        </p:txBody>
      </p:sp>
      <p:sp>
        <p:nvSpPr>
          <p:cNvPr id="3" name="Text Placeholder 2">
            <a:extLst>
              <a:ext uri="{FF2B5EF4-FFF2-40B4-BE49-F238E27FC236}">
                <a16:creationId xmlns:a16="http://schemas.microsoft.com/office/drawing/2014/main" id="{57287C45-E10D-85AF-DDEF-4111C21B21AA}"/>
              </a:ext>
            </a:extLst>
          </p:cNvPr>
          <p:cNvSpPr>
            <a:spLocks noGrp="1"/>
          </p:cNvSpPr>
          <p:nvPr>
            <p:ph type="body" sz="half" idx="2"/>
          </p:nvPr>
        </p:nvSpPr>
        <p:spPr>
          <a:xfrm>
            <a:off x="839788" y="2057400"/>
            <a:ext cx="3932237" cy="3811588"/>
          </a:xfrm>
        </p:spPr>
        <p:txBody>
          <a:bodyPr>
            <a:normAutofit/>
          </a:bodyPr>
          <a:lstStyle/>
          <a:p>
            <a:r>
              <a:rPr lang="en-GB" dirty="0">
                <a:solidFill>
                  <a:schemeClr val="bg1"/>
                </a:solidFill>
              </a:rPr>
              <a:t>Last 12 months</a:t>
            </a:r>
          </a:p>
        </p:txBody>
      </p:sp>
      <p:graphicFrame>
        <p:nvGraphicFramePr>
          <p:cNvPr id="9" name="Content Placeholder 3">
            <a:extLst>
              <a:ext uri="{FF2B5EF4-FFF2-40B4-BE49-F238E27FC236}">
                <a16:creationId xmlns:a16="http://schemas.microsoft.com/office/drawing/2014/main" id="{9C3555F5-0495-466C-AFF0-D399D25F2387}"/>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94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number of people&#10;&#10;Description automatically generated with medium confidence">
            <a:extLst>
              <a:ext uri="{FF2B5EF4-FFF2-40B4-BE49-F238E27FC236}">
                <a16:creationId xmlns:a16="http://schemas.microsoft.com/office/drawing/2014/main" id="{C3CFBD80-C221-9479-5644-211C1326C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34" y="872643"/>
            <a:ext cx="11301984" cy="2599455"/>
          </a:xfrm>
          <a:prstGeom prst="rect">
            <a:avLst/>
          </a:prstGeom>
        </p:spPr>
      </p:pic>
      <p:sp>
        <p:nvSpPr>
          <p:cNvPr id="2" name="Title 1">
            <a:extLst>
              <a:ext uri="{FF2B5EF4-FFF2-40B4-BE49-F238E27FC236}">
                <a16:creationId xmlns:a16="http://schemas.microsoft.com/office/drawing/2014/main" id="{7E559188-370D-123D-4750-17AD4F072807}"/>
              </a:ext>
            </a:extLst>
          </p:cNvPr>
          <p:cNvSpPr>
            <a:spLocks noGrp="1"/>
          </p:cNvSpPr>
          <p:nvPr>
            <p:ph type="title"/>
          </p:nvPr>
        </p:nvSpPr>
        <p:spPr>
          <a:xfrm>
            <a:off x="679600" y="4060965"/>
            <a:ext cx="3353432" cy="1607013"/>
          </a:xfrm>
        </p:spPr>
        <p:txBody>
          <a:bodyPr vert="horz" lIns="91440" tIns="45720" rIns="91440" bIns="45720" rtlCol="0" anchor="ctr">
            <a:normAutofit/>
          </a:bodyPr>
          <a:lstStyle/>
          <a:p>
            <a:r>
              <a:rPr lang="en-US" sz="2800" dirty="0">
                <a:solidFill>
                  <a:srgbClr val="FFFFFF"/>
                </a:solidFill>
              </a:rPr>
              <a:t>DDoS Attacks 23/24</a:t>
            </a:r>
          </a:p>
        </p:txBody>
      </p:sp>
      <p:sp>
        <p:nvSpPr>
          <p:cNvPr id="7" name="TextBox 6">
            <a:extLst>
              <a:ext uri="{FF2B5EF4-FFF2-40B4-BE49-F238E27FC236}">
                <a16:creationId xmlns:a16="http://schemas.microsoft.com/office/drawing/2014/main" id="{D81007F1-B3E2-4426-0029-2322AC1FC9DC}"/>
              </a:ext>
            </a:extLst>
          </p:cNvPr>
          <p:cNvSpPr txBox="1"/>
          <p:nvPr/>
        </p:nvSpPr>
        <p:spPr>
          <a:xfrm>
            <a:off x="4271491" y="4060965"/>
            <a:ext cx="7240909" cy="1607012"/>
          </a:xfrm>
          <a:prstGeom prst="rect">
            <a:avLst/>
          </a:prstGeom>
        </p:spPr>
        <p:txBody>
          <a:bodyPr vert="horz" lIns="91440" tIns="45720" rIns="91440" bIns="45720" rtlCol="0" anchor="ctr">
            <a:normAutofit/>
          </a:bodyPr>
          <a:lstStyle/>
          <a:p>
            <a:pPr defTabSz="457200">
              <a:spcBef>
                <a:spcPct val="20000"/>
              </a:spcBef>
              <a:spcAft>
                <a:spcPts val="600"/>
              </a:spcAft>
              <a:buClr>
                <a:schemeClr val="accent1"/>
              </a:buClr>
              <a:buSzPct val="92000"/>
            </a:pPr>
            <a:r>
              <a:rPr lang="en-US" b="1" dirty="0">
                <a:solidFill>
                  <a:srgbClr val="FFFFFF"/>
                </a:solidFill>
              </a:rPr>
              <a:t>"DDoS, or Distributed Denial of Service</a:t>
            </a:r>
            <a:r>
              <a:rPr lang="en-US" dirty="0">
                <a:solidFill>
                  <a:srgbClr val="FFFFFF"/>
                </a:solidFill>
              </a:rPr>
              <a:t>, is a cyberattack where multiple compromised devices, often infected with malware, flood a targeted system or network with excessive traffic, causing it to become overwhelmed and unavailable to legitimate users."</a:t>
            </a:r>
          </a:p>
        </p:txBody>
      </p:sp>
    </p:spTree>
    <p:extLst>
      <p:ext uri="{BB962C8B-B14F-4D97-AF65-F5344CB8AC3E}">
        <p14:creationId xmlns:p14="http://schemas.microsoft.com/office/powerpoint/2010/main" val="844984470"/>
      </p:ext>
    </p:extLst>
  </p:cSld>
  <p:clrMapOvr>
    <a:masterClrMapping/>
  </p:clrMapOvr>
</p:sld>
</file>

<file path=ppt/theme/theme1.xml><?xml version="1.0" encoding="utf-8"?>
<a:theme xmlns:a="http://schemas.openxmlformats.org/drawingml/2006/main" name="2_BREAK_SLIDES">
  <a:themeElements>
    <a:clrScheme name="SECURITY CONFERENCE">
      <a:dk1>
        <a:srgbClr val="0D224C"/>
      </a:dk1>
      <a:lt1>
        <a:srgbClr val="FFFFFF"/>
      </a:lt1>
      <a:dk2>
        <a:srgbClr val="0D224C"/>
      </a:dk2>
      <a:lt2>
        <a:srgbClr val="FFFFFF"/>
      </a:lt2>
      <a:accent1>
        <a:srgbClr val="30B5AC"/>
      </a:accent1>
      <a:accent2>
        <a:srgbClr val="00857D"/>
      </a:accent2>
      <a:accent3>
        <a:srgbClr val="6D2077"/>
      </a:accent3>
      <a:accent4>
        <a:srgbClr val="193B69"/>
      </a:accent4>
      <a:accent5>
        <a:srgbClr val="8CCDC6"/>
      </a:accent5>
      <a:accent6>
        <a:srgbClr val="000000"/>
      </a:accent6>
      <a:hlink>
        <a:srgbClr val="FFFFFF"/>
      </a:hlink>
      <a:folHlink>
        <a:srgbClr val="51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49FB5738-078A-428D-8E65-411DB74FEA6D}"/>
    </a:ext>
  </a:extLst>
</a:theme>
</file>

<file path=ppt/theme/theme2.xml><?xml version="1.0" encoding="utf-8"?>
<a:theme xmlns:a="http://schemas.openxmlformats.org/drawingml/2006/main" name="BLUE">
  <a:themeElements>
    <a:clrScheme name="SECURITY CONFERENCE">
      <a:dk1>
        <a:srgbClr val="0D224C"/>
      </a:dk1>
      <a:lt1>
        <a:srgbClr val="FFFFFF"/>
      </a:lt1>
      <a:dk2>
        <a:srgbClr val="0D224C"/>
      </a:dk2>
      <a:lt2>
        <a:srgbClr val="FFFFFF"/>
      </a:lt2>
      <a:accent1>
        <a:srgbClr val="30B5AC"/>
      </a:accent1>
      <a:accent2>
        <a:srgbClr val="00857D"/>
      </a:accent2>
      <a:accent3>
        <a:srgbClr val="6D2077"/>
      </a:accent3>
      <a:accent4>
        <a:srgbClr val="193B69"/>
      </a:accent4>
      <a:accent5>
        <a:srgbClr val="8CCDC6"/>
      </a:accent5>
      <a:accent6>
        <a:srgbClr val="000000"/>
      </a:accent6>
      <a:hlink>
        <a:srgbClr val="FFFFFF"/>
      </a:hlink>
      <a:folHlink>
        <a:srgbClr val="51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3.xml><?xml version="1.0" encoding="utf-8"?>
<a:theme xmlns:a="http://schemas.openxmlformats.org/drawingml/2006/main" name="BLUE">
  <a:themeElements>
    <a:clrScheme name="SECURITY CONFERENCE">
      <a:dk1>
        <a:srgbClr val="0D224C"/>
      </a:dk1>
      <a:lt1>
        <a:srgbClr val="FFFFFF"/>
      </a:lt1>
      <a:dk2>
        <a:srgbClr val="0D224C"/>
      </a:dk2>
      <a:lt2>
        <a:srgbClr val="FFFFFF"/>
      </a:lt2>
      <a:accent1>
        <a:srgbClr val="30B5AC"/>
      </a:accent1>
      <a:accent2>
        <a:srgbClr val="00857D"/>
      </a:accent2>
      <a:accent3>
        <a:srgbClr val="6D2077"/>
      </a:accent3>
      <a:accent4>
        <a:srgbClr val="193B69"/>
      </a:accent4>
      <a:accent5>
        <a:srgbClr val="8CCDC6"/>
      </a:accent5>
      <a:accent6>
        <a:srgbClr val="000000"/>
      </a:accent6>
      <a:hlink>
        <a:srgbClr val="FFFFFF"/>
      </a:hlink>
      <a:folHlink>
        <a:srgbClr val="51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4.xml><?xml version="1.0" encoding="utf-8"?>
<a:theme xmlns:a="http://schemas.openxmlformats.org/drawingml/2006/main" name="BLUE">
  <a:themeElements>
    <a:clrScheme name="SECURITY CONFERENCE">
      <a:dk1>
        <a:srgbClr val="0D224C"/>
      </a:dk1>
      <a:lt1>
        <a:srgbClr val="FFFFFF"/>
      </a:lt1>
      <a:dk2>
        <a:srgbClr val="0D224C"/>
      </a:dk2>
      <a:lt2>
        <a:srgbClr val="FFFFFF"/>
      </a:lt2>
      <a:accent1>
        <a:srgbClr val="30B5AC"/>
      </a:accent1>
      <a:accent2>
        <a:srgbClr val="00857D"/>
      </a:accent2>
      <a:accent3>
        <a:srgbClr val="6D2077"/>
      </a:accent3>
      <a:accent4>
        <a:srgbClr val="193B69"/>
      </a:accent4>
      <a:accent5>
        <a:srgbClr val="8CCDC6"/>
      </a:accent5>
      <a:accent6>
        <a:srgbClr val="000000"/>
      </a:accent6>
      <a:hlink>
        <a:srgbClr val="FFFFFF"/>
      </a:hlink>
      <a:folHlink>
        <a:srgbClr val="512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BBAB9A4C-228C-469D-A139-84EE17A4A53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9c6cfb5-50bc-4fca-81ee-f60fcea9a646"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146586-66ab-4889-85d0-b412475a1afc">
      <Terms xmlns="http://schemas.microsoft.com/office/infopath/2007/PartnerControls"/>
    </lcf76f155ced4ddcb4097134ff3c332f>
    <TaxCatchAll xmlns="7c455f33-77d2-4545-9ec6-8ece34099d2f" xsi:nil="true"/>
    <SharedWithUsers xmlns="94278481-0fdb-457e-b8d7-c6eb6a2319fd">
      <UserInfo>
        <DisplayName>Charlotte King</DisplayName>
        <AccountId>15</AccountId>
        <AccountType/>
      </UserInfo>
      <UserInfo>
        <DisplayName>Sam Eaton-Rosen</DisplayName>
        <AccountId>25</AccountId>
        <AccountType/>
      </UserInfo>
      <UserInfo>
        <DisplayName>Ben Chapman</DisplayName>
        <AccountId>13</AccountId>
        <AccountType/>
      </UserInfo>
      <UserInfo>
        <DisplayName>Andrew Wright</DisplayName>
        <AccountId>26</AccountId>
        <AccountType/>
      </UserInfo>
      <UserInfo>
        <DisplayName>Leah Honer</DisplayName>
        <AccountId>14</AccountId>
        <AccountType/>
      </UserInfo>
      <UserInfo>
        <DisplayName>Paul Knee</DisplayName>
        <AccountId>10</AccountId>
        <AccountType/>
      </UserInfo>
      <UserInfo>
        <DisplayName>Michael Allenby</DisplayName>
        <AccountId>169</AccountId>
        <AccountType/>
      </UserInfo>
      <UserInfo>
        <DisplayName>Nik Mitev</DisplayName>
        <AccountId>28</AccountId>
        <AccountType/>
      </UserInfo>
      <UserInfo>
        <DisplayName>Paul Gray</DisplayName>
        <AccountId>140</AccountId>
        <AccountType/>
      </UserInfo>
      <UserInfo>
        <DisplayName>Tracy Matthews</DisplayName>
        <AccountId>61</AccountId>
        <AccountType/>
      </UserInfo>
      <UserInfo>
        <DisplayName>Ben Taylor</DisplayName>
        <AccountId>60</AccountId>
        <AccountType/>
      </UserInfo>
      <UserInfo>
        <DisplayName>George Couchman</DisplayName>
        <AccountId>30</AccountId>
        <AccountType/>
      </UserInfo>
      <UserInfo>
        <DisplayName>Alexander Postbechild</DisplayName>
        <AccountId>27</AccountId>
        <AccountType/>
      </UserInfo>
      <UserInfo>
        <DisplayName>Kirk Preston</DisplayName>
        <AccountId>121</AccountId>
        <AccountType/>
      </UserInfo>
      <UserInfo>
        <DisplayName>Eliot Penny</DisplayName>
        <AccountId>29</AccountId>
        <AccountType/>
      </UserInfo>
      <UserInfo>
        <DisplayName>Roberto La Piana</DisplayName>
        <AccountId>87</AccountId>
        <AccountType/>
      </UserInfo>
      <UserInfo>
        <DisplayName>Stuart McCulloch</DisplayName>
        <AccountId>55</AccountId>
        <AccountType/>
      </UserInfo>
      <UserInfo>
        <DisplayName>Carole Coveney</DisplayName>
        <AccountId>88</AccountId>
        <AccountType/>
      </UserInfo>
      <UserInfo>
        <DisplayName>Grant Miller</DisplayName>
        <AccountId>170</AccountId>
        <AccountType/>
      </UserInfo>
      <UserInfo>
        <DisplayName>Laura Bartley</DisplayName>
        <AccountId>117</AccountId>
        <AccountType/>
      </UserInfo>
      <UserInfo>
        <DisplayName>Daniel Ansett</DisplayName>
        <AccountId>134</AccountId>
        <AccountType/>
      </UserInfo>
      <UserInfo>
        <DisplayName>Andres Silva Trujillo</DisplayName>
        <AccountId>171</AccountId>
        <AccountType/>
      </UserInfo>
      <UserInfo>
        <DisplayName>Matthew McKechnie</DisplayName>
        <AccountId>148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BA43F21867BA4FA00E600D799C1714" ma:contentTypeVersion="17" ma:contentTypeDescription="Create a new document." ma:contentTypeScope="" ma:versionID="7670574f69d7da480dff8f465de005c2">
  <xsd:schema xmlns:xsd="http://www.w3.org/2001/XMLSchema" xmlns:xs="http://www.w3.org/2001/XMLSchema" xmlns:p="http://schemas.microsoft.com/office/2006/metadata/properties" xmlns:ns2="be146586-66ab-4889-85d0-b412475a1afc" xmlns:ns3="94278481-0fdb-457e-b8d7-c6eb6a2319fd" xmlns:ns4="7c455f33-77d2-4545-9ec6-8ece34099d2f" targetNamespace="http://schemas.microsoft.com/office/2006/metadata/properties" ma:root="true" ma:fieldsID="62d03c3792809b9a970d221abc060931" ns2:_="" ns3:_="" ns4:_="">
    <xsd:import namespace="be146586-66ab-4889-85d0-b412475a1afc"/>
    <xsd:import namespace="94278481-0fdb-457e-b8d7-c6eb6a2319fd"/>
    <xsd:import namespace="7c455f33-77d2-4545-9ec6-8ece34099d2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146586-66ab-4889-85d0-b412475a1a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278481-0fdb-457e-b8d7-c6eb6a2319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455f33-77d2-4545-9ec6-8ece34099d2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e6b27cf-7aca-43d3-82f1-212507e96a1f}" ma:internalName="TaxCatchAll" ma:showField="CatchAllData" ma:web="94278481-0fdb-457e-b8d7-c6eb6a2319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880A8C-78B1-45DB-AC43-658D0B16CA1F}">
  <ds:schemaRefs>
    <ds:schemaRef ds:uri="Microsoft.SharePoint.Taxonomy.ContentTypeSync"/>
  </ds:schemaRefs>
</ds:datastoreItem>
</file>

<file path=customXml/itemProps2.xml><?xml version="1.0" encoding="utf-8"?>
<ds:datastoreItem xmlns:ds="http://schemas.openxmlformats.org/officeDocument/2006/customXml" ds:itemID="{CC059E64-A671-4110-9699-471C4EBDA805}">
  <ds:schemaRefs>
    <ds:schemaRef ds:uri="94278481-0fdb-457e-b8d7-c6eb6a2319fd"/>
    <ds:schemaRef ds:uri="http://schemas.microsoft.com/office/2006/metadata/properties"/>
    <ds:schemaRef ds:uri="http://purl.org/dc/terms/"/>
    <ds:schemaRef ds:uri="http://schemas.microsoft.com/office/2006/documentManagement/types"/>
    <ds:schemaRef ds:uri="be146586-66ab-4889-85d0-b412475a1afc"/>
    <ds:schemaRef ds:uri="http://schemas.openxmlformats.org/package/2006/metadata/core-properties"/>
    <ds:schemaRef ds:uri="http://schemas.microsoft.com/office/infopath/2007/PartnerControls"/>
    <ds:schemaRef ds:uri="7c455f33-77d2-4545-9ec6-8ece34099d2f"/>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C8CB7138-468F-433C-8F9E-7B0ADA3B7AE5}">
  <ds:schemaRefs>
    <ds:schemaRef ds:uri="7c455f33-77d2-4545-9ec6-8ece34099d2f"/>
    <ds:schemaRef ds:uri="94278481-0fdb-457e-b8d7-c6eb6a2319fd"/>
    <ds:schemaRef ds:uri="be146586-66ab-4889-85d0-b412475a1a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4.xml><?xml version="1.0" encoding="utf-8"?>
<ds:datastoreItem xmlns:ds="http://schemas.openxmlformats.org/officeDocument/2006/customXml" ds:itemID="{91E654E9-20EF-4BBD-B23F-B57DB3F43A4F}">
  <ds:schemaRefs>
    <ds:schemaRef ds:uri="http://schemas.microsoft.com/sharepoint/v3/contenttype/forms"/>
  </ds:schemaRefs>
</ds:datastoreItem>
</file>

<file path=docMetadata/LabelInfo.xml><?xml version="1.0" encoding="utf-8"?>
<clbl:labelList xmlns:clbl="http://schemas.microsoft.com/office/2020/mipLabelMetadata">
  <clbl:label id="{23fbfc4d-4f2b-405b-9635-512bd5247bcf}"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emplate>JP0199_FE VALUE CASE STUDY_AUG18</Template>
  <TotalTime>2168</TotalTime>
  <Words>809</Words>
  <Application>Microsoft Macintosh PowerPoint</Application>
  <PresentationFormat>Widescreen</PresentationFormat>
  <Paragraphs>99</Paragraphs>
  <Slides>13</Slides>
  <Notes>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Roboto Black</vt:lpstr>
      <vt:lpstr>Tw Cen MT</vt:lpstr>
      <vt:lpstr>2_BREAK_SLIDES</vt:lpstr>
      <vt:lpstr>BLUE</vt:lpstr>
      <vt:lpstr>BLUE</vt:lpstr>
      <vt:lpstr>BLUE</vt:lpstr>
      <vt:lpstr>Current Threats – National and International Perspective</vt:lpstr>
      <vt:lpstr>PowerPoint Presentation</vt:lpstr>
      <vt:lpstr>Janet the NREN</vt:lpstr>
      <vt:lpstr>PowerPoint Presentation</vt:lpstr>
      <vt:lpstr>PowerPoint Presentation</vt:lpstr>
      <vt:lpstr>Challenges &amp; Threats</vt:lpstr>
      <vt:lpstr>PowerPoint Presentation</vt:lpstr>
      <vt:lpstr>JNRS Stats</vt:lpstr>
      <vt:lpstr>DDoS Attacks 23/24</vt:lpstr>
      <vt:lpstr>MISP Threat Sharing</vt:lpstr>
      <vt:lpstr>Benefits of Intelligence Sharing </vt:lpstr>
      <vt:lpstr>Summary</vt:lpstr>
      <vt:lpstr>PowerPoint Presentation</vt:lpstr>
    </vt:vector>
  </TitlesOfParts>
  <Company>Jisc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Jisc security conference 2021</dc:title>
  <dc:creator>BonnerMcHardy</dc:creator>
  <cp:lastModifiedBy>Crooks, David (STFC,RAL,SC)</cp:lastModifiedBy>
  <cp:revision>3</cp:revision>
  <cp:lastPrinted>2018-08-23T11:32:46Z</cp:lastPrinted>
  <dcterms:created xsi:type="dcterms:W3CDTF">2018-09-06T10:10:51Z</dcterms:created>
  <dcterms:modified xsi:type="dcterms:W3CDTF">2024-10-14T15:11:13Z</dcterms:modified>
  <cp:category>security conference 2021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0x010100B6BA43F21867BA4FA00E600D799C1714</vt:lpwstr>
  </property>
  <property fmtid="{D5CDD505-2E9C-101B-9397-08002B2CF9AE}" pid="3" name="MediaServiceImageTags">
    <vt:lpwstr/>
  </property>
</Properties>
</file>