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306" r:id="rId2"/>
    <p:sldId id="264" r:id="rId3"/>
    <p:sldId id="455" r:id="rId4"/>
    <p:sldId id="279" r:id="rId5"/>
    <p:sldId id="456" r:id="rId6"/>
    <p:sldId id="454" r:id="rId7"/>
    <p:sldId id="267" r:id="rId8"/>
    <p:sldId id="268" r:id="rId9"/>
    <p:sldId id="269" r:id="rId10"/>
    <p:sldId id="272" r:id="rId11"/>
    <p:sldId id="273" r:id="rId12"/>
    <p:sldId id="282" r:id="rId13"/>
    <p:sldId id="283" r:id="rId14"/>
    <p:sldId id="284" r:id="rId15"/>
    <p:sldId id="285" r:id="rId16"/>
    <p:sldId id="274" r:id="rId17"/>
    <p:sldId id="275" r:id="rId18"/>
    <p:sldId id="276" r:id="rId19"/>
    <p:sldId id="277" r:id="rId20"/>
    <p:sldId id="308" r:id="rId21"/>
    <p:sldId id="278" r:id="rId22"/>
    <p:sldId id="286" r:id="rId23"/>
    <p:sldId id="30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62"/>
  </p:normalViewPr>
  <p:slideViewPr>
    <p:cSldViewPr snapToGrid="0">
      <p:cViewPr varScale="1">
        <p:scale>
          <a:sx n="121" d="100"/>
          <a:sy n="121" d="100"/>
        </p:scale>
        <p:origin x="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CDB26-6823-6044-84AC-9B74CBE08EBA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B45F0-544B-8747-B588-592CF9AC2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8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B45F0-544B-8747-B588-592CF9AC23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29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B45F0-544B-8747-B588-592CF9AC23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74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B45F0-544B-8747-B588-592CF9AC233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4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B45F0-544B-8747-B588-592CF9AC233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49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8DEB0-EABC-FC61-627B-AB41745795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31F2A5-8B91-A7F1-2D89-6538D2F589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74EB07-9254-8D09-7AAD-43730140A7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BEF3E-52F1-DEAD-1952-46F6ADBFD1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B45F0-544B-8747-B588-592CF9AC23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14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B45F0-544B-8747-B588-592CF9AC233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93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B45F0-544B-8747-B588-592CF9AC233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50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B45F0-544B-8747-B588-592CF9AC233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76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8EB26-9B74-902D-F1A1-88B78F7C0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7200D-4BBE-1880-E8F5-EAB76BB62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DABA8-23D3-6E2B-3AEB-09F8B943A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0384B-C4C0-FA8B-6F8F-839F902B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FFDC5-6437-C969-A71D-9B813125A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4F964-C79A-0350-62B2-F5487CE3B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7FB8D9-6DDD-5255-6241-8DED91A28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FFB46-7A5A-AEFC-288E-E9D5AE84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C1B65-5FEE-BD32-AAA5-4CD77B55C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4F097-447D-ED9A-C5DD-DDC77A853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8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2B3670-6189-D7F0-28B6-030B2D8EE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05783-FF92-6B27-BA5A-50D65C0D4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A2955-2371-0DF5-FD22-741E9CA1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5A21-3992-2EE0-4678-90995F07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DE40F-177A-8185-AA9B-CCCF915B4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44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509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93493-2955-44CC-ABC4-6ADBFC021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29CC4-D4AF-7BDF-1E1D-768578D21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4E11F-7F7D-18CA-9370-1BE585AA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CB38E-AB68-BC1C-F426-ABA68E221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4C98E-3F93-7599-1AC6-E32243D2E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4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211D4-0279-AD6C-28C8-FD56D6FD7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11F37-065C-DF70-51AE-474532217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84428-5F8E-1269-A95E-812ECBD0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D789C-CBB4-1C59-E901-F4A2AA0F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280B6-386F-94FC-1A69-F4AAE81B7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9B456-ECE3-2B60-36CD-D30D8EB5A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EAF61-8426-B881-1921-AFFC20DAD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6B884-D970-A4DD-83D4-7748C9898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BBAFF-BB7B-3838-0EAE-4EFFBCBBE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0EE4A-5124-BB86-FDA3-EED0E33E5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27366-0024-324F-7BB6-F12D83419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7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55A4-D507-8097-A63E-EE730728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13CCF-37E1-B8B5-0C3C-8C976C5BB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4FA10-5045-6460-E135-06373D5C9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05BB88-6C2E-C38D-3507-6700E4DED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BC8AF3-3CA9-B02C-C972-4F07EC4A96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44BCF2-8B7E-6924-DC45-576FC07F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67D5B8-9B6B-2AE5-953B-4EE0CA718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11E5B4-AF91-459F-D4E1-9A6D49B4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03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88A45-8178-7BC9-E78D-9223FE1E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045E06-5253-14D2-0918-2B8F63E79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20C3E4-8983-3AD9-8F21-15D25E572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E62FE2-3BA3-3612-61A5-EADA18F8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E5FB94-1985-A870-6D9D-83EBE5B4B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5ED052-C4FA-7B0F-CD27-34A3EF577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C65DC-1E0F-5823-4EE5-7B4F219EB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7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24A41-54E9-F597-070E-A46A8885B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EFC25-CCE8-468D-C1AF-15AAB6C73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55602-7CC1-3719-5D61-6BFCEE711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495A5-AAF3-CF07-2647-3E5E50A9E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A9510-C7CE-6E1B-2C2B-537BC093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D1CF0-DF66-00CE-0FC1-C77B2691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8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0A09A-08C2-D851-6E52-4F5E9A57A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C14D1-3BCE-8D54-EB3D-72F738B42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A88E5-B862-2465-457D-A5F18E943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40FB2-942B-A499-8149-320731E24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5AFAE-491B-7633-A8D3-076DAE30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A98A-4092-7477-A5A4-5F32C6256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4CE070-F3AE-86C4-2A94-B978B79FA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4E1E4-9CC0-CDC7-43B0-EA3B13573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C13B7-BFD4-A883-7DBD-1E1D00B8A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7F3728-7A16-EC47-AC19-C76DAA56638E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A4007-DAFD-620F-932A-BD821CA89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AD670-7FB8-9DED-C36B-93264DCE0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3EC0CF-68B5-0843-B359-B269323EC52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A8AF7D-5CD7-5FD5-0FD6-6FAEA2FAA6D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5839" y="230188"/>
            <a:ext cx="1645372" cy="4840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62055A-FB63-F053-26D5-A5ADE2B504A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237" y="6173644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0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sc.gov.uk/collection/ca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government-cyber-security-strategy-2022-to-203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news/government-launches-new-cyber-security-measures-to-tackle-ever-growing-threats--2" TargetMode="External"/><Relationship Id="rId2" Type="http://schemas.openxmlformats.org/officeDocument/2006/relationships/hyperlink" Target="https://www.security.gov.uk/guidance/govassur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curity.gov.uk/guidance/govassure/templates-and-download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kri.org/what-we-do/creating-world-class-research-and-innovation-infrastructure/digital-research-infrastructure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ADA42-60C6-43E1-A7F2-C604AC5FD2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National and </a:t>
            </a:r>
            <a:br>
              <a:rPr lang="en-US" dirty="0"/>
            </a:br>
            <a:r>
              <a:rPr lang="en-US" dirty="0"/>
              <a:t>International context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73A77-DB19-8BFB-A60C-212805CEB1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Digital Research Infrastructure Cybersecurity</a:t>
            </a:r>
          </a:p>
          <a:p>
            <a:endParaRPr lang="en-US" dirty="0"/>
          </a:p>
          <a:p>
            <a:r>
              <a:rPr lang="en-US" dirty="0"/>
              <a:t>David Crooks</a:t>
            </a:r>
          </a:p>
        </p:txBody>
      </p:sp>
    </p:spTree>
    <p:extLst>
      <p:ext uri="{BB962C8B-B14F-4D97-AF65-F5344CB8AC3E}">
        <p14:creationId xmlns:p14="http://schemas.microsoft.com/office/powerpoint/2010/main" val="2458738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DRI Risk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Different types of research infrastructures</a:t>
            </a:r>
          </a:p>
          <a:p>
            <a:pPr lvl="1"/>
            <a:r>
              <a:rPr lang="en-US" dirty="0"/>
              <a:t>“Open” research environments where integrity of data is primary concern</a:t>
            </a:r>
          </a:p>
          <a:p>
            <a:pPr lvl="1"/>
            <a:r>
              <a:rPr lang="en-US" dirty="0"/>
              <a:t>“Trusted” research environments where confidentiality may be primary concern</a:t>
            </a:r>
          </a:p>
          <a:p>
            <a:pPr lvl="1"/>
            <a:r>
              <a:rPr lang="en-US" dirty="0"/>
              <a:t>Maturing environments where uses cases may be evolving rapidly</a:t>
            </a:r>
          </a:p>
          <a:p>
            <a:pPr lvl="1"/>
            <a:r>
              <a:rPr lang="en-US" dirty="0"/>
              <a:t>Although: more than this bimodal distribution</a:t>
            </a:r>
          </a:p>
          <a:p>
            <a:r>
              <a:rPr lang="en-US" dirty="0"/>
              <a:t>Different technology stacks</a:t>
            </a:r>
          </a:p>
          <a:p>
            <a:pPr lvl="1"/>
            <a:r>
              <a:rPr lang="en-US" dirty="0"/>
              <a:t>High Throughput; High Performance; Cloud</a:t>
            </a:r>
          </a:p>
          <a:p>
            <a:r>
              <a:rPr lang="en-US" dirty="0"/>
              <a:t>Different federation models</a:t>
            </a:r>
          </a:p>
          <a:p>
            <a:pPr lvl="1"/>
            <a:r>
              <a:rPr lang="en-US" dirty="0"/>
              <a:t>Mature/transitioning/new </a:t>
            </a:r>
          </a:p>
          <a:p>
            <a:pPr lvl="1"/>
            <a:r>
              <a:rPr lang="en-US" dirty="0"/>
              <a:t>Yet to federate/won’t federate</a:t>
            </a:r>
          </a:p>
          <a:p>
            <a:pPr lvl="1"/>
            <a:r>
              <a:rPr lang="en-US" dirty="0"/>
              <a:t>Understanding (shared) user communities is critical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82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DRI Risk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Across our work, we have a range of environments</a:t>
            </a:r>
          </a:p>
          <a:p>
            <a:pPr lvl="1"/>
            <a:r>
              <a:rPr lang="en-US" dirty="0"/>
              <a:t>BUT we all have a risk environment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Understanding these and where the boundaries lie will be essential</a:t>
            </a:r>
          </a:p>
          <a:p>
            <a:pPr lvl="1"/>
            <a:r>
              <a:rPr lang="en-US" dirty="0"/>
              <a:t>How is a different question</a:t>
            </a:r>
          </a:p>
          <a:p>
            <a:endParaRPr lang="en-US" dirty="0"/>
          </a:p>
          <a:p>
            <a:r>
              <a:rPr lang="en-US" dirty="0"/>
              <a:t>Helps with understanding how we can interoperate between infrastructures</a:t>
            </a:r>
          </a:p>
          <a:p>
            <a:pPr lvl="1"/>
            <a:r>
              <a:rPr lang="en-US" dirty="0"/>
              <a:t>And how we can work effectively with </a:t>
            </a:r>
            <a:r>
              <a:rPr lang="en-US" dirty="0" err="1"/>
              <a:t>organisational</a:t>
            </a:r>
            <a:r>
              <a:rPr lang="en-US" dirty="0"/>
              <a:t>, corporate risk </a:t>
            </a:r>
          </a:p>
        </p:txBody>
      </p:sp>
    </p:spTree>
    <p:extLst>
      <p:ext uri="{BB962C8B-B14F-4D97-AF65-F5344CB8AC3E}">
        <p14:creationId xmlns:p14="http://schemas.microsoft.com/office/powerpoint/2010/main" val="1436289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NCSC Cyber Assessment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 outcomes-based risk management framework</a:t>
            </a:r>
          </a:p>
          <a:p>
            <a:endParaRPr lang="en-US" dirty="0"/>
          </a:p>
          <a:p>
            <a:r>
              <a:rPr lang="en-US" dirty="0"/>
              <a:t>Meeting a need identified several years ago to improve the security of network and information systems across the UK</a:t>
            </a:r>
          </a:p>
          <a:p>
            <a:endParaRPr lang="en-US" dirty="0"/>
          </a:p>
          <a:p>
            <a:r>
              <a:rPr lang="en-US" dirty="0"/>
              <a:t>Originally focused on </a:t>
            </a:r>
            <a:r>
              <a:rPr lang="en-US" dirty="0" err="1"/>
              <a:t>organisations</a:t>
            </a:r>
            <a:r>
              <a:rPr lang="en-US" dirty="0"/>
              <a:t> that</a:t>
            </a:r>
          </a:p>
          <a:p>
            <a:pPr lvl="1"/>
            <a:r>
              <a:rPr lang="en-US" dirty="0"/>
              <a:t>play a vital role in the day-to-day life of the UK</a:t>
            </a:r>
          </a:p>
          <a:p>
            <a:pPr lvl="1"/>
            <a:r>
              <a:rPr lang="en-US" dirty="0"/>
              <a:t>are designated as forming part of the Critical National Infrastructure (CNI)</a:t>
            </a:r>
          </a:p>
          <a:p>
            <a:pPr lvl="1"/>
            <a:r>
              <a:rPr lang="en-US" dirty="0"/>
              <a:t>are subject to certain types of cyber regulation</a:t>
            </a:r>
          </a:p>
          <a:p>
            <a:pPr lvl="2"/>
            <a:r>
              <a:rPr lang="en-US" dirty="0"/>
              <a:t>Networks &amp; Information Systems (NIS) </a:t>
            </a:r>
          </a:p>
          <a:p>
            <a:pPr lvl="2"/>
            <a:r>
              <a:rPr lang="en-US" dirty="0"/>
              <a:t>cyber aspects of safety regulation such as Control Of Major Accident Hazards (COMAH)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3586EB-5678-9F4F-5A8C-0B6B85F0B40D}"/>
              </a:ext>
            </a:extLst>
          </p:cNvPr>
          <p:cNvSpPr txBox="1"/>
          <p:nvPr/>
        </p:nvSpPr>
        <p:spPr>
          <a:xfrm>
            <a:off x="7974772" y="6355191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626262"/>
                </a:solidFill>
                <a:latin typeface="Aptos" panose="020B00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dirty="0" err="1">
                <a:solidFill>
                  <a:srgbClr val="626262"/>
                </a:solidFill>
                <a:latin typeface="Aptos" panose="020B0004020202020204" pitchFamily="34" charset="0"/>
                <a:cs typeface="Arial" panose="020B0604020202020204" pitchFamily="34" charset="0"/>
                <a:hlinkClick r:id="rId2"/>
              </a:rPr>
              <a:t>www.ncsc.gov.uk</a:t>
            </a:r>
            <a:r>
              <a:rPr lang="en-US" dirty="0">
                <a:solidFill>
                  <a:srgbClr val="626262"/>
                </a:solidFill>
                <a:latin typeface="Aptos" panose="020B0004020202020204" pitchFamily="34" charset="0"/>
                <a:cs typeface="Arial" panose="020B0604020202020204" pitchFamily="34" charset="0"/>
                <a:hlinkClick r:id="rId2"/>
              </a:rPr>
              <a:t>/collection/</a:t>
            </a:r>
            <a:r>
              <a:rPr lang="en-US" dirty="0" err="1">
                <a:solidFill>
                  <a:srgbClr val="626262"/>
                </a:solidFill>
                <a:latin typeface="Aptos" panose="020B0004020202020204" pitchFamily="34" charset="0"/>
                <a:cs typeface="Arial" panose="020B0604020202020204" pitchFamily="34" charset="0"/>
                <a:hlinkClick r:id="rId2"/>
              </a:rPr>
              <a:t>caf</a:t>
            </a:r>
            <a:endParaRPr lang="en-US" dirty="0">
              <a:solidFill>
                <a:srgbClr val="626262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6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Government Cyber Security Strategy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early 2022, Government Cyber Security Strategy 2022-2030 published</a:t>
            </a:r>
          </a:p>
          <a:p>
            <a:pPr lvl="1"/>
            <a:r>
              <a:rPr lang="en-US" dirty="0">
                <a:hlinkClick r:id="rId2"/>
              </a:rPr>
              <a:t>https://www.gov.uk/government/publications/government-cyber-security-strategy-2022-to-2030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“to ensure that core government functions - from the delivery of public services to the operation of National Security apparatus - are resilient to cyber attack”</a:t>
            </a:r>
          </a:p>
          <a:p>
            <a:endParaRPr lang="en-US" dirty="0"/>
          </a:p>
          <a:p>
            <a:r>
              <a:rPr lang="en-US" dirty="0"/>
              <a:t>“Government will adopt the Cyber Assessment Framework (CAF) as the assurance framework for government.”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80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 err="1">
                <a:latin typeface="Arial" panose="020B0604020202020204" pitchFamily="34" charset="0"/>
                <a:cs typeface="Arial" panose="020B0604020202020204" pitchFamily="34" charset="0"/>
              </a:rPr>
              <a:t>GovAssure</a:t>
            </a:r>
            <a:endParaRPr lang="en-US" sz="4400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Earlier this year the </a:t>
            </a:r>
            <a:r>
              <a:rPr lang="en-US" dirty="0" err="1"/>
              <a:t>GovAssure</a:t>
            </a:r>
            <a:r>
              <a:rPr lang="en-US" dirty="0"/>
              <a:t> approach was launched</a:t>
            </a:r>
          </a:p>
          <a:p>
            <a:pPr lvl="1"/>
            <a:r>
              <a:rPr lang="en-US" dirty="0">
                <a:hlinkClick r:id="rId2"/>
              </a:rPr>
              <a:t>https://www.security.gov.uk/guidance/govassure/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https://www.gov.uk/government/news/government-launches-new-cyber-security-measures-to-tackle-ever-growing-threats--2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Using the NCSC’s Cyber Assessment Framework (CAF) to review the cyber security of government departments’ and selected arm’s length bodies’ essential functions and services</a:t>
            </a:r>
          </a:p>
          <a:p>
            <a:pPr lvl="1"/>
            <a:r>
              <a:rPr lang="en-US" dirty="0"/>
              <a:t>Including UK Research and Innovation</a:t>
            </a:r>
          </a:p>
          <a:p>
            <a:pPr lvl="1"/>
            <a:r>
              <a:rPr lang="en-US" dirty="0"/>
              <a:t>UK WLCG Tier-1 now undergoing assessment against CAF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55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DRI and CAF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Mappings exist between the CAF and other standards</a:t>
            </a:r>
          </a:p>
          <a:p>
            <a:pPr lvl="1"/>
            <a:r>
              <a:rPr lang="en-US" dirty="0"/>
              <a:t>Including ISO27k/NIST Cybersecurity Framework/CIS</a:t>
            </a:r>
          </a:p>
          <a:p>
            <a:pPr lvl="1"/>
            <a:r>
              <a:rPr lang="en-US" dirty="0">
                <a:hlinkClick r:id="rId2"/>
              </a:rPr>
              <a:t>https://www.security.gov.uk/guidance/govassure/templates-and-downloads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CAF could provide a useful, government backed tool in building a baseline for </a:t>
            </a:r>
            <a:r>
              <a:rPr lang="en-US" dirty="0" err="1"/>
              <a:t>organisations</a:t>
            </a:r>
            <a:r>
              <a:rPr lang="en-US" dirty="0"/>
              <a:t> participating in DRI activities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46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Compliance (as compliance)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Compliance will play an increasing role in all of our lives</a:t>
            </a:r>
          </a:p>
          <a:p>
            <a:pPr lvl="1"/>
            <a:r>
              <a:rPr lang="en-US" dirty="0"/>
              <a:t>Cyber Assessment Framework</a:t>
            </a:r>
          </a:p>
          <a:p>
            <a:pPr lvl="1"/>
            <a:r>
              <a:rPr lang="en-US" dirty="0"/>
              <a:t>UKRI currently going through assessment process</a:t>
            </a:r>
          </a:p>
          <a:p>
            <a:pPr lvl="1"/>
            <a:r>
              <a:rPr lang="en-US" dirty="0" err="1"/>
              <a:t>GridPP</a:t>
            </a:r>
            <a:r>
              <a:rPr lang="en-US" dirty="0"/>
              <a:t> Tier1 (SCD) being assessed</a:t>
            </a:r>
          </a:p>
          <a:p>
            <a:pPr lvl="1"/>
            <a:r>
              <a:rPr lang="en-US" dirty="0"/>
              <a:t>Extensive piece of work but very fruitful</a:t>
            </a:r>
          </a:p>
          <a:p>
            <a:pPr lvl="1"/>
            <a:endParaRPr lang="en-US" dirty="0"/>
          </a:p>
          <a:p>
            <a:r>
              <a:rPr lang="en-US" dirty="0"/>
              <a:t>Clearly more complex than one framework</a:t>
            </a:r>
          </a:p>
          <a:p>
            <a:pPr lvl="1"/>
            <a:r>
              <a:rPr lang="en-US" dirty="0"/>
              <a:t>The compliance needs we have will depend on our particular environment</a:t>
            </a:r>
          </a:p>
          <a:p>
            <a:pPr lvl="1"/>
            <a:r>
              <a:rPr lang="en-US" dirty="0"/>
              <a:t>We will have more than one</a:t>
            </a:r>
          </a:p>
          <a:p>
            <a:pPr lvl="1"/>
            <a:r>
              <a:rPr lang="en-US" dirty="0"/>
              <a:t>ISO27k/CAF/CE(+)/…</a:t>
            </a:r>
          </a:p>
        </p:txBody>
      </p:sp>
    </p:spTree>
    <p:extLst>
      <p:ext uri="{BB962C8B-B14F-4D97-AF65-F5344CB8AC3E}">
        <p14:creationId xmlns:p14="http://schemas.microsoft.com/office/powerpoint/2010/main" val="2738276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Compliance (as development tool)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use cyber frameworks as a development tool</a:t>
            </a:r>
          </a:p>
          <a:p>
            <a:pPr lvl="1"/>
            <a:r>
              <a:rPr lang="en-US" dirty="0"/>
              <a:t>CAF has existing mappings between it and other frameworks</a:t>
            </a:r>
          </a:p>
          <a:p>
            <a:pPr lvl="1"/>
            <a:r>
              <a:rPr lang="en-US" dirty="0"/>
              <a:t>A “Research CAF profile” which we develop together could help in the bootstrapping of new infrastructures</a:t>
            </a:r>
          </a:p>
          <a:p>
            <a:pPr lvl="1"/>
            <a:r>
              <a:rPr lang="en-US" dirty="0"/>
              <a:t>Providing assurance at a governance level is essential, BUT is also a powerful tool for the same reasons</a:t>
            </a:r>
          </a:p>
          <a:p>
            <a:pPr lvl="1"/>
            <a:r>
              <a:rPr lang="en-US" dirty="0"/>
              <a:t>Underpins the work to be done</a:t>
            </a:r>
          </a:p>
        </p:txBody>
      </p:sp>
    </p:spTree>
    <p:extLst>
      <p:ext uri="{BB962C8B-B14F-4D97-AF65-F5344CB8AC3E}">
        <p14:creationId xmlns:p14="http://schemas.microsoft.com/office/powerpoint/2010/main" val="3865386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People and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Across our diverse landscape, we will have a range of operating environments</a:t>
            </a:r>
          </a:p>
          <a:p>
            <a:pPr lvl="1"/>
            <a:r>
              <a:rPr lang="en-US" dirty="0"/>
              <a:t>The processes and approaches we put in place can be used more broadly</a:t>
            </a:r>
          </a:p>
          <a:p>
            <a:pPr lvl="1"/>
            <a:endParaRPr lang="en-US" dirty="0"/>
          </a:p>
          <a:p>
            <a:r>
              <a:rPr lang="en-US" dirty="0"/>
              <a:t>This work is never done, but we can establish a sustained activity</a:t>
            </a:r>
          </a:p>
          <a:p>
            <a:endParaRPr lang="en-US" dirty="0"/>
          </a:p>
          <a:p>
            <a:r>
              <a:rPr lang="en-US" dirty="0"/>
              <a:t>People and processes -&gt; technology</a:t>
            </a:r>
          </a:p>
          <a:p>
            <a:endParaRPr lang="en-US" dirty="0"/>
          </a:p>
          <a:p>
            <a:r>
              <a:rPr lang="en-US" dirty="0"/>
              <a:t>People are our most important resource</a:t>
            </a:r>
          </a:p>
        </p:txBody>
      </p:sp>
    </p:spTree>
    <p:extLst>
      <p:ext uri="{BB962C8B-B14F-4D97-AF65-F5344CB8AC3E}">
        <p14:creationId xmlns:p14="http://schemas.microsoft.com/office/powerpoint/2010/main" val="1580543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Strong links with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as closely as possible with </a:t>
            </a:r>
            <a:r>
              <a:rPr lang="en-US" dirty="0" err="1"/>
              <a:t>Jisc</a:t>
            </a:r>
            <a:r>
              <a:rPr lang="en-US" dirty="0"/>
              <a:t> and NCSC</a:t>
            </a:r>
          </a:p>
          <a:p>
            <a:pPr lvl="1"/>
            <a:r>
              <a:rPr lang="en-US" dirty="0"/>
              <a:t>Collectively as DRI community can act more effectively than individually</a:t>
            </a:r>
          </a:p>
          <a:p>
            <a:pPr lvl="1"/>
            <a:endParaRPr lang="en-US" dirty="0"/>
          </a:p>
          <a:p>
            <a:r>
              <a:rPr lang="en-US" dirty="0"/>
              <a:t>Reinforce existing links to our international security partners and infrastructures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B759C7-A5D3-213E-5781-A8B2C8AF73AA}"/>
              </a:ext>
            </a:extLst>
          </p:cNvPr>
          <p:cNvSpPr/>
          <p:nvPr/>
        </p:nvSpPr>
        <p:spPr>
          <a:xfrm>
            <a:off x="2724731" y="4140857"/>
            <a:ext cx="2097230" cy="2534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NCSC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“We support the most critical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 the UK, the wider public sector, industry, SMEs as well as the general public.”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869BEA-893A-752A-F824-93BB50DEB10A}"/>
              </a:ext>
            </a:extLst>
          </p:cNvPr>
          <p:cNvSpPr/>
          <p:nvPr/>
        </p:nvSpPr>
        <p:spPr>
          <a:xfrm>
            <a:off x="4833216" y="4140857"/>
            <a:ext cx="2097231" cy="25342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DRI Cybersecurity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“Represents the perspective of digital research infrastructures including innovative workflows and large-scale data management.”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CF7044-408C-65E3-45D2-62FD7C19C69C}"/>
              </a:ext>
            </a:extLst>
          </p:cNvPr>
          <p:cNvSpPr/>
          <p:nvPr/>
        </p:nvSpPr>
        <p:spPr>
          <a:xfrm>
            <a:off x="6941702" y="4140857"/>
            <a:ext cx="2097231" cy="2534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Jisc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Jisc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is the UK digital, data and technology agency focused on tertiary education, research and innovation..”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CB1765-6D13-7431-590D-D82FEFE61FBE}"/>
              </a:ext>
            </a:extLst>
          </p:cNvPr>
          <p:cNvSpPr/>
          <p:nvPr/>
        </p:nvSpPr>
        <p:spPr>
          <a:xfrm>
            <a:off x="9050188" y="4140856"/>
            <a:ext cx="2097231" cy="25342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International community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Essential that we continue ongoing engagement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internationall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71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7E0B4-E820-59DA-8F8B-96FB13577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15D11-E60C-A7E7-97F7-7B0181BA0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David Crooks, UK Research and Innovation, STFC (RAL)</a:t>
            </a:r>
          </a:p>
          <a:p>
            <a:r>
              <a:rPr lang="en-US" dirty="0"/>
              <a:t>Core role in cybersecurity for research infrastructures</a:t>
            </a:r>
          </a:p>
          <a:p>
            <a:pPr lvl="1"/>
            <a:r>
              <a:rPr lang="en-US" dirty="0"/>
              <a:t>Computing infrastructure supporting CERN LHC (WLCG)</a:t>
            </a:r>
          </a:p>
          <a:p>
            <a:pPr lvl="1"/>
            <a:r>
              <a:rPr lang="en-US" dirty="0"/>
              <a:t>Security Officer for UK component (</a:t>
            </a:r>
            <a:r>
              <a:rPr lang="en-US" dirty="0" err="1"/>
              <a:t>GridPP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IRIS DRI</a:t>
            </a:r>
          </a:p>
          <a:p>
            <a:endParaRPr lang="en-US" dirty="0"/>
          </a:p>
          <a:p>
            <a:r>
              <a:rPr lang="en-US" dirty="0"/>
              <a:t>Head of Cybersecurity for STFC Scientific Computing</a:t>
            </a:r>
          </a:p>
          <a:p>
            <a:r>
              <a:rPr lang="en-US" dirty="0"/>
              <a:t>Chair of STFC Cybersecurity Group</a:t>
            </a:r>
          </a:p>
          <a:p>
            <a:r>
              <a:rPr lang="en-US" i="1" dirty="0"/>
              <a:t>UK DRI Cybersecurity Lead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62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A2428-0198-905A-D351-0E5D26472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038A-9B84-7361-F14E-319764842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International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08EFD-6DFD-5079-6267-46C13D744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Much of the work of STFC is intrinsically international</a:t>
            </a:r>
          </a:p>
          <a:p>
            <a:pPr lvl="1"/>
            <a:r>
              <a:rPr lang="en-US" dirty="0"/>
              <a:t>For example working with CERN, SKA, …</a:t>
            </a:r>
          </a:p>
          <a:p>
            <a:pPr lvl="1"/>
            <a:endParaRPr lang="en-US" dirty="0"/>
          </a:p>
          <a:p>
            <a:r>
              <a:rPr lang="en-US" dirty="0"/>
              <a:t>All of our cybersecurity work immediately requires working with colleagues and partners internationally</a:t>
            </a:r>
          </a:p>
          <a:p>
            <a:pPr lvl="1"/>
            <a:r>
              <a:rPr lang="en-US" dirty="0"/>
              <a:t>WLCG security – CERN, The Netherlands, Slovenia, France, Germany, Portugal, USA</a:t>
            </a:r>
          </a:p>
          <a:p>
            <a:pPr lvl="1"/>
            <a:endParaRPr lang="en-US" dirty="0"/>
          </a:p>
          <a:p>
            <a:r>
              <a:rPr lang="en-US" dirty="0"/>
              <a:t>Last week: NSF Cybersecurity Summit in Pittsburgh: Trusted-CI, NSF Cybersecurity Centre of Excellence</a:t>
            </a:r>
          </a:p>
          <a:p>
            <a:pPr lvl="1"/>
            <a:r>
              <a:rPr lang="en-US" dirty="0"/>
              <a:t>Very similar challenges to the UK, close partnership</a:t>
            </a:r>
          </a:p>
        </p:txBody>
      </p:sp>
    </p:spTree>
    <p:extLst>
      <p:ext uri="{BB962C8B-B14F-4D97-AF65-F5344CB8AC3E}">
        <p14:creationId xmlns:p14="http://schemas.microsoft.com/office/powerpoint/2010/main" val="3824876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Core Cybersecurity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Already heard about theme in DRI </a:t>
            </a:r>
            <a:r>
              <a:rPr lang="en-US" dirty="0" err="1"/>
              <a:t>programme</a:t>
            </a:r>
            <a:r>
              <a:rPr lang="en-US" dirty="0"/>
              <a:t> of the development of the skills needed to support our research infrastructures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a cybersecurity context, these include</a:t>
            </a:r>
          </a:p>
          <a:p>
            <a:pPr lvl="1"/>
            <a:r>
              <a:rPr lang="en-US" dirty="0"/>
              <a:t>General outreach (users)</a:t>
            </a:r>
          </a:p>
          <a:p>
            <a:pPr lvl="1"/>
            <a:r>
              <a:rPr lang="en-US" dirty="0"/>
              <a:t>Infrastructure (shared and agreed best practice for operations)</a:t>
            </a:r>
          </a:p>
          <a:p>
            <a:pPr lvl="1"/>
            <a:r>
              <a:rPr lang="en-US" dirty="0"/>
              <a:t>Specialist skills (cybersecurity professionals)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49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Cyber Threat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use of shared cyber threat intelligence is vital to this work</a:t>
            </a:r>
          </a:p>
          <a:p>
            <a:pPr lvl="1"/>
            <a:r>
              <a:rPr lang="en-US" dirty="0"/>
              <a:t>Both strategically (threat landscape) </a:t>
            </a:r>
          </a:p>
          <a:p>
            <a:pPr lvl="1"/>
            <a:r>
              <a:rPr lang="en-US" dirty="0"/>
              <a:t>And operationally (incident response, detection and prevention)</a:t>
            </a:r>
          </a:p>
          <a:p>
            <a:pPr lvl="1"/>
            <a:endParaRPr lang="en-US" dirty="0"/>
          </a:p>
          <a:p>
            <a:r>
              <a:rPr lang="en-US" dirty="0"/>
              <a:t>Effective use of threat intelligence has to be part of our strategy</a:t>
            </a:r>
          </a:p>
        </p:txBody>
      </p:sp>
    </p:spTree>
    <p:extLst>
      <p:ext uri="{BB962C8B-B14F-4D97-AF65-F5344CB8AC3E}">
        <p14:creationId xmlns:p14="http://schemas.microsoft.com/office/powerpoint/2010/main" val="1447699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rial" panose="020B0604020202020204" pitchFamily="34" charset="0"/>
                <a:cs typeface="Arial" panose="020B0604020202020204" pitchFamily="34" charset="0"/>
              </a:rPr>
              <a:t>DRI Cybersecurity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Strategy workshop took place in April 2024</a:t>
            </a:r>
          </a:p>
          <a:p>
            <a:pPr lvl="1"/>
            <a:r>
              <a:rPr lang="en-US" dirty="0"/>
              <a:t>Broad representation, focusing on high level strategy, scope, goals…</a:t>
            </a:r>
          </a:p>
          <a:p>
            <a:pPr lvl="1"/>
            <a:endParaRPr lang="en-US" dirty="0"/>
          </a:p>
          <a:p>
            <a:r>
              <a:rPr lang="en-US" dirty="0"/>
              <a:t>First “Technical” workshop in November</a:t>
            </a:r>
          </a:p>
          <a:p>
            <a:pPr lvl="1"/>
            <a:r>
              <a:rPr lang="en-US" dirty="0"/>
              <a:t>Focused on developing concrete artefacts </a:t>
            </a:r>
          </a:p>
          <a:p>
            <a:pPr lvl="1"/>
            <a:r>
              <a:rPr lang="en-US" dirty="0"/>
              <a:t>Documentation, strategy, guidance, …</a:t>
            </a:r>
          </a:p>
          <a:p>
            <a:pPr lvl="1"/>
            <a:endParaRPr lang="en-US" dirty="0"/>
          </a:p>
          <a:p>
            <a:r>
              <a:rPr lang="en-US" dirty="0"/>
              <a:t>Intention to hold Strategy workshops in the spring and Technical workshops in the fall</a:t>
            </a:r>
          </a:p>
          <a:p>
            <a:pPr lvl="1"/>
            <a:r>
              <a:rPr lang="en-US" dirty="0"/>
              <a:t>Would really like to have representation from Trusted-CI community</a:t>
            </a:r>
          </a:p>
        </p:txBody>
      </p:sp>
    </p:spTree>
    <p:extLst>
      <p:ext uri="{BB962C8B-B14F-4D97-AF65-F5344CB8AC3E}">
        <p14:creationId xmlns:p14="http://schemas.microsoft.com/office/powerpoint/2010/main" val="236419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research and innovation infrastructure (DRI) underpins the research and innovation ecosystem.</a:t>
            </a: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enables us to solve problems, and to analyse and understand complex topics on any subject.</a:t>
            </a: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possible because digital infrastructure allows us to work with data and computation efficiently and securely, at scale.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https://www.ukri.org/what-we-do/creating-world-class-research-and-innovation-infrastructure/digital-research-infrastructure/</a:t>
            </a:r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10732433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UKRI Digital Research Infrastructures</a:t>
            </a:r>
          </a:p>
        </p:txBody>
      </p:sp>
    </p:spTree>
    <p:extLst>
      <p:ext uri="{BB962C8B-B14F-4D97-AF65-F5344CB8AC3E}">
        <p14:creationId xmlns:p14="http://schemas.microsoft.com/office/powerpoint/2010/main" val="1279978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98607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building blocks of the DRI system include: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scale compute facilities, including high-throughput, high-performance, and cloud computing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storage facilities, repositories, stewardship and 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and shared code libraries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mechanisms for access, such as networks and user authentication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people: the users, and the experts who develop and maintain these powerful resources.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vision of the UKRI DRI programme is </a:t>
            </a:r>
          </a:p>
          <a:p>
            <a:pPr lvl="1"/>
            <a:r>
              <a:rPr lang="en-GB" sz="2000" i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“… a coherent state-of-the-art national digital research infrastructure that will seamlessly connect researchers, policymakers and innovators to the computers, data, tools, techniques and skills that underpin the most ambitious and creative research.”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10732433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DRI?</a:t>
            </a:r>
          </a:p>
        </p:txBody>
      </p:sp>
    </p:spTree>
    <p:extLst>
      <p:ext uri="{BB962C8B-B14F-4D97-AF65-F5344CB8AC3E}">
        <p14:creationId xmlns:p14="http://schemas.microsoft.com/office/powerpoint/2010/main" val="129915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986074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Research Infrastructures are often nationally or globally federated across multiple organisations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 involving a heterogeneous mix of technologies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Driven by national and international science community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what makes it so different to a corporate IT infrastructure</a:t>
            </a:r>
          </a:p>
          <a:p>
            <a:pPr lvl="1"/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Typically not “owned” by a single organisation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10732433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 of DRI</a:t>
            </a:r>
          </a:p>
        </p:txBody>
      </p:sp>
    </p:spTree>
    <p:extLst>
      <p:ext uri="{BB962C8B-B14F-4D97-AF65-F5344CB8AC3E}">
        <p14:creationId xmlns:p14="http://schemas.microsoft.com/office/powerpoint/2010/main" val="143138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986074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Persistent threat at (inter)national R&amp;E level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Manchester, British Library, HZB, DDoS, 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 for DRI to provide secure, assured environments </a:t>
            </a:r>
            <a:r>
              <a:rPr lang="en-GB" sz="2000" b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risk appetites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range of activities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use our community to improve overall 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within specific research infrastructure scope but actually more broadly for research computing cybersecurity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Similarly, we have the need, but opportunity, to act as a national scale endeavour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 challenge, but benefits come from acting at this scale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Funding/ setting baselines/ working with partners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10732433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 Cybersecurity</a:t>
            </a:r>
          </a:p>
        </p:txBody>
      </p:sp>
    </p:spTree>
    <p:extLst>
      <p:ext uri="{BB962C8B-B14F-4D97-AF65-F5344CB8AC3E}">
        <p14:creationId xmlns:p14="http://schemas.microsoft.com/office/powerpoint/2010/main" val="104198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Research Infrastructure </a:t>
            </a:r>
            <a:r>
              <a:rPr lang="en-US" dirty="0" err="1"/>
              <a:t>Programme</a:t>
            </a:r>
            <a:endParaRPr lang="en-US" dirty="0"/>
          </a:p>
        </p:txBody>
      </p:sp>
      <p:pic>
        <p:nvPicPr>
          <p:cNvPr id="3" name="Picture 2" descr="A diagram of a company&#10;&#10;Description automatically generated with medium confidence">
            <a:extLst>
              <a:ext uri="{FF2B5EF4-FFF2-40B4-BE49-F238E27FC236}">
                <a16:creationId xmlns:a16="http://schemas.microsoft.com/office/drawing/2014/main" id="{1FB8BA17-CBE1-FC9D-0C95-E7727549CC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37" t="9967" r="3737" b="9764"/>
          <a:stretch/>
        </p:blipFill>
        <p:spPr>
          <a:xfrm>
            <a:off x="2483572" y="1404788"/>
            <a:ext cx="8068973" cy="525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43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latin typeface="Aptos Display" panose="020B0004020202020204" pitchFamily="34" charset="0"/>
                <a:cs typeface="Arial" panose="020B0604020202020204" pitchFamily="34" charset="0"/>
              </a:rPr>
              <a:t>Security and interoperability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Beyond islands: interoperability and federation of systems may lead to challenges in security (up/down/side-to-side)</a:t>
            </a:r>
          </a:p>
          <a:p>
            <a:r>
              <a:rPr lang="en-US" dirty="0"/>
              <a:t>Command-and-control will not work!</a:t>
            </a:r>
          </a:p>
          <a:p>
            <a:r>
              <a:rPr lang="en-US" dirty="0"/>
              <a:t>Requires coordinated cybersecurity strategies</a:t>
            </a:r>
          </a:p>
          <a:p>
            <a:r>
              <a:rPr lang="en-US" dirty="0"/>
              <a:t>Complex risk environments</a:t>
            </a:r>
          </a:p>
          <a:p>
            <a:pPr lvl="1"/>
            <a:r>
              <a:rPr lang="en-US" dirty="0"/>
              <a:t>Compute – cloud compute – storage</a:t>
            </a:r>
          </a:p>
          <a:p>
            <a:pPr lvl="1"/>
            <a:r>
              <a:rPr lang="en-US" dirty="0"/>
              <a:t>Trusted Research Environments</a:t>
            </a:r>
          </a:p>
          <a:p>
            <a:pPr lvl="1"/>
            <a:r>
              <a:rPr lang="en-US" dirty="0"/>
              <a:t>Shared user communities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0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998-02B7-CD3E-E0ED-94976803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pc="-150" dirty="0">
                <a:cs typeface="Arial" panose="020B0604020202020204" pitchFamily="34" charset="0"/>
              </a:rPr>
              <a:t>DRI Cybersecurity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E896-9FD3-6FCA-C1E4-815C31CA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Persistent threat at national R&amp;E level</a:t>
            </a:r>
          </a:p>
          <a:p>
            <a:pPr lvl="1"/>
            <a:r>
              <a:rPr lang="en-US" dirty="0"/>
              <a:t>Requirement for DRI to provide secure, assured environments across risk appetites</a:t>
            </a:r>
          </a:p>
          <a:p>
            <a:pPr lvl="1"/>
            <a:r>
              <a:rPr lang="en-US" dirty="0"/>
              <a:t>Diverse range of activities </a:t>
            </a:r>
          </a:p>
          <a:p>
            <a:r>
              <a:rPr lang="en-US" dirty="0"/>
              <a:t>Opportunity to use our community to improve overall security</a:t>
            </a:r>
          </a:p>
          <a:p>
            <a:pPr lvl="1"/>
            <a:r>
              <a:rPr lang="en-US" dirty="0"/>
              <a:t>Both within specific research infrastructure scope but actually more broadly for research computing cybersecurity</a:t>
            </a:r>
          </a:p>
          <a:p>
            <a:r>
              <a:rPr lang="en-US" dirty="0"/>
              <a:t>Similarly, we have the need, but opportunity, to act as a national scale </a:t>
            </a:r>
            <a:r>
              <a:rPr lang="en-US" dirty="0" err="1"/>
              <a:t>endeavour</a:t>
            </a:r>
            <a:endParaRPr lang="en-US" dirty="0"/>
          </a:p>
          <a:p>
            <a:pPr lvl="1"/>
            <a:r>
              <a:rPr lang="en-US" dirty="0"/>
              <a:t>Hard challenge, but benefits come from acting at this scale</a:t>
            </a:r>
          </a:p>
          <a:p>
            <a:pPr lvl="1"/>
            <a:r>
              <a:rPr lang="en-US" dirty="0"/>
              <a:t>Funding/ setting baselines/ working with partners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611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1516</Words>
  <Application>Microsoft Macintosh PowerPoint</Application>
  <PresentationFormat>Widescreen</PresentationFormat>
  <Paragraphs>221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Aptos</vt:lpstr>
      <vt:lpstr>Aptos Display</vt:lpstr>
      <vt:lpstr>Arial</vt:lpstr>
      <vt:lpstr>Office Theme</vt:lpstr>
      <vt:lpstr>National and  International context</vt:lpstr>
      <vt:lpstr>Who am I?</vt:lpstr>
      <vt:lpstr>PowerPoint Presentation</vt:lpstr>
      <vt:lpstr>PowerPoint Presentation</vt:lpstr>
      <vt:lpstr>PowerPoint Presentation</vt:lpstr>
      <vt:lpstr>PowerPoint Presentation</vt:lpstr>
      <vt:lpstr>Digital Research Infrastructure Programme</vt:lpstr>
      <vt:lpstr>Security and interoperability</vt:lpstr>
      <vt:lpstr>DRI Cybersecurity</vt:lpstr>
      <vt:lpstr>DRI Risk Environments</vt:lpstr>
      <vt:lpstr>DRI Risk Environments</vt:lpstr>
      <vt:lpstr>NCSC Cyber Assessment Framework</vt:lpstr>
      <vt:lpstr>Government Cyber Security Strategy </vt:lpstr>
      <vt:lpstr>GovAssure</vt:lpstr>
      <vt:lpstr>DRI and CAF</vt:lpstr>
      <vt:lpstr>Compliance (as compliance)</vt:lpstr>
      <vt:lpstr>Compliance (as development tool)</vt:lpstr>
      <vt:lpstr>People and process</vt:lpstr>
      <vt:lpstr>Strong links with partners</vt:lpstr>
      <vt:lpstr>International context</vt:lpstr>
      <vt:lpstr>Core Cybersecurity Skills</vt:lpstr>
      <vt:lpstr>Cyber Threat Intelligence</vt:lpstr>
      <vt:lpstr>DRI Cybersecurity Workshops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Crooks, David (STFC,RAL,SC)</dc:creator>
  <cp:lastModifiedBy>Crooks, David (STFC,RAL,SC)</cp:lastModifiedBy>
  <cp:revision>15</cp:revision>
  <dcterms:created xsi:type="dcterms:W3CDTF">2024-10-09T13:54:56Z</dcterms:created>
  <dcterms:modified xsi:type="dcterms:W3CDTF">2024-10-14T09:16:35Z</dcterms:modified>
</cp:coreProperties>
</file>