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5"/>
    <p:sldMasterId id="2147483715" r:id="rId6"/>
    <p:sldMasterId id="2147483700" r:id="rId7"/>
  </p:sldMasterIdLst>
  <p:notesMasterIdLst>
    <p:notesMasterId r:id="rId15"/>
  </p:notesMasterIdLst>
  <p:sldIdLst>
    <p:sldId id="311" r:id="rId8"/>
    <p:sldId id="312" r:id="rId9"/>
    <p:sldId id="315" r:id="rId10"/>
    <p:sldId id="318" r:id="rId11"/>
    <p:sldId id="319" r:id="rId12"/>
    <p:sldId id="317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  <p15:guide id="9" pos="2366" userDrawn="1">
          <p15:clr>
            <a:srgbClr val="A4A3A4"/>
          </p15:clr>
        </p15:guide>
        <p15:guide id="10" pos="1890" userDrawn="1">
          <p15:clr>
            <a:srgbClr val="A4A3A4"/>
          </p15:clr>
        </p15:guide>
        <p15:guide id="12" orient="horz" pos="777" userDrawn="1">
          <p15:clr>
            <a:srgbClr val="A4A3A4"/>
          </p15:clr>
        </p15:guide>
        <p15:guide id="13" orient="horz" pos="877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3659" userDrawn="1">
          <p15:clr>
            <a:srgbClr val="A4A3A4"/>
          </p15:clr>
        </p15:guide>
        <p15:guide id="16" orient="horz" pos="278" userDrawn="1">
          <p15:clr>
            <a:srgbClr val="A4A3A4"/>
          </p15:clr>
        </p15:guide>
        <p15:guide id="17" pos="1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00BED5"/>
    <a:srgbClr val="626262"/>
    <a:srgbClr val="F08900"/>
    <a:srgbClr val="FF6900"/>
    <a:srgbClr val="1E5DF8"/>
    <a:srgbClr val="FFFFFF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000" y="192"/>
      </p:cViewPr>
      <p:guideLst>
        <p:guide orient="horz" pos="323"/>
        <p:guide pos="234"/>
        <p:guide orient="horz" pos="3974"/>
        <p:guide pos="7355"/>
        <p:guide orient="horz" pos="1049"/>
        <p:guide orient="horz" pos="3634"/>
        <p:guide pos="688"/>
        <p:guide pos="2366"/>
        <p:guide pos="1890"/>
        <p:guide orient="horz" pos="777"/>
        <p:guide orient="horz" pos="877"/>
        <p:guide/>
        <p:guide pos="3659"/>
        <p:guide orient="horz" pos="278"/>
        <p:guide pos="1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14" Type="http://schemas.openxmlformats.org/officeDocument/2006/relationships/slide" Target="slides/slide7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9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3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F7CE-C14E-4A45-8B6D-F56D737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12AB-853D-884B-8861-BE417F72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C80FC-96F7-AA4B-9201-8AB7524D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E3250-D7D5-6347-B233-C2D32598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B914-4D59-B34D-B4EC-2FAC8771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C364-E6EB-8349-96AF-9DF33212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93E84-4339-0D4D-9A91-46F609A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31ED-8FF4-B745-9C63-8A9D06E1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3FF6-2E4D-9F4F-8509-2E7D6B6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531D-E1A2-9B43-8AC3-41452ED0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DC1B-DD81-B247-BDAD-AFECCE6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F420-4682-5949-B992-9C498D0A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6CCC-03F8-C54B-88AC-37F96BDF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8DFC-FBA5-644F-8869-D80F2CA9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1182-2A1B-8244-932C-DD085A75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03C1-6296-8848-9174-7FC4B9DE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65282-27BF-2841-AFCF-3BB739A6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A58BA-E462-A24E-95B4-55D2EC54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2612-672C-F146-A25D-DA531F11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98703-64EB-E04E-9BDC-9DE18489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4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10B7-3942-8D49-AFD9-8A179837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39A1-777A-1B4C-AC22-BBA31139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871B5-A548-4E44-BA8A-91D9341A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62B7E-F5FB-614C-ABA4-0CBAC8C6D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703D-5961-AA44-B9A0-965D4CCF0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D1BE2-BCDD-0D46-8DF0-53F9EE24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623B3-FEFD-5F47-8798-6D1117F2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747F8-5FBA-0845-9686-61338205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7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9567-A4F5-FE40-A7CB-1502FB5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1B92B-CCCF-9745-8662-A0096D43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FF2F8-C621-144D-BB32-8D757B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1ADCC-7CC8-6A4C-AAD7-B57B0324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616FC-AF3D-5147-A78A-6A701AF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C8299-FA44-424B-B961-2E822588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4051-2EAE-7B41-8DA9-D8DF6875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8491-D880-9F48-9DC2-06598346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5684-0965-1E48-9E28-65388077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C5654-8142-A04F-A8AD-058A501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1A8C2-D75E-3243-A21D-79A6A050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716ED-A626-A942-B734-82676A4A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9189A-6625-B34B-B419-6EE02A9D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BB98-824F-CA4E-8A6D-D0E713E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3867-52DE-5E4E-B24E-1A2D67C4C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5A7C7-4764-5749-879D-23F08DE7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DEB7-9836-3B43-B3B3-43A6F33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345B3-D969-934F-AE03-52660B02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F180A-21F1-6C4D-92A7-A8A3F36B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B9BA-DD81-1441-AA88-7FBADF45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50FC-ECA2-C641-8F1B-126E2ACF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6398-F101-F04C-B796-616002AD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F746-1ACD-9D48-B99E-3597F585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4994-44C5-B941-B416-7DC916C7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0871E-C375-7E48-B95C-D319A5089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AD119-66B9-2945-BE51-5AB824C3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ECAF-A94B-E14F-B68E-C45C3E9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AAA8-E379-9E43-9780-1D2A9B8F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27DE-5944-3E47-BEEA-E3B2B1E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16A4E-C980-1B4E-AB07-243472D489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pos="15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B68EF-5DD8-9C4B-9A77-83282A4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A06D-764C-3845-B50A-643EF940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97E1-F5E6-5542-AB0A-45416C056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6E1F-610F-7C47-A898-7F0FAAE21726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652A-5E6D-9249-A56F-5B25A867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D665-5E96-CE41-A734-3D8628CA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DB2F0-21B5-B44D-B08D-94B3C0551F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Huggard@stfc.ac.uk" TargetMode="External"/><Relationship Id="rId2" Type="http://schemas.openxmlformats.org/officeDocument/2006/relationships/hyperlink" Target="mailto:Mat.Beardsley@stfc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9FC205-9C3D-8546-9A74-6BCA43F3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21400" y="0"/>
            <a:ext cx="6070600" cy="3646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2F604-7856-7C42-A226-67BB75D1C920}"/>
              </a:ext>
            </a:extLst>
          </p:cNvPr>
          <p:cNvSpPr txBox="1"/>
          <p:nvPr/>
        </p:nvSpPr>
        <p:spPr>
          <a:xfrm>
            <a:off x="979772" y="2246260"/>
            <a:ext cx="81830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Millimetre-wave Technology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382C1-7F69-C34C-9D1F-CC2AF0EAB8E8}"/>
              </a:ext>
            </a:extLst>
          </p:cNvPr>
          <p:cNvSpPr/>
          <p:nvPr/>
        </p:nvSpPr>
        <p:spPr>
          <a:xfrm>
            <a:off x="979772" y="4814628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Huggard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E1107-4E4C-DA42-8E5D-9461A12E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62"/>
          <a:stretch/>
        </p:blipFill>
        <p:spPr>
          <a:xfrm flipV="1">
            <a:off x="5421991" y="0"/>
            <a:ext cx="677000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BE15AA-C94F-C6F7-AD93-9FC9A9C75D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672" y="299412"/>
            <a:ext cx="1817024" cy="8237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723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7C10C0-DD2A-479E-5EE3-31174511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-635"/>
            <a:ext cx="10515600" cy="1325563"/>
          </a:xfrm>
        </p:spPr>
        <p:txBody>
          <a:bodyPr/>
          <a:lstStyle/>
          <a:p>
            <a:r>
              <a:rPr lang="en-GB" dirty="0"/>
              <a:t>MMT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A59476-9C30-E8BB-5029-CD6F41F8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1269084"/>
            <a:ext cx="5251703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Circa 20 staff supporting instrumentation R&amp;D GHz to 5 THz.</a:t>
            </a:r>
          </a:p>
          <a:p>
            <a:r>
              <a:rPr lang="en-GB" sz="2400" dirty="0"/>
              <a:t>Component/system technologies for ground, air &amp; space.</a:t>
            </a:r>
          </a:p>
          <a:p>
            <a:r>
              <a:rPr lang="en-GB" sz="2400" dirty="0"/>
              <a:t>Support passive and active sounding.</a:t>
            </a:r>
          </a:p>
          <a:p>
            <a:r>
              <a:rPr lang="en-GB" sz="2400" dirty="0"/>
              <a:t>Testing capability (phase &amp; mag.) to &lt; 1 GHz to &gt; 1 THz.</a:t>
            </a:r>
          </a:p>
          <a:p>
            <a:r>
              <a:rPr lang="en-GB" sz="2400" dirty="0"/>
              <a:t>Project based: universities, space industry, ESA, UKSA and ESO are our customers</a:t>
            </a:r>
          </a:p>
          <a:p>
            <a:endParaRPr lang="en-GB" sz="2400" dirty="0"/>
          </a:p>
        </p:txBody>
      </p:sp>
      <p:pic>
        <p:nvPicPr>
          <p:cNvPr id="2" name="Picture 7" descr="degraded_animation">
            <a:extLst>
              <a:ext uri="{FF2B5EF4-FFF2-40B4-BE49-F238E27FC236}">
                <a16:creationId xmlns:a16="http://schemas.microsoft.com/office/drawing/2014/main" id="{F3DBDDDE-A3BD-6D58-272B-BF5D3DE46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528" y="2892550"/>
            <a:ext cx="5864528" cy="21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loudradars">
            <a:extLst>
              <a:ext uri="{FF2B5EF4-FFF2-40B4-BE49-F238E27FC236}">
                <a16:creationId xmlns:a16="http://schemas.microsoft.com/office/drawing/2014/main" id="{00B1AB7C-BACC-7E1E-CA6D-AB49C667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271" y="5023759"/>
            <a:ext cx="2713395" cy="16549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2B2276-F3BE-634F-CCB9-2086FE70FB1E}"/>
              </a:ext>
            </a:extLst>
          </p:cNvPr>
          <p:cNvSpPr/>
          <p:nvPr/>
        </p:nvSpPr>
        <p:spPr>
          <a:xfrm>
            <a:off x="8704245" y="2768265"/>
            <a:ext cx="3487756" cy="210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 descr="bigdish">
            <a:extLst>
              <a:ext uri="{FF2B5EF4-FFF2-40B4-BE49-F238E27FC236}">
                <a16:creationId xmlns:a16="http://schemas.microsoft.com/office/drawing/2014/main" id="{FCBBD20F-DD35-E6E0-67A6-9013AFE9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42981" y="2945818"/>
            <a:ext cx="3091390" cy="3746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65C28-EBE4-076F-F792-05B9A0D73657}"/>
              </a:ext>
            </a:extLst>
          </p:cNvPr>
          <p:cNvSpPr txBox="1"/>
          <p:nvPr/>
        </p:nvSpPr>
        <p:spPr>
          <a:xfrm>
            <a:off x="6413001" y="6408585"/>
            <a:ext cx="183896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i="1" dirty="0"/>
              <a:t>Chilbolton Cloud Radars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2719D-65B9-8A5A-AA58-3D2093D223C3}"/>
              </a:ext>
            </a:extLst>
          </p:cNvPr>
          <p:cNvSpPr txBox="1"/>
          <p:nvPr/>
        </p:nvSpPr>
        <p:spPr>
          <a:xfrm>
            <a:off x="9570940" y="6408585"/>
            <a:ext cx="17828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i="1" dirty="0"/>
              <a:t>Chilbolton 25m antenna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4E785-6BD5-A26A-AD9C-837883E0A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268" y="467847"/>
            <a:ext cx="1338664" cy="201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8D66C-1A0A-1CAF-8074-CF4C1F7F5E11}"/>
              </a:ext>
            </a:extLst>
          </p:cNvPr>
          <p:cNvGrpSpPr>
            <a:grpSpLocks noChangeAspect="1"/>
          </p:cNvGrpSpPr>
          <p:nvPr/>
        </p:nvGrpSpPr>
        <p:grpSpPr>
          <a:xfrm>
            <a:off x="8963952" y="497357"/>
            <a:ext cx="1196678" cy="2016000"/>
            <a:chOff x="398296" y="1820712"/>
            <a:chExt cx="3282163" cy="4830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95F7BE-F997-FC61-7CEA-E4623B12F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296" y="1820712"/>
              <a:ext cx="3282163" cy="48185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5E8D05-1D8C-B68B-74AA-5191AFC56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296" y="5206214"/>
              <a:ext cx="3282163" cy="144491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9AC3FB5-E7A7-377E-7285-303C6D28A9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457" y="1003176"/>
            <a:ext cx="2482305" cy="164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07546007-4C4B-C439-CEE5-CE2AD351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3646" y="2469220"/>
            <a:ext cx="16241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1100" b="1" i="1" dirty="0">
                <a:latin typeface="+mn-lt"/>
                <a:ea typeface="+mn-ea"/>
              </a:rPr>
              <a:t>MM-wave Photomixer</a:t>
            </a:r>
          </a:p>
          <a:p>
            <a:pPr algn="ctr"/>
            <a:r>
              <a:rPr lang="en-GB" altLang="x-none" sz="1100" b="1" i="1" dirty="0">
                <a:latin typeface="+mn-lt"/>
                <a:ea typeface="+mn-ea"/>
              </a:rPr>
              <a:t>Production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73EED1B-BADD-36E5-D795-6646BAE4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541" y="2499221"/>
            <a:ext cx="16337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altLang="x-none" sz="1100" b="1" i="1" dirty="0">
                <a:latin typeface="+mn-lt"/>
                <a:ea typeface="+mn-ea"/>
              </a:rPr>
              <a:t>500 GHz Airborne SIS</a:t>
            </a:r>
          </a:p>
          <a:p>
            <a:pPr algn="ctr"/>
            <a:r>
              <a:rPr lang="en-GB" altLang="x-none" sz="1100" b="1" i="1" dirty="0">
                <a:latin typeface="+mn-lt"/>
                <a:ea typeface="+mn-ea"/>
              </a:rPr>
              <a:t>Receiver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0E7A4A82-B795-7951-57A7-7341591D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897" y="2616004"/>
            <a:ext cx="1867819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x-none" sz="1100" b="1" i="1" dirty="0">
                <a:latin typeface="+mn-lt"/>
                <a:ea typeface="+mn-ea"/>
              </a:rPr>
              <a:t>Passive MM-wave Rx AIV</a:t>
            </a:r>
          </a:p>
        </p:txBody>
      </p:sp>
    </p:spTree>
    <p:extLst>
      <p:ext uri="{BB962C8B-B14F-4D97-AF65-F5344CB8AC3E}">
        <p14:creationId xmlns:p14="http://schemas.microsoft.com/office/powerpoint/2010/main" val="142968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C7B7-2B3E-957C-3220-420272D5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-635"/>
            <a:ext cx="10515600" cy="1325563"/>
          </a:xfrm>
        </p:spPr>
        <p:txBody>
          <a:bodyPr/>
          <a:lstStyle/>
          <a:p>
            <a:r>
              <a:rPr lang="en-GB" dirty="0"/>
              <a:t>MMT Group at 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1E4D-85E4-CAB2-990B-8D054EC7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13" y="2551418"/>
            <a:ext cx="4909263" cy="314263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Schottky diode fab, shared with</a:t>
            </a:r>
            <a:br>
              <a:rPr lang="en-GB" sz="2400" dirty="0"/>
            </a:br>
            <a:r>
              <a:rPr lang="en-GB" sz="2400" dirty="0"/>
              <a:t>Teratech Components Ltd:  </a:t>
            </a:r>
            <a:r>
              <a:rPr lang="en-GB" sz="2400" b="1" dirty="0"/>
              <a:t>Quartz and silicon dicing</a:t>
            </a:r>
          </a:p>
          <a:p>
            <a:endParaRPr lang="en-GB" sz="2400" dirty="0"/>
          </a:p>
          <a:p>
            <a:r>
              <a:rPr lang="en-GB" sz="2400" dirty="0"/>
              <a:t>Precision workshop “PDF”: </a:t>
            </a:r>
            <a:r>
              <a:rPr lang="en-GB" sz="2400" b="1" dirty="0"/>
              <a:t>CNC machining of metal THz components with few µm tolerances</a:t>
            </a:r>
          </a:p>
          <a:p>
            <a:r>
              <a:rPr lang="en-GB" sz="2400" dirty="0"/>
              <a:t>Assembly cleanrooms</a:t>
            </a:r>
          </a:p>
          <a:p>
            <a:r>
              <a:rPr lang="en-GB" sz="2400" dirty="0"/>
              <a:t>Photomixer THz sources</a:t>
            </a:r>
          </a:p>
          <a:p>
            <a:endParaRPr lang="en-GB" sz="2400" dirty="0"/>
          </a:p>
        </p:txBody>
      </p:sp>
      <p:pic>
        <p:nvPicPr>
          <p:cNvPr id="4" name="Picture 4" descr="08EC3569 Precision Development Facility CNC Nano Machining">
            <a:extLst>
              <a:ext uri="{FF2B5EF4-FFF2-40B4-BE49-F238E27FC236}">
                <a16:creationId xmlns:a16="http://schemas.microsoft.com/office/drawing/2014/main" id="{804E601B-D387-E1F7-E1CF-38A9D689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8716" y="4492455"/>
            <a:ext cx="2951927" cy="1987705"/>
          </a:xfrm>
          <a:prstGeom prst="rect">
            <a:avLst/>
          </a:prstGeom>
          <a:noFill/>
          <a:ln w="19050">
            <a:solidFill>
              <a:srgbClr val="808080"/>
            </a:solidFill>
          </a:ln>
          <a:effectLst>
            <a:softEdge rad="127000"/>
          </a:effectLst>
        </p:spPr>
      </p:pic>
      <p:pic>
        <p:nvPicPr>
          <p:cNvPr id="5" name="Picture 4" descr="Clean Area.jpg">
            <a:extLst>
              <a:ext uri="{FF2B5EF4-FFF2-40B4-BE49-F238E27FC236}">
                <a16:creationId xmlns:a16="http://schemas.microsoft.com/office/drawing/2014/main" id="{54CC94A5-734D-BEA5-4A1F-711E8C21F8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52" y="4504350"/>
            <a:ext cx="3156942" cy="1987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B76BE-31B3-EB13-6545-6AEBEFFDAD60}"/>
              </a:ext>
            </a:extLst>
          </p:cNvPr>
          <p:cNvSpPr txBox="1"/>
          <p:nvPr/>
        </p:nvSpPr>
        <p:spPr>
          <a:xfrm>
            <a:off x="5576460" y="3968847"/>
            <a:ext cx="2056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0070C0"/>
                </a:solidFill>
              </a:rPr>
              <a:t>RAL GaAs Schottky Diode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D3C3D-BC07-3C68-D49B-9931F9FF93DE}"/>
              </a:ext>
            </a:extLst>
          </p:cNvPr>
          <p:cNvSpPr txBox="1"/>
          <p:nvPr/>
        </p:nvSpPr>
        <p:spPr>
          <a:xfrm>
            <a:off x="8169056" y="3969928"/>
            <a:ext cx="361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0070C0"/>
                </a:solidFill>
              </a:rPr>
              <a:t>Packaged mm-wave integrated circuit (MMIC)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F36B7-8015-FCA1-5894-29D7079B5BDF}"/>
              </a:ext>
            </a:extLst>
          </p:cNvPr>
          <p:cNvGrpSpPr/>
          <p:nvPr/>
        </p:nvGrpSpPr>
        <p:grpSpPr>
          <a:xfrm>
            <a:off x="5477524" y="2015231"/>
            <a:ext cx="2543543" cy="1918630"/>
            <a:chOff x="6160970" y="2298786"/>
            <a:chExt cx="2242623" cy="1681574"/>
          </a:xfrm>
        </p:grpSpPr>
        <p:pic>
          <p:nvPicPr>
            <p:cNvPr id="6" name="Picture 5" descr="P14_4_1A">
              <a:extLst>
                <a:ext uri="{FF2B5EF4-FFF2-40B4-BE49-F238E27FC236}">
                  <a16:creationId xmlns:a16="http://schemas.microsoft.com/office/drawing/2014/main" id="{ED22DD09-47AB-2870-DE20-5750B8C09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970" y="2298786"/>
              <a:ext cx="2242623" cy="16815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939E74-FD94-DECC-E787-EB144464C297}"/>
                </a:ext>
              </a:extLst>
            </p:cNvPr>
            <p:cNvCxnSpPr>
              <a:cxnSpLocks/>
            </p:cNvCxnSpPr>
            <p:nvPr/>
          </p:nvCxnSpPr>
          <p:spPr>
            <a:xfrm>
              <a:off x="6951535" y="3697769"/>
              <a:ext cx="6849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93810-1519-3D4B-853F-18040AF5798B}"/>
                </a:ext>
              </a:extLst>
            </p:cNvPr>
            <p:cNvSpPr txBox="1"/>
            <p:nvPr/>
          </p:nvSpPr>
          <p:spPr>
            <a:xfrm>
              <a:off x="7640654" y="3560903"/>
              <a:ext cx="651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1" dirty="0">
                  <a:solidFill>
                    <a:srgbClr val="0070C0"/>
                  </a:solidFill>
                </a:rPr>
                <a:t>30 µm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F45E08-F9C4-FF1F-64B0-ED971A3FC462}"/>
              </a:ext>
            </a:extLst>
          </p:cNvPr>
          <p:cNvSpPr txBox="1"/>
          <p:nvPr/>
        </p:nvSpPr>
        <p:spPr>
          <a:xfrm>
            <a:off x="5766255" y="6441997"/>
            <a:ext cx="174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0070C0"/>
                </a:solidFill>
              </a:rPr>
              <a:t>Cleanroom Assembly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2E6BF-E9A2-888F-1953-98E223318D38}"/>
              </a:ext>
            </a:extLst>
          </p:cNvPr>
          <p:cNvSpPr txBox="1"/>
          <p:nvPr/>
        </p:nvSpPr>
        <p:spPr>
          <a:xfrm>
            <a:off x="8614034" y="6441997"/>
            <a:ext cx="246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rgbClr val="0070C0"/>
                </a:solidFill>
              </a:rPr>
              <a:t>Precision Development Facility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1456F-E2B7-28D0-3C05-8DCBC1F542E0}"/>
              </a:ext>
            </a:extLst>
          </p:cNvPr>
          <p:cNvSpPr txBox="1"/>
          <p:nvPr/>
        </p:nvSpPr>
        <p:spPr>
          <a:xfrm>
            <a:off x="226904" y="1154767"/>
            <a:ext cx="1157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We provide everything from single semiconductor and photonic devices to complete autonomous systems for atmospheric remote sensing, radio astronomy and security applications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4793ED-6258-EB09-749E-03BB98B99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279" y="2004391"/>
            <a:ext cx="2703717" cy="19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4A6AC-B288-ADAC-0D0E-7A3928128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2681E2-B993-E941-9ABE-1DFA1D38E9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449851"/>
            <a:ext cx="4514293" cy="338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AB737-C8EC-CA28-BA78-5C8D248EBE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8"/>
          <a:stretch/>
        </p:blipFill>
        <p:spPr bwMode="auto">
          <a:xfrm>
            <a:off x="698501" y="2449850"/>
            <a:ext cx="4759575" cy="338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A7FD79-4106-8BE0-4C3A-EA3CF4B45E90}"/>
              </a:ext>
            </a:extLst>
          </p:cNvPr>
          <p:cNvSpPr txBox="1"/>
          <p:nvPr/>
        </p:nvSpPr>
        <p:spPr>
          <a:xfrm>
            <a:off x="7395865" y="5368219"/>
            <a:ext cx="26547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A6"/>
                </a:solidFill>
                <a:latin typeface="+mn-lt"/>
              </a:rPr>
              <a:t> Detail of Helical Structure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0F3ED3-7424-19F1-78BD-8FD80A1EDAC4}"/>
              </a:ext>
            </a:extLst>
          </p:cNvPr>
          <p:cNvSpPr txBox="1"/>
          <p:nvPr/>
        </p:nvSpPr>
        <p:spPr>
          <a:xfrm>
            <a:off x="1459106" y="5368220"/>
            <a:ext cx="3588774" cy="30777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A6"/>
                </a:solidFill>
              </a:rPr>
              <a:t>Completed Mandrels, 3 mm diameter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F37DD-E6EA-C6AD-2E87-E87D09D1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3" y="10010"/>
            <a:ext cx="10515600" cy="1325563"/>
          </a:xfrm>
        </p:spPr>
        <p:txBody>
          <a:bodyPr/>
          <a:lstStyle/>
          <a:p>
            <a:r>
              <a:rPr lang="en-GB" dirty="0"/>
              <a:t>Precision Machining: examples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83CD87-E153-CCEC-5155-3B811F0CF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3" y="1124287"/>
            <a:ext cx="10515600" cy="1784013"/>
          </a:xfrm>
        </p:spPr>
        <p:txBody>
          <a:bodyPr/>
          <a:lstStyle/>
          <a:p>
            <a:r>
              <a:rPr lang="en-GB" sz="2000" dirty="0"/>
              <a:t>Helical sacrificial mandrels for Gyro-TWA.</a:t>
            </a:r>
          </a:p>
          <a:p>
            <a:r>
              <a:rPr lang="en-GB" sz="2000" dirty="0"/>
              <a:t>EPSRC grant with University of Strathclyde</a:t>
            </a:r>
          </a:p>
          <a:p>
            <a:r>
              <a:rPr lang="en-GB" sz="2000" dirty="0"/>
              <a:t>Have machined these to 0.7 mm diameter</a:t>
            </a:r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5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B76C-D168-5CD1-F4BE-65D38A0A4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BD6D-98BC-27C9-E5F1-1E941C35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3" y="10010"/>
            <a:ext cx="10515600" cy="1325563"/>
          </a:xfrm>
        </p:spPr>
        <p:txBody>
          <a:bodyPr/>
          <a:lstStyle/>
          <a:p>
            <a:r>
              <a:rPr lang="en-GB" dirty="0"/>
              <a:t>Precision Machining: examples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1F0D2C-C79B-39DF-42B4-7B5E81FB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4" y="1124287"/>
            <a:ext cx="4836602" cy="2838352"/>
          </a:xfrm>
        </p:spPr>
        <p:txBody>
          <a:bodyPr>
            <a:normAutofit/>
          </a:bodyPr>
          <a:lstStyle/>
          <a:p>
            <a:r>
              <a:rPr lang="en-GB" sz="2000" dirty="0"/>
              <a:t>Split block waveguide packaging </a:t>
            </a:r>
          </a:p>
          <a:p>
            <a:r>
              <a:rPr lang="en-GB" sz="2000" dirty="0"/>
              <a:t>0.2 THz waveguide</a:t>
            </a:r>
          </a:p>
          <a:p>
            <a:endParaRPr lang="en-GB" sz="2000" dirty="0"/>
          </a:p>
          <a:p>
            <a:r>
              <a:rPr lang="en-GB" sz="2000" dirty="0"/>
              <a:t>Dielectric lined waveguides, not shown, for various DL experiments</a:t>
            </a:r>
            <a:endParaRPr lang="en-GB" sz="18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319B3-00A4-D944-8D04-DDAEC7E36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5" y="1185164"/>
            <a:ext cx="7032105" cy="52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29F3-A418-3A13-291A-73E35F2F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3" y="10010"/>
            <a:ext cx="10515600" cy="1325563"/>
          </a:xfrm>
        </p:spPr>
        <p:txBody>
          <a:bodyPr/>
          <a:lstStyle/>
          <a:p>
            <a:r>
              <a:rPr lang="en-GB" dirty="0"/>
              <a:t>Ultrafast direct THz detectors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677AE-5F17-6AE2-74C9-D8496D08E381}"/>
              </a:ext>
            </a:extLst>
          </p:cNvPr>
          <p:cNvSpPr txBox="1"/>
          <p:nvPr/>
        </p:nvSpPr>
        <p:spPr>
          <a:xfrm>
            <a:off x="4013019" y="6345484"/>
            <a:ext cx="3809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A6"/>
                </a:solidFill>
                <a:latin typeface="+mn-lt"/>
              </a:rPr>
              <a:t>THz Pulse at Daresbury Lab (S. Jamison)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D783E6-9C09-FE95-6E7E-4E8C5C85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65" y="1016526"/>
            <a:ext cx="10515600" cy="1098213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Planar antennas with InGaAs diode detectors</a:t>
            </a:r>
          </a:p>
          <a:p>
            <a:r>
              <a:rPr lang="en-GB" sz="2000" dirty="0"/>
              <a:t>Picosecond response times </a:t>
            </a:r>
          </a:p>
          <a:p>
            <a:r>
              <a:rPr lang="en-GB" sz="2000" dirty="0"/>
              <a:t>Room temperature operation</a:t>
            </a:r>
            <a:endParaRPr lang="en-GB" sz="1800" dirty="0"/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BB4E2B-2548-E18C-2256-51B9A233F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5605" y="2584561"/>
            <a:ext cx="3651735" cy="2803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5FBFE1-C930-900A-25C7-9CC81E7A4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892" y="1696892"/>
            <a:ext cx="3001365" cy="3651736"/>
          </a:xfrm>
          <a:prstGeom prst="rect">
            <a:avLst/>
          </a:prstGeom>
        </p:spPr>
      </p:pic>
      <p:pic>
        <p:nvPicPr>
          <p:cNvPr id="20" name="Picture 19" descr="DSC_0720%20%281%29.jpg">
            <a:extLst>
              <a:ext uri="{FF2B5EF4-FFF2-40B4-BE49-F238E27FC236}">
                <a16:creationId xmlns:a16="http://schemas.microsoft.com/office/drawing/2014/main" id="{40497059-2EAC-6E98-22E2-5494625445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160290"/>
            <a:ext cx="2858088" cy="3651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7AF4F8-A48B-E668-E3B1-49312DF854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59"/>
          <a:stretch/>
        </p:blipFill>
        <p:spPr>
          <a:xfrm>
            <a:off x="7675095" y="3329286"/>
            <a:ext cx="4516905" cy="35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B17EA-D1A5-0F9D-4127-F7AFC79E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8EB9-F14B-89F0-6E05-785119A7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3" y="10010"/>
            <a:ext cx="10515600" cy="1325563"/>
          </a:xfrm>
        </p:spPr>
        <p:txBody>
          <a:bodyPr/>
          <a:lstStyle/>
          <a:p>
            <a:r>
              <a:rPr lang="en-GB" dirty="0"/>
              <a:t>Contact details etc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488944-9D1F-FDBF-C2D0-0DD8DB6BC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2" y="1245126"/>
            <a:ext cx="10878107" cy="2549634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Mat.Beardsley@stfc.ac.uk</a:t>
            </a:r>
            <a:r>
              <a:rPr lang="en-GB" sz="2000" dirty="0"/>
              <a:t> for manufacturing</a:t>
            </a:r>
          </a:p>
          <a:p>
            <a:endParaRPr lang="en-GB" sz="2000" dirty="0"/>
          </a:p>
          <a:p>
            <a:r>
              <a:rPr lang="en-GB" sz="2000" dirty="0">
                <a:hlinkClick r:id="rId3"/>
              </a:rPr>
              <a:t>Peter.Huggard@stfc.ac.uk</a:t>
            </a:r>
            <a:r>
              <a:rPr lang="en-GB" sz="2000" dirty="0"/>
              <a:t> for THz stuff</a:t>
            </a:r>
          </a:p>
          <a:p>
            <a:endParaRPr lang="en-GB" sz="2000" dirty="0"/>
          </a:p>
          <a:p>
            <a:r>
              <a:rPr lang="en-GB" sz="2000" dirty="0"/>
              <a:t>Can be named on RC grants, charge time to a DL project code, or provide a commercial quotation</a:t>
            </a:r>
            <a:endParaRPr lang="en-GB" sz="17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92699663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TFC corporate colours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3088"/>
      </a:accent1>
      <a:accent2>
        <a:srgbClr val="1E5DF8"/>
      </a:accent2>
      <a:accent3>
        <a:srgbClr val="E94D36"/>
      </a:accent3>
      <a:accent4>
        <a:srgbClr val="00A788"/>
      </a:accent4>
      <a:accent5>
        <a:srgbClr val="FBBB10"/>
      </a:accent5>
      <a:accent6>
        <a:srgbClr val="DADAD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3190709FBB04E88E1C795D91BBE8A" ma:contentTypeVersion="13" ma:contentTypeDescription="Create a new document." ma:contentTypeScope="" ma:versionID="77fad44b059bfd7519328c27165b3bf0">
  <xsd:schema xmlns:xsd="http://www.w3.org/2001/XMLSchema" xmlns:xs="http://www.w3.org/2001/XMLSchema" xmlns:p="http://schemas.microsoft.com/office/2006/metadata/properties" xmlns:ns2="def24471-4495-4925-ab16-f2edc05ef9c5" xmlns:ns3="fc95c42b-0cd7-40f5-b558-89790b991f6d" targetNamespace="http://schemas.microsoft.com/office/2006/metadata/properties" ma:root="true" ma:fieldsID="143f76efc2e0a268da4797fd19f27cd0" ns2:_="" ns3:_="">
    <xsd:import namespace="def24471-4495-4925-ab16-f2edc05ef9c5"/>
    <xsd:import namespace="fc95c42b-0cd7-40f5-b558-89790b991f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24471-4495-4925-ab16-f2edc05ef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5c42b-0cd7-40f5-b558-89790b991f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f871472-19cf-475b-b15d-9835b1ad4822}" ma:internalName="TaxCatchAll" ma:showField="CatchAllData" ma:web="fc95c42b-0cd7-40f5-b558-89790b991f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95c42b-0cd7-40f5-b558-89790b991f6d" xsi:nil="true"/>
    <lcf76f155ced4ddcb4097134ff3c332f xmlns="def24471-4495-4925-ab16-f2edc05ef9c5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59D5BF6F5064C9F3BA03F2D189D3B" ma:contentTypeVersion="13" ma:contentTypeDescription="Create a new document." ma:contentTypeScope="" ma:versionID="284c0d270b93d58c491b10e1bd34b81f">
  <xsd:schema xmlns:xsd="http://www.w3.org/2001/XMLSchema" xmlns:xs="http://www.w3.org/2001/XMLSchema" xmlns:p="http://schemas.microsoft.com/office/2006/metadata/properties" xmlns:ns2="e5ebcf68-ced2-4a98-b72f-28c94d1ed58b" xmlns:ns3="7e30df28-d906-45ca-99b3-b21bab123d78" targetNamespace="http://schemas.microsoft.com/office/2006/metadata/properties" ma:root="true" ma:fieldsID="aa5c3b73515b1761f9db7945b5c726d3" ns2:_="" ns3:_="">
    <xsd:import namespace="e5ebcf68-ced2-4a98-b72f-28c94d1ed58b"/>
    <xsd:import namespace="7e30df28-d906-45ca-99b3-b21bab123d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bcf68-ced2-4a98-b72f-28c94d1ed5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0df28-d906-45ca-99b3-b21bab123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BF0C8-F35E-42C4-8C73-34022CB4B2B4}"/>
</file>

<file path=customXml/itemProps2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E1E4C-B4E0-4252-BC84-2C85D5160FC2}">
  <ds:schemaRefs>
    <ds:schemaRef ds:uri="http://schemas.microsoft.com/office/2006/metadata/properties"/>
    <ds:schemaRef ds:uri="http://schemas.microsoft.com/office/infopath/2007/PartnerControls"/>
    <ds:schemaRef ds:uri="e5ebcf68-ced2-4a98-b72f-28c94d1ed58b"/>
    <ds:schemaRef ds:uri="7e30df28-d906-45ca-99b3-b21bab123d78"/>
  </ds:schemaRefs>
</ds:datastoreItem>
</file>

<file path=customXml/itemProps4.xml><?xml version="1.0" encoding="utf-8"?>
<ds:datastoreItem xmlns:ds="http://schemas.openxmlformats.org/officeDocument/2006/customXml" ds:itemID="{1DE6E108-340F-4477-BCEE-154AE7BDF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bcf68-ced2-4a98-b72f-28c94d1ed58b"/>
    <ds:schemaRef ds:uri="7e30df28-d906-45ca-99b3-b21bab123d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6531</TotalTime>
  <Words>295</Words>
  <Application>Microsoft Macintosh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Regular</vt:lpstr>
      <vt:lpstr>Calibri</vt:lpstr>
      <vt:lpstr>Calibri Light</vt:lpstr>
      <vt:lpstr>Wingdings</vt:lpstr>
      <vt:lpstr>Font and logo master</vt:lpstr>
      <vt:lpstr>Custom Design</vt:lpstr>
      <vt:lpstr>Font WITHOUT logo master</vt:lpstr>
      <vt:lpstr>PowerPoint Presentation</vt:lpstr>
      <vt:lpstr>MMT Background</vt:lpstr>
      <vt:lpstr>MMT Group at RAL</vt:lpstr>
      <vt:lpstr>Precision Machining: examples</vt:lpstr>
      <vt:lpstr>Precision Machining: examples</vt:lpstr>
      <vt:lpstr>Ultrafast direct THz detectors</vt:lpstr>
      <vt:lpstr>Contact details etc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Huggard, Peter (STFC,RAL,RALSP)</cp:lastModifiedBy>
  <cp:revision>293</cp:revision>
  <cp:lastPrinted>2019-10-02T08:27:37Z</cp:lastPrinted>
  <dcterms:created xsi:type="dcterms:W3CDTF">2019-09-17T08:04:08Z</dcterms:created>
  <dcterms:modified xsi:type="dcterms:W3CDTF">2024-12-03T10:05:06Z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0x0101005653190709FBB04E88E1C795D91BBE8A</vt:lpwstr>
  </property>
  <property fmtid="{D5CDD505-2E9C-101B-9397-08002B2CF9AE}" pid="3" name="_dlc_DocIdItemGuid">
    <vt:lpwstr>135feeb0-1e46-4549-be51-f2caa8a23389</vt:lpwstr>
  </property>
</Properties>
</file>