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700" r:id="rId5"/>
    <p:sldMasterId id="2147483715" r:id="rId6"/>
  </p:sldMasterIdLst>
  <p:notesMasterIdLst>
    <p:notesMasterId r:id="rId30"/>
  </p:notesMasterIdLst>
  <p:sldIdLst>
    <p:sldId id="257" r:id="rId7"/>
    <p:sldId id="259" r:id="rId8"/>
    <p:sldId id="260" r:id="rId9"/>
    <p:sldId id="261" r:id="rId10"/>
    <p:sldId id="262" r:id="rId11"/>
    <p:sldId id="263" r:id="rId12"/>
    <p:sldId id="264" r:id="rId13"/>
    <p:sldId id="267" r:id="rId14"/>
    <p:sldId id="268" r:id="rId15"/>
    <p:sldId id="265" r:id="rId16"/>
    <p:sldId id="266"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234"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688" userDrawn="1">
          <p15:clr>
            <a:srgbClr val="A4A3A4"/>
          </p15:clr>
        </p15:guide>
        <p15:guide id="9" orient="horz" pos="3884" userDrawn="1">
          <p15:clr>
            <a:srgbClr val="A4A3A4"/>
          </p15:clr>
        </p15:guide>
        <p15:guide id="10" pos="1209" userDrawn="1">
          <p15:clr>
            <a:srgbClr val="A4A3A4"/>
          </p15:clr>
        </p15:guide>
        <p15:guide id="11" pos="1391" userDrawn="1">
          <p15:clr>
            <a:srgbClr val="A4A3A4"/>
          </p15:clr>
        </p15:guide>
        <p15:guide id="12" pos="1844" userDrawn="1">
          <p15:clr>
            <a:srgbClr val="A4A3A4"/>
          </p15:clr>
        </p15:guide>
        <p15:guide id="13" orient="horz" pos="1026" userDrawn="1">
          <p15:clr>
            <a:srgbClr val="A4A3A4"/>
          </p15:clr>
        </p15:guide>
        <p15:guide id="14" orient="horz" pos="41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6262"/>
    <a:srgbClr val="003088"/>
    <a:srgbClr val="F08900"/>
    <a:srgbClr val="FF6900"/>
    <a:srgbClr val="1E5DF8"/>
    <a:srgbClr val="FFFFFF"/>
    <a:srgbClr val="00BED5"/>
    <a:srgbClr val="C13D33"/>
    <a:srgbClr val="E94D36"/>
    <a:srgbClr val="BE2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D8B43-380F-ABBA-6610-50F556682D3F}" v="7" dt="2024-12-03T09:50:07.360"/>
    <p1510:client id="{E1510180-BB17-DAB5-7018-F220A7F50C47}" v="63" dt="2024-12-02T17:29:04.7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3890" autoAdjust="0"/>
  </p:normalViewPr>
  <p:slideViewPr>
    <p:cSldViewPr snapToGrid="0" snapToObjects="1">
      <p:cViewPr>
        <p:scale>
          <a:sx n="100" d="100"/>
          <a:sy n="100" d="100"/>
        </p:scale>
        <p:origin x="1428" y="192"/>
      </p:cViewPr>
      <p:guideLst>
        <p:guide orient="horz" pos="323"/>
        <p:guide pos="234"/>
        <p:guide orient="horz" pos="3974"/>
        <p:guide pos="7355"/>
        <p:guide pos="3840"/>
        <p:guide orient="horz" pos="867"/>
        <p:guide orient="horz" pos="3634"/>
        <p:guide pos="688"/>
        <p:guide orient="horz" pos="3884"/>
        <p:guide pos="1209"/>
        <p:guide pos="1391"/>
        <p:guide pos="1844"/>
        <p:guide orient="horz" pos="1026"/>
        <p:guide orient="horz" pos="41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akes, Tim (STFC,DL,AST)" userId="S::tim.noakes@stfc.ac.uk::91c0b7da-6d27-44b7-b91c-722de443b9d3" providerId="AD" clId="Web-{CABD8B43-380F-ABBA-6610-50F556682D3F}"/>
    <pc:docChg chg="modSld">
      <pc:chgData name="Noakes, Tim (STFC,DL,AST)" userId="S::tim.noakes@stfc.ac.uk::91c0b7da-6d27-44b7-b91c-722de443b9d3" providerId="AD" clId="Web-{CABD8B43-380F-ABBA-6610-50F556682D3F}" dt="2024-12-03T09:50:05.141" v="5" actId="20577"/>
      <pc:docMkLst>
        <pc:docMk/>
      </pc:docMkLst>
      <pc:sldChg chg="modSp">
        <pc:chgData name="Noakes, Tim (STFC,DL,AST)" userId="S::tim.noakes@stfc.ac.uk::91c0b7da-6d27-44b7-b91c-722de443b9d3" providerId="AD" clId="Web-{CABD8B43-380F-ABBA-6610-50F556682D3F}" dt="2024-12-03T09:50:05.141" v="5" actId="20577"/>
        <pc:sldMkLst>
          <pc:docMk/>
          <pc:sldMk cId="3963254683" sldId="259"/>
        </pc:sldMkLst>
        <pc:spChg chg="mod">
          <ac:chgData name="Noakes, Tim (STFC,DL,AST)" userId="S::tim.noakes@stfc.ac.uk::91c0b7da-6d27-44b7-b91c-722de443b9d3" providerId="AD" clId="Web-{CABD8B43-380F-ABBA-6610-50F556682D3F}" dt="2024-12-03T09:50:05.141" v="5" actId="20577"/>
          <ac:spMkLst>
            <pc:docMk/>
            <pc:sldMk cId="3963254683" sldId="259"/>
            <ac:spMk id="3" creationId="{E27A2859-E524-FB59-AFAD-96B65A5683BC}"/>
          </ac:spMkLst>
        </pc:spChg>
      </pc:sldChg>
    </pc:docChg>
  </pc:docChgLst>
  <pc:docChgLst>
    <pc:chgData name="Noakes, Tim (STFC,DL,AST)" userId="S::tim.noakes@stfc.ac.uk::91c0b7da-6d27-44b7-b91c-722de443b9d3" providerId="AD" clId="Web-{E1510180-BB17-DAB5-7018-F220A7F50C47}"/>
    <pc:docChg chg="modSld">
      <pc:chgData name="Noakes, Tim (STFC,DL,AST)" userId="S::tim.noakes@stfc.ac.uk::91c0b7da-6d27-44b7-b91c-722de443b9d3" providerId="AD" clId="Web-{E1510180-BB17-DAB5-7018-F220A7F50C47}" dt="2024-12-02T17:29:04.719" v="61" actId="14100"/>
      <pc:docMkLst>
        <pc:docMk/>
      </pc:docMkLst>
      <pc:sldChg chg="addSp delSp modSp">
        <pc:chgData name="Noakes, Tim (STFC,DL,AST)" userId="S::tim.noakes@stfc.ac.uk::91c0b7da-6d27-44b7-b91c-722de443b9d3" providerId="AD" clId="Web-{E1510180-BB17-DAB5-7018-F220A7F50C47}" dt="2024-12-02T17:29:04.719" v="61" actId="14100"/>
        <pc:sldMkLst>
          <pc:docMk/>
          <pc:sldMk cId="110008148" sldId="260"/>
        </pc:sldMkLst>
        <pc:spChg chg="mod">
          <ac:chgData name="Noakes, Tim (STFC,DL,AST)" userId="S::tim.noakes@stfc.ac.uk::91c0b7da-6d27-44b7-b91c-722de443b9d3" providerId="AD" clId="Web-{E1510180-BB17-DAB5-7018-F220A7F50C47}" dt="2024-12-02T17:29:04.719" v="61" actId="14100"/>
          <ac:spMkLst>
            <pc:docMk/>
            <pc:sldMk cId="110008148" sldId="260"/>
            <ac:spMk id="8" creationId="{EDE8BCFD-D6E8-BE43-AF22-CDEA3FA0A6D7}"/>
          </ac:spMkLst>
        </pc:spChg>
        <pc:picChg chg="add mod">
          <ac:chgData name="Noakes, Tim (STFC,DL,AST)" userId="S::tim.noakes@stfc.ac.uk::91c0b7da-6d27-44b7-b91c-722de443b9d3" providerId="AD" clId="Web-{E1510180-BB17-DAB5-7018-F220A7F50C47}" dt="2024-12-02T17:28:56.531" v="60" actId="14100"/>
          <ac:picMkLst>
            <pc:docMk/>
            <pc:sldMk cId="110008148" sldId="260"/>
            <ac:picMk id="3" creationId="{DCAE903D-5CC6-BB5F-6E13-AD8B42FCEF50}"/>
          </ac:picMkLst>
        </pc:picChg>
        <pc:picChg chg="del">
          <ac:chgData name="Noakes, Tim (STFC,DL,AST)" userId="S::tim.noakes@stfc.ac.uk::91c0b7da-6d27-44b7-b91c-722de443b9d3" providerId="AD" clId="Web-{E1510180-BB17-DAB5-7018-F220A7F50C47}" dt="2024-12-02T17:28:40.312" v="57"/>
          <ac:picMkLst>
            <pc:docMk/>
            <pc:sldMk cId="110008148" sldId="260"/>
            <ac:picMk id="10" creationId="{AAE64A02-6BB7-98D0-CE17-6DD0B142FAAC}"/>
          </ac:picMkLst>
        </pc:picChg>
      </pc:sldChg>
      <pc:sldChg chg="modSp">
        <pc:chgData name="Noakes, Tim (STFC,DL,AST)" userId="S::tim.noakes@stfc.ac.uk::91c0b7da-6d27-44b7-b91c-722de443b9d3" providerId="AD" clId="Web-{E1510180-BB17-DAB5-7018-F220A7F50C47}" dt="2024-12-02T17:08:10.980" v="20" actId="14100"/>
        <pc:sldMkLst>
          <pc:docMk/>
          <pc:sldMk cId="1645045564" sldId="263"/>
        </pc:sldMkLst>
        <pc:spChg chg="mod">
          <ac:chgData name="Noakes, Tim (STFC,DL,AST)" userId="S::tim.noakes@stfc.ac.uk::91c0b7da-6d27-44b7-b91c-722de443b9d3" providerId="AD" clId="Web-{E1510180-BB17-DAB5-7018-F220A7F50C47}" dt="2024-12-02T17:08:06.370" v="19" actId="1076"/>
          <ac:spMkLst>
            <pc:docMk/>
            <pc:sldMk cId="1645045564" sldId="263"/>
            <ac:spMk id="2" creationId="{51930039-BEDC-770B-3568-3850C851E250}"/>
          </ac:spMkLst>
        </pc:spChg>
        <pc:spChg chg="mod">
          <ac:chgData name="Noakes, Tim (STFC,DL,AST)" userId="S::tim.noakes@stfc.ac.uk::91c0b7da-6d27-44b7-b91c-722de443b9d3" providerId="AD" clId="Web-{E1510180-BB17-DAB5-7018-F220A7F50C47}" dt="2024-12-02T17:08:10.980" v="20" actId="14100"/>
          <ac:spMkLst>
            <pc:docMk/>
            <pc:sldMk cId="1645045564" sldId="263"/>
            <ac:spMk id="3" creationId="{34538F29-C0FC-CBBF-CB05-08267309A884}"/>
          </ac:spMkLst>
        </pc:spChg>
      </pc:sldChg>
      <pc:sldChg chg="modSp">
        <pc:chgData name="Noakes, Tim (STFC,DL,AST)" userId="S::tim.noakes@stfc.ac.uk::91c0b7da-6d27-44b7-b91c-722de443b9d3" providerId="AD" clId="Web-{E1510180-BB17-DAB5-7018-F220A7F50C47}" dt="2024-12-02T17:09:06.325" v="25" actId="20577"/>
        <pc:sldMkLst>
          <pc:docMk/>
          <pc:sldMk cId="2367427157" sldId="271"/>
        </pc:sldMkLst>
        <pc:spChg chg="mod">
          <ac:chgData name="Noakes, Tim (STFC,DL,AST)" userId="S::tim.noakes@stfc.ac.uk::91c0b7da-6d27-44b7-b91c-722de443b9d3" providerId="AD" clId="Web-{E1510180-BB17-DAB5-7018-F220A7F50C47}" dt="2024-12-02T17:09:06.325" v="25" actId="20577"/>
          <ac:spMkLst>
            <pc:docMk/>
            <pc:sldMk cId="2367427157" sldId="271"/>
            <ac:spMk id="3" creationId="{B636455F-74B7-FF4E-EB56-E07209AC799A}"/>
          </ac:spMkLst>
        </pc:spChg>
      </pc:sldChg>
      <pc:sldChg chg="modSp">
        <pc:chgData name="Noakes, Tim (STFC,DL,AST)" userId="S::tim.noakes@stfc.ac.uk::91c0b7da-6d27-44b7-b91c-722de443b9d3" providerId="AD" clId="Web-{E1510180-BB17-DAB5-7018-F220A7F50C47}" dt="2024-12-02T17:18:15.747" v="56" actId="20577"/>
        <pc:sldMkLst>
          <pc:docMk/>
          <pc:sldMk cId="3879518392" sldId="280"/>
        </pc:sldMkLst>
        <pc:spChg chg="mod">
          <ac:chgData name="Noakes, Tim (STFC,DL,AST)" userId="S::tim.noakes@stfc.ac.uk::91c0b7da-6d27-44b7-b91c-722de443b9d3" providerId="AD" clId="Web-{E1510180-BB17-DAB5-7018-F220A7F50C47}" dt="2024-12-02T17:18:15.747" v="56" actId="20577"/>
          <ac:spMkLst>
            <pc:docMk/>
            <pc:sldMk cId="3879518392" sldId="280"/>
            <ac:spMk id="3" creationId="{4C70FD86-13ED-B94E-BE5B-EC4546C6C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12/3/2024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12/3/2024</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02392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9" name="Picture 8">
            <a:extLst>
              <a:ext uri="{FF2B5EF4-FFF2-40B4-BE49-F238E27FC236}">
                <a16:creationId xmlns:a16="http://schemas.microsoft.com/office/drawing/2014/main" id="{88FFAE5C-641B-744D-A6DC-75A698267D33}"/>
              </a:ext>
            </a:extLst>
          </p:cNvPr>
          <p:cNvPicPr>
            <a:picLocks noChangeAspect="1"/>
          </p:cNvPicPr>
          <p:nvPr userDrawn="1"/>
        </p:nvPicPr>
        <p:blipFill>
          <a:blip r:embed="rId14"/>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orient="horz" pos="415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12/3/2024</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9" name="Picture 8">
            <a:extLst>
              <a:ext uri="{FF2B5EF4-FFF2-40B4-BE49-F238E27FC236}">
                <a16:creationId xmlns:a16="http://schemas.microsoft.com/office/drawing/2014/main" id="{88FFAE5C-641B-744D-A6DC-75A698267D33}"/>
              </a:ext>
            </a:extLst>
          </p:cNvPr>
          <p:cNvPicPr>
            <a:picLocks noChangeAspect="1"/>
          </p:cNvPicPr>
          <p:nvPr userDrawn="1"/>
        </p:nvPicPr>
        <p:blipFill>
          <a:blip r:embed="rId3"/>
          <a:stretch>
            <a:fillRect/>
          </a:stretch>
        </p:blipFill>
        <p:spPr>
          <a:xfrm>
            <a:off x="97200" y="5760000"/>
            <a:ext cx="2352675" cy="1010412"/>
          </a:xfrm>
          <a:prstGeom prst="rect">
            <a:avLst/>
          </a:prstGeom>
        </p:spPr>
      </p:pic>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B0FE0-A4AF-D848-8925-91A37993D74D}"/>
              </a:ext>
            </a:extLst>
          </p:cNvPr>
          <p:cNvSpPr txBox="1"/>
          <p:nvPr/>
        </p:nvSpPr>
        <p:spPr>
          <a:xfrm>
            <a:off x="1151275" y="1959153"/>
            <a:ext cx="9753208" cy="1569660"/>
          </a:xfrm>
          <a:prstGeom prst="rect">
            <a:avLst/>
          </a:prstGeom>
          <a:noFill/>
        </p:spPr>
        <p:txBody>
          <a:bodyPr wrap="square" rtlCol="0" anchor="t">
            <a:spAutoFit/>
          </a:bodyPr>
          <a:lstStyle/>
          <a:p>
            <a:r>
              <a:rPr lang="en-GB" sz="4800" b="1" spc="-150" dirty="0">
                <a:solidFill>
                  <a:srgbClr val="002060"/>
                </a:solidFill>
                <a:latin typeface="Arial" panose="020B0604020202020204" pitchFamily="34" charset="0"/>
                <a:cs typeface="Arial" panose="020B0604020202020204" pitchFamily="34" charset="0"/>
              </a:rPr>
              <a:t>Overview of the CLARA Beamtime Application Process</a:t>
            </a:r>
            <a:endParaRPr lang="en-US" sz="4800" b="1" spc="-15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1151275" y="3793086"/>
            <a:ext cx="6111171" cy="461665"/>
          </a:xfrm>
          <a:prstGeom prst="rect">
            <a:avLst/>
          </a:prstGeom>
        </p:spPr>
        <p:txBody>
          <a:bodyPr wrap="square">
            <a:spAutoFit/>
          </a:bodyPr>
          <a:lstStyle/>
          <a:p>
            <a:r>
              <a:rPr lang="en-GB" sz="2400" dirty="0">
                <a:solidFill>
                  <a:srgbClr val="626262"/>
                </a:solidFill>
                <a:latin typeface="Arial" panose="020B0604020202020204" pitchFamily="34" charset="0"/>
                <a:cs typeface="Arial" panose="020B0604020202020204" pitchFamily="34" charset="0"/>
              </a:rPr>
              <a:t>Tim Noakes</a:t>
            </a:r>
          </a:p>
        </p:txBody>
      </p:sp>
      <p:pic>
        <p:nvPicPr>
          <p:cNvPr id="7" name="Picture 6">
            <a:extLst>
              <a:ext uri="{FF2B5EF4-FFF2-40B4-BE49-F238E27FC236}">
                <a16:creationId xmlns:a16="http://schemas.microsoft.com/office/drawing/2014/main" id="{C6B795F7-0D54-BA41-848A-C94777C8B991}"/>
              </a:ext>
            </a:extLst>
          </p:cNvPr>
          <p:cNvPicPr>
            <a:picLocks noChangeAspect="1"/>
          </p:cNvPicPr>
          <p:nvPr/>
        </p:nvPicPr>
        <p:blipFill>
          <a:blip r:embed="rId3"/>
          <a:stretch>
            <a:fillRect/>
          </a:stretch>
        </p:blipFill>
        <p:spPr>
          <a:xfrm>
            <a:off x="151200" y="140400"/>
            <a:ext cx="3619500" cy="1554480"/>
          </a:xfrm>
          <a:prstGeom prst="rect">
            <a:avLst/>
          </a:prstGeom>
        </p:spPr>
      </p:pic>
    </p:spTree>
    <p:extLst>
      <p:ext uri="{BB962C8B-B14F-4D97-AF65-F5344CB8AC3E}">
        <p14:creationId xmlns:p14="http://schemas.microsoft.com/office/powerpoint/2010/main" val="322438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F5E4-5700-09EE-B61F-0A1DBF28FC04}"/>
              </a:ext>
            </a:extLst>
          </p:cNvPr>
          <p:cNvSpPr>
            <a:spLocks noGrp="1"/>
          </p:cNvSpPr>
          <p:nvPr>
            <p:ph type="title"/>
          </p:nvPr>
        </p:nvSpPr>
        <p:spPr/>
        <p:txBody>
          <a:bodyPr/>
          <a:lstStyle/>
          <a:p>
            <a:r>
              <a:rPr lang="en-GB" dirty="0"/>
              <a:t>Peer Review of Proposals</a:t>
            </a:r>
            <a:br>
              <a:rPr lang="en-GB" dirty="0"/>
            </a:br>
            <a:endParaRPr lang="en-GB" dirty="0"/>
          </a:p>
        </p:txBody>
      </p:sp>
      <p:sp>
        <p:nvSpPr>
          <p:cNvPr id="3" name="Content Placeholder 2">
            <a:extLst>
              <a:ext uri="{FF2B5EF4-FFF2-40B4-BE49-F238E27FC236}">
                <a16:creationId xmlns:a16="http://schemas.microsoft.com/office/drawing/2014/main" id="{440D6AAD-938D-54DE-5052-633E0A034258}"/>
              </a:ext>
            </a:extLst>
          </p:cNvPr>
          <p:cNvSpPr>
            <a:spLocks noGrp="1"/>
          </p:cNvSpPr>
          <p:nvPr>
            <p:ph idx="1"/>
          </p:nvPr>
        </p:nvSpPr>
        <p:spPr>
          <a:xfrm>
            <a:off x="889820" y="1191444"/>
            <a:ext cx="10515600" cy="4351338"/>
          </a:xfrm>
        </p:spPr>
        <p:txBody>
          <a:bodyPr>
            <a:normAutofit fontScale="92500" lnSpcReduction="10000"/>
          </a:bodyPr>
          <a:lstStyle/>
          <a:p>
            <a:r>
              <a:rPr lang="en-GB" dirty="0"/>
              <a:t>Reviewed by the Beamtime Access Panel</a:t>
            </a:r>
          </a:p>
          <a:p>
            <a:pPr lvl="1"/>
            <a:r>
              <a:rPr lang="en-GB" dirty="0"/>
              <a:t>Andy Wolski (CI) – Chair</a:t>
            </a:r>
          </a:p>
          <a:p>
            <a:pPr lvl="1"/>
            <a:r>
              <a:rPr lang="en-GB" dirty="0"/>
              <a:t>Phil Burrows (JAI)</a:t>
            </a:r>
          </a:p>
          <a:p>
            <a:pPr lvl="1"/>
            <a:r>
              <a:rPr lang="en-GB" dirty="0"/>
              <a:t>Jim Clarke (ASTeC)</a:t>
            </a:r>
          </a:p>
          <a:p>
            <a:pPr lvl="1"/>
            <a:r>
              <a:rPr lang="en-GB" dirty="0">
                <a:solidFill>
                  <a:srgbClr val="FF0000"/>
                </a:solidFill>
              </a:rPr>
              <a:t>Rajeev </a:t>
            </a:r>
            <a:r>
              <a:rPr lang="en-GB" dirty="0" err="1">
                <a:solidFill>
                  <a:srgbClr val="FF0000"/>
                </a:solidFill>
              </a:rPr>
              <a:t>Pattathil</a:t>
            </a:r>
            <a:r>
              <a:rPr lang="en-GB" dirty="0">
                <a:solidFill>
                  <a:srgbClr val="FF0000"/>
                </a:solidFill>
              </a:rPr>
              <a:t> (CLF, alternative acceleration expert)</a:t>
            </a:r>
          </a:p>
          <a:p>
            <a:pPr lvl="1"/>
            <a:r>
              <a:rPr lang="en-GB" dirty="0"/>
              <a:t>Tim Noakes (Technical Coordinator) – advisory capacity only</a:t>
            </a:r>
          </a:p>
          <a:p>
            <a:r>
              <a:rPr lang="en-GB" dirty="0"/>
              <a:t>Each panel member ranks the proposals independently</a:t>
            </a:r>
          </a:p>
          <a:p>
            <a:r>
              <a:rPr lang="en-GB" dirty="0"/>
              <a:t>Scores averaged and an initial ranking list formed</a:t>
            </a:r>
          </a:p>
          <a:p>
            <a:r>
              <a:rPr lang="en-GB" dirty="0"/>
              <a:t>Pairwise comparison of proposals running down the list – where two proposals are close in score should the order be changed?</a:t>
            </a:r>
          </a:p>
          <a:p>
            <a:r>
              <a:rPr lang="en-GB" dirty="0"/>
              <a:t>Diversity and Inclusion check before final ranking list agreed</a:t>
            </a:r>
          </a:p>
        </p:txBody>
      </p:sp>
      <p:sp>
        <p:nvSpPr>
          <p:cNvPr id="4" name="Slide Number Placeholder 3">
            <a:extLst>
              <a:ext uri="{FF2B5EF4-FFF2-40B4-BE49-F238E27FC236}">
                <a16:creationId xmlns:a16="http://schemas.microsoft.com/office/drawing/2014/main" id="{106032F8-6303-AEB0-5107-0DE2C7D4433D}"/>
              </a:ext>
            </a:extLst>
          </p:cNvPr>
          <p:cNvSpPr>
            <a:spLocks noGrp="1"/>
          </p:cNvSpPr>
          <p:nvPr>
            <p:ph type="sldNum" sz="quarter" idx="12"/>
          </p:nvPr>
        </p:nvSpPr>
        <p:spPr/>
        <p:txBody>
          <a:bodyPr/>
          <a:lstStyle/>
          <a:p>
            <a:fld id="{BBAAB195-B577-5546-8349-9DDA93B6129E}" type="slidenum">
              <a:rPr lang="en-US" smtClean="0"/>
              <a:t>10</a:t>
            </a:fld>
            <a:endParaRPr lang="en-US"/>
          </a:p>
        </p:txBody>
      </p:sp>
    </p:spTree>
    <p:extLst>
      <p:ext uri="{BB962C8B-B14F-4D97-AF65-F5344CB8AC3E}">
        <p14:creationId xmlns:p14="http://schemas.microsoft.com/office/powerpoint/2010/main" val="89054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E755-D471-63FE-98F8-07F34A48A352}"/>
              </a:ext>
            </a:extLst>
          </p:cNvPr>
          <p:cNvSpPr>
            <a:spLocks noGrp="1"/>
          </p:cNvSpPr>
          <p:nvPr>
            <p:ph type="title"/>
          </p:nvPr>
        </p:nvSpPr>
        <p:spPr>
          <a:xfrm>
            <a:off x="675969" y="188149"/>
            <a:ext cx="10515600" cy="1325563"/>
          </a:xfrm>
        </p:spPr>
        <p:txBody>
          <a:bodyPr/>
          <a:lstStyle/>
          <a:p>
            <a:r>
              <a:rPr lang="en-GB" dirty="0"/>
              <a:t>Evaluation Criteria</a:t>
            </a:r>
          </a:p>
        </p:txBody>
      </p:sp>
      <p:sp>
        <p:nvSpPr>
          <p:cNvPr id="3" name="Content Placeholder 2">
            <a:extLst>
              <a:ext uri="{FF2B5EF4-FFF2-40B4-BE49-F238E27FC236}">
                <a16:creationId xmlns:a16="http://schemas.microsoft.com/office/drawing/2014/main" id="{FBF2B67A-93EE-E449-3289-C0B33B95F813}"/>
              </a:ext>
            </a:extLst>
          </p:cNvPr>
          <p:cNvSpPr>
            <a:spLocks noGrp="1"/>
          </p:cNvSpPr>
          <p:nvPr>
            <p:ph idx="1"/>
          </p:nvPr>
        </p:nvSpPr>
        <p:spPr>
          <a:xfrm>
            <a:off x="838200" y="1318158"/>
            <a:ext cx="4404852" cy="4530725"/>
          </a:xfrm>
        </p:spPr>
        <p:txBody>
          <a:bodyPr>
            <a:normAutofit/>
          </a:bodyPr>
          <a:lstStyle/>
          <a:p>
            <a:pPr marL="0" indent="0" algn="l" rtl="0" fontAlgn="base">
              <a:buNone/>
            </a:pPr>
            <a:r>
              <a:rPr lang="en-GB" sz="1800" b="1" i="0" dirty="0">
                <a:solidFill>
                  <a:srgbClr val="FF0000"/>
                </a:solidFill>
                <a:effectLst/>
                <a:latin typeface="+mn-lt"/>
              </a:rPr>
              <a:t>New criteria going forward</a:t>
            </a:r>
          </a:p>
          <a:p>
            <a:pPr algn="l" rtl="0" fontAlgn="base">
              <a:buFont typeface="Arial" panose="020B0604020202020204" pitchFamily="34" charset="0"/>
              <a:buChar char="•"/>
            </a:pPr>
            <a:r>
              <a:rPr lang="en-GB" sz="1800" b="0" i="0" dirty="0">
                <a:solidFill>
                  <a:srgbClr val="FF0000"/>
                </a:solidFill>
                <a:effectLst/>
                <a:latin typeface="+mn-lt"/>
              </a:rPr>
              <a:t>Scientific Excellence </a:t>
            </a:r>
          </a:p>
          <a:p>
            <a:pPr lvl="1" fontAlgn="base">
              <a:buFont typeface="Arial" panose="020B0604020202020204" pitchFamily="34" charset="0"/>
              <a:buChar char="•"/>
            </a:pPr>
            <a:r>
              <a:rPr lang="en-GB" sz="1600" b="0" i="0" dirty="0">
                <a:solidFill>
                  <a:srgbClr val="FF0000"/>
                </a:solidFill>
                <a:effectLst/>
                <a:latin typeface="+mn-lt"/>
              </a:rPr>
              <a:t>Scientific and technical merit </a:t>
            </a:r>
          </a:p>
          <a:p>
            <a:pPr lvl="1" fontAlgn="base">
              <a:buFont typeface="Arial" panose="020B0604020202020204" pitchFamily="34" charset="0"/>
              <a:buChar char="•"/>
            </a:pPr>
            <a:r>
              <a:rPr lang="en-GB" sz="1600" b="0" i="0" dirty="0">
                <a:solidFill>
                  <a:srgbClr val="FF0000"/>
                </a:solidFill>
                <a:effectLst/>
                <a:latin typeface="+mn-lt"/>
              </a:rPr>
              <a:t>International competitiveness </a:t>
            </a:r>
          </a:p>
          <a:p>
            <a:pPr lvl="1" fontAlgn="base">
              <a:buFont typeface="Arial" panose="020B0604020202020204" pitchFamily="34" charset="0"/>
              <a:buChar char="•"/>
            </a:pPr>
            <a:r>
              <a:rPr lang="en-GB" sz="1600" b="0" i="0" dirty="0">
                <a:solidFill>
                  <a:srgbClr val="FF0000"/>
                </a:solidFill>
                <a:effectLst/>
                <a:latin typeface="+mn-lt"/>
              </a:rPr>
              <a:t>Strategic value and timeliness </a:t>
            </a:r>
          </a:p>
          <a:p>
            <a:pPr algn="l" rtl="0" fontAlgn="base">
              <a:buFont typeface="Arial" panose="020B0604020202020204" pitchFamily="34" charset="0"/>
              <a:buChar char="•"/>
            </a:pPr>
            <a:r>
              <a:rPr lang="en-GB" sz="1800" b="0" i="0" dirty="0">
                <a:solidFill>
                  <a:srgbClr val="FF0000"/>
                </a:solidFill>
                <a:effectLst/>
                <a:latin typeface="+mn-lt"/>
              </a:rPr>
              <a:t>Leadership and Planning </a:t>
            </a:r>
          </a:p>
          <a:p>
            <a:pPr lvl="1" fontAlgn="base">
              <a:buFont typeface="Arial" panose="020B0604020202020204" pitchFamily="34" charset="0"/>
              <a:buChar char="•"/>
            </a:pPr>
            <a:r>
              <a:rPr lang="en-GB" sz="1600" b="0" i="0" dirty="0">
                <a:solidFill>
                  <a:srgbClr val="FF0000"/>
                </a:solidFill>
                <a:effectLst/>
                <a:latin typeface="+mn-lt"/>
              </a:rPr>
              <a:t>Level of leadership in the area </a:t>
            </a:r>
          </a:p>
          <a:p>
            <a:pPr lvl="1" fontAlgn="base">
              <a:buFont typeface="Arial" panose="020B0604020202020204" pitchFamily="34" charset="0"/>
              <a:buChar char="•"/>
            </a:pPr>
            <a:r>
              <a:rPr lang="en-GB" sz="1600" b="0" i="0" dirty="0">
                <a:solidFill>
                  <a:srgbClr val="FF0000"/>
                </a:solidFill>
                <a:effectLst/>
                <a:latin typeface="+mn-lt"/>
              </a:rPr>
              <a:t>Track record of the investigators </a:t>
            </a:r>
          </a:p>
          <a:p>
            <a:pPr lvl="1" fontAlgn="base">
              <a:buFont typeface="Arial" panose="020B0604020202020204" pitchFamily="34" charset="0"/>
              <a:buChar char="•"/>
            </a:pPr>
            <a:r>
              <a:rPr lang="en-GB" sz="1600" b="0" i="0" dirty="0">
                <a:solidFill>
                  <a:srgbClr val="FF0000"/>
                </a:solidFill>
                <a:effectLst/>
                <a:latin typeface="+mn-lt"/>
              </a:rPr>
              <a:t>Planning of the proposed experiment </a:t>
            </a:r>
          </a:p>
          <a:p>
            <a:pPr algn="l" rtl="0" fontAlgn="base">
              <a:buFont typeface="Arial" panose="020B0604020202020204" pitchFamily="34" charset="0"/>
              <a:buChar char="•"/>
            </a:pPr>
            <a:r>
              <a:rPr lang="en-GB" sz="1800" b="0" i="0" dirty="0">
                <a:solidFill>
                  <a:srgbClr val="FF0000"/>
                </a:solidFill>
                <a:effectLst/>
                <a:latin typeface="+mn-lt"/>
              </a:rPr>
              <a:t>Impact </a:t>
            </a:r>
          </a:p>
          <a:p>
            <a:pPr lvl="1" fontAlgn="base">
              <a:buFont typeface="Arial" panose="020B0604020202020204" pitchFamily="34" charset="0"/>
              <a:buChar char="•"/>
            </a:pPr>
            <a:r>
              <a:rPr lang="en-GB" sz="1600" b="0" i="0" dirty="0">
                <a:solidFill>
                  <a:srgbClr val="FF0000"/>
                </a:solidFill>
                <a:effectLst/>
                <a:latin typeface="+mn-lt"/>
              </a:rPr>
              <a:t>Scientific or technical impact </a:t>
            </a:r>
          </a:p>
          <a:p>
            <a:pPr lvl="1" fontAlgn="base">
              <a:buFont typeface="Arial" panose="020B0604020202020204" pitchFamily="34" charset="0"/>
              <a:buChar char="•"/>
            </a:pPr>
            <a:r>
              <a:rPr lang="en-GB" sz="1600" b="0" i="0" dirty="0">
                <a:solidFill>
                  <a:srgbClr val="FF0000"/>
                </a:solidFill>
                <a:effectLst/>
                <a:latin typeface="+mn-lt"/>
              </a:rPr>
              <a:t>Training and the development of next generation researchers </a:t>
            </a:r>
          </a:p>
          <a:p>
            <a:pPr lvl="1" fontAlgn="base">
              <a:buFont typeface="Arial" panose="020B0604020202020204" pitchFamily="34" charset="0"/>
              <a:buChar char="•"/>
            </a:pPr>
            <a:r>
              <a:rPr lang="en-GB" sz="1600" b="0" i="0" dirty="0">
                <a:solidFill>
                  <a:srgbClr val="FF0000"/>
                </a:solidFill>
                <a:effectLst/>
                <a:latin typeface="+mn-lt"/>
              </a:rPr>
              <a:t>Industrial relevance </a:t>
            </a:r>
          </a:p>
        </p:txBody>
      </p:sp>
      <p:sp>
        <p:nvSpPr>
          <p:cNvPr id="4" name="Slide Number Placeholder 3">
            <a:extLst>
              <a:ext uri="{FF2B5EF4-FFF2-40B4-BE49-F238E27FC236}">
                <a16:creationId xmlns:a16="http://schemas.microsoft.com/office/drawing/2014/main" id="{7E1BDD6D-706E-8C3C-767B-002DA840A43E}"/>
              </a:ext>
            </a:extLst>
          </p:cNvPr>
          <p:cNvSpPr>
            <a:spLocks noGrp="1"/>
          </p:cNvSpPr>
          <p:nvPr>
            <p:ph type="sldNum" sz="quarter" idx="12"/>
          </p:nvPr>
        </p:nvSpPr>
        <p:spPr/>
        <p:txBody>
          <a:bodyPr/>
          <a:lstStyle/>
          <a:p>
            <a:fld id="{BBAAB195-B577-5546-8349-9DDA93B6129E}" type="slidenum">
              <a:rPr lang="en-US" smtClean="0"/>
              <a:t>11</a:t>
            </a:fld>
            <a:endParaRPr lang="en-US"/>
          </a:p>
        </p:txBody>
      </p:sp>
      <p:sp>
        <p:nvSpPr>
          <p:cNvPr id="5" name="Content Placeholder 2">
            <a:extLst>
              <a:ext uri="{FF2B5EF4-FFF2-40B4-BE49-F238E27FC236}">
                <a16:creationId xmlns:a16="http://schemas.microsoft.com/office/drawing/2014/main" id="{58766AE6-2CD2-407F-D676-4DA9AB2B97F4}"/>
              </a:ext>
            </a:extLst>
          </p:cNvPr>
          <p:cNvSpPr txBox="1">
            <a:spLocks/>
          </p:cNvSpPr>
          <p:nvPr/>
        </p:nvSpPr>
        <p:spPr>
          <a:xfrm>
            <a:off x="5604387" y="1349477"/>
            <a:ext cx="6017341" cy="500687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Before the meeting each panel member rates each proposal out of 6 in these three criteria </a:t>
            </a:r>
          </a:p>
          <a:p>
            <a:pPr marL="457200" lvl="1" indent="0">
              <a:buNone/>
            </a:pPr>
            <a:endParaRPr lang="en-GB" b="1" dirty="0"/>
          </a:p>
          <a:p>
            <a:pPr marL="457200" lvl="1" indent="0">
              <a:buNone/>
            </a:pPr>
            <a:r>
              <a:rPr lang="en-GB" b="1" dirty="0"/>
              <a:t>1</a:t>
            </a:r>
            <a:r>
              <a:rPr lang="en-GB" dirty="0"/>
              <a:t> - This proposal is fundamentally flawed </a:t>
            </a:r>
          </a:p>
          <a:p>
            <a:pPr marL="457200" lvl="1" indent="0">
              <a:buNone/>
            </a:pPr>
            <a:r>
              <a:rPr lang="en-GB" b="1" dirty="0"/>
              <a:t>2</a:t>
            </a:r>
            <a:r>
              <a:rPr lang="en-GB" dirty="0"/>
              <a:t> - This proposal does not meet all of the evaluation criteria </a:t>
            </a:r>
          </a:p>
          <a:p>
            <a:pPr marL="457200" lvl="1" indent="0">
              <a:buNone/>
            </a:pPr>
            <a:r>
              <a:rPr lang="en-GB" b="1" dirty="0"/>
              <a:t>3</a:t>
            </a:r>
            <a:r>
              <a:rPr lang="en-GB" dirty="0"/>
              <a:t> - This proposal meets all evaluation criteria but with clear weaknesses </a:t>
            </a:r>
          </a:p>
          <a:p>
            <a:pPr marL="457200" lvl="1" indent="0">
              <a:buNone/>
            </a:pPr>
            <a:r>
              <a:rPr lang="en-GB" b="1" dirty="0"/>
              <a:t>4</a:t>
            </a:r>
            <a:r>
              <a:rPr lang="en-GB" dirty="0"/>
              <a:t> - This is a good proposal that meets all evaluation criteria but with minor weaknesses </a:t>
            </a:r>
          </a:p>
          <a:p>
            <a:pPr marL="457200" lvl="1" indent="0">
              <a:buNone/>
            </a:pPr>
            <a:r>
              <a:rPr lang="en-GB" b="1" dirty="0"/>
              <a:t>5</a:t>
            </a:r>
            <a:r>
              <a:rPr lang="en-GB" dirty="0"/>
              <a:t> - This is a strong proposal that broadly meets all evaluation criteria </a:t>
            </a:r>
          </a:p>
          <a:p>
            <a:pPr marL="457200" lvl="1" indent="0">
              <a:buNone/>
            </a:pPr>
            <a:r>
              <a:rPr lang="en-GB" b="1" dirty="0"/>
              <a:t>6</a:t>
            </a:r>
            <a:r>
              <a:rPr lang="en-GB" dirty="0"/>
              <a:t> - This is a very strong proposal that fully meets all evaluation criteria</a:t>
            </a:r>
          </a:p>
          <a:p>
            <a:pPr marL="0" indent="0">
              <a:buNone/>
            </a:pPr>
            <a:r>
              <a:rPr lang="en-GB" dirty="0"/>
              <a:t>Individual members average their scores using a weighting which they personally specify to produce a single mark for each proposal</a:t>
            </a:r>
          </a:p>
          <a:p>
            <a:r>
              <a:rPr lang="en-GB" sz="2600" dirty="0"/>
              <a:t>Scientific Excellence must have the highest weighting!</a:t>
            </a:r>
          </a:p>
          <a:p>
            <a:pPr marL="0" indent="0">
              <a:buNone/>
            </a:pPr>
            <a:r>
              <a:rPr lang="en-GB" dirty="0"/>
              <a:t>Members individual scores are collated and averaged to form the initial ranking list</a:t>
            </a:r>
          </a:p>
          <a:p>
            <a:pPr marL="0" indent="0">
              <a:buNone/>
            </a:pPr>
            <a:r>
              <a:rPr lang="en-GB" dirty="0"/>
              <a:t>A cut off will be determined by the panel below which a proposal cannot be awarded beamtime (likely to be around 4)</a:t>
            </a:r>
          </a:p>
        </p:txBody>
      </p:sp>
    </p:spTree>
    <p:extLst>
      <p:ext uri="{BB962C8B-B14F-4D97-AF65-F5344CB8AC3E}">
        <p14:creationId xmlns:p14="http://schemas.microsoft.com/office/powerpoint/2010/main" val="37604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08498-53AA-0F31-84B6-F7284381A3D0}"/>
              </a:ext>
            </a:extLst>
          </p:cNvPr>
          <p:cNvSpPr>
            <a:spLocks noGrp="1"/>
          </p:cNvSpPr>
          <p:nvPr>
            <p:ph type="title"/>
          </p:nvPr>
        </p:nvSpPr>
        <p:spPr/>
        <p:txBody>
          <a:bodyPr/>
          <a:lstStyle/>
          <a:p>
            <a:r>
              <a:rPr lang="en-GB" dirty="0"/>
              <a:t>Outcomes and Feedback</a:t>
            </a:r>
          </a:p>
        </p:txBody>
      </p:sp>
      <p:sp>
        <p:nvSpPr>
          <p:cNvPr id="3" name="Content Placeholder 2">
            <a:extLst>
              <a:ext uri="{FF2B5EF4-FFF2-40B4-BE49-F238E27FC236}">
                <a16:creationId xmlns:a16="http://schemas.microsoft.com/office/drawing/2014/main" id="{2E0010BB-B6C8-C948-ADAD-DA313EB1C3B0}"/>
              </a:ext>
            </a:extLst>
          </p:cNvPr>
          <p:cNvSpPr>
            <a:spLocks noGrp="1"/>
          </p:cNvSpPr>
          <p:nvPr>
            <p:ph idx="1"/>
          </p:nvPr>
        </p:nvSpPr>
        <p:spPr>
          <a:xfrm>
            <a:off x="838200" y="1442167"/>
            <a:ext cx="10515600" cy="4351338"/>
          </a:xfrm>
        </p:spPr>
        <p:txBody>
          <a:bodyPr/>
          <a:lstStyle/>
          <a:p>
            <a:r>
              <a:rPr lang="en-GB" dirty="0"/>
              <a:t>Proposals will be awarded time going down the ranking list until the allocation period is full</a:t>
            </a:r>
          </a:p>
          <a:p>
            <a:r>
              <a:rPr lang="en-GB" dirty="0"/>
              <a:t>In the event that the next proposal in the list needs more time than available then a less highly ranked proposal (but still above the cut off) may be scheduled if this can be completed in the available time</a:t>
            </a:r>
          </a:p>
          <a:p>
            <a:r>
              <a:rPr lang="en-GB" dirty="0"/>
              <a:t>Letters (emailed) will be sent to all applicant letting them know the outcome of their proposal</a:t>
            </a:r>
          </a:p>
          <a:p>
            <a:r>
              <a:rPr lang="en-GB" dirty="0"/>
              <a:t>Where unsuccessful some feedback will be included in the letter</a:t>
            </a:r>
          </a:p>
        </p:txBody>
      </p:sp>
      <p:sp>
        <p:nvSpPr>
          <p:cNvPr id="4" name="Slide Number Placeholder 3">
            <a:extLst>
              <a:ext uri="{FF2B5EF4-FFF2-40B4-BE49-F238E27FC236}">
                <a16:creationId xmlns:a16="http://schemas.microsoft.com/office/drawing/2014/main" id="{5EE75C5F-A29C-8D46-273D-56F2091F2B94}"/>
              </a:ext>
            </a:extLst>
          </p:cNvPr>
          <p:cNvSpPr>
            <a:spLocks noGrp="1"/>
          </p:cNvSpPr>
          <p:nvPr>
            <p:ph type="sldNum" sz="quarter" idx="12"/>
          </p:nvPr>
        </p:nvSpPr>
        <p:spPr/>
        <p:txBody>
          <a:bodyPr/>
          <a:lstStyle/>
          <a:p>
            <a:fld id="{BBAAB195-B577-5546-8349-9DDA93B6129E}" type="slidenum">
              <a:rPr lang="en-US" smtClean="0"/>
              <a:t>12</a:t>
            </a:fld>
            <a:endParaRPr lang="en-US"/>
          </a:p>
        </p:txBody>
      </p:sp>
    </p:spTree>
    <p:extLst>
      <p:ext uri="{BB962C8B-B14F-4D97-AF65-F5344CB8AC3E}">
        <p14:creationId xmlns:p14="http://schemas.microsoft.com/office/powerpoint/2010/main" val="984615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E2AA-17DC-81DF-E088-B4767DD5ABA3}"/>
              </a:ext>
            </a:extLst>
          </p:cNvPr>
          <p:cNvSpPr>
            <a:spLocks noGrp="1"/>
          </p:cNvSpPr>
          <p:nvPr>
            <p:ph type="title"/>
          </p:nvPr>
        </p:nvSpPr>
        <p:spPr/>
        <p:txBody>
          <a:bodyPr/>
          <a:lstStyle/>
          <a:p>
            <a:r>
              <a:rPr lang="en-GB" dirty="0"/>
              <a:t>Scheduling</a:t>
            </a:r>
            <a:br>
              <a:rPr lang="en-GB" dirty="0"/>
            </a:br>
            <a:endParaRPr lang="en-GB" dirty="0"/>
          </a:p>
        </p:txBody>
      </p:sp>
      <p:sp>
        <p:nvSpPr>
          <p:cNvPr id="3" name="Content Placeholder 2">
            <a:extLst>
              <a:ext uri="{FF2B5EF4-FFF2-40B4-BE49-F238E27FC236}">
                <a16:creationId xmlns:a16="http://schemas.microsoft.com/office/drawing/2014/main" id="{630D4773-1667-AC85-47FE-FE54FECACE5D}"/>
              </a:ext>
            </a:extLst>
          </p:cNvPr>
          <p:cNvSpPr>
            <a:spLocks noGrp="1"/>
          </p:cNvSpPr>
          <p:nvPr>
            <p:ph idx="1"/>
          </p:nvPr>
        </p:nvSpPr>
        <p:spPr>
          <a:xfrm>
            <a:off x="838199" y="1179871"/>
            <a:ext cx="6985819" cy="4675239"/>
          </a:xfrm>
        </p:spPr>
        <p:txBody>
          <a:bodyPr>
            <a:normAutofit fontScale="92500" lnSpcReduction="20000"/>
          </a:bodyPr>
          <a:lstStyle/>
          <a:p>
            <a:r>
              <a:rPr lang="en-US" altLang="en-US" kern="0" dirty="0">
                <a:solidFill>
                  <a:srgbClr val="626262"/>
                </a:solidFill>
                <a:latin typeface="+mn-lt"/>
              </a:rPr>
              <a:t>Successful applicants will be asked for availability before scheduling</a:t>
            </a:r>
          </a:p>
          <a:p>
            <a:r>
              <a:rPr lang="en-US" altLang="en-US" kern="0" dirty="0">
                <a:solidFill>
                  <a:srgbClr val="626262"/>
                </a:solidFill>
                <a:latin typeface="+mn-lt"/>
              </a:rPr>
              <a:t>Attempt will be made to comply with users wishes</a:t>
            </a:r>
          </a:p>
          <a:p>
            <a:r>
              <a:rPr lang="en-US" altLang="en-US" kern="0" dirty="0">
                <a:solidFill>
                  <a:srgbClr val="626262"/>
                </a:solidFill>
                <a:latin typeface="+mn-lt"/>
              </a:rPr>
              <a:t>Scheduling flexibility may be limited by various factors such as the order experiments need to run in, the availability of equipment, new capability coming online, </a:t>
            </a:r>
            <a:r>
              <a:rPr lang="en-US" altLang="en-US" kern="0" dirty="0" err="1">
                <a:solidFill>
                  <a:srgbClr val="626262"/>
                </a:solidFill>
                <a:latin typeface="+mn-lt"/>
              </a:rPr>
              <a:t>etc</a:t>
            </a:r>
            <a:endParaRPr lang="en-US" altLang="en-US" kern="0" dirty="0">
              <a:solidFill>
                <a:srgbClr val="626262"/>
              </a:solidFill>
              <a:latin typeface="+mn-lt"/>
            </a:endParaRPr>
          </a:p>
          <a:p>
            <a:r>
              <a:rPr lang="en-US" altLang="en-US" kern="0" dirty="0">
                <a:solidFill>
                  <a:srgbClr val="626262"/>
                </a:solidFill>
                <a:latin typeface="+mn-lt"/>
              </a:rPr>
              <a:t>One 8 hour shift/day</a:t>
            </a:r>
          </a:p>
          <a:p>
            <a:pPr lvl="1"/>
            <a:r>
              <a:rPr lang="en-US" altLang="en-US" kern="0" dirty="0">
                <a:solidFill>
                  <a:srgbClr val="626262"/>
                </a:solidFill>
                <a:latin typeface="+mn-lt"/>
              </a:rPr>
              <a:t>Some flexibility to run on into the evening at the discretion of the user support scientist/beam delivery team</a:t>
            </a:r>
          </a:p>
          <a:p>
            <a:pPr lvl="1"/>
            <a:r>
              <a:rPr lang="en-US" altLang="en-US" kern="0" dirty="0">
                <a:solidFill>
                  <a:srgbClr val="626262"/>
                </a:solidFill>
                <a:latin typeface="+mn-lt"/>
              </a:rPr>
              <a:t>Interruptions for re-</a:t>
            </a:r>
            <a:r>
              <a:rPr lang="en-US" altLang="en-US" kern="0" dirty="0" err="1">
                <a:solidFill>
                  <a:srgbClr val="626262"/>
                </a:solidFill>
                <a:latin typeface="+mn-lt"/>
              </a:rPr>
              <a:t>optimisation</a:t>
            </a:r>
            <a:r>
              <a:rPr lang="en-US" altLang="en-US" kern="0" dirty="0">
                <a:solidFill>
                  <a:srgbClr val="626262"/>
                </a:solidFill>
                <a:latin typeface="+mn-lt"/>
              </a:rPr>
              <a:t> and longer periods for changing parameters/set up should be expected</a:t>
            </a:r>
          </a:p>
          <a:p>
            <a:endParaRPr lang="en-US" altLang="en-US" kern="0" dirty="0">
              <a:solidFill>
                <a:srgbClr val="626262"/>
              </a:solidFill>
              <a:latin typeface="+mn-lt"/>
            </a:endParaRPr>
          </a:p>
          <a:p>
            <a:endParaRPr lang="en-GB" dirty="0"/>
          </a:p>
        </p:txBody>
      </p:sp>
      <p:sp>
        <p:nvSpPr>
          <p:cNvPr id="4" name="Slide Number Placeholder 3">
            <a:extLst>
              <a:ext uri="{FF2B5EF4-FFF2-40B4-BE49-F238E27FC236}">
                <a16:creationId xmlns:a16="http://schemas.microsoft.com/office/drawing/2014/main" id="{60C0717D-4612-E89B-7D8D-FE399447C2CA}"/>
              </a:ext>
            </a:extLst>
          </p:cNvPr>
          <p:cNvSpPr>
            <a:spLocks noGrp="1"/>
          </p:cNvSpPr>
          <p:nvPr>
            <p:ph type="sldNum" sz="quarter" idx="12"/>
          </p:nvPr>
        </p:nvSpPr>
        <p:spPr/>
        <p:txBody>
          <a:bodyPr/>
          <a:lstStyle/>
          <a:p>
            <a:fld id="{BBAAB195-B577-5546-8349-9DDA93B6129E}" type="slidenum">
              <a:rPr lang="en-US" smtClean="0"/>
              <a:t>13</a:t>
            </a:fld>
            <a:endParaRPr lang="en-US"/>
          </a:p>
        </p:txBody>
      </p:sp>
      <p:grpSp>
        <p:nvGrpSpPr>
          <p:cNvPr id="5" name="Group 4">
            <a:extLst>
              <a:ext uri="{FF2B5EF4-FFF2-40B4-BE49-F238E27FC236}">
                <a16:creationId xmlns:a16="http://schemas.microsoft.com/office/drawing/2014/main" id="{F19659CE-B84C-3279-1622-07F2843FCDFB}"/>
              </a:ext>
            </a:extLst>
          </p:cNvPr>
          <p:cNvGrpSpPr/>
          <p:nvPr/>
        </p:nvGrpSpPr>
        <p:grpSpPr>
          <a:xfrm>
            <a:off x="8160278" y="243349"/>
            <a:ext cx="3643843" cy="5830095"/>
            <a:chOff x="7746755" y="115888"/>
            <a:chExt cx="3643843" cy="6628607"/>
          </a:xfrm>
        </p:grpSpPr>
        <p:pic>
          <p:nvPicPr>
            <p:cNvPr id="6" name="Content Placeholder 2">
              <a:extLst>
                <a:ext uri="{FF2B5EF4-FFF2-40B4-BE49-F238E27FC236}">
                  <a16:creationId xmlns:a16="http://schemas.microsoft.com/office/drawing/2014/main" id="{C2EEAFD5-E13D-2D04-CE67-18EB1A7B81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746756" y="115888"/>
              <a:ext cx="3643842" cy="5104362"/>
            </a:xfrm>
            <a:prstGeom prst="rect">
              <a:avLst/>
            </a:prstGeom>
          </p:spPr>
        </p:pic>
        <p:pic>
          <p:nvPicPr>
            <p:cNvPr id="7" name="Picture 3">
              <a:extLst>
                <a:ext uri="{FF2B5EF4-FFF2-40B4-BE49-F238E27FC236}">
                  <a16:creationId xmlns:a16="http://schemas.microsoft.com/office/drawing/2014/main" id="{48998A56-0B32-F31E-8FC5-F49F8B0588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6755" y="5200284"/>
              <a:ext cx="3577737" cy="1544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0301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0411-168B-6A37-1B5F-6B00735C0634}"/>
              </a:ext>
            </a:extLst>
          </p:cNvPr>
          <p:cNvSpPr>
            <a:spLocks noGrp="1"/>
          </p:cNvSpPr>
          <p:nvPr>
            <p:ph type="title"/>
          </p:nvPr>
        </p:nvSpPr>
        <p:spPr>
          <a:xfrm>
            <a:off x="838200" y="158750"/>
            <a:ext cx="10515600" cy="1325563"/>
          </a:xfrm>
        </p:spPr>
        <p:txBody>
          <a:bodyPr/>
          <a:lstStyle/>
          <a:p>
            <a:r>
              <a:rPr lang="en-GB" dirty="0"/>
              <a:t>Facility and User Expectations</a:t>
            </a:r>
          </a:p>
        </p:txBody>
      </p:sp>
      <p:sp>
        <p:nvSpPr>
          <p:cNvPr id="3" name="Content Placeholder 2">
            <a:extLst>
              <a:ext uri="{FF2B5EF4-FFF2-40B4-BE49-F238E27FC236}">
                <a16:creationId xmlns:a16="http://schemas.microsoft.com/office/drawing/2014/main" id="{B636455F-74B7-FF4E-EB56-E07209AC799A}"/>
              </a:ext>
            </a:extLst>
          </p:cNvPr>
          <p:cNvSpPr>
            <a:spLocks noGrp="1"/>
          </p:cNvSpPr>
          <p:nvPr>
            <p:ph idx="1"/>
          </p:nvPr>
        </p:nvSpPr>
        <p:spPr>
          <a:xfrm>
            <a:off x="742784" y="1323976"/>
            <a:ext cx="10820565" cy="4772024"/>
          </a:xfrm>
        </p:spPr>
        <p:txBody>
          <a:bodyPr vert="horz" lIns="91440" tIns="45720" rIns="91440" bIns="45720" rtlCol="0" anchor="t">
            <a:normAutofit fontScale="77500" lnSpcReduction="20000"/>
          </a:bodyPr>
          <a:lstStyle/>
          <a:p>
            <a:pPr algn="just" fontAlgn="base"/>
            <a:r>
              <a:rPr lang="en-GB" sz="2200" b="1" i="1" dirty="0">
                <a:solidFill>
                  <a:srgbClr val="000000"/>
                </a:solidFill>
                <a:effectLst/>
                <a:latin typeface="+mn-lt"/>
              </a:rPr>
              <a:t>Preparedness</a:t>
            </a:r>
            <a:r>
              <a:rPr lang="en-GB" sz="2200" b="0" i="0" dirty="0">
                <a:solidFill>
                  <a:srgbClr val="000000"/>
                </a:solidFill>
                <a:effectLst/>
                <a:latin typeface="+mn-lt"/>
              </a:rPr>
              <a:t> - Users should be well prepared both before putting in an application and specifically before the beamtime commences</a:t>
            </a:r>
          </a:p>
          <a:p>
            <a:pPr algn="just" fontAlgn="base"/>
            <a:r>
              <a:rPr lang="en-GB" sz="2200" b="1" i="1" dirty="0">
                <a:solidFill>
                  <a:srgbClr val="000000"/>
                </a:solidFill>
                <a:effectLst/>
                <a:latin typeface="+mn-lt"/>
                <a:cs typeface="Arial"/>
              </a:rPr>
              <a:t>Allocations</a:t>
            </a:r>
            <a:r>
              <a:rPr lang="en-GB" sz="2200" b="0" i="0" dirty="0">
                <a:solidFill>
                  <a:srgbClr val="000000"/>
                </a:solidFill>
                <a:effectLst/>
                <a:latin typeface="+mn-lt"/>
                <a:cs typeface="Arial"/>
              </a:rPr>
              <a:t> - Where users cannot use their allocated beamtime they should notify the </a:t>
            </a:r>
            <a:r>
              <a:rPr lang="en-GB" sz="2200" dirty="0">
                <a:solidFill>
                  <a:srgbClr val="000000"/>
                </a:solidFill>
                <a:latin typeface="+mn-lt"/>
                <a:cs typeface="Arial"/>
              </a:rPr>
              <a:t>User Office</a:t>
            </a:r>
            <a:r>
              <a:rPr lang="en-GB" sz="2200" b="0" i="0" dirty="0">
                <a:solidFill>
                  <a:srgbClr val="000000"/>
                </a:solidFill>
                <a:effectLst/>
                <a:latin typeface="+mn-lt"/>
                <a:cs typeface="Arial"/>
              </a:rPr>
              <a:t> at the earliest possible opportunity. This could increase the likelihood of contingency time being available </a:t>
            </a:r>
          </a:p>
          <a:p>
            <a:pPr algn="just" rtl="0" fontAlgn="base"/>
            <a:r>
              <a:rPr lang="en-GB" sz="2200" b="1" i="1" dirty="0">
                <a:solidFill>
                  <a:srgbClr val="000000"/>
                </a:solidFill>
                <a:effectLst/>
                <a:latin typeface="+mn-lt"/>
              </a:rPr>
              <a:t>Experimental Team Leader –</a:t>
            </a:r>
            <a:r>
              <a:rPr lang="en-GB" sz="2200" b="0" i="0" dirty="0">
                <a:solidFill>
                  <a:srgbClr val="000000"/>
                </a:solidFill>
                <a:effectLst/>
                <a:latin typeface="+mn-lt"/>
              </a:rPr>
              <a:t>  Each application will have an Experimental Team Leader (which could be the PI) who will be the main point of contact, be available during the whole run and should have an excellent understanding of the experiment </a:t>
            </a:r>
          </a:p>
          <a:p>
            <a:pPr algn="just" rtl="0" fontAlgn="base"/>
            <a:r>
              <a:rPr lang="en-GB" sz="2200" b="1" i="1" dirty="0">
                <a:solidFill>
                  <a:srgbClr val="000000"/>
                </a:solidFill>
                <a:effectLst/>
                <a:latin typeface="+mn-lt"/>
              </a:rPr>
              <a:t>Team Members -</a:t>
            </a:r>
            <a:r>
              <a:rPr lang="en-GB" sz="2200" b="0" i="0" dirty="0">
                <a:solidFill>
                  <a:srgbClr val="000000"/>
                </a:solidFill>
                <a:effectLst/>
                <a:latin typeface="+mn-lt"/>
              </a:rPr>
              <a:t> Normally at least 2 per shift</a:t>
            </a:r>
          </a:p>
          <a:p>
            <a:pPr lvl="1" algn="just" fontAlgn="base"/>
            <a:r>
              <a:rPr lang="en-GB" sz="1800" b="0" i="0" dirty="0">
                <a:solidFill>
                  <a:srgbClr val="000000"/>
                </a:solidFill>
                <a:effectLst/>
                <a:latin typeface="+mn-lt"/>
              </a:rPr>
              <a:t>Be sufficiently knowledgeable to contribute to the experiment</a:t>
            </a:r>
          </a:p>
          <a:p>
            <a:pPr lvl="1" algn="just" fontAlgn="base"/>
            <a:r>
              <a:rPr lang="en-GB" sz="1800" dirty="0">
                <a:solidFill>
                  <a:srgbClr val="000000"/>
                </a:solidFill>
                <a:latin typeface="+mn-lt"/>
              </a:rPr>
              <a:t>H</a:t>
            </a:r>
            <a:r>
              <a:rPr lang="en-GB" sz="1800" b="0" i="0" dirty="0">
                <a:solidFill>
                  <a:srgbClr val="000000"/>
                </a:solidFill>
                <a:effectLst/>
                <a:latin typeface="+mn-lt"/>
              </a:rPr>
              <a:t>ave received suitable Health and Safety training at their host institutions</a:t>
            </a:r>
          </a:p>
          <a:p>
            <a:pPr lvl="1" algn="just" fontAlgn="base"/>
            <a:r>
              <a:rPr lang="en-GB" sz="1800" b="0" i="0" dirty="0">
                <a:solidFill>
                  <a:srgbClr val="000000"/>
                </a:solidFill>
                <a:effectLst/>
                <a:latin typeface="+mn-lt"/>
                <a:cs typeface="Arial"/>
              </a:rPr>
              <a:t>Will also be required to carry out Induction Training and more specific ‘Tool-Box Training’ to use particular sub-systems or equipment (for example search training for the FEBE hutch)</a:t>
            </a:r>
          </a:p>
          <a:p>
            <a:pPr algn="just" rtl="0" fontAlgn="base"/>
            <a:r>
              <a:rPr lang="en-GB" sz="2200" b="1" i="1" dirty="0">
                <a:solidFill>
                  <a:srgbClr val="000000"/>
                </a:solidFill>
                <a:effectLst/>
                <a:latin typeface="+mn-lt"/>
              </a:rPr>
              <a:t>Health and Safety – </a:t>
            </a:r>
            <a:r>
              <a:rPr lang="en-GB" sz="2200" b="0" i="0" dirty="0">
                <a:solidFill>
                  <a:srgbClr val="000000"/>
                </a:solidFill>
                <a:effectLst/>
                <a:latin typeface="+mn-lt"/>
              </a:rPr>
              <a:t>Users must abide by STFC Health and Safety rules and should be aware of ’Local Rules’ and ‘Standing Orders’ that may apply</a:t>
            </a:r>
          </a:p>
          <a:p>
            <a:pPr lvl="1" algn="just" fontAlgn="base"/>
            <a:r>
              <a:rPr lang="en-GB" sz="1800" b="0" i="0" dirty="0">
                <a:solidFill>
                  <a:srgbClr val="000000"/>
                </a:solidFill>
                <a:effectLst/>
                <a:latin typeface="+mn-lt"/>
              </a:rPr>
              <a:t>A suitable ‘Risk Assessment’ and in many cases ‘Method Statement’ must be provided at least two weeks before the run (more later)</a:t>
            </a:r>
          </a:p>
          <a:p>
            <a:pPr algn="just" rtl="0" fontAlgn="base"/>
            <a:r>
              <a:rPr lang="en-GB" sz="2200" b="1" i="1" dirty="0">
                <a:solidFill>
                  <a:srgbClr val="000000"/>
                </a:solidFill>
                <a:effectLst/>
                <a:latin typeface="+mn-lt"/>
              </a:rPr>
              <a:t>Equipment Loan – </a:t>
            </a:r>
            <a:r>
              <a:rPr lang="en-GB" sz="2200" b="0" i="0" dirty="0">
                <a:solidFill>
                  <a:srgbClr val="000000"/>
                </a:solidFill>
                <a:effectLst/>
                <a:latin typeface="+mn-lt"/>
              </a:rPr>
              <a:t>Where users need to borrow specific equipment from the laboratory, they should enquire well in advance (potentially before applying). Enquiries should be made on each run where such equipment is required </a:t>
            </a:r>
          </a:p>
          <a:p>
            <a:endParaRPr lang="en-GB" dirty="0"/>
          </a:p>
        </p:txBody>
      </p:sp>
      <p:sp>
        <p:nvSpPr>
          <p:cNvPr id="4" name="Slide Number Placeholder 3">
            <a:extLst>
              <a:ext uri="{FF2B5EF4-FFF2-40B4-BE49-F238E27FC236}">
                <a16:creationId xmlns:a16="http://schemas.microsoft.com/office/drawing/2014/main" id="{587C3DF6-6E70-F853-B33B-8E2C0084EC50}"/>
              </a:ext>
            </a:extLst>
          </p:cNvPr>
          <p:cNvSpPr>
            <a:spLocks noGrp="1"/>
          </p:cNvSpPr>
          <p:nvPr>
            <p:ph type="sldNum" sz="quarter" idx="12"/>
          </p:nvPr>
        </p:nvSpPr>
        <p:spPr/>
        <p:txBody>
          <a:bodyPr/>
          <a:lstStyle/>
          <a:p>
            <a:fld id="{BBAAB195-B577-5546-8349-9DDA93B6129E}" type="slidenum">
              <a:rPr lang="en-US" smtClean="0"/>
              <a:t>14</a:t>
            </a:fld>
            <a:endParaRPr lang="en-US"/>
          </a:p>
        </p:txBody>
      </p:sp>
    </p:spTree>
    <p:extLst>
      <p:ext uri="{BB962C8B-B14F-4D97-AF65-F5344CB8AC3E}">
        <p14:creationId xmlns:p14="http://schemas.microsoft.com/office/powerpoint/2010/main" val="236742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0411-168B-6A37-1B5F-6B00735C0634}"/>
              </a:ext>
            </a:extLst>
          </p:cNvPr>
          <p:cNvSpPr>
            <a:spLocks noGrp="1"/>
          </p:cNvSpPr>
          <p:nvPr>
            <p:ph type="title"/>
          </p:nvPr>
        </p:nvSpPr>
        <p:spPr>
          <a:xfrm>
            <a:off x="747712" y="0"/>
            <a:ext cx="10515600" cy="1325563"/>
          </a:xfrm>
        </p:spPr>
        <p:txBody>
          <a:bodyPr/>
          <a:lstStyle/>
          <a:p>
            <a:r>
              <a:rPr lang="en-GB" dirty="0"/>
              <a:t>Facility and User Expectations</a:t>
            </a:r>
          </a:p>
        </p:txBody>
      </p:sp>
      <p:sp>
        <p:nvSpPr>
          <p:cNvPr id="3" name="Content Placeholder 2">
            <a:extLst>
              <a:ext uri="{FF2B5EF4-FFF2-40B4-BE49-F238E27FC236}">
                <a16:creationId xmlns:a16="http://schemas.microsoft.com/office/drawing/2014/main" id="{B636455F-74B7-FF4E-EB56-E07209AC799A}"/>
              </a:ext>
            </a:extLst>
          </p:cNvPr>
          <p:cNvSpPr>
            <a:spLocks noGrp="1"/>
          </p:cNvSpPr>
          <p:nvPr>
            <p:ph idx="1"/>
          </p:nvPr>
        </p:nvSpPr>
        <p:spPr>
          <a:xfrm>
            <a:off x="561975" y="1000126"/>
            <a:ext cx="11020425" cy="5222874"/>
          </a:xfrm>
        </p:spPr>
        <p:txBody>
          <a:bodyPr>
            <a:normAutofit/>
          </a:bodyPr>
          <a:lstStyle/>
          <a:p>
            <a:pPr algn="just" rtl="0" fontAlgn="base"/>
            <a:r>
              <a:rPr lang="en-GB" sz="1800" b="1" i="1" dirty="0">
                <a:solidFill>
                  <a:srgbClr val="000000"/>
                </a:solidFill>
                <a:effectLst/>
                <a:latin typeface="+mn-lt"/>
              </a:rPr>
              <a:t>Allocations –</a:t>
            </a:r>
            <a:r>
              <a:rPr lang="en-GB" sz="1800" b="0" i="0" dirty="0">
                <a:solidFill>
                  <a:srgbClr val="000000"/>
                </a:solidFill>
                <a:effectLst/>
                <a:latin typeface="+mn-lt"/>
              </a:rPr>
              <a:t> Minimum 1 month’s will be given and ideally longer for more complex experiments</a:t>
            </a:r>
          </a:p>
          <a:p>
            <a:pPr lvl="1" algn="just" fontAlgn="base"/>
            <a:r>
              <a:rPr lang="en-GB" sz="1600" b="0" i="0" dirty="0">
                <a:solidFill>
                  <a:srgbClr val="000000"/>
                </a:solidFill>
                <a:effectLst/>
                <a:latin typeface="+mn-lt"/>
              </a:rPr>
              <a:t>Notification of any delay or cancellation will be sent as soon as practicably possible. An alternative time slot within contingency will be sort and discussed this with the users at the earliest possible opportunity</a:t>
            </a:r>
          </a:p>
          <a:p>
            <a:pPr lvl="1" algn="just" fontAlgn="base"/>
            <a:r>
              <a:rPr lang="en-GB" sz="1600" b="0" i="0" dirty="0">
                <a:solidFill>
                  <a:srgbClr val="000000"/>
                </a:solidFill>
                <a:effectLst/>
                <a:latin typeface="+mn-lt"/>
              </a:rPr>
              <a:t>Users should expect to receive the number of shifts allocated or as near as is reasonably practicable. </a:t>
            </a:r>
          </a:p>
          <a:p>
            <a:pPr algn="just" rtl="0" fontAlgn="base"/>
            <a:r>
              <a:rPr lang="en-GB" sz="1800" b="1" i="1" dirty="0">
                <a:solidFill>
                  <a:srgbClr val="000000"/>
                </a:solidFill>
                <a:effectLst/>
                <a:latin typeface="+mn-lt"/>
              </a:rPr>
              <a:t>Beam Parameters and Performance – </a:t>
            </a:r>
            <a:r>
              <a:rPr lang="en-GB" sz="1800" b="0" i="0" dirty="0">
                <a:solidFill>
                  <a:srgbClr val="000000"/>
                </a:solidFill>
                <a:effectLst/>
                <a:latin typeface="+mn-lt"/>
              </a:rPr>
              <a:t> Probable performance outlined in previous talks</a:t>
            </a:r>
          </a:p>
          <a:p>
            <a:pPr lvl="1" algn="just" fontAlgn="base"/>
            <a:r>
              <a:rPr lang="en-GB" sz="1600" b="0" i="0" dirty="0">
                <a:solidFill>
                  <a:srgbClr val="000000"/>
                </a:solidFill>
                <a:effectLst/>
                <a:latin typeface="+mn-lt"/>
              </a:rPr>
              <a:t>Users should consult with accelerator staff (in the first instance the Principal User Support Scientist) to confirm that the parameters they need can be provided</a:t>
            </a:r>
          </a:p>
          <a:p>
            <a:pPr lvl="1" algn="just" fontAlgn="base"/>
            <a:r>
              <a:rPr lang="en-GB" sz="1600" b="0" i="0" dirty="0">
                <a:solidFill>
                  <a:srgbClr val="000000"/>
                </a:solidFill>
                <a:effectLst/>
                <a:latin typeface="+mn-lt"/>
              </a:rPr>
              <a:t>The successful shift delivery gauged by ability to provide the agreed parameters for a substantial part of that shift</a:t>
            </a:r>
          </a:p>
          <a:p>
            <a:pPr algn="just" rtl="0" fontAlgn="base"/>
            <a:r>
              <a:rPr lang="en-GB" sz="1800" b="1" i="1" dirty="0">
                <a:solidFill>
                  <a:srgbClr val="000000"/>
                </a:solidFill>
                <a:effectLst/>
                <a:latin typeface="+mn-lt"/>
              </a:rPr>
              <a:t>Experimental Areas -</a:t>
            </a:r>
            <a:r>
              <a:rPr lang="en-GB" sz="1800" b="0" i="0" dirty="0">
                <a:solidFill>
                  <a:srgbClr val="000000"/>
                </a:solidFill>
                <a:effectLst/>
                <a:latin typeface="+mn-lt"/>
              </a:rPr>
              <a:t> Description of FEBE given in previous talks</a:t>
            </a:r>
            <a:endParaRPr lang="en-GB" sz="1600" b="0" i="0" dirty="0">
              <a:solidFill>
                <a:srgbClr val="000000"/>
              </a:solidFill>
              <a:effectLst/>
              <a:latin typeface="+mn-lt"/>
            </a:endParaRPr>
          </a:p>
          <a:p>
            <a:pPr algn="just" rtl="0" fontAlgn="base"/>
            <a:r>
              <a:rPr lang="en-GB" sz="1800" b="1" i="1" dirty="0">
                <a:solidFill>
                  <a:srgbClr val="FF0000"/>
                </a:solidFill>
                <a:effectLst/>
                <a:latin typeface="+mn-lt"/>
              </a:rPr>
              <a:t>User Office-</a:t>
            </a:r>
            <a:r>
              <a:rPr lang="en-GB" sz="1800" b="0" i="0" dirty="0">
                <a:solidFill>
                  <a:srgbClr val="FF0000"/>
                </a:solidFill>
                <a:effectLst/>
                <a:latin typeface="+mn-lt"/>
              </a:rPr>
              <a:t> A User Office (UO) will be established to assist users with administrative tasks (more later)</a:t>
            </a:r>
          </a:p>
          <a:p>
            <a:pPr algn="just" rtl="0" fontAlgn="base"/>
            <a:r>
              <a:rPr lang="en-GB" sz="1800" b="1" i="1" dirty="0">
                <a:solidFill>
                  <a:srgbClr val="FF0000"/>
                </a:solidFill>
                <a:effectLst/>
                <a:latin typeface="+mn-lt"/>
              </a:rPr>
              <a:t>User Support Scientist -</a:t>
            </a:r>
            <a:r>
              <a:rPr lang="en-GB" sz="1800" b="0" i="0" dirty="0">
                <a:solidFill>
                  <a:srgbClr val="FF0000"/>
                </a:solidFill>
                <a:effectLst/>
                <a:latin typeface="+mn-lt"/>
              </a:rPr>
              <a:t> Each user group will be provided with a User Support Scientist to act as the principal interface with the accelerator staff (more on next slide). </a:t>
            </a:r>
            <a:endParaRPr lang="en-GB" sz="1600" b="0" i="0" dirty="0">
              <a:solidFill>
                <a:srgbClr val="FF0000"/>
              </a:solidFill>
              <a:effectLst/>
              <a:latin typeface="+mn-lt"/>
            </a:endParaRPr>
          </a:p>
          <a:p>
            <a:pPr algn="just" rtl="0" fontAlgn="base"/>
            <a:r>
              <a:rPr lang="en-GB" sz="1800" b="1" i="1" dirty="0">
                <a:solidFill>
                  <a:srgbClr val="000000"/>
                </a:solidFill>
                <a:latin typeface="+mn-lt"/>
              </a:rPr>
              <a:t>Other </a:t>
            </a:r>
            <a:r>
              <a:rPr lang="en-GB" sz="1800" b="1" i="1" dirty="0">
                <a:solidFill>
                  <a:srgbClr val="000000"/>
                </a:solidFill>
                <a:effectLst/>
                <a:latin typeface="+mn-lt"/>
              </a:rPr>
              <a:t>Support -</a:t>
            </a:r>
            <a:r>
              <a:rPr lang="en-GB" sz="1800" b="0" i="0" dirty="0">
                <a:solidFill>
                  <a:srgbClr val="000000"/>
                </a:solidFill>
                <a:effectLst/>
                <a:latin typeface="+mn-lt"/>
              </a:rPr>
              <a:t> Daresbury has access to extensive specialist expertise (i.e. mechanical, electrical, controls, riggers etc.) and every effort will be made to make these services available to Users</a:t>
            </a:r>
          </a:p>
          <a:p>
            <a:pPr lvl="1" algn="just" fontAlgn="base"/>
            <a:r>
              <a:rPr lang="en-GB" sz="1600" b="0" i="0" dirty="0">
                <a:solidFill>
                  <a:srgbClr val="000000"/>
                </a:solidFill>
                <a:effectLst/>
                <a:latin typeface="+mn-lt"/>
              </a:rPr>
              <a:t>Limited resource, and prior planning is essential</a:t>
            </a:r>
          </a:p>
          <a:p>
            <a:pPr lvl="1" algn="just" fontAlgn="base"/>
            <a:r>
              <a:rPr lang="en-GB" sz="1600" b="0" i="0" dirty="0">
                <a:solidFill>
                  <a:srgbClr val="000000"/>
                </a:solidFill>
                <a:effectLst/>
                <a:latin typeface="+mn-lt"/>
              </a:rPr>
              <a:t>Extended use may require costs to be met from the users host institution </a:t>
            </a:r>
          </a:p>
          <a:p>
            <a:endParaRPr lang="en-GB" dirty="0"/>
          </a:p>
        </p:txBody>
      </p:sp>
      <p:sp>
        <p:nvSpPr>
          <p:cNvPr id="4" name="Slide Number Placeholder 3">
            <a:extLst>
              <a:ext uri="{FF2B5EF4-FFF2-40B4-BE49-F238E27FC236}">
                <a16:creationId xmlns:a16="http://schemas.microsoft.com/office/drawing/2014/main" id="{587C3DF6-6E70-F853-B33B-8E2C0084EC50}"/>
              </a:ext>
            </a:extLst>
          </p:cNvPr>
          <p:cNvSpPr>
            <a:spLocks noGrp="1"/>
          </p:cNvSpPr>
          <p:nvPr>
            <p:ph type="sldNum" sz="quarter" idx="12"/>
          </p:nvPr>
        </p:nvSpPr>
        <p:spPr/>
        <p:txBody>
          <a:bodyPr/>
          <a:lstStyle/>
          <a:p>
            <a:fld id="{BBAAB195-B577-5546-8349-9DDA93B6129E}" type="slidenum">
              <a:rPr lang="en-US" smtClean="0"/>
              <a:t>15</a:t>
            </a:fld>
            <a:endParaRPr lang="en-US" dirty="0"/>
          </a:p>
        </p:txBody>
      </p:sp>
    </p:spTree>
    <p:extLst>
      <p:ext uri="{BB962C8B-B14F-4D97-AF65-F5344CB8AC3E}">
        <p14:creationId xmlns:p14="http://schemas.microsoft.com/office/powerpoint/2010/main" val="67764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E9C2-8060-2601-2A2E-F808C7DBF2B9}"/>
              </a:ext>
            </a:extLst>
          </p:cNvPr>
          <p:cNvSpPr>
            <a:spLocks noGrp="1"/>
          </p:cNvSpPr>
          <p:nvPr>
            <p:ph type="title"/>
          </p:nvPr>
        </p:nvSpPr>
        <p:spPr/>
        <p:txBody>
          <a:bodyPr/>
          <a:lstStyle/>
          <a:p>
            <a:r>
              <a:rPr lang="en-GB" dirty="0"/>
              <a:t>User Support Scientist</a:t>
            </a:r>
          </a:p>
        </p:txBody>
      </p:sp>
      <p:sp>
        <p:nvSpPr>
          <p:cNvPr id="3" name="Content Placeholder 2">
            <a:extLst>
              <a:ext uri="{FF2B5EF4-FFF2-40B4-BE49-F238E27FC236}">
                <a16:creationId xmlns:a16="http://schemas.microsoft.com/office/drawing/2014/main" id="{64A20761-3FC2-19E2-D332-4E44341CA743}"/>
              </a:ext>
            </a:extLst>
          </p:cNvPr>
          <p:cNvSpPr>
            <a:spLocks noGrp="1"/>
          </p:cNvSpPr>
          <p:nvPr>
            <p:ph idx="1"/>
          </p:nvPr>
        </p:nvSpPr>
        <p:spPr>
          <a:xfrm>
            <a:off x="838200" y="1523476"/>
            <a:ext cx="10515600" cy="4351338"/>
          </a:xfrm>
        </p:spPr>
        <p:txBody>
          <a:bodyPr>
            <a:normAutofit fontScale="77500" lnSpcReduction="20000"/>
          </a:bodyPr>
          <a:lstStyle/>
          <a:p>
            <a:r>
              <a:rPr lang="en-GB" dirty="0">
                <a:solidFill>
                  <a:srgbClr val="FF0000"/>
                </a:solidFill>
                <a:latin typeface="Calibri" panose="020F0502020204030204" pitchFamily="34" charset="0"/>
              </a:rPr>
              <a:t>User Support Scientists replace Local Contacts used in previous runs</a:t>
            </a:r>
          </a:p>
          <a:p>
            <a:r>
              <a:rPr lang="en-GB" dirty="0">
                <a:solidFill>
                  <a:srgbClr val="FF0000"/>
                </a:solidFill>
                <a:latin typeface="Calibri" panose="020F0502020204030204" pitchFamily="34" charset="0"/>
              </a:rPr>
              <a:t>Scientific support only (administrative support via UO)</a:t>
            </a:r>
          </a:p>
          <a:p>
            <a:r>
              <a:rPr lang="en-GB" dirty="0">
                <a:solidFill>
                  <a:srgbClr val="FF0000"/>
                </a:solidFill>
                <a:latin typeface="Calibri" panose="020F0502020204030204" pitchFamily="34" charset="0"/>
              </a:rPr>
              <a:t>Dedicated staff plus some of the previous local contacts (accelerator physicists, laser scientists, etc)</a:t>
            </a:r>
          </a:p>
          <a:p>
            <a:r>
              <a:rPr lang="en-GB" sz="2800" b="0" i="0" dirty="0">
                <a:solidFill>
                  <a:srgbClr val="FF0000"/>
                </a:solidFill>
                <a:effectLst/>
                <a:latin typeface="Calibri" panose="020F0502020204030204" pitchFamily="34" charset="0"/>
              </a:rPr>
              <a:t>Provide advice, expertise and support prior to and during the experimental beamtime</a:t>
            </a:r>
          </a:p>
          <a:p>
            <a:pPr lvl="1"/>
            <a:r>
              <a:rPr lang="en-GB" b="0" i="0" dirty="0">
                <a:solidFill>
                  <a:srgbClr val="FF0000"/>
                </a:solidFill>
                <a:effectLst/>
                <a:latin typeface="Calibri" panose="020F0502020204030204" pitchFamily="34" charset="0"/>
              </a:rPr>
              <a:t>User groups should also feel free to discuss aspects of their experiment with any other member of the accelerator team as appropriate during their run</a:t>
            </a:r>
            <a:endParaRPr lang="en-GB" dirty="0">
              <a:solidFill>
                <a:srgbClr val="FF0000"/>
              </a:solidFill>
              <a:latin typeface="Calibri" panose="020F0502020204030204" pitchFamily="34" charset="0"/>
            </a:endParaRPr>
          </a:p>
          <a:p>
            <a:r>
              <a:rPr lang="en-GB" dirty="0">
                <a:solidFill>
                  <a:srgbClr val="FF0000"/>
                </a:solidFill>
                <a:latin typeface="Calibri" panose="020F0502020204030204" pitchFamily="34" charset="0"/>
              </a:rPr>
              <a:t>User Support Scientists can be contacted before writing a beamtime application for advice </a:t>
            </a:r>
          </a:p>
          <a:p>
            <a:r>
              <a:rPr lang="en-GB" dirty="0">
                <a:solidFill>
                  <a:srgbClr val="FF0000"/>
                </a:solidFill>
                <a:latin typeface="Calibri" panose="020F0502020204030204" pitchFamily="34" charset="0"/>
              </a:rPr>
              <a:t>Should help establish/more clearly define user requirements before the run</a:t>
            </a:r>
          </a:p>
          <a:p>
            <a:r>
              <a:rPr lang="en-GB" dirty="0">
                <a:solidFill>
                  <a:srgbClr val="FF0000"/>
                </a:solidFill>
                <a:latin typeface="Calibri" panose="020F0502020204030204" pitchFamily="34" charset="0"/>
              </a:rPr>
              <a:t>Ensure everything is ready at start of run</a:t>
            </a:r>
          </a:p>
          <a:p>
            <a:r>
              <a:rPr lang="en-GB" sz="2800" b="0" i="0" dirty="0">
                <a:solidFill>
                  <a:srgbClr val="FF0000"/>
                </a:solidFill>
                <a:effectLst/>
                <a:latin typeface="Calibri" panose="020F0502020204030204" pitchFamily="34" charset="0"/>
              </a:rPr>
              <a:t>Available for consultation during the whole experiment (or provide a suitable deputy)</a:t>
            </a:r>
          </a:p>
        </p:txBody>
      </p:sp>
      <p:sp>
        <p:nvSpPr>
          <p:cNvPr id="4" name="Slide Number Placeholder 3">
            <a:extLst>
              <a:ext uri="{FF2B5EF4-FFF2-40B4-BE49-F238E27FC236}">
                <a16:creationId xmlns:a16="http://schemas.microsoft.com/office/drawing/2014/main" id="{816FECF1-4E4C-FFF3-B3E5-023E885DF81F}"/>
              </a:ext>
            </a:extLst>
          </p:cNvPr>
          <p:cNvSpPr>
            <a:spLocks noGrp="1"/>
          </p:cNvSpPr>
          <p:nvPr>
            <p:ph type="sldNum" sz="quarter" idx="12"/>
          </p:nvPr>
        </p:nvSpPr>
        <p:spPr/>
        <p:txBody>
          <a:bodyPr/>
          <a:lstStyle/>
          <a:p>
            <a:fld id="{BBAAB195-B577-5546-8349-9DDA93B6129E}" type="slidenum">
              <a:rPr lang="en-US" smtClean="0"/>
              <a:t>16</a:t>
            </a:fld>
            <a:endParaRPr lang="en-US"/>
          </a:p>
        </p:txBody>
      </p:sp>
    </p:spTree>
    <p:extLst>
      <p:ext uri="{BB962C8B-B14F-4D97-AF65-F5344CB8AC3E}">
        <p14:creationId xmlns:p14="http://schemas.microsoft.com/office/powerpoint/2010/main" val="399335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512B7-6F9B-1B1C-0F2C-8F8013741772}"/>
              </a:ext>
            </a:extLst>
          </p:cNvPr>
          <p:cNvSpPr>
            <a:spLocks noGrp="1"/>
          </p:cNvSpPr>
          <p:nvPr>
            <p:ph type="title"/>
          </p:nvPr>
        </p:nvSpPr>
        <p:spPr/>
        <p:txBody>
          <a:bodyPr/>
          <a:lstStyle/>
          <a:p>
            <a:r>
              <a:rPr lang="en-GB" dirty="0"/>
              <a:t>User Office</a:t>
            </a:r>
          </a:p>
        </p:txBody>
      </p:sp>
      <p:sp>
        <p:nvSpPr>
          <p:cNvPr id="3" name="Content Placeholder 2">
            <a:extLst>
              <a:ext uri="{FF2B5EF4-FFF2-40B4-BE49-F238E27FC236}">
                <a16:creationId xmlns:a16="http://schemas.microsoft.com/office/drawing/2014/main" id="{00C5B2DB-0A67-DBCD-650B-8A289CDFA22E}"/>
              </a:ext>
            </a:extLst>
          </p:cNvPr>
          <p:cNvSpPr>
            <a:spLocks noGrp="1"/>
          </p:cNvSpPr>
          <p:nvPr>
            <p:ph idx="1"/>
          </p:nvPr>
        </p:nvSpPr>
        <p:spPr>
          <a:xfrm>
            <a:off x="373711" y="1695464"/>
            <a:ext cx="10733599" cy="4018584"/>
          </a:xfrm>
        </p:spPr>
        <p:txBody>
          <a:bodyPr>
            <a:normAutofit fontScale="92500"/>
          </a:bodyPr>
          <a:lstStyle/>
          <a:p>
            <a:pPr marL="457200" lvl="1" indent="0" algn="just" fontAlgn="base">
              <a:buNone/>
            </a:pPr>
            <a:r>
              <a:rPr lang="en-GB" sz="2800" b="0" i="0" dirty="0">
                <a:solidFill>
                  <a:srgbClr val="FF0000"/>
                </a:solidFill>
                <a:effectLst/>
                <a:latin typeface="Calibri" panose="020F0502020204030204" pitchFamily="34" charset="0"/>
              </a:rPr>
              <a:t>A new user office will be established to handle various administrative tasks and will be the contact point for all non-scientific enquiries. Examples include</a:t>
            </a:r>
          </a:p>
          <a:p>
            <a:pPr lvl="1" algn="just" fontAlgn="base"/>
            <a:r>
              <a:rPr lang="en-GB" sz="2800" b="0" i="0" dirty="0">
                <a:solidFill>
                  <a:srgbClr val="FF0000"/>
                </a:solidFill>
                <a:effectLst/>
                <a:latin typeface="Calibri" panose="020F0502020204030204" pitchFamily="34" charset="0"/>
              </a:rPr>
              <a:t>Providing details of required training for site access and experimental area access and how this can be completed</a:t>
            </a:r>
          </a:p>
          <a:p>
            <a:pPr lvl="1" algn="just" fontAlgn="base"/>
            <a:r>
              <a:rPr lang="en-GB" sz="2800" b="0" i="0" dirty="0">
                <a:solidFill>
                  <a:srgbClr val="FF0000"/>
                </a:solidFill>
                <a:effectLst/>
                <a:latin typeface="Calibri" panose="020F0502020204030204" pitchFamily="34" charset="0"/>
              </a:rPr>
              <a:t>Information on accommodation in the local area and travel to and from it</a:t>
            </a:r>
          </a:p>
          <a:p>
            <a:pPr lvl="1" algn="just" fontAlgn="base"/>
            <a:r>
              <a:rPr lang="en-GB" sz="2800" b="0" i="0" dirty="0">
                <a:solidFill>
                  <a:srgbClr val="FF0000"/>
                </a:solidFill>
                <a:effectLst/>
                <a:latin typeface="Calibri" panose="020F0502020204030204" pitchFamily="34" charset="0"/>
              </a:rPr>
              <a:t>Expenses claims where these are covered (likely to be trans-national access only in the first instance)</a:t>
            </a:r>
          </a:p>
          <a:p>
            <a:pPr lvl="1" algn="just" fontAlgn="base"/>
            <a:r>
              <a:rPr lang="en-GB" sz="2800" b="0" i="0" dirty="0">
                <a:solidFill>
                  <a:srgbClr val="FF0000"/>
                </a:solidFill>
                <a:effectLst/>
                <a:latin typeface="Calibri" panose="020F0502020204030204" pitchFamily="34" charset="0"/>
              </a:rPr>
              <a:t>Responsible for correspondence, for example informing users of any potential delays  </a:t>
            </a:r>
            <a:endParaRPr lang="en-GB" sz="2400" b="0" i="0" dirty="0">
              <a:solidFill>
                <a:srgbClr val="FF0000"/>
              </a:solidFill>
              <a:effectLst/>
              <a:latin typeface="Segoe UI" panose="020B0502040204020203" pitchFamily="34" charset="0"/>
            </a:endParaRPr>
          </a:p>
          <a:p>
            <a:endParaRPr lang="en-GB" dirty="0"/>
          </a:p>
        </p:txBody>
      </p:sp>
      <p:sp>
        <p:nvSpPr>
          <p:cNvPr id="4" name="Slide Number Placeholder 3">
            <a:extLst>
              <a:ext uri="{FF2B5EF4-FFF2-40B4-BE49-F238E27FC236}">
                <a16:creationId xmlns:a16="http://schemas.microsoft.com/office/drawing/2014/main" id="{0BC3292D-7259-1B57-4D3E-C248EF1378E4}"/>
              </a:ext>
            </a:extLst>
          </p:cNvPr>
          <p:cNvSpPr>
            <a:spLocks noGrp="1"/>
          </p:cNvSpPr>
          <p:nvPr>
            <p:ph type="sldNum" sz="quarter" idx="12"/>
          </p:nvPr>
        </p:nvSpPr>
        <p:spPr/>
        <p:txBody>
          <a:bodyPr/>
          <a:lstStyle/>
          <a:p>
            <a:fld id="{BBAAB195-B577-5546-8349-9DDA93B6129E}" type="slidenum">
              <a:rPr lang="en-US" smtClean="0"/>
              <a:t>17</a:t>
            </a:fld>
            <a:endParaRPr lang="en-US"/>
          </a:p>
        </p:txBody>
      </p:sp>
    </p:spTree>
    <p:extLst>
      <p:ext uri="{BB962C8B-B14F-4D97-AF65-F5344CB8AC3E}">
        <p14:creationId xmlns:p14="http://schemas.microsoft.com/office/powerpoint/2010/main" val="3316217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277C-8BF3-0F04-5B22-EE487DC8F2C3}"/>
              </a:ext>
            </a:extLst>
          </p:cNvPr>
          <p:cNvSpPr>
            <a:spLocks noGrp="1"/>
          </p:cNvSpPr>
          <p:nvPr>
            <p:ph type="title"/>
          </p:nvPr>
        </p:nvSpPr>
        <p:spPr/>
        <p:txBody>
          <a:bodyPr/>
          <a:lstStyle/>
          <a:p>
            <a:r>
              <a:rPr lang="en-GB" dirty="0"/>
              <a:t>Risk Assessments</a:t>
            </a:r>
          </a:p>
        </p:txBody>
      </p:sp>
      <p:sp>
        <p:nvSpPr>
          <p:cNvPr id="3" name="Content Placeholder 2">
            <a:extLst>
              <a:ext uri="{FF2B5EF4-FFF2-40B4-BE49-F238E27FC236}">
                <a16:creationId xmlns:a16="http://schemas.microsoft.com/office/drawing/2014/main" id="{894AA276-09DB-4C18-439C-44E8B9F7AA1B}"/>
              </a:ext>
            </a:extLst>
          </p:cNvPr>
          <p:cNvSpPr>
            <a:spLocks noGrp="1"/>
          </p:cNvSpPr>
          <p:nvPr>
            <p:ph idx="1"/>
          </p:nvPr>
        </p:nvSpPr>
        <p:spPr>
          <a:xfrm>
            <a:off x="838200" y="1687513"/>
            <a:ext cx="10515600" cy="4351338"/>
          </a:xfrm>
        </p:spPr>
        <p:txBody>
          <a:bodyPr>
            <a:normAutofit fontScale="92500" lnSpcReduction="20000"/>
          </a:bodyPr>
          <a:lstStyle/>
          <a:p>
            <a:r>
              <a:rPr lang="en-GB" dirty="0"/>
              <a:t>Users must submit an </a:t>
            </a:r>
            <a:r>
              <a:rPr lang="en-GB" dirty="0">
                <a:solidFill>
                  <a:srgbClr val="FF0000"/>
                </a:solidFill>
              </a:rPr>
              <a:t>agreed</a:t>
            </a:r>
            <a:r>
              <a:rPr lang="en-GB" dirty="0"/>
              <a:t> Risk Assessment and in many cases Method Statement (RAMS) at least two weeks in advance of their run</a:t>
            </a:r>
          </a:p>
          <a:p>
            <a:r>
              <a:rPr lang="en-GB" dirty="0"/>
              <a:t>The preparation of the RAMS is likely to be an iterative procedure between users and facility staff to ensure the final document is suitable</a:t>
            </a:r>
          </a:p>
          <a:p>
            <a:r>
              <a:rPr lang="en-GB" dirty="0"/>
              <a:t>The assigned User Support Scientist will provide assistance with the preparation of the RAMS</a:t>
            </a:r>
          </a:p>
          <a:p>
            <a:r>
              <a:rPr lang="en-GB" dirty="0">
                <a:solidFill>
                  <a:srgbClr val="FF0000"/>
                </a:solidFill>
              </a:rPr>
              <a:t>The facility operations team will also be more involved in RAMS preparation</a:t>
            </a:r>
          </a:p>
          <a:p>
            <a:pPr marL="0" indent="0">
              <a:buNone/>
            </a:pPr>
            <a:r>
              <a:rPr lang="en-GB" dirty="0">
                <a:solidFill>
                  <a:srgbClr val="FF0000"/>
                </a:solidFill>
              </a:rPr>
              <a:t>Recognition that a more collaborative approach to RAMS preparation is required!</a:t>
            </a:r>
          </a:p>
        </p:txBody>
      </p:sp>
      <p:sp>
        <p:nvSpPr>
          <p:cNvPr id="4" name="Slide Number Placeholder 3">
            <a:extLst>
              <a:ext uri="{FF2B5EF4-FFF2-40B4-BE49-F238E27FC236}">
                <a16:creationId xmlns:a16="http://schemas.microsoft.com/office/drawing/2014/main" id="{6C6938CA-A205-9049-18C9-45D4B53303C4}"/>
              </a:ext>
            </a:extLst>
          </p:cNvPr>
          <p:cNvSpPr>
            <a:spLocks noGrp="1"/>
          </p:cNvSpPr>
          <p:nvPr>
            <p:ph type="sldNum" sz="quarter" idx="12"/>
          </p:nvPr>
        </p:nvSpPr>
        <p:spPr/>
        <p:txBody>
          <a:bodyPr/>
          <a:lstStyle/>
          <a:p>
            <a:fld id="{BBAAB195-B577-5546-8349-9DDA93B6129E}" type="slidenum">
              <a:rPr lang="en-US" smtClean="0"/>
              <a:t>18</a:t>
            </a:fld>
            <a:endParaRPr lang="en-US" dirty="0"/>
          </a:p>
        </p:txBody>
      </p:sp>
    </p:spTree>
    <p:extLst>
      <p:ext uri="{BB962C8B-B14F-4D97-AF65-F5344CB8AC3E}">
        <p14:creationId xmlns:p14="http://schemas.microsoft.com/office/powerpoint/2010/main" val="308528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111B-B37F-7ADC-D007-77D21B610E63}"/>
              </a:ext>
            </a:extLst>
          </p:cNvPr>
          <p:cNvSpPr>
            <a:spLocks noGrp="1"/>
          </p:cNvSpPr>
          <p:nvPr>
            <p:ph type="title"/>
          </p:nvPr>
        </p:nvSpPr>
        <p:spPr/>
        <p:txBody>
          <a:bodyPr/>
          <a:lstStyle/>
          <a:p>
            <a:r>
              <a:rPr lang="en-GB" dirty="0"/>
              <a:t>User Data</a:t>
            </a:r>
          </a:p>
        </p:txBody>
      </p:sp>
      <p:sp>
        <p:nvSpPr>
          <p:cNvPr id="3" name="Content Placeholder 2">
            <a:extLst>
              <a:ext uri="{FF2B5EF4-FFF2-40B4-BE49-F238E27FC236}">
                <a16:creationId xmlns:a16="http://schemas.microsoft.com/office/drawing/2014/main" id="{026E2E80-EB1C-7417-48BA-1283081DF196}"/>
              </a:ext>
            </a:extLst>
          </p:cNvPr>
          <p:cNvSpPr>
            <a:spLocks noGrp="1"/>
          </p:cNvSpPr>
          <p:nvPr>
            <p:ph idx="1"/>
          </p:nvPr>
        </p:nvSpPr>
        <p:spPr>
          <a:xfrm>
            <a:off x="838200" y="1511300"/>
            <a:ext cx="10515600" cy="4351338"/>
          </a:xfrm>
        </p:spPr>
        <p:txBody>
          <a:bodyPr>
            <a:normAutofit fontScale="92500" lnSpcReduction="20000"/>
          </a:bodyPr>
          <a:lstStyle/>
          <a:p>
            <a:r>
              <a:rPr lang="en-GB" dirty="0">
                <a:solidFill>
                  <a:srgbClr val="FF0000"/>
                </a:solidFill>
              </a:rPr>
              <a:t>Implementing standardized data structures for storing metadata as part of any machine data stored – </a:t>
            </a:r>
            <a:r>
              <a:rPr lang="en-GB" i="1" dirty="0">
                <a:solidFill>
                  <a:srgbClr val="FF0000"/>
                </a:solidFill>
              </a:rPr>
              <a:t>part of CLARA software tools</a:t>
            </a:r>
            <a:r>
              <a:rPr lang="en-GB" dirty="0">
                <a:solidFill>
                  <a:srgbClr val="FF0000"/>
                </a:solidFill>
              </a:rPr>
              <a:t>​</a:t>
            </a:r>
          </a:p>
          <a:p>
            <a:r>
              <a:rPr lang="en-GB" dirty="0">
                <a:solidFill>
                  <a:srgbClr val="FF0000"/>
                </a:solidFill>
              </a:rPr>
              <a:t>In talks with Ada Lovelace Centre (part of STFC Scientific Computing Department) regarding existing tools to handle data storage and user access to data repositories​</a:t>
            </a:r>
          </a:p>
          <a:p>
            <a:r>
              <a:rPr lang="en-GB" dirty="0">
                <a:solidFill>
                  <a:srgbClr val="FF0000"/>
                </a:solidFill>
              </a:rPr>
              <a:t>Transition towards similar solutions to CLF and ISIS, such as the Instrument Catalogue and centralized storage with access via User Office credentials​</a:t>
            </a:r>
          </a:p>
          <a:p>
            <a:r>
              <a:rPr lang="en-GB" dirty="0">
                <a:solidFill>
                  <a:srgbClr val="FF0000"/>
                </a:solidFill>
              </a:rPr>
              <a:t>Plans for a more formal data policy to be established, including commitments to long term storage of data​</a:t>
            </a:r>
          </a:p>
          <a:p>
            <a:pPr marL="0" indent="0">
              <a:buNone/>
            </a:pPr>
            <a:r>
              <a:rPr lang="en-GB" dirty="0">
                <a:solidFill>
                  <a:srgbClr val="FF0000"/>
                </a:solidFill>
              </a:rPr>
              <a:t>Ambition is to make data access easier for users pre- intra- and post-experiment and leverage existing STFC digital solutions</a:t>
            </a:r>
          </a:p>
        </p:txBody>
      </p:sp>
      <p:sp>
        <p:nvSpPr>
          <p:cNvPr id="4" name="Slide Number Placeholder 3">
            <a:extLst>
              <a:ext uri="{FF2B5EF4-FFF2-40B4-BE49-F238E27FC236}">
                <a16:creationId xmlns:a16="http://schemas.microsoft.com/office/drawing/2014/main" id="{EFF014BC-DC7A-FEE7-4362-3C4B8848B451}"/>
              </a:ext>
            </a:extLst>
          </p:cNvPr>
          <p:cNvSpPr>
            <a:spLocks noGrp="1"/>
          </p:cNvSpPr>
          <p:nvPr>
            <p:ph type="sldNum" sz="quarter" idx="12"/>
          </p:nvPr>
        </p:nvSpPr>
        <p:spPr/>
        <p:txBody>
          <a:bodyPr/>
          <a:lstStyle/>
          <a:p>
            <a:fld id="{BBAAB195-B577-5546-8349-9DDA93B6129E}" type="slidenum">
              <a:rPr lang="en-US" smtClean="0"/>
              <a:t>19</a:t>
            </a:fld>
            <a:endParaRPr lang="en-US"/>
          </a:p>
        </p:txBody>
      </p:sp>
    </p:spTree>
    <p:extLst>
      <p:ext uri="{BB962C8B-B14F-4D97-AF65-F5344CB8AC3E}">
        <p14:creationId xmlns:p14="http://schemas.microsoft.com/office/powerpoint/2010/main" val="1724985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85EF-F5CB-D1B8-C680-3DCB35475EE4}"/>
              </a:ext>
            </a:extLst>
          </p:cNvPr>
          <p:cNvSpPr>
            <a:spLocks noGrp="1"/>
          </p:cNvSpPr>
          <p:nvPr>
            <p:ph type="title"/>
          </p:nvPr>
        </p:nvSpPr>
        <p:spPr>
          <a:xfrm>
            <a:off x="838200" y="265280"/>
            <a:ext cx="10515600" cy="1325563"/>
          </a:xfrm>
        </p:spPr>
        <p:txBody>
          <a:bodyPr/>
          <a:lstStyle/>
          <a:p>
            <a:r>
              <a:rPr lang="en-GB" dirty="0"/>
              <a:t>Outline</a:t>
            </a:r>
          </a:p>
        </p:txBody>
      </p:sp>
      <p:sp>
        <p:nvSpPr>
          <p:cNvPr id="3" name="Content Placeholder 2">
            <a:extLst>
              <a:ext uri="{FF2B5EF4-FFF2-40B4-BE49-F238E27FC236}">
                <a16:creationId xmlns:a16="http://schemas.microsoft.com/office/drawing/2014/main" id="{E27A2859-E524-FB59-AFAD-96B65A5683BC}"/>
              </a:ext>
            </a:extLst>
          </p:cNvPr>
          <p:cNvSpPr>
            <a:spLocks noGrp="1"/>
          </p:cNvSpPr>
          <p:nvPr>
            <p:ph idx="1"/>
          </p:nvPr>
        </p:nvSpPr>
        <p:spPr>
          <a:xfrm>
            <a:off x="3551904" y="995516"/>
            <a:ext cx="5574890" cy="5088194"/>
          </a:xfrm>
        </p:spPr>
        <p:txBody>
          <a:bodyPr vert="horz" lIns="91440" tIns="45720" rIns="91440" bIns="45720" rtlCol="0" anchor="t">
            <a:normAutofit fontScale="70000" lnSpcReduction="20000"/>
          </a:bodyPr>
          <a:lstStyle/>
          <a:p>
            <a:pPr marL="0" indent="0">
              <a:buNone/>
            </a:pPr>
            <a:r>
              <a:rPr lang="en-GB" dirty="0"/>
              <a:t>Overview</a:t>
            </a:r>
          </a:p>
          <a:p>
            <a:pPr marL="0" indent="0">
              <a:buNone/>
            </a:pPr>
            <a:r>
              <a:rPr lang="en-GB" dirty="0"/>
              <a:t>Eligibility Criteria</a:t>
            </a:r>
          </a:p>
          <a:p>
            <a:pPr marL="0" indent="0">
              <a:buNone/>
            </a:pPr>
            <a:r>
              <a:rPr lang="en-GB" dirty="0"/>
              <a:t>Modes of Access</a:t>
            </a:r>
          </a:p>
          <a:p>
            <a:pPr marL="0" indent="0">
              <a:buNone/>
            </a:pPr>
            <a:r>
              <a:rPr lang="en-GB" dirty="0"/>
              <a:t>Application Form (online)</a:t>
            </a:r>
          </a:p>
          <a:p>
            <a:pPr marL="0" indent="0">
              <a:buNone/>
            </a:pPr>
            <a:r>
              <a:rPr lang="en-GB" dirty="0"/>
              <a:t>Technical Assessment </a:t>
            </a:r>
          </a:p>
          <a:p>
            <a:pPr marL="0" indent="0">
              <a:buNone/>
            </a:pPr>
            <a:r>
              <a:rPr lang="en-GB" dirty="0"/>
              <a:t>Peer Review of Proposals</a:t>
            </a:r>
          </a:p>
          <a:p>
            <a:pPr marL="457200" lvl="1" indent="0">
              <a:buNone/>
            </a:pPr>
            <a:r>
              <a:rPr lang="en-GB" dirty="0">
                <a:latin typeface="Arial"/>
                <a:cs typeface="Arial"/>
              </a:rPr>
              <a:t>Beamtime Allocation Panel</a:t>
            </a:r>
            <a:endParaRPr lang="en-GB" dirty="0"/>
          </a:p>
          <a:p>
            <a:pPr marL="457200" lvl="1" indent="0">
              <a:buNone/>
            </a:pPr>
            <a:r>
              <a:rPr lang="en-GB" dirty="0"/>
              <a:t>Evaluation Criteria</a:t>
            </a:r>
          </a:p>
          <a:p>
            <a:pPr marL="457200" lvl="1" indent="0">
              <a:buNone/>
            </a:pPr>
            <a:r>
              <a:rPr lang="en-GB" dirty="0"/>
              <a:t>Outcomes and Feedback</a:t>
            </a:r>
          </a:p>
          <a:p>
            <a:pPr marL="0" indent="0">
              <a:buNone/>
            </a:pPr>
            <a:r>
              <a:rPr lang="en-GB" dirty="0"/>
              <a:t>Scheduling</a:t>
            </a:r>
          </a:p>
          <a:p>
            <a:pPr marL="0" indent="0">
              <a:buNone/>
            </a:pPr>
            <a:r>
              <a:rPr lang="en-GB" dirty="0"/>
              <a:t>User and Facility expectations</a:t>
            </a:r>
          </a:p>
          <a:p>
            <a:pPr marL="457200" lvl="1" indent="0">
              <a:buNone/>
            </a:pPr>
            <a:r>
              <a:rPr lang="en-GB" dirty="0"/>
              <a:t>User Support Scientist</a:t>
            </a:r>
          </a:p>
          <a:p>
            <a:pPr marL="457200" lvl="1" indent="0">
              <a:buNone/>
            </a:pPr>
            <a:r>
              <a:rPr lang="en-GB" dirty="0"/>
              <a:t>User Office</a:t>
            </a:r>
          </a:p>
          <a:p>
            <a:pPr marL="457200" lvl="1" indent="0">
              <a:buNone/>
            </a:pPr>
            <a:r>
              <a:rPr lang="en-GB" dirty="0"/>
              <a:t>Risk Assessments</a:t>
            </a:r>
          </a:p>
          <a:p>
            <a:pPr marL="457200" lvl="1" indent="0">
              <a:buNone/>
            </a:pPr>
            <a:r>
              <a:rPr lang="en-GB" dirty="0"/>
              <a:t>User Data</a:t>
            </a:r>
          </a:p>
          <a:p>
            <a:pPr marL="0" indent="0">
              <a:buNone/>
            </a:pPr>
            <a:r>
              <a:rPr lang="en-GB" dirty="0"/>
              <a:t>Reporting, Evaluation and Feedback</a:t>
            </a:r>
          </a:p>
          <a:p>
            <a:pPr marL="0" indent="0">
              <a:buNone/>
            </a:pPr>
            <a:r>
              <a:rPr lang="en-GB" dirty="0"/>
              <a:t>Summary</a:t>
            </a:r>
          </a:p>
        </p:txBody>
      </p:sp>
      <p:sp>
        <p:nvSpPr>
          <p:cNvPr id="4" name="Slide Number Placeholder 3">
            <a:extLst>
              <a:ext uri="{FF2B5EF4-FFF2-40B4-BE49-F238E27FC236}">
                <a16:creationId xmlns:a16="http://schemas.microsoft.com/office/drawing/2014/main" id="{5C6EC45E-AD05-7543-76DE-D887B1D071B0}"/>
              </a:ext>
            </a:extLst>
          </p:cNvPr>
          <p:cNvSpPr>
            <a:spLocks noGrp="1"/>
          </p:cNvSpPr>
          <p:nvPr>
            <p:ph type="sldNum" sz="quarter" idx="12"/>
          </p:nvPr>
        </p:nvSpPr>
        <p:spPr/>
        <p:txBody>
          <a:bodyPr/>
          <a:lstStyle/>
          <a:p>
            <a:fld id="{BBAAB195-B577-5546-8349-9DDA93B6129E}" type="slidenum">
              <a:rPr lang="en-US" smtClean="0"/>
              <a:t>2</a:t>
            </a:fld>
            <a:endParaRPr lang="en-US" dirty="0"/>
          </a:p>
        </p:txBody>
      </p:sp>
      <p:sp>
        <p:nvSpPr>
          <p:cNvPr id="5" name="Content Placeholder 2">
            <a:extLst>
              <a:ext uri="{FF2B5EF4-FFF2-40B4-BE49-F238E27FC236}">
                <a16:creationId xmlns:a16="http://schemas.microsoft.com/office/drawing/2014/main" id="{3049A19E-7D6E-8825-38DD-218198DF4B74}"/>
              </a:ext>
            </a:extLst>
          </p:cNvPr>
          <p:cNvSpPr txBox="1">
            <a:spLocks/>
          </p:cNvSpPr>
          <p:nvPr/>
        </p:nvSpPr>
        <p:spPr>
          <a:xfrm>
            <a:off x="8537780" y="4262591"/>
            <a:ext cx="3578020" cy="71898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GB" dirty="0">
                <a:solidFill>
                  <a:srgbClr val="FF0000"/>
                </a:solidFill>
              </a:rPr>
              <a:t>Changes from previous procedures highlighted in red!</a:t>
            </a:r>
          </a:p>
        </p:txBody>
      </p:sp>
    </p:spTree>
    <p:extLst>
      <p:ext uri="{BB962C8B-B14F-4D97-AF65-F5344CB8AC3E}">
        <p14:creationId xmlns:p14="http://schemas.microsoft.com/office/powerpoint/2010/main" val="396325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3952-F1B3-E6EC-89BB-77E0567D9460}"/>
              </a:ext>
            </a:extLst>
          </p:cNvPr>
          <p:cNvSpPr>
            <a:spLocks noGrp="1"/>
          </p:cNvSpPr>
          <p:nvPr>
            <p:ph type="title"/>
          </p:nvPr>
        </p:nvSpPr>
        <p:spPr/>
        <p:txBody>
          <a:bodyPr/>
          <a:lstStyle/>
          <a:p>
            <a:r>
              <a:rPr lang="en-GB" dirty="0"/>
              <a:t>Reporting, Evaluation and Feedback</a:t>
            </a:r>
          </a:p>
        </p:txBody>
      </p:sp>
      <p:sp>
        <p:nvSpPr>
          <p:cNvPr id="3" name="Content Placeholder 2">
            <a:extLst>
              <a:ext uri="{FF2B5EF4-FFF2-40B4-BE49-F238E27FC236}">
                <a16:creationId xmlns:a16="http://schemas.microsoft.com/office/drawing/2014/main" id="{664AB9C4-F194-2B9D-BF37-FB55A0DEAD50}"/>
              </a:ext>
            </a:extLst>
          </p:cNvPr>
          <p:cNvSpPr>
            <a:spLocks noGrp="1"/>
          </p:cNvSpPr>
          <p:nvPr>
            <p:ph idx="1"/>
          </p:nvPr>
        </p:nvSpPr>
        <p:spPr>
          <a:xfrm>
            <a:off x="838200" y="1547329"/>
            <a:ext cx="10515600" cy="4351338"/>
          </a:xfrm>
        </p:spPr>
        <p:txBody>
          <a:bodyPr>
            <a:normAutofit fontScale="92500" lnSpcReduction="10000"/>
          </a:bodyPr>
          <a:lstStyle/>
          <a:p>
            <a:r>
              <a:rPr lang="en-GB" dirty="0">
                <a:solidFill>
                  <a:srgbClr val="FF0000"/>
                </a:solidFill>
              </a:rPr>
              <a:t>Immediately after a run users should submit a 1-2 page report summarising of the work carried out and likely outputs (papers, etc)</a:t>
            </a:r>
          </a:p>
          <a:p>
            <a:pPr lvl="1"/>
            <a:r>
              <a:rPr lang="en-GB" dirty="0">
                <a:solidFill>
                  <a:srgbClr val="FF0000"/>
                </a:solidFill>
              </a:rPr>
              <a:t>Submission of this report will be a required precursor to any further beamtime allocation</a:t>
            </a:r>
          </a:p>
          <a:p>
            <a:r>
              <a:rPr lang="en-GB" dirty="0"/>
              <a:t>A user feedback questionnaire will be circulated for completion after each run following the format used for the previous two allocation periods</a:t>
            </a:r>
          </a:p>
          <a:p>
            <a:r>
              <a:rPr lang="en-GB" dirty="0"/>
              <a:t>The results from the feedback questionnaires will be reported in subsequent user meetings and an action plan formed to address issues arising</a:t>
            </a:r>
          </a:p>
          <a:p>
            <a:r>
              <a:rPr lang="en-GB" dirty="0"/>
              <a:t>Separate questionnaire will be issued to staff and a wash-up meeting held to capture any additional learning points </a:t>
            </a:r>
          </a:p>
        </p:txBody>
      </p:sp>
      <p:sp>
        <p:nvSpPr>
          <p:cNvPr id="4" name="Slide Number Placeholder 3">
            <a:extLst>
              <a:ext uri="{FF2B5EF4-FFF2-40B4-BE49-F238E27FC236}">
                <a16:creationId xmlns:a16="http://schemas.microsoft.com/office/drawing/2014/main" id="{8A19655C-35EF-E54B-B27E-450767A9FF59}"/>
              </a:ext>
            </a:extLst>
          </p:cNvPr>
          <p:cNvSpPr>
            <a:spLocks noGrp="1"/>
          </p:cNvSpPr>
          <p:nvPr>
            <p:ph type="sldNum" sz="quarter" idx="12"/>
          </p:nvPr>
        </p:nvSpPr>
        <p:spPr/>
        <p:txBody>
          <a:bodyPr/>
          <a:lstStyle/>
          <a:p>
            <a:fld id="{BBAAB195-B577-5546-8349-9DDA93B6129E}" type="slidenum">
              <a:rPr lang="en-US" smtClean="0"/>
              <a:t>20</a:t>
            </a:fld>
            <a:endParaRPr lang="en-US"/>
          </a:p>
        </p:txBody>
      </p:sp>
    </p:spTree>
    <p:extLst>
      <p:ext uri="{BB962C8B-B14F-4D97-AF65-F5344CB8AC3E}">
        <p14:creationId xmlns:p14="http://schemas.microsoft.com/office/powerpoint/2010/main" val="108816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F117-03C8-94E2-254E-924EE785B68F}"/>
              </a:ext>
            </a:extLst>
          </p:cNvPr>
          <p:cNvSpPr>
            <a:spLocks noGrp="1"/>
          </p:cNvSpPr>
          <p:nvPr>
            <p:ph type="title"/>
          </p:nvPr>
        </p:nvSpPr>
        <p:spPr/>
        <p:txBody>
          <a:bodyPr/>
          <a:lstStyle/>
          <a:p>
            <a:r>
              <a:rPr lang="en-GB" dirty="0"/>
              <a:t>Previous Feedback 2018 Run</a:t>
            </a:r>
          </a:p>
        </p:txBody>
      </p:sp>
      <p:sp>
        <p:nvSpPr>
          <p:cNvPr id="3" name="Content Placeholder 2">
            <a:extLst>
              <a:ext uri="{FF2B5EF4-FFF2-40B4-BE49-F238E27FC236}">
                <a16:creationId xmlns:a16="http://schemas.microsoft.com/office/drawing/2014/main" id="{BC4C3066-3D05-1A32-0F55-B27028643327}"/>
              </a:ext>
            </a:extLst>
          </p:cNvPr>
          <p:cNvSpPr>
            <a:spLocks noGrp="1"/>
          </p:cNvSpPr>
          <p:nvPr>
            <p:ph idx="1"/>
          </p:nvPr>
        </p:nvSpPr>
        <p:spPr>
          <a:xfrm>
            <a:off x="771525" y="1454150"/>
            <a:ext cx="10515600" cy="4351338"/>
          </a:xfrm>
        </p:spPr>
        <p:txBody>
          <a:bodyPr/>
          <a:lstStyle/>
          <a:p>
            <a:r>
              <a:rPr lang="en-GB" b="1" dirty="0"/>
              <a:t>Lack of well-defined beam set-ups </a:t>
            </a:r>
            <a:r>
              <a:rPr lang="en-GB" dirty="0"/>
              <a:t>– Ensured more ‘standard’ set-ups were developed before the following run commenced and also improved beam reproducibility and reliability</a:t>
            </a:r>
          </a:p>
          <a:p>
            <a:r>
              <a:rPr lang="en-GB" b="1" dirty="0"/>
              <a:t>Unknown longitudinal beam properties </a:t>
            </a:r>
            <a:r>
              <a:rPr lang="en-GB" dirty="0"/>
              <a:t>– Bunch compression diagnostic (CTR) installed for optimisation, EO measurements after the run to measure actual bunch lengths</a:t>
            </a:r>
          </a:p>
          <a:p>
            <a:r>
              <a:rPr lang="en-GB" b="1" dirty="0"/>
              <a:t>Scheduling (need for gaps between runs) </a:t>
            </a:r>
            <a:r>
              <a:rPr lang="en-GB" dirty="0"/>
              <a:t>– Schedule for VCAP03 spread 3 months of facility time over 6 months and included more contingency</a:t>
            </a:r>
          </a:p>
          <a:p>
            <a:pPr marL="0" indent="0">
              <a:buNone/>
            </a:pPr>
            <a:r>
              <a:rPr lang="en-GB" dirty="0"/>
              <a:t>Changes implemented for the 2022 run!</a:t>
            </a:r>
          </a:p>
          <a:p>
            <a:endParaRPr lang="en-GB" dirty="0"/>
          </a:p>
        </p:txBody>
      </p:sp>
      <p:sp>
        <p:nvSpPr>
          <p:cNvPr id="4" name="Slide Number Placeholder 3">
            <a:extLst>
              <a:ext uri="{FF2B5EF4-FFF2-40B4-BE49-F238E27FC236}">
                <a16:creationId xmlns:a16="http://schemas.microsoft.com/office/drawing/2014/main" id="{4A10C53A-7788-237B-E60D-19002EC3357D}"/>
              </a:ext>
            </a:extLst>
          </p:cNvPr>
          <p:cNvSpPr>
            <a:spLocks noGrp="1"/>
          </p:cNvSpPr>
          <p:nvPr>
            <p:ph type="sldNum" sz="quarter" idx="12"/>
          </p:nvPr>
        </p:nvSpPr>
        <p:spPr/>
        <p:txBody>
          <a:bodyPr/>
          <a:lstStyle/>
          <a:p>
            <a:fld id="{BBAAB195-B577-5546-8349-9DDA93B6129E}" type="slidenum">
              <a:rPr lang="en-US" smtClean="0"/>
              <a:t>21</a:t>
            </a:fld>
            <a:endParaRPr lang="en-US"/>
          </a:p>
        </p:txBody>
      </p:sp>
    </p:spTree>
    <p:extLst>
      <p:ext uri="{BB962C8B-B14F-4D97-AF65-F5344CB8AC3E}">
        <p14:creationId xmlns:p14="http://schemas.microsoft.com/office/powerpoint/2010/main" val="254646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F117-03C8-94E2-254E-924EE785B68F}"/>
              </a:ext>
            </a:extLst>
          </p:cNvPr>
          <p:cNvSpPr>
            <a:spLocks noGrp="1"/>
          </p:cNvSpPr>
          <p:nvPr>
            <p:ph type="title"/>
          </p:nvPr>
        </p:nvSpPr>
        <p:spPr/>
        <p:txBody>
          <a:bodyPr/>
          <a:lstStyle/>
          <a:p>
            <a:r>
              <a:rPr lang="en-GB" dirty="0"/>
              <a:t>Previous Feedback from 2022 Run</a:t>
            </a:r>
          </a:p>
        </p:txBody>
      </p:sp>
      <p:sp>
        <p:nvSpPr>
          <p:cNvPr id="3" name="Content Placeholder 2">
            <a:extLst>
              <a:ext uri="{FF2B5EF4-FFF2-40B4-BE49-F238E27FC236}">
                <a16:creationId xmlns:a16="http://schemas.microsoft.com/office/drawing/2014/main" id="{BC4C3066-3D05-1A32-0F55-B27028643327}"/>
              </a:ext>
            </a:extLst>
          </p:cNvPr>
          <p:cNvSpPr>
            <a:spLocks noGrp="1"/>
          </p:cNvSpPr>
          <p:nvPr>
            <p:ph idx="1"/>
          </p:nvPr>
        </p:nvSpPr>
        <p:spPr>
          <a:xfrm>
            <a:off x="548639" y="1531427"/>
            <a:ext cx="10805161" cy="4351338"/>
          </a:xfrm>
        </p:spPr>
        <p:txBody>
          <a:bodyPr>
            <a:normAutofit/>
          </a:bodyPr>
          <a:lstStyle/>
          <a:p>
            <a:pPr>
              <a:defRPr/>
            </a:pPr>
            <a:r>
              <a:rPr lang="en-GB" b="1" dirty="0"/>
              <a:t>Planning and support </a:t>
            </a:r>
            <a:r>
              <a:rPr lang="en-GB" dirty="0"/>
              <a:t>– Dedicated User Support Scientists (and Operators) hired. Should provide more effort to plan effectively and work more closely with users</a:t>
            </a:r>
          </a:p>
          <a:p>
            <a:pPr>
              <a:defRPr/>
            </a:pPr>
            <a:r>
              <a:rPr lang="en-GB" b="1" dirty="0"/>
              <a:t>Risk assessments </a:t>
            </a:r>
            <a:r>
              <a:rPr lang="en-GB" dirty="0"/>
              <a:t>– Need for more assistance for users has been identified, facility staff to play a larger role</a:t>
            </a:r>
          </a:p>
          <a:p>
            <a:pPr>
              <a:defRPr/>
            </a:pPr>
            <a:r>
              <a:rPr lang="en-GB" b="1" dirty="0"/>
              <a:t>Data acquisition and diagnostics (requirement to save multiple image streams simultaneously and shot numbering)</a:t>
            </a:r>
            <a:r>
              <a:rPr lang="en-GB" dirty="0"/>
              <a:t> – Multiple images at 5 Hz, shot numbering being implemented (not yet tested on the machine). FEBE line and hutch will have more diagnostics plus capacity to upgrade</a:t>
            </a:r>
          </a:p>
        </p:txBody>
      </p:sp>
      <p:sp>
        <p:nvSpPr>
          <p:cNvPr id="4" name="Slide Number Placeholder 3">
            <a:extLst>
              <a:ext uri="{FF2B5EF4-FFF2-40B4-BE49-F238E27FC236}">
                <a16:creationId xmlns:a16="http://schemas.microsoft.com/office/drawing/2014/main" id="{4A10C53A-7788-237B-E60D-19002EC3357D}"/>
              </a:ext>
            </a:extLst>
          </p:cNvPr>
          <p:cNvSpPr>
            <a:spLocks noGrp="1"/>
          </p:cNvSpPr>
          <p:nvPr>
            <p:ph type="sldNum" sz="quarter" idx="12"/>
          </p:nvPr>
        </p:nvSpPr>
        <p:spPr/>
        <p:txBody>
          <a:bodyPr/>
          <a:lstStyle/>
          <a:p>
            <a:fld id="{BBAAB195-B577-5546-8349-9DDA93B6129E}" type="slidenum">
              <a:rPr lang="en-US" smtClean="0"/>
              <a:t>22</a:t>
            </a:fld>
            <a:endParaRPr lang="en-US"/>
          </a:p>
        </p:txBody>
      </p:sp>
    </p:spTree>
    <p:extLst>
      <p:ext uri="{BB962C8B-B14F-4D97-AF65-F5344CB8AC3E}">
        <p14:creationId xmlns:p14="http://schemas.microsoft.com/office/powerpoint/2010/main" val="1263196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1D4B-2CA1-DF42-8D0D-7935747AE2E8}"/>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4C70FD86-13ED-B94E-BE5B-EC4546C6CDEF}"/>
              </a:ext>
            </a:extLst>
          </p:cNvPr>
          <p:cNvSpPr>
            <a:spLocks noGrp="1"/>
          </p:cNvSpPr>
          <p:nvPr>
            <p:ph idx="1"/>
          </p:nvPr>
        </p:nvSpPr>
        <p:spPr>
          <a:xfrm>
            <a:off x="838200" y="1349375"/>
            <a:ext cx="10515600" cy="4351338"/>
          </a:xfrm>
        </p:spPr>
        <p:txBody>
          <a:bodyPr vert="horz" lIns="91440" tIns="45720" rIns="91440" bIns="45720" rtlCol="0" anchor="t">
            <a:normAutofit fontScale="85000" lnSpcReduction="10000"/>
          </a:bodyPr>
          <a:lstStyle/>
          <a:p>
            <a:r>
              <a:rPr lang="en-GB" dirty="0">
                <a:latin typeface="Arial"/>
                <a:cs typeface="Arial"/>
              </a:rPr>
              <a:t>Beamtime application procedure similar to previous runs but with some subtle changes</a:t>
            </a:r>
          </a:p>
          <a:p>
            <a:r>
              <a:rPr lang="en-GB" dirty="0">
                <a:latin typeface="Arial"/>
                <a:cs typeface="Arial"/>
              </a:rPr>
              <a:t>More details provided on the mechanism for programmatic access</a:t>
            </a:r>
          </a:p>
          <a:p>
            <a:r>
              <a:rPr lang="en-GB" dirty="0"/>
              <a:t>More online processes being developed</a:t>
            </a:r>
          </a:p>
          <a:p>
            <a:r>
              <a:rPr lang="en-GB" dirty="0">
                <a:latin typeface="Arial"/>
                <a:cs typeface="Arial"/>
              </a:rPr>
              <a:t>To develop a technically feasible proposal talk to facility staff before hand</a:t>
            </a:r>
          </a:p>
          <a:p>
            <a:r>
              <a:rPr lang="en-GB" dirty="0"/>
              <a:t>User support being split between new User Office (administrative) and dedicated Support Scientists</a:t>
            </a:r>
          </a:p>
          <a:p>
            <a:r>
              <a:rPr lang="en-GB" dirty="0"/>
              <a:t>Improved support for users and specifically the preparation of RAMS</a:t>
            </a:r>
          </a:p>
          <a:p>
            <a:r>
              <a:rPr lang="en-GB" dirty="0"/>
              <a:t>New policies and procedures for data handling – easier for users to access</a:t>
            </a:r>
          </a:p>
          <a:p>
            <a:r>
              <a:rPr lang="en-GB" dirty="0"/>
              <a:t>Brief reports on each experiment now required</a:t>
            </a:r>
          </a:p>
          <a:p>
            <a:r>
              <a:rPr lang="en-GB" dirty="0"/>
              <a:t>Please complete feedback forms as we do act on the findings!</a:t>
            </a:r>
          </a:p>
        </p:txBody>
      </p:sp>
      <p:sp>
        <p:nvSpPr>
          <p:cNvPr id="4" name="Slide Number Placeholder 3">
            <a:extLst>
              <a:ext uri="{FF2B5EF4-FFF2-40B4-BE49-F238E27FC236}">
                <a16:creationId xmlns:a16="http://schemas.microsoft.com/office/drawing/2014/main" id="{4AE31150-7C95-07B9-531E-BF2A0A14359A}"/>
              </a:ext>
            </a:extLst>
          </p:cNvPr>
          <p:cNvSpPr>
            <a:spLocks noGrp="1"/>
          </p:cNvSpPr>
          <p:nvPr>
            <p:ph type="sldNum" sz="quarter" idx="12"/>
          </p:nvPr>
        </p:nvSpPr>
        <p:spPr/>
        <p:txBody>
          <a:bodyPr/>
          <a:lstStyle/>
          <a:p>
            <a:fld id="{BBAAB195-B577-5546-8349-9DDA93B6129E}" type="slidenum">
              <a:rPr lang="en-US" smtClean="0"/>
              <a:t>23</a:t>
            </a:fld>
            <a:endParaRPr lang="en-US"/>
          </a:p>
        </p:txBody>
      </p:sp>
    </p:spTree>
    <p:extLst>
      <p:ext uri="{BB962C8B-B14F-4D97-AF65-F5344CB8AC3E}">
        <p14:creationId xmlns:p14="http://schemas.microsoft.com/office/powerpoint/2010/main" val="3879518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5801-7065-D883-3E9B-390D1A1206F0}"/>
              </a:ext>
            </a:extLst>
          </p:cNvPr>
          <p:cNvSpPr>
            <a:spLocks noGrp="1"/>
          </p:cNvSpPr>
          <p:nvPr>
            <p:ph type="title"/>
          </p:nvPr>
        </p:nvSpPr>
        <p:spPr>
          <a:xfrm>
            <a:off x="838200" y="198154"/>
            <a:ext cx="10515600" cy="1325563"/>
          </a:xfrm>
        </p:spPr>
        <p:txBody>
          <a:bodyPr/>
          <a:lstStyle/>
          <a:p>
            <a:r>
              <a:rPr lang="en-GB" dirty="0"/>
              <a:t>Overview</a:t>
            </a:r>
          </a:p>
        </p:txBody>
      </p:sp>
      <p:sp>
        <p:nvSpPr>
          <p:cNvPr id="4" name="Slide Number Placeholder 3">
            <a:extLst>
              <a:ext uri="{FF2B5EF4-FFF2-40B4-BE49-F238E27FC236}">
                <a16:creationId xmlns:a16="http://schemas.microsoft.com/office/drawing/2014/main" id="{10B44E4E-4D81-8BE9-0A3A-FE48BBFCABBD}"/>
              </a:ext>
            </a:extLst>
          </p:cNvPr>
          <p:cNvSpPr>
            <a:spLocks noGrp="1"/>
          </p:cNvSpPr>
          <p:nvPr>
            <p:ph type="sldNum" sz="quarter" idx="12"/>
          </p:nvPr>
        </p:nvSpPr>
        <p:spPr/>
        <p:txBody>
          <a:bodyPr/>
          <a:lstStyle/>
          <a:p>
            <a:fld id="{BBAAB195-B577-5546-8349-9DDA93B6129E}" type="slidenum">
              <a:rPr lang="en-US" smtClean="0"/>
              <a:t>3</a:t>
            </a:fld>
            <a:endParaRPr lang="en-US"/>
          </a:p>
        </p:txBody>
      </p:sp>
      <p:sp>
        <p:nvSpPr>
          <p:cNvPr id="8" name="Content Placeholder 7">
            <a:extLst>
              <a:ext uri="{FF2B5EF4-FFF2-40B4-BE49-F238E27FC236}">
                <a16:creationId xmlns:a16="http://schemas.microsoft.com/office/drawing/2014/main" id="{EDE8BCFD-D6E8-BE43-AF22-CDEA3FA0A6D7}"/>
              </a:ext>
            </a:extLst>
          </p:cNvPr>
          <p:cNvSpPr>
            <a:spLocks noGrp="1"/>
          </p:cNvSpPr>
          <p:nvPr>
            <p:ph idx="1"/>
          </p:nvPr>
        </p:nvSpPr>
        <p:spPr>
          <a:xfrm>
            <a:off x="755373" y="1247871"/>
            <a:ext cx="5721023" cy="4991004"/>
          </a:xfrm>
        </p:spPr>
        <p:txBody>
          <a:bodyPr>
            <a:normAutofit fontScale="85000" lnSpcReduction="20000"/>
          </a:bodyPr>
          <a:lstStyle/>
          <a:p>
            <a:r>
              <a:rPr lang="en-GB" dirty="0">
                <a:solidFill>
                  <a:srgbClr val="FF0000"/>
                </a:solidFill>
              </a:rPr>
              <a:t>Basic procedure similar to 2018 but with some changes/modernisation</a:t>
            </a:r>
          </a:p>
          <a:p>
            <a:r>
              <a:rPr lang="en-GB" dirty="0">
                <a:solidFill>
                  <a:srgbClr val="FF0000"/>
                </a:solidFill>
              </a:rPr>
              <a:t>Documentation has been modified to reflect this</a:t>
            </a:r>
          </a:p>
          <a:p>
            <a:r>
              <a:rPr lang="en-GB" dirty="0">
                <a:solidFill>
                  <a:srgbClr val="FF0000"/>
                </a:solidFill>
              </a:rPr>
              <a:t>Existing documentation will be transitioned to a web-based version</a:t>
            </a:r>
          </a:p>
          <a:p>
            <a:r>
              <a:rPr lang="en-GB" dirty="0"/>
              <a:t>As before</a:t>
            </a:r>
          </a:p>
          <a:p>
            <a:pPr lvl="1"/>
            <a:r>
              <a:rPr lang="en-GB" dirty="0"/>
              <a:t>Users discuss experiment with facility staff</a:t>
            </a:r>
          </a:p>
          <a:p>
            <a:pPr lvl="1"/>
            <a:r>
              <a:rPr lang="en-GB" dirty="0"/>
              <a:t>Users submit application form</a:t>
            </a:r>
          </a:p>
          <a:p>
            <a:pPr lvl="1"/>
            <a:r>
              <a:rPr lang="en-GB" dirty="0"/>
              <a:t>Technically assessment</a:t>
            </a:r>
          </a:p>
          <a:p>
            <a:pPr lvl="1"/>
            <a:r>
              <a:rPr lang="en-GB" dirty="0"/>
              <a:t>Scientific evaluation by Beamtime Allocation Panel (BAP)</a:t>
            </a:r>
          </a:p>
          <a:p>
            <a:pPr lvl="1"/>
            <a:r>
              <a:rPr lang="en-GB" dirty="0"/>
              <a:t>Ranking list formed and proposals awarded time starting from the top until it is all allocated</a:t>
            </a:r>
          </a:p>
          <a:p>
            <a:pPr lvl="1"/>
            <a:r>
              <a:rPr lang="en-GB" dirty="0"/>
              <a:t>Letters sent out to all applicants</a:t>
            </a:r>
          </a:p>
        </p:txBody>
      </p:sp>
      <p:pic>
        <p:nvPicPr>
          <p:cNvPr id="3" name="Picture 2" descr="A diagram of a company&#10;&#10;Description automatically generated">
            <a:extLst>
              <a:ext uri="{FF2B5EF4-FFF2-40B4-BE49-F238E27FC236}">
                <a16:creationId xmlns:a16="http://schemas.microsoft.com/office/drawing/2014/main" id="{DCAE903D-5CC6-BB5F-6E13-AD8B42FCEF50}"/>
              </a:ext>
            </a:extLst>
          </p:cNvPr>
          <p:cNvPicPr>
            <a:picLocks noChangeAspect="1"/>
          </p:cNvPicPr>
          <p:nvPr/>
        </p:nvPicPr>
        <p:blipFill>
          <a:blip r:embed="rId2"/>
          <a:stretch>
            <a:fillRect/>
          </a:stretch>
        </p:blipFill>
        <p:spPr>
          <a:xfrm>
            <a:off x="6871541" y="0"/>
            <a:ext cx="5142943" cy="6452887"/>
          </a:xfrm>
          <a:prstGeom prst="rect">
            <a:avLst/>
          </a:prstGeom>
        </p:spPr>
      </p:pic>
    </p:spTree>
    <p:extLst>
      <p:ext uri="{BB962C8B-B14F-4D97-AF65-F5344CB8AC3E}">
        <p14:creationId xmlns:p14="http://schemas.microsoft.com/office/powerpoint/2010/main" val="11000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A364-DE98-F00B-AC9C-78A40BA0542F}"/>
              </a:ext>
            </a:extLst>
          </p:cNvPr>
          <p:cNvSpPr>
            <a:spLocks noGrp="1"/>
          </p:cNvSpPr>
          <p:nvPr>
            <p:ph type="title"/>
          </p:nvPr>
        </p:nvSpPr>
        <p:spPr/>
        <p:txBody>
          <a:bodyPr/>
          <a:lstStyle/>
          <a:p>
            <a:r>
              <a:rPr lang="en-GB" dirty="0"/>
              <a:t>Eligibility</a:t>
            </a:r>
          </a:p>
        </p:txBody>
      </p:sp>
      <p:sp>
        <p:nvSpPr>
          <p:cNvPr id="3" name="Content Placeholder 2">
            <a:extLst>
              <a:ext uri="{FF2B5EF4-FFF2-40B4-BE49-F238E27FC236}">
                <a16:creationId xmlns:a16="http://schemas.microsoft.com/office/drawing/2014/main" id="{F0CAC09A-3B39-3558-6F5E-46CB9D5C7B9A}"/>
              </a:ext>
            </a:extLst>
          </p:cNvPr>
          <p:cNvSpPr>
            <a:spLocks noGrp="1"/>
          </p:cNvSpPr>
          <p:nvPr>
            <p:ph idx="1"/>
          </p:nvPr>
        </p:nvSpPr>
        <p:spPr>
          <a:xfrm>
            <a:off x="838200" y="1501160"/>
            <a:ext cx="10515600" cy="3970492"/>
          </a:xfrm>
        </p:spPr>
        <p:txBody>
          <a:bodyPr>
            <a:normAutofit fontScale="92500" lnSpcReduction="10000"/>
          </a:bodyPr>
          <a:lstStyle/>
          <a:p>
            <a:pPr algn="just" rtl="0" fontAlgn="base"/>
            <a:r>
              <a:rPr lang="en-GB" sz="2200" b="1" i="0" dirty="0">
                <a:solidFill>
                  <a:srgbClr val="000000"/>
                </a:solidFill>
                <a:effectLst/>
                <a:latin typeface="+mn-lt"/>
                <a:cs typeface="Calibri" panose="020F0502020204030204" pitchFamily="34" charset="0"/>
              </a:rPr>
              <a:t>UK academics </a:t>
            </a:r>
            <a:r>
              <a:rPr lang="en-GB" sz="2200" b="0" i="0" dirty="0">
                <a:solidFill>
                  <a:srgbClr val="000000"/>
                </a:solidFill>
                <a:effectLst/>
                <a:latin typeface="+mn-lt"/>
                <a:cs typeface="Calibri" panose="020F0502020204030204" pitchFamily="34" charset="0"/>
              </a:rPr>
              <a:t>– UK universities and Research Council institutes (including STFC staff) and those with Research Council senior or advanced research fellowships (or their equivalent) and Royal Society and Royal Academy of Engineering fellowships.</a:t>
            </a:r>
          </a:p>
          <a:p>
            <a:pPr lvl="1" algn="just" fontAlgn="base"/>
            <a:r>
              <a:rPr lang="en-GB" sz="1800" b="0" i="0" dirty="0">
                <a:solidFill>
                  <a:srgbClr val="000000"/>
                </a:solidFill>
                <a:effectLst/>
                <a:latin typeface="+mn-lt"/>
                <a:cs typeface="Calibri" panose="020F0502020204030204" pitchFamily="34" charset="0"/>
              </a:rPr>
              <a:t>Joint proposals with UK and international industrial/commercial users possible, but results must be made available in the open literature. </a:t>
            </a:r>
          </a:p>
          <a:p>
            <a:pPr algn="just" rtl="0" fontAlgn="base"/>
            <a:r>
              <a:rPr lang="en-GB" sz="2200" b="1" i="0" dirty="0">
                <a:solidFill>
                  <a:srgbClr val="000000"/>
                </a:solidFill>
                <a:effectLst/>
                <a:latin typeface="+mn-lt"/>
                <a:cs typeface="Calibri" panose="020F0502020204030204" pitchFamily="34" charset="0"/>
              </a:rPr>
              <a:t>International Users </a:t>
            </a:r>
            <a:r>
              <a:rPr lang="en-GB" sz="2200" b="0" i="0" dirty="0">
                <a:solidFill>
                  <a:srgbClr val="000000"/>
                </a:solidFill>
                <a:effectLst/>
                <a:latin typeface="+mn-lt"/>
                <a:cs typeface="Calibri" panose="020F0502020204030204" pitchFamily="34" charset="0"/>
              </a:rPr>
              <a:t>– applications from non-UK academics (without prior contractual access arrangement) may be accepted at the discretion of the CLARA Leader. </a:t>
            </a:r>
          </a:p>
          <a:p>
            <a:pPr algn="just" rtl="0" fontAlgn="base"/>
            <a:r>
              <a:rPr lang="en-GB" sz="2200" b="1" i="0" dirty="0">
                <a:solidFill>
                  <a:srgbClr val="000000"/>
                </a:solidFill>
                <a:effectLst/>
                <a:latin typeface="+mn-lt"/>
                <a:cs typeface="Calibri" panose="020F0502020204030204" pitchFamily="34" charset="0"/>
              </a:rPr>
              <a:t>International Agreements </a:t>
            </a:r>
            <a:r>
              <a:rPr lang="en-GB" sz="2200" b="0" i="0" dirty="0">
                <a:solidFill>
                  <a:srgbClr val="000000"/>
                </a:solidFill>
                <a:effectLst/>
                <a:latin typeface="+mn-lt"/>
                <a:cs typeface="Calibri" panose="020F0502020204030204" pitchFamily="34" charset="0"/>
              </a:rPr>
              <a:t>– Recognised overseas research organisations will be eligible for access through contractual access agreements, for example transnational access agreements (current </a:t>
            </a:r>
            <a:r>
              <a:rPr lang="en-GB" sz="2200" b="0" i="0" dirty="0">
                <a:solidFill>
                  <a:srgbClr val="FF0000"/>
                </a:solidFill>
                <a:effectLst/>
                <a:latin typeface="+mn-lt"/>
                <a:cs typeface="Calibri" panose="020F0502020204030204" pitchFamily="34" charset="0"/>
              </a:rPr>
              <a:t>Euro-Labs scheme</a:t>
            </a:r>
            <a:r>
              <a:rPr lang="en-GB" sz="2200" b="0" i="0" dirty="0">
                <a:solidFill>
                  <a:srgbClr val="000000"/>
                </a:solidFill>
                <a:effectLst/>
                <a:latin typeface="+mn-lt"/>
                <a:cs typeface="Calibri" panose="020F0502020204030204" pitchFamily="34" charset="0"/>
              </a:rPr>
              <a:t>).   </a:t>
            </a:r>
          </a:p>
          <a:p>
            <a:pPr algn="just" rtl="0" fontAlgn="base"/>
            <a:r>
              <a:rPr lang="en-GB" sz="2200" b="1" i="0" dirty="0">
                <a:solidFill>
                  <a:srgbClr val="000000"/>
                </a:solidFill>
                <a:effectLst/>
                <a:latin typeface="+mn-lt"/>
                <a:cs typeface="Calibri" panose="020F0502020204030204" pitchFamily="34" charset="0"/>
              </a:rPr>
              <a:t>Commercial and Contractual Users </a:t>
            </a:r>
            <a:r>
              <a:rPr lang="en-GB" sz="2200" b="0" i="0" dirty="0">
                <a:solidFill>
                  <a:srgbClr val="000000"/>
                </a:solidFill>
                <a:effectLst/>
                <a:latin typeface="+mn-lt"/>
                <a:cs typeface="Calibri" panose="020F0502020204030204" pitchFamily="34" charset="0"/>
              </a:rPr>
              <a:t>– through an agreed contract with STFC. </a:t>
            </a:r>
          </a:p>
          <a:p>
            <a:pPr algn="just" rtl="0" fontAlgn="base"/>
            <a:endParaRPr lang="en-GB" sz="2200" b="0" i="0" dirty="0">
              <a:solidFill>
                <a:srgbClr val="000000"/>
              </a:solidFill>
              <a:effectLst/>
              <a:latin typeface="+mn-lt"/>
              <a:cs typeface="Calibri" panose="020F0502020204030204" pitchFamily="34" charset="0"/>
            </a:endParaRPr>
          </a:p>
          <a:p>
            <a:pPr marL="0" indent="0" algn="just" rtl="0" fontAlgn="base">
              <a:buNone/>
            </a:pPr>
            <a:r>
              <a:rPr lang="en-GB" sz="2200" b="0" i="0" dirty="0">
                <a:solidFill>
                  <a:srgbClr val="000000"/>
                </a:solidFill>
                <a:effectLst/>
                <a:latin typeface="+mn-lt"/>
                <a:cs typeface="Calibri" panose="020F0502020204030204" pitchFamily="34" charset="0"/>
              </a:rPr>
              <a:t>Commercial access will be run in time not allocated to facility access </a:t>
            </a:r>
          </a:p>
          <a:p>
            <a:endParaRPr lang="en-GB" dirty="0"/>
          </a:p>
        </p:txBody>
      </p:sp>
      <p:sp>
        <p:nvSpPr>
          <p:cNvPr id="4" name="Slide Number Placeholder 3">
            <a:extLst>
              <a:ext uri="{FF2B5EF4-FFF2-40B4-BE49-F238E27FC236}">
                <a16:creationId xmlns:a16="http://schemas.microsoft.com/office/drawing/2014/main" id="{CF18462C-EA37-EF6C-8497-FB04A38E539C}"/>
              </a:ext>
            </a:extLst>
          </p:cNvPr>
          <p:cNvSpPr>
            <a:spLocks noGrp="1"/>
          </p:cNvSpPr>
          <p:nvPr>
            <p:ph type="sldNum" sz="quarter" idx="12"/>
          </p:nvPr>
        </p:nvSpPr>
        <p:spPr/>
        <p:txBody>
          <a:bodyPr/>
          <a:lstStyle/>
          <a:p>
            <a:fld id="{BBAAB195-B577-5546-8349-9DDA93B6129E}" type="slidenum">
              <a:rPr lang="en-US" smtClean="0"/>
              <a:t>4</a:t>
            </a:fld>
            <a:endParaRPr lang="en-US"/>
          </a:p>
        </p:txBody>
      </p:sp>
    </p:spTree>
    <p:extLst>
      <p:ext uri="{BB962C8B-B14F-4D97-AF65-F5344CB8AC3E}">
        <p14:creationId xmlns:p14="http://schemas.microsoft.com/office/powerpoint/2010/main" val="270037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35053-F96C-7D31-1516-CCE075E23518}"/>
              </a:ext>
            </a:extLst>
          </p:cNvPr>
          <p:cNvSpPr>
            <a:spLocks noGrp="1"/>
          </p:cNvSpPr>
          <p:nvPr>
            <p:ph type="title"/>
          </p:nvPr>
        </p:nvSpPr>
        <p:spPr/>
        <p:txBody>
          <a:bodyPr/>
          <a:lstStyle/>
          <a:p>
            <a:r>
              <a:rPr lang="en-GB" dirty="0"/>
              <a:t>Modes of Access</a:t>
            </a:r>
          </a:p>
        </p:txBody>
      </p:sp>
      <p:sp>
        <p:nvSpPr>
          <p:cNvPr id="3" name="Content Placeholder 2">
            <a:extLst>
              <a:ext uri="{FF2B5EF4-FFF2-40B4-BE49-F238E27FC236}">
                <a16:creationId xmlns:a16="http://schemas.microsoft.com/office/drawing/2014/main" id="{5993E1C2-FC19-DD4D-1A5B-51212009087A}"/>
              </a:ext>
            </a:extLst>
          </p:cNvPr>
          <p:cNvSpPr>
            <a:spLocks noGrp="1"/>
          </p:cNvSpPr>
          <p:nvPr>
            <p:ph idx="1"/>
          </p:nvPr>
        </p:nvSpPr>
        <p:spPr>
          <a:xfrm>
            <a:off x="838200" y="1825625"/>
            <a:ext cx="10515600" cy="3852504"/>
          </a:xfrm>
        </p:spPr>
        <p:txBody>
          <a:bodyPr>
            <a:normAutofit fontScale="92500" lnSpcReduction="20000"/>
          </a:bodyPr>
          <a:lstStyle/>
          <a:p>
            <a:pPr marL="0" indent="0">
              <a:buNone/>
            </a:pPr>
            <a:r>
              <a:rPr lang="en-GB" dirty="0"/>
              <a:t>Six months of access to be provided per year for the following access categories in priority order</a:t>
            </a:r>
          </a:p>
          <a:p>
            <a:r>
              <a:rPr lang="en-GB" dirty="0"/>
              <a:t>Trans-national Access</a:t>
            </a:r>
          </a:p>
          <a:p>
            <a:r>
              <a:rPr lang="en-GB" dirty="0"/>
              <a:t>Programmatic Access</a:t>
            </a:r>
          </a:p>
          <a:p>
            <a:r>
              <a:rPr lang="en-GB" dirty="0"/>
              <a:t>Direct Access</a:t>
            </a:r>
          </a:p>
          <a:p>
            <a:endParaRPr lang="en-GB" dirty="0"/>
          </a:p>
          <a:p>
            <a:pPr marL="0" indent="0">
              <a:buNone/>
            </a:pPr>
            <a:r>
              <a:rPr lang="en-GB" dirty="0"/>
              <a:t>Trans-national access will have a limited number of days available as defined by the scheme</a:t>
            </a:r>
          </a:p>
          <a:p>
            <a:pPr marL="0" indent="0">
              <a:buNone/>
            </a:pPr>
            <a:r>
              <a:rPr lang="en-GB" dirty="0"/>
              <a:t>Trans-national access proposals will be assessed by the scheme panel as well as the CLARA beamtime access panel</a:t>
            </a:r>
          </a:p>
        </p:txBody>
      </p:sp>
      <p:sp>
        <p:nvSpPr>
          <p:cNvPr id="4" name="Slide Number Placeholder 3">
            <a:extLst>
              <a:ext uri="{FF2B5EF4-FFF2-40B4-BE49-F238E27FC236}">
                <a16:creationId xmlns:a16="http://schemas.microsoft.com/office/drawing/2014/main" id="{749AA581-9852-AF6E-A29A-9FB705F60C7F}"/>
              </a:ext>
            </a:extLst>
          </p:cNvPr>
          <p:cNvSpPr>
            <a:spLocks noGrp="1"/>
          </p:cNvSpPr>
          <p:nvPr>
            <p:ph type="sldNum" sz="quarter" idx="12"/>
          </p:nvPr>
        </p:nvSpPr>
        <p:spPr/>
        <p:txBody>
          <a:bodyPr/>
          <a:lstStyle/>
          <a:p>
            <a:fld id="{BBAAB195-B577-5546-8349-9DDA93B6129E}" type="slidenum">
              <a:rPr lang="en-US" smtClean="0"/>
              <a:t>5</a:t>
            </a:fld>
            <a:endParaRPr lang="en-US"/>
          </a:p>
        </p:txBody>
      </p:sp>
    </p:spTree>
    <p:extLst>
      <p:ext uri="{BB962C8B-B14F-4D97-AF65-F5344CB8AC3E}">
        <p14:creationId xmlns:p14="http://schemas.microsoft.com/office/powerpoint/2010/main" val="161030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0039-BEDC-770B-3568-3850C851E250}"/>
              </a:ext>
            </a:extLst>
          </p:cNvPr>
          <p:cNvSpPr>
            <a:spLocks noGrp="1"/>
          </p:cNvSpPr>
          <p:nvPr>
            <p:ph type="title"/>
          </p:nvPr>
        </p:nvSpPr>
        <p:spPr>
          <a:xfrm>
            <a:off x="838200" y="114340"/>
            <a:ext cx="10515600" cy="1325563"/>
          </a:xfrm>
        </p:spPr>
        <p:txBody>
          <a:bodyPr/>
          <a:lstStyle/>
          <a:p>
            <a:r>
              <a:rPr lang="en-GB" dirty="0"/>
              <a:t>Programmatic Access</a:t>
            </a:r>
          </a:p>
        </p:txBody>
      </p:sp>
      <p:sp>
        <p:nvSpPr>
          <p:cNvPr id="3" name="Content Placeholder 2">
            <a:extLst>
              <a:ext uri="{FF2B5EF4-FFF2-40B4-BE49-F238E27FC236}">
                <a16:creationId xmlns:a16="http://schemas.microsoft.com/office/drawing/2014/main" id="{34538F29-C0FC-CBBF-CB05-08267309A884}"/>
              </a:ext>
            </a:extLst>
          </p:cNvPr>
          <p:cNvSpPr>
            <a:spLocks noGrp="1"/>
          </p:cNvSpPr>
          <p:nvPr>
            <p:ph idx="1"/>
          </p:nvPr>
        </p:nvSpPr>
        <p:spPr>
          <a:xfrm>
            <a:off x="838200" y="1171844"/>
            <a:ext cx="10754032" cy="4933681"/>
          </a:xfrm>
        </p:spPr>
        <p:txBody>
          <a:bodyPr vert="horz" lIns="91440" tIns="45720" rIns="91440" bIns="45720" rtlCol="0" anchor="t">
            <a:normAutofit/>
          </a:bodyPr>
          <a:lstStyle/>
          <a:p>
            <a:pPr algn="just" rtl="0" fontAlgn="base"/>
            <a:r>
              <a:rPr lang="en-GB" sz="1800" b="0" i="0" dirty="0">
                <a:solidFill>
                  <a:srgbClr val="000000"/>
                </a:solidFill>
                <a:effectLst/>
                <a:latin typeface="+mn-lt"/>
              </a:rPr>
              <a:t>Applicable where there is a need for a connected series of experiments or individual experiments requiring significant access (several weeks) and this is to be included on a grant or other funding request</a:t>
            </a:r>
          </a:p>
          <a:p>
            <a:pPr algn="just" rtl="0" fontAlgn="base"/>
            <a:r>
              <a:rPr lang="en-GB" sz="1800" b="0" i="0" dirty="0">
                <a:solidFill>
                  <a:srgbClr val="000000"/>
                </a:solidFill>
                <a:effectLst/>
                <a:latin typeface="+mn-lt"/>
                <a:cs typeface="Arial"/>
              </a:rPr>
              <a:t>Where programmatic access is to be included in an external grant a letter of support from the CLARA Leader is required.</a:t>
            </a:r>
          </a:p>
          <a:p>
            <a:pPr lvl="1" algn="just" fontAlgn="base"/>
            <a:r>
              <a:rPr lang="en-GB" sz="1400" b="0" i="0" dirty="0">
                <a:solidFill>
                  <a:srgbClr val="FF0000"/>
                </a:solidFill>
                <a:effectLst/>
                <a:latin typeface="+mn-lt"/>
                <a:cs typeface="Arial"/>
              </a:rPr>
              <a:t>Programmatic access should be discussed with the CLARA Leader and facility staff before asking for the letter of support</a:t>
            </a:r>
          </a:p>
          <a:p>
            <a:pPr lvl="1" algn="just" fontAlgn="base"/>
            <a:r>
              <a:rPr lang="en-GB" sz="1400" b="0" i="0" dirty="0">
                <a:solidFill>
                  <a:srgbClr val="FF0000"/>
                </a:solidFill>
                <a:effectLst/>
                <a:latin typeface="+mn-lt"/>
                <a:cs typeface="Arial"/>
              </a:rPr>
              <a:t>A written description of work and anticipated beam time requirements needed – 1 to 2 pages</a:t>
            </a:r>
          </a:p>
          <a:p>
            <a:pPr lvl="1" algn="just" fontAlgn="base"/>
            <a:r>
              <a:rPr lang="en-GB" sz="1400" dirty="0">
                <a:solidFill>
                  <a:srgbClr val="FF0000"/>
                </a:solidFill>
                <a:latin typeface="+mn-lt"/>
                <a:cs typeface="Arial"/>
              </a:rPr>
              <a:t>A technical evaluation of the request will be made</a:t>
            </a:r>
            <a:endParaRPr lang="en-GB" sz="1400" b="0" i="0" dirty="0">
              <a:solidFill>
                <a:srgbClr val="FF0000"/>
              </a:solidFill>
              <a:effectLst/>
              <a:latin typeface="+mn-lt"/>
              <a:cs typeface="Arial"/>
            </a:endParaRPr>
          </a:p>
          <a:p>
            <a:pPr lvl="1" algn="just" fontAlgn="base"/>
            <a:r>
              <a:rPr lang="en-GB" sz="1400" b="0" i="0" dirty="0">
                <a:solidFill>
                  <a:srgbClr val="FF0000"/>
                </a:solidFill>
                <a:effectLst/>
                <a:latin typeface="+mn-lt"/>
                <a:cs typeface="Arial"/>
              </a:rPr>
              <a:t>The Beamtime Allocation Panel (BAP) will assess the scientific and technical merit of the Programmatic Access proposal and provide a recommendation. </a:t>
            </a:r>
          </a:p>
          <a:p>
            <a:pPr lvl="1" algn="just" fontAlgn="base"/>
            <a:r>
              <a:rPr lang="en-GB" sz="1400" b="0" i="0" dirty="0">
                <a:solidFill>
                  <a:srgbClr val="000000"/>
                </a:solidFill>
                <a:effectLst/>
                <a:latin typeface="+mn-lt"/>
                <a:cs typeface="Arial"/>
              </a:rPr>
              <a:t>The final decision to accept a programmatic access proposal is with the CLARA Leader</a:t>
            </a:r>
          </a:p>
          <a:p>
            <a:pPr lvl="1" algn="just" fontAlgn="base"/>
            <a:r>
              <a:rPr lang="en-GB" sz="1400" b="0" i="0" dirty="0">
                <a:solidFill>
                  <a:srgbClr val="000000"/>
                </a:solidFill>
                <a:effectLst/>
                <a:latin typeface="+mn-lt"/>
                <a:cs typeface="Arial"/>
              </a:rPr>
              <a:t>Costs of providing CLARA beam time are to be included in any research council grant proposal</a:t>
            </a:r>
            <a:r>
              <a:rPr lang="en-GB" sz="1400" dirty="0">
                <a:solidFill>
                  <a:srgbClr val="000000"/>
                </a:solidFill>
                <a:latin typeface="+mn-lt"/>
                <a:cs typeface="Arial"/>
              </a:rPr>
              <a:t> (number to be determined)</a:t>
            </a:r>
            <a:endParaRPr lang="en-GB" b="0" i="0" dirty="0">
              <a:solidFill>
                <a:srgbClr val="000000"/>
              </a:solidFill>
              <a:effectLst/>
              <a:latin typeface="+mn-lt"/>
            </a:endParaRPr>
          </a:p>
          <a:p>
            <a:pPr algn="just" rtl="0" fontAlgn="base"/>
            <a:r>
              <a:rPr lang="en-GB" sz="1800" b="0" i="0" dirty="0">
                <a:solidFill>
                  <a:srgbClr val="000000"/>
                </a:solidFill>
                <a:effectLst/>
                <a:latin typeface="+mn-lt"/>
                <a:cs typeface="Arial"/>
              </a:rPr>
              <a:t>Note that programmatic access users will still need to fill in an application form for each allocation period to provide technical details</a:t>
            </a:r>
          </a:p>
          <a:p>
            <a:pPr lvl="1" algn="just" fontAlgn="base"/>
            <a:r>
              <a:rPr lang="en-GB" sz="1400" dirty="0">
                <a:solidFill>
                  <a:srgbClr val="000000"/>
                </a:solidFill>
                <a:latin typeface="+mn-lt"/>
              </a:rPr>
              <a:t>To </a:t>
            </a:r>
            <a:r>
              <a:rPr lang="en-GB" sz="1400" b="0" i="0" dirty="0">
                <a:solidFill>
                  <a:srgbClr val="000000"/>
                </a:solidFill>
                <a:effectLst/>
                <a:latin typeface="+mn-lt"/>
              </a:rPr>
              <a:t>allow facility staff to plan effectively for the experiment</a:t>
            </a:r>
          </a:p>
          <a:p>
            <a:pPr lvl="1" algn="just" fontAlgn="base"/>
            <a:r>
              <a:rPr lang="en-GB" sz="1400" b="0" i="0" dirty="0">
                <a:solidFill>
                  <a:srgbClr val="000000"/>
                </a:solidFill>
                <a:effectLst/>
                <a:latin typeface="+mn-lt"/>
              </a:rPr>
              <a:t>Whilst these proposals will not be reassessed for scientific merit they will be assessed for technical feasibility and potential health and safety issues</a:t>
            </a:r>
          </a:p>
          <a:p>
            <a:pPr lvl="1" algn="just" fontAlgn="base"/>
            <a:r>
              <a:rPr lang="en-GB" sz="1400" b="0" i="0" dirty="0">
                <a:solidFill>
                  <a:srgbClr val="000000"/>
                </a:solidFill>
                <a:effectLst/>
                <a:latin typeface="+mn-lt"/>
              </a:rPr>
              <a:t>Applicants still need to discuss the proposals with facility staff before submission </a:t>
            </a:r>
            <a:endParaRPr lang="en-GB"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BDD21E0B-74CE-46C3-31C7-3A0F9EF941C9}"/>
              </a:ext>
            </a:extLst>
          </p:cNvPr>
          <p:cNvSpPr>
            <a:spLocks noGrp="1"/>
          </p:cNvSpPr>
          <p:nvPr>
            <p:ph type="sldNum" sz="quarter" idx="12"/>
          </p:nvPr>
        </p:nvSpPr>
        <p:spPr/>
        <p:txBody>
          <a:bodyPr/>
          <a:lstStyle/>
          <a:p>
            <a:fld id="{BBAAB195-B577-5546-8349-9DDA93B6129E}" type="slidenum">
              <a:rPr lang="en-US" smtClean="0"/>
              <a:t>6</a:t>
            </a:fld>
            <a:endParaRPr lang="en-US"/>
          </a:p>
        </p:txBody>
      </p:sp>
    </p:spTree>
    <p:extLst>
      <p:ext uri="{BB962C8B-B14F-4D97-AF65-F5344CB8AC3E}">
        <p14:creationId xmlns:p14="http://schemas.microsoft.com/office/powerpoint/2010/main" val="164504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3301-32B1-D01F-DEB8-AE3CDEE6AAE8}"/>
              </a:ext>
            </a:extLst>
          </p:cNvPr>
          <p:cNvSpPr>
            <a:spLocks noGrp="1"/>
          </p:cNvSpPr>
          <p:nvPr>
            <p:ph type="title"/>
          </p:nvPr>
        </p:nvSpPr>
        <p:spPr/>
        <p:txBody>
          <a:bodyPr/>
          <a:lstStyle/>
          <a:p>
            <a:r>
              <a:rPr lang="en-GB" dirty="0"/>
              <a:t>Direct Access</a:t>
            </a:r>
          </a:p>
        </p:txBody>
      </p:sp>
      <p:sp>
        <p:nvSpPr>
          <p:cNvPr id="3" name="Content Placeholder 2">
            <a:extLst>
              <a:ext uri="{FF2B5EF4-FFF2-40B4-BE49-F238E27FC236}">
                <a16:creationId xmlns:a16="http://schemas.microsoft.com/office/drawing/2014/main" id="{55D219CE-C8AE-586D-F5EC-53574E7C6719}"/>
              </a:ext>
            </a:extLst>
          </p:cNvPr>
          <p:cNvSpPr>
            <a:spLocks noGrp="1"/>
          </p:cNvSpPr>
          <p:nvPr>
            <p:ph idx="1"/>
          </p:nvPr>
        </p:nvSpPr>
        <p:spPr>
          <a:xfrm>
            <a:off x="838200" y="1415332"/>
            <a:ext cx="10643483" cy="4754880"/>
          </a:xfrm>
        </p:spPr>
        <p:txBody>
          <a:bodyPr/>
          <a:lstStyle/>
          <a:p>
            <a:pPr algn="just" rtl="0" fontAlgn="base"/>
            <a:r>
              <a:rPr lang="en-GB" sz="2000" b="0" i="0" dirty="0">
                <a:solidFill>
                  <a:srgbClr val="000000"/>
                </a:solidFill>
                <a:effectLst/>
                <a:latin typeface="+mn-lt"/>
              </a:rPr>
              <a:t>Calls for applications requesting ‘Direct Access’ to the accelerators will be issued periodically</a:t>
            </a:r>
          </a:p>
          <a:p>
            <a:pPr algn="just" rtl="0" fontAlgn="base"/>
            <a:r>
              <a:rPr lang="en-GB" sz="2000" b="0" i="0" dirty="0">
                <a:solidFill>
                  <a:srgbClr val="000000"/>
                </a:solidFill>
                <a:effectLst/>
                <a:latin typeface="+mn-lt"/>
              </a:rPr>
              <a:t>Requests for beamtime under the direct access scheme will normally be for shorter periods </a:t>
            </a:r>
          </a:p>
          <a:p>
            <a:pPr lvl="1" algn="just" fontAlgn="base"/>
            <a:r>
              <a:rPr lang="en-GB" sz="1600" dirty="0">
                <a:solidFill>
                  <a:srgbClr val="000000"/>
                </a:solidFill>
                <a:latin typeface="+mn-lt"/>
              </a:rPr>
              <a:t>L</a:t>
            </a:r>
            <a:r>
              <a:rPr lang="en-GB" sz="1600" b="0" i="0" dirty="0">
                <a:solidFill>
                  <a:srgbClr val="000000"/>
                </a:solidFill>
                <a:effectLst/>
                <a:latin typeface="+mn-lt"/>
              </a:rPr>
              <a:t>onger requests are expected to apply under the Programmatic Access process</a:t>
            </a:r>
          </a:p>
          <a:p>
            <a:pPr lvl="1" algn="just" fontAlgn="base"/>
            <a:r>
              <a:rPr lang="en-GB" sz="1600" b="0" i="0" dirty="0">
                <a:solidFill>
                  <a:srgbClr val="000000"/>
                </a:solidFill>
                <a:effectLst/>
                <a:latin typeface="+mn-lt"/>
              </a:rPr>
              <a:t>Direct access requests for longer periods may be considered, for example where the proposed work will be in support of a later Programmatic Access bid, or where the complexity and scientific impact of the proposed experiments justify a longer experimental run </a:t>
            </a:r>
          </a:p>
          <a:p>
            <a:pPr algn="just" rtl="0" fontAlgn="base"/>
            <a:r>
              <a:rPr lang="en-GB" sz="2000" b="0" i="0" dirty="0">
                <a:solidFill>
                  <a:srgbClr val="000000"/>
                </a:solidFill>
                <a:effectLst/>
                <a:latin typeface="+mn-lt"/>
              </a:rPr>
              <a:t>All proposals are subjected to peer review by the BAP</a:t>
            </a:r>
          </a:p>
          <a:p>
            <a:pPr algn="just" rtl="0" fontAlgn="base"/>
            <a:r>
              <a:rPr lang="en-GB" sz="2000" b="0" i="0" dirty="0">
                <a:solidFill>
                  <a:srgbClr val="000000"/>
                </a:solidFill>
                <a:effectLst/>
                <a:latin typeface="+mn-lt"/>
              </a:rPr>
              <a:t>Successful proposals are scheduled in accordance with accelerator availability as determined by the CLARA Leader </a:t>
            </a:r>
          </a:p>
          <a:p>
            <a:pPr algn="just" rtl="0" fontAlgn="base"/>
            <a:r>
              <a:rPr lang="en-GB" sz="2000" b="0" i="0" dirty="0">
                <a:solidFill>
                  <a:srgbClr val="000000"/>
                </a:solidFill>
                <a:effectLst/>
                <a:latin typeface="+mn-lt"/>
              </a:rPr>
              <a:t>Direct Access will be free of operating costs to eligible users. All other costs (for example, travel and/or provision of additional equipment) are the responsibility of the user</a:t>
            </a:r>
          </a:p>
          <a:p>
            <a:endParaRPr lang="en-GB" dirty="0"/>
          </a:p>
        </p:txBody>
      </p:sp>
      <p:sp>
        <p:nvSpPr>
          <p:cNvPr id="4" name="Slide Number Placeholder 3">
            <a:extLst>
              <a:ext uri="{FF2B5EF4-FFF2-40B4-BE49-F238E27FC236}">
                <a16:creationId xmlns:a16="http://schemas.microsoft.com/office/drawing/2014/main" id="{39C7D3C3-BFBE-9EA1-3368-5E6FBEDA010D}"/>
              </a:ext>
            </a:extLst>
          </p:cNvPr>
          <p:cNvSpPr>
            <a:spLocks noGrp="1"/>
          </p:cNvSpPr>
          <p:nvPr>
            <p:ph type="sldNum" sz="quarter" idx="12"/>
          </p:nvPr>
        </p:nvSpPr>
        <p:spPr/>
        <p:txBody>
          <a:bodyPr/>
          <a:lstStyle/>
          <a:p>
            <a:fld id="{BBAAB195-B577-5546-8349-9DDA93B6129E}" type="slidenum">
              <a:rPr lang="en-US" smtClean="0"/>
              <a:t>7</a:t>
            </a:fld>
            <a:endParaRPr lang="en-US"/>
          </a:p>
        </p:txBody>
      </p:sp>
    </p:spTree>
    <p:extLst>
      <p:ext uri="{BB962C8B-B14F-4D97-AF65-F5344CB8AC3E}">
        <p14:creationId xmlns:p14="http://schemas.microsoft.com/office/powerpoint/2010/main" val="2020322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E0BB9E6-CA53-F4D0-7CCF-F8AFD061DAD5}"/>
              </a:ext>
            </a:extLst>
          </p:cNvPr>
          <p:cNvSpPr txBox="1">
            <a:spLocks/>
          </p:cNvSpPr>
          <p:nvPr/>
        </p:nvSpPr>
        <p:spPr>
          <a:xfrm>
            <a:off x="690190" y="1733578"/>
            <a:ext cx="4767635" cy="412429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endParaRPr lang="en-GB" dirty="0"/>
          </a:p>
          <a:p>
            <a:r>
              <a:rPr lang="en-GB" dirty="0"/>
              <a:t>Details of the Principal Investigator and Co-investigators</a:t>
            </a:r>
          </a:p>
          <a:p>
            <a:r>
              <a:rPr lang="en-GB" dirty="0"/>
              <a:t>Experiment title and science and technology area it addresses</a:t>
            </a:r>
          </a:p>
          <a:p>
            <a:r>
              <a:rPr lang="en-GB" dirty="0"/>
              <a:t>Duration of beamtime and set-up time required</a:t>
            </a:r>
          </a:p>
          <a:p>
            <a:r>
              <a:rPr lang="en-GB" dirty="0"/>
              <a:t>Experimental requirements</a:t>
            </a:r>
          </a:p>
          <a:p>
            <a:pPr lvl="1"/>
            <a:r>
              <a:rPr lang="en-GB" dirty="0"/>
              <a:t>Accelerator operating conditions</a:t>
            </a:r>
          </a:p>
          <a:p>
            <a:pPr lvl="1"/>
            <a:r>
              <a:rPr lang="en-GB" dirty="0"/>
              <a:t>Sample and environment conditions</a:t>
            </a:r>
          </a:p>
          <a:p>
            <a:pPr lvl="1"/>
            <a:r>
              <a:rPr lang="en-GB" dirty="0"/>
              <a:t>Additional equipment required</a:t>
            </a:r>
          </a:p>
          <a:p>
            <a:pPr lvl="1"/>
            <a:r>
              <a:rPr lang="en-GB" dirty="0"/>
              <a:t>Safety information</a:t>
            </a:r>
          </a:p>
          <a:p>
            <a:r>
              <a:rPr lang="en-GB" dirty="0"/>
              <a:t>Experiment description</a:t>
            </a:r>
          </a:p>
          <a:p>
            <a:pPr lvl="1"/>
            <a:r>
              <a:rPr lang="en-GB" dirty="0"/>
              <a:t>Goals</a:t>
            </a:r>
          </a:p>
          <a:p>
            <a:pPr lvl="1"/>
            <a:r>
              <a:rPr lang="en-GB" dirty="0"/>
              <a:t>Impacts</a:t>
            </a:r>
          </a:p>
          <a:p>
            <a:pPr lvl="1"/>
            <a:r>
              <a:rPr lang="en-GB" dirty="0"/>
              <a:t>Potential applications</a:t>
            </a:r>
          </a:p>
        </p:txBody>
      </p:sp>
      <p:sp>
        <p:nvSpPr>
          <p:cNvPr id="2" name="Title 1">
            <a:extLst>
              <a:ext uri="{FF2B5EF4-FFF2-40B4-BE49-F238E27FC236}">
                <a16:creationId xmlns:a16="http://schemas.microsoft.com/office/drawing/2014/main" id="{27500A2A-3D94-CF73-42A3-86A8775E9A93}"/>
              </a:ext>
            </a:extLst>
          </p:cNvPr>
          <p:cNvSpPr>
            <a:spLocks noGrp="1"/>
          </p:cNvSpPr>
          <p:nvPr>
            <p:ph type="title"/>
          </p:nvPr>
        </p:nvSpPr>
        <p:spPr>
          <a:xfrm>
            <a:off x="838200" y="241300"/>
            <a:ext cx="10515600" cy="1325563"/>
          </a:xfrm>
        </p:spPr>
        <p:txBody>
          <a:bodyPr/>
          <a:lstStyle/>
          <a:p>
            <a:r>
              <a:rPr lang="en-GB" dirty="0"/>
              <a:t>Application Form</a:t>
            </a:r>
          </a:p>
        </p:txBody>
      </p:sp>
      <p:sp>
        <p:nvSpPr>
          <p:cNvPr id="3" name="Content Placeholder 2">
            <a:extLst>
              <a:ext uri="{FF2B5EF4-FFF2-40B4-BE49-F238E27FC236}">
                <a16:creationId xmlns:a16="http://schemas.microsoft.com/office/drawing/2014/main" id="{B4F42CE0-451D-37BA-A347-A04B2EF2EFD7}"/>
              </a:ext>
            </a:extLst>
          </p:cNvPr>
          <p:cNvSpPr>
            <a:spLocks noGrp="1"/>
          </p:cNvSpPr>
          <p:nvPr>
            <p:ph idx="1"/>
          </p:nvPr>
        </p:nvSpPr>
        <p:spPr>
          <a:xfrm>
            <a:off x="718765" y="1374998"/>
            <a:ext cx="9196488" cy="696023"/>
          </a:xfrm>
        </p:spPr>
        <p:txBody>
          <a:bodyPr>
            <a:normAutofit fontScale="77500" lnSpcReduction="20000"/>
          </a:bodyPr>
          <a:lstStyle/>
          <a:p>
            <a:pPr marL="0" indent="0">
              <a:buNone/>
            </a:pPr>
            <a:r>
              <a:rPr lang="en-GB" dirty="0">
                <a:solidFill>
                  <a:srgbClr val="FF0000"/>
                </a:solidFill>
              </a:rPr>
              <a:t>New web-based version of the form being developed </a:t>
            </a:r>
          </a:p>
          <a:p>
            <a:pPr marL="0" indent="0">
              <a:buNone/>
            </a:pPr>
            <a:r>
              <a:rPr lang="en-GB" dirty="0"/>
              <a:t>Information required includes </a:t>
            </a:r>
          </a:p>
        </p:txBody>
      </p:sp>
      <p:sp>
        <p:nvSpPr>
          <p:cNvPr id="4" name="Slide Number Placeholder 3">
            <a:extLst>
              <a:ext uri="{FF2B5EF4-FFF2-40B4-BE49-F238E27FC236}">
                <a16:creationId xmlns:a16="http://schemas.microsoft.com/office/drawing/2014/main" id="{0EC14760-1ED2-A018-0E31-EF5A1F987D52}"/>
              </a:ext>
            </a:extLst>
          </p:cNvPr>
          <p:cNvSpPr>
            <a:spLocks noGrp="1"/>
          </p:cNvSpPr>
          <p:nvPr>
            <p:ph type="sldNum" sz="quarter" idx="12"/>
          </p:nvPr>
        </p:nvSpPr>
        <p:spPr/>
        <p:txBody>
          <a:bodyPr/>
          <a:lstStyle/>
          <a:p>
            <a:fld id="{BBAAB195-B577-5546-8349-9DDA93B6129E}" type="slidenum">
              <a:rPr lang="en-US" smtClean="0"/>
              <a:t>8</a:t>
            </a:fld>
            <a:endParaRPr lang="en-US"/>
          </a:p>
        </p:txBody>
      </p:sp>
      <p:pic>
        <p:nvPicPr>
          <p:cNvPr id="8" name="Picture 7" descr="A screenshot of a computer&#10;&#10;Description automatically generated">
            <a:extLst>
              <a:ext uri="{FF2B5EF4-FFF2-40B4-BE49-F238E27FC236}">
                <a16:creationId xmlns:a16="http://schemas.microsoft.com/office/drawing/2014/main" id="{EE0CDCE6-74E1-97DE-5FFB-C15EED553264}"/>
              </a:ext>
            </a:extLst>
          </p:cNvPr>
          <p:cNvPicPr>
            <a:picLocks noChangeAspect="1"/>
          </p:cNvPicPr>
          <p:nvPr/>
        </p:nvPicPr>
        <p:blipFill>
          <a:blip r:embed="rId2"/>
          <a:stretch>
            <a:fillRect/>
          </a:stretch>
        </p:blipFill>
        <p:spPr>
          <a:xfrm>
            <a:off x="5025255" y="2324101"/>
            <a:ext cx="7066833" cy="3933124"/>
          </a:xfrm>
          <a:prstGeom prst="rect">
            <a:avLst/>
          </a:prstGeom>
        </p:spPr>
      </p:pic>
      <p:sp>
        <p:nvSpPr>
          <p:cNvPr id="11" name="Right Brace 10">
            <a:extLst>
              <a:ext uri="{FF2B5EF4-FFF2-40B4-BE49-F238E27FC236}">
                <a16:creationId xmlns:a16="http://schemas.microsoft.com/office/drawing/2014/main" id="{06BE6EB2-3257-E024-8BD5-CBB47E0FB339}"/>
              </a:ext>
            </a:extLst>
          </p:cNvPr>
          <p:cNvSpPr/>
          <p:nvPr/>
        </p:nvSpPr>
        <p:spPr>
          <a:xfrm>
            <a:off x="3305423" y="4767929"/>
            <a:ext cx="389614" cy="10195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59A0216D-73E2-4D77-0532-D23D9AE69B5C}"/>
              </a:ext>
            </a:extLst>
          </p:cNvPr>
          <p:cNvSpPr txBox="1"/>
          <p:nvPr/>
        </p:nvSpPr>
        <p:spPr>
          <a:xfrm>
            <a:off x="3633798" y="4909272"/>
            <a:ext cx="1366828" cy="738664"/>
          </a:xfrm>
          <a:prstGeom prst="rect">
            <a:avLst/>
          </a:prstGeom>
          <a:noFill/>
        </p:spPr>
        <p:txBody>
          <a:bodyPr wrap="square" rtlCol="0">
            <a:spAutoFit/>
          </a:bodyPr>
          <a:lstStyle/>
          <a:p>
            <a:r>
              <a:rPr lang="en-GB" sz="1400" dirty="0">
                <a:solidFill>
                  <a:srgbClr val="FF0000"/>
                </a:solidFill>
              </a:rPr>
              <a:t>Light touch for Programmatic Access!</a:t>
            </a:r>
          </a:p>
        </p:txBody>
      </p:sp>
    </p:spTree>
    <p:extLst>
      <p:ext uri="{BB962C8B-B14F-4D97-AF65-F5344CB8AC3E}">
        <p14:creationId xmlns:p14="http://schemas.microsoft.com/office/powerpoint/2010/main" val="102057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5CE9-47C8-F189-3F5B-BF9AAECF3CD9}"/>
              </a:ext>
            </a:extLst>
          </p:cNvPr>
          <p:cNvSpPr>
            <a:spLocks noGrp="1"/>
          </p:cNvSpPr>
          <p:nvPr>
            <p:ph type="title"/>
          </p:nvPr>
        </p:nvSpPr>
        <p:spPr/>
        <p:txBody>
          <a:bodyPr/>
          <a:lstStyle/>
          <a:p>
            <a:r>
              <a:rPr lang="en-GB" dirty="0"/>
              <a:t>Technical Assessment</a:t>
            </a:r>
          </a:p>
        </p:txBody>
      </p:sp>
      <p:sp>
        <p:nvSpPr>
          <p:cNvPr id="3" name="Content Placeholder 2">
            <a:extLst>
              <a:ext uri="{FF2B5EF4-FFF2-40B4-BE49-F238E27FC236}">
                <a16:creationId xmlns:a16="http://schemas.microsoft.com/office/drawing/2014/main" id="{4C63D3EC-D95F-B29A-178A-A07CA0F0B94C}"/>
              </a:ext>
            </a:extLst>
          </p:cNvPr>
          <p:cNvSpPr>
            <a:spLocks noGrp="1"/>
          </p:cNvSpPr>
          <p:nvPr>
            <p:ph idx="1"/>
          </p:nvPr>
        </p:nvSpPr>
        <p:spPr>
          <a:xfrm>
            <a:off x="838200" y="1450156"/>
            <a:ext cx="10515600" cy="4228588"/>
          </a:xfrm>
        </p:spPr>
        <p:txBody>
          <a:bodyPr>
            <a:normAutofit fontScale="77500" lnSpcReduction="20000"/>
          </a:bodyPr>
          <a:lstStyle/>
          <a:p>
            <a:r>
              <a:rPr lang="en-GB" dirty="0"/>
              <a:t>Before scientific evaluation a technical assessment will be carried out</a:t>
            </a:r>
          </a:p>
          <a:p>
            <a:r>
              <a:rPr lang="en-GB" dirty="0">
                <a:solidFill>
                  <a:srgbClr val="FF0000"/>
                </a:solidFill>
              </a:rPr>
              <a:t>Carried out by a panel of ASTeC experts across many technical areas (beam dynamics, lasers, diagnostics, vacuum, etc)</a:t>
            </a:r>
          </a:p>
          <a:p>
            <a:pPr lvl="1">
              <a:defRPr/>
            </a:pPr>
            <a:r>
              <a:rPr lang="en-GB" dirty="0"/>
              <a:t>Feasibility of experiment</a:t>
            </a:r>
          </a:p>
          <a:p>
            <a:pPr lvl="1">
              <a:defRPr/>
            </a:pPr>
            <a:r>
              <a:rPr lang="en-GB" dirty="0"/>
              <a:t>Additional capabilities that might be required</a:t>
            </a:r>
          </a:p>
          <a:p>
            <a:pPr lvl="1">
              <a:defRPr/>
            </a:pPr>
            <a:r>
              <a:rPr lang="en-GB" dirty="0"/>
              <a:t>Technical support and other resource that might be required and how this would be funded</a:t>
            </a:r>
          </a:p>
          <a:p>
            <a:pPr lvl="1">
              <a:defRPr/>
            </a:pPr>
            <a:r>
              <a:rPr lang="en-GB" dirty="0"/>
              <a:t>Potential health and safety issues</a:t>
            </a:r>
          </a:p>
          <a:p>
            <a:pPr lvl="1">
              <a:defRPr/>
            </a:pPr>
            <a:r>
              <a:rPr lang="en-GB" dirty="0"/>
              <a:t>Number of days requested/needed for experiment and set-up </a:t>
            </a:r>
          </a:p>
          <a:p>
            <a:r>
              <a:rPr lang="en-GB" dirty="0"/>
              <a:t>Where issues are identified further discussions between facility staff and the Principal Investigator may be held and some modifications to the application may be permissible at this stage</a:t>
            </a:r>
          </a:p>
          <a:p>
            <a:r>
              <a:rPr lang="en-GB" dirty="0"/>
              <a:t>A report will be provided to the Beamtime Allocation Panel</a:t>
            </a:r>
          </a:p>
          <a:p>
            <a:r>
              <a:rPr lang="en-GB" dirty="0"/>
              <a:t>Technical difficulty could be a factor influencing the panel awarding beam time</a:t>
            </a:r>
          </a:p>
          <a:p>
            <a:endParaRPr lang="en-GB" dirty="0"/>
          </a:p>
        </p:txBody>
      </p:sp>
      <p:sp>
        <p:nvSpPr>
          <p:cNvPr id="4" name="Slide Number Placeholder 3">
            <a:extLst>
              <a:ext uri="{FF2B5EF4-FFF2-40B4-BE49-F238E27FC236}">
                <a16:creationId xmlns:a16="http://schemas.microsoft.com/office/drawing/2014/main" id="{7A89CB62-665A-264E-646E-87582A4765FD}"/>
              </a:ext>
            </a:extLst>
          </p:cNvPr>
          <p:cNvSpPr>
            <a:spLocks noGrp="1"/>
          </p:cNvSpPr>
          <p:nvPr>
            <p:ph type="sldNum" sz="quarter" idx="12"/>
          </p:nvPr>
        </p:nvSpPr>
        <p:spPr/>
        <p:txBody>
          <a:bodyPr/>
          <a:lstStyle/>
          <a:p>
            <a:fld id="{BBAAB195-B577-5546-8349-9DDA93B6129E}" type="slidenum">
              <a:rPr lang="en-US" smtClean="0"/>
              <a:t>9</a:t>
            </a:fld>
            <a:endParaRPr lang="en-US"/>
          </a:p>
        </p:txBody>
      </p:sp>
    </p:spTree>
    <p:extLst>
      <p:ext uri="{BB962C8B-B14F-4D97-AF65-F5344CB8AC3E}">
        <p14:creationId xmlns:p14="http://schemas.microsoft.com/office/powerpoint/2010/main" val="4292665457"/>
      </p:ext>
    </p:extLst>
  </p:cSld>
  <p:clrMapOvr>
    <a:masterClrMapping/>
  </p:clrMapOvr>
</p:sld>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53190709FBB04E88E1C795D91BBE8A" ma:contentTypeVersion="12" ma:contentTypeDescription="Create a new document." ma:contentTypeScope="" ma:versionID="13c472ac4623e05d0ab66829d673e4c0">
  <xsd:schema xmlns:xsd="http://www.w3.org/2001/XMLSchema" xmlns:xs="http://www.w3.org/2001/XMLSchema" xmlns:p="http://schemas.microsoft.com/office/2006/metadata/properties" xmlns:ns2="def24471-4495-4925-ab16-f2edc05ef9c5" xmlns:ns3="fc95c42b-0cd7-40f5-b558-89790b991f6d" targetNamespace="http://schemas.microsoft.com/office/2006/metadata/properties" ma:root="true" ma:fieldsID="70d97e1c27ad63ebcd0d08ab3aca8e03" ns2:_="" ns3:_="">
    <xsd:import namespace="def24471-4495-4925-ab16-f2edc05ef9c5"/>
    <xsd:import namespace="fc95c42b-0cd7-40f5-b558-89790b991f6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f24471-4495-4925-ab16-f2edc05ef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95c42b-0cd7-40f5-b558-89790b991f6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871472-19cf-475b-b15d-9835b1ad4822}" ma:internalName="TaxCatchAll" ma:showField="CatchAllData" ma:web="fc95c42b-0cd7-40f5-b558-89790b991f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c95c42b-0cd7-40f5-b558-89790b991f6d" xsi:nil="true"/>
    <lcf76f155ced4ddcb4097134ff3c332f xmlns="def24471-4495-4925-ab16-f2edc05ef9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DFF203-B32D-450F-8336-00BF310547AF}"/>
</file>

<file path=customXml/itemProps2.xml><?xml version="1.0" encoding="utf-8"?>
<ds:datastoreItem xmlns:ds="http://schemas.openxmlformats.org/officeDocument/2006/customXml" ds:itemID="{ADF806B6-10F9-49CD-A92F-39D6AAC91426}">
  <ds:schemaRefs>
    <ds:schemaRef ds:uri="http://schemas.microsoft.com/sharepoint/v3/contenttype/forms"/>
  </ds:schemaRefs>
</ds:datastoreItem>
</file>

<file path=customXml/itemProps3.xml><?xml version="1.0" encoding="utf-8"?>
<ds:datastoreItem xmlns:ds="http://schemas.openxmlformats.org/officeDocument/2006/customXml" ds:itemID="{A64E1E4C-B4E0-4252-BC84-2C85D5160FC2}">
  <ds:schemaRefs>
    <ds:schemaRef ds:uri="http://schemas.openxmlformats.org/package/2006/metadata/core-properties"/>
    <ds:schemaRef ds:uri="http://www.w3.org/XML/1998/namespace"/>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84978530-c7a6-42d8-babd-8b8d2b751aa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35565</TotalTime>
  <Words>2683</Words>
  <Application>Microsoft Office PowerPoint</Application>
  <PresentationFormat>Widescreen</PresentationFormat>
  <Paragraphs>245</Paragraphs>
  <Slides>23</Slides>
  <Notes>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Font and logo master</vt:lpstr>
      <vt:lpstr>Font WITHOUT logo master</vt:lpstr>
      <vt:lpstr>Font and logo master</vt:lpstr>
      <vt:lpstr>PowerPoint Presentation</vt:lpstr>
      <vt:lpstr>Outline</vt:lpstr>
      <vt:lpstr>Overview</vt:lpstr>
      <vt:lpstr>Eligibility</vt:lpstr>
      <vt:lpstr>Modes of Access</vt:lpstr>
      <vt:lpstr>Programmatic Access</vt:lpstr>
      <vt:lpstr>Direct Access</vt:lpstr>
      <vt:lpstr>Application Form</vt:lpstr>
      <vt:lpstr>Technical Assessment</vt:lpstr>
      <vt:lpstr>Peer Review of Proposals </vt:lpstr>
      <vt:lpstr>Evaluation Criteria</vt:lpstr>
      <vt:lpstr>Outcomes and Feedback</vt:lpstr>
      <vt:lpstr>Scheduling </vt:lpstr>
      <vt:lpstr>Facility and User Expectations</vt:lpstr>
      <vt:lpstr>Facility and User Expectations</vt:lpstr>
      <vt:lpstr>User Support Scientist</vt:lpstr>
      <vt:lpstr>User Office</vt:lpstr>
      <vt:lpstr>Risk Assessments</vt:lpstr>
      <vt:lpstr>User Data</vt:lpstr>
      <vt:lpstr>Reporting, Evaluation and Feedback</vt:lpstr>
      <vt:lpstr>Previous Feedback 2018 Run</vt:lpstr>
      <vt:lpstr>Previous Feedback from 2022 Run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Noakes, Tim (STFC,DL,AST)</cp:lastModifiedBy>
  <cp:revision>401</cp:revision>
  <cp:lastPrinted>2019-10-02T08:27:37Z</cp:lastPrinted>
  <dcterms:created xsi:type="dcterms:W3CDTF">2019-09-17T08:04:08Z</dcterms:created>
  <dcterms:modified xsi:type="dcterms:W3CDTF">2024-12-03T10:51:46Z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0x0101005653190709FBB04E88E1C795D91BBE8A</vt:lpwstr>
  </property>
  <property fmtid="{D5CDD505-2E9C-101B-9397-08002B2CF9AE}" pid="3" name="_dlc_DocIdItemGuid">
    <vt:lpwstr>135feeb0-1e46-4549-be51-f2caa8a23389</vt:lpwstr>
  </property>
</Properties>
</file>